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806" r:id="rId2"/>
    <p:sldMasterId id="2147486060" r:id="rId3"/>
    <p:sldMasterId id="2147486162" r:id="rId4"/>
    <p:sldMasterId id="2147486187" r:id="rId5"/>
    <p:sldMasterId id="2147486638" r:id="rId6"/>
    <p:sldMasterId id="2147486651" r:id="rId7"/>
    <p:sldMasterId id="2147486664" r:id="rId8"/>
    <p:sldMasterId id="2147486688" r:id="rId9"/>
  </p:sldMasterIdLst>
  <p:notesMasterIdLst>
    <p:notesMasterId r:id="rId51"/>
  </p:notesMasterIdLst>
  <p:handoutMasterIdLst>
    <p:handoutMasterId r:id="rId52"/>
  </p:handoutMasterIdLst>
  <p:sldIdLst>
    <p:sldId id="1675" r:id="rId10"/>
    <p:sldId id="1676" r:id="rId11"/>
    <p:sldId id="1677" r:id="rId12"/>
    <p:sldId id="1681" r:id="rId13"/>
    <p:sldId id="1678" r:id="rId14"/>
    <p:sldId id="1660" r:id="rId15"/>
    <p:sldId id="1654" r:id="rId16"/>
    <p:sldId id="1667" r:id="rId17"/>
    <p:sldId id="1673" r:id="rId18"/>
    <p:sldId id="1674" r:id="rId19"/>
    <p:sldId id="1517" r:id="rId20"/>
    <p:sldId id="1599" r:id="rId21"/>
    <p:sldId id="1600" r:id="rId22"/>
    <p:sldId id="1219" r:id="rId23"/>
    <p:sldId id="1605" r:id="rId24"/>
    <p:sldId id="1622" r:id="rId25"/>
    <p:sldId id="1527" r:id="rId26"/>
    <p:sldId id="1636" r:id="rId27"/>
    <p:sldId id="1444" r:id="rId28"/>
    <p:sldId id="1683" r:id="rId29"/>
    <p:sldId id="1639" r:id="rId30"/>
    <p:sldId id="1628" r:id="rId31"/>
    <p:sldId id="1437" r:id="rId32"/>
    <p:sldId id="1438" r:id="rId33"/>
    <p:sldId id="1687" r:id="rId34"/>
    <p:sldId id="1529" r:id="rId35"/>
    <p:sldId id="1688" r:id="rId36"/>
    <p:sldId id="1500" r:id="rId37"/>
    <p:sldId id="1630" r:id="rId38"/>
    <p:sldId id="1535" r:id="rId39"/>
    <p:sldId id="1537" r:id="rId40"/>
    <p:sldId id="1538" r:id="rId41"/>
    <p:sldId id="1662" r:id="rId42"/>
    <p:sldId id="1663" r:id="rId43"/>
    <p:sldId id="1664" r:id="rId44"/>
    <p:sldId id="1665" r:id="rId45"/>
    <p:sldId id="1647" r:id="rId46"/>
    <p:sldId id="1467" r:id="rId47"/>
    <p:sldId id="1684" r:id="rId48"/>
    <p:sldId id="1689" r:id="rId49"/>
    <p:sldId id="1666" r:id="rId50"/>
  </p:sldIdLst>
  <p:sldSz cx="9144000" cy="6858000" type="screen4x3"/>
  <p:notesSz cx="7099300" cy="10234613"/>
  <p:defaultTextStyle>
    <a:defPPr>
      <a:defRPr lang="fr-FR"/>
    </a:defPPr>
    <a:lvl1pPr algn="l" rtl="0" fontAlgn="base">
      <a:spcBef>
        <a:spcPct val="0"/>
      </a:spcBef>
      <a:spcAft>
        <a:spcPct val="0"/>
      </a:spcAft>
      <a:defRPr sz="2400" kern="1200">
        <a:solidFill>
          <a:schemeClr val="tx1"/>
        </a:solidFill>
        <a:latin typeface="Tahoma" pitchFamily="27" charset="0"/>
        <a:ea typeface="ＭＳ Ｐゴシック" pitchFamily="27" charset="-128"/>
        <a:cs typeface="ＭＳ Ｐゴシック" pitchFamily="27" charset="-128"/>
      </a:defRPr>
    </a:lvl1pPr>
    <a:lvl2pPr marL="457200" algn="l" rtl="0" fontAlgn="base">
      <a:spcBef>
        <a:spcPct val="0"/>
      </a:spcBef>
      <a:spcAft>
        <a:spcPct val="0"/>
      </a:spcAft>
      <a:defRPr sz="2400" kern="1200">
        <a:solidFill>
          <a:schemeClr val="tx1"/>
        </a:solidFill>
        <a:latin typeface="Tahoma" pitchFamily="27" charset="0"/>
        <a:ea typeface="ＭＳ Ｐゴシック" pitchFamily="27" charset="-128"/>
        <a:cs typeface="ＭＳ Ｐゴシック" pitchFamily="27" charset="-128"/>
      </a:defRPr>
    </a:lvl2pPr>
    <a:lvl3pPr marL="914400" algn="l" rtl="0" fontAlgn="base">
      <a:spcBef>
        <a:spcPct val="0"/>
      </a:spcBef>
      <a:spcAft>
        <a:spcPct val="0"/>
      </a:spcAft>
      <a:defRPr sz="2400" kern="1200">
        <a:solidFill>
          <a:schemeClr val="tx1"/>
        </a:solidFill>
        <a:latin typeface="Tahoma" pitchFamily="27" charset="0"/>
        <a:ea typeface="ＭＳ Ｐゴシック" pitchFamily="27" charset="-128"/>
        <a:cs typeface="ＭＳ Ｐゴシック" pitchFamily="27" charset="-128"/>
      </a:defRPr>
    </a:lvl3pPr>
    <a:lvl4pPr marL="1371600" algn="l" rtl="0" fontAlgn="base">
      <a:spcBef>
        <a:spcPct val="0"/>
      </a:spcBef>
      <a:spcAft>
        <a:spcPct val="0"/>
      </a:spcAft>
      <a:defRPr sz="2400" kern="1200">
        <a:solidFill>
          <a:schemeClr val="tx1"/>
        </a:solidFill>
        <a:latin typeface="Tahoma" pitchFamily="27" charset="0"/>
        <a:ea typeface="ＭＳ Ｐゴシック" pitchFamily="27" charset="-128"/>
        <a:cs typeface="ＭＳ Ｐゴシック" pitchFamily="27" charset="-128"/>
      </a:defRPr>
    </a:lvl4pPr>
    <a:lvl5pPr marL="1828800" algn="l" rtl="0" fontAlgn="base">
      <a:spcBef>
        <a:spcPct val="0"/>
      </a:spcBef>
      <a:spcAft>
        <a:spcPct val="0"/>
      </a:spcAft>
      <a:defRPr sz="2400" kern="1200">
        <a:solidFill>
          <a:schemeClr val="tx1"/>
        </a:solidFill>
        <a:latin typeface="Tahoma" pitchFamily="27" charset="0"/>
        <a:ea typeface="ＭＳ Ｐゴシック" pitchFamily="27" charset="-128"/>
        <a:cs typeface="ＭＳ Ｐゴシック" pitchFamily="27" charset="-128"/>
      </a:defRPr>
    </a:lvl5pPr>
    <a:lvl6pPr marL="2286000" algn="l" defTabSz="457200" rtl="0" eaLnBrk="1" latinLnBrk="0" hangingPunct="1">
      <a:defRPr sz="2400" kern="1200">
        <a:solidFill>
          <a:schemeClr val="tx1"/>
        </a:solidFill>
        <a:latin typeface="Tahoma" pitchFamily="27" charset="0"/>
        <a:ea typeface="ＭＳ Ｐゴシック" pitchFamily="27" charset="-128"/>
        <a:cs typeface="ＭＳ Ｐゴシック" pitchFamily="27" charset="-128"/>
      </a:defRPr>
    </a:lvl6pPr>
    <a:lvl7pPr marL="2743200" algn="l" defTabSz="457200" rtl="0" eaLnBrk="1" latinLnBrk="0" hangingPunct="1">
      <a:defRPr sz="2400" kern="1200">
        <a:solidFill>
          <a:schemeClr val="tx1"/>
        </a:solidFill>
        <a:latin typeface="Tahoma" pitchFamily="27" charset="0"/>
        <a:ea typeface="ＭＳ Ｐゴシック" pitchFamily="27" charset="-128"/>
        <a:cs typeface="ＭＳ Ｐゴシック" pitchFamily="27" charset="-128"/>
      </a:defRPr>
    </a:lvl7pPr>
    <a:lvl8pPr marL="3200400" algn="l" defTabSz="457200" rtl="0" eaLnBrk="1" latinLnBrk="0" hangingPunct="1">
      <a:defRPr sz="2400" kern="1200">
        <a:solidFill>
          <a:schemeClr val="tx1"/>
        </a:solidFill>
        <a:latin typeface="Tahoma" pitchFamily="27" charset="0"/>
        <a:ea typeface="ＭＳ Ｐゴシック" pitchFamily="27" charset="-128"/>
        <a:cs typeface="ＭＳ Ｐゴシック" pitchFamily="27" charset="-128"/>
      </a:defRPr>
    </a:lvl8pPr>
    <a:lvl9pPr marL="3657600" algn="l" defTabSz="457200" rtl="0" eaLnBrk="1" latinLnBrk="0" hangingPunct="1">
      <a:defRPr sz="2400" kern="1200">
        <a:solidFill>
          <a:schemeClr val="tx1"/>
        </a:solidFill>
        <a:latin typeface="Tahoma" pitchFamily="27" charset="0"/>
        <a:ea typeface="ＭＳ Ｐゴシック" pitchFamily="27" charset="-128"/>
        <a:cs typeface="ＭＳ Ｐゴシック" pitchFamily="2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946"/>
    <a:srgbClr val="E5F4E1"/>
    <a:srgbClr val="FFFFFF"/>
    <a:srgbClr val="808080"/>
    <a:srgbClr val="777777"/>
    <a:srgbClr val="C0C0C0"/>
    <a:srgbClr val="0000CC"/>
    <a:srgbClr val="04C300"/>
    <a:srgbClr val="030700"/>
    <a:srgbClr val="B6D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41" autoAdjust="0"/>
  </p:normalViewPr>
  <p:slideViewPr>
    <p:cSldViewPr>
      <p:cViewPr>
        <p:scale>
          <a:sx n="75" d="100"/>
          <a:sy n="75" d="100"/>
        </p:scale>
        <p:origin x="-21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52"/>
    </p:cViewPr>
  </p:sorterViewPr>
  <p:notesViewPr>
    <p:cSldViewPr>
      <p:cViewPr varScale="1">
        <p:scale>
          <a:sx n="89" d="100"/>
          <a:sy n="89" d="100"/>
        </p:scale>
        <p:origin x="-2552" y="-104"/>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5070" tIns="47535" rIns="95070" bIns="47535" numCol="1" anchor="t" anchorCtr="0" compatLnSpc="1">
            <a:prstTxWarp prst="textNoShape">
              <a:avLst/>
            </a:prstTxWarp>
          </a:bodyPr>
          <a:lstStyle>
            <a:lvl1pPr defTabSz="950913">
              <a:defRPr sz="1200">
                <a:latin typeface="Times New Roman" pitchFamily="-109" charset="0"/>
                <a:ea typeface="+mn-ea"/>
                <a:cs typeface="+mn-cs"/>
              </a:defRPr>
            </a:lvl1pPr>
          </a:lstStyle>
          <a:p>
            <a:pPr>
              <a:defRPr/>
            </a:pPr>
            <a:endParaRPr lang="fr-FR"/>
          </a:p>
        </p:txBody>
      </p:sp>
      <p:sp>
        <p:nvSpPr>
          <p:cNvPr id="321539"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5070" tIns="47535" rIns="95070" bIns="47535" numCol="1" anchor="t" anchorCtr="0" compatLnSpc="1">
            <a:prstTxWarp prst="textNoShape">
              <a:avLst/>
            </a:prstTxWarp>
          </a:bodyPr>
          <a:lstStyle>
            <a:lvl1pPr algn="r" defTabSz="950913">
              <a:defRPr sz="1200">
                <a:latin typeface="Times New Roman" pitchFamily="-109" charset="0"/>
                <a:ea typeface="+mn-ea"/>
                <a:cs typeface="+mn-cs"/>
              </a:defRPr>
            </a:lvl1pPr>
          </a:lstStyle>
          <a:p>
            <a:pPr>
              <a:defRPr/>
            </a:pPr>
            <a:endParaRPr lang="fr-FR"/>
          </a:p>
        </p:txBody>
      </p:sp>
      <p:sp>
        <p:nvSpPr>
          <p:cNvPr id="321540"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5070" tIns="47535" rIns="95070" bIns="47535" numCol="1" anchor="b" anchorCtr="0" compatLnSpc="1">
            <a:prstTxWarp prst="textNoShape">
              <a:avLst/>
            </a:prstTxWarp>
          </a:bodyPr>
          <a:lstStyle>
            <a:lvl1pPr defTabSz="950913">
              <a:defRPr sz="1200">
                <a:latin typeface="Times New Roman" pitchFamily="-109" charset="0"/>
                <a:ea typeface="+mn-ea"/>
                <a:cs typeface="+mn-cs"/>
              </a:defRPr>
            </a:lvl1pPr>
          </a:lstStyle>
          <a:p>
            <a:pPr>
              <a:defRPr/>
            </a:pPr>
            <a:endParaRPr lang="fr-FR"/>
          </a:p>
        </p:txBody>
      </p:sp>
      <p:sp>
        <p:nvSpPr>
          <p:cNvPr id="321541"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5070" tIns="47535" rIns="95070" bIns="47535" numCol="1" anchor="b" anchorCtr="0" compatLnSpc="1">
            <a:prstTxWarp prst="textNoShape">
              <a:avLst/>
            </a:prstTxWarp>
          </a:bodyPr>
          <a:lstStyle>
            <a:lvl1pPr algn="r" defTabSz="950913">
              <a:defRPr sz="1200">
                <a:latin typeface="Times New Roman" pitchFamily="-109" charset="0"/>
                <a:ea typeface="+mn-ea"/>
                <a:cs typeface="+mn-cs"/>
              </a:defRPr>
            </a:lvl1pPr>
          </a:lstStyle>
          <a:p>
            <a:pPr>
              <a:defRPr/>
            </a:pPr>
            <a:fld id="{B0A78D12-3AD1-3C44-8798-3DAB508BF6FF}" type="slidenum">
              <a:rPr lang="fr-FR"/>
              <a:pPr>
                <a:defRPr/>
              </a:pPr>
              <a:t>‹N°›</a:t>
            </a:fld>
            <a:endParaRPr lang="fr-FR"/>
          </a:p>
        </p:txBody>
      </p:sp>
    </p:spTree>
    <p:extLst>
      <p:ext uri="{BB962C8B-B14F-4D97-AF65-F5344CB8AC3E}">
        <p14:creationId xmlns:p14="http://schemas.microsoft.com/office/powerpoint/2010/main" val="3046036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5070" tIns="47535" rIns="95070" bIns="47535" numCol="1" anchor="t" anchorCtr="0" compatLnSpc="1">
            <a:prstTxWarp prst="textNoShape">
              <a:avLst/>
            </a:prstTxWarp>
          </a:bodyPr>
          <a:lstStyle>
            <a:lvl1pPr defTabSz="950913">
              <a:defRPr sz="1200">
                <a:latin typeface="Times New Roman" pitchFamily="-109" charset="0"/>
                <a:ea typeface="+mn-ea"/>
                <a:cs typeface="+mn-cs"/>
              </a:defRPr>
            </a:lvl1pPr>
          </a:lstStyle>
          <a:p>
            <a:pPr>
              <a:defRPr/>
            </a:pPr>
            <a:endParaRPr lang="fr-FR"/>
          </a:p>
        </p:txBody>
      </p:sp>
      <p:sp>
        <p:nvSpPr>
          <p:cNvPr id="10243"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5070" tIns="47535" rIns="95070" bIns="47535" numCol="1" anchor="t" anchorCtr="0" compatLnSpc="1">
            <a:prstTxWarp prst="textNoShape">
              <a:avLst/>
            </a:prstTxWarp>
          </a:bodyPr>
          <a:lstStyle>
            <a:lvl1pPr algn="r" defTabSz="950913">
              <a:defRPr sz="1200">
                <a:latin typeface="Times New Roman" pitchFamily="-109" charset="0"/>
                <a:ea typeface="+mn-ea"/>
                <a:cs typeface="+mn-cs"/>
              </a:defRPr>
            </a:lvl1pPr>
          </a:lstStyle>
          <a:p>
            <a:pPr>
              <a:defRPr/>
            </a:pPr>
            <a:endParaRPr lang="fr-FR"/>
          </a:p>
        </p:txBody>
      </p:sp>
      <p:sp>
        <p:nvSpPr>
          <p:cNvPr id="367620"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493713" y="4860925"/>
            <a:ext cx="6111875" cy="4605338"/>
          </a:xfrm>
          <a:prstGeom prst="rect">
            <a:avLst/>
          </a:prstGeom>
          <a:noFill/>
          <a:ln w="9525">
            <a:noFill/>
            <a:miter lim="800000"/>
            <a:headEnd/>
            <a:tailEnd/>
          </a:ln>
          <a:effectLst/>
        </p:spPr>
        <p:txBody>
          <a:bodyPr vert="horz" wrap="square" lIns="95070" tIns="47535" rIns="95070" bIns="47535"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0246"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5070" tIns="47535" rIns="95070" bIns="47535" numCol="1" anchor="b" anchorCtr="0" compatLnSpc="1">
            <a:prstTxWarp prst="textNoShape">
              <a:avLst/>
            </a:prstTxWarp>
          </a:bodyPr>
          <a:lstStyle>
            <a:lvl1pPr defTabSz="950913">
              <a:defRPr sz="1200">
                <a:latin typeface="Times New Roman" pitchFamily="-109" charset="0"/>
                <a:ea typeface="+mn-ea"/>
                <a:cs typeface="+mn-cs"/>
              </a:defRPr>
            </a:lvl1pPr>
          </a:lstStyle>
          <a:p>
            <a:pPr>
              <a:defRPr/>
            </a:pPr>
            <a:endParaRPr lang="fr-FR"/>
          </a:p>
        </p:txBody>
      </p:sp>
      <p:sp>
        <p:nvSpPr>
          <p:cNvPr id="10247"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5070" tIns="47535" rIns="95070" bIns="47535" numCol="1" anchor="b" anchorCtr="0" compatLnSpc="1">
            <a:prstTxWarp prst="textNoShape">
              <a:avLst/>
            </a:prstTxWarp>
          </a:bodyPr>
          <a:lstStyle>
            <a:lvl1pPr algn="r" defTabSz="950913">
              <a:defRPr sz="1200">
                <a:latin typeface="Times New Roman" pitchFamily="-109" charset="0"/>
                <a:ea typeface="+mn-ea"/>
                <a:cs typeface="+mn-cs"/>
              </a:defRPr>
            </a:lvl1pPr>
          </a:lstStyle>
          <a:p>
            <a:pPr>
              <a:defRPr/>
            </a:pPr>
            <a:fld id="{30770DB7-5B30-5D48-B73D-D4FB72DFB875}" type="slidenum">
              <a:rPr lang="fr-FR"/>
              <a:pPr>
                <a:defRPr/>
              </a:pPr>
              <a:t>‹N°›</a:t>
            </a:fld>
            <a:endParaRPr lang="fr-FR"/>
          </a:p>
        </p:txBody>
      </p:sp>
    </p:spTree>
    <p:extLst>
      <p:ext uri="{BB962C8B-B14F-4D97-AF65-F5344CB8AC3E}">
        <p14:creationId xmlns:p14="http://schemas.microsoft.com/office/powerpoint/2010/main" val="1329175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9"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77782F21-49AD-F74D-A107-DFD5B247A0DA}" type="slidenum">
              <a:rPr lang="fr-FR">
                <a:solidFill>
                  <a:srgbClr val="000000"/>
                </a:solidFill>
                <a:latin typeface="Times New Roman" pitchFamily="27" charset="0"/>
                <a:ea typeface="ＭＳ Ｐゴシック" pitchFamily="27" charset="-128"/>
                <a:cs typeface="ＭＳ Ｐゴシック" pitchFamily="27" charset="-128"/>
              </a:rPr>
              <a:pPr/>
              <a:t>1</a:t>
            </a:fld>
            <a:endParaRPr lang="fr-FR" dirty="0">
              <a:solidFill>
                <a:srgbClr val="000000"/>
              </a:solidFill>
              <a:latin typeface="Times New Roman" pitchFamily="27" charset="0"/>
              <a:ea typeface="ＭＳ Ｐゴシック" pitchFamily="27" charset="-128"/>
              <a:cs typeface="ＭＳ Ｐゴシック" pitchFamily="27" charset="-128"/>
            </a:endParaRPr>
          </a:p>
        </p:txBody>
      </p:sp>
      <p:sp>
        <p:nvSpPr>
          <p:cNvPr id="369667" name="Rectangle 2"/>
          <p:cNvSpPr>
            <a:spLocks noGrp="1" noRot="1" noChangeAspect="1" noChangeArrowheads="1"/>
          </p:cNvSpPr>
          <p:nvPr>
            <p:ph type="sldImg"/>
          </p:nvPr>
        </p:nvSpPr>
        <p:spPr>
          <a:xfrm>
            <a:off x="993775" y="768350"/>
            <a:ext cx="5113338" cy="3836988"/>
          </a:xfrm>
          <a:solidFill>
            <a:srgbClr val="FFFFFF"/>
          </a:solidFill>
          <a:ln/>
        </p:spPr>
      </p:sp>
      <p:sp>
        <p:nvSpPr>
          <p:cNvPr id="369668" name="Rectangle 3"/>
          <p:cNvSpPr>
            <a:spLocks noGrp="1" noChangeArrowheads="1"/>
          </p:cNvSpPr>
          <p:nvPr>
            <p:ph type="body" idx="1"/>
          </p:nvPr>
        </p:nvSpPr>
        <p:spPr>
          <a:xfrm>
            <a:off x="946150" y="4860926"/>
            <a:ext cx="5207000" cy="4605337"/>
          </a:xfrm>
          <a:solidFill>
            <a:srgbClr val="FFFFFF"/>
          </a:solidFill>
          <a:ln>
            <a:solidFill>
              <a:srgbClr val="000000"/>
            </a:solidFill>
          </a:ln>
        </p:spPr>
        <p:txBody>
          <a:bodyPr lIns="95912" tIns="47955" rIns="95912" bIns="47955"/>
          <a:lstStyle/>
          <a:p>
            <a:pPr eaLnBrk="1" hangingPunct="1"/>
            <a:endParaRPr lang="en-US" dirty="0">
              <a:latin typeface="Times New Roman" pitchFamily="27" charset="0"/>
              <a:ea typeface="ＭＳ Ｐゴシック" pitchFamily="27" charset="-128"/>
              <a:cs typeface="ＭＳ Ｐゴシック" pitchFamily="27" charset="-128"/>
            </a:endParaRPr>
          </a:p>
        </p:txBody>
      </p:sp>
    </p:spTree>
    <p:extLst>
      <p:ext uri="{BB962C8B-B14F-4D97-AF65-F5344CB8AC3E}">
        <p14:creationId xmlns:p14="http://schemas.microsoft.com/office/powerpoint/2010/main" val="416119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7"/>
          <p:cNvSpPr>
            <a:spLocks noGrp="1" noChangeArrowheads="1"/>
          </p:cNvSpPr>
          <p:nvPr>
            <p:ph type="sldNum" sz="quarter" idx="5"/>
          </p:nvPr>
        </p:nvSpPr>
        <p:spPr>
          <a:noFill/>
        </p:spPr>
        <p:txBody>
          <a:bodyPr/>
          <a:lstStyle/>
          <a:p>
            <a:pPr defTabSz="950702"/>
            <a:fld id="{402F4D09-5DF1-48D1-AD3C-65D12967242A}" type="slidenum">
              <a:rPr lang="fr-FR" smtClean="0">
                <a:latin typeface="Arial" charset="0"/>
              </a:rPr>
              <a:pPr defTabSz="950702"/>
              <a:t>14</a:t>
            </a:fld>
            <a:endParaRPr lang="fr-FR" dirty="0" smtClean="0">
              <a:latin typeface="Arial" charset="0"/>
            </a:endParaRPr>
          </a:p>
        </p:txBody>
      </p:sp>
      <p:sp>
        <p:nvSpPr>
          <p:cNvPr id="707586" name="Rectangle 2"/>
          <p:cNvSpPr>
            <a:spLocks noGrp="1" noRot="1" noChangeAspect="1" noChangeArrowheads="1" noTextEdit="1"/>
          </p:cNvSpPr>
          <p:nvPr>
            <p:ph type="sldImg"/>
          </p:nvPr>
        </p:nvSpPr>
        <p:spPr>
          <a:ln/>
        </p:spPr>
      </p:sp>
      <p:sp>
        <p:nvSpPr>
          <p:cNvPr id="707587" name="Rectangle 3"/>
          <p:cNvSpPr>
            <a:spLocks noGrp="1" noChangeArrowheads="1"/>
          </p:cNvSpPr>
          <p:nvPr>
            <p:ph type="body" idx="1"/>
          </p:nvPr>
        </p:nvSpPr>
        <p:spPr>
          <a:noFill/>
          <a:ln/>
        </p:spPr>
        <p:txBody>
          <a:bodyPr/>
          <a:lstStyle/>
          <a:p>
            <a:pPr eaLnBrk="1" hangingPunct="1"/>
            <a:r>
              <a:rPr lang="fr-FR" smtClean="0"/>
              <a:t>La maitrise de l’organisation cellulaire sous champ magnétique va également nous permettre de générer, à l’intérieur de l’architecture tubulaire poreuse, une organisation des cellules mimant au mieux celle d’un vaisseau. Pour cela, un aimant permanent circulaire créant un gradient de champ magnétique radial est utilisé. Le tube est placé au centre de l’aimant et les cellules endothéliales magnétiquement marquées seront ensuite injectées dans la lumière. Cette technique permet d’obtenir une géométrie dans laquelle les cellules endothéliales sont localisées sur la paroi interne du tube. Dans un 2eme temps, on peu également envisager une co-culture en ajoutant des cellules souches mésenchymateuses dans l’épaisseur du tube, recréant ainsi un structure de type vasculaire.</a:t>
            </a:r>
          </a:p>
          <a:p>
            <a:pPr eaLnBrk="1" hangingPunct="1"/>
            <a:endParaRPr lang="en-US" smtClean="0"/>
          </a:p>
          <a:p>
            <a:pPr eaLnBrk="1" hangingPunct="1"/>
            <a:endParaRPr lang="fr-FR" smtClean="0"/>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71E8A8F-005E-43BF-9F7C-0DCB29354324}" type="slidenum">
              <a:rPr lang="fr-FR" smtClean="0">
                <a:solidFill>
                  <a:srgbClr val="000000"/>
                </a:solidFill>
              </a:rPr>
              <a:pPr/>
              <a:t>16</a:t>
            </a:fld>
            <a:endParaRPr lang="fr-F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sz="2400">
                <a:solidFill>
                  <a:schemeClr val="tx1"/>
                </a:solidFill>
                <a:latin typeface="Tahoma" charset="0"/>
                <a:ea typeface="ＭＳ Ｐゴシック" charset="0"/>
                <a:cs typeface="ＭＳ Ｐゴシック" charset="0"/>
              </a:defRPr>
            </a:lvl1pPr>
            <a:lvl2pPr marL="37931725" indent="-37474525" defTabSz="950913"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D93EFD3B-C8C7-274C-9BBC-A9FE4A12E679}" type="slidenum">
              <a:rPr lang="fr-FR" sz="1200">
                <a:solidFill>
                  <a:srgbClr val="000000"/>
                </a:solidFill>
                <a:latin typeface="Times New Roman" charset="0"/>
              </a:rPr>
              <a:pPr eaLnBrk="1" hangingPunct="1"/>
              <a:t>20</a:t>
            </a:fld>
            <a:endParaRPr lang="fr-FR" sz="1200">
              <a:solidFill>
                <a:srgbClr val="000000"/>
              </a:solidFill>
              <a:latin typeface="Times New Roman" charset="0"/>
            </a:endParaRPr>
          </a:p>
        </p:txBody>
      </p:sp>
      <p:sp>
        <p:nvSpPr>
          <p:cNvPr id="329731" name="Rectangle 2"/>
          <p:cNvSpPr>
            <a:spLocks noGrp="1" noRot="1" noChangeAspect="1" noChangeArrowheads="1"/>
          </p:cNvSpPr>
          <p:nvPr>
            <p:ph type="sldImg"/>
          </p:nvPr>
        </p:nvSpPr>
        <p:spPr>
          <a:xfrm>
            <a:off x="939800" y="728663"/>
            <a:ext cx="5187950" cy="3890962"/>
          </a:xfrm>
          <a:solidFill>
            <a:srgbClr val="FFFFFF"/>
          </a:solidFill>
          <a:ln/>
        </p:spPr>
      </p:sp>
      <p:sp>
        <p:nvSpPr>
          <p:cNvPr id="329732" name="Rectangle 3"/>
          <p:cNvSpPr>
            <a:spLocks noGrp="1" noChangeArrowheads="1"/>
          </p:cNvSpPr>
          <p:nvPr>
            <p:ph type="body" idx="1"/>
          </p:nvPr>
        </p:nvSpPr>
        <p:spPr>
          <a:xfrm>
            <a:off x="941388" y="4862513"/>
            <a:ext cx="5184775" cy="4618037"/>
          </a:xfrm>
          <a:solidFill>
            <a:srgbClr val="FFFFFF"/>
          </a:solidFill>
          <a:ln>
            <a:solidFill>
              <a:srgbClr val="000000"/>
            </a:solidFill>
          </a:ln>
          <a:extLst>
            <a:ext uri="{FAA26D3D-D897-4be2-8F04-BA451C77F1D7}">
              <ma14:placeholderFlag xmlns:ma14="http://schemas.microsoft.com/office/mac/drawingml/2011/main" xmlns="" val="1"/>
            </a:ext>
          </a:extLst>
        </p:spPr>
        <p:txBody>
          <a:bodyPr lIns="99048" tIns="49524" rIns="99048" bIns="49524"/>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71E8A8F-005E-43BF-9F7C-0DCB29354324}" type="slidenum">
              <a:rPr lang="fr-FR" smtClean="0"/>
              <a:pPr/>
              <a:t>21</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D9497F4F-18BF-D241-86F3-6086D7BC4BB4}" type="slidenum">
              <a:rPr lang="fr-FR">
                <a:solidFill>
                  <a:srgbClr val="000000"/>
                </a:solidFill>
                <a:latin typeface="Times New Roman" pitchFamily="27" charset="0"/>
                <a:ea typeface="ＭＳ Ｐゴシック" pitchFamily="27" charset="-128"/>
                <a:cs typeface="ＭＳ Ｐゴシック" pitchFamily="27" charset="-128"/>
              </a:rPr>
              <a:pPr/>
              <a:t>23</a:t>
            </a:fld>
            <a:endParaRPr lang="fr-FR">
              <a:solidFill>
                <a:srgbClr val="000000"/>
              </a:solidFill>
              <a:latin typeface="Times New Roman" pitchFamily="27" charset="0"/>
              <a:ea typeface="ＭＳ Ｐゴシック" pitchFamily="27" charset="-128"/>
              <a:cs typeface="ＭＳ Ｐゴシック" pitchFamily="27" charset="-128"/>
            </a:endParaRPr>
          </a:p>
        </p:txBody>
      </p:sp>
      <p:sp>
        <p:nvSpPr>
          <p:cNvPr id="599043" name="Rectangle 2"/>
          <p:cNvSpPr>
            <a:spLocks noGrp="1" noRot="1" noChangeAspect="1" noChangeArrowheads="1"/>
          </p:cNvSpPr>
          <p:nvPr>
            <p:ph type="sldImg"/>
          </p:nvPr>
        </p:nvSpPr>
        <p:spPr>
          <a:xfrm>
            <a:off x="939800" y="728663"/>
            <a:ext cx="5187950" cy="3890962"/>
          </a:xfrm>
          <a:solidFill>
            <a:srgbClr val="FFFFFF"/>
          </a:solidFill>
          <a:ln/>
        </p:spPr>
      </p:sp>
      <p:sp>
        <p:nvSpPr>
          <p:cNvPr id="599044" name="Rectangle 3"/>
          <p:cNvSpPr>
            <a:spLocks noGrp="1" noChangeArrowheads="1"/>
          </p:cNvSpPr>
          <p:nvPr>
            <p:ph type="body" idx="1"/>
          </p:nvPr>
        </p:nvSpPr>
        <p:spPr>
          <a:xfrm>
            <a:off x="941389" y="4862514"/>
            <a:ext cx="5184775" cy="4618037"/>
          </a:xfrm>
          <a:solidFill>
            <a:srgbClr val="FFFFFF"/>
          </a:solidFill>
          <a:ln>
            <a:solidFill>
              <a:srgbClr val="000000"/>
            </a:solidFill>
          </a:ln>
        </p:spPr>
        <p:txBody>
          <a:bodyPr lIns="99038" tIns="49520" rIns="99038" bIns="49520"/>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D9497F4F-18BF-D241-86F3-6086D7BC4BB4}" type="slidenum">
              <a:rPr lang="fr-FR">
                <a:solidFill>
                  <a:srgbClr val="000000"/>
                </a:solidFill>
                <a:latin typeface="Times New Roman" pitchFamily="27" charset="0"/>
                <a:ea typeface="ＭＳ Ｐゴシック" pitchFamily="27" charset="-128"/>
                <a:cs typeface="ＭＳ Ｐゴシック" pitchFamily="27" charset="-128"/>
              </a:rPr>
              <a:pPr/>
              <a:t>24</a:t>
            </a:fld>
            <a:endParaRPr lang="fr-FR">
              <a:solidFill>
                <a:srgbClr val="000000"/>
              </a:solidFill>
              <a:latin typeface="Times New Roman" pitchFamily="27" charset="0"/>
              <a:ea typeface="ＭＳ Ｐゴシック" pitchFamily="27" charset="-128"/>
              <a:cs typeface="ＭＳ Ｐゴシック" pitchFamily="27" charset="-128"/>
            </a:endParaRPr>
          </a:p>
        </p:txBody>
      </p:sp>
      <p:sp>
        <p:nvSpPr>
          <p:cNvPr id="599043" name="Rectangle 2"/>
          <p:cNvSpPr>
            <a:spLocks noGrp="1" noRot="1" noChangeAspect="1" noChangeArrowheads="1"/>
          </p:cNvSpPr>
          <p:nvPr>
            <p:ph type="sldImg"/>
          </p:nvPr>
        </p:nvSpPr>
        <p:spPr>
          <a:xfrm>
            <a:off x="939800" y="728663"/>
            <a:ext cx="5187950" cy="3890962"/>
          </a:xfrm>
          <a:solidFill>
            <a:srgbClr val="FFFFFF"/>
          </a:solidFill>
          <a:ln/>
        </p:spPr>
      </p:sp>
      <p:sp>
        <p:nvSpPr>
          <p:cNvPr id="599044" name="Rectangle 3"/>
          <p:cNvSpPr>
            <a:spLocks noGrp="1" noChangeArrowheads="1"/>
          </p:cNvSpPr>
          <p:nvPr>
            <p:ph type="body" idx="1"/>
          </p:nvPr>
        </p:nvSpPr>
        <p:spPr>
          <a:xfrm>
            <a:off x="941389" y="4862514"/>
            <a:ext cx="5184775" cy="4618037"/>
          </a:xfrm>
          <a:solidFill>
            <a:srgbClr val="FFFFFF"/>
          </a:solidFill>
          <a:ln>
            <a:solidFill>
              <a:srgbClr val="000000"/>
            </a:solidFill>
          </a:ln>
        </p:spPr>
        <p:txBody>
          <a:bodyPr lIns="99038" tIns="49520" rIns="99038" bIns="49520"/>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D3DFDB-3F58-0749-8F3A-9E1479646AC1}" type="slidenum">
              <a:rPr lang="en-US">
                <a:solidFill>
                  <a:srgbClr val="000000"/>
                </a:solidFill>
              </a:rPr>
              <a:pPr>
                <a:defRPr/>
              </a:pPr>
              <a:t>27</a:t>
            </a:fld>
            <a:endParaRPr lang="en-US">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solidFill>
                  <a:srgbClr val="000000"/>
                </a:solidFill>
                <a:latin typeface="Calibri"/>
              </a:rPr>
              <a:pPr/>
              <a:t>29</a:t>
            </a:fld>
            <a:endParaRPr lang="en-GB">
              <a:solidFill>
                <a:srgbClr val="000000"/>
              </a:solidFill>
              <a:latin typeface="Calibri"/>
            </a:endParaRPr>
          </a:p>
        </p:txBody>
      </p:sp>
      <p:sp>
        <p:nvSpPr>
          <p:cNvPr id="4099" name="Rectangle 1"/>
          <p:cNvSpPr txBox="1">
            <a:spLocks noGrp="1" noRot="1" noChangeAspect="1" noChangeArrowheads="1" noTextEdit="1"/>
          </p:cNvSpPr>
          <p:nvPr>
            <p:ph type="sldImg"/>
          </p:nvPr>
        </p:nvSpPr>
        <p:spPr>
          <a:xfrm>
            <a:off x="992188" y="777875"/>
            <a:ext cx="5114925" cy="383698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09632" y="4861254"/>
            <a:ext cx="5680036" cy="4605955"/>
          </a:xfrm>
          <a:noFill/>
          <a:ln/>
        </p:spPr>
        <p:txBody>
          <a:bodyPr tIns="10050"/>
          <a:lstStyle/>
          <a:p>
            <a:pPr algn="just">
              <a:lnSpc>
                <a:spcPct val="93000"/>
              </a:lnSpc>
              <a:spcBef>
                <a:spcPct val="0"/>
              </a:spcBef>
              <a:tabLst>
                <a:tab pos="687352" algn="l"/>
                <a:tab pos="1374706" algn="l"/>
                <a:tab pos="2062059" algn="l"/>
                <a:tab pos="2749412" algn="l"/>
                <a:tab pos="3436765" algn="l"/>
                <a:tab pos="4124117" algn="l"/>
                <a:tab pos="4811471" algn="l"/>
                <a:tab pos="5498824" algn="l"/>
              </a:tabLst>
            </a:pPr>
            <a:r>
              <a:rPr lang="en-GB" dirty="0" smtClean="0"/>
              <a:t>IF</a:t>
            </a:r>
            <a:r>
              <a:rPr lang="en-GB" baseline="0" dirty="0" smtClean="0"/>
              <a:t> </a:t>
            </a:r>
            <a:r>
              <a:rPr lang="en-GB" dirty="0" smtClean="0"/>
              <a:t>THIS </a:t>
            </a:r>
            <a:r>
              <a:rPr lang="en-GB" dirty="0"/>
              <a:t>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solidFill>
                  <a:srgbClr val="000000"/>
                </a:solidFill>
              </a:rPr>
              <a:pPr/>
              <a:t>30</a:t>
            </a:fld>
            <a:endParaRPr lang="en-GB">
              <a:solidFill>
                <a:srgbClr val="000000"/>
              </a:solidFill>
            </a:endParaRPr>
          </a:p>
        </p:txBody>
      </p:sp>
      <p:sp>
        <p:nvSpPr>
          <p:cNvPr id="4099" name="Rectangle 1"/>
          <p:cNvSpPr txBox="1">
            <a:spLocks noGrp="1" noRot="1" noChangeAspect="1" noChangeArrowheads="1" noTextEdit="1"/>
          </p:cNvSpPr>
          <p:nvPr>
            <p:ph type="sldImg"/>
          </p:nvPr>
        </p:nvSpPr>
        <p:spPr>
          <a:xfrm>
            <a:off x="1184861" y="778257"/>
            <a:ext cx="4729580" cy="3836204"/>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09632" y="4861253"/>
            <a:ext cx="5680036" cy="4605955"/>
          </a:xfrm>
          <a:noFill/>
          <a:ln/>
        </p:spPr>
        <p:txBody>
          <a:bodyPr tIns="10051"/>
          <a:lstStyle/>
          <a:p>
            <a:pPr algn="just">
              <a:lnSpc>
                <a:spcPct val="93000"/>
              </a:lnSpc>
              <a:spcBef>
                <a:spcPct val="0"/>
              </a:spcBef>
              <a:tabLst>
                <a:tab pos="687420" algn="l"/>
                <a:tab pos="1374841" algn="l"/>
                <a:tab pos="2062261" algn="l"/>
                <a:tab pos="2749682" algn="l"/>
                <a:tab pos="3437102" algn="l"/>
                <a:tab pos="4124522" algn="l"/>
                <a:tab pos="4811943" algn="l"/>
                <a:tab pos="5499363" algn="l"/>
              </a:tabLst>
            </a:pPr>
            <a:r>
              <a:rPr lang="en-GB" dirty="0" smtClean="0"/>
              <a:t>IF</a:t>
            </a:r>
            <a:r>
              <a:rPr lang="en-GB" baseline="0" dirty="0" smtClean="0"/>
              <a:t> </a:t>
            </a:r>
            <a:r>
              <a:rPr lang="en-GB" dirty="0" smtClean="0"/>
              <a:t>THIS </a:t>
            </a:r>
            <a:r>
              <a:rPr lang="en-GB" dirty="0"/>
              <a:t>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solidFill>
                  <a:srgbClr val="000000"/>
                </a:solidFill>
              </a:rPr>
              <a:pPr/>
              <a:t>31</a:t>
            </a:fld>
            <a:endParaRPr lang="en-GB">
              <a:solidFill>
                <a:srgbClr val="000000"/>
              </a:solidFill>
            </a:endParaRPr>
          </a:p>
        </p:txBody>
      </p:sp>
      <p:sp>
        <p:nvSpPr>
          <p:cNvPr id="4099" name="Rectangle 1"/>
          <p:cNvSpPr txBox="1">
            <a:spLocks noGrp="1" noRot="1" noChangeAspect="1" noChangeArrowheads="1" noTextEdit="1"/>
          </p:cNvSpPr>
          <p:nvPr>
            <p:ph type="sldImg"/>
          </p:nvPr>
        </p:nvSpPr>
        <p:spPr>
          <a:xfrm>
            <a:off x="992188" y="777875"/>
            <a:ext cx="5114925" cy="383698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09632" y="4861253"/>
            <a:ext cx="5680036" cy="4605955"/>
          </a:xfrm>
          <a:noFill/>
          <a:ln/>
        </p:spPr>
        <p:txBody>
          <a:bodyPr tIns="10051"/>
          <a:lstStyle/>
          <a:p>
            <a:pPr algn="just">
              <a:lnSpc>
                <a:spcPct val="93000"/>
              </a:lnSpc>
              <a:spcBef>
                <a:spcPct val="0"/>
              </a:spcBef>
              <a:tabLst>
                <a:tab pos="687420" algn="l"/>
                <a:tab pos="1374841" algn="l"/>
                <a:tab pos="2062261" algn="l"/>
                <a:tab pos="2749682" algn="l"/>
                <a:tab pos="3437102" algn="l"/>
                <a:tab pos="4124522" algn="l"/>
                <a:tab pos="4811943" algn="l"/>
                <a:tab pos="5499363" algn="l"/>
              </a:tabLst>
            </a:pPr>
            <a:r>
              <a:rPr lang="en-GB" smtClean="0"/>
              <a:t>IF</a:t>
            </a:r>
            <a:r>
              <a:rPr lang="en-GB" baseline="0" smtClean="0"/>
              <a:t> </a:t>
            </a:r>
            <a:r>
              <a:rPr lang="en-GB" smtClean="0"/>
              <a:t>THIS </a:t>
            </a:r>
            <a:r>
              <a:rPr lang="en-GB" dirty="0"/>
              <a:t>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77782F21-49AD-F74D-A107-DFD5B247A0DA}" type="slidenum">
              <a:rPr lang="fr-FR">
                <a:solidFill>
                  <a:srgbClr val="000000"/>
                </a:solidFill>
                <a:latin typeface="Times New Roman" pitchFamily="27" charset="0"/>
                <a:ea typeface="ＭＳ Ｐゴシック" pitchFamily="27" charset="-128"/>
                <a:cs typeface="ＭＳ Ｐゴシック" pitchFamily="27" charset="-128"/>
              </a:rPr>
              <a:pPr/>
              <a:t>2</a:t>
            </a:fld>
            <a:endParaRPr lang="fr-FR" dirty="0">
              <a:solidFill>
                <a:srgbClr val="000000"/>
              </a:solidFill>
              <a:latin typeface="Times New Roman" pitchFamily="27" charset="0"/>
              <a:ea typeface="ＭＳ Ｐゴシック" pitchFamily="27" charset="-128"/>
              <a:cs typeface="ＭＳ Ｐゴシック" pitchFamily="27" charset="-128"/>
            </a:endParaRPr>
          </a:p>
        </p:txBody>
      </p:sp>
      <p:sp>
        <p:nvSpPr>
          <p:cNvPr id="369667" name="Rectangle 2"/>
          <p:cNvSpPr>
            <a:spLocks noGrp="1" noRot="1" noChangeAspect="1" noChangeArrowheads="1"/>
          </p:cNvSpPr>
          <p:nvPr>
            <p:ph type="sldImg"/>
          </p:nvPr>
        </p:nvSpPr>
        <p:spPr>
          <a:xfrm>
            <a:off x="1183216" y="767596"/>
            <a:ext cx="4734511" cy="3837980"/>
          </a:xfrm>
          <a:solidFill>
            <a:srgbClr val="FFFFFF"/>
          </a:solidFill>
          <a:ln/>
        </p:spPr>
      </p:sp>
      <p:sp>
        <p:nvSpPr>
          <p:cNvPr id="369668" name="Rectangle 3"/>
          <p:cNvSpPr>
            <a:spLocks noGrp="1" noChangeArrowheads="1"/>
          </p:cNvSpPr>
          <p:nvPr>
            <p:ph type="body" idx="1"/>
          </p:nvPr>
        </p:nvSpPr>
        <p:spPr>
          <a:xfrm>
            <a:off x="946150" y="4860926"/>
            <a:ext cx="5207000" cy="4605337"/>
          </a:xfrm>
          <a:solidFill>
            <a:srgbClr val="FFFFFF"/>
          </a:solidFill>
          <a:ln>
            <a:solidFill>
              <a:srgbClr val="000000"/>
            </a:solidFill>
          </a:ln>
        </p:spPr>
        <p:txBody>
          <a:bodyPr lIns="95912" tIns="47955" rIns="95912" bIns="47955"/>
          <a:lstStyle/>
          <a:p>
            <a:pPr eaLnBrk="1" hangingPunct="1"/>
            <a:endParaRPr lang="en-US" dirty="0">
              <a:latin typeface="Times New Roman" pitchFamily="27" charset="0"/>
              <a:ea typeface="ＭＳ Ｐゴシック" pitchFamily="27" charset="-128"/>
              <a:cs typeface="ＭＳ Ｐゴシック" pitchFamily="27" charset="-128"/>
            </a:endParaRPr>
          </a:p>
        </p:txBody>
      </p:sp>
    </p:spTree>
    <p:extLst>
      <p:ext uri="{BB962C8B-B14F-4D97-AF65-F5344CB8AC3E}">
        <p14:creationId xmlns:p14="http://schemas.microsoft.com/office/powerpoint/2010/main" val="1519631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32</a:t>
            </a:fld>
            <a:endParaRPr lang="en-GB"/>
          </a:p>
        </p:txBody>
      </p:sp>
      <p:sp>
        <p:nvSpPr>
          <p:cNvPr id="4099" name="Rectangle 1"/>
          <p:cNvSpPr txBox="1">
            <a:spLocks noGrp="1" noRot="1" noChangeAspect="1" noChangeArrowheads="1" noTextEdit="1"/>
          </p:cNvSpPr>
          <p:nvPr>
            <p:ph type="sldImg"/>
          </p:nvPr>
        </p:nvSpPr>
        <p:spPr>
          <a:xfrm>
            <a:off x="992188" y="777875"/>
            <a:ext cx="5114925" cy="383698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09632" y="4861252"/>
            <a:ext cx="5680036" cy="4605955"/>
          </a:xfrm>
          <a:noFill/>
          <a:ln/>
        </p:spPr>
        <p:txBody>
          <a:bodyPr tIns="10052"/>
          <a:lstStyle/>
          <a:p>
            <a:pPr algn="just" eaLnBrk="1">
              <a:lnSpc>
                <a:spcPct val="93000"/>
              </a:lnSpc>
              <a:spcBef>
                <a:spcPct val="0"/>
              </a:spcBef>
              <a:tabLst>
                <a:tab pos="687488" algn="l"/>
                <a:tab pos="1374976" algn="l"/>
                <a:tab pos="2062463" algn="l"/>
                <a:tab pos="2749951" algn="l"/>
                <a:tab pos="3437439" algn="l"/>
                <a:tab pos="4124927" algn="l"/>
                <a:tab pos="4812415" algn="l"/>
                <a:tab pos="5499903" algn="l"/>
              </a:tabLst>
            </a:pPr>
            <a:r>
              <a:rPr lang="en-GB" smtClean="0"/>
              <a:t>IF</a:t>
            </a:r>
            <a:r>
              <a:rPr lang="en-GB" baseline="0" smtClean="0"/>
              <a:t> </a:t>
            </a:r>
            <a:r>
              <a:rPr lang="en-GB" smtClean="0"/>
              <a:t>THIS </a:t>
            </a:r>
            <a:r>
              <a:rPr lang="en-GB" dirty="0"/>
              <a:t>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Text Box 1"/>
          <p:cNvSpPr txBox="1">
            <a:spLocks noGrp="1" noRot="1" noChangeAspect="1" noChangeArrowheads="1"/>
          </p:cNvSpPr>
          <p:nvPr>
            <p:ph type="sldImg"/>
          </p:nvPr>
        </p:nvSpPr>
        <p:spPr bwMode="auto">
          <a:xfrm>
            <a:off x="990600" y="777875"/>
            <a:ext cx="5118100" cy="383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709930" y="4861441"/>
            <a:ext cx="5679440" cy="46055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2748501D-7F8B-C843-84B2-CD2932B7FD53}" type="slidenum">
              <a:rPr lang="en-US">
                <a:latin typeface="Times" pitchFamily="27" charset="0"/>
                <a:ea typeface="ＭＳ Ｐゴシック" pitchFamily="27" charset="-128"/>
                <a:cs typeface="ＭＳ Ｐゴシック" pitchFamily="27" charset="-128"/>
              </a:rPr>
              <a:pPr/>
              <a:t>37</a:t>
            </a:fld>
            <a:endParaRPr lang="en-US">
              <a:latin typeface="Times" pitchFamily="27" charset="0"/>
              <a:ea typeface="ＭＳ Ｐゴシック" pitchFamily="27" charset="-128"/>
              <a:cs typeface="ＭＳ Ｐゴシック" pitchFamily="27" charset="-128"/>
            </a:endParaRPr>
          </a:p>
        </p:txBody>
      </p:sp>
      <p:sp>
        <p:nvSpPr>
          <p:cNvPr id="418819" name="Rectangle 2"/>
          <p:cNvSpPr>
            <a:spLocks noGrp="1" noRot="1" noChangeAspect="1" noChangeArrowheads="1"/>
          </p:cNvSpPr>
          <p:nvPr>
            <p:ph type="sldImg"/>
          </p:nvPr>
        </p:nvSpPr>
        <p:spPr>
          <a:solidFill>
            <a:srgbClr val="FFFFFF"/>
          </a:solidFill>
          <a:ln/>
        </p:spPr>
      </p:sp>
      <p:sp>
        <p:nvSpPr>
          <p:cNvPr id="418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27" charset="0"/>
              <a:ea typeface="ＭＳ Ｐゴシック" pitchFamily="27" charset="-128"/>
              <a:cs typeface="ＭＳ Ｐゴシック" pitchFamily="27"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D9497F4F-18BF-D241-86F3-6086D7BC4BB4}" type="slidenum">
              <a:rPr lang="fr-FR">
                <a:solidFill>
                  <a:srgbClr val="000000"/>
                </a:solidFill>
                <a:latin typeface="Times New Roman" pitchFamily="27" charset="0"/>
                <a:ea typeface="ＭＳ Ｐゴシック" pitchFamily="27" charset="-128"/>
                <a:cs typeface="ＭＳ Ｐゴシック" pitchFamily="27" charset="-128"/>
              </a:rPr>
              <a:pPr/>
              <a:t>38</a:t>
            </a:fld>
            <a:endParaRPr lang="fr-FR">
              <a:solidFill>
                <a:srgbClr val="000000"/>
              </a:solidFill>
              <a:latin typeface="Times New Roman" pitchFamily="27" charset="0"/>
              <a:ea typeface="ＭＳ Ｐゴシック" pitchFamily="27" charset="-128"/>
              <a:cs typeface="ＭＳ Ｐゴシック" pitchFamily="27" charset="-128"/>
            </a:endParaRPr>
          </a:p>
        </p:txBody>
      </p:sp>
      <p:sp>
        <p:nvSpPr>
          <p:cNvPr id="599043" name="Rectangle 2"/>
          <p:cNvSpPr>
            <a:spLocks noGrp="1" noRot="1" noChangeAspect="1" noChangeArrowheads="1"/>
          </p:cNvSpPr>
          <p:nvPr>
            <p:ph type="sldImg"/>
          </p:nvPr>
        </p:nvSpPr>
        <p:spPr>
          <a:xfrm>
            <a:off x="939800" y="728663"/>
            <a:ext cx="5187950" cy="3890962"/>
          </a:xfrm>
          <a:solidFill>
            <a:srgbClr val="FFFFFF"/>
          </a:solidFill>
          <a:ln/>
        </p:spPr>
      </p:sp>
      <p:sp>
        <p:nvSpPr>
          <p:cNvPr id="599044" name="Rectangle 3"/>
          <p:cNvSpPr>
            <a:spLocks noGrp="1" noChangeArrowheads="1"/>
          </p:cNvSpPr>
          <p:nvPr>
            <p:ph type="body" idx="1"/>
          </p:nvPr>
        </p:nvSpPr>
        <p:spPr>
          <a:xfrm>
            <a:off x="941389" y="4862514"/>
            <a:ext cx="5184775" cy="4618037"/>
          </a:xfrm>
          <a:solidFill>
            <a:srgbClr val="FFFFFF"/>
          </a:solidFill>
          <a:ln>
            <a:solidFill>
              <a:srgbClr val="000000"/>
            </a:solidFill>
          </a:ln>
        </p:spPr>
        <p:txBody>
          <a:bodyPr lIns="99038" tIns="49520" rIns="99038" bIns="49520"/>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dirty="0" smtClean="0"/>
          </a:p>
        </p:txBody>
      </p:sp>
      <p:sp>
        <p:nvSpPr>
          <p:cNvPr id="64516"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04763" indent="-309524">
              <a:defRPr>
                <a:solidFill>
                  <a:schemeClr val="tx1"/>
                </a:solidFill>
                <a:latin typeface="Calibri" pitchFamily="34" charset="0"/>
              </a:defRPr>
            </a:lvl2pPr>
            <a:lvl3pPr marL="1238098" indent="-247620">
              <a:defRPr>
                <a:solidFill>
                  <a:schemeClr val="tx1"/>
                </a:solidFill>
                <a:latin typeface="Calibri" pitchFamily="34" charset="0"/>
              </a:defRPr>
            </a:lvl3pPr>
            <a:lvl4pPr marL="1733337" indent="-247620">
              <a:defRPr>
                <a:solidFill>
                  <a:schemeClr val="tx1"/>
                </a:solidFill>
                <a:latin typeface="Calibri" pitchFamily="34" charset="0"/>
              </a:defRPr>
            </a:lvl4pPr>
            <a:lvl5pPr marL="2228576" indent="-247620">
              <a:defRPr>
                <a:solidFill>
                  <a:schemeClr val="tx1"/>
                </a:solidFill>
                <a:latin typeface="Calibri" pitchFamily="34" charset="0"/>
              </a:defRPr>
            </a:lvl5pPr>
            <a:lvl6pPr marL="2723815" indent="-247620" fontAlgn="base">
              <a:spcBef>
                <a:spcPct val="0"/>
              </a:spcBef>
              <a:spcAft>
                <a:spcPct val="0"/>
              </a:spcAft>
              <a:defRPr>
                <a:solidFill>
                  <a:schemeClr val="tx1"/>
                </a:solidFill>
                <a:latin typeface="Calibri" pitchFamily="34" charset="0"/>
              </a:defRPr>
            </a:lvl6pPr>
            <a:lvl7pPr marL="3219054" indent="-247620" fontAlgn="base">
              <a:spcBef>
                <a:spcPct val="0"/>
              </a:spcBef>
              <a:spcAft>
                <a:spcPct val="0"/>
              </a:spcAft>
              <a:defRPr>
                <a:solidFill>
                  <a:schemeClr val="tx1"/>
                </a:solidFill>
                <a:latin typeface="Calibri" pitchFamily="34" charset="0"/>
              </a:defRPr>
            </a:lvl7pPr>
            <a:lvl8pPr marL="3714293" indent="-247620" fontAlgn="base">
              <a:spcBef>
                <a:spcPct val="0"/>
              </a:spcBef>
              <a:spcAft>
                <a:spcPct val="0"/>
              </a:spcAft>
              <a:defRPr>
                <a:solidFill>
                  <a:schemeClr val="tx1"/>
                </a:solidFill>
                <a:latin typeface="Calibri" pitchFamily="34" charset="0"/>
              </a:defRPr>
            </a:lvl8pPr>
            <a:lvl9pPr marL="4209532" indent="-24762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7CEC7C0-F742-4C22-B9B8-3ACA4889E171}" type="slidenum">
              <a:rPr lang="fr-FR" altLang="fr-FR" smtClean="0"/>
              <a:pPr fontAlgn="base">
                <a:spcBef>
                  <a:spcPct val="0"/>
                </a:spcBef>
                <a:spcAft>
                  <a:spcPct val="0"/>
                </a:spcAft>
                <a:defRPr/>
              </a:pPr>
              <a:t>39</a:t>
            </a:fld>
            <a:endParaRPr lang="fr-FR" altLang="fr-FR" smtClean="0"/>
          </a:p>
        </p:txBody>
      </p:sp>
    </p:spTree>
    <p:extLst>
      <p:ext uri="{BB962C8B-B14F-4D97-AF65-F5344CB8AC3E}">
        <p14:creationId xmlns:p14="http://schemas.microsoft.com/office/powerpoint/2010/main" val="2359359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8920A9E-E6DB-2845-9AC8-735B779B86D3}" type="slidenum">
              <a:rPr>
                <a:solidFill>
                  <a:prstClr val="black"/>
                </a:solidFill>
                <a:latin typeface="Calibri"/>
              </a:rPr>
              <a:pPr/>
              <a:t>40</a:t>
            </a:fld>
            <a:endParaRPr>
              <a:solidFill>
                <a:prstClr val="black"/>
              </a:solidFill>
              <a:latin typeface="Calibri"/>
            </a:endParaRPr>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sz="2600" noProof="1"/>
          </a:p>
        </p:txBody>
      </p:sp>
      <p:sp>
        <p:nvSpPr>
          <p:cNvPr id="5" name="Espace réservé de la date 4"/>
          <p:cNvSpPr>
            <a:spLocks noGrp="1"/>
          </p:cNvSpPr>
          <p:nvPr>
            <p:ph type="dt" idx="10"/>
          </p:nvPr>
        </p:nvSpPr>
        <p:spPr/>
        <p:txBody>
          <a:bodyPr/>
          <a:lstStyle/>
          <a:p>
            <a:r>
              <a:rPr lang="fr-FR" smtClean="0">
                <a:solidFill>
                  <a:prstClr val="black"/>
                </a:solidFill>
                <a:latin typeface="Calibri"/>
              </a:rPr>
              <a:t>8/06/10</a:t>
            </a:r>
            <a:endParaRPr lang="fr-FR">
              <a:solidFill>
                <a:prstClr val="black"/>
              </a:solidFill>
              <a:latin typeface="Calibri"/>
            </a:endParaRPr>
          </a:p>
        </p:txBody>
      </p:sp>
    </p:spTree>
    <p:extLst>
      <p:ext uri="{BB962C8B-B14F-4D97-AF65-F5344CB8AC3E}">
        <p14:creationId xmlns:p14="http://schemas.microsoft.com/office/powerpoint/2010/main" val="424379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Text Box 1"/>
          <p:cNvSpPr txBox="1">
            <a:spLocks noGrp="1" noRot="1" noChangeAspect="1" noChangeArrowheads="1"/>
          </p:cNvSpPr>
          <p:nvPr>
            <p:ph type="sldImg"/>
          </p:nvPr>
        </p:nvSpPr>
        <p:spPr bwMode="auto">
          <a:xfrm>
            <a:off x="1183217" y="778257"/>
            <a:ext cx="4732867" cy="383798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709930" y="4861441"/>
            <a:ext cx="5679440" cy="46055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Approches</a:t>
            </a:r>
            <a:r>
              <a:rPr lang="en-US" baseline="0" dirty="0" smtClean="0"/>
              <a:t> </a:t>
            </a:r>
            <a:r>
              <a:rPr lang="en-US" baseline="0" dirty="0" err="1" smtClean="0"/>
              <a:t>complémentaires</a:t>
            </a:r>
            <a:r>
              <a:rPr lang="en-US" baseline="0" dirty="0" smtClean="0"/>
              <a:t> et </a:t>
            </a:r>
            <a:r>
              <a:rPr lang="en-US" baseline="0" dirty="0" err="1" smtClean="0"/>
              <a:t>intégrées</a:t>
            </a:r>
            <a:r>
              <a:rPr lang="en-US" baseline="0" dirty="0" smtClean="0"/>
              <a:t> de la </a:t>
            </a:r>
            <a:r>
              <a:rPr lang="en-US" baseline="0" dirty="0" err="1" smtClean="0"/>
              <a:t>pathologie</a:t>
            </a:r>
            <a:r>
              <a:rPr lang="en-US" baseline="0" dirty="0" smtClean="0"/>
              <a:t> </a:t>
            </a:r>
            <a:r>
              <a:rPr lang="en-US" baseline="0" dirty="0" err="1" smtClean="0"/>
              <a:t>vasculaire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8C7AFD7-D516-094F-9253-AD9D3B176E37}"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61033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8920A9E-E6DB-2845-9AC8-735B779B86D3}" type="slidenum">
              <a:rPr>
                <a:solidFill>
                  <a:prstClr val="black"/>
                </a:solidFill>
                <a:latin typeface="Calibri"/>
              </a:rPr>
              <a:pPr/>
              <a:t>5</a:t>
            </a:fld>
            <a:endParaRPr>
              <a:solidFill>
                <a:prstClr val="black"/>
              </a:solidFill>
              <a:latin typeface="Calibri"/>
            </a:endParaRPr>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sz="2600" noProof="1"/>
          </a:p>
        </p:txBody>
      </p:sp>
      <p:sp>
        <p:nvSpPr>
          <p:cNvPr id="5" name="Espace réservé de la date 4"/>
          <p:cNvSpPr>
            <a:spLocks noGrp="1"/>
          </p:cNvSpPr>
          <p:nvPr>
            <p:ph type="dt" idx="10"/>
          </p:nvPr>
        </p:nvSpPr>
        <p:spPr/>
        <p:txBody>
          <a:bodyPr/>
          <a:lstStyle/>
          <a:p>
            <a:r>
              <a:rPr lang="fr-FR" smtClean="0">
                <a:solidFill>
                  <a:prstClr val="black"/>
                </a:solidFill>
                <a:latin typeface="Calibri"/>
              </a:rPr>
              <a:t>8/06/10</a:t>
            </a:r>
            <a:endParaRPr lang="fr-FR">
              <a:solidFill>
                <a:prstClr val="black"/>
              </a:solidFill>
              <a:latin typeface="Calibri"/>
            </a:endParaRPr>
          </a:p>
        </p:txBody>
      </p:sp>
    </p:spTree>
    <p:extLst>
      <p:ext uri="{BB962C8B-B14F-4D97-AF65-F5344CB8AC3E}">
        <p14:creationId xmlns:p14="http://schemas.microsoft.com/office/powerpoint/2010/main" val="424379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6. Critère 6 : Stratégie et projet à cinq ans</a:t>
            </a:r>
          </a:p>
          <a:p>
            <a:endParaRPr lang="en-US">
              <a:latin typeface="Calibri" charset="0"/>
            </a:endParaRPr>
          </a:p>
          <a:p>
            <a:r>
              <a:rPr lang="en-US">
                <a:latin typeface="Calibri" charset="0"/>
              </a:rPr>
              <a:t>l  Champ d’application du critère d’évaluation</a:t>
            </a:r>
          </a:p>
          <a:p>
            <a:r>
              <a:rPr lang="en-US">
                <a:latin typeface="Calibri" charset="0"/>
              </a:rPr>
              <a:t>Ce critère doit permettre d’apprécier la qualité scientifique du projet dans le domaine de l’entité de</a:t>
            </a:r>
          </a:p>
          <a:p>
            <a:r>
              <a:rPr lang="en-US">
                <a:latin typeface="Calibri" charset="0"/>
              </a:rPr>
              <a:t>recherche et son adéquation au regard du contexte dans lequel cette entité s’acquitte de ses missions. Il</a:t>
            </a:r>
          </a:p>
          <a:p>
            <a:r>
              <a:rPr lang="en-US">
                <a:latin typeface="Calibri" charset="0"/>
              </a:rPr>
              <a:t>apprécie les évolutions proposées. Il évalue la stratégie de l’entité de recherche pour atteindre ses objectifs. Il</a:t>
            </a:r>
          </a:p>
          <a:p>
            <a:r>
              <a:rPr lang="en-US">
                <a:latin typeface="Calibri" charset="0"/>
              </a:rPr>
              <a:t>examine la cohérence et la faisabilité globale du projet.</a:t>
            </a:r>
          </a:p>
          <a:p>
            <a:endParaRPr lang="en-US">
              <a:latin typeface="Calibri" charset="0"/>
            </a:endParaRPr>
          </a:p>
          <a:p>
            <a:r>
              <a:rPr lang="en-US">
                <a:latin typeface="Calibri" charset="0"/>
              </a:rPr>
              <a:t>l  Faits observables</a:t>
            </a:r>
          </a:p>
          <a:p>
            <a:r>
              <a:rPr lang="en-US">
                <a:latin typeface="Calibri" charset="0"/>
              </a:rPr>
              <a:t>Deux ordres de faits peuvent être retenus.</a:t>
            </a:r>
          </a:p>
          <a:p>
            <a:r>
              <a:rPr lang="en-US">
                <a:latin typeface="Calibri" charset="0"/>
              </a:rPr>
              <a:t>— L’existence d’une politique scientifique appuyée par exemple sur les éléments suivants :</a:t>
            </a:r>
          </a:p>
          <a:p>
            <a:r>
              <a:rPr lang="en-US">
                <a:latin typeface="Calibri" charset="0"/>
              </a:rPr>
              <a:t>l une vision prospective de l’évolution du champ scientifique et une bonne connaissance des</a:t>
            </a:r>
          </a:p>
          <a:p>
            <a:r>
              <a:rPr lang="en-US">
                <a:latin typeface="Calibri" charset="0"/>
              </a:rPr>
              <a:t>acteurs de ce champ ;</a:t>
            </a:r>
          </a:p>
          <a:p>
            <a:r>
              <a:rPr lang="en-US">
                <a:latin typeface="Calibri" charset="0"/>
              </a:rPr>
              <a:t>l une explicitation de la contribution possible du projet de recherche à la résolution de</a:t>
            </a:r>
          </a:p>
          <a:p>
            <a:r>
              <a:rPr lang="en-US">
                <a:latin typeface="Calibri" charset="0"/>
              </a:rPr>
              <a:t>problèmes posés par des acteurs du monde socio-économique et culturel ;</a:t>
            </a:r>
          </a:p>
          <a:p>
            <a:r>
              <a:rPr lang="en-US">
                <a:latin typeface="Calibri" charset="0"/>
              </a:rPr>
              <a:t>l des objectifs de résultats et de positionnement dans le champ scientifique national ou</a:t>
            </a:r>
          </a:p>
          <a:p>
            <a:r>
              <a:rPr lang="en-US">
                <a:latin typeface="Calibri" charset="0"/>
              </a:rPr>
              <a:t>international, déclinés à court et à moyen termes ;</a:t>
            </a:r>
          </a:p>
          <a:p>
            <a:r>
              <a:rPr lang="en-US">
                <a:latin typeface="Calibri" charset="0"/>
              </a:rPr>
              <a:t>l des objectifs de construction de partenariats avec les acteurs du monde socio-économique et</a:t>
            </a:r>
          </a:p>
          <a:p>
            <a:r>
              <a:rPr lang="en-US">
                <a:latin typeface="Calibri" charset="0"/>
              </a:rPr>
              <a:t>culturel ; des objectifs en termes d’innovation et d’impact ;</a:t>
            </a:r>
          </a:p>
          <a:p>
            <a:r>
              <a:rPr lang="en-US">
                <a:latin typeface="Calibri" charset="0"/>
              </a:rPr>
              <a:t>l des programmes transversaux dans le cas d’entités de recherche subdivisées en équipes internes ;</a:t>
            </a:r>
          </a:p>
          <a:p>
            <a:r>
              <a:rPr lang="en-US">
                <a:latin typeface="Calibri" charset="0"/>
              </a:rPr>
              <a:t>l des objectifs de formation par la recherche ;</a:t>
            </a:r>
          </a:p>
          <a:p>
            <a:r>
              <a:rPr lang="en-US">
                <a:latin typeface="Calibri" charset="0"/>
              </a:rPr>
              <a:t>l une analyse des compétences et des moyens disponibles et mobilisables ;</a:t>
            </a:r>
          </a:p>
          <a:p>
            <a:r>
              <a:rPr lang="en-US">
                <a:latin typeface="Calibri" charset="0"/>
              </a:rPr>
              <a:t>l …</a:t>
            </a:r>
          </a:p>
          <a:p>
            <a:r>
              <a:rPr lang="en-US">
                <a:latin typeface="Calibri" charset="0"/>
              </a:rPr>
              <a:t>— L’existence d’une stratégie pour atteindre ces objectifs, traduite par des actions précises, touchant</a:t>
            </a:r>
          </a:p>
          <a:p>
            <a:r>
              <a:rPr lang="en-US">
                <a:latin typeface="Calibri" charset="0"/>
              </a:rPr>
              <a:t>en particulier aux aspects suivants :</a:t>
            </a:r>
          </a:p>
          <a:p>
            <a:r>
              <a:rPr lang="en-US">
                <a:latin typeface="Calibri" charset="0"/>
              </a:rPr>
              <a:t>l les partenariats dans la recherche et l’enseignement supérieur ;</a:t>
            </a:r>
          </a:p>
          <a:p>
            <a:r>
              <a:rPr lang="en-US">
                <a:latin typeface="Calibri" charset="0"/>
              </a:rPr>
              <a:t>l les partenariats avec le monde socio-économique et culturel ;</a:t>
            </a:r>
          </a:p>
          <a:p>
            <a:r>
              <a:rPr lang="en-US">
                <a:latin typeface="Calibri" charset="0"/>
              </a:rPr>
              <a:t>l le développement des compétences (formation, mobilité, recrutements...) ;</a:t>
            </a:r>
          </a:p>
          <a:p>
            <a:r>
              <a:rPr lang="en-US">
                <a:latin typeface="Calibri" charset="0"/>
              </a:rPr>
              <a:t>l la recherche de moyens (financements, équipements...) ;</a:t>
            </a:r>
          </a:p>
          <a:p>
            <a:r>
              <a:rPr lang="en-US">
                <a:latin typeface="Calibri" charset="0"/>
              </a:rPr>
              <a:t>l la diffusion des résultats (stratégie de publication, processus et supports de transfert des</a:t>
            </a:r>
          </a:p>
          <a:p>
            <a:r>
              <a:rPr lang="en-US">
                <a:latin typeface="Calibri" charset="0"/>
              </a:rPr>
              <a:t>connaissances et des savoir-faire) ;</a:t>
            </a:r>
          </a:p>
          <a:p>
            <a:r>
              <a:rPr lang="en-US">
                <a:latin typeface="Calibri" charset="0"/>
              </a:rPr>
              <a:t>l la politique en termes de propriété intellectuelle ;</a:t>
            </a:r>
          </a:p>
          <a:p>
            <a:r>
              <a:rPr lang="en-US">
                <a:latin typeface="Calibri" charset="0"/>
              </a:rPr>
              <a:t>l …</a:t>
            </a:r>
          </a:p>
          <a:p>
            <a:endParaRPr lang="en-US">
              <a:latin typeface="Calibri" charset="0"/>
            </a:endParaRPr>
          </a:p>
          <a:p>
            <a:r>
              <a:rPr lang="en-US">
                <a:latin typeface="Calibri" charset="0"/>
              </a:rPr>
              <a:t>l  Indices de qualité</a:t>
            </a:r>
          </a:p>
          <a:p>
            <a:r>
              <a:rPr lang="en-US">
                <a:latin typeface="Calibri" charset="0"/>
              </a:rPr>
              <a:t>Parmi les indices de qualité associés à ces faits observables, on pourra notamment apprécier :</a:t>
            </a:r>
          </a:p>
          <a:p>
            <a:r>
              <a:rPr lang="en-US">
                <a:latin typeface="Calibri" charset="0"/>
              </a:rPr>
              <a:t>— l’originalité du projet et la prise de risque éventuelle ;</a:t>
            </a:r>
          </a:p>
          <a:p>
            <a:r>
              <a:rPr lang="en-US">
                <a:latin typeface="Calibri" charset="0"/>
              </a:rPr>
              <a:t>— la cohérence globale du projet ;</a:t>
            </a:r>
          </a:p>
          <a:p>
            <a:r>
              <a:rPr lang="en-US">
                <a:latin typeface="Calibri" charset="0"/>
              </a:rPr>
              <a:t>— pour une entité à composantes multiples, la synergie des projets des équipes, des thèmes, des axes, etc. ;</a:t>
            </a:r>
          </a:p>
          <a:p>
            <a:r>
              <a:rPr lang="en-US">
                <a:latin typeface="Calibri" charset="0"/>
              </a:rPr>
              <a:t>— la crédibilité de la stratégie et, dans le cas d’un projet complexe, la maîtrise de la construction du</a:t>
            </a:r>
          </a:p>
          <a:p>
            <a:r>
              <a:rPr lang="en-US">
                <a:latin typeface="Calibri" charset="0"/>
              </a:rPr>
              <a:t>projet quant aux aspects suivants :</a:t>
            </a:r>
          </a:p>
          <a:p>
            <a:r>
              <a:rPr lang="en-US">
                <a:latin typeface="Calibri" charset="0"/>
              </a:rPr>
              <a:t>l l’élargissement disciplinaire ;</a:t>
            </a:r>
          </a:p>
          <a:p>
            <a:r>
              <a:rPr lang="en-US">
                <a:latin typeface="Calibri" charset="0"/>
              </a:rPr>
              <a:t>l la prise en compte d’objectifs et de points de vue de partenaires non académiques ;</a:t>
            </a:r>
          </a:p>
          <a:p>
            <a:r>
              <a:rPr lang="en-US">
                <a:latin typeface="Calibri" charset="0"/>
              </a:rPr>
              <a:t>l l’efficacité de l’articulation de recherches fondamentales et finalisées ;</a:t>
            </a:r>
          </a:p>
          <a:p>
            <a:r>
              <a:rPr lang="en-US">
                <a:latin typeface="Calibri" charset="0"/>
              </a:rPr>
              <a:t>— la richesse et l’ouverture des partenariats académiques et non académiques ;</a:t>
            </a:r>
          </a:p>
          <a:p>
            <a:r>
              <a:rPr lang="en-US">
                <a:latin typeface="Calibri" charset="0"/>
              </a:rPr>
              <a:t>— la capacité d’adaptation et de réorientation stratégique en réponse aux évolutions de l’environnement ; la</a:t>
            </a:r>
          </a:p>
          <a:p>
            <a:r>
              <a:rPr lang="en-US">
                <a:latin typeface="Calibri" charset="0"/>
              </a:rPr>
              <a:t>capacité à faire évoluer les ressources humaines en fonctions d’objectifs stratégiques ;</a:t>
            </a:r>
          </a:p>
          <a:p>
            <a:r>
              <a:rPr lang="en-US">
                <a:latin typeface="Calibri" charset="0"/>
              </a:rPr>
              <a:t>— la qualité de l’autoévaluation (analyse SWOT, par exemple) ;</a:t>
            </a:r>
          </a:p>
          <a:p>
            <a:r>
              <a:rPr lang="en-US">
                <a:latin typeface="Calibri" charset="0"/>
              </a:rPr>
              <a:t>— la faisabilité globale du projet à cinq ans ;</a:t>
            </a:r>
          </a:p>
          <a:p>
            <a:r>
              <a:rPr lang="en-US">
                <a:latin typeface="Calibri" charset="0"/>
              </a:rPr>
              <a:t>— …</a:t>
            </a:r>
          </a:p>
        </p:txBody>
      </p:sp>
      <p:sp>
        <p:nvSpPr>
          <p:cNvPr id="4" name="Slide Number Placeholder 3"/>
          <p:cNvSpPr>
            <a:spLocks noGrp="1"/>
          </p:cNvSpPr>
          <p:nvPr>
            <p:ph type="sldNum" sz="quarter" idx="5"/>
          </p:nvPr>
        </p:nvSpPr>
        <p:spPr/>
        <p:txBody>
          <a:bodyPr/>
          <a:lstStyle/>
          <a:p>
            <a:pPr>
              <a:defRPr/>
            </a:pPr>
            <a:fld id="{5DC4246A-8134-E14B-B9F3-D3EC1F4B7F7E}" type="slidenum">
              <a:rPr lang="en-US" smtClean="0">
                <a:solidFill>
                  <a:prstClr val="black"/>
                </a:solidFill>
                <a:latin typeface="Calibri"/>
              </a:rPr>
              <a:pPr>
                <a:defRPr/>
              </a:pPr>
              <a:t>8</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6. Critère 6 : Stratégie et projet à cinq ans</a:t>
            </a:r>
          </a:p>
          <a:p>
            <a:endParaRPr lang="en-US">
              <a:latin typeface="Calibri" charset="0"/>
            </a:endParaRPr>
          </a:p>
          <a:p>
            <a:r>
              <a:rPr lang="en-US">
                <a:latin typeface="Calibri" charset="0"/>
              </a:rPr>
              <a:t>l  Champ d’application du critère d’évaluation</a:t>
            </a:r>
          </a:p>
          <a:p>
            <a:r>
              <a:rPr lang="en-US">
                <a:latin typeface="Calibri" charset="0"/>
              </a:rPr>
              <a:t>Ce critère doit permettre d’apprécier la qualité scientifique du projet dans le domaine de l’entité de</a:t>
            </a:r>
          </a:p>
          <a:p>
            <a:r>
              <a:rPr lang="en-US">
                <a:latin typeface="Calibri" charset="0"/>
              </a:rPr>
              <a:t>recherche et son adéquation au regard du contexte dans lequel cette entité s’acquitte de ses missions. Il</a:t>
            </a:r>
          </a:p>
          <a:p>
            <a:r>
              <a:rPr lang="en-US">
                <a:latin typeface="Calibri" charset="0"/>
              </a:rPr>
              <a:t>apprécie les évolutions proposées. Il évalue la stratégie de l’entité de recherche pour atteindre ses objectifs. Il</a:t>
            </a:r>
          </a:p>
          <a:p>
            <a:r>
              <a:rPr lang="en-US">
                <a:latin typeface="Calibri" charset="0"/>
              </a:rPr>
              <a:t>examine la cohérence et la faisabilité globale du projet.</a:t>
            </a:r>
          </a:p>
          <a:p>
            <a:endParaRPr lang="en-US">
              <a:latin typeface="Calibri" charset="0"/>
            </a:endParaRPr>
          </a:p>
          <a:p>
            <a:r>
              <a:rPr lang="en-US">
                <a:latin typeface="Calibri" charset="0"/>
              </a:rPr>
              <a:t>l  Faits observables</a:t>
            </a:r>
          </a:p>
          <a:p>
            <a:r>
              <a:rPr lang="en-US">
                <a:latin typeface="Calibri" charset="0"/>
              </a:rPr>
              <a:t>Deux ordres de faits peuvent être retenus.</a:t>
            </a:r>
          </a:p>
          <a:p>
            <a:r>
              <a:rPr lang="en-US">
                <a:latin typeface="Calibri" charset="0"/>
              </a:rPr>
              <a:t>— L’existence d’une politique scientifique appuyée par exemple sur les éléments suivants :</a:t>
            </a:r>
          </a:p>
          <a:p>
            <a:r>
              <a:rPr lang="en-US">
                <a:latin typeface="Calibri" charset="0"/>
              </a:rPr>
              <a:t>l une vision prospective de l’évolution du champ scientifique et une bonne connaissance des</a:t>
            </a:r>
          </a:p>
          <a:p>
            <a:r>
              <a:rPr lang="en-US">
                <a:latin typeface="Calibri" charset="0"/>
              </a:rPr>
              <a:t>acteurs de ce champ ;</a:t>
            </a:r>
          </a:p>
          <a:p>
            <a:r>
              <a:rPr lang="en-US">
                <a:latin typeface="Calibri" charset="0"/>
              </a:rPr>
              <a:t>l une explicitation de la contribution possible du projet de recherche à la résolution de</a:t>
            </a:r>
          </a:p>
          <a:p>
            <a:r>
              <a:rPr lang="en-US">
                <a:latin typeface="Calibri" charset="0"/>
              </a:rPr>
              <a:t>problèmes posés par des acteurs du monde socio-économique et culturel ;</a:t>
            </a:r>
          </a:p>
          <a:p>
            <a:r>
              <a:rPr lang="en-US">
                <a:latin typeface="Calibri" charset="0"/>
              </a:rPr>
              <a:t>l des objectifs de résultats et de positionnement dans le champ scientifique national ou</a:t>
            </a:r>
          </a:p>
          <a:p>
            <a:r>
              <a:rPr lang="en-US">
                <a:latin typeface="Calibri" charset="0"/>
              </a:rPr>
              <a:t>international, déclinés à court et à moyen termes ;</a:t>
            </a:r>
          </a:p>
          <a:p>
            <a:r>
              <a:rPr lang="en-US">
                <a:latin typeface="Calibri" charset="0"/>
              </a:rPr>
              <a:t>l des objectifs de construction de partenariats avec les acteurs du monde socio-économique et</a:t>
            </a:r>
          </a:p>
          <a:p>
            <a:r>
              <a:rPr lang="en-US">
                <a:latin typeface="Calibri" charset="0"/>
              </a:rPr>
              <a:t>culturel ; des objectifs en termes d’innovation et d’impact ;</a:t>
            </a:r>
          </a:p>
          <a:p>
            <a:r>
              <a:rPr lang="en-US">
                <a:latin typeface="Calibri" charset="0"/>
              </a:rPr>
              <a:t>l des programmes transversaux dans le cas d’entités de recherche subdivisées en équipes internes ;</a:t>
            </a:r>
          </a:p>
          <a:p>
            <a:r>
              <a:rPr lang="en-US">
                <a:latin typeface="Calibri" charset="0"/>
              </a:rPr>
              <a:t>l des objectifs de formation par la recherche ;</a:t>
            </a:r>
          </a:p>
          <a:p>
            <a:r>
              <a:rPr lang="en-US">
                <a:latin typeface="Calibri" charset="0"/>
              </a:rPr>
              <a:t>l une analyse des compétences et des moyens disponibles et mobilisables ;</a:t>
            </a:r>
          </a:p>
          <a:p>
            <a:r>
              <a:rPr lang="en-US">
                <a:latin typeface="Calibri" charset="0"/>
              </a:rPr>
              <a:t>l …</a:t>
            </a:r>
          </a:p>
          <a:p>
            <a:r>
              <a:rPr lang="en-US">
                <a:latin typeface="Calibri" charset="0"/>
              </a:rPr>
              <a:t>— L’existence d’une stratégie pour atteindre ces objectifs, traduite par des actions précises, touchant</a:t>
            </a:r>
          </a:p>
          <a:p>
            <a:r>
              <a:rPr lang="en-US">
                <a:latin typeface="Calibri" charset="0"/>
              </a:rPr>
              <a:t>en particulier aux aspects suivants :</a:t>
            </a:r>
          </a:p>
          <a:p>
            <a:r>
              <a:rPr lang="en-US">
                <a:latin typeface="Calibri" charset="0"/>
              </a:rPr>
              <a:t>l les partenariats dans la recherche et l’enseignement supérieur ;</a:t>
            </a:r>
          </a:p>
          <a:p>
            <a:r>
              <a:rPr lang="en-US">
                <a:latin typeface="Calibri" charset="0"/>
              </a:rPr>
              <a:t>l les partenariats avec le monde socio-économique et culturel ;</a:t>
            </a:r>
          </a:p>
          <a:p>
            <a:r>
              <a:rPr lang="en-US">
                <a:latin typeface="Calibri" charset="0"/>
              </a:rPr>
              <a:t>l le développement des compétences (formation, mobilité, recrutements...) ;</a:t>
            </a:r>
          </a:p>
          <a:p>
            <a:r>
              <a:rPr lang="en-US">
                <a:latin typeface="Calibri" charset="0"/>
              </a:rPr>
              <a:t>l la recherche de moyens (financements, équipements...) ;</a:t>
            </a:r>
          </a:p>
          <a:p>
            <a:r>
              <a:rPr lang="en-US">
                <a:latin typeface="Calibri" charset="0"/>
              </a:rPr>
              <a:t>l la diffusion des résultats (stratégie de publication, processus et supports de transfert des</a:t>
            </a:r>
          </a:p>
          <a:p>
            <a:r>
              <a:rPr lang="en-US">
                <a:latin typeface="Calibri" charset="0"/>
              </a:rPr>
              <a:t>connaissances et des savoir-faire) ;</a:t>
            </a:r>
          </a:p>
          <a:p>
            <a:r>
              <a:rPr lang="en-US">
                <a:latin typeface="Calibri" charset="0"/>
              </a:rPr>
              <a:t>l la politique en termes de propriété intellectuelle ;</a:t>
            </a:r>
          </a:p>
          <a:p>
            <a:r>
              <a:rPr lang="en-US">
                <a:latin typeface="Calibri" charset="0"/>
              </a:rPr>
              <a:t>l …</a:t>
            </a:r>
          </a:p>
          <a:p>
            <a:endParaRPr lang="en-US">
              <a:latin typeface="Calibri" charset="0"/>
            </a:endParaRPr>
          </a:p>
          <a:p>
            <a:r>
              <a:rPr lang="en-US">
                <a:latin typeface="Calibri" charset="0"/>
              </a:rPr>
              <a:t>l  Indices de qualité</a:t>
            </a:r>
          </a:p>
          <a:p>
            <a:r>
              <a:rPr lang="en-US">
                <a:latin typeface="Calibri" charset="0"/>
              </a:rPr>
              <a:t>Parmi les indices de qualité associés à ces faits observables, on pourra notamment apprécier :</a:t>
            </a:r>
          </a:p>
          <a:p>
            <a:r>
              <a:rPr lang="en-US">
                <a:latin typeface="Calibri" charset="0"/>
              </a:rPr>
              <a:t>— l’originalité du projet et la prise de risque éventuelle ;</a:t>
            </a:r>
          </a:p>
          <a:p>
            <a:r>
              <a:rPr lang="en-US">
                <a:latin typeface="Calibri" charset="0"/>
              </a:rPr>
              <a:t>— la cohérence globale du projet ;</a:t>
            </a:r>
          </a:p>
          <a:p>
            <a:r>
              <a:rPr lang="en-US">
                <a:latin typeface="Calibri" charset="0"/>
              </a:rPr>
              <a:t>— pour une entité à composantes multiples, la synergie des projets des équipes, des thèmes, des axes, etc. ;</a:t>
            </a:r>
          </a:p>
          <a:p>
            <a:r>
              <a:rPr lang="en-US">
                <a:latin typeface="Calibri" charset="0"/>
              </a:rPr>
              <a:t>— la crédibilité de la stratégie et, dans le cas d’un projet complexe, la maîtrise de la construction du</a:t>
            </a:r>
          </a:p>
          <a:p>
            <a:r>
              <a:rPr lang="en-US">
                <a:latin typeface="Calibri" charset="0"/>
              </a:rPr>
              <a:t>projet quant aux aspects suivants :</a:t>
            </a:r>
          </a:p>
          <a:p>
            <a:r>
              <a:rPr lang="en-US">
                <a:latin typeface="Calibri" charset="0"/>
              </a:rPr>
              <a:t>l l’élargissement disciplinaire ;</a:t>
            </a:r>
          </a:p>
          <a:p>
            <a:r>
              <a:rPr lang="en-US">
                <a:latin typeface="Calibri" charset="0"/>
              </a:rPr>
              <a:t>l la prise en compte d’objectifs et de points de vue de partenaires non académiques ;</a:t>
            </a:r>
          </a:p>
          <a:p>
            <a:r>
              <a:rPr lang="en-US">
                <a:latin typeface="Calibri" charset="0"/>
              </a:rPr>
              <a:t>l l’efficacité de l’articulation de recherches fondamentales et finalisées ;</a:t>
            </a:r>
          </a:p>
          <a:p>
            <a:r>
              <a:rPr lang="en-US">
                <a:latin typeface="Calibri" charset="0"/>
              </a:rPr>
              <a:t>— la richesse et l’ouverture des partenariats académiques et non académiques ;</a:t>
            </a:r>
          </a:p>
          <a:p>
            <a:r>
              <a:rPr lang="en-US">
                <a:latin typeface="Calibri" charset="0"/>
              </a:rPr>
              <a:t>— la capacité d’adaptation et de réorientation stratégique en réponse aux évolutions de l’environnement ; la</a:t>
            </a:r>
          </a:p>
          <a:p>
            <a:r>
              <a:rPr lang="en-US">
                <a:latin typeface="Calibri" charset="0"/>
              </a:rPr>
              <a:t>capacité à faire évoluer les ressources humaines en fonctions d’objectifs stratégiques ;</a:t>
            </a:r>
          </a:p>
          <a:p>
            <a:r>
              <a:rPr lang="en-US">
                <a:latin typeface="Calibri" charset="0"/>
              </a:rPr>
              <a:t>— la qualité de l’autoévaluation (analyse SWOT, par exemple) ;</a:t>
            </a:r>
          </a:p>
          <a:p>
            <a:r>
              <a:rPr lang="en-US">
                <a:latin typeface="Calibri" charset="0"/>
              </a:rPr>
              <a:t>— la faisabilité globale du projet à cinq ans ;</a:t>
            </a:r>
          </a:p>
          <a:p>
            <a:r>
              <a:rPr lang="en-US">
                <a:latin typeface="Calibri" charset="0"/>
              </a:rPr>
              <a:t>— …</a:t>
            </a:r>
          </a:p>
        </p:txBody>
      </p:sp>
      <p:sp>
        <p:nvSpPr>
          <p:cNvPr id="4" name="Slide Number Placeholder 3"/>
          <p:cNvSpPr>
            <a:spLocks noGrp="1"/>
          </p:cNvSpPr>
          <p:nvPr>
            <p:ph type="sldNum" sz="quarter" idx="5"/>
          </p:nvPr>
        </p:nvSpPr>
        <p:spPr/>
        <p:txBody>
          <a:bodyPr/>
          <a:lstStyle/>
          <a:p>
            <a:pPr>
              <a:defRPr/>
            </a:pPr>
            <a:fld id="{5DC4246A-8134-E14B-B9F3-D3EC1F4B7F7E}" type="slidenum">
              <a:rPr lang="en-US" smtClean="0">
                <a:solidFill>
                  <a:prstClr val="black"/>
                </a:solidFill>
                <a:latin typeface="Calibri"/>
              </a:rPr>
              <a:pPr>
                <a:defRPr/>
              </a:pPr>
              <a:t>9</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6. Critère 6 : Stratégie et projet à cinq ans</a:t>
            </a:r>
          </a:p>
          <a:p>
            <a:endParaRPr lang="en-US">
              <a:latin typeface="Calibri" charset="0"/>
            </a:endParaRPr>
          </a:p>
          <a:p>
            <a:r>
              <a:rPr lang="en-US">
                <a:latin typeface="Calibri" charset="0"/>
              </a:rPr>
              <a:t>l  Champ d’application du critère d’évaluation</a:t>
            </a:r>
          </a:p>
          <a:p>
            <a:r>
              <a:rPr lang="en-US">
                <a:latin typeface="Calibri" charset="0"/>
              </a:rPr>
              <a:t>Ce critère doit permettre d’apprécier la qualité scientifique du projet dans le domaine de l’entité de</a:t>
            </a:r>
          </a:p>
          <a:p>
            <a:r>
              <a:rPr lang="en-US">
                <a:latin typeface="Calibri" charset="0"/>
              </a:rPr>
              <a:t>recherche et son adéquation au regard du contexte dans lequel cette entité s’acquitte de ses missions. Il</a:t>
            </a:r>
          </a:p>
          <a:p>
            <a:r>
              <a:rPr lang="en-US">
                <a:latin typeface="Calibri" charset="0"/>
              </a:rPr>
              <a:t>apprécie les évolutions proposées. Il évalue la stratégie de l’entité de recherche pour atteindre ses objectifs. Il</a:t>
            </a:r>
          </a:p>
          <a:p>
            <a:r>
              <a:rPr lang="en-US">
                <a:latin typeface="Calibri" charset="0"/>
              </a:rPr>
              <a:t>examine la cohérence et la faisabilité globale du projet.</a:t>
            </a:r>
          </a:p>
          <a:p>
            <a:endParaRPr lang="en-US">
              <a:latin typeface="Calibri" charset="0"/>
            </a:endParaRPr>
          </a:p>
          <a:p>
            <a:r>
              <a:rPr lang="en-US">
                <a:latin typeface="Calibri" charset="0"/>
              </a:rPr>
              <a:t>l  Faits observables</a:t>
            </a:r>
          </a:p>
          <a:p>
            <a:r>
              <a:rPr lang="en-US">
                <a:latin typeface="Calibri" charset="0"/>
              </a:rPr>
              <a:t>Deux ordres de faits peuvent être retenus.</a:t>
            </a:r>
          </a:p>
          <a:p>
            <a:r>
              <a:rPr lang="en-US">
                <a:latin typeface="Calibri" charset="0"/>
              </a:rPr>
              <a:t>— L’existence d’une politique scientifique appuyée par exemple sur les éléments suivants :</a:t>
            </a:r>
          </a:p>
          <a:p>
            <a:r>
              <a:rPr lang="en-US">
                <a:latin typeface="Calibri" charset="0"/>
              </a:rPr>
              <a:t>l une vision prospective de l’évolution du champ scientifique et une bonne connaissance des</a:t>
            </a:r>
          </a:p>
          <a:p>
            <a:r>
              <a:rPr lang="en-US">
                <a:latin typeface="Calibri" charset="0"/>
              </a:rPr>
              <a:t>acteurs de ce champ ;</a:t>
            </a:r>
          </a:p>
          <a:p>
            <a:r>
              <a:rPr lang="en-US">
                <a:latin typeface="Calibri" charset="0"/>
              </a:rPr>
              <a:t>l une explicitation de la contribution possible du projet de recherche à la résolution de</a:t>
            </a:r>
          </a:p>
          <a:p>
            <a:r>
              <a:rPr lang="en-US">
                <a:latin typeface="Calibri" charset="0"/>
              </a:rPr>
              <a:t>problèmes posés par des acteurs du monde socio-économique et culturel ;</a:t>
            </a:r>
          </a:p>
          <a:p>
            <a:r>
              <a:rPr lang="en-US">
                <a:latin typeface="Calibri" charset="0"/>
              </a:rPr>
              <a:t>l des objectifs de résultats et de positionnement dans le champ scientifique national ou</a:t>
            </a:r>
          </a:p>
          <a:p>
            <a:r>
              <a:rPr lang="en-US">
                <a:latin typeface="Calibri" charset="0"/>
              </a:rPr>
              <a:t>international, déclinés à court et à moyen termes ;</a:t>
            </a:r>
          </a:p>
          <a:p>
            <a:r>
              <a:rPr lang="en-US">
                <a:latin typeface="Calibri" charset="0"/>
              </a:rPr>
              <a:t>l des objectifs de construction de partenariats avec les acteurs du monde socio-économique et</a:t>
            </a:r>
          </a:p>
          <a:p>
            <a:r>
              <a:rPr lang="en-US">
                <a:latin typeface="Calibri" charset="0"/>
              </a:rPr>
              <a:t>culturel ; des objectifs en termes d’innovation et d’impact ;</a:t>
            </a:r>
          </a:p>
          <a:p>
            <a:r>
              <a:rPr lang="en-US">
                <a:latin typeface="Calibri" charset="0"/>
              </a:rPr>
              <a:t>l des programmes transversaux dans le cas d’entités de recherche subdivisées en équipes internes ;</a:t>
            </a:r>
          </a:p>
          <a:p>
            <a:r>
              <a:rPr lang="en-US">
                <a:latin typeface="Calibri" charset="0"/>
              </a:rPr>
              <a:t>l des objectifs de formation par la recherche ;</a:t>
            </a:r>
          </a:p>
          <a:p>
            <a:r>
              <a:rPr lang="en-US">
                <a:latin typeface="Calibri" charset="0"/>
              </a:rPr>
              <a:t>l une analyse des compétences et des moyens disponibles et mobilisables ;</a:t>
            </a:r>
          </a:p>
          <a:p>
            <a:r>
              <a:rPr lang="en-US">
                <a:latin typeface="Calibri" charset="0"/>
              </a:rPr>
              <a:t>l …</a:t>
            </a:r>
          </a:p>
          <a:p>
            <a:r>
              <a:rPr lang="en-US">
                <a:latin typeface="Calibri" charset="0"/>
              </a:rPr>
              <a:t>— L’existence d’une stratégie pour atteindre ces objectifs, traduite par des actions précises, touchant</a:t>
            </a:r>
          </a:p>
          <a:p>
            <a:r>
              <a:rPr lang="en-US">
                <a:latin typeface="Calibri" charset="0"/>
              </a:rPr>
              <a:t>en particulier aux aspects suivants :</a:t>
            </a:r>
          </a:p>
          <a:p>
            <a:r>
              <a:rPr lang="en-US">
                <a:latin typeface="Calibri" charset="0"/>
              </a:rPr>
              <a:t>l les partenariats dans la recherche et l’enseignement supérieur ;</a:t>
            </a:r>
          </a:p>
          <a:p>
            <a:r>
              <a:rPr lang="en-US">
                <a:latin typeface="Calibri" charset="0"/>
              </a:rPr>
              <a:t>l les partenariats avec le monde socio-économique et culturel ;</a:t>
            </a:r>
          </a:p>
          <a:p>
            <a:r>
              <a:rPr lang="en-US">
                <a:latin typeface="Calibri" charset="0"/>
              </a:rPr>
              <a:t>l le développement des compétences (formation, mobilité, recrutements...) ;</a:t>
            </a:r>
          </a:p>
          <a:p>
            <a:r>
              <a:rPr lang="en-US">
                <a:latin typeface="Calibri" charset="0"/>
              </a:rPr>
              <a:t>l la recherche de moyens (financements, équipements...) ;</a:t>
            </a:r>
          </a:p>
          <a:p>
            <a:r>
              <a:rPr lang="en-US">
                <a:latin typeface="Calibri" charset="0"/>
              </a:rPr>
              <a:t>l la diffusion des résultats (stratégie de publication, processus et supports de transfert des</a:t>
            </a:r>
          </a:p>
          <a:p>
            <a:r>
              <a:rPr lang="en-US">
                <a:latin typeface="Calibri" charset="0"/>
              </a:rPr>
              <a:t>connaissances et des savoir-faire) ;</a:t>
            </a:r>
          </a:p>
          <a:p>
            <a:r>
              <a:rPr lang="en-US">
                <a:latin typeface="Calibri" charset="0"/>
              </a:rPr>
              <a:t>l la politique en termes de propriété intellectuelle ;</a:t>
            </a:r>
          </a:p>
          <a:p>
            <a:r>
              <a:rPr lang="en-US">
                <a:latin typeface="Calibri" charset="0"/>
              </a:rPr>
              <a:t>l …</a:t>
            </a:r>
          </a:p>
          <a:p>
            <a:endParaRPr lang="en-US">
              <a:latin typeface="Calibri" charset="0"/>
            </a:endParaRPr>
          </a:p>
          <a:p>
            <a:r>
              <a:rPr lang="en-US">
                <a:latin typeface="Calibri" charset="0"/>
              </a:rPr>
              <a:t>l  Indices de qualité</a:t>
            </a:r>
          </a:p>
          <a:p>
            <a:r>
              <a:rPr lang="en-US">
                <a:latin typeface="Calibri" charset="0"/>
              </a:rPr>
              <a:t>Parmi les indices de qualité associés à ces faits observables, on pourra notamment apprécier :</a:t>
            </a:r>
          </a:p>
          <a:p>
            <a:r>
              <a:rPr lang="en-US">
                <a:latin typeface="Calibri" charset="0"/>
              </a:rPr>
              <a:t>— l’originalité du projet et la prise de risque éventuelle ;</a:t>
            </a:r>
          </a:p>
          <a:p>
            <a:r>
              <a:rPr lang="en-US">
                <a:latin typeface="Calibri" charset="0"/>
              </a:rPr>
              <a:t>— la cohérence globale du projet ;</a:t>
            </a:r>
          </a:p>
          <a:p>
            <a:r>
              <a:rPr lang="en-US">
                <a:latin typeface="Calibri" charset="0"/>
              </a:rPr>
              <a:t>— pour une entité à composantes multiples, la synergie des projets des équipes, des thèmes, des axes, etc. ;</a:t>
            </a:r>
          </a:p>
          <a:p>
            <a:r>
              <a:rPr lang="en-US">
                <a:latin typeface="Calibri" charset="0"/>
              </a:rPr>
              <a:t>— la crédibilité de la stratégie et, dans le cas d’un projet complexe, la maîtrise de la construction du</a:t>
            </a:r>
          </a:p>
          <a:p>
            <a:r>
              <a:rPr lang="en-US">
                <a:latin typeface="Calibri" charset="0"/>
              </a:rPr>
              <a:t>projet quant aux aspects suivants :</a:t>
            </a:r>
          </a:p>
          <a:p>
            <a:r>
              <a:rPr lang="en-US">
                <a:latin typeface="Calibri" charset="0"/>
              </a:rPr>
              <a:t>l l’élargissement disciplinaire ;</a:t>
            </a:r>
          </a:p>
          <a:p>
            <a:r>
              <a:rPr lang="en-US">
                <a:latin typeface="Calibri" charset="0"/>
              </a:rPr>
              <a:t>l la prise en compte d’objectifs et de points de vue de partenaires non académiques ;</a:t>
            </a:r>
          </a:p>
          <a:p>
            <a:r>
              <a:rPr lang="en-US">
                <a:latin typeface="Calibri" charset="0"/>
              </a:rPr>
              <a:t>l l’efficacité de l’articulation de recherches fondamentales et finalisées ;</a:t>
            </a:r>
          </a:p>
          <a:p>
            <a:r>
              <a:rPr lang="en-US">
                <a:latin typeface="Calibri" charset="0"/>
              </a:rPr>
              <a:t>— la richesse et l’ouverture des partenariats académiques et non académiques ;</a:t>
            </a:r>
          </a:p>
          <a:p>
            <a:r>
              <a:rPr lang="en-US">
                <a:latin typeface="Calibri" charset="0"/>
              </a:rPr>
              <a:t>— la capacité d’adaptation et de réorientation stratégique en réponse aux évolutions de l’environnement ; la</a:t>
            </a:r>
          </a:p>
          <a:p>
            <a:r>
              <a:rPr lang="en-US">
                <a:latin typeface="Calibri" charset="0"/>
              </a:rPr>
              <a:t>capacité à faire évoluer les ressources humaines en fonctions d’objectifs stratégiques ;</a:t>
            </a:r>
          </a:p>
          <a:p>
            <a:r>
              <a:rPr lang="en-US">
                <a:latin typeface="Calibri" charset="0"/>
              </a:rPr>
              <a:t>— la qualité de l’autoévaluation (analyse SWOT, par exemple) ;</a:t>
            </a:r>
          </a:p>
          <a:p>
            <a:r>
              <a:rPr lang="en-US">
                <a:latin typeface="Calibri" charset="0"/>
              </a:rPr>
              <a:t>— la faisabilité globale du projet à cinq ans ;</a:t>
            </a:r>
          </a:p>
          <a:p>
            <a:r>
              <a:rPr lang="en-US">
                <a:latin typeface="Calibri" charset="0"/>
              </a:rPr>
              <a:t>— …</a:t>
            </a:r>
          </a:p>
        </p:txBody>
      </p:sp>
      <p:sp>
        <p:nvSpPr>
          <p:cNvPr id="4" name="Slide Number Placeholder 3"/>
          <p:cNvSpPr>
            <a:spLocks noGrp="1"/>
          </p:cNvSpPr>
          <p:nvPr>
            <p:ph type="sldNum" sz="quarter" idx="5"/>
          </p:nvPr>
        </p:nvSpPr>
        <p:spPr/>
        <p:txBody>
          <a:bodyPr/>
          <a:lstStyle/>
          <a:p>
            <a:pPr>
              <a:defRPr/>
            </a:pPr>
            <a:fld id="{5DC4246A-8134-E14B-B9F3-D3EC1F4B7F7E}" type="slidenum">
              <a:rPr lang="en-US" smtClean="0">
                <a:solidFill>
                  <a:prstClr val="black"/>
                </a:solidFill>
                <a:latin typeface="Calibri"/>
              </a:rPr>
              <a:pPr>
                <a:defRPr/>
              </a:pPr>
              <a:t>10</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98165A-C748-064B-A218-3E78CEF67AB7}" type="slidenum">
              <a:rPr lang="fr-FR">
                <a:solidFill>
                  <a:srgbClr val="000000"/>
                </a:solidFill>
              </a:rPr>
              <a:pPr/>
              <a:t>12</a:t>
            </a:fld>
            <a:endParaRPr lang="fr-FR">
              <a:solidFill>
                <a:srgbClr val="000000"/>
              </a:solidFill>
            </a:endParaRPr>
          </a:p>
        </p:txBody>
      </p:sp>
      <p:sp>
        <p:nvSpPr>
          <p:cNvPr id="858114" name="Rectangle 2"/>
          <p:cNvSpPr>
            <a:spLocks noGrp="1" noRot="1" noChangeAspect="1" noChangeArrowheads="1" noTextEdit="1"/>
          </p:cNvSpPr>
          <p:nvPr>
            <p:ph type="sldImg"/>
          </p:nvPr>
        </p:nvSpPr>
        <p:spPr>
          <a:ln/>
        </p:spPr>
      </p:sp>
      <p:sp>
        <p:nvSpPr>
          <p:cNvPr id="858115" name="Rectangle 3"/>
          <p:cNvSpPr>
            <a:spLocks noGrp="1" noChangeArrowheads="1"/>
          </p:cNvSpPr>
          <p:nvPr>
            <p:ph type="body" idx="1"/>
          </p:nvPr>
        </p:nvSpPr>
        <p:spPr/>
        <p:txBody>
          <a:bodyPr/>
          <a:lstStyle/>
          <a:p>
            <a:r>
              <a:rPr lang="fr-FR"/>
              <a:t>Here is an explanted graft at 8 weeks. The graft presented a good integration with the adjacent arteries. </a:t>
            </a:r>
          </a:p>
          <a:p>
            <a:r>
              <a:rPr lang="fr-FR"/>
              <a:t>Macroscopic observations of this segment of the graft  revealed a lumen covered with neo-tissue, in absence of any thrombosis. </a:t>
            </a:r>
          </a:p>
          <a:p>
            <a:r>
              <a:rPr lang="fr-FR"/>
              <a:t>A cross section was performed in the center of the graft, as shown on the right image. The pseudo vessel wall was surrounded by a clear gel, with no sign of transmural cellular infiltration.</a:t>
            </a:r>
          </a:p>
          <a:p>
            <a:r>
              <a:rPr lang="fr-FR"/>
              <a:t>Microscopic observation on H&amp;E stained section revealed that a neointima formed at the interface between the graft and the vessel lumen, and showing the absence of thrombosis. The mean thickness of the neo-tissue was about 400 microns.</a:t>
            </a:r>
          </a:p>
          <a:p>
            <a:endParaRPr lang="fr-FR"/>
          </a:p>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sz="2400">
                <a:solidFill>
                  <a:schemeClr val="tx1"/>
                </a:solidFill>
                <a:latin typeface="Tahoma" charset="0"/>
                <a:ea typeface="ＭＳ Ｐゴシック" charset="0"/>
                <a:cs typeface="ＭＳ Ｐゴシック" charset="0"/>
              </a:defRPr>
            </a:lvl1pPr>
            <a:lvl2pPr marL="37931725" indent="-37474525" defTabSz="950913"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CF64FFB-940E-C14A-8D10-D7D421ECC069}" type="slidenum">
              <a:rPr lang="en-US" sz="1200">
                <a:solidFill>
                  <a:srgbClr val="000000"/>
                </a:solidFill>
                <a:latin typeface="Times" charset="0"/>
              </a:rPr>
              <a:pPr eaLnBrk="1" hangingPunct="1"/>
              <a:t>13</a:t>
            </a:fld>
            <a:endParaRPr lang="en-US" sz="1200">
              <a:solidFill>
                <a:srgbClr val="000000"/>
              </a:solidFill>
              <a:latin typeface="Times" charset="0"/>
            </a:endParaRPr>
          </a:p>
        </p:txBody>
      </p:sp>
      <p:sp>
        <p:nvSpPr>
          <p:cNvPr id="406531" name="Rectangle 2"/>
          <p:cNvSpPr>
            <a:spLocks noGrp="1" noRot="1" noChangeAspect="1" noChangeArrowheads="1"/>
          </p:cNvSpPr>
          <p:nvPr>
            <p:ph type="sldImg"/>
          </p:nvPr>
        </p:nvSpPr>
        <p:spPr>
          <a:solidFill>
            <a:srgbClr val="FFFFFF"/>
          </a:solidFill>
          <a:ln/>
        </p:spPr>
      </p:sp>
      <p:sp>
        <p:nvSpPr>
          <p:cNvPr id="406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emf"/><Relationship Id="rId2" Type="http://schemas.openxmlformats.org/officeDocument/2006/relationships/slideMaster" Target="../slideMasters/slideMaster5.xml"/><Relationship Id="rId1" Type="http://schemas.openxmlformats.org/officeDocument/2006/relationships/vmlDrawing" Target="../drawings/vmlDrawing1.vml"/><Relationship Id="rId6" Type="http://schemas.openxmlformats.org/officeDocument/2006/relationships/image" Target="../media/image3.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oleObject" Target="../embeddings/oleObject4.bin"/><Relationship Id="rId1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7"/>
          <p:cNvSpPr>
            <a:spLocks noChangeArrowheads="1"/>
          </p:cNvSpPr>
          <p:nvPr/>
        </p:nvSpPr>
        <p:spPr bwMode="auto">
          <a:xfrm>
            <a:off x="463550" y="2700338"/>
            <a:ext cx="161925" cy="4157662"/>
          </a:xfrm>
          <a:prstGeom prst="rect">
            <a:avLst/>
          </a:prstGeom>
          <a:noFill/>
          <a:ln w="9525">
            <a:noFill/>
            <a:miter lim="800000"/>
            <a:headEnd/>
            <a:tailEnd/>
          </a:ln>
        </p:spPr>
        <p:txBody>
          <a:bodyPr wrap="none" anchor="ctr">
            <a:prstTxWarp prst="textNoShape">
              <a:avLst/>
            </a:prstTxWarp>
          </a:bodyPr>
          <a:lstStyle/>
          <a:p>
            <a:pPr>
              <a:defRPr/>
            </a:pPr>
            <a:endParaRPr lang="fr-FR">
              <a:latin typeface="Tahoma" pitchFamily="-109" charset="0"/>
              <a:ea typeface="+mn-ea"/>
              <a:cs typeface="+mn-cs"/>
            </a:endParaRPr>
          </a:p>
        </p:txBody>
      </p:sp>
      <p:sp>
        <p:nvSpPr>
          <p:cNvPr id="5" name="Rectangle 8"/>
          <p:cNvSpPr>
            <a:spLocks noChangeArrowheads="1"/>
          </p:cNvSpPr>
          <p:nvPr/>
        </p:nvSpPr>
        <p:spPr bwMode="auto">
          <a:xfrm>
            <a:off x="484188" y="2760663"/>
            <a:ext cx="8751887" cy="190500"/>
          </a:xfrm>
          <a:prstGeom prst="rect">
            <a:avLst/>
          </a:prstGeom>
          <a:noFill/>
          <a:ln w="9525">
            <a:noFill/>
            <a:miter lim="800000"/>
            <a:headEnd/>
            <a:tailEnd/>
          </a:ln>
        </p:spPr>
        <p:txBody>
          <a:bodyPr wrap="none" anchor="ctr">
            <a:prstTxWarp prst="textNoShape">
              <a:avLst/>
            </a:prstTxWarp>
          </a:bodyPr>
          <a:lstStyle/>
          <a:p>
            <a:pPr>
              <a:defRPr/>
            </a:pPr>
            <a:endParaRPr lang="fr-FR">
              <a:latin typeface="Tahoma" pitchFamily="-109" charset="0"/>
              <a:ea typeface="+mn-ea"/>
              <a:cs typeface="+mn-cs"/>
            </a:endParaRPr>
          </a:p>
        </p:txBody>
      </p:sp>
      <p:sp>
        <p:nvSpPr>
          <p:cNvPr id="6" name="Rectangle 9"/>
          <p:cNvSpPr>
            <a:spLocks noChangeArrowheads="1"/>
          </p:cNvSpPr>
          <p:nvPr/>
        </p:nvSpPr>
        <p:spPr bwMode="hidden">
          <a:xfrm>
            <a:off x="0" y="0"/>
            <a:ext cx="9144000" cy="849313"/>
          </a:xfrm>
          <a:prstGeom prst="rect">
            <a:avLst/>
          </a:prstGeom>
          <a:gradFill rotWithShape="0">
            <a:gsLst>
              <a:gs pos="0">
                <a:srgbClr val="B3BEFF"/>
              </a:gs>
              <a:gs pos="100000">
                <a:srgbClr val="B3BEFF">
                  <a:gamma/>
                  <a:tint val="0"/>
                  <a:invGamma/>
                </a:srgbClr>
              </a:gs>
            </a:gsLst>
            <a:lin ang="5400000" scaled="1"/>
          </a:gradFill>
          <a:ln w="9525">
            <a:noFill/>
            <a:miter lim="800000"/>
            <a:headEnd/>
            <a:tailEnd/>
          </a:ln>
          <a:effectLst/>
        </p:spPr>
        <p:txBody>
          <a:bodyPr wrap="none" anchor="ctr">
            <a:prstTxWarp prst="textNoShape">
              <a:avLst/>
            </a:prstTxWarp>
          </a:bodyPr>
          <a:lstStyle/>
          <a:p>
            <a:pPr>
              <a:defRPr/>
            </a:pPr>
            <a:endParaRPr lang="fr-FR">
              <a:latin typeface="Tahoma" pitchFamily="-109" charset="0"/>
              <a:ea typeface="+mn-ea"/>
              <a:cs typeface="+mn-cs"/>
            </a:endParaRPr>
          </a:p>
        </p:txBody>
      </p:sp>
      <p:sp>
        <p:nvSpPr>
          <p:cNvPr id="7" name="Rectangle 10"/>
          <p:cNvSpPr>
            <a:spLocks noChangeArrowheads="1"/>
          </p:cNvSpPr>
          <p:nvPr/>
        </p:nvSpPr>
        <p:spPr bwMode="hidden">
          <a:xfrm>
            <a:off x="0" y="4995863"/>
            <a:ext cx="9144000" cy="1862137"/>
          </a:xfrm>
          <a:prstGeom prst="rect">
            <a:avLst/>
          </a:prstGeom>
          <a:gradFill rotWithShape="0">
            <a:gsLst>
              <a:gs pos="0">
                <a:srgbClr val="B3BEFF">
                  <a:gamma/>
                  <a:tint val="0"/>
                  <a:invGamma/>
                </a:srgbClr>
              </a:gs>
              <a:gs pos="100000">
                <a:srgbClr val="B3BEFF"/>
              </a:gs>
            </a:gsLst>
            <a:lin ang="5400000" scaled="1"/>
          </a:gradFill>
          <a:ln w="9525">
            <a:noFill/>
            <a:miter lim="800000"/>
            <a:headEnd/>
            <a:tailEnd/>
          </a:ln>
        </p:spPr>
        <p:txBody>
          <a:bodyPr wrap="none" anchor="ctr">
            <a:prstTxWarp prst="textNoShape">
              <a:avLst/>
            </a:prstTxWarp>
          </a:bodyPr>
          <a:lstStyle/>
          <a:p>
            <a:pPr>
              <a:defRPr/>
            </a:pPr>
            <a:endParaRPr lang="fr-FR">
              <a:latin typeface="Tahoma" pitchFamily="-109" charset="0"/>
              <a:ea typeface="+mn-ea"/>
              <a:cs typeface="+mn-cs"/>
            </a:endParaRPr>
          </a:p>
        </p:txBody>
      </p:sp>
      <p:sp>
        <p:nvSpPr>
          <p:cNvPr id="964610" name="Rectangle 2"/>
          <p:cNvSpPr>
            <a:spLocks noGrp="1" noChangeArrowheads="1"/>
          </p:cNvSpPr>
          <p:nvPr>
            <p:ph type="ctrTitle"/>
          </p:nvPr>
        </p:nvSpPr>
        <p:spPr>
          <a:xfrm>
            <a:off x="1295400" y="1524000"/>
            <a:ext cx="7772400" cy="1143000"/>
          </a:xfrm>
        </p:spPr>
        <p:txBody>
          <a:bodyPr/>
          <a:lstStyle>
            <a:lvl1pPr>
              <a:defRPr/>
            </a:lvl1pPr>
          </a:lstStyle>
          <a:p>
            <a:r>
              <a:rPr lang="fr-FR"/>
              <a:t>Cliquez et modifiez le titre</a:t>
            </a:r>
          </a:p>
        </p:txBody>
      </p:sp>
      <p:sp>
        <p:nvSpPr>
          <p:cNvPr id="964611" name="Rectangle 3"/>
          <p:cNvSpPr>
            <a:spLocks noGrp="1" noChangeArrowheads="1"/>
          </p:cNvSpPr>
          <p:nvPr>
            <p:ph type="subTitle" idx="1"/>
          </p:nvPr>
        </p:nvSpPr>
        <p:spPr>
          <a:xfrm>
            <a:off x="1371600" y="3886200"/>
            <a:ext cx="6400800" cy="1752600"/>
          </a:xfrm>
        </p:spPr>
        <p:txBody>
          <a:bodyPr/>
          <a:lstStyle>
            <a:lvl1pPr marL="0" indent="0">
              <a:buFont typeface="Monotype Sorts" pitchFamily="-109" charset="2"/>
              <a:buNone/>
              <a:defRPr/>
            </a:lvl1pPr>
          </a:lstStyle>
          <a:p>
            <a:r>
              <a:rPr lang="fr-FR"/>
              <a:t>Cliquez pour modifier le style des sous-titres du masque</a:t>
            </a:r>
          </a:p>
        </p:txBody>
      </p:sp>
      <p:sp>
        <p:nvSpPr>
          <p:cNvPr id="8" name="Rectangle 4"/>
          <p:cNvSpPr>
            <a:spLocks noGrp="1" noChangeArrowheads="1"/>
          </p:cNvSpPr>
          <p:nvPr>
            <p:ph type="dt" sz="half" idx="10"/>
          </p:nvPr>
        </p:nvSpPr>
        <p:spPr>
          <a:xfrm>
            <a:off x="1295400" y="6248400"/>
            <a:ext cx="1905000" cy="457200"/>
          </a:xfrm>
        </p:spPr>
        <p:txBody>
          <a:bodyPr/>
          <a:lstStyle>
            <a:lvl1pPr>
              <a:defRPr>
                <a:solidFill>
                  <a:srgbClr val="FFFFFF"/>
                </a:solidFill>
              </a:defRPr>
            </a:lvl1pPr>
          </a:lstStyle>
          <a:p>
            <a:pPr>
              <a:defRPr/>
            </a:pPr>
            <a:endParaRPr lang="fr-FR"/>
          </a:p>
        </p:txBody>
      </p:sp>
      <p:sp>
        <p:nvSpPr>
          <p:cNvPr id="9" name="Rectangle 5"/>
          <p:cNvSpPr>
            <a:spLocks noGrp="1" noChangeArrowheads="1"/>
          </p:cNvSpPr>
          <p:nvPr>
            <p:ph type="ftr" sz="quarter" idx="11"/>
          </p:nvPr>
        </p:nvSpPr>
        <p:spPr>
          <a:xfrm>
            <a:off x="3733800" y="6248400"/>
            <a:ext cx="2895600" cy="457200"/>
          </a:xfrm>
        </p:spPr>
        <p:txBody>
          <a:bodyPr/>
          <a:lstStyle>
            <a:lvl1pPr>
              <a:defRPr>
                <a:solidFill>
                  <a:srgbClr val="FFFFFF"/>
                </a:solidFill>
              </a:defRPr>
            </a:lvl1pPr>
          </a:lstStyle>
          <a:p>
            <a:pPr>
              <a:defRPr/>
            </a:pPr>
            <a:endParaRPr lang="fr-FR"/>
          </a:p>
        </p:txBody>
      </p:sp>
      <p:sp>
        <p:nvSpPr>
          <p:cNvPr id="10" name="Rectangle 6"/>
          <p:cNvSpPr>
            <a:spLocks noGrp="1" noChangeArrowheads="1"/>
          </p:cNvSpPr>
          <p:nvPr>
            <p:ph type="sldNum" sz="quarter" idx="12"/>
          </p:nvPr>
        </p:nvSpPr>
        <p:spPr>
          <a:xfrm>
            <a:off x="7162800" y="6248400"/>
            <a:ext cx="1905000" cy="457200"/>
          </a:xfrm>
        </p:spPr>
        <p:txBody>
          <a:bodyPr/>
          <a:lstStyle>
            <a:lvl1pPr>
              <a:defRPr>
                <a:solidFill>
                  <a:srgbClr val="FFFFFF"/>
                </a:solidFill>
              </a:defRPr>
            </a:lvl1pPr>
          </a:lstStyle>
          <a:p>
            <a:pPr>
              <a:defRPr/>
            </a:pPr>
            <a:fld id="{131C2EF0-FCA5-054D-A4EF-13FA42033CB8}"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C298418-BF27-FB46-BAE7-11698ED84268}" type="slidenum">
              <a:rPr lang="fr-FR"/>
              <a:pPr>
                <a:defRPr/>
              </a:pPr>
              <a:t>‹N°›</a:t>
            </a:fld>
            <a:endParaRPr lang="fr-F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5A89710-95CA-47DF-A01E-90C2B1C34320}"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E44B3BBF-41C2-48A6-B8EB-430D0518ED5E}"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22629738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5A89710-95CA-47DF-A01E-90C2B1C34320}"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E44B3BBF-41C2-48A6-B8EB-430D0518ED5E}"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4269574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5A89710-95CA-47DF-A01E-90C2B1C34320}"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E44B3BBF-41C2-48A6-B8EB-430D0518ED5E}"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31758278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5A89710-95CA-47DF-A01E-90C2B1C34320}"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E44B3BBF-41C2-48A6-B8EB-430D0518ED5E}"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42269357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5A89710-95CA-47DF-A01E-90C2B1C34320}"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E44B3BBF-41C2-48A6-B8EB-430D0518ED5E}"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6819001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5A89710-95CA-47DF-A01E-90C2B1C34320}"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E44B3BBF-41C2-48A6-B8EB-430D0518ED5E}"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38059970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5A89710-95CA-47DF-A01E-90C2B1C34320}"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E44B3BBF-41C2-48A6-B8EB-430D0518ED5E}"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3674476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48500" y="419101"/>
            <a:ext cx="1943100" cy="5740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1219200" y="419101"/>
            <a:ext cx="5676900" cy="5740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8B1A9CD-D522-5C40-AE1D-D941D00C6382}"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A309A6D-C09C-4548-B29A-6CF363A7E532}" type="datetimeFigureOut">
              <a:rPr lang="fr-FR" smtClean="0"/>
              <a:pPr/>
              <a:t>23/03/2016</a:t>
            </a:fld>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pPr/>
              <a:t>‹N°›</a:t>
            </a:fld>
            <a:endParaRPr lang="fr-BE"/>
          </a:p>
        </p:txBody>
      </p:sp>
      <p:sp>
        <p:nvSpPr>
          <p:cNvPr id="10" name="Titre 5"/>
          <p:cNvSpPr>
            <a:spLocks noGrp="1"/>
          </p:cNvSpPr>
          <p:nvPr>
            <p:ph type="title"/>
          </p:nvPr>
        </p:nvSpPr>
        <p:spPr>
          <a:xfrm>
            <a:off x="0" y="0"/>
            <a:ext cx="9144000" cy="764704"/>
          </a:xfrm>
          <a:prstGeom prst="rect">
            <a:avLst/>
          </a:prstGeom>
          <a:solidFill>
            <a:srgbClr val="0000FF"/>
          </a:solidFill>
        </p:spPr>
        <p:txBody>
          <a:bodyPr>
            <a:normAutofit/>
          </a:bodyPr>
          <a:lstStyle>
            <a:lvl1pPr>
              <a:lnSpc>
                <a:spcPct val="100000"/>
              </a:lnSpc>
              <a:defRPr sz="3200" b="1" cap="all" baseline="0">
                <a:solidFill>
                  <a:schemeClr val="bg1"/>
                </a:solidFill>
              </a:defRPr>
            </a:lvl1pPr>
          </a:lstStyle>
          <a:p>
            <a:r>
              <a:rPr lang="fr-FR" dirty="0" smtClean="0"/>
              <a:t>Cliquez pour modifier le style du titre</a:t>
            </a:r>
            <a:endParaRPr lang="fr-FR" dirty="0"/>
          </a:p>
        </p:txBody>
      </p:sp>
      <p:sp>
        <p:nvSpPr>
          <p:cNvPr id="11" name="Footer Placeholder 3"/>
          <p:cNvSpPr>
            <a:spLocks noGrp="1"/>
          </p:cNvSpPr>
          <p:nvPr>
            <p:ph type="ftr" sz="quarter" idx="3"/>
          </p:nvPr>
        </p:nvSpPr>
        <p:spPr>
          <a:xfrm>
            <a:off x="3124200" y="6356350"/>
            <a:ext cx="2895600" cy="365125"/>
          </a:xfrm>
          <a:prstGeom prst="rect">
            <a:avLst/>
          </a:prstGeom>
        </p:spPr>
        <p:txBody>
          <a:bodyPr/>
          <a:lstStyle>
            <a:lvl1pPr algn="ctr">
              <a:defRPr sz="1600"/>
            </a:lvl1pPr>
          </a:lstStyle>
          <a:p>
            <a:r>
              <a:rPr lang="fr-BE" smtClean="0"/>
              <a:t>MATRI +</a:t>
            </a:r>
            <a:endParaRPr lang="fr-BE" dirty="0"/>
          </a:p>
        </p:txBody>
      </p:sp>
    </p:spTree>
    <p:extLst>
      <p:ext uri="{BB962C8B-B14F-4D97-AF65-F5344CB8AC3E}">
        <p14:creationId xmlns:p14="http://schemas.microsoft.com/office/powerpoint/2010/main" val="2300325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A309A6D-C09C-4548-B29A-6CF363A7E532}" type="datetimeFigureOut">
              <a:rPr lang="fr-FR" smtClean="0"/>
              <a:pPr/>
              <a:t>23/03/2016</a:t>
            </a:fld>
            <a:endParaRPr lang="fr-BE"/>
          </a:p>
        </p:txBody>
      </p:sp>
      <p:sp>
        <p:nvSpPr>
          <p:cNvPr id="4" name="Slide Number Placeholder 3"/>
          <p:cNvSpPr>
            <a:spLocks noGrp="1"/>
          </p:cNvSpPr>
          <p:nvPr>
            <p:ph type="sldNum" sz="quarter" idx="11"/>
          </p:nvPr>
        </p:nvSpPr>
        <p:spPr/>
        <p:txBody>
          <a:bodyPr/>
          <a:lstStyle/>
          <a:p>
            <a:fld id="{CF4668DC-857F-487D-BFFA-8C0CA5037977}" type="slidenum">
              <a:rPr lang="fr-BE" smtClean="0"/>
              <a:pPr/>
              <a:t>‹N°›</a:t>
            </a:fld>
            <a:endParaRPr lang="fr-BE"/>
          </a:p>
        </p:txBody>
      </p:sp>
      <p:sp>
        <p:nvSpPr>
          <p:cNvPr id="5" name="Footer Placeholder 4"/>
          <p:cNvSpPr>
            <a:spLocks noGrp="1"/>
          </p:cNvSpPr>
          <p:nvPr>
            <p:ph type="ftr" sz="quarter" idx="12"/>
          </p:nvPr>
        </p:nvSpPr>
        <p:spPr/>
        <p:txBody>
          <a:bodyPr/>
          <a:lstStyle/>
          <a:p>
            <a:r>
              <a:rPr lang="fr-BE" smtClean="0"/>
              <a:t>MATRI +</a:t>
            </a:r>
            <a:endParaRPr lang="fr-BE" dirty="0"/>
          </a:p>
        </p:txBody>
      </p:sp>
      <p:sp>
        <p:nvSpPr>
          <p:cNvPr id="6" name="Titre 5"/>
          <p:cNvSpPr>
            <a:spLocks noGrp="1"/>
          </p:cNvSpPr>
          <p:nvPr>
            <p:ph type="title"/>
          </p:nvPr>
        </p:nvSpPr>
        <p:spPr>
          <a:xfrm>
            <a:off x="0" y="0"/>
            <a:ext cx="9144000" cy="764704"/>
          </a:xfrm>
          <a:prstGeom prst="rect">
            <a:avLst/>
          </a:prstGeom>
          <a:solidFill>
            <a:srgbClr val="0000FF"/>
          </a:solidFill>
        </p:spPr>
        <p:txBody>
          <a:bodyPr>
            <a:normAutofit/>
          </a:bodyPr>
          <a:lstStyle>
            <a:lvl1pPr>
              <a:lnSpc>
                <a:spcPct val="100000"/>
              </a:lnSpc>
              <a:defRPr sz="3200" b="1" cap="all" baseline="0">
                <a:solidFill>
                  <a:schemeClr val="bg1"/>
                </a:solidFill>
              </a:defRPr>
            </a:lvl1pPr>
          </a:lstStyle>
          <a:p>
            <a:r>
              <a:rPr lang="fr-FR" dirty="0" smtClean="0"/>
              <a:t>Cliquez pour modifier le style du titre</a:t>
            </a:r>
            <a:endParaRPr lang="fr-FR" dirty="0"/>
          </a:p>
        </p:txBody>
      </p:sp>
      <p:sp>
        <p:nvSpPr>
          <p:cNvPr id="7" name="Content Placeholder 2"/>
          <p:cNvSpPr>
            <a:spLocks noGrp="1"/>
          </p:cNvSpPr>
          <p:nvPr>
            <p:ph sz="quarter" idx="13"/>
          </p:nvPr>
        </p:nvSpPr>
        <p:spPr>
          <a:xfrm>
            <a:off x="476198" y="980728"/>
            <a:ext cx="3807770" cy="5481181"/>
          </a:xfrm>
        </p:spPr>
        <p:txBody>
          <a:bodyPr/>
          <a:lstStyle>
            <a:lvl1pPr marL="0" indent="0">
              <a:spcBef>
                <a:spcPts val="0"/>
              </a:spcBef>
              <a:buNone/>
              <a:defRPr sz="2400" b="1"/>
            </a:lvl1pPr>
            <a:lvl2pPr marL="0" indent="0">
              <a:spcBef>
                <a:spcPts val="0"/>
              </a:spcBef>
              <a:buNone/>
              <a:defRPr sz="2000"/>
            </a:lvl2pPr>
            <a:lvl3pPr marL="542925" indent="-185738">
              <a:spcBef>
                <a:spcPts val="0"/>
              </a:spcBef>
              <a:defRPr sz="2000"/>
            </a:lvl3pPr>
            <a:lvl4pPr marL="901700" indent="-358775">
              <a:spcBef>
                <a:spcPts val="0"/>
              </a:spcBef>
              <a:defRPr/>
            </a:lvl4pPr>
            <a:lvl5pPr>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Content Placeholder 2"/>
          <p:cNvSpPr>
            <a:spLocks noGrp="1"/>
          </p:cNvSpPr>
          <p:nvPr>
            <p:ph sz="quarter" idx="14"/>
          </p:nvPr>
        </p:nvSpPr>
        <p:spPr>
          <a:xfrm>
            <a:off x="4868686" y="977903"/>
            <a:ext cx="3807770" cy="5481181"/>
          </a:xfrm>
        </p:spPr>
        <p:txBody>
          <a:bodyPr/>
          <a:lstStyle>
            <a:lvl1pPr marL="0" indent="0">
              <a:spcBef>
                <a:spcPts val="0"/>
              </a:spcBef>
              <a:buNone/>
              <a:defRPr sz="2400" b="1"/>
            </a:lvl1pPr>
            <a:lvl2pPr marL="0" indent="0">
              <a:spcBef>
                <a:spcPts val="0"/>
              </a:spcBef>
              <a:buNone/>
              <a:defRPr sz="2000"/>
            </a:lvl2pPr>
            <a:lvl3pPr marL="542925" indent="-185738">
              <a:spcBef>
                <a:spcPts val="0"/>
              </a:spcBef>
              <a:defRPr sz="2000"/>
            </a:lvl3pPr>
            <a:lvl4pPr marL="901700" indent="-358775">
              <a:spcBef>
                <a:spcPts val="0"/>
              </a:spcBef>
              <a:defRPr/>
            </a:lvl4pPr>
            <a:lvl5pPr>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854898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solidFill>
                <a:srgbClr val="000000"/>
              </a:solidFill>
            </a:endParaRPr>
          </a:p>
        </p:txBody>
      </p:sp>
      <p:sp>
        <p:nvSpPr>
          <p:cNvPr id="6" name="Rectangle 4"/>
          <p:cNvSpPr>
            <a:spLocks noGrp="1" noChangeArrowheads="1"/>
          </p:cNvSpPr>
          <p:nvPr>
            <p:ph type="ftr" idx="11"/>
          </p:nvPr>
        </p:nvSpPr>
        <p:spPr>
          <a:ln/>
        </p:spPr>
        <p:txBody>
          <a:bodyPr/>
          <a:lstStyle>
            <a:lvl1pPr>
              <a:defRPr/>
            </a:lvl1pPr>
          </a:lstStyle>
          <a:p>
            <a:endParaRPr lang="en-US">
              <a:solidFill>
                <a:srgbClr val="000000"/>
              </a:solidFill>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solidFill>
                  <a:srgbClr val="000000"/>
                </a:solidFill>
              </a:rPr>
              <a:pPr/>
              <a:t>‹N°›</a:t>
            </a:fld>
            <a:endParaRPr lang="en-GB">
              <a:solidFill>
                <a:srgbClr val="000000"/>
              </a:solidFill>
            </a:endParaRPr>
          </a:p>
        </p:txBody>
      </p:sp>
    </p:spTree>
    <p:extLst>
      <p:ext uri="{BB962C8B-B14F-4D97-AF65-F5344CB8AC3E}">
        <p14:creationId xmlns:p14="http://schemas.microsoft.com/office/powerpoint/2010/main" val="4249835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76198" y="980728"/>
            <a:ext cx="8208962" cy="5481181"/>
          </a:xfrm>
        </p:spPr>
        <p:txBody>
          <a:bodyPr/>
          <a:lstStyle>
            <a:lvl1pPr marL="0" indent="0">
              <a:spcBef>
                <a:spcPts val="0"/>
              </a:spcBef>
              <a:buNone/>
              <a:defRPr sz="2400" b="1"/>
            </a:lvl1pPr>
            <a:lvl2pPr marL="0" indent="0">
              <a:spcBef>
                <a:spcPts val="0"/>
              </a:spcBef>
              <a:buNone/>
              <a:defRPr sz="2000"/>
            </a:lvl2pPr>
            <a:lvl3pPr marL="542829" indent="-185705">
              <a:spcBef>
                <a:spcPts val="0"/>
              </a:spcBef>
              <a:defRPr sz="2000"/>
            </a:lvl3pPr>
            <a:lvl4pPr marL="901540" indent="-358711">
              <a:spcBef>
                <a:spcPts val="0"/>
              </a:spcBef>
              <a:defRPr/>
            </a:lvl4pPr>
            <a:lvl5pPr>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itre 5"/>
          <p:cNvSpPr>
            <a:spLocks noGrp="1"/>
          </p:cNvSpPr>
          <p:nvPr>
            <p:ph type="title"/>
          </p:nvPr>
        </p:nvSpPr>
        <p:spPr>
          <a:xfrm>
            <a:off x="0" y="0"/>
            <a:ext cx="9144000" cy="764704"/>
          </a:xfrm>
          <a:prstGeom prst="rect">
            <a:avLst/>
          </a:prstGeom>
          <a:solidFill>
            <a:srgbClr val="0000FF"/>
          </a:solidFill>
        </p:spPr>
        <p:txBody>
          <a:bodyPr>
            <a:normAutofit/>
          </a:bodyPr>
          <a:lstStyle>
            <a:lvl1pPr>
              <a:lnSpc>
                <a:spcPct val="100000"/>
              </a:lnSpc>
              <a:defRPr sz="3200" b="1" cap="all" baseline="0">
                <a:solidFill>
                  <a:schemeClr val="bg1"/>
                </a:solidFill>
              </a:defRPr>
            </a:lvl1pPr>
          </a:lstStyle>
          <a:p>
            <a:r>
              <a:rPr lang="fr-FR" dirty="0" smtClean="0"/>
              <a:t>Cliquez pour modifier le style du titre</a:t>
            </a:r>
            <a:endParaRPr lang="fr-FR" dirty="0"/>
          </a:p>
        </p:txBody>
      </p:sp>
      <p:sp>
        <p:nvSpPr>
          <p:cNvPr id="4" name="Date Placeholder 20"/>
          <p:cNvSpPr>
            <a:spLocks noGrp="1"/>
          </p:cNvSpPr>
          <p:nvPr>
            <p:ph type="dt" sz="half" idx="11"/>
          </p:nvPr>
        </p:nvSpPr>
        <p:spPr>
          <a:xfrm>
            <a:off x="457200" y="6356352"/>
            <a:ext cx="2133600" cy="365125"/>
          </a:xfrm>
          <a:prstGeom prst="rect">
            <a:avLst/>
          </a:prstGeom>
        </p:spPr>
        <p:txBody>
          <a:bodyPr lIns="91424" tIns="45712" rIns="91424" bIns="45712"/>
          <a:lstStyle>
            <a:lvl1pPr>
              <a:defRPr/>
            </a:lvl1pPr>
          </a:lstStyle>
          <a:p>
            <a:pPr>
              <a:defRPr/>
            </a:pPr>
            <a:endParaRPr lang="fr-BE" dirty="0"/>
          </a:p>
        </p:txBody>
      </p:sp>
      <p:sp>
        <p:nvSpPr>
          <p:cNvPr id="5" name="Footer Placeholder 21"/>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fr-BE" dirty="0"/>
          </a:p>
        </p:txBody>
      </p:sp>
      <p:sp>
        <p:nvSpPr>
          <p:cNvPr id="6" name="Slide Number Placeholder 22"/>
          <p:cNvSpPr>
            <a:spLocks noGrp="1"/>
          </p:cNvSpPr>
          <p:nvPr>
            <p:ph type="sldNum" sz="quarter" idx="13"/>
          </p:nvPr>
        </p:nvSpPr>
        <p:spPr/>
        <p:txBody>
          <a:bodyPr/>
          <a:lstStyle>
            <a:lvl1pPr>
              <a:defRPr/>
            </a:lvl1pPr>
          </a:lstStyle>
          <a:p>
            <a:pPr>
              <a:defRPr/>
            </a:pPr>
            <a:fld id="{AA4898BF-9A3B-4874-886F-1BF2EC7CCEA1}" type="slidenum">
              <a:rPr lang="fr-BE"/>
              <a:pPr>
                <a:defRPr/>
              </a:pPr>
              <a:t>‹N°›</a:t>
            </a:fld>
            <a:endParaRPr lang="fr-BE" dirty="0"/>
          </a:p>
        </p:txBody>
      </p:sp>
    </p:spTree>
    <p:extLst>
      <p:ext uri="{BB962C8B-B14F-4D97-AF65-F5344CB8AC3E}">
        <p14:creationId xmlns:p14="http://schemas.microsoft.com/office/powerpoint/2010/main" val="4179872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F4EF0-9737-A642-AE66-55712E569E70}" type="slidenum">
              <a:rPr lang="en-US"/>
              <a:pPr>
                <a:defRPr/>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8D6AB4-C5E7-9E4E-88DD-B15FCCE8DCD2}" type="slidenum">
              <a:rPr lang="en-US"/>
              <a:pPr>
                <a:defRPr/>
              </a:pPr>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4"/>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1EF61E-91CC-474A-A876-6AEAB81AEEDC}" type="slidenum">
              <a:rPr lang="en-US"/>
              <a:pPr>
                <a:defRPr/>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B7E11-D424-484D-BE97-9A7472973C6C}"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3CB4E2E-9E86-B841-B24F-DD214110FDB2}"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487FF9-4DCF-8F49-81AF-764DCCF9EFA4}" type="slidenum">
              <a:rPr lang="en-US"/>
              <a:pPr>
                <a:defRPr/>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6E4897-5158-484D-9BAF-2D12749C2F43}" type="slidenum">
              <a:rPr lang="en-US"/>
              <a:pPr>
                <a:defRPr/>
              </a:pPr>
              <a:t>‹N°›</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5DDF9E-E356-6344-9544-EAB6F24DE9DB}" type="slidenum">
              <a:rPr lang="en-US"/>
              <a:pPr>
                <a:defRPr/>
              </a:pPr>
              <a:t>‹N°›</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73049"/>
            <a:ext cx="3008313" cy="1162051"/>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3"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F706C1-E689-1142-91F5-B0B113B9D13E}" type="slidenum">
              <a:rPr lang="en-US"/>
              <a:pPr>
                <a:defRPr/>
              </a:pPr>
              <a:t>‹N°›</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D5D339-7AF1-3948-95FF-2853535228A1}" type="slidenum">
              <a:rPr lang="en-US"/>
              <a:pPr>
                <a:defRPr/>
              </a:pPr>
              <a:t>‹N°›</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373108-D761-6B41-956F-2B55B586CB1B}" type="slidenum">
              <a:rPr lang="en-US"/>
              <a:pPr>
                <a:defRPr/>
              </a:pPr>
              <a:t>‹N°›</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7B38CE-678C-0548-A4B3-2A503EF120F9}" type="slidenum">
              <a:rPr lang="en-US"/>
              <a:pPr>
                <a:defRPr/>
              </a:pPr>
              <a:t>‹N°›</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4"/>
          <p:cNvSpPr/>
          <p:nvPr userDrawn="1"/>
        </p:nvSpPr>
        <p:spPr>
          <a:xfrm>
            <a:off x="1143000" y="0"/>
            <a:ext cx="8001000" cy="749300"/>
          </a:xfrm>
          <a:prstGeom prst="rect">
            <a:avLst/>
          </a:prstGeom>
          <a:gradFill flip="none" rotWithShape="1">
            <a:gsLst>
              <a:gs pos="0">
                <a:schemeClr val="bg1"/>
              </a:gs>
              <a:gs pos="40000">
                <a:schemeClr val="bg1"/>
              </a:gs>
              <a:gs pos="100000">
                <a:schemeClr val="bg1">
                  <a:lumMod val="85000"/>
                </a:schemeClr>
              </a:gs>
              <a:gs pos="82000">
                <a:schemeClr val="bg1">
                  <a:lumMod val="8500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pic>
        <p:nvPicPr>
          <p:cNvPr id="6" name="Picture 7" descr="LTVS.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286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43000" y="0"/>
            <a:ext cx="8001000" cy="406400"/>
          </a:xfrm>
          <a:ln>
            <a:noFill/>
          </a:ln>
        </p:spPr>
        <p:txBody>
          <a:bodyPr>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270934" y="999067"/>
            <a:ext cx="8602133" cy="5858933"/>
          </a:xfrm>
        </p:spPr>
        <p:txBody>
          <a:bodyPr>
            <a:no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ubtitle 2"/>
          <p:cNvSpPr>
            <a:spLocks noGrp="1"/>
          </p:cNvSpPr>
          <p:nvPr>
            <p:ph type="subTitle" idx="10"/>
          </p:nvPr>
        </p:nvSpPr>
        <p:spPr>
          <a:xfrm>
            <a:off x="1143000" y="419100"/>
            <a:ext cx="8001000" cy="330200"/>
          </a:xfrm>
        </p:spPr>
        <p:txBody>
          <a:bodyPr>
            <a:noAutofit/>
          </a:bodyPr>
          <a:lstStyle>
            <a:lvl1pPr marL="0" indent="0" algn="l">
              <a:buNone/>
              <a:defRPr sz="2000" i="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051996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16066" name="Rectangle 2"/>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fr-FR" smtClean="0"/>
              <a:t>Cliquez pour modifier le style des sous-titres du masque</a:t>
            </a:r>
            <a:endParaRPr lang="fr-FR"/>
          </a:p>
        </p:txBody>
      </p:sp>
      <p:sp>
        <p:nvSpPr>
          <p:cNvPr id="216068" name="Rectangle 4"/>
          <p:cNvSpPr>
            <a:spLocks noGrp="1" noChangeArrowheads="1"/>
          </p:cNvSpPr>
          <p:nvPr>
            <p:ph type="ctrTitle"/>
          </p:nvPr>
        </p:nvSpPr>
        <p:spPr>
          <a:xfrm>
            <a:off x="685800" y="2130425"/>
            <a:ext cx="7772400" cy="1470025"/>
          </a:xfrm>
          <a:noFill/>
        </p:spPr>
        <p:txBody>
          <a:bodyPr/>
          <a:lstStyle>
            <a:lvl1pPr>
              <a:defRPr sz="3600">
                <a:solidFill>
                  <a:srgbClr val="0000CC"/>
                </a:solidFill>
              </a:defRPr>
            </a:lvl1pPr>
          </a:lstStyle>
          <a:p>
            <a:r>
              <a:rPr lang="fr-FR" smtClean="0"/>
              <a:t>Cliquez pour modifier le style du titre</a:t>
            </a:r>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4"/>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51D9BA1-7C45-A944-B167-4656862BFF61}" type="slidenum">
              <a:rPr lang="fr-FR"/>
              <a:pPr>
                <a:defRPr/>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228600" y="981075"/>
            <a:ext cx="4248150" cy="568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981075"/>
            <a:ext cx="4249738" cy="568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669088"/>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0" y="0"/>
            <a:ext cx="6705600" cy="66690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880066" name="Rectangle 2"/>
          <p:cNvSpPr>
            <a:spLocks noGrp="1" noChangeArrowheads="1"/>
          </p:cNvSpPr>
          <p:nvPr>
            <p:ph type="ctrTitle"/>
          </p:nvPr>
        </p:nvSpPr>
        <p:spPr>
          <a:xfrm>
            <a:off x="682625" y="1828800"/>
            <a:ext cx="7772400" cy="1158875"/>
          </a:xfrm>
          <a:noFill/>
        </p:spPr>
        <p:txBody>
          <a:bodyPr anchorCtr="1"/>
          <a:lstStyle>
            <a:lvl1pPr algn="ctr">
              <a:lnSpc>
                <a:spcPct val="140000"/>
              </a:lnSpc>
              <a:spcBef>
                <a:spcPct val="20000"/>
              </a:spcBef>
              <a:buClr>
                <a:srgbClr val="0000CC"/>
              </a:buClr>
              <a:buFont typeface="Wingdings" pitchFamily="-109" charset="2"/>
              <a:buNone/>
              <a:tabLst>
                <a:tab pos="0" algn="l"/>
              </a:tabLst>
              <a:defRPr sz="2800" b="0">
                <a:solidFill>
                  <a:srgbClr val="0000CC"/>
                </a:solidFill>
              </a:defRPr>
            </a:lvl1pPr>
          </a:lstStyle>
          <a:p>
            <a:r>
              <a:rPr lang="fr-FR"/>
              <a:t>Cliquez et modifiez le titre</a:t>
            </a:r>
            <a:endParaRPr lang="en-US"/>
          </a:p>
        </p:txBody>
      </p:sp>
      <p:sp>
        <p:nvSpPr>
          <p:cNvPr id="1880067" name="Rectangle 3"/>
          <p:cNvSpPr>
            <a:spLocks noGrp="1" noChangeArrowheads="1"/>
          </p:cNvSpPr>
          <p:nvPr>
            <p:ph type="subTitle" idx="1"/>
          </p:nvPr>
        </p:nvSpPr>
        <p:spPr>
          <a:xfrm>
            <a:off x="682625" y="4067175"/>
            <a:ext cx="7772400" cy="1114425"/>
          </a:xfrm>
        </p:spPr>
        <p:txBody>
          <a:bodyPr anchor="ctr" anchorCtr="1"/>
          <a:lstStyle>
            <a:lvl1pPr marL="0" indent="0" algn="ctr">
              <a:buFont typeface="Wingdings" pitchFamily="-109" charset="2"/>
              <a:buNone/>
              <a:defRPr sz="2400"/>
            </a:lvl1pPr>
          </a:lstStyle>
          <a:p>
            <a:r>
              <a:rPr lang="en-US"/>
              <a:t>Cliquez pour modifier le style des sous-titres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12192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816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F81EABB-A636-D14F-A9FA-B7DB9628D118}" type="slidenum">
              <a:rPr lang="fr-FR"/>
              <a:pPr>
                <a:defRPr/>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228600" y="1000125"/>
            <a:ext cx="42481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000125"/>
            <a:ext cx="4249738"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486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0" y="0"/>
            <a:ext cx="6705600" cy="6486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27991C68-2F03-5D46-8CDA-B290F0B220A9}" type="slidenum">
              <a:rPr lang="fr-FR"/>
              <a:pPr>
                <a:defRPr/>
              </a:pPr>
              <a:t>‹N°›</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AA309A6D-C09C-4548-B29A-6CF363A7E532}" type="datetimeFigureOut">
              <a:rPr lang="fr-FR" smtClean="0"/>
              <a:pPr/>
              <a:t>23/03/2016</a:t>
            </a:fld>
            <a:endParaRPr lang="fr-BE"/>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F4668DC-857F-487D-BFFA-8C0CA5037977}" type="slidenum">
              <a:rPr lang="fr-BE" smtClean="0"/>
              <a:pPr/>
              <a:t>‹N°›</a:t>
            </a:fld>
            <a:endParaRPr lang="fr-BE"/>
          </a:p>
        </p:txBody>
      </p:sp>
      <p:sp>
        <p:nvSpPr>
          <p:cNvPr id="10" name="Titre 5"/>
          <p:cNvSpPr>
            <a:spLocks noGrp="1"/>
          </p:cNvSpPr>
          <p:nvPr>
            <p:ph type="title"/>
          </p:nvPr>
        </p:nvSpPr>
        <p:spPr>
          <a:xfrm>
            <a:off x="0" y="0"/>
            <a:ext cx="9144000" cy="764704"/>
          </a:xfrm>
          <a:prstGeom prst="rect">
            <a:avLst/>
          </a:prstGeom>
          <a:solidFill>
            <a:srgbClr val="0000FF"/>
          </a:solidFill>
        </p:spPr>
        <p:txBody>
          <a:bodyPr>
            <a:normAutofit/>
          </a:bodyPr>
          <a:lstStyle>
            <a:lvl1pPr>
              <a:lnSpc>
                <a:spcPct val="100000"/>
              </a:lnSpc>
              <a:defRPr sz="3200" b="1" cap="all" baseline="0">
                <a:solidFill>
                  <a:schemeClr val="bg1"/>
                </a:solidFill>
              </a:defRPr>
            </a:lvl1pPr>
          </a:lstStyle>
          <a:p>
            <a:r>
              <a:rPr lang="fr-FR" dirty="0" smtClean="0"/>
              <a:t>Cliquez pour modifier le style du titre</a:t>
            </a:r>
            <a:endParaRPr lang="fr-FR" dirty="0"/>
          </a:p>
        </p:txBody>
      </p:sp>
      <p:sp>
        <p:nvSpPr>
          <p:cNvPr id="11" name="Footer Placeholder 3"/>
          <p:cNvSpPr>
            <a:spLocks noGrp="1"/>
          </p:cNvSpPr>
          <p:nvPr>
            <p:ph type="ftr" sz="quarter" idx="3"/>
          </p:nvPr>
        </p:nvSpPr>
        <p:spPr>
          <a:xfrm>
            <a:off x="3124200" y="6356350"/>
            <a:ext cx="2895600" cy="365125"/>
          </a:xfrm>
          <a:prstGeom prst="rect">
            <a:avLst/>
          </a:prstGeom>
        </p:spPr>
        <p:txBody>
          <a:bodyPr/>
          <a:lstStyle>
            <a:lvl1pPr algn="ctr">
              <a:defRPr sz="1600"/>
            </a:lvl1pPr>
          </a:lstStyle>
          <a:p>
            <a:r>
              <a:rPr lang="fr-BE" smtClean="0"/>
              <a:t>MATRI +</a:t>
            </a:r>
            <a:endParaRPr lang="fr-BE" dirty="0"/>
          </a:p>
        </p:txBody>
      </p:sp>
    </p:spTree>
    <p:extLst>
      <p:ext uri="{BB962C8B-B14F-4D97-AF65-F5344CB8AC3E}">
        <p14:creationId xmlns:p14="http://schemas.microsoft.com/office/powerpoint/2010/main" val="3647957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17794" name="Rectangle 2"/>
          <p:cNvSpPr>
            <a:spLocks noGrp="1" noChangeArrowheads="1"/>
          </p:cNvSpPr>
          <p:nvPr>
            <p:ph type="ctrTitle"/>
          </p:nvPr>
        </p:nvSpPr>
        <p:spPr>
          <a:xfrm>
            <a:off x="1295400" y="1524000"/>
            <a:ext cx="7772400" cy="1143000"/>
          </a:xfrm>
        </p:spPr>
        <p:txBody>
          <a:bodyPr/>
          <a:lstStyle>
            <a:lvl1pPr>
              <a:defRPr/>
            </a:lvl1pPr>
          </a:lstStyle>
          <a:p>
            <a:r>
              <a:rPr lang="fr-FR"/>
              <a:t>Cliquez et modifiez le titre</a:t>
            </a:r>
          </a:p>
        </p:txBody>
      </p:sp>
      <p:sp>
        <p:nvSpPr>
          <p:cNvPr id="417795" name="Rectangle 3"/>
          <p:cNvSpPr>
            <a:spLocks noGrp="1" noChangeArrowheads="1"/>
          </p:cNvSpPr>
          <p:nvPr>
            <p:ph type="subTitle" idx="1"/>
          </p:nvPr>
        </p:nvSpPr>
        <p:spPr>
          <a:xfrm>
            <a:off x="1371600" y="3886200"/>
            <a:ext cx="6400800" cy="1752600"/>
          </a:xfrm>
        </p:spPr>
        <p:txBody>
          <a:bodyPr/>
          <a:lstStyle>
            <a:lvl1pPr marL="0" indent="0">
              <a:buFont typeface="Monotype Sorts" pitchFamily="-109" charset="2"/>
              <a:buNone/>
              <a:defRPr/>
            </a:lvl1pPr>
          </a:lstStyle>
          <a:p>
            <a:r>
              <a:rPr lang="fr-FR"/>
              <a:t>Cliquez pour modifier le style des sous-titres du masque</a:t>
            </a:r>
          </a:p>
        </p:txBody>
      </p:sp>
      <p:sp>
        <p:nvSpPr>
          <p:cNvPr id="417796" name="Rectangle 4"/>
          <p:cNvSpPr>
            <a:spLocks noGrp="1" noChangeArrowheads="1"/>
          </p:cNvSpPr>
          <p:nvPr>
            <p:ph type="dt" sz="half" idx="2"/>
          </p:nvPr>
        </p:nvSpPr>
        <p:spPr>
          <a:xfrm>
            <a:off x="1295400" y="6248400"/>
            <a:ext cx="1905000" cy="457200"/>
          </a:xfrm>
        </p:spPr>
        <p:txBody>
          <a:bodyPr/>
          <a:lstStyle>
            <a:lvl1pPr>
              <a:defRPr>
                <a:solidFill>
                  <a:srgbClr val="FFFFFF"/>
                </a:solidFill>
              </a:defRPr>
            </a:lvl1pPr>
          </a:lstStyle>
          <a:p>
            <a:endParaRPr lang="en-US"/>
          </a:p>
        </p:txBody>
      </p:sp>
      <p:sp>
        <p:nvSpPr>
          <p:cNvPr id="417797" name="Rectangle 5"/>
          <p:cNvSpPr>
            <a:spLocks noGrp="1" noChangeArrowheads="1"/>
          </p:cNvSpPr>
          <p:nvPr>
            <p:ph type="ftr" sz="quarter" idx="3"/>
          </p:nvPr>
        </p:nvSpPr>
        <p:spPr>
          <a:xfrm>
            <a:off x="3733800" y="6248400"/>
            <a:ext cx="2895600" cy="457200"/>
          </a:xfrm>
        </p:spPr>
        <p:txBody>
          <a:bodyPr/>
          <a:lstStyle>
            <a:lvl1pPr>
              <a:defRPr>
                <a:solidFill>
                  <a:srgbClr val="FFFFFF"/>
                </a:solidFill>
              </a:defRPr>
            </a:lvl1pPr>
          </a:lstStyle>
          <a:p>
            <a:endParaRPr lang="en-US"/>
          </a:p>
        </p:txBody>
      </p:sp>
      <p:sp>
        <p:nvSpPr>
          <p:cNvPr id="417798" name="Rectangle 6"/>
          <p:cNvSpPr>
            <a:spLocks noGrp="1" noChangeArrowheads="1"/>
          </p:cNvSpPr>
          <p:nvPr>
            <p:ph type="sldNum" sz="quarter" idx="4"/>
          </p:nvPr>
        </p:nvSpPr>
        <p:spPr>
          <a:xfrm>
            <a:off x="7162800" y="6248400"/>
            <a:ext cx="1905000" cy="457200"/>
          </a:xfrm>
        </p:spPr>
        <p:txBody>
          <a:bodyPr/>
          <a:lstStyle>
            <a:lvl1pPr>
              <a:defRPr>
                <a:solidFill>
                  <a:srgbClr val="FFFFFF"/>
                </a:solidFill>
              </a:defRPr>
            </a:lvl1pPr>
          </a:lstStyle>
          <a:p>
            <a:fld id="{1FEAF22A-B795-5047-B93B-76912277D7EC}" type="slidenum">
              <a:rPr lang="en-US"/>
              <a:pPr/>
              <a:t>‹N°›</a:t>
            </a:fld>
            <a:endParaRPr lang="en-US"/>
          </a:p>
        </p:txBody>
      </p:sp>
      <p:sp>
        <p:nvSpPr>
          <p:cNvPr id="417799" name="Rectangle 7"/>
          <p:cNvSpPr>
            <a:spLocks noChangeArrowheads="1"/>
          </p:cNvSpPr>
          <p:nvPr/>
        </p:nvSpPr>
        <p:spPr bwMode="auto">
          <a:xfrm>
            <a:off x="463550" y="2700338"/>
            <a:ext cx="161925" cy="4157662"/>
          </a:xfrm>
          <a:prstGeom prst="rect">
            <a:avLst/>
          </a:prstGeom>
          <a:noFill/>
          <a:ln w="9525">
            <a:noFill/>
            <a:miter lim="800000"/>
            <a:headEnd/>
            <a:tailEnd/>
          </a:ln>
        </p:spPr>
        <p:txBody>
          <a:bodyPr wrap="none" anchor="ctr">
            <a:prstTxWarp prst="textNoShape">
              <a:avLst/>
            </a:prstTxWarp>
          </a:bodyPr>
          <a:lstStyle/>
          <a:p>
            <a:endParaRPr lang="fr-FR"/>
          </a:p>
        </p:txBody>
      </p:sp>
      <p:sp>
        <p:nvSpPr>
          <p:cNvPr id="417800" name="Rectangle 8"/>
          <p:cNvSpPr>
            <a:spLocks noChangeArrowheads="1"/>
          </p:cNvSpPr>
          <p:nvPr/>
        </p:nvSpPr>
        <p:spPr bwMode="auto">
          <a:xfrm>
            <a:off x="484188" y="2760663"/>
            <a:ext cx="8751887" cy="190500"/>
          </a:xfrm>
          <a:prstGeom prst="rect">
            <a:avLst/>
          </a:prstGeom>
          <a:noFill/>
          <a:ln w="9525">
            <a:noFill/>
            <a:miter lim="800000"/>
            <a:headEnd/>
            <a:tailEnd/>
          </a:ln>
        </p:spPr>
        <p:txBody>
          <a:bodyPr wrap="none" anchor="ctr">
            <a:prstTxWarp prst="textNoShape">
              <a:avLst/>
            </a:prstTxWarp>
          </a:bodyPr>
          <a:lstStyle/>
          <a:p>
            <a:endParaRPr lang="fr-FR"/>
          </a:p>
        </p:txBody>
      </p:sp>
      <p:grpSp>
        <p:nvGrpSpPr>
          <p:cNvPr id="2" name="Group 9"/>
          <p:cNvGrpSpPr>
            <a:grpSpLocks/>
          </p:cNvGrpSpPr>
          <p:nvPr/>
        </p:nvGrpSpPr>
        <p:grpSpPr bwMode="auto">
          <a:xfrm>
            <a:off x="393700" y="3854450"/>
            <a:ext cx="8440738" cy="374650"/>
            <a:chOff x="48" y="768"/>
            <a:chExt cx="5760" cy="236"/>
          </a:xfrm>
        </p:grpSpPr>
        <p:graphicFrame>
          <p:nvGraphicFramePr>
            <p:cNvPr id="417802" name="Object 10"/>
            <p:cNvGraphicFramePr>
              <a:graphicFrameLocks noChangeAspect="1"/>
            </p:cNvGraphicFramePr>
            <p:nvPr/>
          </p:nvGraphicFramePr>
          <p:xfrm>
            <a:off x="1968" y="774"/>
            <a:ext cx="960" cy="230"/>
          </p:xfrm>
          <a:graphic>
            <a:graphicData uri="http://schemas.openxmlformats.org/presentationml/2006/ole">
              <mc:AlternateContent xmlns:mc="http://schemas.openxmlformats.org/markup-compatibility/2006">
                <mc:Choice xmlns:v="urn:schemas-microsoft-com:vml" Requires="v">
                  <p:oleObj spid="_x0000_s1332" name="Document" r:id="rId3" imgW="5048250" imgH="1219200" progId="">
                    <p:embed/>
                  </p:oleObj>
                </mc:Choice>
                <mc:Fallback>
                  <p:oleObj name="Document" r:id="rId3" imgW="5048250" imgH="12192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774"/>
                          <a:ext cx="96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7803" name="Object 11"/>
            <p:cNvGraphicFramePr>
              <a:graphicFrameLocks noChangeAspect="1"/>
            </p:cNvGraphicFramePr>
            <p:nvPr/>
          </p:nvGraphicFramePr>
          <p:xfrm>
            <a:off x="2928" y="768"/>
            <a:ext cx="960" cy="230"/>
          </p:xfrm>
          <a:graphic>
            <a:graphicData uri="http://schemas.openxmlformats.org/presentationml/2006/ole">
              <mc:AlternateContent xmlns:mc="http://schemas.openxmlformats.org/markup-compatibility/2006">
                <mc:Choice xmlns:v="urn:schemas-microsoft-com:vml" Requires="v">
                  <p:oleObj spid="_x0000_s1333" name="Document" r:id="rId5" imgW="5048250" imgH="1219200" progId="">
                    <p:embed/>
                  </p:oleObj>
                </mc:Choice>
                <mc:Fallback>
                  <p:oleObj name="Document" r:id="rId5" imgW="5048250" imgH="12192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768"/>
                          <a:ext cx="96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7804" name="Object 12"/>
            <p:cNvGraphicFramePr>
              <a:graphicFrameLocks noChangeAspect="1"/>
            </p:cNvGraphicFramePr>
            <p:nvPr/>
          </p:nvGraphicFramePr>
          <p:xfrm>
            <a:off x="48" y="774"/>
            <a:ext cx="960" cy="230"/>
          </p:xfrm>
          <a:graphic>
            <a:graphicData uri="http://schemas.openxmlformats.org/presentationml/2006/ole">
              <mc:AlternateContent xmlns:mc="http://schemas.openxmlformats.org/markup-compatibility/2006">
                <mc:Choice xmlns:v="urn:schemas-microsoft-com:vml" Requires="v">
                  <p:oleObj spid="_x0000_s1334" name="Document" r:id="rId7" imgW="5048250" imgH="1219200" progId="">
                    <p:embed/>
                  </p:oleObj>
                </mc:Choice>
                <mc:Fallback>
                  <p:oleObj name="Document" r:id="rId7" imgW="5048250" imgH="1219200"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 y="774"/>
                          <a:ext cx="96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7805" name="Object 13"/>
            <p:cNvGraphicFramePr>
              <a:graphicFrameLocks noChangeAspect="1"/>
            </p:cNvGraphicFramePr>
            <p:nvPr/>
          </p:nvGraphicFramePr>
          <p:xfrm>
            <a:off x="1008" y="768"/>
            <a:ext cx="960" cy="230"/>
          </p:xfrm>
          <a:graphic>
            <a:graphicData uri="http://schemas.openxmlformats.org/presentationml/2006/ole">
              <mc:AlternateContent xmlns:mc="http://schemas.openxmlformats.org/markup-compatibility/2006">
                <mc:Choice xmlns:v="urn:schemas-microsoft-com:vml" Requires="v">
                  <p:oleObj spid="_x0000_s1335" name="Document" r:id="rId9" imgW="5048250" imgH="1219200" progId="">
                    <p:embed/>
                  </p:oleObj>
                </mc:Choice>
                <mc:Fallback>
                  <p:oleObj name="Document" r:id="rId9" imgW="5048250" imgH="1219200" progId="">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8" y="768"/>
                          <a:ext cx="96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7806" name="Object 14"/>
            <p:cNvGraphicFramePr>
              <a:graphicFrameLocks noChangeAspect="1"/>
            </p:cNvGraphicFramePr>
            <p:nvPr/>
          </p:nvGraphicFramePr>
          <p:xfrm>
            <a:off x="3888" y="774"/>
            <a:ext cx="960" cy="230"/>
          </p:xfrm>
          <a:graphic>
            <a:graphicData uri="http://schemas.openxmlformats.org/presentationml/2006/ole">
              <mc:AlternateContent xmlns:mc="http://schemas.openxmlformats.org/markup-compatibility/2006">
                <mc:Choice xmlns:v="urn:schemas-microsoft-com:vml" Requires="v">
                  <p:oleObj spid="_x0000_s1336" name="Document" r:id="rId11" imgW="5048250" imgH="1219200" progId="">
                    <p:embed/>
                  </p:oleObj>
                </mc:Choice>
                <mc:Fallback>
                  <p:oleObj name="Document" r:id="rId11" imgW="5048250" imgH="1219200" progId="">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8" y="774"/>
                          <a:ext cx="96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7807" name="Object 15"/>
            <p:cNvGraphicFramePr>
              <a:graphicFrameLocks noChangeAspect="1"/>
            </p:cNvGraphicFramePr>
            <p:nvPr/>
          </p:nvGraphicFramePr>
          <p:xfrm>
            <a:off x="4848" y="768"/>
            <a:ext cx="960" cy="230"/>
          </p:xfrm>
          <a:graphic>
            <a:graphicData uri="http://schemas.openxmlformats.org/presentationml/2006/ole">
              <mc:AlternateContent xmlns:mc="http://schemas.openxmlformats.org/markup-compatibility/2006">
                <mc:Choice xmlns:v="urn:schemas-microsoft-com:vml" Requires="v">
                  <p:oleObj spid="_x0000_s1337" name="Document" r:id="rId13" imgW="5048250" imgH="1219200" progId="">
                    <p:embed/>
                  </p:oleObj>
                </mc:Choice>
                <mc:Fallback>
                  <p:oleObj name="Document" r:id="rId13" imgW="5048250" imgH="1219200" progId="">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48" y="768"/>
                          <a:ext cx="96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417808" name="Rectangle 16"/>
          <p:cNvSpPr>
            <a:spLocks noChangeArrowheads="1"/>
          </p:cNvSpPr>
          <p:nvPr/>
        </p:nvSpPr>
        <p:spPr bwMode="hidden">
          <a:xfrm>
            <a:off x="0" y="0"/>
            <a:ext cx="9144000" cy="849313"/>
          </a:xfrm>
          <a:prstGeom prst="rect">
            <a:avLst/>
          </a:prstGeom>
          <a:gradFill rotWithShape="0">
            <a:gsLst>
              <a:gs pos="0">
                <a:srgbClr val="B3BEFF"/>
              </a:gs>
              <a:gs pos="100000">
                <a:srgbClr val="B3BEFF">
                  <a:gamma/>
                  <a:tint val="0"/>
                  <a:invGamma/>
                </a:srgbClr>
              </a:gs>
            </a:gsLst>
            <a:lin ang="5400000" scaled="1"/>
          </a:gradFill>
          <a:ln w="9525">
            <a:noFill/>
            <a:miter lim="800000"/>
            <a:headEnd/>
            <a:tailEnd/>
          </a:ln>
          <a:effectLst/>
        </p:spPr>
        <p:txBody>
          <a:bodyPr wrap="none" anchor="ctr">
            <a:prstTxWarp prst="textNoShape">
              <a:avLst/>
            </a:prstTxWarp>
          </a:bodyPr>
          <a:lstStyle/>
          <a:p>
            <a:endParaRPr lang="fr-FR"/>
          </a:p>
        </p:txBody>
      </p:sp>
      <p:sp>
        <p:nvSpPr>
          <p:cNvPr id="417809" name="Rectangle 17"/>
          <p:cNvSpPr>
            <a:spLocks noChangeArrowheads="1"/>
          </p:cNvSpPr>
          <p:nvPr/>
        </p:nvSpPr>
        <p:spPr bwMode="hidden">
          <a:xfrm>
            <a:off x="0" y="4995863"/>
            <a:ext cx="9144000" cy="1862137"/>
          </a:xfrm>
          <a:prstGeom prst="rect">
            <a:avLst/>
          </a:prstGeom>
          <a:gradFill rotWithShape="0">
            <a:gsLst>
              <a:gs pos="0">
                <a:srgbClr val="B3BEFF">
                  <a:gamma/>
                  <a:tint val="0"/>
                  <a:invGamma/>
                </a:srgbClr>
              </a:gs>
              <a:gs pos="100000">
                <a:srgbClr val="B3BEFF"/>
              </a:gs>
            </a:gsLst>
            <a:lin ang="5400000" scaled="1"/>
          </a:gradFill>
          <a:ln w="9525">
            <a:noFill/>
            <a:miter lim="800000"/>
            <a:headEnd/>
            <a:tailEnd/>
          </a:ln>
        </p:spPr>
        <p:txBody>
          <a:bodyPr wrap="none" anchor="ctr">
            <a:prstTxWarp prst="textNoShape">
              <a:avLst/>
            </a:prstTxWarp>
          </a:bodyPr>
          <a:lstStyle/>
          <a:p>
            <a:endParaRPr lang="fr-F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smtClean="0"/>
            </a:lvl1pPr>
          </a:lstStyle>
          <a:p>
            <a:fld id="{CE414BB6-9287-3641-B126-5546AC4545C4}" type="slidenum">
              <a:rPr lang="en-US"/>
              <a:pPr/>
              <a:t>‹N°›</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smtClean="0"/>
            </a:lvl1pPr>
          </a:lstStyle>
          <a:p>
            <a:fld id="{8BBDD3E6-3963-8143-9A2B-0A89C5ADEDAB}" type="slidenum">
              <a:rPr lang="en-US"/>
              <a:pPr/>
              <a:t>‹N°›</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12192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816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smtClean="0"/>
            </a:lvl1pPr>
          </a:lstStyle>
          <a:p>
            <a:fld id="{622037C6-11B3-3E4D-99EB-A678D56A7A3E}" type="slidenum">
              <a:rPr lang="en-US"/>
              <a:pPr/>
              <a:t>‹N°›</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en-US"/>
          </a:p>
        </p:txBody>
      </p:sp>
      <p:sp>
        <p:nvSpPr>
          <p:cNvPr id="8" name="Espace réservé du pied de page 7"/>
          <p:cNvSpPr>
            <a:spLocks noGrp="1"/>
          </p:cNvSpPr>
          <p:nvPr>
            <p:ph type="ftr" sz="quarter" idx="11"/>
          </p:nvPr>
        </p:nvSpPr>
        <p:spPr/>
        <p:txBody>
          <a:bodyPr/>
          <a:lstStyle>
            <a:lvl1pPr>
              <a:defRPr/>
            </a:lvl1pPr>
          </a:lstStyle>
          <a:p>
            <a:endParaRPr lang="en-US"/>
          </a:p>
        </p:txBody>
      </p:sp>
      <p:sp>
        <p:nvSpPr>
          <p:cNvPr id="9" name="Espace réservé du numéro de diapositive 8"/>
          <p:cNvSpPr>
            <a:spLocks noGrp="1"/>
          </p:cNvSpPr>
          <p:nvPr>
            <p:ph type="sldNum" sz="quarter" idx="12"/>
          </p:nvPr>
        </p:nvSpPr>
        <p:spPr/>
        <p:txBody>
          <a:bodyPr/>
          <a:lstStyle>
            <a:lvl1pPr>
              <a:defRPr smtClean="0"/>
            </a:lvl1pPr>
          </a:lstStyle>
          <a:p>
            <a:fld id="{72504A2D-645C-F84E-BD7B-71BC68C935A2}" type="slidenum">
              <a:rPr lang="en-US"/>
              <a:pPr/>
              <a:t>‹N°›</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lvl1pPr>
              <a:defRPr/>
            </a:lvl1pPr>
          </a:lstStyle>
          <a:p>
            <a:endParaRPr lang="en-US"/>
          </a:p>
        </p:txBody>
      </p:sp>
      <p:sp>
        <p:nvSpPr>
          <p:cNvPr id="4" name="Espace réservé du pied de page 3"/>
          <p:cNvSpPr>
            <a:spLocks noGrp="1"/>
          </p:cNvSpPr>
          <p:nvPr>
            <p:ph type="ftr" sz="quarter" idx="11"/>
          </p:nvPr>
        </p:nvSpPr>
        <p:spPr/>
        <p:txBody>
          <a:bodyPr/>
          <a:lstStyle>
            <a:lvl1pPr>
              <a:defRPr/>
            </a:lvl1pPr>
          </a:lstStyle>
          <a:p>
            <a:endParaRPr lang="en-US"/>
          </a:p>
        </p:txBody>
      </p:sp>
      <p:sp>
        <p:nvSpPr>
          <p:cNvPr id="5" name="Espace réservé du numéro de diapositive 4"/>
          <p:cNvSpPr>
            <a:spLocks noGrp="1"/>
          </p:cNvSpPr>
          <p:nvPr>
            <p:ph type="sldNum" sz="quarter" idx="12"/>
          </p:nvPr>
        </p:nvSpPr>
        <p:spPr/>
        <p:txBody>
          <a:bodyPr/>
          <a:lstStyle>
            <a:lvl1pPr>
              <a:defRPr smtClean="0"/>
            </a:lvl1pPr>
          </a:lstStyle>
          <a:p>
            <a:fld id="{1C943C64-FE05-7A46-8750-A049876785B7}" type="slidenum">
              <a:rPr lang="en-US"/>
              <a:pPr/>
              <a:t>‹N°›</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US"/>
          </a:p>
        </p:txBody>
      </p:sp>
      <p:sp>
        <p:nvSpPr>
          <p:cNvPr id="3" name="Espace réservé du pied de page 2"/>
          <p:cNvSpPr>
            <a:spLocks noGrp="1"/>
          </p:cNvSpPr>
          <p:nvPr>
            <p:ph type="ftr" sz="quarter" idx="11"/>
          </p:nvPr>
        </p:nvSpPr>
        <p:spPr/>
        <p:txBody>
          <a:bodyPr/>
          <a:lstStyle>
            <a:lvl1pPr>
              <a:defRPr/>
            </a:lvl1pPr>
          </a:lstStyle>
          <a:p>
            <a:endParaRPr lang="en-US"/>
          </a:p>
        </p:txBody>
      </p:sp>
      <p:sp>
        <p:nvSpPr>
          <p:cNvPr id="4" name="Espace réservé du numéro de diapositive 3"/>
          <p:cNvSpPr>
            <a:spLocks noGrp="1"/>
          </p:cNvSpPr>
          <p:nvPr>
            <p:ph type="sldNum" sz="quarter" idx="12"/>
          </p:nvPr>
        </p:nvSpPr>
        <p:spPr/>
        <p:txBody>
          <a:bodyPr/>
          <a:lstStyle>
            <a:lvl1pPr>
              <a:defRPr smtClean="0"/>
            </a:lvl1pPr>
          </a:lstStyle>
          <a:p>
            <a:fld id="{AE050D28-C875-0D4B-B005-7860088B1ADF}" type="slidenum">
              <a:rPr lang="en-US"/>
              <a:pPr/>
              <a:t>‹N°›</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smtClean="0"/>
            </a:lvl1pPr>
          </a:lstStyle>
          <a:p>
            <a:fld id="{8FA5DBA5-2275-4046-AFC3-E5F778D7C3D6}" type="slidenum">
              <a:rPr lang="en-US"/>
              <a:pPr/>
              <a:t>‹N°›</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smtClean="0"/>
            </a:lvl1pPr>
          </a:lstStyle>
          <a:p>
            <a:fld id="{C2AC1D9C-0BC7-794D-861D-3A800B0B7E41}" type="slidenum">
              <a:rPr lang="en-US"/>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F19550F3-0531-FA4E-9124-16E3F8FBA376}" type="slidenum">
              <a:rPr lang="fr-FR"/>
              <a:pPr>
                <a:defRPr/>
              </a:pPr>
              <a:t>‹N°›</a:t>
            </a:fld>
            <a:endParaRPr lang="fr-F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smtClean="0"/>
            </a:lvl1pPr>
          </a:lstStyle>
          <a:p>
            <a:fld id="{7463911D-6977-704D-8043-E644F4EEAE01}" type="slidenum">
              <a:rPr lang="en-US"/>
              <a:pPr/>
              <a:t>‹N°›</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48500" y="419100"/>
            <a:ext cx="1943100" cy="5740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1219200" y="419100"/>
            <a:ext cx="5676900" cy="5740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smtClean="0"/>
            </a:lvl1pPr>
          </a:lstStyle>
          <a:p>
            <a:fld id="{52D76759-3E11-1645-BBB8-66E3CDF5ABDE}" type="slidenum">
              <a:rPr lang="en-US"/>
              <a:pPr/>
              <a:t>‹N°›</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408EB95-99C6-CB42-AD41-4F0C81284CD8}"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90DC2D51-F30F-F64E-8B67-B112E4820EB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7687716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408EB95-99C6-CB42-AD41-4F0C81284CD8}"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90DC2D51-F30F-F64E-8B67-B112E4820EB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962541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408EB95-99C6-CB42-AD41-4F0C81284CD8}"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90DC2D51-F30F-F64E-8B67-B112E4820EB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306614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408EB95-99C6-CB42-AD41-4F0C81284CD8}"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90DC2D51-F30F-F64E-8B67-B112E4820EB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2602425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408EB95-99C6-CB42-AD41-4F0C81284CD8}"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90DC2D51-F30F-F64E-8B67-B112E4820EB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7581888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9408EB95-99C6-CB42-AD41-4F0C81284CD8}"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90DC2D51-F30F-F64E-8B67-B112E4820EB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6008305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408EB95-99C6-CB42-AD41-4F0C81284CD8}"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90DC2D51-F30F-F64E-8B67-B112E4820EB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364030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408EB95-99C6-CB42-AD41-4F0C81284CD8}"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90DC2D51-F30F-F64E-8B67-B112E4820EB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9151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CE57BAA6-3F59-DA41-86B3-B77ABF5D4209}" type="slidenum">
              <a:rPr lang="fr-FR"/>
              <a:pPr>
                <a:defRPr/>
              </a:pPr>
              <a:t>‹N°›</a:t>
            </a:fld>
            <a:endParaRPr lang="fr-F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408EB95-99C6-CB42-AD41-4F0C81284CD8}"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90DC2D51-F30F-F64E-8B67-B112E4820EB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890952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408EB95-99C6-CB42-AD41-4F0C81284CD8}"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90DC2D51-F30F-F64E-8B67-B112E4820EB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2200020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408EB95-99C6-CB42-AD41-4F0C81284CD8}"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90DC2D51-F30F-F64E-8B67-B112E4820EB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956858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grpSp>
      <p:sp>
        <p:nvSpPr>
          <p:cNvPr id="9227" name="Rectangle 11"/>
          <p:cNvSpPr>
            <a:spLocks noGrp="1" noChangeArrowheads="1"/>
          </p:cNvSpPr>
          <p:nvPr>
            <p:ph type="ctrTitle" sz="quarter"/>
          </p:nvPr>
        </p:nvSpPr>
        <p:spPr>
          <a:xfrm>
            <a:off x="685800" y="1736725"/>
            <a:ext cx="7772400" cy="1920875"/>
          </a:xfrm>
        </p:spPr>
        <p:txBody>
          <a:bodyPr/>
          <a:lstStyle>
            <a:lvl1pPr>
              <a:defRPr sz="6000"/>
            </a:lvl1pPr>
          </a:lstStyle>
          <a:p>
            <a:r>
              <a:rPr lang="fr-FR"/>
              <a:t>Cliquez pour modifier le style du titre</a:t>
            </a:r>
          </a:p>
        </p:txBody>
      </p:sp>
      <p:sp>
        <p:nvSpPr>
          <p:cNvPr id="922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fr-FR"/>
              <a:t>Cliquez pour modifier le style des sous-titres du masque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fr-FR">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fr-FR">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54961A9-490F-754F-B47C-2FBEFC0B12FF}" type="slidenum">
              <a:rPr lang="fr-FR">
                <a:solidFill>
                  <a:srgbClr val="FFFFFF"/>
                </a:solidFill>
              </a:rPr>
              <a:pPr>
                <a:defRPr/>
              </a:pPr>
              <a:t>‹N°›</a:t>
            </a:fld>
            <a:endParaRPr lang="fr-FR">
              <a:solidFill>
                <a:srgbClr val="FFFFFF"/>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4FF992C-4E73-C542-BDE4-21D5E14A26C9}"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A6C64E8-1BD0-C54F-A0CC-D9701B6DE6C5}"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C0BC4BD-DDDC-4143-BDC0-A4C57B79CA73}"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399C14D-16FF-1141-97F6-953D4F540487}" type="slidenum">
              <a:rPr lang="fr-FR">
                <a:solidFill>
                  <a:srgbClr val="FFFFFF"/>
                </a:solidFill>
              </a:rPr>
              <a:pPr>
                <a:defRPr/>
              </a:pPr>
              <a:t>‹N°›</a:t>
            </a:fld>
            <a:endParaRPr lang="fr-FR">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09595471-4B86-6440-A32C-635D2465A9E6}" type="slidenum">
              <a:rPr lang="fr-FR">
                <a:solidFill>
                  <a:srgbClr val="FFFFFF"/>
                </a:solidFill>
              </a:rPr>
              <a:pPr>
                <a:defRPr/>
              </a:pPr>
              <a:t>‹N°›</a:t>
            </a:fld>
            <a:endParaRPr lang="fr-FR">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0D145E8D-7794-5F44-8AE4-BE65A32193FB}" type="slidenum">
              <a:rPr lang="fr-FR">
                <a:solidFill>
                  <a:srgbClr val="FFFFFF"/>
                </a:solidFill>
              </a:rPr>
              <a:pPr>
                <a:defRPr/>
              </a:pPr>
              <a:t>‹N°›</a:t>
            </a:fld>
            <a:endParaRPr lang="fr-FR">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73049"/>
            <a:ext cx="3008313" cy="1162051"/>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3"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047130F-D7DE-2C48-8898-E9008120CE88}" type="slidenum">
              <a:rPr lang="fr-FR"/>
              <a:pPr>
                <a:defRPr/>
              </a:pPr>
              <a:t>‹N°›</a:t>
            </a:fld>
            <a:endParaRPr lang="fr-F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912EA98-E03F-9D41-B76F-A56E21FF1384}"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6C2B87A-A0C6-A547-BDA4-156873892729}"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3B7ED4A-E8D3-8242-8496-5EE6E464B9E2}"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4CDEAC0-723E-EF4F-9CCA-1C9E50300B50}"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p:cNvSpPr/>
          <p:nvPr userDrawn="1"/>
        </p:nvSpPr>
        <p:spPr>
          <a:xfrm>
            <a:off x="1143000" y="0"/>
            <a:ext cx="8001000" cy="749300"/>
          </a:xfrm>
          <a:prstGeom prst="rect">
            <a:avLst/>
          </a:prstGeom>
          <a:gradFill flip="none" rotWithShape="1">
            <a:gsLst>
              <a:gs pos="0">
                <a:schemeClr val="bg1"/>
              </a:gs>
              <a:gs pos="40000">
                <a:schemeClr val="bg1"/>
              </a:gs>
              <a:gs pos="100000">
                <a:schemeClr val="bg1">
                  <a:lumMod val="85000"/>
                </a:schemeClr>
              </a:gs>
              <a:gs pos="82000">
                <a:schemeClr val="bg1">
                  <a:lumMod val="8500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Calibri"/>
            </a:endParaRPr>
          </a:p>
        </p:txBody>
      </p:sp>
      <p:pic>
        <p:nvPicPr>
          <p:cNvPr id="6" name="Picture 7" descr="LTVS.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286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43000" y="0"/>
            <a:ext cx="8001000" cy="406400"/>
          </a:xfrm>
          <a:ln>
            <a:noFill/>
          </a:ln>
        </p:spPr>
        <p:txBody>
          <a:bodyPr>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270934" y="999067"/>
            <a:ext cx="8602133" cy="5858933"/>
          </a:xfrm>
        </p:spPr>
        <p:txBody>
          <a:bodyPr>
            <a:no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ubtitle 2"/>
          <p:cNvSpPr>
            <a:spLocks noGrp="1"/>
          </p:cNvSpPr>
          <p:nvPr>
            <p:ph type="subTitle" idx="10"/>
          </p:nvPr>
        </p:nvSpPr>
        <p:spPr>
          <a:xfrm>
            <a:off x="1143000" y="419100"/>
            <a:ext cx="8001000" cy="330200"/>
          </a:xfrm>
        </p:spPr>
        <p:txBody>
          <a:bodyPr>
            <a:noAutofit/>
          </a:bodyPr>
          <a:lstStyle>
            <a:lvl1pPr marL="0" indent="0" algn="l">
              <a:buNone/>
              <a:defRPr sz="2000" i="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585455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smtClean="0"/>
              <a:t>Cliquez et modifiez le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pPr>
              <a:defRPr/>
            </a:pPr>
            <a:fld id="{B480537C-981B-42DF-9B40-C7FF723502E7}" type="datetimeFigureOut">
              <a:rPr lang="fr-FR" smtClean="0">
                <a:solidFill>
                  <a:srgbClr val="575F6D"/>
                </a:solidFill>
                <a:latin typeface="Century Schoolbook"/>
              </a:rPr>
              <a:pPr>
                <a:defRPr/>
              </a:pPr>
              <a:t>23/03/2016</a:t>
            </a:fld>
            <a:endParaRPr lang="en-US">
              <a:solidFill>
                <a:srgbClr val="575F6D"/>
              </a:solidFill>
              <a:latin typeface="Century Schoolbook"/>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pPr>
              <a:defRPr/>
            </a:pPr>
            <a:endParaRPr lang="en-US">
              <a:solidFill>
                <a:srgbClr val="575F6D"/>
              </a:solidFill>
              <a:latin typeface="Century Schoolbook"/>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a:solidFill>
                <a:prstClr val="white"/>
              </a:solidFill>
              <a:latin typeface="Century Schoolbook"/>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a:solidFill>
                <a:prstClr val="white"/>
              </a:solidFill>
              <a:latin typeface="Century Schoolbook"/>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a:solidFill>
                <a:prstClr val="white"/>
              </a:solidFill>
              <a:latin typeface="Century Schoolbook"/>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a:solidFill>
                <a:prstClr val="white"/>
              </a:solidFill>
              <a:latin typeface="Century Schoolbook"/>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pPr>
              <a:defRPr/>
            </a:pPr>
            <a:fld id="{B5CBDB3C-65C9-4BE6-BB6D-4F3C9C3E9F88}" type="slidenum">
              <a:rPr lang="en-US" smtClean="0">
                <a:latin typeface="Century Schoolbook"/>
              </a:rPr>
              <a:pPr>
                <a:defRPr/>
              </a:pPr>
              <a:t>‹N°›</a:t>
            </a:fld>
            <a:endParaRPr lang="en-US">
              <a:latin typeface="Century Schoolbook"/>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pPr>
              <a:defRPr/>
            </a:pPr>
            <a:fld id="{E915A9EC-C981-476F-BD52-402E06750C8B}" type="datetimeFigureOut">
              <a:rPr lang="fr-FR" smtClean="0">
                <a:solidFill>
                  <a:srgbClr val="575F6D"/>
                </a:solidFill>
                <a:latin typeface="Century Schoolbook"/>
              </a:rPr>
              <a:pPr>
                <a:defRPr/>
              </a:pPr>
              <a:t>23/03/2016</a:t>
            </a:fld>
            <a:endParaRPr lang="en-US">
              <a:solidFill>
                <a:srgbClr val="575F6D"/>
              </a:solidFill>
              <a:latin typeface="Century Schoolbook"/>
            </a:endParaRPr>
          </a:p>
        </p:txBody>
      </p:sp>
      <p:sp>
        <p:nvSpPr>
          <p:cNvPr id="9" name="Espace réservé du numéro de diapositive 8"/>
          <p:cNvSpPr>
            <a:spLocks noGrp="1"/>
          </p:cNvSpPr>
          <p:nvPr>
            <p:ph type="sldNum" sz="quarter" idx="15"/>
          </p:nvPr>
        </p:nvSpPr>
        <p:spPr/>
        <p:txBody>
          <a:bodyPr rtlCol="0"/>
          <a:lstStyle/>
          <a:p>
            <a:pPr>
              <a:defRPr/>
            </a:pPr>
            <a:fld id="{B6FB640D-9DCB-4E6F-A0F0-E3CE5B09FBAD}" type="slidenum">
              <a:rPr lang="en-US" smtClean="0">
                <a:latin typeface="Century Schoolbook"/>
              </a:rPr>
              <a:pPr>
                <a:defRPr/>
              </a:pPr>
              <a:t>‹N°›</a:t>
            </a:fld>
            <a:endParaRPr lang="en-US">
              <a:latin typeface="Century Schoolbook"/>
            </a:endParaRPr>
          </a:p>
        </p:txBody>
      </p:sp>
      <p:sp>
        <p:nvSpPr>
          <p:cNvPr id="10" name="Espace réservé du pied de page 9"/>
          <p:cNvSpPr>
            <a:spLocks noGrp="1"/>
          </p:cNvSpPr>
          <p:nvPr>
            <p:ph type="ftr" sz="quarter" idx="16"/>
          </p:nvPr>
        </p:nvSpPr>
        <p:spPr/>
        <p:txBody>
          <a:bodyPr rtlCol="0"/>
          <a:lstStyle/>
          <a:p>
            <a:pPr>
              <a:defRPr/>
            </a:pPr>
            <a:endParaRPr lang="en-US">
              <a:solidFill>
                <a:srgbClr val="575F6D"/>
              </a:solidFill>
              <a:latin typeface="Century Schoolbook"/>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et modifiez le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pPr>
              <a:defRPr/>
            </a:pPr>
            <a:fld id="{1206DDBD-C3F2-4B99-9B11-E1FA48C8E64D}" type="datetimeFigureOut">
              <a:rPr lang="fr-FR" smtClean="0">
                <a:solidFill>
                  <a:srgbClr val="FFF39D"/>
                </a:solidFill>
                <a:latin typeface="Century Schoolbook"/>
              </a:rPr>
              <a:pPr>
                <a:defRPr/>
              </a:pPr>
              <a:t>23/03/2016</a:t>
            </a:fld>
            <a:endParaRPr lang="en-US">
              <a:solidFill>
                <a:srgbClr val="FFF39D"/>
              </a:solidFill>
              <a:latin typeface="Century Schoolbook"/>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pPr>
              <a:defRPr/>
            </a:pPr>
            <a:endParaRPr lang="en-US">
              <a:solidFill>
                <a:srgbClr val="FFF39D"/>
              </a:solidFill>
              <a:latin typeface="Century Schoolbook"/>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a:solidFill>
                <a:prstClr val="white"/>
              </a:solidFill>
              <a:latin typeface="Century Schoolbook"/>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a:solidFill>
                <a:prstClr val="white"/>
              </a:solidFill>
              <a:latin typeface="Century Schoolbook"/>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a:solidFill>
                <a:prstClr val="white"/>
              </a:solidFill>
              <a:latin typeface="Century Schoolbook"/>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a:solidFill>
                <a:prstClr val="white"/>
              </a:solidFill>
              <a:latin typeface="Century Schoolbook"/>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white"/>
              </a:solidFill>
              <a:latin typeface="Arial" charset="0"/>
              <a:ea typeface="+mn-ea"/>
              <a:cs typeface="Arial" charset="0"/>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white"/>
              </a:solidFill>
              <a:latin typeface="Arial" charset="0"/>
              <a:ea typeface="+mn-ea"/>
              <a:cs typeface="Arial" charset="0"/>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white"/>
              </a:solidFill>
              <a:latin typeface="Arial" charset="0"/>
              <a:ea typeface="+mn-ea"/>
              <a:cs typeface="Arial" charset="0"/>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white"/>
              </a:solidFill>
              <a:latin typeface="Arial" charset="0"/>
              <a:ea typeface="+mn-ea"/>
              <a:cs typeface="Arial" charset="0"/>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white"/>
              </a:solidFill>
              <a:latin typeface="Arial" charset="0"/>
              <a:ea typeface="+mn-ea"/>
              <a:cs typeface="Arial" charset="0"/>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white"/>
              </a:solidFill>
              <a:latin typeface="Arial" charset="0"/>
              <a:ea typeface="+mn-ea"/>
              <a:cs typeface="Arial" charset="0"/>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pPr>
              <a:defRPr/>
            </a:pPr>
            <a:fld id="{E26AC9A2-EE34-4217-9002-4B742B40286C}" type="slidenum">
              <a:rPr lang="en-US" smtClean="0">
                <a:latin typeface="Century Schoolbook"/>
              </a:rPr>
              <a:pPr>
                <a:defRPr/>
              </a:pPr>
              <a:t>‹N°›</a:t>
            </a:fld>
            <a:endParaRPr lang="en-US">
              <a:latin typeface="Century Schoolbook"/>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5" name="Espace réservé de la date 4"/>
          <p:cNvSpPr>
            <a:spLocks noGrp="1"/>
          </p:cNvSpPr>
          <p:nvPr>
            <p:ph type="dt" sz="half" idx="10"/>
          </p:nvPr>
        </p:nvSpPr>
        <p:spPr/>
        <p:txBody>
          <a:bodyPr/>
          <a:lstStyle/>
          <a:p>
            <a:pPr>
              <a:defRPr/>
            </a:pPr>
            <a:fld id="{A9E3BE92-F747-45A8-953C-3864F45F9C61}" type="datetimeFigureOut">
              <a:rPr lang="fr-FR" smtClean="0">
                <a:solidFill>
                  <a:srgbClr val="575F6D"/>
                </a:solidFill>
                <a:latin typeface="Century Schoolbook"/>
              </a:rPr>
              <a:pPr>
                <a:defRPr/>
              </a:pPr>
              <a:t>23/03/2016</a:t>
            </a:fld>
            <a:endParaRPr lang="en-US">
              <a:solidFill>
                <a:srgbClr val="575F6D"/>
              </a:solidFill>
              <a:latin typeface="Century Schoolbook"/>
            </a:endParaRPr>
          </a:p>
        </p:txBody>
      </p:sp>
      <p:sp>
        <p:nvSpPr>
          <p:cNvPr id="6" name="Espace réservé du pied de page 5"/>
          <p:cNvSpPr>
            <a:spLocks noGrp="1"/>
          </p:cNvSpPr>
          <p:nvPr>
            <p:ph type="ftr" sz="quarter" idx="11"/>
          </p:nvPr>
        </p:nvSpPr>
        <p:spPr/>
        <p:txBody>
          <a:bodyPr/>
          <a:lstStyle/>
          <a:p>
            <a:pPr>
              <a:defRPr/>
            </a:pPr>
            <a:endParaRPr lang="en-US">
              <a:solidFill>
                <a:srgbClr val="575F6D"/>
              </a:solidFill>
              <a:latin typeface="Century Schoolbook"/>
            </a:endParaRPr>
          </a:p>
        </p:txBody>
      </p:sp>
      <p:sp>
        <p:nvSpPr>
          <p:cNvPr id="7" name="Espace réservé du numéro de diapositive 6"/>
          <p:cNvSpPr>
            <a:spLocks noGrp="1"/>
          </p:cNvSpPr>
          <p:nvPr>
            <p:ph type="sldNum" sz="quarter" idx="12"/>
          </p:nvPr>
        </p:nvSpPr>
        <p:spPr/>
        <p:txBody>
          <a:bodyPr/>
          <a:lstStyle/>
          <a:p>
            <a:pPr>
              <a:defRPr/>
            </a:pPr>
            <a:fld id="{4FFDEF15-0B25-468C-9FDD-27CD0CDF1163}" type="slidenum">
              <a:rPr lang="en-US" smtClean="0">
                <a:latin typeface="Century Schoolbook"/>
              </a:rPr>
              <a:pPr>
                <a:defRPr/>
              </a:pPr>
              <a:t>‹N°›</a:t>
            </a:fld>
            <a:endParaRPr lang="en-US">
              <a:latin typeface="Century Schoolbook"/>
            </a:endParaRP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Cliquez et modifiez le titre</a:t>
            </a:r>
            <a:endParaRPr kumimoji="0" lang="en-US"/>
          </a:p>
        </p:txBody>
      </p:sp>
      <p:sp>
        <p:nvSpPr>
          <p:cNvPr id="7" name="Espace réservé de la date 6"/>
          <p:cNvSpPr>
            <a:spLocks noGrp="1"/>
          </p:cNvSpPr>
          <p:nvPr>
            <p:ph type="dt" sz="half" idx="10"/>
          </p:nvPr>
        </p:nvSpPr>
        <p:spPr/>
        <p:txBody>
          <a:bodyPr/>
          <a:lstStyle/>
          <a:p>
            <a:pPr>
              <a:defRPr/>
            </a:pPr>
            <a:fld id="{D0DDBC0B-7CA7-4B9E-BB66-42428893753A}" type="datetimeFigureOut">
              <a:rPr lang="fr-FR" smtClean="0">
                <a:solidFill>
                  <a:srgbClr val="575F6D"/>
                </a:solidFill>
                <a:latin typeface="Century Schoolbook"/>
              </a:rPr>
              <a:pPr>
                <a:defRPr/>
              </a:pPr>
              <a:t>23/03/2016</a:t>
            </a:fld>
            <a:endParaRPr lang="en-US">
              <a:solidFill>
                <a:srgbClr val="575F6D"/>
              </a:solidFill>
              <a:latin typeface="Century Schoolbook"/>
            </a:endParaRPr>
          </a:p>
        </p:txBody>
      </p:sp>
      <p:sp>
        <p:nvSpPr>
          <p:cNvPr id="8" name="Espace réservé du pied de page 7"/>
          <p:cNvSpPr>
            <a:spLocks noGrp="1"/>
          </p:cNvSpPr>
          <p:nvPr>
            <p:ph type="ftr" sz="quarter" idx="11"/>
          </p:nvPr>
        </p:nvSpPr>
        <p:spPr/>
        <p:txBody>
          <a:bodyPr/>
          <a:lstStyle/>
          <a:p>
            <a:pPr>
              <a:defRPr/>
            </a:pPr>
            <a:endParaRPr lang="en-US">
              <a:solidFill>
                <a:srgbClr val="575F6D"/>
              </a:solidFill>
              <a:latin typeface="Century Schoolbook"/>
            </a:endParaRPr>
          </a:p>
        </p:txBody>
      </p:sp>
      <p:sp>
        <p:nvSpPr>
          <p:cNvPr id="9" name="Espace réservé du numéro de diapositive 8"/>
          <p:cNvSpPr>
            <a:spLocks noGrp="1"/>
          </p:cNvSpPr>
          <p:nvPr>
            <p:ph type="sldNum" sz="quarter" idx="12"/>
          </p:nvPr>
        </p:nvSpPr>
        <p:spPr/>
        <p:txBody>
          <a:bodyPr/>
          <a:lstStyle/>
          <a:p>
            <a:pPr>
              <a:defRPr/>
            </a:pPr>
            <a:fld id="{45BFAAA7-4252-48F3-99B3-5662DC8F59BC}" type="slidenum">
              <a:rPr lang="en-US" smtClean="0">
                <a:latin typeface="Century Schoolbook"/>
              </a:rPr>
              <a:pPr>
                <a:defRPr/>
              </a:pPr>
              <a:t>‹N°›</a:t>
            </a:fld>
            <a:endParaRPr lang="en-US">
              <a:latin typeface="Century Schoolbook"/>
            </a:endParaRP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8B4A14F6-6887-6B45-A3EF-544FBAC2ED7F}" type="slidenum">
              <a:rPr lang="fr-FR"/>
              <a:pPr>
                <a:defRPr/>
              </a:pPr>
              <a:t>‹N°›</a:t>
            </a:fld>
            <a:endParaRPr lang="fr-F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6" name="Espace réservé de la date 5"/>
          <p:cNvSpPr>
            <a:spLocks noGrp="1"/>
          </p:cNvSpPr>
          <p:nvPr>
            <p:ph type="dt" sz="half" idx="10"/>
          </p:nvPr>
        </p:nvSpPr>
        <p:spPr/>
        <p:txBody>
          <a:bodyPr rtlCol="0"/>
          <a:lstStyle/>
          <a:p>
            <a:pPr>
              <a:defRPr/>
            </a:pPr>
            <a:fld id="{C24E3086-0084-43F4-9E9F-1628ED00D053}" type="datetimeFigureOut">
              <a:rPr lang="fr-FR" smtClean="0">
                <a:solidFill>
                  <a:srgbClr val="575F6D"/>
                </a:solidFill>
                <a:latin typeface="Century Schoolbook"/>
              </a:rPr>
              <a:pPr>
                <a:defRPr/>
              </a:pPr>
              <a:t>23/03/2016</a:t>
            </a:fld>
            <a:endParaRPr lang="en-US">
              <a:solidFill>
                <a:srgbClr val="575F6D"/>
              </a:solidFill>
              <a:latin typeface="Century Schoolbook"/>
            </a:endParaRPr>
          </a:p>
        </p:txBody>
      </p:sp>
      <p:sp>
        <p:nvSpPr>
          <p:cNvPr id="7" name="Espace réservé du numéro de diapositive 6"/>
          <p:cNvSpPr>
            <a:spLocks noGrp="1"/>
          </p:cNvSpPr>
          <p:nvPr>
            <p:ph type="sldNum" sz="quarter" idx="11"/>
          </p:nvPr>
        </p:nvSpPr>
        <p:spPr/>
        <p:txBody>
          <a:bodyPr rtlCol="0"/>
          <a:lstStyle/>
          <a:p>
            <a:pPr>
              <a:defRPr/>
            </a:pPr>
            <a:fld id="{933FDE1B-A732-4932-9C43-E21F14A5E8FB}" type="slidenum">
              <a:rPr lang="en-US" smtClean="0">
                <a:latin typeface="Century Schoolbook"/>
              </a:rPr>
              <a:pPr>
                <a:defRPr/>
              </a:pPr>
              <a:t>‹N°›</a:t>
            </a:fld>
            <a:endParaRPr lang="en-US">
              <a:latin typeface="Century Schoolbook"/>
            </a:endParaRPr>
          </a:p>
        </p:txBody>
      </p:sp>
      <p:sp>
        <p:nvSpPr>
          <p:cNvPr id="8" name="Espace réservé du pied de page 7"/>
          <p:cNvSpPr>
            <a:spLocks noGrp="1"/>
          </p:cNvSpPr>
          <p:nvPr>
            <p:ph type="ftr" sz="quarter" idx="12"/>
          </p:nvPr>
        </p:nvSpPr>
        <p:spPr/>
        <p:txBody>
          <a:bodyPr rtlCol="0"/>
          <a:lstStyle/>
          <a:p>
            <a:pPr>
              <a:defRPr/>
            </a:pPr>
            <a:endParaRPr lang="en-US">
              <a:solidFill>
                <a:srgbClr val="575F6D"/>
              </a:solidFill>
              <a:latin typeface="Century Schoolbook"/>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6FBB4D6A-6217-455E-AE53-48A90EBAEC1D}" type="datetimeFigureOut">
              <a:rPr lang="fr-FR" smtClean="0">
                <a:solidFill>
                  <a:srgbClr val="575F6D"/>
                </a:solidFill>
                <a:latin typeface="Century Schoolbook"/>
              </a:rPr>
              <a:pPr>
                <a:defRPr/>
              </a:pPr>
              <a:t>23/03/2016</a:t>
            </a:fld>
            <a:endParaRPr lang="en-US">
              <a:solidFill>
                <a:srgbClr val="575F6D"/>
              </a:solidFill>
              <a:latin typeface="Century Schoolbook"/>
            </a:endParaRPr>
          </a:p>
        </p:txBody>
      </p:sp>
      <p:sp>
        <p:nvSpPr>
          <p:cNvPr id="3" name="Espace réservé du pied de page 2"/>
          <p:cNvSpPr>
            <a:spLocks noGrp="1"/>
          </p:cNvSpPr>
          <p:nvPr>
            <p:ph type="ftr" sz="quarter" idx="11"/>
          </p:nvPr>
        </p:nvSpPr>
        <p:spPr/>
        <p:txBody>
          <a:bodyPr/>
          <a:lstStyle/>
          <a:p>
            <a:pPr>
              <a:defRPr/>
            </a:pPr>
            <a:endParaRPr lang="en-US">
              <a:solidFill>
                <a:srgbClr val="575F6D"/>
              </a:solidFill>
              <a:latin typeface="Century Schoolbook"/>
            </a:endParaRPr>
          </a:p>
        </p:txBody>
      </p:sp>
      <p:sp>
        <p:nvSpPr>
          <p:cNvPr id="4" name="Espace réservé du numéro de diapositive 3"/>
          <p:cNvSpPr>
            <a:spLocks noGrp="1"/>
          </p:cNvSpPr>
          <p:nvPr>
            <p:ph type="sldNum" sz="quarter" idx="12"/>
          </p:nvPr>
        </p:nvSpPr>
        <p:spPr/>
        <p:txBody>
          <a:bodyPr/>
          <a:lstStyle/>
          <a:p>
            <a:pPr>
              <a:defRPr/>
            </a:pPr>
            <a:fld id="{884AE1C8-1C19-49F0-85F4-CC6F9DA13AEE}" type="slidenum">
              <a:rPr lang="en-US" smtClean="0">
                <a:latin typeface="Century Schoolbook"/>
              </a:rPr>
              <a:pPr>
                <a:defRPr/>
              </a:pPr>
              <a:t>‹N°›</a:t>
            </a:fld>
            <a:endParaRPr lang="en-US">
              <a:latin typeface="Century Schoolbook"/>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dirty="0">
              <a:solidFill>
                <a:prstClr val="black"/>
              </a:solidFill>
              <a:latin typeface="Arial" charset="0"/>
              <a:ea typeface="+mn-ea"/>
              <a:cs typeface="Arial" charset="0"/>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Cliquez et modifiez le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dirty="0">
              <a:solidFill>
                <a:prstClr val="black"/>
              </a:solidFill>
              <a:latin typeface="Arial" charset="0"/>
              <a:ea typeface="+mn-ea"/>
              <a:cs typeface="Arial" charset="0"/>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457200"/>
            <a:endParaRPr lang="en-US" sz="1800" dirty="0">
              <a:solidFill>
                <a:prstClr val="black"/>
              </a:solidFill>
              <a:latin typeface="Arial" charset="0"/>
              <a:ea typeface="+mn-ea"/>
              <a:cs typeface="Arial" charset="0"/>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a:solidFill>
                <a:prstClr val="white"/>
              </a:solidFill>
              <a:latin typeface="Century Schoolbook"/>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pPr>
              <a:defRPr/>
            </a:pPr>
            <a:fld id="{E0779C54-7E45-4B82-A479-28875ADE7F45}" type="datetimeFigureOut">
              <a:rPr lang="fr-FR" smtClean="0">
                <a:solidFill>
                  <a:srgbClr val="575F6D"/>
                </a:solidFill>
                <a:latin typeface="Century Schoolbook"/>
              </a:rPr>
              <a:pPr>
                <a:defRPr/>
              </a:pPr>
              <a:t>23/03/2016</a:t>
            </a:fld>
            <a:endParaRPr lang="en-US">
              <a:solidFill>
                <a:srgbClr val="575F6D"/>
              </a:solidFill>
              <a:latin typeface="Century Schoolbook"/>
            </a:endParaRPr>
          </a:p>
        </p:txBody>
      </p:sp>
      <p:sp>
        <p:nvSpPr>
          <p:cNvPr id="22" name="Espace réservé du numéro de diapositive 21"/>
          <p:cNvSpPr>
            <a:spLocks noGrp="1"/>
          </p:cNvSpPr>
          <p:nvPr>
            <p:ph type="sldNum" sz="quarter" idx="15"/>
          </p:nvPr>
        </p:nvSpPr>
        <p:spPr/>
        <p:txBody>
          <a:bodyPr rtlCol="0"/>
          <a:lstStyle/>
          <a:p>
            <a:pPr>
              <a:defRPr/>
            </a:pPr>
            <a:fld id="{0F2061E0-A486-4A92-82DB-D566F53EE552}" type="slidenum">
              <a:rPr lang="en-US" smtClean="0">
                <a:latin typeface="Century Schoolbook"/>
              </a:rPr>
              <a:pPr>
                <a:defRPr/>
              </a:pPr>
              <a:t>‹N°›</a:t>
            </a:fld>
            <a:endParaRPr lang="en-US">
              <a:latin typeface="Century Schoolbook"/>
            </a:endParaRPr>
          </a:p>
        </p:txBody>
      </p:sp>
      <p:sp>
        <p:nvSpPr>
          <p:cNvPr id="23" name="Espace réservé du pied de page 22"/>
          <p:cNvSpPr>
            <a:spLocks noGrp="1"/>
          </p:cNvSpPr>
          <p:nvPr>
            <p:ph type="ftr" sz="quarter" idx="16"/>
          </p:nvPr>
        </p:nvSpPr>
        <p:spPr/>
        <p:txBody>
          <a:bodyPr rtlCol="0"/>
          <a:lstStyle/>
          <a:p>
            <a:pPr>
              <a:defRPr/>
            </a:pPr>
            <a:endParaRPr lang="en-US">
              <a:solidFill>
                <a:srgbClr val="575F6D"/>
              </a:solidFill>
              <a:latin typeface="Century Schoolbook"/>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Cliquez et modifiez le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a:solidFill>
                <a:prstClr val="white"/>
              </a:solidFill>
              <a:latin typeface="Century Schoolbook"/>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dirty="0">
              <a:solidFill>
                <a:prstClr val="black"/>
              </a:solidFill>
              <a:latin typeface="Arial" charset="0"/>
              <a:ea typeface="+mn-ea"/>
              <a:cs typeface="Arial" charset="0"/>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457200"/>
            <a:endParaRPr lang="en-US" sz="1800" dirty="0">
              <a:solidFill>
                <a:prstClr val="black"/>
              </a:solidFill>
              <a:latin typeface="Arial" charset="0"/>
              <a:ea typeface="+mn-ea"/>
              <a:cs typeface="Arial" charset="0"/>
            </a:endParaRPr>
          </a:p>
        </p:txBody>
      </p:sp>
      <p:sp>
        <p:nvSpPr>
          <p:cNvPr id="17" name="Espace réservé de la date 16"/>
          <p:cNvSpPr>
            <a:spLocks noGrp="1"/>
          </p:cNvSpPr>
          <p:nvPr>
            <p:ph type="dt" sz="half" idx="10"/>
          </p:nvPr>
        </p:nvSpPr>
        <p:spPr/>
        <p:txBody>
          <a:bodyPr rtlCol="0"/>
          <a:lstStyle/>
          <a:p>
            <a:pPr>
              <a:defRPr/>
            </a:pPr>
            <a:fld id="{A75E3A97-DC73-426D-B9CD-7BEC74EFD60C}" type="datetimeFigureOut">
              <a:rPr lang="fr-FR" smtClean="0">
                <a:solidFill>
                  <a:srgbClr val="575F6D"/>
                </a:solidFill>
                <a:latin typeface="Century Schoolbook"/>
              </a:rPr>
              <a:pPr>
                <a:defRPr/>
              </a:pPr>
              <a:t>23/03/2016</a:t>
            </a:fld>
            <a:endParaRPr lang="en-US">
              <a:solidFill>
                <a:srgbClr val="575F6D"/>
              </a:solidFill>
              <a:latin typeface="Century Schoolbook"/>
            </a:endParaRPr>
          </a:p>
        </p:txBody>
      </p:sp>
      <p:sp>
        <p:nvSpPr>
          <p:cNvPr id="18" name="Espace réservé du numéro de diapositive 17"/>
          <p:cNvSpPr>
            <a:spLocks noGrp="1"/>
          </p:cNvSpPr>
          <p:nvPr>
            <p:ph type="sldNum" sz="quarter" idx="11"/>
          </p:nvPr>
        </p:nvSpPr>
        <p:spPr/>
        <p:txBody>
          <a:bodyPr rtlCol="0"/>
          <a:lstStyle/>
          <a:p>
            <a:pPr>
              <a:defRPr/>
            </a:pPr>
            <a:fld id="{7358E4F9-BDE2-4C00-923F-0DD64D040414}" type="slidenum">
              <a:rPr lang="en-US" smtClean="0">
                <a:latin typeface="Century Schoolbook"/>
              </a:rPr>
              <a:pPr>
                <a:defRPr/>
              </a:pPr>
              <a:t>‹N°›</a:t>
            </a:fld>
            <a:endParaRPr lang="en-US">
              <a:latin typeface="Century Schoolbook"/>
            </a:endParaRPr>
          </a:p>
        </p:txBody>
      </p:sp>
      <p:sp>
        <p:nvSpPr>
          <p:cNvPr id="21" name="Espace réservé du pied de page 20"/>
          <p:cNvSpPr>
            <a:spLocks noGrp="1"/>
          </p:cNvSpPr>
          <p:nvPr>
            <p:ph type="ftr" sz="quarter" idx="12"/>
          </p:nvPr>
        </p:nvSpPr>
        <p:spPr/>
        <p:txBody>
          <a:bodyPr rtlCol="0"/>
          <a:lstStyle/>
          <a:p>
            <a:pPr>
              <a:defRPr/>
            </a:pPr>
            <a:endParaRPr lang="en-US">
              <a:solidFill>
                <a:srgbClr val="575F6D"/>
              </a:solidFill>
              <a:latin typeface="Century Schoolbook"/>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fld id="{882AB005-BAAF-40ED-99A7-D768FB3AF68C}" type="datetimeFigureOut">
              <a:rPr lang="fr-FR" smtClean="0">
                <a:solidFill>
                  <a:srgbClr val="575F6D"/>
                </a:solidFill>
                <a:latin typeface="Century Schoolbook"/>
              </a:rPr>
              <a:pPr>
                <a:defRPr/>
              </a:pPr>
              <a:t>23/03/2016</a:t>
            </a:fld>
            <a:endParaRPr lang="en-US">
              <a:solidFill>
                <a:srgbClr val="575F6D"/>
              </a:solidFill>
              <a:latin typeface="Century Schoolbook"/>
            </a:endParaRPr>
          </a:p>
        </p:txBody>
      </p:sp>
      <p:sp>
        <p:nvSpPr>
          <p:cNvPr id="5" name="Espace réservé du pied de page 4"/>
          <p:cNvSpPr>
            <a:spLocks noGrp="1"/>
          </p:cNvSpPr>
          <p:nvPr>
            <p:ph type="ftr" sz="quarter" idx="11"/>
          </p:nvPr>
        </p:nvSpPr>
        <p:spPr/>
        <p:txBody>
          <a:bodyPr/>
          <a:lstStyle/>
          <a:p>
            <a:pPr>
              <a:defRPr/>
            </a:pPr>
            <a:endParaRPr lang="en-US">
              <a:solidFill>
                <a:srgbClr val="575F6D"/>
              </a:solidFill>
              <a:latin typeface="Century Schoolbook"/>
            </a:endParaRPr>
          </a:p>
        </p:txBody>
      </p:sp>
      <p:sp>
        <p:nvSpPr>
          <p:cNvPr id="6" name="Espace réservé du numéro de diapositive 5"/>
          <p:cNvSpPr>
            <a:spLocks noGrp="1"/>
          </p:cNvSpPr>
          <p:nvPr>
            <p:ph type="sldNum" sz="quarter" idx="12"/>
          </p:nvPr>
        </p:nvSpPr>
        <p:spPr/>
        <p:txBody>
          <a:bodyPr/>
          <a:lstStyle/>
          <a:p>
            <a:pPr>
              <a:defRPr/>
            </a:pPr>
            <a:fld id="{42F89C9A-84F6-490B-8F37-8CB0229F961D}" type="slidenum">
              <a:rPr lang="en-US" smtClean="0">
                <a:latin typeface="Century Schoolbook"/>
              </a:rPr>
              <a:pPr>
                <a:defRPr/>
              </a:pPr>
              <a:t>‹N°›</a:t>
            </a:fld>
            <a:endParaRPr lang="en-US">
              <a:latin typeface="Century Schoolbook"/>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Cliquez et modifiez le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fld id="{6C064489-4565-47C0-BA09-8CF87E06093E}" type="datetimeFigureOut">
              <a:rPr lang="fr-FR" smtClean="0">
                <a:solidFill>
                  <a:srgbClr val="575F6D"/>
                </a:solidFill>
                <a:latin typeface="Century Schoolbook"/>
              </a:rPr>
              <a:pPr>
                <a:defRPr/>
              </a:pPr>
              <a:t>23/03/2016</a:t>
            </a:fld>
            <a:endParaRPr lang="en-US">
              <a:solidFill>
                <a:srgbClr val="575F6D"/>
              </a:solidFill>
              <a:latin typeface="Century Schoolbook"/>
            </a:endParaRPr>
          </a:p>
        </p:txBody>
      </p:sp>
      <p:sp>
        <p:nvSpPr>
          <p:cNvPr id="5" name="Espace réservé du pied de page 4"/>
          <p:cNvSpPr>
            <a:spLocks noGrp="1"/>
          </p:cNvSpPr>
          <p:nvPr>
            <p:ph type="ftr" sz="quarter" idx="11"/>
          </p:nvPr>
        </p:nvSpPr>
        <p:spPr/>
        <p:txBody>
          <a:bodyPr/>
          <a:lstStyle/>
          <a:p>
            <a:pPr>
              <a:defRPr/>
            </a:pPr>
            <a:endParaRPr lang="en-US">
              <a:solidFill>
                <a:srgbClr val="575F6D"/>
              </a:solidFill>
              <a:latin typeface="Century Schoolbook"/>
            </a:endParaRPr>
          </a:p>
        </p:txBody>
      </p:sp>
      <p:sp>
        <p:nvSpPr>
          <p:cNvPr id="6" name="Espace réservé du numéro de diapositive 5"/>
          <p:cNvSpPr>
            <a:spLocks noGrp="1"/>
          </p:cNvSpPr>
          <p:nvPr>
            <p:ph type="sldNum" sz="quarter" idx="12"/>
          </p:nvPr>
        </p:nvSpPr>
        <p:spPr/>
        <p:txBody>
          <a:bodyPr/>
          <a:lstStyle/>
          <a:p>
            <a:pPr>
              <a:defRPr/>
            </a:pPr>
            <a:fld id="{5FAB5E4C-9128-47BD-80A5-B4F0F088D196}" type="slidenum">
              <a:rPr lang="en-US" smtClean="0">
                <a:latin typeface="Century Schoolbook"/>
              </a:rPr>
              <a:pPr>
                <a:defRPr/>
              </a:pPr>
              <a:t>‹N°›</a:t>
            </a:fld>
            <a:endParaRPr lang="en-US">
              <a:latin typeface="Century Schoolbook"/>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5A89710-95CA-47DF-A01E-90C2B1C34320}"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E44B3BBF-41C2-48A6-B8EB-430D0518ED5E}"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34376267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5A89710-95CA-47DF-A01E-90C2B1C34320}"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E44B3BBF-41C2-48A6-B8EB-430D0518ED5E}"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7894017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5A89710-95CA-47DF-A01E-90C2B1C34320}"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E44B3BBF-41C2-48A6-B8EB-430D0518ED5E}"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2281035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5A89710-95CA-47DF-A01E-90C2B1C34320}" type="datetimeFigureOut">
              <a:rPr lang="fr-FR" smtClean="0">
                <a:solidFill>
                  <a:prstClr val="black">
                    <a:tint val="75000"/>
                  </a:prstClr>
                </a:solidFill>
                <a:latin typeface="Calibri"/>
              </a:rPr>
              <a:pPr/>
              <a:t>23/03/2016</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E44B3BBF-41C2-48A6-B8EB-430D0518ED5E}"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3470878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bwMode="auto">
          <a:xfrm>
            <a:off x="1219200" y="4191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r-FR"/>
              <a:t>Cliquez et modifiez le titre</a:t>
            </a:r>
          </a:p>
        </p:txBody>
      </p:sp>
      <p:sp>
        <p:nvSpPr>
          <p:cNvPr id="963587" name="Rectangle 3"/>
          <p:cNvSpPr>
            <a:spLocks noGrp="1" noChangeArrowheads="1"/>
          </p:cNvSpPr>
          <p:nvPr>
            <p:ph type="body" idx="1"/>
          </p:nvPr>
        </p:nvSpPr>
        <p:spPr bwMode="auto">
          <a:xfrm>
            <a:off x="1219200" y="20447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63588" name="Rectangle 4"/>
          <p:cNvSpPr>
            <a:spLocks noGrp="1" noChangeArrowheads="1"/>
          </p:cNvSpPr>
          <p:nvPr>
            <p:ph type="dt" sz="half" idx="2"/>
          </p:nvPr>
        </p:nvSpPr>
        <p:spPr bwMode="auto">
          <a:xfrm>
            <a:off x="122555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Arial" pitchFamily="-109" charset="0"/>
                <a:ea typeface="+mn-ea"/>
                <a:cs typeface="+mn-cs"/>
              </a:defRPr>
            </a:lvl1pPr>
          </a:lstStyle>
          <a:p>
            <a:pPr>
              <a:defRPr/>
            </a:pPr>
            <a:endParaRPr lang="fr-FR"/>
          </a:p>
        </p:txBody>
      </p:sp>
      <p:sp>
        <p:nvSpPr>
          <p:cNvPr id="963589" name="Rectangle 5"/>
          <p:cNvSpPr>
            <a:spLocks noGrp="1" noChangeArrowheads="1"/>
          </p:cNvSpPr>
          <p:nvPr>
            <p:ph type="ftr" sz="quarter" idx="3"/>
          </p:nvPr>
        </p:nvSpPr>
        <p:spPr bwMode="auto">
          <a:xfrm>
            <a:off x="366395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Arial" pitchFamily="-109" charset="0"/>
                <a:ea typeface="+mn-ea"/>
                <a:cs typeface="+mn-cs"/>
              </a:defRPr>
            </a:lvl1pPr>
          </a:lstStyle>
          <a:p>
            <a:pPr>
              <a:defRPr/>
            </a:pPr>
            <a:endParaRPr lang="fr-FR"/>
          </a:p>
        </p:txBody>
      </p:sp>
      <p:sp>
        <p:nvSpPr>
          <p:cNvPr id="963590" name="Rectangle 6"/>
          <p:cNvSpPr>
            <a:spLocks noGrp="1" noChangeArrowheads="1"/>
          </p:cNvSpPr>
          <p:nvPr>
            <p:ph type="sldNum" sz="quarter" idx="4"/>
          </p:nvPr>
        </p:nvSpPr>
        <p:spPr bwMode="auto">
          <a:xfrm>
            <a:off x="709295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Arial" pitchFamily="-109" charset="0"/>
                <a:ea typeface="+mn-ea"/>
                <a:cs typeface="+mn-cs"/>
              </a:defRPr>
            </a:lvl1pPr>
          </a:lstStyle>
          <a:p>
            <a:pPr>
              <a:defRPr/>
            </a:pPr>
            <a:fld id="{AA5F9AEB-A33C-0C45-8C1C-42BCA990428A}" type="slidenum">
              <a:rPr lang="fr-FR"/>
              <a:pPr>
                <a:defRPr/>
              </a:pPr>
              <a:t>‹N°›</a:t>
            </a:fld>
            <a:endParaRPr lang="fr-FR"/>
          </a:p>
        </p:txBody>
      </p:sp>
      <p:sp>
        <p:nvSpPr>
          <p:cNvPr id="963591" name="Rectangle 7"/>
          <p:cNvSpPr>
            <a:spLocks noChangeArrowheads="1"/>
          </p:cNvSpPr>
          <p:nvPr/>
        </p:nvSpPr>
        <p:spPr bwMode="auto">
          <a:xfrm>
            <a:off x="463550" y="1912938"/>
            <a:ext cx="190500" cy="4678362"/>
          </a:xfrm>
          <a:prstGeom prst="rect">
            <a:avLst/>
          </a:prstGeom>
          <a:noFill/>
          <a:ln w="9525">
            <a:noFill/>
            <a:miter lim="800000"/>
            <a:headEnd/>
            <a:tailEnd/>
          </a:ln>
        </p:spPr>
        <p:txBody>
          <a:bodyPr wrap="none" anchor="ctr">
            <a:prstTxWarp prst="textNoShape">
              <a:avLst/>
            </a:prstTxWarp>
          </a:bodyPr>
          <a:lstStyle/>
          <a:p>
            <a:pPr>
              <a:defRPr/>
            </a:pPr>
            <a:endParaRPr lang="fr-FR">
              <a:latin typeface="Tahoma" pitchFamily="-109" charset="0"/>
              <a:ea typeface="+mn-ea"/>
              <a:cs typeface="+mn-cs"/>
            </a:endParaRPr>
          </a:p>
        </p:txBody>
      </p:sp>
      <p:sp>
        <p:nvSpPr>
          <p:cNvPr id="963592" name="Rectangle 8"/>
          <p:cNvSpPr>
            <a:spLocks noChangeArrowheads="1"/>
          </p:cNvSpPr>
          <p:nvPr/>
        </p:nvSpPr>
        <p:spPr bwMode="auto">
          <a:xfrm>
            <a:off x="457200" y="1739900"/>
            <a:ext cx="8751888" cy="190500"/>
          </a:xfrm>
          <a:prstGeom prst="rect">
            <a:avLst/>
          </a:prstGeom>
          <a:noFill/>
          <a:ln w="9525">
            <a:noFill/>
            <a:miter lim="800000"/>
            <a:headEnd/>
            <a:tailEnd/>
          </a:ln>
        </p:spPr>
        <p:txBody>
          <a:bodyPr wrap="none" anchor="ctr">
            <a:prstTxWarp prst="textNoShape">
              <a:avLst/>
            </a:prstTxWarp>
          </a:bodyPr>
          <a:lstStyle/>
          <a:p>
            <a:pPr>
              <a:defRPr/>
            </a:pPr>
            <a:endParaRPr lang="fr-FR">
              <a:latin typeface="Tahoma" pitchFamily="-109" charset="0"/>
              <a:ea typeface="+mn-ea"/>
              <a:cs typeface="+mn-cs"/>
            </a:endParaRPr>
          </a:p>
        </p:txBody>
      </p:sp>
      <p:sp>
        <p:nvSpPr>
          <p:cNvPr id="963593" name="Rectangle 9"/>
          <p:cNvSpPr>
            <a:spLocks noChangeArrowheads="1"/>
          </p:cNvSpPr>
          <p:nvPr/>
        </p:nvSpPr>
        <p:spPr bwMode="hidden">
          <a:xfrm>
            <a:off x="0" y="0"/>
            <a:ext cx="9144000" cy="849313"/>
          </a:xfrm>
          <a:prstGeom prst="rect">
            <a:avLst/>
          </a:prstGeom>
          <a:gradFill rotWithShape="0">
            <a:gsLst>
              <a:gs pos="0">
                <a:srgbClr val="B3BEFF"/>
              </a:gs>
              <a:gs pos="100000">
                <a:srgbClr val="B3BEFF">
                  <a:gamma/>
                  <a:tint val="0"/>
                  <a:invGamma/>
                </a:srgbClr>
              </a:gs>
            </a:gsLst>
            <a:lin ang="5400000" scaled="1"/>
          </a:gradFill>
          <a:ln w="9525">
            <a:noFill/>
            <a:miter lim="800000"/>
            <a:headEnd/>
            <a:tailEnd/>
          </a:ln>
          <a:effectLst/>
        </p:spPr>
        <p:txBody>
          <a:bodyPr wrap="none" anchor="ctr">
            <a:prstTxWarp prst="textNoShape">
              <a:avLst/>
            </a:prstTxWarp>
          </a:bodyPr>
          <a:lstStyle/>
          <a:p>
            <a:pPr>
              <a:defRPr/>
            </a:pPr>
            <a:endParaRPr lang="fr-FR">
              <a:latin typeface="Tahoma" pitchFamily="-109" charset="0"/>
              <a:ea typeface="+mn-ea"/>
              <a:cs typeface="+mn-cs"/>
            </a:endParaRPr>
          </a:p>
        </p:txBody>
      </p:sp>
      <p:sp>
        <p:nvSpPr>
          <p:cNvPr id="963594" name="Rectangle 10"/>
          <p:cNvSpPr>
            <a:spLocks noChangeArrowheads="1"/>
          </p:cNvSpPr>
          <p:nvPr/>
        </p:nvSpPr>
        <p:spPr bwMode="hidden">
          <a:xfrm>
            <a:off x="0" y="4995863"/>
            <a:ext cx="9144000" cy="1862137"/>
          </a:xfrm>
          <a:prstGeom prst="rect">
            <a:avLst/>
          </a:prstGeom>
          <a:gradFill rotWithShape="0">
            <a:gsLst>
              <a:gs pos="0">
                <a:srgbClr val="B3BEFF">
                  <a:gamma/>
                  <a:tint val="0"/>
                  <a:invGamma/>
                </a:srgbClr>
              </a:gs>
              <a:gs pos="100000">
                <a:srgbClr val="B3BEFF"/>
              </a:gs>
            </a:gsLst>
            <a:lin ang="5400000" scaled="1"/>
          </a:gradFill>
          <a:ln w="9525">
            <a:noFill/>
            <a:miter lim="800000"/>
            <a:headEnd/>
            <a:tailEnd/>
          </a:ln>
        </p:spPr>
        <p:txBody>
          <a:bodyPr wrap="none" anchor="ctr">
            <a:prstTxWarp prst="textNoShape">
              <a:avLst/>
            </a:prstTxWarp>
          </a:bodyPr>
          <a:lstStyle/>
          <a:p>
            <a:pPr>
              <a:defRPr/>
            </a:pPr>
            <a:endParaRPr lang="fr-FR">
              <a:latin typeface="Tahoma" pitchFamily="-109" charset="0"/>
              <a:ea typeface="+mn-ea"/>
              <a:cs typeface="+mn-cs"/>
            </a:endParaRPr>
          </a:p>
        </p:txBody>
      </p:sp>
    </p:spTree>
  </p:cSld>
  <p:clrMap bg1="lt1" tx1="dk1" bg2="lt2" tx2="dk2" accent1="accent1" accent2="accent2" accent3="accent3" accent4="accent4" accent5="accent5" accent6="accent6" hlink="hlink" folHlink="folHlink"/>
  <p:sldLayoutIdLst>
    <p:sldLayoutId id="2147486049" r:id="rId1"/>
    <p:sldLayoutId id="2147485807" r:id="rId2"/>
    <p:sldLayoutId id="2147485808" r:id="rId3"/>
    <p:sldLayoutId id="2147485809" r:id="rId4"/>
    <p:sldLayoutId id="2147485810" r:id="rId5"/>
    <p:sldLayoutId id="2147485811" r:id="rId6"/>
    <p:sldLayoutId id="2147485812" r:id="rId7"/>
    <p:sldLayoutId id="2147485813" r:id="rId8"/>
    <p:sldLayoutId id="2147485814" r:id="rId9"/>
    <p:sldLayoutId id="2147485815" r:id="rId10"/>
    <p:sldLayoutId id="2147485816" r:id="rId11"/>
    <p:sldLayoutId id="2147486437" r:id="rId12"/>
    <p:sldLayoutId id="2147486438" r:id="rId13"/>
    <p:sldLayoutId id="2147486504" r:id="rId14"/>
    <p:sldLayoutId id="2147486506" r:id="rId15"/>
  </p:sldLayoutIdLst>
  <p:txStyles>
    <p:titleStyle>
      <a:lvl1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27" charset="2"/>
        <a:buChar char="b"/>
        <a:defRPr kumimoji="1" sz="3200">
          <a:solidFill>
            <a:schemeClr val="tx1"/>
          </a:solidFill>
          <a:effectLst>
            <a:outerShdw blurRad="38100" dist="38100" dir="2700000" algn="tl">
              <a:srgbClr val="DDDDDD"/>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Char char="•"/>
        <a:defRPr kumimoji="1" sz="2800">
          <a:solidFill>
            <a:schemeClr val="tx1"/>
          </a:solidFill>
          <a:effectLst>
            <a:outerShdw blurRad="38100" dist="38100" dir="2700000" algn="tl">
              <a:srgbClr val="DDDDDD"/>
            </a:outerShdw>
          </a:effectLst>
          <a:latin typeface="+mn-lt"/>
          <a:ea typeface="ＭＳ Ｐゴシック" pitchFamily="-109" charset="-128"/>
        </a:defRPr>
      </a:lvl2pPr>
      <a:lvl3pPr marL="1143000" indent="-228600" algn="l" rtl="0" eaLnBrk="0" fontAlgn="base" hangingPunct="0">
        <a:spcBef>
          <a:spcPct val="20000"/>
        </a:spcBef>
        <a:spcAft>
          <a:spcPct val="0"/>
        </a:spcAft>
        <a:buChar char="–"/>
        <a:defRPr kumimoji="1" sz="2400">
          <a:solidFill>
            <a:schemeClr val="tx1"/>
          </a:solidFill>
          <a:effectLst>
            <a:outerShdw blurRad="38100" dist="38100" dir="2700000" algn="tl">
              <a:srgbClr val="DDDDDD"/>
            </a:outerShdw>
          </a:effectLst>
          <a:latin typeface="+mn-lt"/>
          <a:ea typeface="ＭＳ Ｐゴシック" pitchFamily="-109" charset="-128"/>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4pPr>
      <a:lvl5pPr marL="20574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5pPr>
      <a:lvl6pPr marL="25146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6pPr>
      <a:lvl7pPr marL="29718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7pPr>
      <a:lvl8pPr marL="34290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8pPr>
      <a:lvl9pPr marL="38862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Cliquez et modifiez le titre</a:t>
            </a:r>
          </a:p>
        </p:txBody>
      </p:sp>
      <p:sp>
        <p:nvSpPr>
          <p:cNvPr id="1024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95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95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95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ea typeface="+mn-ea"/>
                <a:cs typeface="+mn-cs"/>
              </a:defRPr>
            </a:lvl1pPr>
          </a:lstStyle>
          <a:p>
            <a:pPr>
              <a:defRPr/>
            </a:pPr>
            <a:fld id="{8ADE9EBC-EE3B-AA46-BAAC-19A948549381}"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 id="214748665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09"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09"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09"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09"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09" charset="0"/>
        </a:defRPr>
      </a:lvl6pPr>
      <a:lvl7pPr marL="914400" algn="ctr" rtl="0" fontAlgn="base">
        <a:spcBef>
          <a:spcPct val="0"/>
        </a:spcBef>
        <a:spcAft>
          <a:spcPct val="0"/>
        </a:spcAft>
        <a:defRPr sz="4400">
          <a:solidFill>
            <a:schemeClr val="tx2"/>
          </a:solidFill>
          <a:latin typeface="Times" pitchFamily="-109" charset="0"/>
        </a:defRPr>
      </a:lvl7pPr>
      <a:lvl8pPr marL="1371600" algn="ctr" rtl="0" fontAlgn="base">
        <a:spcBef>
          <a:spcPct val="0"/>
        </a:spcBef>
        <a:spcAft>
          <a:spcPct val="0"/>
        </a:spcAft>
        <a:defRPr sz="4400">
          <a:solidFill>
            <a:schemeClr val="tx2"/>
          </a:solidFill>
          <a:latin typeface="Times" pitchFamily="-109" charset="0"/>
        </a:defRPr>
      </a:lvl8pPr>
      <a:lvl9pPr marL="1828800" algn="ctr" rtl="0" fontAlgn="base">
        <a:spcBef>
          <a:spcPct val="0"/>
        </a:spcBef>
        <a:spcAft>
          <a:spcPct val="0"/>
        </a:spcAft>
        <a:defRPr sz="4400">
          <a:solidFill>
            <a:schemeClr val="tx2"/>
          </a:solidFill>
          <a:latin typeface="Times"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body" idx="1"/>
          </p:nvPr>
        </p:nvSpPr>
        <p:spPr bwMode="auto">
          <a:xfrm>
            <a:off x="228600" y="981075"/>
            <a:ext cx="8650288" cy="5688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  Third level</a:t>
            </a:r>
          </a:p>
          <a:p>
            <a:pPr lvl="3"/>
            <a:r>
              <a:rPr lang="en-US" smtClean="0"/>
              <a:t>Fourth level</a:t>
            </a:r>
          </a:p>
          <a:p>
            <a:pPr lvl="4"/>
            <a:r>
              <a:rPr lang="en-US" smtClean="0"/>
              <a:t>Fifth level</a:t>
            </a:r>
          </a:p>
        </p:txBody>
      </p:sp>
      <p:sp>
        <p:nvSpPr>
          <p:cNvPr id="1027" name="Rectangle 12"/>
          <p:cNvSpPr>
            <a:spLocks noGrp="1" noChangeArrowheads="1"/>
          </p:cNvSpPr>
          <p:nvPr>
            <p:ph type="title"/>
          </p:nvPr>
        </p:nvSpPr>
        <p:spPr bwMode="auto">
          <a:xfrm>
            <a:off x="0" y="0"/>
            <a:ext cx="9144000" cy="981075"/>
          </a:xfrm>
          <a:prstGeom prst="rect">
            <a:avLst/>
          </a:prstGeom>
          <a:solidFill>
            <a:srgbClr val="0000CC"/>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 DU MASQUE</a:t>
            </a:r>
          </a:p>
        </p:txBody>
      </p:sp>
    </p:spTree>
  </p:cSld>
  <p:clrMap bg1="lt1" tx1="dk1" bg2="lt2" tx2="dk2" accent1="accent1" accent2="accent2" accent3="accent3" accent4="accent4" accent5="accent5" accent6="accent6" hlink="hlink" folHlink="folHlink"/>
  <p:sldLayoutIdLst>
    <p:sldLayoutId id="2147486061" r:id="rId1"/>
    <p:sldLayoutId id="2147486062" r:id="rId2"/>
    <p:sldLayoutId id="2147486063" r:id="rId3"/>
    <p:sldLayoutId id="2147486064" r:id="rId4"/>
    <p:sldLayoutId id="2147486065" r:id="rId5"/>
    <p:sldLayoutId id="2147486066" r:id="rId6"/>
    <p:sldLayoutId id="2147486067" r:id="rId7"/>
    <p:sldLayoutId id="2147486068" r:id="rId8"/>
    <p:sldLayoutId id="2147486069" r:id="rId9"/>
    <p:sldLayoutId id="2147486070" r:id="rId10"/>
    <p:sldLayoutId id="2147486071" r:id="rId11"/>
  </p:sldLayoutIdLst>
  <p:txStyles>
    <p:titleStyle>
      <a:lvl1pPr algn="ctr" rtl="0" fontAlgn="base">
        <a:spcBef>
          <a:spcPct val="0"/>
        </a:spcBef>
        <a:spcAft>
          <a:spcPct val="0"/>
        </a:spcAft>
        <a:defRPr sz="2800" b="1">
          <a:solidFill>
            <a:schemeClr val="bg1"/>
          </a:solidFill>
          <a:latin typeface="+mj-lt"/>
          <a:ea typeface="+mj-ea"/>
          <a:cs typeface="+mj-cs"/>
        </a:defRPr>
      </a:lvl1pPr>
      <a:lvl2pPr algn="ctr" rtl="0" fontAlgn="base">
        <a:spcBef>
          <a:spcPct val="0"/>
        </a:spcBef>
        <a:spcAft>
          <a:spcPct val="0"/>
        </a:spcAft>
        <a:defRPr sz="2800" b="1">
          <a:solidFill>
            <a:schemeClr val="bg1"/>
          </a:solidFill>
          <a:latin typeface="Calibri" pitchFamily="34" charset="0"/>
        </a:defRPr>
      </a:lvl2pPr>
      <a:lvl3pPr algn="ctr" rtl="0" fontAlgn="base">
        <a:spcBef>
          <a:spcPct val="0"/>
        </a:spcBef>
        <a:spcAft>
          <a:spcPct val="0"/>
        </a:spcAft>
        <a:defRPr sz="2800" b="1">
          <a:solidFill>
            <a:schemeClr val="bg1"/>
          </a:solidFill>
          <a:latin typeface="Calibri" pitchFamily="34" charset="0"/>
        </a:defRPr>
      </a:lvl3pPr>
      <a:lvl4pPr algn="ctr" rtl="0" fontAlgn="base">
        <a:spcBef>
          <a:spcPct val="0"/>
        </a:spcBef>
        <a:spcAft>
          <a:spcPct val="0"/>
        </a:spcAft>
        <a:defRPr sz="2800" b="1">
          <a:solidFill>
            <a:schemeClr val="bg1"/>
          </a:solidFill>
          <a:latin typeface="Calibri" pitchFamily="34" charset="0"/>
        </a:defRPr>
      </a:lvl4pPr>
      <a:lvl5pPr algn="ctr" rtl="0" fontAlgn="base">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2800" b="1">
          <a:solidFill>
            <a:schemeClr val="bg1"/>
          </a:solidFill>
          <a:latin typeface="Calibri" pitchFamily="34" charset="0"/>
        </a:defRPr>
      </a:lvl6pPr>
      <a:lvl7pPr marL="914400" algn="ctr" rtl="0" eaLnBrk="1" fontAlgn="base" hangingPunct="1">
        <a:spcBef>
          <a:spcPct val="0"/>
        </a:spcBef>
        <a:spcAft>
          <a:spcPct val="0"/>
        </a:spcAft>
        <a:defRPr sz="2800" b="1">
          <a:solidFill>
            <a:schemeClr val="bg1"/>
          </a:solidFill>
          <a:latin typeface="Calibri" pitchFamily="34" charset="0"/>
        </a:defRPr>
      </a:lvl7pPr>
      <a:lvl8pPr marL="1371600" algn="ctr" rtl="0" eaLnBrk="1" fontAlgn="base" hangingPunct="1">
        <a:spcBef>
          <a:spcPct val="0"/>
        </a:spcBef>
        <a:spcAft>
          <a:spcPct val="0"/>
        </a:spcAft>
        <a:defRPr sz="2800" b="1">
          <a:solidFill>
            <a:schemeClr val="bg1"/>
          </a:solidFill>
          <a:latin typeface="Calibri" pitchFamily="34" charset="0"/>
        </a:defRPr>
      </a:lvl8pPr>
      <a:lvl9pPr marL="1828800" algn="ctr" rtl="0" eaLnBrk="1" fontAlgn="base" hangingPunct="1">
        <a:spcBef>
          <a:spcPct val="0"/>
        </a:spcBef>
        <a:spcAft>
          <a:spcPct val="0"/>
        </a:spcAft>
        <a:defRPr sz="2800" b="1">
          <a:solidFill>
            <a:schemeClr val="bg1"/>
          </a:solidFill>
          <a:latin typeface="Calibri" pitchFamily="34" charset="0"/>
        </a:defRPr>
      </a:lvl9pPr>
    </p:titleStyle>
    <p:bodyStyle>
      <a:lvl1pPr marL="342900" indent="-342900" algn="just" rtl="0" fontAlgn="base">
        <a:lnSpc>
          <a:spcPct val="140000"/>
        </a:lnSpc>
        <a:spcBef>
          <a:spcPct val="20000"/>
        </a:spcBef>
        <a:spcAft>
          <a:spcPct val="0"/>
        </a:spcAft>
        <a:buClr>
          <a:srgbClr val="0000CC"/>
        </a:buClr>
        <a:buFont typeface="Wingdings" pitchFamily="2" charset="2"/>
        <a:buChar char="ü"/>
        <a:tabLst>
          <a:tab pos="0" algn="l"/>
        </a:tabLst>
        <a:defRPr sz="2400" b="1">
          <a:solidFill>
            <a:srgbClr val="0000CC"/>
          </a:solidFill>
          <a:latin typeface="+mn-lt"/>
          <a:ea typeface="+mn-ea"/>
          <a:cs typeface="+mn-cs"/>
        </a:defRPr>
      </a:lvl1pPr>
      <a:lvl2pPr marL="857250" indent="-282575" algn="just" rtl="0" fontAlgn="base">
        <a:lnSpc>
          <a:spcPct val="150000"/>
        </a:lnSpc>
        <a:spcBef>
          <a:spcPct val="20000"/>
        </a:spcBef>
        <a:spcAft>
          <a:spcPct val="0"/>
        </a:spcAft>
        <a:buClr>
          <a:schemeClr val="tx1"/>
        </a:buClr>
        <a:buSzPct val="90000"/>
        <a:buFont typeface="Wingdings" pitchFamily="2" charset="2"/>
        <a:buChar char="q"/>
        <a:tabLst>
          <a:tab pos="0" algn="l"/>
        </a:tabLst>
        <a:defRPr sz="2400">
          <a:solidFill>
            <a:schemeClr val="tx1"/>
          </a:solidFill>
          <a:latin typeface="+mn-lt"/>
        </a:defRPr>
      </a:lvl2pPr>
      <a:lvl3pPr marL="1276350" indent="-228600" algn="just" rtl="0" fontAlgn="base">
        <a:lnSpc>
          <a:spcPct val="150000"/>
        </a:lnSpc>
        <a:spcBef>
          <a:spcPct val="20000"/>
        </a:spcBef>
        <a:spcAft>
          <a:spcPct val="0"/>
        </a:spcAft>
        <a:buClr>
          <a:srgbClr val="008000"/>
        </a:buClr>
        <a:buFont typeface="Wingdings" pitchFamily="2" charset="2"/>
        <a:buChar char="u"/>
        <a:tabLst>
          <a:tab pos="0" algn="l"/>
        </a:tabLst>
        <a:defRPr sz="2000">
          <a:solidFill>
            <a:schemeClr val="tx1"/>
          </a:solidFill>
          <a:latin typeface="+mn-lt"/>
        </a:defRPr>
      </a:lvl3pPr>
      <a:lvl4pPr marL="1749425" indent="-282575" algn="just" rtl="0" fontAlgn="base">
        <a:spcBef>
          <a:spcPct val="20000"/>
        </a:spcBef>
        <a:spcAft>
          <a:spcPct val="0"/>
        </a:spcAft>
        <a:buClr>
          <a:srgbClr val="006600"/>
        </a:buClr>
        <a:buFont typeface="Wingdings" pitchFamily="2" charset="2"/>
        <a:buChar char="à"/>
        <a:tabLst>
          <a:tab pos="0" algn="l"/>
        </a:tabLst>
        <a:defRPr sz="1200">
          <a:solidFill>
            <a:schemeClr val="tx1"/>
          </a:solidFill>
          <a:latin typeface="+mn-lt"/>
        </a:defRPr>
      </a:lvl4pPr>
      <a:lvl5pPr marL="2171700" indent="-228600" algn="just" rtl="0" fontAlgn="base">
        <a:spcBef>
          <a:spcPct val="20000"/>
        </a:spcBef>
        <a:spcAft>
          <a:spcPct val="0"/>
        </a:spcAft>
        <a:buClr>
          <a:schemeClr val="accent1"/>
        </a:buClr>
        <a:buSzPct val="50000"/>
        <a:buFont typeface="Wingdings" pitchFamily="2" charset="2"/>
        <a:buChar char="n"/>
        <a:tabLst>
          <a:tab pos="0" algn="l"/>
        </a:tabLst>
        <a:defRPr sz="1200">
          <a:solidFill>
            <a:schemeClr val="tx1"/>
          </a:solidFill>
          <a:latin typeface="+mn-lt"/>
        </a:defRPr>
      </a:lvl5pPr>
      <a:lvl6pPr marL="2628900" indent="-228600" algn="just" rtl="0" eaLnBrk="1" fontAlgn="base" hangingPunct="1">
        <a:spcBef>
          <a:spcPct val="20000"/>
        </a:spcBef>
        <a:spcAft>
          <a:spcPct val="0"/>
        </a:spcAft>
        <a:buClr>
          <a:schemeClr val="accent1"/>
        </a:buClr>
        <a:buSzPct val="50000"/>
        <a:buFont typeface="Wingdings" pitchFamily="2" charset="2"/>
        <a:buChar char="n"/>
        <a:tabLst>
          <a:tab pos="0" algn="l"/>
        </a:tabLst>
        <a:defRPr sz="1200">
          <a:solidFill>
            <a:schemeClr val="tx1"/>
          </a:solidFill>
          <a:latin typeface="+mn-lt"/>
        </a:defRPr>
      </a:lvl6pPr>
      <a:lvl7pPr marL="3086100" indent="-228600" algn="just" rtl="0" eaLnBrk="1" fontAlgn="base" hangingPunct="1">
        <a:spcBef>
          <a:spcPct val="20000"/>
        </a:spcBef>
        <a:spcAft>
          <a:spcPct val="0"/>
        </a:spcAft>
        <a:buClr>
          <a:schemeClr val="accent1"/>
        </a:buClr>
        <a:buSzPct val="50000"/>
        <a:buFont typeface="Wingdings" pitchFamily="2" charset="2"/>
        <a:buChar char="n"/>
        <a:tabLst>
          <a:tab pos="0" algn="l"/>
        </a:tabLst>
        <a:defRPr sz="1200">
          <a:solidFill>
            <a:schemeClr val="tx1"/>
          </a:solidFill>
          <a:latin typeface="+mn-lt"/>
        </a:defRPr>
      </a:lvl7pPr>
      <a:lvl8pPr marL="3543300" indent="-228600" algn="just" rtl="0" eaLnBrk="1" fontAlgn="base" hangingPunct="1">
        <a:spcBef>
          <a:spcPct val="20000"/>
        </a:spcBef>
        <a:spcAft>
          <a:spcPct val="0"/>
        </a:spcAft>
        <a:buClr>
          <a:schemeClr val="accent1"/>
        </a:buClr>
        <a:buSzPct val="50000"/>
        <a:buFont typeface="Wingdings" pitchFamily="2" charset="2"/>
        <a:buChar char="n"/>
        <a:tabLst>
          <a:tab pos="0" algn="l"/>
        </a:tabLst>
        <a:defRPr sz="1200">
          <a:solidFill>
            <a:schemeClr val="tx1"/>
          </a:solidFill>
          <a:latin typeface="+mn-lt"/>
        </a:defRPr>
      </a:lvl8pPr>
      <a:lvl9pPr marL="4000500" indent="-228600" algn="just" rtl="0" eaLnBrk="1" fontAlgn="base" hangingPunct="1">
        <a:spcBef>
          <a:spcPct val="20000"/>
        </a:spcBef>
        <a:spcAft>
          <a:spcPct val="0"/>
        </a:spcAft>
        <a:buClr>
          <a:schemeClr val="accent1"/>
        </a:buClr>
        <a:buSzPct val="50000"/>
        <a:buFont typeface="Wingdings" pitchFamily="2" charset="2"/>
        <a:buChar char="n"/>
        <a:tabLst>
          <a:tab pos="0" algn="l"/>
        </a:tabLst>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9042" name="Rectangle 2"/>
          <p:cNvSpPr>
            <a:spLocks noGrp="1" noChangeArrowheads="1"/>
          </p:cNvSpPr>
          <p:nvPr>
            <p:ph type="body" idx="1"/>
          </p:nvPr>
        </p:nvSpPr>
        <p:spPr bwMode="auto">
          <a:xfrm>
            <a:off x="228600" y="1000125"/>
            <a:ext cx="8650288"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1879043" name="Rectangle 3"/>
          <p:cNvSpPr>
            <a:spLocks noGrp="1" noChangeArrowheads="1"/>
          </p:cNvSpPr>
          <p:nvPr>
            <p:ph type="title"/>
          </p:nvPr>
        </p:nvSpPr>
        <p:spPr bwMode="auto">
          <a:xfrm>
            <a:off x="0" y="0"/>
            <a:ext cx="9144000" cy="914400"/>
          </a:xfrm>
          <a:prstGeom prst="rect">
            <a:avLst/>
          </a:prstGeom>
          <a:solidFill>
            <a:srgbClr val="0000CC"/>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et modifiez le titre</a:t>
            </a:r>
          </a:p>
        </p:txBody>
      </p:sp>
    </p:spTree>
  </p:cSld>
  <p:clrMap bg1="lt1" tx1="dk1" bg2="lt2" tx2="dk2" accent1="accent1" accent2="accent2" accent3="accent3" accent4="accent4" accent5="accent5" accent6="accent6" hlink="hlink" folHlink="folHlink"/>
  <p:sldLayoutIdLst>
    <p:sldLayoutId id="2147486163" r:id="rId1"/>
    <p:sldLayoutId id="2147486164" r:id="rId2"/>
    <p:sldLayoutId id="2147486165" r:id="rId3"/>
    <p:sldLayoutId id="2147486166" r:id="rId4"/>
    <p:sldLayoutId id="2147486167" r:id="rId5"/>
    <p:sldLayoutId id="2147486168" r:id="rId6"/>
    <p:sldLayoutId id="2147486169" r:id="rId7"/>
    <p:sldLayoutId id="2147486170" r:id="rId8"/>
    <p:sldLayoutId id="2147486171" r:id="rId9"/>
    <p:sldLayoutId id="2147486172" r:id="rId10"/>
    <p:sldLayoutId id="2147486173" r:id="rId11"/>
    <p:sldLayoutId id="2147486505" r:id="rId12"/>
  </p:sldLayoutIdLst>
  <p:txStyles>
    <p:titleStyle>
      <a:lvl1pPr marL="190500" algn="l" rtl="0" fontAlgn="base">
        <a:spcBef>
          <a:spcPct val="0"/>
        </a:spcBef>
        <a:spcAft>
          <a:spcPct val="0"/>
        </a:spcAft>
        <a:defRPr sz="2400" b="1">
          <a:solidFill>
            <a:schemeClr val="bg1"/>
          </a:solidFill>
          <a:latin typeface="+mj-lt"/>
          <a:ea typeface="+mj-ea"/>
          <a:cs typeface="+mj-cs"/>
        </a:defRPr>
      </a:lvl1pPr>
      <a:lvl2pPr marL="190500" algn="l" rtl="0" fontAlgn="base">
        <a:spcBef>
          <a:spcPct val="0"/>
        </a:spcBef>
        <a:spcAft>
          <a:spcPct val="0"/>
        </a:spcAft>
        <a:defRPr sz="2400" b="1">
          <a:solidFill>
            <a:schemeClr val="bg1"/>
          </a:solidFill>
          <a:latin typeface="Tahoma" pitchFamily="-109" charset="0"/>
        </a:defRPr>
      </a:lvl2pPr>
      <a:lvl3pPr marL="190500" algn="l" rtl="0" fontAlgn="base">
        <a:spcBef>
          <a:spcPct val="0"/>
        </a:spcBef>
        <a:spcAft>
          <a:spcPct val="0"/>
        </a:spcAft>
        <a:defRPr sz="2400" b="1">
          <a:solidFill>
            <a:schemeClr val="bg1"/>
          </a:solidFill>
          <a:latin typeface="Tahoma" pitchFamily="-109" charset="0"/>
        </a:defRPr>
      </a:lvl3pPr>
      <a:lvl4pPr marL="190500" algn="l" rtl="0" fontAlgn="base">
        <a:spcBef>
          <a:spcPct val="0"/>
        </a:spcBef>
        <a:spcAft>
          <a:spcPct val="0"/>
        </a:spcAft>
        <a:defRPr sz="2400" b="1">
          <a:solidFill>
            <a:schemeClr val="bg1"/>
          </a:solidFill>
          <a:latin typeface="Tahoma" pitchFamily="-109" charset="0"/>
        </a:defRPr>
      </a:lvl4pPr>
      <a:lvl5pPr marL="190500" algn="l" rtl="0" fontAlgn="base">
        <a:spcBef>
          <a:spcPct val="0"/>
        </a:spcBef>
        <a:spcAft>
          <a:spcPct val="0"/>
        </a:spcAft>
        <a:defRPr sz="2400" b="1">
          <a:solidFill>
            <a:schemeClr val="bg1"/>
          </a:solidFill>
          <a:latin typeface="Tahoma" pitchFamily="-109" charset="0"/>
        </a:defRPr>
      </a:lvl5pPr>
      <a:lvl6pPr marL="647700" algn="l" rtl="0" fontAlgn="base">
        <a:spcBef>
          <a:spcPct val="0"/>
        </a:spcBef>
        <a:spcAft>
          <a:spcPct val="0"/>
        </a:spcAft>
        <a:defRPr sz="2400" b="1">
          <a:solidFill>
            <a:schemeClr val="bg1"/>
          </a:solidFill>
          <a:latin typeface="Tahoma" pitchFamily="-109" charset="0"/>
        </a:defRPr>
      </a:lvl6pPr>
      <a:lvl7pPr marL="1104900" algn="l" rtl="0" fontAlgn="base">
        <a:spcBef>
          <a:spcPct val="0"/>
        </a:spcBef>
        <a:spcAft>
          <a:spcPct val="0"/>
        </a:spcAft>
        <a:defRPr sz="2400" b="1">
          <a:solidFill>
            <a:schemeClr val="bg1"/>
          </a:solidFill>
          <a:latin typeface="Tahoma" pitchFamily="-109" charset="0"/>
        </a:defRPr>
      </a:lvl7pPr>
      <a:lvl8pPr marL="1562100" algn="l" rtl="0" fontAlgn="base">
        <a:spcBef>
          <a:spcPct val="0"/>
        </a:spcBef>
        <a:spcAft>
          <a:spcPct val="0"/>
        </a:spcAft>
        <a:defRPr sz="2400" b="1">
          <a:solidFill>
            <a:schemeClr val="bg1"/>
          </a:solidFill>
          <a:latin typeface="Tahoma" pitchFamily="-109" charset="0"/>
        </a:defRPr>
      </a:lvl8pPr>
      <a:lvl9pPr marL="2019300" algn="l" rtl="0" fontAlgn="base">
        <a:spcBef>
          <a:spcPct val="0"/>
        </a:spcBef>
        <a:spcAft>
          <a:spcPct val="0"/>
        </a:spcAft>
        <a:defRPr sz="2400" b="1">
          <a:solidFill>
            <a:schemeClr val="bg1"/>
          </a:solidFill>
          <a:latin typeface="Tahoma" pitchFamily="-109" charset="0"/>
        </a:defRPr>
      </a:lvl9pPr>
    </p:titleStyle>
    <p:bodyStyle>
      <a:lvl1pPr marL="342900" indent="-342900" algn="just" rtl="0" fontAlgn="base">
        <a:lnSpc>
          <a:spcPct val="140000"/>
        </a:lnSpc>
        <a:spcBef>
          <a:spcPct val="20000"/>
        </a:spcBef>
        <a:spcAft>
          <a:spcPct val="0"/>
        </a:spcAft>
        <a:buClr>
          <a:srgbClr val="0000CC"/>
        </a:buClr>
        <a:buFont typeface="Wingdings" pitchFamily="-109" charset="2"/>
        <a:buChar char="ü"/>
        <a:tabLst>
          <a:tab pos="0" algn="l"/>
        </a:tabLst>
        <a:defRPr sz="2000">
          <a:solidFill>
            <a:srgbClr val="0000CC"/>
          </a:solidFill>
          <a:latin typeface="+mn-lt"/>
          <a:ea typeface="+mn-ea"/>
          <a:cs typeface="+mn-cs"/>
        </a:defRPr>
      </a:lvl1pPr>
      <a:lvl2pPr marL="857250" indent="-282575" algn="just" rtl="0" fontAlgn="base">
        <a:lnSpc>
          <a:spcPct val="150000"/>
        </a:lnSpc>
        <a:spcBef>
          <a:spcPct val="20000"/>
        </a:spcBef>
        <a:spcAft>
          <a:spcPct val="0"/>
        </a:spcAft>
        <a:buClr>
          <a:schemeClr val="tx1"/>
        </a:buClr>
        <a:buSzPct val="90000"/>
        <a:buFont typeface="Wingdings" pitchFamily="-109" charset="2"/>
        <a:buChar char="q"/>
        <a:tabLst>
          <a:tab pos="0" algn="l"/>
        </a:tabLst>
        <a:defRPr>
          <a:solidFill>
            <a:schemeClr val="tx1"/>
          </a:solidFill>
          <a:latin typeface="+mn-lt"/>
          <a:ea typeface="ＭＳ Ｐゴシック" pitchFamily="-109" charset="-128"/>
        </a:defRPr>
      </a:lvl2pPr>
      <a:lvl3pPr marL="1276350" indent="-228600" algn="just" rtl="0" fontAlgn="base">
        <a:lnSpc>
          <a:spcPct val="150000"/>
        </a:lnSpc>
        <a:spcBef>
          <a:spcPct val="20000"/>
        </a:spcBef>
        <a:spcAft>
          <a:spcPct val="0"/>
        </a:spcAft>
        <a:buClr>
          <a:srgbClr val="008000"/>
        </a:buClr>
        <a:buFont typeface="Wingdings" pitchFamily="-109" charset="2"/>
        <a:buChar char="u"/>
        <a:tabLst>
          <a:tab pos="0" algn="l"/>
        </a:tabLst>
        <a:defRPr sz="1600">
          <a:solidFill>
            <a:schemeClr val="tx1"/>
          </a:solidFill>
          <a:latin typeface="+mn-lt"/>
          <a:ea typeface="ＭＳ Ｐゴシック" pitchFamily="-109" charset="-128"/>
        </a:defRPr>
      </a:lvl3pPr>
      <a:lvl4pPr marL="1749425" indent="-282575" algn="just" rtl="0" fontAlgn="base">
        <a:spcBef>
          <a:spcPct val="20000"/>
        </a:spcBef>
        <a:spcAft>
          <a:spcPct val="0"/>
        </a:spcAft>
        <a:buClr>
          <a:srgbClr val="006600"/>
        </a:buClr>
        <a:buFont typeface="Wingdings" pitchFamily="-109" charset="2"/>
        <a:buChar char="à"/>
        <a:tabLst>
          <a:tab pos="0" algn="l"/>
        </a:tabLst>
        <a:defRPr sz="1200">
          <a:solidFill>
            <a:schemeClr val="tx1"/>
          </a:solidFill>
          <a:latin typeface="+mn-lt"/>
          <a:ea typeface="ＭＳ Ｐゴシック" pitchFamily="-109" charset="-128"/>
        </a:defRPr>
      </a:lvl4pPr>
      <a:lvl5pPr marL="2171700" indent="-228600" algn="just" rtl="0" fontAlgn="base">
        <a:spcBef>
          <a:spcPct val="20000"/>
        </a:spcBef>
        <a:spcAft>
          <a:spcPct val="0"/>
        </a:spcAft>
        <a:buClr>
          <a:schemeClr val="accent1"/>
        </a:buClr>
        <a:buSzPct val="50000"/>
        <a:buFont typeface="Wingdings" pitchFamily="-109" charset="2"/>
        <a:buChar char="n"/>
        <a:tabLst>
          <a:tab pos="0" algn="l"/>
        </a:tabLst>
        <a:defRPr sz="1200">
          <a:solidFill>
            <a:schemeClr val="tx1"/>
          </a:solidFill>
          <a:latin typeface="+mn-lt"/>
          <a:ea typeface="ＭＳ Ｐゴシック" pitchFamily="-109" charset="-128"/>
        </a:defRPr>
      </a:lvl5pPr>
      <a:lvl6pPr marL="2628900" indent="-228600" algn="just" rtl="0" fontAlgn="base">
        <a:spcBef>
          <a:spcPct val="20000"/>
        </a:spcBef>
        <a:spcAft>
          <a:spcPct val="0"/>
        </a:spcAft>
        <a:buClr>
          <a:schemeClr val="accent1"/>
        </a:buClr>
        <a:buSzPct val="50000"/>
        <a:buFont typeface="Wingdings" pitchFamily="-109" charset="2"/>
        <a:buChar char="n"/>
        <a:tabLst>
          <a:tab pos="0" algn="l"/>
        </a:tabLst>
        <a:defRPr sz="1200">
          <a:solidFill>
            <a:schemeClr val="tx1"/>
          </a:solidFill>
          <a:latin typeface="+mn-lt"/>
          <a:ea typeface="ＭＳ Ｐゴシック" pitchFamily="-109" charset="-128"/>
        </a:defRPr>
      </a:lvl6pPr>
      <a:lvl7pPr marL="3086100" indent="-228600" algn="just" rtl="0" fontAlgn="base">
        <a:spcBef>
          <a:spcPct val="20000"/>
        </a:spcBef>
        <a:spcAft>
          <a:spcPct val="0"/>
        </a:spcAft>
        <a:buClr>
          <a:schemeClr val="accent1"/>
        </a:buClr>
        <a:buSzPct val="50000"/>
        <a:buFont typeface="Wingdings" pitchFamily="-109" charset="2"/>
        <a:buChar char="n"/>
        <a:tabLst>
          <a:tab pos="0" algn="l"/>
        </a:tabLst>
        <a:defRPr sz="1200">
          <a:solidFill>
            <a:schemeClr val="tx1"/>
          </a:solidFill>
          <a:latin typeface="+mn-lt"/>
          <a:ea typeface="ＭＳ Ｐゴシック" pitchFamily="-109" charset="-128"/>
        </a:defRPr>
      </a:lvl7pPr>
      <a:lvl8pPr marL="3543300" indent="-228600" algn="just" rtl="0" fontAlgn="base">
        <a:spcBef>
          <a:spcPct val="20000"/>
        </a:spcBef>
        <a:spcAft>
          <a:spcPct val="0"/>
        </a:spcAft>
        <a:buClr>
          <a:schemeClr val="accent1"/>
        </a:buClr>
        <a:buSzPct val="50000"/>
        <a:buFont typeface="Wingdings" pitchFamily="-109" charset="2"/>
        <a:buChar char="n"/>
        <a:tabLst>
          <a:tab pos="0" algn="l"/>
        </a:tabLst>
        <a:defRPr sz="1200">
          <a:solidFill>
            <a:schemeClr val="tx1"/>
          </a:solidFill>
          <a:latin typeface="+mn-lt"/>
          <a:ea typeface="ＭＳ Ｐゴシック" pitchFamily="-109" charset="-128"/>
        </a:defRPr>
      </a:lvl8pPr>
      <a:lvl9pPr marL="4000500" indent="-228600" algn="just" rtl="0" fontAlgn="base">
        <a:spcBef>
          <a:spcPct val="20000"/>
        </a:spcBef>
        <a:spcAft>
          <a:spcPct val="0"/>
        </a:spcAft>
        <a:buClr>
          <a:schemeClr val="accent1"/>
        </a:buClr>
        <a:buSzPct val="50000"/>
        <a:buFont typeface="Wingdings" pitchFamily="-109" charset="2"/>
        <a:buChar char="n"/>
        <a:tabLst>
          <a:tab pos="0" algn="l"/>
        </a:tabLst>
        <a:defRPr sz="1200">
          <a:solidFill>
            <a:schemeClr val="tx1"/>
          </a:solidFill>
          <a:latin typeface="+mn-lt"/>
          <a:ea typeface="ＭＳ Ｐゴシック" pitchFamily="-109"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1219200" y="4191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r-FR"/>
              <a:t>Cliquez et modifiez le titre</a:t>
            </a:r>
          </a:p>
        </p:txBody>
      </p:sp>
      <p:sp>
        <p:nvSpPr>
          <p:cNvPr id="416771" name="Rectangle 3"/>
          <p:cNvSpPr>
            <a:spLocks noGrp="1" noChangeArrowheads="1"/>
          </p:cNvSpPr>
          <p:nvPr>
            <p:ph type="body" idx="1"/>
          </p:nvPr>
        </p:nvSpPr>
        <p:spPr bwMode="auto">
          <a:xfrm>
            <a:off x="1219200" y="20447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16772" name="Rectangle 4"/>
          <p:cNvSpPr>
            <a:spLocks noGrp="1" noChangeArrowheads="1"/>
          </p:cNvSpPr>
          <p:nvPr>
            <p:ph type="dt" sz="half" idx="2"/>
          </p:nvPr>
        </p:nvSpPr>
        <p:spPr bwMode="auto">
          <a:xfrm>
            <a:off x="122555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Arial Narrow" pitchFamily="-109" charset="0"/>
              </a:defRPr>
            </a:lvl1pPr>
          </a:lstStyle>
          <a:p>
            <a:endParaRPr lang="en-US"/>
          </a:p>
        </p:txBody>
      </p:sp>
      <p:sp>
        <p:nvSpPr>
          <p:cNvPr id="416773" name="Rectangle 5"/>
          <p:cNvSpPr>
            <a:spLocks noGrp="1" noChangeArrowheads="1"/>
          </p:cNvSpPr>
          <p:nvPr>
            <p:ph type="ftr" sz="quarter" idx="3"/>
          </p:nvPr>
        </p:nvSpPr>
        <p:spPr bwMode="auto">
          <a:xfrm>
            <a:off x="366395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Arial Narrow" pitchFamily="-109" charset="0"/>
              </a:defRPr>
            </a:lvl1pPr>
          </a:lstStyle>
          <a:p>
            <a:endParaRPr lang="en-US"/>
          </a:p>
        </p:txBody>
      </p:sp>
      <p:sp>
        <p:nvSpPr>
          <p:cNvPr id="416774" name="Rectangle 6"/>
          <p:cNvSpPr>
            <a:spLocks noGrp="1" noChangeArrowheads="1"/>
          </p:cNvSpPr>
          <p:nvPr>
            <p:ph type="sldNum" sz="quarter" idx="4"/>
          </p:nvPr>
        </p:nvSpPr>
        <p:spPr bwMode="auto">
          <a:xfrm>
            <a:off x="709295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Narrow" pitchFamily="-109" charset="0"/>
              </a:defRPr>
            </a:lvl1pPr>
          </a:lstStyle>
          <a:p>
            <a:fld id="{77CB9591-53BA-0144-AD21-83D4FA61FEAA}" type="slidenum">
              <a:rPr lang="en-US"/>
              <a:pPr/>
              <a:t>‹N°›</a:t>
            </a:fld>
            <a:endParaRPr lang="en-US"/>
          </a:p>
        </p:txBody>
      </p:sp>
      <p:sp>
        <p:nvSpPr>
          <p:cNvPr id="416775" name="Rectangle 7"/>
          <p:cNvSpPr>
            <a:spLocks noChangeArrowheads="1"/>
          </p:cNvSpPr>
          <p:nvPr/>
        </p:nvSpPr>
        <p:spPr bwMode="auto">
          <a:xfrm>
            <a:off x="463550" y="1912938"/>
            <a:ext cx="190500" cy="4678362"/>
          </a:xfrm>
          <a:prstGeom prst="rect">
            <a:avLst/>
          </a:prstGeom>
          <a:noFill/>
          <a:ln w="9525">
            <a:noFill/>
            <a:miter lim="800000"/>
            <a:headEnd/>
            <a:tailEnd/>
          </a:ln>
        </p:spPr>
        <p:txBody>
          <a:bodyPr wrap="none" anchor="ctr">
            <a:prstTxWarp prst="textNoShape">
              <a:avLst/>
            </a:prstTxWarp>
          </a:bodyPr>
          <a:lstStyle/>
          <a:p>
            <a:endParaRPr lang="fr-FR"/>
          </a:p>
        </p:txBody>
      </p:sp>
      <p:sp>
        <p:nvSpPr>
          <p:cNvPr id="416776" name="Rectangle 8"/>
          <p:cNvSpPr>
            <a:spLocks noChangeArrowheads="1"/>
          </p:cNvSpPr>
          <p:nvPr/>
        </p:nvSpPr>
        <p:spPr bwMode="auto">
          <a:xfrm>
            <a:off x="457200" y="1739900"/>
            <a:ext cx="8751888" cy="190500"/>
          </a:xfrm>
          <a:prstGeom prst="rect">
            <a:avLst/>
          </a:prstGeom>
          <a:noFill/>
          <a:ln w="9525">
            <a:noFill/>
            <a:miter lim="800000"/>
            <a:headEnd/>
            <a:tailEnd/>
          </a:ln>
        </p:spPr>
        <p:txBody>
          <a:bodyPr wrap="none" anchor="ctr">
            <a:prstTxWarp prst="textNoShape">
              <a:avLst/>
            </a:prstTxWarp>
          </a:bodyPr>
          <a:lstStyle/>
          <a:p>
            <a:endParaRPr lang="fr-FR"/>
          </a:p>
        </p:txBody>
      </p:sp>
      <p:sp>
        <p:nvSpPr>
          <p:cNvPr id="416777" name="Rectangle 9"/>
          <p:cNvSpPr>
            <a:spLocks noChangeArrowheads="1"/>
          </p:cNvSpPr>
          <p:nvPr/>
        </p:nvSpPr>
        <p:spPr bwMode="hidden">
          <a:xfrm>
            <a:off x="0" y="0"/>
            <a:ext cx="9144000" cy="849313"/>
          </a:xfrm>
          <a:prstGeom prst="rect">
            <a:avLst/>
          </a:prstGeom>
          <a:gradFill rotWithShape="0">
            <a:gsLst>
              <a:gs pos="0">
                <a:srgbClr val="B3BEFF"/>
              </a:gs>
              <a:gs pos="100000">
                <a:srgbClr val="B3BEFF">
                  <a:gamma/>
                  <a:tint val="0"/>
                  <a:invGamma/>
                </a:srgbClr>
              </a:gs>
            </a:gsLst>
            <a:lin ang="5400000" scaled="1"/>
          </a:gradFill>
          <a:ln w="9525">
            <a:noFill/>
            <a:miter lim="800000"/>
            <a:headEnd/>
            <a:tailEnd/>
          </a:ln>
          <a:effectLst/>
        </p:spPr>
        <p:txBody>
          <a:bodyPr wrap="none" anchor="ctr">
            <a:prstTxWarp prst="textNoShape">
              <a:avLst/>
            </a:prstTxWarp>
          </a:bodyPr>
          <a:lstStyle/>
          <a:p>
            <a:endParaRPr lang="fr-FR"/>
          </a:p>
        </p:txBody>
      </p:sp>
      <p:sp>
        <p:nvSpPr>
          <p:cNvPr id="416778" name="Rectangle 10"/>
          <p:cNvSpPr>
            <a:spLocks noChangeArrowheads="1"/>
          </p:cNvSpPr>
          <p:nvPr/>
        </p:nvSpPr>
        <p:spPr bwMode="hidden">
          <a:xfrm>
            <a:off x="0" y="4995863"/>
            <a:ext cx="9144000" cy="1862137"/>
          </a:xfrm>
          <a:prstGeom prst="rect">
            <a:avLst/>
          </a:prstGeom>
          <a:gradFill rotWithShape="0">
            <a:gsLst>
              <a:gs pos="0">
                <a:srgbClr val="B3BEFF">
                  <a:gamma/>
                  <a:tint val="0"/>
                  <a:invGamma/>
                </a:srgbClr>
              </a:gs>
              <a:gs pos="100000">
                <a:srgbClr val="B3BEFF"/>
              </a:gs>
            </a:gsLst>
            <a:lin ang="5400000" scaled="1"/>
          </a:gradFill>
          <a:ln w="9525">
            <a:noFill/>
            <a:miter lim="800000"/>
            <a:headEnd/>
            <a:tailEnd/>
          </a:ln>
        </p:spPr>
        <p:txBody>
          <a:bodyPr wrap="none" anchor="ctr">
            <a:prstTxWarp prst="textNoShape">
              <a:avLst/>
            </a:prstTxWarp>
          </a:bodyPr>
          <a:lstStyle/>
          <a:p>
            <a:endParaRPr lang="fr-FR"/>
          </a:p>
        </p:txBody>
      </p:sp>
    </p:spTree>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109" charset="2"/>
        <a:buChar char="b"/>
        <a:defRPr kumimoji="1" sz="3200">
          <a:solidFill>
            <a:schemeClr val="tx1"/>
          </a:solidFill>
          <a:effectLst>
            <a:outerShdw blurRad="38100" dist="38100" dir="2700000" algn="tl">
              <a:srgbClr val="DDDDDD"/>
            </a:outerShdw>
          </a:effectLst>
          <a:latin typeface="+mn-lt"/>
          <a:ea typeface="+mn-ea"/>
          <a:cs typeface="+mn-cs"/>
        </a:defRPr>
      </a:lvl1pPr>
      <a:lvl2pPr marL="742950" indent="-285750" algn="l" rtl="0" eaLnBrk="0" fontAlgn="base" hangingPunct="0">
        <a:spcBef>
          <a:spcPct val="20000"/>
        </a:spcBef>
        <a:spcAft>
          <a:spcPct val="0"/>
        </a:spcAft>
        <a:buClr>
          <a:schemeClr val="accent2"/>
        </a:buClr>
        <a:buChar char="•"/>
        <a:defRPr kumimoji="1" sz="2800">
          <a:solidFill>
            <a:schemeClr val="tx1"/>
          </a:solidFill>
          <a:effectLst>
            <a:outerShdw blurRad="38100" dist="38100" dir="2700000" algn="tl">
              <a:srgbClr val="DDDDDD"/>
            </a:outerShdw>
          </a:effectLst>
          <a:latin typeface="+mn-lt"/>
          <a:ea typeface="ＭＳ Ｐゴシック" pitchFamily="-109" charset="-128"/>
        </a:defRPr>
      </a:lvl2pPr>
      <a:lvl3pPr marL="1143000" indent="-228600" algn="l" rtl="0" eaLnBrk="0" fontAlgn="base" hangingPunct="0">
        <a:spcBef>
          <a:spcPct val="20000"/>
        </a:spcBef>
        <a:spcAft>
          <a:spcPct val="0"/>
        </a:spcAft>
        <a:buChar char="–"/>
        <a:defRPr kumimoji="1" sz="2400">
          <a:solidFill>
            <a:schemeClr val="tx1"/>
          </a:solidFill>
          <a:effectLst>
            <a:outerShdw blurRad="38100" dist="38100" dir="2700000" algn="tl">
              <a:srgbClr val="DDDDDD"/>
            </a:outerShdw>
          </a:effectLst>
          <a:latin typeface="+mn-lt"/>
          <a:ea typeface="ＭＳ Ｐゴシック" pitchFamily="-109" charset="-128"/>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4pPr>
      <a:lvl5pPr marL="20574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5pPr>
      <a:lvl6pPr marL="25146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6pPr>
      <a:lvl7pPr marL="29718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7pPr>
      <a:lvl8pPr marL="34290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8pPr>
      <a:lvl9pPr marL="3886200" indent="-228600" algn="l" rtl="0" eaLnBrk="0" fontAlgn="base" hangingPunct="0">
        <a:spcBef>
          <a:spcPct val="20000"/>
        </a:spcBef>
        <a:spcAft>
          <a:spcPct val="0"/>
        </a:spcAft>
        <a:buChar char="»"/>
        <a:defRPr kumimoji="1" sz="2000">
          <a:solidFill>
            <a:schemeClr val="tx1"/>
          </a:solidFill>
          <a:effectLst>
            <a:outerShdw blurRad="38100" dist="38100" dir="2700000" algn="tl">
              <a:srgbClr val="DDDDDD"/>
            </a:outerShdw>
          </a:effectLst>
          <a:latin typeface="+mn-lt"/>
          <a:ea typeface="ＭＳ Ｐゴシック" pitchFamily="-109"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408EB95-99C6-CB42-AD41-4F0C81284CD8}" type="datetimeFigureOut">
              <a:rPr lang="fr-FR" smtClean="0">
                <a:solidFill>
                  <a:prstClr val="black">
                    <a:tint val="75000"/>
                  </a:prstClr>
                </a:solidFill>
                <a:latin typeface="Calibri"/>
                <a:ea typeface="+mn-ea"/>
                <a:cs typeface="+mn-cs"/>
              </a:rPr>
              <a:pPr defTabSz="457200" fontAlgn="auto">
                <a:spcBef>
                  <a:spcPts val="0"/>
                </a:spcBef>
                <a:spcAft>
                  <a:spcPts val="0"/>
                </a:spcAft>
              </a:pPr>
              <a:t>23/03/2016</a:t>
            </a:fld>
            <a:endParaRPr lang="fr-FR">
              <a:solidFill>
                <a:prstClr val="black">
                  <a:tint val="75000"/>
                </a:prstClr>
              </a:solidFill>
              <a:latin typeface="Calibri"/>
              <a:ea typeface="+mn-ea"/>
              <a:cs typeface="+mn-cs"/>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fr-FR">
              <a:solidFill>
                <a:prstClr val="black">
                  <a:tint val="75000"/>
                </a:prstClr>
              </a:solidFill>
              <a:latin typeface="Calibri"/>
              <a:ea typeface="+mn-ea"/>
              <a:cs typeface="+mn-cs"/>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0DC2D51-F30F-F64E-8B67-B112E4820EB7}" type="slidenum">
              <a:rPr lang="fr-FR" smtClean="0">
                <a:solidFill>
                  <a:prstClr val="black">
                    <a:tint val="75000"/>
                  </a:prstClr>
                </a:solidFill>
                <a:latin typeface="Calibri"/>
                <a:ea typeface="+mn-ea"/>
                <a:cs typeface="+mn-cs"/>
              </a:rPr>
              <a:pPr defTabSz="457200" fontAlgn="auto">
                <a:spcBef>
                  <a:spcPts val="0"/>
                </a:spcBef>
                <a:spcAft>
                  <a:spcPts val="0"/>
                </a:spcAft>
              </a:pPr>
              <a:t>‹N°›</a:t>
            </a:fld>
            <a:endParaRPr lang="fr-FR">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5831725"/>
      </p:ext>
    </p:extLst>
  </p:cSld>
  <p:clrMap bg1="lt1" tx1="dk1" bg2="lt2" tx2="dk2" accent1="accent1" accent2="accent2" accent3="accent3" accent4="accent4" accent5="accent5" accent6="accent6" hlink="hlink" folHlink="folHlink"/>
  <p:sldLayoutIdLst>
    <p:sldLayoutId id="2147486639" r:id="rId1"/>
    <p:sldLayoutId id="2147486640" r:id="rId2"/>
    <p:sldLayoutId id="2147486641" r:id="rId3"/>
    <p:sldLayoutId id="2147486642" r:id="rId4"/>
    <p:sldLayoutId id="2147486643" r:id="rId5"/>
    <p:sldLayoutId id="2147486644" r:id="rId6"/>
    <p:sldLayoutId id="2147486645" r:id="rId7"/>
    <p:sldLayoutId id="2147486646" r:id="rId8"/>
    <p:sldLayoutId id="2147486647" r:id="rId9"/>
    <p:sldLayoutId id="2147486648" r:id="rId10"/>
    <p:sldLayoutId id="21474866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100000">
              <a:schemeClr val="bg1">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solidFill>
                <a:srgbClr val="FFFFFF"/>
              </a:solidFill>
              <a:ea typeface="+mn-ea"/>
              <a:cs typeface="Arial" charset="0"/>
            </a:endParaRPr>
          </a:p>
        </p:txBody>
      </p:sp>
      <p:sp>
        <p:nvSpPr>
          <p:cNvPr id="8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7DFC76D-690C-5440-9AE9-FF823C37CFA1}" type="slidenum">
              <a:rPr lang="fr-FR">
                <a:solidFill>
                  <a:srgbClr val="FFFFFF"/>
                </a:solidFill>
                <a:ea typeface="+mn-ea"/>
                <a:cs typeface="Arial" charset="0"/>
              </a:rPr>
              <a:pPr>
                <a:defRPr/>
              </a:pPr>
              <a:t>‹N°›</a:t>
            </a:fld>
            <a:endParaRPr lang="fr-FR">
              <a:solidFill>
                <a:srgbClr val="FFFFFF"/>
              </a:solidFill>
              <a:ea typeface="+mn-ea"/>
              <a:cs typeface="Arial"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8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sp>
            <p:nvSpPr>
              <p:cNvPr id="8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sp>
            <p:nvSpPr>
              <p:cNvPr id="8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sp>
            <p:nvSpPr>
              <p:cNvPr id="820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sp>
            <p:nvSpPr>
              <p:cNvPr id="8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grpSp>
        <p:sp>
          <p:nvSpPr>
            <p:cNvPr id="8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sp>
          <p:nvSpPr>
            <p:cNvPr id="820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prstTxWarp prst="textNoShape">
                <a:avLst/>
              </a:prstTxWarp>
            </a:bodyPr>
            <a:lstStyle/>
            <a:p>
              <a:pPr>
                <a:defRPr/>
              </a:pPr>
              <a:endParaRPr lang="en-US" sz="1800">
                <a:solidFill>
                  <a:srgbClr val="FFFFFF"/>
                </a:solidFill>
                <a:latin typeface="Garamond" charset="0"/>
                <a:ea typeface="+mn-ea"/>
                <a:cs typeface="Arial" charset="0"/>
              </a:endParaRPr>
            </a:p>
          </p:txBody>
        </p:sp>
      </p:grpSp>
      <p:sp>
        <p:nvSpPr>
          <p:cNvPr id="8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8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a:defRPr/>
            </a:pPr>
            <a:endParaRPr lang="fr-FR">
              <a:solidFill>
                <a:srgbClr val="FFFFFF"/>
              </a:solidFill>
              <a:ea typeface="+mn-ea"/>
              <a:cs typeface="Arial" charset="0"/>
            </a:endParaRPr>
          </a:p>
        </p:txBody>
      </p:sp>
      <p:sp>
        <p:nvSpPr>
          <p:cNvPr id="820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 bg1="dk2" tx1="lt1" bg2="dk1" tx2="lt2" accent1="accent1" accent2="accent2" accent3="accent3" accent4="accent4" accent5="accent5" accent6="accent6" hlink="hlink" folHlink="folHlink"/>
  <p:sldLayoutIdLst>
    <p:sldLayoutId id="2147486652" r:id="rId1"/>
    <p:sldLayoutId id="2147486653" r:id="rId2"/>
    <p:sldLayoutId id="2147486654" r:id="rId3"/>
    <p:sldLayoutId id="2147486655" r:id="rId4"/>
    <p:sldLayoutId id="2147486656" r:id="rId5"/>
    <p:sldLayoutId id="2147486657" r:id="rId6"/>
    <p:sldLayoutId id="2147486658" r:id="rId7"/>
    <p:sldLayoutId id="2147486659" r:id="rId8"/>
    <p:sldLayoutId id="2147486660" r:id="rId9"/>
    <p:sldLayoutId id="2147486661" r:id="rId10"/>
    <p:sldLayoutId id="2147486662" r:id="rId11"/>
    <p:sldLayoutId id="2147486663"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107"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107"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itchFamily="-107"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dirty="0">
              <a:solidFill>
                <a:prstClr val="black"/>
              </a:solidFill>
              <a:latin typeface="Arial" charset="0"/>
              <a:ea typeface="+mn-ea"/>
              <a:cs typeface="Arial" charset="0"/>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et modifiez le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defTabSz="457200">
              <a:defRPr/>
            </a:pPr>
            <a:fld id="{68F5AC42-5670-43ED-ACFE-DF9A19E970A8}" type="datetimeFigureOut">
              <a:rPr lang="fr-FR" smtClean="0">
                <a:solidFill>
                  <a:srgbClr val="575F6D"/>
                </a:solidFill>
                <a:latin typeface="Arial" charset="0"/>
                <a:ea typeface="+mn-ea"/>
                <a:cs typeface="Arial" charset="0"/>
              </a:rPr>
              <a:pPr defTabSz="457200">
                <a:defRPr/>
              </a:pPr>
              <a:t>23/03/2016</a:t>
            </a:fld>
            <a:endParaRPr lang="en-US">
              <a:solidFill>
                <a:srgbClr val="575F6D"/>
              </a:solidFill>
              <a:latin typeface="Arial" charset="0"/>
              <a:ea typeface="+mn-ea"/>
              <a:cs typeface="Arial" charset="0"/>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defTabSz="457200">
              <a:defRPr/>
            </a:pPr>
            <a:endParaRPr lang="en-US">
              <a:solidFill>
                <a:srgbClr val="575F6D"/>
              </a:solidFill>
              <a:latin typeface="Arial" charset="0"/>
              <a:ea typeface="+mn-ea"/>
              <a:cs typeface="Arial" charset="0"/>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a:solidFill>
                <a:prstClr val="white"/>
              </a:solidFill>
              <a:latin typeface="Century Schoolbook"/>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457200"/>
            <a:endParaRPr lang="en-US" sz="1800">
              <a:solidFill>
                <a:prstClr val="black"/>
              </a:solidFill>
              <a:latin typeface="Arial" charset="0"/>
              <a:ea typeface="+mn-ea"/>
              <a:cs typeface="Arial" charset="0"/>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sz="1800" dirty="0">
              <a:solidFill>
                <a:prstClr val="white"/>
              </a:solidFill>
              <a:latin typeface="Century Schoolbook"/>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defTabSz="457200">
              <a:defRPr/>
            </a:pPr>
            <a:fld id="{FFAA79B5-5A89-495E-BE9D-ACCCDE3CB42F}" type="slidenum">
              <a:rPr lang="en-US" smtClean="0">
                <a:latin typeface="Arial" charset="0"/>
                <a:ea typeface="+mn-ea"/>
                <a:cs typeface="Arial" charset="0"/>
              </a:rPr>
              <a:pPr defTabSz="457200">
                <a:defRPr/>
              </a:pPr>
              <a:t>‹N°›</a:t>
            </a:fld>
            <a:endParaRPr lang="en-US">
              <a:latin typeface="Arial" charset="0"/>
              <a:ea typeface="+mn-ea"/>
              <a:cs typeface="Arial" charset="0"/>
            </a:endParaRPr>
          </a:p>
        </p:txBody>
      </p:sp>
    </p:spTree>
  </p:cSld>
  <p:clrMap bg1="lt1" tx1="dk1" bg2="lt2" tx2="dk2" accent1="accent1" accent2="accent2" accent3="accent3" accent4="accent4" accent5="accent5" accent6="accent6" hlink="hlink" folHlink="folHlink"/>
  <p:sldLayoutIdLst>
    <p:sldLayoutId id="2147486665" r:id="rId1"/>
    <p:sldLayoutId id="2147486666" r:id="rId2"/>
    <p:sldLayoutId id="2147486667" r:id="rId3"/>
    <p:sldLayoutId id="2147486668" r:id="rId4"/>
    <p:sldLayoutId id="2147486669" r:id="rId5"/>
    <p:sldLayoutId id="2147486670" r:id="rId6"/>
    <p:sldLayoutId id="2147486671" r:id="rId7"/>
    <p:sldLayoutId id="2147486672" r:id="rId8"/>
    <p:sldLayoutId id="2147486673" r:id="rId9"/>
    <p:sldLayoutId id="2147486674" r:id="rId10"/>
    <p:sldLayoutId id="214748667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5A89710-95CA-47DF-A01E-90C2B1C34320}" type="datetimeFigureOut">
              <a:rPr lang="fr-FR" smtClean="0">
                <a:solidFill>
                  <a:prstClr val="black">
                    <a:tint val="75000"/>
                  </a:prstClr>
                </a:solidFill>
                <a:latin typeface="Calibri"/>
                <a:ea typeface="+mn-ea"/>
                <a:cs typeface="+mn-cs"/>
              </a:rPr>
              <a:pPr fontAlgn="auto">
                <a:spcBef>
                  <a:spcPts val="0"/>
                </a:spcBef>
                <a:spcAft>
                  <a:spcPts val="0"/>
                </a:spcAft>
              </a:pPr>
              <a:t>23/03/2016</a:t>
            </a:fld>
            <a:endParaRPr lang="fr-FR">
              <a:solidFill>
                <a:prstClr val="black">
                  <a:tint val="75000"/>
                </a:prstClr>
              </a:solidFill>
              <a:latin typeface="Calibri"/>
              <a:ea typeface="+mn-ea"/>
              <a:cs typeface="+mn-cs"/>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fr-FR">
              <a:solidFill>
                <a:prstClr val="black">
                  <a:tint val="75000"/>
                </a:prstClr>
              </a:solidFill>
              <a:latin typeface="Calibri"/>
              <a:ea typeface="+mn-ea"/>
              <a:cs typeface="+mn-cs"/>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4B3BBF-41C2-48A6-B8EB-430D0518ED5E}" type="slidenum">
              <a:rPr lang="fr-FR" smtClean="0">
                <a:solidFill>
                  <a:prstClr val="black">
                    <a:tint val="75000"/>
                  </a:prstClr>
                </a:solidFill>
                <a:latin typeface="Calibri"/>
                <a:ea typeface="+mn-ea"/>
                <a:cs typeface="+mn-cs"/>
              </a:rPr>
              <a:pPr fontAlgn="auto">
                <a:spcBef>
                  <a:spcPts val="0"/>
                </a:spcBef>
                <a:spcAft>
                  <a:spcPts val="0"/>
                </a:spcAft>
              </a:pPr>
              <a:t>‹N°›</a:t>
            </a:fld>
            <a:endParaRPr lang="fr-FR">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68567707"/>
      </p:ext>
    </p:extLst>
  </p:cSld>
  <p:clrMap bg1="lt1" tx1="dk1" bg2="lt2" tx2="dk2" accent1="accent1" accent2="accent2" accent3="accent3" accent4="accent4" accent5="accent5" accent6="accent6" hlink="hlink" folHlink="folHlink"/>
  <p:sldLayoutIdLst>
    <p:sldLayoutId id="2147486689" r:id="rId1"/>
    <p:sldLayoutId id="2147486690" r:id="rId2"/>
    <p:sldLayoutId id="2147486691" r:id="rId3"/>
    <p:sldLayoutId id="2147486692" r:id="rId4"/>
    <p:sldLayoutId id="2147486693" r:id="rId5"/>
    <p:sldLayoutId id="2147486694" r:id="rId6"/>
    <p:sldLayoutId id="2147486695" r:id="rId7"/>
    <p:sldLayoutId id="2147486696" r:id="rId8"/>
    <p:sldLayoutId id="2147486697" r:id="rId9"/>
    <p:sldLayoutId id="2147486698" r:id="rId10"/>
    <p:sldLayoutId id="2147486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69.png"/><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11.png"/><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29.xml"/><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slideLayout" Target="../slideLayouts/slideLayout7.xml"/><Relationship Id="rId7" Type="http://schemas.openxmlformats.org/officeDocument/2006/relationships/image" Target="../media/image110.png"/><Relationship Id="rId2" Type="http://schemas.openxmlformats.org/officeDocument/2006/relationships/video" Target="file://localhost/Users/Didier/Dropbox/Injection%20billes%20200-500%20G25.mov" TargetMode="External"/><Relationship Id="rId1" Type="http://schemas.microsoft.com/office/2007/relationships/media" Target="file://localhost/Users/Didier/Dropbox/Injection%20billes%20200-500%20G25.mov" TargetMode="Externa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image" Target="../media/image113.png"/><Relationship Id="rId4" Type="http://schemas.openxmlformats.org/officeDocument/2006/relationships/image" Target="../media/image107.jpeg"/><Relationship Id="rId9" Type="http://schemas.openxmlformats.org/officeDocument/2006/relationships/image" Target="../media/image112.png"/></Relationships>
</file>

<file path=ppt/slides/_rels/slide26.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2.png"/><Relationship Id="rId3" Type="http://schemas.microsoft.com/office/2007/relationships/hdphoto" Target="../media/hdphoto1.wdp"/><Relationship Id="rId7" Type="http://schemas.openxmlformats.org/officeDocument/2006/relationships/image" Target="../media/image117.jpeg"/><Relationship Id="rId12" Type="http://schemas.openxmlformats.org/officeDocument/2006/relationships/image" Target="../media/image121.jpeg"/><Relationship Id="rId2" Type="http://schemas.openxmlformats.org/officeDocument/2006/relationships/image" Target="../media/image114.png"/><Relationship Id="rId1" Type="http://schemas.openxmlformats.org/officeDocument/2006/relationships/slideLayout" Target="../slideLayouts/slideLayout15.xml"/><Relationship Id="rId6" Type="http://schemas.openxmlformats.org/officeDocument/2006/relationships/image" Target="../media/image116.png"/><Relationship Id="rId11" Type="http://schemas.openxmlformats.org/officeDocument/2006/relationships/image" Target="../media/image113.png"/><Relationship Id="rId5" Type="http://schemas.microsoft.com/office/2007/relationships/hdphoto" Target="../media/hdphoto2.wdp"/><Relationship Id="rId10" Type="http://schemas.openxmlformats.org/officeDocument/2006/relationships/image" Target="../media/image120.png"/><Relationship Id="rId4" Type="http://schemas.openxmlformats.org/officeDocument/2006/relationships/image" Target="../media/image115.jpeg"/><Relationship Id="rId9" Type="http://schemas.openxmlformats.org/officeDocument/2006/relationships/image" Target="../media/image119.png"/></Relationships>
</file>

<file path=ppt/slides/_rels/slide2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0.tif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26.png"/><Relationship Id="rId11" Type="http://schemas.openxmlformats.org/officeDocument/2006/relationships/image" Target="../media/image122.png"/><Relationship Id="rId5" Type="http://schemas.openxmlformats.org/officeDocument/2006/relationships/image" Target="../media/image125.png"/><Relationship Id="rId10" Type="http://schemas.openxmlformats.org/officeDocument/2006/relationships/image" Target="../media/image129.jpeg"/><Relationship Id="rId4" Type="http://schemas.openxmlformats.org/officeDocument/2006/relationships/image" Target="../media/image124.png"/><Relationship Id="rId9" Type="http://schemas.openxmlformats.org/officeDocument/2006/relationships/image" Target="../media/image1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onlinelibrary.wiley.com/doi/10.1002/anie.201401043/full#fig1" TargetMode="External"/><Relationship Id="rId5" Type="http://schemas.openxmlformats.org/officeDocument/2006/relationships/image" Target="../media/image133.jpg"/><Relationship Id="rId4" Type="http://schemas.openxmlformats.org/officeDocument/2006/relationships/image" Target="../media/image132.emf"/></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hyperlink" Target="http://onlinelibrary.wiley.com/doi/10.1002/anie.201401043/full#fig1" TargetMode="External"/><Relationship Id="rId4" Type="http://schemas.openxmlformats.org/officeDocument/2006/relationships/image" Target="../media/image134.png"/></Relationships>
</file>

<file path=ppt/slides/_rels/slide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hyperlink" Target="http://onlinelibrary.wiley.com/doi/10.1002/anie.201401043/full#fig1" TargetMode="External"/><Relationship Id="rId4" Type="http://schemas.openxmlformats.org/officeDocument/2006/relationships/image" Target="../media/image135.png"/></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jpg"/></Relationships>
</file>

<file path=ppt/slides/_rels/slide3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43.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44.emf"/><Relationship Id="rId3" Type="http://schemas.openxmlformats.org/officeDocument/2006/relationships/notesSlide" Target="../notesSlides/notesSlide23.xml"/><Relationship Id="rId7" Type="http://schemas.openxmlformats.org/officeDocument/2006/relationships/image" Target="../media/image148.jpeg"/><Relationship Id="rId12"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154.jpg"/><Relationship Id="rId1" Type="http://schemas.openxmlformats.org/officeDocument/2006/relationships/vmlDrawing" Target="../drawings/vmlDrawing3.vml"/><Relationship Id="rId6" Type="http://schemas.openxmlformats.org/officeDocument/2006/relationships/image" Target="../media/image147.jpeg"/><Relationship Id="rId11" Type="http://schemas.openxmlformats.org/officeDocument/2006/relationships/image" Target="../media/image152.png"/><Relationship Id="rId5" Type="http://schemas.openxmlformats.org/officeDocument/2006/relationships/image" Target="../media/image146.jpeg"/><Relationship Id="rId15" Type="http://schemas.openxmlformats.org/officeDocument/2006/relationships/image" Target="../media/image10.jpeg"/><Relationship Id="rId10" Type="http://schemas.openxmlformats.org/officeDocument/2006/relationships/image" Target="../media/image151.jpeg"/><Relationship Id="rId4" Type="http://schemas.openxmlformats.org/officeDocument/2006/relationships/image" Target="../media/image145.png"/><Relationship Id="rId9" Type="http://schemas.openxmlformats.org/officeDocument/2006/relationships/image" Target="../media/image150.jpeg"/><Relationship Id="rId14" Type="http://schemas.openxmlformats.org/officeDocument/2006/relationships/image" Target="../media/image153.png"/></Relationships>
</file>

<file path=ppt/slides/_rels/slide39.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56.jpe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1.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159.emf"/></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62.xml"/><Relationship Id="rId5" Type="http://schemas.openxmlformats.org/officeDocument/2006/relationships/image" Target="../media/image35.png"/><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png"/><Relationship Id="rId7" Type="http://schemas.openxmlformats.org/officeDocument/2006/relationships/image" Target="../media/image13.jpe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eg"/><Relationship Id="rId18" Type="http://schemas.openxmlformats.org/officeDocument/2006/relationships/image" Target="../media/image45.png"/><Relationship Id="rId3" Type="http://schemas.openxmlformats.org/officeDocument/2006/relationships/notesSlide" Target="../notesSlides/notesSlide6.xml"/><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oleObject" Target="../embeddings/oleObject7.bin"/><Relationship Id="rId2" Type="http://schemas.openxmlformats.org/officeDocument/2006/relationships/slideLayout" Target="../slideLayouts/slideLayout27.xml"/><Relationship Id="rId16" Type="http://schemas.openxmlformats.org/officeDocument/2006/relationships/image" Target="../media/image58.png"/><Relationship Id="rId1" Type="http://schemas.openxmlformats.org/officeDocument/2006/relationships/vmlDrawing" Target="../drawings/vmlDrawing2.v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59.jpe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375" y="188640"/>
            <a:ext cx="4361688" cy="1365954"/>
          </a:xfrm>
          <a:prstGeom prst="rect">
            <a:avLst/>
          </a:prstGeom>
        </p:spPr>
      </p:pic>
      <p:pic>
        <p:nvPicPr>
          <p:cNvPr id="20" name="Image 19" descr="Diapositive1.jpg"/>
          <p:cNvPicPr>
            <a:picLocks noChangeAspect="1"/>
          </p:cNvPicPr>
          <p:nvPr/>
        </p:nvPicPr>
        <p:blipFill>
          <a:blip r:embed="rId4"/>
          <a:srcRect b="33684"/>
          <a:stretch>
            <a:fillRect/>
          </a:stretch>
        </p:blipFill>
        <p:spPr>
          <a:xfrm>
            <a:off x="539552" y="2348881"/>
            <a:ext cx="8338518" cy="3960440"/>
          </a:xfrm>
          <a:prstGeom prst="rect">
            <a:avLst/>
          </a:prstGeom>
        </p:spPr>
      </p:pic>
      <p:sp>
        <p:nvSpPr>
          <p:cNvPr id="18" name="Rectangle 8"/>
          <p:cNvSpPr>
            <a:spLocks noChangeArrowheads="1"/>
          </p:cNvSpPr>
          <p:nvPr/>
        </p:nvSpPr>
        <p:spPr bwMode="auto">
          <a:xfrm>
            <a:off x="539552" y="2420888"/>
            <a:ext cx="8352928" cy="1779245"/>
          </a:xfrm>
          <a:prstGeom prst="rect">
            <a:avLst/>
          </a:prstGeom>
          <a:noFill/>
          <a:ln w="9525">
            <a:noFill/>
            <a:miter lim="800000"/>
            <a:headEnd/>
            <a:tailEnd/>
          </a:ln>
        </p:spPr>
        <p:txBody>
          <a:bodyPr anchor="b">
            <a:prstTxWarp prst="textNoShape">
              <a:avLst/>
            </a:prstTxWarp>
          </a:bodyPr>
          <a:lstStyle/>
          <a:p>
            <a:pPr algn="ctr">
              <a:lnSpc>
                <a:spcPct val="110000"/>
              </a:lnSpc>
            </a:pPr>
            <a:r>
              <a:rPr lang="fr-FR" sz="3200" b="1" dirty="0" smtClean="0">
                <a:solidFill>
                  <a:srgbClr val="FFFFFF"/>
                </a:solidFill>
                <a:latin typeface="Arial"/>
                <a:ea typeface="+mn-ea"/>
                <a:cs typeface="Arial"/>
              </a:rPr>
              <a:t>LVTS UMRS 1148</a:t>
            </a:r>
          </a:p>
          <a:p>
            <a:pPr algn="ctr">
              <a:lnSpc>
                <a:spcPct val="110000"/>
              </a:lnSpc>
            </a:pPr>
            <a:r>
              <a:rPr lang="fr-FR" sz="3200" b="1" dirty="0">
                <a:solidFill>
                  <a:srgbClr val="FFFFFF"/>
                </a:solidFill>
                <a:latin typeface="Arial"/>
                <a:ea typeface="+mn-ea"/>
                <a:cs typeface="Arial"/>
              </a:rPr>
              <a:t/>
            </a:r>
            <a:br>
              <a:rPr lang="fr-FR" sz="3200" b="1" dirty="0">
                <a:solidFill>
                  <a:srgbClr val="FFFFFF"/>
                </a:solidFill>
                <a:latin typeface="Arial"/>
                <a:ea typeface="+mn-ea"/>
                <a:cs typeface="Arial"/>
              </a:rPr>
            </a:br>
            <a:endParaRPr lang="fr-FR" sz="4800" b="1" dirty="0" smtClean="0">
              <a:solidFill>
                <a:srgbClr val="FFFFFF"/>
              </a:solidFill>
              <a:latin typeface="Arial"/>
              <a:ea typeface="+mn-ea"/>
              <a:cs typeface="Arial"/>
            </a:endParaRPr>
          </a:p>
        </p:txBody>
      </p:sp>
      <p:pic>
        <p:nvPicPr>
          <p:cNvPr id="9" name="Picture 10"/>
          <p:cNvPicPr>
            <a:picLocks noChangeAspect="1" noChangeArrowheads="1"/>
          </p:cNvPicPr>
          <p:nvPr/>
        </p:nvPicPr>
        <p:blipFill>
          <a:blip r:embed="rId5" cstate="print"/>
          <a:srcRect/>
          <a:stretch>
            <a:fillRect/>
          </a:stretch>
        </p:blipFill>
        <p:spPr bwMode="auto">
          <a:xfrm>
            <a:off x="2315218" y="70088"/>
            <a:ext cx="1304814" cy="1304814"/>
          </a:xfrm>
          <a:prstGeom prst="rect">
            <a:avLst/>
          </a:prstGeom>
          <a:noFill/>
          <a:ln w="9525">
            <a:noFill/>
            <a:miter lim="800000"/>
            <a:headEnd/>
            <a:tailEnd/>
          </a:ln>
        </p:spPr>
      </p:pic>
      <p:sp>
        <p:nvSpPr>
          <p:cNvPr id="11" name="ZoneTexte 10"/>
          <p:cNvSpPr txBox="1"/>
          <p:nvPr/>
        </p:nvSpPr>
        <p:spPr>
          <a:xfrm>
            <a:off x="2980866" y="6282265"/>
            <a:ext cx="3754353" cy="584776"/>
          </a:xfrm>
          <a:prstGeom prst="rect">
            <a:avLst/>
          </a:prstGeom>
          <a:noFill/>
        </p:spPr>
        <p:txBody>
          <a:bodyPr wrap="none" rtlCol="0">
            <a:spAutoFit/>
          </a:bodyPr>
          <a:lstStyle/>
          <a:p>
            <a:r>
              <a:rPr lang="fr-FR" sz="3200" b="1" dirty="0" smtClean="0">
                <a:solidFill>
                  <a:srgbClr val="000514"/>
                </a:solidFill>
                <a:latin typeface="Arial"/>
                <a:ea typeface="+mn-ea"/>
                <a:cs typeface="Arial"/>
              </a:rPr>
              <a:t>AERES 2013 : 6A+ </a:t>
            </a:r>
            <a:endParaRPr lang="fr-FR" sz="3200" b="1" dirty="0">
              <a:solidFill>
                <a:srgbClr val="000514"/>
              </a:solidFill>
              <a:latin typeface="Arial"/>
              <a:ea typeface="+mn-ea"/>
              <a:cs typeface="Arial"/>
            </a:endParaRPr>
          </a:p>
        </p:txBody>
      </p:sp>
      <p:sp>
        <p:nvSpPr>
          <p:cNvPr id="26" name="Text Box 8"/>
          <p:cNvSpPr txBox="1">
            <a:spLocks noChangeArrowheads="1"/>
          </p:cNvSpPr>
          <p:nvPr/>
        </p:nvSpPr>
        <p:spPr bwMode="auto">
          <a:xfrm>
            <a:off x="4666136" y="465539"/>
            <a:ext cx="126255" cy="553826"/>
          </a:xfrm>
          <a:prstGeom prst="rect">
            <a:avLst/>
          </a:prstGeom>
          <a:noFill/>
          <a:ln w="9525">
            <a:noFill/>
            <a:miter lim="800000"/>
            <a:headEnd/>
            <a:tailEnd/>
          </a:ln>
        </p:spPr>
        <p:txBody>
          <a:bodyPr wrap="square">
            <a:prstTxWarp prst="textNoShape">
              <a:avLst/>
            </a:prstTxWarp>
            <a:spAutoFit/>
          </a:bodyPr>
          <a:lstStyle/>
          <a:p>
            <a:endParaRPr lang="fr-FR" sz="1800" dirty="0">
              <a:solidFill>
                <a:srgbClr val="000514"/>
              </a:solidFill>
              <a:latin typeface="Garamond" pitchFamily="-107" charset="0"/>
              <a:ea typeface="+mn-ea"/>
              <a:cs typeface="Arial" charset="0"/>
            </a:endParaRPr>
          </a:p>
        </p:txBody>
      </p:sp>
      <p:pic>
        <p:nvPicPr>
          <p:cNvPr id="27" name="Picture 12"/>
          <p:cNvPicPr>
            <a:picLocks noChangeAspect="1" noChangeArrowheads="1"/>
          </p:cNvPicPr>
          <p:nvPr/>
        </p:nvPicPr>
        <p:blipFill>
          <a:blip r:embed="rId6"/>
          <a:srcRect l="3810" t="3798" b="8386"/>
          <a:stretch>
            <a:fillRect/>
          </a:stretch>
        </p:blipFill>
        <p:spPr bwMode="auto">
          <a:xfrm>
            <a:off x="1907704" y="1412776"/>
            <a:ext cx="2195315" cy="773283"/>
          </a:xfrm>
          <a:prstGeom prst="rect">
            <a:avLst/>
          </a:prstGeom>
          <a:noFill/>
          <a:ln w="9525">
            <a:noFill/>
            <a:miter lim="800000"/>
            <a:headEnd/>
            <a:tailEnd/>
          </a:ln>
        </p:spPr>
      </p:pic>
      <p:pic>
        <p:nvPicPr>
          <p:cNvPr id="28" name="Picture 47"/>
          <p:cNvPicPr>
            <a:picLocks noChangeAspect="1" noChangeArrowheads="1"/>
          </p:cNvPicPr>
          <p:nvPr/>
        </p:nvPicPr>
        <p:blipFill>
          <a:blip r:embed="rId7"/>
          <a:srcRect/>
          <a:stretch>
            <a:fillRect/>
          </a:stretch>
        </p:blipFill>
        <p:spPr bwMode="auto">
          <a:xfrm>
            <a:off x="827584" y="260648"/>
            <a:ext cx="749560" cy="1827770"/>
          </a:xfrm>
          <a:prstGeom prst="rect">
            <a:avLst/>
          </a:prstGeom>
          <a:noFill/>
          <a:ln w="9525">
            <a:noFill/>
            <a:miter lim="800000"/>
            <a:headEnd/>
            <a:tailEnd/>
          </a:ln>
        </p:spPr>
      </p:pic>
      <p:sp>
        <p:nvSpPr>
          <p:cNvPr id="92" name="ZoneTexte 91"/>
          <p:cNvSpPr txBox="1"/>
          <p:nvPr/>
        </p:nvSpPr>
        <p:spPr>
          <a:xfrm>
            <a:off x="6948264" y="836712"/>
            <a:ext cx="1485302" cy="584776"/>
          </a:xfrm>
          <a:prstGeom prst="rect">
            <a:avLst/>
          </a:prstGeom>
          <a:noFill/>
        </p:spPr>
        <p:txBody>
          <a:bodyPr wrap="none" rtlCol="0">
            <a:spAutoFit/>
          </a:bodyPr>
          <a:lstStyle/>
          <a:p>
            <a:r>
              <a:rPr lang="fr-FR" sz="3200" b="1" dirty="0" smtClean="0">
                <a:solidFill>
                  <a:srgbClr val="000514"/>
                </a:solidFill>
                <a:latin typeface="Arial"/>
                <a:ea typeface="+mn-ea"/>
                <a:cs typeface="Arial"/>
              </a:rPr>
              <a:t>U 1148</a:t>
            </a:r>
            <a:endParaRPr lang="fr-FR" sz="3200" b="1" dirty="0">
              <a:solidFill>
                <a:srgbClr val="000514"/>
              </a:solidFill>
              <a:latin typeface="Arial"/>
              <a:ea typeface="+mn-ea"/>
              <a:cs typeface="Arial"/>
            </a:endParaRPr>
          </a:p>
        </p:txBody>
      </p:sp>
    </p:spTree>
    <p:extLst>
      <p:ext uri="{BB962C8B-B14F-4D97-AF65-F5344CB8AC3E}">
        <p14:creationId xmlns:p14="http://schemas.microsoft.com/office/powerpoint/2010/main" val="2995475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5"/>
          <p:cNvSpPr>
            <a:spLocks noGrp="1"/>
          </p:cNvSpPr>
          <p:nvPr>
            <p:ph type="title"/>
          </p:nvPr>
        </p:nvSpPr>
        <p:spPr>
          <a:xfrm>
            <a:off x="840948" y="38100"/>
            <a:ext cx="8861852" cy="406400"/>
          </a:xfrm>
        </p:spPr>
        <p:txBody>
          <a:bodyPr/>
          <a:lstStyle/>
          <a:p>
            <a:r>
              <a:rPr lang="en-US" sz="2300" dirty="0" smtClean="0">
                <a:solidFill>
                  <a:srgbClr val="000000"/>
                </a:solidFill>
              </a:rPr>
              <a:t>Cardiovascular biomaterials and tissue engineering</a:t>
            </a:r>
            <a:endParaRPr lang="fr-FR" sz="2300" dirty="0"/>
          </a:p>
        </p:txBody>
      </p:sp>
      <p:sp>
        <p:nvSpPr>
          <p:cNvPr id="3" name="Sous-titre 2"/>
          <p:cNvSpPr>
            <a:spLocks noGrp="1"/>
          </p:cNvSpPr>
          <p:nvPr>
            <p:ph type="subTitle" idx="10"/>
          </p:nvPr>
        </p:nvSpPr>
        <p:spPr/>
        <p:txBody>
          <a:bodyPr/>
          <a:lstStyle/>
          <a:p>
            <a:endParaRPr lang="fr-FR" dirty="0"/>
          </a:p>
        </p:txBody>
      </p:sp>
      <p:sp>
        <p:nvSpPr>
          <p:cNvPr id="4" name="Espace réservé du contenu 3"/>
          <p:cNvSpPr>
            <a:spLocks noGrp="1"/>
          </p:cNvSpPr>
          <p:nvPr>
            <p:ph idx="1"/>
          </p:nvPr>
        </p:nvSpPr>
        <p:spPr/>
        <p:txBody>
          <a:bodyPr/>
          <a:lstStyle/>
          <a:p>
            <a:endParaRPr lang="fr-FR"/>
          </a:p>
        </p:txBody>
      </p:sp>
      <p:sp>
        <p:nvSpPr>
          <p:cNvPr id="5" name="Rectangle 2"/>
          <p:cNvSpPr>
            <a:spLocks noChangeArrowheads="1"/>
          </p:cNvSpPr>
          <p:nvPr/>
        </p:nvSpPr>
        <p:spPr bwMode="auto">
          <a:xfrm>
            <a:off x="899592" y="188640"/>
            <a:ext cx="77724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fr-FR" sz="4800" b="1" dirty="0" err="1">
                <a:solidFill>
                  <a:srgbClr val="333399"/>
                </a:solidFill>
                <a:latin typeface="Times New Roman" charset="0"/>
              </a:rPr>
              <a:t>Porous</a:t>
            </a:r>
            <a:r>
              <a:rPr lang="fr-FR" sz="4800" b="1" dirty="0">
                <a:solidFill>
                  <a:srgbClr val="333399"/>
                </a:solidFill>
                <a:latin typeface="Times New Roman" charset="0"/>
              </a:rPr>
              <a:t> </a:t>
            </a:r>
            <a:r>
              <a:rPr lang="fr-FR" sz="4800" b="1" dirty="0" err="1">
                <a:solidFill>
                  <a:srgbClr val="333399"/>
                </a:solidFill>
                <a:latin typeface="Times New Roman" charset="0"/>
              </a:rPr>
              <a:t>scaffolds</a:t>
            </a:r>
            <a:endParaRPr lang="fr-FR" sz="4800" b="1" dirty="0">
              <a:solidFill>
                <a:srgbClr val="333399"/>
              </a:solidFill>
              <a:latin typeface="Times New Roman" charset="0"/>
            </a:endParaRPr>
          </a:p>
        </p:txBody>
      </p:sp>
      <p:pic>
        <p:nvPicPr>
          <p:cNvPr id="6" name="Picture 3" descr="PUDNC gelatine-10_26G-cr"/>
          <p:cNvPicPr>
            <a:picLocks noChangeAspect="1" noChangeArrowheads="1"/>
          </p:cNvPicPr>
          <p:nvPr/>
        </p:nvPicPr>
        <p:blipFill>
          <a:blip r:embed="rId3"/>
          <a:srcRect l="36296" t="12436" r="8888" b="37720"/>
          <a:stretch>
            <a:fillRect/>
          </a:stretch>
        </p:blipFill>
        <p:spPr bwMode="auto">
          <a:xfrm>
            <a:off x="4800600" y="3532013"/>
            <a:ext cx="4038600" cy="3281363"/>
          </a:xfrm>
          <a:prstGeom prst="rect">
            <a:avLst/>
          </a:prstGeom>
          <a:noFill/>
          <a:effectLst>
            <a:outerShdw blurRad="63500" dist="38099" dir="2700000" algn="ctr" rotWithShape="0">
              <a:srgbClr val="000000">
                <a:alpha val="74998"/>
              </a:srgbClr>
            </a:outerShdw>
          </a:effectLst>
        </p:spPr>
      </p:pic>
      <p:grpSp>
        <p:nvGrpSpPr>
          <p:cNvPr id="7" name="Group 4"/>
          <p:cNvGrpSpPr>
            <a:grpSpLocks/>
          </p:cNvGrpSpPr>
          <p:nvPr/>
        </p:nvGrpSpPr>
        <p:grpSpPr bwMode="auto">
          <a:xfrm>
            <a:off x="1007368" y="3532584"/>
            <a:ext cx="3276600" cy="3352800"/>
            <a:chOff x="242" y="922"/>
            <a:chExt cx="1326" cy="1251"/>
          </a:xfrm>
        </p:grpSpPr>
        <p:pic>
          <p:nvPicPr>
            <p:cNvPr id="8" name="Picture 5" descr="2ème tube 100% pull"/>
            <p:cNvPicPr>
              <a:picLocks noChangeAspect="1" noChangeArrowheads="1"/>
            </p:cNvPicPr>
            <p:nvPr/>
          </p:nvPicPr>
          <p:blipFill>
            <a:blip r:embed="rId4"/>
            <a:srcRect l="22208" t="5168" r="15398" b="20485"/>
            <a:stretch>
              <a:fillRect/>
            </a:stretch>
          </p:blipFill>
          <p:spPr bwMode="auto">
            <a:xfrm>
              <a:off x="242" y="922"/>
              <a:ext cx="1326" cy="1251"/>
            </a:xfrm>
            <a:prstGeom prst="rect">
              <a:avLst/>
            </a:prstGeom>
            <a:noFill/>
            <a:ln w="9525">
              <a:noFill/>
              <a:miter lim="800000"/>
              <a:headEnd/>
              <a:tailEnd/>
            </a:ln>
            <a:effectLst>
              <a:outerShdw blurRad="63500" dist="53882" dir="2700000" algn="ctr" rotWithShape="0">
                <a:srgbClr val="4D4D4D">
                  <a:alpha val="50000"/>
                </a:srgbClr>
              </a:outerShdw>
            </a:effectLst>
          </p:spPr>
        </p:pic>
        <p:sp>
          <p:nvSpPr>
            <p:cNvPr id="9" name="Rectangle 6"/>
            <p:cNvSpPr>
              <a:spLocks noChangeArrowheads="1"/>
            </p:cNvSpPr>
            <p:nvPr/>
          </p:nvSpPr>
          <p:spPr bwMode="auto">
            <a:xfrm>
              <a:off x="355" y="1529"/>
              <a:ext cx="1152" cy="312"/>
            </a:xfrm>
            <a:prstGeom prst="rect">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fr-FR">
                <a:solidFill>
                  <a:srgbClr val="000000"/>
                </a:solidFill>
              </a:endParaRPr>
            </a:p>
          </p:txBody>
        </p:sp>
      </p:grp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1052736"/>
            <a:ext cx="3096344" cy="23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6"/>
          <p:cNvPicPr>
            <a:picLocks noChangeAspect="1" noChangeArrowheads="1"/>
          </p:cNvPicPr>
          <p:nvPr/>
        </p:nvPicPr>
        <p:blipFill>
          <a:blip r:embed="rId6"/>
          <a:srcRect l="7275" t="10712" r="5768" b="15312"/>
          <a:stretch>
            <a:fillRect/>
          </a:stretch>
        </p:blipFill>
        <p:spPr bwMode="auto">
          <a:xfrm>
            <a:off x="1547664" y="1052736"/>
            <a:ext cx="2335702" cy="2334182"/>
          </a:xfrm>
          <a:prstGeom prst="rect">
            <a:avLst/>
          </a:prstGeom>
          <a:noFill/>
          <a:ln w="9525">
            <a:noFill/>
            <a:miter lim="800000"/>
            <a:headEnd/>
            <a:tailEnd/>
          </a:ln>
          <a:effectLst>
            <a:outerShdw blurRad="63500" dist="38099" dir="2700000" algn="ctr" rotWithShape="0">
              <a:srgbClr val="4D4D4D">
                <a:alpha val="74998"/>
              </a:srgbClr>
            </a:outerShdw>
          </a:effectLst>
        </p:spPr>
      </p:pic>
    </p:spTree>
    <p:extLst>
      <p:ext uri="{BB962C8B-B14F-4D97-AF65-F5344CB8AC3E}">
        <p14:creationId xmlns:p14="http://schemas.microsoft.com/office/powerpoint/2010/main" val="3778275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Rectangle à coins arrondis 245"/>
          <p:cNvSpPr/>
          <p:nvPr/>
        </p:nvSpPr>
        <p:spPr>
          <a:xfrm>
            <a:off x="3911228" y="3107060"/>
            <a:ext cx="1224136" cy="1906128"/>
          </a:xfrm>
          <a:prstGeom prst="roundRect">
            <a:avLst/>
          </a:prstGeom>
          <a:solidFill>
            <a:srgbClr val="C0504D">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FFFFFF"/>
              </a:solidFill>
              <a:latin typeface="Tahoma"/>
            </a:endParaRPr>
          </a:p>
        </p:txBody>
      </p:sp>
      <p:sp>
        <p:nvSpPr>
          <p:cNvPr id="4" name="Rectangle 3"/>
          <p:cNvSpPr/>
          <p:nvPr/>
        </p:nvSpPr>
        <p:spPr>
          <a:xfrm>
            <a:off x="0" y="-41424"/>
            <a:ext cx="9144000" cy="523220"/>
          </a:xfrm>
          <a:prstGeom prst="rect">
            <a:avLst/>
          </a:prstGeom>
          <a:solidFill>
            <a:srgbClr val="0000FF"/>
          </a:solidFill>
        </p:spPr>
        <p:txBody>
          <a:bodyPr wrap="square">
            <a:spAutoFit/>
          </a:bodyPr>
          <a:lstStyle/>
          <a:p>
            <a:pPr algn="ctr"/>
            <a:r>
              <a:rPr lang="en-US" sz="2800" b="1" cap="small" dirty="0" smtClean="0">
                <a:solidFill>
                  <a:srgbClr val="FFFFFF"/>
                </a:solidFill>
              </a:rPr>
              <a:t>Development of 3D porous scaffolds</a:t>
            </a:r>
          </a:p>
        </p:txBody>
      </p:sp>
      <p:grpSp>
        <p:nvGrpSpPr>
          <p:cNvPr id="2" name="Groupe 64"/>
          <p:cNvGrpSpPr>
            <a:grpSpLocks/>
          </p:cNvGrpSpPr>
          <p:nvPr/>
        </p:nvGrpSpPr>
        <p:grpSpPr bwMode="auto">
          <a:xfrm>
            <a:off x="1331640" y="3713366"/>
            <a:ext cx="201612" cy="203200"/>
            <a:chOff x="2282825" y="1438406"/>
            <a:chExt cx="201613" cy="203200"/>
          </a:xfrm>
        </p:grpSpPr>
        <p:sp>
          <p:nvSpPr>
            <p:cNvPr id="6" name="Line 31"/>
            <p:cNvSpPr>
              <a:spLocks noChangeShapeType="1"/>
            </p:cNvSpPr>
            <p:nvPr/>
          </p:nvSpPr>
          <p:spPr bwMode="auto">
            <a:xfrm>
              <a:off x="2382837" y="1438406"/>
              <a:ext cx="0" cy="203200"/>
            </a:xfrm>
            <a:prstGeom prst="line">
              <a:avLst/>
            </a:prstGeom>
            <a:noFill/>
            <a:ln w="28575">
              <a:solidFill>
                <a:schemeClr val="tx1"/>
              </a:solidFill>
              <a:round/>
              <a:headEnd/>
              <a:tailEnd/>
            </a:ln>
          </p:spPr>
          <p:txBody>
            <a:bodyPr/>
            <a:lstStyle/>
            <a:p>
              <a:pPr>
                <a:defRPr/>
              </a:pPr>
              <a:endParaRPr lang="fr-FR">
                <a:ln>
                  <a:solidFill>
                    <a:srgbClr val="FFFFFF"/>
                  </a:solidFill>
                </a:ln>
                <a:solidFill>
                  <a:srgbClr val="000000"/>
                </a:solidFill>
                <a:cs typeface="Arial" charset="0"/>
              </a:endParaRPr>
            </a:p>
          </p:txBody>
        </p:sp>
        <p:sp>
          <p:nvSpPr>
            <p:cNvPr id="7" name="Line 32"/>
            <p:cNvSpPr>
              <a:spLocks noChangeShapeType="1"/>
            </p:cNvSpPr>
            <p:nvPr/>
          </p:nvSpPr>
          <p:spPr bwMode="auto">
            <a:xfrm>
              <a:off x="2282825" y="1541594"/>
              <a:ext cx="201613" cy="0"/>
            </a:xfrm>
            <a:prstGeom prst="line">
              <a:avLst/>
            </a:prstGeom>
            <a:noFill/>
            <a:ln w="28575">
              <a:solidFill>
                <a:schemeClr val="tx1"/>
              </a:solidFill>
              <a:round/>
              <a:headEnd/>
              <a:tailEnd/>
            </a:ln>
          </p:spPr>
          <p:txBody>
            <a:bodyPr/>
            <a:lstStyle/>
            <a:p>
              <a:pPr>
                <a:defRPr/>
              </a:pPr>
              <a:endParaRPr lang="fr-FR">
                <a:ln>
                  <a:solidFill>
                    <a:srgbClr val="FFFFFF"/>
                  </a:solidFill>
                </a:ln>
                <a:solidFill>
                  <a:srgbClr val="000000"/>
                </a:solidFill>
                <a:cs typeface="Arial" charset="0"/>
              </a:endParaRPr>
            </a:p>
          </p:txBody>
        </p:sp>
      </p:grpSp>
      <p:grpSp>
        <p:nvGrpSpPr>
          <p:cNvPr id="3" name="Groupe 45"/>
          <p:cNvGrpSpPr>
            <a:grpSpLocks noChangeAspect="1"/>
          </p:cNvGrpSpPr>
          <p:nvPr/>
        </p:nvGrpSpPr>
        <p:grpSpPr bwMode="auto">
          <a:xfrm>
            <a:off x="179512" y="2996952"/>
            <a:ext cx="710443" cy="1322808"/>
            <a:chOff x="-1204954" y="1221373"/>
            <a:chExt cx="552683" cy="1541744"/>
          </a:xfrm>
        </p:grpSpPr>
        <p:sp>
          <p:nvSpPr>
            <p:cNvPr id="10" name="Freeform 22"/>
            <p:cNvSpPr>
              <a:spLocks noChangeAspect="1"/>
            </p:cNvSpPr>
            <p:nvPr/>
          </p:nvSpPr>
          <p:spPr bwMode="auto">
            <a:xfrm>
              <a:off x="-1204954" y="1383695"/>
              <a:ext cx="164353" cy="1130162"/>
            </a:xfrm>
            <a:custGeom>
              <a:avLst/>
              <a:gdLst>
                <a:gd name="T0" fmla="*/ 2147483647 w 340"/>
                <a:gd name="T1" fmla="*/ 0 h 680"/>
                <a:gd name="T2" fmla="*/ 2147483647 w 340"/>
                <a:gd name="T3" fmla="*/ 2147483647 h 680"/>
                <a:gd name="T4" fmla="*/ 2147483647 w 340"/>
                <a:gd name="T5" fmla="*/ 2147483647 h 680"/>
                <a:gd name="T6" fmla="*/ 2147483647 w 340"/>
                <a:gd name="T7" fmla="*/ 2147483647 h 680"/>
                <a:gd name="T8" fmla="*/ 2147483647 w 340"/>
                <a:gd name="T9" fmla="*/ 2147483647 h 680"/>
                <a:gd name="T10" fmla="*/ 2147483647 w 340"/>
                <a:gd name="T11" fmla="*/ 2147483647 h 680"/>
                <a:gd name="T12" fmla="*/ 2147483647 w 340"/>
                <a:gd name="T13" fmla="*/ 2147483647 h 680"/>
                <a:gd name="T14" fmla="*/ 2147483647 w 340"/>
                <a:gd name="T15" fmla="*/ 2147483647 h 680"/>
                <a:gd name="T16" fmla="*/ 0 60000 65536"/>
                <a:gd name="T17" fmla="*/ 0 60000 65536"/>
                <a:gd name="T18" fmla="*/ 0 60000 65536"/>
                <a:gd name="T19" fmla="*/ 0 60000 65536"/>
                <a:gd name="T20" fmla="*/ 0 60000 65536"/>
                <a:gd name="T21" fmla="*/ 0 60000 65536"/>
                <a:gd name="T22" fmla="*/ 0 60000 65536"/>
                <a:gd name="T23" fmla="*/ 0 60000 65536"/>
                <a:gd name="T24" fmla="*/ 0 w 340"/>
                <a:gd name="T25" fmla="*/ 0 h 680"/>
                <a:gd name="T26" fmla="*/ 340 w 340"/>
                <a:gd name="T27" fmla="*/ 680 h 6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0" h="680">
                  <a:moveTo>
                    <a:pt x="23" y="0"/>
                  </a:moveTo>
                  <a:cubicBezTo>
                    <a:pt x="11" y="75"/>
                    <a:pt x="0" y="151"/>
                    <a:pt x="23" y="181"/>
                  </a:cubicBezTo>
                  <a:cubicBezTo>
                    <a:pt x="46" y="211"/>
                    <a:pt x="152" y="151"/>
                    <a:pt x="159" y="181"/>
                  </a:cubicBezTo>
                  <a:cubicBezTo>
                    <a:pt x="166" y="211"/>
                    <a:pt x="53" y="333"/>
                    <a:pt x="68" y="363"/>
                  </a:cubicBezTo>
                  <a:cubicBezTo>
                    <a:pt x="83" y="393"/>
                    <a:pt x="242" y="318"/>
                    <a:pt x="249" y="363"/>
                  </a:cubicBezTo>
                  <a:cubicBezTo>
                    <a:pt x="256" y="408"/>
                    <a:pt x="113" y="590"/>
                    <a:pt x="113" y="635"/>
                  </a:cubicBezTo>
                  <a:cubicBezTo>
                    <a:pt x="113" y="680"/>
                    <a:pt x="211" y="635"/>
                    <a:pt x="249" y="635"/>
                  </a:cubicBezTo>
                  <a:cubicBezTo>
                    <a:pt x="287" y="635"/>
                    <a:pt x="313" y="635"/>
                    <a:pt x="340" y="635"/>
                  </a:cubicBezTo>
                </a:path>
              </a:pathLst>
            </a:custGeom>
            <a:noFill/>
            <a:ln w="22225">
              <a:solidFill>
                <a:schemeClr val="tx2"/>
              </a:solidFill>
              <a:round/>
              <a:headEnd/>
              <a:tailEnd/>
            </a:ln>
          </p:spPr>
          <p:txBody>
            <a:bodyPr/>
            <a:lstStyle/>
            <a:p>
              <a:endParaRPr lang="fr-FR">
                <a:solidFill>
                  <a:srgbClr val="000000"/>
                </a:solidFill>
              </a:endParaRPr>
            </a:p>
          </p:txBody>
        </p:sp>
        <p:sp>
          <p:nvSpPr>
            <p:cNvPr id="11" name="Freeform 23"/>
            <p:cNvSpPr>
              <a:spLocks noChangeAspect="1"/>
            </p:cNvSpPr>
            <p:nvPr/>
          </p:nvSpPr>
          <p:spPr bwMode="auto">
            <a:xfrm>
              <a:off x="-1040601" y="1572392"/>
              <a:ext cx="139497" cy="1144367"/>
            </a:xfrm>
            <a:custGeom>
              <a:avLst/>
              <a:gdLst>
                <a:gd name="T0" fmla="*/ 0 w 287"/>
                <a:gd name="T1" fmla="*/ 2147483647 h 688"/>
                <a:gd name="T2" fmla="*/ 2147483647 w 287"/>
                <a:gd name="T3" fmla="*/ 2147483647 h 688"/>
                <a:gd name="T4" fmla="*/ 2147483647 w 287"/>
                <a:gd name="T5" fmla="*/ 2147483647 h 688"/>
                <a:gd name="T6" fmla="*/ 2147483647 w 287"/>
                <a:gd name="T7" fmla="*/ 2147483647 h 688"/>
                <a:gd name="T8" fmla="*/ 2147483647 w 287"/>
                <a:gd name="T9" fmla="*/ 2147483647 h 688"/>
                <a:gd name="T10" fmla="*/ 2147483647 w 287"/>
                <a:gd name="T11" fmla="*/ 2147483647 h 688"/>
                <a:gd name="T12" fmla="*/ 2147483647 w 287"/>
                <a:gd name="T13" fmla="*/ 2147483647 h 688"/>
                <a:gd name="T14" fmla="*/ 2147483647 w 287"/>
                <a:gd name="T15" fmla="*/ 2147483647 h 688"/>
                <a:gd name="T16" fmla="*/ 0 60000 65536"/>
                <a:gd name="T17" fmla="*/ 0 60000 65536"/>
                <a:gd name="T18" fmla="*/ 0 60000 65536"/>
                <a:gd name="T19" fmla="*/ 0 60000 65536"/>
                <a:gd name="T20" fmla="*/ 0 60000 65536"/>
                <a:gd name="T21" fmla="*/ 0 60000 65536"/>
                <a:gd name="T22" fmla="*/ 0 60000 65536"/>
                <a:gd name="T23" fmla="*/ 0 60000 65536"/>
                <a:gd name="T24" fmla="*/ 0 w 287"/>
                <a:gd name="T25" fmla="*/ 0 h 688"/>
                <a:gd name="T26" fmla="*/ 287 w 287"/>
                <a:gd name="T27" fmla="*/ 688 h 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7" h="688">
                  <a:moveTo>
                    <a:pt x="0" y="23"/>
                  </a:moveTo>
                  <a:cubicBezTo>
                    <a:pt x="56" y="11"/>
                    <a:pt x="113" y="0"/>
                    <a:pt x="136" y="23"/>
                  </a:cubicBezTo>
                  <a:cubicBezTo>
                    <a:pt x="159" y="46"/>
                    <a:pt x="113" y="114"/>
                    <a:pt x="136" y="159"/>
                  </a:cubicBezTo>
                  <a:cubicBezTo>
                    <a:pt x="159" y="204"/>
                    <a:pt x="287" y="272"/>
                    <a:pt x="272" y="295"/>
                  </a:cubicBezTo>
                  <a:cubicBezTo>
                    <a:pt x="257" y="318"/>
                    <a:pt x="46" y="265"/>
                    <a:pt x="46" y="295"/>
                  </a:cubicBezTo>
                  <a:cubicBezTo>
                    <a:pt x="46" y="325"/>
                    <a:pt x="257" y="417"/>
                    <a:pt x="272" y="477"/>
                  </a:cubicBezTo>
                  <a:cubicBezTo>
                    <a:pt x="287" y="537"/>
                    <a:pt x="166" y="628"/>
                    <a:pt x="136" y="658"/>
                  </a:cubicBezTo>
                  <a:cubicBezTo>
                    <a:pt x="106" y="688"/>
                    <a:pt x="98" y="673"/>
                    <a:pt x="91" y="658"/>
                  </a:cubicBezTo>
                </a:path>
              </a:pathLst>
            </a:custGeom>
            <a:noFill/>
            <a:ln w="22225">
              <a:solidFill>
                <a:schemeClr val="tx2"/>
              </a:solidFill>
              <a:round/>
              <a:headEnd/>
              <a:tailEnd/>
            </a:ln>
          </p:spPr>
          <p:txBody>
            <a:bodyPr/>
            <a:lstStyle/>
            <a:p>
              <a:endParaRPr lang="fr-FR">
                <a:solidFill>
                  <a:srgbClr val="000000"/>
                </a:solidFill>
              </a:endParaRPr>
            </a:p>
          </p:txBody>
        </p:sp>
        <p:sp>
          <p:nvSpPr>
            <p:cNvPr id="12" name="Freeform 24"/>
            <p:cNvSpPr>
              <a:spLocks noChangeAspect="1"/>
            </p:cNvSpPr>
            <p:nvPr/>
          </p:nvSpPr>
          <p:spPr bwMode="auto">
            <a:xfrm>
              <a:off x="-1091335" y="1221373"/>
              <a:ext cx="315009" cy="766968"/>
            </a:xfrm>
            <a:custGeom>
              <a:avLst/>
              <a:gdLst>
                <a:gd name="T0" fmla="*/ 0 w 650"/>
                <a:gd name="T1" fmla="*/ 2147483647 h 461"/>
                <a:gd name="T2" fmla="*/ 2147483647 w 650"/>
                <a:gd name="T3" fmla="*/ 2147483647 h 461"/>
                <a:gd name="T4" fmla="*/ 2147483647 w 650"/>
                <a:gd name="T5" fmla="*/ 2147483647 h 461"/>
                <a:gd name="T6" fmla="*/ 2147483647 w 650"/>
                <a:gd name="T7" fmla="*/ 2147483647 h 461"/>
                <a:gd name="T8" fmla="*/ 2147483647 w 650"/>
                <a:gd name="T9" fmla="*/ 2147483647 h 461"/>
                <a:gd name="T10" fmla="*/ 2147483647 w 650"/>
                <a:gd name="T11" fmla="*/ 2147483647 h 461"/>
                <a:gd name="T12" fmla="*/ 2147483647 w 650"/>
                <a:gd name="T13" fmla="*/ 2147483647 h 461"/>
                <a:gd name="T14" fmla="*/ 2147483647 w 65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650"/>
                <a:gd name="T25" fmla="*/ 0 h 461"/>
                <a:gd name="T26" fmla="*/ 650 w 65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0" h="461">
                  <a:moveTo>
                    <a:pt x="0" y="53"/>
                  </a:moveTo>
                  <a:cubicBezTo>
                    <a:pt x="60" y="26"/>
                    <a:pt x="121" y="0"/>
                    <a:pt x="136" y="7"/>
                  </a:cubicBezTo>
                  <a:cubicBezTo>
                    <a:pt x="151" y="14"/>
                    <a:pt x="52" y="90"/>
                    <a:pt x="90" y="98"/>
                  </a:cubicBezTo>
                  <a:cubicBezTo>
                    <a:pt x="128" y="106"/>
                    <a:pt x="318" y="46"/>
                    <a:pt x="363" y="53"/>
                  </a:cubicBezTo>
                  <a:cubicBezTo>
                    <a:pt x="408" y="60"/>
                    <a:pt x="348" y="98"/>
                    <a:pt x="363" y="143"/>
                  </a:cubicBezTo>
                  <a:cubicBezTo>
                    <a:pt x="378" y="188"/>
                    <a:pt x="408" y="332"/>
                    <a:pt x="453" y="325"/>
                  </a:cubicBezTo>
                  <a:cubicBezTo>
                    <a:pt x="498" y="318"/>
                    <a:pt x="620" y="75"/>
                    <a:pt x="635" y="98"/>
                  </a:cubicBezTo>
                  <a:cubicBezTo>
                    <a:pt x="650" y="121"/>
                    <a:pt x="559" y="401"/>
                    <a:pt x="544" y="461"/>
                  </a:cubicBezTo>
                </a:path>
              </a:pathLst>
            </a:custGeom>
            <a:noFill/>
            <a:ln w="22225">
              <a:solidFill>
                <a:schemeClr val="tx2"/>
              </a:solidFill>
              <a:round/>
              <a:headEnd/>
              <a:tailEnd/>
            </a:ln>
          </p:spPr>
          <p:txBody>
            <a:bodyPr/>
            <a:lstStyle/>
            <a:p>
              <a:endParaRPr lang="fr-FR">
                <a:solidFill>
                  <a:srgbClr val="000000"/>
                </a:solidFill>
              </a:endParaRPr>
            </a:p>
          </p:txBody>
        </p:sp>
        <p:sp>
          <p:nvSpPr>
            <p:cNvPr id="13" name="Freeform 24"/>
            <p:cNvSpPr>
              <a:spLocks noChangeAspect="1"/>
            </p:cNvSpPr>
            <p:nvPr/>
          </p:nvSpPr>
          <p:spPr bwMode="auto">
            <a:xfrm rot="3758855">
              <a:off x="-1163582" y="2251806"/>
              <a:ext cx="652155" cy="370467"/>
            </a:xfrm>
            <a:custGeom>
              <a:avLst/>
              <a:gdLst>
                <a:gd name="T0" fmla="*/ 0 w 650"/>
                <a:gd name="T1" fmla="*/ 2147483647 h 461"/>
                <a:gd name="T2" fmla="*/ 2147483647 w 650"/>
                <a:gd name="T3" fmla="*/ 2147483647 h 461"/>
                <a:gd name="T4" fmla="*/ 2147483647 w 650"/>
                <a:gd name="T5" fmla="*/ 2147483647 h 461"/>
                <a:gd name="T6" fmla="*/ 2147483647 w 650"/>
                <a:gd name="T7" fmla="*/ 2147483647 h 461"/>
                <a:gd name="T8" fmla="*/ 2147483647 w 650"/>
                <a:gd name="T9" fmla="*/ 2147483647 h 461"/>
                <a:gd name="T10" fmla="*/ 2147483647 w 650"/>
                <a:gd name="T11" fmla="*/ 2147483647 h 461"/>
                <a:gd name="T12" fmla="*/ 2147483647 w 650"/>
                <a:gd name="T13" fmla="*/ 2147483647 h 461"/>
                <a:gd name="T14" fmla="*/ 2147483647 w 65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650"/>
                <a:gd name="T25" fmla="*/ 0 h 461"/>
                <a:gd name="T26" fmla="*/ 650 w 65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0" h="461">
                  <a:moveTo>
                    <a:pt x="0" y="53"/>
                  </a:moveTo>
                  <a:cubicBezTo>
                    <a:pt x="60" y="26"/>
                    <a:pt x="121" y="0"/>
                    <a:pt x="136" y="7"/>
                  </a:cubicBezTo>
                  <a:cubicBezTo>
                    <a:pt x="151" y="14"/>
                    <a:pt x="52" y="90"/>
                    <a:pt x="90" y="98"/>
                  </a:cubicBezTo>
                  <a:cubicBezTo>
                    <a:pt x="128" y="106"/>
                    <a:pt x="318" y="46"/>
                    <a:pt x="363" y="53"/>
                  </a:cubicBezTo>
                  <a:cubicBezTo>
                    <a:pt x="408" y="60"/>
                    <a:pt x="348" y="98"/>
                    <a:pt x="363" y="143"/>
                  </a:cubicBezTo>
                  <a:cubicBezTo>
                    <a:pt x="378" y="188"/>
                    <a:pt x="408" y="332"/>
                    <a:pt x="453" y="325"/>
                  </a:cubicBezTo>
                  <a:cubicBezTo>
                    <a:pt x="498" y="318"/>
                    <a:pt x="620" y="75"/>
                    <a:pt x="635" y="98"/>
                  </a:cubicBezTo>
                  <a:cubicBezTo>
                    <a:pt x="650" y="121"/>
                    <a:pt x="559" y="401"/>
                    <a:pt x="544" y="461"/>
                  </a:cubicBezTo>
                </a:path>
              </a:pathLst>
            </a:custGeom>
            <a:noFill/>
            <a:ln w="22225">
              <a:solidFill>
                <a:schemeClr val="tx2"/>
              </a:solidFill>
              <a:round/>
              <a:headEnd/>
              <a:tailEnd/>
            </a:ln>
          </p:spPr>
          <p:txBody>
            <a:bodyPr/>
            <a:lstStyle/>
            <a:p>
              <a:endParaRPr lang="fr-FR">
                <a:solidFill>
                  <a:srgbClr val="000000"/>
                </a:solidFill>
              </a:endParaRPr>
            </a:p>
          </p:txBody>
        </p:sp>
      </p:grpSp>
      <p:sp>
        <p:nvSpPr>
          <p:cNvPr id="127" name="Text Box 8"/>
          <p:cNvSpPr txBox="1">
            <a:spLocks noChangeArrowheads="1"/>
          </p:cNvSpPr>
          <p:nvPr/>
        </p:nvSpPr>
        <p:spPr bwMode="auto">
          <a:xfrm>
            <a:off x="0" y="4653136"/>
            <a:ext cx="2792086" cy="369332"/>
          </a:xfrm>
          <a:prstGeom prst="rect">
            <a:avLst/>
          </a:prstGeom>
          <a:noFill/>
          <a:ln w="9525">
            <a:noFill/>
            <a:miter lim="800000"/>
            <a:headEnd/>
            <a:tailEnd/>
          </a:ln>
        </p:spPr>
        <p:txBody>
          <a:bodyPr wrap="square">
            <a:spAutoFit/>
          </a:bodyPr>
          <a:lstStyle/>
          <a:p>
            <a:pPr algn="ctr"/>
            <a:r>
              <a:rPr lang="en-US" b="1" dirty="0" smtClean="0">
                <a:solidFill>
                  <a:srgbClr val="0000FF"/>
                </a:solidFill>
              </a:rPr>
              <a:t>Polysaccharides</a:t>
            </a:r>
          </a:p>
        </p:txBody>
      </p:sp>
      <p:sp>
        <p:nvSpPr>
          <p:cNvPr id="131" name="Forme libre 130"/>
          <p:cNvSpPr>
            <a:spLocks noChangeAspect="1"/>
          </p:cNvSpPr>
          <p:nvPr/>
        </p:nvSpPr>
        <p:spPr bwMode="auto">
          <a:xfrm>
            <a:off x="1973716" y="3744131"/>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32" name="Forme libre 131"/>
          <p:cNvSpPr>
            <a:spLocks noChangeAspect="1"/>
          </p:cNvSpPr>
          <p:nvPr/>
        </p:nvSpPr>
        <p:spPr bwMode="auto">
          <a:xfrm>
            <a:off x="2037239" y="3744131"/>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33" name="Forme libre 132"/>
          <p:cNvSpPr>
            <a:spLocks noChangeAspect="1"/>
          </p:cNvSpPr>
          <p:nvPr/>
        </p:nvSpPr>
        <p:spPr bwMode="auto">
          <a:xfrm>
            <a:off x="1986154" y="3708506"/>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34" name="Forme libre 133"/>
          <p:cNvSpPr>
            <a:spLocks noChangeAspect="1"/>
          </p:cNvSpPr>
          <p:nvPr/>
        </p:nvSpPr>
        <p:spPr bwMode="auto">
          <a:xfrm>
            <a:off x="2033177" y="377864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35" name="Forme libre 134"/>
          <p:cNvSpPr>
            <a:spLocks noChangeAspect="1"/>
          </p:cNvSpPr>
          <p:nvPr/>
        </p:nvSpPr>
        <p:spPr bwMode="auto">
          <a:xfrm>
            <a:off x="1938278" y="384989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36" name="Forme libre 135"/>
          <p:cNvSpPr>
            <a:spLocks noChangeAspect="1"/>
          </p:cNvSpPr>
          <p:nvPr/>
        </p:nvSpPr>
        <p:spPr bwMode="auto">
          <a:xfrm>
            <a:off x="2007497" y="387364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37" name="Forme libre 136"/>
          <p:cNvSpPr>
            <a:spLocks noChangeAspect="1"/>
          </p:cNvSpPr>
          <p:nvPr/>
        </p:nvSpPr>
        <p:spPr bwMode="auto">
          <a:xfrm>
            <a:off x="1946091" y="392114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38" name="Forme libre 137"/>
          <p:cNvSpPr>
            <a:spLocks noChangeAspect="1"/>
          </p:cNvSpPr>
          <p:nvPr/>
        </p:nvSpPr>
        <p:spPr bwMode="auto">
          <a:xfrm>
            <a:off x="2057404" y="3993694"/>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39" name="Forme libre 138"/>
          <p:cNvSpPr>
            <a:spLocks noChangeAspect="1"/>
          </p:cNvSpPr>
          <p:nvPr/>
        </p:nvSpPr>
        <p:spPr bwMode="auto">
          <a:xfrm>
            <a:off x="2120927" y="3993694"/>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40" name="Forme libre 139"/>
          <p:cNvSpPr>
            <a:spLocks noChangeAspect="1"/>
          </p:cNvSpPr>
          <p:nvPr/>
        </p:nvSpPr>
        <p:spPr bwMode="auto">
          <a:xfrm>
            <a:off x="2069842" y="3958069"/>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41" name="Forme libre 140"/>
          <p:cNvSpPr>
            <a:spLocks noChangeAspect="1"/>
          </p:cNvSpPr>
          <p:nvPr/>
        </p:nvSpPr>
        <p:spPr bwMode="auto">
          <a:xfrm>
            <a:off x="2116865" y="4028203"/>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42" name="Forme libre 141"/>
          <p:cNvSpPr>
            <a:spLocks noChangeAspect="1"/>
          </p:cNvSpPr>
          <p:nvPr/>
        </p:nvSpPr>
        <p:spPr bwMode="auto">
          <a:xfrm>
            <a:off x="2066928" y="385288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43" name="Forme libre 142"/>
          <p:cNvSpPr>
            <a:spLocks noChangeAspect="1"/>
          </p:cNvSpPr>
          <p:nvPr/>
        </p:nvSpPr>
        <p:spPr bwMode="auto">
          <a:xfrm>
            <a:off x="2136147" y="387663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44" name="Forme libre 143"/>
          <p:cNvSpPr>
            <a:spLocks noChangeAspect="1"/>
          </p:cNvSpPr>
          <p:nvPr/>
        </p:nvSpPr>
        <p:spPr bwMode="auto">
          <a:xfrm>
            <a:off x="2074741" y="392413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45" name="Forme libre 144"/>
          <p:cNvSpPr>
            <a:spLocks noChangeAspect="1"/>
          </p:cNvSpPr>
          <p:nvPr/>
        </p:nvSpPr>
        <p:spPr bwMode="auto">
          <a:xfrm>
            <a:off x="2149952" y="373487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46" name="Forme libre 145"/>
          <p:cNvSpPr>
            <a:spLocks noChangeAspect="1"/>
          </p:cNvSpPr>
          <p:nvPr/>
        </p:nvSpPr>
        <p:spPr bwMode="auto">
          <a:xfrm>
            <a:off x="2136147" y="3813889"/>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47" name="Forme libre 146"/>
          <p:cNvSpPr>
            <a:spLocks noChangeAspect="1"/>
          </p:cNvSpPr>
          <p:nvPr/>
        </p:nvSpPr>
        <p:spPr bwMode="auto">
          <a:xfrm>
            <a:off x="2074741" y="371112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48" name="Text Box 8"/>
          <p:cNvSpPr txBox="1">
            <a:spLocks noChangeArrowheads="1"/>
          </p:cNvSpPr>
          <p:nvPr/>
        </p:nvSpPr>
        <p:spPr bwMode="auto">
          <a:xfrm>
            <a:off x="1147417" y="4170566"/>
            <a:ext cx="2200447" cy="338554"/>
          </a:xfrm>
          <a:prstGeom prst="rect">
            <a:avLst/>
          </a:prstGeom>
          <a:noFill/>
          <a:ln w="9525">
            <a:noFill/>
            <a:miter lim="800000"/>
            <a:headEnd/>
            <a:tailEnd/>
          </a:ln>
        </p:spPr>
        <p:txBody>
          <a:bodyPr wrap="square">
            <a:spAutoFit/>
          </a:bodyPr>
          <a:lstStyle/>
          <a:p>
            <a:pPr algn="ctr"/>
            <a:r>
              <a:rPr lang="en-US" sz="1600" b="1" dirty="0" err="1" smtClean="0">
                <a:solidFill>
                  <a:srgbClr val="000000"/>
                </a:solidFill>
              </a:rPr>
              <a:t>Porogen</a:t>
            </a:r>
            <a:endParaRPr lang="en-US" sz="1600" b="1" dirty="0" smtClean="0">
              <a:solidFill>
                <a:srgbClr val="000000"/>
              </a:solidFill>
            </a:endParaRPr>
          </a:p>
        </p:txBody>
      </p:sp>
      <p:sp>
        <p:nvSpPr>
          <p:cNvPr id="182" name="Forme libre 181"/>
          <p:cNvSpPr>
            <a:spLocks noChangeAspect="1"/>
          </p:cNvSpPr>
          <p:nvPr/>
        </p:nvSpPr>
        <p:spPr bwMode="auto">
          <a:xfrm>
            <a:off x="2016602" y="359491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86" name="Forme libre 185"/>
          <p:cNvSpPr>
            <a:spLocks noChangeAspect="1"/>
          </p:cNvSpPr>
          <p:nvPr/>
        </p:nvSpPr>
        <p:spPr bwMode="auto">
          <a:xfrm>
            <a:off x="2126116" y="3592749"/>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87" name="Forme libre 186"/>
          <p:cNvSpPr>
            <a:spLocks noChangeAspect="1"/>
          </p:cNvSpPr>
          <p:nvPr/>
        </p:nvSpPr>
        <p:spPr bwMode="auto">
          <a:xfrm>
            <a:off x="2189639" y="3592749"/>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88" name="Forme libre 187"/>
          <p:cNvSpPr>
            <a:spLocks noChangeAspect="1"/>
          </p:cNvSpPr>
          <p:nvPr/>
        </p:nvSpPr>
        <p:spPr bwMode="auto">
          <a:xfrm>
            <a:off x="2138554" y="3557124"/>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89" name="Forme libre 188"/>
          <p:cNvSpPr>
            <a:spLocks noChangeAspect="1"/>
          </p:cNvSpPr>
          <p:nvPr/>
        </p:nvSpPr>
        <p:spPr bwMode="auto">
          <a:xfrm>
            <a:off x="2185577" y="362725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90" name="Forme libre 189"/>
          <p:cNvSpPr>
            <a:spLocks noChangeAspect="1"/>
          </p:cNvSpPr>
          <p:nvPr/>
        </p:nvSpPr>
        <p:spPr bwMode="auto">
          <a:xfrm>
            <a:off x="2090678" y="369850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91" name="Forme libre 190"/>
          <p:cNvSpPr>
            <a:spLocks noChangeAspect="1"/>
          </p:cNvSpPr>
          <p:nvPr/>
        </p:nvSpPr>
        <p:spPr bwMode="auto">
          <a:xfrm>
            <a:off x="2159897" y="372225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92" name="Forme libre 191"/>
          <p:cNvSpPr>
            <a:spLocks noChangeAspect="1"/>
          </p:cNvSpPr>
          <p:nvPr/>
        </p:nvSpPr>
        <p:spPr bwMode="auto">
          <a:xfrm>
            <a:off x="2098491" y="376975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93" name="Forme libre 192"/>
          <p:cNvSpPr>
            <a:spLocks noChangeAspect="1"/>
          </p:cNvSpPr>
          <p:nvPr/>
        </p:nvSpPr>
        <p:spPr bwMode="auto">
          <a:xfrm>
            <a:off x="2209804" y="384231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94" name="Forme libre 193"/>
          <p:cNvSpPr>
            <a:spLocks noChangeAspect="1"/>
          </p:cNvSpPr>
          <p:nvPr/>
        </p:nvSpPr>
        <p:spPr bwMode="auto">
          <a:xfrm>
            <a:off x="2273327" y="384231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95" name="Forme libre 194"/>
          <p:cNvSpPr>
            <a:spLocks noChangeAspect="1"/>
          </p:cNvSpPr>
          <p:nvPr/>
        </p:nvSpPr>
        <p:spPr bwMode="auto">
          <a:xfrm>
            <a:off x="2222242" y="3806687"/>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96" name="Forme libre 195"/>
          <p:cNvSpPr>
            <a:spLocks noChangeAspect="1"/>
          </p:cNvSpPr>
          <p:nvPr/>
        </p:nvSpPr>
        <p:spPr bwMode="auto">
          <a:xfrm>
            <a:off x="2269265" y="3876821"/>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97" name="Forme libre 196"/>
          <p:cNvSpPr>
            <a:spLocks noChangeAspect="1"/>
          </p:cNvSpPr>
          <p:nvPr/>
        </p:nvSpPr>
        <p:spPr bwMode="auto">
          <a:xfrm>
            <a:off x="2219328" y="370150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98" name="Forme libre 197"/>
          <p:cNvSpPr>
            <a:spLocks noChangeAspect="1"/>
          </p:cNvSpPr>
          <p:nvPr/>
        </p:nvSpPr>
        <p:spPr bwMode="auto">
          <a:xfrm>
            <a:off x="2288547" y="372525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99" name="Forme libre 198"/>
          <p:cNvSpPr>
            <a:spLocks noChangeAspect="1"/>
          </p:cNvSpPr>
          <p:nvPr/>
        </p:nvSpPr>
        <p:spPr bwMode="auto">
          <a:xfrm>
            <a:off x="2227141" y="377275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00" name="Forme libre 199"/>
          <p:cNvSpPr>
            <a:spLocks noChangeAspect="1"/>
          </p:cNvSpPr>
          <p:nvPr/>
        </p:nvSpPr>
        <p:spPr bwMode="auto">
          <a:xfrm>
            <a:off x="2302352" y="358349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01" name="Forme libre 200"/>
          <p:cNvSpPr>
            <a:spLocks noChangeAspect="1"/>
          </p:cNvSpPr>
          <p:nvPr/>
        </p:nvSpPr>
        <p:spPr bwMode="auto">
          <a:xfrm>
            <a:off x="2288547" y="3662507"/>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02" name="Forme libre 201"/>
          <p:cNvSpPr>
            <a:spLocks noChangeAspect="1"/>
          </p:cNvSpPr>
          <p:nvPr/>
        </p:nvSpPr>
        <p:spPr bwMode="auto">
          <a:xfrm>
            <a:off x="2227141" y="355974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03" name="Forme libre 202"/>
          <p:cNvSpPr>
            <a:spLocks noChangeAspect="1"/>
          </p:cNvSpPr>
          <p:nvPr/>
        </p:nvSpPr>
        <p:spPr bwMode="auto">
          <a:xfrm>
            <a:off x="2169002" y="344352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04" name="Forme libre 203"/>
          <p:cNvSpPr>
            <a:spLocks noChangeAspect="1"/>
          </p:cNvSpPr>
          <p:nvPr/>
        </p:nvSpPr>
        <p:spPr bwMode="auto">
          <a:xfrm>
            <a:off x="2126116" y="3896531"/>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05" name="Forme libre 204"/>
          <p:cNvSpPr>
            <a:spLocks noChangeAspect="1"/>
          </p:cNvSpPr>
          <p:nvPr/>
        </p:nvSpPr>
        <p:spPr bwMode="auto">
          <a:xfrm>
            <a:off x="2189639" y="3896531"/>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06" name="Forme libre 205"/>
          <p:cNvSpPr>
            <a:spLocks noChangeAspect="1"/>
          </p:cNvSpPr>
          <p:nvPr/>
        </p:nvSpPr>
        <p:spPr bwMode="auto">
          <a:xfrm>
            <a:off x="2138554" y="3860906"/>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07" name="Forme libre 206"/>
          <p:cNvSpPr>
            <a:spLocks noChangeAspect="1"/>
          </p:cNvSpPr>
          <p:nvPr/>
        </p:nvSpPr>
        <p:spPr bwMode="auto">
          <a:xfrm>
            <a:off x="2185577" y="393104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08" name="Forme libre 207"/>
          <p:cNvSpPr>
            <a:spLocks noChangeAspect="1"/>
          </p:cNvSpPr>
          <p:nvPr/>
        </p:nvSpPr>
        <p:spPr bwMode="auto">
          <a:xfrm>
            <a:off x="2090678" y="400229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09" name="Forme libre 208"/>
          <p:cNvSpPr>
            <a:spLocks noChangeAspect="1"/>
          </p:cNvSpPr>
          <p:nvPr/>
        </p:nvSpPr>
        <p:spPr bwMode="auto">
          <a:xfrm>
            <a:off x="2159897" y="402604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10" name="Forme libre 209"/>
          <p:cNvSpPr>
            <a:spLocks noChangeAspect="1"/>
          </p:cNvSpPr>
          <p:nvPr/>
        </p:nvSpPr>
        <p:spPr bwMode="auto">
          <a:xfrm>
            <a:off x="2098491" y="407354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11" name="Forme libre 210"/>
          <p:cNvSpPr>
            <a:spLocks noChangeAspect="1"/>
          </p:cNvSpPr>
          <p:nvPr/>
        </p:nvSpPr>
        <p:spPr bwMode="auto">
          <a:xfrm>
            <a:off x="2209804" y="4146094"/>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12" name="Forme libre 211"/>
          <p:cNvSpPr>
            <a:spLocks noChangeAspect="1"/>
          </p:cNvSpPr>
          <p:nvPr/>
        </p:nvSpPr>
        <p:spPr bwMode="auto">
          <a:xfrm>
            <a:off x="2273327" y="4146094"/>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13" name="Forme libre 212"/>
          <p:cNvSpPr>
            <a:spLocks noChangeAspect="1"/>
          </p:cNvSpPr>
          <p:nvPr/>
        </p:nvSpPr>
        <p:spPr bwMode="auto">
          <a:xfrm>
            <a:off x="2222242" y="4110469"/>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14" name="Forme libre 213"/>
          <p:cNvSpPr>
            <a:spLocks noChangeAspect="1"/>
          </p:cNvSpPr>
          <p:nvPr/>
        </p:nvSpPr>
        <p:spPr bwMode="auto">
          <a:xfrm>
            <a:off x="2269265" y="4180603"/>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15" name="Forme libre 214"/>
          <p:cNvSpPr>
            <a:spLocks noChangeAspect="1"/>
          </p:cNvSpPr>
          <p:nvPr/>
        </p:nvSpPr>
        <p:spPr bwMode="auto">
          <a:xfrm>
            <a:off x="2219328" y="400528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16" name="Forme libre 215"/>
          <p:cNvSpPr>
            <a:spLocks noChangeAspect="1"/>
          </p:cNvSpPr>
          <p:nvPr/>
        </p:nvSpPr>
        <p:spPr bwMode="auto">
          <a:xfrm>
            <a:off x="2288547" y="402903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17" name="Forme libre 216"/>
          <p:cNvSpPr>
            <a:spLocks noChangeAspect="1"/>
          </p:cNvSpPr>
          <p:nvPr/>
        </p:nvSpPr>
        <p:spPr bwMode="auto">
          <a:xfrm>
            <a:off x="2227141" y="407653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18" name="Forme libre 217"/>
          <p:cNvSpPr>
            <a:spLocks noChangeAspect="1"/>
          </p:cNvSpPr>
          <p:nvPr/>
        </p:nvSpPr>
        <p:spPr bwMode="auto">
          <a:xfrm>
            <a:off x="2302352" y="388727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19" name="Forme libre 218"/>
          <p:cNvSpPr>
            <a:spLocks noChangeAspect="1"/>
          </p:cNvSpPr>
          <p:nvPr/>
        </p:nvSpPr>
        <p:spPr bwMode="auto">
          <a:xfrm>
            <a:off x="2288547" y="3966289"/>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20" name="Forme libre 219"/>
          <p:cNvSpPr>
            <a:spLocks noChangeAspect="1"/>
          </p:cNvSpPr>
          <p:nvPr/>
        </p:nvSpPr>
        <p:spPr bwMode="auto">
          <a:xfrm>
            <a:off x="2227141" y="386352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21" name="Forme libre 220"/>
          <p:cNvSpPr>
            <a:spLocks noChangeAspect="1"/>
          </p:cNvSpPr>
          <p:nvPr/>
        </p:nvSpPr>
        <p:spPr bwMode="auto">
          <a:xfrm>
            <a:off x="2169002" y="374731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22" name="Forme libre 221"/>
          <p:cNvSpPr>
            <a:spLocks noChangeAspect="1"/>
          </p:cNvSpPr>
          <p:nvPr/>
        </p:nvSpPr>
        <p:spPr bwMode="auto">
          <a:xfrm>
            <a:off x="2278516" y="3745149"/>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23" name="Forme libre 222"/>
          <p:cNvSpPr>
            <a:spLocks noChangeAspect="1"/>
          </p:cNvSpPr>
          <p:nvPr/>
        </p:nvSpPr>
        <p:spPr bwMode="auto">
          <a:xfrm>
            <a:off x="2342039" y="3745149"/>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24" name="Forme libre 223"/>
          <p:cNvSpPr>
            <a:spLocks noChangeAspect="1"/>
          </p:cNvSpPr>
          <p:nvPr/>
        </p:nvSpPr>
        <p:spPr bwMode="auto">
          <a:xfrm>
            <a:off x="2290954" y="3709524"/>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25" name="Forme libre 224"/>
          <p:cNvSpPr>
            <a:spLocks noChangeAspect="1"/>
          </p:cNvSpPr>
          <p:nvPr/>
        </p:nvSpPr>
        <p:spPr bwMode="auto">
          <a:xfrm>
            <a:off x="2337977" y="377965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26" name="Forme libre 225"/>
          <p:cNvSpPr>
            <a:spLocks noChangeAspect="1"/>
          </p:cNvSpPr>
          <p:nvPr/>
        </p:nvSpPr>
        <p:spPr bwMode="auto">
          <a:xfrm>
            <a:off x="2243078" y="385090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27" name="Forme libre 226"/>
          <p:cNvSpPr>
            <a:spLocks noChangeAspect="1"/>
          </p:cNvSpPr>
          <p:nvPr/>
        </p:nvSpPr>
        <p:spPr bwMode="auto">
          <a:xfrm>
            <a:off x="2312297" y="387465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28" name="Forme libre 227"/>
          <p:cNvSpPr>
            <a:spLocks noChangeAspect="1"/>
          </p:cNvSpPr>
          <p:nvPr/>
        </p:nvSpPr>
        <p:spPr bwMode="auto">
          <a:xfrm>
            <a:off x="2250891" y="392215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29" name="Forme libre 228"/>
          <p:cNvSpPr>
            <a:spLocks noChangeAspect="1"/>
          </p:cNvSpPr>
          <p:nvPr/>
        </p:nvSpPr>
        <p:spPr bwMode="auto">
          <a:xfrm>
            <a:off x="2362204" y="399471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30" name="Forme libre 229"/>
          <p:cNvSpPr>
            <a:spLocks noChangeAspect="1"/>
          </p:cNvSpPr>
          <p:nvPr/>
        </p:nvSpPr>
        <p:spPr bwMode="auto">
          <a:xfrm>
            <a:off x="2425727" y="399471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31" name="Forme libre 230"/>
          <p:cNvSpPr>
            <a:spLocks noChangeAspect="1"/>
          </p:cNvSpPr>
          <p:nvPr/>
        </p:nvSpPr>
        <p:spPr bwMode="auto">
          <a:xfrm>
            <a:off x="2374642" y="3959087"/>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32" name="Forme libre 231"/>
          <p:cNvSpPr>
            <a:spLocks noChangeAspect="1"/>
          </p:cNvSpPr>
          <p:nvPr/>
        </p:nvSpPr>
        <p:spPr bwMode="auto">
          <a:xfrm>
            <a:off x="2421665" y="4029221"/>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33" name="Forme libre 232"/>
          <p:cNvSpPr>
            <a:spLocks noChangeAspect="1"/>
          </p:cNvSpPr>
          <p:nvPr/>
        </p:nvSpPr>
        <p:spPr bwMode="auto">
          <a:xfrm>
            <a:off x="2371728" y="385390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34" name="Forme libre 233"/>
          <p:cNvSpPr>
            <a:spLocks noChangeAspect="1"/>
          </p:cNvSpPr>
          <p:nvPr/>
        </p:nvSpPr>
        <p:spPr bwMode="auto">
          <a:xfrm>
            <a:off x="2440947" y="387765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35" name="Forme libre 234"/>
          <p:cNvSpPr>
            <a:spLocks noChangeAspect="1"/>
          </p:cNvSpPr>
          <p:nvPr/>
        </p:nvSpPr>
        <p:spPr bwMode="auto">
          <a:xfrm>
            <a:off x="2379541" y="392515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36" name="Forme libre 235"/>
          <p:cNvSpPr>
            <a:spLocks noChangeAspect="1"/>
          </p:cNvSpPr>
          <p:nvPr/>
        </p:nvSpPr>
        <p:spPr bwMode="auto">
          <a:xfrm>
            <a:off x="2454752" y="373589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37" name="Forme libre 236"/>
          <p:cNvSpPr>
            <a:spLocks noChangeAspect="1"/>
          </p:cNvSpPr>
          <p:nvPr/>
        </p:nvSpPr>
        <p:spPr bwMode="auto">
          <a:xfrm>
            <a:off x="2440947" y="3814907"/>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38" name="Forme libre 237"/>
          <p:cNvSpPr>
            <a:spLocks noChangeAspect="1"/>
          </p:cNvSpPr>
          <p:nvPr/>
        </p:nvSpPr>
        <p:spPr bwMode="auto">
          <a:xfrm>
            <a:off x="2379541" y="3712140"/>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39" name="Forme libre 238"/>
          <p:cNvSpPr>
            <a:spLocks noChangeAspect="1"/>
          </p:cNvSpPr>
          <p:nvPr/>
        </p:nvSpPr>
        <p:spPr bwMode="auto">
          <a:xfrm>
            <a:off x="2321402" y="359592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solidFill>
            <a:schemeClr val="accent2"/>
          </a:solidFill>
          <a:ln w="31750" cap="flat" cmpd="sng" algn="ctr">
            <a:solidFill>
              <a:schemeClr val="accent2">
                <a:alpha val="65000"/>
              </a:schemeClr>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241" name="Rectangle 240"/>
          <p:cNvSpPr/>
          <p:nvPr/>
        </p:nvSpPr>
        <p:spPr>
          <a:xfrm>
            <a:off x="0" y="5780782"/>
            <a:ext cx="4595425" cy="1077218"/>
          </a:xfrm>
          <a:prstGeom prst="rect">
            <a:avLst/>
          </a:prstGeom>
          <a:gradFill flip="none" rotWithShape="1">
            <a:gsLst>
              <a:gs pos="0">
                <a:schemeClr val="bg1">
                  <a:lumMod val="65000"/>
                </a:schemeClr>
              </a:gs>
              <a:gs pos="100000">
                <a:srgbClr val="FFFFFF"/>
              </a:gs>
            </a:gsLst>
            <a:lin ang="0" scaled="1"/>
            <a:tileRect/>
          </a:gra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fr-FR" sz="1600" b="1" i="1" dirty="0" smtClean="0">
                <a:solidFill>
                  <a:srgbClr val="17375E"/>
                </a:solidFill>
                <a:latin typeface="Tahoma"/>
              </a:rPr>
              <a:t>C</a:t>
            </a:r>
            <a:r>
              <a:rPr lang="fr-FR" sz="1600" b="1" i="1" dirty="0">
                <a:solidFill>
                  <a:srgbClr val="17375E"/>
                </a:solidFill>
                <a:latin typeface="Tahoma"/>
              </a:rPr>
              <a:t>. Le Visage, D. </a:t>
            </a:r>
            <a:r>
              <a:rPr lang="fr-FR" sz="1600" b="1" i="1" dirty="0" smtClean="0">
                <a:solidFill>
                  <a:srgbClr val="17375E"/>
                </a:solidFill>
                <a:latin typeface="Tahoma"/>
              </a:rPr>
              <a:t>Letourneur. </a:t>
            </a:r>
            <a:r>
              <a:rPr lang="fr-FR" sz="1600" b="1" i="1" dirty="0" err="1" smtClean="0">
                <a:solidFill>
                  <a:srgbClr val="17375E"/>
                </a:solidFill>
                <a:latin typeface="Tahoma"/>
              </a:rPr>
              <a:t>Method</a:t>
            </a:r>
            <a:r>
              <a:rPr lang="fr-FR" sz="1600" b="1" i="1" dirty="0" smtClean="0">
                <a:solidFill>
                  <a:srgbClr val="17375E"/>
                </a:solidFill>
                <a:latin typeface="Tahoma"/>
              </a:rPr>
              <a:t> for </a:t>
            </a:r>
            <a:r>
              <a:rPr lang="fr-FR" sz="1600" b="1" i="1" dirty="0" err="1" smtClean="0">
                <a:solidFill>
                  <a:srgbClr val="17375E"/>
                </a:solidFill>
                <a:latin typeface="Tahoma"/>
              </a:rPr>
              <a:t>Preparing</a:t>
            </a:r>
            <a:r>
              <a:rPr lang="fr-FR" sz="1600" b="1" i="1" dirty="0" smtClean="0">
                <a:solidFill>
                  <a:srgbClr val="17375E"/>
                </a:solidFill>
                <a:latin typeface="Tahoma"/>
              </a:rPr>
              <a:t> </a:t>
            </a:r>
            <a:r>
              <a:rPr lang="fr-FR" sz="1600" b="1" i="1" dirty="0" err="1" smtClean="0">
                <a:solidFill>
                  <a:srgbClr val="17375E"/>
                </a:solidFill>
                <a:latin typeface="Tahoma"/>
              </a:rPr>
              <a:t>Porous</a:t>
            </a:r>
            <a:r>
              <a:rPr lang="fr-FR" sz="1600" b="1" i="1" dirty="0" smtClean="0">
                <a:solidFill>
                  <a:srgbClr val="17375E"/>
                </a:solidFill>
                <a:latin typeface="Tahoma"/>
              </a:rPr>
              <a:t> </a:t>
            </a:r>
            <a:r>
              <a:rPr lang="fr-FR" sz="1600" b="1" i="1" dirty="0" err="1" smtClean="0">
                <a:solidFill>
                  <a:srgbClr val="17375E"/>
                </a:solidFill>
                <a:latin typeface="Tahoma"/>
              </a:rPr>
              <a:t>Scaffold</a:t>
            </a:r>
            <a:r>
              <a:rPr lang="fr-FR" sz="1600" b="1" i="1" dirty="0" smtClean="0">
                <a:solidFill>
                  <a:srgbClr val="17375E"/>
                </a:solidFill>
                <a:latin typeface="Tahoma"/>
              </a:rPr>
              <a:t> for Tissue Engineering, </a:t>
            </a:r>
            <a:r>
              <a:rPr lang="fr-FR" sz="1600" b="1" i="1" dirty="0" err="1" smtClean="0">
                <a:solidFill>
                  <a:srgbClr val="17375E"/>
                </a:solidFill>
                <a:latin typeface="Tahoma"/>
              </a:rPr>
              <a:t>Cell</a:t>
            </a:r>
            <a:r>
              <a:rPr lang="fr-FR" sz="1600" b="1" i="1" dirty="0" smtClean="0">
                <a:solidFill>
                  <a:srgbClr val="17375E"/>
                </a:solidFill>
                <a:latin typeface="Tahoma"/>
              </a:rPr>
              <a:t> Culture and </a:t>
            </a:r>
            <a:r>
              <a:rPr lang="fr-FR" sz="1600" b="1" i="1" dirty="0" err="1" smtClean="0">
                <a:solidFill>
                  <a:srgbClr val="17375E"/>
                </a:solidFill>
                <a:latin typeface="Tahoma"/>
              </a:rPr>
              <a:t>Cell</a:t>
            </a:r>
            <a:r>
              <a:rPr lang="fr-FR" sz="1600" b="1" i="1" dirty="0" smtClean="0">
                <a:solidFill>
                  <a:srgbClr val="17375E"/>
                </a:solidFill>
                <a:latin typeface="Tahoma"/>
              </a:rPr>
              <a:t> </a:t>
            </a:r>
            <a:r>
              <a:rPr lang="fr-FR" sz="1600" b="1" i="1" dirty="0" err="1" smtClean="0">
                <a:solidFill>
                  <a:srgbClr val="17375E"/>
                </a:solidFill>
                <a:latin typeface="Tahoma"/>
              </a:rPr>
              <a:t>Delivery</a:t>
            </a:r>
            <a:r>
              <a:rPr lang="fr-FR" sz="1600" b="1" i="1" dirty="0" smtClean="0">
                <a:solidFill>
                  <a:srgbClr val="00E4A8">
                    <a:lumMod val="75000"/>
                  </a:srgbClr>
                </a:solidFill>
                <a:latin typeface="Tahoma"/>
              </a:rPr>
              <a:t>. </a:t>
            </a:r>
          </a:p>
          <a:p>
            <a:r>
              <a:rPr lang="fr-FR" sz="1600" b="1" i="1" dirty="0" smtClean="0">
                <a:solidFill>
                  <a:srgbClr val="17375E"/>
                </a:solidFill>
                <a:latin typeface="Tahoma"/>
              </a:rPr>
              <a:t>US Patent 2010/0221303 </a:t>
            </a:r>
          </a:p>
        </p:txBody>
      </p:sp>
      <p:grpSp>
        <p:nvGrpSpPr>
          <p:cNvPr id="22" name="Grouper 21"/>
          <p:cNvGrpSpPr/>
          <p:nvPr/>
        </p:nvGrpSpPr>
        <p:grpSpPr>
          <a:xfrm>
            <a:off x="251520" y="764704"/>
            <a:ext cx="4840216" cy="1728192"/>
            <a:chOff x="307848" y="836712"/>
            <a:chExt cx="4840216" cy="1728192"/>
          </a:xfrm>
        </p:grpSpPr>
        <p:sp>
          <p:nvSpPr>
            <p:cNvPr id="257" name="Text Box 19"/>
            <p:cNvSpPr txBox="1">
              <a:spLocks noChangeArrowheads="1"/>
            </p:cNvSpPr>
            <p:nvPr/>
          </p:nvSpPr>
          <p:spPr bwMode="auto">
            <a:xfrm>
              <a:off x="552485" y="2165114"/>
              <a:ext cx="1346630" cy="308841"/>
            </a:xfrm>
            <a:prstGeom prst="rect">
              <a:avLst/>
            </a:prstGeom>
            <a:noFill/>
            <a:ln w="9525">
              <a:noFill/>
              <a:miter lim="800000"/>
              <a:headEnd/>
              <a:tailEnd/>
            </a:ln>
          </p:spPr>
          <p:txBody>
            <a:bodyPr wrap="square">
              <a:spAutoFit/>
            </a:bodyPr>
            <a:lstStyle/>
            <a:p>
              <a:pPr algn="ctr">
                <a:spcBef>
                  <a:spcPct val="50000"/>
                </a:spcBef>
              </a:pPr>
              <a:r>
                <a:rPr lang="en-US" sz="1400" dirty="0" smtClean="0">
                  <a:solidFill>
                    <a:srgbClr val="000000"/>
                  </a:solidFill>
                  <a:cs typeface="Times New Roman" pitchFamily="18" charset="0"/>
                </a:rPr>
                <a:t>Dextran</a:t>
              </a:r>
              <a:endParaRPr lang="en-US" sz="1400" dirty="0">
                <a:solidFill>
                  <a:srgbClr val="000000"/>
                </a:solidFill>
                <a:cs typeface="Times New Roman" pitchFamily="18" charset="0"/>
              </a:endParaRPr>
            </a:p>
          </p:txBody>
        </p:sp>
        <p:grpSp>
          <p:nvGrpSpPr>
            <p:cNvPr id="9" name="Group 20"/>
            <p:cNvGrpSpPr>
              <a:grpSpLocks noChangeAspect="1"/>
            </p:cNvGrpSpPr>
            <p:nvPr/>
          </p:nvGrpSpPr>
          <p:grpSpPr bwMode="auto">
            <a:xfrm>
              <a:off x="467327" y="1108709"/>
              <a:ext cx="1427247" cy="999054"/>
              <a:chOff x="422" y="2151"/>
              <a:chExt cx="629" cy="463"/>
            </a:xfrm>
            <a:noFill/>
          </p:grpSpPr>
          <p:sp>
            <p:nvSpPr>
              <p:cNvPr id="320" name="Rectangle 319"/>
              <p:cNvSpPr>
                <a:spLocks noChangeAspect="1" noChangeArrowheads="1"/>
              </p:cNvSpPr>
              <p:nvPr/>
            </p:nvSpPr>
            <p:spPr bwMode="auto">
              <a:xfrm>
                <a:off x="762" y="2316"/>
                <a:ext cx="42"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O</a:t>
                </a:r>
              </a:p>
            </p:txBody>
          </p:sp>
          <p:sp>
            <p:nvSpPr>
              <p:cNvPr id="321" name="Freeform 22"/>
              <p:cNvSpPr>
                <a:spLocks noChangeAspect="1"/>
              </p:cNvSpPr>
              <p:nvPr/>
            </p:nvSpPr>
            <p:spPr bwMode="auto">
              <a:xfrm>
                <a:off x="529" y="2389"/>
                <a:ext cx="140" cy="61"/>
              </a:xfrm>
              <a:custGeom>
                <a:avLst/>
                <a:gdLst>
                  <a:gd name="T0" fmla="*/ 1 w 263"/>
                  <a:gd name="T1" fmla="*/ 1 h 114"/>
                  <a:gd name="T2" fmla="*/ 0 w 263"/>
                  <a:gd name="T3" fmla="*/ 1 h 114"/>
                  <a:gd name="T4" fmla="*/ 1 w 263"/>
                  <a:gd name="T5" fmla="*/ 0 h 114"/>
                  <a:gd name="T6" fmla="*/ 1 w 263"/>
                  <a:gd name="T7" fmla="*/ 1 h 114"/>
                  <a:gd name="T8" fmla="*/ 1 w 263"/>
                  <a:gd name="T9" fmla="*/ 1 h 114"/>
                  <a:gd name="T10" fmla="*/ 0 60000 65536"/>
                  <a:gd name="T11" fmla="*/ 0 60000 65536"/>
                  <a:gd name="T12" fmla="*/ 0 60000 65536"/>
                  <a:gd name="T13" fmla="*/ 0 60000 65536"/>
                  <a:gd name="T14" fmla="*/ 0 60000 65536"/>
                  <a:gd name="T15" fmla="*/ 0 w 263"/>
                  <a:gd name="T16" fmla="*/ 0 h 114"/>
                  <a:gd name="T17" fmla="*/ 263 w 263"/>
                  <a:gd name="T18" fmla="*/ 114 h 114"/>
                </a:gdLst>
                <a:ahLst/>
                <a:cxnLst>
                  <a:cxn ang="T10">
                    <a:pos x="T0" y="T1"/>
                  </a:cxn>
                  <a:cxn ang="T11">
                    <a:pos x="T2" y="T3"/>
                  </a:cxn>
                  <a:cxn ang="T12">
                    <a:pos x="T4" y="T5"/>
                  </a:cxn>
                  <a:cxn ang="T13">
                    <a:pos x="T6" y="T7"/>
                  </a:cxn>
                  <a:cxn ang="T14">
                    <a:pos x="T8" y="T9"/>
                  </a:cxn>
                </a:cxnLst>
                <a:rect l="T15" t="T16" r="T17" b="T18"/>
                <a:pathLst>
                  <a:path w="263" h="114">
                    <a:moveTo>
                      <a:pt x="244" y="17"/>
                    </a:moveTo>
                    <a:lnTo>
                      <a:pt x="0" y="114"/>
                    </a:lnTo>
                    <a:lnTo>
                      <a:pt x="226" y="0"/>
                    </a:lnTo>
                    <a:lnTo>
                      <a:pt x="263" y="9"/>
                    </a:lnTo>
                    <a:lnTo>
                      <a:pt x="244" y="17"/>
                    </a:lnTo>
                    <a:close/>
                  </a:path>
                </a:pathLst>
              </a:custGeom>
              <a:grpFill/>
              <a:ln w="3175">
                <a:solidFill>
                  <a:schemeClr val="tx1"/>
                </a:solidFill>
                <a:round/>
                <a:headEnd/>
                <a:tailEnd/>
              </a:ln>
            </p:spPr>
            <p:txBody>
              <a:bodyPr/>
              <a:lstStyle/>
              <a:p>
                <a:endParaRPr lang="fr-FR">
                  <a:solidFill>
                    <a:srgbClr val="000000"/>
                  </a:solidFill>
                </a:endParaRPr>
              </a:p>
            </p:txBody>
          </p:sp>
          <p:sp>
            <p:nvSpPr>
              <p:cNvPr id="322" name="Freeform 23"/>
              <p:cNvSpPr>
                <a:spLocks noChangeAspect="1"/>
              </p:cNvSpPr>
              <p:nvPr/>
            </p:nvSpPr>
            <p:spPr bwMode="auto">
              <a:xfrm>
                <a:off x="646" y="2388"/>
                <a:ext cx="205" cy="65"/>
              </a:xfrm>
              <a:custGeom>
                <a:avLst/>
                <a:gdLst>
                  <a:gd name="T0" fmla="*/ 1 w 386"/>
                  <a:gd name="T1" fmla="*/ 0 h 121"/>
                  <a:gd name="T2" fmla="*/ 1 w 386"/>
                  <a:gd name="T3" fmla="*/ 1 h 121"/>
                  <a:gd name="T4" fmla="*/ 0 w 386"/>
                  <a:gd name="T5" fmla="*/ 1 h 121"/>
                  <a:gd name="T6" fmla="*/ 1 w 386"/>
                  <a:gd name="T7" fmla="*/ 1 h 121"/>
                  <a:gd name="T8" fmla="*/ 1 w 386"/>
                  <a:gd name="T9" fmla="*/ 1 h 121"/>
                  <a:gd name="T10" fmla="*/ 1 w 386"/>
                  <a:gd name="T11" fmla="*/ 1 h 121"/>
                  <a:gd name="T12" fmla="*/ 1 w 386"/>
                  <a:gd name="T13" fmla="*/ 0 h 121"/>
                  <a:gd name="T14" fmla="*/ 0 60000 65536"/>
                  <a:gd name="T15" fmla="*/ 0 60000 65536"/>
                  <a:gd name="T16" fmla="*/ 0 60000 65536"/>
                  <a:gd name="T17" fmla="*/ 0 60000 65536"/>
                  <a:gd name="T18" fmla="*/ 0 60000 65536"/>
                  <a:gd name="T19" fmla="*/ 0 60000 65536"/>
                  <a:gd name="T20" fmla="*/ 0 60000 65536"/>
                  <a:gd name="T21" fmla="*/ 0 w 386"/>
                  <a:gd name="T22" fmla="*/ 0 h 121"/>
                  <a:gd name="T23" fmla="*/ 386 w 386"/>
                  <a:gd name="T24" fmla="*/ 121 h 1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6" h="121">
                    <a:moveTo>
                      <a:pt x="20" y="0"/>
                    </a:moveTo>
                    <a:lnTo>
                      <a:pt x="17" y="12"/>
                    </a:lnTo>
                    <a:lnTo>
                      <a:pt x="0" y="19"/>
                    </a:lnTo>
                    <a:lnTo>
                      <a:pt x="378" y="121"/>
                    </a:lnTo>
                    <a:lnTo>
                      <a:pt x="381" y="109"/>
                    </a:lnTo>
                    <a:lnTo>
                      <a:pt x="386" y="99"/>
                    </a:lnTo>
                    <a:lnTo>
                      <a:pt x="20" y="0"/>
                    </a:lnTo>
                    <a:close/>
                  </a:path>
                </a:pathLst>
              </a:custGeom>
              <a:grpFill/>
              <a:ln w="3175">
                <a:solidFill>
                  <a:schemeClr val="tx1"/>
                </a:solidFill>
                <a:round/>
                <a:headEnd/>
                <a:tailEnd/>
              </a:ln>
            </p:spPr>
            <p:txBody>
              <a:bodyPr/>
              <a:lstStyle/>
              <a:p>
                <a:endParaRPr lang="fr-FR">
                  <a:solidFill>
                    <a:srgbClr val="000000"/>
                  </a:solidFill>
                </a:endParaRPr>
              </a:p>
            </p:txBody>
          </p:sp>
          <p:sp>
            <p:nvSpPr>
              <p:cNvPr id="323" name="Freeform 24"/>
              <p:cNvSpPr>
                <a:spLocks noChangeAspect="1"/>
              </p:cNvSpPr>
              <p:nvPr/>
            </p:nvSpPr>
            <p:spPr bwMode="auto">
              <a:xfrm>
                <a:off x="842" y="2290"/>
                <a:ext cx="77" cy="160"/>
              </a:xfrm>
              <a:custGeom>
                <a:avLst/>
                <a:gdLst>
                  <a:gd name="T0" fmla="*/ 1 w 144"/>
                  <a:gd name="T1" fmla="*/ 1 h 299"/>
                  <a:gd name="T2" fmla="*/ 1 w 144"/>
                  <a:gd name="T3" fmla="*/ 0 h 299"/>
                  <a:gd name="T4" fmla="*/ 1 w 144"/>
                  <a:gd name="T5" fmla="*/ 1 h 299"/>
                  <a:gd name="T6" fmla="*/ 0 w 144"/>
                  <a:gd name="T7" fmla="*/ 1 h 299"/>
                  <a:gd name="T8" fmla="*/ 1 w 144"/>
                  <a:gd name="T9" fmla="*/ 1 h 299"/>
                  <a:gd name="T10" fmla="*/ 0 60000 65536"/>
                  <a:gd name="T11" fmla="*/ 0 60000 65536"/>
                  <a:gd name="T12" fmla="*/ 0 60000 65536"/>
                  <a:gd name="T13" fmla="*/ 0 60000 65536"/>
                  <a:gd name="T14" fmla="*/ 0 60000 65536"/>
                  <a:gd name="T15" fmla="*/ 0 w 144"/>
                  <a:gd name="T16" fmla="*/ 0 h 299"/>
                  <a:gd name="T17" fmla="*/ 144 w 144"/>
                  <a:gd name="T18" fmla="*/ 299 h 299"/>
                </a:gdLst>
                <a:ahLst/>
                <a:cxnLst>
                  <a:cxn ang="T10">
                    <a:pos x="T0" y="T1"/>
                  </a:cxn>
                  <a:cxn ang="T11">
                    <a:pos x="T2" y="T3"/>
                  </a:cxn>
                  <a:cxn ang="T12">
                    <a:pos x="T4" y="T5"/>
                  </a:cxn>
                  <a:cxn ang="T13">
                    <a:pos x="T6" y="T7"/>
                  </a:cxn>
                  <a:cxn ang="T14">
                    <a:pos x="T8" y="T9"/>
                  </a:cxn>
                </a:cxnLst>
                <a:rect l="T15" t="T16" r="T17" b="T18"/>
                <a:pathLst>
                  <a:path w="144" h="299">
                    <a:moveTo>
                      <a:pt x="5" y="284"/>
                    </a:moveTo>
                    <a:lnTo>
                      <a:pt x="144" y="0"/>
                    </a:lnTo>
                    <a:lnTo>
                      <a:pt x="23" y="299"/>
                    </a:lnTo>
                    <a:lnTo>
                      <a:pt x="0" y="294"/>
                    </a:lnTo>
                    <a:lnTo>
                      <a:pt x="5" y="284"/>
                    </a:lnTo>
                    <a:close/>
                  </a:path>
                </a:pathLst>
              </a:custGeom>
              <a:grpFill/>
              <a:ln w="3175">
                <a:solidFill>
                  <a:schemeClr val="tx1"/>
                </a:solidFill>
                <a:round/>
                <a:headEnd/>
                <a:tailEnd/>
              </a:ln>
            </p:spPr>
            <p:txBody>
              <a:bodyPr/>
              <a:lstStyle/>
              <a:p>
                <a:endParaRPr lang="fr-FR">
                  <a:solidFill>
                    <a:srgbClr val="000000"/>
                  </a:solidFill>
                </a:endParaRPr>
              </a:p>
            </p:txBody>
          </p:sp>
          <p:sp>
            <p:nvSpPr>
              <p:cNvPr id="324" name="Line 25"/>
              <p:cNvSpPr>
                <a:spLocks noChangeAspect="1" noChangeShapeType="1"/>
              </p:cNvSpPr>
              <p:nvPr/>
            </p:nvSpPr>
            <p:spPr bwMode="auto">
              <a:xfrm flipH="1">
                <a:off x="818" y="2290"/>
                <a:ext cx="101" cy="43"/>
              </a:xfrm>
              <a:prstGeom prst="line">
                <a:avLst/>
              </a:prstGeom>
              <a:grpFill/>
              <a:ln w="9525">
                <a:solidFill>
                  <a:schemeClr val="tx1"/>
                </a:solidFill>
                <a:round/>
                <a:headEnd/>
                <a:tailEnd/>
              </a:ln>
            </p:spPr>
            <p:txBody>
              <a:bodyPr/>
              <a:lstStyle/>
              <a:p>
                <a:endParaRPr lang="fr-FR">
                  <a:solidFill>
                    <a:srgbClr val="000000"/>
                  </a:solidFill>
                </a:endParaRPr>
              </a:p>
            </p:txBody>
          </p:sp>
          <p:sp>
            <p:nvSpPr>
              <p:cNvPr id="325" name="Line 26"/>
              <p:cNvSpPr>
                <a:spLocks noChangeAspect="1" noChangeShapeType="1"/>
              </p:cNvSpPr>
              <p:nvPr/>
            </p:nvSpPr>
            <p:spPr bwMode="auto">
              <a:xfrm flipH="1" flipV="1">
                <a:off x="600" y="2293"/>
                <a:ext cx="152" cy="44"/>
              </a:xfrm>
              <a:prstGeom prst="line">
                <a:avLst/>
              </a:prstGeom>
              <a:grpFill/>
              <a:ln w="9525">
                <a:solidFill>
                  <a:schemeClr val="tx1"/>
                </a:solidFill>
                <a:round/>
                <a:headEnd/>
                <a:tailEnd/>
              </a:ln>
            </p:spPr>
            <p:txBody>
              <a:bodyPr/>
              <a:lstStyle/>
              <a:p>
                <a:endParaRPr lang="fr-FR">
                  <a:solidFill>
                    <a:srgbClr val="000000"/>
                  </a:solidFill>
                </a:endParaRPr>
              </a:p>
            </p:txBody>
          </p:sp>
          <p:sp>
            <p:nvSpPr>
              <p:cNvPr id="326" name="Line 27"/>
              <p:cNvSpPr>
                <a:spLocks noChangeAspect="1" noChangeShapeType="1"/>
              </p:cNvSpPr>
              <p:nvPr/>
            </p:nvSpPr>
            <p:spPr bwMode="auto">
              <a:xfrm flipH="1">
                <a:off x="529" y="2293"/>
                <a:ext cx="71" cy="157"/>
              </a:xfrm>
              <a:prstGeom prst="line">
                <a:avLst/>
              </a:prstGeom>
              <a:grpFill/>
              <a:ln w="9525">
                <a:solidFill>
                  <a:schemeClr val="tx1"/>
                </a:solidFill>
                <a:round/>
                <a:headEnd/>
                <a:tailEnd/>
              </a:ln>
            </p:spPr>
            <p:txBody>
              <a:bodyPr/>
              <a:lstStyle/>
              <a:p>
                <a:endParaRPr lang="fr-FR">
                  <a:solidFill>
                    <a:srgbClr val="000000"/>
                  </a:solidFill>
                </a:endParaRPr>
              </a:p>
            </p:txBody>
          </p:sp>
          <p:sp>
            <p:nvSpPr>
              <p:cNvPr id="327" name="Rectangle 326"/>
              <p:cNvSpPr>
                <a:spLocks noChangeAspect="1" noChangeArrowheads="1"/>
              </p:cNvSpPr>
              <p:nvPr/>
            </p:nvSpPr>
            <p:spPr bwMode="auto">
              <a:xfrm>
                <a:off x="541" y="2151"/>
                <a:ext cx="39"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C</a:t>
                </a:r>
              </a:p>
            </p:txBody>
          </p:sp>
          <p:sp>
            <p:nvSpPr>
              <p:cNvPr id="328" name="Rectangle 327"/>
              <p:cNvSpPr>
                <a:spLocks noChangeAspect="1" noChangeArrowheads="1"/>
              </p:cNvSpPr>
              <p:nvPr/>
            </p:nvSpPr>
            <p:spPr bwMode="auto">
              <a:xfrm>
                <a:off x="585" y="2151"/>
                <a:ext cx="39"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H</a:t>
                </a:r>
              </a:p>
            </p:txBody>
          </p:sp>
          <p:sp>
            <p:nvSpPr>
              <p:cNvPr id="329" name="Rectangle 328"/>
              <p:cNvSpPr>
                <a:spLocks noChangeAspect="1" noChangeArrowheads="1"/>
              </p:cNvSpPr>
              <p:nvPr/>
            </p:nvSpPr>
            <p:spPr bwMode="auto">
              <a:xfrm>
                <a:off x="624" y="2171"/>
                <a:ext cx="30"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2</a:t>
                </a:r>
              </a:p>
            </p:txBody>
          </p:sp>
          <p:sp>
            <p:nvSpPr>
              <p:cNvPr id="330" name="Line 31"/>
              <p:cNvSpPr>
                <a:spLocks noChangeAspect="1" noChangeShapeType="1"/>
              </p:cNvSpPr>
              <p:nvPr/>
            </p:nvSpPr>
            <p:spPr bwMode="auto">
              <a:xfrm flipH="1" flipV="1">
                <a:off x="579" y="2211"/>
                <a:ext cx="21" cy="82"/>
              </a:xfrm>
              <a:prstGeom prst="line">
                <a:avLst/>
              </a:prstGeom>
              <a:grpFill/>
              <a:ln w="3175">
                <a:solidFill>
                  <a:schemeClr val="tx1"/>
                </a:solidFill>
                <a:round/>
                <a:headEnd/>
                <a:tailEnd/>
              </a:ln>
            </p:spPr>
            <p:txBody>
              <a:bodyPr/>
              <a:lstStyle/>
              <a:p>
                <a:endParaRPr lang="fr-FR">
                  <a:solidFill>
                    <a:srgbClr val="000000"/>
                  </a:solidFill>
                </a:endParaRPr>
              </a:p>
            </p:txBody>
          </p:sp>
          <p:sp>
            <p:nvSpPr>
              <p:cNvPr id="331" name="Line 32"/>
              <p:cNvSpPr>
                <a:spLocks noChangeAspect="1" noChangeShapeType="1"/>
              </p:cNvSpPr>
              <p:nvPr/>
            </p:nvSpPr>
            <p:spPr bwMode="auto">
              <a:xfrm flipH="1">
                <a:off x="422" y="2212"/>
                <a:ext cx="128" cy="214"/>
              </a:xfrm>
              <a:prstGeom prst="line">
                <a:avLst/>
              </a:prstGeom>
              <a:grpFill/>
              <a:ln w="3175">
                <a:solidFill>
                  <a:schemeClr val="tx1"/>
                </a:solidFill>
                <a:round/>
                <a:headEnd/>
                <a:tailEnd/>
              </a:ln>
            </p:spPr>
            <p:txBody>
              <a:bodyPr/>
              <a:lstStyle/>
              <a:p>
                <a:endParaRPr lang="fr-FR">
                  <a:solidFill>
                    <a:srgbClr val="000000"/>
                  </a:solidFill>
                </a:endParaRPr>
              </a:p>
            </p:txBody>
          </p:sp>
          <p:sp>
            <p:nvSpPr>
              <p:cNvPr id="332" name="Rectangle 331"/>
              <p:cNvSpPr>
                <a:spLocks noChangeAspect="1" noChangeArrowheads="1"/>
              </p:cNvSpPr>
              <p:nvPr/>
            </p:nvSpPr>
            <p:spPr bwMode="auto">
              <a:xfrm>
                <a:off x="905" y="2378"/>
                <a:ext cx="42"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O</a:t>
                </a:r>
              </a:p>
            </p:txBody>
          </p:sp>
          <p:sp>
            <p:nvSpPr>
              <p:cNvPr id="333" name="Line 34"/>
              <p:cNvSpPr>
                <a:spLocks noChangeAspect="1" noChangeShapeType="1"/>
              </p:cNvSpPr>
              <p:nvPr/>
            </p:nvSpPr>
            <p:spPr bwMode="auto">
              <a:xfrm>
                <a:off x="919" y="2290"/>
                <a:ext cx="0" cy="85"/>
              </a:xfrm>
              <a:prstGeom prst="line">
                <a:avLst/>
              </a:prstGeom>
              <a:grpFill/>
              <a:ln w="3175">
                <a:solidFill>
                  <a:schemeClr val="tx1"/>
                </a:solidFill>
                <a:round/>
                <a:headEnd/>
                <a:tailEnd/>
              </a:ln>
            </p:spPr>
            <p:txBody>
              <a:bodyPr/>
              <a:lstStyle/>
              <a:p>
                <a:endParaRPr lang="fr-FR">
                  <a:solidFill>
                    <a:srgbClr val="000000"/>
                  </a:solidFill>
                </a:endParaRPr>
              </a:p>
            </p:txBody>
          </p:sp>
          <p:sp>
            <p:nvSpPr>
              <p:cNvPr id="334" name="Rectangle 333"/>
              <p:cNvSpPr>
                <a:spLocks noChangeAspect="1" noChangeArrowheads="1"/>
              </p:cNvSpPr>
              <p:nvPr/>
            </p:nvSpPr>
            <p:spPr bwMode="auto">
              <a:xfrm>
                <a:off x="622" y="2230"/>
                <a:ext cx="42"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O</a:t>
                </a:r>
              </a:p>
            </p:txBody>
          </p:sp>
          <p:sp>
            <p:nvSpPr>
              <p:cNvPr id="335" name="Rectangle 334"/>
              <p:cNvSpPr>
                <a:spLocks noChangeAspect="1" noChangeArrowheads="1"/>
              </p:cNvSpPr>
              <p:nvPr/>
            </p:nvSpPr>
            <p:spPr bwMode="auto">
              <a:xfrm>
                <a:off x="664" y="2230"/>
                <a:ext cx="39"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H</a:t>
                </a:r>
              </a:p>
            </p:txBody>
          </p:sp>
          <p:sp>
            <p:nvSpPr>
              <p:cNvPr id="336" name="Line 37"/>
              <p:cNvSpPr>
                <a:spLocks noChangeAspect="1" noChangeShapeType="1"/>
              </p:cNvSpPr>
              <p:nvPr/>
            </p:nvSpPr>
            <p:spPr bwMode="auto">
              <a:xfrm flipV="1">
                <a:off x="655" y="2292"/>
                <a:ext cx="0" cy="102"/>
              </a:xfrm>
              <a:prstGeom prst="line">
                <a:avLst/>
              </a:prstGeom>
              <a:grpFill/>
              <a:ln w="3175">
                <a:solidFill>
                  <a:schemeClr val="tx1"/>
                </a:solidFill>
                <a:round/>
                <a:headEnd/>
                <a:tailEnd/>
              </a:ln>
            </p:spPr>
            <p:txBody>
              <a:bodyPr/>
              <a:lstStyle/>
              <a:p>
                <a:endParaRPr lang="fr-FR">
                  <a:solidFill>
                    <a:srgbClr val="000000"/>
                  </a:solidFill>
                </a:endParaRPr>
              </a:p>
            </p:txBody>
          </p:sp>
          <p:sp>
            <p:nvSpPr>
              <p:cNvPr id="337" name="Rectangle 336"/>
              <p:cNvSpPr>
                <a:spLocks noChangeAspect="1" noChangeArrowheads="1"/>
              </p:cNvSpPr>
              <p:nvPr/>
            </p:nvSpPr>
            <p:spPr bwMode="auto">
              <a:xfrm>
                <a:off x="497" y="2541"/>
                <a:ext cx="42"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O</a:t>
                </a:r>
              </a:p>
            </p:txBody>
          </p:sp>
          <p:sp>
            <p:nvSpPr>
              <p:cNvPr id="338" name="Rectangle 337"/>
              <p:cNvSpPr>
                <a:spLocks noChangeAspect="1" noChangeArrowheads="1"/>
              </p:cNvSpPr>
              <p:nvPr/>
            </p:nvSpPr>
            <p:spPr bwMode="auto">
              <a:xfrm>
                <a:off x="538" y="2542"/>
                <a:ext cx="39"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H</a:t>
                </a:r>
              </a:p>
            </p:txBody>
          </p:sp>
          <p:sp>
            <p:nvSpPr>
              <p:cNvPr id="339" name="Line 40"/>
              <p:cNvSpPr>
                <a:spLocks noChangeAspect="1" noChangeShapeType="1"/>
              </p:cNvSpPr>
              <p:nvPr/>
            </p:nvSpPr>
            <p:spPr bwMode="auto">
              <a:xfrm>
                <a:off x="529" y="2450"/>
                <a:ext cx="0" cy="85"/>
              </a:xfrm>
              <a:prstGeom prst="line">
                <a:avLst/>
              </a:prstGeom>
              <a:grpFill/>
              <a:ln w="3175">
                <a:solidFill>
                  <a:schemeClr val="tx1"/>
                </a:solidFill>
                <a:round/>
                <a:headEnd/>
                <a:tailEnd/>
              </a:ln>
            </p:spPr>
            <p:txBody>
              <a:bodyPr/>
              <a:lstStyle/>
              <a:p>
                <a:endParaRPr lang="fr-FR">
                  <a:solidFill>
                    <a:srgbClr val="000000"/>
                  </a:solidFill>
                </a:endParaRPr>
              </a:p>
            </p:txBody>
          </p:sp>
          <p:sp>
            <p:nvSpPr>
              <p:cNvPr id="340" name="Rectangle 339"/>
              <p:cNvSpPr>
                <a:spLocks noChangeAspect="1" noChangeArrowheads="1"/>
              </p:cNvSpPr>
              <p:nvPr/>
            </p:nvSpPr>
            <p:spPr bwMode="auto">
              <a:xfrm>
                <a:off x="816" y="2538"/>
                <a:ext cx="42"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O</a:t>
                </a:r>
              </a:p>
            </p:txBody>
          </p:sp>
          <p:sp>
            <p:nvSpPr>
              <p:cNvPr id="341" name="Rectangle 340"/>
              <p:cNvSpPr>
                <a:spLocks noChangeAspect="1" noChangeArrowheads="1"/>
              </p:cNvSpPr>
              <p:nvPr/>
            </p:nvSpPr>
            <p:spPr bwMode="auto">
              <a:xfrm>
                <a:off x="858" y="2538"/>
                <a:ext cx="39"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H</a:t>
                </a:r>
              </a:p>
            </p:txBody>
          </p:sp>
          <p:sp>
            <p:nvSpPr>
              <p:cNvPr id="342" name="Line 43"/>
              <p:cNvSpPr>
                <a:spLocks noChangeAspect="1" noChangeShapeType="1"/>
              </p:cNvSpPr>
              <p:nvPr/>
            </p:nvSpPr>
            <p:spPr bwMode="auto">
              <a:xfrm>
                <a:off x="848" y="2446"/>
                <a:ext cx="1" cy="89"/>
              </a:xfrm>
              <a:prstGeom prst="line">
                <a:avLst/>
              </a:prstGeom>
              <a:grpFill/>
              <a:ln w="3175">
                <a:solidFill>
                  <a:schemeClr val="tx1"/>
                </a:solidFill>
                <a:round/>
                <a:headEnd/>
                <a:tailEnd/>
              </a:ln>
            </p:spPr>
            <p:txBody>
              <a:bodyPr/>
              <a:lstStyle/>
              <a:p>
                <a:endParaRPr lang="fr-FR">
                  <a:solidFill>
                    <a:srgbClr val="000000"/>
                  </a:solidFill>
                </a:endParaRPr>
              </a:p>
            </p:txBody>
          </p:sp>
          <p:sp>
            <p:nvSpPr>
              <p:cNvPr id="343" name="Line 44"/>
              <p:cNvSpPr>
                <a:spLocks noChangeAspect="1" noChangeShapeType="1"/>
              </p:cNvSpPr>
              <p:nvPr/>
            </p:nvSpPr>
            <p:spPr bwMode="auto">
              <a:xfrm flipV="1">
                <a:off x="467" y="2233"/>
                <a:ext cx="12" cy="54"/>
              </a:xfrm>
              <a:prstGeom prst="line">
                <a:avLst/>
              </a:prstGeom>
              <a:grpFill/>
              <a:ln w="3175">
                <a:solidFill>
                  <a:schemeClr val="tx1"/>
                </a:solidFill>
                <a:round/>
                <a:headEnd/>
                <a:tailEnd/>
              </a:ln>
            </p:spPr>
            <p:txBody>
              <a:bodyPr/>
              <a:lstStyle/>
              <a:p>
                <a:endParaRPr lang="fr-FR">
                  <a:solidFill>
                    <a:srgbClr val="000000"/>
                  </a:solidFill>
                </a:endParaRPr>
              </a:p>
            </p:txBody>
          </p:sp>
          <p:sp>
            <p:nvSpPr>
              <p:cNvPr id="344" name="Line 45"/>
              <p:cNvSpPr>
                <a:spLocks noChangeAspect="1" noChangeShapeType="1"/>
              </p:cNvSpPr>
              <p:nvPr/>
            </p:nvSpPr>
            <p:spPr bwMode="auto">
              <a:xfrm flipV="1">
                <a:off x="479" y="2183"/>
                <a:ext cx="20" cy="50"/>
              </a:xfrm>
              <a:prstGeom prst="line">
                <a:avLst/>
              </a:prstGeom>
              <a:grpFill/>
              <a:ln w="3175">
                <a:solidFill>
                  <a:schemeClr val="tx1"/>
                </a:solidFill>
                <a:round/>
                <a:headEnd/>
                <a:tailEnd/>
              </a:ln>
            </p:spPr>
            <p:txBody>
              <a:bodyPr/>
              <a:lstStyle/>
              <a:p>
                <a:endParaRPr lang="fr-FR">
                  <a:solidFill>
                    <a:srgbClr val="000000"/>
                  </a:solidFill>
                </a:endParaRPr>
              </a:p>
            </p:txBody>
          </p:sp>
          <p:sp>
            <p:nvSpPr>
              <p:cNvPr id="345" name="Line 46"/>
              <p:cNvSpPr>
                <a:spLocks noChangeAspect="1" noChangeShapeType="1"/>
              </p:cNvSpPr>
              <p:nvPr/>
            </p:nvSpPr>
            <p:spPr bwMode="auto">
              <a:xfrm flipV="1">
                <a:off x="457" y="2338"/>
                <a:ext cx="1" cy="55"/>
              </a:xfrm>
              <a:prstGeom prst="line">
                <a:avLst/>
              </a:prstGeom>
              <a:grpFill/>
              <a:ln w="3175">
                <a:solidFill>
                  <a:schemeClr val="tx1"/>
                </a:solidFill>
                <a:round/>
                <a:headEnd/>
                <a:tailEnd/>
              </a:ln>
            </p:spPr>
            <p:txBody>
              <a:bodyPr/>
              <a:lstStyle/>
              <a:p>
                <a:endParaRPr lang="fr-FR">
                  <a:solidFill>
                    <a:srgbClr val="000000"/>
                  </a:solidFill>
                </a:endParaRPr>
              </a:p>
            </p:txBody>
          </p:sp>
          <p:sp>
            <p:nvSpPr>
              <p:cNvPr id="346" name="Line 47"/>
              <p:cNvSpPr>
                <a:spLocks noChangeAspect="1" noChangeShapeType="1"/>
              </p:cNvSpPr>
              <p:nvPr/>
            </p:nvSpPr>
            <p:spPr bwMode="auto">
              <a:xfrm flipV="1">
                <a:off x="458" y="2287"/>
                <a:ext cx="9" cy="51"/>
              </a:xfrm>
              <a:prstGeom prst="line">
                <a:avLst/>
              </a:prstGeom>
              <a:grpFill/>
              <a:ln w="3175">
                <a:solidFill>
                  <a:schemeClr val="tx1"/>
                </a:solidFill>
                <a:round/>
                <a:headEnd/>
                <a:tailEnd/>
              </a:ln>
            </p:spPr>
            <p:txBody>
              <a:bodyPr/>
              <a:lstStyle/>
              <a:p>
                <a:endParaRPr lang="fr-FR">
                  <a:solidFill>
                    <a:srgbClr val="000000"/>
                  </a:solidFill>
                </a:endParaRPr>
              </a:p>
            </p:txBody>
          </p:sp>
          <p:sp>
            <p:nvSpPr>
              <p:cNvPr id="347" name="Line 48"/>
              <p:cNvSpPr>
                <a:spLocks noChangeAspect="1" noChangeShapeType="1"/>
              </p:cNvSpPr>
              <p:nvPr/>
            </p:nvSpPr>
            <p:spPr bwMode="auto">
              <a:xfrm flipH="1" flipV="1">
                <a:off x="458" y="2444"/>
                <a:ext cx="8" cy="54"/>
              </a:xfrm>
              <a:prstGeom prst="line">
                <a:avLst/>
              </a:prstGeom>
              <a:grpFill/>
              <a:ln w="3175">
                <a:solidFill>
                  <a:schemeClr val="tx1"/>
                </a:solidFill>
                <a:round/>
                <a:headEnd/>
                <a:tailEnd/>
              </a:ln>
            </p:spPr>
            <p:txBody>
              <a:bodyPr/>
              <a:lstStyle/>
              <a:p>
                <a:endParaRPr lang="fr-FR">
                  <a:solidFill>
                    <a:srgbClr val="000000"/>
                  </a:solidFill>
                </a:endParaRPr>
              </a:p>
            </p:txBody>
          </p:sp>
          <p:sp>
            <p:nvSpPr>
              <p:cNvPr id="348" name="Line 49"/>
              <p:cNvSpPr>
                <a:spLocks noChangeAspect="1" noChangeShapeType="1"/>
              </p:cNvSpPr>
              <p:nvPr/>
            </p:nvSpPr>
            <p:spPr bwMode="auto">
              <a:xfrm flipH="1" flipV="1">
                <a:off x="457" y="2393"/>
                <a:ext cx="1" cy="51"/>
              </a:xfrm>
              <a:prstGeom prst="line">
                <a:avLst/>
              </a:prstGeom>
              <a:grpFill/>
              <a:ln w="3175">
                <a:solidFill>
                  <a:schemeClr val="tx1"/>
                </a:solidFill>
                <a:round/>
                <a:headEnd/>
                <a:tailEnd/>
              </a:ln>
            </p:spPr>
            <p:txBody>
              <a:bodyPr/>
              <a:lstStyle/>
              <a:p>
                <a:endParaRPr lang="fr-FR">
                  <a:solidFill>
                    <a:srgbClr val="000000"/>
                  </a:solidFill>
                </a:endParaRPr>
              </a:p>
            </p:txBody>
          </p:sp>
          <p:sp>
            <p:nvSpPr>
              <p:cNvPr id="349" name="Line 50"/>
              <p:cNvSpPr>
                <a:spLocks noChangeAspect="1" noChangeShapeType="1"/>
              </p:cNvSpPr>
              <p:nvPr/>
            </p:nvSpPr>
            <p:spPr bwMode="auto">
              <a:xfrm flipH="1" flipV="1">
                <a:off x="479" y="2550"/>
                <a:ext cx="20" cy="55"/>
              </a:xfrm>
              <a:prstGeom prst="line">
                <a:avLst/>
              </a:prstGeom>
              <a:grpFill/>
              <a:ln w="3175">
                <a:noFill/>
                <a:round/>
                <a:headEnd/>
                <a:tailEnd/>
              </a:ln>
            </p:spPr>
            <p:txBody>
              <a:bodyPr/>
              <a:lstStyle/>
              <a:p>
                <a:endParaRPr lang="fr-FR">
                  <a:solidFill>
                    <a:srgbClr val="000000"/>
                  </a:solidFill>
                </a:endParaRPr>
              </a:p>
            </p:txBody>
          </p:sp>
          <p:sp>
            <p:nvSpPr>
              <p:cNvPr id="350" name="Line 51"/>
              <p:cNvSpPr>
                <a:spLocks noChangeAspect="1" noChangeShapeType="1"/>
              </p:cNvSpPr>
              <p:nvPr/>
            </p:nvSpPr>
            <p:spPr bwMode="auto">
              <a:xfrm flipH="1" flipV="1">
                <a:off x="466" y="2498"/>
                <a:ext cx="13" cy="52"/>
              </a:xfrm>
              <a:prstGeom prst="line">
                <a:avLst/>
              </a:prstGeom>
              <a:grpFill/>
              <a:ln w="3175">
                <a:solidFill>
                  <a:schemeClr val="tx1"/>
                </a:solidFill>
                <a:round/>
                <a:headEnd/>
                <a:tailEnd/>
              </a:ln>
            </p:spPr>
            <p:txBody>
              <a:bodyPr/>
              <a:lstStyle/>
              <a:p>
                <a:endParaRPr lang="fr-FR">
                  <a:solidFill>
                    <a:srgbClr val="000000"/>
                  </a:solidFill>
                </a:endParaRPr>
              </a:p>
            </p:txBody>
          </p:sp>
          <p:sp>
            <p:nvSpPr>
              <p:cNvPr id="351" name="Line 52"/>
              <p:cNvSpPr>
                <a:spLocks noChangeAspect="1" noChangeShapeType="1"/>
              </p:cNvSpPr>
              <p:nvPr/>
            </p:nvSpPr>
            <p:spPr bwMode="auto">
              <a:xfrm flipH="1">
                <a:off x="995" y="2500"/>
                <a:ext cx="15" cy="50"/>
              </a:xfrm>
              <a:prstGeom prst="line">
                <a:avLst/>
              </a:prstGeom>
              <a:grpFill/>
              <a:ln w="3175">
                <a:solidFill>
                  <a:schemeClr val="tx1"/>
                </a:solidFill>
                <a:round/>
                <a:headEnd/>
                <a:tailEnd/>
              </a:ln>
            </p:spPr>
            <p:txBody>
              <a:bodyPr/>
              <a:lstStyle/>
              <a:p>
                <a:endParaRPr lang="fr-FR">
                  <a:solidFill>
                    <a:srgbClr val="000000"/>
                  </a:solidFill>
                </a:endParaRPr>
              </a:p>
            </p:txBody>
          </p:sp>
          <p:sp>
            <p:nvSpPr>
              <p:cNvPr id="352" name="Line 53"/>
              <p:cNvSpPr>
                <a:spLocks noChangeAspect="1" noChangeShapeType="1"/>
              </p:cNvSpPr>
              <p:nvPr/>
            </p:nvSpPr>
            <p:spPr bwMode="auto">
              <a:xfrm flipH="1">
                <a:off x="979" y="2550"/>
                <a:ext cx="16" cy="55"/>
              </a:xfrm>
              <a:prstGeom prst="line">
                <a:avLst/>
              </a:prstGeom>
              <a:grpFill/>
              <a:ln w="3175">
                <a:solidFill>
                  <a:schemeClr val="tx1"/>
                </a:solidFill>
                <a:round/>
                <a:headEnd/>
                <a:tailEnd/>
              </a:ln>
            </p:spPr>
            <p:txBody>
              <a:bodyPr/>
              <a:lstStyle/>
              <a:p>
                <a:endParaRPr lang="fr-FR">
                  <a:solidFill>
                    <a:srgbClr val="000000"/>
                  </a:solidFill>
                </a:endParaRPr>
              </a:p>
            </p:txBody>
          </p:sp>
          <p:sp>
            <p:nvSpPr>
              <p:cNvPr id="353" name="Line 54"/>
              <p:cNvSpPr>
                <a:spLocks noChangeAspect="1" noChangeShapeType="1"/>
              </p:cNvSpPr>
              <p:nvPr/>
            </p:nvSpPr>
            <p:spPr bwMode="auto">
              <a:xfrm flipH="1">
                <a:off x="1016" y="2394"/>
                <a:ext cx="4" cy="52"/>
              </a:xfrm>
              <a:prstGeom prst="line">
                <a:avLst/>
              </a:prstGeom>
              <a:grpFill/>
              <a:ln w="3175">
                <a:solidFill>
                  <a:schemeClr val="tx1"/>
                </a:solidFill>
                <a:round/>
                <a:headEnd/>
                <a:tailEnd/>
              </a:ln>
            </p:spPr>
            <p:txBody>
              <a:bodyPr/>
              <a:lstStyle/>
              <a:p>
                <a:endParaRPr lang="fr-FR">
                  <a:solidFill>
                    <a:srgbClr val="000000"/>
                  </a:solidFill>
                </a:endParaRPr>
              </a:p>
            </p:txBody>
          </p:sp>
          <p:sp>
            <p:nvSpPr>
              <p:cNvPr id="354" name="Line 55"/>
              <p:cNvSpPr>
                <a:spLocks noChangeAspect="1" noChangeShapeType="1"/>
              </p:cNvSpPr>
              <p:nvPr/>
            </p:nvSpPr>
            <p:spPr bwMode="auto">
              <a:xfrm flipH="1">
                <a:off x="1010" y="2446"/>
                <a:ext cx="6" cy="54"/>
              </a:xfrm>
              <a:prstGeom prst="line">
                <a:avLst/>
              </a:prstGeom>
              <a:grpFill/>
              <a:ln w="3175">
                <a:solidFill>
                  <a:schemeClr val="tx1"/>
                </a:solidFill>
                <a:round/>
                <a:headEnd/>
                <a:tailEnd/>
              </a:ln>
            </p:spPr>
            <p:txBody>
              <a:bodyPr/>
              <a:lstStyle/>
              <a:p>
                <a:endParaRPr lang="fr-FR">
                  <a:solidFill>
                    <a:srgbClr val="000000"/>
                  </a:solidFill>
                </a:endParaRPr>
              </a:p>
            </p:txBody>
          </p:sp>
          <p:sp>
            <p:nvSpPr>
              <p:cNvPr id="355" name="Line 56"/>
              <p:cNvSpPr>
                <a:spLocks noChangeAspect="1" noChangeShapeType="1"/>
              </p:cNvSpPr>
              <p:nvPr/>
            </p:nvSpPr>
            <p:spPr bwMode="auto">
              <a:xfrm>
                <a:off x="1011" y="2289"/>
                <a:ext cx="6" cy="52"/>
              </a:xfrm>
              <a:prstGeom prst="line">
                <a:avLst/>
              </a:prstGeom>
              <a:grpFill/>
              <a:ln w="3175">
                <a:solidFill>
                  <a:schemeClr val="tx1"/>
                </a:solidFill>
                <a:round/>
                <a:headEnd/>
                <a:tailEnd/>
              </a:ln>
            </p:spPr>
            <p:txBody>
              <a:bodyPr/>
              <a:lstStyle/>
              <a:p>
                <a:endParaRPr lang="fr-FR">
                  <a:solidFill>
                    <a:srgbClr val="000000"/>
                  </a:solidFill>
                </a:endParaRPr>
              </a:p>
            </p:txBody>
          </p:sp>
          <p:sp>
            <p:nvSpPr>
              <p:cNvPr id="356" name="Line 57"/>
              <p:cNvSpPr>
                <a:spLocks noChangeAspect="1" noChangeShapeType="1"/>
              </p:cNvSpPr>
              <p:nvPr/>
            </p:nvSpPr>
            <p:spPr bwMode="auto">
              <a:xfrm>
                <a:off x="1017" y="2341"/>
                <a:ext cx="3" cy="53"/>
              </a:xfrm>
              <a:prstGeom prst="line">
                <a:avLst/>
              </a:prstGeom>
              <a:grpFill/>
              <a:ln w="3175">
                <a:solidFill>
                  <a:schemeClr val="tx1"/>
                </a:solidFill>
                <a:round/>
                <a:headEnd/>
                <a:tailEnd/>
              </a:ln>
            </p:spPr>
            <p:txBody>
              <a:bodyPr/>
              <a:lstStyle/>
              <a:p>
                <a:endParaRPr lang="fr-FR">
                  <a:solidFill>
                    <a:srgbClr val="000000"/>
                  </a:solidFill>
                </a:endParaRPr>
              </a:p>
            </p:txBody>
          </p:sp>
          <p:sp>
            <p:nvSpPr>
              <p:cNvPr id="357" name="Line 58"/>
              <p:cNvSpPr>
                <a:spLocks noChangeAspect="1" noChangeShapeType="1"/>
              </p:cNvSpPr>
              <p:nvPr/>
            </p:nvSpPr>
            <p:spPr bwMode="auto">
              <a:xfrm>
                <a:off x="979" y="2183"/>
                <a:ext cx="16" cy="51"/>
              </a:xfrm>
              <a:prstGeom prst="line">
                <a:avLst/>
              </a:prstGeom>
              <a:grpFill/>
              <a:ln w="3175">
                <a:solidFill>
                  <a:schemeClr val="tx1"/>
                </a:solidFill>
                <a:round/>
                <a:headEnd/>
                <a:tailEnd/>
              </a:ln>
            </p:spPr>
            <p:txBody>
              <a:bodyPr/>
              <a:lstStyle/>
              <a:p>
                <a:endParaRPr lang="fr-FR">
                  <a:solidFill>
                    <a:srgbClr val="000000"/>
                  </a:solidFill>
                </a:endParaRPr>
              </a:p>
            </p:txBody>
          </p:sp>
          <p:sp>
            <p:nvSpPr>
              <p:cNvPr id="358" name="Line 59"/>
              <p:cNvSpPr>
                <a:spLocks noChangeAspect="1" noChangeShapeType="1"/>
              </p:cNvSpPr>
              <p:nvPr/>
            </p:nvSpPr>
            <p:spPr bwMode="auto">
              <a:xfrm>
                <a:off x="995" y="2234"/>
                <a:ext cx="16" cy="55"/>
              </a:xfrm>
              <a:prstGeom prst="line">
                <a:avLst/>
              </a:prstGeom>
              <a:grpFill/>
              <a:ln w="3175">
                <a:solidFill>
                  <a:schemeClr val="tx1"/>
                </a:solidFill>
                <a:round/>
                <a:headEnd/>
                <a:tailEnd/>
              </a:ln>
            </p:spPr>
            <p:txBody>
              <a:bodyPr/>
              <a:lstStyle/>
              <a:p>
                <a:endParaRPr lang="fr-FR">
                  <a:solidFill>
                    <a:srgbClr val="000000"/>
                  </a:solidFill>
                </a:endParaRPr>
              </a:p>
            </p:txBody>
          </p:sp>
          <p:sp>
            <p:nvSpPr>
              <p:cNvPr id="359" name="Rectangle 358"/>
              <p:cNvSpPr>
                <a:spLocks noChangeAspect="1" noChangeArrowheads="1"/>
              </p:cNvSpPr>
              <p:nvPr/>
            </p:nvSpPr>
            <p:spPr bwMode="auto">
              <a:xfrm>
                <a:off x="1021" y="2529"/>
                <a:ext cx="30" cy="72"/>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n</a:t>
                </a:r>
              </a:p>
            </p:txBody>
          </p:sp>
          <p:sp>
            <p:nvSpPr>
              <p:cNvPr id="360" name="Line 61"/>
              <p:cNvSpPr>
                <a:spLocks noChangeAspect="1" noChangeShapeType="1"/>
              </p:cNvSpPr>
              <p:nvPr/>
            </p:nvSpPr>
            <p:spPr bwMode="auto">
              <a:xfrm flipV="1">
                <a:off x="937" y="2204"/>
                <a:ext cx="104" cy="173"/>
              </a:xfrm>
              <a:prstGeom prst="line">
                <a:avLst/>
              </a:prstGeom>
              <a:grpFill/>
              <a:ln w="3175">
                <a:solidFill>
                  <a:schemeClr val="tx1"/>
                </a:solidFill>
                <a:round/>
                <a:headEnd/>
                <a:tailEnd/>
              </a:ln>
            </p:spPr>
            <p:txBody>
              <a:bodyPr/>
              <a:lstStyle/>
              <a:p>
                <a:endParaRPr lang="fr-FR">
                  <a:solidFill>
                    <a:srgbClr val="000000"/>
                  </a:solidFill>
                </a:endParaRPr>
              </a:p>
            </p:txBody>
          </p:sp>
        </p:grpSp>
        <p:sp>
          <p:nvSpPr>
            <p:cNvPr id="259" name="Rectangle 258"/>
            <p:cNvSpPr>
              <a:spLocks noChangeAspect="1" noChangeArrowheads="1"/>
            </p:cNvSpPr>
            <p:nvPr/>
          </p:nvSpPr>
          <p:spPr bwMode="auto">
            <a:xfrm>
              <a:off x="3499870" y="1482539"/>
              <a:ext cx="90315" cy="30854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O</a:t>
              </a:r>
            </a:p>
          </p:txBody>
        </p:sp>
        <p:sp>
          <p:nvSpPr>
            <p:cNvPr id="260" name="Freeform 64"/>
            <p:cNvSpPr>
              <a:spLocks noChangeAspect="1"/>
            </p:cNvSpPr>
            <p:nvPr/>
          </p:nvSpPr>
          <p:spPr bwMode="auto">
            <a:xfrm>
              <a:off x="3019007" y="1645034"/>
              <a:ext cx="285691" cy="122715"/>
            </a:xfrm>
            <a:custGeom>
              <a:avLst/>
              <a:gdLst>
                <a:gd name="T0" fmla="*/ 1 w 215"/>
                <a:gd name="T1" fmla="*/ 2 h 93"/>
                <a:gd name="T2" fmla="*/ 0 w 215"/>
                <a:gd name="T3" fmla="*/ 2 h 93"/>
                <a:gd name="T4" fmla="*/ 1 w 215"/>
                <a:gd name="T5" fmla="*/ 0 h 93"/>
                <a:gd name="T6" fmla="*/ 1 w 215"/>
                <a:gd name="T7" fmla="*/ 2 h 93"/>
                <a:gd name="T8" fmla="*/ 1 w 215"/>
                <a:gd name="T9" fmla="*/ 2 h 93"/>
                <a:gd name="T10" fmla="*/ 0 60000 65536"/>
                <a:gd name="T11" fmla="*/ 0 60000 65536"/>
                <a:gd name="T12" fmla="*/ 0 60000 65536"/>
                <a:gd name="T13" fmla="*/ 0 60000 65536"/>
                <a:gd name="T14" fmla="*/ 0 60000 65536"/>
                <a:gd name="T15" fmla="*/ 0 w 215"/>
                <a:gd name="T16" fmla="*/ 0 h 93"/>
                <a:gd name="T17" fmla="*/ 215 w 215"/>
                <a:gd name="T18" fmla="*/ 93 h 93"/>
              </a:gdLst>
              <a:ahLst/>
              <a:cxnLst>
                <a:cxn ang="T10">
                  <a:pos x="T0" y="T1"/>
                </a:cxn>
                <a:cxn ang="T11">
                  <a:pos x="T2" y="T3"/>
                </a:cxn>
                <a:cxn ang="T12">
                  <a:pos x="T4" y="T5"/>
                </a:cxn>
                <a:cxn ang="T13">
                  <a:pos x="T6" y="T7"/>
                </a:cxn>
                <a:cxn ang="T14">
                  <a:pos x="T8" y="T9"/>
                </a:cxn>
              </a:cxnLst>
              <a:rect l="T15" t="T16" r="T17" b="T18"/>
              <a:pathLst>
                <a:path w="215" h="93">
                  <a:moveTo>
                    <a:pt x="200" y="14"/>
                  </a:moveTo>
                  <a:lnTo>
                    <a:pt x="0" y="93"/>
                  </a:lnTo>
                  <a:lnTo>
                    <a:pt x="185" y="0"/>
                  </a:lnTo>
                  <a:lnTo>
                    <a:pt x="215" y="7"/>
                  </a:lnTo>
                  <a:lnTo>
                    <a:pt x="200" y="14"/>
                  </a:lnTo>
                  <a:close/>
                </a:path>
              </a:pathLst>
            </a:custGeom>
            <a:noFill/>
            <a:ln w="3175">
              <a:solidFill>
                <a:schemeClr val="tx1"/>
              </a:solidFill>
              <a:round/>
              <a:headEnd/>
              <a:tailEnd/>
            </a:ln>
          </p:spPr>
          <p:txBody>
            <a:bodyPr/>
            <a:lstStyle/>
            <a:p>
              <a:endParaRPr lang="fr-FR">
                <a:solidFill>
                  <a:srgbClr val="000000"/>
                </a:solidFill>
              </a:endParaRPr>
            </a:p>
          </p:txBody>
        </p:sp>
        <p:sp>
          <p:nvSpPr>
            <p:cNvPr id="261" name="Freeform 65"/>
            <p:cNvSpPr>
              <a:spLocks noChangeAspect="1"/>
            </p:cNvSpPr>
            <p:nvPr/>
          </p:nvSpPr>
          <p:spPr bwMode="auto">
            <a:xfrm>
              <a:off x="3275207" y="1641528"/>
              <a:ext cx="401810" cy="129727"/>
            </a:xfrm>
            <a:custGeom>
              <a:avLst/>
              <a:gdLst>
                <a:gd name="T0" fmla="*/ 1 w 301"/>
                <a:gd name="T1" fmla="*/ 0 h 100"/>
                <a:gd name="T2" fmla="*/ 0 w 301"/>
                <a:gd name="T3" fmla="*/ 1 h 100"/>
                <a:gd name="T4" fmla="*/ 0 w 301"/>
                <a:gd name="T5" fmla="*/ 1 h 100"/>
                <a:gd name="T6" fmla="*/ 1 w 301"/>
                <a:gd name="T7" fmla="*/ 1 h 100"/>
                <a:gd name="T8" fmla="*/ 1 w 301"/>
                <a:gd name="T9" fmla="*/ 1 h 100"/>
                <a:gd name="T10" fmla="*/ 1 w 301"/>
                <a:gd name="T11" fmla="*/ 1 h 100"/>
                <a:gd name="T12" fmla="*/ 1 w 301"/>
                <a:gd name="T13" fmla="*/ 0 h 100"/>
                <a:gd name="T14" fmla="*/ 0 60000 65536"/>
                <a:gd name="T15" fmla="*/ 0 60000 65536"/>
                <a:gd name="T16" fmla="*/ 0 60000 65536"/>
                <a:gd name="T17" fmla="*/ 0 60000 65536"/>
                <a:gd name="T18" fmla="*/ 0 60000 65536"/>
                <a:gd name="T19" fmla="*/ 0 60000 65536"/>
                <a:gd name="T20" fmla="*/ 0 60000 65536"/>
                <a:gd name="T21" fmla="*/ 0 w 301"/>
                <a:gd name="T22" fmla="*/ 0 h 100"/>
                <a:gd name="T23" fmla="*/ 301 w 301"/>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1" h="100">
                  <a:moveTo>
                    <a:pt x="1" y="0"/>
                  </a:moveTo>
                  <a:lnTo>
                    <a:pt x="0" y="11"/>
                  </a:lnTo>
                  <a:lnTo>
                    <a:pt x="0" y="20"/>
                  </a:lnTo>
                  <a:lnTo>
                    <a:pt x="295" y="100"/>
                  </a:lnTo>
                  <a:lnTo>
                    <a:pt x="298" y="90"/>
                  </a:lnTo>
                  <a:lnTo>
                    <a:pt x="301" y="82"/>
                  </a:lnTo>
                  <a:lnTo>
                    <a:pt x="1" y="0"/>
                  </a:lnTo>
                  <a:close/>
                </a:path>
              </a:pathLst>
            </a:custGeom>
            <a:noFill/>
            <a:ln w="3175">
              <a:solidFill>
                <a:schemeClr val="tx1"/>
              </a:solidFill>
              <a:round/>
              <a:headEnd/>
              <a:tailEnd/>
            </a:ln>
          </p:spPr>
          <p:txBody>
            <a:bodyPr/>
            <a:lstStyle/>
            <a:p>
              <a:endParaRPr lang="fr-FR">
                <a:solidFill>
                  <a:srgbClr val="000000"/>
                </a:solidFill>
              </a:endParaRPr>
            </a:p>
          </p:txBody>
        </p:sp>
        <p:sp>
          <p:nvSpPr>
            <p:cNvPr id="262" name="Freeform 66"/>
            <p:cNvSpPr>
              <a:spLocks noChangeAspect="1"/>
            </p:cNvSpPr>
            <p:nvPr/>
          </p:nvSpPr>
          <p:spPr bwMode="auto">
            <a:xfrm>
              <a:off x="3656742" y="1445184"/>
              <a:ext cx="158512" cy="322564"/>
            </a:xfrm>
            <a:custGeom>
              <a:avLst/>
              <a:gdLst>
                <a:gd name="T0" fmla="*/ 1 w 118"/>
                <a:gd name="T1" fmla="*/ 1 h 246"/>
                <a:gd name="T2" fmla="*/ 1 w 118"/>
                <a:gd name="T3" fmla="*/ 0 h 246"/>
                <a:gd name="T4" fmla="*/ 1 w 118"/>
                <a:gd name="T5" fmla="*/ 1 h 246"/>
                <a:gd name="T6" fmla="*/ 0 w 118"/>
                <a:gd name="T7" fmla="*/ 1 h 246"/>
                <a:gd name="T8" fmla="*/ 1 w 118"/>
                <a:gd name="T9" fmla="*/ 1 h 246"/>
                <a:gd name="T10" fmla="*/ 0 60000 65536"/>
                <a:gd name="T11" fmla="*/ 0 60000 65536"/>
                <a:gd name="T12" fmla="*/ 0 60000 65536"/>
                <a:gd name="T13" fmla="*/ 0 60000 65536"/>
                <a:gd name="T14" fmla="*/ 0 60000 65536"/>
                <a:gd name="T15" fmla="*/ 0 w 118"/>
                <a:gd name="T16" fmla="*/ 0 h 246"/>
                <a:gd name="T17" fmla="*/ 118 w 118"/>
                <a:gd name="T18" fmla="*/ 246 h 246"/>
              </a:gdLst>
              <a:ahLst/>
              <a:cxnLst>
                <a:cxn ang="T10">
                  <a:pos x="T0" y="T1"/>
                </a:cxn>
                <a:cxn ang="T11">
                  <a:pos x="T2" y="T3"/>
                </a:cxn>
                <a:cxn ang="T12">
                  <a:pos x="T4" y="T5"/>
                </a:cxn>
                <a:cxn ang="T13">
                  <a:pos x="T6" y="T7"/>
                </a:cxn>
                <a:cxn ang="T14">
                  <a:pos x="T8" y="T9"/>
                </a:cxn>
              </a:cxnLst>
              <a:rect l="T15" t="T16" r="T17" b="T18"/>
              <a:pathLst>
                <a:path w="118" h="246">
                  <a:moveTo>
                    <a:pt x="4" y="234"/>
                  </a:moveTo>
                  <a:lnTo>
                    <a:pt x="118" y="0"/>
                  </a:lnTo>
                  <a:lnTo>
                    <a:pt x="19" y="246"/>
                  </a:lnTo>
                  <a:lnTo>
                    <a:pt x="0" y="242"/>
                  </a:lnTo>
                  <a:lnTo>
                    <a:pt x="4" y="234"/>
                  </a:lnTo>
                  <a:close/>
                </a:path>
              </a:pathLst>
            </a:custGeom>
            <a:noFill/>
            <a:ln w="3175">
              <a:solidFill>
                <a:schemeClr val="tx1"/>
              </a:solidFill>
              <a:round/>
              <a:headEnd/>
              <a:tailEnd/>
            </a:ln>
          </p:spPr>
          <p:txBody>
            <a:bodyPr/>
            <a:lstStyle/>
            <a:p>
              <a:endParaRPr lang="fr-FR">
                <a:solidFill>
                  <a:srgbClr val="000000"/>
                </a:solidFill>
              </a:endParaRPr>
            </a:p>
          </p:txBody>
        </p:sp>
        <p:sp>
          <p:nvSpPr>
            <p:cNvPr id="263" name="Line 67"/>
            <p:cNvSpPr>
              <a:spLocks noChangeAspect="1" noChangeShapeType="1"/>
            </p:cNvSpPr>
            <p:nvPr/>
          </p:nvSpPr>
          <p:spPr bwMode="auto">
            <a:xfrm flipH="1">
              <a:off x="3610663" y="1445184"/>
              <a:ext cx="204591" cy="85900"/>
            </a:xfrm>
            <a:prstGeom prst="line">
              <a:avLst/>
            </a:prstGeom>
            <a:noFill/>
            <a:ln w="9525">
              <a:solidFill>
                <a:schemeClr val="tx1"/>
              </a:solidFill>
              <a:round/>
              <a:headEnd/>
              <a:tailEnd/>
            </a:ln>
          </p:spPr>
          <p:txBody>
            <a:bodyPr/>
            <a:lstStyle/>
            <a:p>
              <a:endParaRPr lang="fr-FR">
                <a:solidFill>
                  <a:srgbClr val="000000"/>
                </a:solidFill>
              </a:endParaRPr>
            </a:p>
          </p:txBody>
        </p:sp>
        <p:sp>
          <p:nvSpPr>
            <p:cNvPr id="264" name="Line 68"/>
            <p:cNvSpPr>
              <a:spLocks noChangeAspect="1" noChangeShapeType="1"/>
            </p:cNvSpPr>
            <p:nvPr/>
          </p:nvSpPr>
          <p:spPr bwMode="auto">
            <a:xfrm flipH="1" flipV="1">
              <a:off x="3164617" y="1452197"/>
              <a:ext cx="309652" cy="89406"/>
            </a:xfrm>
            <a:prstGeom prst="line">
              <a:avLst/>
            </a:prstGeom>
            <a:noFill/>
            <a:ln w="9525">
              <a:solidFill>
                <a:schemeClr val="tx1"/>
              </a:solidFill>
              <a:round/>
              <a:headEnd/>
              <a:tailEnd/>
            </a:ln>
          </p:spPr>
          <p:txBody>
            <a:bodyPr/>
            <a:lstStyle/>
            <a:p>
              <a:endParaRPr lang="fr-FR">
                <a:solidFill>
                  <a:srgbClr val="000000"/>
                </a:solidFill>
              </a:endParaRPr>
            </a:p>
          </p:txBody>
        </p:sp>
        <p:sp>
          <p:nvSpPr>
            <p:cNvPr id="265" name="Line 69"/>
            <p:cNvSpPr>
              <a:spLocks noChangeAspect="1" noChangeShapeType="1"/>
            </p:cNvSpPr>
            <p:nvPr/>
          </p:nvSpPr>
          <p:spPr bwMode="auto">
            <a:xfrm flipH="1">
              <a:off x="3019007" y="1452197"/>
              <a:ext cx="145610" cy="315552"/>
            </a:xfrm>
            <a:prstGeom prst="line">
              <a:avLst/>
            </a:prstGeom>
            <a:noFill/>
            <a:ln w="9525">
              <a:solidFill>
                <a:schemeClr val="tx1"/>
              </a:solidFill>
              <a:round/>
              <a:headEnd/>
              <a:tailEnd/>
            </a:ln>
          </p:spPr>
          <p:txBody>
            <a:bodyPr/>
            <a:lstStyle/>
            <a:p>
              <a:endParaRPr lang="fr-FR">
                <a:solidFill>
                  <a:srgbClr val="000000"/>
                </a:solidFill>
              </a:endParaRPr>
            </a:p>
          </p:txBody>
        </p:sp>
        <p:sp>
          <p:nvSpPr>
            <p:cNvPr id="266" name="Rectangle 265"/>
            <p:cNvSpPr>
              <a:spLocks noChangeAspect="1" noChangeArrowheads="1"/>
            </p:cNvSpPr>
            <p:nvPr/>
          </p:nvSpPr>
          <p:spPr bwMode="auto">
            <a:xfrm>
              <a:off x="3066929" y="1224298"/>
              <a:ext cx="304802" cy="15442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CH</a:t>
              </a:r>
              <a:r>
                <a:rPr lang="fr-FR" sz="1000" baseline="-25000" dirty="0">
                  <a:solidFill>
                    <a:srgbClr val="000000"/>
                  </a:solidFill>
                  <a:latin typeface="Arial" pitchFamily="34" charset="0"/>
                </a:rPr>
                <a:t>2</a:t>
              </a:r>
            </a:p>
          </p:txBody>
        </p:sp>
        <p:sp>
          <p:nvSpPr>
            <p:cNvPr id="267" name="Line 71"/>
            <p:cNvSpPr>
              <a:spLocks noChangeAspect="1" noChangeShapeType="1"/>
            </p:cNvSpPr>
            <p:nvPr/>
          </p:nvSpPr>
          <p:spPr bwMode="auto">
            <a:xfrm flipV="1">
              <a:off x="3164617" y="1324224"/>
              <a:ext cx="1843" cy="127974"/>
            </a:xfrm>
            <a:prstGeom prst="line">
              <a:avLst/>
            </a:prstGeom>
            <a:noFill/>
            <a:ln w="3175">
              <a:solidFill>
                <a:schemeClr val="tx1"/>
              </a:solidFill>
              <a:round/>
              <a:headEnd/>
              <a:tailEnd/>
            </a:ln>
          </p:spPr>
          <p:txBody>
            <a:bodyPr/>
            <a:lstStyle/>
            <a:p>
              <a:endParaRPr lang="fr-FR">
                <a:solidFill>
                  <a:srgbClr val="000000"/>
                </a:solidFill>
              </a:endParaRPr>
            </a:p>
          </p:txBody>
        </p:sp>
        <p:sp>
          <p:nvSpPr>
            <p:cNvPr id="268" name="Line 72"/>
            <p:cNvSpPr>
              <a:spLocks noChangeAspect="1" noChangeShapeType="1"/>
            </p:cNvSpPr>
            <p:nvPr/>
          </p:nvSpPr>
          <p:spPr bwMode="auto">
            <a:xfrm>
              <a:off x="3815254" y="1445184"/>
              <a:ext cx="44236" cy="208615"/>
            </a:xfrm>
            <a:prstGeom prst="line">
              <a:avLst/>
            </a:prstGeom>
            <a:noFill/>
            <a:ln w="9525">
              <a:solidFill>
                <a:schemeClr val="tx1"/>
              </a:solidFill>
              <a:round/>
              <a:headEnd/>
              <a:tailEnd/>
            </a:ln>
          </p:spPr>
          <p:txBody>
            <a:bodyPr/>
            <a:lstStyle/>
            <a:p>
              <a:endParaRPr lang="fr-FR">
                <a:solidFill>
                  <a:srgbClr val="000000"/>
                </a:solidFill>
              </a:endParaRPr>
            </a:p>
          </p:txBody>
        </p:sp>
        <p:sp>
          <p:nvSpPr>
            <p:cNvPr id="269" name="Rectangle 268"/>
            <p:cNvSpPr>
              <a:spLocks noChangeAspect="1" noChangeArrowheads="1"/>
            </p:cNvSpPr>
            <p:nvPr/>
          </p:nvSpPr>
          <p:spPr bwMode="auto">
            <a:xfrm>
              <a:off x="3216225" y="1359284"/>
              <a:ext cx="258044" cy="15442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OH</a:t>
              </a:r>
            </a:p>
          </p:txBody>
        </p:sp>
        <p:sp>
          <p:nvSpPr>
            <p:cNvPr id="270" name="Rectangle 269"/>
            <p:cNvSpPr>
              <a:spLocks noChangeAspect="1" noChangeArrowheads="1"/>
            </p:cNvSpPr>
            <p:nvPr/>
          </p:nvSpPr>
          <p:spPr bwMode="auto">
            <a:xfrm>
              <a:off x="2971083" y="1946561"/>
              <a:ext cx="245141" cy="15442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OH</a:t>
              </a:r>
            </a:p>
          </p:txBody>
        </p:sp>
        <p:sp>
          <p:nvSpPr>
            <p:cNvPr id="271" name="Line 75"/>
            <p:cNvSpPr>
              <a:spLocks noChangeAspect="1" noChangeShapeType="1"/>
            </p:cNvSpPr>
            <p:nvPr/>
          </p:nvSpPr>
          <p:spPr bwMode="auto">
            <a:xfrm>
              <a:off x="3019007" y="1767748"/>
              <a:ext cx="0" cy="170048"/>
            </a:xfrm>
            <a:prstGeom prst="line">
              <a:avLst/>
            </a:prstGeom>
            <a:noFill/>
            <a:ln w="3175">
              <a:solidFill>
                <a:schemeClr val="tx1"/>
              </a:solidFill>
              <a:round/>
              <a:headEnd/>
              <a:tailEnd/>
            </a:ln>
          </p:spPr>
          <p:txBody>
            <a:bodyPr/>
            <a:lstStyle/>
            <a:p>
              <a:endParaRPr lang="fr-FR">
                <a:solidFill>
                  <a:srgbClr val="000000"/>
                </a:solidFill>
              </a:endParaRPr>
            </a:p>
          </p:txBody>
        </p:sp>
        <p:grpSp>
          <p:nvGrpSpPr>
            <p:cNvPr id="20" name="Group 76"/>
            <p:cNvGrpSpPr>
              <a:grpSpLocks noChangeAspect="1"/>
            </p:cNvGrpSpPr>
            <p:nvPr/>
          </p:nvGrpSpPr>
          <p:grpSpPr bwMode="auto">
            <a:xfrm>
              <a:off x="2759092" y="1231322"/>
              <a:ext cx="84785" cy="846734"/>
              <a:chOff x="1292" y="2001"/>
              <a:chExt cx="46" cy="483"/>
            </a:xfrm>
            <a:noFill/>
          </p:grpSpPr>
          <p:sp>
            <p:nvSpPr>
              <p:cNvPr id="312" name="Line 77"/>
              <p:cNvSpPr>
                <a:spLocks noChangeAspect="1" noChangeShapeType="1"/>
              </p:cNvSpPr>
              <p:nvPr/>
            </p:nvSpPr>
            <p:spPr bwMode="auto">
              <a:xfrm flipV="1">
                <a:off x="1303" y="2057"/>
                <a:ext cx="13" cy="63"/>
              </a:xfrm>
              <a:prstGeom prst="line">
                <a:avLst/>
              </a:prstGeom>
              <a:grpFill/>
              <a:ln w="3175">
                <a:solidFill>
                  <a:schemeClr val="tx1"/>
                </a:solidFill>
                <a:round/>
                <a:headEnd/>
                <a:tailEnd/>
              </a:ln>
            </p:spPr>
            <p:txBody>
              <a:bodyPr/>
              <a:lstStyle/>
              <a:p>
                <a:endParaRPr lang="fr-FR">
                  <a:solidFill>
                    <a:srgbClr val="000000"/>
                  </a:solidFill>
                </a:endParaRPr>
              </a:p>
            </p:txBody>
          </p:sp>
          <p:sp>
            <p:nvSpPr>
              <p:cNvPr id="313" name="Line 78"/>
              <p:cNvSpPr>
                <a:spLocks noChangeAspect="1" noChangeShapeType="1"/>
              </p:cNvSpPr>
              <p:nvPr/>
            </p:nvSpPr>
            <p:spPr bwMode="auto">
              <a:xfrm flipV="1">
                <a:off x="1316" y="2001"/>
                <a:ext cx="22" cy="56"/>
              </a:xfrm>
              <a:prstGeom prst="line">
                <a:avLst/>
              </a:prstGeom>
              <a:grpFill/>
              <a:ln w="3175">
                <a:solidFill>
                  <a:schemeClr val="tx1"/>
                </a:solidFill>
                <a:round/>
                <a:headEnd/>
                <a:tailEnd/>
              </a:ln>
            </p:spPr>
            <p:txBody>
              <a:bodyPr/>
              <a:lstStyle/>
              <a:p>
                <a:endParaRPr lang="fr-FR">
                  <a:solidFill>
                    <a:srgbClr val="000000"/>
                  </a:solidFill>
                </a:endParaRPr>
              </a:p>
            </p:txBody>
          </p:sp>
          <p:sp>
            <p:nvSpPr>
              <p:cNvPr id="314" name="Line 79"/>
              <p:cNvSpPr>
                <a:spLocks noChangeAspect="1" noChangeShapeType="1"/>
              </p:cNvSpPr>
              <p:nvPr/>
            </p:nvSpPr>
            <p:spPr bwMode="auto">
              <a:xfrm flipV="1">
                <a:off x="1292" y="2178"/>
                <a:ext cx="1" cy="63"/>
              </a:xfrm>
              <a:prstGeom prst="line">
                <a:avLst/>
              </a:prstGeom>
              <a:grpFill/>
              <a:ln w="3175">
                <a:solidFill>
                  <a:schemeClr val="tx1"/>
                </a:solidFill>
                <a:round/>
                <a:headEnd/>
                <a:tailEnd/>
              </a:ln>
            </p:spPr>
            <p:txBody>
              <a:bodyPr/>
              <a:lstStyle/>
              <a:p>
                <a:endParaRPr lang="fr-FR">
                  <a:solidFill>
                    <a:srgbClr val="000000"/>
                  </a:solidFill>
                </a:endParaRPr>
              </a:p>
            </p:txBody>
          </p:sp>
          <p:sp>
            <p:nvSpPr>
              <p:cNvPr id="315" name="Line 80"/>
              <p:cNvSpPr>
                <a:spLocks noChangeAspect="1" noChangeShapeType="1"/>
              </p:cNvSpPr>
              <p:nvPr/>
            </p:nvSpPr>
            <p:spPr bwMode="auto">
              <a:xfrm flipV="1">
                <a:off x="1293" y="2120"/>
                <a:ext cx="10" cy="58"/>
              </a:xfrm>
              <a:prstGeom prst="line">
                <a:avLst/>
              </a:prstGeom>
              <a:grpFill/>
              <a:ln w="3175">
                <a:solidFill>
                  <a:schemeClr val="tx1"/>
                </a:solidFill>
                <a:round/>
                <a:headEnd/>
                <a:tailEnd/>
              </a:ln>
            </p:spPr>
            <p:txBody>
              <a:bodyPr/>
              <a:lstStyle/>
              <a:p>
                <a:endParaRPr lang="fr-FR">
                  <a:solidFill>
                    <a:srgbClr val="000000"/>
                  </a:solidFill>
                </a:endParaRPr>
              </a:p>
            </p:txBody>
          </p:sp>
          <p:sp>
            <p:nvSpPr>
              <p:cNvPr id="316" name="Line 81"/>
              <p:cNvSpPr>
                <a:spLocks noChangeAspect="1" noChangeShapeType="1"/>
              </p:cNvSpPr>
              <p:nvPr/>
            </p:nvSpPr>
            <p:spPr bwMode="auto">
              <a:xfrm flipH="1" flipV="1">
                <a:off x="1292" y="2300"/>
                <a:ext cx="10" cy="61"/>
              </a:xfrm>
              <a:prstGeom prst="line">
                <a:avLst/>
              </a:prstGeom>
              <a:grpFill/>
              <a:ln w="3175">
                <a:solidFill>
                  <a:schemeClr val="tx1"/>
                </a:solidFill>
                <a:round/>
                <a:headEnd/>
                <a:tailEnd/>
              </a:ln>
            </p:spPr>
            <p:txBody>
              <a:bodyPr/>
              <a:lstStyle/>
              <a:p>
                <a:endParaRPr lang="fr-FR">
                  <a:solidFill>
                    <a:srgbClr val="000000"/>
                  </a:solidFill>
                </a:endParaRPr>
              </a:p>
            </p:txBody>
          </p:sp>
          <p:sp>
            <p:nvSpPr>
              <p:cNvPr id="317" name="Line 82"/>
              <p:cNvSpPr>
                <a:spLocks noChangeAspect="1" noChangeShapeType="1"/>
              </p:cNvSpPr>
              <p:nvPr/>
            </p:nvSpPr>
            <p:spPr bwMode="auto">
              <a:xfrm flipV="1">
                <a:off x="1292" y="2241"/>
                <a:ext cx="1" cy="59"/>
              </a:xfrm>
              <a:prstGeom prst="line">
                <a:avLst/>
              </a:prstGeom>
              <a:grpFill/>
              <a:ln w="3175">
                <a:solidFill>
                  <a:schemeClr val="tx1"/>
                </a:solidFill>
                <a:round/>
                <a:headEnd/>
                <a:tailEnd/>
              </a:ln>
            </p:spPr>
            <p:txBody>
              <a:bodyPr/>
              <a:lstStyle/>
              <a:p>
                <a:endParaRPr lang="fr-FR">
                  <a:solidFill>
                    <a:srgbClr val="000000"/>
                  </a:solidFill>
                </a:endParaRPr>
              </a:p>
            </p:txBody>
          </p:sp>
          <p:sp>
            <p:nvSpPr>
              <p:cNvPr id="318" name="Line 83"/>
              <p:cNvSpPr>
                <a:spLocks noChangeAspect="1" noChangeShapeType="1"/>
              </p:cNvSpPr>
              <p:nvPr/>
            </p:nvSpPr>
            <p:spPr bwMode="auto">
              <a:xfrm flipH="1" flipV="1">
                <a:off x="1315" y="2421"/>
                <a:ext cx="23" cy="63"/>
              </a:xfrm>
              <a:prstGeom prst="line">
                <a:avLst/>
              </a:prstGeom>
              <a:grpFill/>
              <a:ln w="3175">
                <a:solidFill>
                  <a:schemeClr val="tx1"/>
                </a:solidFill>
                <a:round/>
                <a:headEnd/>
                <a:tailEnd/>
              </a:ln>
            </p:spPr>
            <p:txBody>
              <a:bodyPr/>
              <a:lstStyle/>
              <a:p>
                <a:endParaRPr lang="fr-FR">
                  <a:solidFill>
                    <a:srgbClr val="000000"/>
                  </a:solidFill>
                </a:endParaRPr>
              </a:p>
            </p:txBody>
          </p:sp>
          <p:sp>
            <p:nvSpPr>
              <p:cNvPr id="319" name="Line 84"/>
              <p:cNvSpPr>
                <a:spLocks noChangeAspect="1" noChangeShapeType="1"/>
              </p:cNvSpPr>
              <p:nvPr/>
            </p:nvSpPr>
            <p:spPr bwMode="auto">
              <a:xfrm flipH="1" flipV="1">
                <a:off x="1302" y="2361"/>
                <a:ext cx="13" cy="60"/>
              </a:xfrm>
              <a:prstGeom prst="line">
                <a:avLst/>
              </a:prstGeom>
              <a:grpFill/>
              <a:ln w="3175">
                <a:solidFill>
                  <a:schemeClr val="tx1"/>
                </a:solidFill>
                <a:round/>
                <a:headEnd/>
                <a:tailEnd/>
              </a:ln>
            </p:spPr>
            <p:txBody>
              <a:bodyPr/>
              <a:lstStyle/>
              <a:p>
                <a:endParaRPr lang="fr-FR">
                  <a:solidFill>
                    <a:srgbClr val="000000"/>
                  </a:solidFill>
                </a:endParaRPr>
              </a:p>
            </p:txBody>
          </p:sp>
        </p:grpSp>
        <p:grpSp>
          <p:nvGrpSpPr>
            <p:cNvPr id="21" name="Group 85"/>
            <p:cNvGrpSpPr>
              <a:grpSpLocks noChangeAspect="1"/>
            </p:cNvGrpSpPr>
            <p:nvPr/>
          </p:nvGrpSpPr>
          <p:grpSpPr bwMode="auto">
            <a:xfrm>
              <a:off x="3619845" y="1923772"/>
              <a:ext cx="162198" cy="308540"/>
              <a:chOff x="2911" y="2338"/>
              <a:chExt cx="88" cy="176"/>
            </a:xfrm>
            <a:noFill/>
          </p:grpSpPr>
          <p:sp>
            <p:nvSpPr>
              <p:cNvPr id="310" name="Rectangle 86"/>
              <p:cNvSpPr>
                <a:spLocks noChangeAspect="1" noChangeArrowheads="1"/>
              </p:cNvSpPr>
              <p:nvPr/>
            </p:nvSpPr>
            <p:spPr bwMode="auto">
              <a:xfrm>
                <a:off x="2911" y="2338"/>
                <a:ext cx="49" cy="176"/>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O</a:t>
                </a:r>
              </a:p>
            </p:txBody>
          </p:sp>
          <p:sp>
            <p:nvSpPr>
              <p:cNvPr id="311" name="Rectangle 87"/>
              <p:cNvSpPr>
                <a:spLocks noChangeAspect="1" noChangeArrowheads="1"/>
              </p:cNvSpPr>
              <p:nvPr/>
            </p:nvSpPr>
            <p:spPr bwMode="auto">
              <a:xfrm>
                <a:off x="2953" y="2338"/>
                <a:ext cx="46" cy="176"/>
              </a:xfrm>
              <a:prstGeom prst="rect">
                <a:avLst/>
              </a:prstGeom>
              <a:grp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H</a:t>
                </a:r>
              </a:p>
            </p:txBody>
          </p:sp>
        </p:grpSp>
        <p:sp>
          <p:nvSpPr>
            <p:cNvPr id="274" name="Line 88"/>
            <p:cNvSpPr>
              <a:spLocks noChangeAspect="1" noChangeShapeType="1"/>
            </p:cNvSpPr>
            <p:nvPr/>
          </p:nvSpPr>
          <p:spPr bwMode="auto">
            <a:xfrm>
              <a:off x="3678860" y="1762489"/>
              <a:ext cx="1843" cy="156023"/>
            </a:xfrm>
            <a:prstGeom prst="line">
              <a:avLst/>
            </a:prstGeom>
            <a:noFill/>
            <a:ln w="3175">
              <a:solidFill>
                <a:schemeClr val="tx1"/>
              </a:solidFill>
              <a:round/>
              <a:headEnd/>
              <a:tailEnd/>
            </a:ln>
          </p:spPr>
          <p:txBody>
            <a:bodyPr/>
            <a:lstStyle/>
            <a:p>
              <a:endParaRPr lang="fr-FR">
                <a:solidFill>
                  <a:srgbClr val="000000"/>
                </a:solidFill>
              </a:endParaRPr>
            </a:p>
          </p:txBody>
        </p:sp>
        <p:sp>
          <p:nvSpPr>
            <p:cNvPr id="275" name="Rectangle 89"/>
            <p:cNvSpPr>
              <a:spLocks noChangeAspect="1" noChangeArrowheads="1"/>
            </p:cNvSpPr>
            <p:nvPr/>
          </p:nvSpPr>
          <p:spPr bwMode="auto">
            <a:xfrm flipH="1">
              <a:off x="3859490" y="1631009"/>
              <a:ext cx="90315" cy="30854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O</a:t>
              </a:r>
            </a:p>
          </p:txBody>
        </p:sp>
        <p:sp>
          <p:nvSpPr>
            <p:cNvPr id="276" name="Rectangle 90"/>
            <p:cNvSpPr>
              <a:spLocks noChangeAspect="1" noChangeArrowheads="1"/>
            </p:cNvSpPr>
            <p:nvPr/>
          </p:nvSpPr>
          <p:spPr bwMode="auto">
            <a:xfrm flipH="1">
              <a:off x="4533542" y="1338788"/>
              <a:ext cx="90315" cy="30854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O</a:t>
              </a:r>
            </a:p>
          </p:txBody>
        </p:sp>
        <p:sp>
          <p:nvSpPr>
            <p:cNvPr id="277" name="Freeform 91"/>
            <p:cNvSpPr>
              <a:spLocks noChangeAspect="1"/>
            </p:cNvSpPr>
            <p:nvPr/>
          </p:nvSpPr>
          <p:spPr bwMode="auto">
            <a:xfrm flipH="1">
              <a:off x="4495382" y="1645034"/>
              <a:ext cx="285691" cy="122715"/>
            </a:xfrm>
            <a:custGeom>
              <a:avLst/>
              <a:gdLst>
                <a:gd name="T0" fmla="*/ 1 w 215"/>
                <a:gd name="T1" fmla="*/ 2 h 93"/>
                <a:gd name="T2" fmla="*/ 0 w 215"/>
                <a:gd name="T3" fmla="*/ 2 h 93"/>
                <a:gd name="T4" fmla="*/ 1 w 215"/>
                <a:gd name="T5" fmla="*/ 0 h 93"/>
                <a:gd name="T6" fmla="*/ 1 w 215"/>
                <a:gd name="T7" fmla="*/ 2 h 93"/>
                <a:gd name="T8" fmla="*/ 1 w 215"/>
                <a:gd name="T9" fmla="*/ 2 h 93"/>
                <a:gd name="T10" fmla="*/ 0 60000 65536"/>
                <a:gd name="T11" fmla="*/ 0 60000 65536"/>
                <a:gd name="T12" fmla="*/ 0 60000 65536"/>
                <a:gd name="T13" fmla="*/ 0 60000 65536"/>
                <a:gd name="T14" fmla="*/ 0 60000 65536"/>
                <a:gd name="T15" fmla="*/ 0 w 215"/>
                <a:gd name="T16" fmla="*/ 0 h 93"/>
                <a:gd name="T17" fmla="*/ 215 w 215"/>
                <a:gd name="T18" fmla="*/ 93 h 93"/>
              </a:gdLst>
              <a:ahLst/>
              <a:cxnLst>
                <a:cxn ang="T10">
                  <a:pos x="T0" y="T1"/>
                </a:cxn>
                <a:cxn ang="T11">
                  <a:pos x="T2" y="T3"/>
                </a:cxn>
                <a:cxn ang="T12">
                  <a:pos x="T4" y="T5"/>
                </a:cxn>
                <a:cxn ang="T13">
                  <a:pos x="T6" y="T7"/>
                </a:cxn>
                <a:cxn ang="T14">
                  <a:pos x="T8" y="T9"/>
                </a:cxn>
              </a:cxnLst>
              <a:rect l="T15" t="T16" r="T17" b="T18"/>
              <a:pathLst>
                <a:path w="215" h="93">
                  <a:moveTo>
                    <a:pt x="200" y="14"/>
                  </a:moveTo>
                  <a:lnTo>
                    <a:pt x="0" y="93"/>
                  </a:lnTo>
                  <a:lnTo>
                    <a:pt x="185" y="0"/>
                  </a:lnTo>
                  <a:lnTo>
                    <a:pt x="215" y="7"/>
                  </a:lnTo>
                  <a:lnTo>
                    <a:pt x="200" y="14"/>
                  </a:lnTo>
                  <a:close/>
                </a:path>
              </a:pathLst>
            </a:custGeom>
            <a:noFill/>
            <a:ln w="3175">
              <a:solidFill>
                <a:schemeClr val="tx1"/>
              </a:solidFill>
              <a:round/>
              <a:headEnd/>
              <a:tailEnd/>
            </a:ln>
          </p:spPr>
          <p:txBody>
            <a:bodyPr/>
            <a:lstStyle/>
            <a:p>
              <a:endParaRPr lang="fr-FR">
                <a:solidFill>
                  <a:srgbClr val="000000"/>
                </a:solidFill>
              </a:endParaRPr>
            </a:p>
          </p:txBody>
        </p:sp>
        <p:sp>
          <p:nvSpPr>
            <p:cNvPr id="278" name="Freeform 92"/>
            <p:cNvSpPr>
              <a:spLocks noChangeAspect="1"/>
            </p:cNvSpPr>
            <p:nvPr/>
          </p:nvSpPr>
          <p:spPr bwMode="auto">
            <a:xfrm flipH="1">
              <a:off x="4123063" y="1641528"/>
              <a:ext cx="401810" cy="129727"/>
            </a:xfrm>
            <a:custGeom>
              <a:avLst/>
              <a:gdLst>
                <a:gd name="T0" fmla="*/ 1 w 301"/>
                <a:gd name="T1" fmla="*/ 0 h 100"/>
                <a:gd name="T2" fmla="*/ 0 w 301"/>
                <a:gd name="T3" fmla="*/ 1 h 100"/>
                <a:gd name="T4" fmla="*/ 0 w 301"/>
                <a:gd name="T5" fmla="*/ 1 h 100"/>
                <a:gd name="T6" fmla="*/ 1 w 301"/>
                <a:gd name="T7" fmla="*/ 1 h 100"/>
                <a:gd name="T8" fmla="*/ 1 w 301"/>
                <a:gd name="T9" fmla="*/ 1 h 100"/>
                <a:gd name="T10" fmla="*/ 1 w 301"/>
                <a:gd name="T11" fmla="*/ 1 h 100"/>
                <a:gd name="T12" fmla="*/ 1 w 301"/>
                <a:gd name="T13" fmla="*/ 0 h 100"/>
                <a:gd name="T14" fmla="*/ 0 60000 65536"/>
                <a:gd name="T15" fmla="*/ 0 60000 65536"/>
                <a:gd name="T16" fmla="*/ 0 60000 65536"/>
                <a:gd name="T17" fmla="*/ 0 60000 65536"/>
                <a:gd name="T18" fmla="*/ 0 60000 65536"/>
                <a:gd name="T19" fmla="*/ 0 60000 65536"/>
                <a:gd name="T20" fmla="*/ 0 60000 65536"/>
                <a:gd name="T21" fmla="*/ 0 w 301"/>
                <a:gd name="T22" fmla="*/ 0 h 100"/>
                <a:gd name="T23" fmla="*/ 301 w 301"/>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1" h="100">
                  <a:moveTo>
                    <a:pt x="1" y="0"/>
                  </a:moveTo>
                  <a:lnTo>
                    <a:pt x="0" y="11"/>
                  </a:lnTo>
                  <a:lnTo>
                    <a:pt x="0" y="20"/>
                  </a:lnTo>
                  <a:lnTo>
                    <a:pt x="295" y="100"/>
                  </a:lnTo>
                  <a:lnTo>
                    <a:pt x="298" y="90"/>
                  </a:lnTo>
                  <a:lnTo>
                    <a:pt x="301" y="82"/>
                  </a:lnTo>
                  <a:lnTo>
                    <a:pt x="1" y="0"/>
                  </a:lnTo>
                  <a:close/>
                </a:path>
              </a:pathLst>
            </a:custGeom>
            <a:noFill/>
            <a:ln w="3175">
              <a:solidFill>
                <a:schemeClr val="tx1"/>
              </a:solidFill>
              <a:round/>
              <a:headEnd/>
              <a:tailEnd/>
            </a:ln>
          </p:spPr>
          <p:txBody>
            <a:bodyPr/>
            <a:lstStyle/>
            <a:p>
              <a:endParaRPr lang="fr-FR">
                <a:solidFill>
                  <a:srgbClr val="000000"/>
                </a:solidFill>
              </a:endParaRPr>
            </a:p>
          </p:txBody>
        </p:sp>
        <p:sp>
          <p:nvSpPr>
            <p:cNvPr id="279" name="Freeform 93"/>
            <p:cNvSpPr>
              <a:spLocks noChangeAspect="1"/>
            </p:cNvSpPr>
            <p:nvPr/>
          </p:nvSpPr>
          <p:spPr bwMode="auto">
            <a:xfrm flipH="1">
              <a:off x="3984825" y="1445184"/>
              <a:ext cx="158512" cy="322564"/>
            </a:xfrm>
            <a:custGeom>
              <a:avLst/>
              <a:gdLst>
                <a:gd name="T0" fmla="*/ 1 w 118"/>
                <a:gd name="T1" fmla="*/ 1 h 246"/>
                <a:gd name="T2" fmla="*/ 1 w 118"/>
                <a:gd name="T3" fmla="*/ 0 h 246"/>
                <a:gd name="T4" fmla="*/ 1 w 118"/>
                <a:gd name="T5" fmla="*/ 1 h 246"/>
                <a:gd name="T6" fmla="*/ 0 w 118"/>
                <a:gd name="T7" fmla="*/ 1 h 246"/>
                <a:gd name="T8" fmla="*/ 1 w 118"/>
                <a:gd name="T9" fmla="*/ 1 h 246"/>
                <a:gd name="T10" fmla="*/ 0 60000 65536"/>
                <a:gd name="T11" fmla="*/ 0 60000 65536"/>
                <a:gd name="T12" fmla="*/ 0 60000 65536"/>
                <a:gd name="T13" fmla="*/ 0 60000 65536"/>
                <a:gd name="T14" fmla="*/ 0 60000 65536"/>
                <a:gd name="T15" fmla="*/ 0 w 118"/>
                <a:gd name="T16" fmla="*/ 0 h 246"/>
                <a:gd name="T17" fmla="*/ 118 w 118"/>
                <a:gd name="T18" fmla="*/ 246 h 246"/>
              </a:gdLst>
              <a:ahLst/>
              <a:cxnLst>
                <a:cxn ang="T10">
                  <a:pos x="T0" y="T1"/>
                </a:cxn>
                <a:cxn ang="T11">
                  <a:pos x="T2" y="T3"/>
                </a:cxn>
                <a:cxn ang="T12">
                  <a:pos x="T4" y="T5"/>
                </a:cxn>
                <a:cxn ang="T13">
                  <a:pos x="T6" y="T7"/>
                </a:cxn>
                <a:cxn ang="T14">
                  <a:pos x="T8" y="T9"/>
                </a:cxn>
              </a:cxnLst>
              <a:rect l="T15" t="T16" r="T17" b="T18"/>
              <a:pathLst>
                <a:path w="118" h="246">
                  <a:moveTo>
                    <a:pt x="4" y="234"/>
                  </a:moveTo>
                  <a:lnTo>
                    <a:pt x="118" y="0"/>
                  </a:lnTo>
                  <a:lnTo>
                    <a:pt x="19" y="246"/>
                  </a:lnTo>
                  <a:lnTo>
                    <a:pt x="0" y="242"/>
                  </a:lnTo>
                  <a:lnTo>
                    <a:pt x="4" y="234"/>
                  </a:lnTo>
                  <a:close/>
                </a:path>
              </a:pathLst>
            </a:custGeom>
            <a:noFill/>
            <a:ln w="3175">
              <a:solidFill>
                <a:schemeClr val="tx1"/>
              </a:solidFill>
              <a:round/>
              <a:headEnd/>
              <a:tailEnd/>
            </a:ln>
          </p:spPr>
          <p:txBody>
            <a:bodyPr/>
            <a:lstStyle/>
            <a:p>
              <a:endParaRPr lang="fr-FR">
                <a:solidFill>
                  <a:srgbClr val="000000"/>
                </a:solidFill>
              </a:endParaRPr>
            </a:p>
          </p:txBody>
        </p:sp>
        <p:sp>
          <p:nvSpPr>
            <p:cNvPr id="280" name="Line 94"/>
            <p:cNvSpPr>
              <a:spLocks noChangeAspect="1" noChangeShapeType="1"/>
            </p:cNvSpPr>
            <p:nvPr/>
          </p:nvSpPr>
          <p:spPr bwMode="auto">
            <a:xfrm>
              <a:off x="3984825" y="1445184"/>
              <a:ext cx="204591" cy="85900"/>
            </a:xfrm>
            <a:prstGeom prst="line">
              <a:avLst/>
            </a:prstGeom>
            <a:noFill/>
            <a:ln w="9525">
              <a:solidFill>
                <a:schemeClr val="tx1"/>
              </a:solidFill>
              <a:round/>
              <a:headEnd/>
              <a:tailEnd/>
            </a:ln>
          </p:spPr>
          <p:txBody>
            <a:bodyPr/>
            <a:lstStyle/>
            <a:p>
              <a:endParaRPr lang="fr-FR">
                <a:solidFill>
                  <a:srgbClr val="000000"/>
                </a:solidFill>
              </a:endParaRPr>
            </a:p>
          </p:txBody>
        </p:sp>
        <p:sp>
          <p:nvSpPr>
            <p:cNvPr id="281" name="Line 95"/>
            <p:cNvSpPr>
              <a:spLocks noChangeAspect="1" noChangeShapeType="1"/>
            </p:cNvSpPr>
            <p:nvPr/>
          </p:nvSpPr>
          <p:spPr bwMode="auto">
            <a:xfrm flipV="1">
              <a:off x="4204162" y="1441678"/>
              <a:ext cx="309652" cy="89406"/>
            </a:xfrm>
            <a:prstGeom prst="line">
              <a:avLst/>
            </a:prstGeom>
            <a:noFill/>
            <a:ln w="9525">
              <a:solidFill>
                <a:schemeClr val="tx1"/>
              </a:solidFill>
              <a:round/>
              <a:headEnd/>
              <a:tailEnd/>
            </a:ln>
          </p:spPr>
          <p:txBody>
            <a:bodyPr/>
            <a:lstStyle/>
            <a:p>
              <a:endParaRPr lang="fr-FR">
                <a:solidFill>
                  <a:srgbClr val="000000"/>
                </a:solidFill>
              </a:endParaRPr>
            </a:p>
          </p:txBody>
        </p:sp>
        <p:sp>
          <p:nvSpPr>
            <p:cNvPr id="282" name="Line 96"/>
            <p:cNvSpPr>
              <a:spLocks noChangeAspect="1" noChangeShapeType="1"/>
            </p:cNvSpPr>
            <p:nvPr/>
          </p:nvSpPr>
          <p:spPr bwMode="auto">
            <a:xfrm>
              <a:off x="4635463" y="1452197"/>
              <a:ext cx="145610" cy="315552"/>
            </a:xfrm>
            <a:prstGeom prst="line">
              <a:avLst/>
            </a:prstGeom>
            <a:noFill/>
            <a:ln w="9525">
              <a:solidFill>
                <a:schemeClr val="tx1"/>
              </a:solidFill>
              <a:round/>
              <a:headEnd/>
              <a:tailEnd/>
            </a:ln>
          </p:spPr>
          <p:txBody>
            <a:bodyPr/>
            <a:lstStyle/>
            <a:p>
              <a:endParaRPr lang="fr-FR">
                <a:solidFill>
                  <a:srgbClr val="000000"/>
                </a:solidFill>
              </a:endParaRPr>
            </a:p>
          </p:txBody>
        </p:sp>
        <p:sp>
          <p:nvSpPr>
            <p:cNvPr id="283" name="Line 97"/>
            <p:cNvSpPr>
              <a:spLocks noChangeAspect="1" noChangeShapeType="1"/>
            </p:cNvSpPr>
            <p:nvPr/>
          </p:nvSpPr>
          <p:spPr bwMode="auto">
            <a:xfrm flipH="1">
              <a:off x="3940589" y="1445184"/>
              <a:ext cx="44236" cy="208615"/>
            </a:xfrm>
            <a:prstGeom prst="line">
              <a:avLst/>
            </a:prstGeom>
            <a:noFill/>
            <a:ln w="9525">
              <a:solidFill>
                <a:schemeClr val="tx1"/>
              </a:solidFill>
              <a:round/>
              <a:headEnd/>
              <a:tailEnd/>
            </a:ln>
          </p:spPr>
          <p:txBody>
            <a:bodyPr/>
            <a:lstStyle/>
            <a:p>
              <a:endParaRPr lang="fr-FR">
                <a:solidFill>
                  <a:srgbClr val="000000"/>
                </a:solidFill>
              </a:endParaRPr>
            </a:p>
          </p:txBody>
        </p:sp>
        <p:sp>
          <p:nvSpPr>
            <p:cNvPr id="284" name="Rectangle 98"/>
            <p:cNvSpPr>
              <a:spLocks noChangeAspect="1" noChangeArrowheads="1"/>
            </p:cNvSpPr>
            <p:nvPr/>
          </p:nvSpPr>
          <p:spPr bwMode="auto">
            <a:xfrm flipH="1">
              <a:off x="4472451" y="1454490"/>
              <a:ext cx="359418" cy="15442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OH</a:t>
              </a:r>
            </a:p>
          </p:txBody>
        </p:sp>
        <p:sp>
          <p:nvSpPr>
            <p:cNvPr id="285" name="Line 99"/>
            <p:cNvSpPr>
              <a:spLocks noChangeAspect="1" noChangeShapeType="1"/>
            </p:cNvSpPr>
            <p:nvPr/>
          </p:nvSpPr>
          <p:spPr bwMode="auto">
            <a:xfrm flipH="1">
              <a:off x="4523029" y="1590689"/>
              <a:ext cx="1843" cy="59604"/>
            </a:xfrm>
            <a:prstGeom prst="line">
              <a:avLst/>
            </a:prstGeom>
            <a:noFill/>
            <a:ln w="3175">
              <a:solidFill>
                <a:schemeClr val="tx1"/>
              </a:solidFill>
              <a:round/>
              <a:headEnd/>
              <a:tailEnd/>
            </a:ln>
          </p:spPr>
          <p:txBody>
            <a:bodyPr/>
            <a:lstStyle/>
            <a:p>
              <a:endParaRPr lang="fr-FR">
                <a:solidFill>
                  <a:srgbClr val="000000"/>
                </a:solidFill>
              </a:endParaRPr>
            </a:p>
          </p:txBody>
        </p:sp>
        <p:sp>
          <p:nvSpPr>
            <p:cNvPr id="286" name="Rectangle 100"/>
            <p:cNvSpPr>
              <a:spLocks noChangeAspect="1" noChangeArrowheads="1"/>
            </p:cNvSpPr>
            <p:nvPr/>
          </p:nvSpPr>
          <p:spPr bwMode="auto">
            <a:xfrm flipH="1">
              <a:off x="4681541" y="1946561"/>
              <a:ext cx="226709" cy="15442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OH</a:t>
              </a:r>
            </a:p>
          </p:txBody>
        </p:sp>
        <p:sp>
          <p:nvSpPr>
            <p:cNvPr id="287" name="Line 101"/>
            <p:cNvSpPr>
              <a:spLocks noChangeAspect="1" noChangeShapeType="1"/>
            </p:cNvSpPr>
            <p:nvPr/>
          </p:nvSpPr>
          <p:spPr bwMode="auto">
            <a:xfrm flipH="1">
              <a:off x="4781073" y="1767748"/>
              <a:ext cx="0" cy="170048"/>
            </a:xfrm>
            <a:prstGeom prst="line">
              <a:avLst/>
            </a:prstGeom>
            <a:noFill/>
            <a:ln w="3175">
              <a:solidFill>
                <a:schemeClr val="tx1"/>
              </a:solidFill>
              <a:round/>
              <a:headEnd/>
              <a:tailEnd/>
            </a:ln>
          </p:spPr>
          <p:txBody>
            <a:bodyPr/>
            <a:lstStyle/>
            <a:p>
              <a:endParaRPr lang="fr-FR">
                <a:solidFill>
                  <a:srgbClr val="000000"/>
                </a:solidFill>
              </a:endParaRPr>
            </a:p>
          </p:txBody>
        </p:sp>
        <p:sp>
          <p:nvSpPr>
            <p:cNvPr id="288" name="Line 102"/>
            <p:cNvSpPr>
              <a:spLocks noChangeAspect="1" noChangeShapeType="1"/>
            </p:cNvSpPr>
            <p:nvPr/>
          </p:nvSpPr>
          <p:spPr bwMode="auto">
            <a:xfrm flipH="1" flipV="1">
              <a:off x="4882447" y="1329483"/>
              <a:ext cx="23961" cy="110443"/>
            </a:xfrm>
            <a:prstGeom prst="line">
              <a:avLst/>
            </a:prstGeom>
            <a:noFill/>
            <a:ln w="3175">
              <a:solidFill>
                <a:schemeClr val="tx1"/>
              </a:solidFill>
              <a:round/>
              <a:headEnd/>
              <a:tailEnd/>
            </a:ln>
          </p:spPr>
          <p:txBody>
            <a:bodyPr/>
            <a:lstStyle/>
            <a:p>
              <a:endParaRPr lang="fr-FR">
                <a:solidFill>
                  <a:srgbClr val="000000"/>
                </a:solidFill>
              </a:endParaRPr>
            </a:p>
          </p:txBody>
        </p:sp>
        <p:sp>
          <p:nvSpPr>
            <p:cNvPr id="289" name="Line 103"/>
            <p:cNvSpPr>
              <a:spLocks noChangeAspect="1" noChangeShapeType="1"/>
            </p:cNvSpPr>
            <p:nvPr/>
          </p:nvSpPr>
          <p:spPr bwMode="auto">
            <a:xfrm flipH="1" flipV="1">
              <a:off x="4841897" y="1231310"/>
              <a:ext cx="40550" cy="98171"/>
            </a:xfrm>
            <a:prstGeom prst="line">
              <a:avLst/>
            </a:prstGeom>
            <a:noFill/>
            <a:ln w="3175">
              <a:solidFill>
                <a:schemeClr val="tx1"/>
              </a:solidFill>
              <a:round/>
              <a:headEnd/>
              <a:tailEnd/>
            </a:ln>
          </p:spPr>
          <p:txBody>
            <a:bodyPr/>
            <a:lstStyle/>
            <a:p>
              <a:endParaRPr lang="fr-FR">
                <a:solidFill>
                  <a:srgbClr val="000000"/>
                </a:solidFill>
              </a:endParaRPr>
            </a:p>
          </p:txBody>
        </p:sp>
        <p:sp>
          <p:nvSpPr>
            <p:cNvPr id="290" name="Line 104"/>
            <p:cNvSpPr>
              <a:spLocks noChangeAspect="1" noChangeShapeType="1"/>
            </p:cNvSpPr>
            <p:nvPr/>
          </p:nvSpPr>
          <p:spPr bwMode="auto">
            <a:xfrm flipH="1" flipV="1">
              <a:off x="4924839" y="1541603"/>
              <a:ext cx="1843" cy="110443"/>
            </a:xfrm>
            <a:prstGeom prst="line">
              <a:avLst/>
            </a:prstGeom>
            <a:noFill/>
            <a:ln w="3175">
              <a:solidFill>
                <a:schemeClr val="tx1"/>
              </a:solidFill>
              <a:round/>
              <a:headEnd/>
              <a:tailEnd/>
            </a:ln>
          </p:spPr>
          <p:txBody>
            <a:bodyPr/>
            <a:lstStyle/>
            <a:p>
              <a:endParaRPr lang="fr-FR">
                <a:solidFill>
                  <a:srgbClr val="000000"/>
                </a:solidFill>
              </a:endParaRPr>
            </a:p>
          </p:txBody>
        </p:sp>
        <p:sp>
          <p:nvSpPr>
            <p:cNvPr id="291" name="Line 105"/>
            <p:cNvSpPr>
              <a:spLocks noChangeAspect="1" noChangeShapeType="1"/>
            </p:cNvSpPr>
            <p:nvPr/>
          </p:nvSpPr>
          <p:spPr bwMode="auto">
            <a:xfrm flipH="1" flipV="1">
              <a:off x="4906408" y="1439925"/>
              <a:ext cx="18432" cy="101678"/>
            </a:xfrm>
            <a:prstGeom prst="line">
              <a:avLst/>
            </a:prstGeom>
            <a:noFill/>
            <a:ln w="3175">
              <a:solidFill>
                <a:schemeClr val="tx1"/>
              </a:solidFill>
              <a:round/>
              <a:headEnd/>
              <a:tailEnd/>
            </a:ln>
          </p:spPr>
          <p:txBody>
            <a:bodyPr/>
            <a:lstStyle/>
            <a:p>
              <a:endParaRPr lang="fr-FR">
                <a:solidFill>
                  <a:srgbClr val="000000"/>
                </a:solidFill>
              </a:endParaRPr>
            </a:p>
          </p:txBody>
        </p:sp>
        <p:sp>
          <p:nvSpPr>
            <p:cNvPr id="292" name="Line 106"/>
            <p:cNvSpPr>
              <a:spLocks noChangeAspect="1" noChangeShapeType="1"/>
            </p:cNvSpPr>
            <p:nvPr/>
          </p:nvSpPr>
          <p:spPr bwMode="auto">
            <a:xfrm flipV="1">
              <a:off x="4908251" y="1755477"/>
              <a:ext cx="18432" cy="106937"/>
            </a:xfrm>
            <a:prstGeom prst="line">
              <a:avLst/>
            </a:prstGeom>
            <a:noFill/>
            <a:ln w="3175">
              <a:solidFill>
                <a:schemeClr val="tx1"/>
              </a:solidFill>
              <a:round/>
              <a:headEnd/>
              <a:tailEnd/>
            </a:ln>
          </p:spPr>
          <p:txBody>
            <a:bodyPr/>
            <a:lstStyle/>
            <a:p>
              <a:endParaRPr lang="fr-FR">
                <a:solidFill>
                  <a:srgbClr val="000000"/>
                </a:solidFill>
              </a:endParaRPr>
            </a:p>
          </p:txBody>
        </p:sp>
        <p:sp>
          <p:nvSpPr>
            <p:cNvPr id="293" name="Line 107"/>
            <p:cNvSpPr>
              <a:spLocks noChangeAspect="1" noChangeShapeType="1"/>
            </p:cNvSpPr>
            <p:nvPr/>
          </p:nvSpPr>
          <p:spPr bwMode="auto">
            <a:xfrm flipH="1" flipV="1">
              <a:off x="4924839" y="1652047"/>
              <a:ext cx="1843" cy="103431"/>
            </a:xfrm>
            <a:prstGeom prst="line">
              <a:avLst/>
            </a:prstGeom>
            <a:noFill/>
            <a:ln w="3175">
              <a:solidFill>
                <a:schemeClr val="tx1"/>
              </a:solidFill>
              <a:round/>
              <a:headEnd/>
              <a:tailEnd/>
            </a:ln>
          </p:spPr>
          <p:txBody>
            <a:bodyPr/>
            <a:lstStyle/>
            <a:p>
              <a:endParaRPr lang="fr-FR">
                <a:solidFill>
                  <a:srgbClr val="000000"/>
                </a:solidFill>
              </a:endParaRPr>
            </a:p>
          </p:txBody>
        </p:sp>
        <p:sp>
          <p:nvSpPr>
            <p:cNvPr id="294" name="Line 108"/>
            <p:cNvSpPr>
              <a:spLocks noChangeAspect="1" noChangeShapeType="1"/>
            </p:cNvSpPr>
            <p:nvPr/>
          </p:nvSpPr>
          <p:spPr bwMode="auto">
            <a:xfrm flipV="1">
              <a:off x="4841897" y="1967598"/>
              <a:ext cx="42393" cy="110443"/>
            </a:xfrm>
            <a:prstGeom prst="line">
              <a:avLst/>
            </a:prstGeom>
            <a:noFill/>
            <a:ln w="3175">
              <a:solidFill>
                <a:schemeClr val="tx1"/>
              </a:solidFill>
              <a:round/>
              <a:headEnd/>
              <a:tailEnd/>
            </a:ln>
          </p:spPr>
          <p:txBody>
            <a:bodyPr/>
            <a:lstStyle/>
            <a:p>
              <a:endParaRPr lang="fr-FR">
                <a:solidFill>
                  <a:srgbClr val="000000"/>
                </a:solidFill>
              </a:endParaRPr>
            </a:p>
          </p:txBody>
        </p:sp>
        <p:sp>
          <p:nvSpPr>
            <p:cNvPr id="295" name="Line 109"/>
            <p:cNvSpPr>
              <a:spLocks noChangeAspect="1" noChangeShapeType="1"/>
            </p:cNvSpPr>
            <p:nvPr/>
          </p:nvSpPr>
          <p:spPr bwMode="auto">
            <a:xfrm flipV="1">
              <a:off x="4884290" y="1862415"/>
              <a:ext cx="23961" cy="105184"/>
            </a:xfrm>
            <a:prstGeom prst="line">
              <a:avLst/>
            </a:prstGeom>
            <a:noFill/>
            <a:ln w="3175">
              <a:solidFill>
                <a:schemeClr val="tx1"/>
              </a:solidFill>
              <a:round/>
              <a:headEnd/>
              <a:tailEnd/>
            </a:ln>
          </p:spPr>
          <p:txBody>
            <a:bodyPr/>
            <a:lstStyle/>
            <a:p>
              <a:endParaRPr lang="fr-FR">
                <a:solidFill>
                  <a:srgbClr val="000000"/>
                </a:solidFill>
              </a:endParaRPr>
            </a:p>
          </p:txBody>
        </p:sp>
        <p:sp>
          <p:nvSpPr>
            <p:cNvPr id="296" name="Rectangle 110"/>
            <p:cNvSpPr>
              <a:spLocks noChangeAspect="1" noChangeArrowheads="1"/>
            </p:cNvSpPr>
            <p:nvPr/>
          </p:nvSpPr>
          <p:spPr bwMode="auto">
            <a:xfrm flipH="1">
              <a:off x="4029060" y="1946561"/>
              <a:ext cx="263573" cy="15442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OH</a:t>
              </a:r>
            </a:p>
          </p:txBody>
        </p:sp>
        <p:sp>
          <p:nvSpPr>
            <p:cNvPr id="297" name="Line 111"/>
            <p:cNvSpPr>
              <a:spLocks noChangeAspect="1" noChangeShapeType="1"/>
            </p:cNvSpPr>
            <p:nvPr/>
          </p:nvSpPr>
          <p:spPr bwMode="auto">
            <a:xfrm flipH="1">
              <a:off x="4119376" y="1762489"/>
              <a:ext cx="1843" cy="156023"/>
            </a:xfrm>
            <a:prstGeom prst="line">
              <a:avLst/>
            </a:prstGeom>
            <a:noFill/>
            <a:ln w="3175">
              <a:solidFill>
                <a:schemeClr val="tx1"/>
              </a:solidFill>
              <a:round/>
              <a:headEnd/>
              <a:tailEnd/>
            </a:ln>
          </p:spPr>
          <p:txBody>
            <a:bodyPr/>
            <a:lstStyle/>
            <a:p>
              <a:endParaRPr lang="fr-FR">
                <a:solidFill>
                  <a:srgbClr val="000000"/>
                </a:solidFill>
              </a:endParaRPr>
            </a:p>
          </p:txBody>
        </p:sp>
        <p:sp>
          <p:nvSpPr>
            <p:cNvPr id="298" name="Line 112"/>
            <p:cNvSpPr>
              <a:spLocks noChangeAspect="1" noChangeShapeType="1"/>
            </p:cNvSpPr>
            <p:nvPr/>
          </p:nvSpPr>
          <p:spPr bwMode="auto">
            <a:xfrm flipH="1">
              <a:off x="3275207" y="1478493"/>
              <a:ext cx="1843" cy="157776"/>
            </a:xfrm>
            <a:prstGeom prst="line">
              <a:avLst/>
            </a:prstGeom>
            <a:noFill/>
            <a:ln w="3175">
              <a:solidFill>
                <a:schemeClr val="tx1"/>
              </a:solidFill>
              <a:round/>
              <a:headEnd/>
              <a:tailEnd/>
            </a:ln>
          </p:spPr>
          <p:txBody>
            <a:bodyPr/>
            <a:lstStyle/>
            <a:p>
              <a:endParaRPr lang="fr-FR">
                <a:solidFill>
                  <a:srgbClr val="000000"/>
                </a:solidFill>
              </a:endParaRPr>
            </a:p>
          </p:txBody>
        </p:sp>
        <p:sp>
          <p:nvSpPr>
            <p:cNvPr id="299" name="Line 116"/>
            <p:cNvSpPr>
              <a:spLocks noChangeAspect="1" noChangeShapeType="1"/>
            </p:cNvSpPr>
            <p:nvPr/>
          </p:nvSpPr>
          <p:spPr bwMode="auto">
            <a:xfrm flipV="1">
              <a:off x="4193103" y="1385580"/>
              <a:ext cx="1843" cy="127974"/>
            </a:xfrm>
            <a:prstGeom prst="line">
              <a:avLst/>
            </a:prstGeom>
            <a:noFill/>
            <a:ln w="3175">
              <a:solidFill>
                <a:schemeClr val="tx1"/>
              </a:solidFill>
              <a:round/>
              <a:headEnd/>
              <a:tailEnd/>
            </a:ln>
          </p:spPr>
          <p:txBody>
            <a:bodyPr/>
            <a:lstStyle/>
            <a:p>
              <a:endParaRPr lang="fr-FR">
                <a:solidFill>
                  <a:srgbClr val="000000"/>
                </a:solidFill>
              </a:endParaRPr>
            </a:p>
          </p:txBody>
        </p:sp>
        <p:sp>
          <p:nvSpPr>
            <p:cNvPr id="300" name="Rectangle 117"/>
            <p:cNvSpPr>
              <a:spLocks noChangeAspect="1" noChangeArrowheads="1"/>
            </p:cNvSpPr>
            <p:nvPr/>
          </p:nvSpPr>
          <p:spPr bwMode="auto">
            <a:xfrm>
              <a:off x="3800664" y="1244662"/>
              <a:ext cx="339143" cy="15442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HO</a:t>
              </a:r>
            </a:p>
          </p:txBody>
        </p:sp>
        <p:sp>
          <p:nvSpPr>
            <p:cNvPr id="301" name="Line 118"/>
            <p:cNvSpPr>
              <a:spLocks noChangeAspect="1" noChangeShapeType="1"/>
            </p:cNvSpPr>
            <p:nvPr/>
          </p:nvSpPr>
          <p:spPr bwMode="auto">
            <a:xfrm rot="16200000" flipH="1">
              <a:off x="4044055" y="1294147"/>
              <a:ext cx="1753" cy="82942"/>
            </a:xfrm>
            <a:prstGeom prst="line">
              <a:avLst/>
            </a:prstGeom>
            <a:noFill/>
            <a:ln w="3175">
              <a:solidFill>
                <a:schemeClr val="tx1"/>
              </a:solidFill>
              <a:round/>
              <a:headEnd/>
              <a:tailEnd/>
            </a:ln>
          </p:spPr>
          <p:txBody>
            <a:bodyPr/>
            <a:lstStyle/>
            <a:p>
              <a:endParaRPr lang="fr-FR">
                <a:solidFill>
                  <a:srgbClr val="000000"/>
                </a:solidFill>
              </a:endParaRPr>
            </a:p>
          </p:txBody>
        </p:sp>
        <p:sp>
          <p:nvSpPr>
            <p:cNvPr id="302" name="Rectangle 119"/>
            <p:cNvSpPr>
              <a:spLocks noChangeAspect="1" noChangeArrowheads="1"/>
            </p:cNvSpPr>
            <p:nvPr/>
          </p:nvSpPr>
          <p:spPr bwMode="auto">
            <a:xfrm>
              <a:off x="2849435" y="1220792"/>
              <a:ext cx="90315" cy="30854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O</a:t>
              </a:r>
            </a:p>
          </p:txBody>
        </p:sp>
        <p:sp>
          <p:nvSpPr>
            <p:cNvPr id="303" name="Line 120"/>
            <p:cNvSpPr>
              <a:spLocks noChangeAspect="1" noChangeShapeType="1"/>
            </p:cNvSpPr>
            <p:nvPr/>
          </p:nvSpPr>
          <p:spPr bwMode="auto">
            <a:xfrm rot="16200000" flipH="1">
              <a:off x="3007790" y="1270277"/>
              <a:ext cx="1753" cy="82942"/>
            </a:xfrm>
            <a:prstGeom prst="line">
              <a:avLst/>
            </a:prstGeom>
            <a:noFill/>
            <a:ln w="3175">
              <a:solidFill>
                <a:schemeClr val="tx1"/>
              </a:solidFill>
              <a:round/>
              <a:headEnd/>
              <a:tailEnd/>
            </a:ln>
          </p:spPr>
          <p:txBody>
            <a:bodyPr/>
            <a:lstStyle/>
            <a:p>
              <a:endParaRPr lang="fr-FR">
                <a:solidFill>
                  <a:srgbClr val="000000"/>
                </a:solidFill>
              </a:endParaRPr>
            </a:p>
          </p:txBody>
        </p:sp>
        <p:sp>
          <p:nvSpPr>
            <p:cNvPr id="304" name="Line 121"/>
            <p:cNvSpPr>
              <a:spLocks noChangeAspect="1" noChangeShapeType="1"/>
            </p:cNvSpPr>
            <p:nvPr/>
          </p:nvSpPr>
          <p:spPr bwMode="auto">
            <a:xfrm rot="720000" flipH="1" flipV="1">
              <a:off x="4727621" y="1785280"/>
              <a:ext cx="359417" cy="78888"/>
            </a:xfrm>
            <a:prstGeom prst="line">
              <a:avLst/>
            </a:prstGeom>
            <a:noFill/>
            <a:ln w="3175">
              <a:solidFill>
                <a:schemeClr val="tx1"/>
              </a:solidFill>
              <a:round/>
              <a:headEnd/>
              <a:tailEnd/>
            </a:ln>
          </p:spPr>
          <p:txBody>
            <a:bodyPr/>
            <a:lstStyle/>
            <a:p>
              <a:endParaRPr lang="fr-FR">
                <a:solidFill>
                  <a:srgbClr val="000000"/>
                </a:solidFill>
              </a:endParaRPr>
            </a:p>
          </p:txBody>
        </p:sp>
        <p:sp>
          <p:nvSpPr>
            <p:cNvPr id="305" name="Line 122"/>
            <p:cNvSpPr>
              <a:spLocks noChangeAspect="1" noChangeShapeType="1"/>
            </p:cNvSpPr>
            <p:nvPr/>
          </p:nvSpPr>
          <p:spPr bwMode="auto">
            <a:xfrm rot="600000">
              <a:off x="2543470" y="1155929"/>
              <a:ext cx="322554" cy="94665"/>
            </a:xfrm>
            <a:prstGeom prst="line">
              <a:avLst/>
            </a:prstGeom>
            <a:noFill/>
            <a:ln w="3175">
              <a:solidFill>
                <a:schemeClr val="tx1"/>
              </a:solidFill>
              <a:round/>
              <a:headEnd/>
              <a:tailEnd/>
            </a:ln>
          </p:spPr>
          <p:txBody>
            <a:bodyPr/>
            <a:lstStyle/>
            <a:p>
              <a:endParaRPr lang="fr-FR">
                <a:solidFill>
                  <a:srgbClr val="000000"/>
                </a:solidFill>
              </a:endParaRPr>
            </a:p>
          </p:txBody>
        </p:sp>
        <p:sp>
          <p:nvSpPr>
            <p:cNvPr id="306" name="Rectangle 123"/>
            <p:cNvSpPr>
              <a:spLocks noChangeAspect="1" noChangeArrowheads="1"/>
            </p:cNvSpPr>
            <p:nvPr/>
          </p:nvSpPr>
          <p:spPr bwMode="auto">
            <a:xfrm>
              <a:off x="4939585" y="1965845"/>
              <a:ext cx="64511" cy="30854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a:solidFill>
                    <a:srgbClr val="000000"/>
                  </a:solidFill>
                  <a:latin typeface="Arial" pitchFamily="34" charset="0"/>
                </a:rPr>
                <a:t>n</a:t>
              </a:r>
            </a:p>
          </p:txBody>
        </p:sp>
        <p:sp>
          <p:nvSpPr>
            <p:cNvPr id="307" name="Rectangle 306"/>
            <p:cNvSpPr>
              <a:spLocks noChangeArrowheads="1"/>
            </p:cNvSpPr>
            <p:nvPr/>
          </p:nvSpPr>
          <p:spPr bwMode="auto">
            <a:xfrm>
              <a:off x="3239090" y="2164765"/>
              <a:ext cx="1359167" cy="308841"/>
            </a:xfrm>
            <a:prstGeom prst="rect">
              <a:avLst/>
            </a:prstGeom>
            <a:noFill/>
            <a:ln w="9525">
              <a:noFill/>
              <a:miter lim="800000"/>
              <a:headEnd/>
              <a:tailEnd/>
            </a:ln>
          </p:spPr>
          <p:txBody>
            <a:bodyPr wrap="square">
              <a:spAutoFit/>
            </a:bodyPr>
            <a:lstStyle/>
            <a:p>
              <a:pPr algn="ctr"/>
              <a:r>
                <a:rPr lang="en-US" sz="1400" dirty="0" smtClean="0">
                  <a:solidFill>
                    <a:srgbClr val="000000"/>
                  </a:solidFill>
                  <a:cs typeface="Times New Roman" pitchFamily="18" charset="0"/>
                </a:rPr>
                <a:t>Pullulan</a:t>
              </a:r>
            </a:p>
          </p:txBody>
        </p:sp>
        <p:sp>
          <p:nvSpPr>
            <p:cNvPr id="308" name="Rectangle 307"/>
            <p:cNvSpPr/>
            <p:nvPr/>
          </p:nvSpPr>
          <p:spPr>
            <a:xfrm>
              <a:off x="307848" y="836712"/>
              <a:ext cx="4840216" cy="1728192"/>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latin typeface="Tahoma"/>
              </a:endParaRPr>
            </a:p>
          </p:txBody>
        </p:sp>
        <p:sp>
          <p:nvSpPr>
            <p:cNvPr id="309" name="Rectangle 308"/>
            <p:cNvSpPr>
              <a:spLocks noChangeAspect="1" noChangeArrowheads="1"/>
            </p:cNvSpPr>
            <p:nvPr/>
          </p:nvSpPr>
          <p:spPr bwMode="auto">
            <a:xfrm>
              <a:off x="4102444" y="1252061"/>
              <a:ext cx="304802" cy="154420"/>
            </a:xfrm>
            <a:prstGeom prst="rect">
              <a:avLst/>
            </a:prstGeom>
            <a:noFill/>
            <a:ln w="3175">
              <a:noFill/>
              <a:miter lim="800000"/>
              <a:headEnd/>
              <a:tailEnd/>
            </a:ln>
          </p:spPr>
          <p:txBody>
            <a:bodyPr wrap="square" lIns="0" tIns="0" rIns="0" bIns="0">
              <a:spAutoFit/>
            </a:bodyPr>
            <a:lstStyle/>
            <a:p>
              <a:pPr defTabSz="4524375">
                <a:spcBef>
                  <a:spcPct val="50000"/>
                </a:spcBef>
              </a:pPr>
              <a:r>
                <a:rPr lang="fr-FR" sz="1000" dirty="0">
                  <a:solidFill>
                    <a:srgbClr val="000000"/>
                  </a:solidFill>
                  <a:latin typeface="Arial" pitchFamily="34" charset="0"/>
                </a:rPr>
                <a:t>CH</a:t>
              </a:r>
              <a:r>
                <a:rPr lang="fr-FR" sz="1000" baseline="-25000" dirty="0">
                  <a:solidFill>
                    <a:srgbClr val="000000"/>
                  </a:solidFill>
                  <a:latin typeface="Arial" pitchFamily="34" charset="0"/>
                </a:rPr>
                <a:t>2</a:t>
              </a:r>
            </a:p>
          </p:txBody>
        </p:sp>
      </p:grpSp>
      <p:sp>
        <p:nvSpPr>
          <p:cNvPr id="8" name="Line 33"/>
          <p:cNvSpPr>
            <a:spLocks noChangeShapeType="1"/>
          </p:cNvSpPr>
          <p:nvPr/>
        </p:nvSpPr>
        <p:spPr bwMode="auto">
          <a:xfrm>
            <a:off x="2986733" y="3915287"/>
            <a:ext cx="865187" cy="0"/>
          </a:xfrm>
          <a:prstGeom prst="line">
            <a:avLst/>
          </a:prstGeom>
          <a:noFill/>
          <a:ln w="38100">
            <a:solidFill>
              <a:schemeClr val="tx1"/>
            </a:solidFill>
            <a:round/>
            <a:headEnd/>
            <a:tailEnd type="triangle" w="med" len="med"/>
          </a:ln>
        </p:spPr>
        <p:txBody>
          <a:bodyPr/>
          <a:lstStyle/>
          <a:p>
            <a:endParaRPr lang="fr-FR">
              <a:solidFill>
                <a:srgbClr val="000000"/>
              </a:solidFill>
            </a:endParaRPr>
          </a:p>
        </p:txBody>
      </p:sp>
      <p:sp>
        <p:nvSpPr>
          <p:cNvPr id="14" name="AutoShape 30"/>
          <p:cNvSpPr>
            <a:spLocks noChangeArrowheads="1"/>
          </p:cNvSpPr>
          <p:nvPr/>
        </p:nvSpPr>
        <p:spPr bwMode="auto">
          <a:xfrm>
            <a:off x="3291422" y="3340360"/>
            <a:ext cx="127101" cy="136014"/>
          </a:xfrm>
          <a:prstGeom prst="flowChartConnector">
            <a:avLst/>
          </a:prstGeom>
          <a:solidFill>
            <a:schemeClr val="accent5">
              <a:lumMod val="50000"/>
            </a:schemeClr>
          </a:solidFill>
          <a:ln w="9525">
            <a:noFill/>
            <a:round/>
            <a:headEnd/>
            <a:tailEnd/>
          </a:ln>
          <a:scene3d>
            <a:camera prst="orthographicFront"/>
            <a:lightRig rig="threePt" dir="t"/>
          </a:scene3d>
          <a:sp3d>
            <a:bevelT w="50800" h="114300"/>
          </a:sp3d>
        </p:spPr>
        <p:txBody>
          <a:bodyPr wrap="none" anchor="ctr"/>
          <a:lstStyle/>
          <a:p>
            <a:pPr>
              <a:defRPr/>
            </a:pPr>
            <a:endParaRPr lang="fr-FR">
              <a:solidFill>
                <a:schemeClr val="accent1">
                  <a:lumMod val="60000"/>
                  <a:lumOff val="40000"/>
                </a:schemeClr>
              </a:solidFill>
            </a:endParaRPr>
          </a:p>
        </p:txBody>
      </p:sp>
      <p:sp>
        <p:nvSpPr>
          <p:cNvPr id="16" name="AutoShape 30"/>
          <p:cNvSpPr>
            <a:spLocks noChangeArrowheads="1"/>
          </p:cNvSpPr>
          <p:nvPr/>
        </p:nvSpPr>
        <p:spPr bwMode="auto">
          <a:xfrm>
            <a:off x="3275856" y="3525977"/>
            <a:ext cx="127101" cy="136014"/>
          </a:xfrm>
          <a:prstGeom prst="flowChartConnector">
            <a:avLst/>
          </a:prstGeom>
          <a:solidFill>
            <a:schemeClr val="accent5">
              <a:lumMod val="50000"/>
            </a:schemeClr>
          </a:solidFill>
          <a:ln w="9525">
            <a:noFill/>
            <a:round/>
            <a:headEnd/>
            <a:tailEnd/>
          </a:ln>
          <a:scene3d>
            <a:camera prst="orthographicFront"/>
            <a:lightRig rig="threePt" dir="t"/>
          </a:scene3d>
          <a:sp3d>
            <a:bevelT w="50800" h="114300"/>
          </a:sp3d>
        </p:spPr>
        <p:txBody>
          <a:bodyPr wrap="none" anchor="ctr"/>
          <a:lstStyle/>
          <a:p>
            <a:pPr>
              <a:defRPr/>
            </a:pPr>
            <a:endParaRPr lang="fr-FR">
              <a:solidFill>
                <a:schemeClr val="accent1">
                  <a:lumMod val="60000"/>
                  <a:lumOff val="40000"/>
                </a:schemeClr>
              </a:solidFill>
            </a:endParaRPr>
          </a:p>
        </p:txBody>
      </p:sp>
      <p:sp>
        <p:nvSpPr>
          <p:cNvPr id="254" name="ZoneTexte 253"/>
          <p:cNvSpPr txBox="1"/>
          <p:nvPr/>
        </p:nvSpPr>
        <p:spPr>
          <a:xfrm>
            <a:off x="2843808" y="4180830"/>
            <a:ext cx="1127232" cy="338554"/>
          </a:xfrm>
          <a:prstGeom prst="rect">
            <a:avLst/>
          </a:prstGeom>
          <a:noFill/>
        </p:spPr>
        <p:txBody>
          <a:bodyPr wrap="none" rtlCol="0">
            <a:spAutoFit/>
          </a:bodyPr>
          <a:lstStyle/>
          <a:p>
            <a:r>
              <a:rPr lang="fr-FR" sz="1600" b="1" dirty="0" err="1" smtClean="0">
                <a:solidFill>
                  <a:srgbClr val="000000"/>
                </a:solidFill>
              </a:rPr>
              <a:t>Crosslink</a:t>
            </a:r>
            <a:endParaRPr lang="fr-FR" sz="1600" b="1" dirty="0">
              <a:solidFill>
                <a:srgbClr val="000000"/>
              </a:solidFill>
            </a:endParaRPr>
          </a:p>
        </p:txBody>
      </p:sp>
      <p:sp>
        <p:nvSpPr>
          <p:cNvPr id="15" name="AutoShape 30"/>
          <p:cNvSpPr>
            <a:spLocks noChangeArrowheads="1"/>
          </p:cNvSpPr>
          <p:nvPr/>
        </p:nvSpPr>
        <p:spPr bwMode="auto">
          <a:xfrm>
            <a:off x="3362373" y="3212976"/>
            <a:ext cx="127101" cy="136014"/>
          </a:xfrm>
          <a:prstGeom prst="flowChartConnector">
            <a:avLst/>
          </a:prstGeom>
          <a:solidFill>
            <a:schemeClr val="accent5">
              <a:lumMod val="50000"/>
            </a:schemeClr>
          </a:solidFill>
          <a:ln w="9525">
            <a:noFill/>
            <a:round/>
            <a:headEnd/>
            <a:tailEnd/>
          </a:ln>
          <a:scene3d>
            <a:camera prst="orthographicFront"/>
            <a:lightRig rig="threePt" dir="t"/>
          </a:scene3d>
          <a:sp3d>
            <a:bevelT w="50800" h="114300"/>
          </a:sp3d>
        </p:spPr>
        <p:txBody>
          <a:bodyPr wrap="none" anchor="ctr"/>
          <a:lstStyle/>
          <a:p>
            <a:pPr>
              <a:defRPr/>
            </a:pPr>
            <a:endParaRPr lang="fr-FR">
              <a:solidFill>
                <a:schemeClr val="accent1">
                  <a:lumMod val="60000"/>
                  <a:lumOff val="40000"/>
                </a:schemeClr>
              </a:solidFill>
            </a:endParaRPr>
          </a:p>
        </p:txBody>
      </p:sp>
      <p:sp>
        <p:nvSpPr>
          <p:cNvPr id="17" name="AutoShape 30"/>
          <p:cNvSpPr>
            <a:spLocks noChangeArrowheads="1"/>
          </p:cNvSpPr>
          <p:nvPr/>
        </p:nvSpPr>
        <p:spPr bwMode="auto">
          <a:xfrm>
            <a:off x="3376762" y="3459122"/>
            <a:ext cx="127101" cy="136014"/>
          </a:xfrm>
          <a:prstGeom prst="flowChartConnector">
            <a:avLst/>
          </a:prstGeom>
          <a:solidFill>
            <a:schemeClr val="accent5">
              <a:lumMod val="50000"/>
            </a:schemeClr>
          </a:solidFill>
          <a:ln w="9525">
            <a:noFill/>
            <a:round/>
            <a:headEnd/>
            <a:tailEnd/>
          </a:ln>
          <a:scene3d>
            <a:camera prst="orthographicFront"/>
            <a:lightRig rig="threePt" dir="t"/>
          </a:scene3d>
          <a:sp3d>
            <a:bevelT w="50800" h="114300"/>
          </a:sp3d>
        </p:spPr>
        <p:txBody>
          <a:bodyPr wrap="none" anchor="ctr"/>
          <a:lstStyle/>
          <a:p>
            <a:pPr>
              <a:defRPr/>
            </a:pPr>
            <a:endParaRPr lang="fr-FR">
              <a:solidFill>
                <a:schemeClr val="accent1">
                  <a:lumMod val="60000"/>
                  <a:lumOff val="40000"/>
                </a:schemeClr>
              </a:solidFill>
            </a:endParaRPr>
          </a:p>
        </p:txBody>
      </p:sp>
      <p:sp>
        <p:nvSpPr>
          <p:cNvPr id="18" name="AutoShape 30"/>
          <p:cNvSpPr>
            <a:spLocks noChangeArrowheads="1"/>
          </p:cNvSpPr>
          <p:nvPr/>
        </p:nvSpPr>
        <p:spPr bwMode="auto">
          <a:xfrm>
            <a:off x="3461891" y="3337235"/>
            <a:ext cx="127101" cy="136014"/>
          </a:xfrm>
          <a:prstGeom prst="flowChartConnector">
            <a:avLst/>
          </a:prstGeom>
          <a:solidFill>
            <a:schemeClr val="accent5">
              <a:lumMod val="50000"/>
            </a:schemeClr>
          </a:solidFill>
          <a:ln w="9525">
            <a:noFill/>
            <a:round/>
            <a:headEnd/>
            <a:tailEnd/>
          </a:ln>
          <a:scene3d>
            <a:camera prst="orthographicFront"/>
            <a:lightRig rig="threePt" dir="t"/>
          </a:scene3d>
          <a:sp3d>
            <a:bevelT w="50800" h="114300"/>
          </a:sp3d>
        </p:spPr>
        <p:txBody>
          <a:bodyPr wrap="none" anchor="ctr"/>
          <a:lstStyle/>
          <a:p>
            <a:pPr>
              <a:defRPr/>
            </a:pPr>
            <a:endParaRPr lang="fr-FR">
              <a:solidFill>
                <a:schemeClr val="accent1">
                  <a:lumMod val="60000"/>
                  <a:lumOff val="40000"/>
                </a:schemeClr>
              </a:solidFill>
            </a:endParaRPr>
          </a:p>
        </p:txBody>
      </p:sp>
      <p:sp>
        <p:nvSpPr>
          <p:cNvPr id="19" name="AutoShape 30"/>
          <p:cNvSpPr>
            <a:spLocks noChangeArrowheads="1"/>
          </p:cNvSpPr>
          <p:nvPr/>
        </p:nvSpPr>
        <p:spPr bwMode="auto">
          <a:xfrm>
            <a:off x="3477925" y="3615418"/>
            <a:ext cx="127101" cy="136014"/>
          </a:xfrm>
          <a:prstGeom prst="flowChartConnector">
            <a:avLst/>
          </a:prstGeom>
          <a:solidFill>
            <a:schemeClr val="accent5">
              <a:lumMod val="50000"/>
            </a:schemeClr>
          </a:solidFill>
          <a:ln w="9525">
            <a:noFill/>
            <a:round/>
            <a:headEnd/>
            <a:tailEnd/>
          </a:ln>
          <a:scene3d>
            <a:camera prst="orthographicFront"/>
            <a:lightRig rig="threePt" dir="t"/>
          </a:scene3d>
          <a:sp3d>
            <a:bevelT w="50800" h="114300"/>
          </a:sp3d>
        </p:spPr>
        <p:txBody>
          <a:bodyPr wrap="none" anchor="ctr"/>
          <a:lstStyle/>
          <a:p>
            <a:pPr>
              <a:defRPr/>
            </a:pPr>
            <a:endParaRPr lang="fr-FR">
              <a:solidFill>
                <a:schemeClr val="accent1">
                  <a:lumMod val="60000"/>
                  <a:lumOff val="40000"/>
                </a:schemeClr>
              </a:solidFill>
            </a:endParaRPr>
          </a:p>
        </p:txBody>
      </p:sp>
      <p:grpSp>
        <p:nvGrpSpPr>
          <p:cNvPr id="5" name="Grouper 4"/>
          <p:cNvGrpSpPr/>
          <p:nvPr/>
        </p:nvGrpSpPr>
        <p:grpSpPr>
          <a:xfrm>
            <a:off x="3972773" y="3140968"/>
            <a:ext cx="1162713" cy="1820462"/>
            <a:chOff x="3972773" y="3140968"/>
            <a:chExt cx="1162713" cy="1820462"/>
          </a:xfrm>
        </p:grpSpPr>
        <p:sp>
          <p:nvSpPr>
            <p:cNvPr id="150" name="Freeform 24"/>
            <p:cNvSpPr>
              <a:spLocks noChangeAspect="1"/>
            </p:cNvSpPr>
            <p:nvPr/>
          </p:nvSpPr>
          <p:spPr bwMode="auto">
            <a:xfrm rot="3758855">
              <a:off x="4302336" y="4128279"/>
              <a:ext cx="770044" cy="896257"/>
            </a:xfrm>
            <a:custGeom>
              <a:avLst/>
              <a:gdLst>
                <a:gd name="T0" fmla="*/ 0 w 650"/>
                <a:gd name="T1" fmla="*/ 2147483647 h 461"/>
                <a:gd name="T2" fmla="*/ 2147483647 w 650"/>
                <a:gd name="T3" fmla="*/ 2147483647 h 461"/>
                <a:gd name="T4" fmla="*/ 2147483647 w 650"/>
                <a:gd name="T5" fmla="*/ 2147483647 h 461"/>
                <a:gd name="T6" fmla="*/ 2147483647 w 650"/>
                <a:gd name="T7" fmla="*/ 2147483647 h 461"/>
                <a:gd name="T8" fmla="*/ 2147483647 w 650"/>
                <a:gd name="T9" fmla="*/ 2147483647 h 461"/>
                <a:gd name="T10" fmla="*/ 2147483647 w 650"/>
                <a:gd name="T11" fmla="*/ 2147483647 h 461"/>
                <a:gd name="T12" fmla="*/ 2147483647 w 650"/>
                <a:gd name="T13" fmla="*/ 2147483647 h 461"/>
                <a:gd name="T14" fmla="*/ 2147483647 w 65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650"/>
                <a:gd name="T25" fmla="*/ 0 h 461"/>
                <a:gd name="T26" fmla="*/ 650 w 65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0" h="461">
                  <a:moveTo>
                    <a:pt x="0" y="53"/>
                  </a:moveTo>
                  <a:cubicBezTo>
                    <a:pt x="60" y="26"/>
                    <a:pt x="121" y="0"/>
                    <a:pt x="136" y="7"/>
                  </a:cubicBezTo>
                  <a:cubicBezTo>
                    <a:pt x="151" y="14"/>
                    <a:pt x="52" y="90"/>
                    <a:pt x="90" y="98"/>
                  </a:cubicBezTo>
                  <a:cubicBezTo>
                    <a:pt x="128" y="106"/>
                    <a:pt x="318" y="46"/>
                    <a:pt x="363" y="53"/>
                  </a:cubicBezTo>
                  <a:cubicBezTo>
                    <a:pt x="408" y="60"/>
                    <a:pt x="348" y="98"/>
                    <a:pt x="363" y="143"/>
                  </a:cubicBezTo>
                  <a:cubicBezTo>
                    <a:pt x="378" y="188"/>
                    <a:pt x="408" y="332"/>
                    <a:pt x="453" y="325"/>
                  </a:cubicBezTo>
                  <a:cubicBezTo>
                    <a:pt x="498" y="318"/>
                    <a:pt x="620" y="75"/>
                    <a:pt x="635" y="98"/>
                  </a:cubicBezTo>
                  <a:cubicBezTo>
                    <a:pt x="650" y="121"/>
                    <a:pt x="559" y="401"/>
                    <a:pt x="544" y="461"/>
                  </a:cubicBezTo>
                </a:path>
              </a:pathLst>
            </a:custGeom>
            <a:noFill/>
            <a:ln w="22225">
              <a:solidFill>
                <a:schemeClr val="tx2"/>
              </a:solidFill>
              <a:round/>
              <a:headEnd/>
              <a:tailEnd/>
            </a:ln>
          </p:spPr>
          <p:txBody>
            <a:bodyPr/>
            <a:lstStyle/>
            <a:p>
              <a:endParaRPr lang="fr-FR">
                <a:solidFill>
                  <a:srgbClr val="000000"/>
                </a:solidFill>
              </a:endParaRPr>
            </a:p>
          </p:txBody>
        </p:sp>
        <p:sp>
          <p:nvSpPr>
            <p:cNvPr id="152" name="AutoShape 30"/>
            <p:cNvSpPr>
              <a:spLocks noChangeArrowheads="1"/>
            </p:cNvSpPr>
            <p:nvPr/>
          </p:nvSpPr>
          <p:spPr bwMode="auto">
            <a:xfrm>
              <a:off x="4395922" y="3564107"/>
              <a:ext cx="148059" cy="118346"/>
            </a:xfrm>
            <a:prstGeom prst="flowChartConnector">
              <a:avLst/>
            </a:prstGeom>
            <a:solidFill>
              <a:srgbClr val="20AC6F"/>
            </a:solidFill>
            <a:ln w="9525">
              <a:solidFill>
                <a:schemeClr val="tx2"/>
              </a:solidFill>
              <a:round/>
              <a:headEnd/>
              <a:tailEnd/>
            </a:ln>
            <a:scene3d>
              <a:camera prst="orthographicFront"/>
              <a:lightRig rig="threePt" dir="t"/>
            </a:scene3d>
            <a:sp3d>
              <a:bevelT w="38100" h="146050"/>
            </a:sp3d>
          </p:spPr>
          <p:txBody>
            <a:bodyPr wrap="none" anchor="ctr"/>
            <a:lstStyle/>
            <a:p>
              <a:pPr>
                <a:defRPr/>
              </a:pPr>
              <a:endParaRPr lang="fr-FR">
                <a:solidFill>
                  <a:srgbClr val="000000"/>
                </a:solidFill>
              </a:endParaRPr>
            </a:p>
          </p:txBody>
        </p:sp>
        <p:sp>
          <p:nvSpPr>
            <p:cNvPr id="153" name="AutoShape 30"/>
            <p:cNvSpPr>
              <a:spLocks noChangeArrowheads="1"/>
            </p:cNvSpPr>
            <p:nvPr/>
          </p:nvSpPr>
          <p:spPr bwMode="auto">
            <a:xfrm>
              <a:off x="4210422" y="4069968"/>
              <a:ext cx="148059" cy="118346"/>
            </a:xfrm>
            <a:prstGeom prst="flowChartConnector">
              <a:avLst/>
            </a:prstGeom>
            <a:solidFill>
              <a:srgbClr val="20AC6F"/>
            </a:solidFill>
            <a:ln w="9525">
              <a:solidFill>
                <a:schemeClr val="tx2"/>
              </a:solidFill>
              <a:round/>
              <a:headEnd/>
              <a:tailEnd/>
            </a:ln>
            <a:scene3d>
              <a:camera prst="orthographicFront"/>
              <a:lightRig rig="threePt" dir="t"/>
            </a:scene3d>
            <a:sp3d>
              <a:bevelT w="38100" h="146050"/>
            </a:sp3d>
          </p:spPr>
          <p:txBody>
            <a:bodyPr wrap="none" anchor="ctr"/>
            <a:lstStyle/>
            <a:p>
              <a:pPr>
                <a:defRPr/>
              </a:pPr>
              <a:endParaRPr lang="fr-FR">
                <a:solidFill>
                  <a:srgbClr val="000000"/>
                </a:solidFill>
              </a:endParaRPr>
            </a:p>
          </p:txBody>
        </p:sp>
        <p:sp>
          <p:nvSpPr>
            <p:cNvPr id="154" name="AutoShape 30"/>
            <p:cNvSpPr>
              <a:spLocks noChangeArrowheads="1"/>
            </p:cNvSpPr>
            <p:nvPr/>
          </p:nvSpPr>
          <p:spPr bwMode="auto">
            <a:xfrm>
              <a:off x="4572000" y="4005064"/>
              <a:ext cx="148059" cy="118346"/>
            </a:xfrm>
            <a:prstGeom prst="flowChartConnector">
              <a:avLst/>
            </a:prstGeom>
            <a:solidFill>
              <a:srgbClr val="20AC6F"/>
            </a:solidFill>
            <a:ln w="9525">
              <a:solidFill>
                <a:schemeClr val="tx2"/>
              </a:solidFill>
              <a:round/>
              <a:headEnd/>
              <a:tailEnd/>
            </a:ln>
            <a:scene3d>
              <a:camera prst="orthographicFront"/>
              <a:lightRig rig="threePt" dir="t"/>
            </a:scene3d>
            <a:sp3d>
              <a:bevelT w="38100" h="146050"/>
            </a:sp3d>
          </p:spPr>
          <p:txBody>
            <a:bodyPr wrap="none" anchor="ctr"/>
            <a:lstStyle/>
            <a:p>
              <a:pPr>
                <a:defRPr/>
              </a:pPr>
              <a:endParaRPr lang="fr-FR">
                <a:solidFill>
                  <a:srgbClr val="000000"/>
                </a:solidFill>
              </a:endParaRPr>
            </a:p>
          </p:txBody>
        </p:sp>
        <p:sp>
          <p:nvSpPr>
            <p:cNvPr id="155" name="AutoShape 30"/>
            <p:cNvSpPr>
              <a:spLocks noChangeArrowheads="1"/>
            </p:cNvSpPr>
            <p:nvPr/>
          </p:nvSpPr>
          <p:spPr bwMode="auto">
            <a:xfrm>
              <a:off x="4466081" y="4670068"/>
              <a:ext cx="148059" cy="118346"/>
            </a:xfrm>
            <a:prstGeom prst="flowChartConnector">
              <a:avLst/>
            </a:prstGeom>
            <a:solidFill>
              <a:srgbClr val="20AC6F"/>
            </a:solidFill>
            <a:ln w="9525">
              <a:solidFill>
                <a:schemeClr val="tx2"/>
              </a:solidFill>
              <a:round/>
              <a:headEnd/>
              <a:tailEnd/>
            </a:ln>
            <a:scene3d>
              <a:camera prst="orthographicFront"/>
              <a:lightRig rig="threePt" dir="t"/>
            </a:scene3d>
            <a:sp3d>
              <a:bevelT w="38100" h="146050"/>
            </a:sp3d>
          </p:spPr>
          <p:txBody>
            <a:bodyPr wrap="none" anchor="ctr"/>
            <a:lstStyle/>
            <a:p>
              <a:pPr>
                <a:defRPr/>
              </a:pPr>
              <a:endParaRPr lang="fr-FR">
                <a:solidFill>
                  <a:srgbClr val="000000"/>
                </a:solidFill>
              </a:endParaRPr>
            </a:p>
          </p:txBody>
        </p:sp>
        <p:sp>
          <p:nvSpPr>
            <p:cNvPr id="156" name="AutoShape 30"/>
            <p:cNvSpPr>
              <a:spLocks noChangeArrowheads="1"/>
            </p:cNvSpPr>
            <p:nvPr/>
          </p:nvSpPr>
          <p:spPr bwMode="auto">
            <a:xfrm>
              <a:off x="4355976" y="4509120"/>
              <a:ext cx="148059" cy="118346"/>
            </a:xfrm>
            <a:prstGeom prst="flowChartConnector">
              <a:avLst/>
            </a:prstGeom>
            <a:solidFill>
              <a:srgbClr val="20AC6F"/>
            </a:solidFill>
            <a:ln w="9525">
              <a:solidFill>
                <a:schemeClr val="tx2"/>
              </a:solidFill>
              <a:round/>
              <a:headEnd/>
              <a:tailEnd/>
            </a:ln>
            <a:scene3d>
              <a:camera prst="orthographicFront"/>
              <a:lightRig rig="threePt" dir="t"/>
            </a:scene3d>
            <a:sp3d>
              <a:bevelT w="38100" h="146050"/>
            </a:sp3d>
          </p:spPr>
          <p:txBody>
            <a:bodyPr wrap="none" anchor="ctr"/>
            <a:lstStyle/>
            <a:p>
              <a:pPr>
                <a:defRPr/>
              </a:pPr>
              <a:endParaRPr lang="fr-FR">
                <a:solidFill>
                  <a:srgbClr val="000000"/>
                </a:solidFill>
              </a:endParaRPr>
            </a:p>
          </p:txBody>
        </p:sp>
        <p:sp>
          <p:nvSpPr>
            <p:cNvPr id="157" name="Freeform 22"/>
            <p:cNvSpPr>
              <a:spLocks noChangeAspect="1"/>
            </p:cNvSpPr>
            <p:nvPr/>
          </p:nvSpPr>
          <p:spPr bwMode="auto">
            <a:xfrm>
              <a:off x="3972773" y="3333150"/>
              <a:ext cx="395646" cy="1333426"/>
            </a:xfrm>
            <a:custGeom>
              <a:avLst/>
              <a:gdLst>
                <a:gd name="T0" fmla="*/ 2147483647 w 340"/>
                <a:gd name="T1" fmla="*/ 0 h 680"/>
                <a:gd name="T2" fmla="*/ 2147483647 w 340"/>
                <a:gd name="T3" fmla="*/ 2147483647 h 680"/>
                <a:gd name="T4" fmla="*/ 2147483647 w 340"/>
                <a:gd name="T5" fmla="*/ 2147483647 h 680"/>
                <a:gd name="T6" fmla="*/ 2147483647 w 340"/>
                <a:gd name="T7" fmla="*/ 2147483647 h 680"/>
                <a:gd name="T8" fmla="*/ 2147483647 w 340"/>
                <a:gd name="T9" fmla="*/ 2147483647 h 680"/>
                <a:gd name="T10" fmla="*/ 2147483647 w 340"/>
                <a:gd name="T11" fmla="*/ 2147483647 h 680"/>
                <a:gd name="T12" fmla="*/ 2147483647 w 340"/>
                <a:gd name="T13" fmla="*/ 2147483647 h 680"/>
                <a:gd name="T14" fmla="*/ 2147483647 w 340"/>
                <a:gd name="T15" fmla="*/ 2147483647 h 680"/>
                <a:gd name="T16" fmla="*/ 0 60000 65536"/>
                <a:gd name="T17" fmla="*/ 0 60000 65536"/>
                <a:gd name="T18" fmla="*/ 0 60000 65536"/>
                <a:gd name="T19" fmla="*/ 0 60000 65536"/>
                <a:gd name="T20" fmla="*/ 0 60000 65536"/>
                <a:gd name="T21" fmla="*/ 0 60000 65536"/>
                <a:gd name="T22" fmla="*/ 0 60000 65536"/>
                <a:gd name="T23" fmla="*/ 0 60000 65536"/>
                <a:gd name="T24" fmla="*/ 0 w 340"/>
                <a:gd name="T25" fmla="*/ 0 h 680"/>
                <a:gd name="T26" fmla="*/ 340 w 340"/>
                <a:gd name="T27" fmla="*/ 680 h 6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0" h="680">
                  <a:moveTo>
                    <a:pt x="23" y="0"/>
                  </a:moveTo>
                  <a:cubicBezTo>
                    <a:pt x="11" y="75"/>
                    <a:pt x="0" y="151"/>
                    <a:pt x="23" y="181"/>
                  </a:cubicBezTo>
                  <a:cubicBezTo>
                    <a:pt x="46" y="211"/>
                    <a:pt x="152" y="151"/>
                    <a:pt x="159" y="181"/>
                  </a:cubicBezTo>
                  <a:cubicBezTo>
                    <a:pt x="166" y="211"/>
                    <a:pt x="53" y="333"/>
                    <a:pt x="68" y="363"/>
                  </a:cubicBezTo>
                  <a:cubicBezTo>
                    <a:pt x="83" y="393"/>
                    <a:pt x="242" y="318"/>
                    <a:pt x="249" y="363"/>
                  </a:cubicBezTo>
                  <a:cubicBezTo>
                    <a:pt x="256" y="408"/>
                    <a:pt x="113" y="590"/>
                    <a:pt x="113" y="635"/>
                  </a:cubicBezTo>
                  <a:cubicBezTo>
                    <a:pt x="113" y="680"/>
                    <a:pt x="211" y="635"/>
                    <a:pt x="249" y="635"/>
                  </a:cubicBezTo>
                  <a:cubicBezTo>
                    <a:pt x="287" y="635"/>
                    <a:pt x="313" y="635"/>
                    <a:pt x="340" y="635"/>
                  </a:cubicBezTo>
                </a:path>
              </a:pathLst>
            </a:custGeom>
            <a:noFill/>
            <a:ln w="22225">
              <a:solidFill>
                <a:schemeClr val="tx2"/>
              </a:solidFill>
              <a:round/>
              <a:headEnd/>
              <a:tailEnd/>
            </a:ln>
          </p:spPr>
          <p:txBody>
            <a:bodyPr/>
            <a:lstStyle/>
            <a:p>
              <a:endParaRPr lang="fr-FR">
                <a:solidFill>
                  <a:srgbClr val="000000"/>
                </a:solidFill>
              </a:endParaRPr>
            </a:p>
          </p:txBody>
        </p:sp>
        <p:sp>
          <p:nvSpPr>
            <p:cNvPr id="158" name="Freeform 23"/>
            <p:cNvSpPr>
              <a:spLocks noChangeAspect="1"/>
            </p:cNvSpPr>
            <p:nvPr/>
          </p:nvSpPr>
          <p:spPr bwMode="auto">
            <a:xfrm>
              <a:off x="4211960" y="3555607"/>
              <a:ext cx="339125" cy="1350538"/>
            </a:xfrm>
            <a:custGeom>
              <a:avLst/>
              <a:gdLst>
                <a:gd name="T0" fmla="*/ 0 w 287"/>
                <a:gd name="T1" fmla="*/ 2147483647 h 688"/>
                <a:gd name="T2" fmla="*/ 2147483647 w 287"/>
                <a:gd name="T3" fmla="*/ 2147483647 h 688"/>
                <a:gd name="T4" fmla="*/ 2147483647 w 287"/>
                <a:gd name="T5" fmla="*/ 2147483647 h 688"/>
                <a:gd name="T6" fmla="*/ 2147483647 w 287"/>
                <a:gd name="T7" fmla="*/ 2147483647 h 688"/>
                <a:gd name="T8" fmla="*/ 2147483647 w 287"/>
                <a:gd name="T9" fmla="*/ 2147483647 h 688"/>
                <a:gd name="T10" fmla="*/ 2147483647 w 287"/>
                <a:gd name="T11" fmla="*/ 2147483647 h 688"/>
                <a:gd name="T12" fmla="*/ 2147483647 w 287"/>
                <a:gd name="T13" fmla="*/ 2147483647 h 688"/>
                <a:gd name="T14" fmla="*/ 2147483647 w 287"/>
                <a:gd name="T15" fmla="*/ 2147483647 h 688"/>
                <a:gd name="T16" fmla="*/ 0 60000 65536"/>
                <a:gd name="T17" fmla="*/ 0 60000 65536"/>
                <a:gd name="T18" fmla="*/ 0 60000 65536"/>
                <a:gd name="T19" fmla="*/ 0 60000 65536"/>
                <a:gd name="T20" fmla="*/ 0 60000 65536"/>
                <a:gd name="T21" fmla="*/ 0 60000 65536"/>
                <a:gd name="T22" fmla="*/ 0 60000 65536"/>
                <a:gd name="T23" fmla="*/ 0 60000 65536"/>
                <a:gd name="T24" fmla="*/ 0 w 287"/>
                <a:gd name="T25" fmla="*/ 0 h 688"/>
                <a:gd name="T26" fmla="*/ 287 w 287"/>
                <a:gd name="T27" fmla="*/ 688 h 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7" h="688">
                  <a:moveTo>
                    <a:pt x="0" y="23"/>
                  </a:moveTo>
                  <a:cubicBezTo>
                    <a:pt x="56" y="11"/>
                    <a:pt x="113" y="0"/>
                    <a:pt x="136" y="23"/>
                  </a:cubicBezTo>
                  <a:cubicBezTo>
                    <a:pt x="159" y="46"/>
                    <a:pt x="113" y="114"/>
                    <a:pt x="136" y="159"/>
                  </a:cubicBezTo>
                  <a:cubicBezTo>
                    <a:pt x="159" y="204"/>
                    <a:pt x="287" y="272"/>
                    <a:pt x="272" y="295"/>
                  </a:cubicBezTo>
                  <a:cubicBezTo>
                    <a:pt x="257" y="318"/>
                    <a:pt x="46" y="265"/>
                    <a:pt x="46" y="295"/>
                  </a:cubicBezTo>
                  <a:cubicBezTo>
                    <a:pt x="46" y="325"/>
                    <a:pt x="257" y="417"/>
                    <a:pt x="272" y="477"/>
                  </a:cubicBezTo>
                  <a:cubicBezTo>
                    <a:pt x="287" y="537"/>
                    <a:pt x="166" y="628"/>
                    <a:pt x="136" y="658"/>
                  </a:cubicBezTo>
                  <a:cubicBezTo>
                    <a:pt x="106" y="688"/>
                    <a:pt x="98" y="673"/>
                    <a:pt x="91" y="658"/>
                  </a:cubicBezTo>
                </a:path>
              </a:pathLst>
            </a:custGeom>
            <a:noFill/>
            <a:ln w="22225">
              <a:solidFill>
                <a:schemeClr val="tx2"/>
              </a:solidFill>
              <a:round/>
              <a:headEnd/>
              <a:tailEnd/>
            </a:ln>
          </p:spPr>
          <p:txBody>
            <a:bodyPr/>
            <a:lstStyle/>
            <a:p>
              <a:endParaRPr lang="fr-FR">
                <a:solidFill>
                  <a:srgbClr val="000000"/>
                </a:solidFill>
              </a:endParaRPr>
            </a:p>
          </p:txBody>
        </p:sp>
        <p:sp>
          <p:nvSpPr>
            <p:cNvPr id="159" name="Freeform 24"/>
            <p:cNvSpPr>
              <a:spLocks noChangeAspect="1"/>
            </p:cNvSpPr>
            <p:nvPr/>
          </p:nvSpPr>
          <p:spPr bwMode="auto">
            <a:xfrm>
              <a:off x="4075049" y="3140968"/>
              <a:ext cx="761686" cy="905624"/>
            </a:xfrm>
            <a:custGeom>
              <a:avLst/>
              <a:gdLst>
                <a:gd name="T0" fmla="*/ 0 w 650"/>
                <a:gd name="T1" fmla="*/ 2147483647 h 461"/>
                <a:gd name="T2" fmla="*/ 2147483647 w 650"/>
                <a:gd name="T3" fmla="*/ 2147483647 h 461"/>
                <a:gd name="T4" fmla="*/ 2147483647 w 650"/>
                <a:gd name="T5" fmla="*/ 2147483647 h 461"/>
                <a:gd name="T6" fmla="*/ 2147483647 w 650"/>
                <a:gd name="T7" fmla="*/ 2147483647 h 461"/>
                <a:gd name="T8" fmla="*/ 2147483647 w 650"/>
                <a:gd name="T9" fmla="*/ 2147483647 h 461"/>
                <a:gd name="T10" fmla="*/ 2147483647 w 650"/>
                <a:gd name="T11" fmla="*/ 2147483647 h 461"/>
                <a:gd name="T12" fmla="*/ 2147483647 w 650"/>
                <a:gd name="T13" fmla="*/ 2147483647 h 461"/>
                <a:gd name="T14" fmla="*/ 2147483647 w 65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650"/>
                <a:gd name="T25" fmla="*/ 0 h 461"/>
                <a:gd name="T26" fmla="*/ 650 w 65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0" h="461">
                  <a:moveTo>
                    <a:pt x="0" y="53"/>
                  </a:moveTo>
                  <a:cubicBezTo>
                    <a:pt x="60" y="26"/>
                    <a:pt x="121" y="0"/>
                    <a:pt x="136" y="7"/>
                  </a:cubicBezTo>
                  <a:cubicBezTo>
                    <a:pt x="151" y="14"/>
                    <a:pt x="52" y="90"/>
                    <a:pt x="90" y="98"/>
                  </a:cubicBezTo>
                  <a:cubicBezTo>
                    <a:pt x="128" y="106"/>
                    <a:pt x="318" y="46"/>
                    <a:pt x="363" y="53"/>
                  </a:cubicBezTo>
                  <a:cubicBezTo>
                    <a:pt x="408" y="60"/>
                    <a:pt x="348" y="98"/>
                    <a:pt x="363" y="143"/>
                  </a:cubicBezTo>
                  <a:cubicBezTo>
                    <a:pt x="378" y="188"/>
                    <a:pt x="408" y="332"/>
                    <a:pt x="453" y="325"/>
                  </a:cubicBezTo>
                  <a:cubicBezTo>
                    <a:pt x="498" y="318"/>
                    <a:pt x="620" y="75"/>
                    <a:pt x="635" y="98"/>
                  </a:cubicBezTo>
                  <a:cubicBezTo>
                    <a:pt x="650" y="121"/>
                    <a:pt x="559" y="401"/>
                    <a:pt x="544" y="461"/>
                  </a:cubicBezTo>
                </a:path>
              </a:pathLst>
            </a:custGeom>
            <a:noFill/>
            <a:ln w="22225">
              <a:solidFill>
                <a:schemeClr val="tx2"/>
              </a:solidFill>
              <a:round/>
              <a:headEnd/>
              <a:tailEnd/>
            </a:ln>
          </p:spPr>
          <p:txBody>
            <a:bodyPr/>
            <a:lstStyle/>
            <a:p>
              <a:endParaRPr lang="fr-FR">
                <a:solidFill>
                  <a:srgbClr val="000000"/>
                </a:solidFill>
              </a:endParaRPr>
            </a:p>
          </p:txBody>
        </p:sp>
        <p:grpSp>
          <p:nvGrpSpPr>
            <p:cNvPr id="24" name="Groupe 187"/>
            <p:cNvGrpSpPr>
              <a:grpSpLocks/>
            </p:cNvGrpSpPr>
            <p:nvPr/>
          </p:nvGrpSpPr>
          <p:grpSpPr bwMode="auto">
            <a:xfrm>
              <a:off x="4169251" y="3828051"/>
              <a:ext cx="180327" cy="92141"/>
              <a:chOff x="6265502" y="4305907"/>
              <a:chExt cx="105219" cy="111735"/>
            </a:xfrm>
            <a:solidFill>
              <a:schemeClr val="bg1"/>
            </a:solidFill>
          </p:grpSpPr>
          <p:sp>
            <p:nvSpPr>
              <p:cNvPr id="179" name="Forme libre 178"/>
              <p:cNvSpPr>
                <a:spLocks noChangeAspect="1"/>
              </p:cNvSpPr>
              <p:nvPr/>
            </p:nvSpPr>
            <p:spPr bwMode="auto">
              <a:xfrm>
                <a:off x="6265502" y="4305907"/>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80" name="Forme libre 179"/>
              <p:cNvSpPr>
                <a:spLocks noChangeAspect="1"/>
              </p:cNvSpPr>
              <p:nvPr/>
            </p:nvSpPr>
            <p:spPr bwMode="auto">
              <a:xfrm>
                <a:off x="6334721" y="4329657"/>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81" name="Forme libre 180"/>
              <p:cNvSpPr>
                <a:spLocks noChangeAspect="1"/>
              </p:cNvSpPr>
              <p:nvPr/>
            </p:nvSpPr>
            <p:spPr bwMode="auto">
              <a:xfrm>
                <a:off x="6273315" y="4377157"/>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grpSp>
        <p:grpSp>
          <p:nvGrpSpPr>
            <p:cNvPr id="25" name="Groupe 186"/>
            <p:cNvGrpSpPr>
              <a:grpSpLocks/>
            </p:cNvGrpSpPr>
            <p:nvPr/>
          </p:nvGrpSpPr>
          <p:grpSpPr bwMode="auto">
            <a:xfrm>
              <a:off x="4064283" y="3373941"/>
              <a:ext cx="218010" cy="181650"/>
              <a:chOff x="6300940" y="4055592"/>
              <a:chExt cx="129212" cy="219550"/>
            </a:xfrm>
            <a:solidFill>
              <a:schemeClr val="bg1"/>
            </a:solidFill>
          </p:grpSpPr>
          <p:sp>
            <p:nvSpPr>
              <p:cNvPr id="174" name="Forme libre 173"/>
              <p:cNvSpPr>
                <a:spLocks noChangeAspect="1"/>
              </p:cNvSpPr>
              <p:nvPr/>
            </p:nvSpPr>
            <p:spPr bwMode="auto">
              <a:xfrm>
                <a:off x="6300940" y="420014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75" name="Forme libre 174"/>
              <p:cNvSpPr>
                <a:spLocks noChangeAspect="1"/>
              </p:cNvSpPr>
              <p:nvPr/>
            </p:nvSpPr>
            <p:spPr bwMode="auto">
              <a:xfrm>
                <a:off x="6364463" y="420014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76" name="Forme libre 175"/>
              <p:cNvSpPr>
                <a:spLocks noChangeAspect="1"/>
              </p:cNvSpPr>
              <p:nvPr/>
            </p:nvSpPr>
            <p:spPr bwMode="auto">
              <a:xfrm>
                <a:off x="6313378" y="4164523"/>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77" name="Forme libre 176"/>
              <p:cNvSpPr>
                <a:spLocks noChangeAspect="1"/>
              </p:cNvSpPr>
              <p:nvPr/>
            </p:nvSpPr>
            <p:spPr bwMode="auto">
              <a:xfrm>
                <a:off x="6360401" y="4234657"/>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78" name="Forme libre 177"/>
              <p:cNvSpPr>
                <a:spLocks noChangeAspect="1"/>
              </p:cNvSpPr>
              <p:nvPr/>
            </p:nvSpPr>
            <p:spPr bwMode="auto">
              <a:xfrm>
                <a:off x="6394152" y="405559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grpSp>
        <p:grpSp>
          <p:nvGrpSpPr>
            <p:cNvPr id="26" name="Groupe 189"/>
            <p:cNvGrpSpPr>
              <a:grpSpLocks/>
            </p:cNvGrpSpPr>
            <p:nvPr/>
          </p:nvGrpSpPr>
          <p:grpSpPr bwMode="auto">
            <a:xfrm>
              <a:off x="4287675" y="4378303"/>
              <a:ext cx="169562" cy="119785"/>
              <a:chOff x="6093619" y="5082251"/>
              <a:chExt cx="99523" cy="144556"/>
            </a:xfrm>
            <a:solidFill>
              <a:schemeClr val="bg1"/>
            </a:solidFill>
          </p:grpSpPr>
          <p:sp>
            <p:nvSpPr>
              <p:cNvPr id="169" name="Forme libre 168"/>
              <p:cNvSpPr>
                <a:spLocks noChangeAspect="1"/>
              </p:cNvSpPr>
              <p:nvPr/>
            </p:nvSpPr>
            <p:spPr bwMode="auto">
              <a:xfrm>
                <a:off x="6093619" y="5151813"/>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70" name="Forme libre 169"/>
              <p:cNvSpPr>
                <a:spLocks noChangeAspect="1"/>
              </p:cNvSpPr>
              <p:nvPr/>
            </p:nvSpPr>
            <p:spPr bwMode="auto">
              <a:xfrm>
                <a:off x="6157142" y="5151813"/>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71" name="Forme libre 170"/>
              <p:cNvSpPr>
                <a:spLocks noChangeAspect="1"/>
              </p:cNvSpPr>
              <p:nvPr/>
            </p:nvSpPr>
            <p:spPr bwMode="auto">
              <a:xfrm>
                <a:off x="6106057" y="511618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72" name="Forme libre 171"/>
              <p:cNvSpPr>
                <a:spLocks noChangeAspect="1"/>
              </p:cNvSpPr>
              <p:nvPr/>
            </p:nvSpPr>
            <p:spPr bwMode="auto">
              <a:xfrm>
                <a:off x="6153080" y="5186322"/>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73" name="Forme libre 172"/>
              <p:cNvSpPr>
                <a:spLocks noChangeAspect="1"/>
              </p:cNvSpPr>
              <p:nvPr/>
            </p:nvSpPr>
            <p:spPr bwMode="auto">
              <a:xfrm>
                <a:off x="6110956" y="5082251"/>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grpSp>
        <p:grpSp>
          <p:nvGrpSpPr>
            <p:cNvPr id="27" name="Groupe 188"/>
            <p:cNvGrpSpPr>
              <a:grpSpLocks/>
            </p:cNvGrpSpPr>
            <p:nvPr/>
          </p:nvGrpSpPr>
          <p:grpSpPr bwMode="auto">
            <a:xfrm>
              <a:off x="4667259" y="4359914"/>
              <a:ext cx="201863" cy="171122"/>
              <a:chOff x="6103143" y="4869241"/>
              <a:chExt cx="119024" cy="205995"/>
            </a:xfrm>
            <a:solidFill>
              <a:schemeClr val="bg1"/>
            </a:solidFill>
          </p:grpSpPr>
          <p:sp>
            <p:nvSpPr>
              <p:cNvPr id="164" name="Forme libre 163"/>
              <p:cNvSpPr>
                <a:spLocks noChangeAspect="1"/>
              </p:cNvSpPr>
              <p:nvPr/>
            </p:nvSpPr>
            <p:spPr bwMode="auto">
              <a:xfrm>
                <a:off x="6103143" y="5011001"/>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65" name="Forme libre 164"/>
              <p:cNvSpPr>
                <a:spLocks noChangeAspect="1"/>
              </p:cNvSpPr>
              <p:nvPr/>
            </p:nvSpPr>
            <p:spPr bwMode="auto">
              <a:xfrm>
                <a:off x="6172362" y="5034751"/>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66" name="Forme libre 165"/>
              <p:cNvSpPr>
                <a:spLocks noChangeAspect="1"/>
              </p:cNvSpPr>
              <p:nvPr/>
            </p:nvSpPr>
            <p:spPr bwMode="auto">
              <a:xfrm>
                <a:off x="6186167" y="4892991"/>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67" name="Forme libre 166"/>
              <p:cNvSpPr>
                <a:spLocks noChangeAspect="1"/>
              </p:cNvSpPr>
              <p:nvPr/>
            </p:nvSpPr>
            <p:spPr bwMode="auto">
              <a:xfrm>
                <a:off x="6172362" y="4972008"/>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sp>
            <p:nvSpPr>
              <p:cNvPr id="168" name="Forme libre 167"/>
              <p:cNvSpPr>
                <a:spLocks noChangeAspect="1"/>
              </p:cNvSpPr>
              <p:nvPr/>
            </p:nvSpPr>
            <p:spPr bwMode="auto">
              <a:xfrm>
                <a:off x="6110956" y="4869241"/>
                <a:ext cx="36000" cy="40485"/>
              </a:xfrm>
              <a:custGeom>
                <a:avLst/>
                <a:gdLst>
                  <a:gd name="connsiteX0" fmla="*/ 0 w 230289"/>
                  <a:gd name="connsiteY0" fmla="*/ 0 h 261257"/>
                  <a:gd name="connsiteX1" fmla="*/ 154379 w 230289"/>
                  <a:gd name="connsiteY1" fmla="*/ 95002 h 261257"/>
                  <a:gd name="connsiteX2" fmla="*/ 225631 w 230289"/>
                  <a:gd name="connsiteY2" fmla="*/ 190005 h 261257"/>
                  <a:gd name="connsiteX3" fmla="*/ 225631 w 230289"/>
                  <a:gd name="connsiteY3" fmla="*/ 261257 h 261257"/>
                  <a:gd name="connsiteX0" fmla="*/ 0 w 230289"/>
                  <a:gd name="connsiteY0" fmla="*/ 780553 h 1041810"/>
                  <a:gd name="connsiteX1" fmla="*/ 154379 w 230289"/>
                  <a:gd name="connsiteY1" fmla="*/ 89713 h 1041810"/>
                  <a:gd name="connsiteX2" fmla="*/ 225631 w 230289"/>
                  <a:gd name="connsiteY2" fmla="*/ 970558 h 1041810"/>
                  <a:gd name="connsiteX3" fmla="*/ 225631 w 230289"/>
                  <a:gd name="connsiteY3" fmla="*/ 1041810 h 1041810"/>
                  <a:gd name="connsiteX0" fmla="*/ 0 w 500079"/>
                  <a:gd name="connsiteY0" fmla="*/ 780553 h 1041810"/>
                  <a:gd name="connsiteX1" fmla="*/ 154379 w 500079"/>
                  <a:gd name="connsiteY1" fmla="*/ 89713 h 1041810"/>
                  <a:gd name="connsiteX2" fmla="*/ 488204 w 500079"/>
                  <a:gd name="connsiteY2" fmla="*/ 352811 h 1041810"/>
                  <a:gd name="connsiteX3" fmla="*/ 225631 w 500079"/>
                  <a:gd name="connsiteY3" fmla="*/ 970558 h 1041810"/>
                  <a:gd name="connsiteX4" fmla="*/ 225631 w 500079"/>
                  <a:gd name="connsiteY4" fmla="*/ 1041810 h 1041810"/>
                  <a:gd name="connsiteX0" fmla="*/ 0 w 523931"/>
                  <a:gd name="connsiteY0" fmla="*/ 780553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1041810"/>
                  <a:gd name="connsiteX1" fmla="*/ 154379 w 523931"/>
                  <a:gd name="connsiteY1" fmla="*/ 89713 h 1041810"/>
                  <a:gd name="connsiteX2" fmla="*/ 488204 w 523931"/>
                  <a:gd name="connsiteY2" fmla="*/ 352811 h 1041810"/>
                  <a:gd name="connsiteX3" fmla="*/ 368739 w 523931"/>
                  <a:gd name="connsiteY3" fmla="*/ 364501 h 1041810"/>
                  <a:gd name="connsiteX4" fmla="*/ 225631 w 523931"/>
                  <a:gd name="connsiteY4" fmla="*/ 970558 h 1041810"/>
                  <a:gd name="connsiteX5" fmla="*/ 225631 w 523931"/>
                  <a:gd name="connsiteY5" fmla="*/ 1041810 h 1041810"/>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0" fmla="*/ 0 w 523931"/>
                  <a:gd name="connsiteY0" fmla="*/ 351901 h 993847"/>
                  <a:gd name="connsiteX1" fmla="*/ 154379 w 523931"/>
                  <a:gd name="connsiteY1" fmla="*/ 89713 h 993847"/>
                  <a:gd name="connsiteX2" fmla="*/ 488204 w 523931"/>
                  <a:gd name="connsiteY2" fmla="*/ 352811 h 993847"/>
                  <a:gd name="connsiteX3" fmla="*/ 368739 w 523931"/>
                  <a:gd name="connsiteY3" fmla="*/ 364501 h 993847"/>
                  <a:gd name="connsiteX4" fmla="*/ 225631 w 523931"/>
                  <a:gd name="connsiteY4" fmla="*/ 970558 h 993847"/>
                  <a:gd name="connsiteX5" fmla="*/ 82723 w 523931"/>
                  <a:gd name="connsiteY5" fmla="*/ 541720 h 993847"/>
                  <a:gd name="connsiteX6" fmla="*/ 0 w 523931"/>
                  <a:gd name="connsiteY6" fmla="*/ 351901 h 9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31" h="993847">
                    <a:moveTo>
                      <a:pt x="0" y="351901"/>
                    </a:moveTo>
                    <a:cubicBezTo>
                      <a:pt x="86319" y="373480"/>
                      <a:pt x="48355" y="0"/>
                      <a:pt x="154379" y="89713"/>
                    </a:cubicBezTo>
                    <a:cubicBezTo>
                      <a:pt x="188126" y="66052"/>
                      <a:pt x="476329" y="206004"/>
                      <a:pt x="488204" y="352811"/>
                    </a:cubicBezTo>
                    <a:cubicBezTo>
                      <a:pt x="523931" y="458145"/>
                      <a:pt x="412501" y="261543"/>
                      <a:pt x="368739" y="364501"/>
                    </a:cubicBezTo>
                    <a:cubicBezTo>
                      <a:pt x="324977" y="467459"/>
                      <a:pt x="249482" y="917209"/>
                      <a:pt x="225631" y="970558"/>
                    </a:cubicBezTo>
                    <a:cubicBezTo>
                      <a:pt x="230289" y="993847"/>
                      <a:pt x="3188" y="325655"/>
                      <a:pt x="82723" y="541720"/>
                    </a:cubicBezTo>
                    <a:lnTo>
                      <a:pt x="0" y="351901"/>
                    </a:lnTo>
                    <a:close/>
                  </a:path>
                </a:pathLst>
              </a:custGeom>
              <a:grpFill/>
              <a:ln w="31750" cap="flat" cmpd="sng" algn="ctr">
                <a:solidFill>
                  <a:schemeClr val="accent2"/>
                </a:solidFill>
                <a:prstDash val="solid"/>
                <a:round/>
                <a:headEnd type="none" w="med" len="med"/>
                <a:tailEnd type="none" w="med" len="med"/>
              </a:ln>
              <a:effectLst>
                <a:reflection blurRad="6350" stA="52000" endA="300" endPos="35000" dir="5400000" sy="-100000" algn="bl" rotWithShape="0"/>
              </a:effectLst>
            </p:spPr>
            <p:txBody>
              <a:bodyPr lIns="90000" tIns="46800" rIns="90000" bIns="46800"/>
              <a:lstStyle/>
              <a:p>
                <a:pPr>
                  <a:defRPr/>
                </a:pPr>
                <a:endParaRPr lang="fr-FR">
                  <a:solidFill>
                    <a:srgbClr val="000000"/>
                  </a:solidFill>
                  <a:cs typeface="Arial" charset="0"/>
                </a:endParaRPr>
              </a:p>
            </p:txBody>
          </p:sp>
        </p:grpSp>
      </p:grpSp>
      <p:sp>
        <p:nvSpPr>
          <p:cNvPr id="240" name="Text Box 8"/>
          <p:cNvSpPr txBox="1">
            <a:spLocks noChangeArrowheads="1"/>
          </p:cNvSpPr>
          <p:nvPr/>
        </p:nvSpPr>
        <p:spPr bwMode="auto">
          <a:xfrm>
            <a:off x="4965907" y="5106201"/>
            <a:ext cx="3991826" cy="461665"/>
          </a:xfrm>
          <a:prstGeom prst="rect">
            <a:avLst/>
          </a:prstGeom>
          <a:noFill/>
          <a:ln w="9525">
            <a:noFill/>
            <a:miter lim="800000"/>
            <a:headEnd/>
            <a:tailEnd/>
          </a:ln>
        </p:spPr>
        <p:txBody>
          <a:bodyPr wrap="square">
            <a:spAutoFit/>
          </a:bodyPr>
          <a:lstStyle/>
          <a:p>
            <a:pPr algn="ctr"/>
            <a:r>
              <a:rPr lang="en-US" b="1" dirty="0" smtClean="0">
                <a:solidFill>
                  <a:srgbClr val="FF0000"/>
                </a:solidFill>
              </a:rPr>
              <a:t>3D </a:t>
            </a:r>
            <a:r>
              <a:rPr lang="en-US" b="1" dirty="0" err="1" smtClean="0">
                <a:solidFill>
                  <a:srgbClr val="FF0000"/>
                </a:solidFill>
              </a:rPr>
              <a:t>Macroporous</a:t>
            </a:r>
            <a:r>
              <a:rPr lang="en-US" b="1" dirty="0" smtClean="0">
                <a:solidFill>
                  <a:srgbClr val="FF0000"/>
                </a:solidFill>
              </a:rPr>
              <a:t> Matrix</a:t>
            </a:r>
            <a:endParaRPr lang="en-US" b="1" dirty="0">
              <a:solidFill>
                <a:srgbClr val="FF0000"/>
              </a:solidFill>
            </a:endParaRPr>
          </a:p>
        </p:txBody>
      </p:sp>
      <p:pic>
        <p:nvPicPr>
          <p:cNvPr id="361" name="Image 360"/>
          <p:cNvPicPr>
            <a:picLocks noChangeAspect="1"/>
          </p:cNvPicPr>
          <p:nvPr/>
        </p:nvPicPr>
        <p:blipFill>
          <a:blip r:embed="rId2"/>
          <a:srcRect l="36588" t="48511" b="16754"/>
          <a:stretch>
            <a:fillRect/>
          </a:stretch>
        </p:blipFill>
        <p:spPr>
          <a:xfrm>
            <a:off x="5910396" y="3886040"/>
            <a:ext cx="1872208" cy="1334446"/>
          </a:xfrm>
          <a:prstGeom prst="rect">
            <a:avLst/>
          </a:prstGeom>
        </p:spPr>
      </p:pic>
      <p:sp>
        <p:nvSpPr>
          <p:cNvPr id="249" name="Rectangle 248"/>
          <p:cNvSpPr/>
          <p:nvPr/>
        </p:nvSpPr>
        <p:spPr>
          <a:xfrm>
            <a:off x="4709132" y="5756121"/>
            <a:ext cx="4434868" cy="1107996"/>
          </a:xfrm>
          <a:prstGeom prst="rect">
            <a:avLst/>
          </a:prstGeom>
          <a:gradFill flip="none" rotWithShape="1">
            <a:gsLst>
              <a:gs pos="0">
                <a:schemeClr val="bg1">
                  <a:lumMod val="65000"/>
                </a:schemeClr>
              </a:gs>
              <a:gs pos="100000">
                <a:srgbClr val="FFFFFF"/>
              </a:gs>
            </a:gsLst>
            <a:lin ang="0" scaled="1"/>
            <a:tileRect/>
          </a:gra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fr-FR" sz="1600" b="1" i="1" dirty="0" smtClean="0">
                <a:solidFill>
                  <a:srgbClr val="17375E"/>
                </a:solidFill>
                <a:latin typeface="Tahoma"/>
              </a:rPr>
              <a:t>C</a:t>
            </a:r>
            <a:r>
              <a:rPr lang="fr-FR" sz="1600" b="1" i="1" dirty="0">
                <a:solidFill>
                  <a:srgbClr val="17375E"/>
                </a:solidFill>
                <a:latin typeface="Tahoma"/>
              </a:rPr>
              <a:t>. Le Visage, D. </a:t>
            </a:r>
            <a:r>
              <a:rPr lang="fr-FR" sz="1600" b="1" i="1" dirty="0" smtClean="0">
                <a:solidFill>
                  <a:srgbClr val="17375E"/>
                </a:solidFill>
                <a:latin typeface="Tahoma"/>
              </a:rPr>
              <a:t>Letourneur, F. </a:t>
            </a:r>
            <a:r>
              <a:rPr lang="fr-FR" sz="1600" b="1" i="1" dirty="0" err="1" smtClean="0">
                <a:solidFill>
                  <a:srgbClr val="17375E"/>
                </a:solidFill>
                <a:latin typeface="Tahoma"/>
              </a:rPr>
              <a:t>Chaubet</a:t>
            </a:r>
            <a:r>
              <a:rPr lang="fr-FR" sz="1600" b="1" i="1" dirty="0" smtClean="0">
                <a:solidFill>
                  <a:srgbClr val="17375E"/>
                </a:solidFill>
                <a:latin typeface="Tahoma"/>
              </a:rPr>
              <a:t>, A </a:t>
            </a:r>
            <a:r>
              <a:rPr lang="fr-FR" sz="1600" b="1" i="1" dirty="0" err="1" smtClean="0">
                <a:solidFill>
                  <a:srgbClr val="17375E"/>
                </a:solidFill>
                <a:latin typeface="Tahoma"/>
              </a:rPr>
              <a:t>Autissier</a:t>
            </a:r>
            <a:r>
              <a:rPr lang="fr-FR" sz="1600" b="1" i="1" dirty="0" smtClean="0">
                <a:solidFill>
                  <a:srgbClr val="17375E"/>
                </a:solidFill>
                <a:latin typeface="Tahoma"/>
              </a:rPr>
              <a:t>. </a:t>
            </a:r>
            <a:r>
              <a:rPr lang="fr-FR" sz="1600" b="1" i="1" dirty="0" err="1" smtClean="0">
                <a:solidFill>
                  <a:srgbClr val="17375E"/>
                </a:solidFill>
                <a:latin typeface="Tahoma"/>
              </a:rPr>
              <a:t>Method</a:t>
            </a:r>
            <a:r>
              <a:rPr lang="fr-FR" sz="1600" b="1" i="1" dirty="0" smtClean="0">
                <a:solidFill>
                  <a:srgbClr val="17375E"/>
                </a:solidFill>
                <a:latin typeface="Tahoma"/>
              </a:rPr>
              <a:t> for </a:t>
            </a:r>
            <a:r>
              <a:rPr lang="fr-FR" sz="1600" b="1" i="1" dirty="0" err="1" smtClean="0">
                <a:solidFill>
                  <a:srgbClr val="17375E"/>
                </a:solidFill>
                <a:latin typeface="Tahoma"/>
              </a:rPr>
              <a:t>Preparing</a:t>
            </a:r>
            <a:r>
              <a:rPr lang="fr-FR" sz="1600" b="1" i="1" dirty="0" smtClean="0">
                <a:solidFill>
                  <a:srgbClr val="17375E"/>
                </a:solidFill>
                <a:latin typeface="Tahoma"/>
              </a:rPr>
              <a:t> </a:t>
            </a:r>
            <a:r>
              <a:rPr lang="fr-FR" sz="1600" b="1" i="1" dirty="0" err="1" smtClean="0">
                <a:solidFill>
                  <a:srgbClr val="17375E"/>
                </a:solidFill>
                <a:latin typeface="Tahoma"/>
              </a:rPr>
              <a:t>Porous</a:t>
            </a:r>
            <a:r>
              <a:rPr lang="fr-FR" sz="1600" b="1" i="1" dirty="0" smtClean="0">
                <a:solidFill>
                  <a:srgbClr val="17375E"/>
                </a:solidFill>
                <a:latin typeface="Tahoma"/>
              </a:rPr>
              <a:t> </a:t>
            </a:r>
            <a:r>
              <a:rPr lang="fr-FR" sz="1600" b="1" i="1" dirty="0" err="1" smtClean="0">
                <a:solidFill>
                  <a:srgbClr val="17375E"/>
                </a:solidFill>
                <a:latin typeface="Tahoma"/>
              </a:rPr>
              <a:t>Scaffold</a:t>
            </a:r>
            <a:r>
              <a:rPr lang="fr-FR" sz="1600" b="1" i="1" dirty="0" smtClean="0">
                <a:solidFill>
                  <a:srgbClr val="17375E"/>
                </a:solidFill>
                <a:latin typeface="Tahoma"/>
              </a:rPr>
              <a:t> for Tissue Engineering</a:t>
            </a:r>
            <a:r>
              <a:rPr lang="fr-FR" sz="1600" b="1" i="1" dirty="0" smtClean="0">
                <a:solidFill>
                  <a:srgbClr val="00E4A8">
                    <a:lumMod val="75000"/>
                  </a:srgbClr>
                </a:solidFill>
                <a:latin typeface="Tahoma"/>
              </a:rPr>
              <a:t>. </a:t>
            </a:r>
          </a:p>
          <a:p>
            <a:r>
              <a:rPr lang="fr-FR" sz="1600" b="1" i="1" dirty="0" smtClean="0">
                <a:solidFill>
                  <a:srgbClr val="17375E"/>
                </a:solidFill>
                <a:latin typeface="Tahoma"/>
              </a:rPr>
              <a:t>US Patent 2010/0221301  </a:t>
            </a:r>
          </a:p>
        </p:txBody>
      </p:sp>
      <p:sp>
        <p:nvSpPr>
          <p:cNvPr id="250" name="Rectangle 249"/>
          <p:cNvSpPr/>
          <p:nvPr/>
        </p:nvSpPr>
        <p:spPr>
          <a:xfrm>
            <a:off x="5364088" y="482905"/>
            <a:ext cx="3810000" cy="31916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sz="1400" dirty="0" smtClean="0">
                <a:solidFill>
                  <a:srgbClr val="000000"/>
                </a:solidFill>
                <a:latin typeface="Tahoma"/>
              </a:rPr>
              <a:t>• A. </a:t>
            </a:r>
            <a:r>
              <a:rPr lang="fr-FR" sz="1400" dirty="0" err="1" smtClean="0">
                <a:solidFill>
                  <a:srgbClr val="000000"/>
                </a:solidFill>
                <a:latin typeface="Tahoma"/>
              </a:rPr>
              <a:t>Purnama</a:t>
            </a:r>
            <a:r>
              <a:rPr lang="fr-FR" sz="1400" dirty="0" smtClean="0">
                <a:solidFill>
                  <a:srgbClr val="000000"/>
                </a:solidFill>
                <a:latin typeface="Tahoma"/>
              </a:rPr>
              <a:t> et al., Drug Del </a:t>
            </a:r>
            <a:r>
              <a:rPr lang="fr-FR" sz="1400" dirty="0" err="1" smtClean="0">
                <a:solidFill>
                  <a:srgbClr val="000000"/>
                </a:solidFill>
                <a:latin typeface="Tahoma"/>
              </a:rPr>
              <a:t>Trans</a:t>
            </a:r>
            <a:r>
              <a:rPr lang="fr-FR" sz="1400" dirty="0" smtClean="0">
                <a:solidFill>
                  <a:srgbClr val="000000"/>
                </a:solidFill>
                <a:latin typeface="Tahoma"/>
              </a:rPr>
              <a:t> </a:t>
            </a:r>
            <a:r>
              <a:rPr lang="fr-FR" sz="1400" dirty="0" err="1" smtClean="0">
                <a:solidFill>
                  <a:srgbClr val="000000"/>
                </a:solidFill>
                <a:latin typeface="Tahoma"/>
              </a:rPr>
              <a:t>Res</a:t>
            </a:r>
            <a:r>
              <a:rPr lang="fr-FR" sz="1400" dirty="0" smtClean="0">
                <a:solidFill>
                  <a:srgbClr val="000000"/>
                </a:solidFill>
                <a:latin typeface="Tahoma"/>
              </a:rPr>
              <a:t> 2015</a:t>
            </a:r>
          </a:p>
          <a:p>
            <a:r>
              <a:rPr lang="fr-FR" sz="1400" dirty="0">
                <a:solidFill>
                  <a:srgbClr val="000000"/>
                </a:solidFill>
              </a:rPr>
              <a:t>• </a:t>
            </a:r>
            <a:r>
              <a:rPr lang="fr-FR" sz="1400" dirty="0" smtClean="0">
                <a:solidFill>
                  <a:srgbClr val="000000"/>
                </a:solidFill>
              </a:rPr>
              <a:t>A. </a:t>
            </a:r>
            <a:r>
              <a:rPr lang="fr-FR" sz="1400" dirty="0" err="1" smtClean="0">
                <a:solidFill>
                  <a:srgbClr val="000000"/>
                </a:solidFill>
              </a:rPr>
              <a:t>Pietrzyk</a:t>
            </a:r>
            <a:r>
              <a:rPr lang="fr-FR" sz="1400" dirty="0" smtClean="0">
                <a:solidFill>
                  <a:srgbClr val="000000"/>
                </a:solidFill>
              </a:rPr>
              <a:t>-Niveau et al. </a:t>
            </a:r>
            <a:r>
              <a:rPr lang="fr-FR" sz="1400" dirty="0" err="1" smtClean="0">
                <a:solidFill>
                  <a:srgbClr val="000000"/>
                </a:solidFill>
              </a:rPr>
              <a:t>Plos</a:t>
            </a:r>
            <a:r>
              <a:rPr lang="fr-FR" sz="1400" dirty="0" smtClean="0">
                <a:solidFill>
                  <a:srgbClr val="000000"/>
                </a:solidFill>
              </a:rPr>
              <a:t> One 2015</a:t>
            </a:r>
            <a:endParaRPr lang="fr-FR" sz="1400" dirty="0" smtClean="0">
              <a:solidFill>
                <a:srgbClr val="000000"/>
              </a:solidFill>
              <a:latin typeface="Tahoma"/>
            </a:endParaRPr>
          </a:p>
          <a:p>
            <a:r>
              <a:rPr lang="fr-FR" sz="1400" dirty="0">
                <a:solidFill>
                  <a:srgbClr val="000000"/>
                </a:solidFill>
              </a:rPr>
              <a:t>• </a:t>
            </a:r>
            <a:r>
              <a:rPr lang="fr-FR" sz="1400" dirty="0" smtClean="0">
                <a:solidFill>
                  <a:srgbClr val="000000"/>
                </a:solidFill>
                <a:latin typeface="Tahoma"/>
              </a:rPr>
              <a:t>J. Guerrero et al. Tissue Eng. 2014</a:t>
            </a:r>
          </a:p>
          <a:p>
            <a:r>
              <a:rPr lang="fr-FR" sz="1400" dirty="0">
                <a:solidFill>
                  <a:srgbClr val="000000"/>
                </a:solidFill>
              </a:rPr>
              <a:t>• </a:t>
            </a:r>
            <a:r>
              <a:rPr lang="fr-FR" sz="1400" dirty="0" smtClean="0">
                <a:solidFill>
                  <a:srgbClr val="000000"/>
                </a:solidFill>
              </a:rPr>
              <a:t>S</a:t>
            </a:r>
            <a:r>
              <a:rPr lang="fr-FR" sz="1400" dirty="0" smtClean="0">
                <a:solidFill>
                  <a:schemeClr val="tx1"/>
                </a:solidFill>
              </a:rPr>
              <a:t>. </a:t>
            </a:r>
            <a:r>
              <a:rPr lang="fr-FR" sz="1400" dirty="0" err="1" smtClean="0">
                <a:solidFill>
                  <a:schemeClr val="tx1"/>
                </a:solidFill>
              </a:rPr>
              <a:t>Schlaubitz</a:t>
            </a:r>
            <a:r>
              <a:rPr lang="fr-FR" sz="1400" dirty="0">
                <a:solidFill>
                  <a:schemeClr val="tx1"/>
                </a:solidFill>
              </a:rPr>
              <a:t> </a:t>
            </a:r>
            <a:r>
              <a:rPr lang="fr-FR" sz="1400" dirty="0" smtClean="0">
                <a:solidFill>
                  <a:srgbClr val="000000"/>
                </a:solidFill>
              </a:rPr>
              <a:t>et </a:t>
            </a:r>
            <a:r>
              <a:rPr lang="fr-FR" sz="1400" dirty="0">
                <a:solidFill>
                  <a:srgbClr val="000000"/>
                </a:solidFill>
              </a:rPr>
              <a:t>al. </a:t>
            </a:r>
            <a:r>
              <a:rPr lang="fr-FR" sz="1400" dirty="0" err="1" smtClean="0">
                <a:solidFill>
                  <a:srgbClr val="000000"/>
                </a:solidFill>
              </a:rPr>
              <a:t>Plos</a:t>
            </a:r>
            <a:r>
              <a:rPr lang="fr-FR" sz="1400" dirty="0" smtClean="0">
                <a:solidFill>
                  <a:srgbClr val="000000"/>
                </a:solidFill>
              </a:rPr>
              <a:t> One. </a:t>
            </a:r>
            <a:r>
              <a:rPr lang="fr-FR" sz="1400" dirty="0">
                <a:solidFill>
                  <a:srgbClr val="000000"/>
                </a:solidFill>
              </a:rPr>
              <a:t>2014</a:t>
            </a:r>
          </a:p>
          <a:p>
            <a:r>
              <a:rPr lang="fr-FR" sz="1400" dirty="0">
                <a:solidFill>
                  <a:srgbClr val="000000"/>
                </a:solidFill>
              </a:rPr>
              <a:t>• S. </a:t>
            </a:r>
            <a:r>
              <a:rPr lang="fr-FR" sz="1400" dirty="0" err="1">
                <a:solidFill>
                  <a:srgbClr val="000000"/>
                </a:solidFill>
              </a:rPr>
              <a:t>Hamidi</a:t>
            </a:r>
            <a:r>
              <a:rPr lang="fr-FR" sz="1400" dirty="0">
                <a:solidFill>
                  <a:srgbClr val="000000"/>
                </a:solidFill>
              </a:rPr>
              <a:t> et al. Tissue Eng. </a:t>
            </a:r>
            <a:r>
              <a:rPr lang="fr-FR" sz="1400" dirty="0" smtClean="0">
                <a:solidFill>
                  <a:srgbClr val="000000"/>
                </a:solidFill>
              </a:rPr>
              <a:t>2014</a:t>
            </a:r>
            <a:endParaRPr lang="fr-FR" sz="1400" dirty="0" smtClean="0">
              <a:solidFill>
                <a:srgbClr val="000000"/>
              </a:solidFill>
              <a:latin typeface="Tahoma"/>
            </a:endParaRPr>
          </a:p>
          <a:p>
            <a:r>
              <a:rPr lang="fr-FR" sz="1400" dirty="0" smtClean="0">
                <a:solidFill>
                  <a:srgbClr val="000000"/>
                </a:solidFill>
              </a:rPr>
              <a:t>• D. Fayol et al. </a:t>
            </a:r>
            <a:r>
              <a:rPr lang="fr-FR" sz="1400" dirty="0" err="1" smtClean="0">
                <a:solidFill>
                  <a:srgbClr val="000000"/>
                </a:solidFill>
              </a:rPr>
              <a:t>Cell</a:t>
            </a:r>
            <a:r>
              <a:rPr lang="fr-FR" sz="1400" dirty="0" smtClean="0">
                <a:solidFill>
                  <a:srgbClr val="000000"/>
                </a:solidFill>
              </a:rPr>
              <a:t> Transplant. 2013</a:t>
            </a:r>
          </a:p>
          <a:p>
            <a:r>
              <a:rPr lang="fr-FR" sz="1400" dirty="0">
                <a:solidFill>
                  <a:srgbClr val="000000"/>
                </a:solidFill>
              </a:rPr>
              <a:t>• </a:t>
            </a:r>
            <a:r>
              <a:rPr lang="fr-FR" sz="1400" dirty="0" smtClean="0">
                <a:solidFill>
                  <a:srgbClr val="000000"/>
                </a:solidFill>
              </a:rPr>
              <a:t>JC. </a:t>
            </a:r>
            <a:r>
              <a:rPr lang="fr-FR" sz="1400" dirty="0" err="1" smtClean="0">
                <a:solidFill>
                  <a:srgbClr val="000000"/>
                </a:solidFill>
              </a:rPr>
              <a:t>Fricain</a:t>
            </a:r>
            <a:r>
              <a:rPr lang="fr-FR" sz="1400" dirty="0" smtClean="0">
                <a:solidFill>
                  <a:srgbClr val="000000"/>
                </a:solidFill>
              </a:rPr>
              <a:t> et al. </a:t>
            </a:r>
            <a:r>
              <a:rPr lang="fr-FR" sz="1400" dirty="0" err="1" smtClean="0">
                <a:solidFill>
                  <a:srgbClr val="000000"/>
                </a:solidFill>
              </a:rPr>
              <a:t>Biomaterials</a:t>
            </a:r>
            <a:r>
              <a:rPr lang="fr-FR" sz="1400" dirty="0" smtClean="0">
                <a:solidFill>
                  <a:srgbClr val="000000"/>
                </a:solidFill>
              </a:rPr>
              <a:t>. </a:t>
            </a:r>
            <a:r>
              <a:rPr lang="fr-FR" sz="1400" dirty="0">
                <a:solidFill>
                  <a:srgbClr val="000000"/>
                </a:solidFill>
              </a:rPr>
              <a:t>2013</a:t>
            </a:r>
          </a:p>
          <a:p>
            <a:r>
              <a:rPr lang="fr-FR" sz="1400" dirty="0">
                <a:solidFill>
                  <a:srgbClr val="000000"/>
                </a:solidFill>
              </a:rPr>
              <a:t>• </a:t>
            </a:r>
            <a:r>
              <a:rPr lang="fr-FR" sz="1400" dirty="0" smtClean="0">
                <a:solidFill>
                  <a:srgbClr val="000000"/>
                </a:solidFill>
              </a:rPr>
              <a:t>J. </a:t>
            </a:r>
            <a:r>
              <a:rPr lang="fr-FR" sz="1400" dirty="0" err="1" smtClean="0">
                <a:solidFill>
                  <a:srgbClr val="000000"/>
                </a:solidFill>
              </a:rPr>
              <a:t>Guerreo</a:t>
            </a:r>
            <a:r>
              <a:rPr lang="fr-FR" sz="1400" dirty="0" smtClean="0">
                <a:solidFill>
                  <a:srgbClr val="000000"/>
                </a:solidFill>
              </a:rPr>
              <a:t> </a:t>
            </a:r>
            <a:r>
              <a:rPr lang="fr-FR" sz="1400" dirty="0">
                <a:solidFill>
                  <a:srgbClr val="000000"/>
                </a:solidFill>
              </a:rPr>
              <a:t>et </a:t>
            </a:r>
            <a:r>
              <a:rPr lang="fr-FR" sz="1400" dirty="0" smtClean="0">
                <a:solidFill>
                  <a:srgbClr val="000000"/>
                </a:solidFill>
              </a:rPr>
              <a:t>al. Acta </a:t>
            </a:r>
            <a:r>
              <a:rPr lang="fr-FR" sz="1400" dirty="0" err="1" smtClean="0">
                <a:solidFill>
                  <a:srgbClr val="000000"/>
                </a:solidFill>
              </a:rPr>
              <a:t>Biomat</a:t>
            </a:r>
            <a:r>
              <a:rPr lang="fr-FR" sz="1400" dirty="0">
                <a:solidFill>
                  <a:srgbClr val="000000"/>
                </a:solidFill>
              </a:rPr>
              <a:t>.</a:t>
            </a:r>
            <a:r>
              <a:rPr lang="fr-FR" sz="1400" dirty="0" smtClean="0">
                <a:solidFill>
                  <a:srgbClr val="000000"/>
                </a:solidFill>
              </a:rPr>
              <a:t> 2013</a:t>
            </a:r>
            <a:endParaRPr lang="fr-FR" sz="1400" dirty="0" smtClean="0">
              <a:solidFill>
                <a:srgbClr val="000000"/>
              </a:solidFill>
              <a:latin typeface="Tahoma"/>
            </a:endParaRPr>
          </a:p>
          <a:p>
            <a:r>
              <a:rPr lang="fr-FR" sz="1400" dirty="0" smtClean="0">
                <a:solidFill>
                  <a:srgbClr val="000000"/>
                </a:solidFill>
                <a:latin typeface="Tahoma"/>
              </a:rPr>
              <a:t>• M. </a:t>
            </a:r>
            <a:r>
              <a:rPr lang="fr-FR" sz="1400" dirty="0" err="1" smtClean="0">
                <a:solidFill>
                  <a:srgbClr val="000000"/>
                </a:solidFill>
                <a:latin typeface="Tahoma"/>
              </a:rPr>
              <a:t>Lavergne</a:t>
            </a:r>
            <a:r>
              <a:rPr lang="fr-FR" sz="1400" dirty="0" smtClean="0">
                <a:solidFill>
                  <a:srgbClr val="000000"/>
                </a:solidFill>
                <a:latin typeface="Tahoma"/>
              </a:rPr>
              <a:t> et al. </a:t>
            </a:r>
            <a:r>
              <a:rPr lang="fr-FR" sz="1400" dirty="0" err="1" smtClean="0">
                <a:solidFill>
                  <a:srgbClr val="000000"/>
                </a:solidFill>
                <a:latin typeface="Tahoma"/>
              </a:rPr>
              <a:t>Macromol</a:t>
            </a:r>
            <a:r>
              <a:rPr lang="fr-FR" sz="1400" dirty="0" smtClean="0">
                <a:solidFill>
                  <a:srgbClr val="000000"/>
                </a:solidFill>
                <a:latin typeface="Tahoma"/>
              </a:rPr>
              <a:t> </a:t>
            </a:r>
            <a:r>
              <a:rPr lang="fr-FR" sz="1400" dirty="0" err="1" smtClean="0">
                <a:solidFill>
                  <a:srgbClr val="000000"/>
                </a:solidFill>
                <a:latin typeface="Tahoma"/>
              </a:rPr>
              <a:t>Biosci</a:t>
            </a:r>
            <a:r>
              <a:rPr lang="fr-FR" sz="1400" dirty="0" smtClean="0">
                <a:solidFill>
                  <a:srgbClr val="000000"/>
                </a:solidFill>
                <a:latin typeface="Tahoma"/>
              </a:rPr>
              <a:t>. 2012</a:t>
            </a:r>
          </a:p>
          <a:p>
            <a:r>
              <a:rPr lang="fr-FR" sz="1400" dirty="0" smtClean="0">
                <a:solidFill>
                  <a:srgbClr val="000000"/>
                </a:solidFill>
                <a:latin typeface="Tahoma"/>
              </a:rPr>
              <a:t>• C. Le Visage et al. Tissue Eng Part A. 2012 </a:t>
            </a:r>
          </a:p>
          <a:p>
            <a:r>
              <a:rPr lang="fr-FR" sz="1400" dirty="0" smtClean="0">
                <a:solidFill>
                  <a:srgbClr val="000000"/>
                </a:solidFill>
                <a:latin typeface="Tahoma"/>
              </a:rPr>
              <a:t>• S. Brule et al. Adv. Mater. 2011 </a:t>
            </a:r>
          </a:p>
          <a:p>
            <a:r>
              <a:rPr lang="fr-FR" sz="1400" dirty="0" smtClean="0">
                <a:solidFill>
                  <a:srgbClr val="000000"/>
                </a:solidFill>
                <a:latin typeface="Tahoma"/>
              </a:rPr>
              <a:t>• A. Abed, et al. J </a:t>
            </a:r>
            <a:r>
              <a:rPr lang="fr-FR" sz="1400" dirty="0" err="1" smtClean="0">
                <a:solidFill>
                  <a:srgbClr val="000000"/>
                </a:solidFill>
                <a:latin typeface="Tahoma"/>
              </a:rPr>
              <a:t>Biomed</a:t>
            </a:r>
            <a:r>
              <a:rPr lang="fr-FR" sz="1400" dirty="0" smtClean="0">
                <a:solidFill>
                  <a:srgbClr val="000000"/>
                </a:solidFill>
                <a:latin typeface="Tahoma"/>
              </a:rPr>
              <a:t> Mater </a:t>
            </a:r>
            <a:r>
              <a:rPr lang="fr-FR" sz="1400" dirty="0" err="1" smtClean="0">
                <a:solidFill>
                  <a:srgbClr val="000000"/>
                </a:solidFill>
                <a:latin typeface="Tahoma"/>
              </a:rPr>
              <a:t>Res</a:t>
            </a:r>
            <a:r>
              <a:rPr lang="fr-FR" sz="1400" dirty="0" smtClean="0">
                <a:solidFill>
                  <a:srgbClr val="000000"/>
                </a:solidFill>
                <a:latin typeface="Tahoma"/>
              </a:rPr>
              <a:t> A. 2011</a:t>
            </a:r>
          </a:p>
          <a:p>
            <a:r>
              <a:rPr lang="fr-FR" sz="1400" dirty="0" smtClean="0">
                <a:solidFill>
                  <a:srgbClr val="000000"/>
                </a:solidFill>
                <a:latin typeface="Tahoma"/>
              </a:rPr>
              <a:t>• A. </a:t>
            </a:r>
            <a:r>
              <a:rPr lang="fr-FR" sz="1400" dirty="0" err="1" smtClean="0">
                <a:solidFill>
                  <a:srgbClr val="000000"/>
                </a:solidFill>
                <a:latin typeface="Tahoma"/>
              </a:rPr>
              <a:t>Autissier</a:t>
            </a:r>
            <a:r>
              <a:rPr lang="fr-FR" sz="1400" dirty="0" smtClean="0">
                <a:solidFill>
                  <a:srgbClr val="000000"/>
                </a:solidFill>
                <a:latin typeface="Tahoma"/>
              </a:rPr>
              <a:t> et al. Acta </a:t>
            </a:r>
            <a:r>
              <a:rPr lang="fr-FR" sz="1400" dirty="0" err="1" smtClean="0">
                <a:solidFill>
                  <a:srgbClr val="000000"/>
                </a:solidFill>
                <a:latin typeface="Tahoma"/>
              </a:rPr>
              <a:t>Biomat</a:t>
            </a:r>
            <a:r>
              <a:rPr lang="fr-FR" sz="1400" dirty="0" smtClean="0">
                <a:solidFill>
                  <a:srgbClr val="000000"/>
                </a:solidFill>
                <a:latin typeface="Tahoma"/>
              </a:rPr>
              <a:t>. 2010 </a:t>
            </a:r>
          </a:p>
          <a:p>
            <a:r>
              <a:rPr lang="fr-FR" sz="1400" dirty="0" smtClean="0">
                <a:solidFill>
                  <a:srgbClr val="000000"/>
                </a:solidFill>
                <a:latin typeface="Tahoma"/>
              </a:rPr>
              <a:t>• M. </a:t>
            </a:r>
            <a:r>
              <a:rPr lang="fr-FR" sz="1400" dirty="0" err="1" smtClean="0">
                <a:solidFill>
                  <a:srgbClr val="000000"/>
                </a:solidFill>
                <a:latin typeface="Tahoma"/>
              </a:rPr>
              <a:t>Poirier-Quinot</a:t>
            </a:r>
            <a:r>
              <a:rPr lang="fr-FR" sz="1400" dirty="0" smtClean="0">
                <a:solidFill>
                  <a:srgbClr val="000000"/>
                </a:solidFill>
                <a:latin typeface="Tahoma"/>
              </a:rPr>
              <a:t> et al. Tissue Eng C. 2010 </a:t>
            </a:r>
          </a:p>
          <a:p>
            <a:r>
              <a:rPr lang="fr-FR" sz="1400" dirty="0" smtClean="0">
                <a:solidFill>
                  <a:srgbClr val="000000"/>
                </a:solidFill>
                <a:latin typeface="Tahoma"/>
              </a:rPr>
              <a:t>• D. Robert et al. </a:t>
            </a:r>
            <a:r>
              <a:rPr lang="fr-FR" sz="1400" dirty="0" err="1" smtClean="0">
                <a:solidFill>
                  <a:srgbClr val="000000"/>
                </a:solidFill>
                <a:latin typeface="Tahoma"/>
              </a:rPr>
              <a:t>Biomaterials</a:t>
            </a:r>
            <a:r>
              <a:rPr lang="fr-FR" sz="1400" dirty="0" smtClean="0">
                <a:solidFill>
                  <a:srgbClr val="000000"/>
                </a:solidFill>
                <a:latin typeface="Tahoma"/>
              </a:rPr>
              <a:t>. 2010</a:t>
            </a:r>
          </a:p>
        </p:txBody>
      </p:sp>
      <p:sp>
        <p:nvSpPr>
          <p:cNvPr id="244" name="ZoneTexte 243"/>
          <p:cNvSpPr txBox="1"/>
          <p:nvPr/>
        </p:nvSpPr>
        <p:spPr>
          <a:xfrm rot="530213">
            <a:off x="8289978" y="5188761"/>
            <a:ext cx="642941" cy="642942"/>
          </a:xfrm>
          <a:prstGeom prst="rect">
            <a:avLst/>
          </a:prstGeom>
          <a:noFill/>
        </p:spPr>
        <p:txBody>
          <a:bodyPr spcFirstLastPara="1" wrap="none">
            <a:prstTxWarp prst="textCircle">
              <a:avLst/>
            </a:prstTxWarp>
            <a:spAutoFit/>
          </a:bodyPr>
          <a:lstStyle/>
          <a:p>
            <a:pPr>
              <a:defRPr/>
            </a:pPr>
            <a:r>
              <a:rPr lang="en-GB" sz="1400" dirty="0">
                <a:solidFill>
                  <a:schemeClr val="tx2"/>
                </a:solidFill>
                <a:latin typeface="Old Stamper" pitchFamily="2" charset="0"/>
                <a:ea typeface="ＭＳ Ｐゴシック" pitchFamily="34" charset="-128"/>
              </a:rPr>
              <a:t>- PATENT - PATENT</a:t>
            </a:r>
          </a:p>
        </p:txBody>
      </p:sp>
      <p:sp>
        <p:nvSpPr>
          <p:cNvPr id="245" name="ZoneTexte 244"/>
          <p:cNvSpPr txBox="1"/>
          <p:nvPr/>
        </p:nvSpPr>
        <p:spPr>
          <a:xfrm rot="530213">
            <a:off x="3681465" y="5202761"/>
            <a:ext cx="642941" cy="642942"/>
          </a:xfrm>
          <a:prstGeom prst="rect">
            <a:avLst/>
          </a:prstGeom>
          <a:noFill/>
        </p:spPr>
        <p:txBody>
          <a:bodyPr spcFirstLastPara="1" wrap="none">
            <a:prstTxWarp prst="textCircle">
              <a:avLst/>
            </a:prstTxWarp>
            <a:spAutoFit/>
          </a:bodyPr>
          <a:lstStyle/>
          <a:p>
            <a:pPr>
              <a:defRPr/>
            </a:pPr>
            <a:r>
              <a:rPr lang="en-GB" sz="1400" dirty="0">
                <a:solidFill>
                  <a:schemeClr val="tx2"/>
                </a:solidFill>
                <a:latin typeface="Old Stamper" pitchFamily="2" charset="0"/>
                <a:ea typeface="ＭＳ Ｐゴシック" pitchFamily="34" charset="-128"/>
              </a:rPr>
              <a:t>- PATENT - PATENT</a:t>
            </a:r>
          </a:p>
        </p:txBody>
      </p:sp>
      <p:sp>
        <p:nvSpPr>
          <p:cNvPr id="242" name="Text Box 30"/>
          <p:cNvSpPr txBox="1">
            <a:spLocks noChangeArrowheads="1"/>
          </p:cNvSpPr>
          <p:nvPr/>
        </p:nvSpPr>
        <p:spPr bwMode="auto">
          <a:xfrm>
            <a:off x="1043608" y="2780928"/>
            <a:ext cx="2270125" cy="461665"/>
          </a:xfrm>
          <a:prstGeom prst="rect">
            <a:avLst/>
          </a:prstGeom>
          <a:solidFill>
            <a:srgbClr val="333399"/>
          </a:solidFill>
          <a:ln w="9525">
            <a:noFill/>
            <a:miter lim="800000"/>
            <a:headEnd/>
            <a:tailEnd/>
          </a:ln>
          <a:effectLst/>
        </p:spPr>
        <p:txBody>
          <a:bodyPr>
            <a:prstTxWarp prst="textNoShape">
              <a:avLst/>
            </a:prstTxWarp>
            <a:spAutoFit/>
          </a:bodyPr>
          <a:lstStyle/>
          <a:p>
            <a:pPr algn="ctr">
              <a:spcBef>
                <a:spcPct val="50000"/>
              </a:spcBef>
            </a:pPr>
            <a:r>
              <a:rPr lang="fr-FR" b="1" dirty="0" smtClean="0">
                <a:solidFill>
                  <a:srgbClr val="FF0000"/>
                </a:solidFill>
              </a:rPr>
              <a:t>In water</a:t>
            </a:r>
            <a:endParaRPr lang="fr-FR" b="1" dirty="0">
              <a:solidFill>
                <a:srgbClr val="FF0000"/>
              </a:solidFill>
            </a:endParaRPr>
          </a:p>
        </p:txBody>
      </p:sp>
    </p:spTree>
    <p:extLst>
      <p:ext uri="{BB962C8B-B14F-4D97-AF65-F5344CB8AC3E}">
        <p14:creationId xmlns:p14="http://schemas.microsoft.com/office/powerpoint/2010/main" val="26108792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827" name="Picture 3"/>
          <p:cNvPicPr>
            <a:picLocks noChangeAspect="1" noChangeArrowheads="1"/>
          </p:cNvPicPr>
          <p:nvPr/>
        </p:nvPicPr>
        <p:blipFill>
          <a:blip r:embed="rId3"/>
          <a:srcRect/>
          <a:stretch>
            <a:fillRect/>
          </a:stretch>
        </p:blipFill>
        <p:spPr bwMode="auto">
          <a:xfrm>
            <a:off x="683568" y="2780928"/>
            <a:ext cx="3867150" cy="3178175"/>
          </a:xfrm>
          <a:prstGeom prst="rect">
            <a:avLst/>
          </a:prstGeom>
          <a:noFill/>
          <a:ln w="9525">
            <a:noFill/>
            <a:miter lim="800000"/>
            <a:headEnd/>
            <a:tailEnd/>
          </a:ln>
          <a:effectLst>
            <a:outerShdw blurRad="63500" dist="53882" dir="2700000" algn="ctr" rotWithShape="0">
              <a:srgbClr val="4D4D4D">
                <a:alpha val="74998"/>
              </a:srgbClr>
            </a:outerShdw>
          </a:effectLst>
        </p:spPr>
      </p:pic>
      <p:grpSp>
        <p:nvGrpSpPr>
          <p:cNvPr id="3" name="Grouper 2"/>
          <p:cNvGrpSpPr/>
          <p:nvPr/>
        </p:nvGrpSpPr>
        <p:grpSpPr>
          <a:xfrm>
            <a:off x="5412432" y="1628800"/>
            <a:ext cx="3048000" cy="2212244"/>
            <a:chOff x="5791200" y="1143000"/>
            <a:chExt cx="3048000" cy="2212244"/>
          </a:xfrm>
        </p:grpSpPr>
        <p:pic>
          <p:nvPicPr>
            <p:cNvPr id="845828" name="Picture 4"/>
            <p:cNvPicPr>
              <a:picLocks noChangeAspect="1" noChangeArrowheads="1"/>
            </p:cNvPicPr>
            <p:nvPr/>
          </p:nvPicPr>
          <p:blipFill>
            <a:blip r:embed="rId4"/>
            <a:srcRect/>
            <a:stretch>
              <a:fillRect/>
            </a:stretch>
          </p:blipFill>
          <p:spPr bwMode="auto">
            <a:xfrm>
              <a:off x="5791200" y="1143000"/>
              <a:ext cx="2051050" cy="2212244"/>
            </a:xfrm>
            <a:prstGeom prst="rect">
              <a:avLst/>
            </a:prstGeom>
            <a:noFill/>
            <a:ln w="9525">
              <a:noFill/>
              <a:miter lim="800000"/>
              <a:headEnd/>
              <a:tailEnd/>
            </a:ln>
            <a:effectLst>
              <a:outerShdw blurRad="63500" dist="53882" dir="2700000" algn="ctr" rotWithShape="0">
                <a:srgbClr val="4D4D4D">
                  <a:alpha val="74998"/>
                </a:srgbClr>
              </a:outerShdw>
            </a:effectLst>
          </p:spPr>
        </p:pic>
        <p:sp>
          <p:nvSpPr>
            <p:cNvPr id="845831" name="Line 7"/>
            <p:cNvSpPr>
              <a:spLocks noChangeShapeType="1"/>
            </p:cNvSpPr>
            <p:nvPr/>
          </p:nvSpPr>
          <p:spPr bwMode="auto">
            <a:xfrm flipH="1">
              <a:off x="6934200" y="1371600"/>
              <a:ext cx="493712" cy="757238"/>
            </a:xfrm>
            <a:prstGeom prst="line">
              <a:avLst/>
            </a:prstGeom>
            <a:noFill/>
            <a:ln w="38100">
              <a:solidFill>
                <a:schemeClr val="tx1"/>
              </a:solidFill>
              <a:round/>
              <a:headEnd/>
              <a:tailEnd type="arrow" w="med" len="med"/>
            </a:ln>
            <a:effectLst/>
          </p:spPr>
          <p:txBody>
            <a:bodyPr>
              <a:prstTxWarp prst="textNoShape">
                <a:avLst/>
              </a:prstTxWarp>
            </a:bodyPr>
            <a:lstStyle/>
            <a:p>
              <a:endParaRPr lang="fr-FR">
                <a:solidFill>
                  <a:srgbClr val="000000"/>
                </a:solidFill>
              </a:endParaRPr>
            </a:p>
          </p:txBody>
        </p:sp>
        <p:sp>
          <p:nvSpPr>
            <p:cNvPr id="845830" name="Text Box 6"/>
            <p:cNvSpPr txBox="1">
              <a:spLocks noChangeArrowheads="1"/>
            </p:cNvSpPr>
            <p:nvPr/>
          </p:nvSpPr>
          <p:spPr bwMode="auto">
            <a:xfrm>
              <a:off x="7302500" y="1147763"/>
              <a:ext cx="1536700" cy="396875"/>
            </a:xfrm>
            <a:prstGeom prst="rect">
              <a:avLst/>
            </a:prstGeom>
            <a:solidFill>
              <a:schemeClr val="tx1"/>
            </a:solidFill>
            <a:ln w="9525">
              <a:noFill/>
              <a:miter lim="800000"/>
              <a:headEnd/>
              <a:tailEnd/>
            </a:ln>
            <a:effectLst/>
          </p:spPr>
          <p:txBody>
            <a:bodyPr>
              <a:prstTxWarp prst="textNoShape">
                <a:avLst/>
              </a:prstTxWarp>
              <a:spAutoFit/>
            </a:bodyPr>
            <a:lstStyle/>
            <a:p>
              <a:pPr algn="ctr"/>
              <a:r>
                <a:rPr lang="fr-FR" sz="2000">
                  <a:solidFill>
                    <a:srgbClr val="FFFFFF"/>
                  </a:solidFill>
                </a:rPr>
                <a:t>neo-tissue</a:t>
              </a:r>
            </a:p>
          </p:txBody>
        </p:sp>
      </p:grpSp>
      <p:grpSp>
        <p:nvGrpSpPr>
          <p:cNvPr id="4" name="Grouper 3"/>
          <p:cNvGrpSpPr/>
          <p:nvPr/>
        </p:nvGrpSpPr>
        <p:grpSpPr>
          <a:xfrm>
            <a:off x="5903664" y="3924324"/>
            <a:ext cx="2844800" cy="2312988"/>
            <a:chOff x="5556250" y="3733800"/>
            <a:chExt cx="2844800" cy="2312988"/>
          </a:xfrm>
        </p:grpSpPr>
        <p:pic>
          <p:nvPicPr>
            <p:cNvPr id="845829" name="Picture 5" descr="Histology01"/>
            <p:cNvPicPr>
              <a:picLocks noChangeAspect="1" noChangeArrowheads="1"/>
            </p:cNvPicPr>
            <p:nvPr/>
          </p:nvPicPr>
          <p:blipFill>
            <a:blip r:embed="rId5"/>
            <a:srcRect/>
            <a:stretch>
              <a:fillRect/>
            </a:stretch>
          </p:blipFill>
          <p:spPr bwMode="auto">
            <a:xfrm>
              <a:off x="5556250" y="3733800"/>
              <a:ext cx="2814638" cy="2312988"/>
            </a:xfrm>
            <a:prstGeom prst="rect">
              <a:avLst/>
            </a:prstGeom>
            <a:noFill/>
            <a:effectLst>
              <a:outerShdw blurRad="63500" dist="71842" dir="2700000" algn="ctr" rotWithShape="0">
                <a:srgbClr val="4D4D4D">
                  <a:alpha val="74998"/>
                </a:srgbClr>
              </a:outerShdw>
            </a:effectLst>
          </p:spPr>
        </p:pic>
        <p:sp>
          <p:nvSpPr>
            <p:cNvPr id="845832" name="Text Box 8"/>
            <p:cNvSpPr txBox="1">
              <a:spLocks noChangeArrowheads="1"/>
            </p:cNvSpPr>
            <p:nvPr/>
          </p:nvSpPr>
          <p:spPr bwMode="auto">
            <a:xfrm>
              <a:off x="7620000" y="5029200"/>
              <a:ext cx="781050" cy="304800"/>
            </a:xfrm>
            <a:prstGeom prst="rect">
              <a:avLst/>
            </a:prstGeom>
            <a:noFill/>
            <a:ln w="9525">
              <a:noFill/>
              <a:miter lim="800000"/>
              <a:headEnd/>
              <a:tailEnd/>
            </a:ln>
            <a:effectLst/>
          </p:spPr>
          <p:txBody>
            <a:bodyPr wrap="none">
              <a:prstTxWarp prst="textNoShape">
                <a:avLst/>
              </a:prstTxWarp>
              <a:spAutoFit/>
            </a:bodyPr>
            <a:lstStyle/>
            <a:p>
              <a:r>
                <a:rPr lang="en-US" sz="1400" dirty="0">
                  <a:solidFill>
                    <a:srgbClr val="000000"/>
                  </a:solidFill>
                </a:rPr>
                <a:t>400 µm</a:t>
              </a:r>
            </a:p>
          </p:txBody>
        </p:sp>
      </p:grpSp>
      <p:sp>
        <p:nvSpPr>
          <p:cNvPr id="9" name="ZoneTexte 8"/>
          <p:cNvSpPr txBox="1"/>
          <p:nvPr/>
        </p:nvSpPr>
        <p:spPr>
          <a:xfrm>
            <a:off x="370408" y="6248400"/>
            <a:ext cx="8893781" cy="461665"/>
          </a:xfrm>
          <a:prstGeom prst="rect">
            <a:avLst/>
          </a:prstGeom>
          <a:noFill/>
        </p:spPr>
        <p:txBody>
          <a:bodyPr wrap="none" rtlCol="0">
            <a:spAutoFit/>
          </a:bodyPr>
          <a:lstStyle/>
          <a:p>
            <a:r>
              <a:rPr lang="fr-FR" b="1" dirty="0" smtClean="0">
                <a:solidFill>
                  <a:srgbClr val="000000"/>
                </a:solidFill>
              </a:rPr>
              <a:t>A </a:t>
            </a:r>
            <a:r>
              <a:rPr lang="fr-FR" b="1" dirty="0" err="1" smtClean="0">
                <a:solidFill>
                  <a:srgbClr val="000000"/>
                </a:solidFill>
              </a:rPr>
              <a:t>biodegradable</a:t>
            </a:r>
            <a:r>
              <a:rPr lang="fr-FR" b="1" dirty="0" smtClean="0">
                <a:solidFill>
                  <a:srgbClr val="000000"/>
                </a:solidFill>
              </a:rPr>
              <a:t> </a:t>
            </a:r>
            <a:r>
              <a:rPr lang="fr-FR" b="1" dirty="0" err="1" smtClean="0">
                <a:solidFill>
                  <a:srgbClr val="000000"/>
                </a:solidFill>
              </a:rPr>
              <a:t>scaffold</a:t>
            </a:r>
            <a:r>
              <a:rPr lang="fr-FR" b="1" dirty="0" smtClean="0">
                <a:solidFill>
                  <a:srgbClr val="000000"/>
                </a:solidFill>
              </a:rPr>
              <a:t> </a:t>
            </a:r>
            <a:r>
              <a:rPr lang="fr-FR" b="1" dirty="0" err="1" smtClean="0">
                <a:solidFill>
                  <a:srgbClr val="000000"/>
                </a:solidFill>
              </a:rPr>
              <a:t>fo</a:t>
            </a:r>
            <a:r>
              <a:rPr lang="fr-FR" b="1" dirty="0" smtClean="0">
                <a:solidFill>
                  <a:srgbClr val="000000"/>
                </a:solidFill>
              </a:rPr>
              <a:t> </a:t>
            </a:r>
            <a:r>
              <a:rPr lang="fr-FR" b="1" dirty="0" err="1" smtClean="0">
                <a:solidFill>
                  <a:srgbClr val="000000"/>
                </a:solidFill>
              </a:rPr>
              <a:t>favor</a:t>
            </a:r>
            <a:r>
              <a:rPr lang="fr-FR" b="1" dirty="0" smtClean="0">
                <a:solidFill>
                  <a:srgbClr val="000000"/>
                </a:solidFill>
              </a:rPr>
              <a:t> </a:t>
            </a:r>
            <a:r>
              <a:rPr lang="fr-FR" b="1" dirty="0" err="1" smtClean="0">
                <a:solidFill>
                  <a:srgbClr val="000000"/>
                </a:solidFill>
              </a:rPr>
              <a:t>vascular</a:t>
            </a:r>
            <a:r>
              <a:rPr lang="fr-FR" b="1" dirty="0" smtClean="0">
                <a:solidFill>
                  <a:srgbClr val="000000"/>
                </a:solidFill>
              </a:rPr>
              <a:t> </a:t>
            </a:r>
            <a:r>
              <a:rPr lang="fr-FR" b="1" dirty="0" err="1" smtClean="0">
                <a:solidFill>
                  <a:srgbClr val="000000"/>
                </a:solidFill>
              </a:rPr>
              <a:t>regeneration</a:t>
            </a:r>
            <a:endParaRPr lang="fr-FR" b="1" dirty="0">
              <a:solidFill>
                <a:srgbClr val="000000"/>
              </a:solidFill>
            </a:endParaRPr>
          </a:p>
        </p:txBody>
      </p:sp>
      <p:sp>
        <p:nvSpPr>
          <p:cNvPr id="10" name="Rectangle 21"/>
          <p:cNvSpPr>
            <a:spLocks noChangeArrowheads="1"/>
          </p:cNvSpPr>
          <p:nvPr/>
        </p:nvSpPr>
        <p:spPr bwMode="auto">
          <a:xfrm>
            <a:off x="-468560" y="1124744"/>
            <a:ext cx="5985552" cy="523220"/>
          </a:xfrm>
          <a:prstGeom prst="rect">
            <a:avLst/>
          </a:prstGeom>
          <a:noFill/>
          <a:ln w="9525">
            <a:noFill/>
            <a:miter lim="800000"/>
            <a:headEnd/>
            <a:tailEnd/>
          </a:ln>
          <a:effectLst/>
        </p:spPr>
        <p:txBody>
          <a:bodyPr wrap="square">
            <a:prstTxWarp prst="textNoShape">
              <a:avLst/>
            </a:prstTxWarp>
            <a:spAutoFit/>
          </a:bodyPr>
          <a:lstStyle/>
          <a:p>
            <a:pPr algn="ctr">
              <a:lnSpc>
                <a:spcPct val="120000"/>
              </a:lnSpc>
            </a:pPr>
            <a:r>
              <a:rPr lang="en-GB" b="1" dirty="0" err="1">
                <a:solidFill>
                  <a:srgbClr val="000000"/>
                </a:solidFill>
                <a:latin typeface="Times New Roman" pitchFamily="-109" charset="0"/>
                <a:ea typeface="Times New Roman" pitchFamily="-109" charset="0"/>
                <a:cs typeface="Times New Roman" pitchFamily="-109" charset="0"/>
              </a:rPr>
              <a:t>Chaouat</a:t>
            </a:r>
            <a:r>
              <a:rPr lang="en-GB" b="1" dirty="0">
                <a:solidFill>
                  <a:srgbClr val="000000"/>
                </a:solidFill>
                <a:latin typeface="Times New Roman" pitchFamily="-109" charset="0"/>
                <a:ea typeface="Times New Roman" pitchFamily="-109" charset="0"/>
                <a:cs typeface="Times New Roman" pitchFamily="-109" charset="0"/>
              </a:rPr>
              <a:t> </a:t>
            </a:r>
            <a:r>
              <a:rPr lang="en-GB" b="1" dirty="0" smtClean="0">
                <a:solidFill>
                  <a:srgbClr val="000000"/>
                </a:solidFill>
                <a:latin typeface="Times New Roman" pitchFamily="-109" charset="0"/>
                <a:ea typeface="Times New Roman" pitchFamily="-109" charset="0"/>
                <a:cs typeface="Times New Roman" pitchFamily="-109" charset="0"/>
              </a:rPr>
              <a:t>et </a:t>
            </a:r>
            <a:r>
              <a:rPr lang="en-GB" b="1" dirty="0">
                <a:solidFill>
                  <a:srgbClr val="000000"/>
                </a:solidFill>
                <a:latin typeface="Times New Roman" pitchFamily="-109" charset="0"/>
                <a:ea typeface="Times New Roman" pitchFamily="-109" charset="0"/>
                <a:cs typeface="Times New Roman" pitchFamily="-109" charset="0"/>
              </a:rPr>
              <a:t>al., Biomaterials (2006)</a:t>
            </a:r>
            <a:endParaRPr lang="fr-FR" b="1" dirty="0">
              <a:solidFill>
                <a:srgbClr val="000000"/>
              </a:solidFill>
              <a:latin typeface="Times New Roman" pitchFamily="-109" charset="0"/>
              <a:ea typeface="Times New Roman" pitchFamily="-109" charset="0"/>
              <a:cs typeface="Times New Roman" pitchFamily="-109" charset="0"/>
            </a:endParaRPr>
          </a:p>
        </p:txBody>
      </p:sp>
      <p:sp>
        <p:nvSpPr>
          <p:cNvPr id="13" name="Rectangle 2"/>
          <p:cNvSpPr txBox="1">
            <a:spLocks noChangeArrowheads="1"/>
          </p:cNvSpPr>
          <p:nvPr/>
        </p:nvSpPr>
        <p:spPr bwMode="auto">
          <a:xfrm>
            <a:off x="-13692" y="0"/>
            <a:ext cx="6745932" cy="981075"/>
          </a:xfrm>
          <a:prstGeom prst="rect">
            <a:avLst/>
          </a:prstGeom>
          <a:solidFill>
            <a:srgbClr val="0000CC"/>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800" b="1">
                <a:solidFill>
                  <a:schemeClr val="bg1"/>
                </a:solidFill>
                <a:latin typeface="+mj-lt"/>
                <a:ea typeface="+mj-ea"/>
                <a:cs typeface="+mj-cs"/>
              </a:defRPr>
            </a:lvl1pPr>
            <a:lvl2pPr algn="ctr" rtl="0" fontAlgn="base">
              <a:spcBef>
                <a:spcPct val="0"/>
              </a:spcBef>
              <a:spcAft>
                <a:spcPct val="0"/>
              </a:spcAft>
              <a:defRPr sz="2800" b="1">
                <a:solidFill>
                  <a:schemeClr val="bg1"/>
                </a:solidFill>
                <a:latin typeface="Calibri" pitchFamily="34" charset="0"/>
              </a:defRPr>
            </a:lvl2pPr>
            <a:lvl3pPr algn="ctr" rtl="0" fontAlgn="base">
              <a:spcBef>
                <a:spcPct val="0"/>
              </a:spcBef>
              <a:spcAft>
                <a:spcPct val="0"/>
              </a:spcAft>
              <a:defRPr sz="2800" b="1">
                <a:solidFill>
                  <a:schemeClr val="bg1"/>
                </a:solidFill>
                <a:latin typeface="Calibri" pitchFamily="34" charset="0"/>
              </a:defRPr>
            </a:lvl3pPr>
            <a:lvl4pPr algn="ctr" rtl="0" fontAlgn="base">
              <a:spcBef>
                <a:spcPct val="0"/>
              </a:spcBef>
              <a:spcAft>
                <a:spcPct val="0"/>
              </a:spcAft>
              <a:defRPr sz="2800" b="1">
                <a:solidFill>
                  <a:schemeClr val="bg1"/>
                </a:solidFill>
                <a:latin typeface="Calibri" pitchFamily="34" charset="0"/>
              </a:defRPr>
            </a:lvl4pPr>
            <a:lvl5pPr algn="ctr" rtl="0" fontAlgn="base">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2800" b="1">
                <a:solidFill>
                  <a:schemeClr val="bg1"/>
                </a:solidFill>
                <a:latin typeface="Calibri" pitchFamily="34" charset="0"/>
              </a:defRPr>
            </a:lvl6pPr>
            <a:lvl7pPr marL="914400" algn="ctr" rtl="0" eaLnBrk="1" fontAlgn="base" hangingPunct="1">
              <a:spcBef>
                <a:spcPct val="0"/>
              </a:spcBef>
              <a:spcAft>
                <a:spcPct val="0"/>
              </a:spcAft>
              <a:defRPr sz="2800" b="1">
                <a:solidFill>
                  <a:schemeClr val="bg1"/>
                </a:solidFill>
                <a:latin typeface="Calibri" pitchFamily="34" charset="0"/>
              </a:defRPr>
            </a:lvl7pPr>
            <a:lvl8pPr marL="1371600" algn="ctr" rtl="0" eaLnBrk="1" fontAlgn="base" hangingPunct="1">
              <a:spcBef>
                <a:spcPct val="0"/>
              </a:spcBef>
              <a:spcAft>
                <a:spcPct val="0"/>
              </a:spcAft>
              <a:defRPr sz="2800" b="1">
                <a:solidFill>
                  <a:schemeClr val="bg1"/>
                </a:solidFill>
                <a:latin typeface="Calibri" pitchFamily="34" charset="0"/>
              </a:defRPr>
            </a:lvl8pPr>
            <a:lvl9pPr marL="1828800" algn="ctr" rtl="0" eaLnBrk="1" fontAlgn="base" hangingPunct="1">
              <a:spcBef>
                <a:spcPct val="0"/>
              </a:spcBef>
              <a:spcAft>
                <a:spcPct val="0"/>
              </a:spcAft>
              <a:defRPr sz="2800" b="1">
                <a:solidFill>
                  <a:schemeClr val="bg1"/>
                </a:solidFill>
                <a:latin typeface="Calibri" pitchFamily="34" charset="0"/>
              </a:defRPr>
            </a:lvl9pPr>
          </a:lstStyle>
          <a:p>
            <a:r>
              <a:rPr lang="fr-FR" dirty="0" err="1" smtClean="0">
                <a:solidFill>
                  <a:srgbClr val="FFFFFF"/>
                </a:solidFill>
                <a:latin typeface="Calibri"/>
              </a:rPr>
              <a:t>Scaffold</a:t>
            </a:r>
            <a:r>
              <a:rPr lang="fr-FR" dirty="0" smtClean="0">
                <a:solidFill>
                  <a:srgbClr val="FFFFFF"/>
                </a:solidFill>
                <a:latin typeface="Calibri"/>
              </a:rPr>
              <a:t> implantation </a:t>
            </a:r>
            <a:r>
              <a:rPr lang="fr-FR" dirty="0" err="1" smtClean="0">
                <a:solidFill>
                  <a:srgbClr val="FFFFFF"/>
                </a:solidFill>
                <a:latin typeface="Calibri"/>
              </a:rPr>
              <a:t>without</a:t>
            </a:r>
            <a:r>
              <a:rPr lang="fr-FR" dirty="0" smtClean="0">
                <a:solidFill>
                  <a:srgbClr val="FFFFFF"/>
                </a:solidFill>
                <a:latin typeface="Calibri"/>
              </a:rPr>
              <a:t> </a:t>
            </a:r>
            <a:r>
              <a:rPr lang="fr-FR" dirty="0" err="1" smtClean="0">
                <a:solidFill>
                  <a:srgbClr val="FFFFFF"/>
                </a:solidFill>
                <a:latin typeface="Calibri"/>
              </a:rPr>
              <a:t>cells</a:t>
            </a:r>
            <a:r>
              <a:rPr lang="fr-FR" dirty="0" smtClean="0">
                <a:solidFill>
                  <a:srgbClr val="FFFFFF"/>
                </a:solidFill>
                <a:latin typeface="Calibri"/>
              </a:rPr>
              <a:t> </a:t>
            </a:r>
          </a:p>
          <a:p>
            <a:r>
              <a:rPr lang="fr-FR" dirty="0" err="1" smtClean="0">
                <a:solidFill>
                  <a:srgbClr val="FFFFFF"/>
                </a:solidFill>
                <a:latin typeface="Calibri"/>
              </a:rPr>
              <a:t>Aortic</a:t>
            </a:r>
            <a:r>
              <a:rPr lang="fr-FR" dirty="0" smtClean="0">
                <a:solidFill>
                  <a:srgbClr val="FFFFFF"/>
                </a:solidFill>
                <a:latin typeface="Calibri"/>
              </a:rPr>
              <a:t> </a:t>
            </a:r>
            <a:r>
              <a:rPr lang="fr-FR" dirty="0" err="1" smtClean="0">
                <a:solidFill>
                  <a:srgbClr val="FFFFFF"/>
                </a:solidFill>
                <a:latin typeface="Calibri"/>
              </a:rPr>
              <a:t>bypass</a:t>
            </a:r>
            <a:r>
              <a:rPr lang="fr-FR" dirty="0" smtClean="0">
                <a:solidFill>
                  <a:srgbClr val="FFFFFF"/>
                </a:solidFill>
                <a:latin typeface="Calibri"/>
              </a:rPr>
              <a:t> in rat</a:t>
            </a:r>
            <a:endParaRPr lang="fr-FR" dirty="0">
              <a:solidFill>
                <a:srgbClr val="FFFFFF"/>
              </a:solidFill>
              <a:latin typeface="Calibri"/>
            </a:endParaRPr>
          </a:p>
        </p:txBody>
      </p:sp>
      <p:pic>
        <p:nvPicPr>
          <p:cNvPr id="14" name="Picture 12"/>
          <p:cNvPicPr>
            <a:picLocks noChangeAspect="1" noChangeArrowheads="1"/>
          </p:cNvPicPr>
          <p:nvPr/>
        </p:nvPicPr>
        <p:blipFill>
          <a:blip r:embed="rId6"/>
          <a:srcRect/>
          <a:stretch>
            <a:fillRect/>
          </a:stretch>
        </p:blipFill>
        <p:spPr bwMode="auto">
          <a:xfrm>
            <a:off x="6687319" y="0"/>
            <a:ext cx="2458045" cy="1515941"/>
          </a:xfrm>
          <a:prstGeom prst="rect">
            <a:avLst/>
          </a:prstGeom>
          <a:noFill/>
          <a:ln w="9525">
            <a:noFill/>
            <a:miter lim="800000"/>
            <a:headEnd/>
            <a:tailEnd/>
          </a:ln>
          <a:effectLst/>
        </p:spPr>
      </p:pic>
    </p:spTree>
    <p:extLst>
      <p:ext uri="{BB962C8B-B14F-4D97-AF65-F5344CB8AC3E}">
        <p14:creationId xmlns:p14="http://schemas.microsoft.com/office/powerpoint/2010/main" val="1389674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3971" name="Picture 3" descr="PUDNC gelatine-10_26G-cr"/>
          <p:cNvPicPr>
            <a:picLocks noChangeAspect="1" noChangeArrowheads="1"/>
          </p:cNvPicPr>
          <p:nvPr/>
        </p:nvPicPr>
        <p:blipFill>
          <a:blip r:embed="rId3"/>
          <a:srcRect l="36296" t="12436" r="8888" b="37720"/>
          <a:stretch>
            <a:fillRect/>
          </a:stretch>
        </p:blipFill>
        <p:spPr bwMode="auto">
          <a:xfrm>
            <a:off x="4800600" y="2514600"/>
            <a:ext cx="4038600" cy="3281363"/>
          </a:xfrm>
          <a:prstGeom prst="rect">
            <a:avLst/>
          </a:prstGeom>
          <a:noFill/>
          <a:effectLst>
            <a:outerShdw blurRad="63500" dist="38099" dir="2700000" algn="ctr" rotWithShape="0">
              <a:srgbClr val="000000">
                <a:alpha val="74998"/>
              </a:srgbClr>
            </a:outerShdw>
          </a:effectLst>
        </p:spPr>
      </p:pic>
      <p:grpSp>
        <p:nvGrpSpPr>
          <p:cNvPr id="405508" name="Group 4"/>
          <p:cNvGrpSpPr>
            <a:grpSpLocks/>
          </p:cNvGrpSpPr>
          <p:nvPr/>
        </p:nvGrpSpPr>
        <p:grpSpPr bwMode="auto">
          <a:xfrm>
            <a:off x="914400" y="2514600"/>
            <a:ext cx="3276600" cy="3352800"/>
            <a:chOff x="242" y="922"/>
            <a:chExt cx="1326" cy="1251"/>
          </a:xfrm>
        </p:grpSpPr>
        <p:pic>
          <p:nvPicPr>
            <p:cNvPr id="2003973" name="Picture 5" descr="2ème tube 100% pull"/>
            <p:cNvPicPr>
              <a:picLocks noChangeAspect="1" noChangeArrowheads="1"/>
            </p:cNvPicPr>
            <p:nvPr/>
          </p:nvPicPr>
          <p:blipFill>
            <a:blip r:embed="rId4"/>
            <a:srcRect l="22208" t="5168" r="15398" b="20485"/>
            <a:stretch>
              <a:fillRect/>
            </a:stretch>
          </p:blipFill>
          <p:spPr bwMode="auto">
            <a:xfrm>
              <a:off x="242" y="922"/>
              <a:ext cx="1326" cy="1251"/>
            </a:xfrm>
            <a:prstGeom prst="rect">
              <a:avLst/>
            </a:prstGeom>
            <a:noFill/>
            <a:ln w="9525">
              <a:noFill/>
              <a:miter lim="800000"/>
              <a:headEnd/>
              <a:tailEnd/>
            </a:ln>
            <a:effectLst>
              <a:outerShdw blurRad="63500" dist="53882" dir="2700000" algn="ctr" rotWithShape="0">
                <a:srgbClr val="4D4D4D">
                  <a:alpha val="50000"/>
                </a:srgbClr>
              </a:outerShdw>
            </a:effectLst>
          </p:spPr>
        </p:pic>
        <p:sp>
          <p:nvSpPr>
            <p:cNvPr id="405510" name="Rectangle 6"/>
            <p:cNvSpPr>
              <a:spLocks noChangeArrowheads="1"/>
            </p:cNvSpPr>
            <p:nvPr/>
          </p:nvSpPr>
          <p:spPr bwMode="auto">
            <a:xfrm>
              <a:off x="355" y="1529"/>
              <a:ext cx="1152" cy="312"/>
            </a:xfrm>
            <a:prstGeom prst="rect">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fr-FR">
                <a:solidFill>
                  <a:srgbClr val="000000"/>
                </a:solidFill>
              </a:endParaRPr>
            </a:p>
          </p:txBody>
        </p:sp>
      </p:grpSp>
      <p:sp>
        <p:nvSpPr>
          <p:cNvPr id="7" name="Rectangle 2"/>
          <p:cNvSpPr>
            <a:spLocks noGrp="1" noChangeArrowheads="1"/>
          </p:cNvSpPr>
          <p:nvPr>
            <p:ph type="ctrTitle"/>
          </p:nvPr>
        </p:nvSpPr>
        <p:spPr>
          <a:xfrm>
            <a:off x="611560" y="476672"/>
            <a:ext cx="7772400" cy="1158875"/>
          </a:xfrm>
          <a:noFill/>
        </p:spPr>
        <p:txBody>
          <a:bodyPr/>
          <a:lstStyle/>
          <a:p>
            <a:r>
              <a:rPr lang="fr-FR" sz="3600" b="1" dirty="0" err="1" smtClean="0"/>
              <a:t>Porous</a:t>
            </a:r>
            <a:r>
              <a:rPr lang="fr-FR" sz="3600" b="1" dirty="0" smtClean="0"/>
              <a:t> </a:t>
            </a:r>
            <a:r>
              <a:rPr lang="fr-FR" sz="3600" b="1" dirty="0" err="1"/>
              <a:t>T</a:t>
            </a:r>
            <a:r>
              <a:rPr lang="fr-FR" sz="3600" b="1" dirty="0" err="1" smtClean="0"/>
              <a:t>ubular</a:t>
            </a:r>
            <a:r>
              <a:rPr lang="fr-FR" sz="3600" b="1" dirty="0" smtClean="0"/>
              <a:t> </a:t>
            </a:r>
            <a:r>
              <a:rPr lang="fr-FR" sz="3600" b="1" dirty="0" err="1"/>
              <a:t>S</a:t>
            </a:r>
            <a:r>
              <a:rPr lang="fr-FR" sz="3600" b="1" dirty="0" err="1" smtClean="0"/>
              <a:t>caffolds</a:t>
            </a:r>
            <a:r>
              <a:rPr lang="fr-FR" sz="3600" b="1" dirty="0" smtClean="0"/>
              <a:t> for </a:t>
            </a:r>
            <a:r>
              <a:rPr lang="fr-FR" sz="3600" b="1" dirty="0" err="1"/>
              <a:t>V</a:t>
            </a:r>
            <a:r>
              <a:rPr lang="fr-FR" sz="3600" b="1" dirty="0" err="1" smtClean="0"/>
              <a:t>ascular</a:t>
            </a:r>
            <a:r>
              <a:rPr lang="fr-FR" sz="3600" b="1" dirty="0" smtClean="0"/>
              <a:t> Tissue Engineering</a:t>
            </a:r>
            <a:endParaRPr lang="fr-FR" sz="3600" b="1" dirty="0"/>
          </a:p>
        </p:txBody>
      </p:sp>
      <p:pic>
        <p:nvPicPr>
          <p:cNvPr id="8" name="Image 7"/>
          <p:cNvPicPr>
            <a:picLocks noChangeAspect="1"/>
          </p:cNvPicPr>
          <p:nvPr/>
        </p:nvPicPr>
        <p:blipFill rotWithShape="1">
          <a:blip r:embed="rId5"/>
          <a:srcRect l="6463"/>
          <a:stretch/>
        </p:blipFill>
        <p:spPr>
          <a:xfrm>
            <a:off x="3275856" y="5238245"/>
            <a:ext cx="2555845" cy="1595512"/>
          </a:xfrm>
          <a:prstGeom prst="rect">
            <a:avLst/>
          </a:prstGeom>
        </p:spPr>
      </p:pic>
    </p:spTree>
    <p:extLst>
      <p:ext uri="{BB962C8B-B14F-4D97-AF65-F5344CB8AC3E}">
        <p14:creationId xmlns:p14="http://schemas.microsoft.com/office/powerpoint/2010/main" val="934198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4"/>
          <p:cNvSpPr>
            <a:spLocks noGrp="1" noChangeArrowheads="1"/>
          </p:cNvSpPr>
          <p:nvPr>
            <p:ph type="title"/>
          </p:nvPr>
        </p:nvSpPr>
        <p:spPr>
          <a:xfrm>
            <a:off x="1547664" y="419100"/>
            <a:ext cx="7443936" cy="1143000"/>
          </a:xfrm>
        </p:spPr>
        <p:txBody>
          <a:bodyPr/>
          <a:lstStyle/>
          <a:p>
            <a:pPr algn="ctr"/>
            <a:r>
              <a:rPr lang="fr-FR" dirty="0" smtClean="0"/>
              <a:t>3D VASCULAR ENGINEERING </a:t>
            </a:r>
          </a:p>
        </p:txBody>
      </p:sp>
      <p:pic>
        <p:nvPicPr>
          <p:cNvPr id="706562" name="Picture 8"/>
          <p:cNvPicPr>
            <a:picLocks noChangeAspect="1" noChangeArrowheads="1"/>
          </p:cNvPicPr>
          <p:nvPr/>
        </p:nvPicPr>
        <p:blipFill>
          <a:blip r:embed="rId3"/>
          <a:srcRect/>
          <a:stretch>
            <a:fillRect/>
          </a:stretch>
        </p:blipFill>
        <p:spPr bwMode="auto">
          <a:xfrm>
            <a:off x="141288" y="1457325"/>
            <a:ext cx="4286250" cy="4333875"/>
          </a:xfrm>
          <a:prstGeom prst="rect">
            <a:avLst/>
          </a:prstGeom>
          <a:noFill/>
          <a:ln w="9525">
            <a:noFill/>
            <a:miter lim="800000"/>
            <a:headEnd/>
            <a:tailEnd/>
          </a:ln>
        </p:spPr>
      </p:pic>
      <p:pic>
        <p:nvPicPr>
          <p:cNvPr id="706563" name="Picture 9"/>
          <p:cNvPicPr>
            <a:picLocks noChangeAspect="1" noChangeArrowheads="1"/>
          </p:cNvPicPr>
          <p:nvPr/>
        </p:nvPicPr>
        <p:blipFill>
          <a:blip r:embed="rId4"/>
          <a:srcRect/>
          <a:stretch>
            <a:fillRect/>
          </a:stretch>
        </p:blipFill>
        <p:spPr bwMode="auto">
          <a:xfrm>
            <a:off x="4749800" y="1476375"/>
            <a:ext cx="4286250" cy="4314825"/>
          </a:xfrm>
          <a:prstGeom prst="rect">
            <a:avLst/>
          </a:prstGeom>
          <a:noFill/>
          <a:ln w="9525">
            <a:noFill/>
            <a:miter lim="800000"/>
            <a:headEnd/>
            <a:tailEnd/>
          </a:ln>
        </p:spPr>
      </p:pic>
      <p:sp>
        <p:nvSpPr>
          <p:cNvPr id="706564" name="Text Box 30"/>
          <p:cNvSpPr txBox="1">
            <a:spLocks noChangeArrowheads="1"/>
          </p:cNvSpPr>
          <p:nvPr/>
        </p:nvSpPr>
        <p:spPr bwMode="auto">
          <a:xfrm>
            <a:off x="0" y="5589240"/>
            <a:ext cx="9296400" cy="584775"/>
          </a:xfrm>
          <a:prstGeom prst="rect">
            <a:avLst/>
          </a:prstGeom>
          <a:noFill/>
          <a:ln w="9525">
            <a:noFill/>
            <a:miter lim="800000"/>
            <a:headEnd/>
            <a:tailEnd/>
          </a:ln>
        </p:spPr>
        <p:txBody>
          <a:bodyPr wrap="square">
            <a:spAutoFit/>
          </a:bodyPr>
          <a:lstStyle/>
          <a:p>
            <a:pPr algn="ctr">
              <a:lnSpc>
                <a:spcPct val="140000"/>
              </a:lnSpc>
              <a:spcBef>
                <a:spcPct val="50000"/>
              </a:spcBef>
            </a:pPr>
            <a:r>
              <a:rPr lang="fr-FR" altLang="en-US" b="1" dirty="0" err="1">
                <a:solidFill>
                  <a:srgbClr val="0000CC"/>
                </a:solidFill>
                <a:latin typeface="Calibri" pitchFamily="34" charset="0"/>
              </a:rPr>
              <a:t>Co-cul</a:t>
            </a:r>
            <a:r>
              <a:rPr lang="en-US" altLang="en-US" b="1" dirty="0" err="1">
                <a:solidFill>
                  <a:srgbClr val="0000CC"/>
                </a:solidFill>
                <a:latin typeface="Calibri" pitchFamily="34" charset="0"/>
              </a:rPr>
              <a:t>ture</a:t>
            </a:r>
            <a:r>
              <a:rPr lang="en-US" altLang="en-US" b="1" dirty="0">
                <a:solidFill>
                  <a:srgbClr val="0000CC"/>
                </a:solidFill>
                <a:latin typeface="Calibri" pitchFamily="34" charset="0"/>
              </a:rPr>
              <a:t>:</a:t>
            </a:r>
            <a:r>
              <a:rPr lang="en-US" altLang="en-US" b="1" dirty="0" smtClean="0">
                <a:solidFill>
                  <a:srgbClr val="0000CC"/>
                </a:solidFill>
                <a:latin typeface="Calibri" pitchFamily="34" charset="0"/>
              </a:rPr>
              <a:t> progenitors endothelial </a:t>
            </a:r>
            <a:r>
              <a:rPr lang="en-US" altLang="en-US" b="1" dirty="0">
                <a:solidFill>
                  <a:srgbClr val="0000CC"/>
                </a:solidFill>
                <a:latin typeface="Calibri" pitchFamily="34" charset="0"/>
              </a:rPr>
              <a:t>cells + </a:t>
            </a:r>
            <a:r>
              <a:rPr lang="en-US" altLang="en-US" b="1" dirty="0" err="1">
                <a:solidFill>
                  <a:srgbClr val="0000CC"/>
                </a:solidFill>
                <a:latin typeface="Calibri" pitchFamily="34" charset="0"/>
              </a:rPr>
              <a:t>mesenchymal</a:t>
            </a:r>
            <a:r>
              <a:rPr lang="en-US" altLang="en-US" b="1" dirty="0">
                <a:solidFill>
                  <a:srgbClr val="0000CC"/>
                </a:solidFill>
                <a:latin typeface="Calibri" pitchFamily="34" charset="0"/>
              </a:rPr>
              <a:t> stem cells</a:t>
            </a:r>
            <a:endParaRPr lang="fr-FR" altLang="en-US" b="1" dirty="0">
              <a:solidFill>
                <a:srgbClr val="0000CC"/>
              </a:solidFill>
              <a:latin typeface="Calibri" pitchFamily="34" charset="0"/>
            </a:endParaRPr>
          </a:p>
        </p:txBody>
      </p:sp>
      <p:sp>
        <p:nvSpPr>
          <p:cNvPr id="6" name="ZoneTexte 5"/>
          <p:cNvSpPr txBox="1"/>
          <p:nvPr/>
        </p:nvSpPr>
        <p:spPr>
          <a:xfrm>
            <a:off x="678724" y="6457890"/>
            <a:ext cx="7464303" cy="400110"/>
          </a:xfrm>
          <a:prstGeom prst="rect">
            <a:avLst/>
          </a:prstGeom>
          <a:noFill/>
        </p:spPr>
        <p:txBody>
          <a:bodyPr wrap="none" rtlCol="0">
            <a:spAutoFit/>
          </a:bodyPr>
          <a:lstStyle/>
          <a:p>
            <a:pPr algn="ctr" fontAlgn="auto">
              <a:spcBef>
                <a:spcPts val="0"/>
              </a:spcBef>
              <a:spcAft>
                <a:spcPts val="0"/>
              </a:spcAft>
            </a:pPr>
            <a:r>
              <a:rPr lang="en-US" sz="2000" dirty="0">
                <a:solidFill>
                  <a:srgbClr val="FF0000"/>
                </a:solidFill>
              </a:rPr>
              <a:t>Robert et al. Biomaterials 2010; </a:t>
            </a:r>
            <a:r>
              <a:rPr lang="fr-FR" sz="2000" dirty="0" smtClean="0">
                <a:solidFill>
                  <a:srgbClr val="FF0000"/>
                </a:solidFill>
              </a:rPr>
              <a:t>Fayol et al, </a:t>
            </a:r>
            <a:r>
              <a:rPr lang="fr-FR" sz="2000" dirty="0" err="1" smtClean="0">
                <a:solidFill>
                  <a:srgbClr val="FF0000"/>
                </a:solidFill>
              </a:rPr>
              <a:t>Cell</a:t>
            </a:r>
            <a:r>
              <a:rPr lang="fr-FR" sz="2000" dirty="0" smtClean="0">
                <a:solidFill>
                  <a:srgbClr val="FF0000"/>
                </a:solidFill>
              </a:rPr>
              <a:t> Transplant 2013</a:t>
            </a:r>
            <a:endParaRPr lang="fr-FR" sz="2000" dirty="0">
              <a:solidFill>
                <a:srgbClr val="FF0000"/>
              </a:solidFill>
            </a:endParaRPr>
          </a:p>
        </p:txBody>
      </p:sp>
      <p:pic>
        <p:nvPicPr>
          <p:cNvPr id="7" name="Picture 46"/>
          <p:cNvPicPr>
            <a:picLocks noChangeAspect="1" noChangeArrowheads="1"/>
          </p:cNvPicPr>
          <p:nvPr/>
        </p:nvPicPr>
        <p:blipFill>
          <a:blip r:embed="rId5"/>
          <a:srcRect r="49915" b="50143"/>
          <a:stretch>
            <a:fillRect/>
          </a:stretch>
        </p:blipFill>
        <p:spPr bwMode="auto">
          <a:xfrm>
            <a:off x="0" y="0"/>
            <a:ext cx="1556426" cy="1524000"/>
          </a:xfrm>
          <a:prstGeom prst="rect">
            <a:avLst/>
          </a:prstGeom>
          <a:noFill/>
          <a:ln w="9525">
            <a:noFill/>
            <a:miter lim="800000"/>
            <a:headEnd/>
            <a:tailEnd/>
          </a:ln>
        </p:spPr>
      </p:pic>
      <p:sp>
        <p:nvSpPr>
          <p:cNvPr id="8" name="Rectangle 7"/>
          <p:cNvSpPr/>
          <p:nvPr/>
        </p:nvSpPr>
        <p:spPr>
          <a:xfrm>
            <a:off x="971600" y="6165304"/>
            <a:ext cx="7689850" cy="400110"/>
          </a:xfrm>
          <a:prstGeom prst="rect">
            <a:avLst/>
          </a:prstGeom>
        </p:spPr>
        <p:txBody>
          <a:bodyPr wrap="none">
            <a:spAutoFit/>
          </a:bodyPr>
          <a:lstStyle/>
          <a:p>
            <a:pPr algn="ctr"/>
            <a:r>
              <a:rPr lang="fr-FR" sz="2000" b="1" dirty="0" smtClean="0">
                <a:solidFill>
                  <a:srgbClr val="000000"/>
                </a:solidFill>
              </a:rPr>
              <a:t>Collaboration   MSC, F </a:t>
            </a:r>
            <a:r>
              <a:rPr lang="fr-FR" sz="2000" b="1" dirty="0" err="1" smtClean="0">
                <a:solidFill>
                  <a:srgbClr val="000000"/>
                </a:solidFill>
              </a:rPr>
              <a:t>Gazeau</a:t>
            </a:r>
            <a:r>
              <a:rPr lang="fr-FR" sz="2000" b="1" dirty="0" smtClean="0">
                <a:solidFill>
                  <a:srgbClr val="000000"/>
                </a:solidFill>
              </a:rPr>
              <a:t>, C Wilhelm, </a:t>
            </a:r>
            <a:r>
              <a:rPr lang="fr-FR" sz="2000" b="1" dirty="0" err="1" smtClean="0">
                <a:solidFill>
                  <a:srgbClr val="000000"/>
                </a:solidFill>
              </a:rPr>
              <a:t>Univ</a:t>
            </a:r>
            <a:r>
              <a:rPr lang="fr-FR" sz="2000" b="1" dirty="0" smtClean="0">
                <a:solidFill>
                  <a:srgbClr val="000000"/>
                </a:solidFill>
              </a:rPr>
              <a:t>. P7 - CNRS</a:t>
            </a:r>
            <a:r>
              <a:rPr lang="fr-FR" sz="2000" dirty="0" smtClean="0">
                <a:solidFill>
                  <a:srgbClr val="000000"/>
                </a:solidFill>
              </a:rPr>
              <a:t> </a:t>
            </a:r>
            <a:endParaRPr lang="fr-FR" sz="2000" dirty="0">
              <a:solidFill>
                <a:srgbClr val="000000"/>
              </a:solidFill>
            </a:endParaRPr>
          </a:p>
        </p:txBody>
      </p:sp>
      <p:pic>
        <p:nvPicPr>
          <p:cNvPr id="9" name="Picture 10"/>
          <p:cNvPicPr>
            <a:picLocks noChangeAspect="1" noChangeArrowheads="1"/>
          </p:cNvPicPr>
          <p:nvPr/>
        </p:nvPicPr>
        <p:blipFill>
          <a:blip r:embed="rId6" cstate="print"/>
          <a:srcRect/>
          <a:stretch>
            <a:fillRect/>
          </a:stretch>
        </p:blipFill>
        <p:spPr bwMode="auto">
          <a:xfrm>
            <a:off x="7740352" y="116632"/>
            <a:ext cx="1304814" cy="1304814"/>
          </a:xfrm>
          <a:prstGeom prst="rect">
            <a:avLst/>
          </a:prstGeom>
          <a:noFill/>
          <a:ln w="9525">
            <a:noFill/>
            <a:miter lim="800000"/>
            <a:headEnd/>
            <a:tailEnd/>
          </a:ln>
        </p:spPr>
      </p:pic>
    </p:spTree>
    <p:extLst>
      <p:ext uri="{BB962C8B-B14F-4D97-AF65-F5344CB8AC3E}">
        <p14:creationId xmlns:p14="http://schemas.microsoft.com/office/powerpoint/2010/main" val="18023571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txBox="1">
            <a:spLocks noChangeArrowheads="1"/>
          </p:cNvSpPr>
          <p:nvPr/>
        </p:nvSpPr>
        <p:spPr bwMode="auto">
          <a:xfrm>
            <a:off x="0" y="0"/>
            <a:ext cx="9144000" cy="838200"/>
          </a:xfrm>
          <a:prstGeom prst="rect">
            <a:avLst/>
          </a:prstGeom>
          <a:solidFill>
            <a:srgbClr val="0000CC"/>
          </a:solidFill>
          <a:ln w="9525">
            <a:noFill/>
            <a:miter lim="800000"/>
            <a:headEnd/>
            <a:tailEnd/>
          </a:ln>
        </p:spPr>
        <p:txBody>
          <a:bodyPr vert="horz" wrap="square" lIns="91440" tIns="45720" rIns="91440" bIns="45720" numCol="1" anchor="ctr" anchorCtr="0" compatLnSpc="1">
            <a:prstTxWarp prst="textNoShape">
              <a:avLst/>
            </a:prstTxWarp>
          </a:bodyPr>
          <a:lstStyle/>
          <a:p>
            <a:pPr algn="ctr">
              <a:lnSpc>
                <a:spcPct val="150000"/>
              </a:lnSpc>
              <a:defRPr/>
            </a:pPr>
            <a:r>
              <a:rPr lang="en-US" sz="2800" b="1" kern="0" dirty="0" smtClean="0">
                <a:solidFill>
                  <a:srgbClr val="FFFFFF"/>
                </a:solidFill>
                <a:latin typeface="Tahoma"/>
              </a:rPr>
              <a:t>IN VITRO BLOOD VESSEL ENGINEERING</a:t>
            </a:r>
            <a:endParaRPr lang="fr-FR" sz="2800" b="1" kern="0" dirty="0" smtClean="0">
              <a:solidFill>
                <a:srgbClr val="FFFFFF"/>
              </a:solidFill>
              <a:latin typeface="Tahoma"/>
            </a:endParaRPr>
          </a:p>
        </p:txBody>
      </p:sp>
      <p:pic>
        <p:nvPicPr>
          <p:cNvPr id="2" name="Image 1"/>
          <p:cNvPicPr>
            <a:picLocks noChangeAspect="1"/>
          </p:cNvPicPr>
          <p:nvPr/>
        </p:nvPicPr>
        <p:blipFill rotWithShape="1">
          <a:blip r:embed="rId2"/>
          <a:srcRect l="7752" t="5254"/>
          <a:stretch/>
        </p:blipFill>
        <p:spPr>
          <a:xfrm>
            <a:off x="81110" y="980728"/>
            <a:ext cx="4922938" cy="2857872"/>
          </a:xfrm>
          <a:prstGeom prst="rect">
            <a:avLst/>
          </a:prstGeom>
        </p:spPr>
      </p:pic>
      <p:sp>
        <p:nvSpPr>
          <p:cNvPr id="31" name="Rectangle 30"/>
          <p:cNvSpPr/>
          <p:nvPr/>
        </p:nvSpPr>
        <p:spPr>
          <a:xfrm>
            <a:off x="251520" y="5085184"/>
            <a:ext cx="6048672" cy="1270091"/>
          </a:xfrm>
          <a:prstGeom prst="rect">
            <a:avLst/>
          </a:prstGeom>
        </p:spPr>
        <p:txBody>
          <a:bodyPr wrap="square">
            <a:spAutoFit/>
          </a:bodyPr>
          <a:lstStyle/>
          <a:p>
            <a:pPr lvl="1" fontAlgn="auto">
              <a:lnSpc>
                <a:spcPct val="140000"/>
              </a:lnSpc>
              <a:spcBef>
                <a:spcPts val="0"/>
              </a:spcBef>
              <a:spcAft>
                <a:spcPts val="0"/>
              </a:spcAft>
            </a:pPr>
            <a:r>
              <a:rPr lang="fr-FR" sz="2800" dirty="0" smtClean="0">
                <a:solidFill>
                  <a:srgbClr val="000000"/>
                </a:solidFill>
                <a:latin typeface="Tahoma"/>
              </a:rPr>
              <a:t>D Fayol et al, </a:t>
            </a:r>
            <a:r>
              <a:rPr lang="fr-FR" sz="2800" dirty="0" err="1" smtClean="0">
                <a:solidFill>
                  <a:srgbClr val="000000"/>
                </a:solidFill>
                <a:latin typeface="Tahoma"/>
              </a:rPr>
              <a:t>Nov</a:t>
            </a:r>
            <a:r>
              <a:rPr lang="fr-FR" sz="2800" dirty="0" smtClean="0">
                <a:solidFill>
                  <a:srgbClr val="000000"/>
                </a:solidFill>
                <a:latin typeface="Tahoma"/>
              </a:rPr>
              <a:t> 2013 </a:t>
            </a:r>
          </a:p>
          <a:p>
            <a:pPr lvl="1" fontAlgn="auto">
              <a:lnSpc>
                <a:spcPct val="140000"/>
              </a:lnSpc>
              <a:spcBef>
                <a:spcPts val="0"/>
              </a:spcBef>
              <a:spcAft>
                <a:spcPts val="0"/>
              </a:spcAft>
            </a:pPr>
            <a:r>
              <a:rPr lang="fr-FR" sz="2800" b="1" i="1" dirty="0" err="1" smtClean="0">
                <a:solidFill>
                  <a:srgbClr val="000000"/>
                </a:solidFill>
                <a:latin typeface="Tahoma"/>
              </a:rPr>
              <a:t>Cover</a:t>
            </a:r>
            <a:r>
              <a:rPr lang="fr-FR" sz="2800" b="1" i="1" dirty="0" smtClean="0">
                <a:solidFill>
                  <a:srgbClr val="000000"/>
                </a:solidFill>
                <a:latin typeface="Tahoma"/>
              </a:rPr>
              <a:t> </a:t>
            </a:r>
            <a:r>
              <a:rPr lang="fr-FR" sz="2800" b="1" i="1" dirty="0" err="1" smtClean="0">
                <a:solidFill>
                  <a:srgbClr val="000000"/>
                </a:solidFill>
                <a:latin typeface="Tahoma"/>
              </a:rPr>
              <a:t>Cell</a:t>
            </a:r>
            <a:r>
              <a:rPr lang="fr-FR" sz="2800" b="1" i="1" dirty="0" smtClean="0">
                <a:solidFill>
                  <a:srgbClr val="000000"/>
                </a:solidFill>
                <a:latin typeface="Tahoma"/>
              </a:rPr>
              <a:t> Transplantation</a:t>
            </a:r>
            <a:endParaRPr lang="fr-FR" sz="2800" b="1" i="1" dirty="0">
              <a:solidFill>
                <a:srgbClr val="000000"/>
              </a:solidFill>
              <a:latin typeface="Tahoma"/>
            </a:endParaRPr>
          </a:p>
        </p:txBody>
      </p:sp>
      <p:pic>
        <p:nvPicPr>
          <p:cNvPr id="32" name="Image 31" descr="Cell Trans Cover 22(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836712"/>
            <a:ext cx="4696522" cy="6215985"/>
          </a:xfrm>
          <a:prstGeom prst="rect">
            <a:avLst/>
          </a:prstGeom>
        </p:spPr>
      </p:pic>
      <p:pic>
        <p:nvPicPr>
          <p:cNvPr id="6" name="Picture 9"/>
          <p:cNvPicPr>
            <a:picLocks noChangeAspect="1" noChangeArrowheads="1"/>
          </p:cNvPicPr>
          <p:nvPr/>
        </p:nvPicPr>
        <p:blipFill>
          <a:blip r:embed="rId4"/>
          <a:srcRect/>
          <a:stretch>
            <a:fillRect/>
          </a:stretch>
        </p:blipFill>
        <p:spPr bwMode="auto">
          <a:xfrm rot="4823473">
            <a:off x="3194019" y="3192941"/>
            <a:ext cx="1682975" cy="1694195"/>
          </a:xfrm>
          <a:prstGeom prst="rect">
            <a:avLst/>
          </a:prstGeom>
          <a:noFill/>
          <a:ln w="9525">
            <a:noFill/>
            <a:miter lim="800000"/>
            <a:headEnd/>
            <a:tailEnd/>
          </a:ln>
        </p:spPr>
      </p:pic>
    </p:spTree>
    <p:extLst>
      <p:ext uri="{BB962C8B-B14F-4D97-AF65-F5344CB8AC3E}">
        <p14:creationId xmlns:p14="http://schemas.microsoft.com/office/powerpoint/2010/main" val="3208573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107504" y="836712"/>
            <a:ext cx="2092078" cy="1200328"/>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dirty="0" err="1" smtClean="0">
                <a:solidFill>
                  <a:srgbClr val="000000"/>
                </a:solidFill>
                <a:latin typeface="Tahoma" pitchFamily="-110" charset="0"/>
                <a:ea typeface="Arial" pitchFamily="-110" charset="0"/>
                <a:cs typeface="Arial" pitchFamily="-110" charset="0"/>
              </a:rPr>
              <a:t>Cardiac</a:t>
            </a:r>
            <a:r>
              <a:rPr lang="fr-FR" dirty="0" smtClean="0">
                <a:solidFill>
                  <a:srgbClr val="000000"/>
                </a:solidFill>
                <a:latin typeface="Tahoma" pitchFamily="-110" charset="0"/>
                <a:ea typeface="Arial" pitchFamily="-110" charset="0"/>
                <a:cs typeface="Arial" pitchFamily="-110" charset="0"/>
              </a:rPr>
              <a:t> Patch </a:t>
            </a:r>
            <a:r>
              <a:rPr lang="fr-FR" dirty="0">
                <a:solidFill>
                  <a:srgbClr val="000000"/>
                </a:solidFill>
                <a:latin typeface="Tahoma" pitchFamily="-110" charset="0"/>
                <a:ea typeface="Arial" pitchFamily="-110" charset="0"/>
                <a:cs typeface="Arial" pitchFamily="-110" charset="0"/>
              </a:rPr>
              <a:t>for Local </a:t>
            </a:r>
            <a:r>
              <a:rPr lang="fr-FR" dirty="0" err="1">
                <a:solidFill>
                  <a:srgbClr val="000000"/>
                </a:solidFill>
                <a:latin typeface="Tahoma" pitchFamily="-110" charset="0"/>
                <a:ea typeface="Arial" pitchFamily="-110" charset="0"/>
                <a:cs typeface="Arial" pitchFamily="-110" charset="0"/>
              </a:rPr>
              <a:t>Cell</a:t>
            </a:r>
            <a:r>
              <a:rPr lang="fr-FR" dirty="0">
                <a:solidFill>
                  <a:srgbClr val="000000"/>
                </a:solidFill>
                <a:latin typeface="Tahoma" pitchFamily="-110" charset="0"/>
                <a:ea typeface="Arial" pitchFamily="-110" charset="0"/>
                <a:cs typeface="Arial" pitchFamily="-110" charset="0"/>
              </a:rPr>
              <a:t> </a:t>
            </a:r>
            <a:r>
              <a:rPr lang="fr-FR" dirty="0" err="1">
                <a:solidFill>
                  <a:srgbClr val="000000"/>
                </a:solidFill>
                <a:latin typeface="Tahoma" pitchFamily="-110" charset="0"/>
                <a:ea typeface="Arial" pitchFamily="-110" charset="0"/>
                <a:cs typeface="Arial" pitchFamily="-110" charset="0"/>
              </a:rPr>
              <a:t>Delivery</a:t>
            </a:r>
            <a:endParaRPr lang="fr-FR" dirty="0">
              <a:solidFill>
                <a:srgbClr val="000000"/>
              </a:solidFill>
              <a:latin typeface="Tahoma" pitchFamily="-110" charset="0"/>
              <a:ea typeface="Arial" pitchFamily="-110" charset="0"/>
              <a:cs typeface="Arial" pitchFamily="-110" charset="0"/>
            </a:endParaRPr>
          </a:p>
        </p:txBody>
      </p:sp>
      <p:pic>
        <p:nvPicPr>
          <p:cNvPr id="5" name="Picture 19"/>
          <p:cNvPicPr>
            <a:picLocks noChangeAspect="1" noChangeArrowheads="1"/>
          </p:cNvPicPr>
          <p:nvPr/>
        </p:nvPicPr>
        <p:blipFill>
          <a:blip r:embed="rId3" cstate="print"/>
          <a:srcRect/>
          <a:stretch>
            <a:fillRect/>
          </a:stretch>
        </p:blipFill>
        <p:spPr bwMode="auto">
          <a:xfrm>
            <a:off x="179512" y="2060848"/>
            <a:ext cx="1925637" cy="1962150"/>
          </a:xfrm>
          <a:prstGeom prst="rect">
            <a:avLst/>
          </a:prstGeom>
          <a:noFill/>
          <a:ln w="9525">
            <a:noFill/>
            <a:miter lim="800000"/>
            <a:headEnd/>
            <a:tailEnd/>
          </a:ln>
          <a:effectLst/>
        </p:spPr>
      </p:pic>
      <p:pic>
        <p:nvPicPr>
          <p:cNvPr id="8" name="Picture 7" descr="H30 04 X10 FITC 01MOD BIS"/>
          <p:cNvPicPr>
            <a:picLocks noChangeAspect="1" noChangeArrowheads="1"/>
          </p:cNvPicPr>
          <p:nvPr/>
        </p:nvPicPr>
        <p:blipFill>
          <a:blip r:embed="rId4" cstate="print"/>
          <a:srcRect/>
          <a:stretch>
            <a:fillRect/>
          </a:stretch>
        </p:blipFill>
        <p:spPr bwMode="auto">
          <a:xfrm>
            <a:off x="6300192" y="1103336"/>
            <a:ext cx="2728288" cy="2579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 Box 14"/>
          <p:cNvSpPr txBox="1">
            <a:spLocks noChangeArrowheads="1"/>
          </p:cNvSpPr>
          <p:nvPr/>
        </p:nvSpPr>
        <p:spPr bwMode="auto">
          <a:xfrm>
            <a:off x="7983653" y="1700808"/>
            <a:ext cx="116034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fr-FR" sz="2800" b="1" dirty="0" err="1" smtClean="0">
                <a:solidFill>
                  <a:srgbClr val="FFFF00"/>
                </a:solidFill>
              </a:rPr>
              <a:t>Biodegradable</a:t>
            </a:r>
            <a:endParaRPr lang="fr-FR" sz="2800" b="1" dirty="0" smtClean="0">
              <a:solidFill>
                <a:srgbClr val="FFFF00"/>
              </a:solidFill>
            </a:endParaRPr>
          </a:p>
          <a:p>
            <a:pPr algn="ctr">
              <a:spcBef>
                <a:spcPct val="50000"/>
              </a:spcBef>
            </a:pPr>
            <a:r>
              <a:rPr lang="fr-FR" sz="2800" b="1" dirty="0" smtClean="0">
                <a:solidFill>
                  <a:srgbClr val="FFFF00"/>
                </a:solidFill>
              </a:rPr>
              <a:t>Patch</a:t>
            </a:r>
            <a:endParaRPr lang="fr-FR" sz="2800" b="1" dirty="0">
              <a:solidFill>
                <a:srgbClr val="FFFF00"/>
              </a:solidFill>
            </a:endParaRPr>
          </a:p>
        </p:txBody>
      </p:sp>
      <p:sp>
        <p:nvSpPr>
          <p:cNvPr id="10" name="Freeform 15"/>
          <p:cNvSpPr>
            <a:spLocks/>
          </p:cNvSpPr>
          <p:nvPr/>
        </p:nvSpPr>
        <p:spPr bwMode="auto">
          <a:xfrm>
            <a:off x="8069014" y="1194643"/>
            <a:ext cx="679450" cy="2414587"/>
          </a:xfrm>
          <a:custGeom>
            <a:avLst/>
            <a:gdLst>
              <a:gd name="T0" fmla="*/ 2147483647 w 642"/>
              <a:gd name="T1" fmla="*/ 0 h 2494"/>
              <a:gd name="T2" fmla="*/ 2147483647 w 642"/>
              <a:gd name="T3" fmla="*/ 2147483647 h 2494"/>
              <a:gd name="T4" fmla="*/ 2147483647 w 642"/>
              <a:gd name="T5" fmla="*/ 2147483647 h 2494"/>
              <a:gd name="T6" fmla="*/ 2147483647 w 642"/>
              <a:gd name="T7" fmla="*/ 2147483647 h 2494"/>
              <a:gd name="T8" fmla="*/ 2147483647 w 642"/>
              <a:gd name="T9" fmla="*/ 2147483647 h 2494"/>
              <a:gd name="T10" fmla="*/ 2147483647 w 642"/>
              <a:gd name="T11" fmla="*/ 2147483647 h 2494"/>
              <a:gd name="T12" fmla="*/ 2147483647 w 642"/>
              <a:gd name="T13" fmla="*/ 2147483647 h 2494"/>
              <a:gd name="T14" fmla="*/ 2147483647 w 642"/>
              <a:gd name="T15" fmla="*/ 2147483647 h 2494"/>
              <a:gd name="T16" fmla="*/ 2147483647 w 642"/>
              <a:gd name="T17" fmla="*/ 2147483647 h 2494"/>
              <a:gd name="T18" fmla="*/ 2147483647 w 642"/>
              <a:gd name="T19" fmla="*/ 2147483647 h 2494"/>
              <a:gd name="T20" fmla="*/ 2147483647 w 642"/>
              <a:gd name="T21" fmla="*/ 2147483647 h 2494"/>
              <a:gd name="T22" fmla="*/ 2147483647 w 642"/>
              <a:gd name="T23" fmla="*/ 2147483647 h 2494"/>
              <a:gd name="T24" fmla="*/ 2147483647 w 642"/>
              <a:gd name="T25" fmla="*/ 2147483647 h 2494"/>
              <a:gd name="T26" fmla="*/ 2147483647 w 642"/>
              <a:gd name="T27" fmla="*/ 2147483647 h 24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2"/>
              <a:gd name="T43" fmla="*/ 0 h 2494"/>
              <a:gd name="T44" fmla="*/ 642 w 642"/>
              <a:gd name="T45" fmla="*/ 2494 h 24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2" h="2494">
                <a:moveTo>
                  <a:pt x="642" y="0"/>
                </a:moveTo>
                <a:cubicBezTo>
                  <a:pt x="498" y="178"/>
                  <a:pt x="354" y="356"/>
                  <a:pt x="279" y="499"/>
                </a:cubicBezTo>
                <a:cubicBezTo>
                  <a:pt x="204" y="642"/>
                  <a:pt x="227" y="763"/>
                  <a:pt x="189" y="861"/>
                </a:cubicBezTo>
                <a:cubicBezTo>
                  <a:pt x="151" y="959"/>
                  <a:pt x="82" y="1012"/>
                  <a:pt x="52" y="1088"/>
                </a:cubicBezTo>
                <a:cubicBezTo>
                  <a:pt x="22" y="1164"/>
                  <a:pt x="14" y="1255"/>
                  <a:pt x="7" y="1315"/>
                </a:cubicBezTo>
                <a:cubicBezTo>
                  <a:pt x="0" y="1375"/>
                  <a:pt x="7" y="1391"/>
                  <a:pt x="7" y="1451"/>
                </a:cubicBezTo>
                <a:cubicBezTo>
                  <a:pt x="7" y="1511"/>
                  <a:pt x="7" y="1618"/>
                  <a:pt x="7" y="1678"/>
                </a:cubicBezTo>
                <a:cubicBezTo>
                  <a:pt x="7" y="1738"/>
                  <a:pt x="0" y="1761"/>
                  <a:pt x="7" y="1814"/>
                </a:cubicBezTo>
                <a:cubicBezTo>
                  <a:pt x="14" y="1867"/>
                  <a:pt x="45" y="1950"/>
                  <a:pt x="52" y="1995"/>
                </a:cubicBezTo>
                <a:cubicBezTo>
                  <a:pt x="59" y="2040"/>
                  <a:pt x="52" y="2056"/>
                  <a:pt x="52" y="2086"/>
                </a:cubicBezTo>
                <a:cubicBezTo>
                  <a:pt x="52" y="2116"/>
                  <a:pt x="52" y="2147"/>
                  <a:pt x="52" y="2177"/>
                </a:cubicBezTo>
                <a:cubicBezTo>
                  <a:pt x="52" y="2207"/>
                  <a:pt x="52" y="2230"/>
                  <a:pt x="52" y="2268"/>
                </a:cubicBezTo>
                <a:cubicBezTo>
                  <a:pt x="52" y="2306"/>
                  <a:pt x="52" y="2366"/>
                  <a:pt x="52" y="2404"/>
                </a:cubicBezTo>
                <a:cubicBezTo>
                  <a:pt x="52" y="2442"/>
                  <a:pt x="52" y="2468"/>
                  <a:pt x="52" y="2494"/>
                </a:cubicBezTo>
              </a:path>
            </a:pathLst>
          </a:custGeom>
          <a:noFill/>
          <a:ln w="57150" cap="flat" cmpd="sng">
            <a:solidFill>
              <a:srgbClr val="FFFF00"/>
            </a:solidFill>
            <a:prstDash val="dash"/>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en-SG">
              <a:solidFill>
                <a:srgbClr val="000000"/>
              </a:solidFill>
            </a:endParaRPr>
          </a:p>
        </p:txBody>
      </p:sp>
      <p:sp>
        <p:nvSpPr>
          <p:cNvPr id="13" name="Rectangle 10"/>
          <p:cNvSpPr>
            <a:spLocks noChangeArrowheads="1"/>
          </p:cNvSpPr>
          <p:nvPr/>
        </p:nvSpPr>
        <p:spPr bwMode="auto">
          <a:xfrm>
            <a:off x="2051720" y="4221088"/>
            <a:ext cx="4824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fr-FR" sz="2000" b="1" dirty="0">
                <a:solidFill>
                  <a:srgbClr val="000000"/>
                </a:solidFill>
              </a:rPr>
              <a:t>C. Le </a:t>
            </a:r>
            <a:r>
              <a:rPr lang="fr-FR" sz="2000" b="1" dirty="0" smtClean="0">
                <a:solidFill>
                  <a:srgbClr val="000000"/>
                </a:solidFill>
              </a:rPr>
              <a:t>Visage et al., Tissue Eng, </a:t>
            </a:r>
            <a:r>
              <a:rPr lang="en-SG" sz="2000" b="1" dirty="0" smtClean="0">
                <a:solidFill>
                  <a:srgbClr val="000000"/>
                </a:solidFill>
              </a:rPr>
              <a:t>2012</a:t>
            </a:r>
            <a:r>
              <a:rPr lang="en-SG" sz="2000" b="1" dirty="0">
                <a:solidFill>
                  <a:srgbClr val="000000"/>
                </a:solidFill>
              </a:rPr>
              <a:t> </a:t>
            </a:r>
            <a:endParaRPr lang="fr-FR" sz="2000" b="1" dirty="0">
              <a:solidFill>
                <a:srgbClr val="000000"/>
              </a:solidFill>
            </a:endParaRPr>
          </a:p>
        </p:txBody>
      </p:sp>
      <p:cxnSp>
        <p:nvCxnSpPr>
          <p:cNvPr id="16" name="Connecteur droit 15"/>
          <p:cNvCxnSpPr/>
          <p:nvPr/>
        </p:nvCxnSpPr>
        <p:spPr>
          <a:xfrm flipV="1">
            <a:off x="7092280" y="2852936"/>
            <a:ext cx="838200" cy="304800"/>
          </a:xfrm>
          <a:prstGeom prst="line">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6372200" y="2780928"/>
            <a:ext cx="916988" cy="461665"/>
          </a:xfrm>
          <a:prstGeom prst="rect">
            <a:avLst/>
          </a:prstGeom>
          <a:noFill/>
        </p:spPr>
        <p:txBody>
          <a:bodyPr wrap="none" rtlCol="0">
            <a:spAutoFit/>
          </a:bodyPr>
          <a:lstStyle/>
          <a:p>
            <a:r>
              <a:rPr lang="fr-FR" b="1" dirty="0" err="1" smtClean="0">
                <a:solidFill>
                  <a:srgbClr val="FF0000"/>
                </a:solidFill>
              </a:rPr>
              <a:t>Cells</a:t>
            </a:r>
            <a:endParaRPr lang="fr-FR" b="1" dirty="0">
              <a:solidFill>
                <a:srgbClr val="FF0000"/>
              </a:solidFill>
            </a:endParaRPr>
          </a:p>
        </p:txBody>
      </p:sp>
      <p:pic>
        <p:nvPicPr>
          <p:cNvPr id="21" name="Picture 6" descr="DSC01958"/>
          <p:cNvPicPr>
            <a:picLocks noChangeAspect="1" noChangeArrowheads="1"/>
          </p:cNvPicPr>
          <p:nvPr/>
        </p:nvPicPr>
        <p:blipFill>
          <a:blip r:embed="rId5" cstate="print"/>
          <a:srcRect/>
          <a:stretch>
            <a:fillRect/>
          </a:stretch>
        </p:blipFill>
        <p:spPr bwMode="auto">
          <a:xfrm>
            <a:off x="6268013" y="5106640"/>
            <a:ext cx="2336435" cy="1752600"/>
          </a:xfrm>
          <a:prstGeom prst="rect">
            <a:avLst/>
          </a:prstGeom>
          <a:noFill/>
        </p:spPr>
      </p:pic>
      <p:pic>
        <p:nvPicPr>
          <p:cNvPr id="20" name="Picture 4" descr="DSC01886"/>
          <p:cNvPicPr>
            <a:picLocks noChangeAspect="1" noChangeArrowheads="1"/>
          </p:cNvPicPr>
          <p:nvPr/>
        </p:nvPicPr>
        <p:blipFill>
          <a:blip r:embed="rId6" cstate="print"/>
          <a:srcRect/>
          <a:stretch>
            <a:fillRect/>
          </a:stretch>
        </p:blipFill>
        <p:spPr bwMode="auto">
          <a:xfrm>
            <a:off x="0" y="4583029"/>
            <a:ext cx="3032733" cy="2274971"/>
          </a:xfrm>
          <a:prstGeom prst="rect">
            <a:avLst/>
          </a:prstGeom>
          <a:noFill/>
        </p:spPr>
      </p:pic>
      <p:cxnSp>
        <p:nvCxnSpPr>
          <p:cNvPr id="38" name="Connecteur droit 37"/>
          <p:cNvCxnSpPr/>
          <p:nvPr/>
        </p:nvCxnSpPr>
        <p:spPr>
          <a:xfrm flipV="1">
            <a:off x="7092280" y="1844824"/>
            <a:ext cx="835494" cy="902570"/>
          </a:xfrm>
          <a:prstGeom prst="line">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2" name="Text Box 15"/>
          <p:cNvSpPr txBox="1">
            <a:spLocks noChangeArrowheads="1"/>
          </p:cNvSpPr>
          <p:nvPr/>
        </p:nvSpPr>
        <p:spPr bwMode="auto">
          <a:xfrm>
            <a:off x="2915816" y="908720"/>
            <a:ext cx="2286000" cy="52322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2800" b="1" dirty="0" smtClean="0">
                <a:solidFill>
                  <a:srgbClr val="000000"/>
                </a:solidFill>
                <a:latin typeface="Tahoma" pitchFamily="-110" charset="0"/>
                <a:ea typeface="Arial" pitchFamily="-110" charset="0"/>
                <a:cs typeface="Arial" pitchFamily="-110" charset="0"/>
              </a:rPr>
              <a:t>In rat</a:t>
            </a:r>
            <a:endParaRPr lang="fr-FR" sz="2800" b="1" dirty="0">
              <a:solidFill>
                <a:srgbClr val="000000"/>
              </a:solidFill>
              <a:latin typeface="Tahoma" pitchFamily="-110" charset="0"/>
              <a:ea typeface="Arial" pitchFamily="-110" charset="0"/>
              <a:cs typeface="Arial" pitchFamily="-110" charset="0"/>
            </a:endParaRPr>
          </a:p>
        </p:txBody>
      </p:sp>
      <p:sp>
        <p:nvSpPr>
          <p:cNvPr id="44" name="Text Box 15"/>
          <p:cNvSpPr txBox="1">
            <a:spLocks noChangeArrowheads="1"/>
          </p:cNvSpPr>
          <p:nvPr/>
        </p:nvSpPr>
        <p:spPr bwMode="auto">
          <a:xfrm>
            <a:off x="3131840" y="4581128"/>
            <a:ext cx="6012160" cy="52322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2800" b="1" dirty="0" smtClean="0">
                <a:solidFill>
                  <a:srgbClr val="000000"/>
                </a:solidFill>
                <a:latin typeface="Tahoma" pitchFamily="-110" charset="0"/>
                <a:ea typeface="Arial" pitchFamily="-110" charset="0"/>
                <a:cs typeface="Arial" pitchFamily="-110" charset="0"/>
              </a:rPr>
              <a:t>In </a:t>
            </a:r>
            <a:r>
              <a:rPr lang="fr-FR" sz="2800" b="1" dirty="0" err="1" smtClean="0">
                <a:solidFill>
                  <a:srgbClr val="000000"/>
                </a:solidFill>
                <a:latin typeface="Tahoma" pitchFamily="-110" charset="0"/>
                <a:ea typeface="Arial" pitchFamily="-110" charset="0"/>
                <a:cs typeface="Arial" pitchFamily="-110" charset="0"/>
              </a:rPr>
              <a:t>Pig</a:t>
            </a:r>
            <a:r>
              <a:rPr lang="fr-FR" sz="2800" b="1" dirty="0" smtClean="0">
                <a:solidFill>
                  <a:srgbClr val="000000"/>
                </a:solidFill>
                <a:latin typeface="Tahoma" pitchFamily="-110" charset="0"/>
                <a:ea typeface="Arial" pitchFamily="-110" charset="0"/>
                <a:cs typeface="Arial" pitchFamily="-110" charset="0"/>
              </a:rPr>
              <a:t> (autologous </a:t>
            </a:r>
            <a:r>
              <a:rPr lang="fr-FR" sz="2800" b="1" dirty="0" err="1" smtClean="0">
                <a:solidFill>
                  <a:srgbClr val="000000"/>
                </a:solidFill>
                <a:latin typeface="Tahoma" pitchFamily="-110" charset="0"/>
                <a:ea typeface="Arial" pitchFamily="-110" charset="0"/>
                <a:cs typeface="Arial" pitchFamily="-110" charset="0"/>
              </a:rPr>
              <a:t>cell</a:t>
            </a:r>
            <a:r>
              <a:rPr lang="fr-FR" sz="2800" b="1" dirty="0" smtClean="0">
                <a:solidFill>
                  <a:srgbClr val="000000"/>
                </a:solidFill>
                <a:latin typeface="Tahoma" pitchFamily="-110" charset="0"/>
                <a:ea typeface="Arial" pitchFamily="-110" charset="0"/>
                <a:cs typeface="Arial" pitchFamily="-110" charset="0"/>
              </a:rPr>
              <a:t> </a:t>
            </a:r>
            <a:r>
              <a:rPr lang="fr-FR" sz="2800" b="1" dirty="0" err="1" smtClean="0">
                <a:solidFill>
                  <a:srgbClr val="000000"/>
                </a:solidFill>
                <a:latin typeface="Tahoma" pitchFamily="-110" charset="0"/>
                <a:ea typeface="Arial" pitchFamily="-110" charset="0"/>
                <a:cs typeface="Arial" pitchFamily="-110" charset="0"/>
              </a:rPr>
              <a:t>therapy</a:t>
            </a:r>
            <a:r>
              <a:rPr lang="fr-FR" sz="2800" b="1" dirty="0" smtClean="0">
                <a:solidFill>
                  <a:srgbClr val="000000"/>
                </a:solidFill>
                <a:latin typeface="Tahoma" pitchFamily="-110" charset="0"/>
                <a:ea typeface="Arial" pitchFamily="-110" charset="0"/>
                <a:cs typeface="Arial" pitchFamily="-110" charset="0"/>
              </a:rPr>
              <a:t>)</a:t>
            </a:r>
            <a:endParaRPr lang="fr-FR" sz="2800" b="1" dirty="0">
              <a:solidFill>
                <a:srgbClr val="000000"/>
              </a:solidFill>
              <a:latin typeface="Tahoma" pitchFamily="-110" charset="0"/>
              <a:ea typeface="Arial" pitchFamily="-110" charset="0"/>
              <a:cs typeface="Arial" pitchFamily="-110" charset="0"/>
            </a:endParaRPr>
          </a:p>
        </p:txBody>
      </p:sp>
      <p:sp>
        <p:nvSpPr>
          <p:cNvPr id="43" name="ZoneTexte 42"/>
          <p:cNvSpPr txBox="1"/>
          <p:nvPr/>
        </p:nvSpPr>
        <p:spPr>
          <a:xfrm>
            <a:off x="-1" y="180846"/>
            <a:ext cx="1056831" cy="369332"/>
          </a:xfrm>
          <a:prstGeom prst="rect">
            <a:avLst/>
          </a:prstGeom>
          <a:noFill/>
        </p:spPr>
        <p:txBody>
          <a:bodyPr wrap="square" rtlCol="0">
            <a:spAutoFit/>
          </a:bodyPr>
          <a:lstStyle/>
          <a:p>
            <a:r>
              <a:rPr lang="fr-FR" b="1" dirty="0" smtClean="0">
                <a:solidFill>
                  <a:srgbClr val="FFFFFF"/>
                </a:solidFill>
              </a:rPr>
              <a:t>MATRI+</a:t>
            </a:r>
            <a:endParaRPr lang="fr-FR" b="1" dirty="0">
              <a:solidFill>
                <a:srgbClr val="FFFFFF"/>
              </a:solidFill>
            </a:endParaRPr>
          </a:p>
        </p:txBody>
      </p:sp>
      <p:cxnSp>
        <p:nvCxnSpPr>
          <p:cNvPr id="27" name="Connecteur droit 26"/>
          <p:cNvCxnSpPr/>
          <p:nvPr/>
        </p:nvCxnSpPr>
        <p:spPr>
          <a:xfrm>
            <a:off x="906942" y="-25400"/>
            <a:ext cx="0" cy="7901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2123728" y="3356992"/>
            <a:ext cx="4137070" cy="830997"/>
          </a:xfrm>
          <a:prstGeom prst="rect">
            <a:avLst/>
          </a:prstGeom>
          <a:noFill/>
        </p:spPr>
        <p:txBody>
          <a:bodyPr wrap="none" rtlCol="0">
            <a:spAutoFit/>
          </a:bodyPr>
          <a:lstStyle/>
          <a:p>
            <a:pPr algn="ctr"/>
            <a:r>
              <a:rPr lang="fr-FR" b="1" dirty="0" smtClean="0">
                <a:solidFill>
                  <a:srgbClr val="000000"/>
                </a:solidFill>
              </a:rPr>
              <a:t>BETTER CELL TRANSFERT</a:t>
            </a:r>
          </a:p>
          <a:p>
            <a:pPr algn="ctr"/>
            <a:r>
              <a:rPr lang="fr-FR" b="1" dirty="0" err="1">
                <a:solidFill>
                  <a:srgbClr val="000000"/>
                </a:solidFill>
              </a:rPr>
              <a:t>t</a:t>
            </a:r>
            <a:r>
              <a:rPr lang="fr-FR" b="1" dirty="0" err="1" smtClean="0">
                <a:solidFill>
                  <a:srgbClr val="000000"/>
                </a:solidFill>
              </a:rPr>
              <a:t>han</a:t>
            </a:r>
            <a:r>
              <a:rPr lang="fr-FR" b="1" dirty="0" smtClean="0">
                <a:solidFill>
                  <a:srgbClr val="000000"/>
                </a:solidFill>
              </a:rPr>
              <a:t> direct injection</a:t>
            </a:r>
            <a:endParaRPr lang="fr-FR" b="1" dirty="0">
              <a:solidFill>
                <a:srgbClr val="000000"/>
              </a:solidFill>
            </a:endParaRPr>
          </a:p>
        </p:txBody>
      </p:sp>
      <p:sp>
        <p:nvSpPr>
          <p:cNvPr id="3" name="Rectangle 2"/>
          <p:cNvSpPr/>
          <p:nvPr/>
        </p:nvSpPr>
        <p:spPr>
          <a:xfrm>
            <a:off x="6876256" y="692696"/>
            <a:ext cx="1724751" cy="461665"/>
          </a:xfrm>
          <a:prstGeom prst="rect">
            <a:avLst/>
          </a:prstGeom>
        </p:spPr>
        <p:txBody>
          <a:bodyPr wrap="none">
            <a:spAutoFit/>
          </a:bodyPr>
          <a:lstStyle/>
          <a:p>
            <a:pPr algn="ctr">
              <a:spcBef>
                <a:spcPct val="50000"/>
              </a:spcBef>
            </a:pPr>
            <a:r>
              <a:rPr lang="fr-FR" b="1" dirty="0">
                <a:solidFill>
                  <a:srgbClr val="000000"/>
                </a:solidFill>
                <a:latin typeface="Tahoma" pitchFamily="-110" charset="0"/>
                <a:ea typeface="Arial" pitchFamily="-110" charset="0"/>
                <a:cs typeface="Arial" pitchFamily="-110" charset="0"/>
              </a:rPr>
              <a:t> </a:t>
            </a:r>
            <a:r>
              <a:rPr lang="fr-FR" b="1" dirty="0" smtClean="0">
                <a:solidFill>
                  <a:srgbClr val="000000"/>
                </a:solidFill>
                <a:latin typeface="Tahoma" pitchFamily="-110" charset="0"/>
                <a:ea typeface="Arial" pitchFamily="-110" charset="0"/>
                <a:cs typeface="Arial" pitchFamily="-110" charset="0"/>
              </a:rPr>
              <a:t>2 </a:t>
            </a:r>
            <a:r>
              <a:rPr lang="fr-FR" b="1" dirty="0" err="1" smtClean="0">
                <a:solidFill>
                  <a:srgbClr val="000000"/>
                </a:solidFill>
                <a:latin typeface="Tahoma" pitchFamily="-110" charset="0"/>
                <a:ea typeface="Arial" pitchFamily="-110" charset="0"/>
                <a:cs typeface="Arial" pitchFamily="-110" charset="0"/>
              </a:rPr>
              <a:t>months</a:t>
            </a:r>
            <a:endParaRPr lang="fr-FR" b="1" dirty="0">
              <a:solidFill>
                <a:srgbClr val="000000"/>
              </a:solidFill>
              <a:latin typeface="Tahoma" pitchFamily="-110" charset="0"/>
              <a:ea typeface="Arial" pitchFamily="-110" charset="0"/>
              <a:cs typeface="Arial" pitchFamily="-110" charset="0"/>
            </a:endParaRPr>
          </a:p>
        </p:txBody>
      </p:sp>
      <p:pic>
        <p:nvPicPr>
          <p:cNvPr id="31" name="Picture 5" descr="DSC01925"/>
          <p:cNvPicPr>
            <a:picLocks noChangeAspect="1" noChangeArrowheads="1"/>
          </p:cNvPicPr>
          <p:nvPr/>
        </p:nvPicPr>
        <p:blipFill>
          <a:blip r:embed="rId7"/>
          <a:srcRect/>
          <a:stretch>
            <a:fillRect/>
          </a:stretch>
        </p:blipFill>
        <p:spPr bwMode="auto">
          <a:xfrm>
            <a:off x="3565517" y="5102219"/>
            <a:ext cx="2342456" cy="1755781"/>
          </a:xfrm>
          <a:prstGeom prst="rect">
            <a:avLst/>
          </a:prstGeom>
          <a:noFill/>
        </p:spPr>
      </p:pic>
      <p:sp>
        <p:nvSpPr>
          <p:cNvPr id="26" name="Titre 29"/>
          <p:cNvSpPr>
            <a:spLocks noGrp="1"/>
          </p:cNvSpPr>
          <p:nvPr>
            <p:ph type="title"/>
          </p:nvPr>
        </p:nvSpPr>
        <p:spPr>
          <a:xfrm>
            <a:off x="0" y="0"/>
            <a:ext cx="9144000" cy="764704"/>
          </a:xfrm>
        </p:spPr>
        <p:txBody>
          <a:bodyPr>
            <a:normAutofit/>
          </a:bodyPr>
          <a:lstStyle/>
          <a:p>
            <a:r>
              <a:rPr lang="fr-FR" cap="none" dirty="0" smtClean="0"/>
              <a:t>Matrix for </a:t>
            </a:r>
            <a:r>
              <a:rPr lang="fr-FR" cap="none" dirty="0" err="1" smtClean="0"/>
              <a:t>Cell</a:t>
            </a:r>
            <a:r>
              <a:rPr lang="fr-FR" cap="none" dirty="0" smtClean="0"/>
              <a:t> </a:t>
            </a:r>
            <a:r>
              <a:rPr lang="fr-FR" cap="none" dirty="0" err="1" smtClean="0"/>
              <a:t>Delivery</a:t>
            </a:r>
            <a:r>
              <a:rPr lang="fr-FR" cap="none" dirty="0" smtClean="0"/>
              <a:t> in </a:t>
            </a:r>
            <a:r>
              <a:rPr lang="fr-FR" cap="none" dirty="0" err="1"/>
              <a:t>H</a:t>
            </a:r>
            <a:r>
              <a:rPr lang="fr-FR" cap="none" dirty="0" err="1" smtClean="0"/>
              <a:t>eart</a:t>
            </a:r>
            <a:endParaRPr lang="fr-FR" cap="none" dirty="0"/>
          </a:p>
        </p:txBody>
      </p:sp>
      <p:grpSp>
        <p:nvGrpSpPr>
          <p:cNvPr id="25" name="Grouper 24"/>
          <p:cNvGrpSpPr/>
          <p:nvPr/>
        </p:nvGrpSpPr>
        <p:grpSpPr>
          <a:xfrm>
            <a:off x="2627784" y="1268760"/>
            <a:ext cx="3343845" cy="1802655"/>
            <a:chOff x="1331640" y="4797152"/>
            <a:chExt cx="3343845" cy="1802655"/>
          </a:xfrm>
        </p:grpSpPr>
        <p:pic>
          <p:nvPicPr>
            <p:cNvPr id="2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t="24899" r="78893"/>
            <a:stretch>
              <a:fillRect/>
            </a:stretch>
          </p:blipFill>
          <p:spPr bwMode="auto">
            <a:xfrm>
              <a:off x="1331640" y="4797152"/>
              <a:ext cx="1398240" cy="180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14"/>
            <p:cNvSpPr/>
            <p:nvPr/>
          </p:nvSpPr>
          <p:spPr>
            <a:xfrm>
              <a:off x="2915816" y="5949280"/>
              <a:ext cx="1016000" cy="5048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a:solidFill>
                  <a:srgbClr val="FFFFFF"/>
                </a:solidFill>
                <a:latin typeface="Tahoma"/>
              </a:endParaRPr>
            </a:p>
          </p:txBody>
        </p:sp>
        <p:pic>
          <p:nvPicPr>
            <p:cNvPr id="32"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8356" t="35603" r="-7667" b="3705"/>
            <a:stretch/>
          </p:blipFill>
          <p:spPr bwMode="auto">
            <a:xfrm>
              <a:off x="2733700" y="5055840"/>
              <a:ext cx="1941785" cy="145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99572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228600" y="1000125"/>
            <a:ext cx="8915400" cy="5486400"/>
          </a:xfrm>
        </p:spPr>
        <p:txBody>
          <a:bodyPr/>
          <a:lstStyle/>
          <a:p>
            <a:endParaRPr lang="fr-FR" dirty="0"/>
          </a:p>
        </p:txBody>
      </p:sp>
      <p:sp>
        <p:nvSpPr>
          <p:cNvPr id="4" name="Rectangle 3"/>
          <p:cNvSpPr/>
          <p:nvPr/>
        </p:nvSpPr>
        <p:spPr>
          <a:xfrm>
            <a:off x="467544" y="1700808"/>
            <a:ext cx="8280920" cy="2585323"/>
          </a:xfrm>
          <a:prstGeom prst="rect">
            <a:avLst/>
          </a:prstGeom>
        </p:spPr>
        <p:txBody>
          <a:bodyPr wrap="square">
            <a:spAutoFit/>
          </a:bodyPr>
          <a:lstStyle/>
          <a:p>
            <a:pPr algn="ctr" eaLnBrk="0" hangingPunct="0"/>
            <a:r>
              <a:rPr kumimoji="1" lang="fr-FR" sz="5400" b="1" i="1" dirty="0" smtClean="0">
                <a:solidFill>
                  <a:srgbClr val="0000FF"/>
                </a:solidFill>
              </a:rPr>
              <a:t>3D </a:t>
            </a:r>
            <a:r>
              <a:rPr kumimoji="1" lang="fr-FR" sz="5400" b="1" i="1" dirty="0" err="1" smtClean="0">
                <a:solidFill>
                  <a:srgbClr val="0000FF"/>
                </a:solidFill>
              </a:rPr>
              <a:t>Scaffolds</a:t>
            </a:r>
            <a:endParaRPr kumimoji="1" lang="fr-FR" sz="5400" b="1" i="1" dirty="0" smtClean="0">
              <a:solidFill>
                <a:srgbClr val="0000FF"/>
              </a:solidFill>
            </a:endParaRPr>
          </a:p>
          <a:p>
            <a:pPr algn="ctr" eaLnBrk="0" hangingPunct="0"/>
            <a:r>
              <a:rPr kumimoji="1" lang="fr-FR" sz="5400" b="1" i="1" dirty="0" smtClean="0">
                <a:solidFill>
                  <a:srgbClr val="0000FF"/>
                </a:solidFill>
              </a:rPr>
              <a:t> For </a:t>
            </a:r>
            <a:r>
              <a:rPr kumimoji="1" lang="fr-FR" sz="5400" b="1" i="1" dirty="0" err="1" smtClean="0">
                <a:solidFill>
                  <a:srgbClr val="0000FF"/>
                </a:solidFill>
              </a:rPr>
              <a:t>Bone</a:t>
            </a:r>
            <a:endParaRPr kumimoji="1" lang="fr-FR" sz="5400" b="1" i="1" dirty="0" smtClean="0">
              <a:solidFill>
                <a:srgbClr val="0000FF"/>
              </a:solidFill>
            </a:endParaRPr>
          </a:p>
          <a:p>
            <a:pPr algn="ctr" eaLnBrk="0" hangingPunct="0"/>
            <a:r>
              <a:rPr kumimoji="1" lang="fr-FR" sz="5400" b="1" i="1" dirty="0" err="1" smtClean="0">
                <a:solidFill>
                  <a:srgbClr val="0000FF"/>
                </a:solidFill>
              </a:rPr>
              <a:t>regeneration</a:t>
            </a:r>
            <a:endParaRPr kumimoji="1" lang="fr-FR" sz="4000" b="1" i="1" dirty="0">
              <a:solidFill>
                <a:schemeClr val="bg1">
                  <a:lumMod val="50000"/>
                </a:schemeClr>
              </a:solidFill>
            </a:endParaRPr>
          </a:p>
        </p:txBody>
      </p:sp>
    </p:spTree>
    <p:extLst>
      <p:ext uri="{BB962C8B-B14F-4D97-AF65-F5344CB8AC3E}">
        <p14:creationId xmlns:p14="http://schemas.microsoft.com/office/powerpoint/2010/main" val="3083271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1008112"/>
          </a:xfrm>
        </p:spPr>
        <p:txBody>
          <a:bodyPr>
            <a:normAutofit fontScale="90000"/>
          </a:bodyPr>
          <a:lstStyle/>
          <a:p>
            <a:r>
              <a:rPr lang="fr-FR" sz="3100" b="0" cap="none" dirty="0" smtClean="0">
                <a:solidFill>
                  <a:srgbClr val="FFFFFF"/>
                </a:solidFill>
              </a:rPr>
              <a:t/>
            </a:r>
            <a:br>
              <a:rPr lang="fr-FR" sz="3100" b="0" cap="none" dirty="0" smtClean="0">
                <a:solidFill>
                  <a:srgbClr val="FFFFFF"/>
                </a:solidFill>
              </a:rPr>
            </a:br>
            <a:r>
              <a:rPr lang="fr-FR" sz="3100" b="0" cap="none" dirty="0" err="1" smtClean="0">
                <a:solidFill>
                  <a:srgbClr val="FFFFFF"/>
                </a:solidFill>
              </a:rPr>
              <a:t>Matrix+HA</a:t>
            </a:r>
            <a:r>
              <a:rPr lang="fr-FR" sz="3100" b="0" cap="none" dirty="0" smtClean="0">
                <a:solidFill>
                  <a:srgbClr val="FFFFFF"/>
                </a:solidFill>
              </a:rPr>
              <a:t> </a:t>
            </a:r>
            <a:r>
              <a:rPr lang="fr-FR" sz="3100" b="0" u="sng" cap="none" dirty="0" err="1" smtClean="0">
                <a:solidFill>
                  <a:srgbClr val="FF0000"/>
                </a:solidFill>
              </a:rPr>
              <a:t>without</a:t>
            </a:r>
            <a:r>
              <a:rPr lang="fr-FR" sz="3100" b="0" u="sng" cap="none" dirty="0" smtClean="0">
                <a:solidFill>
                  <a:srgbClr val="FF0000"/>
                </a:solidFill>
              </a:rPr>
              <a:t> </a:t>
            </a:r>
            <a:r>
              <a:rPr lang="fr-FR" sz="3100" b="0" u="sng" cap="none" dirty="0" err="1" smtClean="0">
                <a:solidFill>
                  <a:srgbClr val="FF0000"/>
                </a:solidFill>
              </a:rPr>
              <a:t>cells</a:t>
            </a:r>
            <a:r>
              <a:rPr lang="fr-FR" sz="3100" b="0" cap="none" dirty="0" smtClean="0">
                <a:solidFill>
                  <a:srgbClr val="FF0000"/>
                </a:solidFill>
              </a:rPr>
              <a:t> </a:t>
            </a:r>
            <a:r>
              <a:rPr lang="fr-FR" sz="3100" b="0" cap="none" dirty="0" err="1" smtClean="0">
                <a:solidFill>
                  <a:srgbClr val="FFFFFF"/>
                </a:solidFill>
              </a:rPr>
              <a:t>induces</a:t>
            </a:r>
            <a:r>
              <a:rPr lang="fr-FR" sz="3100" b="0" cap="none" dirty="0" smtClean="0">
                <a:solidFill>
                  <a:srgbClr val="FFFFFF"/>
                </a:solidFill>
              </a:rPr>
              <a:t> </a:t>
            </a:r>
            <a:r>
              <a:rPr lang="fr-FR" sz="3100" b="0" cap="none" dirty="0" err="1" smtClean="0">
                <a:solidFill>
                  <a:srgbClr val="FFFFFF"/>
                </a:solidFill>
              </a:rPr>
              <a:t>bone</a:t>
            </a:r>
            <a:r>
              <a:rPr lang="fr-FR" sz="3100" b="0" cap="none" dirty="0" smtClean="0">
                <a:solidFill>
                  <a:srgbClr val="FFFFFF"/>
                </a:solidFill>
              </a:rPr>
              <a:t> formation in non </a:t>
            </a:r>
            <a:r>
              <a:rPr lang="fr-FR" sz="3100" b="0" cap="none" dirty="0" err="1" smtClean="0">
                <a:solidFill>
                  <a:srgbClr val="FFFFFF"/>
                </a:solidFill>
              </a:rPr>
              <a:t>osseous</a:t>
            </a:r>
            <a:r>
              <a:rPr lang="fr-FR" sz="3100" b="0" cap="none" dirty="0" smtClean="0">
                <a:solidFill>
                  <a:srgbClr val="FFFFFF"/>
                </a:solidFill>
              </a:rPr>
              <a:t> site (</a:t>
            </a:r>
            <a:r>
              <a:rPr lang="fr-FR" sz="3100" b="0" i="1" cap="none" dirty="0" err="1" smtClean="0">
                <a:solidFill>
                  <a:srgbClr val="FFFFFF"/>
                </a:solidFill>
              </a:rPr>
              <a:t>small</a:t>
            </a:r>
            <a:r>
              <a:rPr lang="fr-FR" sz="3100" b="0" i="1" cap="none" dirty="0" smtClean="0">
                <a:solidFill>
                  <a:srgbClr val="FFFFFF"/>
                </a:solidFill>
              </a:rPr>
              <a:t> and large animal</a:t>
            </a:r>
            <a:r>
              <a:rPr lang="fr-FR" b="0" i="1" dirty="0" smtClean="0">
                <a:solidFill>
                  <a:srgbClr val="FFFFFF"/>
                </a:solidFill>
              </a:rPr>
              <a:t>)</a:t>
            </a:r>
            <a:endParaRPr lang="fr-FR" b="0" dirty="0"/>
          </a:p>
        </p:txBody>
      </p:sp>
      <p:pic>
        <p:nvPicPr>
          <p:cNvPr id="4" name="Image 3" descr="61.jpg"/>
          <p:cNvPicPr>
            <a:picLocks noChangeAspect="1"/>
          </p:cNvPicPr>
          <p:nvPr/>
        </p:nvPicPr>
        <p:blipFill>
          <a:blip r:embed="rId2"/>
          <a:stretch>
            <a:fillRect/>
          </a:stretch>
        </p:blipFill>
        <p:spPr>
          <a:xfrm>
            <a:off x="8100392" y="522811"/>
            <a:ext cx="951235" cy="1274473"/>
          </a:xfrm>
          <a:prstGeom prst="rect">
            <a:avLst/>
          </a:prstGeom>
        </p:spPr>
      </p:pic>
      <p:pic>
        <p:nvPicPr>
          <p:cNvPr id="5" name="Picture 2"/>
          <p:cNvPicPr>
            <a:picLocks noChangeAspect="1" noChangeArrowheads="1"/>
          </p:cNvPicPr>
          <p:nvPr/>
        </p:nvPicPr>
        <p:blipFill>
          <a:blip r:embed="rId3" cstate="print">
            <a:lum bright="-24000" contrast="48000"/>
          </a:blip>
          <a:srcRect/>
          <a:stretch>
            <a:fillRect/>
          </a:stretch>
        </p:blipFill>
        <p:spPr bwMode="auto">
          <a:xfrm>
            <a:off x="251520" y="1124744"/>
            <a:ext cx="1123672" cy="648072"/>
          </a:xfrm>
          <a:prstGeom prst="rect">
            <a:avLst/>
          </a:prstGeom>
          <a:noFill/>
          <a:ln w="9525">
            <a:noFill/>
            <a:miter lim="800000"/>
            <a:headEnd/>
            <a:tailEnd/>
          </a:ln>
        </p:spPr>
      </p:pic>
      <p:grpSp>
        <p:nvGrpSpPr>
          <p:cNvPr id="8" name="Grouper 7"/>
          <p:cNvGrpSpPr/>
          <p:nvPr/>
        </p:nvGrpSpPr>
        <p:grpSpPr>
          <a:xfrm>
            <a:off x="107504" y="3212976"/>
            <a:ext cx="4176464" cy="2808312"/>
            <a:chOff x="107504" y="1464403"/>
            <a:chExt cx="6535960" cy="3836805"/>
          </a:xfrm>
        </p:grpSpPr>
        <p:pic>
          <p:nvPicPr>
            <p:cNvPr id="6" name="Image 5"/>
            <p:cNvPicPr>
              <a:picLocks noChangeAspect="1"/>
            </p:cNvPicPr>
            <p:nvPr/>
          </p:nvPicPr>
          <p:blipFill rotWithShape="1">
            <a:blip r:embed="rId4"/>
            <a:srcRect l="-130" r="130" b="30345"/>
            <a:stretch/>
          </p:blipFill>
          <p:spPr>
            <a:xfrm>
              <a:off x="107504" y="1464403"/>
              <a:ext cx="6535960" cy="3692789"/>
            </a:xfrm>
            <a:prstGeom prst="rect">
              <a:avLst/>
            </a:prstGeom>
          </p:spPr>
        </p:pic>
        <p:sp>
          <p:nvSpPr>
            <p:cNvPr id="7" name="Rectangle 6"/>
            <p:cNvSpPr/>
            <p:nvPr/>
          </p:nvSpPr>
          <p:spPr>
            <a:xfrm>
              <a:off x="3851920" y="4941168"/>
              <a:ext cx="2736304" cy="3600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grpSp>
      <p:sp>
        <p:nvSpPr>
          <p:cNvPr id="9" name="Rectangle 8"/>
          <p:cNvSpPr/>
          <p:nvPr/>
        </p:nvSpPr>
        <p:spPr>
          <a:xfrm>
            <a:off x="20092" y="2060848"/>
            <a:ext cx="4392488" cy="1015663"/>
          </a:xfrm>
          <a:prstGeom prst="rect">
            <a:avLst/>
          </a:prstGeom>
        </p:spPr>
        <p:txBody>
          <a:bodyPr wrap="square">
            <a:spAutoFit/>
          </a:bodyPr>
          <a:lstStyle/>
          <a:p>
            <a:pPr algn="ctr"/>
            <a:r>
              <a:rPr lang="fr-FR" sz="2000" b="1" dirty="0"/>
              <a:t>Formation of a </a:t>
            </a:r>
            <a:r>
              <a:rPr lang="fr-FR" sz="2000" b="1" dirty="0" err="1"/>
              <a:t>mineralized</a:t>
            </a:r>
            <a:r>
              <a:rPr lang="fr-FR" sz="2000" b="1" dirty="0"/>
              <a:t> </a:t>
            </a:r>
            <a:r>
              <a:rPr lang="fr-FR" sz="2000" b="1" dirty="0" err="1" smtClean="0"/>
              <a:t>bone</a:t>
            </a:r>
            <a:r>
              <a:rPr lang="fr-FR" sz="2000" b="1" dirty="0" smtClean="0"/>
              <a:t> tissue </a:t>
            </a:r>
            <a:r>
              <a:rPr lang="fr-FR" sz="2000" b="1" dirty="0" err="1"/>
              <a:t>after</a:t>
            </a:r>
            <a:r>
              <a:rPr lang="fr-FR" sz="2000" b="1" dirty="0"/>
              <a:t> </a:t>
            </a:r>
            <a:r>
              <a:rPr lang="fr-FR" sz="2000" b="1" dirty="0" err="1"/>
              <a:t>subcutaneous</a:t>
            </a:r>
            <a:r>
              <a:rPr lang="fr-FR" sz="2000" b="1" dirty="0"/>
              <a:t> </a:t>
            </a:r>
            <a:r>
              <a:rPr lang="fr-FR" sz="2000" b="1" dirty="0" smtClean="0"/>
              <a:t>implantation in </a:t>
            </a:r>
            <a:r>
              <a:rPr lang="fr-FR" sz="2000" b="1" dirty="0" err="1" smtClean="0"/>
              <a:t>mice</a:t>
            </a:r>
            <a:endParaRPr lang="fr-FR" sz="2000" dirty="0"/>
          </a:p>
        </p:txBody>
      </p:sp>
      <p:grpSp>
        <p:nvGrpSpPr>
          <p:cNvPr id="15" name="Grouper 14"/>
          <p:cNvGrpSpPr/>
          <p:nvPr/>
        </p:nvGrpSpPr>
        <p:grpSpPr>
          <a:xfrm>
            <a:off x="4324772" y="1772816"/>
            <a:ext cx="4824536" cy="4197811"/>
            <a:chOff x="4324772" y="2327533"/>
            <a:chExt cx="4824536" cy="4197811"/>
          </a:xfrm>
        </p:grpSpPr>
        <p:pic>
          <p:nvPicPr>
            <p:cNvPr id="10" name="Image 9"/>
            <p:cNvPicPr>
              <a:picLocks noChangeAspect="1"/>
            </p:cNvPicPr>
            <p:nvPr/>
          </p:nvPicPr>
          <p:blipFill rotWithShape="1">
            <a:blip r:embed="rId5"/>
            <a:srcRect t="6372"/>
            <a:stretch/>
          </p:blipFill>
          <p:spPr>
            <a:xfrm>
              <a:off x="4355976" y="3786301"/>
              <a:ext cx="4662012" cy="2739043"/>
            </a:xfrm>
            <a:prstGeom prst="rect">
              <a:avLst/>
            </a:prstGeom>
          </p:spPr>
        </p:pic>
        <p:sp>
          <p:nvSpPr>
            <p:cNvPr id="11" name="Rectangle 10"/>
            <p:cNvSpPr/>
            <p:nvPr/>
          </p:nvSpPr>
          <p:spPr>
            <a:xfrm>
              <a:off x="4324772" y="2327533"/>
              <a:ext cx="4824536" cy="1015663"/>
            </a:xfrm>
            <a:prstGeom prst="rect">
              <a:avLst/>
            </a:prstGeom>
          </p:spPr>
          <p:txBody>
            <a:bodyPr wrap="square">
              <a:spAutoFit/>
            </a:bodyPr>
            <a:lstStyle/>
            <a:p>
              <a:pPr algn="ctr"/>
              <a:r>
                <a:rPr lang="fr-FR" sz="2000" b="1" dirty="0"/>
                <a:t>Formation of a </a:t>
              </a:r>
              <a:r>
                <a:rPr lang="fr-FR" sz="2000" b="1" dirty="0" err="1"/>
                <a:t>mineralized</a:t>
              </a:r>
              <a:r>
                <a:rPr lang="fr-FR" sz="2000" b="1" dirty="0"/>
                <a:t> </a:t>
              </a:r>
              <a:r>
                <a:rPr lang="fr-FR" sz="2000" b="1" dirty="0" err="1" smtClean="0"/>
                <a:t>bone</a:t>
              </a:r>
              <a:r>
                <a:rPr lang="fr-FR" sz="2000" b="1" dirty="0" smtClean="0"/>
                <a:t> tissue </a:t>
              </a:r>
              <a:r>
                <a:rPr lang="fr-FR" sz="2000" b="1" dirty="0" err="1"/>
                <a:t>after</a:t>
              </a:r>
              <a:r>
                <a:rPr lang="fr-FR" sz="2000" b="1" dirty="0"/>
                <a:t> </a:t>
              </a:r>
              <a:r>
                <a:rPr lang="fr-FR" sz="2000" b="1" dirty="0" err="1" smtClean="0"/>
                <a:t>intramuscular</a:t>
              </a:r>
              <a:r>
                <a:rPr lang="fr-FR" sz="2000" b="1" dirty="0" smtClean="0"/>
                <a:t> implantation in </a:t>
              </a:r>
              <a:r>
                <a:rPr lang="fr-FR" sz="2000" b="1" dirty="0" err="1" smtClean="0"/>
                <a:t>goat</a:t>
              </a:r>
              <a:endParaRPr lang="fr-FR" sz="2000" dirty="0"/>
            </a:p>
          </p:txBody>
        </p:sp>
        <p:sp>
          <p:nvSpPr>
            <p:cNvPr id="12" name="ZoneTexte 11"/>
            <p:cNvSpPr txBox="1"/>
            <p:nvPr/>
          </p:nvSpPr>
          <p:spPr>
            <a:xfrm>
              <a:off x="5076056" y="3344937"/>
              <a:ext cx="838691" cy="369332"/>
            </a:xfrm>
            <a:prstGeom prst="rect">
              <a:avLst/>
            </a:prstGeom>
            <a:noFill/>
          </p:spPr>
          <p:txBody>
            <a:bodyPr wrap="none" rtlCol="0">
              <a:spAutoFit/>
            </a:bodyPr>
            <a:lstStyle/>
            <a:p>
              <a:r>
                <a:rPr lang="fr-FR" b="1" dirty="0" smtClean="0"/>
                <a:t>Matrix </a:t>
              </a:r>
              <a:endParaRPr lang="fr-FR" b="1" dirty="0"/>
            </a:p>
          </p:txBody>
        </p:sp>
        <p:sp>
          <p:nvSpPr>
            <p:cNvPr id="13" name="ZoneTexte 12"/>
            <p:cNvSpPr txBox="1"/>
            <p:nvPr/>
          </p:nvSpPr>
          <p:spPr>
            <a:xfrm>
              <a:off x="7088068" y="3335645"/>
              <a:ext cx="1330037" cy="369332"/>
            </a:xfrm>
            <a:prstGeom prst="rect">
              <a:avLst/>
            </a:prstGeom>
            <a:noFill/>
          </p:spPr>
          <p:txBody>
            <a:bodyPr wrap="none" rtlCol="0">
              <a:spAutoFit/>
            </a:bodyPr>
            <a:lstStyle/>
            <a:p>
              <a:r>
                <a:rPr lang="fr-FR" b="1" dirty="0" smtClean="0"/>
                <a:t>Matrix + HA </a:t>
              </a:r>
              <a:endParaRPr lang="fr-FR" b="1" dirty="0"/>
            </a:p>
          </p:txBody>
        </p:sp>
      </p:grpSp>
      <p:sp>
        <p:nvSpPr>
          <p:cNvPr id="14" name="ZoneTexte 13"/>
          <p:cNvSpPr txBox="1"/>
          <p:nvPr/>
        </p:nvSpPr>
        <p:spPr>
          <a:xfrm>
            <a:off x="1547664" y="6273224"/>
            <a:ext cx="6801862" cy="584776"/>
          </a:xfrm>
          <a:prstGeom prst="rect">
            <a:avLst/>
          </a:prstGeom>
          <a:noFill/>
        </p:spPr>
        <p:txBody>
          <a:bodyPr wrap="none" rtlCol="0">
            <a:spAutoFit/>
          </a:bodyPr>
          <a:lstStyle/>
          <a:p>
            <a:r>
              <a:rPr lang="fr-FR" sz="3200" b="1" dirty="0">
                <a:solidFill>
                  <a:srgbClr val="FF0000"/>
                </a:solidFill>
              </a:rPr>
              <a:t>=</a:t>
            </a:r>
            <a:r>
              <a:rPr lang="fr-FR" sz="3200" b="1" dirty="0" smtClean="0">
                <a:solidFill>
                  <a:srgbClr val="FF0000"/>
                </a:solidFill>
              </a:rPr>
              <a:t>&gt; </a:t>
            </a:r>
            <a:r>
              <a:rPr lang="fr-FR" sz="3200" b="1" dirty="0" err="1" smtClean="0">
                <a:solidFill>
                  <a:srgbClr val="FF0000"/>
                </a:solidFill>
              </a:rPr>
              <a:t>Osteoconductive</a:t>
            </a:r>
            <a:r>
              <a:rPr lang="fr-FR" sz="3200" b="1" dirty="0" smtClean="0">
                <a:solidFill>
                  <a:srgbClr val="FF0000"/>
                </a:solidFill>
              </a:rPr>
              <a:t> </a:t>
            </a:r>
            <a:r>
              <a:rPr lang="fr-FR" sz="3200" b="1" dirty="0" err="1" smtClean="0">
                <a:solidFill>
                  <a:srgbClr val="FF0000"/>
                </a:solidFill>
              </a:rPr>
              <a:t>Matrix+HA</a:t>
            </a:r>
            <a:endParaRPr lang="fr-FR" sz="3200" b="1" dirty="0">
              <a:solidFill>
                <a:srgbClr val="FF0000"/>
              </a:solidFill>
            </a:endParaRPr>
          </a:p>
        </p:txBody>
      </p:sp>
      <p:sp>
        <p:nvSpPr>
          <p:cNvPr id="16" name="Rectangle 15"/>
          <p:cNvSpPr/>
          <p:nvPr/>
        </p:nvSpPr>
        <p:spPr>
          <a:xfrm>
            <a:off x="2627784" y="1484784"/>
            <a:ext cx="4864472" cy="461665"/>
          </a:xfrm>
          <a:prstGeom prst="rect">
            <a:avLst/>
          </a:prstGeom>
        </p:spPr>
        <p:txBody>
          <a:bodyPr wrap="square">
            <a:spAutoFit/>
          </a:bodyPr>
          <a:lstStyle/>
          <a:p>
            <a:pPr algn="ctr"/>
            <a:r>
              <a:rPr lang="fr-FR" b="1" dirty="0" err="1">
                <a:solidFill>
                  <a:srgbClr val="000000"/>
                </a:solidFill>
              </a:rPr>
              <a:t>w</a:t>
            </a:r>
            <a:r>
              <a:rPr lang="fr-FR" b="1" dirty="0" err="1" smtClean="0">
                <a:solidFill>
                  <a:srgbClr val="000000"/>
                </a:solidFill>
              </a:rPr>
              <a:t>ith</a:t>
            </a:r>
            <a:r>
              <a:rPr lang="fr-FR" b="1" dirty="0" smtClean="0">
                <a:solidFill>
                  <a:srgbClr val="000000"/>
                </a:solidFill>
              </a:rPr>
              <a:t> Inserm U1026; </a:t>
            </a:r>
            <a:r>
              <a:rPr lang="fr-FR" b="1" dirty="0">
                <a:solidFill>
                  <a:srgbClr val="000000"/>
                </a:solidFill>
              </a:rPr>
              <a:t>Bordeaux</a:t>
            </a:r>
          </a:p>
        </p:txBody>
      </p:sp>
      <p:sp>
        <p:nvSpPr>
          <p:cNvPr id="17" name="Rectangle 16"/>
          <p:cNvSpPr/>
          <p:nvPr/>
        </p:nvSpPr>
        <p:spPr>
          <a:xfrm>
            <a:off x="1259632" y="1052736"/>
            <a:ext cx="4776668" cy="461665"/>
          </a:xfrm>
          <a:prstGeom prst="rect">
            <a:avLst/>
          </a:prstGeom>
        </p:spPr>
        <p:txBody>
          <a:bodyPr wrap="none">
            <a:spAutoFit/>
          </a:bodyPr>
          <a:lstStyle/>
          <a:p>
            <a:pPr algn="ctr">
              <a:spcBef>
                <a:spcPct val="30000"/>
              </a:spcBef>
            </a:pPr>
            <a:r>
              <a:rPr lang="fr-FR" b="1" dirty="0" err="1" smtClean="0"/>
              <a:t>Fricain</a:t>
            </a:r>
            <a:r>
              <a:rPr lang="fr-FR" b="1" dirty="0" smtClean="0"/>
              <a:t> JC, </a:t>
            </a:r>
            <a:r>
              <a:rPr lang="fr-FR" b="1" i="1" dirty="0" err="1" smtClean="0"/>
              <a:t>Biomaterials</a:t>
            </a:r>
            <a:r>
              <a:rPr lang="fr-FR" b="1" dirty="0" smtClean="0"/>
              <a:t>, 2013</a:t>
            </a:r>
          </a:p>
        </p:txBody>
      </p:sp>
    </p:spTree>
    <p:extLst>
      <p:ext uri="{BB962C8B-B14F-4D97-AF65-F5344CB8AC3E}">
        <p14:creationId xmlns:p14="http://schemas.microsoft.com/office/powerpoint/2010/main" val="498748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424"/>
            <a:ext cx="9144000" cy="954107"/>
          </a:xfrm>
          <a:prstGeom prst="rect">
            <a:avLst/>
          </a:prstGeom>
          <a:solidFill>
            <a:srgbClr val="0000FF"/>
          </a:solidFill>
        </p:spPr>
        <p:txBody>
          <a:bodyPr wrap="square">
            <a:spAutoFit/>
          </a:bodyPr>
          <a:lstStyle/>
          <a:p>
            <a:pPr algn="ctr"/>
            <a:r>
              <a:rPr lang="en-US" sz="2800" b="1" cap="small" dirty="0">
                <a:solidFill>
                  <a:srgbClr val="FFFFFF"/>
                </a:solidFill>
              </a:rPr>
              <a:t>I</a:t>
            </a:r>
            <a:r>
              <a:rPr lang="en-US" sz="2800" b="1" cap="small" dirty="0" smtClean="0">
                <a:solidFill>
                  <a:srgbClr val="FFFFFF"/>
                </a:solidFill>
              </a:rPr>
              <a:t>njectable 3D porous </a:t>
            </a:r>
            <a:r>
              <a:rPr lang="en-US" sz="2800" b="1" cap="small" dirty="0">
                <a:solidFill>
                  <a:srgbClr val="FFFFFF"/>
                </a:solidFill>
              </a:rPr>
              <a:t>S</a:t>
            </a:r>
            <a:r>
              <a:rPr lang="en-US" sz="2800" b="1" cap="small" dirty="0" smtClean="0">
                <a:solidFill>
                  <a:srgbClr val="FFFFFF"/>
                </a:solidFill>
              </a:rPr>
              <a:t>caffolds For bone Regeneration In Sheep</a:t>
            </a:r>
          </a:p>
        </p:txBody>
      </p:sp>
      <p:pic>
        <p:nvPicPr>
          <p:cNvPr id="2" name="Image 1" descr="02 291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2976"/>
            <a:ext cx="5509202" cy="3663033"/>
          </a:xfrm>
          <a:prstGeom prst="rect">
            <a:avLst/>
          </a:prstGeom>
        </p:spPr>
      </p:pic>
      <p:pic>
        <p:nvPicPr>
          <p:cNvPr id="3" name="Image 2" descr="01 291013.JPG"/>
          <p:cNvPicPr>
            <a:picLocks noChangeAspect="1"/>
          </p:cNvPicPr>
          <p:nvPr/>
        </p:nvPicPr>
        <p:blipFill rotWithShape="1">
          <a:blip r:embed="rId3">
            <a:extLst>
              <a:ext uri="{28A0092B-C50C-407E-A947-70E740481C1C}">
                <a14:useLocalDpi xmlns:a14="http://schemas.microsoft.com/office/drawing/2010/main" val="0"/>
              </a:ext>
            </a:extLst>
          </a:blip>
          <a:srcRect t="11556"/>
          <a:stretch/>
        </p:blipFill>
        <p:spPr>
          <a:xfrm>
            <a:off x="3851920" y="908720"/>
            <a:ext cx="5292080" cy="3112037"/>
          </a:xfrm>
          <a:prstGeom prst="rect">
            <a:avLst/>
          </a:prstGeom>
        </p:spPr>
      </p:pic>
    </p:spTree>
    <p:extLst>
      <p:ext uri="{BB962C8B-B14F-4D97-AF65-F5344CB8AC3E}">
        <p14:creationId xmlns:p14="http://schemas.microsoft.com/office/powerpoint/2010/main" val="1435609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Rectangle 8"/>
          <p:cNvSpPr>
            <a:spLocks noChangeArrowheads="1"/>
          </p:cNvSpPr>
          <p:nvPr/>
        </p:nvSpPr>
        <p:spPr bwMode="auto">
          <a:xfrm>
            <a:off x="419101" y="152400"/>
            <a:ext cx="8713311" cy="2260600"/>
          </a:xfrm>
          <a:prstGeom prst="rect">
            <a:avLst/>
          </a:prstGeom>
          <a:noFill/>
          <a:ln w="9525">
            <a:noFill/>
            <a:miter lim="800000"/>
            <a:headEnd/>
            <a:tailEnd/>
          </a:ln>
          <a:effectLst>
            <a:innerShdw blurRad="63500" dist="50800" dir="13500000">
              <a:prstClr val="black">
                <a:alpha val="50000"/>
              </a:prstClr>
            </a:innerShdw>
          </a:effectLst>
        </p:spPr>
        <p:txBody>
          <a:bodyPr anchor="b">
            <a:prstTxWarp prst="textNoShape">
              <a:avLst/>
            </a:prstTxWarp>
          </a:bodyPr>
          <a:lstStyle/>
          <a:p>
            <a:pPr algn="r">
              <a:lnSpc>
                <a:spcPct val="110000"/>
              </a:lnSpc>
            </a:pPr>
            <a:endParaRPr lang="fr-FR" sz="4000" b="1" dirty="0" smtClean="0">
              <a:solidFill>
                <a:srgbClr val="000514"/>
              </a:solidFill>
              <a:latin typeface="Arial"/>
              <a:ea typeface="+mn-ea"/>
              <a:cs typeface="Arial"/>
            </a:endParaRPr>
          </a:p>
        </p:txBody>
      </p:sp>
      <p:sp>
        <p:nvSpPr>
          <p:cNvPr id="10" name="Rectangle 9"/>
          <p:cNvSpPr/>
          <p:nvPr/>
        </p:nvSpPr>
        <p:spPr>
          <a:xfrm>
            <a:off x="395536" y="-27384"/>
            <a:ext cx="6815449" cy="1709186"/>
          </a:xfrm>
          <a:prstGeom prst="rect">
            <a:avLst/>
          </a:prstGeom>
        </p:spPr>
        <p:txBody>
          <a:bodyPr wrap="square">
            <a:spAutoFit/>
          </a:bodyPr>
          <a:lstStyle/>
          <a:p>
            <a:pPr algn="ctr">
              <a:lnSpc>
                <a:spcPct val="110000"/>
              </a:lnSpc>
            </a:pPr>
            <a:r>
              <a:rPr lang="fr-FR" sz="3200" b="1" dirty="0" smtClean="0">
                <a:solidFill>
                  <a:srgbClr val="000514"/>
                </a:solidFill>
                <a:effectLst>
                  <a:outerShdw blurRad="50800" dist="38100" dir="2700000" algn="tl" rotWithShape="0">
                    <a:prstClr val="black">
                      <a:alpha val="40000"/>
                    </a:prstClr>
                  </a:outerShdw>
                </a:effectLst>
                <a:latin typeface="Arial"/>
                <a:ea typeface="+mn-ea"/>
                <a:cs typeface="Arial"/>
              </a:rPr>
              <a:t>LVTS – UMR-S 1148</a:t>
            </a:r>
          </a:p>
          <a:p>
            <a:pPr algn="ctr">
              <a:lnSpc>
                <a:spcPct val="110000"/>
              </a:lnSpc>
            </a:pPr>
            <a:r>
              <a:rPr lang="fr-FR" sz="3200" b="1" dirty="0" smtClean="0">
                <a:solidFill>
                  <a:srgbClr val="000514"/>
                </a:solidFill>
                <a:effectLst>
                  <a:outerShdw blurRad="50800" dist="38100" dir="2700000" algn="tl" rotWithShape="0">
                    <a:prstClr val="black">
                      <a:alpha val="40000"/>
                    </a:prstClr>
                  </a:outerShdw>
                </a:effectLst>
                <a:latin typeface="Arial"/>
                <a:ea typeface="+mn-ea"/>
                <a:cs typeface="Arial"/>
              </a:rPr>
              <a:t>An </a:t>
            </a:r>
            <a:r>
              <a:rPr lang="fr-FR" sz="3200" b="1" dirty="0" err="1" smtClean="0">
                <a:solidFill>
                  <a:srgbClr val="000514"/>
                </a:solidFill>
                <a:effectLst>
                  <a:outerShdw blurRad="50800" dist="38100" dir="2700000" algn="tl" rotWithShape="0">
                    <a:prstClr val="black">
                      <a:alpha val="40000"/>
                    </a:prstClr>
                  </a:outerShdw>
                </a:effectLst>
                <a:latin typeface="Arial"/>
                <a:ea typeface="+mn-ea"/>
                <a:cs typeface="Arial"/>
              </a:rPr>
              <a:t>Integrated</a:t>
            </a:r>
            <a:r>
              <a:rPr lang="fr-FR" sz="3200" b="1" dirty="0" smtClean="0">
                <a:solidFill>
                  <a:srgbClr val="000514"/>
                </a:solidFill>
                <a:effectLst>
                  <a:outerShdw blurRad="50800" dist="38100" dir="2700000" algn="tl" rotWithShape="0">
                    <a:prstClr val="black">
                      <a:alpha val="40000"/>
                    </a:prstClr>
                  </a:outerShdw>
                </a:effectLst>
                <a:latin typeface="Arial"/>
                <a:ea typeface="+mn-ea"/>
                <a:cs typeface="Arial"/>
              </a:rPr>
              <a:t> Unit for </a:t>
            </a:r>
          </a:p>
          <a:p>
            <a:pPr algn="ctr">
              <a:lnSpc>
                <a:spcPct val="110000"/>
              </a:lnSpc>
            </a:pPr>
            <a:r>
              <a:rPr lang="fr-FR" sz="3200" b="1" dirty="0" err="1" smtClean="0">
                <a:solidFill>
                  <a:srgbClr val="000514"/>
                </a:solidFill>
                <a:effectLst>
                  <a:outerShdw blurRad="50800" dist="38100" dir="2700000" algn="tl" rotWithShape="0">
                    <a:prstClr val="black">
                      <a:alpha val="40000"/>
                    </a:prstClr>
                  </a:outerShdw>
                </a:effectLst>
                <a:latin typeface="Arial"/>
                <a:ea typeface="+mn-ea"/>
                <a:cs typeface="Arial"/>
              </a:rPr>
              <a:t>Translational</a:t>
            </a:r>
            <a:r>
              <a:rPr lang="fr-FR" sz="3200" b="1" dirty="0" smtClean="0">
                <a:solidFill>
                  <a:srgbClr val="000514"/>
                </a:solidFill>
                <a:effectLst>
                  <a:outerShdw blurRad="50800" dist="38100" dir="2700000" algn="tl" rotWithShape="0">
                    <a:prstClr val="black">
                      <a:alpha val="40000"/>
                    </a:prstClr>
                  </a:outerShdw>
                </a:effectLst>
                <a:latin typeface="Arial"/>
                <a:ea typeface="+mn-ea"/>
                <a:cs typeface="Arial"/>
              </a:rPr>
              <a:t> </a:t>
            </a:r>
            <a:r>
              <a:rPr lang="fr-FR" sz="3200" b="1" dirty="0" err="1" smtClean="0">
                <a:solidFill>
                  <a:srgbClr val="000514"/>
                </a:solidFill>
                <a:effectLst>
                  <a:outerShdw blurRad="50800" dist="38100" dir="2700000" algn="tl" rotWithShape="0">
                    <a:prstClr val="black">
                      <a:alpha val="40000"/>
                    </a:prstClr>
                  </a:outerShdw>
                </a:effectLst>
                <a:latin typeface="Arial"/>
                <a:ea typeface="+mn-ea"/>
                <a:cs typeface="Arial"/>
              </a:rPr>
              <a:t>Vascular</a:t>
            </a:r>
            <a:r>
              <a:rPr lang="fr-FR" sz="3200" b="1" dirty="0" smtClean="0">
                <a:solidFill>
                  <a:srgbClr val="000514"/>
                </a:solidFill>
                <a:effectLst>
                  <a:outerShdw blurRad="50800" dist="38100" dir="2700000" algn="tl" rotWithShape="0">
                    <a:prstClr val="black">
                      <a:alpha val="40000"/>
                    </a:prstClr>
                  </a:outerShdw>
                </a:effectLst>
                <a:latin typeface="Arial"/>
                <a:ea typeface="+mn-ea"/>
                <a:cs typeface="Arial"/>
              </a:rPr>
              <a:t> </a:t>
            </a:r>
            <a:r>
              <a:rPr lang="fr-FR" sz="3200" b="1" dirty="0" err="1" smtClean="0">
                <a:solidFill>
                  <a:srgbClr val="000514"/>
                </a:solidFill>
                <a:effectLst>
                  <a:outerShdw blurRad="50800" dist="38100" dir="2700000" algn="tl" rotWithShape="0">
                    <a:prstClr val="black">
                      <a:alpha val="40000"/>
                    </a:prstClr>
                  </a:outerShdw>
                </a:effectLst>
                <a:latin typeface="Arial"/>
                <a:ea typeface="+mn-ea"/>
                <a:cs typeface="Arial"/>
              </a:rPr>
              <a:t>Medicine</a:t>
            </a:r>
            <a:endParaRPr lang="en-US" sz="1400" dirty="0">
              <a:solidFill>
                <a:srgbClr val="000514"/>
              </a:solidFill>
              <a:effectLst>
                <a:outerShdw blurRad="50800" dist="38100" dir="2700000" algn="tl" rotWithShape="0">
                  <a:prstClr val="black">
                    <a:alpha val="40000"/>
                  </a:prstClr>
                </a:outerShdw>
              </a:effectLst>
              <a:latin typeface="Garamond" pitchFamily="-107" charset="0"/>
              <a:ea typeface="+mn-ea"/>
              <a:cs typeface="Arial" charset="0"/>
            </a:endParaRPr>
          </a:p>
        </p:txBody>
      </p:sp>
      <p:sp>
        <p:nvSpPr>
          <p:cNvPr id="3" name="Rectangle 2"/>
          <p:cNvSpPr/>
          <p:nvPr/>
        </p:nvSpPr>
        <p:spPr>
          <a:xfrm>
            <a:off x="793057" y="5671942"/>
            <a:ext cx="1631470" cy="707886"/>
          </a:xfrm>
          <a:prstGeom prst="rect">
            <a:avLst/>
          </a:prstGeom>
        </p:spPr>
        <p:txBody>
          <a:bodyPr wrap="square">
            <a:spAutoFit/>
          </a:bodyPr>
          <a:lstStyle/>
          <a:p>
            <a:pPr algn="ctr"/>
            <a:r>
              <a:rPr lang="fr-FR" sz="2000" b="1" dirty="0" err="1">
                <a:solidFill>
                  <a:srgbClr val="000514"/>
                </a:solidFill>
                <a:latin typeface="Arial"/>
                <a:ea typeface="+mn-ea"/>
                <a:cs typeface="Arial"/>
              </a:rPr>
              <a:t>Integrative</a:t>
            </a:r>
            <a:r>
              <a:rPr lang="fr-FR" sz="2000" b="1" dirty="0">
                <a:solidFill>
                  <a:srgbClr val="000514"/>
                </a:solidFill>
                <a:latin typeface="Arial"/>
                <a:ea typeface="+mn-ea"/>
                <a:cs typeface="Arial"/>
              </a:rPr>
              <a:t> </a:t>
            </a:r>
            <a:r>
              <a:rPr lang="fr-FR" sz="2000" b="1" dirty="0" err="1">
                <a:solidFill>
                  <a:srgbClr val="000514"/>
                </a:solidFill>
                <a:latin typeface="Arial"/>
                <a:ea typeface="+mn-ea"/>
                <a:cs typeface="Arial"/>
              </a:rPr>
              <a:t>Biology</a:t>
            </a:r>
            <a:endParaRPr lang="en-US" sz="2000" dirty="0">
              <a:solidFill>
                <a:srgbClr val="000514"/>
              </a:solidFill>
              <a:latin typeface="Arial"/>
              <a:ea typeface="+mn-ea"/>
              <a:cs typeface="Arial"/>
            </a:endParaRPr>
          </a:p>
        </p:txBody>
      </p:sp>
      <p:sp>
        <p:nvSpPr>
          <p:cNvPr id="4" name="Rectangle 3"/>
          <p:cNvSpPr/>
          <p:nvPr/>
        </p:nvSpPr>
        <p:spPr>
          <a:xfrm>
            <a:off x="1646970" y="5030936"/>
            <a:ext cx="1125428" cy="400110"/>
          </a:xfrm>
          <a:prstGeom prst="rect">
            <a:avLst/>
          </a:prstGeom>
        </p:spPr>
        <p:txBody>
          <a:bodyPr wrap="none">
            <a:spAutoFit/>
          </a:bodyPr>
          <a:lstStyle/>
          <a:p>
            <a:pPr algn="ctr"/>
            <a:r>
              <a:rPr lang="fr-FR" sz="2000" b="1" dirty="0" err="1">
                <a:solidFill>
                  <a:srgbClr val="000514"/>
                </a:solidFill>
                <a:latin typeface="Arial"/>
                <a:ea typeface="+mn-ea"/>
                <a:cs typeface="Arial"/>
              </a:rPr>
              <a:t>Genetic</a:t>
            </a:r>
            <a:endParaRPr lang="en-US" sz="2000" dirty="0">
              <a:solidFill>
                <a:srgbClr val="000514"/>
              </a:solidFill>
              <a:latin typeface="Arial"/>
              <a:ea typeface="+mn-ea"/>
              <a:cs typeface="Arial"/>
            </a:endParaRPr>
          </a:p>
        </p:txBody>
      </p:sp>
      <p:sp>
        <p:nvSpPr>
          <p:cNvPr id="5" name="Rectangle 4"/>
          <p:cNvSpPr/>
          <p:nvPr/>
        </p:nvSpPr>
        <p:spPr>
          <a:xfrm>
            <a:off x="1873990" y="4377062"/>
            <a:ext cx="2051413" cy="400110"/>
          </a:xfrm>
          <a:prstGeom prst="rect">
            <a:avLst/>
          </a:prstGeom>
        </p:spPr>
        <p:txBody>
          <a:bodyPr wrap="none">
            <a:spAutoFit/>
          </a:bodyPr>
          <a:lstStyle/>
          <a:p>
            <a:pPr algn="ctr"/>
            <a:r>
              <a:rPr lang="fr-FR" sz="2000" b="1" dirty="0" err="1">
                <a:solidFill>
                  <a:srgbClr val="000514"/>
                </a:solidFill>
                <a:latin typeface="Arial"/>
                <a:ea typeface="+mn-ea"/>
                <a:cs typeface="Arial"/>
              </a:rPr>
              <a:t>Bioengineering</a:t>
            </a:r>
            <a:endParaRPr lang="en-US" sz="2000" dirty="0">
              <a:solidFill>
                <a:srgbClr val="000514"/>
              </a:solidFill>
              <a:latin typeface="Arial"/>
              <a:ea typeface="+mn-ea"/>
              <a:cs typeface="Arial"/>
            </a:endParaRPr>
          </a:p>
        </p:txBody>
      </p:sp>
      <p:sp>
        <p:nvSpPr>
          <p:cNvPr id="6" name="Rectangle 5"/>
          <p:cNvSpPr/>
          <p:nvPr/>
        </p:nvSpPr>
        <p:spPr>
          <a:xfrm>
            <a:off x="3340210" y="3914844"/>
            <a:ext cx="1596060" cy="400110"/>
          </a:xfrm>
          <a:prstGeom prst="rect">
            <a:avLst/>
          </a:prstGeom>
        </p:spPr>
        <p:txBody>
          <a:bodyPr wrap="none">
            <a:spAutoFit/>
          </a:bodyPr>
          <a:lstStyle/>
          <a:p>
            <a:pPr algn="ctr"/>
            <a:r>
              <a:rPr lang="fr-FR" sz="2000" b="1" dirty="0" err="1">
                <a:solidFill>
                  <a:srgbClr val="000514"/>
                </a:solidFill>
                <a:latin typeface="Arial"/>
                <a:ea typeface="+mn-ea"/>
                <a:cs typeface="Arial"/>
              </a:rPr>
              <a:t>Biomarkers</a:t>
            </a:r>
            <a:endParaRPr lang="en-US" sz="2000" dirty="0">
              <a:solidFill>
                <a:srgbClr val="000514"/>
              </a:solidFill>
              <a:latin typeface="Arial"/>
              <a:ea typeface="+mn-ea"/>
              <a:cs typeface="Arial"/>
            </a:endParaRPr>
          </a:p>
        </p:txBody>
      </p:sp>
      <p:sp>
        <p:nvSpPr>
          <p:cNvPr id="7" name="Rectangle 6"/>
          <p:cNvSpPr/>
          <p:nvPr/>
        </p:nvSpPr>
        <p:spPr>
          <a:xfrm>
            <a:off x="4900403" y="3207568"/>
            <a:ext cx="1370780" cy="707886"/>
          </a:xfrm>
          <a:prstGeom prst="rect">
            <a:avLst/>
          </a:prstGeom>
        </p:spPr>
        <p:txBody>
          <a:bodyPr wrap="square">
            <a:spAutoFit/>
          </a:bodyPr>
          <a:lstStyle/>
          <a:p>
            <a:pPr algn="ctr"/>
            <a:r>
              <a:rPr lang="fr-FR" sz="2000" b="1" dirty="0" err="1">
                <a:solidFill>
                  <a:srgbClr val="000514"/>
                </a:solidFill>
                <a:latin typeface="Arial"/>
                <a:ea typeface="+mn-ea"/>
                <a:cs typeface="Arial"/>
              </a:rPr>
              <a:t>Medical</a:t>
            </a:r>
            <a:r>
              <a:rPr lang="fr-FR" sz="2000" b="1" dirty="0">
                <a:solidFill>
                  <a:srgbClr val="000514"/>
                </a:solidFill>
                <a:latin typeface="Arial"/>
                <a:ea typeface="+mn-ea"/>
                <a:cs typeface="Arial"/>
              </a:rPr>
              <a:t> Imaging</a:t>
            </a:r>
            <a:endParaRPr lang="en-US" sz="2000" dirty="0">
              <a:solidFill>
                <a:srgbClr val="000514"/>
              </a:solidFill>
              <a:latin typeface="Arial"/>
              <a:ea typeface="+mn-ea"/>
              <a:cs typeface="Arial"/>
            </a:endParaRPr>
          </a:p>
        </p:txBody>
      </p:sp>
      <p:sp>
        <p:nvSpPr>
          <p:cNvPr id="13" name="Rectangle 12"/>
          <p:cNvSpPr/>
          <p:nvPr/>
        </p:nvSpPr>
        <p:spPr>
          <a:xfrm>
            <a:off x="6258483" y="3596321"/>
            <a:ext cx="2286000" cy="400110"/>
          </a:xfrm>
          <a:prstGeom prst="rect">
            <a:avLst/>
          </a:prstGeom>
        </p:spPr>
        <p:txBody>
          <a:bodyPr>
            <a:spAutoFit/>
          </a:bodyPr>
          <a:lstStyle/>
          <a:p>
            <a:pPr algn="ctr"/>
            <a:r>
              <a:rPr lang="fr-FR" sz="2000" b="1" dirty="0" err="1">
                <a:solidFill>
                  <a:srgbClr val="000514"/>
                </a:solidFill>
                <a:latin typeface="Arial"/>
                <a:ea typeface="+mn-ea"/>
                <a:cs typeface="Arial"/>
              </a:rPr>
              <a:t>Clinical</a:t>
            </a:r>
            <a:r>
              <a:rPr lang="fr-FR" sz="2000" b="1" dirty="0" smtClean="0">
                <a:solidFill>
                  <a:srgbClr val="000514"/>
                </a:solidFill>
                <a:latin typeface="Arial"/>
                <a:ea typeface="+mn-ea"/>
                <a:cs typeface="Arial"/>
              </a:rPr>
              <a:t> Trials</a:t>
            </a:r>
            <a:endParaRPr lang="en-US" sz="2000" dirty="0">
              <a:solidFill>
                <a:srgbClr val="000514"/>
              </a:solidFill>
              <a:latin typeface="Garamond" pitchFamily="-107" charset="0"/>
              <a:ea typeface="+mn-ea"/>
              <a:cs typeface="Arial" charset="0"/>
            </a:endParaRPr>
          </a:p>
        </p:txBody>
      </p:sp>
      <p:sp>
        <p:nvSpPr>
          <p:cNvPr id="14" name="Rectangle 13"/>
          <p:cNvSpPr/>
          <p:nvPr/>
        </p:nvSpPr>
        <p:spPr>
          <a:xfrm>
            <a:off x="3048121" y="6184043"/>
            <a:ext cx="1424363" cy="400110"/>
          </a:xfrm>
          <a:prstGeom prst="rect">
            <a:avLst/>
          </a:prstGeom>
        </p:spPr>
        <p:txBody>
          <a:bodyPr wrap="none">
            <a:spAutoFit/>
          </a:bodyPr>
          <a:lstStyle/>
          <a:p>
            <a:pPr algn="ctr"/>
            <a:r>
              <a:rPr lang="fr-FR" sz="2000" b="1" dirty="0">
                <a:solidFill>
                  <a:srgbClr val="000514"/>
                </a:solidFill>
                <a:latin typeface="Arial"/>
                <a:ea typeface="+mn-ea"/>
                <a:cs typeface="Arial"/>
              </a:rPr>
              <a:t>Education</a:t>
            </a:r>
            <a:endParaRPr lang="en-US" sz="2000" dirty="0">
              <a:solidFill>
                <a:srgbClr val="000514"/>
              </a:solidFill>
              <a:latin typeface="Garamond" pitchFamily="-107" charset="0"/>
              <a:ea typeface="+mn-ea"/>
              <a:cs typeface="Arial" charset="0"/>
            </a:endParaRPr>
          </a:p>
        </p:txBody>
      </p:sp>
      <p:sp>
        <p:nvSpPr>
          <p:cNvPr id="15" name="Rectangle 14"/>
          <p:cNvSpPr/>
          <p:nvPr/>
        </p:nvSpPr>
        <p:spPr>
          <a:xfrm>
            <a:off x="6159739" y="5030936"/>
            <a:ext cx="2286000" cy="400110"/>
          </a:xfrm>
          <a:prstGeom prst="rect">
            <a:avLst/>
          </a:prstGeom>
        </p:spPr>
        <p:txBody>
          <a:bodyPr>
            <a:spAutoFit/>
          </a:bodyPr>
          <a:lstStyle/>
          <a:p>
            <a:pPr algn="ctr"/>
            <a:r>
              <a:rPr lang="fr-FR" sz="2000" b="1" dirty="0" err="1">
                <a:solidFill>
                  <a:srgbClr val="000514"/>
                </a:solidFill>
                <a:latin typeface="Arial"/>
                <a:ea typeface="+mn-ea"/>
                <a:cs typeface="Arial"/>
              </a:rPr>
              <a:t>Societal</a:t>
            </a:r>
            <a:r>
              <a:rPr lang="fr-FR" sz="2000" b="1" dirty="0">
                <a:solidFill>
                  <a:srgbClr val="000514"/>
                </a:solidFill>
                <a:latin typeface="Arial"/>
                <a:ea typeface="+mn-ea"/>
                <a:cs typeface="Arial"/>
              </a:rPr>
              <a:t> Impact </a:t>
            </a:r>
            <a:endParaRPr lang="en-US" sz="2000" dirty="0">
              <a:solidFill>
                <a:srgbClr val="000514"/>
              </a:solidFill>
              <a:latin typeface="Garamond" pitchFamily="-107" charset="0"/>
              <a:ea typeface="+mn-ea"/>
              <a:cs typeface="Arial" charset="0"/>
            </a:endParaRPr>
          </a:p>
        </p:txBody>
      </p:sp>
      <p:pic>
        <p:nvPicPr>
          <p:cNvPr id="25" name="Picture 24" descr="e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 y="14554"/>
            <a:ext cx="899396" cy="899396"/>
          </a:xfrm>
          <a:prstGeom prst="rect">
            <a:avLst/>
          </a:prstGeom>
          <a:noFill/>
          <a:ln>
            <a:noFill/>
          </a:ln>
        </p:spPr>
      </p:pic>
      <p:sp>
        <p:nvSpPr>
          <p:cNvPr id="26" name="Rectangle 25"/>
          <p:cNvSpPr/>
          <p:nvPr/>
        </p:nvSpPr>
        <p:spPr>
          <a:xfrm>
            <a:off x="4686195" y="5697342"/>
            <a:ext cx="2992175" cy="400110"/>
          </a:xfrm>
          <a:prstGeom prst="rect">
            <a:avLst/>
          </a:prstGeom>
        </p:spPr>
        <p:txBody>
          <a:bodyPr wrap="none">
            <a:spAutoFit/>
          </a:bodyPr>
          <a:lstStyle/>
          <a:p>
            <a:pPr algn="ctr"/>
            <a:r>
              <a:rPr lang="fr-FR" sz="2000" b="1" dirty="0" err="1" smtClean="0">
                <a:solidFill>
                  <a:srgbClr val="000514"/>
                </a:solidFill>
                <a:latin typeface="Arial"/>
                <a:ea typeface="+mn-ea"/>
                <a:cs typeface="Arial"/>
              </a:rPr>
              <a:t>Industrial</a:t>
            </a:r>
            <a:r>
              <a:rPr lang="fr-FR" sz="2000" b="1" dirty="0" smtClean="0">
                <a:solidFill>
                  <a:srgbClr val="000514"/>
                </a:solidFill>
                <a:latin typeface="Arial"/>
                <a:ea typeface="+mn-ea"/>
                <a:cs typeface="Arial"/>
              </a:rPr>
              <a:t> </a:t>
            </a:r>
            <a:r>
              <a:rPr lang="fr-FR" sz="2000" b="1" dirty="0" err="1" smtClean="0">
                <a:solidFill>
                  <a:srgbClr val="000514"/>
                </a:solidFill>
                <a:latin typeface="Arial"/>
                <a:ea typeface="+mn-ea"/>
                <a:cs typeface="Arial"/>
              </a:rPr>
              <a:t>development</a:t>
            </a:r>
            <a:endParaRPr lang="en-US" sz="2000" dirty="0">
              <a:solidFill>
                <a:srgbClr val="000514"/>
              </a:solidFill>
              <a:latin typeface="Garamond" pitchFamily="-107" charset="0"/>
              <a:ea typeface="+mn-ea"/>
              <a:cs typeface="Arial" charset="0"/>
            </a:endParaRPr>
          </a:p>
        </p:txBody>
      </p:sp>
      <p:pic>
        <p:nvPicPr>
          <p:cNvPr id="27" name="Picture 9" descr="LOGOƒ_LVST.pn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rot="20563466">
            <a:off x="2292802" y="4360175"/>
            <a:ext cx="4535372" cy="1342679"/>
          </a:xfrm>
          <a:prstGeom prst="rect">
            <a:avLst/>
          </a:prstGeom>
          <a:effectLst>
            <a:outerShdw blurRad="50800" dist="38100" dir="2700000" algn="tl" rotWithShape="0">
              <a:prstClr val="black">
                <a:alpha val="40000"/>
              </a:prstClr>
            </a:outerShdw>
          </a:effectLst>
        </p:spPr>
      </p:pic>
      <p:grpSp>
        <p:nvGrpSpPr>
          <p:cNvPr id="28" name="Grouper 19"/>
          <p:cNvGrpSpPr/>
          <p:nvPr/>
        </p:nvGrpSpPr>
        <p:grpSpPr>
          <a:xfrm>
            <a:off x="7578354" y="118661"/>
            <a:ext cx="1528658" cy="556398"/>
            <a:chOff x="2666999" y="152400"/>
            <a:chExt cx="3352801" cy="1119060"/>
          </a:xfrm>
        </p:grpSpPr>
        <p:pic>
          <p:nvPicPr>
            <p:cNvPr id="29" name="Picture 2"/>
            <p:cNvPicPr>
              <a:picLocks noChangeAspect="1" noChangeArrowheads="1"/>
            </p:cNvPicPr>
            <p:nvPr/>
          </p:nvPicPr>
          <p:blipFill>
            <a:blip r:embed="rId5"/>
            <a:srcRect/>
            <a:stretch>
              <a:fillRect/>
            </a:stretch>
          </p:blipFill>
          <p:spPr bwMode="auto">
            <a:xfrm>
              <a:off x="2666999" y="152400"/>
              <a:ext cx="3352801" cy="845308"/>
            </a:xfrm>
            <a:prstGeom prst="rect">
              <a:avLst/>
            </a:prstGeom>
            <a:noFill/>
            <a:ln w="9525">
              <a:noFill/>
              <a:miter lim="800000"/>
              <a:headEnd/>
              <a:tailEnd/>
            </a:ln>
          </p:spPr>
        </p:pic>
        <p:sp>
          <p:nvSpPr>
            <p:cNvPr id="31" name="Text Box 8"/>
            <p:cNvSpPr txBox="1">
              <a:spLocks noChangeArrowheads="1"/>
            </p:cNvSpPr>
            <p:nvPr/>
          </p:nvSpPr>
          <p:spPr bwMode="auto">
            <a:xfrm>
              <a:off x="3048001" y="528638"/>
              <a:ext cx="184667" cy="742822"/>
            </a:xfrm>
            <a:prstGeom prst="rect">
              <a:avLst/>
            </a:prstGeom>
            <a:noFill/>
            <a:ln w="9525">
              <a:noFill/>
              <a:miter lim="800000"/>
              <a:headEnd/>
              <a:tailEnd/>
            </a:ln>
          </p:spPr>
          <p:txBody>
            <a:bodyPr wrap="square">
              <a:prstTxWarp prst="textNoShape">
                <a:avLst/>
              </a:prstTxWarp>
              <a:spAutoFit/>
            </a:bodyPr>
            <a:lstStyle/>
            <a:p>
              <a:endParaRPr lang="fr-FR" sz="1800" dirty="0">
                <a:solidFill>
                  <a:srgbClr val="000514"/>
                </a:solidFill>
                <a:latin typeface="Garamond" pitchFamily="-107" charset="0"/>
                <a:ea typeface="+mn-ea"/>
                <a:cs typeface="Arial" charset="0"/>
              </a:endParaRPr>
            </a:p>
          </p:txBody>
        </p:sp>
      </p:grpSp>
      <p:pic>
        <p:nvPicPr>
          <p:cNvPr id="32" name="Picture 12"/>
          <p:cNvPicPr>
            <a:picLocks noChangeAspect="1" noChangeArrowheads="1"/>
          </p:cNvPicPr>
          <p:nvPr/>
        </p:nvPicPr>
        <p:blipFill>
          <a:blip r:embed="rId6"/>
          <a:srcRect l="3810" t="3798" b="8386"/>
          <a:stretch>
            <a:fillRect/>
          </a:stretch>
        </p:blipFill>
        <p:spPr bwMode="auto">
          <a:xfrm>
            <a:off x="7658836" y="819842"/>
            <a:ext cx="1463998" cy="515682"/>
          </a:xfrm>
          <a:prstGeom prst="rect">
            <a:avLst/>
          </a:prstGeom>
          <a:noFill/>
          <a:ln w="9525">
            <a:noFill/>
            <a:miter lim="800000"/>
            <a:headEnd/>
            <a:tailEnd/>
          </a:ln>
        </p:spPr>
      </p:pic>
      <p:pic>
        <p:nvPicPr>
          <p:cNvPr id="33" name="Picture 47"/>
          <p:cNvPicPr>
            <a:picLocks noChangeAspect="1" noChangeArrowheads="1"/>
          </p:cNvPicPr>
          <p:nvPr/>
        </p:nvPicPr>
        <p:blipFill>
          <a:blip r:embed="rId7"/>
          <a:srcRect/>
          <a:stretch>
            <a:fillRect/>
          </a:stretch>
        </p:blipFill>
        <p:spPr bwMode="auto">
          <a:xfrm>
            <a:off x="7155901" y="116632"/>
            <a:ext cx="499862" cy="1218892"/>
          </a:xfrm>
          <a:prstGeom prst="rect">
            <a:avLst/>
          </a:prstGeom>
          <a:noFill/>
          <a:ln w="9525">
            <a:noFill/>
            <a:miter lim="800000"/>
            <a:headEnd/>
            <a:tailEnd/>
          </a:ln>
        </p:spPr>
      </p:pic>
      <p:sp>
        <p:nvSpPr>
          <p:cNvPr id="34" name="Round Same Side Corner Rectangle 12"/>
          <p:cNvSpPr/>
          <p:nvPr/>
        </p:nvSpPr>
        <p:spPr>
          <a:xfrm>
            <a:off x="1425744" y="1878966"/>
            <a:ext cx="2498188" cy="564062"/>
          </a:xfrm>
          <a:prstGeom prst="round2SameRect">
            <a:avLst>
              <a:gd name="adj1" fmla="val 50000"/>
              <a:gd name="adj2" fmla="val 50000"/>
            </a:avLst>
          </a:prstGeom>
          <a:gradFill>
            <a:gsLst>
              <a:gs pos="0">
                <a:srgbClr val="FFB50B"/>
              </a:gs>
              <a:gs pos="100000">
                <a:srgbClr val="FFCC3C"/>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dirty="0" smtClean="0">
                <a:solidFill>
                  <a:srgbClr val="000514"/>
                </a:solidFill>
                <a:latin typeface="Garamond"/>
              </a:rPr>
              <a:t>Pathophysiology</a:t>
            </a:r>
            <a:endParaRPr lang="en-US" sz="1600" b="1" dirty="0">
              <a:solidFill>
                <a:srgbClr val="000514"/>
              </a:solidFill>
              <a:latin typeface="Garamond"/>
            </a:endParaRPr>
          </a:p>
        </p:txBody>
      </p:sp>
      <p:sp>
        <p:nvSpPr>
          <p:cNvPr id="35" name="Round Same Side Corner Rectangle 13"/>
          <p:cNvSpPr/>
          <p:nvPr/>
        </p:nvSpPr>
        <p:spPr>
          <a:xfrm>
            <a:off x="3565610" y="1878966"/>
            <a:ext cx="2552091" cy="564062"/>
          </a:xfrm>
          <a:prstGeom prst="round2SameRect">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dirty="0" smtClean="0">
                <a:solidFill>
                  <a:srgbClr val="000514"/>
                </a:solidFill>
                <a:latin typeface="Garamond"/>
              </a:rPr>
              <a:t>Diagnostic/prognostic</a:t>
            </a:r>
            <a:endParaRPr lang="en-US" sz="1600" b="1" dirty="0">
              <a:solidFill>
                <a:srgbClr val="000514"/>
              </a:solidFill>
              <a:latin typeface="Garamond"/>
            </a:endParaRPr>
          </a:p>
        </p:txBody>
      </p:sp>
      <p:sp>
        <p:nvSpPr>
          <p:cNvPr id="36" name="Round Same Side Corner Rectangle 14"/>
          <p:cNvSpPr/>
          <p:nvPr/>
        </p:nvSpPr>
        <p:spPr>
          <a:xfrm>
            <a:off x="2845943" y="2305718"/>
            <a:ext cx="1840252" cy="564062"/>
          </a:xfrm>
          <a:prstGeom prst="round2SameRect">
            <a:avLst>
              <a:gd name="adj1" fmla="val 50000"/>
              <a:gd name="adj2" fmla="val 50000"/>
            </a:avLst>
          </a:prstGeom>
          <a:gradFill>
            <a:gsLst>
              <a:gs pos="0">
                <a:srgbClr val="FF4828"/>
              </a:gs>
              <a:gs pos="100000">
                <a:srgbClr val="FF6E6B"/>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dirty="0" smtClean="0">
                <a:solidFill>
                  <a:srgbClr val="000514"/>
                </a:solidFill>
                <a:latin typeface="Garamond"/>
              </a:rPr>
              <a:t>Therapeutics</a:t>
            </a:r>
            <a:endParaRPr lang="en-US" sz="1600" b="1" dirty="0">
              <a:solidFill>
                <a:srgbClr val="000514"/>
              </a:solidFill>
              <a:latin typeface="Garamond"/>
            </a:endParaRPr>
          </a:p>
        </p:txBody>
      </p:sp>
    </p:spTree>
    <p:extLst>
      <p:ext uri="{BB962C8B-B14F-4D97-AF65-F5344CB8AC3E}">
        <p14:creationId xmlns:p14="http://schemas.microsoft.com/office/powerpoint/2010/main" val="34119730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10"/>
          <p:cNvPicPr>
            <a:picLocks noChangeAspect="1" noChangeArrowheads="1"/>
          </p:cNvPicPr>
          <p:nvPr/>
        </p:nvPicPr>
        <p:blipFill>
          <a:blip r:embed="rId3">
            <a:extLst>
              <a:ext uri="{28A0092B-C50C-407E-A947-70E740481C1C}">
                <a14:useLocalDpi xmlns:a14="http://schemas.microsoft.com/office/drawing/2010/main" val="0"/>
              </a:ext>
            </a:extLst>
          </a:blip>
          <a:srcRect l="2124" t="9885" r="75574" b="27512"/>
          <a:stretch>
            <a:fillRect/>
          </a:stretch>
        </p:blipFill>
        <p:spPr bwMode="auto">
          <a:xfrm>
            <a:off x="7308304" y="0"/>
            <a:ext cx="1600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7" name="Image 3" descr="C1 Os long avant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9463"/>
            <a:ext cx="3429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8" name="Image 4" descr="C1 Os long1 pendan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988" y="4419600"/>
            <a:ext cx="34369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9" name="Image 5" descr="C2 Mandibule avan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11775" y="1981200"/>
            <a:ext cx="34512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10" name="Image 6" descr="C2 Mandibule pendant (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11775" y="4419600"/>
            <a:ext cx="34512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11" name="Picture 2" descr="F:\DCIM\100PENTX\IMGP4714.JPG"/>
          <p:cNvPicPr>
            <a:picLocks noChangeAspect="1" noChangeArrowheads="1"/>
          </p:cNvPicPr>
          <p:nvPr/>
        </p:nvPicPr>
        <p:blipFill>
          <a:blip r:embed="rId8">
            <a:extLst>
              <a:ext uri="{28A0092B-C50C-407E-A947-70E740481C1C}">
                <a14:useLocalDpi xmlns:a14="http://schemas.microsoft.com/office/drawing/2010/main" val="0"/>
              </a:ext>
            </a:extLst>
          </a:blip>
          <a:srcRect l="8279" t="26210" r="50000" b="31303"/>
          <a:stretch>
            <a:fillRect/>
          </a:stretch>
        </p:blipFill>
        <p:spPr bwMode="auto">
          <a:xfrm>
            <a:off x="395536" y="0"/>
            <a:ext cx="2057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12" name="ZoneTexte 8"/>
          <p:cNvSpPr txBox="1">
            <a:spLocks noChangeArrowheads="1"/>
          </p:cNvSpPr>
          <p:nvPr/>
        </p:nvSpPr>
        <p:spPr bwMode="auto">
          <a:xfrm>
            <a:off x="2667000" y="127000"/>
            <a:ext cx="42812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fr-FR" b="1" dirty="0" err="1">
                <a:solidFill>
                  <a:srgbClr val="000000"/>
                </a:solidFill>
              </a:rPr>
              <a:t>Orthopedic</a:t>
            </a:r>
            <a:r>
              <a:rPr lang="fr-FR" b="1" dirty="0">
                <a:solidFill>
                  <a:srgbClr val="000000"/>
                </a:solidFill>
              </a:rPr>
              <a:t> use</a:t>
            </a:r>
          </a:p>
          <a:p>
            <a:pPr algn="ctr" eaLnBrk="1" hangingPunct="1"/>
            <a:r>
              <a:rPr lang="fr-FR" sz="2000" dirty="0" err="1">
                <a:solidFill>
                  <a:srgbClr val="000000"/>
                </a:solidFill>
              </a:rPr>
              <a:t>Bone</a:t>
            </a:r>
            <a:r>
              <a:rPr lang="fr-FR" sz="2000" dirty="0">
                <a:solidFill>
                  <a:srgbClr val="000000"/>
                </a:solidFill>
              </a:rPr>
              <a:t> </a:t>
            </a:r>
            <a:r>
              <a:rPr lang="fr-FR" sz="2000" dirty="0" smtClean="0">
                <a:solidFill>
                  <a:srgbClr val="000000"/>
                </a:solidFill>
              </a:rPr>
              <a:t>tissue engineering </a:t>
            </a:r>
          </a:p>
          <a:p>
            <a:pPr algn="ctr" eaLnBrk="1" hangingPunct="1"/>
            <a:r>
              <a:rPr lang="fr-FR" sz="2000" dirty="0" smtClean="0">
                <a:solidFill>
                  <a:srgbClr val="000000"/>
                </a:solidFill>
              </a:rPr>
              <a:t>in </a:t>
            </a:r>
            <a:r>
              <a:rPr lang="fr-FR" sz="2000" dirty="0" err="1" smtClean="0">
                <a:solidFill>
                  <a:srgbClr val="000000"/>
                </a:solidFill>
              </a:rPr>
              <a:t>goat</a:t>
            </a:r>
            <a:endParaRPr lang="fr-FR" sz="2000" dirty="0">
              <a:solidFill>
                <a:srgbClr val="000000"/>
              </a:solidFill>
            </a:endParaRPr>
          </a:p>
        </p:txBody>
      </p:sp>
      <p:sp>
        <p:nvSpPr>
          <p:cNvPr id="9" name="AutoShape 27"/>
          <p:cNvSpPr>
            <a:spLocks noChangeArrowheads="1"/>
          </p:cNvSpPr>
          <p:nvPr/>
        </p:nvSpPr>
        <p:spPr bwMode="auto">
          <a:xfrm rot="6634650">
            <a:off x="5764326" y="3182649"/>
            <a:ext cx="5081946" cy="792169"/>
          </a:xfrm>
          <a:prstGeom prst="curvedDownArrow">
            <a:avLst>
              <a:gd name="adj1" fmla="val 31319"/>
              <a:gd name="adj2" fmla="val 62629"/>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fr-FR">
              <a:solidFill>
                <a:srgbClr val="000000"/>
              </a:solidFill>
            </a:endParaRPr>
          </a:p>
        </p:txBody>
      </p:sp>
      <p:sp>
        <p:nvSpPr>
          <p:cNvPr id="10" name="AutoShape 27"/>
          <p:cNvSpPr>
            <a:spLocks noChangeArrowheads="1"/>
          </p:cNvSpPr>
          <p:nvPr/>
        </p:nvSpPr>
        <p:spPr bwMode="auto">
          <a:xfrm rot="14942499" flipH="1">
            <a:off x="-1514750" y="3027174"/>
            <a:ext cx="5081946" cy="792169"/>
          </a:xfrm>
          <a:prstGeom prst="curvedDownArrow">
            <a:avLst>
              <a:gd name="adj1" fmla="val 31319"/>
              <a:gd name="adj2" fmla="val 62629"/>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fr-FR">
              <a:solidFill>
                <a:srgbClr val="000000"/>
              </a:solidFill>
            </a:endParaRPr>
          </a:p>
        </p:txBody>
      </p:sp>
      <p:pic>
        <p:nvPicPr>
          <p:cNvPr id="11" name="Picture 3" descr="C:\Users\Laure\Desktop\Manip Brebis 291013\IMGP540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5753" t="32512" r="16347" b="19588"/>
          <a:stretch/>
        </p:blipFill>
        <p:spPr bwMode="auto">
          <a:xfrm>
            <a:off x="2987824" y="3429000"/>
            <a:ext cx="3094040" cy="205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455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Matrices FOR Skin </a:t>
            </a:r>
            <a:r>
              <a:rPr lang="fr-FR" dirty="0" err="1" smtClean="0"/>
              <a:t>Regeneration</a:t>
            </a:r>
            <a:endParaRPr lang="fr-FR" dirty="0"/>
          </a:p>
        </p:txBody>
      </p:sp>
      <p:sp>
        <p:nvSpPr>
          <p:cNvPr id="10" name="Espace réservé du contenu 9"/>
          <p:cNvSpPr>
            <a:spLocks noGrp="1"/>
          </p:cNvSpPr>
          <p:nvPr>
            <p:ph sz="quarter" idx="14"/>
          </p:nvPr>
        </p:nvSpPr>
        <p:spPr>
          <a:xfrm>
            <a:off x="0" y="980728"/>
            <a:ext cx="9036496" cy="1003297"/>
          </a:xfrm>
        </p:spPr>
        <p:txBody>
          <a:bodyPr>
            <a:noAutofit/>
          </a:bodyPr>
          <a:lstStyle/>
          <a:p>
            <a:pPr algn="ctr"/>
            <a:r>
              <a:rPr lang="fr-FR" sz="3200" dirty="0" smtClean="0"/>
              <a:t>Skin </a:t>
            </a:r>
            <a:r>
              <a:rPr lang="fr-FR" sz="3200" dirty="0" err="1" smtClean="0"/>
              <a:t>Regeneration</a:t>
            </a:r>
            <a:endParaRPr lang="fr-FR" sz="3200" dirty="0" smtClean="0"/>
          </a:p>
          <a:p>
            <a:pPr lvl="1" algn="ctr"/>
            <a:r>
              <a:rPr lang="fr-FR" sz="2800" b="1" dirty="0" smtClean="0"/>
              <a:t>Burns or irradiations (rat) and </a:t>
            </a:r>
            <a:r>
              <a:rPr lang="fr-FR" sz="2800" b="1" dirty="0" err="1" smtClean="0"/>
              <a:t>healing</a:t>
            </a:r>
            <a:r>
              <a:rPr lang="fr-FR" sz="2800" b="1" dirty="0" smtClean="0"/>
              <a:t> (</a:t>
            </a:r>
            <a:r>
              <a:rPr lang="fr-FR" sz="2800" b="1" dirty="0" err="1" smtClean="0"/>
              <a:t>pig</a:t>
            </a:r>
            <a:r>
              <a:rPr lang="fr-FR" sz="2800" b="1" dirty="0" smtClean="0"/>
              <a:t>) </a:t>
            </a:r>
          </a:p>
        </p:txBody>
      </p:sp>
      <p:sp>
        <p:nvSpPr>
          <p:cNvPr id="26" name="ZoneTexte 25"/>
          <p:cNvSpPr txBox="1"/>
          <p:nvPr/>
        </p:nvSpPr>
        <p:spPr>
          <a:xfrm>
            <a:off x="7128284" y="4643636"/>
            <a:ext cx="1224136" cy="369332"/>
          </a:xfrm>
          <a:prstGeom prst="rect">
            <a:avLst/>
          </a:prstGeom>
          <a:noFill/>
        </p:spPr>
        <p:txBody>
          <a:bodyPr wrap="square" rtlCol="0">
            <a:spAutoFit/>
          </a:bodyPr>
          <a:lstStyle/>
          <a:p>
            <a:pPr algn="ctr"/>
            <a:r>
              <a:rPr lang="fr-FR" dirty="0" smtClean="0">
                <a:solidFill>
                  <a:schemeClr val="bg1"/>
                </a:solidFill>
              </a:rPr>
              <a:t>Jour  25</a:t>
            </a:r>
            <a:endParaRPr lang="fr-FR" dirty="0">
              <a:solidFill>
                <a:schemeClr val="bg1"/>
              </a:solidFill>
            </a:endParaRPr>
          </a:p>
        </p:txBody>
      </p:sp>
      <p:sp>
        <p:nvSpPr>
          <p:cNvPr id="25" name="ZoneTexte 24"/>
          <p:cNvSpPr txBox="1"/>
          <p:nvPr/>
        </p:nvSpPr>
        <p:spPr>
          <a:xfrm>
            <a:off x="5062326" y="4643636"/>
            <a:ext cx="1224136" cy="369332"/>
          </a:xfrm>
          <a:prstGeom prst="rect">
            <a:avLst/>
          </a:prstGeom>
          <a:noFill/>
        </p:spPr>
        <p:txBody>
          <a:bodyPr wrap="square" rtlCol="0">
            <a:spAutoFit/>
          </a:bodyPr>
          <a:lstStyle/>
          <a:p>
            <a:pPr algn="ctr"/>
            <a:r>
              <a:rPr lang="fr-FR" dirty="0" smtClean="0">
                <a:solidFill>
                  <a:schemeClr val="bg1"/>
                </a:solidFill>
              </a:rPr>
              <a:t>Jour  4</a:t>
            </a:r>
            <a:endParaRPr lang="fr-FR" dirty="0">
              <a:solidFill>
                <a:schemeClr val="bg1"/>
              </a:solidFill>
            </a:endParaRPr>
          </a:p>
        </p:txBody>
      </p:sp>
      <p:grpSp>
        <p:nvGrpSpPr>
          <p:cNvPr id="13" name="Groupe 26"/>
          <p:cNvGrpSpPr/>
          <p:nvPr/>
        </p:nvGrpSpPr>
        <p:grpSpPr>
          <a:xfrm>
            <a:off x="4499992" y="2564904"/>
            <a:ext cx="4464496" cy="3604343"/>
            <a:chOff x="5148063" y="2492896"/>
            <a:chExt cx="3300177" cy="2722207"/>
          </a:xfrm>
        </p:grpSpPr>
        <p:pic>
          <p:nvPicPr>
            <p:cNvPr id="20488" name="Picture 8"/>
            <p:cNvPicPr>
              <a:picLocks noChangeAspect="1" noChangeArrowheads="1"/>
            </p:cNvPicPr>
            <p:nvPr/>
          </p:nvPicPr>
          <p:blipFill>
            <a:blip r:embed="rId3" cstate="print"/>
            <a:srcRect/>
            <a:stretch>
              <a:fillRect/>
            </a:stretch>
          </p:blipFill>
          <p:spPr bwMode="auto">
            <a:xfrm>
              <a:off x="6755934" y="3718777"/>
              <a:ext cx="1690764" cy="1496326"/>
            </a:xfrm>
            <a:prstGeom prst="rect">
              <a:avLst/>
            </a:prstGeom>
            <a:noFill/>
            <a:ln w="9525">
              <a:noFill/>
              <a:miter lim="800000"/>
              <a:headEnd/>
              <a:tailEnd/>
            </a:ln>
          </p:spPr>
        </p:pic>
        <p:pic>
          <p:nvPicPr>
            <p:cNvPr id="20486" name="Picture 6"/>
            <p:cNvPicPr>
              <a:picLocks noChangeAspect="1" noChangeArrowheads="1"/>
            </p:cNvPicPr>
            <p:nvPr/>
          </p:nvPicPr>
          <p:blipFill>
            <a:blip r:embed="rId4" cstate="print"/>
            <a:srcRect/>
            <a:stretch>
              <a:fillRect/>
            </a:stretch>
          </p:blipFill>
          <p:spPr bwMode="auto">
            <a:xfrm>
              <a:off x="5148063" y="3710936"/>
              <a:ext cx="1656184" cy="1504167"/>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5148063" y="2492896"/>
              <a:ext cx="1800201" cy="1293657"/>
            </a:xfrm>
            <a:prstGeom prst="rect">
              <a:avLst/>
            </a:prstGeom>
            <a:noFill/>
            <a:ln w="9525">
              <a:noFill/>
              <a:miter lim="800000"/>
              <a:headEnd/>
              <a:tailEnd/>
            </a:ln>
          </p:spPr>
        </p:pic>
        <p:pic>
          <p:nvPicPr>
            <p:cNvPr id="20489" name="Picture 9"/>
            <p:cNvPicPr>
              <a:picLocks noChangeAspect="1" noChangeArrowheads="1"/>
            </p:cNvPicPr>
            <p:nvPr/>
          </p:nvPicPr>
          <p:blipFill>
            <a:blip r:embed="rId6" cstate="print"/>
            <a:srcRect/>
            <a:stretch>
              <a:fillRect/>
            </a:stretch>
          </p:blipFill>
          <p:spPr bwMode="auto">
            <a:xfrm>
              <a:off x="6914343" y="2492897"/>
              <a:ext cx="1533897" cy="1296143"/>
            </a:xfrm>
            <a:prstGeom prst="rect">
              <a:avLst/>
            </a:prstGeom>
            <a:noFill/>
            <a:ln w="9525">
              <a:noFill/>
              <a:miter lim="800000"/>
              <a:headEnd/>
              <a:tailEnd/>
            </a:ln>
          </p:spPr>
        </p:pic>
      </p:grpSp>
      <p:pic>
        <p:nvPicPr>
          <p:cNvPr id="29" name="Image 28" descr="Pansements URGO.jpg"/>
          <p:cNvPicPr>
            <a:picLocks noChangeAspect="1"/>
          </p:cNvPicPr>
          <p:nvPr/>
        </p:nvPicPr>
        <p:blipFill>
          <a:blip r:embed="rId7"/>
          <a:stretch>
            <a:fillRect/>
          </a:stretch>
        </p:blipFill>
        <p:spPr>
          <a:xfrm>
            <a:off x="179512" y="2636912"/>
            <a:ext cx="4128459" cy="3096344"/>
          </a:xfrm>
          <a:prstGeom prst="rect">
            <a:avLst/>
          </a:prstGeom>
        </p:spPr>
      </p:pic>
    </p:spTree>
    <p:extLst>
      <p:ext uri="{BB962C8B-B14F-4D97-AF65-F5344CB8AC3E}">
        <p14:creationId xmlns:p14="http://schemas.microsoft.com/office/powerpoint/2010/main" val="162762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1556792"/>
            <a:ext cx="6606480" cy="3416320"/>
          </a:xfrm>
          <a:prstGeom prst="rect">
            <a:avLst/>
          </a:prstGeom>
        </p:spPr>
        <p:txBody>
          <a:bodyPr wrap="square">
            <a:spAutoFit/>
          </a:bodyPr>
          <a:lstStyle/>
          <a:p>
            <a:pPr algn="ctr" eaLnBrk="0" hangingPunct="0"/>
            <a:r>
              <a:rPr kumimoji="1" lang="fr-FR" sz="4400" b="1" i="1" dirty="0" smtClean="0">
                <a:solidFill>
                  <a:srgbClr val="0000FF"/>
                </a:solidFill>
              </a:rPr>
              <a:t>3D </a:t>
            </a:r>
            <a:r>
              <a:rPr kumimoji="1" lang="fr-FR" sz="4400" b="1" i="1" dirty="0" err="1" smtClean="0">
                <a:solidFill>
                  <a:srgbClr val="0000FF"/>
                </a:solidFill>
              </a:rPr>
              <a:t>Scaffolds</a:t>
            </a:r>
            <a:r>
              <a:rPr kumimoji="1" lang="fr-FR" sz="4400" b="1" i="1" dirty="0" smtClean="0">
                <a:solidFill>
                  <a:srgbClr val="0000FF"/>
                </a:solidFill>
              </a:rPr>
              <a:t> for</a:t>
            </a:r>
            <a:endParaRPr kumimoji="1" lang="fr-FR" sz="4400" b="1" i="1" dirty="0">
              <a:solidFill>
                <a:srgbClr val="0000FF"/>
              </a:solidFill>
            </a:endParaRPr>
          </a:p>
          <a:p>
            <a:pPr algn="ctr" eaLnBrk="0" hangingPunct="0"/>
            <a:r>
              <a:rPr kumimoji="1" lang="fr-FR" sz="4400" b="1" i="1" dirty="0" smtClean="0">
                <a:solidFill>
                  <a:srgbClr val="0000FF"/>
                </a:solidFill>
              </a:rPr>
              <a:t>Tissue </a:t>
            </a:r>
            <a:r>
              <a:rPr kumimoji="1" lang="fr-FR" sz="4400" b="1" i="1" dirty="0">
                <a:solidFill>
                  <a:srgbClr val="0000FF"/>
                </a:solidFill>
              </a:rPr>
              <a:t>Engineering</a:t>
            </a:r>
          </a:p>
          <a:p>
            <a:pPr algn="ctr" eaLnBrk="0" hangingPunct="0"/>
            <a:endParaRPr kumimoji="1" lang="fr-FR" sz="1600" b="1" i="1" dirty="0">
              <a:solidFill>
                <a:srgbClr val="3366FF"/>
              </a:solidFill>
            </a:endParaRPr>
          </a:p>
          <a:p>
            <a:pPr algn="ctr" eaLnBrk="0" hangingPunct="0"/>
            <a:endParaRPr kumimoji="1" lang="fr-FR" sz="3200" b="1" i="1" dirty="0" smtClean="0">
              <a:solidFill>
                <a:srgbClr val="0000FF"/>
              </a:solidFill>
            </a:endParaRPr>
          </a:p>
          <a:p>
            <a:pPr algn="ctr" eaLnBrk="0" hangingPunct="0"/>
            <a:r>
              <a:rPr kumimoji="1" lang="fr-FR" sz="4000" b="1" i="1" dirty="0" smtClean="0">
                <a:solidFill>
                  <a:srgbClr val="0000FF"/>
                </a:solidFill>
              </a:rPr>
              <a:t>Micro-Matrices for</a:t>
            </a:r>
          </a:p>
          <a:p>
            <a:pPr algn="ctr" eaLnBrk="0" hangingPunct="0"/>
            <a:r>
              <a:rPr kumimoji="1" lang="fr-FR" sz="4000" b="1" i="1" dirty="0" err="1" smtClean="0">
                <a:solidFill>
                  <a:srgbClr val="0000FF"/>
                </a:solidFill>
              </a:rPr>
              <a:t>therapy</a:t>
            </a:r>
            <a:endParaRPr kumimoji="1" lang="fr-FR" sz="4000" b="1" i="1" dirty="0">
              <a:solidFill>
                <a:srgbClr val="0000FF"/>
              </a:solidFill>
            </a:endParaRPr>
          </a:p>
        </p:txBody>
      </p:sp>
    </p:spTree>
    <p:extLst>
      <p:ext uri="{BB962C8B-B14F-4D97-AF65-F5344CB8AC3E}">
        <p14:creationId xmlns:p14="http://schemas.microsoft.com/office/powerpoint/2010/main" val="1105118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8"/>
          <p:cNvGrpSpPr/>
          <p:nvPr/>
        </p:nvGrpSpPr>
        <p:grpSpPr>
          <a:xfrm>
            <a:off x="1600200" y="2286000"/>
            <a:ext cx="5886934" cy="3030000"/>
            <a:chOff x="1259625" y="1196752"/>
            <a:chExt cx="5201134" cy="2268000"/>
          </a:xfrm>
        </p:grpSpPr>
        <p:pic>
          <p:nvPicPr>
            <p:cNvPr id="3" name="Picture 4" descr="F:\DCIM\100PENTX\IMGP44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898" r="25064" b="31374"/>
            <a:stretch/>
          </p:blipFill>
          <p:spPr bwMode="auto">
            <a:xfrm>
              <a:off x="3923928" y="1196752"/>
              <a:ext cx="2536831" cy="226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DCIM\100PENTX\IMGP47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915" t="14148" r="28489" b="29921"/>
            <a:stretch/>
          </p:blipFill>
          <p:spPr bwMode="auto">
            <a:xfrm>
              <a:off x="1259625" y="1196752"/>
              <a:ext cx="2536830" cy="2268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 Box 2"/>
          <p:cNvSpPr txBox="1">
            <a:spLocks noChangeArrowheads="1"/>
          </p:cNvSpPr>
          <p:nvPr/>
        </p:nvSpPr>
        <p:spPr bwMode="auto">
          <a:xfrm>
            <a:off x="609600" y="609600"/>
            <a:ext cx="7391400" cy="1754327"/>
          </a:xfrm>
          <a:prstGeom prst="rect">
            <a:avLst/>
          </a:prstGeom>
          <a:noFill/>
          <a:ln w="9525">
            <a:noFill/>
            <a:miter lim="800000"/>
            <a:headEnd/>
            <a:tailEnd/>
          </a:ln>
          <a:effectLst/>
        </p:spPr>
        <p:txBody>
          <a:bodyPr wrap="square">
            <a:prstTxWarp prst="textNoShape">
              <a:avLst/>
            </a:prstTxWarp>
            <a:spAutoFit/>
          </a:bodyPr>
          <a:lstStyle/>
          <a:p>
            <a:pPr algn="ctr" eaLnBrk="1" hangingPunct="1"/>
            <a:r>
              <a:rPr lang="en-US" sz="3600" b="1" dirty="0">
                <a:solidFill>
                  <a:srgbClr val="000000"/>
                </a:solidFill>
                <a:latin typeface="Times New Roman" pitchFamily="-110" charset="0"/>
                <a:ea typeface="ＭＳ Ｐゴシック" pitchFamily="27" charset="-128"/>
                <a:cs typeface="ＭＳ Ｐゴシック" pitchFamily="27" charset="-128"/>
              </a:rPr>
              <a:t>3D POROUS</a:t>
            </a:r>
            <a:r>
              <a:rPr lang="en-US" sz="3600" b="1" dirty="0" smtClean="0">
                <a:solidFill>
                  <a:srgbClr val="000000"/>
                </a:solidFill>
                <a:latin typeface="Times New Roman" pitchFamily="-110" charset="0"/>
                <a:ea typeface="ＭＳ Ｐゴシック" pitchFamily="27" charset="-128"/>
                <a:cs typeface="ＭＳ Ｐゴシック" pitchFamily="27" charset="-128"/>
              </a:rPr>
              <a:t> POLYSACCHARIDE BEADS</a:t>
            </a:r>
          </a:p>
          <a:p>
            <a:pPr algn="ctr" eaLnBrk="1" hangingPunct="1"/>
            <a:endParaRPr lang="en-US" sz="3600" dirty="0">
              <a:solidFill>
                <a:srgbClr val="000000"/>
              </a:solidFill>
              <a:latin typeface="Tahoma" pitchFamily="27" charset="0"/>
              <a:ea typeface="ＭＳ Ｐゴシック" pitchFamily="27" charset="-128"/>
              <a:cs typeface="ＭＳ Ｐゴシック" pitchFamily="27" charset="-128"/>
            </a:endParaRPr>
          </a:p>
        </p:txBody>
      </p:sp>
      <p:sp>
        <p:nvSpPr>
          <p:cNvPr id="6" name="ZoneTexte 5"/>
          <p:cNvSpPr txBox="1"/>
          <p:nvPr/>
        </p:nvSpPr>
        <p:spPr>
          <a:xfrm>
            <a:off x="1981200" y="6096000"/>
            <a:ext cx="5148916" cy="461665"/>
          </a:xfrm>
          <a:prstGeom prst="rect">
            <a:avLst/>
          </a:prstGeom>
          <a:noFill/>
        </p:spPr>
        <p:txBody>
          <a:bodyPr wrap="none" rtlCol="0">
            <a:spAutoFit/>
          </a:bodyPr>
          <a:lstStyle/>
          <a:p>
            <a:pPr eaLnBrk="1" hangingPunct="1"/>
            <a:r>
              <a:rPr lang="fr-FR" dirty="0" smtClean="0">
                <a:solidFill>
                  <a:srgbClr val="000000"/>
                </a:solidFill>
                <a:latin typeface="Tahoma" pitchFamily="27" charset="0"/>
                <a:ea typeface="ＭＳ Ｐゴシック" pitchFamily="27" charset="-128"/>
                <a:cs typeface="ＭＳ Ｐゴシック" pitchFamily="27" charset="-128"/>
              </a:rPr>
              <a:t>Brulé et al, Advanced </a:t>
            </a:r>
            <a:r>
              <a:rPr lang="fr-FR" dirty="0" err="1" smtClean="0">
                <a:solidFill>
                  <a:srgbClr val="000000"/>
                </a:solidFill>
                <a:latin typeface="Tahoma" pitchFamily="27" charset="0"/>
                <a:ea typeface="ＭＳ Ｐゴシック" pitchFamily="27" charset="-128"/>
                <a:cs typeface="ＭＳ Ｐゴシック" pitchFamily="27" charset="-128"/>
              </a:rPr>
              <a:t>Materials</a:t>
            </a:r>
            <a:r>
              <a:rPr lang="fr-FR" dirty="0" smtClean="0">
                <a:solidFill>
                  <a:srgbClr val="000000"/>
                </a:solidFill>
                <a:latin typeface="Tahoma" pitchFamily="27" charset="0"/>
                <a:ea typeface="ＭＳ Ｐゴシック" pitchFamily="27" charset="-128"/>
                <a:cs typeface="ＭＳ Ｐゴシック" pitchFamily="27" charset="-128"/>
              </a:rPr>
              <a:t> 2011</a:t>
            </a:r>
            <a:endParaRPr lang="fr-FR" dirty="0">
              <a:solidFill>
                <a:srgbClr val="000000"/>
              </a:solidFill>
              <a:latin typeface="Tahoma" pitchFamily="27" charset="0"/>
              <a:ea typeface="ＭＳ Ｐゴシック" pitchFamily="27" charset="-128"/>
              <a:cs typeface="ＭＳ Ｐゴシック" pitchFamily="27"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404938" y="0"/>
            <a:ext cx="7510462" cy="584776"/>
          </a:xfrm>
          <a:prstGeom prst="rect">
            <a:avLst/>
          </a:prstGeom>
          <a:noFill/>
          <a:ln w="9525">
            <a:noFill/>
            <a:miter lim="800000"/>
            <a:headEnd/>
            <a:tailEnd/>
          </a:ln>
        </p:spPr>
        <p:txBody>
          <a:bodyPr wrap="square">
            <a:prstTxWarp prst="textNoShape">
              <a:avLst/>
            </a:prstTxWarp>
            <a:spAutoFit/>
          </a:bodyPr>
          <a:lstStyle/>
          <a:p>
            <a:pPr algn="ctr" eaLnBrk="1" hangingPunct="1"/>
            <a:r>
              <a:rPr lang="fr-FR" sz="3200" dirty="0">
                <a:solidFill>
                  <a:srgbClr val="000000"/>
                </a:solidFill>
                <a:latin typeface="Tahoma" pitchFamily="27" charset="0"/>
                <a:ea typeface="ＭＳ Ｐゴシック" pitchFamily="27" charset="-128"/>
                <a:cs typeface="ＭＳ Ｐゴシック" pitchFamily="27" charset="-128"/>
              </a:rPr>
              <a:t>micro </a:t>
            </a:r>
            <a:r>
              <a:rPr lang="fr-FR" sz="3200" dirty="0" err="1">
                <a:solidFill>
                  <a:srgbClr val="000000"/>
                </a:solidFill>
                <a:latin typeface="Tahoma" pitchFamily="27" charset="0"/>
                <a:ea typeface="ＭＳ Ｐゴシック" pitchFamily="27" charset="-128"/>
                <a:cs typeface="ＭＳ Ｐゴシック" pitchFamily="27" charset="-128"/>
              </a:rPr>
              <a:t>porous</a:t>
            </a:r>
            <a:r>
              <a:rPr lang="fr-FR" sz="3200" dirty="0" smtClean="0">
                <a:solidFill>
                  <a:srgbClr val="000000"/>
                </a:solidFill>
                <a:latin typeface="Tahoma" pitchFamily="27" charset="0"/>
                <a:ea typeface="ＭＳ Ｐゴシック" pitchFamily="27" charset="-128"/>
                <a:cs typeface="ＭＳ Ｐゴシック" pitchFamily="27" charset="-128"/>
              </a:rPr>
              <a:t> polysaccharide </a:t>
            </a:r>
            <a:r>
              <a:rPr lang="fr-FR" sz="3200" dirty="0" err="1" smtClean="0">
                <a:solidFill>
                  <a:srgbClr val="000000"/>
                </a:solidFill>
                <a:latin typeface="Tahoma" pitchFamily="27" charset="0"/>
                <a:ea typeface="ＭＳ Ｐゴシック" pitchFamily="27" charset="-128"/>
                <a:cs typeface="ＭＳ Ｐゴシック" pitchFamily="27" charset="-128"/>
              </a:rPr>
              <a:t>systems</a:t>
            </a:r>
            <a:endParaRPr lang="fr-FR" sz="3200" dirty="0">
              <a:solidFill>
                <a:srgbClr val="000000"/>
              </a:solidFill>
              <a:latin typeface="Tahoma" pitchFamily="27" charset="0"/>
              <a:ea typeface="ＭＳ Ｐゴシック" pitchFamily="27" charset="-128"/>
              <a:cs typeface="ＭＳ Ｐゴシック" pitchFamily="27" charset="-128"/>
            </a:endParaRPr>
          </a:p>
        </p:txBody>
      </p:sp>
      <p:grpSp>
        <p:nvGrpSpPr>
          <p:cNvPr id="3" name="Grouper 28"/>
          <p:cNvGrpSpPr>
            <a:grpSpLocks/>
          </p:cNvGrpSpPr>
          <p:nvPr/>
        </p:nvGrpSpPr>
        <p:grpSpPr bwMode="auto">
          <a:xfrm>
            <a:off x="173038" y="3962400"/>
            <a:ext cx="8785225" cy="2746418"/>
            <a:chOff x="172819" y="838200"/>
            <a:chExt cx="8784976" cy="2746801"/>
          </a:xfrm>
        </p:grpSpPr>
        <p:sp>
          <p:nvSpPr>
            <p:cNvPr id="4" name="ZoneTexte 15"/>
            <p:cNvSpPr txBox="1">
              <a:spLocks noChangeArrowheads="1"/>
            </p:cNvSpPr>
            <p:nvPr/>
          </p:nvSpPr>
          <p:spPr bwMode="auto">
            <a:xfrm>
              <a:off x="640871" y="3277181"/>
              <a:ext cx="2254433" cy="307820"/>
            </a:xfrm>
            <a:prstGeom prst="rect">
              <a:avLst/>
            </a:prstGeom>
            <a:noFill/>
            <a:ln w="9525">
              <a:noFill/>
              <a:miter lim="800000"/>
              <a:headEnd/>
              <a:tailEnd/>
            </a:ln>
          </p:spPr>
          <p:txBody>
            <a:bodyPr wrap="square">
              <a:prstTxWarp prst="textNoShape">
                <a:avLst/>
              </a:prstTxWarp>
              <a:spAutoFit/>
            </a:bodyPr>
            <a:lstStyle/>
            <a:p>
              <a:pPr eaLnBrk="1" hangingPunct="1"/>
              <a:r>
                <a:rPr lang="fr-FR" sz="1400" dirty="0">
                  <a:solidFill>
                    <a:srgbClr val="000000"/>
                  </a:solidFill>
                  <a:latin typeface="Arial" pitchFamily="27" charset="0"/>
                  <a:ea typeface="Arial" pitchFamily="27" charset="0"/>
                  <a:cs typeface="Arial" pitchFamily="27" charset="0"/>
                </a:rPr>
                <a:t>PUDNAH 100-</a:t>
              </a:r>
              <a:r>
                <a:rPr lang="fr-FR" sz="1400" dirty="0" smtClean="0">
                  <a:solidFill>
                    <a:srgbClr val="000000"/>
                  </a:solidFill>
                  <a:latin typeface="Arial" pitchFamily="27" charset="0"/>
                  <a:ea typeface="Arial" pitchFamily="27" charset="0"/>
                  <a:cs typeface="Arial" pitchFamily="27" charset="0"/>
                </a:rPr>
                <a:t>200 µm</a:t>
              </a:r>
              <a:endParaRPr lang="fr-FR" sz="1400" dirty="0">
                <a:solidFill>
                  <a:srgbClr val="000000"/>
                </a:solidFill>
                <a:latin typeface="Arial" pitchFamily="27" charset="0"/>
                <a:ea typeface="Arial" pitchFamily="27" charset="0"/>
                <a:cs typeface="Arial" pitchFamily="27" charset="0"/>
              </a:endParaRPr>
            </a:p>
          </p:txBody>
        </p:sp>
        <p:pic>
          <p:nvPicPr>
            <p:cNvPr id="5" name="Picture 5" descr="C:\Users\Derkaoui\Desktop\Billes PUDNAH\200-500 02.tif"/>
            <p:cNvPicPr>
              <a:picLocks noChangeAspect="1" noChangeArrowheads="1"/>
            </p:cNvPicPr>
            <p:nvPr/>
          </p:nvPicPr>
          <p:blipFill>
            <a:blip r:embed="rId3"/>
            <a:srcRect l="22667" r="7378" b="22665"/>
            <a:stretch>
              <a:fillRect/>
            </a:stretch>
          </p:blipFill>
          <p:spPr bwMode="auto">
            <a:xfrm>
              <a:off x="3125147" y="838201"/>
              <a:ext cx="2808312" cy="2337501"/>
            </a:xfrm>
            <a:prstGeom prst="rect">
              <a:avLst/>
            </a:prstGeom>
            <a:noFill/>
            <a:ln w="9525">
              <a:noFill/>
              <a:miter lim="800000"/>
              <a:headEnd/>
              <a:tailEnd/>
            </a:ln>
          </p:spPr>
        </p:pic>
        <p:sp>
          <p:nvSpPr>
            <p:cNvPr id="6" name="ZoneTexte 17"/>
            <p:cNvSpPr txBox="1">
              <a:spLocks noChangeArrowheads="1"/>
            </p:cNvSpPr>
            <p:nvPr/>
          </p:nvSpPr>
          <p:spPr bwMode="auto">
            <a:xfrm>
              <a:off x="3593199" y="3275801"/>
              <a:ext cx="2273821" cy="307820"/>
            </a:xfrm>
            <a:prstGeom prst="rect">
              <a:avLst/>
            </a:prstGeom>
            <a:noFill/>
            <a:ln w="9525">
              <a:noFill/>
              <a:miter lim="800000"/>
              <a:headEnd/>
              <a:tailEnd/>
            </a:ln>
          </p:spPr>
          <p:txBody>
            <a:bodyPr wrap="square">
              <a:prstTxWarp prst="textNoShape">
                <a:avLst/>
              </a:prstTxWarp>
              <a:spAutoFit/>
            </a:bodyPr>
            <a:lstStyle/>
            <a:p>
              <a:pPr eaLnBrk="1" hangingPunct="1"/>
              <a:r>
                <a:rPr lang="fr-FR" sz="1400" dirty="0">
                  <a:solidFill>
                    <a:srgbClr val="000000"/>
                  </a:solidFill>
                  <a:latin typeface="Arial" pitchFamily="27" charset="0"/>
                  <a:ea typeface="Arial" pitchFamily="27" charset="0"/>
                  <a:cs typeface="Arial" pitchFamily="27" charset="0"/>
                </a:rPr>
                <a:t>PUDNAH 200-</a:t>
              </a:r>
              <a:r>
                <a:rPr lang="fr-FR" sz="1400" dirty="0" smtClean="0">
                  <a:solidFill>
                    <a:srgbClr val="000000"/>
                  </a:solidFill>
                  <a:latin typeface="Arial" pitchFamily="27" charset="0"/>
                  <a:ea typeface="Arial" pitchFamily="27" charset="0"/>
                  <a:cs typeface="Arial" pitchFamily="27" charset="0"/>
                </a:rPr>
                <a:t>500 µm</a:t>
              </a:r>
              <a:endParaRPr lang="fr-FR" sz="1400" dirty="0">
                <a:solidFill>
                  <a:srgbClr val="000000"/>
                </a:solidFill>
                <a:latin typeface="Arial" pitchFamily="27" charset="0"/>
                <a:ea typeface="Arial" pitchFamily="27" charset="0"/>
                <a:cs typeface="Arial" pitchFamily="27" charset="0"/>
              </a:endParaRPr>
            </a:p>
          </p:txBody>
        </p:sp>
        <p:pic>
          <p:nvPicPr>
            <p:cNvPr id="7" name="Picture 6" descr="C:\Users\Derkaoui\Desktop\Billes PUDNAH\500-1000 02.tif"/>
            <p:cNvPicPr>
              <a:picLocks noChangeAspect="1" noChangeArrowheads="1"/>
            </p:cNvPicPr>
            <p:nvPr/>
          </p:nvPicPr>
          <p:blipFill>
            <a:blip r:embed="rId4"/>
            <a:srcRect l="19022" t="8620" r="11063" b="14091"/>
            <a:stretch>
              <a:fillRect/>
            </a:stretch>
          </p:blipFill>
          <p:spPr bwMode="auto">
            <a:xfrm>
              <a:off x="6149482" y="838200"/>
              <a:ext cx="2808313" cy="2337501"/>
            </a:xfrm>
            <a:prstGeom prst="rect">
              <a:avLst/>
            </a:prstGeom>
            <a:noFill/>
            <a:ln w="9525">
              <a:noFill/>
              <a:miter lim="800000"/>
              <a:headEnd/>
              <a:tailEnd/>
            </a:ln>
          </p:spPr>
        </p:pic>
        <p:sp>
          <p:nvSpPr>
            <p:cNvPr id="8" name="ZoneTexte 19"/>
            <p:cNvSpPr txBox="1">
              <a:spLocks noChangeArrowheads="1"/>
            </p:cNvSpPr>
            <p:nvPr/>
          </p:nvSpPr>
          <p:spPr bwMode="auto">
            <a:xfrm>
              <a:off x="6617535" y="3277181"/>
              <a:ext cx="2068804" cy="307820"/>
            </a:xfrm>
            <a:prstGeom prst="rect">
              <a:avLst/>
            </a:prstGeom>
            <a:noFill/>
            <a:ln w="9525">
              <a:noFill/>
              <a:miter lim="800000"/>
              <a:headEnd/>
              <a:tailEnd/>
            </a:ln>
          </p:spPr>
          <p:txBody>
            <a:bodyPr wrap="square">
              <a:prstTxWarp prst="textNoShape">
                <a:avLst/>
              </a:prstTxWarp>
              <a:spAutoFit/>
            </a:bodyPr>
            <a:lstStyle/>
            <a:p>
              <a:pPr eaLnBrk="1" hangingPunct="1"/>
              <a:r>
                <a:rPr lang="fr-FR" sz="1400" dirty="0">
                  <a:solidFill>
                    <a:srgbClr val="000000"/>
                  </a:solidFill>
                  <a:latin typeface="Arial" pitchFamily="27" charset="0"/>
                  <a:ea typeface="Arial" pitchFamily="27" charset="0"/>
                  <a:cs typeface="Arial" pitchFamily="27" charset="0"/>
                </a:rPr>
                <a:t>PUDNAH 500-</a:t>
              </a:r>
              <a:r>
                <a:rPr lang="fr-FR" sz="1400" dirty="0" smtClean="0">
                  <a:solidFill>
                    <a:srgbClr val="000000"/>
                  </a:solidFill>
                  <a:latin typeface="Arial" pitchFamily="27" charset="0"/>
                  <a:ea typeface="Arial" pitchFamily="27" charset="0"/>
                  <a:cs typeface="Arial" pitchFamily="27" charset="0"/>
                </a:rPr>
                <a:t>1000 µm</a:t>
              </a:r>
              <a:endParaRPr lang="fr-FR" sz="1400" dirty="0">
                <a:solidFill>
                  <a:srgbClr val="000000"/>
                </a:solidFill>
                <a:latin typeface="Arial" pitchFamily="27" charset="0"/>
                <a:ea typeface="Arial" pitchFamily="27" charset="0"/>
                <a:cs typeface="Arial" pitchFamily="27" charset="0"/>
              </a:endParaRPr>
            </a:p>
          </p:txBody>
        </p:sp>
        <p:pic>
          <p:nvPicPr>
            <p:cNvPr id="9" name="Picture 2" descr="C:\Users\Derkaoui\Desktop\Billes PUDNAH\100-200 071.tif"/>
            <p:cNvPicPr>
              <a:picLocks noChangeAspect="1" noChangeArrowheads="1"/>
            </p:cNvPicPr>
            <p:nvPr/>
          </p:nvPicPr>
          <p:blipFill>
            <a:blip r:embed="rId5"/>
            <a:srcRect l="23923" r="6058" b="22505"/>
            <a:stretch>
              <a:fillRect/>
            </a:stretch>
          </p:blipFill>
          <p:spPr bwMode="auto">
            <a:xfrm>
              <a:off x="172819" y="838201"/>
              <a:ext cx="2808312" cy="2340260"/>
            </a:xfrm>
            <a:prstGeom prst="rect">
              <a:avLst/>
            </a:prstGeom>
            <a:noFill/>
            <a:ln w="9525">
              <a:noFill/>
              <a:miter lim="800000"/>
              <a:headEnd/>
              <a:tailEnd/>
            </a:ln>
          </p:spPr>
        </p:pic>
      </p:grpSp>
      <p:grpSp>
        <p:nvGrpSpPr>
          <p:cNvPr id="10" name="Grouper 27"/>
          <p:cNvGrpSpPr>
            <a:grpSpLocks/>
          </p:cNvGrpSpPr>
          <p:nvPr/>
        </p:nvGrpSpPr>
        <p:grpSpPr bwMode="auto">
          <a:xfrm>
            <a:off x="192088" y="762000"/>
            <a:ext cx="8766175" cy="2849563"/>
            <a:chOff x="192453" y="3800982"/>
            <a:chExt cx="8765343" cy="2849774"/>
          </a:xfrm>
        </p:grpSpPr>
        <p:sp>
          <p:nvSpPr>
            <p:cNvPr id="11" name="ZoneTexte 21"/>
            <p:cNvSpPr txBox="1">
              <a:spLocks noChangeArrowheads="1"/>
            </p:cNvSpPr>
            <p:nvPr/>
          </p:nvSpPr>
          <p:spPr bwMode="auto">
            <a:xfrm>
              <a:off x="640871" y="6321261"/>
              <a:ext cx="1872208" cy="307777"/>
            </a:xfrm>
            <a:prstGeom prst="rect">
              <a:avLst/>
            </a:prstGeom>
            <a:noFill/>
            <a:ln w="9525">
              <a:noFill/>
              <a:miter lim="800000"/>
              <a:headEnd/>
              <a:tailEnd/>
            </a:ln>
          </p:spPr>
          <p:txBody>
            <a:bodyPr>
              <a:prstTxWarp prst="textNoShape">
                <a:avLst/>
              </a:prstTxWarp>
              <a:spAutoFit/>
            </a:bodyPr>
            <a:lstStyle/>
            <a:p>
              <a:pPr eaLnBrk="1" hangingPunct="1"/>
              <a:r>
                <a:rPr lang="fr-FR" sz="1400" dirty="0">
                  <a:solidFill>
                    <a:srgbClr val="000000"/>
                  </a:solidFill>
                  <a:latin typeface="Arial" pitchFamily="27" charset="0"/>
                  <a:ea typeface="Arial" pitchFamily="27" charset="0"/>
                  <a:cs typeface="Arial" pitchFamily="27" charset="0"/>
                </a:rPr>
                <a:t>PUDNA 100-</a:t>
              </a:r>
              <a:r>
                <a:rPr lang="fr-FR" sz="1400" dirty="0" smtClean="0">
                  <a:solidFill>
                    <a:srgbClr val="000000"/>
                  </a:solidFill>
                  <a:latin typeface="Arial" pitchFamily="27" charset="0"/>
                  <a:ea typeface="Arial" pitchFamily="27" charset="0"/>
                  <a:cs typeface="Arial" pitchFamily="27" charset="0"/>
                </a:rPr>
                <a:t>200 µm</a:t>
              </a:r>
              <a:endParaRPr lang="fr-FR" sz="1400" dirty="0">
                <a:solidFill>
                  <a:srgbClr val="000000"/>
                </a:solidFill>
                <a:latin typeface="Arial" pitchFamily="27" charset="0"/>
                <a:ea typeface="Arial" pitchFamily="27" charset="0"/>
                <a:cs typeface="Arial" pitchFamily="27" charset="0"/>
              </a:endParaRPr>
            </a:p>
          </p:txBody>
        </p:sp>
        <p:pic>
          <p:nvPicPr>
            <p:cNvPr id="12" name="Picture 3" descr="C:\Users\Derkaoui\Desktop\Billes PUDNAH\PUDNA\100-200.tif"/>
            <p:cNvPicPr>
              <a:picLocks noChangeAspect="1" noChangeArrowheads="1"/>
            </p:cNvPicPr>
            <p:nvPr/>
          </p:nvPicPr>
          <p:blipFill>
            <a:blip r:embed="rId6"/>
            <a:srcRect l="22751" t="32999" r="19095" b="2715"/>
            <a:stretch>
              <a:fillRect/>
            </a:stretch>
          </p:blipFill>
          <p:spPr bwMode="auto">
            <a:xfrm>
              <a:off x="192453" y="3800982"/>
              <a:ext cx="2808312" cy="2337502"/>
            </a:xfrm>
            <a:prstGeom prst="rect">
              <a:avLst/>
            </a:prstGeom>
            <a:noFill/>
            <a:ln w="9525">
              <a:noFill/>
              <a:miter lim="800000"/>
              <a:headEnd/>
              <a:tailEnd/>
            </a:ln>
          </p:spPr>
        </p:pic>
        <p:pic>
          <p:nvPicPr>
            <p:cNvPr id="13" name="Picture 4" descr="C:\Users\Derkaoui\Desktop\Billes PUDNAH\PUDNA\200-500 01.tif"/>
            <p:cNvPicPr>
              <a:picLocks noChangeAspect="1" noChangeArrowheads="1"/>
            </p:cNvPicPr>
            <p:nvPr/>
          </p:nvPicPr>
          <p:blipFill>
            <a:blip r:embed="rId7"/>
            <a:srcRect l="23209" t="36024" r="21404" b="2748"/>
            <a:stretch>
              <a:fillRect/>
            </a:stretch>
          </p:blipFill>
          <p:spPr bwMode="auto">
            <a:xfrm>
              <a:off x="3125147" y="3826733"/>
              <a:ext cx="2808312" cy="2337502"/>
            </a:xfrm>
            <a:prstGeom prst="rect">
              <a:avLst/>
            </a:prstGeom>
            <a:noFill/>
            <a:ln w="9525">
              <a:noFill/>
              <a:miter lim="800000"/>
              <a:headEnd/>
              <a:tailEnd/>
            </a:ln>
          </p:spPr>
        </p:pic>
        <p:sp>
          <p:nvSpPr>
            <p:cNvPr id="14" name="ZoneTexte 24"/>
            <p:cNvSpPr txBox="1">
              <a:spLocks noChangeArrowheads="1"/>
            </p:cNvSpPr>
            <p:nvPr/>
          </p:nvSpPr>
          <p:spPr bwMode="auto">
            <a:xfrm>
              <a:off x="3593199" y="6342979"/>
              <a:ext cx="1872208" cy="307777"/>
            </a:xfrm>
            <a:prstGeom prst="rect">
              <a:avLst/>
            </a:prstGeom>
            <a:noFill/>
            <a:ln w="9525">
              <a:noFill/>
              <a:miter lim="800000"/>
              <a:headEnd/>
              <a:tailEnd/>
            </a:ln>
          </p:spPr>
          <p:txBody>
            <a:bodyPr>
              <a:prstTxWarp prst="textNoShape">
                <a:avLst/>
              </a:prstTxWarp>
              <a:spAutoFit/>
            </a:bodyPr>
            <a:lstStyle/>
            <a:p>
              <a:pPr eaLnBrk="1" hangingPunct="1"/>
              <a:r>
                <a:rPr lang="fr-FR" sz="1400" dirty="0">
                  <a:solidFill>
                    <a:srgbClr val="000000"/>
                  </a:solidFill>
                  <a:latin typeface="Arial" pitchFamily="27" charset="0"/>
                  <a:ea typeface="Arial" pitchFamily="27" charset="0"/>
                  <a:cs typeface="Arial" pitchFamily="27" charset="0"/>
                </a:rPr>
                <a:t>PUDNA 200-</a:t>
              </a:r>
              <a:r>
                <a:rPr lang="fr-FR" sz="1400" dirty="0" smtClean="0">
                  <a:solidFill>
                    <a:srgbClr val="000000"/>
                  </a:solidFill>
                  <a:latin typeface="Arial" pitchFamily="27" charset="0"/>
                  <a:ea typeface="Arial" pitchFamily="27" charset="0"/>
                  <a:cs typeface="Arial" pitchFamily="27" charset="0"/>
                </a:rPr>
                <a:t>500 µm</a:t>
              </a:r>
              <a:endParaRPr lang="fr-FR" sz="1400" dirty="0">
                <a:solidFill>
                  <a:srgbClr val="000000"/>
                </a:solidFill>
                <a:latin typeface="Arial" pitchFamily="27" charset="0"/>
                <a:ea typeface="Arial" pitchFamily="27" charset="0"/>
                <a:cs typeface="Arial" pitchFamily="27" charset="0"/>
              </a:endParaRPr>
            </a:p>
          </p:txBody>
        </p:sp>
        <p:pic>
          <p:nvPicPr>
            <p:cNvPr id="15" name="Picture 5" descr="C:\Users\Derkaoui\Desktop\Billes PUDNAH\PUDNA\500-1000 03.tif"/>
            <p:cNvPicPr>
              <a:picLocks noChangeAspect="1" noChangeArrowheads="1"/>
            </p:cNvPicPr>
            <p:nvPr/>
          </p:nvPicPr>
          <p:blipFill>
            <a:blip r:embed="rId8"/>
            <a:srcRect l="24004" t="40414" r="24953" b="3160"/>
            <a:stretch>
              <a:fillRect/>
            </a:stretch>
          </p:blipFill>
          <p:spPr bwMode="auto">
            <a:xfrm>
              <a:off x="6149483" y="3826733"/>
              <a:ext cx="2808313" cy="2337502"/>
            </a:xfrm>
            <a:prstGeom prst="rect">
              <a:avLst/>
            </a:prstGeom>
            <a:noFill/>
            <a:ln w="9525">
              <a:noFill/>
              <a:miter lim="800000"/>
              <a:headEnd/>
              <a:tailEnd/>
            </a:ln>
          </p:spPr>
        </p:pic>
        <p:sp>
          <p:nvSpPr>
            <p:cNvPr id="16" name="ZoneTexte 26"/>
            <p:cNvSpPr txBox="1">
              <a:spLocks noChangeArrowheads="1"/>
            </p:cNvSpPr>
            <p:nvPr/>
          </p:nvSpPr>
          <p:spPr bwMode="auto">
            <a:xfrm>
              <a:off x="6804247" y="6311293"/>
              <a:ext cx="1958303" cy="307800"/>
            </a:xfrm>
            <a:prstGeom prst="rect">
              <a:avLst/>
            </a:prstGeom>
            <a:noFill/>
            <a:ln w="9525">
              <a:noFill/>
              <a:miter lim="800000"/>
              <a:headEnd/>
              <a:tailEnd/>
            </a:ln>
          </p:spPr>
          <p:txBody>
            <a:bodyPr wrap="square">
              <a:prstTxWarp prst="textNoShape">
                <a:avLst/>
              </a:prstTxWarp>
              <a:spAutoFit/>
            </a:bodyPr>
            <a:lstStyle/>
            <a:p>
              <a:pPr eaLnBrk="1" hangingPunct="1"/>
              <a:r>
                <a:rPr lang="fr-FR" sz="1400" dirty="0">
                  <a:solidFill>
                    <a:srgbClr val="000000"/>
                  </a:solidFill>
                  <a:latin typeface="Arial" pitchFamily="27" charset="0"/>
                  <a:ea typeface="Arial" pitchFamily="27" charset="0"/>
                  <a:cs typeface="Arial" pitchFamily="27" charset="0"/>
                </a:rPr>
                <a:t>PUDNA 500-</a:t>
              </a:r>
              <a:r>
                <a:rPr lang="fr-FR" sz="1400" dirty="0" smtClean="0">
                  <a:solidFill>
                    <a:srgbClr val="000000"/>
                  </a:solidFill>
                  <a:latin typeface="Arial" pitchFamily="27" charset="0"/>
                  <a:ea typeface="Arial" pitchFamily="27" charset="0"/>
                  <a:cs typeface="Arial" pitchFamily="27" charset="0"/>
                </a:rPr>
                <a:t>1000 µm</a:t>
              </a:r>
              <a:endParaRPr lang="fr-FR" sz="1400" dirty="0">
                <a:solidFill>
                  <a:srgbClr val="000000"/>
                </a:solidFill>
                <a:latin typeface="Arial" pitchFamily="27" charset="0"/>
                <a:ea typeface="Arial" pitchFamily="27" charset="0"/>
                <a:cs typeface="Arial" pitchFamily="27" charset="0"/>
              </a:endParaRPr>
            </a:p>
          </p:txBody>
        </p:sp>
      </p:grpSp>
      <p:sp>
        <p:nvSpPr>
          <p:cNvPr id="17" name="Text Box 5"/>
          <p:cNvSpPr txBox="1">
            <a:spLocks noChangeArrowheads="1"/>
          </p:cNvSpPr>
          <p:nvPr/>
        </p:nvSpPr>
        <p:spPr bwMode="auto">
          <a:xfrm>
            <a:off x="1524000" y="3429000"/>
            <a:ext cx="6334125" cy="584200"/>
          </a:xfrm>
          <a:prstGeom prst="rect">
            <a:avLst/>
          </a:prstGeom>
          <a:noFill/>
          <a:ln w="9525">
            <a:noFill/>
            <a:miter lim="800000"/>
            <a:headEnd/>
            <a:tailEnd/>
          </a:ln>
        </p:spPr>
        <p:txBody>
          <a:bodyPr>
            <a:prstTxWarp prst="textNoShape">
              <a:avLst/>
            </a:prstTxWarp>
            <a:spAutoFit/>
          </a:bodyPr>
          <a:lstStyle/>
          <a:p>
            <a:pPr algn="ctr" eaLnBrk="1" hangingPunct="1"/>
            <a:r>
              <a:rPr lang="fr-FR" sz="3200" dirty="0" err="1" smtClean="0">
                <a:solidFill>
                  <a:srgbClr val="000000"/>
                </a:solidFill>
                <a:latin typeface="Tahoma" pitchFamily="27" charset="0"/>
                <a:ea typeface="ＭＳ Ｐゴシック" pitchFamily="27" charset="-128"/>
                <a:cs typeface="ＭＳ Ｐゴシック" pitchFamily="27" charset="-128"/>
              </a:rPr>
              <a:t>Loaded</a:t>
            </a:r>
            <a:r>
              <a:rPr lang="fr-FR" sz="3200" dirty="0" smtClean="0">
                <a:solidFill>
                  <a:srgbClr val="000000"/>
                </a:solidFill>
                <a:latin typeface="Tahoma" pitchFamily="27" charset="0"/>
                <a:ea typeface="ＭＳ Ｐゴシック" pitchFamily="27" charset="-128"/>
                <a:cs typeface="ＭＳ Ｐゴシック" pitchFamily="27" charset="-128"/>
              </a:rPr>
              <a:t> </a:t>
            </a:r>
            <a:r>
              <a:rPr lang="fr-FR" sz="3200" dirty="0" err="1" smtClean="0">
                <a:solidFill>
                  <a:srgbClr val="000000"/>
                </a:solidFill>
                <a:latin typeface="Tahoma" pitchFamily="27" charset="0"/>
                <a:ea typeface="ＭＳ Ｐゴシック" pitchFamily="27" charset="-128"/>
                <a:cs typeface="ＭＳ Ｐゴシック" pitchFamily="27" charset="-128"/>
              </a:rPr>
              <a:t>with</a:t>
            </a:r>
            <a:r>
              <a:rPr lang="fr-FR" sz="3200" dirty="0" smtClean="0">
                <a:solidFill>
                  <a:srgbClr val="000000"/>
                </a:solidFill>
                <a:latin typeface="Tahoma" pitchFamily="27" charset="0"/>
                <a:ea typeface="ＭＳ Ｐゴシック" pitchFamily="27" charset="-128"/>
                <a:cs typeface="ＭＳ Ｐゴシック" pitchFamily="27" charset="-128"/>
              </a:rPr>
              <a:t> </a:t>
            </a:r>
            <a:r>
              <a:rPr lang="fr-FR" sz="3200" dirty="0" err="1" smtClean="0">
                <a:solidFill>
                  <a:srgbClr val="000000"/>
                </a:solidFill>
                <a:latin typeface="Tahoma" pitchFamily="27" charset="0"/>
                <a:ea typeface="ＭＳ Ｐゴシック" pitchFamily="27" charset="-128"/>
                <a:cs typeface="ＭＳ Ｐゴシック" pitchFamily="27" charset="-128"/>
              </a:rPr>
              <a:t>drugs</a:t>
            </a:r>
            <a:endParaRPr lang="fr-FR" sz="3200" dirty="0">
              <a:solidFill>
                <a:srgbClr val="000000"/>
              </a:solidFill>
              <a:latin typeface="Tahoma" pitchFamily="27" charset="0"/>
              <a:ea typeface="ＭＳ Ｐゴシック" pitchFamily="27" charset="-128"/>
              <a:cs typeface="ＭＳ Ｐゴシック" pitchFamily="27"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5" descr="D:\Post-Doc\photos matrices\Billes HUVEC\Billes huvec\Nouveau dossier (4)\billes HUVEC\10028.jpg"/>
          <p:cNvPicPr>
            <a:picLocks noChangeAspect="1" noChangeArrowheads="1"/>
          </p:cNvPicPr>
          <p:nvPr/>
        </p:nvPicPr>
        <p:blipFill>
          <a:blip r:embed="rId4"/>
          <a:srcRect t="14285"/>
          <a:stretch>
            <a:fillRect/>
          </a:stretch>
        </p:blipFill>
        <p:spPr bwMode="auto">
          <a:xfrm>
            <a:off x="2002374" y="3821654"/>
            <a:ext cx="2519363" cy="2159000"/>
          </a:xfrm>
          <a:prstGeom prst="rect">
            <a:avLst/>
          </a:prstGeom>
          <a:noFill/>
          <a:ln w="9525">
            <a:noFill/>
            <a:miter lim="800000"/>
            <a:headEnd/>
            <a:tailEnd/>
          </a:ln>
        </p:spPr>
      </p:pic>
      <p:pic>
        <p:nvPicPr>
          <p:cNvPr id="535555" name="Picture 7" descr="D:\Post-Doc\photos matrices\Billes HUVEC\Billes huvec\Nouveau dossier (4)\billes HUVEC\224.jpg"/>
          <p:cNvPicPr>
            <a:picLocks noChangeAspect="1" noChangeArrowheads="1"/>
          </p:cNvPicPr>
          <p:nvPr/>
        </p:nvPicPr>
        <p:blipFill>
          <a:blip r:embed="rId5"/>
          <a:srcRect b="14276"/>
          <a:stretch>
            <a:fillRect/>
          </a:stretch>
        </p:blipFill>
        <p:spPr bwMode="auto">
          <a:xfrm>
            <a:off x="4686832" y="3821654"/>
            <a:ext cx="2519362" cy="2160588"/>
          </a:xfrm>
          <a:prstGeom prst="rect">
            <a:avLst/>
          </a:prstGeom>
          <a:noFill/>
          <a:ln w="9525">
            <a:noFill/>
            <a:miter lim="800000"/>
            <a:headEnd/>
            <a:tailEnd/>
          </a:ln>
        </p:spPr>
      </p:pic>
      <p:sp>
        <p:nvSpPr>
          <p:cNvPr id="535556" name="ZoneTexte 11"/>
          <p:cNvSpPr txBox="1">
            <a:spLocks noChangeArrowheads="1"/>
          </p:cNvSpPr>
          <p:nvPr/>
        </p:nvSpPr>
        <p:spPr bwMode="auto">
          <a:xfrm>
            <a:off x="1841510" y="6039392"/>
            <a:ext cx="2879725" cy="461962"/>
          </a:xfrm>
          <a:prstGeom prst="rect">
            <a:avLst/>
          </a:prstGeom>
          <a:noFill/>
          <a:ln w="9525">
            <a:noFill/>
            <a:miter lim="800000"/>
            <a:headEnd/>
            <a:tailEnd/>
          </a:ln>
        </p:spPr>
        <p:txBody>
          <a:bodyPr>
            <a:prstTxWarp prst="textNoShape">
              <a:avLst/>
            </a:prstTxWarp>
            <a:spAutoFit/>
          </a:bodyPr>
          <a:lstStyle/>
          <a:p>
            <a:pPr algn="ctr" defTabSz="457200"/>
            <a:r>
              <a:rPr lang="fr-FR" sz="2400" dirty="0" err="1">
                <a:solidFill>
                  <a:srgbClr val="000000"/>
                </a:solidFill>
                <a:latin typeface="Tahoma" pitchFamily="27" charset="0"/>
                <a:ea typeface="ＭＳ Ｐゴシック" pitchFamily="27" charset="-128"/>
                <a:cs typeface="ＭＳ Ｐゴシック" pitchFamily="27" charset="-128"/>
              </a:rPr>
              <a:t>After</a:t>
            </a:r>
            <a:r>
              <a:rPr lang="fr-FR" sz="2400" dirty="0">
                <a:solidFill>
                  <a:srgbClr val="000000"/>
                </a:solidFill>
                <a:latin typeface="Tahoma" pitchFamily="27" charset="0"/>
                <a:ea typeface="ＭＳ Ｐゴシック" pitchFamily="27" charset="-128"/>
                <a:cs typeface="ＭＳ Ｐゴシック" pitchFamily="27" charset="-128"/>
              </a:rPr>
              <a:t> hydratation</a:t>
            </a:r>
          </a:p>
        </p:txBody>
      </p:sp>
      <p:sp>
        <p:nvSpPr>
          <p:cNvPr id="535557" name="ZoneTexte 11"/>
          <p:cNvSpPr txBox="1">
            <a:spLocks noChangeArrowheads="1"/>
          </p:cNvSpPr>
          <p:nvPr/>
        </p:nvSpPr>
        <p:spPr bwMode="auto">
          <a:xfrm>
            <a:off x="4097869" y="6053679"/>
            <a:ext cx="3810000" cy="461963"/>
          </a:xfrm>
          <a:prstGeom prst="rect">
            <a:avLst/>
          </a:prstGeom>
          <a:noFill/>
          <a:ln w="9525">
            <a:noFill/>
            <a:miter lim="800000"/>
            <a:headEnd/>
            <a:tailEnd/>
          </a:ln>
        </p:spPr>
        <p:txBody>
          <a:bodyPr>
            <a:prstTxWarp prst="textNoShape">
              <a:avLst/>
            </a:prstTxWarp>
            <a:spAutoFit/>
          </a:bodyPr>
          <a:lstStyle/>
          <a:p>
            <a:pPr algn="ctr" defTabSz="457200"/>
            <a:r>
              <a:rPr lang="fr-FR" sz="2400">
                <a:solidFill>
                  <a:srgbClr val="000000"/>
                </a:solidFill>
                <a:latin typeface="Tahoma" pitchFamily="27" charset="0"/>
                <a:ea typeface="ＭＳ Ｐゴシック" pitchFamily="27" charset="-128"/>
                <a:cs typeface="ＭＳ Ｐゴシック" pitchFamily="27" charset="-128"/>
              </a:rPr>
              <a:t>Hydratation with cells</a:t>
            </a:r>
          </a:p>
        </p:txBody>
      </p:sp>
      <p:sp>
        <p:nvSpPr>
          <p:cNvPr id="535558" name="Rectangle 13"/>
          <p:cNvSpPr>
            <a:spLocks noChangeArrowheads="1"/>
          </p:cNvSpPr>
          <p:nvPr/>
        </p:nvSpPr>
        <p:spPr bwMode="auto">
          <a:xfrm>
            <a:off x="4326469" y="2827879"/>
            <a:ext cx="2976563" cy="738188"/>
          </a:xfrm>
          <a:prstGeom prst="rect">
            <a:avLst/>
          </a:prstGeom>
          <a:noFill/>
          <a:ln w="9525">
            <a:noFill/>
            <a:miter lim="800000"/>
            <a:headEnd/>
            <a:tailEnd/>
          </a:ln>
        </p:spPr>
        <p:txBody>
          <a:bodyPr anchor="ctr">
            <a:prstTxWarp prst="textNoShape">
              <a:avLst/>
            </a:prstTxWarp>
            <a:spAutoFit/>
          </a:bodyPr>
          <a:lstStyle/>
          <a:p>
            <a:pPr algn="ctr" defTabSz="457200" eaLnBrk="0" hangingPunct="0"/>
            <a:r>
              <a:rPr lang="en-US" sz="1400">
                <a:solidFill>
                  <a:srgbClr val="000000"/>
                </a:solidFill>
                <a:latin typeface="Times New Roman" pitchFamily="27" charset="0"/>
                <a:ea typeface="Times New Roman" pitchFamily="27" charset="0"/>
                <a:cs typeface="Times New Roman" pitchFamily="27" charset="0"/>
              </a:rPr>
              <a:t>Fluorescent hydrated microspheres prepared with FITC-dextran observed with a confocal microscope</a:t>
            </a:r>
          </a:p>
        </p:txBody>
      </p:sp>
      <p:sp>
        <p:nvSpPr>
          <p:cNvPr id="535559" name="Text Box 5"/>
          <p:cNvSpPr txBox="1">
            <a:spLocks noChangeArrowheads="1"/>
          </p:cNvSpPr>
          <p:nvPr/>
        </p:nvSpPr>
        <p:spPr bwMode="auto">
          <a:xfrm>
            <a:off x="0" y="0"/>
            <a:ext cx="9144000" cy="584776"/>
          </a:xfrm>
          <a:prstGeom prst="rect">
            <a:avLst/>
          </a:prstGeom>
          <a:noFill/>
          <a:ln w="9525">
            <a:noFill/>
            <a:miter lim="800000"/>
            <a:headEnd/>
            <a:tailEnd/>
          </a:ln>
        </p:spPr>
        <p:txBody>
          <a:bodyPr wrap="square">
            <a:prstTxWarp prst="textNoShape">
              <a:avLst/>
            </a:prstTxWarp>
            <a:spAutoFit/>
          </a:bodyPr>
          <a:lstStyle/>
          <a:p>
            <a:pPr algn="ctr" defTabSz="457200"/>
            <a:r>
              <a:rPr lang="fr-FR" sz="3200" dirty="0" smtClean="0">
                <a:solidFill>
                  <a:srgbClr val="000000"/>
                </a:solidFill>
                <a:latin typeface="Tahoma" pitchFamily="27" charset="0"/>
                <a:ea typeface="ＭＳ Ｐゴシック" pitchFamily="27" charset="-128"/>
                <a:cs typeface="ＭＳ Ｐゴシック" pitchFamily="27" charset="-128"/>
              </a:rPr>
              <a:t>Micro (</a:t>
            </a:r>
            <a:r>
              <a:rPr lang="fr-FR" sz="3200" dirty="0" err="1" smtClean="0">
                <a:solidFill>
                  <a:srgbClr val="000000"/>
                </a:solidFill>
                <a:latin typeface="Tahoma" pitchFamily="27" charset="0"/>
                <a:ea typeface="ＭＳ Ｐゴシック" pitchFamily="27" charset="-128"/>
                <a:cs typeface="ＭＳ Ｐゴシック" pitchFamily="27" charset="-128"/>
              </a:rPr>
              <a:t>porous</a:t>
            </a:r>
            <a:r>
              <a:rPr lang="fr-FR" sz="3200" dirty="0" smtClean="0">
                <a:solidFill>
                  <a:srgbClr val="000000"/>
                </a:solidFill>
                <a:latin typeface="Tahoma" pitchFamily="27" charset="0"/>
                <a:ea typeface="ＭＳ Ｐゴシック" pitchFamily="27" charset="-128"/>
                <a:cs typeface="ＭＳ Ｐゴシック" pitchFamily="27" charset="-128"/>
              </a:rPr>
              <a:t>) </a:t>
            </a:r>
            <a:r>
              <a:rPr lang="fr-FR" sz="3200" dirty="0" err="1" smtClean="0">
                <a:solidFill>
                  <a:srgbClr val="000000"/>
                </a:solidFill>
                <a:latin typeface="Tahoma" pitchFamily="27" charset="0"/>
                <a:ea typeface="ＭＳ Ｐゴシック" pitchFamily="27" charset="-128"/>
                <a:cs typeface="ＭＳ Ｐゴシック" pitchFamily="27" charset="-128"/>
              </a:rPr>
              <a:t>beads</a:t>
            </a:r>
            <a:endParaRPr lang="fr-FR" sz="3200" dirty="0">
              <a:solidFill>
                <a:srgbClr val="000000"/>
              </a:solidFill>
              <a:latin typeface="Tahoma" pitchFamily="27" charset="0"/>
              <a:ea typeface="ＭＳ Ｐゴシック" pitchFamily="27" charset="-128"/>
              <a:cs typeface="ＭＳ Ｐゴシック" pitchFamily="27" charset="-128"/>
            </a:endParaRPr>
          </a:p>
        </p:txBody>
      </p:sp>
      <p:pic>
        <p:nvPicPr>
          <p:cNvPr id="535560" name="Picture 3" descr="C:\Documents and Settings\Derkaoui\Bureau\Nouveau dossier (4)\qq0.jpg"/>
          <p:cNvPicPr>
            <a:picLocks noChangeAspect="1" noChangeArrowheads="1"/>
          </p:cNvPicPr>
          <p:nvPr/>
        </p:nvPicPr>
        <p:blipFill>
          <a:blip r:embed="rId6"/>
          <a:srcRect l="1485" r="-859" b="24722"/>
          <a:stretch>
            <a:fillRect/>
          </a:stretch>
        </p:blipFill>
        <p:spPr bwMode="auto">
          <a:xfrm>
            <a:off x="4628094" y="897479"/>
            <a:ext cx="2517775" cy="1908175"/>
          </a:xfrm>
          <a:prstGeom prst="rect">
            <a:avLst/>
          </a:prstGeom>
          <a:noFill/>
          <a:ln w="9525">
            <a:noFill/>
            <a:miter lim="800000"/>
            <a:headEnd/>
            <a:tailEnd/>
          </a:ln>
        </p:spPr>
      </p:pic>
      <p:pic>
        <p:nvPicPr>
          <p:cNvPr id="535561" name="Picture 14" descr="D:\Post-Doc\Microscopie\MEB\MEB Billes  PUDNAH\SEM\B2-08.tif"/>
          <p:cNvPicPr>
            <a:picLocks noChangeAspect="1" noChangeArrowheads="1"/>
          </p:cNvPicPr>
          <p:nvPr/>
        </p:nvPicPr>
        <p:blipFill>
          <a:blip r:embed="rId7"/>
          <a:srcRect r="346"/>
          <a:stretch>
            <a:fillRect/>
          </a:stretch>
        </p:blipFill>
        <p:spPr bwMode="auto">
          <a:xfrm>
            <a:off x="2008724" y="897479"/>
            <a:ext cx="2520950" cy="1908175"/>
          </a:xfrm>
          <a:prstGeom prst="rect">
            <a:avLst/>
          </a:prstGeom>
          <a:noFill/>
          <a:ln w="9525">
            <a:noFill/>
            <a:miter lim="800000"/>
            <a:headEnd/>
            <a:tailEnd/>
          </a:ln>
        </p:spPr>
      </p:pic>
      <p:sp>
        <p:nvSpPr>
          <p:cNvPr id="535562" name="Rectangle 11"/>
          <p:cNvSpPr>
            <a:spLocks noChangeArrowheads="1"/>
          </p:cNvSpPr>
          <p:nvPr/>
        </p:nvSpPr>
        <p:spPr bwMode="auto">
          <a:xfrm>
            <a:off x="2017723" y="2816767"/>
            <a:ext cx="2520950" cy="739775"/>
          </a:xfrm>
          <a:prstGeom prst="rect">
            <a:avLst/>
          </a:prstGeom>
          <a:noFill/>
          <a:ln w="9525">
            <a:noFill/>
            <a:miter lim="800000"/>
            <a:headEnd/>
            <a:tailEnd/>
          </a:ln>
        </p:spPr>
        <p:txBody>
          <a:bodyPr>
            <a:prstTxWarp prst="textNoShape">
              <a:avLst/>
            </a:prstTxWarp>
            <a:spAutoFit/>
          </a:bodyPr>
          <a:lstStyle/>
          <a:p>
            <a:pPr algn="ctr" defTabSz="457200"/>
            <a:r>
              <a:rPr lang="en-US" sz="1400" dirty="0">
                <a:solidFill>
                  <a:srgbClr val="000000"/>
                </a:solidFill>
                <a:latin typeface="Times New Roman" pitchFamily="27" charset="0"/>
                <a:ea typeface="Times New Roman" pitchFamily="27" charset="0"/>
                <a:cs typeface="Times New Roman" pitchFamily="27" charset="0"/>
              </a:rPr>
              <a:t>Morphology of freeze-dried microspheres analyzed by scanning electron microscopy </a:t>
            </a:r>
            <a:endParaRPr lang="fr-FR" sz="1400" dirty="0">
              <a:solidFill>
                <a:srgbClr val="000000"/>
              </a:solidFill>
              <a:latin typeface="Tahoma" pitchFamily="27" charset="0"/>
              <a:ea typeface="ＭＳ Ｐゴシック" pitchFamily="27" charset="-128"/>
              <a:cs typeface="ＭＳ Ｐゴシック" pitchFamily="27" charset="-128"/>
            </a:endParaRPr>
          </a:p>
        </p:txBody>
      </p:sp>
      <p:sp>
        <p:nvSpPr>
          <p:cNvPr id="12" name="Rectangle 11"/>
          <p:cNvSpPr/>
          <p:nvPr/>
        </p:nvSpPr>
        <p:spPr>
          <a:xfrm>
            <a:off x="7222069" y="4428079"/>
            <a:ext cx="1855396" cy="1077218"/>
          </a:xfrm>
          <a:prstGeom prst="rect">
            <a:avLst/>
          </a:prstGeom>
        </p:spPr>
        <p:txBody>
          <a:bodyPr wrap="none">
            <a:spAutoFit/>
          </a:bodyPr>
          <a:lstStyle/>
          <a:p>
            <a:pPr algn="ctr" defTabSz="457200"/>
            <a:r>
              <a:rPr lang="fr-FR" sz="3200" dirty="0" err="1" smtClean="0">
                <a:solidFill>
                  <a:srgbClr val="000000"/>
                </a:solidFill>
                <a:latin typeface="Tahoma" pitchFamily="27" charset="0"/>
                <a:ea typeface="ＭＳ Ｐゴシック" pitchFamily="27" charset="-128"/>
                <a:cs typeface="ＭＳ Ｐゴシック" pitchFamily="27" charset="-128"/>
              </a:rPr>
              <a:t>Loaded</a:t>
            </a:r>
            <a:endParaRPr lang="fr-FR" sz="3200" dirty="0" smtClean="0">
              <a:solidFill>
                <a:srgbClr val="000000"/>
              </a:solidFill>
              <a:latin typeface="Tahoma" pitchFamily="27" charset="0"/>
              <a:ea typeface="ＭＳ Ｐゴシック" pitchFamily="27" charset="-128"/>
              <a:cs typeface="ＭＳ Ｐゴシック" pitchFamily="27" charset="-128"/>
            </a:endParaRPr>
          </a:p>
          <a:p>
            <a:pPr algn="ctr" defTabSz="457200"/>
            <a:r>
              <a:rPr lang="fr-FR" sz="3200" dirty="0" err="1" smtClean="0">
                <a:solidFill>
                  <a:srgbClr val="000000"/>
                </a:solidFill>
                <a:latin typeface="Tahoma" pitchFamily="27" charset="0"/>
                <a:ea typeface="ＭＳ Ｐゴシック" pitchFamily="27" charset="-128"/>
                <a:cs typeface="ＭＳ Ｐゴシック" pitchFamily="27" charset="-128"/>
              </a:rPr>
              <a:t>with</a:t>
            </a:r>
            <a:r>
              <a:rPr lang="fr-FR" sz="3200" dirty="0" smtClean="0">
                <a:solidFill>
                  <a:srgbClr val="000000"/>
                </a:solidFill>
                <a:latin typeface="Tahoma" pitchFamily="27" charset="0"/>
                <a:ea typeface="ＭＳ Ｐゴシック" pitchFamily="27" charset="-128"/>
                <a:cs typeface="ＭＳ Ｐゴシック" pitchFamily="27" charset="-128"/>
              </a:rPr>
              <a:t> </a:t>
            </a:r>
            <a:r>
              <a:rPr lang="fr-FR" sz="3200" dirty="0" err="1" smtClean="0">
                <a:solidFill>
                  <a:srgbClr val="000000"/>
                </a:solidFill>
                <a:latin typeface="Tahoma" pitchFamily="27" charset="0"/>
                <a:ea typeface="ＭＳ Ｐゴシック" pitchFamily="27" charset="-128"/>
                <a:cs typeface="ＭＳ Ｐゴシック" pitchFamily="27" charset="-128"/>
              </a:rPr>
              <a:t>cells</a:t>
            </a:r>
            <a:endParaRPr lang="fr-FR" sz="3200" dirty="0">
              <a:solidFill>
                <a:srgbClr val="000000"/>
              </a:solidFill>
              <a:latin typeface="Tahoma" pitchFamily="27" charset="0"/>
              <a:ea typeface="ＭＳ Ｐゴシック" pitchFamily="27" charset="-128"/>
              <a:cs typeface="ＭＳ Ｐゴシック" pitchFamily="27" charset="-128"/>
            </a:endParaRPr>
          </a:p>
        </p:txBody>
      </p:sp>
      <p:cxnSp>
        <p:nvCxnSpPr>
          <p:cNvPr id="14" name="Connecteur droit avec flèche 13"/>
          <p:cNvCxnSpPr/>
          <p:nvPr/>
        </p:nvCxnSpPr>
        <p:spPr bwMode="auto">
          <a:xfrm rot="10800000">
            <a:off x="6612469" y="4885279"/>
            <a:ext cx="685800" cy="457200"/>
          </a:xfrm>
          <a:prstGeom prst="straightConnector1">
            <a:avLst/>
          </a:prstGeom>
          <a:solidFill>
            <a:schemeClr val="accent1"/>
          </a:solidFill>
          <a:ln w="76200" cap="flat" cmpd="sng" algn="ctr">
            <a:solidFill>
              <a:srgbClr val="FF0000"/>
            </a:solidFill>
            <a:prstDash val="solid"/>
            <a:miter lim="800000"/>
            <a:headEnd type="none" w="med" len="med"/>
            <a:tailEnd type="arrow" w="med" len="med"/>
          </a:ln>
          <a:effectLst/>
        </p:spPr>
      </p:cxnSp>
      <p:pic>
        <p:nvPicPr>
          <p:cNvPr id="13" name="Picture 6" descr="/Users/didierletourneur/Desktop/Vidéos/Injection billes 200-500 G25.mov">
            <a:hlinkClick r:id="" action="ppaction://media"/>
          </p:cNvPr>
          <p:cNvPicPr/>
          <p:nvPr>
            <a:videoFile r:link="rId2"/>
            <p:extLst>
              <p:ext uri="{DAA4B4D4-6D71-4841-9C94-3DE7FCFB9230}">
                <p14:media xmlns:p14="http://schemas.microsoft.com/office/powerpoint/2010/main" r:link="rId1"/>
              </p:ext>
            </p:extLst>
          </p:nvPr>
        </p:nvPicPr>
        <p:blipFill>
          <a:blip r:embed="rId8"/>
          <a:srcRect/>
          <a:stretch>
            <a:fillRect/>
          </a:stretch>
        </p:blipFill>
        <p:spPr bwMode="auto">
          <a:xfrm>
            <a:off x="-1" y="-247075"/>
            <a:ext cx="2120901" cy="1809175"/>
          </a:xfrm>
          <a:prstGeom prst="rect">
            <a:avLst/>
          </a:prstGeom>
          <a:noFill/>
          <a:ln w="9525">
            <a:noFill/>
            <a:miter lim="800000"/>
            <a:headEnd/>
            <a:tailEnd/>
          </a:ln>
        </p:spPr>
      </p:pic>
      <p:grpSp>
        <p:nvGrpSpPr>
          <p:cNvPr id="17" name="Grouper 16"/>
          <p:cNvGrpSpPr/>
          <p:nvPr/>
        </p:nvGrpSpPr>
        <p:grpSpPr>
          <a:xfrm>
            <a:off x="16938" y="5263556"/>
            <a:ext cx="1823250" cy="1580245"/>
            <a:chOff x="4994275" y="3589339"/>
            <a:chExt cx="3465513" cy="2595562"/>
          </a:xfrm>
        </p:grpSpPr>
        <p:pic>
          <p:nvPicPr>
            <p:cNvPr id="18" name="Picture 14"/>
            <p:cNvPicPr>
              <a:picLocks noChangeAspect="1" noChangeArrowheads="1"/>
            </p:cNvPicPr>
            <p:nvPr/>
          </p:nvPicPr>
          <p:blipFill>
            <a:blip r:embed="rId9"/>
            <a:srcRect/>
            <a:stretch>
              <a:fillRect/>
            </a:stretch>
          </p:blipFill>
          <p:spPr bwMode="auto">
            <a:xfrm>
              <a:off x="4994275" y="3589339"/>
              <a:ext cx="3465513" cy="2595562"/>
            </a:xfrm>
            <a:prstGeom prst="rect">
              <a:avLst/>
            </a:prstGeom>
            <a:noFill/>
            <a:ln w="9525">
              <a:noFill/>
              <a:miter lim="800000"/>
              <a:headEnd/>
              <a:tailEnd/>
            </a:ln>
          </p:spPr>
        </p:pic>
        <p:cxnSp>
          <p:nvCxnSpPr>
            <p:cNvPr id="19" name="Connecteur droit avec flèche 15"/>
            <p:cNvCxnSpPr>
              <a:cxnSpLocks noChangeShapeType="1"/>
            </p:cNvCxnSpPr>
            <p:nvPr/>
          </p:nvCxnSpPr>
          <p:spPr bwMode="auto">
            <a:xfrm rot="16200000" flipH="1">
              <a:off x="5676900" y="4457700"/>
              <a:ext cx="228600" cy="152400"/>
            </a:xfrm>
            <a:prstGeom prst="straightConnector1">
              <a:avLst/>
            </a:prstGeom>
            <a:noFill/>
            <a:ln w="9525">
              <a:solidFill>
                <a:schemeClr val="tx1"/>
              </a:solidFill>
              <a:miter lim="800000"/>
              <a:headEnd/>
              <a:tailEnd type="arrow" w="med" len="med"/>
            </a:ln>
          </p:spPr>
        </p:cxnSp>
        <p:cxnSp>
          <p:nvCxnSpPr>
            <p:cNvPr id="20" name="Connecteur droit avec flèche 16"/>
            <p:cNvCxnSpPr>
              <a:cxnSpLocks noChangeShapeType="1"/>
            </p:cNvCxnSpPr>
            <p:nvPr/>
          </p:nvCxnSpPr>
          <p:spPr bwMode="auto">
            <a:xfrm rot="16200000" flipH="1">
              <a:off x="5829300" y="4305300"/>
              <a:ext cx="228600" cy="152400"/>
            </a:xfrm>
            <a:prstGeom prst="straightConnector1">
              <a:avLst/>
            </a:prstGeom>
            <a:noFill/>
            <a:ln w="9525">
              <a:solidFill>
                <a:schemeClr val="tx1"/>
              </a:solidFill>
              <a:miter lim="800000"/>
              <a:headEnd/>
              <a:tailEnd type="arrow" w="med" len="med"/>
            </a:ln>
          </p:spPr>
        </p:cxnSp>
        <p:cxnSp>
          <p:nvCxnSpPr>
            <p:cNvPr id="21" name="Connecteur droit avec flèche 17"/>
            <p:cNvCxnSpPr>
              <a:cxnSpLocks noChangeShapeType="1"/>
            </p:cNvCxnSpPr>
            <p:nvPr/>
          </p:nvCxnSpPr>
          <p:spPr bwMode="auto">
            <a:xfrm rot="16200000" flipH="1">
              <a:off x="6972300" y="4000500"/>
              <a:ext cx="228600" cy="152400"/>
            </a:xfrm>
            <a:prstGeom prst="straightConnector1">
              <a:avLst/>
            </a:prstGeom>
            <a:noFill/>
            <a:ln w="9525">
              <a:solidFill>
                <a:schemeClr val="tx1"/>
              </a:solidFill>
              <a:miter lim="800000"/>
              <a:headEnd/>
              <a:tailEnd type="arrow" w="med" len="med"/>
            </a:ln>
          </p:spPr>
        </p:cxnSp>
        <p:cxnSp>
          <p:nvCxnSpPr>
            <p:cNvPr id="22" name="Connecteur droit avec flèche 18"/>
            <p:cNvCxnSpPr>
              <a:cxnSpLocks noChangeShapeType="1"/>
            </p:cNvCxnSpPr>
            <p:nvPr/>
          </p:nvCxnSpPr>
          <p:spPr bwMode="auto">
            <a:xfrm rot="5400000" flipH="1" flipV="1">
              <a:off x="6134100" y="3848100"/>
              <a:ext cx="152400" cy="76200"/>
            </a:xfrm>
            <a:prstGeom prst="straightConnector1">
              <a:avLst/>
            </a:prstGeom>
            <a:noFill/>
            <a:ln w="9525">
              <a:solidFill>
                <a:schemeClr val="tx1"/>
              </a:solidFill>
              <a:miter lim="800000"/>
              <a:headEnd/>
              <a:tailEnd type="arrow" w="med" len="med"/>
            </a:ln>
          </p:spPr>
        </p:cxnSp>
        <p:cxnSp>
          <p:nvCxnSpPr>
            <p:cNvPr id="23" name="Connecteur droit avec flèche 20"/>
            <p:cNvCxnSpPr>
              <a:cxnSpLocks noChangeShapeType="1"/>
            </p:cNvCxnSpPr>
            <p:nvPr/>
          </p:nvCxnSpPr>
          <p:spPr bwMode="auto">
            <a:xfrm rot="5400000" flipH="1" flipV="1">
              <a:off x="7200900" y="3848100"/>
              <a:ext cx="152400" cy="76200"/>
            </a:xfrm>
            <a:prstGeom prst="straightConnector1">
              <a:avLst/>
            </a:prstGeom>
            <a:noFill/>
            <a:ln w="9525">
              <a:solidFill>
                <a:schemeClr val="tx1"/>
              </a:solidFill>
              <a:miter lim="800000"/>
              <a:headEnd/>
              <a:tailEnd type="arrow" w="med" len="med"/>
            </a:ln>
          </p:spPr>
        </p:cxnSp>
        <p:cxnSp>
          <p:nvCxnSpPr>
            <p:cNvPr id="24" name="Connecteur droit avec flèche 21"/>
            <p:cNvCxnSpPr>
              <a:cxnSpLocks noChangeShapeType="1"/>
            </p:cNvCxnSpPr>
            <p:nvPr/>
          </p:nvCxnSpPr>
          <p:spPr bwMode="auto">
            <a:xfrm rot="5400000" flipH="1" flipV="1">
              <a:off x="7500938" y="3924300"/>
              <a:ext cx="152400" cy="76200"/>
            </a:xfrm>
            <a:prstGeom prst="straightConnector1">
              <a:avLst/>
            </a:prstGeom>
            <a:noFill/>
            <a:ln w="9525">
              <a:solidFill>
                <a:schemeClr val="tx1"/>
              </a:solidFill>
              <a:miter lim="800000"/>
              <a:headEnd/>
              <a:tailEnd type="arrow" w="med" len="med"/>
            </a:ln>
          </p:spPr>
        </p:cxnSp>
        <p:cxnSp>
          <p:nvCxnSpPr>
            <p:cNvPr id="25" name="Connecteur droit avec flèche 22"/>
            <p:cNvCxnSpPr>
              <a:cxnSpLocks noChangeShapeType="1"/>
            </p:cNvCxnSpPr>
            <p:nvPr/>
          </p:nvCxnSpPr>
          <p:spPr bwMode="auto">
            <a:xfrm rot="5400000" flipH="1" flipV="1">
              <a:off x="5905500" y="3771900"/>
              <a:ext cx="152400" cy="76200"/>
            </a:xfrm>
            <a:prstGeom prst="straightConnector1">
              <a:avLst/>
            </a:prstGeom>
            <a:noFill/>
            <a:ln w="9525">
              <a:solidFill>
                <a:schemeClr val="tx1"/>
              </a:solidFill>
              <a:miter lim="800000"/>
              <a:headEnd/>
              <a:tailEnd type="arrow" w="med" len="med"/>
            </a:ln>
          </p:spPr>
        </p:cxnSp>
        <p:cxnSp>
          <p:nvCxnSpPr>
            <p:cNvPr id="26" name="Connecteur droit avec flèche 23"/>
            <p:cNvCxnSpPr>
              <a:cxnSpLocks noChangeShapeType="1"/>
            </p:cNvCxnSpPr>
            <p:nvPr/>
          </p:nvCxnSpPr>
          <p:spPr bwMode="auto">
            <a:xfrm rot="5400000" flipH="1" flipV="1">
              <a:off x="5753100" y="3695700"/>
              <a:ext cx="152400" cy="76200"/>
            </a:xfrm>
            <a:prstGeom prst="straightConnector1">
              <a:avLst/>
            </a:prstGeom>
            <a:noFill/>
            <a:ln w="9525">
              <a:solidFill>
                <a:schemeClr val="tx1"/>
              </a:solidFill>
              <a:miter lim="800000"/>
              <a:headEnd/>
              <a:tailEnd type="arrow" w="med" len="med"/>
            </a:ln>
          </p:spPr>
        </p:cxnSp>
        <p:cxnSp>
          <p:nvCxnSpPr>
            <p:cNvPr id="27" name="Connecteur droit avec flèche 24"/>
            <p:cNvCxnSpPr>
              <a:cxnSpLocks noChangeShapeType="1"/>
            </p:cNvCxnSpPr>
            <p:nvPr/>
          </p:nvCxnSpPr>
          <p:spPr bwMode="auto">
            <a:xfrm rot="5400000" flipH="1" flipV="1">
              <a:off x="6134100" y="5372100"/>
              <a:ext cx="152400" cy="76200"/>
            </a:xfrm>
            <a:prstGeom prst="straightConnector1">
              <a:avLst/>
            </a:prstGeom>
            <a:noFill/>
            <a:ln w="9525">
              <a:solidFill>
                <a:schemeClr val="tx1"/>
              </a:solidFill>
              <a:miter lim="800000"/>
              <a:headEnd/>
              <a:tailEnd type="arrow" w="med" len="med"/>
            </a:ln>
          </p:spPr>
        </p:cxnSp>
        <p:cxnSp>
          <p:nvCxnSpPr>
            <p:cNvPr id="28" name="Connecteur droit avec flèche 25"/>
            <p:cNvCxnSpPr>
              <a:cxnSpLocks noChangeShapeType="1"/>
            </p:cNvCxnSpPr>
            <p:nvPr/>
          </p:nvCxnSpPr>
          <p:spPr bwMode="auto">
            <a:xfrm rot="5400000" flipH="1" flipV="1">
              <a:off x="6362700" y="5448300"/>
              <a:ext cx="152400" cy="76200"/>
            </a:xfrm>
            <a:prstGeom prst="straightConnector1">
              <a:avLst/>
            </a:prstGeom>
            <a:noFill/>
            <a:ln w="9525">
              <a:solidFill>
                <a:schemeClr val="tx1"/>
              </a:solidFill>
              <a:miter lim="800000"/>
              <a:headEnd/>
              <a:tailEnd type="arrow" w="med" len="med"/>
            </a:ln>
          </p:spPr>
        </p:cxnSp>
        <p:cxnSp>
          <p:nvCxnSpPr>
            <p:cNvPr id="29" name="Connecteur droit avec flèche 26"/>
            <p:cNvCxnSpPr>
              <a:cxnSpLocks noChangeShapeType="1"/>
            </p:cNvCxnSpPr>
            <p:nvPr/>
          </p:nvCxnSpPr>
          <p:spPr bwMode="auto">
            <a:xfrm rot="5400000" flipH="1" flipV="1">
              <a:off x="6210300" y="5676900"/>
              <a:ext cx="152400" cy="76200"/>
            </a:xfrm>
            <a:prstGeom prst="straightConnector1">
              <a:avLst/>
            </a:prstGeom>
            <a:noFill/>
            <a:ln w="9525">
              <a:solidFill>
                <a:schemeClr val="tx1"/>
              </a:solidFill>
              <a:miter lim="800000"/>
              <a:headEnd/>
              <a:tailEnd type="arrow" w="med" len="med"/>
            </a:ln>
          </p:spPr>
        </p:cxnSp>
        <p:cxnSp>
          <p:nvCxnSpPr>
            <p:cNvPr id="30" name="Connecteur droit avec flèche 27"/>
            <p:cNvCxnSpPr>
              <a:cxnSpLocks noChangeShapeType="1"/>
            </p:cNvCxnSpPr>
            <p:nvPr/>
          </p:nvCxnSpPr>
          <p:spPr bwMode="auto">
            <a:xfrm rot="5400000" flipH="1" flipV="1">
              <a:off x="7353300" y="4000500"/>
              <a:ext cx="152400" cy="76200"/>
            </a:xfrm>
            <a:prstGeom prst="straightConnector1">
              <a:avLst/>
            </a:prstGeom>
            <a:noFill/>
            <a:ln w="9525">
              <a:solidFill>
                <a:schemeClr val="tx1"/>
              </a:solidFill>
              <a:miter lim="800000"/>
              <a:headEnd/>
              <a:tailEnd type="arrow" w="med" len="med"/>
            </a:ln>
          </p:spPr>
        </p:cxnSp>
        <p:cxnSp>
          <p:nvCxnSpPr>
            <p:cNvPr id="31" name="Connecteur droit avec flèche 28"/>
            <p:cNvCxnSpPr>
              <a:cxnSpLocks noChangeShapeType="1"/>
            </p:cNvCxnSpPr>
            <p:nvPr/>
          </p:nvCxnSpPr>
          <p:spPr bwMode="auto">
            <a:xfrm rot="16200000" flipH="1">
              <a:off x="7043738" y="5245100"/>
              <a:ext cx="228600" cy="152400"/>
            </a:xfrm>
            <a:prstGeom prst="straightConnector1">
              <a:avLst/>
            </a:prstGeom>
            <a:noFill/>
            <a:ln w="9525">
              <a:solidFill>
                <a:schemeClr val="tx1"/>
              </a:solidFill>
              <a:miter lim="800000"/>
              <a:headEnd/>
              <a:tailEnd type="arrow" w="med" len="med"/>
            </a:ln>
          </p:spPr>
        </p:cxnSp>
        <p:cxnSp>
          <p:nvCxnSpPr>
            <p:cNvPr id="32" name="Connecteur droit avec flèche 29"/>
            <p:cNvCxnSpPr>
              <a:cxnSpLocks noChangeShapeType="1"/>
            </p:cNvCxnSpPr>
            <p:nvPr/>
          </p:nvCxnSpPr>
          <p:spPr bwMode="auto">
            <a:xfrm rot="16200000" flipH="1">
              <a:off x="7734300" y="5448300"/>
              <a:ext cx="228600" cy="152400"/>
            </a:xfrm>
            <a:prstGeom prst="straightConnector1">
              <a:avLst/>
            </a:prstGeom>
            <a:noFill/>
            <a:ln w="9525">
              <a:solidFill>
                <a:schemeClr val="tx1"/>
              </a:solidFill>
              <a:miter lim="800000"/>
              <a:headEnd/>
              <a:tailEnd type="arrow" w="med" len="med"/>
            </a:ln>
          </p:spPr>
        </p:cxnSp>
        <p:sp>
          <p:nvSpPr>
            <p:cNvPr id="33" name="ZoneTexte 32"/>
            <p:cNvSpPr txBox="1"/>
            <p:nvPr/>
          </p:nvSpPr>
          <p:spPr>
            <a:xfrm>
              <a:off x="6324600" y="4495799"/>
              <a:ext cx="351001" cy="758288"/>
            </a:xfrm>
            <a:prstGeom prst="rect">
              <a:avLst/>
            </a:prstGeom>
            <a:noFill/>
          </p:spPr>
          <p:txBody>
            <a:bodyPr wrap="none" rtlCol="0">
              <a:spAutoFit/>
            </a:bodyPr>
            <a:lstStyle/>
            <a:p>
              <a:pPr defTabSz="457200"/>
              <a:endParaRPr lang="fr-FR" sz="2400" dirty="0">
                <a:solidFill>
                  <a:srgbClr val="000000"/>
                </a:solidFill>
                <a:latin typeface="Tahoma" pitchFamily="27" charset="0"/>
                <a:ea typeface="ＭＳ Ｐゴシック" pitchFamily="27" charset="-128"/>
                <a:cs typeface="ＭＳ Ｐゴシック" pitchFamily="27" charset="-128"/>
              </a:endParaRPr>
            </a:p>
          </p:txBody>
        </p:sp>
      </p:grpSp>
      <p:pic>
        <p:nvPicPr>
          <p:cNvPr id="35"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000" b="48736"/>
          <a:stretch/>
        </p:blipFill>
        <p:spPr bwMode="auto">
          <a:xfrm rot="5400000">
            <a:off x="7872257" y="5647999"/>
            <a:ext cx="1240819" cy="11695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69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2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p:cTn id="12"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 y="-5349"/>
            <a:ext cx="9144000" cy="954091"/>
          </a:xfrm>
          <a:prstGeom prst="rect">
            <a:avLst/>
          </a:prstGeom>
          <a:solidFill>
            <a:srgbClr val="0000FF"/>
          </a:solidFill>
        </p:spPr>
        <p:txBody>
          <a:bodyPr wrap="square" lIns="91424" tIns="45712" rIns="91424" bIns="45712">
            <a:spAutoFit/>
          </a:bodyPr>
          <a:lstStyle/>
          <a:p>
            <a:pPr algn="ctr"/>
            <a:r>
              <a:rPr lang="en-US" sz="2800" b="1" cap="small" dirty="0">
                <a:solidFill>
                  <a:srgbClr val="FFFFFF"/>
                </a:solidFill>
              </a:rPr>
              <a:t>An Injectable </a:t>
            </a:r>
            <a:r>
              <a:rPr lang="en-US" sz="2800" b="1" cap="small" dirty="0" smtClean="0">
                <a:solidFill>
                  <a:srgbClr val="FFFFFF"/>
                </a:solidFill>
              </a:rPr>
              <a:t>Porous </a:t>
            </a:r>
            <a:r>
              <a:rPr lang="en-US" sz="2800" b="1" cap="small" dirty="0">
                <a:solidFill>
                  <a:srgbClr val="FFFFFF"/>
                </a:solidFill>
              </a:rPr>
              <a:t>S</a:t>
            </a:r>
            <a:r>
              <a:rPr lang="en-US" sz="2800" b="1" cap="small" dirty="0" smtClean="0">
                <a:solidFill>
                  <a:srgbClr val="FFFFFF"/>
                </a:solidFill>
              </a:rPr>
              <a:t>caffold with HA </a:t>
            </a:r>
            <a:endParaRPr lang="en-US" sz="2800" b="1" cap="small" dirty="0">
              <a:solidFill>
                <a:srgbClr val="FFFFFF"/>
              </a:solidFill>
            </a:endParaRPr>
          </a:p>
          <a:p>
            <a:pPr algn="ctr"/>
            <a:r>
              <a:rPr lang="en-US" sz="2800" b="1" cap="small" dirty="0">
                <a:solidFill>
                  <a:srgbClr val="FFFFFF"/>
                </a:solidFill>
              </a:rPr>
              <a:t>For </a:t>
            </a:r>
            <a:r>
              <a:rPr lang="en-US" sz="2800" b="1" cap="small" dirty="0" smtClean="0">
                <a:solidFill>
                  <a:srgbClr val="FFFFFF"/>
                </a:solidFill>
              </a:rPr>
              <a:t>Bone Tissue </a:t>
            </a:r>
            <a:r>
              <a:rPr lang="en-US" sz="2800" b="1" cap="small" dirty="0">
                <a:solidFill>
                  <a:srgbClr val="FFFFFF"/>
                </a:solidFill>
              </a:rPr>
              <a:t>R</a:t>
            </a:r>
            <a:r>
              <a:rPr lang="en-US" sz="2800" b="1" cap="small" dirty="0" smtClean="0">
                <a:solidFill>
                  <a:srgbClr val="FFFFFF"/>
                </a:solidFill>
              </a:rPr>
              <a:t>egeneration</a:t>
            </a:r>
            <a:endParaRPr lang="en-GB" sz="2800" b="1" cap="small" dirty="0">
              <a:solidFill>
                <a:srgbClr val="FFFFFF"/>
              </a:solidFill>
            </a:endParaRPr>
          </a:p>
        </p:txBody>
      </p:sp>
      <p:pic>
        <p:nvPicPr>
          <p:cNvPr id="3" name="Picture 6" descr="C:\Users\Derkaoui\Desktop\Billes PUDNAH\500-1000 02.tif"/>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73000"/>
                    </a14:imgEffect>
                    <a14:imgEffect>
                      <a14:colorTemperature colorTemp="6375"/>
                    </a14:imgEffect>
                  </a14:imgLayer>
                </a14:imgProps>
              </a:ext>
              <a:ext uri="{28A0092B-C50C-407E-A947-70E740481C1C}">
                <a14:useLocalDpi xmlns:a14="http://schemas.microsoft.com/office/drawing/2010/main" val="0"/>
              </a:ext>
            </a:extLst>
          </a:blip>
          <a:srcRect l="19021" t="8619" r="11063" b="14092"/>
          <a:stretch/>
        </p:blipFill>
        <p:spPr bwMode="auto">
          <a:xfrm>
            <a:off x="4368676" y="1124746"/>
            <a:ext cx="2184380" cy="18181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erkaoui\Desktop\Billes PUDNAH\100-200 071.tif"/>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81000"/>
                    </a14:imgEffect>
                    <a14:imgEffect>
                      <a14:colorTemperature colorTemp="6625"/>
                    </a14:imgEffect>
                    <a14:imgEffect>
                      <a14:saturation sat="45000"/>
                    </a14:imgEffect>
                    <a14:imgEffect>
                      <a14:brightnessContrast bright="38000" contrast="58000"/>
                    </a14:imgEffect>
                  </a14:imgLayer>
                </a14:imgProps>
              </a:ext>
              <a:ext uri="{28A0092B-C50C-407E-A947-70E740481C1C}">
                <a14:useLocalDpi xmlns:a14="http://schemas.microsoft.com/office/drawing/2010/main" val="0"/>
              </a:ext>
            </a:extLst>
          </a:blip>
          <a:srcRect l="23923" r="6057" b="22505"/>
          <a:stretch/>
        </p:blipFill>
        <p:spPr bwMode="auto">
          <a:xfrm>
            <a:off x="2123730" y="1124746"/>
            <a:ext cx="2181805" cy="18181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67744" y="2911955"/>
            <a:ext cx="1275114" cy="369316"/>
          </a:xfrm>
          <a:prstGeom prst="rect">
            <a:avLst/>
          </a:prstGeom>
        </p:spPr>
        <p:txBody>
          <a:bodyPr wrap="none" lIns="91424" tIns="45712" rIns="91424" bIns="45712">
            <a:spAutoFit/>
          </a:bodyPr>
          <a:lstStyle/>
          <a:p>
            <a:r>
              <a:rPr lang="fr-FR" b="1" dirty="0" smtClean="0">
                <a:solidFill>
                  <a:srgbClr val="000000"/>
                </a:solidFill>
                <a:cs typeface="Arial" pitchFamily="34" charset="0"/>
              </a:rPr>
              <a:t>100-200µm</a:t>
            </a:r>
            <a:endParaRPr lang="fr-FR" b="1" dirty="0">
              <a:solidFill>
                <a:srgbClr val="000000"/>
              </a:solidFill>
              <a:cs typeface="Arial" pitchFamily="34" charset="0"/>
            </a:endParaRPr>
          </a:p>
        </p:txBody>
      </p:sp>
      <p:sp>
        <p:nvSpPr>
          <p:cNvPr id="7" name="Rectangle 6"/>
          <p:cNvSpPr/>
          <p:nvPr/>
        </p:nvSpPr>
        <p:spPr>
          <a:xfrm>
            <a:off x="4427984" y="2923623"/>
            <a:ext cx="1444293" cy="369316"/>
          </a:xfrm>
          <a:prstGeom prst="rect">
            <a:avLst/>
          </a:prstGeom>
        </p:spPr>
        <p:txBody>
          <a:bodyPr wrap="none" lIns="91424" tIns="45712" rIns="91424" bIns="45712">
            <a:spAutoFit/>
          </a:bodyPr>
          <a:lstStyle/>
          <a:p>
            <a:r>
              <a:rPr lang="fr-FR" b="1" dirty="0" smtClean="0">
                <a:solidFill>
                  <a:srgbClr val="000000"/>
                </a:solidFill>
                <a:cs typeface="Arial" pitchFamily="34" charset="0"/>
              </a:rPr>
              <a:t>500-1000 µm</a:t>
            </a:r>
            <a:endParaRPr lang="fr-FR" dirty="0">
              <a:solidFill>
                <a:srgbClr val="000000"/>
              </a:solidFill>
            </a:endParaRPr>
          </a:p>
        </p:txBody>
      </p:sp>
      <p:pic>
        <p:nvPicPr>
          <p:cNvPr id="11" name="Image 10"/>
          <p:cNvPicPr>
            <a:picLocks noChangeAspect="1"/>
          </p:cNvPicPr>
          <p:nvPr/>
        </p:nvPicPr>
        <p:blipFill>
          <a:blip r:embed="rId6"/>
          <a:stretch>
            <a:fillRect/>
          </a:stretch>
        </p:blipFill>
        <p:spPr>
          <a:xfrm>
            <a:off x="35498" y="1124744"/>
            <a:ext cx="1991635" cy="1800200"/>
          </a:xfrm>
          <a:prstGeom prst="rect">
            <a:avLst/>
          </a:prstGeom>
        </p:spPr>
      </p:pic>
      <p:pic>
        <p:nvPicPr>
          <p:cNvPr id="12" name="Picture 2" descr="C:\Documents and Settings\Catherine\Bureau\Bichat\Image3.jpg"/>
          <p:cNvPicPr>
            <a:picLocks noChangeAspect="1" noChangeArrowheads="1"/>
          </p:cNvPicPr>
          <p:nvPr/>
        </p:nvPicPr>
        <p:blipFill>
          <a:blip r:embed="rId7" cstate="print"/>
          <a:srcRect/>
          <a:stretch>
            <a:fillRect/>
          </a:stretch>
        </p:blipFill>
        <p:spPr bwMode="auto">
          <a:xfrm>
            <a:off x="251521" y="4193190"/>
            <a:ext cx="4330819" cy="2577217"/>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descr="80 seringues.JPG"/>
          <p:cNvPicPr>
            <a:picLocks noChangeAspect="1"/>
          </p:cNvPicPr>
          <p:nvPr/>
        </p:nvPicPr>
        <p:blipFill>
          <a:blip r:embed="rId8"/>
          <a:srcRect r="8741"/>
          <a:stretch>
            <a:fillRect/>
          </a:stretch>
        </p:blipFill>
        <p:spPr>
          <a:xfrm>
            <a:off x="4823316" y="4260858"/>
            <a:ext cx="4141173" cy="2552518"/>
          </a:xfrm>
          <a:prstGeom prst="rect">
            <a:avLst/>
          </a:prstGeom>
        </p:spPr>
      </p:pic>
      <p:sp>
        <p:nvSpPr>
          <p:cNvPr id="10" name="Rectangle 9"/>
          <p:cNvSpPr/>
          <p:nvPr/>
        </p:nvSpPr>
        <p:spPr>
          <a:xfrm>
            <a:off x="0" y="3318084"/>
            <a:ext cx="6228184" cy="830981"/>
          </a:xfrm>
          <a:prstGeom prst="rect">
            <a:avLst/>
          </a:prstGeom>
          <a:gradFill flip="none" rotWithShape="1">
            <a:gsLst>
              <a:gs pos="0">
                <a:schemeClr val="bg1">
                  <a:lumMod val="65000"/>
                </a:schemeClr>
              </a:gs>
              <a:gs pos="100000">
                <a:srgbClr val="FFFFFF"/>
              </a:gs>
            </a:gsLst>
            <a:lin ang="0" scaled="1"/>
            <a:tileRect/>
          </a:gra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24" tIns="45712" rIns="91424" bIns="45712">
            <a:spAutoFit/>
          </a:bodyPr>
          <a:lstStyle/>
          <a:p>
            <a:pPr marL="0" lvl="1"/>
            <a:r>
              <a:rPr lang="fr-FR" sz="1600" b="1" i="1" dirty="0">
                <a:solidFill>
                  <a:srgbClr val="17375E"/>
                </a:solidFill>
                <a:latin typeface="Tahoma"/>
              </a:rPr>
              <a:t>C. Le Visage, S.M. </a:t>
            </a:r>
            <a:r>
              <a:rPr lang="fr-FR" sz="1600" b="1" i="1" dirty="0" err="1">
                <a:solidFill>
                  <a:srgbClr val="17375E"/>
                </a:solidFill>
                <a:latin typeface="Tahoma"/>
              </a:rPr>
              <a:t>Derkaoui</a:t>
            </a:r>
            <a:r>
              <a:rPr lang="fr-FR" sz="1600" b="1" i="1" dirty="0">
                <a:solidFill>
                  <a:srgbClr val="17375E"/>
                </a:solidFill>
                <a:latin typeface="Tahoma"/>
              </a:rPr>
              <a:t>, </a:t>
            </a:r>
            <a:r>
              <a:rPr lang="en-US" sz="1600" b="1" i="1" dirty="0">
                <a:solidFill>
                  <a:srgbClr val="17375E"/>
                </a:solidFill>
                <a:latin typeface="Tahoma"/>
              </a:rPr>
              <a:t>D. Letourneur.</a:t>
            </a:r>
            <a:r>
              <a:rPr lang="fr-FR" sz="1600" b="1" i="1" dirty="0">
                <a:solidFill>
                  <a:srgbClr val="17375E"/>
                </a:solidFill>
                <a:latin typeface="Tahoma"/>
              </a:rPr>
              <a:t> </a:t>
            </a:r>
            <a:r>
              <a:rPr lang="en-US" sz="1600" b="1" i="1" dirty="0">
                <a:solidFill>
                  <a:srgbClr val="17375E"/>
                </a:solidFill>
                <a:latin typeface="Tahoma"/>
              </a:rPr>
              <a:t> Crosslinked polysaccharide beads and their biomedical uses</a:t>
            </a:r>
            <a:r>
              <a:rPr lang="fr-FR" sz="1600" b="1" i="1" dirty="0">
                <a:solidFill>
                  <a:srgbClr val="17375E"/>
                </a:solidFill>
                <a:latin typeface="Tahoma"/>
              </a:rPr>
              <a:t> </a:t>
            </a:r>
          </a:p>
          <a:p>
            <a:pPr marL="0" lvl="1"/>
            <a:r>
              <a:rPr lang="en-US" sz="1600" b="1" i="1" dirty="0">
                <a:solidFill>
                  <a:srgbClr val="17375E"/>
                </a:solidFill>
                <a:latin typeface="Tahoma"/>
              </a:rPr>
              <a:t>EP 10305931.7 (2011) (WO 2012)</a:t>
            </a:r>
          </a:p>
        </p:txBody>
      </p:sp>
      <p:sp>
        <p:nvSpPr>
          <p:cNvPr id="15" name="ZoneTexte 14"/>
          <p:cNvSpPr txBox="1"/>
          <p:nvPr/>
        </p:nvSpPr>
        <p:spPr>
          <a:xfrm rot="530213">
            <a:off x="5841707" y="3618585"/>
            <a:ext cx="642941" cy="642942"/>
          </a:xfrm>
          <a:prstGeom prst="rect">
            <a:avLst/>
          </a:prstGeom>
          <a:noFill/>
        </p:spPr>
        <p:txBody>
          <a:bodyPr spcFirstLastPara="1" wrap="none" lIns="91424" tIns="45712" rIns="91424" bIns="45712">
            <a:prstTxWarp prst="textCircle">
              <a:avLst/>
            </a:prstTxWarp>
            <a:spAutoFit/>
          </a:bodyPr>
          <a:lstStyle/>
          <a:p>
            <a:pPr>
              <a:defRPr/>
            </a:pPr>
            <a:r>
              <a:rPr lang="en-GB" sz="1400" dirty="0">
                <a:solidFill>
                  <a:schemeClr val="tx2"/>
                </a:solidFill>
                <a:latin typeface="Old Stamper" pitchFamily="2" charset="0"/>
                <a:ea typeface="ＭＳ Ｐゴシック" pitchFamily="34" charset="-128"/>
              </a:rPr>
              <a:t>- PATENT - PATENT</a:t>
            </a:r>
          </a:p>
        </p:txBody>
      </p:sp>
      <p:grpSp>
        <p:nvGrpSpPr>
          <p:cNvPr id="13" name="Grouper 12"/>
          <p:cNvGrpSpPr/>
          <p:nvPr/>
        </p:nvGrpSpPr>
        <p:grpSpPr>
          <a:xfrm>
            <a:off x="6660232" y="2060848"/>
            <a:ext cx="2483768" cy="1872208"/>
            <a:chOff x="611560" y="3708565"/>
            <a:chExt cx="3386160" cy="2675809"/>
          </a:xfrm>
        </p:grpSpPr>
        <p:pic>
          <p:nvPicPr>
            <p:cNvPr id="16" name="Picture 125" descr="E:\ESEM-mohammed\2-01.ti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 r="15759" b="1736"/>
            <a:stretch/>
          </p:blipFill>
          <p:spPr bwMode="auto">
            <a:xfrm>
              <a:off x="611560" y="4365104"/>
              <a:ext cx="2348248" cy="20192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8"/>
            <p:cNvPicPr>
              <a:picLocks noChangeAspect="1" noChangeArrowheads="1"/>
            </p:cNvPicPr>
            <p:nvPr/>
          </p:nvPicPr>
          <p:blipFill>
            <a:blip r:embed="rId10" cstate="print">
              <a:extLst>
                <a:ext uri="{28A0092B-C50C-407E-A947-70E740481C1C}">
                  <a14:useLocalDpi xmlns:a14="http://schemas.microsoft.com/office/drawing/2010/main" val="0"/>
                </a:ext>
              </a:extLst>
            </a:blip>
            <a:srcRect l="17912" t="19583" r="38744" b="15047"/>
            <a:stretch>
              <a:fillRect/>
            </a:stretch>
          </p:blipFill>
          <p:spPr bwMode="auto">
            <a:xfrm>
              <a:off x="2899968" y="5374621"/>
              <a:ext cx="1095967" cy="10097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97987" y="4366509"/>
              <a:ext cx="1099733" cy="1011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0320" t="41251" r="3474" b="2714"/>
            <a:stretch/>
          </p:blipFill>
          <p:spPr bwMode="auto">
            <a:xfrm>
              <a:off x="2890838" y="3708565"/>
              <a:ext cx="1105098" cy="648072"/>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62135"/>
            <a:stretch/>
          </p:blipFill>
          <p:spPr bwMode="auto">
            <a:xfrm>
              <a:off x="611560" y="3717032"/>
              <a:ext cx="2279278" cy="660649"/>
            </a:xfrm>
            <a:prstGeom prst="rect">
              <a:avLst/>
            </a:prstGeom>
            <a:noFill/>
            <a:ln w="88900" cap="sq">
              <a:noFill/>
              <a:miter lim="800000"/>
            </a:ln>
            <a:effectLst/>
            <a:scene3d>
              <a:camera prst="orthographicFront"/>
              <a:lightRig rig="twoPt" dir="t">
                <a:rot lat="0" lon="0" rev="7200000"/>
              </a:lightRig>
            </a:scene3d>
            <a:sp3d>
              <a:bevelT w="25400" h="19050"/>
              <a:contourClr>
                <a:srgbClr val="FFFFFF"/>
              </a:contourClr>
            </a:sp3d>
            <a:extLst/>
          </p:spPr>
        </p:pic>
      </p:grpSp>
    </p:spTree>
    <p:extLst>
      <p:ext uri="{BB962C8B-B14F-4D97-AF65-F5344CB8AC3E}">
        <p14:creationId xmlns:p14="http://schemas.microsoft.com/office/powerpoint/2010/main" val="6282312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5175"/>
          </a:xfrm>
        </p:spPr>
        <p:txBody>
          <a:bodyPr>
            <a:normAutofit/>
          </a:bodyPr>
          <a:lstStyle/>
          <a:p>
            <a:pPr>
              <a:defRPr/>
            </a:pPr>
            <a:r>
              <a:rPr lang="fr-FR" dirty="0" err="1"/>
              <a:t>Start-UP</a:t>
            </a:r>
            <a:r>
              <a:rPr lang="fr-FR" dirty="0"/>
              <a:t> </a:t>
            </a:r>
            <a:r>
              <a:rPr lang="fr-FR" dirty="0" err="1"/>
              <a:t>creation</a:t>
            </a:r>
            <a:r>
              <a:rPr lang="fr-FR" dirty="0"/>
              <a:t> </a:t>
            </a:r>
            <a:r>
              <a:rPr lang="fr-FR" dirty="0" smtClean="0"/>
              <a:t>2016</a:t>
            </a:r>
            <a:endParaRPr lang="en-SG" dirty="0"/>
          </a:p>
        </p:txBody>
      </p:sp>
      <p:grpSp>
        <p:nvGrpSpPr>
          <p:cNvPr id="7" name="Grouper 6"/>
          <p:cNvGrpSpPr>
            <a:grpSpLocks/>
          </p:cNvGrpSpPr>
          <p:nvPr/>
        </p:nvGrpSpPr>
        <p:grpSpPr bwMode="auto">
          <a:xfrm>
            <a:off x="150241" y="1426455"/>
            <a:ext cx="3941763" cy="1511300"/>
            <a:chOff x="3429000" y="3375403"/>
            <a:chExt cx="4902200" cy="2872997"/>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rcRect l="7648" r="3455" b="69051"/>
            <a:stretch>
              <a:fillRect/>
            </a:stretch>
          </p:blipFill>
          <p:spPr bwMode="auto">
            <a:xfrm>
              <a:off x="3429000" y="4899403"/>
              <a:ext cx="4902200" cy="134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rcRect r="74194" b="14153"/>
            <a:stretch>
              <a:fillRect/>
            </a:stretch>
          </p:blipFill>
          <p:spPr bwMode="auto">
            <a:xfrm>
              <a:off x="3454400" y="3375403"/>
              <a:ext cx="2133600" cy="151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451603"/>
              <a:ext cx="3530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 1"/>
          <p:cNvPicPr>
            <a:picLocks noChangeAspect="1"/>
          </p:cNvPicPr>
          <p:nvPr/>
        </p:nvPicPr>
        <p:blipFill>
          <a:blip r:embed="rId6">
            <a:extLst>
              <a:ext uri="{28A0092B-C50C-407E-A947-70E740481C1C}">
                <a14:useLocalDpi xmlns:a14="http://schemas.microsoft.com/office/drawing/2010/main" val="0"/>
              </a:ext>
            </a:extLst>
          </a:blip>
          <a:srcRect l="8876" r="9924"/>
          <a:stretch>
            <a:fillRect/>
          </a:stretch>
        </p:blipFill>
        <p:spPr bwMode="auto">
          <a:xfrm>
            <a:off x="4650804" y="1268760"/>
            <a:ext cx="44577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3"/>
          <p:cNvSpPr>
            <a:spLocks noChangeArrowheads="1"/>
          </p:cNvSpPr>
          <p:nvPr/>
        </p:nvSpPr>
        <p:spPr bwMode="auto">
          <a:xfrm>
            <a:off x="899591" y="6341258"/>
            <a:ext cx="7416825" cy="400110"/>
          </a:xfrm>
          <a:prstGeom prst="rect">
            <a:avLst/>
          </a:prstGeom>
          <a:solidFill>
            <a:schemeClr val="bg1">
              <a:lumMod val="75000"/>
            </a:schemeClr>
          </a:solidFill>
          <a:ln w="9525">
            <a:solidFill>
              <a:schemeClr val="accent6">
                <a:lumMod val="75000"/>
                <a:lumOff val="25000"/>
              </a:schemeClr>
            </a:solidFill>
            <a:miter lim="800000"/>
            <a:headEnd/>
            <a:tailEnd/>
          </a:ln>
          <a:extLst/>
        </p:spPr>
        <p:txBody>
          <a:bodyPr wrap="square">
            <a:spAutoFit/>
          </a:bodyPr>
          <a:lstStyle/>
          <a:p>
            <a:pPr algn="ctr" eaLnBrk="0" hangingPunct="0"/>
            <a:r>
              <a:rPr lang="fr-FR" sz="2000" dirty="0" smtClean="0">
                <a:solidFill>
                  <a:srgbClr val="000000"/>
                </a:solidFill>
                <a:latin typeface="Times" charset="0"/>
                <a:ea typeface="ＭＳ Ｐゴシック" charset="0"/>
                <a:cs typeface="ＭＳ Ｐゴシック" charset="0"/>
              </a:rPr>
              <a:t>OSEO Emergence 2012; OSEO AIMA 2013; OSEO Créa-</a:t>
            </a:r>
            <a:r>
              <a:rPr lang="fr-FR" sz="2000" dirty="0" err="1" smtClean="0">
                <a:solidFill>
                  <a:srgbClr val="000000"/>
                </a:solidFill>
                <a:latin typeface="Times" charset="0"/>
                <a:ea typeface="ＭＳ Ｐゴシック" charset="0"/>
                <a:cs typeface="ＭＳ Ｐゴシック" charset="0"/>
              </a:rPr>
              <a:t>Dev</a:t>
            </a:r>
            <a:r>
              <a:rPr lang="fr-FR" sz="2000" dirty="0" smtClean="0">
                <a:solidFill>
                  <a:srgbClr val="000000"/>
                </a:solidFill>
                <a:latin typeface="Times" charset="0"/>
                <a:ea typeface="ＭＳ Ｐゴシック" charset="0"/>
                <a:cs typeface="ＭＳ Ｐゴシック" charset="0"/>
              </a:rPr>
              <a:t> 2013 </a:t>
            </a:r>
          </a:p>
        </p:txBody>
      </p:sp>
      <p:pic>
        <p:nvPicPr>
          <p:cNvPr id="13" name="Image 7"/>
          <p:cNvPicPr>
            <a:picLocks noChangeAspect="1"/>
          </p:cNvPicPr>
          <p:nvPr/>
        </p:nvPicPr>
        <p:blipFill rotWithShape="1">
          <a:blip r:embed="rId7">
            <a:extLst>
              <a:ext uri="{28A0092B-C50C-407E-A947-70E740481C1C}">
                <a14:useLocalDpi xmlns:a14="http://schemas.microsoft.com/office/drawing/2010/main" val="0"/>
              </a:ext>
            </a:extLst>
          </a:blip>
          <a:srcRect r="28522"/>
          <a:stretch/>
        </p:blipFill>
        <p:spPr bwMode="auto">
          <a:xfrm>
            <a:off x="683568" y="3166048"/>
            <a:ext cx="5598699"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751" t="19879" b="2715"/>
          <a:stretch/>
        </p:blipFill>
        <p:spPr bwMode="auto">
          <a:xfrm>
            <a:off x="6372200" y="4904477"/>
            <a:ext cx="1791407" cy="13511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50" descr="Figure 6 Contra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5816" y="5013253"/>
            <a:ext cx="329247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DCIM\100PENTX\IMGP5175.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121" t="20969" r="22804" b="6634"/>
          <a:stretch/>
        </p:blipFill>
        <p:spPr bwMode="auto">
          <a:xfrm>
            <a:off x="3707904" y="2276949"/>
            <a:ext cx="1550398" cy="1080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00192" y="3285061"/>
            <a:ext cx="2030846" cy="1570360"/>
          </a:xfrm>
          <a:prstGeom prst="rect">
            <a:avLst/>
          </a:prstGeom>
          <a:noFill/>
          <a:ln w="88900" cap="sq">
            <a:noFill/>
            <a:miter lim="800000"/>
          </a:ln>
          <a:effectLst/>
          <a:scene3d>
            <a:camera prst="orthographicFront"/>
            <a:lightRig rig="twoPt" dir="t">
              <a:rot lat="0" lon="0" rev="7200000"/>
            </a:lightRig>
          </a:scene3d>
          <a:sp3d>
            <a:bevelT w="25400" h="19050"/>
            <a:contourClr>
              <a:srgbClr val="FFFFFF"/>
            </a:contourClr>
          </a:sp3d>
          <a:extLst/>
        </p:spPr>
      </p:pic>
      <p:sp>
        <p:nvSpPr>
          <p:cNvPr id="18" name="Rectangle 17"/>
          <p:cNvSpPr/>
          <p:nvPr/>
        </p:nvSpPr>
        <p:spPr>
          <a:xfrm>
            <a:off x="72008" y="5122144"/>
            <a:ext cx="3131840" cy="899221"/>
          </a:xfrm>
          <a:prstGeom prst="rect">
            <a:avLst/>
          </a:prstGeom>
        </p:spPr>
        <p:txBody>
          <a:bodyPr wrap="square">
            <a:spAutoFit/>
          </a:bodyPr>
          <a:lstStyle/>
          <a:p>
            <a:pPr marL="266700" lvl="2" algn="just" eaLnBrk="0" hangingPunct="0">
              <a:lnSpc>
                <a:spcPct val="120000"/>
              </a:lnSpc>
            </a:pPr>
            <a:r>
              <a:rPr lang="fr-FR" sz="1100" dirty="0">
                <a:solidFill>
                  <a:srgbClr val="000000"/>
                </a:solidFill>
                <a:latin typeface="Arial" charset="0"/>
                <a:cs typeface="Arial" charset="0"/>
              </a:rPr>
              <a:t>ANR </a:t>
            </a:r>
            <a:r>
              <a:rPr lang="fr-FR" sz="1100" dirty="0" err="1">
                <a:solidFill>
                  <a:srgbClr val="000000"/>
                </a:solidFill>
                <a:latin typeface="Arial" charset="0"/>
                <a:cs typeface="Arial" charset="0"/>
              </a:rPr>
              <a:t>BiotecS</a:t>
            </a:r>
            <a:r>
              <a:rPr lang="fr-FR" sz="1100" dirty="0">
                <a:solidFill>
                  <a:srgbClr val="000000"/>
                </a:solidFill>
                <a:latin typeface="Arial" charset="0"/>
                <a:cs typeface="Arial" charset="0"/>
              </a:rPr>
              <a:t> </a:t>
            </a:r>
            <a:r>
              <a:rPr lang="fr-FR" sz="1100" dirty="0" err="1">
                <a:solidFill>
                  <a:srgbClr val="000000"/>
                </a:solidFill>
                <a:latin typeface="Arial" charset="0"/>
                <a:cs typeface="Arial" charset="0"/>
              </a:rPr>
              <a:t>iCell</a:t>
            </a:r>
            <a:r>
              <a:rPr lang="fr-FR" sz="1100" dirty="0">
                <a:solidFill>
                  <a:srgbClr val="000000"/>
                </a:solidFill>
                <a:latin typeface="Arial" charset="0"/>
                <a:cs typeface="Arial" charset="0"/>
              </a:rPr>
              <a:t> 2009-12</a:t>
            </a:r>
          </a:p>
          <a:p>
            <a:pPr marL="266700" lvl="2" algn="just" eaLnBrk="0" hangingPunct="0">
              <a:lnSpc>
                <a:spcPct val="120000"/>
              </a:lnSpc>
            </a:pPr>
            <a:r>
              <a:rPr lang="fr-FR" sz="1100" dirty="0">
                <a:solidFill>
                  <a:srgbClr val="000000"/>
                </a:solidFill>
                <a:latin typeface="Arial" charset="0"/>
                <a:cs typeface="Arial" charset="0"/>
              </a:rPr>
              <a:t>ANR Emergence 3DCell 2009-12</a:t>
            </a:r>
          </a:p>
          <a:p>
            <a:pPr marL="266700" lvl="2" algn="just" eaLnBrk="0" hangingPunct="0">
              <a:lnSpc>
                <a:spcPct val="120000"/>
              </a:lnSpc>
            </a:pPr>
            <a:r>
              <a:rPr lang="fr-FR" sz="1100" dirty="0">
                <a:solidFill>
                  <a:srgbClr val="000000"/>
                </a:solidFill>
                <a:latin typeface="Arial" charset="0"/>
                <a:cs typeface="Arial" charset="0"/>
              </a:rPr>
              <a:t>ANR Emergence Matri</a:t>
            </a:r>
            <a:r>
              <a:rPr lang="fr-FR" sz="1100" baseline="30000" dirty="0">
                <a:solidFill>
                  <a:srgbClr val="000000"/>
                </a:solidFill>
                <a:latin typeface="Arial" charset="0"/>
                <a:cs typeface="Arial" charset="0"/>
              </a:rPr>
              <a:t>+</a:t>
            </a:r>
            <a:r>
              <a:rPr lang="fr-FR" sz="1100" dirty="0">
                <a:solidFill>
                  <a:srgbClr val="000000"/>
                </a:solidFill>
                <a:latin typeface="Arial" charset="0"/>
                <a:cs typeface="Arial" charset="0"/>
              </a:rPr>
              <a:t> 2012-13</a:t>
            </a:r>
          </a:p>
          <a:p>
            <a:pPr marL="266700" lvl="2" algn="just" eaLnBrk="0" hangingPunct="0">
              <a:lnSpc>
                <a:spcPct val="120000"/>
              </a:lnSpc>
            </a:pPr>
            <a:r>
              <a:rPr lang="fr-FR" sz="1100" dirty="0">
                <a:solidFill>
                  <a:srgbClr val="000000"/>
                </a:solidFill>
                <a:latin typeface="Arial" charset="0"/>
                <a:cs typeface="Arial" charset="0"/>
              </a:rPr>
              <a:t>ANR TECSAN </a:t>
            </a:r>
            <a:r>
              <a:rPr lang="fr-FR" sz="1100" dirty="0" err="1">
                <a:solidFill>
                  <a:srgbClr val="000000"/>
                </a:solidFill>
                <a:latin typeface="Arial" charset="0"/>
                <a:cs typeface="Arial" charset="0"/>
              </a:rPr>
              <a:t>Ineov</a:t>
            </a:r>
            <a:r>
              <a:rPr lang="fr-FR" sz="1100" dirty="0">
                <a:solidFill>
                  <a:srgbClr val="000000"/>
                </a:solidFill>
                <a:latin typeface="Arial" charset="0"/>
                <a:cs typeface="Arial" charset="0"/>
              </a:rPr>
              <a:t> 2012</a:t>
            </a:r>
            <a:r>
              <a:rPr lang="fr-FR" sz="1100" dirty="0" smtClean="0">
                <a:solidFill>
                  <a:srgbClr val="000000"/>
                </a:solidFill>
                <a:latin typeface="Arial" charset="0"/>
                <a:cs typeface="Arial" charset="0"/>
              </a:rPr>
              <a:t>-16</a:t>
            </a:r>
            <a:endParaRPr lang="fr-FR" sz="1100" dirty="0">
              <a:solidFill>
                <a:srgbClr val="000000"/>
              </a:solidFill>
              <a:latin typeface="Arial" charset="0"/>
              <a:cs typeface="Arial" charset="0"/>
            </a:endParaRPr>
          </a:p>
        </p:txBody>
      </p:sp>
      <p:sp>
        <p:nvSpPr>
          <p:cNvPr id="3" name="Rectangle 2"/>
          <p:cNvSpPr/>
          <p:nvPr/>
        </p:nvSpPr>
        <p:spPr>
          <a:xfrm>
            <a:off x="2286000" y="2601856"/>
            <a:ext cx="4572000" cy="646331"/>
          </a:xfrm>
          <a:prstGeom prst="rect">
            <a:avLst/>
          </a:prstGeom>
        </p:spPr>
        <p:txBody>
          <a:bodyPr>
            <a:spAutoFit/>
          </a:bodyPr>
          <a:lstStyle/>
          <a:p>
            <a:endParaRPr lang="fr-FR" dirty="0"/>
          </a:p>
          <a:p>
            <a:endParaRPr lang="fr-FR" dirty="0"/>
          </a:p>
        </p:txBody>
      </p:sp>
      <p:grpSp>
        <p:nvGrpSpPr>
          <p:cNvPr id="5" name="Grouper 4"/>
          <p:cNvGrpSpPr/>
          <p:nvPr/>
        </p:nvGrpSpPr>
        <p:grpSpPr>
          <a:xfrm>
            <a:off x="2179109" y="765175"/>
            <a:ext cx="5386194" cy="665706"/>
            <a:chOff x="2179109" y="765175"/>
            <a:chExt cx="5386194" cy="665706"/>
          </a:xfrm>
        </p:grpSpPr>
        <p:sp>
          <p:nvSpPr>
            <p:cNvPr id="33796" name="ZoneTexte 2"/>
            <p:cNvSpPr txBox="1">
              <a:spLocks noChangeArrowheads="1"/>
            </p:cNvSpPr>
            <p:nvPr/>
          </p:nvSpPr>
          <p:spPr bwMode="auto">
            <a:xfrm>
              <a:off x="2179109" y="765175"/>
              <a:ext cx="35891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r>
                <a:rPr lang="fr-FR" sz="2800" b="1" dirty="0" err="1" smtClean="0">
                  <a:solidFill>
                    <a:srgbClr val="000000"/>
                  </a:solidFill>
                </a:rPr>
                <a:t>Created</a:t>
              </a:r>
              <a:r>
                <a:rPr lang="fr-FR" sz="2800" b="1" dirty="0" smtClean="0">
                  <a:solidFill>
                    <a:srgbClr val="000000"/>
                  </a:solidFill>
                </a:rPr>
                <a:t> </a:t>
              </a:r>
              <a:r>
                <a:rPr lang="fr-FR" sz="2800" b="1" dirty="0" err="1" smtClean="0">
                  <a:solidFill>
                    <a:srgbClr val="000000"/>
                  </a:solidFill>
                </a:rPr>
                <a:t>January</a:t>
              </a:r>
              <a:r>
                <a:rPr lang="fr-FR" sz="2800" b="1" dirty="0" smtClean="0">
                  <a:solidFill>
                    <a:srgbClr val="000000"/>
                  </a:solidFill>
                </a:rPr>
                <a:t> 2016 </a:t>
              </a:r>
            </a:p>
          </p:txBody>
        </p:sp>
        <p:pic>
          <p:nvPicPr>
            <p:cNvPr id="4" name="Image 3" descr="image003.tif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2135" y="776831"/>
              <a:ext cx="1503168" cy="654050"/>
            </a:xfrm>
            <a:prstGeom prst="rect">
              <a:avLst/>
            </a:prstGeom>
          </p:spPr>
        </p:pic>
      </p:grpSp>
    </p:spTree>
    <p:extLst>
      <p:ext uri="{BB962C8B-B14F-4D97-AF65-F5344CB8AC3E}">
        <p14:creationId xmlns:p14="http://schemas.microsoft.com/office/powerpoint/2010/main" val="1813420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1556792"/>
            <a:ext cx="8136904" cy="3847207"/>
          </a:xfrm>
          <a:prstGeom prst="rect">
            <a:avLst/>
          </a:prstGeom>
        </p:spPr>
        <p:txBody>
          <a:bodyPr wrap="square">
            <a:spAutoFit/>
          </a:bodyPr>
          <a:lstStyle/>
          <a:p>
            <a:pPr algn="ctr" eaLnBrk="0" hangingPunct="0"/>
            <a:endParaRPr kumimoji="1" lang="fr-FR" sz="1600" b="1" i="1" dirty="0">
              <a:solidFill>
                <a:srgbClr val="3366FF"/>
              </a:solidFill>
            </a:endParaRPr>
          </a:p>
          <a:p>
            <a:pPr algn="ctr" eaLnBrk="0" hangingPunct="0"/>
            <a:endParaRPr kumimoji="1" lang="fr-FR" sz="4800" b="1" i="1" dirty="0" smtClean="0">
              <a:solidFill>
                <a:srgbClr val="0000FF"/>
              </a:solidFill>
            </a:endParaRPr>
          </a:p>
          <a:p>
            <a:pPr algn="ctr" eaLnBrk="0" hangingPunct="0"/>
            <a:r>
              <a:rPr kumimoji="1" lang="fr-FR" sz="6000" b="1" i="1" dirty="0" err="1" smtClean="0">
                <a:solidFill>
                  <a:srgbClr val="0000FF"/>
                </a:solidFill>
              </a:rPr>
              <a:t>NanoMatrices</a:t>
            </a:r>
            <a:r>
              <a:rPr kumimoji="1" lang="fr-FR" sz="6000" b="1" i="1" dirty="0" smtClean="0">
                <a:solidFill>
                  <a:srgbClr val="0000FF"/>
                </a:solidFill>
              </a:rPr>
              <a:t> for Tissue </a:t>
            </a:r>
            <a:r>
              <a:rPr kumimoji="1" lang="fr-FR" sz="6000" b="1" i="1" dirty="0" err="1" smtClean="0">
                <a:solidFill>
                  <a:srgbClr val="0000FF"/>
                </a:solidFill>
              </a:rPr>
              <a:t>Repair</a:t>
            </a:r>
            <a:endParaRPr kumimoji="1" lang="fr-FR" sz="6000" b="1" i="1" dirty="0" smtClean="0">
              <a:solidFill>
                <a:srgbClr val="0000FF"/>
              </a:solidFill>
            </a:endParaRPr>
          </a:p>
          <a:p>
            <a:pPr algn="ctr" eaLnBrk="0" hangingPunct="0"/>
            <a:r>
              <a:rPr kumimoji="1" lang="fr-FR" sz="6000" b="1" i="1" dirty="0" smtClean="0">
                <a:solidFill>
                  <a:srgbClr val="0000FF"/>
                </a:solidFill>
              </a:rPr>
              <a:t>(skin, </a:t>
            </a:r>
            <a:r>
              <a:rPr kumimoji="1" lang="fr-FR" sz="6000" b="1" i="1" dirty="0" err="1" smtClean="0">
                <a:solidFill>
                  <a:srgbClr val="0000FF"/>
                </a:solidFill>
              </a:rPr>
              <a:t>liver</a:t>
            </a:r>
            <a:r>
              <a:rPr kumimoji="1" lang="fr-FR" sz="6000" b="1" i="1" dirty="0" smtClean="0">
                <a:solidFill>
                  <a:srgbClr val="0000FF"/>
                </a:solidFill>
              </a:rPr>
              <a:t>, </a:t>
            </a:r>
            <a:r>
              <a:rPr kumimoji="1" lang="fr-FR" sz="6000" b="1" i="1" dirty="0" err="1" smtClean="0">
                <a:solidFill>
                  <a:srgbClr val="0000FF"/>
                </a:solidFill>
              </a:rPr>
              <a:t>heart</a:t>
            </a:r>
            <a:r>
              <a:rPr kumimoji="1" lang="fr-FR" sz="6000" b="1" i="1" dirty="0" smtClean="0">
                <a:solidFill>
                  <a:srgbClr val="0000FF"/>
                </a:solidFill>
              </a:rPr>
              <a:t>)</a:t>
            </a:r>
            <a:endParaRPr kumimoji="1" lang="fr-FR" sz="6000" b="1" i="1" dirty="0">
              <a:solidFill>
                <a:srgbClr val="0000FF"/>
              </a:solidFill>
            </a:endParaRPr>
          </a:p>
        </p:txBody>
      </p:sp>
      <p:sp>
        <p:nvSpPr>
          <p:cNvPr id="4" name="Titre 1"/>
          <p:cNvSpPr>
            <a:spLocks noGrp="1"/>
          </p:cNvSpPr>
          <p:nvPr>
            <p:ph type="title"/>
          </p:nvPr>
        </p:nvSpPr>
        <p:spPr>
          <a:xfrm>
            <a:off x="0" y="0"/>
            <a:ext cx="9144000" cy="914400"/>
          </a:xfrm>
        </p:spPr>
        <p:txBody>
          <a:bodyPr/>
          <a:lstStyle/>
          <a:p>
            <a:pPr algn="ctr"/>
            <a:r>
              <a:rPr lang="fr-FR" sz="4000" b="1" dirty="0" smtClean="0"/>
              <a:t>Tissue Engineering &amp; </a:t>
            </a:r>
            <a:r>
              <a:rPr lang="fr-FR" sz="4000" b="1" dirty="0" err="1" smtClean="0"/>
              <a:t>Nanomedicine</a:t>
            </a:r>
            <a:endParaRPr lang="fr-FR" sz="4000" b="1" dirty="0"/>
          </a:p>
        </p:txBody>
      </p:sp>
    </p:spTree>
    <p:extLst>
      <p:ext uri="{BB962C8B-B14F-4D97-AF65-F5344CB8AC3E}">
        <p14:creationId xmlns:p14="http://schemas.microsoft.com/office/powerpoint/2010/main" val="39122967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3" cstate="print"/>
          <a:srcRect/>
          <a:stretch>
            <a:fillRect/>
          </a:stretch>
        </p:blipFill>
        <p:spPr bwMode="auto">
          <a:xfrm>
            <a:off x="0" y="0"/>
            <a:ext cx="0" cy="0"/>
          </a:xfrm>
          <a:prstGeom prst="rect">
            <a:avLst/>
          </a:prstGeom>
          <a:noFill/>
          <a:ln w="9525">
            <a:noFill/>
            <a:round/>
            <a:headEnd/>
            <a:tailEnd/>
          </a:ln>
        </p:spPr>
      </p:pic>
      <p:pic>
        <p:nvPicPr>
          <p:cNvPr id="3" name="Image 2" descr="reprint_cover HD Angwendte Che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649426"/>
            <a:ext cx="4355976" cy="5812850"/>
          </a:xfrm>
          <a:prstGeom prst="rect">
            <a:avLst/>
          </a:prstGeom>
        </p:spPr>
      </p:pic>
      <p:sp>
        <p:nvSpPr>
          <p:cNvPr id="4" name="Rectangle 3"/>
          <p:cNvSpPr/>
          <p:nvPr/>
        </p:nvSpPr>
        <p:spPr>
          <a:xfrm>
            <a:off x="5652120" y="4293096"/>
            <a:ext cx="3183019" cy="461665"/>
          </a:xfrm>
          <a:prstGeom prst="rect">
            <a:avLst/>
          </a:prstGeom>
        </p:spPr>
        <p:txBody>
          <a:bodyPr wrap="square">
            <a:spAutoFit/>
          </a:bodyPr>
          <a:lstStyle/>
          <a:p>
            <a:r>
              <a:rPr lang="en-GB" b="1" dirty="0" smtClean="0">
                <a:solidFill>
                  <a:srgbClr val="000000"/>
                </a:solidFill>
              </a:rPr>
              <a:t>Cover June 2014</a:t>
            </a:r>
            <a:endParaRPr lang="fr-FR" dirty="0">
              <a:solidFill>
                <a:srgbClr val="000000"/>
              </a:solidFill>
            </a:endParaRPr>
          </a:p>
        </p:txBody>
      </p:sp>
      <p:pic>
        <p:nvPicPr>
          <p:cNvPr id="8" name="Image 7" descr="explication processus.jpg"/>
          <p:cNvPicPr>
            <a:picLocks noChangeAspect="1"/>
          </p:cNvPicPr>
          <p:nvPr/>
        </p:nvPicPr>
        <p:blipFill rotWithShape="1">
          <a:blip r:embed="rId5">
            <a:extLst>
              <a:ext uri="{28A0092B-C50C-407E-A947-70E740481C1C}">
                <a14:useLocalDpi xmlns:a14="http://schemas.microsoft.com/office/drawing/2010/main" val="0"/>
              </a:ext>
            </a:extLst>
          </a:blip>
          <a:srcRect l="48242" t="2640" r="5206" b="6215"/>
          <a:stretch/>
        </p:blipFill>
        <p:spPr>
          <a:xfrm>
            <a:off x="683568" y="620688"/>
            <a:ext cx="3346400" cy="4588933"/>
          </a:xfrm>
          <a:prstGeom prst="rect">
            <a:avLst/>
          </a:prstGeom>
        </p:spPr>
      </p:pic>
      <p:sp>
        <p:nvSpPr>
          <p:cNvPr id="7" name="Rectangle 1"/>
          <p:cNvSpPr txBox="1">
            <a:spLocks noChangeArrowheads="1"/>
          </p:cNvSpPr>
          <p:nvPr/>
        </p:nvSpPr>
        <p:spPr bwMode="auto">
          <a:xfrm>
            <a:off x="0" y="-27384"/>
            <a:ext cx="9144000" cy="724396"/>
          </a:xfrm>
          <a:prstGeom prst="rect">
            <a:avLst/>
          </a:prstGeom>
          <a:noFill/>
          <a:ln w="9525">
            <a:noFill/>
            <a:miter lim="800000"/>
            <a:headEnd/>
            <a:tailEnd/>
          </a:ln>
        </p:spPr>
        <p:txBody>
          <a:bodyPr vert="horz" wrap="square" lIns="91440" tIns="12801"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9pPr>
          </a:lstStyle>
          <a:p>
            <a:pPr algn="ct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b="1" dirty="0" smtClean="0">
                <a:solidFill>
                  <a:srgbClr val="000000"/>
                </a:solidFill>
                <a:latin typeface="Eras Medium ITC"/>
              </a:rPr>
              <a:t>Organ Repair, </a:t>
            </a:r>
            <a:r>
              <a:rPr lang="en-GB" sz="2000" b="1" dirty="0" err="1" smtClean="0">
                <a:solidFill>
                  <a:srgbClr val="000000"/>
                </a:solidFill>
                <a:latin typeface="Eras Medium ITC"/>
              </a:rPr>
              <a:t>Hemostasis</a:t>
            </a:r>
            <a:r>
              <a:rPr lang="en-GB" sz="2000" b="1" dirty="0" smtClean="0">
                <a:solidFill>
                  <a:srgbClr val="000000"/>
                </a:solidFill>
                <a:latin typeface="Eras Medium ITC"/>
              </a:rPr>
              <a:t>, and In Vivo Bonding of Medical Devices </a:t>
            </a:r>
            <a:br>
              <a:rPr lang="en-GB" sz="2000" b="1" dirty="0" smtClean="0">
                <a:solidFill>
                  <a:srgbClr val="000000"/>
                </a:solidFill>
                <a:latin typeface="Eras Medium ITC"/>
              </a:rPr>
            </a:br>
            <a:r>
              <a:rPr lang="en-GB" sz="2000" b="1" dirty="0" smtClean="0">
                <a:solidFill>
                  <a:srgbClr val="000000"/>
                </a:solidFill>
                <a:latin typeface="Eras Medium ITC"/>
              </a:rPr>
              <a:t>by Aqueous Solutions of Nanoparticles</a:t>
            </a:r>
            <a:endParaRPr lang="en-GB" sz="2000" b="1" dirty="0">
              <a:solidFill>
                <a:srgbClr val="000000"/>
              </a:solidFill>
              <a:latin typeface="Eras Medium ITC"/>
            </a:endParaRPr>
          </a:p>
        </p:txBody>
      </p:sp>
      <p:sp>
        <p:nvSpPr>
          <p:cNvPr id="2053" name="Text Box 4"/>
          <p:cNvSpPr txBox="1">
            <a:spLocks noChangeArrowheads="1"/>
          </p:cNvSpPr>
          <p:nvPr/>
        </p:nvSpPr>
        <p:spPr bwMode="auto">
          <a:xfrm>
            <a:off x="0" y="5040560"/>
            <a:ext cx="6588224" cy="1844824"/>
          </a:xfrm>
          <a:prstGeom prst="rect">
            <a:avLst/>
          </a:prstGeom>
          <a:noFill/>
          <a:ln w="9525">
            <a:noFill/>
            <a:round/>
            <a:headEnd/>
            <a:tailEnd/>
          </a:ln>
        </p:spPr>
        <p:txBody>
          <a:bodyPr lIns="81639" tIns="49620" rIns="81639" bIns="40820"/>
          <a:lstStyle/>
          <a:p>
            <a:pPr marL="457200" indent="-457200">
              <a:buAutoNum type="alphaUcPeriod"/>
              <a:tabLst>
                <a:tab pos="656650" algn="l"/>
                <a:tab pos="1313299" algn="l"/>
                <a:tab pos="1969949" algn="l"/>
                <a:tab pos="2626599" algn="l"/>
                <a:tab pos="3283248" algn="l"/>
                <a:tab pos="3939898" algn="l"/>
                <a:tab pos="4596548" algn="l"/>
                <a:tab pos="5253198" algn="l"/>
                <a:tab pos="5909847" algn="l"/>
              </a:tabLst>
            </a:pPr>
            <a:r>
              <a:rPr lang="en-GB" sz="2000" b="1" dirty="0" err="1" smtClean="0">
                <a:solidFill>
                  <a:srgbClr val="000000"/>
                </a:solidFill>
              </a:rPr>
              <a:t>Pellé</a:t>
            </a:r>
            <a:r>
              <a:rPr lang="en-GB" sz="2000" b="1" dirty="0" smtClean="0">
                <a:solidFill>
                  <a:srgbClr val="000000"/>
                </a:solidFill>
              </a:rPr>
              <a:t> et al., </a:t>
            </a:r>
            <a:r>
              <a:rPr lang="en-GB" sz="2000" b="1" dirty="0" err="1" smtClean="0">
                <a:solidFill>
                  <a:srgbClr val="000000"/>
                </a:solidFill>
              </a:rPr>
              <a:t>Angewandte</a:t>
            </a:r>
            <a:r>
              <a:rPr lang="en-GB" sz="2000" b="1" dirty="0" smtClean="0">
                <a:solidFill>
                  <a:srgbClr val="000000"/>
                </a:solidFill>
              </a:rPr>
              <a:t> </a:t>
            </a:r>
            <a:r>
              <a:rPr lang="en-GB" sz="2000" b="1" dirty="0" err="1">
                <a:solidFill>
                  <a:srgbClr val="000000"/>
                </a:solidFill>
              </a:rPr>
              <a:t>Chemie</a:t>
            </a:r>
            <a:r>
              <a:rPr lang="en-GB" sz="2000" b="1" dirty="0">
                <a:solidFill>
                  <a:srgbClr val="000000"/>
                </a:solidFill>
              </a:rPr>
              <a:t> </a:t>
            </a:r>
            <a:r>
              <a:rPr lang="en-GB" sz="2000" b="1" dirty="0" smtClean="0">
                <a:solidFill>
                  <a:srgbClr val="000000"/>
                </a:solidFill>
              </a:rPr>
              <a:t>Inter Ed </a:t>
            </a:r>
            <a:r>
              <a:rPr lang="fr-FR" sz="2000" b="1" dirty="0" smtClean="0">
                <a:solidFill>
                  <a:srgbClr val="000000"/>
                </a:solidFill>
              </a:rPr>
              <a:t>2014</a:t>
            </a:r>
            <a:endParaRPr lang="en-GB" sz="2000" b="1" dirty="0" smtClean="0">
              <a:solidFill>
                <a:srgbClr val="000000"/>
              </a:solidFill>
            </a:endParaRPr>
          </a:p>
          <a:p>
            <a:pPr>
              <a:tabLst>
                <a:tab pos="656650" algn="l"/>
                <a:tab pos="1313299" algn="l"/>
                <a:tab pos="1969949" algn="l"/>
                <a:tab pos="2626599" algn="l"/>
                <a:tab pos="3283248" algn="l"/>
                <a:tab pos="3939898" algn="l"/>
                <a:tab pos="4596548" algn="l"/>
                <a:tab pos="5253198" algn="l"/>
                <a:tab pos="5909847" algn="l"/>
              </a:tabLst>
            </a:pPr>
            <a:endParaRPr lang="en-GB" sz="2000" dirty="0">
              <a:solidFill>
                <a:srgbClr val="000000"/>
              </a:solidFill>
              <a:hlinkClick r:id="rId6"/>
            </a:endParaRPr>
          </a:p>
          <a:p>
            <a:pPr>
              <a:tabLst>
                <a:tab pos="656650" algn="l"/>
                <a:tab pos="1313299" algn="l"/>
                <a:tab pos="1969949" algn="l"/>
                <a:tab pos="2626599" algn="l"/>
                <a:tab pos="3283248" algn="l"/>
                <a:tab pos="3939898" algn="l"/>
                <a:tab pos="4596548" algn="l"/>
                <a:tab pos="5253198" algn="l"/>
                <a:tab pos="5909847" algn="l"/>
              </a:tabLst>
            </a:pPr>
            <a:r>
              <a:rPr lang="en-GB" b="1" dirty="0" smtClean="0">
                <a:solidFill>
                  <a:srgbClr val="000000"/>
                </a:solidFill>
                <a:hlinkClick r:id="rId6"/>
              </a:rPr>
              <a:t>Collaboration ESPCI, L Leibler</a:t>
            </a:r>
          </a:p>
          <a:p>
            <a:r>
              <a:rPr lang="en-GB" sz="2000" b="1" dirty="0" smtClean="0">
                <a:solidFill>
                  <a:schemeClr val="tx1">
                    <a:lumMod val="95000"/>
                    <a:lumOff val="5000"/>
                  </a:schemeClr>
                </a:solidFill>
              </a:rPr>
              <a:t>S. Rose et al., </a:t>
            </a:r>
            <a:r>
              <a:rPr lang="en-GB" sz="2000" b="1" i="1" dirty="0" smtClean="0">
                <a:solidFill>
                  <a:srgbClr val="FF0000"/>
                </a:solidFill>
              </a:rPr>
              <a:t>Nature 2014</a:t>
            </a:r>
            <a:r>
              <a:rPr lang="en-GB" sz="2000" dirty="0" smtClean="0">
                <a:solidFill>
                  <a:schemeClr val="tx1">
                    <a:lumMod val="95000"/>
                    <a:lumOff val="5000"/>
                  </a:schemeClr>
                </a:solidFill>
              </a:rPr>
              <a:t>. </a:t>
            </a:r>
            <a:r>
              <a:rPr lang="en-GB" sz="2000" b="1" dirty="0" smtClean="0">
                <a:solidFill>
                  <a:schemeClr val="tx1">
                    <a:lumMod val="95000"/>
                    <a:lumOff val="5000"/>
                  </a:schemeClr>
                </a:solidFill>
              </a:rPr>
              <a:t>Nanoparticle </a:t>
            </a:r>
            <a:r>
              <a:rPr lang="en-GB" sz="2000" b="1" dirty="0">
                <a:solidFill>
                  <a:schemeClr val="tx1">
                    <a:lumMod val="95000"/>
                    <a:lumOff val="5000"/>
                  </a:schemeClr>
                </a:solidFill>
              </a:rPr>
              <a:t>solutions as adhesives for gels and biological </a:t>
            </a:r>
            <a:r>
              <a:rPr lang="en-GB" sz="2000" b="1" dirty="0" smtClean="0">
                <a:solidFill>
                  <a:schemeClr val="tx1">
                    <a:lumMod val="95000"/>
                    <a:lumOff val="5000"/>
                  </a:schemeClr>
                </a:solidFill>
              </a:rPr>
              <a:t>tissues</a:t>
            </a:r>
            <a:endParaRPr lang="en-GB" sz="2000" b="1" dirty="0" smtClean="0">
              <a:solidFill>
                <a:schemeClr val="tx1">
                  <a:lumMod val="95000"/>
                  <a:lumOff val="5000"/>
                </a:schemeClr>
              </a:solidFill>
              <a:hlinkClick r:id="rId6"/>
            </a:endParaRPr>
          </a:p>
        </p:txBody>
      </p:sp>
    </p:spTree>
    <p:extLst>
      <p:ext uri="{BB962C8B-B14F-4D97-AF65-F5344CB8AC3E}">
        <p14:creationId xmlns:p14="http://schemas.microsoft.com/office/powerpoint/2010/main" val="2325890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899592" y="-1728"/>
            <a:ext cx="7620000" cy="1076960"/>
          </a:xfrm>
          <a:prstGeom prst="rect">
            <a:avLst/>
          </a:prstGeom>
        </p:spPr>
      </p:pic>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3870" y="3461613"/>
            <a:ext cx="927655" cy="15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5"/>
          <p:cNvSpPr/>
          <p:nvPr/>
        </p:nvSpPr>
        <p:spPr>
          <a:xfrm>
            <a:off x="5082257" y="1905442"/>
            <a:ext cx="1422242" cy="1221037"/>
          </a:xfrm>
          <a:prstGeom prst="hexagon">
            <a:avLst>
              <a:gd name="adj" fmla="val 25000"/>
              <a:gd name="vf" fmla="val 115470"/>
            </a:avLst>
          </a:prstGeom>
          <a:ln/>
        </p:spPr>
        <p:style>
          <a:lnRef idx="1">
            <a:schemeClr val="accent3"/>
          </a:lnRef>
          <a:fillRef idx="2">
            <a:schemeClr val="accent3"/>
          </a:fillRef>
          <a:effectRef idx="1">
            <a:schemeClr val="accent3"/>
          </a:effectRef>
          <a:fontRef idx="minor">
            <a:schemeClr val="dk1"/>
          </a:fontRef>
        </p:style>
      </p:sp>
      <p:sp>
        <p:nvSpPr>
          <p:cNvPr id="9" name="Hexagon 7"/>
          <p:cNvSpPr/>
          <p:nvPr/>
        </p:nvSpPr>
        <p:spPr>
          <a:xfrm>
            <a:off x="2876641" y="2834379"/>
            <a:ext cx="2578107" cy="1221037"/>
          </a:xfrm>
          <a:prstGeom prst="hexagon">
            <a:avLst>
              <a:gd name="adj" fmla="val 25000"/>
              <a:gd name="vf" fmla="val 115470"/>
            </a:avLst>
          </a:prstGeom>
          <a:solidFill>
            <a:schemeClr val="accent2">
              <a:lumMod val="40000"/>
              <a:lumOff val="60000"/>
            </a:schemeClr>
          </a:solidFill>
          <a:ln/>
        </p:spPr>
        <p:style>
          <a:lnRef idx="1">
            <a:schemeClr val="accent1"/>
          </a:lnRef>
          <a:fillRef idx="2">
            <a:schemeClr val="accent1"/>
          </a:fillRef>
          <a:effectRef idx="1">
            <a:schemeClr val="accent1"/>
          </a:effectRef>
          <a:fontRef idx="minor">
            <a:schemeClr val="dk1"/>
          </a:fontRef>
        </p:style>
      </p:sp>
      <p:pic>
        <p:nvPicPr>
          <p:cNvPr id="10" name="Picture 10" descr="Cyt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0334" y="1275616"/>
            <a:ext cx="1800215" cy="1055891"/>
          </a:xfrm>
          <a:prstGeom prst="rect">
            <a:avLst/>
          </a:prstGeom>
          <a:effectLst>
            <a:reflection blurRad="6350" stA="52000" endA="300" endPos="35000" dir="5400000" sy="-100000" algn="bl" rotWithShape="0"/>
          </a:effectLst>
        </p:spPr>
      </p:pic>
      <p:sp>
        <p:nvSpPr>
          <p:cNvPr id="11" name="Hexagon 11"/>
          <p:cNvSpPr/>
          <p:nvPr/>
        </p:nvSpPr>
        <p:spPr>
          <a:xfrm>
            <a:off x="6429870" y="2251455"/>
            <a:ext cx="1422242" cy="1221037"/>
          </a:xfrm>
          <a:prstGeom prst="hexagon">
            <a:avLst>
              <a:gd name="adj" fmla="val 25000"/>
              <a:gd name="vf" fmla="val 115470"/>
            </a:avLst>
          </a:prstGeom>
          <a:ln/>
        </p:spPr>
        <p:style>
          <a:lnRef idx="1">
            <a:schemeClr val="accent5"/>
          </a:lnRef>
          <a:fillRef idx="2">
            <a:schemeClr val="accent5"/>
          </a:fillRef>
          <a:effectRef idx="1">
            <a:schemeClr val="accent5"/>
          </a:effectRef>
          <a:fontRef idx="minor">
            <a:schemeClr val="dk1"/>
          </a:fontRef>
        </p:style>
      </p:sp>
      <p:pic>
        <p:nvPicPr>
          <p:cNvPr id="12" name="Picture 12" descr="epigenetics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762708" flipV="1">
            <a:off x="7622357" y="2071170"/>
            <a:ext cx="769722" cy="967197"/>
          </a:xfrm>
          <a:prstGeom prst="rect">
            <a:avLst/>
          </a:prstGeom>
          <a:effectLst>
            <a:outerShdw blurRad="50800" dist="38100" dir="2700000">
              <a:srgbClr val="000000">
                <a:alpha val="43000"/>
              </a:srgbClr>
            </a:outerShdw>
            <a:reflection blurRad="6350" stA="50000" endA="300" endPos="55000" dir="5400000" sy="-100000" algn="bl" rotWithShape="0"/>
          </a:effectLst>
        </p:spPr>
      </p:pic>
      <p:sp>
        <p:nvSpPr>
          <p:cNvPr id="13" name="Hexagon 4"/>
          <p:cNvSpPr/>
          <p:nvPr/>
        </p:nvSpPr>
        <p:spPr>
          <a:xfrm>
            <a:off x="6441760" y="2450357"/>
            <a:ext cx="1398464" cy="84281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488950">
              <a:lnSpc>
                <a:spcPct val="90000"/>
              </a:lnSpc>
              <a:spcAft>
                <a:spcPct val="35000"/>
              </a:spcAft>
            </a:pPr>
            <a:r>
              <a:rPr lang="en-US" sz="1400" b="1" dirty="0" smtClean="0">
                <a:solidFill>
                  <a:srgbClr val="000514"/>
                </a:solidFill>
                <a:latin typeface="Garamond"/>
              </a:rPr>
              <a:t>Epigenetics</a:t>
            </a:r>
            <a:endParaRPr lang="en-US" sz="1400" b="1" dirty="0">
              <a:solidFill>
                <a:srgbClr val="000514"/>
              </a:solidFill>
              <a:latin typeface="Garamond"/>
            </a:endParaRPr>
          </a:p>
        </p:txBody>
      </p:sp>
      <p:sp>
        <p:nvSpPr>
          <p:cNvPr id="14" name="Hexagon 4"/>
          <p:cNvSpPr/>
          <p:nvPr/>
        </p:nvSpPr>
        <p:spPr>
          <a:xfrm>
            <a:off x="5154425" y="2094555"/>
            <a:ext cx="1266017" cy="84281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spcFirstLastPara="0" vert="horz" wrap="square" lIns="0" tIns="0" rIns="0" bIns="0" numCol="1" spcCol="1270" anchor="ctr" anchorCtr="0">
            <a:noAutofit/>
          </a:bodyPr>
          <a:lstStyle/>
          <a:p>
            <a:pPr algn="ctr" defTabSz="488950">
              <a:lnSpc>
                <a:spcPct val="90000"/>
              </a:lnSpc>
              <a:spcAft>
                <a:spcPct val="35000"/>
              </a:spcAft>
            </a:pPr>
            <a:r>
              <a:rPr lang="en-US" sz="1400" b="1" dirty="0" smtClean="0">
                <a:solidFill>
                  <a:srgbClr val="000514"/>
                </a:solidFill>
                <a:latin typeface="Garamond"/>
              </a:rPr>
              <a:t>Flow cytometry core lab</a:t>
            </a:r>
            <a:endParaRPr lang="en-US" sz="1400" b="1" dirty="0">
              <a:solidFill>
                <a:srgbClr val="000514"/>
              </a:solidFill>
              <a:latin typeface="Garamond"/>
            </a:endParaRPr>
          </a:p>
        </p:txBody>
      </p:sp>
      <p:sp>
        <p:nvSpPr>
          <p:cNvPr id="15" name="Hexagon 4"/>
          <p:cNvSpPr/>
          <p:nvPr/>
        </p:nvSpPr>
        <p:spPr>
          <a:xfrm>
            <a:off x="3748756" y="1516703"/>
            <a:ext cx="1422242" cy="1221037"/>
          </a:xfrm>
          <a:prstGeom prst="hexagon">
            <a:avLst>
              <a:gd name="adj" fmla="val 25000"/>
              <a:gd name="vf" fmla="val 115470"/>
            </a:avLst>
          </a:prstGeom>
          <a:solidFill>
            <a:schemeClr val="accent3">
              <a:lumMod val="75000"/>
              <a:alpha val="73000"/>
            </a:schemeClr>
          </a:solidFill>
          <a:ln>
            <a:noFill/>
          </a:ln>
        </p:spPr>
        <p:style>
          <a:lnRef idx="1">
            <a:schemeClr val="accent2"/>
          </a:lnRef>
          <a:fillRef idx="2">
            <a:schemeClr val="accent2"/>
          </a:fillRef>
          <a:effectRef idx="1">
            <a:schemeClr val="accent2"/>
          </a:effectRef>
          <a:fontRef idx="minor">
            <a:schemeClr val="dk1"/>
          </a:fontRef>
        </p:style>
      </p:sp>
      <p:pic>
        <p:nvPicPr>
          <p:cNvPr id="16" name="Picture 16" descr="micro.png"/>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3615689" y="990818"/>
            <a:ext cx="840999" cy="840999"/>
          </a:xfrm>
          <a:prstGeom prst="rect">
            <a:avLst/>
          </a:prstGeom>
          <a:effectLst>
            <a:reflection blurRad="6350" stA="50000" endA="300" endPos="45000" dir="5400000" sy="-100000" algn="bl" rotWithShape="0"/>
          </a:effectLst>
        </p:spPr>
      </p:pic>
      <p:sp>
        <p:nvSpPr>
          <p:cNvPr id="17" name="Hexagon 4"/>
          <p:cNvSpPr/>
          <p:nvPr/>
        </p:nvSpPr>
        <p:spPr>
          <a:xfrm>
            <a:off x="3900732" y="1685731"/>
            <a:ext cx="1137916" cy="84281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spcFirstLastPara="0" vert="horz" wrap="square" lIns="0" tIns="0" rIns="0" bIns="0" numCol="1" spcCol="1270" anchor="ctr" anchorCtr="0">
            <a:noAutofit/>
          </a:bodyPr>
          <a:lstStyle/>
          <a:p>
            <a:pPr algn="ctr" defTabSz="488950">
              <a:lnSpc>
                <a:spcPct val="90000"/>
              </a:lnSpc>
              <a:spcAft>
                <a:spcPct val="35000"/>
              </a:spcAft>
            </a:pPr>
            <a:r>
              <a:rPr lang="en-US" sz="1400" b="1" dirty="0" smtClean="0">
                <a:solidFill>
                  <a:srgbClr val="FFFFFF"/>
                </a:solidFill>
                <a:effectLst>
                  <a:outerShdw blurRad="50800" dist="38100" dir="2700000" algn="tl" rotWithShape="0">
                    <a:prstClr val="black">
                      <a:alpha val="40000"/>
                    </a:prstClr>
                  </a:outerShdw>
                </a:effectLst>
                <a:latin typeface="Garamond"/>
              </a:rPr>
              <a:t>IHC &amp; Microscopy</a:t>
            </a:r>
            <a:endParaRPr lang="en-US" sz="1400" b="1" dirty="0">
              <a:solidFill>
                <a:srgbClr val="FFFFFF"/>
              </a:solidFill>
              <a:effectLst>
                <a:outerShdw blurRad="50800" dist="38100" dir="2700000" algn="tl" rotWithShape="0">
                  <a:prstClr val="black">
                    <a:alpha val="40000"/>
                  </a:prstClr>
                </a:outerShdw>
              </a:effectLst>
              <a:latin typeface="Garamond"/>
            </a:endParaRPr>
          </a:p>
        </p:txBody>
      </p:sp>
      <p:sp>
        <p:nvSpPr>
          <p:cNvPr id="18" name="Hexagon 4"/>
          <p:cNvSpPr/>
          <p:nvPr/>
        </p:nvSpPr>
        <p:spPr>
          <a:xfrm>
            <a:off x="3141405" y="3079783"/>
            <a:ext cx="2115164" cy="84281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spcFirstLastPara="0" vert="horz" wrap="square" lIns="0" tIns="0" rIns="0" bIns="0" numCol="1" spcCol="1270" anchor="ctr" anchorCtr="0">
            <a:noAutofit/>
          </a:bodyPr>
          <a:lstStyle/>
          <a:p>
            <a:pPr algn="ctr" defTabSz="488950">
              <a:lnSpc>
                <a:spcPct val="90000"/>
              </a:lnSpc>
              <a:spcAft>
                <a:spcPct val="35000"/>
              </a:spcAft>
            </a:pPr>
            <a:r>
              <a:rPr lang="en-US" sz="2000" b="1" dirty="0" smtClean="0">
                <a:solidFill>
                  <a:srgbClr val="000000"/>
                </a:solidFill>
                <a:latin typeface="Garamond"/>
              </a:rPr>
              <a:t>In vivo experimentation</a:t>
            </a:r>
            <a:endParaRPr lang="en-US" sz="2000" b="1" dirty="0">
              <a:solidFill>
                <a:srgbClr val="000000"/>
              </a:solidFill>
              <a:latin typeface="Garamond"/>
            </a:endParaRPr>
          </a:p>
        </p:txBody>
      </p:sp>
      <p:grpSp>
        <p:nvGrpSpPr>
          <p:cNvPr id="19" name="Grouper 18"/>
          <p:cNvGrpSpPr/>
          <p:nvPr/>
        </p:nvGrpSpPr>
        <p:grpSpPr>
          <a:xfrm>
            <a:off x="2901032" y="4173203"/>
            <a:ext cx="1422242" cy="1422572"/>
            <a:chOff x="3025817" y="3862460"/>
            <a:chExt cx="1422242" cy="1422572"/>
          </a:xfrm>
        </p:grpSpPr>
        <p:sp>
          <p:nvSpPr>
            <p:cNvPr id="20" name="Hexagon 6"/>
            <p:cNvSpPr/>
            <p:nvPr/>
          </p:nvSpPr>
          <p:spPr>
            <a:xfrm>
              <a:off x="3025817" y="3862460"/>
              <a:ext cx="1422242" cy="1221037"/>
            </a:xfrm>
            <a:prstGeom prst="hexagon">
              <a:avLst>
                <a:gd name="adj" fmla="val 25000"/>
                <a:gd name="vf" fmla="val 115470"/>
              </a:avLst>
            </a:prstGeom>
            <a:ln/>
          </p:spPr>
          <p:style>
            <a:lnRef idx="1">
              <a:schemeClr val="accent4"/>
            </a:lnRef>
            <a:fillRef idx="2">
              <a:schemeClr val="accent4"/>
            </a:fillRef>
            <a:effectRef idx="1">
              <a:schemeClr val="accent4"/>
            </a:effectRef>
            <a:fontRef idx="minor">
              <a:schemeClr val="dk1"/>
            </a:fontRef>
          </p:style>
        </p:sp>
        <p:grpSp>
          <p:nvGrpSpPr>
            <p:cNvPr id="21" name="Group 20"/>
            <p:cNvGrpSpPr/>
            <p:nvPr/>
          </p:nvGrpSpPr>
          <p:grpSpPr>
            <a:xfrm>
              <a:off x="3418117" y="4766525"/>
              <a:ext cx="658199" cy="518507"/>
              <a:chOff x="2180613" y="4157156"/>
              <a:chExt cx="427857" cy="337051"/>
            </a:xfrm>
            <a:effectLst>
              <a:reflection blurRad="6350" stA="50000" endA="300" endPos="55000" dir="5400000" sy="-100000" algn="bl" rotWithShape="0"/>
            </a:effectLst>
          </p:grpSpPr>
          <p:sp>
            <p:nvSpPr>
              <p:cNvPr id="23" name="Freeform 1130"/>
              <p:cNvSpPr>
                <a:spLocks/>
              </p:cNvSpPr>
              <p:nvPr/>
            </p:nvSpPr>
            <p:spPr bwMode="auto">
              <a:xfrm>
                <a:off x="2180613" y="4242502"/>
                <a:ext cx="157271" cy="248209"/>
              </a:xfrm>
              <a:custGeom>
                <a:avLst/>
                <a:gdLst>
                  <a:gd name="T0" fmla="*/ 76 w 144"/>
                  <a:gd name="T1" fmla="*/ 42 h 213"/>
                  <a:gd name="T2" fmla="*/ 102 w 144"/>
                  <a:gd name="T3" fmla="*/ 36 h 213"/>
                  <a:gd name="T4" fmla="*/ 137 w 144"/>
                  <a:gd name="T5" fmla="*/ 40 h 213"/>
                  <a:gd name="T6" fmla="*/ 136 w 144"/>
                  <a:gd name="T7" fmla="*/ 73 h 213"/>
                  <a:gd name="T8" fmla="*/ 124 w 144"/>
                  <a:gd name="T9" fmla="*/ 93 h 213"/>
                  <a:gd name="T10" fmla="*/ 126 w 144"/>
                  <a:gd name="T11" fmla="*/ 121 h 213"/>
                  <a:gd name="T12" fmla="*/ 108 w 144"/>
                  <a:gd name="T13" fmla="*/ 147 h 213"/>
                  <a:gd name="T14" fmla="*/ 95 w 144"/>
                  <a:gd name="T15" fmla="*/ 169 h 213"/>
                  <a:gd name="T16" fmla="*/ 86 w 144"/>
                  <a:gd name="T17" fmla="*/ 203 h 213"/>
                  <a:gd name="T18" fmla="*/ 60 w 144"/>
                  <a:gd name="T19" fmla="*/ 204 h 213"/>
                  <a:gd name="T20" fmla="*/ 39 w 144"/>
                  <a:gd name="T21" fmla="*/ 182 h 213"/>
                  <a:gd name="T22" fmla="*/ 20 w 144"/>
                  <a:gd name="T23" fmla="*/ 176 h 213"/>
                  <a:gd name="T24" fmla="*/ 24 w 144"/>
                  <a:gd name="T25" fmla="*/ 158 h 213"/>
                  <a:gd name="T26" fmla="*/ 14 w 144"/>
                  <a:gd name="T27" fmla="*/ 150 h 213"/>
                  <a:gd name="T28" fmla="*/ 11 w 144"/>
                  <a:gd name="T29" fmla="*/ 121 h 213"/>
                  <a:gd name="T30" fmla="*/ 3 w 144"/>
                  <a:gd name="T31" fmla="*/ 110 h 213"/>
                  <a:gd name="T32" fmla="*/ 3 w 144"/>
                  <a:gd name="T33" fmla="*/ 85 h 213"/>
                  <a:gd name="T34" fmla="*/ 20 w 144"/>
                  <a:gd name="T35" fmla="*/ 62 h 213"/>
                  <a:gd name="T36" fmla="*/ 25 w 144"/>
                  <a:gd name="T37" fmla="*/ 20 h 213"/>
                  <a:gd name="T38" fmla="*/ 53 w 144"/>
                  <a:gd name="T39" fmla="*/ 22 h 213"/>
                  <a:gd name="T40" fmla="*/ 59 w 144"/>
                  <a:gd name="T41" fmla="*/ 41 h 213"/>
                  <a:gd name="T42" fmla="*/ 76 w 144"/>
                  <a:gd name="T43" fmla="*/ 4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213">
                    <a:moveTo>
                      <a:pt x="76" y="42"/>
                    </a:moveTo>
                    <a:cubicBezTo>
                      <a:pt x="92" y="52"/>
                      <a:pt x="89" y="53"/>
                      <a:pt x="102" y="36"/>
                    </a:cubicBezTo>
                    <a:cubicBezTo>
                      <a:pt x="113" y="23"/>
                      <a:pt x="128" y="23"/>
                      <a:pt x="137" y="40"/>
                    </a:cubicBezTo>
                    <a:cubicBezTo>
                      <a:pt x="143" y="50"/>
                      <a:pt x="144" y="63"/>
                      <a:pt x="136" y="73"/>
                    </a:cubicBezTo>
                    <a:cubicBezTo>
                      <a:pt x="128" y="82"/>
                      <a:pt x="117" y="75"/>
                      <a:pt x="124" y="93"/>
                    </a:cubicBezTo>
                    <a:cubicBezTo>
                      <a:pt x="128" y="103"/>
                      <a:pt x="136" y="109"/>
                      <a:pt x="126" y="121"/>
                    </a:cubicBezTo>
                    <a:cubicBezTo>
                      <a:pt x="116" y="132"/>
                      <a:pt x="111" y="125"/>
                      <a:pt x="108" y="147"/>
                    </a:cubicBezTo>
                    <a:cubicBezTo>
                      <a:pt x="106" y="167"/>
                      <a:pt x="106" y="160"/>
                      <a:pt x="95" y="169"/>
                    </a:cubicBezTo>
                    <a:cubicBezTo>
                      <a:pt x="84" y="178"/>
                      <a:pt x="93" y="191"/>
                      <a:pt x="86" y="203"/>
                    </a:cubicBezTo>
                    <a:cubicBezTo>
                      <a:pt x="81" y="213"/>
                      <a:pt x="67" y="210"/>
                      <a:pt x="60" y="204"/>
                    </a:cubicBezTo>
                    <a:cubicBezTo>
                      <a:pt x="51" y="196"/>
                      <a:pt x="51" y="183"/>
                      <a:pt x="39" y="182"/>
                    </a:cubicBezTo>
                    <a:cubicBezTo>
                      <a:pt x="33" y="181"/>
                      <a:pt x="22" y="190"/>
                      <a:pt x="20" y="176"/>
                    </a:cubicBezTo>
                    <a:cubicBezTo>
                      <a:pt x="19" y="170"/>
                      <a:pt x="24" y="164"/>
                      <a:pt x="24" y="158"/>
                    </a:cubicBezTo>
                    <a:cubicBezTo>
                      <a:pt x="22" y="147"/>
                      <a:pt x="19" y="155"/>
                      <a:pt x="14" y="150"/>
                    </a:cubicBezTo>
                    <a:cubicBezTo>
                      <a:pt x="6" y="140"/>
                      <a:pt x="15" y="135"/>
                      <a:pt x="11" y="121"/>
                    </a:cubicBezTo>
                    <a:cubicBezTo>
                      <a:pt x="10" y="115"/>
                      <a:pt x="5" y="115"/>
                      <a:pt x="3" y="110"/>
                    </a:cubicBezTo>
                    <a:cubicBezTo>
                      <a:pt x="0" y="104"/>
                      <a:pt x="1" y="92"/>
                      <a:pt x="3" y="85"/>
                    </a:cubicBezTo>
                    <a:cubicBezTo>
                      <a:pt x="7" y="72"/>
                      <a:pt x="15" y="72"/>
                      <a:pt x="20" y="62"/>
                    </a:cubicBezTo>
                    <a:cubicBezTo>
                      <a:pt x="24" y="51"/>
                      <a:pt x="20" y="32"/>
                      <a:pt x="25" y="20"/>
                    </a:cubicBezTo>
                    <a:cubicBezTo>
                      <a:pt x="32" y="0"/>
                      <a:pt x="48" y="3"/>
                      <a:pt x="53" y="22"/>
                    </a:cubicBezTo>
                    <a:cubicBezTo>
                      <a:pt x="56" y="30"/>
                      <a:pt x="54" y="33"/>
                      <a:pt x="59" y="41"/>
                    </a:cubicBezTo>
                    <a:cubicBezTo>
                      <a:pt x="64" y="48"/>
                      <a:pt x="69" y="39"/>
                      <a:pt x="76" y="42"/>
                    </a:cubicBezTo>
                    <a:close/>
                  </a:path>
                </a:pathLst>
              </a:custGeom>
              <a:solidFill>
                <a:schemeClr val="accent1">
                  <a:lumMod val="20000"/>
                  <a:lumOff val="80000"/>
                </a:schemeClr>
              </a:solidFill>
              <a:ln>
                <a:noFill/>
              </a:ln>
              <a:effectLst>
                <a:reflection blurRad="6350" stA="50000" endA="300" endPos="90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24" name="Freeform 1131"/>
              <p:cNvSpPr>
                <a:spLocks/>
              </p:cNvSpPr>
              <p:nvPr/>
            </p:nvSpPr>
            <p:spPr bwMode="auto">
              <a:xfrm>
                <a:off x="2296381" y="4278335"/>
                <a:ext cx="38007" cy="69918"/>
              </a:xfrm>
              <a:custGeom>
                <a:avLst/>
                <a:gdLst>
                  <a:gd name="T0" fmla="*/ 22 w 35"/>
                  <a:gd name="T1" fmla="*/ 6 h 60"/>
                  <a:gd name="T2" fmla="*/ 30 w 35"/>
                  <a:gd name="T3" fmla="*/ 37 h 60"/>
                  <a:gd name="T4" fmla="*/ 19 w 35"/>
                  <a:gd name="T5" fmla="*/ 44 h 60"/>
                  <a:gd name="T6" fmla="*/ 0 w 35"/>
                  <a:gd name="T7" fmla="*/ 60 h 60"/>
                  <a:gd name="T8" fmla="*/ 10 w 35"/>
                  <a:gd name="T9" fmla="*/ 40 h 60"/>
                  <a:gd name="T10" fmla="*/ 21 w 35"/>
                  <a:gd name="T11" fmla="*/ 20 h 60"/>
                  <a:gd name="T12" fmla="*/ 14 w 35"/>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35" h="60">
                    <a:moveTo>
                      <a:pt x="22" y="6"/>
                    </a:moveTo>
                    <a:cubicBezTo>
                      <a:pt x="32" y="8"/>
                      <a:pt x="35" y="30"/>
                      <a:pt x="30" y="37"/>
                    </a:cubicBezTo>
                    <a:cubicBezTo>
                      <a:pt x="27" y="40"/>
                      <a:pt x="23" y="42"/>
                      <a:pt x="19" y="44"/>
                    </a:cubicBezTo>
                    <a:cubicBezTo>
                      <a:pt x="11" y="49"/>
                      <a:pt x="6" y="53"/>
                      <a:pt x="0" y="60"/>
                    </a:cubicBezTo>
                    <a:cubicBezTo>
                      <a:pt x="3" y="54"/>
                      <a:pt x="6" y="45"/>
                      <a:pt x="10" y="40"/>
                    </a:cubicBezTo>
                    <a:cubicBezTo>
                      <a:pt x="15" y="33"/>
                      <a:pt x="21" y="29"/>
                      <a:pt x="21" y="20"/>
                    </a:cubicBezTo>
                    <a:cubicBezTo>
                      <a:pt x="22" y="10"/>
                      <a:pt x="19" y="6"/>
                      <a:pt x="14" y="0"/>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25" name="Freeform 1132"/>
              <p:cNvSpPr>
                <a:spLocks/>
              </p:cNvSpPr>
              <p:nvPr/>
            </p:nvSpPr>
            <p:spPr bwMode="auto">
              <a:xfrm>
                <a:off x="2283275" y="4346068"/>
                <a:ext cx="35823" cy="90894"/>
              </a:xfrm>
              <a:custGeom>
                <a:avLst/>
                <a:gdLst>
                  <a:gd name="T0" fmla="*/ 26 w 33"/>
                  <a:gd name="T1" fmla="*/ 1 h 78"/>
                  <a:gd name="T2" fmla="*/ 32 w 33"/>
                  <a:gd name="T3" fmla="*/ 21 h 78"/>
                  <a:gd name="T4" fmla="*/ 20 w 33"/>
                  <a:gd name="T5" fmla="*/ 35 h 78"/>
                  <a:gd name="T6" fmla="*/ 0 w 33"/>
                  <a:gd name="T7" fmla="*/ 78 h 78"/>
                  <a:gd name="T8" fmla="*/ 5 w 33"/>
                  <a:gd name="T9" fmla="*/ 59 h 78"/>
                  <a:gd name="T10" fmla="*/ 10 w 33"/>
                  <a:gd name="T11" fmla="*/ 36 h 78"/>
                  <a:gd name="T12" fmla="*/ 22 w 33"/>
                  <a:gd name="T13" fmla="*/ 11 h 78"/>
                  <a:gd name="T14" fmla="*/ 26 w 3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78">
                    <a:moveTo>
                      <a:pt x="26" y="1"/>
                    </a:moveTo>
                    <a:cubicBezTo>
                      <a:pt x="25" y="8"/>
                      <a:pt x="33" y="13"/>
                      <a:pt x="32" y="21"/>
                    </a:cubicBezTo>
                    <a:cubicBezTo>
                      <a:pt x="31" y="29"/>
                      <a:pt x="26" y="30"/>
                      <a:pt x="20" y="35"/>
                    </a:cubicBezTo>
                    <a:cubicBezTo>
                      <a:pt x="8" y="46"/>
                      <a:pt x="13" y="66"/>
                      <a:pt x="0" y="78"/>
                    </a:cubicBezTo>
                    <a:cubicBezTo>
                      <a:pt x="5" y="72"/>
                      <a:pt x="6" y="67"/>
                      <a:pt x="5" y="59"/>
                    </a:cubicBezTo>
                    <a:cubicBezTo>
                      <a:pt x="3" y="50"/>
                      <a:pt x="4" y="44"/>
                      <a:pt x="10" y="36"/>
                    </a:cubicBezTo>
                    <a:cubicBezTo>
                      <a:pt x="18" y="28"/>
                      <a:pt x="19" y="22"/>
                      <a:pt x="22" y="11"/>
                    </a:cubicBezTo>
                    <a:cubicBezTo>
                      <a:pt x="22" y="6"/>
                      <a:pt x="23" y="3"/>
                      <a:pt x="26" y="0"/>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26" name="Freeform 1133"/>
              <p:cNvSpPr>
                <a:spLocks/>
              </p:cNvSpPr>
              <p:nvPr/>
            </p:nvSpPr>
            <p:spPr bwMode="auto">
              <a:xfrm>
                <a:off x="2248326" y="4429970"/>
                <a:ext cx="30580" cy="53749"/>
              </a:xfrm>
              <a:custGeom>
                <a:avLst/>
                <a:gdLst>
                  <a:gd name="T0" fmla="*/ 28 w 28"/>
                  <a:gd name="T1" fmla="*/ 2 h 46"/>
                  <a:gd name="T2" fmla="*/ 23 w 28"/>
                  <a:gd name="T3" fmla="*/ 18 h 46"/>
                  <a:gd name="T4" fmla="*/ 20 w 28"/>
                  <a:gd name="T5" fmla="*/ 38 h 46"/>
                  <a:gd name="T6" fmla="*/ 0 w 28"/>
                  <a:gd name="T7" fmla="*/ 36 h 46"/>
                  <a:gd name="T8" fmla="*/ 16 w 28"/>
                  <a:gd name="T9" fmla="*/ 24 h 46"/>
                  <a:gd name="T10" fmla="*/ 20 w 28"/>
                  <a:gd name="T11" fmla="*/ 6 h 46"/>
                  <a:gd name="T12" fmla="*/ 27 w 28"/>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28" h="46">
                    <a:moveTo>
                      <a:pt x="28" y="2"/>
                    </a:moveTo>
                    <a:cubicBezTo>
                      <a:pt x="25" y="8"/>
                      <a:pt x="24" y="12"/>
                      <a:pt x="23" y="18"/>
                    </a:cubicBezTo>
                    <a:cubicBezTo>
                      <a:pt x="22" y="24"/>
                      <a:pt x="23" y="32"/>
                      <a:pt x="20" y="38"/>
                    </a:cubicBezTo>
                    <a:cubicBezTo>
                      <a:pt x="15" y="46"/>
                      <a:pt x="3" y="45"/>
                      <a:pt x="0" y="36"/>
                    </a:cubicBezTo>
                    <a:cubicBezTo>
                      <a:pt x="8" y="45"/>
                      <a:pt x="15" y="30"/>
                      <a:pt x="16" y="24"/>
                    </a:cubicBezTo>
                    <a:cubicBezTo>
                      <a:pt x="17" y="17"/>
                      <a:pt x="15" y="12"/>
                      <a:pt x="20" y="6"/>
                    </a:cubicBezTo>
                    <a:cubicBezTo>
                      <a:pt x="22" y="4"/>
                      <a:pt x="26" y="4"/>
                      <a:pt x="27" y="0"/>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27" name="Freeform 1134"/>
              <p:cNvSpPr>
                <a:spLocks/>
              </p:cNvSpPr>
              <p:nvPr/>
            </p:nvSpPr>
            <p:spPr bwMode="auto">
              <a:xfrm>
                <a:off x="2236094" y="4391515"/>
                <a:ext cx="32765" cy="33648"/>
              </a:xfrm>
              <a:custGeom>
                <a:avLst/>
                <a:gdLst>
                  <a:gd name="T0" fmla="*/ 8 w 30"/>
                  <a:gd name="T1" fmla="*/ 17 h 29"/>
                  <a:gd name="T2" fmla="*/ 27 w 30"/>
                  <a:gd name="T3" fmla="*/ 0 h 29"/>
                  <a:gd name="T4" fmla="*/ 20 w 30"/>
                  <a:gd name="T5" fmla="*/ 25 h 29"/>
                  <a:gd name="T6" fmla="*/ 0 w 30"/>
                  <a:gd name="T7" fmla="*/ 20 h 29"/>
                </a:gdLst>
                <a:ahLst/>
                <a:cxnLst>
                  <a:cxn ang="0">
                    <a:pos x="T0" y="T1"/>
                  </a:cxn>
                  <a:cxn ang="0">
                    <a:pos x="T2" y="T3"/>
                  </a:cxn>
                  <a:cxn ang="0">
                    <a:pos x="T4" y="T5"/>
                  </a:cxn>
                  <a:cxn ang="0">
                    <a:pos x="T6" y="T7"/>
                  </a:cxn>
                </a:cxnLst>
                <a:rect l="0" t="0" r="r" b="b"/>
                <a:pathLst>
                  <a:path w="30" h="29">
                    <a:moveTo>
                      <a:pt x="8" y="17"/>
                    </a:moveTo>
                    <a:cubicBezTo>
                      <a:pt x="18" y="14"/>
                      <a:pt x="24" y="10"/>
                      <a:pt x="27" y="0"/>
                    </a:cubicBezTo>
                    <a:cubicBezTo>
                      <a:pt x="22" y="8"/>
                      <a:pt x="30" y="18"/>
                      <a:pt x="20" y="25"/>
                    </a:cubicBezTo>
                    <a:cubicBezTo>
                      <a:pt x="14" y="29"/>
                      <a:pt x="5" y="24"/>
                      <a:pt x="0" y="20"/>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28" name="Freeform 1135"/>
              <p:cNvSpPr>
                <a:spLocks/>
              </p:cNvSpPr>
              <p:nvPr/>
            </p:nvSpPr>
            <p:spPr bwMode="auto">
              <a:xfrm>
                <a:off x="2213377" y="4250805"/>
                <a:ext cx="42376" cy="58993"/>
              </a:xfrm>
              <a:custGeom>
                <a:avLst/>
                <a:gdLst>
                  <a:gd name="T0" fmla="*/ 8 w 39"/>
                  <a:gd name="T1" fmla="*/ 4 h 51"/>
                  <a:gd name="T2" fmla="*/ 39 w 39"/>
                  <a:gd name="T3" fmla="*/ 41 h 51"/>
                  <a:gd name="T4" fmla="*/ 15 w 39"/>
                  <a:gd name="T5" fmla="*/ 21 h 51"/>
                  <a:gd name="T6" fmla="*/ 0 w 39"/>
                  <a:gd name="T7" fmla="*/ 14 h 51"/>
                  <a:gd name="T8" fmla="*/ 8 w 39"/>
                  <a:gd name="T9" fmla="*/ 4 h 51"/>
                </a:gdLst>
                <a:ahLst/>
                <a:cxnLst>
                  <a:cxn ang="0">
                    <a:pos x="T0" y="T1"/>
                  </a:cxn>
                  <a:cxn ang="0">
                    <a:pos x="T2" y="T3"/>
                  </a:cxn>
                  <a:cxn ang="0">
                    <a:pos x="T4" y="T5"/>
                  </a:cxn>
                  <a:cxn ang="0">
                    <a:pos x="T6" y="T7"/>
                  </a:cxn>
                  <a:cxn ang="0">
                    <a:pos x="T8" y="T9"/>
                  </a:cxn>
                </a:cxnLst>
                <a:rect l="0" t="0" r="r" b="b"/>
                <a:pathLst>
                  <a:path w="39" h="51">
                    <a:moveTo>
                      <a:pt x="8" y="4"/>
                    </a:moveTo>
                    <a:cubicBezTo>
                      <a:pt x="26" y="0"/>
                      <a:pt x="17" y="48"/>
                      <a:pt x="39" y="41"/>
                    </a:cubicBezTo>
                    <a:cubicBezTo>
                      <a:pt x="24" y="51"/>
                      <a:pt x="19" y="31"/>
                      <a:pt x="15" y="21"/>
                    </a:cubicBezTo>
                    <a:cubicBezTo>
                      <a:pt x="13" y="16"/>
                      <a:pt x="5" y="3"/>
                      <a:pt x="0" y="14"/>
                    </a:cubicBezTo>
                    <a:cubicBezTo>
                      <a:pt x="2" y="10"/>
                      <a:pt x="4" y="6"/>
                      <a:pt x="8" y="4"/>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29" name="Freeform 1136"/>
              <p:cNvSpPr>
                <a:spLocks/>
              </p:cNvSpPr>
              <p:nvPr/>
            </p:nvSpPr>
            <p:spPr bwMode="auto">
              <a:xfrm>
                <a:off x="2182797" y="4320286"/>
                <a:ext cx="17474" cy="36270"/>
              </a:xfrm>
              <a:custGeom>
                <a:avLst/>
                <a:gdLst>
                  <a:gd name="T0" fmla="*/ 16 w 16"/>
                  <a:gd name="T1" fmla="*/ 0 h 31"/>
                  <a:gd name="T2" fmla="*/ 6 w 16"/>
                  <a:gd name="T3" fmla="*/ 31 h 31"/>
                  <a:gd name="T4" fmla="*/ 13 w 16"/>
                  <a:gd name="T5" fmla="*/ 15 h 31"/>
                  <a:gd name="T6" fmla="*/ 16 w 16"/>
                  <a:gd name="T7" fmla="*/ 0 h 31"/>
                </a:gdLst>
                <a:ahLst/>
                <a:cxnLst>
                  <a:cxn ang="0">
                    <a:pos x="T0" y="T1"/>
                  </a:cxn>
                  <a:cxn ang="0">
                    <a:pos x="T2" y="T3"/>
                  </a:cxn>
                  <a:cxn ang="0">
                    <a:pos x="T4" y="T5"/>
                  </a:cxn>
                  <a:cxn ang="0">
                    <a:pos x="T6" y="T7"/>
                  </a:cxn>
                </a:cxnLst>
                <a:rect l="0" t="0" r="r" b="b"/>
                <a:pathLst>
                  <a:path w="16" h="31">
                    <a:moveTo>
                      <a:pt x="16" y="0"/>
                    </a:moveTo>
                    <a:cubicBezTo>
                      <a:pt x="11" y="8"/>
                      <a:pt x="0" y="21"/>
                      <a:pt x="6" y="31"/>
                    </a:cubicBezTo>
                    <a:cubicBezTo>
                      <a:pt x="6" y="22"/>
                      <a:pt x="9" y="21"/>
                      <a:pt x="13" y="15"/>
                    </a:cubicBezTo>
                    <a:cubicBezTo>
                      <a:pt x="15" y="10"/>
                      <a:pt x="15" y="5"/>
                      <a:pt x="16" y="0"/>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30" name="Freeform 1137"/>
              <p:cNvSpPr>
                <a:spLocks/>
              </p:cNvSpPr>
              <p:nvPr/>
            </p:nvSpPr>
            <p:spPr bwMode="auto">
              <a:xfrm>
                <a:off x="2203330" y="4426474"/>
                <a:ext cx="16601" cy="27967"/>
              </a:xfrm>
              <a:custGeom>
                <a:avLst/>
                <a:gdLst>
                  <a:gd name="T0" fmla="*/ 3 w 15"/>
                  <a:gd name="T1" fmla="*/ 0 h 24"/>
                  <a:gd name="T2" fmla="*/ 15 w 15"/>
                  <a:gd name="T3" fmla="*/ 20 h 24"/>
                  <a:gd name="T4" fmla="*/ 3 w 15"/>
                  <a:gd name="T5" fmla="*/ 24 h 24"/>
                  <a:gd name="T6" fmla="*/ 5 w 15"/>
                  <a:gd name="T7" fmla="*/ 5 h 24"/>
                </a:gdLst>
                <a:ahLst/>
                <a:cxnLst>
                  <a:cxn ang="0">
                    <a:pos x="T0" y="T1"/>
                  </a:cxn>
                  <a:cxn ang="0">
                    <a:pos x="T2" y="T3"/>
                  </a:cxn>
                  <a:cxn ang="0">
                    <a:pos x="T4" y="T5"/>
                  </a:cxn>
                  <a:cxn ang="0">
                    <a:pos x="T6" y="T7"/>
                  </a:cxn>
                </a:cxnLst>
                <a:rect l="0" t="0" r="r" b="b"/>
                <a:pathLst>
                  <a:path w="15" h="24">
                    <a:moveTo>
                      <a:pt x="3" y="0"/>
                    </a:moveTo>
                    <a:cubicBezTo>
                      <a:pt x="6" y="8"/>
                      <a:pt x="9" y="16"/>
                      <a:pt x="15" y="20"/>
                    </a:cubicBezTo>
                    <a:cubicBezTo>
                      <a:pt x="13" y="24"/>
                      <a:pt x="7" y="22"/>
                      <a:pt x="3" y="24"/>
                    </a:cubicBezTo>
                    <a:cubicBezTo>
                      <a:pt x="3" y="18"/>
                      <a:pt x="0" y="10"/>
                      <a:pt x="5" y="5"/>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31" name="Freeform 1138"/>
              <p:cNvSpPr>
                <a:spLocks/>
              </p:cNvSpPr>
              <p:nvPr/>
            </p:nvSpPr>
            <p:spPr bwMode="auto">
              <a:xfrm>
                <a:off x="2224299" y="4436962"/>
                <a:ext cx="38007" cy="40640"/>
              </a:xfrm>
              <a:custGeom>
                <a:avLst/>
                <a:gdLst>
                  <a:gd name="T0" fmla="*/ 2 w 35"/>
                  <a:gd name="T1" fmla="*/ 10 h 35"/>
                  <a:gd name="T2" fmla="*/ 19 w 35"/>
                  <a:gd name="T3" fmla="*/ 25 h 35"/>
                  <a:gd name="T4" fmla="*/ 35 w 35"/>
                  <a:gd name="T5" fmla="*/ 34 h 35"/>
                  <a:gd name="T6" fmla="*/ 18 w 35"/>
                  <a:gd name="T7" fmla="*/ 3 h 35"/>
                  <a:gd name="T8" fmla="*/ 0 w 35"/>
                  <a:gd name="T9" fmla="*/ 10 h 35"/>
                </a:gdLst>
                <a:ahLst/>
                <a:cxnLst>
                  <a:cxn ang="0">
                    <a:pos x="T0" y="T1"/>
                  </a:cxn>
                  <a:cxn ang="0">
                    <a:pos x="T2" y="T3"/>
                  </a:cxn>
                  <a:cxn ang="0">
                    <a:pos x="T4" y="T5"/>
                  </a:cxn>
                  <a:cxn ang="0">
                    <a:pos x="T6" y="T7"/>
                  </a:cxn>
                  <a:cxn ang="0">
                    <a:pos x="T8" y="T9"/>
                  </a:cxn>
                </a:cxnLst>
                <a:rect l="0" t="0" r="r" b="b"/>
                <a:pathLst>
                  <a:path w="35" h="35">
                    <a:moveTo>
                      <a:pt x="2" y="10"/>
                    </a:moveTo>
                    <a:cubicBezTo>
                      <a:pt x="13" y="5"/>
                      <a:pt x="14" y="20"/>
                      <a:pt x="19" y="25"/>
                    </a:cubicBezTo>
                    <a:cubicBezTo>
                      <a:pt x="20" y="33"/>
                      <a:pt x="28" y="35"/>
                      <a:pt x="35" y="34"/>
                    </a:cubicBezTo>
                    <a:cubicBezTo>
                      <a:pt x="19" y="32"/>
                      <a:pt x="28" y="9"/>
                      <a:pt x="18" y="3"/>
                    </a:cubicBezTo>
                    <a:cubicBezTo>
                      <a:pt x="12" y="0"/>
                      <a:pt x="2" y="4"/>
                      <a:pt x="0" y="10"/>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32" name="Freeform 1139"/>
              <p:cNvSpPr>
                <a:spLocks/>
              </p:cNvSpPr>
              <p:nvPr/>
            </p:nvSpPr>
            <p:spPr bwMode="auto">
              <a:xfrm>
                <a:off x="2228668" y="4320286"/>
                <a:ext cx="44560" cy="38455"/>
              </a:xfrm>
              <a:custGeom>
                <a:avLst/>
                <a:gdLst>
                  <a:gd name="T0" fmla="*/ 16 w 41"/>
                  <a:gd name="T1" fmla="*/ 4 h 33"/>
                  <a:gd name="T2" fmla="*/ 29 w 41"/>
                  <a:gd name="T3" fmla="*/ 18 h 33"/>
                  <a:gd name="T4" fmla="*/ 41 w 41"/>
                  <a:gd name="T5" fmla="*/ 33 h 33"/>
                  <a:gd name="T6" fmla="*/ 36 w 41"/>
                  <a:gd name="T7" fmla="*/ 16 h 33"/>
                  <a:gd name="T8" fmla="*/ 22 w 41"/>
                  <a:gd name="T9" fmla="*/ 5 h 33"/>
                  <a:gd name="T10" fmla="*/ 12 w 41"/>
                  <a:gd name="T11" fmla="*/ 1 h 33"/>
                  <a:gd name="T12" fmla="*/ 1 w 41"/>
                  <a:gd name="T13" fmla="*/ 8 h 33"/>
                  <a:gd name="T14" fmla="*/ 0 w 41"/>
                  <a:gd name="T15" fmla="*/ 6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3">
                    <a:moveTo>
                      <a:pt x="16" y="4"/>
                    </a:moveTo>
                    <a:cubicBezTo>
                      <a:pt x="24" y="7"/>
                      <a:pt x="25" y="13"/>
                      <a:pt x="29" y="18"/>
                    </a:cubicBezTo>
                    <a:cubicBezTo>
                      <a:pt x="33" y="24"/>
                      <a:pt x="38" y="27"/>
                      <a:pt x="41" y="33"/>
                    </a:cubicBezTo>
                    <a:cubicBezTo>
                      <a:pt x="40" y="28"/>
                      <a:pt x="39" y="20"/>
                      <a:pt x="36" y="16"/>
                    </a:cubicBezTo>
                    <a:cubicBezTo>
                      <a:pt x="33" y="10"/>
                      <a:pt x="27" y="8"/>
                      <a:pt x="22" y="5"/>
                    </a:cubicBezTo>
                    <a:cubicBezTo>
                      <a:pt x="18" y="2"/>
                      <a:pt x="18" y="0"/>
                      <a:pt x="12" y="1"/>
                    </a:cubicBezTo>
                    <a:cubicBezTo>
                      <a:pt x="7" y="2"/>
                      <a:pt x="4" y="4"/>
                      <a:pt x="1" y="8"/>
                    </a:cubicBezTo>
                    <a:cubicBezTo>
                      <a:pt x="0" y="8"/>
                      <a:pt x="0" y="7"/>
                      <a:pt x="0" y="6"/>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33" name="Freeform 1140"/>
              <p:cNvSpPr>
                <a:spLocks/>
              </p:cNvSpPr>
              <p:nvPr/>
            </p:nvSpPr>
            <p:spPr bwMode="auto">
              <a:xfrm>
                <a:off x="2253569" y="4443953"/>
                <a:ext cx="19659" cy="50254"/>
              </a:xfrm>
              <a:custGeom>
                <a:avLst/>
                <a:gdLst>
                  <a:gd name="T0" fmla="*/ 18 w 18"/>
                  <a:gd name="T1" fmla="*/ 0 h 43"/>
                  <a:gd name="T2" fmla="*/ 0 w 18"/>
                  <a:gd name="T3" fmla="*/ 31 h 43"/>
                  <a:gd name="T4" fmla="*/ 10 w 18"/>
                  <a:gd name="T5" fmla="*/ 25 h 43"/>
                  <a:gd name="T6" fmla="*/ 18 w 18"/>
                  <a:gd name="T7" fmla="*/ 4 h 43"/>
                </a:gdLst>
                <a:ahLst/>
                <a:cxnLst>
                  <a:cxn ang="0">
                    <a:pos x="T0" y="T1"/>
                  </a:cxn>
                  <a:cxn ang="0">
                    <a:pos x="T2" y="T3"/>
                  </a:cxn>
                  <a:cxn ang="0">
                    <a:pos x="T4" y="T5"/>
                  </a:cxn>
                  <a:cxn ang="0">
                    <a:pos x="T6" y="T7"/>
                  </a:cxn>
                </a:cxnLst>
                <a:rect l="0" t="0" r="r" b="b"/>
                <a:pathLst>
                  <a:path w="18" h="43">
                    <a:moveTo>
                      <a:pt x="18" y="0"/>
                    </a:moveTo>
                    <a:cubicBezTo>
                      <a:pt x="17" y="6"/>
                      <a:pt x="14" y="43"/>
                      <a:pt x="0" y="31"/>
                    </a:cubicBezTo>
                    <a:cubicBezTo>
                      <a:pt x="3" y="29"/>
                      <a:pt x="7" y="28"/>
                      <a:pt x="10" y="25"/>
                    </a:cubicBezTo>
                    <a:cubicBezTo>
                      <a:pt x="15" y="19"/>
                      <a:pt x="12" y="9"/>
                      <a:pt x="18" y="4"/>
                    </a:cubicBezTo>
                  </a:path>
                </a:pathLst>
              </a:custGeom>
              <a:solidFill>
                <a:srgbClr val="84C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34" name="Freeform 1141"/>
              <p:cNvSpPr>
                <a:spLocks/>
              </p:cNvSpPr>
              <p:nvPr/>
            </p:nvSpPr>
            <p:spPr bwMode="auto">
              <a:xfrm>
                <a:off x="2305119" y="4288823"/>
                <a:ext cx="31454" cy="52439"/>
              </a:xfrm>
              <a:custGeom>
                <a:avLst/>
                <a:gdLst>
                  <a:gd name="T0" fmla="*/ 20 w 29"/>
                  <a:gd name="T1" fmla="*/ 2 h 45"/>
                  <a:gd name="T2" fmla="*/ 17 w 29"/>
                  <a:gd name="T3" fmla="*/ 29 h 45"/>
                  <a:gd name="T4" fmla="*/ 0 w 29"/>
                  <a:gd name="T5" fmla="*/ 45 h 45"/>
                  <a:gd name="T6" fmla="*/ 16 w 29"/>
                  <a:gd name="T7" fmla="*/ 22 h 45"/>
                  <a:gd name="T8" fmla="*/ 22 w 29"/>
                  <a:gd name="T9" fmla="*/ 0 h 45"/>
                </a:gdLst>
                <a:ahLst/>
                <a:cxnLst>
                  <a:cxn ang="0">
                    <a:pos x="T0" y="T1"/>
                  </a:cxn>
                  <a:cxn ang="0">
                    <a:pos x="T2" y="T3"/>
                  </a:cxn>
                  <a:cxn ang="0">
                    <a:pos x="T4" y="T5"/>
                  </a:cxn>
                  <a:cxn ang="0">
                    <a:pos x="T6" y="T7"/>
                  </a:cxn>
                  <a:cxn ang="0">
                    <a:pos x="T8" y="T9"/>
                  </a:cxn>
                </a:cxnLst>
                <a:rect l="0" t="0" r="r" b="b"/>
                <a:pathLst>
                  <a:path w="29" h="45">
                    <a:moveTo>
                      <a:pt x="20" y="2"/>
                    </a:moveTo>
                    <a:cubicBezTo>
                      <a:pt x="29" y="8"/>
                      <a:pt x="22" y="24"/>
                      <a:pt x="17" y="29"/>
                    </a:cubicBezTo>
                    <a:cubicBezTo>
                      <a:pt x="13" y="35"/>
                      <a:pt x="1" y="38"/>
                      <a:pt x="0" y="45"/>
                    </a:cubicBezTo>
                    <a:cubicBezTo>
                      <a:pt x="2" y="35"/>
                      <a:pt x="11" y="30"/>
                      <a:pt x="16" y="22"/>
                    </a:cubicBezTo>
                    <a:cubicBezTo>
                      <a:pt x="21" y="15"/>
                      <a:pt x="20" y="8"/>
                      <a:pt x="22" y="0"/>
                    </a:cubicBezTo>
                  </a:path>
                </a:pathLst>
              </a:custGeom>
              <a:solidFill>
                <a:srgbClr val="84C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35" name="Freeform 1142"/>
              <p:cNvSpPr>
                <a:spLocks/>
              </p:cNvSpPr>
              <p:nvPr/>
            </p:nvSpPr>
            <p:spPr bwMode="auto">
              <a:xfrm>
                <a:off x="2305119" y="4343883"/>
                <a:ext cx="18348" cy="41951"/>
              </a:xfrm>
              <a:custGeom>
                <a:avLst/>
                <a:gdLst>
                  <a:gd name="T0" fmla="*/ 5 w 17"/>
                  <a:gd name="T1" fmla="*/ 1 h 36"/>
                  <a:gd name="T2" fmla="*/ 2 w 17"/>
                  <a:gd name="T3" fmla="*/ 36 h 36"/>
                  <a:gd name="T4" fmla="*/ 3 w 17"/>
                  <a:gd name="T5" fmla="*/ 14 h 36"/>
                  <a:gd name="T6" fmla="*/ 5 w 17"/>
                  <a:gd name="T7" fmla="*/ 0 h 36"/>
                </a:gdLst>
                <a:ahLst/>
                <a:cxnLst>
                  <a:cxn ang="0">
                    <a:pos x="T0" y="T1"/>
                  </a:cxn>
                  <a:cxn ang="0">
                    <a:pos x="T2" y="T3"/>
                  </a:cxn>
                  <a:cxn ang="0">
                    <a:pos x="T4" y="T5"/>
                  </a:cxn>
                  <a:cxn ang="0">
                    <a:pos x="T6" y="T7"/>
                  </a:cxn>
                </a:cxnLst>
                <a:rect l="0" t="0" r="r" b="b"/>
                <a:pathLst>
                  <a:path w="17" h="36">
                    <a:moveTo>
                      <a:pt x="5" y="1"/>
                    </a:moveTo>
                    <a:cubicBezTo>
                      <a:pt x="8" y="15"/>
                      <a:pt x="17" y="26"/>
                      <a:pt x="2" y="36"/>
                    </a:cubicBezTo>
                    <a:cubicBezTo>
                      <a:pt x="7" y="29"/>
                      <a:pt x="6" y="23"/>
                      <a:pt x="3" y="14"/>
                    </a:cubicBezTo>
                    <a:cubicBezTo>
                      <a:pt x="1" y="8"/>
                      <a:pt x="0" y="6"/>
                      <a:pt x="5" y="0"/>
                    </a:cubicBezTo>
                  </a:path>
                </a:pathLst>
              </a:custGeom>
              <a:solidFill>
                <a:srgbClr val="84C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36" name="Freeform 1143"/>
              <p:cNvSpPr>
                <a:spLocks/>
              </p:cNvSpPr>
              <p:nvPr/>
            </p:nvSpPr>
            <p:spPr bwMode="auto">
              <a:xfrm>
                <a:off x="2202456" y="4431281"/>
                <a:ext cx="16164" cy="25345"/>
              </a:xfrm>
              <a:custGeom>
                <a:avLst/>
                <a:gdLst>
                  <a:gd name="T0" fmla="*/ 6 w 15"/>
                  <a:gd name="T1" fmla="*/ 3 h 22"/>
                  <a:gd name="T2" fmla="*/ 15 w 15"/>
                  <a:gd name="T3" fmla="*/ 15 h 22"/>
                  <a:gd name="T4" fmla="*/ 8 w 15"/>
                  <a:gd name="T5" fmla="*/ 0 h 22"/>
                </a:gdLst>
                <a:ahLst/>
                <a:cxnLst>
                  <a:cxn ang="0">
                    <a:pos x="T0" y="T1"/>
                  </a:cxn>
                  <a:cxn ang="0">
                    <a:pos x="T2" y="T3"/>
                  </a:cxn>
                  <a:cxn ang="0">
                    <a:pos x="T4" y="T5"/>
                  </a:cxn>
                </a:cxnLst>
                <a:rect l="0" t="0" r="r" b="b"/>
                <a:pathLst>
                  <a:path w="15" h="22">
                    <a:moveTo>
                      <a:pt x="6" y="3"/>
                    </a:moveTo>
                    <a:cubicBezTo>
                      <a:pt x="0" y="12"/>
                      <a:pt x="3" y="22"/>
                      <a:pt x="15" y="15"/>
                    </a:cubicBezTo>
                    <a:cubicBezTo>
                      <a:pt x="10" y="18"/>
                      <a:pt x="5" y="3"/>
                      <a:pt x="8" y="0"/>
                    </a:cubicBezTo>
                  </a:path>
                </a:pathLst>
              </a:custGeom>
              <a:solidFill>
                <a:srgbClr val="84C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37" name="Freeform 1144"/>
              <p:cNvSpPr>
                <a:spLocks/>
              </p:cNvSpPr>
              <p:nvPr/>
            </p:nvSpPr>
            <p:spPr bwMode="auto">
              <a:xfrm>
                <a:off x="2204640" y="4278335"/>
                <a:ext cx="10922" cy="57245"/>
              </a:xfrm>
              <a:custGeom>
                <a:avLst/>
                <a:gdLst>
                  <a:gd name="T0" fmla="*/ 5 w 10"/>
                  <a:gd name="T1" fmla="*/ 4 h 49"/>
                  <a:gd name="T2" fmla="*/ 4 w 10"/>
                  <a:gd name="T3" fmla="*/ 25 h 49"/>
                  <a:gd name="T4" fmla="*/ 2 w 10"/>
                  <a:gd name="T5" fmla="*/ 49 h 49"/>
                  <a:gd name="T6" fmla="*/ 9 w 10"/>
                  <a:gd name="T7" fmla="*/ 20 h 49"/>
                  <a:gd name="T8" fmla="*/ 6 w 10"/>
                  <a:gd name="T9" fmla="*/ 0 h 49"/>
                </a:gdLst>
                <a:ahLst/>
                <a:cxnLst>
                  <a:cxn ang="0">
                    <a:pos x="T0" y="T1"/>
                  </a:cxn>
                  <a:cxn ang="0">
                    <a:pos x="T2" y="T3"/>
                  </a:cxn>
                  <a:cxn ang="0">
                    <a:pos x="T4" y="T5"/>
                  </a:cxn>
                  <a:cxn ang="0">
                    <a:pos x="T6" y="T7"/>
                  </a:cxn>
                  <a:cxn ang="0">
                    <a:pos x="T8" y="T9"/>
                  </a:cxn>
                </a:cxnLst>
                <a:rect l="0" t="0" r="r" b="b"/>
                <a:pathLst>
                  <a:path w="10" h="49">
                    <a:moveTo>
                      <a:pt x="5" y="4"/>
                    </a:moveTo>
                    <a:cubicBezTo>
                      <a:pt x="5" y="11"/>
                      <a:pt x="4" y="18"/>
                      <a:pt x="4" y="25"/>
                    </a:cubicBezTo>
                    <a:cubicBezTo>
                      <a:pt x="4" y="30"/>
                      <a:pt x="0" y="45"/>
                      <a:pt x="2" y="49"/>
                    </a:cubicBezTo>
                    <a:cubicBezTo>
                      <a:pt x="8" y="40"/>
                      <a:pt x="9" y="29"/>
                      <a:pt x="9" y="20"/>
                    </a:cubicBezTo>
                    <a:cubicBezTo>
                      <a:pt x="10" y="12"/>
                      <a:pt x="8" y="8"/>
                      <a:pt x="6" y="0"/>
                    </a:cubicBezTo>
                  </a:path>
                </a:pathLst>
              </a:custGeom>
              <a:solidFill>
                <a:srgbClr val="F7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38" name="Freeform 1145"/>
              <p:cNvSpPr>
                <a:spLocks/>
              </p:cNvSpPr>
              <p:nvPr/>
            </p:nvSpPr>
            <p:spPr bwMode="auto">
              <a:xfrm>
                <a:off x="2228668" y="4330774"/>
                <a:ext cx="28396" cy="20101"/>
              </a:xfrm>
              <a:custGeom>
                <a:avLst/>
                <a:gdLst>
                  <a:gd name="T0" fmla="*/ 0 w 26"/>
                  <a:gd name="T1" fmla="*/ 5 h 17"/>
                  <a:gd name="T2" fmla="*/ 14 w 26"/>
                  <a:gd name="T3" fmla="*/ 2 h 17"/>
                  <a:gd name="T4" fmla="*/ 26 w 26"/>
                  <a:gd name="T5" fmla="*/ 17 h 17"/>
                  <a:gd name="T6" fmla="*/ 12 w 26"/>
                  <a:gd name="T7" fmla="*/ 7 h 17"/>
                  <a:gd name="T8" fmla="*/ 2 w 26"/>
                  <a:gd name="T9" fmla="*/ 6 h 17"/>
                </a:gdLst>
                <a:ahLst/>
                <a:cxnLst>
                  <a:cxn ang="0">
                    <a:pos x="T0" y="T1"/>
                  </a:cxn>
                  <a:cxn ang="0">
                    <a:pos x="T2" y="T3"/>
                  </a:cxn>
                  <a:cxn ang="0">
                    <a:pos x="T4" y="T5"/>
                  </a:cxn>
                  <a:cxn ang="0">
                    <a:pos x="T6" y="T7"/>
                  </a:cxn>
                  <a:cxn ang="0">
                    <a:pos x="T8" y="T9"/>
                  </a:cxn>
                </a:cxnLst>
                <a:rect l="0" t="0" r="r" b="b"/>
                <a:pathLst>
                  <a:path w="26" h="17">
                    <a:moveTo>
                      <a:pt x="0" y="5"/>
                    </a:moveTo>
                    <a:cubicBezTo>
                      <a:pt x="5" y="8"/>
                      <a:pt x="8" y="0"/>
                      <a:pt x="14" y="2"/>
                    </a:cubicBezTo>
                    <a:cubicBezTo>
                      <a:pt x="20" y="4"/>
                      <a:pt x="23" y="12"/>
                      <a:pt x="26" y="17"/>
                    </a:cubicBezTo>
                    <a:cubicBezTo>
                      <a:pt x="21" y="13"/>
                      <a:pt x="19" y="8"/>
                      <a:pt x="12" y="7"/>
                    </a:cubicBezTo>
                    <a:cubicBezTo>
                      <a:pt x="10" y="6"/>
                      <a:pt x="4" y="6"/>
                      <a:pt x="2" y="6"/>
                    </a:cubicBezTo>
                  </a:path>
                </a:pathLst>
              </a:custGeom>
              <a:solidFill>
                <a:srgbClr val="F7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39" name="Freeform 1146"/>
              <p:cNvSpPr>
                <a:spLocks/>
              </p:cNvSpPr>
              <p:nvPr/>
            </p:nvSpPr>
            <p:spPr bwMode="auto">
              <a:xfrm>
                <a:off x="2270169" y="4284453"/>
                <a:ext cx="34949" cy="33648"/>
              </a:xfrm>
              <a:custGeom>
                <a:avLst/>
                <a:gdLst>
                  <a:gd name="T0" fmla="*/ 0 w 32"/>
                  <a:gd name="T1" fmla="*/ 17 h 29"/>
                  <a:gd name="T2" fmla="*/ 32 w 32"/>
                  <a:gd name="T3" fmla="*/ 0 h 29"/>
                  <a:gd name="T4" fmla="*/ 4 w 32"/>
                  <a:gd name="T5" fmla="*/ 16 h 29"/>
                </a:gdLst>
                <a:ahLst/>
                <a:cxnLst>
                  <a:cxn ang="0">
                    <a:pos x="T0" y="T1"/>
                  </a:cxn>
                  <a:cxn ang="0">
                    <a:pos x="T2" y="T3"/>
                  </a:cxn>
                  <a:cxn ang="0">
                    <a:pos x="T4" y="T5"/>
                  </a:cxn>
                </a:cxnLst>
                <a:rect l="0" t="0" r="r" b="b"/>
                <a:pathLst>
                  <a:path w="32" h="29">
                    <a:moveTo>
                      <a:pt x="0" y="17"/>
                    </a:moveTo>
                    <a:cubicBezTo>
                      <a:pt x="14" y="21"/>
                      <a:pt x="22" y="6"/>
                      <a:pt x="32" y="0"/>
                    </a:cubicBezTo>
                    <a:cubicBezTo>
                      <a:pt x="26" y="4"/>
                      <a:pt x="14" y="29"/>
                      <a:pt x="4" y="16"/>
                    </a:cubicBezTo>
                  </a:path>
                </a:pathLst>
              </a:custGeom>
              <a:solidFill>
                <a:srgbClr val="F7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40" name="Freeform 1147"/>
              <p:cNvSpPr>
                <a:spLocks/>
              </p:cNvSpPr>
              <p:nvPr/>
            </p:nvSpPr>
            <p:spPr bwMode="auto">
              <a:xfrm>
                <a:off x="2180613" y="4242502"/>
                <a:ext cx="157271" cy="248209"/>
              </a:xfrm>
              <a:custGeom>
                <a:avLst/>
                <a:gdLst>
                  <a:gd name="T0" fmla="*/ 76 w 144"/>
                  <a:gd name="T1" fmla="*/ 42 h 213"/>
                  <a:gd name="T2" fmla="*/ 102 w 144"/>
                  <a:gd name="T3" fmla="*/ 36 h 213"/>
                  <a:gd name="T4" fmla="*/ 137 w 144"/>
                  <a:gd name="T5" fmla="*/ 40 h 213"/>
                  <a:gd name="T6" fmla="*/ 136 w 144"/>
                  <a:gd name="T7" fmla="*/ 73 h 213"/>
                  <a:gd name="T8" fmla="*/ 124 w 144"/>
                  <a:gd name="T9" fmla="*/ 93 h 213"/>
                  <a:gd name="T10" fmla="*/ 126 w 144"/>
                  <a:gd name="T11" fmla="*/ 121 h 213"/>
                  <a:gd name="T12" fmla="*/ 108 w 144"/>
                  <a:gd name="T13" fmla="*/ 147 h 213"/>
                  <a:gd name="T14" fmla="*/ 95 w 144"/>
                  <a:gd name="T15" fmla="*/ 169 h 213"/>
                  <a:gd name="T16" fmla="*/ 86 w 144"/>
                  <a:gd name="T17" fmla="*/ 203 h 213"/>
                  <a:gd name="T18" fmla="*/ 60 w 144"/>
                  <a:gd name="T19" fmla="*/ 204 h 213"/>
                  <a:gd name="T20" fmla="*/ 39 w 144"/>
                  <a:gd name="T21" fmla="*/ 182 h 213"/>
                  <a:gd name="T22" fmla="*/ 20 w 144"/>
                  <a:gd name="T23" fmla="*/ 176 h 213"/>
                  <a:gd name="T24" fmla="*/ 24 w 144"/>
                  <a:gd name="T25" fmla="*/ 158 h 213"/>
                  <a:gd name="T26" fmla="*/ 14 w 144"/>
                  <a:gd name="T27" fmla="*/ 150 h 213"/>
                  <a:gd name="T28" fmla="*/ 11 w 144"/>
                  <a:gd name="T29" fmla="*/ 121 h 213"/>
                  <a:gd name="T30" fmla="*/ 3 w 144"/>
                  <a:gd name="T31" fmla="*/ 110 h 213"/>
                  <a:gd name="T32" fmla="*/ 3 w 144"/>
                  <a:gd name="T33" fmla="*/ 85 h 213"/>
                  <a:gd name="T34" fmla="*/ 20 w 144"/>
                  <a:gd name="T35" fmla="*/ 62 h 213"/>
                  <a:gd name="T36" fmla="*/ 25 w 144"/>
                  <a:gd name="T37" fmla="*/ 20 h 213"/>
                  <a:gd name="T38" fmla="*/ 53 w 144"/>
                  <a:gd name="T39" fmla="*/ 22 h 213"/>
                  <a:gd name="T40" fmla="*/ 59 w 144"/>
                  <a:gd name="T41" fmla="*/ 41 h 213"/>
                  <a:gd name="T42" fmla="*/ 76 w 144"/>
                  <a:gd name="T43" fmla="*/ 4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213">
                    <a:moveTo>
                      <a:pt x="76" y="42"/>
                    </a:moveTo>
                    <a:cubicBezTo>
                      <a:pt x="92" y="52"/>
                      <a:pt x="89" y="53"/>
                      <a:pt x="102" y="36"/>
                    </a:cubicBezTo>
                    <a:cubicBezTo>
                      <a:pt x="113" y="23"/>
                      <a:pt x="128" y="23"/>
                      <a:pt x="137" y="40"/>
                    </a:cubicBezTo>
                    <a:cubicBezTo>
                      <a:pt x="143" y="50"/>
                      <a:pt x="144" y="63"/>
                      <a:pt x="136" y="73"/>
                    </a:cubicBezTo>
                    <a:cubicBezTo>
                      <a:pt x="128" y="82"/>
                      <a:pt x="117" y="75"/>
                      <a:pt x="124" y="93"/>
                    </a:cubicBezTo>
                    <a:cubicBezTo>
                      <a:pt x="128" y="103"/>
                      <a:pt x="136" y="109"/>
                      <a:pt x="126" y="121"/>
                    </a:cubicBezTo>
                    <a:cubicBezTo>
                      <a:pt x="116" y="132"/>
                      <a:pt x="111" y="125"/>
                      <a:pt x="108" y="147"/>
                    </a:cubicBezTo>
                    <a:cubicBezTo>
                      <a:pt x="106" y="167"/>
                      <a:pt x="106" y="160"/>
                      <a:pt x="95" y="169"/>
                    </a:cubicBezTo>
                    <a:cubicBezTo>
                      <a:pt x="84" y="178"/>
                      <a:pt x="93" y="191"/>
                      <a:pt x="86" y="203"/>
                    </a:cubicBezTo>
                    <a:cubicBezTo>
                      <a:pt x="81" y="213"/>
                      <a:pt x="67" y="210"/>
                      <a:pt x="60" y="204"/>
                    </a:cubicBezTo>
                    <a:cubicBezTo>
                      <a:pt x="51" y="196"/>
                      <a:pt x="51" y="183"/>
                      <a:pt x="39" y="182"/>
                    </a:cubicBezTo>
                    <a:cubicBezTo>
                      <a:pt x="33" y="181"/>
                      <a:pt x="22" y="190"/>
                      <a:pt x="20" y="176"/>
                    </a:cubicBezTo>
                    <a:cubicBezTo>
                      <a:pt x="19" y="170"/>
                      <a:pt x="24" y="164"/>
                      <a:pt x="24" y="158"/>
                    </a:cubicBezTo>
                    <a:cubicBezTo>
                      <a:pt x="22" y="147"/>
                      <a:pt x="19" y="155"/>
                      <a:pt x="14" y="150"/>
                    </a:cubicBezTo>
                    <a:cubicBezTo>
                      <a:pt x="6" y="140"/>
                      <a:pt x="15" y="135"/>
                      <a:pt x="11" y="121"/>
                    </a:cubicBezTo>
                    <a:cubicBezTo>
                      <a:pt x="10" y="115"/>
                      <a:pt x="5" y="115"/>
                      <a:pt x="3" y="110"/>
                    </a:cubicBezTo>
                    <a:cubicBezTo>
                      <a:pt x="0" y="104"/>
                      <a:pt x="1" y="92"/>
                      <a:pt x="3" y="85"/>
                    </a:cubicBezTo>
                    <a:cubicBezTo>
                      <a:pt x="7" y="72"/>
                      <a:pt x="15" y="72"/>
                      <a:pt x="20" y="62"/>
                    </a:cubicBezTo>
                    <a:cubicBezTo>
                      <a:pt x="24" y="51"/>
                      <a:pt x="20" y="32"/>
                      <a:pt x="25" y="20"/>
                    </a:cubicBezTo>
                    <a:cubicBezTo>
                      <a:pt x="32" y="0"/>
                      <a:pt x="48" y="3"/>
                      <a:pt x="53" y="22"/>
                    </a:cubicBezTo>
                    <a:cubicBezTo>
                      <a:pt x="56" y="30"/>
                      <a:pt x="54" y="33"/>
                      <a:pt x="59" y="41"/>
                    </a:cubicBezTo>
                    <a:cubicBezTo>
                      <a:pt x="64" y="48"/>
                      <a:pt x="69" y="39"/>
                      <a:pt x="76" y="42"/>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41" name="Freeform 1148"/>
              <p:cNvSpPr>
                <a:spLocks/>
              </p:cNvSpPr>
              <p:nvPr/>
            </p:nvSpPr>
            <p:spPr bwMode="auto">
              <a:xfrm>
                <a:off x="2302934" y="4335581"/>
                <a:ext cx="13106" cy="18790"/>
              </a:xfrm>
              <a:custGeom>
                <a:avLst/>
                <a:gdLst>
                  <a:gd name="T0" fmla="*/ 12 w 12"/>
                  <a:gd name="T1" fmla="*/ 0 h 16"/>
                  <a:gd name="T2" fmla="*/ 0 w 12"/>
                  <a:gd name="T3" fmla="*/ 16 h 16"/>
                </a:gdLst>
                <a:ahLst/>
                <a:cxnLst>
                  <a:cxn ang="0">
                    <a:pos x="T0" y="T1"/>
                  </a:cxn>
                  <a:cxn ang="0">
                    <a:pos x="T2" y="T3"/>
                  </a:cxn>
                </a:cxnLst>
                <a:rect l="0" t="0" r="r" b="b"/>
                <a:pathLst>
                  <a:path w="12" h="16">
                    <a:moveTo>
                      <a:pt x="12" y="0"/>
                    </a:moveTo>
                    <a:cubicBezTo>
                      <a:pt x="8" y="0"/>
                      <a:pt x="0" y="9"/>
                      <a:pt x="0" y="16"/>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42" name="Freeform 1149"/>
              <p:cNvSpPr>
                <a:spLocks/>
              </p:cNvSpPr>
              <p:nvPr/>
            </p:nvSpPr>
            <p:spPr bwMode="auto">
              <a:xfrm>
                <a:off x="2198087" y="4305429"/>
                <a:ext cx="6553" cy="35833"/>
              </a:xfrm>
              <a:custGeom>
                <a:avLst/>
                <a:gdLst>
                  <a:gd name="T0" fmla="*/ 6 w 6"/>
                  <a:gd name="T1" fmla="*/ 0 h 31"/>
                  <a:gd name="T2" fmla="*/ 0 w 6"/>
                  <a:gd name="T3" fmla="*/ 31 h 31"/>
                </a:gdLst>
                <a:ahLst/>
                <a:cxnLst>
                  <a:cxn ang="0">
                    <a:pos x="T0" y="T1"/>
                  </a:cxn>
                  <a:cxn ang="0">
                    <a:pos x="T2" y="T3"/>
                  </a:cxn>
                </a:cxnLst>
                <a:rect l="0" t="0" r="r" b="b"/>
                <a:pathLst>
                  <a:path w="6" h="31">
                    <a:moveTo>
                      <a:pt x="6" y="0"/>
                    </a:moveTo>
                    <a:cubicBezTo>
                      <a:pt x="4" y="10"/>
                      <a:pt x="3" y="21"/>
                      <a:pt x="0" y="31"/>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43" name="Freeform 1150"/>
              <p:cNvSpPr>
                <a:spLocks/>
              </p:cNvSpPr>
              <p:nvPr/>
            </p:nvSpPr>
            <p:spPr bwMode="auto">
              <a:xfrm>
                <a:off x="2233910" y="4390204"/>
                <a:ext cx="31891" cy="27093"/>
              </a:xfrm>
              <a:custGeom>
                <a:avLst/>
                <a:gdLst>
                  <a:gd name="T0" fmla="*/ 0 w 29"/>
                  <a:gd name="T1" fmla="*/ 14 h 23"/>
                  <a:gd name="T2" fmla="*/ 29 w 29"/>
                  <a:gd name="T3" fmla="*/ 0 h 23"/>
                </a:gdLst>
                <a:ahLst/>
                <a:cxnLst>
                  <a:cxn ang="0">
                    <a:pos x="T0" y="T1"/>
                  </a:cxn>
                  <a:cxn ang="0">
                    <a:pos x="T2" y="T3"/>
                  </a:cxn>
                </a:cxnLst>
                <a:rect l="0" t="0" r="r" b="b"/>
                <a:pathLst>
                  <a:path w="29" h="23">
                    <a:moveTo>
                      <a:pt x="0" y="14"/>
                    </a:moveTo>
                    <a:cubicBezTo>
                      <a:pt x="11" y="23"/>
                      <a:pt x="24" y="18"/>
                      <a:pt x="29"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44" name="Freeform 1151"/>
              <p:cNvSpPr>
                <a:spLocks/>
              </p:cNvSpPr>
              <p:nvPr/>
            </p:nvSpPr>
            <p:spPr bwMode="auto">
              <a:xfrm>
                <a:off x="2225173" y="4323782"/>
                <a:ext cx="48055" cy="37581"/>
              </a:xfrm>
              <a:custGeom>
                <a:avLst/>
                <a:gdLst>
                  <a:gd name="T0" fmla="*/ 0 w 44"/>
                  <a:gd name="T1" fmla="*/ 5 h 32"/>
                  <a:gd name="T2" fmla="*/ 11 w 44"/>
                  <a:gd name="T3" fmla="*/ 4 h 32"/>
                  <a:gd name="T4" fmla="*/ 26 w 44"/>
                  <a:gd name="T5" fmla="*/ 7 h 32"/>
                  <a:gd name="T6" fmla="*/ 36 w 44"/>
                  <a:gd name="T7" fmla="*/ 21 h 32"/>
                  <a:gd name="T8" fmla="*/ 44 w 44"/>
                  <a:gd name="T9" fmla="*/ 32 h 32"/>
                </a:gdLst>
                <a:ahLst/>
                <a:cxnLst>
                  <a:cxn ang="0">
                    <a:pos x="T0" y="T1"/>
                  </a:cxn>
                  <a:cxn ang="0">
                    <a:pos x="T2" y="T3"/>
                  </a:cxn>
                  <a:cxn ang="0">
                    <a:pos x="T4" y="T5"/>
                  </a:cxn>
                  <a:cxn ang="0">
                    <a:pos x="T6" y="T7"/>
                  </a:cxn>
                  <a:cxn ang="0">
                    <a:pos x="T8" y="T9"/>
                  </a:cxn>
                </a:cxnLst>
                <a:rect l="0" t="0" r="r" b="b"/>
                <a:pathLst>
                  <a:path w="44" h="32">
                    <a:moveTo>
                      <a:pt x="0" y="5"/>
                    </a:moveTo>
                    <a:cubicBezTo>
                      <a:pt x="4" y="12"/>
                      <a:pt x="7" y="6"/>
                      <a:pt x="11" y="4"/>
                    </a:cubicBezTo>
                    <a:cubicBezTo>
                      <a:pt x="16" y="0"/>
                      <a:pt x="21" y="3"/>
                      <a:pt x="26" y="7"/>
                    </a:cubicBezTo>
                    <a:cubicBezTo>
                      <a:pt x="31" y="11"/>
                      <a:pt x="33" y="17"/>
                      <a:pt x="36" y="21"/>
                    </a:cubicBezTo>
                    <a:cubicBezTo>
                      <a:pt x="39" y="25"/>
                      <a:pt x="44" y="25"/>
                      <a:pt x="44" y="32"/>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45" name="Freeform 1152"/>
              <p:cNvSpPr>
                <a:spLocks/>
              </p:cNvSpPr>
              <p:nvPr/>
            </p:nvSpPr>
            <p:spPr bwMode="auto">
              <a:xfrm>
                <a:off x="2277596" y="4426474"/>
                <a:ext cx="7864" cy="24471"/>
              </a:xfrm>
              <a:custGeom>
                <a:avLst/>
                <a:gdLst>
                  <a:gd name="T0" fmla="*/ 7 w 7"/>
                  <a:gd name="T1" fmla="*/ 0 h 21"/>
                  <a:gd name="T2" fmla="*/ 0 w 7"/>
                  <a:gd name="T3" fmla="*/ 21 h 21"/>
                </a:gdLst>
                <a:ahLst/>
                <a:cxnLst>
                  <a:cxn ang="0">
                    <a:pos x="T0" y="T1"/>
                  </a:cxn>
                  <a:cxn ang="0">
                    <a:pos x="T2" y="T3"/>
                  </a:cxn>
                </a:cxnLst>
                <a:rect l="0" t="0" r="r" b="b"/>
                <a:pathLst>
                  <a:path w="7" h="21">
                    <a:moveTo>
                      <a:pt x="7" y="0"/>
                    </a:moveTo>
                    <a:cubicBezTo>
                      <a:pt x="5" y="7"/>
                      <a:pt x="1" y="12"/>
                      <a:pt x="0" y="21"/>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46" name="Freeform 1153"/>
              <p:cNvSpPr>
                <a:spLocks/>
              </p:cNvSpPr>
              <p:nvPr/>
            </p:nvSpPr>
            <p:spPr bwMode="auto">
              <a:xfrm>
                <a:off x="2204640" y="4419482"/>
                <a:ext cx="11795" cy="22286"/>
              </a:xfrm>
              <a:custGeom>
                <a:avLst/>
                <a:gdLst>
                  <a:gd name="T0" fmla="*/ 0 w 11"/>
                  <a:gd name="T1" fmla="*/ 0 h 19"/>
                  <a:gd name="T2" fmla="*/ 11 w 11"/>
                  <a:gd name="T3" fmla="*/ 19 h 19"/>
                </a:gdLst>
                <a:ahLst/>
                <a:cxnLst>
                  <a:cxn ang="0">
                    <a:pos x="T0" y="T1"/>
                  </a:cxn>
                  <a:cxn ang="0">
                    <a:pos x="T2" y="T3"/>
                  </a:cxn>
                </a:cxnLst>
                <a:rect l="0" t="0" r="r" b="b"/>
                <a:pathLst>
                  <a:path w="11" h="19">
                    <a:moveTo>
                      <a:pt x="0" y="0"/>
                    </a:moveTo>
                    <a:cubicBezTo>
                      <a:pt x="3" y="5"/>
                      <a:pt x="7" y="17"/>
                      <a:pt x="11" y="19"/>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47" name="Freeform 1154"/>
              <p:cNvSpPr>
                <a:spLocks/>
              </p:cNvSpPr>
              <p:nvPr/>
            </p:nvSpPr>
            <p:spPr bwMode="auto">
              <a:xfrm>
                <a:off x="2222988" y="4328589"/>
                <a:ext cx="8737" cy="10488"/>
              </a:xfrm>
              <a:custGeom>
                <a:avLst/>
                <a:gdLst>
                  <a:gd name="T0" fmla="*/ 5 w 8"/>
                  <a:gd name="T1" fmla="*/ 0 h 9"/>
                  <a:gd name="T2" fmla="*/ 0 w 8"/>
                  <a:gd name="T3" fmla="*/ 8 h 9"/>
                  <a:gd name="T4" fmla="*/ 8 w 8"/>
                  <a:gd name="T5" fmla="*/ 1 h 9"/>
                </a:gdLst>
                <a:ahLst/>
                <a:cxnLst>
                  <a:cxn ang="0">
                    <a:pos x="T0" y="T1"/>
                  </a:cxn>
                  <a:cxn ang="0">
                    <a:pos x="T2" y="T3"/>
                  </a:cxn>
                  <a:cxn ang="0">
                    <a:pos x="T4" y="T5"/>
                  </a:cxn>
                </a:cxnLst>
                <a:rect l="0" t="0" r="r" b="b"/>
                <a:pathLst>
                  <a:path w="8" h="9">
                    <a:moveTo>
                      <a:pt x="5" y="0"/>
                    </a:moveTo>
                    <a:cubicBezTo>
                      <a:pt x="2" y="3"/>
                      <a:pt x="1" y="5"/>
                      <a:pt x="0" y="8"/>
                    </a:cubicBezTo>
                    <a:cubicBezTo>
                      <a:pt x="5" y="9"/>
                      <a:pt x="7" y="5"/>
                      <a:pt x="8" y="1"/>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48" name="Freeform 1155"/>
              <p:cNvSpPr>
                <a:spLocks/>
              </p:cNvSpPr>
              <p:nvPr/>
            </p:nvSpPr>
            <p:spPr bwMode="auto">
              <a:xfrm>
                <a:off x="2268859" y="4353060"/>
                <a:ext cx="8737" cy="6992"/>
              </a:xfrm>
              <a:custGeom>
                <a:avLst/>
                <a:gdLst>
                  <a:gd name="T0" fmla="*/ 0 w 8"/>
                  <a:gd name="T1" fmla="*/ 6 h 6"/>
                  <a:gd name="T2" fmla="*/ 8 w 8"/>
                  <a:gd name="T3" fmla="*/ 0 h 6"/>
                </a:gdLst>
                <a:ahLst/>
                <a:cxnLst>
                  <a:cxn ang="0">
                    <a:pos x="T0" y="T1"/>
                  </a:cxn>
                  <a:cxn ang="0">
                    <a:pos x="T2" y="T3"/>
                  </a:cxn>
                </a:cxnLst>
                <a:rect l="0" t="0" r="r" b="b"/>
                <a:pathLst>
                  <a:path w="8" h="6">
                    <a:moveTo>
                      <a:pt x="0" y="6"/>
                    </a:moveTo>
                    <a:cubicBezTo>
                      <a:pt x="2" y="4"/>
                      <a:pt x="5" y="2"/>
                      <a:pt x="8" y="0"/>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49" name="Freeform 1156"/>
              <p:cNvSpPr>
                <a:spLocks/>
              </p:cNvSpPr>
              <p:nvPr/>
            </p:nvSpPr>
            <p:spPr bwMode="auto">
              <a:xfrm>
                <a:off x="2259248" y="4386708"/>
                <a:ext cx="10922" cy="10488"/>
              </a:xfrm>
              <a:custGeom>
                <a:avLst/>
                <a:gdLst>
                  <a:gd name="T0" fmla="*/ 10 w 10"/>
                  <a:gd name="T1" fmla="*/ 7 h 9"/>
                  <a:gd name="T2" fmla="*/ 0 w 10"/>
                  <a:gd name="T3" fmla="*/ 6 h 9"/>
                  <a:gd name="T4" fmla="*/ 8 w 10"/>
                  <a:gd name="T5" fmla="*/ 9 h 9"/>
                </a:gdLst>
                <a:ahLst/>
                <a:cxnLst>
                  <a:cxn ang="0">
                    <a:pos x="T0" y="T1"/>
                  </a:cxn>
                  <a:cxn ang="0">
                    <a:pos x="T2" y="T3"/>
                  </a:cxn>
                  <a:cxn ang="0">
                    <a:pos x="T4" y="T5"/>
                  </a:cxn>
                </a:cxnLst>
                <a:rect l="0" t="0" r="r" b="b"/>
                <a:pathLst>
                  <a:path w="10" h="9">
                    <a:moveTo>
                      <a:pt x="10" y="7"/>
                    </a:moveTo>
                    <a:cubicBezTo>
                      <a:pt x="6" y="6"/>
                      <a:pt x="1" y="0"/>
                      <a:pt x="0" y="6"/>
                    </a:cubicBezTo>
                    <a:cubicBezTo>
                      <a:pt x="2" y="8"/>
                      <a:pt x="6" y="7"/>
                      <a:pt x="8" y="9"/>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50" name="Freeform 1157"/>
              <p:cNvSpPr>
                <a:spLocks/>
              </p:cNvSpPr>
              <p:nvPr/>
            </p:nvSpPr>
            <p:spPr bwMode="auto">
              <a:xfrm>
                <a:off x="2301624" y="4351749"/>
                <a:ext cx="4369" cy="1311"/>
              </a:xfrm>
              <a:custGeom>
                <a:avLst/>
                <a:gdLst>
                  <a:gd name="T0" fmla="*/ 0 w 4"/>
                  <a:gd name="T1" fmla="*/ 0 h 1"/>
                  <a:gd name="T2" fmla="*/ 4 w 4"/>
                  <a:gd name="T3" fmla="*/ 1 h 1"/>
                </a:gdLst>
                <a:ahLst/>
                <a:cxnLst>
                  <a:cxn ang="0">
                    <a:pos x="T0" y="T1"/>
                  </a:cxn>
                  <a:cxn ang="0">
                    <a:pos x="T2" y="T3"/>
                  </a:cxn>
                </a:cxnLst>
                <a:rect l="0" t="0" r="r" b="b"/>
                <a:pathLst>
                  <a:path w="4" h="1">
                    <a:moveTo>
                      <a:pt x="0" y="0"/>
                    </a:moveTo>
                    <a:cubicBezTo>
                      <a:pt x="1" y="1"/>
                      <a:pt x="2" y="1"/>
                      <a:pt x="4" y="1"/>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51" name="Freeform 1158"/>
              <p:cNvSpPr>
                <a:spLocks/>
              </p:cNvSpPr>
              <p:nvPr/>
            </p:nvSpPr>
            <p:spPr bwMode="auto">
              <a:xfrm>
                <a:off x="2237405" y="4407683"/>
                <a:ext cx="2184" cy="3496"/>
              </a:xfrm>
              <a:custGeom>
                <a:avLst/>
                <a:gdLst>
                  <a:gd name="T0" fmla="*/ 2 w 2"/>
                  <a:gd name="T1" fmla="*/ 0 h 3"/>
                  <a:gd name="T2" fmla="*/ 0 w 2"/>
                  <a:gd name="T3" fmla="*/ 3 h 3"/>
                </a:gdLst>
                <a:ahLst/>
                <a:cxnLst>
                  <a:cxn ang="0">
                    <a:pos x="T0" y="T1"/>
                  </a:cxn>
                  <a:cxn ang="0">
                    <a:pos x="T2" y="T3"/>
                  </a:cxn>
                </a:cxnLst>
                <a:rect l="0" t="0" r="r" b="b"/>
                <a:pathLst>
                  <a:path w="2" h="3">
                    <a:moveTo>
                      <a:pt x="2" y="0"/>
                    </a:moveTo>
                    <a:cubicBezTo>
                      <a:pt x="1" y="1"/>
                      <a:pt x="0" y="2"/>
                      <a:pt x="0" y="3"/>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52" name="Freeform 1159"/>
              <p:cNvSpPr>
                <a:spLocks/>
              </p:cNvSpPr>
              <p:nvPr/>
            </p:nvSpPr>
            <p:spPr bwMode="auto">
              <a:xfrm>
                <a:off x="2211193" y="4432155"/>
                <a:ext cx="6553" cy="8303"/>
              </a:xfrm>
              <a:custGeom>
                <a:avLst/>
                <a:gdLst>
                  <a:gd name="T0" fmla="*/ 2 w 6"/>
                  <a:gd name="T1" fmla="*/ 7 h 7"/>
                  <a:gd name="T2" fmla="*/ 6 w 6"/>
                  <a:gd name="T3" fmla="*/ 0 h 7"/>
                  <a:gd name="T4" fmla="*/ 0 w 6"/>
                  <a:gd name="T5" fmla="*/ 3 h 7"/>
                </a:gdLst>
                <a:ahLst/>
                <a:cxnLst>
                  <a:cxn ang="0">
                    <a:pos x="T0" y="T1"/>
                  </a:cxn>
                  <a:cxn ang="0">
                    <a:pos x="T2" y="T3"/>
                  </a:cxn>
                  <a:cxn ang="0">
                    <a:pos x="T4" y="T5"/>
                  </a:cxn>
                </a:cxnLst>
                <a:rect l="0" t="0" r="r" b="b"/>
                <a:pathLst>
                  <a:path w="6" h="7">
                    <a:moveTo>
                      <a:pt x="2" y="7"/>
                    </a:moveTo>
                    <a:cubicBezTo>
                      <a:pt x="4" y="5"/>
                      <a:pt x="6" y="3"/>
                      <a:pt x="6" y="0"/>
                    </a:cubicBezTo>
                    <a:cubicBezTo>
                      <a:pt x="4" y="0"/>
                      <a:pt x="2" y="2"/>
                      <a:pt x="0" y="3"/>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53" name="Freeform 1160"/>
              <p:cNvSpPr>
                <a:spLocks/>
              </p:cNvSpPr>
              <p:nvPr/>
            </p:nvSpPr>
            <p:spPr bwMode="auto">
              <a:xfrm>
                <a:off x="2198087" y="4337765"/>
                <a:ext cx="6553" cy="1311"/>
              </a:xfrm>
              <a:custGeom>
                <a:avLst/>
                <a:gdLst>
                  <a:gd name="T0" fmla="*/ 0 w 6"/>
                  <a:gd name="T1" fmla="*/ 0 h 1"/>
                  <a:gd name="T2" fmla="*/ 6 w 6"/>
                  <a:gd name="T3" fmla="*/ 1 h 1"/>
                </a:gdLst>
                <a:ahLst/>
                <a:cxnLst>
                  <a:cxn ang="0">
                    <a:pos x="T0" y="T1"/>
                  </a:cxn>
                  <a:cxn ang="0">
                    <a:pos x="T2" y="T3"/>
                  </a:cxn>
                </a:cxnLst>
                <a:rect l="0" t="0" r="r" b="b"/>
                <a:pathLst>
                  <a:path w="6" h="1">
                    <a:moveTo>
                      <a:pt x="0" y="0"/>
                    </a:moveTo>
                    <a:cubicBezTo>
                      <a:pt x="2" y="1"/>
                      <a:pt x="4" y="1"/>
                      <a:pt x="6" y="1"/>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54" name="Freeform 1189"/>
              <p:cNvSpPr>
                <a:spLocks/>
              </p:cNvSpPr>
              <p:nvPr/>
            </p:nvSpPr>
            <p:spPr bwMode="auto">
              <a:xfrm>
                <a:off x="2294795" y="4157156"/>
                <a:ext cx="178276" cy="184380"/>
              </a:xfrm>
              <a:custGeom>
                <a:avLst/>
                <a:gdLst>
                  <a:gd name="T0" fmla="*/ 127 w 163"/>
                  <a:gd name="T1" fmla="*/ 37 h 158"/>
                  <a:gd name="T2" fmla="*/ 148 w 163"/>
                  <a:gd name="T3" fmla="*/ 55 h 158"/>
                  <a:gd name="T4" fmla="*/ 147 w 163"/>
                  <a:gd name="T5" fmla="*/ 63 h 158"/>
                  <a:gd name="T6" fmla="*/ 157 w 163"/>
                  <a:gd name="T7" fmla="*/ 81 h 158"/>
                  <a:gd name="T8" fmla="*/ 148 w 163"/>
                  <a:gd name="T9" fmla="*/ 89 h 158"/>
                  <a:gd name="T10" fmla="*/ 152 w 163"/>
                  <a:gd name="T11" fmla="*/ 104 h 158"/>
                  <a:gd name="T12" fmla="*/ 142 w 163"/>
                  <a:gd name="T13" fmla="*/ 134 h 158"/>
                  <a:gd name="T14" fmla="*/ 119 w 163"/>
                  <a:gd name="T15" fmla="*/ 144 h 158"/>
                  <a:gd name="T16" fmla="*/ 92 w 163"/>
                  <a:gd name="T17" fmla="*/ 152 h 158"/>
                  <a:gd name="T18" fmla="*/ 66 w 163"/>
                  <a:gd name="T19" fmla="*/ 155 h 158"/>
                  <a:gd name="T20" fmla="*/ 56 w 163"/>
                  <a:gd name="T21" fmla="*/ 129 h 158"/>
                  <a:gd name="T22" fmla="*/ 28 w 163"/>
                  <a:gd name="T23" fmla="*/ 133 h 158"/>
                  <a:gd name="T24" fmla="*/ 9 w 163"/>
                  <a:gd name="T25" fmla="*/ 113 h 158"/>
                  <a:gd name="T26" fmla="*/ 7 w 163"/>
                  <a:gd name="T27" fmla="*/ 81 h 158"/>
                  <a:gd name="T28" fmla="*/ 6 w 163"/>
                  <a:gd name="T29" fmla="*/ 44 h 158"/>
                  <a:gd name="T30" fmla="*/ 27 w 163"/>
                  <a:gd name="T31" fmla="*/ 18 h 158"/>
                  <a:gd name="T32" fmla="*/ 45 w 163"/>
                  <a:gd name="T33" fmla="*/ 23 h 158"/>
                  <a:gd name="T34" fmla="*/ 58 w 163"/>
                  <a:gd name="T35" fmla="*/ 10 h 158"/>
                  <a:gd name="T36" fmla="*/ 83 w 163"/>
                  <a:gd name="T37" fmla="*/ 5 h 158"/>
                  <a:gd name="T38" fmla="*/ 102 w 163"/>
                  <a:gd name="T39" fmla="*/ 27 h 158"/>
                  <a:gd name="T40" fmla="*/ 127 w 163"/>
                  <a:gd name="T41" fmla="*/ 3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158">
                    <a:moveTo>
                      <a:pt x="127" y="37"/>
                    </a:moveTo>
                    <a:cubicBezTo>
                      <a:pt x="139" y="42"/>
                      <a:pt x="144" y="43"/>
                      <a:pt x="148" y="55"/>
                    </a:cubicBezTo>
                    <a:cubicBezTo>
                      <a:pt x="149" y="57"/>
                      <a:pt x="146" y="60"/>
                      <a:pt x="147" y="63"/>
                    </a:cubicBezTo>
                    <a:cubicBezTo>
                      <a:pt x="148" y="66"/>
                      <a:pt x="163" y="70"/>
                      <a:pt x="157" y="81"/>
                    </a:cubicBezTo>
                    <a:cubicBezTo>
                      <a:pt x="155" y="85"/>
                      <a:pt x="149" y="86"/>
                      <a:pt x="148" y="89"/>
                    </a:cubicBezTo>
                    <a:cubicBezTo>
                      <a:pt x="147" y="93"/>
                      <a:pt x="151" y="100"/>
                      <a:pt x="152" y="104"/>
                    </a:cubicBezTo>
                    <a:cubicBezTo>
                      <a:pt x="155" y="115"/>
                      <a:pt x="152" y="128"/>
                      <a:pt x="142" y="134"/>
                    </a:cubicBezTo>
                    <a:cubicBezTo>
                      <a:pt x="134" y="139"/>
                      <a:pt x="127" y="137"/>
                      <a:pt x="119" y="144"/>
                    </a:cubicBezTo>
                    <a:cubicBezTo>
                      <a:pt x="107" y="153"/>
                      <a:pt x="106" y="154"/>
                      <a:pt x="92" y="152"/>
                    </a:cubicBezTo>
                    <a:cubicBezTo>
                      <a:pt x="84" y="151"/>
                      <a:pt x="74" y="158"/>
                      <a:pt x="66" y="155"/>
                    </a:cubicBezTo>
                    <a:cubicBezTo>
                      <a:pt x="50" y="151"/>
                      <a:pt x="63" y="137"/>
                      <a:pt x="56" y="129"/>
                    </a:cubicBezTo>
                    <a:cubicBezTo>
                      <a:pt x="47" y="119"/>
                      <a:pt x="36" y="133"/>
                      <a:pt x="28" y="133"/>
                    </a:cubicBezTo>
                    <a:cubicBezTo>
                      <a:pt x="18" y="132"/>
                      <a:pt x="12" y="122"/>
                      <a:pt x="9" y="113"/>
                    </a:cubicBezTo>
                    <a:cubicBezTo>
                      <a:pt x="6" y="102"/>
                      <a:pt x="8" y="92"/>
                      <a:pt x="7" y="81"/>
                    </a:cubicBezTo>
                    <a:cubicBezTo>
                      <a:pt x="5" y="67"/>
                      <a:pt x="0" y="58"/>
                      <a:pt x="6" y="44"/>
                    </a:cubicBezTo>
                    <a:cubicBezTo>
                      <a:pt x="10" y="36"/>
                      <a:pt x="19" y="20"/>
                      <a:pt x="27" y="18"/>
                    </a:cubicBezTo>
                    <a:cubicBezTo>
                      <a:pt x="33" y="17"/>
                      <a:pt x="39" y="24"/>
                      <a:pt x="45" y="23"/>
                    </a:cubicBezTo>
                    <a:cubicBezTo>
                      <a:pt x="53" y="22"/>
                      <a:pt x="53" y="15"/>
                      <a:pt x="58" y="10"/>
                    </a:cubicBezTo>
                    <a:cubicBezTo>
                      <a:pt x="65" y="1"/>
                      <a:pt x="73" y="0"/>
                      <a:pt x="83" y="5"/>
                    </a:cubicBezTo>
                    <a:cubicBezTo>
                      <a:pt x="94" y="10"/>
                      <a:pt x="94" y="20"/>
                      <a:pt x="102" y="27"/>
                    </a:cubicBezTo>
                    <a:cubicBezTo>
                      <a:pt x="109" y="33"/>
                      <a:pt x="118" y="31"/>
                      <a:pt x="127" y="37"/>
                    </a:cubicBezTo>
                    <a:close/>
                  </a:path>
                </a:pathLst>
              </a:custGeom>
              <a:solidFill>
                <a:schemeClr val="accent1">
                  <a:lumMod val="20000"/>
                  <a:lumOff val="80000"/>
                </a:schemeClr>
              </a:solidFill>
              <a:ln>
                <a:noFill/>
              </a:ln>
              <a:effectLst>
                <a:reflection blurRad="6350" stA="50000" endA="300" endPos="90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55" name="Freeform 1190"/>
              <p:cNvSpPr>
                <a:spLocks/>
              </p:cNvSpPr>
              <p:nvPr/>
            </p:nvSpPr>
            <p:spPr bwMode="auto">
              <a:xfrm>
                <a:off x="2304845" y="4247161"/>
                <a:ext cx="41511" cy="61606"/>
              </a:xfrm>
              <a:custGeom>
                <a:avLst/>
                <a:gdLst>
                  <a:gd name="T0" fmla="*/ 1 w 38"/>
                  <a:gd name="T1" fmla="*/ 0 h 53"/>
                  <a:gd name="T2" fmla="*/ 6 w 38"/>
                  <a:gd name="T3" fmla="*/ 38 h 53"/>
                  <a:gd name="T4" fmla="*/ 38 w 38"/>
                  <a:gd name="T5" fmla="*/ 42 h 53"/>
                  <a:gd name="T6" fmla="*/ 14 w 38"/>
                  <a:gd name="T7" fmla="*/ 32 h 53"/>
                  <a:gd name="T8" fmla="*/ 4 w 38"/>
                  <a:gd name="T9" fmla="*/ 5 h 53"/>
                </a:gdLst>
                <a:ahLst/>
                <a:cxnLst>
                  <a:cxn ang="0">
                    <a:pos x="T0" y="T1"/>
                  </a:cxn>
                  <a:cxn ang="0">
                    <a:pos x="T2" y="T3"/>
                  </a:cxn>
                  <a:cxn ang="0">
                    <a:pos x="T4" y="T5"/>
                  </a:cxn>
                  <a:cxn ang="0">
                    <a:pos x="T6" y="T7"/>
                  </a:cxn>
                  <a:cxn ang="0">
                    <a:pos x="T8" y="T9"/>
                  </a:cxn>
                </a:cxnLst>
                <a:rect l="0" t="0" r="r" b="b"/>
                <a:pathLst>
                  <a:path w="38" h="53">
                    <a:moveTo>
                      <a:pt x="1" y="0"/>
                    </a:moveTo>
                    <a:cubicBezTo>
                      <a:pt x="7" y="11"/>
                      <a:pt x="0" y="26"/>
                      <a:pt x="6" y="38"/>
                    </a:cubicBezTo>
                    <a:cubicBezTo>
                      <a:pt x="14" y="53"/>
                      <a:pt x="26" y="45"/>
                      <a:pt x="38" y="42"/>
                    </a:cubicBezTo>
                    <a:cubicBezTo>
                      <a:pt x="28" y="43"/>
                      <a:pt x="18" y="43"/>
                      <a:pt x="14" y="32"/>
                    </a:cubicBezTo>
                    <a:cubicBezTo>
                      <a:pt x="11" y="22"/>
                      <a:pt x="8" y="14"/>
                      <a:pt x="4" y="5"/>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56" name="Freeform 1191"/>
              <p:cNvSpPr>
                <a:spLocks/>
              </p:cNvSpPr>
              <p:nvPr/>
            </p:nvSpPr>
            <p:spPr bwMode="auto">
              <a:xfrm>
                <a:off x="2357279" y="4303086"/>
                <a:ext cx="43695" cy="31458"/>
              </a:xfrm>
              <a:custGeom>
                <a:avLst/>
                <a:gdLst>
                  <a:gd name="T0" fmla="*/ 3 w 40"/>
                  <a:gd name="T1" fmla="*/ 2 h 27"/>
                  <a:gd name="T2" fmla="*/ 12 w 40"/>
                  <a:gd name="T3" fmla="*/ 26 h 27"/>
                  <a:gd name="T4" fmla="*/ 40 w 40"/>
                  <a:gd name="T5" fmla="*/ 24 h 27"/>
                  <a:gd name="T6" fmla="*/ 16 w 40"/>
                  <a:gd name="T7" fmla="*/ 17 h 27"/>
                  <a:gd name="T8" fmla="*/ 2 w 40"/>
                  <a:gd name="T9" fmla="*/ 0 h 27"/>
                </a:gdLst>
                <a:ahLst/>
                <a:cxnLst>
                  <a:cxn ang="0">
                    <a:pos x="T0" y="T1"/>
                  </a:cxn>
                  <a:cxn ang="0">
                    <a:pos x="T2" y="T3"/>
                  </a:cxn>
                  <a:cxn ang="0">
                    <a:pos x="T4" y="T5"/>
                  </a:cxn>
                  <a:cxn ang="0">
                    <a:pos x="T6" y="T7"/>
                  </a:cxn>
                  <a:cxn ang="0">
                    <a:pos x="T8" y="T9"/>
                  </a:cxn>
                </a:cxnLst>
                <a:rect l="0" t="0" r="r" b="b"/>
                <a:pathLst>
                  <a:path w="40" h="27">
                    <a:moveTo>
                      <a:pt x="3" y="2"/>
                    </a:moveTo>
                    <a:cubicBezTo>
                      <a:pt x="8" y="10"/>
                      <a:pt x="0" y="24"/>
                      <a:pt x="12" y="26"/>
                    </a:cubicBezTo>
                    <a:cubicBezTo>
                      <a:pt x="21" y="27"/>
                      <a:pt x="31" y="23"/>
                      <a:pt x="40" y="24"/>
                    </a:cubicBezTo>
                    <a:cubicBezTo>
                      <a:pt x="32" y="19"/>
                      <a:pt x="24" y="21"/>
                      <a:pt x="16" y="17"/>
                    </a:cubicBezTo>
                    <a:cubicBezTo>
                      <a:pt x="9" y="13"/>
                      <a:pt x="11" y="1"/>
                      <a:pt x="2" y="0"/>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57" name="Freeform 1192"/>
              <p:cNvSpPr>
                <a:spLocks/>
              </p:cNvSpPr>
              <p:nvPr/>
            </p:nvSpPr>
            <p:spPr bwMode="auto">
              <a:xfrm>
                <a:off x="2395294" y="4251530"/>
                <a:ext cx="76903" cy="79519"/>
              </a:xfrm>
              <a:custGeom>
                <a:avLst/>
                <a:gdLst>
                  <a:gd name="T0" fmla="*/ 56 w 70"/>
                  <a:gd name="T1" fmla="*/ 0 h 68"/>
                  <a:gd name="T2" fmla="*/ 48 w 70"/>
                  <a:gd name="T3" fmla="*/ 49 h 68"/>
                  <a:gd name="T4" fmla="*/ 25 w 70"/>
                  <a:gd name="T5" fmla="*/ 60 h 68"/>
                  <a:gd name="T6" fmla="*/ 0 w 70"/>
                  <a:gd name="T7" fmla="*/ 68 h 68"/>
                  <a:gd name="T8" fmla="*/ 25 w 70"/>
                  <a:gd name="T9" fmla="*/ 51 h 68"/>
                  <a:gd name="T10" fmla="*/ 32 w 70"/>
                  <a:gd name="T11" fmla="*/ 44 h 68"/>
                  <a:gd name="T12" fmla="*/ 43 w 70"/>
                  <a:gd name="T13" fmla="*/ 39 h 68"/>
                  <a:gd name="T14" fmla="*/ 45 w 70"/>
                  <a:gd name="T15" fmla="*/ 13 h 68"/>
                  <a:gd name="T16" fmla="*/ 55 w 70"/>
                  <a:gd name="T17"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8">
                    <a:moveTo>
                      <a:pt x="56" y="0"/>
                    </a:moveTo>
                    <a:cubicBezTo>
                      <a:pt x="43" y="12"/>
                      <a:pt x="70" y="40"/>
                      <a:pt x="48" y="49"/>
                    </a:cubicBezTo>
                    <a:cubicBezTo>
                      <a:pt x="39" y="52"/>
                      <a:pt x="33" y="56"/>
                      <a:pt x="25" y="60"/>
                    </a:cubicBezTo>
                    <a:cubicBezTo>
                      <a:pt x="17" y="66"/>
                      <a:pt x="10" y="68"/>
                      <a:pt x="0" y="68"/>
                    </a:cubicBezTo>
                    <a:cubicBezTo>
                      <a:pt x="10" y="67"/>
                      <a:pt x="19" y="58"/>
                      <a:pt x="25" y="51"/>
                    </a:cubicBezTo>
                    <a:cubicBezTo>
                      <a:pt x="28" y="47"/>
                      <a:pt x="28" y="46"/>
                      <a:pt x="32" y="44"/>
                    </a:cubicBezTo>
                    <a:cubicBezTo>
                      <a:pt x="36" y="42"/>
                      <a:pt x="40" y="42"/>
                      <a:pt x="43" y="39"/>
                    </a:cubicBezTo>
                    <a:cubicBezTo>
                      <a:pt x="49" y="31"/>
                      <a:pt x="41" y="22"/>
                      <a:pt x="45" y="13"/>
                    </a:cubicBezTo>
                    <a:cubicBezTo>
                      <a:pt x="47" y="8"/>
                      <a:pt x="52" y="6"/>
                      <a:pt x="55" y="2"/>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58" name="Freeform 1193"/>
              <p:cNvSpPr>
                <a:spLocks/>
              </p:cNvSpPr>
              <p:nvPr/>
            </p:nvSpPr>
            <p:spPr bwMode="auto">
              <a:xfrm>
                <a:off x="2372572" y="4164147"/>
                <a:ext cx="34956" cy="34953"/>
              </a:xfrm>
              <a:custGeom>
                <a:avLst/>
                <a:gdLst>
                  <a:gd name="T0" fmla="*/ 6 w 32"/>
                  <a:gd name="T1" fmla="*/ 0 h 30"/>
                  <a:gd name="T2" fmla="*/ 18 w 32"/>
                  <a:gd name="T3" fmla="*/ 13 h 30"/>
                  <a:gd name="T4" fmla="*/ 32 w 32"/>
                  <a:gd name="T5" fmla="*/ 26 h 30"/>
                  <a:gd name="T6" fmla="*/ 13 w 32"/>
                  <a:gd name="T7" fmla="*/ 20 h 30"/>
                  <a:gd name="T8" fmla="*/ 0 w 32"/>
                  <a:gd name="T9" fmla="*/ 1 h 30"/>
                </a:gdLst>
                <a:ahLst/>
                <a:cxnLst>
                  <a:cxn ang="0">
                    <a:pos x="T0" y="T1"/>
                  </a:cxn>
                  <a:cxn ang="0">
                    <a:pos x="T2" y="T3"/>
                  </a:cxn>
                  <a:cxn ang="0">
                    <a:pos x="T4" y="T5"/>
                  </a:cxn>
                  <a:cxn ang="0">
                    <a:pos x="T6" y="T7"/>
                  </a:cxn>
                  <a:cxn ang="0">
                    <a:pos x="T8" y="T9"/>
                  </a:cxn>
                </a:cxnLst>
                <a:rect l="0" t="0" r="r" b="b"/>
                <a:pathLst>
                  <a:path w="32" h="30">
                    <a:moveTo>
                      <a:pt x="6" y="0"/>
                    </a:moveTo>
                    <a:cubicBezTo>
                      <a:pt x="12" y="1"/>
                      <a:pt x="15" y="9"/>
                      <a:pt x="18" y="13"/>
                    </a:cubicBezTo>
                    <a:cubicBezTo>
                      <a:pt x="21" y="17"/>
                      <a:pt x="27" y="24"/>
                      <a:pt x="32" y="26"/>
                    </a:cubicBezTo>
                    <a:cubicBezTo>
                      <a:pt x="23" y="28"/>
                      <a:pt x="17" y="30"/>
                      <a:pt x="13" y="20"/>
                    </a:cubicBezTo>
                    <a:cubicBezTo>
                      <a:pt x="10" y="11"/>
                      <a:pt x="9" y="6"/>
                      <a:pt x="0" y="1"/>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59" name="Freeform 1194"/>
              <p:cNvSpPr>
                <a:spLocks/>
              </p:cNvSpPr>
              <p:nvPr/>
            </p:nvSpPr>
            <p:spPr bwMode="auto">
              <a:xfrm>
                <a:off x="2317954" y="4181623"/>
                <a:ext cx="21848" cy="15292"/>
              </a:xfrm>
              <a:custGeom>
                <a:avLst/>
                <a:gdLst>
                  <a:gd name="T0" fmla="*/ 14 w 20"/>
                  <a:gd name="T1" fmla="*/ 2 h 13"/>
                  <a:gd name="T2" fmla="*/ 0 w 20"/>
                  <a:gd name="T3" fmla="*/ 13 h 13"/>
                  <a:gd name="T4" fmla="*/ 20 w 20"/>
                  <a:gd name="T5" fmla="*/ 4 h 13"/>
                </a:gdLst>
                <a:ahLst/>
                <a:cxnLst>
                  <a:cxn ang="0">
                    <a:pos x="T0" y="T1"/>
                  </a:cxn>
                  <a:cxn ang="0">
                    <a:pos x="T2" y="T3"/>
                  </a:cxn>
                  <a:cxn ang="0">
                    <a:pos x="T4" y="T5"/>
                  </a:cxn>
                </a:cxnLst>
                <a:rect l="0" t="0" r="r" b="b"/>
                <a:pathLst>
                  <a:path w="20" h="13">
                    <a:moveTo>
                      <a:pt x="14" y="2"/>
                    </a:moveTo>
                    <a:cubicBezTo>
                      <a:pt x="6" y="0"/>
                      <a:pt x="2" y="7"/>
                      <a:pt x="0" y="13"/>
                    </a:cubicBezTo>
                    <a:cubicBezTo>
                      <a:pt x="5" y="12"/>
                      <a:pt x="13" y="2"/>
                      <a:pt x="20" y="4"/>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60" name="Freeform 1195"/>
              <p:cNvSpPr>
                <a:spLocks/>
              </p:cNvSpPr>
              <p:nvPr/>
            </p:nvSpPr>
            <p:spPr bwMode="auto">
              <a:xfrm>
                <a:off x="2418452" y="4207402"/>
                <a:ext cx="13982" cy="36264"/>
              </a:xfrm>
              <a:custGeom>
                <a:avLst/>
                <a:gdLst>
                  <a:gd name="T0" fmla="*/ 2 w 13"/>
                  <a:gd name="T1" fmla="*/ 3 h 31"/>
                  <a:gd name="T2" fmla="*/ 6 w 13"/>
                  <a:gd name="T3" fmla="*/ 15 h 31"/>
                  <a:gd name="T4" fmla="*/ 8 w 13"/>
                  <a:gd name="T5" fmla="*/ 31 h 31"/>
                  <a:gd name="T6" fmla="*/ 12 w 13"/>
                  <a:gd name="T7" fmla="*/ 9 h 31"/>
                  <a:gd name="T8" fmla="*/ 0 w 13"/>
                  <a:gd name="T9" fmla="*/ 0 h 31"/>
                </a:gdLst>
                <a:ahLst/>
                <a:cxnLst>
                  <a:cxn ang="0">
                    <a:pos x="T0" y="T1"/>
                  </a:cxn>
                  <a:cxn ang="0">
                    <a:pos x="T2" y="T3"/>
                  </a:cxn>
                  <a:cxn ang="0">
                    <a:pos x="T4" y="T5"/>
                  </a:cxn>
                  <a:cxn ang="0">
                    <a:pos x="T6" y="T7"/>
                  </a:cxn>
                  <a:cxn ang="0">
                    <a:pos x="T8" y="T9"/>
                  </a:cxn>
                </a:cxnLst>
                <a:rect l="0" t="0" r="r" b="b"/>
                <a:pathLst>
                  <a:path w="13" h="31">
                    <a:moveTo>
                      <a:pt x="2" y="3"/>
                    </a:moveTo>
                    <a:cubicBezTo>
                      <a:pt x="2" y="7"/>
                      <a:pt x="5" y="12"/>
                      <a:pt x="6" y="15"/>
                    </a:cubicBezTo>
                    <a:cubicBezTo>
                      <a:pt x="8" y="21"/>
                      <a:pt x="8" y="25"/>
                      <a:pt x="8" y="31"/>
                    </a:cubicBezTo>
                    <a:cubicBezTo>
                      <a:pt x="12" y="26"/>
                      <a:pt x="13" y="15"/>
                      <a:pt x="12" y="9"/>
                    </a:cubicBezTo>
                    <a:cubicBezTo>
                      <a:pt x="10" y="2"/>
                      <a:pt x="6" y="2"/>
                      <a:pt x="0" y="0"/>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61" name="Freeform 1196"/>
              <p:cNvSpPr>
                <a:spLocks/>
              </p:cNvSpPr>
              <p:nvPr/>
            </p:nvSpPr>
            <p:spPr bwMode="auto">
              <a:xfrm>
                <a:off x="2427192" y="4268133"/>
                <a:ext cx="30587" cy="48935"/>
              </a:xfrm>
              <a:custGeom>
                <a:avLst/>
                <a:gdLst>
                  <a:gd name="T0" fmla="*/ 24 w 28"/>
                  <a:gd name="T1" fmla="*/ 4 h 42"/>
                  <a:gd name="T2" fmla="*/ 24 w 28"/>
                  <a:gd name="T3" fmla="*/ 30 h 42"/>
                  <a:gd name="T4" fmla="*/ 15 w 28"/>
                  <a:gd name="T5" fmla="*/ 35 h 42"/>
                  <a:gd name="T6" fmla="*/ 0 w 28"/>
                  <a:gd name="T7" fmla="*/ 42 h 42"/>
                  <a:gd name="T8" fmla="*/ 21 w 28"/>
                  <a:gd name="T9" fmla="*/ 24 h 42"/>
                  <a:gd name="T10" fmla="*/ 26 w 28"/>
                  <a:gd name="T11" fmla="*/ 0 h 42"/>
                </a:gdLst>
                <a:ahLst/>
                <a:cxnLst>
                  <a:cxn ang="0">
                    <a:pos x="T0" y="T1"/>
                  </a:cxn>
                  <a:cxn ang="0">
                    <a:pos x="T2" y="T3"/>
                  </a:cxn>
                  <a:cxn ang="0">
                    <a:pos x="T4" y="T5"/>
                  </a:cxn>
                  <a:cxn ang="0">
                    <a:pos x="T6" y="T7"/>
                  </a:cxn>
                  <a:cxn ang="0">
                    <a:pos x="T8" y="T9"/>
                  </a:cxn>
                  <a:cxn ang="0">
                    <a:pos x="T10" y="T11"/>
                  </a:cxn>
                </a:cxnLst>
                <a:rect l="0" t="0" r="r" b="b"/>
                <a:pathLst>
                  <a:path w="28" h="42">
                    <a:moveTo>
                      <a:pt x="24" y="4"/>
                    </a:moveTo>
                    <a:cubicBezTo>
                      <a:pt x="25" y="11"/>
                      <a:pt x="28" y="24"/>
                      <a:pt x="24" y="30"/>
                    </a:cubicBezTo>
                    <a:cubicBezTo>
                      <a:pt x="21" y="34"/>
                      <a:pt x="18" y="34"/>
                      <a:pt x="15" y="35"/>
                    </a:cubicBezTo>
                    <a:cubicBezTo>
                      <a:pt x="9" y="37"/>
                      <a:pt x="5" y="40"/>
                      <a:pt x="0" y="42"/>
                    </a:cubicBezTo>
                    <a:cubicBezTo>
                      <a:pt x="6" y="36"/>
                      <a:pt x="17" y="32"/>
                      <a:pt x="21" y="24"/>
                    </a:cubicBezTo>
                    <a:cubicBezTo>
                      <a:pt x="25" y="16"/>
                      <a:pt x="21" y="8"/>
                      <a:pt x="26" y="0"/>
                    </a:cubicBezTo>
                  </a:path>
                </a:pathLst>
              </a:custGeom>
              <a:solidFill>
                <a:srgbClr val="84C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62" name="Freeform 1197"/>
              <p:cNvSpPr>
                <a:spLocks/>
              </p:cNvSpPr>
              <p:nvPr/>
            </p:nvSpPr>
            <p:spPr bwMode="auto">
              <a:xfrm>
                <a:off x="2355094" y="4300465"/>
                <a:ext cx="15293" cy="30584"/>
              </a:xfrm>
              <a:custGeom>
                <a:avLst/>
                <a:gdLst>
                  <a:gd name="T0" fmla="*/ 1 w 14"/>
                  <a:gd name="T1" fmla="*/ 3 h 26"/>
                  <a:gd name="T2" fmla="*/ 12 w 14"/>
                  <a:gd name="T3" fmla="*/ 25 h 26"/>
                  <a:gd name="T4" fmla="*/ 11 w 14"/>
                  <a:gd name="T5" fmla="*/ 25 h 26"/>
                  <a:gd name="T6" fmla="*/ 12 w 14"/>
                  <a:gd name="T7" fmla="*/ 26 h 26"/>
                  <a:gd name="T8" fmla="*/ 14 w 14"/>
                  <a:gd name="T9" fmla="*/ 9 h 26"/>
                  <a:gd name="T10" fmla="*/ 2 w 14"/>
                  <a:gd name="T11" fmla="*/ 2 h 26"/>
                </a:gdLst>
                <a:ahLst/>
                <a:cxnLst>
                  <a:cxn ang="0">
                    <a:pos x="T0" y="T1"/>
                  </a:cxn>
                  <a:cxn ang="0">
                    <a:pos x="T2" y="T3"/>
                  </a:cxn>
                  <a:cxn ang="0">
                    <a:pos x="T4" y="T5"/>
                  </a:cxn>
                  <a:cxn ang="0">
                    <a:pos x="T6" y="T7"/>
                  </a:cxn>
                  <a:cxn ang="0">
                    <a:pos x="T8" y="T9"/>
                  </a:cxn>
                  <a:cxn ang="0">
                    <a:pos x="T10" y="T11"/>
                  </a:cxn>
                </a:cxnLst>
                <a:rect l="0" t="0" r="r" b="b"/>
                <a:pathLst>
                  <a:path w="14" h="26">
                    <a:moveTo>
                      <a:pt x="1" y="3"/>
                    </a:moveTo>
                    <a:cubicBezTo>
                      <a:pt x="12" y="2"/>
                      <a:pt x="0" y="24"/>
                      <a:pt x="12" y="25"/>
                    </a:cubicBezTo>
                    <a:cubicBezTo>
                      <a:pt x="12" y="25"/>
                      <a:pt x="12" y="25"/>
                      <a:pt x="11" y="25"/>
                    </a:cubicBezTo>
                    <a:cubicBezTo>
                      <a:pt x="12" y="25"/>
                      <a:pt x="12" y="25"/>
                      <a:pt x="12" y="26"/>
                    </a:cubicBezTo>
                    <a:cubicBezTo>
                      <a:pt x="5" y="20"/>
                      <a:pt x="14" y="14"/>
                      <a:pt x="14" y="9"/>
                    </a:cubicBezTo>
                    <a:cubicBezTo>
                      <a:pt x="14" y="4"/>
                      <a:pt x="7" y="0"/>
                      <a:pt x="2" y="2"/>
                    </a:cubicBezTo>
                  </a:path>
                </a:pathLst>
              </a:custGeom>
              <a:solidFill>
                <a:srgbClr val="84C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63" name="Freeform 1198"/>
              <p:cNvSpPr>
                <a:spLocks/>
              </p:cNvSpPr>
              <p:nvPr/>
            </p:nvSpPr>
            <p:spPr bwMode="auto">
              <a:xfrm>
                <a:off x="2309215" y="4282115"/>
                <a:ext cx="29276" cy="23157"/>
              </a:xfrm>
              <a:custGeom>
                <a:avLst/>
                <a:gdLst>
                  <a:gd name="T0" fmla="*/ 0 w 27"/>
                  <a:gd name="T1" fmla="*/ 0 h 20"/>
                  <a:gd name="T2" fmla="*/ 9 w 27"/>
                  <a:gd name="T3" fmla="*/ 16 h 20"/>
                  <a:gd name="T4" fmla="*/ 27 w 27"/>
                  <a:gd name="T5" fmla="*/ 15 h 20"/>
                  <a:gd name="T6" fmla="*/ 14 w 27"/>
                  <a:gd name="T7" fmla="*/ 16 h 20"/>
                  <a:gd name="T8" fmla="*/ 2 w 27"/>
                  <a:gd name="T9" fmla="*/ 2 h 20"/>
                </a:gdLst>
                <a:ahLst/>
                <a:cxnLst>
                  <a:cxn ang="0">
                    <a:pos x="T0" y="T1"/>
                  </a:cxn>
                  <a:cxn ang="0">
                    <a:pos x="T2" y="T3"/>
                  </a:cxn>
                  <a:cxn ang="0">
                    <a:pos x="T4" y="T5"/>
                  </a:cxn>
                  <a:cxn ang="0">
                    <a:pos x="T6" y="T7"/>
                  </a:cxn>
                  <a:cxn ang="0">
                    <a:pos x="T8" y="T9"/>
                  </a:cxn>
                </a:cxnLst>
                <a:rect l="0" t="0" r="r" b="b"/>
                <a:pathLst>
                  <a:path w="27" h="20">
                    <a:moveTo>
                      <a:pt x="0" y="0"/>
                    </a:moveTo>
                    <a:cubicBezTo>
                      <a:pt x="4" y="6"/>
                      <a:pt x="1" y="12"/>
                      <a:pt x="9" y="16"/>
                    </a:cubicBezTo>
                    <a:cubicBezTo>
                      <a:pt x="15" y="20"/>
                      <a:pt x="20" y="18"/>
                      <a:pt x="27" y="15"/>
                    </a:cubicBezTo>
                    <a:cubicBezTo>
                      <a:pt x="22" y="14"/>
                      <a:pt x="18" y="17"/>
                      <a:pt x="14" y="16"/>
                    </a:cubicBezTo>
                    <a:cubicBezTo>
                      <a:pt x="7" y="14"/>
                      <a:pt x="4" y="7"/>
                      <a:pt x="2" y="2"/>
                    </a:cubicBezTo>
                  </a:path>
                </a:pathLst>
              </a:custGeom>
              <a:solidFill>
                <a:srgbClr val="84C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64" name="Freeform 1199"/>
              <p:cNvSpPr>
                <a:spLocks/>
              </p:cNvSpPr>
              <p:nvPr/>
            </p:nvSpPr>
            <p:spPr bwMode="auto">
              <a:xfrm>
                <a:off x="2327567" y="4168953"/>
                <a:ext cx="37141" cy="29274"/>
              </a:xfrm>
              <a:custGeom>
                <a:avLst/>
                <a:gdLst>
                  <a:gd name="T0" fmla="*/ 34 w 34"/>
                  <a:gd name="T1" fmla="*/ 0 h 25"/>
                  <a:gd name="T2" fmla="*/ 22 w 34"/>
                  <a:gd name="T3" fmla="*/ 14 h 25"/>
                  <a:gd name="T4" fmla="*/ 0 w 34"/>
                  <a:gd name="T5" fmla="*/ 23 h 25"/>
                  <a:gd name="T6" fmla="*/ 25 w 34"/>
                  <a:gd name="T7" fmla="*/ 18 h 25"/>
                  <a:gd name="T8" fmla="*/ 33 w 34"/>
                  <a:gd name="T9" fmla="*/ 1 h 25"/>
                </a:gdLst>
                <a:ahLst/>
                <a:cxnLst>
                  <a:cxn ang="0">
                    <a:pos x="T0" y="T1"/>
                  </a:cxn>
                  <a:cxn ang="0">
                    <a:pos x="T2" y="T3"/>
                  </a:cxn>
                  <a:cxn ang="0">
                    <a:pos x="T4" y="T5"/>
                  </a:cxn>
                  <a:cxn ang="0">
                    <a:pos x="T6" y="T7"/>
                  </a:cxn>
                  <a:cxn ang="0">
                    <a:pos x="T8" y="T9"/>
                  </a:cxn>
                </a:cxnLst>
                <a:rect l="0" t="0" r="r" b="b"/>
                <a:pathLst>
                  <a:path w="34" h="25">
                    <a:moveTo>
                      <a:pt x="34" y="0"/>
                    </a:moveTo>
                    <a:cubicBezTo>
                      <a:pt x="29" y="2"/>
                      <a:pt x="26" y="10"/>
                      <a:pt x="22" y="14"/>
                    </a:cubicBezTo>
                    <a:cubicBezTo>
                      <a:pt x="16" y="20"/>
                      <a:pt x="9" y="22"/>
                      <a:pt x="0" y="23"/>
                    </a:cubicBezTo>
                    <a:cubicBezTo>
                      <a:pt x="9" y="25"/>
                      <a:pt x="18" y="25"/>
                      <a:pt x="25" y="18"/>
                    </a:cubicBezTo>
                    <a:cubicBezTo>
                      <a:pt x="30" y="13"/>
                      <a:pt x="30" y="7"/>
                      <a:pt x="33" y="1"/>
                    </a:cubicBezTo>
                  </a:path>
                </a:pathLst>
              </a:custGeom>
              <a:solidFill>
                <a:srgbClr val="F7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65" name="Freeform 1200"/>
              <p:cNvSpPr>
                <a:spLocks/>
              </p:cNvSpPr>
              <p:nvPr/>
            </p:nvSpPr>
            <p:spPr bwMode="auto">
              <a:xfrm>
                <a:off x="2294795" y="4157156"/>
                <a:ext cx="178276" cy="184380"/>
              </a:xfrm>
              <a:custGeom>
                <a:avLst/>
                <a:gdLst>
                  <a:gd name="T0" fmla="*/ 127 w 163"/>
                  <a:gd name="T1" fmla="*/ 37 h 158"/>
                  <a:gd name="T2" fmla="*/ 148 w 163"/>
                  <a:gd name="T3" fmla="*/ 55 h 158"/>
                  <a:gd name="T4" fmla="*/ 147 w 163"/>
                  <a:gd name="T5" fmla="*/ 63 h 158"/>
                  <a:gd name="T6" fmla="*/ 157 w 163"/>
                  <a:gd name="T7" fmla="*/ 81 h 158"/>
                  <a:gd name="T8" fmla="*/ 148 w 163"/>
                  <a:gd name="T9" fmla="*/ 89 h 158"/>
                  <a:gd name="T10" fmla="*/ 152 w 163"/>
                  <a:gd name="T11" fmla="*/ 104 h 158"/>
                  <a:gd name="T12" fmla="*/ 142 w 163"/>
                  <a:gd name="T13" fmla="*/ 134 h 158"/>
                  <a:gd name="T14" fmla="*/ 119 w 163"/>
                  <a:gd name="T15" fmla="*/ 144 h 158"/>
                  <a:gd name="T16" fmla="*/ 92 w 163"/>
                  <a:gd name="T17" fmla="*/ 152 h 158"/>
                  <a:gd name="T18" fmla="*/ 66 w 163"/>
                  <a:gd name="T19" fmla="*/ 155 h 158"/>
                  <a:gd name="T20" fmla="*/ 56 w 163"/>
                  <a:gd name="T21" fmla="*/ 129 h 158"/>
                  <a:gd name="T22" fmla="*/ 28 w 163"/>
                  <a:gd name="T23" fmla="*/ 133 h 158"/>
                  <a:gd name="T24" fmla="*/ 9 w 163"/>
                  <a:gd name="T25" fmla="*/ 113 h 158"/>
                  <a:gd name="T26" fmla="*/ 7 w 163"/>
                  <a:gd name="T27" fmla="*/ 81 h 158"/>
                  <a:gd name="T28" fmla="*/ 6 w 163"/>
                  <a:gd name="T29" fmla="*/ 44 h 158"/>
                  <a:gd name="T30" fmla="*/ 27 w 163"/>
                  <a:gd name="T31" fmla="*/ 18 h 158"/>
                  <a:gd name="T32" fmla="*/ 45 w 163"/>
                  <a:gd name="T33" fmla="*/ 23 h 158"/>
                  <a:gd name="T34" fmla="*/ 58 w 163"/>
                  <a:gd name="T35" fmla="*/ 10 h 158"/>
                  <a:gd name="T36" fmla="*/ 83 w 163"/>
                  <a:gd name="T37" fmla="*/ 5 h 158"/>
                  <a:gd name="T38" fmla="*/ 102 w 163"/>
                  <a:gd name="T39" fmla="*/ 27 h 158"/>
                  <a:gd name="T40" fmla="*/ 127 w 163"/>
                  <a:gd name="T41" fmla="*/ 3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158">
                    <a:moveTo>
                      <a:pt x="127" y="37"/>
                    </a:moveTo>
                    <a:cubicBezTo>
                      <a:pt x="139" y="42"/>
                      <a:pt x="144" y="43"/>
                      <a:pt x="148" y="55"/>
                    </a:cubicBezTo>
                    <a:cubicBezTo>
                      <a:pt x="149" y="57"/>
                      <a:pt x="146" y="60"/>
                      <a:pt x="147" y="63"/>
                    </a:cubicBezTo>
                    <a:cubicBezTo>
                      <a:pt x="148" y="66"/>
                      <a:pt x="163" y="70"/>
                      <a:pt x="157" y="81"/>
                    </a:cubicBezTo>
                    <a:cubicBezTo>
                      <a:pt x="155" y="85"/>
                      <a:pt x="149" y="86"/>
                      <a:pt x="148" y="89"/>
                    </a:cubicBezTo>
                    <a:cubicBezTo>
                      <a:pt x="147" y="93"/>
                      <a:pt x="151" y="100"/>
                      <a:pt x="152" y="104"/>
                    </a:cubicBezTo>
                    <a:cubicBezTo>
                      <a:pt x="155" y="115"/>
                      <a:pt x="152" y="128"/>
                      <a:pt x="142" y="134"/>
                    </a:cubicBezTo>
                    <a:cubicBezTo>
                      <a:pt x="134" y="139"/>
                      <a:pt x="127" y="137"/>
                      <a:pt x="119" y="144"/>
                    </a:cubicBezTo>
                    <a:cubicBezTo>
                      <a:pt x="107" y="153"/>
                      <a:pt x="106" y="154"/>
                      <a:pt x="92" y="152"/>
                    </a:cubicBezTo>
                    <a:cubicBezTo>
                      <a:pt x="84" y="151"/>
                      <a:pt x="74" y="158"/>
                      <a:pt x="66" y="155"/>
                    </a:cubicBezTo>
                    <a:cubicBezTo>
                      <a:pt x="50" y="151"/>
                      <a:pt x="63" y="137"/>
                      <a:pt x="56" y="129"/>
                    </a:cubicBezTo>
                    <a:cubicBezTo>
                      <a:pt x="47" y="119"/>
                      <a:pt x="36" y="133"/>
                      <a:pt x="28" y="133"/>
                    </a:cubicBezTo>
                    <a:cubicBezTo>
                      <a:pt x="18" y="132"/>
                      <a:pt x="12" y="122"/>
                      <a:pt x="9" y="113"/>
                    </a:cubicBezTo>
                    <a:cubicBezTo>
                      <a:pt x="6" y="102"/>
                      <a:pt x="8" y="92"/>
                      <a:pt x="7" y="81"/>
                    </a:cubicBezTo>
                    <a:cubicBezTo>
                      <a:pt x="5" y="67"/>
                      <a:pt x="0" y="58"/>
                      <a:pt x="6" y="44"/>
                    </a:cubicBezTo>
                    <a:cubicBezTo>
                      <a:pt x="10" y="36"/>
                      <a:pt x="19" y="20"/>
                      <a:pt x="27" y="18"/>
                    </a:cubicBezTo>
                    <a:cubicBezTo>
                      <a:pt x="33" y="17"/>
                      <a:pt x="39" y="24"/>
                      <a:pt x="45" y="23"/>
                    </a:cubicBezTo>
                    <a:cubicBezTo>
                      <a:pt x="53" y="22"/>
                      <a:pt x="53" y="15"/>
                      <a:pt x="58" y="10"/>
                    </a:cubicBezTo>
                    <a:cubicBezTo>
                      <a:pt x="65" y="1"/>
                      <a:pt x="73" y="0"/>
                      <a:pt x="83" y="5"/>
                    </a:cubicBezTo>
                    <a:cubicBezTo>
                      <a:pt x="94" y="10"/>
                      <a:pt x="94" y="20"/>
                      <a:pt x="102" y="27"/>
                    </a:cubicBezTo>
                    <a:cubicBezTo>
                      <a:pt x="109" y="33"/>
                      <a:pt x="118" y="31"/>
                      <a:pt x="127" y="37"/>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66" name="Freeform 1201"/>
              <p:cNvSpPr>
                <a:spLocks/>
              </p:cNvSpPr>
              <p:nvPr/>
            </p:nvSpPr>
            <p:spPr bwMode="auto">
              <a:xfrm>
                <a:off x="2346355" y="4298280"/>
                <a:ext cx="26217" cy="9175"/>
              </a:xfrm>
              <a:custGeom>
                <a:avLst/>
                <a:gdLst>
                  <a:gd name="T0" fmla="*/ 24 w 24"/>
                  <a:gd name="T1" fmla="*/ 8 h 8"/>
                  <a:gd name="T2" fmla="*/ 0 w 24"/>
                  <a:gd name="T3" fmla="*/ 5 h 8"/>
                </a:gdLst>
                <a:ahLst/>
                <a:cxnLst>
                  <a:cxn ang="0">
                    <a:pos x="T0" y="T1"/>
                  </a:cxn>
                  <a:cxn ang="0">
                    <a:pos x="T2" y="T3"/>
                  </a:cxn>
                </a:cxnLst>
                <a:rect l="0" t="0" r="r" b="b"/>
                <a:pathLst>
                  <a:path w="24" h="8">
                    <a:moveTo>
                      <a:pt x="24" y="8"/>
                    </a:moveTo>
                    <a:cubicBezTo>
                      <a:pt x="18" y="0"/>
                      <a:pt x="8" y="3"/>
                      <a:pt x="0" y="5"/>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67" name="Freeform 1202"/>
              <p:cNvSpPr>
                <a:spLocks/>
              </p:cNvSpPr>
              <p:nvPr/>
            </p:nvSpPr>
            <p:spPr bwMode="auto">
              <a:xfrm>
                <a:off x="2414083" y="4206091"/>
                <a:ext cx="11798" cy="39759"/>
              </a:xfrm>
              <a:custGeom>
                <a:avLst/>
                <a:gdLst>
                  <a:gd name="T0" fmla="*/ 10 w 11"/>
                  <a:gd name="T1" fmla="*/ 34 h 34"/>
                  <a:gd name="T2" fmla="*/ 0 w 11"/>
                  <a:gd name="T3" fmla="*/ 0 h 34"/>
                </a:gdLst>
                <a:ahLst/>
                <a:cxnLst>
                  <a:cxn ang="0">
                    <a:pos x="T0" y="T1"/>
                  </a:cxn>
                  <a:cxn ang="0">
                    <a:pos x="T2" y="T3"/>
                  </a:cxn>
                </a:cxnLst>
                <a:rect l="0" t="0" r="r" b="b"/>
                <a:pathLst>
                  <a:path w="11" h="34">
                    <a:moveTo>
                      <a:pt x="10" y="34"/>
                    </a:moveTo>
                    <a:cubicBezTo>
                      <a:pt x="11" y="21"/>
                      <a:pt x="9" y="10"/>
                      <a:pt x="0"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68" name="Freeform 1203"/>
              <p:cNvSpPr>
                <a:spLocks/>
              </p:cNvSpPr>
              <p:nvPr/>
            </p:nvSpPr>
            <p:spPr bwMode="auto">
              <a:xfrm>
                <a:off x="2331062" y="4180749"/>
                <a:ext cx="18352" cy="7865"/>
              </a:xfrm>
              <a:custGeom>
                <a:avLst/>
                <a:gdLst>
                  <a:gd name="T0" fmla="*/ 17 w 17"/>
                  <a:gd name="T1" fmla="*/ 0 h 7"/>
                  <a:gd name="T2" fmla="*/ 0 w 17"/>
                  <a:gd name="T3" fmla="*/ 7 h 7"/>
                </a:gdLst>
                <a:ahLst/>
                <a:cxnLst>
                  <a:cxn ang="0">
                    <a:pos x="T0" y="T1"/>
                  </a:cxn>
                  <a:cxn ang="0">
                    <a:pos x="T2" y="T3"/>
                  </a:cxn>
                </a:cxnLst>
                <a:rect l="0" t="0" r="r" b="b"/>
                <a:pathLst>
                  <a:path w="17" h="7">
                    <a:moveTo>
                      <a:pt x="17" y="0"/>
                    </a:moveTo>
                    <a:cubicBezTo>
                      <a:pt x="14" y="3"/>
                      <a:pt x="4" y="6"/>
                      <a:pt x="0" y="7"/>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69" name="Freeform 1204"/>
              <p:cNvSpPr>
                <a:spLocks/>
              </p:cNvSpPr>
              <p:nvPr/>
            </p:nvSpPr>
            <p:spPr bwMode="auto">
              <a:xfrm>
                <a:off x="2369077" y="4301776"/>
                <a:ext cx="4370" cy="5680"/>
              </a:xfrm>
              <a:custGeom>
                <a:avLst/>
                <a:gdLst>
                  <a:gd name="T0" fmla="*/ 0 w 4"/>
                  <a:gd name="T1" fmla="*/ 5 h 5"/>
                  <a:gd name="T2" fmla="*/ 4 w 4"/>
                  <a:gd name="T3" fmla="*/ 0 h 5"/>
                </a:gdLst>
                <a:ahLst/>
                <a:cxnLst>
                  <a:cxn ang="0">
                    <a:pos x="T0" y="T1"/>
                  </a:cxn>
                  <a:cxn ang="0">
                    <a:pos x="T2" y="T3"/>
                  </a:cxn>
                </a:cxnLst>
                <a:rect l="0" t="0" r="r" b="b"/>
                <a:pathLst>
                  <a:path w="4" h="5">
                    <a:moveTo>
                      <a:pt x="0" y="5"/>
                    </a:moveTo>
                    <a:cubicBezTo>
                      <a:pt x="2" y="4"/>
                      <a:pt x="3" y="2"/>
                      <a:pt x="4" y="0"/>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70" name="Freeform 1205"/>
              <p:cNvSpPr>
                <a:spLocks/>
              </p:cNvSpPr>
              <p:nvPr/>
            </p:nvSpPr>
            <p:spPr bwMode="auto">
              <a:xfrm>
                <a:off x="2420637" y="4236675"/>
                <a:ext cx="8739" cy="5680"/>
              </a:xfrm>
              <a:custGeom>
                <a:avLst/>
                <a:gdLst>
                  <a:gd name="T0" fmla="*/ 8 w 8"/>
                  <a:gd name="T1" fmla="*/ 4 h 5"/>
                  <a:gd name="T2" fmla="*/ 0 w 8"/>
                  <a:gd name="T3" fmla="*/ 4 h 5"/>
                  <a:gd name="T4" fmla="*/ 6 w 8"/>
                  <a:gd name="T5" fmla="*/ 1 h 5"/>
                </a:gdLst>
                <a:ahLst/>
                <a:cxnLst>
                  <a:cxn ang="0">
                    <a:pos x="T0" y="T1"/>
                  </a:cxn>
                  <a:cxn ang="0">
                    <a:pos x="T2" y="T3"/>
                  </a:cxn>
                  <a:cxn ang="0">
                    <a:pos x="T4" y="T5"/>
                  </a:cxn>
                </a:cxnLst>
                <a:rect l="0" t="0" r="r" b="b"/>
                <a:pathLst>
                  <a:path w="8" h="5">
                    <a:moveTo>
                      <a:pt x="8" y="4"/>
                    </a:moveTo>
                    <a:cubicBezTo>
                      <a:pt x="5" y="5"/>
                      <a:pt x="3" y="5"/>
                      <a:pt x="0" y="4"/>
                    </a:cubicBezTo>
                    <a:cubicBezTo>
                      <a:pt x="1" y="1"/>
                      <a:pt x="3" y="0"/>
                      <a:pt x="6" y="1"/>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71" name="Freeform 1206"/>
              <p:cNvSpPr>
                <a:spLocks/>
              </p:cNvSpPr>
              <p:nvPr/>
            </p:nvSpPr>
            <p:spPr bwMode="auto">
              <a:xfrm>
                <a:off x="2411898" y="4207402"/>
                <a:ext cx="4370" cy="4806"/>
              </a:xfrm>
              <a:custGeom>
                <a:avLst/>
                <a:gdLst>
                  <a:gd name="T0" fmla="*/ 4 w 4"/>
                  <a:gd name="T1" fmla="*/ 0 h 4"/>
                  <a:gd name="T2" fmla="*/ 0 w 4"/>
                  <a:gd name="T3" fmla="*/ 4 h 4"/>
                </a:gdLst>
                <a:ahLst/>
                <a:cxnLst>
                  <a:cxn ang="0">
                    <a:pos x="T0" y="T1"/>
                  </a:cxn>
                  <a:cxn ang="0">
                    <a:pos x="T2" y="T3"/>
                  </a:cxn>
                </a:cxnLst>
                <a:rect l="0" t="0" r="r" b="b"/>
                <a:pathLst>
                  <a:path w="4" h="4">
                    <a:moveTo>
                      <a:pt x="4" y="0"/>
                    </a:moveTo>
                    <a:cubicBezTo>
                      <a:pt x="2" y="1"/>
                      <a:pt x="1" y="3"/>
                      <a:pt x="0" y="4"/>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72" name="Freeform 1207"/>
              <p:cNvSpPr>
                <a:spLocks/>
              </p:cNvSpPr>
              <p:nvPr/>
            </p:nvSpPr>
            <p:spPr bwMode="auto">
              <a:xfrm>
                <a:off x="2333247" y="4186429"/>
                <a:ext cx="437" cy="6991"/>
              </a:xfrm>
              <a:custGeom>
                <a:avLst/>
                <a:gdLst>
                  <a:gd name="T0" fmla="*/ 0 h 6"/>
                  <a:gd name="T1" fmla="*/ 6 h 6"/>
                </a:gdLst>
                <a:ahLst/>
                <a:cxnLst>
                  <a:cxn ang="0">
                    <a:pos x="0" y="T0"/>
                  </a:cxn>
                  <a:cxn ang="0">
                    <a:pos x="0" y="T1"/>
                  </a:cxn>
                </a:cxnLst>
                <a:rect l="0" t="0" r="r" b="b"/>
                <a:pathLst>
                  <a:path h="6">
                    <a:moveTo>
                      <a:pt x="0" y="0"/>
                    </a:moveTo>
                    <a:cubicBezTo>
                      <a:pt x="0" y="2"/>
                      <a:pt x="0" y="4"/>
                      <a:pt x="0" y="6"/>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73" name="Freeform 1210"/>
              <p:cNvSpPr>
                <a:spLocks/>
              </p:cNvSpPr>
              <p:nvPr/>
            </p:nvSpPr>
            <p:spPr bwMode="auto">
              <a:xfrm>
                <a:off x="2333247" y="4282336"/>
                <a:ext cx="275223" cy="183841"/>
              </a:xfrm>
              <a:custGeom>
                <a:avLst/>
                <a:gdLst>
                  <a:gd name="T0" fmla="*/ 44 w 252"/>
                  <a:gd name="T1" fmla="*/ 65 h 158"/>
                  <a:gd name="T2" fmla="*/ 53 w 252"/>
                  <a:gd name="T3" fmla="*/ 44 h 158"/>
                  <a:gd name="T4" fmla="*/ 61 w 252"/>
                  <a:gd name="T5" fmla="*/ 17 h 158"/>
                  <a:gd name="T6" fmla="*/ 83 w 252"/>
                  <a:gd name="T7" fmla="*/ 26 h 158"/>
                  <a:gd name="T8" fmla="*/ 107 w 252"/>
                  <a:gd name="T9" fmla="*/ 0 h 158"/>
                  <a:gd name="T10" fmla="*/ 138 w 252"/>
                  <a:gd name="T11" fmla="*/ 8 h 158"/>
                  <a:gd name="T12" fmla="*/ 173 w 252"/>
                  <a:gd name="T13" fmla="*/ 7 h 158"/>
                  <a:gd name="T14" fmla="*/ 199 w 252"/>
                  <a:gd name="T15" fmla="*/ 32 h 158"/>
                  <a:gd name="T16" fmla="*/ 231 w 252"/>
                  <a:gd name="T17" fmla="*/ 53 h 158"/>
                  <a:gd name="T18" fmla="*/ 215 w 252"/>
                  <a:gd name="T19" fmla="*/ 98 h 158"/>
                  <a:gd name="T20" fmla="*/ 236 w 252"/>
                  <a:gd name="T21" fmla="*/ 121 h 158"/>
                  <a:gd name="T22" fmla="*/ 216 w 252"/>
                  <a:gd name="T23" fmla="*/ 144 h 158"/>
                  <a:gd name="T24" fmla="*/ 185 w 252"/>
                  <a:gd name="T25" fmla="*/ 140 h 158"/>
                  <a:gd name="T26" fmla="*/ 160 w 252"/>
                  <a:gd name="T27" fmla="*/ 123 h 158"/>
                  <a:gd name="T28" fmla="*/ 159 w 252"/>
                  <a:gd name="T29" fmla="*/ 150 h 158"/>
                  <a:gd name="T30" fmla="*/ 117 w 252"/>
                  <a:gd name="T31" fmla="*/ 143 h 158"/>
                  <a:gd name="T32" fmla="*/ 104 w 252"/>
                  <a:gd name="T33" fmla="*/ 124 h 158"/>
                  <a:gd name="T34" fmla="*/ 79 w 252"/>
                  <a:gd name="T35" fmla="*/ 121 h 158"/>
                  <a:gd name="T36" fmla="*/ 56 w 252"/>
                  <a:gd name="T37" fmla="*/ 116 h 158"/>
                  <a:gd name="T38" fmla="*/ 32 w 252"/>
                  <a:gd name="T39" fmla="*/ 116 h 158"/>
                  <a:gd name="T40" fmla="*/ 29 w 252"/>
                  <a:gd name="T41" fmla="*/ 87 h 158"/>
                  <a:gd name="T42" fmla="*/ 46 w 252"/>
                  <a:gd name="T43" fmla="*/ 83 h 158"/>
                  <a:gd name="T44" fmla="*/ 44 w 252"/>
                  <a:gd name="T45" fmla="*/ 6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158">
                    <a:moveTo>
                      <a:pt x="44" y="65"/>
                    </a:moveTo>
                    <a:cubicBezTo>
                      <a:pt x="48" y="53"/>
                      <a:pt x="52" y="58"/>
                      <a:pt x="53" y="44"/>
                    </a:cubicBezTo>
                    <a:cubicBezTo>
                      <a:pt x="54" y="39"/>
                      <a:pt x="57" y="20"/>
                      <a:pt x="61" y="17"/>
                    </a:cubicBezTo>
                    <a:cubicBezTo>
                      <a:pt x="76" y="9"/>
                      <a:pt x="70" y="34"/>
                      <a:pt x="83" y="26"/>
                    </a:cubicBezTo>
                    <a:cubicBezTo>
                      <a:pt x="94" y="18"/>
                      <a:pt x="87" y="1"/>
                      <a:pt x="107" y="0"/>
                    </a:cubicBezTo>
                    <a:cubicBezTo>
                      <a:pt x="117" y="0"/>
                      <a:pt x="128" y="6"/>
                      <a:pt x="138" y="8"/>
                    </a:cubicBezTo>
                    <a:cubicBezTo>
                      <a:pt x="150" y="10"/>
                      <a:pt x="161" y="4"/>
                      <a:pt x="173" y="7"/>
                    </a:cubicBezTo>
                    <a:cubicBezTo>
                      <a:pt x="187" y="11"/>
                      <a:pt x="189" y="23"/>
                      <a:pt x="199" y="32"/>
                    </a:cubicBezTo>
                    <a:cubicBezTo>
                      <a:pt x="208" y="40"/>
                      <a:pt x="223" y="43"/>
                      <a:pt x="231" y="53"/>
                    </a:cubicBezTo>
                    <a:cubicBezTo>
                      <a:pt x="252" y="81"/>
                      <a:pt x="198" y="77"/>
                      <a:pt x="215" y="98"/>
                    </a:cubicBezTo>
                    <a:cubicBezTo>
                      <a:pt x="221" y="107"/>
                      <a:pt x="235" y="109"/>
                      <a:pt x="236" y="121"/>
                    </a:cubicBezTo>
                    <a:cubicBezTo>
                      <a:pt x="237" y="130"/>
                      <a:pt x="225" y="141"/>
                      <a:pt x="216" y="144"/>
                    </a:cubicBezTo>
                    <a:cubicBezTo>
                      <a:pt x="207" y="146"/>
                      <a:pt x="199" y="147"/>
                      <a:pt x="185" y="140"/>
                    </a:cubicBezTo>
                    <a:cubicBezTo>
                      <a:pt x="177" y="136"/>
                      <a:pt x="166" y="119"/>
                      <a:pt x="160" y="123"/>
                    </a:cubicBezTo>
                    <a:cubicBezTo>
                      <a:pt x="152" y="129"/>
                      <a:pt x="170" y="141"/>
                      <a:pt x="159" y="150"/>
                    </a:cubicBezTo>
                    <a:cubicBezTo>
                      <a:pt x="149" y="158"/>
                      <a:pt x="126" y="151"/>
                      <a:pt x="117" y="143"/>
                    </a:cubicBezTo>
                    <a:cubicBezTo>
                      <a:pt x="111" y="137"/>
                      <a:pt x="111" y="128"/>
                      <a:pt x="104" y="124"/>
                    </a:cubicBezTo>
                    <a:cubicBezTo>
                      <a:pt x="96" y="118"/>
                      <a:pt x="88" y="123"/>
                      <a:pt x="79" y="121"/>
                    </a:cubicBezTo>
                    <a:cubicBezTo>
                      <a:pt x="68" y="118"/>
                      <a:pt x="67" y="114"/>
                      <a:pt x="56" y="116"/>
                    </a:cubicBezTo>
                    <a:cubicBezTo>
                      <a:pt x="45" y="118"/>
                      <a:pt x="44" y="122"/>
                      <a:pt x="32" y="116"/>
                    </a:cubicBezTo>
                    <a:cubicBezTo>
                      <a:pt x="12" y="106"/>
                      <a:pt x="0" y="82"/>
                      <a:pt x="29" y="87"/>
                    </a:cubicBezTo>
                    <a:cubicBezTo>
                      <a:pt x="38" y="89"/>
                      <a:pt x="40" y="92"/>
                      <a:pt x="46" y="83"/>
                    </a:cubicBezTo>
                    <a:cubicBezTo>
                      <a:pt x="51" y="76"/>
                      <a:pt x="40" y="77"/>
                      <a:pt x="44" y="65"/>
                    </a:cubicBezTo>
                    <a:close/>
                  </a:path>
                </a:pathLst>
              </a:custGeom>
              <a:solidFill>
                <a:schemeClr val="accent1">
                  <a:lumMod val="20000"/>
                  <a:lumOff val="80000"/>
                </a:schemeClr>
              </a:solidFill>
              <a:ln>
                <a:noFill/>
              </a:ln>
              <a:effectLst>
                <a:reflection blurRad="6350" stA="50000" endA="300" endPos="90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74" name="Freeform 1211"/>
              <p:cNvSpPr>
                <a:spLocks/>
              </p:cNvSpPr>
              <p:nvPr/>
            </p:nvSpPr>
            <p:spPr bwMode="auto">
              <a:xfrm>
                <a:off x="2410572" y="4392816"/>
                <a:ext cx="95236" cy="64192"/>
              </a:xfrm>
              <a:custGeom>
                <a:avLst/>
                <a:gdLst>
                  <a:gd name="T0" fmla="*/ 37 w 87"/>
                  <a:gd name="T1" fmla="*/ 24 h 55"/>
                  <a:gd name="T2" fmla="*/ 70 w 87"/>
                  <a:gd name="T3" fmla="*/ 54 h 55"/>
                  <a:gd name="T4" fmla="*/ 85 w 87"/>
                  <a:gd name="T5" fmla="*/ 50 h 55"/>
                  <a:gd name="T6" fmla="*/ 84 w 87"/>
                  <a:gd name="T7" fmla="*/ 30 h 55"/>
                  <a:gd name="T8" fmla="*/ 75 w 87"/>
                  <a:gd name="T9" fmla="*/ 43 h 55"/>
                  <a:gd name="T10" fmla="*/ 56 w 87"/>
                  <a:gd name="T11" fmla="*/ 24 h 55"/>
                  <a:gd name="T12" fmla="*/ 27 w 87"/>
                  <a:gd name="T13" fmla="*/ 12 h 55"/>
                  <a:gd name="T14" fmla="*/ 0 w 87"/>
                  <a:gd name="T15" fmla="*/ 0 h 55"/>
                  <a:gd name="T16" fmla="*/ 22 w 87"/>
                  <a:gd name="T17" fmla="*/ 16 h 55"/>
                  <a:gd name="T18" fmla="*/ 36 w 87"/>
                  <a:gd name="T19" fmla="*/ 21 h 55"/>
                  <a:gd name="T20" fmla="*/ 41 w 87"/>
                  <a:gd name="T2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55">
                    <a:moveTo>
                      <a:pt x="37" y="24"/>
                    </a:moveTo>
                    <a:cubicBezTo>
                      <a:pt x="48" y="38"/>
                      <a:pt x="51" y="50"/>
                      <a:pt x="70" y="54"/>
                    </a:cubicBezTo>
                    <a:cubicBezTo>
                      <a:pt x="75" y="54"/>
                      <a:pt x="83" y="55"/>
                      <a:pt x="85" y="50"/>
                    </a:cubicBezTo>
                    <a:cubicBezTo>
                      <a:pt x="87" y="46"/>
                      <a:pt x="85" y="35"/>
                      <a:pt x="84" y="30"/>
                    </a:cubicBezTo>
                    <a:cubicBezTo>
                      <a:pt x="82" y="33"/>
                      <a:pt x="78" y="41"/>
                      <a:pt x="75" y="43"/>
                    </a:cubicBezTo>
                    <a:cubicBezTo>
                      <a:pt x="65" y="48"/>
                      <a:pt x="61" y="29"/>
                      <a:pt x="56" y="24"/>
                    </a:cubicBezTo>
                    <a:cubicBezTo>
                      <a:pt x="48" y="16"/>
                      <a:pt x="38" y="15"/>
                      <a:pt x="27" y="12"/>
                    </a:cubicBezTo>
                    <a:cubicBezTo>
                      <a:pt x="18" y="9"/>
                      <a:pt x="9" y="2"/>
                      <a:pt x="0" y="0"/>
                    </a:cubicBezTo>
                    <a:cubicBezTo>
                      <a:pt x="3" y="7"/>
                      <a:pt x="15" y="13"/>
                      <a:pt x="22" y="16"/>
                    </a:cubicBezTo>
                    <a:cubicBezTo>
                      <a:pt x="26" y="18"/>
                      <a:pt x="32" y="19"/>
                      <a:pt x="36" y="21"/>
                    </a:cubicBezTo>
                    <a:cubicBezTo>
                      <a:pt x="38" y="23"/>
                      <a:pt x="38" y="26"/>
                      <a:pt x="41" y="27"/>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75" name="Freeform 1212"/>
              <p:cNvSpPr>
                <a:spLocks/>
              </p:cNvSpPr>
              <p:nvPr/>
            </p:nvSpPr>
            <p:spPr bwMode="auto">
              <a:xfrm>
                <a:off x="2351595" y="4389323"/>
                <a:ext cx="86499" cy="30567"/>
              </a:xfrm>
              <a:custGeom>
                <a:avLst/>
                <a:gdLst>
                  <a:gd name="T0" fmla="*/ 0 w 79"/>
                  <a:gd name="T1" fmla="*/ 2 h 26"/>
                  <a:gd name="T2" fmla="*/ 35 w 79"/>
                  <a:gd name="T3" fmla="*/ 19 h 26"/>
                  <a:gd name="T4" fmla="*/ 54 w 79"/>
                  <a:gd name="T5" fmla="*/ 20 h 26"/>
                  <a:gd name="T6" fmla="*/ 79 w 79"/>
                  <a:gd name="T7" fmla="*/ 23 h 26"/>
                  <a:gd name="T8" fmla="*/ 58 w 79"/>
                  <a:gd name="T9" fmla="*/ 16 h 26"/>
                  <a:gd name="T10" fmla="*/ 48 w 79"/>
                  <a:gd name="T11" fmla="*/ 3 h 26"/>
                  <a:gd name="T12" fmla="*/ 28 w 79"/>
                  <a:gd name="T13" fmla="*/ 11 h 26"/>
                  <a:gd name="T14" fmla="*/ 8 w 79"/>
                  <a:gd name="T15" fmla="*/ 4 h 26"/>
                  <a:gd name="T16" fmla="*/ 1 w 79"/>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6">
                    <a:moveTo>
                      <a:pt x="0" y="2"/>
                    </a:moveTo>
                    <a:cubicBezTo>
                      <a:pt x="5" y="16"/>
                      <a:pt x="21" y="24"/>
                      <a:pt x="35" y="19"/>
                    </a:cubicBezTo>
                    <a:cubicBezTo>
                      <a:pt x="43" y="17"/>
                      <a:pt x="46" y="17"/>
                      <a:pt x="54" y="20"/>
                    </a:cubicBezTo>
                    <a:cubicBezTo>
                      <a:pt x="61" y="23"/>
                      <a:pt x="71" y="26"/>
                      <a:pt x="79" y="23"/>
                    </a:cubicBezTo>
                    <a:cubicBezTo>
                      <a:pt x="74" y="24"/>
                      <a:pt x="62" y="19"/>
                      <a:pt x="58" y="16"/>
                    </a:cubicBezTo>
                    <a:cubicBezTo>
                      <a:pt x="52" y="13"/>
                      <a:pt x="52" y="7"/>
                      <a:pt x="48" y="3"/>
                    </a:cubicBezTo>
                    <a:cubicBezTo>
                      <a:pt x="47" y="10"/>
                      <a:pt x="34" y="10"/>
                      <a:pt x="28" y="11"/>
                    </a:cubicBezTo>
                    <a:cubicBezTo>
                      <a:pt x="21" y="11"/>
                      <a:pt x="15" y="8"/>
                      <a:pt x="8" y="4"/>
                    </a:cubicBezTo>
                    <a:cubicBezTo>
                      <a:pt x="5" y="3"/>
                      <a:pt x="3" y="0"/>
                      <a:pt x="1" y="2"/>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76" name="Freeform 1213"/>
              <p:cNvSpPr>
                <a:spLocks/>
              </p:cNvSpPr>
              <p:nvPr/>
            </p:nvSpPr>
            <p:spPr bwMode="auto">
              <a:xfrm>
                <a:off x="2492702" y="4406790"/>
                <a:ext cx="93925" cy="41921"/>
              </a:xfrm>
              <a:custGeom>
                <a:avLst/>
                <a:gdLst>
                  <a:gd name="T0" fmla="*/ 28 w 86"/>
                  <a:gd name="T1" fmla="*/ 15 h 36"/>
                  <a:gd name="T2" fmla="*/ 62 w 86"/>
                  <a:gd name="T3" fmla="*/ 34 h 36"/>
                  <a:gd name="T4" fmla="*/ 83 w 86"/>
                  <a:gd name="T5" fmla="*/ 10 h 36"/>
                  <a:gd name="T6" fmla="*/ 64 w 86"/>
                  <a:gd name="T7" fmla="*/ 25 h 36"/>
                  <a:gd name="T8" fmla="*/ 41 w 86"/>
                  <a:gd name="T9" fmla="*/ 10 h 36"/>
                  <a:gd name="T10" fmla="*/ 14 w 86"/>
                  <a:gd name="T11" fmla="*/ 2 h 36"/>
                  <a:gd name="T12" fmla="*/ 1 w 86"/>
                  <a:gd name="T13" fmla="*/ 21 h 36"/>
                  <a:gd name="T14" fmla="*/ 28 w 86"/>
                  <a:gd name="T15" fmla="*/ 1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36">
                    <a:moveTo>
                      <a:pt x="28" y="15"/>
                    </a:moveTo>
                    <a:cubicBezTo>
                      <a:pt x="35" y="26"/>
                      <a:pt x="48" y="36"/>
                      <a:pt x="62" y="34"/>
                    </a:cubicBezTo>
                    <a:cubicBezTo>
                      <a:pt x="74" y="32"/>
                      <a:pt x="86" y="25"/>
                      <a:pt x="83" y="10"/>
                    </a:cubicBezTo>
                    <a:cubicBezTo>
                      <a:pt x="79" y="18"/>
                      <a:pt x="73" y="25"/>
                      <a:pt x="64" y="25"/>
                    </a:cubicBezTo>
                    <a:cubicBezTo>
                      <a:pt x="55" y="25"/>
                      <a:pt x="48" y="15"/>
                      <a:pt x="41" y="10"/>
                    </a:cubicBezTo>
                    <a:cubicBezTo>
                      <a:pt x="33" y="5"/>
                      <a:pt x="23" y="0"/>
                      <a:pt x="14" y="2"/>
                    </a:cubicBezTo>
                    <a:cubicBezTo>
                      <a:pt x="7" y="3"/>
                      <a:pt x="0" y="13"/>
                      <a:pt x="1" y="21"/>
                    </a:cubicBezTo>
                    <a:cubicBezTo>
                      <a:pt x="6" y="10"/>
                      <a:pt x="20" y="12"/>
                      <a:pt x="28" y="17"/>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77" name="Freeform 1214"/>
              <p:cNvSpPr>
                <a:spLocks/>
              </p:cNvSpPr>
              <p:nvPr/>
            </p:nvSpPr>
            <p:spPr bwMode="auto">
              <a:xfrm>
                <a:off x="2541631" y="4317270"/>
                <a:ext cx="50239" cy="68559"/>
              </a:xfrm>
              <a:custGeom>
                <a:avLst/>
                <a:gdLst>
                  <a:gd name="T0" fmla="*/ 19 w 46"/>
                  <a:gd name="T1" fmla="*/ 13 h 59"/>
                  <a:gd name="T2" fmla="*/ 37 w 46"/>
                  <a:gd name="T3" fmla="*/ 39 h 59"/>
                  <a:gd name="T4" fmla="*/ 17 w 46"/>
                  <a:gd name="T5" fmla="*/ 59 h 59"/>
                  <a:gd name="T6" fmla="*/ 7 w 46"/>
                  <a:gd name="T7" fmla="*/ 43 h 59"/>
                  <a:gd name="T8" fmla="*/ 20 w 46"/>
                  <a:gd name="T9" fmla="*/ 36 h 59"/>
                  <a:gd name="T10" fmla="*/ 13 w 46"/>
                  <a:gd name="T11" fmla="*/ 16 h 59"/>
                  <a:gd name="T12" fmla="*/ 0 w 46"/>
                  <a:gd name="T13" fmla="*/ 0 h 59"/>
                  <a:gd name="T14" fmla="*/ 23 w 46"/>
                  <a:gd name="T15" fmla="*/ 16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59">
                    <a:moveTo>
                      <a:pt x="19" y="13"/>
                    </a:moveTo>
                    <a:cubicBezTo>
                      <a:pt x="25" y="20"/>
                      <a:pt x="46" y="27"/>
                      <a:pt x="37" y="39"/>
                    </a:cubicBezTo>
                    <a:cubicBezTo>
                      <a:pt x="32" y="47"/>
                      <a:pt x="16" y="46"/>
                      <a:pt x="17" y="59"/>
                    </a:cubicBezTo>
                    <a:cubicBezTo>
                      <a:pt x="15" y="54"/>
                      <a:pt x="8" y="48"/>
                      <a:pt x="7" y="43"/>
                    </a:cubicBezTo>
                    <a:cubicBezTo>
                      <a:pt x="5" y="34"/>
                      <a:pt x="14" y="41"/>
                      <a:pt x="20" y="36"/>
                    </a:cubicBezTo>
                    <a:cubicBezTo>
                      <a:pt x="28" y="29"/>
                      <a:pt x="19" y="20"/>
                      <a:pt x="13" y="16"/>
                    </a:cubicBezTo>
                    <a:cubicBezTo>
                      <a:pt x="5" y="11"/>
                      <a:pt x="4" y="9"/>
                      <a:pt x="0" y="0"/>
                    </a:cubicBezTo>
                    <a:cubicBezTo>
                      <a:pt x="0" y="9"/>
                      <a:pt x="17" y="11"/>
                      <a:pt x="23" y="16"/>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78" name="Freeform 1215"/>
              <p:cNvSpPr>
                <a:spLocks/>
              </p:cNvSpPr>
              <p:nvPr/>
            </p:nvSpPr>
            <p:spPr bwMode="auto">
              <a:xfrm>
                <a:off x="2460811" y="4319454"/>
                <a:ext cx="62471" cy="45414"/>
              </a:xfrm>
              <a:custGeom>
                <a:avLst/>
                <a:gdLst>
                  <a:gd name="T0" fmla="*/ 16 w 57"/>
                  <a:gd name="T1" fmla="*/ 21 h 39"/>
                  <a:gd name="T2" fmla="*/ 57 w 57"/>
                  <a:gd name="T3" fmla="*/ 0 h 39"/>
                  <a:gd name="T4" fmla="*/ 33 w 57"/>
                  <a:gd name="T5" fmla="*/ 35 h 39"/>
                  <a:gd name="T6" fmla="*/ 0 w 57"/>
                  <a:gd name="T7" fmla="*/ 18 h 39"/>
                </a:gdLst>
                <a:ahLst/>
                <a:cxnLst>
                  <a:cxn ang="0">
                    <a:pos x="T0" y="T1"/>
                  </a:cxn>
                  <a:cxn ang="0">
                    <a:pos x="T2" y="T3"/>
                  </a:cxn>
                  <a:cxn ang="0">
                    <a:pos x="T4" y="T5"/>
                  </a:cxn>
                  <a:cxn ang="0">
                    <a:pos x="T6" y="T7"/>
                  </a:cxn>
                </a:cxnLst>
                <a:rect l="0" t="0" r="r" b="b"/>
                <a:pathLst>
                  <a:path w="57" h="39">
                    <a:moveTo>
                      <a:pt x="16" y="21"/>
                    </a:moveTo>
                    <a:cubicBezTo>
                      <a:pt x="25" y="28"/>
                      <a:pt x="55" y="12"/>
                      <a:pt x="57" y="0"/>
                    </a:cubicBezTo>
                    <a:cubicBezTo>
                      <a:pt x="56" y="15"/>
                      <a:pt x="48" y="31"/>
                      <a:pt x="33" y="35"/>
                    </a:cubicBezTo>
                    <a:cubicBezTo>
                      <a:pt x="17" y="39"/>
                      <a:pt x="13" y="23"/>
                      <a:pt x="0" y="18"/>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79" name="Freeform 1216"/>
              <p:cNvSpPr>
                <a:spLocks/>
              </p:cNvSpPr>
              <p:nvPr/>
            </p:nvSpPr>
            <p:spPr bwMode="auto">
              <a:xfrm>
                <a:off x="2394408" y="4306790"/>
                <a:ext cx="35823" cy="26637"/>
              </a:xfrm>
              <a:custGeom>
                <a:avLst/>
                <a:gdLst>
                  <a:gd name="T0" fmla="*/ 12 w 33"/>
                  <a:gd name="T1" fmla="*/ 1 h 23"/>
                  <a:gd name="T2" fmla="*/ 33 w 33"/>
                  <a:gd name="T3" fmla="*/ 4 h 23"/>
                  <a:gd name="T4" fmla="*/ 13 w 33"/>
                  <a:gd name="T5" fmla="*/ 17 h 23"/>
                  <a:gd name="T6" fmla="*/ 8 w 33"/>
                  <a:gd name="T7" fmla="*/ 13 h 23"/>
                  <a:gd name="T8" fmla="*/ 0 w 33"/>
                  <a:gd name="T9" fmla="*/ 22 h 23"/>
                  <a:gd name="T10" fmla="*/ 3 w 33"/>
                  <a:gd name="T11" fmla="*/ 9 h 23"/>
                  <a:gd name="T12" fmla="*/ 9 w 33"/>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33" h="23">
                    <a:moveTo>
                      <a:pt x="12" y="1"/>
                    </a:moveTo>
                    <a:cubicBezTo>
                      <a:pt x="16" y="8"/>
                      <a:pt x="27" y="12"/>
                      <a:pt x="33" y="4"/>
                    </a:cubicBezTo>
                    <a:cubicBezTo>
                      <a:pt x="30" y="11"/>
                      <a:pt x="22" y="23"/>
                      <a:pt x="13" y="17"/>
                    </a:cubicBezTo>
                    <a:cubicBezTo>
                      <a:pt x="10" y="15"/>
                      <a:pt x="11" y="12"/>
                      <a:pt x="8" y="13"/>
                    </a:cubicBezTo>
                    <a:cubicBezTo>
                      <a:pt x="4" y="13"/>
                      <a:pt x="2" y="19"/>
                      <a:pt x="0" y="22"/>
                    </a:cubicBezTo>
                    <a:cubicBezTo>
                      <a:pt x="1" y="18"/>
                      <a:pt x="1" y="13"/>
                      <a:pt x="3" y="9"/>
                    </a:cubicBezTo>
                    <a:cubicBezTo>
                      <a:pt x="4" y="6"/>
                      <a:pt x="7" y="3"/>
                      <a:pt x="9" y="0"/>
                    </a:cubicBezTo>
                  </a:path>
                </a:pathLst>
              </a:custGeom>
              <a:solidFill>
                <a:srgbClr val="AADC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80" name="Freeform 1217"/>
              <p:cNvSpPr>
                <a:spLocks/>
              </p:cNvSpPr>
              <p:nvPr/>
            </p:nvSpPr>
            <p:spPr bwMode="auto">
              <a:xfrm>
                <a:off x="2550368" y="4361375"/>
                <a:ext cx="29707" cy="25764"/>
              </a:xfrm>
              <a:custGeom>
                <a:avLst/>
                <a:gdLst>
                  <a:gd name="T0" fmla="*/ 0 w 27"/>
                  <a:gd name="T1" fmla="*/ 6 h 22"/>
                  <a:gd name="T2" fmla="*/ 10 w 27"/>
                  <a:gd name="T3" fmla="*/ 22 h 22"/>
                  <a:gd name="T4" fmla="*/ 13 w 27"/>
                  <a:gd name="T5" fmla="*/ 10 h 22"/>
                  <a:gd name="T6" fmla="*/ 27 w 27"/>
                  <a:gd name="T7" fmla="*/ 0 h 22"/>
                  <a:gd name="T8" fmla="*/ 12 w 27"/>
                  <a:gd name="T9" fmla="*/ 7 h 22"/>
                  <a:gd name="T10" fmla="*/ 1 w 27"/>
                  <a:gd name="T11" fmla="*/ 6 h 22"/>
                </a:gdLst>
                <a:ahLst/>
                <a:cxnLst>
                  <a:cxn ang="0">
                    <a:pos x="T0" y="T1"/>
                  </a:cxn>
                  <a:cxn ang="0">
                    <a:pos x="T2" y="T3"/>
                  </a:cxn>
                  <a:cxn ang="0">
                    <a:pos x="T4" y="T5"/>
                  </a:cxn>
                  <a:cxn ang="0">
                    <a:pos x="T6" y="T7"/>
                  </a:cxn>
                  <a:cxn ang="0">
                    <a:pos x="T8" y="T9"/>
                  </a:cxn>
                  <a:cxn ang="0">
                    <a:pos x="T10" y="T11"/>
                  </a:cxn>
                </a:cxnLst>
                <a:rect l="0" t="0" r="r" b="b"/>
                <a:pathLst>
                  <a:path w="27" h="22">
                    <a:moveTo>
                      <a:pt x="0" y="6"/>
                    </a:moveTo>
                    <a:cubicBezTo>
                      <a:pt x="4" y="12"/>
                      <a:pt x="5" y="17"/>
                      <a:pt x="10" y="22"/>
                    </a:cubicBezTo>
                    <a:cubicBezTo>
                      <a:pt x="9" y="18"/>
                      <a:pt x="10" y="14"/>
                      <a:pt x="13" y="10"/>
                    </a:cubicBezTo>
                    <a:cubicBezTo>
                      <a:pt x="17" y="6"/>
                      <a:pt x="26" y="5"/>
                      <a:pt x="27" y="0"/>
                    </a:cubicBezTo>
                    <a:cubicBezTo>
                      <a:pt x="22" y="2"/>
                      <a:pt x="17" y="5"/>
                      <a:pt x="12" y="7"/>
                    </a:cubicBezTo>
                    <a:cubicBezTo>
                      <a:pt x="7" y="8"/>
                      <a:pt x="4" y="6"/>
                      <a:pt x="1" y="6"/>
                    </a:cubicBezTo>
                  </a:path>
                </a:pathLst>
              </a:custGeom>
              <a:solidFill>
                <a:srgbClr val="84C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81" name="Freeform 1218"/>
              <p:cNvSpPr>
                <a:spLocks/>
              </p:cNvSpPr>
              <p:nvPr/>
            </p:nvSpPr>
            <p:spPr bwMode="auto">
              <a:xfrm>
                <a:off x="2454258" y="4423383"/>
                <a:ext cx="53734" cy="33624"/>
              </a:xfrm>
              <a:custGeom>
                <a:avLst/>
                <a:gdLst>
                  <a:gd name="T0" fmla="*/ 16 w 49"/>
                  <a:gd name="T1" fmla="*/ 23 h 29"/>
                  <a:gd name="T2" fmla="*/ 41 w 49"/>
                  <a:gd name="T3" fmla="*/ 26 h 29"/>
                  <a:gd name="T4" fmla="*/ 44 w 49"/>
                  <a:gd name="T5" fmla="*/ 6 h 29"/>
                  <a:gd name="T6" fmla="*/ 19 w 49"/>
                  <a:gd name="T7" fmla="*/ 18 h 29"/>
                  <a:gd name="T8" fmla="*/ 0 w 49"/>
                  <a:gd name="T9" fmla="*/ 0 h 29"/>
                  <a:gd name="T10" fmla="*/ 22 w 49"/>
                  <a:gd name="T11" fmla="*/ 23 h 29"/>
                </a:gdLst>
                <a:ahLst/>
                <a:cxnLst>
                  <a:cxn ang="0">
                    <a:pos x="T0" y="T1"/>
                  </a:cxn>
                  <a:cxn ang="0">
                    <a:pos x="T2" y="T3"/>
                  </a:cxn>
                  <a:cxn ang="0">
                    <a:pos x="T4" y="T5"/>
                  </a:cxn>
                  <a:cxn ang="0">
                    <a:pos x="T6" y="T7"/>
                  </a:cxn>
                  <a:cxn ang="0">
                    <a:pos x="T8" y="T9"/>
                  </a:cxn>
                  <a:cxn ang="0">
                    <a:pos x="T10" y="T11"/>
                  </a:cxn>
                </a:cxnLst>
                <a:rect l="0" t="0" r="r" b="b"/>
                <a:pathLst>
                  <a:path w="49" h="29">
                    <a:moveTo>
                      <a:pt x="16" y="23"/>
                    </a:moveTo>
                    <a:cubicBezTo>
                      <a:pt x="23" y="24"/>
                      <a:pt x="34" y="29"/>
                      <a:pt x="41" y="26"/>
                    </a:cubicBezTo>
                    <a:cubicBezTo>
                      <a:pt x="49" y="23"/>
                      <a:pt x="46" y="12"/>
                      <a:pt x="44" y="6"/>
                    </a:cubicBezTo>
                    <a:cubicBezTo>
                      <a:pt x="36" y="14"/>
                      <a:pt x="33" y="26"/>
                      <a:pt x="19" y="18"/>
                    </a:cubicBezTo>
                    <a:cubicBezTo>
                      <a:pt x="11" y="14"/>
                      <a:pt x="7" y="5"/>
                      <a:pt x="0" y="0"/>
                    </a:cubicBezTo>
                    <a:cubicBezTo>
                      <a:pt x="3" y="9"/>
                      <a:pt x="11" y="22"/>
                      <a:pt x="22" y="23"/>
                    </a:cubicBezTo>
                  </a:path>
                </a:pathLst>
              </a:custGeom>
              <a:solidFill>
                <a:srgbClr val="84C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82" name="Freeform 1219"/>
              <p:cNvSpPr>
                <a:spLocks/>
              </p:cNvSpPr>
              <p:nvPr/>
            </p:nvSpPr>
            <p:spPr bwMode="auto">
              <a:xfrm>
                <a:off x="2525467" y="4430370"/>
                <a:ext cx="50239" cy="17467"/>
              </a:xfrm>
              <a:custGeom>
                <a:avLst/>
                <a:gdLst>
                  <a:gd name="T0" fmla="*/ 1 w 46"/>
                  <a:gd name="T1" fmla="*/ 0 h 15"/>
                  <a:gd name="T2" fmla="*/ 21 w 46"/>
                  <a:gd name="T3" fmla="*/ 13 h 15"/>
                  <a:gd name="T4" fmla="*/ 46 w 46"/>
                  <a:gd name="T5" fmla="*/ 6 h 15"/>
                  <a:gd name="T6" fmla="*/ 0 w 46"/>
                  <a:gd name="T7" fmla="*/ 0 h 15"/>
                </a:gdLst>
                <a:ahLst/>
                <a:cxnLst>
                  <a:cxn ang="0">
                    <a:pos x="T0" y="T1"/>
                  </a:cxn>
                  <a:cxn ang="0">
                    <a:pos x="T2" y="T3"/>
                  </a:cxn>
                  <a:cxn ang="0">
                    <a:pos x="T4" y="T5"/>
                  </a:cxn>
                  <a:cxn ang="0">
                    <a:pos x="T6" y="T7"/>
                  </a:cxn>
                </a:cxnLst>
                <a:rect l="0" t="0" r="r" b="b"/>
                <a:pathLst>
                  <a:path w="46" h="15">
                    <a:moveTo>
                      <a:pt x="1" y="0"/>
                    </a:moveTo>
                    <a:cubicBezTo>
                      <a:pt x="5" y="6"/>
                      <a:pt x="14" y="11"/>
                      <a:pt x="21" y="13"/>
                    </a:cubicBezTo>
                    <a:cubicBezTo>
                      <a:pt x="28" y="14"/>
                      <a:pt x="43" y="14"/>
                      <a:pt x="46" y="6"/>
                    </a:cubicBezTo>
                    <a:cubicBezTo>
                      <a:pt x="32" y="15"/>
                      <a:pt x="12" y="9"/>
                      <a:pt x="0" y="0"/>
                    </a:cubicBezTo>
                  </a:path>
                </a:pathLst>
              </a:custGeom>
              <a:solidFill>
                <a:srgbClr val="84C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83" name="Freeform 1220"/>
              <p:cNvSpPr>
                <a:spLocks/>
              </p:cNvSpPr>
              <p:nvPr/>
            </p:nvSpPr>
            <p:spPr bwMode="auto">
              <a:xfrm>
                <a:off x="2383487" y="4392816"/>
                <a:ext cx="55481" cy="25764"/>
              </a:xfrm>
              <a:custGeom>
                <a:avLst/>
                <a:gdLst>
                  <a:gd name="T0" fmla="*/ 0 w 51"/>
                  <a:gd name="T1" fmla="*/ 16 h 22"/>
                  <a:gd name="T2" fmla="*/ 32 w 51"/>
                  <a:gd name="T3" fmla="*/ 19 h 22"/>
                  <a:gd name="T4" fmla="*/ 43 w 51"/>
                  <a:gd name="T5" fmla="*/ 22 h 22"/>
                  <a:gd name="T6" fmla="*/ 51 w 51"/>
                  <a:gd name="T7" fmla="*/ 21 h 22"/>
                  <a:gd name="T8" fmla="*/ 35 w 51"/>
                  <a:gd name="T9" fmla="*/ 15 h 22"/>
                  <a:gd name="T10" fmla="*/ 22 w 51"/>
                  <a:gd name="T11" fmla="*/ 0 h 22"/>
                  <a:gd name="T12" fmla="*/ 16 w 51"/>
                  <a:gd name="T13" fmla="*/ 10 h 22"/>
                  <a:gd name="T14" fmla="*/ 4 w 51"/>
                  <a:gd name="T15" fmla="*/ 15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22">
                    <a:moveTo>
                      <a:pt x="0" y="16"/>
                    </a:moveTo>
                    <a:cubicBezTo>
                      <a:pt x="12" y="16"/>
                      <a:pt x="20" y="14"/>
                      <a:pt x="32" y="19"/>
                    </a:cubicBezTo>
                    <a:cubicBezTo>
                      <a:pt x="37" y="22"/>
                      <a:pt x="38" y="22"/>
                      <a:pt x="43" y="22"/>
                    </a:cubicBezTo>
                    <a:cubicBezTo>
                      <a:pt x="46" y="21"/>
                      <a:pt x="48" y="20"/>
                      <a:pt x="51" y="21"/>
                    </a:cubicBezTo>
                    <a:cubicBezTo>
                      <a:pt x="46" y="16"/>
                      <a:pt x="41" y="17"/>
                      <a:pt x="35" y="15"/>
                    </a:cubicBezTo>
                    <a:cubicBezTo>
                      <a:pt x="26" y="13"/>
                      <a:pt x="24" y="8"/>
                      <a:pt x="22" y="0"/>
                    </a:cubicBezTo>
                    <a:cubicBezTo>
                      <a:pt x="19" y="3"/>
                      <a:pt x="19" y="7"/>
                      <a:pt x="16" y="10"/>
                    </a:cubicBezTo>
                    <a:cubicBezTo>
                      <a:pt x="13" y="12"/>
                      <a:pt x="6" y="14"/>
                      <a:pt x="4" y="15"/>
                    </a:cubicBezTo>
                  </a:path>
                </a:pathLst>
              </a:custGeom>
              <a:solidFill>
                <a:srgbClr val="84C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84" name="Freeform 1221"/>
              <p:cNvSpPr>
                <a:spLocks/>
              </p:cNvSpPr>
              <p:nvPr/>
            </p:nvSpPr>
            <p:spPr bwMode="auto">
              <a:xfrm>
                <a:off x="2444647" y="4289323"/>
                <a:ext cx="59850" cy="19650"/>
              </a:xfrm>
              <a:custGeom>
                <a:avLst/>
                <a:gdLst>
                  <a:gd name="T0" fmla="*/ 0 w 55"/>
                  <a:gd name="T1" fmla="*/ 7 h 17"/>
                  <a:gd name="T2" fmla="*/ 20 w 55"/>
                  <a:gd name="T3" fmla="*/ 5 h 17"/>
                  <a:gd name="T4" fmla="*/ 55 w 55"/>
                  <a:gd name="T5" fmla="*/ 9 h 17"/>
                  <a:gd name="T6" fmla="*/ 40 w 55"/>
                  <a:gd name="T7" fmla="*/ 15 h 17"/>
                  <a:gd name="T8" fmla="*/ 27 w 55"/>
                  <a:gd name="T9" fmla="*/ 13 h 17"/>
                  <a:gd name="T10" fmla="*/ 0 w 55"/>
                  <a:gd name="T11" fmla="*/ 10 h 17"/>
                </a:gdLst>
                <a:ahLst/>
                <a:cxnLst>
                  <a:cxn ang="0">
                    <a:pos x="T0" y="T1"/>
                  </a:cxn>
                  <a:cxn ang="0">
                    <a:pos x="T2" y="T3"/>
                  </a:cxn>
                  <a:cxn ang="0">
                    <a:pos x="T4" y="T5"/>
                  </a:cxn>
                  <a:cxn ang="0">
                    <a:pos x="T6" y="T7"/>
                  </a:cxn>
                  <a:cxn ang="0">
                    <a:pos x="T8" y="T9"/>
                  </a:cxn>
                  <a:cxn ang="0">
                    <a:pos x="T10" y="T11"/>
                  </a:cxn>
                </a:cxnLst>
                <a:rect l="0" t="0" r="r" b="b"/>
                <a:pathLst>
                  <a:path w="55" h="17">
                    <a:moveTo>
                      <a:pt x="0" y="7"/>
                    </a:moveTo>
                    <a:cubicBezTo>
                      <a:pt x="7" y="0"/>
                      <a:pt x="12" y="2"/>
                      <a:pt x="20" y="5"/>
                    </a:cubicBezTo>
                    <a:cubicBezTo>
                      <a:pt x="32" y="10"/>
                      <a:pt x="42" y="10"/>
                      <a:pt x="55" y="9"/>
                    </a:cubicBezTo>
                    <a:cubicBezTo>
                      <a:pt x="50" y="11"/>
                      <a:pt x="45" y="13"/>
                      <a:pt x="40" y="15"/>
                    </a:cubicBezTo>
                    <a:cubicBezTo>
                      <a:pt x="33" y="17"/>
                      <a:pt x="34" y="16"/>
                      <a:pt x="27" y="13"/>
                    </a:cubicBezTo>
                    <a:cubicBezTo>
                      <a:pt x="18" y="9"/>
                      <a:pt x="10" y="8"/>
                      <a:pt x="0" y="10"/>
                    </a:cubicBezTo>
                  </a:path>
                </a:pathLst>
              </a:custGeom>
              <a:solidFill>
                <a:srgbClr val="F7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85" name="Freeform 1222"/>
              <p:cNvSpPr>
                <a:spLocks/>
              </p:cNvSpPr>
              <p:nvPr/>
            </p:nvSpPr>
            <p:spPr bwMode="auto">
              <a:xfrm>
                <a:off x="2538572" y="4359191"/>
                <a:ext cx="28396" cy="53711"/>
              </a:xfrm>
              <a:custGeom>
                <a:avLst/>
                <a:gdLst>
                  <a:gd name="T0" fmla="*/ 0 w 26"/>
                  <a:gd name="T1" fmla="*/ 0 h 46"/>
                  <a:gd name="T2" fmla="*/ 9 w 26"/>
                  <a:gd name="T3" fmla="*/ 26 h 46"/>
                  <a:gd name="T4" fmla="*/ 26 w 26"/>
                  <a:gd name="T5" fmla="*/ 46 h 46"/>
                  <a:gd name="T6" fmla="*/ 6 w 26"/>
                  <a:gd name="T7" fmla="*/ 26 h 46"/>
                  <a:gd name="T8" fmla="*/ 1 w 26"/>
                  <a:gd name="T9" fmla="*/ 14 h 46"/>
                  <a:gd name="T10" fmla="*/ 0 w 26"/>
                  <a:gd name="T11" fmla="*/ 0 h 46"/>
                </a:gdLst>
                <a:ahLst/>
                <a:cxnLst>
                  <a:cxn ang="0">
                    <a:pos x="T0" y="T1"/>
                  </a:cxn>
                  <a:cxn ang="0">
                    <a:pos x="T2" y="T3"/>
                  </a:cxn>
                  <a:cxn ang="0">
                    <a:pos x="T4" y="T5"/>
                  </a:cxn>
                  <a:cxn ang="0">
                    <a:pos x="T6" y="T7"/>
                  </a:cxn>
                  <a:cxn ang="0">
                    <a:pos x="T8" y="T9"/>
                  </a:cxn>
                  <a:cxn ang="0">
                    <a:pos x="T10" y="T11"/>
                  </a:cxn>
                </a:cxnLst>
                <a:rect l="0" t="0" r="r" b="b"/>
                <a:pathLst>
                  <a:path w="26" h="46">
                    <a:moveTo>
                      <a:pt x="0" y="0"/>
                    </a:moveTo>
                    <a:cubicBezTo>
                      <a:pt x="1" y="9"/>
                      <a:pt x="4" y="19"/>
                      <a:pt x="9" y="26"/>
                    </a:cubicBezTo>
                    <a:cubicBezTo>
                      <a:pt x="14" y="33"/>
                      <a:pt x="23" y="38"/>
                      <a:pt x="26" y="46"/>
                    </a:cubicBezTo>
                    <a:cubicBezTo>
                      <a:pt x="15" y="43"/>
                      <a:pt x="10" y="35"/>
                      <a:pt x="6" y="26"/>
                    </a:cubicBezTo>
                    <a:cubicBezTo>
                      <a:pt x="3" y="21"/>
                      <a:pt x="2" y="19"/>
                      <a:pt x="1" y="14"/>
                    </a:cubicBezTo>
                    <a:cubicBezTo>
                      <a:pt x="1" y="9"/>
                      <a:pt x="2" y="5"/>
                      <a:pt x="0" y="0"/>
                    </a:cubicBezTo>
                  </a:path>
                </a:pathLst>
              </a:custGeom>
              <a:solidFill>
                <a:srgbClr val="F7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86" name="Freeform 1223"/>
              <p:cNvSpPr>
                <a:spLocks/>
              </p:cNvSpPr>
              <p:nvPr/>
            </p:nvSpPr>
            <p:spPr bwMode="auto">
              <a:xfrm>
                <a:off x="2333247" y="4282336"/>
                <a:ext cx="275223" cy="183841"/>
              </a:xfrm>
              <a:custGeom>
                <a:avLst/>
                <a:gdLst>
                  <a:gd name="T0" fmla="*/ 44 w 252"/>
                  <a:gd name="T1" fmla="*/ 65 h 158"/>
                  <a:gd name="T2" fmla="*/ 53 w 252"/>
                  <a:gd name="T3" fmla="*/ 44 h 158"/>
                  <a:gd name="T4" fmla="*/ 61 w 252"/>
                  <a:gd name="T5" fmla="*/ 17 h 158"/>
                  <a:gd name="T6" fmla="*/ 83 w 252"/>
                  <a:gd name="T7" fmla="*/ 26 h 158"/>
                  <a:gd name="T8" fmla="*/ 107 w 252"/>
                  <a:gd name="T9" fmla="*/ 0 h 158"/>
                  <a:gd name="T10" fmla="*/ 138 w 252"/>
                  <a:gd name="T11" fmla="*/ 8 h 158"/>
                  <a:gd name="T12" fmla="*/ 173 w 252"/>
                  <a:gd name="T13" fmla="*/ 7 h 158"/>
                  <a:gd name="T14" fmla="*/ 199 w 252"/>
                  <a:gd name="T15" fmla="*/ 32 h 158"/>
                  <a:gd name="T16" fmla="*/ 231 w 252"/>
                  <a:gd name="T17" fmla="*/ 53 h 158"/>
                  <a:gd name="T18" fmla="*/ 215 w 252"/>
                  <a:gd name="T19" fmla="*/ 98 h 158"/>
                  <a:gd name="T20" fmla="*/ 236 w 252"/>
                  <a:gd name="T21" fmla="*/ 121 h 158"/>
                  <a:gd name="T22" fmla="*/ 216 w 252"/>
                  <a:gd name="T23" fmla="*/ 144 h 158"/>
                  <a:gd name="T24" fmla="*/ 185 w 252"/>
                  <a:gd name="T25" fmla="*/ 140 h 158"/>
                  <a:gd name="T26" fmla="*/ 160 w 252"/>
                  <a:gd name="T27" fmla="*/ 123 h 158"/>
                  <a:gd name="T28" fmla="*/ 159 w 252"/>
                  <a:gd name="T29" fmla="*/ 150 h 158"/>
                  <a:gd name="T30" fmla="*/ 117 w 252"/>
                  <a:gd name="T31" fmla="*/ 143 h 158"/>
                  <a:gd name="T32" fmla="*/ 104 w 252"/>
                  <a:gd name="T33" fmla="*/ 124 h 158"/>
                  <a:gd name="T34" fmla="*/ 79 w 252"/>
                  <a:gd name="T35" fmla="*/ 121 h 158"/>
                  <a:gd name="T36" fmla="*/ 56 w 252"/>
                  <a:gd name="T37" fmla="*/ 116 h 158"/>
                  <a:gd name="T38" fmla="*/ 32 w 252"/>
                  <a:gd name="T39" fmla="*/ 116 h 158"/>
                  <a:gd name="T40" fmla="*/ 29 w 252"/>
                  <a:gd name="T41" fmla="*/ 87 h 158"/>
                  <a:gd name="T42" fmla="*/ 46 w 252"/>
                  <a:gd name="T43" fmla="*/ 83 h 158"/>
                  <a:gd name="T44" fmla="*/ 44 w 252"/>
                  <a:gd name="T45" fmla="*/ 6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158">
                    <a:moveTo>
                      <a:pt x="44" y="65"/>
                    </a:moveTo>
                    <a:cubicBezTo>
                      <a:pt x="48" y="53"/>
                      <a:pt x="52" y="58"/>
                      <a:pt x="53" y="44"/>
                    </a:cubicBezTo>
                    <a:cubicBezTo>
                      <a:pt x="54" y="39"/>
                      <a:pt x="57" y="20"/>
                      <a:pt x="61" y="17"/>
                    </a:cubicBezTo>
                    <a:cubicBezTo>
                      <a:pt x="76" y="9"/>
                      <a:pt x="70" y="34"/>
                      <a:pt x="83" y="26"/>
                    </a:cubicBezTo>
                    <a:cubicBezTo>
                      <a:pt x="94" y="18"/>
                      <a:pt x="87" y="1"/>
                      <a:pt x="107" y="0"/>
                    </a:cubicBezTo>
                    <a:cubicBezTo>
                      <a:pt x="117" y="0"/>
                      <a:pt x="128" y="6"/>
                      <a:pt x="138" y="8"/>
                    </a:cubicBezTo>
                    <a:cubicBezTo>
                      <a:pt x="150" y="10"/>
                      <a:pt x="161" y="4"/>
                      <a:pt x="173" y="7"/>
                    </a:cubicBezTo>
                    <a:cubicBezTo>
                      <a:pt x="187" y="11"/>
                      <a:pt x="189" y="23"/>
                      <a:pt x="199" y="32"/>
                    </a:cubicBezTo>
                    <a:cubicBezTo>
                      <a:pt x="208" y="40"/>
                      <a:pt x="223" y="43"/>
                      <a:pt x="231" y="53"/>
                    </a:cubicBezTo>
                    <a:cubicBezTo>
                      <a:pt x="252" y="81"/>
                      <a:pt x="198" y="77"/>
                      <a:pt x="215" y="98"/>
                    </a:cubicBezTo>
                    <a:cubicBezTo>
                      <a:pt x="221" y="107"/>
                      <a:pt x="235" y="109"/>
                      <a:pt x="236" y="121"/>
                    </a:cubicBezTo>
                    <a:cubicBezTo>
                      <a:pt x="237" y="130"/>
                      <a:pt x="225" y="141"/>
                      <a:pt x="216" y="144"/>
                    </a:cubicBezTo>
                    <a:cubicBezTo>
                      <a:pt x="207" y="146"/>
                      <a:pt x="199" y="147"/>
                      <a:pt x="185" y="140"/>
                    </a:cubicBezTo>
                    <a:cubicBezTo>
                      <a:pt x="177" y="136"/>
                      <a:pt x="166" y="119"/>
                      <a:pt x="160" y="123"/>
                    </a:cubicBezTo>
                    <a:cubicBezTo>
                      <a:pt x="152" y="129"/>
                      <a:pt x="170" y="141"/>
                      <a:pt x="159" y="150"/>
                    </a:cubicBezTo>
                    <a:cubicBezTo>
                      <a:pt x="149" y="158"/>
                      <a:pt x="126" y="151"/>
                      <a:pt x="117" y="143"/>
                    </a:cubicBezTo>
                    <a:cubicBezTo>
                      <a:pt x="111" y="137"/>
                      <a:pt x="111" y="128"/>
                      <a:pt x="104" y="124"/>
                    </a:cubicBezTo>
                    <a:cubicBezTo>
                      <a:pt x="96" y="118"/>
                      <a:pt x="88" y="123"/>
                      <a:pt x="79" y="121"/>
                    </a:cubicBezTo>
                    <a:cubicBezTo>
                      <a:pt x="68" y="118"/>
                      <a:pt x="67" y="114"/>
                      <a:pt x="56" y="116"/>
                    </a:cubicBezTo>
                    <a:cubicBezTo>
                      <a:pt x="45" y="118"/>
                      <a:pt x="44" y="122"/>
                      <a:pt x="32" y="116"/>
                    </a:cubicBezTo>
                    <a:cubicBezTo>
                      <a:pt x="12" y="106"/>
                      <a:pt x="0" y="82"/>
                      <a:pt x="29" y="87"/>
                    </a:cubicBezTo>
                    <a:cubicBezTo>
                      <a:pt x="38" y="89"/>
                      <a:pt x="40" y="92"/>
                      <a:pt x="46" y="83"/>
                    </a:cubicBezTo>
                    <a:cubicBezTo>
                      <a:pt x="51" y="76"/>
                      <a:pt x="40" y="77"/>
                      <a:pt x="44" y="65"/>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87" name="Freeform 1224"/>
              <p:cNvSpPr>
                <a:spLocks/>
              </p:cNvSpPr>
              <p:nvPr/>
            </p:nvSpPr>
            <p:spPr bwMode="auto">
              <a:xfrm>
                <a:off x="2451200" y="4308974"/>
                <a:ext cx="78635" cy="41048"/>
              </a:xfrm>
              <a:custGeom>
                <a:avLst/>
                <a:gdLst>
                  <a:gd name="T0" fmla="*/ 64 w 72"/>
                  <a:gd name="T1" fmla="*/ 0 h 35"/>
                  <a:gd name="T2" fmla="*/ 41 w 72"/>
                  <a:gd name="T3" fmla="*/ 29 h 35"/>
                  <a:gd name="T4" fmla="*/ 0 w 72"/>
                  <a:gd name="T5" fmla="*/ 20 h 35"/>
                </a:gdLst>
                <a:ahLst/>
                <a:cxnLst>
                  <a:cxn ang="0">
                    <a:pos x="T0" y="T1"/>
                  </a:cxn>
                  <a:cxn ang="0">
                    <a:pos x="T2" y="T3"/>
                  </a:cxn>
                  <a:cxn ang="0">
                    <a:pos x="T4" y="T5"/>
                  </a:cxn>
                </a:cxnLst>
                <a:rect l="0" t="0" r="r" b="b"/>
                <a:pathLst>
                  <a:path w="72" h="35">
                    <a:moveTo>
                      <a:pt x="64" y="0"/>
                    </a:moveTo>
                    <a:cubicBezTo>
                      <a:pt x="72" y="15"/>
                      <a:pt x="53" y="25"/>
                      <a:pt x="41" y="29"/>
                    </a:cubicBezTo>
                    <a:cubicBezTo>
                      <a:pt x="25" y="35"/>
                      <a:pt x="15" y="27"/>
                      <a:pt x="0" y="2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88" name="Freeform 1225"/>
              <p:cNvSpPr>
                <a:spLocks/>
              </p:cNvSpPr>
              <p:nvPr/>
            </p:nvSpPr>
            <p:spPr bwMode="auto">
              <a:xfrm>
                <a:off x="2404019" y="4376659"/>
                <a:ext cx="45871" cy="53711"/>
              </a:xfrm>
              <a:custGeom>
                <a:avLst/>
                <a:gdLst>
                  <a:gd name="T0" fmla="*/ 0 w 42"/>
                  <a:gd name="T1" fmla="*/ 0 h 46"/>
                  <a:gd name="T2" fmla="*/ 16 w 42"/>
                  <a:gd name="T3" fmla="*/ 26 h 46"/>
                  <a:gd name="T4" fmla="*/ 28 w 42"/>
                  <a:gd name="T5" fmla="*/ 30 h 46"/>
                  <a:gd name="T6" fmla="*/ 42 w 42"/>
                  <a:gd name="T7" fmla="*/ 46 h 46"/>
                </a:gdLst>
                <a:ahLst/>
                <a:cxnLst>
                  <a:cxn ang="0">
                    <a:pos x="T0" y="T1"/>
                  </a:cxn>
                  <a:cxn ang="0">
                    <a:pos x="T2" y="T3"/>
                  </a:cxn>
                  <a:cxn ang="0">
                    <a:pos x="T4" y="T5"/>
                  </a:cxn>
                  <a:cxn ang="0">
                    <a:pos x="T6" y="T7"/>
                  </a:cxn>
                </a:cxnLst>
                <a:rect l="0" t="0" r="r" b="b"/>
                <a:pathLst>
                  <a:path w="42" h="46">
                    <a:moveTo>
                      <a:pt x="0" y="0"/>
                    </a:moveTo>
                    <a:cubicBezTo>
                      <a:pt x="1" y="13"/>
                      <a:pt x="3" y="20"/>
                      <a:pt x="16" y="26"/>
                    </a:cubicBezTo>
                    <a:cubicBezTo>
                      <a:pt x="19" y="28"/>
                      <a:pt x="25" y="28"/>
                      <a:pt x="28" y="30"/>
                    </a:cubicBezTo>
                    <a:cubicBezTo>
                      <a:pt x="33" y="34"/>
                      <a:pt x="34" y="32"/>
                      <a:pt x="42" y="46"/>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89" name="Freeform 1226"/>
              <p:cNvSpPr>
                <a:spLocks/>
              </p:cNvSpPr>
              <p:nvPr/>
            </p:nvSpPr>
            <p:spPr bwMode="auto">
              <a:xfrm>
                <a:off x="2547310" y="4369672"/>
                <a:ext cx="21843" cy="30131"/>
              </a:xfrm>
              <a:custGeom>
                <a:avLst/>
                <a:gdLst>
                  <a:gd name="T0" fmla="*/ 0 w 20"/>
                  <a:gd name="T1" fmla="*/ 0 h 26"/>
                  <a:gd name="T2" fmla="*/ 20 w 20"/>
                  <a:gd name="T3" fmla="*/ 26 h 26"/>
                </a:gdLst>
                <a:ahLst/>
                <a:cxnLst>
                  <a:cxn ang="0">
                    <a:pos x="T0" y="T1"/>
                  </a:cxn>
                  <a:cxn ang="0">
                    <a:pos x="T2" y="T3"/>
                  </a:cxn>
                </a:cxnLst>
                <a:rect l="0" t="0" r="r" b="b"/>
                <a:pathLst>
                  <a:path w="20" h="26">
                    <a:moveTo>
                      <a:pt x="0" y="0"/>
                    </a:moveTo>
                    <a:cubicBezTo>
                      <a:pt x="3" y="10"/>
                      <a:pt x="12" y="19"/>
                      <a:pt x="20" y="26"/>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90" name="Freeform 1227"/>
              <p:cNvSpPr>
                <a:spLocks/>
              </p:cNvSpPr>
              <p:nvPr/>
            </p:nvSpPr>
            <p:spPr bwMode="auto">
              <a:xfrm>
                <a:off x="2490518" y="4423383"/>
                <a:ext cx="18348" cy="19650"/>
              </a:xfrm>
              <a:custGeom>
                <a:avLst/>
                <a:gdLst>
                  <a:gd name="T0" fmla="*/ 17 w 17"/>
                  <a:gd name="T1" fmla="*/ 2 h 17"/>
                  <a:gd name="T2" fmla="*/ 0 w 17"/>
                  <a:gd name="T3" fmla="*/ 17 h 17"/>
                </a:gdLst>
                <a:ahLst/>
                <a:cxnLst>
                  <a:cxn ang="0">
                    <a:pos x="T0" y="T1"/>
                  </a:cxn>
                  <a:cxn ang="0">
                    <a:pos x="T2" y="T3"/>
                  </a:cxn>
                </a:cxnLst>
                <a:rect l="0" t="0" r="r" b="b"/>
                <a:pathLst>
                  <a:path w="17" h="17">
                    <a:moveTo>
                      <a:pt x="17" y="2"/>
                    </a:moveTo>
                    <a:cubicBezTo>
                      <a:pt x="11" y="0"/>
                      <a:pt x="7" y="15"/>
                      <a:pt x="0" y="17"/>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91" name="Freeform 1228"/>
              <p:cNvSpPr>
                <a:spLocks/>
              </p:cNvSpPr>
              <p:nvPr/>
            </p:nvSpPr>
            <p:spPr bwMode="auto">
              <a:xfrm>
                <a:off x="2375623" y="4385829"/>
                <a:ext cx="14417" cy="3493"/>
              </a:xfrm>
              <a:custGeom>
                <a:avLst/>
                <a:gdLst>
                  <a:gd name="T0" fmla="*/ 0 w 13"/>
                  <a:gd name="T1" fmla="*/ 0 h 3"/>
                  <a:gd name="T2" fmla="*/ 13 w 13"/>
                  <a:gd name="T3" fmla="*/ 3 h 3"/>
                </a:gdLst>
                <a:ahLst/>
                <a:cxnLst>
                  <a:cxn ang="0">
                    <a:pos x="T0" y="T1"/>
                  </a:cxn>
                  <a:cxn ang="0">
                    <a:pos x="T2" y="T3"/>
                  </a:cxn>
                </a:cxnLst>
                <a:rect l="0" t="0" r="r" b="b"/>
                <a:pathLst>
                  <a:path w="13" h="3">
                    <a:moveTo>
                      <a:pt x="0" y="0"/>
                    </a:moveTo>
                    <a:cubicBezTo>
                      <a:pt x="4" y="2"/>
                      <a:pt x="9" y="1"/>
                      <a:pt x="13" y="3"/>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92" name="Freeform 1229"/>
              <p:cNvSpPr>
                <a:spLocks/>
              </p:cNvSpPr>
              <p:nvPr/>
            </p:nvSpPr>
            <p:spPr bwMode="auto">
              <a:xfrm>
                <a:off x="2398777" y="4376659"/>
                <a:ext cx="11795" cy="10480"/>
              </a:xfrm>
              <a:custGeom>
                <a:avLst/>
                <a:gdLst>
                  <a:gd name="T0" fmla="*/ 0 w 11"/>
                  <a:gd name="T1" fmla="*/ 5 h 9"/>
                  <a:gd name="T2" fmla="*/ 10 w 11"/>
                  <a:gd name="T3" fmla="*/ 0 h 9"/>
                  <a:gd name="T4" fmla="*/ 4 w 11"/>
                  <a:gd name="T5" fmla="*/ 9 h 9"/>
                </a:gdLst>
                <a:ahLst/>
                <a:cxnLst>
                  <a:cxn ang="0">
                    <a:pos x="T0" y="T1"/>
                  </a:cxn>
                  <a:cxn ang="0">
                    <a:pos x="T2" y="T3"/>
                  </a:cxn>
                  <a:cxn ang="0">
                    <a:pos x="T4" y="T5"/>
                  </a:cxn>
                </a:cxnLst>
                <a:rect l="0" t="0" r="r" b="b"/>
                <a:pathLst>
                  <a:path w="11" h="9">
                    <a:moveTo>
                      <a:pt x="0" y="5"/>
                    </a:moveTo>
                    <a:cubicBezTo>
                      <a:pt x="4" y="3"/>
                      <a:pt x="7" y="1"/>
                      <a:pt x="10" y="0"/>
                    </a:cubicBezTo>
                    <a:cubicBezTo>
                      <a:pt x="11" y="4"/>
                      <a:pt x="7" y="7"/>
                      <a:pt x="4" y="9"/>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93" name="Freeform 1230"/>
              <p:cNvSpPr>
                <a:spLocks/>
              </p:cNvSpPr>
              <p:nvPr/>
            </p:nvSpPr>
            <p:spPr bwMode="auto">
              <a:xfrm>
                <a:off x="2449016" y="4329061"/>
                <a:ext cx="8737" cy="13974"/>
              </a:xfrm>
              <a:custGeom>
                <a:avLst/>
                <a:gdLst>
                  <a:gd name="T0" fmla="*/ 0 w 8"/>
                  <a:gd name="T1" fmla="*/ 10 h 12"/>
                  <a:gd name="T2" fmla="*/ 8 w 8"/>
                  <a:gd name="T3" fmla="*/ 0 h 12"/>
                  <a:gd name="T4" fmla="*/ 5 w 8"/>
                  <a:gd name="T5" fmla="*/ 12 h 12"/>
                </a:gdLst>
                <a:ahLst/>
                <a:cxnLst>
                  <a:cxn ang="0">
                    <a:pos x="T0" y="T1"/>
                  </a:cxn>
                  <a:cxn ang="0">
                    <a:pos x="T2" y="T3"/>
                  </a:cxn>
                  <a:cxn ang="0">
                    <a:pos x="T4" y="T5"/>
                  </a:cxn>
                </a:cxnLst>
                <a:rect l="0" t="0" r="r" b="b"/>
                <a:pathLst>
                  <a:path w="8" h="12">
                    <a:moveTo>
                      <a:pt x="0" y="10"/>
                    </a:moveTo>
                    <a:cubicBezTo>
                      <a:pt x="0" y="5"/>
                      <a:pt x="4" y="1"/>
                      <a:pt x="8" y="0"/>
                    </a:cubicBezTo>
                    <a:cubicBezTo>
                      <a:pt x="7" y="4"/>
                      <a:pt x="6" y="8"/>
                      <a:pt x="5" y="12"/>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94" name="Freeform 1231"/>
              <p:cNvSpPr>
                <a:spLocks/>
              </p:cNvSpPr>
              <p:nvPr/>
            </p:nvSpPr>
            <p:spPr bwMode="auto">
              <a:xfrm>
                <a:off x="2513235" y="4306790"/>
                <a:ext cx="14417" cy="12664"/>
              </a:xfrm>
              <a:custGeom>
                <a:avLst/>
                <a:gdLst>
                  <a:gd name="T0" fmla="*/ 11 w 13"/>
                  <a:gd name="T1" fmla="*/ 4 h 11"/>
                  <a:gd name="T2" fmla="*/ 1 w 13"/>
                  <a:gd name="T3" fmla="*/ 5 h 11"/>
                  <a:gd name="T4" fmla="*/ 13 w 13"/>
                  <a:gd name="T5" fmla="*/ 9 h 11"/>
                </a:gdLst>
                <a:ahLst/>
                <a:cxnLst>
                  <a:cxn ang="0">
                    <a:pos x="T0" y="T1"/>
                  </a:cxn>
                  <a:cxn ang="0">
                    <a:pos x="T2" y="T3"/>
                  </a:cxn>
                  <a:cxn ang="0">
                    <a:pos x="T4" y="T5"/>
                  </a:cxn>
                </a:cxnLst>
                <a:rect l="0" t="0" r="r" b="b"/>
                <a:pathLst>
                  <a:path w="13" h="11">
                    <a:moveTo>
                      <a:pt x="11" y="4"/>
                    </a:moveTo>
                    <a:cubicBezTo>
                      <a:pt x="9" y="2"/>
                      <a:pt x="0" y="0"/>
                      <a:pt x="1" y="5"/>
                    </a:cubicBezTo>
                    <a:cubicBezTo>
                      <a:pt x="2" y="11"/>
                      <a:pt x="12" y="6"/>
                      <a:pt x="13" y="9"/>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95" name="Freeform 1232"/>
              <p:cNvSpPr>
                <a:spLocks/>
              </p:cNvSpPr>
              <p:nvPr/>
            </p:nvSpPr>
            <p:spPr bwMode="auto">
              <a:xfrm>
                <a:off x="2543815" y="4370982"/>
                <a:ext cx="7863" cy="12664"/>
              </a:xfrm>
              <a:custGeom>
                <a:avLst/>
                <a:gdLst>
                  <a:gd name="T0" fmla="*/ 6 w 7"/>
                  <a:gd name="T1" fmla="*/ 0 h 11"/>
                  <a:gd name="T2" fmla="*/ 7 w 7"/>
                  <a:gd name="T3" fmla="*/ 5 h 11"/>
                </a:gdLst>
                <a:ahLst/>
                <a:cxnLst>
                  <a:cxn ang="0">
                    <a:pos x="T0" y="T1"/>
                  </a:cxn>
                  <a:cxn ang="0">
                    <a:pos x="T2" y="T3"/>
                  </a:cxn>
                </a:cxnLst>
                <a:rect l="0" t="0" r="r" b="b"/>
                <a:pathLst>
                  <a:path w="7" h="11">
                    <a:moveTo>
                      <a:pt x="6" y="0"/>
                    </a:moveTo>
                    <a:cubicBezTo>
                      <a:pt x="0" y="3"/>
                      <a:pt x="3" y="11"/>
                      <a:pt x="7" y="5"/>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sp>
            <p:nvSpPr>
              <p:cNvPr id="96" name="Freeform 1233"/>
              <p:cNvSpPr>
                <a:spLocks/>
              </p:cNvSpPr>
              <p:nvPr/>
            </p:nvSpPr>
            <p:spPr bwMode="auto">
              <a:xfrm>
                <a:off x="2387855" y="4382335"/>
                <a:ext cx="2184" cy="9607"/>
              </a:xfrm>
              <a:custGeom>
                <a:avLst/>
                <a:gdLst>
                  <a:gd name="T0" fmla="*/ 0 w 2"/>
                  <a:gd name="T1" fmla="*/ 8 h 8"/>
                  <a:gd name="T2" fmla="*/ 2 w 2"/>
                  <a:gd name="T3" fmla="*/ 0 h 8"/>
                </a:gdLst>
                <a:ahLst/>
                <a:cxnLst>
                  <a:cxn ang="0">
                    <a:pos x="T0" y="T1"/>
                  </a:cxn>
                  <a:cxn ang="0">
                    <a:pos x="T2" y="T3"/>
                  </a:cxn>
                </a:cxnLst>
                <a:rect l="0" t="0" r="r" b="b"/>
                <a:pathLst>
                  <a:path w="2" h="8">
                    <a:moveTo>
                      <a:pt x="0" y="8"/>
                    </a:moveTo>
                    <a:cubicBezTo>
                      <a:pt x="0" y="5"/>
                      <a:pt x="0" y="3"/>
                      <a:pt x="2" y="0"/>
                    </a:cubicBezTo>
                  </a:path>
                </a:pathLst>
              </a:custGeom>
              <a:noFill/>
              <a:ln w="7938" cap="flat">
                <a:solidFill>
                  <a:srgbClr val="D1EEF5"/>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900" smtClean="0">
                  <a:solidFill>
                    <a:srgbClr val="000000"/>
                  </a:solidFill>
                  <a:effectLst>
                    <a:reflection blurRad="6350" stA="55000" endA="50" endPos="85000" dist="60007" dir="5400000" sy="-100000" algn="bl" rotWithShape="0"/>
                  </a:effectLst>
                  <a:latin typeface="Arial" charset="0"/>
                  <a:ea typeface="ＭＳ Ｐゴシック" charset="0"/>
                  <a:cs typeface="Arial" charset="0"/>
                </a:endParaRPr>
              </a:p>
            </p:txBody>
          </p:sp>
        </p:grpSp>
        <p:sp>
          <p:nvSpPr>
            <p:cNvPr id="22" name="Hexagon 4"/>
            <p:cNvSpPr/>
            <p:nvPr/>
          </p:nvSpPr>
          <p:spPr>
            <a:xfrm>
              <a:off x="3235953" y="4051571"/>
              <a:ext cx="981696" cy="84281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spcFirstLastPara="0" vert="horz" wrap="square" lIns="0" tIns="0" rIns="0" bIns="0" numCol="1" spcCol="1270" anchor="ctr" anchorCtr="0">
              <a:noAutofit/>
            </a:bodyPr>
            <a:lstStyle/>
            <a:p>
              <a:pPr algn="ctr" defTabSz="488950">
                <a:lnSpc>
                  <a:spcPct val="90000"/>
                </a:lnSpc>
                <a:spcAft>
                  <a:spcPct val="35000"/>
                </a:spcAft>
              </a:pPr>
              <a:r>
                <a:rPr lang="en-US" sz="1400" b="1" dirty="0" smtClean="0">
                  <a:solidFill>
                    <a:srgbClr val="000514"/>
                  </a:solidFill>
                  <a:latin typeface="Garamond"/>
                </a:rPr>
                <a:t>Platelet function analysis</a:t>
              </a:r>
              <a:endParaRPr lang="en-US" sz="1400" b="1" dirty="0">
                <a:solidFill>
                  <a:srgbClr val="000514"/>
                </a:solidFill>
                <a:latin typeface="Garamond"/>
              </a:endParaRPr>
            </a:p>
          </p:txBody>
        </p:sp>
      </p:grpSp>
      <p:sp>
        <p:nvSpPr>
          <p:cNvPr id="97" name="Hexagon 98"/>
          <p:cNvSpPr/>
          <p:nvPr/>
        </p:nvSpPr>
        <p:spPr>
          <a:xfrm>
            <a:off x="5358173" y="3245162"/>
            <a:ext cx="1422242" cy="1221037"/>
          </a:xfrm>
          <a:prstGeom prst="hexagon">
            <a:avLst>
              <a:gd name="adj" fmla="val 25000"/>
              <a:gd name="vf" fmla="val 115470"/>
            </a:avLst>
          </a:prstGeom>
          <a:ln/>
        </p:spPr>
        <p:style>
          <a:lnRef idx="1">
            <a:schemeClr val="accent3"/>
          </a:lnRef>
          <a:fillRef idx="2">
            <a:schemeClr val="accent3"/>
          </a:fillRef>
          <a:effectRef idx="1">
            <a:schemeClr val="accent3"/>
          </a:effectRef>
          <a:fontRef idx="minor">
            <a:schemeClr val="dk1"/>
          </a:fontRef>
        </p:style>
      </p:sp>
      <p:sp>
        <p:nvSpPr>
          <p:cNvPr id="98" name="Hexagon 4"/>
          <p:cNvSpPr/>
          <p:nvPr/>
        </p:nvSpPr>
        <p:spPr>
          <a:xfrm>
            <a:off x="5578446" y="3342537"/>
            <a:ext cx="981696" cy="84281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spcFirstLastPara="0" vert="horz" wrap="square" lIns="0" tIns="0" rIns="0" bIns="0" numCol="1" spcCol="1270" anchor="ctr" anchorCtr="0">
            <a:noAutofit/>
          </a:bodyPr>
          <a:lstStyle/>
          <a:p>
            <a:pPr algn="ctr" defTabSz="488950">
              <a:lnSpc>
                <a:spcPct val="90000"/>
              </a:lnSpc>
              <a:spcAft>
                <a:spcPct val="35000"/>
              </a:spcAft>
            </a:pPr>
            <a:r>
              <a:rPr lang="en-US" sz="1400" b="1" dirty="0">
                <a:solidFill>
                  <a:srgbClr val="000514"/>
                </a:solidFill>
                <a:latin typeface="Garamond"/>
              </a:rPr>
              <a:t>Proteomic</a:t>
            </a:r>
            <a:r>
              <a:rPr lang="fr-FR" sz="1400" b="1" dirty="0">
                <a:solidFill>
                  <a:srgbClr val="000514"/>
                </a:solidFill>
                <a:latin typeface="Garamond"/>
              </a:rPr>
              <a:t> </a:t>
            </a:r>
            <a:endParaRPr lang="en-US" sz="1400" b="1" dirty="0" smtClean="0">
              <a:solidFill>
                <a:srgbClr val="000514"/>
              </a:solidFill>
              <a:latin typeface="Garamond"/>
            </a:endParaRPr>
          </a:p>
        </p:txBody>
      </p:sp>
      <p:sp>
        <p:nvSpPr>
          <p:cNvPr id="99" name="Hexagon 102"/>
          <p:cNvSpPr/>
          <p:nvPr/>
        </p:nvSpPr>
        <p:spPr>
          <a:xfrm>
            <a:off x="4354267" y="4204129"/>
            <a:ext cx="1422242" cy="1221037"/>
          </a:xfrm>
          <a:prstGeom prst="hexagon">
            <a:avLst>
              <a:gd name="adj" fmla="val 25000"/>
              <a:gd name="vf" fmla="val 115470"/>
            </a:avLst>
          </a:prstGeom>
          <a:solidFill>
            <a:schemeClr val="accent2">
              <a:lumMod val="60000"/>
              <a:lumOff val="40000"/>
            </a:schemeClr>
          </a:solidFill>
          <a:ln/>
        </p:spPr>
        <p:style>
          <a:lnRef idx="1">
            <a:schemeClr val="accent5"/>
          </a:lnRef>
          <a:fillRef idx="2">
            <a:schemeClr val="accent5"/>
          </a:fillRef>
          <a:effectRef idx="1">
            <a:schemeClr val="accent5"/>
          </a:effectRef>
          <a:fontRef idx="minor">
            <a:schemeClr val="dk1"/>
          </a:fontRef>
        </p:style>
      </p:sp>
      <p:sp>
        <p:nvSpPr>
          <p:cNvPr id="100" name="Hexagon 4"/>
          <p:cNvSpPr/>
          <p:nvPr/>
        </p:nvSpPr>
        <p:spPr>
          <a:xfrm>
            <a:off x="4450314" y="4452656"/>
            <a:ext cx="1188562" cy="84281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spcFirstLastPara="0" vert="horz" wrap="square" lIns="0" tIns="0" rIns="0" bIns="0" numCol="1" spcCol="1270" anchor="ctr" anchorCtr="0">
            <a:noAutofit/>
          </a:bodyPr>
          <a:lstStyle/>
          <a:p>
            <a:pPr algn="ctr"/>
            <a:r>
              <a:rPr lang="en-US" sz="1400" b="1" dirty="0">
                <a:solidFill>
                  <a:srgbClr val="000514"/>
                </a:solidFill>
                <a:latin typeface="Garamond"/>
              </a:rPr>
              <a:t>Imaging equipment for preclinical studies</a:t>
            </a:r>
          </a:p>
        </p:txBody>
      </p:sp>
      <p:grpSp>
        <p:nvGrpSpPr>
          <p:cNvPr id="101" name="Grouper 100"/>
          <p:cNvGrpSpPr/>
          <p:nvPr/>
        </p:nvGrpSpPr>
        <p:grpSpPr>
          <a:xfrm>
            <a:off x="395536" y="2511610"/>
            <a:ext cx="1422242" cy="1707323"/>
            <a:chOff x="1814183" y="1454426"/>
            <a:chExt cx="1422242" cy="1707323"/>
          </a:xfrm>
        </p:grpSpPr>
        <p:sp>
          <p:nvSpPr>
            <p:cNvPr id="102" name="Hexagon 100"/>
            <p:cNvSpPr/>
            <p:nvPr/>
          </p:nvSpPr>
          <p:spPr>
            <a:xfrm>
              <a:off x="1814183" y="1940712"/>
              <a:ext cx="1422242" cy="1221037"/>
            </a:xfrm>
            <a:prstGeom prst="hexagon">
              <a:avLst>
                <a:gd name="adj" fmla="val 25000"/>
                <a:gd name="vf" fmla="val 115470"/>
              </a:avLst>
            </a:prstGeom>
            <a:solidFill>
              <a:schemeClr val="tx2">
                <a:lumMod val="40000"/>
                <a:lumOff val="60000"/>
              </a:schemeClr>
            </a:solidFill>
            <a:ln>
              <a:noFill/>
            </a:ln>
          </p:spPr>
          <p:style>
            <a:lnRef idx="1">
              <a:schemeClr val="accent6"/>
            </a:lnRef>
            <a:fillRef idx="2">
              <a:schemeClr val="accent6"/>
            </a:fillRef>
            <a:effectRef idx="1">
              <a:schemeClr val="accent6"/>
            </a:effectRef>
            <a:fontRef idx="minor">
              <a:schemeClr val="dk1"/>
            </a:fontRef>
          </p:style>
        </p:sp>
        <p:sp>
          <p:nvSpPr>
            <p:cNvPr id="103" name="Hexagon 4"/>
            <p:cNvSpPr/>
            <p:nvPr/>
          </p:nvSpPr>
          <p:spPr>
            <a:xfrm>
              <a:off x="2058583" y="2093572"/>
              <a:ext cx="981696" cy="84281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spcFirstLastPara="0" vert="horz" wrap="square" lIns="0" tIns="0" rIns="0" bIns="0" numCol="1" spcCol="1270" anchor="ctr" anchorCtr="0">
              <a:noAutofit/>
            </a:bodyPr>
            <a:lstStyle/>
            <a:p>
              <a:pPr algn="ctr"/>
              <a:r>
                <a:rPr lang="fr-FR" sz="1400" b="1" dirty="0" err="1">
                  <a:solidFill>
                    <a:srgbClr val="000514"/>
                  </a:solidFill>
                  <a:latin typeface="Garamond"/>
                </a:rPr>
                <a:t>Polymer</a:t>
              </a:r>
              <a:r>
                <a:rPr lang="fr-FR" sz="1400" b="1" dirty="0">
                  <a:solidFill>
                    <a:srgbClr val="000514"/>
                  </a:solidFill>
                  <a:latin typeface="Garamond"/>
                </a:rPr>
                <a:t> </a:t>
              </a:r>
              <a:r>
                <a:rPr lang="fr-FR" sz="1400" b="1" dirty="0" err="1" smtClean="0">
                  <a:solidFill>
                    <a:srgbClr val="000514"/>
                  </a:solidFill>
                  <a:latin typeface="Garamond"/>
                </a:rPr>
                <a:t>chemistry</a:t>
              </a:r>
              <a:endParaRPr lang="fr-FR" sz="1400" b="1" dirty="0" smtClean="0">
                <a:solidFill>
                  <a:srgbClr val="000514"/>
                </a:solidFill>
                <a:latin typeface="Garamond"/>
              </a:endParaRPr>
            </a:p>
            <a:p>
              <a:pPr algn="ctr"/>
              <a:r>
                <a:rPr lang="fr-FR" sz="1400" b="1" dirty="0" err="1" smtClean="0">
                  <a:solidFill>
                    <a:srgbClr val="000514"/>
                  </a:solidFill>
                  <a:latin typeface="Garamond"/>
                </a:rPr>
                <a:t>BiomaterialsRegenerative</a:t>
              </a:r>
              <a:r>
                <a:rPr lang="fr-FR" sz="1400" b="1" dirty="0" smtClean="0">
                  <a:solidFill>
                    <a:srgbClr val="000514"/>
                  </a:solidFill>
                  <a:latin typeface="Garamond"/>
                </a:rPr>
                <a:t> </a:t>
              </a:r>
              <a:r>
                <a:rPr lang="fr-FR" sz="1400" b="1" dirty="0" err="1" smtClean="0">
                  <a:solidFill>
                    <a:srgbClr val="000514"/>
                  </a:solidFill>
                  <a:latin typeface="Garamond"/>
                </a:rPr>
                <a:t>Medicine</a:t>
              </a:r>
              <a:endParaRPr lang="fr-FR" sz="1400" b="1" dirty="0">
                <a:solidFill>
                  <a:srgbClr val="000514"/>
                </a:solidFill>
                <a:latin typeface="Garamond"/>
              </a:endParaRPr>
            </a:p>
          </p:txBody>
        </p:sp>
        <p:pic>
          <p:nvPicPr>
            <p:cNvPr id="104" name="Picture 108" descr="Sans titre-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4183" y="1454426"/>
              <a:ext cx="958055" cy="972571"/>
            </a:xfrm>
            <a:prstGeom prst="rect">
              <a:avLst/>
            </a:prstGeom>
            <a:effectLst>
              <a:outerShdw blurRad="50800" dist="38100" dir="2700000" algn="tl" rotWithShape="0">
                <a:prstClr val="black">
                  <a:alpha val="40000"/>
                </a:prstClr>
              </a:outerShdw>
            </a:effectLst>
          </p:spPr>
        </p:pic>
      </p:grpSp>
      <p:sp>
        <p:nvSpPr>
          <p:cNvPr id="105" name="Hexagon 96"/>
          <p:cNvSpPr/>
          <p:nvPr/>
        </p:nvSpPr>
        <p:spPr>
          <a:xfrm>
            <a:off x="1606575" y="2260697"/>
            <a:ext cx="1422242" cy="1221037"/>
          </a:xfrm>
          <a:prstGeom prst="hexagon">
            <a:avLst>
              <a:gd name="adj" fmla="val 25000"/>
              <a:gd name="vf" fmla="val 115470"/>
            </a:avLst>
          </a:prstGeom>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sp>
      <p:sp>
        <p:nvSpPr>
          <p:cNvPr id="106" name="Hexagon 4"/>
          <p:cNvSpPr/>
          <p:nvPr/>
        </p:nvSpPr>
        <p:spPr>
          <a:xfrm>
            <a:off x="1595257" y="2459617"/>
            <a:ext cx="1433560" cy="84281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spcFirstLastPara="0" vert="horz" wrap="square" lIns="0" tIns="0" rIns="0" bIns="0" numCol="1" spcCol="1270" anchor="ctr" anchorCtr="0">
            <a:noAutofit/>
          </a:bodyPr>
          <a:lstStyle/>
          <a:p>
            <a:pPr algn="ctr" defTabSz="488950">
              <a:lnSpc>
                <a:spcPct val="90000"/>
              </a:lnSpc>
              <a:spcAft>
                <a:spcPct val="35000"/>
              </a:spcAft>
            </a:pPr>
            <a:r>
              <a:rPr lang="en-US" sz="1400" b="1" dirty="0" err="1">
                <a:solidFill>
                  <a:srgbClr val="000514"/>
                </a:solidFill>
                <a:latin typeface="Garamond"/>
              </a:rPr>
              <a:t>Physico</a:t>
            </a:r>
            <a:r>
              <a:rPr lang="en-US" sz="1400" b="1" dirty="0" smtClean="0">
                <a:solidFill>
                  <a:srgbClr val="000514"/>
                </a:solidFill>
                <a:latin typeface="Garamond"/>
              </a:rPr>
              <a:t>-chemical characterizations</a:t>
            </a:r>
          </a:p>
        </p:txBody>
      </p:sp>
      <p:pic>
        <p:nvPicPr>
          <p:cNvPr id="107" name="Picture 110" descr="Sans titre-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2689" y="1694315"/>
            <a:ext cx="1439362" cy="796878"/>
          </a:xfrm>
          <a:prstGeom prst="rect">
            <a:avLst/>
          </a:prstGeom>
          <a:effectLst>
            <a:outerShdw blurRad="50800" dist="38100" dir="2700000" algn="tl" rotWithShape="0">
              <a:prstClr val="black">
                <a:alpha val="40000"/>
              </a:prstClr>
            </a:outerShdw>
          </a:effectLst>
        </p:spPr>
      </p:pic>
      <p:grpSp>
        <p:nvGrpSpPr>
          <p:cNvPr id="108" name="Grouper 107"/>
          <p:cNvGrpSpPr/>
          <p:nvPr/>
        </p:nvGrpSpPr>
        <p:grpSpPr>
          <a:xfrm>
            <a:off x="1591560" y="3675898"/>
            <a:ext cx="1422242" cy="1221037"/>
            <a:chOff x="5444108" y="2628530"/>
            <a:chExt cx="1422242" cy="1221037"/>
          </a:xfrm>
        </p:grpSpPr>
        <p:sp>
          <p:nvSpPr>
            <p:cNvPr id="109" name="Hexagon 8"/>
            <p:cNvSpPr/>
            <p:nvPr/>
          </p:nvSpPr>
          <p:spPr>
            <a:xfrm>
              <a:off x="5444108" y="2628530"/>
              <a:ext cx="1422242" cy="1221037"/>
            </a:xfrm>
            <a:prstGeom prst="hexagon">
              <a:avLst>
                <a:gd name="adj" fmla="val 25000"/>
                <a:gd name="vf" fmla="val 115470"/>
              </a:avLst>
            </a:prstGeom>
            <a:solidFill>
              <a:schemeClr val="accent2">
                <a:lumMod val="40000"/>
                <a:lumOff val="60000"/>
                <a:alpha val="66000"/>
              </a:schemeClr>
            </a:solidFill>
            <a:ln/>
          </p:spPr>
          <p:style>
            <a:lnRef idx="1">
              <a:schemeClr val="accent6"/>
            </a:lnRef>
            <a:fillRef idx="2">
              <a:schemeClr val="accent6"/>
            </a:fillRef>
            <a:effectRef idx="1">
              <a:schemeClr val="accent6"/>
            </a:effectRef>
            <a:fontRef idx="minor">
              <a:schemeClr val="dk1"/>
            </a:fontRef>
          </p:style>
        </p:sp>
        <p:sp>
          <p:nvSpPr>
            <p:cNvPr id="110" name="Hexagon 4"/>
            <p:cNvSpPr/>
            <p:nvPr/>
          </p:nvSpPr>
          <p:spPr>
            <a:xfrm>
              <a:off x="5670326" y="2808313"/>
              <a:ext cx="981696" cy="84281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488950">
                <a:lnSpc>
                  <a:spcPct val="90000"/>
                </a:lnSpc>
                <a:spcAft>
                  <a:spcPct val="35000"/>
                </a:spcAft>
              </a:pPr>
              <a:r>
                <a:rPr lang="en-US" sz="1400" b="1" dirty="0" smtClean="0">
                  <a:solidFill>
                    <a:srgbClr val="000514"/>
                  </a:solidFill>
                  <a:latin typeface="Garamond"/>
                </a:rPr>
                <a:t>Human CV </a:t>
              </a:r>
              <a:r>
                <a:rPr lang="en-US" sz="1400" b="1" dirty="0" err="1" smtClean="0">
                  <a:solidFill>
                    <a:srgbClr val="000514"/>
                  </a:solidFill>
                  <a:latin typeface="Garamond"/>
                </a:rPr>
                <a:t>biobanks</a:t>
              </a:r>
              <a:endParaRPr lang="en-US" sz="1400" b="1" dirty="0">
                <a:solidFill>
                  <a:srgbClr val="000514"/>
                </a:solidFill>
                <a:latin typeface="Garamond"/>
              </a:endParaRPr>
            </a:p>
          </p:txBody>
        </p:sp>
      </p:grpSp>
      <p:grpSp>
        <p:nvGrpSpPr>
          <p:cNvPr id="112" name="Grouper 111"/>
          <p:cNvGrpSpPr/>
          <p:nvPr/>
        </p:nvGrpSpPr>
        <p:grpSpPr>
          <a:xfrm>
            <a:off x="6780415" y="3592850"/>
            <a:ext cx="1422242" cy="1221037"/>
            <a:chOff x="572653" y="2557711"/>
            <a:chExt cx="1422242" cy="1221037"/>
          </a:xfrm>
        </p:grpSpPr>
        <p:sp>
          <p:nvSpPr>
            <p:cNvPr id="113" name="Hexagon 7"/>
            <p:cNvSpPr/>
            <p:nvPr/>
          </p:nvSpPr>
          <p:spPr>
            <a:xfrm>
              <a:off x="572653" y="2557711"/>
              <a:ext cx="1422242" cy="1221037"/>
            </a:xfrm>
            <a:prstGeom prst="hexagon">
              <a:avLst>
                <a:gd name="adj" fmla="val 25000"/>
                <a:gd name="vf" fmla="val 115470"/>
              </a:avLst>
            </a:prstGeom>
            <a:solidFill>
              <a:schemeClr val="accent5"/>
            </a:solidFill>
            <a:ln/>
          </p:spPr>
          <p:style>
            <a:lnRef idx="1">
              <a:schemeClr val="accent1"/>
            </a:lnRef>
            <a:fillRef idx="2">
              <a:schemeClr val="accent1"/>
            </a:fillRef>
            <a:effectRef idx="1">
              <a:schemeClr val="accent1"/>
            </a:effectRef>
            <a:fontRef idx="minor">
              <a:schemeClr val="dk1"/>
            </a:fontRef>
          </p:style>
        </p:sp>
        <p:sp>
          <p:nvSpPr>
            <p:cNvPr id="114" name="Hexagon 4"/>
            <p:cNvSpPr/>
            <p:nvPr/>
          </p:nvSpPr>
          <p:spPr>
            <a:xfrm>
              <a:off x="729293" y="2751100"/>
              <a:ext cx="1084890" cy="84281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spcFirstLastPara="0" vert="horz" wrap="square" lIns="0" tIns="0" rIns="0" bIns="0" numCol="1" spcCol="1270" anchor="ctr" anchorCtr="0">
              <a:noAutofit/>
            </a:bodyPr>
            <a:lstStyle/>
            <a:p>
              <a:pPr algn="ctr" defTabSz="488950">
                <a:lnSpc>
                  <a:spcPct val="90000"/>
                </a:lnSpc>
                <a:spcAft>
                  <a:spcPct val="35000"/>
                </a:spcAft>
              </a:pPr>
              <a:r>
                <a:rPr lang="en-US" sz="1400" b="1" dirty="0" smtClean="0">
                  <a:solidFill>
                    <a:srgbClr val="000514"/>
                  </a:solidFill>
                  <a:latin typeface="Garamond"/>
                </a:rPr>
                <a:t>Clinical trials &amp;</a:t>
              </a:r>
            </a:p>
            <a:p>
              <a:pPr algn="ctr" defTabSz="488950">
                <a:lnSpc>
                  <a:spcPct val="90000"/>
                </a:lnSpc>
                <a:spcAft>
                  <a:spcPct val="35000"/>
                </a:spcAft>
              </a:pPr>
              <a:r>
                <a:rPr lang="en-US" sz="1400" b="1" dirty="0" smtClean="0">
                  <a:solidFill>
                    <a:srgbClr val="000514"/>
                  </a:solidFill>
                  <a:latin typeface="Garamond"/>
                </a:rPr>
                <a:t>registries</a:t>
              </a:r>
              <a:endParaRPr lang="en-US" sz="1400" b="1" dirty="0">
                <a:solidFill>
                  <a:srgbClr val="000514"/>
                </a:solidFill>
                <a:latin typeface="Garamond"/>
              </a:endParaRPr>
            </a:p>
          </p:txBody>
        </p:sp>
      </p:grpSp>
      <p:pic>
        <p:nvPicPr>
          <p:cNvPr id="115" name="Picture 107"/>
          <p:cNvPicPr>
            <a:picLocks noChangeAspect="1"/>
          </p:cNvPicPr>
          <p:nvPr/>
        </p:nvPicPr>
        <p:blipFill>
          <a:blip r:embed="rId9"/>
          <a:stretch>
            <a:fillRect/>
          </a:stretch>
        </p:blipFill>
        <p:spPr>
          <a:xfrm>
            <a:off x="5844547" y="4026606"/>
            <a:ext cx="799652" cy="642920"/>
          </a:xfrm>
          <a:prstGeom prst="rect">
            <a:avLst/>
          </a:prstGeom>
        </p:spPr>
      </p:pic>
      <p:pic>
        <p:nvPicPr>
          <p:cNvPr id="116" name="Picture 106"/>
          <p:cNvPicPr>
            <a:picLocks noChangeAspect="1"/>
          </p:cNvPicPr>
          <p:nvPr/>
        </p:nvPicPr>
        <p:blipFill>
          <a:blip r:embed="rId10"/>
          <a:stretch>
            <a:fillRect/>
          </a:stretch>
        </p:blipFill>
        <p:spPr>
          <a:xfrm>
            <a:off x="5518834" y="4892840"/>
            <a:ext cx="1019530" cy="861967"/>
          </a:xfrm>
          <a:prstGeom prst="rect">
            <a:avLst/>
          </a:prstGeom>
        </p:spPr>
      </p:pic>
      <p:sp>
        <p:nvSpPr>
          <p:cNvPr id="128" name="Title 1"/>
          <p:cNvSpPr txBox="1">
            <a:spLocks/>
          </p:cNvSpPr>
          <p:nvPr/>
        </p:nvSpPr>
        <p:spPr>
          <a:xfrm>
            <a:off x="0" y="5260823"/>
            <a:ext cx="9144000" cy="1680970"/>
          </a:xfrm>
          <a:prstGeom prst="rect">
            <a:avLst/>
          </a:prstGeom>
        </p:spPr>
        <p:txBody>
          <a:bodyPr vert="horz" lIns="91440" tIns="45720" rIns="91440" bIns="45720" rtlCol="0" anchor="ctr">
            <a:normAutofit/>
          </a:bodyPr>
          <a:lstStyle/>
          <a:p>
            <a:pPr algn="ctr" defTabSz="457200" fontAlgn="auto">
              <a:spcAft>
                <a:spcPts val="0"/>
              </a:spcAft>
              <a:defRPr/>
            </a:pPr>
            <a:r>
              <a:rPr lang="fr-FR" sz="3600" b="1" dirty="0" smtClean="0">
                <a:solidFill>
                  <a:srgbClr val="000514"/>
                </a:solidFill>
                <a:latin typeface="Garamond"/>
                <a:ea typeface="+mn-ea"/>
                <a:cs typeface="Arial" charset="0"/>
              </a:rPr>
              <a:t>for «in-house» </a:t>
            </a:r>
            <a:r>
              <a:rPr lang="fr-FR" sz="3600" b="1" dirty="0" err="1" smtClean="0">
                <a:solidFill>
                  <a:srgbClr val="000514"/>
                </a:solidFill>
                <a:latin typeface="Garamond"/>
                <a:ea typeface="+mn-ea"/>
                <a:cs typeface="Arial" charset="0"/>
              </a:rPr>
              <a:t>translational</a:t>
            </a:r>
            <a:r>
              <a:rPr lang="fr-FR" sz="3600" b="1" dirty="0" smtClean="0">
                <a:solidFill>
                  <a:srgbClr val="000514"/>
                </a:solidFill>
                <a:latin typeface="Garamond"/>
                <a:ea typeface="+mn-ea"/>
                <a:cs typeface="Arial" charset="0"/>
              </a:rPr>
              <a:t> </a:t>
            </a:r>
            <a:r>
              <a:rPr lang="fr-FR" sz="3600" b="1" dirty="0" err="1" smtClean="0">
                <a:solidFill>
                  <a:srgbClr val="000514"/>
                </a:solidFill>
                <a:latin typeface="Garamond"/>
                <a:ea typeface="+mn-ea"/>
                <a:cs typeface="Arial" charset="0"/>
              </a:rPr>
              <a:t>medicine</a:t>
            </a:r>
            <a:endParaRPr lang="fr-FR" sz="3600" b="1" dirty="0" smtClean="0">
              <a:solidFill>
                <a:srgbClr val="000514"/>
              </a:solidFill>
              <a:latin typeface="Garamond"/>
              <a:ea typeface="+mn-ea"/>
              <a:cs typeface="Arial" charset="0"/>
            </a:endParaRPr>
          </a:p>
          <a:p>
            <a:pPr algn="ctr" defTabSz="457200" fontAlgn="auto">
              <a:spcAft>
                <a:spcPts val="0"/>
              </a:spcAft>
              <a:defRPr/>
            </a:pPr>
            <a:endParaRPr lang="en-US" sz="3200" dirty="0">
              <a:solidFill>
                <a:srgbClr val="0000FF"/>
              </a:solidFill>
              <a:latin typeface="Garamond"/>
              <a:ea typeface="+mn-ea"/>
              <a:cs typeface="Arial" charset="0"/>
            </a:endParaRPr>
          </a:p>
        </p:txBody>
      </p:sp>
      <p:sp>
        <p:nvSpPr>
          <p:cNvPr id="129" name="ZoneTexte 128"/>
          <p:cNvSpPr txBox="1"/>
          <p:nvPr/>
        </p:nvSpPr>
        <p:spPr>
          <a:xfrm>
            <a:off x="313300" y="6179734"/>
            <a:ext cx="8830699" cy="923330"/>
          </a:xfrm>
          <a:prstGeom prst="rect">
            <a:avLst/>
          </a:prstGeom>
          <a:noFill/>
        </p:spPr>
        <p:txBody>
          <a:bodyPr wrap="square" rtlCol="0">
            <a:spAutoFit/>
          </a:bodyPr>
          <a:lstStyle/>
          <a:p>
            <a:pPr algn="ctr" defTabSz="457200"/>
            <a:r>
              <a:rPr lang="fr-FR" sz="1800" b="1" dirty="0" smtClean="0">
                <a:solidFill>
                  <a:srgbClr val="000514"/>
                </a:solidFill>
                <a:latin typeface="Arial" charset="0"/>
                <a:ea typeface="+mn-ea"/>
                <a:cs typeface="Arial" charset="0"/>
              </a:rPr>
              <a:t>Stroke (P </a:t>
            </a:r>
            <a:r>
              <a:rPr lang="fr-FR" sz="1800" b="1" dirty="0" err="1" smtClean="0">
                <a:solidFill>
                  <a:srgbClr val="000514"/>
                </a:solidFill>
                <a:latin typeface="Arial" charset="0"/>
                <a:ea typeface="+mn-ea"/>
                <a:cs typeface="Arial" charset="0"/>
              </a:rPr>
              <a:t>Amarenco</a:t>
            </a:r>
            <a:r>
              <a:rPr lang="fr-FR" sz="1800" b="1" dirty="0" smtClean="0">
                <a:solidFill>
                  <a:srgbClr val="000514"/>
                </a:solidFill>
                <a:latin typeface="Arial" charset="0"/>
                <a:ea typeface="+mn-ea"/>
                <a:cs typeface="Arial" charset="0"/>
              </a:rPr>
              <a:t>), </a:t>
            </a:r>
            <a:r>
              <a:rPr lang="fr-FR" sz="1800" b="1" dirty="0" err="1" smtClean="0">
                <a:solidFill>
                  <a:srgbClr val="000514"/>
                </a:solidFill>
                <a:latin typeface="Arial" charset="0"/>
                <a:ea typeface="+mn-ea"/>
                <a:cs typeface="Arial" charset="0"/>
              </a:rPr>
              <a:t>Infarct</a:t>
            </a:r>
            <a:r>
              <a:rPr lang="fr-FR" sz="1800" b="1" dirty="0" smtClean="0">
                <a:solidFill>
                  <a:srgbClr val="000514"/>
                </a:solidFill>
                <a:latin typeface="Arial" charset="0"/>
                <a:ea typeface="+mn-ea"/>
                <a:cs typeface="Arial" charset="0"/>
              </a:rPr>
              <a:t> (P </a:t>
            </a:r>
            <a:r>
              <a:rPr lang="fr-FR" sz="1800" b="1" dirty="0" err="1" smtClean="0">
                <a:solidFill>
                  <a:srgbClr val="000514"/>
                </a:solidFill>
                <a:latin typeface="Arial" charset="0"/>
                <a:ea typeface="+mn-ea"/>
                <a:cs typeface="Arial" charset="0"/>
              </a:rPr>
              <a:t>Steg</a:t>
            </a:r>
            <a:r>
              <a:rPr lang="fr-FR" sz="1800" b="1" dirty="0" smtClean="0">
                <a:solidFill>
                  <a:srgbClr val="000514"/>
                </a:solidFill>
                <a:latin typeface="Arial" charset="0"/>
                <a:ea typeface="+mn-ea"/>
                <a:cs typeface="Arial" charset="0"/>
              </a:rPr>
              <a:t>), Valves (A </a:t>
            </a:r>
            <a:r>
              <a:rPr lang="fr-FR" sz="1800" b="1" dirty="0" err="1" smtClean="0">
                <a:solidFill>
                  <a:srgbClr val="000514"/>
                </a:solidFill>
                <a:latin typeface="Arial" charset="0"/>
                <a:ea typeface="+mn-ea"/>
                <a:cs typeface="Arial" charset="0"/>
              </a:rPr>
              <a:t>Vahanian</a:t>
            </a:r>
            <a:r>
              <a:rPr lang="fr-FR" sz="1800" b="1" dirty="0" smtClean="0">
                <a:solidFill>
                  <a:srgbClr val="000514"/>
                </a:solidFill>
                <a:latin typeface="Arial" charset="0"/>
                <a:ea typeface="+mn-ea"/>
                <a:cs typeface="Arial" charset="0"/>
              </a:rPr>
              <a:t>), Large </a:t>
            </a:r>
            <a:r>
              <a:rPr lang="fr-FR" sz="1800" b="1" dirty="0" err="1" smtClean="0">
                <a:solidFill>
                  <a:srgbClr val="000514"/>
                </a:solidFill>
                <a:latin typeface="Arial" charset="0"/>
                <a:ea typeface="+mn-ea"/>
                <a:cs typeface="Arial" charset="0"/>
              </a:rPr>
              <a:t>Arteries</a:t>
            </a:r>
            <a:r>
              <a:rPr lang="fr-FR" sz="1800" b="1" dirty="0" smtClean="0">
                <a:solidFill>
                  <a:srgbClr val="000514"/>
                </a:solidFill>
                <a:latin typeface="Arial" charset="0"/>
                <a:ea typeface="+mn-ea"/>
                <a:cs typeface="Arial" charset="0"/>
              </a:rPr>
              <a:t> (G </a:t>
            </a:r>
            <a:r>
              <a:rPr lang="fr-FR" sz="1800" b="1" dirty="0" err="1" smtClean="0">
                <a:solidFill>
                  <a:srgbClr val="000514"/>
                </a:solidFill>
                <a:latin typeface="Arial" charset="0"/>
                <a:ea typeface="+mn-ea"/>
                <a:cs typeface="Arial" charset="0"/>
              </a:rPr>
              <a:t>Jondeau</a:t>
            </a:r>
            <a:r>
              <a:rPr lang="fr-FR" sz="1800" b="1" dirty="0" smtClean="0">
                <a:solidFill>
                  <a:srgbClr val="000514"/>
                </a:solidFill>
                <a:latin typeface="Arial" charset="0"/>
                <a:ea typeface="+mn-ea"/>
                <a:cs typeface="Arial" charset="0"/>
              </a:rPr>
              <a:t>), </a:t>
            </a:r>
            <a:r>
              <a:rPr lang="fr-FR" sz="1800" b="1" dirty="0" err="1" smtClean="0">
                <a:solidFill>
                  <a:srgbClr val="000514"/>
                </a:solidFill>
                <a:latin typeface="Arial" charset="0"/>
                <a:ea typeface="+mn-ea"/>
                <a:cs typeface="Arial" charset="0"/>
              </a:rPr>
              <a:t>Molecular</a:t>
            </a:r>
            <a:r>
              <a:rPr lang="fr-FR" sz="1800" b="1" dirty="0" smtClean="0">
                <a:solidFill>
                  <a:srgbClr val="000514"/>
                </a:solidFill>
                <a:latin typeface="Arial" charset="0"/>
                <a:ea typeface="+mn-ea"/>
                <a:cs typeface="Arial" charset="0"/>
              </a:rPr>
              <a:t> </a:t>
            </a:r>
            <a:r>
              <a:rPr lang="fr-FR" sz="1800" b="1" dirty="0" err="1" smtClean="0">
                <a:solidFill>
                  <a:srgbClr val="000514"/>
                </a:solidFill>
                <a:latin typeface="Arial" charset="0"/>
                <a:ea typeface="+mn-ea"/>
                <a:cs typeface="Arial" charset="0"/>
              </a:rPr>
              <a:t>Genetics</a:t>
            </a:r>
            <a:r>
              <a:rPr lang="fr-FR" sz="1800" b="1" dirty="0" smtClean="0">
                <a:solidFill>
                  <a:srgbClr val="000514"/>
                </a:solidFill>
                <a:latin typeface="Arial" charset="0"/>
                <a:ea typeface="+mn-ea"/>
                <a:cs typeface="Arial" charset="0"/>
              </a:rPr>
              <a:t> (C Boileau), </a:t>
            </a:r>
            <a:r>
              <a:rPr lang="fr-FR" sz="1800" b="1" dirty="0" err="1" smtClean="0">
                <a:solidFill>
                  <a:srgbClr val="000514"/>
                </a:solidFill>
                <a:latin typeface="Arial" charset="0"/>
                <a:ea typeface="+mn-ea"/>
                <a:cs typeface="Arial" charset="0"/>
              </a:rPr>
              <a:t>Medical</a:t>
            </a:r>
            <a:r>
              <a:rPr lang="fr-FR" sz="1800" b="1" dirty="0" smtClean="0">
                <a:solidFill>
                  <a:srgbClr val="000514"/>
                </a:solidFill>
                <a:latin typeface="Arial" charset="0"/>
                <a:ea typeface="+mn-ea"/>
                <a:cs typeface="Arial" charset="0"/>
              </a:rPr>
              <a:t> Imaging (D Le Guludec)</a:t>
            </a:r>
          </a:p>
          <a:p>
            <a:pPr defTabSz="457200"/>
            <a:endParaRPr lang="fr-FR" sz="1800" dirty="0">
              <a:solidFill>
                <a:srgbClr val="0000FF"/>
              </a:solidFill>
              <a:latin typeface="Arial" charset="0"/>
              <a:ea typeface="+mn-ea"/>
              <a:cs typeface="Arial" charset="0"/>
            </a:endParaRPr>
          </a:p>
        </p:txBody>
      </p:sp>
      <p:pic>
        <p:nvPicPr>
          <p:cNvPr id="130" name="Picture 129" descr="mous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02854" y="3227073"/>
            <a:ext cx="964592" cy="664696"/>
          </a:xfrm>
          <a:prstGeom prst="rect">
            <a:avLst/>
          </a:prstGeom>
        </p:spPr>
      </p:pic>
      <p:pic>
        <p:nvPicPr>
          <p:cNvPr id="132" name="Picture 131" descr="ra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4643" y="2657079"/>
            <a:ext cx="1125141" cy="693401"/>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25418" y="2085521"/>
            <a:ext cx="897736" cy="1186294"/>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020984">
            <a:off x="1666051" y="4179078"/>
            <a:ext cx="232479" cy="794928"/>
          </a:xfrm>
          <a:prstGeom prst="rect">
            <a:avLst/>
          </a:prstGeom>
        </p:spPr>
      </p:pic>
    </p:spTree>
    <p:extLst>
      <p:ext uri="{BB962C8B-B14F-4D97-AF65-F5344CB8AC3E}">
        <p14:creationId xmlns:p14="http://schemas.microsoft.com/office/powerpoint/2010/main" val="37367988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3" cstate="print"/>
          <a:srcRect/>
          <a:stretch>
            <a:fillRect/>
          </a:stretch>
        </p:blipFill>
        <p:spPr bwMode="auto">
          <a:xfrm>
            <a:off x="0" y="0"/>
            <a:ext cx="0" cy="0"/>
          </a:xfrm>
          <a:prstGeom prst="rect">
            <a:avLst/>
          </a:prstGeom>
          <a:noFill/>
          <a:ln w="9525">
            <a:noFill/>
            <a:round/>
            <a:headEnd/>
            <a:tailEnd/>
          </a:ln>
        </p:spPr>
      </p:pic>
      <p:pic>
        <p:nvPicPr>
          <p:cNvPr id="2" name="Image 1"/>
          <p:cNvPicPr>
            <a:picLocks noChangeAspect="1"/>
          </p:cNvPicPr>
          <p:nvPr/>
        </p:nvPicPr>
        <p:blipFill>
          <a:blip r:embed="rId4"/>
          <a:stretch>
            <a:fillRect/>
          </a:stretch>
        </p:blipFill>
        <p:spPr>
          <a:xfrm>
            <a:off x="927100" y="719447"/>
            <a:ext cx="7346272" cy="5646440"/>
          </a:xfrm>
          <a:prstGeom prst="rect">
            <a:avLst/>
          </a:prstGeom>
        </p:spPr>
      </p:pic>
      <p:sp>
        <p:nvSpPr>
          <p:cNvPr id="7" name="Rectangle 1"/>
          <p:cNvSpPr txBox="1">
            <a:spLocks noChangeArrowheads="1"/>
          </p:cNvSpPr>
          <p:nvPr/>
        </p:nvSpPr>
        <p:spPr bwMode="auto">
          <a:xfrm>
            <a:off x="0" y="-27384"/>
            <a:ext cx="9144000" cy="724396"/>
          </a:xfrm>
          <a:prstGeom prst="rect">
            <a:avLst/>
          </a:prstGeom>
          <a:noFill/>
          <a:ln w="9525">
            <a:noFill/>
            <a:miter lim="800000"/>
            <a:headEnd/>
            <a:tailEnd/>
          </a:ln>
        </p:spPr>
        <p:txBody>
          <a:bodyPr vert="horz" wrap="square" lIns="91440" tIns="12801"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9pPr>
          </a:lstStyle>
          <a:p>
            <a:pPr algn="ct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b="1" dirty="0" smtClean="0">
                <a:solidFill>
                  <a:srgbClr val="000000"/>
                </a:solidFill>
                <a:latin typeface="Eras Medium ITC"/>
              </a:rPr>
              <a:t>Organ Repair, </a:t>
            </a:r>
            <a:r>
              <a:rPr lang="en-GB" sz="2000" b="1" dirty="0" err="1" smtClean="0">
                <a:solidFill>
                  <a:srgbClr val="000000"/>
                </a:solidFill>
                <a:latin typeface="Eras Medium ITC"/>
              </a:rPr>
              <a:t>Hemostasis</a:t>
            </a:r>
            <a:r>
              <a:rPr lang="en-GB" sz="2000" b="1" dirty="0" smtClean="0">
                <a:solidFill>
                  <a:srgbClr val="000000"/>
                </a:solidFill>
                <a:latin typeface="Eras Medium ITC"/>
              </a:rPr>
              <a:t>, and In Vivo Bonding of Medical Devices </a:t>
            </a:r>
            <a:br>
              <a:rPr lang="en-GB" sz="2000" b="1" dirty="0" smtClean="0">
                <a:solidFill>
                  <a:srgbClr val="000000"/>
                </a:solidFill>
                <a:latin typeface="Eras Medium ITC"/>
              </a:rPr>
            </a:br>
            <a:r>
              <a:rPr lang="en-GB" sz="2000" b="1" dirty="0" smtClean="0">
                <a:solidFill>
                  <a:srgbClr val="000000"/>
                </a:solidFill>
                <a:latin typeface="Eras Medium ITC"/>
              </a:rPr>
              <a:t>by Aqueous Solutions of Nanoparticles</a:t>
            </a:r>
            <a:endParaRPr lang="en-GB" sz="2000" b="1" dirty="0">
              <a:solidFill>
                <a:srgbClr val="000000"/>
              </a:solidFill>
              <a:latin typeface="Eras Medium ITC"/>
            </a:endParaRPr>
          </a:p>
        </p:txBody>
      </p:sp>
      <p:sp>
        <p:nvSpPr>
          <p:cNvPr id="6" name="Text Box 4"/>
          <p:cNvSpPr txBox="1">
            <a:spLocks noChangeArrowheads="1"/>
          </p:cNvSpPr>
          <p:nvPr/>
        </p:nvSpPr>
        <p:spPr bwMode="auto">
          <a:xfrm>
            <a:off x="115200" y="6458358"/>
            <a:ext cx="9028800" cy="505493"/>
          </a:xfrm>
          <a:prstGeom prst="rect">
            <a:avLst/>
          </a:prstGeom>
          <a:noFill/>
          <a:ln w="9525">
            <a:noFill/>
            <a:round/>
            <a:headEnd/>
            <a:tailEnd/>
          </a:ln>
        </p:spPr>
        <p:txBody>
          <a:bodyPr lIns="81639" tIns="49620" rIns="81639" bIns="40820"/>
          <a:lstStyle/>
          <a:p>
            <a:pPr algn="ctr" fontAlgn="base">
              <a:spcBef>
                <a:spcPct val="0"/>
              </a:spcBef>
              <a:spcAft>
                <a:spcPct val="0"/>
              </a:spcAft>
              <a:tabLst>
                <a:tab pos="656650" algn="l"/>
                <a:tab pos="1313299" algn="l"/>
                <a:tab pos="1969949" algn="l"/>
                <a:tab pos="2626599" algn="l"/>
                <a:tab pos="3283248" algn="l"/>
                <a:tab pos="3939898" algn="l"/>
                <a:tab pos="4596548" algn="l"/>
                <a:tab pos="5253198" algn="l"/>
                <a:tab pos="5909847" algn="l"/>
              </a:tabLst>
            </a:pPr>
            <a:r>
              <a:rPr lang="en-GB" b="1" dirty="0" err="1">
                <a:solidFill>
                  <a:srgbClr val="000000"/>
                </a:solidFill>
                <a:latin typeface="Tahoma" pitchFamily="27" charset="0"/>
                <a:ea typeface="ＭＳ Ｐゴシック" pitchFamily="27" charset="-128"/>
                <a:cs typeface="ＭＳ Ｐゴシック" pitchFamily="27" charset="-128"/>
              </a:rPr>
              <a:t>Angewandte</a:t>
            </a:r>
            <a:r>
              <a:rPr lang="en-GB" b="1" dirty="0">
                <a:solidFill>
                  <a:srgbClr val="000000"/>
                </a:solidFill>
                <a:latin typeface="Tahoma" pitchFamily="27" charset="0"/>
                <a:ea typeface="ＭＳ Ｐゴシック" pitchFamily="27" charset="-128"/>
                <a:cs typeface="ＭＳ Ｐゴシック" pitchFamily="27" charset="-128"/>
              </a:rPr>
              <a:t> </a:t>
            </a:r>
            <a:r>
              <a:rPr lang="en-GB" b="1" dirty="0" err="1">
                <a:solidFill>
                  <a:srgbClr val="000000"/>
                </a:solidFill>
                <a:latin typeface="Tahoma" pitchFamily="27" charset="0"/>
                <a:ea typeface="ＭＳ Ｐゴシック" pitchFamily="27" charset="-128"/>
                <a:cs typeface="ＭＳ Ｐゴシック" pitchFamily="27" charset="-128"/>
              </a:rPr>
              <a:t>Chemie</a:t>
            </a:r>
            <a:r>
              <a:rPr lang="en-GB" b="1" dirty="0">
                <a:solidFill>
                  <a:srgbClr val="000000"/>
                </a:solidFill>
                <a:latin typeface="Tahoma" pitchFamily="27" charset="0"/>
                <a:ea typeface="ＭＳ Ｐゴシック" pitchFamily="27" charset="-128"/>
                <a:cs typeface="ＭＳ Ｐゴシック" pitchFamily="27" charset="-128"/>
              </a:rPr>
              <a:t> </a:t>
            </a:r>
            <a:r>
              <a:rPr lang="en-GB" b="1" dirty="0" err="1" smtClean="0">
                <a:solidFill>
                  <a:srgbClr val="000000"/>
                </a:solidFill>
                <a:latin typeface="Tahoma" pitchFamily="27" charset="0"/>
                <a:ea typeface="ＭＳ Ｐゴシック" pitchFamily="27" charset="-128"/>
                <a:cs typeface="ＭＳ Ｐゴシック" pitchFamily="27" charset="-128"/>
              </a:rPr>
              <a:t>Int</a:t>
            </a:r>
            <a:r>
              <a:rPr lang="en-GB" b="1" dirty="0" smtClean="0">
                <a:solidFill>
                  <a:srgbClr val="000000"/>
                </a:solidFill>
                <a:latin typeface="Tahoma" pitchFamily="27" charset="0"/>
                <a:ea typeface="ＭＳ Ｐゴシック" pitchFamily="27" charset="-128"/>
                <a:cs typeface="ＭＳ Ｐゴシック" pitchFamily="27" charset="-128"/>
              </a:rPr>
              <a:t> Ed</a:t>
            </a:r>
            <a:r>
              <a:rPr lang="en-GB" dirty="0" smtClean="0">
                <a:solidFill>
                  <a:srgbClr val="000000"/>
                </a:solidFill>
                <a:latin typeface="Tahoma" pitchFamily="27" charset="0"/>
                <a:ea typeface="ＭＳ Ｐゴシック" pitchFamily="27" charset="-128"/>
                <a:cs typeface="ＭＳ Ｐゴシック" pitchFamily="27" charset="-128"/>
              </a:rPr>
              <a:t> (2014)</a:t>
            </a:r>
            <a:endParaRPr lang="en-GB" dirty="0">
              <a:solidFill>
                <a:srgbClr val="000000"/>
              </a:solidFill>
              <a:latin typeface="Tahoma" pitchFamily="27" charset="0"/>
              <a:ea typeface="ＭＳ Ｐゴシック" pitchFamily="27" charset="-128"/>
              <a:cs typeface="ＭＳ Ｐゴシック" pitchFamily="27" charset="-128"/>
              <a:hlinkClick r:id="rId5"/>
            </a:endParaRPr>
          </a:p>
        </p:txBody>
      </p:sp>
    </p:spTree>
    <p:extLst>
      <p:ext uri="{BB962C8B-B14F-4D97-AF65-F5344CB8AC3E}">
        <p14:creationId xmlns:p14="http://schemas.microsoft.com/office/powerpoint/2010/main" val="11147708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3" cstate="print"/>
          <a:srcRect/>
          <a:stretch>
            <a:fillRect/>
          </a:stretch>
        </p:blipFill>
        <p:spPr bwMode="auto">
          <a:xfrm>
            <a:off x="0" y="0"/>
            <a:ext cx="0" cy="0"/>
          </a:xfrm>
          <a:prstGeom prst="rect">
            <a:avLst/>
          </a:prstGeom>
          <a:noFill/>
          <a:ln w="9525">
            <a:noFill/>
            <a:round/>
            <a:headEnd/>
            <a:tailEnd/>
          </a:ln>
        </p:spPr>
      </p:pic>
      <p:pic>
        <p:nvPicPr>
          <p:cNvPr id="3" name="Image 2"/>
          <p:cNvPicPr>
            <a:picLocks noChangeAspect="1"/>
          </p:cNvPicPr>
          <p:nvPr/>
        </p:nvPicPr>
        <p:blipFill rotWithShape="1">
          <a:blip r:embed="rId4"/>
          <a:srcRect b="9562"/>
          <a:stretch/>
        </p:blipFill>
        <p:spPr>
          <a:xfrm>
            <a:off x="1673914" y="584594"/>
            <a:ext cx="6125397" cy="5873764"/>
          </a:xfrm>
          <a:prstGeom prst="rect">
            <a:avLst/>
          </a:prstGeom>
        </p:spPr>
      </p:pic>
      <p:sp>
        <p:nvSpPr>
          <p:cNvPr id="8" name="Rectangle 1"/>
          <p:cNvSpPr txBox="1">
            <a:spLocks noChangeArrowheads="1"/>
          </p:cNvSpPr>
          <p:nvPr/>
        </p:nvSpPr>
        <p:spPr bwMode="auto">
          <a:xfrm>
            <a:off x="0" y="-27384"/>
            <a:ext cx="9144000" cy="724396"/>
          </a:xfrm>
          <a:prstGeom prst="rect">
            <a:avLst/>
          </a:prstGeom>
          <a:noFill/>
          <a:ln w="9525">
            <a:noFill/>
            <a:miter lim="800000"/>
            <a:headEnd/>
            <a:tailEnd/>
          </a:ln>
        </p:spPr>
        <p:txBody>
          <a:bodyPr vert="horz" wrap="square" lIns="91440" tIns="12801"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9pPr>
          </a:lstStyle>
          <a:p>
            <a:pPr algn="ct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b="1" dirty="0" smtClean="0">
                <a:solidFill>
                  <a:srgbClr val="000000"/>
                </a:solidFill>
                <a:latin typeface="Eras Medium ITC"/>
              </a:rPr>
              <a:t>Organ Repair, </a:t>
            </a:r>
            <a:r>
              <a:rPr lang="en-GB" sz="2000" b="1" dirty="0" err="1" smtClean="0">
                <a:solidFill>
                  <a:srgbClr val="000000"/>
                </a:solidFill>
                <a:latin typeface="Eras Medium ITC"/>
              </a:rPr>
              <a:t>Hemostasis</a:t>
            </a:r>
            <a:r>
              <a:rPr lang="en-GB" sz="2000" b="1" dirty="0" smtClean="0">
                <a:solidFill>
                  <a:srgbClr val="000000"/>
                </a:solidFill>
                <a:latin typeface="Eras Medium ITC"/>
              </a:rPr>
              <a:t>, and In Vivo Bonding of Medical Devices </a:t>
            </a:r>
            <a:br>
              <a:rPr lang="en-GB" sz="2000" b="1" dirty="0" smtClean="0">
                <a:solidFill>
                  <a:srgbClr val="000000"/>
                </a:solidFill>
                <a:latin typeface="Eras Medium ITC"/>
              </a:rPr>
            </a:br>
            <a:r>
              <a:rPr lang="en-GB" sz="2000" b="1" dirty="0" smtClean="0">
                <a:solidFill>
                  <a:srgbClr val="000000"/>
                </a:solidFill>
                <a:latin typeface="Eras Medium ITC"/>
              </a:rPr>
              <a:t>by Aqueous Solutions of Nanoparticles</a:t>
            </a:r>
            <a:endParaRPr lang="en-GB" sz="2000" b="1" dirty="0">
              <a:solidFill>
                <a:srgbClr val="000000"/>
              </a:solidFill>
              <a:latin typeface="Eras Medium ITC"/>
            </a:endParaRPr>
          </a:p>
        </p:txBody>
      </p:sp>
      <p:sp>
        <p:nvSpPr>
          <p:cNvPr id="6" name="Text Box 4"/>
          <p:cNvSpPr txBox="1">
            <a:spLocks noChangeArrowheads="1"/>
          </p:cNvSpPr>
          <p:nvPr/>
        </p:nvSpPr>
        <p:spPr bwMode="auto">
          <a:xfrm>
            <a:off x="115200" y="6458358"/>
            <a:ext cx="9028800" cy="505493"/>
          </a:xfrm>
          <a:prstGeom prst="rect">
            <a:avLst/>
          </a:prstGeom>
          <a:noFill/>
          <a:ln w="9525">
            <a:noFill/>
            <a:round/>
            <a:headEnd/>
            <a:tailEnd/>
          </a:ln>
        </p:spPr>
        <p:txBody>
          <a:bodyPr lIns="81639" tIns="49620" rIns="81639" bIns="40820"/>
          <a:lstStyle/>
          <a:p>
            <a:pPr algn="ctr" fontAlgn="base">
              <a:spcBef>
                <a:spcPct val="0"/>
              </a:spcBef>
              <a:spcAft>
                <a:spcPct val="0"/>
              </a:spcAft>
              <a:tabLst>
                <a:tab pos="656650" algn="l"/>
                <a:tab pos="1313299" algn="l"/>
                <a:tab pos="1969949" algn="l"/>
                <a:tab pos="2626599" algn="l"/>
                <a:tab pos="3283248" algn="l"/>
                <a:tab pos="3939898" algn="l"/>
                <a:tab pos="4596548" algn="l"/>
                <a:tab pos="5253198" algn="l"/>
                <a:tab pos="5909847" algn="l"/>
              </a:tabLst>
            </a:pPr>
            <a:r>
              <a:rPr lang="en-GB" b="1" dirty="0" err="1">
                <a:solidFill>
                  <a:srgbClr val="000000"/>
                </a:solidFill>
                <a:latin typeface="Tahoma" pitchFamily="27" charset="0"/>
                <a:ea typeface="ＭＳ Ｐゴシック" pitchFamily="27" charset="-128"/>
                <a:cs typeface="ＭＳ Ｐゴシック" pitchFamily="27" charset="-128"/>
              </a:rPr>
              <a:t>Angewandte</a:t>
            </a:r>
            <a:r>
              <a:rPr lang="en-GB" b="1" dirty="0">
                <a:solidFill>
                  <a:srgbClr val="000000"/>
                </a:solidFill>
                <a:latin typeface="Tahoma" pitchFamily="27" charset="0"/>
                <a:ea typeface="ＭＳ Ｐゴシック" pitchFamily="27" charset="-128"/>
                <a:cs typeface="ＭＳ Ｐゴシック" pitchFamily="27" charset="-128"/>
              </a:rPr>
              <a:t> </a:t>
            </a:r>
            <a:r>
              <a:rPr lang="en-GB" b="1" dirty="0" err="1">
                <a:solidFill>
                  <a:srgbClr val="000000"/>
                </a:solidFill>
                <a:latin typeface="Tahoma" pitchFamily="27" charset="0"/>
                <a:ea typeface="ＭＳ Ｐゴシック" pitchFamily="27" charset="-128"/>
                <a:cs typeface="ＭＳ Ｐゴシック" pitchFamily="27" charset="-128"/>
              </a:rPr>
              <a:t>Chemie</a:t>
            </a:r>
            <a:r>
              <a:rPr lang="en-GB" b="1" dirty="0">
                <a:solidFill>
                  <a:srgbClr val="000000"/>
                </a:solidFill>
                <a:latin typeface="Tahoma" pitchFamily="27" charset="0"/>
                <a:ea typeface="ＭＳ Ｐゴシック" pitchFamily="27" charset="-128"/>
                <a:cs typeface="ＭＳ Ｐゴシック" pitchFamily="27" charset="-128"/>
              </a:rPr>
              <a:t> </a:t>
            </a:r>
            <a:r>
              <a:rPr lang="en-GB" b="1" dirty="0" err="1" smtClean="0">
                <a:solidFill>
                  <a:srgbClr val="000000"/>
                </a:solidFill>
                <a:latin typeface="Tahoma" pitchFamily="27" charset="0"/>
                <a:ea typeface="ＭＳ Ｐゴシック" pitchFamily="27" charset="-128"/>
                <a:cs typeface="ＭＳ Ｐゴシック" pitchFamily="27" charset="-128"/>
              </a:rPr>
              <a:t>Int</a:t>
            </a:r>
            <a:r>
              <a:rPr lang="en-GB" b="1" dirty="0" smtClean="0">
                <a:solidFill>
                  <a:srgbClr val="000000"/>
                </a:solidFill>
                <a:latin typeface="Tahoma" pitchFamily="27" charset="0"/>
                <a:ea typeface="ＭＳ Ｐゴシック" pitchFamily="27" charset="-128"/>
                <a:cs typeface="ＭＳ Ｐゴシック" pitchFamily="27" charset="-128"/>
              </a:rPr>
              <a:t> Ed</a:t>
            </a:r>
            <a:r>
              <a:rPr lang="en-GB" dirty="0" smtClean="0">
                <a:solidFill>
                  <a:srgbClr val="000000"/>
                </a:solidFill>
                <a:latin typeface="Tahoma" pitchFamily="27" charset="0"/>
                <a:ea typeface="ＭＳ Ｐゴシック" pitchFamily="27" charset="-128"/>
                <a:cs typeface="ＭＳ Ｐゴシック" pitchFamily="27" charset="-128"/>
              </a:rPr>
              <a:t> (2014)</a:t>
            </a:r>
            <a:endParaRPr lang="en-GB" dirty="0">
              <a:solidFill>
                <a:srgbClr val="000000"/>
              </a:solidFill>
              <a:latin typeface="Tahoma" pitchFamily="27" charset="0"/>
              <a:ea typeface="ＭＳ Ｐゴシック" pitchFamily="27" charset="-128"/>
              <a:cs typeface="ＭＳ Ｐゴシック" pitchFamily="27" charset="-128"/>
              <a:hlinkClick r:id="rId5"/>
            </a:endParaRPr>
          </a:p>
        </p:txBody>
      </p:sp>
      <p:sp>
        <p:nvSpPr>
          <p:cNvPr id="2" name="Rectangle 1"/>
          <p:cNvSpPr/>
          <p:nvPr/>
        </p:nvSpPr>
        <p:spPr>
          <a:xfrm>
            <a:off x="-57983" y="2875002"/>
            <a:ext cx="2185815" cy="830997"/>
          </a:xfrm>
          <a:prstGeom prst="rect">
            <a:avLst/>
          </a:prstGeom>
        </p:spPr>
        <p:txBody>
          <a:bodyPr wrap="none">
            <a:spAutoFit/>
          </a:bodyPr>
          <a:lstStyle/>
          <a:p>
            <a:pPr algn="ctr"/>
            <a:r>
              <a:rPr lang="en-GB" sz="2400" b="1" dirty="0" smtClean="0">
                <a:solidFill>
                  <a:schemeClr val="tx1">
                    <a:lumMod val="95000"/>
                    <a:lumOff val="5000"/>
                  </a:schemeClr>
                </a:solidFill>
              </a:rPr>
              <a:t>Iron oxide</a:t>
            </a:r>
          </a:p>
          <a:p>
            <a:pPr algn="ctr"/>
            <a:r>
              <a:rPr lang="en-GB" sz="2400" b="1" dirty="0" smtClean="0">
                <a:solidFill>
                  <a:schemeClr val="tx1">
                    <a:lumMod val="95000"/>
                    <a:lumOff val="5000"/>
                  </a:schemeClr>
                </a:solidFill>
              </a:rPr>
              <a:t>nanoparticles</a:t>
            </a:r>
            <a:endParaRPr lang="fr-FR" sz="2400" dirty="0"/>
          </a:p>
        </p:txBody>
      </p:sp>
      <p:cxnSp>
        <p:nvCxnSpPr>
          <p:cNvPr id="7" name="Connecteur droit avec flèche 15"/>
          <p:cNvCxnSpPr>
            <a:cxnSpLocks noChangeShapeType="1"/>
          </p:cNvCxnSpPr>
          <p:nvPr/>
        </p:nvCxnSpPr>
        <p:spPr bwMode="auto">
          <a:xfrm flipH="1" flipV="1">
            <a:off x="3491880" y="4509120"/>
            <a:ext cx="936104" cy="216024"/>
          </a:xfrm>
          <a:prstGeom prst="straightConnector1">
            <a:avLst/>
          </a:prstGeom>
          <a:noFill/>
          <a:ln w="57150" cmpd="sng">
            <a:solidFill>
              <a:schemeClr val="accent1"/>
            </a:solidFill>
            <a:miter lim="800000"/>
            <a:headEnd/>
            <a:tailEnd type="arrow" w="med" len="med"/>
          </a:ln>
        </p:spPr>
      </p:cxnSp>
    </p:spTree>
    <p:extLst>
      <p:ext uri="{BB962C8B-B14F-4D97-AF65-F5344CB8AC3E}">
        <p14:creationId xmlns:p14="http://schemas.microsoft.com/office/powerpoint/2010/main" val="28987304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3" cstate="print"/>
          <a:srcRect/>
          <a:stretch>
            <a:fillRect/>
          </a:stretch>
        </p:blipFill>
        <p:spPr bwMode="auto">
          <a:xfrm>
            <a:off x="0" y="0"/>
            <a:ext cx="0" cy="0"/>
          </a:xfrm>
          <a:prstGeom prst="rect">
            <a:avLst/>
          </a:prstGeom>
          <a:noFill/>
          <a:ln w="9525">
            <a:noFill/>
            <a:round/>
            <a:headEnd/>
            <a:tailEnd/>
          </a:ln>
        </p:spPr>
      </p:pic>
      <p:pic>
        <p:nvPicPr>
          <p:cNvPr id="3" name="Image 2"/>
          <p:cNvPicPr>
            <a:picLocks noChangeAspect="1"/>
          </p:cNvPicPr>
          <p:nvPr/>
        </p:nvPicPr>
        <p:blipFill rotWithShape="1">
          <a:blip r:embed="rId4"/>
          <a:srcRect l="12173" t="14670" b="6754"/>
          <a:stretch/>
        </p:blipFill>
        <p:spPr>
          <a:xfrm>
            <a:off x="2411760" y="654512"/>
            <a:ext cx="5864860" cy="6203488"/>
          </a:xfrm>
          <a:prstGeom prst="rect">
            <a:avLst/>
          </a:prstGeom>
        </p:spPr>
      </p:pic>
      <p:sp>
        <p:nvSpPr>
          <p:cNvPr id="8" name="Rectangle 1"/>
          <p:cNvSpPr txBox="1">
            <a:spLocks noChangeArrowheads="1"/>
          </p:cNvSpPr>
          <p:nvPr/>
        </p:nvSpPr>
        <p:spPr bwMode="auto">
          <a:xfrm>
            <a:off x="0" y="-27384"/>
            <a:ext cx="9144000" cy="724396"/>
          </a:xfrm>
          <a:prstGeom prst="rect">
            <a:avLst/>
          </a:prstGeom>
          <a:noFill/>
          <a:ln w="9525">
            <a:noFill/>
            <a:miter lim="800000"/>
            <a:headEnd/>
            <a:tailEnd/>
          </a:ln>
        </p:spPr>
        <p:txBody>
          <a:bodyPr vert="horz" wrap="square" lIns="91440" tIns="12801"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DDDDDD"/>
                  </a:outerShdw>
                </a:effectLst>
                <a:latin typeface="Eras Medium ITC" pitchFamily="34" charset="0"/>
              </a:defRPr>
            </a:lvl9pPr>
          </a:lstStyle>
          <a:p>
            <a:pPr algn="ct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b="1" dirty="0" smtClean="0"/>
              <a:t>Organ Repair, </a:t>
            </a:r>
            <a:r>
              <a:rPr lang="en-GB" sz="2000" b="1" dirty="0" err="1" smtClean="0"/>
              <a:t>Hemostasis</a:t>
            </a:r>
            <a:r>
              <a:rPr lang="en-GB" sz="2000" b="1" dirty="0" smtClean="0"/>
              <a:t>, and In Vivo Bonding of Medical Devices </a:t>
            </a:r>
            <a:br>
              <a:rPr lang="en-GB" sz="2000" b="1" dirty="0" smtClean="0"/>
            </a:br>
            <a:r>
              <a:rPr lang="en-GB" sz="2000" b="1" dirty="0" smtClean="0"/>
              <a:t>by Aqueous Solutions of Nanoparticles</a:t>
            </a:r>
            <a:endParaRPr lang="en-GB" sz="2000" b="1" dirty="0"/>
          </a:p>
        </p:txBody>
      </p:sp>
      <p:sp>
        <p:nvSpPr>
          <p:cNvPr id="7" name="ZoneTexte 6"/>
          <p:cNvSpPr txBox="1"/>
          <p:nvPr/>
        </p:nvSpPr>
        <p:spPr>
          <a:xfrm rot="530213">
            <a:off x="8217969" y="4914729"/>
            <a:ext cx="642941" cy="642942"/>
          </a:xfrm>
          <a:prstGeom prst="rect">
            <a:avLst/>
          </a:prstGeom>
          <a:noFill/>
        </p:spPr>
        <p:txBody>
          <a:bodyPr spcFirstLastPara="1" wrap="none">
            <a:prstTxWarp prst="textCircle">
              <a:avLst/>
            </a:prstTxWarp>
            <a:spAutoFit/>
          </a:bodyPr>
          <a:lstStyle/>
          <a:p>
            <a:pPr>
              <a:defRPr/>
            </a:pPr>
            <a:r>
              <a:rPr lang="en-GB" sz="1400" dirty="0">
                <a:solidFill>
                  <a:schemeClr val="tx2"/>
                </a:solidFill>
                <a:latin typeface="Old Stamper" pitchFamily="2" charset="0"/>
                <a:ea typeface="ＭＳ Ｐゴシック" pitchFamily="34" charset="-128"/>
              </a:rPr>
              <a:t>- PATENT - PATENT</a:t>
            </a:r>
          </a:p>
        </p:txBody>
      </p:sp>
      <p:sp>
        <p:nvSpPr>
          <p:cNvPr id="4" name="Rectangle 3"/>
          <p:cNvSpPr/>
          <p:nvPr/>
        </p:nvSpPr>
        <p:spPr>
          <a:xfrm>
            <a:off x="0" y="5534561"/>
            <a:ext cx="3759820" cy="1261884"/>
          </a:xfrm>
          <a:prstGeom prst="rect">
            <a:avLst/>
          </a:prstGeom>
        </p:spPr>
        <p:txBody>
          <a:bodyPr wrap="square">
            <a:spAutoFit/>
          </a:bodyPr>
          <a:lstStyle/>
          <a:p>
            <a:pPr>
              <a:tabLst>
                <a:tab pos="656650" algn="l"/>
                <a:tab pos="1313299" algn="l"/>
                <a:tab pos="1969949" algn="l"/>
                <a:tab pos="2626599" algn="l"/>
                <a:tab pos="3283248" algn="l"/>
                <a:tab pos="3939898" algn="l"/>
                <a:tab pos="4596548" algn="l"/>
                <a:tab pos="5253198" algn="l"/>
                <a:tab pos="5909847" algn="l"/>
              </a:tabLst>
            </a:pPr>
            <a:r>
              <a:rPr lang="en-GB" sz="1800" b="1" dirty="0" smtClean="0">
                <a:solidFill>
                  <a:srgbClr val="000000"/>
                </a:solidFill>
              </a:rPr>
              <a:t>A. </a:t>
            </a:r>
            <a:r>
              <a:rPr lang="en-GB" sz="1800" b="1" dirty="0" err="1" smtClean="0">
                <a:solidFill>
                  <a:srgbClr val="000000"/>
                </a:solidFill>
              </a:rPr>
              <a:t>Pellé</a:t>
            </a:r>
            <a:r>
              <a:rPr lang="en-GB" sz="1800" b="1" dirty="0" smtClean="0">
                <a:solidFill>
                  <a:srgbClr val="000000"/>
                </a:solidFill>
              </a:rPr>
              <a:t> </a:t>
            </a:r>
            <a:r>
              <a:rPr lang="en-GB" sz="1800" b="1" dirty="0">
                <a:solidFill>
                  <a:srgbClr val="000000"/>
                </a:solidFill>
              </a:rPr>
              <a:t>et </a:t>
            </a:r>
            <a:r>
              <a:rPr lang="en-GB" sz="1800" b="1" dirty="0" smtClean="0">
                <a:solidFill>
                  <a:srgbClr val="000000"/>
                </a:solidFill>
              </a:rPr>
              <a:t>al, </a:t>
            </a:r>
          </a:p>
          <a:p>
            <a:pPr>
              <a:tabLst>
                <a:tab pos="656650" algn="l"/>
                <a:tab pos="1313299" algn="l"/>
                <a:tab pos="1969949" algn="l"/>
                <a:tab pos="2626599" algn="l"/>
                <a:tab pos="3283248" algn="l"/>
                <a:tab pos="3939898" algn="l"/>
                <a:tab pos="4596548" algn="l"/>
                <a:tab pos="5253198" algn="l"/>
                <a:tab pos="5909847" algn="l"/>
              </a:tabLst>
            </a:pPr>
            <a:r>
              <a:rPr lang="en-GB" sz="1800" b="1" dirty="0" err="1" smtClean="0">
                <a:solidFill>
                  <a:srgbClr val="000000"/>
                </a:solidFill>
              </a:rPr>
              <a:t>Angewandte</a:t>
            </a:r>
            <a:r>
              <a:rPr lang="en-GB" sz="1800" b="1" dirty="0" smtClean="0">
                <a:solidFill>
                  <a:srgbClr val="000000"/>
                </a:solidFill>
              </a:rPr>
              <a:t> </a:t>
            </a:r>
            <a:r>
              <a:rPr lang="en-GB" sz="1800" b="1" dirty="0" err="1" smtClean="0">
                <a:solidFill>
                  <a:srgbClr val="000000"/>
                </a:solidFill>
              </a:rPr>
              <a:t>Chemie</a:t>
            </a:r>
            <a:endParaRPr lang="en-GB" sz="1800" b="1" dirty="0" smtClean="0">
              <a:solidFill>
                <a:srgbClr val="000000"/>
              </a:solidFill>
            </a:endParaRPr>
          </a:p>
          <a:p>
            <a:pPr>
              <a:tabLst>
                <a:tab pos="656650" algn="l"/>
                <a:tab pos="1313299" algn="l"/>
                <a:tab pos="1969949" algn="l"/>
                <a:tab pos="2626599" algn="l"/>
                <a:tab pos="3283248" algn="l"/>
                <a:tab pos="3939898" algn="l"/>
                <a:tab pos="4596548" algn="l"/>
                <a:tab pos="5253198" algn="l"/>
                <a:tab pos="5909847" algn="l"/>
              </a:tabLst>
            </a:pPr>
            <a:r>
              <a:rPr lang="en-GB" sz="1800" b="1" dirty="0" smtClean="0">
                <a:solidFill>
                  <a:srgbClr val="000000"/>
                </a:solidFill>
              </a:rPr>
              <a:t>Inter Ed, </a:t>
            </a:r>
            <a:r>
              <a:rPr lang="fr-FR" sz="1800" b="1" dirty="0" smtClean="0">
                <a:solidFill>
                  <a:srgbClr val="000000"/>
                </a:solidFill>
              </a:rPr>
              <a:t>2014</a:t>
            </a:r>
            <a:r>
              <a:rPr lang="en-GB" sz="2000" dirty="0">
                <a:solidFill>
                  <a:srgbClr val="000000"/>
                </a:solidFill>
              </a:rPr>
              <a:t/>
            </a:r>
            <a:br>
              <a:rPr lang="en-GB" sz="2000" dirty="0">
                <a:solidFill>
                  <a:srgbClr val="000000"/>
                </a:solidFill>
              </a:rPr>
            </a:br>
            <a:endParaRPr lang="en-GB" sz="2000" dirty="0">
              <a:solidFill>
                <a:srgbClr val="000000"/>
              </a:solidFill>
            </a:endParaRPr>
          </a:p>
        </p:txBody>
      </p:sp>
      <p:sp>
        <p:nvSpPr>
          <p:cNvPr id="2" name="Rectangle 1"/>
          <p:cNvSpPr/>
          <p:nvPr/>
        </p:nvSpPr>
        <p:spPr>
          <a:xfrm>
            <a:off x="0" y="2492896"/>
            <a:ext cx="2483768" cy="1323439"/>
          </a:xfrm>
          <a:prstGeom prst="rect">
            <a:avLst/>
          </a:prstGeom>
        </p:spPr>
        <p:txBody>
          <a:bodyPr wrap="square">
            <a:spAutoFit/>
          </a:bodyPr>
          <a:lstStyle/>
          <a:p>
            <a:pPr algn="ctr"/>
            <a:r>
              <a:rPr lang="fr-FR" sz="2000" b="1" dirty="0" smtClean="0">
                <a:solidFill>
                  <a:srgbClr val="000000"/>
                </a:solidFill>
              </a:rPr>
              <a:t>3D </a:t>
            </a:r>
            <a:r>
              <a:rPr lang="fr-FR" sz="2000" b="1" dirty="0" err="1" smtClean="0">
                <a:solidFill>
                  <a:srgbClr val="000000"/>
                </a:solidFill>
              </a:rPr>
              <a:t>scaffold</a:t>
            </a:r>
            <a:r>
              <a:rPr lang="fr-FR" sz="2000" b="1" dirty="0" smtClean="0">
                <a:solidFill>
                  <a:srgbClr val="000000"/>
                </a:solidFill>
              </a:rPr>
              <a:t> </a:t>
            </a:r>
            <a:r>
              <a:rPr lang="fr-FR" sz="2000" b="1" dirty="0" err="1" smtClean="0">
                <a:solidFill>
                  <a:srgbClr val="000000"/>
                </a:solidFill>
              </a:rPr>
              <a:t>fixed</a:t>
            </a:r>
            <a:r>
              <a:rPr lang="fr-FR" sz="2000" b="1" dirty="0" smtClean="0">
                <a:solidFill>
                  <a:srgbClr val="000000"/>
                </a:solidFill>
              </a:rPr>
              <a:t> on </a:t>
            </a:r>
            <a:r>
              <a:rPr lang="fr-FR" sz="2000" b="1" dirty="0" err="1" smtClean="0">
                <a:solidFill>
                  <a:srgbClr val="000000"/>
                </a:solidFill>
              </a:rPr>
              <a:t>beating</a:t>
            </a:r>
            <a:r>
              <a:rPr lang="fr-FR" sz="2000" b="1" dirty="0" smtClean="0">
                <a:solidFill>
                  <a:srgbClr val="000000"/>
                </a:solidFill>
              </a:rPr>
              <a:t> </a:t>
            </a:r>
            <a:r>
              <a:rPr lang="fr-FR" sz="2000" b="1" dirty="0" err="1" smtClean="0">
                <a:solidFill>
                  <a:srgbClr val="000000"/>
                </a:solidFill>
              </a:rPr>
              <a:t>heart</a:t>
            </a:r>
            <a:r>
              <a:rPr lang="fr-FR" sz="2000" b="1" dirty="0" smtClean="0">
                <a:solidFill>
                  <a:srgbClr val="000000"/>
                </a:solidFill>
              </a:rPr>
              <a:t> </a:t>
            </a:r>
            <a:r>
              <a:rPr lang="fr-FR" sz="2000" b="1" dirty="0" err="1" smtClean="0">
                <a:solidFill>
                  <a:srgbClr val="000000"/>
                </a:solidFill>
              </a:rPr>
              <a:t>with</a:t>
            </a:r>
            <a:r>
              <a:rPr lang="fr-FR" sz="2000" b="1" dirty="0" smtClean="0">
                <a:solidFill>
                  <a:srgbClr val="000000"/>
                </a:solidFill>
              </a:rPr>
              <a:t> nanoparticles</a:t>
            </a:r>
            <a:endParaRPr lang="fr-FR" sz="2000" dirty="0"/>
          </a:p>
        </p:txBody>
      </p:sp>
      <p:sp>
        <p:nvSpPr>
          <p:cNvPr id="10" name="Rectangle 9"/>
          <p:cNvSpPr/>
          <p:nvPr/>
        </p:nvSpPr>
        <p:spPr>
          <a:xfrm>
            <a:off x="-36512" y="764704"/>
            <a:ext cx="2599680" cy="1323439"/>
          </a:xfrm>
          <a:prstGeom prst="rect">
            <a:avLst/>
          </a:prstGeom>
        </p:spPr>
        <p:txBody>
          <a:bodyPr wrap="square">
            <a:spAutoFit/>
          </a:bodyPr>
          <a:lstStyle/>
          <a:p>
            <a:pPr algn="ctr"/>
            <a:r>
              <a:rPr lang="fr-FR" sz="2000" b="1" dirty="0" err="1" smtClean="0">
                <a:solidFill>
                  <a:srgbClr val="000000"/>
                </a:solidFill>
              </a:rPr>
              <a:t>Liver</a:t>
            </a:r>
            <a:r>
              <a:rPr lang="fr-FR" sz="2000" b="1" dirty="0" smtClean="0">
                <a:solidFill>
                  <a:srgbClr val="000000"/>
                </a:solidFill>
              </a:rPr>
              <a:t> </a:t>
            </a:r>
            <a:r>
              <a:rPr lang="fr-FR" sz="2000" b="1" dirty="0" err="1" smtClean="0">
                <a:solidFill>
                  <a:srgbClr val="000000"/>
                </a:solidFill>
              </a:rPr>
              <a:t>hemostasis</a:t>
            </a:r>
            <a:endParaRPr lang="fr-FR" sz="2000" b="1" dirty="0" smtClean="0">
              <a:solidFill>
                <a:srgbClr val="000000"/>
              </a:solidFill>
            </a:endParaRPr>
          </a:p>
          <a:p>
            <a:pPr algn="ctr"/>
            <a:r>
              <a:rPr lang="fr-FR" sz="2000" b="1" dirty="0" smtClean="0">
                <a:solidFill>
                  <a:srgbClr val="000000"/>
                </a:solidFill>
              </a:rPr>
              <a:t> </a:t>
            </a:r>
            <a:r>
              <a:rPr lang="fr-FR" sz="2000" b="1" dirty="0" err="1" smtClean="0">
                <a:solidFill>
                  <a:srgbClr val="000000"/>
                </a:solidFill>
              </a:rPr>
              <a:t>with</a:t>
            </a:r>
            <a:r>
              <a:rPr lang="fr-FR" sz="2000" b="1" dirty="0" smtClean="0">
                <a:solidFill>
                  <a:srgbClr val="000000"/>
                </a:solidFill>
              </a:rPr>
              <a:t> a PVA membrane </a:t>
            </a:r>
            <a:r>
              <a:rPr lang="fr-FR" sz="2000" b="1" dirty="0" err="1" smtClean="0">
                <a:solidFill>
                  <a:srgbClr val="000000"/>
                </a:solidFill>
              </a:rPr>
              <a:t>fixed</a:t>
            </a:r>
            <a:endParaRPr lang="fr-FR" sz="2000" b="1" dirty="0" smtClean="0">
              <a:solidFill>
                <a:srgbClr val="000000"/>
              </a:solidFill>
            </a:endParaRPr>
          </a:p>
          <a:p>
            <a:pPr algn="ctr"/>
            <a:r>
              <a:rPr lang="fr-FR" sz="2000" b="1" dirty="0" err="1">
                <a:solidFill>
                  <a:srgbClr val="000000"/>
                </a:solidFill>
              </a:rPr>
              <a:t>w</a:t>
            </a:r>
            <a:r>
              <a:rPr lang="fr-FR" sz="2000" b="1" dirty="0" err="1" smtClean="0">
                <a:solidFill>
                  <a:srgbClr val="000000"/>
                </a:solidFill>
              </a:rPr>
              <a:t>ith</a:t>
            </a:r>
            <a:r>
              <a:rPr lang="fr-FR" sz="2000" b="1" dirty="0" smtClean="0">
                <a:solidFill>
                  <a:srgbClr val="000000"/>
                </a:solidFill>
              </a:rPr>
              <a:t> nanoparticles</a:t>
            </a:r>
            <a:endParaRPr lang="fr-FR" sz="2000" dirty="0"/>
          </a:p>
        </p:txBody>
      </p:sp>
    </p:spTree>
    <p:extLst>
      <p:ext uri="{BB962C8B-B14F-4D97-AF65-F5344CB8AC3E}">
        <p14:creationId xmlns:p14="http://schemas.microsoft.com/office/powerpoint/2010/main" val="71023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1115616" y="1484784"/>
            <a:ext cx="7772400" cy="4114800"/>
          </a:xfrm>
        </p:spPr>
        <p:txBody>
          <a:bodyPr/>
          <a:lstStyle/>
          <a:p>
            <a:pPr marL="0" indent="0">
              <a:buNone/>
            </a:pPr>
            <a:endParaRPr lang="fr-FR" dirty="0"/>
          </a:p>
        </p:txBody>
      </p:sp>
      <p:sp>
        <p:nvSpPr>
          <p:cNvPr id="4" name="Rectangle 3"/>
          <p:cNvSpPr/>
          <p:nvPr/>
        </p:nvSpPr>
        <p:spPr>
          <a:xfrm>
            <a:off x="1175172" y="1874540"/>
            <a:ext cx="6606480" cy="4247317"/>
          </a:xfrm>
          <a:prstGeom prst="rect">
            <a:avLst/>
          </a:prstGeom>
        </p:spPr>
        <p:txBody>
          <a:bodyPr wrap="square">
            <a:spAutoFit/>
          </a:bodyPr>
          <a:lstStyle/>
          <a:p>
            <a:pPr algn="ctr"/>
            <a:r>
              <a:rPr kumimoji="1" lang="fr-FR" sz="5400" b="1" i="1" dirty="0" smtClean="0">
                <a:solidFill>
                  <a:srgbClr val="0000FF"/>
                </a:solidFill>
                <a:latin typeface="Tahoma" pitchFamily="27" charset="0"/>
                <a:ea typeface="ＭＳ Ｐゴシック" pitchFamily="27" charset="-128"/>
                <a:cs typeface="ＭＳ Ｐゴシック" pitchFamily="27" charset="-128"/>
              </a:rPr>
              <a:t>Nanosystems</a:t>
            </a:r>
            <a:endParaRPr kumimoji="1" lang="fr-FR" sz="5400" b="1" i="1" dirty="0">
              <a:solidFill>
                <a:srgbClr val="0000FF"/>
              </a:solidFill>
              <a:latin typeface="Tahoma" pitchFamily="27" charset="0"/>
              <a:ea typeface="ＭＳ Ｐゴシック" pitchFamily="27" charset="-128"/>
              <a:cs typeface="ＭＳ Ｐゴシック" pitchFamily="27" charset="-128"/>
            </a:endParaRPr>
          </a:p>
          <a:p>
            <a:pPr algn="ctr"/>
            <a:r>
              <a:rPr kumimoji="1" lang="fr-FR" sz="5400" b="1" i="1" dirty="0">
                <a:solidFill>
                  <a:srgbClr val="0000FF"/>
                </a:solidFill>
                <a:latin typeface="Tahoma" pitchFamily="27" charset="0"/>
                <a:ea typeface="ＭＳ Ｐゴシック" pitchFamily="27" charset="-128"/>
                <a:cs typeface="ＭＳ Ｐゴシック" pitchFamily="27" charset="-128"/>
              </a:rPr>
              <a:t>for </a:t>
            </a:r>
            <a:r>
              <a:rPr kumimoji="1" lang="fr-FR" sz="5400" b="1" i="1" dirty="0" smtClean="0">
                <a:solidFill>
                  <a:srgbClr val="FF0000"/>
                </a:solidFill>
                <a:latin typeface="Tahoma" pitchFamily="27" charset="0"/>
                <a:ea typeface="ＭＳ Ｐゴシック" pitchFamily="27" charset="-128"/>
                <a:cs typeface="ＭＳ Ｐゴシック" pitchFamily="27" charset="-128"/>
              </a:rPr>
              <a:t>LOCAL</a:t>
            </a:r>
            <a:endParaRPr kumimoji="1" lang="fr-FR" sz="5400" b="1" i="1" dirty="0">
              <a:solidFill>
                <a:srgbClr val="FF0000"/>
              </a:solidFill>
              <a:latin typeface="Tahoma" pitchFamily="27" charset="0"/>
              <a:ea typeface="ＭＳ Ｐゴシック" pitchFamily="27" charset="-128"/>
              <a:cs typeface="ＭＳ Ｐゴシック" pitchFamily="27" charset="-128"/>
            </a:endParaRPr>
          </a:p>
          <a:p>
            <a:pPr algn="ctr"/>
            <a:r>
              <a:rPr kumimoji="1" lang="fr-FR" sz="5400" b="1" i="1" dirty="0" err="1">
                <a:solidFill>
                  <a:srgbClr val="0000FF"/>
                </a:solidFill>
                <a:latin typeface="Tahoma" pitchFamily="27" charset="0"/>
                <a:ea typeface="ＭＳ Ｐゴシック" pitchFamily="27" charset="-128"/>
                <a:cs typeface="ＭＳ Ｐゴシック" pitchFamily="27" charset="-128"/>
              </a:rPr>
              <a:t>Vascular</a:t>
            </a:r>
            <a:r>
              <a:rPr kumimoji="1" lang="fr-FR" sz="5400" b="1" i="1" dirty="0">
                <a:solidFill>
                  <a:srgbClr val="0000FF"/>
                </a:solidFill>
                <a:latin typeface="Tahoma" pitchFamily="27" charset="0"/>
                <a:ea typeface="ＭＳ Ｐゴシック" pitchFamily="27" charset="-128"/>
                <a:cs typeface="ＭＳ Ｐゴシック" pitchFamily="27" charset="-128"/>
              </a:rPr>
              <a:t> </a:t>
            </a:r>
            <a:endParaRPr kumimoji="1" lang="fr-FR" sz="5400" b="1" i="1" dirty="0" smtClean="0">
              <a:solidFill>
                <a:srgbClr val="0000FF"/>
              </a:solidFill>
              <a:latin typeface="Tahoma" pitchFamily="27" charset="0"/>
              <a:ea typeface="ＭＳ Ｐゴシック" pitchFamily="27" charset="-128"/>
              <a:cs typeface="ＭＳ Ｐゴシック" pitchFamily="27" charset="-128"/>
            </a:endParaRPr>
          </a:p>
          <a:p>
            <a:pPr algn="ctr"/>
            <a:r>
              <a:rPr kumimoji="1" lang="fr-FR" sz="5400" b="1" i="1" dirty="0" smtClean="0">
                <a:solidFill>
                  <a:srgbClr val="0000FF"/>
                </a:solidFill>
                <a:latin typeface="Tahoma" pitchFamily="27" charset="0"/>
                <a:ea typeface="ＭＳ Ｐゴシック" pitchFamily="27" charset="-128"/>
                <a:cs typeface="ＭＳ Ｐゴシック" pitchFamily="27" charset="-128"/>
              </a:rPr>
              <a:t>Drug </a:t>
            </a:r>
            <a:r>
              <a:rPr kumimoji="1" lang="fr-FR" sz="5400" b="1" i="1" dirty="0" err="1" smtClean="0">
                <a:solidFill>
                  <a:srgbClr val="0000FF"/>
                </a:solidFill>
                <a:latin typeface="Tahoma" pitchFamily="27" charset="0"/>
                <a:ea typeface="ＭＳ Ｐゴシック" pitchFamily="27" charset="-128"/>
                <a:cs typeface="ＭＳ Ｐゴシック" pitchFamily="27" charset="-128"/>
              </a:rPr>
              <a:t>Delivery</a:t>
            </a:r>
            <a:r>
              <a:rPr kumimoji="1" lang="fr-FR" sz="5400" b="1" i="1" dirty="0" smtClean="0">
                <a:solidFill>
                  <a:srgbClr val="0000FF"/>
                </a:solidFill>
                <a:latin typeface="Tahoma" pitchFamily="27" charset="0"/>
                <a:ea typeface="ＭＳ Ｐゴシック" pitchFamily="27" charset="-128"/>
                <a:cs typeface="ＭＳ Ｐゴシック" pitchFamily="27" charset="-128"/>
              </a:rPr>
              <a:t> and </a:t>
            </a:r>
            <a:r>
              <a:rPr kumimoji="1" lang="fr-FR" sz="5400" b="1" i="1" dirty="0" err="1" smtClean="0">
                <a:solidFill>
                  <a:srgbClr val="0000FF"/>
                </a:solidFill>
                <a:latin typeface="Tahoma" pitchFamily="27" charset="0"/>
                <a:ea typeface="ＭＳ Ｐゴシック" pitchFamily="27" charset="-128"/>
                <a:cs typeface="ＭＳ Ｐゴシック" pitchFamily="27" charset="-128"/>
              </a:rPr>
              <a:t>imaging</a:t>
            </a:r>
            <a:endParaRPr kumimoji="1" lang="fr-FR" sz="4000" b="1" i="1" dirty="0">
              <a:solidFill>
                <a:srgbClr val="FFFFFF">
                  <a:lumMod val="50000"/>
                </a:srgbClr>
              </a:solidFill>
              <a:latin typeface="Tahoma" pitchFamily="27" charset="0"/>
              <a:ea typeface="ＭＳ Ｐゴシック" pitchFamily="27" charset="-128"/>
              <a:cs typeface="ＭＳ Ｐゴシック" pitchFamily="27" charset="-128"/>
            </a:endParaRPr>
          </a:p>
        </p:txBody>
      </p:sp>
    </p:spTree>
    <p:extLst>
      <p:ext uri="{BB962C8B-B14F-4D97-AF65-F5344CB8AC3E}">
        <p14:creationId xmlns:p14="http://schemas.microsoft.com/office/powerpoint/2010/main" val="33747088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2952" y="893598"/>
            <a:ext cx="9111986" cy="5794926"/>
            <a:chOff x="2952" y="842799"/>
            <a:chExt cx="9111986" cy="5794926"/>
          </a:xfrm>
        </p:grpSpPr>
        <p:grpSp>
          <p:nvGrpSpPr>
            <p:cNvPr id="3" name="Grouper 2"/>
            <p:cNvGrpSpPr/>
            <p:nvPr/>
          </p:nvGrpSpPr>
          <p:grpSpPr>
            <a:xfrm>
              <a:off x="5830429" y="4310388"/>
              <a:ext cx="358704" cy="1561241"/>
              <a:chOff x="5893929" y="4382358"/>
              <a:chExt cx="358704" cy="1561241"/>
            </a:xfrm>
          </p:grpSpPr>
          <p:sp>
            <p:nvSpPr>
              <p:cNvPr id="40" name="Freeform 4"/>
              <p:cNvSpPr/>
              <p:nvPr/>
            </p:nvSpPr>
            <p:spPr>
              <a:xfrm rot="20782505">
                <a:off x="5893929" y="4382358"/>
                <a:ext cx="307975" cy="1444625"/>
              </a:xfrm>
              <a:custGeom>
                <a:avLst/>
                <a:gdLst>
                  <a:gd name="connsiteX0" fmla="*/ 132471 w 194772"/>
                  <a:gd name="connsiteY0" fmla="*/ 0 h 840470"/>
                  <a:gd name="connsiteX1" fmla="*/ 188497 w 194772"/>
                  <a:gd name="connsiteY1" fmla="*/ 177433 h 840470"/>
                  <a:gd name="connsiteX2" fmla="*/ 1742 w 194772"/>
                  <a:gd name="connsiteY2" fmla="*/ 326850 h 840470"/>
                  <a:gd name="connsiteX3" fmla="*/ 95120 w 194772"/>
                  <a:gd name="connsiteY3" fmla="*/ 560313 h 840470"/>
                  <a:gd name="connsiteX4" fmla="*/ 95120 w 194772"/>
                  <a:gd name="connsiteY4" fmla="*/ 840470 h 84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2" h="840470">
                    <a:moveTo>
                      <a:pt x="132471" y="0"/>
                    </a:moveTo>
                    <a:cubicBezTo>
                      <a:pt x="171378" y="61479"/>
                      <a:pt x="210285" y="122958"/>
                      <a:pt x="188497" y="177433"/>
                    </a:cubicBezTo>
                    <a:cubicBezTo>
                      <a:pt x="166709" y="231908"/>
                      <a:pt x="17305" y="263037"/>
                      <a:pt x="1742" y="326850"/>
                    </a:cubicBezTo>
                    <a:cubicBezTo>
                      <a:pt x="-13821" y="390663"/>
                      <a:pt x="79557" y="474710"/>
                      <a:pt x="95120" y="560313"/>
                    </a:cubicBezTo>
                    <a:cubicBezTo>
                      <a:pt x="110683" y="645916"/>
                      <a:pt x="95120" y="840470"/>
                      <a:pt x="95120" y="84047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41" name="Straight Arrow Connector 26"/>
              <p:cNvCxnSpPr/>
              <p:nvPr/>
            </p:nvCxnSpPr>
            <p:spPr>
              <a:xfrm rot="16200000" flipH="1">
                <a:off x="6157892" y="5848858"/>
                <a:ext cx="147943" cy="415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 name="Curved Connector 7"/>
            <p:cNvCxnSpPr/>
            <p:nvPr/>
          </p:nvCxnSpPr>
          <p:spPr>
            <a:xfrm>
              <a:off x="5798961" y="4100596"/>
              <a:ext cx="948990" cy="815064"/>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5" name="Soleil 4"/>
            <p:cNvSpPr/>
            <p:nvPr/>
          </p:nvSpPr>
          <p:spPr>
            <a:xfrm>
              <a:off x="6602716" y="4740442"/>
              <a:ext cx="239669" cy="38651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reeform 5"/>
            <p:cNvSpPr/>
            <p:nvPr/>
          </p:nvSpPr>
          <p:spPr>
            <a:xfrm rot="7897068">
              <a:off x="6078428" y="1995679"/>
              <a:ext cx="678561" cy="937223"/>
            </a:xfrm>
            <a:custGeom>
              <a:avLst/>
              <a:gdLst>
                <a:gd name="connsiteX0" fmla="*/ 132471 w 194772"/>
                <a:gd name="connsiteY0" fmla="*/ 0 h 840470"/>
                <a:gd name="connsiteX1" fmla="*/ 188497 w 194772"/>
                <a:gd name="connsiteY1" fmla="*/ 177433 h 840470"/>
                <a:gd name="connsiteX2" fmla="*/ 1742 w 194772"/>
                <a:gd name="connsiteY2" fmla="*/ 326850 h 840470"/>
                <a:gd name="connsiteX3" fmla="*/ 95120 w 194772"/>
                <a:gd name="connsiteY3" fmla="*/ 560313 h 840470"/>
                <a:gd name="connsiteX4" fmla="*/ 95120 w 194772"/>
                <a:gd name="connsiteY4" fmla="*/ 840470 h 84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2" h="840470">
                  <a:moveTo>
                    <a:pt x="132471" y="0"/>
                  </a:moveTo>
                  <a:cubicBezTo>
                    <a:pt x="171378" y="61479"/>
                    <a:pt x="210285" y="122958"/>
                    <a:pt x="188497" y="177433"/>
                  </a:cubicBezTo>
                  <a:cubicBezTo>
                    <a:pt x="166709" y="231908"/>
                    <a:pt x="17305" y="263037"/>
                    <a:pt x="1742" y="326850"/>
                  </a:cubicBezTo>
                  <a:cubicBezTo>
                    <a:pt x="-13821" y="390663"/>
                    <a:pt x="79557" y="474710"/>
                    <a:pt x="95120" y="560313"/>
                  </a:cubicBezTo>
                  <a:cubicBezTo>
                    <a:pt x="110683" y="645916"/>
                    <a:pt x="95120" y="840470"/>
                    <a:pt x="95120" y="84047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Freeform 6"/>
            <p:cNvSpPr/>
            <p:nvPr/>
          </p:nvSpPr>
          <p:spPr>
            <a:xfrm rot="1762998">
              <a:off x="4831085" y="4157105"/>
              <a:ext cx="569913" cy="1524000"/>
            </a:xfrm>
            <a:custGeom>
              <a:avLst/>
              <a:gdLst>
                <a:gd name="connsiteX0" fmla="*/ 0 w 570657"/>
                <a:gd name="connsiteY0" fmla="*/ 0 h 1092611"/>
                <a:gd name="connsiteX1" fmla="*/ 382848 w 570657"/>
                <a:gd name="connsiteY1" fmla="*/ 93386 h 1092611"/>
                <a:gd name="connsiteX2" fmla="*/ 224106 w 570657"/>
                <a:gd name="connsiteY2" fmla="*/ 317511 h 1092611"/>
                <a:gd name="connsiteX3" fmla="*/ 326821 w 570657"/>
                <a:gd name="connsiteY3" fmla="*/ 597667 h 1092611"/>
                <a:gd name="connsiteX4" fmla="*/ 550927 w 570657"/>
                <a:gd name="connsiteY4" fmla="*/ 700392 h 1092611"/>
                <a:gd name="connsiteX5" fmla="*/ 522914 w 570657"/>
                <a:gd name="connsiteY5" fmla="*/ 1045918 h 1092611"/>
                <a:gd name="connsiteX6" fmla="*/ 569603 w 570657"/>
                <a:gd name="connsiteY6" fmla="*/ 1083272 h 1092611"/>
                <a:gd name="connsiteX7" fmla="*/ 550927 w 570657"/>
                <a:gd name="connsiteY7" fmla="*/ 1092611 h 109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657" h="1092611">
                  <a:moveTo>
                    <a:pt x="0" y="0"/>
                  </a:moveTo>
                  <a:cubicBezTo>
                    <a:pt x="172748" y="20234"/>
                    <a:pt x="345497" y="40468"/>
                    <a:pt x="382848" y="93386"/>
                  </a:cubicBezTo>
                  <a:cubicBezTo>
                    <a:pt x="420199" y="146304"/>
                    <a:pt x="233444" y="233464"/>
                    <a:pt x="224106" y="317511"/>
                  </a:cubicBezTo>
                  <a:cubicBezTo>
                    <a:pt x="214768" y="401558"/>
                    <a:pt x="272351" y="533854"/>
                    <a:pt x="326821" y="597667"/>
                  </a:cubicBezTo>
                  <a:cubicBezTo>
                    <a:pt x="381291" y="661481"/>
                    <a:pt x="518245" y="625684"/>
                    <a:pt x="550927" y="700392"/>
                  </a:cubicBezTo>
                  <a:cubicBezTo>
                    <a:pt x="583609" y="775100"/>
                    <a:pt x="519801" y="982105"/>
                    <a:pt x="522914" y="1045918"/>
                  </a:cubicBezTo>
                  <a:cubicBezTo>
                    <a:pt x="526027" y="1109731"/>
                    <a:pt x="564934" y="1075490"/>
                    <a:pt x="569603" y="1083272"/>
                  </a:cubicBezTo>
                  <a:cubicBezTo>
                    <a:pt x="574272" y="1091054"/>
                    <a:pt x="562599" y="1091832"/>
                    <a:pt x="550927" y="1092611"/>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8"/>
            <p:cNvSpPr/>
            <p:nvPr/>
          </p:nvSpPr>
          <p:spPr>
            <a:xfrm rot="1525792">
              <a:off x="5242068" y="947574"/>
              <a:ext cx="569913" cy="1535113"/>
            </a:xfrm>
            <a:custGeom>
              <a:avLst/>
              <a:gdLst>
                <a:gd name="connsiteX0" fmla="*/ 0 w 570657"/>
                <a:gd name="connsiteY0" fmla="*/ 0 h 1092611"/>
                <a:gd name="connsiteX1" fmla="*/ 382848 w 570657"/>
                <a:gd name="connsiteY1" fmla="*/ 93386 h 1092611"/>
                <a:gd name="connsiteX2" fmla="*/ 224106 w 570657"/>
                <a:gd name="connsiteY2" fmla="*/ 317511 h 1092611"/>
                <a:gd name="connsiteX3" fmla="*/ 326821 w 570657"/>
                <a:gd name="connsiteY3" fmla="*/ 597667 h 1092611"/>
                <a:gd name="connsiteX4" fmla="*/ 550927 w 570657"/>
                <a:gd name="connsiteY4" fmla="*/ 700392 h 1092611"/>
                <a:gd name="connsiteX5" fmla="*/ 522914 w 570657"/>
                <a:gd name="connsiteY5" fmla="*/ 1045918 h 1092611"/>
                <a:gd name="connsiteX6" fmla="*/ 569603 w 570657"/>
                <a:gd name="connsiteY6" fmla="*/ 1083272 h 1092611"/>
                <a:gd name="connsiteX7" fmla="*/ 550927 w 570657"/>
                <a:gd name="connsiteY7" fmla="*/ 1092611 h 109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657" h="1092611">
                  <a:moveTo>
                    <a:pt x="0" y="0"/>
                  </a:moveTo>
                  <a:cubicBezTo>
                    <a:pt x="172748" y="20234"/>
                    <a:pt x="345497" y="40468"/>
                    <a:pt x="382848" y="93386"/>
                  </a:cubicBezTo>
                  <a:cubicBezTo>
                    <a:pt x="420199" y="146304"/>
                    <a:pt x="233444" y="233464"/>
                    <a:pt x="224106" y="317511"/>
                  </a:cubicBezTo>
                  <a:cubicBezTo>
                    <a:pt x="214768" y="401558"/>
                    <a:pt x="272351" y="533854"/>
                    <a:pt x="326821" y="597667"/>
                  </a:cubicBezTo>
                  <a:cubicBezTo>
                    <a:pt x="381291" y="661481"/>
                    <a:pt x="518245" y="625684"/>
                    <a:pt x="550927" y="700392"/>
                  </a:cubicBezTo>
                  <a:cubicBezTo>
                    <a:pt x="583609" y="775100"/>
                    <a:pt x="519801" y="982105"/>
                    <a:pt x="522914" y="1045918"/>
                  </a:cubicBezTo>
                  <a:cubicBezTo>
                    <a:pt x="526027" y="1109731"/>
                    <a:pt x="564934" y="1075490"/>
                    <a:pt x="569603" y="1083272"/>
                  </a:cubicBezTo>
                  <a:cubicBezTo>
                    <a:pt x="574272" y="1091054"/>
                    <a:pt x="562599" y="1091832"/>
                    <a:pt x="550927" y="1092611"/>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Oval 9"/>
            <p:cNvSpPr/>
            <p:nvPr/>
          </p:nvSpPr>
          <p:spPr>
            <a:xfrm>
              <a:off x="3380627" y="1781391"/>
              <a:ext cx="3258877" cy="3128415"/>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10"/>
            <p:cNvSpPr/>
            <p:nvPr/>
          </p:nvSpPr>
          <p:spPr>
            <a:xfrm>
              <a:off x="4314825" y="1982255"/>
              <a:ext cx="2133600" cy="1681163"/>
            </a:xfrm>
            <a:prstGeom prst="ellipse">
              <a:avLst/>
            </a:prstGeom>
            <a:pattFill prst="sphere">
              <a:fgClr>
                <a:schemeClr val="bg1"/>
              </a:fgClr>
              <a:bgClr>
                <a:schemeClr val="tx2">
                  <a:lumMod val="60000"/>
                  <a:lumOff val="40000"/>
                </a:schemeClr>
              </a:bgClr>
            </a:patt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Arc 10"/>
            <p:cNvSpPr/>
            <p:nvPr/>
          </p:nvSpPr>
          <p:spPr>
            <a:xfrm rot="10111560">
              <a:off x="4139924" y="1850460"/>
              <a:ext cx="3262940" cy="1646210"/>
            </a:xfrm>
            <a:prstGeom prst="arc">
              <a:avLst>
                <a:gd name="adj1" fmla="val 13627037"/>
                <a:gd name="adj2" fmla="val 21071253"/>
              </a:avLst>
            </a:prstGeom>
            <a:noFill/>
            <a:ln w="254000" cmpd="sng">
              <a:gradFill flip="none" rotWithShape="1">
                <a:gsLst>
                  <a:gs pos="30000">
                    <a:schemeClr val="bg1"/>
                  </a:gs>
                  <a:gs pos="100000">
                    <a:prstClr val="white"/>
                  </a:gs>
                  <a:gs pos="65000">
                    <a:schemeClr val="tx2">
                      <a:lumMod val="60000"/>
                      <a:lumOff val="40000"/>
                    </a:scheme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2" name="Arc 11"/>
            <p:cNvSpPr/>
            <p:nvPr/>
          </p:nvSpPr>
          <p:spPr>
            <a:xfrm rot="816369">
              <a:off x="3302271" y="1873794"/>
              <a:ext cx="3258878" cy="3128416"/>
            </a:xfrm>
            <a:prstGeom prst="arc">
              <a:avLst>
                <a:gd name="adj1" fmla="val 15771232"/>
                <a:gd name="adj2" fmla="val 20532715"/>
              </a:avLst>
            </a:prstGeom>
            <a:noFill/>
            <a:ln w="254000" cmpd="sng">
              <a:gradFill flip="none" rotWithShape="1">
                <a:gsLst>
                  <a:gs pos="30000">
                    <a:schemeClr val="bg1"/>
                  </a:gs>
                  <a:gs pos="100000">
                    <a:prstClr val="white"/>
                  </a:gs>
                  <a:gs pos="65000">
                    <a:schemeClr val="tx2">
                      <a:lumMod val="60000"/>
                      <a:lumOff val="40000"/>
                    </a:scheme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3" name="Arc 12"/>
            <p:cNvSpPr/>
            <p:nvPr/>
          </p:nvSpPr>
          <p:spPr>
            <a:xfrm rot="16708578">
              <a:off x="3684846" y="2529249"/>
              <a:ext cx="2656479" cy="1334628"/>
            </a:xfrm>
            <a:prstGeom prst="arc">
              <a:avLst>
                <a:gd name="adj1" fmla="val 15103467"/>
                <a:gd name="adj2" fmla="val 21395177"/>
              </a:avLst>
            </a:prstGeom>
            <a:noFill/>
            <a:ln w="254000" cmpd="sng">
              <a:gradFill flip="none" rotWithShape="1">
                <a:gsLst>
                  <a:gs pos="30000">
                    <a:schemeClr val="bg1"/>
                  </a:gs>
                  <a:gs pos="100000">
                    <a:prstClr val="white"/>
                  </a:gs>
                  <a:gs pos="65000">
                    <a:schemeClr val="tx2">
                      <a:lumMod val="60000"/>
                      <a:lumOff val="40000"/>
                    </a:scheme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4" name="Freeform 14"/>
            <p:cNvSpPr/>
            <p:nvPr/>
          </p:nvSpPr>
          <p:spPr>
            <a:xfrm>
              <a:off x="3438525" y="1486955"/>
              <a:ext cx="569913" cy="1092200"/>
            </a:xfrm>
            <a:custGeom>
              <a:avLst/>
              <a:gdLst>
                <a:gd name="connsiteX0" fmla="*/ 0 w 570657"/>
                <a:gd name="connsiteY0" fmla="*/ 0 h 1092611"/>
                <a:gd name="connsiteX1" fmla="*/ 382848 w 570657"/>
                <a:gd name="connsiteY1" fmla="*/ 93386 h 1092611"/>
                <a:gd name="connsiteX2" fmla="*/ 224106 w 570657"/>
                <a:gd name="connsiteY2" fmla="*/ 317511 h 1092611"/>
                <a:gd name="connsiteX3" fmla="*/ 326821 w 570657"/>
                <a:gd name="connsiteY3" fmla="*/ 597667 h 1092611"/>
                <a:gd name="connsiteX4" fmla="*/ 550927 w 570657"/>
                <a:gd name="connsiteY4" fmla="*/ 700392 h 1092611"/>
                <a:gd name="connsiteX5" fmla="*/ 522914 w 570657"/>
                <a:gd name="connsiteY5" fmla="*/ 1045918 h 1092611"/>
                <a:gd name="connsiteX6" fmla="*/ 569603 w 570657"/>
                <a:gd name="connsiteY6" fmla="*/ 1083272 h 1092611"/>
                <a:gd name="connsiteX7" fmla="*/ 550927 w 570657"/>
                <a:gd name="connsiteY7" fmla="*/ 1092611 h 109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657" h="1092611">
                  <a:moveTo>
                    <a:pt x="0" y="0"/>
                  </a:moveTo>
                  <a:cubicBezTo>
                    <a:pt x="172748" y="20234"/>
                    <a:pt x="345497" y="40468"/>
                    <a:pt x="382848" y="93386"/>
                  </a:cubicBezTo>
                  <a:cubicBezTo>
                    <a:pt x="420199" y="146304"/>
                    <a:pt x="233444" y="233464"/>
                    <a:pt x="224106" y="317511"/>
                  </a:cubicBezTo>
                  <a:cubicBezTo>
                    <a:pt x="214768" y="401558"/>
                    <a:pt x="272351" y="533854"/>
                    <a:pt x="326821" y="597667"/>
                  </a:cubicBezTo>
                  <a:cubicBezTo>
                    <a:pt x="381291" y="661481"/>
                    <a:pt x="518245" y="625684"/>
                    <a:pt x="550927" y="700392"/>
                  </a:cubicBezTo>
                  <a:cubicBezTo>
                    <a:pt x="583609" y="775100"/>
                    <a:pt x="519801" y="982105"/>
                    <a:pt x="522914" y="1045918"/>
                  </a:cubicBezTo>
                  <a:cubicBezTo>
                    <a:pt x="526027" y="1109731"/>
                    <a:pt x="564934" y="1075490"/>
                    <a:pt x="569603" y="1083272"/>
                  </a:cubicBezTo>
                  <a:cubicBezTo>
                    <a:pt x="574272" y="1091054"/>
                    <a:pt x="562599" y="1091832"/>
                    <a:pt x="550927" y="1092611"/>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5" name="Freeform 15"/>
            <p:cNvSpPr/>
            <p:nvPr/>
          </p:nvSpPr>
          <p:spPr>
            <a:xfrm rot="16014925">
              <a:off x="3266814" y="3159845"/>
              <a:ext cx="569912" cy="1100784"/>
            </a:xfrm>
            <a:custGeom>
              <a:avLst/>
              <a:gdLst>
                <a:gd name="connsiteX0" fmla="*/ 0 w 570657"/>
                <a:gd name="connsiteY0" fmla="*/ 0 h 1092611"/>
                <a:gd name="connsiteX1" fmla="*/ 382848 w 570657"/>
                <a:gd name="connsiteY1" fmla="*/ 93386 h 1092611"/>
                <a:gd name="connsiteX2" fmla="*/ 224106 w 570657"/>
                <a:gd name="connsiteY2" fmla="*/ 317511 h 1092611"/>
                <a:gd name="connsiteX3" fmla="*/ 326821 w 570657"/>
                <a:gd name="connsiteY3" fmla="*/ 597667 h 1092611"/>
                <a:gd name="connsiteX4" fmla="*/ 550927 w 570657"/>
                <a:gd name="connsiteY4" fmla="*/ 700392 h 1092611"/>
                <a:gd name="connsiteX5" fmla="*/ 522914 w 570657"/>
                <a:gd name="connsiteY5" fmla="*/ 1045918 h 1092611"/>
                <a:gd name="connsiteX6" fmla="*/ 569603 w 570657"/>
                <a:gd name="connsiteY6" fmla="*/ 1083272 h 1092611"/>
                <a:gd name="connsiteX7" fmla="*/ 550927 w 570657"/>
                <a:gd name="connsiteY7" fmla="*/ 1092611 h 109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657" h="1092611">
                  <a:moveTo>
                    <a:pt x="0" y="0"/>
                  </a:moveTo>
                  <a:cubicBezTo>
                    <a:pt x="172748" y="20234"/>
                    <a:pt x="345497" y="40468"/>
                    <a:pt x="382848" y="93386"/>
                  </a:cubicBezTo>
                  <a:cubicBezTo>
                    <a:pt x="420199" y="146304"/>
                    <a:pt x="233444" y="233464"/>
                    <a:pt x="224106" y="317511"/>
                  </a:cubicBezTo>
                  <a:cubicBezTo>
                    <a:pt x="214768" y="401558"/>
                    <a:pt x="272351" y="533854"/>
                    <a:pt x="326821" y="597667"/>
                  </a:cubicBezTo>
                  <a:cubicBezTo>
                    <a:pt x="381291" y="661481"/>
                    <a:pt x="518245" y="625684"/>
                    <a:pt x="550927" y="700392"/>
                  </a:cubicBezTo>
                  <a:cubicBezTo>
                    <a:pt x="583609" y="775100"/>
                    <a:pt x="519801" y="982105"/>
                    <a:pt x="522914" y="1045918"/>
                  </a:cubicBezTo>
                  <a:cubicBezTo>
                    <a:pt x="526027" y="1109731"/>
                    <a:pt x="564934" y="1075490"/>
                    <a:pt x="569603" y="1083272"/>
                  </a:cubicBezTo>
                  <a:cubicBezTo>
                    <a:pt x="574272" y="1091054"/>
                    <a:pt x="562599" y="1091832"/>
                    <a:pt x="550927" y="1092611"/>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6" name="Freeform 16"/>
            <p:cNvSpPr/>
            <p:nvPr/>
          </p:nvSpPr>
          <p:spPr>
            <a:xfrm>
              <a:off x="4157663" y="4330168"/>
              <a:ext cx="560387" cy="1201737"/>
            </a:xfrm>
            <a:custGeom>
              <a:avLst/>
              <a:gdLst>
                <a:gd name="connsiteX0" fmla="*/ 132471 w 194772"/>
                <a:gd name="connsiteY0" fmla="*/ 0 h 840470"/>
                <a:gd name="connsiteX1" fmla="*/ 188497 w 194772"/>
                <a:gd name="connsiteY1" fmla="*/ 177433 h 840470"/>
                <a:gd name="connsiteX2" fmla="*/ 1742 w 194772"/>
                <a:gd name="connsiteY2" fmla="*/ 326850 h 840470"/>
                <a:gd name="connsiteX3" fmla="*/ 95120 w 194772"/>
                <a:gd name="connsiteY3" fmla="*/ 560313 h 840470"/>
                <a:gd name="connsiteX4" fmla="*/ 95120 w 194772"/>
                <a:gd name="connsiteY4" fmla="*/ 840470 h 84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2" h="840470">
                  <a:moveTo>
                    <a:pt x="132471" y="0"/>
                  </a:moveTo>
                  <a:cubicBezTo>
                    <a:pt x="171378" y="61479"/>
                    <a:pt x="210285" y="122958"/>
                    <a:pt x="188497" y="177433"/>
                  </a:cubicBezTo>
                  <a:cubicBezTo>
                    <a:pt x="166709" y="231908"/>
                    <a:pt x="17305" y="263037"/>
                    <a:pt x="1742" y="326850"/>
                  </a:cubicBezTo>
                  <a:cubicBezTo>
                    <a:pt x="-13821" y="390663"/>
                    <a:pt x="79557" y="474710"/>
                    <a:pt x="95120" y="560313"/>
                  </a:cubicBezTo>
                  <a:cubicBezTo>
                    <a:pt x="110683" y="645916"/>
                    <a:pt x="95120" y="840470"/>
                    <a:pt x="95120" y="84047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 name="Freeform 17"/>
            <p:cNvSpPr/>
            <p:nvPr/>
          </p:nvSpPr>
          <p:spPr>
            <a:xfrm rot="4898654">
              <a:off x="3057039" y="2537977"/>
              <a:ext cx="204828" cy="585394"/>
            </a:xfrm>
            <a:custGeom>
              <a:avLst/>
              <a:gdLst>
                <a:gd name="connsiteX0" fmla="*/ 132471 w 194772"/>
                <a:gd name="connsiteY0" fmla="*/ 0 h 840470"/>
                <a:gd name="connsiteX1" fmla="*/ 188497 w 194772"/>
                <a:gd name="connsiteY1" fmla="*/ 177433 h 840470"/>
                <a:gd name="connsiteX2" fmla="*/ 1742 w 194772"/>
                <a:gd name="connsiteY2" fmla="*/ 326850 h 840470"/>
                <a:gd name="connsiteX3" fmla="*/ 95120 w 194772"/>
                <a:gd name="connsiteY3" fmla="*/ 560313 h 840470"/>
                <a:gd name="connsiteX4" fmla="*/ 95120 w 194772"/>
                <a:gd name="connsiteY4" fmla="*/ 840470 h 84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2" h="840470">
                  <a:moveTo>
                    <a:pt x="132471" y="0"/>
                  </a:moveTo>
                  <a:cubicBezTo>
                    <a:pt x="171378" y="61479"/>
                    <a:pt x="210285" y="122958"/>
                    <a:pt x="188497" y="177433"/>
                  </a:cubicBezTo>
                  <a:cubicBezTo>
                    <a:pt x="166709" y="231908"/>
                    <a:pt x="17305" y="263037"/>
                    <a:pt x="1742" y="326850"/>
                  </a:cubicBezTo>
                  <a:cubicBezTo>
                    <a:pt x="-13821" y="390663"/>
                    <a:pt x="79557" y="474710"/>
                    <a:pt x="95120" y="560313"/>
                  </a:cubicBezTo>
                  <a:cubicBezTo>
                    <a:pt x="110683" y="645916"/>
                    <a:pt x="95120" y="840470"/>
                    <a:pt x="95120" y="84047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8" name="Freeform 18"/>
            <p:cNvSpPr/>
            <p:nvPr/>
          </p:nvSpPr>
          <p:spPr>
            <a:xfrm>
              <a:off x="4614863" y="899580"/>
              <a:ext cx="223837" cy="969963"/>
            </a:xfrm>
            <a:custGeom>
              <a:avLst/>
              <a:gdLst>
                <a:gd name="connsiteX0" fmla="*/ 121481 w 224233"/>
                <a:gd name="connsiteY0" fmla="*/ 0 h 971210"/>
                <a:gd name="connsiteX1" fmla="*/ 18765 w 224233"/>
                <a:gd name="connsiteY1" fmla="*/ 177433 h 971210"/>
                <a:gd name="connsiteX2" fmla="*/ 224196 w 224233"/>
                <a:gd name="connsiteY2" fmla="*/ 252141 h 971210"/>
                <a:gd name="connsiteX3" fmla="*/ 90 w 224233"/>
                <a:gd name="connsiteY3" fmla="*/ 392220 h 971210"/>
                <a:gd name="connsiteX4" fmla="*/ 196183 w 224233"/>
                <a:gd name="connsiteY4" fmla="*/ 522959 h 971210"/>
                <a:gd name="connsiteX5" fmla="*/ 140156 w 224233"/>
                <a:gd name="connsiteY5" fmla="*/ 971210 h 971210"/>
                <a:gd name="connsiteX6" fmla="*/ 140156 w 224233"/>
                <a:gd name="connsiteY6" fmla="*/ 971210 h 97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33" h="971210">
                  <a:moveTo>
                    <a:pt x="121481" y="0"/>
                  </a:moveTo>
                  <a:cubicBezTo>
                    <a:pt x="61563" y="67705"/>
                    <a:pt x="1646" y="135410"/>
                    <a:pt x="18765" y="177433"/>
                  </a:cubicBezTo>
                  <a:cubicBezTo>
                    <a:pt x="35884" y="219456"/>
                    <a:pt x="227309" y="216343"/>
                    <a:pt x="224196" y="252141"/>
                  </a:cubicBezTo>
                  <a:cubicBezTo>
                    <a:pt x="221083" y="287939"/>
                    <a:pt x="4759" y="347084"/>
                    <a:pt x="90" y="392220"/>
                  </a:cubicBezTo>
                  <a:cubicBezTo>
                    <a:pt x="-4579" y="437356"/>
                    <a:pt x="172839" y="426461"/>
                    <a:pt x="196183" y="522959"/>
                  </a:cubicBezTo>
                  <a:cubicBezTo>
                    <a:pt x="219527" y="619457"/>
                    <a:pt x="140156" y="971210"/>
                    <a:pt x="140156" y="971210"/>
                  </a:cubicBezTo>
                  <a:lnTo>
                    <a:pt x="140156" y="971210"/>
                  </a:ln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9" name="Right Triangle 20"/>
            <p:cNvSpPr/>
            <p:nvPr/>
          </p:nvSpPr>
          <p:spPr>
            <a:xfrm rot="15748863">
              <a:off x="6252369" y="3103824"/>
              <a:ext cx="166688" cy="127000"/>
            </a:xfrm>
            <a:prstGeom prst="rtTriangle">
              <a:avLst/>
            </a:prstGeom>
            <a:pattFill prst="sphere">
              <a:fgClr>
                <a:schemeClr val="bg1"/>
              </a:fgClr>
              <a:bgClr>
                <a:schemeClr val="tx2">
                  <a:lumMod val="60000"/>
                  <a:lumOff val="40000"/>
                </a:schemeClr>
              </a:bgClr>
            </a:patt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23"/>
            <p:cNvSpPr txBox="1"/>
            <p:nvPr/>
          </p:nvSpPr>
          <p:spPr>
            <a:xfrm>
              <a:off x="2952" y="4386313"/>
              <a:ext cx="3747077" cy="523220"/>
            </a:xfrm>
            <a:prstGeom prst="rect">
              <a:avLst/>
            </a:prstGeom>
            <a:noFill/>
          </p:spPr>
          <p:txBody>
            <a:bodyPr wrap="square">
              <a:spAutoFit/>
            </a:bodyPr>
            <a:lstStyle/>
            <a:p>
              <a:pPr fontAlgn="auto">
                <a:spcBef>
                  <a:spcPts val="0"/>
                </a:spcBef>
                <a:spcAft>
                  <a:spcPts val="0"/>
                </a:spcAft>
                <a:defRPr/>
              </a:pPr>
              <a:r>
                <a:rPr lang="en-US" sz="2800" b="1" dirty="0">
                  <a:latin typeface="Times New Roman"/>
                  <a:cs typeface="Times New Roman"/>
                </a:rPr>
                <a:t>The</a:t>
              </a:r>
              <a:r>
                <a:rPr lang="en-US" sz="2800" b="1" dirty="0" smtClean="0">
                  <a:latin typeface="Times New Roman"/>
                  <a:cs typeface="Times New Roman"/>
                </a:rPr>
                <a:t> nanostructure</a:t>
              </a:r>
            </a:p>
          </p:txBody>
        </p:sp>
        <p:sp>
          <p:nvSpPr>
            <p:cNvPr id="21" name="TextBox 24"/>
            <p:cNvSpPr txBox="1"/>
            <p:nvPr/>
          </p:nvSpPr>
          <p:spPr>
            <a:xfrm>
              <a:off x="6546362" y="1223428"/>
              <a:ext cx="2441575" cy="523220"/>
            </a:xfrm>
            <a:prstGeom prst="rect">
              <a:avLst/>
            </a:prstGeom>
            <a:noFill/>
          </p:spPr>
          <p:txBody>
            <a:bodyPr>
              <a:spAutoFit/>
            </a:bodyPr>
            <a:lstStyle/>
            <a:p>
              <a:pPr fontAlgn="auto">
                <a:spcBef>
                  <a:spcPts val="0"/>
                </a:spcBef>
                <a:spcAft>
                  <a:spcPts val="0"/>
                </a:spcAft>
                <a:defRPr/>
              </a:pPr>
              <a:r>
                <a:rPr lang="en-US" sz="2800" b="1" dirty="0">
                  <a:latin typeface="Times New Roman"/>
                  <a:cs typeface="Times New Roman"/>
                </a:rPr>
                <a:t>The </a:t>
              </a:r>
              <a:r>
                <a:rPr lang="en-US" sz="2800" b="1" dirty="0" smtClean="0">
                  <a:latin typeface="Times New Roman"/>
                  <a:cs typeface="Times New Roman"/>
                </a:rPr>
                <a:t>core</a:t>
              </a:r>
              <a:endParaRPr lang="en-US" sz="2400" b="1" i="1" dirty="0">
                <a:latin typeface="Times New Roman"/>
                <a:cs typeface="Times New Roman"/>
              </a:endParaRPr>
            </a:p>
          </p:txBody>
        </p:sp>
        <p:cxnSp>
          <p:nvCxnSpPr>
            <p:cNvPr id="22" name="Straight Arrow Connector 26"/>
            <p:cNvCxnSpPr>
              <a:stCxn id="15" idx="0"/>
            </p:cNvCxnSpPr>
            <p:nvPr/>
          </p:nvCxnSpPr>
          <p:spPr>
            <a:xfrm rot="16200000" flipH="1" flipV="1">
              <a:off x="2925193" y="4106538"/>
              <a:ext cx="174457" cy="101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8"/>
            <p:cNvCxnSpPr/>
            <p:nvPr/>
          </p:nvCxnSpPr>
          <p:spPr>
            <a:xfrm>
              <a:off x="1720581" y="3663419"/>
              <a:ext cx="1296928" cy="141339"/>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31"/>
            <p:cNvCxnSpPr/>
            <p:nvPr/>
          </p:nvCxnSpPr>
          <p:spPr>
            <a:xfrm flipV="1">
              <a:off x="3059832" y="4024399"/>
              <a:ext cx="1152450" cy="649946"/>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33"/>
            <p:cNvCxnSpPr/>
            <p:nvPr/>
          </p:nvCxnSpPr>
          <p:spPr>
            <a:xfrm rot="10800000" flipV="1">
              <a:off x="5609737" y="1623816"/>
              <a:ext cx="987425" cy="90034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Soleil 25"/>
            <p:cNvSpPr/>
            <p:nvPr/>
          </p:nvSpPr>
          <p:spPr>
            <a:xfrm>
              <a:off x="2754313" y="2613061"/>
              <a:ext cx="239669" cy="38651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Rectangle 26"/>
            <p:cNvSpPr/>
            <p:nvPr/>
          </p:nvSpPr>
          <p:spPr>
            <a:xfrm>
              <a:off x="152103" y="3281538"/>
              <a:ext cx="4572000" cy="523220"/>
            </a:xfrm>
            <a:prstGeom prst="rect">
              <a:avLst/>
            </a:prstGeom>
          </p:spPr>
          <p:txBody>
            <a:bodyPr>
              <a:spAutoFit/>
            </a:bodyPr>
            <a:lstStyle/>
            <a:p>
              <a:pPr fontAlgn="auto">
                <a:spcBef>
                  <a:spcPts val="0"/>
                </a:spcBef>
                <a:spcAft>
                  <a:spcPts val="0"/>
                </a:spcAft>
                <a:defRPr/>
              </a:pPr>
              <a:r>
                <a:rPr lang="en-US" sz="2800" b="1" dirty="0" smtClean="0">
                  <a:latin typeface="Times New Roman"/>
                  <a:cs typeface="Times New Roman"/>
                </a:rPr>
                <a:t>The shell</a:t>
              </a:r>
            </a:p>
          </p:txBody>
        </p:sp>
        <p:cxnSp>
          <p:nvCxnSpPr>
            <p:cNvPr id="28" name="Straight Arrow Connector 26"/>
            <p:cNvCxnSpPr/>
            <p:nvPr/>
          </p:nvCxnSpPr>
          <p:spPr>
            <a:xfrm rot="5400000">
              <a:off x="4353012" y="5585633"/>
              <a:ext cx="145155" cy="11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6"/>
            <p:cNvCxnSpPr>
              <a:stCxn id="8" idx="0"/>
            </p:cNvCxnSpPr>
            <p:nvPr/>
          </p:nvCxnSpPr>
          <p:spPr>
            <a:xfrm flipH="1" flipV="1">
              <a:off x="5508768" y="842799"/>
              <a:ext cx="90502" cy="567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3"/>
            <p:cNvSpPr txBox="1"/>
            <p:nvPr/>
          </p:nvSpPr>
          <p:spPr>
            <a:xfrm>
              <a:off x="6444208" y="6114505"/>
              <a:ext cx="2543175" cy="523220"/>
            </a:xfrm>
            <a:prstGeom prst="rect">
              <a:avLst/>
            </a:prstGeom>
            <a:noFill/>
          </p:spPr>
          <p:txBody>
            <a:bodyPr wrap="square">
              <a:spAutoFit/>
            </a:bodyPr>
            <a:lstStyle/>
            <a:p>
              <a:pPr fontAlgn="auto">
                <a:spcBef>
                  <a:spcPts val="0"/>
                </a:spcBef>
                <a:spcAft>
                  <a:spcPts val="0"/>
                </a:spcAft>
                <a:defRPr/>
              </a:pPr>
              <a:r>
                <a:rPr lang="en-US" sz="2800" b="1" dirty="0">
                  <a:latin typeface="Times New Roman"/>
                  <a:cs typeface="Times New Roman"/>
                </a:rPr>
                <a:t>The</a:t>
              </a:r>
              <a:r>
                <a:rPr lang="en-US" sz="2800" b="1" dirty="0" smtClean="0">
                  <a:latin typeface="Times New Roman"/>
                  <a:cs typeface="Times New Roman"/>
                </a:rPr>
                <a:t> targeting</a:t>
              </a:r>
            </a:p>
          </p:txBody>
        </p:sp>
        <p:cxnSp>
          <p:nvCxnSpPr>
            <p:cNvPr id="31" name="Straight Arrow Connector 33"/>
            <p:cNvCxnSpPr/>
            <p:nvPr/>
          </p:nvCxnSpPr>
          <p:spPr>
            <a:xfrm flipH="1" flipV="1">
              <a:off x="6128850" y="5871629"/>
              <a:ext cx="387366" cy="602916"/>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23"/>
            <p:cNvSpPr txBox="1"/>
            <p:nvPr/>
          </p:nvSpPr>
          <p:spPr>
            <a:xfrm>
              <a:off x="6883654" y="3401704"/>
              <a:ext cx="2231284" cy="2246769"/>
            </a:xfrm>
            <a:prstGeom prst="rect">
              <a:avLst/>
            </a:prstGeom>
            <a:noFill/>
          </p:spPr>
          <p:txBody>
            <a:bodyPr wrap="square">
              <a:spAutoFit/>
            </a:bodyPr>
            <a:lstStyle/>
            <a:p>
              <a:pPr algn="ctr" fontAlgn="auto">
                <a:spcBef>
                  <a:spcPts val="0"/>
                </a:spcBef>
                <a:spcAft>
                  <a:spcPts val="0"/>
                </a:spcAft>
                <a:defRPr/>
              </a:pPr>
              <a:r>
                <a:rPr lang="en-US" sz="2800" b="1" dirty="0">
                  <a:latin typeface="Times New Roman"/>
                  <a:cs typeface="Times New Roman"/>
                </a:rPr>
                <a:t>The</a:t>
              </a:r>
              <a:r>
                <a:rPr lang="en-US" sz="2800" b="1" dirty="0" smtClean="0">
                  <a:latin typeface="Times New Roman"/>
                  <a:cs typeface="Times New Roman"/>
                </a:rPr>
                <a:t> imaging agent or</a:t>
              </a:r>
            </a:p>
            <a:p>
              <a:pPr algn="ctr" fontAlgn="auto">
                <a:spcBef>
                  <a:spcPts val="0"/>
                </a:spcBef>
                <a:spcAft>
                  <a:spcPts val="0"/>
                </a:spcAft>
                <a:defRPr/>
              </a:pPr>
              <a:r>
                <a:rPr lang="en-US" sz="2800" b="1" dirty="0" smtClean="0">
                  <a:latin typeface="Times New Roman"/>
                  <a:cs typeface="Times New Roman"/>
                </a:rPr>
                <a:t> drug </a:t>
              </a:r>
            </a:p>
            <a:p>
              <a:pPr algn="ctr" fontAlgn="auto">
                <a:spcBef>
                  <a:spcPts val="0"/>
                </a:spcBef>
                <a:spcAft>
                  <a:spcPts val="0"/>
                </a:spcAft>
                <a:defRPr/>
              </a:pPr>
              <a:r>
                <a:rPr lang="en-US" sz="2800" b="1" dirty="0" smtClean="0">
                  <a:latin typeface="Times New Roman"/>
                  <a:cs typeface="Times New Roman"/>
                </a:rPr>
                <a:t>(inside/outside)</a:t>
              </a:r>
            </a:p>
          </p:txBody>
        </p:sp>
        <p:cxnSp>
          <p:nvCxnSpPr>
            <p:cNvPr id="33" name="Straight Arrow Connector 33"/>
            <p:cNvCxnSpPr/>
            <p:nvPr/>
          </p:nvCxnSpPr>
          <p:spPr>
            <a:xfrm flipH="1">
              <a:off x="6747952" y="3663418"/>
              <a:ext cx="245423" cy="1052697"/>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Soleil 33"/>
            <p:cNvSpPr/>
            <p:nvPr/>
          </p:nvSpPr>
          <p:spPr>
            <a:xfrm>
              <a:off x="4763315" y="2502954"/>
              <a:ext cx="239669" cy="38651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Soleil 34"/>
            <p:cNvSpPr/>
            <p:nvPr/>
          </p:nvSpPr>
          <p:spPr>
            <a:xfrm>
              <a:off x="5536656" y="2912533"/>
              <a:ext cx="239669" cy="38651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6" name="Straight Arrow Connector 33"/>
            <p:cNvCxnSpPr/>
            <p:nvPr/>
          </p:nvCxnSpPr>
          <p:spPr>
            <a:xfrm flipH="1" flipV="1">
              <a:off x="5805504" y="3258264"/>
              <a:ext cx="1187871" cy="40515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Soleil 36"/>
            <p:cNvSpPr/>
            <p:nvPr/>
          </p:nvSpPr>
          <p:spPr>
            <a:xfrm>
              <a:off x="4643480" y="1223428"/>
              <a:ext cx="239669" cy="38651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Soleil 37"/>
            <p:cNvSpPr/>
            <p:nvPr/>
          </p:nvSpPr>
          <p:spPr>
            <a:xfrm>
              <a:off x="5421616" y="4156242"/>
              <a:ext cx="239669" cy="38651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Soleil 38"/>
            <p:cNvSpPr/>
            <p:nvPr/>
          </p:nvSpPr>
          <p:spPr>
            <a:xfrm>
              <a:off x="3873500" y="2853291"/>
              <a:ext cx="239669" cy="38651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42" name="Image 41"/>
          <p:cNvPicPr>
            <a:picLocks noChangeAspect="1"/>
          </p:cNvPicPr>
          <p:nvPr/>
        </p:nvPicPr>
        <p:blipFill>
          <a:blip r:embed="rId2"/>
          <a:stretch>
            <a:fillRect/>
          </a:stretch>
        </p:blipFill>
        <p:spPr>
          <a:xfrm>
            <a:off x="2051720" y="5157192"/>
            <a:ext cx="1964266" cy="910050"/>
          </a:xfrm>
          <a:prstGeom prst="rect">
            <a:avLst/>
          </a:prstGeom>
        </p:spPr>
      </p:pic>
      <p:pic>
        <p:nvPicPr>
          <p:cNvPr id="43" name="Image 3"/>
          <p:cNvPicPr>
            <a:picLocks noChangeAspect="1"/>
          </p:cNvPicPr>
          <p:nvPr/>
        </p:nvPicPr>
        <p:blipFill>
          <a:blip r:embed="rId3"/>
          <a:srcRect b="39528"/>
          <a:stretch>
            <a:fillRect/>
          </a:stretch>
        </p:blipFill>
        <p:spPr bwMode="auto">
          <a:xfrm>
            <a:off x="0" y="5229200"/>
            <a:ext cx="1257910" cy="820113"/>
          </a:xfrm>
          <a:prstGeom prst="rect">
            <a:avLst/>
          </a:prstGeom>
          <a:noFill/>
          <a:ln w="9525">
            <a:noFill/>
            <a:miter lim="800000"/>
            <a:headEnd/>
            <a:tailEnd/>
          </a:ln>
        </p:spPr>
      </p:pic>
      <p:pic>
        <p:nvPicPr>
          <p:cNvPr id="44" name="Picture 13" descr="thrombus-170_400_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36515">
            <a:off x="71455" y="648892"/>
            <a:ext cx="3129664" cy="1846502"/>
          </a:xfrm>
          <a:prstGeom prst="rect">
            <a:avLst/>
          </a:prstGeom>
        </p:spPr>
      </p:pic>
      <p:sp>
        <p:nvSpPr>
          <p:cNvPr id="45" name="Text Box 15"/>
          <p:cNvSpPr txBox="1">
            <a:spLocks noChangeArrowheads="1"/>
          </p:cNvSpPr>
          <p:nvPr/>
        </p:nvSpPr>
        <p:spPr bwMode="auto">
          <a:xfrm>
            <a:off x="1083733" y="1"/>
            <a:ext cx="6282267" cy="954107"/>
          </a:xfrm>
          <a:prstGeom prst="rect">
            <a:avLst/>
          </a:prstGeom>
          <a:noFill/>
          <a:ln w="9525">
            <a:noFill/>
            <a:miter lim="800000"/>
            <a:headEnd/>
            <a:tailEnd/>
          </a:ln>
        </p:spPr>
        <p:txBody>
          <a:bodyPr wrap="square">
            <a:spAutoFit/>
          </a:bodyPr>
          <a:lstStyle/>
          <a:p>
            <a:pPr algn="ctr"/>
            <a:r>
              <a:rPr lang="de-DE" sz="2800" b="1" dirty="0" smtClean="0">
                <a:solidFill>
                  <a:schemeClr val="tx1"/>
                </a:solidFill>
                <a:latin typeface="Arial"/>
                <a:cs typeface="Arial"/>
              </a:rPr>
              <a:t>Nanosystems </a:t>
            </a:r>
            <a:r>
              <a:rPr lang="de-DE" sz="2800" b="1" dirty="0" err="1" smtClean="0">
                <a:solidFill>
                  <a:schemeClr val="tx1"/>
                </a:solidFill>
                <a:latin typeface="Arial"/>
                <a:cs typeface="Arial"/>
              </a:rPr>
              <a:t>for</a:t>
            </a:r>
            <a:r>
              <a:rPr lang="de-DE" sz="2800" b="1" dirty="0" smtClean="0">
                <a:solidFill>
                  <a:schemeClr val="tx1"/>
                </a:solidFill>
                <a:latin typeface="Arial"/>
                <a:cs typeface="Arial"/>
              </a:rPr>
              <a:t> </a:t>
            </a:r>
            <a:r>
              <a:rPr lang="de-DE" sz="2800" b="1" dirty="0" err="1" smtClean="0">
                <a:solidFill>
                  <a:schemeClr val="tx1"/>
                </a:solidFill>
                <a:latin typeface="Arial"/>
                <a:cs typeface="Arial"/>
              </a:rPr>
              <a:t>imaging</a:t>
            </a:r>
            <a:r>
              <a:rPr lang="de-DE" sz="2800" b="1" dirty="0" smtClean="0">
                <a:solidFill>
                  <a:schemeClr val="tx1"/>
                </a:solidFill>
                <a:latin typeface="Arial"/>
                <a:cs typeface="Arial"/>
              </a:rPr>
              <a:t> </a:t>
            </a:r>
            <a:r>
              <a:rPr lang="de-DE" sz="2800" b="1" dirty="0" err="1" smtClean="0">
                <a:solidFill>
                  <a:schemeClr val="tx1"/>
                </a:solidFill>
                <a:latin typeface="Arial"/>
                <a:cs typeface="Arial"/>
              </a:rPr>
              <a:t>or</a:t>
            </a:r>
            <a:r>
              <a:rPr lang="de-DE" sz="2800" b="1" dirty="0" smtClean="0">
                <a:solidFill>
                  <a:schemeClr val="tx1"/>
                </a:solidFill>
                <a:latin typeface="Arial"/>
                <a:cs typeface="Arial"/>
              </a:rPr>
              <a:t> </a:t>
            </a:r>
            <a:r>
              <a:rPr lang="de-DE" sz="2800" b="1" dirty="0" err="1" smtClean="0">
                <a:solidFill>
                  <a:schemeClr val="tx1"/>
                </a:solidFill>
                <a:latin typeface="Arial"/>
                <a:cs typeface="Arial"/>
              </a:rPr>
              <a:t>treatment</a:t>
            </a:r>
            <a:r>
              <a:rPr lang="de-DE" sz="2800" b="1" dirty="0" smtClean="0">
                <a:solidFill>
                  <a:schemeClr val="tx1"/>
                </a:solidFill>
                <a:latin typeface="Arial"/>
                <a:cs typeface="Arial"/>
              </a:rPr>
              <a:t> </a:t>
            </a:r>
            <a:r>
              <a:rPr lang="de-DE" sz="2800" b="1" dirty="0" err="1" smtClean="0">
                <a:solidFill>
                  <a:schemeClr val="tx1"/>
                </a:solidFill>
                <a:latin typeface="Arial"/>
                <a:cs typeface="Arial"/>
              </a:rPr>
              <a:t>of</a:t>
            </a:r>
            <a:r>
              <a:rPr lang="de-DE" sz="2800" b="1" dirty="0" smtClean="0">
                <a:solidFill>
                  <a:schemeClr val="tx1"/>
                </a:solidFill>
                <a:latin typeface="Arial"/>
                <a:cs typeface="Arial"/>
              </a:rPr>
              <a:t> CVD</a:t>
            </a:r>
            <a:endParaRPr lang="de-DE" sz="2800" b="1" dirty="0">
              <a:solidFill>
                <a:schemeClr val="tx1"/>
              </a:solidFill>
              <a:latin typeface="Arial"/>
              <a:cs typeface="Arial"/>
            </a:endParaRPr>
          </a:p>
        </p:txBody>
      </p:sp>
      <p:sp>
        <p:nvSpPr>
          <p:cNvPr id="46" name="Rectangle 45"/>
          <p:cNvSpPr/>
          <p:nvPr/>
        </p:nvSpPr>
        <p:spPr>
          <a:xfrm>
            <a:off x="0" y="6007035"/>
            <a:ext cx="6372200" cy="769441"/>
          </a:xfrm>
          <a:prstGeom prst="rect">
            <a:avLst/>
          </a:prstGeom>
        </p:spPr>
        <p:txBody>
          <a:bodyPr wrap="square">
            <a:spAutoFit/>
          </a:bodyPr>
          <a:lstStyle/>
          <a:p>
            <a:pPr algn="ctr"/>
            <a:r>
              <a:rPr lang="fr-FR" sz="2200" b="1" dirty="0">
                <a:solidFill>
                  <a:schemeClr val="bg2">
                    <a:lumMod val="90000"/>
                    <a:lumOff val="10000"/>
                  </a:schemeClr>
                </a:solidFill>
                <a:latin typeface="Arial"/>
                <a:cs typeface="Arial"/>
              </a:rPr>
              <a:t>FP7- Large </a:t>
            </a:r>
            <a:r>
              <a:rPr lang="fr-FR" sz="2200" b="1" dirty="0" err="1">
                <a:solidFill>
                  <a:schemeClr val="bg2">
                    <a:lumMod val="90000"/>
                    <a:lumOff val="10000"/>
                  </a:schemeClr>
                </a:solidFill>
                <a:latin typeface="Arial"/>
                <a:cs typeface="Arial"/>
              </a:rPr>
              <a:t>Scale</a:t>
            </a:r>
            <a:r>
              <a:rPr lang="fr-FR" sz="2200" b="1" dirty="0">
                <a:solidFill>
                  <a:schemeClr val="bg2">
                    <a:lumMod val="90000"/>
                    <a:lumOff val="10000"/>
                  </a:schemeClr>
                </a:solidFill>
                <a:latin typeface="Arial"/>
                <a:cs typeface="Arial"/>
              </a:rPr>
              <a:t> </a:t>
            </a:r>
            <a:r>
              <a:rPr lang="fr-FR" sz="2200" b="1" dirty="0" err="1" smtClean="0">
                <a:solidFill>
                  <a:schemeClr val="bg2">
                    <a:lumMod val="90000"/>
                    <a:lumOff val="10000"/>
                  </a:schemeClr>
                </a:solidFill>
                <a:latin typeface="Arial"/>
                <a:cs typeface="Arial"/>
              </a:rPr>
              <a:t>Integrating</a:t>
            </a:r>
            <a:r>
              <a:rPr lang="fr-FR" sz="2200" b="1" dirty="0" smtClean="0">
                <a:solidFill>
                  <a:schemeClr val="bg2">
                    <a:lumMod val="90000"/>
                    <a:lumOff val="10000"/>
                  </a:schemeClr>
                </a:solidFill>
                <a:latin typeface="Arial"/>
                <a:cs typeface="Arial"/>
              </a:rPr>
              <a:t> EU </a:t>
            </a:r>
            <a:r>
              <a:rPr lang="fr-FR" sz="2200" b="1" dirty="0">
                <a:solidFill>
                  <a:schemeClr val="bg2">
                    <a:lumMod val="90000"/>
                    <a:lumOff val="10000"/>
                  </a:schemeClr>
                </a:solidFill>
                <a:latin typeface="Arial"/>
                <a:cs typeface="Arial"/>
              </a:rPr>
              <a:t>Project</a:t>
            </a:r>
          </a:p>
          <a:p>
            <a:pPr algn="ctr"/>
            <a:r>
              <a:rPr lang="fr-FR" sz="2200" b="1" dirty="0">
                <a:solidFill>
                  <a:schemeClr val="bg2">
                    <a:lumMod val="90000"/>
                    <a:lumOff val="10000"/>
                  </a:schemeClr>
                </a:solidFill>
                <a:latin typeface="Arial"/>
                <a:cs typeface="Arial"/>
              </a:rPr>
              <a:t> NMP 2012-</a:t>
            </a:r>
            <a:r>
              <a:rPr lang="fr-FR" sz="2200" b="1" dirty="0" smtClean="0">
                <a:solidFill>
                  <a:schemeClr val="bg2">
                    <a:lumMod val="90000"/>
                    <a:lumOff val="10000"/>
                  </a:schemeClr>
                </a:solidFill>
                <a:latin typeface="Arial"/>
                <a:cs typeface="Arial"/>
              </a:rPr>
              <a:t>2017. </a:t>
            </a:r>
            <a:r>
              <a:rPr lang="fr-FR" sz="2200" b="1" dirty="0" err="1" smtClean="0">
                <a:solidFill>
                  <a:schemeClr val="bg2">
                    <a:lumMod val="90000"/>
                    <a:lumOff val="10000"/>
                  </a:schemeClr>
                </a:solidFill>
                <a:latin typeface="Arial"/>
                <a:cs typeface="Arial"/>
              </a:rPr>
              <a:t>Coordinator</a:t>
            </a:r>
            <a:r>
              <a:rPr lang="fr-FR" sz="2200" b="1" dirty="0" smtClean="0">
                <a:solidFill>
                  <a:schemeClr val="bg2">
                    <a:lumMod val="90000"/>
                    <a:lumOff val="10000"/>
                  </a:schemeClr>
                </a:solidFill>
                <a:latin typeface="Arial"/>
                <a:cs typeface="Arial"/>
              </a:rPr>
              <a:t> D Letourneur</a:t>
            </a:r>
            <a:endParaRPr lang="fr-FR" sz="2200" b="1" dirty="0">
              <a:solidFill>
                <a:schemeClr val="bg2">
                  <a:lumMod val="90000"/>
                  <a:lumOff val="10000"/>
                </a:schemeClr>
              </a:solidFill>
              <a:latin typeface="Arial"/>
              <a:cs typeface="Arial"/>
            </a:endParaRPr>
          </a:p>
        </p:txBody>
      </p:sp>
    </p:spTree>
    <p:extLst>
      <p:ext uri="{BB962C8B-B14F-4D97-AF65-F5344CB8AC3E}">
        <p14:creationId xmlns:p14="http://schemas.microsoft.com/office/powerpoint/2010/main" val="39974027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over Theranostics June 2014.pdf"/>
          <p:cNvPicPr>
            <a:picLocks noChangeAspect="1"/>
          </p:cNvPicPr>
          <p:nvPr/>
        </p:nvPicPr>
        <p:blipFill rotWithShape="1">
          <a:blip r:embed="rId2">
            <a:extLst>
              <a:ext uri="{28A0092B-C50C-407E-A947-70E740481C1C}">
                <a14:useLocalDpi xmlns:a14="http://schemas.microsoft.com/office/drawing/2010/main" val="0"/>
              </a:ext>
            </a:extLst>
          </a:blip>
          <a:srcRect t="14815" r="3494" b="8642"/>
          <a:stretch/>
        </p:blipFill>
        <p:spPr>
          <a:xfrm>
            <a:off x="1" y="1049002"/>
            <a:ext cx="1826262" cy="2049798"/>
          </a:xfrm>
          <a:prstGeom prst="rect">
            <a:avLst/>
          </a:prstGeom>
        </p:spPr>
      </p:pic>
      <p:sp>
        <p:nvSpPr>
          <p:cNvPr id="10" name="TextBox 5"/>
          <p:cNvSpPr txBox="1"/>
          <p:nvPr/>
        </p:nvSpPr>
        <p:spPr>
          <a:xfrm>
            <a:off x="-18752" y="-30832"/>
            <a:ext cx="9144000" cy="1200329"/>
          </a:xfrm>
          <a:prstGeom prst="rect">
            <a:avLst/>
          </a:prstGeom>
          <a:noFill/>
        </p:spPr>
        <p:txBody>
          <a:bodyPr wrap="square" rtlCol="0">
            <a:spAutoFit/>
          </a:bodyPr>
          <a:lstStyle/>
          <a:p>
            <a:pPr algn="ctr"/>
            <a:r>
              <a:rPr lang="fr-FR" sz="3600" b="1" dirty="0" err="1" smtClean="0">
                <a:solidFill>
                  <a:srgbClr val="000000"/>
                </a:solidFill>
                <a:latin typeface="Calibri"/>
                <a:ea typeface="ＭＳ Ｐゴシック" pitchFamily="27" charset="-128"/>
                <a:cs typeface="Calibri"/>
              </a:rPr>
              <a:t>Preclinical</a:t>
            </a:r>
            <a:r>
              <a:rPr lang="fr-FR" sz="3600" b="1" dirty="0" smtClean="0">
                <a:solidFill>
                  <a:srgbClr val="000000"/>
                </a:solidFill>
                <a:latin typeface="Calibri"/>
                <a:ea typeface="ＭＳ Ｐゴシック" pitchFamily="27" charset="-128"/>
                <a:cs typeface="Calibri"/>
              </a:rPr>
              <a:t> Thrombus Imaging</a:t>
            </a:r>
          </a:p>
          <a:p>
            <a:pPr algn="ctr"/>
            <a:r>
              <a:rPr lang="is-IS" sz="3600" b="1" dirty="0" smtClean="0">
                <a:solidFill>
                  <a:srgbClr val="000000"/>
                </a:solidFill>
                <a:latin typeface="Calibri"/>
                <a:cs typeface="Calibri"/>
              </a:rPr>
              <a:t>… t</a:t>
            </a:r>
            <a:r>
              <a:rPr lang="fr-FR" sz="3600" b="1" dirty="0" smtClean="0">
                <a:solidFill>
                  <a:srgbClr val="000000"/>
                </a:solidFill>
                <a:latin typeface="Calibri"/>
                <a:cs typeface="Calibri"/>
              </a:rPr>
              <a:t>o </a:t>
            </a:r>
            <a:r>
              <a:rPr lang="fr-FR" sz="3600" b="1" dirty="0" err="1" smtClean="0">
                <a:solidFill>
                  <a:srgbClr val="000000"/>
                </a:solidFill>
                <a:latin typeface="Calibri"/>
                <a:cs typeface="Calibri"/>
              </a:rPr>
              <a:t>Clinical</a:t>
            </a:r>
            <a:r>
              <a:rPr lang="fr-FR" sz="3600" b="1" dirty="0" smtClean="0">
                <a:solidFill>
                  <a:srgbClr val="000000"/>
                </a:solidFill>
                <a:latin typeface="Calibri"/>
                <a:cs typeface="Calibri"/>
              </a:rPr>
              <a:t> Thrombus </a:t>
            </a:r>
            <a:r>
              <a:rPr lang="fr-FR" sz="3600" b="1" dirty="0">
                <a:solidFill>
                  <a:srgbClr val="000000"/>
                </a:solidFill>
                <a:latin typeface="Calibri"/>
                <a:cs typeface="Calibri"/>
              </a:rPr>
              <a:t>I</a:t>
            </a:r>
            <a:r>
              <a:rPr lang="fr-FR" sz="3600" b="1" dirty="0" smtClean="0">
                <a:solidFill>
                  <a:srgbClr val="000000"/>
                </a:solidFill>
                <a:latin typeface="Calibri"/>
                <a:cs typeface="Calibri"/>
              </a:rPr>
              <a:t>maging</a:t>
            </a:r>
            <a:endParaRPr lang="fr-FR" sz="3600" b="1" dirty="0">
              <a:solidFill>
                <a:srgbClr val="000000"/>
              </a:solidFill>
              <a:latin typeface="Calibri"/>
              <a:ea typeface="ＭＳ Ｐゴシック" pitchFamily="27" charset="-128"/>
              <a:cs typeface="Calibri"/>
            </a:endParaRPr>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7263" y="1602686"/>
            <a:ext cx="6932771" cy="521153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矢印コネクタ 25"/>
          <p:cNvCxnSpPr/>
          <p:nvPr/>
        </p:nvCxnSpPr>
        <p:spPr>
          <a:xfrm flipH="1">
            <a:off x="3197226" y="1778000"/>
            <a:ext cx="625474" cy="97313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直線矢印コネクタ 25"/>
          <p:cNvCxnSpPr/>
          <p:nvPr/>
        </p:nvCxnSpPr>
        <p:spPr>
          <a:xfrm flipH="1">
            <a:off x="8074026" y="4872038"/>
            <a:ext cx="625474" cy="97313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直線矢印コネクタ 25"/>
          <p:cNvCxnSpPr/>
          <p:nvPr/>
        </p:nvCxnSpPr>
        <p:spPr>
          <a:xfrm flipH="1">
            <a:off x="2884489" y="4051300"/>
            <a:ext cx="625474" cy="97313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線矢印コネクタ 25"/>
          <p:cNvCxnSpPr/>
          <p:nvPr/>
        </p:nvCxnSpPr>
        <p:spPr>
          <a:xfrm flipH="1">
            <a:off x="7812360" y="1628800"/>
            <a:ext cx="625474" cy="97313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直線矢印コネクタ 25"/>
          <p:cNvCxnSpPr/>
          <p:nvPr/>
        </p:nvCxnSpPr>
        <p:spPr>
          <a:xfrm flipH="1">
            <a:off x="5652120" y="1268760"/>
            <a:ext cx="625474" cy="97313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87204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57" y="-1405"/>
            <a:ext cx="9144000" cy="1077218"/>
          </a:xfrm>
          <a:prstGeom prst="rect">
            <a:avLst/>
          </a:prstGeom>
          <a:noFill/>
        </p:spPr>
        <p:txBody>
          <a:bodyPr wrap="square" rtlCol="0">
            <a:spAutoFit/>
          </a:bodyPr>
          <a:lstStyle/>
          <a:p>
            <a:pPr algn="ctr"/>
            <a:r>
              <a:rPr lang="fr-FR" sz="3200" b="1" dirty="0" err="1" smtClean="0">
                <a:solidFill>
                  <a:srgbClr val="000000"/>
                </a:solidFill>
                <a:latin typeface="Arial"/>
                <a:cs typeface="Arial"/>
              </a:rPr>
              <a:t>Molecular</a:t>
            </a:r>
            <a:r>
              <a:rPr lang="fr-FR" sz="3200" b="1" dirty="0" smtClean="0">
                <a:solidFill>
                  <a:srgbClr val="000000"/>
                </a:solidFill>
                <a:latin typeface="Arial"/>
                <a:cs typeface="Arial"/>
              </a:rPr>
              <a:t> </a:t>
            </a:r>
            <a:r>
              <a:rPr lang="fr-FR" sz="3200" b="1" dirty="0">
                <a:solidFill>
                  <a:srgbClr val="000000"/>
                </a:solidFill>
                <a:latin typeface="Arial"/>
                <a:cs typeface="Arial"/>
              </a:rPr>
              <a:t>I</a:t>
            </a:r>
            <a:r>
              <a:rPr lang="fr-FR" sz="3200" b="1" dirty="0" smtClean="0">
                <a:solidFill>
                  <a:srgbClr val="000000"/>
                </a:solidFill>
                <a:latin typeface="Arial"/>
                <a:cs typeface="Arial"/>
              </a:rPr>
              <a:t>maging &amp; </a:t>
            </a:r>
            <a:r>
              <a:rPr lang="fr-FR" sz="3200" b="1" dirty="0" err="1" smtClean="0">
                <a:solidFill>
                  <a:srgbClr val="000000"/>
                </a:solidFill>
                <a:latin typeface="Arial"/>
                <a:cs typeface="Arial"/>
              </a:rPr>
              <a:t>Treatments</a:t>
            </a:r>
            <a:r>
              <a:rPr lang="fr-FR" sz="3200" b="1" dirty="0" smtClean="0">
                <a:solidFill>
                  <a:srgbClr val="000000"/>
                </a:solidFill>
                <a:latin typeface="Arial"/>
                <a:cs typeface="Arial"/>
              </a:rPr>
              <a:t> of </a:t>
            </a:r>
            <a:r>
              <a:rPr lang="fr-FR" sz="3200" b="1" dirty="0" err="1">
                <a:solidFill>
                  <a:srgbClr val="000000"/>
                </a:solidFill>
                <a:latin typeface="Arial"/>
                <a:cs typeface="Arial"/>
              </a:rPr>
              <a:t>C</a:t>
            </a:r>
            <a:r>
              <a:rPr lang="fr-FR" sz="3200" b="1" dirty="0" err="1" smtClean="0">
                <a:solidFill>
                  <a:srgbClr val="000000"/>
                </a:solidFill>
                <a:latin typeface="Arial"/>
                <a:cs typeface="Arial"/>
              </a:rPr>
              <a:t>ardiovascular</a:t>
            </a:r>
            <a:r>
              <a:rPr lang="fr-FR" sz="3200" b="1" dirty="0" smtClean="0">
                <a:solidFill>
                  <a:srgbClr val="000000"/>
                </a:solidFill>
                <a:latin typeface="Arial"/>
                <a:cs typeface="Arial"/>
              </a:rPr>
              <a:t> </a:t>
            </a:r>
            <a:r>
              <a:rPr lang="fr-FR" sz="3200" b="1" dirty="0" err="1" smtClean="0">
                <a:solidFill>
                  <a:srgbClr val="000000"/>
                </a:solidFill>
                <a:latin typeface="Arial"/>
                <a:cs typeface="Arial"/>
              </a:rPr>
              <a:t>Diseases</a:t>
            </a:r>
            <a:r>
              <a:rPr lang="fr-FR" sz="3200" b="1" dirty="0" smtClean="0">
                <a:solidFill>
                  <a:srgbClr val="000000"/>
                </a:solidFill>
                <a:latin typeface="Arial"/>
                <a:cs typeface="Arial"/>
              </a:rPr>
              <a:t> </a:t>
            </a:r>
            <a:r>
              <a:rPr lang="fr-FR" sz="3200" b="1" dirty="0" err="1" smtClean="0">
                <a:solidFill>
                  <a:srgbClr val="000000"/>
                </a:solidFill>
                <a:latin typeface="Arial"/>
                <a:cs typeface="Arial"/>
              </a:rPr>
              <a:t>with</a:t>
            </a:r>
            <a:r>
              <a:rPr lang="fr-FR" sz="3200" b="1" dirty="0" smtClean="0">
                <a:solidFill>
                  <a:srgbClr val="000000"/>
                </a:solidFill>
                <a:latin typeface="Arial"/>
                <a:cs typeface="Arial"/>
              </a:rPr>
              <a:t> Nanosystems</a:t>
            </a:r>
            <a:endParaRPr lang="fr-FR" sz="3200" b="1" dirty="0">
              <a:solidFill>
                <a:srgbClr val="000000"/>
              </a:solidFill>
              <a:latin typeface="Arial"/>
              <a:cs typeface="Arial"/>
            </a:endParaRPr>
          </a:p>
        </p:txBody>
      </p:sp>
      <p:pic>
        <p:nvPicPr>
          <p:cNvPr id="15" name="Picture 7"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5421" y="44624"/>
            <a:ext cx="755576" cy="753321"/>
          </a:xfrm>
          <a:prstGeom prst="rect">
            <a:avLst/>
          </a:prstGeom>
        </p:spPr>
      </p:pic>
      <p:sp>
        <p:nvSpPr>
          <p:cNvPr id="19" name="TextBox 11"/>
          <p:cNvSpPr txBox="1"/>
          <p:nvPr/>
        </p:nvSpPr>
        <p:spPr>
          <a:xfrm>
            <a:off x="525761" y="6237312"/>
            <a:ext cx="3686199" cy="338554"/>
          </a:xfrm>
          <a:prstGeom prst="rect">
            <a:avLst/>
          </a:prstGeom>
          <a:noFill/>
        </p:spPr>
        <p:txBody>
          <a:bodyPr wrap="square" rtlCol="0">
            <a:spAutoFit/>
          </a:bodyPr>
          <a:lstStyle/>
          <a:p>
            <a:r>
              <a:rPr lang="fr-FR" sz="1600" b="1" dirty="0" smtClean="0">
                <a:solidFill>
                  <a:schemeClr val="tx1"/>
                </a:solidFill>
                <a:latin typeface="Arial"/>
                <a:cs typeface="Arial"/>
              </a:rPr>
              <a:t>M. Suzuki </a:t>
            </a:r>
            <a:r>
              <a:rPr lang="fr-FR" sz="1600" b="1" i="1" dirty="0" smtClean="0">
                <a:solidFill>
                  <a:schemeClr val="tx1"/>
                </a:solidFill>
                <a:latin typeface="Arial"/>
                <a:cs typeface="Arial"/>
              </a:rPr>
              <a:t>et al.</a:t>
            </a:r>
            <a:r>
              <a:rPr lang="fr-FR" sz="1600" b="1" dirty="0" smtClean="0">
                <a:solidFill>
                  <a:schemeClr val="tx1"/>
                </a:solidFill>
                <a:latin typeface="Arial"/>
                <a:cs typeface="Arial"/>
              </a:rPr>
              <a:t>, </a:t>
            </a:r>
            <a:r>
              <a:rPr lang="fr-FR" sz="1600" b="1" i="1" dirty="0" err="1" smtClean="0">
                <a:solidFill>
                  <a:schemeClr val="tx1"/>
                </a:solidFill>
                <a:latin typeface="Arial"/>
                <a:cs typeface="Arial"/>
              </a:rPr>
              <a:t>Nanomedicine</a:t>
            </a:r>
            <a:r>
              <a:rPr lang="fr-FR" sz="1600" b="1" dirty="0" smtClean="0">
                <a:solidFill>
                  <a:schemeClr val="tx1"/>
                </a:solidFill>
                <a:latin typeface="Arial"/>
                <a:cs typeface="Arial"/>
              </a:rPr>
              <a:t> 2015</a:t>
            </a:r>
            <a:endParaRPr lang="fr-FR" sz="1600" b="1" dirty="0">
              <a:solidFill>
                <a:schemeClr val="tx1"/>
              </a:solidFill>
              <a:latin typeface="Arial"/>
              <a:cs typeface="Arial"/>
            </a:endParaRPr>
          </a:p>
        </p:txBody>
      </p:sp>
      <p:sp>
        <p:nvSpPr>
          <p:cNvPr id="20" name="TextBox 51"/>
          <p:cNvSpPr txBox="1"/>
          <p:nvPr/>
        </p:nvSpPr>
        <p:spPr>
          <a:xfrm>
            <a:off x="4860032" y="6237312"/>
            <a:ext cx="4320480" cy="338554"/>
          </a:xfrm>
          <a:prstGeom prst="rect">
            <a:avLst/>
          </a:prstGeom>
          <a:noFill/>
        </p:spPr>
        <p:txBody>
          <a:bodyPr wrap="square" rtlCol="0">
            <a:spAutoFit/>
          </a:bodyPr>
          <a:lstStyle/>
          <a:p>
            <a:pPr algn="r"/>
            <a:r>
              <a:rPr lang="fr-FR" sz="1600" b="1" dirty="0" err="1" smtClean="0">
                <a:solidFill>
                  <a:srgbClr val="000000"/>
                </a:solidFill>
                <a:latin typeface="Arial"/>
                <a:cs typeface="Arial"/>
              </a:rPr>
              <a:t>T</a:t>
            </a:r>
            <a:r>
              <a:rPr lang="fr-FR" sz="1600" b="1" dirty="0" smtClean="0">
                <a:solidFill>
                  <a:srgbClr val="000000"/>
                </a:solidFill>
                <a:latin typeface="Arial"/>
                <a:cs typeface="Arial"/>
              </a:rPr>
              <a:t>. Bonnard </a:t>
            </a:r>
            <a:r>
              <a:rPr lang="fr-FR" sz="1600" b="1" i="1" dirty="0" smtClean="0">
                <a:solidFill>
                  <a:srgbClr val="000000"/>
                </a:solidFill>
                <a:latin typeface="Arial"/>
                <a:cs typeface="Arial"/>
              </a:rPr>
              <a:t>et al.</a:t>
            </a:r>
            <a:r>
              <a:rPr lang="fr-FR" sz="1600" b="1" dirty="0" smtClean="0">
                <a:solidFill>
                  <a:srgbClr val="000000"/>
                </a:solidFill>
                <a:latin typeface="Arial"/>
                <a:cs typeface="Arial"/>
              </a:rPr>
              <a:t>, </a:t>
            </a:r>
            <a:r>
              <a:rPr lang="fr-FR" sz="1600" b="1" i="1" dirty="0" smtClean="0">
                <a:solidFill>
                  <a:srgbClr val="000000"/>
                </a:solidFill>
                <a:latin typeface="Arial"/>
                <a:cs typeface="Arial"/>
              </a:rPr>
              <a:t>Acta </a:t>
            </a:r>
            <a:r>
              <a:rPr lang="fr-FR" sz="1600" b="1" i="1" dirty="0" err="1" smtClean="0">
                <a:solidFill>
                  <a:srgbClr val="000000"/>
                </a:solidFill>
                <a:latin typeface="Arial"/>
                <a:cs typeface="Arial"/>
              </a:rPr>
              <a:t>Biomaterialia</a:t>
            </a:r>
            <a:r>
              <a:rPr lang="fr-FR" sz="1600" b="1" i="1" dirty="0" smtClean="0">
                <a:solidFill>
                  <a:srgbClr val="000000"/>
                </a:solidFill>
                <a:latin typeface="Arial"/>
                <a:cs typeface="Arial"/>
              </a:rPr>
              <a:t> </a:t>
            </a:r>
            <a:r>
              <a:rPr lang="fr-FR" sz="1600" b="1" dirty="0" smtClean="0">
                <a:solidFill>
                  <a:srgbClr val="000000"/>
                </a:solidFill>
                <a:latin typeface="Arial"/>
                <a:cs typeface="Arial"/>
              </a:rPr>
              <a:t>2014</a:t>
            </a:r>
            <a:endParaRPr lang="fr-FR" sz="1600" b="1" dirty="0">
              <a:solidFill>
                <a:srgbClr val="000000"/>
              </a:solidFill>
              <a:latin typeface="Arial"/>
              <a:cs typeface="Arial"/>
            </a:endParaRPr>
          </a:p>
        </p:txBody>
      </p:sp>
      <p:sp>
        <p:nvSpPr>
          <p:cNvPr id="21" name="TextBox 19"/>
          <p:cNvSpPr txBox="1"/>
          <p:nvPr/>
        </p:nvSpPr>
        <p:spPr>
          <a:xfrm>
            <a:off x="5364087" y="5949280"/>
            <a:ext cx="3960441" cy="338554"/>
          </a:xfrm>
          <a:prstGeom prst="rect">
            <a:avLst/>
          </a:prstGeom>
          <a:noFill/>
        </p:spPr>
        <p:txBody>
          <a:bodyPr wrap="square" rtlCol="0">
            <a:spAutoFit/>
          </a:bodyPr>
          <a:lstStyle/>
          <a:p>
            <a:r>
              <a:rPr lang="fr-FR" sz="1600" b="1" dirty="0" err="1" smtClean="0">
                <a:solidFill>
                  <a:srgbClr val="000000"/>
                </a:solidFill>
                <a:latin typeface="Arial"/>
                <a:cs typeface="Arial"/>
              </a:rPr>
              <a:t>T</a:t>
            </a:r>
            <a:r>
              <a:rPr lang="fr-FR" sz="1600" b="1" dirty="0" smtClean="0">
                <a:solidFill>
                  <a:srgbClr val="000000"/>
                </a:solidFill>
                <a:latin typeface="Arial"/>
                <a:cs typeface="Arial"/>
              </a:rPr>
              <a:t>. Bonnard </a:t>
            </a:r>
            <a:r>
              <a:rPr lang="fr-FR" sz="1600" b="1" i="1" dirty="0" smtClean="0">
                <a:solidFill>
                  <a:srgbClr val="000000"/>
                </a:solidFill>
                <a:latin typeface="Arial"/>
                <a:cs typeface="Arial"/>
              </a:rPr>
              <a:t>et al.</a:t>
            </a:r>
            <a:r>
              <a:rPr lang="fr-FR" sz="1600" b="1" dirty="0" smtClean="0">
                <a:solidFill>
                  <a:srgbClr val="000000"/>
                </a:solidFill>
                <a:latin typeface="Arial"/>
                <a:cs typeface="Arial"/>
              </a:rPr>
              <a:t>, </a:t>
            </a:r>
            <a:r>
              <a:rPr lang="fr-FR" sz="1600" b="1" i="1" dirty="0" err="1">
                <a:solidFill>
                  <a:srgbClr val="000000"/>
                </a:solidFill>
                <a:latin typeface="Arial"/>
                <a:cs typeface="Arial"/>
              </a:rPr>
              <a:t>T</a:t>
            </a:r>
            <a:r>
              <a:rPr lang="fr-FR" sz="1600" b="1" i="1" dirty="0" err="1" smtClean="0">
                <a:solidFill>
                  <a:srgbClr val="000000"/>
                </a:solidFill>
                <a:latin typeface="Arial"/>
                <a:cs typeface="Arial"/>
              </a:rPr>
              <a:t>heranostics</a:t>
            </a:r>
            <a:r>
              <a:rPr lang="fr-FR" sz="1600" b="1" dirty="0" smtClean="0">
                <a:solidFill>
                  <a:srgbClr val="000000"/>
                </a:solidFill>
                <a:latin typeface="Arial"/>
                <a:cs typeface="Arial"/>
              </a:rPr>
              <a:t> 2014</a:t>
            </a:r>
            <a:endParaRPr lang="fr-FR" sz="1600" b="1" dirty="0">
              <a:solidFill>
                <a:srgbClr val="000000"/>
              </a:solidFill>
              <a:latin typeface="Arial"/>
              <a:cs typeface="Arial"/>
            </a:endParaRPr>
          </a:p>
        </p:txBody>
      </p:sp>
      <p:sp>
        <p:nvSpPr>
          <p:cNvPr id="22" name="Rectangle 21"/>
          <p:cNvSpPr/>
          <p:nvPr/>
        </p:nvSpPr>
        <p:spPr>
          <a:xfrm>
            <a:off x="13568" y="5949280"/>
            <a:ext cx="7036275" cy="338554"/>
          </a:xfrm>
          <a:prstGeom prst="rect">
            <a:avLst/>
          </a:prstGeom>
        </p:spPr>
        <p:txBody>
          <a:bodyPr wrap="square">
            <a:spAutoFit/>
          </a:bodyPr>
          <a:lstStyle/>
          <a:p>
            <a:r>
              <a:rPr lang="fr-FR" sz="1600" b="1" dirty="0">
                <a:latin typeface="Arial"/>
                <a:cs typeface="Arial"/>
              </a:rPr>
              <a:t>AKA Silva et al,  </a:t>
            </a:r>
            <a:r>
              <a:rPr lang="fr-FR" sz="1600" b="1" i="1" dirty="0" err="1">
                <a:latin typeface="Arial"/>
                <a:cs typeface="Arial"/>
              </a:rPr>
              <a:t>Theranostics</a:t>
            </a:r>
            <a:r>
              <a:rPr lang="fr-FR" sz="1600" b="1" dirty="0">
                <a:latin typeface="Arial"/>
                <a:cs typeface="Arial"/>
              </a:rPr>
              <a:t> + </a:t>
            </a:r>
            <a:r>
              <a:rPr lang="fr-FR" sz="1600" b="1" dirty="0" err="1">
                <a:latin typeface="Arial"/>
                <a:cs typeface="Arial"/>
              </a:rPr>
              <a:t>Cover</a:t>
            </a:r>
            <a:r>
              <a:rPr lang="fr-FR" sz="1600" b="1" dirty="0">
                <a:latin typeface="Arial"/>
                <a:cs typeface="Arial"/>
              </a:rPr>
              <a:t> </a:t>
            </a:r>
            <a:r>
              <a:rPr lang="fr-FR" sz="1600" b="1" dirty="0" err="1">
                <a:latin typeface="Arial"/>
                <a:cs typeface="Arial"/>
              </a:rPr>
              <a:t>June</a:t>
            </a:r>
            <a:r>
              <a:rPr lang="fr-FR" sz="1600" b="1" dirty="0">
                <a:latin typeface="Arial"/>
                <a:cs typeface="Arial"/>
              </a:rPr>
              <a:t> 2014</a:t>
            </a:r>
          </a:p>
        </p:txBody>
      </p:sp>
      <p:pic>
        <p:nvPicPr>
          <p:cNvPr id="2" name="Image 1" descr="nano et micro D Letourneur_Fig3.jpg"/>
          <p:cNvPicPr>
            <a:picLocks noChangeAspect="1"/>
          </p:cNvPicPr>
          <p:nvPr/>
        </p:nvPicPr>
        <p:blipFill rotWithShape="1">
          <a:blip r:embed="rId4">
            <a:extLst>
              <a:ext uri="{28A0092B-C50C-407E-A947-70E740481C1C}">
                <a14:useLocalDpi xmlns:a14="http://schemas.microsoft.com/office/drawing/2010/main" val="0"/>
              </a:ext>
            </a:extLst>
          </a:blip>
          <a:srcRect l="13805" r="14637"/>
          <a:stretch/>
        </p:blipFill>
        <p:spPr>
          <a:xfrm>
            <a:off x="2044700" y="977840"/>
            <a:ext cx="5029200" cy="4971440"/>
          </a:xfrm>
          <a:prstGeom prst="rect">
            <a:avLst/>
          </a:prstGeom>
        </p:spPr>
      </p:pic>
      <p:sp>
        <p:nvSpPr>
          <p:cNvPr id="9" name="TextBox 11"/>
          <p:cNvSpPr txBox="1"/>
          <p:nvPr/>
        </p:nvSpPr>
        <p:spPr>
          <a:xfrm>
            <a:off x="323528" y="6519446"/>
            <a:ext cx="4104456" cy="338554"/>
          </a:xfrm>
          <a:prstGeom prst="rect">
            <a:avLst/>
          </a:prstGeom>
          <a:noFill/>
        </p:spPr>
        <p:txBody>
          <a:bodyPr wrap="square" rtlCol="0">
            <a:spAutoFit/>
          </a:bodyPr>
          <a:lstStyle/>
          <a:p>
            <a:r>
              <a:rPr lang="fr-FR" sz="1600" b="1" dirty="0" smtClean="0">
                <a:solidFill>
                  <a:schemeClr val="tx1"/>
                </a:solidFill>
                <a:latin typeface="Arial"/>
                <a:cs typeface="Arial"/>
              </a:rPr>
              <a:t>C. </a:t>
            </a:r>
            <a:r>
              <a:rPr lang="fr-FR" sz="1600" b="1" dirty="0" err="1" smtClean="0">
                <a:solidFill>
                  <a:schemeClr val="tx1"/>
                </a:solidFill>
                <a:latin typeface="Arial"/>
                <a:cs typeface="Arial"/>
              </a:rPr>
              <a:t>Chauvierre</a:t>
            </a:r>
            <a:r>
              <a:rPr lang="fr-FR" sz="1600" b="1" dirty="0" smtClean="0">
                <a:solidFill>
                  <a:schemeClr val="tx1"/>
                </a:solidFill>
                <a:latin typeface="Arial"/>
                <a:cs typeface="Arial"/>
              </a:rPr>
              <a:t> </a:t>
            </a:r>
            <a:r>
              <a:rPr lang="fr-FR" sz="1600" b="1" i="1" dirty="0" smtClean="0">
                <a:solidFill>
                  <a:schemeClr val="tx1"/>
                </a:solidFill>
                <a:latin typeface="Arial"/>
                <a:cs typeface="Arial"/>
              </a:rPr>
              <a:t>et al.</a:t>
            </a:r>
            <a:r>
              <a:rPr lang="fr-FR" sz="1600" b="1" dirty="0" smtClean="0">
                <a:solidFill>
                  <a:schemeClr val="tx1"/>
                </a:solidFill>
                <a:latin typeface="Arial"/>
                <a:cs typeface="Arial"/>
              </a:rPr>
              <a:t>, </a:t>
            </a:r>
            <a:r>
              <a:rPr lang="fr-FR" sz="1600" b="1" i="1" dirty="0" err="1" smtClean="0">
                <a:solidFill>
                  <a:schemeClr val="tx1"/>
                </a:solidFill>
                <a:latin typeface="Arial"/>
                <a:cs typeface="Arial"/>
              </a:rPr>
              <a:t>Nanomedicine</a:t>
            </a:r>
            <a:r>
              <a:rPr lang="fr-FR" sz="1600" b="1" dirty="0" smtClean="0">
                <a:solidFill>
                  <a:schemeClr val="tx1"/>
                </a:solidFill>
                <a:latin typeface="Arial"/>
                <a:cs typeface="Arial"/>
              </a:rPr>
              <a:t> 2015</a:t>
            </a:r>
            <a:endParaRPr lang="fr-FR" sz="1600" b="1" dirty="0">
              <a:solidFill>
                <a:schemeClr val="tx1"/>
              </a:solidFill>
              <a:latin typeface="Arial"/>
              <a:cs typeface="Arial"/>
            </a:endParaRPr>
          </a:p>
        </p:txBody>
      </p:sp>
      <p:sp>
        <p:nvSpPr>
          <p:cNvPr id="10" name="TextBox 51"/>
          <p:cNvSpPr txBox="1"/>
          <p:nvPr/>
        </p:nvSpPr>
        <p:spPr>
          <a:xfrm>
            <a:off x="4283968" y="6519446"/>
            <a:ext cx="4320480" cy="338554"/>
          </a:xfrm>
          <a:prstGeom prst="rect">
            <a:avLst/>
          </a:prstGeom>
          <a:noFill/>
        </p:spPr>
        <p:txBody>
          <a:bodyPr wrap="square" rtlCol="0">
            <a:spAutoFit/>
          </a:bodyPr>
          <a:lstStyle/>
          <a:p>
            <a:pPr algn="r"/>
            <a:r>
              <a:rPr lang="fr-FR" sz="1600" b="1" dirty="0" smtClean="0">
                <a:solidFill>
                  <a:srgbClr val="000000"/>
                </a:solidFill>
                <a:latin typeface="Arial"/>
                <a:cs typeface="Arial"/>
              </a:rPr>
              <a:t>M. </a:t>
            </a:r>
            <a:r>
              <a:rPr lang="fr-FR" sz="1600" b="1" dirty="0" err="1" smtClean="0">
                <a:solidFill>
                  <a:srgbClr val="000000"/>
                </a:solidFill>
                <a:latin typeface="Arial"/>
                <a:cs typeface="Arial"/>
              </a:rPr>
              <a:t>Juenet</a:t>
            </a:r>
            <a:r>
              <a:rPr lang="fr-FR" sz="1600" b="1" dirty="0" smtClean="0">
                <a:solidFill>
                  <a:srgbClr val="000000"/>
                </a:solidFill>
                <a:latin typeface="Arial"/>
                <a:cs typeface="Arial"/>
              </a:rPr>
              <a:t> </a:t>
            </a:r>
            <a:r>
              <a:rPr lang="fr-FR" sz="1600" b="1" i="1" dirty="0" smtClean="0">
                <a:solidFill>
                  <a:srgbClr val="000000"/>
                </a:solidFill>
                <a:latin typeface="Arial"/>
                <a:cs typeface="Arial"/>
              </a:rPr>
              <a:t>et al.</a:t>
            </a:r>
            <a:r>
              <a:rPr lang="fr-FR" sz="1600" b="1" dirty="0" smtClean="0">
                <a:solidFill>
                  <a:srgbClr val="000000"/>
                </a:solidFill>
                <a:latin typeface="Arial"/>
                <a:cs typeface="Arial"/>
              </a:rPr>
              <a:t>, </a:t>
            </a:r>
            <a:r>
              <a:rPr lang="fr-FR" sz="1600" b="1" i="1" dirty="0" smtClean="0">
                <a:solidFill>
                  <a:srgbClr val="000000"/>
                </a:solidFill>
                <a:latin typeface="Arial"/>
                <a:cs typeface="Arial"/>
              </a:rPr>
              <a:t>BBRC </a:t>
            </a:r>
            <a:r>
              <a:rPr lang="fr-FR" sz="1600" b="1" dirty="0" smtClean="0">
                <a:solidFill>
                  <a:srgbClr val="000000"/>
                </a:solidFill>
                <a:latin typeface="Arial"/>
                <a:cs typeface="Arial"/>
              </a:rPr>
              <a:t>2015</a:t>
            </a:r>
            <a:endParaRPr lang="fr-FR" sz="1600" b="1" dirty="0">
              <a:solidFill>
                <a:srgbClr val="000000"/>
              </a:solidFill>
              <a:latin typeface="Arial"/>
              <a:cs typeface="Arial"/>
            </a:endParaRPr>
          </a:p>
        </p:txBody>
      </p:sp>
    </p:spTree>
    <p:extLst>
      <p:ext uri="{BB962C8B-B14F-4D97-AF65-F5344CB8AC3E}">
        <p14:creationId xmlns:p14="http://schemas.microsoft.com/office/powerpoint/2010/main" val="1544498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17794" name="Rectangle 3"/>
          <p:cNvSpPr>
            <a:spLocks noChangeArrowheads="1"/>
          </p:cNvSpPr>
          <p:nvPr/>
        </p:nvSpPr>
        <p:spPr bwMode="auto">
          <a:xfrm>
            <a:off x="395536" y="188640"/>
            <a:ext cx="8568952" cy="6278641"/>
          </a:xfrm>
          <a:prstGeom prst="rect">
            <a:avLst/>
          </a:prstGeom>
          <a:noFill/>
          <a:ln w="9525">
            <a:noFill/>
            <a:miter lim="800000"/>
            <a:headEnd/>
            <a:tailEnd/>
          </a:ln>
        </p:spPr>
        <p:txBody>
          <a:bodyPr wrap="square">
            <a:prstTxWarp prst="textNoShape">
              <a:avLst/>
            </a:prstTxWarp>
            <a:spAutoFit/>
          </a:bodyPr>
          <a:lstStyle/>
          <a:p>
            <a:pPr algn="ctr" eaLnBrk="0" hangingPunct="0"/>
            <a:r>
              <a:rPr kumimoji="1" lang="fr-FR" sz="6600" b="1" i="1" dirty="0" smtClean="0">
                <a:solidFill>
                  <a:srgbClr val="FF0000"/>
                </a:solidFill>
              </a:rPr>
              <a:t>Conclusions</a:t>
            </a:r>
          </a:p>
          <a:p>
            <a:pPr algn="ctr" eaLnBrk="0" hangingPunct="0"/>
            <a:endParaRPr kumimoji="1" lang="fr-FR" sz="6600" b="1" i="1" dirty="0">
              <a:solidFill>
                <a:srgbClr val="5B87F2"/>
              </a:solidFill>
            </a:endParaRPr>
          </a:p>
          <a:p>
            <a:pPr algn="ctr" eaLnBrk="0" hangingPunct="0"/>
            <a:r>
              <a:rPr kumimoji="1" lang="fr-FR" sz="5400" b="1" i="1" dirty="0" err="1">
                <a:solidFill>
                  <a:srgbClr val="5B87F2"/>
                </a:solidFill>
              </a:rPr>
              <a:t>M</a:t>
            </a:r>
            <a:r>
              <a:rPr kumimoji="1" lang="fr-FR" sz="5400" b="1" i="1" dirty="0" err="1" smtClean="0">
                <a:solidFill>
                  <a:srgbClr val="5B87F2"/>
                </a:solidFill>
              </a:rPr>
              <a:t>aterials</a:t>
            </a:r>
            <a:endParaRPr kumimoji="1" lang="fr-FR" sz="5400" b="1" i="1" dirty="0">
              <a:solidFill>
                <a:srgbClr val="5B87F2"/>
              </a:solidFill>
            </a:endParaRPr>
          </a:p>
          <a:p>
            <a:pPr algn="ctr" eaLnBrk="0" hangingPunct="0"/>
            <a:r>
              <a:rPr kumimoji="1" lang="fr-FR" sz="5400" b="1" i="1" dirty="0">
                <a:solidFill>
                  <a:srgbClr val="5B87F2"/>
                </a:solidFill>
              </a:rPr>
              <a:t>f</a:t>
            </a:r>
            <a:r>
              <a:rPr kumimoji="1" lang="fr-FR" sz="5400" b="1" i="1" dirty="0" smtClean="0">
                <a:solidFill>
                  <a:srgbClr val="5B87F2"/>
                </a:solidFill>
              </a:rPr>
              <a:t>or</a:t>
            </a:r>
          </a:p>
          <a:p>
            <a:pPr algn="ctr" eaLnBrk="0" hangingPunct="0"/>
            <a:r>
              <a:rPr kumimoji="1" lang="fr-FR" sz="5400" b="1" i="1" dirty="0" err="1" smtClean="0">
                <a:solidFill>
                  <a:srgbClr val="5B87F2"/>
                </a:solidFill>
              </a:rPr>
              <a:t>Regenerative</a:t>
            </a:r>
            <a:r>
              <a:rPr kumimoji="1" lang="fr-FR" sz="5400" b="1" i="1" dirty="0">
                <a:solidFill>
                  <a:srgbClr val="5B87F2"/>
                </a:solidFill>
              </a:rPr>
              <a:t> </a:t>
            </a:r>
            <a:r>
              <a:rPr kumimoji="1" lang="fr-FR" sz="5400" b="1" i="1" dirty="0" err="1" smtClean="0">
                <a:solidFill>
                  <a:srgbClr val="5B87F2"/>
                </a:solidFill>
              </a:rPr>
              <a:t>Medicine</a:t>
            </a:r>
            <a:r>
              <a:rPr kumimoji="1" lang="fr-FR" sz="5400" b="1" i="1" dirty="0" smtClean="0">
                <a:solidFill>
                  <a:srgbClr val="5B87F2"/>
                </a:solidFill>
              </a:rPr>
              <a:t> &amp; </a:t>
            </a:r>
          </a:p>
          <a:p>
            <a:pPr algn="ctr" eaLnBrk="0" hangingPunct="0"/>
            <a:r>
              <a:rPr kumimoji="1" lang="fr-FR" sz="5400" b="1" i="1" dirty="0" err="1" smtClean="0">
                <a:solidFill>
                  <a:srgbClr val="5B87F2"/>
                </a:solidFill>
              </a:rPr>
              <a:t>Molecular</a:t>
            </a:r>
            <a:r>
              <a:rPr kumimoji="1" lang="fr-FR" sz="5400" b="1" i="1" dirty="0" smtClean="0">
                <a:solidFill>
                  <a:srgbClr val="5B87F2"/>
                </a:solidFill>
              </a:rPr>
              <a:t> Imaging</a:t>
            </a:r>
            <a:endParaRPr kumimoji="1" lang="en-US" sz="4000" b="1" dirty="0">
              <a:solidFill>
                <a:srgbClr val="5B87F2"/>
              </a:solidFill>
            </a:endParaRPr>
          </a:p>
        </p:txBody>
      </p:sp>
    </p:spTree>
    <p:extLst>
      <p:ext uri="{BB962C8B-B14F-4D97-AF65-F5344CB8AC3E}">
        <p14:creationId xmlns:p14="http://schemas.microsoft.com/office/powerpoint/2010/main" val="22207642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217613" y="0"/>
            <a:ext cx="5708650" cy="6858000"/>
            <a:chOff x="1256" y="0"/>
            <a:chExt cx="3596" cy="4320"/>
          </a:xfrm>
        </p:grpSpPr>
        <p:grpSp>
          <p:nvGrpSpPr>
            <p:cNvPr id="598022" name="Group 4"/>
            <p:cNvGrpSpPr>
              <a:grpSpLocks/>
            </p:cNvGrpSpPr>
            <p:nvPr/>
          </p:nvGrpSpPr>
          <p:grpSpPr bwMode="auto">
            <a:xfrm>
              <a:off x="1256" y="0"/>
              <a:ext cx="3596" cy="4320"/>
              <a:chOff x="1256" y="0"/>
              <a:chExt cx="3596" cy="4320"/>
            </a:xfrm>
          </p:grpSpPr>
          <p:pic>
            <p:nvPicPr>
              <p:cNvPr id="598027" name="Picture 5"/>
              <p:cNvPicPr>
                <a:picLocks noChangeAspect="1" noChangeArrowheads="1"/>
              </p:cNvPicPr>
              <p:nvPr/>
            </p:nvPicPr>
            <p:blipFill>
              <a:blip r:embed="rId4"/>
              <a:srcRect l="53816" t="18277" r="7401" b="39157"/>
              <a:stretch>
                <a:fillRect/>
              </a:stretch>
            </p:blipFill>
            <p:spPr bwMode="auto">
              <a:xfrm>
                <a:off x="2491" y="824"/>
                <a:ext cx="1341" cy="760"/>
              </a:xfrm>
              <a:prstGeom prst="rect">
                <a:avLst/>
              </a:prstGeom>
              <a:noFill/>
              <a:ln w="9525">
                <a:noFill/>
                <a:miter lim="800000"/>
                <a:headEnd/>
                <a:tailEnd/>
              </a:ln>
            </p:spPr>
          </p:pic>
          <p:sp>
            <p:nvSpPr>
              <p:cNvPr id="598028" name="Freeform 6"/>
              <p:cNvSpPr>
                <a:spLocks/>
              </p:cNvSpPr>
              <p:nvPr/>
            </p:nvSpPr>
            <p:spPr bwMode="auto">
              <a:xfrm>
                <a:off x="1282" y="312"/>
                <a:ext cx="6" cy="3505"/>
              </a:xfrm>
              <a:custGeom>
                <a:avLst/>
                <a:gdLst>
                  <a:gd name="T0" fmla="*/ 6 w 6"/>
                  <a:gd name="T1" fmla="*/ 0 h 3505"/>
                  <a:gd name="T2" fmla="*/ 0 w 6"/>
                  <a:gd name="T3" fmla="*/ 3505 h 3505"/>
                  <a:gd name="T4" fmla="*/ 0 60000 65536"/>
                  <a:gd name="T5" fmla="*/ 0 60000 65536"/>
                  <a:gd name="T6" fmla="*/ 0 w 6"/>
                  <a:gd name="T7" fmla="*/ 0 h 3505"/>
                  <a:gd name="T8" fmla="*/ 6 w 6"/>
                  <a:gd name="T9" fmla="*/ 3505 h 3505"/>
                </a:gdLst>
                <a:ahLst/>
                <a:cxnLst>
                  <a:cxn ang="T4">
                    <a:pos x="T0" y="T1"/>
                  </a:cxn>
                  <a:cxn ang="T5">
                    <a:pos x="T2" y="T3"/>
                  </a:cxn>
                </a:cxnLst>
                <a:rect l="T6" t="T7" r="T8" b="T9"/>
                <a:pathLst>
                  <a:path w="6" h="3505">
                    <a:moveTo>
                      <a:pt x="6" y="0"/>
                    </a:moveTo>
                    <a:lnTo>
                      <a:pt x="0" y="3505"/>
                    </a:lnTo>
                  </a:path>
                </a:pathLst>
              </a:custGeom>
              <a:noFill/>
              <a:ln w="57150" cmpd="sng">
                <a:solidFill>
                  <a:schemeClr val="tx1"/>
                </a:solidFill>
                <a:round/>
                <a:headEnd/>
                <a:tailEnd/>
              </a:ln>
            </p:spPr>
            <p:txBody>
              <a:bodyPr wrap="none" anchor="ctr">
                <a:prstTxWarp prst="textNoShape">
                  <a:avLst/>
                </a:prstTxWarp>
              </a:bodyPr>
              <a:lstStyle/>
              <a:p>
                <a:endParaRPr lang="fr-FR">
                  <a:solidFill>
                    <a:srgbClr val="000000"/>
                  </a:solidFill>
                </a:endParaRPr>
              </a:p>
            </p:txBody>
          </p:sp>
          <p:pic>
            <p:nvPicPr>
              <p:cNvPr id="598029" name="Picture 7"/>
              <p:cNvPicPr>
                <a:picLocks noChangeAspect="1" noChangeArrowheads="1"/>
              </p:cNvPicPr>
              <p:nvPr/>
            </p:nvPicPr>
            <p:blipFill>
              <a:blip r:embed="rId5"/>
              <a:srcRect l="10834" t="31010" b="24808"/>
              <a:stretch>
                <a:fillRect/>
              </a:stretch>
            </p:blipFill>
            <p:spPr bwMode="auto">
              <a:xfrm>
                <a:off x="2398" y="0"/>
                <a:ext cx="1674" cy="614"/>
              </a:xfrm>
              <a:prstGeom prst="rect">
                <a:avLst/>
              </a:prstGeom>
              <a:noFill/>
              <a:ln w="9525">
                <a:noFill/>
                <a:miter lim="800000"/>
                <a:headEnd/>
                <a:tailEnd/>
              </a:ln>
            </p:spPr>
          </p:pic>
          <p:pic>
            <p:nvPicPr>
              <p:cNvPr id="598030" name="Picture 8"/>
              <p:cNvPicPr>
                <a:picLocks noChangeAspect="1" noChangeArrowheads="1"/>
              </p:cNvPicPr>
              <p:nvPr/>
            </p:nvPicPr>
            <p:blipFill>
              <a:blip r:embed="rId6"/>
              <a:srcRect/>
              <a:stretch>
                <a:fillRect/>
              </a:stretch>
            </p:blipFill>
            <p:spPr bwMode="auto">
              <a:xfrm>
                <a:off x="1708" y="2612"/>
                <a:ext cx="2381" cy="1708"/>
              </a:xfrm>
              <a:prstGeom prst="rect">
                <a:avLst/>
              </a:prstGeom>
              <a:noFill/>
              <a:ln w="9525">
                <a:noFill/>
                <a:miter lim="800000"/>
                <a:headEnd/>
                <a:tailEnd/>
              </a:ln>
            </p:spPr>
          </p:pic>
          <p:pic>
            <p:nvPicPr>
              <p:cNvPr id="598031" name="Picture 9"/>
              <p:cNvPicPr>
                <a:picLocks noChangeArrowheads="1"/>
              </p:cNvPicPr>
              <p:nvPr/>
            </p:nvPicPr>
            <p:blipFill>
              <a:blip r:embed="rId7"/>
              <a:srcRect/>
              <a:stretch>
                <a:fillRect/>
              </a:stretch>
            </p:blipFill>
            <p:spPr bwMode="auto">
              <a:xfrm>
                <a:off x="2322" y="1690"/>
                <a:ext cx="1255" cy="764"/>
              </a:xfrm>
              <a:prstGeom prst="rect">
                <a:avLst/>
              </a:prstGeom>
              <a:noFill/>
              <a:ln w="12700" cap="sq">
                <a:noFill/>
                <a:miter lim="800000"/>
                <a:headEnd type="none" w="sm" len="sm"/>
                <a:tailEnd type="none" w="sm" len="sm"/>
              </a:ln>
            </p:spPr>
          </p:pic>
          <p:sp>
            <p:nvSpPr>
              <p:cNvPr id="598032" name="Line 10"/>
              <p:cNvSpPr>
                <a:spLocks noChangeShapeType="1"/>
              </p:cNvSpPr>
              <p:nvPr/>
            </p:nvSpPr>
            <p:spPr bwMode="auto">
              <a:xfrm>
                <a:off x="2969" y="1489"/>
                <a:ext cx="0" cy="432"/>
              </a:xfrm>
              <a:prstGeom prst="line">
                <a:avLst/>
              </a:prstGeom>
              <a:noFill/>
              <a:ln w="50800">
                <a:solidFill>
                  <a:schemeClr val="tx1"/>
                </a:solidFill>
                <a:round/>
                <a:headEnd type="triangle" w="med" len="med"/>
                <a:tailEnd type="triangle" w="med" len="med"/>
              </a:ln>
            </p:spPr>
            <p:txBody>
              <a:bodyPr wrap="none" anchor="ctr">
                <a:prstTxWarp prst="textNoShape">
                  <a:avLst/>
                </a:prstTxWarp>
              </a:bodyPr>
              <a:lstStyle/>
              <a:p>
                <a:endParaRPr lang="fr-FR">
                  <a:solidFill>
                    <a:srgbClr val="000000"/>
                  </a:solidFill>
                </a:endParaRPr>
              </a:p>
            </p:txBody>
          </p:sp>
          <p:sp>
            <p:nvSpPr>
              <p:cNvPr id="598033" name="Line 11"/>
              <p:cNvSpPr>
                <a:spLocks noChangeShapeType="1"/>
              </p:cNvSpPr>
              <p:nvPr/>
            </p:nvSpPr>
            <p:spPr bwMode="auto">
              <a:xfrm>
                <a:off x="2969" y="2334"/>
                <a:ext cx="0" cy="432"/>
              </a:xfrm>
              <a:prstGeom prst="line">
                <a:avLst/>
              </a:prstGeom>
              <a:noFill/>
              <a:ln w="50800">
                <a:solidFill>
                  <a:schemeClr val="tx1"/>
                </a:solidFill>
                <a:round/>
                <a:headEnd type="triangle" w="med" len="med"/>
                <a:tailEnd type="triangle" w="med" len="med"/>
              </a:ln>
            </p:spPr>
            <p:txBody>
              <a:bodyPr wrap="none" anchor="ctr">
                <a:prstTxWarp prst="textNoShape">
                  <a:avLst/>
                </a:prstTxWarp>
              </a:bodyPr>
              <a:lstStyle/>
              <a:p>
                <a:endParaRPr lang="fr-FR">
                  <a:solidFill>
                    <a:srgbClr val="000000"/>
                  </a:solidFill>
                </a:endParaRPr>
              </a:p>
            </p:txBody>
          </p:sp>
          <p:pic>
            <p:nvPicPr>
              <p:cNvPr id="598034" name="Picture 12" descr="amination"/>
              <p:cNvPicPr>
                <a:picLocks noChangeAspect="1" noChangeArrowheads="1"/>
              </p:cNvPicPr>
              <p:nvPr/>
            </p:nvPicPr>
            <p:blipFill>
              <a:blip r:embed="rId8"/>
              <a:srcRect b="69144"/>
              <a:stretch>
                <a:fillRect/>
              </a:stretch>
            </p:blipFill>
            <p:spPr bwMode="auto">
              <a:xfrm>
                <a:off x="1492" y="0"/>
                <a:ext cx="686" cy="285"/>
              </a:xfrm>
              <a:prstGeom prst="rect">
                <a:avLst/>
              </a:prstGeom>
              <a:noFill/>
              <a:ln w="9525">
                <a:noFill/>
                <a:miter lim="800000"/>
                <a:headEnd/>
                <a:tailEnd/>
              </a:ln>
            </p:spPr>
          </p:pic>
          <p:sp>
            <p:nvSpPr>
              <p:cNvPr id="598035" name="Text Box 13"/>
              <p:cNvSpPr txBox="1">
                <a:spLocks noChangeArrowheads="1"/>
              </p:cNvSpPr>
              <p:nvPr/>
            </p:nvSpPr>
            <p:spPr bwMode="auto">
              <a:xfrm>
                <a:off x="2287" y="1889"/>
                <a:ext cx="1383" cy="447"/>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2000" b="1" dirty="0">
                    <a:solidFill>
                      <a:srgbClr val="000000"/>
                    </a:solidFill>
                    <a:latin typeface="Times New Roman" pitchFamily="27" charset="0"/>
                  </a:rPr>
                  <a:t>Cell Biology</a:t>
                </a:r>
              </a:p>
              <a:p>
                <a:pPr algn="ctr" eaLnBrk="0" hangingPunct="0"/>
                <a:r>
                  <a:rPr lang="en-US" sz="2000" b="1" dirty="0">
                    <a:solidFill>
                      <a:srgbClr val="000000"/>
                    </a:solidFill>
                    <a:latin typeface="Times New Roman" pitchFamily="27" charset="0"/>
                  </a:rPr>
                  <a:t>Molecular Biology</a:t>
                </a:r>
              </a:p>
            </p:txBody>
          </p:sp>
          <p:sp>
            <p:nvSpPr>
              <p:cNvPr id="598036" name="Text Box 14"/>
              <p:cNvSpPr txBox="1">
                <a:spLocks noChangeArrowheads="1"/>
              </p:cNvSpPr>
              <p:nvPr/>
            </p:nvSpPr>
            <p:spPr bwMode="auto">
              <a:xfrm>
                <a:off x="2235" y="3294"/>
                <a:ext cx="1508" cy="253"/>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eaLnBrk="0" hangingPunct="0"/>
                <a:r>
                  <a:rPr lang="en-US" sz="2000" b="1" i="1" dirty="0">
                    <a:solidFill>
                      <a:srgbClr val="FFFFFF"/>
                    </a:solidFill>
                    <a:latin typeface="Times New Roman" pitchFamily="27" charset="0"/>
                  </a:rPr>
                  <a:t>In vivo</a:t>
                </a:r>
                <a:r>
                  <a:rPr lang="en-US" sz="2000" b="1" dirty="0">
                    <a:solidFill>
                      <a:srgbClr val="FFFFFF"/>
                    </a:solidFill>
                    <a:latin typeface="Times New Roman" pitchFamily="27" charset="0"/>
                  </a:rPr>
                  <a:t> </a:t>
                </a:r>
                <a:r>
                  <a:rPr lang="en-US" sz="2000" b="1" dirty="0" smtClean="0">
                    <a:solidFill>
                      <a:srgbClr val="FFFFFF"/>
                    </a:solidFill>
                    <a:latin typeface="Times New Roman" pitchFamily="27" charset="0"/>
                  </a:rPr>
                  <a:t>Experiments</a:t>
                </a:r>
                <a:endParaRPr lang="en-US" sz="2000" b="1" dirty="0">
                  <a:solidFill>
                    <a:srgbClr val="FFFFFF"/>
                  </a:solidFill>
                  <a:latin typeface="Times New Roman" pitchFamily="27" charset="0"/>
                </a:endParaRPr>
              </a:p>
            </p:txBody>
          </p:sp>
          <p:pic>
            <p:nvPicPr>
              <p:cNvPr id="598037" name="Picture 15"/>
              <p:cNvPicPr>
                <a:picLocks noChangeAspect="1" noChangeArrowheads="1"/>
              </p:cNvPicPr>
              <p:nvPr/>
            </p:nvPicPr>
            <p:blipFill>
              <a:blip r:embed="rId9"/>
              <a:srcRect t="10185" b="4445"/>
              <a:stretch>
                <a:fillRect/>
              </a:stretch>
            </p:blipFill>
            <p:spPr bwMode="auto">
              <a:xfrm>
                <a:off x="1492" y="474"/>
                <a:ext cx="974" cy="750"/>
              </a:xfrm>
              <a:prstGeom prst="rect">
                <a:avLst/>
              </a:prstGeom>
              <a:noFill/>
              <a:ln w="9525">
                <a:noFill/>
                <a:miter lim="800000"/>
                <a:headEnd/>
                <a:tailEnd/>
              </a:ln>
            </p:spPr>
          </p:pic>
          <p:pic>
            <p:nvPicPr>
              <p:cNvPr id="598038" name="Picture 16"/>
              <p:cNvPicPr>
                <a:picLocks noChangeAspect="1" noChangeArrowheads="1"/>
              </p:cNvPicPr>
              <p:nvPr/>
            </p:nvPicPr>
            <p:blipFill>
              <a:blip r:embed="rId10"/>
              <a:srcRect l="16112" t="16112" r="17084" b="18333"/>
              <a:stretch>
                <a:fillRect/>
              </a:stretch>
            </p:blipFill>
            <p:spPr bwMode="auto">
              <a:xfrm>
                <a:off x="4090" y="0"/>
                <a:ext cx="762" cy="609"/>
              </a:xfrm>
              <a:prstGeom prst="rect">
                <a:avLst/>
              </a:prstGeom>
              <a:noFill/>
              <a:ln w="9525">
                <a:noFill/>
                <a:miter lim="800000"/>
                <a:headEnd/>
                <a:tailEnd/>
              </a:ln>
            </p:spPr>
          </p:pic>
          <p:sp>
            <p:nvSpPr>
              <p:cNvPr id="598039" name="Rectangle 17"/>
              <p:cNvSpPr>
                <a:spLocks noChangeArrowheads="1"/>
              </p:cNvSpPr>
              <p:nvPr/>
            </p:nvSpPr>
            <p:spPr bwMode="auto">
              <a:xfrm>
                <a:off x="1464" y="262"/>
                <a:ext cx="1464" cy="253"/>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eaLnBrk="0" hangingPunct="0"/>
                <a:r>
                  <a:rPr lang="en-US" sz="2000" b="1">
                    <a:solidFill>
                      <a:srgbClr val="000000"/>
                    </a:solidFill>
                    <a:latin typeface="Times New Roman" pitchFamily="27" charset="0"/>
                  </a:rPr>
                  <a:t>Polymer Chemistry</a:t>
                </a:r>
              </a:p>
            </p:txBody>
          </p:sp>
          <p:sp>
            <p:nvSpPr>
              <p:cNvPr id="598040" name="Text Box 18"/>
              <p:cNvSpPr txBox="1">
                <a:spLocks noChangeArrowheads="1"/>
              </p:cNvSpPr>
              <p:nvPr/>
            </p:nvSpPr>
            <p:spPr bwMode="auto">
              <a:xfrm>
                <a:off x="3020" y="569"/>
                <a:ext cx="1353" cy="253"/>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eaLnBrk="0" hangingPunct="0"/>
                <a:r>
                  <a:rPr lang="en-US" sz="2000" b="1">
                    <a:solidFill>
                      <a:srgbClr val="000000"/>
                    </a:solidFill>
                    <a:latin typeface="Times New Roman" pitchFamily="27" charset="0"/>
                  </a:rPr>
                  <a:t>Characterizations </a:t>
                </a:r>
              </a:p>
            </p:txBody>
          </p:sp>
          <p:sp>
            <p:nvSpPr>
              <p:cNvPr id="598041" name="Line 19"/>
              <p:cNvSpPr>
                <a:spLocks noChangeShapeType="1"/>
              </p:cNvSpPr>
              <p:nvPr/>
            </p:nvSpPr>
            <p:spPr bwMode="auto">
              <a:xfrm>
                <a:off x="1256" y="3808"/>
                <a:ext cx="448" cy="0"/>
              </a:xfrm>
              <a:prstGeom prst="line">
                <a:avLst/>
              </a:prstGeom>
              <a:noFill/>
              <a:ln w="63500" cap="sq">
                <a:solidFill>
                  <a:schemeClr val="tx1"/>
                </a:solidFill>
                <a:round/>
                <a:headEnd type="triangle" w="sm" len="sm"/>
                <a:tailEnd type="none" w="sm" len="sm"/>
              </a:ln>
            </p:spPr>
            <p:txBody>
              <a:bodyPr lIns="90000" tIns="46800" rIns="90000" bIns="46800" anchor="ctr">
                <a:prstTxWarp prst="textNoShape">
                  <a:avLst/>
                </a:prstTxWarp>
                <a:spAutoFit/>
              </a:bodyPr>
              <a:lstStyle/>
              <a:p>
                <a:endParaRPr lang="fr-FR">
                  <a:solidFill>
                    <a:srgbClr val="000000"/>
                  </a:solidFill>
                </a:endParaRPr>
              </a:p>
            </p:txBody>
          </p:sp>
          <p:sp>
            <p:nvSpPr>
              <p:cNvPr id="598042" name="Line 20"/>
              <p:cNvSpPr>
                <a:spLocks noChangeShapeType="1"/>
              </p:cNvSpPr>
              <p:nvPr/>
            </p:nvSpPr>
            <p:spPr bwMode="auto">
              <a:xfrm>
                <a:off x="2008" y="1295"/>
                <a:ext cx="664" cy="3"/>
              </a:xfrm>
              <a:prstGeom prst="line">
                <a:avLst/>
              </a:prstGeom>
              <a:noFill/>
              <a:ln w="63500" cap="sq">
                <a:solidFill>
                  <a:schemeClr val="tx1"/>
                </a:solidFill>
                <a:round/>
                <a:headEnd type="triangle" w="sm" len="sm"/>
                <a:tailEnd type="triangle" w="sm" len="sm"/>
              </a:ln>
            </p:spPr>
            <p:txBody>
              <a:bodyPr wrap="square" lIns="90000" tIns="46800" rIns="90000" bIns="46800" anchor="ctr">
                <a:prstTxWarp prst="textNoShape">
                  <a:avLst/>
                </a:prstTxWarp>
                <a:spAutoFit/>
              </a:bodyPr>
              <a:lstStyle/>
              <a:p>
                <a:endParaRPr lang="fr-FR">
                  <a:solidFill>
                    <a:srgbClr val="000000"/>
                  </a:solidFill>
                </a:endParaRPr>
              </a:p>
            </p:txBody>
          </p:sp>
        </p:grpSp>
        <p:sp>
          <p:nvSpPr>
            <p:cNvPr id="598023" name="Line 21"/>
            <p:cNvSpPr>
              <a:spLocks noChangeShapeType="1"/>
            </p:cNvSpPr>
            <p:nvPr/>
          </p:nvSpPr>
          <p:spPr bwMode="auto">
            <a:xfrm>
              <a:off x="1304" y="328"/>
              <a:ext cx="248" cy="0"/>
            </a:xfrm>
            <a:prstGeom prst="line">
              <a:avLst/>
            </a:prstGeom>
            <a:noFill/>
            <a:ln w="63500" cap="sq">
              <a:solidFill>
                <a:schemeClr val="tx1"/>
              </a:solidFill>
              <a:round/>
              <a:headEnd type="none" w="sm" len="sm"/>
              <a:tailEnd type="triangle" w="sm" len="sm"/>
            </a:ln>
          </p:spPr>
          <p:txBody>
            <a:bodyPr wrap="none" lIns="90000" tIns="46800" rIns="90000" bIns="46800" anchor="ctr">
              <a:prstTxWarp prst="textNoShape">
                <a:avLst/>
              </a:prstTxWarp>
              <a:spAutoFit/>
            </a:bodyPr>
            <a:lstStyle/>
            <a:p>
              <a:endParaRPr lang="fr-FR">
                <a:solidFill>
                  <a:srgbClr val="000000"/>
                </a:solidFill>
              </a:endParaRPr>
            </a:p>
          </p:txBody>
        </p:sp>
        <p:sp>
          <p:nvSpPr>
            <p:cNvPr id="598024" name="Line 22"/>
            <p:cNvSpPr>
              <a:spLocks noChangeShapeType="1"/>
            </p:cNvSpPr>
            <p:nvPr/>
          </p:nvSpPr>
          <p:spPr bwMode="auto">
            <a:xfrm>
              <a:off x="2969" y="499"/>
              <a:ext cx="0" cy="432"/>
            </a:xfrm>
            <a:prstGeom prst="line">
              <a:avLst/>
            </a:prstGeom>
            <a:noFill/>
            <a:ln w="50800">
              <a:solidFill>
                <a:schemeClr val="tx1"/>
              </a:solidFill>
              <a:round/>
              <a:headEnd type="triangle" w="med" len="med"/>
              <a:tailEnd type="triangle" w="med" len="med"/>
            </a:ln>
          </p:spPr>
          <p:txBody>
            <a:bodyPr wrap="none" anchor="ctr">
              <a:prstTxWarp prst="textNoShape">
                <a:avLst/>
              </a:prstTxWarp>
            </a:bodyPr>
            <a:lstStyle/>
            <a:p>
              <a:endParaRPr lang="fr-FR">
                <a:solidFill>
                  <a:srgbClr val="000000"/>
                </a:solidFill>
              </a:endParaRPr>
            </a:p>
          </p:txBody>
        </p:sp>
        <p:sp>
          <p:nvSpPr>
            <p:cNvPr id="598025" name="Text Box 23"/>
            <p:cNvSpPr txBox="1">
              <a:spLocks noChangeArrowheads="1"/>
            </p:cNvSpPr>
            <p:nvPr/>
          </p:nvSpPr>
          <p:spPr bwMode="auto">
            <a:xfrm>
              <a:off x="2715" y="925"/>
              <a:ext cx="958" cy="253"/>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eaLnBrk="0" hangingPunct="0"/>
              <a:r>
                <a:rPr lang="en-US" sz="2000" b="1">
                  <a:solidFill>
                    <a:srgbClr val="000000"/>
                  </a:solidFill>
                  <a:latin typeface="Times New Roman" pitchFamily="27" charset="0"/>
                </a:rPr>
                <a:t>Engineering</a:t>
              </a:r>
            </a:p>
          </p:txBody>
        </p:sp>
        <p:pic>
          <p:nvPicPr>
            <p:cNvPr id="598026" name="Picture 24"/>
            <p:cNvPicPr>
              <a:picLocks noChangeArrowheads="1"/>
            </p:cNvPicPr>
            <p:nvPr/>
          </p:nvPicPr>
          <p:blipFill>
            <a:blip r:embed="rId11"/>
            <a:srcRect/>
            <a:stretch>
              <a:fillRect/>
            </a:stretch>
          </p:blipFill>
          <p:spPr bwMode="auto">
            <a:xfrm>
              <a:off x="3140" y="4008"/>
              <a:ext cx="1048" cy="312"/>
            </a:xfrm>
            <a:prstGeom prst="rect">
              <a:avLst/>
            </a:prstGeom>
            <a:noFill/>
            <a:ln w="12700">
              <a:noFill/>
              <a:miter lim="800000"/>
              <a:headEnd/>
              <a:tailEnd/>
            </a:ln>
          </p:spPr>
        </p:pic>
        <p:graphicFrame>
          <p:nvGraphicFramePr>
            <p:cNvPr id="598018" name="Object 2"/>
            <p:cNvGraphicFramePr>
              <a:graphicFrameLocks noChangeAspect="1"/>
            </p:cNvGraphicFramePr>
            <p:nvPr/>
          </p:nvGraphicFramePr>
          <p:xfrm>
            <a:off x="1737" y="3555"/>
            <a:ext cx="963" cy="765"/>
          </p:xfrm>
          <a:graphic>
            <a:graphicData uri="http://schemas.openxmlformats.org/presentationml/2006/ole">
              <mc:AlternateContent xmlns:mc="http://schemas.openxmlformats.org/markup-compatibility/2006">
                <mc:Choice xmlns:v="urn:schemas-microsoft-com:vml" Requires="v">
                  <p:oleObj spid="_x0000_s2199737" name="Clip" r:id="rId12" imgW="4306888" imgH="3422650" progId="">
                    <p:embed/>
                  </p:oleObj>
                </mc:Choice>
                <mc:Fallback>
                  <p:oleObj name="Clip" r:id="rId12" imgW="4306888" imgH="342265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7" y="3555"/>
                          <a:ext cx="963" cy="7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9" name="Plaque 28"/>
          <p:cNvSpPr/>
          <p:nvPr/>
        </p:nvSpPr>
        <p:spPr bwMode="auto">
          <a:xfrm>
            <a:off x="-10864" y="4149080"/>
            <a:ext cx="2494632" cy="648072"/>
          </a:xfrm>
          <a:prstGeom prst="beve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fr-FR" sz="2800" b="1" dirty="0" err="1" smtClean="0">
                <a:solidFill>
                  <a:srgbClr val="000000"/>
                </a:solidFill>
                <a:latin typeface="Arial" pitchFamily="30" charset="0"/>
                <a:ea typeface="ＭＳ Ｐゴシック" pitchFamily="30" charset="-128"/>
                <a:cs typeface="ＭＳ Ｐゴシック" pitchFamily="30" charset="-128"/>
              </a:rPr>
              <a:t>Biology</a:t>
            </a:r>
            <a:endParaRPr lang="fr-FR" sz="2800" b="1" dirty="0">
              <a:solidFill>
                <a:srgbClr val="000000"/>
              </a:solidFill>
              <a:latin typeface="Arial" pitchFamily="30" charset="0"/>
              <a:ea typeface="ＭＳ Ｐゴシック" pitchFamily="30" charset="-128"/>
              <a:cs typeface="ＭＳ Ｐゴシック" pitchFamily="30" charset="-128"/>
            </a:endParaRPr>
          </a:p>
        </p:txBody>
      </p:sp>
      <p:sp>
        <p:nvSpPr>
          <p:cNvPr id="30" name="Plaque 29"/>
          <p:cNvSpPr/>
          <p:nvPr/>
        </p:nvSpPr>
        <p:spPr bwMode="auto">
          <a:xfrm>
            <a:off x="0" y="1700808"/>
            <a:ext cx="2483768" cy="648072"/>
          </a:xfrm>
          <a:prstGeom prst="bevel">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fr-FR" sz="2800" b="1" dirty="0" err="1" smtClean="0">
                <a:solidFill>
                  <a:srgbClr val="000000"/>
                </a:solidFill>
                <a:latin typeface="Arial" pitchFamily="30" charset="0"/>
                <a:ea typeface="ＭＳ Ｐゴシック" pitchFamily="30" charset="-128"/>
                <a:cs typeface="ＭＳ Ｐゴシック" pitchFamily="30" charset="-128"/>
              </a:rPr>
              <a:t>Chemistry</a:t>
            </a:r>
            <a:endParaRPr lang="fr-FR" sz="2800" b="1" dirty="0">
              <a:solidFill>
                <a:srgbClr val="000000"/>
              </a:solidFill>
              <a:latin typeface="Arial" pitchFamily="30" charset="0"/>
              <a:ea typeface="ＭＳ Ｐゴシック" pitchFamily="30" charset="-128"/>
              <a:cs typeface="ＭＳ Ｐゴシック" pitchFamily="30" charset="-128"/>
            </a:endParaRPr>
          </a:p>
        </p:txBody>
      </p:sp>
      <p:grpSp>
        <p:nvGrpSpPr>
          <p:cNvPr id="5" name="Grouper 4"/>
          <p:cNvGrpSpPr/>
          <p:nvPr/>
        </p:nvGrpSpPr>
        <p:grpSpPr>
          <a:xfrm>
            <a:off x="5029200" y="1454150"/>
            <a:ext cx="4089400" cy="3343002"/>
            <a:chOff x="5029200" y="1454150"/>
            <a:chExt cx="4089400" cy="3343002"/>
          </a:xfrm>
        </p:grpSpPr>
        <p:grpSp>
          <p:nvGrpSpPr>
            <p:cNvPr id="3" name="Grouper 2"/>
            <p:cNvGrpSpPr/>
            <p:nvPr/>
          </p:nvGrpSpPr>
          <p:grpSpPr>
            <a:xfrm>
              <a:off x="6237288" y="1454150"/>
              <a:ext cx="2881312" cy="3343002"/>
              <a:chOff x="6237288" y="1454150"/>
              <a:chExt cx="2881312" cy="3343002"/>
            </a:xfrm>
          </p:grpSpPr>
          <p:pic>
            <p:nvPicPr>
              <p:cNvPr id="1118210" name="Picture 2"/>
              <p:cNvPicPr preferRelativeResize="0">
                <a:picLocks noChangeArrowheads="1"/>
              </p:cNvPicPr>
              <p:nvPr/>
            </p:nvPicPr>
            <p:blipFill>
              <a:blip r:embed="rId14"/>
              <a:srcRect/>
              <a:stretch>
                <a:fillRect/>
              </a:stretch>
            </p:blipFill>
            <p:spPr bwMode="auto">
              <a:xfrm>
                <a:off x="6237288" y="1454150"/>
                <a:ext cx="2881312" cy="2632075"/>
              </a:xfrm>
              <a:prstGeom prst="rect">
                <a:avLst/>
              </a:prstGeom>
              <a:noFill/>
              <a:ln w="9525">
                <a:noFill/>
                <a:miter lim="800000"/>
                <a:headEnd/>
                <a:tailEnd/>
              </a:ln>
            </p:spPr>
          </p:pic>
          <p:sp>
            <p:nvSpPr>
              <p:cNvPr id="31" name="Plaque 30"/>
              <p:cNvSpPr/>
              <p:nvPr/>
            </p:nvSpPr>
            <p:spPr bwMode="auto">
              <a:xfrm>
                <a:off x="6588224" y="4149080"/>
                <a:ext cx="2285669" cy="648072"/>
              </a:xfrm>
              <a:prstGeom prst="bevel">
                <a:avLst/>
              </a:prstGeom>
              <a:solidFill>
                <a:schemeClr val="accent6">
                  <a:lumMod val="25000"/>
                  <a:lumOff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fr-FR" sz="2800" b="1" dirty="0" err="1" smtClean="0">
                    <a:solidFill>
                      <a:srgbClr val="000000"/>
                    </a:solidFill>
                    <a:latin typeface="Arial" pitchFamily="30" charset="0"/>
                    <a:ea typeface="ＭＳ Ｐゴシック" pitchFamily="30" charset="-128"/>
                    <a:cs typeface="ＭＳ Ｐゴシック" pitchFamily="30" charset="-128"/>
                  </a:rPr>
                  <a:t>Medicine</a:t>
                </a:r>
                <a:endParaRPr lang="fr-FR" sz="2800" b="1" dirty="0">
                  <a:solidFill>
                    <a:srgbClr val="000000"/>
                  </a:solidFill>
                  <a:latin typeface="Arial" pitchFamily="30" charset="0"/>
                  <a:ea typeface="ＭＳ Ｐゴシック" pitchFamily="30" charset="-128"/>
                  <a:cs typeface="ＭＳ Ｐゴシック" pitchFamily="30" charset="-128"/>
                </a:endParaRPr>
              </a:p>
            </p:txBody>
          </p:sp>
        </p:grpSp>
        <p:grpSp>
          <p:nvGrpSpPr>
            <p:cNvPr id="28" name="Grouper 27"/>
            <p:cNvGrpSpPr/>
            <p:nvPr/>
          </p:nvGrpSpPr>
          <p:grpSpPr>
            <a:xfrm>
              <a:off x="5029200" y="1716088"/>
              <a:ext cx="2457450" cy="1179512"/>
              <a:chOff x="5029200" y="1716088"/>
              <a:chExt cx="2457450" cy="1179512"/>
            </a:xfrm>
          </p:grpSpPr>
          <p:sp>
            <p:nvSpPr>
              <p:cNvPr id="1118235" name="AutoShape 27"/>
              <p:cNvSpPr>
                <a:spLocks noChangeArrowheads="1"/>
              </p:cNvSpPr>
              <p:nvPr/>
            </p:nvSpPr>
            <p:spPr bwMode="auto">
              <a:xfrm>
                <a:off x="5029200" y="1716088"/>
                <a:ext cx="2457450" cy="1179512"/>
              </a:xfrm>
              <a:prstGeom prst="curvedDownArrow">
                <a:avLst>
                  <a:gd name="adj1" fmla="val 31319"/>
                  <a:gd name="adj2" fmla="val 62629"/>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fr-FR">
                  <a:solidFill>
                    <a:srgbClr val="000000"/>
                  </a:solidFill>
                </a:endParaRPr>
              </a:p>
            </p:txBody>
          </p:sp>
          <p:sp>
            <p:nvSpPr>
              <p:cNvPr id="27" name="ZoneTexte 26"/>
              <p:cNvSpPr txBox="1"/>
              <p:nvPr/>
            </p:nvSpPr>
            <p:spPr>
              <a:xfrm>
                <a:off x="5410200" y="2057400"/>
                <a:ext cx="184666" cy="461665"/>
              </a:xfrm>
              <a:prstGeom prst="rect">
                <a:avLst/>
              </a:prstGeom>
              <a:noFill/>
            </p:spPr>
            <p:txBody>
              <a:bodyPr wrap="none" rtlCol="0">
                <a:spAutoFit/>
              </a:bodyPr>
              <a:lstStyle/>
              <a:p>
                <a:endParaRPr lang="fr-FR" dirty="0">
                  <a:solidFill>
                    <a:srgbClr val="000000"/>
                  </a:solidFill>
                </a:endParaRPr>
              </a:p>
            </p:txBody>
          </p:sp>
        </p:grpSp>
      </p:grpSp>
      <p:sp>
        <p:nvSpPr>
          <p:cNvPr id="4" name="ZoneTexte 3"/>
          <p:cNvSpPr txBox="1"/>
          <p:nvPr/>
        </p:nvSpPr>
        <p:spPr>
          <a:xfrm>
            <a:off x="10651067" y="2980267"/>
            <a:ext cx="184666" cy="461665"/>
          </a:xfrm>
          <a:prstGeom prst="rect">
            <a:avLst/>
          </a:prstGeom>
          <a:noFill/>
        </p:spPr>
        <p:txBody>
          <a:bodyPr wrap="none" rtlCol="0">
            <a:spAutoFit/>
          </a:bodyPr>
          <a:lstStyle/>
          <a:p>
            <a:endParaRPr lang="fr-FR" dirty="0">
              <a:solidFill>
                <a:srgbClr val="000000"/>
              </a:solidFill>
            </a:endParaRPr>
          </a:p>
        </p:txBody>
      </p:sp>
      <p:sp>
        <p:nvSpPr>
          <p:cNvPr id="34" name="Plaque 33"/>
          <p:cNvSpPr/>
          <p:nvPr/>
        </p:nvSpPr>
        <p:spPr bwMode="auto">
          <a:xfrm>
            <a:off x="0" y="2924944"/>
            <a:ext cx="2555776" cy="648072"/>
          </a:xfrm>
          <a:prstGeom prst="bevel">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fr-FR" sz="2800" b="1" dirty="0" smtClean="0">
                <a:solidFill>
                  <a:srgbClr val="000000"/>
                </a:solidFill>
                <a:latin typeface="Arial" pitchFamily="30" charset="0"/>
                <a:ea typeface="ＭＳ Ｐゴシック" pitchFamily="30" charset="-128"/>
                <a:cs typeface="ＭＳ Ｐゴシック" pitchFamily="30" charset="-128"/>
              </a:rPr>
              <a:t>Engineering</a:t>
            </a:r>
            <a:endParaRPr lang="fr-FR" sz="2800" b="1" dirty="0">
              <a:solidFill>
                <a:srgbClr val="000000"/>
              </a:solidFill>
              <a:latin typeface="Arial" pitchFamily="30" charset="0"/>
              <a:ea typeface="ＭＳ Ｐゴシック" pitchFamily="30" charset="-128"/>
              <a:cs typeface="ＭＳ Ｐゴシック" pitchFamily="30" charset="-128"/>
            </a:endParaRPr>
          </a:p>
        </p:txBody>
      </p:sp>
      <p:pic>
        <p:nvPicPr>
          <p:cNvPr id="36" name="Image 35" descr="Diapositive1.jpg"/>
          <p:cNvPicPr>
            <a:picLocks noChangeAspect="1"/>
          </p:cNvPicPr>
          <p:nvPr/>
        </p:nvPicPr>
        <p:blipFill rotWithShape="1">
          <a:blip r:embed="rId15"/>
          <a:srcRect l="4326" r="4486" b="71947"/>
          <a:stretch/>
        </p:blipFill>
        <p:spPr>
          <a:xfrm>
            <a:off x="-36512" y="6381328"/>
            <a:ext cx="1972272" cy="470024"/>
          </a:xfrm>
          <a:prstGeom prst="rect">
            <a:avLst/>
          </a:prstGeom>
        </p:spPr>
      </p:pic>
      <p:pic>
        <p:nvPicPr>
          <p:cNvPr id="37" name="Image 36" descr="imaging equipments.jpg"/>
          <p:cNvPicPr>
            <a:picLocks noChangeAspect="1"/>
          </p:cNvPicPr>
          <p:nvPr/>
        </p:nvPicPr>
        <p:blipFill rotWithShape="1">
          <a:blip r:embed="rId16">
            <a:extLst>
              <a:ext uri="{28A0092B-C50C-407E-A947-70E740481C1C}">
                <a14:useLocalDpi xmlns:a14="http://schemas.microsoft.com/office/drawing/2010/main" val="0"/>
              </a:ext>
            </a:extLst>
          </a:blip>
          <a:srcRect r="3742" b="20737"/>
          <a:stretch/>
        </p:blipFill>
        <p:spPr>
          <a:xfrm>
            <a:off x="5292080" y="4948366"/>
            <a:ext cx="3816424" cy="1058734"/>
          </a:xfrm>
          <a:prstGeom prst="rect">
            <a:avLst/>
          </a:prstGeom>
        </p:spPr>
      </p:pic>
      <p:sp>
        <p:nvSpPr>
          <p:cNvPr id="6" name="Rectangle 5"/>
          <p:cNvSpPr/>
          <p:nvPr/>
        </p:nvSpPr>
        <p:spPr>
          <a:xfrm>
            <a:off x="6156176" y="6165304"/>
            <a:ext cx="2381631" cy="461665"/>
          </a:xfrm>
          <a:prstGeom prst="rect">
            <a:avLst/>
          </a:prstGeom>
        </p:spPr>
        <p:txBody>
          <a:bodyPr wrap="none">
            <a:spAutoFit/>
          </a:bodyPr>
          <a:lstStyle/>
          <a:p>
            <a:pPr eaLnBrk="0" hangingPunct="0"/>
            <a:r>
              <a:rPr lang="en-US" b="1" dirty="0">
                <a:solidFill>
                  <a:srgbClr val="000000"/>
                </a:solidFill>
                <a:latin typeface="Times New Roman" pitchFamily="27" charset="0"/>
              </a:rPr>
              <a:t>Medical imaging</a:t>
            </a:r>
          </a:p>
        </p:txBody>
      </p:sp>
      <p:sp>
        <p:nvSpPr>
          <p:cNvPr id="39" name="Line 21"/>
          <p:cNvSpPr>
            <a:spLocks noChangeShapeType="1"/>
          </p:cNvSpPr>
          <p:nvPr/>
        </p:nvSpPr>
        <p:spPr bwMode="auto">
          <a:xfrm flipV="1">
            <a:off x="1263912" y="2401292"/>
            <a:ext cx="0" cy="451644"/>
          </a:xfrm>
          <a:prstGeom prst="line">
            <a:avLst/>
          </a:prstGeom>
          <a:noFill/>
          <a:ln w="63500" cap="sq">
            <a:solidFill>
              <a:schemeClr val="tx1"/>
            </a:solidFill>
            <a:round/>
            <a:headEnd type="none" w="sm" len="sm"/>
            <a:tailEnd type="triangle" w="sm" len="sm"/>
          </a:ln>
        </p:spPr>
        <p:txBody>
          <a:bodyPr wrap="square" lIns="90000" tIns="46800" rIns="90000" bIns="46800" anchor="ctr">
            <a:prstTxWarp prst="textNoShape">
              <a:avLst/>
            </a:prstTxWarp>
            <a:spAutoFit/>
          </a:bodyPr>
          <a:lstStyle/>
          <a:p>
            <a:endParaRPr lang="fr-FR">
              <a:solidFill>
                <a:srgbClr val="000000"/>
              </a:solidFill>
            </a:endParaRPr>
          </a:p>
        </p:txBody>
      </p:sp>
      <p:sp>
        <p:nvSpPr>
          <p:cNvPr id="40" name="Line 21"/>
          <p:cNvSpPr>
            <a:spLocks noChangeShapeType="1"/>
          </p:cNvSpPr>
          <p:nvPr/>
        </p:nvSpPr>
        <p:spPr bwMode="auto">
          <a:xfrm flipV="1">
            <a:off x="1263865" y="3625428"/>
            <a:ext cx="4217" cy="379636"/>
          </a:xfrm>
          <a:prstGeom prst="line">
            <a:avLst/>
          </a:prstGeom>
          <a:noFill/>
          <a:ln w="63500" cap="sq">
            <a:solidFill>
              <a:schemeClr val="tx1"/>
            </a:solidFill>
            <a:round/>
            <a:headEnd type="none" w="sm" len="sm"/>
            <a:tailEnd type="triangle" w="sm" len="sm"/>
          </a:ln>
        </p:spPr>
        <p:txBody>
          <a:bodyPr wrap="square" lIns="90000" tIns="46800" rIns="90000" bIns="46800" anchor="ctr">
            <a:prstTxWarp prst="textNoShape">
              <a:avLst/>
            </a:prstTxWarp>
            <a:spAutoFit/>
          </a:bodyPr>
          <a:lstStyle/>
          <a:p>
            <a:endParaRPr lang="fr-FR">
              <a:solidFill>
                <a:srgbClr val="000000"/>
              </a:solidFill>
            </a:endParaRPr>
          </a:p>
        </p:txBody>
      </p:sp>
      <p:sp>
        <p:nvSpPr>
          <p:cNvPr id="41" name="Line 21"/>
          <p:cNvSpPr>
            <a:spLocks noChangeShapeType="1"/>
          </p:cNvSpPr>
          <p:nvPr/>
        </p:nvSpPr>
        <p:spPr bwMode="auto">
          <a:xfrm flipV="1">
            <a:off x="1259632" y="5065588"/>
            <a:ext cx="4217" cy="379636"/>
          </a:xfrm>
          <a:prstGeom prst="line">
            <a:avLst/>
          </a:prstGeom>
          <a:noFill/>
          <a:ln w="63500" cap="sq">
            <a:solidFill>
              <a:schemeClr val="tx1"/>
            </a:solidFill>
            <a:round/>
            <a:headEnd type="none" w="sm" len="sm"/>
            <a:tailEnd type="triangle" w="sm" len="sm"/>
          </a:ln>
        </p:spPr>
        <p:txBody>
          <a:bodyPr wrap="square" lIns="90000" tIns="46800" rIns="90000" bIns="46800" anchor="ctr">
            <a:prstTxWarp prst="textNoShape">
              <a:avLst/>
            </a:prstTxWarp>
            <a:spAutoFit/>
          </a:bodyPr>
          <a:lstStyle/>
          <a:p>
            <a:endParaRPr lang="fr-FR">
              <a:solidFill>
                <a:srgbClr val="000000"/>
              </a:solidFill>
            </a:endParaRPr>
          </a:p>
        </p:txBody>
      </p:sp>
      <p:sp>
        <p:nvSpPr>
          <p:cNvPr id="42" name="Line 20"/>
          <p:cNvSpPr>
            <a:spLocks noChangeShapeType="1"/>
          </p:cNvSpPr>
          <p:nvPr/>
        </p:nvSpPr>
        <p:spPr bwMode="auto">
          <a:xfrm flipV="1">
            <a:off x="2483768" y="3284984"/>
            <a:ext cx="648072" cy="0"/>
          </a:xfrm>
          <a:prstGeom prst="line">
            <a:avLst/>
          </a:prstGeom>
          <a:noFill/>
          <a:ln w="63500" cap="sq">
            <a:solidFill>
              <a:schemeClr val="tx1"/>
            </a:solidFill>
            <a:round/>
            <a:headEnd type="triangle" w="sm" len="sm"/>
            <a:tailEnd type="triangle" w="sm" len="sm"/>
          </a:ln>
        </p:spPr>
        <p:txBody>
          <a:bodyPr wrap="square" lIns="90000" tIns="46800" rIns="90000" bIns="46800" anchor="ctr">
            <a:prstTxWarp prst="textNoShape">
              <a:avLst/>
            </a:prstTxWarp>
            <a:spAutoFit/>
          </a:bodyPr>
          <a:lstStyle/>
          <a:p>
            <a:endParaRPr lang="fr-FR">
              <a:solidFill>
                <a:srgbClr val="000000"/>
              </a:solidFill>
            </a:endParaRPr>
          </a:p>
        </p:txBody>
      </p:sp>
    </p:spTree>
    <p:extLst>
      <p:ext uri="{BB962C8B-B14F-4D97-AF65-F5344CB8AC3E}">
        <p14:creationId xmlns:p14="http://schemas.microsoft.com/office/powerpoint/2010/main" val="15450056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a:spLocks noChangeArrowheads="1"/>
          </p:cNvSpPr>
          <p:nvPr/>
        </p:nvSpPr>
        <p:spPr bwMode="auto">
          <a:xfrm>
            <a:off x="846768" y="1741520"/>
            <a:ext cx="1152525" cy="3693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defPPr>
              <a:defRPr lang="fr-FR"/>
            </a:defPPr>
            <a:lvl1pPr algn="ctr">
              <a:defRPr b="1">
                <a:solidFill>
                  <a:srgbClr val="0000CC"/>
                </a:solidFill>
                <a:latin typeface="Calibri" pitchFamily="34" charset="0"/>
                <a:cs typeface="Calibri" pitchFamily="34" charset="0"/>
              </a:defRPr>
            </a:lvl1pPr>
          </a:lstStyle>
          <a:p>
            <a:pPr fontAlgn="auto">
              <a:spcBef>
                <a:spcPts val="0"/>
              </a:spcBef>
              <a:spcAft>
                <a:spcPts val="0"/>
              </a:spcAft>
              <a:defRPr/>
            </a:pPr>
            <a:r>
              <a:rPr lang="fr-FR" dirty="0" err="1" smtClean="0"/>
              <a:t>Bone</a:t>
            </a:r>
            <a:endParaRPr lang="fr-FR" dirty="0"/>
          </a:p>
        </p:txBody>
      </p:sp>
      <p:sp>
        <p:nvSpPr>
          <p:cNvPr id="11" name="ZoneTexte 10"/>
          <p:cNvSpPr txBox="1">
            <a:spLocks noChangeArrowheads="1"/>
          </p:cNvSpPr>
          <p:nvPr/>
        </p:nvSpPr>
        <p:spPr bwMode="auto">
          <a:xfrm>
            <a:off x="3699890" y="4807297"/>
            <a:ext cx="1871812" cy="3693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nchor="ctr">
            <a:spAutoFit/>
          </a:bodyPr>
          <a:lstStyle>
            <a:defPPr>
              <a:defRPr lang="fr-FR"/>
            </a:defPPr>
            <a:lvl1pPr algn="ctr">
              <a:defRPr b="1">
                <a:solidFill>
                  <a:srgbClr val="0000CC"/>
                </a:solidFill>
                <a:latin typeface="Calibri" pitchFamily="34" charset="0"/>
                <a:cs typeface="Calibri" pitchFamily="34" charset="0"/>
              </a:defRPr>
            </a:lvl1pPr>
          </a:lstStyle>
          <a:p>
            <a:pPr fontAlgn="auto">
              <a:spcBef>
                <a:spcPts val="0"/>
              </a:spcBef>
              <a:spcAft>
                <a:spcPts val="0"/>
              </a:spcAft>
              <a:defRPr/>
            </a:pPr>
            <a:r>
              <a:rPr lang="fr-FR" dirty="0" err="1" smtClean="0"/>
              <a:t>Heart</a:t>
            </a:r>
            <a:endParaRPr lang="fr-FR" dirty="0"/>
          </a:p>
        </p:txBody>
      </p:sp>
      <p:sp>
        <p:nvSpPr>
          <p:cNvPr id="12" name="ZoneTexte 11"/>
          <p:cNvSpPr txBox="1">
            <a:spLocks noChangeArrowheads="1"/>
          </p:cNvSpPr>
          <p:nvPr/>
        </p:nvSpPr>
        <p:spPr bwMode="auto">
          <a:xfrm>
            <a:off x="846768" y="3282161"/>
            <a:ext cx="1152525" cy="3693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defPPr>
              <a:defRPr lang="fr-FR"/>
            </a:defPPr>
            <a:lvl1pPr algn="ctr">
              <a:defRPr b="1">
                <a:solidFill>
                  <a:srgbClr val="0000CC"/>
                </a:solidFill>
                <a:latin typeface="Calibri" pitchFamily="34" charset="0"/>
                <a:cs typeface="Calibri" pitchFamily="34" charset="0"/>
              </a:defRPr>
            </a:lvl1pPr>
          </a:lstStyle>
          <a:p>
            <a:pPr fontAlgn="auto">
              <a:spcBef>
                <a:spcPts val="0"/>
              </a:spcBef>
              <a:spcAft>
                <a:spcPts val="0"/>
              </a:spcAft>
              <a:defRPr/>
            </a:pPr>
            <a:r>
              <a:rPr lang="fr-FR" dirty="0" smtClean="0"/>
              <a:t>Skin</a:t>
            </a:r>
            <a:endParaRPr lang="fr-FR" dirty="0"/>
          </a:p>
        </p:txBody>
      </p:sp>
      <p:sp>
        <p:nvSpPr>
          <p:cNvPr id="12309" name="Text Box 14"/>
          <p:cNvSpPr txBox="1">
            <a:spLocks noChangeArrowheads="1"/>
          </p:cNvSpPr>
          <p:nvPr/>
        </p:nvSpPr>
        <p:spPr bwMode="auto">
          <a:xfrm>
            <a:off x="519430" y="2500345"/>
            <a:ext cx="1807200" cy="30797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fr-FR" sz="1400" i="1" dirty="0">
                <a:solidFill>
                  <a:srgbClr val="0000FF"/>
                </a:solidFill>
              </a:rPr>
              <a:t>J. </a:t>
            </a:r>
            <a:r>
              <a:rPr lang="en-US" altLang="fr-FR" sz="1400" i="1" dirty="0" err="1">
                <a:solidFill>
                  <a:srgbClr val="0000FF"/>
                </a:solidFill>
              </a:rPr>
              <a:t>Amédée</a:t>
            </a:r>
            <a:r>
              <a:rPr lang="en-US" altLang="fr-FR" sz="1400" i="1" dirty="0">
                <a:solidFill>
                  <a:srgbClr val="0000FF"/>
                </a:solidFill>
              </a:rPr>
              <a:t> (Bordeaux)</a:t>
            </a:r>
          </a:p>
        </p:txBody>
      </p:sp>
      <p:sp>
        <p:nvSpPr>
          <p:cNvPr id="12310" name="Text Box 15"/>
          <p:cNvSpPr txBox="1">
            <a:spLocks noChangeArrowheads="1"/>
          </p:cNvSpPr>
          <p:nvPr/>
        </p:nvSpPr>
        <p:spPr bwMode="auto">
          <a:xfrm>
            <a:off x="487199" y="4105518"/>
            <a:ext cx="1871662" cy="30797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400" i="1" dirty="0" err="1" smtClean="0">
                <a:solidFill>
                  <a:srgbClr val="0000FF"/>
                </a:solidFill>
              </a:rPr>
              <a:t>Silab</a:t>
            </a:r>
            <a:endParaRPr lang="fr-FR" altLang="fr-FR" sz="1400" i="1" dirty="0">
              <a:solidFill>
                <a:srgbClr val="0000FF"/>
              </a:solidFill>
            </a:endParaRPr>
          </a:p>
        </p:txBody>
      </p:sp>
      <p:sp>
        <p:nvSpPr>
          <p:cNvPr id="15" name="ZoneTexte 14"/>
          <p:cNvSpPr txBox="1">
            <a:spLocks noChangeArrowheads="1"/>
          </p:cNvSpPr>
          <p:nvPr/>
        </p:nvSpPr>
        <p:spPr bwMode="auto">
          <a:xfrm>
            <a:off x="6372200" y="1741458"/>
            <a:ext cx="2592288"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nchor="ctr">
            <a:spAutoFit/>
          </a:bodyPr>
          <a:lstStyle/>
          <a:p>
            <a:pPr algn="ctr" fontAlgn="auto">
              <a:spcBef>
                <a:spcPts val="0"/>
              </a:spcBef>
              <a:spcAft>
                <a:spcPts val="0"/>
              </a:spcAft>
              <a:defRPr/>
            </a:pPr>
            <a:r>
              <a:rPr lang="fr-FR" b="1" dirty="0" err="1" smtClean="0">
                <a:solidFill>
                  <a:srgbClr val="0000CC"/>
                </a:solidFill>
                <a:cs typeface="Calibri" pitchFamily="34" charset="0"/>
              </a:rPr>
              <a:t>Megacaryocytes</a:t>
            </a:r>
            <a:endParaRPr lang="fr-FR" b="1" dirty="0">
              <a:solidFill>
                <a:srgbClr val="0000CC"/>
              </a:solidFill>
              <a:cs typeface="Calibri" pitchFamily="34" charset="0"/>
            </a:endParaRPr>
          </a:p>
        </p:txBody>
      </p:sp>
      <p:sp>
        <p:nvSpPr>
          <p:cNvPr id="16" name="ZoneTexte 15"/>
          <p:cNvSpPr txBox="1">
            <a:spLocks noChangeArrowheads="1"/>
          </p:cNvSpPr>
          <p:nvPr/>
        </p:nvSpPr>
        <p:spPr bwMode="auto">
          <a:xfrm>
            <a:off x="27939" y="4797152"/>
            <a:ext cx="2788866"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nchor="ctr">
            <a:spAutoFit/>
          </a:bodyPr>
          <a:lstStyle>
            <a:defPPr>
              <a:defRPr lang="fr-FR"/>
            </a:defPPr>
            <a:lvl1pPr algn="ctr">
              <a:defRPr b="1">
                <a:solidFill>
                  <a:srgbClr val="0000CC"/>
                </a:solidFill>
                <a:latin typeface="Calibri" pitchFamily="34" charset="0"/>
                <a:cs typeface="Calibri"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fontAlgn="auto">
              <a:spcBef>
                <a:spcPts val="0"/>
              </a:spcBef>
              <a:spcAft>
                <a:spcPts val="0"/>
              </a:spcAft>
              <a:defRPr/>
            </a:pPr>
            <a:r>
              <a:rPr lang="fr-FR" dirty="0" err="1" smtClean="0"/>
              <a:t>Vessels</a:t>
            </a:r>
            <a:r>
              <a:rPr lang="fr-FR" dirty="0" smtClean="0"/>
              <a:t> &amp; Cartilage</a:t>
            </a:r>
            <a:endParaRPr lang="fr-FR" dirty="0"/>
          </a:p>
        </p:txBody>
      </p:sp>
      <p:sp>
        <p:nvSpPr>
          <p:cNvPr id="12317" name="Line 14"/>
          <p:cNvSpPr>
            <a:spLocks noChangeAspect="1" noChangeShapeType="1"/>
          </p:cNvSpPr>
          <p:nvPr/>
        </p:nvSpPr>
        <p:spPr bwMode="auto">
          <a:xfrm>
            <a:off x="920750" y="6669088"/>
            <a:ext cx="20796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miter lim="800000"/>
                <a:headEnd/>
                <a:tailEnd/>
              </a14:hiddenLine>
            </a:ext>
          </a:extLst>
        </p:spPr>
        <p:txBody>
          <a:bodyPr wrap="none"/>
          <a:lstStyle/>
          <a:p>
            <a:endParaRPr lang="fr-FR"/>
          </a:p>
        </p:txBody>
      </p:sp>
      <p:sp>
        <p:nvSpPr>
          <p:cNvPr id="12318" name="Text Box 15"/>
          <p:cNvSpPr txBox="1">
            <a:spLocks noChangeArrowheads="1"/>
          </p:cNvSpPr>
          <p:nvPr/>
        </p:nvSpPr>
        <p:spPr bwMode="auto">
          <a:xfrm>
            <a:off x="6543960" y="5214169"/>
            <a:ext cx="24590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smtClean="0">
                <a:solidFill>
                  <a:srgbClr val="0000FF"/>
                </a:solidFill>
              </a:rPr>
              <a:t>3D culture and   </a:t>
            </a:r>
            <a:r>
              <a:rPr lang="fr-FR" altLang="fr-FR" sz="1800" dirty="0">
                <a:solidFill>
                  <a:srgbClr val="0000FF"/>
                </a:solidFill>
              </a:rPr>
              <a:t>pharmaco </a:t>
            </a:r>
            <a:r>
              <a:rPr lang="fr-FR" altLang="fr-FR" sz="1800" dirty="0" smtClean="0">
                <a:solidFill>
                  <a:srgbClr val="0000FF"/>
                </a:solidFill>
              </a:rPr>
              <a:t>/</a:t>
            </a:r>
            <a:r>
              <a:rPr lang="fr-FR" altLang="fr-FR" sz="1800" dirty="0" err="1" smtClean="0">
                <a:solidFill>
                  <a:srgbClr val="0000FF"/>
                </a:solidFill>
              </a:rPr>
              <a:t>toxicology</a:t>
            </a:r>
            <a:endParaRPr lang="fr-FR" altLang="fr-FR" sz="1800" dirty="0" smtClean="0">
              <a:solidFill>
                <a:srgbClr val="0000FF"/>
              </a:solidFill>
            </a:endParaRPr>
          </a:p>
          <a:p>
            <a:pPr algn="ctr" eaLnBrk="1" hangingPunct="1">
              <a:spcBef>
                <a:spcPct val="0"/>
              </a:spcBef>
              <a:buFontTx/>
              <a:buNone/>
            </a:pPr>
            <a:r>
              <a:rPr lang="fr-FR" altLang="fr-FR" sz="1800" dirty="0" smtClean="0">
                <a:solidFill>
                  <a:srgbClr val="0000FF"/>
                </a:solidFill>
              </a:rPr>
              <a:t>&amp; </a:t>
            </a:r>
            <a:r>
              <a:rPr lang="fr-FR" altLang="fr-FR" sz="1800" dirty="0" err="1" smtClean="0">
                <a:solidFill>
                  <a:srgbClr val="0000FF"/>
                </a:solidFill>
              </a:rPr>
              <a:t>regeneration</a:t>
            </a:r>
            <a:endParaRPr lang="fr-FR" altLang="fr-FR" sz="1800" dirty="0">
              <a:solidFill>
                <a:srgbClr val="0000FF"/>
              </a:solidFill>
            </a:endParaRPr>
          </a:p>
        </p:txBody>
      </p:sp>
      <p:sp>
        <p:nvSpPr>
          <p:cNvPr id="12319" name="Text Box 15"/>
          <p:cNvSpPr txBox="1">
            <a:spLocks noChangeArrowheads="1"/>
          </p:cNvSpPr>
          <p:nvPr/>
        </p:nvSpPr>
        <p:spPr bwMode="auto">
          <a:xfrm>
            <a:off x="259393" y="3693562"/>
            <a:ext cx="232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smtClean="0">
                <a:solidFill>
                  <a:srgbClr val="0000FF"/>
                </a:solidFill>
              </a:rPr>
              <a:t>Skin </a:t>
            </a:r>
            <a:r>
              <a:rPr lang="fr-FR" altLang="fr-FR" sz="1800" dirty="0" err="1" smtClean="0">
                <a:solidFill>
                  <a:srgbClr val="0000FF"/>
                </a:solidFill>
              </a:rPr>
              <a:t>regeneration</a:t>
            </a:r>
            <a:endParaRPr lang="fr-FR" altLang="fr-FR" sz="1800" dirty="0">
              <a:solidFill>
                <a:srgbClr val="0000FF"/>
              </a:solidFill>
            </a:endParaRPr>
          </a:p>
        </p:txBody>
      </p:sp>
      <p:sp>
        <p:nvSpPr>
          <p:cNvPr id="12321" name="Text Box 15"/>
          <p:cNvSpPr txBox="1">
            <a:spLocks noChangeArrowheads="1"/>
          </p:cNvSpPr>
          <p:nvPr/>
        </p:nvSpPr>
        <p:spPr bwMode="auto">
          <a:xfrm>
            <a:off x="3107828" y="5214169"/>
            <a:ext cx="3055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smtClean="0">
                <a:solidFill>
                  <a:srgbClr val="0000FF"/>
                </a:solidFill>
              </a:rPr>
              <a:t>3D </a:t>
            </a:r>
            <a:r>
              <a:rPr lang="fr-FR" altLang="fr-FR" sz="1800" dirty="0">
                <a:solidFill>
                  <a:srgbClr val="0000FF"/>
                </a:solidFill>
              </a:rPr>
              <a:t>culture (MSC, </a:t>
            </a:r>
            <a:r>
              <a:rPr lang="fr-FR" altLang="fr-FR" sz="1800" dirty="0" err="1">
                <a:solidFill>
                  <a:srgbClr val="0000FF"/>
                </a:solidFill>
              </a:rPr>
              <a:t>hES</a:t>
            </a:r>
            <a:r>
              <a:rPr lang="fr-FR" altLang="fr-FR" sz="1800" dirty="0">
                <a:solidFill>
                  <a:srgbClr val="0000FF"/>
                </a:solidFill>
              </a:rPr>
              <a:t> et </a:t>
            </a:r>
            <a:r>
              <a:rPr lang="fr-FR" altLang="fr-FR" sz="1800" dirty="0" err="1">
                <a:solidFill>
                  <a:srgbClr val="0000FF"/>
                </a:solidFill>
              </a:rPr>
              <a:t>iPS</a:t>
            </a:r>
            <a:r>
              <a:rPr lang="fr-FR" altLang="fr-FR" sz="1800" dirty="0" smtClean="0">
                <a:solidFill>
                  <a:srgbClr val="0000FF"/>
                </a:solidFill>
              </a:rPr>
              <a:t>)</a:t>
            </a:r>
          </a:p>
          <a:p>
            <a:pPr algn="ctr" eaLnBrk="1" hangingPunct="1">
              <a:spcBef>
                <a:spcPct val="0"/>
              </a:spcBef>
              <a:buNone/>
            </a:pPr>
            <a:r>
              <a:rPr lang="fr-FR" altLang="fr-FR" sz="1800" dirty="0" err="1">
                <a:solidFill>
                  <a:srgbClr val="0000FF"/>
                </a:solidFill>
              </a:rPr>
              <a:t>Cardiac</a:t>
            </a:r>
            <a:r>
              <a:rPr lang="fr-FR" altLang="fr-FR" sz="1800" dirty="0">
                <a:solidFill>
                  <a:srgbClr val="0000FF"/>
                </a:solidFill>
              </a:rPr>
              <a:t> </a:t>
            </a:r>
            <a:r>
              <a:rPr lang="fr-FR" altLang="fr-FR" sz="1800" dirty="0" err="1" smtClean="0">
                <a:solidFill>
                  <a:srgbClr val="0000FF"/>
                </a:solidFill>
              </a:rPr>
              <a:t>therapy</a:t>
            </a:r>
            <a:endParaRPr lang="fr-FR" altLang="fr-FR" sz="1800" dirty="0">
              <a:solidFill>
                <a:srgbClr val="0000FF"/>
              </a:solidFill>
            </a:endParaRPr>
          </a:p>
        </p:txBody>
      </p:sp>
      <p:sp>
        <p:nvSpPr>
          <p:cNvPr id="12324" name="Rectangle 24"/>
          <p:cNvSpPr>
            <a:spLocks noChangeArrowheads="1"/>
          </p:cNvSpPr>
          <p:nvPr/>
        </p:nvSpPr>
        <p:spPr bwMode="auto">
          <a:xfrm>
            <a:off x="4015084" y="5877272"/>
            <a:ext cx="1241425" cy="30797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400" i="1" dirty="0">
                <a:solidFill>
                  <a:srgbClr val="0000FF"/>
                </a:solidFill>
              </a:rPr>
              <a:t>F. </a:t>
            </a:r>
            <a:r>
              <a:rPr lang="fr-FR" altLang="fr-FR" sz="1400" i="1" dirty="0" err="1">
                <a:solidFill>
                  <a:srgbClr val="0000FF"/>
                </a:solidFill>
              </a:rPr>
              <a:t>Norol</a:t>
            </a:r>
            <a:r>
              <a:rPr lang="fr-FR" altLang="fr-FR" sz="1400" i="1" dirty="0">
                <a:solidFill>
                  <a:srgbClr val="0000FF"/>
                </a:solidFill>
              </a:rPr>
              <a:t> (Paris</a:t>
            </a:r>
            <a:r>
              <a:rPr lang="fr-FR" altLang="fr-FR" sz="1400" i="1" dirty="0"/>
              <a:t>)</a:t>
            </a:r>
          </a:p>
        </p:txBody>
      </p:sp>
      <p:sp>
        <p:nvSpPr>
          <p:cNvPr id="12325" name="Text Box 15"/>
          <p:cNvSpPr txBox="1">
            <a:spLocks noChangeArrowheads="1"/>
          </p:cNvSpPr>
          <p:nvPr/>
        </p:nvSpPr>
        <p:spPr bwMode="auto">
          <a:xfrm>
            <a:off x="199861" y="2120655"/>
            <a:ext cx="2446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err="1" smtClean="0">
                <a:solidFill>
                  <a:srgbClr val="0000FF"/>
                </a:solidFill>
              </a:rPr>
              <a:t>Bone</a:t>
            </a:r>
            <a:r>
              <a:rPr lang="fr-FR" altLang="fr-FR" sz="1800" dirty="0" smtClean="0">
                <a:solidFill>
                  <a:srgbClr val="0000FF"/>
                </a:solidFill>
              </a:rPr>
              <a:t> </a:t>
            </a:r>
            <a:r>
              <a:rPr lang="fr-FR" altLang="fr-FR" sz="1800" dirty="0" err="1" smtClean="0">
                <a:solidFill>
                  <a:srgbClr val="0000FF"/>
                </a:solidFill>
              </a:rPr>
              <a:t>repair</a:t>
            </a:r>
            <a:endParaRPr lang="fr-FR" altLang="fr-FR" sz="1800" dirty="0">
              <a:solidFill>
                <a:srgbClr val="0000FF"/>
              </a:solidFill>
            </a:endParaRPr>
          </a:p>
        </p:txBody>
      </p:sp>
      <p:sp>
        <p:nvSpPr>
          <p:cNvPr id="12326" name="Text Box 15"/>
          <p:cNvSpPr txBox="1">
            <a:spLocks noChangeArrowheads="1"/>
          </p:cNvSpPr>
          <p:nvPr/>
        </p:nvSpPr>
        <p:spPr bwMode="auto">
          <a:xfrm>
            <a:off x="253043" y="5214169"/>
            <a:ext cx="2339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err="1" smtClean="0">
                <a:solidFill>
                  <a:srgbClr val="0000FF"/>
                </a:solidFill>
              </a:rPr>
              <a:t>Vessel</a:t>
            </a:r>
            <a:r>
              <a:rPr lang="fr-FR" altLang="fr-FR" sz="1800" dirty="0" smtClean="0">
                <a:solidFill>
                  <a:srgbClr val="0000FF"/>
                </a:solidFill>
              </a:rPr>
              <a:t> </a:t>
            </a:r>
            <a:r>
              <a:rPr lang="fr-FR" altLang="fr-FR" sz="1800" dirty="0" err="1" smtClean="0">
                <a:solidFill>
                  <a:srgbClr val="0000FF"/>
                </a:solidFill>
              </a:rPr>
              <a:t>repair</a:t>
            </a:r>
            <a:r>
              <a:rPr lang="fr-FR" altLang="fr-FR" sz="1800" dirty="0" smtClean="0">
                <a:solidFill>
                  <a:srgbClr val="0000FF"/>
                </a:solidFill>
              </a:rPr>
              <a:t> &amp;</a:t>
            </a:r>
            <a:r>
              <a:rPr lang="fr-FR" altLang="fr-FR" sz="1800" dirty="0" err="1" smtClean="0">
                <a:solidFill>
                  <a:srgbClr val="0000FF"/>
                </a:solidFill>
              </a:rPr>
              <a:t>Osteoarthritis</a:t>
            </a:r>
            <a:endParaRPr lang="fr-FR" altLang="fr-FR" sz="1800" dirty="0">
              <a:solidFill>
                <a:srgbClr val="0000FF"/>
              </a:solidFill>
            </a:endParaRPr>
          </a:p>
        </p:txBody>
      </p:sp>
      <p:sp>
        <p:nvSpPr>
          <p:cNvPr id="31" name="ZoneTexte 30"/>
          <p:cNvSpPr txBox="1">
            <a:spLocks noChangeArrowheads="1"/>
          </p:cNvSpPr>
          <p:nvPr/>
        </p:nvSpPr>
        <p:spPr bwMode="auto">
          <a:xfrm>
            <a:off x="6660232" y="3337949"/>
            <a:ext cx="1989547"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nchor="ctr">
            <a:spAutoFit/>
          </a:bodyPr>
          <a:lstStyle>
            <a:defPPr>
              <a:defRPr lang="fr-FR"/>
            </a:defPPr>
            <a:lvl1pPr algn="ctr">
              <a:defRPr b="1">
                <a:solidFill>
                  <a:srgbClr val="0000CC"/>
                </a:solidFill>
                <a:latin typeface="Calibri" pitchFamily="34" charset="0"/>
                <a:cs typeface="Calibri" pitchFamily="34" charset="0"/>
              </a:defRPr>
            </a:lvl1pPr>
          </a:lstStyle>
          <a:p>
            <a:pPr fontAlgn="auto">
              <a:spcBef>
                <a:spcPts val="0"/>
              </a:spcBef>
              <a:spcAft>
                <a:spcPts val="0"/>
              </a:spcAft>
              <a:defRPr/>
            </a:pPr>
            <a:r>
              <a:rPr lang="fr-FR" dirty="0" smtClean="0"/>
              <a:t>GMP culture</a:t>
            </a:r>
            <a:endParaRPr lang="fr-FR" dirty="0"/>
          </a:p>
        </p:txBody>
      </p:sp>
      <p:sp>
        <p:nvSpPr>
          <p:cNvPr id="12331" name="ZoneTexte 1"/>
          <p:cNvSpPr txBox="1">
            <a:spLocks noChangeArrowheads="1"/>
          </p:cNvSpPr>
          <p:nvPr/>
        </p:nvSpPr>
        <p:spPr bwMode="auto">
          <a:xfrm>
            <a:off x="6084168" y="980728"/>
            <a:ext cx="2736304" cy="461665"/>
          </a:xfrm>
          <a:prstGeom prst="rect">
            <a:avLst/>
          </a:prstGeom>
          <a:solidFill>
            <a:srgbClr val="FF6600"/>
          </a:solidFill>
          <a:ln/>
          <a:extLst/>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2400" b="1" dirty="0" smtClean="0">
                <a:solidFill>
                  <a:srgbClr val="0000FF"/>
                </a:solidFill>
              </a:rPr>
              <a:t>3D </a:t>
            </a:r>
            <a:r>
              <a:rPr lang="fr-FR" altLang="fr-FR" sz="2400" b="1" dirty="0" err="1">
                <a:solidFill>
                  <a:srgbClr val="0000FF"/>
                </a:solidFill>
              </a:rPr>
              <a:t>C</a:t>
            </a:r>
            <a:r>
              <a:rPr lang="fr-FR" altLang="fr-FR" sz="2400" b="1" dirty="0" err="1" smtClean="0">
                <a:solidFill>
                  <a:srgbClr val="0000FF"/>
                </a:solidFill>
              </a:rPr>
              <a:t>ell</a:t>
            </a:r>
            <a:r>
              <a:rPr lang="fr-FR" altLang="fr-FR" sz="2400" b="1" dirty="0" smtClean="0">
                <a:solidFill>
                  <a:srgbClr val="0000FF"/>
                </a:solidFill>
              </a:rPr>
              <a:t> </a:t>
            </a:r>
            <a:r>
              <a:rPr lang="fr-FR" altLang="fr-FR" sz="2400" b="1" dirty="0">
                <a:solidFill>
                  <a:srgbClr val="0000FF"/>
                </a:solidFill>
              </a:rPr>
              <a:t>C</a:t>
            </a:r>
            <a:r>
              <a:rPr lang="fr-FR" altLang="fr-FR" sz="2400" b="1" dirty="0" smtClean="0">
                <a:solidFill>
                  <a:srgbClr val="0000FF"/>
                </a:solidFill>
              </a:rPr>
              <a:t>ulture </a:t>
            </a:r>
            <a:endParaRPr lang="fr-FR" altLang="fr-FR" sz="2400" b="1" dirty="0">
              <a:solidFill>
                <a:srgbClr val="0000FF"/>
              </a:solidFill>
            </a:endParaRPr>
          </a:p>
        </p:txBody>
      </p:sp>
      <p:sp>
        <p:nvSpPr>
          <p:cNvPr id="12332" name="ZoneTexte 34"/>
          <p:cNvSpPr txBox="1">
            <a:spLocks noChangeArrowheads="1"/>
          </p:cNvSpPr>
          <p:nvPr/>
        </p:nvSpPr>
        <p:spPr bwMode="auto">
          <a:xfrm>
            <a:off x="213430" y="964455"/>
            <a:ext cx="3062426" cy="461665"/>
          </a:xfrm>
          <a:prstGeom prst="rect">
            <a:avLst/>
          </a:prstGeom>
          <a:solidFill>
            <a:srgbClr val="FF6600"/>
          </a:solidFill>
          <a:ln/>
          <a:extLst/>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2400" b="1" dirty="0" smtClean="0">
                <a:solidFill>
                  <a:srgbClr val="0000FF"/>
                </a:solidFill>
              </a:rPr>
              <a:t>Tissue </a:t>
            </a:r>
            <a:r>
              <a:rPr lang="fr-FR" altLang="fr-FR" sz="2400" b="1" dirty="0" err="1">
                <a:solidFill>
                  <a:srgbClr val="0000FF"/>
                </a:solidFill>
              </a:rPr>
              <a:t>R</a:t>
            </a:r>
            <a:r>
              <a:rPr lang="fr-FR" altLang="fr-FR" sz="2400" b="1" dirty="0" err="1" smtClean="0">
                <a:solidFill>
                  <a:srgbClr val="0000FF"/>
                </a:solidFill>
              </a:rPr>
              <a:t>egeneration</a:t>
            </a:r>
            <a:endParaRPr lang="fr-FR" altLang="fr-FR" sz="2400" b="1" dirty="0">
              <a:solidFill>
                <a:srgbClr val="0000FF"/>
              </a:solidFill>
            </a:endParaRPr>
          </a:p>
        </p:txBody>
      </p:sp>
      <p:sp>
        <p:nvSpPr>
          <p:cNvPr id="3" name="Title 2"/>
          <p:cNvSpPr>
            <a:spLocks noGrp="1"/>
          </p:cNvSpPr>
          <p:nvPr>
            <p:ph type="title"/>
          </p:nvPr>
        </p:nvSpPr>
        <p:spPr>
          <a:xfrm>
            <a:off x="0" y="0"/>
            <a:ext cx="9144000" cy="765175"/>
          </a:xfrm>
        </p:spPr>
        <p:txBody>
          <a:bodyPr rtlCol="0">
            <a:noAutofit/>
          </a:bodyPr>
          <a:lstStyle/>
          <a:p>
            <a:pPr algn="ctr" eaLnBrk="1" fontAlgn="auto" hangingPunct="1">
              <a:spcAft>
                <a:spcPts val="0"/>
              </a:spcAft>
              <a:defRPr/>
            </a:pPr>
            <a:r>
              <a:rPr lang="fr-FR" dirty="0" smtClean="0"/>
              <a:t>3D </a:t>
            </a:r>
            <a:r>
              <a:rPr lang="fr-FR" dirty="0" err="1" smtClean="0"/>
              <a:t>Scaffolds</a:t>
            </a:r>
            <a:r>
              <a:rPr lang="fr-FR" dirty="0" smtClean="0"/>
              <a:t> for in vitro &amp; in vivo</a:t>
            </a:r>
            <a:endParaRPr lang="en-SG" dirty="0"/>
          </a:p>
        </p:txBody>
      </p:sp>
      <p:sp>
        <p:nvSpPr>
          <p:cNvPr id="12334" name="Text Box 15"/>
          <p:cNvSpPr txBox="1">
            <a:spLocks noChangeArrowheads="1"/>
          </p:cNvSpPr>
          <p:nvPr/>
        </p:nvSpPr>
        <p:spPr bwMode="auto">
          <a:xfrm>
            <a:off x="6854317" y="3812455"/>
            <a:ext cx="1838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err="1" smtClean="0">
                <a:solidFill>
                  <a:srgbClr val="0000FF"/>
                </a:solidFill>
              </a:rPr>
              <a:t>Closed</a:t>
            </a:r>
            <a:r>
              <a:rPr lang="fr-FR" altLang="fr-FR" sz="1800" dirty="0" smtClean="0">
                <a:solidFill>
                  <a:srgbClr val="0000FF"/>
                </a:solidFill>
              </a:rPr>
              <a:t> </a:t>
            </a:r>
            <a:r>
              <a:rPr lang="fr-FR" altLang="fr-FR" sz="1800" dirty="0" err="1" smtClean="0">
                <a:solidFill>
                  <a:srgbClr val="0000FF"/>
                </a:solidFill>
              </a:rPr>
              <a:t>systems</a:t>
            </a:r>
            <a:endParaRPr lang="fr-FR" altLang="fr-FR" sz="1800" dirty="0">
              <a:solidFill>
                <a:srgbClr val="0000FF"/>
              </a:solidFill>
            </a:endParaRPr>
          </a:p>
        </p:txBody>
      </p:sp>
      <p:sp>
        <p:nvSpPr>
          <p:cNvPr id="12335" name="Rectangle 24"/>
          <p:cNvSpPr>
            <a:spLocks noChangeArrowheads="1"/>
          </p:cNvSpPr>
          <p:nvPr/>
        </p:nvSpPr>
        <p:spPr bwMode="auto">
          <a:xfrm>
            <a:off x="6757479" y="4183384"/>
            <a:ext cx="2032000" cy="30797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400" i="1" dirty="0" err="1">
                <a:solidFill>
                  <a:srgbClr val="0000FF"/>
                </a:solidFill>
              </a:rPr>
              <a:t>MacoPharma</a:t>
            </a:r>
            <a:r>
              <a:rPr lang="fr-FR" altLang="fr-FR" sz="1400" i="1" dirty="0">
                <a:solidFill>
                  <a:srgbClr val="0000FF"/>
                </a:solidFill>
              </a:rPr>
              <a:t> (Tourcoing)</a:t>
            </a:r>
          </a:p>
        </p:txBody>
      </p:sp>
      <p:grpSp>
        <p:nvGrpSpPr>
          <p:cNvPr id="17" name="Groupe 16"/>
          <p:cNvGrpSpPr/>
          <p:nvPr/>
        </p:nvGrpSpPr>
        <p:grpSpPr>
          <a:xfrm>
            <a:off x="2994196" y="1938056"/>
            <a:ext cx="3283200" cy="2524688"/>
            <a:chOff x="3034236" y="1142824"/>
            <a:chExt cx="3283200" cy="2524688"/>
          </a:xfrm>
        </p:grpSpPr>
        <p:pic>
          <p:nvPicPr>
            <p:cNvPr id="13" name="Image 12"/>
            <p:cNvPicPr>
              <a:picLocks noChangeAspect="1"/>
            </p:cNvPicPr>
            <p:nvPr/>
          </p:nvPicPr>
          <p:blipFill>
            <a:blip r:embed="rId3"/>
            <a:stretch>
              <a:fillRect/>
            </a:stretch>
          </p:blipFill>
          <p:spPr>
            <a:xfrm>
              <a:off x="3034236" y="2592611"/>
              <a:ext cx="3283200" cy="1074901"/>
            </a:xfrm>
            <a:prstGeom prst="rect">
              <a:avLst/>
            </a:prstGeom>
          </p:spPr>
        </p:pic>
        <p:grpSp>
          <p:nvGrpSpPr>
            <p:cNvPr id="14" name="Groupe 13"/>
            <p:cNvGrpSpPr/>
            <p:nvPr/>
          </p:nvGrpSpPr>
          <p:grpSpPr>
            <a:xfrm>
              <a:off x="3035215" y="1142824"/>
              <a:ext cx="3281242" cy="1404000"/>
              <a:chOff x="3034236" y="1142824"/>
              <a:chExt cx="3281242" cy="1404000"/>
            </a:xfrm>
          </p:grpSpPr>
          <p:pic>
            <p:nvPicPr>
              <p:cNvPr id="8" name="Image 7"/>
              <p:cNvPicPr>
                <a:picLocks noChangeAspect="1"/>
              </p:cNvPicPr>
              <p:nvPr/>
            </p:nvPicPr>
            <p:blipFill>
              <a:blip r:embed="rId4"/>
              <a:stretch>
                <a:fillRect/>
              </a:stretch>
            </p:blipFill>
            <p:spPr>
              <a:xfrm>
                <a:off x="3034236" y="1142824"/>
                <a:ext cx="1670021" cy="1404000"/>
              </a:xfrm>
              <a:prstGeom prst="rect">
                <a:avLst/>
              </a:prstGeom>
            </p:spPr>
          </p:pic>
          <p:pic>
            <p:nvPicPr>
              <p:cNvPr id="34" name="Picture 7" descr="D:\Post-Doc\Projets\ITOV\IMGP505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65" t="22360" r="26851" b="16463"/>
              <a:stretch/>
            </p:blipFill>
            <p:spPr bwMode="auto">
              <a:xfrm>
                <a:off x="4745539" y="1142824"/>
                <a:ext cx="1569939" cy="1404000"/>
              </a:xfrm>
              <a:prstGeom prst="rect">
                <a:avLst/>
              </a:prstGeom>
              <a:ln>
                <a:noFill/>
              </a:ln>
              <a:effectLst>
                <a:outerShdw sx="1000" sy="1000" algn="tl" rotWithShape="0">
                  <a:srgbClr val="333333"/>
                </a:outerShdw>
              </a:effectLst>
              <a:extLst>
                <a:ext uri="{909E8E84-426E-40DD-AFC4-6F175D3DCCD1}">
                  <a14:hiddenFill xmlns:a14="http://schemas.microsoft.com/office/drawing/2010/main">
                    <a:solidFill>
                      <a:srgbClr val="FFFFFF"/>
                    </a:solidFill>
                  </a14:hiddenFill>
                </a:ext>
              </a:extLst>
            </p:spPr>
          </p:pic>
        </p:grpSp>
      </p:grpSp>
      <p:sp>
        <p:nvSpPr>
          <p:cNvPr id="36" name="Text Box 14"/>
          <p:cNvSpPr txBox="1">
            <a:spLocks noChangeArrowheads="1"/>
          </p:cNvSpPr>
          <p:nvPr/>
        </p:nvSpPr>
        <p:spPr bwMode="auto">
          <a:xfrm>
            <a:off x="539552" y="5929535"/>
            <a:ext cx="1807200" cy="52322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fr-FR" sz="1400" i="1" dirty="0" err="1" smtClean="0">
                <a:solidFill>
                  <a:srgbClr val="0000FF"/>
                </a:solidFill>
              </a:rPr>
              <a:t>C.Wilhelm</a:t>
            </a:r>
            <a:r>
              <a:rPr lang="en-US" altLang="fr-FR" sz="1400" i="1" dirty="0" smtClean="0">
                <a:solidFill>
                  <a:srgbClr val="0000FF"/>
                </a:solidFill>
              </a:rPr>
              <a:t> F </a:t>
            </a:r>
            <a:r>
              <a:rPr lang="en-US" altLang="fr-FR" sz="1400" i="1" dirty="0" err="1" smtClean="0">
                <a:solidFill>
                  <a:srgbClr val="0000FF"/>
                </a:solidFill>
              </a:rPr>
              <a:t>gazeau</a:t>
            </a:r>
            <a:r>
              <a:rPr lang="en-US" altLang="fr-FR" sz="1400" i="1" dirty="0" smtClean="0">
                <a:solidFill>
                  <a:srgbClr val="0000FF"/>
                </a:solidFill>
              </a:rPr>
              <a:t> (Paris)</a:t>
            </a:r>
            <a:endParaRPr lang="en-US" altLang="fr-FR" sz="1400" i="1" dirty="0">
              <a:solidFill>
                <a:srgbClr val="0000FF"/>
              </a:solidFill>
            </a:endParaRPr>
          </a:p>
        </p:txBody>
      </p:sp>
      <p:pic>
        <p:nvPicPr>
          <p:cNvPr id="32" name="Picture 10"/>
          <p:cNvPicPr>
            <a:picLocks noChangeAspect="1" noChangeArrowheads="1"/>
          </p:cNvPicPr>
          <p:nvPr/>
        </p:nvPicPr>
        <p:blipFill>
          <a:blip r:embed="rId6" cstate="print"/>
          <a:srcRect/>
          <a:stretch>
            <a:fillRect/>
          </a:stretch>
        </p:blipFill>
        <p:spPr bwMode="auto">
          <a:xfrm>
            <a:off x="2339752" y="5301208"/>
            <a:ext cx="1124744" cy="1124744"/>
          </a:xfrm>
          <a:prstGeom prst="rect">
            <a:avLst/>
          </a:prstGeom>
          <a:noFill/>
          <a:ln w="9525">
            <a:noFill/>
            <a:miter lim="800000"/>
            <a:headEnd/>
            <a:tailEnd/>
          </a:ln>
        </p:spPr>
      </p:pic>
      <p:pic>
        <p:nvPicPr>
          <p:cNvPr id="33" name="Picture 10"/>
          <p:cNvPicPr>
            <a:picLocks noChangeAspect="1" noChangeArrowheads="1"/>
          </p:cNvPicPr>
          <p:nvPr/>
        </p:nvPicPr>
        <p:blipFill>
          <a:blip r:embed="rId6" cstate="print"/>
          <a:srcRect/>
          <a:stretch>
            <a:fillRect/>
          </a:stretch>
        </p:blipFill>
        <p:spPr bwMode="auto">
          <a:xfrm>
            <a:off x="8019256" y="2221797"/>
            <a:ext cx="1124744" cy="1124744"/>
          </a:xfrm>
          <a:prstGeom prst="rect">
            <a:avLst/>
          </a:prstGeom>
          <a:noFill/>
          <a:ln w="9525">
            <a:noFill/>
            <a:miter lim="800000"/>
            <a:headEnd/>
            <a:tailEnd/>
          </a:ln>
        </p:spPr>
      </p:pic>
      <p:sp>
        <p:nvSpPr>
          <p:cNvPr id="12322" name="Rectangle 22"/>
          <p:cNvSpPr>
            <a:spLocks noChangeArrowheads="1"/>
          </p:cNvSpPr>
          <p:nvPr/>
        </p:nvSpPr>
        <p:spPr bwMode="auto">
          <a:xfrm>
            <a:off x="6707255" y="2636912"/>
            <a:ext cx="1393137" cy="307777"/>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400" i="1" dirty="0">
                <a:solidFill>
                  <a:srgbClr val="0000FF"/>
                </a:solidFill>
              </a:rPr>
              <a:t>D. </a:t>
            </a:r>
            <a:r>
              <a:rPr lang="fr-FR" altLang="fr-FR" sz="1400" i="1" dirty="0" smtClean="0">
                <a:solidFill>
                  <a:srgbClr val="0000FF"/>
                </a:solidFill>
              </a:rPr>
              <a:t>Baruch </a:t>
            </a:r>
            <a:r>
              <a:rPr lang="fr-FR" altLang="fr-FR" sz="1400" i="1" dirty="0">
                <a:solidFill>
                  <a:srgbClr val="0000FF"/>
                </a:solidFill>
              </a:rPr>
              <a:t>(Paris</a:t>
            </a:r>
            <a:r>
              <a:rPr lang="fr-FR" altLang="fr-FR" sz="1400" i="1" dirty="0"/>
              <a:t>)</a:t>
            </a:r>
          </a:p>
        </p:txBody>
      </p:sp>
      <p:sp>
        <p:nvSpPr>
          <p:cNvPr id="12323" name="Text Box 15"/>
          <p:cNvSpPr txBox="1">
            <a:spLocks noChangeArrowheads="1"/>
          </p:cNvSpPr>
          <p:nvPr/>
        </p:nvSpPr>
        <p:spPr bwMode="auto">
          <a:xfrm>
            <a:off x="6588224" y="2204864"/>
            <a:ext cx="2016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smtClean="0">
                <a:solidFill>
                  <a:srgbClr val="0000FF"/>
                </a:solidFill>
              </a:rPr>
              <a:t>3D culture </a:t>
            </a:r>
            <a:endParaRPr lang="fr-FR" altLang="fr-FR" sz="1800" dirty="0">
              <a:solidFill>
                <a:srgbClr val="0000FF"/>
              </a:solidFill>
            </a:endParaRPr>
          </a:p>
        </p:txBody>
      </p:sp>
      <p:pic>
        <p:nvPicPr>
          <p:cNvPr id="4" name="Image 3"/>
          <p:cNvPicPr>
            <a:picLocks noChangeAspect="1"/>
          </p:cNvPicPr>
          <p:nvPr/>
        </p:nvPicPr>
        <p:blipFill>
          <a:blip r:embed="rId7"/>
          <a:stretch>
            <a:fillRect/>
          </a:stretch>
        </p:blipFill>
        <p:spPr>
          <a:xfrm>
            <a:off x="6804248" y="6165304"/>
            <a:ext cx="2205732" cy="460136"/>
          </a:xfrm>
          <a:prstGeom prst="rect">
            <a:avLst/>
          </a:prstGeom>
        </p:spPr>
      </p:pic>
      <p:sp>
        <p:nvSpPr>
          <p:cNvPr id="35" name="ZoneTexte 34"/>
          <p:cNvSpPr txBox="1">
            <a:spLocks noChangeArrowheads="1"/>
          </p:cNvSpPr>
          <p:nvPr/>
        </p:nvSpPr>
        <p:spPr bwMode="auto">
          <a:xfrm>
            <a:off x="7092280" y="4725144"/>
            <a:ext cx="1368153"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nchor="ctr">
            <a:spAutoFit/>
          </a:bodyPr>
          <a:lstStyle>
            <a:defPPr>
              <a:defRPr lang="fr-FR"/>
            </a:defPPr>
            <a:lvl1pPr algn="ctr">
              <a:defRPr b="1">
                <a:solidFill>
                  <a:srgbClr val="0000CC"/>
                </a:solidFill>
                <a:latin typeface="Calibri" pitchFamily="34" charset="0"/>
                <a:cs typeface="Calibri" pitchFamily="34" charset="0"/>
              </a:defRPr>
            </a:lvl1pPr>
          </a:lstStyle>
          <a:p>
            <a:pPr fontAlgn="auto">
              <a:spcBef>
                <a:spcPts val="0"/>
              </a:spcBef>
              <a:spcAft>
                <a:spcPts val="0"/>
              </a:spcAft>
              <a:defRPr/>
            </a:pPr>
            <a:r>
              <a:rPr lang="fr-FR" dirty="0" err="1" smtClean="0"/>
              <a:t>Liver</a:t>
            </a:r>
            <a:endParaRPr lang="fr-FR" dirty="0"/>
          </a:p>
        </p:txBody>
      </p:sp>
    </p:spTree>
    <p:extLst>
      <p:ext uri="{BB962C8B-B14F-4D97-AF65-F5344CB8AC3E}">
        <p14:creationId xmlns:p14="http://schemas.microsoft.com/office/powerpoint/2010/main" val="3451292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Oval 181"/>
          <p:cNvSpPr/>
          <p:nvPr/>
        </p:nvSpPr>
        <p:spPr>
          <a:xfrm rot="21265327">
            <a:off x="565989" y="-275736"/>
            <a:ext cx="5939561" cy="4429408"/>
          </a:xfrm>
          <a:prstGeom prst="ellipse">
            <a:avLst/>
          </a:pr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2" name="Rectangle 1"/>
          <p:cNvSpPr/>
          <p:nvPr/>
        </p:nvSpPr>
        <p:spPr>
          <a:xfrm>
            <a:off x="107504" y="4658360"/>
            <a:ext cx="8987236" cy="1938992"/>
          </a:xfrm>
          <a:prstGeom prst="rect">
            <a:avLst/>
          </a:prstGeom>
        </p:spPr>
        <p:txBody>
          <a:bodyPr wrap="square">
            <a:spAutoFit/>
          </a:bodyPr>
          <a:lstStyle/>
          <a:p>
            <a:pPr marL="285750" indent="-285750" fontAlgn="auto">
              <a:spcBef>
                <a:spcPts val="0"/>
              </a:spcBef>
              <a:spcAft>
                <a:spcPts val="0"/>
              </a:spcAft>
              <a:buFont typeface="Arial" charset="0"/>
              <a:buChar char="•"/>
            </a:pPr>
            <a:r>
              <a:rPr lang="en-US" sz="2000" dirty="0" smtClean="0">
                <a:solidFill>
                  <a:prstClr val="black"/>
                </a:solidFill>
                <a:latin typeface="Calibri"/>
                <a:ea typeface="+mn-ea"/>
                <a:cs typeface="+mn-cs"/>
              </a:rPr>
              <a:t>Cellular and Molecular Actors between Blood and Vessel + </a:t>
            </a:r>
            <a:r>
              <a:rPr lang="en-US" sz="2000" dirty="0" err="1" smtClean="0">
                <a:solidFill>
                  <a:prstClr val="black"/>
                </a:solidFill>
                <a:latin typeface="Calibri"/>
                <a:ea typeface="+mn-ea"/>
                <a:cs typeface="+mn-cs"/>
              </a:rPr>
              <a:t>Immunointervention</a:t>
            </a:r>
            <a:endParaRPr lang="en-US" sz="2000" dirty="0" smtClean="0">
              <a:solidFill>
                <a:prstClr val="black"/>
              </a:solidFill>
              <a:latin typeface="Calibri"/>
              <a:ea typeface="+mn-ea"/>
              <a:cs typeface="+mn-cs"/>
            </a:endParaRPr>
          </a:p>
          <a:p>
            <a:pPr marL="285750" indent="-285750" fontAlgn="auto">
              <a:spcBef>
                <a:spcPts val="0"/>
              </a:spcBef>
              <a:spcAft>
                <a:spcPts val="0"/>
              </a:spcAft>
              <a:buFont typeface="Arial" charset="0"/>
              <a:buChar char="•"/>
            </a:pPr>
            <a:r>
              <a:rPr lang="en-US" sz="2000" dirty="0" smtClean="0">
                <a:solidFill>
                  <a:prstClr val="black"/>
                </a:solidFill>
                <a:latin typeface="Calibri"/>
                <a:ea typeface="+mn-ea"/>
                <a:cs typeface="+mn-cs"/>
              </a:rPr>
              <a:t>Inflammation and Thrombosis</a:t>
            </a:r>
          </a:p>
          <a:p>
            <a:pPr marL="285750" indent="-285750" fontAlgn="auto">
              <a:spcBef>
                <a:spcPts val="0"/>
              </a:spcBef>
              <a:spcAft>
                <a:spcPts val="0"/>
              </a:spcAft>
              <a:buFont typeface="Arial" charset="0"/>
              <a:buChar char="•"/>
            </a:pPr>
            <a:r>
              <a:rPr lang="en-US" sz="2000" dirty="0" smtClean="0">
                <a:solidFill>
                  <a:prstClr val="black"/>
                </a:solidFill>
                <a:latin typeface="Calibri"/>
                <a:ea typeface="+mn-ea"/>
                <a:cs typeface="+mn-cs"/>
              </a:rPr>
              <a:t>Tissue Engineering and Regenerative Medicine</a:t>
            </a:r>
            <a:endParaRPr lang="en-US" sz="2000" dirty="0">
              <a:solidFill>
                <a:prstClr val="black"/>
              </a:solidFill>
              <a:latin typeface="Calibri"/>
              <a:ea typeface="+mn-ea"/>
              <a:cs typeface="+mn-cs"/>
            </a:endParaRPr>
          </a:p>
          <a:p>
            <a:pPr marL="285750" indent="-285750" fontAlgn="auto">
              <a:spcBef>
                <a:spcPts val="0"/>
              </a:spcBef>
              <a:spcAft>
                <a:spcPts val="0"/>
              </a:spcAft>
              <a:buFont typeface="Arial" charset="0"/>
              <a:buChar char="•"/>
            </a:pPr>
            <a:r>
              <a:rPr lang="en-US" sz="2000" dirty="0" smtClean="0">
                <a:solidFill>
                  <a:prstClr val="black"/>
                </a:solidFill>
                <a:latin typeface="Calibri"/>
                <a:ea typeface="+mn-ea"/>
                <a:cs typeface="+mn-cs"/>
              </a:rPr>
              <a:t>Molecular Imaging</a:t>
            </a:r>
            <a:endParaRPr lang="en-US" sz="2000" dirty="0">
              <a:solidFill>
                <a:prstClr val="black"/>
              </a:solidFill>
              <a:latin typeface="Calibri"/>
              <a:ea typeface="+mn-ea"/>
              <a:cs typeface="+mn-cs"/>
            </a:endParaRPr>
          </a:p>
          <a:p>
            <a:pPr marL="285750" indent="-285750" fontAlgn="auto">
              <a:spcBef>
                <a:spcPts val="0"/>
              </a:spcBef>
              <a:spcAft>
                <a:spcPts val="0"/>
              </a:spcAft>
              <a:buFont typeface="Arial" charset="0"/>
              <a:buChar char="•"/>
            </a:pPr>
            <a:r>
              <a:rPr lang="en-US" sz="2000" dirty="0" smtClean="0">
                <a:solidFill>
                  <a:prstClr val="black"/>
                </a:solidFill>
                <a:latin typeface="Calibri"/>
                <a:ea typeface="+mn-ea"/>
                <a:cs typeface="+mn-cs"/>
              </a:rPr>
              <a:t>Genetic Vascular Diseases</a:t>
            </a:r>
            <a:endParaRPr lang="en-US" sz="2000" dirty="0">
              <a:solidFill>
                <a:prstClr val="black"/>
              </a:solidFill>
              <a:latin typeface="Calibri"/>
              <a:ea typeface="+mn-ea"/>
              <a:cs typeface="+mn-cs"/>
            </a:endParaRPr>
          </a:p>
          <a:p>
            <a:pPr marL="285750" indent="-285750" fontAlgn="auto">
              <a:spcBef>
                <a:spcPts val="0"/>
              </a:spcBef>
              <a:spcAft>
                <a:spcPts val="0"/>
              </a:spcAft>
              <a:buFont typeface="Arial" charset="0"/>
              <a:buChar char="•"/>
            </a:pPr>
            <a:r>
              <a:rPr lang="en-US" sz="2000" dirty="0" smtClean="0">
                <a:solidFill>
                  <a:prstClr val="black"/>
                </a:solidFill>
                <a:latin typeface="Calibri"/>
                <a:ea typeface="+mn-ea"/>
                <a:cs typeface="+mn-cs"/>
              </a:rPr>
              <a:t>Personalized Medicine</a:t>
            </a:r>
            <a:endParaRPr lang="en-US" sz="2000" dirty="0">
              <a:solidFill>
                <a:prstClr val="black"/>
              </a:solidFill>
              <a:latin typeface="Calibri"/>
              <a:ea typeface="+mn-ea"/>
              <a:cs typeface="+mn-cs"/>
            </a:endParaRPr>
          </a:p>
        </p:txBody>
      </p:sp>
      <p:sp>
        <p:nvSpPr>
          <p:cNvPr id="177" name="Oval 176"/>
          <p:cNvSpPr/>
          <p:nvPr/>
        </p:nvSpPr>
        <p:spPr>
          <a:xfrm rot="17850637">
            <a:off x="1911387" y="-218006"/>
            <a:ext cx="2105384" cy="5228137"/>
          </a:xfrm>
          <a:prstGeom prst="ellipse">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178" name="Oval 177"/>
          <p:cNvSpPr/>
          <p:nvPr/>
        </p:nvSpPr>
        <p:spPr>
          <a:xfrm rot="2283505">
            <a:off x="4910594" y="-363126"/>
            <a:ext cx="1915626" cy="5228137"/>
          </a:xfrm>
          <a:prstGeom prst="ellipse">
            <a:avLst/>
          </a:prstGeom>
          <a:solidFill>
            <a:srgbClr val="7030A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179" name="Oval 178"/>
          <p:cNvSpPr/>
          <p:nvPr/>
        </p:nvSpPr>
        <p:spPr>
          <a:xfrm rot="3808697">
            <a:off x="5157019" y="-95909"/>
            <a:ext cx="2105384" cy="5228137"/>
          </a:xfrm>
          <a:prstGeom prst="ellipse">
            <a:avLst/>
          </a:prstGeom>
          <a:solidFill>
            <a:srgbClr val="00B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181" name="Oval 180"/>
          <p:cNvSpPr/>
          <p:nvPr/>
        </p:nvSpPr>
        <p:spPr>
          <a:xfrm rot="19940600">
            <a:off x="2320041" y="-471424"/>
            <a:ext cx="3361560" cy="5063874"/>
          </a:xfrm>
          <a:prstGeom prst="ellipse">
            <a:avLst/>
          </a:prstGeom>
          <a:solidFill>
            <a:srgbClr val="0070C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180" name="Oval 179"/>
          <p:cNvSpPr/>
          <p:nvPr/>
        </p:nvSpPr>
        <p:spPr>
          <a:xfrm>
            <a:off x="3451185" y="-459432"/>
            <a:ext cx="2934351" cy="4536504"/>
          </a:xfrm>
          <a:prstGeom prst="ellipse">
            <a:avLst/>
          </a:pr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61" name="TextBox 60"/>
          <p:cNvSpPr txBox="1"/>
          <p:nvPr/>
        </p:nvSpPr>
        <p:spPr>
          <a:xfrm>
            <a:off x="6066688" y="1108069"/>
            <a:ext cx="1403648"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ea typeface="+mn-ea"/>
                <a:cs typeface="+mn-cs"/>
              </a:rPr>
              <a:t>Risk factors</a:t>
            </a:r>
            <a:endParaRPr lang="en-US" sz="1800" dirty="0">
              <a:solidFill>
                <a:prstClr val="black"/>
              </a:solidFill>
              <a:latin typeface="Calibri"/>
              <a:ea typeface="+mn-ea"/>
              <a:cs typeface="+mn-cs"/>
            </a:endParaRPr>
          </a:p>
        </p:txBody>
      </p:sp>
      <p:sp>
        <p:nvSpPr>
          <p:cNvPr id="62" name="Lightning Bolt 61"/>
          <p:cNvSpPr/>
          <p:nvPr/>
        </p:nvSpPr>
        <p:spPr>
          <a:xfrm flipH="1">
            <a:off x="6697787" y="454683"/>
            <a:ext cx="433388" cy="659063"/>
          </a:xfrm>
          <a:prstGeom prst="lightningBol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grpSp>
        <p:nvGrpSpPr>
          <p:cNvPr id="63" name="Group 18"/>
          <p:cNvGrpSpPr>
            <a:grpSpLocks noChangeAspect="1"/>
          </p:cNvGrpSpPr>
          <p:nvPr/>
        </p:nvGrpSpPr>
        <p:grpSpPr bwMode="auto">
          <a:xfrm rot="8021612">
            <a:off x="8198716" y="1249610"/>
            <a:ext cx="228399" cy="924905"/>
            <a:chOff x="3456" y="1054"/>
            <a:chExt cx="1445" cy="2775"/>
          </a:xfrm>
        </p:grpSpPr>
        <p:sp>
          <p:nvSpPr>
            <p:cNvPr id="64" name="Freeform 10"/>
            <p:cNvSpPr>
              <a:spLocks noChangeAspect="1"/>
            </p:cNvSpPr>
            <p:nvPr/>
          </p:nvSpPr>
          <p:spPr bwMode="auto">
            <a:xfrm rot="16200000">
              <a:off x="3898" y="1053"/>
              <a:ext cx="565" cy="1440"/>
            </a:xfrm>
            <a:custGeom>
              <a:avLst/>
              <a:gdLst>
                <a:gd name="T0" fmla="*/ 3615 w 3615"/>
                <a:gd name="T1" fmla="*/ 0 h 10500"/>
                <a:gd name="T2" fmla="*/ 827 w 3615"/>
                <a:gd name="T3" fmla="*/ 10500 h 10500"/>
                <a:gd name="T4" fmla="*/ 0 w 3615"/>
                <a:gd name="T5" fmla="*/ 10500 h 10500"/>
                <a:gd name="T6" fmla="*/ 2788 w 3615"/>
                <a:gd name="T7" fmla="*/ 0 h 10500"/>
                <a:gd name="T8" fmla="*/ 3615 w 3615"/>
                <a:gd name="T9" fmla="*/ 0 h 10500"/>
                <a:gd name="T10" fmla="*/ 0 60000 65536"/>
                <a:gd name="T11" fmla="*/ 0 60000 65536"/>
                <a:gd name="T12" fmla="*/ 0 60000 65536"/>
                <a:gd name="T13" fmla="*/ 0 60000 65536"/>
                <a:gd name="T14" fmla="*/ 0 60000 65536"/>
                <a:gd name="T15" fmla="*/ 0 w 3615"/>
                <a:gd name="T16" fmla="*/ 0 h 10500"/>
                <a:gd name="T17" fmla="*/ 3615 w 3615"/>
                <a:gd name="T18" fmla="*/ 10500 h 10500"/>
              </a:gdLst>
              <a:ahLst/>
              <a:cxnLst>
                <a:cxn ang="T10">
                  <a:pos x="T0" y="T1"/>
                </a:cxn>
                <a:cxn ang="T11">
                  <a:pos x="T2" y="T3"/>
                </a:cxn>
                <a:cxn ang="T12">
                  <a:pos x="T4" y="T5"/>
                </a:cxn>
                <a:cxn ang="T13">
                  <a:pos x="T6" y="T7"/>
                </a:cxn>
                <a:cxn ang="T14">
                  <a:pos x="T8" y="T9"/>
                </a:cxn>
              </a:cxnLst>
              <a:rect l="T15" t="T16" r="T17" b="T18"/>
              <a:pathLst>
                <a:path w="3615" h="10500">
                  <a:moveTo>
                    <a:pt x="3615" y="0"/>
                  </a:moveTo>
                  <a:cubicBezTo>
                    <a:pt x="1941" y="0"/>
                    <a:pt x="2489" y="10500"/>
                    <a:pt x="827" y="10500"/>
                  </a:cubicBezTo>
                  <a:cubicBezTo>
                    <a:pt x="0" y="10500"/>
                    <a:pt x="0" y="10500"/>
                    <a:pt x="0" y="10500"/>
                  </a:cubicBezTo>
                  <a:cubicBezTo>
                    <a:pt x="1662" y="10500"/>
                    <a:pt x="1117" y="0"/>
                    <a:pt x="2788" y="0"/>
                  </a:cubicBezTo>
                  <a:lnTo>
                    <a:pt x="3615" y="0"/>
                  </a:lnTo>
                  <a:close/>
                </a:path>
              </a:pathLst>
            </a:custGeom>
            <a:solidFill>
              <a:schemeClr val="accent3">
                <a:lumMod val="60000"/>
                <a:lumOff val="40000"/>
              </a:schemeClr>
            </a:solidFill>
            <a:ln>
              <a:solidFill>
                <a:schemeClr val="accent3">
                  <a:lumMod val="40000"/>
                  <a:lumOff val="60000"/>
                </a:schemeClr>
              </a:solid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65" name="Freeform 9"/>
            <p:cNvSpPr>
              <a:spLocks noChangeAspect="1"/>
            </p:cNvSpPr>
            <p:nvPr/>
          </p:nvSpPr>
          <p:spPr bwMode="auto">
            <a:xfrm rot="16200000">
              <a:off x="3895" y="620"/>
              <a:ext cx="571" cy="1440"/>
            </a:xfrm>
            <a:custGeom>
              <a:avLst/>
              <a:gdLst>
                <a:gd name="T0" fmla="*/ 3615 w 3615"/>
                <a:gd name="T1" fmla="*/ 0 h 10475"/>
                <a:gd name="T2" fmla="*/ 827 w 3615"/>
                <a:gd name="T3" fmla="*/ 10475 h 10475"/>
                <a:gd name="T4" fmla="*/ 0 w 3615"/>
                <a:gd name="T5" fmla="*/ 10475 h 10475"/>
                <a:gd name="T6" fmla="*/ 2788 w 3615"/>
                <a:gd name="T7" fmla="*/ 0 h 10475"/>
                <a:gd name="T8" fmla="*/ 3615 w 3615"/>
                <a:gd name="T9" fmla="*/ 0 h 10475"/>
                <a:gd name="T10" fmla="*/ 0 60000 65536"/>
                <a:gd name="T11" fmla="*/ 0 60000 65536"/>
                <a:gd name="T12" fmla="*/ 0 60000 65536"/>
                <a:gd name="T13" fmla="*/ 0 60000 65536"/>
                <a:gd name="T14" fmla="*/ 0 60000 65536"/>
                <a:gd name="T15" fmla="*/ 0 w 3615"/>
                <a:gd name="T16" fmla="*/ 0 h 10475"/>
                <a:gd name="T17" fmla="*/ 3615 w 3615"/>
                <a:gd name="T18" fmla="*/ 10475 h 10475"/>
              </a:gdLst>
              <a:ahLst/>
              <a:cxnLst>
                <a:cxn ang="T10">
                  <a:pos x="T0" y="T1"/>
                </a:cxn>
                <a:cxn ang="T11">
                  <a:pos x="T2" y="T3"/>
                </a:cxn>
                <a:cxn ang="T12">
                  <a:pos x="T4" y="T5"/>
                </a:cxn>
                <a:cxn ang="T13">
                  <a:pos x="T6" y="T7"/>
                </a:cxn>
                <a:cxn ang="T14">
                  <a:pos x="T8" y="T9"/>
                </a:cxn>
              </a:cxnLst>
              <a:rect l="T15" t="T16" r="T17" b="T18"/>
              <a:pathLst>
                <a:path w="3615" h="10475">
                  <a:moveTo>
                    <a:pt x="3615" y="0"/>
                  </a:moveTo>
                  <a:cubicBezTo>
                    <a:pt x="1942" y="0"/>
                    <a:pt x="2489" y="10475"/>
                    <a:pt x="827" y="10475"/>
                  </a:cubicBezTo>
                  <a:cubicBezTo>
                    <a:pt x="0" y="10475"/>
                    <a:pt x="0" y="10475"/>
                    <a:pt x="0" y="10475"/>
                  </a:cubicBezTo>
                  <a:cubicBezTo>
                    <a:pt x="1662" y="10475"/>
                    <a:pt x="1118" y="0"/>
                    <a:pt x="2788" y="0"/>
                  </a:cubicBezTo>
                  <a:lnTo>
                    <a:pt x="3615" y="0"/>
                  </a:lnTo>
                  <a:close/>
                </a:path>
              </a:pathLst>
            </a:custGeom>
            <a:solidFill>
              <a:schemeClr val="accent3">
                <a:lumMod val="20000"/>
                <a:lumOff val="80000"/>
              </a:schemeClr>
            </a:solidFill>
            <a:ln>
              <a:noFill/>
            </a:ln>
            <a:extLst>
              <a:ext uri="{91240B29-F687-4F45-9708-019B960494DF}">
                <a14:hiddenLine xmlns:a14="http://schemas.microsoft.com/office/drawing/2010/main" w="6350">
                  <a:solidFill>
                    <a:srgbClr val="FF66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66" name="Freeform 10"/>
            <p:cNvSpPr>
              <a:spLocks noChangeAspect="1"/>
            </p:cNvSpPr>
            <p:nvPr/>
          </p:nvSpPr>
          <p:spPr bwMode="auto">
            <a:xfrm rot="16200000">
              <a:off x="3896" y="1927"/>
              <a:ext cx="570" cy="1440"/>
            </a:xfrm>
            <a:custGeom>
              <a:avLst/>
              <a:gdLst>
                <a:gd name="T0" fmla="*/ 3615 w 3615"/>
                <a:gd name="T1" fmla="*/ 0 h 10500"/>
                <a:gd name="T2" fmla="*/ 827 w 3615"/>
                <a:gd name="T3" fmla="*/ 10500 h 10500"/>
                <a:gd name="T4" fmla="*/ 0 w 3615"/>
                <a:gd name="T5" fmla="*/ 10500 h 10500"/>
                <a:gd name="T6" fmla="*/ 2788 w 3615"/>
                <a:gd name="T7" fmla="*/ 0 h 10500"/>
                <a:gd name="T8" fmla="*/ 3615 w 3615"/>
                <a:gd name="T9" fmla="*/ 0 h 10500"/>
                <a:gd name="T10" fmla="*/ 0 60000 65536"/>
                <a:gd name="T11" fmla="*/ 0 60000 65536"/>
                <a:gd name="T12" fmla="*/ 0 60000 65536"/>
                <a:gd name="T13" fmla="*/ 0 60000 65536"/>
                <a:gd name="T14" fmla="*/ 0 60000 65536"/>
                <a:gd name="T15" fmla="*/ 0 w 3615"/>
                <a:gd name="T16" fmla="*/ 0 h 10500"/>
                <a:gd name="T17" fmla="*/ 3615 w 3615"/>
                <a:gd name="T18" fmla="*/ 10500 h 10500"/>
              </a:gdLst>
              <a:ahLst/>
              <a:cxnLst>
                <a:cxn ang="T10">
                  <a:pos x="T0" y="T1"/>
                </a:cxn>
                <a:cxn ang="T11">
                  <a:pos x="T2" y="T3"/>
                </a:cxn>
                <a:cxn ang="T12">
                  <a:pos x="T4" y="T5"/>
                </a:cxn>
                <a:cxn ang="T13">
                  <a:pos x="T6" y="T7"/>
                </a:cxn>
                <a:cxn ang="T14">
                  <a:pos x="T8" y="T9"/>
                </a:cxn>
              </a:cxnLst>
              <a:rect l="T15" t="T16" r="T17" b="T18"/>
              <a:pathLst>
                <a:path w="3615" h="10500">
                  <a:moveTo>
                    <a:pt x="3615" y="0"/>
                  </a:moveTo>
                  <a:cubicBezTo>
                    <a:pt x="1941" y="0"/>
                    <a:pt x="2489" y="10500"/>
                    <a:pt x="827" y="10500"/>
                  </a:cubicBezTo>
                  <a:cubicBezTo>
                    <a:pt x="0" y="10500"/>
                    <a:pt x="0" y="10500"/>
                    <a:pt x="0" y="10500"/>
                  </a:cubicBezTo>
                  <a:cubicBezTo>
                    <a:pt x="1662" y="10500"/>
                    <a:pt x="1117" y="0"/>
                    <a:pt x="2788" y="0"/>
                  </a:cubicBezTo>
                  <a:lnTo>
                    <a:pt x="3615" y="0"/>
                  </a:lnTo>
                  <a:close/>
                </a:path>
              </a:pathLst>
            </a:custGeom>
            <a:solidFill>
              <a:schemeClr val="accent3">
                <a:lumMod val="60000"/>
                <a:lumOff val="40000"/>
              </a:schemeClr>
            </a:solidFill>
            <a:ln>
              <a:solidFill>
                <a:schemeClr val="accent3">
                  <a:lumMod val="40000"/>
                  <a:lumOff val="60000"/>
                </a:schemeClr>
              </a:solid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67" name="Freeform 14"/>
            <p:cNvSpPr>
              <a:spLocks noChangeAspect="1"/>
            </p:cNvSpPr>
            <p:nvPr/>
          </p:nvSpPr>
          <p:spPr bwMode="auto">
            <a:xfrm rot="16200000">
              <a:off x="3893" y="2826"/>
              <a:ext cx="566" cy="1440"/>
            </a:xfrm>
            <a:custGeom>
              <a:avLst/>
              <a:gdLst>
                <a:gd name="T0" fmla="*/ 3615 w 3615"/>
                <a:gd name="T1" fmla="*/ 0 h 10500"/>
                <a:gd name="T2" fmla="*/ 827 w 3615"/>
                <a:gd name="T3" fmla="*/ 10500 h 10500"/>
                <a:gd name="T4" fmla="*/ 0 w 3615"/>
                <a:gd name="T5" fmla="*/ 10500 h 10500"/>
                <a:gd name="T6" fmla="*/ 2788 w 3615"/>
                <a:gd name="T7" fmla="*/ 0 h 10500"/>
                <a:gd name="T8" fmla="*/ 3615 w 3615"/>
                <a:gd name="T9" fmla="*/ 0 h 10500"/>
                <a:gd name="T10" fmla="*/ 0 60000 65536"/>
                <a:gd name="T11" fmla="*/ 0 60000 65536"/>
                <a:gd name="T12" fmla="*/ 0 60000 65536"/>
                <a:gd name="T13" fmla="*/ 0 60000 65536"/>
                <a:gd name="T14" fmla="*/ 0 60000 65536"/>
                <a:gd name="T15" fmla="*/ 0 w 3615"/>
                <a:gd name="T16" fmla="*/ 0 h 10500"/>
                <a:gd name="T17" fmla="*/ 3615 w 3615"/>
                <a:gd name="T18" fmla="*/ 10500 h 10500"/>
              </a:gdLst>
              <a:ahLst/>
              <a:cxnLst>
                <a:cxn ang="T10">
                  <a:pos x="T0" y="T1"/>
                </a:cxn>
                <a:cxn ang="T11">
                  <a:pos x="T2" y="T3"/>
                </a:cxn>
                <a:cxn ang="T12">
                  <a:pos x="T4" y="T5"/>
                </a:cxn>
                <a:cxn ang="T13">
                  <a:pos x="T6" y="T7"/>
                </a:cxn>
                <a:cxn ang="T14">
                  <a:pos x="T8" y="T9"/>
                </a:cxn>
              </a:cxnLst>
              <a:rect l="T15" t="T16" r="T17" b="T18"/>
              <a:pathLst>
                <a:path w="3615" h="10500">
                  <a:moveTo>
                    <a:pt x="3615" y="0"/>
                  </a:moveTo>
                  <a:cubicBezTo>
                    <a:pt x="1942" y="0"/>
                    <a:pt x="2489" y="10500"/>
                    <a:pt x="827" y="10500"/>
                  </a:cubicBezTo>
                  <a:cubicBezTo>
                    <a:pt x="0" y="10500"/>
                    <a:pt x="0" y="10500"/>
                    <a:pt x="0" y="10500"/>
                  </a:cubicBezTo>
                  <a:cubicBezTo>
                    <a:pt x="1662" y="10500"/>
                    <a:pt x="1117" y="0"/>
                    <a:pt x="2788" y="0"/>
                  </a:cubicBezTo>
                  <a:lnTo>
                    <a:pt x="3615" y="0"/>
                  </a:lnTo>
                  <a:close/>
                </a:path>
              </a:pathLst>
            </a:custGeom>
            <a:solidFill>
              <a:schemeClr val="accent3">
                <a:lumMod val="60000"/>
                <a:lumOff val="40000"/>
              </a:schemeClr>
            </a:solidFill>
            <a:ln>
              <a:solidFill>
                <a:schemeClr val="accent3">
                  <a:lumMod val="40000"/>
                  <a:lumOff val="60000"/>
                </a:schemeClr>
              </a:solid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68" name="Freeform 13"/>
            <p:cNvSpPr>
              <a:spLocks noChangeAspect="1"/>
            </p:cNvSpPr>
            <p:nvPr/>
          </p:nvSpPr>
          <p:spPr bwMode="auto">
            <a:xfrm rot="16200000">
              <a:off x="3898" y="2390"/>
              <a:ext cx="566" cy="1440"/>
            </a:xfrm>
            <a:custGeom>
              <a:avLst/>
              <a:gdLst>
                <a:gd name="T0" fmla="*/ 3615 w 3615"/>
                <a:gd name="T1" fmla="*/ 0 h 10475"/>
                <a:gd name="T2" fmla="*/ 827 w 3615"/>
                <a:gd name="T3" fmla="*/ 10475 h 10475"/>
                <a:gd name="T4" fmla="*/ 0 w 3615"/>
                <a:gd name="T5" fmla="*/ 10475 h 10475"/>
                <a:gd name="T6" fmla="*/ 2788 w 3615"/>
                <a:gd name="T7" fmla="*/ 0 h 10475"/>
                <a:gd name="T8" fmla="*/ 3615 w 3615"/>
                <a:gd name="T9" fmla="*/ 0 h 10475"/>
                <a:gd name="T10" fmla="*/ 0 60000 65536"/>
                <a:gd name="T11" fmla="*/ 0 60000 65536"/>
                <a:gd name="T12" fmla="*/ 0 60000 65536"/>
                <a:gd name="T13" fmla="*/ 0 60000 65536"/>
                <a:gd name="T14" fmla="*/ 0 60000 65536"/>
                <a:gd name="T15" fmla="*/ 0 w 3615"/>
                <a:gd name="T16" fmla="*/ 0 h 10475"/>
                <a:gd name="T17" fmla="*/ 3615 w 3615"/>
                <a:gd name="T18" fmla="*/ 10475 h 10475"/>
              </a:gdLst>
              <a:ahLst/>
              <a:cxnLst>
                <a:cxn ang="T10">
                  <a:pos x="T0" y="T1"/>
                </a:cxn>
                <a:cxn ang="T11">
                  <a:pos x="T2" y="T3"/>
                </a:cxn>
                <a:cxn ang="T12">
                  <a:pos x="T4" y="T5"/>
                </a:cxn>
                <a:cxn ang="T13">
                  <a:pos x="T6" y="T7"/>
                </a:cxn>
                <a:cxn ang="T14">
                  <a:pos x="T8" y="T9"/>
                </a:cxn>
              </a:cxnLst>
              <a:rect l="T15" t="T16" r="T17" b="T18"/>
              <a:pathLst>
                <a:path w="3615" h="10475">
                  <a:moveTo>
                    <a:pt x="3615" y="0"/>
                  </a:moveTo>
                  <a:cubicBezTo>
                    <a:pt x="1942" y="0"/>
                    <a:pt x="2490" y="10475"/>
                    <a:pt x="827" y="10475"/>
                  </a:cubicBezTo>
                  <a:cubicBezTo>
                    <a:pt x="0" y="10475"/>
                    <a:pt x="0" y="10475"/>
                    <a:pt x="0" y="10475"/>
                  </a:cubicBezTo>
                  <a:cubicBezTo>
                    <a:pt x="1663" y="10475"/>
                    <a:pt x="1118" y="0"/>
                    <a:pt x="2788" y="0"/>
                  </a:cubicBezTo>
                  <a:lnTo>
                    <a:pt x="3615" y="0"/>
                  </a:lnTo>
                  <a:close/>
                </a:path>
              </a:pathLst>
            </a:custGeom>
            <a:solidFill>
              <a:schemeClr val="accent3">
                <a:lumMod val="20000"/>
                <a:lumOff val="80000"/>
              </a:schemeClr>
            </a:solidFill>
            <a:ln>
              <a:noFill/>
            </a:ln>
            <a:extLst>
              <a:ext uri="{91240B29-F687-4F45-9708-019B960494DF}">
                <a14:hiddenLine xmlns:a14="http://schemas.microsoft.com/office/drawing/2010/main" w="6350">
                  <a:solidFill>
                    <a:srgbClr val="FF66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69" name="Freeform 9"/>
            <p:cNvSpPr>
              <a:spLocks noChangeAspect="1"/>
            </p:cNvSpPr>
            <p:nvPr/>
          </p:nvSpPr>
          <p:spPr bwMode="auto">
            <a:xfrm rot="16200000">
              <a:off x="3898" y="1494"/>
              <a:ext cx="566" cy="1440"/>
            </a:xfrm>
            <a:custGeom>
              <a:avLst/>
              <a:gdLst>
                <a:gd name="T0" fmla="*/ 3615 w 3615"/>
                <a:gd name="T1" fmla="*/ 0 h 10475"/>
                <a:gd name="T2" fmla="*/ 827 w 3615"/>
                <a:gd name="T3" fmla="*/ 10475 h 10475"/>
                <a:gd name="T4" fmla="*/ 0 w 3615"/>
                <a:gd name="T5" fmla="*/ 10475 h 10475"/>
                <a:gd name="T6" fmla="*/ 2788 w 3615"/>
                <a:gd name="T7" fmla="*/ 0 h 10475"/>
                <a:gd name="T8" fmla="*/ 3615 w 3615"/>
                <a:gd name="T9" fmla="*/ 0 h 10475"/>
                <a:gd name="T10" fmla="*/ 0 60000 65536"/>
                <a:gd name="T11" fmla="*/ 0 60000 65536"/>
                <a:gd name="T12" fmla="*/ 0 60000 65536"/>
                <a:gd name="T13" fmla="*/ 0 60000 65536"/>
                <a:gd name="T14" fmla="*/ 0 60000 65536"/>
                <a:gd name="T15" fmla="*/ 0 w 3615"/>
                <a:gd name="T16" fmla="*/ 0 h 10475"/>
                <a:gd name="T17" fmla="*/ 3615 w 3615"/>
                <a:gd name="T18" fmla="*/ 10475 h 10475"/>
              </a:gdLst>
              <a:ahLst/>
              <a:cxnLst>
                <a:cxn ang="T10">
                  <a:pos x="T0" y="T1"/>
                </a:cxn>
                <a:cxn ang="T11">
                  <a:pos x="T2" y="T3"/>
                </a:cxn>
                <a:cxn ang="T12">
                  <a:pos x="T4" y="T5"/>
                </a:cxn>
                <a:cxn ang="T13">
                  <a:pos x="T6" y="T7"/>
                </a:cxn>
                <a:cxn ang="T14">
                  <a:pos x="T8" y="T9"/>
                </a:cxn>
              </a:cxnLst>
              <a:rect l="T15" t="T16" r="T17" b="T18"/>
              <a:pathLst>
                <a:path w="3615" h="10475">
                  <a:moveTo>
                    <a:pt x="3615" y="0"/>
                  </a:moveTo>
                  <a:cubicBezTo>
                    <a:pt x="1942" y="0"/>
                    <a:pt x="2489" y="10475"/>
                    <a:pt x="827" y="10475"/>
                  </a:cubicBezTo>
                  <a:cubicBezTo>
                    <a:pt x="0" y="10475"/>
                    <a:pt x="0" y="10475"/>
                    <a:pt x="0" y="10475"/>
                  </a:cubicBezTo>
                  <a:cubicBezTo>
                    <a:pt x="1662" y="10475"/>
                    <a:pt x="1118" y="0"/>
                    <a:pt x="2788" y="0"/>
                  </a:cubicBezTo>
                  <a:lnTo>
                    <a:pt x="3615" y="0"/>
                  </a:lnTo>
                  <a:close/>
                </a:path>
              </a:pathLst>
            </a:custGeom>
            <a:solidFill>
              <a:schemeClr val="accent3">
                <a:lumMod val="20000"/>
                <a:lumOff val="80000"/>
              </a:schemeClr>
            </a:solidFill>
            <a:ln>
              <a:noFill/>
            </a:ln>
            <a:extLst>
              <a:ext uri="{91240B29-F687-4F45-9708-019B960494DF}">
                <a14:hiddenLine xmlns:a14="http://schemas.microsoft.com/office/drawing/2010/main" w="6350">
                  <a:solidFill>
                    <a:srgbClr val="FF66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70" name="Freeform 69"/>
            <p:cNvSpPr>
              <a:spLocks noChangeAspect="1"/>
            </p:cNvSpPr>
            <p:nvPr/>
          </p:nvSpPr>
          <p:spPr bwMode="auto">
            <a:xfrm rot="16200000">
              <a:off x="3898" y="2826"/>
              <a:ext cx="566" cy="1440"/>
            </a:xfrm>
            <a:custGeom>
              <a:avLst/>
              <a:gdLst>
                <a:gd name="T0" fmla="*/ 3607 w 3607"/>
                <a:gd name="T1" fmla="*/ 10500 h 10500"/>
                <a:gd name="T2" fmla="*/ 825 w 3607"/>
                <a:gd name="T3" fmla="*/ 0 h 10500"/>
                <a:gd name="T4" fmla="*/ 0 w 3607"/>
                <a:gd name="T5" fmla="*/ 0 h 10500"/>
                <a:gd name="T6" fmla="*/ 2782 w 3607"/>
                <a:gd name="T7" fmla="*/ 10500 h 10500"/>
                <a:gd name="T8" fmla="*/ 3607 w 3607"/>
                <a:gd name="T9" fmla="*/ 10500 h 10500"/>
                <a:gd name="T10" fmla="*/ 0 60000 65536"/>
                <a:gd name="T11" fmla="*/ 0 60000 65536"/>
                <a:gd name="T12" fmla="*/ 0 60000 65536"/>
                <a:gd name="T13" fmla="*/ 0 60000 65536"/>
                <a:gd name="T14" fmla="*/ 0 60000 65536"/>
                <a:gd name="T15" fmla="*/ 0 w 3607"/>
                <a:gd name="T16" fmla="*/ 0 h 10500"/>
                <a:gd name="T17" fmla="*/ 3607 w 3607"/>
                <a:gd name="T18" fmla="*/ 10500 h 10500"/>
              </a:gdLst>
              <a:ahLst/>
              <a:cxnLst>
                <a:cxn ang="T10">
                  <a:pos x="T0" y="T1"/>
                </a:cxn>
                <a:cxn ang="T11">
                  <a:pos x="T2" y="T3"/>
                </a:cxn>
                <a:cxn ang="T12">
                  <a:pos x="T4" y="T5"/>
                </a:cxn>
                <a:cxn ang="T13">
                  <a:pos x="T6" y="T7"/>
                </a:cxn>
                <a:cxn ang="T14">
                  <a:pos x="T8" y="T9"/>
                </a:cxn>
              </a:cxnLst>
              <a:rect l="T15" t="T16" r="T17" b="T18"/>
              <a:pathLst>
                <a:path w="3607" h="10500">
                  <a:moveTo>
                    <a:pt x="3607" y="10500"/>
                  </a:moveTo>
                  <a:cubicBezTo>
                    <a:pt x="1937" y="10500"/>
                    <a:pt x="2484" y="0"/>
                    <a:pt x="825" y="0"/>
                  </a:cubicBezTo>
                  <a:cubicBezTo>
                    <a:pt x="0" y="0"/>
                    <a:pt x="0" y="0"/>
                    <a:pt x="0" y="0"/>
                  </a:cubicBezTo>
                  <a:cubicBezTo>
                    <a:pt x="1659" y="0"/>
                    <a:pt x="1115" y="10500"/>
                    <a:pt x="2782" y="10500"/>
                  </a:cubicBezTo>
                  <a:lnTo>
                    <a:pt x="3607" y="10500"/>
                  </a:lnTo>
                  <a:close/>
                </a:path>
              </a:pathLst>
            </a:custGeom>
            <a:solidFill>
              <a:srgbClr val="00B050"/>
            </a:solidFill>
            <a:ln>
              <a:noFill/>
            </a:ln>
            <a:extLst>
              <a:ext uri="{91240B29-F687-4F45-9708-019B960494DF}">
                <a14:hiddenLine xmlns:a14="http://schemas.microsoft.com/office/drawing/2010/main" w="6350">
                  <a:solidFill>
                    <a:srgbClr val="FF66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71" name="Freeform 8"/>
            <p:cNvSpPr>
              <a:spLocks noChangeAspect="1"/>
            </p:cNvSpPr>
            <p:nvPr/>
          </p:nvSpPr>
          <p:spPr bwMode="auto">
            <a:xfrm rot="16200000">
              <a:off x="3896" y="1927"/>
              <a:ext cx="570" cy="1440"/>
            </a:xfrm>
            <a:custGeom>
              <a:avLst/>
              <a:gdLst>
                <a:gd name="T0" fmla="*/ 3607 w 3607"/>
                <a:gd name="T1" fmla="*/ 10500 h 10500"/>
                <a:gd name="T2" fmla="*/ 825 w 3607"/>
                <a:gd name="T3" fmla="*/ 0 h 10500"/>
                <a:gd name="T4" fmla="*/ 0 w 3607"/>
                <a:gd name="T5" fmla="*/ 0 h 10500"/>
                <a:gd name="T6" fmla="*/ 2782 w 3607"/>
                <a:gd name="T7" fmla="*/ 10500 h 10500"/>
                <a:gd name="T8" fmla="*/ 3607 w 3607"/>
                <a:gd name="T9" fmla="*/ 10500 h 10500"/>
                <a:gd name="T10" fmla="*/ 0 60000 65536"/>
                <a:gd name="T11" fmla="*/ 0 60000 65536"/>
                <a:gd name="T12" fmla="*/ 0 60000 65536"/>
                <a:gd name="T13" fmla="*/ 0 60000 65536"/>
                <a:gd name="T14" fmla="*/ 0 60000 65536"/>
                <a:gd name="T15" fmla="*/ 0 w 3607"/>
                <a:gd name="T16" fmla="*/ 0 h 10500"/>
                <a:gd name="T17" fmla="*/ 3607 w 3607"/>
                <a:gd name="T18" fmla="*/ 10500 h 10500"/>
              </a:gdLst>
              <a:ahLst/>
              <a:cxnLst>
                <a:cxn ang="T10">
                  <a:pos x="T0" y="T1"/>
                </a:cxn>
                <a:cxn ang="T11">
                  <a:pos x="T2" y="T3"/>
                </a:cxn>
                <a:cxn ang="T12">
                  <a:pos x="T4" y="T5"/>
                </a:cxn>
                <a:cxn ang="T13">
                  <a:pos x="T6" y="T7"/>
                </a:cxn>
                <a:cxn ang="T14">
                  <a:pos x="T8" y="T9"/>
                </a:cxn>
              </a:cxnLst>
              <a:rect l="T15" t="T16" r="T17" b="T18"/>
              <a:pathLst>
                <a:path w="3607" h="10500">
                  <a:moveTo>
                    <a:pt x="3607" y="10500"/>
                  </a:moveTo>
                  <a:cubicBezTo>
                    <a:pt x="1937" y="10500"/>
                    <a:pt x="2484" y="0"/>
                    <a:pt x="825" y="0"/>
                  </a:cubicBezTo>
                  <a:cubicBezTo>
                    <a:pt x="0" y="0"/>
                    <a:pt x="0" y="0"/>
                    <a:pt x="0" y="0"/>
                  </a:cubicBezTo>
                  <a:cubicBezTo>
                    <a:pt x="1659" y="0"/>
                    <a:pt x="1115" y="10500"/>
                    <a:pt x="2782" y="10500"/>
                  </a:cubicBezTo>
                  <a:lnTo>
                    <a:pt x="3607" y="10500"/>
                  </a:lnTo>
                  <a:close/>
                </a:path>
              </a:pathLst>
            </a:custGeom>
            <a:solidFill>
              <a:srgbClr val="00B050"/>
            </a:solidFill>
            <a:ln>
              <a:noFill/>
            </a:ln>
            <a:extLst>
              <a:ext uri="{91240B29-F687-4F45-9708-019B960494DF}">
                <a14:hiddenLine xmlns:a14="http://schemas.microsoft.com/office/drawing/2010/main" w="6350">
                  <a:solidFill>
                    <a:srgbClr val="FF66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72" name="Freeform 8"/>
            <p:cNvSpPr>
              <a:spLocks noChangeAspect="1"/>
            </p:cNvSpPr>
            <p:nvPr/>
          </p:nvSpPr>
          <p:spPr bwMode="auto">
            <a:xfrm rot="16200000">
              <a:off x="3898" y="1053"/>
              <a:ext cx="565" cy="1440"/>
            </a:xfrm>
            <a:custGeom>
              <a:avLst/>
              <a:gdLst>
                <a:gd name="T0" fmla="*/ 3607 w 3607"/>
                <a:gd name="T1" fmla="*/ 10500 h 10500"/>
                <a:gd name="T2" fmla="*/ 825 w 3607"/>
                <a:gd name="T3" fmla="*/ 0 h 10500"/>
                <a:gd name="T4" fmla="*/ 0 w 3607"/>
                <a:gd name="T5" fmla="*/ 0 h 10500"/>
                <a:gd name="T6" fmla="*/ 2782 w 3607"/>
                <a:gd name="T7" fmla="*/ 10500 h 10500"/>
                <a:gd name="T8" fmla="*/ 3607 w 3607"/>
                <a:gd name="T9" fmla="*/ 10500 h 10500"/>
                <a:gd name="T10" fmla="*/ 0 60000 65536"/>
                <a:gd name="T11" fmla="*/ 0 60000 65536"/>
                <a:gd name="T12" fmla="*/ 0 60000 65536"/>
                <a:gd name="T13" fmla="*/ 0 60000 65536"/>
                <a:gd name="T14" fmla="*/ 0 60000 65536"/>
                <a:gd name="T15" fmla="*/ 0 w 3607"/>
                <a:gd name="T16" fmla="*/ 0 h 10500"/>
                <a:gd name="T17" fmla="*/ 3607 w 3607"/>
                <a:gd name="T18" fmla="*/ 10500 h 10500"/>
              </a:gdLst>
              <a:ahLst/>
              <a:cxnLst>
                <a:cxn ang="T10">
                  <a:pos x="T0" y="T1"/>
                </a:cxn>
                <a:cxn ang="T11">
                  <a:pos x="T2" y="T3"/>
                </a:cxn>
                <a:cxn ang="T12">
                  <a:pos x="T4" y="T5"/>
                </a:cxn>
                <a:cxn ang="T13">
                  <a:pos x="T6" y="T7"/>
                </a:cxn>
                <a:cxn ang="T14">
                  <a:pos x="T8" y="T9"/>
                </a:cxn>
              </a:cxnLst>
              <a:rect l="T15" t="T16" r="T17" b="T18"/>
              <a:pathLst>
                <a:path w="3607" h="10500">
                  <a:moveTo>
                    <a:pt x="3607" y="10500"/>
                  </a:moveTo>
                  <a:cubicBezTo>
                    <a:pt x="1937" y="10500"/>
                    <a:pt x="2484" y="0"/>
                    <a:pt x="825" y="0"/>
                  </a:cubicBezTo>
                  <a:cubicBezTo>
                    <a:pt x="0" y="0"/>
                    <a:pt x="0" y="0"/>
                    <a:pt x="0" y="0"/>
                  </a:cubicBezTo>
                  <a:cubicBezTo>
                    <a:pt x="1659" y="0"/>
                    <a:pt x="1115" y="10500"/>
                    <a:pt x="2782" y="10500"/>
                  </a:cubicBezTo>
                  <a:lnTo>
                    <a:pt x="3607" y="10500"/>
                  </a:lnTo>
                  <a:close/>
                </a:path>
              </a:pathLst>
            </a:custGeom>
            <a:solidFill>
              <a:srgbClr val="00B050"/>
            </a:solidFill>
            <a:ln>
              <a:noFill/>
            </a:ln>
            <a:extLst>
              <a:ext uri="{91240B29-F687-4F45-9708-019B960494DF}">
                <a14:hiddenLine xmlns:a14="http://schemas.microsoft.com/office/drawing/2010/main" w="6350">
                  <a:solidFill>
                    <a:srgbClr val="FF66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73" name="Freeform 7"/>
            <p:cNvSpPr>
              <a:spLocks noChangeAspect="1"/>
            </p:cNvSpPr>
            <p:nvPr/>
          </p:nvSpPr>
          <p:spPr bwMode="auto">
            <a:xfrm rot="16200000">
              <a:off x="3893" y="622"/>
              <a:ext cx="571" cy="1435"/>
            </a:xfrm>
            <a:custGeom>
              <a:avLst/>
              <a:gdLst>
                <a:gd name="T0" fmla="*/ 3607 w 3607"/>
                <a:gd name="T1" fmla="*/ 10475 h 10475"/>
                <a:gd name="T2" fmla="*/ 825 w 3607"/>
                <a:gd name="T3" fmla="*/ 0 h 10475"/>
                <a:gd name="T4" fmla="*/ 0 w 3607"/>
                <a:gd name="T5" fmla="*/ 0 h 10475"/>
                <a:gd name="T6" fmla="*/ 2782 w 3607"/>
                <a:gd name="T7" fmla="*/ 10475 h 10475"/>
                <a:gd name="T8" fmla="*/ 3607 w 3607"/>
                <a:gd name="T9" fmla="*/ 10475 h 10475"/>
                <a:gd name="T10" fmla="*/ 0 60000 65536"/>
                <a:gd name="T11" fmla="*/ 0 60000 65536"/>
                <a:gd name="T12" fmla="*/ 0 60000 65536"/>
                <a:gd name="T13" fmla="*/ 0 60000 65536"/>
                <a:gd name="T14" fmla="*/ 0 60000 65536"/>
                <a:gd name="T15" fmla="*/ 0 w 3607"/>
                <a:gd name="T16" fmla="*/ 0 h 10475"/>
                <a:gd name="T17" fmla="*/ 3607 w 3607"/>
                <a:gd name="T18" fmla="*/ 10475 h 10475"/>
              </a:gdLst>
              <a:ahLst/>
              <a:cxnLst>
                <a:cxn ang="T10">
                  <a:pos x="T0" y="T1"/>
                </a:cxn>
                <a:cxn ang="T11">
                  <a:pos x="T2" y="T3"/>
                </a:cxn>
                <a:cxn ang="T12">
                  <a:pos x="T4" y="T5"/>
                </a:cxn>
                <a:cxn ang="T13">
                  <a:pos x="T6" y="T7"/>
                </a:cxn>
                <a:cxn ang="T14">
                  <a:pos x="T8" y="T9"/>
                </a:cxn>
              </a:cxnLst>
              <a:rect l="T15" t="T16" r="T17" b="T18"/>
              <a:pathLst>
                <a:path w="3607" h="10475">
                  <a:moveTo>
                    <a:pt x="3607" y="10475"/>
                  </a:moveTo>
                  <a:cubicBezTo>
                    <a:pt x="1937" y="10475"/>
                    <a:pt x="2484" y="0"/>
                    <a:pt x="825" y="0"/>
                  </a:cubicBezTo>
                  <a:cubicBezTo>
                    <a:pt x="0" y="0"/>
                    <a:pt x="0" y="0"/>
                    <a:pt x="0" y="0"/>
                  </a:cubicBezTo>
                  <a:cubicBezTo>
                    <a:pt x="1659" y="0"/>
                    <a:pt x="1115" y="10475"/>
                    <a:pt x="2782" y="10475"/>
                  </a:cubicBezTo>
                  <a:lnTo>
                    <a:pt x="3607" y="10475"/>
                  </a:lnTo>
                  <a:close/>
                </a:path>
              </a:pathLst>
            </a:custGeom>
            <a:solidFill>
              <a:schemeClr val="accent3">
                <a:lumMod val="50000"/>
              </a:schemeClr>
            </a:solidFill>
            <a:ln>
              <a:solidFill>
                <a:schemeClr val="accent3">
                  <a:lumMod val="75000"/>
                </a:schemeClr>
              </a:solid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74" name="Freeform 11"/>
            <p:cNvSpPr>
              <a:spLocks noChangeAspect="1"/>
            </p:cNvSpPr>
            <p:nvPr/>
          </p:nvSpPr>
          <p:spPr bwMode="auto">
            <a:xfrm rot="16200000">
              <a:off x="3893" y="2390"/>
              <a:ext cx="566" cy="1440"/>
            </a:xfrm>
            <a:custGeom>
              <a:avLst/>
              <a:gdLst>
                <a:gd name="T0" fmla="*/ 3607 w 3607"/>
                <a:gd name="T1" fmla="*/ 10475 h 10475"/>
                <a:gd name="T2" fmla="*/ 825 w 3607"/>
                <a:gd name="T3" fmla="*/ 0 h 10475"/>
                <a:gd name="T4" fmla="*/ 0 w 3607"/>
                <a:gd name="T5" fmla="*/ 0 h 10475"/>
                <a:gd name="T6" fmla="*/ 2782 w 3607"/>
                <a:gd name="T7" fmla="*/ 10475 h 10475"/>
                <a:gd name="T8" fmla="*/ 3607 w 3607"/>
                <a:gd name="T9" fmla="*/ 10475 h 10475"/>
                <a:gd name="T10" fmla="*/ 0 60000 65536"/>
                <a:gd name="T11" fmla="*/ 0 60000 65536"/>
                <a:gd name="T12" fmla="*/ 0 60000 65536"/>
                <a:gd name="T13" fmla="*/ 0 60000 65536"/>
                <a:gd name="T14" fmla="*/ 0 60000 65536"/>
                <a:gd name="T15" fmla="*/ 0 w 3607"/>
                <a:gd name="T16" fmla="*/ 0 h 10475"/>
                <a:gd name="T17" fmla="*/ 3607 w 3607"/>
                <a:gd name="T18" fmla="*/ 10475 h 10475"/>
              </a:gdLst>
              <a:ahLst/>
              <a:cxnLst>
                <a:cxn ang="T10">
                  <a:pos x="T0" y="T1"/>
                </a:cxn>
                <a:cxn ang="T11">
                  <a:pos x="T2" y="T3"/>
                </a:cxn>
                <a:cxn ang="T12">
                  <a:pos x="T4" y="T5"/>
                </a:cxn>
                <a:cxn ang="T13">
                  <a:pos x="T6" y="T7"/>
                </a:cxn>
                <a:cxn ang="T14">
                  <a:pos x="T8" y="T9"/>
                </a:cxn>
              </a:cxnLst>
              <a:rect l="T15" t="T16" r="T17" b="T18"/>
              <a:pathLst>
                <a:path w="3607" h="10475">
                  <a:moveTo>
                    <a:pt x="3607" y="10475"/>
                  </a:moveTo>
                  <a:cubicBezTo>
                    <a:pt x="1937" y="10475"/>
                    <a:pt x="2484" y="0"/>
                    <a:pt x="825" y="0"/>
                  </a:cubicBezTo>
                  <a:cubicBezTo>
                    <a:pt x="0" y="0"/>
                    <a:pt x="0" y="0"/>
                    <a:pt x="0" y="0"/>
                  </a:cubicBezTo>
                  <a:cubicBezTo>
                    <a:pt x="1659" y="0"/>
                    <a:pt x="1115" y="10475"/>
                    <a:pt x="2782" y="10475"/>
                  </a:cubicBezTo>
                  <a:lnTo>
                    <a:pt x="3607" y="10475"/>
                  </a:lnTo>
                  <a:close/>
                </a:path>
              </a:pathLst>
            </a:custGeom>
            <a:solidFill>
              <a:schemeClr val="accent3">
                <a:lumMod val="50000"/>
              </a:schemeClr>
            </a:solidFill>
            <a:ln>
              <a:solidFill>
                <a:schemeClr val="accent3">
                  <a:lumMod val="75000"/>
                </a:schemeClr>
              </a:solid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75" name="Freeform 7"/>
            <p:cNvSpPr>
              <a:spLocks noChangeAspect="1"/>
            </p:cNvSpPr>
            <p:nvPr/>
          </p:nvSpPr>
          <p:spPr bwMode="auto">
            <a:xfrm rot="16200000">
              <a:off x="3896" y="1496"/>
              <a:ext cx="566" cy="1435"/>
            </a:xfrm>
            <a:custGeom>
              <a:avLst/>
              <a:gdLst>
                <a:gd name="T0" fmla="*/ 3607 w 3607"/>
                <a:gd name="T1" fmla="*/ 10475 h 10475"/>
                <a:gd name="T2" fmla="*/ 825 w 3607"/>
                <a:gd name="T3" fmla="*/ 0 h 10475"/>
                <a:gd name="T4" fmla="*/ 0 w 3607"/>
                <a:gd name="T5" fmla="*/ 0 h 10475"/>
                <a:gd name="T6" fmla="*/ 2782 w 3607"/>
                <a:gd name="T7" fmla="*/ 10475 h 10475"/>
                <a:gd name="T8" fmla="*/ 3607 w 3607"/>
                <a:gd name="T9" fmla="*/ 10475 h 10475"/>
                <a:gd name="T10" fmla="*/ 0 60000 65536"/>
                <a:gd name="T11" fmla="*/ 0 60000 65536"/>
                <a:gd name="T12" fmla="*/ 0 60000 65536"/>
                <a:gd name="T13" fmla="*/ 0 60000 65536"/>
                <a:gd name="T14" fmla="*/ 0 60000 65536"/>
                <a:gd name="T15" fmla="*/ 0 w 3607"/>
                <a:gd name="T16" fmla="*/ 0 h 10475"/>
                <a:gd name="T17" fmla="*/ 3607 w 3607"/>
                <a:gd name="T18" fmla="*/ 10475 h 10475"/>
              </a:gdLst>
              <a:ahLst/>
              <a:cxnLst>
                <a:cxn ang="T10">
                  <a:pos x="T0" y="T1"/>
                </a:cxn>
                <a:cxn ang="T11">
                  <a:pos x="T2" y="T3"/>
                </a:cxn>
                <a:cxn ang="T12">
                  <a:pos x="T4" y="T5"/>
                </a:cxn>
                <a:cxn ang="T13">
                  <a:pos x="T6" y="T7"/>
                </a:cxn>
                <a:cxn ang="T14">
                  <a:pos x="T8" y="T9"/>
                </a:cxn>
              </a:cxnLst>
              <a:rect l="T15" t="T16" r="T17" b="T18"/>
              <a:pathLst>
                <a:path w="3607" h="10475">
                  <a:moveTo>
                    <a:pt x="3607" y="10475"/>
                  </a:moveTo>
                  <a:cubicBezTo>
                    <a:pt x="1937" y="10475"/>
                    <a:pt x="2484" y="0"/>
                    <a:pt x="825" y="0"/>
                  </a:cubicBezTo>
                  <a:cubicBezTo>
                    <a:pt x="0" y="0"/>
                    <a:pt x="0" y="0"/>
                    <a:pt x="0" y="0"/>
                  </a:cubicBezTo>
                  <a:cubicBezTo>
                    <a:pt x="1659" y="0"/>
                    <a:pt x="1115" y="10475"/>
                    <a:pt x="2782" y="10475"/>
                  </a:cubicBezTo>
                  <a:lnTo>
                    <a:pt x="3607" y="10475"/>
                  </a:lnTo>
                  <a:close/>
                </a:path>
              </a:pathLst>
            </a:custGeom>
            <a:solidFill>
              <a:schemeClr val="accent3">
                <a:lumMod val="50000"/>
              </a:schemeClr>
            </a:solidFill>
            <a:ln>
              <a:solidFill>
                <a:schemeClr val="accent3">
                  <a:lumMod val="75000"/>
                </a:schemeClr>
              </a:solid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grpSp>
      <p:sp>
        <p:nvSpPr>
          <p:cNvPr id="76" name="TextBox 75"/>
          <p:cNvSpPr txBox="1"/>
          <p:nvPr/>
        </p:nvSpPr>
        <p:spPr>
          <a:xfrm>
            <a:off x="7417787" y="1744764"/>
            <a:ext cx="963730"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ea typeface="+mn-ea"/>
                <a:cs typeface="+mn-cs"/>
              </a:rPr>
              <a:t>Genes</a:t>
            </a:r>
            <a:endParaRPr lang="en-US" sz="1800" dirty="0">
              <a:solidFill>
                <a:prstClr val="black"/>
              </a:solidFill>
              <a:latin typeface="Calibri"/>
              <a:ea typeface="+mn-ea"/>
              <a:cs typeface="+mn-cs"/>
            </a:endParaRPr>
          </a:p>
        </p:txBody>
      </p:sp>
      <p:sp>
        <p:nvSpPr>
          <p:cNvPr id="59" name="Sun 58"/>
          <p:cNvSpPr/>
          <p:nvPr/>
        </p:nvSpPr>
        <p:spPr>
          <a:xfrm>
            <a:off x="5087435" y="20906"/>
            <a:ext cx="505396" cy="468052"/>
          </a:xfrm>
          <a:prstGeom prst="sun">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60" name="TextBox 59"/>
          <p:cNvSpPr txBox="1"/>
          <p:nvPr/>
        </p:nvSpPr>
        <p:spPr>
          <a:xfrm>
            <a:off x="4858386" y="449926"/>
            <a:ext cx="1220142" cy="646331"/>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ea typeface="+mn-ea"/>
                <a:cs typeface="+mn-cs"/>
              </a:rPr>
              <a:t>Proteolytic activities</a:t>
            </a:r>
            <a:endParaRPr lang="en-US" sz="1800" dirty="0">
              <a:solidFill>
                <a:prstClr val="black"/>
              </a:solidFill>
              <a:latin typeface="Calibri"/>
              <a:ea typeface="+mn-ea"/>
              <a:cs typeface="+mn-cs"/>
            </a:endParaRPr>
          </a:p>
        </p:txBody>
      </p:sp>
      <p:sp>
        <p:nvSpPr>
          <p:cNvPr id="33" name="Oval 32"/>
          <p:cNvSpPr/>
          <p:nvPr/>
        </p:nvSpPr>
        <p:spPr>
          <a:xfrm>
            <a:off x="2535889" y="877844"/>
            <a:ext cx="463489" cy="4171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34" name="TextBox 33"/>
          <p:cNvSpPr txBox="1"/>
          <p:nvPr/>
        </p:nvSpPr>
        <p:spPr>
          <a:xfrm>
            <a:off x="3082877" y="929080"/>
            <a:ext cx="1220142"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ea typeface="+mn-ea"/>
                <a:cs typeface="+mn-cs"/>
              </a:rPr>
              <a:t>Leucocytes</a:t>
            </a:r>
            <a:endParaRPr lang="en-US" sz="1800" dirty="0">
              <a:solidFill>
                <a:prstClr val="black"/>
              </a:solidFill>
              <a:latin typeface="Calibri"/>
              <a:ea typeface="+mn-ea"/>
              <a:cs typeface="+mn-cs"/>
            </a:endParaRPr>
          </a:p>
        </p:txBody>
      </p:sp>
      <p:sp>
        <p:nvSpPr>
          <p:cNvPr id="39" name="TextBox 38"/>
          <p:cNvSpPr txBox="1"/>
          <p:nvPr/>
        </p:nvSpPr>
        <p:spPr>
          <a:xfrm>
            <a:off x="3720365" y="196715"/>
            <a:ext cx="988669"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ea typeface="+mn-ea"/>
                <a:cs typeface="+mn-cs"/>
              </a:rPr>
              <a:t>Platelets</a:t>
            </a:r>
            <a:endParaRPr lang="en-US" sz="1800" dirty="0">
              <a:solidFill>
                <a:prstClr val="black"/>
              </a:solidFill>
              <a:latin typeface="Calibri"/>
              <a:ea typeface="+mn-ea"/>
              <a:cs typeface="+mn-cs"/>
            </a:endParaRPr>
          </a:p>
        </p:txBody>
      </p:sp>
      <p:sp>
        <p:nvSpPr>
          <p:cNvPr id="55" name="TextBox 54"/>
          <p:cNvSpPr txBox="1"/>
          <p:nvPr/>
        </p:nvSpPr>
        <p:spPr>
          <a:xfrm>
            <a:off x="3584344" y="557572"/>
            <a:ext cx="630174"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ea typeface="+mn-ea"/>
                <a:cs typeface="+mn-cs"/>
              </a:rPr>
              <a:t>RBC</a:t>
            </a:r>
            <a:endParaRPr lang="en-US" sz="1800" dirty="0">
              <a:solidFill>
                <a:prstClr val="black"/>
              </a:solidFill>
              <a:latin typeface="Calibri"/>
              <a:ea typeface="+mn-ea"/>
              <a:cs typeface="+mn-cs"/>
            </a:endParaRPr>
          </a:p>
        </p:txBody>
      </p:sp>
      <p:grpSp>
        <p:nvGrpSpPr>
          <p:cNvPr id="56" name="Group 55"/>
          <p:cNvGrpSpPr/>
          <p:nvPr/>
        </p:nvGrpSpPr>
        <p:grpSpPr>
          <a:xfrm>
            <a:off x="3129068" y="660521"/>
            <a:ext cx="366169" cy="182508"/>
            <a:chOff x="6884419" y="1587560"/>
            <a:chExt cx="381507" cy="190153"/>
          </a:xfrm>
        </p:grpSpPr>
        <p:sp>
          <p:nvSpPr>
            <p:cNvPr id="57" name="Oval 56"/>
            <p:cNvSpPr/>
            <p:nvPr/>
          </p:nvSpPr>
          <p:spPr>
            <a:xfrm>
              <a:off x="6948264" y="1628801"/>
              <a:ext cx="216024" cy="107672"/>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58" name="Oval 57"/>
            <p:cNvSpPr/>
            <p:nvPr/>
          </p:nvSpPr>
          <p:spPr>
            <a:xfrm>
              <a:off x="6884419" y="1587560"/>
              <a:ext cx="381507" cy="190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grpSp>
      <p:sp>
        <p:nvSpPr>
          <p:cNvPr id="176" name="Oval 62"/>
          <p:cNvSpPr/>
          <p:nvPr/>
        </p:nvSpPr>
        <p:spPr>
          <a:xfrm rot="19474281">
            <a:off x="3434591" y="245564"/>
            <a:ext cx="277484" cy="215053"/>
          </a:xfrm>
          <a:custGeom>
            <a:avLst/>
            <a:gdLst>
              <a:gd name="connsiteX0" fmla="*/ 0 w 360040"/>
              <a:gd name="connsiteY0" fmla="*/ 174862 h 349723"/>
              <a:gd name="connsiteX1" fmla="*/ 180020 w 360040"/>
              <a:gd name="connsiteY1" fmla="*/ 0 h 349723"/>
              <a:gd name="connsiteX2" fmla="*/ 360040 w 360040"/>
              <a:gd name="connsiteY2" fmla="*/ 174862 h 349723"/>
              <a:gd name="connsiteX3" fmla="*/ 180020 w 360040"/>
              <a:gd name="connsiteY3" fmla="*/ 349724 h 349723"/>
              <a:gd name="connsiteX4" fmla="*/ 0 w 360040"/>
              <a:gd name="connsiteY4" fmla="*/ 174862 h 349723"/>
              <a:gd name="connsiteX0" fmla="*/ 23 w 360063"/>
              <a:gd name="connsiteY0" fmla="*/ 174862 h 265490"/>
              <a:gd name="connsiteX1" fmla="*/ 180043 w 360063"/>
              <a:gd name="connsiteY1" fmla="*/ 0 h 265490"/>
              <a:gd name="connsiteX2" fmla="*/ 360063 w 360063"/>
              <a:gd name="connsiteY2" fmla="*/ 174862 h 265490"/>
              <a:gd name="connsiteX3" fmla="*/ 189771 w 360063"/>
              <a:gd name="connsiteY3" fmla="*/ 265417 h 265490"/>
              <a:gd name="connsiteX4" fmla="*/ 23 w 360063"/>
              <a:gd name="connsiteY4" fmla="*/ 174862 h 265490"/>
              <a:gd name="connsiteX0" fmla="*/ 9025 w 369065"/>
              <a:gd name="connsiteY0" fmla="*/ 174862 h 297822"/>
              <a:gd name="connsiteX1" fmla="*/ 189045 w 369065"/>
              <a:gd name="connsiteY1" fmla="*/ 0 h 297822"/>
              <a:gd name="connsiteX2" fmla="*/ 369065 w 369065"/>
              <a:gd name="connsiteY2" fmla="*/ 174862 h 297822"/>
              <a:gd name="connsiteX3" fmla="*/ 198773 w 369065"/>
              <a:gd name="connsiteY3" fmla="*/ 265417 h 297822"/>
              <a:gd name="connsiteX4" fmla="*/ 44766 w 369065"/>
              <a:gd name="connsiteY4" fmla="*/ 292941 h 297822"/>
              <a:gd name="connsiteX5" fmla="*/ 9025 w 369065"/>
              <a:gd name="connsiteY5" fmla="*/ 174862 h 297822"/>
              <a:gd name="connsiteX0" fmla="*/ 4369 w 364409"/>
              <a:gd name="connsiteY0" fmla="*/ 175215 h 298175"/>
              <a:gd name="connsiteX1" fmla="*/ 117932 w 364409"/>
              <a:gd name="connsiteY1" fmla="*/ 131167 h 298175"/>
              <a:gd name="connsiteX2" fmla="*/ 184389 w 364409"/>
              <a:gd name="connsiteY2" fmla="*/ 353 h 298175"/>
              <a:gd name="connsiteX3" fmla="*/ 364409 w 364409"/>
              <a:gd name="connsiteY3" fmla="*/ 175215 h 298175"/>
              <a:gd name="connsiteX4" fmla="*/ 194117 w 364409"/>
              <a:gd name="connsiteY4" fmla="*/ 265770 h 298175"/>
              <a:gd name="connsiteX5" fmla="*/ 40110 w 364409"/>
              <a:gd name="connsiteY5" fmla="*/ 293294 h 298175"/>
              <a:gd name="connsiteX6" fmla="*/ 4369 w 364409"/>
              <a:gd name="connsiteY6" fmla="*/ 175215 h 298175"/>
              <a:gd name="connsiteX0" fmla="*/ 4369 w 366495"/>
              <a:gd name="connsiteY0" fmla="*/ 174865 h 297825"/>
              <a:gd name="connsiteX1" fmla="*/ 117932 w 366495"/>
              <a:gd name="connsiteY1" fmla="*/ 130817 h 297825"/>
              <a:gd name="connsiteX2" fmla="*/ 184389 w 366495"/>
              <a:gd name="connsiteY2" fmla="*/ 3 h 297825"/>
              <a:gd name="connsiteX3" fmla="*/ 247634 w 366495"/>
              <a:gd name="connsiteY3" fmla="*/ 127575 h 297825"/>
              <a:gd name="connsiteX4" fmla="*/ 364409 w 366495"/>
              <a:gd name="connsiteY4" fmla="*/ 174865 h 297825"/>
              <a:gd name="connsiteX5" fmla="*/ 194117 w 366495"/>
              <a:gd name="connsiteY5" fmla="*/ 265420 h 297825"/>
              <a:gd name="connsiteX6" fmla="*/ 40110 w 366495"/>
              <a:gd name="connsiteY6" fmla="*/ 292944 h 297825"/>
              <a:gd name="connsiteX7" fmla="*/ 4369 w 366495"/>
              <a:gd name="connsiteY7" fmla="*/ 174865 h 297825"/>
              <a:gd name="connsiteX0" fmla="*/ 4369 w 366495"/>
              <a:gd name="connsiteY0" fmla="*/ 174865 h 295399"/>
              <a:gd name="connsiteX1" fmla="*/ 117932 w 366495"/>
              <a:gd name="connsiteY1" fmla="*/ 130817 h 295399"/>
              <a:gd name="connsiteX2" fmla="*/ 184389 w 366495"/>
              <a:gd name="connsiteY2" fmla="*/ 3 h 295399"/>
              <a:gd name="connsiteX3" fmla="*/ 247634 w 366495"/>
              <a:gd name="connsiteY3" fmla="*/ 127575 h 295399"/>
              <a:gd name="connsiteX4" fmla="*/ 364409 w 366495"/>
              <a:gd name="connsiteY4" fmla="*/ 174865 h 295399"/>
              <a:gd name="connsiteX5" fmla="*/ 197360 w 366495"/>
              <a:gd name="connsiteY5" fmla="*/ 229752 h 295399"/>
              <a:gd name="connsiteX6" fmla="*/ 40110 w 366495"/>
              <a:gd name="connsiteY6" fmla="*/ 292944 h 295399"/>
              <a:gd name="connsiteX7" fmla="*/ 4369 w 366495"/>
              <a:gd name="connsiteY7" fmla="*/ 174865 h 295399"/>
              <a:gd name="connsiteX0" fmla="*/ 3092 w 378188"/>
              <a:gd name="connsiteY0" fmla="*/ 155409 h 295399"/>
              <a:gd name="connsiteX1" fmla="*/ 129625 w 378188"/>
              <a:gd name="connsiteY1" fmla="*/ 130817 h 295399"/>
              <a:gd name="connsiteX2" fmla="*/ 196082 w 378188"/>
              <a:gd name="connsiteY2" fmla="*/ 3 h 295399"/>
              <a:gd name="connsiteX3" fmla="*/ 259327 w 378188"/>
              <a:gd name="connsiteY3" fmla="*/ 127575 h 295399"/>
              <a:gd name="connsiteX4" fmla="*/ 376102 w 378188"/>
              <a:gd name="connsiteY4" fmla="*/ 174865 h 295399"/>
              <a:gd name="connsiteX5" fmla="*/ 209053 w 378188"/>
              <a:gd name="connsiteY5" fmla="*/ 229752 h 295399"/>
              <a:gd name="connsiteX6" fmla="*/ 51803 w 378188"/>
              <a:gd name="connsiteY6" fmla="*/ 292944 h 295399"/>
              <a:gd name="connsiteX7" fmla="*/ 3092 w 378188"/>
              <a:gd name="connsiteY7" fmla="*/ 155409 h 295399"/>
              <a:gd name="connsiteX0" fmla="*/ 6058 w 381154"/>
              <a:gd name="connsiteY0" fmla="*/ 155409 h 295399"/>
              <a:gd name="connsiteX1" fmla="*/ 132591 w 381154"/>
              <a:gd name="connsiteY1" fmla="*/ 130817 h 295399"/>
              <a:gd name="connsiteX2" fmla="*/ 199048 w 381154"/>
              <a:gd name="connsiteY2" fmla="*/ 3 h 295399"/>
              <a:gd name="connsiteX3" fmla="*/ 262293 w 381154"/>
              <a:gd name="connsiteY3" fmla="*/ 127575 h 295399"/>
              <a:gd name="connsiteX4" fmla="*/ 379068 w 381154"/>
              <a:gd name="connsiteY4" fmla="*/ 174865 h 295399"/>
              <a:gd name="connsiteX5" fmla="*/ 212019 w 381154"/>
              <a:gd name="connsiteY5" fmla="*/ 229752 h 295399"/>
              <a:gd name="connsiteX6" fmla="*/ 54769 w 381154"/>
              <a:gd name="connsiteY6" fmla="*/ 292944 h 295399"/>
              <a:gd name="connsiteX7" fmla="*/ 6058 w 381154"/>
              <a:gd name="connsiteY7" fmla="*/ 155409 h 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154" h="295399">
                <a:moveTo>
                  <a:pt x="6058" y="155409"/>
                </a:moveTo>
                <a:cubicBezTo>
                  <a:pt x="-29611" y="105691"/>
                  <a:pt x="102588" y="159961"/>
                  <a:pt x="132591" y="130817"/>
                </a:cubicBezTo>
                <a:cubicBezTo>
                  <a:pt x="162594" y="101673"/>
                  <a:pt x="177431" y="543"/>
                  <a:pt x="199048" y="3"/>
                </a:cubicBezTo>
                <a:cubicBezTo>
                  <a:pt x="220665" y="-537"/>
                  <a:pt x="232290" y="98431"/>
                  <a:pt x="262293" y="127575"/>
                </a:cubicBezTo>
                <a:cubicBezTo>
                  <a:pt x="292296" y="156719"/>
                  <a:pt x="397175" y="141082"/>
                  <a:pt x="379068" y="174865"/>
                </a:cubicBezTo>
                <a:cubicBezTo>
                  <a:pt x="360961" y="208648"/>
                  <a:pt x="266069" y="210072"/>
                  <a:pt x="212019" y="229752"/>
                </a:cubicBezTo>
                <a:cubicBezTo>
                  <a:pt x="157969" y="249432"/>
                  <a:pt x="86394" y="308036"/>
                  <a:pt x="54769" y="292944"/>
                </a:cubicBezTo>
                <a:cubicBezTo>
                  <a:pt x="23144" y="277852"/>
                  <a:pt x="41727" y="205127"/>
                  <a:pt x="6058" y="155409"/>
                </a:cubicBezTo>
                <a:close/>
              </a:path>
            </a:pathLst>
          </a:custGeom>
          <a:solidFill>
            <a:schemeClr val="bg1">
              <a:lumMod val="65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grpSp>
        <p:nvGrpSpPr>
          <p:cNvPr id="87" name="Group 86"/>
          <p:cNvGrpSpPr/>
          <p:nvPr/>
        </p:nvGrpSpPr>
        <p:grpSpPr>
          <a:xfrm>
            <a:off x="623574" y="1178306"/>
            <a:ext cx="1265837" cy="209208"/>
            <a:chOff x="-18139" y="2258621"/>
            <a:chExt cx="8585319" cy="906410"/>
          </a:xfrm>
        </p:grpSpPr>
        <p:sp>
          <p:nvSpPr>
            <p:cNvPr id="88" name="Freeform 1084"/>
            <p:cNvSpPr>
              <a:spLocks/>
            </p:cNvSpPr>
            <p:nvPr/>
          </p:nvSpPr>
          <p:spPr bwMode="auto">
            <a:xfrm rot="5243151">
              <a:off x="3898019" y="-1511762"/>
              <a:ext cx="645832" cy="8478148"/>
            </a:xfrm>
            <a:custGeom>
              <a:avLst/>
              <a:gdLst>
                <a:gd name="T0" fmla="*/ 2555706 w 268"/>
                <a:gd name="T1" fmla="*/ 240045 h 1164"/>
                <a:gd name="T2" fmla="*/ 2594176 w 268"/>
                <a:gd name="T3" fmla="*/ 908200 h 1164"/>
                <a:gd name="T4" fmla="*/ 2304206 w 268"/>
                <a:gd name="T5" fmla="*/ 2612313 h 1164"/>
                <a:gd name="T6" fmla="*/ 1376036 w 268"/>
                <a:gd name="T7" fmla="*/ 4741220 h 1164"/>
                <a:gd name="T8" fmla="*/ 822706 w 268"/>
                <a:gd name="T9" fmla="*/ 5969263 h 1164"/>
                <a:gd name="T10" fmla="*/ 657890 w 268"/>
                <a:gd name="T11" fmla="*/ 6783013 h 1164"/>
                <a:gd name="T12" fmla="*/ 938834 w 268"/>
                <a:gd name="T13" fmla="*/ 7954888 h 1164"/>
                <a:gd name="T14" fmla="*/ 1712725 w 268"/>
                <a:gd name="T15" fmla="*/ 9491013 h 1164"/>
                <a:gd name="T16" fmla="*/ 2419551 w 268"/>
                <a:gd name="T17" fmla="*/ 10597658 h 1164"/>
                <a:gd name="T18" fmla="*/ 1828019 w 268"/>
                <a:gd name="T19" fmla="*/ 10872388 h 1164"/>
                <a:gd name="T20" fmla="*/ 1712725 w 268"/>
                <a:gd name="T21" fmla="*/ 10681170 h 1164"/>
                <a:gd name="T22" fmla="*/ 1275473 w 268"/>
                <a:gd name="T23" fmla="*/ 10033013 h 1164"/>
                <a:gd name="T24" fmla="*/ 321244 w 268"/>
                <a:gd name="T25" fmla="*/ 8175783 h 1164"/>
                <a:gd name="T26" fmla="*/ 0 w 268"/>
                <a:gd name="T27" fmla="*/ 6783013 h 1164"/>
                <a:gd name="T28" fmla="*/ 205449 w 268"/>
                <a:gd name="T29" fmla="*/ 5752733 h 1164"/>
                <a:gd name="T30" fmla="*/ 784549 w 268"/>
                <a:gd name="T31" fmla="*/ 4455595 h 1164"/>
                <a:gd name="T32" fmla="*/ 1686165 w 268"/>
                <a:gd name="T33" fmla="*/ 2414063 h 1164"/>
                <a:gd name="T34" fmla="*/ 1936631 w 268"/>
                <a:gd name="T35" fmla="*/ 908200 h 1164"/>
                <a:gd name="T36" fmla="*/ 1905870 w 268"/>
                <a:gd name="T37" fmla="*/ 297858 h 1164"/>
                <a:gd name="T38" fmla="*/ 2555706 w 268"/>
                <a:gd name="T39" fmla="*/ 240045 h 11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8"/>
                <a:gd name="T61" fmla="*/ 0 h 1164"/>
                <a:gd name="T62" fmla="*/ 268 w 268"/>
                <a:gd name="T63" fmla="*/ 1164 h 11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8" h="1164">
                  <a:moveTo>
                    <a:pt x="264" y="25"/>
                  </a:moveTo>
                  <a:cubicBezTo>
                    <a:pt x="266" y="47"/>
                    <a:pt x="268" y="70"/>
                    <a:pt x="268" y="95"/>
                  </a:cubicBezTo>
                  <a:cubicBezTo>
                    <a:pt x="268" y="156"/>
                    <a:pt x="259" y="212"/>
                    <a:pt x="238" y="274"/>
                  </a:cubicBezTo>
                  <a:cubicBezTo>
                    <a:pt x="218" y="336"/>
                    <a:pt x="186" y="405"/>
                    <a:pt x="142" y="497"/>
                  </a:cubicBezTo>
                  <a:cubicBezTo>
                    <a:pt x="116" y="551"/>
                    <a:pt x="97" y="592"/>
                    <a:pt x="85" y="626"/>
                  </a:cubicBezTo>
                  <a:cubicBezTo>
                    <a:pt x="73" y="660"/>
                    <a:pt x="68" y="685"/>
                    <a:pt x="68" y="711"/>
                  </a:cubicBezTo>
                  <a:cubicBezTo>
                    <a:pt x="68" y="744"/>
                    <a:pt x="77" y="780"/>
                    <a:pt x="97" y="834"/>
                  </a:cubicBezTo>
                  <a:cubicBezTo>
                    <a:pt x="117" y="891"/>
                    <a:pt x="148" y="947"/>
                    <a:pt x="177" y="995"/>
                  </a:cubicBezTo>
                  <a:cubicBezTo>
                    <a:pt x="207" y="1043"/>
                    <a:pt x="235" y="1083"/>
                    <a:pt x="250" y="1111"/>
                  </a:cubicBezTo>
                  <a:cubicBezTo>
                    <a:pt x="262" y="1127"/>
                    <a:pt x="206" y="1164"/>
                    <a:pt x="189" y="1140"/>
                  </a:cubicBezTo>
                  <a:cubicBezTo>
                    <a:pt x="187" y="1136"/>
                    <a:pt x="180" y="1125"/>
                    <a:pt x="177" y="1120"/>
                  </a:cubicBezTo>
                  <a:cubicBezTo>
                    <a:pt x="165" y="1102"/>
                    <a:pt x="149" y="1078"/>
                    <a:pt x="132" y="1052"/>
                  </a:cubicBezTo>
                  <a:cubicBezTo>
                    <a:pt x="98" y="998"/>
                    <a:pt x="59" y="930"/>
                    <a:pt x="33" y="857"/>
                  </a:cubicBezTo>
                  <a:cubicBezTo>
                    <a:pt x="13" y="801"/>
                    <a:pt x="0" y="757"/>
                    <a:pt x="0" y="711"/>
                  </a:cubicBezTo>
                  <a:cubicBezTo>
                    <a:pt x="0" y="676"/>
                    <a:pt x="7" y="642"/>
                    <a:pt x="21" y="603"/>
                  </a:cubicBezTo>
                  <a:cubicBezTo>
                    <a:pt x="34" y="565"/>
                    <a:pt x="54" y="522"/>
                    <a:pt x="81" y="467"/>
                  </a:cubicBezTo>
                  <a:cubicBezTo>
                    <a:pt x="125" y="376"/>
                    <a:pt x="155" y="309"/>
                    <a:pt x="174" y="253"/>
                  </a:cubicBezTo>
                  <a:cubicBezTo>
                    <a:pt x="192" y="196"/>
                    <a:pt x="200" y="149"/>
                    <a:pt x="200" y="95"/>
                  </a:cubicBezTo>
                  <a:cubicBezTo>
                    <a:pt x="200" y="70"/>
                    <a:pt x="200" y="53"/>
                    <a:pt x="197" y="31"/>
                  </a:cubicBezTo>
                  <a:cubicBezTo>
                    <a:pt x="190" y="11"/>
                    <a:pt x="259" y="0"/>
                    <a:pt x="264" y="25"/>
                  </a:cubicBezTo>
                </a:path>
              </a:pathLst>
            </a:custGeom>
            <a:solidFill>
              <a:srgbClr val="00D400"/>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89" name="Freeform 1085"/>
            <p:cNvSpPr>
              <a:spLocks/>
            </p:cNvSpPr>
            <p:nvPr/>
          </p:nvSpPr>
          <p:spPr bwMode="auto">
            <a:xfrm rot="5243151">
              <a:off x="3320488" y="1622514"/>
              <a:ext cx="118386" cy="1960754"/>
            </a:xfrm>
            <a:custGeom>
              <a:avLst/>
              <a:gdLst>
                <a:gd name="T0" fmla="*/ 0 w 49"/>
                <a:gd name="T1" fmla="*/ 0 h 269"/>
                <a:gd name="T2" fmla="*/ 387992 w 49"/>
                <a:gd name="T3" fmla="*/ 672417 h 269"/>
                <a:gd name="T4" fmla="*/ 269398 w 49"/>
                <a:gd name="T5" fmla="*/ 1874348 h 269"/>
                <a:gd name="T6" fmla="*/ 487374 w 49"/>
                <a:gd name="T7" fmla="*/ 2584790 h 269"/>
                <a:gd name="T8" fmla="*/ 149405 w 49"/>
                <a:gd name="T9" fmla="*/ 856609 h 269"/>
                <a:gd name="T10" fmla="*/ 0 w 49"/>
                <a:gd name="T11" fmla="*/ 0 h 269"/>
                <a:gd name="T12" fmla="*/ 0 60000 65536"/>
                <a:gd name="T13" fmla="*/ 0 60000 65536"/>
                <a:gd name="T14" fmla="*/ 0 60000 65536"/>
                <a:gd name="T15" fmla="*/ 0 60000 65536"/>
                <a:gd name="T16" fmla="*/ 0 60000 65536"/>
                <a:gd name="T17" fmla="*/ 0 60000 65536"/>
                <a:gd name="T18" fmla="*/ 0 w 49"/>
                <a:gd name="T19" fmla="*/ 0 h 269"/>
                <a:gd name="T20" fmla="*/ 49 w 49"/>
                <a:gd name="T21" fmla="*/ 269 h 269"/>
              </a:gdLst>
              <a:ahLst/>
              <a:cxnLst>
                <a:cxn ang="T12">
                  <a:pos x="T0" y="T1"/>
                </a:cxn>
                <a:cxn ang="T13">
                  <a:pos x="T2" y="T3"/>
                </a:cxn>
                <a:cxn ang="T14">
                  <a:pos x="T4" y="T5"/>
                </a:cxn>
                <a:cxn ang="T15">
                  <a:pos x="T6" y="T7"/>
                </a:cxn>
                <a:cxn ang="T16">
                  <a:pos x="T8" y="T9"/>
                </a:cxn>
                <a:cxn ang="T17">
                  <a:pos x="T10" y="T11"/>
                </a:cxn>
              </a:cxnLst>
              <a:rect l="T18" t="T19" r="T20" b="T21"/>
              <a:pathLst>
                <a:path w="49" h="269">
                  <a:moveTo>
                    <a:pt x="0" y="0"/>
                  </a:moveTo>
                  <a:cubicBezTo>
                    <a:pt x="39" y="70"/>
                    <a:pt x="39" y="70"/>
                    <a:pt x="39" y="70"/>
                  </a:cubicBezTo>
                  <a:cubicBezTo>
                    <a:pt x="28" y="81"/>
                    <a:pt x="13" y="140"/>
                    <a:pt x="27" y="195"/>
                  </a:cubicBezTo>
                  <a:cubicBezTo>
                    <a:pt x="41" y="249"/>
                    <a:pt x="49" y="269"/>
                    <a:pt x="49" y="269"/>
                  </a:cubicBezTo>
                  <a:cubicBezTo>
                    <a:pt x="25" y="219"/>
                    <a:pt x="9" y="130"/>
                    <a:pt x="15" y="89"/>
                  </a:cubicBezTo>
                  <a:cubicBezTo>
                    <a:pt x="21" y="49"/>
                    <a:pt x="3" y="1"/>
                    <a:pt x="0" y="0"/>
                  </a:cubicBezTo>
                </a:path>
              </a:pathLst>
            </a:custGeom>
            <a:solidFill>
              <a:srgbClr val="64FD3E"/>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90" name="Freeform 1086"/>
            <p:cNvSpPr>
              <a:spLocks/>
            </p:cNvSpPr>
            <p:nvPr/>
          </p:nvSpPr>
          <p:spPr bwMode="auto">
            <a:xfrm rot="5243151">
              <a:off x="5054455" y="2078075"/>
              <a:ext cx="115499" cy="1246958"/>
            </a:xfrm>
            <a:custGeom>
              <a:avLst/>
              <a:gdLst>
                <a:gd name="T0" fmla="*/ 126950 w 48"/>
                <a:gd name="T1" fmla="*/ 0 h 171"/>
                <a:gd name="T2" fmla="*/ 457813 w 48"/>
                <a:gd name="T3" fmla="*/ 686717 h 171"/>
                <a:gd name="T4" fmla="*/ 0 w 48"/>
                <a:gd name="T5" fmla="*/ 1649760 h 171"/>
                <a:gd name="T6" fmla="*/ 297863 w 48"/>
                <a:gd name="T7" fmla="*/ 705091 h 171"/>
                <a:gd name="T8" fmla="*/ 126950 w 48"/>
                <a:gd name="T9" fmla="*/ 0 h 171"/>
                <a:gd name="T10" fmla="*/ 0 60000 65536"/>
                <a:gd name="T11" fmla="*/ 0 60000 65536"/>
                <a:gd name="T12" fmla="*/ 0 60000 65536"/>
                <a:gd name="T13" fmla="*/ 0 60000 65536"/>
                <a:gd name="T14" fmla="*/ 0 60000 65536"/>
                <a:gd name="T15" fmla="*/ 0 w 48"/>
                <a:gd name="T16" fmla="*/ 0 h 171"/>
                <a:gd name="T17" fmla="*/ 48 w 48"/>
                <a:gd name="T18" fmla="*/ 171 h 171"/>
              </a:gdLst>
              <a:ahLst/>
              <a:cxnLst>
                <a:cxn ang="T10">
                  <a:pos x="T0" y="T1"/>
                </a:cxn>
                <a:cxn ang="T11">
                  <a:pos x="T2" y="T3"/>
                </a:cxn>
                <a:cxn ang="T12">
                  <a:pos x="T4" y="T5"/>
                </a:cxn>
                <a:cxn ang="T13">
                  <a:pos x="T6" y="T7"/>
                </a:cxn>
                <a:cxn ang="T14">
                  <a:pos x="T8" y="T9"/>
                </a:cxn>
              </a:cxnLst>
              <a:rect l="T15" t="T16" r="T17" b="T18"/>
              <a:pathLst>
                <a:path w="48" h="171">
                  <a:moveTo>
                    <a:pt x="13" y="0"/>
                  </a:moveTo>
                  <a:cubicBezTo>
                    <a:pt x="48" y="71"/>
                    <a:pt x="48" y="71"/>
                    <a:pt x="48" y="71"/>
                  </a:cubicBezTo>
                  <a:cubicBezTo>
                    <a:pt x="0" y="171"/>
                    <a:pt x="0" y="171"/>
                    <a:pt x="0" y="171"/>
                  </a:cubicBezTo>
                  <a:cubicBezTo>
                    <a:pt x="8" y="154"/>
                    <a:pt x="31" y="92"/>
                    <a:pt x="31" y="73"/>
                  </a:cubicBezTo>
                  <a:cubicBezTo>
                    <a:pt x="31" y="54"/>
                    <a:pt x="13" y="0"/>
                    <a:pt x="13" y="0"/>
                  </a:cubicBezTo>
                </a:path>
              </a:pathLst>
            </a:custGeom>
            <a:solidFill>
              <a:srgbClr val="64FD3E"/>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91" name="Freeform 1087"/>
            <p:cNvSpPr>
              <a:spLocks/>
            </p:cNvSpPr>
            <p:nvPr/>
          </p:nvSpPr>
          <p:spPr bwMode="auto">
            <a:xfrm rot="5243151">
              <a:off x="6130027" y="2403580"/>
              <a:ext cx="155924" cy="815767"/>
            </a:xfrm>
            <a:custGeom>
              <a:avLst/>
              <a:gdLst>
                <a:gd name="T0" fmla="*/ 601598 w 65"/>
                <a:gd name="T1" fmla="*/ 0 h 112"/>
                <a:gd name="T2" fmla="*/ 248595 w 65"/>
                <a:gd name="T3" fmla="*/ 992000 h 112"/>
                <a:gd name="T4" fmla="*/ 0 w 65"/>
                <a:gd name="T5" fmla="*/ 508595 h 112"/>
                <a:gd name="T6" fmla="*/ 341085 w 65"/>
                <a:gd name="T7" fmla="*/ 476095 h 112"/>
                <a:gd name="T8" fmla="*/ 601598 w 65"/>
                <a:gd name="T9" fmla="*/ 0 h 112"/>
                <a:gd name="T10" fmla="*/ 0 60000 65536"/>
                <a:gd name="T11" fmla="*/ 0 60000 65536"/>
                <a:gd name="T12" fmla="*/ 0 60000 65536"/>
                <a:gd name="T13" fmla="*/ 0 60000 65536"/>
                <a:gd name="T14" fmla="*/ 0 60000 65536"/>
                <a:gd name="T15" fmla="*/ 0 w 65"/>
                <a:gd name="T16" fmla="*/ 0 h 112"/>
                <a:gd name="T17" fmla="*/ 65 w 65"/>
                <a:gd name="T18" fmla="*/ 112 h 112"/>
              </a:gdLst>
              <a:ahLst/>
              <a:cxnLst>
                <a:cxn ang="T10">
                  <a:pos x="T0" y="T1"/>
                </a:cxn>
                <a:cxn ang="T11">
                  <a:pos x="T2" y="T3"/>
                </a:cxn>
                <a:cxn ang="T12">
                  <a:pos x="T4" y="T5"/>
                </a:cxn>
                <a:cxn ang="T13">
                  <a:pos x="T6" y="T7"/>
                </a:cxn>
                <a:cxn ang="T14">
                  <a:pos x="T8" y="T9"/>
                </a:cxn>
              </a:cxnLst>
              <a:rect l="T15" t="T16" r="T17" b="T18"/>
              <a:pathLst>
                <a:path w="65" h="112">
                  <a:moveTo>
                    <a:pt x="65" y="0"/>
                  </a:moveTo>
                  <a:cubicBezTo>
                    <a:pt x="61" y="18"/>
                    <a:pt x="34" y="97"/>
                    <a:pt x="27" y="104"/>
                  </a:cubicBezTo>
                  <a:cubicBezTo>
                    <a:pt x="20" y="112"/>
                    <a:pt x="0" y="53"/>
                    <a:pt x="0" y="53"/>
                  </a:cubicBezTo>
                  <a:cubicBezTo>
                    <a:pt x="0" y="53"/>
                    <a:pt x="24" y="72"/>
                    <a:pt x="37" y="50"/>
                  </a:cubicBezTo>
                  <a:cubicBezTo>
                    <a:pt x="50" y="27"/>
                    <a:pt x="65" y="0"/>
                    <a:pt x="65" y="0"/>
                  </a:cubicBezTo>
                </a:path>
              </a:pathLst>
            </a:custGeom>
            <a:solidFill>
              <a:srgbClr val="64FD3E"/>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92" name="Freeform 1088"/>
            <p:cNvSpPr>
              <a:spLocks/>
            </p:cNvSpPr>
            <p:nvPr/>
          </p:nvSpPr>
          <p:spPr bwMode="auto">
            <a:xfrm rot="5243151">
              <a:off x="3933102" y="-1366760"/>
              <a:ext cx="602520" cy="8201370"/>
            </a:xfrm>
            <a:custGeom>
              <a:avLst/>
              <a:gdLst>
                <a:gd name="T0" fmla="*/ 1939861 w 250"/>
                <a:gd name="T1" fmla="*/ 10653825 h 1126"/>
                <a:gd name="T2" fmla="*/ 1888680 w 250"/>
                <a:gd name="T3" fmla="*/ 10089188 h 1126"/>
                <a:gd name="T4" fmla="*/ 1018565 w 250"/>
                <a:gd name="T5" fmla="*/ 9624033 h 1126"/>
                <a:gd name="T6" fmla="*/ 998588 w 250"/>
                <a:gd name="T7" fmla="*/ 8614063 h 1126"/>
                <a:gd name="T8" fmla="*/ 939431 w 250"/>
                <a:gd name="T9" fmla="*/ 8468750 h 1126"/>
                <a:gd name="T10" fmla="*/ 417264 w 250"/>
                <a:gd name="T11" fmla="*/ 8251958 h 1126"/>
                <a:gd name="T12" fmla="*/ 154349 w 250"/>
                <a:gd name="T13" fmla="*/ 7800313 h 1126"/>
                <a:gd name="T14" fmla="*/ 417264 w 250"/>
                <a:gd name="T15" fmla="*/ 6866533 h 1126"/>
                <a:gd name="T16" fmla="*/ 224040 w 250"/>
                <a:gd name="T17" fmla="*/ 6496095 h 1126"/>
                <a:gd name="T18" fmla="*/ 0 w 250"/>
                <a:gd name="T19" fmla="*/ 5931450 h 1126"/>
                <a:gd name="T20" fmla="*/ 386490 w 250"/>
                <a:gd name="T21" fmla="*/ 5428045 h 1126"/>
                <a:gd name="T22" fmla="*/ 870398 w 250"/>
                <a:gd name="T23" fmla="*/ 4863283 h 1126"/>
                <a:gd name="T24" fmla="*/ 793220 w 250"/>
                <a:gd name="T25" fmla="*/ 4074220 h 1126"/>
                <a:gd name="T26" fmla="*/ 1597958 w 250"/>
                <a:gd name="T27" fmla="*/ 3444345 h 1126"/>
                <a:gd name="T28" fmla="*/ 1533214 w 250"/>
                <a:gd name="T29" fmla="*/ 2566720 h 1126"/>
                <a:gd name="T30" fmla="*/ 1675173 w 250"/>
                <a:gd name="T31" fmla="*/ 2193175 h 1126"/>
                <a:gd name="T32" fmla="*/ 2210263 w 250"/>
                <a:gd name="T33" fmla="*/ 1785470 h 1126"/>
                <a:gd name="T34" fmla="*/ 2197954 w 250"/>
                <a:gd name="T35" fmla="*/ 1353825 h 1126"/>
                <a:gd name="T36" fmla="*/ 1829991 w 250"/>
                <a:gd name="T37" fmla="*/ 667313 h 1126"/>
                <a:gd name="T38" fmla="*/ 2055256 w 250"/>
                <a:gd name="T39" fmla="*/ 48825 h 1126"/>
                <a:gd name="T40" fmla="*/ 2189903 w 250"/>
                <a:gd name="T41" fmla="*/ 126950 h 1126"/>
                <a:gd name="T42" fmla="*/ 2112720 w 250"/>
                <a:gd name="T43" fmla="*/ 984688 h 1126"/>
                <a:gd name="T44" fmla="*/ 2423299 w 250"/>
                <a:gd name="T45" fmla="*/ 1564450 h 1126"/>
                <a:gd name="T46" fmla="*/ 2073720 w 250"/>
                <a:gd name="T47" fmla="*/ 2117970 h 1126"/>
                <a:gd name="T48" fmla="*/ 1687481 w 250"/>
                <a:gd name="T49" fmla="*/ 2472000 h 1126"/>
                <a:gd name="T50" fmla="*/ 1811514 w 250"/>
                <a:gd name="T51" fmla="*/ 3261250 h 1126"/>
                <a:gd name="T52" fmla="*/ 1268995 w 250"/>
                <a:gd name="T53" fmla="*/ 3845233 h 1126"/>
                <a:gd name="T54" fmla="*/ 920909 w 250"/>
                <a:gd name="T55" fmla="*/ 4246875 h 1126"/>
                <a:gd name="T56" fmla="*/ 959908 w 250"/>
                <a:gd name="T57" fmla="*/ 5142388 h 1126"/>
                <a:gd name="T58" fmla="*/ 251922 w 250"/>
                <a:gd name="T59" fmla="*/ 5733200 h 1126"/>
                <a:gd name="T60" fmla="*/ 154349 w 250"/>
                <a:gd name="T61" fmla="*/ 5999813 h 1126"/>
                <a:gd name="T62" fmla="*/ 573306 w 250"/>
                <a:gd name="T63" fmla="*/ 6847000 h 1126"/>
                <a:gd name="T64" fmla="*/ 425177 w 250"/>
                <a:gd name="T65" fmla="*/ 7354813 h 1126"/>
                <a:gd name="T66" fmla="*/ 340223 w 250"/>
                <a:gd name="T67" fmla="*/ 7965158 h 1126"/>
                <a:gd name="T68" fmla="*/ 987457 w 250"/>
                <a:gd name="T69" fmla="*/ 8316220 h 1126"/>
                <a:gd name="T70" fmla="*/ 1152812 w 250"/>
                <a:gd name="T71" fmla="*/ 8614063 h 1126"/>
                <a:gd name="T72" fmla="*/ 1141806 w 250"/>
                <a:gd name="T73" fmla="*/ 9536920 h 1126"/>
                <a:gd name="T74" fmla="*/ 1520905 w 250"/>
                <a:gd name="T75" fmla="*/ 9758325 h 1126"/>
                <a:gd name="T76" fmla="*/ 2101602 w 250"/>
                <a:gd name="T77" fmla="*/ 10368670 h 1126"/>
                <a:gd name="T78" fmla="*/ 2017040 w 250"/>
                <a:gd name="T79" fmla="*/ 10738095 h 11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0"/>
                <a:gd name="T121" fmla="*/ 0 h 1126"/>
                <a:gd name="T122" fmla="*/ 250 w 250"/>
                <a:gd name="T123" fmla="*/ 1126 h 11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0" h="1126">
                  <a:moveTo>
                    <a:pt x="207" y="1126"/>
                  </a:moveTo>
                  <a:cubicBezTo>
                    <a:pt x="203" y="1125"/>
                    <a:pt x="200" y="1122"/>
                    <a:pt x="200" y="1117"/>
                  </a:cubicBezTo>
                  <a:cubicBezTo>
                    <a:pt x="200" y="1107"/>
                    <a:pt x="201" y="1097"/>
                    <a:pt x="201" y="1087"/>
                  </a:cubicBezTo>
                  <a:cubicBezTo>
                    <a:pt x="202" y="1074"/>
                    <a:pt x="199" y="1062"/>
                    <a:pt x="195" y="1058"/>
                  </a:cubicBezTo>
                  <a:cubicBezTo>
                    <a:pt x="185" y="1046"/>
                    <a:pt x="170" y="1042"/>
                    <a:pt x="153" y="1038"/>
                  </a:cubicBezTo>
                  <a:cubicBezTo>
                    <a:pt x="136" y="1034"/>
                    <a:pt x="116" y="1028"/>
                    <a:pt x="105" y="1009"/>
                  </a:cubicBezTo>
                  <a:cubicBezTo>
                    <a:pt x="96" y="996"/>
                    <a:pt x="92" y="982"/>
                    <a:pt x="93" y="969"/>
                  </a:cubicBezTo>
                  <a:cubicBezTo>
                    <a:pt x="93" y="944"/>
                    <a:pt x="103" y="920"/>
                    <a:pt x="103" y="903"/>
                  </a:cubicBezTo>
                  <a:cubicBezTo>
                    <a:pt x="103" y="901"/>
                    <a:pt x="103" y="899"/>
                    <a:pt x="103" y="897"/>
                  </a:cubicBezTo>
                  <a:cubicBezTo>
                    <a:pt x="102" y="894"/>
                    <a:pt x="101" y="891"/>
                    <a:pt x="97" y="888"/>
                  </a:cubicBezTo>
                  <a:cubicBezTo>
                    <a:pt x="94" y="886"/>
                    <a:pt x="90" y="883"/>
                    <a:pt x="84" y="881"/>
                  </a:cubicBezTo>
                  <a:cubicBezTo>
                    <a:pt x="72" y="876"/>
                    <a:pt x="56" y="872"/>
                    <a:pt x="43" y="865"/>
                  </a:cubicBezTo>
                  <a:cubicBezTo>
                    <a:pt x="34" y="859"/>
                    <a:pt x="25" y="852"/>
                    <a:pt x="21" y="841"/>
                  </a:cubicBezTo>
                  <a:cubicBezTo>
                    <a:pt x="17" y="833"/>
                    <a:pt x="16" y="826"/>
                    <a:pt x="16" y="818"/>
                  </a:cubicBezTo>
                  <a:cubicBezTo>
                    <a:pt x="16" y="800"/>
                    <a:pt x="23" y="782"/>
                    <a:pt x="29" y="765"/>
                  </a:cubicBezTo>
                  <a:cubicBezTo>
                    <a:pt x="35" y="748"/>
                    <a:pt x="42" y="732"/>
                    <a:pt x="43" y="720"/>
                  </a:cubicBezTo>
                  <a:cubicBezTo>
                    <a:pt x="43" y="719"/>
                    <a:pt x="43" y="719"/>
                    <a:pt x="43" y="718"/>
                  </a:cubicBezTo>
                  <a:cubicBezTo>
                    <a:pt x="43" y="706"/>
                    <a:pt x="34" y="695"/>
                    <a:pt x="23" y="681"/>
                  </a:cubicBezTo>
                  <a:cubicBezTo>
                    <a:pt x="12" y="668"/>
                    <a:pt x="0" y="652"/>
                    <a:pt x="0" y="629"/>
                  </a:cubicBezTo>
                  <a:cubicBezTo>
                    <a:pt x="0" y="627"/>
                    <a:pt x="0" y="625"/>
                    <a:pt x="0" y="622"/>
                  </a:cubicBezTo>
                  <a:cubicBezTo>
                    <a:pt x="1" y="609"/>
                    <a:pt x="7" y="599"/>
                    <a:pt x="14" y="590"/>
                  </a:cubicBezTo>
                  <a:cubicBezTo>
                    <a:pt x="22" y="582"/>
                    <a:pt x="31" y="575"/>
                    <a:pt x="40" y="569"/>
                  </a:cubicBezTo>
                  <a:cubicBezTo>
                    <a:pt x="59" y="557"/>
                    <a:pt x="77" y="546"/>
                    <a:pt x="85" y="531"/>
                  </a:cubicBezTo>
                  <a:cubicBezTo>
                    <a:pt x="88" y="524"/>
                    <a:pt x="90" y="517"/>
                    <a:pt x="90" y="510"/>
                  </a:cubicBezTo>
                  <a:cubicBezTo>
                    <a:pt x="90" y="490"/>
                    <a:pt x="79" y="468"/>
                    <a:pt x="79" y="445"/>
                  </a:cubicBezTo>
                  <a:cubicBezTo>
                    <a:pt x="79" y="439"/>
                    <a:pt x="80" y="433"/>
                    <a:pt x="82" y="427"/>
                  </a:cubicBezTo>
                  <a:cubicBezTo>
                    <a:pt x="88" y="407"/>
                    <a:pt x="107" y="397"/>
                    <a:pt x="124" y="389"/>
                  </a:cubicBezTo>
                  <a:cubicBezTo>
                    <a:pt x="141" y="381"/>
                    <a:pt x="157" y="373"/>
                    <a:pt x="165" y="361"/>
                  </a:cubicBezTo>
                  <a:cubicBezTo>
                    <a:pt x="169" y="356"/>
                    <a:pt x="170" y="350"/>
                    <a:pt x="171" y="342"/>
                  </a:cubicBezTo>
                  <a:cubicBezTo>
                    <a:pt x="171" y="323"/>
                    <a:pt x="158" y="297"/>
                    <a:pt x="158" y="269"/>
                  </a:cubicBezTo>
                  <a:cubicBezTo>
                    <a:pt x="158" y="265"/>
                    <a:pt x="158" y="261"/>
                    <a:pt x="159" y="256"/>
                  </a:cubicBezTo>
                  <a:cubicBezTo>
                    <a:pt x="161" y="245"/>
                    <a:pt x="166" y="236"/>
                    <a:pt x="173" y="230"/>
                  </a:cubicBezTo>
                  <a:cubicBezTo>
                    <a:pt x="179" y="223"/>
                    <a:pt x="187" y="218"/>
                    <a:pt x="195" y="214"/>
                  </a:cubicBezTo>
                  <a:cubicBezTo>
                    <a:pt x="210" y="206"/>
                    <a:pt x="223" y="199"/>
                    <a:pt x="228" y="187"/>
                  </a:cubicBezTo>
                  <a:cubicBezTo>
                    <a:pt x="232" y="178"/>
                    <a:pt x="234" y="170"/>
                    <a:pt x="234" y="164"/>
                  </a:cubicBezTo>
                  <a:cubicBezTo>
                    <a:pt x="234" y="157"/>
                    <a:pt x="232" y="150"/>
                    <a:pt x="227" y="142"/>
                  </a:cubicBezTo>
                  <a:cubicBezTo>
                    <a:pt x="223" y="134"/>
                    <a:pt x="215" y="125"/>
                    <a:pt x="206" y="114"/>
                  </a:cubicBezTo>
                  <a:cubicBezTo>
                    <a:pt x="194" y="100"/>
                    <a:pt x="189" y="85"/>
                    <a:pt x="189" y="70"/>
                  </a:cubicBezTo>
                  <a:cubicBezTo>
                    <a:pt x="189" y="47"/>
                    <a:pt x="200" y="26"/>
                    <a:pt x="212" y="5"/>
                  </a:cubicBezTo>
                  <a:cubicBezTo>
                    <a:pt x="212" y="5"/>
                    <a:pt x="212" y="5"/>
                    <a:pt x="212" y="5"/>
                  </a:cubicBezTo>
                  <a:cubicBezTo>
                    <a:pt x="215" y="1"/>
                    <a:pt x="220" y="0"/>
                    <a:pt x="223" y="2"/>
                  </a:cubicBezTo>
                  <a:cubicBezTo>
                    <a:pt x="227" y="4"/>
                    <a:pt x="228" y="9"/>
                    <a:pt x="226" y="13"/>
                  </a:cubicBezTo>
                  <a:cubicBezTo>
                    <a:pt x="214" y="33"/>
                    <a:pt x="205" y="52"/>
                    <a:pt x="205" y="70"/>
                  </a:cubicBezTo>
                  <a:cubicBezTo>
                    <a:pt x="205" y="81"/>
                    <a:pt x="209" y="92"/>
                    <a:pt x="218" y="103"/>
                  </a:cubicBezTo>
                  <a:cubicBezTo>
                    <a:pt x="228" y="115"/>
                    <a:pt x="236" y="125"/>
                    <a:pt x="241" y="134"/>
                  </a:cubicBezTo>
                  <a:cubicBezTo>
                    <a:pt x="247" y="144"/>
                    <a:pt x="250" y="154"/>
                    <a:pt x="250" y="164"/>
                  </a:cubicBezTo>
                  <a:cubicBezTo>
                    <a:pt x="250" y="173"/>
                    <a:pt x="248" y="183"/>
                    <a:pt x="243" y="193"/>
                  </a:cubicBezTo>
                  <a:cubicBezTo>
                    <a:pt x="237" y="207"/>
                    <a:pt x="225" y="216"/>
                    <a:pt x="214" y="222"/>
                  </a:cubicBezTo>
                  <a:cubicBezTo>
                    <a:pt x="202" y="229"/>
                    <a:pt x="191" y="234"/>
                    <a:pt x="184" y="241"/>
                  </a:cubicBezTo>
                  <a:cubicBezTo>
                    <a:pt x="179" y="246"/>
                    <a:pt x="176" y="251"/>
                    <a:pt x="174" y="259"/>
                  </a:cubicBezTo>
                  <a:cubicBezTo>
                    <a:pt x="174" y="262"/>
                    <a:pt x="174" y="266"/>
                    <a:pt x="174" y="269"/>
                  </a:cubicBezTo>
                  <a:cubicBezTo>
                    <a:pt x="173" y="292"/>
                    <a:pt x="186" y="317"/>
                    <a:pt x="187" y="342"/>
                  </a:cubicBezTo>
                  <a:cubicBezTo>
                    <a:pt x="187" y="352"/>
                    <a:pt x="184" y="362"/>
                    <a:pt x="178" y="370"/>
                  </a:cubicBezTo>
                  <a:cubicBezTo>
                    <a:pt x="166" y="388"/>
                    <a:pt x="147" y="395"/>
                    <a:pt x="131" y="403"/>
                  </a:cubicBezTo>
                  <a:cubicBezTo>
                    <a:pt x="114" y="412"/>
                    <a:pt x="101" y="419"/>
                    <a:pt x="97" y="432"/>
                  </a:cubicBezTo>
                  <a:cubicBezTo>
                    <a:pt x="96" y="436"/>
                    <a:pt x="95" y="440"/>
                    <a:pt x="95" y="445"/>
                  </a:cubicBezTo>
                  <a:cubicBezTo>
                    <a:pt x="95" y="463"/>
                    <a:pt x="106" y="485"/>
                    <a:pt x="106" y="510"/>
                  </a:cubicBezTo>
                  <a:cubicBezTo>
                    <a:pt x="106" y="519"/>
                    <a:pt x="104" y="529"/>
                    <a:pt x="99" y="539"/>
                  </a:cubicBezTo>
                  <a:cubicBezTo>
                    <a:pt x="91" y="554"/>
                    <a:pt x="77" y="565"/>
                    <a:pt x="63" y="574"/>
                  </a:cubicBezTo>
                  <a:cubicBezTo>
                    <a:pt x="49" y="583"/>
                    <a:pt x="35" y="591"/>
                    <a:pt x="26" y="601"/>
                  </a:cubicBezTo>
                  <a:cubicBezTo>
                    <a:pt x="21" y="608"/>
                    <a:pt x="17" y="615"/>
                    <a:pt x="16" y="624"/>
                  </a:cubicBezTo>
                  <a:cubicBezTo>
                    <a:pt x="16" y="626"/>
                    <a:pt x="16" y="627"/>
                    <a:pt x="16" y="629"/>
                  </a:cubicBezTo>
                  <a:cubicBezTo>
                    <a:pt x="15" y="645"/>
                    <a:pt x="25" y="658"/>
                    <a:pt x="35" y="671"/>
                  </a:cubicBezTo>
                  <a:cubicBezTo>
                    <a:pt x="46" y="684"/>
                    <a:pt x="58" y="698"/>
                    <a:pt x="59" y="718"/>
                  </a:cubicBezTo>
                  <a:cubicBezTo>
                    <a:pt x="59" y="719"/>
                    <a:pt x="59" y="720"/>
                    <a:pt x="59" y="721"/>
                  </a:cubicBezTo>
                  <a:cubicBezTo>
                    <a:pt x="57" y="737"/>
                    <a:pt x="50" y="754"/>
                    <a:pt x="44" y="771"/>
                  </a:cubicBezTo>
                  <a:cubicBezTo>
                    <a:pt x="38" y="788"/>
                    <a:pt x="32" y="804"/>
                    <a:pt x="32" y="818"/>
                  </a:cubicBezTo>
                  <a:cubicBezTo>
                    <a:pt x="32" y="824"/>
                    <a:pt x="33" y="829"/>
                    <a:pt x="35" y="835"/>
                  </a:cubicBezTo>
                  <a:cubicBezTo>
                    <a:pt x="40" y="845"/>
                    <a:pt x="50" y="851"/>
                    <a:pt x="63" y="856"/>
                  </a:cubicBezTo>
                  <a:cubicBezTo>
                    <a:pt x="76" y="862"/>
                    <a:pt x="90" y="865"/>
                    <a:pt x="102" y="872"/>
                  </a:cubicBezTo>
                  <a:cubicBezTo>
                    <a:pt x="110" y="877"/>
                    <a:pt x="117" y="885"/>
                    <a:pt x="118" y="895"/>
                  </a:cubicBezTo>
                  <a:cubicBezTo>
                    <a:pt x="119" y="898"/>
                    <a:pt x="119" y="900"/>
                    <a:pt x="119" y="903"/>
                  </a:cubicBezTo>
                  <a:cubicBezTo>
                    <a:pt x="119" y="925"/>
                    <a:pt x="108" y="948"/>
                    <a:pt x="109" y="969"/>
                  </a:cubicBezTo>
                  <a:cubicBezTo>
                    <a:pt x="109" y="980"/>
                    <a:pt x="111" y="990"/>
                    <a:pt x="118" y="1000"/>
                  </a:cubicBezTo>
                  <a:cubicBezTo>
                    <a:pt x="119" y="1001"/>
                    <a:pt x="119" y="1001"/>
                    <a:pt x="119" y="1001"/>
                  </a:cubicBezTo>
                  <a:cubicBezTo>
                    <a:pt x="126" y="1014"/>
                    <a:pt x="139" y="1018"/>
                    <a:pt x="157" y="1023"/>
                  </a:cubicBezTo>
                  <a:cubicBezTo>
                    <a:pt x="173" y="1027"/>
                    <a:pt x="193" y="1031"/>
                    <a:pt x="207" y="1047"/>
                  </a:cubicBezTo>
                  <a:cubicBezTo>
                    <a:pt x="216" y="1058"/>
                    <a:pt x="217" y="1072"/>
                    <a:pt x="217" y="1087"/>
                  </a:cubicBezTo>
                  <a:cubicBezTo>
                    <a:pt x="217" y="1098"/>
                    <a:pt x="216" y="1109"/>
                    <a:pt x="216" y="1118"/>
                  </a:cubicBezTo>
                  <a:cubicBezTo>
                    <a:pt x="216" y="1122"/>
                    <a:pt x="212" y="1126"/>
                    <a:pt x="208" y="1126"/>
                  </a:cubicBezTo>
                  <a:cubicBezTo>
                    <a:pt x="208" y="1126"/>
                    <a:pt x="208" y="1126"/>
                    <a:pt x="207" y="1126"/>
                  </a:cubicBezTo>
                </a:path>
              </a:pathLst>
            </a:custGeom>
            <a:solidFill>
              <a:srgbClr val="066C04"/>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93" name="Freeform 1089"/>
            <p:cNvSpPr>
              <a:spLocks/>
            </p:cNvSpPr>
            <p:nvPr/>
          </p:nvSpPr>
          <p:spPr bwMode="auto">
            <a:xfrm rot="5243151">
              <a:off x="5492359" y="2500265"/>
              <a:ext cx="142449" cy="372922"/>
            </a:xfrm>
            <a:custGeom>
              <a:avLst/>
              <a:gdLst>
                <a:gd name="T0" fmla="*/ 0 w 59"/>
                <a:gd name="T1" fmla="*/ 505592 h 51"/>
                <a:gd name="T2" fmla="*/ 333828 w 59"/>
                <a:gd name="T3" fmla="*/ 308693 h 51"/>
                <a:gd name="T4" fmla="*/ 581735 w 59"/>
                <a:gd name="T5" fmla="*/ 0 h 51"/>
                <a:gd name="T6" fmla="*/ 275533 w 59"/>
                <a:gd name="T7" fmla="*/ 374450 h 51"/>
                <a:gd name="T8" fmla="*/ 0 w 59"/>
                <a:gd name="T9" fmla="*/ 505592 h 51"/>
                <a:gd name="T10" fmla="*/ 0 60000 65536"/>
                <a:gd name="T11" fmla="*/ 0 60000 65536"/>
                <a:gd name="T12" fmla="*/ 0 60000 65536"/>
                <a:gd name="T13" fmla="*/ 0 60000 65536"/>
                <a:gd name="T14" fmla="*/ 0 60000 65536"/>
                <a:gd name="T15" fmla="*/ 0 w 59"/>
                <a:gd name="T16" fmla="*/ 0 h 51"/>
                <a:gd name="T17" fmla="*/ 59 w 59"/>
                <a:gd name="T18" fmla="*/ 51 h 51"/>
              </a:gdLst>
              <a:ahLst/>
              <a:cxnLst>
                <a:cxn ang="T10">
                  <a:pos x="T0" y="T1"/>
                </a:cxn>
                <a:cxn ang="T11">
                  <a:pos x="T2" y="T3"/>
                </a:cxn>
                <a:cxn ang="T12">
                  <a:pos x="T4" y="T5"/>
                </a:cxn>
                <a:cxn ang="T13">
                  <a:pos x="T6" y="T7"/>
                </a:cxn>
                <a:cxn ang="T14">
                  <a:pos x="T8" y="T9"/>
                </a:cxn>
              </a:cxnLst>
              <a:rect l="T15" t="T16" r="T17" b="T18"/>
              <a:pathLst>
                <a:path w="59" h="51">
                  <a:moveTo>
                    <a:pt x="0" y="51"/>
                  </a:moveTo>
                  <a:cubicBezTo>
                    <a:pt x="5" y="46"/>
                    <a:pt x="24" y="34"/>
                    <a:pt x="34" y="31"/>
                  </a:cubicBezTo>
                  <a:cubicBezTo>
                    <a:pt x="47" y="23"/>
                    <a:pt x="55" y="15"/>
                    <a:pt x="59" y="0"/>
                  </a:cubicBezTo>
                  <a:cubicBezTo>
                    <a:pt x="56" y="13"/>
                    <a:pt x="43" y="32"/>
                    <a:pt x="28" y="38"/>
                  </a:cubicBezTo>
                  <a:cubicBezTo>
                    <a:pt x="13" y="45"/>
                    <a:pt x="7" y="47"/>
                    <a:pt x="0" y="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94" name="Freeform 1090"/>
            <p:cNvSpPr>
              <a:spLocks/>
            </p:cNvSpPr>
            <p:nvPr/>
          </p:nvSpPr>
          <p:spPr bwMode="auto">
            <a:xfrm rot="5243151">
              <a:off x="5372684" y="1953801"/>
              <a:ext cx="221373" cy="1465467"/>
            </a:xfrm>
            <a:custGeom>
              <a:avLst/>
              <a:gdLst>
                <a:gd name="T0" fmla="*/ 38595 w 92"/>
                <a:gd name="T1" fmla="*/ 1416596 h 201"/>
                <a:gd name="T2" fmla="*/ 648958 w 92"/>
                <a:gd name="T3" fmla="*/ 878288 h 201"/>
                <a:gd name="T4" fmla="*/ 564770 w 92"/>
                <a:gd name="T5" fmla="*/ 0 h 201"/>
                <a:gd name="T6" fmla="*/ 781250 w 92"/>
                <a:gd name="T7" fmla="*/ 645960 h 201"/>
                <a:gd name="T8" fmla="*/ 286925 w 92"/>
                <a:gd name="T9" fmla="*/ 1127296 h 201"/>
                <a:gd name="T10" fmla="*/ 56950 w 92"/>
                <a:gd name="T11" fmla="*/ 1493542 h 201"/>
                <a:gd name="T12" fmla="*/ 152658 w 92"/>
                <a:gd name="T13" fmla="*/ 1936547 h 201"/>
                <a:gd name="T14" fmla="*/ 38595 w 92"/>
                <a:gd name="T15" fmla="*/ 1416596 h 201"/>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201"/>
                <a:gd name="T26" fmla="*/ 92 w 92"/>
                <a:gd name="T27" fmla="*/ 201 h 2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201">
                  <a:moveTo>
                    <a:pt x="4" y="147"/>
                  </a:moveTo>
                  <a:cubicBezTo>
                    <a:pt x="0" y="110"/>
                    <a:pt x="44" y="116"/>
                    <a:pt x="68" y="91"/>
                  </a:cubicBezTo>
                  <a:cubicBezTo>
                    <a:pt x="90" y="71"/>
                    <a:pt x="74" y="21"/>
                    <a:pt x="59" y="0"/>
                  </a:cubicBezTo>
                  <a:cubicBezTo>
                    <a:pt x="70" y="12"/>
                    <a:pt x="92" y="34"/>
                    <a:pt x="82" y="67"/>
                  </a:cubicBezTo>
                  <a:cubicBezTo>
                    <a:pt x="72" y="101"/>
                    <a:pt x="49" y="106"/>
                    <a:pt x="30" y="117"/>
                  </a:cubicBezTo>
                  <a:cubicBezTo>
                    <a:pt x="15" y="127"/>
                    <a:pt x="5" y="135"/>
                    <a:pt x="6" y="155"/>
                  </a:cubicBezTo>
                  <a:cubicBezTo>
                    <a:pt x="8" y="175"/>
                    <a:pt x="16" y="201"/>
                    <a:pt x="16" y="201"/>
                  </a:cubicBezTo>
                  <a:cubicBezTo>
                    <a:pt x="5" y="171"/>
                    <a:pt x="4" y="154"/>
                    <a:pt x="4" y="147"/>
                  </a:cubicBezTo>
                </a:path>
              </a:pathLst>
            </a:custGeom>
            <a:solidFill>
              <a:srgbClr val="77933C"/>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95" name="Freeform 1091"/>
            <p:cNvSpPr>
              <a:spLocks/>
            </p:cNvSpPr>
            <p:nvPr/>
          </p:nvSpPr>
          <p:spPr bwMode="auto">
            <a:xfrm rot="5243151">
              <a:off x="3963998" y="-1559284"/>
              <a:ext cx="664119" cy="8542244"/>
            </a:xfrm>
            <a:custGeom>
              <a:avLst/>
              <a:gdLst>
                <a:gd name="T0" fmla="*/ 1938013 w 276"/>
                <a:gd name="T1" fmla="*/ 380915 h 1173"/>
                <a:gd name="T2" fmla="*/ 1391608 w 276"/>
                <a:gd name="T3" fmla="*/ 1676517 h 1173"/>
                <a:gd name="T4" fmla="*/ 819845 w 276"/>
                <a:gd name="T5" fmla="*/ 2940841 h 1173"/>
                <a:gd name="T6" fmla="*/ 648950 w 276"/>
                <a:gd name="T7" fmla="*/ 3789326 h 1173"/>
                <a:gd name="T8" fmla="*/ 946095 w 276"/>
                <a:gd name="T9" fmla="*/ 4864103 h 1173"/>
                <a:gd name="T10" fmla="*/ 2327470 w 276"/>
                <a:gd name="T11" fmla="*/ 7370368 h 1173"/>
                <a:gd name="T12" fmla="*/ 2327470 w 276"/>
                <a:gd name="T13" fmla="*/ 7370368 h 1173"/>
                <a:gd name="T14" fmla="*/ 2632625 w 276"/>
                <a:gd name="T15" fmla="*/ 8513533 h 1173"/>
                <a:gd name="T16" fmla="*/ 2632625 w 276"/>
                <a:gd name="T17" fmla="*/ 8646138 h 1173"/>
                <a:gd name="T18" fmla="*/ 2480000 w 276"/>
                <a:gd name="T19" fmla="*/ 9407611 h 1173"/>
                <a:gd name="T20" fmla="*/ 2193175 w 276"/>
                <a:gd name="T21" fmla="*/ 10284391 h 1173"/>
                <a:gd name="T22" fmla="*/ 1965358 w 276"/>
                <a:gd name="T23" fmla="*/ 10931691 h 1173"/>
                <a:gd name="T24" fmla="*/ 1308125 w 276"/>
                <a:gd name="T25" fmla="*/ 10855604 h 1173"/>
                <a:gd name="T26" fmla="*/ 1430200 w 276"/>
                <a:gd name="T27" fmla="*/ 10520243 h 1173"/>
                <a:gd name="T28" fmla="*/ 1849420 w 276"/>
                <a:gd name="T29" fmla="*/ 9235880 h 1173"/>
                <a:gd name="T30" fmla="*/ 1983720 w 276"/>
                <a:gd name="T31" fmla="*/ 8597336 h 1173"/>
                <a:gd name="T32" fmla="*/ 1983720 w 276"/>
                <a:gd name="T33" fmla="*/ 8513533 h 1173"/>
                <a:gd name="T34" fmla="*/ 1785470 w 276"/>
                <a:gd name="T35" fmla="*/ 7713520 h 1173"/>
                <a:gd name="T36" fmla="*/ 1785470 w 276"/>
                <a:gd name="T37" fmla="*/ 7713520 h 1173"/>
                <a:gd name="T38" fmla="*/ 1773250 w 276"/>
                <a:gd name="T39" fmla="*/ 7701342 h 1173"/>
                <a:gd name="T40" fmla="*/ 362108 w 276"/>
                <a:gd name="T41" fmla="*/ 5141528 h 1173"/>
                <a:gd name="T42" fmla="*/ 0 w 276"/>
                <a:gd name="T43" fmla="*/ 3789326 h 1173"/>
                <a:gd name="T44" fmla="*/ 209500 w 276"/>
                <a:gd name="T45" fmla="*/ 2723266 h 1173"/>
                <a:gd name="T46" fmla="*/ 811845 w 276"/>
                <a:gd name="T47" fmla="*/ 1389913 h 1173"/>
                <a:gd name="T48" fmla="*/ 1346013 w 276"/>
                <a:gd name="T49" fmla="*/ 208534 h 1173"/>
                <a:gd name="T50" fmla="*/ 1938013 w 276"/>
                <a:gd name="T51" fmla="*/ 380915 h 11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1173"/>
                <a:gd name="T80" fmla="*/ 276 w 276"/>
                <a:gd name="T81" fmla="*/ 1173 h 11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1173">
                  <a:moveTo>
                    <a:pt x="203" y="40"/>
                  </a:moveTo>
                  <a:cubicBezTo>
                    <a:pt x="189" y="81"/>
                    <a:pt x="170" y="125"/>
                    <a:pt x="146" y="176"/>
                  </a:cubicBezTo>
                  <a:cubicBezTo>
                    <a:pt x="119" y="231"/>
                    <a:pt x="99" y="274"/>
                    <a:pt x="86" y="309"/>
                  </a:cubicBezTo>
                  <a:cubicBezTo>
                    <a:pt x="74" y="345"/>
                    <a:pt x="68" y="372"/>
                    <a:pt x="68" y="398"/>
                  </a:cubicBezTo>
                  <a:cubicBezTo>
                    <a:pt x="68" y="430"/>
                    <a:pt x="77" y="463"/>
                    <a:pt x="99" y="511"/>
                  </a:cubicBezTo>
                  <a:cubicBezTo>
                    <a:pt x="147" y="614"/>
                    <a:pt x="211" y="719"/>
                    <a:pt x="244" y="774"/>
                  </a:cubicBezTo>
                  <a:cubicBezTo>
                    <a:pt x="244" y="774"/>
                    <a:pt x="244" y="774"/>
                    <a:pt x="244" y="774"/>
                  </a:cubicBezTo>
                  <a:cubicBezTo>
                    <a:pt x="270" y="815"/>
                    <a:pt x="276" y="862"/>
                    <a:pt x="276" y="894"/>
                  </a:cubicBezTo>
                  <a:cubicBezTo>
                    <a:pt x="276" y="899"/>
                    <a:pt x="276" y="904"/>
                    <a:pt x="276" y="908"/>
                  </a:cubicBezTo>
                  <a:cubicBezTo>
                    <a:pt x="274" y="932"/>
                    <a:pt x="268" y="959"/>
                    <a:pt x="260" y="988"/>
                  </a:cubicBezTo>
                  <a:cubicBezTo>
                    <a:pt x="252" y="1017"/>
                    <a:pt x="241" y="1049"/>
                    <a:pt x="230" y="1080"/>
                  </a:cubicBezTo>
                  <a:cubicBezTo>
                    <a:pt x="223" y="1103"/>
                    <a:pt x="214" y="1126"/>
                    <a:pt x="206" y="1148"/>
                  </a:cubicBezTo>
                  <a:cubicBezTo>
                    <a:pt x="197" y="1173"/>
                    <a:pt x="132" y="1156"/>
                    <a:pt x="137" y="1140"/>
                  </a:cubicBezTo>
                  <a:cubicBezTo>
                    <a:pt x="141" y="1129"/>
                    <a:pt x="146" y="1117"/>
                    <a:pt x="150" y="1105"/>
                  </a:cubicBezTo>
                  <a:cubicBezTo>
                    <a:pt x="166" y="1058"/>
                    <a:pt x="183" y="1010"/>
                    <a:pt x="194" y="970"/>
                  </a:cubicBezTo>
                  <a:cubicBezTo>
                    <a:pt x="202" y="943"/>
                    <a:pt x="207" y="920"/>
                    <a:pt x="208" y="903"/>
                  </a:cubicBezTo>
                  <a:cubicBezTo>
                    <a:pt x="208" y="901"/>
                    <a:pt x="208" y="897"/>
                    <a:pt x="208" y="894"/>
                  </a:cubicBezTo>
                  <a:cubicBezTo>
                    <a:pt x="209" y="871"/>
                    <a:pt x="202" y="833"/>
                    <a:pt x="187" y="810"/>
                  </a:cubicBezTo>
                  <a:cubicBezTo>
                    <a:pt x="187" y="810"/>
                    <a:pt x="187" y="810"/>
                    <a:pt x="187" y="810"/>
                  </a:cubicBezTo>
                  <a:cubicBezTo>
                    <a:pt x="186" y="809"/>
                    <a:pt x="186" y="809"/>
                    <a:pt x="186" y="809"/>
                  </a:cubicBezTo>
                  <a:cubicBezTo>
                    <a:pt x="152" y="754"/>
                    <a:pt x="88" y="647"/>
                    <a:pt x="38" y="540"/>
                  </a:cubicBezTo>
                  <a:cubicBezTo>
                    <a:pt x="14" y="488"/>
                    <a:pt x="0" y="444"/>
                    <a:pt x="0" y="398"/>
                  </a:cubicBezTo>
                  <a:cubicBezTo>
                    <a:pt x="0" y="362"/>
                    <a:pt x="8" y="326"/>
                    <a:pt x="22" y="286"/>
                  </a:cubicBezTo>
                  <a:cubicBezTo>
                    <a:pt x="37" y="246"/>
                    <a:pt x="58" y="202"/>
                    <a:pt x="85" y="146"/>
                  </a:cubicBezTo>
                  <a:cubicBezTo>
                    <a:pt x="104" y="107"/>
                    <a:pt x="129" y="53"/>
                    <a:pt x="141" y="22"/>
                  </a:cubicBezTo>
                  <a:cubicBezTo>
                    <a:pt x="150" y="0"/>
                    <a:pt x="209" y="15"/>
                    <a:pt x="203" y="40"/>
                  </a:cubicBezTo>
                </a:path>
              </a:pathLst>
            </a:custGeom>
            <a:solidFill>
              <a:srgbClr val="00F200"/>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96" name="Freeform 1092"/>
            <p:cNvSpPr>
              <a:spLocks/>
            </p:cNvSpPr>
            <p:nvPr/>
          </p:nvSpPr>
          <p:spPr bwMode="auto">
            <a:xfrm rot="5243151">
              <a:off x="5054850" y="1569254"/>
              <a:ext cx="224261" cy="1981148"/>
            </a:xfrm>
            <a:custGeom>
              <a:avLst/>
              <a:gdLst>
                <a:gd name="T0" fmla="*/ 263869 w 93"/>
                <a:gd name="T1" fmla="*/ 0 h 272"/>
                <a:gd name="T2" fmla="*/ 302948 w 93"/>
                <a:gd name="T3" fmla="*/ 1315438 h 272"/>
                <a:gd name="T4" fmla="*/ 906355 w 93"/>
                <a:gd name="T5" fmla="*/ 2594063 h 272"/>
                <a:gd name="T6" fmla="*/ 128846 w 93"/>
                <a:gd name="T7" fmla="*/ 1155595 h 272"/>
                <a:gd name="T8" fmla="*/ 263869 w 93"/>
                <a:gd name="T9" fmla="*/ 0 h 272"/>
                <a:gd name="T10" fmla="*/ 0 60000 65536"/>
                <a:gd name="T11" fmla="*/ 0 60000 65536"/>
                <a:gd name="T12" fmla="*/ 0 60000 65536"/>
                <a:gd name="T13" fmla="*/ 0 60000 65536"/>
                <a:gd name="T14" fmla="*/ 0 60000 65536"/>
                <a:gd name="T15" fmla="*/ 0 w 93"/>
                <a:gd name="T16" fmla="*/ 0 h 272"/>
                <a:gd name="T17" fmla="*/ 93 w 93"/>
                <a:gd name="T18" fmla="*/ 272 h 272"/>
              </a:gdLst>
              <a:ahLst/>
              <a:cxnLst>
                <a:cxn ang="T10">
                  <a:pos x="T0" y="T1"/>
                </a:cxn>
                <a:cxn ang="T11">
                  <a:pos x="T2" y="T3"/>
                </a:cxn>
                <a:cxn ang="T12">
                  <a:pos x="T4" y="T5"/>
                </a:cxn>
                <a:cxn ang="T13">
                  <a:pos x="T6" y="T7"/>
                </a:cxn>
                <a:cxn ang="T14">
                  <a:pos x="T8" y="T9"/>
                </a:cxn>
              </a:cxnLst>
              <a:rect l="T15" t="T16" r="T17" b="T18"/>
              <a:pathLst>
                <a:path w="93" h="272">
                  <a:moveTo>
                    <a:pt x="27" y="0"/>
                  </a:moveTo>
                  <a:cubicBezTo>
                    <a:pt x="21" y="45"/>
                    <a:pt x="8" y="72"/>
                    <a:pt x="31" y="138"/>
                  </a:cubicBezTo>
                  <a:cubicBezTo>
                    <a:pt x="57" y="206"/>
                    <a:pt x="93" y="272"/>
                    <a:pt x="93" y="272"/>
                  </a:cubicBezTo>
                  <a:cubicBezTo>
                    <a:pt x="93" y="272"/>
                    <a:pt x="21" y="170"/>
                    <a:pt x="13" y="121"/>
                  </a:cubicBezTo>
                  <a:cubicBezTo>
                    <a:pt x="0" y="37"/>
                    <a:pt x="27" y="0"/>
                    <a:pt x="27" y="0"/>
                  </a:cubicBezTo>
                </a:path>
              </a:pathLst>
            </a:custGeom>
            <a:solidFill>
              <a:srgbClr val="38D45D"/>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97" name="Freeform 1093"/>
            <p:cNvSpPr>
              <a:spLocks/>
            </p:cNvSpPr>
            <p:nvPr/>
          </p:nvSpPr>
          <p:spPr bwMode="auto">
            <a:xfrm rot="5243151">
              <a:off x="957859" y="2797157"/>
              <a:ext cx="146299" cy="530249"/>
            </a:xfrm>
            <a:custGeom>
              <a:avLst/>
              <a:gdLst>
                <a:gd name="T0" fmla="*/ 0 w 61"/>
                <a:gd name="T1" fmla="*/ 99876 h 73"/>
                <a:gd name="T2" fmla="*/ 352570 w 61"/>
                <a:gd name="T3" fmla="*/ 677758 h 73"/>
                <a:gd name="T4" fmla="*/ 563020 w 61"/>
                <a:gd name="T5" fmla="*/ 0 h 73"/>
                <a:gd name="T6" fmla="*/ 303108 w 61"/>
                <a:gd name="T7" fmla="*/ 378946 h 73"/>
                <a:gd name="T8" fmla="*/ 0 60000 65536"/>
                <a:gd name="T9" fmla="*/ 0 60000 65536"/>
                <a:gd name="T10" fmla="*/ 0 60000 65536"/>
                <a:gd name="T11" fmla="*/ 0 60000 65536"/>
                <a:gd name="T12" fmla="*/ 0 w 61"/>
                <a:gd name="T13" fmla="*/ 0 h 73"/>
                <a:gd name="T14" fmla="*/ 61 w 61"/>
                <a:gd name="T15" fmla="*/ 73 h 73"/>
              </a:gdLst>
              <a:ahLst/>
              <a:cxnLst>
                <a:cxn ang="T8">
                  <a:pos x="T0" y="T1"/>
                </a:cxn>
                <a:cxn ang="T9">
                  <a:pos x="T2" y="T3"/>
                </a:cxn>
                <a:cxn ang="T10">
                  <a:pos x="T4" y="T5"/>
                </a:cxn>
                <a:cxn ang="T11">
                  <a:pos x="T6" y="T7"/>
                </a:cxn>
              </a:cxnLst>
              <a:rect l="T12" t="T13" r="T14" b="T15"/>
              <a:pathLst>
                <a:path w="61" h="73">
                  <a:moveTo>
                    <a:pt x="0" y="11"/>
                  </a:moveTo>
                  <a:cubicBezTo>
                    <a:pt x="38" y="73"/>
                    <a:pt x="38" y="73"/>
                    <a:pt x="38" y="73"/>
                  </a:cubicBezTo>
                  <a:cubicBezTo>
                    <a:pt x="48" y="49"/>
                    <a:pt x="56" y="15"/>
                    <a:pt x="61" y="0"/>
                  </a:cubicBezTo>
                  <a:cubicBezTo>
                    <a:pt x="51" y="16"/>
                    <a:pt x="38" y="42"/>
                    <a:pt x="33" y="41"/>
                  </a:cubicBezTo>
                </a:path>
              </a:pathLst>
            </a:custGeom>
            <a:solidFill>
              <a:srgbClr val="38D45D"/>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98" name="Freeform 1094"/>
            <p:cNvSpPr>
              <a:spLocks/>
            </p:cNvSpPr>
            <p:nvPr/>
          </p:nvSpPr>
          <p:spPr bwMode="auto">
            <a:xfrm rot="5243151">
              <a:off x="298199" y="2738650"/>
              <a:ext cx="115499" cy="460326"/>
            </a:xfrm>
            <a:custGeom>
              <a:avLst/>
              <a:gdLst>
                <a:gd name="T0" fmla="*/ 106950 w 48"/>
                <a:gd name="T1" fmla="*/ 0 h 63"/>
                <a:gd name="T2" fmla="*/ 457813 w 48"/>
                <a:gd name="T3" fmla="*/ 569801 h 63"/>
                <a:gd name="T4" fmla="*/ 0 w 48"/>
                <a:gd name="T5" fmla="*/ 489915 h 63"/>
                <a:gd name="T6" fmla="*/ 201483 w 48"/>
                <a:gd name="T7" fmla="*/ 403808 h 63"/>
                <a:gd name="T8" fmla="*/ 106950 w 48"/>
                <a:gd name="T9" fmla="*/ 0 h 63"/>
                <a:gd name="T10" fmla="*/ 0 60000 65536"/>
                <a:gd name="T11" fmla="*/ 0 60000 65536"/>
                <a:gd name="T12" fmla="*/ 0 60000 65536"/>
                <a:gd name="T13" fmla="*/ 0 60000 65536"/>
                <a:gd name="T14" fmla="*/ 0 60000 65536"/>
                <a:gd name="T15" fmla="*/ 0 w 48"/>
                <a:gd name="T16" fmla="*/ 0 h 63"/>
                <a:gd name="T17" fmla="*/ 48 w 48"/>
                <a:gd name="T18" fmla="*/ 63 h 63"/>
              </a:gdLst>
              <a:ahLst/>
              <a:cxnLst>
                <a:cxn ang="T10">
                  <a:pos x="T0" y="T1"/>
                </a:cxn>
                <a:cxn ang="T11">
                  <a:pos x="T2" y="T3"/>
                </a:cxn>
                <a:cxn ang="T12">
                  <a:pos x="T4" y="T5"/>
                </a:cxn>
                <a:cxn ang="T13">
                  <a:pos x="T6" y="T7"/>
                </a:cxn>
                <a:cxn ang="T14">
                  <a:pos x="T8" y="T9"/>
                </a:cxn>
              </a:cxnLst>
              <a:rect l="T15" t="T16" r="T17" b="T18"/>
              <a:pathLst>
                <a:path w="48" h="63">
                  <a:moveTo>
                    <a:pt x="11" y="0"/>
                  </a:moveTo>
                  <a:cubicBezTo>
                    <a:pt x="48" y="58"/>
                    <a:pt x="48" y="58"/>
                    <a:pt x="48" y="58"/>
                  </a:cubicBezTo>
                  <a:cubicBezTo>
                    <a:pt x="48" y="58"/>
                    <a:pt x="12" y="63"/>
                    <a:pt x="0" y="50"/>
                  </a:cubicBezTo>
                  <a:cubicBezTo>
                    <a:pt x="15" y="55"/>
                    <a:pt x="21" y="53"/>
                    <a:pt x="21" y="41"/>
                  </a:cubicBezTo>
                  <a:cubicBezTo>
                    <a:pt x="22" y="28"/>
                    <a:pt x="11" y="0"/>
                    <a:pt x="11" y="0"/>
                  </a:cubicBezTo>
                </a:path>
              </a:pathLst>
            </a:custGeom>
            <a:solidFill>
              <a:srgbClr val="38D45D"/>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99" name="Freeform 1095"/>
            <p:cNvSpPr>
              <a:spLocks/>
            </p:cNvSpPr>
            <p:nvPr/>
          </p:nvSpPr>
          <p:spPr bwMode="auto">
            <a:xfrm rot="5243151">
              <a:off x="2562442" y="2473188"/>
              <a:ext cx="189611" cy="1063411"/>
            </a:xfrm>
            <a:custGeom>
              <a:avLst/>
              <a:gdLst>
                <a:gd name="T0" fmla="*/ 0 w 79"/>
                <a:gd name="T1" fmla="*/ 667313 h 146"/>
                <a:gd name="T2" fmla="*/ 305093 w 79"/>
                <a:gd name="T3" fmla="*/ 0 h 146"/>
                <a:gd name="T4" fmla="*/ 733882 w 79"/>
                <a:gd name="T5" fmla="*/ 1277658 h 146"/>
                <a:gd name="T6" fmla="*/ 242138 w 79"/>
                <a:gd name="T7" fmla="*/ 438283 h 146"/>
                <a:gd name="T8" fmla="*/ 194312 w 79"/>
                <a:gd name="T9" fmla="*/ 1391608 h 146"/>
                <a:gd name="T10" fmla="*/ 0 w 79"/>
                <a:gd name="T11" fmla="*/ 667313 h 146"/>
                <a:gd name="T12" fmla="*/ 0 60000 65536"/>
                <a:gd name="T13" fmla="*/ 0 60000 65536"/>
                <a:gd name="T14" fmla="*/ 0 60000 65536"/>
                <a:gd name="T15" fmla="*/ 0 60000 65536"/>
                <a:gd name="T16" fmla="*/ 0 60000 65536"/>
                <a:gd name="T17" fmla="*/ 0 60000 65536"/>
                <a:gd name="T18" fmla="*/ 0 w 79"/>
                <a:gd name="T19" fmla="*/ 0 h 146"/>
                <a:gd name="T20" fmla="*/ 79 w 79"/>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79" h="146">
                  <a:moveTo>
                    <a:pt x="0" y="70"/>
                  </a:moveTo>
                  <a:cubicBezTo>
                    <a:pt x="33" y="0"/>
                    <a:pt x="33" y="0"/>
                    <a:pt x="33" y="0"/>
                  </a:cubicBezTo>
                  <a:cubicBezTo>
                    <a:pt x="33" y="0"/>
                    <a:pt x="78" y="63"/>
                    <a:pt x="79" y="134"/>
                  </a:cubicBezTo>
                  <a:cubicBezTo>
                    <a:pt x="76" y="105"/>
                    <a:pt x="44" y="24"/>
                    <a:pt x="26" y="46"/>
                  </a:cubicBezTo>
                  <a:cubicBezTo>
                    <a:pt x="16" y="58"/>
                    <a:pt x="24" y="122"/>
                    <a:pt x="21" y="146"/>
                  </a:cubicBezTo>
                  <a:cubicBezTo>
                    <a:pt x="20" y="116"/>
                    <a:pt x="3" y="73"/>
                    <a:pt x="0" y="70"/>
                  </a:cubicBezTo>
                </a:path>
              </a:pathLst>
            </a:custGeom>
            <a:solidFill>
              <a:srgbClr val="38D45D"/>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00" name="Freeform 1096"/>
            <p:cNvSpPr>
              <a:spLocks/>
            </p:cNvSpPr>
            <p:nvPr/>
          </p:nvSpPr>
          <p:spPr bwMode="auto">
            <a:xfrm rot="5243151">
              <a:off x="3809873" y="2049030"/>
              <a:ext cx="158811" cy="1392631"/>
            </a:xfrm>
            <a:custGeom>
              <a:avLst/>
              <a:gdLst>
                <a:gd name="T0" fmla="*/ 0 w 66"/>
                <a:gd name="T1" fmla="*/ 0 h 191"/>
                <a:gd name="T2" fmla="*/ 628720 w 66"/>
                <a:gd name="T3" fmla="*/ 1166232 h 191"/>
                <a:gd name="T4" fmla="*/ 335750 w 66"/>
                <a:gd name="T5" fmla="*/ 1840192 h 191"/>
                <a:gd name="T6" fmla="*/ 476095 w 66"/>
                <a:gd name="T7" fmla="*/ 1186674 h 191"/>
                <a:gd name="T8" fmla="*/ 0 w 66"/>
                <a:gd name="T9" fmla="*/ 0 h 191"/>
                <a:gd name="T10" fmla="*/ 0 60000 65536"/>
                <a:gd name="T11" fmla="*/ 0 60000 65536"/>
                <a:gd name="T12" fmla="*/ 0 60000 65536"/>
                <a:gd name="T13" fmla="*/ 0 60000 65536"/>
                <a:gd name="T14" fmla="*/ 0 60000 65536"/>
                <a:gd name="T15" fmla="*/ 0 w 66"/>
                <a:gd name="T16" fmla="*/ 0 h 191"/>
                <a:gd name="T17" fmla="*/ 66 w 66"/>
                <a:gd name="T18" fmla="*/ 191 h 191"/>
              </a:gdLst>
              <a:ahLst/>
              <a:cxnLst>
                <a:cxn ang="T10">
                  <a:pos x="T0" y="T1"/>
                </a:cxn>
                <a:cxn ang="T11">
                  <a:pos x="T2" y="T3"/>
                </a:cxn>
                <a:cxn ang="T12">
                  <a:pos x="T4" y="T5"/>
                </a:cxn>
                <a:cxn ang="T13">
                  <a:pos x="T6" y="T7"/>
                </a:cxn>
                <a:cxn ang="T14">
                  <a:pos x="T8" y="T9"/>
                </a:cxn>
              </a:cxnLst>
              <a:rect l="T15" t="T16" r="T17" b="T18"/>
              <a:pathLst>
                <a:path w="66" h="191">
                  <a:moveTo>
                    <a:pt x="0" y="0"/>
                  </a:moveTo>
                  <a:cubicBezTo>
                    <a:pt x="16" y="35"/>
                    <a:pt x="49" y="97"/>
                    <a:pt x="66" y="121"/>
                  </a:cubicBezTo>
                  <a:cubicBezTo>
                    <a:pt x="63" y="131"/>
                    <a:pt x="35" y="191"/>
                    <a:pt x="35" y="191"/>
                  </a:cubicBezTo>
                  <a:cubicBezTo>
                    <a:pt x="42" y="166"/>
                    <a:pt x="53" y="143"/>
                    <a:pt x="50" y="123"/>
                  </a:cubicBezTo>
                  <a:cubicBezTo>
                    <a:pt x="48" y="103"/>
                    <a:pt x="0" y="0"/>
                    <a:pt x="0" y="0"/>
                  </a:cubicBezTo>
                </a:path>
              </a:pathLst>
            </a:custGeom>
            <a:solidFill>
              <a:srgbClr val="38D45D"/>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01" name="Freeform 1097"/>
            <p:cNvSpPr>
              <a:spLocks/>
            </p:cNvSpPr>
            <p:nvPr/>
          </p:nvSpPr>
          <p:spPr bwMode="auto">
            <a:xfrm rot="5243151">
              <a:off x="3975533" y="-1453484"/>
              <a:ext cx="625619" cy="8312081"/>
            </a:xfrm>
            <a:custGeom>
              <a:avLst/>
              <a:gdLst>
                <a:gd name="T0" fmla="*/ 1689450 w 260"/>
                <a:gd name="T1" fmla="*/ 10793814 h 1141"/>
                <a:gd name="T2" fmla="*/ 1620625 w 260"/>
                <a:gd name="T3" fmla="*/ 10442365 h 1141"/>
                <a:gd name="T4" fmla="*/ 1556450 w 260"/>
                <a:gd name="T5" fmla="*/ 9964099 h 1141"/>
                <a:gd name="T6" fmla="*/ 2307158 w 260"/>
                <a:gd name="T7" fmla="*/ 9200037 h 1141"/>
                <a:gd name="T8" fmla="*/ 2193170 w 260"/>
                <a:gd name="T9" fmla="*/ 8749648 h 1141"/>
                <a:gd name="T10" fmla="*/ 1965358 w 260"/>
                <a:gd name="T11" fmla="*/ 8244990 h 1141"/>
                <a:gd name="T12" fmla="*/ 2205388 w 260"/>
                <a:gd name="T13" fmla="*/ 7430905 h 1141"/>
                <a:gd name="T14" fmla="*/ 2078438 w 260"/>
                <a:gd name="T15" fmla="*/ 7175533 h 1141"/>
                <a:gd name="T16" fmla="*/ 1346013 w 260"/>
                <a:gd name="T17" fmla="*/ 6839484 h 1141"/>
                <a:gd name="T18" fmla="*/ 1315438 w 260"/>
                <a:gd name="T19" fmla="*/ 5971637 h 1141"/>
                <a:gd name="T20" fmla="*/ 926563 w 260"/>
                <a:gd name="T21" fmla="*/ 5559049 h 1141"/>
                <a:gd name="T22" fmla="*/ 374345 w 260"/>
                <a:gd name="T23" fmla="*/ 5044169 h 1141"/>
                <a:gd name="T24" fmla="*/ 583013 w 260"/>
                <a:gd name="T25" fmla="*/ 4347349 h 1141"/>
                <a:gd name="T26" fmla="*/ 277858 w 260"/>
                <a:gd name="T27" fmla="*/ 3916529 h 1141"/>
                <a:gd name="T28" fmla="*/ 316220 w 260"/>
                <a:gd name="T29" fmla="*/ 2826985 h 1141"/>
                <a:gd name="T30" fmla="*/ 793483 w 260"/>
                <a:gd name="T31" fmla="*/ 2330066 h 1141"/>
                <a:gd name="T32" fmla="*/ 640938 w 260"/>
                <a:gd name="T33" fmla="*/ 1662106 h 1141"/>
                <a:gd name="T34" fmla="*/ 926563 w 260"/>
                <a:gd name="T35" fmla="*/ 1138412 h 1141"/>
                <a:gd name="T36" fmla="*/ 1564450 w 260"/>
                <a:gd name="T37" fmla="*/ 718001 h 1141"/>
                <a:gd name="T38" fmla="*/ 1480283 w 260"/>
                <a:gd name="T39" fmla="*/ 107026 h 1141"/>
                <a:gd name="T40" fmla="*/ 1632813 w 260"/>
                <a:gd name="T41" fmla="*/ 69192 h 1141"/>
                <a:gd name="T42" fmla="*/ 1708983 w 260"/>
                <a:gd name="T43" fmla="*/ 776171 h 1141"/>
                <a:gd name="T44" fmla="*/ 1002938 w 260"/>
                <a:gd name="T45" fmla="*/ 1260566 h 1141"/>
                <a:gd name="T46" fmla="*/ 793483 w 260"/>
                <a:gd name="T47" fmla="*/ 1662106 h 1141"/>
                <a:gd name="T48" fmla="*/ 946095 w 260"/>
                <a:gd name="T49" fmla="*/ 2330066 h 1141"/>
                <a:gd name="T50" fmla="*/ 399920 w 260"/>
                <a:gd name="T51" fmla="*/ 2953555 h 1141"/>
                <a:gd name="T52" fmla="*/ 392575 w 260"/>
                <a:gd name="T53" fmla="*/ 3812631 h 1141"/>
                <a:gd name="T54" fmla="*/ 735670 w 260"/>
                <a:gd name="T55" fmla="*/ 4347349 h 1141"/>
                <a:gd name="T56" fmla="*/ 526875 w 260"/>
                <a:gd name="T57" fmla="*/ 5044169 h 1141"/>
                <a:gd name="T58" fmla="*/ 992000 w 260"/>
                <a:gd name="T59" fmla="*/ 5418517 h 1141"/>
                <a:gd name="T60" fmla="*/ 1468095 w 260"/>
                <a:gd name="T61" fmla="*/ 5971637 h 1141"/>
                <a:gd name="T62" fmla="*/ 1460750 w 260"/>
                <a:gd name="T63" fmla="*/ 6755129 h 1141"/>
                <a:gd name="T64" fmla="*/ 2154608 w 260"/>
                <a:gd name="T65" fmla="*/ 7049158 h 1141"/>
                <a:gd name="T66" fmla="*/ 2357938 w 260"/>
                <a:gd name="T67" fmla="*/ 7430905 h 1141"/>
                <a:gd name="T68" fmla="*/ 2116720 w 260"/>
                <a:gd name="T69" fmla="*/ 8244990 h 1141"/>
                <a:gd name="T70" fmla="*/ 2319345 w 260"/>
                <a:gd name="T71" fmla="*/ 8665411 h 1141"/>
                <a:gd name="T72" fmla="*/ 2459763 w 260"/>
                <a:gd name="T73" fmla="*/ 9238744 h 1141"/>
                <a:gd name="T74" fmla="*/ 1696795 w 260"/>
                <a:gd name="T75" fmla="*/ 10021936 h 1141"/>
                <a:gd name="T76" fmla="*/ 1765938 w 260"/>
                <a:gd name="T77" fmla="*/ 10366089 h 1141"/>
                <a:gd name="T78" fmla="*/ 1842108 w 260"/>
                <a:gd name="T79" fmla="*/ 10842713 h 1141"/>
                <a:gd name="T80" fmla="*/ 1747575 w 260"/>
                <a:gd name="T81" fmla="*/ 10888648 h 11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0"/>
                <a:gd name="T124" fmla="*/ 0 h 1141"/>
                <a:gd name="T125" fmla="*/ 260 w 260"/>
                <a:gd name="T126" fmla="*/ 1141 h 11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0" h="1141">
                  <a:moveTo>
                    <a:pt x="183" y="1140"/>
                  </a:moveTo>
                  <a:cubicBezTo>
                    <a:pt x="178" y="1139"/>
                    <a:pt x="176" y="1135"/>
                    <a:pt x="177" y="1130"/>
                  </a:cubicBezTo>
                  <a:cubicBezTo>
                    <a:pt x="178" y="1126"/>
                    <a:pt x="179" y="1123"/>
                    <a:pt x="179" y="1120"/>
                  </a:cubicBezTo>
                  <a:cubicBezTo>
                    <a:pt x="179" y="1110"/>
                    <a:pt x="175" y="1102"/>
                    <a:pt x="170" y="1093"/>
                  </a:cubicBezTo>
                  <a:cubicBezTo>
                    <a:pt x="166" y="1083"/>
                    <a:pt x="160" y="1073"/>
                    <a:pt x="160" y="1059"/>
                  </a:cubicBezTo>
                  <a:cubicBezTo>
                    <a:pt x="160" y="1054"/>
                    <a:pt x="161" y="1049"/>
                    <a:pt x="163" y="1043"/>
                  </a:cubicBezTo>
                  <a:cubicBezTo>
                    <a:pt x="170" y="1023"/>
                    <a:pt x="190" y="1011"/>
                    <a:pt x="207" y="999"/>
                  </a:cubicBezTo>
                  <a:cubicBezTo>
                    <a:pt x="225" y="987"/>
                    <a:pt x="240" y="976"/>
                    <a:pt x="242" y="963"/>
                  </a:cubicBezTo>
                  <a:cubicBezTo>
                    <a:pt x="243" y="960"/>
                    <a:pt x="244" y="957"/>
                    <a:pt x="244" y="954"/>
                  </a:cubicBezTo>
                  <a:cubicBezTo>
                    <a:pt x="244" y="941"/>
                    <a:pt x="238" y="929"/>
                    <a:pt x="230" y="916"/>
                  </a:cubicBezTo>
                  <a:cubicBezTo>
                    <a:pt x="222" y="902"/>
                    <a:pt x="212" y="889"/>
                    <a:pt x="208" y="874"/>
                  </a:cubicBezTo>
                  <a:cubicBezTo>
                    <a:pt x="206" y="871"/>
                    <a:pt x="206" y="867"/>
                    <a:pt x="206" y="863"/>
                  </a:cubicBezTo>
                  <a:cubicBezTo>
                    <a:pt x="206" y="848"/>
                    <a:pt x="213" y="834"/>
                    <a:pt x="219" y="820"/>
                  </a:cubicBezTo>
                  <a:cubicBezTo>
                    <a:pt x="225" y="805"/>
                    <a:pt x="231" y="791"/>
                    <a:pt x="231" y="778"/>
                  </a:cubicBezTo>
                  <a:cubicBezTo>
                    <a:pt x="231" y="774"/>
                    <a:pt x="230" y="771"/>
                    <a:pt x="230" y="767"/>
                  </a:cubicBezTo>
                  <a:cubicBezTo>
                    <a:pt x="227" y="759"/>
                    <a:pt x="224" y="755"/>
                    <a:pt x="218" y="751"/>
                  </a:cubicBezTo>
                  <a:cubicBezTo>
                    <a:pt x="212" y="747"/>
                    <a:pt x="203" y="745"/>
                    <a:pt x="194" y="742"/>
                  </a:cubicBezTo>
                  <a:cubicBezTo>
                    <a:pt x="176" y="737"/>
                    <a:pt x="154" y="734"/>
                    <a:pt x="141" y="716"/>
                  </a:cubicBezTo>
                  <a:cubicBezTo>
                    <a:pt x="133" y="707"/>
                    <a:pt x="131" y="695"/>
                    <a:pt x="131" y="685"/>
                  </a:cubicBezTo>
                  <a:cubicBezTo>
                    <a:pt x="131" y="663"/>
                    <a:pt x="139" y="642"/>
                    <a:pt x="138" y="625"/>
                  </a:cubicBezTo>
                  <a:cubicBezTo>
                    <a:pt x="138" y="619"/>
                    <a:pt x="137" y="613"/>
                    <a:pt x="135" y="609"/>
                  </a:cubicBezTo>
                  <a:cubicBezTo>
                    <a:pt x="129" y="597"/>
                    <a:pt x="115" y="589"/>
                    <a:pt x="97" y="582"/>
                  </a:cubicBezTo>
                  <a:cubicBezTo>
                    <a:pt x="80" y="574"/>
                    <a:pt x="60" y="567"/>
                    <a:pt x="47" y="551"/>
                  </a:cubicBezTo>
                  <a:cubicBezTo>
                    <a:pt x="42" y="544"/>
                    <a:pt x="39" y="536"/>
                    <a:pt x="39" y="528"/>
                  </a:cubicBezTo>
                  <a:cubicBezTo>
                    <a:pt x="40" y="514"/>
                    <a:pt x="46" y="501"/>
                    <a:pt x="51" y="488"/>
                  </a:cubicBezTo>
                  <a:cubicBezTo>
                    <a:pt x="56" y="476"/>
                    <a:pt x="61" y="464"/>
                    <a:pt x="61" y="455"/>
                  </a:cubicBezTo>
                  <a:cubicBezTo>
                    <a:pt x="61" y="453"/>
                    <a:pt x="61" y="451"/>
                    <a:pt x="61" y="450"/>
                  </a:cubicBezTo>
                  <a:cubicBezTo>
                    <a:pt x="57" y="437"/>
                    <a:pt x="44" y="425"/>
                    <a:pt x="29" y="410"/>
                  </a:cubicBezTo>
                  <a:cubicBezTo>
                    <a:pt x="15" y="396"/>
                    <a:pt x="0" y="377"/>
                    <a:pt x="0" y="351"/>
                  </a:cubicBezTo>
                  <a:cubicBezTo>
                    <a:pt x="0" y="324"/>
                    <a:pt x="16" y="308"/>
                    <a:pt x="33" y="296"/>
                  </a:cubicBezTo>
                  <a:cubicBezTo>
                    <a:pt x="50" y="284"/>
                    <a:pt x="68" y="275"/>
                    <a:pt x="78" y="260"/>
                  </a:cubicBezTo>
                  <a:cubicBezTo>
                    <a:pt x="81" y="255"/>
                    <a:pt x="83" y="250"/>
                    <a:pt x="83" y="244"/>
                  </a:cubicBezTo>
                  <a:cubicBezTo>
                    <a:pt x="83" y="236"/>
                    <a:pt x="79" y="225"/>
                    <a:pt x="75" y="213"/>
                  </a:cubicBezTo>
                  <a:cubicBezTo>
                    <a:pt x="71" y="202"/>
                    <a:pt x="67" y="188"/>
                    <a:pt x="67" y="174"/>
                  </a:cubicBezTo>
                  <a:cubicBezTo>
                    <a:pt x="67" y="164"/>
                    <a:pt x="69" y="153"/>
                    <a:pt x="74" y="142"/>
                  </a:cubicBezTo>
                  <a:cubicBezTo>
                    <a:pt x="80" y="131"/>
                    <a:pt x="88" y="124"/>
                    <a:pt x="97" y="119"/>
                  </a:cubicBezTo>
                  <a:cubicBezTo>
                    <a:pt x="105" y="114"/>
                    <a:pt x="114" y="111"/>
                    <a:pt x="123" y="108"/>
                  </a:cubicBezTo>
                  <a:cubicBezTo>
                    <a:pt x="140" y="102"/>
                    <a:pt x="154" y="97"/>
                    <a:pt x="164" y="75"/>
                  </a:cubicBezTo>
                  <a:cubicBezTo>
                    <a:pt x="166" y="69"/>
                    <a:pt x="167" y="64"/>
                    <a:pt x="167" y="59"/>
                  </a:cubicBezTo>
                  <a:cubicBezTo>
                    <a:pt x="167" y="45"/>
                    <a:pt x="160" y="30"/>
                    <a:pt x="155" y="11"/>
                  </a:cubicBezTo>
                  <a:cubicBezTo>
                    <a:pt x="154" y="7"/>
                    <a:pt x="157" y="2"/>
                    <a:pt x="161" y="1"/>
                  </a:cubicBezTo>
                  <a:cubicBezTo>
                    <a:pt x="166" y="0"/>
                    <a:pt x="170" y="3"/>
                    <a:pt x="171" y="7"/>
                  </a:cubicBezTo>
                  <a:cubicBezTo>
                    <a:pt x="175" y="24"/>
                    <a:pt x="183" y="40"/>
                    <a:pt x="183" y="59"/>
                  </a:cubicBezTo>
                  <a:cubicBezTo>
                    <a:pt x="183" y="66"/>
                    <a:pt x="182" y="74"/>
                    <a:pt x="179" y="81"/>
                  </a:cubicBezTo>
                  <a:cubicBezTo>
                    <a:pt x="170" y="102"/>
                    <a:pt x="155" y="112"/>
                    <a:pt x="142" y="118"/>
                  </a:cubicBezTo>
                  <a:cubicBezTo>
                    <a:pt x="128" y="124"/>
                    <a:pt x="115" y="127"/>
                    <a:pt x="105" y="132"/>
                  </a:cubicBezTo>
                  <a:cubicBezTo>
                    <a:pt x="98" y="136"/>
                    <a:pt x="93" y="141"/>
                    <a:pt x="88" y="150"/>
                  </a:cubicBezTo>
                  <a:cubicBezTo>
                    <a:pt x="84" y="158"/>
                    <a:pt x="83" y="166"/>
                    <a:pt x="83" y="174"/>
                  </a:cubicBezTo>
                  <a:cubicBezTo>
                    <a:pt x="83" y="185"/>
                    <a:pt x="86" y="197"/>
                    <a:pt x="90" y="208"/>
                  </a:cubicBezTo>
                  <a:cubicBezTo>
                    <a:pt x="94" y="220"/>
                    <a:pt x="98" y="232"/>
                    <a:pt x="99" y="244"/>
                  </a:cubicBezTo>
                  <a:cubicBezTo>
                    <a:pt x="99" y="253"/>
                    <a:pt x="96" y="261"/>
                    <a:pt x="91" y="269"/>
                  </a:cubicBezTo>
                  <a:cubicBezTo>
                    <a:pt x="78" y="288"/>
                    <a:pt x="58" y="298"/>
                    <a:pt x="42" y="309"/>
                  </a:cubicBezTo>
                  <a:cubicBezTo>
                    <a:pt x="27" y="320"/>
                    <a:pt x="16" y="331"/>
                    <a:pt x="16" y="351"/>
                  </a:cubicBezTo>
                  <a:cubicBezTo>
                    <a:pt x="16" y="371"/>
                    <a:pt x="27" y="385"/>
                    <a:pt x="41" y="399"/>
                  </a:cubicBezTo>
                  <a:cubicBezTo>
                    <a:pt x="54" y="413"/>
                    <a:pt x="70" y="426"/>
                    <a:pt x="76" y="445"/>
                  </a:cubicBezTo>
                  <a:cubicBezTo>
                    <a:pt x="77" y="449"/>
                    <a:pt x="77" y="452"/>
                    <a:pt x="77" y="455"/>
                  </a:cubicBezTo>
                  <a:cubicBezTo>
                    <a:pt x="77" y="469"/>
                    <a:pt x="71" y="482"/>
                    <a:pt x="66" y="495"/>
                  </a:cubicBezTo>
                  <a:cubicBezTo>
                    <a:pt x="60" y="507"/>
                    <a:pt x="55" y="519"/>
                    <a:pt x="55" y="528"/>
                  </a:cubicBezTo>
                  <a:cubicBezTo>
                    <a:pt x="56" y="533"/>
                    <a:pt x="57" y="537"/>
                    <a:pt x="60" y="541"/>
                  </a:cubicBezTo>
                  <a:cubicBezTo>
                    <a:pt x="69" y="552"/>
                    <a:pt x="86" y="559"/>
                    <a:pt x="104" y="567"/>
                  </a:cubicBezTo>
                  <a:cubicBezTo>
                    <a:pt x="121" y="575"/>
                    <a:pt x="140" y="583"/>
                    <a:pt x="149" y="601"/>
                  </a:cubicBezTo>
                  <a:cubicBezTo>
                    <a:pt x="153" y="609"/>
                    <a:pt x="154" y="617"/>
                    <a:pt x="154" y="625"/>
                  </a:cubicBezTo>
                  <a:cubicBezTo>
                    <a:pt x="154" y="646"/>
                    <a:pt x="147" y="667"/>
                    <a:pt x="147" y="685"/>
                  </a:cubicBezTo>
                  <a:cubicBezTo>
                    <a:pt x="147" y="693"/>
                    <a:pt x="149" y="700"/>
                    <a:pt x="153" y="707"/>
                  </a:cubicBezTo>
                  <a:cubicBezTo>
                    <a:pt x="160" y="715"/>
                    <a:pt x="171" y="720"/>
                    <a:pt x="185" y="723"/>
                  </a:cubicBezTo>
                  <a:cubicBezTo>
                    <a:pt x="198" y="727"/>
                    <a:pt x="213" y="730"/>
                    <a:pt x="226" y="738"/>
                  </a:cubicBezTo>
                  <a:cubicBezTo>
                    <a:pt x="235" y="743"/>
                    <a:pt x="242" y="751"/>
                    <a:pt x="245" y="763"/>
                  </a:cubicBezTo>
                  <a:cubicBezTo>
                    <a:pt x="246" y="768"/>
                    <a:pt x="247" y="773"/>
                    <a:pt x="247" y="778"/>
                  </a:cubicBezTo>
                  <a:cubicBezTo>
                    <a:pt x="247" y="796"/>
                    <a:pt x="240" y="812"/>
                    <a:pt x="234" y="826"/>
                  </a:cubicBezTo>
                  <a:cubicBezTo>
                    <a:pt x="227" y="840"/>
                    <a:pt x="222" y="854"/>
                    <a:pt x="222" y="863"/>
                  </a:cubicBezTo>
                  <a:cubicBezTo>
                    <a:pt x="222" y="865"/>
                    <a:pt x="222" y="868"/>
                    <a:pt x="223" y="870"/>
                  </a:cubicBezTo>
                  <a:cubicBezTo>
                    <a:pt x="226" y="881"/>
                    <a:pt x="235" y="894"/>
                    <a:pt x="243" y="907"/>
                  </a:cubicBezTo>
                  <a:cubicBezTo>
                    <a:pt x="252" y="921"/>
                    <a:pt x="260" y="936"/>
                    <a:pt x="260" y="954"/>
                  </a:cubicBezTo>
                  <a:cubicBezTo>
                    <a:pt x="260" y="958"/>
                    <a:pt x="259" y="962"/>
                    <a:pt x="258" y="967"/>
                  </a:cubicBezTo>
                  <a:cubicBezTo>
                    <a:pt x="252" y="988"/>
                    <a:pt x="233" y="1000"/>
                    <a:pt x="216" y="1012"/>
                  </a:cubicBezTo>
                  <a:cubicBezTo>
                    <a:pt x="198" y="1024"/>
                    <a:pt x="182" y="1035"/>
                    <a:pt x="178" y="1049"/>
                  </a:cubicBezTo>
                  <a:cubicBezTo>
                    <a:pt x="176" y="1053"/>
                    <a:pt x="176" y="1056"/>
                    <a:pt x="176" y="1059"/>
                  </a:cubicBezTo>
                  <a:cubicBezTo>
                    <a:pt x="176" y="1068"/>
                    <a:pt x="180" y="1076"/>
                    <a:pt x="185" y="1085"/>
                  </a:cubicBezTo>
                  <a:cubicBezTo>
                    <a:pt x="189" y="1095"/>
                    <a:pt x="195" y="1106"/>
                    <a:pt x="195" y="1120"/>
                  </a:cubicBezTo>
                  <a:cubicBezTo>
                    <a:pt x="195" y="1124"/>
                    <a:pt x="194" y="1130"/>
                    <a:pt x="193" y="1135"/>
                  </a:cubicBezTo>
                  <a:cubicBezTo>
                    <a:pt x="191" y="1139"/>
                    <a:pt x="188" y="1141"/>
                    <a:pt x="185" y="1141"/>
                  </a:cubicBezTo>
                  <a:cubicBezTo>
                    <a:pt x="184" y="1141"/>
                    <a:pt x="183" y="1141"/>
                    <a:pt x="183" y="1140"/>
                  </a:cubicBezTo>
                </a:path>
              </a:pathLst>
            </a:custGeom>
            <a:solidFill>
              <a:srgbClr val="066C04"/>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02" name="Freeform 1098"/>
            <p:cNvSpPr>
              <a:spLocks/>
            </p:cNvSpPr>
            <p:nvPr/>
          </p:nvSpPr>
          <p:spPr bwMode="auto">
            <a:xfrm rot="5243151">
              <a:off x="3979239" y="-1436553"/>
              <a:ext cx="681444" cy="8268380"/>
            </a:xfrm>
            <a:custGeom>
              <a:avLst/>
              <a:gdLst>
                <a:gd name="T0" fmla="*/ 913277 w 283"/>
                <a:gd name="T1" fmla="*/ 229230 h 1135"/>
                <a:gd name="T2" fmla="*/ 1229323 w 283"/>
                <a:gd name="T3" fmla="*/ 1527714 h 1135"/>
                <a:gd name="T4" fmla="*/ 2014908 w 283"/>
                <a:gd name="T5" fmla="*/ 3285206 h 1135"/>
                <a:gd name="T6" fmla="*/ 2630270 w 283"/>
                <a:gd name="T7" fmla="*/ 4616188 h 1135"/>
                <a:gd name="T8" fmla="*/ 2630270 w 283"/>
                <a:gd name="T9" fmla="*/ 4623492 h 1135"/>
                <a:gd name="T10" fmla="*/ 2630270 w 283"/>
                <a:gd name="T11" fmla="*/ 4623492 h 1135"/>
                <a:gd name="T12" fmla="*/ 2717787 w 283"/>
                <a:gd name="T13" fmla="*/ 5215236 h 1135"/>
                <a:gd name="T14" fmla="*/ 2591565 w 283"/>
                <a:gd name="T15" fmla="*/ 5960600 h 1135"/>
                <a:gd name="T16" fmla="*/ 2284806 w 283"/>
                <a:gd name="T17" fmla="*/ 6717348 h 1135"/>
                <a:gd name="T18" fmla="*/ 1354882 w 283"/>
                <a:gd name="T19" fmla="*/ 8845766 h 1135"/>
                <a:gd name="T20" fmla="*/ 721294 w 283"/>
                <a:gd name="T21" fmla="*/ 10641092 h 1135"/>
                <a:gd name="T22" fmla="*/ 76739 w 283"/>
                <a:gd name="T23" fmla="*/ 10506689 h 1135"/>
                <a:gd name="T24" fmla="*/ 740883 w 283"/>
                <a:gd name="T25" fmla="*/ 8614815 h 1135"/>
                <a:gd name="T26" fmla="*/ 1969031 w 283"/>
                <a:gd name="T27" fmla="*/ 5762188 h 1135"/>
                <a:gd name="T28" fmla="*/ 2065091 w 283"/>
                <a:gd name="T29" fmla="*/ 5215236 h 1135"/>
                <a:gd name="T30" fmla="*/ 2006997 w 283"/>
                <a:gd name="T31" fmla="*/ 4794677 h 1135"/>
                <a:gd name="T32" fmla="*/ 1431629 w 283"/>
                <a:gd name="T33" fmla="*/ 3572589 h 1135"/>
                <a:gd name="T34" fmla="*/ 613879 w 283"/>
                <a:gd name="T35" fmla="*/ 1749673 h 1135"/>
                <a:gd name="T36" fmla="*/ 260582 w 283"/>
                <a:gd name="T37" fmla="*/ 229230 h 1135"/>
                <a:gd name="T38" fmla="*/ 913277 w 283"/>
                <a:gd name="T39" fmla="*/ 229230 h 1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3"/>
                <a:gd name="T61" fmla="*/ 0 h 1135"/>
                <a:gd name="T62" fmla="*/ 283 w 283"/>
                <a:gd name="T63" fmla="*/ 1135 h 1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3" h="1135">
                  <a:moveTo>
                    <a:pt x="95" y="24"/>
                  </a:moveTo>
                  <a:cubicBezTo>
                    <a:pt x="98" y="64"/>
                    <a:pt x="110" y="110"/>
                    <a:pt x="128" y="160"/>
                  </a:cubicBezTo>
                  <a:cubicBezTo>
                    <a:pt x="151" y="226"/>
                    <a:pt x="182" y="289"/>
                    <a:pt x="210" y="344"/>
                  </a:cubicBezTo>
                  <a:cubicBezTo>
                    <a:pt x="238" y="399"/>
                    <a:pt x="262" y="445"/>
                    <a:pt x="274" y="483"/>
                  </a:cubicBezTo>
                  <a:cubicBezTo>
                    <a:pt x="274" y="484"/>
                    <a:pt x="274" y="484"/>
                    <a:pt x="274" y="484"/>
                  </a:cubicBezTo>
                  <a:cubicBezTo>
                    <a:pt x="274" y="484"/>
                    <a:pt x="274" y="484"/>
                    <a:pt x="274" y="484"/>
                  </a:cubicBezTo>
                  <a:cubicBezTo>
                    <a:pt x="280" y="505"/>
                    <a:pt x="283" y="526"/>
                    <a:pt x="283" y="546"/>
                  </a:cubicBezTo>
                  <a:cubicBezTo>
                    <a:pt x="283" y="573"/>
                    <a:pt x="278" y="598"/>
                    <a:pt x="270" y="624"/>
                  </a:cubicBezTo>
                  <a:cubicBezTo>
                    <a:pt x="262" y="649"/>
                    <a:pt x="251" y="675"/>
                    <a:pt x="238" y="703"/>
                  </a:cubicBezTo>
                  <a:cubicBezTo>
                    <a:pt x="212" y="760"/>
                    <a:pt x="178" y="828"/>
                    <a:pt x="141" y="926"/>
                  </a:cubicBezTo>
                  <a:cubicBezTo>
                    <a:pt x="111" y="1002"/>
                    <a:pt x="90" y="1064"/>
                    <a:pt x="75" y="1114"/>
                  </a:cubicBezTo>
                  <a:cubicBezTo>
                    <a:pt x="69" y="1135"/>
                    <a:pt x="0" y="1122"/>
                    <a:pt x="8" y="1100"/>
                  </a:cubicBezTo>
                  <a:cubicBezTo>
                    <a:pt x="24" y="1046"/>
                    <a:pt x="46" y="982"/>
                    <a:pt x="77" y="902"/>
                  </a:cubicBezTo>
                  <a:cubicBezTo>
                    <a:pt x="135" y="751"/>
                    <a:pt x="186" y="666"/>
                    <a:pt x="205" y="603"/>
                  </a:cubicBezTo>
                  <a:cubicBezTo>
                    <a:pt x="212" y="583"/>
                    <a:pt x="215" y="564"/>
                    <a:pt x="215" y="546"/>
                  </a:cubicBezTo>
                  <a:cubicBezTo>
                    <a:pt x="215" y="532"/>
                    <a:pt x="213" y="518"/>
                    <a:pt x="209" y="502"/>
                  </a:cubicBezTo>
                  <a:cubicBezTo>
                    <a:pt x="201" y="475"/>
                    <a:pt x="177" y="429"/>
                    <a:pt x="149" y="374"/>
                  </a:cubicBezTo>
                  <a:cubicBezTo>
                    <a:pt x="121" y="319"/>
                    <a:pt x="89" y="254"/>
                    <a:pt x="64" y="183"/>
                  </a:cubicBezTo>
                  <a:cubicBezTo>
                    <a:pt x="44" y="128"/>
                    <a:pt x="30" y="75"/>
                    <a:pt x="27" y="24"/>
                  </a:cubicBezTo>
                  <a:cubicBezTo>
                    <a:pt x="28" y="0"/>
                    <a:pt x="94" y="1"/>
                    <a:pt x="95" y="24"/>
                  </a:cubicBezTo>
                </a:path>
              </a:pathLst>
            </a:custGeom>
            <a:solidFill>
              <a:srgbClr val="64FD3E"/>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03" name="Freeform 1099"/>
            <p:cNvSpPr>
              <a:spLocks/>
            </p:cNvSpPr>
            <p:nvPr/>
          </p:nvSpPr>
          <p:spPr bwMode="auto">
            <a:xfrm rot="5243151">
              <a:off x="4022132" y="1752114"/>
              <a:ext cx="197311" cy="2418166"/>
            </a:xfrm>
            <a:custGeom>
              <a:avLst/>
              <a:gdLst>
                <a:gd name="T0" fmla="*/ 392575 w 82"/>
                <a:gd name="T1" fmla="*/ 0 h 332"/>
                <a:gd name="T2" fmla="*/ 679500 w 82"/>
                <a:gd name="T3" fmla="*/ 1449733 h 332"/>
                <a:gd name="T4" fmla="*/ 0 w 82"/>
                <a:gd name="T5" fmla="*/ 3166533 h 332"/>
                <a:gd name="T6" fmla="*/ 603050 w 82"/>
                <a:gd name="T7" fmla="*/ 1366013 h 332"/>
                <a:gd name="T8" fmla="*/ 392575 w 82"/>
                <a:gd name="T9" fmla="*/ 0 h 332"/>
                <a:gd name="T10" fmla="*/ 0 60000 65536"/>
                <a:gd name="T11" fmla="*/ 0 60000 65536"/>
                <a:gd name="T12" fmla="*/ 0 60000 65536"/>
                <a:gd name="T13" fmla="*/ 0 60000 65536"/>
                <a:gd name="T14" fmla="*/ 0 60000 65536"/>
                <a:gd name="T15" fmla="*/ 0 w 82"/>
                <a:gd name="T16" fmla="*/ 0 h 332"/>
                <a:gd name="T17" fmla="*/ 82 w 82"/>
                <a:gd name="T18" fmla="*/ 332 h 332"/>
              </a:gdLst>
              <a:ahLst/>
              <a:cxnLst>
                <a:cxn ang="T10">
                  <a:pos x="T0" y="T1"/>
                </a:cxn>
                <a:cxn ang="T11">
                  <a:pos x="T2" y="T3"/>
                </a:cxn>
                <a:cxn ang="T12">
                  <a:pos x="T4" y="T5"/>
                </a:cxn>
                <a:cxn ang="T13">
                  <a:pos x="T6" y="T7"/>
                </a:cxn>
                <a:cxn ang="T14">
                  <a:pos x="T8" y="T9"/>
                </a:cxn>
              </a:cxnLst>
              <a:rect l="T15" t="T16" r="T17" b="T18"/>
              <a:pathLst>
                <a:path w="82" h="332">
                  <a:moveTo>
                    <a:pt x="41" y="0"/>
                  </a:moveTo>
                  <a:cubicBezTo>
                    <a:pt x="61" y="36"/>
                    <a:pt x="82" y="96"/>
                    <a:pt x="71" y="152"/>
                  </a:cubicBezTo>
                  <a:cubicBezTo>
                    <a:pt x="60" y="208"/>
                    <a:pt x="9" y="311"/>
                    <a:pt x="0" y="332"/>
                  </a:cubicBezTo>
                  <a:cubicBezTo>
                    <a:pt x="22" y="287"/>
                    <a:pt x="62" y="177"/>
                    <a:pt x="63" y="143"/>
                  </a:cubicBezTo>
                  <a:cubicBezTo>
                    <a:pt x="70" y="78"/>
                    <a:pt x="45" y="8"/>
                    <a:pt x="41" y="0"/>
                  </a:cubicBezTo>
                </a:path>
              </a:pathLst>
            </a:custGeom>
            <a:solidFill>
              <a:srgbClr val="066C04"/>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04" name="Freeform 1100"/>
            <p:cNvSpPr>
              <a:spLocks/>
            </p:cNvSpPr>
            <p:nvPr/>
          </p:nvSpPr>
          <p:spPr bwMode="auto">
            <a:xfrm rot="5243151">
              <a:off x="6529944" y="2094695"/>
              <a:ext cx="81812" cy="911911"/>
            </a:xfrm>
            <a:custGeom>
              <a:avLst/>
              <a:gdLst>
                <a:gd name="T0" fmla="*/ 323563 w 34"/>
                <a:gd name="T1" fmla="*/ 0 h 125"/>
                <a:gd name="T2" fmla="*/ 0 w 34"/>
                <a:gd name="T3" fmla="*/ 754265 h 125"/>
                <a:gd name="T4" fmla="*/ 201483 w 34"/>
                <a:gd name="T5" fmla="*/ 1211518 h 125"/>
                <a:gd name="T6" fmla="*/ 323563 w 34"/>
                <a:gd name="T7" fmla="*/ 0 h 125"/>
                <a:gd name="T8" fmla="*/ 0 60000 65536"/>
                <a:gd name="T9" fmla="*/ 0 60000 65536"/>
                <a:gd name="T10" fmla="*/ 0 60000 65536"/>
                <a:gd name="T11" fmla="*/ 0 60000 65536"/>
                <a:gd name="T12" fmla="*/ 0 w 34"/>
                <a:gd name="T13" fmla="*/ 0 h 125"/>
                <a:gd name="T14" fmla="*/ 34 w 34"/>
                <a:gd name="T15" fmla="*/ 125 h 125"/>
              </a:gdLst>
              <a:ahLst/>
              <a:cxnLst>
                <a:cxn ang="T8">
                  <a:pos x="T0" y="T1"/>
                </a:cxn>
                <a:cxn ang="T9">
                  <a:pos x="T2" y="T3"/>
                </a:cxn>
                <a:cxn ang="T10">
                  <a:pos x="T4" y="T5"/>
                </a:cxn>
                <a:cxn ang="T11">
                  <a:pos x="T6" y="T7"/>
                </a:cxn>
              </a:cxnLst>
              <a:rect l="T12" t="T13" r="T14" b="T15"/>
              <a:pathLst>
                <a:path w="34" h="125">
                  <a:moveTo>
                    <a:pt x="34" y="0"/>
                  </a:moveTo>
                  <a:cubicBezTo>
                    <a:pt x="0" y="78"/>
                    <a:pt x="0" y="78"/>
                    <a:pt x="0" y="78"/>
                  </a:cubicBezTo>
                  <a:cubicBezTo>
                    <a:pt x="21" y="125"/>
                    <a:pt x="21" y="125"/>
                    <a:pt x="21" y="125"/>
                  </a:cubicBezTo>
                  <a:cubicBezTo>
                    <a:pt x="10" y="72"/>
                    <a:pt x="28" y="3"/>
                    <a:pt x="34" y="0"/>
                  </a:cubicBezTo>
                </a:path>
              </a:pathLst>
            </a:custGeom>
            <a:solidFill>
              <a:srgbClr val="066C04"/>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05" name="Freeform 1101"/>
            <p:cNvSpPr>
              <a:spLocks/>
            </p:cNvSpPr>
            <p:nvPr/>
          </p:nvSpPr>
          <p:spPr bwMode="auto">
            <a:xfrm rot="5243151">
              <a:off x="1267838" y="2292293"/>
              <a:ext cx="83737" cy="844902"/>
            </a:xfrm>
            <a:custGeom>
              <a:avLst/>
              <a:gdLst>
                <a:gd name="T0" fmla="*/ 134191 w 35"/>
                <a:gd name="T1" fmla="*/ 534188 h 116"/>
                <a:gd name="T2" fmla="*/ 7094 w 35"/>
                <a:gd name="T3" fmla="*/ 0 h 116"/>
                <a:gd name="T4" fmla="*/ 314883 w 35"/>
                <a:gd name="T5" fmla="*/ 661145 h 116"/>
                <a:gd name="T6" fmla="*/ 170540 w 35"/>
                <a:gd name="T7" fmla="*/ 1106770 h 116"/>
                <a:gd name="T8" fmla="*/ 134191 w 35"/>
                <a:gd name="T9" fmla="*/ 534188 h 116"/>
                <a:gd name="T10" fmla="*/ 0 60000 65536"/>
                <a:gd name="T11" fmla="*/ 0 60000 65536"/>
                <a:gd name="T12" fmla="*/ 0 60000 65536"/>
                <a:gd name="T13" fmla="*/ 0 60000 65536"/>
                <a:gd name="T14" fmla="*/ 0 60000 65536"/>
                <a:gd name="T15" fmla="*/ 0 w 35"/>
                <a:gd name="T16" fmla="*/ 0 h 116"/>
                <a:gd name="T17" fmla="*/ 35 w 35"/>
                <a:gd name="T18" fmla="*/ 116 h 116"/>
              </a:gdLst>
              <a:ahLst/>
              <a:cxnLst>
                <a:cxn ang="T10">
                  <a:pos x="T0" y="T1"/>
                </a:cxn>
                <a:cxn ang="T11">
                  <a:pos x="T2" y="T3"/>
                </a:cxn>
                <a:cxn ang="T12">
                  <a:pos x="T4" y="T5"/>
                </a:cxn>
                <a:cxn ang="T13">
                  <a:pos x="T6" y="T7"/>
                </a:cxn>
                <a:cxn ang="T14">
                  <a:pos x="T8" y="T9"/>
                </a:cxn>
              </a:cxnLst>
              <a:rect l="T15" t="T16" r="T17" b="T18"/>
              <a:pathLst>
                <a:path w="35" h="116">
                  <a:moveTo>
                    <a:pt x="15" y="56"/>
                  </a:moveTo>
                  <a:cubicBezTo>
                    <a:pt x="11" y="34"/>
                    <a:pt x="0" y="14"/>
                    <a:pt x="1" y="0"/>
                  </a:cubicBezTo>
                  <a:cubicBezTo>
                    <a:pt x="35" y="69"/>
                    <a:pt x="35" y="69"/>
                    <a:pt x="35" y="69"/>
                  </a:cubicBezTo>
                  <a:cubicBezTo>
                    <a:pt x="19" y="116"/>
                    <a:pt x="19" y="116"/>
                    <a:pt x="19" y="116"/>
                  </a:cubicBezTo>
                  <a:cubicBezTo>
                    <a:pt x="19" y="116"/>
                    <a:pt x="20" y="86"/>
                    <a:pt x="15" y="56"/>
                  </a:cubicBezTo>
                </a:path>
              </a:pathLst>
            </a:custGeom>
            <a:solidFill>
              <a:srgbClr val="00D400"/>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06" name="Freeform 1102"/>
            <p:cNvSpPr>
              <a:spLocks/>
            </p:cNvSpPr>
            <p:nvPr/>
          </p:nvSpPr>
          <p:spPr bwMode="auto">
            <a:xfrm rot="5243151">
              <a:off x="559452" y="2322116"/>
              <a:ext cx="178061" cy="693402"/>
            </a:xfrm>
            <a:custGeom>
              <a:avLst/>
              <a:gdLst>
                <a:gd name="T0" fmla="*/ 705075 w 74"/>
                <a:gd name="T1" fmla="*/ 0 h 95"/>
                <a:gd name="T2" fmla="*/ 450513 w 74"/>
                <a:gd name="T3" fmla="*/ 875254 h 95"/>
                <a:gd name="T4" fmla="*/ 0 w 74"/>
                <a:gd name="T5" fmla="*/ 847333 h 95"/>
                <a:gd name="T6" fmla="*/ 430470 w 74"/>
                <a:gd name="T7" fmla="*/ 710563 h 95"/>
                <a:gd name="T8" fmla="*/ 705075 w 74"/>
                <a:gd name="T9" fmla="*/ 0 h 95"/>
                <a:gd name="T10" fmla="*/ 0 60000 65536"/>
                <a:gd name="T11" fmla="*/ 0 60000 65536"/>
                <a:gd name="T12" fmla="*/ 0 60000 65536"/>
                <a:gd name="T13" fmla="*/ 0 60000 65536"/>
                <a:gd name="T14" fmla="*/ 0 60000 65536"/>
                <a:gd name="T15" fmla="*/ 0 w 74"/>
                <a:gd name="T16" fmla="*/ 0 h 95"/>
                <a:gd name="T17" fmla="*/ 74 w 74"/>
                <a:gd name="T18" fmla="*/ 95 h 95"/>
              </a:gdLst>
              <a:ahLst/>
              <a:cxnLst>
                <a:cxn ang="T10">
                  <a:pos x="T0" y="T1"/>
                </a:cxn>
                <a:cxn ang="T11">
                  <a:pos x="T2" y="T3"/>
                </a:cxn>
                <a:cxn ang="T12">
                  <a:pos x="T4" y="T5"/>
                </a:cxn>
                <a:cxn ang="T13">
                  <a:pos x="T6" y="T7"/>
                </a:cxn>
                <a:cxn ang="T14">
                  <a:pos x="T8" y="T9"/>
                </a:cxn>
              </a:cxnLst>
              <a:rect l="T15" t="T16" r="T17" b="T18"/>
              <a:pathLst>
                <a:path w="74" h="95">
                  <a:moveTo>
                    <a:pt x="74" y="0"/>
                  </a:moveTo>
                  <a:cubicBezTo>
                    <a:pt x="68" y="27"/>
                    <a:pt x="52" y="85"/>
                    <a:pt x="47" y="90"/>
                  </a:cubicBezTo>
                  <a:cubicBezTo>
                    <a:pt x="42" y="95"/>
                    <a:pt x="7" y="94"/>
                    <a:pt x="0" y="87"/>
                  </a:cubicBezTo>
                  <a:cubicBezTo>
                    <a:pt x="20" y="92"/>
                    <a:pt x="37" y="88"/>
                    <a:pt x="45" y="73"/>
                  </a:cubicBezTo>
                  <a:cubicBezTo>
                    <a:pt x="53" y="58"/>
                    <a:pt x="74" y="0"/>
                    <a:pt x="74" y="0"/>
                  </a:cubicBezTo>
                </a:path>
              </a:pathLst>
            </a:custGeom>
            <a:solidFill>
              <a:srgbClr val="2FB44E"/>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07" name="Freeform 1103"/>
            <p:cNvSpPr>
              <a:spLocks/>
            </p:cNvSpPr>
            <p:nvPr/>
          </p:nvSpPr>
          <p:spPr bwMode="auto">
            <a:xfrm rot="5243151">
              <a:off x="4027176" y="-1322113"/>
              <a:ext cx="611182" cy="8079005"/>
            </a:xfrm>
            <a:custGeom>
              <a:avLst/>
              <a:gdLst>
                <a:gd name="T0" fmla="*/ 0 w 254"/>
                <a:gd name="T1" fmla="*/ 10124958 h 1109"/>
                <a:gd name="T2" fmla="*/ 317395 w 254"/>
                <a:gd name="T3" fmla="*/ 9658914 h 1109"/>
                <a:gd name="T4" fmla="*/ 763020 w 254"/>
                <a:gd name="T5" fmla="*/ 9296934 h 1109"/>
                <a:gd name="T6" fmla="*/ 699033 w 254"/>
                <a:gd name="T7" fmla="*/ 8838636 h 1109"/>
                <a:gd name="T8" fmla="*/ 668488 w 254"/>
                <a:gd name="T9" fmla="*/ 8130864 h 1109"/>
                <a:gd name="T10" fmla="*/ 1507625 w 254"/>
                <a:gd name="T11" fmla="*/ 7443335 h 1109"/>
                <a:gd name="T12" fmla="*/ 1442395 w 254"/>
                <a:gd name="T13" fmla="*/ 6610434 h 1109"/>
                <a:gd name="T14" fmla="*/ 1938020 w 254"/>
                <a:gd name="T15" fmla="*/ 6009716 h 1109"/>
                <a:gd name="T16" fmla="*/ 2270520 w 254"/>
                <a:gd name="T17" fmla="*/ 5559522 h 1109"/>
                <a:gd name="T18" fmla="*/ 1793283 w 254"/>
                <a:gd name="T19" fmla="*/ 4711174 h 1109"/>
                <a:gd name="T20" fmla="*/ 1907550 w 254"/>
                <a:gd name="T21" fmla="*/ 3878192 h 1109"/>
                <a:gd name="T22" fmla="*/ 1538095 w 254"/>
                <a:gd name="T23" fmla="*/ 3438265 h 1109"/>
                <a:gd name="T24" fmla="*/ 972470 w 254"/>
                <a:gd name="T25" fmla="*/ 2846621 h 1109"/>
                <a:gd name="T26" fmla="*/ 1118958 w 254"/>
                <a:gd name="T27" fmla="*/ 2197674 h 1109"/>
                <a:gd name="T28" fmla="*/ 725125 w 254"/>
                <a:gd name="T29" fmla="*/ 1711786 h 1109"/>
                <a:gd name="T30" fmla="*/ 229033 w 254"/>
                <a:gd name="T31" fmla="*/ 1069518 h 1109"/>
                <a:gd name="T32" fmla="*/ 526875 w 254"/>
                <a:gd name="T33" fmla="*/ 249245 h 1109"/>
                <a:gd name="T34" fmla="*/ 564770 w 254"/>
                <a:gd name="T35" fmla="*/ 12242 h 1109"/>
                <a:gd name="T36" fmla="*/ 679500 w 254"/>
                <a:gd name="T37" fmla="*/ 249245 h 1109"/>
                <a:gd name="T38" fmla="*/ 381645 w 254"/>
                <a:gd name="T39" fmla="*/ 1069518 h 1109"/>
                <a:gd name="T40" fmla="*/ 419925 w 254"/>
                <a:gd name="T41" fmla="*/ 1214989 h 1109"/>
                <a:gd name="T42" fmla="*/ 1251300 w 254"/>
                <a:gd name="T43" fmla="*/ 2044919 h 1109"/>
                <a:gd name="T44" fmla="*/ 1195125 w 254"/>
                <a:gd name="T45" fmla="*/ 2552115 h 1109"/>
                <a:gd name="T46" fmla="*/ 1175125 w 254"/>
                <a:gd name="T47" fmla="*/ 3010330 h 1109"/>
                <a:gd name="T48" fmla="*/ 2034500 w 254"/>
                <a:gd name="T49" fmla="*/ 3697859 h 1109"/>
                <a:gd name="T50" fmla="*/ 1927550 w 254"/>
                <a:gd name="T51" fmla="*/ 4527796 h 1109"/>
                <a:gd name="T52" fmla="*/ 2205395 w 254"/>
                <a:gd name="T53" fmla="*/ 5062550 h 1109"/>
                <a:gd name="T54" fmla="*/ 2403645 w 254"/>
                <a:gd name="T55" fmla="*/ 5704144 h 1109"/>
                <a:gd name="T56" fmla="*/ 1632813 w 254"/>
                <a:gd name="T57" fmla="*/ 6430307 h 1109"/>
                <a:gd name="T58" fmla="*/ 1698750 w 254"/>
                <a:gd name="T59" fmla="*/ 7260037 h 1109"/>
                <a:gd name="T60" fmla="*/ 1220708 w 254"/>
                <a:gd name="T61" fmla="*/ 7843692 h 1109"/>
                <a:gd name="T62" fmla="*/ 755675 w 254"/>
                <a:gd name="T63" fmla="*/ 8416378 h 1109"/>
                <a:gd name="T64" fmla="*/ 935863 w 254"/>
                <a:gd name="T65" fmla="*/ 9190095 h 1109"/>
                <a:gd name="T66" fmla="*/ 630675 w 254"/>
                <a:gd name="T67" fmla="*/ 9666731 h 1109"/>
                <a:gd name="T68" fmla="*/ 164845 w 254"/>
                <a:gd name="T69" fmla="*/ 10022307 h 1109"/>
                <a:gd name="T70" fmla="*/ 229033 w 254"/>
                <a:gd name="T71" fmla="*/ 10488656 h 1109"/>
                <a:gd name="T72" fmla="*/ 152658 w 254"/>
                <a:gd name="T73" fmla="*/ 10595683 h 1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4"/>
                <a:gd name="T112" fmla="*/ 0 h 1109"/>
                <a:gd name="T113" fmla="*/ 254 w 254"/>
                <a:gd name="T114" fmla="*/ 1109 h 1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4" h="1109">
                  <a:moveTo>
                    <a:pt x="9" y="1103"/>
                  </a:moveTo>
                  <a:cubicBezTo>
                    <a:pt x="4" y="1089"/>
                    <a:pt x="0" y="1074"/>
                    <a:pt x="0" y="1060"/>
                  </a:cubicBezTo>
                  <a:cubicBezTo>
                    <a:pt x="0" y="1054"/>
                    <a:pt x="0" y="1049"/>
                    <a:pt x="2" y="1044"/>
                  </a:cubicBezTo>
                  <a:cubicBezTo>
                    <a:pt x="7" y="1027"/>
                    <a:pt x="21" y="1018"/>
                    <a:pt x="33" y="1011"/>
                  </a:cubicBezTo>
                  <a:cubicBezTo>
                    <a:pt x="46" y="1004"/>
                    <a:pt x="60" y="999"/>
                    <a:pt x="69" y="992"/>
                  </a:cubicBezTo>
                  <a:cubicBezTo>
                    <a:pt x="74" y="987"/>
                    <a:pt x="78" y="981"/>
                    <a:pt x="80" y="973"/>
                  </a:cubicBezTo>
                  <a:cubicBezTo>
                    <a:pt x="81" y="969"/>
                    <a:pt x="82" y="966"/>
                    <a:pt x="82" y="962"/>
                  </a:cubicBezTo>
                  <a:cubicBezTo>
                    <a:pt x="82" y="951"/>
                    <a:pt x="77" y="938"/>
                    <a:pt x="73" y="925"/>
                  </a:cubicBezTo>
                  <a:cubicBezTo>
                    <a:pt x="68" y="911"/>
                    <a:pt x="63" y="897"/>
                    <a:pt x="63" y="881"/>
                  </a:cubicBezTo>
                  <a:cubicBezTo>
                    <a:pt x="63" y="871"/>
                    <a:pt x="65" y="861"/>
                    <a:pt x="70" y="851"/>
                  </a:cubicBezTo>
                  <a:cubicBezTo>
                    <a:pt x="82" y="827"/>
                    <a:pt x="103" y="816"/>
                    <a:pt x="121" y="807"/>
                  </a:cubicBezTo>
                  <a:cubicBezTo>
                    <a:pt x="139" y="798"/>
                    <a:pt x="154" y="791"/>
                    <a:pt x="158" y="779"/>
                  </a:cubicBezTo>
                  <a:cubicBezTo>
                    <a:pt x="161" y="773"/>
                    <a:pt x="162" y="766"/>
                    <a:pt x="162" y="760"/>
                  </a:cubicBezTo>
                  <a:cubicBezTo>
                    <a:pt x="163" y="739"/>
                    <a:pt x="151" y="716"/>
                    <a:pt x="151" y="692"/>
                  </a:cubicBezTo>
                  <a:cubicBezTo>
                    <a:pt x="151" y="683"/>
                    <a:pt x="152" y="674"/>
                    <a:pt x="157" y="666"/>
                  </a:cubicBezTo>
                  <a:cubicBezTo>
                    <a:pt x="168" y="645"/>
                    <a:pt x="188" y="638"/>
                    <a:pt x="203" y="629"/>
                  </a:cubicBezTo>
                  <a:cubicBezTo>
                    <a:pt x="220" y="621"/>
                    <a:pt x="232" y="613"/>
                    <a:pt x="236" y="593"/>
                  </a:cubicBezTo>
                  <a:cubicBezTo>
                    <a:pt x="237" y="589"/>
                    <a:pt x="238" y="585"/>
                    <a:pt x="238" y="582"/>
                  </a:cubicBezTo>
                  <a:cubicBezTo>
                    <a:pt x="238" y="566"/>
                    <a:pt x="229" y="554"/>
                    <a:pt x="218" y="540"/>
                  </a:cubicBezTo>
                  <a:cubicBezTo>
                    <a:pt x="207" y="527"/>
                    <a:pt x="194" y="513"/>
                    <a:pt x="188" y="493"/>
                  </a:cubicBezTo>
                  <a:cubicBezTo>
                    <a:pt x="187" y="486"/>
                    <a:pt x="186" y="480"/>
                    <a:pt x="186" y="474"/>
                  </a:cubicBezTo>
                  <a:cubicBezTo>
                    <a:pt x="186" y="446"/>
                    <a:pt x="200" y="425"/>
                    <a:pt x="200" y="406"/>
                  </a:cubicBezTo>
                  <a:cubicBezTo>
                    <a:pt x="200" y="401"/>
                    <a:pt x="199" y="397"/>
                    <a:pt x="197" y="392"/>
                  </a:cubicBezTo>
                  <a:cubicBezTo>
                    <a:pt x="193" y="378"/>
                    <a:pt x="179" y="369"/>
                    <a:pt x="161" y="360"/>
                  </a:cubicBezTo>
                  <a:cubicBezTo>
                    <a:pt x="144" y="351"/>
                    <a:pt x="124" y="342"/>
                    <a:pt x="111" y="325"/>
                  </a:cubicBezTo>
                  <a:cubicBezTo>
                    <a:pt x="104" y="316"/>
                    <a:pt x="102" y="307"/>
                    <a:pt x="102" y="298"/>
                  </a:cubicBezTo>
                  <a:cubicBezTo>
                    <a:pt x="102" y="285"/>
                    <a:pt x="106" y="273"/>
                    <a:pt x="110" y="262"/>
                  </a:cubicBezTo>
                  <a:cubicBezTo>
                    <a:pt x="113" y="250"/>
                    <a:pt x="117" y="239"/>
                    <a:pt x="117" y="230"/>
                  </a:cubicBezTo>
                  <a:cubicBezTo>
                    <a:pt x="117" y="226"/>
                    <a:pt x="116" y="222"/>
                    <a:pt x="115" y="218"/>
                  </a:cubicBezTo>
                  <a:cubicBezTo>
                    <a:pt x="111" y="204"/>
                    <a:pt x="95" y="192"/>
                    <a:pt x="76" y="179"/>
                  </a:cubicBezTo>
                  <a:cubicBezTo>
                    <a:pt x="58" y="167"/>
                    <a:pt x="37" y="154"/>
                    <a:pt x="29" y="132"/>
                  </a:cubicBezTo>
                  <a:cubicBezTo>
                    <a:pt x="26" y="125"/>
                    <a:pt x="24" y="119"/>
                    <a:pt x="24" y="112"/>
                  </a:cubicBezTo>
                  <a:cubicBezTo>
                    <a:pt x="25" y="95"/>
                    <a:pt x="33" y="82"/>
                    <a:pt x="41" y="68"/>
                  </a:cubicBezTo>
                  <a:cubicBezTo>
                    <a:pt x="48" y="55"/>
                    <a:pt x="55" y="42"/>
                    <a:pt x="55" y="26"/>
                  </a:cubicBezTo>
                  <a:cubicBezTo>
                    <a:pt x="55" y="22"/>
                    <a:pt x="54" y="17"/>
                    <a:pt x="53" y="11"/>
                  </a:cubicBezTo>
                  <a:cubicBezTo>
                    <a:pt x="52" y="7"/>
                    <a:pt x="54" y="2"/>
                    <a:pt x="59" y="1"/>
                  </a:cubicBezTo>
                  <a:cubicBezTo>
                    <a:pt x="63" y="0"/>
                    <a:pt x="67" y="3"/>
                    <a:pt x="68" y="7"/>
                  </a:cubicBezTo>
                  <a:cubicBezTo>
                    <a:pt x="70" y="14"/>
                    <a:pt x="71" y="20"/>
                    <a:pt x="71" y="26"/>
                  </a:cubicBezTo>
                  <a:cubicBezTo>
                    <a:pt x="71" y="47"/>
                    <a:pt x="62" y="63"/>
                    <a:pt x="55" y="76"/>
                  </a:cubicBezTo>
                  <a:cubicBezTo>
                    <a:pt x="47" y="90"/>
                    <a:pt x="40" y="101"/>
                    <a:pt x="40" y="112"/>
                  </a:cubicBezTo>
                  <a:cubicBezTo>
                    <a:pt x="40" y="117"/>
                    <a:pt x="41" y="121"/>
                    <a:pt x="44" y="126"/>
                  </a:cubicBezTo>
                  <a:cubicBezTo>
                    <a:pt x="44" y="127"/>
                    <a:pt x="44" y="127"/>
                    <a:pt x="44" y="127"/>
                  </a:cubicBezTo>
                  <a:cubicBezTo>
                    <a:pt x="49" y="141"/>
                    <a:pt x="66" y="154"/>
                    <a:pt x="85" y="166"/>
                  </a:cubicBezTo>
                  <a:cubicBezTo>
                    <a:pt x="104" y="179"/>
                    <a:pt x="124" y="192"/>
                    <a:pt x="131" y="214"/>
                  </a:cubicBezTo>
                  <a:cubicBezTo>
                    <a:pt x="132" y="219"/>
                    <a:pt x="133" y="224"/>
                    <a:pt x="133" y="230"/>
                  </a:cubicBezTo>
                  <a:cubicBezTo>
                    <a:pt x="133" y="243"/>
                    <a:pt x="129" y="255"/>
                    <a:pt x="125" y="267"/>
                  </a:cubicBezTo>
                  <a:cubicBezTo>
                    <a:pt x="121" y="278"/>
                    <a:pt x="118" y="289"/>
                    <a:pt x="118" y="298"/>
                  </a:cubicBezTo>
                  <a:cubicBezTo>
                    <a:pt x="118" y="304"/>
                    <a:pt x="119" y="310"/>
                    <a:pt x="123" y="315"/>
                  </a:cubicBezTo>
                  <a:cubicBezTo>
                    <a:pt x="133" y="328"/>
                    <a:pt x="151" y="337"/>
                    <a:pt x="169" y="346"/>
                  </a:cubicBezTo>
                  <a:cubicBezTo>
                    <a:pt x="186" y="355"/>
                    <a:pt x="205" y="366"/>
                    <a:pt x="213" y="387"/>
                  </a:cubicBezTo>
                  <a:cubicBezTo>
                    <a:pt x="215" y="393"/>
                    <a:pt x="216" y="400"/>
                    <a:pt x="216" y="406"/>
                  </a:cubicBezTo>
                  <a:cubicBezTo>
                    <a:pt x="215" y="432"/>
                    <a:pt x="202" y="453"/>
                    <a:pt x="202" y="474"/>
                  </a:cubicBezTo>
                  <a:cubicBezTo>
                    <a:pt x="202" y="479"/>
                    <a:pt x="203" y="484"/>
                    <a:pt x="204" y="489"/>
                  </a:cubicBezTo>
                  <a:cubicBezTo>
                    <a:pt x="208" y="504"/>
                    <a:pt x="219" y="516"/>
                    <a:pt x="231" y="530"/>
                  </a:cubicBezTo>
                  <a:cubicBezTo>
                    <a:pt x="242" y="544"/>
                    <a:pt x="254" y="560"/>
                    <a:pt x="254" y="582"/>
                  </a:cubicBezTo>
                  <a:cubicBezTo>
                    <a:pt x="254" y="586"/>
                    <a:pt x="253" y="591"/>
                    <a:pt x="252" y="597"/>
                  </a:cubicBezTo>
                  <a:cubicBezTo>
                    <a:pt x="246" y="623"/>
                    <a:pt x="227" y="635"/>
                    <a:pt x="211" y="644"/>
                  </a:cubicBezTo>
                  <a:cubicBezTo>
                    <a:pt x="194" y="652"/>
                    <a:pt x="179" y="659"/>
                    <a:pt x="171" y="673"/>
                  </a:cubicBezTo>
                  <a:cubicBezTo>
                    <a:pt x="168" y="679"/>
                    <a:pt x="167" y="685"/>
                    <a:pt x="167" y="692"/>
                  </a:cubicBezTo>
                  <a:cubicBezTo>
                    <a:pt x="167" y="711"/>
                    <a:pt x="178" y="734"/>
                    <a:pt x="178" y="760"/>
                  </a:cubicBezTo>
                  <a:cubicBezTo>
                    <a:pt x="178" y="768"/>
                    <a:pt x="177" y="777"/>
                    <a:pt x="173" y="786"/>
                  </a:cubicBezTo>
                  <a:cubicBezTo>
                    <a:pt x="164" y="805"/>
                    <a:pt x="145" y="812"/>
                    <a:pt x="128" y="821"/>
                  </a:cubicBezTo>
                  <a:cubicBezTo>
                    <a:pt x="111" y="830"/>
                    <a:pt x="94" y="840"/>
                    <a:pt x="85" y="858"/>
                  </a:cubicBezTo>
                  <a:cubicBezTo>
                    <a:pt x="81" y="866"/>
                    <a:pt x="79" y="873"/>
                    <a:pt x="79" y="881"/>
                  </a:cubicBezTo>
                  <a:cubicBezTo>
                    <a:pt x="79" y="893"/>
                    <a:pt x="83" y="906"/>
                    <a:pt x="88" y="919"/>
                  </a:cubicBezTo>
                  <a:cubicBezTo>
                    <a:pt x="93" y="933"/>
                    <a:pt x="98" y="947"/>
                    <a:pt x="98" y="962"/>
                  </a:cubicBezTo>
                  <a:cubicBezTo>
                    <a:pt x="98" y="967"/>
                    <a:pt x="97" y="972"/>
                    <a:pt x="96" y="977"/>
                  </a:cubicBezTo>
                  <a:cubicBezTo>
                    <a:pt x="92" y="995"/>
                    <a:pt x="79" y="1005"/>
                    <a:pt x="66" y="1012"/>
                  </a:cubicBezTo>
                  <a:cubicBezTo>
                    <a:pt x="53" y="1020"/>
                    <a:pt x="40" y="1025"/>
                    <a:pt x="30" y="1032"/>
                  </a:cubicBezTo>
                  <a:cubicBezTo>
                    <a:pt x="24" y="1037"/>
                    <a:pt x="19" y="1042"/>
                    <a:pt x="17" y="1049"/>
                  </a:cubicBezTo>
                  <a:cubicBezTo>
                    <a:pt x="16" y="1052"/>
                    <a:pt x="16" y="1055"/>
                    <a:pt x="16" y="1060"/>
                  </a:cubicBezTo>
                  <a:cubicBezTo>
                    <a:pt x="15" y="1071"/>
                    <a:pt x="19" y="1085"/>
                    <a:pt x="24" y="1098"/>
                  </a:cubicBezTo>
                  <a:cubicBezTo>
                    <a:pt x="25" y="1103"/>
                    <a:pt x="23" y="1107"/>
                    <a:pt x="19" y="1108"/>
                  </a:cubicBezTo>
                  <a:cubicBezTo>
                    <a:pt x="18" y="1109"/>
                    <a:pt x="17" y="1109"/>
                    <a:pt x="16" y="1109"/>
                  </a:cubicBezTo>
                  <a:cubicBezTo>
                    <a:pt x="13" y="1109"/>
                    <a:pt x="10" y="1107"/>
                    <a:pt x="9" y="1103"/>
                  </a:cubicBezTo>
                </a:path>
              </a:pathLst>
            </a:custGeom>
            <a:solidFill>
              <a:srgbClr val="066C04"/>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08" name="Freeform 1104"/>
            <p:cNvSpPr>
              <a:spLocks/>
            </p:cNvSpPr>
            <p:nvPr/>
          </p:nvSpPr>
          <p:spPr bwMode="auto">
            <a:xfrm rot="5243151">
              <a:off x="7211631" y="1389890"/>
              <a:ext cx="450446" cy="2249185"/>
            </a:xfrm>
            <a:custGeom>
              <a:avLst/>
              <a:gdLst>
                <a:gd name="T0" fmla="*/ 0 w 187"/>
                <a:gd name="T1" fmla="*/ 2711137 h 309"/>
                <a:gd name="T2" fmla="*/ 608137 w 187"/>
                <a:gd name="T3" fmla="*/ 1384763 h 309"/>
                <a:gd name="T4" fmla="*/ 1147909 w 187"/>
                <a:gd name="T5" fmla="*/ 207738 h 309"/>
                <a:gd name="T6" fmla="*/ 1745260 w 187"/>
                <a:gd name="T7" fmla="*/ 379639 h 309"/>
                <a:gd name="T8" fmla="*/ 1194151 w 187"/>
                <a:gd name="T9" fmla="*/ 1668519 h 309"/>
                <a:gd name="T10" fmla="*/ 615470 w 187"/>
                <a:gd name="T11" fmla="*/ 2928106 h 309"/>
                <a:gd name="T12" fmla="*/ 0 60000 65536"/>
                <a:gd name="T13" fmla="*/ 0 60000 65536"/>
                <a:gd name="T14" fmla="*/ 0 60000 65536"/>
                <a:gd name="T15" fmla="*/ 0 60000 65536"/>
                <a:gd name="T16" fmla="*/ 0 60000 65536"/>
                <a:gd name="T17" fmla="*/ 0 60000 65536"/>
                <a:gd name="T18" fmla="*/ 0 w 187"/>
                <a:gd name="T19" fmla="*/ 0 h 309"/>
                <a:gd name="T20" fmla="*/ 187 w 187"/>
                <a:gd name="T21" fmla="*/ 309 h 309"/>
              </a:gdLst>
              <a:ahLst/>
              <a:cxnLst>
                <a:cxn ang="T12">
                  <a:pos x="T0" y="T1"/>
                </a:cxn>
                <a:cxn ang="T13">
                  <a:pos x="T2" y="T3"/>
                </a:cxn>
                <a:cxn ang="T14">
                  <a:pos x="T4" y="T5"/>
                </a:cxn>
                <a:cxn ang="T15">
                  <a:pos x="T6" y="T7"/>
                </a:cxn>
                <a:cxn ang="T16">
                  <a:pos x="T8" y="T9"/>
                </a:cxn>
                <a:cxn ang="T17">
                  <a:pos x="T10" y="T11"/>
                </a:cxn>
              </a:cxnLst>
              <a:rect l="T18" t="T19" r="T20" b="T21"/>
              <a:pathLst>
                <a:path w="187" h="309">
                  <a:moveTo>
                    <a:pt x="0" y="286"/>
                  </a:moveTo>
                  <a:cubicBezTo>
                    <a:pt x="15" y="246"/>
                    <a:pt x="36" y="202"/>
                    <a:pt x="63" y="146"/>
                  </a:cubicBezTo>
                  <a:cubicBezTo>
                    <a:pt x="82" y="107"/>
                    <a:pt x="107" y="53"/>
                    <a:pt x="119" y="22"/>
                  </a:cubicBezTo>
                  <a:cubicBezTo>
                    <a:pt x="128" y="0"/>
                    <a:pt x="187" y="15"/>
                    <a:pt x="181" y="40"/>
                  </a:cubicBezTo>
                  <a:cubicBezTo>
                    <a:pt x="167" y="81"/>
                    <a:pt x="148" y="125"/>
                    <a:pt x="124" y="176"/>
                  </a:cubicBezTo>
                  <a:cubicBezTo>
                    <a:pt x="97" y="231"/>
                    <a:pt x="77" y="274"/>
                    <a:pt x="64" y="309"/>
                  </a:cubicBezTo>
                </a:path>
              </a:pathLst>
            </a:custGeom>
            <a:solidFill>
              <a:srgbClr val="00FF00"/>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09" name="Freeform 1105"/>
            <p:cNvSpPr>
              <a:spLocks/>
            </p:cNvSpPr>
            <p:nvPr/>
          </p:nvSpPr>
          <p:spPr bwMode="auto">
            <a:xfrm rot="5243151">
              <a:off x="1317544" y="1189218"/>
              <a:ext cx="631394" cy="3298029"/>
            </a:xfrm>
            <a:custGeom>
              <a:avLst/>
              <a:gdLst>
                <a:gd name="T0" fmla="*/ 658336 w 262"/>
                <a:gd name="T1" fmla="*/ 0 h 453"/>
                <a:gd name="T2" fmla="*/ 938961 w 262"/>
                <a:gd name="T3" fmla="*/ 1166375 h 453"/>
                <a:gd name="T4" fmla="*/ 1713119 w 262"/>
                <a:gd name="T5" fmla="*/ 2697454 h 453"/>
                <a:gd name="T6" fmla="*/ 2419954 w 262"/>
                <a:gd name="T7" fmla="*/ 3799992 h 453"/>
                <a:gd name="T8" fmla="*/ 1829136 w 262"/>
                <a:gd name="T9" fmla="*/ 4073693 h 453"/>
                <a:gd name="T10" fmla="*/ 1713119 w 262"/>
                <a:gd name="T11" fmla="*/ 3883212 h 453"/>
                <a:gd name="T12" fmla="*/ 1280720 w 262"/>
                <a:gd name="T13" fmla="*/ 3236978 h 453"/>
                <a:gd name="T14" fmla="*/ 321297 w 262"/>
                <a:gd name="T15" fmla="*/ 1386693 h 453"/>
                <a:gd name="T16" fmla="*/ 0 w 262"/>
                <a:gd name="T17" fmla="*/ 0 h 4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2"/>
                <a:gd name="T28" fmla="*/ 0 h 453"/>
                <a:gd name="T29" fmla="*/ 262 w 262"/>
                <a:gd name="T30" fmla="*/ 453 h 4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2" h="453">
                  <a:moveTo>
                    <a:pt x="68" y="0"/>
                  </a:moveTo>
                  <a:cubicBezTo>
                    <a:pt x="68" y="33"/>
                    <a:pt x="77" y="69"/>
                    <a:pt x="97" y="123"/>
                  </a:cubicBezTo>
                  <a:cubicBezTo>
                    <a:pt x="117" y="180"/>
                    <a:pt x="148" y="236"/>
                    <a:pt x="177" y="284"/>
                  </a:cubicBezTo>
                  <a:cubicBezTo>
                    <a:pt x="207" y="332"/>
                    <a:pt x="235" y="372"/>
                    <a:pt x="250" y="400"/>
                  </a:cubicBezTo>
                  <a:cubicBezTo>
                    <a:pt x="262" y="416"/>
                    <a:pt x="206" y="453"/>
                    <a:pt x="189" y="429"/>
                  </a:cubicBezTo>
                  <a:cubicBezTo>
                    <a:pt x="187" y="425"/>
                    <a:pt x="180" y="414"/>
                    <a:pt x="177" y="409"/>
                  </a:cubicBezTo>
                  <a:cubicBezTo>
                    <a:pt x="165" y="391"/>
                    <a:pt x="149" y="367"/>
                    <a:pt x="132" y="341"/>
                  </a:cubicBezTo>
                  <a:cubicBezTo>
                    <a:pt x="98" y="287"/>
                    <a:pt x="59" y="219"/>
                    <a:pt x="33" y="146"/>
                  </a:cubicBezTo>
                  <a:cubicBezTo>
                    <a:pt x="13" y="90"/>
                    <a:pt x="0" y="46"/>
                    <a:pt x="0" y="0"/>
                  </a:cubicBezTo>
                </a:path>
              </a:pathLst>
            </a:custGeom>
            <a:solidFill>
              <a:srgbClr val="00D400"/>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10" name="Freeform 1106"/>
            <p:cNvSpPr>
              <a:spLocks/>
            </p:cNvSpPr>
            <p:nvPr/>
          </p:nvSpPr>
          <p:spPr bwMode="auto">
            <a:xfrm rot="5243151">
              <a:off x="276073" y="2807143"/>
              <a:ext cx="211748" cy="504027"/>
            </a:xfrm>
            <a:custGeom>
              <a:avLst/>
              <a:gdLst>
                <a:gd name="T0" fmla="*/ 0 w 88"/>
                <a:gd name="T1" fmla="*/ 0 h 69"/>
                <a:gd name="T2" fmla="*/ 419920 w 88"/>
                <a:gd name="T3" fmla="*/ 625989 h 69"/>
                <a:gd name="T4" fmla="*/ 839375 w 88"/>
                <a:gd name="T5" fmla="*/ 449619 h 69"/>
                <a:gd name="T6" fmla="*/ 399920 w 88"/>
                <a:gd name="T7" fmla="*/ 480925 h 69"/>
                <a:gd name="T8" fmla="*/ 0 w 88"/>
                <a:gd name="T9" fmla="*/ 0 h 69"/>
                <a:gd name="T10" fmla="*/ 0 60000 65536"/>
                <a:gd name="T11" fmla="*/ 0 60000 65536"/>
                <a:gd name="T12" fmla="*/ 0 60000 65536"/>
                <a:gd name="T13" fmla="*/ 0 60000 65536"/>
                <a:gd name="T14" fmla="*/ 0 60000 65536"/>
                <a:gd name="T15" fmla="*/ 0 w 88"/>
                <a:gd name="T16" fmla="*/ 0 h 69"/>
                <a:gd name="T17" fmla="*/ 88 w 88"/>
                <a:gd name="T18" fmla="*/ 69 h 69"/>
              </a:gdLst>
              <a:ahLst/>
              <a:cxnLst>
                <a:cxn ang="T10">
                  <a:pos x="T0" y="T1"/>
                </a:cxn>
                <a:cxn ang="T11">
                  <a:pos x="T2" y="T3"/>
                </a:cxn>
                <a:cxn ang="T12">
                  <a:pos x="T4" y="T5"/>
                </a:cxn>
                <a:cxn ang="T13">
                  <a:pos x="T6" y="T7"/>
                </a:cxn>
                <a:cxn ang="T14">
                  <a:pos x="T8" y="T9"/>
                </a:cxn>
              </a:cxnLst>
              <a:rect l="T15" t="T16" r="T17" b="T18"/>
              <a:pathLst>
                <a:path w="88" h="69">
                  <a:moveTo>
                    <a:pt x="0" y="0"/>
                  </a:moveTo>
                  <a:cubicBezTo>
                    <a:pt x="0" y="0"/>
                    <a:pt x="36" y="60"/>
                    <a:pt x="44" y="64"/>
                  </a:cubicBezTo>
                  <a:cubicBezTo>
                    <a:pt x="52" y="69"/>
                    <a:pt x="80" y="58"/>
                    <a:pt x="88" y="46"/>
                  </a:cubicBezTo>
                  <a:cubicBezTo>
                    <a:pt x="72" y="54"/>
                    <a:pt x="56" y="59"/>
                    <a:pt x="42" y="49"/>
                  </a:cubicBezTo>
                  <a:cubicBezTo>
                    <a:pt x="27" y="40"/>
                    <a:pt x="0" y="0"/>
                    <a:pt x="0" y="0"/>
                  </a:cubicBezTo>
                </a:path>
              </a:pathLst>
            </a:custGeom>
            <a:solidFill>
              <a:srgbClr val="64FD3E"/>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11" name="Freeform 1107"/>
            <p:cNvSpPr>
              <a:spLocks/>
            </p:cNvSpPr>
            <p:nvPr/>
          </p:nvSpPr>
          <p:spPr bwMode="auto">
            <a:xfrm rot="5243151">
              <a:off x="6937758" y="1200026"/>
              <a:ext cx="440821" cy="2558011"/>
            </a:xfrm>
            <a:custGeom>
              <a:avLst/>
              <a:gdLst>
                <a:gd name="T0" fmla="*/ 0 w 183"/>
                <a:gd name="T1" fmla="*/ 3366014 h 351"/>
                <a:gd name="T2" fmla="*/ 320500 w 183"/>
                <a:gd name="T3" fmla="*/ 2837281 h 351"/>
                <a:gd name="T4" fmla="*/ 750970 w 183"/>
                <a:gd name="T5" fmla="*/ 2492162 h 351"/>
                <a:gd name="T6" fmla="*/ 802126 w 183"/>
                <a:gd name="T7" fmla="*/ 2339070 h 351"/>
                <a:gd name="T8" fmla="*/ 725232 w 183"/>
                <a:gd name="T9" fmla="*/ 2043126 h 351"/>
                <a:gd name="T10" fmla="*/ 646303 w 183"/>
                <a:gd name="T11" fmla="*/ 1668017 h 351"/>
                <a:gd name="T12" fmla="*/ 712881 w 183"/>
                <a:gd name="T13" fmla="*/ 1361105 h 351"/>
                <a:gd name="T14" fmla="*/ 936079 w 183"/>
                <a:gd name="T15" fmla="*/ 1142326 h 351"/>
                <a:gd name="T16" fmla="*/ 1186928 w 183"/>
                <a:gd name="T17" fmla="*/ 1034314 h 351"/>
                <a:gd name="T18" fmla="*/ 1579384 w 183"/>
                <a:gd name="T19" fmla="*/ 720703 h 351"/>
                <a:gd name="T20" fmla="*/ 1610145 w 183"/>
                <a:gd name="T21" fmla="*/ 567346 h 351"/>
                <a:gd name="T22" fmla="*/ 1494687 w 183"/>
                <a:gd name="T23" fmla="*/ 107354 h 351"/>
                <a:gd name="T24" fmla="*/ 1552908 w 183"/>
                <a:gd name="T25" fmla="*/ 12257 h 351"/>
                <a:gd name="T26" fmla="*/ 1648234 w 183"/>
                <a:gd name="T27" fmla="*/ 69334 h 351"/>
                <a:gd name="T28" fmla="*/ 1764018 w 183"/>
                <a:gd name="T29" fmla="*/ 567346 h 351"/>
                <a:gd name="T30" fmla="*/ 1725929 w 183"/>
                <a:gd name="T31" fmla="*/ 778768 h 351"/>
                <a:gd name="T32" fmla="*/ 1366627 w 183"/>
                <a:gd name="T33" fmla="*/ 1131319 h 351"/>
                <a:gd name="T34" fmla="*/ 1012941 w 183"/>
                <a:gd name="T35" fmla="*/ 1264833 h 351"/>
                <a:gd name="T36" fmla="*/ 848068 w 183"/>
                <a:gd name="T37" fmla="*/ 1437486 h 351"/>
                <a:gd name="T38" fmla="*/ 802126 w 183"/>
                <a:gd name="T39" fmla="*/ 1668017 h 351"/>
                <a:gd name="T40" fmla="*/ 866554 w 183"/>
                <a:gd name="T41" fmla="*/ 1994151 h 351"/>
                <a:gd name="T42" fmla="*/ 955691 w 183"/>
                <a:gd name="T43" fmla="*/ 2339070 h 351"/>
                <a:gd name="T44" fmla="*/ 878799 w 183"/>
                <a:gd name="T45" fmla="*/ 2579887 h 351"/>
                <a:gd name="T46" fmla="*/ 404734 w 183"/>
                <a:gd name="T47" fmla="*/ 2964668 h 351"/>
                <a:gd name="T48" fmla="*/ 153880 w 183"/>
                <a:gd name="T49" fmla="*/ 3366014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3"/>
                <a:gd name="T76" fmla="*/ 0 h 351"/>
                <a:gd name="T77" fmla="*/ 183 w 183"/>
                <a:gd name="T78" fmla="*/ 351 h 3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3" h="351">
                  <a:moveTo>
                    <a:pt x="0" y="351"/>
                  </a:moveTo>
                  <a:cubicBezTo>
                    <a:pt x="0" y="324"/>
                    <a:pt x="16" y="308"/>
                    <a:pt x="33" y="296"/>
                  </a:cubicBezTo>
                  <a:cubicBezTo>
                    <a:pt x="50" y="284"/>
                    <a:pt x="68" y="275"/>
                    <a:pt x="78" y="260"/>
                  </a:cubicBezTo>
                  <a:cubicBezTo>
                    <a:pt x="81" y="255"/>
                    <a:pt x="83" y="250"/>
                    <a:pt x="83" y="244"/>
                  </a:cubicBezTo>
                  <a:cubicBezTo>
                    <a:pt x="83" y="236"/>
                    <a:pt x="79" y="225"/>
                    <a:pt x="75" y="213"/>
                  </a:cubicBezTo>
                  <a:cubicBezTo>
                    <a:pt x="71" y="202"/>
                    <a:pt x="67" y="188"/>
                    <a:pt x="67" y="174"/>
                  </a:cubicBezTo>
                  <a:cubicBezTo>
                    <a:pt x="67" y="164"/>
                    <a:pt x="69" y="153"/>
                    <a:pt x="74" y="142"/>
                  </a:cubicBezTo>
                  <a:cubicBezTo>
                    <a:pt x="80" y="131"/>
                    <a:pt x="88" y="124"/>
                    <a:pt x="97" y="119"/>
                  </a:cubicBezTo>
                  <a:cubicBezTo>
                    <a:pt x="105" y="114"/>
                    <a:pt x="114" y="111"/>
                    <a:pt x="123" y="108"/>
                  </a:cubicBezTo>
                  <a:cubicBezTo>
                    <a:pt x="140" y="102"/>
                    <a:pt x="154" y="97"/>
                    <a:pt x="164" y="75"/>
                  </a:cubicBezTo>
                  <a:cubicBezTo>
                    <a:pt x="166" y="69"/>
                    <a:pt x="167" y="64"/>
                    <a:pt x="167" y="59"/>
                  </a:cubicBezTo>
                  <a:cubicBezTo>
                    <a:pt x="167" y="45"/>
                    <a:pt x="160" y="30"/>
                    <a:pt x="155" y="11"/>
                  </a:cubicBezTo>
                  <a:cubicBezTo>
                    <a:pt x="154" y="7"/>
                    <a:pt x="157" y="2"/>
                    <a:pt x="161" y="1"/>
                  </a:cubicBezTo>
                  <a:cubicBezTo>
                    <a:pt x="166" y="0"/>
                    <a:pt x="170" y="3"/>
                    <a:pt x="171" y="7"/>
                  </a:cubicBezTo>
                  <a:cubicBezTo>
                    <a:pt x="175" y="24"/>
                    <a:pt x="183" y="40"/>
                    <a:pt x="183" y="59"/>
                  </a:cubicBezTo>
                  <a:cubicBezTo>
                    <a:pt x="183" y="66"/>
                    <a:pt x="182" y="74"/>
                    <a:pt x="179" y="81"/>
                  </a:cubicBezTo>
                  <a:cubicBezTo>
                    <a:pt x="170" y="102"/>
                    <a:pt x="155" y="112"/>
                    <a:pt x="142" y="118"/>
                  </a:cubicBezTo>
                  <a:cubicBezTo>
                    <a:pt x="128" y="124"/>
                    <a:pt x="115" y="127"/>
                    <a:pt x="105" y="132"/>
                  </a:cubicBezTo>
                  <a:cubicBezTo>
                    <a:pt x="98" y="136"/>
                    <a:pt x="93" y="141"/>
                    <a:pt x="88" y="150"/>
                  </a:cubicBezTo>
                  <a:cubicBezTo>
                    <a:pt x="84" y="158"/>
                    <a:pt x="83" y="166"/>
                    <a:pt x="83" y="174"/>
                  </a:cubicBezTo>
                  <a:cubicBezTo>
                    <a:pt x="83" y="185"/>
                    <a:pt x="86" y="197"/>
                    <a:pt x="90" y="208"/>
                  </a:cubicBezTo>
                  <a:cubicBezTo>
                    <a:pt x="94" y="220"/>
                    <a:pt x="98" y="232"/>
                    <a:pt x="99" y="244"/>
                  </a:cubicBezTo>
                  <a:cubicBezTo>
                    <a:pt x="99" y="253"/>
                    <a:pt x="96" y="261"/>
                    <a:pt x="91" y="269"/>
                  </a:cubicBezTo>
                  <a:cubicBezTo>
                    <a:pt x="78" y="288"/>
                    <a:pt x="58" y="298"/>
                    <a:pt x="42" y="309"/>
                  </a:cubicBezTo>
                  <a:cubicBezTo>
                    <a:pt x="27" y="320"/>
                    <a:pt x="16" y="331"/>
                    <a:pt x="16" y="351"/>
                  </a:cubicBezTo>
                </a:path>
              </a:pathLst>
            </a:custGeom>
            <a:solidFill>
              <a:srgbClr val="066C04"/>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12" name="Freeform 1108"/>
            <p:cNvSpPr>
              <a:spLocks/>
            </p:cNvSpPr>
            <p:nvPr/>
          </p:nvSpPr>
          <p:spPr bwMode="auto">
            <a:xfrm rot="5243151">
              <a:off x="1550962" y="1166920"/>
              <a:ext cx="484133" cy="3315509"/>
            </a:xfrm>
            <a:custGeom>
              <a:avLst/>
              <a:gdLst>
                <a:gd name="T0" fmla="*/ 184411 w 201"/>
                <a:gd name="T1" fmla="*/ 0 h 455"/>
                <a:gd name="T2" fmla="*/ 184411 w 201"/>
                <a:gd name="T3" fmla="*/ 0 h 455"/>
                <a:gd name="T4" fmla="*/ 415551 w 201"/>
                <a:gd name="T5" fmla="*/ 451891 h 455"/>
                <a:gd name="T6" fmla="*/ 415551 w 201"/>
                <a:gd name="T7" fmla="*/ 479271 h 455"/>
                <a:gd name="T8" fmla="*/ 269190 w 201"/>
                <a:gd name="T9" fmla="*/ 956873 h 455"/>
                <a:gd name="T10" fmla="*/ 153768 w 201"/>
                <a:gd name="T11" fmla="*/ 1408761 h 455"/>
                <a:gd name="T12" fmla="*/ 184411 w 201"/>
                <a:gd name="T13" fmla="*/ 1569867 h 455"/>
                <a:gd name="T14" fmla="*/ 453601 w 201"/>
                <a:gd name="T15" fmla="*/ 1772914 h 455"/>
                <a:gd name="T16" fmla="*/ 827150 w 201"/>
                <a:gd name="T17" fmla="*/ 1926004 h 455"/>
                <a:gd name="T18" fmla="*/ 981438 w 201"/>
                <a:gd name="T19" fmla="*/ 2145328 h 455"/>
                <a:gd name="T20" fmla="*/ 993993 w 201"/>
                <a:gd name="T21" fmla="*/ 2221676 h 455"/>
                <a:gd name="T22" fmla="*/ 896719 w 201"/>
                <a:gd name="T23" fmla="*/ 2852943 h 455"/>
                <a:gd name="T24" fmla="*/ 981438 w 201"/>
                <a:gd name="T25" fmla="*/ 3151150 h 455"/>
                <a:gd name="T26" fmla="*/ 993993 w 201"/>
                <a:gd name="T27" fmla="*/ 3159176 h 455"/>
                <a:gd name="T28" fmla="*/ 1358205 w 201"/>
                <a:gd name="T29" fmla="*/ 3370486 h 455"/>
                <a:gd name="T30" fmla="*/ 1839606 w 201"/>
                <a:gd name="T31" fmla="*/ 3599807 h 455"/>
                <a:gd name="T32" fmla="*/ 1936547 w 201"/>
                <a:gd name="T33" fmla="*/ 3982655 h 455"/>
                <a:gd name="T34" fmla="*/ 1924280 w 201"/>
                <a:gd name="T35" fmla="*/ 4281269 h 455"/>
                <a:gd name="T36" fmla="*/ 1846938 w 201"/>
                <a:gd name="T37" fmla="*/ 4357885 h 455"/>
                <a:gd name="T38" fmla="*/ 1839606 w 201"/>
                <a:gd name="T39" fmla="*/ 4357885 h 455"/>
                <a:gd name="T40" fmla="*/ 1769992 w 201"/>
                <a:gd name="T41" fmla="*/ 4270972 h 455"/>
                <a:gd name="T42" fmla="*/ 1782384 w 201"/>
                <a:gd name="T43" fmla="*/ 3982655 h 455"/>
                <a:gd name="T44" fmla="*/ 1723869 w 201"/>
                <a:gd name="T45" fmla="*/ 3707056 h 455"/>
                <a:gd name="T46" fmla="*/ 1319617 w 201"/>
                <a:gd name="T47" fmla="*/ 3516102 h 455"/>
                <a:gd name="T48" fmla="*/ 857855 w 201"/>
                <a:gd name="T49" fmla="*/ 3235604 h 455"/>
                <a:gd name="T50" fmla="*/ 743226 w 201"/>
                <a:gd name="T51" fmla="*/ 2852943 h 455"/>
                <a:gd name="T52" fmla="*/ 839499 w 201"/>
                <a:gd name="T53" fmla="*/ 2221676 h 455"/>
                <a:gd name="T54" fmla="*/ 839499 w 201"/>
                <a:gd name="T55" fmla="*/ 2163651 h 455"/>
                <a:gd name="T56" fmla="*/ 781234 w 201"/>
                <a:gd name="T57" fmla="*/ 2079164 h 455"/>
                <a:gd name="T58" fmla="*/ 654043 w 201"/>
                <a:gd name="T59" fmla="*/ 2010678 h 455"/>
                <a:gd name="T60" fmla="*/ 261357 w 201"/>
                <a:gd name="T61" fmla="*/ 1857401 h 455"/>
                <a:gd name="T62" fmla="*/ 51138 w 201"/>
                <a:gd name="T63" fmla="*/ 1627785 h 455"/>
                <a:gd name="T64" fmla="*/ 0 w 201"/>
                <a:gd name="T65" fmla="*/ 1408761 h 455"/>
                <a:gd name="T66" fmla="*/ 127972 w 201"/>
                <a:gd name="T67" fmla="*/ 900611 h 455"/>
                <a:gd name="T68" fmla="*/ 261357 w 201"/>
                <a:gd name="T69" fmla="*/ 471452 h 455"/>
                <a:gd name="T70" fmla="*/ 261357 w 201"/>
                <a:gd name="T71" fmla="*/ 451891 h 455"/>
                <a:gd name="T72" fmla="*/ 69489 w 201"/>
                <a:gd name="T73" fmla="*/ 96690 h 4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1"/>
                <a:gd name="T112" fmla="*/ 0 h 455"/>
                <a:gd name="T113" fmla="*/ 201 w 201"/>
                <a:gd name="T114" fmla="*/ 455 h 4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1" h="455">
                  <a:moveTo>
                    <a:pt x="19" y="0"/>
                  </a:moveTo>
                  <a:cubicBezTo>
                    <a:pt x="19" y="0"/>
                    <a:pt x="19" y="0"/>
                    <a:pt x="19" y="0"/>
                  </a:cubicBezTo>
                  <a:cubicBezTo>
                    <a:pt x="30" y="13"/>
                    <a:pt x="42" y="27"/>
                    <a:pt x="43" y="47"/>
                  </a:cubicBezTo>
                  <a:cubicBezTo>
                    <a:pt x="43" y="48"/>
                    <a:pt x="43" y="49"/>
                    <a:pt x="43" y="50"/>
                  </a:cubicBezTo>
                  <a:cubicBezTo>
                    <a:pt x="41" y="66"/>
                    <a:pt x="34" y="83"/>
                    <a:pt x="28" y="100"/>
                  </a:cubicBezTo>
                  <a:cubicBezTo>
                    <a:pt x="22" y="117"/>
                    <a:pt x="16" y="133"/>
                    <a:pt x="16" y="147"/>
                  </a:cubicBezTo>
                  <a:cubicBezTo>
                    <a:pt x="16" y="153"/>
                    <a:pt x="17" y="158"/>
                    <a:pt x="19" y="164"/>
                  </a:cubicBezTo>
                  <a:cubicBezTo>
                    <a:pt x="24" y="174"/>
                    <a:pt x="34" y="180"/>
                    <a:pt x="47" y="185"/>
                  </a:cubicBezTo>
                  <a:cubicBezTo>
                    <a:pt x="60" y="191"/>
                    <a:pt x="74" y="194"/>
                    <a:pt x="86" y="201"/>
                  </a:cubicBezTo>
                  <a:cubicBezTo>
                    <a:pt x="94" y="206"/>
                    <a:pt x="101" y="214"/>
                    <a:pt x="102" y="224"/>
                  </a:cubicBezTo>
                  <a:cubicBezTo>
                    <a:pt x="103" y="227"/>
                    <a:pt x="103" y="229"/>
                    <a:pt x="103" y="232"/>
                  </a:cubicBezTo>
                  <a:cubicBezTo>
                    <a:pt x="103" y="254"/>
                    <a:pt x="92" y="277"/>
                    <a:pt x="93" y="298"/>
                  </a:cubicBezTo>
                  <a:cubicBezTo>
                    <a:pt x="93" y="309"/>
                    <a:pt x="95" y="319"/>
                    <a:pt x="102" y="329"/>
                  </a:cubicBezTo>
                  <a:cubicBezTo>
                    <a:pt x="103" y="330"/>
                    <a:pt x="103" y="330"/>
                    <a:pt x="103" y="330"/>
                  </a:cubicBezTo>
                  <a:cubicBezTo>
                    <a:pt x="110" y="343"/>
                    <a:pt x="123" y="347"/>
                    <a:pt x="141" y="352"/>
                  </a:cubicBezTo>
                  <a:cubicBezTo>
                    <a:pt x="157" y="356"/>
                    <a:pt x="177" y="360"/>
                    <a:pt x="191" y="376"/>
                  </a:cubicBezTo>
                  <a:cubicBezTo>
                    <a:pt x="200" y="387"/>
                    <a:pt x="201" y="401"/>
                    <a:pt x="201" y="416"/>
                  </a:cubicBezTo>
                  <a:cubicBezTo>
                    <a:pt x="201" y="427"/>
                    <a:pt x="200" y="438"/>
                    <a:pt x="200" y="447"/>
                  </a:cubicBezTo>
                  <a:cubicBezTo>
                    <a:pt x="200" y="451"/>
                    <a:pt x="196" y="455"/>
                    <a:pt x="192" y="455"/>
                  </a:cubicBezTo>
                  <a:cubicBezTo>
                    <a:pt x="192" y="455"/>
                    <a:pt x="192" y="455"/>
                    <a:pt x="191" y="455"/>
                  </a:cubicBezTo>
                  <a:cubicBezTo>
                    <a:pt x="187" y="454"/>
                    <a:pt x="184" y="451"/>
                    <a:pt x="184" y="446"/>
                  </a:cubicBezTo>
                  <a:cubicBezTo>
                    <a:pt x="184" y="436"/>
                    <a:pt x="185" y="426"/>
                    <a:pt x="185" y="416"/>
                  </a:cubicBezTo>
                  <a:cubicBezTo>
                    <a:pt x="186" y="403"/>
                    <a:pt x="183" y="391"/>
                    <a:pt x="179" y="387"/>
                  </a:cubicBezTo>
                  <a:cubicBezTo>
                    <a:pt x="169" y="375"/>
                    <a:pt x="154" y="371"/>
                    <a:pt x="137" y="367"/>
                  </a:cubicBezTo>
                  <a:cubicBezTo>
                    <a:pt x="120" y="363"/>
                    <a:pt x="100" y="357"/>
                    <a:pt x="89" y="338"/>
                  </a:cubicBezTo>
                  <a:cubicBezTo>
                    <a:pt x="80" y="325"/>
                    <a:pt x="76" y="311"/>
                    <a:pt x="77" y="298"/>
                  </a:cubicBezTo>
                  <a:cubicBezTo>
                    <a:pt x="77" y="273"/>
                    <a:pt x="87" y="249"/>
                    <a:pt x="87" y="232"/>
                  </a:cubicBezTo>
                  <a:cubicBezTo>
                    <a:pt x="87" y="230"/>
                    <a:pt x="87" y="228"/>
                    <a:pt x="87" y="226"/>
                  </a:cubicBezTo>
                  <a:cubicBezTo>
                    <a:pt x="86" y="223"/>
                    <a:pt x="85" y="220"/>
                    <a:pt x="81" y="217"/>
                  </a:cubicBezTo>
                  <a:cubicBezTo>
                    <a:pt x="78" y="215"/>
                    <a:pt x="74" y="212"/>
                    <a:pt x="68" y="210"/>
                  </a:cubicBezTo>
                  <a:cubicBezTo>
                    <a:pt x="56" y="205"/>
                    <a:pt x="40" y="201"/>
                    <a:pt x="27" y="194"/>
                  </a:cubicBezTo>
                  <a:cubicBezTo>
                    <a:pt x="18" y="188"/>
                    <a:pt x="9" y="181"/>
                    <a:pt x="5" y="170"/>
                  </a:cubicBezTo>
                  <a:cubicBezTo>
                    <a:pt x="1" y="162"/>
                    <a:pt x="0" y="155"/>
                    <a:pt x="0" y="147"/>
                  </a:cubicBezTo>
                  <a:cubicBezTo>
                    <a:pt x="0" y="129"/>
                    <a:pt x="7" y="111"/>
                    <a:pt x="13" y="94"/>
                  </a:cubicBezTo>
                  <a:cubicBezTo>
                    <a:pt x="19" y="77"/>
                    <a:pt x="26" y="61"/>
                    <a:pt x="27" y="49"/>
                  </a:cubicBezTo>
                  <a:cubicBezTo>
                    <a:pt x="27" y="48"/>
                    <a:pt x="27" y="48"/>
                    <a:pt x="27" y="47"/>
                  </a:cubicBezTo>
                  <a:cubicBezTo>
                    <a:pt x="27" y="35"/>
                    <a:pt x="18" y="24"/>
                    <a:pt x="7" y="10"/>
                  </a:cubicBezTo>
                </a:path>
              </a:pathLst>
            </a:custGeom>
            <a:solidFill>
              <a:srgbClr val="066C04"/>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13" name="Freeform 1109"/>
            <p:cNvSpPr>
              <a:spLocks/>
            </p:cNvSpPr>
            <p:nvPr/>
          </p:nvSpPr>
          <p:spPr bwMode="auto">
            <a:xfrm rot="5243151">
              <a:off x="7943646" y="2436830"/>
              <a:ext cx="86624" cy="617652"/>
            </a:xfrm>
            <a:custGeom>
              <a:avLst/>
              <a:gdLst>
                <a:gd name="T0" fmla="*/ 343750 w 36"/>
                <a:gd name="T1" fmla="*/ 0 h 85"/>
                <a:gd name="T2" fmla="*/ 134300 w 36"/>
                <a:gd name="T3" fmla="*/ 791992 h 85"/>
                <a:gd name="T4" fmla="*/ 343750 w 36"/>
                <a:gd name="T5" fmla="*/ 0 h 85"/>
                <a:gd name="T6" fmla="*/ 0 60000 65536"/>
                <a:gd name="T7" fmla="*/ 0 60000 65536"/>
                <a:gd name="T8" fmla="*/ 0 60000 65536"/>
                <a:gd name="T9" fmla="*/ 0 w 36"/>
                <a:gd name="T10" fmla="*/ 0 h 85"/>
                <a:gd name="T11" fmla="*/ 36 w 36"/>
                <a:gd name="T12" fmla="*/ 85 h 85"/>
              </a:gdLst>
              <a:ahLst/>
              <a:cxnLst>
                <a:cxn ang="T6">
                  <a:pos x="T0" y="T1"/>
                </a:cxn>
                <a:cxn ang="T7">
                  <a:pos x="T2" y="T3"/>
                </a:cxn>
                <a:cxn ang="T8">
                  <a:pos x="T4" y="T5"/>
                </a:cxn>
              </a:cxnLst>
              <a:rect l="T9" t="T10" r="T11" b="T12"/>
              <a:pathLst>
                <a:path w="36" h="85">
                  <a:moveTo>
                    <a:pt x="36" y="0"/>
                  </a:moveTo>
                  <a:cubicBezTo>
                    <a:pt x="25" y="14"/>
                    <a:pt x="0" y="58"/>
                    <a:pt x="14" y="85"/>
                  </a:cubicBezTo>
                  <a:cubicBezTo>
                    <a:pt x="8" y="59"/>
                    <a:pt x="28" y="9"/>
                    <a:pt x="3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14" name="Freeform 1110"/>
            <p:cNvSpPr>
              <a:spLocks/>
            </p:cNvSpPr>
            <p:nvPr/>
          </p:nvSpPr>
          <p:spPr bwMode="auto">
            <a:xfrm rot="5243151">
              <a:off x="6683877" y="2088091"/>
              <a:ext cx="221373" cy="1462554"/>
            </a:xfrm>
            <a:custGeom>
              <a:avLst/>
              <a:gdLst>
                <a:gd name="T0" fmla="*/ 38595 w 92"/>
                <a:gd name="T1" fmla="*/ 1398882 h 201"/>
                <a:gd name="T2" fmla="*/ 648958 w 92"/>
                <a:gd name="T3" fmla="*/ 858133 h 201"/>
                <a:gd name="T4" fmla="*/ 564770 w 92"/>
                <a:gd name="T5" fmla="*/ 0 h 201"/>
                <a:gd name="T6" fmla="*/ 781250 w 92"/>
                <a:gd name="T7" fmla="*/ 643094 h 201"/>
                <a:gd name="T8" fmla="*/ 286925 w 92"/>
                <a:gd name="T9" fmla="*/ 1103763 h 201"/>
                <a:gd name="T10" fmla="*/ 56950 w 92"/>
                <a:gd name="T11" fmla="*/ 1474591 h 201"/>
                <a:gd name="T12" fmla="*/ 152658 w 92"/>
                <a:gd name="T13" fmla="*/ 1898322 h 201"/>
                <a:gd name="T14" fmla="*/ 38595 w 92"/>
                <a:gd name="T15" fmla="*/ 1398882 h 201"/>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201"/>
                <a:gd name="T26" fmla="*/ 92 w 92"/>
                <a:gd name="T27" fmla="*/ 201 h 2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201">
                  <a:moveTo>
                    <a:pt x="4" y="148"/>
                  </a:moveTo>
                  <a:cubicBezTo>
                    <a:pt x="0" y="110"/>
                    <a:pt x="44" y="116"/>
                    <a:pt x="68" y="91"/>
                  </a:cubicBezTo>
                  <a:cubicBezTo>
                    <a:pt x="90" y="72"/>
                    <a:pt x="74" y="21"/>
                    <a:pt x="59" y="0"/>
                  </a:cubicBezTo>
                  <a:cubicBezTo>
                    <a:pt x="70" y="12"/>
                    <a:pt x="92" y="34"/>
                    <a:pt x="82" y="68"/>
                  </a:cubicBezTo>
                  <a:cubicBezTo>
                    <a:pt x="72" y="101"/>
                    <a:pt x="49" y="106"/>
                    <a:pt x="30" y="117"/>
                  </a:cubicBezTo>
                  <a:cubicBezTo>
                    <a:pt x="15" y="128"/>
                    <a:pt x="5" y="136"/>
                    <a:pt x="6" y="156"/>
                  </a:cubicBezTo>
                  <a:cubicBezTo>
                    <a:pt x="8" y="176"/>
                    <a:pt x="16" y="201"/>
                    <a:pt x="16" y="201"/>
                  </a:cubicBezTo>
                  <a:cubicBezTo>
                    <a:pt x="5" y="171"/>
                    <a:pt x="4" y="154"/>
                    <a:pt x="4" y="148"/>
                  </a:cubicBezTo>
                </a:path>
              </a:pathLst>
            </a:custGeom>
            <a:solidFill>
              <a:srgbClr val="77933C"/>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15" name="Freeform 1111"/>
            <p:cNvSpPr>
              <a:spLocks/>
            </p:cNvSpPr>
            <p:nvPr/>
          </p:nvSpPr>
          <p:spPr bwMode="auto">
            <a:xfrm rot="5243151">
              <a:off x="7617681" y="2622679"/>
              <a:ext cx="76999" cy="320480"/>
            </a:xfrm>
            <a:custGeom>
              <a:avLst/>
              <a:gdLst>
                <a:gd name="T0" fmla="*/ 18358 w 32"/>
                <a:gd name="T1" fmla="*/ 152658 h 44"/>
                <a:gd name="T2" fmla="*/ 305200 w 32"/>
                <a:gd name="T3" fmla="*/ 419920 h 44"/>
                <a:gd name="T4" fmla="*/ 18358 w 32"/>
                <a:gd name="T5" fmla="*/ 0 h 44"/>
                <a:gd name="T6" fmla="*/ 0 60000 65536"/>
                <a:gd name="T7" fmla="*/ 0 60000 65536"/>
                <a:gd name="T8" fmla="*/ 0 60000 65536"/>
                <a:gd name="T9" fmla="*/ 0 w 32"/>
                <a:gd name="T10" fmla="*/ 0 h 44"/>
                <a:gd name="T11" fmla="*/ 32 w 32"/>
                <a:gd name="T12" fmla="*/ 44 h 44"/>
              </a:gdLst>
              <a:ahLst/>
              <a:cxnLst>
                <a:cxn ang="T6">
                  <a:pos x="T0" y="T1"/>
                </a:cxn>
                <a:cxn ang="T7">
                  <a:pos x="T2" y="T3"/>
                </a:cxn>
                <a:cxn ang="T8">
                  <a:pos x="T4" y="T5"/>
                </a:cxn>
              </a:cxnLst>
              <a:rect l="T9" t="T10" r="T11" b="T12"/>
              <a:pathLst>
                <a:path w="32" h="44">
                  <a:moveTo>
                    <a:pt x="2" y="16"/>
                  </a:moveTo>
                  <a:cubicBezTo>
                    <a:pt x="8" y="33"/>
                    <a:pt x="23" y="35"/>
                    <a:pt x="32" y="44"/>
                  </a:cubicBezTo>
                  <a:cubicBezTo>
                    <a:pt x="21" y="29"/>
                    <a:pt x="0" y="25"/>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16" name="Freeform 1112"/>
            <p:cNvSpPr>
              <a:spLocks/>
            </p:cNvSpPr>
            <p:nvPr/>
          </p:nvSpPr>
          <p:spPr bwMode="auto">
            <a:xfrm rot="5243151">
              <a:off x="7418495" y="2681544"/>
              <a:ext cx="78925" cy="270951"/>
            </a:xfrm>
            <a:custGeom>
              <a:avLst/>
              <a:gdLst>
                <a:gd name="T0" fmla="*/ 260315 w 33"/>
                <a:gd name="T1" fmla="*/ 240769 h 37"/>
                <a:gd name="T2" fmla="*/ 0 w 33"/>
                <a:gd name="T3" fmla="*/ 0 h 37"/>
                <a:gd name="T4" fmla="*/ 296604 w 33"/>
                <a:gd name="T5" fmla="*/ 372716 h 37"/>
                <a:gd name="T6" fmla="*/ 0 60000 65536"/>
                <a:gd name="T7" fmla="*/ 0 60000 65536"/>
                <a:gd name="T8" fmla="*/ 0 60000 65536"/>
                <a:gd name="T9" fmla="*/ 0 w 33"/>
                <a:gd name="T10" fmla="*/ 0 h 37"/>
                <a:gd name="T11" fmla="*/ 33 w 33"/>
                <a:gd name="T12" fmla="*/ 37 h 37"/>
              </a:gdLst>
              <a:ahLst/>
              <a:cxnLst>
                <a:cxn ang="T6">
                  <a:pos x="T0" y="T1"/>
                </a:cxn>
                <a:cxn ang="T7">
                  <a:pos x="T2" y="T3"/>
                </a:cxn>
                <a:cxn ang="T8">
                  <a:pos x="T4" y="T5"/>
                </a:cxn>
              </a:cxnLst>
              <a:rect l="T9" t="T10" r="T11" b="T12"/>
              <a:pathLst>
                <a:path w="33" h="37">
                  <a:moveTo>
                    <a:pt x="29" y="24"/>
                  </a:moveTo>
                  <a:cubicBezTo>
                    <a:pt x="20" y="6"/>
                    <a:pt x="8" y="8"/>
                    <a:pt x="0" y="0"/>
                  </a:cubicBezTo>
                  <a:cubicBezTo>
                    <a:pt x="7" y="5"/>
                    <a:pt x="24" y="16"/>
                    <a:pt x="33" y="37"/>
                  </a:cubicBezTo>
                </a:path>
              </a:pathLst>
            </a:custGeom>
            <a:solidFill>
              <a:srgbClr val="5452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17" name="Freeform 1113"/>
            <p:cNvSpPr>
              <a:spLocks/>
            </p:cNvSpPr>
            <p:nvPr/>
          </p:nvSpPr>
          <p:spPr bwMode="auto">
            <a:xfrm rot="5243151">
              <a:off x="6795269" y="2632469"/>
              <a:ext cx="144374" cy="372922"/>
            </a:xfrm>
            <a:custGeom>
              <a:avLst/>
              <a:gdLst>
                <a:gd name="T0" fmla="*/ 0 w 60"/>
                <a:gd name="T1" fmla="*/ 505592 h 51"/>
                <a:gd name="T2" fmla="*/ 335750 w 60"/>
                <a:gd name="T3" fmla="*/ 308693 h 51"/>
                <a:gd name="T4" fmla="*/ 572583 w 60"/>
                <a:gd name="T5" fmla="*/ 0 h 51"/>
                <a:gd name="T6" fmla="*/ 279613 w 60"/>
                <a:gd name="T7" fmla="*/ 374450 h 51"/>
                <a:gd name="T8" fmla="*/ 0 w 60"/>
                <a:gd name="T9" fmla="*/ 505592 h 51"/>
                <a:gd name="T10" fmla="*/ 0 60000 65536"/>
                <a:gd name="T11" fmla="*/ 0 60000 65536"/>
                <a:gd name="T12" fmla="*/ 0 60000 65536"/>
                <a:gd name="T13" fmla="*/ 0 60000 65536"/>
                <a:gd name="T14" fmla="*/ 0 60000 65536"/>
                <a:gd name="T15" fmla="*/ 0 w 60"/>
                <a:gd name="T16" fmla="*/ 0 h 51"/>
                <a:gd name="T17" fmla="*/ 60 w 60"/>
                <a:gd name="T18" fmla="*/ 51 h 51"/>
              </a:gdLst>
              <a:ahLst/>
              <a:cxnLst>
                <a:cxn ang="T10">
                  <a:pos x="T0" y="T1"/>
                </a:cxn>
                <a:cxn ang="T11">
                  <a:pos x="T2" y="T3"/>
                </a:cxn>
                <a:cxn ang="T12">
                  <a:pos x="T4" y="T5"/>
                </a:cxn>
                <a:cxn ang="T13">
                  <a:pos x="T6" y="T7"/>
                </a:cxn>
                <a:cxn ang="T14">
                  <a:pos x="T8" y="T9"/>
                </a:cxn>
              </a:cxnLst>
              <a:rect l="T15" t="T16" r="T17" b="T18"/>
              <a:pathLst>
                <a:path w="60" h="51">
                  <a:moveTo>
                    <a:pt x="0" y="51"/>
                  </a:moveTo>
                  <a:cubicBezTo>
                    <a:pt x="6" y="46"/>
                    <a:pt x="25" y="34"/>
                    <a:pt x="35" y="31"/>
                  </a:cubicBezTo>
                  <a:cubicBezTo>
                    <a:pt x="48" y="22"/>
                    <a:pt x="56" y="15"/>
                    <a:pt x="60" y="0"/>
                  </a:cubicBezTo>
                  <a:cubicBezTo>
                    <a:pt x="57" y="13"/>
                    <a:pt x="44" y="31"/>
                    <a:pt x="29" y="38"/>
                  </a:cubicBezTo>
                  <a:cubicBezTo>
                    <a:pt x="13" y="44"/>
                    <a:pt x="8" y="46"/>
                    <a:pt x="0" y="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18" name="Freeform 1114"/>
            <p:cNvSpPr>
              <a:spLocks/>
            </p:cNvSpPr>
            <p:nvPr/>
          </p:nvSpPr>
          <p:spPr bwMode="auto">
            <a:xfrm rot="5243151">
              <a:off x="4808544" y="2424503"/>
              <a:ext cx="156886" cy="908998"/>
            </a:xfrm>
            <a:custGeom>
              <a:avLst/>
              <a:gdLst>
                <a:gd name="T0" fmla="*/ 392208 w 65"/>
                <a:gd name="T1" fmla="*/ 18128 h 125"/>
                <a:gd name="T2" fmla="*/ 275084 w 65"/>
                <a:gd name="T3" fmla="*/ 401831 h 125"/>
                <a:gd name="T4" fmla="*/ 345384 w 65"/>
                <a:gd name="T5" fmla="*/ 826955 h 125"/>
                <a:gd name="T6" fmla="*/ 639838 w 65"/>
                <a:gd name="T7" fmla="*/ 1173287 h 125"/>
                <a:gd name="T8" fmla="*/ 275084 w 65"/>
                <a:gd name="T9" fmla="*/ 789462 h 125"/>
                <a:gd name="T10" fmla="*/ 372274 w 65"/>
                <a:gd name="T11" fmla="*/ 0 h 125"/>
                <a:gd name="T12" fmla="*/ 0 60000 65536"/>
                <a:gd name="T13" fmla="*/ 0 60000 65536"/>
                <a:gd name="T14" fmla="*/ 0 60000 65536"/>
                <a:gd name="T15" fmla="*/ 0 60000 65536"/>
                <a:gd name="T16" fmla="*/ 0 60000 65536"/>
                <a:gd name="T17" fmla="*/ 0 60000 65536"/>
                <a:gd name="T18" fmla="*/ 0 w 65"/>
                <a:gd name="T19" fmla="*/ 0 h 125"/>
                <a:gd name="T20" fmla="*/ 65 w 6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65" h="125">
                  <a:moveTo>
                    <a:pt x="40" y="2"/>
                  </a:moveTo>
                  <a:cubicBezTo>
                    <a:pt x="39" y="18"/>
                    <a:pt x="32" y="30"/>
                    <a:pt x="28" y="43"/>
                  </a:cubicBezTo>
                  <a:cubicBezTo>
                    <a:pt x="23" y="62"/>
                    <a:pt x="21" y="74"/>
                    <a:pt x="35" y="88"/>
                  </a:cubicBezTo>
                  <a:cubicBezTo>
                    <a:pt x="49" y="102"/>
                    <a:pt x="65" y="125"/>
                    <a:pt x="65" y="125"/>
                  </a:cubicBezTo>
                  <a:cubicBezTo>
                    <a:pt x="47" y="107"/>
                    <a:pt x="33" y="89"/>
                    <a:pt x="28" y="84"/>
                  </a:cubicBezTo>
                  <a:cubicBezTo>
                    <a:pt x="0" y="59"/>
                    <a:pt x="36" y="34"/>
                    <a:pt x="38" y="0"/>
                  </a:cubicBezTo>
                </a:path>
              </a:pathLst>
            </a:custGeom>
            <a:solidFill>
              <a:srgbClr val="4F6228"/>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19" name="Freeform 1115"/>
            <p:cNvSpPr>
              <a:spLocks/>
            </p:cNvSpPr>
            <p:nvPr/>
          </p:nvSpPr>
          <p:spPr bwMode="auto">
            <a:xfrm rot="5243151">
              <a:off x="5503931" y="2534874"/>
              <a:ext cx="158811" cy="530249"/>
            </a:xfrm>
            <a:custGeom>
              <a:avLst/>
              <a:gdLst>
                <a:gd name="T0" fmla="*/ 552545 w 66"/>
                <a:gd name="T1" fmla="*/ 650795 h 73"/>
                <a:gd name="T2" fmla="*/ 552545 w 66"/>
                <a:gd name="T3" fmla="*/ 650795 h 73"/>
                <a:gd name="T4" fmla="*/ 0 w 66"/>
                <a:gd name="T5" fmla="*/ 0 h 73"/>
                <a:gd name="T6" fmla="*/ 545233 w 66"/>
                <a:gd name="T7" fmla="*/ 391006 h 73"/>
                <a:gd name="T8" fmla="*/ 572575 w 66"/>
                <a:gd name="T9" fmla="*/ 677758 h 73"/>
                <a:gd name="T10" fmla="*/ 0 60000 65536"/>
                <a:gd name="T11" fmla="*/ 0 60000 65536"/>
                <a:gd name="T12" fmla="*/ 0 60000 65536"/>
                <a:gd name="T13" fmla="*/ 0 60000 65536"/>
                <a:gd name="T14" fmla="*/ 0 60000 65536"/>
                <a:gd name="T15" fmla="*/ 0 w 66"/>
                <a:gd name="T16" fmla="*/ 0 h 73"/>
                <a:gd name="T17" fmla="*/ 66 w 66"/>
                <a:gd name="T18" fmla="*/ 73 h 73"/>
              </a:gdLst>
              <a:ahLst/>
              <a:cxnLst>
                <a:cxn ang="T10">
                  <a:pos x="T0" y="T1"/>
                </a:cxn>
                <a:cxn ang="T11">
                  <a:pos x="T2" y="T3"/>
                </a:cxn>
                <a:cxn ang="T12">
                  <a:pos x="T4" y="T5"/>
                </a:cxn>
                <a:cxn ang="T13">
                  <a:pos x="T6" y="T7"/>
                </a:cxn>
                <a:cxn ang="T14">
                  <a:pos x="T8" y="T9"/>
                </a:cxn>
              </a:cxnLst>
              <a:rect l="T15" t="T16" r="T17" b="T18"/>
              <a:pathLst>
                <a:path w="66" h="73">
                  <a:moveTo>
                    <a:pt x="58" y="70"/>
                  </a:moveTo>
                  <a:cubicBezTo>
                    <a:pt x="58" y="70"/>
                    <a:pt x="58" y="70"/>
                    <a:pt x="58" y="70"/>
                  </a:cubicBezTo>
                  <a:cubicBezTo>
                    <a:pt x="66" y="41"/>
                    <a:pt x="23" y="9"/>
                    <a:pt x="0" y="0"/>
                  </a:cubicBezTo>
                  <a:cubicBezTo>
                    <a:pt x="16" y="3"/>
                    <a:pt x="46" y="9"/>
                    <a:pt x="57" y="42"/>
                  </a:cubicBezTo>
                  <a:cubicBezTo>
                    <a:pt x="61" y="54"/>
                    <a:pt x="61" y="64"/>
                    <a:pt x="60" y="73"/>
                  </a:cubicBezTo>
                </a:path>
              </a:pathLst>
            </a:custGeom>
            <a:solidFill>
              <a:schemeClr val="tx1"/>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20" name="Freeform 1116"/>
            <p:cNvSpPr>
              <a:spLocks/>
            </p:cNvSpPr>
            <p:nvPr/>
          </p:nvSpPr>
          <p:spPr bwMode="auto">
            <a:xfrm rot="5243151">
              <a:off x="5230500" y="2565151"/>
              <a:ext cx="48124" cy="568123"/>
            </a:xfrm>
            <a:custGeom>
              <a:avLst/>
              <a:gdLst>
                <a:gd name="T0" fmla="*/ 0 w 20"/>
                <a:gd name="T1" fmla="*/ 743483 h 78"/>
                <a:gd name="T2" fmla="*/ 126950 w 20"/>
                <a:gd name="T3" fmla="*/ 381638 h 78"/>
                <a:gd name="T4" fmla="*/ 106950 w 20"/>
                <a:gd name="T5" fmla="*/ 0 h 78"/>
                <a:gd name="T6" fmla="*/ 126950 w 20"/>
                <a:gd name="T7" fmla="*/ 476095 h 78"/>
                <a:gd name="T8" fmla="*/ 0 w 20"/>
                <a:gd name="T9" fmla="*/ 743483 h 78"/>
                <a:gd name="T10" fmla="*/ 0 60000 65536"/>
                <a:gd name="T11" fmla="*/ 0 60000 65536"/>
                <a:gd name="T12" fmla="*/ 0 60000 65536"/>
                <a:gd name="T13" fmla="*/ 0 60000 65536"/>
                <a:gd name="T14" fmla="*/ 0 60000 65536"/>
                <a:gd name="T15" fmla="*/ 0 w 20"/>
                <a:gd name="T16" fmla="*/ 0 h 78"/>
                <a:gd name="T17" fmla="*/ 20 w 20"/>
                <a:gd name="T18" fmla="*/ 78 h 78"/>
              </a:gdLst>
              <a:ahLst/>
              <a:cxnLst>
                <a:cxn ang="T10">
                  <a:pos x="T0" y="T1"/>
                </a:cxn>
                <a:cxn ang="T11">
                  <a:pos x="T2" y="T3"/>
                </a:cxn>
                <a:cxn ang="T12">
                  <a:pos x="T4" y="T5"/>
                </a:cxn>
                <a:cxn ang="T13">
                  <a:pos x="T6" y="T7"/>
                </a:cxn>
                <a:cxn ang="T14">
                  <a:pos x="T8" y="T9"/>
                </a:cxn>
              </a:cxnLst>
              <a:rect l="T15" t="T16" r="T17" b="T18"/>
              <a:pathLst>
                <a:path w="20" h="78">
                  <a:moveTo>
                    <a:pt x="0" y="78"/>
                  </a:moveTo>
                  <a:cubicBezTo>
                    <a:pt x="1" y="70"/>
                    <a:pt x="8" y="49"/>
                    <a:pt x="13" y="40"/>
                  </a:cubicBezTo>
                  <a:cubicBezTo>
                    <a:pt x="17" y="25"/>
                    <a:pt x="18" y="14"/>
                    <a:pt x="11" y="0"/>
                  </a:cubicBezTo>
                  <a:cubicBezTo>
                    <a:pt x="17" y="12"/>
                    <a:pt x="20" y="35"/>
                    <a:pt x="13" y="50"/>
                  </a:cubicBezTo>
                  <a:cubicBezTo>
                    <a:pt x="6" y="64"/>
                    <a:pt x="3" y="70"/>
                    <a:pt x="0" y="7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21" name="Freeform 1117"/>
            <p:cNvSpPr>
              <a:spLocks/>
            </p:cNvSpPr>
            <p:nvPr/>
          </p:nvSpPr>
          <p:spPr bwMode="auto">
            <a:xfrm rot="5243151">
              <a:off x="3712126" y="2104050"/>
              <a:ext cx="106837" cy="844902"/>
            </a:xfrm>
            <a:custGeom>
              <a:avLst/>
              <a:gdLst>
                <a:gd name="T0" fmla="*/ 459091 w 44"/>
                <a:gd name="T1" fmla="*/ 96488 h 116"/>
                <a:gd name="T2" fmla="*/ 81926 w 44"/>
                <a:gd name="T3" fmla="*/ 432158 h 116"/>
                <a:gd name="T4" fmla="*/ 144396 w 44"/>
                <a:gd name="T5" fmla="*/ 839375 h 116"/>
                <a:gd name="T6" fmla="*/ 364272 w 44"/>
                <a:gd name="T7" fmla="*/ 1106770 h 116"/>
                <a:gd name="T8" fmla="*/ 12873 w 44"/>
                <a:gd name="T9" fmla="*/ 592113 h 116"/>
                <a:gd name="T10" fmla="*/ 385624 w 44"/>
                <a:gd name="T11" fmla="*/ 0 h 116"/>
                <a:gd name="T12" fmla="*/ 0 60000 65536"/>
                <a:gd name="T13" fmla="*/ 0 60000 65536"/>
                <a:gd name="T14" fmla="*/ 0 60000 65536"/>
                <a:gd name="T15" fmla="*/ 0 60000 65536"/>
                <a:gd name="T16" fmla="*/ 0 60000 65536"/>
                <a:gd name="T17" fmla="*/ 0 60000 65536"/>
                <a:gd name="T18" fmla="*/ 0 w 44"/>
                <a:gd name="T19" fmla="*/ 0 h 116"/>
                <a:gd name="T20" fmla="*/ 44 w 44"/>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44" h="116">
                  <a:moveTo>
                    <a:pt x="44" y="10"/>
                  </a:moveTo>
                  <a:cubicBezTo>
                    <a:pt x="36" y="14"/>
                    <a:pt x="12" y="30"/>
                    <a:pt x="8" y="45"/>
                  </a:cubicBezTo>
                  <a:cubicBezTo>
                    <a:pt x="4" y="60"/>
                    <a:pt x="3" y="74"/>
                    <a:pt x="14" y="88"/>
                  </a:cubicBezTo>
                  <a:cubicBezTo>
                    <a:pt x="24" y="101"/>
                    <a:pt x="34" y="114"/>
                    <a:pt x="35" y="116"/>
                  </a:cubicBezTo>
                  <a:cubicBezTo>
                    <a:pt x="26" y="105"/>
                    <a:pt x="2" y="92"/>
                    <a:pt x="1" y="62"/>
                  </a:cubicBezTo>
                  <a:cubicBezTo>
                    <a:pt x="0" y="32"/>
                    <a:pt x="32" y="3"/>
                    <a:pt x="37" y="0"/>
                  </a:cubicBezTo>
                </a:path>
              </a:pathLst>
            </a:custGeom>
            <a:solidFill>
              <a:srgbClr val="066C04"/>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22" name="Freeform 1118"/>
            <p:cNvSpPr>
              <a:spLocks/>
            </p:cNvSpPr>
            <p:nvPr/>
          </p:nvSpPr>
          <p:spPr bwMode="auto">
            <a:xfrm rot="5243151">
              <a:off x="3450452" y="2240466"/>
              <a:ext cx="123199" cy="582691"/>
            </a:xfrm>
            <a:custGeom>
              <a:avLst/>
              <a:gdLst>
                <a:gd name="T0" fmla="*/ 12459 w 51"/>
                <a:gd name="T1" fmla="*/ 0 h 80"/>
                <a:gd name="T2" fmla="*/ 118001 w 51"/>
                <a:gd name="T3" fmla="*/ 419920 h 80"/>
                <a:gd name="T4" fmla="*/ 505592 w 51"/>
                <a:gd name="T5" fmla="*/ 763013 h 80"/>
                <a:gd name="T6" fmla="*/ 287907 w 51"/>
                <a:gd name="T7" fmla="*/ 526875 h 80"/>
                <a:gd name="T8" fmla="*/ 12459 w 51"/>
                <a:gd name="T9" fmla="*/ 0 h 80"/>
                <a:gd name="T10" fmla="*/ 0 60000 65536"/>
                <a:gd name="T11" fmla="*/ 0 60000 65536"/>
                <a:gd name="T12" fmla="*/ 0 60000 65536"/>
                <a:gd name="T13" fmla="*/ 0 60000 65536"/>
                <a:gd name="T14" fmla="*/ 0 60000 65536"/>
                <a:gd name="T15" fmla="*/ 0 w 51"/>
                <a:gd name="T16" fmla="*/ 0 h 80"/>
                <a:gd name="T17" fmla="*/ 51 w 51"/>
                <a:gd name="T18" fmla="*/ 80 h 80"/>
              </a:gdLst>
              <a:ahLst/>
              <a:cxnLst>
                <a:cxn ang="T10">
                  <a:pos x="T0" y="T1"/>
                </a:cxn>
                <a:cxn ang="T11">
                  <a:pos x="T2" y="T3"/>
                </a:cxn>
                <a:cxn ang="T12">
                  <a:pos x="T4" y="T5"/>
                </a:cxn>
                <a:cxn ang="T13">
                  <a:pos x="T6" y="T7"/>
                </a:cxn>
                <a:cxn ang="T14">
                  <a:pos x="T8" y="T9"/>
                </a:cxn>
              </a:cxnLst>
              <a:rect l="T15" t="T16" r="T17" b="T18"/>
              <a:pathLst>
                <a:path w="51" h="80">
                  <a:moveTo>
                    <a:pt x="1" y="0"/>
                  </a:moveTo>
                  <a:cubicBezTo>
                    <a:pt x="0" y="12"/>
                    <a:pt x="1" y="29"/>
                    <a:pt x="12" y="44"/>
                  </a:cubicBezTo>
                  <a:cubicBezTo>
                    <a:pt x="23" y="59"/>
                    <a:pt x="48" y="70"/>
                    <a:pt x="51" y="80"/>
                  </a:cubicBezTo>
                  <a:cubicBezTo>
                    <a:pt x="50" y="74"/>
                    <a:pt x="40" y="65"/>
                    <a:pt x="29" y="55"/>
                  </a:cubicBezTo>
                  <a:cubicBezTo>
                    <a:pt x="18" y="45"/>
                    <a:pt x="0" y="24"/>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23" name="Freeform 1119"/>
            <p:cNvSpPr>
              <a:spLocks/>
            </p:cNvSpPr>
            <p:nvPr/>
          </p:nvSpPr>
          <p:spPr bwMode="auto">
            <a:xfrm rot="5243151">
              <a:off x="2725269" y="2036004"/>
              <a:ext cx="113574" cy="1144987"/>
            </a:xfrm>
            <a:custGeom>
              <a:avLst/>
              <a:gdLst>
                <a:gd name="T0" fmla="*/ 309303 w 47"/>
                <a:gd name="T1" fmla="*/ 251190 h 157"/>
                <a:gd name="T2" fmla="*/ 230637 w 47"/>
                <a:gd name="T3" fmla="*/ 764821 h 157"/>
                <a:gd name="T4" fmla="*/ 118198 w 47"/>
                <a:gd name="T5" fmla="*/ 1516657 h 157"/>
                <a:gd name="T6" fmla="*/ 91864 w 47"/>
                <a:gd name="T7" fmla="*/ 1041863 h 157"/>
                <a:gd name="T8" fmla="*/ 71121 w 47"/>
                <a:gd name="T9" fmla="*/ 0 h 157"/>
                <a:gd name="T10" fmla="*/ 309303 w 47"/>
                <a:gd name="T11" fmla="*/ 251190 h 157"/>
                <a:gd name="T12" fmla="*/ 0 60000 65536"/>
                <a:gd name="T13" fmla="*/ 0 60000 65536"/>
                <a:gd name="T14" fmla="*/ 0 60000 65536"/>
                <a:gd name="T15" fmla="*/ 0 60000 65536"/>
                <a:gd name="T16" fmla="*/ 0 60000 65536"/>
                <a:gd name="T17" fmla="*/ 0 60000 65536"/>
                <a:gd name="T18" fmla="*/ 0 w 47"/>
                <a:gd name="T19" fmla="*/ 0 h 157"/>
                <a:gd name="T20" fmla="*/ 47 w 47"/>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47" h="157">
                  <a:moveTo>
                    <a:pt x="31" y="26"/>
                  </a:moveTo>
                  <a:cubicBezTo>
                    <a:pt x="35" y="40"/>
                    <a:pt x="34" y="50"/>
                    <a:pt x="23" y="79"/>
                  </a:cubicBezTo>
                  <a:cubicBezTo>
                    <a:pt x="12" y="107"/>
                    <a:pt x="0" y="138"/>
                    <a:pt x="12" y="157"/>
                  </a:cubicBezTo>
                  <a:cubicBezTo>
                    <a:pt x="1" y="140"/>
                    <a:pt x="1" y="129"/>
                    <a:pt x="9" y="108"/>
                  </a:cubicBezTo>
                  <a:cubicBezTo>
                    <a:pt x="16" y="88"/>
                    <a:pt x="47" y="30"/>
                    <a:pt x="7" y="0"/>
                  </a:cubicBezTo>
                  <a:cubicBezTo>
                    <a:pt x="17" y="5"/>
                    <a:pt x="30" y="15"/>
                    <a:pt x="31" y="26"/>
                  </a:cubicBezTo>
                </a:path>
              </a:pathLst>
            </a:custGeom>
            <a:solidFill>
              <a:srgbClr val="5452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24" name="Freeform 1120"/>
            <p:cNvSpPr>
              <a:spLocks/>
            </p:cNvSpPr>
            <p:nvPr/>
          </p:nvSpPr>
          <p:spPr bwMode="auto">
            <a:xfrm rot="5243151">
              <a:off x="2251542" y="2294886"/>
              <a:ext cx="182873" cy="684662"/>
            </a:xfrm>
            <a:custGeom>
              <a:avLst/>
              <a:gdLst>
                <a:gd name="T0" fmla="*/ 170908 w 76"/>
                <a:gd name="T1" fmla="*/ 0 h 94"/>
                <a:gd name="T2" fmla="*/ 191220 w 76"/>
                <a:gd name="T3" fmla="*/ 706845 h 94"/>
                <a:gd name="T4" fmla="*/ 725125 w 76"/>
                <a:gd name="T5" fmla="*/ 896013 h 94"/>
                <a:gd name="T6" fmla="*/ 316220 w 76"/>
                <a:gd name="T7" fmla="*/ 725125 h 94"/>
                <a:gd name="T8" fmla="*/ 106950 w 76"/>
                <a:gd name="T9" fmla="*/ 399920 h 94"/>
                <a:gd name="T10" fmla="*/ 170908 w 76"/>
                <a:gd name="T11" fmla="*/ 0 h 94"/>
                <a:gd name="T12" fmla="*/ 0 60000 65536"/>
                <a:gd name="T13" fmla="*/ 0 60000 65536"/>
                <a:gd name="T14" fmla="*/ 0 60000 65536"/>
                <a:gd name="T15" fmla="*/ 0 60000 65536"/>
                <a:gd name="T16" fmla="*/ 0 60000 65536"/>
                <a:gd name="T17" fmla="*/ 0 60000 65536"/>
                <a:gd name="T18" fmla="*/ 0 w 76"/>
                <a:gd name="T19" fmla="*/ 0 h 94"/>
                <a:gd name="T20" fmla="*/ 76 w 76"/>
                <a:gd name="T21" fmla="*/ 94 h 94"/>
              </a:gdLst>
              <a:ahLst/>
              <a:cxnLst>
                <a:cxn ang="T12">
                  <a:pos x="T0" y="T1"/>
                </a:cxn>
                <a:cxn ang="T13">
                  <a:pos x="T2" y="T3"/>
                </a:cxn>
                <a:cxn ang="T14">
                  <a:pos x="T4" y="T5"/>
                </a:cxn>
                <a:cxn ang="T15">
                  <a:pos x="T6" y="T7"/>
                </a:cxn>
                <a:cxn ang="T16">
                  <a:pos x="T8" y="T9"/>
                </a:cxn>
                <a:cxn ang="T17">
                  <a:pos x="T10" y="T11"/>
                </a:cxn>
              </a:cxnLst>
              <a:rect l="T18" t="T19" r="T20" b="T21"/>
              <a:pathLst>
                <a:path w="76" h="94">
                  <a:moveTo>
                    <a:pt x="18" y="0"/>
                  </a:moveTo>
                  <a:cubicBezTo>
                    <a:pt x="10" y="21"/>
                    <a:pt x="0" y="59"/>
                    <a:pt x="20" y="74"/>
                  </a:cubicBezTo>
                  <a:cubicBezTo>
                    <a:pt x="40" y="89"/>
                    <a:pt x="64" y="87"/>
                    <a:pt x="76" y="94"/>
                  </a:cubicBezTo>
                  <a:cubicBezTo>
                    <a:pt x="61" y="87"/>
                    <a:pt x="41" y="80"/>
                    <a:pt x="33" y="76"/>
                  </a:cubicBezTo>
                  <a:cubicBezTo>
                    <a:pt x="25" y="72"/>
                    <a:pt x="10" y="63"/>
                    <a:pt x="11" y="42"/>
                  </a:cubicBezTo>
                  <a:cubicBezTo>
                    <a:pt x="12" y="22"/>
                    <a:pt x="14" y="8"/>
                    <a:pt x="1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25" name="Freeform 1121"/>
            <p:cNvSpPr>
              <a:spLocks/>
            </p:cNvSpPr>
            <p:nvPr/>
          </p:nvSpPr>
          <p:spPr bwMode="auto">
            <a:xfrm rot="5243151">
              <a:off x="3672239" y="2477872"/>
              <a:ext cx="233886" cy="941046"/>
            </a:xfrm>
            <a:custGeom>
              <a:avLst/>
              <a:gdLst>
                <a:gd name="T0" fmla="*/ 807990 w 97"/>
                <a:gd name="T1" fmla="*/ 347425 h 129"/>
                <a:gd name="T2" fmla="*/ 466876 w 97"/>
                <a:gd name="T3" fmla="*/ 727388 h 129"/>
                <a:gd name="T4" fmla="*/ 167815 w 97"/>
                <a:gd name="T5" fmla="*/ 900880 h 129"/>
                <a:gd name="T6" fmla="*/ 12325 w 97"/>
                <a:gd name="T7" fmla="*/ 1250060 h 129"/>
                <a:gd name="T8" fmla="*/ 175221 w 97"/>
                <a:gd name="T9" fmla="*/ 843536 h 129"/>
                <a:gd name="T10" fmla="*/ 797636 w 97"/>
                <a:gd name="T11" fmla="*/ 0 h 129"/>
                <a:gd name="T12" fmla="*/ 807990 w 97"/>
                <a:gd name="T13" fmla="*/ 347425 h 129"/>
                <a:gd name="T14" fmla="*/ 0 60000 65536"/>
                <a:gd name="T15" fmla="*/ 0 60000 65536"/>
                <a:gd name="T16" fmla="*/ 0 60000 65536"/>
                <a:gd name="T17" fmla="*/ 0 60000 65536"/>
                <a:gd name="T18" fmla="*/ 0 60000 65536"/>
                <a:gd name="T19" fmla="*/ 0 60000 65536"/>
                <a:gd name="T20" fmla="*/ 0 60000 65536"/>
                <a:gd name="T21" fmla="*/ 0 w 97"/>
                <a:gd name="T22" fmla="*/ 0 h 129"/>
                <a:gd name="T23" fmla="*/ 97 w 97"/>
                <a:gd name="T24" fmla="*/ 129 h 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129">
                  <a:moveTo>
                    <a:pt x="83" y="36"/>
                  </a:moveTo>
                  <a:cubicBezTo>
                    <a:pt x="78" y="50"/>
                    <a:pt x="74" y="58"/>
                    <a:pt x="48" y="75"/>
                  </a:cubicBezTo>
                  <a:cubicBezTo>
                    <a:pt x="37" y="82"/>
                    <a:pt x="25" y="86"/>
                    <a:pt x="17" y="93"/>
                  </a:cubicBezTo>
                  <a:cubicBezTo>
                    <a:pt x="6" y="103"/>
                    <a:pt x="1" y="116"/>
                    <a:pt x="1" y="129"/>
                  </a:cubicBezTo>
                  <a:cubicBezTo>
                    <a:pt x="2" y="109"/>
                    <a:pt x="0" y="99"/>
                    <a:pt x="18" y="87"/>
                  </a:cubicBezTo>
                  <a:cubicBezTo>
                    <a:pt x="36" y="75"/>
                    <a:pt x="97" y="47"/>
                    <a:pt x="82" y="0"/>
                  </a:cubicBezTo>
                  <a:cubicBezTo>
                    <a:pt x="87" y="10"/>
                    <a:pt x="88" y="27"/>
                    <a:pt x="83" y="36"/>
                  </a:cubicBezTo>
                </a:path>
              </a:pathLst>
            </a:custGeom>
            <a:solidFill>
              <a:srgbClr val="4F6228"/>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26" name="Freeform 1122"/>
            <p:cNvSpPr>
              <a:spLocks/>
            </p:cNvSpPr>
            <p:nvPr/>
          </p:nvSpPr>
          <p:spPr bwMode="auto">
            <a:xfrm rot="5243151">
              <a:off x="3328514" y="2513275"/>
              <a:ext cx="122236" cy="742931"/>
            </a:xfrm>
            <a:custGeom>
              <a:avLst/>
              <a:gdLst>
                <a:gd name="T0" fmla="*/ 467395 w 51"/>
                <a:gd name="T1" fmla="*/ 0 h 102"/>
                <a:gd name="T2" fmla="*/ 350268 w 51"/>
                <a:gd name="T3" fmla="*/ 69145 h 102"/>
                <a:gd name="T4" fmla="*/ 7194 w 51"/>
                <a:gd name="T5" fmla="*/ 515938 h 102"/>
                <a:gd name="T6" fmla="*/ 62260 w 51"/>
                <a:gd name="T7" fmla="*/ 877733 h 102"/>
                <a:gd name="T8" fmla="*/ 74103 w 51"/>
                <a:gd name="T9" fmla="*/ 877733 h 102"/>
                <a:gd name="T10" fmla="*/ 54570 w 51"/>
                <a:gd name="T11" fmla="*/ 725125 h 102"/>
                <a:gd name="T12" fmla="*/ 147858 w 51"/>
                <a:gd name="T13" fmla="*/ 240045 h 102"/>
                <a:gd name="T14" fmla="*/ 467395 w 51"/>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102"/>
                <a:gd name="T26" fmla="*/ 51 w 51"/>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102">
                  <a:moveTo>
                    <a:pt x="51" y="0"/>
                  </a:moveTo>
                  <a:cubicBezTo>
                    <a:pt x="47" y="1"/>
                    <a:pt x="43" y="4"/>
                    <a:pt x="38" y="7"/>
                  </a:cubicBezTo>
                  <a:cubicBezTo>
                    <a:pt x="19" y="17"/>
                    <a:pt x="0" y="31"/>
                    <a:pt x="1" y="54"/>
                  </a:cubicBezTo>
                  <a:cubicBezTo>
                    <a:pt x="2" y="68"/>
                    <a:pt x="4" y="81"/>
                    <a:pt x="7" y="92"/>
                  </a:cubicBezTo>
                  <a:cubicBezTo>
                    <a:pt x="9" y="102"/>
                    <a:pt x="9" y="100"/>
                    <a:pt x="8" y="92"/>
                  </a:cubicBezTo>
                  <a:cubicBezTo>
                    <a:pt x="7" y="86"/>
                    <a:pt x="7" y="80"/>
                    <a:pt x="6" y="76"/>
                  </a:cubicBezTo>
                  <a:cubicBezTo>
                    <a:pt x="6" y="67"/>
                    <a:pt x="1" y="39"/>
                    <a:pt x="16" y="25"/>
                  </a:cubicBezTo>
                  <a:cubicBezTo>
                    <a:pt x="31" y="11"/>
                    <a:pt x="43" y="2"/>
                    <a:pt x="5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27" name="Freeform 1123"/>
            <p:cNvSpPr>
              <a:spLocks/>
            </p:cNvSpPr>
            <p:nvPr/>
          </p:nvSpPr>
          <p:spPr bwMode="auto">
            <a:xfrm rot="5243151">
              <a:off x="1428636" y="2329014"/>
              <a:ext cx="67374" cy="1005142"/>
            </a:xfrm>
            <a:custGeom>
              <a:avLst/>
              <a:gdLst>
                <a:gd name="T0" fmla="*/ 20313 w 28"/>
                <a:gd name="T1" fmla="*/ 0 h 138"/>
                <a:gd name="T2" fmla="*/ 164845 w 28"/>
                <a:gd name="T3" fmla="*/ 354033 h 138"/>
                <a:gd name="T4" fmla="*/ 76488 w 28"/>
                <a:gd name="T5" fmla="*/ 984688 h 138"/>
                <a:gd name="T6" fmla="*/ 267395 w 28"/>
                <a:gd name="T7" fmla="*/ 1315438 h 138"/>
                <a:gd name="T8" fmla="*/ 20313 w 28"/>
                <a:gd name="T9" fmla="*/ 926563 h 138"/>
                <a:gd name="T10" fmla="*/ 20313 w 28"/>
                <a:gd name="T11" fmla="*/ 0 h 138"/>
                <a:gd name="T12" fmla="*/ 0 60000 65536"/>
                <a:gd name="T13" fmla="*/ 0 60000 65536"/>
                <a:gd name="T14" fmla="*/ 0 60000 65536"/>
                <a:gd name="T15" fmla="*/ 0 60000 65536"/>
                <a:gd name="T16" fmla="*/ 0 60000 65536"/>
                <a:gd name="T17" fmla="*/ 0 60000 65536"/>
                <a:gd name="T18" fmla="*/ 0 w 28"/>
                <a:gd name="T19" fmla="*/ 0 h 138"/>
                <a:gd name="T20" fmla="*/ 28 w 28"/>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28" h="138">
                  <a:moveTo>
                    <a:pt x="2" y="0"/>
                  </a:moveTo>
                  <a:cubicBezTo>
                    <a:pt x="12" y="7"/>
                    <a:pt x="20" y="16"/>
                    <a:pt x="17" y="37"/>
                  </a:cubicBezTo>
                  <a:cubicBezTo>
                    <a:pt x="15" y="57"/>
                    <a:pt x="3" y="82"/>
                    <a:pt x="8" y="103"/>
                  </a:cubicBezTo>
                  <a:cubicBezTo>
                    <a:pt x="12" y="124"/>
                    <a:pt x="24" y="135"/>
                    <a:pt x="28" y="138"/>
                  </a:cubicBezTo>
                  <a:cubicBezTo>
                    <a:pt x="10" y="126"/>
                    <a:pt x="0" y="113"/>
                    <a:pt x="2" y="97"/>
                  </a:cubicBezTo>
                  <a:cubicBezTo>
                    <a:pt x="4" y="82"/>
                    <a:pt x="25" y="17"/>
                    <a:pt x="2" y="0"/>
                  </a:cubicBezTo>
                </a:path>
              </a:pathLst>
            </a:custGeom>
            <a:solidFill>
              <a:srgbClr val="5452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28" name="Freeform 1124"/>
            <p:cNvSpPr>
              <a:spLocks/>
            </p:cNvSpPr>
            <p:nvPr/>
          </p:nvSpPr>
          <p:spPr bwMode="auto">
            <a:xfrm rot="5243151">
              <a:off x="1444894" y="2579489"/>
              <a:ext cx="28875" cy="437018"/>
            </a:xfrm>
            <a:custGeom>
              <a:avLst/>
              <a:gdLst>
                <a:gd name="T0" fmla="*/ 114763 w 12"/>
                <a:gd name="T1" fmla="*/ 0 h 60"/>
                <a:gd name="T2" fmla="*/ 30595 w 12"/>
                <a:gd name="T3" fmla="*/ 572583 h 60"/>
                <a:gd name="T4" fmla="*/ 0 60000 65536"/>
                <a:gd name="T5" fmla="*/ 0 60000 65536"/>
                <a:gd name="T6" fmla="*/ 0 w 12"/>
                <a:gd name="T7" fmla="*/ 0 h 60"/>
                <a:gd name="T8" fmla="*/ 12 w 12"/>
                <a:gd name="T9" fmla="*/ 60 h 60"/>
              </a:gdLst>
              <a:ahLst/>
              <a:cxnLst>
                <a:cxn ang="T4">
                  <a:pos x="T0" y="T1"/>
                </a:cxn>
                <a:cxn ang="T5">
                  <a:pos x="T2" y="T3"/>
                </a:cxn>
              </a:cxnLst>
              <a:rect l="T6" t="T7" r="T8" b="T9"/>
              <a:pathLst>
                <a:path w="12" h="60">
                  <a:moveTo>
                    <a:pt x="12" y="0"/>
                  </a:moveTo>
                  <a:cubicBezTo>
                    <a:pt x="11" y="8"/>
                    <a:pt x="0" y="43"/>
                    <a:pt x="3"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29" name="Freeform 1125"/>
            <p:cNvSpPr>
              <a:spLocks/>
            </p:cNvSpPr>
            <p:nvPr/>
          </p:nvSpPr>
          <p:spPr bwMode="auto">
            <a:xfrm rot="5243151">
              <a:off x="506960" y="2728737"/>
              <a:ext cx="170361" cy="605998"/>
            </a:xfrm>
            <a:custGeom>
              <a:avLst/>
              <a:gdLst>
                <a:gd name="T0" fmla="*/ 378782 w 71"/>
                <a:gd name="T1" fmla="*/ 147672 h 83"/>
                <a:gd name="T2" fmla="*/ 0 w 71"/>
                <a:gd name="T3" fmla="*/ 0 h 83"/>
                <a:gd name="T4" fmla="*/ 502618 w 71"/>
                <a:gd name="T5" fmla="*/ 206862 h 83"/>
                <a:gd name="T6" fmla="*/ 602461 w 71"/>
                <a:gd name="T7" fmla="*/ 810661 h 83"/>
                <a:gd name="T8" fmla="*/ 510338 w 71"/>
                <a:gd name="T9" fmla="*/ 284850 h 83"/>
                <a:gd name="T10" fmla="*/ 378782 w 71"/>
                <a:gd name="T11" fmla="*/ 147672 h 83"/>
                <a:gd name="T12" fmla="*/ 0 60000 65536"/>
                <a:gd name="T13" fmla="*/ 0 60000 65536"/>
                <a:gd name="T14" fmla="*/ 0 60000 65536"/>
                <a:gd name="T15" fmla="*/ 0 60000 65536"/>
                <a:gd name="T16" fmla="*/ 0 60000 65536"/>
                <a:gd name="T17" fmla="*/ 0 60000 65536"/>
                <a:gd name="T18" fmla="*/ 0 w 71"/>
                <a:gd name="T19" fmla="*/ 0 h 83"/>
                <a:gd name="T20" fmla="*/ 71 w 71"/>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71" h="83">
                  <a:moveTo>
                    <a:pt x="41" y="15"/>
                  </a:moveTo>
                  <a:cubicBezTo>
                    <a:pt x="26" y="7"/>
                    <a:pt x="6" y="1"/>
                    <a:pt x="0" y="0"/>
                  </a:cubicBezTo>
                  <a:cubicBezTo>
                    <a:pt x="13" y="4"/>
                    <a:pt x="37" y="6"/>
                    <a:pt x="54" y="21"/>
                  </a:cubicBezTo>
                  <a:cubicBezTo>
                    <a:pt x="71" y="35"/>
                    <a:pt x="70" y="51"/>
                    <a:pt x="65" y="83"/>
                  </a:cubicBezTo>
                  <a:cubicBezTo>
                    <a:pt x="66" y="57"/>
                    <a:pt x="67" y="40"/>
                    <a:pt x="55" y="29"/>
                  </a:cubicBezTo>
                  <a:cubicBezTo>
                    <a:pt x="51" y="25"/>
                    <a:pt x="47" y="19"/>
                    <a:pt x="4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30" name="Freeform 1126"/>
            <p:cNvSpPr>
              <a:spLocks/>
            </p:cNvSpPr>
            <p:nvPr/>
          </p:nvSpPr>
          <p:spPr bwMode="auto">
            <a:xfrm rot="5243151">
              <a:off x="250651" y="3017025"/>
              <a:ext cx="25987" cy="203942"/>
            </a:xfrm>
            <a:custGeom>
              <a:avLst/>
              <a:gdLst>
                <a:gd name="T0" fmla="*/ 87041 w 11"/>
                <a:gd name="T1" fmla="*/ 0 h 28"/>
                <a:gd name="T2" fmla="*/ 55321 w 11"/>
                <a:gd name="T3" fmla="*/ 259583 h 28"/>
                <a:gd name="T4" fmla="*/ 0 w 11"/>
                <a:gd name="T5" fmla="*/ 229033 h 28"/>
                <a:gd name="T6" fmla="*/ 87041 w 11"/>
                <a:gd name="T7" fmla="*/ 0 h 28"/>
                <a:gd name="T8" fmla="*/ 0 60000 65536"/>
                <a:gd name="T9" fmla="*/ 0 60000 65536"/>
                <a:gd name="T10" fmla="*/ 0 60000 65536"/>
                <a:gd name="T11" fmla="*/ 0 60000 65536"/>
                <a:gd name="T12" fmla="*/ 0 w 11"/>
                <a:gd name="T13" fmla="*/ 0 h 28"/>
                <a:gd name="T14" fmla="*/ 11 w 11"/>
                <a:gd name="T15" fmla="*/ 28 h 28"/>
              </a:gdLst>
              <a:ahLst/>
              <a:cxnLst>
                <a:cxn ang="T8">
                  <a:pos x="T0" y="T1"/>
                </a:cxn>
                <a:cxn ang="T9">
                  <a:pos x="T2" y="T3"/>
                </a:cxn>
                <a:cxn ang="T10">
                  <a:pos x="T4" y="T5"/>
                </a:cxn>
                <a:cxn ang="T11">
                  <a:pos x="T6" y="T7"/>
                </a:cxn>
              </a:cxnLst>
              <a:rect l="T12" t="T13" r="T14" b="T15"/>
              <a:pathLst>
                <a:path w="11" h="28">
                  <a:moveTo>
                    <a:pt x="11" y="0"/>
                  </a:moveTo>
                  <a:cubicBezTo>
                    <a:pt x="10" y="14"/>
                    <a:pt x="10" y="26"/>
                    <a:pt x="7" y="27"/>
                  </a:cubicBezTo>
                  <a:cubicBezTo>
                    <a:pt x="5" y="28"/>
                    <a:pt x="0" y="24"/>
                    <a:pt x="0" y="24"/>
                  </a:cubicBezTo>
                  <a:cubicBezTo>
                    <a:pt x="5" y="23"/>
                    <a:pt x="8" y="15"/>
                    <a:pt x="11" y="0"/>
                  </a:cubicBezTo>
                </a:path>
              </a:pathLst>
            </a:custGeom>
            <a:solidFill>
              <a:srgbClr val="5452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31" name="Freeform 1127"/>
            <p:cNvSpPr>
              <a:spLocks/>
            </p:cNvSpPr>
            <p:nvPr/>
          </p:nvSpPr>
          <p:spPr bwMode="auto">
            <a:xfrm rot="5243151">
              <a:off x="2534909" y="2433639"/>
              <a:ext cx="192498" cy="766238"/>
            </a:xfrm>
            <a:custGeom>
              <a:avLst/>
              <a:gdLst>
                <a:gd name="T0" fmla="*/ 648950 w 80"/>
                <a:gd name="T1" fmla="*/ 497408 h 105"/>
                <a:gd name="T2" fmla="*/ 354033 w 80"/>
                <a:gd name="T3" fmla="*/ 717632 h 105"/>
                <a:gd name="T4" fmla="*/ 0 w 80"/>
                <a:gd name="T5" fmla="*/ 943321 h 105"/>
                <a:gd name="T6" fmla="*/ 30595 w 80"/>
                <a:gd name="T7" fmla="*/ 990250 h 105"/>
                <a:gd name="T8" fmla="*/ 488283 w 80"/>
                <a:gd name="T9" fmla="*/ 698824 h 105"/>
                <a:gd name="T10" fmla="*/ 763013 w 80"/>
                <a:gd name="T11" fmla="*/ 244986 h 105"/>
                <a:gd name="T12" fmla="*/ 621408 w 80"/>
                <a:gd name="T13" fmla="*/ 0 h 105"/>
                <a:gd name="T14" fmla="*/ 648950 w 80"/>
                <a:gd name="T15" fmla="*/ 497408 h 105"/>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105"/>
                <a:gd name="T26" fmla="*/ 80 w 80"/>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105">
                  <a:moveTo>
                    <a:pt x="68" y="51"/>
                  </a:moveTo>
                  <a:cubicBezTo>
                    <a:pt x="61" y="64"/>
                    <a:pt x="51" y="68"/>
                    <a:pt x="37" y="74"/>
                  </a:cubicBezTo>
                  <a:cubicBezTo>
                    <a:pt x="22" y="80"/>
                    <a:pt x="0" y="97"/>
                    <a:pt x="0" y="97"/>
                  </a:cubicBezTo>
                  <a:cubicBezTo>
                    <a:pt x="0" y="97"/>
                    <a:pt x="0" y="105"/>
                    <a:pt x="3" y="102"/>
                  </a:cubicBezTo>
                  <a:cubicBezTo>
                    <a:pt x="5" y="99"/>
                    <a:pt x="23" y="86"/>
                    <a:pt x="51" y="72"/>
                  </a:cubicBezTo>
                  <a:cubicBezTo>
                    <a:pt x="80" y="59"/>
                    <a:pt x="80" y="34"/>
                    <a:pt x="80" y="25"/>
                  </a:cubicBezTo>
                  <a:cubicBezTo>
                    <a:pt x="80" y="11"/>
                    <a:pt x="68" y="6"/>
                    <a:pt x="65" y="0"/>
                  </a:cubicBezTo>
                  <a:cubicBezTo>
                    <a:pt x="72" y="16"/>
                    <a:pt x="80" y="24"/>
                    <a:pt x="68" y="51"/>
                  </a:cubicBezTo>
                </a:path>
              </a:pathLst>
            </a:custGeom>
            <a:solidFill>
              <a:srgbClr val="000000"/>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32" name="Freeform 1128"/>
            <p:cNvSpPr>
              <a:spLocks/>
            </p:cNvSpPr>
            <p:nvPr/>
          </p:nvSpPr>
          <p:spPr bwMode="auto">
            <a:xfrm rot="5243151">
              <a:off x="2527928" y="2659755"/>
              <a:ext cx="128011" cy="320480"/>
            </a:xfrm>
            <a:custGeom>
              <a:avLst/>
              <a:gdLst>
                <a:gd name="T0" fmla="*/ 0 w 53"/>
                <a:gd name="T1" fmla="*/ 419920 h 44"/>
                <a:gd name="T2" fmla="*/ 434273 w 53"/>
                <a:gd name="T3" fmla="*/ 170908 h 44"/>
                <a:gd name="T4" fmla="*/ 525122 w 53"/>
                <a:gd name="T5" fmla="*/ 0 h 44"/>
                <a:gd name="T6" fmla="*/ 386596 w 53"/>
                <a:gd name="T7" fmla="*/ 249033 h 44"/>
                <a:gd name="T8" fmla="*/ 0 w 53"/>
                <a:gd name="T9" fmla="*/ 419920 h 44"/>
                <a:gd name="T10" fmla="*/ 0 60000 65536"/>
                <a:gd name="T11" fmla="*/ 0 60000 65536"/>
                <a:gd name="T12" fmla="*/ 0 60000 65536"/>
                <a:gd name="T13" fmla="*/ 0 60000 65536"/>
                <a:gd name="T14" fmla="*/ 0 60000 65536"/>
                <a:gd name="T15" fmla="*/ 0 w 53"/>
                <a:gd name="T16" fmla="*/ 0 h 44"/>
                <a:gd name="T17" fmla="*/ 53 w 53"/>
                <a:gd name="T18" fmla="*/ 44 h 44"/>
              </a:gdLst>
              <a:ahLst/>
              <a:cxnLst>
                <a:cxn ang="T10">
                  <a:pos x="T0" y="T1"/>
                </a:cxn>
                <a:cxn ang="T11">
                  <a:pos x="T2" y="T3"/>
                </a:cxn>
                <a:cxn ang="T12">
                  <a:pos x="T4" y="T5"/>
                </a:cxn>
                <a:cxn ang="T13">
                  <a:pos x="T6" y="T7"/>
                </a:cxn>
                <a:cxn ang="T14">
                  <a:pos x="T8" y="T9"/>
                </a:cxn>
              </a:cxnLst>
              <a:rect l="T15" t="T16" r="T17" b="T18"/>
              <a:pathLst>
                <a:path w="53" h="44">
                  <a:moveTo>
                    <a:pt x="0" y="44"/>
                  </a:moveTo>
                  <a:cubicBezTo>
                    <a:pt x="10" y="37"/>
                    <a:pt x="37" y="26"/>
                    <a:pt x="44" y="18"/>
                  </a:cubicBezTo>
                  <a:cubicBezTo>
                    <a:pt x="52" y="9"/>
                    <a:pt x="53" y="0"/>
                    <a:pt x="53" y="0"/>
                  </a:cubicBezTo>
                  <a:cubicBezTo>
                    <a:pt x="52" y="14"/>
                    <a:pt x="53" y="20"/>
                    <a:pt x="39" y="26"/>
                  </a:cubicBezTo>
                  <a:cubicBezTo>
                    <a:pt x="24" y="31"/>
                    <a:pt x="0" y="44"/>
                    <a:pt x="0"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33" name="Freeform 1129"/>
            <p:cNvSpPr>
              <a:spLocks/>
            </p:cNvSpPr>
            <p:nvPr/>
          </p:nvSpPr>
          <p:spPr bwMode="auto">
            <a:xfrm rot="5243151">
              <a:off x="850601" y="2333903"/>
              <a:ext cx="195385" cy="707969"/>
            </a:xfrm>
            <a:custGeom>
              <a:avLst/>
              <a:gdLst>
                <a:gd name="T0" fmla="*/ 714126 w 81"/>
                <a:gd name="T1" fmla="*/ 0 h 97"/>
                <a:gd name="T2" fmla="*/ 792417 w 81"/>
                <a:gd name="T3" fmla="*/ 116422 h 97"/>
                <a:gd name="T4" fmla="*/ 624132 w 81"/>
                <a:gd name="T5" fmla="*/ 341084 h 97"/>
                <a:gd name="T6" fmla="*/ 186875 w 81"/>
                <a:gd name="T7" fmla="*/ 575151 h 97"/>
                <a:gd name="T8" fmla="*/ 39129 w 81"/>
                <a:gd name="T9" fmla="*/ 944947 h 97"/>
                <a:gd name="T10" fmla="*/ 108773 w 81"/>
                <a:gd name="T11" fmla="*/ 562783 h 97"/>
                <a:gd name="T12" fmla="*/ 644533 w 81"/>
                <a:gd name="T13" fmla="*/ 245182 h 97"/>
                <a:gd name="T14" fmla="*/ 714126 w 81"/>
                <a:gd name="T15" fmla="*/ 0 h 97"/>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7"/>
                <a:gd name="T26" fmla="*/ 81 w 8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7">
                  <a:moveTo>
                    <a:pt x="73" y="0"/>
                  </a:moveTo>
                  <a:cubicBezTo>
                    <a:pt x="81" y="12"/>
                    <a:pt x="81" y="12"/>
                    <a:pt x="81" y="12"/>
                  </a:cubicBezTo>
                  <a:cubicBezTo>
                    <a:pt x="81" y="12"/>
                    <a:pt x="79" y="26"/>
                    <a:pt x="64" y="35"/>
                  </a:cubicBezTo>
                  <a:cubicBezTo>
                    <a:pt x="48" y="43"/>
                    <a:pt x="32" y="49"/>
                    <a:pt x="19" y="59"/>
                  </a:cubicBezTo>
                  <a:cubicBezTo>
                    <a:pt x="5" y="69"/>
                    <a:pt x="0" y="75"/>
                    <a:pt x="4" y="97"/>
                  </a:cubicBezTo>
                  <a:cubicBezTo>
                    <a:pt x="0" y="77"/>
                    <a:pt x="0" y="65"/>
                    <a:pt x="11" y="58"/>
                  </a:cubicBezTo>
                  <a:cubicBezTo>
                    <a:pt x="22" y="51"/>
                    <a:pt x="57" y="36"/>
                    <a:pt x="66" y="25"/>
                  </a:cubicBezTo>
                  <a:cubicBezTo>
                    <a:pt x="74" y="15"/>
                    <a:pt x="74" y="5"/>
                    <a:pt x="73" y="0"/>
                  </a:cubicBezTo>
                </a:path>
              </a:pathLst>
            </a:custGeom>
            <a:solidFill>
              <a:schemeClr val="accent3">
                <a:lumMod val="50000"/>
              </a:schemeClr>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34" name="Freeform 1130"/>
            <p:cNvSpPr>
              <a:spLocks/>
            </p:cNvSpPr>
            <p:nvPr/>
          </p:nvSpPr>
          <p:spPr bwMode="auto">
            <a:xfrm rot="5243151">
              <a:off x="602400" y="2302485"/>
              <a:ext cx="57749" cy="617652"/>
            </a:xfrm>
            <a:custGeom>
              <a:avLst/>
              <a:gdLst>
                <a:gd name="T0" fmla="*/ 229033 w 24"/>
                <a:gd name="T1" fmla="*/ 0 h 85"/>
                <a:gd name="T2" fmla="*/ 20313 w 24"/>
                <a:gd name="T3" fmla="*/ 399849 h 85"/>
                <a:gd name="T4" fmla="*/ 126950 w 24"/>
                <a:gd name="T5" fmla="*/ 791992 h 85"/>
                <a:gd name="T6" fmla="*/ 69145 w 24"/>
                <a:gd name="T7" fmla="*/ 261658 h 85"/>
                <a:gd name="T8" fmla="*/ 229033 w 24"/>
                <a:gd name="T9" fmla="*/ 0 h 85"/>
                <a:gd name="T10" fmla="*/ 0 60000 65536"/>
                <a:gd name="T11" fmla="*/ 0 60000 65536"/>
                <a:gd name="T12" fmla="*/ 0 60000 65536"/>
                <a:gd name="T13" fmla="*/ 0 60000 65536"/>
                <a:gd name="T14" fmla="*/ 0 60000 65536"/>
                <a:gd name="T15" fmla="*/ 0 w 24"/>
                <a:gd name="T16" fmla="*/ 0 h 85"/>
                <a:gd name="T17" fmla="*/ 24 w 24"/>
                <a:gd name="T18" fmla="*/ 85 h 85"/>
              </a:gdLst>
              <a:ahLst/>
              <a:cxnLst>
                <a:cxn ang="T10">
                  <a:pos x="T0" y="T1"/>
                </a:cxn>
                <a:cxn ang="T11">
                  <a:pos x="T2" y="T3"/>
                </a:cxn>
                <a:cxn ang="T12">
                  <a:pos x="T4" y="T5"/>
                </a:cxn>
                <a:cxn ang="T13">
                  <a:pos x="T6" y="T7"/>
                </a:cxn>
                <a:cxn ang="T14">
                  <a:pos x="T8" y="T9"/>
                </a:cxn>
              </a:cxnLst>
              <a:rect l="T15" t="T16" r="T17" b="T18"/>
              <a:pathLst>
                <a:path w="24" h="85">
                  <a:moveTo>
                    <a:pt x="24" y="0"/>
                  </a:moveTo>
                  <a:cubicBezTo>
                    <a:pt x="12" y="8"/>
                    <a:pt x="0" y="20"/>
                    <a:pt x="2" y="43"/>
                  </a:cubicBezTo>
                  <a:cubicBezTo>
                    <a:pt x="4" y="66"/>
                    <a:pt x="11" y="84"/>
                    <a:pt x="13" y="85"/>
                  </a:cubicBezTo>
                  <a:cubicBezTo>
                    <a:pt x="7" y="71"/>
                    <a:pt x="3" y="42"/>
                    <a:pt x="7" y="28"/>
                  </a:cubicBezTo>
                  <a:cubicBezTo>
                    <a:pt x="10" y="14"/>
                    <a:pt x="19" y="2"/>
                    <a:pt x="2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35" name="Freeform 1131"/>
            <p:cNvSpPr>
              <a:spLocks/>
            </p:cNvSpPr>
            <p:nvPr/>
          </p:nvSpPr>
          <p:spPr bwMode="auto">
            <a:xfrm rot="5243151">
              <a:off x="370689" y="2574560"/>
              <a:ext cx="19250" cy="131105"/>
            </a:xfrm>
            <a:custGeom>
              <a:avLst/>
              <a:gdLst>
                <a:gd name="T0" fmla="*/ 0 w 8"/>
                <a:gd name="T1" fmla="*/ 170908 h 18"/>
                <a:gd name="T2" fmla="*/ 18358 w 8"/>
                <a:gd name="T3" fmla="*/ 0 h 18"/>
                <a:gd name="T4" fmla="*/ 0 w 8"/>
                <a:gd name="T5" fmla="*/ 170908 h 18"/>
                <a:gd name="T6" fmla="*/ 0 60000 65536"/>
                <a:gd name="T7" fmla="*/ 0 60000 65536"/>
                <a:gd name="T8" fmla="*/ 0 60000 65536"/>
                <a:gd name="T9" fmla="*/ 0 w 8"/>
                <a:gd name="T10" fmla="*/ 0 h 18"/>
                <a:gd name="T11" fmla="*/ 8 w 8"/>
                <a:gd name="T12" fmla="*/ 18 h 18"/>
              </a:gdLst>
              <a:ahLst/>
              <a:cxnLst>
                <a:cxn ang="T6">
                  <a:pos x="T0" y="T1"/>
                </a:cxn>
                <a:cxn ang="T7">
                  <a:pos x="T2" y="T3"/>
                </a:cxn>
                <a:cxn ang="T8">
                  <a:pos x="T4" y="T5"/>
                </a:cxn>
              </a:cxnLst>
              <a:rect l="T9" t="T10" r="T11" b="T12"/>
              <a:pathLst>
                <a:path w="8" h="18">
                  <a:moveTo>
                    <a:pt x="0" y="18"/>
                  </a:moveTo>
                  <a:cubicBezTo>
                    <a:pt x="8" y="17"/>
                    <a:pt x="6" y="11"/>
                    <a:pt x="2" y="0"/>
                  </a:cubicBezTo>
                  <a:cubicBezTo>
                    <a:pt x="4" y="8"/>
                    <a:pt x="4" y="16"/>
                    <a:pt x="0" y="18"/>
                  </a:cubicBezTo>
                </a:path>
              </a:pathLst>
            </a:custGeom>
            <a:solidFill>
              <a:srgbClr val="502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36" name="Freeform 1132"/>
            <p:cNvSpPr>
              <a:spLocks/>
            </p:cNvSpPr>
            <p:nvPr/>
          </p:nvSpPr>
          <p:spPr bwMode="auto">
            <a:xfrm rot="5243151">
              <a:off x="6196749" y="2260745"/>
              <a:ext cx="74112" cy="699229"/>
            </a:xfrm>
            <a:custGeom>
              <a:avLst/>
              <a:gdLst>
                <a:gd name="T0" fmla="*/ 143543 w 31"/>
                <a:gd name="T1" fmla="*/ 0 h 96"/>
                <a:gd name="T2" fmla="*/ 43694 w 31"/>
                <a:gd name="T3" fmla="*/ 622583 h 96"/>
                <a:gd name="T4" fmla="*/ 276455 w 31"/>
                <a:gd name="T5" fmla="*/ 915545 h 96"/>
                <a:gd name="T6" fmla="*/ 72313 w 31"/>
                <a:gd name="T7" fmla="*/ 572583 h 96"/>
                <a:gd name="T8" fmla="*/ 143543 w 31"/>
                <a:gd name="T9" fmla="*/ 0 h 96"/>
                <a:gd name="T10" fmla="*/ 0 60000 65536"/>
                <a:gd name="T11" fmla="*/ 0 60000 65536"/>
                <a:gd name="T12" fmla="*/ 0 60000 65536"/>
                <a:gd name="T13" fmla="*/ 0 60000 65536"/>
                <a:gd name="T14" fmla="*/ 0 60000 65536"/>
                <a:gd name="T15" fmla="*/ 0 w 31"/>
                <a:gd name="T16" fmla="*/ 0 h 96"/>
                <a:gd name="T17" fmla="*/ 31 w 31"/>
                <a:gd name="T18" fmla="*/ 96 h 96"/>
              </a:gdLst>
              <a:ahLst/>
              <a:cxnLst>
                <a:cxn ang="T10">
                  <a:pos x="T0" y="T1"/>
                </a:cxn>
                <a:cxn ang="T11">
                  <a:pos x="T2" y="T3"/>
                </a:cxn>
                <a:cxn ang="T12">
                  <a:pos x="T4" y="T5"/>
                </a:cxn>
                <a:cxn ang="T13">
                  <a:pos x="T6" y="T7"/>
                </a:cxn>
                <a:cxn ang="T14">
                  <a:pos x="T8" y="T9"/>
                </a:cxn>
              </a:cxnLst>
              <a:rect l="T15" t="T16" r="T17" b="T18"/>
              <a:pathLst>
                <a:path w="31" h="96">
                  <a:moveTo>
                    <a:pt x="16" y="0"/>
                  </a:moveTo>
                  <a:cubicBezTo>
                    <a:pt x="11" y="18"/>
                    <a:pt x="0" y="47"/>
                    <a:pt x="5" y="65"/>
                  </a:cubicBezTo>
                  <a:cubicBezTo>
                    <a:pt x="9" y="84"/>
                    <a:pt x="21" y="90"/>
                    <a:pt x="31" y="96"/>
                  </a:cubicBezTo>
                  <a:cubicBezTo>
                    <a:pt x="16" y="83"/>
                    <a:pt x="8" y="74"/>
                    <a:pt x="8" y="60"/>
                  </a:cubicBezTo>
                  <a:cubicBezTo>
                    <a:pt x="8" y="46"/>
                    <a:pt x="16" y="2"/>
                    <a:pt x="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37" name="Freeform 1133"/>
            <p:cNvSpPr>
              <a:spLocks/>
            </p:cNvSpPr>
            <p:nvPr/>
          </p:nvSpPr>
          <p:spPr bwMode="auto">
            <a:xfrm rot="5243151">
              <a:off x="6571175" y="2229748"/>
              <a:ext cx="62562" cy="748758"/>
            </a:xfrm>
            <a:custGeom>
              <a:avLst/>
              <a:gdLst>
                <a:gd name="T0" fmla="*/ 0 w 26"/>
                <a:gd name="T1" fmla="*/ 112668 h 103"/>
                <a:gd name="T2" fmla="*/ 50783 w 26"/>
                <a:gd name="T3" fmla="*/ 0 h 103"/>
                <a:gd name="T4" fmla="*/ 191220 w 26"/>
                <a:gd name="T5" fmla="*/ 419162 h 103"/>
                <a:gd name="T6" fmla="*/ 56950 w 26"/>
                <a:gd name="T7" fmla="*/ 962869 h 103"/>
                <a:gd name="T8" fmla="*/ 134300 w 26"/>
                <a:gd name="T9" fmla="*/ 411901 h 103"/>
                <a:gd name="T10" fmla="*/ 0 w 26"/>
                <a:gd name="T11" fmla="*/ 112668 h 103"/>
                <a:gd name="T12" fmla="*/ 0 60000 65536"/>
                <a:gd name="T13" fmla="*/ 0 60000 65536"/>
                <a:gd name="T14" fmla="*/ 0 60000 65536"/>
                <a:gd name="T15" fmla="*/ 0 60000 65536"/>
                <a:gd name="T16" fmla="*/ 0 60000 65536"/>
                <a:gd name="T17" fmla="*/ 0 60000 65536"/>
                <a:gd name="T18" fmla="*/ 0 w 26"/>
                <a:gd name="T19" fmla="*/ 0 h 103"/>
                <a:gd name="T20" fmla="*/ 26 w 26"/>
                <a:gd name="T21" fmla="*/ 103 h 103"/>
              </a:gdLst>
              <a:ahLst/>
              <a:cxnLst>
                <a:cxn ang="T12">
                  <a:pos x="T0" y="T1"/>
                </a:cxn>
                <a:cxn ang="T13">
                  <a:pos x="T2" y="T3"/>
                </a:cxn>
                <a:cxn ang="T14">
                  <a:pos x="T4" y="T5"/>
                </a:cxn>
                <a:cxn ang="T15">
                  <a:pos x="T6" y="T7"/>
                </a:cxn>
                <a:cxn ang="T16">
                  <a:pos x="T8" y="T9"/>
                </a:cxn>
                <a:cxn ang="T17">
                  <a:pos x="T10" y="T11"/>
                </a:cxn>
              </a:cxnLst>
              <a:rect l="T18" t="T19" r="T20" b="T21"/>
              <a:pathLst>
                <a:path w="26" h="103">
                  <a:moveTo>
                    <a:pt x="0" y="12"/>
                  </a:moveTo>
                  <a:cubicBezTo>
                    <a:pt x="1" y="11"/>
                    <a:pt x="5" y="0"/>
                    <a:pt x="5" y="0"/>
                  </a:cubicBezTo>
                  <a:cubicBezTo>
                    <a:pt x="5" y="0"/>
                    <a:pt x="26" y="19"/>
                    <a:pt x="20" y="45"/>
                  </a:cubicBezTo>
                  <a:cubicBezTo>
                    <a:pt x="15" y="71"/>
                    <a:pt x="6" y="89"/>
                    <a:pt x="6" y="103"/>
                  </a:cubicBezTo>
                  <a:cubicBezTo>
                    <a:pt x="7" y="83"/>
                    <a:pt x="15" y="58"/>
                    <a:pt x="14" y="44"/>
                  </a:cubicBezTo>
                  <a:cubicBezTo>
                    <a:pt x="14" y="31"/>
                    <a:pt x="0" y="12"/>
                    <a:pt x="0" y="12"/>
                  </a:cubicBezTo>
                </a:path>
              </a:pathLst>
            </a:custGeom>
            <a:solidFill>
              <a:schemeClr val="accent3">
                <a:lumMod val="50000"/>
              </a:schemeClr>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38" name="Freeform 1134"/>
            <p:cNvSpPr>
              <a:spLocks/>
            </p:cNvSpPr>
            <p:nvPr/>
          </p:nvSpPr>
          <p:spPr bwMode="auto">
            <a:xfrm rot="5243151">
              <a:off x="7675421" y="1907512"/>
              <a:ext cx="99137" cy="932305"/>
            </a:xfrm>
            <a:custGeom>
              <a:avLst/>
              <a:gdLst>
                <a:gd name="T0" fmla="*/ 398459 w 41"/>
                <a:gd name="T1" fmla="*/ 0 h 128"/>
                <a:gd name="T2" fmla="*/ 310671 w 41"/>
                <a:gd name="T3" fmla="*/ 392575 h 128"/>
                <a:gd name="T4" fmla="*/ 99772 w 41"/>
                <a:gd name="T5" fmla="*/ 869920 h 128"/>
                <a:gd name="T6" fmla="*/ 219224 w 41"/>
                <a:gd name="T7" fmla="*/ 1220700 h 128"/>
                <a:gd name="T8" fmla="*/ 39715 w 41"/>
                <a:gd name="T9" fmla="*/ 725125 h 128"/>
                <a:gd name="T10" fmla="*/ 398459 w 41"/>
                <a:gd name="T11" fmla="*/ 0 h 128"/>
                <a:gd name="T12" fmla="*/ 0 60000 65536"/>
                <a:gd name="T13" fmla="*/ 0 60000 65536"/>
                <a:gd name="T14" fmla="*/ 0 60000 65536"/>
                <a:gd name="T15" fmla="*/ 0 60000 65536"/>
                <a:gd name="T16" fmla="*/ 0 60000 65536"/>
                <a:gd name="T17" fmla="*/ 0 60000 65536"/>
                <a:gd name="T18" fmla="*/ 0 w 41"/>
                <a:gd name="T19" fmla="*/ 0 h 128"/>
                <a:gd name="T20" fmla="*/ 41 w 41"/>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41" h="128">
                  <a:moveTo>
                    <a:pt x="40" y="0"/>
                  </a:moveTo>
                  <a:cubicBezTo>
                    <a:pt x="41" y="13"/>
                    <a:pt x="41" y="25"/>
                    <a:pt x="31" y="41"/>
                  </a:cubicBezTo>
                  <a:cubicBezTo>
                    <a:pt x="20" y="57"/>
                    <a:pt x="8" y="76"/>
                    <a:pt x="10" y="91"/>
                  </a:cubicBezTo>
                  <a:cubicBezTo>
                    <a:pt x="12" y="105"/>
                    <a:pt x="15" y="118"/>
                    <a:pt x="22" y="128"/>
                  </a:cubicBezTo>
                  <a:cubicBezTo>
                    <a:pt x="10" y="114"/>
                    <a:pt x="0" y="87"/>
                    <a:pt x="4" y="76"/>
                  </a:cubicBezTo>
                  <a:cubicBezTo>
                    <a:pt x="9" y="65"/>
                    <a:pt x="40" y="25"/>
                    <a:pt x="40" y="0"/>
                  </a:cubicBezTo>
                </a:path>
              </a:pathLst>
            </a:custGeom>
            <a:solidFill>
              <a:srgbClr val="4F6228"/>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39" name="Freeform 1135"/>
            <p:cNvSpPr>
              <a:spLocks/>
            </p:cNvSpPr>
            <p:nvPr/>
          </p:nvSpPr>
          <p:spPr bwMode="auto">
            <a:xfrm rot="5243151">
              <a:off x="8135969" y="2193873"/>
              <a:ext cx="26950" cy="364182"/>
            </a:xfrm>
            <a:custGeom>
              <a:avLst/>
              <a:gdLst>
                <a:gd name="T0" fmla="*/ 112845 w 11"/>
                <a:gd name="T1" fmla="*/ 0 h 50"/>
                <a:gd name="T2" fmla="*/ 58237 w 11"/>
                <a:gd name="T3" fmla="*/ 69145 h 50"/>
                <a:gd name="T4" fmla="*/ 0 w 11"/>
                <a:gd name="T5" fmla="*/ 476095 h 50"/>
                <a:gd name="T6" fmla="*/ 112845 w 11"/>
                <a:gd name="T7" fmla="*/ 96488 h 50"/>
                <a:gd name="T8" fmla="*/ 112845 w 11"/>
                <a:gd name="T9" fmla="*/ 0 h 50"/>
                <a:gd name="T10" fmla="*/ 0 60000 65536"/>
                <a:gd name="T11" fmla="*/ 0 60000 65536"/>
                <a:gd name="T12" fmla="*/ 0 60000 65536"/>
                <a:gd name="T13" fmla="*/ 0 60000 65536"/>
                <a:gd name="T14" fmla="*/ 0 60000 65536"/>
                <a:gd name="T15" fmla="*/ 0 w 11"/>
                <a:gd name="T16" fmla="*/ 0 h 50"/>
                <a:gd name="T17" fmla="*/ 11 w 11"/>
                <a:gd name="T18" fmla="*/ 50 h 50"/>
              </a:gdLst>
              <a:ahLst/>
              <a:cxnLst>
                <a:cxn ang="T10">
                  <a:pos x="T0" y="T1"/>
                </a:cxn>
                <a:cxn ang="T11">
                  <a:pos x="T2" y="T3"/>
                </a:cxn>
                <a:cxn ang="T12">
                  <a:pos x="T4" y="T5"/>
                </a:cxn>
                <a:cxn ang="T13">
                  <a:pos x="T6" y="T7"/>
                </a:cxn>
                <a:cxn ang="T14">
                  <a:pos x="T8" y="T9"/>
                </a:cxn>
              </a:cxnLst>
              <a:rect l="T15" t="T16" r="T17" b="T18"/>
              <a:pathLst>
                <a:path w="11" h="50">
                  <a:moveTo>
                    <a:pt x="10" y="0"/>
                  </a:moveTo>
                  <a:cubicBezTo>
                    <a:pt x="5" y="0"/>
                    <a:pt x="3" y="3"/>
                    <a:pt x="5" y="7"/>
                  </a:cubicBezTo>
                  <a:cubicBezTo>
                    <a:pt x="6" y="12"/>
                    <a:pt x="9" y="33"/>
                    <a:pt x="0" y="50"/>
                  </a:cubicBezTo>
                  <a:cubicBezTo>
                    <a:pt x="7" y="35"/>
                    <a:pt x="11" y="15"/>
                    <a:pt x="10" y="10"/>
                  </a:cubicBezTo>
                  <a:cubicBezTo>
                    <a:pt x="10" y="6"/>
                    <a:pt x="6"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40" name="Freeform 1136"/>
            <p:cNvSpPr>
              <a:spLocks/>
            </p:cNvSpPr>
            <p:nvPr/>
          </p:nvSpPr>
          <p:spPr bwMode="auto">
            <a:xfrm rot="5243151">
              <a:off x="4413132" y="2715280"/>
              <a:ext cx="128011" cy="451585"/>
            </a:xfrm>
            <a:custGeom>
              <a:avLst/>
              <a:gdLst>
                <a:gd name="T0" fmla="*/ 209257 w 53"/>
                <a:gd name="T1" fmla="*/ 229033 h 62"/>
                <a:gd name="T2" fmla="*/ 0 w 53"/>
                <a:gd name="T3" fmla="*/ 0 h 62"/>
                <a:gd name="T4" fmla="*/ 216765 w 53"/>
                <a:gd name="T5" fmla="*/ 297863 h 62"/>
                <a:gd name="T6" fmla="*/ 512697 w 53"/>
                <a:gd name="T7" fmla="*/ 592113 h 62"/>
                <a:gd name="T8" fmla="*/ 209257 w 53"/>
                <a:gd name="T9" fmla="*/ 229033 h 62"/>
                <a:gd name="T10" fmla="*/ 0 60000 65536"/>
                <a:gd name="T11" fmla="*/ 0 60000 65536"/>
                <a:gd name="T12" fmla="*/ 0 60000 65536"/>
                <a:gd name="T13" fmla="*/ 0 60000 65536"/>
                <a:gd name="T14" fmla="*/ 0 60000 65536"/>
                <a:gd name="T15" fmla="*/ 0 w 53"/>
                <a:gd name="T16" fmla="*/ 0 h 62"/>
                <a:gd name="T17" fmla="*/ 53 w 53"/>
                <a:gd name="T18" fmla="*/ 62 h 62"/>
              </a:gdLst>
              <a:ahLst/>
              <a:cxnLst>
                <a:cxn ang="T10">
                  <a:pos x="T0" y="T1"/>
                </a:cxn>
                <a:cxn ang="T11">
                  <a:pos x="T2" y="T3"/>
                </a:cxn>
                <a:cxn ang="T12">
                  <a:pos x="T4" y="T5"/>
                </a:cxn>
                <a:cxn ang="T13">
                  <a:pos x="T6" y="T7"/>
                </a:cxn>
                <a:cxn ang="T14">
                  <a:pos x="T8" y="T9"/>
                </a:cxn>
              </a:cxnLst>
              <a:rect l="T15" t="T16" r="T17" b="T18"/>
              <a:pathLst>
                <a:path w="53" h="62">
                  <a:moveTo>
                    <a:pt x="21" y="24"/>
                  </a:moveTo>
                  <a:cubicBezTo>
                    <a:pt x="13" y="16"/>
                    <a:pt x="4" y="2"/>
                    <a:pt x="0" y="0"/>
                  </a:cubicBezTo>
                  <a:cubicBezTo>
                    <a:pt x="3" y="5"/>
                    <a:pt x="14" y="22"/>
                    <a:pt x="22" y="31"/>
                  </a:cubicBezTo>
                  <a:cubicBezTo>
                    <a:pt x="36" y="44"/>
                    <a:pt x="48" y="50"/>
                    <a:pt x="52" y="62"/>
                  </a:cubicBezTo>
                  <a:cubicBezTo>
                    <a:pt x="53" y="55"/>
                    <a:pt x="37" y="40"/>
                    <a:pt x="21"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41" name="Freeform 1137"/>
            <p:cNvSpPr>
              <a:spLocks/>
            </p:cNvSpPr>
            <p:nvPr/>
          </p:nvSpPr>
          <p:spPr bwMode="auto">
            <a:xfrm rot="5243151">
              <a:off x="5449842" y="1867735"/>
              <a:ext cx="192498" cy="1063411"/>
            </a:xfrm>
            <a:custGeom>
              <a:avLst/>
              <a:gdLst>
                <a:gd name="T0" fmla="*/ 163595 w 80"/>
                <a:gd name="T1" fmla="*/ 323563 h 146"/>
                <a:gd name="T2" fmla="*/ 381638 w 80"/>
                <a:gd name="T3" fmla="*/ 773950 h 146"/>
                <a:gd name="T4" fmla="*/ 628720 w 80"/>
                <a:gd name="T5" fmla="*/ 1022470 h 146"/>
                <a:gd name="T6" fmla="*/ 686845 w 80"/>
                <a:gd name="T7" fmla="*/ 1391608 h 146"/>
                <a:gd name="T8" fmla="*/ 628720 w 80"/>
                <a:gd name="T9" fmla="*/ 954108 h 146"/>
                <a:gd name="T10" fmla="*/ 259583 w 80"/>
                <a:gd name="T11" fmla="*/ 0 h 146"/>
                <a:gd name="T12" fmla="*/ 163595 w 80"/>
                <a:gd name="T13" fmla="*/ 323563 h 146"/>
                <a:gd name="T14" fmla="*/ 0 60000 65536"/>
                <a:gd name="T15" fmla="*/ 0 60000 65536"/>
                <a:gd name="T16" fmla="*/ 0 60000 65536"/>
                <a:gd name="T17" fmla="*/ 0 60000 65536"/>
                <a:gd name="T18" fmla="*/ 0 60000 65536"/>
                <a:gd name="T19" fmla="*/ 0 60000 65536"/>
                <a:gd name="T20" fmla="*/ 0 60000 65536"/>
                <a:gd name="T21" fmla="*/ 0 w 80"/>
                <a:gd name="T22" fmla="*/ 0 h 146"/>
                <a:gd name="T23" fmla="*/ 80 w 80"/>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146">
                  <a:moveTo>
                    <a:pt x="17" y="34"/>
                  </a:moveTo>
                  <a:cubicBezTo>
                    <a:pt x="18" y="49"/>
                    <a:pt x="20" y="58"/>
                    <a:pt x="40" y="81"/>
                  </a:cubicBezTo>
                  <a:cubicBezTo>
                    <a:pt x="49" y="91"/>
                    <a:pt x="60" y="98"/>
                    <a:pt x="66" y="107"/>
                  </a:cubicBezTo>
                  <a:cubicBezTo>
                    <a:pt x="74" y="119"/>
                    <a:pt x="75" y="133"/>
                    <a:pt x="72" y="146"/>
                  </a:cubicBezTo>
                  <a:cubicBezTo>
                    <a:pt x="76" y="126"/>
                    <a:pt x="80" y="117"/>
                    <a:pt x="66" y="100"/>
                  </a:cubicBezTo>
                  <a:cubicBezTo>
                    <a:pt x="52" y="84"/>
                    <a:pt x="0" y="42"/>
                    <a:pt x="27" y="0"/>
                  </a:cubicBezTo>
                  <a:cubicBezTo>
                    <a:pt x="20" y="8"/>
                    <a:pt x="14" y="24"/>
                    <a:pt x="17" y="34"/>
                  </a:cubicBezTo>
                </a:path>
              </a:pathLst>
            </a:custGeom>
            <a:solidFill>
              <a:srgbClr val="284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42" name="Freeform 1138"/>
            <p:cNvSpPr>
              <a:spLocks/>
            </p:cNvSpPr>
            <p:nvPr/>
          </p:nvSpPr>
          <p:spPr bwMode="auto">
            <a:xfrm rot="5243151">
              <a:off x="5076361" y="2090219"/>
              <a:ext cx="102024" cy="801200"/>
            </a:xfrm>
            <a:custGeom>
              <a:avLst/>
              <a:gdLst>
                <a:gd name="T0" fmla="*/ 0 w 42"/>
                <a:gd name="T1" fmla="*/ 0 h 110"/>
                <a:gd name="T2" fmla="*/ 125327 w 42"/>
                <a:gd name="T3" fmla="*/ 96488 h 110"/>
                <a:gd name="T4" fmla="*/ 365145 w 42"/>
                <a:gd name="T5" fmla="*/ 622583 h 110"/>
                <a:gd name="T6" fmla="*/ 207566 w 42"/>
                <a:gd name="T7" fmla="*/ 964375 h 110"/>
                <a:gd name="T8" fmla="*/ 198967 w 42"/>
                <a:gd name="T9" fmla="*/ 964375 h 110"/>
                <a:gd name="T10" fmla="*/ 253739 w 42"/>
                <a:gd name="T11" fmla="*/ 813800 h 110"/>
                <a:gd name="T12" fmla="*/ 294925 w 42"/>
                <a:gd name="T13" fmla="*/ 317395 h 110"/>
                <a:gd name="T14" fmla="*/ 0 w 42"/>
                <a:gd name="T15" fmla="*/ 0 h 110"/>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110"/>
                <a:gd name="T26" fmla="*/ 42 w 42"/>
                <a:gd name="T27" fmla="*/ 110 h 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110">
                  <a:moveTo>
                    <a:pt x="0" y="0"/>
                  </a:moveTo>
                  <a:cubicBezTo>
                    <a:pt x="4" y="3"/>
                    <a:pt x="8" y="6"/>
                    <a:pt x="12" y="10"/>
                  </a:cubicBezTo>
                  <a:cubicBezTo>
                    <a:pt x="27" y="25"/>
                    <a:pt x="42" y="44"/>
                    <a:pt x="35" y="65"/>
                  </a:cubicBezTo>
                  <a:cubicBezTo>
                    <a:pt x="31" y="78"/>
                    <a:pt x="25" y="91"/>
                    <a:pt x="20" y="101"/>
                  </a:cubicBezTo>
                  <a:cubicBezTo>
                    <a:pt x="15" y="110"/>
                    <a:pt x="16" y="108"/>
                    <a:pt x="19" y="101"/>
                  </a:cubicBezTo>
                  <a:cubicBezTo>
                    <a:pt x="21" y="95"/>
                    <a:pt x="23" y="89"/>
                    <a:pt x="24" y="85"/>
                  </a:cubicBezTo>
                  <a:cubicBezTo>
                    <a:pt x="27" y="76"/>
                    <a:pt x="39" y="50"/>
                    <a:pt x="28" y="33"/>
                  </a:cubicBezTo>
                  <a:cubicBezTo>
                    <a:pt x="17" y="16"/>
                    <a:pt x="8" y="5"/>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43" name="Freeform 1139"/>
            <p:cNvSpPr>
              <a:spLocks/>
            </p:cNvSpPr>
            <p:nvPr/>
          </p:nvSpPr>
          <p:spPr bwMode="auto">
            <a:xfrm rot="5243151">
              <a:off x="7973608" y="2261269"/>
              <a:ext cx="79887" cy="728363"/>
            </a:xfrm>
            <a:custGeom>
              <a:avLst/>
              <a:gdLst>
                <a:gd name="T0" fmla="*/ 120302 w 33"/>
                <a:gd name="T1" fmla="*/ 0 h 100"/>
                <a:gd name="T2" fmla="*/ 282006 w 33"/>
                <a:gd name="T3" fmla="*/ 572583 h 100"/>
                <a:gd name="T4" fmla="*/ 0 w 33"/>
                <a:gd name="T5" fmla="*/ 954108 h 100"/>
                <a:gd name="T6" fmla="*/ 213383 w 33"/>
                <a:gd name="T7" fmla="*/ 572583 h 100"/>
                <a:gd name="T8" fmla="*/ 120302 w 33"/>
                <a:gd name="T9" fmla="*/ 0 h 100"/>
                <a:gd name="T10" fmla="*/ 0 60000 65536"/>
                <a:gd name="T11" fmla="*/ 0 60000 65536"/>
                <a:gd name="T12" fmla="*/ 0 60000 65536"/>
                <a:gd name="T13" fmla="*/ 0 60000 65536"/>
                <a:gd name="T14" fmla="*/ 0 60000 65536"/>
                <a:gd name="T15" fmla="*/ 0 w 33"/>
                <a:gd name="T16" fmla="*/ 0 h 100"/>
                <a:gd name="T17" fmla="*/ 33 w 33"/>
                <a:gd name="T18" fmla="*/ 100 h 100"/>
              </a:gdLst>
              <a:ahLst/>
              <a:cxnLst>
                <a:cxn ang="T10">
                  <a:pos x="T0" y="T1"/>
                </a:cxn>
                <a:cxn ang="T11">
                  <a:pos x="T2" y="T3"/>
                </a:cxn>
                <a:cxn ang="T12">
                  <a:pos x="T4" y="T5"/>
                </a:cxn>
                <a:cxn ang="T13">
                  <a:pos x="T6" y="T7"/>
                </a:cxn>
                <a:cxn ang="T14">
                  <a:pos x="T8" y="T9"/>
                </a:cxn>
              </a:cxnLst>
              <a:rect l="T15" t="T16" r="T17" b="T18"/>
              <a:pathLst>
                <a:path w="33" h="100">
                  <a:moveTo>
                    <a:pt x="12" y="0"/>
                  </a:moveTo>
                  <a:cubicBezTo>
                    <a:pt x="17" y="18"/>
                    <a:pt x="33" y="41"/>
                    <a:pt x="28" y="60"/>
                  </a:cubicBezTo>
                  <a:cubicBezTo>
                    <a:pt x="24" y="78"/>
                    <a:pt x="10" y="94"/>
                    <a:pt x="0" y="100"/>
                  </a:cubicBezTo>
                  <a:cubicBezTo>
                    <a:pt x="16" y="87"/>
                    <a:pt x="21" y="74"/>
                    <a:pt x="21" y="60"/>
                  </a:cubicBezTo>
                  <a:cubicBezTo>
                    <a:pt x="21" y="46"/>
                    <a:pt x="12" y="2"/>
                    <a:pt x="12" y="0"/>
                  </a:cubicBezTo>
                </a:path>
              </a:pathLst>
            </a:custGeom>
            <a:solidFill>
              <a:srgbClr val="284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44" name="Freeform 1140"/>
            <p:cNvSpPr>
              <a:spLocks/>
            </p:cNvSpPr>
            <p:nvPr/>
          </p:nvSpPr>
          <p:spPr bwMode="auto">
            <a:xfrm rot="5243151">
              <a:off x="6747263" y="1761827"/>
              <a:ext cx="161699" cy="1348929"/>
            </a:xfrm>
            <a:custGeom>
              <a:avLst/>
              <a:gdLst>
                <a:gd name="T0" fmla="*/ 520507 w 67"/>
                <a:gd name="T1" fmla="*/ 0 h 185"/>
                <a:gd name="T2" fmla="*/ 462504 w 67"/>
                <a:gd name="T3" fmla="*/ 558260 h 185"/>
                <a:gd name="T4" fmla="*/ 587782 w 67"/>
                <a:gd name="T5" fmla="*/ 1224963 h 185"/>
                <a:gd name="T6" fmla="*/ 267426 w 67"/>
                <a:gd name="T7" fmla="*/ 1579316 h 185"/>
                <a:gd name="T8" fmla="*/ 0 w 67"/>
                <a:gd name="T9" fmla="*/ 1784027 h 185"/>
                <a:gd name="T10" fmla="*/ 501846 w 67"/>
                <a:gd name="T11" fmla="*/ 1282212 h 185"/>
                <a:gd name="T12" fmla="*/ 462504 w 67"/>
                <a:gd name="T13" fmla="*/ 712840 h 185"/>
                <a:gd name="T14" fmla="*/ 520507 w 67"/>
                <a:gd name="T15" fmla="*/ 0 h 18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185"/>
                <a:gd name="T26" fmla="*/ 67 w 67"/>
                <a:gd name="T27" fmla="*/ 185 h 1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185">
                  <a:moveTo>
                    <a:pt x="53" y="0"/>
                  </a:moveTo>
                  <a:cubicBezTo>
                    <a:pt x="44" y="11"/>
                    <a:pt x="38" y="22"/>
                    <a:pt x="47" y="58"/>
                  </a:cubicBezTo>
                  <a:cubicBezTo>
                    <a:pt x="56" y="94"/>
                    <a:pt x="67" y="107"/>
                    <a:pt x="60" y="127"/>
                  </a:cubicBezTo>
                  <a:cubicBezTo>
                    <a:pt x="54" y="148"/>
                    <a:pt x="46" y="152"/>
                    <a:pt x="27" y="164"/>
                  </a:cubicBezTo>
                  <a:cubicBezTo>
                    <a:pt x="8" y="176"/>
                    <a:pt x="0" y="185"/>
                    <a:pt x="0" y="185"/>
                  </a:cubicBezTo>
                  <a:cubicBezTo>
                    <a:pt x="26" y="160"/>
                    <a:pt x="45" y="148"/>
                    <a:pt x="51" y="133"/>
                  </a:cubicBezTo>
                  <a:cubicBezTo>
                    <a:pt x="57" y="119"/>
                    <a:pt x="54" y="89"/>
                    <a:pt x="47" y="74"/>
                  </a:cubicBezTo>
                  <a:cubicBezTo>
                    <a:pt x="40" y="59"/>
                    <a:pt x="27" y="25"/>
                    <a:pt x="53" y="0"/>
                  </a:cubicBezTo>
                </a:path>
              </a:pathLst>
            </a:custGeom>
            <a:solidFill>
              <a:srgbClr val="284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45" name="Freeform 1141"/>
            <p:cNvSpPr>
              <a:spLocks/>
            </p:cNvSpPr>
            <p:nvPr/>
          </p:nvSpPr>
          <p:spPr bwMode="auto">
            <a:xfrm rot="5243151">
              <a:off x="7430749" y="2336401"/>
              <a:ext cx="173248" cy="370009"/>
            </a:xfrm>
            <a:custGeom>
              <a:avLst/>
              <a:gdLst>
                <a:gd name="T0" fmla="*/ 0 w 72"/>
                <a:gd name="T1" fmla="*/ 467395 h 51"/>
                <a:gd name="T2" fmla="*/ 267395 w 72"/>
                <a:gd name="T3" fmla="*/ 147858 h 51"/>
                <a:gd name="T4" fmla="*/ 686845 w 72"/>
                <a:gd name="T5" fmla="*/ 0 h 51"/>
                <a:gd name="T6" fmla="*/ 267395 w 72"/>
                <a:gd name="T7" fmla="*/ 202408 h 51"/>
                <a:gd name="T8" fmla="*/ 0 w 72"/>
                <a:gd name="T9" fmla="*/ 467395 h 51"/>
                <a:gd name="T10" fmla="*/ 0 60000 65536"/>
                <a:gd name="T11" fmla="*/ 0 60000 65536"/>
                <a:gd name="T12" fmla="*/ 0 60000 65536"/>
                <a:gd name="T13" fmla="*/ 0 60000 65536"/>
                <a:gd name="T14" fmla="*/ 0 60000 65536"/>
                <a:gd name="T15" fmla="*/ 0 w 72"/>
                <a:gd name="T16" fmla="*/ 0 h 51"/>
                <a:gd name="T17" fmla="*/ 72 w 72"/>
                <a:gd name="T18" fmla="*/ 51 h 51"/>
              </a:gdLst>
              <a:ahLst/>
              <a:cxnLst>
                <a:cxn ang="T10">
                  <a:pos x="T0" y="T1"/>
                </a:cxn>
                <a:cxn ang="T11">
                  <a:pos x="T2" y="T3"/>
                </a:cxn>
                <a:cxn ang="T12">
                  <a:pos x="T4" y="T5"/>
                </a:cxn>
                <a:cxn ang="T13">
                  <a:pos x="T6" y="T7"/>
                </a:cxn>
                <a:cxn ang="T14">
                  <a:pos x="T8" y="T9"/>
                </a:cxn>
              </a:cxnLst>
              <a:rect l="T15" t="T16" r="T17" b="T18"/>
              <a:pathLst>
                <a:path w="72" h="51">
                  <a:moveTo>
                    <a:pt x="0" y="51"/>
                  </a:moveTo>
                  <a:cubicBezTo>
                    <a:pt x="2" y="34"/>
                    <a:pt x="14" y="23"/>
                    <a:pt x="28" y="16"/>
                  </a:cubicBezTo>
                  <a:cubicBezTo>
                    <a:pt x="42" y="10"/>
                    <a:pt x="58" y="6"/>
                    <a:pt x="72" y="0"/>
                  </a:cubicBezTo>
                  <a:cubicBezTo>
                    <a:pt x="58" y="10"/>
                    <a:pt x="40" y="16"/>
                    <a:pt x="28" y="22"/>
                  </a:cubicBezTo>
                  <a:cubicBezTo>
                    <a:pt x="17" y="28"/>
                    <a:pt x="6" y="34"/>
                    <a:pt x="0" y="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46" name="Freeform 1142"/>
            <p:cNvSpPr>
              <a:spLocks/>
            </p:cNvSpPr>
            <p:nvPr/>
          </p:nvSpPr>
          <p:spPr bwMode="auto">
            <a:xfrm rot="5243151">
              <a:off x="8356731" y="2552186"/>
              <a:ext cx="19250" cy="78663"/>
            </a:xfrm>
            <a:custGeom>
              <a:avLst/>
              <a:gdLst>
                <a:gd name="T0" fmla="*/ 76483 w 8"/>
                <a:gd name="T1" fmla="*/ 0 h 11"/>
                <a:gd name="T2" fmla="*/ 38595 w 8"/>
                <a:gd name="T3" fmla="*/ 87041 h 11"/>
                <a:gd name="T4" fmla="*/ 76483 w 8"/>
                <a:gd name="T5" fmla="*/ 0 h 11"/>
                <a:gd name="T6" fmla="*/ 0 60000 65536"/>
                <a:gd name="T7" fmla="*/ 0 60000 65536"/>
                <a:gd name="T8" fmla="*/ 0 60000 65536"/>
                <a:gd name="T9" fmla="*/ 0 w 8"/>
                <a:gd name="T10" fmla="*/ 0 h 11"/>
                <a:gd name="T11" fmla="*/ 8 w 8"/>
                <a:gd name="T12" fmla="*/ 11 h 11"/>
              </a:gdLst>
              <a:ahLst/>
              <a:cxnLst>
                <a:cxn ang="T6">
                  <a:pos x="T0" y="T1"/>
                </a:cxn>
                <a:cxn ang="T7">
                  <a:pos x="T2" y="T3"/>
                </a:cxn>
                <a:cxn ang="T8">
                  <a:pos x="T4" y="T5"/>
                </a:cxn>
              </a:cxnLst>
              <a:rect l="T9" t="T10" r="T11" b="T12"/>
              <a:pathLst>
                <a:path w="8" h="11">
                  <a:moveTo>
                    <a:pt x="8" y="0"/>
                  </a:moveTo>
                  <a:cubicBezTo>
                    <a:pt x="3" y="1"/>
                    <a:pt x="0" y="4"/>
                    <a:pt x="4" y="11"/>
                  </a:cubicBezTo>
                  <a:cubicBezTo>
                    <a:pt x="6" y="1"/>
                    <a:pt x="8"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47" name="Freeform 1143"/>
            <p:cNvSpPr>
              <a:spLocks/>
            </p:cNvSpPr>
            <p:nvPr/>
          </p:nvSpPr>
          <p:spPr bwMode="auto">
            <a:xfrm rot="5243151">
              <a:off x="6103645" y="2127412"/>
              <a:ext cx="153999" cy="553556"/>
            </a:xfrm>
            <a:custGeom>
              <a:avLst/>
              <a:gdLst>
                <a:gd name="T0" fmla="*/ 610358 w 64"/>
                <a:gd name="T1" fmla="*/ 0 h 76"/>
                <a:gd name="T2" fmla="*/ 354033 w 64"/>
                <a:gd name="T3" fmla="*/ 183125 h 76"/>
                <a:gd name="T4" fmla="*/ 87420 w 64"/>
                <a:gd name="T5" fmla="*/ 419920 h 76"/>
                <a:gd name="T6" fmla="*/ 18358 w 64"/>
                <a:gd name="T7" fmla="*/ 725125 h 76"/>
                <a:gd name="T8" fmla="*/ 259575 w 64"/>
                <a:gd name="T9" fmla="*/ 305200 h 76"/>
                <a:gd name="T10" fmla="*/ 610358 w 64"/>
                <a:gd name="T11" fmla="*/ 0 h 76"/>
                <a:gd name="T12" fmla="*/ 0 60000 65536"/>
                <a:gd name="T13" fmla="*/ 0 60000 65536"/>
                <a:gd name="T14" fmla="*/ 0 60000 65536"/>
                <a:gd name="T15" fmla="*/ 0 60000 65536"/>
                <a:gd name="T16" fmla="*/ 0 60000 65536"/>
                <a:gd name="T17" fmla="*/ 0 60000 65536"/>
                <a:gd name="T18" fmla="*/ 0 w 64"/>
                <a:gd name="T19" fmla="*/ 0 h 76"/>
                <a:gd name="T20" fmla="*/ 64 w 64"/>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64" h="76">
                  <a:moveTo>
                    <a:pt x="64" y="0"/>
                  </a:moveTo>
                  <a:cubicBezTo>
                    <a:pt x="59" y="4"/>
                    <a:pt x="48" y="12"/>
                    <a:pt x="37" y="19"/>
                  </a:cubicBezTo>
                  <a:cubicBezTo>
                    <a:pt x="25" y="27"/>
                    <a:pt x="13" y="34"/>
                    <a:pt x="9" y="44"/>
                  </a:cubicBezTo>
                  <a:cubicBezTo>
                    <a:pt x="0" y="62"/>
                    <a:pt x="2" y="64"/>
                    <a:pt x="2" y="76"/>
                  </a:cubicBezTo>
                  <a:cubicBezTo>
                    <a:pt x="6" y="55"/>
                    <a:pt x="8" y="46"/>
                    <a:pt x="27" y="32"/>
                  </a:cubicBezTo>
                  <a:cubicBezTo>
                    <a:pt x="46" y="18"/>
                    <a:pt x="60" y="5"/>
                    <a:pt x="6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48" name="Freeform 1144"/>
            <p:cNvSpPr>
              <a:spLocks/>
            </p:cNvSpPr>
            <p:nvPr/>
          </p:nvSpPr>
          <p:spPr bwMode="auto">
            <a:xfrm rot="5243151">
              <a:off x="3701536" y="2157772"/>
              <a:ext cx="158811" cy="1092545"/>
            </a:xfrm>
            <a:custGeom>
              <a:avLst/>
              <a:gdLst>
                <a:gd name="T0" fmla="*/ 0 w 66"/>
                <a:gd name="T1" fmla="*/ 0 h 150"/>
                <a:gd name="T2" fmla="*/ 572575 w 66"/>
                <a:gd name="T3" fmla="*/ 392575 h 150"/>
                <a:gd name="T4" fmla="*/ 534188 w 66"/>
                <a:gd name="T5" fmla="*/ 1060863 h 150"/>
                <a:gd name="T6" fmla="*/ 590825 w 66"/>
                <a:gd name="T7" fmla="*/ 1335470 h 150"/>
                <a:gd name="T8" fmla="*/ 534188 w 66"/>
                <a:gd name="T9" fmla="*/ 1430200 h 150"/>
                <a:gd name="T10" fmla="*/ 476095 w 66"/>
                <a:gd name="T11" fmla="*/ 1155595 h 150"/>
                <a:gd name="T12" fmla="*/ 506638 w 66"/>
                <a:gd name="T13" fmla="*/ 419920 h 150"/>
                <a:gd name="T14" fmla="*/ 0 w 66"/>
                <a:gd name="T15" fmla="*/ 0 h 150"/>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150"/>
                <a:gd name="T26" fmla="*/ 66 w 66"/>
                <a:gd name="T27" fmla="*/ 150 h 1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150">
                  <a:moveTo>
                    <a:pt x="0" y="0"/>
                  </a:moveTo>
                  <a:cubicBezTo>
                    <a:pt x="18" y="6"/>
                    <a:pt x="53" y="22"/>
                    <a:pt x="60" y="41"/>
                  </a:cubicBezTo>
                  <a:cubicBezTo>
                    <a:pt x="66" y="60"/>
                    <a:pt x="57" y="87"/>
                    <a:pt x="56" y="111"/>
                  </a:cubicBezTo>
                  <a:cubicBezTo>
                    <a:pt x="55" y="134"/>
                    <a:pt x="62" y="140"/>
                    <a:pt x="62" y="140"/>
                  </a:cubicBezTo>
                  <a:cubicBezTo>
                    <a:pt x="56" y="150"/>
                    <a:pt x="56" y="150"/>
                    <a:pt x="56" y="150"/>
                  </a:cubicBezTo>
                  <a:cubicBezTo>
                    <a:pt x="56" y="150"/>
                    <a:pt x="47" y="144"/>
                    <a:pt x="50" y="121"/>
                  </a:cubicBezTo>
                  <a:cubicBezTo>
                    <a:pt x="53" y="98"/>
                    <a:pt x="60" y="63"/>
                    <a:pt x="53" y="44"/>
                  </a:cubicBezTo>
                  <a:cubicBezTo>
                    <a:pt x="47" y="25"/>
                    <a:pt x="20" y="11"/>
                    <a:pt x="0" y="0"/>
                  </a:cubicBezTo>
                </a:path>
              </a:pathLst>
            </a:custGeom>
            <a:solidFill>
              <a:srgbClr val="284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49" name="Freeform 1145"/>
            <p:cNvSpPr>
              <a:spLocks/>
            </p:cNvSpPr>
            <p:nvPr/>
          </p:nvSpPr>
          <p:spPr bwMode="auto">
            <a:xfrm rot="5243151">
              <a:off x="4360655" y="2376761"/>
              <a:ext cx="118386" cy="343788"/>
            </a:xfrm>
            <a:custGeom>
              <a:avLst/>
              <a:gdLst>
                <a:gd name="T0" fmla="*/ 487374 w 49"/>
                <a:gd name="T1" fmla="*/ 467049 h 47"/>
                <a:gd name="T2" fmla="*/ 20719 w 49"/>
                <a:gd name="T3" fmla="*/ 0 h 47"/>
                <a:gd name="T4" fmla="*/ 487374 w 49"/>
                <a:gd name="T5" fmla="*/ 467049 h 47"/>
                <a:gd name="T6" fmla="*/ 0 60000 65536"/>
                <a:gd name="T7" fmla="*/ 0 60000 65536"/>
                <a:gd name="T8" fmla="*/ 0 60000 65536"/>
                <a:gd name="T9" fmla="*/ 0 w 49"/>
                <a:gd name="T10" fmla="*/ 0 h 47"/>
                <a:gd name="T11" fmla="*/ 49 w 49"/>
                <a:gd name="T12" fmla="*/ 47 h 47"/>
              </a:gdLst>
              <a:ahLst/>
              <a:cxnLst>
                <a:cxn ang="T6">
                  <a:pos x="T0" y="T1"/>
                </a:cxn>
                <a:cxn ang="T7">
                  <a:pos x="T2" y="T3"/>
                </a:cxn>
                <a:cxn ang="T8">
                  <a:pos x="T4" y="T5"/>
                </a:cxn>
              </a:cxnLst>
              <a:rect l="T9" t="T10" r="T11" b="T12"/>
              <a:pathLst>
                <a:path w="49" h="47">
                  <a:moveTo>
                    <a:pt x="49" y="47"/>
                  </a:moveTo>
                  <a:cubicBezTo>
                    <a:pt x="0" y="21"/>
                    <a:pt x="3" y="16"/>
                    <a:pt x="2" y="0"/>
                  </a:cubicBezTo>
                  <a:cubicBezTo>
                    <a:pt x="4" y="9"/>
                    <a:pt x="10" y="29"/>
                    <a:pt x="49" y="4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50" name="Freeform 1146"/>
            <p:cNvSpPr>
              <a:spLocks/>
            </p:cNvSpPr>
            <p:nvPr/>
          </p:nvSpPr>
          <p:spPr bwMode="auto">
            <a:xfrm rot="5243151">
              <a:off x="2498734" y="2464174"/>
              <a:ext cx="93361" cy="1101285"/>
            </a:xfrm>
            <a:custGeom>
              <a:avLst/>
              <a:gdLst>
                <a:gd name="T0" fmla="*/ 44279 w 39"/>
                <a:gd name="T1" fmla="*/ 89386 h 151"/>
                <a:gd name="T2" fmla="*/ 61297 w 39"/>
                <a:gd name="T3" fmla="*/ 0 h 151"/>
                <a:gd name="T4" fmla="*/ 316287 w 39"/>
                <a:gd name="T5" fmla="*/ 282228 h 151"/>
                <a:gd name="T6" fmla="*/ 218541 w 39"/>
                <a:gd name="T7" fmla="*/ 849446 h 151"/>
                <a:gd name="T8" fmla="*/ 90700 w 39"/>
                <a:gd name="T9" fmla="*/ 1458845 h 151"/>
                <a:gd name="T10" fmla="*/ 44279 w 39"/>
                <a:gd name="T11" fmla="*/ 1137883 h 151"/>
                <a:gd name="T12" fmla="*/ 254978 w 39"/>
                <a:gd name="T13" fmla="*/ 423801 h 151"/>
                <a:gd name="T14" fmla="*/ 44279 w 39"/>
                <a:gd name="T15" fmla="*/ 89386 h 15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51"/>
                <a:gd name="T26" fmla="*/ 39 w 3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51">
                  <a:moveTo>
                    <a:pt x="5" y="9"/>
                  </a:moveTo>
                  <a:cubicBezTo>
                    <a:pt x="7" y="0"/>
                    <a:pt x="7" y="0"/>
                    <a:pt x="7" y="0"/>
                  </a:cubicBezTo>
                  <a:cubicBezTo>
                    <a:pt x="7" y="0"/>
                    <a:pt x="30" y="9"/>
                    <a:pt x="35" y="29"/>
                  </a:cubicBezTo>
                  <a:cubicBezTo>
                    <a:pt x="39" y="50"/>
                    <a:pt x="32" y="66"/>
                    <a:pt x="24" y="88"/>
                  </a:cubicBezTo>
                  <a:cubicBezTo>
                    <a:pt x="16" y="109"/>
                    <a:pt x="2" y="128"/>
                    <a:pt x="10" y="151"/>
                  </a:cubicBezTo>
                  <a:cubicBezTo>
                    <a:pt x="1" y="138"/>
                    <a:pt x="0" y="133"/>
                    <a:pt x="5" y="118"/>
                  </a:cubicBezTo>
                  <a:cubicBezTo>
                    <a:pt x="9" y="104"/>
                    <a:pt x="30" y="67"/>
                    <a:pt x="28" y="44"/>
                  </a:cubicBezTo>
                  <a:cubicBezTo>
                    <a:pt x="27" y="21"/>
                    <a:pt x="19" y="10"/>
                    <a:pt x="5" y="9"/>
                  </a:cubicBezTo>
                </a:path>
              </a:pathLst>
            </a:custGeom>
            <a:solidFill>
              <a:srgbClr val="284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51" name="Freeform 1147"/>
            <p:cNvSpPr>
              <a:spLocks/>
            </p:cNvSpPr>
            <p:nvPr/>
          </p:nvSpPr>
          <p:spPr bwMode="auto">
            <a:xfrm rot="5243151">
              <a:off x="1283711" y="2774635"/>
              <a:ext cx="152074" cy="603085"/>
            </a:xfrm>
            <a:custGeom>
              <a:avLst/>
              <a:gdLst>
                <a:gd name="T0" fmla="*/ 0 w 63"/>
                <a:gd name="T1" fmla="*/ 717075 h 83"/>
                <a:gd name="T2" fmla="*/ 39279 w 63"/>
                <a:gd name="T3" fmla="*/ 772469 h 83"/>
                <a:gd name="T4" fmla="*/ 523075 w 63"/>
                <a:gd name="T5" fmla="*/ 417778 h 83"/>
                <a:gd name="T6" fmla="*/ 541704 w 63"/>
                <a:gd name="T7" fmla="*/ 0 h 83"/>
                <a:gd name="T8" fmla="*/ 333187 w 63"/>
                <a:gd name="T9" fmla="*/ 484836 h 83"/>
                <a:gd name="T10" fmla="*/ 0 w 63"/>
                <a:gd name="T11" fmla="*/ 717075 h 83"/>
                <a:gd name="T12" fmla="*/ 0 60000 65536"/>
                <a:gd name="T13" fmla="*/ 0 60000 65536"/>
                <a:gd name="T14" fmla="*/ 0 60000 65536"/>
                <a:gd name="T15" fmla="*/ 0 60000 65536"/>
                <a:gd name="T16" fmla="*/ 0 60000 65536"/>
                <a:gd name="T17" fmla="*/ 0 60000 65536"/>
                <a:gd name="T18" fmla="*/ 0 w 63"/>
                <a:gd name="T19" fmla="*/ 0 h 83"/>
                <a:gd name="T20" fmla="*/ 63 w 63"/>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63" h="83">
                  <a:moveTo>
                    <a:pt x="0" y="77"/>
                  </a:moveTo>
                  <a:cubicBezTo>
                    <a:pt x="4" y="83"/>
                    <a:pt x="4" y="83"/>
                    <a:pt x="4" y="83"/>
                  </a:cubicBezTo>
                  <a:cubicBezTo>
                    <a:pt x="4" y="83"/>
                    <a:pt x="46" y="56"/>
                    <a:pt x="53" y="45"/>
                  </a:cubicBezTo>
                  <a:cubicBezTo>
                    <a:pt x="60" y="34"/>
                    <a:pt x="63" y="16"/>
                    <a:pt x="55" y="0"/>
                  </a:cubicBezTo>
                  <a:cubicBezTo>
                    <a:pt x="60" y="15"/>
                    <a:pt x="51" y="39"/>
                    <a:pt x="34" y="52"/>
                  </a:cubicBezTo>
                  <a:cubicBezTo>
                    <a:pt x="18" y="64"/>
                    <a:pt x="0" y="77"/>
                    <a:pt x="0" y="77"/>
                  </a:cubicBezTo>
                </a:path>
              </a:pathLst>
            </a:custGeom>
            <a:solidFill>
              <a:srgbClr val="284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52" name="Freeform 1148"/>
            <p:cNvSpPr>
              <a:spLocks/>
            </p:cNvSpPr>
            <p:nvPr/>
          </p:nvSpPr>
          <p:spPr bwMode="auto">
            <a:xfrm rot="5243151">
              <a:off x="1747343" y="2724298"/>
              <a:ext cx="84699" cy="693402"/>
            </a:xfrm>
            <a:custGeom>
              <a:avLst/>
              <a:gdLst>
                <a:gd name="T0" fmla="*/ 20982 w 35"/>
                <a:gd name="T1" fmla="*/ 0 h 95"/>
                <a:gd name="T2" fmla="*/ 153143 w 35"/>
                <a:gd name="T3" fmla="*/ 408195 h 95"/>
                <a:gd name="T4" fmla="*/ 273114 w 35"/>
                <a:gd name="T5" fmla="*/ 924705 h 95"/>
                <a:gd name="T6" fmla="*/ 281459 w 35"/>
                <a:gd name="T7" fmla="*/ 536953 h 95"/>
                <a:gd name="T8" fmla="*/ 20982 w 35"/>
                <a:gd name="T9" fmla="*/ 0 h 95"/>
                <a:gd name="T10" fmla="*/ 0 60000 65536"/>
                <a:gd name="T11" fmla="*/ 0 60000 65536"/>
                <a:gd name="T12" fmla="*/ 0 60000 65536"/>
                <a:gd name="T13" fmla="*/ 0 60000 65536"/>
                <a:gd name="T14" fmla="*/ 0 60000 65536"/>
                <a:gd name="T15" fmla="*/ 0 w 35"/>
                <a:gd name="T16" fmla="*/ 0 h 95"/>
                <a:gd name="T17" fmla="*/ 35 w 35"/>
                <a:gd name="T18" fmla="*/ 95 h 95"/>
              </a:gdLst>
              <a:ahLst/>
              <a:cxnLst>
                <a:cxn ang="T10">
                  <a:pos x="T0" y="T1"/>
                </a:cxn>
                <a:cxn ang="T11">
                  <a:pos x="T2" y="T3"/>
                </a:cxn>
                <a:cxn ang="T12">
                  <a:pos x="T4" y="T5"/>
                </a:cxn>
                <a:cxn ang="T13">
                  <a:pos x="T6" y="T7"/>
                </a:cxn>
                <a:cxn ang="T14">
                  <a:pos x="T8" y="T9"/>
                </a:cxn>
              </a:cxnLst>
              <a:rect l="T15" t="T16" r="T17" b="T18"/>
              <a:pathLst>
                <a:path w="35" h="95">
                  <a:moveTo>
                    <a:pt x="2" y="0"/>
                  </a:moveTo>
                  <a:cubicBezTo>
                    <a:pt x="2" y="14"/>
                    <a:pt x="3" y="21"/>
                    <a:pt x="15" y="42"/>
                  </a:cubicBezTo>
                  <a:cubicBezTo>
                    <a:pt x="27" y="64"/>
                    <a:pt x="32" y="79"/>
                    <a:pt x="27" y="95"/>
                  </a:cubicBezTo>
                  <a:cubicBezTo>
                    <a:pt x="35" y="72"/>
                    <a:pt x="34" y="66"/>
                    <a:pt x="28" y="55"/>
                  </a:cubicBezTo>
                  <a:cubicBezTo>
                    <a:pt x="21" y="44"/>
                    <a:pt x="0" y="13"/>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53" name="Freeform 1149"/>
            <p:cNvSpPr>
              <a:spLocks/>
            </p:cNvSpPr>
            <p:nvPr/>
          </p:nvSpPr>
          <p:spPr bwMode="auto">
            <a:xfrm rot="5243151">
              <a:off x="3574517" y="2576347"/>
              <a:ext cx="17325" cy="343788"/>
            </a:xfrm>
            <a:custGeom>
              <a:avLst/>
              <a:gdLst>
                <a:gd name="T0" fmla="*/ 87580 w 7"/>
                <a:gd name="T1" fmla="*/ 0 h 47"/>
                <a:gd name="T2" fmla="*/ 24616 w 7"/>
                <a:gd name="T3" fmla="*/ 467049 h 47"/>
                <a:gd name="T4" fmla="*/ 0 60000 65536"/>
                <a:gd name="T5" fmla="*/ 0 60000 65536"/>
                <a:gd name="T6" fmla="*/ 0 w 7"/>
                <a:gd name="T7" fmla="*/ 0 h 47"/>
                <a:gd name="T8" fmla="*/ 7 w 7"/>
                <a:gd name="T9" fmla="*/ 47 h 47"/>
              </a:gdLst>
              <a:ahLst/>
              <a:cxnLst>
                <a:cxn ang="T4">
                  <a:pos x="T0" y="T1"/>
                </a:cxn>
                <a:cxn ang="T5">
                  <a:pos x="T2" y="T3"/>
                </a:cxn>
              </a:cxnLst>
              <a:rect l="T6" t="T7" r="T8" b="T9"/>
              <a:pathLst>
                <a:path w="7" h="47">
                  <a:moveTo>
                    <a:pt x="7" y="0"/>
                  </a:moveTo>
                  <a:cubicBezTo>
                    <a:pt x="1" y="24"/>
                    <a:pt x="0" y="34"/>
                    <a:pt x="2" y="4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54" name="Freeform 1150"/>
            <p:cNvSpPr>
              <a:spLocks/>
            </p:cNvSpPr>
            <p:nvPr/>
          </p:nvSpPr>
          <p:spPr bwMode="auto">
            <a:xfrm rot="5243151">
              <a:off x="206532" y="2952387"/>
              <a:ext cx="25987" cy="125279"/>
            </a:xfrm>
            <a:custGeom>
              <a:avLst/>
              <a:gdLst>
                <a:gd name="T0" fmla="*/ 38036 w 11"/>
                <a:gd name="T1" fmla="*/ 0 h 17"/>
                <a:gd name="T2" fmla="*/ 87041 w 11"/>
                <a:gd name="T3" fmla="*/ 161118 h 17"/>
                <a:gd name="T4" fmla="*/ 0 60000 65536"/>
                <a:gd name="T5" fmla="*/ 0 60000 65536"/>
                <a:gd name="T6" fmla="*/ 0 w 11"/>
                <a:gd name="T7" fmla="*/ 0 h 17"/>
                <a:gd name="T8" fmla="*/ 11 w 11"/>
                <a:gd name="T9" fmla="*/ 17 h 17"/>
              </a:gdLst>
              <a:ahLst/>
              <a:cxnLst>
                <a:cxn ang="T4">
                  <a:pos x="T0" y="T1"/>
                </a:cxn>
                <a:cxn ang="T5">
                  <a:pos x="T2" y="T3"/>
                </a:cxn>
              </a:cxnLst>
              <a:rect l="T6" t="T7" r="T8" b="T9"/>
              <a:pathLst>
                <a:path w="11" h="17">
                  <a:moveTo>
                    <a:pt x="5" y="0"/>
                  </a:moveTo>
                  <a:cubicBezTo>
                    <a:pt x="4" y="7"/>
                    <a:pt x="0" y="17"/>
                    <a:pt x="11" y="15"/>
                  </a:cubicBezTo>
                </a:path>
              </a:pathLst>
            </a:custGeom>
            <a:solidFill>
              <a:srgbClr val="284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55" name="Freeform 1151"/>
            <p:cNvSpPr>
              <a:spLocks/>
            </p:cNvSpPr>
            <p:nvPr/>
          </p:nvSpPr>
          <p:spPr bwMode="auto">
            <a:xfrm rot="5243151">
              <a:off x="5886688" y="288508"/>
              <a:ext cx="320510" cy="4443016"/>
            </a:xfrm>
            <a:custGeom>
              <a:avLst/>
              <a:gdLst>
                <a:gd name="T0" fmla="*/ 920354 w 133"/>
                <a:gd name="T1" fmla="*/ 5816720 h 610"/>
                <a:gd name="T2" fmla="*/ 367589 w 133"/>
                <a:gd name="T3" fmla="*/ 4741220 h 610"/>
                <a:gd name="T4" fmla="*/ 0 w 133"/>
                <a:gd name="T5" fmla="*/ 3387500 h 610"/>
                <a:gd name="T6" fmla="*/ 223959 w 133"/>
                <a:gd name="T7" fmla="*/ 2327470 h 610"/>
                <a:gd name="T8" fmla="*/ 823534 w 133"/>
                <a:gd name="T9" fmla="*/ 992000 h 610"/>
                <a:gd name="T10" fmla="*/ 1287946 w 133"/>
                <a:gd name="T11" fmla="*/ 0 h 610"/>
                <a:gd name="T12" fmla="*/ 398401 w 133"/>
                <a:gd name="T13" fmla="*/ 2090625 h 610"/>
                <a:gd name="T14" fmla="*/ 146815 w 133"/>
                <a:gd name="T15" fmla="*/ 3013983 h 610"/>
                <a:gd name="T16" fmla="*/ 244114 w 133"/>
                <a:gd name="T17" fmla="*/ 4140158 h 610"/>
                <a:gd name="T18" fmla="*/ 920354 w 133"/>
                <a:gd name="T19" fmla="*/ 5816720 h 6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610"/>
                <a:gd name="T32" fmla="*/ 133 w 133"/>
                <a:gd name="T33" fmla="*/ 610 h 6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610">
                  <a:moveTo>
                    <a:pt x="95" y="610"/>
                  </a:moveTo>
                  <a:cubicBezTo>
                    <a:pt x="76" y="574"/>
                    <a:pt x="56" y="536"/>
                    <a:pt x="38" y="497"/>
                  </a:cubicBezTo>
                  <a:cubicBezTo>
                    <a:pt x="14" y="446"/>
                    <a:pt x="0" y="401"/>
                    <a:pt x="0" y="355"/>
                  </a:cubicBezTo>
                  <a:cubicBezTo>
                    <a:pt x="0" y="319"/>
                    <a:pt x="8" y="283"/>
                    <a:pt x="23" y="244"/>
                  </a:cubicBezTo>
                  <a:cubicBezTo>
                    <a:pt x="37" y="204"/>
                    <a:pt x="58" y="159"/>
                    <a:pt x="85" y="104"/>
                  </a:cubicBezTo>
                  <a:cubicBezTo>
                    <a:pt x="100" y="72"/>
                    <a:pt x="119" y="32"/>
                    <a:pt x="133" y="0"/>
                  </a:cubicBezTo>
                  <a:cubicBezTo>
                    <a:pt x="133" y="14"/>
                    <a:pt x="61" y="142"/>
                    <a:pt x="41" y="219"/>
                  </a:cubicBezTo>
                  <a:cubicBezTo>
                    <a:pt x="31" y="258"/>
                    <a:pt x="21" y="288"/>
                    <a:pt x="15" y="316"/>
                  </a:cubicBezTo>
                  <a:cubicBezTo>
                    <a:pt x="9" y="345"/>
                    <a:pt x="10" y="381"/>
                    <a:pt x="25" y="434"/>
                  </a:cubicBezTo>
                  <a:cubicBezTo>
                    <a:pt x="56" y="539"/>
                    <a:pt x="95" y="610"/>
                    <a:pt x="95" y="6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56" name="Freeform 1152"/>
            <p:cNvSpPr>
              <a:spLocks/>
            </p:cNvSpPr>
            <p:nvPr/>
          </p:nvSpPr>
          <p:spPr bwMode="auto">
            <a:xfrm rot="5243151">
              <a:off x="2016179" y="2394170"/>
              <a:ext cx="60637" cy="1296487"/>
            </a:xfrm>
            <a:custGeom>
              <a:avLst/>
              <a:gdLst>
                <a:gd name="T0" fmla="*/ 0 w 25"/>
                <a:gd name="T1" fmla="*/ 0 h 178"/>
                <a:gd name="T2" fmla="*/ 12822 w 25"/>
                <a:gd name="T3" fmla="*/ 1696795 h 178"/>
                <a:gd name="T4" fmla="*/ 0 w 25"/>
                <a:gd name="T5" fmla="*/ 0 h 178"/>
                <a:gd name="T6" fmla="*/ 0 60000 65536"/>
                <a:gd name="T7" fmla="*/ 0 60000 65536"/>
                <a:gd name="T8" fmla="*/ 0 60000 65536"/>
                <a:gd name="T9" fmla="*/ 0 w 25"/>
                <a:gd name="T10" fmla="*/ 0 h 178"/>
                <a:gd name="T11" fmla="*/ 25 w 25"/>
                <a:gd name="T12" fmla="*/ 178 h 178"/>
              </a:gdLst>
              <a:ahLst/>
              <a:cxnLst>
                <a:cxn ang="T6">
                  <a:pos x="T0" y="T1"/>
                </a:cxn>
                <a:cxn ang="T7">
                  <a:pos x="T2" y="T3"/>
                </a:cxn>
                <a:cxn ang="T8">
                  <a:pos x="T4" y="T5"/>
                </a:cxn>
              </a:cxnLst>
              <a:rect l="T9" t="T10" r="T11" b="T12"/>
              <a:pathLst>
                <a:path w="25" h="178">
                  <a:moveTo>
                    <a:pt x="0" y="0"/>
                  </a:moveTo>
                  <a:cubicBezTo>
                    <a:pt x="21" y="42"/>
                    <a:pt x="25" y="120"/>
                    <a:pt x="1" y="178"/>
                  </a:cubicBezTo>
                  <a:cubicBezTo>
                    <a:pt x="20" y="130"/>
                    <a:pt x="8"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57" name="Freeform 1153"/>
            <p:cNvSpPr>
              <a:spLocks/>
            </p:cNvSpPr>
            <p:nvPr/>
          </p:nvSpPr>
          <p:spPr bwMode="auto">
            <a:xfrm rot="5243151">
              <a:off x="4199030" y="1131001"/>
              <a:ext cx="269497" cy="3408740"/>
            </a:xfrm>
            <a:custGeom>
              <a:avLst/>
              <a:gdLst>
                <a:gd name="T0" fmla="*/ 183125 w 112"/>
                <a:gd name="T1" fmla="*/ 0 h 468"/>
                <a:gd name="T2" fmla="*/ 933908 w 112"/>
                <a:gd name="T3" fmla="*/ 2052738 h 468"/>
                <a:gd name="T4" fmla="*/ 0 w 112"/>
                <a:gd name="T5" fmla="*/ 4463675 h 468"/>
                <a:gd name="T6" fmla="*/ 1049813 w 112"/>
                <a:gd name="T7" fmla="*/ 2041795 h 468"/>
                <a:gd name="T8" fmla="*/ 183125 w 112"/>
                <a:gd name="T9" fmla="*/ 0 h 468"/>
                <a:gd name="T10" fmla="*/ 0 60000 65536"/>
                <a:gd name="T11" fmla="*/ 0 60000 65536"/>
                <a:gd name="T12" fmla="*/ 0 60000 65536"/>
                <a:gd name="T13" fmla="*/ 0 60000 65536"/>
                <a:gd name="T14" fmla="*/ 0 60000 65536"/>
                <a:gd name="T15" fmla="*/ 0 w 112"/>
                <a:gd name="T16" fmla="*/ 0 h 468"/>
                <a:gd name="T17" fmla="*/ 112 w 112"/>
                <a:gd name="T18" fmla="*/ 468 h 468"/>
              </a:gdLst>
              <a:ahLst/>
              <a:cxnLst>
                <a:cxn ang="T10">
                  <a:pos x="T0" y="T1"/>
                </a:cxn>
                <a:cxn ang="T11">
                  <a:pos x="T2" y="T3"/>
                </a:cxn>
                <a:cxn ang="T12">
                  <a:pos x="T4" y="T5"/>
                </a:cxn>
                <a:cxn ang="T13">
                  <a:pos x="T6" y="T7"/>
                </a:cxn>
                <a:cxn ang="T14">
                  <a:pos x="T8" y="T9"/>
                </a:cxn>
              </a:cxnLst>
              <a:rect l="T15" t="T16" r="T17" b="T18"/>
              <a:pathLst>
                <a:path w="112" h="468">
                  <a:moveTo>
                    <a:pt x="19" y="0"/>
                  </a:moveTo>
                  <a:cubicBezTo>
                    <a:pt x="48" y="64"/>
                    <a:pt x="102" y="144"/>
                    <a:pt x="98" y="215"/>
                  </a:cubicBezTo>
                  <a:cubicBezTo>
                    <a:pt x="95" y="286"/>
                    <a:pt x="23" y="407"/>
                    <a:pt x="0" y="468"/>
                  </a:cubicBezTo>
                  <a:cubicBezTo>
                    <a:pt x="26" y="416"/>
                    <a:pt x="112" y="284"/>
                    <a:pt x="110" y="214"/>
                  </a:cubicBezTo>
                  <a:cubicBezTo>
                    <a:pt x="107" y="143"/>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58" name="Freeform 1154"/>
            <p:cNvSpPr>
              <a:spLocks/>
            </p:cNvSpPr>
            <p:nvPr/>
          </p:nvSpPr>
          <p:spPr bwMode="auto">
            <a:xfrm rot="5243151">
              <a:off x="7213010" y="2063870"/>
              <a:ext cx="78925" cy="1447986"/>
            </a:xfrm>
            <a:custGeom>
              <a:avLst/>
              <a:gdLst>
                <a:gd name="T0" fmla="*/ 260315 w 33"/>
                <a:gd name="T1" fmla="*/ 0 h 199"/>
                <a:gd name="T2" fmla="*/ 0 w 33"/>
                <a:gd name="T3" fmla="*/ 1878325 h 199"/>
                <a:gd name="T4" fmla="*/ 0 60000 65536"/>
                <a:gd name="T5" fmla="*/ 0 60000 65536"/>
                <a:gd name="T6" fmla="*/ 0 w 33"/>
                <a:gd name="T7" fmla="*/ 0 h 199"/>
                <a:gd name="T8" fmla="*/ 33 w 33"/>
                <a:gd name="T9" fmla="*/ 199 h 199"/>
              </a:gdLst>
              <a:ahLst/>
              <a:cxnLst>
                <a:cxn ang="T4">
                  <a:pos x="T0" y="T1"/>
                </a:cxn>
                <a:cxn ang="T5">
                  <a:pos x="T2" y="T3"/>
                </a:cxn>
              </a:cxnLst>
              <a:rect l="T6" t="T7" r="T8" b="T9"/>
              <a:pathLst>
                <a:path w="33" h="199">
                  <a:moveTo>
                    <a:pt x="29" y="0"/>
                  </a:moveTo>
                  <a:cubicBezTo>
                    <a:pt x="33" y="54"/>
                    <a:pt x="24" y="149"/>
                    <a:pt x="0" y="19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59" name="Freeform 1155"/>
            <p:cNvSpPr>
              <a:spLocks/>
            </p:cNvSpPr>
            <p:nvPr/>
          </p:nvSpPr>
          <p:spPr bwMode="auto">
            <a:xfrm rot="5243151">
              <a:off x="1846683" y="1131608"/>
              <a:ext cx="433121" cy="3277634"/>
            </a:xfrm>
            <a:custGeom>
              <a:avLst/>
              <a:gdLst>
                <a:gd name="T0" fmla="*/ 106950 w 180"/>
                <a:gd name="T1" fmla="*/ 0 h 450"/>
                <a:gd name="T2" fmla="*/ 374345 w 180"/>
                <a:gd name="T3" fmla="*/ 1938013 h 450"/>
                <a:gd name="T4" fmla="*/ 1717108 w 180"/>
                <a:gd name="T5" fmla="*/ 4292783 h 450"/>
                <a:gd name="T6" fmla="*/ 374345 w 180"/>
                <a:gd name="T7" fmla="*/ 1678520 h 450"/>
                <a:gd name="T8" fmla="*/ 106950 w 180"/>
                <a:gd name="T9" fmla="*/ 0 h 450"/>
                <a:gd name="T10" fmla="*/ 0 60000 65536"/>
                <a:gd name="T11" fmla="*/ 0 60000 65536"/>
                <a:gd name="T12" fmla="*/ 0 60000 65536"/>
                <a:gd name="T13" fmla="*/ 0 60000 65536"/>
                <a:gd name="T14" fmla="*/ 0 60000 65536"/>
                <a:gd name="T15" fmla="*/ 0 w 180"/>
                <a:gd name="T16" fmla="*/ 0 h 450"/>
                <a:gd name="T17" fmla="*/ 180 w 180"/>
                <a:gd name="T18" fmla="*/ 450 h 450"/>
              </a:gdLst>
              <a:ahLst/>
              <a:cxnLst>
                <a:cxn ang="T10">
                  <a:pos x="T0" y="T1"/>
                </a:cxn>
                <a:cxn ang="T11">
                  <a:pos x="T2" y="T3"/>
                </a:cxn>
                <a:cxn ang="T12">
                  <a:pos x="T4" y="T5"/>
                </a:cxn>
                <a:cxn ang="T13">
                  <a:pos x="T6" y="T7"/>
                </a:cxn>
                <a:cxn ang="T14">
                  <a:pos x="T8" y="T9"/>
                </a:cxn>
              </a:cxnLst>
              <a:rect l="T15" t="T16" r="T17" b="T18"/>
              <a:pathLst>
                <a:path w="180" h="450">
                  <a:moveTo>
                    <a:pt x="11" y="0"/>
                  </a:moveTo>
                  <a:cubicBezTo>
                    <a:pt x="0" y="40"/>
                    <a:pt x="3" y="118"/>
                    <a:pt x="39" y="203"/>
                  </a:cubicBezTo>
                  <a:cubicBezTo>
                    <a:pt x="75" y="288"/>
                    <a:pt x="180" y="450"/>
                    <a:pt x="180" y="450"/>
                  </a:cubicBezTo>
                  <a:cubicBezTo>
                    <a:pt x="146" y="392"/>
                    <a:pt x="54" y="219"/>
                    <a:pt x="39" y="176"/>
                  </a:cubicBezTo>
                  <a:cubicBezTo>
                    <a:pt x="24" y="134"/>
                    <a:pt x="7" y="7"/>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60" name="Freeform 1156"/>
            <p:cNvSpPr>
              <a:spLocks/>
            </p:cNvSpPr>
            <p:nvPr/>
          </p:nvSpPr>
          <p:spPr bwMode="auto">
            <a:xfrm rot="5243151">
              <a:off x="2105652" y="2542612"/>
              <a:ext cx="132824" cy="559383"/>
            </a:xfrm>
            <a:custGeom>
              <a:avLst/>
              <a:gdLst>
                <a:gd name="T0" fmla="*/ 0 w 55"/>
                <a:gd name="T1" fmla="*/ 242045 h 77"/>
                <a:gd name="T2" fmla="*/ 229012 w 55"/>
                <a:gd name="T3" fmla="*/ 715519 h 77"/>
                <a:gd name="T4" fmla="*/ 543462 w 55"/>
                <a:gd name="T5" fmla="*/ 0 h 77"/>
                <a:gd name="T6" fmla="*/ 216597 w 55"/>
                <a:gd name="T7" fmla="*/ 511291 h 77"/>
                <a:gd name="T8" fmla="*/ 0 w 55"/>
                <a:gd name="T9" fmla="*/ 242045 h 77"/>
                <a:gd name="T10" fmla="*/ 0 60000 65536"/>
                <a:gd name="T11" fmla="*/ 0 60000 65536"/>
                <a:gd name="T12" fmla="*/ 0 60000 65536"/>
                <a:gd name="T13" fmla="*/ 0 60000 65536"/>
                <a:gd name="T14" fmla="*/ 0 60000 65536"/>
                <a:gd name="T15" fmla="*/ 0 w 55"/>
                <a:gd name="T16" fmla="*/ 0 h 77"/>
                <a:gd name="T17" fmla="*/ 55 w 55"/>
                <a:gd name="T18" fmla="*/ 77 h 77"/>
              </a:gdLst>
              <a:ahLst/>
              <a:cxnLst>
                <a:cxn ang="T10">
                  <a:pos x="T0" y="T1"/>
                </a:cxn>
                <a:cxn ang="T11">
                  <a:pos x="T2" y="T3"/>
                </a:cxn>
                <a:cxn ang="T12">
                  <a:pos x="T4" y="T5"/>
                </a:cxn>
                <a:cxn ang="T13">
                  <a:pos x="T6" y="T7"/>
                </a:cxn>
                <a:cxn ang="T14">
                  <a:pos x="T8" y="T9"/>
                </a:cxn>
              </a:cxnLst>
              <a:rect l="T15" t="T16" r="T17" b="T18"/>
              <a:pathLst>
                <a:path w="55" h="77">
                  <a:moveTo>
                    <a:pt x="0" y="26"/>
                  </a:moveTo>
                  <a:cubicBezTo>
                    <a:pt x="23" y="77"/>
                    <a:pt x="23" y="77"/>
                    <a:pt x="23" y="77"/>
                  </a:cubicBezTo>
                  <a:cubicBezTo>
                    <a:pt x="55" y="0"/>
                    <a:pt x="55" y="0"/>
                    <a:pt x="55" y="0"/>
                  </a:cubicBezTo>
                  <a:cubicBezTo>
                    <a:pt x="42" y="23"/>
                    <a:pt x="32" y="56"/>
                    <a:pt x="22" y="55"/>
                  </a:cubicBezTo>
                  <a:cubicBezTo>
                    <a:pt x="12" y="54"/>
                    <a:pt x="0" y="26"/>
                    <a:pt x="0" y="26"/>
                  </a:cubicBezTo>
                </a:path>
              </a:pathLst>
            </a:custGeom>
            <a:solidFill>
              <a:srgbClr val="00D400"/>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61" name="Freeform 1157"/>
            <p:cNvSpPr>
              <a:spLocks/>
            </p:cNvSpPr>
            <p:nvPr/>
          </p:nvSpPr>
          <p:spPr bwMode="auto">
            <a:xfrm rot="5243151">
              <a:off x="7679623" y="2045682"/>
              <a:ext cx="60637" cy="763325"/>
            </a:xfrm>
            <a:custGeom>
              <a:avLst/>
              <a:gdLst>
                <a:gd name="T0" fmla="*/ 143209 w 25"/>
                <a:gd name="T1" fmla="*/ 0 h 105"/>
                <a:gd name="T2" fmla="*/ 258945 w 25"/>
                <a:gd name="T3" fmla="*/ 486554 h 105"/>
                <a:gd name="T4" fmla="*/ 0 w 25"/>
                <a:gd name="T5" fmla="*/ 982864 h 105"/>
                <a:gd name="T6" fmla="*/ 123959 w 25"/>
                <a:gd name="T7" fmla="*/ 449220 h 105"/>
                <a:gd name="T8" fmla="*/ 143209 w 25"/>
                <a:gd name="T9" fmla="*/ 0 h 105"/>
                <a:gd name="T10" fmla="*/ 0 60000 65536"/>
                <a:gd name="T11" fmla="*/ 0 60000 65536"/>
                <a:gd name="T12" fmla="*/ 0 60000 65536"/>
                <a:gd name="T13" fmla="*/ 0 60000 65536"/>
                <a:gd name="T14" fmla="*/ 0 60000 65536"/>
                <a:gd name="T15" fmla="*/ 0 w 25"/>
                <a:gd name="T16" fmla="*/ 0 h 105"/>
                <a:gd name="T17" fmla="*/ 25 w 25"/>
                <a:gd name="T18" fmla="*/ 105 h 105"/>
              </a:gdLst>
              <a:ahLst/>
              <a:cxnLst>
                <a:cxn ang="T10">
                  <a:pos x="T0" y="T1"/>
                </a:cxn>
                <a:cxn ang="T11">
                  <a:pos x="T2" y="T3"/>
                </a:cxn>
                <a:cxn ang="T12">
                  <a:pos x="T4" y="T5"/>
                </a:cxn>
                <a:cxn ang="T13">
                  <a:pos x="T6" y="T7"/>
                </a:cxn>
                <a:cxn ang="T14">
                  <a:pos x="T8" y="T9"/>
                </a:cxn>
              </a:cxnLst>
              <a:rect l="T15" t="T16" r="T17" b="T18"/>
              <a:pathLst>
                <a:path w="25" h="105">
                  <a:moveTo>
                    <a:pt x="14" y="0"/>
                  </a:moveTo>
                  <a:cubicBezTo>
                    <a:pt x="16" y="19"/>
                    <a:pt x="21" y="46"/>
                    <a:pt x="25" y="52"/>
                  </a:cubicBezTo>
                  <a:cubicBezTo>
                    <a:pt x="21" y="62"/>
                    <a:pt x="0" y="105"/>
                    <a:pt x="0" y="105"/>
                  </a:cubicBezTo>
                  <a:cubicBezTo>
                    <a:pt x="0" y="105"/>
                    <a:pt x="10" y="74"/>
                    <a:pt x="12" y="48"/>
                  </a:cubicBezTo>
                  <a:cubicBezTo>
                    <a:pt x="15" y="22"/>
                    <a:pt x="14" y="0"/>
                    <a:pt x="14" y="0"/>
                  </a:cubicBezTo>
                </a:path>
              </a:pathLst>
            </a:custGeom>
            <a:solidFill>
              <a:srgbClr val="066C04"/>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62" name="Freeform 1158"/>
            <p:cNvSpPr>
              <a:spLocks/>
            </p:cNvSpPr>
            <p:nvPr/>
          </p:nvSpPr>
          <p:spPr bwMode="auto">
            <a:xfrm rot="5243151">
              <a:off x="7839359" y="2384384"/>
              <a:ext cx="48124" cy="932305"/>
            </a:xfrm>
            <a:custGeom>
              <a:avLst/>
              <a:gdLst>
                <a:gd name="T0" fmla="*/ 0 w 20"/>
                <a:gd name="T1" fmla="*/ 0 h 128"/>
                <a:gd name="T2" fmla="*/ 163595 w 20"/>
                <a:gd name="T3" fmla="*/ 133125 h 128"/>
                <a:gd name="T4" fmla="*/ 170908 w 20"/>
                <a:gd name="T5" fmla="*/ 1220700 h 128"/>
                <a:gd name="T6" fmla="*/ 0 w 20"/>
                <a:gd name="T7" fmla="*/ 0 h 128"/>
                <a:gd name="T8" fmla="*/ 0 60000 65536"/>
                <a:gd name="T9" fmla="*/ 0 60000 65536"/>
                <a:gd name="T10" fmla="*/ 0 60000 65536"/>
                <a:gd name="T11" fmla="*/ 0 60000 65536"/>
                <a:gd name="T12" fmla="*/ 0 w 20"/>
                <a:gd name="T13" fmla="*/ 0 h 128"/>
                <a:gd name="T14" fmla="*/ 20 w 20"/>
                <a:gd name="T15" fmla="*/ 128 h 128"/>
              </a:gdLst>
              <a:ahLst/>
              <a:cxnLst>
                <a:cxn ang="T8">
                  <a:pos x="T0" y="T1"/>
                </a:cxn>
                <a:cxn ang="T9">
                  <a:pos x="T2" y="T3"/>
                </a:cxn>
                <a:cxn ang="T10">
                  <a:pos x="T4" y="T5"/>
                </a:cxn>
                <a:cxn ang="T11">
                  <a:pos x="T6" y="T7"/>
                </a:cxn>
              </a:cxnLst>
              <a:rect l="T12" t="T13" r="T14" b="T15"/>
              <a:pathLst>
                <a:path w="20" h="128">
                  <a:moveTo>
                    <a:pt x="0" y="0"/>
                  </a:moveTo>
                  <a:cubicBezTo>
                    <a:pt x="11" y="1"/>
                    <a:pt x="16" y="4"/>
                    <a:pt x="17" y="14"/>
                  </a:cubicBezTo>
                  <a:cubicBezTo>
                    <a:pt x="18" y="24"/>
                    <a:pt x="20" y="115"/>
                    <a:pt x="18" y="128"/>
                  </a:cubicBezTo>
                  <a:cubicBezTo>
                    <a:pt x="20" y="89"/>
                    <a:pt x="14" y="11"/>
                    <a:pt x="0" y="0"/>
                  </a:cubicBezTo>
                </a:path>
              </a:pathLst>
            </a:custGeom>
            <a:solidFill>
              <a:srgbClr val="64FD3E"/>
            </a:solidFill>
            <a:ln>
              <a:noFill/>
            </a:ln>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63" name="Freeform 1159"/>
            <p:cNvSpPr>
              <a:spLocks/>
            </p:cNvSpPr>
            <p:nvPr/>
          </p:nvSpPr>
          <p:spPr bwMode="auto">
            <a:xfrm rot="5243151">
              <a:off x="5342946" y="2221408"/>
              <a:ext cx="118386" cy="757498"/>
            </a:xfrm>
            <a:custGeom>
              <a:avLst/>
              <a:gdLst>
                <a:gd name="T0" fmla="*/ 0 w 49"/>
                <a:gd name="T1" fmla="*/ 992000 h 104"/>
                <a:gd name="T2" fmla="*/ 20719 w 49"/>
                <a:gd name="T3" fmla="*/ 954108 h 104"/>
                <a:gd name="T4" fmla="*/ 487374 w 49"/>
                <a:gd name="T5" fmla="*/ 0 h 104"/>
                <a:gd name="T6" fmla="*/ 0 60000 65536"/>
                <a:gd name="T7" fmla="*/ 0 60000 65536"/>
                <a:gd name="T8" fmla="*/ 0 60000 65536"/>
                <a:gd name="T9" fmla="*/ 0 w 49"/>
                <a:gd name="T10" fmla="*/ 0 h 104"/>
                <a:gd name="T11" fmla="*/ 49 w 49"/>
                <a:gd name="T12" fmla="*/ 104 h 104"/>
              </a:gdLst>
              <a:ahLst/>
              <a:cxnLst>
                <a:cxn ang="T6">
                  <a:pos x="T0" y="T1"/>
                </a:cxn>
                <a:cxn ang="T7">
                  <a:pos x="T2" y="T3"/>
                </a:cxn>
                <a:cxn ang="T8">
                  <a:pos x="T4" y="T5"/>
                </a:cxn>
              </a:cxnLst>
              <a:rect l="T9" t="T10" r="T11" b="T12"/>
              <a:pathLst>
                <a:path w="49" h="104">
                  <a:moveTo>
                    <a:pt x="0" y="104"/>
                  </a:moveTo>
                  <a:cubicBezTo>
                    <a:pt x="1" y="103"/>
                    <a:pt x="1" y="101"/>
                    <a:pt x="2" y="100"/>
                  </a:cubicBezTo>
                  <a:cubicBezTo>
                    <a:pt x="20" y="63"/>
                    <a:pt x="35" y="30"/>
                    <a:pt x="49" y="0"/>
                  </a:cubicBezTo>
                </a:path>
              </a:pathLst>
            </a:custGeom>
            <a:noFill/>
            <a:ln w="3175" cmpd="sng">
              <a:solidFill>
                <a:srgbClr val="4F6228"/>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64" name="Freeform 1160"/>
            <p:cNvSpPr>
              <a:spLocks/>
            </p:cNvSpPr>
            <p:nvPr/>
          </p:nvSpPr>
          <p:spPr bwMode="auto">
            <a:xfrm rot="5243151">
              <a:off x="1899628" y="579952"/>
              <a:ext cx="631394" cy="4463410"/>
            </a:xfrm>
            <a:custGeom>
              <a:avLst/>
              <a:gdLst>
                <a:gd name="T0" fmla="*/ 804469 w 262"/>
                <a:gd name="T1" fmla="*/ 779486 h 613"/>
                <a:gd name="T2" fmla="*/ 658336 w 262"/>
                <a:gd name="T3" fmla="*/ 1521651 h 613"/>
                <a:gd name="T4" fmla="*/ 938961 w 262"/>
                <a:gd name="T5" fmla="*/ 2689070 h 613"/>
                <a:gd name="T6" fmla="*/ 1713119 w 262"/>
                <a:gd name="T7" fmla="*/ 4221912 h 613"/>
                <a:gd name="T8" fmla="*/ 2419954 w 262"/>
                <a:gd name="T9" fmla="*/ 5325267 h 613"/>
                <a:gd name="T10" fmla="*/ 1829136 w 262"/>
                <a:gd name="T11" fmla="*/ 5598858 h 613"/>
                <a:gd name="T12" fmla="*/ 1713119 w 262"/>
                <a:gd name="T13" fmla="*/ 5408825 h 613"/>
                <a:gd name="T14" fmla="*/ 1280720 w 262"/>
                <a:gd name="T15" fmla="*/ 4762136 h 613"/>
                <a:gd name="T16" fmla="*/ 321297 w 262"/>
                <a:gd name="T17" fmla="*/ 2909600 h 613"/>
                <a:gd name="T18" fmla="*/ 0 w 262"/>
                <a:gd name="T19" fmla="*/ 1521651 h 613"/>
                <a:gd name="T20" fmla="*/ 205471 w 262"/>
                <a:gd name="T21" fmla="*/ 494389 h 613"/>
                <a:gd name="T22" fmla="*/ 406495 w 262"/>
                <a:gd name="T23" fmla="*/ 0 h 6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2"/>
                <a:gd name="T37" fmla="*/ 0 h 613"/>
                <a:gd name="T38" fmla="*/ 262 w 262"/>
                <a:gd name="T39" fmla="*/ 613 h 6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2" h="613">
                  <a:moveTo>
                    <a:pt x="83" y="82"/>
                  </a:moveTo>
                  <a:cubicBezTo>
                    <a:pt x="73" y="112"/>
                    <a:pt x="68" y="136"/>
                    <a:pt x="68" y="160"/>
                  </a:cubicBezTo>
                  <a:cubicBezTo>
                    <a:pt x="68" y="193"/>
                    <a:pt x="77" y="229"/>
                    <a:pt x="97" y="283"/>
                  </a:cubicBezTo>
                  <a:cubicBezTo>
                    <a:pt x="117" y="340"/>
                    <a:pt x="148" y="396"/>
                    <a:pt x="177" y="444"/>
                  </a:cubicBezTo>
                  <a:cubicBezTo>
                    <a:pt x="207" y="492"/>
                    <a:pt x="235" y="532"/>
                    <a:pt x="250" y="560"/>
                  </a:cubicBezTo>
                  <a:cubicBezTo>
                    <a:pt x="262" y="576"/>
                    <a:pt x="206" y="613"/>
                    <a:pt x="189" y="589"/>
                  </a:cubicBezTo>
                  <a:cubicBezTo>
                    <a:pt x="187" y="585"/>
                    <a:pt x="180" y="574"/>
                    <a:pt x="177" y="569"/>
                  </a:cubicBezTo>
                  <a:cubicBezTo>
                    <a:pt x="165" y="551"/>
                    <a:pt x="149" y="527"/>
                    <a:pt x="132" y="501"/>
                  </a:cubicBezTo>
                  <a:cubicBezTo>
                    <a:pt x="98" y="447"/>
                    <a:pt x="59" y="379"/>
                    <a:pt x="33" y="306"/>
                  </a:cubicBezTo>
                  <a:cubicBezTo>
                    <a:pt x="13" y="250"/>
                    <a:pt x="0" y="206"/>
                    <a:pt x="0" y="160"/>
                  </a:cubicBezTo>
                  <a:cubicBezTo>
                    <a:pt x="0" y="125"/>
                    <a:pt x="7" y="91"/>
                    <a:pt x="21" y="52"/>
                  </a:cubicBezTo>
                  <a:cubicBezTo>
                    <a:pt x="27" y="36"/>
                    <a:pt x="34" y="19"/>
                    <a:pt x="42" y="0"/>
                  </a:cubicBezTo>
                </a:path>
              </a:pathLst>
            </a:custGeom>
            <a:noFill/>
            <a:ln w="3175" cmpd="sng">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65" name="Freeform 1161"/>
            <p:cNvSpPr>
              <a:spLocks/>
            </p:cNvSpPr>
            <p:nvPr/>
          </p:nvSpPr>
          <p:spPr bwMode="auto">
            <a:xfrm rot="5243151">
              <a:off x="4775756" y="2336841"/>
              <a:ext cx="120311" cy="763325"/>
            </a:xfrm>
            <a:custGeom>
              <a:avLst/>
              <a:gdLst>
                <a:gd name="T0" fmla="*/ 476095 w 50"/>
                <a:gd name="T1" fmla="*/ 0 h 105"/>
                <a:gd name="T2" fmla="*/ 240045 w 50"/>
                <a:gd name="T3" fmla="*/ 486554 h 105"/>
                <a:gd name="T4" fmla="*/ 0 w 50"/>
                <a:gd name="T5" fmla="*/ 982864 h 105"/>
                <a:gd name="T6" fmla="*/ 0 60000 65536"/>
                <a:gd name="T7" fmla="*/ 0 60000 65536"/>
                <a:gd name="T8" fmla="*/ 0 60000 65536"/>
                <a:gd name="T9" fmla="*/ 0 w 50"/>
                <a:gd name="T10" fmla="*/ 0 h 105"/>
                <a:gd name="T11" fmla="*/ 50 w 50"/>
                <a:gd name="T12" fmla="*/ 105 h 105"/>
              </a:gdLst>
              <a:ahLst/>
              <a:cxnLst>
                <a:cxn ang="T6">
                  <a:pos x="T0" y="T1"/>
                </a:cxn>
                <a:cxn ang="T7">
                  <a:pos x="T2" y="T3"/>
                </a:cxn>
                <a:cxn ang="T8">
                  <a:pos x="T4" y="T5"/>
                </a:cxn>
              </a:cxnLst>
              <a:rect l="T9" t="T10" r="T11" b="T12"/>
              <a:pathLst>
                <a:path w="50" h="105">
                  <a:moveTo>
                    <a:pt x="50" y="0"/>
                  </a:moveTo>
                  <a:cubicBezTo>
                    <a:pt x="42" y="17"/>
                    <a:pt x="34" y="34"/>
                    <a:pt x="25" y="52"/>
                  </a:cubicBezTo>
                  <a:cubicBezTo>
                    <a:pt x="16" y="71"/>
                    <a:pt x="7" y="89"/>
                    <a:pt x="0" y="105"/>
                  </a:cubicBezTo>
                </a:path>
              </a:pathLst>
            </a:custGeom>
            <a:noFill/>
            <a:ln w="3175" cmpd="sng">
              <a:solidFill>
                <a:srgbClr val="4F6228"/>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66" name="Freeform 1162"/>
            <p:cNvSpPr>
              <a:spLocks/>
            </p:cNvSpPr>
            <p:nvPr/>
          </p:nvSpPr>
          <p:spPr bwMode="auto">
            <a:xfrm rot="5243151">
              <a:off x="7013744" y="1464953"/>
              <a:ext cx="253135" cy="2651242"/>
            </a:xfrm>
            <a:custGeom>
              <a:avLst/>
              <a:gdLst>
                <a:gd name="T0" fmla="*/ 0 w 105"/>
                <a:gd name="T1" fmla="*/ 2690438 h 364"/>
                <a:gd name="T2" fmla="*/ 108161 w 105"/>
                <a:gd name="T3" fmla="*/ 2415833 h 364"/>
                <a:gd name="T4" fmla="*/ 361209 w 105"/>
                <a:gd name="T5" fmla="*/ 908200 h 364"/>
                <a:gd name="T6" fmla="*/ 330348 w 105"/>
                <a:gd name="T7" fmla="*/ 297863 h 364"/>
                <a:gd name="T8" fmla="*/ 982325 w 105"/>
                <a:gd name="T9" fmla="*/ 240045 h 364"/>
                <a:gd name="T10" fmla="*/ 1021111 w 105"/>
                <a:gd name="T11" fmla="*/ 908200 h 364"/>
                <a:gd name="T12" fmla="*/ 729955 w 105"/>
                <a:gd name="T13" fmla="*/ 2614270 h 364"/>
                <a:gd name="T14" fmla="*/ 399587 w 105"/>
                <a:gd name="T15" fmla="*/ 3471688 h 364"/>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364"/>
                <a:gd name="T26" fmla="*/ 105 w 105"/>
                <a:gd name="T27" fmla="*/ 364 h 3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364">
                  <a:moveTo>
                    <a:pt x="0" y="282"/>
                  </a:moveTo>
                  <a:cubicBezTo>
                    <a:pt x="4" y="272"/>
                    <a:pt x="8" y="262"/>
                    <a:pt x="11" y="253"/>
                  </a:cubicBezTo>
                  <a:cubicBezTo>
                    <a:pt x="29" y="196"/>
                    <a:pt x="37" y="149"/>
                    <a:pt x="37" y="95"/>
                  </a:cubicBezTo>
                  <a:cubicBezTo>
                    <a:pt x="37" y="70"/>
                    <a:pt x="37" y="53"/>
                    <a:pt x="34" y="31"/>
                  </a:cubicBezTo>
                  <a:cubicBezTo>
                    <a:pt x="27" y="11"/>
                    <a:pt x="96" y="0"/>
                    <a:pt x="101" y="25"/>
                  </a:cubicBezTo>
                  <a:cubicBezTo>
                    <a:pt x="103" y="47"/>
                    <a:pt x="105" y="70"/>
                    <a:pt x="105" y="95"/>
                  </a:cubicBezTo>
                  <a:cubicBezTo>
                    <a:pt x="105" y="156"/>
                    <a:pt x="96" y="212"/>
                    <a:pt x="75" y="274"/>
                  </a:cubicBezTo>
                  <a:cubicBezTo>
                    <a:pt x="66" y="302"/>
                    <a:pt x="54" y="332"/>
                    <a:pt x="41" y="364"/>
                  </a:cubicBezTo>
                </a:path>
              </a:pathLst>
            </a:custGeom>
            <a:noFill/>
            <a:ln w="3175" cmpd="sng">
              <a:solidFill>
                <a:srgbClr val="4F6228"/>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67" name="Freeform 1163"/>
            <p:cNvSpPr>
              <a:spLocks/>
            </p:cNvSpPr>
            <p:nvPr/>
          </p:nvSpPr>
          <p:spPr bwMode="auto">
            <a:xfrm rot="5243151">
              <a:off x="1929281" y="2257525"/>
              <a:ext cx="60637" cy="1404285"/>
            </a:xfrm>
            <a:custGeom>
              <a:avLst/>
              <a:gdLst>
                <a:gd name="T0" fmla="*/ 0 w 25"/>
                <a:gd name="T1" fmla="*/ 1822150 h 193"/>
                <a:gd name="T2" fmla="*/ 102756 w 25"/>
                <a:gd name="T3" fmla="*/ 1491960 h 193"/>
                <a:gd name="T4" fmla="*/ 245836 w 25"/>
                <a:gd name="T5" fmla="*/ 857950 h 193"/>
                <a:gd name="T6" fmla="*/ 245836 w 25"/>
                <a:gd name="T7" fmla="*/ 774979 h 193"/>
                <a:gd name="T8" fmla="*/ 40776 w 25"/>
                <a:gd name="T9" fmla="*/ 0 h 193"/>
                <a:gd name="T10" fmla="*/ 0 60000 65536"/>
                <a:gd name="T11" fmla="*/ 0 60000 65536"/>
                <a:gd name="T12" fmla="*/ 0 60000 65536"/>
                <a:gd name="T13" fmla="*/ 0 60000 65536"/>
                <a:gd name="T14" fmla="*/ 0 60000 65536"/>
                <a:gd name="T15" fmla="*/ 0 w 25"/>
                <a:gd name="T16" fmla="*/ 0 h 193"/>
                <a:gd name="T17" fmla="*/ 25 w 25"/>
                <a:gd name="T18" fmla="*/ 193 h 193"/>
              </a:gdLst>
              <a:ahLst/>
              <a:cxnLst>
                <a:cxn ang="T10">
                  <a:pos x="T0" y="T1"/>
                </a:cxn>
                <a:cxn ang="T11">
                  <a:pos x="T2" y="T3"/>
                </a:cxn>
                <a:cxn ang="T12">
                  <a:pos x="T4" y="T5"/>
                </a:cxn>
                <a:cxn ang="T13">
                  <a:pos x="T6" y="T7"/>
                </a:cxn>
                <a:cxn ang="T14">
                  <a:pos x="T8" y="T9"/>
                </a:cxn>
              </a:cxnLst>
              <a:rect l="T15" t="T16" r="T17" b="T18"/>
              <a:pathLst>
                <a:path w="25" h="193">
                  <a:moveTo>
                    <a:pt x="0" y="193"/>
                  </a:moveTo>
                  <a:cubicBezTo>
                    <a:pt x="4" y="181"/>
                    <a:pt x="7" y="169"/>
                    <a:pt x="10" y="158"/>
                  </a:cubicBezTo>
                  <a:cubicBezTo>
                    <a:pt x="18" y="131"/>
                    <a:pt x="23" y="108"/>
                    <a:pt x="24" y="91"/>
                  </a:cubicBezTo>
                  <a:cubicBezTo>
                    <a:pt x="24" y="89"/>
                    <a:pt x="24" y="85"/>
                    <a:pt x="24" y="82"/>
                  </a:cubicBezTo>
                  <a:cubicBezTo>
                    <a:pt x="25" y="59"/>
                    <a:pt x="19" y="22"/>
                    <a:pt x="4" y="0"/>
                  </a:cubicBezTo>
                </a:path>
              </a:pathLst>
            </a:custGeom>
            <a:noFill/>
            <a:ln w="3175" cmpd="sng">
              <a:solidFill>
                <a:srgbClr val="4F6228"/>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68" name="Freeform 1164"/>
            <p:cNvSpPr>
              <a:spLocks/>
            </p:cNvSpPr>
            <p:nvPr/>
          </p:nvSpPr>
          <p:spPr bwMode="auto">
            <a:xfrm rot="5243151">
              <a:off x="276126" y="2671246"/>
              <a:ext cx="158811" cy="576864"/>
            </a:xfrm>
            <a:custGeom>
              <a:avLst/>
              <a:gdLst>
                <a:gd name="T0" fmla="*/ 628720 w 66"/>
                <a:gd name="T1" fmla="*/ 663516 h 79"/>
                <a:gd name="T2" fmla="*/ 38595 w 66"/>
                <a:gd name="T3" fmla="*/ 500236 h 79"/>
                <a:gd name="T4" fmla="*/ 163595 w 66"/>
                <a:gd name="T5" fmla="*/ 155869 h 79"/>
                <a:gd name="T6" fmla="*/ 209500 w 66"/>
                <a:gd name="T7" fmla="*/ 0 h 79"/>
                <a:gd name="T8" fmla="*/ 0 60000 65536"/>
                <a:gd name="T9" fmla="*/ 0 60000 65536"/>
                <a:gd name="T10" fmla="*/ 0 60000 65536"/>
                <a:gd name="T11" fmla="*/ 0 60000 65536"/>
                <a:gd name="T12" fmla="*/ 0 w 66"/>
                <a:gd name="T13" fmla="*/ 0 h 79"/>
                <a:gd name="T14" fmla="*/ 66 w 66"/>
                <a:gd name="T15" fmla="*/ 79 h 79"/>
              </a:gdLst>
              <a:ahLst/>
              <a:cxnLst>
                <a:cxn ang="T8">
                  <a:pos x="T0" y="T1"/>
                </a:cxn>
                <a:cxn ang="T9">
                  <a:pos x="T2" y="T3"/>
                </a:cxn>
                <a:cxn ang="T10">
                  <a:pos x="T4" y="T5"/>
                </a:cxn>
                <a:cxn ang="T11">
                  <a:pos x="T6" y="T7"/>
                </a:cxn>
              </a:cxnLst>
              <a:rect l="T12" t="T13" r="T14" b="T15"/>
              <a:pathLst>
                <a:path w="66" h="79">
                  <a:moveTo>
                    <a:pt x="66" y="68"/>
                  </a:moveTo>
                  <a:cubicBezTo>
                    <a:pt x="46" y="79"/>
                    <a:pt x="0" y="65"/>
                    <a:pt x="4" y="51"/>
                  </a:cubicBezTo>
                  <a:cubicBezTo>
                    <a:pt x="8" y="40"/>
                    <a:pt x="13" y="28"/>
                    <a:pt x="17" y="16"/>
                  </a:cubicBezTo>
                  <a:cubicBezTo>
                    <a:pt x="19" y="10"/>
                    <a:pt x="21" y="5"/>
                    <a:pt x="22" y="0"/>
                  </a:cubicBezTo>
                </a:path>
              </a:pathLst>
            </a:custGeom>
            <a:noFill/>
            <a:ln w="3175" cmpd="sng">
              <a:solidFill>
                <a:srgbClr val="4F6228"/>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69" name="Freeform 1165"/>
            <p:cNvSpPr>
              <a:spLocks/>
            </p:cNvSpPr>
            <p:nvPr/>
          </p:nvSpPr>
          <p:spPr bwMode="auto">
            <a:xfrm rot="5243151">
              <a:off x="1897526" y="1841762"/>
              <a:ext cx="127049" cy="2491002"/>
            </a:xfrm>
            <a:custGeom>
              <a:avLst/>
              <a:gdLst>
                <a:gd name="T0" fmla="*/ 0 w 53"/>
                <a:gd name="T1" fmla="*/ 0 h 342"/>
                <a:gd name="T2" fmla="*/ 192613 w 53"/>
                <a:gd name="T3" fmla="*/ 343750 h 342"/>
                <a:gd name="T4" fmla="*/ 192613 w 53"/>
                <a:gd name="T5" fmla="*/ 343750 h 342"/>
                <a:gd name="T6" fmla="*/ 486916 w 53"/>
                <a:gd name="T7" fmla="*/ 1488095 h 342"/>
                <a:gd name="T8" fmla="*/ 486916 w 53"/>
                <a:gd name="T9" fmla="*/ 1620625 h 342"/>
                <a:gd name="T10" fmla="*/ 338934 w 53"/>
                <a:gd name="T11" fmla="*/ 2385283 h 342"/>
                <a:gd name="T12" fmla="*/ 62568 w 53"/>
                <a:gd name="T13" fmla="*/ 3261250 h 342"/>
                <a:gd name="T14" fmla="*/ 0 60000 65536"/>
                <a:gd name="T15" fmla="*/ 0 60000 65536"/>
                <a:gd name="T16" fmla="*/ 0 60000 65536"/>
                <a:gd name="T17" fmla="*/ 0 60000 65536"/>
                <a:gd name="T18" fmla="*/ 0 60000 65536"/>
                <a:gd name="T19" fmla="*/ 0 60000 65536"/>
                <a:gd name="T20" fmla="*/ 0 60000 65536"/>
                <a:gd name="T21" fmla="*/ 0 w 53"/>
                <a:gd name="T22" fmla="*/ 0 h 342"/>
                <a:gd name="T23" fmla="*/ 53 w 53"/>
                <a:gd name="T24" fmla="*/ 342 h 3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42">
                  <a:moveTo>
                    <a:pt x="0" y="0"/>
                  </a:moveTo>
                  <a:cubicBezTo>
                    <a:pt x="8" y="14"/>
                    <a:pt x="15" y="26"/>
                    <a:pt x="21" y="36"/>
                  </a:cubicBezTo>
                  <a:cubicBezTo>
                    <a:pt x="21" y="36"/>
                    <a:pt x="21" y="36"/>
                    <a:pt x="21" y="36"/>
                  </a:cubicBezTo>
                  <a:cubicBezTo>
                    <a:pt x="47" y="77"/>
                    <a:pt x="53" y="124"/>
                    <a:pt x="53" y="156"/>
                  </a:cubicBezTo>
                  <a:cubicBezTo>
                    <a:pt x="53" y="161"/>
                    <a:pt x="53" y="166"/>
                    <a:pt x="53" y="170"/>
                  </a:cubicBezTo>
                  <a:cubicBezTo>
                    <a:pt x="51" y="194"/>
                    <a:pt x="45" y="221"/>
                    <a:pt x="37" y="250"/>
                  </a:cubicBezTo>
                  <a:cubicBezTo>
                    <a:pt x="29" y="279"/>
                    <a:pt x="18" y="311"/>
                    <a:pt x="7" y="342"/>
                  </a:cubicBezTo>
                </a:path>
              </a:pathLst>
            </a:custGeom>
            <a:noFill/>
            <a:ln w="3175" cmpd="sng">
              <a:solidFill>
                <a:srgbClr val="4F6228"/>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70" name="Freeform 1166"/>
            <p:cNvSpPr>
              <a:spLocks/>
            </p:cNvSpPr>
            <p:nvPr/>
          </p:nvSpPr>
          <p:spPr bwMode="auto">
            <a:xfrm rot="5243151">
              <a:off x="5612328" y="-138059"/>
              <a:ext cx="503383" cy="5395715"/>
            </a:xfrm>
            <a:custGeom>
              <a:avLst/>
              <a:gdLst>
                <a:gd name="T0" fmla="*/ 1395925 w 209"/>
                <a:gd name="T1" fmla="*/ 7047900 h 741"/>
                <a:gd name="T2" fmla="*/ 366080 w 209"/>
                <a:gd name="T3" fmla="*/ 5137388 h 741"/>
                <a:gd name="T4" fmla="*/ 0 w 209"/>
                <a:gd name="T5" fmla="*/ 3786885 h 741"/>
                <a:gd name="T6" fmla="*/ 211935 w 209"/>
                <a:gd name="T7" fmla="*/ 2720655 h 741"/>
                <a:gd name="T8" fmla="*/ 819616 w 209"/>
                <a:gd name="T9" fmla="*/ 1388345 h 741"/>
                <a:gd name="T10" fmla="*/ 1357846 w 209"/>
                <a:gd name="T11" fmla="*/ 208406 h 741"/>
                <a:gd name="T12" fmla="*/ 1954536 w 209"/>
                <a:gd name="T13" fmla="*/ 380725 h 741"/>
                <a:gd name="T14" fmla="*/ 1404070 w 209"/>
                <a:gd name="T15" fmla="*/ 1674803 h 741"/>
                <a:gd name="T16" fmla="*/ 826981 w 209"/>
                <a:gd name="T17" fmla="*/ 2936870 h 741"/>
                <a:gd name="T18" fmla="*/ 653905 w 209"/>
                <a:gd name="T19" fmla="*/ 3786885 h 741"/>
                <a:gd name="T20" fmla="*/ 954938 w 209"/>
                <a:gd name="T21" fmla="*/ 4860325 h 741"/>
                <a:gd name="T22" fmla="*/ 1731615 w 209"/>
                <a:gd name="T23" fmla="*/ 6324660 h 7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9"/>
                <a:gd name="T37" fmla="*/ 0 h 741"/>
                <a:gd name="T38" fmla="*/ 209 w 209"/>
                <a:gd name="T39" fmla="*/ 741 h 7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9" h="741">
                  <a:moveTo>
                    <a:pt x="145" y="741"/>
                  </a:moveTo>
                  <a:cubicBezTo>
                    <a:pt x="112" y="685"/>
                    <a:pt x="72" y="612"/>
                    <a:pt x="38" y="540"/>
                  </a:cubicBezTo>
                  <a:cubicBezTo>
                    <a:pt x="14" y="488"/>
                    <a:pt x="0" y="444"/>
                    <a:pt x="0" y="398"/>
                  </a:cubicBezTo>
                  <a:cubicBezTo>
                    <a:pt x="0" y="362"/>
                    <a:pt x="8" y="326"/>
                    <a:pt x="22" y="286"/>
                  </a:cubicBezTo>
                  <a:cubicBezTo>
                    <a:pt x="37" y="246"/>
                    <a:pt x="58" y="202"/>
                    <a:pt x="85" y="146"/>
                  </a:cubicBezTo>
                  <a:cubicBezTo>
                    <a:pt x="104" y="107"/>
                    <a:pt x="129" y="53"/>
                    <a:pt x="141" y="22"/>
                  </a:cubicBezTo>
                  <a:cubicBezTo>
                    <a:pt x="150" y="0"/>
                    <a:pt x="209" y="15"/>
                    <a:pt x="203" y="40"/>
                  </a:cubicBezTo>
                  <a:cubicBezTo>
                    <a:pt x="189" y="81"/>
                    <a:pt x="170" y="125"/>
                    <a:pt x="146" y="176"/>
                  </a:cubicBezTo>
                  <a:cubicBezTo>
                    <a:pt x="119" y="231"/>
                    <a:pt x="99" y="274"/>
                    <a:pt x="86" y="309"/>
                  </a:cubicBezTo>
                  <a:cubicBezTo>
                    <a:pt x="74" y="345"/>
                    <a:pt x="68" y="372"/>
                    <a:pt x="68" y="398"/>
                  </a:cubicBezTo>
                  <a:cubicBezTo>
                    <a:pt x="68" y="430"/>
                    <a:pt x="77" y="463"/>
                    <a:pt x="99" y="511"/>
                  </a:cubicBezTo>
                  <a:cubicBezTo>
                    <a:pt x="124" y="564"/>
                    <a:pt x="153" y="618"/>
                    <a:pt x="180" y="665"/>
                  </a:cubicBezTo>
                </a:path>
              </a:pathLst>
            </a:custGeom>
            <a:noFill/>
            <a:ln w="3175" cmpd="sng">
              <a:solidFill>
                <a:srgbClr val="4F6228"/>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71" name="Freeform 1167"/>
            <p:cNvSpPr>
              <a:spLocks/>
            </p:cNvSpPr>
            <p:nvPr/>
          </p:nvSpPr>
          <p:spPr bwMode="auto">
            <a:xfrm rot="5243151">
              <a:off x="7660415" y="1684153"/>
              <a:ext cx="195385" cy="1360583"/>
            </a:xfrm>
            <a:custGeom>
              <a:avLst/>
              <a:gdLst>
                <a:gd name="T0" fmla="*/ 792417 w 81"/>
                <a:gd name="T1" fmla="*/ 913549 h 187"/>
                <a:gd name="T2" fmla="*/ 663314 w 81"/>
                <a:gd name="T3" fmla="*/ 226989 h 187"/>
                <a:gd name="T4" fmla="*/ 0 w 81"/>
                <a:gd name="T5" fmla="*/ 226989 h 187"/>
                <a:gd name="T6" fmla="*/ 362733 w 81"/>
                <a:gd name="T7" fmla="*/ 1725872 h 187"/>
                <a:gd name="T8" fmla="*/ 370152 w 81"/>
                <a:gd name="T9" fmla="*/ 1764076 h 187"/>
                <a:gd name="T10" fmla="*/ 0 60000 65536"/>
                <a:gd name="T11" fmla="*/ 0 60000 65536"/>
                <a:gd name="T12" fmla="*/ 0 60000 65536"/>
                <a:gd name="T13" fmla="*/ 0 60000 65536"/>
                <a:gd name="T14" fmla="*/ 0 60000 65536"/>
                <a:gd name="T15" fmla="*/ 0 w 81"/>
                <a:gd name="T16" fmla="*/ 0 h 187"/>
                <a:gd name="T17" fmla="*/ 81 w 81"/>
                <a:gd name="T18" fmla="*/ 187 h 187"/>
              </a:gdLst>
              <a:ahLst/>
              <a:cxnLst>
                <a:cxn ang="T10">
                  <a:pos x="T0" y="T1"/>
                </a:cxn>
                <a:cxn ang="T11">
                  <a:pos x="T2" y="T3"/>
                </a:cxn>
                <a:cxn ang="T12">
                  <a:pos x="T4" y="T5"/>
                </a:cxn>
                <a:cxn ang="T13">
                  <a:pos x="T6" y="T7"/>
                </a:cxn>
                <a:cxn ang="T14">
                  <a:pos x="T8" y="T9"/>
                </a:cxn>
              </a:cxnLst>
              <a:rect l="T15" t="T16" r="T17" b="T18"/>
              <a:pathLst>
                <a:path w="81" h="187">
                  <a:moveTo>
                    <a:pt x="81" y="97"/>
                  </a:moveTo>
                  <a:cubicBezTo>
                    <a:pt x="74" y="71"/>
                    <a:pt x="70" y="47"/>
                    <a:pt x="68" y="24"/>
                  </a:cubicBezTo>
                  <a:cubicBezTo>
                    <a:pt x="67" y="1"/>
                    <a:pt x="1" y="0"/>
                    <a:pt x="0" y="24"/>
                  </a:cubicBezTo>
                  <a:cubicBezTo>
                    <a:pt x="3" y="75"/>
                    <a:pt x="17" y="128"/>
                    <a:pt x="37" y="183"/>
                  </a:cubicBezTo>
                  <a:cubicBezTo>
                    <a:pt x="37" y="184"/>
                    <a:pt x="38" y="186"/>
                    <a:pt x="38" y="187"/>
                  </a:cubicBezTo>
                </a:path>
              </a:pathLst>
            </a:custGeom>
            <a:noFill/>
            <a:ln w="3175" cmpd="sng">
              <a:solidFill>
                <a:srgbClr val="4F6228"/>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72" name="Freeform 1168"/>
            <p:cNvSpPr>
              <a:spLocks/>
            </p:cNvSpPr>
            <p:nvPr/>
          </p:nvSpPr>
          <p:spPr bwMode="auto">
            <a:xfrm rot="5243151">
              <a:off x="4321320" y="750756"/>
              <a:ext cx="272385" cy="3968123"/>
            </a:xfrm>
            <a:custGeom>
              <a:avLst/>
              <a:gdLst>
                <a:gd name="T0" fmla="*/ 77221 w 113"/>
                <a:gd name="T1" fmla="*/ 5178954 h 545"/>
                <a:gd name="T2" fmla="*/ 999824 w 113"/>
                <a:gd name="T3" fmla="*/ 3106687 h 545"/>
                <a:gd name="T4" fmla="*/ 1097544 w 113"/>
                <a:gd name="T5" fmla="*/ 2566578 h 545"/>
                <a:gd name="T6" fmla="*/ 1038052 w 113"/>
                <a:gd name="T7" fmla="*/ 2148291 h 545"/>
                <a:gd name="T8" fmla="*/ 457954 w 113"/>
                <a:gd name="T9" fmla="*/ 930816 h 545"/>
                <a:gd name="T10" fmla="*/ 0 w 113"/>
                <a:gd name="T11" fmla="*/ 0 h 545"/>
                <a:gd name="T12" fmla="*/ 0 60000 65536"/>
                <a:gd name="T13" fmla="*/ 0 60000 65536"/>
                <a:gd name="T14" fmla="*/ 0 60000 65536"/>
                <a:gd name="T15" fmla="*/ 0 60000 65536"/>
                <a:gd name="T16" fmla="*/ 0 60000 65536"/>
                <a:gd name="T17" fmla="*/ 0 60000 65536"/>
                <a:gd name="T18" fmla="*/ 0 w 113"/>
                <a:gd name="T19" fmla="*/ 0 h 545"/>
                <a:gd name="T20" fmla="*/ 113 w 113"/>
                <a:gd name="T21" fmla="*/ 545 h 545"/>
              </a:gdLst>
              <a:ahLst/>
              <a:cxnLst>
                <a:cxn ang="T12">
                  <a:pos x="T0" y="T1"/>
                </a:cxn>
                <a:cxn ang="T13">
                  <a:pos x="T2" y="T3"/>
                </a:cxn>
                <a:cxn ang="T14">
                  <a:pos x="T4" y="T5"/>
                </a:cxn>
                <a:cxn ang="T15">
                  <a:pos x="T6" y="T7"/>
                </a:cxn>
                <a:cxn ang="T16">
                  <a:pos x="T8" y="T9"/>
                </a:cxn>
                <a:cxn ang="T17">
                  <a:pos x="T10" y="T11"/>
                </a:cxn>
              </a:cxnLst>
              <a:rect l="T18" t="T19" r="T20" b="T21"/>
              <a:pathLst>
                <a:path w="113" h="545">
                  <a:moveTo>
                    <a:pt x="8" y="545"/>
                  </a:moveTo>
                  <a:cubicBezTo>
                    <a:pt x="51" y="443"/>
                    <a:pt x="88" y="378"/>
                    <a:pt x="103" y="327"/>
                  </a:cubicBezTo>
                  <a:cubicBezTo>
                    <a:pt x="110" y="307"/>
                    <a:pt x="113" y="288"/>
                    <a:pt x="113" y="270"/>
                  </a:cubicBezTo>
                  <a:cubicBezTo>
                    <a:pt x="113" y="256"/>
                    <a:pt x="111" y="242"/>
                    <a:pt x="107" y="226"/>
                  </a:cubicBezTo>
                  <a:cubicBezTo>
                    <a:pt x="99" y="199"/>
                    <a:pt x="75" y="153"/>
                    <a:pt x="47" y="98"/>
                  </a:cubicBezTo>
                  <a:cubicBezTo>
                    <a:pt x="32" y="68"/>
                    <a:pt x="16" y="35"/>
                    <a:pt x="0" y="0"/>
                  </a:cubicBezTo>
                </a:path>
              </a:pathLst>
            </a:custGeom>
            <a:noFill/>
            <a:ln w="3175" cmpd="sng">
              <a:solidFill>
                <a:srgbClr val="4F6228"/>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73" name="Freeform 1169"/>
            <p:cNvSpPr>
              <a:spLocks/>
            </p:cNvSpPr>
            <p:nvPr/>
          </p:nvSpPr>
          <p:spPr bwMode="auto">
            <a:xfrm rot="5243151">
              <a:off x="841519" y="1849104"/>
              <a:ext cx="277197" cy="1602400"/>
            </a:xfrm>
            <a:custGeom>
              <a:avLst/>
              <a:gdLst>
                <a:gd name="T0" fmla="*/ 1115815 w 115"/>
                <a:gd name="T1" fmla="*/ 755675 h 220"/>
                <a:gd name="T2" fmla="*/ 728961 w 115"/>
                <a:gd name="T3" fmla="*/ 1900200 h 220"/>
                <a:gd name="T4" fmla="*/ 77212 w 115"/>
                <a:gd name="T5" fmla="*/ 1765938 h 220"/>
                <a:gd name="T6" fmla="*/ 697458 w 115"/>
                <a:gd name="T7" fmla="*/ 0 h 220"/>
                <a:gd name="T8" fmla="*/ 0 60000 65536"/>
                <a:gd name="T9" fmla="*/ 0 60000 65536"/>
                <a:gd name="T10" fmla="*/ 0 60000 65536"/>
                <a:gd name="T11" fmla="*/ 0 60000 65536"/>
                <a:gd name="T12" fmla="*/ 0 w 115"/>
                <a:gd name="T13" fmla="*/ 0 h 220"/>
                <a:gd name="T14" fmla="*/ 115 w 115"/>
                <a:gd name="T15" fmla="*/ 220 h 220"/>
              </a:gdLst>
              <a:ahLst/>
              <a:cxnLst>
                <a:cxn ang="T8">
                  <a:pos x="T0" y="T1"/>
                </a:cxn>
                <a:cxn ang="T9">
                  <a:pos x="T2" y="T3"/>
                </a:cxn>
                <a:cxn ang="T10">
                  <a:pos x="T4" y="T5"/>
                </a:cxn>
                <a:cxn ang="T11">
                  <a:pos x="T6" y="T7"/>
                </a:cxn>
              </a:cxnLst>
              <a:rect l="T12" t="T13" r="T14" b="T15"/>
              <a:pathLst>
                <a:path w="115" h="220">
                  <a:moveTo>
                    <a:pt x="115" y="79"/>
                  </a:moveTo>
                  <a:cubicBezTo>
                    <a:pt x="99" y="125"/>
                    <a:pt x="85" y="165"/>
                    <a:pt x="75" y="199"/>
                  </a:cubicBezTo>
                  <a:cubicBezTo>
                    <a:pt x="69" y="220"/>
                    <a:pt x="0" y="207"/>
                    <a:pt x="8" y="185"/>
                  </a:cubicBezTo>
                  <a:cubicBezTo>
                    <a:pt x="23" y="134"/>
                    <a:pt x="44" y="74"/>
                    <a:pt x="72" y="0"/>
                  </a:cubicBezTo>
                </a:path>
              </a:pathLst>
            </a:custGeom>
            <a:noFill/>
            <a:ln w="3175" cmpd="sng">
              <a:solidFill>
                <a:srgbClr val="4F6228"/>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sp>
          <p:nvSpPr>
            <p:cNvPr id="174" name="Freeform 1170"/>
            <p:cNvSpPr>
              <a:spLocks/>
            </p:cNvSpPr>
            <p:nvPr/>
          </p:nvSpPr>
          <p:spPr bwMode="auto">
            <a:xfrm rot="5243151">
              <a:off x="4275485" y="242723"/>
              <a:ext cx="346497" cy="5238389"/>
            </a:xfrm>
            <a:custGeom>
              <a:avLst/>
              <a:gdLst>
                <a:gd name="T0" fmla="*/ 0 w 144"/>
                <a:gd name="T1" fmla="*/ 0 h 719"/>
                <a:gd name="T2" fmla="*/ 679500 w 144"/>
                <a:gd name="T3" fmla="*/ 1465302 h 719"/>
                <a:gd name="T4" fmla="*/ 1289845 w 144"/>
                <a:gd name="T5" fmla="*/ 2792254 h 719"/>
                <a:gd name="T6" fmla="*/ 1289845 w 144"/>
                <a:gd name="T7" fmla="*/ 2803197 h 719"/>
                <a:gd name="T8" fmla="*/ 1289845 w 144"/>
                <a:gd name="T9" fmla="*/ 2803197 h 719"/>
                <a:gd name="T10" fmla="*/ 1373358 w 144"/>
                <a:gd name="T11" fmla="*/ 3396507 h 719"/>
                <a:gd name="T12" fmla="*/ 1251295 w 144"/>
                <a:gd name="T13" fmla="*/ 4141409 h 719"/>
                <a:gd name="T14" fmla="*/ 946095 w 144"/>
                <a:gd name="T15" fmla="*/ 4895366 h 719"/>
                <a:gd name="T16" fmla="*/ 76483 w 144"/>
                <a:gd name="T17" fmla="*/ 6875454 h 7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719"/>
                <a:gd name="T29" fmla="*/ 144 w 144"/>
                <a:gd name="T30" fmla="*/ 719 h 7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719">
                  <a:moveTo>
                    <a:pt x="0" y="0"/>
                  </a:moveTo>
                  <a:cubicBezTo>
                    <a:pt x="22" y="55"/>
                    <a:pt x="48" y="107"/>
                    <a:pt x="71" y="153"/>
                  </a:cubicBezTo>
                  <a:cubicBezTo>
                    <a:pt x="99" y="208"/>
                    <a:pt x="123" y="254"/>
                    <a:pt x="135" y="292"/>
                  </a:cubicBezTo>
                  <a:cubicBezTo>
                    <a:pt x="135" y="293"/>
                    <a:pt x="135" y="293"/>
                    <a:pt x="135" y="293"/>
                  </a:cubicBezTo>
                  <a:cubicBezTo>
                    <a:pt x="135" y="293"/>
                    <a:pt x="135" y="293"/>
                    <a:pt x="135" y="293"/>
                  </a:cubicBezTo>
                  <a:cubicBezTo>
                    <a:pt x="141" y="314"/>
                    <a:pt x="144" y="335"/>
                    <a:pt x="144" y="355"/>
                  </a:cubicBezTo>
                  <a:cubicBezTo>
                    <a:pt x="144" y="382"/>
                    <a:pt x="139" y="407"/>
                    <a:pt x="131" y="433"/>
                  </a:cubicBezTo>
                  <a:cubicBezTo>
                    <a:pt x="123" y="458"/>
                    <a:pt x="112" y="484"/>
                    <a:pt x="99" y="512"/>
                  </a:cubicBezTo>
                  <a:cubicBezTo>
                    <a:pt x="75" y="566"/>
                    <a:pt x="43" y="630"/>
                    <a:pt x="8" y="719"/>
                  </a:cubicBezTo>
                </a:path>
              </a:pathLst>
            </a:custGeom>
            <a:noFill/>
            <a:ln w="3175" cmpd="sng">
              <a:solidFill>
                <a:srgbClr val="4F6228"/>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cs typeface="+mn-cs"/>
              </a:endParaRPr>
            </a:p>
          </p:txBody>
        </p:sp>
      </p:grpSp>
      <p:sp>
        <p:nvSpPr>
          <p:cNvPr id="175" name="TextBox 174"/>
          <p:cNvSpPr txBox="1"/>
          <p:nvPr/>
        </p:nvSpPr>
        <p:spPr>
          <a:xfrm>
            <a:off x="1174116" y="1512120"/>
            <a:ext cx="799771"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ea typeface="+mn-ea"/>
                <a:cs typeface="+mn-cs"/>
              </a:rPr>
              <a:t>Matrix</a:t>
            </a:r>
            <a:endParaRPr lang="en-US" sz="1800" dirty="0">
              <a:solidFill>
                <a:prstClr val="black"/>
              </a:solidFill>
              <a:latin typeface="Calibri"/>
              <a:ea typeface="+mn-ea"/>
              <a:cs typeface="+mn-cs"/>
            </a:endParaRPr>
          </a:p>
        </p:txBody>
      </p:sp>
      <p:sp>
        <p:nvSpPr>
          <p:cNvPr id="185" name="Titre 3"/>
          <p:cNvSpPr>
            <a:spLocks noGrp="1"/>
          </p:cNvSpPr>
          <p:nvPr>
            <p:ph type="title"/>
          </p:nvPr>
        </p:nvSpPr>
        <p:spPr>
          <a:xfrm>
            <a:off x="5652120" y="3284984"/>
            <a:ext cx="2880320" cy="720654"/>
          </a:xfrm>
        </p:spPr>
        <p:txBody>
          <a:bodyPr>
            <a:noAutofit/>
          </a:bodyPr>
          <a:lstStyle/>
          <a:p>
            <a:r>
              <a:rPr lang="fr-FR" sz="3200" b="1" dirty="0" err="1" smtClean="0"/>
              <a:t>Cardiovascular</a:t>
            </a:r>
            <a:r>
              <a:rPr lang="fr-FR" sz="3200" b="1" dirty="0" smtClean="0"/>
              <a:t> </a:t>
            </a:r>
            <a:r>
              <a:rPr lang="fr-FR" sz="3200" b="1" dirty="0" err="1" smtClean="0"/>
              <a:t>Translational</a:t>
            </a:r>
            <a:r>
              <a:rPr lang="fr-FR" sz="3200" b="1" dirty="0" smtClean="0"/>
              <a:t> </a:t>
            </a:r>
            <a:r>
              <a:rPr lang="fr-FR" sz="3200" b="1" dirty="0" err="1" smtClean="0"/>
              <a:t>Medicine</a:t>
            </a:r>
            <a:endParaRPr lang="fr-FR" sz="3200" b="1" dirty="0"/>
          </a:p>
        </p:txBody>
      </p:sp>
      <p:sp>
        <p:nvSpPr>
          <p:cNvPr id="31" name="Freeform 30"/>
          <p:cNvSpPr/>
          <p:nvPr/>
        </p:nvSpPr>
        <p:spPr>
          <a:xfrm>
            <a:off x="1602556" y="1171859"/>
            <a:ext cx="6278253" cy="2177631"/>
          </a:xfrm>
          <a:custGeom>
            <a:avLst/>
            <a:gdLst>
              <a:gd name="connsiteX0" fmla="*/ 254524 w 6099143"/>
              <a:gd name="connsiteY0" fmla="*/ 1376314 h 1960776"/>
              <a:gd name="connsiteX1" fmla="*/ 1112363 w 6099143"/>
              <a:gd name="connsiteY1" fmla="*/ 1018095 h 1960776"/>
              <a:gd name="connsiteX2" fmla="*/ 2347275 w 6099143"/>
              <a:gd name="connsiteY2" fmla="*/ 1131217 h 1960776"/>
              <a:gd name="connsiteX3" fmla="*/ 2460396 w 6099143"/>
              <a:gd name="connsiteY3" fmla="*/ 1150070 h 1960776"/>
              <a:gd name="connsiteX4" fmla="*/ 2950590 w 6099143"/>
              <a:gd name="connsiteY4" fmla="*/ 1310326 h 1960776"/>
              <a:gd name="connsiteX5" fmla="*/ 2337848 w 6099143"/>
              <a:gd name="connsiteY5" fmla="*/ 1329180 h 1960776"/>
              <a:gd name="connsiteX6" fmla="*/ 3469064 w 6099143"/>
              <a:gd name="connsiteY6" fmla="*/ 1593130 h 1960776"/>
              <a:gd name="connsiteX7" fmla="*/ 4430598 w 6099143"/>
              <a:gd name="connsiteY7" fmla="*/ 1366887 h 1960776"/>
              <a:gd name="connsiteX8" fmla="*/ 3855563 w 6099143"/>
              <a:gd name="connsiteY8" fmla="*/ 1348033 h 1960776"/>
              <a:gd name="connsiteX9" fmla="*/ 4119514 w 6099143"/>
              <a:gd name="connsiteY9" fmla="*/ 1216058 h 1960776"/>
              <a:gd name="connsiteX10" fmla="*/ 4647415 w 6099143"/>
              <a:gd name="connsiteY10" fmla="*/ 1197204 h 1960776"/>
              <a:gd name="connsiteX11" fmla="*/ 5344998 w 6099143"/>
              <a:gd name="connsiteY11" fmla="*/ 1498862 h 1960776"/>
              <a:gd name="connsiteX12" fmla="*/ 5844619 w 6099143"/>
              <a:gd name="connsiteY12" fmla="*/ 1960776 h 1960776"/>
              <a:gd name="connsiteX13" fmla="*/ 6099143 w 6099143"/>
              <a:gd name="connsiteY13" fmla="*/ 1706252 h 1960776"/>
              <a:gd name="connsiteX14" fmla="*/ 5674936 w 6099143"/>
              <a:gd name="connsiteY14" fmla="*/ 1432875 h 1960776"/>
              <a:gd name="connsiteX15" fmla="*/ 5128182 w 6099143"/>
              <a:gd name="connsiteY15" fmla="*/ 1121790 h 1960776"/>
              <a:gd name="connsiteX16" fmla="*/ 4892512 w 6099143"/>
              <a:gd name="connsiteY16" fmla="*/ 1055802 h 1960776"/>
              <a:gd name="connsiteX17" fmla="*/ 5165889 w 6099143"/>
              <a:gd name="connsiteY17" fmla="*/ 904974 h 1960776"/>
              <a:gd name="connsiteX18" fmla="*/ 5608949 w 6099143"/>
              <a:gd name="connsiteY18" fmla="*/ 857840 h 1960776"/>
              <a:gd name="connsiteX19" fmla="*/ 5392132 w 6099143"/>
              <a:gd name="connsiteY19" fmla="*/ 593889 h 1960776"/>
              <a:gd name="connsiteX20" fmla="*/ 5043341 w 6099143"/>
              <a:gd name="connsiteY20" fmla="*/ 641023 h 1960776"/>
              <a:gd name="connsiteX21" fmla="*/ 4751110 w 6099143"/>
              <a:gd name="connsiteY21" fmla="*/ 961534 h 1960776"/>
              <a:gd name="connsiteX22" fmla="*/ 4374038 w 6099143"/>
              <a:gd name="connsiteY22" fmla="*/ 933254 h 1960776"/>
              <a:gd name="connsiteX23" fmla="*/ 4326903 w 6099143"/>
              <a:gd name="connsiteY23" fmla="*/ 490194 h 1960776"/>
              <a:gd name="connsiteX24" fmla="*/ 4458879 w 6099143"/>
              <a:gd name="connsiteY24" fmla="*/ 18854 h 1960776"/>
              <a:gd name="connsiteX25" fmla="*/ 3874417 w 6099143"/>
              <a:gd name="connsiteY25" fmla="*/ 0 h 1960776"/>
              <a:gd name="connsiteX26" fmla="*/ 3968685 w 6099143"/>
              <a:gd name="connsiteY26" fmla="*/ 348792 h 1960776"/>
              <a:gd name="connsiteX27" fmla="*/ 4185501 w 6099143"/>
              <a:gd name="connsiteY27" fmla="*/ 838986 h 1960776"/>
              <a:gd name="connsiteX28" fmla="*/ 4242062 w 6099143"/>
              <a:gd name="connsiteY28" fmla="*/ 970961 h 1960776"/>
              <a:gd name="connsiteX29" fmla="*/ 3940405 w 6099143"/>
              <a:gd name="connsiteY29" fmla="*/ 999242 h 1960776"/>
              <a:gd name="connsiteX30" fmla="*/ 3733015 w 6099143"/>
              <a:gd name="connsiteY30" fmla="*/ 1093510 h 1960776"/>
              <a:gd name="connsiteX31" fmla="*/ 3355943 w 6099143"/>
              <a:gd name="connsiteY31" fmla="*/ 876693 h 1960776"/>
              <a:gd name="connsiteX32" fmla="*/ 2846895 w 6099143"/>
              <a:gd name="connsiteY32" fmla="*/ 518475 h 1960776"/>
              <a:gd name="connsiteX33" fmla="*/ 2573518 w 6099143"/>
              <a:gd name="connsiteY33" fmla="*/ 197963 h 1960776"/>
              <a:gd name="connsiteX34" fmla="*/ 2469823 w 6099143"/>
              <a:gd name="connsiteY34" fmla="*/ 9427 h 1960776"/>
              <a:gd name="connsiteX35" fmla="*/ 2083324 w 6099143"/>
              <a:gd name="connsiteY35" fmla="*/ 0 h 1960776"/>
              <a:gd name="connsiteX36" fmla="*/ 2111605 w 6099143"/>
              <a:gd name="connsiteY36" fmla="*/ 169683 h 1960776"/>
              <a:gd name="connsiteX37" fmla="*/ 2488677 w 6099143"/>
              <a:gd name="connsiteY37" fmla="*/ 509048 h 1960776"/>
              <a:gd name="connsiteX38" fmla="*/ 2837468 w 6099143"/>
              <a:gd name="connsiteY38" fmla="*/ 735291 h 1960776"/>
              <a:gd name="connsiteX39" fmla="*/ 3261675 w 6099143"/>
              <a:gd name="connsiteY39" fmla="*/ 1008668 h 1960776"/>
              <a:gd name="connsiteX40" fmla="*/ 3497345 w 6099143"/>
              <a:gd name="connsiteY40" fmla="*/ 1178351 h 1960776"/>
              <a:gd name="connsiteX41" fmla="*/ 3252248 w 6099143"/>
              <a:gd name="connsiteY41" fmla="*/ 1206631 h 1960776"/>
              <a:gd name="connsiteX42" fmla="*/ 2507530 w 6099143"/>
              <a:gd name="connsiteY42" fmla="*/ 923827 h 1960776"/>
              <a:gd name="connsiteX43" fmla="*/ 1989056 w 6099143"/>
              <a:gd name="connsiteY43" fmla="*/ 678730 h 1960776"/>
              <a:gd name="connsiteX44" fmla="*/ 1668545 w 6099143"/>
              <a:gd name="connsiteY44" fmla="*/ 546755 h 1960776"/>
              <a:gd name="connsiteX45" fmla="*/ 1348033 w 6099143"/>
              <a:gd name="connsiteY45" fmla="*/ 480767 h 1960776"/>
              <a:gd name="connsiteX46" fmla="*/ 1102936 w 6099143"/>
              <a:gd name="connsiteY46" fmla="*/ 565609 h 1960776"/>
              <a:gd name="connsiteX47" fmla="*/ 1602557 w 6099143"/>
              <a:gd name="connsiteY47" fmla="*/ 669303 h 1960776"/>
              <a:gd name="connsiteX48" fmla="*/ 2281287 w 6099143"/>
              <a:gd name="connsiteY48" fmla="*/ 942681 h 1960776"/>
              <a:gd name="connsiteX49" fmla="*/ 2592372 w 6099143"/>
              <a:gd name="connsiteY49" fmla="*/ 1065229 h 1960776"/>
              <a:gd name="connsiteX50" fmla="*/ 2064471 w 6099143"/>
              <a:gd name="connsiteY50" fmla="*/ 980388 h 1960776"/>
              <a:gd name="connsiteX51" fmla="*/ 1150071 w 6099143"/>
              <a:gd name="connsiteY51" fmla="*/ 829559 h 1960776"/>
              <a:gd name="connsiteX52" fmla="*/ 527901 w 6099143"/>
              <a:gd name="connsiteY52" fmla="*/ 876693 h 1960776"/>
              <a:gd name="connsiteX53" fmla="*/ 0 w 6099143"/>
              <a:gd name="connsiteY53" fmla="*/ 1159497 h 1960776"/>
              <a:gd name="connsiteX0" fmla="*/ 254524 w 6099143"/>
              <a:gd name="connsiteY0" fmla="*/ 1376314 h 1960776"/>
              <a:gd name="connsiteX1" fmla="*/ 1112363 w 6099143"/>
              <a:gd name="connsiteY1" fmla="*/ 1018095 h 1960776"/>
              <a:gd name="connsiteX2" fmla="*/ 2347275 w 6099143"/>
              <a:gd name="connsiteY2" fmla="*/ 1131217 h 1960776"/>
              <a:gd name="connsiteX3" fmla="*/ 2460396 w 6099143"/>
              <a:gd name="connsiteY3" fmla="*/ 1150070 h 1960776"/>
              <a:gd name="connsiteX4" fmla="*/ 2950590 w 6099143"/>
              <a:gd name="connsiteY4" fmla="*/ 1310326 h 1960776"/>
              <a:gd name="connsiteX5" fmla="*/ 2337848 w 6099143"/>
              <a:gd name="connsiteY5" fmla="*/ 1329180 h 1960776"/>
              <a:gd name="connsiteX6" fmla="*/ 3469064 w 6099143"/>
              <a:gd name="connsiteY6" fmla="*/ 1593130 h 1960776"/>
              <a:gd name="connsiteX7" fmla="*/ 4430598 w 6099143"/>
              <a:gd name="connsiteY7" fmla="*/ 1366887 h 1960776"/>
              <a:gd name="connsiteX8" fmla="*/ 3855563 w 6099143"/>
              <a:gd name="connsiteY8" fmla="*/ 1348033 h 1960776"/>
              <a:gd name="connsiteX9" fmla="*/ 4119514 w 6099143"/>
              <a:gd name="connsiteY9" fmla="*/ 1216058 h 1960776"/>
              <a:gd name="connsiteX10" fmla="*/ 4647415 w 6099143"/>
              <a:gd name="connsiteY10" fmla="*/ 1197204 h 1960776"/>
              <a:gd name="connsiteX11" fmla="*/ 5344998 w 6099143"/>
              <a:gd name="connsiteY11" fmla="*/ 1498862 h 1960776"/>
              <a:gd name="connsiteX12" fmla="*/ 5844619 w 6099143"/>
              <a:gd name="connsiteY12" fmla="*/ 1960776 h 1960776"/>
              <a:gd name="connsiteX13" fmla="*/ 6099143 w 6099143"/>
              <a:gd name="connsiteY13" fmla="*/ 1706252 h 1960776"/>
              <a:gd name="connsiteX14" fmla="*/ 5674936 w 6099143"/>
              <a:gd name="connsiteY14" fmla="*/ 1432875 h 1960776"/>
              <a:gd name="connsiteX15" fmla="*/ 5128182 w 6099143"/>
              <a:gd name="connsiteY15" fmla="*/ 1121790 h 1960776"/>
              <a:gd name="connsiteX16" fmla="*/ 4892512 w 6099143"/>
              <a:gd name="connsiteY16" fmla="*/ 1055802 h 1960776"/>
              <a:gd name="connsiteX17" fmla="*/ 5165889 w 6099143"/>
              <a:gd name="connsiteY17" fmla="*/ 904974 h 1960776"/>
              <a:gd name="connsiteX18" fmla="*/ 5608949 w 6099143"/>
              <a:gd name="connsiteY18" fmla="*/ 857840 h 1960776"/>
              <a:gd name="connsiteX19" fmla="*/ 5392132 w 6099143"/>
              <a:gd name="connsiteY19" fmla="*/ 593889 h 1960776"/>
              <a:gd name="connsiteX20" fmla="*/ 5043341 w 6099143"/>
              <a:gd name="connsiteY20" fmla="*/ 641023 h 1960776"/>
              <a:gd name="connsiteX21" fmla="*/ 4751110 w 6099143"/>
              <a:gd name="connsiteY21" fmla="*/ 961534 h 1960776"/>
              <a:gd name="connsiteX22" fmla="*/ 4374038 w 6099143"/>
              <a:gd name="connsiteY22" fmla="*/ 933254 h 1960776"/>
              <a:gd name="connsiteX23" fmla="*/ 4326903 w 6099143"/>
              <a:gd name="connsiteY23" fmla="*/ 490194 h 1960776"/>
              <a:gd name="connsiteX24" fmla="*/ 4458879 w 6099143"/>
              <a:gd name="connsiteY24" fmla="*/ 18854 h 1960776"/>
              <a:gd name="connsiteX25" fmla="*/ 3874417 w 6099143"/>
              <a:gd name="connsiteY25" fmla="*/ 0 h 1960776"/>
              <a:gd name="connsiteX26" fmla="*/ 3968685 w 6099143"/>
              <a:gd name="connsiteY26" fmla="*/ 348792 h 1960776"/>
              <a:gd name="connsiteX27" fmla="*/ 4185501 w 6099143"/>
              <a:gd name="connsiteY27" fmla="*/ 838986 h 1960776"/>
              <a:gd name="connsiteX28" fmla="*/ 4242062 w 6099143"/>
              <a:gd name="connsiteY28" fmla="*/ 970961 h 1960776"/>
              <a:gd name="connsiteX29" fmla="*/ 3940405 w 6099143"/>
              <a:gd name="connsiteY29" fmla="*/ 999242 h 1960776"/>
              <a:gd name="connsiteX30" fmla="*/ 3733015 w 6099143"/>
              <a:gd name="connsiteY30" fmla="*/ 1093510 h 1960776"/>
              <a:gd name="connsiteX31" fmla="*/ 3355943 w 6099143"/>
              <a:gd name="connsiteY31" fmla="*/ 876693 h 1960776"/>
              <a:gd name="connsiteX32" fmla="*/ 2846895 w 6099143"/>
              <a:gd name="connsiteY32" fmla="*/ 518475 h 1960776"/>
              <a:gd name="connsiteX33" fmla="*/ 2573518 w 6099143"/>
              <a:gd name="connsiteY33" fmla="*/ 197963 h 1960776"/>
              <a:gd name="connsiteX34" fmla="*/ 2469823 w 6099143"/>
              <a:gd name="connsiteY34" fmla="*/ 9427 h 1960776"/>
              <a:gd name="connsiteX35" fmla="*/ 2083324 w 6099143"/>
              <a:gd name="connsiteY35" fmla="*/ 0 h 1960776"/>
              <a:gd name="connsiteX36" fmla="*/ 2111605 w 6099143"/>
              <a:gd name="connsiteY36" fmla="*/ 169683 h 1960776"/>
              <a:gd name="connsiteX37" fmla="*/ 2488677 w 6099143"/>
              <a:gd name="connsiteY37" fmla="*/ 509048 h 1960776"/>
              <a:gd name="connsiteX38" fmla="*/ 2837468 w 6099143"/>
              <a:gd name="connsiteY38" fmla="*/ 735291 h 1960776"/>
              <a:gd name="connsiteX39" fmla="*/ 3261675 w 6099143"/>
              <a:gd name="connsiteY39" fmla="*/ 1008668 h 1960776"/>
              <a:gd name="connsiteX40" fmla="*/ 3497345 w 6099143"/>
              <a:gd name="connsiteY40" fmla="*/ 1178351 h 1960776"/>
              <a:gd name="connsiteX41" fmla="*/ 3252248 w 6099143"/>
              <a:gd name="connsiteY41" fmla="*/ 1206631 h 1960776"/>
              <a:gd name="connsiteX42" fmla="*/ 2507530 w 6099143"/>
              <a:gd name="connsiteY42" fmla="*/ 923827 h 1960776"/>
              <a:gd name="connsiteX43" fmla="*/ 1989056 w 6099143"/>
              <a:gd name="connsiteY43" fmla="*/ 678730 h 1960776"/>
              <a:gd name="connsiteX44" fmla="*/ 1668545 w 6099143"/>
              <a:gd name="connsiteY44" fmla="*/ 546755 h 1960776"/>
              <a:gd name="connsiteX45" fmla="*/ 1348033 w 6099143"/>
              <a:gd name="connsiteY45" fmla="*/ 480767 h 1960776"/>
              <a:gd name="connsiteX46" fmla="*/ 1102936 w 6099143"/>
              <a:gd name="connsiteY46" fmla="*/ 565609 h 1960776"/>
              <a:gd name="connsiteX47" fmla="*/ 1602557 w 6099143"/>
              <a:gd name="connsiteY47" fmla="*/ 669303 h 1960776"/>
              <a:gd name="connsiteX48" fmla="*/ 2281287 w 6099143"/>
              <a:gd name="connsiteY48" fmla="*/ 942681 h 1960776"/>
              <a:gd name="connsiteX49" fmla="*/ 2592372 w 6099143"/>
              <a:gd name="connsiteY49" fmla="*/ 1065229 h 1960776"/>
              <a:gd name="connsiteX50" fmla="*/ 2064471 w 6099143"/>
              <a:gd name="connsiteY50" fmla="*/ 980388 h 1960776"/>
              <a:gd name="connsiteX51" fmla="*/ 1150071 w 6099143"/>
              <a:gd name="connsiteY51" fmla="*/ 829559 h 1960776"/>
              <a:gd name="connsiteX52" fmla="*/ 527901 w 6099143"/>
              <a:gd name="connsiteY52" fmla="*/ 876693 h 1960776"/>
              <a:gd name="connsiteX53" fmla="*/ 0 w 6099143"/>
              <a:gd name="connsiteY53" fmla="*/ 1159497 h 1960776"/>
              <a:gd name="connsiteX54" fmla="*/ 254524 w 6099143"/>
              <a:gd name="connsiteY54" fmla="*/ 1376314 h 1960776"/>
              <a:gd name="connsiteX0" fmla="*/ 254524 w 6099143"/>
              <a:gd name="connsiteY0" fmla="*/ 1376314 h 1960776"/>
              <a:gd name="connsiteX1" fmla="*/ 1112363 w 6099143"/>
              <a:gd name="connsiteY1" fmla="*/ 1018095 h 1960776"/>
              <a:gd name="connsiteX2" fmla="*/ 2347275 w 6099143"/>
              <a:gd name="connsiteY2" fmla="*/ 1131217 h 1960776"/>
              <a:gd name="connsiteX3" fmla="*/ 2460396 w 6099143"/>
              <a:gd name="connsiteY3" fmla="*/ 1150070 h 1960776"/>
              <a:gd name="connsiteX4" fmla="*/ 2950590 w 6099143"/>
              <a:gd name="connsiteY4" fmla="*/ 1310326 h 1960776"/>
              <a:gd name="connsiteX5" fmla="*/ 2337848 w 6099143"/>
              <a:gd name="connsiteY5" fmla="*/ 1329180 h 1960776"/>
              <a:gd name="connsiteX6" fmla="*/ 3469064 w 6099143"/>
              <a:gd name="connsiteY6" fmla="*/ 1593130 h 1960776"/>
              <a:gd name="connsiteX7" fmla="*/ 4430598 w 6099143"/>
              <a:gd name="connsiteY7" fmla="*/ 1366887 h 1960776"/>
              <a:gd name="connsiteX8" fmla="*/ 3855563 w 6099143"/>
              <a:gd name="connsiteY8" fmla="*/ 1348033 h 1960776"/>
              <a:gd name="connsiteX9" fmla="*/ 4119514 w 6099143"/>
              <a:gd name="connsiteY9" fmla="*/ 1216058 h 1960776"/>
              <a:gd name="connsiteX10" fmla="*/ 4647415 w 6099143"/>
              <a:gd name="connsiteY10" fmla="*/ 1197204 h 1960776"/>
              <a:gd name="connsiteX11" fmla="*/ 5344998 w 6099143"/>
              <a:gd name="connsiteY11" fmla="*/ 1498862 h 1960776"/>
              <a:gd name="connsiteX12" fmla="*/ 5844619 w 6099143"/>
              <a:gd name="connsiteY12" fmla="*/ 1960776 h 1960776"/>
              <a:gd name="connsiteX13" fmla="*/ 6099143 w 6099143"/>
              <a:gd name="connsiteY13" fmla="*/ 1706252 h 1960776"/>
              <a:gd name="connsiteX14" fmla="*/ 5674936 w 6099143"/>
              <a:gd name="connsiteY14" fmla="*/ 1432875 h 1960776"/>
              <a:gd name="connsiteX15" fmla="*/ 5128182 w 6099143"/>
              <a:gd name="connsiteY15" fmla="*/ 1121790 h 1960776"/>
              <a:gd name="connsiteX16" fmla="*/ 4892512 w 6099143"/>
              <a:gd name="connsiteY16" fmla="*/ 1055802 h 1960776"/>
              <a:gd name="connsiteX17" fmla="*/ 5165889 w 6099143"/>
              <a:gd name="connsiteY17" fmla="*/ 904974 h 1960776"/>
              <a:gd name="connsiteX18" fmla="*/ 5608949 w 6099143"/>
              <a:gd name="connsiteY18" fmla="*/ 857840 h 1960776"/>
              <a:gd name="connsiteX19" fmla="*/ 5392132 w 6099143"/>
              <a:gd name="connsiteY19" fmla="*/ 593889 h 1960776"/>
              <a:gd name="connsiteX20" fmla="*/ 5043341 w 6099143"/>
              <a:gd name="connsiteY20" fmla="*/ 641023 h 1960776"/>
              <a:gd name="connsiteX21" fmla="*/ 4751110 w 6099143"/>
              <a:gd name="connsiteY21" fmla="*/ 961534 h 1960776"/>
              <a:gd name="connsiteX22" fmla="*/ 4374038 w 6099143"/>
              <a:gd name="connsiteY22" fmla="*/ 933254 h 1960776"/>
              <a:gd name="connsiteX23" fmla="*/ 4326903 w 6099143"/>
              <a:gd name="connsiteY23" fmla="*/ 490194 h 1960776"/>
              <a:gd name="connsiteX24" fmla="*/ 4458879 w 6099143"/>
              <a:gd name="connsiteY24" fmla="*/ 18854 h 1960776"/>
              <a:gd name="connsiteX25" fmla="*/ 3874417 w 6099143"/>
              <a:gd name="connsiteY25" fmla="*/ 0 h 1960776"/>
              <a:gd name="connsiteX26" fmla="*/ 3968685 w 6099143"/>
              <a:gd name="connsiteY26" fmla="*/ 348792 h 1960776"/>
              <a:gd name="connsiteX27" fmla="*/ 4185501 w 6099143"/>
              <a:gd name="connsiteY27" fmla="*/ 838986 h 1960776"/>
              <a:gd name="connsiteX28" fmla="*/ 4242062 w 6099143"/>
              <a:gd name="connsiteY28" fmla="*/ 970961 h 1960776"/>
              <a:gd name="connsiteX29" fmla="*/ 3940405 w 6099143"/>
              <a:gd name="connsiteY29" fmla="*/ 999242 h 1960776"/>
              <a:gd name="connsiteX30" fmla="*/ 3733015 w 6099143"/>
              <a:gd name="connsiteY30" fmla="*/ 1093510 h 1960776"/>
              <a:gd name="connsiteX31" fmla="*/ 3355943 w 6099143"/>
              <a:gd name="connsiteY31" fmla="*/ 876693 h 1960776"/>
              <a:gd name="connsiteX32" fmla="*/ 2846895 w 6099143"/>
              <a:gd name="connsiteY32" fmla="*/ 518475 h 1960776"/>
              <a:gd name="connsiteX33" fmla="*/ 2573518 w 6099143"/>
              <a:gd name="connsiteY33" fmla="*/ 197963 h 1960776"/>
              <a:gd name="connsiteX34" fmla="*/ 2469823 w 6099143"/>
              <a:gd name="connsiteY34" fmla="*/ 9427 h 1960776"/>
              <a:gd name="connsiteX35" fmla="*/ 2083324 w 6099143"/>
              <a:gd name="connsiteY35" fmla="*/ 0 h 1960776"/>
              <a:gd name="connsiteX36" fmla="*/ 2111605 w 6099143"/>
              <a:gd name="connsiteY36" fmla="*/ 169683 h 1960776"/>
              <a:gd name="connsiteX37" fmla="*/ 2488677 w 6099143"/>
              <a:gd name="connsiteY37" fmla="*/ 509048 h 1960776"/>
              <a:gd name="connsiteX38" fmla="*/ 2837468 w 6099143"/>
              <a:gd name="connsiteY38" fmla="*/ 735291 h 1960776"/>
              <a:gd name="connsiteX39" fmla="*/ 3261675 w 6099143"/>
              <a:gd name="connsiteY39" fmla="*/ 1008668 h 1960776"/>
              <a:gd name="connsiteX40" fmla="*/ 3497345 w 6099143"/>
              <a:gd name="connsiteY40" fmla="*/ 1178351 h 1960776"/>
              <a:gd name="connsiteX41" fmla="*/ 3252248 w 6099143"/>
              <a:gd name="connsiteY41" fmla="*/ 1206631 h 1960776"/>
              <a:gd name="connsiteX42" fmla="*/ 2507530 w 6099143"/>
              <a:gd name="connsiteY42" fmla="*/ 923827 h 1960776"/>
              <a:gd name="connsiteX43" fmla="*/ 1989056 w 6099143"/>
              <a:gd name="connsiteY43" fmla="*/ 678730 h 1960776"/>
              <a:gd name="connsiteX44" fmla="*/ 1668545 w 6099143"/>
              <a:gd name="connsiteY44" fmla="*/ 546755 h 1960776"/>
              <a:gd name="connsiteX45" fmla="*/ 1348033 w 6099143"/>
              <a:gd name="connsiteY45" fmla="*/ 480767 h 1960776"/>
              <a:gd name="connsiteX46" fmla="*/ 1602557 w 6099143"/>
              <a:gd name="connsiteY46" fmla="*/ 669303 h 1960776"/>
              <a:gd name="connsiteX47" fmla="*/ 2281287 w 6099143"/>
              <a:gd name="connsiteY47" fmla="*/ 942681 h 1960776"/>
              <a:gd name="connsiteX48" fmla="*/ 2592372 w 6099143"/>
              <a:gd name="connsiteY48" fmla="*/ 1065229 h 1960776"/>
              <a:gd name="connsiteX49" fmla="*/ 2064471 w 6099143"/>
              <a:gd name="connsiteY49" fmla="*/ 980388 h 1960776"/>
              <a:gd name="connsiteX50" fmla="*/ 1150071 w 6099143"/>
              <a:gd name="connsiteY50" fmla="*/ 829559 h 1960776"/>
              <a:gd name="connsiteX51" fmla="*/ 527901 w 6099143"/>
              <a:gd name="connsiteY51" fmla="*/ 876693 h 1960776"/>
              <a:gd name="connsiteX52" fmla="*/ 0 w 6099143"/>
              <a:gd name="connsiteY52" fmla="*/ 1159497 h 1960776"/>
              <a:gd name="connsiteX53" fmla="*/ 254524 w 6099143"/>
              <a:gd name="connsiteY53" fmla="*/ 1376314 h 1960776"/>
              <a:gd name="connsiteX0" fmla="*/ 254524 w 6099143"/>
              <a:gd name="connsiteY0" fmla="*/ 1376314 h 1960776"/>
              <a:gd name="connsiteX1" fmla="*/ 1112363 w 6099143"/>
              <a:gd name="connsiteY1" fmla="*/ 1018095 h 1960776"/>
              <a:gd name="connsiteX2" fmla="*/ 2347275 w 6099143"/>
              <a:gd name="connsiteY2" fmla="*/ 1131217 h 1960776"/>
              <a:gd name="connsiteX3" fmla="*/ 2460396 w 6099143"/>
              <a:gd name="connsiteY3" fmla="*/ 1150070 h 1960776"/>
              <a:gd name="connsiteX4" fmla="*/ 2950590 w 6099143"/>
              <a:gd name="connsiteY4" fmla="*/ 1310326 h 1960776"/>
              <a:gd name="connsiteX5" fmla="*/ 2337848 w 6099143"/>
              <a:gd name="connsiteY5" fmla="*/ 1329180 h 1960776"/>
              <a:gd name="connsiteX6" fmla="*/ 3469064 w 6099143"/>
              <a:gd name="connsiteY6" fmla="*/ 1593130 h 1960776"/>
              <a:gd name="connsiteX7" fmla="*/ 4430598 w 6099143"/>
              <a:gd name="connsiteY7" fmla="*/ 1366887 h 1960776"/>
              <a:gd name="connsiteX8" fmla="*/ 3855563 w 6099143"/>
              <a:gd name="connsiteY8" fmla="*/ 1348033 h 1960776"/>
              <a:gd name="connsiteX9" fmla="*/ 4119514 w 6099143"/>
              <a:gd name="connsiteY9" fmla="*/ 1216058 h 1960776"/>
              <a:gd name="connsiteX10" fmla="*/ 4647415 w 6099143"/>
              <a:gd name="connsiteY10" fmla="*/ 1197204 h 1960776"/>
              <a:gd name="connsiteX11" fmla="*/ 5344998 w 6099143"/>
              <a:gd name="connsiteY11" fmla="*/ 1498862 h 1960776"/>
              <a:gd name="connsiteX12" fmla="*/ 5844619 w 6099143"/>
              <a:gd name="connsiteY12" fmla="*/ 1960776 h 1960776"/>
              <a:gd name="connsiteX13" fmla="*/ 6099143 w 6099143"/>
              <a:gd name="connsiteY13" fmla="*/ 1706252 h 1960776"/>
              <a:gd name="connsiteX14" fmla="*/ 5674936 w 6099143"/>
              <a:gd name="connsiteY14" fmla="*/ 1432875 h 1960776"/>
              <a:gd name="connsiteX15" fmla="*/ 5128182 w 6099143"/>
              <a:gd name="connsiteY15" fmla="*/ 1121790 h 1960776"/>
              <a:gd name="connsiteX16" fmla="*/ 4892512 w 6099143"/>
              <a:gd name="connsiteY16" fmla="*/ 1055802 h 1960776"/>
              <a:gd name="connsiteX17" fmla="*/ 5165889 w 6099143"/>
              <a:gd name="connsiteY17" fmla="*/ 904974 h 1960776"/>
              <a:gd name="connsiteX18" fmla="*/ 5608949 w 6099143"/>
              <a:gd name="connsiteY18" fmla="*/ 857840 h 1960776"/>
              <a:gd name="connsiteX19" fmla="*/ 5392132 w 6099143"/>
              <a:gd name="connsiteY19" fmla="*/ 593889 h 1960776"/>
              <a:gd name="connsiteX20" fmla="*/ 5043341 w 6099143"/>
              <a:gd name="connsiteY20" fmla="*/ 641023 h 1960776"/>
              <a:gd name="connsiteX21" fmla="*/ 4751110 w 6099143"/>
              <a:gd name="connsiteY21" fmla="*/ 961534 h 1960776"/>
              <a:gd name="connsiteX22" fmla="*/ 4374038 w 6099143"/>
              <a:gd name="connsiteY22" fmla="*/ 933254 h 1960776"/>
              <a:gd name="connsiteX23" fmla="*/ 4326903 w 6099143"/>
              <a:gd name="connsiteY23" fmla="*/ 490194 h 1960776"/>
              <a:gd name="connsiteX24" fmla="*/ 4458879 w 6099143"/>
              <a:gd name="connsiteY24" fmla="*/ 18854 h 1960776"/>
              <a:gd name="connsiteX25" fmla="*/ 3874417 w 6099143"/>
              <a:gd name="connsiteY25" fmla="*/ 0 h 1960776"/>
              <a:gd name="connsiteX26" fmla="*/ 3968685 w 6099143"/>
              <a:gd name="connsiteY26" fmla="*/ 348792 h 1960776"/>
              <a:gd name="connsiteX27" fmla="*/ 4185501 w 6099143"/>
              <a:gd name="connsiteY27" fmla="*/ 838986 h 1960776"/>
              <a:gd name="connsiteX28" fmla="*/ 4242062 w 6099143"/>
              <a:gd name="connsiteY28" fmla="*/ 970961 h 1960776"/>
              <a:gd name="connsiteX29" fmla="*/ 3940405 w 6099143"/>
              <a:gd name="connsiteY29" fmla="*/ 999242 h 1960776"/>
              <a:gd name="connsiteX30" fmla="*/ 3733015 w 6099143"/>
              <a:gd name="connsiteY30" fmla="*/ 1093510 h 1960776"/>
              <a:gd name="connsiteX31" fmla="*/ 3355943 w 6099143"/>
              <a:gd name="connsiteY31" fmla="*/ 876693 h 1960776"/>
              <a:gd name="connsiteX32" fmla="*/ 2846895 w 6099143"/>
              <a:gd name="connsiteY32" fmla="*/ 518475 h 1960776"/>
              <a:gd name="connsiteX33" fmla="*/ 2573518 w 6099143"/>
              <a:gd name="connsiteY33" fmla="*/ 197963 h 1960776"/>
              <a:gd name="connsiteX34" fmla="*/ 2469823 w 6099143"/>
              <a:gd name="connsiteY34" fmla="*/ 9427 h 1960776"/>
              <a:gd name="connsiteX35" fmla="*/ 2083324 w 6099143"/>
              <a:gd name="connsiteY35" fmla="*/ 0 h 1960776"/>
              <a:gd name="connsiteX36" fmla="*/ 2111605 w 6099143"/>
              <a:gd name="connsiteY36" fmla="*/ 169683 h 1960776"/>
              <a:gd name="connsiteX37" fmla="*/ 2488677 w 6099143"/>
              <a:gd name="connsiteY37" fmla="*/ 509048 h 1960776"/>
              <a:gd name="connsiteX38" fmla="*/ 2837468 w 6099143"/>
              <a:gd name="connsiteY38" fmla="*/ 735291 h 1960776"/>
              <a:gd name="connsiteX39" fmla="*/ 3261675 w 6099143"/>
              <a:gd name="connsiteY39" fmla="*/ 1008668 h 1960776"/>
              <a:gd name="connsiteX40" fmla="*/ 3497345 w 6099143"/>
              <a:gd name="connsiteY40" fmla="*/ 1178351 h 1960776"/>
              <a:gd name="connsiteX41" fmla="*/ 3252248 w 6099143"/>
              <a:gd name="connsiteY41" fmla="*/ 1206631 h 1960776"/>
              <a:gd name="connsiteX42" fmla="*/ 2507530 w 6099143"/>
              <a:gd name="connsiteY42" fmla="*/ 923827 h 1960776"/>
              <a:gd name="connsiteX43" fmla="*/ 1989056 w 6099143"/>
              <a:gd name="connsiteY43" fmla="*/ 678730 h 1960776"/>
              <a:gd name="connsiteX44" fmla="*/ 1668545 w 6099143"/>
              <a:gd name="connsiteY44" fmla="*/ 546755 h 1960776"/>
              <a:gd name="connsiteX45" fmla="*/ 1602557 w 6099143"/>
              <a:gd name="connsiteY45" fmla="*/ 669303 h 1960776"/>
              <a:gd name="connsiteX46" fmla="*/ 2281287 w 6099143"/>
              <a:gd name="connsiteY46" fmla="*/ 942681 h 1960776"/>
              <a:gd name="connsiteX47" fmla="*/ 2592372 w 6099143"/>
              <a:gd name="connsiteY47" fmla="*/ 1065229 h 1960776"/>
              <a:gd name="connsiteX48" fmla="*/ 2064471 w 6099143"/>
              <a:gd name="connsiteY48" fmla="*/ 980388 h 1960776"/>
              <a:gd name="connsiteX49" fmla="*/ 1150071 w 6099143"/>
              <a:gd name="connsiteY49" fmla="*/ 829559 h 1960776"/>
              <a:gd name="connsiteX50" fmla="*/ 527901 w 6099143"/>
              <a:gd name="connsiteY50" fmla="*/ 876693 h 1960776"/>
              <a:gd name="connsiteX51" fmla="*/ 0 w 6099143"/>
              <a:gd name="connsiteY51" fmla="*/ 1159497 h 1960776"/>
              <a:gd name="connsiteX52" fmla="*/ 254524 w 6099143"/>
              <a:gd name="connsiteY52" fmla="*/ 1376314 h 1960776"/>
              <a:gd name="connsiteX0" fmla="*/ 254524 w 6099143"/>
              <a:gd name="connsiteY0" fmla="*/ 1376314 h 1960776"/>
              <a:gd name="connsiteX1" fmla="*/ 1112363 w 6099143"/>
              <a:gd name="connsiteY1" fmla="*/ 1018095 h 1960776"/>
              <a:gd name="connsiteX2" fmla="*/ 2347275 w 6099143"/>
              <a:gd name="connsiteY2" fmla="*/ 1131217 h 1960776"/>
              <a:gd name="connsiteX3" fmla="*/ 2460396 w 6099143"/>
              <a:gd name="connsiteY3" fmla="*/ 1150070 h 1960776"/>
              <a:gd name="connsiteX4" fmla="*/ 2950590 w 6099143"/>
              <a:gd name="connsiteY4" fmla="*/ 1310326 h 1960776"/>
              <a:gd name="connsiteX5" fmla="*/ 2337848 w 6099143"/>
              <a:gd name="connsiteY5" fmla="*/ 1329180 h 1960776"/>
              <a:gd name="connsiteX6" fmla="*/ 3469064 w 6099143"/>
              <a:gd name="connsiteY6" fmla="*/ 1593130 h 1960776"/>
              <a:gd name="connsiteX7" fmla="*/ 4430598 w 6099143"/>
              <a:gd name="connsiteY7" fmla="*/ 1366887 h 1960776"/>
              <a:gd name="connsiteX8" fmla="*/ 3855563 w 6099143"/>
              <a:gd name="connsiteY8" fmla="*/ 1348033 h 1960776"/>
              <a:gd name="connsiteX9" fmla="*/ 4119514 w 6099143"/>
              <a:gd name="connsiteY9" fmla="*/ 1216058 h 1960776"/>
              <a:gd name="connsiteX10" fmla="*/ 4647415 w 6099143"/>
              <a:gd name="connsiteY10" fmla="*/ 1197204 h 1960776"/>
              <a:gd name="connsiteX11" fmla="*/ 5344998 w 6099143"/>
              <a:gd name="connsiteY11" fmla="*/ 1498862 h 1960776"/>
              <a:gd name="connsiteX12" fmla="*/ 5844619 w 6099143"/>
              <a:gd name="connsiteY12" fmla="*/ 1960776 h 1960776"/>
              <a:gd name="connsiteX13" fmla="*/ 6099143 w 6099143"/>
              <a:gd name="connsiteY13" fmla="*/ 1706252 h 1960776"/>
              <a:gd name="connsiteX14" fmla="*/ 5674936 w 6099143"/>
              <a:gd name="connsiteY14" fmla="*/ 1432875 h 1960776"/>
              <a:gd name="connsiteX15" fmla="*/ 5128182 w 6099143"/>
              <a:gd name="connsiteY15" fmla="*/ 1121790 h 1960776"/>
              <a:gd name="connsiteX16" fmla="*/ 4892512 w 6099143"/>
              <a:gd name="connsiteY16" fmla="*/ 1055802 h 1960776"/>
              <a:gd name="connsiteX17" fmla="*/ 5165889 w 6099143"/>
              <a:gd name="connsiteY17" fmla="*/ 904974 h 1960776"/>
              <a:gd name="connsiteX18" fmla="*/ 5608949 w 6099143"/>
              <a:gd name="connsiteY18" fmla="*/ 857840 h 1960776"/>
              <a:gd name="connsiteX19" fmla="*/ 5392132 w 6099143"/>
              <a:gd name="connsiteY19" fmla="*/ 593889 h 1960776"/>
              <a:gd name="connsiteX20" fmla="*/ 5043341 w 6099143"/>
              <a:gd name="connsiteY20" fmla="*/ 641023 h 1960776"/>
              <a:gd name="connsiteX21" fmla="*/ 4751110 w 6099143"/>
              <a:gd name="connsiteY21" fmla="*/ 961534 h 1960776"/>
              <a:gd name="connsiteX22" fmla="*/ 4374038 w 6099143"/>
              <a:gd name="connsiteY22" fmla="*/ 933254 h 1960776"/>
              <a:gd name="connsiteX23" fmla="*/ 4326903 w 6099143"/>
              <a:gd name="connsiteY23" fmla="*/ 490194 h 1960776"/>
              <a:gd name="connsiteX24" fmla="*/ 4458879 w 6099143"/>
              <a:gd name="connsiteY24" fmla="*/ 18854 h 1960776"/>
              <a:gd name="connsiteX25" fmla="*/ 3874417 w 6099143"/>
              <a:gd name="connsiteY25" fmla="*/ 0 h 1960776"/>
              <a:gd name="connsiteX26" fmla="*/ 3968685 w 6099143"/>
              <a:gd name="connsiteY26" fmla="*/ 348792 h 1960776"/>
              <a:gd name="connsiteX27" fmla="*/ 4185501 w 6099143"/>
              <a:gd name="connsiteY27" fmla="*/ 838986 h 1960776"/>
              <a:gd name="connsiteX28" fmla="*/ 4242062 w 6099143"/>
              <a:gd name="connsiteY28" fmla="*/ 970961 h 1960776"/>
              <a:gd name="connsiteX29" fmla="*/ 3940405 w 6099143"/>
              <a:gd name="connsiteY29" fmla="*/ 999242 h 1960776"/>
              <a:gd name="connsiteX30" fmla="*/ 3733015 w 6099143"/>
              <a:gd name="connsiteY30" fmla="*/ 1093510 h 1960776"/>
              <a:gd name="connsiteX31" fmla="*/ 3355943 w 6099143"/>
              <a:gd name="connsiteY31" fmla="*/ 876693 h 1960776"/>
              <a:gd name="connsiteX32" fmla="*/ 2846895 w 6099143"/>
              <a:gd name="connsiteY32" fmla="*/ 518475 h 1960776"/>
              <a:gd name="connsiteX33" fmla="*/ 2573518 w 6099143"/>
              <a:gd name="connsiteY33" fmla="*/ 197963 h 1960776"/>
              <a:gd name="connsiteX34" fmla="*/ 2469823 w 6099143"/>
              <a:gd name="connsiteY34" fmla="*/ 9427 h 1960776"/>
              <a:gd name="connsiteX35" fmla="*/ 2083324 w 6099143"/>
              <a:gd name="connsiteY35" fmla="*/ 0 h 1960776"/>
              <a:gd name="connsiteX36" fmla="*/ 2111605 w 6099143"/>
              <a:gd name="connsiteY36" fmla="*/ 169683 h 1960776"/>
              <a:gd name="connsiteX37" fmla="*/ 2488677 w 6099143"/>
              <a:gd name="connsiteY37" fmla="*/ 509048 h 1960776"/>
              <a:gd name="connsiteX38" fmla="*/ 2837468 w 6099143"/>
              <a:gd name="connsiteY38" fmla="*/ 735291 h 1960776"/>
              <a:gd name="connsiteX39" fmla="*/ 3261675 w 6099143"/>
              <a:gd name="connsiteY39" fmla="*/ 1008668 h 1960776"/>
              <a:gd name="connsiteX40" fmla="*/ 3497345 w 6099143"/>
              <a:gd name="connsiteY40" fmla="*/ 1178351 h 1960776"/>
              <a:gd name="connsiteX41" fmla="*/ 3252248 w 6099143"/>
              <a:gd name="connsiteY41" fmla="*/ 1206631 h 1960776"/>
              <a:gd name="connsiteX42" fmla="*/ 2507530 w 6099143"/>
              <a:gd name="connsiteY42" fmla="*/ 923827 h 1960776"/>
              <a:gd name="connsiteX43" fmla="*/ 1989056 w 6099143"/>
              <a:gd name="connsiteY43" fmla="*/ 678730 h 1960776"/>
              <a:gd name="connsiteX44" fmla="*/ 1602557 w 6099143"/>
              <a:gd name="connsiteY44" fmla="*/ 669303 h 1960776"/>
              <a:gd name="connsiteX45" fmla="*/ 2281287 w 6099143"/>
              <a:gd name="connsiteY45" fmla="*/ 942681 h 1960776"/>
              <a:gd name="connsiteX46" fmla="*/ 2592372 w 6099143"/>
              <a:gd name="connsiteY46" fmla="*/ 1065229 h 1960776"/>
              <a:gd name="connsiteX47" fmla="*/ 2064471 w 6099143"/>
              <a:gd name="connsiteY47" fmla="*/ 980388 h 1960776"/>
              <a:gd name="connsiteX48" fmla="*/ 1150071 w 6099143"/>
              <a:gd name="connsiteY48" fmla="*/ 829559 h 1960776"/>
              <a:gd name="connsiteX49" fmla="*/ 527901 w 6099143"/>
              <a:gd name="connsiteY49" fmla="*/ 876693 h 1960776"/>
              <a:gd name="connsiteX50" fmla="*/ 0 w 6099143"/>
              <a:gd name="connsiteY50" fmla="*/ 1159497 h 1960776"/>
              <a:gd name="connsiteX51" fmla="*/ 254524 w 6099143"/>
              <a:gd name="connsiteY51" fmla="*/ 1376314 h 1960776"/>
              <a:gd name="connsiteX0" fmla="*/ 254524 w 6099143"/>
              <a:gd name="connsiteY0" fmla="*/ 1376314 h 1960776"/>
              <a:gd name="connsiteX1" fmla="*/ 1112363 w 6099143"/>
              <a:gd name="connsiteY1" fmla="*/ 1018095 h 1960776"/>
              <a:gd name="connsiteX2" fmla="*/ 2347275 w 6099143"/>
              <a:gd name="connsiteY2" fmla="*/ 1131217 h 1960776"/>
              <a:gd name="connsiteX3" fmla="*/ 2460396 w 6099143"/>
              <a:gd name="connsiteY3" fmla="*/ 1150070 h 1960776"/>
              <a:gd name="connsiteX4" fmla="*/ 2950590 w 6099143"/>
              <a:gd name="connsiteY4" fmla="*/ 1310326 h 1960776"/>
              <a:gd name="connsiteX5" fmla="*/ 2337848 w 6099143"/>
              <a:gd name="connsiteY5" fmla="*/ 1329180 h 1960776"/>
              <a:gd name="connsiteX6" fmla="*/ 3469064 w 6099143"/>
              <a:gd name="connsiteY6" fmla="*/ 1593130 h 1960776"/>
              <a:gd name="connsiteX7" fmla="*/ 4430598 w 6099143"/>
              <a:gd name="connsiteY7" fmla="*/ 1366887 h 1960776"/>
              <a:gd name="connsiteX8" fmla="*/ 3855563 w 6099143"/>
              <a:gd name="connsiteY8" fmla="*/ 1348033 h 1960776"/>
              <a:gd name="connsiteX9" fmla="*/ 4119514 w 6099143"/>
              <a:gd name="connsiteY9" fmla="*/ 1216058 h 1960776"/>
              <a:gd name="connsiteX10" fmla="*/ 4647415 w 6099143"/>
              <a:gd name="connsiteY10" fmla="*/ 1197204 h 1960776"/>
              <a:gd name="connsiteX11" fmla="*/ 5344998 w 6099143"/>
              <a:gd name="connsiteY11" fmla="*/ 1498862 h 1960776"/>
              <a:gd name="connsiteX12" fmla="*/ 5844619 w 6099143"/>
              <a:gd name="connsiteY12" fmla="*/ 1960776 h 1960776"/>
              <a:gd name="connsiteX13" fmla="*/ 6099143 w 6099143"/>
              <a:gd name="connsiteY13" fmla="*/ 1706252 h 1960776"/>
              <a:gd name="connsiteX14" fmla="*/ 5674936 w 6099143"/>
              <a:gd name="connsiteY14" fmla="*/ 1432875 h 1960776"/>
              <a:gd name="connsiteX15" fmla="*/ 5128182 w 6099143"/>
              <a:gd name="connsiteY15" fmla="*/ 1121790 h 1960776"/>
              <a:gd name="connsiteX16" fmla="*/ 4892512 w 6099143"/>
              <a:gd name="connsiteY16" fmla="*/ 1055802 h 1960776"/>
              <a:gd name="connsiteX17" fmla="*/ 5165889 w 6099143"/>
              <a:gd name="connsiteY17" fmla="*/ 904974 h 1960776"/>
              <a:gd name="connsiteX18" fmla="*/ 5608949 w 6099143"/>
              <a:gd name="connsiteY18" fmla="*/ 857840 h 1960776"/>
              <a:gd name="connsiteX19" fmla="*/ 5392132 w 6099143"/>
              <a:gd name="connsiteY19" fmla="*/ 593889 h 1960776"/>
              <a:gd name="connsiteX20" fmla="*/ 5043341 w 6099143"/>
              <a:gd name="connsiteY20" fmla="*/ 641023 h 1960776"/>
              <a:gd name="connsiteX21" fmla="*/ 4751110 w 6099143"/>
              <a:gd name="connsiteY21" fmla="*/ 961534 h 1960776"/>
              <a:gd name="connsiteX22" fmla="*/ 4374038 w 6099143"/>
              <a:gd name="connsiteY22" fmla="*/ 933254 h 1960776"/>
              <a:gd name="connsiteX23" fmla="*/ 4326903 w 6099143"/>
              <a:gd name="connsiteY23" fmla="*/ 490194 h 1960776"/>
              <a:gd name="connsiteX24" fmla="*/ 4458879 w 6099143"/>
              <a:gd name="connsiteY24" fmla="*/ 18854 h 1960776"/>
              <a:gd name="connsiteX25" fmla="*/ 3874417 w 6099143"/>
              <a:gd name="connsiteY25" fmla="*/ 0 h 1960776"/>
              <a:gd name="connsiteX26" fmla="*/ 3968685 w 6099143"/>
              <a:gd name="connsiteY26" fmla="*/ 348792 h 1960776"/>
              <a:gd name="connsiteX27" fmla="*/ 4185501 w 6099143"/>
              <a:gd name="connsiteY27" fmla="*/ 838986 h 1960776"/>
              <a:gd name="connsiteX28" fmla="*/ 4242062 w 6099143"/>
              <a:gd name="connsiteY28" fmla="*/ 970961 h 1960776"/>
              <a:gd name="connsiteX29" fmla="*/ 3940405 w 6099143"/>
              <a:gd name="connsiteY29" fmla="*/ 999242 h 1960776"/>
              <a:gd name="connsiteX30" fmla="*/ 3733015 w 6099143"/>
              <a:gd name="connsiteY30" fmla="*/ 1093510 h 1960776"/>
              <a:gd name="connsiteX31" fmla="*/ 3355943 w 6099143"/>
              <a:gd name="connsiteY31" fmla="*/ 876693 h 1960776"/>
              <a:gd name="connsiteX32" fmla="*/ 2846895 w 6099143"/>
              <a:gd name="connsiteY32" fmla="*/ 518475 h 1960776"/>
              <a:gd name="connsiteX33" fmla="*/ 2573518 w 6099143"/>
              <a:gd name="connsiteY33" fmla="*/ 197963 h 1960776"/>
              <a:gd name="connsiteX34" fmla="*/ 2469823 w 6099143"/>
              <a:gd name="connsiteY34" fmla="*/ 9427 h 1960776"/>
              <a:gd name="connsiteX35" fmla="*/ 2083324 w 6099143"/>
              <a:gd name="connsiteY35" fmla="*/ 0 h 1960776"/>
              <a:gd name="connsiteX36" fmla="*/ 2111605 w 6099143"/>
              <a:gd name="connsiteY36" fmla="*/ 169683 h 1960776"/>
              <a:gd name="connsiteX37" fmla="*/ 2488677 w 6099143"/>
              <a:gd name="connsiteY37" fmla="*/ 509048 h 1960776"/>
              <a:gd name="connsiteX38" fmla="*/ 2837468 w 6099143"/>
              <a:gd name="connsiteY38" fmla="*/ 735291 h 1960776"/>
              <a:gd name="connsiteX39" fmla="*/ 3261675 w 6099143"/>
              <a:gd name="connsiteY39" fmla="*/ 1008668 h 1960776"/>
              <a:gd name="connsiteX40" fmla="*/ 3497345 w 6099143"/>
              <a:gd name="connsiteY40" fmla="*/ 1178351 h 1960776"/>
              <a:gd name="connsiteX41" fmla="*/ 3252248 w 6099143"/>
              <a:gd name="connsiteY41" fmla="*/ 1206631 h 1960776"/>
              <a:gd name="connsiteX42" fmla="*/ 2507530 w 6099143"/>
              <a:gd name="connsiteY42" fmla="*/ 923827 h 1960776"/>
              <a:gd name="connsiteX43" fmla="*/ 1989056 w 6099143"/>
              <a:gd name="connsiteY43" fmla="*/ 678730 h 1960776"/>
              <a:gd name="connsiteX44" fmla="*/ 2281287 w 6099143"/>
              <a:gd name="connsiteY44" fmla="*/ 942681 h 1960776"/>
              <a:gd name="connsiteX45" fmla="*/ 2592372 w 6099143"/>
              <a:gd name="connsiteY45" fmla="*/ 1065229 h 1960776"/>
              <a:gd name="connsiteX46" fmla="*/ 2064471 w 6099143"/>
              <a:gd name="connsiteY46" fmla="*/ 980388 h 1960776"/>
              <a:gd name="connsiteX47" fmla="*/ 1150071 w 6099143"/>
              <a:gd name="connsiteY47" fmla="*/ 829559 h 1960776"/>
              <a:gd name="connsiteX48" fmla="*/ 527901 w 6099143"/>
              <a:gd name="connsiteY48" fmla="*/ 876693 h 1960776"/>
              <a:gd name="connsiteX49" fmla="*/ 0 w 6099143"/>
              <a:gd name="connsiteY49" fmla="*/ 1159497 h 1960776"/>
              <a:gd name="connsiteX50" fmla="*/ 254524 w 6099143"/>
              <a:gd name="connsiteY50" fmla="*/ 1376314 h 1960776"/>
              <a:gd name="connsiteX0" fmla="*/ 254524 w 6099143"/>
              <a:gd name="connsiteY0" fmla="*/ 1376314 h 1960776"/>
              <a:gd name="connsiteX1" fmla="*/ 1112363 w 6099143"/>
              <a:gd name="connsiteY1" fmla="*/ 1018095 h 1960776"/>
              <a:gd name="connsiteX2" fmla="*/ 2347275 w 6099143"/>
              <a:gd name="connsiteY2" fmla="*/ 1131217 h 1960776"/>
              <a:gd name="connsiteX3" fmla="*/ 2460396 w 6099143"/>
              <a:gd name="connsiteY3" fmla="*/ 1150070 h 1960776"/>
              <a:gd name="connsiteX4" fmla="*/ 2950590 w 6099143"/>
              <a:gd name="connsiteY4" fmla="*/ 1310326 h 1960776"/>
              <a:gd name="connsiteX5" fmla="*/ 2337848 w 6099143"/>
              <a:gd name="connsiteY5" fmla="*/ 1329180 h 1960776"/>
              <a:gd name="connsiteX6" fmla="*/ 3469064 w 6099143"/>
              <a:gd name="connsiteY6" fmla="*/ 1593130 h 1960776"/>
              <a:gd name="connsiteX7" fmla="*/ 4430598 w 6099143"/>
              <a:gd name="connsiteY7" fmla="*/ 1366887 h 1960776"/>
              <a:gd name="connsiteX8" fmla="*/ 3855563 w 6099143"/>
              <a:gd name="connsiteY8" fmla="*/ 1348033 h 1960776"/>
              <a:gd name="connsiteX9" fmla="*/ 4119514 w 6099143"/>
              <a:gd name="connsiteY9" fmla="*/ 1216058 h 1960776"/>
              <a:gd name="connsiteX10" fmla="*/ 4647415 w 6099143"/>
              <a:gd name="connsiteY10" fmla="*/ 1197204 h 1960776"/>
              <a:gd name="connsiteX11" fmla="*/ 5344998 w 6099143"/>
              <a:gd name="connsiteY11" fmla="*/ 1498862 h 1960776"/>
              <a:gd name="connsiteX12" fmla="*/ 5844619 w 6099143"/>
              <a:gd name="connsiteY12" fmla="*/ 1960776 h 1960776"/>
              <a:gd name="connsiteX13" fmla="*/ 6099143 w 6099143"/>
              <a:gd name="connsiteY13" fmla="*/ 1706252 h 1960776"/>
              <a:gd name="connsiteX14" fmla="*/ 5674936 w 6099143"/>
              <a:gd name="connsiteY14" fmla="*/ 1432875 h 1960776"/>
              <a:gd name="connsiteX15" fmla="*/ 5128182 w 6099143"/>
              <a:gd name="connsiteY15" fmla="*/ 1121790 h 1960776"/>
              <a:gd name="connsiteX16" fmla="*/ 4892512 w 6099143"/>
              <a:gd name="connsiteY16" fmla="*/ 1055802 h 1960776"/>
              <a:gd name="connsiteX17" fmla="*/ 5165889 w 6099143"/>
              <a:gd name="connsiteY17" fmla="*/ 904974 h 1960776"/>
              <a:gd name="connsiteX18" fmla="*/ 5608949 w 6099143"/>
              <a:gd name="connsiteY18" fmla="*/ 857840 h 1960776"/>
              <a:gd name="connsiteX19" fmla="*/ 5392132 w 6099143"/>
              <a:gd name="connsiteY19" fmla="*/ 593889 h 1960776"/>
              <a:gd name="connsiteX20" fmla="*/ 5043341 w 6099143"/>
              <a:gd name="connsiteY20" fmla="*/ 641023 h 1960776"/>
              <a:gd name="connsiteX21" fmla="*/ 4751110 w 6099143"/>
              <a:gd name="connsiteY21" fmla="*/ 961534 h 1960776"/>
              <a:gd name="connsiteX22" fmla="*/ 4374038 w 6099143"/>
              <a:gd name="connsiteY22" fmla="*/ 933254 h 1960776"/>
              <a:gd name="connsiteX23" fmla="*/ 4326903 w 6099143"/>
              <a:gd name="connsiteY23" fmla="*/ 490194 h 1960776"/>
              <a:gd name="connsiteX24" fmla="*/ 4458879 w 6099143"/>
              <a:gd name="connsiteY24" fmla="*/ 18854 h 1960776"/>
              <a:gd name="connsiteX25" fmla="*/ 3874417 w 6099143"/>
              <a:gd name="connsiteY25" fmla="*/ 0 h 1960776"/>
              <a:gd name="connsiteX26" fmla="*/ 3968685 w 6099143"/>
              <a:gd name="connsiteY26" fmla="*/ 348792 h 1960776"/>
              <a:gd name="connsiteX27" fmla="*/ 4185501 w 6099143"/>
              <a:gd name="connsiteY27" fmla="*/ 838986 h 1960776"/>
              <a:gd name="connsiteX28" fmla="*/ 4242062 w 6099143"/>
              <a:gd name="connsiteY28" fmla="*/ 970961 h 1960776"/>
              <a:gd name="connsiteX29" fmla="*/ 3940405 w 6099143"/>
              <a:gd name="connsiteY29" fmla="*/ 999242 h 1960776"/>
              <a:gd name="connsiteX30" fmla="*/ 3733015 w 6099143"/>
              <a:gd name="connsiteY30" fmla="*/ 1093510 h 1960776"/>
              <a:gd name="connsiteX31" fmla="*/ 3355943 w 6099143"/>
              <a:gd name="connsiteY31" fmla="*/ 876693 h 1960776"/>
              <a:gd name="connsiteX32" fmla="*/ 2846895 w 6099143"/>
              <a:gd name="connsiteY32" fmla="*/ 518475 h 1960776"/>
              <a:gd name="connsiteX33" fmla="*/ 2573518 w 6099143"/>
              <a:gd name="connsiteY33" fmla="*/ 197963 h 1960776"/>
              <a:gd name="connsiteX34" fmla="*/ 2469823 w 6099143"/>
              <a:gd name="connsiteY34" fmla="*/ 9427 h 1960776"/>
              <a:gd name="connsiteX35" fmla="*/ 2083324 w 6099143"/>
              <a:gd name="connsiteY35" fmla="*/ 0 h 1960776"/>
              <a:gd name="connsiteX36" fmla="*/ 2111605 w 6099143"/>
              <a:gd name="connsiteY36" fmla="*/ 169683 h 1960776"/>
              <a:gd name="connsiteX37" fmla="*/ 2488677 w 6099143"/>
              <a:gd name="connsiteY37" fmla="*/ 509048 h 1960776"/>
              <a:gd name="connsiteX38" fmla="*/ 2837468 w 6099143"/>
              <a:gd name="connsiteY38" fmla="*/ 735291 h 1960776"/>
              <a:gd name="connsiteX39" fmla="*/ 3261675 w 6099143"/>
              <a:gd name="connsiteY39" fmla="*/ 1008668 h 1960776"/>
              <a:gd name="connsiteX40" fmla="*/ 3497345 w 6099143"/>
              <a:gd name="connsiteY40" fmla="*/ 1178351 h 1960776"/>
              <a:gd name="connsiteX41" fmla="*/ 3252248 w 6099143"/>
              <a:gd name="connsiteY41" fmla="*/ 1206631 h 1960776"/>
              <a:gd name="connsiteX42" fmla="*/ 2507530 w 6099143"/>
              <a:gd name="connsiteY42" fmla="*/ 923827 h 1960776"/>
              <a:gd name="connsiteX43" fmla="*/ 2281287 w 6099143"/>
              <a:gd name="connsiteY43" fmla="*/ 942681 h 1960776"/>
              <a:gd name="connsiteX44" fmla="*/ 2592372 w 6099143"/>
              <a:gd name="connsiteY44" fmla="*/ 1065229 h 1960776"/>
              <a:gd name="connsiteX45" fmla="*/ 2064471 w 6099143"/>
              <a:gd name="connsiteY45" fmla="*/ 980388 h 1960776"/>
              <a:gd name="connsiteX46" fmla="*/ 1150071 w 6099143"/>
              <a:gd name="connsiteY46" fmla="*/ 829559 h 1960776"/>
              <a:gd name="connsiteX47" fmla="*/ 527901 w 6099143"/>
              <a:gd name="connsiteY47" fmla="*/ 876693 h 1960776"/>
              <a:gd name="connsiteX48" fmla="*/ 0 w 6099143"/>
              <a:gd name="connsiteY48" fmla="*/ 1159497 h 1960776"/>
              <a:gd name="connsiteX49" fmla="*/ 254524 w 6099143"/>
              <a:gd name="connsiteY49" fmla="*/ 1376314 h 1960776"/>
              <a:gd name="connsiteX0" fmla="*/ 254524 w 6099143"/>
              <a:gd name="connsiteY0" fmla="*/ 1376314 h 1960776"/>
              <a:gd name="connsiteX1" fmla="*/ 1112363 w 6099143"/>
              <a:gd name="connsiteY1" fmla="*/ 1018095 h 1960776"/>
              <a:gd name="connsiteX2" fmla="*/ 2347275 w 6099143"/>
              <a:gd name="connsiteY2" fmla="*/ 1131217 h 1960776"/>
              <a:gd name="connsiteX3" fmla="*/ 2460396 w 6099143"/>
              <a:gd name="connsiteY3" fmla="*/ 1150070 h 1960776"/>
              <a:gd name="connsiteX4" fmla="*/ 2950590 w 6099143"/>
              <a:gd name="connsiteY4" fmla="*/ 1310326 h 1960776"/>
              <a:gd name="connsiteX5" fmla="*/ 2337848 w 6099143"/>
              <a:gd name="connsiteY5" fmla="*/ 1329180 h 1960776"/>
              <a:gd name="connsiteX6" fmla="*/ 3469064 w 6099143"/>
              <a:gd name="connsiteY6" fmla="*/ 1593130 h 1960776"/>
              <a:gd name="connsiteX7" fmla="*/ 4430598 w 6099143"/>
              <a:gd name="connsiteY7" fmla="*/ 1366887 h 1960776"/>
              <a:gd name="connsiteX8" fmla="*/ 3855563 w 6099143"/>
              <a:gd name="connsiteY8" fmla="*/ 1348033 h 1960776"/>
              <a:gd name="connsiteX9" fmla="*/ 4119514 w 6099143"/>
              <a:gd name="connsiteY9" fmla="*/ 1216058 h 1960776"/>
              <a:gd name="connsiteX10" fmla="*/ 4647415 w 6099143"/>
              <a:gd name="connsiteY10" fmla="*/ 1197204 h 1960776"/>
              <a:gd name="connsiteX11" fmla="*/ 5344998 w 6099143"/>
              <a:gd name="connsiteY11" fmla="*/ 1498862 h 1960776"/>
              <a:gd name="connsiteX12" fmla="*/ 5844619 w 6099143"/>
              <a:gd name="connsiteY12" fmla="*/ 1960776 h 1960776"/>
              <a:gd name="connsiteX13" fmla="*/ 6099143 w 6099143"/>
              <a:gd name="connsiteY13" fmla="*/ 1706252 h 1960776"/>
              <a:gd name="connsiteX14" fmla="*/ 5674936 w 6099143"/>
              <a:gd name="connsiteY14" fmla="*/ 1432875 h 1960776"/>
              <a:gd name="connsiteX15" fmla="*/ 5128182 w 6099143"/>
              <a:gd name="connsiteY15" fmla="*/ 1121790 h 1960776"/>
              <a:gd name="connsiteX16" fmla="*/ 4892512 w 6099143"/>
              <a:gd name="connsiteY16" fmla="*/ 1055802 h 1960776"/>
              <a:gd name="connsiteX17" fmla="*/ 5165889 w 6099143"/>
              <a:gd name="connsiteY17" fmla="*/ 904974 h 1960776"/>
              <a:gd name="connsiteX18" fmla="*/ 5608949 w 6099143"/>
              <a:gd name="connsiteY18" fmla="*/ 857840 h 1960776"/>
              <a:gd name="connsiteX19" fmla="*/ 5392132 w 6099143"/>
              <a:gd name="connsiteY19" fmla="*/ 593889 h 1960776"/>
              <a:gd name="connsiteX20" fmla="*/ 5043341 w 6099143"/>
              <a:gd name="connsiteY20" fmla="*/ 641023 h 1960776"/>
              <a:gd name="connsiteX21" fmla="*/ 4751110 w 6099143"/>
              <a:gd name="connsiteY21" fmla="*/ 961534 h 1960776"/>
              <a:gd name="connsiteX22" fmla="*/ 4374038 w 6099143"/>
              <a:gd name="connsiteY22" fmla="*/ 933254 h 1960776"/>
              <a:gd name="connsiteX23" fmla="*/ 4326903 w 6099143"/>
              <a:gd name="connsiteY23" fmla="*/ 490194 h 1960776"/>
              <a:gd name="connsiteX24" fmla="*/ 4458879 w 6099143"/>
              <a:gd name="connsiteY24" fmla="*/ 18854 h 1960776"/>
              <a:gd name="connsiteX25" fmla="*/ 3874417 w 6099143"/>
              <a:gd name="connsiteY25" fmla="*/ 0 h 1960776"/>
              <a:gd name="connsiteX26" fmla="*/ 3968685 w 6099143"/>
              <a:gd name="connsiteY26" fmla="*/ 348792 h 1960776"/>
              <a:gd name="connsiteX27" fmla="*/ 4185501 w 6099143"/>
              <a:gd name="connsiteY27" fmla="*/ 838986 h 1960776"/>
              <a:gd name="connsiteX28" fmla="*/ 4242062 w 6099143"/>
              <a:gd name="connsiteY28" fmla="*/ 970961 h 1960776"/>
              <a:gd name="connsiteX29" fmla="*/ 3940405 w 6099143"/>
              <a:gd name="connsiteY29" fmla="*/ 999242 h 1960776"/>
              <a:gd name="connsiteX30" fmla="*/ 3733015 w 6099143"/>
              <a:gd name="connsiteY30" fmla="*/ 1093510 h 1960776"/>
              <a:gd name="connsiteX31" fmla="*/ 3355943 w 6099143"/>
              <a:gd name="connsiteY31" fmla="*/ 876693 h 1960776"/>
              <a:gd name="connsiteX32" fmla="*/ 2846895 w 6099143"/>
              <a:gd name="connsiteY32" fmla="*/ 518475 h 1960776"/>
              <a:gd name="connsiteX33" fmla="*/ 2573518 w 6099143"/>
              <a:gd name="connsiteY33" fmla="*/ 197963 h 1960776"/>
              <a:gd name="connsiteX34" fmla="*/ 2469823 w 6099143"/>
              <a:gd name="connsiteY34" fmla="*/ 9427 h 1960776"/>
              <a:gd name="connsiteX35" fmla="*/ 2083324 w 6099143"/>
              <a:gd name="connsiteY35" fmla="*/ 0 h 1960776"/>
              <a:gd name="connsiteX36" fmla="*/ 2111605 w 6099143"/>
              <a:gd name="connsiteY36" fmla="*/ 169683 h 1960776"/>
              <a:gd name="connsiteX37" fmla="*/ 2488677 w 6099143"/>
              <a:gd name="connsiteY37" fmla="*/ 509048 h 1960776"/>
              <a:gd name="connsiteX38" fmla="*/ 2837468 w 6099143"/>
              <a:gd name="connsiteY38" fmla="*/ 735291 h 1960776"/>
              <a:gd name="connsiteX39" fmla="*/ 3261675 w 6099143"/>
              <a:gd name="connsiteY39" fmla="*/ 1008668 h 1960776"/>
              <a:gd name="connsiteX40" fmla="*/ 3497345 w 6099143"/>
              <a:gd name="connsiteY40" fmla="*/ 1178351 h 1960776"/>
              <a:gd name="connsiteX41" fmla="*/ 3252248 w 6099143"/>
              <a:gd name="connsiteY41" fmla="*/ 1206631 h 1960776"/>
              <a:gd name="connsiteX42" fmla="*/ 2507530 w 6099143"/>
              <a:gd name="connsiteY42" fmla="*/ 923827 h 1960776"/>
              <a:gd name="connsiteX43" fmla="*/ 2592372 w 6099143"/>
              <a:gd name="connsiteY43" fmla="*/ 1065229 h 1960776"/>
              <a:gd name="connsiteX44" fmla="*/ 2064471 w 6099143"/>
              <a:gd name="connsiteY44" fmla="*/ 980388 h 1960776"/>
              <a:gd name="connsiteX45" fmla="*/ 1150071 w 6099143"/>
              <a:gd name="connsiteY45" fmla="*/ 829559 h 1960776"/>
              <a:gd name="connsiteX46" fmla="*/ 527901 w 6099143"/>
              <a:gd name="connsiteY46" fmla="*/ 876693 h 1960776"/>
              <a:gd name="connsiteX47" fmla="*/ 0 w 6099143"/>
              <a:gd name="connsiteY47" fmla="*/ 1159497 h 1960776"/>
              <a:gd name="connsiteX48" fmla="*/ 254524 w 6099143"/>
              <a:gd name="connsiteY48" fmla="*/ 1376314 h 1960776"/>
              <a:gd name="connsiteX0" fmla="*/ 254524 w 6099143"/>
              <a:gd name="connsiteY0" fmla="*/ 1376314 h 1960776"/>
              <a:gd name="connsiteX1" fmla="*/ 1112363 w 6099143"/>
              <a:gd name="connsiteY1" fmla="*/ 1018095 h 1960776"/>
              <a:gd name="connsiteX2" fmla="*/ 2347275 w 6099143"/>
              <a:gd name="connsiteY2" fmla="*/ 1131217 h 1960776"/>
              <a:gd name="connsiteX3" fmla="*/ 2460396 w 6099143"/>
              <a:gd name="connsiteY3" fmla="*/ 1150070 h 1960776"/>
              <a:gd name="connsiteX4" fmla="*/ 2950590 w 6099143"/>
              <a:gd name="connsiteY4" fmla="*/ 1310326 h 1960776"/>
              <a:gd name="connsiteX5" fmla="*/ 2337848 w 6099143"/>
              <a:gd name="connsiteY5" fmla="*/ 1329180 h 1960776"/>
              <a:gd name="connsiteX6" fmla="*/ 3469064 w 6099143"/>
              <a:gd name="connsiteY6" fmla="*/ 1593130 h 1960776"/>
              <a:gd name="connsiteX7" fmla="*/ 4430598 w 6099143"/>
              <a:gd name="connsiteY7" fmla="*/ 1366887 h 1960776"/>
              <a:gd name="connsiteX8" fmla="*/ 3855563 w 6099143"/>
              <a:gd name="connsiteY8" fmla="*/ 1348033 h 1960776"/>
              <a:gd name="connsiteX9" fmla="*/ 4119514 w 6099143"/>
              <a:gd name="connsiteY9" fmla="*/ 1216058 h 1960776"/>
              <a:gd name="connsiteX10" fmla="*/ 4647415 w 6099143"/>
              <a:gd name="connsiteY10" fmla="*/ 1197204 h 1960776"/>
              <a:gd name="connsiteX11" fmla="*/ 5344998 w 6099143"/>
              <a:gd name="connsiteY11" fmla="*/ 1498862 h 1960776"/>
              <a:gd name="connsiteX12" fmla="*/ 5844619 w 6099143"/>
              <a:gd name="connsiteY12" fmla="*/ 1960776 h 1960776"/>
              <a:gd name="connsiteX13" fmla="*/ 6099143 w 6099143"/>
              <a:gd name="connsiteY13" fmla="*/ 1706252 h 1960776"/>
              <a:gd name="connsiteX14" fmla="*/ 5674936 w 6099143"/>
              <a:gd name="connsiteY14" fmla="*/ 1432875 h 1960776"/>
              <a:gd name="connsiteX15" fmla="*/ 5128182 w 6099143"/>
              <a:gd name="connsiteY15" fmla="*/ 1121790 h 1960776"/>
              <a:gd name="connsiteX16" fmla="*/ 4892512 w 6099143"/>
              <a:gd name="connsiteY16" fmla="*/ 1055802 h 1960776"/>
              <a:gd name="connsiteX17" fmla="*/ 5165889 w 6099143"/>
              <a:gd name="connsiteY17" fmla="*/ 904974 h 1960776"/>
              <a:gd name="connsiteX18" fmla="*/ 5608949 w 6099143"/>
              <a:gd name="connsiteY18" fmla="*/ 857840 h 1960776"/>
              <a:gd name="connsiteX19" fmla="*/ 5392132 w 6099143"/>
              <a:gd name="connsiteY19" fmla="*/ 593889 h 1960776"/>
              <a:gd name="connsiteX20" fmla="*/ 5043341 w 6099143"/>
              <a:gd name="connsiteY20" fmla="*/ 641023 h 1960776"/>
              <a:gd name="connsiteX21" fmla="*/ 4751110 w 6099143"/>
              <a:gd name="connsiteY21" fmla="*/ 961534 h 1960776"/>
              <a:gd name="connsiteX22" fmla="*/ 4374038 w 6099143"/>
              <a:gd name="connsiteY22" fmla="*/ 933254 h 1960776"/>
              <a:gd name="connsiteX23" fmla="*/ 4326903 w 6099143"/>
              <a:gd name="connsiteY23" fmla="*/ 490194 h 1960776"/>
              <a:gd name="connsiteX24" fmla="*/ 4458879 w 6099143"/>
              <a:gd name="connsiteY24" fmla="*/ 18854 h 1960776"/>
              <a:gd name="connsiteX25" fmla="*/ 3874417 w 6099143"/>
              <a:gd name="connsiteY25" fmla="*/ 0 h 1960776"/>
              <a:gd name="connsiteX26" fmla="*/ 3968685 w 6099143"/>
              <a:gd name="connsiteY26" fmla="*/ 348792 h 1960776"/>
              <a:gd name="connsiteX27" fmla="*/ 4185501 w 6099143"/>
              <a:gd name="connsiteY27" fmla="*/ 838986 h 1960776"/>
              <a:gd name="connsiteX28" fmla="*/ 4242062 w 6099143"/>
              <a:gd name="connsiteY28" fmla="*/ 970961 h 1960776"/>
              <a:gd name="connsiteX29" fmla="*/ 3940405 w 6099143"/>
              <a:gd name="connsiteY29" fmla="*/ 999242 h 1960776"/>
              <a:gd name="connsiteX30" fmla="*/ 3733015 w 6099143"/>
              <a:gd name="connsiteY30" fmla="*/ 1093510 h 1960776"/>
              <a:gd name="connsiteX31" fmla="*/ 3355943 w 6099143"/>
              <a:gd name="connsiteY31" fmla="*/ 876693 h 1960776"/>
              <a:gd name="connsiteX32" fmla="*/ 2846895 w 6099143"/>
              <a:gd name="connsiteY32" fmla="*/ 518475 h 1960776"/>
              <a:gd name="connsiteX33" fmla="*/ 2573518 w 6099143"/>
              <a:gd name="connsiteY33" fmla="*/ 197963 h 1960776"/>
              <a:gd name="connsiteX34" fmla="*/ 2469823 w 6099143"/>
              <a:gd name="connsiteY34" fmla="*/ 9427 h 1960776"/>
              <a:gd name="connsiteX35" fmla="*/ 2083324 w 6099143"/>
              <a:gd name="connsiteY35" fmla="*/ 0 h 1960776"/>
              <a:gd name="connsiteX36" fmla="*/ 2111605 w 6099143"/>
              <a:gd name="connsiteY36" fmla="*/ 169683 h 1960776"/>
              <a:gd name="connsiteX37" fmla="*/ 2488677 w 6099143"/>
              <a:gd name="connsiteY37" fmla="*/ 509048 h 1960776"/>
              <a:gd name="connsiteX38" fmla="*/ 2837468 w 6099143"/>
              <a:gd name="connsiteY38" fmla="*/ 735291 h 1960776"/>
              <a:gd name="connsiteX39" fmla="*/ 3261675 w 6099143"/>
              <a:gd name="connsiteY39" fmla="*/ 1008668 h 1960776"/>
              <a:gd name="connsiteX40" fmla="*/ 3497345 w 6099143"/>
              <a:gd name="connsiteY40" fmla="*/ 1178351 h 1960776"/>
              <a:gd name="connsiteX41" fmla="*/ 3252248 w 6099143"/>
              <a:gd name="connsiteY41" fmla="*/ 1206631 h 1960776"/>
              <a:gd name="connsiteX42" fmla="*/ 2592372 w 6099143"/>
              <a:gd name="connsiteY42" fmla="*/ 1065229 h 1960776"/>
              <a:gd name="connsiteX43" fmla="*/ 2064471 w 6099143"/>
              <a:gd name="connsiteY43" fmla="*/ 980388 h 1960776"/>
              <a:gd name="connsiteX44" fmla="*/ 1150071 w 6099143"/>
              <a:gd name="connsiteY44" fmla="*/ 829559 h 1960776"/>
              <a:gd name="connsiteX45" fmla="*/ 527901 w 6099143"/>
              <a:gd name="connsiteY45" fmla="*/ 876693 h 1960776"/>
              <a:gd name="connsiteX46" fmla="*/ 0 w 6099143"/>
              <a:gd name="connsiteY46" fmla="*/ 1159497 h 1960776"/>
              <a:gd name="connsiteX47" fmla="*/ 254524 w 6099143"/>
              <a:gd name="connsiteY47" fmla="*/ 1376314 h 1960776"/>
              <a:gd name="connsiteX0" fmla="*/ 0 w 5844619"/>
              <a:gd name="connsiteY0" fmla="*/ 1376314 h 1960776"/>
              <a:gd name="connsiteX1" fmla="*/ 857839 w 5844619"/>
              <a:gd name="connsiteY1" fmla="*/ 1018095 h 1960776"/>
              <a:gd name="connsiteX2" fmla="*/ 2092751 w 5844619"/>
              <a:gd name="connsiteY2" fmla="*/ 1131217 h 1960776"/>
              <a:gd name="connsiteX3" fmla="*/ 2205872 w 5844619"/>
              <a:gd name="connsiteY3" fmla="*/ 1150070 h 1960776"/>
              <a:gd name="connsiteX4" fmla="*/ 2696066 w 5844619"/>
              <a:gd name="connsiteY4" fmla="*/ 1310326 h 1960776"/>
              <a:gd name="connsiteX5" fmla="*/ 2083324 w 5844619"/>
              <a:gd name="connsiteY5" fmla="*/ 1329180 h 1960776"/>
              <a:gd name="connsiteX6" fmla="*/ 3214540 w 5844619"/>
              <a:gd name="connsiteY6" fmla="*/ 1593130 h 1960776"/>
              <a:gd name="connsiteX7" fmla="*/ 4176074 w 5844619"/>
              <a:gd name="connsiteY7" fmla="*/ 1366887 h 1960776"/>
              <a:gd name="connsiteX8" fmla="*/ 3601039 w 5844619"/>
              <a:gd name="connsiteY8" fmla="*/ 1348033 h 1960776"/>
              <a:gd name="connsiteX9" fmla="*/ 3864990 w 5844619"/>
              <a:gd name="connsiteY9" fmla="*/ 1216058 h 1960776"/>
              <a:gd name="connsiteX10" fmla="*/ 4392891 w 5844619"/>
              <a:gd name="connsiteY10" fmla="*/ 1197204 h 1960776"/>
              <a:gd name="connsiteX11" fmla="*/ 5090474 w 5844619"/>
              <a:gd name="connsiteY11" fmla="*/ 1498862 h 1960776"/>
              <a:gd name="connsiteX12" fmla="*/ 5590095 w 5844619"/>
              <a:gd name="connsiteY12" fmla="*/ 1960776 h 1960776"/>
              <a:gd name="connsiteX13" fmla="*/ 5844619 w 5844619"/>
              <a:gd name="connsiteY13" fmla="*/ 1706252 h 1960776"/>
              <a:gd name="connsiteX14" fmla="*/ 5420412 w 5844619"/>
              <a:gd name="connsiteY14" fmla="*/ 1432875 h 1960776"/>
              <a:gd name="connsiteX15" fmla="*/ 4873658 w 5844619"/>
              <a:gd name="connsiteY15" fmla="*/ 1121790 h 1960776"/>
              <a:gd name="connsiteX16" fmla="*/ 4637988 w 5844619"/>
              <a:gd name="connsiteY16" fmla="*/ 1055802 h 1960776"/>
              <a:gd name="connsiteX17" fmla="*/ 4911365 w 5844619"/>
              <a:gd name="connsiteY17" fmla="*/ 904974 h 1960776"/>
              <a:gd name="connsiteX18" fmla="*/ 5354425 w 5844619"/>
              <a:gd name="connsiteY18" fmla="*/ 857840 h 1960776"/>
              <a:gd name="connsiteX19" fmla="*/ 5137608 w 5844619"/>
              <a:gd name="connsiteY19" fmla="*/ 593889 h 1960776"/>
              <a:gd name="connsiteX20" fmla="*/ 4788817 w 5844619"/>
              <a:gd name="connsiteY20" fmla="*/ 641023 h 1960776"/>
              <a:gd name="connsiteX21" fmla="*/ 4496586 w 5844619"/>
              <a:gd name="connsiteY21" fmla="*/ 961534 h 1960776"/>
              <a:gd name="connsiteX22" fmla="*/ 4119514 w 5844619"/>
              <a:gd name="connsiteY22" fmla="*/ 933254 h 1960776"/>
              <a:gd name="connsiteX23" fmla="*/ 4072379 w 5844619"/>
              <a:gd name="connsiteY23" fmla="*/ 490194 h 1960776"/>
              <a:gd name="connsiteX24" fmla="*/ 4204355 w 5844619"/>
              <a:gd name="connsiteY24" fmla="*/ 18854 h 1960776"/>
              <a:gd name="connsiteX25" fmla="*/ 3619893 w 5844619"/>
              <a:gd name="connsiteY25" fmla="*/ 0 h 1960776"/>
              <a:gd name="connsiteX26" fmla="*/ 3714161 w 5844619"/>
              <a:gd name="connsiteY26" fmla="*/ 348792 h 1960776"/>
              <a:gd name="connsiteX27" fmla="*/ 3930977 w 5844619"/>
              <a:gd name="connsiteY27" fmla="*/ 838986 h 1960776"/>
              <a:gd name="connsiteX28" fmla="*/ 3987538 w 5844619"/>
              <a:gd name="connsiteY28" fmla="*/ 970961 h 1960776"/>
              <a:gd name="connsiteX29" fmla="*/ 3685881 w 5844619"/>
              <a:gd name="connsiteY29" fmla="*/ 999242 h 1960776"/>
              <a:gd name="connsiteX30" fmla="*/ 3478491 w 5844619"/>
              <a:gd name="connsiteY30" fmla="*/ 1093510 h 1960776"/>
              <a:gd name="connsiteX31" fmla="*/ 3101419 w 5844619"/>
              <a:gd name="connsiteY31" fmla="*/ 876693 h 1960776"/>
              <a:gd name="connsiteX32" fmla="*/ 2592371 w 5844619"/>
              <a:gd name="connsiteY32" fmla="*/ 518475 h 1960776"/>
              <a:gd name="connsiteX33" fmla="*/ 2318994 w 5844619"/>
              <a:gd name="connsiteY33" fmla="*/ 197963 h 1960776"/>
              <a:gd name="connsiteX34" fmla="*/ 2215299 w 5844619"/>
              <a:gd name="connsiteY34" fmla="*/ 9427 h 1960776"/>
              <a:gd name="connsiteX35" fmla="*/ 1828800 w 5844619"/>
              <a:gd name="connsiteY35" fmla="*/ 0 h 1960776"/>
              <a:gd name="connsiteX36" fmla="*/ 1857081 w 5844619"/>
              <a:gd name="connsiteY36" fmla="*/ 169683 h 1960776"/>
              <a:gd name="connsiteX37" fmla="*/ 2234153 w 5844619"/>
              <a:gd name="connsiteY37" fmla="*/ 509048 h 1960776"/>
              <a:gd name="connsiteX38" fmla="*/ 2582944 w 5844619"/>
              <a:gd name="connsiteY38" fmla="*/ 735291 h 1960776"/>
              <a:gd name="connsiteX39" fmla="*/ 3007151 w 5844619"/>
              <a:gd name="connsiteY39" fmla="*/ 1008668 h 1960776"/>
              <a:gd name="connsiteX40" fmla="*/ 3242821 w 5844619"/>
              <a:gd name="connsiteY40" fmla="*/ 1178351 h 1960776"/>
              <a:gd name="connsiteX41" fmla="*/ 2997724 w 5844619"/>
              <a:gd name="connsiteY41" fmla="*/ 1206631 h 1960776"/>
              <a:gd name="connsiteX42" fmla="*/ 2337848 w 5844619"/>
              <a:gd name="connsiteY42" fmla="*/ 1065229 h 1960776"/>
              <a:gd name="connsiteX43" fmla="*/ 1809947 w 5844619"/>
              <a:gd name="connsiteY43" fmla="*/ 980388 h 1960776"/>
              <a:gd name="connsiteX44" fmla="*/ 895547 w 5844619"/>
              <a:gd name="connsiteY44" fmla="*/ 829559 h 1960776"/>
              <a:gd name="connsiteX45" fmla="*/ 273377 w 5844619"/>
              <a:gd name="connsiteY45" fmla="*/ 876693 h 1960776"/>
              <a:gd name="connsiteX46" fmla="*/ 0 w 5844619"/>
              <a:gd name="connsiteY46" fmla="*/ 1376314 h 1960776"/>
              <a:gd name="connsiteX0" fmla="*/ 0 w 5571242"/>
              <a:gd name="connsiteY0" fmla="*/ 876693 h 1960776"/>
              <a:gd name="connsiteX1" fmla="*/ 584462 w 5571242"/>
              <a:gd name="connsiteY1" fmla="*/ 1018095 h 1960776"/>
              <a:gd name="connsiteX2" fmla="*/ 1819374 w 5571242"/>
              <a:gd name="connsiteY2" fmla="*/ 1131217 h 1960776"/>
              <a:gd name="connsiteX3" fmla="*/ 1932495 w 5571242"/>
              <a:gd name="connsiteY3" fmla="*/ 1150070 h 1960776"/>
              <a:gd name="connsiteX4" fmla="*/ 2422689 w 5571242"/>
              <a:gd name="connsiteY4" fmla="*/ 1310326 h 1960776"/>
              <a:gd name="connsiteX5" fmla="*/ 1809947 w 5571242"/>
              <a:gd name="connsiteY5" fmla="*/ 1329180 h 1960776"/>
              <a:gd name="connsiteX6" fmla="*/ 2941163 w 5571242"/>
              <a:gd name="connsiteY6" fmla="*/ 1593130 h 1960776"/>
              <a:gd name="connsiteX7" fmla="*/ 3902697 w 5571242"/>
              <a:gd name="connsiteY7" fmla="*/ 1366887 h 1960776"/>
              <a:gd name="connsiteX8" fmla="*/ 3327662 w 5571242"/>
              <a:gd name="connsiteY8" fmla="*/ 1348033 h 1960776"/>
              <a:gd name="connsiteX9" fmla="*/ 3591613 w 5571242"/>
              <a:gd name="connsiteY9" fmla="*/ 1216058 h 1960776"/>
              <a:gd name="connsiteX10" fmla="*/ 4119514 w 5571242"/>
              <a:gd name="connsiteY10" fmla="*/ 1197204 h 1960776"/>
              <a:gd name="connsiteX11" fmla="*/ 4817097 w 5571242"/>
              <a:gd name="connsiteY11" fmla="*/ 1498862 h 1960776"/>
              <a:gd name="connsiteX12" fmla="*/ 5316718 w 5571242"/>
              <a:gd name="connsiteY12" fmla="*/ 1960776 h 1960776"/>
              <a:gd name="connsiteX13" fmla="*/ 5571242 w 5571242"/>
              <a:gd name="connsiteY13" fmla="*/ 1706252 h 1960776"/>
              <a:gd name="connsiteX14" fmla="*/ 5147035 w 5571242"/>
              <a:gd name="connsiteY14" fmla="*/ 1432875 h 1960776"/>
              <a:gd name="connsiteX15" fmla="*/ 4600281 w 5571242"/>
              <a:gd name="connsiteY15" fmla="*/ 1121790 h 1960776"/>
              <a:gd name="connsiteX16" fmla="*/ 4364611 w 5571242"/>
              <a:gd name="connsiteY16" fmla="*/ 1055802 h 1960776"/>
              <a:gd name="connsiteX17" fmla="*/ 4637988 w 5571242"/>
              <a:gd name="connsiteY17" fmla="*/ 904974 h 1960776"/>
              <a:gd name="connsiteX18" fmla="*/ 5081048 w 5571242"/>
              <a:gd name="connsiteY18" fmla="*/ 857840 h 1960776"/>
              <a:gd name="connsiteX19" fmla="*/ 4864231 w 5571242"/>
              <a:gd name="connsiteY19" fmla="*/ 593889 h 1960776"/>
              <a:gd name="connsiteX20" fmla="*/ 4515440 w 5571242"/>
              <a:gd name="connsiteY20" fmla="*/ 641023 h 1960776"/>
              <a:gd name="connsiteX21" fmla="*/ 4223209 w 5571242"/>
              <a:gd name="connsiteY21" fmla="*/ 961534 h 1960776"/>
              <a:gd name="connsiteX22" fmla="*/ 3846137 w 5571242"/>
              <a:gd name="connsiteY22" fmla="*/ 933254 h 1960776"/>
              <a:gd name="connsiteX23" fmla="*/ 3799002 w 5571242"/>
              <a:gd name="connsiteY23" fmla="*/ 490194 h 1960776"/>
              <a:gd name="connsiteX24" fmla="*/ 3930978 w 5571242"/>
              <a:gd name="connsiteY24" fmla="*/ 18854 h 1960776"/>
              <a:gd name="connsiteX25" fmla="*/ 3346516 w 5571242"/>
              <a:gd name="connsiteY25" fmla="*/ 0 h 1960776"/>
              <a:gd name="connsiteX26" fmla="*/ 3440784 w 5571242"/>
              <a:gd name="connsiteY26" fmla="*/ 348792 h 1960776"/>
              <a:gd name="connsiteX27" fmla="*/ 3657600 w 5571242"/>
              <a:gd name="connsiteY27" fmla="*/ 838986 h 1960776"/>
              <a:gd name="connsiteX28" fmla="*/ 3714161 w 5571242"/>
              <a:gd name="connsiteY28" fmla="*/ 970961 h 1960776"/>
              <a:gd name="connsiteX29" fmla="*/ 3412504 w 5571242"/>
              <a:gd name="connsiteY29" fmla="*/ 999242 h 1960776"/>
              <a:gd name="connsiteX30" fmla="*/ 3205114 w 5571242"/>
              <a:gd name="connsiteY30" fmla="*/ 1093510 h 1960776"/>
              <a:gd name="connsiteX31" fmla="*/ 2828042 w 5571242"/>
              <a:gd name="connsiteY31" fmla="*/ 876693 h 1960776"/>
              <a:gd name="connsiteX32" fmla="*/ 2318994 w 5571242"/>
              <a:gd name="connsiteY32" fmla="*/ 518475 h 1960776"/>
              <a:gd name="connsiteX33" fmla="*/ 2045617 w 5571242"/>
              <a:gd name="connsiteY33" fmla="*/ 197963 h 1960776"/>
              <a:gd name="connsiteX34" fmla="*/ 1941922 w 5571242"/>
              <a:gd name="connsiteY34" fmla="*/ 9427 h 1960776"/>
              <a:gd name="connsiteX35" fmla="*/ 1555423 w 5571242"/>
              <a:gd name="connsiteY35" fmla="*/ 0 h 1960776"/>
              <a:gd name="connsiteX36" fmla="*/ 1583704 w 5571242"/>
              <a:gd name="connsiteY36" fmla="*/ 169683 h 1960776"/>
              <a:gd name="connsiteX37" fmla="*/ 1960776 w 5571242"/>
              <a:gd name="connsiteY37" fmla="*/ 509048 h 1960776"/>
              <a:gd name="connsiteX38" fmla="*/ 2309567 w 5571242"/>
              <a:gd name="connsiteY38" fmla="*/ 735291 h 1960776"/>
              <a:gd name="connsiteX39" fmla="*/ 2733774 w 5571242"/>
              <a:gd name="connsiteY39" fmla="*/ 1008668 h 1960776"/>
              <a:gd name="connsiteX40" fmla="*/ 2969444 w 5571242"/>
              <a:gd name="connsiteY40" fmla="*/ 1178351 h 1960776"/>
              <a:gd name="connsiteX41" fmla="*/ 2724347 w 5571242"/>
              <a:gd name="connsiteY41" fmla="*/ 1206631 h 1960776"/>
              <a:gd name="connsiteX42" fmla="*/ 2064471 w 5571242"/>
              <a:gd name="connsiteY42" fmla="*/ 1065229 h 1960776"/>
              <a:gd name="connsiteX43" fmla="*/ 1536570 w 5571242"/>
              <a:gd name="connsiteY43" fmla="*/ 980388 h 1960776"/>
              <a:gd name="connsiteX44" fmla="*/ 622170 w 5571242"/>
              <a:gd name="connsiteY44" fmla="*/ 829559 h 1960776"/>
              <a:gd name="connsiteX45" fmla="*/ 0 w 5571242"/>
              <a:gd name="connsiteY45" fmla="*/ 876693 h 1960776"/>
              <a:gd name="connsiteX0" fmla="*/ 37708 w 4986780"/>
              <a:gd name="connsiteY0" fmla="*/ 829559 h 1960776"/>
              <a:gd name="connsiteX1" fmla="*/ 0 w 4986780"/>
              <a:gd name="connsiteY1" fmla="*/ 1018095 h 1960776"/>
              <a:gd name="connsiteX2" fmla="*/ 1234912 w 4986780"/>
              <a:gd name="connsiteY2" fmla="*/ 1131217 h 1960776"/>
              <a:gd name="connsiteX3" fmla="*/ 1348033 w 4986780"/>
              <a:gd name="connsiteY3" fmla="*/ 1150070 h 1960776"/>
              <a:gd name="connsiteX4" fmla="*/ 1838227 w 4986780"/>
              <a:gd name="connsiteY4" fmla="*/ 1310326 h 1960776"/>
              <a:gd name="connsiteX5" fmla="*/ 1225485 w 4986780"/>
              <a:gd name="connsiteY5" fmla="*/ 1329180 h 1960776"/>
              <a:gd name="connsiteX6" fmla="*/ 2356701 w 4986780"/>
              <a:gd name="connsiteY6" fmla="*/ 1593130 h 1960776"/>
              <a:gd name="connsiteX7" fmla="*/ 3318235 w 4986780"/>
              <a:gd name="connsiteY7" fmla="*/ 1366887 h 1960776"/>
              <a:gd name="connsiteX8" fmla="*/ 2743200 w 4986780"/>
              <a:gd name="connsiteY8" fmla="*/ 1348033 h 1960776"/>
              <a:gd name="connsiteX9" fmla="*/ 3007151 w 4986780"/>
              <a:gd name="connsiteY9" fmla="*/ 1216058 h 1960776"/>
              <a:gd name="connsiteX10" fmla="*/ 3535052 w 4986780"/>
              <a:gd name="connsiteY10" fmla="*/ 1197204 h 1960776"/>
              <a:gd name="connsiteX11" fmla="*/ 4232635 w 4986780"/>
              <a:gd name="connsiteY11" fmla="*/ 1498862 h 1960776"/>
              <a:gd name="connsiteX12" fmla="*/ 4732256 w 4986780"/>
              <a:gd name="connsiteY12" fmla="*/ 1960776 h 1960776"/>
              <a:gd name="connsiteX13" fmla="*/ 4986780 w 4986780"/>
              <a:gd name="connsiteY13" fmla="*/ 1706252 h 1960776"/>
              <a:gd name="connsiteX14" fmla="*/ 4562573 w 4986780"/>
              <a:gd name="connsiteY14" fmla="*/ 1432875 h 1960776"/>
              <a:gd name="connsiteX15" fmla="*/ 4015819 w 4986780"/>
              <a:gd name="connsiteY15" fmla="*/ 1121790 h 1960776"/>
              <a:gd name="connsiteX16" fmla="*/ 3780149 w 4986780"/>
              <a:gd name="connsiteY16" fmla="*/ 1055802 h 1960776"/>
              <a:gd name="connsiteX17" fmla="*/ 4053526 w 4986780"/>
              <a:gd name="connsiteY17" fmla="*/ 904974 h 1960776"/>
              <a:gd name="connsiteX18" fmla="*/ 4496586 w 4986780"/>
              <a:gd name="connsiteY18" fmla="*/ 857840 h 1960776"/>
              <a:gd name="connsiteX19" fmla="*/ 4279769 w 4986780"/>
              <a:gd name="connsiteY19" fmla="*/ 593889 h 1960776"/>
              <a:gd name="connsiteX20" fmla="*/ 3930978 w 4986780"/>
              <a:gd name="connsiteY20" fmla="*/ 641023 h 1960776"/>
              <a:gd name="connsiteX21" fmla="*/ 3638747 w 4986780"/>
              <a:gd name="connsiteY21" fmla="*/ 961534 h 1960776"/>
              <a:gd name="connsiteX22" fmla="*/ 3261675 w 4986780"/>
              <a:gd name="connsiteY22" fmla="*/ 933254 h 1960776"/>
              <a:gd name="connsiteX23" fmla="*/ 3214540 w 4986780"/>
              <a:gd name="connsiteY23" fmla="*/ 490194 h 1960776"/>
              <a:gd name="connsiteX24" fmla="*/ 3346516 w 4986780"/>
              <a:gd name="connsiteY24" fmla="*/ 18854 h 1960776"/>
              <a:gd name="connsiteX25" fmla="*/ 2762054 w 4986780"/>
              <a:gd name="connsiteY25" fmla="*/ 0 h 1960776"/>
              <a:gd name="connsiteX26" fmla="*/ 2856322 w 4986780"/>
              <a:gd name="connsiteY26" fmla="*/ 348792 h 1960776"/>
              <a:gd name="connsiteX27" fmla="*/ 3073138 w 4986780"/>
              <a:gd name="connsiteY27" fmla="*/ 838986 h 1960776"/>
              <a:gd name="connsiteX28" fmla="*/ 3129699 w 4986780"/>
              <a:gd name="connsiteY28" fmla="*/ 970961 h 1960776"/>
              <a:gd name="connsiteX29" fmla="*/ 2828042 w 4986780"/>
              <a:gd name="connsiteY29" fmla="*/ 999242 h 1960776"/>
              <a:gd name="connsiteX30" fmla="*/ 2620652 w 4986780"/>
              <a:gd name="connsiteY30" fmla="*/ 1093510 h 1960776"/>
              <a:gd name="connsiteX31" fmla="*/ 2243580 w 4986780"/>
              <a:gd name="connsiteY31" fmla="*/ 876693 h 1960776"/>
              <a:gd name="connsiteX32" fmla="*/ 1734532 w 4986780"/>
              <a:gd name="connsiteY32" fmla="*/ 518475 h 1960776"/>
              <a:gd name="connsiteX33" fmla="*/ 1461155 w 4986780"/>
              <a:gd name="connsiteY33" fmla="*/ 197963 h 1960776"/>
              <a:gd name="connsiteX34" fmla="*/ 1357460 w 4986780"/>
              <a:gd name="connsiteY34" fmla="*/ 9427 h 1960776"/>
              <a:gd name="connsiteX35" fmla="*/ 970961 w 4986780"/>
              <a:gd name="connsiteY35" fmla="*/ 0 h 1960776"/>
              <a:gd name="connsiteX36" fmla="*/ 999242 w 4986780"/>
              <a:gd name="connsiteY36" fmla="*/ 169683 h 1960776"/>
              <a:gd name="connsiteX37" fmla="*/ 1376314 w 4986780"/>
              <a:gd name="connsiteY37" fmla="*/ 509048 h 1960776"/>
              <a:gd name="connsiteX38" fmla="*/ 1725105 w 4986780"/>
              <a:gd name="connsiteY38" fmla="*/ 735291 h 1960776"/>
              <a:gd name="connsiteX39" fmla="*/ 2149312 w 4986780"/>
              <a:gd name="connsiteY39" fmla="*/ 1008668 h 1960776"/>
              <a:gd name="connsiteX40" fmla="*/ 2384982 w 4986780"/>
              <a:gd name="connsiteY40" fmla="*/ 1178351 h 1960776"/>
              <a:gd name="connsiteX41" fmla="*/ 2139885 w 4986780"/>
              <a:gd name="connsiteY41" fmla="*/ 1206631 h 1960776"/>
              <a:gd name="connsiteX42" fmla="*/ 1480009 w 4986780"/>
              <a:gd name="connsiteY42" fmla="*/ 1065229 h 1960776"/>
              <a:gd name="connsiteX43" fmla="*/ 952108 w 4986780"/>
              <a:gd name="connsiteY43" fmla="*/ 980388 h 1960776"/>
              <a:gd name="connsiteX44" fmla="*/ 37708 w 4986780"/>
              <a:gd name="connsiteY44" fmla="*/ 829559 h 1960776"/>
              <a:gd name="connsiteX0" fmla="*/ 0 w 5260156"/>
              <a:gd name="connsiteY0" fmla="*/ 364628 h 1960776"/>
              <a:gd name="connsiteX1" fmla="*/ 273376 w 5260156"/>
              <a:gd name="connsiteY1" fmla="*/ 1018095 h 1960776"/>
              <a:gd name="connsiteX2" fmla="*/ 1508288 w 5260156"/>
              <a:gd name="connsiteY2" fmla="*/ 1131217 h 1960776"/>
              <a:gd name="connsiteX3" fmla="*/ 1621409 w 5260156"/>
              <a:gd name="connsiteY3" fmla="*/ 1150070 h 1960776"/>
              <a:gd name="connsiteX4" fmla="*/ 2111603 w 5260156"/>
              <a:gd name="connsiteY4" fmla="*/ 1310326 h 1960776"/>
              <a:gd name="connsiteX5" fmla="*/ 1498861 w 5260156"/>
              <a:gd name="connsiteY5" fmla="*/ 1329180 h 1960776"/>
              <a:gd name="connsiteX6" fmla="*/ 2630077 w 5260156"/>
              <a:gd name="connsiteY6" fmla="*/ 1593130 h 1960776"/>
              <a:gd name="connsiteX7" fmla="*/ 3591611 w 5260156"/>
              <a:gd name="connsiteY7" fmla="*/ 1366887 h 1960776"/>
              <a:gd name="connsiteX8" fmla="*/ 3016576 w 5260156"/>
              <a:gd name="connsiteY8" fmla="*/ 1348033 h 1960776"/>
              <a:gd name="connsiteX9" fmla="*/ 3280527 w 5260156"/>
              <a:gd name="connsiteY9" fmla="*/ 1216058 h 1960776"/>
              <a:gd name="connsiteX10" fmla="*/ 3808428 w 5260156"/>
              <a:gd name="connsiteY10" fmla="*/ 1197204 h 1960776"/>
              <a:gd name="connsiteX11" fmla="*/ 4506011 w 5260156"/>
              <a:gd name="connsiteY11" fmla="*/ 1498862 h 1960776"/>
              <a:gd name="connsiteX12" fmla="*/ 5005632 w 5260156"/>
              <a:gd name="connsiteY12" fmla="*/ 1960776 h 1960776"/>
              <a:gd name="connsiteX13" fmla="*/ 5260156 w 5260156"/>
              <a:gd name="connsiteY13" fmla="*/ 1706252 h 1960776"/>
              <a:gd name="connsiteX14" fmla="*/ 4835949 w 5260156"/>
              <a:gd name="connsiteY14" fmla="*/ 1432875 h 1960776"/>
              <a:gd name="connsiteX15" fmla="*/ 4289195 w 5260156"/>
              <a:gd name="connsiteY15" fmla="*/ 1121790 h 1960776"/>
              <a:gd name="connsiteX16" fmla="*/ 4053525 w 5260156"/>
              <a:gd name="connsiteY16" fmla="*/ 1055802 h 1960776"/>
              <a:gd name="connsiteX17" fmla="*/ 4326902 w 5260156"/>
              <a:gd name="connsiteY17" fmla="*/ 904974 h 1960776"/>
              <a:gd name="connsiteX18" fmla="*/ 4769962 w 5260156"/>
              <a:gd name="connsiteY18" fmla="*/ 857840 h 1960776"/>
              <a:gd name="connsiteX19" fmla="*/ 4553145 w 5260156"/>
              <a:gd name="connsiteY19" fmla="*/ 593889 h 1960776"/>
              <a:gd name="connsiteX20" fmla="*/ 4204354 w 5260156"/>
              <a:gd name="connsiteY20" fmla="*/ 641023 h 1960776"/>
              <a:gd name="connsiteX21" fmla="*/ 3912123 w 5260156"/>
              <a:gd name="connsiteY21" fmla="*/ 961534 h 1960776"/>
              <a:gd name="connsiteX22" fmla="*/ 3535051 w 5260156"/>
              <a:gd name="connsiteY22" fmla="*/ 933254 h 1960776"/>
              <a:gd name="connsiteX23" fmla="*/ 3487916 w 5260156"/>
              <a:gd name="connsiteY23" fmla="*/ 490194 h 1960776"/>
              <a:gd name="connsiteX24" fmla="*/ 3619892 w 5260156"/>
              <a:gd name="connsiteY24" fmla="*/ 18854 h 1960776"/>
              <a:gd name="connsiteX25" fmla="*/ 3035430 w 5260156"/>
              <a:gd name="connsiteY25" fmla="*/ 0 h 1960776"/>
              <a:gd name="connsiteX26" fmla="*/ 3129698 w 5260156"/>
              <a:gd name="connsiteY26" fmla="*/ 348792 h 1960776"/>
              <a:gd name="connsiteX27" fmla="*/ 3346514 w 5260156"/>
              <a:gd name="connsiteY27" fmla="*/ 838986 h 1960776"/>
              <a:gd name="connsiteX28" fmla="*/ 3403075 w 5260156"/>
              <a:gd name="connsiteY28" fmla="*/ 970961 h 1960776"/>
              <a:gd name="connsiteX29" fmla="*/ 3101418 w 5260156"/>
              <a:gd name="connsiteY29" fmla="*/ 999242 h 1960776"/>
              <a:gd name="connsiteX30" fmla="*/ 2894028 w 5260156"/>
              <a:gd name="connsiteY30" fmla="*/ 1093510 h 1960776"/>
              <a:gd name="connsiteX31" fmla="*/ 2516956 w 5260156"/>
              <a:gd name="connsiteY31" fmla="*/ 876693 h 1960776"/>
              <a:gd name="connsiteX32" fmla="*/ 2007908 w 5260156"/>
              <a:gd name="connsiteY32" fmla="*/ 518475 h 1960776"/>
              <a:gd name="connsiteX33" fmla="*/ 1734531 w 5260156"/>
              <a:gd name="connsiteY33" fmla="*/ 197963 h 1960776"/>
              <a:gd name="connsiteX34" fmla="*/ 1630836 w 5260156"/>
              <a:gd name="connsiteY34" fmla="*/ 9427 h 1960776"/>
              <a:gd name="connsiteX35" fmla="*/ 1244337 w 5260156"/>
              <a:gd name="connsiteY35" fmla="*/ 0 h 1960776"/>
              <a:gd name="connsiteX36" fmla="*/ 1272618 w 5260156"/>
              <a:gd name="connsiteY36" fmla="*/ 169683 h 1960776"/>
              <a:gd name="connsiteX37" fmla="*/ 1649690 w 5260156"/>
              <a:gd name="connsiteY37" fmla="*/ 509048 h 1960776"/>
              <a:gd name="connsiteX38" fmla="*/ 1998481 w 5260156"/>
              <a:gd name="connsiteY38" fmla="*/ 735291 h 1960776"/>
              <a:gd name="connsiteX39" fmla="*/ 2422688 w 5260156"/>
              <a:gd name="connsiteY39" fmla="*/ 1008668 h 1960776"/>
              <a:gd name="connsiteX40" fmla="*/ 2658358 w 5260156"/>
              <a:gd name="connsiteY40" fmla="*/ 1178351 h 1960776"/>
              <a:gd name="connsiteX41" fmla="*/ 2413261 w 5260156"/>
              <a:gd name="connsiteY41" fmla="*/ 1206631 h 1960776"/>
              <a:gd name="connsiteX42" fmla="*/ 1753385 w 5260156"/>
              <a:gd name="connsiteY42" fmla="*/ 1065229 h 1960776"/>
              <a:gd name="connsiteX43" fmla="*/ 1225484 w 5260156"/>
              <a:gd name="connsiteY43" fmla="*/ 980388 h 1960776"/>
              <a:gd name="connsiteX44" fmla="*/ 0 w 5260156"/>
              <a:gd name="connsiteY44" fmla="*/ 364628 h 1960776"/>
              <a:gd name="connsiteX0" fmla="*/ 109885 w 5370041"/>
              <a:gd name="connsiteY0" fmla="*/ 364628 h 1960776"/>
              <a:gd name="connsiteX1" fmla="*/ 43896 w 5370041"/>
              <a:gd name="connsiteY1" fmla="*/ 651043 h 1960776"/>
              <a:gd name="connsiteX2" fmla="*/ 1618173 w 5370041"/>
              <a:gd name="connsiteY2" fmla="*/ 1131217 h 1960776"/>
              <a:gd name="connsiteX3" fmla="*/ 1731294 w 5370041"/>
              <a:gd name="connsiteY3" fmla="*/ 1150070 h 1960776"/>
              <a:gd name="connsiteX4" fmla="*/ 2221488 w 5370041"/>
              <a:gd name="connsiteY4" fmla="*/ 1310326 h 1960776"/>
              <a:gd name="connsiteX5" fmla="*/ 1608746 w 5370041"/>
              <a:gd name="connsiteY5" fmla="*/ 1329180 h 1960776"/>
              <a:gd name="connsiteX6" fmla="*/ 2739962 w 5370041"/>
              <a:gd name="connsiteY6" fmla="*/ 1593130 h 1960776"/>
              <a:gd name="connsiteX7" fmla="*/ 3701496 w 5370041"/>
              <a:gd name="connsiteY7" fmla="*/ 1366887 h 1960776"/>
              <a:gd name="connsiteX8" fmla="*/ 3126461 w 5370041"/>
              <a:gd name="connsiteY8" fmla="*/ 1348033 h 1960776"/>
              <a:gd name="connsiteX9" fmla="*/ 3390412 w 5370041"/>
              <a:gd name="connsiteY9" fmla="*/ 1216058 h 1960776"/>
              <a:gd name="connsiteX10" fmla="*/ 3918313 w 5370041"/>
              <a:gd name="connsiteY10" fmla="*/ 1197204 h 1960776"/>
              <a:gd name="connsiteX11" fmla="*/ 4615896 w 5370041"/>
              <a:gd name="connsiteY11" fmla="*/ 1498862 h 1960776"/>
              <a:gd name="connsiteX12" fmla="*/ 5115517 w 5370041"/>
              <a:gd name="connsiteY12" fmla="*/ 1960776 h 1960776"/>
              <a:gd name="connsiteX13" fmla="*/ 5370041 w 5370041"/>
              <a:gd name="connsiteY13" fmla="*/ 1706252 h 1960776"/>
              <a:gd name="connsiteX14" fmla="*/ 4945834 w 5370041"/>
              <a:gd name="connsiteY14" fmla="*/ 1432875 h 1960776"/>
              <a:gd name="connsiteX15" fmla="*/ 4399080 w 5370041"/>
              <a:gd name="connsiteY15" fmla="*/ 1121790 h 1960776"/>
              <a:gd name="connsiteX16" fmla="*/ 4163410 w 5370041"/>
              <a:gd name="connsiteY16" fmla="*/ 1055802 h 1960776"/>
              <a:gd name="connsiteX17" fmla="*/ 4436787 w 5370041"/>
              <a:gd name="connsiteY17" fmla="*/ 904974 h 1960776"/>
              <a:gd name="connsiteX18" fmla="*/ 4879847 w 5370041"/>
              <a:gd name="connsiteY18" fmla="*/ 857840 h 1960776"/>
              <a:gd name="connsiteX19" fmla="*/ 4663030 w 5370041"/>
              <a:gd name="connsiteY19" fmla="*/ 593889 h 1960776"/>
              <a:gd name="connsiteX20" fmla="*/ 4314239 w 5370041"/>
              <a:gd name="connsiteY20" fmla="*/ 641023 h 1960776"/>
              <a:gd name="connsiteX21" fmla="*/ 4022008 w 5370041"/>
              <a:gd name="connsiteY21" fmla="*/ 961534 h 1960776"/>
              <a:gd name="connsiteX22" fmla="*/ 3644936 w 5370041"/>
              <a:gd name="connsiteY22" fmla="*/ 933254 h 1960776"/>
              <a:gd name="connsiteX23" fmla="*/ 3597801 w 5370041"/>
              <a:gd name="connsiteY23" fmla="*/ 490194 h 1960776"/>
              <a:gd name="connsiteX24" fmla="*/ 3729777 w 5370041"/>
              <a:gd name="connsiteY24" fmla="*/ 18854 h 1960776"/>
              <a:gd name="connsiteX25" fmla="*/ 3145315 w 5370041"/>
              <a:gd name="connsiteY25" fmla="*/ 0 h 1960776"/>
              <a:gd name="connsiteX26" fmla="*/ 3239583 w 5370041"/>
              <a:gd name="connsiteY26" fmla="*/ 348792 h 1960776"/>
              <a:gd name="connsiteX27" fmla="*/ 3456399 w 5370041"/>
              <a:gd name="connsiteY27" fmla="*/ 838986 h 1960776"/>
              <a:gd name="connsiteX28" fmla="*/ 3512960 w 5370041"/>
              <a:gd name="connsiteY28" fmla="*/ 970961 h 1960776"/>
              <a:gd name="connsiteX29" fmla="*/ 3211303 w 5370041"/>
              <a:gd name="connsiteY29" fmla="*/ 999242 h 1960776"/>
              <a:gd name="connsiteX30" fmla="*/ 3003913 w 5370041"/>
              <a:gd name="connsiteY30" fmla="*/ 1093510 h 1960776"/>
              <a:gd name="connsiteX31" fmla="*/ 2626841 w 5370041"/>
              <a:gd name="connsiteY31" fmla="*/ 876693 h 1960776"/>
              <a:gd name="connsiteX32" fmla="*/ 2117793 w 5370041"/>
              <a:gd name="connsiteY32" fmla="*/ 518475 h 1960776"/>
              <a:gd name="connsiteX33" fmla="*/ 1844416 w 5370041"/>
              <a:gd name="connsiteY33" fmla="*/ 197963 h 1960776"/>
              <a:gd name="connsiteX34" fmla="*/ 1740721 w 5370041"/>
              <a:gd name="connsiteY34" fmla="*/ 9427 h 1960776"/>
              <a:gd name="connsiteX35" fmla="*/ 1354222 w 5370041"/>
              <a:gd name="connsiteY35" fmla="*/ 0 h 1960776"/>
              <a:gd name="connsiteX36" fmla="*/ 1382503 w 5370041"/>
              <a:gd name="connsiteY36" fmla="*/ 169683 h 1960776"/>
              <a:gd name="connsiteX37" fmla="*/ 1759575 w 5370041"/>
              <a:gd name="connsiteY37" fmla="*/ 509048 h 1960776"/>
              <a:gd name="connsiteX38" fmla="*/ 2108366 w 5370041"/>
              <a:gd name="connsiteY38" fmla="*/ 735291 h 1960776"/>
              <a:gd name="connsiteX39" fmla="*/ 2532573 w 5370041"/>
              <a:gd name="connsiteY39" fmla="*/ 1008668 h 1960776"/>
              <a:gd name="connsiteX40" fmla="*/ 2768243 w 5370041"/>
              <a:gd name="connsiteY40" fmla="*/ 1178351 h 1960776"/>
              <a:gd name="connsiteX41" fmla="*/ 2523146 w 5370041"/>
              <a:gd name="connsiteY41" fmla="*/ 1206631 h 1960776"/>
              <a:gd name="connsiteX42" fmla="*/ 1863270 w 5370041"/>
              <a:gd name="connsiteY42" fmla="*/ 1065229 h 1960776"/>
              <a:gd name="connsiteX43" fmla="*/ 1335369 w 5370041"/>
              <a:gd name="connsiteY43" fmla="*/ 980388 h 1960776"/>
              <a:gd name="connsiteX44" fmla="*/ 109885 w 5370041"/>
              <a:gd name="connsiteY44" fmla="*/ 364628 h 1960776"/>
              <a:gd name="connsiteX0" fmla="*/ 109885 w 5370041"/>
              <a:gd name="connsiteY0" fmla="*/ 364628 h 1960776"/>
              <a:gd name="connsiteX1" fmla="*/ 43896 w 5370041"/>
              <a:gd name="connsiteY1" fmla="*/ 651043 h 1960776"/>
              <a:gd name="connsiteX2" fmla="*/ 1618173 w 5370041"/>
              <a:gd name="connsiteY2" fmla="*/ 1131217 h 1960776"/>
              <a:gd name="connsiteX3" fmla="*/ 1731294 w 5370041"/>
              <a:gd name="connsiteY3" fmla="*/ 1150070 h 1960776"/>
              <a:gd name="connsiteX4" fmla="*/ 2221488 w 5370041"/>
              <a:gd name="connsiteY4" fmla="*/ 1310326 h 1960776"/>
              <a:gd name="connsiteX5" fmla="*/ 1608746 w 5370041"/>
              <a:gd name="connsiteY5" fmla="*/ 1329180 h 1960776"/>
              <a:gd name="connsiteX6" fmla="*/ 2739962 w 5370041"/>
              <a:gd name="connsiteY6" fmla="*/ 1593130 h 1960776"/>
              <a:gd name="connsiteX7" fmla="*/ 3701496 w 5370041"/>
              <a:gd name="connsiteY7" fmla="*/ 1366887 h 1960776"/>
              <a:gd name="connsiteX8" fmla="*/ 3126461 w 5370041"/>
              <a:gd name="connsiteY8" fmla="*/ 1348033 h 1960776"/>
              <a:gd name="connsiteX9" fmla="*/ 3390412 w 5370041"/>
              <a:gd name="connsiteY9" fmla="*/ 1216058 h 1960776"/>
              <a:gd name="connsiteX10" fmla="*/ 3918313 w 5370041"/>
              <a:gd name="connsiteY10" fmla="*/ 1197204 h 1960776"/>
              <a:gd name="connsiteX11" fmla="*/ 4615896 w 5370041"/>
              <a:gd name="connsiteY11" fmla="*/ 1498862 h 1960776"/>
              <a:gd name="connsiteX12" fmla="*/ 5115517 w 5370041"/>
              <a:gd name="connsiteY12" fmla="*/ 1960776 h 1960776"/>
              <a:gd name="connsiteX13" fmla="*/ 5370041 w 5370041"/>
              <a:gd name="connsiteY13" fmla="*/ 1706252 h 1960776"/>
              <a:gd name="connsiteX14" fmla="*/ 4945834 w 5370041"/>
              <a:gd name="connsiteY14" fmla="*/ 1432875 h 1960776"/>
              <a:gd name="connsiteX15" fmla="*/ 4399080 w 5370041"/>
              <a:gd name="connsiteY15" fmla="*/ 1121790 h 1960776"/>
              <a:gd name="connsiteX16" fmla="*/ 4163410 w 5370041"/>
              <a:gd name="connsiteY16" fmla="*/ 1055802 h 1960776"/>
              <a:gd name="connsiteX17" fmla="*/ 4436787 w 5370041"/>
              <a:gd name="connsiteY17" fmla="*/ 904974 h 1960776"/>
              <a:gd name="connsiteX18" fmla="*/ 4879847 w 5370041"/>
              <a:gd name="connsiteY18" fmla="*/ 857840 h 1960776"/>
              <a:gd name="connsiteX19" fmla="*/ 4663030 w 5370041"/>
              <a:gd name="connsiteY19" fmla="*/ 593889 h 1960776"/>
              <a:gd name="connsiteX20" fmla="*/ 4314239 w 5370041"/>
              <a:gd name="connsiteY20" fmla="*/ 641023 h 1960776"/>
              <a:gd name="connsiteX21" fmla="*/ 4022008 w 5370041"/>
              <a:gd name="connsiteY21" fmla="*/ 961534 h 1960776"/>
              <a:gd name="connsiteX22" fmla="*/ 3644936 w 5370041"/>
              <a:gd name="connsiteY22" fmla="*/ 933254 h 1960776"/>
              <a:gd name="connsiteX23" fmla="*/ 3597801 w 5370041"/>
              <a:gd name="connsiteY23" fmla="*/ 490194 h 1960776"/>
              <a:gd name="connsiteX24" fmla="*/ 3729777 w 5370041"/>
              <a:gd name="connsiteY24" fmla="*/ 18854 h 1960776"/>
              <a:gd name="connsiteX25" fmla="*/ 3145315 w 5370041"/>
              <a:gd name="connsiteY25" fmla="*/ 0 h 1960776"/>
              <a:gd name="connsiteX26" fmla="*/ 3239583 w 5370041"/>
              <a:gd name="connsiteY26" fmla="*/ 348792 h 1960776"/>
              <a:gd name="connsiteX27" fmla="*/ 3456399 w 5370041"/>
              <a:gd name="connsiteY27" fmla="*/ 838986 h 1960776"/>
              <a:gd name="connsiteX28" fmla="*/ 3512960 w 5370041"/>
              <a:gd name="connsiteY28" fmla="*/ 970961 h 1960776"/>
              <a:gd name="connsiteX29" fmla="*/ 3211303 w 5370041"/>
              <a:gd name="connsiteY29" fmla="*/ 999242 h 1960776"/>
              <a:gd name="connsiteX30" fmla="*/ 3003913 w 5370041"/>
              <a:gd name="connsiteY30" fmla="*/ 1093510 h 1960776"/>
              <a:gd name="connsiteX31" fmla="*/ 2626841 w 5370041"/>
              <a:gd name="connsiteY31" fmla="*/ 876693 h 1960776"/>
              <a:gd name="connsiteX32" fmla="*/ 2117793 w 5370041"/>
              <a:gd name="connsiteY32" fmla="*/ 518475 h 1960776"/>
              <a:gd name="connsiteX33" fmla="*/ 1844416 w 5370041"/>
              <a:gd name="connsiteY33" fmla="*/ 197963 h 1960776"/>
              <a:gd name="connsiteX34" fmla="*/ 1740721 w 5370041"/>
              <a:gd name="connsiteY34" fmla="*/ 9427 h 1960776"/>
              <a:gd name="connsiteX35" fmla="*/ 1354222 w 5370041"/>
              <a:gd name="connsiteY35" fmla="*/ 0 h 1960776"/>
              <a:gd name="connsiteX36" fmla="*/ 1382503 w 5370041"/>
              <a:gd name="connsiteY36" fmla="*/ 169683 h 1960776"/>
              <a:gd name="connsiteX37" fmla="*/ 1759575 w 5370041"/>
              <a:gd name="connsiteY37" fmla="*/ 509048 h 1960776"/>
              <a:gd name="connsiteX38" fmla="*/ 2108366 w 5370041"/>
              <a:gd name="connsiteY38" fmla="*/ 735291 h 1960776"/>
              <a:gd name="connsiteX39" fmla="*/ 2532573 w 5370041"/>
              <a:gd name="connsiteY39" fmla="*/ 1008668 h 1960776"/>
              <a:gd name="connsiteX40" fmla="*/ 2768243 w 5370041"/>
              <a:gd name="connsiteY40" fmla="*/ 1178351 h 1960776"/>
              <a:gd name="connsiteX41" fmla="*/ 2523146 w 5370041"/>
              <a:gd name="connsiteY41" fmla="*/ 1206631 h 1960776"/>
              <a:gd name="connsiteX42" fmla="*/ 1863270 w 5370041"/>
              <a:gd name="connsiteY42" fmla="*/ 1065229 h 1960776"/>
              <a:gd name="connsiteX43" fmla="*/ 1335369 w 5370041"/>
              <a:gd name="connsiteY43" fmla="*/ 980388 h 1960776"/>
              <a:gd name="connsiteX44" fmla="*/ 109885 w 5370041"/>
              <a:gd name="connsiteY44" fmla="*/ 364628 h 1960776"/>
              <a:gd name="connsiteX0" fmla="*/ 66580 w 5326736"/>
              <a:gd name="connsiteY0" fmla="*/ 364628 h 1960776"/>
              <a:gd name="connsiteX1" fmla="*/ 591 w 5326736"/>
              <a:gd name="connsiteY1" fmla="*/ 651043 h 1960776"/>
              <a:gd name="connsiteX2" fmla="*/ 1574868 w 5326736"/>
              <a:gd name="connsiteY2" fmla="*/ 1131217 h 1960776"/>
              <a:gd name="connsiteX3" fmla="*/ 1687989 w 5326736"/>
              <a:gd name="connsiteY3" fmla="*/ 1150070 h 1960776"/>
              <a:gd name="connsiteX4" fmla="*/ 2178183 w 5326736"/>
              <a:gd name="connsiteY4" fmla="*/ 1310326 h 1960776"/>
              <a:gd name="connsiteX5" fmla="*/ 1565441 w 5326736"/>
              <a:gd name="connsiteY5" fmla="*/ 1329180 h 1960776"/>
              <a:gd name="connsiteX6" fmla="*/ 2696657 w 5326736"/>
              <a:gd name="connsiteY6" fmla="*/ 1593130 h 1960776"/>
              <a:gd name="connsiteX7" fmla="*/ 3658191 w 5326736"/>
              <a:gd name="connsiteY7" fmla="*/ 1366887 h 1960776"/>
              <a:gd name="connsiteX8" fmla="*/ 3083156 w 5326736"/>
              <a:gd name="connsiteY8" fmla="*/ 1348033 h 1960776"/>
              <a:gd name="connsiteX9" fmla="*/ 3347107 w 5326736"/>
              <a:gd name="connsiteY9" fmla="*/ 1216058 h 1960776"/>
              <a:gd name="connsiteX10" fmla="*/ 3875008 w 5326736"/>
              <a:gd name="connsiteY10" fmla="*/ 1197204 h 1960776"/>
              <a:gd name="connsiteX11" fmla="*/ 4572591 w 5326736"/>
              <a:gd name="connsiteY11" fmla="*/ 1498862 h 1960776"/>
              <a:gd name="connsiteX12" fmla="*/ 5072212 w 5326736"/>
              <a:gd name="connsiteY12" fmla="*/ 1960776 h 1960776"/>
              <a:gd name="connsiteX13" fmla="*/ 5326736 w 5326736"/>
              <a:gd name="connsiteY13" fmla="*/ 1706252 h 1960776"/>
              <a:gd name="connsiteX14" fmla="*/ 4902529 w 5326736"/>
              <a:gd name="connsiteY14" fmla="*/ 1432875 h 1960776"/>
              <a:gd name="connsiteX15" fmla="*/ 4355775 w 5326736"/>
              <a:gd name="connsiteY15" fmla="*/ 1121790 h 1960776"/>
              <a:gd name="connsiteX16" fmla="*/ 4120105 w 5326736"/>
              <a:gd name="connsiteY16" fmla="*/ 1055802 h 1960776"/>
              <a:gd name="connsiteX17" fmla="*/ 4393482 w 5326736"/>
              <a:gd name="connsiteY17" fmla="*/ 904974 h 1960776"/>
              <a:gd name="connsiteX18" fmla="*/ 4836542 w 5326736"/>
              <a:gd name="connsiteY18" fmla="*/ 857840 h 1960776"/>
              <a:gd name="connsiteX19" fmla="*/ 4619725 w 5326736"/>
              <a:gd name="connsiteY19" fmla="*/ 593889 h 1960776"/>
              <a:gd name="connsiteX20" fmla="*/ 4270934 w 5326736"/>
              <a:gd name="connsiteY20" fmla="*/ 641023 h 1960776"/>
              <a:gd name="connsiteX21" fmla="*/ 3978703 w 5326736"/>
              <a:gd name="connsiteY21" fmla="*/ 961534 h 1960776"/>
              <a:gd name="connsiteX22" fmla="*/ 3601631 w 5326736"/>
              <a:gd name="connsiteY22" fmla="*/ 933254 h 1960776"/>
              <a:gd name="connsiteX23" fmla="*/ 3554496 w 5326736"/>
              <a:gd name="connsiteY23" fmla="*/ 490194 h 1960776"/>
              <a:gd name="connsiteX24" fmla="*/ 3686472 w 5326736"/>
              <a:gd name="connsiteY24" fmla="*/ 18854 h 1960776"/>
              <a:gd name="connsiteX25" fmla="*/ 3102010 w 5326736"/>
              <a:gd name="connsiteY25" fmla="*/ 0 h 1960776"/>
              <a:gd name="connsiteX26" fmla="*/ 3196278 w 5326736"/>
              <a:gd name="connsiteY26" fmla="*/ 348792 h 1960776"/>
              <a:gd name="connsiteX27" fmla="*/ 3413094 w 5326736"/>
              <a:gd name="connsiteY27" fmla="*/ 838986 h 1960776"/>
              <a:gd name="connsiteX28" fmla="*/ 3469655 w 5326736"/>
              <a:gd name="connsiteY28" fmla="*/ 970961 h 1960776"/>
              <a:gd name="connsiteX29" fmla="*/ 3167998 w 5326736"/>
              <a:gd name="connsiteY29" fmla="*/ 999242 h 1960776"/>
              <a:gd name="connsiteX30" fmla="*/ 2960608 w 5326736"/>
              <a:gd name="connsiteY30" fmla="*/ 1093510 h 1960776"/>
              <a:gd name="connsiteX31" fmla="*/ 2583536 w 5326736"/>
              <a:gd name="connsiteY31" fmla="*/ 876693 h 1960776"/>
              <a:gd name="connsiteX32" fmla="*/ 2074488 w 5326736"/>
              <a:gd name="connsiteY32" fmla="*/ 518475 h 1960776"/>
              <a:gd name="connsiteX33" fmla="*/ 1801111 w 5326736"/>
              <a:gd name="connsiteY33" fmla="*/ 197963 h 1960776"/>
              <a:gd name="connsiteX34" fmla="*/ 1697416 w 5326736"/>
              <a:gd name="connsiteY34" fmla="*/ 9427 h 1960776"/>
              <a:gd name="connsiteX35" fmla="*/ 1310917 w 5326736"/>
              <a:gd name="connsiteY35" fmla="*/ 0 h 1960776"/>
              <a:gd name="connsiteX36" fmla="*/ 1339198 w 5326736"/>
              <a:gd name="connsiteY36" fmla="*/ 169683 h 1960776"/>
              <a:gd name="connsiteX37" fmla="*/ 1716270 w 5326736"/>
              <a:gd name="connsiteY37" fmla="*/ 509048 h 1960776"/>
              <a:gd name="connsiteX38" fmla="*/ 2065061 w 5326736"/>
              <a:gd name="connsiteY38" fmla="*/ 735291 h 1960776"/>
              <a:gd name="connsiteX39" fmla="*/ 2489268 w 5326736"/>
              <a:gd name="connsiteY39" fmla="*/ 1008668 h 1960776"/>
              <a:gd name="connsiteX40" fmla="*/ 2724938 w 5326736"/>
              <a:gd name="connsiteY40" fmla="*/ 1178351 h 1960776"/>
              <a:gd name="connsiteX41" fmla="*/ 2479841 w 5326736"/>
              <a:gd name="connsiteY41" fmla="*/ 1206631 h 1960776"/>
              <a:gd name="connsiteX42" fmla="*/ 1819965 w 5326736"/>
              <a:gd name="connsiteY42" fmla="*/ 1065229 h 1960776"/>
              <a:gd name="connsiteX43" fmla="*/ 1292064 w 5326736"/>
              <a:gd name="connsiteY43" fmla="*/ 980388 h 1960776"/>
              <a:gd name="connsiteX44" fmla="*/ 66580 w 5326736"/>
              <a:gd name="connsiteY44" fmla="*/ 364628 h 1960776"/>
              <a:gd name="connsiteX0" fmla="*/ 197964 w 5458120"/>
              <a:gd name="connsiteY0" fmla="*/ 364628 h 1960776"/>
              <a:gd name="connsiteX1" fmla="*/ 0 w 5458120"/>
              <a:gd name="connsiteY1" fmla="*/ 642887 h 1960776"/>
              <a:gd name="connsiteX2" fmla="*/ 1706252 w 5458120"/>
              <a:gd name="connsiteY2" fmla="*/ 1131217 h 1960776"/>
              <a:gd name="connsiteX3" fmla="*/ 1819373 w 5458120"/>
              <a:gd name="connsiteY3" fmla="*/ 1150070 h 1960776"/>
              <a:gd name="connsiteX4" fmla="*/ 2309567 w 5458120"/>
              <a:gd name="connsiteY4" fmla="*/ 1310326 h 1960776"/>
              <a:gd name="connsiteX5" fmla="*/ 1696825 w 5458120"/>
              <a:gd name="connsiteY5" fmla="*/ 1329180 h 1960776"/>
              <a:gd name="connsiteX6" fmla="*/ 2828041 w 5458120"/>
              <a:gd name="connsiteY6" fmla="*/ 1593130 h 1960776"/>
              <a:gd name="connsiteX7" fmla="*/ 3789575 w 5458120"/>
              <a:gd name="connsiteY7" fmla="*/ 1366887 h 1960776"/>
              <a:gd name="connsiteX8" fmla="*/ 3214540 w 5458120"/>
              <a:gd name="connsiteY8" fmla="*/ 1348033 h 1960776"/>
              <a:gd name="connsiteX9" fmla="*/ 3478491 w 5458120"/>
              <a:gd name="connsiteY9" fmla="*/ 1216058 h 1960776"/>
              <a:gd name="connsiteX10" fmla="*/ 4006392 w 5458120"/>
              <a:gd name="connsiteY10" fmla="*/ 1197204 h 1960776"/>
              <a:gd name="connsiteX11" fmla="*/ 4703975 w 5458120"/>
              <a:gd name="connsiteY11" fmla="*/ 1498862 h 1960776"/>
              <a:gd name="connsiteX12" fmla="*/ 5203596 w 5458120"/>
              <a:gd name="connsiteY12" fmla="*/ 1960776 h 1960776"/>
              <a:gd name="connsiteX13" fmla="*/ 5458120 w 5458120"/>
              <a:gd name="connsiteY13" fmla="*/ 1706252 h 1960776"/>
              <a:gd name="connsiteX14" fmla="*/ 5033913 w 5458120"/>
              <a:gd name="connsiteY14" fmla="*/ 1432875 h 1960776"/>
              <a:gd name="connsiteX15" fmla="*/ 4487159 w 5458120"/>
              <a:gd name="connsiteY15" fmla="*/ 1121790 h 1960776"/>
              <a:gd name="connsiteX16" fmla="*/ 4251489 w 5458120"/>
              <a:gd name="connsiteY16" fmla="*/ 1055802 h 1960776"/>
              <a:gd name="connsiteX17" fmla="*/ 4524866 w 5458120"/>
              <a:gd name="connsiteY17" fmla="*/ 904974 h 1960776"/>
              <a:gd name="connsiteX18" fmla="*/ 4967926 w 5458120"/>
              <a:gd name="connsiteY18" fmla="*/ 857840 h 1960776"/>
              <a:gd name="connsiteX19" fmla="*/ 4751109 w 5458120"/>
              <a:gd name="connsiteY19" fmla="*/ 593889 h 1960776"/>
              <a:gd name="connsiteX20" fmla="*/ 4402318 w 5458120"/>
              <a:gd name="connsiteY20" fmla="*/ 641023 h 1960776"/>
              <a:gd name="connsiteX21" fmla="*/ 4110087 w 5458120"/>
              <a:gd name="connsiteY21" fmla="*/ 961534 h 1960776"/>
              <a:gd name="connsiteX22" fmla="*/ 3733015 w 5458120"/>
              <a:gd name="connsiteY22" fmla="*/ 933254 h 1960776"/>
              <a:gd name="connsiteX23" fmla="*/ 3685880 w 5458120"/>
              <a:gd name="connsiteY23" fmla="*/ 490194 h 1960776"/>
              <a:gd name="connsiteX24" fmla="*/ 3817856 w 5458120"/>
              <a:gd name="connsiteY24" fmla="*/ 18854 h 1960776"/>
              <a:gd name="connsiteX25" fmla="*/ 3233394 w 5458120"/>
              <a:gd name="connsiteY25" fmla="*/ 0 h 1960776"/>
              <a:gd name="connsiteX26" fmla="*/ 3327662 w 5458120"/>
              <a:gd name="connsiteY26" fmla="*/ 348792 h 1960776"/>
              <a:gd name="connsiteX27" fmla="*/ 3544478 w 5458120"/>
              <a:gd name="connsiteY27" fmla="*/ 838986 h 1960776"/>
              <a:gd name="connsiteX28" fmla="*/ 3601039 w 5458120"/>
              <a:gd name="connsiteY28" fmla="*/ 970961 h 1960776"/>
              <a:gd name="connsiteX29" fmla="*/ 3299382 w 5458120"/>
              <a:gd name="connsiteY29" fmla="*/ 999242 h 1960776"/>
              <a:gd name="connsiteX30" fmla="*/ 3091992 w 5458120"/>
              <a:gd name="connsiteY30" fmla="*/ 1093510 h 1960776"/>
              <a:gd name="connsiteX31" fmla="*/ 2714920 w 5458120"/>
              <a:gd name="connsiteY31" fmla="*/ 876693 h 1960776"/>
              <a:gd name="connsiteX32" fmla="*/ 2205872 w 5458120"/>
              <a:gd name="connsiteY32" fmla="*/ 518475 h 1960776"/>
              <a:gd name="connsiteX33" fmla="*/ 1932495 w 5458120"/>
              <a:gd name="connsiteY33" fmla="*/ 197963 h 1960776"/>
              <a:gd name="connsiteX34" fmla="*/ 1828800 w 5458120"/>
              <a:gd name="connsiteY34" fmla="*/ 9427 h 1960776"/>
              <a:gd name="connsiteX35" fmla="*/ 1442301 w 5458120"/>
              <a:gd name="connsiteY35" fmla="*/ 0 h 1960776"/>
              <a:gd name="connsiteX36" fmla="*/ 1470582 w 5458120"/>
              <a:gd name="connsiteY36" fmla="*/ 169683 h 1960776"/>
              <a:gd name="connsiteX37" fmla="*/ 1847654 w 5458120"/>
              <a:gd name="connsiteY37" fmla="*/ 509048 h 1960776"/>
              <a:gd name="connsiteX38" fmla="*/ 2196445 w 5458120"/>
              <a:gd name="connsiteY38" fmla="*/ 735291 h 1960776"/>
              <a:gd name="connsiteX39" fmla="*/ 2620652 w 5458120"/>
              <a:gd name="connsiteY39" fmla="*/ 1008668 h 1960776"/>
              <a:gd name="connsiteX40" fmla="*/ 2856322 w 5458120"/>
              <a:gd name="connsiteY40" fmla="*/ 1178351 h 1960776"/>
              <a:gd name="connsiteX41" fmla="*/ 2611225 w 5458120"/>
              <a:gd name="connsiteY41" fmla="*/ 1206631 h 1960776"/>
              <a:gd name="connsiteX42" fmla="*/ 1951349 w 5458120"/>
              <a:gd name="connsiteY42" fmla="*/ 1065229 h 1960776"/>
              <a:gd name="connsiteX43" fmla="*/ 1423448 w 5458120"/>
              <a:gd name="connsiteY43" fmla="*/ 980388 h 1960776"/>
              <a:gd name="connsiteX44" fmla="*/ 197964 w 5458120"/>
              <a:gd name="connsiteY44" fmla="*/ 364628 h 1960776"/>
              <a:gd name="connsiteX0" fmla="*/ 197964 w 5458120"/>
              <a:gd name="connsiteY0" fmla="*/ 364628 h 1960776"/>
              <a:gd name="connsiteX1" fmla="*/ 0 w 5458120"/>
              <a:gd name="connsiteY1" fmla="*/ 642887 h 1960776"/>
              <a:gd name="connsiteX2" fmla="*/ 1706252 w 5458120"/>
              <a:gd name="connsiteY2" fmla="*/ 1131217 h 1960776"/>
              <a:gd name="connsiteX3" fmla="*/ 1819373 w 5458120"/>
              <a:gd name="connsiteY3" fmla="*/ 1150070 h 1960776"/>
              <a:gd name="connsiteX4" fmla="*/ 2309567 w 5458120"/>
              <a:gd name="connsiteY4" fmla="*/ 1310326 h 1960776"/>
              <a:gd name="connsiteX5" fmla="*/ 1696825 w 5458120"/>
              <a:gd name="connsiteY5" fmla="*/ 1329180 h 1960776"/>
              <a:gd name="connsiteX6" fmla="*/ 2828041 w 5458120"/>
              <a:gd name="connsiteY6" fmla="*/ 1593130 h 1960776"/>
              <a:gd name="connsiteX7" fmla="*/ 3789575 w 5458120"/>
              <a:gd name="connsiteY7" fmla="*/ 1366887 h 1960776"/>
              <a:gd name="connsiteX8" fmla="*/ 3214540 w 5458120"/>
              <a:gd name="connsiteY8" fmla="*/ 1348033 h 1960776"/>
              <a:gd name="connsiteX9" fmla="*/ 3478491 w 5458120"/>
              <a:gd name="connsiteY9" fmla="*/ 1216058 h 1960776"/>
              <a:gd name="connsiteX10" fmla="*/ 4006392 w 5458120"/>
              <a:gd name="connsiteY10" fmla="*/ 1197204 h 1960776"/>
              <a:gd name="connsiteX11" fmla="*/ 4703975 w 5458120"/>
              <a:gd name="connsiteY11" fmla="*/ 1498862 h 1960776"/>
              <a:gd name="connsiteX12" fmla="*/ 5203596 w 5458120"/>
              <a:gd name="connsiteY12" fmla="*/ 1960776 h 1960776"/>
              <a:gd name="connsiteX13" fmla="*/ 5458120 w 5458120"/>
              <a:gd name="connsiteY13" fmla="*/ 1706252 h 1960776"/>
              <a:gd name="connsiteX14" fmla="*/ 5033913 w 5458120"/>
              <a:gd name="connsiteY14" fmla="*/ 1432875 h 1960776"/>
              <a:gd name="connsiteX15" fmla="*/ 4487159 w 5458120"/>
              <a:gd name="connsiteY15" fmla="*/ 1121790 h 1960776"/>
              <a:gd name="connsiteX16" fmla="*/ 4251489 w 5458120"/>
              <a:gd name="connsiteY16" fmla="*/ 1055802 h 1960776"/>
              <a:gd name="connsiteX17" fmla="*/ 4524866 w 5458120"/>
              <a:gd name="connsiteY17" fmla="*/ 904974 h 1960776"/>
              <a:gd name="connsiteX18" fmla="*/ 4967926 w 5458120"/>
              <a:gd name="connsiteY18" fmla="*/ 857840 h 1960776"/>
              <a:gd name="connsiteX19" fmla="*/ 4751109 w 5458120"/>
              <a:gd name="connsiteY19" fmla="*/ 593889 h 1960776"/>
              <a:gd name="connsiteX20" fmla="*/ 4402318 w 5458120"/>
              <a:gd name="connsiteY20" fmla="*/ 641023 h 1960776"/>
              <a:gd name="connsiteX21" fmla="*/ 4110087 w 5458120"/>
              <a:gd name="connsiteY21" fmla="*/ 961534 h 1960776"/>
              <a:gd name="connsiteX22" fmla="*/ 3733015 w 5458120"/>
              <a:gd name="connsiteY22" fmla="*/ 933254 h 1960776"/>
              <a:gd name="connsiteX23" fmla="*/ 3685880 w 5458120"/>
              <a:gd name="connsiteY23" fmla="*/ 490194 h 1960776"/>
              <a:gd name="connsiteX24" fmla="*/ 3817856 w 5458120"/>
              <a:gd name="connsiteY24" fmla="*/ 18854 h 1960776"/>
              <a:gd name="connsiteX25" fmla="*/ 3233394 w 5458120"/>
              <a:gd name="connsiteY25" fmla="*/ 0 h 1960776"/>
              <a:gd name="connsiteX26" fmla="*/ 3327662 w 5458120"/>
              <a:gd name="connsiteY26" fmla="*/ 348792 h 1960776"/>
              <a:gd name="connsiteX27" fmla="*/ 3544478 w 5458120"/>
              <a:gd name="connsiteY27" fmla="*/ 838986 h 1960776"/>
              <a:gd name="connsiteX28" fmla="*/ 3601039 w 5458120"/>
              <a:gd name="connsiteY28" fmla="*/ 970961 h 1960776"/>
              <a:gd name="connsiteX29" fmla="*/ 3299382 w 5458120"/>
              <a:gd name="connsiteY29" fmla="*/ 999242 h 1960776"/>
              <a:gd name="connsiteX30" fmla="*/ 3091992 w 5458120"/>
              <a:gd name="connsiteY30" fmla="*/ 1093510 h 1960776"/>
              <a:gd name="connsiteX31" fmla="*/ 2714920 w 5458120"/>
              <a:gd name="connsiteY31" fmla="*/ 876693 h 1960776"/>
              <a:gd name="connsiteX32" fmla="*/ 2205872 w 5458120"/>
              <a:gd name="connsiteY32" fmla="*/ 518475 h 1960776"/>
              <a:gd name="connsiteX33" fmla="*/ 1932495 w 5458120"/>
              <a:gd name="connsiteY33" fmla="*/ 197963 h 1960776"/>
              <a:gd name="connsiteX34" fmla="*/ 1828800 w 5458120"/>
              <a:gd name="connsiteY34" fmla="*/ 9427 h 1960776"/>
              <a:gd name="connsiteX35" fmla="*/ 1442301 w 5458120"/>
              <a:gd name="connsiteY35" fmla="*/ 0 h 1960776"/>
              <a:gd name="connsiteX36" fmla="*/ 1470582 w 5458120"/>
              <a:gd name="connsiteY36" fmla="*/ 169683 h 1960776"/>
              <a:gd name="connsiteX37" fmla="*/ 1847654 w 5458120"/>
              <a:gd name="connsiteY37" fmla="*/ 509048 h 1960776"/>
              <a:gd name="connsiteX38" fmla="*/ 2196445 w 5458120"/>
              <a:gd name="connsiteY38" fmla="*/ 735291 h 1960776"/>
              <a:gd name="connsiteX39" fmla="*/ 2620652 w 5458120"/>
              <a:gd name="connsiteY39" fmla="*/ 1008668 h 1960776"/>
              <a:gd name="connsiteX40" fmla="*/ 2856322 w 5458120"/>
              <a:gd name="connsiteY40" fmla="*/ 1178351 h 1960776"/>
              <a:gd name="connsiteX41" fmla="*/ 2611225 w 5458120"/>
              <a:gd name="connsiteY41" fmla="*/ 1206631 h 1960776"/>
              <a:gd name="connsiteX42" fmla="*/ 1951349 w 5458120"/>
              <a:gd name="connsiteY42" fmla="*/ 1065229 h 1960776"/>
              <a:gd name="connsiteX43" fmla="*/ 1442302 w 5458120"/>
              <a:gd name="connsiteY43" fmla="*/ 882508 h 1960776"/>
              <a:gd name="connsiteX44" fmla="*/ 197964 w 5458120"/>
              <a:gd name="connsiteY44" fmla="*/ 364628 h 1960776"/>
              <a:gd name="connsiteX0" fmla="*/ 197964 w 5458120"/>
              <a:gd name="connsiteY0" fmla="*/ 364628 h 1960776"/>
              <a:gd name="connsiteX1" fmla="*/ 0 w 5458120"/>
              <a:gd name="connsiteY1" fmla="*/ 642887 h 1960776"/>
              <a:gd name="connsiteX2" fmla="*/ 1706252 w 5458120"/>
              <a:gd name="connsiteY2" fmla="*/ 1131217 h 1960776"/>
              <a:gd name="connsiteX3" fmla="*/ 1819373 w 5458120"/>
              <a:gd name="connsiteY3" fmla="*/ 1150070 h 1960776"/>
              <a:gd name="connsiteX4" fmla="*/ 2309567 w 5458120"/>
              <a:gd name="connsiteY4" fmla="*/ 1310326 h 1960776"/>
              <a:gd name="connsiteX5" fmla="*/ 1696825 w 5458120"/>
              <a:gd name="connsiteY5" fmla="*/ 1329180 h 1960776"/>
              <a:gd name="connsiteX6" fmla="*/ 2828041 w 5458120"/>
              <a:gd name="connsiteY6" fmla="*/ 1593130 h 1960776"/>
              <a:gd name="connsiteX7" fmla="*/ 3789575 w 5458120"/>
              <a:gd name="connsiteY7" fmla="*/ 1366887 h 1960776"/>
              <a:gd name="connsiteX8" fmla="*/ 3214540 w 5458120"/>
              <a:gd name="connsiteY8" fmla="*/ 1348033 h 1960776"/>
              <a:gd name="connsiteX9" fmla="*/ 3478491 w 5458120"/>
              <a:gd name="connsiteY9" fmla="*/ 1216058 h 1960776"/>
              <a:gd name="connsiteX10" fmla="*/ 4006392 w 5458120"/>
              <a:gd name="connsiteY10" fmla="*/ 1197204 h 1960776"/>
              <a:gd name="connsiteX11" fmla="*/ 4703975 w 5458120"/>
              <a:gd name="connsiteY11" fmla="*/ 1498862 h 1960776"/>
              <a:gd name="connsiteX12" fmla="*/ 5203596 w 5458120"/>
              <a:gd name="connsiteY12" fmla="*/ 1960776 h 1960776"/>
              <a:gd name="connsiteX13" fmla="*/ 5458120 w 5458120"/>
              <a:gd name="connsiteY13" fmla="*/ 1706252 h 1960776"/>
              <a:gd name="connsiteX14" fmla="*/ 5033913 w 5458120"/>
              <a:gd name="connsiteY14" fmla="*/ 1432875 h 1960776"/>
              <a:gd name="connsiteX15" fmla="*/ 4487159 w 5458120"/>
              <a:gd name="connsiteY15" fmla="*/ 1121790 h 1960776"/>
              <a:gd name="connsiteX16" fmla="*/ 4251489 w 5458120"/>
              <a:gd name="connsiteY16" fmla="*/ 1055802 h 1960776"/>
              <a:gd name="connsiteX17" fmla="*/ 4524866 w 5458120"/>
              <a:gd name="connsiteY17" fmla="*/ 904974 h 1960776"/>
              <a:gd name="connsiteX18" fmla="*/ 4967926 w 5458120"/>
              <a:gd name="connsiteY18" fmla="*/ 857840 h 1960776"/>
              <a:gd name="connsiteX19" fmla="*/ 4751109 w 5458120"/>
              <a:gd name="connsiteY19" fmla="*/ 593889 h 1960776"/>
              <a:gd name="connsiteX20" fmla="*/ 4402318 w 5458120"/>
              <a:gd name="connsiteY20" fmla="*/ 641023 h 1960776"/>
              <a:gd name="connsiteX21" fmla="*/ 4110087 w 5458120"/>
              <a:gd name="connsiteY21" fmla="*/ 961534 h 1960776"/>
              <a:gd name="connsiteX22" fmla="*/ 3733015 w 5458120"/>
              <a:gd name="connsiteY22" fmla="*/ 933254 h 1960776"/>
              <a:gd name="connsiteX23" fmla="*/ 3685880 w 5458120"/>
              <a:gd name="connsiteY23" fmla="*/ 490194 h 1960776"/>
              <a:gd name="connsiteX24" fmla="*/ 3817856 w 5458120"/>
              <a:gd name="connsiteY24" fmla="*/ 18854 h 1960776"/>
              <a:gd name="connsiteX25" fmla="*/ 3233394 w 5458120"/>
              <a:gd name="connsiteY25" fmla="*/ 0 h 1960776"/>
              <a:gd name="connsiteX26" fmla="*/ 3327662 w 5458120"/>
              <a:gd name="connsiteY26" fmla="*/ 348792 h 1960776"/>
              <a:gd name="connsiteX27" fmla="*/ 3544478 w 5458120"/>
              <a:gd name="connsiteY27" fmla="*/ 838986 h 1960776"/>
              <a:gd name="connsiteX28" fmla="*/ 3601039 w 5458120"/>
              <a:gd name="connsiteY28" fmla="*/ 970961 h 1960776"/>
              <a:gd name="connsiteX29" fmla="*/ 3299382 w 5458120"/>
              <a:gd name="connsiteY29" fmla="*/ 999242 h 1960776"/>
              <a:gd name="connsiteX30" fmla="*/ 3091992 w 5458120"/>
              <a:gd name="connsiteY30" fmla="*/ 1093510 h 1960776"/>
              <a:gd name="connsiteX31" fmla="*/ 2714920 w 5458120"/>
              <a:gd name="connsiteY31" fmla="*/ 876693 h 1960776"/>
              <a:gd name="connsiteX32" fmla="*/ 2205872 w 5458120"/>
              <a:gd name="connsiteY32" fmla="*/ 518475 h 1960776"/>
              <a:gd name="connsiteX33" fmla="*/ 1932495 w 5458120"/>
              <a:gd name="connsiteY33" fmla="*/ 197963 h 1960776"/>
              <a:gd name="connsiteX34" fmla="*/ 1828800 w 5458120"/>
              <a:gd name="connsiteY34" fmla="*/ 9427 h 1960776"/>
              <a:gd name="connsiteX35" fmla="*/ 1442301 w 5458120"/>
              <a:gd name="connsiteY35" fmla="*/ 0 h 1960776"/>
              <a:gd name="connsiteX36" fmla="*/ 1470582 w 5458120"/>
              <a:gd name="connsiteY36" fmla="*/ 169683 h 1960776"/>
              <a:gd name="connsiteX37" fmla="*/ 1847654 w 5458120"/>
              <a:gd name="connsiteY37" fmla="*/ 509048 h 1960776"/>
              <a:gd name="connsiteX38" fmla="*/ 2196445 w 5458120"/>
              <a:gd name="connsiteY38" fmla="*/ 735291 h 1960776"/>
              <a:gd name="connsiteX39" fmla="*/ 2620652 w 5458120"/>
              <a:gd name="connsiteY39" fmla="*/ 1008668 h 1960776"/>
              <a:gd name="connsiteX40" fmla="*/ 2856322 w 5458120"/>
              <a:gd name="connsiteY40" fmla="*/ 1178351 h 1960776"/>
              <a:gd name="connsiteX41" fmla="*/ 2611225 w 5458120"/>
              <a:gd name="connsiteY41" fmla="*/ 1206631 h 1960776"/>
              <a:gd name="connsiteX42" fmla="*/ 1923069 w 5458120"/>
              <a:gd name="connsiteY42" fmla="*/ 1024446 h 1960776"/>
              <a:gd name="connsiteX43" fmla="*/ 1442302 w 5458120"/>
              <a:gd name="connsiteY43" fmla="*/ 882508 h 1960776"/>
              <a:gd name="connsiteX44" fmla="*/ 197964 w 5458120"/>
              <a:gd name="connsiteY44" fmla="*/ 364628 h 1960776"/>
              <a:gd name="connsiteX0" fmla="*/ 197964 w 5458120"/>
              <a:gd name="connsiteY0" fmla="*/ 364628 h 1960776"/>
              <a:gd name="connsiteX1" fmla="*/ 0 w 5458120"/>
              <a:gd name="connsiteY1" fmla="*/ 642887 h 1960776"/>
              <a:gd name="connsiteX2" fmla="*/ 1706252 w 5458120"/>
              <a:gd name="connsiteY2" fmla="*/ 1131217 h 1960776"/>
              <a:gd name="connsiteX3" fmla="*/ 1819373 w 5458120"/>
              <a:gd name="connsiteY3" fmla="*/ 1150070 h 1960776"/>
              <a:gd name="connsiteX4" fmla="*/ 2309567 w 5458120"/>
              <a:gd name="connsiteY4" fmla="*/ 1310326 h 1960776"/>
              <a:gd name="connsiteX5" fmla="*/ 1696825 w 5458120"/>
              <a:gd name="connsiteY5" fmla="*/ 1329180 h 1960776"/>
              <a:gd name="connsiteX6" fmla="*/ 2828041 w 5458120"/>
              <a:gd name="connsiteY6" fmla="*/ 1593130 h 1960776"/>
              <a:gd name="connsiteX7" fmla="*/ 3789575 w 5458120"/>
              <a:gd name="connsiteY7" fmla="*/ 1366887 h 1960776"/>
              <a:gd name="connsiteX8" fmla="*/ 3214540 w 5458120"/>
              <a:gd name="connsiteY8" fmla="*/ 1348033 h 1960776"/>
              <a:gd name="connsiteX9" fmla="*/ 3478491 w 5458120"/>
              <a:gd name="connsiteY9" fmla="*/ 1216058 h 1960776"/>
              <a:gd name="connsiteX10" fmla="*/ 4006392 w 5458120"/>
              <a:gd name="connsiteY10" fmla="*/ 1197204 h 1960776"/>
              <a:gd name="connsiteX11" fmla="*/ 4703975 w 5458120"/>
              <a:gd name="connsiteY11" fmla="*/ 1498862 h 1960776"/>
              <a:gd name="connsiteX12" fmla="*/ 5203596 w 5458120"/>
              <a:gd name="connsiteY12" fmla="*/ 1960776 h 1960776"/>
              <a:gd name="connsiteX13" fmla="*/ 5458120 w 5458120"/>
              <a:gd name="connsiteY13" fmla="*/ 1706252 h 1960776"/>
              <a:gd name="connsiteX14" fmla="*/ 5033913 w 5458120"/>
              <a:gd name="connsiteY14" fmla="*/ 1432875 h 1960776"/>
              <a:gd name="connsiteX15" fmla="*/ 4487159 w 5458120"/>
              <a:gd name="connsiteY15" fmla="*/ 1121790 h 1960776"/>
              <a:gd name="connsiteX16" fmla="*/ 4251489 w 5458120"/>
              <a:gd name="connsiteY16" fmla="*/ 1055802 h 1960776"/>
              <a:gd name="connsiteX17" fmla="*/ 4524866 w 5458120"/>
              <a:gd name="connsiteY17" fmla="*/ 904974 h 1960776"/>
              <a:gd name="connsiteX18" fmla="*/ 4967926 w 5458120"/>
              <a:gd name="connsiteY18" fmla="*/ 857840 h 1960776"/>
              <a:gd name="connsiteX19" fmla="*/ 4751109 w 5458120"/>
              <a:gd name="connsiteY19" fmla="*/ 593889 h 1960776"/>
              <a:gd name="connsiteX20" fmla="*/ 4402318 w 5458120"/>
              <a:gd name="connsiteY20" fmla="*/ 641023 h 1960776"/>
              <a:gd name="connsiteX21" fmla="*/ 4110087 w 5458120"/>
              <a:gd name="connsiteY21" fmla="*/ 961534 h 1960776"/>
              <a:gd name="connsiteX22" fmla="*/ 3733015 w 5458120"/>
              <a:gd name="connsiteY22" fmla="*/ 933254 h 1960776"/>
              <a:gd name="connsiteX23" fmla="*/ 3685880 w 5458120"/>
              <a:gd name="connsiteY23" fmla="*/ 490194 h 1960776"/>
              <a:gd name="connsiteX24" fmla="*/ 3817856 w 5458120"/>
              <a:gd name="connsiteY24" fmla="*/ 18854 h 1960776"/>
              <a:gd name="connsiteX25" fmla="*/ 3233394 w 5458120"/>
              <a:gd name="connsiteY25" fmla="*/ 0 h 1960776"/>
              <a:gd name="connsiteX26" fmla="*/ 3327662 w 5458120"/>
              <a:gd name="connsiteY26" fmla="*/ 348792 h 1960776"/>
              <a:gd name="connsiteX27" fmla="*/ 3544478 w 5458120"/>
              <a:gd name="connsiteY27" fmla="*/ 838986 h 1960776"/>
              <a:gd name="connsiteX28" fmla="*/ 3601039 w 5458120"/>
              <a:gd name="connsiteY28" fmla="*/ 970961 h 1960776"/>
              <a:gd name="connsiteX29" fmla="*/ 3299382 w 5458120"/>
              <a:gd name="connsiteY29" fmla="*/ 999242 h 1960776"/>
              <a:gd name="connsiteX30" fmla="*/ 3091992 w 5458120"/>
              <a:gd name="connsiteY30" fmla="*/ 1093510 h 1960776"/>
              <a:gd name="connsiteX31" fmla="*/ 2714920 w 5458120"/>
              <a:gd name="connsiteY31" fmla="*/ 876693 h 1960776"/>
              <a:gd name="connsiteX32" fmla="*/ 2205872 w 5458120"/>
              <a:gd name="connsiteY32" fmla="*/ 518475 h 1960776"/>
              <a:gd name="connsiteX33" fmla="*/ 1932495 w 5458120"/>
              <a:gd name="connsiteY33" fmla="*/ 197963 h 1960776"/>
              <a:gd name="connsiteX34" fmla="*/ 1828800 w 5458120"/>
              <a:gd name="connsiteY34" fmla="*/ 9427 h 1960776"/>
              <a:gd name="connsiteX35" fmla="*/ 1442301 w 5458120"/>
              <a:gd name="connsiteY35" fmla="*/ 0 h 1960776"/>
              <a:gd name="connsiteX36" fmla="*/ 1470582 w 5458120"/>
              <a:gd name="connsiteY36" fmla="*/ 169683 h 1960776"/>
              <a:gd name="connsiteX37" fmla="*/ 1847654 w 5458120"/>
              <a:gd name="connsiteY37" fmla="*/ 509048 h 1960776"/>
              <a:gd name="connsiteX38" fmla="*/ 2196445 w 5458120"/>
              <a:gd name="connsiteY38" fmla="*/ 735291 h 1960776"/>
              <a:gd name="connsiteX39" fmla="*/ 2620652 w 5458120"/>
              <a:gd name="connsiteY39" fmla="*/ 1008668 h 1960776"/>
              <a:gd name="connsiteX40" fmla="*/ 2856322 w 5458120"/>
              <a:gd name="connsiteY40" fmla="*/ 1178351 h 1960776"/>
              <a:gd name="connsiteX41" fmla="*/ 2611225 w 5458120"/>
              <a:gd name="connsiteY41" fmla="*/ 1206631 h 1960776"/>
              <a:gd name="connsiteX42" fmla="*/ 1923069 w 5458120"/>
              <a:gd name="connsiteY42" fmla="*/ 1024446 h 1960776"/>
              <a:gd name="connsiteX43" fmla="*/ 1338607 w 5458120"/>
              <a:gd name="connsiteY43" fmla="*/ 800941 h 1960776"/>
              <a:gd name="connsiteX44" fmla="*/ 197964 w 5458120"/>
              <a:gd name="connsiteY44" fmla="*/ 364628 h 1960776"/>
              <a:gd name="connsiteX0" fmla="*/ 197964 w 5458120"/>
              <a:gd name="connsiteY0" fmla="*/ 364628 h 1960776"/>
              <a:gd name="connsiteX1" fmla="*/ 0 w 5458120"/>
              <a:gd name="connsiteY1" fmla="*/ 642887 h 1960776"/>
              <a:gd name="connsiteX2" fmla="*/ 1819373 w 5458120"/>
              <a:gd name="connsiteY2" fmla="*/ 1150070 h 1960776"/>
              <a:gd name="connsiteX3" fmla="*/ 2309567 w 5458120"/>
              <a:gd name="connsiteY3" fmla="*/ 1310326 h 1960776"/>
              <a:gd name="connsiteX4" fmla="*/ 1696825 w 5458120"/>
              <a:gd name="connsiteY4" fmla="*/ 1329180 h 1960776"/>
              <a:gd name="connsiteX5" fmla="*/ 2828041 w 5458120"/>
              <a:gd name="connsiteY5" fmla="*/ 1593130 h 1960776"/>
              <a:gd name="connsiteX6" fmla="*/ 3789575 w 5458120"/>
              <a:gd name="connsiteY6" fmla="*/ 1366887 h 1960776"/>
              <a:gd name="connsiteX7" fmla="*/ 3214540 w 5458120"/>
              <a:gd name="connsiteY7" fmla="*/ 1348033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470582 w 5458120"/>
              <a:gd name="connsiteY35" fmla="*/ 169683 h 1960776"/>
              <a:gd name="connsiteX36" fmla="*/ 1847654 w 5458120"/>
              <a:gd name="connsiteY36" fmla="*/ 509048 h 1960776"/>
              <a:gd name="connsiteX37" fmla="*/ 2196445 w 5458120"/>
              <a:gd name="connsiteY37" fmla="*/ 735291 h 1960776"/>
              <a:gd name="connsiteX38" fmla="*/ 2620652 w 5458120"/>
              <a:gd name="connsiteY38" fmla="*/ 1008668 h 1960776"/>
              <a:gd name="connsiteX39" fmla="*/ 2856322 w 5458120"/>
              <a:gd name="connsiteY39" fmla="*/ 1178351 h 1960776"/>
              <a:gd name="connsiteX40" fmla="*/ 2611225 w 5458120"/>
              <a:gd name="connsiteY40" fmla="*/ 1206631 h 1960776"/>
              <a:gd name="connsiteX41" fmla="*/ 1923069 w 5458120"/>
              <a:gd name="connsiteY41" fmla="*/ 1024446 h 1960776"/>
              <a:gd name="connsiteX42" fmla="*/ 1338607 w 5458120"/>
              <a:gd name="connsiteY42" fmla="*/ 800941 h 1960776"/>
              <a:gd name="connsiteX43" fmla="*/ 197964 w 5458120"/>
              <a:gd name="connsiteY43"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309567 w 5458120"/>
              <a:gd name="connsiteY3" fmla="*/ 1310326 h 1960776"/>
              <a:gd name="connsiteX4" fmla="*/ 1696825 w 5458120"/>
              <a:gd name="connsiteY4" fmla="*/ 1329180 h 1960776"/>
              <a:gd name="connsiteX5" fmla="*/ 2828041 w 5458120"/>
              <a:gd name="connsiteY5" fmla="*/ 1593130 h 1960776"/>
              <a:gd name="connsiteX6" fmla="*/ 3789575 w 5458120"/>
              <a:gd name="connsiteY6" fmla="*/ 1366887 h 1960776"/>
              <a:gd name="connsiteX7" fmla="*/ 3214540 w 5458120"/>
              <a:gd name="connsiteY7" fmla="*/ 1348033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470582 w 5458120"/>
              <a:gd name="connsiteY35" fmla="*/ 169683 h 1960776"/>
              <a:gd name="connsiteX36" fmla="*/ 1847654 w 5458120"/>
              <a:gd name="connsiteY36" fmla="*/ 509048 h 1960776"/>
              <a:gd name="connsiteX37" fmla="*/ 2196445 w 5458120"/>
              <a:gd name="connsiteY37" fmla="*/ 735291 h 1960776"/>
              <a:gd name="connsiteX38" fmla="*/ 2620652 w 5458120"/>
              <a:gd name="connsiteY38" fmla="*/ 1008668 h 1960776"/>
              <a:gd name="connsiteX39" fmla="*/ 2856322 w 5458120"/>
              <a:gd name="connsiteY39" fmla="*/ 1178351 h 1960776"/>
              <a:gd name="connsiteX40" fmla="*/ 2611225 w 5458120"/>
              <a:gd name="connsiteY40" fmla="*/ 1206631 h 1960776"/>
              <a:gd name="connsiteX41" fmla="*/ 1923069 w 5458120"/>
              <a:gd name="connsiteY41" fmla="*/ 1024446 h 1960776"/>
              <a:gd name="connsiteX42" fmla="*/ 1338607 w 5458120"/>
              <a:gd name="connsiteY42" fmla="*/ 800941 h 1960776"/>
              <a:gd name="connsiteX43" fmla="*/ 197964 w 5458120"/>
              <a:gd name="connsiteY43"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28041 w 5458120"/>
              <a:gd name="connsiteY5" fmla="*/ 1593130 h 1960776"/>
              <a:gd name="connsiteX6" fmla="*/ 3789575 w 5458120"/>
              <a:gd name="connsiteY6" fmla="*/ 1366887 h 1960776"/>
              <a:gd name="connsiteX7" fmla="*/ 3214540 w 5458120"/>
              <a:gd name="connsiteY7" fmla="*/ 1348033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470582 w 5458120"/>
              <a:gd name="connsiteY35" fmla="*/ 169683 h 1960776"/>
              <a:gd name="connsiteX36" fmla="*/ 1847654 w 5458120"/>
              <a:gd name="connsiteY36" fmla="*/ 509048 h 1960776"/>
              <a:gd name="connsiteX37" fmla="*/ 2196445 w 5458120"/>
              <a:gd name="connsiteY37" fmla="*/ 735291 h 1960776"/>
              <a:gd name="connsiteX38" fmla="*/ 2620652 w 5458120"/>
              <a:gd name="connsiteY38" fmla="*/ 1008668 h 1960776"/>
              <a:gd name="connsiteX39" fmla="*/ 2856322 w 5458120"/>
              <a:gd name="connsiteY39" fmla="*/ 1178351 h 1960776"/>
              <a:gd name="connsiteX40" fmla="*/ 2611225 w 5458120"/>
              <a:gd name="connsiteY40" fmla="*/ 1206631 h 1960776"/>
              <a:gd name="connsiteX41" fmla="*/ 1923069 w 5458120"/>
              <a:gd name="connsiteY41" fmla="*/ 1024446 h 1960776"/>
              <a:gd name="connsiteX42" fmla="*/ 1338607 w 5458120"/>
              <a:gd name="connsiteY42" fmla="*/ 800941 h 1960776"/>
              <a:gd name="connsiteX43" fmla="*/ 197964 w 5458120"/>
              <a:gd name="connsiteY43"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89575 w 5458120"/>
              <a:gd name="connsiteY6" fmla="*/ 1366887 h 1960776"/>
              <a:gd name="connsiteX7" fmla="*/ 3214540 w 5458120"/>
              <a:gd name="connsiteY7" fmla="*/ 1348033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470582 w 5458120"/>
              <a:gd name="connsiteY35" fmla="*/ 169683 h 1960776"/>
              <a:gd name="connsiteX36" fmla="*/ 1847654 w 5458120"/>
              <a:gd name="connsiteY36" fmla="*/ 509048 h 1960776"/>
              <a:gd name="connsiteX37" fmla="*/ 2196445 w 5458120"/>
              <a:gd name="connsiteY37" fmla="*/ 735291 h 1960776"/>
              <a:gd name="connsiteX38" fmla="*/ 2620652 w 5458120"/>
              <a:gd name="connsiteY38" fmla="*/ 1008668 h 1960776"/>
              <a:gd name="connsiteX39" fmla="*/ 2856322 w 5458120"/>
              <a:gd name="connsiteY39" fmla="*/ 1178351 h 1960776"/>
              <a:gd name="connsiteX40" fmla="*/ 2611225 w 5458120"/>
              <a:gd name="connsiteY40" fmla="*/ 1206631 h 1960776"/>
              <a:gd name="connsiteX41" fmla="*/ 1923069 w 5458120"/>
              <a:gd name="connsiteY41" fmla="*/ 1024446 h 1960776"/>
              <a:gd name="connsiteX42" fmla="*/ 1338607 w 5458120"/>
              <a:gd name="connsiteY42" fmla="*/ 800941 h 1960776"/>
              <a:gd name="connsiteX43" fmla="*/ 197964 w 5458120"/>
              <a:gd name="connsiteY43"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214540 w 5458120"/>
              <a:gd name="connsiteY7" fmla="*/ 1348033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470582 w 5458120"/>
              <a:gd name="connsiteY35" fmla="*/ 169683 h 1960776"/>
              <a:gd name="connsiteX36" fmla="*/ 1847654 w 5458120"/>
              <a:gd name="connsiteY36" fmla="*/ 509048 h 1960776"/>
              <a:gd name="connsiteX37" fmla="*/ 2196445 w 5458120"/>
              <a:gd name="connsiteY37" fmla="*/ 735291 h 1960776"/>
              <a:gd name="connsiteX38" fmla="*/ 2620652 w 5458120"/>
              <a:gd name="connsiteY38" fmla="*/ 1008668 h 1960776"/>
              <a:gd name="connsiteX39" fmla="*/ 2856322 w 5458120"/>
              <a:gd name="connsiteY39" fmla="*/ 1178351 h 1960776"/>
              <a:gd name="connsiteX40" fmla="*/ 2611225 w 5458120"/>
              <a:gd name="connsiteY40" fmla="*/ 1206631 h 1960776"/>
              <a:gd name="connsiteX41" fmla="*/ 1923069 w 5458120"/>
              <a:gd name="connsiteY41" fmla="*/ 1024446 h 1960776"/>
              <a:gd name="connsiteX42" fmla="*/ 1338607 w 5458120"/>
              <a:gd name="connsiteY42" fmla="*/ 800941 h 1960776"/>
              <a:gd name="connsiteX43" fmla="*/ 197964 w 5458120"/>
              <a:gd name="connsiteY43"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470582 w 5458120"/>
              <a:gd name="connsiteY35" fmla="*/ 169683 h 1960776"/>
              <a:gd name="connsiteX36" fmla="*/ 1847654 w 5458120"/>
              <a:gd name="connsiteY36" fmla="*/ 509048 h 1960776"/>
              <a:gd name="connsiteX37" fmla="*/ 2196445 w 5458120"/>
              <a:gd name="connsiteY37" fmla="*/ 735291 h 1960776"/>
              <a:gd name="connsiteX38" fmla="*/ 2620652 w 5458120"/>
              <a:gd name="connsiteY38" fmla="*/ 1008668 h 1960776"/>
              <a:gd name="connsiteX39" fmla="*/ 2856322 w 5458120"/>
              <a:gd name="connsiteY39" fmla="*/ 1178351 h 1960776"/>
              <a:gd name="connsiteX40" fmla="*/ 2611225 w 5458120"/>
              <a:gd name="connsiteY40" fmla="*/ 1206631 h 1960776"/>
              <a:gd name="connsiteX41" fmla="*/ 1923069 w 5458120"/>
              <a:gd name="connsiteY41" fmla="*/ 1024446 h 1960776"/>
              <a:gd name="connsiteX42" fmla="*/ 1338607 w 5458120"/>
              <a:gd name="connsiteY42" fmla="*/ 800941 h 1960776"/>
              <a:gd name="connsiteX43" fmla="*/ 197964 w 5458120"/>
              <a:gd name="connsiteY43"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470582 w 5458120"/>
              <a:gd name="connsiteY35" fmla="*/ 169683 h 1960776"/>
              <a:gd name="connsiteX36" fmla="*/ 1847654 w 5458120"/>
              <a:gd name="connsiteY36" fmla="*/ 509048 h 1960776"/>
              <a:gd name="connsiteX37" fmla="*/ 2196445 w 5458120"/>
              <a:gd name="connsiteY37" fmla="*/ 735291 h 1960776"/>
              <a:gd name="connsiteX38" fmla="*/ 2620652 w 5458120"/>
              <a:gd name="connsiteY38" fmla="*/ 1008668 h 1960776"/>
              <a:gd name="connsiteX39" fmla="*/ 2611225 w 5458120"/>
              <a:gd name="connsiteY39" fmla="*/ 1129411 h 1960776"/>
              <a:gd name="connsiteX40" fmla="*/ 2611225 w 5458120"/>
              <a:gd name="connsiteY40" fmla="*/ 1206631 h 1960776"/>
              <a:gd name="connsiteX41" fmla="*/ 1923069 w 5458120"/>
              <a:gd name="connsiteY41" fmla="*/ 1024446 h 1960776"/>
              <a:gd name="connsiteX42" fmla="*/ 1338607 w 5458120"/>
              <a:gd name="connsiteY42" fmla="*/ 800941 h 1960776"/>
              <a:gd name="connsiteX43" fmla="*/ 197964 w 5458120"/>
              <a:gd name="connsiteY43"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470582 w 5458120"/>
              <a:gd name="connsiteY35" fmla="*/ 169683 h 1960776"/>
              <a:gd name="connsiteX36" fmla="*/ 1847654 w 5458120"/>
              <a:gd name="connsiteY36" fmla="*/ 509048 h 1960776"/>
              <a:gd name="connsiteX37" fmla="*/ 2196445 w 5458120"/>
              <a:gd name="connsiteY37" fmla="*/ 735291 h 1960776"/>
              <a:gd name="connsiteX38" fmla="*/ 2620652 w 5458120"/>
              <a:gd name="connsiteY38" fmla="*/ 1008668 h 1960776"/>
              <a:gd name="connsiteX39" fmla="*/ 2611225 w 5458120"/>
              <a:gd name="connsiteY39" fmla="*/ 1206631 h 1960776"/>
              <a:gd name="connsiteX40" fmla="*/ 1923069 w 5458120"/>
              <a:gd name="connsiteY40" fmla="*/ 1024446 h 1960776"/>
              <a:gd name="connsiteX41" fmla="*/ 1338607 w 5458120"/>
              <a:gd name="connsiteY41" fmla="*/ 800941 h 1960776"/>
              <a:gd name="connsiteX42" fmla="*/ 197964 w 5458120"/>
              <a:gd name="connsiteY42"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470582 w 5458120"/>
              <a:gd name="connsiteY35" fmla="*/ 169683 h 1960776"/>
              <a:gd name="connsiteX36" fmla="*/ 1847654 w 5458120"/>
              <a:gd name="connsiteY36" fmla="*/ 509048 h 1960776"/>
              <a:gd name="connsiteX37" fmla="*/ 2196445 w 5458120"/>
              <a:gd name="connsiteY37" fmla="*/ 735291 h 1960776"/>
              <a:gd name="connsiteX38" fmla="*/ 2328421 w 5458120"/>
              <a:gd name="connsiteY38" fmla="*/ 1008668 h 1960776"/>
              <a:gd name="connsiteX39" fmla="*/ 2611225 w 5458120"/>
              <a:gd name="connsiteY39" fmla="*/ 1206631 h 1960776"/>
              <a:gd name="connsiteX40" fmla="*/ 1923069 w 5458120"/>
              <a:gd name="connsiteY40" fmla="*/ 1024446 h 1960776"/>
              <a:gd name="connsiteX41" fmla="*/ 1338607 w 5458120"/>
              <a:gd name="connsiteY41" fmla="*/ 800941 h 1960776"/>
              <a:gd name="connsiteX42" fmla="*/ 197964 w 5458120"/>
              <a:gd name="connsiteY42"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470582 w 5458120"/>
              <a:gd name="connsiteY35" fmla="*/ 169683 h 1960776"/>
              <a:gd name="connsiteX36" fmla="*/ 1847654 w 5458120"/>
              <a:gd name="connsiteY36" fmla="*/ 509048 h 1960776"/>
              <a:gd name="connsiteX37" fmla="*/ 2328421 w 5458120"/>
              <a:gd name="connsiteY37" fmla="*/ 1008668 h 1960776"/>
              <a:gd name="connsiteX38" fmla="*/ 2611225 w 5458120"/>
              <a:gd name="connsiteY38" fmla="*/ 1206631 h 1960776"/>
              <a:gd name="connsiteX39" fmla="*/ 1923069 w 5458120"/>
              <a:gd name="connsiteY39" fmla="*/ 1024446 h 1960776"/>
              <a:gd name="connsiteX40" fmla="*/ 1338607 w 5458120"/>
              <a:gd name="connsiteY40" fmla="*/ 800941 h 1960776"/>
              <a:gd name="connsiteX41" fmla="*/ 197964 w 5458120"/>
              <a:gd name="connsiteY41"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470582 w 5458120"/>
              <a:gd name="connsiteY35" fmla="*/ 169683 h 1960776"/>
              <a:gd name="connsiteX36" fmla="*/ 2328421 w 5458120"/>
              <a:gd name="connsiteY36" fmla="*/ 1008668 h 1960776"/>
              <a:gd name="connsiteX37" fmla="*/ 2611225 w 5458120"/>
              <a:gd name="connsiteY37" fmla="*/ 1206631 h 1960776"/>
              <a:gd name="connsiteX38" fmla="*/ 1923069 w 5458120"/>
              <a:gd name="connsiteY38" fmla="*/ 1024446 h 1960776"/>
              <a:gd name="connsiteX39" fmla="*/ 1338607 w 5458120"/>
              <a:gd name="connsiteY39" fmla="*/ 800941 h 1960776"/>
              <a:gd name="connsiteX40" fmla="*/ 197964 w 5458120"/>
              <a:gd name="connsiteY40"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527143 w 5458120"/>
              <a:gd name="connsiteY35" fmla="*/ 275720 h 1960776"/>
              <a:gd name="connsiteX36" fmla="*/ 2328421 w 5458120"/>
              <a:gd name="connsiteY36" fmla="*/ 1008668 h 1960776"/>
              <a:gd name="connsiteX37" fmla="*/ 2611225 w 5458120"/>
              <a:gd name="connsiteY37" fmla="*/ 1206631 h 1960776"/>
              <a:gd name="connsiteX38" fmla="*/ 1923069 w 5458120"/>
              <a:gd name="connsiteY38" fmla="*/ 1024446 h 1960776"/>
              <a:gd name="connsiteX39" fmla="*/ 1338607 w 5458120"/>
              <a:gd name="connsiteY39" fmla="*/ 800941 h 1960776"/>
              <a:gd name="connsiteX40" fmla="*/ 197964 w 5458120"/>
              <a:gd name="connsiteY40"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2328421 w 5458120"/>
              <a:gd name="connsiteY35" fmla="*/ 1008668 h 1960776"/>
              <a:gd name="connsiteX36" fmla="*/ 2611225 w 5458120"/>
              <a:gd name="connsiteY36" fmla="*/ 1206631 h 1960776"/>
              <a:gd name="connsiteX37" fmla="*/ 1923069 w 5458120"/>
              <a:gd name="connsiteY37" fmla="*/ 1024446 h 1960776"/>
              <a:gd name="connsiteX38" fmla="*/ 1338607 w 5458120"/>
              <a:gd name="connsiteY38" fmla="*/ 800941 h 1960776"/>
              <a:gd name="connsiteX39" fmla="*/ 197964 w 5458120"/>
              <a:gd name="connsiteY39"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932495 w 5458120"/>
              <a:gd name="connsiteY32" fmla="*/ 197963 h 1960776"/>
              <a:gd name="connsiteX33" fmla="*/ 1828800 w 5458120"/>
              <a:gd name="connsiteY33" fmla="*/ 9427 h 1960776"/>
              <a:gd name="connsiteX34" fmla="*/ 1442301 w 5458120"/>
              <a:gd name="connsiteY34" fmla="*/ 0 h 1960776"/>
              <a:gd name="connsiteX35" fmla="*/ 1894788 w 5458120"/>
              <a:gd name="connsiteY35" fmla="*/ 690556 h 1960776"/>
              <a:gd name="connsiteX36" fmla="*/ 2611225 w 5458120"/>
              <a:gd name="connsiteY36" fmla="*/ 1206631 h 1960776"/>
              <a:gd name="connsiteX37" fmla="*/ 1923069 w 5458120"/>
              <a:gd name="connsiteY37" fmla="*/ 1024446 h 1960776"/>
              <a:gd name="connsiteX38" fmla="*/ 1338607 w 5458120"/>
              <a:gd name="connsiteY38" fmla="*/ 800941 h 1960776"/>
              <a:gd name="connsiteX39" fmla="*/ 197964 w 5458120"/>
              <a:gd name="connsiteY39"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714920 w 5458120"/>
              <a:gd name="connsiteY30" fmla="*/ 876693 h 1960776"/>
              <a:gd name="connsiteX31" fmla="*/ 2205872 w 5458120"/>
              <a:gd name="connsiteY31" fmla="*/ 518475 h 1960776"/>
              <a:gd name="connsiteX32" fmla="*/ 1828800 w 5458120"/>
              <a:gd name="connsiteY32" fmla="*/ 9427 h 1960776"/>
              <a:gd name="connsiteX33" fmla="*/ 1442301 w 5458120"/>
              <a:gd name="connsiteY33" fmla="*/ 0 h 1960776"/>
              <a:gd name="connsiteX34" fmla="*/ 1894788 w 5458120"/>
              <a:gd name="connsiteY34" fmla="*/ 690556 h 1960776"/>
              <a:gd name="connsiteX35" fmla="*/ 2611225 w 5458120"/>
              <a:gd name="connsiteY35" fmla="*/ 1206631 h 1960776"/>
              <a:gd name="connsiteX36" fmla="*/ 1923069 w 5458120"/>
              <a:gd name="connsiteY36" fmla="*/ 1024446 h 1960776"/>
              <a:gd name="connsiteX37" fmla="*/ 1338607 w 5458120"/>
              <a:gd name="connsiteY37" fmla="*/ 800941 h 1960776"/>
              <a:gd name="connsiteX38" fmla="*/ 197964 w 5458120"/>
              <a:gd name="connsiteY38"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205872 w 5458120"/>
              <a:gd name="connsiteY30" fmla="*/ 518475 h 1960776"/>
              <a:gd name="connsiteX31" fmla="*/ 1828800 w 5458120"/>
              <a:gd name="connsiteY31" fmla="*/ 9427 h 1960776"/>
              <a:gd name="connsiteX32" fmla="*/ 1442301 w 5458120"/>
              <a:gd name="connsiteY32" fmla="*/ 0 h 1960776"/>
              <a:gd name="connsiteX33" fmla="*/ 1894788 w 5458120"/>
              <a:gd name="connsiteY33" fmla="*/ 690556 h 1960776"/>
              <a:gd name="connsiteX34" fmla="*/ 2611225 w 5458120"/>
              <a:gd name="connsiteY34" fmla="*/ 1206631 h 1960776"/>
              <a:gd name="connsiteX35" fmla="*/ 1923069 w 5458120"/>
              <a:gd name="connsiteY35" fmla="*/ 1024446 h 1960776"/>
              <a:gd name="connsiteX36" fmla="*/ 1338607 w 5458120"/>
              <a:gd name="connsiteY36" fmla="*/ 800941 h 1960776"/>
              <a:gd name="connsiteX37" fmla="*/ 197964 w 5458120"/>
              <a:gd name="connsiteY37" fmla="*/ 364628 h 1960776"/>
              <a:gd name="connsiteX0" fmla="*/ 197964 w 5458120"/>
              <a:gd name="connsiteY0" fmla="*/ 364628 h 1960776"/>
              <a:gd name="connsiteX1" fmla="*/ 0 w 5458120"/>
              <a:gd name="connsiteY1" fmla="*/ 642887 h 1960776"/>
              <a:gd name="connsiteX2" fmla="*/ 1036949 w 5458120"/>
              <a:gd name="connsiteY2" fmla="*/ 946152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205872 w 5458120"/>
              <a:gd name="connsiteY30" fmla="*/ 518475 h 1960776"/>
              <a:gd name="connsiteX31" fmla="*/ 1828800 w 5458120"/>
              <a:gd name="connsiteY31" fmla="*/ 9427 h 1960776"/>
              <a:gd name="connsiteX32" fmla="*/ 1442301 w 5458120"/>
              <a:gd name="connsiteY32" fmla="*/ 0 h 1960776"/>
              <a:gd name="connsiteX33" fmla="*/ 1894788 w 5458120"/>
              <a:gd name="connsiteY33" fmla="*/ 690556 h 1960776"/>
              <a:gd name="connsiteX34" fmla="*/ 2611225 w 5458120"/>
              <a:gd name="connsiteY34" fmla="*/ 1206631 h 1960776"/>
              <a:gd name="connsiteX35" fmla="*/ 1338607 w 5458120"/>
              <a:gd name="connsiteY35" fmla="*/ 800941 h 1960776"/>
              <a:gd name="connsiteX36" fmla="*/ 197964 w 5458120"/>
              <a:gd name="connsiteY36"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205872 w 5458120"/>
              <a:gd name="connsiteY30" fmla="*/ 518475 h 1960776"/>
              <a:gd name="connsiteX31" fmla="*/ 1828800 w 5458120"/>
              <a:gd name="connsiteY31" fmla="*/ 9427 h 1960776"/>
              <a:gd name="connsiteX32" fmla="*/ 1442301 w 5458120"/>
              <a:gd name="connsiteY32" fmla="*/ 0 h 1960776"/>
              <a:gd name="connsiteX33" fmla="*/ 1894788 w 5458120"/>
              <a:gd name="connsiteY33" fmla="*/ 690556 h 1960776"/>
              <a:gd name="connsiteX34" fmla="*/ 2611225 w 5458120"/>
              <a:gd name="connsiteY34" fmla="*/ 1206631 h 1960776"/>
              <a:gd name="connsiteX35" fmla="*/ 1338607 w 5458120"/>
              <a:gd name="connsiteY35" fmla="*/ 800941 h 1960776"/>
              <a:gd name="connsiteX36" fmla="*/ 197964 w 5458120"/>
              <a:gd name="connsiteY36"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3091992 w 5458120"/>
              <a:gd name="connsiteY29" fmla="*/ 1093510 h 1960776"/>
              <a:gd name="connsiteX30" fmla="*/ 2205872 w 5458120"/>
              <a:gd name="connsiteY30" fmla="*/ 518475 h 1960776"/>
              <a:gd name="connsiteX31" fmla="*/ 1828800 w 5458120"/>
              <a:gd name="connsiteY31" fmla="*/ 9427 h 1960776"/>
              <a:gd name="connsiteX32" fmla="*/ 1442301 w 5458120"/>
              <a:gd name="connsiteY32" fmla="*/ 0 h 1960776"/>
              <a:gd name="connsiteX33" fmla="*/ 1894788 w 5458120"/>
              <a:gd name="connsiteY33" fmla="*/ 690556 h 1960776"/>
              <a:gd name="connsiteX34" fmla="*/ 2611225 w 5458120"/>
              <a:gd name="connsiteY34" fmla="*/ 1206631 h 1960776"/>
              <a:gd name="connsiteX35" fmla="*/ 1338607 w 5458120"/>
              <a:gd name="connsiteY35" fmla="*/ 882508 h 1960776"/>
              <a:gd name="connsiteX36" fmla="*/ 197964 w 5458120"/>
              <a:gd name="connsiteY36"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601039 w 5458120"/>
              <a:gd name="connsiteY27" fmla="*/ 970961 h 1960776"/>
              <a:gd name="connsiteX28" fmla="*/ 3299382 w 5458120"/>
              <a:gd name="connsiteY28" fmla="*/ 999242 h 1960776"/>
              <a:gd name="connsiteX29" fmla="*/ 2894030 w 5458120"/>
              <a:gd name="connsiteY29" fmla="*/ 1166920 h 1960776"/>
              <a:gd name="connsiteX30" fmla="*/ 2205872 w 5458120"/>
              <a:gd name="connsiteY30" fmla="*/ 518475 h 1960776"/>
              <a:gd name="connsiteX31" fmla="*/ 1828800 w 5458120"/>
              <a:gd name="connsiteY31" fmla="*/ 9427 h 1960776"/>
              <a:gd name="connsiteX32" fmla="*/ 1442301 w 5458120"/>
              <a:gd name="connsiteY32" fmla="*/ 0 h 1960776"/>
              <a:gd name="connsiteX33" fmla="*/ 1894788 w 5458120"/>
              <a:gd name="connsiteY33" fmla="*/ 690556 h 1960776"/>
              <a:gd name="connsiteX34" fmla="*/ 2611225 w 5458120"/>
              <a:gd name="connsiteY34" fmla="*/ 1206631 h 1960776"/>
              <a:gd name="connsiteX35" fmla="*/ 1338607 w 5458120"/>
              <a:gd name="connsiteY35" fmla="*/ 882508 h 1960776"/>
              <a:gd name="connsiteX36" fmla="*/ 197964 w 5458120"/>
              <a:gd name="connsiteY36"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544478 w 5458120"/>
              <a:gd name="connsiteY26" fmla="*/ 838986 h 1960776"/>
              <a:gd name="connsiteX27" fmla="*/ 3299382 w 5458120"/>
              <a:gd name="connsiteY27" fmla="*/ 999242 h 1960776"/>
              <a:gd name="connsiteX28" fmla="*/ 2894030 w 5458120"/>
              <a:gd name="connsiteY28" fmla="*/ 1166920 h 1960776"/>
              <a:gd name="connsiteX29" fmla="*/ 2205872 w 5458120"/>
              <a:gd name="connsiteY29" fmla="*/ 518475 h 1960776"/>
              <a:gd name="connsiteX30" fmla="*/ 1828800 w 5458120"/>
              <a:gd name="connsiteY30" fmla="*/ 9427 h 1960776"/>
              <a:gd name="connsiteX31" fmla="*/ 1442301 w 5458120"/>
              <a:gd name="connsiteY31" fmla="*/ 0 h 1960776"/>
              <a:gd name="connsiteX32" fmla="*/ 1894788 w 5458120"/>
              <a:gd name="connsiteY32" fmla="*/ 690556 h 1960776"/>
              <a:gd name="connsiteX33" fmla="*/ 2611225 w 5458120"/>
              <a:gd name="connsiteY33" fmla="*/ 1206631 h 1960776"/>
              <a:gd name="connsiteX34" fmla="*/ 1338607 w 5458120"/>
              <a:gd name="connsiteY34" fmla="*/ 882508 h 1960776"/>
              <a:gd name="connsiteX35" fmla="*/ 197964 w 5458120"/>
              <a:gd name="connsiteY35"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299382 w 5458120"/>
              <a:gd name="connsiteY26" fmla="*/ 999242 h 1960776"/>
              <a:gd name="connsiteX27" fmla="*/ 2894030 w 5458120"/>
              <a:gd name="connsiteY27" fmla="*/ 1166920 h 1960776"/>
              <a:gd name="connsiteX28" fmla="*/ 2205872 w 5458120"/>
              <a:gd name="connsiteY28" fmla="*/ 518475 h 1960776"/>
              <a:gd name="connsiteX29" fmla="*/ 1828800 w 5458120"/>
              <a:gd name="connsiteY29" fmla="*/ 9427 h 1960776"/>
              <a:gd name="connsiteX30" fmla="*/ 1442301 w 5458120"/>
              <a:gd name="connsiteY30" fmla="*/ 0 h 1960776"/>
              <a:gd name="connsiteX31" fmla="*/ 1894788 w 5458120"/>
              <a:gd name="connsiteY31" fmla="*/ 690556 h 1960776"/>
              <a:gd name="connsiteX32" fmla="*/ 2611225 w 5458120"/>
              <a:gd name="connsiteY32" fmla="*/ 1206631 h 1960776"/>
              <a:gd name="connsiteX33" fmla="*/ 1338607 w 5458120"/>
              <a:gd name="connsiteY33" fmla="*/ 882508 h 1960776"/>
              <a:gd name="connsiteX34" fmla="*/ 197964 w 5458120"/>
              <a:gd name="connsiteY34"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733015 w 5458120"/>
              <a:gd name="connsiteY21" fmla="*/ 93325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120273 w 5458120"/>
              <a:gd name="connsiteY26" fmla="*/ 844265 h 1960776"/>
              <a:gd name="connsiteX27" fmla="*/ 2894030 w 5458120"/>
              <a:gd name="connsiteY27" fmla="*/ 1166920 h 1960776"/>
              <a:gd name="connsiteX28" fmla="*/ 2205872 w 5458120"/>
              <a:gd name="connsiteY28" fmla="*/ 518475 h 1960776"/>
              <a:gd name="connsiteX29" fmla="*/ 1828800 w 5458120"/>
              <a:gd name="connsiteY29" fmla="*/ 9427 h 1960776"/>
              <a:gd name="connsiteX30" fmla="*/ 1442301 w 5458120"/>
              <a:gd name="connsiteY30" fmla="*/ 0 h 1960776"/>
              <a:gd name="connsiteX31" fmla="*/ 1894788 w 5458120"/>
              <a:gd name="connsiteY31" fmla="*/ 690556 h 1960776"/>
              <a:gd name="connsiteX32" fmla="*/ 2611225 w 5458120"/>
              <a:gd name="connsiteY32" fmla="*/ 1206631 h 1960776"/>
              <a:gd name="connsiteX33" fmla="*/ 1338607 w 5458120"/>
              <a:gd name="connsiteY33" fmla="*/ 882508 h 1960776"/>
              <a:gd name="connsiteX34" fmla="*/ 197964 w 5458120"/>
              <a:gd name="connsiteY34"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450211 w 5458120"/>
              <a:gd name="connsiteY21" fmla="*/ 1047447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120273 w 5458120"/>
              <a:gd name="connsiteY26" fmla="*/ 844265 h 1960776"/>
              <a:gd name="connsiteX27" fmla="*/ 2894030 w 5458120"/>
              <a:gd name="connsiteY27" fmla="*/ 1166920 h 1960776"/>
              <a:gd name="connsiteX28" fmla="*/ 2205872 w 5458120"/>
              <a:gd name="connsiteY28" fmla="*/ 518475 h 1960776"/>
              <a:gd name="connsiteX29" fmla="*/ 1828800 w 5458120"/>
              <a:gd name="connsiteY29" fmla="*/ 9427 h 1960776"/>
              <a:gd name="connsiteX30" fmla="*/ 1442301 w 5458120"/>
              <a:gd name="connsiteY30" fmla="*/ 0 h 1960776"/>
              <a:gd name="connsiteX31" fmla="*/ 1894788 w 5458120"/>
              <a:gd name="connsiteY31" fmla="*/ 690556 h 1960776"/>
              <a:gd name="connsiteX32" fmla="*/ 2611225 w 5458120"/>
              <a:gd name="connsiteY32" fmla="*/ 1206631 h 1960776"/>
              <a:gd name="connsiteX33" fmla="*/ 1338607 w 5458120"/>
              <a:gd name="connsiteY33" fmla="*/ 882508 h 1960776"/>
              <a:gd name="connsiteX34" fmla="*/ 197964 w 5458120"/>
              <a:gd name="connsiteY34"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337089 w 5458120"/>
              <a:gd name="connsiteY21" fmla="*/ 108007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327662 w 5458120"/>
              <a:gd name="connsiteY25" fmla="*/ 348792 h 1960776"/>
              <a:gd name="connsiteX26" fmla="*/ 3120273 w 5458120"/>
              <a:gd name="connsiteY26" fmla="*/ 844265 h 1960776"/>
              <a:gd name="connsiteX27" fmla="*/ 2894030 w 5458120"/>
              <a:gd name="connsiteY27" fmla="*/ 1166920 h 1960776"/>
              <a:gd name="connsiteX28" fmla="*/ 2205872 w 5458120"/>
              <a:gd name="connsiteY28" fmla="*/ 518475 h 1960776"/>
              <a:gd name="connsiteX29" fmla="*/ 1828800 w 5458120"/>
              <a:gd name="connsiteY29" fmla="*/ 9427 h 1960776"/>
              <a:gd name="connsiteX30" fmla="*/ 1442301 w 5458120"/>
              <a:gd name="connsiteY30" fmla="*/ 0 h 1960776"/>
              <a:gd name="connsiteX31" fmla="*/ 1894788 w 5458120"/>
              <a:gd name="connsiteY31" fmla="*/ 690556 h 1960776"/>
              <a:gd name="connsiteX32" fmla="*/ 2611225 w 5458120"/>
              <a:gd name="connsiteY32" fmla="*/ 1206631 h 1960776"/>
              <a:gd name="connsiteX33" fmla="*/ 1338607 w 5458120"/>
              <a:gd name="connsiteY33" fmla="*/ 882508 h 1960776"/>
              <a:gd name="connsiteX34" fmla="*/ 197964 w 5458120"/>
              <a:gd name="connsiteY34"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337089 w 5458120"/>
              <a:gd name="connsiteY21" fmla="*/ 108007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120273 w 5458120"/>
              <a:gd name="connsiteY25" fmla="*/ 844265 h 1960776"/>
              <a:gd name="connsiteX26" fmla="*/ 2894030 w 5458120"/>
              <a:gd name="connsiteY26" fmla="*/ 1166920 h 1960776"/>
              <a:gd name="connsiteX27" fmla="*/ 2205872 w 5458120"/>
              <a:gd name="connsiteY27" fmla="*/ 518475 h 1960776"/>
              <a:gd name="connsiteX28" fmla="*/ 1828800 w 5458120"/>
              <a:gd name="connsiteY28" fmla="*/ 9427 h 1960776"/>
              <a:gd name="connsiteX29" fmla="*/ 1442301 w 5458120"/>
              <a:gd name="connsiteY29" fmla="*/ 0 h 1960776"/>
              <a:gd name="connsiteX30" fmla="*/ 1894788 w 5458120"/>
              <a:gd name="connsiteY30" fmla="*/ 690556 h 1960776"/>
              <a:gd name="connsiteX31" fmla="*/ 2611225 w 5458120"/>
              <a:gd name="connsiteY31" fmla="*/ 1206631 h 1960776"/>
              <a:gd name="connsiteX32" fmla="*/ 1338607 w 5458120"/>
              <a:gd name="connsiteY32" fmla="*/ 882508 h 1960776"/>
              <a:gd name="connsiteX33" fmla="*/ 197964 w 5458120"/>
              <a:gd name="connsiteY33"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337089 w 5458120"/>
              <a:gd name="connsiteY21" fmla="*/ 108007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271102 w 5458120"/>
              <a:gd name="connsiteY25" fmla="*/ 534311 h 1960776"/>
              <a:gd name="connsiteX26" fmla="*/ 2894030 w 5458120"/>
              <a:gd name="connsiteY26" fmla="*/ 1166920 h 1960776"/>
              <a:gd name="connsiteX27" fmla="*/ 2205872 w 5458120"/>
              <a:gd name="connsiteY27" fmla="*/ 518475 h 1960776"/>
              <a:gd name="connsiteX28" fmla="*/ 1828800 w 5458120"/>
              <a:gd name="connsiteY28" fmla="*/ 9427 h 1960776"/>
              <a:gd name="connsiteX29" fmla="*/ 1442301 w 5458120"/>
              <a:gd name="connsiteY29" fmla="*/ 0 h 1960776"/>
              <a:gd name="connsiteX30" fmla="*/ 1894788 w 5458120"/>
              <a:gd name="connsiteY30" fmla="*/ 690556 h 1960776"/>
              <a:gd name="connsiteX31" fmla="*/ 2611225 w 5458120"/>
              <a:gd name="connsiteY31" fmla="*/ 1206631 h 1960776"/>
              <a:gd name="connsiteX32" fmla="*/ 1338607 w 5458120"/>
              <a:gd name="connsiteY32" fmla="*/ 882508 h 1960776"/>
              <a:gd name="connsiteX33" fmla="*/ 197964 w 5458120"/>
              <a:gd name="connsiteY33"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337089 w 5458120"/>
              <a:gd name="connsiteY21" fmla="*/ 108007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271102 w 5458120"/>
              <a:gd name="connsiteY25" fmla="*/ 534311 h 1960776"/>
              <a:gd name="connsiteX26" fmla="*/ 2894030 w 5458120"/>
              <a:gd name="connsiteY26" fmla="*/ 1166920 h 1960776"/>
              <a:gd name="connsiteX27" fmla="*/ 2205872 w 5458120"/>
              <a:gd name="connsiteY27" fmla="*/ 518475 h 1960776"/>
              <a:gd name="connsiteX28" fmla="*/ 1828800 w 5458120"/>
              <a:gd name="connsiteY28" fmla="*/ 9427 h 1960776"/>
              <a:gd name="connsiteX29" fmla="*/ 1442301 w 5458120"/>
              <a:gd name="connsiteY29" fmla="*/ 0 h 1960776"/>
              <a:gd name="connsiteX30" fmla="*/ 1894788 w 5458120"/>
              <a:gd name="connsiteY30" fmla="*/ 690556 h 1960776"/>
              <a:gd name="connsiteX31" fmla="*/ 2611225 w 5458120"/>
              <a:gd name="connsiteY31" fmla="*/ 1206631 h 1960776"/>
              <a:gd name="connsiteX32" fmla="*/ 1338607 w 5458120"/>
              <a:gd name="connsiteY32" fmla="*/ 882508 h 1960776"/>
              <a:gd name="connsiteX33" fmla="*/ 197964 w 5458120"/>
              <a:gd name="connsiteY33"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337089 w 5458120"/>
              <a:gd name="connsiteY21" fmla="*/ 108007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271102 w 5458120"/>
              <a:gd name="connsiteY25" fmla="*/ 534311 h 1960776"/>
              <a:gd name="connsiteX26" fmla="*/ 2894030 w 5458120"/>
              <a:gd name="connsiteY26" fmla="*/ 1166920 h 1960776"/>
              <a:gd name="connsiteX27" fmla="*/ 2205872 w 5458120"/>
              <a:gd name="connsiteY27" fmla="*/ 518475 h 1960776"/>
              <a:gd name="connsiteX28" fmla="*/ 1828800 w 5458120"/>
              <a:gd name="connsiteY28" fmla="*/ 9427 h 1960776"/>
              <a:gd name="connsiteX29" fmla="*/ 1442301 w 5458120"/>
              <a:gd name="connsiteY29" fmla="*/ 0 h 1960776"/>
              <a:gd name="connsiteX30" fmla="*/ 1894788 w 5458120"/>
              <a:gd name="connsiteY30" fmla="*/ 690556 h 1960776"/>
              <a:gd name="connsiteX31" fmla="*/ 2611225 w 5458120"/>
              <a:gd name="connsiteY31" fmla="*/ 1206631 h 1960776"/>
              <a:gd name="connsiteX32" fmla="*/ 1338607 w 5458120"/>
              <a:gd name="connsiteY32" fmla="*/ 882508 h 1960776"/>
              <a:gd name="connsiteX33" fmla="*/ 197964 w 5458120"/>
              <a:gd name="connsiteY33"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337089 w 5458120"/>
              <a:gd name="connsiteY21" fmla="*/ 108007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271102 w 5458120"/>
              <a:gd name="connsiteY25" fmla="*/ 534311 h 1960776"/>
              <a:gd name="connsiteX26" fmla="*/ 2894030 w 5458120"/>
              <a:gd name="connsiteY26" fmla="*/ 1166920 h 1960776"/>
              <a:gd name="connsiteX27" fmla="*/ 2205872 w 5458120"/>
              <a:gd name="connsiteY27" fmla="*/ 518475 h 1960776"/>
              <a:gd name="connsiteX28" fmla="*/ 1828800 w 5458120"/>
              <a:gd name="connsiteY28" fmla="*/ 9427 h 1960776"/>
              <a:gd name="connsiteX29" fmla="*/ 1442301 w 5458120"/>
              <a:gd name="connsiteY29" fmla="*/ 0 h 1960776"/>
              <a:gd name="connsiteX30" fmla="*/ 1894788 w 5458120"/>
              <a:gd name="connsiteY30" fmla="*/ 690556 h 1960776"/>
              <a:gd name="connsiteX31" fmla="*/ 2611225 w 5458120"/>
              <a:gd name="connsiteY31" fmla="*/ 1206631 h 1960776"/>
              <a:gd name="connsiteX32" fmla="*/ 1338607 w 5458120"/>
              <a:gd name="connsiteY32" fmla="*/ 882508 h 1960776"/>
              <a:gd name="connsiteX33" fmla="*/ 197964 w 5458120"/>
              <a:gd name="connsiteY33"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337089 w 5458120"/>
              <a:gd name="connsiteY21" fmla="*/ 108007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271102 w 5458120"/>
              <a:gd name="connsiteY25" fmla="*/ 534311 h 1960776"/>
              <a:gd name="connsiteX26" fmla="*/ 2894030 w 5458120"/>
              <a:gd name="connsiteY26" fmla="*/ 1166920 h 1960776"/>
              <a:gd name="connsiteX27" fmla="*/ 2205872 w 5458120"/>
              <a:gd name="connsiteY27" fmla="*/ 518475 h 1960776"/>
              <a:gd name="connsiteX28" fmla="*/ 1828800 w 5458120"/>
              <a:gd name="connsiteY28" fmla="*/ 9427 h 1960776"/>
              <a:gd name="connsiteX29" fmla="*/ 1442301 w 5458120"/>
              <a:gd name="connsiteY29" fmla="*/ 0 h 1960776"/>
              <a:gd name="connsiteX30" fmla="*/ 1894788 w 5458120"/>
              <a:gd name="connsiteY30" fmla="*/ 690556 h 1960776"/>
              <a:gd name="connsiteX31" fmla="*/ 2611225 w 5458120"/>
              <a:gd name="connsiteY31" fmla="*/ 1206631 h 1960776"/>
              <a:gd name="connsiteX32" fmla="*/ 1338607 w 5458120"/>
              <a:gd name="connsiteY32" fmla="*/ 882508 h 1960776"/>
              <a:gd name="connsiteX33" fmla="*/ 197964 w 5458120"/>
              <a:gd name="connsiteY33"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4110087 w 5458120"/>
              <a:gd name="connsiteY20" fmla="*/ 961534 h 1960776"/>
              <a:gd name="connsiteX21" fmla="*/ 3337089 w 5458120"/>
              <a:gd name="connsiteY21" fmla="*/ 1080074 h 1960776"/>
              <a:gd name="connsiteX22" fmla="*/ 3685880 w 5458120"/>
              <a:gd name="connsiteY22" fmla="*/ 490194 h 1960776"/>
              <a:gd name="connsiteX23" fmla="*/ 3817856 w 5458120"/>
              <a:gd name="connsiteY23" fmla="*/ 18854 h 1960776"/>
              <a:gd name="connsiteX24" fmla="*/ 3233394 w 5458120"/>
              <a:gd name="connsiteY24" fmla="*/ 0 h 1960776"/>
              <a:gd name="connsiteX25" fmla="*/ 3271102 w 5458120"/>
              <a:gd name="connsiteY25" fmla="*/ 534311 h 1960776"/>
              <a:gd name="connsiteX26" fmla="*/ 2894030 w 5458120"/>
              <a:gd name="connsiteY26" fmla="*/ 1166920 h 1960776"/>
              <a:gd name="connsiteX27" fmla="*/ 2205872 w 5458120"/>
              <a:gd name="connsiteY27" fmla="*/ 518475 h 1960776"/>
              <a:gd name="connsiteX28" fmla="*/ 1828800 w 5458120"/>
              <a:gd name="connsiteY28" fmla="*/ 9427 h 1960776"/>
              <a:gd name="connsiteX29" fmla="*/ 1442301 w 5458120"/>
              <a:gd name="connsiteY29" fmla="*/ 0 h 1960776"/>
              <a:gd name="connsiteX30" fmla="*/ 1894788 w 5458120"/>
              <a:gd name="connsiteY30" fmla="*/ 690556 h 1960776"/>
              <a:gd name="connsiteX31" fmla="*/ 2611225 w 5458120"/>
              <a:gd name="connsiteY31" fmla="*/ 1206631 h 1960776"/>
              <a:gd name="connsiteX32" fmla="*/ 1338607 w 5458120"/>
              <a:gd name="connsiteY32" fmla="*/ 882508 h 1960776"/>
              <a:gd name="connsiteX33" fmla="*/ 197964 w 5458120"/>
              <a:gd name="connsiteY33"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3337089 w 5458120"/>
              <a:gd name="connsiteY20" fmla="*/ 1080074 h 1960776"/>
              <a:gd name="connsiteX21" fmla="*/ 3685880 w 5458120"/>
              <a:gd name="connsiteY21" fmla="*/ 490194 h 1960776"/>
              <a:gd name="connsiteX22" fmla="*/ 3817856 w 5458120"/>
              <a:gd name="connsiteY22" fmla="*/ 18854 h 1960776"/>
              <a:gd name="connsiteX23" fmla="*/ 3233394 w 5458120"/>
              <a:gd name="connsiteY23" fmla="*/ 0 h 1960776"/>
              <a:gd name="connsiteX24" fmla="*/ 3271102 w 5458120"/>
              <a:gd name="connsiteY24" fmla="*/ 534311 h 1960776"/>
              <a:gd name="connsiteX25" fmla="*/ 2894030 w 5458120"/>
              <a:gd name="connsiteY25" fmla="*/ 1166920 h 1960776"/>
              <a:gd name="connsiteX26" fmla="*/ 2205872 w 5458120"/>
              <a:gd name="connsiteY26" fmla="*/ 518475 h 1960776"/>
              <a:gd name="connsiteX27" fmla="*/ 1828800 w 5458120"/>
              <a:gd name="connsiteY27" fmla="*/ 9427 h 1960776"/>
              <a:gd name="connsiteX28" fmla="*/ 1442301 w 5458120"/>
              <a:gd name="connsiteY28" fmla="*/ 0 h 1960776"/>
              <a:gd name="connsiteX29" fmla="*/ 1894788 w 5458120"/>
              <a:gd name="connsiteY29" fmla="*/ 690556 h 1960776"/>
              <a:gd name="connsiteX30" fmla="*/ 2611225 w 5458120"/>
              <a:gd name="connsiteY30" fmla="*/ 1206631 h 1960776"/>
              <a:gd name="connsiteX31" fmla="*/ 1338607 w 5458120"/>
              <a:gd name="connsiteY31" fmla="*/ 882508 h 1960776"/>
              <a:gd name="connsiteX32" fmla="*/ 197964 w 5458120"/>
              <a:gd name="connsiteY32"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3337089 w 5458120"/>
              <a:gd name="connsiteY20" fmla="*/ 1080074 h 1960776"/>
              <a:gd name="connsiteX21" fmla="*/ 3685880 w 5458120"/>
              <a:gd name="connsiteY21" fmla="*/ 490194 h 1960776"/>
              <a:gd name="connsiteX22" fmla="*/ 3817856 w 5458120"/>
              <a:gd name="connsiteY22" fmla="*/ 18854 h 1960776"/>
              <a:gd name="connsiteX23" fmla="*/ 3233394 w 5458120"/>
              <a:gd name="connsiteY23" fmla="*/ 0 h 1960776"/>
              <a:gd name="connsiteX24" fmla="*/ 3176833 w 5458120"/>
              <a:gd name="connsiteY24" fmla="*/ 509841 h 1960776"/>
              <a:gd name="connsiteX25" fmla="*/ 2894030 w 5458120"/>
              <a:gd name="connsiteY25" fmla="*/ 1166920 h 1960776"/>
              <a:gd name="connsiteX26" fmla="*/ 2205872 w 5458120"/>
              <a:gd name="connsiteY26" fmla="*/ 518475 h 1960776"/>
              <a:gd name="connsiteX27" fmla="*/ 1828800 w 5458120"/>
              <a:gd name="connsiteY27" fmla="*/ 9427 h 1960776"/>
              <a:gd name="connsiteX28" fmla="*/ 1442301 w 5458120"/>
              <a:gd name="connsiteY28" fmla="*/ 0 h 1960776"/>
              <a:gd name="connsiteX29" fmla="*/ 1894788 w 5458120"/>
              <a:gd name="connsiteY29" fmla="*/ 690556 h 1960776"/>
              <a:gd name="connsiteX30" fmla="*/ 2611225 w 5458120"/>
              <a:gd name="connsiteY30" fmla="*/ 1206631 h 1960776"/>
              <a:gd name="connsiteX31" fmla="*/ 1338607 w 5458120"/>
              <a:gd name="connsiteY31" fmla="*/ 882508 h 1960776"/>
              <a:gd name="connsiteX32" fmla="*/ 197964 w 5458120"/>
              <a:gd name="connsiteY32" fmla="*/ 364628 h 1960776"/>
              <a:gd name="connsiteX0" fmla="*/ 197964 w 5458120"/>
              <a:gd name="connsiteY0" fmla="*/ 364628 h 1960776"/>
              <a:gd name="connsiteX1" fmla="*/ 0 w 5458120"/>
              <a:gd name="connsiteY1" fmla="*/ 642887 h 1960776"/>
              <a:gd name="connsiteX2" fmla="*/ 1036949 w 5458120"/>
              <a:gd name="connsiteY2" fmla="*/ 986936 h 1960776"/>
              <a:gd name="connsiteX3" fmla="*/ 2611225 w 5458120"/>
              <a:gd name="connsiteY3" fmla="*/ 1383737 h 1960776"/>
              <a:gd name="connsiteX4" fmla="*/ 1696825 w 5458120"/>
              <a:gd name="connsiteY4" fmla="*/ 1329180 h 1960776"/>
              <a:gd name="connsiteX5" fmla="*/ 2837468 w 5458120"/>
              <a:gd name="connsiteY5" fmla="*/ 1658384 h 1960776"/>
              <a:gd name="connsiteX6" fmla="*/ 3761295 w 5458120"/>
              <a:gd name="connsiteY6" fmla="*/ 1448454 h 1960776"/>
              <a:gd name="connsiteX7" fmla="*/ 3016577 w 5458120"/>
              <a:gd name="connsiteY7" fmla="*/ 1437756 h 1960776"/>
              <a:gd name="connsiteX8" fmla="*/ 3478491 w 5458120"/>
              <a:gd name="connsiteY8" fmla="*/ 1216058 h 1960776"/>
              <a:gd name="connsiteX9" fmla="*/ 4006392 w 5458120"/>
              <a:gd name="connsiteY9" fmla="*/ 1197204 h 1960776"/>
              <a:gd name="connsiteX10" fmla="*/ 4703975 w 5458120"/>
              <a:gd name="connsiteY10" fmla="*/ 1498862 h 1960776"/>
              <a:gd name="connsiteX11" fmla="*/ 5203596 w 5458120"/>
              <a:gd name="connsiteY11" fmla="*/ 1960776 h 1960776"/>
              <a:gd name="connsiteX12" fmla="*/ 5458120 w 5458120"/>
              <a:gd name="connsiteY12" fmla="*/ 1706252 h 1960776"/>
              <a:gd name="connsiteX13" fmla="*/ 5033913 w 5458120"/>
              <a:gd name="connsiteY13" fmla="*/ 1432875 h 1960776"/>
              <a:gd name="connsiteX14" fmla="*/ 4487159 w 5458120"/>
              <a:gd name="connsiteY14" fmla="*/ 1121790 h 1960776"/>
              <a:gd name="connsiteX15" fmla="*/ 4251489 w 5458120"/>
              <a:gd name="connsiteY15" fmla="*/ 1055802 h 1960776"/>
              <a:gd name="connsiteX16" fmla="*/ 4524866 w 5458120"/>
              <a:gd name="connsiteY16" fmla="*/ 904974 h 1960776"/>
              <a:gd name="connsiteX17" fmla="*/ 4967926 w 5458120"/>
              <a:gd name="connsiteY17" fmla="*/ 857840 h 1960776"/>
              <a:gd name="connsiteX18" fmla="*/ 4751109 w 5458120"/>
              <a:gd name="connsiteY18" fmla="*/ 593889 h 1960776"/>
              <a:gd name="connsiteX19" fmla="*/ 4402318 w 5458120"/>
              <a:gd name="connsiteY19" fmla="*/ 641023 h 1960776"/>
              <a:gd name="connsiteX20" fmla="*/ 3337089 w 5458120"/>
              <a:gd name="connsiteY20" fmla="*/ 1080074 h 1960776"/>
              <a:gd name="connsiteX21" fmla="*/ 3563332 w 5458120"/>
              <a:gd name="connsiteY21" fmla="*/ 539134 h 1960776"/>
              <a:gd name="connsiteX22" fmla="*/ 3817856 w 5458120"/>
              <a:gd name="connsiteY22" fmla="*/ 18854 h 1960776"/>
              <a:gd name="connsiteX23" fmla="*/ 3233394 w 5458120"/>
              <a:gd name="connsiteY23" fmla="*/ 0 h 1960776"/>
              <a:gd name="connsiteX24" fmla="*/ 3176833 w 5458120"/>
              <a:gd name="connsiteY24" fmla="*/ 509841 h 1960776"/>
              <a:gd name="connsiteX25" fmla="*/ 2894030 w 5458120"/>
              <a:gd name="connsiteY25" fmla="*/ 1166920 h 1960776"/>
              <a:gd name="connsiteX26" fmla="*/ 2205872 w 5458120"/>
              <a:gd name="connsiteY26" fmla="*/ 518475 h 1960776"/>
              <a:gd name="connsiteX27" fmla="*/ 1828800 w 5458120"/>
              <a:gd name="connsiteY27" fmla="*/ 9427 h 1960776"/>
              <a:gd name="connsiteX28" fmla="*/ 1442301 w 5458120"/>
              <a:gd name="connsiteY28" fmla="*/ 0 h 1960776"/>
              <a:gd name="connsiteX29" fmla="*/ 1894788 w 5458120"/>
              <a:gd name="connsiteY29" fmla="*/ 690556 h 1960776"/>
              <a:gd name="connsiteX30" fmla="*/ 2611225 w 5458120"/>
              <a:gd name="connsiteY30" fmla="*/ 1206631 h 1960776"/>
              <a:gd name="connsiteX31" fmla="*/ 1338607 w 5458120"/>
              <a:gd name="connsiteY31" fmla="*/ 882508 h 1960776"/>
              <a:gd name="connsiteX32" fmla="*/ 197964 w 5458120"/>
              <a:gd name="connsiteY32" fmla="*/ 364628 h 1960776"/>
              <a:gd name="connsiteX0" fmla="*/ 197964 w 5458120"/>
              <a:gd name="connsiteY0" fmla="*/ 413568 h 2009716"/>
              <a:gd name="connsiteX1" fmla="*/ 0 w 5458120"/>
              <a:gd name="connsiteY1" fmla="*/ 691827 h 2009716"/>
              <a:gd name="connsiteX2" fmla="*/ 1036949 w 5458120"/>
              <a:gd name="connsiteY2" fmla="*/ 1035876 h 2009716"/>
              <a:gd name="connsiteX3" fmla="*/ 2611225 w 5458120"/>
              <a:gd name="connsiteY3" fmla="*/ 1432677 h 2009716"/>
              <a:gd name="connsiteX4" fmla="*/ 1696825 w 5458120"/>
              <a:gd name="connsiteY4" fmla="*/ 1378120 h 2009716"/>
              <a:gd name="connsiteX5" fmla="*/ 2837468 w 5458120"/>
              <a:gd name="connsiteY5" fmla="*/ 1707324 h 2009716"/>
              <a:gd name="connsiteX6" fmla="*/ 3761295 w 5458120"/>
              <a:gd name="connsiteY6" fmla="*/ 1497394 h 2009716"/>
              <a:gd name="connsiteX7" fmla="*/ 3016577 w 5458120"/>
              <a:gd name="connsiteY7" fmla="*/ 1486696 h 2009716"/>
              <a:gd name="connsiteX8" fmla="*/ 3478491 w 5458120"/>
              <a:gd name="connsiteY8" fmla="*/ 1264998 h 2009716"/>
              <a:gd name="connsiteX9" fmla="*/ 4006392 w 5458120"/>
              <a:gd name="connsiteY9" fmla="*/ 1246144 h 2009716"/>
              <a:gd name="connsiteX10" fmla="*/ 4703975 w 5458120"/>
              <a:gd name="connsiteY10" fmla="*/ 1547802 h 2009716"/>
              <a:gd name="connsiteX11" fmla="*/ 5203596 w 5458120"/>
              <a:gd name="connsiteY11" fmla="*/ 2009716 h 2009716"/>
              <a:gd name="connsiteX12" fmla="*/ 5458120 w 5458120"/>
              <a:gd name="connsiteY12" fmla="*/ 1755192 h 2009716"/>
              <a:gd name="connsiteX13" fmla="*/ 5033913 w 5458120"/>
              <a:gd name="connsiteY13" fmla="*/ 1481815 h 2009716"/>
              <a:gd name="connsiteX14" fmla="*/ 4487159 w 5458120"/>
              <a:gd name="connsiteY14" fmla="*/ 1170730 h 2009716"/>
              <a:gd name="connsiteX15" fmla="*/ 4251489 w 5458120"/>
              <a:gd name="connsiteY15" fmla="*/ 1104742 h 2009716"/>
              <a:gd name="connsiteX16" fmla="*/ 4524866 w 5458120"/>
              <a:gd name="connsiteY16" fmla="*/ 953914 h 2009716"/>
              <a:gd name="connsiteX17" fmla="*/ 4967926 w 5458120"/>
              <a:gd name="connsiteY17" fmla="*/ 906780 h 2009716"/>
              <a:gd name="connsiteX18" fmla="*/ 4751109 w 5458120"/>
              <a:gd name="connsiteY18" fmla="*/ 642829 h 2009716"/>
              <a:gd name="connsiteX19" fmla="*/ 4402318 w 5458120"/>
              <a:gd name="connsiteY19" fmla="*/ 689963 h 2009716"/>
              <a:gd name="connsiteX20" fmla="*/ 3337089 w 5458120"/>
              <a:gd name="connsiteY20" fmla="*/ 1129014 h 2009716"/>
              <a:gd name="connsiteX21" fmla="*/ 3563332 w 5458120"/>
              <a:gd name="connsiteY21" fmla="*/ 588074 h 2009716"/>
              <a:gd name="connsiteX22" fmla="*/ 3817856 w 5458120"/>
              <a:gd name="connsiteY22" fmla="*/ 67794 h 2009716"/>
              <a:gd name="connsiteX23" fmla="*/ 3091991 w 5458120"/>
              <a:gd name="connsiteY23" fmla="*/ 0 h 2009716"/>
              <a:gd name="connsiteX24" fmla="*/ 3176833 w 5458120"/>
              <a:gd name="connsiteY24" fmla="*/ 558781 h 2009716"/>
              <a:gd name="connsiteX25" fmla="*/ 2894030 w 5458120"/>
              <a:gd name="connsiteY25" fmla="*/ 1215860 h 2009716"/>
              <a:gd name="connsiteX26" fmla="*/ 2205872 w 5458120"/>
              <a:gd name="connsiteY26" fmla="*/ 567415 h 2009716"/>
              <a:gd name="connsiteX27" fmla="*/ 1828800 w 5458120"/>
              <a:gd name="connsiteY27" fmla="*/ 58367 h 2009716"/>
              <a:gd name="connsiteX28" fmla="*/ 1442301 w 5458120"/>
              <a:gd name="connsiteY28" fmla="*/ 48940 h 2009716"/>
              <a:gd name="connsiteX29" fmla="*/ 1894788 w 5458120"/>
              <a:gd name="connsiteY29" fmla="*/ 739496 h 2009716"/>
              <a:gd name="connsiteX30" fmla="*/ 2611225 w 5458120"/>
              <a:gd name="connsiteY30" fmla="*/ 1255571 h 2009716"/>
              <a:gd name="connsiteX31" fmla="*/ 1338607 w 5458120"/>
              <a:gd name="connsiteY31" fmla="*/ 931448 h 2009716"/>
              <a:gd name="connsiteX32" fmla="*/ 197964 w 5458120"/>
              <a:gd name="connsiteY32" fmla="*/ 413568 h 2009716"/>
              <a:gd name="connsiteX0" fmla="*/ 197964 w 5458120"/>
              <a:gd name="connsiteY0" fmla="*/ 413568 h 2009716"/>
              <a:gd name="connsiteX1" fmla="*/ 0 w 5458120"/>
              <a:gd name="connsiteY1" fmla="*/ 691827 h 2009716"/>
              <a:gd name="connsiteX2" fmla="*/ 1036949 w 5458120"/>
              <a:gd name="connsiteY2" fmla="*/ 1035876 h 2009716"/>
              <a:gd name="connsiteX3" fmla="*/ 2611225 w 5458120"/>
              <a:gd name="connsiteY3" fmla="*/ 1432677 h 2009716"/>
              <a:gd name="connsiteX4" fmla="*/ 1696825 w 5458120"/>
              <a:gd name="connsiteY4" fmla="*/ 1378120 h 2009716"/>
              <a:gd name="connsiteX5" fmla="*/ 2837468 w 5458120"/>
              <a:gd name="connsiteY5" fmla="*/ 1707324 h 2009716"/>
              <a:gd name="connsiteX6" fmla="*/ 3761295 w 5458120"/>
              <a:gd name="connsiteY6" fmla="*/ 1497394 h 2009716"/>
              <a:gd name="connsiteX7" fmla="*/ 3016577 w 5458120"/>
              <a:gd name="connsiteY7" fmla="*/ 1486696 h 2009716"/>
              <a:gd name="connsiteX8" fmla="*/ 3478491 w 5458120"/>
              <a:gd name="connsiteY8" fmla="*/ 1264998 h 2009716"/>
              <a:gd name="connsiteX9" fmla="*/ 4006392 w 5458120"/>
              <a:gd name="connsiteY9" fmla="*/ 1246144 h 2009716"/>
              <a:gd name="connsiteX10" fmla="*/ 4703975 w 5458120"/>
              <a:gd name="connsiteY10" fmla="*/ 1547802 h 2009716"/>
              <a:gd name="connsiteX11" fmla="*/ 5203596 w 5458120"/>
              <a:gd name="connsiteY11" fmla="*/ 2009716 h 2009716"/>
              <a:gd name="connsiteX12" fmla="*/ 5458120 w 5458120"/>
              <a:gd name="connsiteY12" fmla="*/ 1755192 h 2009716"/>
              <a:gd name="connsiteX13" fmla="*/ 5033913 w 5458120"/>
              <a:gd name="connsiteY13" fmla="*/ 1481815 h 2009716"/>
              <a:gd name="connsiteX14" fmla="*/ 4487159 w 5458120"/>
              <a:gd name="connsiteY14" fmla="*/ 1170730 h 2009716"/>
              <a:gd name="connsiteX15" fmla="*/ 4251489 w 5458120"/>
              <a:gd name="connsiteY15" fmla="*/ 1104742 h 2009716"/>
              <a:gd name="connsiteX16" fmla="*/ 4524866 w 5458120"/>
              <a:gd name="connsiteY16" fmla="*/ 953914 h 2009716"/>
              <a:gd name="connsiteX17" fmla="*/ 4967926 w 5458120"/>
              <a:gd name="connsiteY17" fmla="*/ 906780 h 2009716"/>
              <a:gd name="connsiteX18" fmla="*/ 4751109 w 5458120"/>
              <a:gd name="connsiteY18" fmla="*/ 642829 h 2009716"/>
              <a:gd name="connsiteX19" fmla="*/ 4402318 w 5458120"/>
              <a:gd name="connsiteY19" fmla="*/ 689963 h 2009716"/>
              <a:gd name="connsiteX20" fmla="*/ 3337089 w 5458120"/>
              <a:gd name="connsiteY20" fmla="*/ 1129014 h 2009716"/>
              <a:gd name="connsiteX21" fmla="*/ 3563332 w 5458120"/>
              <a:gd name="connsiteY21" fmla="*/ 588074 h 2009716"/>
              <a:gd name="connsiteX22" fmla="*/ 3808429 w 5458120"/>
              <a:gd name="connsiteY22" fmla="*/ 18854 h 2009716"/>
              <a:gd name="connsiteX23" fmla="*/ 3091991 w 5458120"/>
              <a:gd name="connsiteY23" fmla="*/ 0 h 2009716"/>
              <a:gd name="connsiteX24" fmla="*/ 3176833 w 5458120"/>
              <a:gd name="connsiteY24" fmla="*/ 558781 h 2009716"/>
              <a:gd name="connsiteX25" fmla="*/ 2894030 w 5458120"/>
              <a:gd name="connsiteY25" fmla="*/ 1215860 h 2009716"/>
              <a:gd name="connsiteX26" fmla="*/ 2205872 w 5458120"/>
              <a:gd name="connsiteY26" fmla="*/ 567415 h 2009716"/>
              <a:gd name="connsiteX27" fmla="*/ 1828800 w 5458120"/>
              <a:gd name="connsiteY27" fmla="*/ 58367 h 2009716"/>
              <a:gd name="connsiteX28" fmla="*/ 1442301 w 5458120"/>
              <a:gd name="connsiteY28" fmla="*/ 48940 h 2009716"/>
              <a:gd name="connsiteX29" fmla="*/ 1894788 w 5458120"/>
              <a:gd name="connsiteY29" fmla="*/ 739496 h 2009716"/>
              <a:gd name="connsiteX30" fmla="*/ 2611225 w 5458120"/>
              <a:gd name="connsiteY30" fmla="*/ 1255571 h 2009716"/>
              <a:gd name="connsiteX31" fmla="*/ 1338607 w 5458120"/>
              <a:gd name="connsiteY31" fmla="*/ 931448 h 2009716"/>
              <a:gd name="connsiteX32" fmla="*/ 197964 w 5458120"/>
              <a:gd name="connsiteY32" fmla="*/ 413568 h 2009716"/>
              <a:gd name="connsiteX0" fmla="*/ 197964 w 5458120"/>
              <a:gd name="connsiteY0" fmla="*/ 413568 h 2009716"/>
              <a:gd name="connsiteX1" fmla="*/ 0 w 5458120"/>
              <a:gd name="connsiteY1" fmla="*/ 691827 h 2009716"/>
              <a:gd name="connsiteX2" fmla="*/ 1036949 w 5458120"/>
              <a:gd name="connsiteY2" fmla="*/ 1035876 h 2009716"/>
              <a:gd name="connsiteX3" fmla="*/ 2611225 w 5458120"/>
              <a:gd name="connsiteY3" fmla="*/ 1432677 h 2009716"/>
              <a:gd name="connsiteX4" fmla="*/ 1696825 w 5458120"/>
              <a:gd name="connsiteY4" fmla="*/ 1378120 h 2009716"/>
              <a:gd name="connsiteX5" fmla="*/ 2837468 w 5458120"/>
              <a:gd name="connsiteY5" fmla="*/ 1707324 h 2009716"/>
              <a:gd name="connsiteX6" fmla="*/ 3761295 w 5458120"/>
              <a:gd name="connsiteY6" fmla="*/ 1497394 h 2009716"/>
              <a:gd name="connsiteX7" fmla="*/ 3016577 w 5458120"/>
              <a:gd name="connsiteY7" fmla="*/ 1486696 h 2009716"/>
              <a:gd name="connsiteX8" fmla="*/ 3478491 w 5458120"/>
              <a:gd name="connsiteY8" fmla="*/ 1264998 h 2009716"/>
              <a:gd name="connsiteX9" fmla="*/ 4006392 w 5458120"/>
              <a:gd name="connsiteY9" fmla="*/ 1246144 h 2009716"/>
              <a:gd name="connsiteX10" fmla="*/ 4703975 w 5458120"/>
              <a:gd name="connsiteY10" fmla="*/ 1547802 h 2009716"/>
              <a:gd name="connsiteX11" fmla="*/ 5203596 w 5458120"/>
              <a:gd name="connsiteY11" fmla="*/ 2009716 h 2009716"/>
              <a:gd name="connsiteX12" fmla="*/ 5458120 w 5458120"/>
              <a:gd name="connsiteY12" fmla="*/ 1755192 h 2009716"/>
              <a:gd name="connsiteX13" fmla="*/ 5033913 w 5458120"/>
              <a:gd name="connsiteY13" fmla="*/ 1481815 h 2009716"/>
              <a:gd name="connsiteX14" fmla="*/ 4487159 w 5458120"/>
              <a:gd name="connsiteY14" fmla="*/ 1170730 h 2009716"/>
              <a:gd name="connsiteX15" fmla="*/ 4251489 w 5458120"/>
              <a:gd name="connsiteY15" fmla="*/ 1104742 h 2009716"/>
              <a:gd name="connsiteX16" fmla="*/ 4524866 w 5458120"/>
              <a:gd name="connsiteY16" fmla="*/ 953914 h 2009716"/>
              <a:gd name="connsiteX17" fmla="*/ 4967926 w 5458120"/>
              <a:gd name="connsiteY17" fmla="*/ 906780 h 2009716"/>
              <a:gd name="connsiteX18" fmla="*/ 4751109 w 5458120"/>
              <a:gd name="connsiteY18" fmla="*/ 642829 h 2009716"/>
              <a:gd name="connsiteX19" fmla="*/ 4402318 w 5458120"/>
              <a:gd name="connsiteY19" fmla="*/ 689963 h 2009716"/>
              <a:gd name="connsiteX20" fmla="*/ 3337089 w 5458120"/>
              <a:gd name="connsiteY20" fmla="*/ 1129014 h 2009716"/>
              <a:gd name="connsiteX21" fmla="*/ 3563332 w 5458120"/>
              <a:gd name="connsiteY21" fmla="*/ 588074 h 2009716"/>
              <a:gd name="connsiteX22" fmla="*/ 3808429 w 5458120"/>
              <a:gd name="connsiteY22" fmla="*/ 18854 h 2009716"/>
              <a:gd name="connsiteX23" fmla="*/ 3091991 w 5458120"/>
              <a:gd name="connsiteY23" fmla="*/ 0 h 2009716"/>
              <a:gd name="connsiteX24" fmla="*/ 3176833 w 5458120"/>
              <a:gd name="connsiteY24" fmla="*/ 558781 h 2009716"/>
              <a:gd name="connsiteX25" fmla="*/ 2894030 w 5458120"/>
              <a:gd name="connsiteY25" fmla="*/ 1215860 h 2009716"/>
              <a:gd name="connsiteX26" fmla="*/ 2205872 w 5458120"/>
              <a:gd name="connsiteY26" fmla="*/ 567415 h 2009716"/>
              <a:gd name="connsiteX27" fmla="*/ 1828800 w 5458120"/>
              <a:gd name="connsiteY27" fmla="*/ 58367 h 2009716"/>
              <a:gd name="connsiteX28" fmla="*/ 1442301 w 5458120"/>
              <a:gd name="connsiteY28" fmla="*/ 48940 h 2009716"/>
              <a:gd name="connsiteX29" fmla="*/ 1894788 w 5458120"/>
              <a:gd name="connsiteY29" fmla="*/ 739496 h 2009716"/>
              <a:gd name="connsiteX30" fmla="*/ 2611225 w 5458120"/>
              <a:gd name="connsiteY30" fmla="*/ 1255571 h 2009716"/>
              <a:gd name="connsiteX31" fmla="*/ 1338607 w 5458120"/>
              <a:gd name="connsiteY31" fmla="*/ 931448 h 2009716"/>
              <a:gd name="connsiteX32" fmla="*/ 197964 w 5458120"/>
              <a:gd name="connsiteY32" fmla="*/ 413568 h 2009716"/>
              <a:gd name="connsiteX0" fmla="*/ 197964 w 5458120"/>
              <a:gd name="connsiteY0" fmla="*/ 419184 h 2015332"/>
              <a:gd name="connsiteX1" fmla="*/ 0 w 5458120"/>
              <a:gd name="connsiteY1" fmla="*/ 697443 h 2015332"/>
              <a:gd name="connsiteX2" fmla="*/ 1036949 w 5458120"/>
              <a:gd name="connsiteY2" fmla="*/ 1041492 h 2015332"/>
              <a:gd name="connsiteX3" fmla="*/ 2611225 w 5458120"/>
              <a:gd name="connsiteY3" fmla="*/ 1438293 h 2015332"/>
              <a:gd name="connsiteX4" fmla="*/ 1696825 w 5458120"/>
              <a:gd name="connsiteY4" fmla="*/ 1383736 h 2015332"/>
              <a:gd name="connsiteX5" fmla="*/ 2837468 w 5458120"/>
              <a:gd name="connsiteY5" fmla="*/ 1712940 h 2015332"/>
              <a:gd name="connsiteX6" fmla="*/ 3761295 w 5458120"/>
              <a:gd name="connsiteY6" fmla="*/ 1503010 h 2015332"/>
              <a:gd name="connsiteX7" fmla="*/ 3016577 w 5458120"/>
              <a:gd name="connsiteY7" fmla="*/ 1492312 h 2015332"/>
              <a:gd name="connsiteX8" fmla="*/ 3478491 w 5458120"/>
              <a:gd name="connsiteY8" fmla="*/ 1270614 h 2015332"/>
              <a:gd name="connsiteX9" fmla="*/ 4006392 w 5458120"/>
              <a:gd name="connsiteY9" fmla="*/ 1251760 h 2015332"/>
              <a:gd name="connsiteX10" fmla="*/ 4703975 w 5458120"/>
              <a:gd name="connsiteY10" fmla="*/ 1553418 h 2015332"/>
              <a:gd name="connsiteX11" fmla="*/ 5203596 w 5458120"/>
              <a:gd name="connsiteY11" fmla="*/ 2015332 h 2015332"/>
              <a:gd name="connsiteX12" fmla="*/ 5458120 w 5458120"/>
              <a:gd name="connsiteY12" fmla="*/ 1760808 h 2015332"/>
              <a:gd name="connsiteX13" fmla="*/ 5033913 w 5458120"/>
              <a:gd name="connsiteY13" fmla="*/ 1487431 h 2015332"/>
              <a:gd name="connsiteX14" fmla="*/ 4487159 w 5458120"/>
              <a:gd name="connsiteY14" fmla="*/ 1176346 h 2015332"/>
              <a:gd name="connsiteX15" fmla="*/ 4251489 w 5458120"/>
              <a:gd name="connsiteY15" fmla="*/ 1110358 h 2015332"/>
              <a:gd name="connsiteX16" fmla="*/ 4524866 w 5458120"/>
              <a:gd name="connsiteY16" fmla="*/ 959530 h 2015332"/>
              <a:gd name="connsiteX17" fmla="*/ 4967926 w 5458120"/>
              <a:gd name="connsiteY17" fmla="*/ 912396 h 2015332"/>
              <a:gd name="connsiteX18" fmla="*/ 4751109 w 5458120"/>
              <a:gd name="connsiteY18" fmla="*/ 648445 h 2015332"/>
              <a:gd name="connsiteX19" fmla="*/ 4402318 w 5458120"/>
              <a:gd name="connsiteY19" fmla="*/ 695579 h 2015332"/>
              <a:gd name="connsiteX20" fmla="*/ 3337089 w 5458120"/>
              <a:gd name="connsiteY20" fmla="*/ 1134630 h 2015332"/>
              <a:gd name="connsiteX21" fmla="*/ 3563332 w 5458120"/>
              <a:gd name="connsiteY21" fmla="*/ 593690 h 2015332"/>
              <a:gd name="connsiteX22" fmla="*/ 3657600 w 5458120"/>
              <a:gd name="connsiteY22" fmla="*/ 0 h 2015332"/>
              <a:gd name="connsiteX23" fmla="*/ 3091991 w 5458120"/>
              <a:gd name="connsiteY23" fmla="*/ 5616 h 2015332"/>
              <a:gd name="connsiteX24" fmla="*/ 3176833 w 5458120"/>
              <a:gd name="connsiteY24" fmla="*/ 564397 h 2015332"/>
              <a:gd name="connsiteX25" fmla="*/ 2894030 w 5458120"/>
              <a:gd name="connsiteY25" fmla="*/ 1221476 h 2015332"/>
              <a:gd name="connsiteX26" fmla="*/ 2205872 w 5458120"/>
              <a:gd name="connsiteY26" fmla="*/ 573031 h 2015332"/>
              <a:gd name="connsiteX27" fmla="*/ 1828800 w 5458120"/>
              <a:gd name="connsiteY27" fmla="*/ 63983 h 2015332"/>
              <a:gd name="connsiteX28" fmla="*/ 1442301 w 5458120"/>
              <a:gd name="connsiteY28" fmla="*/ 54556 h 2015332"/>
              <a:gd name="connsiteX29" fmla="*/ 1894788 w 5458120"/>
              <a:gd name="connsiteY29" fmla="*/ 745112 h 2015332"/>
              <a:gd name="connsiteX30" fmla="*/ 2611225 w 5458120"/>
              <a:gd name="connsiteY30" fmla="*/ 1261187 h 2015332"/>
              <a:gd name="connsiteX31" fmla="*/ 1338607 w 5458120"/>
              <a:gd name="connsiteY31" fmla="*/ 937064 h 2015332"/>
              <a:gd name="connsiteX32" fmla="*/ 197964 w 5458120"/>
              <a:gd name="connsiteY32" fmla="*/ 419184 h 2015332"/>
              <a:gd name="connsiteX0" fmla="*/ 197964 w 5458120"/>
              <a:gd name="connsiteY0" fmla="*/ 419184 h 2015332"/>
              <a:gd name="connsiteX1" fmla="*/ 0 w 5458120"/>
              <a:gd name="connsiteY1" fmla="*/ 697443 h 2015332"/>
              <a:gd name="connsiteX2" fmla="*/ 1036949 w 5458120"/>
              <a:gd name="connsiteY2" fmla="*/ 1041492 h 2015332"/>
              <a:gd name="connsiteX3" fmla="*/ 2611225 w 5458120"/>
              <a:gd name="connsiteY3" fmla="*/ 1438293 h 2015332"/>
              <a:gd name="connsiteX4" fmla="*/ 1696825 w 5458120"/>
              <a:gd name="connsiteY4" fmla="*/ 1383736 h 2015332"/>
              <a:gd name="connsiteX5" fmla="*/ 2837468 w 5458120"/>
              <a:gd name="connsiteY5" fmla="*/ 1712940 h 2015332"/>
              <a:gd name="connsiteX6" fmla="*/ 3761295 w 5458120"/>
              <a:gd name="connsiteY6" fmla="*/ 1503010 h 2015332"/>
              <a:gd name="connsiteX7" fmla="*/ 3016577 w 5458120"/>
              <a:gd name="connsiteY7" fmla="*/ 1492312 h 2015332"/>
              <a:gd name="connsiteX8" fmla="*/ 3478491 w 5458120"/>
              <a:gd name="connsiteY8" fmla="*/ 1270614 h 2015332"/>
              <a:gd name="connsiteX9" fmla="*/ 4006392 w 5458120"/>
              <a:gd name="connsiteY9" fmla="*/ 1251760 h 2015332"/>
              <a:gd name="connsiteX10" fmla="*/ 4703975 w 5458120"/>
              <a:gd name="connsiteY10" fmla="*/ 1553418 h 2015332"/>
              <a:gd name="connsiteX11" fmla="*/ 5203596 w 5458120"/>
              <a:gd name="connsiteY11" fmla="*/ 2015332 h 2015332"/>
              <a:gd name="connsiteX12" fmla="*/ 5458120 w 5458120"/>
              <a:gd name="connsiteY12" fmla="*/ 1760808 h 2015332"/>
              <a:gd name="connsiteX13" fmla="*/ 5033913 w 5458120"/>
              <a:gd name="connsiteY13" fmla="*/ 1487431 h 2015332"/>
              <a:gd name="connsiteX14" fmla="*/ 4487159 w 5458120"/>
              <a:gd name="connsiteY14" fmla="*/ 1176346 h 2015332"/>
              <a:gd name="connsiteX15" fmla="*/ 4251489 w 5458120"/>
              <a:gd name="connsiteY15" fmla="*/ 1110358 h 2015332"/>
              <a:gd name="connsiteX16" fmla="*/ 4524866 w 5458120"/>
              <a:gd name="connsiteY16" fmla="*/ 959530 h 2015332"/>
              <a:gd name="connsiteX17" fmla="*/ 4967926 w 5458120"/>
              <a:gd name="connsiteY17" fmla="*/ 912396 h 2015332"/>
              <a:gd name="connsiteX18" fmla="*/ 4751109 w 5458120"/>
              <a:gd name="connsiteY18" fmla="*/ 648445 h 2015332"/>
              <a:gd name="connsiteX19" fmla="*/ 4402318 w 5458120"/>
              <a:gd name="connsiteY19" fmla="*/ 695579 h 2015332"/>
              <a:gd name="connsiteX20" fmla="*/ 3337089 w 5458120"/>
              <a:gd name="connsiteY20" fmla="*/ 1134630 h 2015332"/>
              <a:gd name="connsiteX21" fmla="*/ 3497344 w 5458120"/>
              <a:gd name="connsiteY21" fmla="*/ 569220 h 2015332"/>
              <a:gd name="connsiteX22" fmla="*/ 3657600 w 5458120"/>
              <a:gd name="connsiteY22" fmla="*/ 0 h 2015332"/>
              <a:gd name="connsiteX23" fmla="*/ 3091991 w 5458120"/>
              <a:gd name="connsiteY23" fmla="*/ 5616 h 2015332"/>
              <a:gd name="connsiteX24" fmla="*/ 3176833 w 5458120"/>
              <a:gd name="connsiteY24" fmla="*/ 564397 h 2015332"/>
              <a:gd name="connsiteX25" fmla="*/ 2894030 w 5458120"/>
              <a:gd name="connsiteY25" fmla="*/ 1221476 h 2015332"/>
              <a:gd name="connsiteX26" fmla="*/ 2205872 w 5458120"/>
              <a:gd name="connsiteY26" fmla="*/ 573031 h 2015332"/>
              <a:gd name="connsiteX27" fmla="*/ 1828800 w 5458120"/>
              <a:gd name="connsiteY27" fmla="*/ 63983 h 2015332"/>
              <a:gd name="connsiteX28" fmla="*/ 1442301 w 5458120"/>
              <a:gd name="connsiteY28" fmla="*/ 54556 h 2015332"/>
              <a:gd name="connsiteX29" fmla="*/ 1894788 w 5458120"/>
              <a:gd name="connsiteY29" fmla="*/ 745112 h 2015332"/>
              <a:gd name="connsiteX30" fmla="*/ 2611225 w 5458120"/>
              <a:gd name="connsiteY30" fmla="*/ 1261187 h 2015332"/>
              <a:gd name="connsiteX31" fmla="*/ 1338607 w 5458120"/>
              <a:gd name="connsiteY31" fmla="*/ 937064 h 2015332"/>
              <a:gd name="connsiteX32" fmla="*/ 197964 w 5458120"/>
              <a:gd name="connsiteY32" fmla="*/ 419184 h 2015332"/>
              <a:gd name="connsiteX0" fmla="*/ 197964 w 5458120"/>
              <a:gd name="connsiteY0" fmla="*/ 419184 h 2015332"/>
              <a:gd name="connsiteX1" fmla="*/ 0 w 5458120"/>
              <a:gd name="connsiteY1" fmla="*/ 697443 h 2015332"/>
              <a:gd name="connsiteX2" fmla="*/ 1036949 w 5458120"/>
              <a:gd name="connsiteY2" fmla="*/ 1041492 h 2015332"/>
              <a:gd name="connsiteX3" fmla="*/ 2611225 w 5458120"/>
              <a:gd name="connsiteY3" fmla="*/ 1438293 h 2015332"/>
              <a:gd name="connsiteX4" fmla="*/ 1696825 w 5458120"/>
              <a:gd name="connsiteY4" fmla="*/ 1383736 h 2015332"/>
              <a:gd name="connsiteX5" fmla="*/ 2837468 w 5458120"/>
              <a:gd name="connsiteY5" fmla="*/ 1712940 h 2015332"/>
              <a:gd name="connsiteX6" fmla="*/ 3761295 w 5458120"/>
              <a:gd name="connsiteY6" fmla="*/ 1503010 h 2015332"/>
              <a:gd name="connsiteX7" fmla="*/ 3016577 w 5458120"/>
              <a:gd name="connsiteY7" fmla="*/ 1492312 h 2015332"/>
              <a:gd name="connsiteX8" fmla="*/ 3478491 w 5458120"/>
              <a:gd name="connsiteY8" fmla="*/ 1270614 h 2015332"/>
              <a:gd name="connsiteX9" fmla="*/ 4006392 w 5458120"/>
              <a:gd name="connsiteY9" fmla="*/ 1251760 h 2015332"/>
              <a:gd name="connsiteX10" fmla="*/ 4703975 w 5458120"/>
              <a:gd name="connsiteY10" fmla="*/ 1553418 h 2015332"/>
              <a:gd name="connsiteX11" fmla="*/ 5203596 w 5458120"/>
              <a:gd name="connsiteY11" fmla="*/ 2015332 h 2015332"/>
              <a:gd name="connsiteX12" fmla="*/ 5458120 w 5458120"/>
              <a:gd name="connsiteY12" fmla="*/ 1760808 h 2015332"/>
              <a:gd name="connsiteX13" fmla="*/ 5033913 w 5458120"/>
              <a:gd name="connsiteY13" fmla="*/ 1487431 h 2015332"/>
              <a:gd name="connsiteX14" fmla="*/ 4487159 w 5458120"/>
              <a:gd name="connsiteY14" fmla="*/ 1176346 h 2015332"/>
              <a:gd name="connsiteX15" fmla="*/ 4251489 w 5458120"/>
              <a:gd name="connsiteY15" fmla="*/ 1110358 h 2015332"/>
              <a:gd name="connsiteX16" fmla="*/ 4524866 w 5458120"/>
              <a:gd name="connsiteY16" fmla="*/ 959530 h 2015332"/>
              <a:gd name="connsiteX17" fmla="*/ 4967926 w 5458120"/>
              <a:gd name="connsiteY17" fmla="*/ 912396 h 2015332"/>
              <a:gd name="connsiteX18" fmla="*/ 4751109 w 5458120"/>
              <a:gd name="connsiteY18" fmla="*/ 648445 h 2015332"/>
              <a:gd name="connsiteX19" fmla="*/ 4402318 w 5458120"/>
              <a:gd name="connsiteY19" fmla="*/ 695579 h 2015332"/>
              <a:gd name="connsiteX20" fmla="*/ 3157979 w 5458120"/>
              <a:gd name="connsiteY20" fmla="*/ 1191726 h 2015332"/>
              <a:gd name="connsiteX21" fmla="*/ 3497344 w 5458120"/>
              <a:gd name="connsiteY21" fmla="*/ 569220 h 2015332"/>
              <a:gd name="connsiteX22" fmla="*/ 3657600 w 5458120"/>
              <a:gd name="connsiteY22" fmla="*/ 0 h 2015332"/>
              <a:gd name="connsiteX23" fmla="*/ 3091991 w 5458120"/>
              <a:gd name="connsiteY23" fmla="*/ 5616 h 2015332"/>
              <a:gd name="connsiteX24" fmla="*/ 3176833 w 5458120"/>
              <a:gd name="connsiteY24" fmla="*/ 564397 h 2015332"/>
              <a:gd name="connsiteX25" fmla="*/ 2894030 w 5458120"/>
              <a:gd name="connsiteY25" fmla="*/ 1221476 h 2015332"/>
              <a:gd name="connsiteX26" fmla="*/ 2205872 w 5458120"/>
              <a:gd name="connsiteY26" fmla="*/ 573031 h 2015332"/>
              <a:gd name="connsiteX27" fmla="*/ 1828800 w 5458120"/>
              <a:gd name="connsiteY27" fmla="*/ 63983 h 2015332"/>
              <a:gd name="connsiteX28" fmla="*/ 1442301 w 5458120"/>
              <a:gd name="connsiteY28" fmla="*/ 54556 h 2015332"/>
              <a:gd name="connsiteX29" fmla="*/ 1894788 w 5458120"/>
              <a:gd name="connsiteY29" fmla="*/ 745112 h 2015332"/>
              <a:gd name="connsiteX30" fmla="*/ 2611225 w 5458120"/>
              <a:gd name="connsiteY30" fmla="*/ 1261187 h 2015332"/>
              <a:gd name="connsiteX31" fmla="*/ 1338607 w 5458120"/>
              <a:gd name="connsiteY31" fmla="*/ 937064 h 2015332"/>
              <a:gd name="connsiteX32" fmla="*/ 197964 w 5458120"/>
              <a:gd name="connsiteY32" fmla="*/ 419184 h 2015332"/>
              <a:gd name="connsiteX0" fmla="*/ 197964 w 5458120"/>
              <a:gd name="connsiteY0" fmla="*/ 419184 h 2015332"/>
              <a:gd name="connsiteX1" fmla="*/ 0 w 5458120"/>
              <a:gd name="connsiteY1" fmla="*/ 697443 h 2015332"/>
              <a:gd name="connsiteX2" fmla="*/ 1036949 w 5458120"/>
              <a:gd name="connsiteY2" fmla="*/ 1041492 h 2015332"/>
              <a:gd name="connsiteX3" fmla="*/ 2611225 w 5458120"/>
              <a:gd name="connsiteY3" fmla="*/ 1438293 h 2015332"/>
              <a:gd name="connsiteX4" fmla="*/ 1696825 w 5458120"/>
              <a:gd name="connsiteY4" fmla="*/ 1383736 h 2015332"/>
              <a:gd name="connsiteX5" fmla="*/ 2837468 w 5458120"/>
              <a:gd name="connsiteY5" fmla="*/ 1712940 h 2015332"/>
              <a:gd name="connsiteX6" fmla="*/ 3761295 w 5458120"/>
              <a:gd name="connsiteY6" fmla="*/ 1503010 h 2015332"/>
              <a:gd name="connsiteX7" fmla="*/ 3016577 w 5458120"/>
              <a:gd name="connsiteY7" fmla="*/ 1492312 h 2015332"/>
              <a:gd name="connsiteX8" fmla="*/ 3478491 w 5458120"/>
              <a:gd name="connsiteY8" fmla="*/ 1270614 h 2015332"/>
              <a:gd name="connsiteX9" fmla="*/ 4006392 w 5458120"/>
              <a:gd name="connsiteY9" fmla="*/ 1251760 h 2015332"/>
              <a:gd name="connsiteX10" fmla="*/ 4703975 w 5458120"/>
              <a:gd name="connsiteY10" fmla="*/ 1553418 h 2015332"/>
              <a:gd name="connsiteX11" fmla="*/ 5203596 w 5458120"/>
              <a:gd name="connsiteY11" fmla="*/ 2015332 h 2015332"/>
              <a:gd name="connsiteX12" fmla="*/ 5458120 w 5458120"/>
              <a:gd name="connsiteY12" fmla="*/ 1760808 h 2015332"/>
              <a:gd name="connsiteX13" fmla="*/ 5033913 w 5458120"/>
              <a:gd name="connsiteY13" fmla="*/ 1487431 h 2015332"/>
              <a:gd name="connsiteX14" fmla="*/ 4487159 w 5458120"/>
              <a:gd name="connsiteY14" fmla="*/ 1176346 h 2015332"/>
              <a:gd name="connsiteX15" fmla="*/ 4251489 w 5458120"/>
              <a:gd name="connsiteY15" fmla="*/ 1110358 h 2015332"/>
              <a:gd name="connsiteX16" fmla="*/ 4524866 w 5458120"/>
              <a:gd name="connsiteY16" fmla="*/ 959530 h 2015332"/>
              <a:gd name="connsiteX17" fmla="*/ 4967926 w 5458120"/>
              <a:gd name="connsiteY17" fmla="*/ 912396 h 2015332"/>
              <a:gd name="connsiteX18" fmla="*/ 4751109 w 5458120"/>
              <a:gd name="connsiteY18" fmla="*/ 648445 h 2015332"/>
              <a:gd name="connsiteX19" fmla="*/ 4402318 w 5458120"/>
              <a:gd name="connsiteY19" fmla="*/ 695579 h 2015332"/>
              <a:gd name="connsiteX20" fmla="*/ 3157979 w 5458120"/>
              <a:gd name="connsiteY20" fmla="*/ 1191726 h 2015332"/>
              <a:gd name="connsiteX21" fmla="*/ 3497344 w 5458120"/>
              <a:gd name="connsiteY21" fmla="*/ 569220 h 2015332"/>
              <a:gd name="connsiteX22" fmla="*/ 3657600 w 5458120"/>
              <a:gd name="connsiteY22" fmla="*/ 0 h 2015332"/>
              <a:gd name="connsiteX23" fmla="*/ 3091991 w 5458120"/>
              <a:gd name="connsiteY23" fmla="*/ 5616 h 2015332"/>
              <a:gd name="connsiteX24" fmla="*/ 3176833 w 5458120"/>
              <a:gd name="connsiteY24" fmla="*/ 564397 h 2015332"/>
              <a:gd name="connsiteX25" fmla="*/ 2894030 w 5458120"/>
              <a:gd name="connsiteY25" fmla="*/ 1221476 h 2015332"/>
              <a:gd name="connsiteX26" fmla="*/ 2205872 w 5458120"/>
              <a:gd name="connsiteY26" fmla="*/ 573031 h 2015332"/>
              <a:gd name="connsiteX27" fmla="*/ 1828800 w 5458120"/>
              <a:gd name="connsiteY27" fmla="*/ 63983 h 2015332"/>
              <a:gd name="connsiteX28" fmla="*/ 1442301 w 5458120"/>
              <a:gd name="connsiteY28" fmla="*/ 54556 h 2015332"/>
              <a:gd name="connsiteX29" fmla="*/ 1913642 w 5458120"/>
              <a:gd name="connsiteY29" fmla="*/ 688016 h 2015332"/>
              <a:gd name="connsiteX30" fmla="*/ 2611225 w 5458120"/>
              <a:gd name="connsiteY30" fmla="*/ 1261187 h 2015332"/>
              <a:gd name="connsiteX31" fmla="*/ 1338607 w 5458120"/>
              <a:gd name="connsiteY31" fmla="*/ 937064 h 2015332"/>
              <a:gd name="connsiteX32" fmla="*/ 197964 w 5458120"/>
              <a:gd name="connsiteY32" fmla="*/ 419184 h 2015332"/>
              <a:gd name="connsiteX0" fmla="*/ 197964 w 5458120"/>
              <a:gd name="connsiteY0" fmla="*/ 419184 h 2015332"/>
              <a:gd name="connsiteX1" fmla="*/ 0 w 5458120"/>
              <a:gd name="connsiteY1" fmla="*/ 697443 h 2015332"/>
              <a:gd name="connsiteX2" fmla="*/ 1036949 w 5458120"/>
              <a:gd name="connsiteY2" fmla="*/ 1041492 h 2015332"/>
              <a:gd name="connsiteX3" fmla="*/ 2611225 w 5458120"/>
              <a:gd name="connsiteY3" fmla="*/ 1438293 h 2015332"/>
              <a:gd name="connsiteX4" fmla="*/ 1696825 w 5458120"/>
              <a:gd name="connsiteY4" fmla="*/ 1383736 h 2015332"/>
              <a:gd name="connsiteX5" fmla="*/ 2837468 w 5458120"/>
              <a:gd name="connsiteY5" fmla="*/ 1712940 h 2015332"/>
              <a:gd name="connsiteX6" fmla="*/ 3761295 w 5458120"/>
              <a:gd name="connsiteY6" fmla="*/ 1503010 h 2015332"/>
              <a:gd name="connsiteX7" fmla="*/ 3016577 w 5458120"/>
              <a:gd name="connsiteY7" fmla="*/ 1492312 h 2015332"/>
              <a:gd name="connsiteX8" fmla="*/ 3478491 w 5458120"/>
              <a:gd name="connsiteY8" fmla="*/ 1270614 h 2015332"/>
              <a:gd name="connsiteX9" fmla="*/ 4006392 w 5458120"/>
              <a:gd name="connsiteY9" fmla="*/ 1251760 h 2015332"/>
              <a:gd name="connsiteX10" fmla="*/ 4703975 w 5458120"/>
              <a:gd name="connsiteY10" fmla="*/ 1553418 h 2015332"/>
              <a:gd name="connsiteX11" fmla="*/ 5203596 w 5458120"/>
              <a:gd name="connsiteY11" fmla="*/ 2015332 h 2015332"/>
              <a:gd name="connsiteX12" fmla="*/ 5458120 w 5458120"/>
              <a:gd name="connsiteY12" fmla="*/ 1760808 h 2015332"/>
              <a:gd name="connsiteX13" fmla="*/ 5033913 w 5458120"/>
              <a:gd name="connsiteY13" fmla="*/ 1487431 h 2015332"/>
              <a:gd name="connsiteX14" fmla="*/ 4487159 w 5458120"/>
              <a:gd name="connsiteY14" fmla="*/ 1176346 h 2015332"/>
              <a:gd name="connsiteX15" fmla="*/ 4251489 w 5458120"/>
              <a:gd name="connsiteY15" fmla="*/ 1110358 h 2015332"/>
              <a:gd name="connsiteX16" fmla="*/ 4524866 w 5458120"/>
              <a:gd name="connsiteY16" fmla="*/ 959530 h 2015332"/>
              <a:gd name="connsiteX17" fmla="*/ 4967926 w 5458120"/>
              <a:gd name="connsiteY17" fmla="*/ 912396 h 2015332"/>
              <a:gd name="connsiteX18" fmla="*/ 4751109 w 5458120"/>
              <a:gd name="connsiteY18" fmla="*/ 648445 h 2015332"/>
              <a:gd name="connsiteX19" fmla="*/ 4402318 w 5458120"/>
              <a:gd name="connsiteY19" fmla="*/ 695579 h 2015332"/>
              <a:gd name="connsiteX20" fmla="*/ 3157979 w 5458120"/>
              <a:gd name="connsiteY20" fmla="*/ 1191726 h 2015332"/>
              <a:gd name="connsiteX21" fmla="*/ 3497344 w 5458120"/>
              <a:gd name="connsiteY21" fmla="*/ 569220 h 2015332"/>
              <a:gd name="connsiteX22" fmla="*/ 3657600 w 5458120"/>
              <a:gd name="connsiteY22" fmla="*/ 0 h 2015332"/>
              <a:gd name="connsiteX23" fmla="*/ 3091991 w 5458120"/>
              <a:gd name="connsiteY23" fmla="*/ 5616 h 2015332"/>
              <a:gd name="connsiteX24" fmla="*/ 3176833 w 5458120"/>
              <a:gd name="connsiteY24" fmla="*/ 564397 h 2015332"/>
              <a:gd name="connsiteX25" fmla="*/ 2894030 w 5458120"/>
              <a:gd name="connsiteY25" fmla="*/ 1221476 h 2015332"/>
              <a:gd name="connsiteX26" fmla="*/ 2205872 w 5458120"/>
              <a:gd name="connsiteY26" fmla="*/ 573031 h 2015332"/>
              <a:gd name="connsiteX27" fmla="*/ 1828800 w 5458120"/>
              <a:gd name="connsiteY27" fmla="*/ 63983 h 2015332"/>
              <a:gd name="connsiteX28" fmla="*/ 1442301 w 5458120"/>
              <a:gd name="connsiteY28" fmla="*/ 54556 h 2015332"/>
              <a:gd name="connsiteX29" fmla="*/ 1913642 w 5458120"/>
              <a:gd name="connsiteY29" fmla="*/ 688016 h 2015332"/>
              <a:gd name="connsiteX30" fmla="*/ 2611225 w 5458120"/>
              <a:gd name="connsiteY30" fmla="*/ 1261187 h 2015332"/>
              <a:gd name="connsiteX31" fmla="*/ 1338607 w 5458120"/>
              <a:gd name="connsiteY31" fmla="*/ 937064 h 2015332"/>
              <a:gd name="connsiteX32" fmla="*/ 197964 w 5458120"/>
              <a:gd name="connsiteY32" fmla="*/ 419184 h 2015332"/>
              <a:gd name="connsiteX0" fmla="*/ 197964 w 5458120"/>
              <a:gd name="connsiteY0" fmla="*/ 419184 h 1760808"/>
              <a:gd name="connsiteX1" fmla="*/ 0 w 5458120"/>
              <a:gd name="connsiteY1" fmla="*/ 697443 h 1760808"/>
              <a:gd name="connsiteX2" fmla="*/ 1036949 w 5458120"/>
              <a:gd name="connsiteY2" fmla="*/ 1041492 h 1760808"/>
              <a:gd name="connsiteX3" fmla="*/ 2611225 w 5458120"/>
              <a:gd name="connsiteY3" fmla="*/ 1438293 h 1760808"/>
              <a:gd name="connsiteX4" fmla="*/ 1696825 w 5458120"/>
              <a:gd name="connsiteY4" fmla="*/ 1383736 h 1760808"/>
              <a:gd name="connsiteX5" fmla="*/ 2837468 w 5458120"/>
              <a:gd name="connsiteY5" fmla="*/ 1712940 h 1760808"/>
              <a:gd name="connsiteX6" fmla="*/ 3761295 w 5458120"/>
              <a:gd name="connsiteY6" fmla="*/ 1503010 h 1760808"/>
              <a:gd name="connsiteX7" fmla="*/ 3016577 w 5458120"/>
              <a:gd name="connsiteY7" fmla="*/ 1492312 h 1760808"/>
              <a:gd name="connsiteX8" fmla="*/ 3478491 w 5458120"/>
              <a:gd name="connsiteY8" fmla="*/ 1270614 h 1760808"/>
              <a:gd name="connsiteX9" fmla="*/ 4006392 w 5458120"/>
              <a:gd name="connsiteY9" fmla="*/ 1251760 h 1760808"/>
              <a:gd name="connsiteX10" fmla="*/ 4703975 w 5458120"/>
              <a:gd name="connsiteY10" fmla="*/ 1553418 h 1760808"/>
              <a:gd name="connsiteX11" fmla="*/ 5458120 w 5458120"/>
              <a:gd name="connsiteY11" fmla="*/ 1760808 h 1760808"/>
              <a:gd name="connsiteX12" fmla="*/ 5033913 w 5458120"/>
              <a:gd name="connsiteY12" fmla="*/ 1487431 h 1760808"/>
              <a:gd name="connsiteX13" fmla="*/ 4487159 w 5458120"/>
              <a:gd name="connsiteY13" fmla="*/ 1176346 h 1760808"/>
              <a:gd name="connsiteX14" fmla="*/ 4251489 w 5458120"/>
              <a:gd name="connsiteY14" fmla="*/ 1110358 h 1760808"/>
              <a:gd name="connsiteX15" fmla="*/ 4524866 w 5458120"/>
              <a:gd name="connsiteY15" fmla="*/ 959530 h 1760808"/>
              <a:gd name="connsiteX16" fmla="*/ 4967926 w 5458120"/>
              <a:gd name="connsiteY16" fmla="*/ 912396 h 1760808"/>
              <a:gd name="connsiteX17" fmla="*/ 4751109 w 5458120"/>
              <a:gd name="connsiteY17" fmla="*/ 648445 h 1760808"/>
              <a:gd name="connsiteX18" fmla="*/ 4402318 w 5458120"/>
              <a:gd name="connsiteY18" fmla="*/ 695579 h 1760808"/>
              <a:gd name="connsiteX19" fmla="*/ 3157979 w 5458120"/>
              <a:gd name="connsiteY19" fmla="*/ 1191726 h 1760808"/>
              <a:gd name="connsiteX20" fmla="*/ 3497344 w 5458120"/>
              <a:gd name="connsiteY20" fmla="*/ 569220 h 1760808"/>
              <a:gd name="connsiteX21" fmla="*/ 3657600 w 5458120"/>
              <a:gd name="connsiteY21" fmla="*/ 0 h 1760808"/>
              <a:gd name="connsiteX22" fmla="*/ 3091991 w 5458120"/>
              <a:gd name="connsiteY22" fmla="*/ 5616 h 1760808"/>
              <a:gd name="connsiteX23" fmla="*/ 3176833 w 5458120"/>
              <a:gd name="connsiteY23" fmla="*/ 564397 h 1760808"/>
              <a:gd name="connsiteX24" fmla="*/ 2894030 w 5458120"/>
              <a:gd name="connsiteY24" fmla="*/ 1221476 h 1760808"/>
              <a:gd name="connsiteX25" fmla="*/ 2205872 w 5458120"/>
              <a:gd name="connsiteY25" fmla="*/ 573031 h 1760808"/>
              <a:gd name="connsiteX26" fmla="*/ 1828800 w 5458120"/>
              <a:gd name="connsiteY26" fmla="*/ 63983 h 1760808"/>
              <a:gd name="connsiteX27" fmla="*/ 1442301 w 5458120"/>
              <a:gd name="connsiteY27" fmla="*/ 54556 h 1760808"/>
              <a:gd name="connsiteX28" fmla="*/ 1913642 w 5458120"/>
              <a:gd name="connsiteY28" fmla="*/ 688016 h 1760808"/>
              <a:gd name="connsiteX29" fmla="*/ 2611225 w 5458120"/>
              <a:gd name="connsiteY29" fmla="*/ 1261187 h 1760808"/>
              <a:gd name="connsiteX30" fmla="*/ 1338607 w 5458120"/>
              <a:gd name="connsiteY30" fmla="*/ 937064 h 1760808"/>
              <a:gd name="connsiteX31" fmla="*/ 197964 w 5458120"/>
              <a:gd name="connsiteY31" fmla="*/ 419184 h 1760808"/>
              <a:gd name="connsiteX0" fmla="*/ 197964 w 5033913"/>
              <a:gd name="connsiteY0" fmla="*/ 419184 h 1712940"/>
              <a:gd name="connsiteX1" fmla="*/ 0 w 5033913"/>
              <a:gd name="connsiteY1" fmla="*/ 697443 h 1712940"/>
              <a:gd name="connsiteX2" fmla="*/ 1036949 w 5033913"/>
              <a:gd name="connsiteY2" fmla="*/ 1041492 h 1712940"/>
              <a:gd name="connsiteX3" fmla="*/ 2611225 w 5033913"/>
              <a:gd name="connsiteY3" fmla="*/ 1438293 h 1712940"/>
              <a:gd name="connsiteX4" fmla="*/ 1696825 w 5033913"/>
              <a:gd name="connsiteY4" fmla="*/ 1383736 h 1712940"/>
              <a:gd name="connsiteX5" fmla="*/ 2837468 w 5033913"/>
              <a:gd name="connsiteY5" fmla="*/ 1712940 h 1712940"/>
              <a:gd name="connsiteX6" fmla="*/ 3761295 w 5033913"/>
              <a:gd name="connsiteY6" fmla="*/ 1503010 h 1712940"/>
              <a:gd name="connsiteX7" fmla="*/ 3016577 w 5033913"/>
              <a:gd name="connsiteY7" fmla="*/ 1492312 h 1712940"/>
              <a:gd name="connsiteX8" fmla="*/ 3478491 w 5033913"/>
              <a:gd name="connsiteY8" fmla="*/ 1270614 h 1712940"/>
              <a:gd name="connsiteX9" fmla="*/ 4006392 w 5033913"/>
              <a:gd name="connsiteY9" fmla="*/ 1251760 h 1712940"/>
              <a:gd name="connsiteX10" fmla="*/ 4703975 w 5033913"/>
              <a:gd name="connsiteY10" fmla="*/ 1553418 h 1712940"/>
              <a:gd name="connsiteX11" fmla="*/ 5033913 w 5033913"/>
              <a:gd name="connsiteY11" fmla="*/ 1487431 h 1712940"/>
              <a:gd name="connsiteX12" fmla="*/ 4487159 w 5033913"/>
              <a:gd name="connsiteY12" fmla="*/ 1176346 h 1712940"/>
              <a:gd name="connsiteX13" fmla="*/ 4251489 w 5033913"/>
              <a:gd name="connsiteY13" fmla="*/ 1110358 h 1712940"/>
              <a:gd name="connsiteX14" fmla="*/ 4524866 w 5033913"/>
              <a:gd name="connsiteY14" fmla="*/ 959530 h 1712940"/>
              <a:gd name="connsiteX15" fmla="*/ 4967926 w 5033913"/>
              <a:gd name="connsiteY15" fmla="*/ 912396 h 1712940"/>
              <a:gd name="connsiteX16" fmla="*/ 4751109 w 5033913"/>
              <a:gd name="connsiteY16" fmla="*/ 648445 h 1712940"/>
              <a:gd name="connsiteX17" fmla="*/ 4402318 w 5033913"/>
              <a:gd name="connsiteY17" fmla="*/ 695579 h 1712940"/>
              <a:gd name="connsiteX18" fmla="*/ 3157979 w 5033913"/>
              <a:gd name="connsiteY18" fmla="*/ 1191726 h 1712940"/>
              <a:gd name="connsiteX19" fmla="*/ 3497344 w 5033913"/>
              <a:gd name="connsiteY19" fmla="*/ 569220 h 1712940"/>
              <a:gd name="connsiteX20" fmla="*/ 3657600 w 5033913"/>
              <a:gd name="connsiteY20" fmla="*/ 0 h 1712940"/>
              <a:gd name="connsiteX21" fmla="*/ 3091991 w 5033913"/>
              <a:gd name="connsiteY21" fmla="*/ 5616 h 1712940"/>
              <a:gd name="connsiteX22" fmla="*/ 3176833 w 5033913"/>
              <a:gd name="connsiteY22" fmla="*/ 564397 h 1712940"/>
              <a:gd name="connsiteX23" fmla="*/ 2894030 w 5033913"/>
              <a:gd name="connsiteY23" fmla="*/ 1221476 h 1712940"/>
              <a:gd name="connsiteX24" fmla="*/ 2205872 w 5033913"/>
              <a:gd name="connsiteY24" fmla="*/ 573031 h 1712940"/>
              <a:gd name="connsiteX25" fmla="*/ 1828800 w 5033913"/>
              <a:gd name="connsiteY25" fmla="*/ 63983 h 1712940"/>
              <a:gd name="connsiteX26" fmla="*/ 1442301 w 5033913"/>
              <a:gd name="connsiteY26" fmla="*/ 54556 h 1712940"/>
              <a:gd name="connsiteX27" fmla="*/ 1913642 w 5033913"/>
              <a:gd name="connsiteY27" fmla="*/ 688016 h 1712940"/>
              <a:gd name="connsiteX28" fmla="*/ 2611225 w 5033913"/>
              <a:gd name="connsiteY28" fmla="*/ 1261187 h 1712940"/>
              <a:gd name="connsiteX29" fmla="*/ 1338607 w 5033913"/>
              <a:gd name="connsiteY29" fmla="*/ 937064 h 1712940"/>
              <a:gd name="connsiteX30" fmla="*/ 197964 w 5033913"/>
              <a:gd name="connsiteY30"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78491 w 5156462"/>
              <a:gd name="connsiteY8" fmla="*/ 1270614 h 1712940"/>
              <a:gd name="connsiteX9" fmla="*/ 4006392 w 5156462"/>
              <a:gd name="connsiteY9" fmla="*/ 1251760 h 1712940"/>
              <a:gd name="connsiteX10" fmla="*/ 4703975 w 5156462"/>
              <a:gd name="connsiteY10" fmla="*/ 1553418 h 1712940"/>
              <a:gd name="connsiteX11" fmla="*/ 5156462 w 5156462"/>
              <a:gd name="connsiteY11" fmla="*/ 1234573 h 1712940"/>
              <a:gd name="connsiteX12" fmla="*/ 4487159 w 5156462"/>
              <a:gd name="connsiteY12" fmla="*/ 1176346 h 1712940"/>
              <a:gd name="connsiteX13" fmla="*/ 4251489 w 5156462"/>
              <a:gd name="connsiteY13" fmla="*/ 1110358 h 1712940"/>
              <a:gd name="connsiteX14" fmla="*/ 4524866 w 5156462"/>
              <a:gd name="connsiteY14" fmla="*/ 959530 h 1712940"/>
              <a:gd name="connsiteX15" fmla="*/ 4967926 w 5156462"/>
              <a:gd name="connsiteY15" fmla="*/ 912396 h 1712940"/>
              <a:gd name="connsiteX16" fmla="*/ 4751109 w 5156462"/>
              <a:gd name="connsiteY16" fmla="*/ 648445 h 1712940"/>
              <a:gd name="connsiteX17" fmla="*/ 4402318 w 5156462"/>
              <a:gd name="connsiteY17" fmla="*/ 695579 h 1712940"/>
              <a:gd name="connsiteX18" fmla="*/ 3157979 w 5156462"/>
              <a:gd name="connsiteY18" fmla="*/ 1191726 h 1712940"/>
              <a:gd name="connsiteX19" fmla="*/ 3497344 w 5156462"/>
              <a:gd name="connsiteY19" fmla="*/ 569220 h 1712940"/>
              <a:gd name="connsiteX20" fmla="*/ 3657600 w 5156462"/>
              <a:gd name="connsiteY20" fmla="*/ 0 h 1712940"/>
              <a:gd name="connsiteX21" fmla="*/ 3091991 w 5156462"/>
              <a:gd name="connsiteY21" fmla="*/ 5616 h 1712940"/>
              <a:gd name="connsiteX22" fmla="*/ 3176833 w 5156462"/>
              <a:gd name="connsiteY22" fmla="*/ 564397 h 1712940"/>
              <a:gd name="connsiteX23" fmla="*/ 2894030 w 5156462"/>
              <a:gd name="connsiteY23" fmla="*/ 1221476 h 1712940"/>
              <a:gd name="connsiteX24" fmla="*/ 2205872 w 5156462"/>
              <a:gd name="connsiteY24" fmla="*/ 573031 h 1712940"/>
              <a:gd name="connsiteX25" fmla="*/ 1828800 w 5156462"/>
              <a:gd name="connsiteY25" fmla="*/ 63983 h 1712940"/>
              <a:gd name="connsiteX26" fmla="*/ 1442301 w 5156462"/>
              <a:gd name="connsiteY26" fmla="*/ 54556 h 1712940"/>
              <a:gd name="connsiteX27" fmla="*/ 1913642 w 5156462"/>
              <a:gd name="connsiteY27" fmla="*/ 688016 h 1712940"/>
              <a:gd name="connsiteX28" fmla="*/ 2611225 w 5156462"/>
              <a:gd name="connsiteY28" fmla="*/ 1261187 h 1712940"/>
              <a:gd name="connsiteX29" fmla="*/ 1338607 w 5156462"/>
              <a:gd name="connsiteY29" fmla="*/ 937064 h 1712940"/>
              <a:gd name="connsiteX30" fmla="*/ 197964 w 5156462"/>
              <a:gd name="connsiteY30"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4006392 w 5156462"/>
              <a:gd name="connsiteY9" fmla="*/ 1251760 h 1712940"/>
              <a:gd name="connsiteX10" fmla="*/ 4703975 w 5156462"/>
              <a:gd name="connsiteY10" fmla="*/ 1553418 h 1712940"/>
              <a:gd name="connsiteX11" fmla="*/ 5156462 w 5156462"/>
              <a:gd name="connsiteY11" fmla="*/ 1234573 h 1712940"/>
              <a:gd name="connsiteX12" fmla="*/ 4487159 w 5156462"/>
              <a:gd name="connsiteY12" fmla="*/ 1176346 h 1712940"/>
              <a:gd name="connsiteX13" fmla="*/ 4251489 w 5156462"/>
              <a:gd name="connsiteY13" fmla="*/ 1110358 h 1712940"/>
              <a:gd name="connsiteX14" fmla="*/ 4524866 w 5156462"/>
              <a:gd name="connsiteY14" fmla="*/ 959530 h 1712940"/>
              <a:gd name="connsiteX15" fmla="*/ 4967926 w 5156462"/>
              <a:gd name="connsiteY15" fmla="*/ 912396 h 1712940"/>
              <a:gd name="connsiteX16" fmla="*/ 4751109 w 5156462"/>
              <a:gd name="connsiteY16" fmla="*/ 648445 h 1712940"/>
              <a:gd name="connsiteX17" fmla="*/ 4402318 w 5156462"/>
              <a:gd name="connsiteY17" fmla="*/ 695579 h 1712940"/>
              <a:gd name="connsiteX18" fmla="*/ 3157979 w 5156462"/>
              <a:gd name="connsiteY18" fmla="*/ 1191726 h 1712940"/>
              <a:gd name="connsiteX19" fmla="*/ 3497344 w 5156462"/>
              <a:gd name="connsiteY19" fmla="*/ 569220 h 1712940"/>
              <a:gd name="connsiteX20" fmla="*/ 3657600 w 5156462"/>
              <a:gd name="connsiteY20" fmla="*/ 0 h 1712940"/>
              <a:gd name="connsiteX21" fmla="*/ 3091991 w 5156462"/>
              <a:gd name="connsiteY21" fmla="*/ 5616 h 1712940"/>
              <a:gd name="connsiteX22" fmla="*/ 3176833 w 5156462"/>
              <a:gd name="connsiteY22" fmla="*/ 564397 h 1712940"/>
              <a:gd name="connsiteX23" fmla="*/ 2894030 w 5156462"/>
              <a:gd name="connsiteY23" fmla="*/ 1221476 h 1712940"/>
              <a:gd name="connsiteX24" fmla="*/ 2205872 w 5156462"/>
              <a:gd name="connsiteY24" fmla="*/ 573031 h 1712940"/>
              <a:gd name="connsiteX25" fmla="*/ 1828800 w 5156462"/>
              <a:gd name="connsiteY25" fmla="*/ 63983 h 1712940"/>
              <a:gd name="connsiteX26" fmla="*/ 1442301 w 5156462"/>
              <a:gd name="connsiteY26" fmla="*/ 54556 h 1712940"/>
              <a:gd name="connsiteX27" fmla="*/ 1913642 w 5156462"/>
              <a:gd name="connsiteY27" fmla="*/ 688016 h 1712940"/>
              <a:gd name="connsiteX28" fmla="*/ 2611225 w 5156462"/>
              <a:gd name="connsiteY28" fmla="*/ 1261187 h 1712940"/>
              <a:gd name="connsiteX29" fmla="*/ 1338607 w 5156462"/>
              <a:gd name="connsiteY29" fmla="*/ 937064 h 1712940"/>
              <a:gd name="connsiteX30" fmla="*/ 197964 w 5156462"/>
              <a:gd name="connsiteY30"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4703975 w 5156462"/>
              <a:gd name="connsiteY9" fmla="*/ 1553418 h 1712940"/>
              <a:gd name="connsiteX10" fmla="*/ 5156462 w 5156462"/>
              <a:gd name="connsiteY10" fmla="*/ 1234573 h 1712940"/>
              <a:gd name="connsiteX11" fmla="*/ 4487159 w 5156462"/>
              <a:gd name="connsiteY11" fmla="*/ 1176346 h 1712940"/>
              <a:gd name="connsiteX12" fmla="*/ 4251489 w 5156462"/>
              <a:gd name="connsiteY12" fmla="*/ 1110358 h 1712940"/>
              <a:gd name="connsiteX13" fmla="*/ 4524866 w 5156462"/>
              <a:gd name="connsiteY13" fmla="*/ 959530 h 1712940"/>
              <a:gd name="connsiteX14" fmla="*/ 4967926 w 5156462"/>
              <a:gd name="connsiteY14" fmla="*/ 912396 h 1712940"/>
              <a:gd name="connsiteX15" fmla="*/ 4751109 w 5156462"/>
              <a:gd name="connsiteY15" fmla="*/ 648445 h 1712940"/>
              <a:gd name="connsiteX16" fmla="*/ 4402318 w 5156462"/>
              <a:gd name="connsiteY16" fmla="*/ 695579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4703975 w 5156462"/>
              <a:gd name="connsiteY9" fmla="*/ 1553418 h 1712940"/>
              <a:gd name="connsiteX10" fmla="*/ 5156462 w 5156462"/>
              <a:gd name="connsiteY10" fmla="*/ 1234573 h 1712940"/>
              <a:gd name="connsiteX11" fmla="*/ 4487159 w 5156462"/>
              <a:gd name="connsiteY11" fmla="*/ 1176346 h 1712940"/>
              <a:gd name="connsiteX12" fmla="*/ 3619893 w 5156462"/>
              <a:gd name="connsiteY12" fmla="*/ 1159299 h 1712940"/>
              <a:gd name="connsiteX13" fmla="*/ 4524866 w 5156462"/>
              <a:gd name="connsiteY13" fmla="*/ 959530 h 1712940"/>
              <a:gd name="connsiteX14" fmla="*/ 4967926 w 5156462"/>
              <a:gd name="connsiteY14" fmla="*/ 912396 h 1712940"/>
              <a:gd name="connsiteX15" fmla="*/ 4751109 w 5156462"/>
              <a:gd name="connsiteY15" fmla="*/ 648445 h 1712940"/>
              <a:gd name="connsiteX16" fmla="*/ 4402318 w 5156462"/>
              <a:gd name="connsiteY16" fmla="*/ 695579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5109328 w 5156462"/>
              <a:gd name="connsiteY9" fmla="*/ 1471851 h 1712940"/>
              <a:gd name="connsiteX10" fmla="*/ 5156462 w 5156462"/>
              <a:gd name="connsiteY10" fmla="*/ 1234573 h 1712940"/>
              <a:gd name="connsiteX11" fmla="*/ 4487159 w 5156462"/>
              <a:gd name="connsiteY11" fmla="*/ 1176346 h 1712940"/>
              <a:gd name="connsiteX12" fmla="*/ 3619893 w 5156462"/>
              <a:gd name="connsiteY12" fmla="*/ 1159299 h 1712940"/>
              <a:gd name="connsiteX13" fmla="*/ 4524866 w 5156462"/>
              <a:gd name="connsiteY13" fmla="*/ 959530 h 1712940"/>
              <a:gd name="connsiteX14" fmla="*/ 4967926 w 5156462"/>
              <a:gd name="connsiteY14" fmla="*/ 912396 h 1712940"/>
              <a:gd name="connsiteX15" fmla="*/ 4751109 w 5156462"/>
              <a:gd name="connsiteY15" fmla="*/ 648445 h 1712940"/>
              <a:gd name="connsiteX16" fmla="*/ 4402318 w 5156462"/>
              <a:gd name="connsiteY16" fmla="*/ 695579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5109328 w 5156462"/>
              <a:gd name="connsiteY9" fmla="*/ 1471851 h 1712940"/>
              <a:gd name="connsiteX10" fmla="*/ 5156462 w 5156462"/>
              <a:gd name="connsiteY10" fmla="*/ 1234573 h 1712940"/>
              <a:gd name="connsiteX11" fmla="*/ 4487159 w 5156462"/>
              <a:gd name="connsiteY11" fmla="*/ 1176346 h 1712940"/>
              <a:gd name="connsiteX12" fmla="*/ 3619893 w 5156462"/>
              <a:gd name="connsiteY12" fmla="*/ 1159299 h 1712940"/>
              <a:gd name="connsiteX13" fmla="*/ 4524866 w 5156462"/>
              <a:gd name="connsiteY13" fmla="*/ 959530 h 1712940"/>
              <a:gd name="connsiteX14" fmla="*/ 4967926 w 5156462"/>
              <a:gd name="connsiteY14" fmla="*/ 912396 h 1712940"/>
              <a:gd name="connsiteX15" fmla="*/ 4449452 w 5156462"/>
              <a:gd name="connsiteY15" fmla="*/ 436371 h 1712940"/>
              <a:gd name="connsiteX16" fmla="*/ 4402318 w 5156462"/>
              <a:gd name="connsiteY16" fmla="*/ 695579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5109328 w 5156462"/>
              <a:gd name="connsiteY9" fmla="*/ 1471851 h 1712940"/>
              <a:gd name="connsiteX10" fmla="*/ 5156462 w 5156462"/>
              <a:gd name="connsiteY10" fmla="*/ 1234573 h 1712940"/>
              <a:gd name="connsiteX11" fmla="*/ 4487159 w 5156462"/>
              <a:gd name="connsiteY11" fmla="*/ 1176346 h 1712940"/>
              <a:gd name="connsiteX12" fmla="*/ 3619893 w 5156462"/>
              <a:gd name="connsiteY12" fmla="*/ 1159299 h 1712940"/>
              <a:gd name="connsiteX13" fmla="*/ 4524866 w 5156462"/>
              <a:gd name="connsiteY13" fmla="*/ 959530 h 1712940"/>
              <a:gd name="connsiteX14" fmla="*/ 5137608 w 5156462"/>
              <a:gd name="connsiteY14" fmla="*/ 480091 h 1712940"/>
              <a:gd name="connsiteX15" fmla="*/ 4449452 w 5156462"/>
              <a:gd name="connsiteY15" fmla="*/ 436371 h 1712940"/>
              <a:gd name="connsiteX16" fmla="*/ 4402318 w 5156462"/>
              <a:gd name="connsiteY16" fmla="*/ 695579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5109328 w 5156462"/>
              <a:gd name="connsiteY9" fmla="*/ 1471851 h 1712940"/>
              <a:gd name="connsiteX10" fmla="*/ 5156462 w 5156462"/>
              <a:gd name="connsiteY10" fmla="*/ 1234573 h 1712940"/>
              <a:gd name="connsiteX11" fmla="*/ 4487159 w 5156462"/>
              <a:gd name="connsiteY11" fmla="*/ 1176346 h 1712940"/>
              <a:gd name="connsiteX12" fmla="*/ 3619893 w 5156462"/>
              <a:gd name="connsiteY12" fmla="*/ 1159299 h 1712940"/>
              <a:gd name="connsiteX13" fmla="*/ 4524866 w 5156462"/>
              <a:gd name="connsiteY13" fmla="*/ 959530 h 1712940"/>
              <a:gd name="connsiteX14" fmla="*/ 5137608 w 5156462"/>
              <a:gd name="connsiteY14" fmla="*/ 480091 h 1712940"/>
              <a:gd name="connsiteX15" fmla="*/ 4449452 w 5156462"/>
              <a:gd name="connsiteY15" fmla="*/ 436371 h 1712940"/>
              <a:gd name="connsiteX16" fmla="*/ 3883844 w 5156462"/>
              <a:gd name="connsiteY16" fmla="*/ 842400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5109328 w 5156462"/>
              <a:gd name="connsiteY9" fmla="*/ 1471851 h 1712940"/>
              <a:gd name="connsiteX10" fmla="*/ 5156462 w 5156462"/>
              <a:gd name="connsiteY10" fmla="*/ 1234573 h 1712940"/>
              <a:gd name="connsiteX11" fmla="*/ 4487159 w 5156462"/>
              <a:gd name="connsiteY11" fmla="*/ 1176346 h 1712940"/>
              <a:gd name="connsiteX12" fmla="*/ 3619893 w 5156462"/>
              <a:gd name="connsiteY12" fmla="*/ 1159299 h 1712940"/>
              <a:gd name="connsiteX13" fmla="*/ 4317477 w 5156462"/>
              <a:gd name="connsiteY13" fmla="*/ 853493 h 1712940"/>
              <a:gd name="connsiteX14" fmla="*/ 5137608 w 5156462"/>
              <a:gd name="connsiteY14" fmla="*/ 480091 h 1712940"/>
              <a:gd name="connsiteX15" fmla="*/ 4449452 w 5156462"/>
              <a:gd name="connsiteY15" fmla="*/ 436371 h 1712940"/>
              <a:gd name="connsiteX16" fmla="*/ 3883844 w 5156462"/>
              <a:gd name="connsiteY16" fmla="*/ 842400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175315"/>
              <a:gd name="connsiteY0" fmla="*/ 419184 h 1712940"/>
              <a:gd name="connsiteX1" fmla="*/ 0 w 5175315"/>
              <a:gd name="connsiteY1" fmla="*/ 697443 h 1712940"/>
              <a:gd name="connsiteX2" fmla="*/ 1036949 w 5175315"/>
              <a:gd name="connsiteY2" fmla="*/ 1041492 h 1712940"/>
              <a:gd name="connsiteX3" fmla="*/ 2611225 w 5175315"/>
              <a:gd name="connsiteY3" fmla="*/ 1438293 h 1712940"/>
              <a:gd name="connsiteX4" fmla="*/ 1696825 w 5175315"/>
              <a:gd name="connsiteY4" fmla="*/ 1383736 h 1712940"/>
              <a:gd name="connsiteX5" fmla="*/ 2837468 w 5175315"/>
              <a:gd name="connsiteY5" fmla="*/ 1712940 h 1712940"/>
              <a:gd name="connsiteX6" fmla="*/ 3761295 w 5175315"/>
              <a:gd name="connsiteY6" fmla="*/ 1503010 h 1712940"/>
              <a:gd name="connsiteX7" fmla="*/ 3016577 w 5175315"/>
              <a:gd name="connsiteY7" fmla="*/ 1492312 h 1712940"/>
              <a:gd name="connsiteX8" fmla="*/ 3487918 w 5175315"/>
              <a:gd name="connsiteY8" fmla="*/ 1335868 h 1712940"/>
              <a:gd name="connsiteX9" fmla="*/ 5109328 w 5175315"/>
              <a:gd name="connsiteY9" fmla="*/ 1471851 h 1712940"/>
              <a:gd name="connsiteX10" fmla="*/ 5156462 w 5175315"/>
              <a:gd name="connsiteY10" fmla="*/ 1234573 h 1712940"/>
              <a:gd name="connsiteX11" fmla="*/ 4487159 w 5175315"/>
              <a:gd name="connsiteY11" fmla="*/ 1176346 h 1712940"/>
              <a:gd name="connsiteX12" fmla="*/ 3619893 w 5175315"/>
              <a:gd name="connsiteY12" fmla="*/ 1159299 h 1712940"/>
              <a:gd name="connsiteX13" fmla="*/ 4317477 w 5175315"/>
              <a:gd name="connsiteY13" fmla="*/ 853493 h 1712940"/>
              <a:gd name="connsiteX14" fmla="*/ 5175315 w 5175315"/>
              <a:gd name="connsiteY14" fmla="*/ 374054 h 1712940"/>
              <a:gd name="connsiteX15" fmla="*/ 4449452 w 5175315"/>
              <a:gd name="connsiteY15" fmla="*/ 436371 h 1712940"/>
              <a:gd name="connsiteX16" fmla="*/ 3883844 w 5175315"/>
              <a:gd name="connsiteY16" fmla="*/ 842400 h 1712940"/>
              <a:gd name="connsiteX17" fmla="*/ 3157979 w 5175315"/>
              <a:gd name="connsiteY17" fmla="*/ 1191726 h 1712940"/>
              <a:gd name="connsiteX18" fmla="*/ 3497344 w 5175315"/>
              <a:gd name="connsiteY18" fmla="*/ 569220 h 1712940"/>
              <a:gd name="connsiteX19" fmla="*/ 3657600 w 5175315"/>
              <a:gd name="connsiteY19" fmla="*/ 0 h 1712940"/>
              <a:gd name="connsiteX20" fmla="*/ 3091991 w 5175315"/>
              <a:gd name="connsiteY20" fmla="*/ 5616 h 1712940"/>
              <a:gd name="connsiteX21" fmla="*/ 3176833 w 5175315"/>
              <a:gd name="connsiteY21" fmla="*/ 564397 h 1712940"/>
              <a:gd name="connsiteX22" fmla="*/ 2894030 w 5175315"/>
              <a:gd name="connsiteY22" fmla="*/ 1221476 h 1712940"/>
              <a:gd name="connsiteX23" fmla="*/ 2205872 w 5175315"/>
              <a:gd name="connsiteY23" fmla="*/ 573031 h 1712940"/>
              <a:gd name="connsiteX24" fmla="*/ 1828800 w 5175315"/>
              <a:gd name="connsiteY24" fmla="*/ 63983 h 1712940"/>
              <a:gd name="connsiteX25" fmla="*/ 1442301 w 5175315"/>
              <a:gd name="connsiteY25" fmla="*/ 54556 h 1712940"/>
              <a:gd name="connsiteX26" fmla="*/ 1913642 w 5175315"/>
              <a:gd name="connsiteY26" fmla="*/ 688016 h 1712940"/>
              <a:gd name="connsiteX27" fmla="*/ 2611225 w 5175315"/>
              <a:gd name="connsiteY27" fmla="*/ 1261187 h 1712940"/>
              <a:gd name="connsiteX28" fmla="*/ 1338607 w 5175315"/>
              <a:gd name="connsiteY28" fmla="*/ 937064 h 1712940"/>
              <a:gd name="connsiteX29" fmla="*/ 197964 w 5175315"/>
              <a:gd name="connsiteY29" fmla="*/ 419184 h 1712940"/>
              <a:gd name="connsiteX0" fmla="*/ 197964 w 5175315"/>
              <a:gd name="connsiteY0" fmla="*/ 419184 h 1712940"/>
              <a:gd name="connsiteX1" fmla="*/ 0 w 5175315"/>
              <a:gd name="connsiteY1" fmla="*/ 697443 h 1712940"/>
              <a:gd name="connsiteX2" fmla="*/ 1036949 w 5175315"/>
              <a:gd name="connsiteY2" fmla="*/ 1041492 h 1712940"/>
              <a:gd name="connsiteX3" fmla="*/ 2611225 w 5175315"/>
              <a:gd name="connsiteY3" fmla="*/ 1438293 h 1712940"/>
              <a:gd name="connsiteX4" fmla="*/ 1696825 w 5175315"/>
              <a:gd name="connsiteY4" fmla="*/ 1383736 h 1712940"/>
              <a:gd name="connsiteX5" fmla="*/ 2837468 w 5175315"/>
              <a:gd name="connsiteY5" fmla="*/ 1712940 h 1712940"/>
              <a:gd name="connsiteX6" fmla="*/ 3761295 w 5175315"/>
              <a:gd name="connsiteY6" fmla="*/ 1503010 h 1712940"/>
              <a:gd name="connsiteX7" fmla="*/ 3016577 w 5175315"/>
              <a:gd name="connsiteY7" fmla="*/ 1492312 h 1712940"/>
              <a:gd name="connsiteX8" fmla="*/ 3487918 w 5175315"/>
              <a:gd name="connsiteY8" fmla="*/ 1335868 h 1712940"/>
              <a:gd name="connsiteX9" fmla="*/ 5109328 w 5175315"/>
              <a:gd name="connsiteY9" fmla="*/ 1471851 h 1712940"/>
              <a:gd name="connsiteX10" fmla="*/ 5156462 w 5175315"/>
              <a:gd name="connsiteY10" fmla="*/ 1234573 h 1712940"/>
              <a:gd name="connsiteX11" fmla="*/ 4487159 w 5175315"/>
              <a:gd name="connsiteY11" fmla="*/ 1176346 h 1712940"/>
              <a:gd name="connsiteX12" fmla="*/ 3619893 w 5175315"/>
              <a:gd name="connsiteY12" fmla="*/ 1159299 h 1712940"/>
              <a:gd name="connsiteX13" fmla="*/ 4317477 w 5175315"/>
              <a:gd name="connsiteY13" fmla="*/ 853493 h 1712940"/>
              <a:gd name="connsiteX14" fmla="*/ 5175315 w 5175315"/>
              <a:gd name="connsiteY14" fmla="*/ 374054 h 1712940"/>
              <a:gd name="connsiteX15" fmla="*/ 4308050 w 5175315"/>
              <a:gd name="connsiteY15" fmla="*/ 289550 h 1712940"/>
              <a:gd name="connsiteX16" fmla="*/ 3883844 w 5175315"/>
              <a:gd name="connsiteY16" fmla="*/ 842400 h 1712940"/>
              <a:gd name="connsiteX17" fmla="*/ 3157979 w 5175315"/>
              <a:gd name="connsiteY17" fmla="*/ 1191726 h 1712940"/>
              <a:gd name="connsiteX18" fmla="*/ 3497344 w 5175315"/>
              <a:gd name="connsiteY18" fmla="*/ 569220 h 1712940"/>
              <a:gd name="connsiteX19" fmla="*/ 3657600 w 5175315"/>
              <a:gd name="connsiteY19" fmla="*/ 0 h 1712940"/>
              <a:gd name="connsiteX20" fmla="*/ 3091991 w 5175315"/>
              <a:gd name="connsiteY20" fmla="*/ 5616 h 1712940"/>
              <a:gd name="connsiteX21" fmla="*/ 3176833 w 5175315"/>
              <a:gd name="connsiteY21" fmla="*/ 564397 h 1712940"/>
              <a:gd name="connsiteX22" fmla="*/ 2894030 w 5175315"/>
              <a:gd name="connsiteY22" fmla="*/ 1221476 h 1712940"/>
              <a:gd name="connsiteX23" fmla="*/ 2205872 w 5175315"/>
              <a:gd name="connsiteY23" fmla="*/ 573031 h 1712940"/>
              <a:gd name="connsiteX24" fmla="*/ 1828800 w 5175315"/>
              <a:gd name="connsiteY24" fmla="*/ 63983 h 1712940"/>
              <a:gd name="connsiteX25" fmla="*/ 1442301 w 5175315"/>
              <a:gd name="connsiteY25" fmla="*/ 54556 h 1712940"/>
              <a:gd name="connsiteX26" fmla="*/ 1913642 w 5175315"/>
              <a:gd name="connsiteY26" fmla="*/ 688016 h 1712940"/>
              <a:gd name="connsiteX27" fmla="*/ 2611225 w 5175315"/>
              <a:gd name="connsiteY27" fmla="*/ 1261187 h 1712940"/>
              <a:gd name="connsiteX28" fmla="*/ 1338607 w 5175315"/>
              <a:gd name="connsiteY28" fmla="*/ 937064 h 1712940"/>
              <a:gd name="connsiteX29" fmla="*/ 197964 w 5175315"/>
              <a:gd name="connsiteY29"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5109328 w 5156462"/>
              <a:gd name="connsiteY9" fmla="*/ 1471851 h 1712940"/>
              <a:gd name="connsiteX10" fmla="*/ 5156462 w 5156462"/>
              <a:gd name="connsiteY10" fmla="*/ 1234573 h 1712940"/>
              <a:gd name="connsiteX11" fmla="*/ 4487159 w 5156462"/>
              <a:gd name="connsiteY11" fmla="*/ 1176346 h 1712940"/>
              <a:gd name="connsiteX12" fmla="*/ 3619893 w 5156462"/>
              <a:gd name="connsiteY12" fmla="*/ 1159299 h 1712940"/>
              <a:gd name="connsiteX13" fmla="*/ 4317477 w 5156462"/>
              <a:gd name="connsiteY13" fmla="*/ 853493 h 1712940"/>
              <a:gd name="connsiteX14" fmla="*/ 4883084 w 5156462"/>
              <a:gd name="connsiteY14" fmla="*/ 268017 h 1712940"/>
              <a:gd name="connsiteX15" fmla="*/ 4308050 w 5156462"/>
              <a:gd name="connsiteY15" fmla="*/ 289550 h 1712940"/>
              <a:gd name="connsiteX16" fmla="*/ 3883844 w 5156462"/>
              <a:gd name="connsiteY16" fmla="*/ 842400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5109328 w 5156462"/>
              <a:gd name="connsiteY9" fmla="*/ 1471851 h 1712940"/>
              <a:gd name="connsiteX10" fmla="*/ 5156462 w 5156462"/>
              <a:gd name="connsiteY10" fmla="*/ 1234573 h 1712940"/>
              <a:gd name="connsiteX11" fmla="*/ 4487159 w 5156462"/>
              <a:gd name="connsiteY11" fmla="*/ 1176346 h 1712940"/>
              <a:gd name="connsiteX12" fmla="*/ 3619893 w 5156462"/>
              <a:gd name="connsiteY12" fmla="*/ 1159299 h 1712940"/>
              <a:gd name="connsiteX13" fmla="*/ 4317477 w 5156462"/>
              <a:gd name="connsiteY13" fmla="*/ 853493 h 1712940"/>
              <a:gd name="connsiteX14" fmla="*/ 4883084 w 5156462"/>
              <a:gd name="connsiteY14" fmla="*/ 268017 h 1712940"/>
              <a:gd name="connsiteX15" fmla="*/ 4308050 w 5156462"/>
              <a:gd name="connsiteY15" fmla="*/ 289550 h 1712940"/>
              <a:gd name="connsiteX16" fmla="*/ 3883844 w 5156462"/>
              <a:gd name="connsiteY16" fmla="*/ 842400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5109328 w 5156462"/>
              <a:gd name="connsiteY9" fmla="*/ 1471851 h 1712940"/>
              <a:gd name="connsiteX10" fmla="*/ 5156462 w 5156462"/>
              <a:gd name="connsiteY10" fmla="*/ 1234573 h 1712940"/>
              <a:gd name="connsiteX11" fmla="*/ 4487159 w 5156462"/>
              <a:gd name="connsiteY11" fmla="*/ 1176346 h 1712940"/>
              <a:gd name="connsiteX12" fmla="*/ 3619893 w 5156462"/>
              <a:gd name="connsiteY12" fmla="*/ 1159299 h 1712940"/>
              <a:gd name="connsiteX13" fmla="*/ 4317477 w 5156462"/>
              <a:gd name="connsiteY13" fmla="*/ 853493 h 1712940"/>
              <a:gd name="connsiteX14" fmla="*/ 4883084 w 5156462"/>
              <a:gd name="connsiteY14" fmla="*/ 268017 h 1712940"/>
              <a:gd name="connsiteX15" fmla="*/ 4308050 w 5156462"/>
              <a:gd name="connsiteY15" fmla="*/ 289550 h 1712940"/>
              <a:gd name="connsiteX16" fmla="*/ 3883844 w 5156462"/>
              <a:gd name="connsiteY16" fmla="*/ 842400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5109328 w 5156462"/>
              <a:gd name="connsiteY9" fmla="*/ 1471851 h 1712940"/>
              <a:gd name="connsiteX10" fmla="*/ 5156462 w 5156462"/>
              <a:gd name="connsiteY10" fmla="*/ 1234573 h 1712940"/>
              <a:gd name="connsiteX11" fmla="*/ 4487159 w 5156462"/>
              <a:gd name="connsiteY11" fmla="*/ 1176346 h 1712940"/>
              <a:gd name="connsiteX12" fmla="*/ 3619893 w 5156462"/>
              <a:gd name="connsiteY12" fmla="*/ 1159299 h 1712940"/>
              <a:gd name="connsiteX13" fmla="*/ 4317477 w 5156462"/>
              <a:gd name="connsiteY13" fmla="*/ 853493 h 1712940"/>
              <a:gd name="connsiteX14" fmla="*/ 4883084 w 5156462"/>
              <a:gd name="connsiteY14" fmla="*/ 268017 h 1712940"/>
              <a:gd name="connsiteX15" fmla="*/ 4308050 w 5156462"/>
              <a:gd name="connsiteY15" fmla="*/ 289550 h 1712940"/>
              <a:gd name="connsiteX16" fmla="*/ 3883844 w 5156462"/>
              <a:gd name="connsiteY16" fmla="*/ 842400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156462"/>
              <a:gd name="connsiteY0" fmla="*/ 419184 h 1712940"/>
              <a:gd name="connsiteX1" fmla="*/ 0 w 5156462"/>
              <a:gd name="connsiteY1" fmla="*/ 697443 h 1712940"/>
              <a:gd name="connsiteX2" fmla="*/ 1036949 w 5156462"/>
              <a:gd name="connsiteY2" fmla="*/ 1041492 h 1712940"/>
              <a:gd name="connsiteX3" fmla="*/ 2611225 w 5156462"/>
              <a:gd name="connsiteY3" fmla="*/ 1438293 h 1712940"/>
              <a:gd name="connsiteX4" fmla="*/ 1696825 w 5156462"/>
              <a:gd name="connsiteY4" fmla="*/ 1383736 h 1712940"/>
              <a:gd name="connsiteX5" fmla="*/ 2837468 w 5156462"/>
              <a:gd name="connsiteY5" fmla="*/ 1712940 h 1712940"/>
              <a:gd name="connsiteX6" fmla="*/ 3761295 w 5156462"/>
              <a:gd name="connsiteY6" fmla="*/ 1503010 h 1712940"/>
              <a:gd name="connsiteX7" fmla="*/ 3016577 w 5156462"/>
              <a:gd name="connsiteY7" fmla="*/ 1492312 h 1712940"/>
              <a:gd name="connsiteX8" fmla="*/ 3487918 w 5156462"/>
              <a:gd name="connsiteY8" fmla="*/ 1335868 h 1712940"/>
              <a:gd name="connsiteX9" fmla="*/ 5109328 w 5156462"/>
              <a:gd name="connsiteY9" fmla="*/ 1471851 h 1712940"/>
              <a:gd name="connsiteX10" fmla="*/ 5156462 w 5156462"/>
              <a:gd name="connsiteY10" fmla="*/ 1234573 h 1712940"/>
              <a:gd name="connsiteX11" fmla="*/ 4487159 w 5156462"/>
              <a:gd name="connsiteY11" fmla="*/ 1176346 h 1712940"/>
              <a:gd name="connsiteX12" fmla="*/ 3619893 w 5156462"/>
              <a:gd name="connsiteY12" fmla="*/ 1159299 h 1712940"/>
              <a:gd name="connsiteX13" fmla="*/ 4317477 w 5156462"/>
              <a:gd name="connsiteY13" fmla="*/ 763769 h 1712940"/>
              <a:gd name="connsiteX14" fmla="*/ 4883084 w 5156462"/>
              <a:gd name="connsiteY14" fmla="*/ 268017 h 1712940"/>
              <a:gd name="connsiteX15" fmla="*/ 4308050 w 5156462"/>
              <a:gd name="connsiteY15" fmla="*/ 289550 h 1712940"/>
              <a:gd name="connsiteX16" fmla="*/ 3883844 w 5156462"/>
              <a:gd name="connsiteY16" fmla="*/ 842400 h 1712940"/>
              <a:gd name="connsiteX17" fmla="*/ 3157979 w 5156462"/>
              <a:gd name="connsiteY17" fmla="*/ 1191726 h 1712940"/>
              <a:gd name="connsiteX18" fmla="*/ 3497344 w 5156462"/>
              <a:gd name="connsiteY18" fmla="*/ 569220 h 1712940"/>
              <a:gd name="connsiteX19" fmla="*/ 3657600 w 5156462"/>
              <a:gd name="connsiteY19" fmla="*/ 0 h 1712940"/>
              <a:gd name="connsiteX20" fmla="*/ 3091991 w 5156462"/>
              <a:gd name="connsiteY20" fmla="*/ 5616 h 1712940"/>
              <a:gd name="connsiteX21" fmla="*/ 3176833 w 5156462"/>
              <a:gd name="connsiteY21" fmla="*/ 564397 h 1712940"/>
              <a:gd name="connsiteX22" fmla="*/ 2894030 w 5156462"/>
              <a:gd name="connsiteY22" fmla="*/ 1221476 h 1712940"/>
              <a:gd name="connsiteX23" fmla="*/ 2205872 w 5156462"/>
              <a:gd name="connsiteY23" fmla="*/ 573031 h 1712940"/>
              <a:gd name="connsiteX24" fmla="*/ 1828800 w 5156462"/>
              <a:gd name="connsiteY24" fmla="*/ 63983 h 1712940"/>
              <a:gd name="connsiteX25" fmla="*/ 1442301 w 5156462"/>
              <a:gd name="connsiteY25" fmla="*/ 54556 h 1712940"/>
              <a:gd name="connsiteX26" fmla="*/ 1913642 w 5156462"/>
              <a:gd name="connsiteY26" fmla="*/ 688016 h 1712940"/>
              <a:gd name="connsiteX27" fmla="*/ 2611225 w 5156462"/>
              <a:gd name="connsiteY27" fmla="*/ 1261187 h 1712940"/>
              <a:gd name="connsiteX28" fmla="*/ 1338607 w 5156462"/>
              <a:gd name="connsiteY28" fmla="*/ 937064 h 1712940"/>
              <a:gd name="connsiteX29" fmla="*/ 197964 w 5156462"/>
              <a:gd name="connsiteY29" fmla="*/ 419184 h 1712940"/>
              <a:gd name="connsiteX0" fmla="*/ 197964 w 5297864"/>
              <a:gd name="connsiteY0" fmla="*/ 419184 h 1712940"/>
              <a:gd name="connsiteX1" fmla="*/ 0 w 5297864"/>
              <a:gd name="connsiteY1" fmla="*/ 697443 h 1712940"/>
              <a:gd name="connsiteX2" fmla="*/ 1036949 w 5297864"/>
              <a:gd name="connsiteY2" fmla="*/ 1041492 h 1712940"/>
              <a:gd name="connsiteX3" fmla="*/ 2611225 w 5297864"/>
              <a:gd name="connsiteY3" fmla="*/ 1438293 h 1712940"/>
              <a:gd name="connsiteX4" fmla="*/ 1696825 w 5297864"/>
              <a:gd name="connsiteY4" fmla="*/ 1383736 h 1712940"/>
              <a:gd name="connsiteX5" fmla="*/ 2837468 w 5297864"/>
              <a:gd name="connsiteY5" fmla="*/ 1712940 h 1712940"/>
              <a:gd name="connsiteX6" fmla="*/ 3761295 w 5297864"/>
              <a:gd name="connsiteY6" fmla="*/ 1503010 h 1712940"/>
              <a:gd name="connsiteX7" fmla="*/ 3016577 w 5297864"/>
              <a:gd name="connsiteY7" fmla="*/ 1492312 h 1712940"/>
              <a:gd name="connsiteX8" fmla="*/ 3487918 w 5297864"/>
              <a:gd name="connsiteY8" fmla="*/ 1335868 h 1712940"/>
              <a:gd name="connsiteX9" fmla="*/ 5109328 w 5297864"/>
              <a:gd name="connsiteY9" fmla="*/ 1471851 h 1712940"/>
              <a:gd name="connsiteX10" fmla="*/ 5297864 w 5297864"/>
              <a:gd name="connsiteY10" fmla="*/ 679918 h 1712940"/>
              <a:gd name="connsiteX11" fmla="*/ 4487159 w 5297864"/>
              <a:gd name="connsiteY11" fmla="*/ 1176346 h 1712940"/>
              <a:gd name="connsiteX12" fmla="*/ 3619893 w 5297864"/>
              <a:gd name="connsiteY12" fmla="*/ 1159299 h 1712940"/>
              <a:gd name="connsiteX13" fmla="*/ 4317477 w 5297864"/>
              <a:gd name="connsiteY13" fmla="*/ 763769 h 1712940"/>
              <a:gd name="connsiteX14" fmla="*/ 4883084 w 5297864"/>
              <a:gd name="connsiteY14" fmla="*/ 268017 h 1712940"/>
              <a:gd name="connsiteX15" fmla="*/ 4308050 w 5297864"/>
              <a:gd name="connsiteY15" fmla="*/ 289550 h 1712940"/>
              <a:gd name="connsiteX16" fmla="*/ 3883844 w 5297864"/>
              <a:gd name="connsiteY16" fmla="*/ 842400 h 1712940"/>
              <a:gd name="connsiteX17" fmla="*/ 3157979 w 5297864"/>
              <a:gd name="connsiteY17" fmla="*/ 1191726 h 1712940"/>
              <a:gd name="connsiteX18" fmla="*/ 3497344 w 5297864"/>
              <a:gd name="connsiteY18" fmla="*/ 569220 h 1712940"/>
              <a:gd name="connsiteX19" fmla="*/ 3657600 w 5297864"/>
              <a:gd name="connsiteY19" fmla="*/ 0 h 1712940"/>
              <a:gd name="connsiteX20" fmla="*/ 3091991 w 5297864"/>
              <a:gd name="connsiteY20" fmla="*/ 5616 h 1712940"/>
              <a:gd name="connsiteX21" fmla="*/ 3176833 w 5297864"/>
              <a:gd name="connsiteY21" fmla="*/ 564397 h 1712940"/>
              <a:gd name="connsiteX22" fmla="*/ 2894030 w 5297864"/>
              <a:gd name="connsiteY22" fmla="*/ 1221476 h 1712940"/>
              <a:gd name="connsiteX23" fmla="*/ 2205872 w 5297864"/>
              <a:gd name="connsiteY23" fmla="*/ 573031 h 1712940"/>
              <a:gd name="connsiteX24" fmla="*/ 1828800 w 5297864"/>
              <a:gd name="connsiteY24" fmla="*/ 63983 h 1712940"/>
              <a:gd name="connsiteX25" fmla="*/ 1442301 w 5297864"/>
              <a:gd name="connsiteY25" fmla="*/ 54556 h 1712940"/>
              <a:gd name="connsiteX26" fmla="*/ 1913642 w 5297864"/>
              <a:gd name="connsiteY26" fmla="*/ 688016 h 1712940"/>
              <a:gd name="connsiteX27" fmla="*/ 2611225 w 5297864"/>
              <a:gd name="connsiteY27" fmla="*/ 1261187 h 1712940"/>
              <a:gd name="connsiteX28" fmla="*/ 1338607 w 5297864"/>
              <a:gd name="connsiteY28" fmla="*/ 937064 h 1712940"/>
              <a:gd name="connsiteX29" fmla="*/ 197964 w 5297864"/>
              <a:gd name="connsiteY29" fmla="*/ 419184 h 1712940"/>
              <a:gd name="connsiteX0" fmla="*/ 197964 w 5297864"/>
              <a:gd name="connsiteY0" fmla="*/ 419184 h 1712940"/>
              <a:gd name="connsiteX1" fmla="*/ 0 w 5297864"/>
              <a:gd name="connsiteY1" fmla="*/ 697443 h 1712940"/>
              <a:gd name="connsiteX2" fmla="*/ 1036949 w 5297864"/>
              <a:gd name="connsiteY2" fmla="*/ 1041492 h 1712940"/>
              <a:gd name="connsiteX3" fmla="*/ 2611225 w 5297864"/>
              <a:gd name="connsiteY3" fmla="*/ 1438293 h 1712940"/>
              <a:gd name="connsiteX4" fmla="*/ 1696825 w 5297864"/>
              <a:gd name="connsiteY4" fmla="*/ 1383736 h 1712940"/>
              <a:gd name="connsiteX5" fmla="*/ 2837468 w 5297864"/>
              <a:gd name="connsiteY5" fmla="*/ 1712940 h 1712940"/>
              <a:gd name="connsiteX6" fmla="*/ 3761295 w 5297864"/>
              <a:gd name="connsiteY6" fmla="*/ 1503010 h 1712940"/>
              <a:gd name="connsiteX7" fmla="*/ 3016577 w 5297864"/>
              <a:gd name="connsiteY7" fmla="*/ 1492312 h 1712940"/>
              <a:gd name="connsiteX8" fmla="*/ 3487918 w 5297864"/>
              <a:gd name="connsiteY8" fmla="*/ 1335868 h 1712940"/>
              <a:gd name="connsiteX9" fmla="*/ 5109328 w 5297864"/>
              <a:gd name="connsiteY9" fmla="*/ 1471851 h 1712940"/>
              <a:gd name="connsiteX10" fmla="*/ 5297864 w 5297864"/>
              <a:gd name="connsiteY10" fmla="*/ 679918 h 1712940"/>
              <a:gd name="connsiteX11" fmla="*/ 4487159 w 5297864"/>
              <a:gd name="connsiteY11" fmla="*/ 1176346 h 1712940"/>
              <a:gd name="connsiteX12" fmla="*/ 3619893 w 5297864"/>
              <a:gd name="connsiteY12" fmla="*/ 1159299 h 1712940"/>
              <a:gd name="connsiteX13" fmla="*/ 4317477 w 5297864"/>
              <a:gd name="connsiteY13" fmla="*/ 763769 h 1712940"/>
              <a:gd name="connsiteX14" fmla="*/ 4883084 w 5297864"/>
              <a:gd name="connsiteY14" fmla="*/ 268017 h 1712940"/>
              <a:gd name="connsiteX15" fmla="*/ 4308050 w 5297864"/>
              <a:gd name="connsiteY15" fmla="*/ 289550 h 1712940"/>
              <a:gd name="connsiteX16" fmla="*/ 3883844 w 5297864"/>
              <a:gd name="connsiteY16" fmla="*/ 842400 h 1712940"/>
              <a:gd name="connsiteX17" fmla="*/ 3157979 w 5297864"/>
              <a:gd name="connsiteY17" fmla="*/ 1191726 h 1712940"/>
              <a:gd name="connsiteX18" fmla="*/ 3497344 w 5297864"/>
              <a:gd name="connsiteY18" fmla="*/ 569220 h 1712940"/>
              <a:gd name="connsiteX19" fmla="*/ 3657600 w 5297864"/>
              <a:gd name="connsiteY19" fmla="*/ 0 h 1712940"/>
              <a:gd name="connsiteX20" fmla="*/ 3091991 w 5297864"/>
              <a:gd name="connsiteY20" fmla="*/ 5616 h 1712940"/>
              <a:gd name="connsiteX21" fmla="*/ 3176833 w 5297864"/>
              <a:gd name="connsiteY21" fmla="*/ 564397 h 1712940"/>
              <a:gd name="connsiteX22" fmla="*/ 2894030 w 5297864"/>
              <a:gd name="connsiteY22" fmla="*/ 1221476 h 1712940"/>
              <a:gd name="connsiteX23" fmla="*/ 2205872 w 5297864"/>
              <a:gd name="connsiteY23" fmla="*/ 573031 h 1712940"/>
              <a:gd name="connsiteX24" fmla="*/ 1828800 w 5297864"/>
              <a:gd name="connsiteY24" fmla="*/ 63983 h 1712940"/>
              <a:gd name="connsiteX25" fmla="*/ 1442301 w 5297864"/>
              <a:gd name="connsiteY25" fmla="*/ 54556 h 1712940"/>
              <a:gd name="connsiteX26" fmla="*/ 1913642 w 5297864"/>
              <a:gd name="connsiteY26" fmla="*/ 688016 h 1712940"/>
              <a:gd name="connsiteX27" fmla="*/ 2611225 w 5297864"/>
              <a:gd name="connsiteY27" fmla="*/ 1261187 h 1712940"/>
              <a:gd name="connsiteX28" fmla="*/ 1338607 w 5297864"/>
              <a:gd name="connsiteY28" fmla="*/ 937064 h 1712940"/>
              <a:gd name="connsiteX29" fmla="*/ 197964 w 5297864"/>
              <a:gd name="connsiteY29" fmla="*/ 419184 h 1712940"/>
              <a:gd name="connsiteX0" fmla="*/ 197964 w 5297864"/>
              <a:gd name="connsiteY0" fmla="*/ 419184 h 1712940"/>
              <a:gd name="connsiteX1" fmla="*/ 0 w 5297864"/>
              <a:gd name="connsiteY1" fmla="*/ 697443 h 1712940"/>
              <a:gd name="connsiteX2" fmla="*/ 1036949 w 5297864"/>
              <a:gd name="connsiteY2" fmla="*/ 1041492 h 1712940"/>
              <a:gd name="connsiteX3" fmla="*/ 2611225 w 5297864"/>
              <a:gd name="connsiteY3" fmla="*/ 1438293 h 1712940"/>
              <a:gd name="connsiteX4" fmla="*/ 1696825 w 5297864"/>
              <a:gd name="connsiteY4" fmla="*/ 1383736 h 1712940"/>
              <a:gd name="connsiteX5" fmla="*/ 2837468 w 5297864"/>
              <a:gd name="connsiteY5" fmla="*/ 1712940 h 1712940"/>
              <a:gd name="connsiteX6" fmla="*/ 3761295 w 5297864"/>
              <a:gd name="connsiteY6" fmla="*/ 1503010 h 1712940"/>
              <a:gd name="connsiteX7" fmla="*/ 3016577 w 5297864"/>
              <a:gd name="connsiteY7" fmla="*/ 1492312 h 1712940"/>
              <a:gd name="connsiteX8" fmla="*/ 3487918 w 5297864"/>
              <a:gd name="connsiteY8" fmla="*/ 1335868 h 1712940"/>
              <a:gd name="connsiteX9" fmla="*/ 5109328 w 5297864"/>
              <a:gd name="connsiteY9" fmla="*/ 1471851 h 1712940"/>
              <a:gd name="connsiteX10" fmla="*/ 5297864 w 5297864"/>
              <a:gd name="connsiteY10" fmla="*/ 679918 h 1712940"/>
              <a:gd name="connsiteX11" fmla="*/ 4534293 w 5297864"/>
              <a:gd name="connsiteY11" fmla="*/ 972429 h 1712940"/>
              <a:gd name="connsiteX12" fmla="*/ 3619893 w 5297864"/>
              <a:gd name="connsiteY12" fmla="*/ 1159299 h 1712940"/>
              <a:gd name="connsiteX13" fmla="*/ 4317477 w 5297864"/>
              <a:gd name="connsiteY13" fmla="*/ 763769 h 1712940"/>
              <a:gd name="connsiteX14" fmla="*/ 4883084 w 5297864"/>
              <a:gd name="connsiteY14" fmla="*/ 268017 h 1712940"/>
              <a:gd name="connsiteX15" fmla="*/ 4308050 w 5297864"/>
              <a:gd name="connsiteY15" fmla="*/ 289550 h 1712940"/>
              <a:gd name="connsiteX16" fmla="*/ 3883844 w 5297864"/>
              <a:gd name="connsiteY16" fmla="*/ 842400 h 1712940"/>
              <a:gd name="connsiteX17" fmla="*/ 3157979 w 5297864"/>
              <a:gd name="connsiteY17" fmla="*/ 1191726 h 1712940"/>
              <a:gd name="connsiteX18" fmla="*/ 3497344 w 5297864"/>
              <a:gd name="connsiteY18" fmla="*/ 569220 h 1712940"/>
              <a:gd name="connsiteX19" fmla="*/ 3657600 w 5297864"/>
              <a:gd name="connsiteY19" fmla="*/ 0 h 1712940"/>
              <a:gd name="connsiteX20" fmla="*/ 3091991 w 5297864"/>
              <a:gd name="connsiteY20" fmla="*/ 5616 h 1712940"/>
              <a:gd name="connsiteX21" fmla="*/ 3176833 w 5297864"/>
              <a:gd name="connsiteY21" fmla="*/ 564397 h 1712940"/>
              <a:gd name="connsiteX22" fmla="*/ 2894030 w 5297864"/>
              <a:gd name="connsiteY22" fmla="*/ 1221476 h 1712940"/>
              <a:gd name="connsiteX23" fmla="*/ 2205872 w 5297864"/>
              <a:gd name="connsiteY23" fmla="*/ 573031 h 1712940"/>
              <a:gd name="connsiteX24" fmla="*/ 1828800 w 5297864"/>
              <a:gd name="connsiteY24" fmla="*/ 63983 h 1712940"/>
              <a:gd name="connsiteX25" fmla="*/ 1442301 w 5297864"/>
              <a:gd name="connsiteY25" fmla="*/ 54556 h 1712940"/>
              <a:gd name="connsiteX26" fmla="*/ 1913642 w 5297864"/>
              <a:gd name="connsiteY26" fmla="*/ 688016 h 1712940"/>
              <a:gd name="connsiteX27" fmla="*/ 2611225 w 5297864"/>
              <a:gd name="connsiteY27" fmla="*/ 1261187 h 1712940"/>
              <a:gd name="connsiteX28" fmla="*/ 1338607 w 5297864"/>
              <a:gd name="connsiteY28" fmla="*/ 937064 h 1712940"/>
              <a:gd name="connsiteX29" fmla="*/ 197964 w 5297864"/>
              <a:gd name="connsiteY29" fmla="*/ 419184 h 1712940"/>
              <a:gd name="connsiteX0" fmla="*/ 197964 w 5410986"/>
              <a:gd name="connsiteY0" fmla="*/ 419184 h 1712940"/>
              <a:gd name="connsiteX1" fmla="*/ 0 w 5410986"/>
              <a:gd name="connsiteY1" fmla="*/ 697443 h 1712940"/>
              <a:gd name="connsiteX2" fmla="*/ 1036949 w 5410986"/>
              <a:gd name="connsiteY2" fmla="*/ 1041492 h 1712940"/>
              <a:gd name="connsiteX3" fmla="*/ 2611225 w 5410986"/>
              <a:gd name="connsiteY3" fmla="*/ 1438293 h 1712940"/>
              <a:gd name="connsiteX4" fmla="*/ 1696825 w 5410986"/>
              <a:gd name="connsiteY4" fmla="*/ 1383736 h 1712940"/>
              <a:gd name="connsiteX5" fmla="*/ 2837468 w 5410986"/>
              <a:gd name="connsiteY5" fmla="*/ 1712940 h 1712940"/>
              <a:gd name="connsiteX6" fmla="*/ 3761295 w 5410986"/>
              <a:gd name="connsiteY6" fmla="*/ 1503010 h 1712940"/>
              <a:gd name="connsiteX7" fmla="*/ 3016577 w 5410986"/>
              <a:gd name="connsiteY7" fmla="*/ 1492312 h 1712940"/>
              <a:gd name="connsiteX8" fmla="*/ 3487918 w 5410986"/>
              <a:gd name="connsiteY8" fmla="*/ 1335868 h 1712940"/>
              <a:gd name="connsiteX9" fmla="*/ 5410986 w 5410986"/>
              <a:gd name="connsiteY9" fmla="*/ 949822 h 1712940"/>
              <a:gd name="connsiteX10" fmla="*/ 5297864 w 5410986"/>
              <a:gd name="connsiteY10" fmla="*/ 679918 h 1712940"/>
              <a:gd name="connsiteX11" fmla="*/ 4534293 w 5410986"/>
              <a:gd name="connsiteY11" fmla="*/ 972429 h 1712940"/>
              <a:gd name="connsiteX12" fmla="*/ 3619893 w 5410986"/>
              <a:gd name="connsiteY12" fmla="*/ 1159299 h 1712940"/>
              <a:gd name="connsiteX13" fmla="*/ 4317477 w 5410986"/>
              <a:gd name="connsiteY13" fmla="*/ 763769 h 1712940"/>
              <a:gd name="connsiteX14" fmla="*/ 4883084 w 5410986"/>
              <a:gd name="connsiteY14" fmla="*/ 268017 h 1712940"/>
              <a:gd name="connsiteX15" fmla="*/ 4308050 w 5410986"/>
              <a:gd name="connsiteY15" fmla="*/ 289550 h 1712940"/>
              <a:gd name="connsiteX16" fmla="*/ 3883844 w 5410986"/>
              <a:gd name="connsiteY16" fmla="*/ 842400 h 1712940"/>
              <a:gd name="connsiteX17" fmla="*/ 3157979 w 5410986"/>
              <a:gd name="connsiteY17" fmla="*/ 1191726 h 1712940"/>
              <a:gd name="connsiteX18" fmla="*/ 3497344 w 5410986"/>
              <a:gd name="connsiteY18" fmla="*/ 569220 h 1712940"/>
              <a:gd name="connsiteX19" fmla="*/ 3657600 w 5410986"/>
              <a:gd name="connsiteY19" fmla="*/ 0 h 1712940"/>
              <a:gd name="connsiteX20" fmla="*/ 3091991 w 5410986"/>
              <a:gd name="connsiteY20" fmla="*/ 5616 h 1712940"/>
              <a:gd name="connsiteX21" fmla="*/ 3176833 w 5410986"/>
              <a:gd name="connsiteY21" fmla="*/ 564397 h 1712940"/>
              <a:gd name="connsiteX22" fmla="*/ 2894030 w 5410986"/>
              <a:gd name="connsiteY22" fmla="*/ 1221476 h 1712940"/>
              <a:gd name="connsiteX23" fmla="*/ 2205872 w 5410986"/>
              <a:gd name="connsiteY23" fmla="*/ 573031 h 1712940"/>
              <a:gd name="connsiteX24" fmla="*/ 1828800 w 5410986"/>
              <a:gd name="connsiteY24" fmla="*/ 63983 h 1712940"/>
              <a:gd name="connsiteX25" fmla="*/ 1442301 w 5410986"/>
              <a:gd name="connsiteY25" fmla="*/ 54556 h 1712940"/>
              <a:gd name="connsiteX26" fmla="*/ 1913642 w 5410986"/>
              <a:gd name="connsiteY26" fmla="*/ 688016 h 1712940"/>
              <a:gd name="connsiteX27" fmla="*/ 2611225 w 5410986"/>
              <a:gd name="connsiteY27" fmla="*/ 1261187 h 1712940"/>
              <a:gd name="connsiteX28" fmla="*/ 1338607 w 5410986"/>
              <a:gd name="connsiteY28" fmla="*/ 937064 h 1712940"/>
              <a:gd name="connsiteX29" fmla="*/ 197964 w 5410986"/>
              <a:gd name="connsiteY29" fmla="*/ 419184 h 1712940"/>
              <a:gd name="connsiteX0" fmla="*/ 197964 w 5410986"/>
              <a:gd name="connsiteY0" fmla="*/ 419184 h 1712940"/>
              <a:gd name="connsiteX1" fmla="*/ 0 w 5410986"/>
              <a:gd name="connsiteY1" fmla="*/ 697443 h 1712940"/>
              <a:gd name="connsiteX2" fmla="*/ 1036949 w 5410986"/>
              <a:gd name="connsiteY2" fmla="*/ 1041492 h 1712940"/>
              <a:gd name="connsiteX3" fmla="*/ 2611225 w 5410986"/>
              <a:gd name="connsiteY3" fmla="*/ 1438293 h 1712940"/>
              <a:gd name="connsiteX4" fmla="*/ 1696825 w 5410986"/>
              <a:gd name="connsiteY4" fmla="*/ 1383736 h 1712940"/>
              <a:gd name="connsiteX5" fmla="*/ 2837468 w 5410986"/>
              <a:gd name="connsiteY5" fmla="*/ 1712940 h 1712940"/>
              <a:gd name="connsiteX6" fmla="*/ 3761295 w 5410986"/>
              <a:gd name="connsiteY6" fmla="*/ 1503010 h 1712940"/>
              <a:gd name="connsiteX7" fmla="*/ 3016577 w 5410986"/>
              <a:gd name="connsiteY7" fmla="*/ 1492312 h 1712940"/>
              <a:gd name="connsiteX8" fmla="*/ 3487918 w 5410986"/>
              <a:gd name="connsiteY8" fmla="*/ 1335868 h 1712940"/>
              <a:gd name="connsiteX9" fmla="*/ 4421170 w 5410986"/>
              <a:gd name="connsiteY9" fmla="*/ 1196495 h 1712940"/>
              <a:gd name="connsiteX10" fmla="*/ 5410986 w 5410986"/>
              <a:gd name="connsiteY10" fmla="*/ 949822 h 1712940"/>
              <a:gd name="connsiteX11" fmla="*/ 5297864 w 5410986"/>
              <a:gd name="connsiteY11" fmla="*/ 679918 h 1712940"/>
              <a:gd name="connsiteX12" fmla="*/ 4534293 w 5410986"/>
              <a:gd name="connsiteY12" fmla="*/ 972429 h 1712940"/>
              <a:gd name="connsiteX13" fmla="*/ 3619893 w 5410986"/>
              <a:gd name="connsiteY13" fmla="*/ 1159299 h 1712940"/>
              <a:gd name="connsiteX14" fmla="*/ 4317477 w 5410986"/>
              <a:gd name="connsiteY14" fmla="*/ 763769 h 1712940"/>
              <a:gd name="connsiteX15" fmla="*/ 4883084 w 5410986"/>
              <a:gd name="connsiteY15" fmla="*/ 268017 h 1712940"/>
              <a:gd name="connsiteX16" fmla="*/ 4308050 w 5410986"/>
              <a:gd name="connsiteY16" fmla="*/ 289550 h 1712940"/>
              <a:gd name="connsiteX17" fmla="*/ 3883844 w 5410986"/>
              <a:gd name="connsiteY17" fmla="*/ 842400 h 1712940"/>
              <a:gd name="connsiteX18" fmla="*/ 3157979 w 5410986"/>
              <a:gd name="connsiteY18" fmla="*/ 1191726 h 1712940"/>
              <a:gd name="connsiteX19" fmla="*/ 3497344 w 5410986"/>
              <a:gd name="connsiteY19" fmla="*/ 569220 h 1712940"/>
              <a:gd name="connsiteX20" fmla="*/ 3657600 w 5410986"/>
              <a:gd name="connsiteY20" fmla="*/ 0 h 1712940"/>
              <a:gd name="connsiteX21" fmla="*/ 3091991 w 5410986"/>
              <a:gd name="connsiteY21" fmla="*/ 5616 h 1712940"/>
              <a:gd name="connsiteX22" fmla="*/ 3176833 w 5410986"/>
              <a:gd name="connsiteY22" fmla="*/ 564397 h 1712940"/>
              <a:gd name="connsiteX23" fmla="*/ 2894030 w 5410986"/>
              <a:gd name="connsiteY23" fmla="*/ 1221476 h 1712940"/>
              <a:gd name="connsiteX24" fmla="*/ 2205872 w 5410986"/>
              <a:gd name="connsiteY24" fmla="*/ 573031 h 1712940"/>
              <a:gd name="connsiteX25" fmla="*/ 1828800 w 5410986"/>
              <a:gd name="connsiteY25" fmla="*/ 63983 h 1712940"/>
              <a:gd name="connsiteX26" fmla="*/ 1442301 w 5410986"/>
              <a:gd name="connsiteY26" fmla="*/ 54556 h 1712940"/>
              <a:gd name="connsiteX27" fmla="*/ 1913642 w 5410986"/>
              <a:gd name="connsiteY27" fmla="*/ 688016 h 1712940"/>
              <a:gd name="connsiteX28" fmla="*/ 2611225 w 5410986"/>
              <a:gd name="connsiteY28" fmla="*/ 1261187 h 1712940"/>
              <a:gd name="connsiteX29" fmla="*/ 1338607 w 5410986"/>
              <a:gd name="connsiteY29" fmla="*/ 937064 h 1712940"/>
              <a:gd name="connsiteX30" fmla="*/ 197964 w 5410986"/>
              <a:gd name="connsiteY30" fmla="*/ 419184 h 1712940"/>
              <a:gd name="connsiteX0" fmla="*/ 197964 w 5542962"/>
              <a:gd name="connsiteY0" fmla="*/ 419184 h 1712940"/>
              <a:gd name="connsiteX1" fmla="*/ 0 w 5542962"/>
              <a:gd name="connsiteY1" fmla="*/ 697443 h 1712940"/>
              <a:gd name="connsiteX2" fmla="*/ 1036949 w 5542962"/>
              <a:gd name="connsiteY2" fmla="*/ 1041492 h 1712940"/>
              <a:gd name="connsiteX3" fmla="*/ 2611225 w 5542962"/>
              <a:gd name="connsiteY3" fmla="*/ 1438293 h 1712940"/>
              <a:gd name="connsiteX4" fmla="*/ 1696825 w 5542962"/>
              <a:gd name="connsiteY4" fmla="*/ 1383736 h 1712940"/>
              <a:gd name="connsiteX5" fmla="*/ 2837468 w 5542962"/>
              <a:gd name="connsiteY5" fmla="*/ 1712940 h 1712940"/>
              <a:gd name="connsiteX6" fmla="*/ 3761295 w 5542962"/>
              <a:gd name="connsiteY6" fmla="*/ 1503010 h 1712940"/>
              <a:gd name="connsiteX7" fmla="*/ 3016577 w 5542962"/>
              <a:gd name="connsiteY7" fmla="*/ 1492312 h 1712940"/>
              <a:gd name="connsiteX8" fmla="*/ 3487918 w 5542962"/>
              <a:gd name="connsiteY8" fmla="*/ 1335868 h 1712940"/>
              <a:gd name="connsiteX9" fmla="*/ 4421170 w 5542962"/>
              <a:gd name="connsiteY9" fmla="*/ 1196495 h 1712940"/>
              <a:gd name="connsiteX10" fmla="*/ 5542962 w 5542962"/>
              <a:gd name="connsiteY10" fmla="*/ 909039 h 1712940"/>
              <a:gd name="connsiteX11" fmla="*/ 5297864 w 5542962"/>
              <a:gd name="connsiteY11" fmla="*/ 679918 h 1712940"/>
              <a:gd name="connsiteX12" fmla="*/ 4534293 w 5542962"/>
              <a:gd name="connsiteY12" fmla="*/ 972429 h 1712940"/>
              <a:gd name="connsiteX13" fmla="*/ 3619893 w 5542962"/>
              <a:gd name="connsiteY13" fmla="*/ 1159299 h 1712940"/>
              <a:gd name="connsiteX14" fmla="*/ 4317477 w 5542962"/>
              <a:gd name="connsiteY14" fmla="*/ 763769 h 1712940"/>
              <a:gd name="connsiteX15" fmla="*/ 4883084 w 5542962"/>
              <a:gd name="connsiteY15" fmla="*/ 268017 h 1712940"/>
              <a:gd name="connsiteX16" fmla="*/ 4308050 w 5542962"/>
              <a:gd name="connsiteY16" fmla="*/ 289550 h 1712940"/>
              <a:gd name="connsiteX17" fmla="*/ 3883844 w 5542962"/>
              <a:gd name="connsiteY17" fmla="*/ 842400 h 1712940"/>
              <a:gd name="connsiteX18" fmla="*/ 3157979 w 5542962"/>
              <a:gd name="connsiteY18" fmla="*/ 1191726 h 1712940"/>
              <a:gd name="connsiteX19" fmla="*/ 3497344 w 5542962"/>
              <a:gd name="connsiteY19" fmla="*/ 569220 h 1712940"/>
              <a:gd name="connsiteX20" fmla="*/ 3657600 w 5542962"/>
              <a:gd name="connsiteY20" fmla="*/ 0 h 1712940"/>
              <a:gd name="connsiteX21" fmla="*/ 3091991 w 5542962"/>
              <a:gd name="connsiteY21" fmla="*/ 5616 h 1712940"/>
              <a:gd name="connsiteX22" fmla="*/ 3176833 w 5542962"/>
              <a:gd name="connsiteY22" fmla="*/ 564397 h 1712940"/>
              <a:gd name="connsiteX23" fmla="*/ 2894030 w 5542962"/>
              <a:gd name="connsiteY23" fmla="*/ 1221476 h 1712940"/>
              <a:gd name="connsiteX24" fmla="*/ 2205872 w 5542962"/>
              <a:gd name="connsiteY24" fmla="*/ 573031 h 1712940"/>
              <a:gd name="connsiteX25" fmla="*/ 1828800 w 5542962"/>
              <a:gd name="connsiteY25" fmla="*/ 63983 h 1712940"/>
              <a:gd name="connsiteX26" fmla="*/ 1442301 w 5542962"/>
              <a:gd name="connsiteY26" fmla="*/ 54556 h 1712940"/>
              <a:gd name="connsiteX27" fmla="*/ 1913642 w 5542962"/>
              <a:gd name="connsiteY27" fmla="*/ 688016 h 1712940"/>
              <a:gd name="connsiteX28" fmla="*/ 2611225 w 5542962"/>
              <a:gd name="connsiteY28" fmla="*/ 1261187 h 1712940"/>
              <a:gd name="connsiteX29" fmla="*/ 1338607 w 5542962"/>
              <a:gd name="connsiteY29" fmla="*/ 937064 h 1712940"/>
              <a:gd name="connsiteX30" fmla="*/ 197964 w 5542962"/>
              <a:gd name="connsiteY30" fmla="*/ 419184 h 1712940"/>
              <a:gd name="connsiteX0" fmla="*/ 197964 w 5542962"/>
              <a:gd name="connsiteY0" fmla="*/ 419184 h 1867917"/>
              <a:gd name="connsiteX1" fmla="*/ 0 w 5542962"/>
              <a:gd name="connsiteY1" fmla="*/ 697443 h 1867917"/>
              <a:gd name="connsiteX2" fmla="*/ 1036949 w 5542962"/>
              <a:gd name="connsiteY2" fmla="*/ 1041492 h 1867917"/>
              <a:gd name="connsiteX3" fmla="*/ 2611225 w 5542962"/>
              <a:gd name="connsiteY3" fmla="*/ 1438293 h 1867917"/>
              <a:gd name="connsiteX4" fmla="*/ 1696825 w 5542962"/>
              <a:gd name="connsiteY4" fmla="*/ 1383736 h 1867917"/>
              <a:gd name="connsiteX5" fmla="*/ 2856321 w 5542962"/>
              <a:gd name="connsiteY5" fmla="*/ 1867917 h 1867917"/>
              <a:gd name="connsiteX6" fmla="*/ 3761295 w 5542962"/>
              <a:gd name="connsiteY6" fmla="*/ 1503010 h 1867917"/>
              <a:gd name="connsiteX7" fmla="*/ 3016577 w 5542962"/>
              <a:gd name="connsiteY7" fmla="*/ 1492312 h 1867917"/>
              <a:gd name="connsiteX8" fmla="*/ 3487918 w 5542962"/>
              <a:gd name="connsiteY8" fmla="*/ 1335868 h 1867917"/>
              <a:gd name="connsiteX9" fmla="*/ 4421170 w 5542962"/>
              <a:gd name="connsiteY9" fmla="*/ 1196495 h 1867917"/>
              <a:gd name="connsiteX10" fmla="*/ 5542962 w 5542962"/>
              <a:gd name="connsiteY10" fmla="*/ 909039 h 1867917"/>
              <a:gd name="connsiteX11" fmla="*/ 5297864 w 5542962"/>
              <a:gd name="connsiteY11" fmla="*/ 679918 h 1867917"/>
              <a:gd name="connsiteX12" fmla="*/ 4534293 w 5542962"/>
              <a:gd name="connsiteY12" fmla="*/ 972429 h 1867917"/>
              <a:gd name="connsiteX13" fmla="*/ 3619893 w 5542962"/>
              <a:gd name="connsiteY13" fmla="*/ 1159299 h 1867917"/>
              <a:gd name="connsiteX14" fmla="*/ 4317477 w 5542962"/>
              <a:gd name="connsiteY14" fmla="*/ 763769 h 1867917"/>
              <a:gd name="connsiteX15" fmla="*/ 4883084 w 5542962"/>
              <a:gd name="connsiteY15" fmla="*/ 268017 h 1867917"/>
              <a:gd name="connsiteX16" fmla="*/ 4308050 w 5542962"/>
              <a:gd name="connsiteY16" fmla="*/ 289550 h 1867917"/>
              <a:gd name="connsiteX17" fmla="*/ 3883844 w 5542962"/>
              <a:gd name="connsiteY17" fmla="*/ 842400 h 1867917"/>
              <a:gd name="connsiteX18" fmla="*/ 3157979 w 5542962"/>
              <a:gd name="connsiteY18" fmla="*/ 1191726 h 1867917"/>
              <a:gd name="connsiteX19" fmla="*/ 3497344 w 5542962"/>
              <a:gd name="connsiteY19" fmla="*/ 569220 h 1867917"/>
              <a:gd name="connsiteX20" fmla="*/ 3657600 w 5542962"/>
              <a:gd name="connsiteY20" fmla="*/ 0 h 1867917"/>
              <a:gd name="connsiteX21" fmla="*/ 3091991 w 5542962"/>
              <a:gd name="connsiteY21" fmla="*/ 5616 h 1867917"/>
              <a:gd name="connsiteX22" fmla="*/ 3176833 w 5542962"/>
              <a:gd name="connsiteY22" fmla="*/ 564397 h 1867917"/>
              <a:gd name="connsiteX23" fmla="*/ 2894030 w 5542962"/>
              <a:gd name="connsiteY23" fmla="*/ 1221476 h 1867917"/>
              <a:gd name="connsiteX24" fmla="*/ 2205872 w 5542962"/>
              <a:gd name="connsiteY24" fmla="*/ 573031 h 1867917"/>
              <a:gd name="connsiteX25" fmla="*/ 1828800 w 5542962"/>
              <a:gd name="connsiteY25" fmla="*/ 63983 h 1867917"/>
              <a:gd name="connsiteX26" fmla="*/ 1442301 w 5542962"/>
              <a:gd name="connsiteY26" fmla="*/ 54556 h 1867917"/>
              <a:gd name="connsiteX27" fmla="*/ 1913642 w 5542962"/>
              <a:gd name="connsiteY27" fmla="*/ 688016 h 1867917"/>
              <a:gd name="connsiteX28" fmla="*/ 2611225 w 5542962"/>
              <a:gd name="connsiteY28" fmla="*/ 1261187 h 1867917"/>
              <a:gd name="connsiteX29" fmla="*/ 1338607 w 5542962"/>
              <a:gd name="connsiteY29" fmla="*/ 937064 h 1867917"/>
              <a:gd name="connsiteX30" fmla="*/ 197964 w 5542962"/>
              <a:gd name="connsiteY30" fmla="*/ 419184 h 1867917"/>
              <a:gd name="connsiteX0" fmla="*/ 197964 w 5542962"/>
              <a:gd name="connsiteY0" fmla="*/ 419184 h 1867917"/>
              <a:gd name="connsiteX1" fmla="*/ 0 w 5542962"/>
              <a:gd name="connsiteY1" fmla="*/ 697443 h 1867917"/>
              <a:gd name="connsiteX2" fmla="*/ 1036949 w 5542962"/>
              <a:gd name="connsiteY2" fmla="*/ 1041492 h 1867917"/>
              <a:gd name="connsiteX3" fmla="*/ 2611225 w 5542962"/>
              <a:gd name="connsiteY3" fmla="*/ 1438293 h 1867917"/>
              <a:gd name="connsiteX4" fmla="*/ 2083324 w 5542962"/>
              <a:gd name="connsiteY4" fmla="*/ 1563182 h 1867917"/>
              <a:gd name="connsiteX5" fmla="*/ 2856321 w 5542962"/>
              <a:gd name="connsiteY5" fmla="*/ 1867917 h 1867917"/>
              <a:gd name="connsiteX6" fmla="*/ 3761295 w 5542962"/>
              <a:gd name="connsiteY6" fmla="*/ 1503010 h 1867917"/>
              <a:gd name="connsiteX7" fmla="*/ 3016577 w 5542962"/>
              <a:gd name="connsiteY7" fmla="*/ 1492312 h 1867917"/>
              <a:gd name="connsiteX8" fmla="*/ 3487918 w 5542962"/>
              <a:gd name="connsiteY8" fmla="*/ 1335868 h 1867917"/>
              <a:gd name="connsiteX9" fmla="*/ 4421170 w 5542962"/>
              <a:gd name="connsiteY9" fmla="*/ 1196495 h 1867917"/>
              <a:gd name="connsiteX10" fmla="*/ 5542962 w 5542962"/>
              <a:gd name="connsiteY10" fmla="*/ 909039 h 1867917"/>
              <a:gd name="connsiteX11" fmla="*/ 5297864 w 5542962"/>
              <a:gd name="connsiteY11" fmla="*/ 679918 h 1867917"/>
              <a:gd name="connsiteX12" fmla="*/ 4534293 w 5542962"/>
              <a:gd name="connsiteY12" fmla="*/ 972429 h 1867917"/>
              <a:gd name="connsiteX13" fmla="*/ 3619893 w 5542962"/>
              <a:gd name="connsiteY13" fmla="*/ 1159299 h 1867917"/>
              <a:gd name="connsiteX14" fmla="*/ 4317477 w 5542962"/>
              <a:gd name="connsiteY14" fmla="*/ 763769 h 1867917"/>
              <a:gd name="connsiteX15" fmla="*/ 4883084 w 5542962"/>
              <a:gd name="connsiteY15" fmla="*/ 268017 h 1867917"/>
              <a:gd name="connsiteX16" fmla="*/ 4308050 w 5542962"/>
              <a:gd name="connsiteY16" fmla="*/ 289550 h 1867917"/>
              <a:gd name="connsiteX17" fmla="*/ 3883844 w 5542962"/>
              <a:gd name="connsiteY17" fmla="*/ 842400 h 1867917"/>
              <a:gd name="connsiteX18" fmla="*/ 3157979 w 5542962"/>
              <a:gd name="connsiteY18" fmla="*/ 1191726 h 1867917"/>
              <a:gd name="connsiteX19" fmla="*/ 3497344 w 5542962"/>
              <a:gd name="connsiteY19" fmla="*/ 569220 h 1867917"/>
              <a:gd name="connsiteX20" fmla="*/ 3657600 w 5542962"/>
              <a:gd name="connsiteY20" fmla="*/ 0 h 1867917"/>
              <a:gd name="connsiteX21" fmla="*/ 3091991 w 5542962"/>
              <a:gd name="connsiteY21" fmla="*/ 5616 h 1867917"/>
              <a:gd name="connsiteX22" fmla="*/ 3176833 w 5542962"/>
              <a:gd name="connsiteY22" fmla="*/ 564397 h 1867917"/>
              <a:gd name="connsiteX23" fmla="*/ 2894030 w 5542962"/>
              <a:gd name="connsiteY23" fmla="*/ 1221476 h 1867917"/>
              <a:gd name="connsiteX24" fmla="*/ 2205872 w 5542962"/>
              <a:gd name="connsiteY24" fmla="*/ 573031 h 1867917"/>
              <a:gd name="connsiteX25" fmla="*/ 1828800 w 5542962"/>
              <a:gd name="connsiteY25" fmla="*/ 63983 h 1867917"/>
              <a:gd name="connsiteX26" fmla="*/ 1442301 w 5542962"/>
              <a:gd name="connsiteY26" fmla="*/ 54556 h 1867917"/>
              <a:gd name="connsiteX27" fmla="*/ 1913642 w 5542962"/>
              <a:gd name="connsiteY27" fmla="*/ 688016 h 1867917"/>
              <a:gd name="connsiteX28" fmla="*/ 2611225 w 5542962"/>
              <a:gd name="connsiteY28" fmla="*/ 1261187 h 1867917"/>
              <a:gd name="connsiteX29" fmla="*/ 1338607 w 5542962"/>
              <a:gd name="connsiteY29" fmla="*/ 937064 h 1867917"/>
              <a:gd name="connsiteX30" fmla="*/ 197964 w 5542962"/>
              <a:gd name="connsiteY30" fmla="*/ 419184 h 1867917"/>
              <a:gd name="connsiteX0" fmla="*/ 197964 w 5542962"/>
              <a:gd name="connsiteY0" fmla="*/ 419184 h 1867917"/>
              <a:gd name="connsiteX1" fmla="*/ 0 w 5542962"/>
              <a:gd name="connsiteY1" fmla="*/ 697443 h 1867917"/>
              <a:gd name="connsiteX2" fmla="*/ 1036949 w 5542962"/>
              <a:gd name="connsiteY2" fmla="*/ 1041492 h 1867917"/>
              <a:gd name="connsiteX3" fmla="*/ 2611225 w 5542962"/>
              <a:gd name="connsiteY3" fmla="*/ 1438293 h 1867917"/>
              <a:gd name="connsiteX4" fmla="*/ 2714919 w 5542962"/>
              <a:gd name="connsiteY4" fmla="*/ 1579859 h 1867917"/>
              <a:gd name="connsiteX5" fmla="*/ 2083324 w 5542962"/>
              <a:gd name="connsiteY5" fmla="*/ 1563182 h 1867917"/>
              <a:gd name="connsiteX6" fmla="*/ 2856321 w 5542962"/>
              <a:gd name="connsiteY6" fmla="*/ 1867917 h 1867917"/>
              <a:gd name="connsiteX7" fmla="*/ 3761295 w 5542962"/>
              <a:gd name="connsiteY7" fmla="*/ 1503010 h 1867917"/>
              <a:gd name="connsiteX8" fmla="*/ 3016577 w 5542962"/>
              <a:gd name="connsiteY8" fmla="*/ 1492312 h 1867917"/>
              <a:gd name="connsiteX9" fmla="*/ 3487918 w 5542962"/>
              <a:gd name="connsiteY9" fmla="*/ 1335868 h 1867917"/>
              <a:gd name="connsiteX10" fmla="*/ 4421170 w 5542962"/>
              <a:gd name="connsiteY10" fmla="*/ 1196495 h 1867917"/>
              <a:gd name="connsiteX11" fmla="*/ 5542962 w 5542962"/>
              <a:gd name="connsiteY11" fmla="*/ 909039 h 1867917"/>
              <a:gd name="connsiteX12" fmla="*/ 5297864 w 5542962"/>
              <a:gd name="connsiteY12" fmla="*/ 679918 h 1867917"/>
              <a:gd name="connsiteX13" fmla="*/ 4534293 w 5542962"/>
              <a:gd name="connsiteY13" fmla="*/ 972429 h 1867917"/>
              <a:gd name="connsiteX14" fmla="*/ 3619893 w 5542962"/>
              <a:gd name="connsiteY14" fmla="*/ 1159299 h 1867917"/>
              <a:gd name="connsiteX15" fmla="*/ 4317477 w 5542962"/>
              <a:gd name="connsiteY15" fmla="*/ 763769 h 1867917"/>
              <a:gd name="connsiteX16" fmla="*/ 4883084 w 5542962"/>
              <a:gd name="connsiteY16" fmla="*/ 268017 h 1867917"/>
              <a:gd name="connsiteX17" fmla="*/ 4308050 w 5542962"/>
              <a:gd name="connsiteY17" fmla="*/ 289550 h 1867917"/>
              <a:gd name="connsiteX18" fmla="*/ 3883844 w 5542962"/>
              <a:gd name="connsiteY18" fmla="*/ 842400 h 1867917"/>
              <a:gd name="connsiteX19" fmla="*/ 3157979 w 5542962"/>
              <a:gd name="connsiteY19" fmla="*/ 1191726 h 1867917"/>
              <a:gd name="connsiteX20" fmla="*/ 3497344 w 5542962"/>
              <a:gd name="connsiteY20" fmla="*/ 569220 h 1867917"/>
              <a:gd name="connsiteX21" fmla="*/ 3657600 w 5542962"/>
              <a:gd name="connsiteY21" fmla="*/ 0 h 1867917"/>
              <a:gd name="connsiteX22" fmla="*/ 3091991 w 5542962"/>
              <a:gd name="connsiteY22" fmla="*/ 5616 h 1867917"/>
              <a:gd name="connsiteX23" fmla="*/ 3176833 w 5542962"/>
              <a:gd name="connsiteY23" fmla="*/ 564397 h 1867917"/>
              <a:gd name="connsiteX24" fmla="*/ 2894030 w 5542962"/>
              <a:gd name="connsiteY24" fmla="*/ 1221476 h 1867917"/>
              <a:gd name="connsiteX25" fmla="*/ 2205872 w 5542962"/>
              <a:gd name="connsiteY25" fmla="*/ 573031 h 1867917"/>
              <a:gd name="connsiteX26" fmla="*/ 1828800 w 5542962"/>
              <a:gd name="connsiteY26" fmla="*/ 63983 h 1867917"/>
              <a:gd name="connsiteX27" fmla="*/ 1442301 w 5542962"/>
              <a:gd name="connsiteY27" fmla="*/ 54556 h 1867917"/>
              <a:gd name="connsiteX28" fmla="*/ 1913642 w 5542962"/>
              <a:gd name="connsiteY28" fmla="*/ 688016 h 1867917"/>
              <a:gd name="connsiteX29" fmla="*/ 2611225 w 5542962"/>
              <a:gd name="connsiteY29" fmla="*/ 1261187 h 1867917"/>
              <a:gd name="connsiteX30" fmla="*/ 1338607 w 5542962"/>
              <a:gd name="connsiteY30" fmla="*/ 937064 h 1867917"/>
              <a:gd name="connsiteX31" fmla="*/ 197964 w 5542962"/>
              <a:gd name="connsiteY31" fmla="*/ 419184 h 1867917"/>
              <a:gd name="connsiteX0" fmla="*/ 197964 w 5542962"/>
              <a:gd name="connsiteY0" fmla="*/ 419184 h 1867917"/>
              <a:gd name="connsiteX1" fmla="*/ 0 w 5542962"/>
              <a:gd name="connsiteY1" fmla="*/ 697443 h 1867917"/>
              <a:gd name="connsiteX2" fmla="*/ 1036949 w 5542962"/>
              <a:gd name="connsiteY2" fmla="*/ 1041492 h 1867917"/>
              <a:gd name="connsiteX3" fmla="*/ 2611225 w 5542962"/>
              <a:gd name="connsiteY3" fmla="*/ 1438293 h 1867917"/>
              <a:gd name="connsiteX4" fmla="*/ 2714919 w 5542962"/>
              <a:gd name="connsiteY4" fmla="*/ 1579859 h 1867917"/>
              <a:gd name="connsiteX5" fmla="*/ 2083324 w 5542962"/>
              <a:gd name="connsiteY5" fmla="*/ 1563182 h 1867917"/>
              <a:gd name="connsiteX6" fmla="*/ 2856321 w 5542962"/>
              <a:gd name="connsiteY6" fmla="*/ 1867917 h 1867917"/>
              <a:gd name="connsiteX7" fmla="*/ 3761295 w 5542962"/>
              <a:gd name="connsiteY7" fmla="*/ 1503010 h 1867917"/>
              <a:gd name="connsiteX8" fmla="*/ 2997723 w 5542962"/>
              <a:gd name="connsiteY8" fmla="*/ 1588016 h 1867917"/>
              <a:gd name="connsiteX9" fmla="*/ 3016577 w 5542962"/>
              <a:gd name="connsiteY9" fmla="*/ 1492312 h 1867917"/>
              <a:gd name="connsiteX10" fmla="*/ 3487918 w 5542962"/>
              <a:gd name="connsiteY10" fmla="*/ 1335868 h 1867917"/>
              <a:gd name="connsiteX11" fmla="*/ 4421170 w 5542962"/>
              <a:gd name="connsiteY11" fmla="*/ 1196495 h 1867917"/>
              <a:gd name="connsiteX12" fmla="*/ 5542962 w 5542962"/>
              <a:gd name="connsiteY12" fmla="*/ 909039 h 1867917"/>
              <a:gd name="connsiteX13" fmla="*/ 5297864 w 5542962"/>
              <a:gd name="connsiteY13" fmla="*/ 679918 h 1867917"/>
              <a:gd name="connsiteX14" fmla="*/ 4534293 w 5542962"/>
              <a:gd name="connsiteY14" fmla="*/ 972429 h 1867917"/>
              <a:gd name="connsiteX15" fmla="*/ 3619893 w 5542962"/>
              <a:gd name="connsiteY15" fmla="*/ 1159299 h 1867917"/>
              <a:gd name="connsiteX16" fmla="*/ 4317477 w 5542962"/>
              <a:gd name="connsiteY16" fmla="*/ 763769 h 1867917"/>
              <a:gd name="connsiteX17" fmla="*/ 4883084 w 5542962"/>
              <a:gd name="connsiteY17" fmla="*/ 268017 h 1867917"/>
              <a:gd name="connsiteX18" fmla="*/ 4308050 w 5542962"/>
              <a:gd name="connsiteY18" fmla="*/ 289550 h 1867917"/>
              <a:gd name="connsiteX19" fmla="*/ 3883844 w 5542962"/>
              <a:gd name="connsiteY19" fmla="*/ 842400 h 1867917"/>
              <a:gd name="connsiteX20" fmla="*/ 3157979 w 5542962"/>
              <a:gd name="connsiteY20" fmla="*/ 1191726 h 1867917"/>
              <a:gd name="connsiteX21" fmla="*/ 3497344 w 5542962"/>
              <a:gd name="connsiteY21" fmla="*/ 569220 h 1867917"/>
              <a:gd name="connsiteX22" fmla="*/ 3657600 w 5542962"/>
              <a:gd name="connsiteY22" fmla="*/ 0 h 1867917"/>
              <a:gd name="connsiteX23" fmla="*/ 3091991 w 5542962"/>
              <a:gd name="connsiteY23" fmla="*/ 5616 h 1867917"/>
              <a:gd name="connsiteX24" fmla="*/ 3176833 w 5542962"/>
              <a:gd name="connsiteY24" fmla="*/ 564397 h 1867917"/>
              <a:gd name="connsiteX25" fmla="*/ 2894030 w 5542962"/>
              <a:gd name="connsiteY25" fmla="*/ 1221476 h 1867917"/>
              <a:gd name="connsiteX26" fmla="*/ 2205872 w 5542962"/>
              <a:gd name="connsiteY26" fmla="*/ 573031 h 1867917"/>
              <a:gd name="connsiteX27" fmla="*/ 1828800 w 5542962"/>
              <a:gd name="connsiteY27" fmla="*/ 63983 h 1867917"/>
              <a:gd name="connsiteX28" fmla="*/ 1442301 w 5542962"/>
              <a:gd name="connsiteY28" fmla="*/ 54556 h 1867917"/>
              <a:gd name="connsiteX29" fmla="*/ 1913642 w 5542962"/>
              <a:gd name="connsiteY29" fmla="*/ 688016 h 1867917"/>
              <a:gd name="connsiteX30" fmla="*/ 2611225 w 5542962"/>
              <a:gd name="connsiteY30" fmla="*/ 1261187 h 1867917"/>
              <a:gd name="connsiteX31" fmla="*/ 1338607 w 5542962"/>
              <a:gd name="connsiteY31" fmla="*/ 937064 h 1867917"/>
              <a:gd name="connsiteX32" fmla="*/ 197964 w 5542962"/>
              <a:gd name="connsiteY32" fmla="*/ 419184 h 1867917"/>
              <a:gd name="connsiteX0" fmla="*/ 197964 w 5542962"/>
              <a:gd name="connsiteY0" fmla="*/ 419184 h 1867917"/>
              <a:gd name="connsiteX1" fmla="*/ 0 w 5542962"/>
              <a:gd name="connsiteY1" fmla="*/ 697443 h 1867917"/>
              <a:gd name="connsiteX2" fmla="*/ 1036949 w 5542962"/>
              <a:gd name="connsiteY2" fmla="*/ 1041492 h 1867917"/>
              <a:gd name="connsiteX3" fmla="*/ 2611225 w 5542962"/>
              <a:gd name="connsiteY3" fmla="*/ 1438293 h 1867917"/>
              <a:gd name="connsiteX4" fmla="*/ 2714919 w 5542962"/>
              <a:gd name="connsiteY4" fmla="*/ 1579859 h 1867917"/>
              <a:gd name="connsiteX5" fmla="*/ 2083324 w 5542962"/>
              <a:gd name="connsiteY5" fmla="*/ 1563182 h 1867917"/>
              <a:gd name="connsiteX6" fmla="*/ 2856321 w 5542962"/>
              <a:gd name="connsiteY6" fmla="*/ 1867917 h 1867917"/>
              <a:gd name="connsiteX7" fmla="*/ 3469064 w 5542962"/>
              <a:gd name="connsiteY7" fmla="*/ 1584577 h 1867917"/>
              <a:gd name="connsiteX8" fmla="*/ 2997723 w 5542962"/>
              <a:gd name="connsiteY8" fmla="*/ 1588016 h 1867917"/>
              <a:gd name="connsiteX9" fmla="*/ 3016577 w 5542962"/>
              <a:gd name="connsiteY9" fmla="*/ 1492312 h 1867917"/>
              <a:gd name="connsiteX10" fmla="*/ 3487918 w 5542962"/>
              <a:gd name="connsiteY10" fmla="*/ 1335868 h 1867917"/>
              <a:gd name="connsiteX11" fmla="*/ 4421170 w 5542962"/>
              <a:gd name="connsiteY11" fmla="*/ 1196495 h 1867917"/>
              <a:gd name="connsiteX12" fmla="*/ 5542962 w 5542962"/>
              <a:gd name="connsiteY12" fmla="*/ 909039 h 1867917"/>
              <a:gd name="connsiteX13" fmla="*/ 5297864 w 5542962"/>
              <a:gd name="connsiteY13" fmla="*/ 679918 h 1867917"/>
              <a:gd name="connsiteX14" fmla="*/ 4534293 w 5542962"/>
              <a:gd name="connsiteY14" fmla="*/ 972429 h 1867917"/>
              <a:gd name="connsiteX15" fmla="*/ 3619893 w 5542962"/>
              <a:gd name="connsiteY15" fmla="*/ 1159299 h 1867917"/>
              <a:gd name="connsiteX16" fmla="*/ 4317477 w 5542962"/>
              <a:gd name="connsiteY16" fmla="*/ 763769 h 1867917"/>
              <a:gd name="connsiteX17" fmla="*/ 4883084 w 5542962"/>
              <a:gd name="connsiteY17" fmla="*/ 268017 h 1867917"/>
              <a:gd name="connsiteX18" fmla="*/ 4308050 w 5542962"/>
              <a:gd name="connsiteY18" fmla="*/ 289550 h 1867917"/>
              <a:gd name="connsiteX19" fmla="*/ 3883844 w 5542962"/>
              <a:gd name="connsiteY19" fmla="*/ 842400 h 1867917"/>
              <a:gd name="connsiteX20" fmla="*/ 3157979 w 5542962"/>
              <a:gd name="connsiteY20" fmla="*/ 1191726 h 1867917"/>
              <a:gd name="connsiteX21" fmla="*/ 3497344 w 5542962"/>
              <a:gd name="connsiteY21" fmla="*/ 569220 h 1867917"/>
              <a:gd name="connsiteX22" fmla="*/ 3657600 w 5542962"/>
              <a:gd name="connsiteY22" fmla="*/ 0 h 1867917"/>
              <a:gd name="connsiteX23" fmla="*/ 3091991 w 5542962"/>
              <a:gd name="connsiteY23" fmla="*/ 5616 h 1867917"/>
              <a:gd name="connsiteX24" fmla="*/ 3176833 w 5542962"/>
              <a:gd name="connsiteY24" fmla="*/ 564397 h 1867917"/>
              <a:gd name="connsiteX25" fmla="*/ 2894030 w 5542962"/>
              <a:gd name="connsiteY25" fmla="*/ 1221476 h 1867917"/>
              <a:gd name="connsiteX26" fmla="*/ 2205872 w 5542962"/>
              <a:gd name="connsiteY26" fmla="*/ 573031 h 1867917"/>
              <a:gd name="connsiteX27" fmla="*/ 1828800 w 5542962"/>
              <a:gd name="connsiteY27" fmla="*/ 63983 h 1867917"/>
              <a:gd name="connsiteX28" fmla="*/ 1442301 w 5542962"/>
              <a:gd name="connsiteY28" fmla="*/ 54556 h 1867917"/>
              <a:gd name="connsiteX29" fmla="*/ 1913642 w 5542962"/>
              <a:gd name="connsiteY29" fmla="*/ 688016 h 1867917"/>
              <a:gd name="connsiteX30" fmla="*/ 2611225 w 5542962"/>
              <a:gd name="connsiteY30" fmla="*/ 1261187 h 1867917"/>
              <a:gd name="connsiteX31" fmla="*/ 1338607 w 5542962"/>
              <a:gd name="connsiteY31" fmla="*/ 937064 h 1867917"/>
              <a:gd name="connsiteX32" fmla="*/ 197964 w 5542962"/>
              <a:gd name="connsiteY32" fmla="*/ 419184 h 1867917"/>
              <a:gd name="connsiteX0" fmla="*/ 197964 w 5542962"/>
              <a:gd name="connsiteY0" fmla="*/ 419184 h 1867917"/>
              <a:gd name="connsiteX1" fmla="*/ 0 w 5542962"/>
              <a:gd name="connsiteY1" fmla="*/ 697443 h 1867917"/>
              <a:gd name="connsiteX2" fmla="*/ 1036949 w 5542962"/>
              <a:gd name="connsiteY2" fmla="*/ 1041492 h 1867917"/>
              <a:gd name="connsiteX3" fmla="*/ 2611225 w 5542962"/>
              <a:gd name="connsiteY3" fmla="*/ 1438293 h 1867917"/>
              <a:gd name="connsiteX4" fmla="*/ 2714919 w 5542962"/>
              <a:gd name="connsiteY4" fmla="*/ 1579859 h 1867917"/>
              <a:gd name="connsiteX5" fmla="*/ 2083324 w 5542962"/>
              <a:gd name="connsiteY5" fmla="*/ 1563182 h 1867917"/>
              <a:gd name="connsiteX6" fmla="*/ 2856321 w 5542962"/>
              <a:gd name="connsiteY6" fmla="*/ 1867917 h 1867917"/>
              <a:gd name="connsiteX7" fmla="*/ 3506771 w 5542962"/>
              <a:gd name="connsiteY7" fmla="*/ 1576420 h 1867917"/>
              <a:gd name="connsiteX8" fmla="*/ 2997723 w 5542962"/>
              <a:gd name="connsiteY8" fmla="*/ 1588016 h 1867917"/>
              <a:gd name="connsiteX9" fmla="*/ 3016577 w 5542962"/>
              <a:gd name="connsiteY9" fmla="*/ 1492312 h 1867917"/>
              <a:gd name="connsiteX10" fmla="*/ 3487918 w 5542962"/>
              <a:gd name="connsiteY10" fmla="*/ 1335868 h 1867917"/>
              <a:gd name="connsiteX11" fmla="*/ 4421170 w 5542962"/>
              <a:gd name="connsiteY11" fmla="*/ 1196495 h 1867917"/>
              <a:gd name="connsiteX12" fmla="*/ 5542962 w 5542962"/>
              <a:gd name="connsiteY12" fmla="*/ 909039 h 1867917"/>
              <a:gd name="connsiteX13" fmla="*/ 5297864 w 5542962"/>
              <a:gd name="connsiteY13" fmla="*/ 679918 h 1867917"/>
              <a:gd name="connsiteX14" fmla="*/ 4534293 w 5542962"/>
              <a:gd name="connsiteY14" fmla="*/ 972429 h 1867917"/>
              <a:gd name="connsiteX15" fmla="*/ 3619893 w 5542962"/>
              <a:gd name="connsiteY15" fmla="*/ 1159299 h 1867917"/>
              <a:gd name="connsiteX16" fmla="*/ 4317477 w 5542962"/>
              <a:gd name="connsiteY16" fmla="*/ 763769 h 1867917"/>
              <a:gd name="connsiteX17" fmla="*/ 4883084 w 5542962"/>
              <a:gd name="connsiteY17" fmla="*/ 268017 h 1867917"/>
              <a:gd name="connsiteX18" fmla="*/ 4308050 w 5542962"/>
              <a:gd name="connsiteY18" fmla="*/ 289550 h 1867917"/>
              <a:gd name="connsiteX19" fmla="*/ 3883844 w 5542962"/>
              <a:gd name="connsiteY19" fmla="*/ 842400 h 1867917"/>
              <a:gd name="connsiteX20" fmla="*/ 3157979 w 5542962"/>
              <a:gd name="connsiteY20" fmla="*/ 1191726 h 1867917"/>
              <a:gd name="connsiteX21" fmla="*/ 3497344 w 5542962"/>
              <a:gd name="connsiteY21" fmla="*/ 569220 h 1867917"/>
              <a:gd name="connsiteX22" fmla="*/ 3657600 w 5542962"/>
              <a:gd name="connsiteY22" fmla="*/ 0 h 1867917"/>
              <a:gd name="connsiteX23" fmla="*/ 3091991 w 5542962"/>
              <a:gd name="connsiteY23" fmla="*/ 5616 h 1867917"/>
              <a:gd name="connsiteX24" fmla="*/ 3176833 w 5542962"/>
              <a:gd name="connsiteY24" fmla="*/ 564397 h 1867917"/>
              <a:gd name="connsiteX25" fmla="*/ 2894030 w 5542962"/>
              <a:gd name="connsiteY25" fmla="*/ 1221476 h 1867917"/>
              <a:gd name="connsiteX26" fmla="*/ 2205872 w 5542962"/>
              <a:gd name="connsiteY26" fmla="*/ 573031 h 1867917"/>
              <a:gd name="connsiteX27" fmla="*/ 1828800 w 5542962"/>
              <a:gd name="connsiteY27" fmla="*/ 63983 h 1867917"/>
              <a:gd name="connsiteX28" fmla="*/ 1442301 w 5542962"/>
              <a:gd name="connsiteY28" fmla="*/ 54556 h 1867917"/>
              <a:gd name="connsiteX29" fmla="*/ 1913642 w 5542962"/>
              <a:gd name="connsiteY29" fmla="*/ 688016 h 1867917"/>
              <a:gd name="connsiteX30" fmla="*/ 2611225 w 5542962"/>
              <a:gd name="connsiteY30" fmla="*/ 1261187 h 1867917"/>
              <a:gd name="connsiteX31" fmla="*/ 1338607 w 5542962"/>
              <a:gd name="connsiteY31" fmla="*/ 937064 h 1867917"/>
              <a:gd name="connsiteX32" fmla="*/ 197964 w 5542962"/>
              <a:gd name="connsiteY32" fmla="*/ 419184 h 1867917"/>
              <a:gd name="connsiteX0" fmla="*/ 197964 w 5542962"/>
              <a:gd name="connsiteY0" fmla="*/ 419184 h 1867917"/>
              <a:gd name="connsiteX1" fmla="*/ 0 w 5542962"/>
              <a:gd name="connsiteY1" fmla="*/ 697443 h 1867917"/>
              <a:gd name="connsiteX2" fmla="*/ 1036949 w 5542962"/>
              <a:gd name="connsiteY2" fmla="*/ 1041492 h 1867917"/>
              <a:gd name="connsiteX3" fmla="*/ 2611225 w 5542962"/>
              <a:gd name="connsiteY3" fmla="*/ 1438293 h 1867917"/>
              <a:gd name="connsiteX4" fmla="*/ 2714919 w 5542962"/>
              <a:gd name="connsiteY4" fmla="*/ 1579859 h 1867917"/>
              <a:gd name="connsiteX5" fmla="*/ 2130458 w 5542962"/>
              <a:gd name="connsiteY5" fmla="*/ 1546869 h 1867917"/>
              <a:gd name="connsiteX6" fmla="*/ 2856321 w 5542962"/>
              <a:gd name="connsiteY6" fmla="*/ 1867917 h 1867917"/>
              <a:gd name="connsiteX7" fmla="*/ 3506771 w 5542962"/>
              <a:gd name="connsiteY7" fmla="*/ 1576420 h 1867917"/>
              <a:gd name="connsiteX8" fmla="*/ 2997723 w 5542962"/>
              <a:gd name="connsiteY8" fmla="*/ 1588016 h 1867917"/>
              <a:gd name="connsiteX9" fmla="*/ 3016577 w 5542962"/>
              <a:gd name="connsiteY9" fmla="*/ 1492312 h 1867917"/>
              <a:gd name="connsiteX10" fmla="*/ 3487918 w 5542962"/>
              <a:gd name="connsiteY10" fmla="*/ 1335868 h 1867917"/>
              <a:gd name="connsiteX11" fmla="*/ 4421170 w 5542962"/>
              <a:gd name="connsiteY11" fmla="*/ 1196495 h 1867917"/>
              <a:gd name="connsiteX12" fmla="*/ 5542962 w 5542962"/>
              <a:gd name="connsiteY12" fmla="*/ 909039 h 1867917"/>
              <a:gd name="connsiteX13" fmla="*/ 5297864 w 5542962"/>
              <a:gd name="connsiteY13" fmla="*/ 679918 h 1867917"/>
              <a:gd name="connsiteX14" fmla="*/ 4534293 w 5542962"/>
              <a:gd name="connsiteY14" fmla="*/ 972429 h 1867917"/>
              <a:gd name="connsiteX15" fmla="*/ 3619893 w 5542962"/>
              <a:gd name="connsiteY15" fmla="*/ 1159299 h 1867917"/>
              <a:gd name="connsiteX16" fmla="*/ 4317477 w 5542962"/>
              <a:gd name="connsiteY16" fmla="*/ 763769 h 1867917"/>
              <a:gd name="connsiteX17" fmla="*/ 4883084 w 5542962"/>
              <a:gd name="connsiteY17" fmla="*/ 268017 h 1867917"/>
              <a:gd name="connsiteX18" fmla="*/ 4308050 w 5542962"/>
              <a:gd name="connsiteY18" fmla="*/ 289550 h 1867917"/>
              <a:gd name="connsiteX19" fmla="*/ 3883844 w 5542962"/>
              <a:gd name="connsiteY19" fmla="*/ 842400 h 1867917"/>
              <a:gd name="connsiteX20" fmla="*/ 3157979 w 5542962"/>
              <a:gd name="connsiteY20" fmla="*/ 1191726 h 1867917"/>
              <a:gd name="connsiteX21" fmla="*/ 3497344 w 5542962"/>
              <a:gd name="connsiteY21" fmla="*/ 569220 h 1867917"/>
              <a:gd name="connsiteX22" fmla="*/ 3657600 w 5542962"/>
              <a:gd name="connsiteY22" fmla="*/ 0 h 1867917"/>
              <a:gd name="connsiteX23" fmla="*/ 3091991 w 5542962"/>
              <a:gd name="connsiteY23" fmla="*/ 5616 h 1867917"/>
              <a:gd name="connsiteX24" fmla="*/ 3176833 w 5542962"/>
              <a:gd name="connsiteY24" fmla="*/ 564397 h 1867917"/>
              <a:gd name="connsiteX25" fmla="*/ 2894030 w 5542962"/>
              <a:gd name="connsiteY25" fmla="*/ 1221476 h 1867917"/>
              <a:gd name="connsiteX26" fmla="*/ 2205872 w 5542962"/>
              <a:gd name="connsiteY26" fmla="*/ 573031 h 1867917"/>
              <a:gd name="connsiteX27" fmla="*/ 1828800 w 5542962"/>
              <a:gd name="connsiteY27" fmla="*/ 63983 h 1867917"/>
              <a:gd name="connsiteX28" fmla="*/ 1442301 w 5542962"/>
              <a:gd name="connsiteY28" fmla="*/ 54556 h 1867917"/>
              <a:gd name="connsiteX29" fmla="*/ 1913642 w 5542962"/>
              <a:gd name="connsiteY29" fmla="*/ 688016 h 1867917"/>
              <a:gd name="connsiteX30" fmla="*/ 2611225 w 5542962"/>
              <a:gd name="connsiteY30" fmla="*/ 1261187 h 1867917"/>
              <a:gd name="connsiteX31" fmla="*/ 1338607 w 5542962"/>
              <a:gd name="connsiteY31" fmla="*/ 937064 h 1867917"/>
              <a:gd name="connsiteX32" fmla="*/ 197964 w 5542962"/>
              <a:gd name="connsiteY32" fmla="*/ 419184 h 1867917"/>
              <a:gd name="connsiteX0" fmla="*/ 197964 w 5542962"/>
              <a:gd name="connsiteY0" fmla="*/ 419184 h 1884230"/>
              <a:gd name="connsiteX1" fmla="*/ 0 w 5542962"/>
              <a:gd name="connsiteY1" fmla="*/ 697443 h 1884230"/>
              <a:gd name="connsiteX2" fmla="*/ 1036949 w 5542962"/>
              <a:gd name="connsiteY2" fmla="*/ 1041492 h 1884230"/>
              <a:gd name="connsiteX3" fmla="*/ 2611225 w 5542962"/>
              <a:gd name="connsiteY3" fmla="*/ 1438293 h 1884230"/>
              <a:gd name="connsiteX4" fmla="*/ 2714919 w 5542962"/>
              <a:gd name="connsiteY4" fmla="*/ 1579859 h 1884230"/>
              <a:gd name="connsiteX5" fmla="*/ 2130458 w 5542962"/>
              <a:gd name="connsiteY5" fmla="*/ 1546869 h 1884230"/>
              <a:gd name="connsiteX6" fmla="*/ 2931735 w 5542962"/>
              <a:gd name="connsiteY6" fmla="*/ 1884230 h 1884230"/>
              <a:gd name="connsiteX7" fmla="*/ 3506771 w 5542962"/>
              <a:gd name="connsiteY7" fmla="*/ 1576420 h 1884230"/>
              <a:gd name="connsiteX8" fmla="*/ 2997723 w 5542962"/>
              <a:gd name="connsiteY8" fmla="*/ 1588016 h 1884230"/>
              <a:gd name="connsiteX9" fmla="*/ 3016577 w 5542962"/>
              <a:gd name="connsiteY9" fmla="*/ 1492312 h 1884230"/>
              <a:gd name="connsiteX10" fmla="*/ 3487918 w 5542962"/>
              <a:gd name="connsiteY10" fmla="*/ 1335868 h 1884230"/>
              <a:gd name="connsiteX11" fmla="*/ 4421170 w 5542962"/>
              <a:gd name="connsiteY11" fmla="*/ 1196495 h 1884230"/>
              <a:gd name="connsiteX12" fmla="*/ 5542962 w 5542962"/>
              <a:gd name="connsiteY12" fmla="*/ 909039 h 1884230"/>
              <a:gd name="connsiteX13" fmla="*/ 5297864 w 5542962"/>
              <a:gd name="connsiteY13" fmla="*/ 679918 h 1884230"/>
              <a:gd name="connsiteX14" fmla="*/ 4534293 w 5542962"/>
              <a:gd name="connsiteY14" fmla="*/ 972429 h 1884230"/>
              <a:gd name="connsiteX15" fmla="*/ 3619893 w 5542962"/>
              <a:gd name="connsiteY15" fmla="*/ 1159299 h 1884230"/>
              <a:gd name="connsiteX16" fmla="*/ 4317477 w 5542962"/>
              <a:gd name="connsiteY16" fmla="*/ 763769 h 1884230"/>
              <a:gd name="connsiteX17" fmla="*/ 4883084 w 5542962"/>
              <a:gd name="connsiteY17" fmla="*/ 268017 h 1884230"/>
              <a:gd name="connsiteX18" fmla="*/ 4308050 w 5542962"/>
              <a:gd name="connsiteY18" fmla="*/ 289550 h 1884230"/>
              <a:gd name="connsiteX19" fmla="*/ 3883844 w 5542962"/>
              <a:gd name="connsiteY19" fmla="*/ 842400 h 1884230"/>
              <a:gd name="connsiteX20" fmla="*/ 3157979 w 5542962"/>
              <a:gd name="connsiteY20" fmla="*/ 1191726 h 1884230"/>
              <a:gd name="connsiteX21" fmla="*/ 3497344 w 5542962"/>
              <a:gd name="connsiteY21" fmla="*/ 569220 h 1884230"/>
              <a:gd name="connsiteX22" fmla="*/ 3657600 w 5542962"/>
              <a:gd name="connsiteY22" fmla="*/ 0 h 1884230"/>
              <a:gd name="connsiteX23" fmla="*/ 3091991 w 5542962"/>
              <a:gd name="connsiteY23" fmla="*/ 5616 h 1884230"/>
              <a:gd name="connsiteX24" fmla="*/ 3176833 w 5542962"/>
              <a:gd name="connsiteY24" fmla="*/ 564397 h 1884230"/>
              <a:gd name="connsiteX25" fmla="*/ 2894030 w 5542962"/>
              <a:gd name="connsiteY25" fmla="*/ 1221476 h 1884230"/>
              <a:gd name="connsiteX26" fmla="*/ 2205872 w 5542962"/>
              <a:gd name="connsiteY26" fmla="*/ 573031 h 1884230"/>
              <a:gd name="connsiteX27" fmla="*/ 1828800 w 5542962"/>
              <a:gd name="connsiteY27" fmla="*/ 63983 h 1884230"/>
              <a:gd name="connsiteX28" fmla="*/ 1442301 w 5542962"/>
              <a:gd name="connsiteY28" fmla="*/ 54556 h 1884230"/>
              <a:gd name="connsiteX29" fmla="*/ 1913642 w 5542962"/>
              <a:gd name="connsiteY29" fmla="*/ 688016 h 1884230"/>
              <a:gd name="connsiteX30" fmla="*/ 2611225 w 5542962"/>
              <a:gd name="connsiteY30" fmla="*/ 1261187 h 1884230"/>
              <a:gd name="connsiteX31" fmla="*/ 1338607 w 5542962"/>
              <a:gd name="connsiteY31" fmla="*/ 937064 h 1884230"/>
              <a:gd name="connsiteX32" fmla="*/ 197964 w 5542962"/>
              <a:gd name="connsiteY32" fmla="*/ 419184 h 1884230"/>
              <a:gd name="connsiteX0" fmla="*/ 197964 w 5542962"/>
              <a:gd name="connsiteY0" fmla="*/ 419184 h 1884230"/>
              <a:gd name="connsiteX1" fmla="*/ 0 w 5542962"/>
              <a:gd name="connsiteY1" fmla="*/ 697443 h 1884230"/>
              <a:gd name="connsiteX2" fmla="*/ 1036949 w 5542962"/>
              <a:gd name="connsiteY2" fmla="*/ 1041492 h 1884230"/>
              <a:gd name="connsiteX3" fmla="*/ 2611225 w 5542962"/>
              <a:gd name="connsiteY3" fmla="*/ 1438293 h 1884230"/>
              <a:gd name="connsiteX4" fmla="*/ 2714919 w 5542962"/>
              <a:gd name="connsiteY4" fmla="*/ 1579859 h 1884230"/>
              <a:gd name="connsiteX5" fmla="*/ 2130458 w 5542962"/>
              <a:gd name="connsiteY5" fmla="*/ 1546869 h 1884230"/>
              <a:gd name="connsiteX6" fmla="*/ 2931735 w 5542962"/>
              <a:gd name="connsiteY6" fmla="*/ 1884230 h 1884230"/>
              <a:gd name="connsiteX7" fmla="*/ 3506771 w 5542962"/>
              <a:gd name="connsiteY7" fmla="*/ 1576420 h 1884230"/>
              <a:gd name="connsiteX8" fmla="*/ 2997723 w 5542962"/>
              <a:gd name="connsiteY8" fmla="*/ 1588016 h 1884230"/>
              <a:gd name="connsiteX9" fmla="*/ 3016577 w 5542962"/>
              <a:gd name="connsiteY9" fmla="*/ 1492312 h 1884230"/>
              <a:gd name="connsiteX10" fmla="*/ 3487918 w 5542962"/>
              <a:gd name="connsiteY10" fmla="*/ 1335868 h 1884230"/>
              <a:gd name="connsiteX11" fmla="*/ 4421170 w 5542962"/>
              <a:gd name="connsiteY11" fmla="*/ 1196495 h 1884230"/>
              <a:gd name="connsiteX12" fmla="*/ 5542962 w 5542962"/>
              <a:gd name="connsiteY12" fmla="*/ 909039 h 1884230"/>
              <a:gd name="connsiteX13" fmla="*/ 5297864 w 5542962"/>
              <a:gd name="connsiteY13" fmla="*/ 679918 h 1884230"/>
              <a:gd name="connsiteX14" fmla="*/ 4534293 w 5542962"/>
              <a:gd name="connsiteY14" fmla="*/ 972429 h 1884230"/>
              <a:gd name="connsiteX15" fmla="*/ 3619893 w 5542962"/>
              <a:gd name="connsiteY15" fmla="*/ 1159299 h 1884230"/>
              <a:gd name="connsiteX16" fmla="*/ 4317477 w 5542962"/>
              <a:gd name="connsiteY16" fmla="*/ 763769 h 1884230"/>
              <a:gd name="connsiteX17" fmla="*/ 4883084 w 5542962"/>
              <a:gd name="connsiteY17" fmla="*/ 268017 h 1884230"/>
              <a:gd name="connsiteX18" fmla="*/ 4308050 w 5542962"/>
              <a:gd name="connsiteY18" fmla="*/ 289550 h 1884230"/>
              <a:gd name="connsiteX19" fmla="*/ 3883844 w 5542962"/>
              <a:gd name="connsiteY19" fmla="*/ 842400 h 1884230"/>
              <a:gd name="connsiteX20" fmla="*/ 3157979 w 5542962"/>
              <a:gd name="connsiteY20" fmla="*/ 1191726 h 1884230"/>
              <a:gd name="connsiteX21" fmla="*/ 3497344 w 5542962"/>
              <a:gd name="connsiteY21" fmla="*/ 569220 h 1884230"/>
              <a:gd name="connsiteX22" fmla="*/ 3657600 w 5542962"/>
              <a:gd name="connsiteY22" fmla="*/ 0 h 1884230"/>
              <a:gd name="connsiteX23" fmla="*/ 3091991 w 5542962"/>
              <a:gd name="connsiteY23" fmla="*/ 5616 h 1884230"/>
              <a:gd name="connsiteX24" fmla="*/ 3176833 w 5542962"/>
              <a:gd name="connsiteY24" fmla="*/ 564397 h 1884230"/>
              <a:gd name="connsiteX25" fmla="*/ 2894030 w 5542962"/>
              <a:gd name="connsiteY25" fmla="*/ 1221476 h 1884230"/>
              <a:gd name="connsiteX26" fmla="*/ 2205872 w 5542962"/>
              <a:gd name="connsiteY26" fmla="*/ 573031 h 1884230"/>
              <a:gd name="connsiteX27" fmla="*/ 1828800 w 5542962"/>
              <a:gd name="connsiteY27" fmla="*/ 63983 h 1884230"/>
              <a:gd name="connsiteX28" fmla="*/ 1442301 w 5542962"/>
              <a:gd name="connsiteY28" fmla="*/ 54556 h 1884230"/>
              <a:gd name="connsiteX29" fmla="*/ 1913642 w 5542962"/>
              <a:gd name="connsiteY29" fmla="*/ 688016 h 1884230"/>
              <a:gd name="connsiteX30" fmla="*/ 2611225 w 5542962"/>
              <a:gd name="connsiteY30" fmla="*/ 1261187 h 1884230"/>
              <a:gd name="connsiteX31" fmla="*/ 1338607 w 5542962"/>
              <a:gd name="connsiteY31" fmla="*/ 937064 h 1884230"/>
              <a:gd name="connsiteX32" fmla="*/ 197964 w 5542962"/>
              <a:gd name="connsiteY32" fmla="*/ 419184 h 1884230"/>
              <a:gd name="connsiteX0" fmla="*/ 197964 w 5542962"/>
              <a:gd name="connsiteY0" fmla="*/ 419184 h 1884230"/>
              <a:gd name="connsiteX1" fmla="*/ 0 w 5542962"/>
              <a:gd name="connsiteY1" fmla="*/ 697443 h 1884230"/>
              <a:gd name="connsiteX2" fmla="*/ 1036949 w 5542962"/>
              <a:gd name="connsiteY2" fmla="*/ 1041492 h 1884230"/>
              <a:gd name="connsiteX3" fmla="*/ 2667786 w 5542962"/>
              <a:gd name="connsiteY3" fmla="*/ 1438293 h 1884230"/>
              <a:gd name="connsiteX4" fmla="*/ 2714919 w 5542962"/>
              <a:gd name="connsiteY4" fmla="*/ 1579859 h 1884230"/>
              <a:gd name="connsiteX5" fmla="*/ 2130458 w 5542962"/>
              <a:gd name="connsiteY5" fmla="*/ 1546869 h 1884230"/>
              <a:gd name="connsiteX6" fmla="*/ 2931735 w 5542962"/>
              <a:gd name="connsiteY6" fmla="*/ 1884230 h 1884230"/>
              <a:gd name="connsiteX7" fmla="*/ 3506771 w 5542962"/>
              <a:gd name="connsiteY7" fmla="*/ 1576420 h 1884230"/>
              <a:gd name="connsiteX8" fmla="*/ 2997723 w 5542962"/>
              <a:gd name="connsiteY8" fmla="*/ 1588016 h 1884230"/>
              <a:gd name="connsiteX9" fmla="*/ 3016577 w 5542962"/>
              <a:gd name="connsiteY9" fmla="*/ 1492312 h 1884230"/>
              <a:gd name="connsiteX10" fmla="*/ 3487918 w 5542962"/>
              <a:gd name="connsiteY10" fmla="*/ 1335868 h 1884230"/>
              <a:gd name="connsiteX11" fmla="*/ 4421170 w 5542962"/>
              <a:gd name="connsiteY11" fmla="*/ 1196495 h 1884230"/>
              <a:gd name="connsiteX12" fmla="*/ 5542962 w 5542962"/>
              <a:gd name="connsiteY12" fmla="*/ 909039 h 1884230"/>
              <a:gd name="connsiteX13" fmla="*/ 5297864 w 5542962"/>
              <a:gd name="connsiteY13" fmla="*/ 679918 h 1884230"/>
              <a:gd name="connsiteX14" fmla="*/ 4534293 w 5542962"/>
              <a:gd name="connsiteY14" fmla="*/ 972429 h 1884230"/>
              <a:gd name="connsiteX15" fmla="*/ 3619893 w 5542962"/>
              <a:gd name="connsiteY15" fmla="*/ 1159299 h 1884230"/>
              <a:gd name="connsiteX16" fmla="*/ 4317477 w 5542962"/>
              <a:gd name="connsiteY16" fmla="*/ 763769 h 1884230"/>
              <a:gd name="connsiteX17" fmla="*/ 4883084 w 5542962"/>
              <a:gd name="connsiteY17" fmla="*/ 268017 h 1884230"/>
              <a:gd name="connsiteX18" fmla="*/ 4308050 w 5542962"/>
              <a:gd name="connsiteY18" fmla="*/ 289550 h 1884230"/>
              <a:gd name="connsiteX19" fmla="*/ 3883844 w 5542962"/>
              <a:gd name="connsiteY19" fmla="*/ 842400 h 1884230"/>
              <a:gd name="connsiteX20" fmla="*/ 3157979 w 5542962"/>
              <a:gd name="connsiteY20" fmla="*/ 1191726 h 1884230"/>
              <a:gd name="connsiteX21" fmla="*/ 3497344 w 5542962"/>
              <a:gd name="connsiteY21" fmla="*/ 569220 h 1884230"/>
              <a:gd name="connsiteX22" fmla="*/ 3657600 w 5542962"/>
              <a:gd name="connsiteY22" fmla="*/ 0 h 1884230"/>
              <a:gd name="connsiteX23" fmla="*/ 3091991 w 5542962"/>
              <a:gd name="connsiteY23" fmla="*/ 5616 h 1884230"/>
              <a:gd name="connsiteX24" fmla="*/ 3176833 w 5542962"/>
              <a:gd name="connsiteY24" fmla="*/ 564397 h 1884230"/>
              <a:gd name="connsiteX25" fmla="*/ 2894030 w 5542962"/>
              <a:gd name="connsiteY25" fmla="*/ 1221476 h 1884230"/>
              <a:gd name="connsiteX26" fmla="*/ 2205872 w 5542962"/>
              <a:gd name="connsiteY26" fmla="*/ 573031 h 1884230"/>
              <a:gd name="connsiteX27" fmla="*/ 1828800 w 5542962"/>
              <a:gd name="connsiteY27" fmla="*/ 63983 h 1884230"/>
              <a:gd name="connsiteX28" fmla="*/ 1442301 w 5542962"/>
              <a:gd name="connsiteY28" fmla="*/ 54556 h 1884230"/>
              <a:gd name="connsiteX29" fmla="*/ 1913642 w 5542962"/>
              <a:gd name="connsiteY29" fmla="*/ 688016 h 1884230"/>
              <a:gd name="connsiteX30" fmla="*/ 2611225 w 5542962"/>
              <a:gd name="connsiteY30" fmla="*/ 1261187 h 1884230"/>
              <a:gd name="connsiteX31" fmla="*/ 1338607 w 5542962"/>
              <a:gd name="connsiteY31" fmla="*/ 937064 h 1884230"/>
              <a:gd name="connsiteX32" fmla="*/ 197964 w 5542962"/>
              <a:gd name="connsiteY32" fmla="*/ 419184 h 1884230"/>
              <a:gd name="connsiteX0" fmla="*/ 197964 w 5542962"/>
              <a:gd name="connsiteY0" fmla="*/ 419184 h 1884230"/>
              <a:gd name="connsiteX1" fmla="*/ 0 w 5542962"/>
              <a:gd name="connsiteY1" fmla="*/ 697443 h 1884230"/>
              <a:gd name="connsiteX2" fmla="*/ 1036949 w 5542962"/>
              <a:gd name="connsiteY2" fmla="*/ 1041492 h 1884230"/>
              <a:gd name="connsiteX3" fmla="*/ 2667786 w 5542962"/>
              <a:gd name="connsiteY3" fmla="*/ 1438293 h 1884230"/>
              <a:gd name="connsiteX4" fmla="*/ 2714919 w 5542962"/>
              <a:gd name="connsiteY4" fmla="*/ 1579859 h 1884230"/>
              <a:gd name="connsiteX5" fmla="*/ 2130458 w 5542962"/>
              <a:gd name="connsiteY5" fmla="*/ 1546869 h 1884230"/>
              <a:gd name="connsiteX6" fmla="*/ 2931735 w 5542962"/>
              <a:gd name="connsiteY6" fmla="*/ 1884230 h 1884230"/>
              <a:gd name="connsiteX7" fmla="*/ 3506771 w 5542962"/>
              <a:gd name="connsiteY7" fmla="*/ 1576420 h 1884230"/>
              <a:gd name="connsiteX8" fmla="*/ 2997723 w 5542962"/>
              <a:gd name="connsiteY8" fmla="*/ 1588016 h 1884230"/>
              <a:gd name="connsiteX9" fmla="*/ 3016577 w 5542962"/>
              <a:gd name="connsiteY9" fmla="*/ 1492312 h 1884230"/>
              <a:gd name="connsiteX10" fmla="*/ 3487918 w 5542962"/>
              <a:gd name="connsiteY10" fmla="*/ 1335868 h 1884230"/>
              <a:gd name="connsiteX11" fmla="*/ 4421170 w 5542962"/>
              <a:gd name="connsiteY11" fmla="*/ 1196495 h 1884230"/>
              <a:gd name="connsiteX12" fmla="*/ 5542962 w 5542962"/>
              <a:gd name="connsiteY12" fmla="*/ 909039 h 1884230"/>
              <a:gd name="connsiteX13" fmla="*/ 5297864 w 5542962"/>
              <a:gd name="connsiteY13" fmla="*/ 679918 h 1884230"/>
              <a:gd name="connsiteX14" fmla="*/ 4534293 w 5542962"/>
              <a:gd name="connsiteY14" fmla="*/ 972429 h 1884230"/>
              <a:gd name="connsiteX15" fmla="*/ 3619893 w 5542962"/>
              <a:gd name="connsiteY15" fmla="*/ 1159299 h 1884230"/>
              <a:gd name="connsiteX16" fmla="*/ 4317477 w 5542962"/>
              <a:gd name="connsiteY16" fmla="*/ 763769 h 1884230"/>
              <a:gd name="connsiteX17" fmla="*/ 4883084 w 5542962"/>
              <a:gd name="connsiteY17" fmla="*/ 268017 h 1884230"/>
              <a:gd name="connsiteX18" fmla="*/ 4308050 w 5542962"/>
              <a:gd name="connsiteY18" fmla="*/ 289550 h 1884230"/>
              <a:gd name="connsiteX19" fmla="*/ 3883844 w 5542962"/>
              <a:gd name="connsiteY19" fmla="*/ 842400 h 1884230"/>
              <a:gd name="connsiteX20" fmla="*/ 3157979 w 5542962"/>
              <a:gd name="connsiteY20" fmla="*/ 1191726 h 1884230"/>
              <a:gd name="connsiteX21" fmla="*/ 3497344 w 5542962"/>
              <a:gd name="connsiteY21" fmla="*/ 569220 h 1884230"/>
              <a:gd name="connsiteX22" fmla="*/ 3657600 w 5542962"/>
              <a:gd name="connsiteY22" fmla="*/ 0 h 1884230"/>
              <a:gd name="connsiteX23" fmla="*/ 3091991 w 5542962"/>
              <a:gd name="connsiteY23" fmla="*/ 5616 h 1884230"/>
              <a:gd name="connsiteX24" fmla="*/ 3176833 w 5542962"/>
              <a:gd name="connsiteY24" fmla="*/ 564397 h 1884230"/>
              <a:gd name="connsiteX25" fmla="*/ 2894030 w 5542962"/>
              <a:gd name="connsiteY25" fmla="*/ 1221476 h 1884230"/>
              <a:gd name="connsiteX26" fmla="*/ 2205872 w 5542962"/>
              <a:gd name="connsiteY26" fmla="*/ 573031 h 1884230"/>
              <a:gd name="connsiteX27" fmla="*/ 1828800 w 5542962"/>
              <a:gd name="connsiteY27" fmla="*/ 63983 h 1884230"/>
              <a:gd name="connsiteX28" fmla="*/ 1442301 w 5542962"/>
              <a:gd name="connsiteY28" fmla="*/ 54556 h 1884230"/>
              <a:gd name="connsiteX29" fmla="*/ 1913642 w 5542962"/>
              <a:gd name="connsiteY29" fmla="*/ 688016 h 1884230"/>
              <a:gd name="connsiteX30" fmla="*/ 2611225 w 5542962"/>
              <a:gd name="connsiteY30" fmla="*/ 1261187 h 1884230"/>
              <a:gd name="connsiteX31" fmla="*/ 1338607 w 5542962"/>
              <a:gd name="connsiteY31" fmla="*/ 937064 h 1884230"/>
              <a:gd name="connsiteX32" fmla="*/ 197964 w 5542962"/>
              <a:gd name="connsiteY32" fmla="*/ 419184 h 1884230"/>
              <a:gd name="connsiteX0" fmla="*/ 414781 w 5759779"/>
              <a:gd name="connsiteY0" fmla="*/ 419184 h 1884230"/>
              <a:gd name="connsiteX1" fmla="*/ 0 w 5759779"/>
              <a:gd name="connsiteY1" fmla="*/ 713757 h 1884230"/>
              <a:gd name="connsiteX2" fmla="*/ 1253766 w 5759779"/>
              <a:gd name="connsiteY2" fmla="*/ 1041492 h 1884230"/>
              <a:gd name="connsiteX3" fmla="*/ 2884603 w 5759779"/>
              <a:gd name="connsiteY3" fmla="*/ 1438293 h 1884230"/>
              <a:gd name="connsiteX4" fmla="*/ 2931736 w 5759779"/>
              <a:gd name="connsiteY4" fmla="*/ 1579859 h 1884230"/>
              <a:gd name="connsiteX5" fmla="*/ 2347275 w 5759779"/>
              <a:gd name="connsiteY5" fmla="*/ 1546869 h 1884230"/>
              <a:gd name="connsiteX6" fmla="*/ 3148552 w 5759779"/>
              <a:gd name="connsiteY6" fmla="*/ 1884230 h 1884230"/>
              <a:gd name="connsiteX7" fmla="*/ 3723588 w 5759779"/>
              <a:gd name="connsiteY7" fmla="*/ 1576420 h 1884230"/>
              <a:gd name="connsiteX8" fmla="*/ 3214540 w 5759779"/>
              <a:gd name="connsiteY8" fmla="*/ 1588016 h 1884230"/>
              <a:gd name="connsiteX9" fmla="*/ 3233394 w 5759779"/>
              <a:gd name="connsiteY9" fmla="*/ 1492312 h 1884230"/>
              <a:gd name="connsiteX10" fmla="*/ 3704735 w 5759779"/>
              <a:gd name="connsiteY10" fmla="*/ 1335868 h 1884230"/>
              <a:gd name="connsiteX11" fmla="*/ 4637987 w 5759779"/>
              <a:gd name="connsiteY11" fmla="*/ 1196495 h 1884230"/>
              <a:gd name="connsiteX12" fmla="*/ 5759779 w 5759779"/>
              <a:gd name="connsiteY12" fmla="*/ 909039 h 1884230"/>
              <a:gd name="connsiteX13" fmla="*/ 5514681 w 5759779"/>
              <a:gd name="connsiteY13" fmla="*/ 679918 h 1884230"/>
              <a:gd name="connsiteX14" fmla="*/ 4751110 w 5759779"/>
              <a:gd name="connsiteY14" fmla="*/ 972429 h 1884230"/>
              <a:gd name="connsiteX15" fmla="*/ 3836710 w 5759779"/>
              <a:gd name="connsiteY15" fmla="*/ 1159299 h 1884230"/>
              <a:gd name="connsiteX16" fmla="*/ 4534294 w 5759779"/>
              <a:gd name="connsiteY16" fmla="*/ 763769 h 1884230"/>
              <a:gd name="connsiteX17" fmla="*/ 5099901 w 5759779"/>
              <a:gd name="connsiteY17" fmla="*/ 268017 h 1884230"/>
              <a:gd name="connsiteX18" fmla="*/ 4524867 w 5759779"/>
              <a:gd name="connsiteY18" fmla="*/ 289550 h 1884230"/>
              <a:gd name="connsiteX19" fmla="*/ 4100661 w 5759779"/>
              <a:gd name="connsiteY19" fmla="*/ 842400 h 1884230"/>
              <a:gd name="connsiteX20" fmla="*/ 3374796 w 5759779"/>
              <a:gd name="connsiteY20" fmla="*/ 1191726 h 1884230"/>
              <a:gd name="connsiteX21" fmla="*/ 3714161 w 5759779"/>
              <a:gd name="connsiteY21" fmla="*/ 569220 h 1884230"/>
              <a:gd name="connsiteX22" fmla="*/ 3874417 w 5759779"/>
              <a:gd name="connsiteY22" fmla="*/ 0 h 1884230"/>
              <a:gd name="connsiteX23" fmla="*/ 3308808 w 5759779"/>
              <a:gd name="connsiteY23" fmla="*/ 5616 h 1884230"/>
              <a:gd name="connsiteX24" fmla="*/ 3393650 w 5759779"/>
              <a:gd name="connsiteY24" fmla="*/ 564397 h 1884230"/>
              <a:gd name="connsiteX25" fmla="*/ 3110847 w 5759779"/>
              <a:gd name="connsiteY25" fmla="*/ 1221476 h 1884230"/>
              <a:gd name="connsiteX26" fmla="*/ 2422689 w 5759779"/>
              <a:gd name="connsiteY26" fmla="*/ 573031 h 1884230"/>
              <a:gd name="connsiteX27" fmla="*/ 2045617 w 5759779"/>
              <a:gd name="connsiteY27" fmla="*/ 63983 h 1884230"/>
              <a:gd name="connsiteX28" fmla="*/ 1659118 w 5759779"/>
              <a:gd name="connsiteY28" fmla="*/ 54556 h 1884230"/>
              <a:gd name="connsiteX29" fmla="*/ 2130459 w 5759779"/>
              <a:gd name="connsiteY29" fmla="*/ 688016 h 1884230"/>
              <a:gd name="connsiteX30" fmla="*/ 2828042 w 5759779"/>
              <a:gd name="connsiteY30" fmla="*/ 1261187 h 1884230"/>
              <a:gd name="connsiteX31" fmla="*/ 1555424 w 5759779"/>
              <a:gd name="connsiteY31" fmla="*/ 937064 h 1884230"/>
              <a:gd name="connsiteX32" fmla="*/ 414781 w 5759779"/>
              <a:gd name="connsiteY32" fmla="*/ 419184 h 1884230"/>
              <a:gd name="connsiteX0" fmla="*/ 414781 w 5759779"/>
              <a:gd name="connsiteY0" fmla="*/ 443654 h 1884230"/>
              <a:gd name="connsiteX1" fmla="*/ 0 w 5759779"/>
              <a:gd name="connsiteY1" fmla="*/ 713757 h 1884230"/>
              <a:gd name="connsiteX2" fmla="*/ 1253766 w 5759779"/>
              <a:gd name="connsiteY2" fmla="*/ 1041492 h 1884230"/>
              <a:gd name="connsiteX3" fmla="*/ 2884603 w 5759779"/>
              <a:gd name="connsiteY3" fmla="*/ 1438293 h 1884230"/>
              <a:gd name="connsiteX4" fmla="*/ 2931736 w 5759779"/>
              <a:gd name="connsiteY4" fmla="*/ 1579859 h 1884230"/>
              <a:gd name="connsiteX5" fmla="*/ 2347275 w 5759779"/>
              <a:gd name="connsiteY5" fmla="*/ 1546869 h 1884230"/>
              <a:gd name="connsiteX6" fmla="*/ 3148552 w 5759779"/>
              <a:gd name="connsiteY6" fmla="*/ 1884230 h 1884230"/>
              <a:gd name="connsiteX7" fmla="*/ 3723588 w 5759779"/>
              <a:gd name="connsiteY7" fmla="*/ 1576420 h 1884230"/>
              <a:gd name="connsiteX8" fmla="*/ 3214540 w 5759779"/>
              <a:gd name="connsiteY8" fmla="*/ 1588016 h 1884230"/>
              <a:gd name="connsiteX9" fmla="*/ 3233394 w 5759779"/>
              <a:gd name="connsiteY9" fmla="*/ 1492312 h 1884230"/>
              <a:gd name="connsiteX10" fmla="*/ 3704735 w 5759779"/>
              <a:gd name="connsiteY10" fmla="*/ 1335868 h 1884230"/>
              <a:gd name="connsiteX11" fmla="*/ 4637987 w 5759779"/>
              <a:gd name="connsiteY11" fmla="*/ 1196495 h 1884230"/>
              <a:gd name="connsiteX12" fmla="*/ 5759779 w 5759779"/>
              <a:gd name="connsiteY12" fmla="*/ 909039 h 1884230"/>
              <a:gd name="connsiteX13" fmla="*/ 5514681 w 5759779"/>
              <a:gd name="connsiteY13" fmla="*/ 679918 h 1884230"/>
              <a:gd name="connsiteX14" fmla="*/ 4751110 w 5759779"/>
              <a:gd name="connsiteY14" fmla="*/ 972429 h 1884230"/>
              <a:gd name="connsiteX15" fmla="*/ 3836710 w 5759779"/>
              <a:gd name="connsiteY15" fmla="*/ 1159299 h 1884230"/>
              <a:gd name="connsiteX16" fmla="*/ 4534294 w 5759779"/>
              <a:gd name="connsiteY16" fmla="*/ 763769 h 1884230"/>
              <a:gd name="connsiteX17" fmla="*/ 5099901 w 5759779"/>
              <a:gd name="connsiteY17" fmla="*/ 268017 h 1884230"/>
              <a:gd name="connsiteX18" fmla="*/ 4524867 w 5759779"/>
              <a:gd name="connsiteY18" fmla="*/ 289550 h 1884230"/>
              <a:gd name="connsiteX19" fmla="*/ 4100661 w 5759779"/>
              <a:gd name="connsiteY19" fmla="*/ 842400 h 1884230"/>
              <a:gd name="connsiteX20" fmla="*/ 3374796 w 5759779"/>
              <a:gd name="connsiteY20" fmla="*/ 1191726 h 1884230"/>
              <a:gd name="connsiteX21" fmla="*/ 3714161 w 5759779"/>
              <a:gd name="connsiteY21" fmla="*/ 569220 h 1884230"/>
              <a:gd name="connsiteX22" fmla="*/ 3874417 w 5759779"/>
              <a:gd name="connsiteY22" fmla="*/ 0 h 1884230"/>
              <a:gd name="connsiteX23" fmla="*/ 3308808 w 5759779"/>
              <a:gd name="connsiteY23" fmla="*/ 5616 h 1884230"/>
              <a:gd name="connsiteX24" fmla="*/ 3393650 w 5759779"/>
              <a:gd name="connsiteY24" fmla="*/ 564397 h 1884230"/>
              <a:gd name="connsiteX25" fmla="*/ 3110847 w 5759779"/>
              <a:gd name="connsiteY25" fmla="*/ 1221476 h 1884230"/>
              <a:gd name="connsiteX26" fmla="*/ 2422689 w 5759779"/>
              <a:gd name="connsiteY26" fmla="*/ 573031 h 1884230"/>
              <a:gd name="connsiteX27" fmla="*/ 2045617 w 5759779"/>
              <a:gd name="connsiteY27" fmla="*/ 63983 h 1884230"/>
              <a:gd name="connsiteX28" fmla="*/ 1659118 w 5759779"/>
              <a:gd name="connsiteY28" fmla="*/ 54556 h 1884230"/>
              <a:gd name="connsiteX29" fmla="*/ 2130459 w 5759779"/>
              <a:gd name="connsiteY29" fmla="*/ 688016 h 1884230"/>
              <a:gd name="connsiteX30" fmla="*/ 2828042 w 5759779"/>
              <a:gd name="connsiteY30" fmla="*/ 1261187 h 1884230"/>
              <a:gd name="connsiteX31" fmla="*/ 1555424 w 5759779"/>
              <a:gd name="connsiteY31" fmla="*/ 937064 h 1884230"/>
              <a:gd name="connsiteX32" fmla="*/ 414781 w 5759779"/>
              <a:gd name="connsiteY32" fmla="*/ 443654 h 1884230"/>
              <a:gd name="connsiteX0" fmla="*/ 414781 w 5759779"/>
              <a:gd name="connsiteY0" fmla="*/ 443654 h 1884230"/>
              <a:gd name="connsiteX1" fmla="*/ 0 w 5759779"/>
              <a:gd name="connsiteY1" fmla="*/ 713757 h 1884230"/>
              <a:gd name="connsiteX2" fmla="*/ 1253766 w 5759779"/>
              <a:gd name="connsiteY2" fmla="*/ 1041492 h 1884230"/>
              <a:gd name="connsiteX3" fmla="*/ 2884603 w 5759779"/>
              <a:gd name="connsiteY3" fmla="*/ 1438293 h 1884230"/>
              <a:gd name="connsiteX4" fmla="*/ 2931736 w 5759779"/>
              <a:gd name="connsiteY4" fmla="*/ 1579859 h 1884230"/>
              <a:gd name="connsiteX5" fmla="*/ 2347275 w 5759779"/>
              <a:gd name="connsiteY5" fmla="*/ 1546869 h 1884230"/>
              <a:gd name="connsiteX6" fmla="*/ 3148552 w 5759779"/>
              <a:gd name="connsiteY6" fmla="*/ 1884230 h 1884230"/>
              <a:gd name="connsiteX7" fmla="*/ 3723588 w 5759779"/>
              <a:gd name="connsiteY7" fmla="*/ 1576420 h 1884230"/>
              <a:gd name="connsiteX8" fmla="*/ 3214540 w 5759779"/>
              <a:gd name="connsiteY8" fmla="*/ 1588016 h 1884230"/>
              <a:gd name="connsiteX9" fmla="*/ 3233394 w 5759779"/>
              <a:gd name="connsiteY9" fmla="*/ 1492312 h 1884230"/>
              <a:gd name="connsiteX10" fmla="*/ 3704735 w 5759779"/>
              <a:gd name="connsiteY10" fmla="*/ 1335868 h 1884230"/>
              <a:gd name="connsiteX11" fmla="*/ 4637987 w 5759779"/>
              <a:gd name="connsiteY11" fmla="*/ 1196495 h 1884230"/>
              <a:gd name="connsiteX12" fmla="*/ 5759779 w 5759779"/>
              <a:gd name="connsiteY12" fmla="*/ 909039 h 1884230"/>
              <a:gd name="connsiteX13" fmla="*/ 5514681 w 5759779"/>
              <a:gd name="connsiteY13" fmla="*/ 679918 h 1884230"/>
              <a:gd name="connsiteX14" fmla="*/ 4751110 w 5759779"/>
              <a:gd name="connsiteY14" fmla="*/ 972429 h 1884230"/>
              <a:gd name="connsiteX15" fmla="*/ 3836710 w 5759779"/>
              <a:gd name="connsiteY15" fmla="*/ 1159299 h 1884230"/>
              <a:gd name="connsiteX16" fmla="*/ 4534294 w 5759779"/>
              <a:gd name="connsiteY16" fmla="*/ 763769 h 1884230"/>
              <a:gd name="connsiteX17" fmla="*/ 5099901 w 5759779"/>
              <a:gd name="connsiteY17" fmla="*/ 268017 h 1884230"/>
              <a:gd name="connsiteX18" fmla="*/ 4524867 w 5759779"/>
              <a:gd name="connsiteY18" fmla="*/ 289550 h 1884230"/>
              <a:gd name="connsiteX19" fmla="*/ 4100661 w 5759779"/>
              <a:gd name="connsiteY19" fmla="*/ 842400 h 1884230"/>
              <a:gd name="connsiteX20" fmla="*/ 3374796 w 5759779"/>
              <a:gd name="connsiteY20" fmla="*/ 1191726 h 1884230"/>
              <a:gd name="connsiteX21" fmla="*/ 3714161 w 5759779"/>
              <a:gd name="connsiteY21" fmla="*/ 569220 h 1884230"/>
              <a:gd name="connsiteX22" fmla="*/ 3874417 w 5759779"/>
              <a:gd name="connsiteY22" fmla="*/ 0 h 1884230"/>
              <a:gd name="connsiteX23" fmla="*/ 3308808 w 5759779"/>
              <a:gd name="connsiteY23" fmla="*/ 5616 h 1884230"/>
              <a:gd name="connsiteX24" fmla="*/ 3393650 w 5759779"/>
              <a:gd name="connsiteY24" fmla="*/ 564397 h 1884230"/>
              <a:gd name="connsiteX25" fmla="*/ 3110847 w 5759779"/>
              <a:gd name="connsiteY25" fmla="*/ 1221476 h 1884230"/>
              <a:gd name="connsiteX26" fmla="*/ 2422689 w 5759779"/>
              <a:gd name="connsiteY26" fmla="*/ 573031 h 1884230"/>
              <a:gd name="connsiteX27" fmla="*/ 2045617 w 5759779"/>
              <a:gd name="connsiteY27" fmla="*/ 63983 h 1884230"/>
              <a:gd name="connsiteX28" fmla="*/ 1527143 w 5759779"/>
              <a:gd name="connsiteY28" fmla="*/ 136123 h 1884230"/>
              <a:gd name="connsiteX29" fmla="*/ 2130459 w 5759779"/>
              <a:gd name="connsiteY29" fmla="*/ 688016 h 1884230"/>
              <a:gd name="connsiteX30" fmla="*/ 2828042 w 5759779"/>
              <a:gd name="connsiteY30" fmla="*/ 1261187 h 1884230"/>
              <a:gd name="connsiteX31" fmla="*/ 1555424 w 5759779"/>
              <a:gd name="connsiteY31" fmla="*/ 937064 h 1884230"/>
              <a:gd name="connsiteX32" fmla="*/ 414781 w 5759779"/>
              <a:gd name="connsiteY32" fmla="*/ 443654 h 1884230"/>
              <a:gd name="connsiteX0" fmla="*/ 414781 w 5759779"/>
              <a:gd name="connsiteY0" fmla="*/ 443654 h 1884230"/>
              <a:gd name="connsiteX1" fmla="*/ 0 w 5759779"/>
              <a:gd name="connsiteY1" fmla="*/ 713757 h 1884230"/>
              <a:gd name="connsiteX2" fmla="*/ 1253766 w 5759779"/>
              <a:gd name="connsiteY2" fmla="*/ 1041492 h 1884230"/>
              <a:gd name="connsiteX3" fmla="*/ 2884603 w 5759779"/>
              <a:gd name="connsiteY3" fmla="*/ 1438293 h 1884230"/>
              <a:gd name="connsiteX4" fmla="*/ 2931736 w 5759779"/>
              <a:gd name="connsiteY4" fmla="*/ 1579859 h 1884230"/>
              <a:gd name="connsiteX5" fmla="*/ 2347275 w 5759779"/>
              <a:gd name="connsiteY5" fmla="*/ 1546869 h 1884230"/>
              <a:gd name="connsiteX6" fmla="*/ 3148552 w 5759779"/>
              <a:gd name="connsiteY6" fmla="*/ 1884230 h 1884230"/>
              <a:gd name="connsiteX7" fmla="*/ 3723588 w 5759779"/>
              <a:gd name="connsiteY7" fmla="*/ 1576420 h 1884230"/>
              <a:gd name="connsiteX8" fmla="*/ 3214540 w 5759779"/>
              <a:gd name="connsiteY8" fmla="*/ 1588016 h 1884230"/>
              <a:gd name="connsiteX9" fmla="*/ 3233394 w 5759779"/>
              <a:gd name="connsiteY9" fmla="*/ 1492312 h 1884230"/>
              <a:gd name="connsiteX10" fmla="*/ 3704735 w 5759779"/>
              <a:gd name="connsiteY10" fmla="*/ 1335868 h 1884230"/>
              <a:gd name="connsiteX11" fmla="*/ 4637987 w 5759779"/>
              <a:gd name="connsiteY11" fmla="*/ 1196495 h 1884230"/>
              <a:gd name="connsiteX12" fmla="*/ 5759779 w 5759779"/>
              <a:gd name="connsiteY12" fmla="*/ 909039 h 1884230"/>
              <a:gd name="connsiteX13" fmla="*/ 5514681 w 5759779"/>
              <a:gd name="connsiteY13" fmla="*/ 679918 h 1884230"/>
              <a:gd name="connsiteX14" fmla="*/ 4751110 w 5759779"/>
              <a:gd name="connsiteY14" fmla="*/ 972429 h 1884230"/>
              <a:gd name="connsiteX15" fmla="*/ 3836710 w 5759779"/>
              <a:gd name="connsiteY15" fmla="*/ 1159299 h 1884230"/>
              <a:gd name="connsiteX16" fmla="*/ 4534294 w 5759779"/>
              <a:gd name="connsiteY16" fmla="*/ 763769 h 1884230"/>
              <a:gd name="connsiteX17" fmla="*/ 5099901 w 5759779"/>
              <a:gd name="connsiteY17" fmla="*/ 268017 h 1884230"/>
              <a:gd name="connsiteX18" fmla="*/ 4524867 w 5759779"/>
              <a:gd name="connsiteY18" fmla="*/ 289550 h 1884230"/>
              <a:gd name="connsiteX19" fmla="*/ 4100661 w 5759779"/>
              <a:gd name="connsiteY19" fmla="*/ 842400 h 1884230"/>
              <a:gd name="connsiteX20" fmla="*/ 3374796 w 5759779"/>
              <a:gd name="connsiteY20" fmla="*/ 1191726 h 1884230"/>
              <a:gd name="connsiteX21" fmla="*/ 3714161 w 5759779"/>
              <a:gd name="connsiteY21" fmla="*/ 569220 h 1884230"/>
              <a:gd name="connsiteX22" fmla="*/ 3874417 w 5759779"/>
              <a:gd name="connsiteY22" fmla="*/ 0 h 1884230"/>
              <a:gd name="connsiteX23" fmla="*/ 3308808 w 5759779"/>
              <a:gd name="connsiteY23" fmla="*/ 5616 h 1884230"/>
              <a:gd name="connsiteX24" fmla="*/ 3393650 w 5759779"/>
              <a:gd name="connsiteY24" fmla="*/ 564397 h 1884230"/>
              <a:gd name="connsiteX25" fmla="*/ 3110847 w 5759779"/>
              <a:gd name="connsiteY25" fmla="*/ 1221476 h 1884230"/>
              <a:gd name="connsiteX26" fmla="*/ 2422689 w 5759779"/>
              <a:gd name="connsiteY26" fmla="*/ 573031 h 1884230"/>
              <a:gd name="connsiteX27" fmla="*/ 2130458 w 5759779"/>
              <a:gd name="connsiteY27" fmla="*/ 112923 h 1884230"/>
              <a:gd name="connsiteX28" fmla="*/ 1527143 w 5759779"/>
              <a:gd name="connsiteY28" fmla="*/ 136123 h 1884230"/>
              <a:gd name="connsiteX29" fmla="*/ 2130459 w 5759779"/>
              <a:gd name="connsiteY29" fmla="*/ 688016 h 1884230"/>
              <a:gd name="connsiteX30" fmla="*/ 2828042 w 5759779"/>
              <a:gd name="connsiteY30" fmla="*/ 1261187 h 1884230"/>
              <a:gd name="connsiteX31" fmla="*/ 1555424 w 5759779"/>
              <a:gd name="connsiteY31" fmla="*/ 937064 h 1884230"/>
              <a:gd name="connsiteX32" fmla="*/ 414781 w 5759779"/>
              <a:gd name="connsiteY32" fmla="*/ 443654 h 1884230"/>
              <a:gd name="connsiteX0" fmla="*/ 414781 w 5891754"/>
              <a:gd name="connsiteY0" fmla="*/ 443654 h 1884230"/>
              <a:gd name="connsiteX1" fmla="*/ 0 w 5891754"/>
              <a:gd name="connsiteY1" fmla="*/ 713757 h 1884230"/>
              <a:gd name="connsiteX2" fmla="*/ 1253766 w 5891754"/>
              <a:gd name="connsiteY2" fmla="*/ 1041492 h 1884230"/>
              <a:gd name="connsiteX3" fmla="*/ 2884603 w 5891754"/>
              <a:gd name="connsiteY3" fmla="*/ 1438293 h 1884230"/>
              <a:gd name="connsiteX4" fmla="*/ 2931736 w 5891754"/>
              <a:gd name="connsiteY4" fmla="*/ 1579859 h 1884230"/>
              <a:gd name="connsiteX5" fmla="*/ 2347275 w 5891754"/>
              <a:gd name="connsiteY5" fmla="*/ 1546869 h 1884230"/>
              <a:gd name="connsiteX6" fmla="*/ 3148552 w 5891754"/>
              <a:gd name="connsiteY6" fmla="*/ 1884230 h 1884230"/>
              <a:gd name="connsiteX7" fmla="*/ 3723588 w 5891754"/>
              <a:gd name="connsiteY7" fmla="*/ 1576420 h 1884230"/>
              <a:gd name="connsiteX8" fmla="*/ 3214540 w 5891754"/>
              <a:gd name="connsiteY8" fmla="*/ 1588016 h 1884230"/>
              <a:gd name="connsiteX9" fmla="*/ 3233394 w 5891754"/>
              <a:gd name="connsiteY9" fmla="*/ 1492312 h 1884230"/>
              <a:gd name="connsiteX10" fmla="*/ 3704735 w 5891754"/>
              <a:gd name="connsiteY10" fmla="*/ 1335868 h 1884230"/>
              <a:gd name="connsiteX11" fmla="*/ 4637987 w 5891754"/>
              <a:gd name="connsiteY11" fmla="*/ 1196495 h 1884230"/>
              <a:gd name="connsiteX12" fmla="*/ 5891754 w 5891754"/>
              <a:gd name="connsiteY12" fmla="*/ 925353 h 1884230"/>
              <a:gd name="connsiteX13" fmla="*/ 5514681 w 5891754"/>
              <a:gd name="connsiteY13" fmla="*/ 679918 h 1884230"/>
              <a:gd name="connsiteX14" fmla="*/ 4751110 w 5891754"/>
              <a:gd name="connsiteY14" fmla="*/ 972429 h 1884230"/>
              <a:gd name="connsiteX15" fmla="*/ 3836710 w 5891754"/>
              <a:gd name="connsiteY15" fmla="*/ 1159299 h 1884230"/>
              <a:gd name="connsiteX16" fmla="*/ 4534294 w 5891754"/>
              <a:gd name="connsiteY16" fmla="*/ 763769 h 1884230"/>
              <a:gd name="connsiteX17" fmla="*/ 5099901 w 5891754"/>
              <a:gd name="connsiteY17" fmla="*/ 268017 h 1884230"/>
              <a:gd name="connsiteX18" fmla="*/ 4524867 w 5891754"/>
              <a:gd name="connsiteY18" fmla="*/ 289550 h 1884230"/>
              <a:gd name="connsiteX19" fmla="*/ 4100661 w 5891754"/>
              <a:gd name="connsiteY19" fmla="*/ 842400 h 1884230"/>
              <a:gd name="connsiteX20" fmla="*/ 3374796 w 5891754"/>
              <a:gd name="connsiteY20" fmla="*/ 1191726 h 1884230"/>
              <a:gd name="connsiteX21" fmla="*/ 3714161 w 5891754"/>
              <a:gd name="connsiteY21" fmla="*/ 569220 h 1884230"/>
              <a:gd name="connsiteX22" fmla="*/ 3874417 w 5891754"/>
              <a:gd name="connsiteY22" fmla="*/ 0 h 1884230"/>
              <a:gd name="connsiteX23" fmla="*/ 3308808 w 5891754"/>
              <a:gd name="connsiteY23" fmla="*/ 5616 h 1884230"/>
              <a:gd name="connsiteX24" fmla="*/ 3393650 w 5891754"/>
              <a:gd name="connsiteY24" fmla="*/ 564397 h 1884230"/>
              <a:gd name="connsiteX25" fmla="*/ 3110847 w 5891754"/>
              <a:gd name="connsiteY25" fmla="*/ 1221476 h 1884230"/>
              <a:gd name="connsiteX26" fmla="*/ 2422689 w 5891754"/>
              <a:gd name="connsiteY26" fmla="*/ 573031 h 1884230"/>
              <a:gd name="connsiteX27" fmla="*/ 2130458 w 5891754"/>
              <a:gd name="connsiteY27" fmla="*/ 112923 h 1884230"/>
              <a:gd name="connsiteX28" fmla="*/ 1527143 w 5891754"/>
              <a:gd name="connsiteY28" fmla="*/ 136123 h 1884230"/>
              <a:gd name="connsiteX29" fmla="*/ 2130459 w 5891754"/>
              <a:gd name="connsiteY29" fmla="*/ 688016 h 1884230"/>
              <a:gd name="connsiteX30" fmla="*/ 2828042 w 5891754"/>
              <a:gd name="connsiteY30" fmla="*/ 1261187 h 1884230"/>
              <a:gd name="connsiteX31" fmla="*/ 1555424 w 5891754"/>
              <a:gd name="connsiteY31" fmla="*/ 937064 h 1884230"/>
              <a:gd name="connsiteX32" fmla="*/ 414781 w 5891754"/>
              <a:gd name="connsiteY32" fmla="*/ 443654 h 1884230"/>
              <a:gd name="connsiteX0" fmla="*/ 414781 w 5891754"/>
              <a:gd name="connsiteY0" fmla="*/ 443654 h 1884230"/>
              <a:gd name="connsiteX1" fmla="*/ 0 w 5891754"/>
              <a:gd name="connsiteY1" fmla="*/ 713757 h 1884230"/>
              <a:gd name="connsiteX2" fmla="*/ 1253766 w 5891754"/>
              <a:gd name="connsiteY2" fmla="*/ 1041492 h 1884230"/>
              <a:gd name="connsiteX3" fmla="*/ 2884603 w 5891754"/>
              <a:gd name="connsiteY3" fmla="*/ 1438293 h 1884230"/>
              <a:gd name="connsiteX4" fmla="*/ 2931736 w 5891754"/>
              <a:gd name="connsiteY4" fmla="*/ 1579859 h 1884230"/>
              <a:gd name="connsiteX5" fmla="*/ 2347275 w 5891754"/>
              <a:gd name="connsiteY5" fmla="*/ 1546869 h 1884230"/>
              <a:gd name="connsiteX6" fmla="*/ 3148552 w 5891754"/>
              <a:gd name="connsiteY6" fmla="*/ 1884230 h 1884230"/>
              <a:gd name="connsiteX7" fmla="*/ 3723588 w 5891754"/>
              <a:gd name="connsiteY7" fmla="*/ 1576420 h 1884230"/>
              <a:gd name="connsiteX8" fmla="*/ 3214540 w 5891754"/>
              <a:gd name="connsiteY8" fmla="*/ 1588016 h 1884230"/>
              <a:gd name="connsiteX9" fmla="*/ 3233394 w 5891754"/>
              <a:gd name="connsiteY9" fmla="*/ 1492312 h 1884230"/>
              <a:gd name="connsiteX10" fmla="*/ 3704735 w 5891754"/>
              <a:gd name="connsiteY10" fmla="*/ 1335868 h 1884230"/>
              <a:gd name="connsiteX11" fmla="*/ 4637987 w 5891754"/>
              <a:gd name="connsiteY11" fmla="*/ 1196495 h 1884230"/>
              <a:gd name="connsiteX12" fmla="*/ 5891754 w 5891754"/>
              <a:gd name="connsiteY12" fmla="*/ 925353 h 1884230"/>
              <a:gd name="connsiteX13" fmla="*/ 5514681 w 5891754"/>
              <a:gd name="connsiteY13" fmla="*/ 679918 h 1884230"/>
              <a:gd name="connsiteX14" fmla="*/ 4751110 w 5891754"/>
              <a:gd name="connsiteY14" fmla="*/ 972429 h 1884230"/>
              <a:gd name="connsiteX15" fmla="*/ 3836710 w 5891754"/>
              <a:gd name="connsiteY15" fmla="*/ 1159299 h 1884230"/>
              <a:gd name="connsiteX16" fmla="*/ 4534294 w 5891754"/>
              <a:gd name="connsiteY16" fmla="*/ 763769 h 1884230"/>
              <a:gd name="connsiteX17" fmla="*/ 5099901 w 5891754"/>
              <a:gd name="connsiteY17" fmla="*/ 268017 h 1884230"/>
              <a:gd name="connsiteX18" fmla="*/ 4524867 w 5891754"/>
              <a:gd name="connsiteY18" fmla="*/ 289550 h 1884230"/>
              <a:gd name="connsiteX19" fmla="*/ 4100661 w 5891754"/>
              <a:gd name="connsiteY19" fmla="*/ 842400 h 1884230"/>
              <a:gd name="connsiteX20" fmla="*/ 3374796 w 5891754"/>
              <a:gd name="connsiteY20" fmla="*/ 1191726 h 1884230"/>
              <a:gd name="connsiteX21" fmla="*/ 3714161 w 5891754"/>
              <a:gd name="connsiteY21" fmla="*/ 569220 h 1884230"/>
              <a:gd name="connsiteX22" fmla="*/ 3874417 w 5891754"/>
              <a:gd name="connsiteY22" fmla="*/ 0 h 1884230"/>
              <a:gd name="connsiteX23" fmla="*/ 3308808 w 5891754"/>
              <a:gd name="connsiteY23" fmla="*/ 5616 h 1884230"/>
              <a:gd name="connsiteX24" fmla="*/ 3393650 w 5891754"/>
              <a:gd name="connsiteY24" fmla="*/ 564397 h 1884230"/>
              <a:gd name="connsiteX25" fmla="*/ 3110847 w 5891754"/>
              <a:gd name="connsiteY25" fmla="*/ 1221476 h 1884230"/>
              <a:gd name="connsiteX26" fmla="*/ 2422689 w 5891754"/>
              <a:gd name="connsiteY26" fmla="*/ 573031 h 1884230"/>
              <a:gd name="connsiteX27" fmla="*/ 2130458 w 5891754"/>
              <a:gd name="connsiteY27" fmla="*/ 112923 h 1884230"/>
              <a:gd name="connsiteX28" fmla="*/ 1527143 w 5891754"/>
              <a:gd name="connsiteY28" fmla="*/ 136123 h 1884230"/>
              <a:gd name="connsiteX29" fmla="*/ 2130459 w 5891754"/>
              <a:gd name="connsiteY29" fmla="*/ 688016 h 1884230"/>
              <a:gd name="connsiteX30" fmla="*/ 2828042 w 5891754"/>
              <a:gd name="connsiteY30" fmla="*/ 1261187 h 1884230"/>
              <a:gd name="connsiteX31" fmla="*/ 1555424 w 5891754"/>
              <a:gd name="connsiteY31" fmla="*/ 937064 h 1884230"/>
              <a:gd name="connsiteX32" fmla="*/ 414781 w 5891754"/>
              <a:gd name="connsiteY32" fmla="*/ 443654 h 1884230"/>
              <a:gd name="connsiteX0" fmla="*/ 414781 w 6080290"/>
              <a:gd name="connsiteY0" fmla="*/ 443654 h 1884230"/>
              <a:gd name="connsiteX1" fmla="*/ 0 w 6080290"/>
              <a:gd name="connsiteY1" fmla="*/ 713757 h 1884230"/>
              <a:gd name="connsiteX2" fmla="*/ 1253766 w 6080290"/>
              <a:gd name="connsiteY2" fmla="*/ 1041492 h 1884230"/>
              <a:gd name="connsiteX3" fmla="*/ 2884603 w 6080290"/>
              <a:gd name="connsiteY3" fmla="*/ 1438293 h 1884230"/>
              <a:gd name="connsiteX4" fmla="*/ 2931736 w 6080290"/>
              <a:gd name="connsiteY4" fmla="*/ 1579859 h 1884230"/>
              <a:gd name="connsiteX5" fmla="*/ 2347275 w 6080290"/>
              <a:gd name="connsiteY5" fmla="*/ 1546869 h 1884230"/>
              <a:gd name="connsiteX6" fmla="*/ 3148552 w 6080290"/>
              <a:gd name="connsiteY6" fmla="*/ 1884230 h 1884230"/>
              <a:gd name="connsiteX7" fmla="*/ 3723588 w 6080290"/>
              <a:gd name="connsiteY7" fmla="*/ 1576420 h 1884230"/>
              <a:gd name="connsiteX8" fmla="*/ 3214540 w 6080290"/>
              <a:gd name="connsiteY8" fmla="*/ 1588016 h 1884230"/>
              <a:gd name="connsiteX9" fmla="*/ 3233394 w 6080290"/>
              <a:gd name="connsiteY9" fmla="*/ 1492312 h 1884230"/>
              <a:gd name="connsiteX10" fmla="*/ 3704735 w 6080290"/>
              <a:gd name="connsiteY10" fmla="*/ 1335868 h 1884230"/>
              <a:gd name="connsiteX11" fmla="*/ 4637987 w 6080290"/>
              <a:gd name="connsiteY11" fmla="*/ 1196495 h 1884230"/>
              <a:gd name="connsiteX12" fmla="*/ 6080290 w 6080290"/>
              <a:gd name="connsiteY12" fmla="*/ 933509 h 1884230"/>
              <a:gd name="connsiteX13" fmla="*/ 5514681 w 6080290"/>
              <a:gd name="connsiteY13" fmla="*/ 679918 h 1884230"/>
              <a:gd name="connsiteX14" fmla="*/ 4751110 w 6080290"/>
              <a:gd name="connsiteY14" fmla="*/ 972429 h 1884230"/>
              <a:gd name="connsiteX15" fmla="*/ 3836710 w 6080290"/>
              <a:gd name="connsiteY15" fmla="*/ 1159299 h 1884230"/>
              <a:gd name="connsiteX16" fmla="*/ 4534294 w 6080290"/>
              <a:gd name="connsiteY16" fmla="*/ 763769 h 1884230"/>
              <a:gd name="connsiteX17" fmla="*/ 5099901 w 6080290"/>
              <a:gd name="connsiteY17" fmla="*/ 268017 h 1884230"/>
              <a:gd name="connsiteX18" fmla="*/ 4524867 w 6080290"/>
              <a:gd name="connsiteY18" fmla="*/ 289550 h 1884230"/>
              <a:gd name="connsiteX19" fmla="*/ 4100661 w 6080290"/>
              <a:gd name="connsiteY19" fmla="*/ 842400 h 1884230"/>
              <a:gd name="connsiteX20" fmla="*/ 3374796 w 6080290"/>
              <a:gd name="connsiteY20" fmla="*/ 1191726 h 1884230"/>
              <a:gd name="connsiteX21" fmla="*/ 3714161 w 6080290"/>
              <a:gd name="connsiteY21" fmla="*/ 569220 h 1884230"/>
              <a:gd name="connsiteX22" fmla="*/ 3874417 w 6080290"/>
              <a:gd name="connsiteY22" fmla="*/ 0 h 1884230"/>
              <a:gd name="connsiteX23" fmla="*/ 3308808 w 6080290"/>
              <a:gd name="connsiteY23" fmla="*/ 5616 h 1884230"/>
              <a:gd name="connsiteX24" fmla="*/ 3393650 w 6080290"/>
              <a:gd name="connsiteY24" fmla="*/ 564397 h 1884230"/>
              <a:gd name="connsiteX25" fmla="*/ 3110847 w 6080290"/>
              <a:gd name="connsiteY25" fmla="*/ 1221476 h 1884230"/>
              <a:gd name="connsiteX26" fmla="*/ 2422689 w 6080290"/>
              <a:gd name="connsiteY26" fmla="*/ 573031 h 1884230"/>
              <a:gd name="connsiteX27" fmla="*/ 2130458 w 6080290"/>
              <a:gd name="connsiteY27" fmla="*/ 112923 h 1884230"/>
              <a:gd name="connsiteX28" fmla="*/ 1527143 w 6080290"/>
              <a:gd name="connsiteY28" fmla="*/ 136123 h 1884230"/>
              <a:gd name="connsiteX29" fmla="*/ 2130459 w 6080290"/>
              <a:gd name="connsiteY29" fmla="*/ 688016 h 1884230"/>
              <a:gd name="connsiteX30" fmla="*/ 2828042 w 6080290"/>
              <a:gd name="connsiteY30" fmla="*/ 1261187 h 1884230"/>
              <a:gd name="connsiteX31" fmla="*/ 1555424 w 6080290"/>
              <a:gd name="connsiteY31" fmla="*/ 937064 h 1884230"/>
              <a:gd name="connsiteX32" fmla="*/ 414781 w 6080290"/>
              <a:gd name="connsiteY32" fmla="*/ 443654 h 1884230"/>
              <a:gd name="connsiteX0" fmla="*/ 414781 w 6080290"/>
              <a:gd name="connsiteY0" fmla="*/ 443654 h 1884230"/>
              <a:gd name="connsiteX1" fmla="*/ 0 w 6080290"/>
              <a:gd name="connsiteY1" fmla="*/ 713757 h 1884230"/>
              <a:gd name="connsiteX2" fmla="*/ 1253766 w 6080290"/>
              <a:gd name="connsiteY2" fmla="*/ 1041492 h 1884230"/>
              <a:gd name="connsiteX3" fmla="*/ 2884603 w 6080290"/>
              <a:gd name="connsiteY3" fmla="*/ 1438293 h 1884230"/>
              <a:gd name="connsiteX4" fmla="*/ 2931736 w 6080290"/>
              <a:gd name="connsiteY4" fmla="*/ 1579859 h 1884230"/>
              <a:gd name="connsiteX5" fmla="*/ 2347275 w 6080290"/>
              <a:gd name="connsiteY5" fmla="*/ 1546869 h 1884230"/>
              <a:gd name="connsiteX6" fmla="*/ 3148552 w 6080290"/>
              <a:gd name="connsiteY6" fmla="*/ 1884230 h 1884230"/>
              <a:gd name="connsiteX7" fmla="*/ 3723588 w 6080290"/>
              <a:gd name="connsiteY7" fmla="*/ 1576420 h 1884230"/>
              <a:gd name="connsiteX8" fmla="*/ 3214540 w 6080290"/>
              <a:gd name="connsiteY8" fmla="*/ 1588016 h 1884230"/>
              <a:gd name="connsiteX9" fmla="*/ 3233394 w 6080290"/>
              <a:gd name="connsiteY9" fmla="*/ 1492312 h 1884230"/>
              <a:gd name="connsiteX10" fmla="*/ 3704735 w 6080290"/>
              <a:gd name="connsiteY10" fmla="*/ 1335868 h 1884230"/>
              <a:gd name="connsiteX11" fmla="*/ 4637987 w 6080290"/>
              <a:gd name="connsiteY11" fmla="*/ 1196495 h 1884230"/>
              <a:gd name="connsiteX12" fmla="*/ 6080290 w 6080290"/>
              <a:gd name="connsiteY12" fmla="*/ 933509 h 1884230"/>
              <a:gd name="connsiteX13" fmla="*/ 5514681 w 6080290"/>
              <a:gd name="connsiteY13" fmla="*/ 679918 h 1884230"/>
              <a:gd name="connsiteX14" fmla="*/ 4751110 w 6080290"/>
              <a:gd name="connsiteY14" fmla="*/ 972429 h 1884230"/>
              <a:gd name="connsiteX15" fmla="*/ 3836710 w 6080290"/>
              <a:gd name="connsiteY15" fmla="*/ 1159299 h 1884230"/>
              <a:gd name="connsiteX16" fmla="*/ 4534294 w 6080290"/>
              <a:gd name="connsiteY16" fmla="*/ 763769 h 1884230"/>
              <a:gd name="connsiteX17" fmla="*/ 5099901 w 6080290"/>
              <a:gd name="connsiteY17" fmla="*/ 268017 h 1884230"/>
              <a:gd name="connsiteX18" fmla="*/ 4524867 w 6080290"/>
              <a:gd name="connsiteY18" fmla="*/ 289550 h 1884230"/>
              <a:gd name="connsiteX19" fmla="*/ 4100661 w 6080290"/>
              <a:gd name="connsiteY19" fmla="*/ 842400 h 1884230"/>
              <a:gd name="connsiteX20" fmla="*/ 3374796 w 6080290"/>
              <a:gd name="connsiteY20" fmla="*/ 1191726 h 1884230"/>
              <a:gd name="connsiteX21" fmla="*/ 3714161 w 6080290"/>
              <a:gd name="connsiteY21" fmla="*/ 569220 h 1884230"/>
              <a:gd name="connsiteX22" fmla="*/ 3874417 w 6080290"/>
              <a:gd name="connsiteY22" fmla="*/ 0 h 1884230"/>
              <a:gd name="connsiteX23" fmla="*/ 3308808 w 6080290"/>
              <a:gd name="connsiteY23" fmla="*/ 5616 h 1884230"/>
              <a:gd name="connsiteX24" fmla="*/ 3393650 w 6080290"/>
              <a:gd name="connsiteY24" fmla="*/ 564397 h 1884230"/>
              <a:gd name="connsiteX25" fmla="*/ 3110847 w 6080290"/>
              <a:gd name="connsiteY25" fmla="*/ 1221476 h 1884230"/>
              <a:gd name="connsiteX26" fmla="*/ 2422689 w 6080290"/>
              <a:gd name="connsiteY26" fmla="*/ 573031 h 1884230"/>
              <a:gd name="connsiteX27" fmla="*/ 2130458 w 6080290"/>
              <a:gd name="connsiteY27" fmla="*/ 112923 h 1884230"/>
              <a:gd name="connsiteX28" fmla="*/ 1527143 w 6080290"/>
              <a:gd name="connsiteY28" fmla="*/ 136123 h 1884230"/>
              <a:gd name="connsiteX29" fmla="*/ 2130459 w 6080290"/>
              <a:gd name="connsiteY29" fmla="*/ 688016 h 1884230"/>
              <a:gd name="connsiteX30" fmla="*/ 2828042 w 6080290"/>
              <a:gd name="connsiteY30" fmla="*/ 1261187 h 1884230"/>
              <a:gd name="connsiteX31" fmla="*/ 1555424 w 6080290"/>
              <a:gd name="connsiteY31" fmla="*/ 937064 h 1884230"/>
              <a:gd name="connsiteX32" fmla="*/ 414781 w 6080290"/>
              <a:gd name="connsiteY32" fmla="*/ 443654 h 1884230"/>
              <a:gd name="connsiteX0" fmla="*/ 414781 w 6080290"/>
              <a:gd name="connsiteY0" fmla="*/ 443654 h 1884230"/>
              <a:gd name="connsiteX1" fmla="*/ 0 w 6080290"/>
              <a:gd name="connsiteY1" fmla="*/ 713757 h 1884230"/>
              <a:gd name="connsiteX2" fmla="*/ 1253766 w 6080290"/>
              <a:gd name="connsiteY2" fmla="*/ 1041492 h 1884230"/>
              <a:gd name="connsiteX3" fmla="*/ 2884603 w 6080290"/>
              <a:gd name="connsiteY3" fmla="*/ 1438293 h 1884230"/>
              <a:gd name="connsiteX4" fmla="*/ 2931736 w 6080290"/>
              <a:gd name="connsiteY4" fmla="*/ 1579859 h 1884230"/>
              <a:gd name="connsiteX5" fmla="*/ 2347275 w 6080290"/>
              <a:gd name="connsiteY5" fmla="*/ 1546869 h 1884230"/>
              <a:gd name="connsiteX6" fmla="*/ 3148552 w 6080290"/>
              <a:gd name="connsiteY6" fmla="*/ 1884230 h 1884230"/>
              <a:gd name="connsiteX7" fmla="*/ 3723588 w 6080290"/>
              <a:gd name="connsiteY7" fmla="*/ 1576420 h 1884230"/>
              <a:gd name="connsiteX8" fmla="*/ 3214540 w 6080290"/>
              <a:gd name="connsiteY8" fmla="*/ 1588016 h 1884230"/>
              <a:gd name="connsiteX9" fmla="*/ 3233394 w 6080290"/>
              <a:gd name="connsiteY9" fmla="*/ 1492312 h 1884230"/>
              <a:gd name="connsiteX10" fmla="*/ 3704735 w 6080290"/>
              <a:gd name="connsiteY10" fmla="*/ 1335868 h 1884230"/>
              <a:gd name="connsiteX11" fmla="*/ 4637987 w 6080290"/>
              <a:gd name="connsiteY11" fmla="*/ 1196495 h 1884230"/>
              <a:gd name="connsiteX12" fmla="*/ 6080290 w 6080290"/>
              <a:gd name="connsiteY12" fmla="*/ 933509 h 1884230"/>
              <a:gd name="connsiteX13" fmla="*/ 5514681 w 6080290"/>
              <a:gd name="connsiteY13" fmla="*/ 679918 h 1884230"/>
              <a:gd name="connsiteX14" fmla="*/ 4751110 w 6080290"/>
              <a:gd name="connsiteY14" fmla="*/ 972429 h 1884230"/>
              <a:gd name="connsiteX15" fmla="*/ 3836710 w 6080290"/>
              <a:gd name="connsiteY15" fmla="*/ 1159299 h 1884230"/>
              <a:gd name="connsiteX16" fmla="*/ 4534294 w 6080290"/>
              <a:gd name="connsiteY16" fmla="*/ 763769 h 1884230"/>
              <a:gd name="connsiteX17" fmla="*/ 5147035 w 6080290"/>
              <a:gd name="connsiteY17" fmla="*/ 276173 h 1884230"/>
              <a:gd name="connsiteX18" fmla="*/ 4524867 w 6080290"/>
              <a:gd name="connsiteY18" fmla="*/ 289550 h 1884230"/>
              <a:gd name="connsiteX19" fmla="*/ 4100661 w 6080290"/>
              <a:gd name="connsiteY19" fmla="*/ 842400 h 1884230"/>
              <a:gd name="connsiteX20" fmla="*/ 3374796 w 6080290"/>
              <a:gd name="connsiteY20" fmla="*/ 1191726 h 1884230"/>
              <a:gd name="connsiteX21" fmla="*/ 3714161 w 6080290"/>
              <a:gd name="connsiteY21" fmla="*/ 569220 h 1884230"/>
              <a:gd name="connsiteX22" fmla="*/ 3874417 w 6080290"/>
              <a:gd name="connsiteY22" fmla="*/ 0 h 1884230"/>
              <a:gd name="connsiteX23" fmla="*/ 3308808 w 6080290"/>
              <a:gd name="connsiteY23" fmla="*/ 5616 h 1884230"/>
              <a:gd name="connsiteX24" fmla="*/ 3393650 w 6080290"/>
              <a:gd name="connsiteY24" fmla="*/ 564397 h 1884230"/>
              <a:gd name="connsiteX25" fmla="*/ 3110847 w 6080290"/>
              <a:gd name="connsiteY25" fmla="*/ 1221476 h 1884230"/>
              <a:gd name="connsiteX26" fmla="*/ 2422689 w 6080290"/>
              <a:gd name="connsiteY26" fmla="*/ 573031 h 1884230"/>
              <a:gd name="connsiteX27" fmla="*/ 2130458 w 6080290"/>
              <a:gd name="connsiteY27" fmla="*/ 112923 h 1884230"/>
              <a:gd name="connsiteX28" fmla="*/ 1527143 w 6080290"/>
              <a:gd name="connsiteY28" fmla="*/ 136123 h 1884230"/>
              <a:gd name="connsiteX29" fmla="*/ 2130459 w 6080290"/>
              <a:gd name="connsiteY29" fmla="*/ 688016 h 1884230"/>
              <a:gd name="connsiteX30" fmla="*/ 2828042 w 6080290"/>
              <a:gd name="connsiteY30" fmla="*/ 1261187 h 1884230"/>
              <a:gd name="connsiteX31" fmla="*/ 1555424 w 6080290"/>
              <a:gd name="connsiteY31" fmla="*/ 937064 h 1884230"/>
              <a:gd name="connsiteX32" fmla="*/ 414781 w 6080290"/>
              <a:gd name="connsiteY32" fmla="*/ 443654 h 1884230"/>
              <a:gd name="connsiteX0" fmla="*/ 452488 w 6080290"/>
              <a:gd name="connsiteY0" fmla="*/ 492594 h 1884230"/>
              <a:gd name="connsiteX1" fmla="*/ 0 w 6080290"/>
              <a:gd name="connsiteY1" fmla="*/ 713757 h 1884230"/>
              <a:gd name="connsiteX2" fmla="*/ 1253766 w 6080290"/>
              <a:gd name="connsiteY2" fmla="*/ 1041492 h 1884230"/>
              <a:gd name="connsiteX3" fmla="*/ 2884603 w 6080290"/>
              <a:gd name="connsiteY3" fmla="*/ 1438293 h 1884230"/>
              <a:gd name="connsiteX4" fmla="*/ 2931736 w 6080290"/>
              <a:gd name="connsiteY4" fmla="*/ 1579859 h 1884230"/>
              <a:gd name="connsiteX5" fmla="*/ 2347275 w 6080290"/>
              <a:gd name="connsiteY5" fmla="*/ 1546869 h 1884230"/>
              <a:gd name="connsiteX6" fmla="*/ 3148552 w 6080290"/>
              <a:gd name="connsiteY6" fmla="*/ 1884230 h 1884230"/>
              <a:gd name="connsiteX7" fmla="*/ 3723588 w 6080290"/>
              <a:gd name="connsiteY7" fmla="*/ 1576420 h 1884230"/>
              <a:gd name="connsiteX8" fmla="*/ 3214540 w 6080290"/>
              <a:gd name="connsiteY8" fmla="*/ 1588016 h 1884230"/>
              <a:gd name="connsiteX9" fmla="*/ 3233394 w 6080290"/>
              <a:gd name="connsiteY9" fmla="*/ 1492312 h 1884230"/>
              <a:gd name="connsiteX10" fmla="*/ 3704735 w 6080290"/>
              <a:gd name="connsiteY10" fmla="*/ 1335868 h 1884230"/>
              <a:gd name="connsiteX11" fmla="*/ 4637987 w 6080290"/>
              <a:gd name="connsiteY11" fmla="*/ 1196495 h 1884230"/>
              <a:gd name="connsiteX12" fmla="*/ 6080290 w 6080290"/>
              <a:gd name="connsiteY12" fmla="*/ 933509 h 1884230"/>
              <a:gd name="connsiteX13" fmla="*/ 5514681 w 6080290"/>
              <a:gd name="connsiteY13" fmla="*/ 679918 h 1884230"/>
              <a:gd name="connsiteX14" fmla="*/ 4751110 w 6080290"/>
              <a:gd name="connsiteY14" fmla="*/ 972429 h 1884230"/>
              <a:gd name="connsiteX15" fmla="*/ 3836710 w 6080290"/>
              <a:gd name="connsiteY15" fmla="*/ 1159299 h 1884230"/>
              <a:gd name="connsiteX16" fmla="*/ 4534294 w 6080290"/>
              <a:gd name="connsiteY16" fmla="*/ 763769 h 1884230"/>
              <a:gd name="connsiteX17" fmla="*/ 5147035 w 6080290"/>
              <a:gd name="connsiteY17" fmla="*/ 276173 h 1884230"/>
              <a:gd name="connsiteX18" fmla="*/ 4524867 w 6080290"/>
              <a:gd name="connsiteY18" fmla="*/ 289550 h 1884230"/>
              <a:gd name="connsiteX19" fmla="*/ 4100661 w 6080290"/>
              <a:gd name="connsiteY19" fmla="*/ 842400 h 1884230"/>
              <a:gd name="connsiteX20" fmla="*/ 3374796 w 6080290"/>
              <a:gd name="connsiteY20" fmla="*/ 1191726 h 1884230"/>
              <a:gd name="connsiteX21" fmla="*/ 3714161 w 6080290"/>
              <a:gd name="connsiteY21" fmla="*/ 569220 h 1884230"/>
              <a:gd name="connsiteX22" fmla="*/ 3874417 w 6080290"/>
              <a:gd name="connsiteY22" fmla="*/ 0 h 1884230"/>
              <a:gd name="connsiteX23" fmla="*/ 3308808 w 6080290"/>
              <a:gd name="connsiteY23" fmla="*/ 5616 h 1884230"/>
              <a:gd name="connsiteX24" fmla="*/ 3393650 w 6080290"/>
              <a:gd name="connsiteY24" fmla="*/ 564397 h 1884230"/>
              <a:gd name="connsiteX25" fmla="*/ 3110847 w 6080290"/>
              <a:gd name="connsiteY25" fmla="*/ 1221476 h 1884230"/>
              <a:gd name="connsiteX26" fmla="*/ 2422689 w 6080290"/>
              <a:gd name="connsiteY26" fmla="*/ 573031 h 1884230"/>
              <a:gd name="connsiteX27" fmla="*/ 2130458 w 6080290"/>
              <a:gd name="connsiteY27" fmla="*/ 112923 h 1884230"/>
              <a:gd name="connsiteX28" fmla="*/ 1527143 w 6080290"/>
              <a:gd name="connsiteY28" fmla="*/ 136123 h 1884230"/>
              <a:gd name="connsiteX29" fmla="*/ 2130459 w 6080290"/>
              <a:gd name="connsiteY29" fmla="*/ 688016 h 1884230"/>
              <a:gd name="connsiteX30" fmla="*/ 2828042 w 6080290"/>
              <a:gd name="connsiteY30" fmla="*/ 1261187 h 1884230"/>
              <a:gd name="connsiteX31" fmla="*/ 1555424 w 6080290"/>
              <a:gd name="connsiteY31" fmla="*/ 937064 h 1884230"/>
              <a:gd name="connsiteX32" fmla="*/ 452488 w 6080290"/>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308810 w 6278253"/>
              <a:gd name="connsiteY25" fmla="*/ 1221476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91613 w 6278253"/>
              <a:gd name="connsiteY24" fmla="*/ 564397 h 1884230"/>
              <a:gd name="connsiteX25" fmla="*/ 3271102 w 6278253"/>
              <a:gd name="connsiteY25" fmla="*/ 1254103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 name="connsiteX0" fmla="*/ 650451 w 6278253"/>
              <a:gd name="connsiteY0" fmla="*/ 492594 h 1884230"/>
              <a:gd name="connsiteX1" fmla="*/ 0 w 6278253"/>
              <a:gd name="connsiteY1" fmla="*/ 721914 h 1884230"/>
              <a:gd name="connsiteX2" fmla="*/ 1451729 w 6278253"/>
              <a:gd name="connsiteY2" fmla="*/ 1041492 h 1884230"/>
              <a:gd name="connsiteX3" fmla="*/ 3082566 w 6278253"/>
              <a:gd name="connsiteY3" fmla="*/ 1438293 h 1884230"/>
              <a:gd name="connsiteX4" fmla="*/ 3129699 w 6278253"/>
              <a:gd name="connsiteY4" fmla="*/ 1579859 h 1884230"/>
              <a:gd name="connsiteX5" fmla="*/ 2545238 w 6278253"/>
              <a:gd name="connsiteY5" fmla="*/ 1546869 h 1884230"/>
              <a:gd name="connsiteX6" fmla="*/ 3346515 w 6278253"/>
              <a:gd name="connsiteY6" fmla="*/ 1884230 h 1884230"/>
              <a:gd name="connsiteX7" fmla="*/ 3921551 w 6278253"/>
              <a:gd name="connsiteY7" fmla="*/ 1576420 h 1884230"/>
              <a:gd name="connsiteX8" fmla="*/ 3412503 w 6278253"/>
              <a:gd name="connsiteY8" fmla="*/ 1588016 h 1884230"/>
              <a:gd name="connsiteX9" fmla="*/ 3431357 w 6278253"/>
              <a:gd name="connsiteY9" fmla="*/ 1492312 h 1884230"/>
              <a:gd name="connsiteX10" fmla="*/ 3902698 w 6278253"/>
              <a:gd name="connsiteY10" fmla="*/ 1335868 h 1884230"/>
              <a:gd name="connsiteX11" fmla="*/ 4835950 w 6278253"/>
              <a:gd name="connsiteY11" fmla="*/ 1196495 h 1884230"/>
              <a:gd name="connsiteX12" fmla="*/ 6278253 w 6278253"/>
              <a:gd name="connsiteY12" fmla="*/ 933509 h 1884230"/>
              <a:gd name="connsiteX13" fmla="*/ 5712644 w 6278253"/>
              <a:gd name="connsiteY13" fmla="*/ 679918 h 1884230"/>
              <a:gd name="connsiteX14" fmla="*/ 4949073 w 6278253"/>
              <a:gd name="connsiteY14" fmla="*/ 972429 h 1884230"/>
              <a:gd name="connsiteX15" fmla="*/ 4034673 w 6278253"/>
              <a:gd name="connsiteY15" fmla="*/ 1159299 h 1884230"/>
              <a:gd name="connsiteX16" fmla="*/ 4732257 w 6278253"/>
              <a:gd name="connsiteY16" fmla="*/ 763769 h 1884230"/>
              <a:gd name="connsiteX17" fmla="*/ 5344998 w 6278253"/>
              <a:gd name="connsiteY17" fmla="*/ 276173 h 1884230"/>
              <a:gd name="connsiteX18" fmla="*/ 4722830 w 6278253"/>
              <a:gd name="connsiteY18" fmla="*/ 289550 h 1884230"/>
              <a:gd name="connsiteX19" fmla="*/ 4298624 w 6278253"/>
              <a:gd name="connsiteY19" fmla="*/ 842400 h 1884230"/>
              <a:gd name="connsiteX20" fmla="*/ 3572759 w 6278253"/>
              <a:gd name="connsiteY20" fmla="*/ 1191726 h 1884230"/>
              <a:gd name="connsiteX21" fmla="*/ 3912124 w 6278253"/>
              <a:gd name="connsiteY21" fmla="*/ 569220 h 1884230"/>
              <a:gd name="connsiteX22" fmla="*/ 4072380 w 6278253"/>
              <a:gd name="connsiteY22" fmla="*/ 0 h 1884230"/>
              <a:gd name="connsiteX23" fmla="*/ 3506771 w 6278253"/>
              <a:gd name="connsiteY23" fmla="*/ 5616 h 1884230"/>
              <a:gd name="connsiteX24" fmla="*/ 3563332 w 6278253"/>
              <a:gd name="connsiteY24" fmla="*/ 613338 h 1884230"/>
              <a:gd name="connsiteX25" fmla="*/ 3271102 w 6278253"/>
              <a:gd name="connsiteY25" fmla="*/ 1254103 h 1884230"/>
              <a:gd name="connsiteX26" fmla="*/ 2620652 w 6278253"/>
              <a:gd name="connsiteY26" fmla="*/ 573031 h 1884230"/>
              <a:gd name="connsiteX27" fmla="*/ 2328421 w 6278253"/>
              <a:gd name="connsiteY27" fmla="*/ 112923 h 1884230"/>
              <a:gd name="connsiteX28" fmla="*/ 1725106 w 6278253"/>
              <a:gd name="connsiteY28" fmla="*/ 136123 h 1884230"/>
              <a:gd name="connsiteX29" fmla="*/ 2328422 w 6278253"/>
              <a:gd name="connsiteY29" fmla="*/ 688016 h 1884230"/>
              <a:gd name="connsiteX30" fmla="*/ 3026005 w 6278253"/>
              <a:gd name="connsiteY30" fmla="*/ 1261187 h 1884230"/>
              <a:gd name="connsiteX31" fmla="*/ 1753387 w 6278253"/>
              <a:gd name="connsiteY31" fmla="*/ 937064 h 1884230"/>
              <a:gd name="connsiteX32" fmla="*/ 650451 w 6278253"/>
              <a:gd name="connsiteY32" fmla="*/ 492594 h 188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78253" h="1884230">
                <a:moveTo>
                  <a:pt x="650451" y="492594"/>
                </a:moveTo>
                <a:cubicBezTo>
                  <a:pt x="538901" y="674247"/>
                  <a:pt x="21996" y="626442"/>
                  <a:pt x="0" y="721914"/>
                </a:cubicBezTo>
                <a:cubicBezTo>
                  <a:pt x="345650" y="836597"/>
                  <a:pt x="937968" y="922096"/>
                  <a:pt x="1451729" y="1041492"/>
                </a:cubicBezTo>
                <a:cubicBezTo>
                  <a:pt x="1965490" y="1160888"/>
                  <a:pt x="2870463" y="1362160"/>
                  <a:pt x="3082566" y="1438293"/>
                </a:cubicBezTo>
                <a:cubicBezTo>
                  <a:pt x="3179976" y="1507233"/>
                  <a:pt x="3230252" y="1559859"/>
                  <a:pt x="3129699" y="1579859"/>
                </a:cubicBezTo>
                <a:lnTo>
                  <a:pt x="2545238" y="1546869"/>
                </a:lnTo>
                <a:lnTo>
                  <a:pt x="3346515" y="1884230"/>
                </a:lnTo>
                <a:lnTo>
                  <a:pt x="3921551" y="1576420"/>
                </a:lnTo>
                <a:lnTo>
                  <a:pt x="3412503" y="1588016"/>
                </a:lnTo>
                <a:lnTo>
                  <a:pt x="3431357" y="1492312"/>
                </a:lnTo>
                <a:lnTo>
                  <a:pt x="3902698" y="1335868"/>
                </a:lnTo>
                <a:cubicBezTo>
                  <a:pt x="4213782" y="1264940"/>
                  <a:pt x="4524866" y="1267423"/>
                  <a:pt x="4835950" y="1196495"/>
                </a:cubicBezTo>
                <a:cubicBezTo>
                  <a:pt x="5316718" y="1108833"/>
                  <a:pt x="5797485" y="1070112"/>
                  <a:pt x="6278253" y="933509"/>
                </a:cubicBezTo>
                <a:cubicBezTo>
                  <a:pt x="5982879" y="925108"/>
                  <a:pt x="5838335" y="761730"/>
                  <a:pt x="5712644" y="679918"/>
                </a:cubicBezTo>
                <a:cubicBezTo>
                  <a:pt x="5608949" y="630667"/>
                  <a:pt x="5228735" y="892532"/>
                  <a:pt x="4949073" y="972429"/>
                </a:cubicBezTo>
                <a:cubicBezTo>
                  <a:pt x="4669411" y="1052326"/>
                  <a:pt x="4062953" y="1228062"/>
                  <a:pt x="4034673" y="1159299"/>
                </a:cubicBezTo>
                <a:cubicBezTo>
                  <a:pt x="4006393" y="1105490"/>
                  <a:pt x="4513870" y="910957"/>
                  <a:pt x="4732257" y="763769"/>
                </a:cubicBezTo>
                <a:cubicBezTo>
                  <a:pt x="4950645" y="616581"/>
                  <a:pt x="5403130" y="435418"/>
                  <a:pt x="5344998" y="276173"/>
                </a:cubicBezTo>
                <a:cubicBezTo>
                  <a:pt x="5137609" y="329572"/>
                  <a:pt x="4930219" y="358501"/>
                  <a:pt x="4722830" y="289550"/>
                </a:cubicBezTo>
                <a:cubicBezTo>
                  <a:pt x="4612850" y="605511"/>
                  <a:pt x="4490302" y="692037"/>
                  <a:pt x="4298624" y="842400"/>
                </a:cubicBezTo>
                <a:cubicBezTo>
                  <a:pt x="4106946" y="992763"/>
                  <a:pt x="3637176" y="1237256"/>
                  <a:pt x="3572759" y="1191726"/>
                </a:cubicBezTo>
                <a:lnTo>
                  <a:pt x="3912124" y="569220"/>
                </a:lnTo>
                <a:cubicBezTo>
                  <a:pt x="3965543" y="379480"/>
                  <a:pt x="4037814" y="206054"/>
                  <a:pt x="4072380" y="0"/>
                </a:cubicBezTo>
                <a:cubicBezTo>
                  <a:pt x="3827283" y="58968"/>
                  <a:pt x="3704734" y="60841"/>
                  <a:pt x="3506771" y="5616"/>
                </a:cubicBezTo>
                <a:cubicBezTo>
                  <a:pt x="3538193" y="254657"/>
                  <a:pt x="3602610" y="405257"/>
                  <a:pt x="3563332" y="613338"/>
                </a:cubicBezTo>
                <a:cubicBezTo>
                  <a:pt x="3524054" y="821419"/>
                  <a:pt x="3448640" y="1256742"/>
                  <a:pt x="3271102" y="1254103"/>
                </a:cubicBezTo>
                <a:cubicBezTo>
                  <a:pt x="3041716" y="1037955"/>
                  <a:pt x="2777766" y="763228"/>
                  <a:pt x="2620652" y="573031"/>
                </a:cubicBezTo>
                <a:cubicBezTo>
                  <a:pt x="2463539" y="382834"/>
                  <a:pt x="2417976" y="329843"/>
                  <a:pt x="2328421" y="112923"/>
                </a:cubicBezTo>
                <a:cubicBezTo>
                  <a:pt x="2127316" y="177753"/>
                  <a:pt x="1963918" y="169173"/>
                  <a:pt x="1725106" y="136123"/>
                </a:cubicBezTo>
                <a:cubicBezTo>
                  <a:pt x="1736104" y="249644"/>
                  <a:pt x="2111605" y="500505"/>
                  <a:pt x="2328422" y="688016"/>
                </a:cubicBezTo>
                <a:cubicBezTo>
                  <a:pt x="2545239" y="875527"/>
                  <a:pt x="3118702" y="1229195"/>
                  <a:pt x="3026005" y="1261187"/>
                </a:cubicBezTo>
                <a:cubicBezTo>
                  <a:pt x="2601799" y="1153146"/>
                  <a:pt x="2149313" y="1065163"/>
                  <a:pt x="1753387" y="937064"/>
                </a:cubicBezTo>
                <a:cubicBezTo>
                  <a:pt x="1357461" y="808965"/>
                  <a:pt x="901832" y="646725"/>
                  <a:pt x="650451" y="49259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pic>
        <p:nvPicPr>
          <p:cNvPr id="4" name="Image 3"/>
          <p:cNvPicPr>
            <a:picLocks noChangeAspect="1"/>
          </p:cNvPicPr>
          <p:nvPr/>
        </p:nvPicPr>
        <p:blipFill>
          <a:blip r:embed="rId3">
            <a:alphaModFix amt="40000"/>
          </a:blip>
          <a:stretch>
            <a:fillRect/>
          </a:stretch>
        </p:blipFill>
        <p:spPr>
          <a:xfrm>
            <a:off x="4427984" y="1988840"/>
            <a:ext cx="907557" cy="2396517"/>
          </a:xfrm>
          <a:prstGeom prst="rect">
            <a:avLst/>
          </a:prstGeom>
        </p:spPr>
      </p:pic>
      <p:sp>
        <p:nvSpPr>
          <p:cNvPr id="183" name="ZoneTexte 182"/>
          <p:cNvSpPr txBox="1"/>
          <p:nvPr/>
        </p:nvSpPr>
        <p:spPr>
          <a:xfrm>
            <a:off x="971600" y="3284984"/>
            <a:ext cx="3380052" cy="584776"/>
          </a:xfrm>
          <a:prstGeom prst="rect">
            <a:avLst/>
          </a:prstGeom>
          <a:noFill/>
        </p:spPr>
        <p:txBody>
          <a:bodyPr wrap="none" rtlCol="0">
            <a:spAutoFit/>
          </a:bodyPr>
          <a:lstStyle/>
          <a:p>
            <a:pPr fontAlgn="auto">
              <a:spcBef>
                <a:spcPts val="0"/>
              </a:spcBef>
              <a:spcAft>
                <a:spcPts val="0"/>
              </a:spcAft>
            </a:pPr>
            <a:r>
              <a:rPr lang="fr-FR" sz="3200" b="1" dirty="0" err="1" smtClean="0">
                <a:solidFill>
                  <a:prstClr val="black"/>
                </a:solidFill>
                <a:latin typeface="Calibri"/>
                <a:ea typeface="+mn-ea"/>
                <a:cs typeface="+mn-cs"/>
              </a:rPr>
              <a:t>heart</a:t>
            </a:r>
            <a:r>
              <a:rPr lang="fr-FR" sz="3200" b="1" dirty="0" smtClean="0">
                <a:solidFill>
                  <a:prstClr val="black"/>
                </a:solidFill>
                <a:latin typeface="Calibri"/>
                <a:ea typeface="+mn-ea"/>
                <a:cs typeface="+mn-cs"/>
              </a:rPr>
              <a:t>/</a:t>
            </a:r>
            <a:r>
              <a:rPr lang="fr-FR" sz="3200" b="1" dirty="0" err="1" smtClean="0">
                <a:solidFill>
                  <a:prstClr val="black"/>
                </a:solidFill>
                <a:latin typeface="Calibri"/>
                <a:ea typeface="+mn-ea"/>
                <a:cs typeface="+mn-cs"/>
              </a:rPr>
              <a:t>vessel</a:t>
            </a:r>
            <a:r>
              <a:rPr lang="fr-FR" sz="3200" b="1" dirty="0" smtClean="0">
                <a:solidFill>
                  <a:prstClr val="black"/>
                </a:solidFill>
                <a:latin typeface="Calibri"/>
                <a:ea typeface="+mn-ea"/>
                <a:cs typeface="+mn-cs"/>
              </a:rPr>
              <a:t>/</a:t>
            </a:r>
            <a:r>
              <a:rPr lang="fr-FR" sz="3200" b="1" dirty="0" err="1" smtClean="0">
                <a:solidFill>
                  <a:prstClr val="black"/>
                </a:solidFill>
                <a:latin typeface="Calibri"/>
                <a:ea typeface="+mn-ea"/>
                <a:cs typeface="+mn-cs"/>
              </a:rPr>
              <a:t>brain</a:t>
            </a:r>
            <a:endParaRPr lang="fr-FR" sz="3200" b="1" dirty="0">
              <a:solidFill>
                <a:prstClr val="black"/>
              </a:solidFill>
              <a:latin typeface="Calibri"/>
              <a:ea typeface="+mn-ea"/>
              <a:cs typeface="+mn-cs"/>
            </a:endParaRPr>
          </a:p>
        </p:txBody>
      </p:sp>
    </p:spTree>
    <p:extLst>
      <p:ext uri="{BB962C8B-B14F-4D97-AF65-F5344CB8AC3E}">
        <p14:creationId xmlns:p14="http://schemas.microsoft.com/office/powerpoint/2010/main" val="37203295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p:cNvSpPr txBox="1"/>
          <p:nvPr/>
        </p:nvSpPr>
        <p:spPr>
          <a:xfrm>
            <a:off x="3277761" y="1211972"/>
            <a:ext cx="3248881" cy="523220"/>
          </a:xfrm>
          <a:prstGeom prst="rect">
            <a:avLst/>
          </a:prstGeom>
          <a:noFill/>
        </p:spPr>
        <p:txBody>
          <a:bodyPr wrap="none" rtlCol="0">
            <a:spAutoFit/>
          </a:bodyPr>
          <a:lstStyle/>
          <a:p>
            <a:pPr algn="ctr" defTabSz="457200"/>
            <a:r>
              <a:rPr lang="en-US" sz="2800" b="1" dirty="0" smtClean="0">
                <a:solidFill>
                  <a:srgbClr val="000000"/>
                </a:solidFill>
                <a:latin typeface="Arial"/>
                <a:ea typeface="+mn-ea"/>
                <a:cs typeface="Arial"/>
              </a:rPr>
              <a:t>2007 -&gt; June 2012</a:t>
            </a:r>
            <a:endParaRPr lang="fr-FR" sz="1800" dirty="0">
              <a:solidFill>
                <a:srgbClr val="000000"/>
              </a:solidFill>
              <a:latin typeface="Arial"/>
              <a:ea typeface="+mn-ea"/>
              <a:cs typeface="Arial"/>
            </a:endParaRPr>
          </a:p>
        </p:txBody>
      </p:sp>
      <p:sp>
        <p:nvSpPr>
          <p:cNvPr id="5" name="ZoneTexte 4"/>
          <p:cNvSpPr txBox="1"/>
          <p:nvPr/>
        </p:nvSpPr>
        <p:spPr>
          <a:xfrm>
            <a:off x="7041296" y="994583"/>
            <a:ext cx="1302602" cy="307777"/>
          </a:xfrm>
          <a:prstGeom prst="rect">
            <a:avLst/>
          </a:prstGeom>
          <a:noFill/>
        </p:spPr>
        <p:txBody>
          <a:bodyPr wrap="none" rtlCol="0">
            <a:spAutoFit/>
          </a:bodyPr>
          <a:lstStyle/>
          <a:p>
            <a:pPr algn="r" defTabSz="457200"/>
            <a:r>
              <a:rPr lang="fr-FR" sz="1400" dirty="0" smtClean="0">
                <a:solidFill>
                  <a:prstClr val="black"/>
                </a:solidFill>
                <a:latin typeface="Arial"/>
                <a:ea typeface="+mn-ea"/>
                <a:cs typeface="Arial"/>
              </a:rPr>
              <a:t>www.u1148.fr</a:t>
            </a:r>
            <a:endParaRPr lang="fr-FR" sz="1400" dirty="0">
              <a:solidFill>
                <a:prstClr val="black"/>
              </a:solidFill>
              <a:latin typeface="Arial"/>
              <a:ea typeface="+mn-ea"/>
              <a:cs typeface="Arial"/>
            </a:endParaRPr>
          </a:p>
        </p:txBody>
      </p:sp>
      <p:sp>
        <p:nvSpPr>
          <p:cNvPr id="7" name="Rectangle 6"/>
          <p:cNvSpPr/>
          <p:nvPr/>
        </p:nvSpPr>
        <p:spPr>
          <a:xfrm>
            <a:off x="1905000" y="3363937"/>
            <a:ext cx="7238999" cy="92333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342900" indent="-342900" defTabSz="457200">
              <a:buFont typeface="Arial"/>
              <a:buChar char="•"/>
            </a:pPr>
            <a:r>
              <a:rPr lang="en-US" sz="1800" b="1" i="1" dirty="0" smtClean="0">
                <a:solidFill>
                  <a:prstClr val="black"/>
                </a:solidFill>
                <a:latin typeface="Arial"/>
                <a:cs typeface="Arial"/>
              </a:rPr>
              <a:t>24 patents</a:t>
            </a:r>
            <a:endParaRPr lang="en-US" sz="1800" b="1" i="1" dirty="0">
              <a:solidFill>
                <a:prstClr val="black"/>
              </a:solidFill>
              <a:latin typeface="Arial"/>
              <a:cs typeface="Arial"/>
            </a:endParaRPr>
          </a:p>
          <a:p>
            <a:pPr marL="342900" indent="-342900" defTabSz="457200">
              <a:buFont typeface="Arial"/>
              <a:buChar char="•"/>
            </a:pPr>
            <a:r>
              <a:rPr lang="en-US" sz="1800" b="1" i="1" dirty="0" smtClean="0">
                <a:solidFill>
                  <a:prstClr val="black"/>
                </a:solidFill>
                <a:latin typeface="Arial"/>
                <a:cs typeface="Arial"/>
              </a:rPr>
              <a:t>48 industrial grants</a:t>
            </a:r>
            <a:endParaRPr lang="en-US" sz="1800" b="1" i="1" dirty="0">
              <a:solidFill>
                <a:prstClr val="black"/>
              </a:solidFill>
              <a:latin typeface="Arial"/>
              <a:cs typeface="Arial"/>
            </a:endParaRPr>
          </a:p>
          <a:p>
            <a:pPr marL="342900" indent="-342900" defTabSz="457200">
              <a:buFont typeface="Arial"/>
              <a:buChar char="•"/>
            </a:pPr>
            <a:r>
              <a:rPr lang="en-US" sz="1800" b="1" i="1" dirty="0" smtClean="0">
                <a:solidFill>
                  <a:prstClr val="black"/>
                </a:solidFill>
                <a:latin typeface="Arial"/>
                <a:cs typeface="Arial"/>
              </a:rPr>
              <a:t>2 start-up creation</a:t>
            </a:r>
          </a:p>
        </p:txBody>
      </p:sp>
      <p:sp>
        <p:nvSpPr>
          <p:cNvPr id="3" name="Round Single Corner Rectangle 2"/>
          <p:cNvSpPr/>
          <p:nvPr/>
        </p:nvSpPr>
        <p:spPr>
          <a:xfrm>
            <a:off x="0" y="1450471"/>
            <a:ext cx="2705100" cy="407963"/>
          </a:xfrm>
          <a:prstGeom prst="round1Rect">
            <a:avLst/>
          </a:prstGeom>
        </p:spPr>
        <p:style>
          <a:lnRef idx="3">
            <a:schemeClr val="lt1"/>
          </a:lnRef>
          <a:fillRef idx="1">
            <a:schemeClr val="accent1"/>
          </a:fillRef>
          <a:effectRef idx="1">
            <a:schemeClr val="accent1"/>
          </a:effectRef>
          <a:fontRef idx="minor">
            <a:schemeClr val="lt1"/>
          </a:fontRef>
        </p:style>
        <p:txBody>
          <a:bodyPr rtlCol="0" anchor="ctr"/>
          <a:lstStyle/>
          <a:p>
            <a:pPr defTabSz="457200"/>
            <a:r>
              <a:rPr lang="en-US" sz="2800" b="1" dirty="0" smtClean="0">
                <a:solidFill>
                  <a:srgbClr val="000000"/>
                </a:solidFill>
                <a:latin typeface="Arial"/>
                <a:cs typeface="Arial"/>
              </a:rPr>
              <a:t>Research</a:t>
            </a:r>
            <a:endParaRPr lang="en-US" sz="2800" b="1" dirty="0">
              <a:solidFill>
                <a:srgbClr val="000000"/>
              </a:solidFill>
              <a:latin typeface="Arial"/>
              <a:cs typeface="Arial"/>
            </a:endParaRPr>
          </a:p>
        </p:txBody>
      </p:sp>
      <p:sp>
        <p:nvSpPr>
          <p:cNvPr id="6" name="Rectangle 5"/>
          <p:cNvSpPr/>
          <p:nvPr/>
        </p:nvSpPr>
        <p:spPr>
          <a:xfrm>
            <a:off x="0" y="1858434"/>
            <a:ext cx="9144000" cy="107721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342900" indent="-342900" defTabSz="457200">
              <a:spcAft>
                <a:spcPts val="600"/>
              </a:spcAft>
              <a:buFont typeface="Arial"/>
              <a:buChar char="•"/>
            </a:pPr>
            <a:r>
              <a:rPr lang="fr-FR" sz="1800" b="1" i="1" dirty="0" smtClean="0">
                <a:solidFill>
                  <a:prstClr val="black"/>
                </a:solidFill>
                <a:latin typeface="Arial"/>
                <a:cs typeface="Arial"/>
              </a:rPr>
              <a:t>940 international publications, </a:t>
            </a:r>
            <a:r>
              <a:rPr lang="fr-FR" sz="1800" b="1" i="1" dirty="0" err="1" smtClean="0">
                <a:solidFill>
                  <a:prstClr val="black"/>
                </a:solidFill>
                <a:latin typeface="Arial"/>
                <a:cs typeface="Arial"/>
              </a:rPr>
              <a:t>mean</a:t>
            </a:r>
            <a:r>
              <a:rPr lang="fr-FR" sz="1800" b="1" i="1" dirty="0" smtClean="0">
                <a:solidFill>
                  <a:prstClr val="black"/>
                </a:solidFill>
                <a:latin typeface="Arial"/>
                <a:cs typeface="Arial"/>
              </a:rPr>
              <a:t> IF: 6.5  </a:t>
            </a:r>
            <a:r>
              <a:rPr lang="fr-FR" sz="1800" b="1" i="1" dirty="0" smtClean="0">
                <a:solidFill>
                  <a:srgbClr val="FF0000"/>
                </a:solidFill>
                <a:latin typeface="Arial"/>
                <a:cs typeface="Arial"/>
              </a:rPr>
              <a:t>(2012-today: &gt;550 publications)</a:t>
            </a:r>
          </a:p>
          <a:p>
            <a:pPr marL="342900" indent="-342900" defTabSz="457200">
              <a:spcAft>
                <a:spcPts val="600"/>
              </a:spcAft>
              <a:buFont typeface="Arial"/>
              <a:buChar char="•"/>
            </a:pPr>
            <a:r>
              <a:rPr lang="fr-FR" sz="1800" b="1" i="1" dirty="0" smtClean="0">
                <a:solidFill>
                  <a:prstClr val="black"/>
                </a:solidFill>
                <a:latin typeface="Arial"/>
                <a:cs typeface="Arial"/>
              </a:rPr>
              <a:t>26 ANR </a:t>
            </a:r>
          </a:p>
          <a:p>
            <a:pPr marL="342900" indent="-342900" defTabSz="457200">
              <a:spcAft>
                <a:spcPts val="600"/>
              </a:spcAft>
              <a:buFont typeface="Arial"/>
              <a:buChar char="•"/>
            </a:pPr>
            <a:r>
              <a:rPr lang="fr-FR" sz="1800" b="1" i="1" dirty="0" smtClean="0">
                <a:solidFill>
                  <a:prstClr val="black"/>
                </a:solidFill>
                <a:latin typeface="Arial"/>
                <a:cs typeface="Arial"/>
              </a:rPr>
              <a:t>5 EU FP-7 </a:t>
            </a:r>
            <a:r>
              <a:rPr lang="fr-FR" sz="1800" b="1" i="1" dirty="0" err="1" smtClean="0">
                <a:solidFill>
                  <a:prstClr val="black"/>
                </a:solidFill>
                <a:latin typeface="Arial"/>
                <a:cs typeface="Arial"/>
              </a:rPr>
              <a:t>Integrated</a:t>
            </a:r>
            <a:r>
              <a:rPr lang="fr-FR" sz="1800" b="1" i="1" dirty="0" smtClean="0">
                <a:solidFill>
                  <a:prstClr val="black"/>
                </a:solidFill>
                <a:latin typeface="Arial"/>
                <a:cs typeface="Arial"/>
              </a:rPr>
              <a:t> </a:t>
            </a:r>
            <a:r>
              <a:rPr lang="fr-FR" sz="1800" b="1" i="1" dirty="0" err="1" smtClean="0">
                <a:solidFill>
                  <a:prstClr val="black"/>
                </a:solidFill>
                <a:latin typeface="Arial"/>
                <a:cs typeface="Arial"/>
              </a:rPr>
              <a:t>Projects</a:t>
            </a:r>
            <a:r>
              <a:rPr lang="fr-FR" sz="1800" b="1" i="1" dirty="0" smtClean="0">
                <a:solidFill>
                  <a:prstClr val="black"/>
                </a:solidFill>
                <a:latin typeface="Arial"/>
                <a:cs typeface="Arial"/>
              </a:rPr>
              <a:t> (Coordination 2 Large </a:t>
            </a:r>
            <a:r>
              <a:rPr lang="fr-FR" sz="1800" b="1" i="1" dirty="0" err="1" smtClean="0">
                <a:solidFill>
                  <a:prstClr val="black"/>
                </a:solidFill>
                <a:latin typeface="Arial"/>
                <a:cs typeface="Arial"/>
              </a:rPr>
              <a:t>Scale</a:t>
            </a:r>
            <a:r>
              <a:rPr lang="fr-FR" sz="1800" b="1" i="1" dirty="0" smtClean="0">
                <a:solidFill>
                  <a:prstClr val="black"/>
                </a:solidFill>
                <a:latin typeface="Arial"/>
                <a:cs typeface="Arial"/>
              </a:rPr>
              <a:t>)</a:t>
            </a:r>
            <a:endParaRPr lang="en-US" sz="1800" b="1" i="1" dirty="0" smtClean="0">
              <a:solidFill>
                <a:prstClr val="black"/>
              </a:solidFill>
              <a:latin typeface="Arial"/>
              <a:cs typeface="Arial"/>
            </a:endParaRPr>
          </a:p>
        </p:txBody>
      </p:sp>
      <p:sp>
        <p:nvSpPr>
          <p:cNvPr id="10" name="Round Single Corner Rectangle 9"/>
          <p:cNvSpPr/>
          <p:nvPr/>
        </p:nvSpPr>
        <p:spPr>
          <a:xfrm>
            <a:off x="1905000" y="2955974"/>
            <a:ext cx="2705100" cy="407963"/>
          </a:xfrm>
          <a:prstGeom prst="round1Rect">
            <a:avLst/>
          </a:prstGeom>
        </p:spPr>
        <p:style>
          <a:lnRef idx="3">
            <a:schemeClr val="lt1"/>
          </a:lnRef>
          <a:fillRef idx="1">
            <a:schemeClr val="accent2"/>
          </a:fillRef>
          <a:effectRef idx="1">
            <a:schemeClr val="accent2"/>
          </a:effectRef>
          <a:fontRef idx="minor">
            <a:schemeClr val="lt1"/>
          </a:fontRef>
        </p:style>
        <p:txBody>
          <a:bodyPr rtlCol="0" anchor="ctr"/>
          <a:lstStyle/>
          <a:p>
            <a:pPr defTabSz="457200"/>
            <a:r>
              <a:rPr lang="en-US" sz="2800" b="1" dirty="0" smtClean="0">
                <a:solidFill>
                  <a:srgbClr val="000000"/>
                </a:solidFill>
                <a:latin typeface="Arial"/>
                <a:cs typeface="Arial"/>
              </a:rPr>
              <a:t>Valorization</a:t>
            </a:r>
            <a:endParaRPr lang="en-US" sz="2800" b="1" dirty="0">
              <a:solidFill>
                <a:srgbClr val="000000"/>
              </a:solidFill>
              <a:latin typeface="Arial"/>
              <a:cs typeface="Arial"/>
            </a:endParaRPr>
          </a:p>
        </p:txBody>
      </p:sp>
      <p:sp>
        <p:nvSpPr>
          <p:cNvPr id="11" name="Round Single Corner Rectangle 10"/>
          <p:cNvSpPr/>
          <p:nvPr/>
        </p:nvSpPr>
        <p:spPr>
          <a:xfrm>
            <a:off x="3594100" y="4297437"/>
            <a:ext cx="2705100" cy="407963"/>
          </a:xfrm>
          <a:prstGeom prst="round1Rect">
            <a:avLst/>
          </a:prstGeom>
        </p:spPr>
        <p:style>
          <a:lnRef idx="3">
            <a:schemeClr val="lt1"/>
          </a:lnRef>
          <a:fillRef idx="1">
            <a:schemeClr val="accent5"/>
          </a:fillRef>
          <a:effectRef idx="1">
            <a:schemeClr val="accent5"/>
          </a:effectRef>
          <a:fontRef idx="minor">
            <a:schemeClr val="lt1"/>
          </a:fontRef>
        </p:style>
        <p:txBody>
          <a:bodyPr rtlCol="0" anchor="ctr"/>
          <a:lstStyle/>
          <a:p>
            <a:pPr defTabSz="457200"/>
            <a:r>
              <a:rPr lang="en-US" sz="2800" b="1" dirty="0" smtClean="0">
                <a:solidFill>
                  <a:srgbClr val="000000"/>
                </a:solidFill>
                <a:latin typeface="Arial"/>
                <a:cs typeface="Arial"/>
              </a:rPr>
              <a:t>Clinical Trials</a:t>
            </a:r>
            <a:endParaRPr lang="en-US" sz="2800" b="1" dirty="0">
              <a:solidFill>
                <a:srgbClr val="000000"/>
              </a:solidFill>
              <a:latin typeface="Arial"/>
              <a:cs typeface="Arial"/>
            </a:endParaRPr>
          </a:p>
        </p:txBody>
      </p:sp>
      <p:sp>
        <p:nvSpPr>
          <p:cNvPr id="8" name="Rectangle 7"/>
          <p:cNvSpPr/>
          <p:nvPr/>
        </p:nvSpPr>
        <p:spPr>
          <a:xfrm>
            <a:off x="3594100" y="4692398"/>
            <a:ext cx="5549898" cy="36933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342900" indent="-342900" defTabSz="457200">
              <a:buFont typeface="Arial"/>
              <a:buChar char="•"/>
            </a:pPr>
            <a:r>
              <a:rPr lang="en-US" sz="1800" b="1" i="1" dirty="0" smtClean="0">
                <a:solidFill>
                  <a:prstClr val="black"/>
                </a:solidFill>
                <a:latin typeface="Arial"/>
                <a:cs typeface="Arial"/>
              </a:rPr>
              <a:t>14 PHRC</a:t>
            </a:r>
          </a:p>
        </p:txBody>
      </p:sp>
      <p:pic>
        <p:nvPicPr>
          <p:cNvPr id="9" name="Image 8"/>
          <p:cNvPicPr>
            <a:picLocks noChangeAspect="1"/>
          </p:cNvPicPr>
          <p:nvPr/>
        </p:nvPicPr>
        <p:blipFill rotWithShape="1">
          <a:blip r:embed="rId3"/>
          <a:srcRect l="9020" t="28881" r="9967" b="15145"/>
          <a:stretch/>
        </p:blipFill>
        <p:spPr>
          <a:xfrm>
            <a:off x="-1" y="5112519"/>
            <a:ext cx="5499102" cy="1711615"/>
          </a:xfrm>
          <a:prstGeom prst="rect">
            <a:avLst/>
          </a:prstGeom>
        </p:spPr>
      </p:pic>
      <p:sp>
        <p:nvSpPr>
          <p:cNvPr id="99" name="Rectangle 98"/>
          <p:cNvSpPr/>
          <p:nvPr/>
        </p:nvSpPr>
        <p:spPr>
          <a:xfrm>
            <a:off x="5363636" y="5477470"/>
            <a:ext cx="3793064" cy="92333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342900" indent="-342900" defTabSz="457200">
              <a:buFont typeface="Arial"/>
              <a:buChar char="•"/>
            </a:pPr>
            <a:r>
              <a:rPr lang="fr-FR" sz="1800" b="1" i="1" dirty="0" smtClean="0">
                <a:solidFill>
                  <a:prstClr val="black"/>
                </a:solidFill>
                <a:latin typeface="Arial"/>
                <a:cs typeface="Arial"/>
              </a:rPr>
              <a:t>74 </a:t>
            </a:r>
            <a:r>
              <a:rPr lang="fr-FR" sz="1800" b="1" i="1" dirty="0" err="1" smtClean="0">
                <a:solidFill>
                  <a:prstClr val="black"/>
                </a:solidFill>
                <a:latin typeface="Arial"/>
                <a:cs typeface="Arial"/>
              </a:rPr>
              <a:t>PhD</a:t>
            </a:r>
            <a:endParaRPr lang="fr-FR" sz="1800" b="1" i="1" dirty="0">
              <a:solidFill>
                <a:prstClr val="black"/>
              </a:solidFill>
              <a:latin typeface="Arial"/>
              <a:cs typeface="Arial"/>
            </a:endParaRPr>
          </a:p>
          <a:p>
            <a:pPr marL="342900" indent="-342900" defTabSz="457200">
              <a:buFont typeface="Arial"/>
              <a:buChar char="•"/>
            </a:pPr>
            <a:r>
              <a:rPr lang="fr-FR" sz="1800" b="1" i="1" dirty="0" smtClean="0">
                <a:solidFill>
                  <a:prstClr val="black"/>
                </a:solidFill>
                <a:latin typeface="Arial"/>
                <a:cs typeface="Arial"/>
              </a:rPr>
              <a:t>32 Post-docs</a:t>
            </a:r>
          </a:p>
          <a:p>
            <a:pPr marL="342900" indent="-342900" defTabSz="457200">
              <a:buFont typeface="Arial"/>
              <a:buChar char="•"/>
            </a:pPr>
            <a:r>
              <a:rPr lang="en-US" sz="1800" b="1" i="1" dirty="0" smtClean="0">
                <a:solidFill>
                  <a:prstClr val="black"/>
                </a:solidFill>
                <a:latin typeface="Arial"/>
                <a:cs typeface="Arial"/>
              </a:rPr>
              <a:t>255 internships </a:t>
            </a:r>
          </a:p>
        </p:txBody>
      </p:sp>
      <p:sp>
        <p:nvSpPr>
          <p:cNvPr id="12" name="Round Single Corner Rectangle 11"/>
          <p:cNvSpPr/>
          <p:nvPr/>
        </p:nvSpPr>
        <p:spPr>
          <a:xfrm>
            <a:off x="5363636" y="5069507"/>
            <a:ext cx="2705100" cy="407963"/>
          </a:xfrm>
          <a:prstGeom prst="round1Rect">
            <a:avLst/>
          </a:prstGeom>
        </p:spPr>
        <p:style>
          <a:lnRef idx="3">
            <a:schemeClr val="lt1"/>
          </a:lnRef>
          <a:fillRef idx="1">
            <a:schemeClr val="accent4"/>
          </a:fillRef>
          <a:effectRef idx="1">
            <a:schemeClr val="accent4"/>
          </a:effectRef>
          <a:fontRef idx="minor">
            <a:schemeClr val="lt1"/>
          </a:fontRef>
        </p:style>
        <p:txBody>
          <a:bodyPr rtlCol="0" anchor="ctr"/>
          <a:lstStyle/>
          <a:p>
            <a:pPr defTabSz="457200"/>
            <a:r>
              <a:rPr lang="en-US" sz="2800" b="1" dirty="0" smtClean="0">
                <a:solidFill>
                  <a:srgbClr val="000000"/>
                </a:solidFill>
                <a:latin typeface="Arial"/>
                <a:cs typeface="Arial"/>
              </a:rPr>
              <a:t>Education</a:t>
            </a:r>
            <a:endParaRPr lang="en-US" sz="2800" b="1" dirty="0">
              <a:solidFill>
                <a:srgbClr val="000000"/>
              </a:solidFill>
              <a:latin typeface="Arial"/>
              <a:cs typeface="Arial"/>
            </a:endParaRPr>
          </a:p>
        </p:txBody>
      </p:sp>
      <p:sp>
        <p:nvSpPr>
          <p:cNvPr id="14" name="Round Single Corner Rectangle 2"/>
          <p:cNvSpPr/>
          <p:nvPr/>
        </p:nvSpPr>
        <p:spPr>
          <a:xfrm>
            <a:off x="5774268" y="6400800"/>
            <a:ext cx="3382432" cy="457200"/>
          </a:xfrm>
          <a:prstGeom prst="round1Rect">
            <a:avLst/>
          </a:prstGeom>
        </p:spPr>
        <p:style>
          <a:lnRef idx="3">
            <a:schemeClr val="lt1"/>
          </a:lnRef>
          <a:fillRef idx="1">
            <a:schemeClr val="accent6"/>
          </a:fillRef>
          <a:effectRef idx="1">
            <a:schemeClr val="accent6"/>
          </a:effectRef>
          <a:fontRef idx="minor">
            <a:schemeClr val="lt1"/>
          </a:fontRef>
        </p:style>
        <p:txBody>
          <a:bodyPr rtlCol="0" anchor="ctr"/>
          <a:lstStyle/>
          <a:p>
            <a:pPr defTabSz="457200"/>
            <a:r>
              <a:rPr lang="en-US" sz="2800" b="1" dirty="0" smtClean="0">
                <a:solidFill>
                  <a:prstClr val="white"/>
                </a:solidFill>
                <a:latin typeface="Arial"/>
                <a:cs typeface="Arial"/>
              </a:rPr>
              <a:t>Diffusion </a:t>
            </a:r>
            <a:r>
              <a:rPr lang="en-US" b="1" dirty="0" smtClean="0">
                <a:solidFill>
                  <a:prstClr val="white"/>
                </a:solidFill>
                <a:latin typeface="Arial"/>
                <a:cs typeface="Arial"/>
              </a:rPr>
              <a:t>(all media</a:t>
            </a:r>
            <a:r>
              <a:rPr lang="is-IS" b="1" dirty="0" smtClean="0">
                <a:solidFill>
                  <a:prstClr val="white"/>
                </a:solidFill>
                <a:latin typeface="Arial"/>
                <a:cs typeface="Arial"/>
              </a:rPr>
              <a:t>)</a:t>
            </a:r>
            <a:endParaRPr lang="en-US" b="1" dirty="0">
              <a:solidFill>
                <a:prstClr val="white"/>
              </a:solidFill>
              <a:latin typeface="Arial"/>
              <a:cs typeface="Arial"/>
            </a:endParaRPr>
          </a:p>
        </p:txBody>
      </p:sp>
      <p:pic>
        <p:nvPicPr>
          <p:cNvPr id="16" name="Image 15"/>
          <p:cNvPicPr>
            <a:picLocks noChangeAspect="1"/>
          </p:cNvPicPr>
          <p:nvPr/>
        </p:nvPicPr>
        <p:blipFill>
          <a:blip r:embed="rId4"/>
          <a:stretch>
            <a:fillRect/>
          </a:stretch>
        </p:blipFill>
        <p:spPr>
          <a:xfrm>
            <a:off x="899592" y="-1728"/>
            <a:ext cx="7620000" cy="1076960"/>
          </a:xfrm>
          <a:prstGeom prst="rect">
            <a:avLst/>
          </a:prstGeom>
        </p:spPr>
      </p:pic>
      <p:sp>
        <p:nvSpPr>
          <p:cNvPr id="15" name="ZoneTexte 14"/>
          <p:cNvSpPr txBox="1"/>
          <p:nvPr/>
        </p:nvSpPr>
        <p:spPr>
          <a:xfrm>
            <a:off x="0" y="4437112"/>
            <a:ext cx="3308142" cy="523220"/>
          </a:xfrm>
          <a:prstGeom prst="rect">
            <a:avLst/>
          </a:prstGeom>
          <a:noFill/>
        </p:spPr>
        <p:txBody>
          <a:bodyPr wrap="none" rtlCol="0">
            <a:spAutoFit/>
          </a:bodyPr>
          <a:lstStyle/>
          <a:p>
            <a:r>
              <a:rPr lang="fr-FR" sz="2800" b="1" dirty="0" smtClean="0">
                <a:solidFill>
                  <a:srgbClr val="FF0000"/>
                </a:solidFill>
                <a:latin typeface="Arial"/>
                <a:ea typeface="+mn-ea"/>
                <a:cs typeface="Arial"/>
              </a:rPr>
              <a:t>AERES 2013 : 6A+ </a:t>
            </a:r>
            <a:endParaRPr lang="fr-FR" sz="2800" b="1" dirty="0">
              <a:solidFill>
                <a:srgbClr val="FF0000"/>
              </a:solidFill>
              <a:latin typeface="Arial"/>
              <a:ea typeface="+mn-ea"/>
              <a:cs typeface="Arial"/>
            </a:endParaRPr>
          </a:p>
        </p:txBody>
      </p:sp>
    </p:spTree>
    <p:extLst>
      <p:ext uri="{BB962C8B-B14F-4D97-AF65-F5344CB8AC3E}">
        <p14:creationId xmlns:p14="http://schemas.microsoft.com/office/powerpoint/2010/main" val="36829777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555" y="-27384"/>
            <a:ext cx="8462890" cy="584776"/>
          </a:xfrm>
          <a:prstGeom prst="rect">
            <a:avLst/>
          </a:prstGeom>
          <a:noFill/>
        </p:spPr>
        <p:txBody>
          <a:bodyPr wrap="square" rtlCol="0">
            <a:spAutoFit/>
          </a:bodyPr>
          <a:lstStyle/>
          <a:p>
            <a:pPr algn="ctr" defTabSz="457200" eaLnBrk="0" fontAlgn="base" hangingPunct="0">
              <a:spcBef>
                <a:spcPct val="0"/>
              </a:spcBef>
              <a:spcAft>
                <a:spcPct val="0"/>
              </a:spcAft>
              <a:buClr>
                <a:srgbClr val="000000"/>
              </a:buClr>
              <a:buSzPct val="100000"/>
              <a:buFont typeface="Times New Roman" charset="0"/>
              <a:buNone/>
            </a:pPr>
            <a:r>
              <a:rPr lang="en-US" sz="3200" b="1" i="1" dirty="0" smtClean="0">
                <a:solidFill>
                  <a:srgbClr val="000000"/>
                </a:solidFill>
                <a:latin typeface="Arial"/>
                <a:ea typeface="ＭＳ Ｐゴシック" charset="0"/>
                <a:cs typeface="Arial"/>
              </a:rPr>
              <a:t>Thank you for your attention</a:t>
            </a:r>
            <a:endParaRPr lang="en-US" sz="3200" b="1" i="1" dirty="0">
              <a:solidFill>
                <a:srgbClr val="000000"/>
              </a:solidFill>
              <a:latin typeface="Arial"/>
              <a:ea typeface="ＭＳ Ｐゴシック" charset="0"/>
              <a:cs typeface="Arial"/>
            </a:endParaRPr>
          </a:p>
        </p:txBody>
      </p:sp>
      <p:pic>
        <p:nvPicPr>
          <p:cNvPr id="5" name="Picture 4" descr="22741N2014-Modifi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531" y="538360"/>
            <a:ext cx="8422939" cy="4330800"/>
          </a:xfrm>
          <a:prstGeom prst="rect">
            <a:avLst/>
          </a:prstGeom>
        </p:spPr>
      </p:pic>
      <p:sp>
        <p:nvSpPr>
          <p:cNvPr id="6" name="TextBox 5"/>
          <p:cNvSpPr txBox="1"/>
          <p:nvPr/>
        </p:nvSpPr>
        <p:spPr>
          <a:xfrm>
            <a:off x="0" y="4869160"/>
            <a:ext cx="9144000" cy="1169551"/>
          </a:xfrm>
          <a:prstGeom prst="rect">
            <a:avLst/>
          </a:prstGeom>
          <a:noFill/>
        </p:spPr>
        <p:txBody>
          <a:bodyPr wrap="square" rtlCol="0">
            <a:spAutoFit/>
          </a:bodyPr>
          <a:lstStyle/>
          <a:p>
            <a:pPr algn="ctr" defTabSz="457200" eaLnBrk="0" fontAlgn="base" hangingPunct="0">
              <a:spcBef>
                <a:spcPct val="0"/>
              </a:spcBef>
              <a:spcAft>
                <a:spcPct val="0"/>
              </a:spcAft>
              <a:buClr>
                <a:srgbClr val="000000"/>
              </a:buClr>
              <a:buSzPct val="100000"/>
              <a:buFont typeface="Times New Roman" charset="0"/>
              <a:buNone/>
            </a:pPr>
            <a:r>
              <a:rPr lang="fr-FR" sz="2000" b="1" i="1" dirty="0">
                <a:solidFill>
                  <a:srgbClr val="0000FF"/>
                </a:solidFill>
                <a:latin typeface="Arial"/>
                <a:ea typeface="ＭＳ Ｐゴシック" charset="0"/>
                <a:cs typeface="Arial"/>
              </a:rPr>
              <a:t>S</a:t>
            </a:r>
            <a:r>
              <a:rPr lang="fr-FR" sz="2000" b="1" i="1" dirty="0" smtClean="0">
                <a:solidFill>
                  <a:srgbClr val="0000FF"/>
                </a:solidFill>
                <a:latin typeface="Arial"/>
                <a:ea typeface="ＭＳ Ｐゴシック" charset="0"/>
                <a:cs typeface="Arial"/>
              </a:rPr>
              <a:t>troke </a:t>
            </a:r>
            <a:r>
              <a:rPr lang="fr-FR" sz="2000" b="1" i="1" dirty="0" err="1" smtClean="0">
                <a:solidFill>
                  <a:srgbClr val="0000FF"/>
                </a:solidFill>
                <a:latin typeface="Arial"/>
                <a:ea typeface="ＭＳ Ｐゴシック" charset="0"/>
                <a:cs typeface="Arial"/>
              </a:rPr>
              <a:t>highlighted</a:t>
            </a:r>
            <a:r>
              <a:rPr lang="fr-FR" sz="2000" b="1" i="1" dirty="0" smtClean="0">
                <a:solidFill>
                  <a:srgbClr val="0000FF"/>
                </a:solidFill>
                <a:latin typeface="Arial"/>
                <a:ea typeface="ＭＳ Ｐゴシック" charset="0"/>
                <a:cs typeface="Arial"/>
              </a:rPr>
              <a:t> by </a:t>
            </a:r>
            <a:r>
              <a:rPr lang="fr-FR" sz="2000" b="1" i="1" dirty="0" err="1" smtClean="0">
                <a:solidFill>
                  <a:srgbClr val="0000FF"/>
                </a:solidFill>
                <a:latin typeface="Arial"/>
                <a:ea typeface="ＭＳ Ｐゴシック" charset="0"/>
                <a:cs typeface="Arial"/>
              </a:rPr>
              <a:t>nanoparticles</a:t>
            </a:r>
            <a:endParaRPr lang="fr-FR" sz="2000" b="1" i="1" dirty="0" smtClean="0">
              <a:solidFill>
                <a:srgbClr val="0000FF"/>
              </a:solidFill>
              <a:latin typeface="Arial"/>
              <a:ea typeface="ＭＳ Ｐゴシック" charset="0"/>
              <a:cs typeface="Arial"/>
            </a:endParaRPr>
          </a:p>
          <a:p>
            <a:pPr algn="ctr" defTabSz="457200" eaLnBrk="0" fontAlgn="base" hangingPunct="0">
              <a:spcBef>
                <a:spcPct val="0"/>
              </a:spcBef>
              <a:spcAft>
                <a:spcPct val="0"/>
              </a:spcAft>
              <a:buClr>
                <a:srgbClr val="000000"/>
              </a:buClr>
              <a:buSzPct val="100000"/>
              <a:buFont typeface="Times New Roman" charset="0"/>
              <a:buNone/>
            </a:pPr>
            <a:r>
              <a:rPr lang="fr-FR" sz="2000" b="1" dirty="0">
                <a:solidFill>
                  <a:srgbClr val="000000"/>
                </a:solidFill>
                <a:latin typeface="Arial"/>
                <a:ea typeface="ＭＳ Ｐゴシック" charset="0"/>
                <a:cs typeface="Arial"/>
              </a:rPr>
              <a:t>Pierre Gilles de Gennes </a:t>
            </a:r>
            <a:r>
              <a:rPr lang="fr-FR" sz="2000" b="1" dirty="0" err="1" smtClean="0">
                <a:solidFill>
                  <a:srgbClr val="000000"/>
                </a:solidFill>
                <a:latin typeface="Arial"/>
                <a:ea typeface="ＭＳ Ｐゴシック" charset="0"/>
                <a:cs typeface="Arial"/>
              </a:rPr>
              <a:t>Award</a:t>
            </a:r>
            <a:r>
              <a:rPr lang="fr-FR" sz="2000" b="1" dirty="0" smtClean="0">
                <a:solidFill>
                  <a:srgbClr val="000000"/>
                </a:solidFill>
                <a:latin typeface="Arial"/>
                <a:ea typeface="ＭＳ Ｐゴシック" charset="0"/>
                <a:cs typeface="Arial"/>
              </a:rPr>
              <a:t> 2014</a:t>
            </a:r>
          </a:p>
          <a:p>
            <a:pPr algn="ctr" defTabSz="457200" eaLnBrk="0" fontAlgn="base" hangingPunct="0">
              <a:spcBef>
                <a:spcPct val="0"/>
              </a:spcBef>
              <a:spcAft>
                <a:spcPct val="0"/>
              </a:spcAft>
              <a:buClr>
                <a:srgbClr val="000000"/>
              </a:buClr>
              <a:buSzPct val="100000"/>
              <a:buFont typeface="Times New Roman" charset="0"/>
              <a:buNone/>
            </a:pPr>
            <a:endParaRPr lang="fr-FR" sz="1000" b="1" i="1" dirty="0" smtClean="0">
              <a:solidFill>
                <a:srgbClr val="000000"/>
              </a:solidFill>
              <a:latin typeface="Arial"/>
              <a:ea typeface="ＭＳ Ｐゴシック" charset="0"/>
              <a:cs typeface="Arial"/>
            </a:endParaRPr>
          </a:p>
          <a:p>
            <a:pPr algn="ctr" defTabSz="457200" eaLnBrk="0" fontAlgn="base" hangingPunct="0">
              <a:spcBef>
                <a:spcPct val="0"/>
              </a:spcBef>
              <a:spcAft>
                <a:spcPct val="0"/>
              </a:spcAft>
              <a:buClr>
                <a:srgbClr val="000000"/>
              </a:buClr>
              <a:buSzPct val="100000"/>
              <a:buFont typeface="Times New Roman" charset="0"/>
              <a:buNone/>
            </a:pPr>
            <a:r>
              <a:rPr lang="fr-FR" sz="1900" b="1" dirty="0" err="1" smtClean="0">
                <a:solidFill>
                  <a:srgbClr val="000000"/>
                </a:solidFill>
                <a:latin typeface="Arial"/>
                <a:ea typeface="ＭＳ Ｐゴシック" charset="0"/>
                <a:cs typeface="Arial"/>
              </a:rPr>
              <a:t>Artist</a:t>
            </a:r>
            <a:r>
              <a:rPr lang="fr-FR" sz="1900" b="1" dirty="0" smtClean="0">
                <a:solidFill>
                  <a:srgbClr val="000000"/>
                </a:solidFill>
                <a:latin typeface="Arial"/>
                <a:ea typeface="ＭＳ Ｐゴシック" charset="0"/>
                <a:cs typeface="Arial"/>
              </a:rPr>
              <a:t>: Nicolas D’</a:t>
            </a:r>
            <a:r>
              <a:rPr lang="fr-FR" sz="1900" b="1" dirty="0" err="1" smtClean="0">
                <a:solidFill>
                  <a:srgbClr val="000000"/>
                </a:solidFill>
                <a:latin typeface="Arial"/>
                <a:ea typeface="ＭＳ Ｐゴシック" charset="0"/>
                <a:cs typeface="Arial"/>
              </a:rPr>
              <a:t>Olce</a:t>
            </a:r>
            <a:r>
              <a:rPr lang="fr-FR" sz="1900" b="1" dirty="0" smtClean="0">
                <a:solidFill>
                  <a:srgbClr val="000000"/>
                </a:solidFill>
                <a:latin typeface="Arial"/>
                <a:ea typeface="ＭＳ Ｐゴシック" charset="0"/>
                <a:cs typeface="Arial"/>
              </a:rPr>
              <a:t> - </a:t>
            </a:r>
            <a:r>
              <a:rPr lang="fr-FR" sz="1900" b="1" dirty="0" err="1" smtClean="0">
                <a:solidFill>
                  <a:srgbClr val="000000"/>
                </a:solidFill>
                <a:latin typeface="Arial"/>
                <a:ea typeface="ＭＳ Ｐゴシック" charset="0"/>
                <a:cs typeface="Arial"/>
              </a:rPr>
              <a:t>Laboratory</a:t>
            </a:r>
            <a:r>
              <a:rPr lang="fr-FR" sz="1900" b="1" dirty="0" smtClean="0">
                <a:solidFill>
                  <a:srgbClr val="000000"/>
                </a:solidFill>
                <a:latin typeface="Arial"/>
                <a:ea typeface="ＭＳ Ｐゴシック" charset="0"/>
                <a:cs typeface="Arial"/>
              </a:rPr>
              <a:t>: INSERM U1148; Paris</a:t>
            </a:r>
            <a:endParaRPr lang="fr-FR" sz="1900" b="1" dirty="0">
              <a:solidFill>
                <a:srgbClr val="000000"/>
              </a:solidFill>
              <a:latin typeface="Arial"/>
              <a:ea typeface="ＭＳ Ｐゴシック" charset="0"/>
              <a:cs typeface="Arial"/>
            </a:endParaRPr>
          </a:p>
        </p:txBody>
      </p:sp>
      <p:pic>
        <p:nvPicPr>
          <p:cNvPr id="8" name="Picture 7"/>
          <p:cNvPicPr>
            <a:picLocks noChangeAspect="1"/>
          </p:cNvPicPr>
          <p:nvPr/>
        </p:nvPicPr>
        <p:blipFill>
          <a:blip r:embed="rId4"/>
          <a:stretch>
            <a:fillRect/>
          </a:stretch>
        </p:blipFill>
        <p:spPr>
          <a:xfrm>
            <a:off x="107504" y="5040982"/>
            <a:ext cx="2095500" cy="552450"/>
          </a:xfrm>
          <a:prstGeom prst="rect">
            <a:avLst/>
          </a:prstGeom>
          <a:noFill/>
        </p:spPr>
      </p:pic>
      <p:pic>
        <p:nvPicPr>
          <p:cNvPr id="10" name="Image 9" descr="logo LV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604" y="5974846"/>
            <a:ext cx="6394896" cy="881746"/>
          </a:xfrm>
          <a:prstGeom prst="rect">
            <a:avLst/>
          </a:prstGeom>
        </p:spPr>
      </p:pic>
      <p:sp>
        <p:nvSpPr>
          <p:cNvPr id="11" name="Rectangle 10"/>
          <p:cNvSpPr/>
          <p:nvPr/>
        </p:nvSpPr>
        <p:spPr>
          <a:xfrm>
            <a:off x="6805146" y="6089511"/>
            <a:ext cx="2313454" cy="523220"/>
          </a:xfrm>
          <a:prstGeom prst="rect">
            <a:avLst/>
          </a:prstGeom>
        </p:spPr>
        <p:txBody>
          <a:bodyPr wrap="none">
            <a:spAutoFit/>
          </a:bodyPr>
          <a:lstStyle/>
          <a:p>
            <a:pPr fontAlgn="base">
              <a:spcBef>
                <a:spcPct val="0"/>
              </a:spcBef>
              <a:spcAft>
                <a:spcPct val="0"/>
              </a:spcAft>
            </a:pPr>
            <a:r>
              <a:rPr lang="en-US" sz="2800" b="1" dirty="0" err="1" smtClean="0">
                <a:solidFill>
                  <a:srgbClr val="FF0000"/>
                </a:solidFill>
                <a:latin typeface="Tahoma" pitchFamily="27" charset="0"/>
                <a:ea typeface="ＭＳ Ｐゴシック" pitchFamily="27" charset="-128"/>
                <a:cs typeface="ＭＳ Ｐゴシック" pitchFamily="27" charset="-128"/>
              </a:rPr>
              <a:t>www.lvts.fr</a:t>
            </a:r>
            <a:endParaRPr lang="en-US" sz="2800" b="1" dirty="0" smtClean="0">
              <a:solidFill>
                <a:srgbClr val="FF0000"/>
              </a:solidFill>
              <a:latin typeface="Tahoma" pitchFamily="27" charset="0"/>
              <a:ea typeface="ＭＳ Ｐゴシック" pitchFamily="27" charset="-128"/>
              <a:cs typeface="ＭＳ Ｐゴシック" pitchFamily="27" charset="-128"/>
            </a:endParaRPr>
          </a:p>
        </p:txBody>
      </p:sp>
    </p:spTree>
    <p:extLst>
      <p:ext uri="{BB962C8B-B14F-4D97-AF65-F5344CB8AC3E}">
        <p14:creationId xmlns:p14="http://schemas.microsoft.com/office/powerpoint/2010/main" val="285005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p:cNvSpPr txBox="1"/>
          <p:nvPr/>
        </p:nvSpPr>
        <p:spPr>
          <a:xfrm>
            <a:off x="3277761" y="1211972"/>
            <a:ext cx="3248881" cy="523220"/>
          </a:xfrm>
          <a:prstGeom prst="rect">
            <a:avLst/>
          </a:prstGeom>
          <a:noFill/>
        </p:spPr>
        <p:txBody>
          <a:bodyPr wrap="none" rtlCol="0">
            <a:spAutoFit/>
          </a:bodyPr>
          <a:lstStyle/>
          <a:p>
            <a:pPr algn="ctr" defTabSz="457200"/>
            <a:r>
              <a:rPr lang="en-US" sz="2800" b="1" dirty="0" smtClean="0">
                <a:solidFill>
                  <a:srgbClr val="000000"/>
                </a:solidFill>
                <a:latin typeface="Arial"/>
                <a:ea typeface="+mn-ea"/>
                <a:cs typeface="Arial"/>
              </a:rPr>
              <a:t>2007 -&gt; June 2012</a:t>
            </a:r>
            <a:endParaRPr lang="fr-FR" sz="1800" dirty="0">
              <a:solidFill>
                <a:srgbClr val="000000"/>
              </a:solidFill>
              <a:latin typeface="Arial"/>
              <a:ea typeface="+mn-ea"/>
              <a:cs typeface="Arial"/>
            </a:endParaRPr>
          </a:p>
        </p:txBody>
      </p:sp>
      <p:sp>
        <p:nvSpPr>
          <p:cNvPr id="5" name="ZoneTexte 4"/>
          <p:cNvSpPr txBox="1"/>
          <p:nvPr/>
        </p:nvSpPr>
        <p:spPr>
          <a:xfrm>
            <a:off x="7041296" y="994583"/>
            <a:ext cx="1302602" cy="307777"/>
          </a:xfrm>
          <a:prstGeom prst="rect">
            <a:avLst/>
          </a:prstGeom>
          <a:noFill/>
        </p:spPr>
        <p:txBody>
          <a:bodyPr wrap="none" rtlCol="0">
            <a:spAutoFit/>
          </a:bodyPr>
          <a:lstStyle/>
          <a:p>
            <a:pPr algn="r" defTabSz="457200"/>
            <a:r>
              <a:rPr lang="fr-FR" sz="1400" dirty="0" smtClean="0">
                <a:solidFill>
                  <a:prstClr val="black"/>
                </a:solidFill>
                <a:latin typeface="Arial"/>
                <a:ea typeface="+mn-ea"/>
                <a:cs typeface="Arial"/>
              </a:rPr>
              <a:t>www.u1148.fr</a:t>
            </a:r>
            <a:endParaRPr lang="fr-FR" sz="1400" dirty="0">
              <a:solidFill>
                <a:prstClr val="black"/>
              </a:solidFill>
              <a:latin typeface="Arial"/>
              <a:ea typeface="+mn-ea"/>
              <a:cs typeface="Arial"/>
            </a:endParaRPr>
          </a:p>
        </p:txBody>
      </p:sp>
      <p:sp>
        <p:nvSpPr>
          <p:cNvPr id="7" name="Rectangle 6"/>
          <p:cNvSpPr/>
          <p:nvPr/>
        </p:nvSpPr>
        <p:spPr>
          <a:xfrm>
            <a:off x="1905000" y="3363937"/>
            <a:ext cx="7238999" cy="92333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342900" indent="-342900" defTabSz="457200">
              <a:buFont typeface="Arial"/>
              <a:buChar char="•"/>
            </a:pPr>
            <a:r>
              <a:rPr lang="en-US" sz="1800" b="1" i="1" dirty="0" smtClean="0">
                <a:solidFill>
                  <a:prstClr val="black"/>
                </a:solidFill>
                <a:latin typeface="Arial"/>
                <a:cs typeface="Arial"/>
              </a:rPr>
              <a:t>24 patents</a:t>
            </a:r>
            <a:endParaRPr lang="en-US" sz="1800" b="1" i="1" dirty="0">
              <a:solidFill>
                <a:prstClr val="black"/>
              </a:solidFill>
              <a:latin typeface="Arial"/>
              <a:cs typeface="Arial"/>
            </a:endParaRPr>
          </a:p>
          <a:p>
            <a:pPr marL="342900" indent="-342900" defTabSz="457200">
              <a:buFont typeface="Arial"/>
              <a:buChar char="•"/>
            </a:pPr>
            <a:r>
              <a:rPr lang="en-US" sz="1800" b="1" i="1" dirty="0" smtClean="0">
                <a:solidFill>
                  <a:prstClr val="black"/>
                </a:solidFill>
                <a:latin typeface="Arial"/>
                <a:cs typeface="Arial"/>
              </a:rPr>
              <a:t>48 industrial grants</a:t>
            </a:r>
            <a:endParaRPr lang="en-US" sz="1800" b="1" i="1" dirty="0">
              <a:solidFill>
                <a:prstClr val="black"/>
              </a:solidFill>
              <a:latin typeface="Arial"/>
              <a:cs typeface="Arial"/>
            </a:endParaRPr>
          </a:p>
          <a:p>
            <a:pPr marL="342900" indent="-342900" defTabSz="457200">
              <a:buFont typeface="Arial"/>
              <a:buChar char="•"/>
            </a:pPr>
            <a:r>
              <a:rPr lang="en-US" sz="1800" b="1" i="1" dirty="0" smtClean="0">
                <a:solidFill>
                  <a:prstClr val="black"/>
                </a:solidFill>
                <a:latin typeface="Arial"/>
                <a:cs typeface="Arial"/>
              </a:rPr>
              <a:t>2 start-up creation</a:t>
            </a:r>
          </a:p>
        </p:txBody>
      </p:sp>
      <p:sp>
        <p:nvSpPr>
          <p:cNvPr id="3" name="Round Single Corner Rectangle 2"/>
          <p:cNvSpPr/>
          <p:nvPr/>
        </p:nvSpPr>
        <p:spPr>
          <a:xfrm>
            <a:off x="0" y="1450471"/>
            <a:ext cx="2705100" cy="407963"/>
          </a:xfrm>
          <a:prstGeom prst="round1Rect">
            <a:avLst/>
          </a:prstGeom>
        </p:spPr>
        <p:style>
          <a:lnRef idx="3">
            <a:schemeClr val="lt1"/>
          </a:lnRef>
          <a:fillRef idx="1">
            <a:schemeClr val="accent1"/>
          </a:fillRef>
          <a:effectRef idx="1">
            <a:schemeClr val="accent1"/>
          </a:effectRef>
          <a:fontRef idx="minor">
            <a:schemeClr val="lt1"/>
          </a:fontRef>
        </p:style>
        <p:txBody>
          <a:bodyPr rtlCol="0" anchor="ctr"/>
          <a:lstStyle/>
          <a:p>
            <a:pPr defTabSz="457200"/>
            <a:r>
              <a:rPr lang="en-US" sz="2800" b="1" dirty="0" smtClean="0">
                <a:solidFill>
                  <a:srgbClr val="000000"/>
                </a:solidFill>
                <a:latin typeface="Arial"/>
                <a:cs typeface="Arial"/>
              </a:rPr>
              <a:t>Research</a:t>
            </a:r>
            <a:endParaRPr lang="en-US" sz="2800" b="1" dirty="0">
              <a:solidFill>
                <a:srgbClr val="000000"/>
              </a:solidFill>
              <a:latin typeface="Arial"/>
              <a:cs typeface="Arial"/>
            </a:endParaRPr>
          </a:p>
        </p:txBody>
      </p:sp>
      <p:sp>
        <p:nvSpPr>
          <p:cNvPr id="6" name="Rectangle 5"/>
          <p:cNvSpPr/>
          <p:nvPr/>
        </p:nvSpPr>
        <p:spPr>
          <a:xfrm>
            <a:off x="0" y="1858434"/>
            <a:ext cx="9144000" cy="107721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342900" indent="-342900" defTabSz="457200">
              <a:spcAft>
                <a:spcPts val="600"/>
              </a:spcAft>
              <a:buFont typeface="Arial"/>
              <a:buChar char="•"/>
            </a:pPr>
            <a:r>
              <a:rPr lang="fr-FR" sz="1800" b="1" i="1" dirty="0" smtClean="0">
                <a:solidFill>
                  <a:prstClr val="black"/>
                </a:solidFill>
                <a:latin typeface="Arial"/>
                <a:cs typeface="Arial"/>
              </a:rPr>
              <a:t>940 international publications, </a:t>
            </a:r>
            <a:r>
              <a:rPr lang="fr-FR" sz="1800" b="1" i="1" dirty="0" err="1" smtClean="0">
                <a:solidFill>
                  <a:prstClr val="black"/>
                </a:solidFill>
                <a:latin typeface="Arial"/>
                <a:cs typeface="Arial"/>
              </a:rPr>
              <a:t>mean</a:t>
            </a:r>
            <a:r>
              <a:rPr lang="fr-FR" sz="1800" b="1" i="1" dirty="0" smtClean="0">
                <a:solidFill>
                  <a:prstClr val="black"/>
                </a:solidFill>
                <a:latin typeface="Arial"/>
                <a:cs typeface="Arial"/>
              </a:rPr>
              <a:t> IF: </a:t>
            </a:r>
            <a:r>
              <a:rPr lang="fr-FR" sz="1800" b="1" i="1" smtClean="0">
                <a:solidFill>
                  <a:prstClr val="black"/>
                </a:solidFill>
                <a:latin typeface="Arial"/>
                <a:cs typeface="Arial"/>
              </a:rPr>
              <a:t>6.5 </a:t>
            </a:r>
            <a:endParaRPr lang="fr-FR" sz="1800" b="1" i="1" dirty="0" smtClean="0">
              <a:solidFill>
                <a:prstClr val="black"/>
              </a:solidFill>
              <a:latin typeface="Arial"/>
              <a:cs typeface="Arial"/>
            </a:endParaRPr>
          </a:p>
          <a:p>
            <a:pPr marL="342900" indent="-342900" defTabSz="457200">
              <a:spcAft>
                <a:spcPts val="600"/>
              </a:spcAft>
              <a:buFont typeface="Arial"/>
              <a:buChar char="•"/>
            </a:pPr>
            <a:r>
              <a:rPr lang="fr-FR" sz="1800" b="1" i="1" dirty="0" smtClean="0">
                <a:solidFill>
                  <a:prstClr val="black"/>
                </a:solidFill>
                <a:latin typeface="Arial"/>
                <a:cs typeface="Arial"/>
              </a:rPr>
              <a:t>26 ANR </a:t>
            </a:r>
          </a:p>
          <a:p>
            <a:pPr marL="342900" indent="-342900" defTabSz="457200">
              <a:spcAft>
                <a:spcPts val="600"/>
              </a:spcAft>
              <a:buFont typeface="Arial"/>
              <a:buChar char="•"/>
            </a:pPr>
            <a:r>
              <a:rPr lang="fr-FR" sz="1800" b="1" i="1" dirty="0" smtClean="0">
                <a:solidFill>
                  <a:prstClr val="black"/>
                </a:solidFill>
                <a:latin typeface="Arial"/>
                <a:cs typeface="Arial"/>
              </a:rPr>
              <a:t>5 EU FP-7 </a:t>
            </a:r>
            <a:r>
              <a:rPr lang="fr-FR" sz="1800" b="1" i="1" dirty="0" err="1" smtClean="0">
                <a:solidFill>
                  <a:prstClr val="black"/>
                </a:solidFill>
                <a:latin typeface="Arial"/>
                <a:cs typeface="Arial"/>
              </a:rPr>
              <a:t>Integrated</a:t>
            </a:r>
            <a:r>
              <a:rPr lang="fr-FR" sz="1800" b="1" i="1" dirty="0" smtClean="0">
                <a:solidFill>
                  <a:prstClr val="black"/>
                </a:solidFill>
                <a:latin typeface="Arial"/>
                <a:cs typeface="Arial"/>
              </a:rPr>
              <a:t> </a:t>
            </a:r>
            <a:r>
              <a:rPr lang="fr-FR" sz="1800" b="1" i="1" dirty="0" err="1" smtClean="0">
                <a:solidFill>
                  <a:prstClr val="black"/>
                </a:solidFill>
                <a:latin typeface="Arial"/>
                <a:cs typeface="Arial"/>
              </a:rPr>
              <a:t>Projects</a:t>
            </a:r>
            <a:r>
              <a:rPr lang="fr-FR" sz="1800" b="1" i="1" dirty="0" smtClean="0">
                <a:solidFill>
                  <a:prstClr val="black"/>
                </a:solidFill>
                <a:latin typeface="Arial"/>
                <a:cs typeface="Arial"/>
              </a:rPr>
              <a:t> (Coordination 2 Large </a:t>
            </a:r>
            <a:r>
              <a:rPr lang="fr-FR" sz="1800" b="1" i="1" dirty="0" err="1" smtClean="0">
                <a:solidFill>
                  <a:prstClr val="black"/>
                </a:solidFill>
                <a:latin typeface="Arial"/>
                <a:cs typeface="Arial"/>
              </a:rPr>
              <a:t>Scale</a:t>
            </a:r>
            <a:r>
              <a:rPr lang="fr-FR" sz="1800" b="1" i="1" dirty="0" smtClean="0">
                <a:solidFill>
                  <a:prstClr val="black"/>
                </a:solidFill>
                <a:latin typeface="Arial"/>
                <a:cs typeface="Arial"/>
              </a:rPr>
              <a:t>)</a:t>
            </a:r>
            <a:endParaRPr lang="en-US" sz="1800" b="1" i="1" dirty="0" smtClean="0">
              <a:solidFill>
                <a:prstClr val="black"/>
              </a:solidFill>
              <a:latin typeface="Arial"/>
              <a:cs typeface="Arial"/>
            </a:endParaRPr>
          </a:p>
        </p:txBody>
      </p:sp>
      <p:sp>
        <p:nvSpPr>
          <p:cNvPr id="10" name="Round Single Corner Rectangle 9"/>
          <p:cNvSpPr/>
          <p:nvPr/>
        </p:nvSpPr>
        <p:spPr>
          <a:xfrm>
            <a:off x="1905000" y="2955974"/>
            <a:ext cx="2705100" cy="407963"/>
          </a:xfrm>
          <a:prstGeom prst="round1Rect">
            <a:avLst/>
          </a:prstGeom>
        </p:spPr>
        <p:style>
          <a:lnRef idx="3">
            <a:schemeClr val="lt1"/>
          </a:lnRef>
          <a:fillRef idx="1">
            <a:schemeClr val="accent2"/>
          </a:fillRef>
          <a:effectRef idx="1">
            <a:schemeClr val="accent2"/>
          </a:effectRef>
          <a:fontRef idx="minor">
            <a:schemeClr val="lt1"/>
          </a:fontRef>
        </p:style>
        <p:txBody>
          <a:bodyPr rtlCol="0" anchor="ctr"/>
          <a:lstStyle/>
          <a:p>
            <a:pPr defTabSz="457200"/>
            <a:r>
              <a:rPr lang="en-US" sz="2800" b="1" dirty="0" smtClean="0">
                <a:solidFill>
                  <a:srgbClr val="000000"/>
                </a:solidFill>
                <a:latin typeface="Arial"/>
                <a:cs typeface="Arial"/>
              </a:rPr>
              <a:t>Valorization</a:t>
            </a:r>
            <a:endParaRPr lang="en-US" sz="2800" b="1" dirty="0">
              <a:solidFill>
                <a:srgbClr val="000000"/>
              </a:solidFill>
              <a:latin typeface="Arial"/>
              <a:cs typeface="Arial"/>
            </a:endParaRPr>
          </a:p>
        </p:txBody>
      </p:sp>
      <p:sp>
        <p:nvSpPr>
          <p:cNvPr id="11" name="Round Single Corner Rectangle 10"/>
          <p:cNvSpPr/>
          <p:nvPr/>
        </p:nvSpPr>
        <p:spPr>
          <a:xfrm>
            <a:off x="3594100" y="4297437"/>
            <a:ext cx="2705100" cy="407963"/>
          </a:xfrm>
          <a:prstGeom prst="round1Rect">
            <a:avLst/>
          </a:prstGeom>
        </p:spPr>
        <p:style>
          <a:lnRef idx="3">
            <a:schemeClr val="lt1"/>
          </a:lnRef>
          <a:fillRef idx="1">
            <a:schemeClr val="accent5"/>
          </a:fillRef>
          <a:effectRef idx="1">
            <a:schemeClr val="accent5"/>
          </a:effectRef>
          <a:fontRef idx="minor">
            <a:schemeClr val="lt1"/>
          </a:fontRef>
        </p:style>
        <p:txBody>
          <a:bodyPr rtlCol="0" anchor="ctr"/>
          <a:lstStyle/>
          <a:p>
            <a:pPr defTabSz="457200"/>
            <a:r>
              <a:rPr lang="en-US" sz="2800" b="1" dirty="0" smtClean="0">
                <a:solidFill>
                  <a:srgbClr val="000000"/>
                </a:solidFill>
                <a:latin typeface="Arial"/>
                <a:cs typeface="Arial"/>
              </a:rPr>
              <a:t>Clinical Trials</a:t>
            </a:r>
            <a:endParaRPr lang="en-US" sz="2800" b="1" dirty="0">
              <a:solidFill>
                <a:srgbClr val="000000"/>
              </a:solidFill>
              <a:latin typeface="Arial"/>
              <a:cs typeface="Arial"/>
            </a:endParaRPr>
          </a:p>
        </p:txBody>
      </p:sp>
      <p:sp>
        <p:nvSpPr>
          <p:cNvPr id="8" name="Rectangle 7"/>
          <p:cNvSpPr/>
          <p:nvPr/>
        </p:nvSpPr>
        <p:spPr>
          <a:xfrm>
            <a:off x="3594100" y="4692398"/>
            <a:ext cx="5549898" cy="36933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342900" indent="-342900" defTabSz="457200">
              <a:buFont typeface="Arial"/>
              <a:buChar char="•"/>
            </a:pPr>
            <a:r>
              <a:rPr lang="en-US" sz="1800" b="1" i="1" dirty="0" smtClean="0">
                <a:solidFill>
                  <a:prstClr val="black"/>
                </a:solidFill>
                <a:latin typeface="Arial"/>
                <a:cs typeface="Arial"/>
              </a:rPr>
              <a:t>14 PHRC</a:t>
            </a:r>
          </a:p>
        </p:txBody>
      </p:sp>
      <p:pic>
        <p:nvPicPr>
          <p:cNvPr id="9" name="Image 8"/>
          <p:cNvPicPr>
            <a:picLocks noChangeAspect="1"/>
          </p:cNvPicPr>
          <p:nvPr/>
        </p:nvPicPr>
        <p:blipFill rotWithShape="1">
          <a:blip r:embed="rId3"/>
          <a:srcRect l="9020" t="28881" r="9967" b="15145"/>
          <a:stretch/>
        </p:blipFill>
        <p:spPr>
          <a:xfrm>
            <a:off x="-1" y="5112519"/>
            <a:ext cx="5499102" cy="1711615"/>
          </a:xfrm>
          <a:prstGeom prst="rect">
            <a:avLst/>
          </a:prstGeom>
        </p:spPr>
      </p:pic>
      <p:sp>
        <p:nvSpPr>
          <p:cNvPr id="99" name="Rectangle 98"/>
          <p:cNvSpPr/>
          <p:nvPr/>
        </p:nvSpPr>
        <p:spPr>
          <a:xfrm>
            <a:off x="5363636" y="5477470"/>
            <a:ext cx="3793064" cy="92333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342900" indent="-342900" defTabSz="457200">
              <a:buFont typeface="Arial"/>
              <a:buChar char="•"/>
            </a:pPr>
            <a:r>
              <a:rPr lang="fr-FR" sz="1800" b="1" i="1" dirty="0" smtClean="0">
                <a:solidFill>
                  <a:prstClr val="black"/>
                </a:solidFill>
                <a:latin typeface="Arial"/>
                <a:cs typeface="Arial"/>
              </a:rPr>
              <a:t>74 </a:t>
            </a:r>
            <a:r>
              <a:rPr lang="fr-FR" sz="1800" b="1" i="1" dirty="0" err="1" smtClean="0">
                <a:solidFill>
                  <a:prstClr val="black"/>
                </a:solidFill>
                <a:latin typeface="Arial"/>
                <a:cs typeface="Arial"/>
              </a:rPr>
              <a:t>PhD</a:t>
            </a:r>
            <a:endParaRPr lang="fr-FR" sz="1800" b="1" i="1" dirty="0">
              <a:solidFill>
                <a:prstClr val="black"/>
              </a:solidFill>
              <a:latin typeface="Arial"/>
              <a:cs typeface="Arial"/>
            </a:endParaRPr>
          </a:p>
          <a:p>
            <a:pPr marL="342900" indent="-342900" defTabSz="457200">
              <a:buFont typeface="Arial"/>
              <a:buChar char="•"/>
            </a:pPr>
            <a:r>
              <a:rPr lang="fr-FR" sz="1800" b="1" i="1" dirty="0" smtClean="0">
                <a:solidFill>
                  <a:prstClr val="black"/>
                </a:solidFill>
                <a:latin typeface="Arial"/>
                <a:cs typeface="Arial"/>
              </a:rPr>
              <a:t>32 Post-docs</a:t>
            </a:r>
          </a:p>
          <a:p>
            <a:pPr marL="342900" indent="-342900" defTabSz="457200">
              <a:buFont typeface="Arial"/>
              <a:buChar char="•"/>
            </a:pPr>
            <a:r>
              <a:rPr lang="en-US" sz="1800" b="1" i="1" dirty="0" smtClean="0">
                <a:solidFill>
                  <a:prstClr val="black"/>
                </a:solidFill>
                <a:latin typeface="Arial"/>
                <a:cs typeface="Arial"/>
              </a:rPr>
              <a:t>255 internships </a:t>
            </a:r>
          </a:p>
        </p:txBody>
      </p:sp>
      <p:sp>
        <p:nvSpPr>
          <p:cNvPr id="12" name="Round Single Corner Rectangle 11"/>
          <p:cNvSpPr/>
          <p:nvPr/>
        </p:nvSpPr>
        <p:spPr>
          <a:xfrm>
            <a:off x="5363636" y="5069507"/>
            <a:ext cx="2705100" cy="407963"/>
          </a:xfrm>
          <a:prstGeom prst="round1Rect">
            <a:avLst/>
          </a:prstGeom>
        </p:spPr>
        <p:style>
          <a:lnRef idx="3">
            <a:schemeClr val="lt1"/>
          </a:lnRef>
          <a:fillRef idx="1">
            <a:schemeClr val="accent4"/>
          </a:fillRef>
          <a:effectRef idx="1">
            <a:schemeClr val="accent4"/>
          </a:effectRef>
          <a:fontRef idx="minor">
            <a:schemeClr val="lt1"/>
          </a:fontRef>
        </p:style>
        <p:txBody>
          <a:bodyPr rtlCol="0" anchor="ctr"/>
          <a:lstStyle/>
          <a:p>
            <a:pPr defTabSz="457200"/>
            <a:r>
              <a:rPr lang="en-US" sz="2800" b="1" dirty="0" smtClean="0">
                <a:solidFill>
                  <a:srgbClr val="000000"/>
                </a:solidFill>
                <a:latin typeface="Arial"/>
                <a:cs typeface="Arial"/>
              </a:rPr>
              <a:t>Education</a:t>
            </a:r>
            <a:endParaRPr lang="en-US" sz="2800" b="1" dirty="0">
              <a:solidFill>
                <a:srgbClr val="000000"/>
              </a:solidFill>
              <a:latin typeface="Arial"/>
              <a:cs typeface="Arial"/>
            </a:endParaRPr>
          </a:p>
        </p:txBody>
      </p:sp>
      <p:sp>
        <p:nvSpPr>
          <p:cNvPr id="14" name="Round Single Corner Rectangle 2"/>
          <p:cNvSpPr/>
          <p:nvPr/>
        </p:nvSpPr>
        <p:spPr>
          <a:xfrm>
            <a:off x="5774268" y="6400800"/>
            <a:ext cx="3382432" cy="457200"/>
          </a:xfrm>
          <a:prstGeom prst="round1Rect">
            <a:avLst/>
          </a:prstGeom>
        </p:spPr>
        <p:style>
          <a:lnRef idx="3">
            <a:schemeClr val="lt1"/>
          </a:lnRef>
          <a:fillRef idx="1">
            <a:schemeClr val="accent6"/>
          </a:fillRef>
          <a:effectRef idx="1">
            <a:schemeClr val="accent6"/>
          </a:effectRef>
          <a:fontRef idx="minor">
            <a:schemeClr val="lt1"/>
          </a:fontRef>
        </p:style>
        <p:txBody>
          <a:bodyPr rtlCol="0" anchor="ctr"/>
          <a:lstStyle/>
          <a:p>
            <a:pPr defTabSz="457200"/>
            <a:r>
              <a:rPr lang="en-US" sz="2800" b="1" dirty="0" smtClean="0">
                <a:solidFill>
                  <a:prstClr val="white"/>
                </a:solidFill>
                <a:latin typeface="Arial"/>
                <a:cs typeface="Arial"/>
              </a:rPr>
              <a:t>Diffusion </a:t>
            </a:r>
            <a:r>
              <a:rPr lang="en-US" b="1" dirty="0" smtClean="0">
                <a:solidFill>
                  <a:prstClr val="white"/>
                </a:solidFill>
                <a:latin typeface="Arial"/>
                <a:cs typeface="Arial"/>
              </a:rPr>
              <a:t>(all media</a:t>
            </a:r>
            <a:r>
              <a:rPr lang="is-IS" b="1" dirty="0" smtClean="0">
                <a:solidFill>
                  <a:prstClr val="white"/>
                </a:solidFill>
                <a:latin typeface="Arial"/>
                <a:cs typeface="Arial"/>
              </a:rPr>
              <a:t>)</a:t>
            </a:r>
            <a:endParaRPr lang="en-US" b="1" dirty="0">
              <a:solidFill>
                <a:prstClr val="white"/>
              </a:solidFill>
              <a:latin typeface="Arial"/>
              <a:cs typeface="Arial"/>
            </a:endParaRPr>
          </a:p>
        </p:txBody>
      </p:sp>
      <p:pic>
        <p:nvPicPr>
          <p:cNvPr id="16" name="Image 15"/>
          <p:cNvPicPr>
            <a:picLocks noChangeAspect="1"/>
          </p:cNvPicPr>
          <p:nvPr/>
        </p:nvPicPr>
        <p:blipFill>
          <a:blip r:embed="rId4"/>
          <a:stretch>
            <a:fillRect/>
          </a:stretch>
        </p:blipFill>
        <p:spPr>
          <a:xfrm>
            <a:off x="899592" y="-1728"/>
            <a:ext cx="7620000" cy="1076960"/>
          </a:xfrm>
          <a:prstGeom prst="rect">
            <a:avLst/>
          </a:prstGeom>
        </p:spPr>
      </p:pic>
    </p:spTree>
    <p:extLst>
      <p:ext uri="{BB962C8B-B14F-4D97-AF65-F5344CB8AC3E}">
        <p14:creationId xmlns:p14="http://schemas.microsoft.com/office/powerpoint/2010/main" val="1081040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 name="Virage 64"/>
          <p:cNvSpPr/>
          <p:nvPr/>
        </p:nvSpPr>
        <p:spPr>
          <a:xfrm rot="16200000" flipH="1">
            <a:off x="230596" y="1488245"/>
            <a:ext cx="2065289" cy="1393000"/>
          </a:xfrm>
          <a:prstGeom prst="bentArrow">
            <a:avLst>
              <a:gd name="adj1" fmla="val 9349"/>
              <a:gd name="adj2" fmla="val 9132"/>
              <a:gd name="adj3" fmla="val 11644"/>
              <a:gd name="adj4" fmla="val 43750"/>
            </a:avLst>
          </a:prstGeom>
          <a:solidFill>
            <a:srgbClr val="F7964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fr-FR" sz="1800">
              <a:solidFill>
                <a:prstClr val="black"/>
              </a:solidFill>
              <a:latin typeface="Calibri"/>
            </a:endParaRPr>
          </a:p>
        </p:txBody>
      </p:sp>
      <p:pic>
        <p:nvPicPr>
          <p:cNvPr id="4" name="Image 3" descr="homme final.jpg"/>
          <p:cNvPicPr>
            <a:picLocks noChangeAspect="1"/>
          </p:cNvPicPr>
          <p:nvPr/>
        </p:nvPicPr>
        <p:blipFill rotWithShape="1">
          <a:blip r:embed="rId2">
            <a:extLst>
              <a:ext uri="{28A0092B-C50C-407E-A947-70E740481C1C}">
                <a14:useLocalDpi xmlns:a14="http://schemas.microsoft.com/office/drawing/2010/main" val="0"/>
              </a:ext>
            </a:extLst>
          </a:blip>
          <a:srcRect l="4145" t="1563" r="6734" b="-1"/>
          <a:stretch/>
        </p:blipFill>
        <p:spPr>
          <a:xfrm>
            <a:off x="2746745" y="1538821"/>
            <a:ext cx="3325759" cy="3284143"/>
          </a:xfrm>
          <a:prstGeom prst="rect">
            <a:avLst/>
          </a:prstGeom>
        </p:spPr>
      </p:pic>
      <p:sp>
        <p:nvSpPr>
          <p:cNvPr id="26" name="Flèche courbée vers la droite 25"/>
          <p:cNvSpPr/>
          <p:nvPr/>
        </p:nvSpPr>
        <p:spPr>
          <a:xfrm rot="18795653">
            <a:off x="2197691" y="765800"/>
            <a:ext cx="979038" cy="294541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fr-FR" sz="1800">
              <a:solidFill>
                <a:prstClr val="black"/>
              </a:solidFill>
              <a:latin typeface="Calibri"/>
            </a:endParaRPr>
          </a:p>
        </p:txBody>
      </p:sp>
      <p:pic>
        <p:nvPicPr>
          <p:cNvPr id="5" name="Image 4"/>
          <p:cNvPicPr>
            <a:picLocks noChangeAspect="1"/>
          </p:cNvPicPr>
          <p:nvPr/>
        </p:nvPicPr>
        <p:blipFill>
          <a:blip r:embed="rId3"/>
          <a:stretch>
            <a:fillRect/>
          </a:stretch>
        </p:blipFill>
        <p:spPr>
          <a:xfrm>
            <a:off x="1337266" y="870463"/>
            <a:ext cx="942555" cy="801307"/>
          </a:xfrm>
          <a:prstGeom prst="rect">
            <a:avLst/>
          </a:prstGeom>
        </p:spPr>
      </p:pic>
      <p:sp>
        <p:nvSpPr>
          <p:cNvPr id="88" name="Rectangle 87"/>
          <p:cNvSpPr/>
          <p:nvPr/>
        </p:nvSpPr>
        <p:spPr>
          <a:xfrm>
            <a:off x="3537439" y="2601436"/>
            <a:ext cx="459080" cy="461665"/>
          </a:xfrm>
          <a:prstGeom prst="rect">
            <a:avLst/>
          </a:prstGeom>
        </p:spPr>
        <p:txBody>
          <a:bodyPr wrap="none">
            <a:spAutoFit/>
          </a:bodyPr>
          <a:lstStyle/>
          <a:p>
            <a:pPr defTabSz="457200" fontAlgn="auto">
              <a:spcBef>
                <a:spcPts val="0"/>
              </a:spcBef>
              <a:spcAft>
                <a:spcPts val="0"/>
              </a:spcAft>
            </a:pPr>
            <a:r>
              <a:rPr lang="fr-FR" b="1" dirty="0">
                <a:solidFill>
                  <a:prstClr val="black"/>
                </a:solidFill>
                <a:latin typeface="Calibri"/>
                <a:ea typeface="+mn-ea"/>
                <a:cs typeface="+mn-cs"/>
                <a:sym typeface="Wingdings"/>
              </a:rPr>
              <a:t></a:t>
            </a:r>
            <a:endParaRPr lang="fr-FR" dirty="0">
              <a:solidFill>
                <a:prstClr val="black"/>
              </a:solidFill>
              <a:latin typeface="Calibri"/>
              <a:ea typeface="+mn-ea"/>
              <a:cs typeface="+mn-cs"/>
            </a:endParaRPr>
          </a:p>
        </p:txBody>
      </p:sp>
      <p:sp>
        <p:nvSpPr>
          <p:cNvPr id="51" name="ZoneTexte 50"/>
          <p:cNvSpPr txBox="1"/>
          <p:nvPr/>
        </p:nvSpPr>
        <p:spPr>
          <a:xfrm>
            <a:off x="5937781" y="299303"/>
            <a:ext cx="3267691" cy="830997"/>
          </a:xfrm>
          <a:prstGeom prst="rect">
            <a:avLst/>
          </a:prstGeom>
          <a:noFill/>
        </p:spPr>
        <p:txBody>
          <a:bodyPr wrap="none" rtlCol="0">
            <a:spAutoFit/>
          </a:bodyPr>
          <a:lstStyle/>
          <a:p>
            <a:pPr algn="ctr" defTabSz="457200" fontAlgn="auto">
              <a:spcBef>
                <a:spcPts val="0"/>
              </a:spcBef>
              <a:spcAft>
                <a:spcPts val="0"/>
              </a:spcAft>
            </a:pPr>
            <a:r>
              <a:rPr lang="fr-FR" dirty="0" smtClean="0">
                <a:ln>
                  <a:solidFill>
                    <a:srgbClr val="F79646"/>
                  </a:solidFill>
                </a:ln>
                <a:solidFill>
                  <a:srgbClr val="FFFFFF"/>
                </a:solidFill>
                <a:latin typeface="Calibri"/>
                <a:ea typeface="+mn-ea"/>
                <a:cs typeface="+mn-cs"/>
              </a:rPr>
              <a:t>Construction of implants</a:t>
            </a:r>
          </a:p>
          <a:p>
            <a:pPr algn="ctr" defTabSz="457200" fontAlgn="auto">
              <a:spcBef>
                <a:spcPts val="0"/>
              </a:spcBef>
              <a:spcAft>
                <a:spcPts val="0"/>
              </a:spcAft>
            </a:pPr>
            <a:r>
              <a:rPr lang="fr-FR" dirty="0" err="1">
                <a:ln>
                  <a:solidFill>
                    <a:srgbClr val="F79646"/>
                  </a:solidFill>
                </a:ln>
                <a:solidFill>
                  <a:srgbClr val="FFFFFF"/>
                </a:solidFill>
                <a:latin typeface="Calibri"/>
                <a:ea typeface="+mn-ea"/>
                <a:cs typeface="+mn-cs"/>
              </a:rPr>
              <a:t>f</a:t>
            </a:r>
            <a:r>
              <a:rPr lang="fr-FR" dirty="0" err="1" smtClean="0">
                <a:ln>
                  <a:solidFill>
                    <a:srgbClr val="F79646"/>
                  </a:solidFill>
                </a:ln>
                <a:solidFill>
                  <a:srgbClr val="FFFFFF"/>
                </a:solidFill>
                <a:latin typeface="Calibri"/>
                <a:ea typeface="+mn-ea"/>
                <a:cs typeface="+mn-cs"/>
              </a:rPr>
              <a:t>rom</a:t>
            </a:r>
            <a:r>
              <a:rPr lang="fr-FR" dirty="0" smtClean="0">
                <a:ln>
                  <a:solidFill>
                    <a:srgbClr val="F79646"/>
                  </a:solidFill>
                </a:ln>
                <a:solidFill>
                  <a:srgbClr val="FFFFFF"/>
                </a:solidFill>
                <a:latin typeface="Calibri"/>
                <a:ea typeface="+mn-ea"/>
                <a:cs typeface="+mn-cs"/>
              </a:rPr>
              <a:t> </a:t>
            </a:r>
            <a:r>
              <a:rPr lang="fr-FR" dirty="0" err="1" smtClean="0">
                <a:ln>
                  <a:solidFill>
                    <a:srgbClr val="F79646"/>
                  </a:solidFill>
                </a:ln>
                <a:solidFill>
                  <a:srgbClr val="FFFFFF"/>
                </a:solidFill>
                <a:latin typeface="Calibri"/>
                <a:ea typeface="+mn-ea"/>
                <a:cs typeface="+mn-cs"/>
              </a:rPr>
              <a:t>cells</a:t>
            </a:r>
            <a:endParaRPr lang="fr-FR" dirty="0">
              <a:ln>
                <a:solidFill>
                  <a:srgbClr val="F79646"/>
                </a:solidFill>
              </a:ln>
              <a:solidFill>
                <a:srgbClr val="FFFFFF"/>
              </a:solidFill>
              <a:latin typeface="Calibri"/>
              <a:ea typeface="+mn-ea"/>
              <a:cs typeface="+mn-cs"/>
            </a:endParaRPr>
          </a:p>
        </p:txBody>
      </p:sp>
      <p:sp>
        <p:nvSpPr>
          <p:cNvPr id="2" name="Virage 1"/>
          <p:cNvSpPr/>
          <p:nvPr/>
        </p:nvSpPr>
        <p:spPr>
          <a:xfrm rot="5400000" flipH="1">
            <a:off x="4973595" y="2963783"/>
            <a:ext cx="3094104" cy="2677211"/>
          </a:xfrm>
          <a:prstGeom prst="bentArrow">
            <a:avLst>
              <a:gd name="adj1" fmla="val 5209"/>
              <a:gd name="adj2" fmla="val 6343"/>
              <a:gd name="adj3" fmla="val 7766"/>
              <a:gd name="adj4" fmla="val 43750"/>
            </a:avLst>
          </a:prstGeom>
          <a:solidFill>
            <a:srgbClr val="F7964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fr-FR" sz="1800">
              <a:solidFill>
                <a:prstClr val="black"/>
              </a:solidFill>
              <a:latin typeface="Calibri"/>
            </a:endParaRPr>
          </a:p>
        </p:txBody>
      </p:sp>
      <p:sp>
        <p:nvSpPr>
          <p:cNvPr id="63" name="Flèche courbée vers la droite 62"/>
          <p:cNvSpPr/>
          <p:nvPr/>
        </p:nvSpPr>
        <p:spPr>
          <a:xfrm rot="11680090">
            <a:off x="4492507" y="3610041"/>
            <a:ext cx="1233008" cy="2234907"/>
          </a:xfrm>
          <a:prstGeom prst="curvedRightArrow">
            <a:avLst>
              <a:gd name="adj1" fmla="val 16681"/>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fr-FR" sz="1800">
              <a:solidFill>
                <a:prstClr val="black"/>
              </a:solidFill>
              <a:latin typeface="Calibri"/>
            </a:endParaRPr>
          </a:p>
        </p:txBody>
      </p:sp>
      <p:sp>
        <p:nvSpPr>
          <p:cNvPr id="64" name="Virage 63"/>
          <p:cNvSpPr/>
          <p:nvPr/>
        </p:nvSpPr>
        <p:spPr>
          <a:xfrm rot="16200000">
            <a:off x="1544357" y="3148767"/>
            <a:ext cx="1692264" cy="3647494"/>
          </a:xfrm>
          <a:prstGeom prst="bentArrow">
            <a:avLst>
              <a:gd name="adj1" fmla="val 7169"/>
              <a:gd name="adj2" fmla="val 8630"/>
              <a:gd name="adj3" fmla="val 11644"/>
              <a:gd name="adj4" fmla="val 31336"/>
            </a:avLst>
          </a:prstGeom>
          <a:solidFill>
            <a:srgbClr val="F7964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fr-FR" sz="1800">
              <a:solidFill>
                <a:prstClr val="black"/>
              </a:solidFill>
              <a:latin typeface="Calibri"/>
            </a:endParaRPr>
          </a:p>
        </p:txBody>
      </p:sp>
      <p:grpSp>
        <p:nvGrpSpPr>
          <p:cNvPr id="38" name="Group 3"/>
          <p:cNvGrpSpPr>
            <a:grpSpLocks/>
          </p:cNvGrpSpPr>
          <p:nvPr/>
        </p:nvGrpSpPr>
        <p:grpSpPr bwMode="auto">
          <a:xfrm rot="459785">
            <a:off x="3447276" y="5345713"/>
            <a:ext cx="2345379" cy="690420"/>
            <a:chOff x="261" y="707"/>
            <a:chExt cx="3973" cy="808"/>
          </a:xfrm>
        </p:grpSpPr>
        <p:sp>
          <p:nvSpPr>
            <p:cNvPr id="39" name="Freeform 4"/>
            <p:cNvSpPr>
              <a:spLocks/>
            </p:cNvSpPr>
            <p:nvPr/>
          </p:nvSpPr>
          <p:spPr bwMode="auto">
            <a:xfrm>
              <a:off x="261" y="707"/>
              <a:ext cx="3973" cy="808"/>
            </a:xfrm>
            <a:custGeom>
              <a:avLst/>
              <a:gdLst>
                <a:gd name="T0" fmla="*/ 54401 w 1806"/>
                <a:gd name="T1" fmla="*/ 504958 h 344"/>
                <a:gd name="T2" fmla="*/ 483762 w 1806"/>
                <a:gd name="T3" fmla="*/ 243870 h 344"/>
                <a:gd name="T4" fmla="*/ 1116360 w 1806"/>
                <a:gd name="T5" fmla="*/ 95363 h 344"/>
                <a:gd name="T6" fmla="*/ 2124880 w 1806"/>
                <a:gd name="T7" fmla="*/ 295392 h 344"/>
                <a:gd name="T8" fmla="*/ 2104718 w 1806"/>
                <a:gd name="T9" fmla="*/ 354961 h 344"/>
                <a:gd name="T10" fmla="*/ 1714805 w 1806"/>
                <a:gd name="T11" fmla="*/ 476076 h 344"/>
                <a:gd name="T12" fmla="*/ 870947 w 1806"/>
                <a:gd name="T13" fmla="*/ 633923 h 344"/>
                <a:gd name="T14" fmla="*/ 234154 w 1806"/>
                <a:gd name="T15" fmla="*/ 563223 h 344"/>
                <a:gd name="T16" fmla="*/ 54401 w 1806"/>
                <a:gd name="T17" fmla="*/ 504958 h 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6"/>
                <a:gd name="T28" fmla="*/ 0 h 344"/>
                <a:gd name="T29" fmla="*/ 1806 w 1806"/>
                <a:gd name="T30" fmla="*/ 344 h 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6" h="344">
                  <a:moveTo>
                    <a:pt x="45" y="232"/>
                  </a:moveTo>
                  <a:cubicBezTo>
                    <a:pt x="45" y="232"/>
                    <a:pt x="281" y="172"/>
                    <a:pt x="401" y="112"/>
                  </a:cubicBezTo>
                  <a:cubicBezTo>
                    <a:pt x="521" y="52"/>
                    <a:pt x="749" y="0"/>
                    <a:pt x="925" y="44"/>
                  </a:cubicBezTo>
                  <a:cubicBezTo>
                    <a:pt x="1101" y="88"/>
                    <a:pt x="1627" y="91"/>
                    <a:pt x="1761" y="136"/>
                  </a:cubicBezTo>
                  <a:cubicBezTo>
                    <a:pt x="1806" y="151"/>
                    <a:pt x="1797" y="162"/>
                    <a:pt x="1744" y="163"/>
                  </a:cubicBezTo>
                  <a:cubicBezTo>
                    <a:pt x="1691" y="164"/>
                    <a:pt x="1519" y="163"/>
                    <a:pt x="1421" y="219"/>
                  </a:cubicBezTo>
                  <a:cubicBezTo>
                    <a:pt x="1200" y="344"/>
                    <a:pt x="857" y="278"/>
                    <a:pt x="722" y="291"/>
                  </a:cubicBezTo>
                  <a:cubicBezTo>
                    <a:pt x="377" y="324"/>
                    <a:pt x="256" y="268"/>
                    <a:pt x="194" y="259"/>
                  </a:cubicBezTo>
                  <a:cubicBezTo>
                    <a:pt x="132" y="249"/>
                    <a:pt x="0" y="248"/>
                    <a:pt x="45" y="232"/>
                  </a:cubicBezTo>
                  <a:close/>
                </a:path>
              </a:pathLst>
            </a:custGeom>
            <a:solidFill>
              <a:srgbClr val="CA23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40" name="Freeform 5"/>
            <p:cNvSpPr>
              <a:spLocks/>
            </p:cNvSpPr>
            <p:nvPr/>
          </p:nvSpPr>
          <p:spPr bwMode="auto">
            <a:xfrm>
              <a:off x="261" y="707"/>
              <a:ext cx="3973" cy="808"/>
            </a:xfrm>
            <a:custGeom>
              <a:avLst/>
              <a:gdLst>
                <a:gd name="T0" fmla="*/ 54401 w 1806"/>
                <a:gd name="T1" fmla="*/ 504958 h 344"/>
                <a:gd name="T2" fmla="*/ 483762 w 1806"/>
                <a:gd name="T3" fmla="*/ 243870 h 344"/>
                <a:gd name="T4" fmla="*/ 1116360 w 1806"/>
                <a:gd name="T5" fmla="*/ 95363 h 344"/>
                <a:gd name="T6" fmla="*/ 2124880 w 1806"/>
                <a:gd name="T7" fmla="*/ 295392 h 344"/>
                <a:gd name="T8" fmla="*/ 2104718 w 1806"/>
                <a:gd name="T9" fmla="*/ 354961 h 344"/>
                <a:gd name="T10" fmla="*/ 1714805 w 1806"/>
                <a:gd name="T11" fmla="*/ 476076 h 344"/>
                <a:gd name="T12" fmla="*/ 870947 w 1806"/>
                <a:gd name="T13" fmla="*/ 633923 h 344"/>
                <a:gd name="T14" fmla="*/ 234154 w 1806"/>
                <a:gd name="T15" fmla="*/ 563223 h 344"/>
                <a:gd name="T16" fmla="*/ 54401 w 1806"/>
                <a:gd name="T17" fmla="*/ 504958 h 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6"/>
                <a:gd name="T28" fmla="*/ 0 h 344"/>
                <a:gd name="T29" fmla="*/ 1806 w 1806"/>
                <a:gd name="T30" fmla="*/ 344 h 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6" h="344">
                  <a:moveTo>
                    <a:pt x="45" y="232"/>
                  </a:moveTo>
                  <a:cubicBezTo>
                    <a:pt x="45" y="232"/>
                    <a:pt x="281" y="172"/>
                    <a:pt x="401" y="112"/>
                  </a:cubicBezTo>
                  <a:cubicBezTo>
                    <a:pt x="521" y="52"/>
                    <a:pt x="749" y="0"/>
                    <a:pt x="925" y="44"/>
                  </a:cubicBezTo>
                  <a:cubicBezTo>
                    <a:pt x="1101" y="88"/>
                    <a:pt x="1627" y="91"/>
                    <a:pt x="1761" y="136"/>
                  </a:cubicBezTo>
                  <a:cubicBezTo>
                    <a:pt x="1806" y="151"/>
                    <a:pt x="1797" y="162"/>
                    <a:pt x="1744" y="163"/>
                  </a:cubicBezTo>
                  <a:cubicBezTo>
                    <a:pt x="1691" y="164"/>
                    <a:pt x="1519" y="163"/>
                    <a:pt x="1421" y="219"/>
                  </a:cubicBezTo>
                  <a:cubicBezTo>
                    <a:pt x="1200" y="344"/>
                    <a:pt x="857" y="278"/>
                    <a:pt x="722" y="291"/>
                  </a:cubicBezTo>
                  <a:cubicBezTo>
                    <a:pt x="377" y="324"/>
                    <a:pt x="256" y="268"/>
                    <a:pt x="194" y="259"/>
                  </a:cubicBezTo>
                  <a:cubicBezTo>
                    <a:pt x="132" y="249"/>
                    <a:pt x="0" y="248"/>
                    <a:pt x="45" y="232"/>
                  </a:cubicBezTo>
                  <a:close/>
                </a:path>
              </a:pathLst>
            </a:custGeom>
            <a:noFill/>
            <a:ln w="14288">
              <a:solidFill>
                <a:srgbClr val="343434"/>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41" name="Freeform 6"/>
            <p:cNvSpPr>
              <a:spLocks/>
            </p:cNvSpPr>
            <p:nvPr/>
          </p:nvSpPr>
          <p:spPr bwMode="auto">
            <a:xfrm>
              <a:off x="1361" y="862"/>
              <a:ext cx="854" cy="498"/>
            </a:xfrm>
            <a:custGeom>
              <a:avLst/>
              <a:gdLst>
                <a:gd name="T0" fmla="*/ 0 w 388"/>
                <a:gd name="T1" fmla="*/ 282603 h 212"/>
                <a:gd name="T2" fmla="*/ 224177 w 388"/>
                <a:gd name="T3" fmla="*/ 41844 h 212"/>
                <a:gd name="T4" fmla="*/ 457165 w 388"/>
                <a:gd name="T5" fmla="*/ 176092 h 212"/>
                <a:gd name="T6" fmla="*/ 239010 w 388"/>
                <a:gd name="T7" fmla="*/ 344106 h 212"/>
                <a:gd name="T8" fmla="*/ 0 w 388"/>
                <a:gd name="T9" fmla="*/ 282603 h 212"/>
                <a:gd name="T10" fmla="*/ 0 60000 65536"/>
                <a:gd name="T11" fmla="*/ 0 60000 65536"/>
                <a:gd name="T12" fmla="*/ 0 60000 65536"/>
                <a:gd name="T13" fmla="*/ 0 60000 65536"/>
                <a:gd name="T14" fmla="*/ 0 60000 65536"/>
                <a:gd name="T15" fmla="*/ 0 w 388"/>
                <a:gd name="T16" fmla="*/ 0 h 212"/>
                <a:gd name="T17" fmla="*/ 388 w 388"/>
                <a:gd name="T18" fmla="*/ 212 h 212"/>
              </a:gdLst>
              <a:ahLst/>
              <a:cxnLst>
                <a:cxn ang="T10">
                  <a:pos x="T0" y="T1"/>
                </a:cxn>
                <a:cxn ang="T11">
                  <a:pos x="T2" y="T3"/>
                </a:cxn>
                <a:cxn ang="T12">
                  <a:pos x="T4" y="T5"/>
                </a:cxn>
                <a:cxn ang="T13">
                  <a:pos x="T6" y="T7"/>
                </a:cxn>
                <a:cxn ang="T14">
                  <a:pos x="T8" y="T9"/>
                </a:cxn>
              </a:cxnLst>
              <a:rect l="T15" t="T16" r="T17" b="T18"/>
              <a:pathLst>
                <a:path w="388" h="212">
                  <a:moveTo>
                    <a:pt x="0" y="130"/>
                  </a:moveTo>
                  <a:cubicBezTo>
                    <a:pt x="0" y="61"/>
                    <a:pt x="127" y="23"/>
                    <a:pt x="185" y="19"/>
                  </a:cubicBezTo>
                  <a:cubicBezTo>
                    <a:pt x="243" y="15"/>
                    <a:pt x="366" y="0"/>
                    <a:pt x="377" y="81"/>
                  </a:cubicBezTo>
                  <a:cubicBezTo>
                    <a:pt x="388" y="162"/>
                    <a:pt x="264" y="136"/>
                    <a:pt x="197" y="158"/>
                  </a:cubicBezTo>
                  <a:cubicBezTo>
                    <a:pt x="131" y="180"/>
                    <a:pt x="0" y="212"/>
                    <a:pt x="0" y="130"/>
                  </a:cubicBezTo>
                  <a:close/>
                </a:path>
              </a:pathLst>
            </a:custGeom>
            <a:solidFill>
              <a:srgbClr val="D75A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42" name="Freeform 7"/>
            <p:cNvSpPr>
              <a:spLocks/>
            </p:cNvSpPr>
            <p:nvPr/>
          </p:nvSpPr>
          <p:spPr bwMode="auto">
            <a:xfrm>
              <a:off x="653" y="827"/>
              <a:ext cx="1236" cy="512"/>
            </a:xfrm>
            <a:custGeom>
              <a:avLst/>
              <a:gdLst>
                <a:gd name="T0" fmla="*/ 630666 w 562"/>
                <a:gd name="T1" fmla="*/ 4716 h 218"/>
                <a:gd name="T2" fmla="*/ 302129 w 562"/>
                <a:gd name="T3" fmla="*/ 174219 h 218"/>
                <a:gd name="T4" fmla="*/ 144632 w 562"/>
                <a:gd name="T5" fmla="*/ 312996 h 218"/>
                <a:gd name="T6" fmla="*/ 71165 w 562"/>
                <a:gd name="T7" fmla="*/ 367367 h 218"/>
                <a:gd name="T8" fmla="*/ 0 w 562"/>
                <a:gd name="T9" fmla="*/ 400105 h 218"/>
                <a:gd name="T10" fmla="*/ 366083 w 562"/>
                <a:gd name="T11" fmla="*/ 180579 h 218"/>
                <a:gd name="T12" fmla="*/ 670482 w 562"/>
                <a:gd name="T13" fmla="*/ 4716 h 218"/>
                <a:gd name="T14" fmla="*/ 630666 w 562"/>
                <a:gd name="T15" fmla="*/ 4716 h 218"/>
                <a:gd name="T16" fmla="*/ 0 60000 65536"/>
                <a:gd name="T17" fmla="*/ 0 60000 65536"/>
                <a:gd name="T18" fmla="*/ 0 60000 65536"/>
                <a:gd name="T19" fmla="*/ 0 60000 65536"/>
                <a:gd name="T20" fmla="*/ 0 60000 65536"/>
                <a:gd name="T21" fmla="*/ 0 60000 65536"/>
                <a:gd name="T22" fmla="*/ 0 60000 65536"/>
                <a:gd name="T23" fmla="*/ 0 60000 65536"/>
                <a:gd name="T24" fmla="*/ 0 w 562"/>
                <a:gd name="T25" fmla="*/ 0 h 218"/>
                <a:gd name="T26" fmla="*/ 562 w 562"/>
                <a:gd name="T27" fmla="*/ 218 h 2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2" h="218">
                  <a:moveTo>
                    <a:pt x="524" y="2"/>
                  </a:moveTo>
                  <a:cubicBezTo>
                    <a:pt x="431" y="11"/>
                    <a:pt x="337" y="44"/>
                    <a:pt x="251" y="80"/>
                  </a:cubicBezTo>
                  <a:cubicBezTo>
                    <a:pt x="204" y="100"/>
                    <a:pt x="167" y="128"/>
                    <a:pt x="120" y="144"/>
                  </a:cubicBezTo>
                  <a:cubicBezTo>
                    <a:pt x="99" y="152"/>
                    <a:pt x="80" y="164"/>
                    <a:pt x="59" y="169"/>
                  </a:cubicBezTo>
                  <a:cubicBezTo>
                    <a:pt x="41" y="174"/>
                    <a:pt x="4" y="163"/>
                    <a:pt x="0" y="184"/>
                  </a:cubicBezTo>
                  <a:cubicBezTo>
                    <a:pt x="115" y="218"/>
                    <a:pt x="204" y="117"/>
                    <a:pt x="304" y="83"/>
                  </a:cubicBezTo>
                  <a:cubicBezTo>
                    <a:pt x="430" y="40"/>
                    <a:pt x="408" y="37"/>
                    <a:pt x="557" y="2"/>
                  </a:cubicBezTo>
                  <a:cubicBezTo>
                    <a:pt x="562" y="1"/>
                    <a:pt x="533" y="0"/>
                    <a:pt x="524" y="2"/>
                  </a:cubicBezTo>
                </a:path>
              </a:pathLst>
            </a:custGeom>
            <a:solidFill>
              <a:srgbClr val="9226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43" name="Freeform 8"/>
            <p:cNvSpPr>
              <a:spLocks/>
            </p:cNvSpPr>
            <p:nvPr/>
          </p:nvSpPr>
          <p:spPr bwMode="auto">
            <a:xfrm>
              <a:off x="2604" y="904"/>
              <a:ext cx="1540" cy="151"/>
            </a:xfrm>
            <a:custGeom>
              <a:avLst/>
              <a:gdLst>
                <a:gd name="T0" fmla="*/ 845152 w 700"/>
                <a:gd name="T1" fmla="*/ 144894 h 64"/>
                <a:gd name="T2" fmla="*/ 512105 w 700"/>
                <a:gd name="T3" fmla="*/ 63465 h 64"/>
                <a:gd name="T4" fmla="*/ 0 w 700"/>
                <a:gd name="T5" fmla="*/ 0 h 64"/>
                <a:gd name="T6" fmla="*/ 504893 w 700"/>
                <a:gd name="T7" fmla="*/ 90364 h 64"/>
                <a:gd name="T8" fmla="*/ 845152 w 700"/>
                <a:gd name="T9" fmla="*/ 144894 h 64"/>
                <a:gd name="T10" fmla="*/ 0 60000 65536"/>
                <a:gd name="T11" fmla="*/ 0 60000 65536"/>
                <a:gd name="T12" fmla="*/ 0 60000 65536"/>
                <a:gd name="T13" fmla="*/ 0 60000 65536"/>
                <a:gd name="T14" fmla="*/ 0 60000 65536"/>
                <a:gd name="T15" fmla="*/ 0 w 700"/>
                <a:gd name="T16" fmla="*/ 0 h 64"/>
                <a:gd name="T17" fmla="*/ 700 w 700"/>
                <a:gd name="T18" fmla="*/ 64 h 64"/>
              </a:gdLst>
              <a:ahLst/>
              <a:cxnLst>
                <a:cxn ang="T10">
                  <a:pos x="T0" y="T1"/>
                </a:cxn>
                <a:cxn ang="T11">
                  <a:pos x="T2" y="T3"/>
                </a:cxn>
                <a:cxn ang="T12">
                  <a:pos x="T4" y="T5"/>
                </a:cxn>
                <a:cxn ang="T13">
                  <a:pos x="T6" y="T7"/>
                </a:cxn>
                <a:cxn ang="T14">
                  <a:pos x="T8" y="T9"/>
                </a:cxn>
              </a:cxnLst>
              <a:rect l="T15" t="T16" r="T17" b="T18"/>
              <a:pathLst>
                <a:path w="700" h="64">
                  <a:moveTo>
                    <a:pt x="700" y="64"/>
                  </a:moveTo>
                  <a:cubicBezTo>
                    <a:pt x="700" y="64"/>
                    <a:pt x="534" y="26"/>
                    <a:pt x="424" y="28"/>
                  </a:cubicBezTo>
                  <a:cubicBezTo>
                    <a:pt x="314" y="30"/>
                    <a:pt x="64" y="14"/>
                    <a:pt x="0" y="0"/>
                  </a:cubicBezTo>
                  <a:cubicBezTo>
                    <a:pt x="0" y="0"/>
                    <a:pt x="290" y="44"/>
                    <a:pt x="418" y="40"/>
                  </a:cubicBezTo>
                  <a:cubicBezTo>
                    <a:pt x="546" y="36"/>
                    <a:pt x="666" y="50"/>
                    <a:pt x="700" y="64"/>
                  </a:cubicBezTo>
                  <a:close/>
                </a:path>
              </a:pathLst>
            </a:custGeom>
            <a:solidFill>
              <a:srgbClr val="9226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44" name="Freeform 9"/>
            <p:cNvSpPr>
              <a:spLocks/>
            </p:cNvSpPr>
            <p:nvPr/>
          </p:nvSpPr>
          <p:spPr bwMode="auto">
            <a:xfrm>
              <a:off x="1940" y="817"/>
              <a:ext cx="259" cy="69"/>
            </a:xfrm>
            <a:custGeom>
              <a:avLst/>
              <a:gdLst>
                <a:gd name="T0" fmla="*/ 11716 w 118"/>
                <a:gd name="T1" fmla="*/ 7247 h 29"/>
                <a:gd name="T2" fmla="*/ 0 w 118"/>
                <a:gd name="T3" fmla="*/ 46280 h 29"/>
                <a:gd name="T4" fmla="*/ 65308 w 118"/>
                <a:gd name="T5" fmla="*/ 53515 h 29"/>
                <a:gd name="T6" fmla="*/ 139423 w 118"/>
                <a:gd name="T7" fmla="*/ 38807 h 29"/>
                <a:gd name="T8" fmla="*/ 10858 w 118"/>
                <a:gd name="T9" fmla="*/ 14333 h 29"/>
                <a:gd name="T10" fmla="*/ 0 60000 65536"/>
                <a:gd name="T11" fmla="*/ 0 60000 65536"/>
                <a:gd name="T12" fmla="*/ 0 60000 65536"/>
                <a:gd name="T13" fmla="*/ 0 60000 65536"/>
                <a:gd name="T14" fmla="*/ 0 60000 65536"/>
                <a:gd name="T15" fmla="*/ 0 w 118"/>
                <a:gd name="T16" fmla="*/ 0 h 29"/>
                <a:gd name="T17" fmla="*/ 118 w 118"/>
                <a:gd name="T18" fmla="*/ 29 h 29"/>
              </a:gdLst>
              <a:ahLst/>
              <a:cxnLst>
                <a:cxn ang="T10">
                  <a:pos x="T0" y="T1"/>
                </a:cxn>
                <a:cxn ang="T11">
                  <a:pos x="T2" y="T3"/>
                </a:cxn>
                <a:cxn ang="T12">
                  <a:pos x="T4" y="T5"/>
                </a:cxn>
                <a:cxn ang="T13">
                  <a:pos x="T6" y="T7"/>
                </a:cxn>
                <a:cxn ang="T14">
                  <a:pos x="T8" y="T9"/>
                </a:cxn>
              </a:cxnLst>
              <a:rect l="T15" t="T16" r="T17" b="T18"/>
              <a:pathLst>
                <a:path w="118" h="29">
                  <a:moveTo>
                    <a:pt x="10" y="3"/>
                  </a:moveTo>
                  <a:cubicBezTo>
                    <a:pt x="5" y="7"/>
                    <a:pt x="1" y="12"/>
                    <a:pt x="0" y="19"/>
                  </a:cubicBezTo>
                  <a:cubicBezTo>
                    <a:pt x="14" y="29"/>
                    <a:pt x="39" y="22"/>
                    <a:pt x="55" y="22"/>
                  </a:cubicBezTo>
                  <a:cubicBezTo>
                    <a:pt x="69" y="22"/>
                    <a:pt x="110" y="29"/>
                    <a:pt x="118" y="16"/>
                  </a:cubicBezTo>
                  <a:cubicBezTo>
                    <a:pt x="108" y="0"/>
                    <a:pt x="27" y="0"/>
                    <a:pt x="9" y="6"/>
                  </a:cubicBezTo>
                </a:path>
              </a:pathLst>
            </a:custGeom>
            <a:solidFill>
              <a:srgbClr val="A82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45" name="Freeform 10"/>
            <p:cNvSpPr>
              <a:spLocks/>
            </p:cNvSpPr>
            <p:nvPr/>
          </p:nvSpPr>
          <p:spPr bwMode="auto">
            <a:xfrm>
              <a:off x="1022" y="1202"/>
              <a:ext cx="2323" cy="207"/>
            </a:xfrm>
            <a:custGeom>
              <a:avLst/>
              <a:gdLst>
                <a:gd name="T0" fmla="*/ 0 w 1056"/>
                <a:gd name="T1" fmla="*/ 136702 h 88"/>
                <a:gd name="T2" fmla="*/ 321804 w 1056"/>
                <a:gd name="T3" fmla="*/ 169735 h 88"/>
                <a:gd name="T4" fmla="*/ 697054 w 1056"/>
                <a:gd name="T5" fmla="*/ 148207 h 88"/>
                <a:gd name="T6" fmla="*/ 1273842 w 1056"/>
                <a:gd name="T7" fmla="*/ 0 h 88"/>
                <a:gd name="T8" fmla="*/ 913141 w 1056"/>
                <a:gd name="T9" fmla="*/ 112363 h 88"/>
                <a:gd name="T10" fmla="*/ 507789 w 1056"/>
                <a:gd name="T11" fmla="*/ 96354 h 88"/>
                <a:gd name="T12" fmla="*/ 196934 w 1056"/>
                <a:gd name="T13" fmla="*/ 127552 h 88"/>
                <a:gd name="T14" fmla="*/ 0 w 1056"/>
                <a:gd name="T15" fmla="*/ 136702 h 88"/>
                <a:gd name="T16" fmla="*/ 0 60000 65536"/>
                <a:gd name="T17" fmla="*/ 0 60000 65536"/>
                <a:gd name="T18" fmla="*/ 0 60000 65536"/>
                <a:gd name="T19" fmla="*/ 0 60000 65536"/>
                <a:gd name="T20" fmla="*/ 0 60000 65536"/>
                <a:gd name="T21" fmla="*/ 0 60000 65536"/>
                <a:gd name="T22" fmla="*/ 0 60000 65536"/>
                <a:gd name="T23" fmla="*/ 0 60000 65536"/>
                <a:gd name="T24" fmla="*/ 0 w 1056"/>
                <a:gd name="T25" fmla="*/ 0 h 88"/>
                <a:gd name="T26" fmla="*/ 1056 w 1056"/>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6" h="88">
                  <a:moveTo>
                    <a:pt x="0" y="62"/>
                  </a:moveTo>
                  <a:cubicBezTo>
                    <a:pt x="0" y="62"/>
                    <a:pt x="154" y="88"/>
                    <a:pt x="267" y="77"/>
                  </a:cubicBezTo>
                  <a:cubicBezTo>
                    <a:pt x="380" y="67"/>
                    <a:pt x="495" y="60"/>
                    <a:pt x="578" y="67"/>
                  </a:cubicBezTo>
                  <a:cubicBezTo>
                    <a:pt x="662" y="74"/>
                    <a:pt x="909" y="85"/>
                    <a:pt x="1056" y="0"/>
                  </a:cubicBezTo>
                  <a:cubicBezTo>
                    <a:pt x="1056" y="0"/>
                    <a:pt x="899" y="60"/>
                    <a:pt x="757" y="51"/>
                  </a:cubicBezTo>
                  <a:cubicBezTo>
                    <a:pt x="616" y="42"/>
                    <a:pt x="502" y="31"/>
                    <a:pt x="421" y="44"/>
                  </a:cubicBezTo>
                  <a:cubicBezTo>
                    <a:pt x="340" y="56"/>
                    <a:pt x="228" y="44"/>
                    <a:pt x="163" y="58"/>
                  </a:cubicBezTo>
                  <a:cubicBezTo>
                    <a:pt x="97" y="72"/>
                    <a:pt x="28" y="69"/>
                    <a:pt x="0" y="62"/>
                  </a:cubicBezTo>
                  <a:close/>
                </a:path>
              </a:pathLst>
            </a:custGeom>
            <a:solidFill>
              <a:srgbClr val="9226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46" name="Freeform 11"/>
            <p:cNvSpPr>
              <a:spLocks/>
            </p:cNvSpPr>
            <p:nvPr/>
          </p:nvSpPr>
          <p:spPr bwMode="auto">
            <a:xfrm>
              <a:off x="3916" y="1003"/>
              <a:ext cx="253" cy="63"/>
            </a:xfrm>
            <a:custGeom>
              <a:avLst/>
              <a:gdLst>
                <a:gd name="T0" fmla="*/ 702 w 115"/>
                <a:gd name="T1" fmla="*/ 339 h 28"/>
                <a:gd name="T2" fmla="*/ 1129 w 115"/>
                <a:gd name="T3" fmla="*/ 290 h 28"/>
                <a:gd name="T4" fmla="*/ 1074 w 115"/>
                <a:gd name="T5" fmla="*/ 222 h 28"/>
                <a:gd name="T6" fmla="*/ 862 w 115"/>
                <a:gd name="T7" fmla="*/ 134 h 28"/>
                <a:gd name="T8" fmla="*/ 436 w 115"/>
                <a:gd name="T9" fmla="*/ 50 h 28"/>
                <a:gd name="T10" fmla="*/ 0 w 115"/>
                <a:gd name="T11" fmla="*/ 0 h 28"/>
                <a:gd name="T12" fmla="*/ 513 w 115"/>
                <a:gd name="T13" fmla="*/ 94 h 28"/>
                <a:gd name="T14" fmla="*/ 959 w 115"/>
                <a:gd name="T15" fmla="*/ 262 h 28"/>
                <a:gd name="T16" fmla="*/ 702 w 115"/>
                <a:gd name="T17" fmla="*/ 35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28"/>
                <a:gd name="T29" fmla="*/ 115 w 11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28">
                  <a:moveTo>
                    <a:pt x="66" y="26"/>
                  </a:moveTo>
                  <a:cubicBezTo>
                    <a:pt x="78" y="26"/>
                    <a:pt x="95" y="28"/>
                    <a:pt x="106" y="22"/>
                  </a:cubicBezTo>
                  <a:cubicBezTo>
                    <a:pt x="115" y="17"/>
                    <a:pt x="111" y="19"/>
                    <a:pt x="101" y="17"/>
                  </a:cubicBezTo>
                  <a:cubicBezTo>
                    <a:pt x="94" y="15"/>
                    <a:pt x="87" y="12"/>
                    <a:pt x="81" y="10"/>
                  </a:cubicBezTo>
                  <a:cubicBezTo>
                    <a:pt x="68" y="6"/>
                    <a:pt x="55" y="6"/>
                    <a:pt x="41" y="4"/>
                  </a:cubicBezTo>
                  <a:cubicBezTo>
                    <a:pt x="29" y="3"/>
                    <a:pt x="10" y="5"/>
                    <a:pt x="0" y="0"/>
                  </a:cubicBezTo>
                  <a:cubicBezTo>
                    <a:pt x="15" y="5"/>
                    <a:pt x="33" y="2"/>
                    <a:pt x="48" y="7"/>
                  </a:cubicBezTo>
                  <a:cubicBezTo>
                    <a:pt x="60" y="10"/>
                    <a:pt x="80" y="12"/>
                    <a:pt x="90" y="20"/>
                  </a:cubicBezTo>
                  <a:cubicBezTo>
                    <a:pt x="85" y="25"/>
                    <a:pt x="72" y="22"/>
                    <a:pt x="66" y="27"/>
                  </a:cubicBezTo>
                </a:path>
              </a:pathLst>
            </a:custGeom>
            <a:solidFill>
              <a:schemeClr val="accent2">
                <a:lumMod val="60000"/>
                <a:lumOff val="40000"/>
              </a:schemeClr>
            </a:solidFill>
            <a:ln w="9525">
              <a:noFill/>
              <a:round/>
              <a:headEnd/>
              <a:tailEnd/>
            </a:ln>
          </p:spPr>
          <p:txBody>
            <a:bodyPr/>
            <a:lstStyle/>
            <a:p>
              <a:pPr defTabSz="457200" fontAlgn="auto">
                <a:spcBef>
                  <a:spcPts val="0"/>
                </a:spcBef>
                <a:spcAft>
                  <a:spcPts val="0"/>
                </a:spcAft>
                <a:defRPr/>
              </a:pPr>
              <a:endParaRPr lang="fr-FR" sz="1800">
                <a:solidFill>
                  <a:prstClr val="black"/>
                </a:solidFill>
                <a:latin typeface="Calibri"/>
                <a:ea typeface="+mn-ea"/>
                <a:cs typeface="+mn-cs"/>
              </a:endParaRPr>
            </a:p>
          </p:txBody>
        </p:sp>
        <p:sp>
          <p:nvSpPr>
            <p:cNvPr id="47" name="Freeform 12"/>
            <p:cNvSpPr>
              <a:spLocks/>
            </p:cNvSpPr>
            <p:nvPr/>
          </p:nvSpPr>
          <p:spPr bwMode="auto">
            <a:xfrm>
              <a:off x="1379" y="1097"/>
              <a:ext cx="523" cy="183"/>
            </a:xfrm>
            <a:custGeom>
              <a:avLst/>
              <a:gdLst>
                <a:gd name="T0" fmla="*/ 16767 w 238"/>
                <a:gd name="T1" fmla="*/ 0 h 78"/>
                <a:gd name="T2" fmla="*/ 16767 w 238"/>
                <a:gd name="T3" fmla="*/ 131441 h 78"/>
                <a:gd name="T4" fmla="*/ 91778 w 238"/>
                <a:gd name="T5" fmla="*/ 155252 h 78"/>
                <a:gd name="T6" fmla="*/ 182635 w 238"/>
                <a:gd name="T7" fmla="*/ 100859 h 78"/>
                <a:gd name="T8" fmla="*/ 240277 w 238"/>
                <a:gd name="T9" fmla="*/ 88077 h 78"/>
                <a:gd name="T10" fmla="*/ 284345 w 238"/>
                <a:gd name="T11" fmla="*/ 79903 h 78"/>
                <a:gd name="T12" fmla="*/ 213830 w 238"/>
                <a:gd name="T13" fmla="*/ 66896 h 78"/>
                <a:gd name="T14" fmla="*/ 126667 w 238"/>
                <a:gd name="T15" fmla="*/ 103714 h 78"/>
                <a:gd name="T16" fmla="*/ 40895 w 238"/>
                <a:gd name="T17" fmla="*/ 122920 h 78"/>
                <a:gd name="T18" fmla="*/ 16767 w 238"/>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8"/>
                <a:gd name="T31" fmla="*/ 0 h 78"/>
                <a:gd name="T32" fmla="*/ 238 w 238"/>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8" h="78">
                  <a:moveTo>
                    <a:pt x="14" y="0"/>
                  </a:moveTo>
                  <a:cubicBezTo>
                    <a:pt x="0" y="12"/>
                    <a:pt x="2" y="48"/>
                    <a:pt x="14" y="61"/>
                  </a:cubicBezTo>
                  <a:cubicBezTo>
                    <a:pt x="30" y="78"/>
                    <a:pt x="57" y="75"/>
                    <a:pt x="77" y="72"/>
                  </a:cubicBezTo>
                  <a:cubicBezTo>
                    <a:pt x="105" y="67"/>
                    <a:pt x="127" y="57"/>
                    <a:pt x="153" y="47"/>
                  </a:cubicBezTo>
                  <a:cubicBezTo>
                    <a:pt x="169" y="41"/>
                    <a:pt x="185" y="40"/>
                    <a:pt x="201" y="41"/>
                  </a:cubicBezTo>
                  <a:cubicBezTo>
                    <a:pt x="212" y="41"/>
                    <a:pt x="228" y="45"/>
                    <a:pt x="238" y="37"/>
                  </a:cubicBezTo>
                  <a:cubicBezTo>
                    <a:pt x="226" y="26"/>
                    <a:pt x="194" y="31"/>
                    <a:pt x="179" y="31"/>
                  </a:cubicBezTo>
                  <a:cubicBezTo>
                    <a:pt x="153" y="31"/>
                    <a:pt x="130" y="39"/>
                    <a:pt x="106" y="48"/>
                  </a:cubicBezTo>
                  <a:cubicBezTo>
                    <a:pt x="86" y="54"/>
                    <a:pt x="54" y="68"/>
                    <a:pt x="34" y="57"/>
                  </a:cubicBezTo>
                  <a:cubicBezTo>
                    <a:pt x="9" y="45"/>
                    <a:pt x="28" y="10"/>
                    <a:pt x="14" y="0"/>
                  </a:cubicBezTo>
                </a:path>
              </a:pathLst>
            </a:custGeom>
            <a:solidFill>
              <a:srgbClr val="C147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48" name="Oval 15"/>
            <p:cNvSpPr>
              <a:spLocks noChangeArrowheads="1"/>
            </p:cNvSpPr>
            <p:nvPr/>
          </p:nvSpPr>
          <p:spPr bwMode="auto">
            <a:xfrm>
              <a:off x="1922" y="932"/>
              <a:ext cx="59" cy="3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fr-FR" sz="1800">
                <a:solidFill>
                  <a:prstClr val="black"/>
                </a:solidFill>
                <a:latin typeface="Calibri"/>
                <a:ea typeface="+mn-ea"/>
                <a:cs typeface="+mn-cs"/>
              </a:endParaRPr>
            </a:p>
          </p:txBody>
        </p:sp>
        <p:sp>
          <p:nvSpPr>
            <p:cNvPr id="49" name="Oval 16"/>
            <p:cNvSpPr>
              <a:spLocks noChangeArrowheads="1"/>
            </p:cNvSpPr>
            <p:nvPr/>
          </p:nvSpPr>
          <p:spPr bwMode="auto">
            <a:xfrm>
              <a:off x="2014" y="949"/>
              <a:ext cx="33"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fr-FR" sz="1800">
                <a:solidFill>
                  <a:prstClr val="black"/>
                </a:solidFill>
                <a:latin typeface="Calibri"/>
                <a:ea typeface="+mn-ea"/>
                <a:cs typeface="+mn-cs"/>
              </a:endParaRPr>
            </a:p>
          </p:txBody>
        </p:sp>
      </p:grpSp>
      <p:sp>
        <p:nvSpPr>
          <p:cNvPr id="3" name="ZoneTexte 2"/>
          <p:cNvSpPr txBox="1"/>
          <p:nvPr/>
        </p:nvSpPr>
        <p:spPr>
          <a:xfrm rot="16200000">
            <a:off x="6946327" y="3968967"/>
            <a:ext cx="938743" cy="335436"/>
          </a:xfrm>
          <a:prstGeom prst="rect">
            <a:avLst/>
          </a:prstGeom>
          <a:noFill/>
        </p:spPr>
        <p:txBody>
          <a:bodyPr wrap="none" rtlCol="0">
            <a:spAutoFit/>
          </a:bodyPr>
          <a:lstStyle/>
          <a:p>
            <a:pPr defTabSz="457200" fontAlgn="auto">
              <a:spcBef>
                <a:spcPts val="0"/>
              </a:spcBef>
              <a:spcAft>
                <a:spcPts val="0"/>
              </a:spcAft>
            </a:pPr>
            <a:r>
              <a:rPr lang="fr-FR" sz="1800" i="1" dirty="0" smtClean="0">
                <a:solidFill>
                  <a:srgbClr val="F79646"/>
                </a:solidFill>
                <a:latin typeface="Calibri"/>
                <a:ea typeface="+mn-ea"/>
                <a:cs typeface="+mn-cs"/>
              </a:rPr>
              <a:t>IN VITRO</a:t>
            </a:r>
            <a:endParaRPr lang="fr-FR" sz="1800" i="1" dirty="0">
              <a:solidFill>
                <a:srgbClr val="F79646"/>
              </a:solidFill>
              <a:latin typeface="Calibri"/>
              <a:ea typeface="+mn-ea"/>
              <a:cs typeface="+mn-cs"/>
            </a:endParaRPr>
          </a:p>
        </p:txBody>
      </p:sp>
      <p:sp>
        <p:nvSpPr>
          <p:cNvPr id="67" name="ZoneTexte 66"/>
          <p:cNvSpPr txBox="1"/>
          <p:nvPr/>
        </p:nvSpPr>
        <p:spPr>
          <a:xfrm>
            <a:off x="1674173" y="5328619"/>
            <a:ext cx="979293" cy="321546"/>
          </a:xfrm>
          <a:prstGeom prst="rect">
            <a:avLst/>
          </a:prstGeom>
          <a:noFill/>
        </p:spPr>
        <p:txBody>
          <a:bodyPr wrap="none" rtlCol="0">
            <a:spAutoFit/>
          </a:bodyPr>
          <a:lstStyle/>
          <a:p>
            <a:pPr defTabSz="457200" fontAlgn="auto">
              <a:spcBef>
                <a:spcPts val="0"/>
              </a:spcBef>
              <a:spcAft>
                <a:spcPts val="0"/>
              </a:spcAft>
            </a:pPr>
            <a:r>
              <a:rPr lang="fr-FR" sz="1800" i="1" dirty="0" smtClean="0">
                <a:solidFill>
                  <a:srgbClr val="F79646"/>
                </a:solidFill>
                <a:latin typeface="Calibri"/>
                <a:ea typeface="+mn-ea"/>
                <a:cs typeface="+mn-cs"/>
              </a:rPr>
              <a:t>IN VITRO</a:t>
            </a:r>
            <a:endParaRPr lang="fr-FR" sz="1800" i="1" dirty="0">
              <a:solidFill>
                <a:srgbClr val="F79646"/>
              </a:solidFill>
              <a:latin typeface="Calibri"/>
              <a:ea typeface="+mn-ea"/>
              <a:cs typeface="+mn-cs"/>
            </a:endParaRPr>
          </a:p>
        </p:txBody>
      </p:sp>
      <p:sp>
        <p:nvSpPr>
          <p:cNvPr id="59" name="Flèche courbée vers la droite 58"/>
          <p:cNvSpPr/>
          <p:nvPr/>
        </p:nvSpPr>
        <p:spPr>
          <a:xfrm rot="3643892" flipH="1">
            <a:off x="5644778" y="1051166"/>
            <a:ext cx="1181952" cy="3120867"/>
          </a:xfrm>
          <a:prstGeom prst="curvedRightArrow">
            <a:avLst>
              <a:gd name="adj1" fmla="val 25000"/>
              <a:gd name="adj2" fmla="val 4582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fr-FR" sz="1800">
              <a:solidFill>
                <a:prstClr val="black"/>
              </a:solidFill>
              <a:latin typeface="Calibri"/>
            </a:endParaRPr>
          </a:p>
        </p:txBody>
      </p:sp>
      <p:pic>
        <p:nvPicPr>
          <p:cNvPr id="10" name="Image 9" descr="thumb_IMG_0795_1024.jpg"/>
          <p:cNvPicPr>
            <a:picLocks noChangeAspect="1"/>
          </p:cNvPicPr>
          <p:nvPr/>
        </p:nvPicPr>
        <p:blipFill rotWithShape="1">
          <a:blip r:embed="rId4">
            <a:extLst>
              <a:ext uri="{28A0092B-C50C-407E-A947-70E740481C1C}">
                <a14:useLocalDpi xmlns:a14="http://schemas.microsoft.com/office/drawing/2010/main" val="0"/>
              </a:ext>
            </a:extLst>
          </a:blip>
          <a:srcRect l="20980" t="18099" r="8970"/>
          <a:stretch/>
        </p:blipFill>
        <p:spPr>
          <a:xfrm>
            <a:off x="6463173" y="1196327"/>
            <a:ext cx="1854700" cy="1559009"/>
          </a:xfrm>
          <a:prstGeom prst="rect">
            <a:avLst/>
          </a:prstGeom>
        </p:spPr>
      </p:pic>
      <p:grpSp>
        <p:nvGrpSpPr>
          <p:cNvPr id="53" name="Grouper 52"/>
          <p:cNvGrpSpPr/>
          <p:nvPr/>
        </p:nvGrpSpPr>
        <p:grpSpPr>
          <a:xfrm>
            <a:off x="3447276" y="5345713"/>
            <a:ext cx="2345379" cy="690420"/>
            <a:chOff x="3324022" y="5896338"/>
            <a:chExt cx="2582383" cy="793025"/>
          </a:xfrm>
        </p:grpSpPr>
        <p:grpSp>
          <p:nvGrpSpPr>
            <p:cNvPr id="54" name="Group 3"/>
            <p:cNvGrpSpPr>
              <a:grpSpLocks/>
            </p:cNvGrpSpPr>
            <p:nvPr/>
          </p:nvGrpSpPr>
          <p:grpSpPr bwMode="auto">
            <a:xfrm rot="459785">
              <a:off x="3324022" y="5896338"/>
              <a:ext cx="2582383" cy="793025"/>
              <a:chOff x="261" y="707"/>
              <a:chExt cx="3973" cy="808"/>
            </a:xfrm>
          </p:grpSpPr>
          <p:sp>
            <p:nvSpPr>
              <p:cNvPr id="58" name="Freeform 4"/>
              <p:cNvSpPr>
                <a:spLocks/>
              </p:cNvSpPr>
              <p:nvPr/>
            </p:nvSpPr>
            <p:spPr bwMode="auto">
              <a:xfrm>
                <a:off x="261" y="707"/>
                <a:ext cx="3973" cy="808"/>
              </a:xfrm>
              <a:custGeom>
                <a:avLst/>
                <a:gdLst>
                  <a:gd name="T0" fmla="*/ 54401 w 1806"/>
                  <a:gd name="T1" fmla="*/ 504958 h 344"/>
                  <a:gd name="T2" fmla="*/ 483762 w 1806"/>
                  <a:gd name="T3" fmla="*/ 243870 h 344"/>
                  <a:gd name="T4" fmla="*/ 1116360 w 1806"/>
                  <a:gd name="T5" fmla="*/ 95363 h 344"/>
                  <a:gd name="T6" fmla="*/ 2124880 w 1806"/>
                  <a:gd name="T7" fmla="*/ 295392 h 344"/>
                  <a:gd name="T8" fmla="*/ 2104718 w 1806"/>
                  <a:gd name="T9" fmla="*/ 354961 h 344"/>
                  <a:gd name="T10" fmla="*/ 1714805 w 1806"/>
                  <a:gd name="T11" fmla="*/ 476076 h 344"/>
                  <a:gd name="T12" fmla="*/ 870947 w 1806"/>
                  <a:gd name="T13" fmla="*/ 633923 h 344"/>
                  <a:gd name="T14" fmla="*/ 234154 w 1806"/>
                  <a:gd name="T15" fmla="*/ 563223 h 344"/>
                  <a:gd name="T16" fmla="*/ 54401 w 1806"/>
                  <a:gd name="T17" fmla="*/ 504958 h 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6"/>
                  <a:gd name="T28" fmla="*/ 0 h 344"/>
                  <a:gd name="T29" fmla="*/ 1806 w 1806"/>
                  <a:gd name="T30" fmla="*/ 344 h 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6" h="344">
                    <a:moveTo>
                      <a:pt x="45" y="232"/>
                    </a:moveTo>
                    <a:cubicBezTo>
                      <a:pt x="45" y="232"/>
                      <a:pt x="281" y="172"/>
                      <a:pt x="401" y="112"/>
                    </a:cubicBezTo>
                    <a:cubicBezTo>
                      <a:pt x="521" y="52"/>
                      <a:pt x="749" y="0"/>
                      <a:pt x="925" y="44"/>
                    </a:cubicBezTo>
                    <a:cubicBezTo>
                      <a:pt x="1101" y="88"/>
                      <a:pt x="1627" y="91"/>
                      <a:pt x="1761" y="136"/>
                    </a:cubicBezTo>
                    <a:cubicBezTo>
                      <a:pt x="1806" y="151"/>
                      <a:pt x="1797" y="162"/>
                      <a:pt x="1744" y="163"/>
                    </a:cubicBezTo>
                    <a:cubicBezTo>
                      <a:pt x="1691" y="164"/>
                      <a:pt x="1519" y="163"/>
                      <a:pt x="1421" y="219"/>
                    </a:cubicBezTo>
                    <a:cubicBezTo>
                      <a:pt x="1200" y="344"/>
                      <a:pt x="857" y="278"/>
                      <a:pt x="722" y="291"/>
                    </a:cubicBezTo>
                    <a:cubicBezTo>
                      <a:pt x="377" y="324"/>
                      <a:pt x="256" y="268"/>
                      <a:pt x="194" y="259"/>
                    </a:cubicBezTo>
                    <a:cubicBezTo>
                      <a:pt x="132" y="249"/>
                      <a:pt x="0" y="248"/>
                      <a:pt x="45" y="232"/>
                    </a:cubicBezTo>
                    <a:close/>
                  </a:path>
                </a:pathLst>
              </a:custGeom>
              <a:solidFill>
                <a:srgbClr val="CA23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61" name="Freeform 5"/>
              <p:cNvSpPr>
                <a:spLocks/>
              </p:cNvSpPr>
              <p:nvPr/>
            </p:nvSpPr>
            <p:spPr bwMode="auto">
              <a:xfrm>
                <a:off x="261" y="707"/>
                <a:ext cx="3973" cy="808"/>
              </a:xfrm>
              <a:custGeom>
                <a:avLst/>
                <a:gdLst>
                  <a:gd name="T0" fmla="*/ 54401 w 1806"/>
                  <a:gd name="T1" fmla="*/ 504958 h 344"/>
                  <a:gd name="T2" fmla="*/ 483762 w 1806"/>
                  <a:gd name="T3" fmla="*/ 243870 h 344"/>
                  <a:gd name="T4" fmla="*/ 1116360 w 1806"/>
                  <a:gd name="T5" fmla="*/ 95363 h 344"/>
                  <a:gd name="T6" fmla="*/ 2124880 w 1806"/>
                  <a:gd name="T7" fmla="*/ 295392 h 344"/>
                  <a:gd name="T8" fmla="*/ 2104718 w 1806"/>
                  <a:gd name="T9" fmla="*/ 354961 h 344"/>
                  <a:gd name="T10" fmla="*/ 1714805 w 1806"/>
                  <a:gd name="T11" fmla="*/ 476076 h 344"/>
                  <a:gd name="T12" fmla="*/ 870947 w 1806"/>
                  <a:gd name="T13" fmla="*/ 633923 h 344"/>
                  <a:gd name="T14" fmla="*/ 234154 w 1806"/>
                  <a:gd name="T15" fmla="*/ 563223 h 344"/>
                  <a:gd name="T16" fmla="*/ 54401 w 1806"/>
                  <a:gd name="T17" fmla="*/ 504958 h 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6"/>
                  <a:gd name="T28" fmla="*/ 0 h 344"/>
                  <a:gd name="T29" fmla="*/ 1806 w 1806"/>
                  <a:gd name="T30" fmla="*/ 344 h 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6" h="344">
                    <a:moveTo>
                      <a:pt x="45" y="232"/>
                    </a:moveTo>
                    <a:cubicBezTo>
                      <a:pt x="45" y="232"/>
                      <a:pt x="281" y="172"/>
                      <a:pt x="401" y="112"/>
                    </a:cubicBezTo>
                    <a:cubicBezTo>
                      <a:pt x="521" y="52"/>
                      <a:pt x="749" y="0"/>
                      <a:pt x="925" y="44"/>
                    </a:cubicBezTo>
                    <a:cubicBezTo>
                      <a:pt x="1101" y="88"/>
                      <a:pt x="1627" y="91"/>
                      <a:pt x="1761" y="136"/>
                    </a:cubicBezTo>
                    <a:cubicBezTo>
                      <a:pt x="1806" y="151"/>
                      <a:pt x="1797" y="162"/>
                      <a:pt x="1744" y="163"/>
                    </a:cubicBezTo>
                    <a:cubicBezTo>
                      <a:pt x="1691" y="164"/>
                      <a:pt x="1519" y="163"/>
                      <a:pt x="1421" y="219"/>
                    </a:cubicBezTo>
                    <a:cubicBezTo>
                      <a:pt x="1200" y="344"/>
                      <a:pt x="857" y="278"/>
                      <a:pt x="722" y="291"/>
                    </a:cubicBezTo>
                    <a:cubicBezTo>
                      <a:pt x="377" y="324"/>
                      <a:pt x="256" y="268"/>
                      <a:pt x="194" y="259"/>
                    </a:cubicBezTo>
                    <a:cubicBezTo>
                      <a:pt x="132" y="249"/>
                      <a:pt x="0" y="248"/>
                      <a:pt x="45" y="232"/>
                    </a:cubicBezTo>
                    <a:close/>
                  </a:path>
                </a:pathLst>
              </a:custGeom>
              <a:noFill/>
              <a:ln w="14288">
                <a:solidFill>
                  <a:srgbClr val="343434"/>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62" name="Freeform 6"/>
              <p:cNvSpPr>
                <a:spLocks/>
              </p:cNvSpPr>
              <p:nvPr/>
            </p:nvSpPr>
            <p:spPr bwMode="auto">
              <a:xfrm>
                <a:off x="1361" y="862"/>
                <a:ext cx="854" cy="498"/>
              </a:xfrm>
              <a:custGeom>
                <a:avLst/>
                <a:gdLst>
                  <a:gd name="T0" fmla="*/ 0 w 388"/>
                  <a:gd name="T1" fmla="*/ 282603 h 212"/>
                  <a:gd name="T2" fmla="*/ 224177 w 388"/>
                  <a:gd name="T3" fmla="*/ 41844 h 212"/>
                  <a:gd name="T4" fmla="*/ 457165 w 388"/>
                  <a:gd name="T5" fmla="*/ 176092 h 212"/>
                  <a:gd name="T6" fmla="*/ 239010 w 388"/>
                  <a:gd name="T7" fmla="*/ 344106 h 212"/>
                  <a:gd name="T8" fmla="*/ 0 w 388"/>
                  <a:gd name="T9" fmla="*/ 282603 h 212"/>
                  <a:gd name="T10" fmla="*/ 0 60000 65536"/>
                  <a:gd name="T11" fmla="*/ 0 60000 65536"/>
                  <a:gd name="T12" fmla="*/ 0 60000 65536"/>
                  <a:gd name="T13" fmla="*/ 0 60000 65536"/>
                  <a:gd name="T14" fmla="*/ 0 60000 65536"/>
                  <a:gd name="T15" fmla="*/ 0 w 388"/>
                  <a:gd name="T16" fmla="*/ 0 h 212"/>
                  <a:gd name="T17" fmla="*/ 388 w 388"/>
                  <a:gd name="T18" fmla="*/ 212 h 212"/>
                </a:gdLst>
                <a:ahLst/>
                <a:cxnLst>
                  <a:cxn ang="T10">
                    <a:pos x="T0" y="T1"/>
                  </a:cxn>
                  <a:cxn ang="T11">
                    <a:pos x="T2" y="T3"/>
                  </a:cxn>
                  <a:cxn ang="T12">
                    <a:pos x="T4" y="T5"/>
                  </a:cxn>
                  <a:cxn ang="T13">
                    <a:pos x="T6" y="T7"/>
                  </a:cxn>
                  <a:cxn ang="T14">
                    <a:pos x="T8" y="T9"/>
                  </a:cxn>
                </a:cxnLst>
                <a:rect l="T15" t="T16" r="T17" b="T18"/>
                <a:pathLst>
                  <a:path w="388" h="212">
                    <a:moveTo>
                      <a:pt x="0" y="130"/>
                    </a:moveTo>
                    <a:cubicBezTo>
                      <a:pt x="0" y="61"/>
                      <a:pt x="127" y="23"/>
                      <a:pt x="185" y="19"/>
                    </a:cubicBezTo>
                    <a:cubicBezTo>
                      <a:pt x="243" y="15"/>
                      <a:pt x="366" y="0"/>
                      <a:pt x="377" y="81"/>
                    </a:cubicBezTo>
                    <a:cubicBezTo>
                      <a:pt x="388" y="162"/>
                      <a:pt x="264" y="136"/>
                      <a:pt x="197" y="158"/>
                    </a:cubicBezTo>
                    <a:cubicBezTo>
                      <a:pt x="131" y="180"/>
                      <a:pt x="0" y="212"/>
                      <a:pt x="0" y="130"/>
                    </a:cubicBezTo>
                    <a:close/>
                  </a:path>
                </a:pathLst>
              </a:custGeom>
              <a:solidFill>
                <a:srgbClr val="D75A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70" name="Freeform 7"/>
              <p:cNvSpPr>
                <a:spLocks/>
              </p:cNvSpPr>
              <p:nvPr/>
            </p:nvSpPr>
            <p:spPr bwMode="auto">
              <a:xfrm>
                <a:off x="653" y="827"/>
                <a:ext cx="1236" cy="512"/>
              </a:xfrm>
              <a:custGeom>
                <a:avLst/>
                <a:gdLst>
                  <a:gd name="T0" fmla="*/ 630666 w 562"/>
                  <a:gd name="T1" fmla="*/ 4716 h 218"/>
                  <a:gd name="T2" fmla="*/ 302129 w 562"/>
                  <a:gd name="T3" fmla="*/ 174219 h 218"/>
                  <a:gd name="T4" fmla="*/ 144632 w 562"/>
                  <a:gd name="T5" fmla="*/ 312996 h 218"/>
                  <a:gd name="T6" fmla="*/ 71165 w 562"/>
                  <a:gd name="T7" fmla="*/ 367367 h 218"/>
                  <a:gd name="T8" fmla="*/ 0 w 562"/>
                  <a:gd name="T9" fmla="*/ 400105 h 218"/>
                  <a:gd name="T10" fmla="*/ 366083 w 562"/>
                  <a:gd name="T11" fmla="*/ 180579 h 218"/>
                  <a:gd name="T12" fmla="*/ 670482 w 562"/>
                  <a:gd name="T13" fmla="*/ 4716 h 218"/>
                  <a:gd name="T14" fmla="*/ 630666 w 562"/>
                  <a:gd name="T15" fmla="*/ 4716 h 218"/>
                  <a:gd name="T16" fmla="*/ 0 60000 65536"/>
                  <a:gd name="T17" fmla="*/ 0 60000 65536"/>
                  <a:gd name="T18" fmla="*/ 0 60000 65536"/>
                  <a:gd name="T19" fmla="*/ 0 60000 65536"/>
                  <a:gd name="T20" fmla="*/ 0 60000 65536"/>
                  <a:gd name="T21" fmla="*/ 0 60000 65536"/>
                  <a:gd name="T22" fmla="*/ 0 60000 65536"/>
                  <a:gd name="T23" fmla="*/ 0 60000 65536"/>
                  <a:gd name="T24" fmla="*/ 0 w 562"/>
                  <a:gd name="T25" fmla="*/ 0 h 218"/>
                  <a:gd name="T26" fmla="*/ 562 w 562"/>
                  <a:gd name="T27" fmla="*/ 218 h 2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2" h="218">
                    <a:moveTo>
                      <a:pt x="524" y="2"/>
                    </a:moveTo>
                    <a:cubicBezTo>
                      <a:pt x="431" y="11"/>
                      <a:pt x="337" y="44"/>
                      <a:pt x="251" y="80"/>
                    </a:cubicBezTo>
                    <a:cubicBezTo>
                      <a:pt x="204" y="100"/>
                      <a:pt x="167" y="128"/>
                      <a:pt x="120" y="144"/>
                    </a:cubicBezTo>
                    <a:cubicBezTo>
                      <a:pt x="99" y="152"/>
                      <a:pt x="80" y="164"/>
                      <a:pt x="59" y="169"/>
                    </a:cubicBezTo>
                    <a:cubicBezTo>
                      <a:pt x="41" y="174"/>
                      <a:pt x="4" y="163"/>
                      <a:pt x="0" y="184"/>
                    </a:cubicBezTo>
                    <a:cubicBezTo>
                      <a:pt x="115" y="218"/>
                      <a:pt x="204" y="117"/>
                      <a:pt x="304" y="83"/>
                    </a:cubicBezTo>
                    <a:cubicBezTo>
                      <a:pt x="430" y="40"/>
                      <a:pt x="408" y="37"/>
                      <a:pt x="557" y="2"/>
                    </a:cubicBezTo>
                    <a:cubicBezTo>
                      <a:pt x="562" y="1"/>
                      <a:pt x="533" y="0"/>
                      <a:pt x="524" y="2"/>
                    </a:cubicBezTo>
                  </a:path>
                </a:pathLst>
              </a:custGeom>
              <a:solidFill>
                <a:srgbClr val="9226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71" name="Freeform 8"/>
              <p:cNvSpPr>
                <a:spLocks/>
              </p:cNvSpPr>
              <p:nvPr/>
            </p:nvSpPr>
            <p:spPr bwMode="auto">
              <a:xfrm>
                <a:off x="2604" y="904"/>
                <a:ext cx="1540" cy="151"/>
              </a:xfrm>
              <a:custGeom>
                <a:avLst/>
                <a:gdLst>
                  <a:gd name="T0" fmla="*/ 845152 w 700"/>
                  <a:gd name="T1" fmla="*/ 144894 h 64"/>
                  <a:gd name="T2" fmla="*/ 512105 w 700"/>
                  <a:gd name="T3" fmla="*/ 63465 h 64"/>
                  <a:gd name="T4" fmla="*/ 0 w 700"/>
                  <a:gd name="T5" fmla="*/ 0 h 64"/>
                  <a:gd name="T6" fmla="*/ 504893 w 700"/>
                  <a:gd name="T7" fmla="*/ 90364 h 64"/>
                  <a:gd name="T8" fmla="*/ 845152 w 700"/>
                  <a:gd name="T9" fmla="*/ 144894 h 64"/>
                  <a:gd name="T10" fmla="*/ 0 60000 65536"/>
                  <a:gd name="T11" fmla="*/ 0 60000 65536"/>
                  <a:gd name="T12" fmla="*/ 0 60000 65536"/>
                  <a:gd name="T13" fmla="*/ 0 60000 65536"/>
                  <a:gd name="T14" fmla="*/ 0 60000 65536"/>
                  <a:gd name="T15" fmla="*/ 0 w 700"/>
                  <a:gd name="T16" fmla="*/ 0 h 64"/>
                  <a:gd name="T17" fmla="*/ 700 w 700"/>
                  <a:gd name="T18" fmla="*/ 64 h 64"/>
                </a:gdLst>
                <a:ahLst/>
                <a:cxnLst>
                  <a:cxn ang="T10">
                    <a:pos x="T0" y="T1"/>
                  </a:cxn>
                  <a:cxn ang="T11">
                    <a:pos x="T2" y="T3"/>
                  </a:cxn>
                  <a:cxn ang="T12">
                    <a:pos x="T4" y="T5"/>
                  </a:cxn>
                  <a:cxn ang="T13">
                    <a:pos x="T6" y="T7"/>
                  </a:cxn>
                  <a:cxn ang="T14">
                    <a:pos x="T8" y="T9"/>
                  </a:cxn>
                </a:cxnLst>
                <a:rect l="T15" t="T16" r="T17" b="T18"/>
                <a:pathLst>
                  <a:path w="700" h="64">
                    <a:moveTo>
                      <a:pt x="700" y="64"/>
                    </a:moveTo>
                    <a:cubicBezTo>
                      <a:pt x="700" y="64"/>
                      <a:pt x="534" y="26"/>
                      <a:pt x="424" y="28"/>
                    </a:cubicBezTo>
                    <a:cubicBezTo>
                      <a:pt x="314" y="30"/>
                      <a:pt x="64" y="14"/>
                      <a:pt x="0" y="0"/>
                    </a:cubicBezTo>
                    <a:cubicBezTo>
                      <a:pt x="0" y="0"/>
                      <a:pt x="290" y="44"/>
                      <a:pt x="418" y="40"/>
                    </a:cubicBezTo>
                    <a:cubicBezTo>
                      <a:pt x="546" y="36"/>
                      <a:pt x="666" y="50"/>
                      <a:pt x="700" y="64"/>
                    </a:cubicBezTo>
                    <a:close/>
                  </a:path>
                </a:pathLst>
              </a:custGeom>
              <a:solidFill>
                <a:srgbClr val="9226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72" name="Freeform 9"/>
              <p:cNvSpPr>
                <a:spLocks/>
              </p:cNvSpPr>
              <p:nvPr/>
            </p:nvSpPr>
            <p:spPr bwMode="auto">
              <a:xfrm>
                <a:off x="1940" y="817"/>
                <a:ext cx="259" cy="69"/>
              </a:xfrm>
              <a:custGeom>
                <a:avLst/>
                <a:gdLst>
                  <a:gd name="T0" fmla="*/ 11716 w 118"/>
                  <a:gd name="T1" fmla="*/ 7247 h 29"/>
                  <a:gd name="T2" fmla="*/ 0 w 118"/>
                  <a:gd name="T3" fmla="*/ 46280 h 29"/>
                  <a:gd name="T4" fmla="*/ 65308 w 118"/>
                  <a:gd name="T5" fmla="*/ 53515 h 29"/>
                  <a:gd name="T6" fmla="*/ 139423 w 118"/>
                  <a:gd name="T7" fmla="*/ 38807 h 29"/>
                  <a:gd name="T8" fmla="*/ 10858 w 118"/>
                  <a:gd name="T9" fmla="*/ 14333 h 29"/>
                  <a:gd name="T10" fmla="*/ 0 60000 65536"/>
                  <a:gd name="T11" fmla="*/ 0 60000 65536"/>
                  <a:gd name="T12" fmla="*/ 0 60000 65536"/>
                  <a:gd name="T13" fmla="*/ 0 60000 65536"/>
                  <a:gd name="T14" fmla="*/ 0 60000 65536"/>
                  <a:gd name="T15" fmla="*/ 0 w 118"/>
                  <a:gd name="T16" fmla="*/ 0 h 29"/>
                  <a:gd name="T17" fmla="*/ 118 w 118"/>
                  <a:gd name="T18" fmla="*/ 29 h 29"/>
                </a:gdLst>
                <a:ahLst/>
                <a:cxnLst>
                  <a:cxn ang="T10">
                    <a:pos x="T0" y="T1"/>
                  </a:cxn>
                  <a:cxn ang="T11">
                    <a:pos x="T2" y="T3"/>
                  </a:cxn>
                  <a:cxn ang="T12">
                    <a:pos x="T4" y="T5"/>
                  </a:cxn>
                  <a:cxn ang="T13">
                    <a:pos x="T6" y="T7"/>
                  </a:cxn>
                  <a:cxn ang="T14">
                    <a:pos x="T8" y="T9"/>
                  </a:cxn>
                </a:cxnLst>
                <a:rect l="T15" t="T16" r="T17" b="T18"/>
                <a:pathLst>
                  <a:path w="118" h="29">
                    <a:moveTo>
                      <a:pt x="10" y="3"/>
                    </a:moveTo>
                    <a:cubicBezTo>
                      <a:pt x="5" y="7"/>
                      <a:pt x="1" y="12"/>
                      <a:pt x="0" y="19"/>
                    </a:cubicBezTo>
                    <a:cubicBezTo>
                      <a:pt x="14" y="29"/>
                      <a:pt x="39" y="22"/>
                      <a:pt x="55" y="22"/>
                    </a:cubicBezTo>
                    <a:cubicBezTo>
                      <a:pt x="69" y="22"/>
                      <a:pt x="110" y="29"/>
                      <a:pt x="118" y="16"/>
                    </a:cubicBezTo>
                    <a:cubicBezTo>
                      <a:pt x="108" y="0"/>
                      <a:pt x="27" y="0"/>
                      <a:pt x="9" y="6"/>
                    </a:cubicBezTo>
                  </a:path>
                </a:pathLst>
              </a:custGeom>
              <a:solidFill>
                <a:srgbClr val="A82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73" name="Freeform 10"/>
              <p:cNvSpPr>
                <a:spLocks/>
              </p:cNvSpPr>
              <p:nvPr/>
            </p:nvSpPr>
            <p:spPr bwMode="auto">
              <a:xfrm>
                <a:off x="1022" y="1202"/>
                <a:ext cx="2323" cy="207"/>
              </a:xfrm>
              <a:custGeom>
                <a:avLst/>
                <a:gdLst>
                  <a:gd name="T0" fmla="*/ 0 w 1056"/>
                  <a:gd name="T1" fmla="*/ 136702 h 88"/>
                  <a:gd name="T2" fmla="*/ 321804 w 1056"/>
                  <a:gd name="T3" fmla="*/ 169735 h 88"/>
                  <a:gd name="T4" fmla="*/ 697054 w 1056"/>
                  <a:gd name="T5" fmla="*/ 148207 h 88"/>
                  <a:gd name="T6" fmla="*/ 1273842 w 1056"/>
                  <a:gd name="T7" fmla="*/ 0 h 88"/>
                  <a:gd name="T8" fmla="*/ 913141 w 1056"/>
                  <a:gd name="T9" fmla="*/ 112363 h 88"/>
                  <a:gd name="T10" fmla="*/ 507789 w 1056"/>
                  <a:gd name="T11" fmla="*/ 96354 h 88"/>
                  <a:gd name="T12" fmla="*/ 196934 w 1056"/>
                  <a:gd name="T13" fmla="*/ 127552 h 88"/>
                  <a:gd name="T14" fmla="*/ 0 w 1056"/>
                  <a:gd name="T15" fmla="*/ 136702 h 88"/>
                  <a:gd name="T16" fmla="*/ 0 60000 65536"/>
                  <a:gd name="T17" fmla="*/ 0 60000 65536"/>
                  <a:gd name="T18" fmla="*/ 0 60000 65536"/>
                  <a:gd name="T19" fmla="*/ 0 60000 65536"/>
                  <a:gd name="T20" fmla="*/ 0 60000 65536"/>
                  <a:gd name="T21" fmla="*/ 0 60000 65536"/>
                  <a:gd name="T22" fmla="*/ 0 60000 65536"/>
                  <a:gd name="T23" fmla="*/ 0 60000 65536"/>
                  <a:gd name="T24" fmla="*/ 0 w 1056"/>
                  <a:gd name="T25" fmla="*/ 0 h 88"/>
                  <a:gd name="T26" fmla="*/ 1056 w 1056"/>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6" h="88">
                    <a:moveTo>
                      <a:pt x="0" y="62"/>
                    </a:moveTo>
                    <a:cubicBezTo>
                      <a:pt x="0" y="62"/>
                      <a:pt x="154" y="88"/>
                      <a:pt x="267" y="77"/>
                    </a:cubicBezTo>
                    <a:cubicBezTo>
                      <a:pt x="380" y="67"/>
                      <a:pt x="495" y="60"/>
                      <a:pt x="578" y="67"/>
                    </a:cubicBezTo>
                    <a:cubicBezTo>
                      <a:pt x="662" y="74"/>
                      <a:pt x="909" y="85"/>
                      <a:pt x="1056" y="0"/>
                    </a:cubicBezTo>
                    <a:cubicBezTo>
                      <a:pt x="1056" y="0"/>
                      <a:pt x="899" y="60"/>
                      <a:pt x="757" y="51"/>
                    </a:cubicBezTo>
                    <a:cubicBezTo>
                      <a:pt x="616" y="42"/>
                      <a:pt x="502" y="31"/>
                      <a:pt x="421" y="44"/>
                    </a:cubicBezTo>
                    <a:cubicBezTo>
                      <a:pt x="340" y="56"/>
                      <a:pt x="228" y="44"/>
                      <a:pt x="163" y="58"/>
                    </a:cubicBezTo>
                    <a:cubicBezTo>
                      <a:pt x="97" y="72"/>
                      <a:pt x="28" y="69"/>
                      <a:pt x="0" y="62"/>
                    </a:cubicBezTo>
                    <a:close/>
                  </a:path>
                </a:pathLst>
              </a:custGeom>
              <a:solidFill>
                <a:srgbClr val="9226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74" name="Freeform 11"/>
              <p:cNvSpPr>
                <a:spLocks/>
              </p:cNvSpPr>
              <p:nvPr/>
            </p:nvSpPr>
            <p:spPr bwMode="auto">
              <a:xfrm>
                <a:off x="3916" y="1003"/>
                <a:ext cx="253" cy="63"/>
              </a:xfrm>
              <a:custGeom>
                <a:avLst/>
                <a:gdLst>
                  <a:gd name="T0" fmla="*/ 702 w 115"/>
                  <a:gd name="T1" fmla="*/ 339 h 28"/>
                  <a:gd name="T2" fmla="*/ 1129 w 115"/>
                  <a:gd name="T3" fmla="*/ 290 h 28"/>
                  <a:gd name="T4" fmla="*/ 1074 w 115"/>
                  <a:gd name="T5" fmla="*/ 222 h 28"/>
                  <a:gd name="T6" fmla="*/ 862 w 115"/>
                  <a:gd name="T7" fmla="*/ 134 h 28"/>
                  <a:gd name="T8" fmla="*/ 436 w 115"/>
                  <a:gd name="T9" fmla="*/ 50 h 28"/>
                  <a:gd name="T10" fmla="*/ 0 w 115"/>
                  <a:gd name="T11" fmla="*/ 0 h 28"/>
                  <a:gd name="T12" fmla="*/ 513 w 115"/>
                  <a:gd name="T13" fmla="*/ 94 h 28"/>
                  <a:gd name="T14" fmla="*/ 959 w 115"/>
                  <a:gd name="T15" fmla="*/ 262 h 28"/>
                  <a:gd name="T16" fmla="*/ 702 w 115"/>
                  <a:gd name="T17" fmla="*/ 35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28"/>
                  <a:gd name="T29" fmla="*/ 115 w 11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28">
                    <a:moveTo>
                      <a:pt x="66" y="26"/>
                    </a:moveTo>
                    <a:cubicBezTo>
                      <a:pt x="78" y="26"/>
                      <a:pt x="95" y="28"/>
                      <a:pt x="106" y="22"/>
                    </a:cubicBezTo>
                    <a:cubicBezTo>
                      <a:pt x="115" y="17"/>
                      <a:pt x="111" y="19"/>
                      <a:pt x="101" y="17"/>
                    </a:cubicBezTo>
                    <a:cubicBezTo>
                      <a:pt x="94" y="15"/>
                      <a:pt x="87" y="12"/>
                      <a:pt x="81" y="10"/>
                    </a:cubicBezTo>
                    <a:cubicBezTo>
                      <a:pt x="68" y="6"/>
                      <a:pt x="55" y="6"/>
                      <a:pt x="41" y="4"/>
                    </a:cubicBezTo>
                    <a:cubicBezTo>
                      <a:pt x="29" y="3"/>
                      <a:pt x="10" y="5"/>
                      <a:pt x="0" y="0"/>
                    </a:cubicBezTo>
                    <a:cubicBezTo>
                      <a:pt x="15" y="5"/>
                      <a:pt x="33" y="2"/>
                      <a:pt x="48" y="7"/>
                    </a:cubicBezTo>
                    <a:cubicBezTo>
                      <a:pt x="60" y="10"/>
                      <a:pt x="80" y="12"/>
                      <a:pt x="90" y="20"/>
                    </a:cubicBezTo>
                    <a:cubicBezTo>
                      <a:pt x="85" y="25"/>
                      <a:pt x="72" y="22"/>
                      <a:pt x="66" y="27"/>
                    </a:cubicBezTo>
                  </a:path>
                </a:pathLst>
              </a:custGeom>
              <a:solidFill>
                <a:schemeClr val="accent2">
                  <a:lumMod val="60000"/>
                  <a:lumOff val="40000"/>
                </a:schemeClr>
              </a:solidFill>
              <a:ln w="9525">
                <a:noFill/>
                <a:round/>
                <a:headEnd/>
                <a:tailEnd/>
              </a:ln>
            </p:spPr>
            <p:txBody>
              <a:bodyPr/>
              <a:lstStyle/>
              <a:p>
                <a:pPr defTabSz="457200" fontAlgn="auto">
                  <a:spcBef>
                    <a:spcPts val="0"/>
                  </a:spcBef>
                  <a:spcAft>
                    <a:spcPts val="0"/>
                  </a:spcAft>
                  <a:defRPr/>
                </a:pPr>
                <a:endParaRPr lang="fr-FR" sz="1800">
                  <a:solidFill>
                    <a:prstClr val="black"/>
                  </a:solidFill>
                  <a:latin typeface="Calibri"/>
                  <a:ea typeface="+mn-ea"/>
                  <a:cs typeface="+mn-cs"/>
                </a:endParaRPr>
              </a:p>
            </p:txBody>
          </p:sp>
          <p:sp>
            <p:nvSpPr>
              <p:cNvPr id="75" name="Freeform 12"/>
              <p:cNvSpPr>
                <a:spLocks/>
              </p:cNvSpPr>
              <p:nvPr/>
            </p:nvSpPr>
            <p:spPr bwMode="auto">
              <a:xfrm>
                <a:off x="1379" y="1097"/>
                <a:ext cx="523" cy="183"/>
              </a:xfrm>
              <a:custGeom>
                <a:avLst/>
                <a:gdLst>
                  <a:gd name="T0" fmla="*/ 16767 w 238"/>
                  <a:gd name="T1" fmla="*/ 0 h 78"/>
                  <a:gd name="T2" fmla="*/ 16767 w 238"/>
                  <a:gd name="T3" fmla="*/ 131441 h 78"/>
                  <a:gd name="T4" fmla="*/ 91778 w 238"/>
                  <a:gd name="T5" fmla="*/ 155252 h 78"/>
                  <a:gd name="T6" fmla="*/ 182635 w 238"/>
                  <a:gd name="T7" fmla="*/ 100859 h 78"/>
                  <a:gd name="T8" fmla="*/ 240277 w 238"/>
                  <a:gd name="T9" fmla="*/ 88077 h 78"/>
                  <a:gd name="T10" fmla="*/ 284345 w 238"/>
                  <a:gd name="T11" fmla="*/ 79903 h 78"/>
                  <a:gd name="T12" fmla="*/ 213830 w 238"/>
                  <a:gd name="T13" fmla="*/ 66896 h 78"/>
                  <a:gd name="T14" fmla="*/ 126667 w 238"/>
                  <a:gd name="T15" fmla="*/ 103714 h 78"/>
                  <a:gd name="T16" fmla="*/ 40895 w 238"/>
                  <a:gd name="T17" fmla="*/ 122920 h 78"/>
                  <a:gd name="T18" fmla="*/ 16767 w 238"/>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8"/>
                  <a:gd name="T31" fmla="*/ 0 h 78"/>
                  <a:gd name="T32" fmla="*/ 238 w 238"/>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8" h="78">
                    <a:moveTo>
                      <a:pt x="14" y="0"/>
                    </a:moveTo>
                    <a:cubicBezTo>
                      <a:pt x="0" y="12"/>
                      <a:pt x="2" y="48"/>
                      <a:pt x="14" y="61"/>
                    </a:cubicBezTo>
                    <a:cubicBezTo>
                      <a:pt x="30" y="78"/>
                      <a:pt x="57" y="75"/>
                      <a:pt x="77" y="72"/>
                    </a:cubicBezTo>
                    <a:cubicBezTo>
                      <a:pt x="105" y="67"/>
                      <a:pt x="127" y="57"/>
                      <a:pt x="153" y="47"/>
                    </a:cubicBezTo>
                    <a:cubicBezTo>
                      <a:pt x="169" y="41"/>
                      <a:pt x="185" y="40"/>
                      <a:pt x="201" y="41"/>
                    </a:cubicBezTo>
                    <a:cubicBezTo>
                      <a:pt x="212" y="41"/>
                      <a:pt x="228" y="45"/>
                      <a:pt x="238" y="37"/>
                    </a:cubicBezTo>
                    <a:cubicBezTo>
                      <a:pt x="226" y="26"/>
                      <a:pt x="194" y="31"/>
                      <a:pt x="179" y="31"/>
                    </a:cubicBezTo>
                    <a:cubicBezTo>
                      <a:pt x="153" y="31"/>
                      <a:pt x="130" y="39"/>
                      <a:pt x="106" y="48"/>
                    </a:cubicBezTo>
                    <a:cubicBezTo>
                      <a:pt x="86" y="54"/>
                      <a:pt x="54" y="68"/>
                      <a:pt x="34" y="57"/>
                    </a:cubicBezTo>
                    <a:cubicBezTo>
                      <a:pt x="9" y="45"/>
                      <a:pt x="28" y="10"/>
                      <a:pt x="14" y="0"/>
                    </a:cubicBezTo>
                  </a:path>
                </a:pathLst>
              </a:custGeom>
              <a:solidFill>
                <a:srgbClr val="C147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76" name="Oval 15"/>
              <p:cNvSpPr>
                <a:spLocks noChangeArrowheads="1"/>
              </p:cNvSpPr>
              <p:nvPr/>
            </p:nvSpPr>
            <p:spPr bwMode="auto">
              <a:xfrm>
                <a:off x="1922" y="932"/>
                <a:ext cx="59" cy="3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fr-FR" sz="1800">
                  <a:solidFill>
                    <a:prstClr val="black"/>
                  </a:solidFill>
                  <a:latin typeface="Calibri"/>
                  <a:ea typeface="+mn-ea"/>
                  <a:cs typeface="+mn-cs"/>
                </a:endParaRPr>
              </a:p>
            </p:txBody>
          </p:sp>
          <p:sp>
            <p:nvSpPr>
              <p:cNvPr id="77" name="Oval 16"/>
              <p:cNvSpPr>
                <a:spLocks noChangeArrowheads="1"/>
              </p:cNvSpPr>
              <p:nvPr/>
            </p:nvSpPr>
            <p:spPr bwMode="auto">
              <a:xfrm>
                <a:off x="2014" y="949"/>
                <a:ext cx="33"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pPr>
                <a:endParaRPr lang="fr-FR" sz="1800">
                  <a:solidFill>
                    <a:prstClr val="black"/>
                  </a:solidFill>
                  <a:latin typeface="Calibri"/>
                  <a:ea typeface="+mn-ea"/>
                  <a:cs typeface="+mn-cs"/>
                </a:endParaRPr>
              </a:p>
            </p:txBody>
          </p:sp>
        </p:grpSp>
        <p:sp>
          <p:nvSpPr>
            <p:cNvPr id="55" name="ZoneTexte 54"/>
            <p:cNvSpPr txBox="1"/>
            <p:nvPr/>
          </p:nvSpPr>
          <p:spPr>
            <a:xfrm>
              <a:off x="4168482" y="6070227"/>
              <a:ext cx="620683" cy="369332"/>
            </a:xfrm>
            <a:prstGeom prst="rect">
              <a:avLst/>
            </a:prstGeom>
            <a:noFill/>
            <a:ln>
              <a:noFill/>
            </a:ln>
          </p:spPr>
          <p:txBody>
            <a:bodyPr wrap="none" rtlCol="0">
              <a:spAutoFit/>
            </a:bodyPr>
            <a:lstStyle/>
            <a:p>
              <a:pPr defTabSz="457200" fontAlgn="auto">
                <a:spcBef>
                  <a:spcPts val="0"/>
                </a:spcBef>
                <a:spcAft>
                  <a:spcPts val="0"/>
                </a:spcAft>
              </a:pPr>
              <a:r>
                <a:rPr lang="fr-FR" sz="1800" dirty="0" err="1" smtClean="0">
                  <a:solidFill>
                    <a:srgbClr val="FFFFFF"/>
                  </a:solidFill>
                  <a:latin typeface="Calibri"/>
                  <a:ea typeface="+mn-ea"/>
                  <a:cs typeface="+mn-cs"/>
                </a:rPr>
                <a:t>Cells</a:t>
              </a:r>
              <a:endParaRPr lang="fr-FR" sz="1800" dirty="0">
                <a:solidFill>
                  <a:srgbClr val="FFFFFF"/>
                </a:solidFill>
                <a:latin typeface="Calibri"/>
                <a:ea typeface="+mn-ea"/>
                <a:cs typeface="+mn-cs"/>
              </a:endParaRPr>
            </a:p>
          </p:txBody>
        </p:sp>
      </p:grpSp>
      <p:sp>
        <p:nvSpPr>
          <p:cNvPr id="78" name="ZoneTexte 77"/>
          <p:cNvSpPr txBox="1"/>
          <p:nvPr/>
        </p:nvSpPr>
        <p:spPr>
          <a:xfrm>
            <a:off x="2812311" y="902538"/>
            <a:ext cx="3015905" cy="584776"/>
          </a:xfrm>
          <a:prstGeom prst="rect">
            <a:avLst/>
          </a:prstGeom>
          <a:noFill/>
        </p:spPr>
        <p:txBody>
          <a:bodyPr wrap="square" rtlCol="0">
            <a:spAutoFit/>
          </a:bodyPr>
          <a:lstStyle/>
          <a:p>
            <a:pPr algn="ctr" defTabSz="457200" fontAlgn="auto">
              <a:spcBef>
                <a:spcPts val="0"/>
              </a:spcBef>
              <a:spcAft>
                <a:spcPts val="0"/>
              </a:spcAft>
            </a:pPr>
            <a:r>
              <a:rPr lang="fr-FR" sz="3200" b="1" dirty="0" smtClean="0">
                <a:solidFill>
                  <a:srgbClr val="1F497D">
                    <a:lumMod val="60000"/>
                    <a:lumOff val="40000"/>
                  </a:srgbClr>
                </a:solidFill>
                <a:latin typeface="Calibri"/>
                <a:ea typeface="+mn-ea"/>
                <a:cs typeface="+mn-cs"/>
              </a:rPr>
              <a:t>Humain </a:t>
            </a:r>
            <a:r>
              <a:rPr lang="fr-FR" sz="3200" b="1" dirty="0" err="1">
                <a:solidFill>
                  <a:srgbClr val="1F497D">
                    <a:lumMod val="60000"/>
                    <a:lumOff val="40000"/>
                  </a:srgbClr>
                </a:solidFill>
                <a:latin typeface="Calibri"/>
                <a:ea typeface="+mn-ea"/>
                <a:cs typeface="+mn-cs"/>
              </a:rPr>
              <a:t>R</a:t>
            </a:r>
            <a:r>
              <a:rPr lang="fr-FR" sz="3200" b="1" dirty="0" err="1" smtClean="0">
                <a:solidFill>
                  <a:srgbClr val="1F497D">
                    <a:lumMod val="60000"/>
                    <a:lumOff val="40000"/>
                  </a:srgbClr>
                </a:solidFill>
                <a:latin typeface="Calibri"/>
                <a:ea typeface="+mn-ea"/>
                <a:cs typeface="+mn-cs"/>
              </a:rPr>
              <a:t>epair</a:t>
            </a:r>
            <a:endParaRPr lang="fr-FR" sz="3200" b="1" dirty="0">
              <a:solidFill>
                <a:srgbClr val="1F497D">
                  <a:lumMod val="60000"/>
                  <a:lumOff val="40000"/>
                </a:srgbClr>
              </a:solidFill>
              <a:latin typeface="Calibri"/>
              <a:ea typeface="+mn-ea"/>
              <a:cs typeface="+mn-cs"/>
            </a:endParaRPr>
          </a:p>
        </p:txBody>
      </p:sp>
      <p:sp>
        <p:nvSpPr>
          <p:cNvPr id="85" name="Rectangle 84"/>
          <p:cNvSpPr/>
          <p:nvPr/>
        </p:nvSpPr>
        <p:spPr>
          <a:xfrm>
            <a:off x="4762781" y="2684502"/>
            <a:ext cx="459080" cy="461665"/>
          </a:xfrm>
          <a:prstGeom prst="rect">
            <a:avLst/>
          </a:prstGeom>
        </p:spPr>
        <p:txBody>
          <a:bodyPr wrap="none">
            <a:spAutoFit/>
          </a:bodyPr>
          <a:lstStyle/>
          <a:p>
            <a:pPr defTabSz="457200" fontAlgn="auto">
              <a:spcBef>
                <a:spcPts val="0"/>
              </a:spcBef>
              <a:spcAft>
                <a:spcPts val="0"/>
              </a:spcAft>
            </a:pPr>
            <a:r>
              <a:rPr lang="fr-FR" b="1" dirty="0">
                <a:solidFill>
                  <a:prstClr val="black"/>
                </a:solidFill>
                <a:latin typeface="Calibri"/>
                <a:ea typeface="+mn-ea"/>
                <a:cs typeface="+mn-cs"/>
                <a:sym typeface="Wingdings"/>
              </a:rPr>
              <a:t></a:t>
            </a:r>
            <a:endParaRPr lang="fr-FR" dirty="0">
              <a:solidFill>
                <a:prstClr val="black"/>
              </a:solidFill>
              <a:latin typeface="Calibri"/>
              <a:ea typeface="+mn-ea"/>
              <a:cs typeface="+mn-cs"/>
            </a:endParaRPr>
          </a:p>
        </p:txBody>
      </p:sp>
      <p:sp>
        <p:nvSpPr>
          <p:cNvPr id="66" name="Flèche courbée vers la droite 65"/>
          <p:cNvSpPr/>
          <p:nvPr/>
        </p:nvSpPr>
        <p:spPr>
          <a:xfrm rot="17057053">
            <a:off x="1870128" y="2690097"/>
            <a:ext cx="1172369" cy="3058761"/>
          </a:xfrm>
          <a:prstGeom prst="curvedRightArrow">
            <a:avLst>
              <a:gd name="adj1" fmla="val 25000"/>
              <a:gd name="adj2" fmla="val 50000"/>
              <a:gd name="adj3" fmla="val 240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fr-FR" sz="1800">
              <a:solidFill>
                <a:prstClr val="black"/>
              </a:solidFill>
              <a:latin typeface="Calibri"/>
            </a:endParaRPr>
          </a:p>
        </p:txBody>
      </p:sp>
      <p:sp>
        <p:nvSpPr>
          <p:cNvPr id="87" name="Rectangle 86"/>
          <p:cNvSpPr/>
          <p:nvPr/>
        </p:nvSpPr>
        <p:spPr>
          <a:xfrm>
            <a:off x="4672161" y="3621098"/>
            <a:ext cx="459080" cy="461665"/>
          </a:xfrm>
          <a:prstGeom prst="rect">
            <a:avLst/>
          </a:prstGeom>
        </p:spPr>
        <p:txBody>
          <a:bodyPr wrap="none">
            <a:spAutoFit/>
          </a:bodyPr>
          <a:lstStyle/>
          <a:p>
            <a:pPr defTabSz="457200" fontAlgn="auto">
              <a:spcBef>
                <a:spcPts val="0"/>
              </a:spcBef>
              <a:spcAft>
                <a:spcPts val="0"/>
              </a:spcAft>
            </a:pPr>
            <a:r>
              <a:rPr lang="fr-FR" b="1" dirty="0">
                <a:solidFill>
                  <a:prstClr val="black"/>
                </a:solidFill>
                <a:latin typeface="Calibri"/>
                <a:ea typeface="+mn-ea"/>
                <a:cs typeface="+mn-cs"/>
                <a:sym typeface="Wingdings"/>
              </a:rPr>
              <a:t></a:t>
            </a:r>
            <a:endParaRPr lang="fr-FR" dirty="0">
              <a:solidFill>
                <a:prstClr val="black"/>
              </a:solidFill>
              <a:latin typeface="Calibri"/>
              <a:ea typeface="+mn-ea"/>
              <a:cs typeface="+mn-cs"/>
            </a:endParaRPr>
          </a:p>
        </p:txBody>
      </p:sp>
      <p:cxnSp>
        <p:nvCxnSpPr>
          <p:cNvPr id="90" name="Connecteur en angle 89"/>
          <p:cNvCxnSpPr/>
          <p:nvPr/>
        </p:nvCxnSpPr>
        <p:spPr>
          <a:xfrm rot="16200000" flipV="1">
            <a:off x="4216428" y="6046318"/>
            <a:ext cx="525568" cy="1138"/>
          </a:xfrm>
          <a:prstGeom prst="bentConnector3">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1" name="Connecteur en angle 90"/>
          <p:cNvCxnSpPr/>
          <p:nvPr/>
        </p:nvCxnSpPr>
        <p:spPr>
          <a:xfrm>
            <a:off x="3220744" y="6393914"/>
            <a:ext cx="585728" cy="279206"/>
          </a:xfrm>
          <a:prstGeom prst="bentConnector3">
            <a:avLst>
              <a:gd name="adj1" fmla="val -2038"/>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2" name="Connecteur en angle 91"/>
          <p:cNvCxnSpPr/>
          <p:nvPr/>
        </p:nvCxnSpPr>
        <p:spPr>
          <a:xfrm rot="16200000" flipV="1">
            <a:off x="5028457" y="5793259"/>
            <a:ext cx="311617" cy="243531"/>
          </a:xfrm>
          <a:prstGeom prst="bentConnector3">
            <a:avLst>
              <a:gd name="adj1" fmla="val -298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93" name="ZoneTexte 92"/>
          <p:cNvSpPr txBox="1"/>
          <p:nvPr/>
        </p:nvSpPr>
        <p:spPr>
          <a:xfrm rot="2664032">
            <a:off x="5296104" y="5972873"/>
            <a:ext cx="691077" cy="369332"/>
          </a:xfrm>
          <a:prstGeom prst="rect">
            <a:avLst/>
          </a:prstGeom>
          <a:noFill/>
        </p:spPr>
        <p:txBody>
          <a:bodyPr wrap="none" rtlCol="0">
            <a:spAutoFit/>
          </a:bodyPr>
          <a:lstStyle/>
          <a:p>
            <a:pPr defTabSz="457200" fontAlgn="auto">
              <a:spcBef>
                <a:spcPts val="0"/>
              </a:spcBef>
              <a:spcAft>
                <a:spcPts val="0"/>
              </a:spcAft>
            </a:pPr>
            <a:r>
              <a:rPr lang="fr-FR" sz="1800" dirty="0" err="1" smtClean="0">
                <a:solidFill>
                  <a:prstClr val="white"/>
                </a:solidFill>
                <a:latin typeface="Calibri"/>
                <a:ea typeface="+mn-ea"/>
                <a:cs typeface="+mn-cs"/>
              </a:rPr>
              <a:t>Adult</a:t>
            </a:r>
            <a:endParaRPr lang="fr-FR" sz="1600" dirty="0">
              <a:solidFill>
                <a:prstClr val="white"/>
              </a:solidFill>
              <a:latin typeface="Calibri"/>
              <a:ea typeface="+mn-ea"/>
              <a:cs typeface="+mn-cs"/>
            </a:endParaRPr>
          </a:p>
        </p:txBody>
      </p:sp>
      <p:sp>
        <p:nvSpPr>
          <p:cNvPr id="94" name="ZoneTexte 93"/>
          <p:cNvSpPr txBox="1"/>
          <p:nvPr/>
        </p:nvSpPr>
        <p:spPr>
          <a:xfrm rot="19360471">
            <a:off x="3117869" y="6002508"/>
            <a:ext cx="667295" cy="369332"/>
          </a:xfrm>
          <a:prstGeom prst="rect">
            <a:avLst/>
          </a:prstGeom>
          <a:noFill/>
        </p:spPr>
        <p:txBody>
          <a:bodyPr wrap="none" rtlCol="0">
            <a:spAutoFit/>
          </a:bodyPr>
          <a:lstStyle/>
          <a:p>
            <a:pPr defTabSz="457200" fontAlgn="auto">
              <a:spcBef>
                <a:spcPts val="0"/>
              </a:spcBef>
              <a:spcAft>
                <a:spcPts val="0"/>
              </a:spcAft>
            </a:pPr>
            <a:r>
              <a:rPr lang="fr-FR" sz="1800" dirty="0" smtClean="0">
                <a:solidFill>
                  <a:prstClr val="white"/>
                </a:solidFill>
                <a:latin typeface="Calibri"/>
                <a:ea typeface="+mn-ea"/>
                <a:cs typeface="+mn-cs"/>
              </a:rPr>
              <a:t>Stem</a:t>
            </a:r>
            <a:endParaRPr lang="fr-FR" sz="1800" dirty="0">
              <a:solidFill>
                <a:prstClr val="white"/>
              </a:solidFill>
              <a:latin typeface="Calibri"/>
              <a:ea typeface="+mn-ea"/>
              <a:cs typeface="+mn-cs"/>
            </a:endParaRPr>
          </a:p>
        </p:txBody>
      </p:sp>
      <p:cxnSp>
        <p:nvCxnSpPr>
          <p:cNvPr id="96" name="Connecteur en angle 95"/>
          <p:cNvCxnSpPr/>
          <p:nvPr/>
        </p:nvCxnSpPr>
        <p:spPr>
          <a:xfrm rot="5400000" flipH="1" flipV="1">
            <a:off x="3762141" y="5793259"/>
            <a:ext cx="311617" cy="243531"/>
          </a:xfrm>
          <a:prstGeom prst="bentConnector3">
            <a:avLst>
              <a:gd name="adj1" fmla="val -298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68" name="ZoneTexte 67"/>
          <p:cNvSpPr txBox="1"/>
          <p:nvPr/>
        </p:nvSpPr>
        <p:spPr>
          <a:xfrm rot="16200000" flipV="1">
            <a:off x="498394" y="2106105"/>
            <a:ext cx="938743" cy="335436"/>
          </a:xfrm>
          <a:prstGeom prst="rect">
            <a:avLst/>
          </a:prstGeom>
          <a:noFill/>
        </p:spPr>
        <p:txBody>
          <a:bodyPr wrap="none" rtlCol="0">
            <a:spAutoFit/>
          </a:bodyPr>
          <a:lstStyle/>
          <a:p>
            <a:pPr defTabSz="457200" fontAlgn="auto">
              <a:spcBef>
                <a:spcPts val="0"/>
              </a:spcBef>
              <a:spcAft>
                <a:spcPts val="0"/>
              </a:spcAft>
            </a:pPr>
            <a:r>
              <a:rPr lang="fr-FR" sz="1800" i="1" dirty="0" smtClean="0">
                <a:solidFill>
                  <a:srgbClr val="F79646"/>
                </a:solidFill>
                <a:latin typeface="Calibri"/>
                <a:ea typeface="+mn-ea"/>
                <a:cs typeface="+mn-cs"/>
              </a:rPr>
              <a:t>IN VITRO</a:t>
            </a:r>
            <a:endParaRPr lang="fr-FR" sz="1800" i="1" dirty="0">
              <a:solidFill>
                <a:srgbClr val="F79646"/>
              </a:solidFill>
              <a:latin typeface="Calibri"/>
              <a:ea typeface="+mn-ea"/>
              <a:cs typeface="+mn-cs"/>
            </a:endParaRPr>
          </a:p>
        </p:txBody>
      </p:sp>
      <p:pic>
        <p:nvPicPr>
          <p:cNvPr id="60" name="Image 59"/>
          <p:cNvPicPr>
            <a:picLocks noChangeAspect="1"/>
          </p:cNvPicPr>
          <p:nvPr/>
        </p:nvPicPr>
        <p:blipFill>
          <a:blip r:embed="rId5"/>
          <a:stretch>
            <a:fillRect/>
          </a:stretch>
        </p:blipFill>
        <p:spPr>
          <a:xfrm>
            <a:off x="315278" y="3217390"/>
            <a:ext cx="1597187" cy="908991"/>
          </a:xfrm>
          <a:prstGeom prst="rect">
            <a:avLst/>
          </a:prstGeom>
        </p:spPr>
      </p:pic>
      <p:cxnSp>
        <p:nvCxnSpPr>
          <p:cNvPr id="97" name="Connecteur en angle 96"/>
          <p:cNvCxnSpPr/>
          <p:nvPr/>
        </p:nvCxnSpPr>
        <p:spPr>
          <a:xfrm flipH="1">
            <a:off x="5255231" y="6387564"/>
            <a:ext cx="585728" cy="279206"/>
          </a:xfrm>
          <a:prstGeom prst="bentConnector3">
            <a:avLst>
              <a:gd name="adj1" fmla="val -2038"/>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3477451" y="3942341"/>
            <a:ext cx="459080" cy="461665"/>
          </a:xfrm>
          <a:prstGeom prst="rect">
            <a:avLst/>
          </a:prstGeom>
        </p:spPr>
        <p:txBody>
          <a:bodyPr wrap="none">
            <a:spAutoFit/>
          </a:bodyPr>
          <a:lstStyle/>
          <a:p>
            <a:pPr defTabSz="457200" fontAlgn="auto">
              <a:spcBef>
                <a:spcPts val="0"/>
              </a:spcBef>
              <a:spcAft>
                <a:spcPts val="0"/>
              </a:spcAft>
            </a:pPr>
            <a:r>
              <a:rPr lang="fr-FR" b="1" dirty="0" smtClean="0">
                <a:solidFill>
                  <a:prstClr val="black"/>
                </a:solidFill>
                <a:latin typeface="Calibri"/>
                <a:ea typeface="+mn-ea"/>
                <a:cs typeface="+mn-cs"/>
                <a:sym typeface="Wingdings"/>
              </a:rPr>
              <a:t></a:t>
            </a:r>
            <a:endParaRPr lang="fr-FR" dirty="0">
              <a:solidFill>
                <a:prstClr val="black"/>
              </a:solidFill>
              <a:latin typeface="Calibri"/>
              <a:ea typeface="+mn-ea"/>
              <a:cs typeface="+mn-cs"/>
            </a:endParaRPr>
          </a:p>
        </p:txBody>
      </p:sp>
      <p:sp>
        <p:nvSpPr>
          <p:cNvPr id="69" name="ZoneTexte 68"/>
          <p:cNvSpPr txBox="1"/>
          <p:nvPr/>
        </p:nvSpPr>
        <p:spPr>
          <a:xfrm>
            <a:off x="1106593" y="2840501"/>
            <a:ext cx="1964150" cy="1101840"/>
          </a:xfrm>
          <a:prstGeom prst="rect">
            <a:avLst/>
          </a:prstGeom>
          <a:noFill/>
        </p:spPr>
        <p:txBody>
          <a:bodyPr wrap="none" rtlCol="0">
            <a:spAutoFit/>
          </a:bodyPr>
          <a:lstStyle/>
          <a:p>
            <a:pPr algn="ctr" defTabSz="457200" fontAlgn="auto">
              <a:lnSpc>
                <a:spcPct val="140000"/>
              </a:lnSpc>
              <a:spcBef>
                <a:spcPts val="0"/>
              </a:spcBef>
              <a:spcAft>
                <a:spcPts val="0"/>
              </a:spcAft>
            </a:pPr>
            <a:r>
              <a:rPr lang="fr-FR" dirty="0" err="1" smtClean="0">
                <a:ln>
                  <a:solidFill>
                    <a:srgbClr val="F79646"/>
                  </a:solidFill>
                </a:ln>
                <a:solidFill>
                  <a:srgbClr val="FFFFFF"/>
                </a:solidFill>
                <a:latin typeface="Calibri"/>
                <a:ea typeface="+mn-ea"/>
                <a:cs typeface="+mn-cs"/>
              </a:rPr>
              <a:t>Cellularisation</a:t>
            </a:r>
            <a:endParaRPr lang="fr-FR" dirty="0" smtClean="0">
              <a:ln>
                <a:solidFill>
                  <a:srgbClr val="F79646"/>
                </a:solidFill>
              </a:ln>
              <a:solidFill>
                <a:srgbClr val="FFFFFF"/>
              </a:solidFill>
              <a:latin typeface="Calibri"/>
              <a:ea typeface="+mn-ea"/>
              <a:cs typeface="+mn-cs"/>
            </a:endParaRPr>
          </a:p>
          <a:p>
            <a:pPr algn="ctr" defTabSz="457200" fontAlgn="auto">
              <a:lnSpc>
                <a:spcPct val="140000"/>
              </a:lnSpc>
              <a:spcBef>
                <a:spcPts val="0"/>
              </a:spcBef>
              <a:spcAft>
                <a:spcPts val="0"/>
              </a:spcAft>
            </a:pPr>
            <a:r>
              <a:rPr lang="fr-FR" dirty="0" smtClean="0">
                <a:ln>
                  <a:solidFill>
                    <a:srgbClr val="F79646"/>
                  </a:solidFill>
                </a:ln>
                <a:solidFill>
                  <a:srgbClr val="FFFFFF"/>
                </a:solidFill>
                <a:latin typeface="Calibri"/>
                <a:ea typeface="+mn-ea"/>
                <a:cs typeface="+mn-cs"/>
              </a:rPr>
              <a:t> of</a:t>
            </a:r>
            <a:r>
              <a:rPr lang="fr-FR" dirty="0">
                <a:ln>
                  <a:solidFill>
                    <a:srgbClr val="F79646"/>
                  </a:solidFill>
                </a:ln>
                <a:solidFill>
                  <a:srgbClr val="FFFFFF"/>
                </a:solidFill>
                <a:latin typeface="Calibri"/>
                <a:ea typeface="+mn-ea"/>
                <a:cs typeface="+mn-cs"/>
              </a:rPr>
              <a:t> </a:t>
            </a:r>
            <a:r>
              <a:rPr lang="fr-FR" dirty="0" err="1" smtClean="0">
                <a:ln>
                  <a:solidFill>
                    <a:srgbClr val="F79646"/>
                  </a:solidFill>
                </a:ln>
                <a:solidFill>
                  <a:srgbClr val="FFFFFF"/>
                </a:solidFill>
                <a:latin typeface="Calibri"/>
                <a:ea typeface="+mn-ea"/>
                <a:cs typeface="+mn-cs"/>
              </a:rPr>
              <a:t>scaffolds</a:t>
            </a:r>
            <a:endParaRPr lang="fr-FR" dirty="0">
              <a:ln>
                <a:solidFill>
                  <a:srgbClr val="F79646"/>
                </a:solidFill>
              </a:ln>
              <a:solidFill>
                <a:srgbClr val="FFFFFF"/>
              </a:solidFill>
              <a:latin typeface="Calibri"/>
              <a:ea typeface="+mn-ea"/>
              <a:cs typeface="+mn-cs"/>
            </a:endParaRPr>
          </a:p>
        </p:txBody>
      </p:sp>
      <p:sp>
        <p:nvSpPr>
          <p:cNvPr id="80" name="ZoneTexte 79"/>
          <p:cNvSpPr txBox="1"/>
          <p:nvPr/>
        </p:nvSpPr>
        <p:spPr>
          <a:xfrm>
            <a:off x="3851540" y="6213160"/>
            <a:ext cx="1249060" cy="646331"/>
          </a:xfrm>
          <a:prstGeom prst="rect">
            <a:avLst/>
          </a:prstGeom>
          <a:noFill/>
        </p:spPr>
        <p:txBody>
          <a:bodyPr wrap="none" rtlCol="0">
            <a:spAutoFit/>
          </a:bodyPr>
          <a:lstStyle/>
          <a:p>
            <a:pPr algn="ctr" defTabSz="457200" fontAlgn="auto">
              <a:spcBef>
                <a:spcPts val="0"/>
              </a:spcBef>
              <a:spcAft>
                <a:spcPts val="0"/>
              </a:spcAft>
            </a:pPr>
            <a:r>
              <a:rPr lang="fr-FR" sz="1800" dirty="0" err="1" smtClean="0">
                <a:solidFill>
                  <a:prstClr val="white"/>
                </a:solidFill>
                <a:latin typeface="Calibri"/>
                <a:ea typeface="+mn-ea"/>
                <a:cs typeface="+mn-cs"/>
              </a:rPr>
              <a:t>Induced</a:t>
            </a:r>
            <a:r>
              <a:rPr lang="fr-FR" sz="1800" dirty="0" smtClean="0">
                <a:solidFill>
                  <a:prstClr val="white"/>
                </a:solidFill>
                <a:latin typeface="Calibri"/>
                <a:ea typeface="+mn-ea"/>
                <a:cs typeface="+mn-cs"/>
              </a:rPr>
              <a:t> </a:t>
            </a:r>
          </a:p>
          <a:p>
            <a:pPr algn="ctr" defTabSz="457200" fontAlgn="auto">
              <a:spcBef>
                <a:spcPts val="0"/>
              </a:spcBef>
              <a:spcAft>
                <a:spcPts val="0"/>
              </a:spcAft>
            </a:pPr>
            <a:r>
              <a:rPr lang="fr-FR" sz="1800" dirty="0" smtClean="0">
                <a:solidFill>
                  <a:prstClr val="white"/>
                </a:solidFill>
                <a:latin typeface="Calibri"/>
                <a:ea typeface="+mn-ea"/>
                <a:cs typeface="+mn-cs"/>
              </a:rPr>
              <a:t>Pluripotent</a:t>
            </a:r>
            <a:endParaRPr lang="fr-FR" sz="1800" dirty="0">
              <a:solidFill>
                <a:prstClr val="white"/>
              </a:solidFill>
              <a:latin typeface="Calibri"/>
              <a:ea typeface="+mn-ea"/>
              <a:cs typeface="+mn-cs"/>
            </a:endParaRPr>
          </a:p>
        </p:txBody>
      </p:sp>
      <p:grpSp>
        <p:nvGrpSpPr>
          <p:cNvPr id="81" name="Grouper 80"/>
          <p:cNvGrpSpPr/>
          <p:nvPr/>
        </p:nvGrpSpPr>
        <p:grpSpPr>
          <a:xfrm>
            <a:off x="165100" y="-24368"/>
            <a:ext cx="3077876" cy="658449"/>
            <a:chOff x="0" y="-24368"/>
            <a:chExt cx="3077876" cy="658449"/>
          </a:xfrm>
        </p:grpSpPr>
        <p:sp>
          <p:nvSpPr>
            <p:cNvPr id="82" name="ZoneTexte 81"/>
            <p:cNvSpPr txBox="1"/>
            <p:nvPr/>
          </p:nvSpPr>
          <p:spPr>
            <a:xfrm>
              <a:off x="0" y="-24368"/>
              <a:ext cx="886856" cy="369332"/>
            </a:xfrm>
            <a:prstGeom prst="rect">
              <a:avLst/>
            </a:prstGeom>
            <a:noFill/>
          </p:spPr>
          <p:txBody>
            <a:bodyPr wrap="none" rtlCol="0">
              <a:spAutoFit/>
            </a:bodyPr>
            <a:lstStyle/>
            <a:p>
              <a:pPr defTabSz="457200" fontAlgn="auto">
                <a:spcBef>
                  <a:spcPts val="0"/>
                </a:spcBef>
                <a:spcAft>
                  <a:spcPts val="0"/>
                </a:spcAft>
              </a:pPr>
              <a:r>
                <a:rPr lang="fr-FR" sz="1800" dirty="0" smtClean="0">
                  <a:solidFill>
                    <a:srgbClr val="FFFFFF"/>
                  </a:solidFill>
                  <a:latin typeface="Calibri"/>
                  <a:ea typeface="+mn-ea"/>
                  <a:cs typeface="+mn-cs"/>
                </a:rPr>
                <a:t>Natural</a:t>
              </a:r>
              <a:endParaRPr lang="fr-FR" sz="1800" dirty="0">
                <a:solidFill>
                  <a:srgbClr val="FFFFFF"/>
                </a:solidFill>
                <a:latin typeface="Calibri"/>
                <a:ea typeface="+mn-ea"/>
                <a:cs typeface="+mn-cs"/>
              </a:endParaRPr>
            </a:p>
          </p:txBody>
        </p:sp>
        <p:sp>
          <p:nvSpPr>
            <p:cNvPr id="83" name="ZoneTexte 82"/>
            <p:cNvSpPr txBox="1"/>
            <p:nvPr/>
          </p:nvSpPr>
          <p:spPr>
            <a:xfrm>
              <a:off x="1019920" y="-24368"/>
              <a:ext cx="808973" cy="369332"/>
            </a:xfrm>
            <a:prstGeom prst="rect">
              <a:avLst/>
            </a:prstGeom>
            <a:noFill/>
          </p:spPr>
          <p:txBody>
            <a:bodyPr wrap="none" rtlCol="0">
              <a:spAutoFit/>
            </a:bodyPr>
            <a:lstStyle/>
            <a:p>
              <a:pPr defTabSz="457200" fontAlgn="auto">
                <a:spcBef>
                  <a:spcPts val="0"/>
                </a:spcBef>
                <a:spcAft>
                  <a:spcPts val="0"/>
                </a:spcAft>
              </a:pPr>
              <a:r>
                <a:rPr lang="fr-FR" sz="1800" dirty="0" err="1" smtClean="0">
                  <a:solidFill>
                    <a:srgbClr val="FFFFFF"/>
                  </a:solidFill>
                  <a:latin typeface="Calibri"/>
                  <a:ea typeface="+mn-ea"/>
                  <a:cs typeface="+mn-cs"/>
                </a:rPr>
                <a:t>Hydrid</a:t>
              </a:r>
              <a:endParaRPr lang="fr-FR" sz="1800" dirty="0">
                <a:solidFill>
                  <a:srgbClr val="FFFFFF"/>
                </a:solidFill>
                <a:latin typeface="Calibri"/>
                <a:ea typeface="+mn-ea"/>
                <a:cs typeface="+mn-cs"/>
              </a:endParaRPr>
            </a:p>
          </p:txBody>
        </p:sp>
        <p:sp>
          <p:nvSpPr>
            <p:cNvPr id="84" name="ZoneTexte 83"/>
            <p:cNvSpPr txBox="1"/>
            <p:nvPr/>
          </p:nvSpPr>
          <p:spPr>
            <a:xfrm>
              <a:off x="2021727" y="-24368"/>
              <a:ext cx="1056149" cy="369332"/>
            </a:xfrm>
            <a:prstGeom prst="rect">
              <a:avLst/>
            </a:prstGeom>
            <a:noFill/>
          </p:spPr>
          <p:txBody>
            <a:bodyPr wrap="none" rtlCol="0">
              <a:spAutoFit/>
            </a:bodyPr>
            <a:lstStyle/>
            <a:p>
              <a:pPr defTabSz="457200" fontAlgn="auto">
                <a:spcBef>
                  <a:spcPts val="0"/>
                </a:spcBef>
                <a:spcAft>
                  <a:spcPts val="0"/>
                </a:spcAft>
              </a:pPr>
              <a:r>
                <a:rPr lang="fr-FR" sz="1800" dirty="0" err="1" smtClean="0">
                  <a:solidFill>
                    <a:srgbClr val="FFFFFF"/>
                  </a:solidFill>
                  <a:latin typeface="Calibri"/>
                  <a:ea typeface="+mn-ea"/>
                  <a:cs typeface="+mn-cs"/>
                </a:rPr>
                <a:t>Synthetic</a:t>
              </a:r>
              <a:endParaRPr lang="fr-FR" sz="1800" dirty="0">
                <a:solidFill>
                  <a:srgbClr val="FFFFFF"/>
                </a:solidFill>
                <a:latin typeface="Calibri"/>
                <a:ea typeface="+mn-ea"/>
                <a:cs typeface="+mn-cs"/>
              </a:endParaRPr>
            </a:p>
          </p:txBody>
        </p:sp>
        <p:cxnSp>
          <p:nvCxnSpPr>
            <p:cNvPr id="89" name="Connecteur en angle 88"/>
            <p:cNvCxnSpPr/>
            <p:nvPr/>
          </p:nvCxnSpPr>
          <p:spPr>
            <a:xfrm>
              <a:off x="827644" y="177230"/>
              <a:ext cx="236653" cy="569"/>
            </a:xfrm>
            <a:prstGeom prst="bentConnector3">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8" name="Connecteur en angle 97"/>
            <p:cNvCxnSpPr/>
            <p:nvPr/>
          </p:nvCxnSpPr>
          <p:spPr>
            <a:xfrm flipH="1">
              <a:off x="1860577" y="177799"/>
              <a:ext cx="236653" cy="569"/>
            </a:xfrm>
            <a:prstGeom prst="bentConnector3">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9" name="Connecteur en angle 98"/>
            <p:cNvCxnSpPr/>
            <p:nvPr/>
          </p:nvCxnSpPr>
          <p:spPr>
            <a:xfrm rot="16200000" flipH="1">
              <a:off x="1361043" y="401959"/>
              <a:ext cx="236653" cy="569"/>
            </a:xfrm>
            <a:prstGeom prst="bentConnector3">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00" name="Connecteur en angle 99"/>
            <p:cNvCxnSpPr/>
            <p:nvPr/>
          </p:nvCxnSpPr>
          <p:spPr>
            <a:xfrm rot="16200000" flipH="1">
              <a:off x="584820" y="402493"/>
              <a:ext cx="212024" cy="251152"/>
            </a:xfrm>
            <a:prstGeom prst="bentConnector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01" name="Connecteur en angle 100"/>
            <p:cNvCxnSpPr/>
            <p:nvPr/>
          </p:nvCxnSpPr>
          <p:spPr>
            <a:xfrm rot="10800000" flipV="1">
              <a:off x="2452835" y="422056"/>
              <a:ext cx="283018" cy="212022"/>
            </a:xfrm>
            <a:prstGeom prst="bentConnector3">
              <a:avLst>
                <a:gd name="adj1" fmla="val -298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sp>
        <p:nvSpPr>
          <p:cNvPr id="102" name="ZoneTexte 101"/>
          <p:cNvSpPr txBox="1"/>
          <p:nvPr/>
        </p:nvSpPr>
        <p:spPr>
          <a:xfrm>
            <a:off x="912601" y="357664"/>
            <a:ext cx="1750900" cy="461665"/>
          </a:xfrm>
          <a:prstGeom prst="rect">
            <a:avLst/>
          </a:prstGeom>
          <a:noFill/>
        </p:spPr>
        <p:txBody>
          <a:bodyPr wrap="none" rtlCol="0">
            <a:spAutoFit/>
          </a:bodyPr>
          <a:lstStyle/>
          <a:p>
            <a:pPr defTabSz="457200" fontAlgn="auto">
              <a:spcBef>
                <a:spcPts val="0"/>
              </a:spcBef>
              <a:spcAft>
                <a:spcPts val="0"/>
              </a:spcAft>
            </a:pPr>
            <a:r>
              <a:rPr lang="fr-FR" dirty="0" err="1" smtClean="0">
                <a:solidFill>
                  <a:srgbClr val="FFFFFF"/>
                </a:solidFill>
                <a:latin typeface="Calibri"/>
                <a:ea typeface="+mn-ea"/>
                <a:cs typeface="+mn-cs"/>
              </a:rPr>
              <a:t>Biomaterials</a:t>
            </a:r>
            <a:endParaRPr lang="fr-FR" dirty="0">
              <a:solidFill>
                <a:srgbClr val="FFFFFF"/>
              </a:solidFill>
              <a:latin typeface="Calibri"/>
              <a:ea typeface="+mn-ea"/>
              <a:cs typeface="+mn-cs"/>
            </a:endParaRPr>
          </a:p>
        </p:txBody>
      </p:sp>
      <p:sp>
        <p:nvSpPr>
          <p:cNvPr id="103" name="ZoneTexte 102"/>
          <p:cNvSpPr txBox="1"/>
          <p:nvPr/>
        </p:nvSpPr>
        <p:spPr>
          <a:xfrm rot="10800000" flipV="1">
            <a:off x="3376980" y="2879337"/>
            <a:ext cx="1921382" cy="830997"/>
          </a:xfrm>
          <a:prstGeom prst="rect">
            <a:avLst/>
          </a:prstGeom>
          <a:noFill/>
        </p:spPr>
        <p:txBody>
          <a:bodyPr wrap="none" rtlCol="0">
            <a:spAutoFit/>
          </a:bodyPr>
          <a:lstStyle/>
          <a:p>
            <a:pPr algn="ctr" defTabSz="457200" fontAlgn="auto">
              <a:spcBef>
                <a:spcPts val="0"/>
              </a:spcBef>
              <a:spcAft>
                <a:spcPts val="0"/>
              </a:spcAft>
            </a:pPr>
            <a:r>
              <a:rPr lang="fr-FR" b="1" i="1" dirty="0" smtClean="0">
                <a:solidFill>
                  <a:srgbClr val="F79646"/>
                </a:solidFill>
                <a:latin typeface="Calibri"/>
                <a:ea typeface="+mn-ea"/>
                <a:cs typeface="+mn-cs"/>
              </a:rPr>
              <a:t>In situ</a:t>
            </a:r>
          </a:p>
          <a:p>
            <a:pPr algn="ctr" defTabSz="457200" fontAlgn="auto">
              <a:spcBef>
                <a:spcPts val="0"/>
              </a:spcBef>
              <a:spcAft>
                <a:spcPts val="0"/>
              </a:spcAft>
            </a:pPr>
            <a:r>
              <a:rPr lang="fr-FR" b="1" i="1" dirty="0" err="1" smtClean="0">
                <a:solidFill>
                  <a:srgbClr val="F79646"/>
                </a:solidFill>
                <a:latin typeface="Calibri"/>
                <a:ea typeface="+mn-ea"/>
                <a:cs typeface="+mn-cs"/>
              </a:rPr>
              <a:t>regeneration</a:t>
            </a:r>
            <a:endParaRPr lang="fr-FR" b="1" i="1" dirty="0">
              <a:solidFill>
                <a:srgbClr val="F79646"/>
              </a:solidFill>
              <a:latin typeface="Calibri"/>
              <a:ea typeface="+mn-ea"/>
              <a:cs typeface="+mn-cs"/>
            </a:endParaRPr>
          </a:p>
        </p:txBody>
      </p:sp>
    </p:spTree>
    <p:extLst>
      <p:ext uri="{BB962C8B-B14F-4D97-AF65-F5344CB8AC3E}">
        <p14:creationId xmlns:p14="http://schemas.microsoft.com/office/powerpoint/2010/main" val="3495517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9"/>
          <p:cNvGrpSpPr/>
          <p:nvPr/>
        </p:nvGrpSpPr>
        <p:grpSpPr>
          <a:xfrm>
            <a:off x="827584" y="3218671"/>
            <a:ext cx="7872139" cy="1828800"/>
            <a:chOff x="645061" y="4725144"/>
            <a:chExt cx="7872139" cy="1828800"/>
          </a:xfrm>
        </p:grpSpPr>
        <p:pic>
          <p:nvPicPr>
            <p:cNvPr id="9" name="Picture 89"/>
            <p:cNvPicPr>
              <a:picLocks noChangeAspect="1" noChangeArrowheads="1"/>
            </p:cNvPicPr>
            <p:nvPr/>
          </p:nvPicPr>
          <p:blipFill>
            <a:blip r:embed="rId2" cstate="print"/>
            <a:srcRect/>
            <a:stretch>
              <a:fillRect/>
            </a:stretch>
          </p:blipFill>
          <p:spPr bwMode="auto">
            <a:xfrm>
              <a:off x="645061" y="4725144"/>
              <a:ext cx="1872208" cy="18133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4"/>
            <p:cNvPicPr>
              <a:picLocks noChangeAspect="1" noChangeArrowheads="1"/>
            </p:cNvPicPr>
            <p:nvPr/>
          </p:nvPicPr>
          <p:blipFill>
            <a:blip r:embed="rId3" cstate="print"/>
            <a:srcRect/>
            <a:stretch>
              <a:fillRect/>
            </a:stretch>
          </p:blipFill>
          <p:spPr bwMode="auto">
            <a:xfrm>
              <a:off x="2621771" y="4725144"/>
              <a:ext cx="1895475"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95"/>
            <p:cNvPicPr>
              <a:picLocks noChangeAspect="1" noChangeArrowheads="1"/>
            </p:cNvPicPr>
            <p:nvPr/>
          </p:nvPicPr>
          <p:blipFill>
            <a:blip r:embed="rId4" cstate="print"/>
            <a:srcRect/>
            <a:stretch>
              <a:fillRect/>
            </a:stretch>
          </p:blipFill>
          <p:spPr bwMode="auto">
            <a:xfrm>
              <a:off x="4621748" y="4725144"/>
              <a:ext cx="1895475"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98"/>
            <p:cNvPicPr>
              <a:picLocks noChangeAspect="1" noChangeArrowheads="1"/>
            </p:cNvPicPr>
            <p:nvPr/>
          </p:nvPicPr>
          <p:blipFill>
            <a:blip r:embed="rId5" cstate="print"/>
            <a:srcRect/>
            <a:stretch>
              <a:fillRect/>
            </a:stretch>
          </p:blipFill>
          <p:spPr bwMode="auto">
            <a:xfrm>
              <a:off x="6621725" y="4725144"/>
              <a:ext cx="1895475"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4" name="Picture 12"/>
          <p:cNvPicPr>
            <a:picLocks noChangeAspect="1" noChangeArrowheads="1"/>
          </p:cNvPicPr>
          <p:nvPr/>
        </p:nvPicPr>
        <p:blipFill>
          <a:blip r:embed="rId6"/>
          <a:srcRect l="3810" t="3798" b="8386"/>
          <a:stretch>
            <a:fillRect/>
          </a:stretch>
        </p:blipFill>
        <p:spPr bwMode="auto">
          <a:xfrm>
            <a:off x="6859587" y="-6052"/>
            <a:ext cx="2284413" cy="864096"/>
          </a:xfrm>
          <a:prstGeom prst="rect">
            <a:avLst/>
          </a:prstGeom>
          <a:noFill/>
          <a:ln w="9525">
            <a:noFill/>
            <a:miter lim="800000"/>
            <a:headEnd/>
            <a:tailEnd/>
          </a:ln>
        </p:spPr>
      </p:pic>
      <p:pic>
        <p:nvPicPr>
          <p:cNvPr id="15" name="Picture 47"/>
          <p:cNvPicPr>
            <a:picLocks noChangeAspect="1" noChangeArrowheads="1"/>
          </p:cNvPicPr>
          <p:nvPr/>
        </p:nvPicPr>
        <p:blipFill>
          <a:blip r:embed="rId7"/>
          <a:srcRect/>
          <a:stretch>
            <a:fillRect/>
          </a:stretch>
        </p:blipFill>
        <p:spPr bwMode="auto">
          <a:xfrm rot="5400000">
            <a:off x="719571" y="-612067"/>
            <a:ext cx="864097" cy="2088232"/>
          </a:xfrm>
          <a:prstGeom prst="rect">
            <a:avLst/>
          </a:prstGeom>
          <a:noFill/>
          <a:ln w="9525">
            <a:noFill/>
            <a:miter lim="800000"/>
            <a:headEnd/>
            <a:tailEnd/>
          </a:ln>
        </p:spPr>
      </p:pic>
      <p:grpSp>
        <p:nvGrpSpPr>
          <p:cNvPr id="16" name="Grouper 15"/>
          <p:cNvGrpSpPr/>
          <p:nvPr/>
        </p:nvGrpSpPr>
        <p:grpSpPr>
          <a:xfrm>
            <a:off x="2771800" y="0"/>
            <a:ext cx="3352801" cy="845308"/>
            <a:chOff x="3392014" y="211620"/>
            <a:chExt cx="3352801" cy="845308"/>
          </a:xfrm>
        </p:grpSpPr>
        <p:pic>
          <p:nvPicPr>
            <p:cNvPr id="17" name="Picture 2"/>
            <p:cNvPicPr>
              <a:picLocks noChangeAspect="1" noChangeArrowheads="1"/>
            </p:cNvPicPr>
            <p:nvPr/>
          </p:nvPicPr>
          <p:blipFill>
            <a:blip r:embed="rId8"/>
            <a:srcRect/>
            <a:stretch>
              <a:fillRect/>
            </a:stretch>
          </p:blipFill>
          <p:spPr bwMode="auto">
            <a:xfrm>
              <a:off x="3392014" y="211620"/>
              <a:ext cx="3352801" cy="845308"/>
            </a:xfrm>
            <a:prstGeom prst="rect">
              <a:avLst/>
            </a:prstGeom>
            <a:noFill/>
            <a:ln w="9525">
              <a:noFill/>
              <a:miter lim="800000"/>
              <a:headEnd/>
              <a:tailEnd/>
            </a:ln>
          </p:spPr>
        </p:pic>
        <p:sp>
          <p:nvSpPr>
            <p:cNvPr id="18" name="Text Box 8"/>
            <p:cNvSpPr txBox="1">
              <a:spLocks noChangeArrowheads="1"/>
            </p:cNvSpPr>
            <p:nvPr/>
          </p:nvSpPr>
          <p:spPr bwMode="auto">
            <a:xfrm>
              <a:off x="3762126" y="587858"/>
              <a:ext cx="1326505" cy="461665"/>
            </a:xfrm>
            <a:prstGeom prst="rect">
              <a:avLst/>
            </a:prstGeom>
            <a:noFill/>
            <a:ln w="9525">
              <a:noFill/>
              <a:miter lim="800000"/>
              <a:headEnd/>
              <a:tailEnd/>
            </a:ln>
          </p:spPr>
          <p:txBody>
            <a:bodyPr wrap="none">
              <a:prstTxWarp prst="textNoShape">
                <a:avLst/>
              </a:prstTxWarp>
              <a:spAutoFit/>
            </a:bodyPr>
            <a:lstStyle/>
            <a:p>
              <a:r>
                <a:rPr lang="fr-FR" b="1" dirty="0">
                  <a:latin typeface="Capitals" charset="0"/>
                </a:rPr>
                <a:t>U </a:t>
              </a:r>
              <a:r>
                <a:rPr lang="fr-FR" b="1" dirty="0" smtClean="0">
                  <a:latin typeface="Capitals" charset="0"/>
                </a:rPr>
                <a:t>1148</a:t>
              </a:r>
              <a:endParaRPr lang="fr-FR" dirty="0"/>
            </a:p>
          </p:txBody>
        </p:sp>
      </p:grpSp>
      <p:sp>
        <p:nvSpPr>
          <p:cNvPr id="19" name="Rectangle 8"/>
          <p:cNvSpPr>
            <a:spLocks noChangeArrowheads="1"/>
          </p:cNvSpPr>
          <p:nvPr/>
        </p:nvSpPr>
        <p:spPr bwMode="auto">
          <a:xfrm>
            <a:off x="109984" y="548680"/>
            <a:ext cx="9042400" cy="2376264"/>
          </a:xfrm>
          <a:prstGeom prst="rect">
            <a:avLst/>
          </a:prstGeom>
          <a:noFill/>
          <a:ln w="9525">
            <a:noFill/>
            <a:miter lim="800000"/>
            <a:headEnd/>
            <a:tailEnd/>
          </a:ln>
        </p:spPr>
        <p:txBody>
          <a:bodyPr anchor="b">
            <a:prstTxWarp prst="textNoShape">
              <a:avLst/>
            </a:prstTxWarp>
          </a:bodyPr>
          <a:lstStyle/>
          <a:p>
            <a:pPr algn="ctr" eaLnBrk="0" hangingPunct="0"/>
            <a:r>
              <a:rPr kumimoji="1" lang="fr-FR" sz="4000" b="1" dirty="0" smtClean="0">
                <a:solidFill>
                  <a:srgbClr val="0000FF"/>
                </a:solidFill>
                <a:latin typeface="Times New Roman"/>
                <a:cs typeface="Times New Roman"/>
              </a:rPr>
              <a:t>Design of </a:t>
            </a:r>
            <a:r>
              <a:rPr kumimoji="1" lang="fr-FR" sz="4000" b="1" dirty="0" err="1" smtClean="0">
                <a:solidFill>
                  <a:srgbClr val="0000FF"/>
                </a:solidFill>
                <a:latin typeface="Times New Roman"/>
                <a:cs typeface="Times New Roman"/>
              </a:rPr>
              <a:t>Materials</a:t>
            </a:r>
            <a:r>
              <a:rPr kumimoji="1" lang="fr-FR" sz="4000" b="1" dirty="0" smtClean="0">
                <a:solidFill>
                  <a:srgbClr val="0000FF"/>
                </a:solidFill>
                <a:latin typeface="Times New Roman"/>
                <a:cs typeface="Times New Roman"/>
              </a:rPr>
              <a:t> </a:t>
            </a:r>
          </a:p>
          <a:p>
            <a:pPr algn="ctr" eaLnBrk="0" hangingPunct="0"/>
            <a:r>
              <a:rPr kumimoji="1" lang="fr-FR" sz="4000" b="1" dirty="0" smtClean="0">
                <a:solidFill>
                  <a:srgbClr val="0000FF"/>
                </a:solidFill>
                <a:latin typeface="Times New Roman"/>
                <a:cs typeface="Times New Roman"/>
              </a:rPr>
              <a:t>for </a:t>
            </a:r>
            <a:r>
              <a:rPr kumimoji="1" lang="fr-FR" sz="4000" b="1" dirty="0" err="1" smtClean="0">
                <a:solidFill>
                  <a:srgbClr val="0000FF"/>
                </a:solidFill>
                <a:latin typeface="Times New Roman"/>
                <a:cs typeface="Times New Roman"/>
              </a:rPr>
              <a:t>Regenerative</a:t>
            </a:r>
            <a:r>
              <a:rPr kumimoji="1" lang="fr-FR" sz="4000" b="1" dirty="0" smtClean="0">
                <a:solidFill>
                  <a:srgbClr val="0000FF"/>
                </a:solidFill>
                <a:latin typeface="Times New Roman"/>
                <a:cs typeface="Times New Roman"/>
              </a:rPr>
              <a:t> </a:t>
            </a:r>
            <a:r>
              <a:rPr kumimoji="1" lang="fr-FR" sz="4000" b="1" dirty="0" err="1" smtClean="0">
                <a:solidFill>
                  <a:srgbClr val="0000FF"/>
                </a:solidFill>
                <a:latin typeface="Times New Roman"/>
                <a:cs typeface="Times New Roman"/>
              </a:rPr>
              <a:t>Medicine</a:t>
            </a:r>
            <a:r>
              <a:rPr kumimoji="1" lang="fr-FR" sz="4000" b="1" dirty="0" smtClean="0">
                <a:solidFill>
                  <a:srgbClr val="0000FF"/>
                </a:solidFill>
                <a:latin typeface="Times New Roman"/>
                <a:cs typeface="Times New Roman"/>
              </a:rPr>
              <a:t> </a:t>
            </a:r>
          </a:p>
          <a:p>
            <a:pPr algn="ctr" eaLnBrk="0" hangingPunct="0"/>
            <a:r>
              <a:rPr kumimoji="1" lang="fr-FR" sz="4000" b="1" dirty="0">
                <a:solidFill>
                  <a:srgbClr val="0000FF"/>
                </a:solidFill>
                <a:latin typeface="Times New Roman"/>
                <a:cs typeface="Times New Roman"/>
              </a:rPr>
              <a:t>&amp;</a:t>
            </a:r>
            <a:r>
              <a:rPr kumimoji="1" lang="fr-FR" sz="4000" b="1" dirty="0" smtClean="0">
                <a:solidFill>
                  <a:srgbClr val="0000FF"/>
                </a:solidFill>
                <a:latin typeface="Times New Roman"/>
                <a:cs typeface="Times New Roman"/>
              </a:rPr>
              <a:t> </a:t>
            </a:r>
            <a:r>
              <a:rPr kumimoji="1" lang="fr-FR" sz="4000" b="1" dirty="0" err="1" smtClean="0">
                <a:solidFill>
                  <a:srgbClr val="0000FF"/>
                </a:solidFill>
                <a:latin typeface="Times New Roman"/>
                <a:cs typeface="Times New Roman"/>
              </a:rPr>
              <a:t>Molecular</a:t>
            </a:r>
            <a:r>
              <a:rPr kumimoji="1" lang="fr-FR" sz="4000" b="1" dirty="0" smtClean="0">
                <a:solidFill>
                  <a:srgbClr val="0000FF"/>
                </a:solidFill>
                <a:latin typeface="Times New Roman"/>
                <a:cs typeface="Times New Roman"/>
              </a:rPr>
              <a:t> </a:t>
            </a:r>
            <a:r>
              <a:rPr kumimoji="1" lang="fr-FR" sz="4000" b="1" dirty="0" err="1" smtClean="0">
                <a:solidFill>
                  <a:srgbClr val="0000FF"/>
                </a:solidFill>
                <a:latin typeface="Times New Roman"/>
                <a:cs typeface="Times New Roman"/>
              </a:rPr>
              <a:t>imaging</a:t>
            </a:r>
            <a:endParaRPr kumimoji="1" lang="fr-FR" sz="4000" b="1" dirty="0" smtClean="0">
              <a:solidFill>
                <a:srgbClr val="0000FF"/>
              </a:solidFill>
              <a:latin typeface="Times New Roman"/>
              <a:cs typeface="Times New Roman"/>
            </a:endParaRPr>
          </a:p>
        </p:txBody>
      </p:sp>
      <p:pic>
        <p:nvPicPr>
          <p:cNvPr id="20" name="Image 19" descr="Diapositive1.jpg"/>
          <p:cNvPicPr>
            <a:picLocks noChangeAspect="1"/>
          </p:cNvPicPr>
          <p:nvPr/>
        </p:nvPicPr>
        <p:blipFill rotWithShape="1">
          <a:blip r:embed="rId9"/>
          <a:srcRect l="4326" r="4486" b="71947"/>
          <a:stretch/>
        </p:blipFill>
        <p:spPr>
          <a:xfrm>
            <a:off x="2771800" y="5882967"/>
            <a:ext cx="4032448" cy="930409"/>
          </a:xfrm>
          <a:prstGeom prst="rect">
            <a:avLst/>
          </a:prstGeom>
        </p:spPr>
      </p:pic>
      <p:sp>
        <p:nvSpPr>
          <p:cNvPr id="21" name="Rectangle 20"/>
          <p:cNvSpPr/>
          <p:nvPr/>
        </p:nvSpPr>
        <p:spPr>
          <a:xfrm>
            <a:off x="2267744" y="5047471"/>
            <a:ext cx="4634602" cy="825867"/>
          </a:xfrm>
          <a:prstGeom prst="rect">
            <a:avLst/>
          </a:prstGeom>
        </p:spPr>
        <p:txBody>
          <a:bodyPr wrap="none">
            <a:spAutoFit/>
          </a:bodyPr>
          <a:lstStyle/>
          <a:p>
            <a:pPr algn="ctr">
              <a:lnSpc>
                <a:spcPct val="110000"/>
              </a:lnSpc>
            </a:pPr>
            <a:r>
              <a:rPr lang="fr-FR" sz="4400" b="1" dirty="0">
                <a:solidFill>
                  <a:srgbClr val="0000CC"/>
                </a:solidFill>
                <a:latin typeface="Times New Roman" pitchFamily="27" charset="0"/>
              </a:rPr>
              <a:t>Didier Letourneur</a:t>
            </a:r>
          </a:p>
        </p:txBody>
      </p:sp>
    </p:spTree>
    <p:extLst>
      <p:ext uri="{BB962C8B-B14F-4D97-AF65-F5344CB8AC3E}">
        <p14:creationId xmlns:p14="http://schemas.microsoft.com/office/powerpoint/2010/main" val="4259583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p:nvPr>
        </p:nvSpPr>
        <p:spPr/>
        <p:txBody>
          <a:bodyPr>
            <a:normAutofit fontScale="90000"/>
          </a:bodyPr>
          <a:lstStyle/>
          <a:p>
            <a:pPr eaLnBrk="1" hangingPunct="1">
              <a:defRPr/>
            </a:pPr>
            <a:r>
              <a:rPr lang="en-US" dirty="0" smtClean="0">
                <a:latin typeface="Arial" charset="0"/>
                <a:cs typeface="Arial" charset="0"/>
              </a:rPr>
              <a:t>Team 3 : Cardiovascular Bio-engineering</a:t>
            </a:r>
            <a:endParaRPr lang="en-US" dirty="0">
              <a:latin typeface="Arial" charset="0"/>
              <a:cs typeface="Arial" charset="0"/>
            </a:endParaRPr>
          </a:p>
        </p:txBody>
      </p:sp>
      <p:sp>
        <p:nvSpPr>
          <p:cNvPr id="568" name="Subtitle 567"/>
          <p:cNvSpPr>
            <a:spLocks noGrp="1"/>
          </p:cNvSpPr>
          <p:nvPr>
            <p:ph type="subTitle" idx="10"/>
          </p:nvPr>
        </p:nvSpPr>
        <p:spPr>
          <a:xfrm>
            <a:off x="132445" y="431800"/>
            <a:ext cx="8959270" cy="889000"/>
          </a:xfrm>
        </p:spPr>
        <p:txBody>
          <a:bodyPr rtlCol="0"/>
          <a:lstStyle/>
          <a:p>
            <a:pPr algn="ctr" eaLnBrk="1" fontAlgn="auto" hangingPunct="1">
              <a:spcAft>
                <a:spcPts val="0"/>
              </a:spcAft>
              <a:defRPr/>
            </a:pPr>
            <a:r>
              <a:rPr lang="en-US" sz="2800" dirty="0" smtClean="0">
                <a:solidFill>
                  <a:srgbClr val="000000"/>
                </a:solidFill>
              </a:rPr>
              <a:t>Combine chemistry, engineering and biology</a:t>
            </a:r>
          </a:p>
          <a:p>
            <a:pPr algn="ctr" eaLnBrk="1" fontAlgn="auto" hangingPunct="1">
              <a:spcAft>
                <a:spcPts val="0"/>
              </a:spcAft>
              <a:buFont typeface="Symbol" pitchFamily="27" charset="2"/>
              <a:buChar char=""/>
              <a:defRPr/>
            </a:pPr>
            <a:r>
              <a:rPr lang="en-US" sz="2800" b="1" dirty="0" smtClean="0"/>
              <a:t>To understand </a:t>
            </a:r>
            <a:r>
              <a:rPr lang="en-US" sz="2800" dirty="0" smtClean="0"/>
              <a:t>relationships between </a:t>
            </a:r>
            <a:r>
              <a:rPr lang="en-US" sz="2800" dirty="0" err="1" smtClean="0"/>
              <a:t>glycostructures</a:t>
            </a:r>
            <a:r>
              <a:rPr lang="en-US" sz="2800" dirty="0" smtClean="0"/>
              <a:t> </a:t>
            </a:r>
          </a:p>
          <a:p>
            <a:pPr algn="ctr" eaLnBrk="1" fontAlgn="auto" hangingPunct="1">
              <a:spcAft>
                <a:spcPts val="0"/>
              </a:spcAft>
              <a:defRPr/>
            </a:pPr>
            <a:r>
              <a:rPr lang="en-US" sz="2800" dirty="0" smtClean="0"/>
              <a:t>and vascular components</a:t>
            </a:r>
          </a:p>
          <a:p>
            <a:pPr algn="ctr" eaLnBrk="1" fontAlgn="auto" hangingPunct="1">
              <a:spcAft>
                <a:spcPts val="0"/>
              </a:spcAft>
              <a:defRPr/>
            </a:pPr>
            <a:r>
              <a:rPr lang="en-US" sz="2800" dirty="0" smtClean="0"/>
              <a:t>=&gt;  </a:t>
            </a:r>
            <a:r>
              <a:rPr lang="en-US" sz="2800" b="1" dirty="0" smtClean="0"/>
              <a:t>To develop </a:t>
            </a:r>
            <a:r>
              <a:rPr lang="en-US" sz="2800" dirty="0" smtClean="0"/>
              <a:t>new diagnostic and therapeutic strategies (polymeric biomaterials and molecular imaging agents)</a:t>
            </a:r>
          </a:p>
        </p:txBody>
      </p:sp>
      <p:sp>
        <p:nvSpPr>
          <p:cNvPr id="159" name="Stockage à accès direct 158"/>
          <p:cNvSpPr/>
          <p:nvPr/>
        </p:nvSpPr>
        <p:spPr>
          <a:xfrm>
            <a:off x="5880100" y="3250010"/>
            <a:ext cx="3263900" cy="514009"/>
          </a:xfrm>
          <a:prstGeom prst="flowChartMagneticDrum">
            <a:avLst/>
          </a:prstGeom>
          <a:blipFill rotWithShape="1">
            <a:blip r:embed="rId3"/>
            <a:stretch>
              <a:fillRect/>
            </a:stretch>
          </a:blipFill>
          <a:ln>
            <a:solidFill>
              <a:srgbClr val="11950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b="1" dirty="0" smtClean="0">
                <a:solidFill>
                  <a:srgbClr val="000000"/>
                </a:solidFill>
                <a:latin typeface="Calibri"/>
              </a:rPr>
              <a:t>V</a:t>
            </a:r>
            <a:r>
              <a:rPr lang="en-US" b="1" dirty="0" err="1" smtClean="0">
                <a:solidFill>
                  <a:srgbClr val="000000"/>
                </a:solidFill>
                <a:latin typeface="Calibri"/>
              </a:rPr>
              <a:t>ascular</a:t>
            </a:r>
            <a:r>
              <a:rPr lang="en-US" b="1" dirty="0" smtClean="0">
                <a:solidFill>
                  <a:srgbClr val="000000"/>
                </a:solidFill>
                <a:latin typeface="Calibri"/>
              </a:rPr>
              <a:t> prostheses</a:t>
            </a:r>
            <a:endParaRPr lang="en-US" b="1" dirty="0">
              <a:solidFill>
                <a:srgbClr val="000000"/>
              </a:solidFill>
              <a:latin typeface="Calibri"/>
            </a:endParaRPr>
          </a:p>
        </p:txBody>
      </p:sp>
      <p:sp>
        <p:nvSpPr>
          <p:cNvPr id="160" name="Oval 783"/>
          <p:cNvSpPr/>
          <p:nvPr/>
        </p:nvSpPr>
        <p:spPr>
          <a:xfrm>
            <a:off x="6692900" y="3892334"/>
            <a:ext cx="2398815" cy="1419553"/>
          </a:xfrm>
          <a:prstGeom prst="cube">
            <a:avLst>
              <a:gd name="adj" fmla="val 32117"/>
            </a:avLst>
          </a:prstGeom>
          <a:blipFill rotWithShape="1">
            <a:blip r:embed="rId4"/>
            <a:stretch>
              <a:fillRect/>
            </a:stretch>
          </a:blipFill>
        </p:spPr>
        <p:style>
          <a:lnRef idx="0">
            <a:schemeClr val="accent1"/>
          </a:lnRef>
          <a:fillRef idx="3">
            <a:schemeClr val="accent1"/>
          </a:fillRef>
          <a:effectRef idx="3">
            <a:schemeClr val="accent1"/>
          </a:effectRef>
          <a:fontRef idx="minor">
            <a:schemeClr val="lt1"/>
          </a:fontRef>
        </p:style>
        <p:txBody>
          <a:bodyPr wrap="square" lIns="0" tIns="0" rIns="0" bIns="0" anchor="ctr">
            <a:spAutoFit/>
          </a:bodyPr>
          <a:lstStyle/>
          <a:p>
            <a:pPr algn="ctr">
              <a:defRPr/>
            </a:pPr>
            <a:r>
              <a:rPr lang="en-US" b="1" dirty="0" smtClean="0">
                <a:solidFill>
                  <a:srgbClr val="000000"/>
                </a:solidFill>
                <a:latin typeface="Calibri"/>
              </a:rPr>
              <a:t>Tissue </a:t>
            </a:r>
          </a:p>
          <a:p>
            <a:pPr algn="ctr">
              <a:defRPr/>
            </a:pPr>
            <a:r>
              <a:rPr lang="en-US" b="1" dirty="0" smtClean="0">
                <a:solidFill>
                  <a:srgbClr val="000000"/>
                </a:solidFill>
                <a:latin typeface="Calibri"/>
              </a:rPr>
              <a:t>Engineering  </a:t>
            </a:r>
          </a:p>
          <a:p>
            <a:pPr algn="ctr">
              <a:defRPr/>
            </a:pPr>
            <a:r>
              <a:rPr lang="en-US" b="1" dirty="0" smtClean="0">
                <a:solidFill>
                  <a:srgbClr val="000000"/>
                </a:solidFill>
                <a:latin typeface="Calibri"/>
              </a:rPr>
              <a:t>Products</a:t>
            </a:r>
          </a:p>
          <a:p>
            <a:pPr algn="ctr">
              <a:defRPr/>
            </a:pPr>
            <a:endParaRPr lang="fr-FR" sz="900" dirty="0">
              <a:solidFill>
                <a:srgbClr val="000000"/>
              </a:solidFill>
              <a:latin typeface="Calibri"/>
            </a:endParaRPr>
          </a:p>
        </p:txBody>
      </p:sp>
      <p:grpSp>
        <p:nvGrpSpPr>
          <p:cNvPr id="2" name="Grouper 11"/>
          <p:cNvGrpSpPr/>
          <p:nvPr/>
        </p:nvGrpSpPr>
        <p:grpSpPr>
          <a:xfrm>
            <a:off x="-31414" y="3411011"/>
            <a:ext cx="5911514" cy="3445933"/>
            <a:chOff x="-35346" y="3411011"/>
            <a:chExt cx="5039146" cy="3445933"/>
          </a:xfrm>
        </p:grpSpPr>
        <p:pic>
          <p:nvPicPr>
            <p:cNvPr id="162" name="Image 161" descr="Diapositive1.jpg"/>
            <p:cNvPicPr>
              <a:picLocks noChangeAspect="1"/>
            </p:cNvPicPr>
            <p:nvPr/>
          </p:nvPicPr>
          <p:blipFill>
            <a:blip r:embed="rId5"/>
            <a:srcRect t="49753" r="45278"/>
            <a:stretch>
              <a:fillRect/>
            </a:stretch>
          </p:blipFill>
          <p:spPr>
            <a:xfrm>
              <a:off x="0" y="3411011"/>
              <a:ext cx="5003800" cy="3445933"/>
            </a:xfrm>
            <a:prstGeom prst="rect">
              <a:avLst/>
            </a:prstGeom>
          </p:spPr>
        </p:pic>
        <p:sp>
          <p:nvSpPr>
            <p:cNvPr id="9" name="ZoneTexte 8"/>
            <p:cNvSpPr txBox="1"/>
            <p:nvPr/>
          </p:nvSpPr>
          <p:spPr>
            <a:xfrm rot="16200000">
              <a:off x="-235636" y="5269255"/>
              <a:ext cx="736162" cy="262358"/>
            </a:xfrm>
            <a:prstGeom prst="rect">
              <a:avLst/>
            </a:prstGeom>
            <a:noFill/>
          </p:spPr>
          <p:txBody>
            <a:bodyPr wrap="square" rtlCol="0">
              <a:spAutoFit/>
            </a:bodyPr>
            <a:lstStyle/>
            <a:p>
              <a:r>
                <a:rPr lang="fr-FR" sz="1400" b="1" dirty="0" smtClean="0">
                  <a:solidFill>
                    <a:prstClr val="black"/>
                  </a:solidFill>
                  <a:latin typeface="Calibri"/>
                  <a:ea typeface="ＭＳ Ｐゴシック" charset="0"/>
                  <a:cs typeface="Arial"/>
                </a:rPr>
                <a:t>LUMEN</a:t>
              </a:r>
              <a:endParaRPr lang="fr-FR" sz="1400" b="1" dirty="0">
                <a:solidFill>
                  <a:prstClr val="black"/>
                </a:solidFill>
                <a:latin typeface="Calibri"/>
                <a:ea typeface="ＭＳ Ｐゴシック" charset="0"/>
                <a:cs typeface="Arial"/>
              </a:endParaRPr>
            </a:p>
          </p:txBody>
        </p:sp>
        <p:sp>
          <p:nvSpPr>
            <p:cNvPr id="10" name="ZoneTexte 9"/>
            <p:cNvSpPr txBox="1"/>
            <p:nvPr/>
          </p:nvSpPr>
          <p:spPr>
            <a:xfrm rot="16200000">
              <a:off x="-259393" y="3649464"/>
              <a:ext cx="710451" cy="262358"/>
            </a:xfrm>
            <a:prstGeom prst="rect">
              <a:avLst/>
            </a:prstGeom>
            <a:noFill/>
          </p:spPr>
          <p:txBody>
            <a:bodyPr wrap="square" rtlCol="0">
              <a:spAutoFit/>
            </a:bodyPr>
            <a:lstStyle/>
            <a:p>
              <a:r>
                <a:rPr lang="fr-FR" sz="1400" b="1" dirty="0" smtClean="0">
                  <a:solidFill>
                    <a:prstClr val="black"/>
                  </a:solidFill>
                  <a:latin typeface="Calibri"/>
                  <a:ea typeface="ＭＳ Ｐゴシック" charset="0"/>
                  <a:cs typeface="Arial"/>
                </a:rPr>
                <a:t>MEDIA</a:t>
              </a:r>
              <a:endParaRPr lang="fr-FR" sz="1400" b="1" dirty="0">
                <a:solidFill>
                  <a:prstClr val="black"/>
                </a:solidFill>
                <a:latin typeface="Calibri"/>
                <a:ea typeface="ＭＳ Ｐゴシック" charset="0"/>
                <a:cs typeface="Arial"/>
              </a:endParaRPr>
            </a:p>
          </p:txBody>
        </p:sp>
      </p:grpSp>
      <p:sp>
        <p:nvSpPr>
          <p:cNvPr id="158" name="Oval 783"/>
          <p:cNvSpPr/>
          <p:nvPr/>
        </p:nvSpPr>
        <p:spPr>
          <a:xfrm>
            <a:off x="4579408" y="3762311"/>
            <a:ext cx="2117725" cy="712800"/>
          </a:xfrm>
          <a:prstGeom prst="decagon">
            <a:avLst/>
          </a:prstGeom>
          <a:blipFill rotWithShape="1">
            <a:blip r:embed="rId6">
              <a:alphaModFix amt="94000"/>
            </a:blip>
            <a:tile tx="0" ty="0" sx="100000" sy="100000" flip="none" algn="tl"/>
          </a:blipFill>
          <a:ln>
            <a:solidFill>
              <a:srgbClr val="119502"/>
            </a:solidFill>
          </a:ln>
        </p:spPr>
        <p:style>
          <a:lnRef idx="0">
            <a:schemeClr val="accent1"/>
          </a:lnRef>
          <a:fillRef idx="3">
            <a:schemeClr val="accent1"/>
          </a:fillRef>
          <a:effectRef idx="3">
            <a:schemeClr val="accent1"/>
          </a:effectRef>
          <a:fontRef idx="minor">
            <a:schemeClr val="lt1"/>
          </a:fontRef>
        </p:style>
        <p:txBody>
          <a:bodyPr wrap="square" lIns="0" tIns="0" rIns="0" bIns="0" anchor="ctr">
            <a:spAutoFit/>
          </a:bodyPr>
          <a:lstStyle/>
          <a:p>
            <a:pPr algn="ctr">
              <a:defRPr/>
            </a:pPr>
            <a:r>
              <a:rPr lang="en-US" b="1" dirty="0" smtClean="0">
                <a:solidFill>
                  <a:srgbClr val="000000"/>
                </a:solidFill>
                <a:latin typeface="Calibri"/>
              </a:rPr>
              <a:t>Polymers on stents</a:t>
            </a:r>
            <a:endParaRPr lang="fr-FR" b="1" dirty="0">
              <a:solidFill>
                <a:srgbClr val="000000"/>
              </a:solidFill>
              <a:latin typeface="Calibri"/>
            </a:endParaRPr>
          </a:p>
        </p:txBody>
      </p:sp>
      <p:sp>
        <p:nvSpPr>
          <p:cNvPr id="227" name="Oval 781"/>
          <p:cNvSpPr/>
          <p:nvPr/>
        </p:nvSpPr>
        <p:spPr>
          <a:xfrm>
            <a:off x="4617793" y="5077001"/>
            <a:ext cx="2066639" cy="1383030"/>
          </a:xfrm>
          <a:prstGeom prst="sun">
            <a:avLst/>
          </a:prstGeom>
          <a:solidFill>
            <a:srgbClr val="0F5C00"/>
          </a:solidFill>
        </p:spPr>
        <p:style>
          <a:lnRef idx="0">
            <a:schemeClr val="accent1"/>
          </a:lnRef>
          <a:fillRef idx="3">
            <a:schemeClr val="accent1"/>
          </a:fillRef>
          <a:effectRef idx="3">
            <a:schemeClr val="accent1"/>
          </a:effectRef>
          <a:fontRef idx="minor">
            <a:schemeClr val="lt1"/>
          </a:fontRef>
        </p:style>
        <p:txBody>
          <a:bodyPr wrap="square" lIns="0" tIns="0" rIns="0" bIns="0" anchor="ctr">
            <a:spAutoFit/>
          </a:bodyPr>
          <a:lstStyle/>
          <a:p>
            <a:pPr algn="ctr">
              <a:defRPr/>
            </a:pPr>
            <a:r>
              <a:rPr lang="fr-FR" sz="1600" b="1" dirty="0" err="1" smtClean="0">
                <a:solidFill>
                  <a:srgbClr val="000000"/>
                </a:solidFill>
                <a:latin typeface="Calibri"/>
              </a:rPr>
              <a:t>Contrast</a:t>
            </a:r>
            <a:r>
              <a:rPr lang="fr-FR" sz="1600" b="1" dirty="0" smtClean="0">
                <a:solidFill>
                  <a:srgbClr val="000000"/>
                </a:solidFill>
                <a:latin typeface="Calibri"/>
              </a:rPr>
              <a:t> Agents</a:t>
            </a:r>
            <a:endParaRPr lang="fr-FR" sz="1600" b="1" dirty="0">
              <a:solidFill>
                <a:srgbClr val="000000"/>
              </a:solidFill>
              <a:latin typeface="Calibri"/>
            </a:endParaRPr>
          </a:p>
        </p:txBody>
      </p:sp>
      <p:sp>
        <p:nvSpPr>
          <p:cNvPr id="15" name="Étiquette 14"/>
          <p:cNvSpPr/>
          <p:nvPr/>
        </p:nvSpPr>
        <p:spPr>
          <a:xfrm>
            <a:off x="7382932" y="5388087"/>
            <a:ext cx="1481668" cy="1469913"/>
          </a:xfrm>
          <a:prstGeom prst="plaque">
            <a:avLst>
              <a:gd name="adj" fmla="val 12488"/>
            </a:avLst>
          </a:prstGeom>
          <a:blipFill rotWithShape="1">
            <a:blip r:embed="rId7">
              <a:alphaModFix amt="59000"/>
            </a:blip>
            <a:stretch>
              <a:fillRect/>
            </a:stretch>
          </a:blipFill>
          <a:ln>
            <a:solidFill>
              <a:srgbClr val="11950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err="1" smtClean="0">
                <a:solidFill>
                  <a:prstClr val="black"/>
                </a:solidFill>
                <a:latin typeface="Calibri"/>
              </a:rPr>
              <a:t>Chimiokines</a:t>
            </a:r>
            <a:r>
              <a:rPr lang="fr-FR" sz="1600" b="1" dirty="0" smtClean="0">
                <a:solidFill>
                  <a:prstClr val="black"/>
                </a:solidFill>
                <a:latin typeface="Calibri"/>
              </a:rPr>
              <a:t>  &amp; </a:t>
            </a:r>
            <a:r>
              <a:rPr lang="fr-FR" sz="1600" b="1" dirty="0" err="1" smtClean="0">
                <a:solidFill>
                  <a:prstClr val="black"/>
                </a:solidFill>
                <a:latin typeface="Calibri"/>
              </a:rPr>
              <a:t>receptors</a:t>
            </a:r>
            <a:r>
              <a:rPr lang="fr-FR" dirty="0" err="1" smtClean="0">
                <a:solidFill>
                  <a:prstClr val="white"/>
                </a:solidFill>
                <a:latin typeface="Calibri"/>
              </a:rPr>
              <a:t>i</a:t>
            </a:r>
            <a:endParaRPr lang="fr-FR" dirty="0">
              <a:solidFill>
                <a:prstClr val="white"/>
              </a:solidFill>
              <a:latin typeface="Calibri"/>
            </a:endParaRPr>
          </a:p>
        </p:txBody>
      </p:sp>
    </p:spTree>
    <p:extLst>
      <p:ext uri="{BB962C8B-B14F-4D97-AF65-F5344CB8AC3E}">
        <p14:creationId xmlns:p14="http://schemas.microsoft.com/office/powerpoint/2010/main" val="4030820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5"/>
          <p:cNvSpPr>
            <a:spLocks noGrp="1"/>
          </p:cNvSpPr>
          <p:nvPr>
            <p:ph type="title"/>
          </p:nvPr>
        </p:nvSpPr>
        <p:spPr>
          <a:xfrm>
            <a:off x="840948" y="38100"/>
            <a:ext cx="8861852" cy="406400"/>
          </a:xfrm>
        </p:spPr>
        <p:txBody>
          <a:bodyPr/>
          <a:lstStyle/>
          <a:p>
            <a:r>
              <a:rPr lang="en-US" sz="2300" dirty="0" smtClean="0">
                <a:solidFill>
                  <a:srgbClr val="000000"/>
                </a:solidFill>
              </a:rPr>
              <a:t>Cardiovascular biomaterials and tissue engineering</a:t>
            </a:r>
            <a:endParaRPr lang="fr-FR" sz="2300" dirty="0"/>
          </a:p>
        </p:txBody>
      </p:sp>
      <p:sp>
        <p:nvSpPr>
          <p:cNvPr id="3" name="Sous-titre 2"/>
          <p:cNvSpPr>
            <a:spLocks noGrp="1"/>
          </p:cNvSpPr>
          <p:nvPr>
            <p:ph type="subTitle" idx="10"/>
          </p:nvPr>
        </p:nvSpPr>
        <p:spPr/>
        <p:txBody>
          <a:bodyPr/>
          <a:lstStyle/>
          <a:p>
            <a:endParaRPr lang="fr-FR"/>
          </a:p>
        </p:txBody>
      </p:sp>
      <p:sp>
        <p:nvSpPr>
          <p:cNvPr id="14" name="Rectangle 13"/>
          <p:cNvSpPr/>
          <p:nvPr/>
        </p:nvSpPr>
        <p:spPr>
          <a:xfrm>
            <a:off x="4715932" y="4785779"/>
            <a:ext cx="4385733" cy="1451532"/>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p:cNvSpPr/>
          <p:nvPr/>
        </p:nvSpPr>
        <p:spPr>
          <a:xfrm>
            <a:off x="71445" y="4785779"/>
            <a:ext cx="4324636" cy="1451533"/>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58746" y="1912708"/>
            <a:ext cx="8200488" cy="2800602"/>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ext Box 2"/>
          <p:cNvSpPr txBox="1">
            <a:spLocks noChangeArrowheads="1"/>
          </p:cNvSpPr>
          <p:nvPr/>
        </p:nvSpPr>
        <p:spPr bwMode="auto">
          <a:xfrm>
            <a:off x="876300" y="2579710"/>
            <a:ext cx="7772400" cy="461665"/>
          </a:xfrm>
          <a:prstGeom prst="rect">
            <a:avLst/>
          </a:prstGeom>
          <a:noFill/>
          <a:ln w="9525">
            <a:noFill/>
            <a:miter lim="800000"/>
            <a:headEnd/>
            <a:tailEnd/>
          </a:ln>
        </p:spPr>
        <p:txBody>
          <a:bodyPr>
            <a:prstTxWarp prst="textNoShape">
              <a:avLst/>
            </a:prstTxWarp>
            <a:spAutoFit/>
          </a:bodyPr>
          <a:lstStyle/>
          <a:p>
            <a:pPr algn="ctr">
              <a:spcBef>
                <a:spcPct val="50000"/>
              </a:spcBef>
            </a:pPr>
            <a:endParaRPr lang="eu-ES" sz="2400" b="1" dirty="0">
              <a:solidFill>
                <a:srgbClr val="000000"/>
              </a:solidFill>
              <a:latin typeface="Calibri" charset="0"/>
              <a:ea typeface="ＭＳ Ｐゴシック" charset="0"/>
              <a:cs typeface="ＭＳ Ｐゴシック" charset="0"/>
            </a:endParaRPr>
          </a:p>
        </p:txBody>
      </p:sp>
      <p:sp>
        <p:nvSpPr>
          <p:cNvPr id="18" name="Text Box 14"/>
          <p:cNvSpPr txBox="1">
            <a:spLocks noChangeArrowheads="1"/>
          </p:cNvSpPr>
          <p:nvPr/>
        </p:nvSpPr>
        <p:spPr bwMode="auto">
          <a:xfrm>
            <a:off x="-455" y="1525610"/>
            <a:ext cx="9144000" cy="679673"/>
          </a:xfrm>
          <a:prstGeom prst="rect">
            <a:avLst/>
          </a:prstGeom>
          <a:noFill/>
          <a:ln w="9525">
            <a:noFill/>
            <a:miter lim="800000"/>
            <a:headEnd/>
            <a:tailEnd/>
          </a:ln>
        </p:spPr>
        <p:txBody>
          <a:bodyPr wrap="square">
            <a:prstTxWarp prst="textNoShape">
              <a:avLst/>
            </a:prstTxWarp>
            <a:spAutoFit/>
          </a:bodyPr>
          <a:lstStyle/>
          <a:p>
            <a:pPr algn="ctr">
              <a:spcBef>
                <a:spcPts val="480"/>
              </a:spcBef>
            </a:pPr>
            <a:r>
              <a:rPr lang="eu-ES" sz="1600" b="1" u="sng" dirty="0">
                <a:solidFill>
                  <a:srgbClr val="000000"/>
                </a:solidFill>
                <a:latin typeface="Calibri" charset="0"/>
                <a:ea typeface="ＭＳ Ｐゴシック" charset="0"/>
                <a:cs typeface="ＭＳ Ｐゴシック" charset="0"/>
              </a:rPr>
              <a:t>PRE</a:t>
            </a:r>
            <a:r>
              <a:rPr lang="eu-ES" sz="1600" b="1" dirty="0">
                <a:solidFill>
                  <a:srgbClr val="000000"/>
                </a:solidFill>
                <a:latin typeface="Calibri" charset="0"/>
                <a:ea typeface="ＭＳ Ｐゴシック" charset="0"/>
                <a:cs typeface="ＭＳ Ｐゴシック" charset="0"/>
              </a:rPr>
              <a:t>vention of late </a:t>
            </a:r>
            <a:r>
              <a:rPr lang="eu-ES" sz="1600" b="1" u="sng" dirty="0">
                <a:solidFill>
                  <a:srgbClr val="000000"/>
                </a:solidFill>
                <a:latin typeface="Calibri" charset="0"/>
                <a:ea typeface="ＭＳ Ｐゴシック" charset="0"/>
                <a:cs typeface="ＭＳ Ｐゴシック" charset="0"/>
              </a:rPr>
              <a:t>S</a:t>
            </a:r>
            <a:r>
              <a:rPr lang="eu-ES" sz="1600" b="1" dirty="0">
                <a:solidFill>
                  <a:srgbClr val="000000"/>
                </a:solidFill>
                <a:latin typeface="Calibri" charset="0"/>
                <a:ea typeface="ＭＳ Ｐゴシック" charset="0"/>
                <a:cs typeface="ＭＳ Ｐゴシック" charset="0"/>
              </a:rPr>
              <a:t>tent </a:t>
            </a:r>
            <a:r>
              <a:rPr lang="eu-ES" sz="1600" b="1" u="sng" dirty="0">
                <a:solidFill>
                  <a:srgbClr val="000000"/>
                </a:solidFill>
                <a:latin typeface="Calibri" charset="0"/>
                <a:ea typeface="ＭＳ Ｐゴシック" charset="0"/>
                <a:cs typeface="ＭＳ Ｐゴシック" charset="0"/>
              </a:rPr>
              <a:t>T</a:t>
            </a:r>
            <a:r>
              <a:rPr lang="eu-ES" sz="1600" b="1" dirty="0">
                <a:solidFill>
                  <a:srgbClr val="000000"/>
                </a:solidFill>
                <a:latin typeface="Calibri" charset="0"/>
                <a:ea typeface="ＭＳ Ｐゴシック" charset="0"/>
                <a:cs typeface="ＭＳ Ｐゴシック" charset="0"/>
              </a:rPr>
              <a:t>hrombosis  by an </a:t>
            </a:r>
            <a:r>
              <a:rPr lang="eu-ES" sz="1600" b="1" u="sng" dirty="0" smtClean="0">
                <a:solidFill>
                  <a:srgbClr val="000000"/>
                </a:solidFill>
                <a:latin typeface="Calibri" charset="0"/>
                <a:ea typeface="ＭＳ Ｐゴシック" charset="0"/>
                <a:cs typeface="ＭＳ Ｐゴシック" charset="0"/>
              </a:rPr>
              <a:t>I</a:t>
            </a:r>
            <a:r>
              <a:rPr lang="eu-ES" sz="1600" b="1" dirty="0" smtClean="0">
                <a:solidFill>
                  <a:srgbClr val="000000"/>
                </a:solidFill>
                <a:latin typeface="Calibri" charset="0"/>
                <a:ea typeface="ＭＳ Ｐゴシック" charset="0"/>
                <a:cs typeface="ＭＳ Ｐゴシック" charset="0"/>
              </a:rPr>
              <a:t>nterdisciplinary </a:t>
            </a:r>
            <a:r>
              <a:rPr lang="eu-ES" sz="1600" b="1" u="sng" dirty="0">
                <a:solidFill>
                  <a:srgbClr val="000000"/>
                </a:solidFill>
                <a:latin typeface="Calibri" charset="0"/>
                <a:ea typeface="ＭＳ Ｐゴシック" charset="0"/>
                <a:cs typeface="ＭＳ Ｐゴシック" charset="0"/>
              </a:rPr>
              <a:t>G</a:t>
            </a:r>
            <a:r>
              <a:rPr lang="eu-ES" sz="1600" b="1" dirty="0">
                <a:solidFill>
                  <a:srgbClr val="000000"/>
                </a:solidFill>
                <a:latin typeface="Calibri" charset="0"/>
                <a:ea typeface="ＭＳ Ｐゴシック" charset="0"/>
                <a:cs typeface="ＭＳ Ｐゴシック" charset="0"/>
              </a:rPr>
              <a:t>lobal </a:t>
            </a:r>
            <a:r>
              <a:rPr lang="eu-ES" sz="1600" b="1" u="sng" dirty="0">
                <a:solidFill>
                  <a:srgbClr val="000000"/>
                </a:solidFill>
                <a:latin typeface="Calibri" charset="0"/>
                <a:ea typeface="ＭＳ Ｐゴシック" charset="0"/>
                <a:cs typeface="ＭＳ Ｐゴシック" charset="0"/>
              </a:rPr>
              <a:t>E</a:t>
            </a:r>
            <a:r>
              <a:rPr lang="eu-ES" sz="1600" b="1" dirty="0">
                <a:solidFill>
                  <a:srgbClr val="000000"/>
                </a:solidFill>
                <a:latin typeface="Calibri" charset="0"/>
                <a:ea typeface="ＭＳ Ｐゴシック" charset="0"/>
                <a:cs typeface="ＭＳ Ｐゴシック" charset="0"/>
              </a:rPr>
              <a:t>uropean </a:t>
            </a:r>
            <a:r>
              <a:rPr lang="eu-ES" sz="1600" b="1" dirty="0" smtClean="0">
                <a:solidFill>
                  <a:srgbClr val="000000"/>
                </a:solidFill>
                <a:latin typeface="Calibri" charset="0"/>
                <a:ea typeface="ＭＳ Ｐゴシック" charset="0"/>
                <a:cs typeface="ＭＳ Ｐゴシック" charset="0"/>
              </a:rPr>
              <a:t>effort (FP7 Health 2011-14)</a:t>
            </a:r>
          </a:p>
          <a:p>
            <a:pPr algn="ctr">
              <a:spcBef>
                <a:spcPts val="480"/>
              </a:spcBef>
            </a:pPr>
            <a:r>
              <a:rPr lang="eu-ES" b="1" dirty="0" smtClean="0">
                <a:solidFill>
                  <a:srgbClr val="000000"/>
                </a:solidFill>
                <a:latin typeface="Calibri" charset="0"/>
                <a:ea typeface="ＭＳ Ｐゴシック" charset="0"/>
                <a:cs typeface="ＭＳ Ｐゴシック" charset="0"/>
              </a:rPr>
              <a:t> </a:t>
            </a:r>
            <a:endParaRPr lang="eu-ES" b="1" dirty="0">
              <a:solidFill>
                <a:srgbClr val="000000"/>
              </a:solidFill>
              <a:latin typeface="Calibri" charset="0"/>
              <a:ea typeface="ＭＳ Ｐゴシック" charset="0"/>
              <a:cs typeface="ＭＳ Ｐゴシック" charset="0"/>
            </a:endParaRPr>
          </a:p>
        </p:txBody>
      </p:sp>
      <p:pic>
        <p:nvPicPr>
          <p:cNvPr id="19" name="Picture 27" descr="gx4"/>
          <p:cNvPicPr>
            <a:picLocks noChangeAspect="1" noChangeArrowheads="1"/>
          </p:cNvPicPr>
          <p:nvPr/>
        </p:nvPicPr>
        <p:blipFill>
          <a:blip r:embed="rId4"/>
          <a:srcRect/>
          <a:stretch>
            <a:fillRect/>
          </a:stretch>
        </p:blipFill>
        <p:spPr bwMode="auto">
          <a:xfrm>
            <a:off x="8144933" y="827110"/>
            <a:ext cx="999067" cy="749300"/>
          </a:xfrm>
          <a:prstGeom prst="rect">
            <a:avLst/>
          </a:prstGeom>
          <a:noFill/>
          <a:ln w="9525">
            <a:noFill/>
            <a:miter lim="800000"/>
            <a:headEnd/>
            <a:tailEnd/>
          </a:ln>
        </p:spPr>
      </p:pic>
      <p:pic>
        <p:nvPicPr>
          <p:cNvPr id="20" name="Image 19"/>
          <p:cNvPicPr>
            <a:picLocks noChangeAspect="1"/>
          </p:cNvPicPr>
          <p:nvPr/>
        </p:nvPicPr>
        <p:blipFill>
          <a:blip r:embed="rId5"/>
          <a:stretch>
            <a:fillRect/>
          </a:stretch>
        </p:blipFill>
        <p:spPr>
          <a:xfrm>
            <a:off x="270408" y="3329307"/>
            <a:ext cx="2671755" cy="1357249"/>
          </a:xfrm>
          <a:prstGeom prst="rect">
            <a:avLst/>
          </a:prstGeom>
        </p:spPr>
      </p:pic>
      <p:pic>
        <p:nvPicPr>
          <p:cNvPr id="21" name="Image 20"/>
          <p:cNvPicPr>
            <a:picLocks noChangeAspect="1"/>
          </p:cNvPicPr>
          <p:nvPr/>
        </p:nvPicPr>
        <p:blipFill>
          <a:blip r:embed="rId6"/>
          <a:stretch>
            <a:fillRect/>
          </a:stretch>
        </p:blipFill>
        <p:spPr>
          <a:xfrm>
            <a:off x="3133047" y="3410422"/>
            <a:ext cx="2493053" cy="1256641"/>
          </a:xfrm>
          <a:prstGeom prst="rect">
            <a:avLst/>
          </a:prstGeom>
        </p:spPr>
      </p:pic>
      <p:pic>
        <p:nvPicPr>
          <p:cNvPr id="22" name="Image 21"/>
          <p:cNvPicPr>
            <a:picLocks noChangeAspect="1"/>
          </p:cNvPicPr>
          <p:nvPr/>
        </p:nvPicPr>
        <p:blipFill>
          <a:blip r:embed="rId7"/>
          <a:stretch>
            <a:fillRect/>
          </a:stretch>
        </p:blipFill>
        <p:spPr>
          <a:xfrm>
            <a:off x="3596933" y="1964806"/>
            <a:ext cx="1415109" cy="1331868"/>
          </a:xfrm>
          <a:prstGeom prst="rect">
            <a:avLst/>
          </a:prstGeom>
        </p:spPr>
      </p:pic>
      <p:pic>
        <p:nvPicPr>
          <p:cNvPr id="23" name="Image 22"/>
          <p:cNvPicPr>
            <a:picLocks noChangeAspect="1"/>
          </p:cNvPicPr>
          <p:nvPr/>
        </p:nvPicPr>
        <p:blipFill>
          <a:blip r:embed="rId8"/>
          <a:stretch>
            <a:fillRect/>
          </a:stretch>
        </p:blipFill>
        <p:spPr>
          <a:xfrm>
            <a:off x="5781177" y="3482513"/>
            <a:ext cx="1465560" cy="1210051"/>
          </a:xfrm>
          <a:prstGeom prst="rect">
            <a:avLst/>
          </a:prstGeom>
        </p:spPr>
      </p:pic>
      <p:grpSp>
        <p:nvGrpSpPr>
          <p:cNvPr id="24" name="Grouper 36"/>
          <p:cNvGrpSpPr/>
          <p:nvPr/>
        </p:nvGrpSpPr>
        <p:grpSpPr>
          <a:xfrm>
            <a:off x="58745" y="1912708"/>
            <a:ext cx="3484555" cy="1505202"/>
            <a:chOff x="-55555" y="1085598"/>
            <a:chExt cx="3484555" cy="1505202"/>
          </a:xfrm>
        </p:grpSpPr>
        <p:sp>
          <p:nvSpPr>
            <p:cNvPr id="25" name="Rectangle 24"/>
            <p:cNvSpPr/>
            <p:nvPr/>
          </p:nvSpPr>
          <p:spPr>
            <a:xfrm>
              <a:off x="20645" y="1164070"/>
              <a:ext cx="3408355" cy="1426730"/>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nvGrpSpPr>
            <p:cNvPr id="26" name="Grouper 21"/>
            <p:cNvGrpSpPr/>
            <p:nvPr/>
          </p:nvGrpSpPr>
          <p:grpSpPr>
            <a:xfrm>
              <a:off x="1600200" y="1202170"/>
              <a:ext cx="1770750" cy="1333818"/>
              <a:chOff x="1600200" y="1202170"/>
              <a:chExt cx="1770750" cy="1333818"/>
            </a:xfrm>
          </p:grpSpPr>
          <p:grpSp>
            <p:nvGrpSpPr>
              <p:cNvPr id="30" name="Grouper 46"/>
              <p:cNvGrpSpPr/>
              <p:nvPr/>
            </p:nvGrpSpPr>
            <p:grpSpPr>
              <a:xfrm>
                <a:off x="1603542" y="1481302"/>
                <a:ext cx="1767408" cy="1054686"/>
                <a:chOff x="1730542" y="1684502"/>
                <a:chExt cx="1767408" cy="1054686"/>
              </a:xfrm>
            </p:grpSpPr>
            <p:pic>
              <p:nvPicPr>
                <p:cNvPr id="33" name="Image 32"/>
                <p:cNvPicPr>
                  <a:picLocks noChangeAspect="1"/>
                </p:cNvPicPr>
                <p:nvPr/>
              </p:nvPicPr>
              <p:blipFill>
                <a:blip r:embed="rId9"/>
                <a:stretch>
                  <a:fillRect/>
                </a:stretch>
              </p:blipFill>
              <p:spPr>
                <a:xfrm>
                  <a:off x="1730542" y="1684502"/>
                  <a:ext cx="1767408" cy="1054686"/>
                </a:xfrm>
                <a:prstGeom prst="rect">
                  <a:avLst/>
                </a:prstGeom>
              </p:spPr>
            </p:pic>
            <p:sp>
              <p:nvSpPr>
                <p:cNvPr id="34" name="Rectangle 33"/>
                <p:cNvSpPr/>
                <p:nvPr/>
              </p:nvSpPr>
              <p:spPr>
                <a:xfrm>
                  <a:off x="2159000" y="2076450"/>
                  <a:ext cx="488950"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1" name="Image 30"/>
              <p:cNvPicPr>
                <a:picLocks noChangeAspect="1"/>
              </p:cNvPicPr>
              <p:nvPr/>
            </p:nvPicPr>
            <p:blipFill>
              <a:blip r:embed="rId10"/>
              <a:srcRect l="66814" t="8428" b="18411"/>
              <a:stretch>
                <a:fillRect/>
              </a:stretch>
            </p:blipFill>
            <p:spPr>
              <a:xfrm>
                <a:off x="1600200" y="1202170"/>
                <a:ext cx="1206884" cy="795961"/>
              </a:xfrm>
              <a:prstGeom prst="rect">
                <a:avLst/>
              </a:prstGeom>
            </p:spPr>
          </p:pic>
          <p:sp>
            <p:nvSpPr>
              <p:cNvPr id="32" name="Rectangle 31"/>
              <p:cNvSpPr/>
              <p:nvPr/>
            </p:nvSpPr>
            <p:spPr>
              <a:xfrm>
                <a:off x="2807084" y="1202170"/>
                <a:ext cx="563866" cy="279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7" name="Grouper 23"/>
            <p:cNvGrpSpPr/>
            <p:nvPr/>
          </p:nvGrpSpPr>
          <p:grpSpPr>
            <a:xfrm>
              <a:off x="-55555" y="1085598"/>
              <a:ext cx="1807093" cy="1449136"/>
              <a:chOff x="-55555" y="1085598"/>
              <a:chExt cx="1807093" cy="1449136"/>
            </a:xfrm>
          </p:grpSpPr>
          <p:pic>
            <p:nvPicPr>
              <p:cNvPr id="28" name="Image 27"/>
              <p:cNvPicPr>
                <a:picLocks noChangeAspect="1"/>
              </p:cNvPicPr>
              <p:nvPr/>
            </p:nvPicPr>
            <p:blipFill>
              <a:blip r:embed="rId11"/>
              <a:srcRect l="4317" t="4878" r="7077" b="7317"/>
              <a:stretch>
                <a:fillRect/>
              </a:stretch>
            </p:blipFill>
            <p:spPr>
              <a:xfrm>
                <a:off x="122245" y="1379702"/>
                <a:ext cx="1317204" cy="1155032"/>
              </a:xfrm>
              <a:prstGeom prst="rect">
                <a:avLst/>
              </a:prstGeom>
            </p:spPr>
          </p:pic>
          <p:sp>
            <p:nvSpPr>
              <p:cNvPr id="29" name="ZoneTexte 28"/>
              <p:cNvSpPr txBox="1"/>
              <p:nvPr/>
            </p:nvSpPr>
            <p:spPr>
              <a:xfrm>
                <a:off x="-55555" y="1085598"/>
                <a:ext cx="1807093" cy="338554"/>
              </a:xfrm>
              <a:prstGeom prst="rect">
                <a:avLst/>
              </a:prstGeom>
              <a:noFill/>
            </p:spPr>
            <p:txBody>
              <a:bodyPr wrap="none" rtlCol="0">
                <a:spAutoFit/>
              </a:bodyPr>
              <a:lstStyle/>
              <a:p>
                <a:r>
                  <a:rPr lang="en-US" sz="1600" b="1" i="1" dirty="0" smtClean="0">
                    <a:solidFill>
                      <a:prstClr val="black"/>
                    </a:solidFill>
                    <a:latin typeface="Calibri" charset="0"/>
                    <a:ea typeface="ＭＳ Ｐゴシック" charset="0"/>
                    <a:cs typeface="ＭＳ Ｐゴシック" charset="0"/>
                  </a:rPr>
                  <a:t>Polymer chemistry</a:t>
                </a:r>
                <a:endParaRPr lang="en-US" sz="1600" b="1" i="1" dirty="0">
                  <a:solidFill>
                    <a:prstClr val="black"/>
                  </a:solidFill>
                  <a:latin typeface="Calibri" charset="0"/>
                  <a:ea typeface="ＭＳ Ｐゴシック" charset="0"/>
                  <a:cs typeface="ＭＳ Ｐゴシック" charset="0"/>
                </a:endParaRPr>
              </a:p>
            </p:txBody>
          </p:sp>
        </p:grpSp>
      </p:grpSp>
      <p:grpSp>
        <p:nvGrpSpPr>
          <p:cNvPr id="35" name="Grouper 52"/>
          <p:cNvGrpSpPr/>
          <p:nvPr/>
        </p:nvGrpSpPr>
        <p:grpSpPr>
          <a:xfrm>
            <a:off x="5175084" y="1939991"/>
            <a:ext cx="2994083" cy="1402016"/>
            <a:chOff x="5060784" y="1100181"/>
            <a:chExt cx="2994083" cy="1402016"/>
          </a:xfrm>
        </p:grpSpPr>
        <p:grpSp>
          <p:nvGrpSpPr>
            <p:cNvPr id="36" name="Grouper 26"/>
            <p:cNvGrpSpPr/>
            <p:nvPr/>
          </p:nvGrpSpPr>
          <p:grpSpPr>
            <a:xfrm>
              <a:off x="5060784" y="1100181"/>
              <a:ext cx="2994083" cy="1402016"/>
              <a:chOff x="5290002" y="596900"/>
              <a:chExt cx="3111664" cy="1489000"/>
            </a:xfrm>
          </p:grpSpPr>
          <p:pic>
            <p:nvPicPr>
              <p:cNvPr id="38" name="Image 37"/>
              <p:cNvPicPr>
                <a:picLocks noChangeAspect="1"/>
              </p:cNvPicPr>
              <p:nvPr/>
            </p:nvPicPr>
            <p:blipFill>
              <a:blip r:embed="rId12"/>
              <a:srcRect l="-3519"/>
              <a:stretch>
                <a:fillRect/>
              </a:stretch>
            </p:blipFill>
            <p:spPr>
              <a:xfrm>
                <a:off x="6096000" y="596900"/>
                <a:ext cx="2305666" cy="1489000"/>
              </a:xfrm>
              <a:prstGeom prst="rect">
                <a:avLst/>
              </a:prstGeom>
            </p:spPr>
          </p:pic>
          <p:pic>
            <p:nvPicPr>
              <p:cNvPr id="39" name="Image 38" descr="elongation stent.jpg"/>
              <p:cNvPicPr>
                <a:picLocks noChangeAspect="1"/>
              </p:cNvPicPr>
              <p:nvPr/>
            </p:nvPicPr>
            <p:blipFill>
              <a:blip r:embed="rId13"/>
              <a:srcRect r="49625" b="1921"/>
              <a:stretch>
                <a:fillRect/>
              </a:stretch>
            </p:blipFill>
            <p:spPr>
              <a:xfrm>
                <a:off x="5290002" y="606228"/>
                <a:ext cx="1856509" cy="1397389"/>
              </a:xfrm>
              <a:prstGeom prst="rect">
                <a:avLst/>
              </a:prstGeom>
            </p:spPr>
          </p:pic>
        </p:grpSp>
        <p:sp>
          <p:nvSpPr>
            <p:cNvPr id="37" name="Rectangle 36"/>
            <p:cNvSpPr/>
            <p:nvPr/>
          </p:nvSpPr>
          <p:spPr>
            <a:xfrm>
              <a:off x="5060784" y="2412021"/>
              <a:ext cx="920915" cy="898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0" name="Rectangle 39"/>
          <p:cNvSpPr/>
          <p:nvPr/>
        </p:nvSpPr>
        <p:spPr>
          <a:xfrm>
            <a:off x="7221337" y="3810578"/>
            <a:ext cx="1163575" cy="369332"/>
          </a:xfrm>
          <a:prstGeom prst="rect">
            <a:avLst/>
          </a:prstGeom>
        </p:spPr>
        <p:txBody>
          <a:bodyPr wrap="none">
            <a:spAutoFit/>
          </a:bodyPr>
          <a:lstStyle/>
          <a:p>
            <a:r>
              <a:rPr lang="en-US" b="1" i="1" dirty="0" smtClean="0">
                <a:solidFill>
                  <a:prstClr val="black"/>
                </a:solidFill>
                <a:latin typeface="Calibri" charset="0"/>
                <a:ea typeface="ＭＳ Ｐゴシック" charset="0"/>
                <a:cs typeface="ＭＳ Ｐゴシック" charset="0"/>
              </a:rPr>
              <a:t>Materials</a:t>
            </a:r>
            <a:endParaRPr lang="en-US" b="1" i="1" dirty="0">
              <a:solidFill>
                <a:prstClr val="black"/>
              </a:solidFill>
              <a:latin typeface="Calibri" charset="0"/>
              <a:ea typeface="ＭＳ Ｐゴシック" charset="0"/>
              <a:cs typeface="ＭＳ Ｐゴシック" charset="0"/>
            </a:endParaRPr>
          </a:p>
        </p:txBody>
      </p:sp>
      <p:pic>
        <p:nvPicPr>
          <p:cNvPr id="41" name="Image 40"/>
          <p:cNvPicPr>
            <a:picLocks noChangeAspect="1"/>
          </p:cNvPicPr>
          <p:nvPr/>
        </p:nvPicPr>
        <p:blipFill>
          <a:blip r:embed="rId14"/>
          <a:stretch>
            <a:fillRect/>
          </a:stretch>
        </p:blipFill>
        <p:spPr>
          <a:xfrm>
            <a:off x="1098495" y="4835604"/>
            <a:ext cx="1455096" cy="1351160"/>
          </a:xfrm>
          <a:prstGeom prst="rect">
            <a:avLst/>
          </a:prstGeom>
        </p:spPr>
      </p:pic>
      <p:pic>
        <p:nvPicPr>
          <p:cNvPr id="42" name="Image 41"/>
          <p:cNvPicPr>
            <a:picLocks noChangeAspect="1"/>
          </p:cNvPicPr>
          <p:nvPr/>
        </p:nvPicPr>
        <p:blipFill>
          <a:blip r:embed="rId15"/>
          <a:srcRect b="9774"/>
          <a:stretch>
            <a:fillRect/>
          </a:stretch>
        </p:blipFill>
        <p:spPr>
          <a:xfrm>
            <a:off x="2756414" y="4838193"/>
            <a:ext cx="1588867" cy="1348571"/>
          </a:xfrm>
          <a:prstGeom prst="rect">
            <a:avLst/>
          </a:prstGeom>
        </p:spPr>
      </p:pic>
      <p:pic>
        <p:nvPicPr>
          <p:cNvPr id="43" name="Image 42"/>
          <p:cNvPicPr>
            <a:picLocks noChangeAspect="1"/>
          </p:cNvPicPr>
          <p:nvPr/>
        </p:nvPicPr>
        <p:blipFill>
          <a:blip r:embed="rId16"/>
          <a:stretch>
            <a:fillRect/>
          </a:stretch>
        </p:blipFill>
        <p:spPr>
          <a:xfrm>
            <a:off x="6447416" y="5235839"/>
            <a:ext cx="1490076" cy="959392"/>
          </a:xfrm>
          <a:prstGeom prst="rect">
            <a:avLst/>
          </a:prstGeom>
        </p:spPr>
      </p:pic>
      <p:grpSp>
        <p:nvGrpSpPr>
          <p:cNvPr id="44" name="Grouper 42"/>
          <p:cNvGrpSpPr/>
          <p:nvPr/>
        </p:nvGrpSpPr>
        <p:grpSpPr>
          <a:xfrm>
            <a:off x="8017927" y="4878838"/>
            <a:ext cx="1032125" cy="1241624"/>
            <a:chOff x="3815821" y="4456340"/>
            <a:chExt cx="1192450" cy="1272003"/>
          </a:xfrm>
        </p:grpSpPr>
        <p:graphicFrame>
          <p:nvGraphicFramePr>
            <p:cNvPr id="45" name="Object 47"/>
            <p:cNvGraphicFramePr>
              <a:graphicFrameLocks noChangeAspect="1"/>
            </p:cNvGraphicFramePr>
            <p:nvPr/>
          </p:nvGraphicFramePr>
          <p:xfrm>
            <a:off x="3815821" y="4456340"/>
            <a:ext cx="1192450" cy="1272003"/>
          </p:xfrm>
          <a:graphic>
            <a:graphicData uri="http://schemas.openxmlformats.org/presentationml/2006/ole">
              <mc:AlternateContent xmlns:mc="http://schemas.openxmlformats.org/markup-compatibility/2006">
                <mc:Choice xmlns:v="urn:schemas-microsoft-com:vml" Requires="v">
                  <p:oleObj spid="_x0000_s2210847" r:id="rId17" imgW="4238095" imgH="3495238" progId="">
                    <p:embed/>
                  </p:oleObj>
                </mc:Choice>
                <mc:Fallback>
                  <p:oleObj r:id="rId17" imgW="4238095" imgH="349523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5821" y="4456340"/>
                          <a:ext cx="1192450" cy="12720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Line 51"/>
            <p:cNvSpPr>
              <a:spLocks noChangeShapeType="1"/>
            </p:cNvSpPr>
            <p:nvPr/>
          </p:nvSpPr>
          <p:spPr bwMode="auto">
            <a:xfrm>
              <a:off x="4106333" y="5056278"/>
              <a:ext cx="243251" cy="0"/>
            </a:xfrm>
            <a:prstGeom prst="line">
              <a:avLst/>
            </a:prstGeom>
            <a:noFill/>
            <a:ln w="9525">
              <a:solidFill>
                <a:srgbClr val="000000"/>
              </a:solidFill>
              <a:round/>
              <a:headEnd/>
              <a:tailEnd type="triangle" w="med" len="med"/>
            </a:ln>
          </p:spPr>
          <p:txBody>
            <a:bodyPr>
              <a:prstTxWarp prst="textNoShape">
                <a:avLst/>
              </a:prstTxWarp>
            </a:bodyPr>
            <a:lstStyle/>
            <a:p>
              <a:endParaRPr lang="fr-FR">
                <a:solidFill>
                  <a:prstClr val="black"/>
                </a:solidFill>
                <a:latin typeface="Calibri" charset="0"/>
                <a:ea typeface="ＭＳ Ｐゴシック" charset="0"/>
                <a:cs typeface="ＭＳ Ｐゴシック" charset="0"/>
              </a:endParaRPr>
            </a:p>
          </p:txBody>
        </p:sp>
        <p:sp>
          <p:nvSpPr>
            <p:cNvPr id="47" name="Line 50"/>
            <p:cNvSpPr>
              <a:spLocks noChangeShapeType="1"/>
            </p:cNvSpPr>
            <p:nvPr/>
          </p:nvSpPr>
          <p:spPr bwMode="auto">
            <a:xfrm flipH="1">
              <a:off x="4483024" y="5056278"/>
              <a:ext cx="266881" cy="0"/>
            </a:xfrm>
            <a:prstGeom prst="line">
              <a:avLst/>
            </a:prstGeom>
            <a:noFill/>
            <a:ln w="9525">
              <a:solidFill>
                <a:srgbClr val="000000"/>
              </a:solidFill>
              <a:round/>
              <a:headEnd/>
              <a:tailEnd type="triangle" w="med" len="med"/>
            </a:ln>
          </p:spPr>
          <p:txBody>
            <a:bodyPr>
              <a:prstTxWarp prst="textNoShape">
                <a:avLst/>
              </a:prstTxWarp>
            </a:bodyPr>
            <a:lstStyle/>
            <a:p>
              <a:endParaRPr lang="fr-FR">
                <a:solidFill>
                  <a:prstClr val="black"/>
                </a:solidFill>
                <a:latin typeface="Calibri" charset="0"/>
                <a:ea typeface="ＭＳ Ｐゴシック" charset="0"/>
                <a:cs typeface="ＭＳ Ｐゴシック" charset="0"/>
              </a:endParaRPr>
            </a:p>
          </p:txBody>
        </p:sp>
      </p:grpSp>
      <p:pic>
        <p:nvPicPr>
          <p:cNvPr id="48" name="Image 5" descr="MN23F4.3 x10bjpeg.JPG"/>
          <p:cNvPicPr>
            <a:picLocks noChangeAspect="1"/>
          </p:cNvPicPr>
          <p:nvPr/>
        </p:nvPicPr>
        <p:blipFill>
          <a:blip r:embed="rId19">
            <a:lum contrast="10000"/>
          </a:blip>
          <a:srcRect r="6136"/>
          <a:stretch>
            <a:fillRect/>
          </a:stretch>
        </p:blipFill>
        <p:spPr bwMode="auto">
          <a:xfrm>
            <a:off x="4794828" y="4845045"/>
            <a:ext cx="1490076" cy="959392"/>
          </a:xfrm>
          <a:prstGeom prst="rect">
            <a:avLst/>
          </a:prstGeom>
          <a:noFill/>
          <a:ln w="9525">
            <a:noFill/>
            <a:miter lim="800000"/>
            <a:headEnd/>
            <a:tailEnd/>
          </a:ln>
        </p:spPr>
      </p:pic>
      <p:sp>
        <p:nvSpPr>
          <p:cNvPr id="49" name="ZoneTexte 48"/>
          <p:cNvSpPr txBox="1"/>
          <p:nvPr/>
        </p:nvSpPr>
        <p:spPr>
          <a:xfrm>
            <a:off x="4832764" y="5850762"/>
            <a:ext cx="1440268" cy="338554"/>
          </a:xfrm>
          <a:prstGeom prst="rect">
            <a:avLst/>
          </a:prstGeom>
          <a:noFill/>
        </p:spPr>
        <p:txBody>
          <a:bodyPr wrap="none" rtlCol="0">
            <a:spAutoFit/>
          </a:bodyPr>
          <a:lstStyle/>
          <a:p>
            <a:r>
              <a:rPr lang="en-US" sz="1600" b="1" i="1" dirty="0" smtClean="0">
                <a:solidFill>
                  <a:prstClr val="black"/>
                </a:solidFill>
                <a:latin typeface="Calibri" charset="0"/>
                <a:ea typeface="ＭＳ Ｐゴシック" charset="0"/>
                <a:cs typeface="ＭＳ Ｐゴシック" charset="0"/>
              </a:rPr>
              <a:t>In vivo </a:t>
            </a:r>
            <a:r>
              <a:rPr lang="en-US" sz="1600" b="1" dirty="0" smtClean="0">
                <a:solidFill>
                  <a:prstClr val="black"/>
                </a:solidFill>
                <a:latin typeface="Calibri" charset="0"/>
                <a:ea typeface="ＭＳ Ｐゴシック" charset="0"/>
                <a:cs typeface="ＭＳ Ｐゴシック" charset="0"/>
              </a:rPr>
              <a:t>(rabbit)</a:t>
            </a:r>
            <a:endParaRPr lang="en-US" sz="1600" b="1" dirty="0">
              <a:solidFill>
                <a:prstClr val="black"/>
              </a:solidFill>
              <a:latin typeface="Calibri" charset="0"/>
              <a:ea typeface="ＭＳ Ｐゴシック" charset="0"/>
              <a:cs typeface="ＭＳ Ｐゴシック" charset="0"/>
            </a:endParaRPr>
          </a:p>
        </p:txBody>
      </p:sp>
      <p:sp>
        <p:nvSpPr>
          <p:cNvPr id="50" name="ZoneTexte 49"/>
          <p:cNvSpPr txBox="1"/>
          <p:nvPr/>
        </p:nvSpPr>
        <p:spPr>
          <a:xfrm>
            <a:off x="122245" y="5218102"/>
            <a:ext cx="802473" cy="338554"/>
          </a:xfrm>
          <a:prstGeom prst="rect">
            <a:avLst/>
          </a:prstGeom>
          <a:noFill/>
        </p:spPr>
        <p:txBody>
          <a:bodyPr wrap="none" rtlCol="0">
            <a:spAutoFit/>
          </a:bodyPr>
          <a:lstStyle/>
          <a:p>
            <a:r>
              <a:rPr lang="en-US" sz="1600" b="1" i="1" dirty="0" smtClean="0">
                <a:solidFill>
                  <a:prstClr val="black"/>
                </a:solidFill>
                <a:latin typeface="Calibri" charset="0"/>
                <a:ea typeface="ＭＳ Ｐゴシック" charset="0"/>
                <a:cs typeface="ＭＳ Ｐゴシック" charset="0"/>
              </a:rPr>
              <a:t>In vitro</a:t>
            </a:r>
            <a:endParaRPr lang="en-US" sz="1600" b="1" dirty="0">
              <a:solidFill>
                <a:prstClr val="black"/>
              </a:solidFill>
              <a:latin typeface="Calibri" charset="0"/>
              <a:ea typeface="ＭＳ Ｐゴシック" charset="0"/>
              <a:cs typeface="ＭＳ Ｐゴシック" charset="0"/>
            </a:endParaRPr>
          </a:p>
        </p:txBody>
      </p:sp>
      <p:sp>
        <p:nvSpPr>
          <p:cNvPr id="51" name="Title 1"/>
          <p:cNvSpPr txBox="1">
            <a:spLocks/>
          </p:cNvSpPr>
          <p:nvPr/>
        </p:nvSpPr>
        <p:spPr bwMode="auto">
          <a:xfrm>
            <a:off x="1143000" y="827110"/>
            <a:ext cx="8001000" cy="406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09"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09"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09"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09"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09" charset="0"/>
              </a:defRPr>
            </a:lvl6pPr>
            <a:lvl7pPr marL="914400" algn="ctr" rtl="0" fontAlgn="base">
              <a:spcBef>
                <a:spcPct val="0"/>
              </a:spcBef>
              <a:spcAft>
                <a:spcPct val="0"/>
              </a:spcAft>
              <a:defRPr sz="4400">
                <a:solidFill>
                  <a:schemeClr val="tx2"/>
                </a:solidFill>
                <a:latin typeface="Times" pitchFamily="-109" charset="0"/>
              </a:defRPr>
            </a:lvl7pPr>
            <a:lvl8pPr marL="1371600" algn="ctr" rtl="0" fontAlgn="base">
              <a:spcBef>
                <a:spcPct val="0"/>
              </a:spcBef>
              <a:spcAft>
                <a:spcPct val="0"/>
              </a:spcAft>
              <a:defRPr sz="4400">
                <a:solidFill>
                  <a:schemeClr val="tx2"/>
                </a:solidFill>
                <a:latin typeface="Times" pitchFamily="-109" charset="0"/>
              </a:defRPr>
            </a:lvl8pPr>
            <a:lvl9pPr marL="1828800" algn="ctr" rtl="0" fontAlgn="base">
              <a:spcBef>
                <a:spcPct val="0"/>
              </a:spcBef>
              <a:spcAft>
                <a:spcPct val="0"/>
              </a:spcAft>
              <a:defRPr sz="4400">
                <a:solidFill>
                  <a:schemeClr val="tx2"/>
                </a:solidFill>
                <a:latin typeface="Times" pitchFamily="-109" charset="0"/>
              </a:defRPr>
            </a:lvl9pPr>
          </a:lstStyle>
          <a:p>
            <a:pPr eaLnBrk="1" hangingPunct="1">
              <a:defRPr/>
            </a:pPr>
            <a:r>
              <a:rPr lang="en-US" sz="2300" smtClean="0"/>
              <a:t>Polymers for stent coating (D Letourneur)</a:t>
            </a:r>
            <a:endParaRPr lang="en-US" sz="2300" dirty="0">
              <a:latin typeface="Arial" charset="0"/>
              <a:cs typeface="Arial" charset="0"/>
            </a:endParaRPr>
          </a:p>
        </p:txBody>
      </p:sp>
    </p:spTree>
    <p:extLst>
      <p:ext uri="{BB962C8B-B14F-4D97-AF65-F5344CB8AC3E}">
        <p14:creationId xmlns:p14="http://schemas.microsoft.com/office/powerpoint/2010/main" val="1049864124"/>
      </p:ext>
    </p:extLst>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Spirale">
  <a:themeElements>
    <a:clrScheme name="">
      <a:dk1>
        <a:srgbClr val="000000"/>
      </a:dk1>
      <a:lt1>
        <a:srgbClr val="FFFFFF"/>
      </a:lt1>
      <a:dk2>
        <a:srgbClr val="000000"/>
      </a:dk2>
      <a:lt2>
        <a:srgbClr val="001A00"/>
      </a:lt2>
      <a:accent1>
        <a:srgbClr val="CC0066"/>
      </a:accent1>
      <a:accent2>
        <a:srgbClr val="003300"/>
      </a:accent2>
      <a:accent3>
        <a:srgbClr val="FFFFFF"/>
      </a:accent3>
      <a:accent4>
        <a:srgbClr val="000000"/>
      </a:accent4>
      <a:accent5>
        <a:srgbClr val="E2AAB8"/>
      </a:accent5>
      <a:accent6>
        <a:srgbClr val="002D00"/>
      </a:accent6>
      <a:hlink>
        <a:srgbClr val="CC0066"/>
      </a:hlink>
      <a:folHlink>
        <a:srgbClr val="AFE9CC"/>
      </a:folHlink>
    </a:clrScheme>
    <a:fontScheme name="Spirale">
      <a:majorFont>
        <a:latin typeface="Eras Medium ITC"/>
        <a:ea typeface=""/>
        <a:cs typeface=""/>
      </a:majorFont>
      <a:minorFont>
        <a:latin typeface="Eras Medium ITC"/>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ahoma"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ahoma" pitchFamily="-109" charset="0"/>
          </a:defRPr>
        </a:defPPr>
      </a:lstStyle>
    </a:lnDef>
  </a:objectDefaults>
  <a:extraClrSchemeLst>
    <a:extraClrScheme>
      <a:clrScheme name="Spiral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Spiral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Spiral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iral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Spiral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Spiral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Spiral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Spiral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ide">
  <a:themeElements>
    <a:clrScheme name="V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ide">
      <a:majorFont>
        <a:latin typeface="Times"/>
        <a:ea typeface=""/>
        <a:cs typeface=""/>
      </a:majorFont>
      <a:minorFont>
        <a:latin typeface="Time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ahoma"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ahoma" pitchFamily="-109" charset="0"/>
          </a:defRPr>
        </a:defPPr>
      </a:lstStyle>
    </a:lnDef>
  </a:objectDefaults>
  <a:extraClrSchemeLst>
    <a:extraClrScheme>
      <a:clrScheme name="V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outenance HDR finale">
  <a:themeElements>
    <a:clrScheme name="Catherine-02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atherine-0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atherine-02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atherine-02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atherine-02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Catherine-02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atherine-02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atherine-02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Catherine-02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ours M2">
  <a:themeElements>
    <a:clrScheme name="Cours M2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ours M2">
      <a:majorFont>
        <a:latin typeface="Tahoma"/>
        <a:ea typeface=""/>
        <a:cs typeface=""/>
      </a:majorFont>
      <a:minorFont>
        <a:latin typeface="Tahoma"/>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pitchFamily="-109" charset="0"/>
          </a:defRPr>
        </a:defPPr>
      </a:lstStyle>
    </a:lnDef>
  </a:objectDefaults>
  <a:extraClrSchemeLst>
    <a:extraClrScheme>
      <a:clrScheme name="Cours M2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ours M2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ours M2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Cours M2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ours M2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ours M2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Cours M2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pirale">
  <a:themeElements>
    <a:clrScheme name="">
      <a:dk1>
        <a:srgbClr val="000000"/>
      </a:dk1>
      <a:lt1>
        <a:srgbClr val="FFFFFF"/>
      </a:lt1>
      <a:dk2>
        <a:srgbClr val="000000"/>
      </a:dk2>
      <a:lt2>
        <a:srgbClr val="001A00"/>
      </a:lt2>
      <a:accent1>
        <a:srgbClr val="CC0066"/>
      </a:accent1>
      <a:accent2>
        <a:srgbClr val="003300"/>
      </a:accent2>
      <a:accent3>
        <a:srgbClr val="FFFFFF"/>
      </a:accent3>
      <a:accent4>
        <a:srgbClr val="000000"/>
      </a:accent4>
      <a:accent5>
        <a:srgbClr val="E2AAB8"/>
      </a:accent5>
      <a:accent6>
        <a:srgbClr val="002D00"/>
      </a:accent6>
      <a:hlink>
        <a:srgbClr val="CC0066"/>
      </a:hlink>
      <a:folHlink>
        <a:srgbClr val="AFE9CC"/>
      </a:folHlink>
    </a:clrScheme>
    <a:fontScheme name="Spirale">
      <a:majorFont>
        <a:latin typeface="Eras Medium ITC"/>
        <a:ea typeface=""/>
        <a:cs typeface=""/>
      </a:majorFont>
      <a:minorFont>
        <a:latin typeface="Eras Medium ITC"/>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pitchFamily="-109" charset="0"/>
          </a:defRPr>
        </a:defPPr>
      </a:lstStyle>
    </a:lnDef>
  </a:objectDefaults>
  <a:extraClrSchemeLst>
    <a:extraClrScheme>
      <a:clrScheme name="Spiral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Spiral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Spiral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iral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Spiral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Spiral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Spiral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Spiral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Ruisseau">
  <a:themeElements>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Ruisseau">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Ruisseau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Ruisseau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Ruisseau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Ruisseau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Ruisseau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Ruisseau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Ruisseau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Ruisseau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7723</TotalTime>
  <Words>3679</Words>
  <Application>Microsoft Office PowerPoint</Application>
  <PresentationFormat>Affichage à l'écran (4:3)</PresentationFormat>
  <Paragraphs>559</Paragraphs>
  <Slides>41</Slides>
  <Notes>26</Notes>
  <HiddenSlides>0</HiddenSlides>
  <MMClips>1</MMClips>
  <ScaleCrop>false</ScaleCrop>
  <HeadingPairs>
    <vt:vector size="6" baseType="variant">
      <vt:variant>
        <vt:lpstr>Thème</vt:lpstr>
      </vt:variant>
      <vt:variant>
        <vt:i4>9</vt:i4>
      </vt:variant>
      <vt:variant>
        <vt:lpstr>Serveurs OLE incorporés</vt:lpstr>
      </vt:variant>
      <vt:variant>
        <vt:i4>2</vt:i4>
      </vt:variant>
      <vt:variant>
        <vt:lpstr>Titres des diapositives</vt:lpstr>
      </vt:variant>
      <vt:variant>
        <vt:i4>41</vt:i4>
      </vt:variant>
    </vt:vector>
  </HeadingPairs>
  <TitlesOfParts>
    <vt:vector size="52" baseType="lpstr">
      <vt:lpstr>Spirale</vt:lpstr>
      <vt:lpstr>Vide</vt:lpstr>
      <vt:lpstr>Soutenance HDR finale</vt:lpstr>
      <vt:lpstr>4_Cours M2</vt:lpstr>
      <vt:lpstr>2_Spirale</vt:lpstr>
      <vt:lpstr>Thème Office</vt:lpstr>
      <vt:lpstr>Ruisseau</vt:lpstr>
      <vt:lpstr>Oriel</vt:lpstr>
      <vt:lpstr>2_Thème Office</vt:lpstr>
      <vt:lpstr>Document</vt:lpstr>
      <vt:lpstr>Clip</vt:lpstr>
      <vt:lpstr>Présentation PowerPoint</vt:lpstr>
      <vt:lpstr>Présentation PowerPoint</vt:lpstr>
      <vt:lpstr>Présentation PowerPoint</vt:lpstr>
      <vt:lpstr>Cardiovascular Translational Medicine</vt:lpstr>
      <vt:lpstr>Présentation PowerPoint</vt:lpstr>
      <vt:lpstr>Présentation PowerPoint</vt:lpstr>
      <vt:lpstr>Présentation PowerPoint</vt:lpstr>
      <vt:lpstr>Team 3 : Cardiovascular Bio-engineering</vt:lpstr>
      <vt:lpstr>Cardiovascular biomaterials and tissue engineering</vt:lpstr>
      <vt:lpstr>Cardiovascular biomaterials and tissue engineering</vt:lpstr>
      <vt:lpstr>Présentation PowerPoint</vt:lpstr>
      <vt:lpstr>Présentation PowerPoint</vt:lpstr>
      <vt:lpstr>Porous Tubular Scaffolds for Vascular Tissue Engineering</vt:lpstr>
      <vt:lpstr>3D VASCULAR ENGINEERING </vt:lpstr>
      <vt:lpstr>Présentation PowerPoint</vt:lpstr>
      <vt:lpstr>Matrix for Cell Delivery in Heart</vt:lpstr>
      <vt:lpstr>Présentation PowerPoint</vt:lpstr>
      <vt:lpstr> Matrix+HA without cells induces bone formation in non osseous site (small and large animal)</vt:lpstr>
      <vt:lpstr>Présentation PowerPoint</vt:lpstr>
      <vt:lpstr>Présentation PowerPoint</vt:lpstr>
      <vt:lpstr>Matrices FOR Skin Regeneration</vt:lpstr>
      <vt:lpstr>Présentation PowerPoint</vt:lpstr>
      <vt:lpstr>Présentation PowerPoint</vt:lpstr>
      <vt:lpstr>Présentation PowerPoint</vt:lpstr>
      <vt:lpstr>Présentation PowerPoint</vt:lpstr>
      <vt:lpstr>Présentation PowerPoint</vt:lpstr>
      <vt:lpstr>Start-UP creation 2016</vt:lpstr>
      <vt:lpstr>Tissue Engineering &amp; Nanomedicine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3D Scaffolds for in vitro &amp; in vivo</vt:lpstr>
      <vt:lpstr>Présentation PowerPoint</vt:lpstr>
      <vt:lpstr>Présentation PowerPoint</vt:lpstr>
    </vt:vector>
  </TitlesOfParts>
  <Company> Inserm U698</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 March 2008</dc:title>
  <dc:creator> Catherine Le Visage</dc:creator>
  <cp:lastModifiedBy>laurent</cp:lastModifiedBy>
  <cp:revision>1054</cp:revision>
  <cp:lastPrinted>2016-03-21T19:25:10Z</cp:lastPrinted>
  <dcterms:created xsi:type="dcterms:W3CDTF">2013-01-06T23:08:22Z</dcterms:created>
  <dcterms:modified xsi:type="dcterms:W3CDTF">2016-03-23T10:04:13Z</dcterms:modified>
</cp:coreProperties>
</file>