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733" r:id="rId2"/>
    <p:sldMasterId id="2147483757" r:id="rId3"/>
    <p:sldMasterId id="2147483865" r:id="rId4"/>
  </p:sldMasterIdLst>
  <p:notesMasterIdLst>
    <p:notesMasterId r:id="rId51"/>
  </p:notesMasterIdLst>
  <p:sldIdLst>
    <p:sldId id="787" r:id="rId5"/>
    <p:sldId id="788" r:id="rId6"/>
    <p:sldId id="794" r:id="rId7"/>
    <p:sldId id="797" r:id="rId8"/>
    <p:sldId id="839" r:id="rId9"/>
    <p:sldId id="805" r:id="rId10"/>
    <p:sldId id="845" r:id="rId11"/>
    <p:sldId id="809" r:id="rId12"/>
    <p:sldId id="810" r:id="rId13"/>
    <p:sldId id="803" r:id="rId14"/>
    <p:sldId id="815" r:id="rId15"/>
    <p:sldId id="833" r:id="rId16"/>
    <p:sldId id="820" r:id="rId17"/>
    <p:sldId id="832" r:id="rId18"/>
    <p:sldId id="844" r:id="rId19"/>
    <p:sldId id="836" r:id="rId20"/>
    <p:sldId id="837" r:id="rId21"/>
    <p:sldId id="838" r:id="rId22"/>
    <p:sldId id="840" r:id="rId23"/>
    <p:sldId id="852" r:id="rId24"/>
    <p:sldId id="854" r:id="rId25"/>
    <p:sldId id="858" r:id="rId26"/>
    <p:sldId id="807" r:id="rId27"/>
    <p:sldId id="821" r:id="rId28"/>
    <p:sldId id="822" r:id="rId29"/>
    <p:sldId id="707" r:id="rId30"/>
    <p:sldId id="688" r:id="rId31"/>
    <p:sldId id="673" r:id="rId32"/>
    <p:sldId id="773" r:id="rId33"/>
    <p:sldId id="780" r:id="rId34"/>
    <p:sldId id="562" r:id="rId35"/>
    <p:sldId id="770" r:id="rId36"/>
    <p:sldId id="781" r:id="rId37"/>
    <p:sldId id="776" r:id="rId38"/>
    <p:sldId id="777" r:id="rId39"/>
    <p:sldId id="778" r:id="rId40"/>
    <p:sldId id="829" r:id="rId41"/>
    <p:sldId id="846" r:id="rId42"/>
    <p:sldId id="847" r:id="rId43"/>
    <p:sldId id="848" r:id="rId44"/>
    <p:sldId id="849" r:id="rId45"/>
    <p:sldId id="850" r:id="rId46"/>
    <p:sldId id="856" r:id="rId47"/>
    <p:sldId id="857" r:id="rId48"/>
    <p:sldId id="859" r:id="rId49"/>
    <p:sldId id="860" r:id="rId5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ogdan" initials="B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0"/>
    <a:srgbClr val="00FFFF"/>
    <a:srgbClr val="00CC99"/>
    <a:srgbClr val="FF6666"/>
    <a:srgbClr val="FFCC66"/>
    <a:srgbClr val="CCFFCC"/>
    <a:srgbClr val="FF00FF"/>
    <a:srgbClr val="CC0099"/>
    <a:srgbClr val="99CC66"/>
    <a:srgbClr val="99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9C7853C-536D-4A76-A0AE-DD22124D55A5}" styleName="Stile con tema 1 - Colore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3C2FFA5D-87B4-456A-9821-1D502468CF0F}" styleName="Stile con tema 1 - Colore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604" autoAdjust="0"/>
    <p:restoredTop sz="91095" autoAdjust="0"/>
  </p:normalViewPr>
  <p:slideViewPr>
    <p:cSldViewPr snapToGrid="0" snapToObjects="1">
      <p:cViewPr varScale="1">
        <p:scale>
          <a:sx n="32" d="100"/>
          <a:sy n="32" d="100"/>
        </p:scale>
        <p:origin x="-682" y="-91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772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35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presProps" Target="presProps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commentAuthors" Target="commentAuthor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1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C57B4C-315E-AC44-A6EA-C59E2E6670ED}" type="datetimeFigureOut">
              <a:rPr lang="en-US" smtClean="0"/>
              <a:t>5/20/2016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9345A9-7AE4-194C-8E50-EDB2C47BA97A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5036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err="1" smtClean="0"/>
              <a:t>Scrivi</a:t>
            </a:r>
            <a:r>
              <a:rPr lang="pl-PL" baseline="0" dirty="0" smtClean="0"/>
              <a:t> „</a:t>
            </a:r>
            <a:r>
              <a:rPr lang="pl-PL" baseline="0" dirty="0" err="1" smtClean="0"/>
              <a:t>positive</a:t>
            </a:r>
            <a:r>
              <a:rPr lang="pl-PL" baseline="0" dirty="0" smtClean="0"/>
              <a:t> </a:t>
            </a:r>
            <a:r>
              <a:rPr lang="pl-PL" baseline="0" dirty="0" err="1" smtClean="0"/>
              <a:t>parity</a:t>
            </a:r>
            <a:r>
              <a:rPr lang="pl-PL" baseline="0" dirty="0" smtClean="0"/>
              <a:t>..” , ma </a:t>
            </a:r>
            <a:r>
              <a:rPr lang="pl-PL" baseline="0" dirty="0" err="1" smtClean="0"/>
              <a:t>dopo</a:t>
            </a:r>
            <a:r>
              <a:rPr lang="pl-PL" baseline="0" dirty="0" smtClean="0"/>
              <a:t> fai </a:t>
            </a:r>
            <a:r>
              <a:rPr lang="pl-PL" baseline="0" dirty="0" err="1" smtClean="0"/>
              <a:t>vedere</a:t>
            </a:r>
            <a:r>
              <a:rPr lang="pl-PL" baseline="0" dirty="0" smtClean="0"/>
              <a:t> </a:t>
            </a:r>
            <a:r>
              <a:rPr lang="pl-PL" baseline="0" dirty="0" err="1" smtClean="0"/>
              <a:t>anche</a:t>
            </a:r>
            <a:r>
              <a:rPr lang="pl-PL" baseline="0" dirty="0" smtClean="0"/>
              <a:t> </a:t>
            </a:r>
            <a:r>
              <a:rPr lang="pl-PL" baseline="0" dirty="0" err="1" smtClean="0"/>
              <a:t>lo</a:t>
            </a:r>
            <a:r>
              <a:rPr lang="pl-PL" baseline="0" dirty="0" smtClean="0"/>
              <a:t> </a:t>
            </a:r>
            <a:r>
              <a:rPr lang="pl-PL" baseline="0" dirty="0" err="1" smtClean="0"/>
              <a:t>stato</a:t>
            </a:r>
            <a:r>
              <a:rPr lang="pl-PL" baseline="0" dirty="0" smtClean="0"/>
              <a:t> con </a:t>
            </a:r>
            <a:r>
              <a:rPr lang="pl-PL" baseline="0" dirty="0" err="1" smtClean="0"/>
              <a:t>parita</a:t>
            </a:r>
            <a:r>
              <a:rPr lang="pl-PL" baseline="0" dirty="0" smtClean="0"/>
              <a:t>’ </a:t>
            </a:r>
            <a:r>
              <a:rPr lang="pl-PL" baseline="0" dirty="0" err="1" smtClean="0"/>
              <a:t>negativa</a:t>
            </a:r>
            <a:r>
              <a:rPr lang="pl-PL" baseline="0" dirty="0" smtClean="0"/>
              <a:t> 13/2- 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7BA6AB-CEB1-455F-88CF-3E5EE4945CFA}" type="slidenum">
              <a:rPr lang="pl-PL">
                <a:solidFill>
                  <a:prstClr val="black"/>
                </a:solidFill>
                <a:latin typeface="Calibri"/>
              </a:rPr>
              <a:pPr/>
              <a:t>26</a:t>
            </a:fld>
            <a:endParaRPr lang="pl-PL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765661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7AEB0-2C41-D341-B646-CC30E41F978A}" type="datetimeFigureOut">
              <a:rPr lang="en-US" smtClean="0"/>
              <a:t>5/20/2016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4D403-DDED-F442-A9C7-9DBD649C7BF3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6388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7AEB0-2C41-D341-B646-CC30E41F978A}" type="datetimeFigureOut">
              <a:rPr lang="en-US" smtClean="0"/>
              <a:t>5/20/2016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4D403-DDED-F442-A9C7-9DBD649C7BF3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0105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7AEB0-2C41-D341-B646-CC30E41F978A}" type="datetimeFigureOut">
              <a:rPr lang="en-US" smtClean="0"/>
              <a:t>5/20/2016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4D403-DDED-F442-A9C7-9DBD649C7BF3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6966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7AEB0-2C41-D341-B646-CC30E41F978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5/20/2016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4D403-DDED-F442-A9C7-9DBD649C7BF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44408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7AEB0-2C41-D341-B646-CC30E41F978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5/20/2016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4D403-DDED-F442-A9C7-9DBD649C7BF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210054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7AEB0-2C41-D341-B646-CC30E41F978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5/20/2016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4D403-DDED-F442-A9C7-9DBD649C7BF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945377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7AEB0-2C41-D341-B646-CC30E41F978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5/20/2016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4D403-DDED-F442-A9C7-9DBD649C7BF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175616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7AEB0-2C41-D341-B646-CC30E41F978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5/20/2016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4D403-DDED-F442-A9C7-9DBD649C7BF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914865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7AEB0-2C41-D341-B646-CC30E41F978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5/20/2016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4D403-DDED-F442-A9C7-9DBD649C7BF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024516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7AEB0-2C41-D341-B646-CC30E41F978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5/20/2016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4D403-DDED-F442-A9C7-9DBD649C7BF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442092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7AEB0-2C41-D341-B646-CC30E41F978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5/20/2016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4D403-DDED-F442-A9C7-9DBD649C7BF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561963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7AEB0-2C41-D341-B646-CC30E41F978A}" type="datetimeFigureOut">
              <a:rPr lang="en-US" smtClean="0"/>
              <a:t>5/20/2016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4D403-DDED-F442-A9C7-9DBD649C7BF3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10624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7AEB0-2C41-D341-B646-CC30E41F978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5/20/2016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4D403-DDED-F442-A9C7-9DBD649C7BF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244830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7AEB0-2C41-D341-B646-CC30E41F978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5/20/2016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4D403-DDED-F442-A9C7-9DBD649C7BF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781919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2"/>
            <a:ext cx="2057400" cy="5851525"/>
          </a:xfrm>
        </p:spPr>
        <p:txBody>
          <a:bodyPr vert="eaVert"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7AEB0-2C41-D341-B646-CC30E41F978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5/20/2016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4D403-DDED-F442-A9C7-9DBD649C7BF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1151763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7AEB0-2C41-D341-B646-CC30E41F978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5/20/2016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4D403-DDED-F442-A9C7-9DBD649C7BF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7028139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7AEB0-2C41-D341-B646-CC30E41F978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5/20/2016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4D403-DDED-F442-A9C7-9DBD649C7BF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8311576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7AEB0-2C41-D341-B646-CC30E41F978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5/20/2016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4D403-DDED-F442-A9C7-9DBD649C7BF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3833758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7AEB0-2C41-D341-B646-CC30E41F978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5/20/2016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4D403-DDED-F442-A9C7-9DBD649C7BF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0438347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7AEB0-2C41-D341-B646-CC30E41F978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5/20/2016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4D403-DDED-F442-A9C7-9DBD649C7BF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3281287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7AEB0-2C41-D341-B646-CC30E41F978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5/20/2016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4D403-DDED-F442-A9C7-9DBD649C7BF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8365849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7AEB0-2C41-D341-B646-CC30E41F978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5/20/2016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4D403-DDED-F442-A9C7-9DBD649C7BF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761657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7AEB0-2C41-D341-B646-CC30E41F978A}" type="datetimeFigureOut">
              <a:rPr lang="en-US" smtClean="0"/>
              <a:t>5/20/2016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4D403-DDED-F442-A9C7-9DBD649C7BF3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33382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7AEB0-2C41-D341-B646-CC30E41F978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5/20/2016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4D403-DDED-F442-A9C7-9DBD649C7BF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9011249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7AEB0-2C41-D341-B646-CC30E41F978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5/20/2016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4D403-DDED-F442-A9C7-9DBD649C7BF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4063898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7AEB0-2C41-D341-B646-CC30E41F978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5/20/2016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4D403-DDED-F442-A9C7-9DBD649C7BF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0367691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7AEB0-2C41-D341-B646-CC30E41F978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5/20/2016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4D403-DDED-F442-A9C7-9DBD649C7BF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2922423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83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326D4D-D903-48A6-8D09-6E167EB0A10E}" type="slidenum">
              <a:rPr lang="pl-PL">
                <a:solidFill>
                  <a:srgbClr val="000000"/>
                </a:solidFill>
                <a:latin typeface="Arial"/>
              </a:rPr>
              <a:pPr>
                <a:defRPr/>
              </a:pPr>
              <a:t>‹N°›</a:t>
            </a:fld>
            <a:endParaRPr lang="pl-PL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9171945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87879B-BA16-46C2-B2AC-CA796BF062B9}" type="slidenum">
              <a:rPr lang="pl-PL">
                <a:solidFill>
                  <a:srgbClr val="000000"/>
                </a:solidFill>
                <a:latin typeface="Arial"/>
              </a:rPr>
              <a:pPr>
                <a:defRPr/>
              </a:pPr>
              <a:t>‹N°›</a:t>
            </a:fld>
            <a:endParaRPr lang="pl-PL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0146658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5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334FAE-78D9-4C06-BC43-23211228C398}" type="slidenum">
              <a:rPr lang="pl-PL">
                <a:solidFill>
                  <a:srgbClr val="000000"/>
                </a:solidFill>
                <a:latin typeface="Arial"/>
              </a:rPr>
              <a:pPr>
                <a:defRPr/>
              </a:pPr>
              <a:t>‹N°›</a:t>
            </a:fld>
            <a:endParaRPr lang="pl-PL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6554280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69A569-0EA0-48F9-A8F1-DC056EB6D700}" type="slidenum">
              <a:rPr lang="pl-PL">
                <a:solidFill>
                  <a:srgbClr val="000000"/>
                </a:solidFill>
                <a:latin typeface="Arial"/>
              </a:rPr>
              <a:pPr>
                <a:defRPr/>
              </a:pPr>
              <a:t>‹N°›</a:t>
            </a:fld>
            <a:endParaRPr lang="pl-PL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9236946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86C28A-E3C0-46C6-9800-CB9FB79D5BD0}" type="slidenum">
              <a:rPr lang="pl-PL">
                <a:solidFill>
                  <a:srgbClr val="000000"/>
                </a:solidFill>
                <a:latin typeface="Arial"/>
              </a:rPr>
              <a:pPr>
                <a:defRPr/>
              </a:pPr>
              <a:t>‹N°›</a:t>
            </a:fld>
            <a:endParaRPr lang="pl-PL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7772231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E08608-8656-42BA-AACD-4868C7BBDD7A}" type="slidenum">
              <a:rPr lang="pl-PL">
                <a:solidFill>
                  <a:srgbClr val="000000"/>
                </a:solidFill>
                <a:latin typeface="Arial"/>
              </a:rPr>
              <a:pPr>
                <a:defRPr/>
              </a:pPr>
              <a:t>‹N°›</a:t>
            </a:fld>
            <a:endParaRPr lang="pl-PL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376167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7AEB0-2C41-D341-B646-CC30E41F978A}" type="datetimeFigureOut">
              <a:rPr lang="en-US" smtClean="0"/>
              <a:t>5/20/2016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4D403-DDED-F442-A9C7-9DBD649C7BF3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71829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C8AF05-C46F-4081-B0B1-2E6E07EEB3BF}" type="slidenum">
              <a:rPr lang="pl-PL">
                <a:solidFill>
                  <a:srgbClr val="000000"/>
                </a:solidFill>
                <a:latin typeface="Arial"/>
              </a:rPr>
              <a:pPr>
                <a:defRPr/>
              </a:pPr>
              <a:t>‹N°›</a:t>
            </a:fld>
            <a:endParaRPr lang="pl-PL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3470889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1" y="27310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B50185-48D9-4DE4-A59E-5A5F0E9D92FF}" type="slidenum">
              <a:rPr lang="pl-PL">
                <a:solidFill>
                  <a:srgbClr val="000000"/>
                </a:solidFill>
                <a:latin typeface="Arial"/>
              </a:rPr>
              <a:pPr>
                <a:defRPr/>
              </a:pPr>
              <a:t>‹N°›</a:t>
            </a:fld>
            <a:endParaRPr lang="pl-PL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6681619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l-PL" noProof="0" smtClean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901AAE-3625-4E7E-89F8-6B87E949B10E}" type="slidenum">
              <a:rPr lang="pl-PL">
                <a:solidFill>
                  <a:srgbClr val="000000"/>
                </a:solidFill>
                <a:latin typeface="Arial"/>
              </a:rPr>
              <a:pPr>
                <a:defRPr/>
              </a:pPr>
              <a:t>‹N°›</a:t>
            </a:fld>
            <a:endParaRPr lang="pl-PL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6374586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F0CC83-8CC9-43F0-BC45-AFC5E3C42807}" type="slidenum">
              <a:rPr lang="pl-PL">
                <a:solidFill>
                  <a:srgbClr val="000000"/>
                </a:solidFill>
                <a:latin typeface="Arial"/>
              </a:rPr>
              <a:pPr>
                <a:defRPr/>
              </a:pPr>
              <a:t>‹N°›</a:t>
            </a:fld>
            <a:endParaRPr lang="pl-PL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206529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96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96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45C3FF-C2CD-456E-AB26-A5988D6BBAC5}" type="slidenum">
              <a:rPr lang="pl-PL">
                <a:solidFill>
                  <a:srgbClr val="000000"/>
                </a:solidFill>
                <a:latin typeface="Arial"/>
              </a:rPr>
              <a:pPr>
                <a:defRPr/>
              </a:pPr>
              <a:t>‹N°›</a:t>
            </a:fld>
            <a:endParaRPr lang="pl-PL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384576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7AEB0-2C41-D341-B646-CC30E41F978A}" type="datetimeFigureOut">
              <a:rPr lang="en-US" smtClean="0"/>
              <a:t>5/20/2016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4D403-DDED-F442-A9C7-9DBD649C7BF3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040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7AEB0-2C41-D341-B646-CC30E41F978A}" type="datetimeFigureOut">
              <a:rPr lang="en-US" smtClean="0"/>
              <a:t>5/20/2016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4D403-DDED-F442-A9C7-9DBD649C7BF3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68760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7AEB0-2C41-D341-B646-CC30E41F978A}" type="datetimeFigureOut">
              <a:rPr lang="en-US" smtClean="0"/>
              <a:t>5/20/2016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4D403-DDED-F442-A9C7-9DBD649C7BF3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57064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7AEB0-2C41-D341-B646-CC30E41F978A}" type="datetimeFigureOut">
              <a:rPr lang="en-US" smtClean="0"/>
              <a:t>5/20/2016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4D403-DDED-F442-A9C7-9DBD649C7BF3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7300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7AEB0-2C41-D341-B646-CC30E41F978A}" type="datetimeFigureOut">
              <a:rPr lang="en-US" smtClean="0"/>
              <a:t>5/20/2016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4D403-DDED-F442-A9C7-9DBD649C7BF3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2554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07AEB0-2C41-D341-B646-CC30E41F978A}" type="datetimeFigureOut">
              <a:rPr lang="en-US" smtClean="0"/>
              <a:t>5/20/2016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04D403-DDED-F442-A9C7-9DBD649C7BF3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31039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07AEB0-2C41-D341-B646-CC30E41F978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5/20/2016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04D403-DDED-F442-A9C7-9DBD649C7BF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682795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07AEB0-2C41-D341-B646-CC30E41F978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5/20/2016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04D403-DDED-F442-A9C7-9DBD649C7BF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100519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1"/>
            </a:gs>
            <a:gs pos="100000">
              <a:srgbClr val="434379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smtClean="0"/>
              <a:t>Kliknij, aby edytować styl wzorca tytułu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pl-PL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pl-PL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92E62CDA-C5A5-4FC5-BED7-910E477F27C7}" type="slidenum">
              <a:rPr lang="pl-PL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‹N°›</a:t>
            </a:fld>
            <a:endParaRPr lang="pl-PL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37974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6" r:id="rId1"/>
    <p:sldLayoutId id="2147483867" r:id="rId2"/>
    <p:sldLayoutId id="2147483868" r:id="rId3"/>
    <p:sldLayoutId id="2147483869" r:id="rId4"/>
    <p:sldLayoutId id="2147483870" r:id="rId5"/>
    <p:sldLayoutId id="2147483871" r:id="rId6"/>
    <p:sldLayoutId id="2147483872" r:id="rId7"/>
    <p:sldLayoutId id="2147483873" r:id="rId8"/>
    <p:sldLayoutId id="2147483874" r:id="rId9"/>
    <p:sldLayoutId id="2147483875" r:id="rId10"/>
    <p:sldLayoutId id="214748387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0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9.png"/><Relationship Id="rId5" Type="http://schemas.microsoft.com/office/2007/relationships/hdphoto" Target="../media/hdphoto2.wdp"/><Relationship Id="rId4" Type="http://schemas.openxmlformats.org/officeDocument/2006/relationships/image" Target="../media/image8.png"/><Relationship Id="rId9" Type="http://schemas.microsoft.com/office/2007/relationships/hdphoto" Target="../media/hdphoto4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6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34.jpeg"/><Relationship Id="rId5" Type="http://schemas.openxmlformats.org/officeDocument/2006/relationships/image" Target="../media/image30.png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4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4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9.png"/><Relationship Id="rId5" Type="http://schemas.microsoft.com/office/2007/relationships/hdphoto" Target="../media/hdphoto2.wdp"/><Relationship Id="rId4" Type="http://schemas.openxmlformats.org/officeDocument/2006/relationships/image" Target="../media/image8.png"/><Relationship Id="rId9" Type="http://schemas.microsoft.com/office/2007/relationships/hdphoto" Target="../media/hdphoto4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0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0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gif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0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6.png"/><Relationship Id="rId7" Type="http://schemas.openxmlformats.org/officeDocument/2006/relationships/image" Target="../media/image53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2.png"/><Relationship Id="rId5" Type="http://schemas.openxmlformats.org/officeDocument/2006/relationships/image" Target="../media/image51.wmf"/><Relationship Id="rId4" Type="http://schemas.openxmlformats.org/officeDocument/2006/relationships/oleObject" Target="../embeddings/oleObject1.bin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57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image" Target="../media/image60.png"/><Relationship Id="rId7" Type="http://schemas.openxmlformats.org/officeDocument/2006/relationships/image" Target="../media/image64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63.jpeg"/><Relationship Id="rId5" Type="http://schemas.openxmlformats.org/officeDocument/2006/relationships/image" Target="../media/image62.png"/><Relationship Id="rId10" Type="http://schemas.openxmlformats.org/officeDocument/2006/relationships/image" Target="../media/image67.png"/><Relationship Id="rId4" Type="http://schemas.openxmlformats.org/officeDocument/2006/relationships/image" Target="../media/image61.png"/><Relationship Id="rId9" Type="http://schemas.openxmlformats.org/officeDocument/2006/relationships/image" Target="../media/image66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4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eg"/><Relationship Id="rId3" Type="http://schemas.openxmlformats.org/officeDocument/2006/relationships/image" Target="../media/image70.jpeg"/><Relationship Id="rId7" Type="http://schemas.openxmlformats.org/officeDocument/2006/relationships/image" Target="../media/image74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image" Target="../media/image77.png"/><Relationship Id="rId7" Type="http://schemas.openxmlformats.org/officeDocument/2006/relationships/image" Target="../media/image80.wmf"/><Relationship Id="rId2" Type="http://schemas.openxmlformats.org/officeDocument/2006/relationships/slideLayout" Target="../slideLayouts/slideLayout40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34.jpeg"/><Relationship Id="rId9" Type="http://schemas.openxmlformats.org/officeDocument/2006/relationships/image" Target="../media/image76.w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34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9.png"/><Relationship Id="rId11" Type="http://schemas.openxmlformats.org/officeDocument/2006/relationships/image" Target="../media/image82.png"/><Relationship Id="rId5" Type="http://schemas.microsoft.com/office/2007/relationships/hdphoto" Target="../media/hdphoto2.wdp"/><Relationship Id="rId10" Type="http://schemas.openxmlformats.org/officeDocument/2006/relationships/image" Target="../media/image6.gif"/><Relationship Id="rId4" Type="http://schemas.openxmlformats.org/officeDocument/2006/relationships/image" Target="../media/image8.png"/><Relationship Id="rId9" Type="http://schemas.microsoft.com/office/2007/relationships/hdphoto" Target="../media/hdphoto4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0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2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12" Type="http://schemas.openxmlformats.org/officeDocument/2006/relationships/image" Target="../media/image8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9.png"/><Relationship Id="rId11" Type="http://schemas.openxmlformats.org/officeDocument/2006/relationships/image" Target="../media/image84.emf"/><Relationship Id="rId5" Type="http://schemas.microsoft.com/office/2007/relationships/hdphoto" Target="../media/hdphoto2.wdp"/><Relationship Id="rId10" Type="http://schemas.openxmlformats.org/officeDocument/2006/relationships/image" Target="../media/image83.png"/><Relationship Id="rId4" Type="http://schemas.openxmlformats.org/officeDocument/2006/relationships/image" Target="../media/image8.png"/><Relationship Id="rId9" Type="http://schemas.microsoft.com/office/2007/relationships/hdphoto" Target="../media/hdphoto4.wdp"/><Relationship Id="rId14" Type="http://schemas.openxmlformats.org/officeDocument/2006/relationships/image" Target="../media/image1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88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emf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4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40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0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98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9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9.png"/><Relationship Id="rId5" Type="http://schemas.microsoft.com/office/2007/relationships/hdphoto" Target="../media/hdphoto2.wdp"/><Relationship Id="rId4" Type="http://schemas.openxmlformats.org/officeDocument/2006/relationships/image" Target="../media/image8.png"/><Relationship Id="rId9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17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/>
          <p:nvPr/>
        </p:nvSpPr>
        <p:spPr>
          <a:xfrm>
            <a:off x="331641" y="1733183"/>
            <a:ext cx="8593401" cy="23544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00FF"/>
                </a:solidFill>
                <a:latin typeface="Corbel"/>
                <a:cs typeface="Corbel"/>
              </a:rPr>
              <a:t> </a:t>
            </a:r>
            <a:r>
              <a:rPr lang="en-US" sz="2800" b="1" dirty="0">
                <a:solidFill>
                  <a:srgbClr val="FFFF00"/>
                </a:solidFill>
                <a:latin typeface="Corbel"/>
                <a:cs typeface="Corbel"/>
              </a:rPr>
              <a:t>Particle-core couplings in the vicinity </a:t>
            </a:r>
            <a:endParaRPr lang="en-US" sz="2800" b="1" dirty="0" smtClean="0">
              <a:solidFill>
                <a:srgbClr val="FFFF00"/>
              </a:solidFill>
              <a:latin typeface="Corbel"/>
              <a:cs typeface="Corbel"/>
            </a:endParaRPr>
          </a:p>
          <a:p>
            <a:pPr algn="ctr"/>
            <a:r>
              <a:rPr lang="en-US" sz="2800" b="1" dirty="0" smtClean="0">
                <a:solidFill>
                  <a:srgbClr val="FFFF00"/>
                </a:solidFill>
                <a:latin typeface="Corbel"/>
                <a:cs typeface="Corbel"/>
              </a:rPr>
              <a:t>of </a:t>
            </a:r>
            <a:r>
              <a:rPr lang="en-US" sz="2800" b="1" dirty="0">
                <a:solidFill>
                  <a:srgbClr val="FFFF00"/>
                </a:solidFill>
                <a:latin typeface="Corbel"/>
                <a:cs typeface="Corbel"/>
              </a:rPr>
              <a:t>neutron rich doubly magic nuclei</a:t>
            </a:r>
            <a:endParaRPr lang="en-US" sz="2000" b="1" dirty="0" smtClean="0">
              <a:solidFill>
                <a:srgbClr val="FFFF00"/>
              </a:solidFill>
              <a:latin typeface="Corbel"/>
              <a:cs typeface="Corbel"/>
            </a:endParaRPr>
          </a:p>
          <a:p>
            <a:pPr algn="ctr"/>
            <a:endParaRPr lang="en-US" sz="2000" b="1" dirty="0" smtClean="0">
              <a:solidFill>
                <a:srgbClr val="0000FF"/>
              </a:solidFill>
              <a:latin typeface="Corbel"/>
              <a:cs typeface="Corbel"/>
            </a:endParaRPr>
          </a:p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Corbel"/>
                <a:cs typeface="Corbel"/>
              </a:rPr>
              <a:t>S</a:t>
            </a:r>
            <a:r>
              <a:rPr lang="pl-PL" sz="2400" b="1" dirty="0" err="1" smtClean="0">
                <a:solidFill>
                  <a:schemeClr val="bg1"/>
                </a:solidFill>
                <a:latin typeface="Corbel"/>
                <a:cs typeface="Corbel"/>
              </a:rPr>
              <a:t>ilvia</a:t>
            </a:r>
            <a:r>
              <a:rPr lang="en-US" sz="2400" b="1" dirty="0" smtClean="0">
                <a:solidFill>
                  <a:schemeClr val="bg1"/>
                </a:solidFill>
                <a:latin typeface="Corbel"/>
                <a:cs typeface="Corbel"/>
              </a:rPr>
              <a:t> Leoni</a:t>
            </a:r>
            <a:endParaRPr lang="en-US" sz="2400" b="1" dirty="0">
              <a:solidFill>
                <a:schemeClr val="bg1"/>
              </a:solidFill>
              <a:latin typeface="Corbel"/>
              <a:cs typeface="Corbel"/>
            </a:endParaRPr>
          </a:p>
          <a:p>
            <a:pPr algn="ctr"/>
            <a:r>
              <a:rPr lang="en-US" dirty="0" err="1" smtClean="0">
                <a:solidFill>
                  <a:schemeClr val="bg1"/>
                </a:solidFill>
                <a:latin typeface="Corbel"/>
                <a:cs typeface="Corbel"/>
              </a:rPr>
              <a:t>Università</a:t>
            </a:r>
            <a:r>
              <a:rPr lang="en-US" dirty="0" smtClean="0">
                <a:solidFill>
                  <a:schemeClr val="bg1"/>
                </a:solidFill>
                <a:latin typeface="Corbel"/>
                <a:cs typeface="Corbel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Corbel"/>
                <a:cs typeface="Corbel"/>
              </a:rPr>
              <a:t>degli</a:t>
            </a:r>
            <a:r>
              <a:rPr lang="en-US" dirty="0" smtClean="0">
                <a:solidFill>
                  <a:schemeClr val="bg1"/>
                </a:solidFill>
                <a:latin typeface="Corbel"/>
                <a:cs typeface="Corbel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Corbel"/>
                <a:cs typeface="Corbel"/>
              </a:rPr>
              <a:t>Studi</a:t>
            </a:r>
            <a:r>
              <a:rPr lang="en-US" dirty="0" smtClean="0">
                <a:solidFill>
                  <a:schemeClr val="bg1"/>
                </a:solidFill>
                <a:latin typeface="Corbel"/>
                <a:cs typeface="Corbel"/>
              </a:rPr>
              <a:t> di Milano e INFN </a:t>
            </a:r>
            <a:r>
              <a:rPr lang="en-US" dirty="0" err="1" smtClean="0">
                <a:solidFill>
                  <a:schemeClr val="bg1"/>
                </a:solidFill>
                <a:latin typeface="Corbel"/>
                <a:cs typeface="Corbel"/>
              </a:rPr>
              <a:t>sez</a:t>
            </a:r>
            <a:r>
              <a:rPr lang="en-US" dirty="0" smtClean="0">
                <a:solidFill>
                  <a:schemeClr val="bg1"/>
                </a:solidFill>
                <a:latin typeface="Corbel"/>
                <a:cs typeface="Corbel"/>
              </a:rPr>
              <a:t>. Milano</a:t>
            </a:r>
          </a:p>
          <a:p>
            <a:pPr algn="ctr">
              <a:lnSpc>
                <a:spcPct val="50000"/>
              </a:lnSpc>
            </a:pPr>
            <a:endParaRPr lang="en-US" dirty="0" smtClean="0">
              <a:solidFill>
                <a:srgbClr val="0000FF"/>
              </a:solidFill>
              <a:latin typeface="Corbel"/>
              <a:cs typeface="Corbel"/>
            </a:endParaRPr>
          </a:p>
          <a:p>
            <a:pPr algn="ctr"/>
            <a:endParaRPr lang="en-US" sz="2000" dirty="0" smtClean="0">
              <a:solidFill>
                <a:srgbClr val="0000FF"/>
              </a:solidFill>
              <a:latin typeface="Corbel"/>
              <a:cs typeface="Corbel"/>
            </a:endParaRPr>
          </a:p>
        </p:txBody>
      </p:sp>
      <p:pic>
        <p:nvPicPr>
          <p:cNvPr id="3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18824" y="1"/>
            <a:ext cx="1225177" cy="1200674"/>
          </a:xfrm>
          <a:prstGeom prst="rect">
            <a:avLst/>
          </a:prstGeom>
        </p:spPr>
      </p:pic>
      <p:pic>
        <p:nvPicPr>
          <p:cNvPr id="4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1170218" cy="1163068"/>
          </a:xfrm>
          <a:prstGeom prst="rect">
            <a:avLst/>
          </a:prstGeom>
        </p:spPr>
      </p:pic>
      <p:sp>
        <p:nvSpPr>
          <p:cNvPr id="8" name="Rettangolo 7"/>
          <p:cNvSpPr/>
          <p:nvPr/>
        </p:nvSpPr>
        <p:spPr>
          <a:xfrm>
            <a:off x="4866333" y="4987845"/>
            <a:ext cx="419204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000" dirty="0" smtClean="0">
                <a:solidFill>
                  <a:srgbClr val="FFFFFF"/>
                </a:solidFill>
                <a:latin typeface="Corbel"/>
                <a:cs typeface="Corbel"/>
              </a:rPr>
              <a:t>nu</a:t>
            </a:r>
            <a:r>
              <a:rPr lang="it-IT" sz="2000" dirty="0">
                <a:solidFill>
                  <a:srgbClr val="FFFFFF"/>
                </a:solidFill>
                <a:latin typeface="Corbel"/>
                <a:cs typeface="Corbel"/>
              </a:rPr>
              <a:t>-</a:t>
            </a:r>
            <a:r>
              <a:rPr lang="it-IT" sz="2000" dirty="0" err="1">
                <a:solidFill>
                  <a:srgbClr val="FFFFFF"/>
                </a:solidFill>
                <a:latin typeface="Corbel"/>
                <a:cs typeface="Corbel"/>
              </a:rPr>
              <a:t>ball</a:t>
            </a:r>
            <a:r>
              <a:rPr lang="it-IT" sz="200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lang="it-IT" sz="2000" dirty="0" err="1">
                <a:solidFill>
                  <a:srgbClr val="FFFFFF"/>
                </a:solidFill>
                <a:latin typeface="Corbel"/>
                <a:cs typeface="Corbel"/>
              </a:rPr>
              <a:t>hybrid</a:t>
            </a:r>
            <a:r>
              <a:rPr lang="it-IT" sz="200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lang="it-IT" sz="2000" dirty="0" err="1">
                <a:solidFill>
                  <a:srgbClr val="FFFFFF"/>
                </a:solidFill>
                <a:latin typeface="Corbel"/>
                <a:cs typeface="Corbel"/>
              </a:rPr>
              <a:t>spectrometer</a:t>
            </a:r>
            <a:r>
              <a:rPr lang="it-IT" sz="200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endParaRPr lang="it-IT" sz="2000" dirty="0" smtClean="0">
              <a:solidFill>
                <a:srgbClr val="FFFFFF"/>
              </a:solidFill>
              <a:latin typeface="Corbel"/>
              <a:cs typeface="Corbel"/>
            </a:endParaRPr>
          </a:p>
          <a:p>
            <a:pPr algn="ctr"/>
            <a:r>
              <a:rPr lang="it-IT" sz="2000" dirty="0" smtClean="0">
                <a:solidFill>
                  <a:srgbClr val="FFFFFF"/>
                </a:solidFill>
                <a:latin typeface="Corbel"/>
                <a:cs typeface="Corbel"/>
              </a:rPr>
              <a:t>workshop </a:t>
            </a:r>
            <a:r>
              <a:rPr lang="it-IT" sz="2000" dirty="0">
                <a:solidFill>
                  <a:srgbClr val="FFFFFF"/>
                </a:solidFill>
                <a:latin typeface="Corbel"/>
                <a:cs typeface="Corbel"/>
              </a:rPr>
              <a:t>2016</a:t>
            </a:r>
          </a:p>
          <a:p>
            <a:pPr algn="ctr"/>
            <a:r>
              <a:rPr lang="it-IT" sz="2000" dirty="0">
                <a:solidFill>
                  <a:srgbClr val="FFFFFF"/>
                </a:solidFill>
                <a:latin typeface="Corbel"/>
                <a:cs typeface="Corbel"/>
              </a:rPr>
              <a:t>Orsay, 19-20 </a:t>
            </a:r>
            <a:r>
              <a:rPr lang="it-IT" sz="2000" dirty="0" err="1">
                <a:solidFill>
                  <a:srgbClr val="FFFFFF"/>
                </a:solidFill>
                <a:latin typeface="Corbel"/>
                <a:cs typeface="Corbel"/>
              </a:rPr>
              <a:t>May</a:t>
            </a:r>
            <a:r>
              <a:rPr lang="it-IT" sz="2000" dirty="0">
                <a:solidFill>
                  <a:srgbClr val="FFFFFF"/>
                </a:solidFill>
                <a:latin typeface="Corbel"/>
                <a:cs typeface="Corbel"/>
              </a:rPr>
              <a:t>, </a:t>
            </a:r>
            <a:r>
              <a:rPr lang="it-IT" sz="2000" dirty="0" smtClean="0">
                <a:solidFill>
                  <a:srgbClr val="FFFFFF"/>
                </a:solidFill>
                <a:latin typeface="Corbel"/>
                <a:cs typeface="Corbel"/>
              </a:rPr>
              <a:t>2016</a:t>
            </a:r>
            <a:endParaRPr lang="it-IT" sz="2000" dirty="0">
              <a:solidFill>
                <a:srgbClr val="FFFFFF"/>
              </a:solidFill>
              <a:latin typeface="Corbel"/>
              <a:cs typeface="Corbel"/>
            </a:endParaRPr>
          </a:p>
        </p:txBody>
      </p:sp>
      <p:pic>
        <p:nvPicPr>
          <p:cNvPr id="9" name="Picture 2" descr="C:\Users\$wilson\Desktop\BormioTalk\Image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3835579"/>
            <a:ext cx="4766438" cy="3022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3370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59"/>
          <p:cNvSpPr/>
          <p:nvPr/>
        </p:nvSpPr>
        <p:spPr>
          <a:xfrm>
            <a:off x="5337118" y="151899"/>
            <a:ext cx="3895202" cy="12653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 smtClean="0">
                <a:solidFill>
                  <a:srgbClr val="FFFF00"/>
                </a:solidFill>
                <a:latin typeface="Corbel"/>
                <a:cs typeface="Corbel"/>
              </a:rPr>
              <a:t>Prompt-</a:t>
            </a:r>
            <a:r>
              <a:rPr lang="pl-PL" sz="2800" b="1" dirty="0" smtClean="0">
                <a:solidFill>
                  <a:srgbClr val="FFFF00"/>
                </a:solidFill>
                <a:latin typeface="Corbel"/>
                <a:cs typeface="Corbel"/>
              </a:rPr>
              <a:t>d</a:t>
            </a:r>
            <a:r>
              <a:rPr lang="en-US" sz="2800" b="1" dirty="0" err="1" smtClean="0">
                <a:solidFill>
                  <a:srgbClr val="FFFF00"/>
                </a:solidFill>
                <a:latin typeface="Corbel"/>
                <a:cs typeface="Corbel"/>
              </a:rPr>
              <a:t>elayed</a:t>
            </a:r>
            <a:r>
              <a:rPr lang="en-US" sz="2800" b="1" dirty="0" smtClean="0">
                <a:solidFill>
                  <a:srgbClr val="FFFF00"/>
                </a:solidFill>
                <a:latin typeface="Corbel"/>
                <a:cs typeface="Corbel"/>
              </a:rPr>
              <a:t> </a:t>
            </a:r>
            <a:r>
              <a:rPr lang="pl-PL" sz="2800" b="1" dirty="0" smtClean="0">
                <a:solidFill>
                  <a:srgbClr val="FFFF00"/>
                </a:solidFill>
                <a:latin typeface="Corbel"/>
                <a:cs typeface="Corbel"/>
              </a:rPr>
              <a:t>c</a:t>
            </a:r>
            <a:r>
              <a:rPr lang="en-US" sz="2800" b="1" dirty="0" err="1" smtClean="0">
                <a:solidFill>
                  <a:srgbClr val="FFFF00"/>
                </a:solidFill>
                <a:latin typeface="Corbel"/>
                <a:cs typeface="Corbel"/>
              </a:rPr>
              <a:t>oincidences</a:t>
            </a:r>
            <a:endParaRPr lang="en-US" sz="2800" b="1" dirty="0">
              <a:solidFill>
                <a:srgbClr val="FFFF00"/>
              </a:solidFill>
              <a:latin typeface="Corbel"/>
              <a:cs typeface="Corbel"/>
            </a:endParaRPr>
          </a:p>
          <a:p>
            <a:pPr algn="ctr" defTabSz="4572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srgbClr val="FFFF00"/>
                </a:solidFill>
                <a:latin typeface="Corbel"/>
                <a:cs typeface="Corbel"/>
              </a:rPr>
              <a:t>over </a:t>
            </a:r>
            <a:r>
              <a:rPr lang="en-US" b="1" dirty="0" err="1">
                <a:solidFill>
                  <a:srgbClr val="FFFF00"/>
                </a:solidFill>
                <a:latin typeface="Symbol" charset="2"/>
                <a:cs typeface="Symbol" charset="2"/>
              </a:rPr>
              <a:t>m</a:t>
            </a:r>
            <a:r>
              <a:rPr lang="en-US" b="1" dirty="0" err="1">
                <a:solidFill>
                  <a:srgbClr val="FFFF00"/>
                </a:solidFill>
                <a:latin typeface="Corbel"/>
                <a:cs typeface="Corbel"/>
              </a:rPr>
              <a:t>s</a:t>
            </a:r>
            <a:r>
              <a:rPr lang="en-US" b="1" dirty="0">
                <a:solidFill>
                  <a:srgbClr val="FFFF00"/>
                </a:solidFill>
                <a:latin typeface="Corbel"/>
                <a:cs typeface="Corbel"/>
              </a:rPr>
              <a:t> time range</a:t>
            </a:r>
          </a:p>
          <a:p>
            <a:pPr algn="ctr" defTabSz="4572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endParaRPr lang="en-US" sz="1050" b="1" dirty="0">
              <a:solidFill>
                <a:srgbClr val="FFFF00"/>
              </a:solidFill>
              <a:latin typeface="Corbel"/>
              <a:cs typeface="Corbel"/>
            </a:endParaRPr>
          </a:p>
        </p:txBody>
      </p:sp>
      <p:pic>
        <p:nvPicPr>
          <p:cNvPr id="28" name="Obraz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5104" y="985875"/>
            <a:ext cx="3339195" cy="5737055"/>
          </a:xfrm>
          <a:prstGeom prst="rect">
            <a:avLst/>
          </a:prstGeom>
        </p:spPr>
      </p:pic>
      <p:pic>
        <p:nvPicPr>
          <p:cNvPr id="29" name="Obraz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570"/>
          <a:stretch/>
        </p:blipFill>
        <p:spPr>
          <a:xfrm>
            <a:off x="1813834" y="982879"/>
            <a:ext cx="3339195" cy="1401562"/>
          </a:xfrm>
          <a:prstGeom prst="rect">
            <a:avLst/>
          </a:prstGeom>
        </p:spPr>
      </p:pic>
      <p:pic>
        <p:nvPicPr>
          <p:cNvPr id="30" name="Obraz 1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948"/>
          <a:stretch/>
        </p:blipFill>
        <p:spPr>
          <a:xfrm>
            <a:off x="5375915" y="1675785"/>
            <a:ext cx="3599394" cy="2618451"/>
          </a:xfrm>
          <a:prstGeom prst="rect">
            <a:avLst/>
          </a:prstGeom>
        </p:spPr>
      </p:pic>
      <p:pic>
        <p:nvPicPr>
          <p:cNvPr id="31" name="Obraz 1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916"/>
          <a:stretch/>
        </p:blipFill>
        <p:spPr>
          <a:xfrm>
            <a:off x="5375915" y="3808125"/>
            <a:ext cx="3599394" cy="2482290"/>
          </a:xfrm>
          <a:prstGeom prst="rect">
            <a:avLst/>
          </a:prstGeom>
        </p:spPr>
      </p:pic>
      <p:grpSp>
        <p:nvGrpSpPr>
          <p:cNvPr id="34" name="Grupa 18"/>
          <p:cNvGrpSpPr/>
          <p:nvPr/>
        </p:nvGrpSpPr>
        <p:grpSpPr>
          <a:xfrm>
            <a:off x="-1772" y="1699955"/>
            <a:ext cx="1970272" cy="1204723"/>
            <a:chOff x="-546757" y="659514"/>
            <a:chExt cx="1950566" cy="1768669"/>
          </a:xfrm>
        </p:grpSpPr>
        <p:sp>
          <p:nvSpPr>
            <p:cNvPr id="35" name="pole tekstowe 1"/>
            <p:cNvSpPr txBox="1"/>
            <p:nvPr/>
          </p:nvSpPr>
          <p:spPr>
            <a:xfrm>
              <a:off x="-546757" y="659514"/>
              <a:ext cx="1820869" cy="99407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FFFF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From </a:t>
              </a:r>
              <a:r>
                <a:rPr kumimoji="0" lang="pl-PL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00FFFF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Lifetimes</a:t>
              </a:r>
              <a:endParaRPr lang="pl-PL" sz="800" b="1" kern="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0" marR="0" lvl="0" indent="0" algn="ctr" defTabSz="914400" eaLnBrk="1" fontAlgn="auto" latinLnBrk="0" hangingPunct="1">
                <a:lnSpc>
                  <a:spcPct val="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8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B(M1) [</a:t>
              </a:r>
              <a:r>
                <a:rPr kumimoji="0" lang="pl-PL" sz="16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W.u</a:t>
              </a:r>
              <a:r>
                <a:rPr kumimoji="0" lang="pl-PL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.]</a:t>
              </a:r>
              <a:endParaRPr kumimoji="0" lang="pl-PL" sz="1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" name="pole tekstowe 9"/>
            <p:cNvSpPr txBox="1"/>
            <p:nvPr/>
          </p:nvSpPr>
          <p:spPr>
            <a:xfrm>
              <a:off x="149826" y="1454239"/>
              <a:ext cx="595344" cy="5422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180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orbel"/>
                  <a:cs typeface="Corbel"/>
                </a:rPr>
                <a:t>0.24 </a:t>
              </a:r>
              <a:endParaRPr kumimoji="0" lang="pl-PL" sz="180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rbel"/>
                <a:cs typeface="Corbel"/>
              </a:endParaRPr>
            </a:p>
          </p:txBody>
        </p:sp>
        <p:sp>
          <p:nvSpPr>
            <p:cNvPr id="38" name="pole tekstowe 22"/>
            <p:cNvSpPr txBox="1"/>
            <p:nvPr/>
          </p:nvSpPr>
          <p:spPr>
            <a:xfrm>
              <a:off x="59236" y="1885961"/>
              <a:ext cx="713399" cy="5422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180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orbel"/>
                  <a:cs typeface="Corbel"/>
                </a:rPr>
                <a:t>0.004</a:t>
              </a:r>
              <a:endParaRPr kumimoji="0" lang="pl-PL" sz="180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rbel"/>
                <a:cs typeface="Corbel"/>
              </a:endParaRPr>
            </a:p>
          </p:txBody>
        </p:sp>
        <p:cxnSp>
          <p:nvCxnSpPr>
            <p:cNvPr id="39" name="Łącznik prosty ze strzałką 24"/>
            <p:cNvCxnSpPr/>
            <p:nvPr/>
          </p:nvCxnSpPr>
          <p:spPr>
            <a:xfrm flipV="1">
              <a:off x="855626" y="1868613"/>
              <a:ext cx="548183" cy="3797"/>
            </a:xfrm>
            <a:prstGeom prst="straightConnector1">
              <a:avLst/>
            </a:prstGeom>
            <a:noFill/>
            <a:ln w="38100" cap="flat" cmpd="sng" algn="ctr">
              <a:solidFill>
                <a:srgbClr val="FFC000"/>
              </a:solidFill>
              <a:prstDash val="solid"/>
              <a:tailEnd type="triangle"/>
            </a:ln>
            <a:effectLst/>
          </p:spPr>
        </p:cxnSp>
        <p:cxnSp>
          <p:nvCxnSpPr>
            <p:cNvPr id="40" name="Łącznik prosty ze strzałką 27"/>
            <p:cNvCxnSpPr/>
            <p:nvPr/>
          </p:nvCxnSpPr>
          <p:spPr>
            <a:xfrm>
              <a:off x="855626" y="2286679"/>
              <a:ext cx="548183" cy="0"/>
            </a:xfrm>
            <a:prstGeom prst="straightConnector1">
              <a:avLst/>
            </a:prstGeom>
            <a:noFill/>
            <a:ln w="38100" cap="flat" cmpd="sng" algn="ctr">
              <a:solidFill>
                <a:srgbClr val="FFC000"/>
              </a:solidFill>
              <a:prstDash val="solid"/>
              <a:tailEnd type="triangle"/>
            </a:ln>
            <a:effectLst/>
          </p:spPr>
        </p:cxnSp>
      </p:grpSp>
      <p:grpSp>
        <p:nvGrpSpPr>
          <p:cNvPr id="41" name="Grupa 31"/>
          <p:cNvGrpSpPr/>
          <p:nvPr/>
        </p:nvGrpSpPr>
        <p:grpSpPr>
          <a:xfrm>
            <a:off x="2712640" y="2436817"/>
            <a:ext cx="3145830" cy="3893702"/>
            <a:chOff x="1763487" y="1812995"/>
            <a:chExt cx="3844099" cy="4597732"/>
          </a:xfrm>
        </p:grpSpPr>
        <p:grpSp>
          <p:nvGrpSpPr>
            <p:cNvPr id="42" name="Grupa 29"/>
            <p:cNvGrpSpPr/>
            <p:nvPr/>
          </p:nvGrpSpPr>
          <p:grpSpPr>
            <a:xfrm>
              <a:off x="2185137" y="2135221"/>
              <a:ext cx="3422449" cy="2030984"/>
              <a:chOff x="2181340" y="2115239"/>
              <a:chExt cx="3426246" cy="2050984"/>
            </a:xfrm>
          </p:grpSpPr>
          <p:sp>
            <p:nvSpPr>
              <p:cNvPr id="46" name="Dowolny kształt 25"/>
              <p:cNvSpPr/>
              <p:nvPr/>
            </p:nvSpPr>
            <p:spPr>
              <a:xfrm>
                <a:off x="2207713" y="3153970"/>
                <a:ext cx="3399873" cy="172651"/>
              </a:xfrm>
              <a:custGeom>
                <a:avLst/>
                <a:gdLst>
                  <a:gd name="connsiteX0" fmla="*/ 0 w 3382179"/>
                  <a:gd name="connsiteY0" fmla="*/ 297455 h 300635"/>
                  <a:gd name="connsiteX1" fmla="*/ 815248 w 3382179"/>
                  <a:gd name="connsiteY1" fmla="*/ 297455 h 300635"/>
                  <a:gd name="connsiteX2" fmla="*/ 1983036 w 3382179"/>
                  <a:gd name="connsiteY2" fmla="*/ 264405 h 300635"/>
                  <a:gd name="connsiteX3" fmla="*/ 2963538 w 3382179"/>
                  <a:gd name="connsiteY3" fmla="*/ 132202 h 300635"/>
                  <a:gd name="connsiteX4" fmla="*/ 3382179 w 3382179"/>
                  <a:gd name="connsiteY4" fmla="*/ 0 h 3006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82179" h="300635">
                    <a:moveTo>
                      <a:pt x="0" y="297455"/>
                    </a:moveTo>
                    <a:cubicBezTo>
                      <a:pt x="242371" y="300209"/>
                      <a:pt x="484742" y="302963"/>
                      <a:pt x="815248" y="297455"/>
                    </a:cubicBezTo>
                    <a:cubicBezTo>
                      <a:pt x="1145754" y="291947"/>
                      <a:pt x="1624988" y="291947"/>
                      <a:pt x="1983036" y="264405"/>
                    </a:cubicBezTo>
                    <a:cubicBezTo>
                      <a:pt x="2341084" y="236863"/>
                      <a:pt x="2730348" y="176269"/>
                      <a:pt x="2963538" y="132202"/>
                    </a:cubicBezTo>
                    <a:cubicBezTo>
                      <a:pt x="3196728" y="88135"/>
                      <a:pt x="3289453" y="44067"/>
                      <a:pt x="3382179" y="0"/>
                    </a:cubicBezTo>
                  </a:path>
                </a:pathLst>
              </a:custGeom>
              <a:noFill/>
              <a:ln w="28575" cap="flat" cmpd="sng" algn="ctr">
                <a:solidFill>
                  <a:srgbClr val="FFC000"/>
                </a:solidFill>
                <a:prstDash val="solid"/>
                <a:headEnd type="none" w="med" len="med"/>
                <a:tailEnd type="triangle" w="med" len="me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7" name="Dowolny kształt 26"/>
              <p:cNvSpPr/>
              <p:nvPr/>
            </p:nvSpPr>
            <p:spPr>
              <a:xfrm>
                <a:off x="2303865" y="3240806"/>
                <a:ext cx="3303721" cy="925417"/>
              </a:xfrm>
              <a:custGeom>
                <a:avLst/>
                <a:gdLst>
                  <a:gd name="connsiteX0" fmla="*/ 0 w 3437263"/>
                  <a:gd name="connsiteY0" fmla="*/ 925417 h 925417"/>
                  <a:gd name="connsiteX1" fmla="*/ 815248 w 3437263"/>
                  <a:gd name="connsiteY1" fmla="*/ 870333 h 925417"/>
                  <a:gd name="connsiteX2" fmla="*/ 1828800 w 3437263"/>
                  <a:gd name="connsiteY2" fmla="*/ 716096 h 925417"/>
                  <a:gd name="connsiteX3" fmla="*/ 2566930 w 3437263"/>
                  <a:gd name="connsiteY3" fmla="*/ 495759 h 925417"/>
                  <a:gd name="connsiteX4" fmla="*/ 3106757 w 3437263"/>
                  <a:gd name="connsiteY4" fmla="*/ 242371 h 925417"/>
                  <a:gd name="connsiteX5" fmla="*/ 3437263 w 3437263"/>
                  <a:gd name="connsiteY5" fmla="*/ 0 h 9254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37263" h="925417">
                    <a:moveTo>
                      <a:pt x="0" y="925417"/>
                    </a:moveTo>
                    <a:cubicBezTo>
                      <a:pt x="255224" y="915318"/>
                      <a:pt x="510448" y="905220"/>
                      <a:pt x="815248" y="870333"/>
                    </a:cubicBezTo>
                    <a:cubicBezTo>
                      <a:pt x="1120048" y="835446"/>
                      <a:pt x="1536853" y="778525"/>
                      <a:pt x="1828800" y="716096"/>
                    </a:cubicBezTo>
                    <a:cubicBezTo>
                      <a:pt x="2120747" y="653667"/>
                      <a:pt x="2353937" y="574713"/>
                      <a:pt x="2566930" y="495759"/>
                    </a:cubicBezTo>
                    <a:cubicBezTo>
                      <a:pt x="2779923" y="416805"/>
                      <a:pt x="2961702" y="324997"/>
                      <a:pt x="3106757" y="242371"/>
                    </a:cubicBezTo>
                    <a:cubicBezTo>
                      <a:pt x="3251813" y="159744"/>
                      <a:pt x="3344538" y="79872"/>
                      <a:pt x="3437263" y="0"/>
                    </a:cubicBezTo>
                  </a:path>
                </a:pathLst>
              </a:custGeom>
              <a:noFill/>
              <a:ln w="28575" cap="flat" cmpd="sng" algn="ctr">
                <a:solidFill>
                  <a:srgbClr val="FFC000"/>
                </a:solidFill>
                <a:prstDash val="solid"/>
                <a:headEnd type="none" w="med" len="med"/>
                <a:tailEnd type="triangle" w="med" len="me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8" name="Dowolny kształt 28"/>
              <p:cNvSpPr/>
              <p:nvPr/>
            </p:nvSpPr>
            <p:spPr>
              <a:xfrm>
                <a:off x="2181340" y="2115239"/>
                <a:ext cx="3426246" cy="953666"/>
              </a:xfrm>
              <a:custGeom>
                <a:avLst/>
                <a:gdLst>
                  <a:gd name="connsiteX0" fmla="*/ 0 w 3426246"/>
                  <a:gd name="connsiteY0" fmla="*/ 0 h 953666"/>
                  <a:gd name="connsiteX1" fmla="*/ 462708 w 3426246"/>
                  <a:gd name="connsiteY1" fmla="*/ 440674 h 953666"/>
                  <a:gd name="connsiteX2" fmla="*/ 1487277 w 3426246"/>
                  <a:gd name="connsiteY2" fmla="*/ 804231 h 953666"/>
                  <a:gd name="connsiteX3" fmla="*/ 2622014 w 3426246"/>
                  <a:gd name="connsiteY3" fmla="*/ 947450 h 953666"/>
                  <a:gd name="connsiteX4" fmla="*/ 3426246 w 3426246"/>
                  <a:gd name="connsiteY4" fmla="*/ 914400 h 9536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26246" h="953666">
                    <a:moveTo>
                      <a:pt x="0" y="0"/>
                    </a:moveTo>
                    <a:cubicBezTo>
                      <a:pt x="107414" y="153318"/>
                      <a:pt x="214829" y="306636"/>
                      <a:pt x="462708" y="440674"/>
                    </a:cubicBezTo>
                    <a:cubicBezTo>
                      <a:pt x="710587" y="574712"/>
                      <a:pt x="1127393" y="719768"/>
                      <a:pt x="1487277" y="804231"/>
                    </a:cubicBezTo>
                    <a:cubicBezTo>
                      <a:pt x="1847161" y="888694"/>
                      <a:pt x="2298852" y="929088"/>
                      <a:pt x="2622014" y="947450"/>
                    </a:cubicBezTo>
                    <a:cubicBezTo>
                      <a:pt x="2945176" y="965812"/>
                      <a:pt x="3185711" y="940106"/>
                      <a:pt x="3426246" y="914400"/>
                    </a:cubicBezTo>
                  </a:path>
                </a:pathLst>
              </a:custGeom>
              <a:noFill/>
              <a:ln w="28575" cap="flat" cmpd="sng" algn="ctr">
                <a:solidFill>
                  <a:srgbClr val="FFC000"/>
                </a:solidFill>
                <a:prstDash val="solid"/>
                <a:headEnd type="none" w="med" len="med"/>
                <a:tailEnd type="triangle" w="med" len="me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43" name="Elipsa 30"/>
            <p:cNvSpPr/>
            <p:nvPr/>
          </p:nvSpPr>
          <p:spPr>
            <a:xfrm>
              <a:off x="1878103" y="1812995"/>
              <a:ext cx="333377" cy="516698"/>
            </a:xfrm>
            <a:prstGeom prst="ellipse">
              <a:avLst/>
            </a:prstGeom>
            <a:noFill/>
            <a:ln w="19050" cap="flat" cmpd="sng" algn="ctr">
              <a:solidFill>
                <a:srgbClr val="FFC000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" name="Elipsa 34"/>
            <p:cNvSpPr/>
            <p:nvPr/>
          </p:nvSpPr>
          <p:spPr>
            <a:xfrm>
              <a:off x="1878103" y="2137716"/>
              <a:ext cx="351052" cy="1491756"/>
            </a:xfrm>
            <a:prstGeom prst="ellipse">
              <a:avLst/>
            </a:prstGeom>
            <a:noFill/>
            <a:ln w="19050" cap="flat" cmpd="sng" algn="ctr">
              <a:solidFill>
                <a:srgbClr val="FFC000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" name="Elipsa 35"/>
            <p:cNvSpPr/>
            <p:nvPr/>
          </p:nvSpPr>
          <p:spPr>
            <a:xfrm>
              <a:off x="1763487" y="3456883"/>
              <a:ext cx="571062" cy="2953844"/>
            </a:xfrm>
            <a:prstGeom prst="ellipse">
              <a:avLst/>
            </a:prstGeom>
            <a:noFill/>
            <a:ln w="19050" cap="flat" cmpd="sng" algn="ctr">
              <a:solidFill>
                <a:srgbClr val="FFC000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9" name="Prostokąt 36"/>
          <p:cNvSpPr/>
          <p:nvPr/>
        </p:nvSpPr>
        <p:spPr>
          <a:xfrm>
            <a:off x="6229780" y="1933518"/>
            <a:ext cx="679495" cy="185527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0" name="Prostokąt 40"/>
          <p:cNvSpPr/>
          <p:nvPr/>
        </p:nvSpPr>
        <p:spPr>
          <a:xfrm>
            <a:off x="6203044" y="3936722"/>
            <a:ext cx="679495" cy="185527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1" name="pole tekstowe 32"/>
          <p:cNvSpPr txBox="1"/>
          <p:nvPr/>
        </p:nvSpPr>
        <p:spPr>
          <a:xfrm>
            <a:off x="2529096" y="2040180"/>
            <a:ext cx="840900" cy="276999"/>
          </a:xfrm>
          <a:prstGeom prst="rect">
            <a:avLst/>
          </a:pr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</a:rPr>
              <a:t>16.6 </a:t>
            </a:r>
            <a:r>
              <a:rPr kumimoji="0" lang="pl-PL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ymbol" panose="05050102010706020507" pitchFamily="18" charset="2"/>
              </a:rPr>
              <a:t>m</a:t>
            </a:r>
            <a:r>
              <a:rPr kumimoji="0" lang="pl-PL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</a:rPr>
              <a:t>s</a:t>
            </a:r>
          </a:p>
        </p:txBody>
      </p:sp>
      <p:grpSp>
        <p:nvGrpSpPr>
          <p:cNvPr id="57" name="Gruppo 56"/>
          <p:cNvGrpSpPr/>
          <p:nvPr/>
        </p:nvGrpSpPr>
        <p:grpSpPr>
          <a:xfrm>
            <a:off x="2053725" y="239986"/>
            <a:ext cx="2898876" cy="611083"/>
            <a:chOff x="1986885" y="239986"/>
            <a:chExt cx="2898876" cy="611083"/>
          </a:xfrm>
        </p:grpSpPr>
        <p:sp>
          <p:nvSpPr>
            <p:cNvPr id="52" name="Rettangolo 51"/>
            <p:cNvSpPr/>
            <p:nvPr/>
          </p:nvSpPr>
          <p:spPr>
            <a:xfrm>
              <a:off x="2780446" y="317590"/>
              <a:ext cx="1395184" cy="533479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lvl="0" algn="ctr">
                <a:lnSpc>
                  <a:spcPct val="60000"/>
                </a:lnSpc>
              </a:pPr>
              <a:endParaRPr lang="en-US" sz="2000" b="1" dirty="0" smtClean="0">
                <a:solidFill>
                  <a:srgbClr val="00FFFF"/>
                </a:solidFill>
                <a:latin typeface="Corbel"/>
                <a:cs typeface="Corbel"/>
              </a:endParaRPr>
            </a:p>
            <a:p>
              <a:pPr lvl="0" algn="ctr">
                <a:lnSpc>
                  <a:spcPct val="80000"/>
                </a:lnSpc>
              </a:pPr>
              <a:r>
                <a:rPr lang="en-US" sz="2000" b="1" dirty="0" smtClean="0">
                  <a:solidFill>
                    <a:srgbClr val="00FFFF"/>
                  </a:solidFill>
                  <a:latin typeface="Corbel"/>
                  <a:cs typeface="Corbel"/>
                </a:rPr>
                <a:t>up </a:t>
              </a:r>
              <a:r>
                <a:rPr lang="en-US" sz="2000" b="1" dirty="0">
                  <a:solidFill>
                    <a:srgbClr val="00FFFF"/>
                  </a:solidFill>
                  <a:latin typeface="Corbel"/>
                  <a:cs typeface="Corbel"/>
                </a:rPr>
                <a:t>to 25/2+</a:t>
              </a:r>
            </a:p>
          </p:txBody>
        </p:sp>
        <p:sp>
          <p:nvSpPr>
            <p:cNvPr id="53" name="Rettangolo 3"/>
            <p:cNvSpPr/>
            <p:nvPr/>
          </p:nvSpPr>
          <p:spPr>
            <a:xfrm>
              <a:off x="1986885" y="239986"/>
              <a:ext cx="2898876" cy="348813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lvl="0" algn="ctr">
                <a:lnSpc>
                  <a:spcPct val="80000"/>
                </a:lnSpc>
              </a:pPr>
              <a:r>
                <a:rPr lang="en-US" sz="2000" b="1" dirty="0" smtClean="0">
                  <a:solidFill>
                    <a:srgbClr val="00FFFF"/>
                  </a:solidFill>
                  <a:latin typeface="Corbel"/>
                  <a:cs typeface="Corbel"/>
                </a:rPr>
                <a:t>FEEDING of the ISOMER</a:t>
              </a:r>
              <a:endParaRPr lang="en-US" sz="2000" b="1" dirty="0">
                <a:solidFill>
                  <a:srgbClr val="00FFFF"/>
                </a:solidFill>
                <a:latin typeface="Corbel"/>
                <a:cs typeface="Corbel"/>
              </a:endParaRPr>
            </a:p>
          </p:txBody>
        </p:sp>
      </p:grpSp>
      <p:sp>
        <p:nvSpPr>
          <p:cNvPr id="56" name="Rettangolo 189"/>
          <p:cNvSpPr/>
          <p:nvPr/>
        </p:nvSpPr>
        <p:spPr>
          <a:xfrm>
            <a:off x="-337256" y="3124027"/>
            <a:ext cx="2420983" cy="6514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 smtClean="0">
                <a:solidFill>
                  <a:schemeClr val="bg1"/>
                </a:solidFill>
                <a:latin typeface="Corbel"/>
                <a:cs typeface="Corbel"/>
                <a:sym typeface="Wingdings"/>
              </a:rPr>
              <a:t>Not </a:t>
            </a:r>
            <a:r>
              <a:rPr lang="en-US" sz="2000" dirty="0">
                <a:solidFill>
                  <a:schemeClr val="bg1"/>
                </a:solidFill>
                <a:latin typeface="Corbel"/>
                <a:cs typeface="Corbel"/>
                <a:sym typeface="Wingdings"/>
              </a:rPr>
              <a:t> </a:t>
            </a:r>
            <a:r>
              <a:rPr lang="en-US" sz="2000" dirty="0" smtClean="0">
                <a:solidFill>
                  <a:schemeClr val="bg1"/>
                </a:solidFill>
                <a:latin typeface="Corbel"/>
                <a:cs typeface="Corbel"/>
                <a:sym typeface="Wingdings"/>
              </a:rPr>
              <a:t>Simple </a:t>
            </a:r>
          </a:p>
          <a:p>
            <a:pPr algn="ctr">
              <a:lnSpc>
                <a:spcPct val="90000"/>
              </a:lnSpc>
            </a:pPr>
            <a:r>
              <a:rPr lang="en-US" sz="2000" dirty="0" smtClean="0">
                <a:solidFill>
                  <a:schemeClr val="bg1"/>
                </a:solidFill>
                <a:latin typeface="Corbel"/>
                <a:cs typeface="Corbel"/>
                <a:sym typeface="Wingdings"/>
              </a:rPr>
              <a:t>Configurations</a:t>
            </a:r>
          </a:p>
        </p:txBody>
      </p:sp>
      <p:sp>
        <p:nvSpPr>
          <p:cNvPr id="58" name="Rettangolo 57"/>
          <p:cNvSpPr/>
          <p:nvPr/>
        </p:nvSpPr>
        <p:spPr>
          <a:xfrm>
            <a:off x="-103603" y="4055409"/>
            <a:ext cx="2093828" cy="2415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en-US" sz="2000" dirty="0">
                <a:solidFill>
                  <a:srgbClr val="00FFFF"/>
                </a:solidFill>
                <a:latin typeface="Calibri"/>
                <a:cs typeface="Calibri"/>
                <a:sym typeface="Wingdings"/>
              </a:rPr>
              <a:t>SHELL Model </a:t>
            </a:r>
            <a:endParaRPr lang="en-US" sz="2000" dirty="0" smtClean="0">
              <a:solidFill>
                <a:srgbClr val="00FFFF"/>
              </a:solidFill>
              <a:latin typeface="Calibri"/>
              <a:cs typeface="Calibri"/>
              <a:sym typeface="Wingdings"/>
            </a:endParaRPr>
          </a:p>
          <a:p>
            <a:pPr algn="ctr">
              <a:lnSpc>
                <a:spcPct val="90000"/>
              </a:lnSpc>
              <a:defRPr/>
            </a:pPr>
            <a:r>
              <a:rPr lang="en-US" sz="2000" dirty="0" smtClean="0">
                <a:solidFill>
                  <a:srgbClr val="00FFFF"/>
                </a:solidFill>
                <a:latin typeface="Calibri"/>
                <a:cs typeface="Calibri"/>
                <a:sym typeface="Wingdings"/>
              </a:rPr>
              <a:t>Calculations </a:t>
            </a:r>
            <a:endParaRPr lang="en-US" sz="2000" dirty="0">
              <a:solidFill>
                <a:srgbClr val="00FFFF"/>
              </a:solidFill>
              <a:latin typeface="Calibri"/>
              <a:cs typeface="Calibri"/>
              <a:sym typeface="Wingdings"/>
            </a:endParaRPr>
          </a:p>
          <a:p>
            <a:pPr algn="ctr">
              <a:lnSpc>
                <a:spcPct val="90000"/>
              </a:lnSpc>
              <a:defRPr/>
            </a:pPr>
            <a:r>
              <a:rPr lang="en-US" sz="2000" dirty="0">
                <a:solidFill>
                  <a:srgbClr val="00FFFF"/>
                </a:solidFill>
                <a:latin typeface="Calibri"/>
                <a:cs typeface="Calibri"/>
                <a:sym typeface="Wingdings"/>
              </a:rPr>
              <a:t>NOT possible:</a:t>
            </a:r>
          </a:p>
          <a:p>
            <a:pPr algn="ctr">
              <a:lnSpc>
                <a:spcPct val="50000"/>
              </a:lnSpc>
              <a:defRPr/>
            </a:pPr>
            <a:endParaRPr lang="it-IT" sz="2000" dirty="0">
              <a:solidFill>
                <a:srgbClr val="0000FF"/>
              </a:solidFill>
              <a:latin typeface="Calibri"/>
              <a:cs typeface="Calibri"/>
              <a:sym typeface="Wingdings"/>
            </a:endParaRPr>
          </a:p>
          <a:p>
            <a:pPr algn="ctr">
              <a:lnSpc>
                <a:spcPct val="80000"/>
              </a:lnSpc>
              <a:defRPr/>
            </a:pPr>
            <a:r>
              <a:rPr lang="en-US" sz="2000" dirty="0">
                <a:solidFill>
                  <a:srgbClr val="00FFFF"/>
                </a:solidFill>
                <a:latin typeface="Calibri"/>
                <a:cs typeface="Calibri"/>
                <a:sym typeface="Wingdings"/>
              </a:rPr>
              <a:t>Too Large </a:t>
            </a:r>
            <a:endParaRPr lang="en-US" sz="2000" dirty="0" smtClean="0">
              <a:solidFill>
                <a:srgbClr val="00FFFF"/>
              </a:solidFill>
              <a:latin typeface="Calibri"/>
              <a:cs typeface="Calibri"/>
              <a:sym typeface="Wingdings"/>
            </a:endParaRPr>
          </a:p>
          <a:p>
            <a:pPr algn="ctr">
              <a:lnSpc>
                <a:spcPct val="80000"/>
              </a:lnSpc>
              <a:defRPr/>
            </a:pPr>
            <a:r>
              <a:rPr lang="en-US" sz="2000" dirty="0" smtClean="0">
                <a:solidFill>
                  <a:srgbClr val="00FFFF"/>
                </a:solidFill>
                <a:latin typeface="Calibri"/>
                <a:cs typeface="Calibri"/>
                <a:sym typeface="Wingdings"/>
              </a:rPr>
              <a:t>Space </a:t>
            </a:r>
            <a:r>
              <a:rPr lang="en-US" sz="2000" dirty="0">
                <a:solidFill>
                  <a:srgbClr val="00FFFF"/>
                </a:solidFill>
                <a:latin typeface="Calibri"/>
                <a:cs typeface="Calibri"/>
                <a:sym typeface="Wingdings"/>
              </a:rPr>
              <a:t>!</a:t>
            </a:r>
            <a:r>
              <a:rPr lang="en-US" sz="2000" dirty="0" smtClean="0">
                <a:solidFill>
                  <a:srgbClr val="00FFFF"/>
                </a:solidFill>
                <a:latin typeface="Calibri"/>
                <a:cs typeface="Calibri"/>
                <a:sym typeface="Wingdings"/>
              </a:rPr>
              <a:t>!</a:t>
            </a:r>
          </a:p>
          <a:p>
            <a:pPr algn="ctr">
              <a:lnSpc>
                <a:spcPct val="80000"/>
              </a:lnSpc>
              <a:defRPr/>
            </a:pPr>
            <a:endParaRPr lang="en-US" sz="2000" dirty="0">
              <a:solidFill>
                <a:srgbClr val="00FFFF"/>
              </a:solidFill>
              <a:latin typeface="Calibri"/>
              <a:cs typeface="Calibri"/>
              <a:sym typeface="Wingdings"/>
            </a:endParaRPr>
          </a:p>
          <a:p>
            <a:pPr algn="ctr">
              <a:lnSpc>
                <a:spcPct val="80000"/>
              </a:lnSpc>
              <a:defRPr/>
            </a:pPr>
            <a:r>
              <a:rPr lang="en-US" sz="1600" dirty="0" smtClean="0">
                <a:solidFill>
                  <a:srgbClr val="FFFFFF"/>
                </a:solidFill>
                <a:latin typeface="Calibri"/>
                <a:cs typeface="Calibri"/>
                <a:sym typeface="Wingdings"/>
              </a:rPr>
              <a:t>.. weeks for </a:t>
            </a:r>
          </a:p>
          <a:p>
            <a:pPr algn="ctr">
              <a:lnSpc>
                <a:spcPct val="80000"/>
              </a:lnSpc>
              <a:defRPr/>
            </a:pPr>
            <a:r>
              <a:rPr lang="en-US" sz="1600" dirty="0" smtClean="0">
                <a:solidFill>
                  <a:srgbClr val="FFFFFF"/>
                </a:solidFill>
                <a:latin typeface="Calibri"/>
                <a:cs typeface="Calibri"/>
                <a:sym typeface="Wingdings"/>
              </a:rPr>
              <a:t>3p-3h calc.</a:t>
            </a:r>
          </a:p>
          <a:p>
            <a:pPr algn="ctr">
              <a:lnSpc>
                <a:spcPct val="80000"/>
              </a:lnSpc>
              <a:defRPr/>
            </a:pPr>
            <a:r>
              <a:rPr lang="en-US" sz="1600" dirty="0">
                <a:solidFill>
                  <a:srgbClr val="FFFFFF"/>
                </a:solidFill>
                <a:latin typeface="Calibri"/>
                <a:cs typeface="Calibri"/>
                <a:sym typeface="Wingdings"/>
              </a:rPr>
              <a:t>w</a:t>
            </a:r>
            <a:r>
              <a:rPr lang="en-US" sz="1600" dirty="0" smtClean="0">
                <a:solidFill>
                  <a:srgbClr val="FFFFFF"/>
                </a:solidFill>
                <a:latin typeface="Calibri"/>
                <a:cs typeface="Calibri"/>
                <a:sym typeface="Wingdings"/>
              </a:rPr>
              <a:t>ith 10</a:t>
            </a:r>
            <a:r>
              <a:rPr lang="en-US" sz="1600" baseline="30000" dirty="0" smtClean="0">
                <a:solidFill>
                  <a:srgbClr val="FFFFFF"/>
                </a:solidFill>
                <a:latin typeface="Calibri"/>
                <a:cs typeface="Calibri"/>
                <a:sym typeface="Wingdings"/>
              </a:rPr>
              <a:t>6</a:t>
            </a:r>
            <a:r>
              <a:rPr lang="en-US" sz="1600" dirty="0" smtClean="0">
                <a:solidFill>
                  <a:srgbClr val="FFFFFF"/>
                </a:solidFill>
                <a:latin typeface="Calibri"/>
                <a:cs typeface="Calibri"/>
                <a:sym typeface="Wingdings"/>
              </a:rPr>
              <a:t> processors</a:t>
            </a:r>
            <a:endParaRPr lang="en-US" sz="1600" dirty="0">
              <a:solidFill>
                <a:srgbClr val="FFFFFF"/>
              </a:solidFill>
              <a:latin typeface="Calibri"/>
              <a:cs typeface="Calibri"/>
              <a:sym typeface="Wingdings"/>
            </a:endParaRPr>
          </a:p>
        </p:txBody>
      </p:sp>
    </p:spTree>
    <p:extLst>
      <p:ext uri="{BB962C8B-B14F-4D97-AF65-F5344CB8AC3E}">
        <p14:creationId xmlns:p14="http://schemas.microsoft.com/office/powerpoint/2010/main" val="3812546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3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5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  <p:bldP spid="50" grpId="0" animBg="1"/>
      <p:bldP spid="56" grpId="0"/>
      <p:bldP spid="5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" name="Gruppo 60"/>
          <p:cNvGrpSpPr/>
          <p:nvPr/>
        </p:nvGrpSpPr>
        <p:grpSpPr>
          <a:xfrm>
            <a:off x="605504" y="1602298"/>
            <a:ext cx="7936905" cy="4464000"/>
            <a:chOff x="685712" y="1468618"/>
            <a:chExt cx="7936905" cy="4464000"/>
          </a:xfrm>
        </p:grpSpPr>
        <p:sp>
          <p:nvSpPr>
            <p:cNvPr id="56" name="Rettangolo 55"/>
            <p:cNvSpPr/>
            <p:nvPr/>
          </p:nvSpPr>
          <p:spPr>
            <a:xfrm>
              <a:off x="4986411" y="1468618"/>
              <a:ext cx="3636206" cy="4464000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5" name="Rettangolo 54"/>
            <p:cNvSpPr/>
            <p:nvPr/>
          </p:nvSpPr>
          <p:spPr>
            <a:xfrm>
              <a:off x="685712" y="1470526"/>
              <a:ext cx="4379785" cy="4462092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2" name="Rectangle 3"/>
          <p:cNvSpPr/>
          <p:nvPr/>
        </p:nvSpPr>
        <p:spPr>
          <a:xfrm>
            <a:off x="0" y="920679"/>
            <a:ext cx="9144000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3600" b="1" baseline="30000" dirty="0" smtClean="0">
                <a:solidFill>
                  <a:srgbClr val="FFFF00"/>
                </a:solidFill>
                <a:latin typeface="Corbel"/>
                <a:cs typeface="Corbel"/>
              </a:rPr>
              <a:t>133</a:t>
            </a:r>
            <a:r>
              <a:rPr lang="en-US" sz="3600" b="1" dirty="0" smtClean="0">
                <a:solidFill>
                  <a:srgbClr val="FFFF00"/>
                </a:solidFill>
                <a:latin typeface="Corbel"/>
                <a:cs typeface="Corbel"/>
              </a:rPr>
              <a:t>Sb</a:t>
            </a:r>
            <a:r>
              <a:rPr lang="en-US" sz="3600" dirty="0" smtClean="0">
                <a:solidFill>
                  <a:srgbClr val="FFFF00"/>
                </a:solidFill>
                <a:latin typeface="Corbel"/>
                <a:cs typeface="Corbel"/>
              </a:rPr>
              <a:t>: </a:t>
            </a:r>
            <a:r>
              <a:rPr lang="en-US" sz="3600" baseline="30000" dirty="0" smtClean="0">
                <a:solidFill>
                  <a:srgbClr val="FFFF00"/>
                </a:solidFill>
                <a:latin typeface="Corbel"/>
                <a:cs typeface="Corbel"/>
              </a:rPr>
              <a:t>132</a:t>
            </a:r>
            <a:r>
              <a:rPr lang="en-US" sz="3600" dirty="0" smtClean="0">
                <a:solidFill>
                  <a:srgbClr val="FFFF00"/>
                </a:solidFill>
                <a:latin typeface="Corbel"/>
                <a:cs typeface="Corbel"/>
              </a:rPr>
              <a:t>Sn + 1</a:t>
            </a:r>
            <a:r>
              <a:rPr lang="en-US" sz="3600" dirty="0" smtClean="0">
                <a:solidFill>
                  <a:srgbClr val="FFFF00"/>
                </a:solidFill>
                <a:latin typeface="Symbol" charset="2"/>
                <a:cs typeface="Symbol" charset="2"/>
              </a:rPr>
              <a:t>p</a:t>
            </a:r>
            <a:r>
              <a:rPr lang="en-US" sz="3600" dirty="0" smtClean="0">
                <a:solidFill>
                  <a:srgbClr val="FFFF00"/>
                </a:solidFill>
                <a:latin typeface="Corbel"/>
                <a:cs typeface="Corbel"/>
              </a:rPr>
              <a:t>  </a:t>
            </a:r>
            <a:endParaRPr lang="en-US" sz="3600" dirty="0">
              <a:solidFill>
                <a:srgbClr val="FFFF00"/>
              </a:solidFill>
              <a:latin typeface="Corbel"/>
              <a:cs typeface="Corbel"/>
            </a:endParaRPr>
          </a:p>
        </p:txBody>
      </p:sp>
      <p:grpSp>
        <p:nvGrpSpPr>
          <p:cNvPr id="4" name="Group 20"/>
          <p:cNvGrpSpPr/>
          <p:nvPr/>
        </p:nvGrpSpPr>
        <p:grpSpPr>
          <a:xfrm>
            <a:off x="552033" y="480153"/>
            <a:ext cx="7682912" cy="5586145"/>
            <a:chOff x="44049" y="333105"/>
            <a:chExt cx="7682912" cy="5586145"/>
          </a:xfrm>
        </p:grpSpPr>
        <p:cxnSp>
          <p:nvCxnSpPr>
            <p:cNvPr id="5" name="Connettore 1 4"/>
            <p:cNvCxnSpPr/>
            <p:nvPr/>
          </p:nvCxnSpPr>
          <p:spPr>
            <a:xfrm flipV="1">
              <a:off x="595225" y="5777089"/>
              <a:ext cx="7131736" cy="4928"/>
            </a:xfrm>
            <a:prstGeom prst="line">
              <a:avLst/>
            </a:prstGeom>
            <a:ln w="31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" name="Group 19"/>
            <p:cNvGrpSpPr/>
            <p:nvPr/>
          </p:nvGrpSpPr>
          <p:grpSpPr>
            <a:xfrm>
              <a:off x="44049" y="333105"/>
              <a:ext cx="4754088" cy="5586145"/>
              <a:chOff x="44049" y="333105"/>
              <a:chExt cx="4754088" cy="5586145"/>
            </a:xfrm>
          </p:grpSpPr>
          <p:sp>
            <p:nvSpPr>
              <p:cNvPr id="7" name="TextBox 245"/>
              <p:cNvSpPr txBox="1"/>
              <p:nvPr/>
            </p:nvSpPr>
            <p:spPr>
              <a:xfrm>
                <a:off x="358388" y="333105"/>
                <a:ext cx="325893" cy="558614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en-US" sz="2100" dirty="0">
                  <a:solidFill>
                    <a:prstClr val="black"/>
                  </a:solidFill>
                  <a:latin typeface="Corbel"/>
                  <a:cs typeface="Corbel"/>
                </a:endParaRPr>
              </a:p>
              <a:p>
                <a:endParaRPr lang="en-US" sz="2100" dirty="0">
                  <a:solidFill>
                    <a:prstClr val="black"/>
                  </a:solidFill>
                  <a:latin typeface="Corbel"/>
                  <a:cs typeface="Corbel"/>
                </a:endParaRPr>
              </a:p>
              <a:p>
                <a:endParaRPr lang="en-US" sz="2100" dirty="0">
                  <a:solidFill>
                    <a:prstClr val="black"/>
                  </a:solidFill>
                  <a:latin typeface="Corbel"/>
                  <a:cs typeface="Corbel"/>
                </a:endParaRPr>
              </a:p>
              <a:p>
                <a:endParaRPr lang="en-US" sz="2100" dirty="0">
                  <a:solidFill>
                    <a:prstClr val="black"/>
                  </a:solidFill>
                  <a:latin typeface="Corbel"/>
                  <a:cs typeface="Corbel"/>
                </a:endParaRPr>
              </a:p>
              <a:p>
                <a:r>
                  <a:rPr lang="en-US" sz="2100" dirty="0">
                    <a:solidFill>
                      <a:prstClr val="black"/>
                    </a:solidFill>
                    <a:latin typeface="Corbel"/>
                    <a:cs typeface="Corbel"/>
                  </a:rPr>
                  <a:t>6</a:t>
                </a:r>
              </a:p>
              <a:p>
                <a:endParaRPr lang="en-US" sz="2100" dirty="0">
                  <a:solidFill>
                    <a:prstClr val="black"/>
                  </a:solidFill>
                  <a:latin typeface="Corbel"/>
                  <a:cs typeface="Corbel"/>
                </a:endParaRPr>
              </a:p>
              <a:p>
                <a:r>
                  <a:rPr lang="en-US" sz="2100" dirty="0">
                    <a:solidFill>
                      <a:prstClr val="black"/>
                    </a:solidFill>
                    <a:latin typeface="Corbel"/>
                    <a:cs typeface="Corbel"/>
                  </a:rPr>
                  <a:t>5</a:t>
                </a:r>
              </a:p>
              <a:p>
                <a:endParaRPr lang="en-US" sz="2100" dirty="0">
                  <a:solidFill>
                    <a:prstClr val="black"/>
                  </a:solidFill>
                  <a:latin typeface="Corbel"/>
                  <a:cs typeface="Corbel"/>
                </a:endParaRPr>
              </a:p>
              <a:p>
                <a:r>
                  <a:rPr lang="en-US" sz="2100" dirty="0">
                    <a:solidFill>
                      <a:prstClr val="black"/>
                    </a:solidFill>
                    <a:latin typeface="Corbel"/>
                    <a:cs typeface="Corbel"/>
                  </a:rPr>
                  <a:t>4</a:t>
                </a:r>
              </a:p>
              <a:p>
                <a:endParaRPr lang="en-US" sz="2100" dirty="0">
                  <a:solidFill>
                    <a:prstClr val="black"/>
                  </a:solidFill>
                  <a:latin typeface="Corbel"/>
                  <a:cs typeface="Corbel"/>
                </a:endParaRPr>
              </a:p>
              <a:p>
                <a:r>
                  <a:rPr lang="en-US" sz="2100" dirty="0">
                    <a:solidFill>
                      <a:prstClr val="black"/>
                    </a:solidFill>
                    <a:latin typeface="Corbel"/>
                    <a:cs typeface="Corbel"/>
                  </a:rPr>
                  <a:t>3</a:t>
                </a:r>
              </a:p>
              <a:p>
                <a:endParaRPr lang="en-US" sz="2100" dirty="0">
                  <a:solidFill>
                    <a:prstClr val="black"/>
                  </a:solidFill>
                  <a:latin typeface="Corbel"/>
                  <a:cs typeface="Corbel"/>
                </a:endParaRPr>
              </a:p>
              <a:p>
                <a:r>
                  <a:rPr lang="en-US" sz="2100" dirty="0">
                    <a:solidFill>
                      <a:prstClr val="black"/>
                    </a:solidFill>
                    <a:latin typeface="Corbel"/>
                    <a:cs typeface="Corbel"/>
                  </a:rPr>
                  <a:t>2</a:t>
                </a:r>
              </a:p>
              <a:p>
                <a:endParaRPr lang="en-US" sz="2100" dirty="0">
                  <a:solidFill>
                    <a:prstClr val="black"/>
                  </a:solidFill>
                  <a:latin typeface="Corbel"/>
                  <a:cs typeface="Corbel"/>
                </a:endParaRPr>
              </a:p>
              <a:p>
                <a:r>
                  <a:rPr lang="en-US" sz="2100" dirty="0">
                    <a:solidFill>
                      <a:prstClr val="black"/>
                    </a:solidFill>
                    <a:latin typeface="Corbel"/>
                    <a:cs typeface="Corbel"/>
                  </a:rPr>
                  <a:t>1</a:t>
                </a:r>
              </a:p>
              <a:p>
                <a:endParaRPr lang="en-US" sz="2100" dirty="0">
                  <a:solidFill>
                    <a:prstClr val="black"/>
                  </a:solidFill>
                  <a:latin typeface="Corbel"/>
                  <a:cs typeface="Corbel"/>
                </a:endParaRPr>
              </a:p>
              <a:p>
                <a:r>
                  <a:rPr lang="en-US" sz="2100" dirty="0">
                    <a:solidFill>
                      <a:prstClr val="black"/>
                    </a:solidFill>
                    <a:latin typeface="Corbel"/>
                    <a:cs typeface="Corbel"/>
                  </a:rPr>
                  <a:t>0</a:t>
                </a:r>
              </a:p>
            </p:txBody>
          </p:sp>
          <p:cxnSp>
            <p:nvCxnSpPr>
              <p:cNvPr id="8" name="Connettore 1 8"/>
              <p:cNvCxnSpPr/>
              <p:nvPr/>
            </p:nvCxnSpPr>
            <p:spPr>
              <a:xfrm>
                <a:off x="2475198" y="3023111"/>
                <a:ext cx="598154" cy="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Connettore 1 7"/>
              <p:cNvCxnSpPr/>
              <p:nvPr/>
            </p:nvCxnSpPr>
            <p:spPr>
              <a:xfrm>
                <a:off x="2475198" y="2990711"/>
                <a:ext cx="598154" cy="0"/>
              </a:xfrm>
              <a:prstGeom prst="line">
                <a:avLst/>
              </a:prstGeom>
              <a:ln w="28575"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Connettore 1 7"/>
              <p:cNvCxnSpPr/>
              <p:nvPr/>
            </p:nvCxnSpPr>
            <p:spPr>
              <a:xfrm>
                <a:off x="2475198" y="3217511"/>
                <a:ext cx="598154" cy="0"/>
              </a:xfrm>
              <a:prstGeom prst="line">
                <a:avLst/>
              </a:prstGeom>
              <a:ln w="285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" name="TextBox 230"/>
              <p:cNvSpPr txBox="1"/>
              <p:nvPr/>
            </p:nvSpPr>
            <p:spPr>
              <a:xfrm>
                <a:off x="2983493" y="2776549"/>
                <a:ext cx="390852" cy="7232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50000"/>
                  </a:lnSpc>
                </a:pPr>
                <a:r>
                  <a:rPr lang="en-US" sz="1600" dirty="0">
                    <a:solidFill>
                      <a:prstClr val="black"/>
                    </a:solidFill>
                    <a:latin typeface="Calibri"/>
                  </a:rPr>
                  <a:t>4</a:t>
                </a:r>
                <a:r>
                  <a:rPr lang="en-US" sz="1600" dirty="0" smtClean="0">
                    <a:solidFill>
                      <a:prstClr val="black"/>
                    </a:solidFill>
                    <a:latin typeface="Calibri"/>
                  </a:rPr>
                  <a:t>+</a:t>
                </a:r>
              </a:p>
              <a:p>
                <a:pPr>
                  <a:lnSpc>
                    <a:spcPct val="50000"/>
                  </a:lnSpc>
                </a:pPr>
                <a:endParaRPr lang="en-US" sz="1000" dirty="0">
                  <a:solidFill>
                    <a:prstClr val="black"/>
                  </a:solidFill>
                  <a:latin typeface="Calibri"/>
                </a:endParaRPr>
              </a:p>
              <a:p>
                <a:pPr>
                  <a:lnSpc>
                    <a:spcPct val="50000"/>
                  </a:lnSpc>
                </a:pPr>
                <a:endParaRPr lang="en-US" sz="800" dirty="0">
                  <a:solidFill>
                    <a:prstClr val="black"/>
                  </a:solidFill>
                  <a:latin typeface="Calibri"/>
                </a:endParaRPr>
              </a:p>
              <a:p>
                <a:pPr>
                  <a:lnSpc>
                    <a:spcPct val="50000"/>
                  </a:lnSpc>
                </a:pPr>
                <a:r>
                  <a:rPr lang="en-US" sz="1600" dirty="0">
                    <a:solidFill>
                      <a:prstClr val="black"/>
                    </a:solidFill>
                    <a:latin typeface="Calibri"/>
                  </a:rPr>
                  <a:t>3</a:t>
                </a:r>
                <a:r>
                  <a:rPr lang="en-US" sz="1600" dirty="0" smtClean="0">
                    <a:solidFill>
                      <a:prstClr val="black"/>
                    </a:solidFill>
                    <a:latin typeface="Calibri"/>
                  </a:rPr>
                  <a:t>-</a:t>
                </a:r>
                <a:endParaRPr lang="en-US" sz="1400" dirty="0">
                  <a:solidFill>
                    <a:prstClr val="black"/>
                  </a:solidFill>
                  <a:latin typeface="Calibri"/>
                </a:endParaRPr>
              </a:p>
              <a:p>
                <a:r>
                  <a:rPr lang="en-US" sz="1600" dirty="0">
                    <a:solidFill>
                      <a:prstClr val="black"/>
                    </a:solidFill>
                    <a:latin typeface="Calibri"/>
                  </a:rPr>
                  <a:t>2+</a:t>
                </a:r>
              </a:p>
            </p:txBody>
          </p:sp>
          <p:cxnSp>
            <p:nvCxnSpPr>
              <p:cNvPr id="12" name="Connettore 1 4"/>
              <p:cNvCxnSpPr/>
              <p:nvPr/>
            </p:nvCxnSpPr>
            <p:spPr>
              <a:xfrm>
                <a:off x="2475198" y="5762711"/>
                <a:ext cx="598154" cy="0"/>
              </a:xfrm>
              <a:prstGeom prst="line">
                <a:avLst/>
              </a:prstGeom>
              <a:ln w="3810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TextBox 232"/>
              <p:cNvSpPr txBox="1"/>
              <p:nvPr/>
            </p:nvSpPr>
            <p:spPr>
              <a:xfrm>
                <a:off x="3021914" y="5447975"/>
                <a:ext cx="41662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prstClr val="black"/>
                    </a:solidFill>
                    <a:latin typeface="Calibri"/>
                  </a:rPr>
                  <a:t>0+</a:t>
                </a:r>
              </a:p>
            </p:txBody>
          </p:sp>
          <p:sp>
            <p:nvSpPr>
              <p:cNvPr id="14" name="TextBox 234"/>
              <p:cNvSpPr txBox="1"/>
              <p:nvPr/>
            </p:nvSpPr>
            <p:spPr>
              <a:xfrm>
                <a:off x="3540688" y="1555660"/>
                <a:ext cx="18466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cxnSp>
            <p:nvCxnSpPr>
              <p:cNvPr id="15" name="Straight Connector 235"/>
              <p:cNvCxnSpPr/>
              <p:nvPr/>
            </p:nvCxnSpPr>
            <p:spPr>
              <a:xfrm flipV="1">
                <a:off x="694860" y="1555660"/>
                <a:ext cx="0" cy="4222394"/>
              </a:xfrm>
              <a:prstGeom prst="line">
                <a:avLst/>
              </a:prstGeom>
              <a:ln w="3175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TextBox 236"/>
              <p:cNvSpPr txBox="1"/>
              <p:nvPr/>
            </p:nvSpPr>
            <p:spPr>
              <a:xfrm rot="16200000">
                <a:off x="-281854" y="2486741"/>
                <a:ext cx="1051916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>
                    <a:solidFill>
                      <a:prstClr val="black"/>
                    </a:solidFill>
                    <a:latin typeface="Corbel"/>
                    <a:cs typeface="Corbel"/>
                  </a:rPr>
                  <a:t>E [MeV]</a:t>
                </a:r>
                <a:endParaRPr lang="en-US" sz="2000" b="1" baseline="-25000" dirty="0">
                  <a:solidFill>
                    <a:prstClr val="black"/>
                  </a:solidFill>
                  <a:latin typeface="Corbel"/>
                  <a:cs typeface="Corbel"/>
                </a:endParaRPr>
              </a:p>
            </p:txBody>
          </p:sp>
          <p:cxnSp>
            <p:nvCxnSpPr>
              <p:cNvPr id="17" name="Connettore 1 7"/>
              <p:cNvCxnSpPr/>
              <p:nvPr/>
            </p:nvCxnSpPr>
            <p:spPr>
              <a:xfrm>
                <a:off x="628386" y="4525800"/>
                <a:ext cx="132944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Connettore 1 7"/>
              <p:cNvCxnSpPr/>
              <p:nvPr/>
            </p:nvCxnSpPr>
            <p:spPr>
              <a:xfrm>
                <a:off x="628394" y="5155800"/>
                <a:ext cx="132944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Connettore 1 7"/>
              <p:cNvCxnSpPr/>
              <p:nvPr/>
            </p:nvCxnSpPr>
            <p:spPr>
              <a:xfrm>
                <a:off x="628769" y="3895800"/>
                <a:ext cx="132944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Connettore 1 7"/>
              <p:cNvCxnSpPr/>
              <p:nvPr/>
            </p:nvCxnSpPr>
            <p:spPr>
              <a:xfrm>
                <a:off x="628769" y="3265800"/>
                <a:ext cx="132944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Connettore 1 7"/>
              <p:cNvCxnSpPr/>
              <p:nvPr/>
            </p:nvCxnSpPr>
            <p:spPr>
              <a:xfrm>
                <a:off x="628769" y="2635800"/>
                <a:ext cx="132944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Connettore 1 7"/>
              <p:cNvCxnSpPr/>
              <p:nvPr/>
            </p:nvCxnSpPr>
            <p:spPr>
              <a:xfrm>
                <a:off x="628769" y="2005800"/>
                <a:ext cx="132944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Rectangle 155"/>
              <p:cNvSpPr/>
              <p:nvPr/>
            </p:nvSpPr>
            <p:spPr>
              <a:xfrm>
                <a:off x="2352809" y="3763218"/>
                <a:ext cx="780187" cy="55399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>
                <a:spAutoFit/>
              </a:bodyPr>
              <a:lstStyle/>
              <a:p>
                <a:r>
                  <a:rPr lang="it-IT" b="1" dirty="0">
                    <a:solidFill>
                      <a:srgbClr val="CC0099"/>
                    </a:solidFill>
                    <a:latin typeface="Corbel"/>
                    <a:ea typeface="ＭＳ Ｐゴシック" charset="0"/>
                    <a:cs typeface="Corbel"/>
                    <a:sym typeface="Symbol" charset="0"/>
                  </a:rPr>
                  <a:t>B(</a:t>
                </a:r>
                <a:r>
                  <a:rPr lang="it-IT" b="1" dirty="0" err="1">
                    <a:solidFill>
                      <a:srgbClr val="CC0099"/>
                    </a:solidFill>
                    <a:latin typeface="Corbel"/>
                    <a:ea typeface="ＭＳ Ｐゴシック" charset="0"/>
                    <a:cs typeface="Corbel"/>
                    <a:sym typeface="Symbol" charset="0"/>
                  </a:rPr>
                  <a:t>E</a:t>
                </a:r>
                <a:r>
                  <a:rPr lang="it-IT" b="1" dirty="0" err="1">
                    <a:solidFill>
                      <a:srgbClr val="CC0099"/>
                    </a:solidFill>
                    <a:latin typeface="Symbol" charset="2"/>
                    <a:ea typeface="ＭＳ Ｐゴシック" charset="0"/>
                    <a:cs typeface="Symbol" charset="2"/>
                    <a:sym typeface="Symbol" charset="0"/>
                  </a:rPr>
                  <a:t>l</a:t>
                </a:r>
                <a:r>
                  <a:rPr lang="it-IT" b="1" dirty="0" smtClean="0">
                    <a:solidFill>
                      <a:srgbClr val="CC0099"/>
                    </a:solidFill>
                    <a:latin typeface="Corbel"/>
                    <a:ea typeface="ＭＳ Ｐゴシック" charset="0"/>
                    <a:cs typeface="Corbel"/>
                    <a:sym typeface="Symbol" charset="0"/>
                  </a:rPr>
                  <a:t>)</a:t>
                </a:r>
              </a:p>
              <a:p>
                <a:r>
                  <a:rPr lang="it-IT" b="1" dirty="0" smtClean="0">
                    <a:solidFill>
                      <a:srgbClr val="CC0099"/>
                    </a:solidFill>
                    <a:latin typeface="Corbel"/>
                    <a:ea typeface="ＭＳ Ｐゴシック" charset="0"/>
                    <a:cs typeface="Corbel"/>
                    <a:sym typeface="Symbol" charset="0"/>
                  </a:rPr>
                  <a:t> </a:t>
                </a:r>
                <a:r>
                  <a:rPr lang="it-IT" b="1" dirty="0">
                    <a:solidFill>
                      <a:srgbClr val="CC0099"/>
                    </a:solidFill>
                    <a:latin typeface="Corbel"/>
                    <a:ea typeface="ＭＳ Ｐゴシック" charset="0"/>
                    <a:cs typeface="Corbel"/>
                    <a:sym typeface="Symbol" charset="0"/>
                  </a:rPr>
                  <a:t>≈7 </a:t>
                </a:r>
                <a:r>
                  <a:rPr lang="it-IT" b="1" dirty="0" err="1">
                    <a:solidFill>
                      <a:srgbClr val="CC0099"/>
                    </a:solidFill>
                    <a:latin typeface="Corbel"/>
                    <a:ea typeface="ＭＳ Ｐゴシック" charset="0"/>
                    <a:cs typeface="Corbel"/>
                    <a:sym typeface="Symbol" charset="0"/>
                  </a:rPr>
                  <a:t>W.u</a:t>
                </a:r>
                <a:r>
                  <a:rPr lang="it-IT" b="1" dirty="0">
                    <a:solidFill>
                      <a:srgbClr val="CC0099"/>
                    </a:solidFill>
                    <a:latin typeface="Corbel"/>
                    <a:ea typeface="ＭＳ Ｐゴシック" charset="0"/>
                    <a:cs typeface="Corbel"/>
                    <a:sym typeface="Symbol" charset="0"/>
                  </a:rPr>
                  <a:t>.</a:t>
                </a:r>
                <a:endParaRPr lang="en-US" dirty="0">
                  <a:solidFill>
                    <a:srgbClr val="CC0099"/>
                  </a:solidFill>
                  <a:latin typeface="Calibri"/>
                </a:endParaRPr>
              </a:p>
            </p:txBody>
          </p:sp>
          <p:pic>
            <p:nvPicPr>
              <p:cNvPr id="24" name="Picture 99"/>
              <p:cNvPicPr>
                <a:picLocks noChangeAspect="1"/>
              </p:cNvPicPr>
              <p:nvPr/>
            </p:nvPicPr>
            <p:blipFill rotWithShape="1">
              <a:blip r:embed="rId2"/>
              <a:srcRect l="4666" t="56553" r="57471"/>
              <a:stretch/>
            </p:blipFill>
            <p:spPr>
              <a:xfrm>
                <a:off x="2479654" y="2600458"/>
                <a:ext cx="342622" cy="366450"/>
              </a:xfrm>
              <a:prstGeom prst="rect">
                <a:avLst/>
              </a:prstGeom>
            </p:spPr>
          </p:pic>
          <p:pic>
            <p:nvPicPr>
              <p:cNvPr id="25" name="Picture 101"/>
              <p:cNvPicPr>
                <a:picLocks noChangeAspect="1"/>
              </p:cNvPicPr>
              <p:nvPr/>
            </p:nvPicPr>
            <p:blipFill rotWithShape="1">
              <a:blip r:embed="rId2"/>
              <a:srcRect l="5160" t="4754" r="56977" b="55393"/>
              <a:stretch/>
            </p:blipFill>
            <p:spPr>
              <a:xfrm>
                <a:off x="2571377" y="3278661"/>
                <a:ext cx="347598" cy="341019"/>
              </a:xfrm>
              <a:prstGeom prst="rect">
                <a:avLst/>
              </a:prstGeom>
            </p:spPr>
          </p:pic>
          <p:pic>
            <p:nvPicPr>
              <p:cNvPr id="26" name="Picture 102"/>
              <p:cNvPicPr>
                <a:picLocks noChangeAspect="1"/>
              </p:cNvPicPr>
              <p:nvPr/>
            </p:nvPicPr>
            <p:blipFill rotWithShape="1">
              <a:blip r:embed="rId2"/>
              <a:srcRect l="53725" t="4156" r="12359" b="56426"/>
              <a:stretch/>
            </p:blipFill>
            <p:spPr>
              <a:xfrm>
                <a:off x="2136940" y="2892677"/>
                <a:ext cx="338258" cy="366449"/>
              </a:xfrm>
              <a:prstGeom prst="rect">
                <a:avLst/>
              </a:prstGeom>
            </p:spPr>
          </p:pic>
          <p:cxnSp>
            <p:nvCxnSpPr>
              <p:cNvPr id="27" name="Connettore 1 7"/>
              <p:cNvCxnSpPr/>
              <p:nvPr/>
            </p:nvCxnSpPr>
            <p:spPr>
              <a:xfrm>
                <a:off x="3781594" y="2931238"/>
                <a:ext cx="370229" cy="2538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Connettore 1 7"/>
              <p:cNvCxnSpPr/>
              <p:nvPr/>
            </p:nvCxnSpPr>
            <p:spPr>
              <a:xfrm>
                <a:off x="3781594" y="2861111"/>
                <a:ext cx="370229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Connettore 1 7"/>
              <p:cNvCxnSpPr/>
              <p:nvPr/>
            </p:nvCxnSpPr>
            <p:spPr>
              <a:xfrm>
                <a:off x="3781594" y="2785566"/>
                <a:ext cx="370229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Connettore 1 7"/>
              <p:cNvCxnSpPr/>
              <p:nvPr/>
            </p:nvCxnSpPr>
            <p:spPr>
              <a:xfrm>
                <a:off x="3781594" y="2709713"/>
                <a:ext cx="370229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Connettore 1 7"/>
              <p:cNvCxnSpPr/>
              <p:nvPr/>
            </p:nvCxnSpPr>
            <p:spPr>
              <a:xfrm>
                <a:off x="3781594" y="2621606"/>
                <a:ext cx="370229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Connettore 1 7"/>
              <p:cNvCxnSpPr/>
              <p:nvPr/>
            </p:nvCxnSpPr>
            <p:spPr>
              <a:xfrm>
                <a:off x="3781594" y="2453447"/>
                <a:ext cx="370229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" name="TextBox 279"/>
              <p:cNvSpPr txBox="1"/>
              <p:nvPr/>
            </p:nvSpPr>
            <p:spPr>
              <a:xfrm>
                <a:off x="3518479" y="2320898"/>
                <a:ext cx="339306" cy="8771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70000"/>
                  </a:lnSpc>
                </a:pPr>
                <a:r>
                  <a:rPr lang="en-US" sz="1200" dirty="0" smtClean="0">
                    <a:solidFill>
                      <a:prstClr val="black"/>
                    </a:solidFill>
                    <a:latin typeface="Calibri"/>
                  </a:rPr>
                  <a:t>2-</a:t>
                </a:r>
              </a:p>
              <a:p>
                <a:pPr>
                  <a:lnSpc>
                    <a:spcPct val="70000"/>
                  </a:lnSpc>
                </a:pPr>
                <a:r>
                  <a:rPr lang="en-US" sz="1200" dirty="0" smtClean="0">
                    <a:solidFill>
                      <a:prstClr val="black"/>
                    </a:solidFill>
                    <a:latin typeface="Calibri"/>
                  </a:rPr>
                  <a:t>9+</a:t>
                </a:r>
              </a:p>
              <a:p>
                <a:pPr>
                  <a:lnSpc>
                    <a:spcPct val="70000"/>
                  </a:lnSpc>
                </a:pPr>
                <a:r>
                  <a:rPr lang="en-US" sz="1200" dirty="0" smtClean="0">
                    <a:solidFill>
                      <a:prstClr val="black"/>
                    </a:solidFill>
                    <a:latin typeface="Calibri"/>
                  </a:rPr>
                  <a:t>7+</a:t>
                </a:r>
              </a:p>
              <a:p>
                <a:pPr>
                  <a:lnSpc>
                    <a:spcPct val="70000"/>
                  </a:lnSpc>
                </a:pPr>
                <a:r>
                  <a:rPr lang="en-US" sz="1200" dirty="0" smtClean="0">
                    <a:solidFill>
                      <a:prstClr val="black"/>
                    </a:solidFill>
                    <a:latin typeface="Calibri"/>
                  </a:rPr>
                  <a:t>5+</a:t>
                </a:r>
                <a:endParaRPr lang="en-US" sz="1200" dirty="0">
                  <a:solidFill>
                    <a:prstClr val="black"/>
                  </a:solidFill>
                  <a:latin typeface="Calibri"/>
                </a:endParaRPr>
              </a:p>
              <a:p>
                <a:pPr>
                  <a:lnSpc>
                    <a:spcPct val="70000"/>
                  </a:lnSpc>
                </a:pPr>
                <a:r>
                  <a:rPr lang="en-US" sz="1200" dirty="0" smtClean="0">
                    <a:solidFill>
                      <a:prstClr val="black"/>
                    </a:solidFill>
                    <a:latin typeface="Calibri"/>
                  </a:rPr>
                  <a:t>8</a:t>
                </a:r>
                <a:r>
                  <a:rPr lang="en-US" sz="1200" dirty="0">
                    <a:solidFill>
                      <a:prstClr val="black"/>
                    </a:solidFill>
                    <a:latin typeface="Calibri"/>
                  </a:rPr>
                  <a:t>+</a:t>
                </a:r>
              </a:p>
              <a:p>
                <a:pPr>
                  <a:lnSpc>
                    <a:spcPct val="70000"/>
                  </a:lnSpc>
                </a:pPr>
                <a:r>
                  <a:rPr lang="en-US" sz="1200" dirty="0">
                    <a:solidFill>
                      <a:prstClr val="black"/>
                    </a:solidFill>
                    <a:latin typeface="Calibri"/>
                  </a:rPr>
                  <a:t>6</a:t>
                </a:r>
                <a:r>
                  <a:rPr lang="en-US" sz="1200" dirty="0" smtClean="0">
                    <a:solidFill>
                      <a:prstClr val="black"/>
                    </a:solidFill>
                    <a:latin typeface="Calibri"/>
                  </a:rPr>
                  <a:t>+</a:t>
                </a:r>
                <a:endParaRPr lang="en-US" sz="120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4" name="pole tekstowe 108"/>
              <p:cNvSpPr txBox="1"/>
              <p:nvPr/>
            </p:nvSpPr>
            <p:spPr>
              <a:xfrm>
                <a:off x="838062" y="5023218"/>
                <a:ext cx="1130813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l-PL" sz="2000" dirty="0" smtClean="0">
                    <a:solidFill>
                      <a:srgbClr val="0000FF"/>
                    </a:solidFill>
                    <a:latin typeface="Corbel"/>
                    <a:cs typeface="Corbel"/>
                  </a:rPr>
                  <a:t>17 </a:t>
                </a:r>
                <a:r>
                  <a:rPr lang="pl-PL" sz="2000" dirty="0" err="1" smtClean="0">
                    <a:solidFill>
                      <a:srgbClr val="0000FF"/>
                    </a:solidFill>
                    <a:latin typeface="Corbel"/>
                    <a:cs typeface="Corbel"/>
                  </a:rPr>
                  <a:t>states</a:t>
                </a:r>
                <a:endParaRPr lang="pl-PL" sz="2000" dirty="0" smtClean="0">
                  <a:solidFill>
                    <a:srgbClr val="0000FF"/>
                  </a:solidFill>
                  <a:latin typeface="Corbel"/>
                  <a:cs typeface="Corbel"/>
                </a:endParaRPr>
              </a:p>
              <a:p>
                <a:r>
                  <a:rPr lang="pl-PL" sz="2000" dirty="0" err="1" smtClean="0">
                    <a:solidFill>
                      <a:srgbClr val="0000FF"/>
                    </a:solidFill>
                    <a:latin typeface="Corbel"/>
                    <a:cs typeface="Corbel"/>
                  </a:rPr>
                  <a:t>J</a:t>
                </a:r>
                <a:r>
                  <a:rPr lang="pl-PL" sz="2000" baseline="30000" dirty="0" err="1" smtClean="0">
                    <a:solidFill>
                      <a:srgbClr val="0000FF"/>
                    </a:solidFill>
                    <a:latin typeface="Symbol" charset="2"/>
                    <a:cs typeface="Symbol" charset="2"/>
                  </a:rPr>
                  <a:t>p</a:t>
                </a:r>
                <a:r>
                  <a:rPr lang="pl-PL" sz="2000" dirty="0" smtClean="0">
                    <a:solidFill>
                      <a:srgbClr val="0000FF"/>
                    </a:solidFill>
                    <a:latin typeface="Corbel"/>
                    <a:cs typeface="Corbel"/>
                  </a:rPr>
                  <a:t> &lt; 11</a:t>
                </a:r>
                <a:r>
                  <a:rPr lang="pl-PL" sz="2000" baseline="30000" dirty="0" smtClean="0">
                    <a:solidFill>
                      <a:srgbClr val="0000FF"/>
                    </a:solidFill>
                    <a:latin typeface="Corbel"/>
                    <a:cs typeface="Corbel"/>
                  </a:rPr>
                  <a:t>(+,-)</a:t>
                </a:r>
              </a:p>
            </p:txBody>
          </p:sp>
          <p:sp>
            <p:nvSpPr>
              <p:cNvPr id="35" name="Rectangle 7"/>
              <p:cNvSpPr/>
              <p:nvPr/>
            </p:nvSpPr>
            <p:spPr>
              <a:xfrm>
                <a:off x="715856" y="1631615"/>
                <a:ext cx="3789306" cy="65402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50000"/>
                  </a:lnSpc>
                </a:pPr>
                <a:r>
                  <a:rPr lang="pl-PL" sz="2000" b="1" baseline="30000" dirty="0" smtClean="0">
                    <a:solidFill>
                      <a:srgbClr val="0000FF"/>
                    </a:solidFill>
                    <a:latin typeface="Corbel"/>
                    <a:cs typeface="Corbel"/>
                  </a:rPr>
                  <a:t>132</a:t>
                </a:r>
                <a:r>
                  <a:rPr lang="pl-PL" sz="2000" b="1" dirty="0" smtClean="0">
                    <a:solidFill>
                      <a:srgbClr val="0000FF"/>
                    </a:solidFill>
                    <a:latin typeface="Corbel"/>
                    <a:cs typeface="Corbel"/>
                  </a:rPr>
                  <a:t>Sn CORE </a:t>
                </a:r>
                <a:r>
                  <a:rPr lang="pl-PL" sz="2000" b="1" dirty="0" err="1" smtClean="0">
                    <a:solidFill>
                      <a:srgbClr val="0000FF"/>
                    </a:solidFill>
                    <a:latin typeface="Corbel"/>
                    <a:cs typeface="Corbel"/>
                  </a:rPr>
                  <a:t>Excitations</a:t>
                </a:r>
                <a:endParaRPr lang="pl-PL" sz="1600" b="1" i="1" dirty="0" smtClean="0">
                  <a:solidFill>
                    <a:srgbClr val="0000FF"/>
                  </a:solidFill>
                  <a:latin typeface="Corbel"/>
                  <a:cs typeface="Corbel"/>
                </a:endParaRPr>
              </a:p>
              <a:p>
                <a:pPr algn="ctr">
                  <a:lnSpc>
                    <a:spcPct val="50000"/>
                  </a:lnSpc>
                </a:pPr>
                <a:endParaRPr lang="pl-PL" sz="1600" i="1" dirty="0" smtClean="0">
                  <a:solidFill>
                    <a:srgbClr val="0000FF"/>
                  </a:solidFill>
                  <a:latin typeface="Corbel"/>
                  <a:cs typeface="Corbel"/>
                </a:endParaRPr>
              </a:p>
              <a:p>
                <a:pPr algn="ctr">
                  <a:lnSpc>
                    <a:spcPct val="50000"/>
                  </a:lnSpc>
                </a:pPr>
                <a:r>
                  <a:rPr lang="pl-PL" sz="1600" i="1" dirty="0" smtClean="0">
                    <a:solidFill>
                      <a:srgbClr val="0000FF"/>
                    </a:solidFill>
                    <a:latin typeface="Corbel"/>
                    <a:cs typeface="Corbel"/>
                  </a:rPr>
                  <a:t>RPA (</a:t>
                </a:r>
                <a:r>
                  <a:rPr lang="pl-PL" sz="1600" i="1" dirty="0" err="1" smtClean="0">
                    <a:solidFill>
                      <a:srgbClr val="0000FF"/>
                    </a:solidFill>
                    <a:latin typeface="Corbel"/>
                    <a:cs typeface="Corbel"/>
                  </a:rPr>
                  <a:t>Skyrme</a:t>
                </a:r>
                <a:r>
                  <a:rPr lang="pl-PL" sz="1600" i="1" dirty="0" smtClean="0">
                    <a:solidFill>
                      <a:srgbClr val="0000FF"/>
                    </a:solidFill>
                    <a:latin typeface="Corbel"/>
                    <a:cs typeface="Corbel"/>
                  </a:rPr>
                  <a:t> X)</a:t>
                </a:r>
                <a:endParaRPr lang="pl-PL" sz="1600" i="1" baseline="30000" dirty="0">
                  <a:solidFill>
                    <a:srgbClr val="0000FF"/>
                  </a:solidFill>
                  <a:latin typeface="Corbel"/>
                  <a:cs typeface="Corbel"/>
                </a:endParaRPr>
              </a:p>
              <a:p>
                <a:pPr algn="ctr">
                  <a:lnSpc>
                    <a:spcPct val="50000"/>
                  </a:lnSpc>
                </a:pPr>
                <a:r>
                  <a:rPr lang="pl-PL" sz="1600" dirty="0" smtClean="0">
                    <a:solidFill>
                      <a:srgbClr val="0000FF"/>
                    </a:solidFill>
                    <a:latin typeface="Corbel"/>
                    <a:cs typeface="Corbel"/>
                  </a:rPr>
                  <a:t> </a:t>
                </a:r>
                <a:endParaRPr lang="pl-PL" sz="1600" dirty="0">
                  <a:solidFill>
                    <a:srgbClr val="0000FF"/>
                  </a:solidFill>
                  <a:latin typeface="Corbel"/>
                  <a:cs typeface="Corbel"/>
                </a:endParaRPr>
              </a:p>
            </p:txBody>
          </p:sp>
          <p:cxnSp>
            <p:nvCxnSpPr>
              <p:cNvPr id="36" name="Straight Connector 2"/>
              <p:cNvCxnSpPr/>
              <p:nvPr/>
            </p:nvCxnSpPr>
            <p:spPr>
              <a:xfrm>
                <a:off x="694860" y="2323964"/>
                <a:ext cx="4103277" cy="0"/>
              </a:xfrm>
              <a:prstGeom prst="line">
                <a:avLst/>
              </a:prstGeom>
              <a:ln>
                <a:solidFill>
                  <a:srgbClr val="4F81BD"/>
                </a:solidFill>
                <a:prstDash val="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7" name="Rectangle 3"/>
              <p:cNvSpPr/>
              <p:nvPr/>
            </p:nvSpPr>
            <p:spPr>
              <a:xfrm>
                <a:off x="792291" y="2286191"/>
                <a:ext cx="142020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pl-PL" dirty="0" smtClean="0">
                    <a:solidFill>
                      <a:srgbClr val="0000FF"/>
                    </a:solidFill>
                    <a:latin typeface="Corbel"/>
                    <a:cs typeface="Corbel"/>
                  </a:rPr>
                  <a:t>E* &lt; 5.5 </a:t>
                </a:r>
                <a:r>
                  <a:rPr lang="pl-PL" dirty="0" err="1">
                    <a:solidFill>
                      <a:srgbClr val="0000FF"/>
                    </a:solidFill>
                    <a:latin typeface="Corbel"/>
                    <a:cs typeface="Corbel"/>
                  </a:rPr>
                  <a:t>MeV</a:t>
                </a:r>
                <a:endParaRPr lang="pl-PL" dirty="0">
                  <a:solidFill>
                    <a:srgbClr val="0000FF"/>
                  </a:solidFill>
                  <a:latin typeface="Corbel"/>
                  <a:cs typeface="Corbel"/>
                </a:endParaRPr>
              </a:p>
            </p:txBody>
          </p:sp>
        </p:grpSp>
      </p:grpSp>
      <p:grpSp>
        <p:nvGrpSpPr>
          <p:cNvPr id="38" name="Group 21"/>
          <p:cNvGrpSpPr/>
          <p:nvPr/>
        </p:nvGrpSpPr>
        <p:grpSpPr>
          <a:xfrm>
            <a:off x="4637917" y="1689340"/>
            <a:ext cx="4572000" cy="4298355"/>
            <a:chOff x="4597813" y="1555660"/>
            <a:chExt cx="4572000" cy="4298355"/>
          </a:xfrm>
        </p:grpSpPr>
        <p:cxnSp>
          <p:nvCxnSpPr>
            <p:cNvPr id="39" name="Connettore 1 4"/>
            <p:cNvCxnSpPr/>
            <p:nvPr/>
          </p:nvCxnSpPr>
          <p:spPr>
            <a:xfrm flipV="1">
              <a:off x="6636726" y="5772432"/>
              <a:ext cx="467999" cy="5622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Connettore 1 7"/>
            <p:cNvCxnSpPr/>
            <p:nvPr/>
          </p:nvCxnSpPr>
          <p:spPr>
            <a:xfrm>
              <a:off x="6636726" y="5401632"/>
              <a:ext cx="467999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Connettore 1 8"/>
            <p:cNvCxnSpPr/>
            <p:nvPr/>
          </p:nvCxnSpPr>
          <p:spPr>
            <a:xfrm>
              <a:off x="6636726" y="3990432"/>
              <a:ext cx="467999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Connettore 1 7"/>
            <p:cNvCxnSpPr/>
            <p:nvPr/>
          </p:nvCxnSpPr>
          <p:spPr>
            <a:xfrm>
              <a:off x="6636726" y="3900432"/>
              <a:ext cx="467999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Connettore 1 7"/>
            <p:cNvCxnSpPr/>
            <p:nvPr/>
          </p:nvCxnSpPr>
          <p:spPr>
            <a:xfrm>
              <a:off x="6636726" y="4235232"/>
              <a:ext cx="467999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Łącznik prosty 152"/>
            <p:cNvCxnSpPr/>
            <p:nvPr/>
          </p:nvCxnSpPr>
          <p:spPr>
            <a:xfrm>
              <a:off x="5092233" y="1555660"/>
              <a:ext cx="0" cy="4221429"/>
            </a:xfrm>
            <a:prstGeom prst="line">
              <a:avLst/>
            </a:prstGeom>
            <a:ln w="12700">
              <a:solidFill>
                <a:srgbClr val="0000FF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CasellaDiTesto 22"/>
            <p:cNvSpPr txBox="1"/>
            <p:nvPr/>
          </p:nvSpPr>
          <p:spPr>
            <a:xfrm>
              <a:off x="7012997" y="5207684"/>
              <a:ext cx="58221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it-IT" sz="1400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it-IT" sz="1400" dirty="0" smtClean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it-IT" sz="1400" dirty="0">
                  <a:solidFill>
                    <a:prstClr val="black"/>
                  </a:solidFill>
                  <a:latin typeface="Calibri"/>
                </a:rPr>
                <a:t>5/2</a:t>
              </a:r>
              <a:r>
                <a:rPr lang="it-IT" sz="1400" baseline="30000" dirty="0">
                  <a:solidFill>
                    <a:prstClr val="black"/>
                  </a:solidFill>
                  <a:latin typeface="Calibri"/>
                </a:rPr>
                <a:t>+                                         </a:t>
              </a:r>
              <a:r>
                <a:rPr lang="it-IT" sz="1400" dirty="0">
                  <a:solidFill>
                    <a:prstClr val="black"/>
                  </a:solidFill>
                  <a:latin typeface="Calibri"/>
                </a:rPr>
                <a:t> 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it-IT" sz="800" dirty="0">
                <a:solidFill>
                  <a:prstClr val="black"/>
                </a:solidFill>
                <a:latin typeface="Calibri"/>
              </a:endParaRPr>
            </a:p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it-IT" sz="1400" dirty="0">
                  <a:solidFill>
                    <a:prstClr val="black"/>
                  </a:solidFill>
                  <a:latin typeface="Calibri"/>
                </a:rPr>
                <a:t>  7/2</a:t>
              </a:r>
              <a:r>
                <a:rPr lang="it-IT" sz="1400" baseline="30000" dirty="0">
                  <a:solidFill>
                    <a:prstClr val="black"/>
                  </a:solidFill>
                  <a:latin typeface="Calibri"/>
                </a:rPr>
                <a:t>+</a:t>
              </a:r>
              <a:r>
                <a:rPr lang="it-IT" sz="1400" dirty="0">
                  <a:solidFill>
                    <a:prstClr val="black"/>
                  </a:solidFill>
                  <a:latin typeface="Calibri"/>
                </a:rPr>
                <a:t>                             </a:t>
              </a:r>
              <a:endParaRPr lang="it-IT" sz="1400" baseline="300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6" name="Rectangle 7"/>
            <p:cNvSpPr/>
            <p:nvPr/>
          </p:nvSpPr>
          <p:spPr>
            <a:xfrm>
              <a:off x="4597813" y="1631615"/>
              <a:ext cx="4572000" cy="654025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>
                <a:lnSpc>
                  <a:spcPct val="50000"/>
                </a:lnSpc>
              </a:pPr>
              <a:r>
                <a:rPr lang="pl-PL" sz="2000" b="1" dirty="0" smtClean="0">
                  <a:solidFill>
                    <a:srgbClr val="0000FF"/>
                  </a:solidFill>
                  <a:latin typeface="Corbel"/>
                  <a:cs typeface="Corbel"/>
                </a:rPr>
                <a:t>Proton Single </a:t>
              </a:r>
              <a:r>
                <a:rPr lang="pl-PL" sz="2000" b="1" dirty="0" err="1" smtClean="0">
                  <a:solidFill>
                    <a:srgbClr val="0000FF"/>
                  </a:solidFill>
                  <a:latin typeface="Corbel"/>
                  <a:cs typeface="Corbel"/>
                </a:rPr>
                <a:t>particle</a:t>
              </a:r>
              <a:r>
                <a:rPr lang="pl-PL" sz="2000" b="1" dirty="0" smtClean="0">
                  <a:solidFill>
                    <a:srgbClr val="0000FF"/>
                  </a:solidFill>
                  <a:latin typeface="Corbel"/>
                  <a:cs typeface="Corbel"/>
                </a:rPr>
                <a:t> </a:t>
              </a:r>
              <a:r>
                <a:rPr lang="pl-PL" sz="2000" b="1" dirty="0" err="1" smtClean="0">
                  <a:solidFill>
                    <a:srgbClr val="0000FF"/>
                  </a:solidFill>
                  <a:latin typeface="Corbel"/>
                  <a:cs typeface="Corbel"/>
                </a:rPr>
                <a:t>states</a:t>
              </a:r>
              <a:endParaRPr lang="pl-PL" sz="2000" b="1" dirty="0" smtClean="0">
                <a:solidFill>
                  <a:srgbClr val="0000FF"/>
                </a:solidFill>
                <a:latin typeface="Corbel"/>
                <a:cs typeface="Corbel"/>
              </a:endParaRPr>
            </a:p>
            <a:p>
              <a:pPr algn="ctr">
                <a:lnSpc>
                  <a:spcPct val="50000"/>
                </a:lnSpc>
              </a:pPr>
              <a:endParaRPr lang="pl-PL" sz="1600" i="1" dirty="0" smtClean="0">
                <a:solidFill>
                  <a:srgbClr val="0000FF"/>
                </a:solidFill>
                <a:latin typeface="Corbel"/>
                <a:cs typeface="Corbel"/>
              </a:endParaRPr>
            </a:p>
            <a:p>
              <a:pPr algn="ctr">
                <a:lnSpc>
                  <a:spcPct val="50000"/>
                </a:lnSpc>
              </a:pPr>
              <a:r>
                <a:rPr lang="pl-PL" sz="1600" i="1" dirty="0" err="1" smtClean="0">
                  <a:solidFill>
                    <a:srgbClr val="0000FF"/>
                  </a:solidFill>
                  <a:latin typeface="Corbel"/>
                  <a:cs typeface="Corbel"/>
                </a:rPr>
                <a:t>Hartree-Fock</a:t>
              </a:r>
              <a:r>
                <a:rPr lang="pl-PL" sz="1600" i="1" dirty="0" smtClean="0">
                  <a:solidFill>
                    <a:srgbClr val="0000FF"/>
                  </a:solidFill>
                  <a:latin typeface="Corbel"/>
                  <a:cs typeface="Corbel"/>
                </a:rPr>
                <a:t> (</a:t>
              </a:r>
              <a:r>
                <a:rPr lang="pl-PL" sz="1600" i="1" dirty="0" err="1" smtClean="0">
                  <a:solidFill>
                    <a:srgbClr val="0000FF"/>
                  </a:solidFill>
                  <a:latin typeface="Corbel"/>
                  <a:cs typeface="Corbel"/>
                </a:rPr>
                <a:t>Skyrme</a:t>
              </a:r>
              <a:r>
                <a:rPr lang="pl-PL" sz="1600" i="1" dirty="0" smtClean="0">
                  <a:solidFill>
                    <a:srgbClr val="0000FF"/>
                  </a:solidFill>
                  <a:latin typeface="Corbel"/>
                  <a:cs typeface="Corbel"/>
                </a:rPr>
                <a:t> X)</a:t>
              </a:r>
              <a:endParaRPr lang="pl-PL" sz="1600" i="1" baseline="30000" dirty="0">
                <a:solidFill>
                  <a:srgbClr val="0000FF"/>
                </a:solidFill>
                <a:latin typeface="Corbel"/>
                <a:cs typeface="Corbel"/>
              </a:endParaRPr>
            </a:p>
            <a:p>
              <a:pPr algn="ctr">
                <a:lnSpc>
                  <a:spcPct val="50000"/>
                </a:lnSpc>
              </a:pPr>
              <a:r>
                <a:rPr lang="pl-PL" sz="1600" dirty="0" smtClean="0">
                  <a:solidFill>
                    <a:srgbClr val="0000FF"/>
                  </a:solidFill>
                  <a:latin typeface="Corbel"/>
                  <a:cs typeface="Corbel"/>
                </a:rPr>
                <a:t> </a:t>
              </a:r>
              <a:endParaRPr lang="pl-PL" sz="1600" dirty="0">
                <a:solidFill>
                  <a:srgbClr val="0000FF"/>
                </a:solidFill>
                <a:latin typeface="Corbel"/>
                <a:cs typeface="Corbel"/>
              </a:endParaRPr>
            </a:p>
          </p:txBody>
        </p:sp>
        <p:sp>
          <p:nvSpPr>
            <p:cNvPr id="47" name="Oval 2"/>
            <p:cNvSpPr>
              <a:spLocks noChangeAspect="1"/>
            </p:cNvSpPr>
            <p:nvPr/>
          </p:nvSpPr>
          <p:spPr bwMode="auto">
            <a:xfrm>
              <a:off x="7875613" y="5677485"/>
              <a:ext cx="95895" cy="107238"/>
            </a:xfrm>
            <a:prstGeom prst="ellipse">
              <a:avLst/>
            </a:prstGeom>
            <a:gradFill flip="none" rotWithShape="1">
              <a:gsLst>
                <a:gs pos="0">
                  <a:srgbClr val="000082"/>
                </a:gs>
                <a:gs pos="30000">
                  <a:srgbClr val="66008F"/>
                </a:gs>
                <a:gs pos="64999">
                  <a:srgbClr val="BA0066"/>
                </a:gs>
                <a:gs pos="89999">
                  <a:srgbClr val="FF0000"/>
                </a:gs>
                <a:gs pos="100000">
                  <a:srgbClr val="FF8200"/>
                </a:gs>
              </a:gsLst>
              <a:lin ang="8100000" scaled="1"/>
              <a:tileRect/>
            </a:gradFill>
            <a:ln w="9525">
              <a:solidFill>
                <a:schemeClr val="tx1"/>
              </a:solidFill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  <a:softEdge rad="12700"/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/>
            </a:p>
          </p:txBody>
        </p:sp>
        <p:sp>
          <p:nvSpPr>
            <p:cNvPr id="48" name="Rectangle 6"/>
            <p:cNvSpPr/>
            <p:nvPr/>
          </p:nvSpPr>
          <p:spPr>
            <a:xfrm>
              <a:off x="7118837" y="3637883"/>
              <a:ext cx="724483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it-IT" sz="1400" dirty="0">
                  <a:solidFill>
                    <a:prstClr val="black"/>
                  </a:solidFill>
                </a:rPr>
                <a:t>1/2</a:t>
              </a:r>
              <a:r>
                <a:rPr lang="it-IT" sz="1400" baseline="30000" dirty="0">
                  <a:solidFill>
                    <a:prstClr val="black"/>
                  </a:solidFill>
                </a:rPr>
                <a:t>+</a:t>
              </a:r>
              <a:r>
                <a:rPr lang="it-IT" sz="1400" dirty="0">
                  <a:solidFill>
                    <a:prstClr val="black"/>
                  </a:solidFill>
                </a:rPr>
                <a:t>          </a:t>
              </a:r>
            </a:p>
          </p:txBody>
        </p:sp>
        <p:sp>
          <p:nvSpPr>
            <p:cNvPr id="49" name="Rectangle 7"/>
            <p:cNvSpPr/>
            <p:nvPr/>
          </p:nvSpPr>
          <p:spPr>
            <a:xfrm>
              <a:off x="7104725" y="4078790"/>
              <a:ext cx="505267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it-IT" sz="1400" dirty="0">
                  <a:solidFill>
                    <a:prstClr val="black"/>
                  </a:solidFill>
                </a:rPr>
                <a:t>3/2</a:t>
              </a:r>
              <a:r>
                <a:rPr lang="it-IT" sz="1400" baseline="30000" dirty="0">
                  <a:solidFill>
                    <a:prstClr val="black"/>
                  </a:solidFill>
                </a:rPr>
                <a:t>+</a:t>
              </a:r>
              <a:endParaRPr lang="en-US" sz="1400" dirty="0"/>
            </a:p>
          </p:txBody>
        </p:sp>
        <p:sp>
          <p:nvSpPr>
            <p:cNvPr id="50" name="Rectangle 8"/>
            <p:cNvSpPr/>
            <p:nvPr/>
          </p:nvSpPr>
          <p:spPr>
            <a:xfrm>
              <a:off x="7041221" y="3845327"/>
              <a:ext cx="563638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it-IT" sz="1400" dirty="0">
                  <a:solidFill>
                    <a:prstClr val="black"/>
                  </a:solidFill>
                </a:rPr>
                <a:t>11/2</a:t>
              </a:r>
              <a:r>
                <a:rPr lang="it-IT" sz="1400" baseline="30000" dirty="0">
                  <a:solidFill>
                    <a:prstClr val="black"/>
                  </a:solidFill>
                </a:rPr>
                <a:t>-</a:t>
              </a:r>
            </a:p>
          </p:txBody>
        </p:sp>
      </p:grpSp>
      <p:grpSp>
        <p:nvGrpSpPr>
          <p:cNvPr id="51" name="Group 68"/>
          <p:cNvGrpSpPr/>
          <p:nvPr/>
        </p:nvGrpSpPr>
        <p:grpSpPr>
          <a:xfrm>
            <a:off x="3870441" y="3392806"/>
            <a:ext cx="2686590" cy="1437322"/>
            <a:chOff x="3656553" y="3259126"/>
            <a:chExt cx="2686590" cy="1437322"/>
          </a:xfrm>
        </p:grpSpPr>
        <p:cxnSp>
          <p:nvCxnSpPr>
            <p:cNvPr id="52" name="Curved Connector 69"/>
            <p:cNvCxnSpPr/>
            <p:nvPr/>
          </p:nvCxnSpPr>
          <p:spPr>
            <a:xfrm>
              <a:off x="3656553" y="3259126"/>
              <a:ext cx="2686590" cy="1437322"/>
            </a:xfrm>
            <a:prstGeom prst="curvedConnector3">
              <a:avLst/>
            </a:prstGeom>
            <a:ln>
              <a:solidFill>
                <a:srgbClr val="FFCC66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Rectangle 70"/>
            <p:cNvSpPr/>
            <p:nvPr/>
          </p:nvSpPr>
          <p:spPr>
            <a:xfrm>
              <a:off x="4197836" y="3608095"/>
              <a:ext cx="1402040" cy="95410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b="1" i="1" dirty="0" smtClean="0">
                  <a:solidFill>
                    <a:srgbClr val="CC0099"/>
                  </a:solidFill>
                  <a:latin typeface="Corbel"/>
                  <a:cs typeface="Corbel"/>
                </a:rPr>
                <a:t>Coupling</a:t>
              </a:r>
            </a:p>
            <a:p>
              <a:r>
                <a:rPr lang="it-IT" sz="2400" dirty="0" smtClean="0">
                  <a:solidFill>
                    <a:srgbClr val="CC0099"/>
                  </a:solidFill>
                  <a:latin typeface="Corbel"/>
                  <a:cs typeface="Corbel"/>
                  <a:sym typeface="Symbol" pitchFamily="18" charset="2"/>
                </a:rPr>
                <a:t>        </a:t>
              </a:r>
              <a:r>
                <a:rPr lang="it-IT" sz="3200" b="1" dirty="0" smtClean="0">
                  <a:solidFill>
                    <a:srgbClr val="CC0099"/>
                  </a:solidFill>
                  <a:latin typeface="Corbel"/>
                  <a:cs typeface="Corbel"/>
                  <a:sym typeface="Symbol" pitchFamily="18" charset="2"/>
                </a:rPr>
                <a:t></a:t>
              </a:r>
              <a:endParaRPr lang="en-US" sz="3200" b="1" i="1" dirty="0">
                <a:solidFill>
                  <a:srgbClr val="CC0099"/>
                </a:solidFill>
                <a:latin typeface="Corbel"/>
                <a:cs typeface="Corbel"/>
              </a:endParaRPr>
            </a:p>
          </p:txBody>
        </p:sp>
      </p:grpSp>
      <p:sp>
        <p:nvSpPr>
          <p:cNvPr id="54" name="TextBox 10"/>
          <p:cNvSpPr txBox="1"/>
          <p:nvPr/>
        </p:nvSpPr>
        <p:spPr>
          <a:xfrm>
            <a:off x="0" y="6187970"/>
            <a:ext cx="9144000" cy="5950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2000" i="1" dirty="0" smtClean="0">
                <a:solidFill>
                  <a:srgbClr val="FFFF00"/>
                </a:solidFill>
                <a:latin typeface="Corbel"/>
                <a:cs typeface="Corbel"/>
                <a:sym typeface="Wingdings"/>
              </a:rPr>
              <a:t> </a:t>
            </a:r>
            <a:r>
              <a:rPr lang="en-US" sz="2000" i="1" dirty="0" smtClean="0">
                <a:solidFill>
                  <a:srgbClr val="FFFF00"/>
                </a:solidFill>
                <a:latin typeface="Corbel"/>
                <a:cs typeface="Corbel"/>
              </a:rPr>
              <a:t>Coupling matrix elements between SINGLE PARTICLE and CORE excitations</a:t>
            </a:r>
          </a:p>
          <a:p>
            <a:pPr algn="ctr">
              <a:lnSpc>
                <a:spcPct val="80000"/>
              </a:lnSpc>
            </a:pPr>
            <a:r>
              <a:rPr lang="en-US" sz="2000" i="1" dirty="0" smtClean="0">
                <a:solidFill>
                  <a:srgbClr val="FFFF00"/>
                </a:solidFill>
                <a:latin typeface="Corbel"/>
                <a:cs typeface="Corbel"/>
              </a:rPr>
              <a:t>are consistently calculated with the same </a:t>
            </a:r>
            <a:r>
              <a:rPr lang="en-US" sz="2000" i="1" dirty="0" err="1" smtClean="0">
                <a:solidFill>
                  <a:srgbClr val="FFFF00"/>
                </a:solidFill>
                <a:latin typeface="Corbel"/>
                <a:cs typeface="Corbel"/>
              </a:rPr>
              <a:t>SkX</a:t>
            </a:r>
            <a:r>
              <a:rPr lang="en-US" sz="2000" i="1" dirty="0" smtClean="0">
                <a:solidFill>
                  <a:srgbClr val="FFFF00"/>
                </a:solidFill>
                <a:latin typeface="Corbel"/>
                <a:cs typeface="Corbel"/>
              </a:rPr>
              <a:t> interaction </a:t>
            </a:r>
            <a:r>
              <a:rPr lang="en-US" sz="2000" b="1" i="1" dirty="0" smtClean="0">
                <a:solidFill>
                  <a:srgbClr val="00FFFF"/>
                </a:solidFill>
                <a:latin typeface="Corbel"/>
                <a:cs typeface="Corbel"/>
              </a:rPr>
              <a:t>– NO FREE PARAMETERS</a:t>
            </a:r>
            <a:endParaRPr lang="en-US" sz="2000" b="1" i="1" dirty="0">
              <a:solidFill>
                <a:srgbClr val="00FFFF"/>
              </a:solidFill>
              <a:latin typeface="Corbel"/>
              <a:cs typeface="Corbel"/>
            </a:endParaRPr>
          </a:p>
        </p:txBody>
      </p:sp>
      <p:sp>
        <p:nvSpPr>
          <p:cNvPr id="62" name="Rectangle 4"/>
          <p:cNvSpPr/>
          <p:nvPr/>
        </p:nvSpPr>
        <p:spPr>
          <a:xfrm>
            <a:off x="36990" y="-38829"/>
            <a:ext cx="9107010" cy="87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sz="3200" b="1" dirty="0" smtClean="0">
                <a:solidFill>
                  <a:srgbClr val="FFFF00"/>
                </a:solidFill>
                <a:latin typeface="Corbel"/>
                <a:cs typeface="Corbel"/>
                <a:sym typeface="Wingdings"/>
              </a:rPr>
              <a:t>The New “HYBRID” Model </a:t>
            </a:r>
            <a:r>
              <a:rPr lang="en-US" sz="2000" b="1" dirty="0" smtClean="0">
                <a:solidFill>
                  <a:schemeClr val="bg1"/>
                </a:solidFill>
                <a:latin typeface="Corbel"/>
                <a:cs typeface="Corbel"/>
                <a:sym typeface="Wingdings"/>
              </a:rPr>
              <a:t>(</a:t>
            </a:r>
            <a:r>
              <a:rPr lang="en-US" sz="2000" dirty="0" smtClean="0">
                <a:solidFill>
                  <a:schemeClr val="bg1"/>
                </a:solidFill>
                <a:latin typeface="Corbel"/>
                <a:cs typeface="Corbel"/>
                <a:sym typeface="Wingdings"/>
              </a:rPr>
              <a:t>G</a:t>
            </a:r>
            <a:r>
              <a:rPr lang="en-US" sz="2000" dirty="0">
                <a:solidFill>
                  <a:schemeClr val="bg1"/>
                </a:solidFill>
                <a:latin typeface="Corbel"/>
                <a:cs typeface="Corbel"/>
                <a:sym typeface="Wingdings"/>
              </a:rPr>
              <a:t>. </a:t>
            </a:r>
            <a:r>
              <a:rPr lang="en-US" sz="2000" dirty="0" err="1">
                <a:solidFill>
                  <a:schemeClr val="bg1"/>
                </a:solidFill>
                <a:latin typeface="Corbel"/>
                <a:cs typeface="Corbel"/>
                <a:sym typeface="Wingdings"/>
              </a:rPr>
              <a:t>Colò</a:t>
            </a:r>
            <a:r>
              <a:rPr lang="en-US" sz="2000" dirty="0">
                <a:solidFill>
                  <a:schemeClr val="bg1"/>
                </a:solidFill>
                <a:latin typeface="Corbel"/>
                <a:cs typeface="Corbel"/>
                <a:sym typeface="Wingdings"/>
              </a:rPr>
              <a:t>, P.F. </a:t>
            </a:r>
            <a:r>
              <a:rPr lang="en-US" sz="2000" dirty="0" err="1">
                <a:solidFill>
                  <a:schemeClr val="bg1"/>
                </a:solidFill>
                <a:latin typeface="Corbel"/>
                <a:cs typeface="Corbel"/>
                <a:sym typeface="Wingdings"/>
              </a:rPr>
              <a:t>Bortignon</a:t>
            </a:r>
            <a:r>
              <a:rPr lang="en-US" sz="2000" dirty="0">
                <a:solidFill>
                  <a:schemeClr val="bg1"/>
                </a:solidFill>
                <a:latin typeface="Corbel"/>
                <a:cs typeface="Corbel"/>
                <a:sym typeface="Wingdings"/>
              </a:rPr>
              <a:t> </a:t>
            </a:r>
            <a:r>
              <a:rPr lang="en-US" sz="2000" dirty="0" smtClean="0">
                <a:solidFill>
                  <a:schemeClr val="bg1"/>
                </a:solidFill>
                <a:latin typeface="Corbel"/>
                <a:cs typeface="Corbel"/>
                <a:sym typeface="Wingdings"/>
              </a:rPr>
              <a:t>- Milano)</a:t>
            </a:r>
            <a:endParaRPr lang="en-US" sz="2400" b="1" dirty="0" smtClean="0">
              <a:solidFill>
                <a:schemeClr val="bg1"/>
              </a:solidFill>
              <a:latin typeface="Corbel"/>
              <a:cs typeface="Corbel"/>
              <a:sym typeface="Wingdings"/>
            </a:endParaRPr>
          </a:p>
          <a:p>
            <a:pPr>
              <a:lnSpc>
                <a:spcPct val="90000"/>
              </a:lnSpc>
              <a:defRPr/>
            </a:pPr>
            <a:r>
              <a:rPr lang="en-US" sz="2400" b="1" dirty="0" smtClean="0">
                <a:solidFill>
                  <a:srgbClr val="00FFFF"/>
                </a:solidFill>
                <a:latin typeface="Corbel"/>
                <a:cs typeface="Corbel"/>
                <a:sym typeface="Wingdings"/>
              </a:rPr>
              <a:t>Extended </a:t>
            </a:r>
            <a:r>
              <a:rPr lang="en-US" sz="2400" b="1" dirty="0">
                <a:solidFill>
                  <a:srgbClr val="00FFFF"/>
                </a:solidFill>
                <a:latin typeface="Corbel"/>
                <a:cs typeface="Corbel"/>
                <a:sym typeface="Wingdings"/>
              </a:rPr>
              <a:t>Microscopic Particle-Vibration Coupling </a:t>
            </a:r>
            <a:r>
              <a:rPr lang="en-US" sz="2400" b="1" dirty="0" smtClean="0">
                <a:solidFill>
                  <a:srgbClr val="00FFFF"/>
                </a:solidFill>
                <a:latin typeface="Corbel"/>
                <a:cs typeface="Corbel"/>
                <a:sym typeface="Wingdings"/>
              </a:rPr>
              <a:t>Model </a:t>
            </a:r>
            <a:endParaRPr lang="en-US" sz="2000" b="1" dirty="0">
              <a:solidFill>
                <a:srgbClr val="00FFFF"/>
              </a:solidFill>
              <a:latin typeface="Corbel"/>
              <a:cs typeface="Corbel"/>
              <a:sym typeface="Wingdings"/>
            </a:endParaRPr>
          </a:p>
        </p:txBody>
      </p:sp>
    </p:spTree>
    <p:extLst>
      <p:ext uri="{BB962C8B-B14F-4D97-AF65-F5344CB8AC3E}">
        <p14:creationId xmlns:p14="http://schemas.microsoft.com/office/powerpoint/2010/main" val="221124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Rettangolo 130"/>
          <p:cNvSpPr/>
          <p:nvPr/>
        </p:nvSpPr>
        <p:spPr>
          <a:xfrm>
            <a:off x="2963167" y="1997247"/>
            <a:ext cx="6182269" cy="4873903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Rectangle 4"/>
          <p:cNvSpPr/>
          <p:nvPr/>
        </p:nvSpPr>
        <p:spPr>
          <a:xfrm>
            <a:off x="36990" y="-12093"/>
            <a:ext cx="910701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b="1" dirty="0" smtClean="0">
                <a:solidFill>
                  <a:srgbClr val="FFFF00"/>
                </a:solidFill>
                <a:latin typeface="Corbel"/>
                <a:cs typeface="Corbel"/>
                <a:sym typeface="Wingdings"/>
              </a:rPr>
              <a:t>The New “HYBRID” Model </a:t>
            </a:r>
            <a:r>
              <a:rPr lang="en-US" sz="2000" b="1" dirty="0" smtClean="0">
                <a:solidFill>
                  <a:schemeClr val="bg1"/>
                </a:solidFill>
                <a:latin typeface="Corbel"/>
                <a:cs typeface="Corbel"/>
                <a:sym typeface="Wingdings"/>
              </a:rPr>
              <a:t>(</a:t>
            </a:r>
            <a:r>
              <a:rPr lang="en-US" sz="2000" dirty="0" smtClean="0">
                <a:solidFill>
                  <a:schemeClr val="bg1"/>
                </a:solidFill>
                <a:latin typeface="Corbel"/>
                <a:cs typeface="Corbel"/>
                <a:sym typeface="Wingdings"/>
              </a:rPr>
              <a:t>G</a:t>
            </a:r>
            <a:r>
              <a:rPr lang="en-US" sz="2000" dirty="0">
                <a:solidFill>
                  <a:schemeClr val="bg1"/>
                </a:solidFill>
                <a:latin typeface="Corbel"/>
                <a:cs typeface="Corbel"/>
                <a:sym typeface="Wingdings"/>
              </a:rPr>
              <a:t>. </a:t>
            </a:r>
            <a:r>
              <a:rPr lang="en-US" sz="2000" dirty="0" err="1">
                <a:solidFill>
                  <a:schemeClr val="bg1"/>
                </a:solidFill>
                <a:latin typeface="Corbel"/>
                <a:cs typeface="Corbel"/>
                <a:sym typeface="Wingdings"/>
              </a:rPr>
              <a:t>Colò</a:t>
            </a:r>
            <a:r>
              <a:rPr lang="en-US" sz="2000" dirty="0">
                <a:solidFill>
                  <a:schemeClr val="bg1"/>
                </a:solidFill>
                <a:latin typeface="Corbel"/>
                <a:cs typeface="Corbel"/>
                <a:sym typeface="Wingdings"/>
              </a:rPr>
              <a:t>, P.F. </a:t>
            </a:r>
            <a:r>
              <a:rPr lang="en-US" sz="2000" dirty="0" err="1">
                <a:solidFill>
                  <a:schemeClr val="bg1"/>
                </a:solidFill>
                <a:latin typeface="Corbel"/>
                <a:cs typeface="Corbel"/>
                <a:sym typeface="Wingdings"/>
              </a:rPr>
              <a:t>Bortignon</a:t>
            </a:r>
            <a:r>
              <a:rPr lang="en-US" sz="2000" dirty="0">
                <a:solidFill>
                  <a:schemeClr val="bg1"/>
                </a:solidFill>
                <a:latin typeface="Corbel"/>
                <a:cs typeface="Corbel"/>
                <a:sym typeface="Wingdings"/>
              </a:rPr>
              <a:t> </a:t>
            </a:r>
            <a:r>
              <a:rPr lang="en-US" sz="2000" dirty="0" smtClean="0">
                <a:solidFill>
                  <a:schemeClr val="bg1"/>
                </a:solidFill>
                <a:latin typeface="Corbel"/>
                <a:cs typeface="Corbel"/>
                <a:sym typeface="Wingdings"/>
              </a:rPr>
              <a:t>- Milano)</a:t>
            </a:r>
            <a:endParaRPr lang="en-US" sz="2400" b="1" dirty="0" smtClean="0">
              <a:solidFill>
                <a:schemeClr val="bg1"/>
              </a:solidFill>
              <a:latin typeface="Corbel"/>
              <a:cs typeface="Corbel"/>
              <a:sym typeface="Wingdings"/>
            </a:endParaRPr>
          </a:p>
          <a:p>
            <a:pPr>
              <a:defRPr/>
            </a:pPr>
            <a:r>
              <a:rPr lang="en-US" sz="3200" b="1" baseline="30000" dirty="0" smtClean="0">
                <a:solidFill>
                  <a:srgbClr val="00FFFF"/>
                </a:solidFill>
                <a:latin typeface="Corbel"/>
                <a:cs typeface="Corbel"/>
                <a:sym typeface="Wingdings"/>
              </a:rPr>
              <a:t>133</a:t>
            </a:r>
            <a:r>
              <a:rPr lang="en-US" sz="3200" b="1" dirty="0" smtClean="0">
                <a:solidFill>
                  <a:srgbClr val="00FFFF"/>
                </a:solidFill>
                <a:latin typeface="Corbel"/>
                <a:cs typeface="Corbel"/>
                <a:sym typeface="Wingdings"/>
              </a:rPr>
              <a:t>Sb -MAIN Results</a:t>
            </a:r>
            <a:endParaRPr lang="en-US" sz="2800" b="1" dirty="0">
              <a:solidFill>
                <a:srgbClr val="00FFFF"/>
              </a:solidFill>
              <a:latin typeface="Corbel"/>
              <a:cs typeface="Corbel"/>
              <a:sym typeface="Wingdings"/>
            </a:endParaRPr>
          </a:p>
        </p:txBody>
      </p:sp>
      <p:grpSp>
        <p:nvGrpSpPr>
          <p:cNvPr id="9" name="Gruppo 8"/>
          <p:cNvGrpSpPr/>
          <p:nvPr/>
        </p:nvGrpSpPr>
        <p:grpSpPr>
          <a:xfrm>
            <a:off x="3044438" y="1997247"/>
            <a:ext cx="5977243" cy="4873903"/>
            <a:chOff x="3044438" y="1997237"/>
            <a:chExt cx="5977243" cy="4873903"/>
          </a:xfrm>
        </p:grpSpPr>
        <p:sp>
          <p:nvSpPr>
            <p:cNvPr id="105" name="Rettangolo 104"/>
            <p:cNvSpPr/>
            <p:nvPr/>
          </p:nvSpPr>
          <p:spPr>
            <a:xfrm>
              <a:off x="4628679" y="1997237"/>
              <a:ext cx="3178874" cy="58477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000" b="1" baseline="30000" dirty="0">
                  <a:solidFill>
                    <a:srgbClr val="0000FF"/>
                  </a:solidFill>
                  <a:latin typeface="Corbel"/>
                  <a:cs typeface="Corbel"/>
                </a:rPr>
                <a:t> </a:t>
              </a:r>
              <a:r>
                <a:rPr lang="en-US" sz="3200" b="1" baseline="30000" dirty="0" smtClean="0">
                  <a:solidFill>
                    <a:srgbClr val="0000FF"/>
                  </a:solidFill>
                  <a:latin typeface="Corbel"/>
                  <a:cs typeface="Corbel"/>
                </a:rPr>
                <a:t>133</a:t>
              </a:r>
              <a:r>
                <a:rPr lang="en-US" sz="3200" b="1" dirty="0" smtClean="0">
                  <a:solidFill>
                    <a:srgbClr val="0000FF"/>
                  </a:solidFill>
                  <a:latin typeface="Corbel"/>
                  <a:cs typeface="Corbel"/>
                </a:rPr>
                <a:t>Sb = </a:t>
              </a:r>
              <a:r>
                <a:rPr lang="en-US" sz="3200" b="1" baseline="30000" dirty="0" smtClean="0">
                  <a:solidFill>
                    <a:srgbClr val="0000FF"/>
                  </a:solidFill>
                  <a:latin typeface="Corbel"/>
                  <a:cs typeface="Corbel"/>
                </a:rPr>
                <a:t>132</a:t>
              </a:r>
              <a:r>
                <a:rPr lang="en-US" sz="3200" b="1" dirty="0" smtClean="0">
                  <a:solidFill>
                    <a:srgbClr val="0000FF"/>
                  </a:solidFill>
                  <a:latin typeface="Corbel"/>
                  <a:cs typeface="Corbel"/>
                </a:rPr>
                <a:t>Sn + 1</a:t>
              </a:r>
              <a:r>
                <a:rPr lang="en-US" sz="3200" b="1" dirty="0" smtClean="0">
                  <a:solidFill>
                    <a:srgbClr val="0000FF"/>
                  </a:solidFill>
                  <a:latin typeface="Symbol" charset="2"/>
                  <a:cs typeface="Symbol" charset="2"/>
                </a:rPr>
                <a:t>p</a:t>
              </a:r>
              <a:endParaRPr lang="it-IT" sz="2000" dirty="0">
                <a:latin typeface="Symbol" charset="2"/>
                <a:cs typeface="Symbol" charset="2"/>
              </a:endParaRPr>
            </a:p>
          </p:txBody>
        </p:sp>
        <p:cxnSp>
          <p:nvCxnSpPr>
            <p:cNvPr id="11" name="Connettore 1 4"/>
            <p:cNvCxnSpPr/>
            <p:nvPr/>
          </p:nvCxnSpPr>
          <p:spPr>
            <a:xfrm>
              <a:off x="3522890" y="6345370"/>
              <a:ext cx="5444574" cy="10345"/>
            </a:xfrm>
            <a:prstGeom prst="line">
              <a:avLst/>
            </a:prstGeom>
            <a:ln w="31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nettore 1 7"/>
            <p:cNvCxnSpPr/>
            <p:nvPr/>
          </p:nvCxnSpPr>
          <p:spPr>
            <a:xfrm>
              <a:off x="4289273" y="5205484"/>
              <a:ext cx="286347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nettore 1 7"/>
            <p:cNvCxnSpPr/>
            <p:nvPr/>
          </p:nvCxnSpPr>
          <p:spPr>
            <a:xfrm>
              <a:off x="4619673" y="5410240"/>
              <a:ext cx="286347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nettore 1 7"/>
            <p:cNvCxnSpPr/>
            <p:nvPr/>
          </p:nvCxnSpPr>
          <p:spPr>
            <a:xfrm>
              <a:off x="4950073" y="6109601"/>
              <a:ext cx="286347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nettore 1 7"/>
            <p:cNvCxnSpPr/>
            <p:nvPr/>
          </p:nvCxnSpPr>
          <p:spPr>
            <a:xfrm>
              <a:off x="5280473" y="6335631"/>
              <a:ext cx="286347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39"/>
            <p:cNvSpPr txBox="1"/>
            <p:nvPr/>
          </p:nvSpPr>
          <p:spPr>
            <a:xfrm>
              <a:off x="5174579" y="6063267"/>
              <a:ext cx="49569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i="1" dirty="0">
                  <a:solidFill>
                    <a:prstClr val="black"/>
                  </a:solidFill>
                  <a:latin typeface="Calibri"/>
                </a:rPr>
                <a:t>0.96</a:t>
              </a:r>
            </a:p>
          </p:txBody>
        </p:sp>
        <p:sp>
          <p:nvSpPr>
            <p:cNvPr id="17" name="TextBox 140"/>
            <p:cNvSpPr txBox="1"/>
            <p:nvPr/>
          </p:nvSpPr>
          <p:spPr>
            <a:xfrm>
              <a:off x="4868672" y="5849663"/>
              <a:ext cx="49569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i="1" dirty="0">
                  <a:solidFill>
                    <a:prstClr val="black"/>
                  </a:solidFill>
                  <a:latin typeface="Calibri"/>
                </a:rPr>
                <a:t>0.94</a:t>
              </a:r>
            </a:p>
          </p:txBody>
        </p:sp>
        <p:sp>
          <p:nvSpPr>
            <p:cNvPr id="18" name="TextBox 141"/>
            <p:cNvSpPr txBox="1"/>
            <p:nvPr/>
          </p:nvSpPr>
          <p:spPr>
            <a:xfrm>
              <a:off x="4571752" y="5170228"/>
              <a:ext cx="41770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i="1" dirty="0">
                  <a:solidFill>
                    <a:prstClr val="black"/>
                  </a:solidFill>
                  <a:latin typeface="Calibri"/>
                </a:rPr>
                <a:t>0.8</a:t>
              </a:r>
            </a:p>
          </p:txBody>
        </p:sp>
        <p:sp>
          <p:nvSpPr>
            <p:cNvPr id="19" name="TextBox 142"/>
            <p:cNvSpPr txBox="1"/>
            <p:nvPr/>
          </p:nvSpPr>
          <p:spPr>
            <a:xfrm>
              <a:off x="4193244" y="4949117"/>
              <a:ext cx="49569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i="1" dirty="0">
                  <a:solidFill>
                    <a:prstClr val="black"/>
                  </a:solidFill>
                  <a:latin typeface="Calibri"/>
                </a:rPr>
                <a:t>0.92</a:t>
              </a:r>
            </a:p>
          </p:txBody>
        </p:sp>
        <p:cxnSp>
          <p:nvCxnSpPr>
            <p:cNvPr id="20" name="Straight Connector 14"/>
            <p:cNvCxnSpPr/>
            <p:nvPr/>
          </p:nvCxnSpPr>
          <p:spPr>
            <a:xfrm flipV="1">
              <a:off x="4426133" y="6205476"/>
              <a:ext cx="0" cy="132958"/>
            </a:xfrm>
            <a:prstGeom prst="line">
              <a:avLst/>
            </a:prstGeom>
            <a:ln w="28575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14"/>
            <p:cNvCxnSpPr/>
            <p:nvPr/>
          </p:nvCxnSpPr>
          <p:spPr>
            <a:xfrm flipV="1">
              <a:off x="4762846" y="6208771"/>
              <a:ext cx="0" cy="132958"/>
            </a:xfrm>
            <a:prstGeom prst="line">
              <a:avLst/>
            </a:prstGeom>
            <a:ln w="28575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14"/>
            <p:cNvCxnSpPr/>
            <p:nvPr/>
          </p:nvCxnSpPr>
          <p:spPr>
            <a:xfrm flipV="1">
              <a:off x="5094694" y="6208771"/>
              <a:ext cx="0" cy="132958"/>
            </a:xfrm>
            <a:prstGeom prst="line">
              <a:avLst/>
            </a:prstGeom>
            <a:ln w="28575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14"/>
            <p:cNvCxnSpPr/>
            <p:nvPr/>
          </p:nvCxnSpPr>
          <p:spPr>
            <a:xfrm flipV="1">
              <a:off x="5783070" y="6208771"/>
              <a:ext cx="0" cy="132958"/>
            </a:xfrm>
            <a:prstGeom prst="line">
              <a:avLst/>
            </a:prstGeom>
            <a:ln w="28575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14"/>
            <p:cNvCxnSpPr/>
            <p:nvPr/>
          </p:nvCxnSpPr>
          <p:spPr>
            <a:xfrm flipV="1">
              <a:off x="6131372" y="6208771"/>
              <a:ext cx="0" cy="132958"/>
            </a:xfrm>
            <a:prstGeom prst="line">
              <a:avLst/>
            </a:prstGeom>
            <a:ln w="28575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14"/>
            <p:cNvCxnSpPr/>
            <p:nvPr/>
          </p:nvCxnSpPr>
          <p:spPr>
            <a:xfrm flipV="1">
              <a:off x="6479673" y="6208771"/>
              <a:ext cx="0" cy="132958"/>
            </a:xfrm>
            <a:prstGeom prst="line">
              <a:avLst/>
            </a:prstGeom>
            <a:ln w="28575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14"/>
            <p:cNvCxnSpPr/>
            <p:nvPr/>
          </p:nvCxnSpPr>
          <p:spPr>
            <a:xfrm flipV="1">
              <a:off x="6807405" y="6208771"/>
              <a:ext cx="0" cy="132958"/>
            </a:xfrm>
            <a:prstGeom prst="line">
              <a:avLst/>
            </a:prstGeom>
            <a:ln w="28575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14"/>
            <p:cNvCxnSpPr/>
            <p:nvPr/>
          </p:nvCxnSpPr>
          <p:spPr>
            <a:xfrm flipV="1">
              <a:off x="7131022" y="6208771"/>
              <a:ext cx="0" cy="132958"/>
            </a:xfrm>
            <a:prstGeom prst="line">
              <a:avLst/>
            </a:prstGeom>
            <a:ln w="28575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14"/>
            <p:cNvCxnSpPr/>
            <p:nvPr/>
          </p:nvCxnSpPr>
          <p:spPr>
            <a:xfrm flipV="1">
              <a:off x="7429958" y="6208771"/>
              <a:ext cx="0" cy="132958"/>
            </a:xfrm>
            <a:prstGeom prst="line">
              <a:avLst/>
            </a:prstGeom>
            <a:ln w="28575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14"/>
            <p:cNvCxnSpPr/>
            <p:nvPr/>
          </p:nvCxnSpPr>
          <p:spPr>
            <a:xfrm flipV="1">
              <a:off x="7704218" y="6208771"/>
              <a:ext cx="0" cy="132958"/>
            </a:xfrm>
            <a:prstGeom prst="line">
              <a:avLst/>
            </a:prstGeom>
            <a:ln w="28575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12"/>
            <p:cNvSpPr txBox="1"/>
            <p:nvPr/>
          </p:nvSpPr>
          <p:spPr>
            <a:xfrm>
              <a:off x="5817518" y="5332911"/>
              <a:ext cx="776925" cy="61657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pl-PL" sz="1400" b="1" dirty="0">
                  <a:solidFill>
                    <a:srgbClr val="CC0099"/>
                  </a:solidFill>
                  <a:latin typeface="Corbel"/>
                  <a:cs typeface="Corbel"/>
                </a:rPr>
                <a:t>S</a:t>
              </a:r>
              <a:r>
                <a:rPr lang="en-US" sz="1400" b="1" dirty="0" smtClean="0">
                  <a:solidFill>
                    <a:srgbClr val="CC0099"/>
                  </a:solidFill>
                  <a:latin typeface="Corbel"/>
                  <a:cs typeface="Corbel"/>
                </a:rPr>
                <a:t>ingle </a:t>
              </a:r>
            </a:p>
            <a:p>
              <a:pPr>
                <a:lnSpc>
                  <a:spcPct val="80000"/>
                </a:lnSpc>
              </a:pPr>
              <a:r>
                <a:rPr lang="pl-PL" sz="1400" b="1" dirty="0">
                  <a:solidFill>
                    <a:srgbClr val="CC0099"/>
                  </a:solidFill>
                  <a:latin typeface="Corbel"/>
                  <a:cs typeface="Corbel"/>
                </a:rPr>
                <a:t>P</a:t>
              </a:r>
              <a:r>
                <a:rPr lang="en-US" sz="1400" b="1" dirty="0" smtClean="0">
                  <a:solidFill>
                    <a:srgbClr val="CC0099"/>
                  </a:solidFill>
                  <a:latin typeface="Corbel"/>
                  <a:cs typeface="Corbel"/>
                </a:rPr>
                <a:t>article </a:t>
              </a:r>
            </a:p>
            <a:p>
              <a:pPr>
                <a:lnSpc>
                  <a:spcPct val="80000"/>
                </a:lnSpc>
              </a:pPr>
              <a:r>
                <a:rPr lang="pl-PL" sz="1400" b="1" dirty="0" err="1" smtClean="0">
                  <a:solidFill>
                    <a:srgbClr val="CC0099"/>
                  </a:solidFill>
                  <a:latin typeface="Corbel"/>
                  <a:cs typeface="Corbel"/>
                </a:rPr>
                <a:t>states</a:t>
              </a:r>
              <a:endParaRPr lang="en-US" sz="1400" b="1" dirty="0" smtClean="0">
                <a:solidFill>
                  <a:srgbClr val="CC0099"/>
                </a:solidFill>
                <a:latin typeface="Corbel"/>
                <a:cs typeface="Corbel"/>
              </a:endParaRPr>
            </a:p>
          </p:txBody>
        </p:sp>
        <p:sp>
          <p:nvSpPr>
            <p:cNvPr id="31" name="Nawias klamrowy zamykający 158"/>
            <p:cNvSpPr/>
            <p:nvPr/>
          </p:nvSpPr>
          <p:spPr>
            <a:xfrm>
              <a:off x="5592676" y="4832616"/>
              <a:ext cx="205887" cy="1509189"/>
            </a:xfrm>
            <a:prstGeom prst="rightBrace">
              <a:avLst/>
            </a:prstGeom>
            <a:ln w="19050">
              <a:solidFill>
                <a:srgbClr val="CC00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l-PL">
                <a:solidFill>
                  <a:prstClr val="black"/>
                </a:solidFill>
                <a:latin typeface="Calibri"/>
              </a:endParaRPr>
            </a:p>
          </p:txBody>
        </p:sp>
        <p:cxnSp>
          <p:nvCxnSpPr>
            <p:cNvPr id="32" name="Straight Connector 235"/>
            <p:cNvCxnSpPr/>
            <p:nvPr/>
          </p:nvCxnSpPr>
          <p:spPr>
            <a:xfrm flipV="1">
              <a:off x="3735875" y="2130616"/>
              <a:ext cx="0" cy="4201952"/>
            </a:xfrm>
            <a:prstGeom prst="line">
              <a:avLst/>
            </a:prstGeom>
            <a:ln w="3175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236"/>
            <p:cNvSpPr txBox="1"/>
            <p:nvPr/>
          </p:nvSpPr>
          <p:spPr>
            <a:xfrm rot="16200000">
              <a:off x="2662588" y="3315503"/>
              <a:ext cx="122536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prstClr val="black"/>
                  </a:solidFill>
                  <a:latin typeface="Corbel"/>
                  <a:cs typeface="Corbel"/>
                </a:rPr>
                <a:t>E [MeV]</a:t>
              </a:r>
              <a:endParaRPr lang="en-US" sz="2400" b="1" baseline="-25000" dirty="0">
                <a:solidFill>
                  <a:prstClr val="black"/>
                </a:solidFill>
                <a:latin typeface="Corbel"/>
                <a:cs typeface="Corbel"/>
              </a:endParaRPr>
            </a:p>
          </p:txBody>
        </p:sp>
        <p:cxnSp>
          <p:nvCxnSpPr>
            <p:cNvPr id="34" name="Connettore 1 7"/>
            <p:cNvCxnSpPr/>
            <p:nvPr/>
          </p:nvCxnSpPr>
          <p:spPr>
            <a:xfrm>
              <a:off x="3691814" y="5407581"/>
              <a:ext cx="88121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Connettore 1 7"/>
            <p:cNvCxnSpPr/>
            <p:nvPr/>
          </p:nvCxnSpPr>
          <p:spPr>
            <a:xfrm>
              <a:off x="3691819" y="5872935"/>
              <a:ext cx="88121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Connettore 1 7"/>
            <p:cNvCxnSpPr/>
            <p:nvPr/>
          </p:nvCxnSpPr>
          <p:spPr>
            <a:xfrm>
              <a:off x="3692068" y="4942227"/>
              <a:ext cx="88121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Connettore 1 7"/>
            <p:cNvCxnSpPr/>
            <p:nvPr/>
          </p:nvCxnSpPr>
          <p:spPr>
            <a:xfrm>
              <a:off x="3692068" y="4476872"/>
              <a:ext cx="88121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Connettore 1 7"/>
            <p:cNvCxnSpPr/>
            <p:nvPr/>
          </p:nvCxnSpPr>
          <p:spPr>
            <a:xfrm>
              <a:off x="3692068" y="4011518"/>
              <a:ext cx="88121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Connettore 1 7"/>
            <p:cNvCxnSpPr/>
            <p:nvPr/>
          </p:nvCxnSpPr>
          <p:spPr>
            <a:xfrm>
              <a:off x="3692068" y="3546164"/>
              <a:ext cx="88121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Connettore 1 7"/>
            <p:cNvCxnSpPr/>
            <p:nvPr/>
          </p:nvCxnSpPr>
          <p:spPr>
            <a:xfrm>
              <a:off x="3692068" y="3080809"/>
              <a:ext cx="88121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Connettore 1 7"/>
            <p:cNvCxnSpPr/>
            <p:nvPr/>
          </p:nvCxnSpPr>
          <p:spPr>
            <a:xfrm>
              <a:off x="3692068" y="2615455"/>
              <a:ext cx="88121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TextBox 245"/>
            <p:cNvSpPr txBox="1"/>
            <p:nvPr/>
          </p:nvSpPr>
          <p:spPr>
            <a:xfrm>
              <a:off x="3432633" y="2436811"/>
              <a:ext cx="287258" cy="40164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dirty="0">
                  <a:solidFill>
                    <a:prstClr val="black"/>
                  </a:solidFill>
                  <a:latin typeface="Corbel"/>
                  <a:cs typeface="Corbel"/>
                </a:rPr>
                <a:t>8</a:t>
              </a:r>
            </a:p>
            <a:p>
              <a:endParaRPr lang="en-US" sz="1500" dirty="0">
                <a:solidFill>
                  <a:prstClr val="black"/>
                </a:solidFill>
                <a:latin typeface="Corbel"/>
                <a:cs typeface="Corbel"/>
              </a:endParaRPr>
            </a:p>
            <a:p>
              <a:r>
                <a:rPr lang="en-US" sz="1500" dirty="0">
                  <a:solidFill>
                    <a:prstClr val="black"/>
                  </a:solidFill>
                  <a:latin typeface="Corbel"/>
                  <a:cs typeface="Corbel"/>
                </a:rPr>
                <a:t>7</a:t>
              </a:r>
            </a:p>
            <a:p>
              <a:endParaRPr lang="en-US" sz="1500" dirty="0">
                <a:solidFill>
                  <a:prstClr val="black"/>
                </a:solidFill>
                <a:latin typeface="Corbel"/>
                <a:cs typeface="Corbel"/>
              </a:endParaRPr>
            </a:p>
            <a:p>
              <a:r>
                <a:rPr lang="en-US" sz="1500" dirty="0">
                  <a:solidFill>
                    <a:prstClr val="black"/>
                  </a:solidFill>
                  <a:latin typeface="Corbel"/>
                  <a:cs typeface="Corbel"/>
                </a:rPr>
                <a:t>6</a:t>
              </a:r>
            </a:p>
            <a:p>
              <a:endParaRPr lang="en-US" sz="1500" dirty="0">
                <a:solidFill>
                  <a:prstClr val="black"/>
                </a:solidFill>
                <a:latin typeface="Corbel"/>
                <a:cs typeface="Corbel"/>
              </a:endParaRPr>
            </a:p>
            <a:p>
              <a:r>
                <a:rPr lang="en-US" sz="1500" dirty="0">
                  <a:solidFill>
                    <a:prstClr val="black"/>
                  </a:solidFill>
                  <a:latin typeface="Corbel"/>
                  <a:cs typeface="Corbel"/>
                </a:rPr>
                <a:t>5</a:t>
              </a:r>
            </a:p>
            <a:p>
              <a:endParaRPr lang="en-US" sz="1500" dirty="0">
                <a:solidFill>
                  <a:prstClr val="black"/>
                </a:solidFill>
                <a:latin typeface="Corbel"/>
                <a:cs typeface="Corbel"/>
              </a:endParaRPr>
            </a:p>
            <a:p>
              <a:r>
                <a:rPr lang="en-US" sz="1500" dirty="0">
                  <a:solidFill>
                    <a:prstClr val="black"/>
                  </a:solidFill>
                  <a:latin typeface="Corbel"/>
                  <a:cs typeface="Corbel"/>
                </a:rPr>
                <a:t>4</a:t>
              </a:r>
            </a:p>
            <a:p>
              <a:endParaRPr lang="en-US" sz="1500" dirty="0">
                <a:solidFill>
                  <a:prstClr val="black"/>
                </a:solidFill>
                <a:latin typeface="Corbel"/>
                <a:cs typeface="Corbel"/>
              </a:endParaRPr>
            </a:p>
            <a:p>
              <a:r>
                <a:rPr lang="en-US" sz="1500" dirty="0" smtClean="0">
                  <a:solidFill>
                    <a:prstClr val="black"/>
                  </a:solidFill>
                  <a:latin typeface="Corbel"/>
                  <a:cs typeface="Corbel"/>
                </a:rPr>
                <a:t>3</a:t>
              </a:r>
            </a:p>
            <a:p>
              <a:endParaRPr lang="en-US" sz="1500" dirty="0" smtClean="0">
                <a:solidFill>
                  <a:prstClr val="black"/>
                </a:solidFill>
                <a:latin typeface="Corbel"/>
                <a:cs typeface="Corbel"/>
              </a:endParaRPr>
            </a:p>
            <a:p>
              <a:r>
                <a:rPr lang="en-US" sz="1500" dirty="0" smtClean="0">
                  <a:solidFill>
                    <a:prstClr val="black"/>
                  </a:solidFill>
                  <a:latin typeface="Corbel"/>
                  <a:cs typeface="Corbel"/>
                </a:rPr>
                <a:t>2</a:t>
              </a:r>
              <a:endParaRPr lang="en-US" sz="1500" dirty="0">
                <a:solidFill>
                  <a:prstClr val="black"/>
                </a:solidFill>
                <a:latin typeface="Corbel"/>
                <a:cs typeface="Corbel"/>
              </a:endParaRPr>
            </a:p>
            <a:p>
              <a:endParaRPr lang="en-US" sz="1500" dirty="0">
                <a:solidFill>
                  <a:prstClr val="black"/>
                </a:solidFill>
                <a:latin typeface="Corbel"/>
                <a:cs typeface="Corbel"/>
              </a:endParaRPr>
            </a:p>
            <a:p>
              <a:r>
                <a:rPr lang="en-US" sz="1500" dirty="0">
                  <a:solidFill>
                    <a:prstClr val="black"/>
                  </a:solidFill>
                  <a:latin typeface="Corbel"/>
                  <a:cs typeface="Corbel"/>
                </a:rPr>
                <a:t>1</a:t>
              </a:r>
            </a:p>
            <a:p>
              <a:endParaRPr lang="en-US" sz="1500" dirty="0">
                <a:solidFill>
                  <a:prstClr val="black"/>
                </a:solidFill>
                <a:latin typeface="Corbel"/>
                <a:cs typeface="Corbel"/>
              </a:endParaRPr>
            </a:p>
            <a:p>
              <a:r>
                <a:rPr lang="en-US" sz="1500" dirty="0">
                  <a:solidFill>
                    <a:prstClr val="black"/>
                  </a:solidFill>
                  <a:latin typeface="Corbel"/>
                  <a:cs typeface="Corbel"/>
                </a:rPr>
                <a:t>0</a:t>
              </a:r>
            </a:p>
          </p:txBody>
        </p:sp>
        <p:cxnSp>
          <p:nvCxnSpPr>
            <p:cNvPr id="43" name="Straight Connector 14"/>
            <p:cNvCxnSpPr/>
            <p:nvPr/>
          </p:nvCxnSpPr>
          <p:spPr>
            <a:xfrm flipV="1">
              <a:off x="8014339" y="6212257"/>
              <a:ext cx="0" cy="132958"/>
            </a:xfrm>
            <a:prstGeom prst="line">
              <a:avLst/>
            </a:prstGeom>
            <a:ln w="28575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14"/>
            <p:cNvCxnSpPr/>
            <p:nvPr/>
          </p:nvCxnSpPr>
          <p:spPr>
            <a:xfrm flipV="1">
              <a:off x="8288314" y="6215744"/>
              <a:ext cx="0" cy="132958"/>
            </a:xfrm>
            <a:prstGeom prst="line">
              <a:avLst/>
            </a:prstGeom>
            <a:ln w="28575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TextBox 254"/>
            <p:cNvSpPr txBox="1"/>
            <p:nvPr/>
          </p:nvSpPr>
          <p:spPr>
            <a:xfrm>
              <a:off x="3996724" y="6341204"/>
              <a:ext cx="456184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prstClr val="black"/>
                  </a:solidFill>
                  <a:latin typeface="Calibri"/>
                </a:rPr>
                <a:t>  </a:t>
              </a:r>
              <a:r>
                <a:rPr lang="en-US" sz="1600" b="1" dirty="0" smtClean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1200" b="1" dirty="0" smtClean="0">
                  <a:solidFill>
                    <a:prstClr val="black"/>
                  </a:solidFill>
                  <a:latin typeface="Calibri"/>
                </a:rPr>
                <a:t>  </a:t>
              </a:r>
              <a:r>
                <a:rPr lang="en-US" sz="1050" b="1" dirty="0" smtClean="0">
                  <a:solidFill>
                    <a:prstClr val="black"/>
                  </a:solidFill>
                  <a:latin typeface="Calibri"/>
                </a:rPr>
                <a:t>1</a:t>
              </a:r>
              <a:r>
                <a:rPr lang="en-US" sz="1050" b="1" dirty="0">
                  <a:solidFill>
                    <a:prstClr val="black"/>
                  </a:solidFill>
                  <a:latin typeface="Calibri"/>
                </a:rPr>
                <a:t>/2    </a:t>
              </a:r>
              <a:r>
                <a:rPr lang="en-US" sz="1050" b="1" dirty="0" smtClean="0">
                  <a:solidFill>
                    <a:prstClr val="black"/>
                  </a:solidFill>
                  <a:latin typeface="Calibri"/>
                </a:rPr>
                <a:t>3</a:t>
              </a:r>
              <a:r>
                <a:rPr lang="en-US" sz="1050" b="1" dirty="0">
                  <a:solidFill>
                    <a:prstClr val="black"/>
                  </a:solidFill>
                  <a:latin typeface="Calibri"/>
                </a:rPr>
                <a:t>/2    </a:t>
              </a:r>
              <a:r>
                <a:rPr lang="en-US" sz="1050" b="1" dirty="0" smtClean="0">
                  <a:solidFill>
                    <a:prstClr val="black"/>
                  </a:solidFill>
                  <a:latin typeface="Calibri"/>
                </a:rPr>
                <a:t>5</a:t>
              </a:r>
              <a:r>
                <a:rPr lang="en-US" sz="1050" b="1" dirty="0">
                  <a:solidFill>
                    <a:prstClr val="black"/>
                  </a:solidFill>
                  <a:latin typeface="Calibri"/>
                </a:rPr>
                <a:t>/2    </a:t>
              </a:r>
              <a:r>
                <a:rPr lang="en-US" sz="1050" b="1" dirty="0" smtClean="0">
                  <a:solidFill>
                    <a:prstClr val="black"/>
                  </a:solidFill>
                  <a:latin typeface="Calibri"/>
                </a:rPr>
                <a:t>  7</a:t>
              </a:r>
              <a:r>
                <a:rPr lang="en-US" sz="1050" b="1" dirty="0">
                  <a:solidFill>
                    <a:prstClr val="black"/>
                  </a:solidFill>
                  <a:latin typeface="Calibri"/>
                </a:rPr>
                <a:t>/2  </a:t>
              </a:r>
              <a:r>
                <a:rPr lang="en-US" sz="1050" b="1" dirty="0" smtClean="0">
                  <a:solidFill>
                    <a:prstClr val="black"/>
                  </a:solidFill>
                  <a:latin typeface="Calibri"/>
                </a:rPr>
                <a:t>  9</a:t>
              </a:r>
              <a:r>
                <a:rPr lang="en-US" sz="1050" b="1" dirty="0">
                  <a:solidFill>
                    <a:prstClr val="black"/>
                  </a:solidFill>
                  <a:latin typeface="Calibri"/>
                </a:rPr>
                <a:t>/2    11/2  </a:t>
              </a:r>
              <a:r>
                <a:rPr lang="en-US" sz="1050" b="1" dirty="0" smtClean="0">
                  <a:solidFill>
                    <a:prstClr val="black"/>
                  </a:solidFill>
                  <a:latin typeface="Calibri"/>
                </a:rPr>
                <a:t>13</a:t>
              </a:r>
              <a:r>
                <a:rPr lang="en-US" sz="1050" b="1" dirty="0">
                  <a:solidFill>
                    <a:prstClr val="black"/>
                  </a:solidFill>
                  <a:latin typeface="Calibri"/>
                </a:rPr>
                <a:t>/2  </a:t>
              </a:r>
              <a:r>
                <a:rPr lang="en-US" sz="1050" b="1" dirty="0" smtClean="0">
                  <a:solidFill>
                    <a:prstClr val="black"/>
                  </a:solidFill>
                  <a:latin typeface="Calibri"/>
                </a:rPr>
                <a:t>15</a:t>
              </a:r>
              <a:r>
                <a:rPr lang="en-US" sz="1050" b="1" dirty="0">
                  <a:solidFill>
                    <a:prstClr val="black"/>
                  </a:solidFill>
                  <a:latin typeface="Calibri"/>
                </a:rPr>
                <a:t>/2 </a:t>
              </a:r>
              <a:r>
                <a:rPr lang="en-US" sz="1050" b="1" dirty="0" smtClean="0">
                  <a:solidFill>
                    <a:prstClr val="black"/>
                  </a:solidFill>
                  <a:latin typeface="Calibri"/>
                </a:rPr>
                <a:t> 17</a:t>
              </a:r>
              <a:r>
                <a:rPr lang="en-US" sz="1050" b="1" dirty="0">
                  <a:solidFill>
                    <a:prstClr val="black"/>
                  </a:solidFill>
                  <a:latin typeface="Calibri"/>
                </a:rPr>
                <a:t>/2  </a:t>
              </a:r>
              <a:r>
                <a:rPr lang="en-US" sz="1050" b="1" dirty="0" smtClean="0">
                  <a:solidFill>
                    <a:prstClr val="black"/>
                  </a:solidFill>
                  <a:latin typeface="Calibri"/>
                </a:rPr>
                <a:t>19/2</a:t>
              </a:r>
              <a:r>
                <a:rPr lang="pl-PL" sz="1050" b="1" dirty="0" smtClean="0">
                  <a:solidFill>
                    <a:prstClr val="black"/>
                  </a:solidFill>
                  <a:latin typeface="Calibri"/>
                </a:rPr>
                <a:t>  21/2  23/2  25/2</a:t>
              </a:r>
              <a:r>
                <a:rPr lang="en-US" sz="1050" b="1" dirty="0" smtClean="0">
                  <a:solidFill>
                    <a:prstClr val="black"/>
                  </a:solidFill>
                  <a:latin typeface="Calibri"/>
                </a:rPr>
                <a:t> </a:t>
              </a:r>
              <a:endParaRPr lang="en-US" sz="1200" b="1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6" name="CasellaDiTesto 21"/>
            <p:cNvSpPr txBox="1"/>
            <p:nvPr/>
          </p:nvSpPr>
          <p:spPr>
            <a:xfrm>
              <a:off x="5961082" y="6501808"/>
              <a:ext cx="63021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l-PL" b="1" dirty="0" smtClean="0">
                  <a:solidFill>
                    <a:prstClr val="black"/>
                  </a:solidFill>
                  <a:latin typeface="Calibri"/>
                </a:rPr>
                <a:t>SPIN</a:t>
              </a:r>
              <a:endParaRPr lang="it-IT" b="1" baseline="30000" dirty="0">
                <a:solidFill>
                  <a:prstClr val="black"/>
                </a:solidFill>
                <a:latin typeface="Calibri"/>
              </a:endParaRPr>
            </a:p>
          </p:txBody>
        </p:sp>
        <p:cxnSp>
          <p:nvCxnSpPr>
            <p:cNvPr id="47" name="Connettore 1 4"/>
            <p:cNvCxnSpPr/>
            <p:nvPr/>
          </p:nvCxnSpPr>
          <p:spPr>
            <a:xfrm>
              <a:off x="3405417" y="2921259"/>
              <a:ext cx="5616264" cy="9130"/>
            </a:xfrm>
            <a:prstGeom prst="line">
              <a:avLst/>
            </a:prstGeom>
            <a:ln w="107950" cmpd="tri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8" name="Group 12"/>
            <p:cNvGrpSpPr/>
            <p:nvPr/>
          </p:nvGrpSpPr>
          <p:grpSpPr>
            <a:xfrm>
              <a:off x="4290123" y="2772346"/>
              <a:ext cx="4122991" cy="1571568"/>
              <a:chOff x="1885117" y="1292400"/>
              <a:chExt cx="6220195" cy="2127600"/>
            </a:xfrm>
          </p:grpSpPr>
          <p:cxnSp>
            <p:nvCxnSpPr>
              <p:cNvPr id="57" name="Connettore 1 7"/>
              <p:cNvCxnSpPr/>
              <p:nvPr/>
            </p:nvCxnSpPr>
            <p:spPr>
              <a:xfrm>
                <a:off x="2383579" y="3312000"/>
                <a:ext cx="432000" cy="0"/>
              </a:xfrm>
              <a:prstGeom prst="line">
                <a:avLst/>
              </a:prstGeom>
              <a:ln w="285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Connettore 1 7"/>
              <p:cNvCxnSpPr/>
              <p:nvPr/>
            </p:nvCxnSpPr>
            <p:spPr>
              <a:xfrm>
                <a:off x="2882040" y="3416400"/>
                <a:ext cx="432000" cy="0"/>
              </a:xfrm>
              <a:prstGeom prst="line">
                <a:avLst/>
              </a:prstGeom>
              <a:ln w="285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Connettore 1 7"/>
              <p:cNvCxnSpPr/>
              <p:nvPr/>
            </p:nvCxnSpPr>
            <p:spPr>
              <a:xfrm>
                <a:off x="3878964" y="3420000"/>
                <a:ext cx="432000" cy="0"/>
              </a:xfrm>
              <a:prstGeom prst="line">
                <a:avLst/>
              </a:prstGeom>
              <a:ln w="285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Connettore 1 7"/>
              <p:cNvCxnSpPr/>
              <p:nvPr/>
            </p:nvCxnSpPr>
            <p:spPr>
              <a:xfrm>
                <a:off x="4377425" y="3420000"/>
                <a:ext cx="432000" cy="0"/>
              </a:xfrm>
              <a:prstGeom prst="line">
                <a:avLst/>
              </a:prstGeom>
              <a:ln w="285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Connettore 1 7"/>
              <p:cNvCxnSpPr/>
              <p:nvPr/>
            </p:nvCxnSpPr>
            <p:spPr>
              <a:xfrm>
                <a:off x="5872810" y="1440000"/>
                <a:ext cx="432000" cy="0"/>
              </a:xfrm>
              <a:prstGeom prst="line">
                <a:avLst/>
              </a:prstGeom>
              <a:ln w="285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Connettore 1 7"/>
              <p:cNvCxnSpPr/>
              <p:nvPr/>
            </p:nvCxnSpPr>
            <p:spPr>
              <a:xfrm>
                <a:off x="1885117" y="3132000"/>
                <a:ext cx="432000" cy="0"/>
              </a:xfrm>
              <a:prstGeom prst="line">
                <a:avLst/>
              </a:prstGeom>
              <a:ln w="285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Connettore 1 7"/>
              <p:cNvCxnSpPr/>
              <p:nvPr/>
            </p:nvCxnSpPr>
            <p:spPr>
              <a:xfrm>
                <a:off x="1885117" y="2728800"/>
                <a:ext cx="432000" cy="0"/>
              </a:xfrm>
              <a:prstGeom prst="line">
                <a:avLst/>
              </a:prstGeom>
              <a:ln w="285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Connettore 1 7"/>
              <p:cNvCxnSpPr/>
              <p:nvPr/>
            </p:nvCxnSpPr>
            <p:spPr>
              <a:xfrm>
                <a:off x="1885117" y="1764000"/>
                <a:ext cx="432000" cy="0"/>
              </a:xfrm>
              <a:prstGeom prst="line">
                <a:avLst/>
              </a:prstGeom>
              <a:ln w="285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Connettore 1 7"/>
              <p:cNvCxnSpPr/>
              <p:nvPr/>
            </p:nvCxnSpPr>
            <p:spPr>
              <a:xfrm>
                <a:off x="2383579" y="3124800"/>
                <a:ext cx="432000" cy="0"/>
              </a:xfrm>
              <a:prstGeom prst="line">
                <a:avLst/>
              </a:prstGeom>
              <a:ln w="285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Connettore 1 7"/>
              <p:cNvCxnSpPr/>
              <p:nvPr/>
            </p:nvCxnSpPr>
            <p:spPr>
              <a:xfrm>
                <a:off x="2383579" y="3013200"/>
                <a:ext cx="432000" cy="0"/>
              </a:xfrm>
              <a:prstGeom prst="line">
                <a:avLst/>
              </a:prstGeom>
              <a:ln w="285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Connettore 1 7"/>
              <p:cNvCxnSpPr/>
              <p:nvPr/>
            </p:nvCxnSpPr>
            <p:spPr>
              <a:xfrm>
                <a:off x="2383579" y="2678400"/>
                <a:ext cx="432000" cy="0"/>
              </a:xfrm>
              <a:prstGeom prst="line">
                <a:avLst/>
              </a:prstGeom>
              <a:ln w="285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Connettore 1 7"/>
              <p:cNvCxnSpPr/>
              <p:nvPr/>
            </p:nvCxnSpPr>
            <p:spPr>
              <a:xfrm>
                <a:off x="2383579" y="1846800"/>
                <a:ext cx="432000" cy="0"/>
              </a:xfrm>
              <a:prstGeom prst="line">
                <a:avLst/>
              </a:prstGeom>
              <a:ln w="285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Connettore 1 7"/>
              <p:cNvCxnSpPr/>
              <p:nvPr/>
            </p:nvCxnSpPr>
            <p:spPr>
              <a:xfrm>
                <a:off x="2383579" y="1501200"/>
                <a:ext cx="432000" cy="0"/>
              </a:xfrm>
              <a:prstGeom prst="line">
                <a:avLst/>
              </a:prstGeom>
              <a:ln w="285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Connettore 1 7"/>
              <p:cNvCxnSpPr/>
              <p:nvPr/>
            </p:nvCxnSpPr>
            <p:spPr>
              <a:xfrm>
                <a:off x="2881996" y="3171600"/>
                <a:ext cx="432000" cy="0"/>
              </a:xfrm>
              <a:prstGeom prst="line">
                <a:avLst/>
              </a:prstGeom>
              <a:ln w="285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Connettore 1 7"/>
              <p:cNvCxnSpPr/>
              <p:nvPr/>
            </p:nvCxnSpPr>
            <p:spPr>
              <a:xfrm>
                <a:off x="2882040" y="3013200"/>
                <a:ext cx="432000" cy="0"/>
              </a:xfrm>
              <a:prstGeom prst="line">
                <a:avLst/>
              </a:prstGeom>
              <a:ln w="285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Connettore 1 7"/>
              <p:cNvCxnSpPr/>
              <p:nvPr/>
            </p:nvCxnSpPr>
            <p:spPr>
              <a:xfrm>
                <a:off x="2882040" y="2793600"/>
                <a:ext cx="432000" cy="0"/>
              </a:xfrm>
              <a:prstGeom prst="line">
                <a:avLst/>
              </a:prstGeom>
              <a:ln w="285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Connettore 1 7"/>
              <p:cNvCxnSpPr/>
              <p:nvPr/>
            </p:nvCxnSpPr>
            <p:spPr>
              <a:xfrm>
                <a:off x="2882040" y="1987200"/>
                <a:ext cx="432000" cy="0"/>
              </a:xfrm>
              <a:prstGeom prst="line">
                <a:avLst/>
              </a:prstGeom>
              <a:ln w="285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Connettore 1 7"/>
              <p:cNvCxnSpPr/>
              <p:nvPr/>
            </p:nvCxnSpPr>
            <p:spPr>
              <a:xfrm>
                <a:off x="2882040" y="1627200"/>
                <a:ext cx="432000" cy="0"/>
              </a:xfrm>
              <a:prstGeom prst="line">
                <a:avLst/>
              </a:prstGeom>
              <a:ln w="285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Connettore 1 7"/>
              <p:cNvCxnSpPr/>
              <p:nvPr/>
            </p:nvCxnSpPr>
            <p:spPr>
              <a:xfrm>
                <a:off x="2882040" y="1533600"/>
                <a:ext cx="432000" cy="0"/>
              </a:xfrm>
              <a:prstGeom prst="line">
                <a:avLst/>
              </a:prstGeom>
              <a:ln w="285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Connettore 1 7"/>
              <p:cNvCxnSpPr/>
              <p:nvPr/>
            </p:nvCxnSpPr>
            <p:spPr>
              <a:xfrm>
                <a:off x="2882040" y="1360800"/>
                <a:ext cx="432000" cy="0"/>
              </a:xfrm>
              <a:prstGeom prst="line">
                <a:avLst/>
              </a:prstGeom>
              <a:ln w="285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Connettore 1 7"/>
              <p:cNvCxnSpPr/>
              <p:nvPr/>
            </p:nvCxnSpPr>
            <p:spPr>
              <a:xfrm>
                <a:off x="3380502" y="3384000"/>
                <a:ext cx="432000" cy="0"/>
              </a:xfrm>
              <a:prstGeom prst="line">
                <a:avLst/>
              </a:prstGeom>
              <a:ln w="285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Connettore 1 7"/>
              <p:cNvCxnSpPr/>
              <p:nvPr/>
            </p:nvCxnSpPr>
            <p:spPr>
              <a:xfrm>
                <a:off x="3380502" y="3157200"/>
                <a:ext cx="432000" cy="0"/>
              </a:xfrm>
              <a:prstGeom prst="line">
                <a:avLst/>
              </a:prstGeom>
              <a:ln w="285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Connettore 1 7"/>
              <p:cNvCxnSpPr/>
              <p:nvPr/>
            </p:nvCxnSpPr>
            <p:spPr>
              <a:xfrm>
                <a:off x="3380502" y="3045600"/>
                <a:ext cx="432000" cy="0"/>
              </a:xfrm>
              <a:prstGeom prst="line">
                <a:avLst/>
              </a:prstGeom>
              <a:ln w="285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Connettore 1 7"/>
              <p:cNvCxnSpPr/>
              <p:nvPr/>
            </p:nvCxnSpPr>
            <p:spPr>
              <a:xfrm>
                <a:off x="3380502" y="2797200"/>
                <a:ext cx="432000" cy="0"/>
              </a:xfrm>
              <a:prstGeom prst="line">
                <a:avLst/>
              </a:prstGeom>
              <a:ln w="285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Connettore 1 7"/>
              <p:cNvCxnSpPr/>
              <p:nvPr/>
            </p:nvCxnSpPr>
            <p:spPr>
              <a:xfrm>
                <a:off x="3380502" y="1854000"/>
                <a:ext cx="432000" cy="0"/>
              </a:xfrm>
              <a:prstGeom prst="line">
                <a:avLst/>
              </a:prstGeom>
              <a:ln w="285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Connettore 1 7"/>
              <p:cNvCxnSpPr/>
              <p:nvPr/>
            </p:nvCxnSpPr>
            <p:spPr>
              <a:xfrm>
                <a:off x="3380502" y="1634400"/>
                <a:ext cx="432000" cy="0"/>
              </a:xfrm>
              <a:prstGeom prst="line">
                <a:avLst/>
              </a:prstGeom>
              <a:ln w="285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Connettore 1 7"/>
              <p:cNvCxnSpPr/>
              <p:nvPr/>
            </p:nvCxnSpPr>
            <p:spPr>
              <a:xfrm>
                <a:off x="3380502" y="1436400"/>
                <a:ext cx="432000" cy="0"/>
              </a:xfrm>
              <a:prstGeom prst="line">
                <a:avLst/>
              </a:prstGeom>
              <a:ln w="285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Connettore 1 7"/>
              <p:cNvCxnSpPr/>
              <p:nvPr/>
            </p:nvCxnSpPr>
            <p:spPr>
              <a:xfrm>
                <a:off x="3380502" y="1292400"/>
                <a:ext cx="432000" cy="0"/>
              </a:xfrm>
              <a:prstGeom prst="line">
                <a:avLst/>
              </a:prstGeom>
              <a:ln w="285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Connettore 1 7"/>
              <p:cNvCxnSpPr/>
              <p:nvPr/>
            </p:nvCxnSpPr>
            <p:spPr>
              <a:xfrm>
                <a:off x="3878964" y="3182400"/>
                <a:ext cx="432000" cy="0"/>
              </a:xfrm>
              <a:prstGeom prst="line">
                <a:avLst/>
              </a:prstGeom>
              <a:ln w="285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Connettore 1 7"/>
              <p:cNvCxnSpPr/>
              <p:nvPr/>
            </p:nvCxnSpPr>
            <p:spPr>
              <a:xfrm>
                <a:off x="3878964" y="3049200"/>
                <a:ext cx="432000" cy="0"/>
              </a:xfrm>
              <a:prstGeom prst="line">
                <a:avLst/>
              </a:prstGeom>
              <a:ln w="285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Connettore 1 7"/>
              <p:cNvCxnSpPr/>
              <p:nvPr/>
            </p:nvCxnSpPr>
            <p:spPr>
              <a:xfrm>
                <a:off x="3878964" y="2808000"/>
                <a:ext cx="432000" cy="0"/>
              </a:xfrm>
              <a:prstGeom prst="line">
                <a:avLst/>
              </a:prstGeom>
              <a:ln w="285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Connettore 1 7"/>
              <p:cNvCxnSpPr/>
              <p:nvPr/>
            </p:nvCxnSpPr>
            <p:spPr>
              <a:xfrm>
                <a:off x="3878964" y="1645200"/>
                <a:ext cx="432000" cy="0"/>
              </a:xfrm>
              <a:prstGeom prst="line">
                <a:avLst/>
              </a:prstGeom>
              <a:ln w="285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Connettore 1 7"/>
              <p:cNvCxnSpPr/>
              <p:nvPr/>
            </p:nvCxnSpPr>
            <p:spPr>
              <a:xfrm>
                <a:off x="3878964" y="1443600"/>
                <a:ext cx="432000" cy="0"/>
              </a:xfrm>
              <a:prstGeom prst="line">
                <a:avLst/>
              </a:prstGeom>
              <a:ln w="285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Connettore 1 7"/>
              <p:cNvCxnSpPr/>
              <p:nvPr/>
            </p:nvCxnSpPr>
            <p:spPr>
              <a:xfrm>
                <a:off x="3878964" y="1310400"/>
                <a:ext cx="432000" cy="0"/>
              </a:xfrm>
              <a:prstGeom prst="line">
                <a:avLst/>
              </a:prstGeom>
              <a:ln w="285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Connettore 1 7"/>
              <p:cNvCxnSpPr/>
              <p:nvPr/>
            </p:nvCxnSpPr>
            <p:spPr>
              <a:xfrm>
                <a:off x="4377425" y="3182400"/>
                <a:ext cx="432000" cy="0"/>
              </a:xfrm>
              <a:prstGeom prst="line">
                <a:avLst/>
              </a:prstGeom>
              <a:ln w="285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Connettore 1 7"/>
              <p:cNvCxnSpPr/>
              <p:nvPr/>
            </p:nvCxnSpPr>
            <p:spPr>
              <a:xfrm>
                <a:off x="4377425" y="2811600"/>
                <a:ext cx="432000" cy="0"/>
              </a:xfrm>
              <a:prstGeom prst="line">
                <a:avLst/>
              </a:prstGeom>
              <a:ln w="285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Connettore 1 7"/>
              <p:cNvCxnSpPr/>
              <p:nvPr/>
            </p:nvCxnSpPr>
            <p:spPr>
              <a:xfrm>
                <a:off x="4377425" y="1645200"/>
                <a:ext cx="432000" cy="0"/>
              </a:xfrm>
              <a:prstGeom prst="line">
                <a:avLst/>
              </a:prstGeom>
              <a:ln w="285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" name="Connettore 1 7"/>
              <p:cNvCxnSpPr/>
              <p:nvPr/>
            </p:nvCxnSpPr>
            <p:spPr>
              <a:xfrm>
                <a:off x="4377425" y="1443600"/>
                <a:ext cx="432000" cy="0"/>
              </a:xfrm>
              <a:prstGeom prst="line">
                <a:avLst/>
              </a:prstGeom>
              <a:ln w="285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" name="Connettore 1 7"/>
              <p:cNvCxnSpPr/>
              <p:nvPr/>
            </p:nvCxnSpPr>
            <p:spPr>
              <a:xfrm>
                <a:off x="4875887" y="3182400"/>
                <a:ext cx="432000" cy="0"/>
              </a:xfrm>
              <a:prstGeom prst="line">
                <a:avLst/>
              </a:prstGeom>
              <a:ln w="285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" name="Connettore 1 7"/>
              <p:cNvCxnSpPr/>
              <p:nvPr/>
            </p:nvCxnSpPr>
            <p:spPr>
              <a:xfrm>
                <a:off x="4875887" y="2811600"/>
                <a:ext cx="432000" cy="0"/>
              </a:xfrm>
              <a:prstGeom prst="line">
                <a:avLst/>
              </a:prstGeom>
              <a:ln w="285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Connettore 1 7"/>
              <p:cNvCxnSpPr/>
              <p:nvPr/>
            </p:nvCxnSpPr>
            <p:spPr>
              <a:xfrm>
                <a:off x="4875887" y="1443600"/>
                <a:ext cx="432000" cy="0"/>
              </a:xfrm>
              <a:prstGeom prst="line">
                <a:avLst/>
              </a:prstGeom>
              <a:ln w="285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Connettore 1 7"/>
              <p:cNvCxnSpPr/>
              <p:nvPr/>
            </p:nvCxnSpPr>
            <p:spPr>
              <a:xfrm>
                <a:off x="5374348" y="3182400"/>
                <a:ext cx="432000" cy="0"/>
              </a:xfrm>
              <a:prstGeom prst="line">
                <a:avLst/>
              </a:prstGeom>
              <a:ln w="285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" name="Connettore 1 7"/>
              <p:cNvCxnSpPr/>
              <p:nvPr/>
            </p:nvCxnSpPr>
            <p:spPr>
              <a:xfrm>
                <a:off x="5374348" y="1443600"/>
                <a:ext cx="432000" cy="0"/>
              </a:xfrm>
              <a:prstGeom prst="line">
                <a:avLst/>
              </a:prstGeom>
              <a:ln w="285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Connettore 1 7"/>
              <p:cNvCxnSpPr/>
              <p:nvPr/>
            </p:nvCxnSpPr>
            <p:spPr>
              <a:xfrm>
                <a:off x="5872810" y="3172182"/>
                <a:ext cx="432000" cy="0"/>
              </a:xfrm>
              <a:prstGeom prst="line">
                <a:avLst/>
              </a:prstGeom>
              <a:ln w="285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Connettore 1 7"/>
              <p:cNvCxnSpPr/>
              <p:nvPr/>
            </p:nvCxnSpPr>
            <p:spPr>
              <a:xfrm>
                <a:off x="6329084" y="3142855"/>
                <a:ext cx="432000" cy="0"/>
              </a:xfrm>
              <a:prstGeom prst="line">
                <a:avLst/>
              </a:prstGeom>
              <a:ln w="285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Connettore 1 7"/>
              <p:cNvCxnSpPr/>
              <p:nvPr/>
            </p:nvCxnSpPr>
            <p:spPr>
              <a:xfrm>
                <a:off x="6797363" y="3084376"/>
                <a:ext cx="432000" cy="0"/>
              </a:xfrm>
              <a:prstGeom prst="line">
                <a:avLst/>
              </a:prstGeom>
              <a:ln w="285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Connettore 1 7"/>
              <p:cNvCxnSpPr/>
              <p:nvPr/>
            </p:nvCxnSpPr>
            <p:spPr>
              <a:xfrm>
                <a:off x="7265038" y="3038530"/>
                <a:ext cx="432000" cy="0"/>
              </a:xfrm>
              <a:prstGeom prst="line">
                <a:avLst/>
              </a:prstGeom>
              <a:ln w="285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" name="Connettore 1 7"/>
              <p:cNvCxnSpPr/>
              <p:nvPr/>
            </p:nvCxnSpPr>
            <p:spPr>
              <a:xfrm>
                <a:off x="7673312" y="2811600"/>
                <a:ext cx="432000" cy="0"/>
              </a:xfrm>
              <a:prstGeom prst="line">
                <a:avLst/>
              </a:prstGeom>
              <a:ln w="285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9" name="Rectangle 8"/>
            <p:cNvSpPr/>
            <p:nvPr/>
          </p:nvSpPr>
          <p:spPr>
            <a:xfrm>
              <a:off x="4107190" y="4737844"/>
              <a:ext cx="1159292" cy="27186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lnSpc>
                  <a:spcPct val="80000"/>
                </a:lnSpc>
              </a:pPr>
              <a:r>
                <a:rPr lang="pl-PL" sz="1400" b="1" dirty="0" smtClean="0">
                  <a:solidFill>
                    <a:srgbClr val="CC0099"/>
                  </a:solidFill>
                  <a:latin typeface="Corbel"/>
                  <a:cs typeface="Corbel"/>
                </a:rPr>
                <a:t>S</a:t>
              </a:r>
              <a:r>
                <a:rPr lang="en-US" sz="1400" b="1" dirty="0" err="1" smtClean="0">
                  <a:solidFill>
                    <a:srgbClr val="CC0099"/>
                  </a:solidFill>
                  <a:latin typeface="Corbel"/>
                  <a:cs typeface="Corbel"/>
                </a:rPr>
                <a:t>pec</a:t>
              </a:r>
              <a:r>
                <a:rPr lang="en-US" sz="1400" b="1" dirty="0" smtClean="0">
                  <a:solidFill>
                    <a:srgbClr val="CC0099"/>
                  </a:solidFill>
                  <a:latin typeface="Corbel"/>
                  <a:cs typeface="Corbel"/>
                </a:rPr>
                <a:t>. Factor </a:t>
              </a:r>
              <a:endParaRPr lang="en-US" sz="1400" b="1" dirty="0">
                <a:solidFill>
                  <a:srgbClr val="CC0099"/>
                </a:solidFill>
                <a:latin typeface="Corbel"/>
                <a:cs typeface="Corbel"/>
              </a:endParaRPr>
            </a:p>
          </p:txBody>
        </p:sp>
        <p:sp>
          <p:nvSpPr>
            <p:cNvPr id="50" name="TextBox 12"/>
            <p:cNvSpPr txBox="1"/>
            <p:nvPr/>
          </p:nvSpPr>
          <p:spPr>
            <a:xfrm>
              <a:off x="6211701" y="3279380"/>
              <a:ext cx="221256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it-IT" sz="2400" b="1" dirty="0" smtClean="0">
                  <a:solidFill>
                    <a:srgbClr val="CC0099"/>
                  </a:solidFill>
                  <a:latin typeface="Corbel"/>
                  <a:cs typeface="Corbel"/>
                </a:rPr>
                <a:t>MIXED STATES</a:t>
              </a:r>
              <a:endParaRPr lang="en-US" sz="2400" b="1" dirty="0" smtClean="0">
                <a:solidFill>
                  <a:srgbClr val="CC0099"/>
                </a:solidFill>
                <a:latin typeface="Corbel"/>
                <a:cs typeface="Corbel"/>
              </a:endParaRPr>
            </a:p>
          </p:txBody>
        </p:sp>
        <p:sp>
          <p:nvSpPr>
            <p:cNvPr id="51" name="TextBox 226"/>
            <p:cNvSpPr txBox="1"/>
            <p:nvPr/>
          </p:nvSpPr>
          <p:spPr>
            <a:xfrm>
              <a:off x="3776511" y="2311698"/>
              <a:ext cx="555360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 err="1">
                  <a:solidFill>
                    <a:prstClr val="black"/>
                  </a:solidFill>
                  <a:latin typeface="Corbel"/>
                  <a:cs typeface="Corbel"/>
                </a:rPr>
                <a:t>S</a:t>
              </a:r>
              <a:r>
                <a:rPr lang="en-US" sz="3200" baseline="-25000" dirty="0" err="1">
                  <a:solidFill>
                    <a:prstClr val="black"/>
                  </a:solidFill>
                  <a:latin typeface="Corbel"/>
                  <a:cs typeface="Corbel"/>
                </a:rPr>
                <a:t>n</a:t>
              </a:r>
              <a:endParaRPr lang="en-US" sz="3200" baseline="-25000" dirty="0">
                <a:solidFill>
                  <a:prstClr val="black"/>
                </a:solidFill>
                <a:latin typeface="Corbel"/>
                <a:cs typeface="Corbel"/>
              </a:endParaRPr>
            </a:p>
          </p:txBody>
        </p:sp>
        <p:grpSp>
          <p:nvGrpSpPr>
            <p:cNvPr id="52" name="Grupa 2"/>
            <p:cNvGrpSpPr/>
            <p:nvPr/>
          </p:nvGrpSpPr>
          <p:grpSpPr>
            <a:xfrm>
              <a:off x="7665018" y="5288090"/>
              <a:ext cx="1306936" cy="829751"/>
              <a:chOff x="7786554" y="1664051"/>
              <a:chExt cx="2136023" cy="1123323"/>
            </a:xfrm>
          </p:grpSpPr>
          <p:sp>
            <p:nvSpPr>
              <p:cNvPr id="54" name="Prostokąt 9"/>
              <p:cNvSpPr/>
              <p:nvPr/>
            </p:nvSpPr>
            <p:spPr>
              <a:xfrm>
                <a:off x="7786554" y="1664051"/>
                <a:ext cx="2043915" cy="1123323"/>
              </a:xfrm>
              <a:prstGeom prst="rect">
                <a:avLst/>
              </a:prstGeom>
              <a:solidFill>
                <a:srgbClr val="FFCC66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 sz="1400">
                  <a:solidFill>
                    <a:srgbClr val="CC0099"/>
                  </a:solidFill>
                  <a:latin typeface="Corbel"/>
                  <a:cs typeface="Corbel"/>
                </a:endParaRPr>
              </a:p>
            </p:txBody>
          </p:sp>
          <p:cxnSp>
            <p:nvCxnSpPr>
              <p:cNvPr id="55" name="Connettore 1 7"/>
              <p:cNvCxnSpPr/>
              <p:nvPr/>
            </p:nvCxnSpPr>
            <p:spPr>
              <a:xfrm>
                <a:off x="7989036" y="2305605"/>
                <a:ext cx="468000" cy="0"/>
              </a:xfrm>
              <a:prstGeom prst="line">
                <a:avLst/>
              </a:prstGeom>
              <a:ln w="38100" cmpd="sng">
                <a:solidFill>
                  <a:srgbClr val="0000FF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6" name="pole tekstowe 156"/>
              <p:cNvSpPr txBox="1"/>
              <p:nvPr/>
            </p:nvSpPr>
            <p:spPr>
              <a:xfrm>
                <a:off x="8467997" y="2109435"/>
                <a:ext cx="1454580" cy="41667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l-PL" sz="1400" b="1" dirty="0" smtClean="0">
                    <a:solidFill>
                      <a:srgbClr val="0000FF"/>
                    </a:solidFill>
                    <a:latin typeface="Corbel"/>
                    <a:cs typeface="Corbel"/>
                  </a:rPr>
                  <a:t>THEORY</a:t>
                </a:r>
                <a:endParaRPr lang="pl-PL" sz="1400" b="1" dirty="0">
                  <a:solidFill>
                    <a:srgbClr val="0000FF"/>
                  </a:solidFill>
                  <a:latin typeface="Corbel"/>
                  <a:cs typeface="Corbel"/>
                </a:endParaRPr>
              </a:p>
            </p:txBody>
          </p:sp>
        </p:grpSp>
        <p:sp>
          <p:nvSpPr>
            <p:cNvPr id="53" name="Rettangolo 52"/>
            <p:cNvSpPr/>
            <p:nvPr/>
          </p:nvSpPr>
          <p:spPr>
            <a:xfrm>
              <a:off x="8034801" y="5234670"/>
              <a:ext cx="736099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b="1" dirty="0" smtClean="0">
                  <a:solidFill>
                    <a:srgbClr val="CC0099"/>
                  </a:solidFill>
                  <a:latin typeface="Symbol" panose="05050102010706020507" pitchFamily="18" charset="2"/>
                  <a:cs typeface="Symbol" charset="2"/>
                  <a:sym typeface="Symbol" charset="0"/>
                </a:rPr>
                <a:t>p = +</a:t>
              </a:r>
              <a:endParaRPr lang="it-IT" sz="2000" dirty="0"/>
            </a:p>
          </p:txBody>
        </p:sp>
      </p:grpSp>
      <p:grpSp>
        <p:nvGrpSpPr>
          <p:cNvPr id="107" name="Gruppo 106"/>
          <p:cNvGrpSpPr/>
          <p:nvPr/>
        </p:nvGrpSpPr>
        <p:grpSpPr>
          <a:xfrm>
            <a:off x="4615675" y="3968095"/>
            <a:ext cx="3978928" cy="2367536"/>
            <a:chOff x="4537921" y="3968095"/>
            <a:chExt cx="3978928" cy="2367536"/>
          </a:xfrm>
        </p:grpSpPr>
        <p:grpSp>
          <p:nvGrpSpPr>
            <p:cNvPr id="108" name="Group 284"/>
            <p:cNvGrpSpPr/>
            <p:nvPr/>
          </p:nvGrpSpPr>
          <p:grpSpPr>
            <a:xfrm>
              <a:off x="4537921" y="3968095"/>
              <a:ext cx="3798944" cy="2367536"/>
              <a:chOff x="3302067" y="2904605"/>
              <a:chExt cx="5731319" cy="3205186"/>
            </a:xfrm>
          </p:grpSpPr>
          <p:cxnSp>
            <p:nvCxnSpPr>
              <p:cNvPr id="112" name="Connettore 1 7"/>
              <p:cNvCxnSpPr/>
              <p:nvPr/>
            </p:nvCxnSpPr>
            <p:spPr>
              <a:xfrm>
                <a:off x="3302067" y="4582800"/>
                <a:ext cx="432000" cy="0"/>
              </a:xfrm>
              <a:prstGeom prst="line">
                <a:avLst/>
              </a:prstGeom>
              <a:ln w="57150" cmpd="sng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" name="Connettore 1 7"/>
              <p:cNvCxnSpPr/>
              <p:nvPr/>
            </p:nvCxnSpPr>
            <p:spPr>
              <a:xfrm>
                <a:off x="3803368" y="5515200"/>
                <a:ext cx="432000" cy="0"/>
              </a:xfrm>
              <a:prstGeom prst="line">
                <a:avLst/>
              </a:prstGeom>
              <a:ln w="57150" cmpd="sng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" name="Connettore 1 7"/>
              <p:cNvCxnSpPr/>
              <p:nvPr/>
            </p:nvCxnSpPr>
            <p:spPr>
              <a:xfrm>
                <a:off x="4293533" y="6109791"/>
                <a:ext cx="432000" cy="0"/>
              </a:xfrm>
              <a:prstGeom prst="line">
                <a:avLst/>
              </a:prstGeom>
              <a:ln w="57150" cmpd="sng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" name="Connettore 1 7"/>
              <p:cNvCxnSpPr/>
              <p:nvPr/>
            </p:nvCxnSpPr>
            <p:spPr>
              <a:xfrm>
                <a:off x="5310135" y="3477600"/>
                <a:ext cx="432000" cy="0"/>
              </a:xfrm>
              <a:prstGeom prst="line">
                <a:avLst/>
              </a:prstGeom>
              <a:ln w="38100" cmpd="sng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" name="Connettore 1 7"/>
              <p:cNvCxnSpPr/>
              <p:nvPr/>
            </p:nvCxnSpPr>
            <p:spPr>
              <a:xfrm>
                <a:off x="5807984" y="3347240"/>
                <a:ext cx="432000" cy="0"/>
              </a:xfrm>
              <a:prstGeom prst="line">
                <a:avLst/>
              </a:prstGeom>
              <a:ln w="38100" cmpd="sng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" name="Connettore 1 7"/>
              <p:cNvCxnSpPr/>
              <p:nvPr/>
            </p:nvCxnSpPr>
            <p:spPr>
              <a:xfrm>
                <a:off x="6306077" y="3261930"/>
                <a:ext cx="432000" cy="0"/>
              </a:xfrm>
              <a:prstGeom prst="line">
                <a:avLst/>
              </a:prstGeom>
              <a:ln w="38100" cmpd="sng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" name="Connettore 1 7"/>
              <p:cNvCxnSpPr/>
              <p:nvPr/>
            </p:nvCxnSpPr>
            <p:spPr>
              <a:xfrm>
                <a:off x="6800884" y="3268800"/>
                <a:ext cx="432000" cy="0"/>
              </a:xfrm>
              <a:prstGeom prst="line">
                <a:avLst/>
              </a:prstGeom>
              <a:ln w="38100" cmpd="sng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" name="Connettore 1 7"/>
              <p:cNvCxnSpPr/>
              <p:nvPr/>
            </p:nvCxnSpPr>
            <p:spPr>
              <a:xfrm>
                <a:off x="7729569" y="3268800"/>
                <a:ext cx="432000" cy="0"/>
              </a:xfrm>
              <a:prstGeom prst="line">
                <a:avLst/>
              </a:prstGeom>
              <a:ln w="76200" cmpd="sng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0" name="Connettore 1 7"/>
              <p:cNvCxnSpPr/>
              <p:nvPr/>
            </p:nvCxnSpPr>
            <p:spPr>
              <a:xfrm>
                <a:off x="4308576" y="3477600"/>
                <a:ext cx="432000" cy="0"/>
              </a:xfrm>
              <a:prstGeom prst="line">
                <a:avLst/>
              </a:prstGeom>
              <a:ln w="38100" cmpd="sng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1" name="Connettore 1 7"/>
              <p:cNvCxnSpPr/>
              <p:nvPr/>
            </p:nvCxnSpPr>
            <p:spPr>
              <a:xfrm>
                <a:off x="4806617" y="3517138"/>
                <a:ext cx="432000" cy="0"/>
              </a:xfrm>
              <a:prstGeom prst="line">
                <a:avLst/>
              </a:prstGeom>
              <a:ln w="38100" cmpd="sng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" name="Connettore 1 7"/>
              <p:cNvCxnSpPr/>
              <p:nvPr/>
            </p:nvCxnSpPr>
            <p:spPr>
              <a:xfrm>
                <a:off x="8188059" y="3078107"/>
                <a:ext cx="432000" cy="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" name="Connettore 1 7"/>
              <p:cNvCxnSpPr/>
              <p:nvPr/>
            </p:nvCxnSpPr>
            <p:spPr>
              <a:xfrm>
                <a:off x="8601386" y="2904605"/>
                <a:ext cx="432000" cy="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4" name="pole tekstowe 193"/>
              <p:cNvSpPr txBox="1"/>
              <p:nvPr/>
            </p:nvSpPr>
            <p:spPr>
              <a:xfrm>
                <a:off x="7579889" y="3254070"/>
                <a:ext cx="1262944" cy="4583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l-PL" sz="1600" b="1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17</a:t>
                </a:r>
                <a:r>
                  <a:rPr lang="pl-PL" sz="1600" b="1" dirty="0" smtClean="0">
                    <a:solidFill>
                      <a:srgbClr val="FF0000"/>
                    </a:solidFill>
                    <a:latin typeface="Symbol" panose="05050102010706020507" pitchFamily="18" charset="2"/>
                    <a:cs typeface="Arial" panose="020B0604020202020204" pitchFamily="34" charset="0"/>
                  </a:rPr>
                  <a:t>m</a:t>
                </a:r>
                <a:r>
                  <a:rPr lang="pl-PL" sz="1600" b="1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</a:t>
                </a:r>
                <a:endParaRPr lang="pl-PL" sz="1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09" name="Group 10"/>
            <p:cNvGrpSpPr/>
            <p:nvPr/>
          </p:nvGrpSpPr>
          <p:grpSpPr>
            <a:xfrm>
              <a:off x="7713582" y="5818012"/>
              <a:ext cx="803267" cy="307777"/>
              <a:chOff x="7181483" y="2211412"/>
              <a:chExt cx="1211857" cy="416671"/>
            </a:xfrm>
          </p:grpSpPr>
          <p:sp>
            <p:nvSpPr>
              <p:cNvPr id="110" name="pole tekstowe 194"/>
              <p:cNvSpPr txBox="1"/>
              <p:nvPr/>
            </p:nvSpPr>
            <p:spPr>
              <a:xfrm>
                <a:off x="7626058" y="2211412"/>
                <a:ext cx="767282" cy="41667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l-PL" sz="1400" b="1" dirty="0" smtClean="0">
                    <a:solidFill>
                      <a:srgbClr val="FF0000"/>
                    </a:solidFill>
                    <a:latin typeface="Corbel"/>
                    <a:cs typeface="Corbel"/>
                  </a:rPr>
                  <a:t>EXP</a:t>
                </a:r>
                <a:endParaRPr lang="pl-PL" sz="1400" b="1" dirty="0">
                  <a:solidFill>
                    <a:srgbClr val="FF0000"/>
                  </a:solidFill>
                  <a:latin typeface="Corbel"/>
                  <a:cs typeface="Corbel"/>
                </a:endParaRPr>
              </a:p>
            </p:txBody>
          </p:sp>
          <p:cxnSp>
            <p:nvCxnSpPr>
              <p:cNvPr id="111" name="Connettore 1 7"/>
              <p:cNvCxnSpPr/>
              <p:nvPr/>
            </p:nvCxnSpPr>
            <p:spPr>
              <a:xfrm>
                <a:off x="7181483" y="2433626"/>
                <a:ext cx="432000" cy="0"/>
              </a:xfrm>
              <a:prstGeom prst="line">
                <a:avLst/>
              </a:prstGeom>
              <a:ln w="38100" cmpd="sng">
                <a:solidFill>
                  <a:srgbClr val="FF0000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96" name="Gruppo 195"/>
          <p:cNvGrpSpPr/>
          <p:nvPr/>
        </p:nvGrpSpPr>
        <p:grpSpPr>
          <a:xfrm>
            <a:off x="382231" y="2962495"/>
            <a:ext cx="2231671" cy="3356395"/>
            <a:chOff x="382226" y="2547825"/>
            <a:chExt cx="2231671" cy="3356395"/>
          </a:xfrm>
        </p:grpSpPr>
        <p:grpSp>
          <p:nvGrpSpPr>
            <p:cNvPr id="197" name="Gruppo 196"/>
            <p:cNvGrpSpPr/>
            <p:nvPr/>
          </p:nvGrpSpPr>
          <p:grpSpPr>
            <a:xfrm>
              <a:off x="382226" y="2547825"/>
              <a:ext cx="2231671" cy="3356395"/>
              <a:chOff x="160286" y="2658786"/>
              <a:chExt cx="2231671" cy="3356395"/>
            </a:xfrm>
          </p:grpSpPr>
          <p:sp>
            <p:nvSpPr>
              <p:cNvPr id="199" name="Rectangle 7"/>
              <p:cNvSpPr/>
              <p:nvPr/>
            </p:nvSpPr>
            <p:spPr>
              <a:xfrm>
                <a:off x="160286" y="2658786"/>
                <a:ext cx="2231671" cy="1660455"/>
              </a:xfrm>
              <a:prstGeom prst="rect">
                <a:avLst/>
              </a:prstGeom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pl-PL" b="1" baseline="30000" dirty="0" smtClean="0">
                    <a:solidFill>
                      <a:srgbClr val="CC0099"/>
                    </a:solidFill>
                    <a:latin typeface="Corbel"/>
                    <a:cs typeface="Corbel"/>
                  </a:rPr>
                  <a:t>132</a:t>
                </a:r>
                <a:r>
                  <a:rPr lang="pl-PL" b="1" dirty="0" smtClean="0">
                    <a:solidFill>
                      <a:srgbClr val="CC0099"/>
                    </a:solidFill>
                    <a:latin typeface="Corbel"/>
                    <a:cs typeface="Corbel"/>
                  </a:rPr>
                  <a:t>Sn CORE </a:t>
                </a:r>
              </a:p>
              <a:p>
                <a:pPr algn="ctr">
                  <a:lnSpc>
                    <a:spcPct val="90000"/>
                  </a:lnSpc>
                </a:pPr>
                <a:r>
                  <a:rPr lang="pl-PL" b="1" dirty="0" err="1" smtClean="0">
                    <a:solidFill>
                      <a:srgbClr val="CC0099"/>
                    </a:solidFill>
                    <a:latin typeface="Corbel"/>
                    <a:cs typeface="Corbel"/>
                  </a:rPr>
                  <a:t>Excitations</a:t>
                </a:r>
                <a:r>
                  <a:rPr lang="pl-PL" b="1" dirty="0" smtClean="0">
                    <a:solidFill>
                      <a:srgbClr val="CC0099"/>
                    </a:solidFill>
                    <a:latin typeface="Corbel"/>
                    <a:cs typeface="Corbel"/>
                  </a:rPr>
                  <a:t> </a:t>
                </a:r>
              </a:p>
              <a:p>
                <a:pPr algn="ctr">
                  <a:lnSpc>
                    <a:spcPct val="90000"/>
                  </a:lnSpc>
                </a:pPr>
                <a:r>
                  <a:rPr lang="pl-PL" b="1" dirty="0" smtClean="0">
                    <a:solidFill>
                      <a:srgbClr val="0000FF"/>
                    </a:solidFill>
                    <a:latin typeface="Corbel"/>
                    <a:cs typeface="Corbel"/>
                  </a:rPr>
                  <a:t>&lt; 5.5 </a:t>
                </a:r>
                <a:r>
                  <a:rPr lang="pl-PL" b="1" dirty="0" err="1" smtClean="0">
                    <a:solidFill>
                      <a:srgbClr val="0000FF"/>
                    </a:solidFill>
                    <a:latin typeface="Corbel"/>
                    <a:cs typeface="Corbel"/>
                  </a:rPr>
                  <a:t>MeV</a:t>
                </a:r>
                <a:endParaRPr lang="pl-PL" b="1" dirty="0" smtClean="0">
                  <a:solidFill>
                    <a:srgbClr val="0000FF"/>
                  </a:solidFill>
                  <a:latin typeface="Corbel"/>
                  <a:cs typeface="Corbel"/>
                </a:endParaRPr>
              </a:p>
              <a:p>
                <a:pPr algn="ctr">
                  <a:lnSpc>
                    <a:spcPct val="50000"/>
                  </a:lnSpc>
                </a:pPr>
                <a:endParaRPr lang="pl-PL" sz="700" b="1" dirty="0" smtClean="0">
                  <a:solidFill>
                    <a:srgbClr val="0000FF"/>
                  </a:solidFill>
                  <a:latin typeface="Corbel"/>
                  <a:cs typeface="Corbel"/>
                </a:endParaRPr>
              </a:p>
              <a:p>
                <a:pPr algn="ctr">
                  <a:lnSpc>
                    <a:spcPct val="90000"/>
                  </a:lnSpc>
                </a:pPr>
                <a:r>
                  <a:rPr lang="pl-PL" sz="1600" dirty="0">
                    <a:solidFill>
                      <a:srgbClr val="0000FF"/>
                    </a:solidFill>
                    <a:latin typeface="Corbel"/>
                    <a:cs typeface="Corbel"/>
                  </a:rPr>
                  <a:t>(</a:t>
                </a:r>
                <a:r>
                  <a:rPr lang="pl-PL" sz="1600" dirty="0" err="1" smtClean="0">
                    <a:solidFill>
                      <a:srgbClr val="0000FF"/>
                    </a:solidFill>
                    <a:latin typeface="Corbel"/>
                    <a:cs typeface="Corbel"/>
                  </a:rPr>
                  <a:t>phonons</a:t>
                </a:r>
                <a:r>
                  <a:rPr lang="pl-PL" sz="1600" dirty="0" smtClean="0">
                    <a:solidFill>
                      <a:srgbClr val="0000FF"/>
                    </a:solidFill>
                    <a:latin typeface="Corbel"/>
                    <a:cs typeface="Corbel"/>
                  </a:rPr>
                  <a:t> and </a:t>
                </a:r>
              </a:p>
              <a:p>
                <a:pPr algn="ctr">
                  <a:lnSpc>
                    <a:spcPct val="90000"/>
                  </a:lnSpc>
                </a:pPr>
                <a:r>
                  <a:rPr lang="pl-PL" sz="1600" dirty="0" smtClean="0">
                    <a:solidFill>
                      <a:srgbClr val="0000FF"/>
                    </a:solidFill>
                    <a:latin typeface="Corbel"/>
                    <a:cs typeface="Corbel"/>
                  </a:rPr>
                  <a:t>non-</a:t>
                </a:r>
                <a:r>
                  <a:rPr lang="pl-PL" sz="1600" dirty="0" err="1" smtClean="0">
                    <a:solidFill>
                      <a:srgbClr val="0000FF"/>
                    </a:solidFill>
                    <a:latin typeface="Corbel"/>
                    <a:cs typeface="Corbel"/>
                  </a:rPr>
                  <a:t>collective</a:t>
                </a:r>
                <a:r>
                  <a:rPr lang="pl-PL" sz="1600" dirty="0" smtClean="0">
                    <a:solidFill>
                      <a:srgbClr val="0000FF"/>
                    </a:solidFill>
                    <a:latin typeface="Corbel"/>
                    <a:cs typeface="Corbel"/>
                  </a:rPr>
                  <a:t>):</a:t>
                </a:r>
                <a:endParaRPr lang="pl-PL" sz="1200" dirty="0" smtClean="0">
                  <a:solidFill>
                    <a:srgbClr val="0000FF"/>
                  </a:solidFill>
                  <a:latin typeface="Corbel"/>
                  <a:cs typeface="Corbel"/>
                </a:endParaRPr>
              </a:p>
              <a:p>
                <a:pPr algn="ctr">
                  <a:lnSpc>
                    <a:spcPct val="50000"/>
                  </a:lnSpc>
                </a:pPr>
                <a:endParaRPr lang="pl-PL" sz="1200" dirty="0" smtClean="0">
                  <a:solidFill>
                    <a:srgbClr val="0000FF"/>
                  </a:solidFill>
                  <a:latin typeface="Corbel"/>
                  <a:cs typeface="Corbel"/>
                </a:endParaRPr>
              </a:p>
              <a:p>
                <a:pPr algn="ctr">
                  <a:lnSpc>
                    <a:spcPct val="70000"/>
                  </a:lnSpc>
                </a:pPr>
                <a:r>
                  <a:rPr lang="pl-PL" dirty="0" smtClean="0">
                    <a:solidFill>
                      <a:srgbClr val="0000FF"/>
                    </a:solidFill>
                    <a:latin typeface="Corbel"/>
                    <a:cs typeface="Corbel"/>
                  </a:rPr>
                  <a:t>RPA - </a:t>
                </a:r>
                <a:r>
                  <a:rPr lang="pl-PL" dirty="0" err="1" smtClean="0">
                    <a:solidFill>
                      <a:srgbClr val="0000FF"/>
                    </a:solidFill>
                    <a:latin typeface="Corbel"/>
                    <a:cs typeface="Corbel"/>
                  </a:rPr>
                  <a:t>Skyrme</a:t>
                </a:r>
                <a:r>
                  <a:rPr lang="pl-PL" dirty="0" smtClean="0">
                    <a:solidFill>
                      <a:srgbClr val="0000FF"/>
                    </a:solidFill>
                    <a:latin typeface="Corbel"/>
                    <a:cs typeface="Corbel"/>
                  </a:rPr>
                  <a:t> X</a:t>
                </a:r>
                <a:r>
                  <a:rPr lang="pl-PL" sz="1200" dirty="0" smtClean="0">
                    <a:solidFill>
                      <a:srgbClr val="0000FF"/>
                    </a:solidFill>
                    <a:latin typeface="Corbel"/>
                    <a:cs typeface="Corbel"/>
                  </a:rPr>
                  <a:t> </a:t>
                </a:r>
                <a:endParaRPr lang="pl-PL" sz="1200" dirty="0">
                  <a:solidFill>
                    <a:srgbClr val="0000FF"/>
                  </a:solidFill>
                  <a:latin typeface="Corbel"/>
                  <a:cs typeface="Corbel"/>
                </a:endParaRPr>
              </a:p>
            </p:txBody>
          </p:sp>
          <p:sp>
            <p:nvSpPr>
              <p:cNvPr id="200" name="Rectangle 7"/>
              <p:cNvSpPr/>
              <p:nvPr/>
            </p:nvSpPr>
            <p:spPr>
              <a:xfrm>
                <a:off x="160286" y="4956430"/>
                <a:ext cx="2231671" cy="1058751"/>
              </a:xfrm>
              <a:prstGeom prst="rect">
                <a:avLst/>
              </a:prstGeom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:r>
                  <a:rPr lang="pl-PL" b="1" dirty="0">
                    <a:solidFill>
                      <a:srgbClr val="CC0099"/>
                    </a:solidFill>
                    <a:latin typeface="Corbel"/>
                    <a:cs typeface="Corbel"/>
                  </a:rPr>
                  <a:t>Proton Single </a:t>
                </a:r>
                <a:r>
                  <a:rPr lang="pl-PL" b="1" dirty="0" err="1">
                    <a:solidFill>
                      <a:srgbClr val="CC0099"/>
                    </a:solidFill>
                    <a:latin typeface="Corbel"/>
                    <a:cs typeface="Corbel"/>
                  </a:rPr>
                  <a:t>particle</a:t>
                </a:r>
                <a:r>
                  <a:rPr lang="pl-PL" b="1" dirty="0">
                    <a:solidFill>
                      <a:srgbClr val="CC0099"/>
                    </a:solidFill>
                    <a:latin typeface="Corbel"/>
                    <a:cs typeface="Corbel"/>
                  </a:rPr>
                  <a:t> </a:t>
                </a:r>
                <a:r>
                  <a:rPr lang="pl-PL" b="1" dirty="0" err="1" smtClean="0">
                    <a:solidFill>
                      <a:srgbClr val="CC0099"/>
                    </a:solidFill>
                    <a:latin typeface="Corbel"/>
                    <a:cs typeface="Corbel"/>
                  </a:rPr>
                  <a:t>states</a:t>
                </a:r>
                <a:endParaRPr lang="pl-PL" sz="2000" b="1" dirty="0">
                  <a:solidFill>
                    <a:srgbClr val="CC0099"/>
                  </a:solidFill>
                  <a:latin typeface="Corbel"/>
                  <a:cs typeface="Corbel"/>
                </a:endParaRPr>
              </a:p>
              <a:p>
                <a:pPr algn="ctr">
                  <a:lnSpc>
                    <a:spcPct val="50000"/>
                  </a:lnSpc>
                </a:pPr>
                <a:endParaRPr lang="pl-PL" sz="600" dirty="0">
                  <a:solidFill>
                    <a:srgbClr val="0000FF"/>
                  </a:solidFill>
                  <a:latin typeface="Corbel"/>
                  <a:cs typeface="Corbel"/>
                </a:endParaRPr>
              </a:p>
              <a:p>
                <a:pPr algn="ctr">
                  <a:lnSpc>
                    <a:spcPct val="80000"/>
                  </a:lnSpc>
                </a:pPr>
                <a:r>
                  <a:rPr lang="pl-PL" dirty="0" err="1">
                    <a:solidFill>
                      <a:srgbClr val="0000FF"/>
                    </a:solidFill>
                    <a:latin typeface="Corbel"/>
                    <a:cs typeface="Corbel"/>
                  </a:rPr>
                  <a:t>Hartree-Fock</a:t>
                </a:r>
                <a:r>
                  <a:rPr lang="pl-PL" dirty="0">
                    <a:solidFill>
                      <a:srgbClr val="0000FF"/>
                    </a:solidFill>
                    <a:latin typeface="Corbel"/>
                    <a:cs typeface="Corbel"/>
                  </a:rPr>
                  <a:t> </a:t>
                </a:r>
                <a:endParaRPr lang="pl-PL" dirty="0" smtClean="0">
                  <a:solidFill>
                    <a:srgbClr val="0000FF"/>
                  </a:solidFill>
                  <a:latin typeface="Corbel"/>
                  <a:cs typeface="Corbel"/>
                </a:endParaRPr>
              </a:p>
              <a:p>
                <a:pPr algn="ctr">
                  <a:lnSpc>
                    <a:spcPct val="80000"/>
                  </a:lnSpc>
                </a:pPr>
                <a:r>
                  <a:rPr lang="pl-PL" dirty="0" err="1" smtClean="0">
                    <a:solidFill>
                      <a:srgbClr val="0000FF"/>
                    </a:solidFill>
                    <a:latin typeface="Corbel"/>
                    <a:cs typeface="Corbel"/>
                  </a:rPr>
                  <a:t>Skyrme</a:t>
                </a:r>
                <a:r>
                  <a:rPr lang="pl-PL" dirty="0" smtClean="0">
                    <a:solidFill>
                      <a:srgbClr val="0000FF"/>
                    </a:solidFill>
                    <a:latin typeface="Corbel"/>
                    <a:cs typeface="Corbel"/>
                  </a:rPr>
                  <a:t> X</a:t>
                </a:r>
                <a:endParaRPr lang="pl-PL" baseline="30000" dirty="0">
                  <a:solidFill>
                    <a:srgbClr val="0000FF"/>
                  </a:solidFill>
                  <a:latin typeface="Corbel"/>
                  <a:cs typeface="Corbel"/>
                </a:endParaRPr>
              </a:p>
            </p:txBody>
          </p:sp>
        </p:grpSp>
        <p:sp>
          <p:nvSpPr>
            <p:cNvPr id="198" name="Rettangolo 197"/>
            <p:cNvSpPr/>
            <p:nvPr/>
          </p:nvSpPr>
          <p:spPr>
            <a:xfrm>
              <a:off x="1249554" y="4160269"/>
              <a:ext cx="543739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600" b="1" dirty="0">
                  <a:solidFill>
                    <a:srgbClr val="CC0099"/>
                  </a:solidFill>
                  <a:sym typeface="Symbol"/>
                </a:rPr>
                <a:t></a:t>
              </a:r>
              <a:endParaRPr lang="it-IT" sz="3600" b="1" dirty="0">
                <a:solidFill>
                  <a:srgbClr val="CC0099"/>
                </a:solidFill>
              </a:endParaRPr>
            </a:p>
          </p:txBody>
        </p:sp>
      </p:grpSp>
      <p:grpSp>
        <p:nvGrpSpPr>
          <p:cNvPr id="201" name="Grupa 11"/>
          <p:cNvGrpSpPr/>
          <p:nvPr/>
        </p:nvGrpSpPr>
        <p:grpSpPr>
          <a:xfrm>
            <a:off x="6875996" y="3961585"/>
            <a:ext cx="2283871" cy="829446"/>
            <a:chOff x="7811906" y="2978072"/>
            <a:chExt cx="3732720" cy="1045313"/>
          </a:xfrm>
        </p:grpSpPr>
        <p:sp>
          <p:nvSpPr>
            <p:cNvPr id="202" name="Elipsa 3"/>
            <p:cNvSpPr/>
            <p:nvPr/>
          </p:nvSpPr>
          <p:spPr>
            <a:xfrm rot="21045422">
              <a:off x="7924615" y="2978072"/>
              <a:ext cx="2651288" cy="368840"/>
            </a:xfrm>
            <a:prstGeom prst="ellipse">
              <a:avLst/>
            </a:prstGeom>
            <a:noFill/>
            <a:ln>
              <a:solidFill>
                <a:srgbClr val="FF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solidFill>
                  <a:srgbClr val="CC0099"/>
                </a:solidFill>
                <a:latin typeface="Calibri"/>
              </a:endParaRPr>
            </a:p>
          </p:txBody>
        </p:sp>
        <p:sp>
          <p:nvSpPr>
            <p:cNvPr id="203" name="Rectangle 3"/>
            <p:cNvSpPr/>
            <p:nvPr/>
          </p:nvSpPr>
          <p:spPr>
            <a:xfrm>
              <a:off x="7811906" y="3726013"/>
              <a:ext cx="3732720" cy="297372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>
                <a:lnSpc>
                  <a:spcPct val="60000"/>
                </a:lnSpc>
              </a:pPr>
              <a:r>
                <a:rPr lang="en-US" sz="1400" b="1" dirty="0" smtClean="0">
                  <a:solidFill>
                    <a:srgbClr val="CC0099"/>
                  </a:solidFill>
                  <a:latin typeface="Symbol" panose="05050102010706020507" pitchFamily="18" charset="2"/>
                  <a:cs typeface="Symbol" charset="2"/>
                </a:rPr>
                <a:t>n</a:t>
              </a:r>
              <a:r>
                <a:rPr lang="en-US" sz="1400" b="1" dirty="0" smtClean="0">
                  <a:solidFill>
                    <a:srgbClr val="CC0099"/>
                  </a:solidFill>
                  <a:latin typeface="Calibri"/>
                  <a:cs typeface="Symbol" charset="2"/>
                </a:rPr>
                <a:t>(f</a:t>
              </a:r>
              <a:r>
                <a:rPr lang="en-US" sz="1400" b="1" baseline="-25000" dirty="0" smtClean="0">
                  <a:solidFill>
                    <a:srgbClr val="CC0099"/>
                  </a:solidFill>
                  <a:latin typeface="Calibri"/>
                </a:rPr>
                <a:t>7/2</a:t>
              </a:r>
              <a:r>
                <a:rPr lang="pl-PL" sz="1400" b="1" dirty="0">
                  <a:solidFill>
                    <a:srgbClr val="CC0099"/>
                  </a:solidFill>
                  <a:latin typeface="Calibri"/>
                </a:rPr>
                <a:t>h</a:t>
              </a:r>
              <a:r>
                <a:rPr lang="en-US" sz="1400" b="1" baseline="30000" dirty="0" smtClean="0">
                  <a:solidFill>
                    <a:srgbClr val="CC0099"/>
                  </a:solidFill>
                  <a:latin typeface="Calibri"/>
                </a:rPr>
                <a:t>-1</a:t>
              </a:r>
              <a:r>
                <a:rPr lang="pl-PL" sz="1400" b="1" baseline="-25000" dirty="0" smtClean="0">
                  <a:solidFill>
                    <a:srgbClr val="CC0099"/>
                  </a:solidFill>
                  <a:latin typeface="Calibri"/>
                </a:rPr>
                <a:t>11</a:t>
              </a:r>
              <a:r>
                <a:rPr lang="en-US" sz="1400" b="1" baseline="-25000" dirty="0" smtClean="0">
                  <a:solidFill>
                    <a:srgbClr val="CC0099"/>
                  </a:solidFill>
                  <a:latin typeface="Calibri"/>
                </a:rPr>
                <a:t>/2</a:t>
              </a:r>
              <a:r>
                <a:rPr lang="en-US" sz="1400" b="1" dirty="0">
                  <a:solidFill>
                    <a:srgbClr val="CC0099"/>
                  </a:solidFill>
                  <a:latin typeface="Calibri"/>
                </a:rPr>
                <a:t>) </a:t>
              </a:r>
              <a:r>
                <a:rPr lang="it-IT" sz="1400" b="1" dirty="0" smtClean="0">
                  <a:solidFill>
                    <a:srgbClr val="CC0099"/>
                  </a:solidFill>
                  <a:latin typeface="Calibri"/>
                  <a:cs typeface="Times New Roman" charset="0"/>
                  <a:sym typeface="Symbol" charset="0"/>
                </a:rPr>
                <a:t> </a:t>
              </a:r>
              <a:r>
                <a:rPr lang="en-US" sz="1400" b="1" dirty="0" smtClean="0">
                  <a:solidFill>
                    <a:srgbClr val="CC0099"/>
                  </a:solidFill>
                  <a:latin typeface="Symbol" panose="05050102010706020507" pitchFamily="18" charset="2"/>
                  <a:cs typeface="Symbol" charset="2"/>
                  <a:sym typeface="Symbol" charset="0"/>
                </a:rPr>
                <a:t>p</a:t>
              </a:r>
              <a:r>
                <a:rPr lang="en-US" sz="1400" b="1" dirty="0" smtClean="0">
                  <a:solidFill>
                    <a:srgbClr val="CC0099"/>
                  </a:solidFill>
                  <a:latin typeface="Calibri"/>
                  <a:cs typeface="Symbol" charset="2"/>
                </a:rPr>
                <a:t>(g</a:t>
              </a:r>
              <a:r>
                <a:rPr lang="en-US" sz="1400" b="1" baseline="-25000" dirty="0" smtClean="0">
                  <a:solidFill>
                    <a:srgbClr val="CC0099"/>
                  </a:solidFill>
                  <a:latin typeface="Calibri"/>
                </a:rPr>
                <a:t>7/2</a:t>
              </a:r>
              <a:r>
                <a:rPr lang="en-US" sz="1400" b="1" dirty="0" smtClean="0">
                  <a:solidFill>
                    <a:srgbClr val="CC0099"/>
                  </a:solidFill>
                  <a:latin typeface="Calibri"/>
                </a:rPr>
                <a:t>) </a:t>
              </a:r>
              <a:r>
                <a:rPr lang="it-IT" sz="1400" b="1" dirty="0" smtClean="0">
                  <a:solidFill>
                    <a:srgbClr val="CC0099"/>
                  </a:solidFill>
                  <a:latin typeface="Calibri"/>
                  <a:cs typeface="Times New Roman" charset="0"/>
                </a:rPr>
                <a:t>&gt; 90%</a:t>
              </a:r>
              <a:endParaRPr lang="it-IT" sz="1400" b="1" dirty="0">
                <a:solidFill>
                  <a:srgbClr val="CC0099"/>
                </a:solidFill>
                <a:latin typeface="Calibri"/>
                <a:cs typeface="Times New Roman" charset="0"/>
              </a:endParaRPr>
            </a:p>
          </p:txBody>
        </p:sp>
      </p:grpSp>
      <p:grpSp>
        <p:nvGrpSpPr>
          <p:cNvPr id="204" name="Gruppo 203"/>
          <p:cNvGrpSpPr/>
          <p:nvPr/>
        </p:nvGrpSpPr>
        <p:grpSpPr>
          <a:xfrm>
            <a:off x="5472494" y="4170065"/>
            <a:ext cx="1521117" cy="771759"/>
            <a:chOff x="5394735" y="4170055"/>
            <a:chExt cx="1521117" cy="771759"/>
          </a:xfrm>
        </p:grpSpPr>
        <p:sp>
          <p:nvSpPr>
            <p:cNvPr id="205" name="Elipsa 3"/>
            <p:cNvSpPr/>
            <p:nvPr/>
          </p:nvSpPr>
          <p:spPr>
            <a:xfrm rot="21140232">
              <a:off x="5394735" y="4170055"/>
              <a:ext cx="1521117" cy="238881"/>
            </a:xfrm>
            <a:prstGeom prst="ellipse">
              <a:avLst/>
            </a:prstGeom>
            <a:noFill/>
            <a:ln>
              <a:solidFill>
                <a:srgbClr val="FF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solidFill>
                  <a:srgbClr val="CC0099"/>
                </a:solidFill>
                <a:latin typeface="Calibri"/>
              </a:endParaRPr>
            </a:p>
          </p:txBody>
        </p:sp>
        <p:sp>
          <p:nvSpPr>
            <p:cNvPr id="206" name="Rectangle 317"/>
            <p:cNvSpPr/>
            <p:nvPr/>
          </p:nvSpPr>
          <p:spPr>
            <a:xfrm>
              <a:off x="5478971" y="4397049"/>
              <a:ext cx="1227390" cy="5447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it-IT" b="1" dirty="0" err="1" smtClean="0">
                  <a:solidFill>
                    <a:srgbClr val="CC0099"/>
                  </a:solidFill>
                  <a:latin typeface="Corbel"/>
                  <a:cs typeface="Corbel"/>
                </a:rPr>
                <a:t>Phonon</a:t>
              </a:r>
              <a:r>
                <a:rPr lang="it-IT" b="1" dirty="0" smtClean="0">
                  <a:solidFill>
                    <a:srgbClr val="CC0099"/>
                  </a:solidFill>
                  <a:latin typeface="Corbel"/>
                  <a:cs typeface="Corbel"/>
                </a:rPr>
                <a:t> Mixing</a:t>
              </a:r>
              <a:endParaRPr lang="en-US" b="1" dirty="0">
                <a:solidFill>
                  <a:srgbClr val="CC0099"/>
                </a:solidFill>
                <a:latin typeface="Corbel"/>
                <a:cs typeface="Corbel"/>
              </a:endParaRPr>
            </a:p>
          </p:txBody>
        </p:sp>
      </p:grpSp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4977" y="574629"/>
            <a:ext cx="4206320" cy="3111993"/>
          </a:xfrm>
          <a:prstGeom prst="rect">
            <a:avLst/>
          </a:prstGeom>
          <a:ln w="38100" cmpd="sng">
            <a:solidFill>
              <a:srgbClr val="FFFF00"/>
            </a:solidFill>
          </a:ln>
        </p:spPr>
      </p:pic>
    </p:spTree>
    <p:extLst>
      <p:ext uri="{BB962C8B-B14F-4D97-AF65-F5344CB8AC3E}">
        <p14:creationId xmlns:p14="http://schemas.microsoft.com/office/powerpoint/2010/main" val="2876886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Rettangolo 130"/>
          <p:cNvSpPr/>
          <p:nvPr/>
        </p:nvSpPr>
        <p:spPr>
          <a:xfrm>
            <a:off x="2963167" y="1997247"/>
            <a:ext cx="6182269" cy="4873903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Rectangle 4"/>
          <p:cNvSpPr/>
          <p:nvPr/>
        </p:nvSpPr>
        <p:spPr>
          <a:xfrm>
            <a:off x="36990" y="-12093"/>
            <a:ext cx="910701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b="1" dirty="0" smtClean="0">
                <a:solidFill>
                  <a:srgbClr val="FFFF00"/>
                </a:solidFill>
                <a:latin typeface="Corbel"/>
                <a:cs typeface="Corbel"/>
                <a:sym typeface="Wingdings"/>
              </a:rPr>
              <a:t>The New “HYBRID” Model </a:t>
            </a:r>
            <a:r>
              <a:rPr lang="en-US" sz="2000" b="1" dirty="0" smtClean="0">
                <a:solidFill>
                  <a:schemeClr val="bg1"/>
                </a:solidFill>
                <a:latin typeface="Corbel"/>
                <a:cs typeface="Corbel"/>
                <a:sym typeface="Wingdings"/>
              </a:rPr>
              <a:t>(</a:t>
            </a:r>
            <a:r>
              <a:rPr lang="en-US" sz="2000" dirty="0" smtClean="0">
                <a:solidFill>
                  <a:schemeClr val="bg1"/>
                </a:solidFill>
                <a:latin typeface="Corbel"/>
                <a:cs typeface="Corbel"/>
                <a:sym typeface="Wingdings"/>
              </a:rPr>
              <a:t>G</a:t>
            </a:r>
            <a:r>
              <a:rPr lang="en-US" sz="2000" dirty="0">
                <a:solidFill>
                  <a:schemeClr val="bg1"/>
                </a:solidFill>
                <a:latin typeface="Corbel"/>
                <a:cs typeface="Corbel"/>
                <a:sym typeface="Wingdings"/>
              </a:rPr>
              <a:t>. </a:t>
            </a:r>
            <a:r>
              <a:rPr lang="en-US" sz="2000" dirty="0" err="1">
                <a:solidFill>
                  <a:schemeClr val="bg1"/>
                </a:solidFill>
                <a:latin typeface="Corbel"/>
                <a:cs typeface="Corbel"/>
                <a:sym typeface="Wingdings"/>
              </a:rPr>
              <a:t>Colò</a:t>
            </a:r>
            <a:r>
              <a:rPr lang="en-US" sz="2000" dirty="0">
                <a:solidFill>
                  <a:schemeClr val="bg1"/>
                </a:solidFill>
                <a:latin typeface="Corbel"/>
                <a:cs typeface="Corbel"/>
                <a:sym typeface="Wingdings"/>
              </a:rPr>
              <a:t>, P.F. </a:t>
            </a:r>
            <a:r>
              <a:rPr lang="en-US" sz="2000" dirty="0" err="1">
                <a:solidFill>
                  <a:schemeClr val="bg1"/>
                </a:solidFill>
                <a:latin typeface="Corbel"/>
                <a:cs typeface="Corbel"/>
                <a:sym typeface="Wingdings"/>
              </a:rPr>
              <a:t>Bortignon</a:t>
            </a:r>
            <a:r>
              <a:rPr lang="en-US" sz="2000" dirty="0">
                <a:solidFill>
                  <a:schemeClr val="bg1"/>
                </a:solidFill>
                <a:latin typeface="Corbel"/>
                <a:cs typeface="Corbel"/>
                <a:sym typeface="Wingdings"/>
              </a:rPr>
              <a:t> </a:t>
            </a:r>
            <a:r>
              <a:rPr lang="en-US" sz="2000" dirty="0" smtClean="0">
                <a:solidFill>
                  <a:schemeClr val="bg1"/>
                </a:solidFill>
                <a:latin typeface="Corbel"/>
                <a:cs typeface="Corbel"/>
                <a:sym typeface="Wingdings"/>
              </a:rPr>
              <a:t>- Milano)</a:t>
            </a:r>
            <a:endParaRPr lang="en-US" sz="2400" b="1" dirty="0" smtClean="0">
              <a:solidFill>
                <a:schemeClr val="bg1"/>
              </a:solidFill>
              <a:latin typeface="Corbel"/>
              <a:cs typeface="Corbel"/>
              <a:sym typeface="Wingdings"/>
            </a:endParaRPr>
          </a:p>
          <a:p>
            <a:pPr>
              <a:defRPr/>
            </a:pPr>
            <a:r>
              <a:rPr lang="en-US" sz="3200" b="1" baseline="30000" dirty="0" smtClean="0">
                <a:solidFill>
                  <a:srgbClr val="00FFFF"/>
                </a:solidFill>
                <a:latin typeface="Corbel"/>
                <a:cs typeface="Corbel"/>
                <a:sym typeface="Wingdings"/>
              </a:rPr>
              <a:t>133</a:t>
            </a:r>
            <a:r>
              <a:rPr lang="en-US" sz="3200" b="1" dirty="0" smtClean="0">
                <a:solidFill>
                  <a:srgbClr val="00FFFF"/>
                </a:solidFill>
                <a:latin typeface="Corbel"/>
                <a:cs typeface="Corbel"/>
                <a:sym typeface="Wingdings"/>
              </a:rPr>
              <a:t>Sb -MAIN Results</a:t>
            </a:r>
            <a:endParaRPr lang="en-US" sz="2800" b="1" dirty="0">
              <a:solidFill>
                <a:srgbClr val="00FFFF"/>
              </a:solidFill>
              <a:latin typeface="Corbel"/>
              <a:cs typeface="Corbel"/>
              <a:sym typeface="Wingdings"/>
            </a:endParaRPr>
          </a:p>
        </p:txBody>
      </p:sp>
      <p:grpSp>
        <p:nvGrpSpPr>
          <p:cNvPr id="9" name="Gruppo 8"/>
          <p:cNvGrpSpPr/>
          <p:nvPr/>
        </p:nvGrpSpPr>
        <p:grpSpPr>
          <a:xfrm>
            <a:off x="3044438" y="1302222"/>
            <a:ext cx="5977243" cy="5568928"/>
            <a:chOff x="3044438" y="1302212"/>
            <a:chExt cx="5977243" cy="5568928"/>
          </a:xfrm>
        </p:grpSpPr>
        <p:grpSp>
          <p:nvGrpSpPr>
            <p:cNvPr id="10" name="Gruppo 9"/>
            <p:cNvGrpSpPr/>
            <p:nvPr/>
          </p:nvGrpSpPr>
          <p:grpSpPr>
            <a:xfrm>
              <a:off x="4116101" y="1302212"/>
              <a:ext cx="4290853" cy="1279801"/>
              <a:chOff x="4116101" y="1302212"/>
              <a:chExt cx="4290853" cy="1279801"/>
            </a:xfrm>
          </p:grpSpPr>
          <p:sp>
            <p:nvSpPr>
              <p:cNvPr id="105" name="Rettangolo 104"/>
              <p:cNvSpPr/>
              <p:nvPr/>
            </p:nvSpPr>
            <p:spPr>
              <a:xfrm>
                <a:off x="4628679" y="1997237"/>
                <a:ext cx="3178874" cy="58477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4000" b="1" baseline="30000" dirty="0">
                    <a:solidFill>
                      <a:srgbClr val="0000FF"/>
                    </a:solidFill>
                    <a:latin typeface="Corbel"/>
                    <a:cs typeface="Corbel"/>
                  </a:rPr>
                  <a:t> </a:t>
                </a:r>
                <a:r>
                  <a:rPr lang="en-US" sz="3200" b="1" baseline="30000" dirty="0" smtClean="0">
                    <a:solidFill>
                      <a:srgbClr val="0000FF"/>
                    </a:solidFill>
                    <a:latin typeface="Corbel"/>
                    <a:cs typeface="Corbel"/>
                  </a:rPr>
                  <a:t>133</a:t>
                </a:r>
                <a:r>
                  <a:rPr lang="en-US" sz="3200" b="1" dirty="0" smtClean="0">
                    <a:solidFill>
                      <a:srgbClr val="0000FF"/>
                    </a:solidFill>
                    <a:latin typeface="Corbel"/>
                    <a:cs typeface="Corbel"/>
                  </a:rPr>
                  <a:t>Sb = </a:t>
                </a:r>
                <a:r>
                  <a:rPr lang="en-US" sz="3200" b="1" baseline="30000" dirty="0" smtClean="0">
                    <a:solidFill>
                      <a:srgbClr val="0000FF"/>
                    </a:solidFill>
                    <a:latin typeface="Corbel"/>
                    <a:cs typeface="Corbel"/>
                  </a:rPr>
                  <a:t>132</a:t>
                </a:r>
                <a:r>
                  <a:rPr lang="en-US" sz="3200" b="1" dirty="0" smtClean="0">
                    <a:solidFill>
                      <a:srgbClr val="0000FF"/>
                    </a:solidFill>
                    <a:latin typeface="Corbel"/>
                    <a:cs typeface="Corbel"/>
                  </a:rPr>
                  <a:t>Sn + 1</a:t>
                </a:r>
                <a:r>
                  <a:rPr lang="en-US" sz="3200" b="1" dirty="0" smtClean="0">
                    <a:solidFill>
                      <a:srgbClr val="0000FF"/>
                    </a:solidFill>
                    <a:latin typeface="Symbol" charset="2"/>
                    <a:cs typeface="Symbol" charset="2"/>
                  </a:rPr>
                  <a:t>p</a:t>
                </a:r>
                <a:endParaRPr lang="it-IT" sz="2000" dirty="0">
                  <a:latin typeface="Symbol" charset="2"/>
                  <a:cs typeface="Symbol" charset="2"/>
                </a:endParaRPr>
              </a:p>
            </p:txBody>
          </p:sp>
          <p:sp>
            <p:nvSpPr>
              <p:cNvPr id="106" name="Rettangolo 105"/>
              <p:cNvSpPr/>
              <p:nvPr/>
            </p:nvSpPr>
            <p:spPr>
              <a:xfrm>
                <a:off x="4116101" y="1302212"/>
                <a:ext cx="4290853" cy="595035"/>
              </a:xfrm>
              <a:prstGeom prst="rect">
                <a:avLst/>
              </a:prstGeom>
              <a:solidFill>
                <a:srgbClr val="FFCC66"/>
              </a:solidFill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:r>
                  <a:rPr lang="it-IT" sz="2000" b="1" dirty="0" smtClean="0">
                    <a:solidFill>
                      <a:srgbClr val="0000FF"/>
                    </a:solidFill>
                    <a:latin typeface="Corbel"/>
                    <a:cs typeface="Corbel"/>
                  </a:rPr>
                  <a:t>FUTURE INVESTIGATION </a:t>
                </a:r>
                <a:r>
                  <a:rPr lang="it-IT" sz="2000" b="1" dirty="0" err="1" smtClean="0">
                    <a:solidFill>
                      <a:srgbClr val="0000FF"/>
                    </a:solidFill>
                    <a:latin typeface="Corbel"/>
                    <a:cs typeface="Corbel"/>
                  </a:rPr>
                  <a:t>at</a:t>
                </a:r>
                <a:r>
                  <a:rPr lang="it-IT" sz="2000" b="1" dirty="0" smtClean="0">
                    <a:solidFill>
                      <a:srgbClr val="0000FF"/>
                    </a:solidFill>
                    <a:latin typeface="Corbel"/>
                    <a:cs typeface="Corbel"/>
                  </a:rPr>
                  <a:t> ISOLDE</a:t>
                </a:r>
              </a:p>
              <a:p>
                <a:pPr algn="ctr">
                  <a:lnSpc>
                    <a:spcPct val="80000"/>
                  </a:lnSpc>
                </a:pPr>
                <a:r>
                  <a:rPr lang="it-IT" sz="2000" b="1" dirty="0" err="1" smtClean="0">
                    <a:solidFill>
                      <a:srgbClr val="0000FF"/>
                    </a:solidFill>
                    <a:latin typeface="Corbel"/>
                    <a:cs typeface="Corbel"/>
                  </a:rPr>
                  <a:t>Autumn</a:t>
                </a:r>
                <a:r>
                  <a:rPr lang="it-IT" sz="2000" b="1" dirty="0" smtClean="0">
                    <a:solidFill>
                      <a:srgbClr val="0000FF"/>
                    </a:solidFill>
                    <a:latin typeface="Corbel"/>
                    <a:cs typeface="Corbel"/>
                  </a:rPr>
                  <a:t> 2016</a:t>
                </a:r>
              </a:p>
            </p:txBody>
          </p:sp>
        </p:grpSp>
        <p:cxnSp>
          <p:nvCxnSpPr>
            <p:cNvPr id="11" name="Connettore 1 4"/>
            <p:cNvCxnSpPr/>
            <p:nvPr/>
          </p:nvCxnSpPr>
          <p:spPr>
            <a:xfrm>
              <a:off x="3522890" y="6345370"/>
              <a:ext cx="5444574" cy="10345"/>
            </a:xfrm>
            <a:prstGeom prst="line">
              <a:avLst/>
            </a:prstGeom>
            <a:ln w="31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nettore 1 7"/>
            <p:cNvCxnSpPr/>
            <p:nvPr/>
          </p:nvCxnSpPr>
          <p:spPr>
            <a:xfrm>
              <a:off x="4289273" y="5205484"/>
              <a:ext cx="286347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nettore 1 7"/>
            <p:cNvCxnSpPr/>
            <p:nvPr/>
          </p:nvCxnSpPr>
          <p:spPr>
            <a:xfrm>
              <a:off x="4619673" y="5410240"/>
              <a:ext cx="286347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nettore 1 7"/>
            <p:cNvCxnSpPr/>
            <p:nvPr/>
          </p:nvCxnSpPr>
          <p:spPr>
            <a:xfrm>
              <a:off x="4950073" y="6109601"/>
              <a:ext cx="286347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nettore 1 7"/>
            <p:cNvCxnSpPr/>
            <p:nvPr/>
          </p:nvCxnSpPr>
          <p:spPr>
            <a:xfrm>
              <a:off x="5280473" y="6335631"/>
              <a:ext cx="286347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39"/>
            <p:cNvSpPr txBox="1"/>
            <p:nvPr/>
          </p:nvSpPr>
          <p:spPr>
            <a:xfrm>
              <a:off x="5174579" y="6063267"/>
              <a:ext cx="49569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i="1" dirty="0">
                  <a:solidFill>
                    <a:prstClr val="black"/>
                  </a:solidFill>
                  <a:latin typeface="Calibri"/>
                </a:rPr>
                <a:t>0.96</a:t>
              </a:r>
            </a:p>
          </p:txBody>
        </p:sp>
        <p:sp>
          <p:nvSpPr>
            <p:cNvPr id="17" name="TextBox 140"/>
            <p:cNvSpPr txBox="1"/>
            <p:nvPr/>
          </p:nvSpPr>
          <p:spPr>
            <a:xfrm>
              <a:off x="4868672" y="5849663"/>
              <a:ext cx="49569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i="1" dirty="0">
                  <a:solidFill>
                    <a:prstClr val="black"/>
                  </a:solidFill>
                  <a:latin typeface="Calibri"/>
                </a:rPr>
                <a:t>0.94</a:t>
              </a:r>
            </a:p>
          </p:txBody>
        </p:sp>
        <p:sp>
          <p:nvSpPr>
            <p:cNvPr id="18" name="TextBox 141"/>
            <p:cNvSpPr txBox="1"/>
            <p:nvPr/>
          </p:nvSpPr>
          <p:spPr>
            <a:xfrm>
              <a:off x="4571752" y="5170228"/>
              <a:ext cx="41770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i="1" dirty="0">
                  <a:solidFill>
                    <a:prstClr val="black"/>
                  </a:solidFill>
                  <a:latin typeface="Calibri"/>
                </a:rPr>
                <a:t>0.8</a:t>
              </a:r>
            </a:p>
          </p:txBody>
        </p:sp>
        <p:sp>
          <p:nvSpPr>
            <p:cNvPr id="19" name="TextBox 142"/>
            <p:cNvSpPr txBox="1"/>
            <p:nvPr/>
          </p:nvSpPr>
          <p:spPr>
            <a:xfrm>
              <a:off x="4193244" y="4949117"/>
              <a:ext cx="49569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i="1" dirty="0">
                  <a:solidFill>
                    <a:prstClr val="black"/>
                  </a:solidFill>
                  <a:latin typeface="Calibri"/>
                </a:rPr>
                <a:t>0.92</a:t>
              </a:r>
            </a:p>
          </p:txBody>
        </p:sp>
        <p:cxnSp>
          <p:nvCxnSpPr>
            <p:cNvPr id="20" name="Straight Connector 14"/>
            <p:cNvCxnSpPr/>
            <p:nvPr/>
          </p:nvCxnSpPr>
          <p:spPr>
            <a:xfrm flipV="1">
              <a:off x="4426133" y="6205476"/>
              <a:ext cx="0" cy="132958"/>
            </a:xfrm>
            <a:prstGeom prst="line">
              <a:avLst/>
            </a:prstGeom>
            <a:ln w="28575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14"/>
            <p:cNvCxnSpPr/>
            <p:nvPr/>
          </p:nvCxnSpPr>
          <p:spPr>
            <a:xfrm flipV="1">
              <a:off x="4762846" y="6208771"/>
              <a:ext cx="0" cy="132958"/>
            </a:xfrm>
            <a:prstGeom prst="line">
              <a:avLst/>
            </a:prstGeom>
            <a:ln w="28575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14"/>
            <p:cNvCxnSpPr/>
            <p:nvPr/>
          </p:nvCxnSpPr>
          <p:spPr>
            <a:xfrm flipV="1">
              <a:off x="5094694" y="6208771"/>
              <a:ext cx="0" cy="132958"/>
            </a:xfrm>
            <a:prstGeom prst="line">
              <a:avLst/>
            </a:prstGeom>
            <a:ln w="28575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14"/>
            <p:cNvCxnSpPr/>
            <p:nvPr/>
          </p:nvCxnSpPr>
          <p:spPr>
            <a:xfrm flipV="1">
              <a:off x="5783070" y="6208771"/>
              <a:ext cx="0" cy="132958"/>
            </a:xfrm>
            <a:prstGeom prst="line">
              <a:avLst/>
            </a:prstGeom>
            <a:ln w="28575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14"/>
            <p:cNvCxnSpPr/>
            <p:nvPr/>
          </p:nvCxnSpPr>
          <p:spPr>
            <a:xfrm flipV="1">
              <a:off x="6131372" y="6208771"/>
              <a:ext cx="0" cy="132958"/>
            </a:xfrm>
            <a:prstGeom prst="line">
              <a:avLst/>
            </a:prstGeom>
            <a:ln w="28575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14"/>
            <p:cNvCxnSpPr/>
            <p:nvPr/>
          </p:nvCxnSpPr>
          <p:spPr>
            <a:xfrm flipV="1">
              <a:off x="6479673" y="6208771"/>
              <a:ext cx="0" cy="132958"/>
            </a:xfrm>
            <a:prstGeom prst="line">
              <a:avLst/>
            </a:prstGeom>
            <a:ln w="28575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14"/>
            <p:cNvCxnSpPr/>
            <p:nvPr/>
          </p:nvCxnSpPr>
          <p:spPr>
            <a:xfrm flipV="1">
              <a:off x="6807405" y="6208771"/>
              <a:ext cx="0" cy="132958"/>
            </a:xfrm>
            <a:prstGeom prst="line">
              <a:avLst/>
            </a:prstGeom>
            <a:ln w="28575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14"/>
            <p:cNvCxnSpPr/>
            <p:nvPr/>
          </p:nvCxnSpPr>
          <p:spPr>
            <a:xfrm flipV="1">
              <a:off x="7131022" y="6208771"/>
              <a:ext cx="0" cy="132958"/>
            </a:xfrm>
            <a:prstGeom prst="line">
              <a:avLst/>
            </a:prstGeom>
            <a:ln w="28575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14"/>
            <p:cNvCxnSpPr/>
            <p:nvPr/>
          </p:nvCxnSpPr>
          <p:spPr>
            <a:xfrm flipV="1">
              <a:off x="7429958" y="6208771"/>
              <a:ext cx="0" cy="132958"/>
            </a:xfrm>
            <a:prstGeom prst="line">
              <a:avLst/>
            </a:prstGeom>
            <a:ln w="28575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14"/>
            <p:cNvCxnSpPr/>
            <p:nvPr/>
          </p:nvCxnSpPr>
          <p:spPr>
            <a:xfrm flipV="1">
              <a:off x="7704218" y="6208771"/>
              <a:ext cx="0" cy="132958"/>
            </a:xfrm>
            <a:prstGeom prst="line">
              <a:avLst/>
            </a:prstGeom>
            <a:ln w="28575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12"/>
            <p:cNvSpPr txBox="1"/>
            <p:nvPr/>
          </p:nvSpPr>
          <p:spPr>
            <a:xfrm>
              <a:off x="5817518" y="5332911"/>
              <a:ext cx="776925" cy="61657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pl-PL" sz="1400" b="1" dirty="0">
                  <a:solidFill>
                    <a:srgbClr val="CC0099"/>
                  </a:solidFill>
                  <a:latin typeface="Corbel"/>
                  <a:cs typeface="Corbel"/>
                </a:rPr>
                <a:t>S</a:t>
              </a:r>
              <a:r>
                <a:rPr lang="en-US" sz="1400" b="1" dirty="0" smtClean="0">
                  <a:solidFill>
                    <a:srgbClr val="CC0099"/>
                  </a:solidFill>
                  <a:latin typeface="Corbel"/>
                  <a:cs typeface="Corbel"/>
                </a:rPr>
                <a:t>ingle </a:t>
              </a:r>
            </a:p>
            <a:p>
              <a:pPr>
                <a:lnSpc>
                  <a:spcPct val="80000"/>
                </a:lnSpc>
              </a:pPr>
              <a:r>
                <a:rPr lang="pl-PL" sz="1400" b="1" dirty="0">
                  <a:solidFill>
                    <a:srgbClr val="CC0099"/>
                  </a:solidFill>
                  <a:latin typeface="Corbel"/>
                  <a:cs typeface="Corbel"/>
                </a:rPr>
                <a:t>P</a:t>
              </a:r>
              <a:r>
                <a:rPr lang="en-US" sz="1400" b="1" dirty="0" smtClean="0">
                  <a:solidFill>
                    <a:srgbClr val="CC0099"/>
                  </a:solidFill>
                  <a:latin typeface="Corbel"/>
                  <a:cs typeface="Corbel"/>
                </a:rPr>
                <a:t>article </a:t>
              </a:r>
            </a:p>
            <a:p>
              <a:pPr>
                <a:lnSpc>
                  <a:spcPct val="80000"/>
                </a:lnSpc>
              </a:pPr>
              <a:r>
                <a:rPr lang="pl-PL" sz="1400" b="1" dirty="0" err="1" smtClean="0">
                  <a:solidFill>
                    <a:srgbClr val="CC0099"/>
                  </a:solidFill>
                  <a:latin typeface="Corbel"/>
                  <a:cs typeface="Corbel"/>
                </a:rPr>
                <a:t>states</a:t>
              </a:r>
              <a:endParaRPr lang="en-US" sz="1400" b="1" dirty="0" smtClean="0">
                <a:solidFill>
                  <a:srgbClr val="CC0099"/>
                </a:solidFill>
                <a:latin typeface="Corbel"/>
                <a:cs typeface="Corbel"/>
              </a:endParaRPr>
            </a:p>
          </p:txBody>
        </p:sp>
        <p:sp>
          <p:nvSpPr>
            <p:cNvPr id="31" name="Nawias klamrowy zamykający 158"/>
            <p:cNvSpPr/>
            <p:nvPr/>
          </p:nvSpPr>
          <p:spPr>
            <a:xfrm>
              <a:off x="5592676" y="4832616"/>
              <a:ext cx="205887" cy="1509189"/>
            </a:xfrm>
            <a:prstGeom prst="rightBrace">
              <a:avLst/>
            </a:prstGeom>
            <a:ln w="19050">
              <a:solidFill>
                <a:srgbClr val="CC00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l-PL">
                <a:solidFill>
                  <a:prstClr val="black"/>
                </a:solidFill>
                <a:latin typeface="Calibri"/>
              </a:endParaRPr>
            </a:p>
          </p:txBody>
        </p:sp>
        <p:cxnSp>
          <p:nvCxnSpPr>
            <p:cNvPr id="32" name="Straight Connector 235"/>
            <p:cNvCxnSpPr/>
            <p:nvPr/>
          </p:nvCxnSpPr>
          <p:spPr>
            <a:xfrm flipV="1">
              <a:off x="3735875" y="2130616"/>
              <a:ext cx="0" cy="4201952"/>
            </a:xfrm>
            <a:prstGeom prst="line">
              <a:avLst/>
            </a:prstGeom>
            <a:ln w="3175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236"/>
            <p:cNvSpPr txBox="1"/>
            <p:nvPr/>
          </p:nvSpPr>
          <p:spPr>
            <a:xfrm rot="16200000">
              <a:off x="2662588" y="3315503"/>
              <a:ext cx="122536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prstClr val="black"/>
                  </a:solidFill>
                  <a:latin typeface="Corbel"/>
                  <a:cs typeface="Corbel"/>
                </a:rPr>
                <a:t>E [MeV]</a:t>
              </a:r>
              <a:endParaRPr lang="en-US" sz="2400" b="1" baseline="-25000" dirty="0">
                <a:solidFill>
                  <a:prstClr val="black"/>
                </a:solidFill>
                <a:latin typeface="Corbel"/>
                <a:cs typeface="Corbel"/>
              </a:endParaRPr>
            </a:p>
          </p:txBody>
        </p:sp>
        <p:cxnSp>
          <p:nvCxnSpPr>
            <p:cNvPr id="34" name="Connettore 1 7"/>
            <p:cNvCxnSpPr/>
            <p:nvPr/>
          </p:nvCxnSpPr>
          <p:spPr>
            <a:xfrm>
              <a:off x="3691814" y="5407581"/>
              <a:ext cx="88121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Connettore 1 7"/>
            <p:cNvCxnSpPr/>
            <p:nvPr/>
          </p:nvCxnSpPr>
          <p:spPr>
            <a:xfrm>
              <a:off x="3691819" y="5872935"/>
              <a:ext cx="88121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Connettore 1 7"/>
            <p:cNvCxnSpPr/>
            <p:nvPr/>
          </p:nvCxnSpPr>
          <p:spPr>
            <a:xfrm>
              <a:off x="3692068" y="4942227"/>
              <a:ext cx="88121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Connettore 1 7"/>
            <p:cNvCxnSpPr/>
            <p:nvPr/>
          </p:nvCxnSpPr>
          <p:spPr>
            <a:xfrm>
              <a:off x="3692068" y="4476872"/>
              <a:ext cx="88121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Connettore 1 7"/>
            <p:cNvCxnSpPr/>
            <p:nvPr/>
          </p:nvCxnSpPr>
          <p:spPr>
            <a:xfrm>
              <a:off x="3692068" y="4011518"/>
              <a:ext cx="88121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Connettore 1 7"/>
            <p:cNvCxnSpPr/>
            <p:nvPr/>
          </p:nvCxnSpPr>
          <p:spPr>
            <a:xfrm>
              <a:off x="3692068" y="3546164"/>
              <a:ext cx="88121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Connettore 1 7"/>
            <p:cNvCxnSpPr/>
            <p:nvPr/>
          </p:nvCxnSpPr>
          <p:spPr>
            <a:xfrm>
              <a:off x="3692068" y="3080809"/>
              <a:ext cx="88121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Connettore 1 7"/>
            <p:cNvCxnSpPr/>
            <p:nvPr/>
          </p:nvCxnSpPr>
          <p:spPr>
            <a:xfrm>
              <a:off x="3692068" y="2615455"/>
              <a:ext cx="88121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TextBox 245"/>
            <p:cNvSpPr txBox="1"/>
            <p:nvPr/>
          </p:nvSpPr>
          <p:spPr>
            <a:xfrm>
              <a:off x="3432633" y="2436811"/>
              <a:ext cx="287258" cy="40164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dirty="0">
                  <a:solidFill>
                    <a:prstClr val="black"/>
                  </a:solidFill>
                  <a:latin typeface="Corbel"/>
                  <a:cs typeface="Corbel"/>
                </a:rPr>
                <a:t>8</a:t>
              </a:r>
            </a:p>
            <a:p>
              <a:endParaRPr lang="en-US" sz="1500" dirty="0">
                <a:solidFill>
                  <a:prstClr val="black"/>
                </a:solidFill>
                <a:latin typeface="Corbel"/>
                <a:cs typeface="Corbel"/>
              </a:endParaRPr>
            </a:p>
            <a:p>
              <a:r>
                <a:rPr lang="en-US" sz="1500" dirty="0">
                  <a:solidFill>
                    <a:prstClr val="black"/>
                  </a:solidFill>
                  <a:latin typeface="Corbel"/>
                  <a:cs typeface="Corbel"/>
                </a:rPr>
                <a:t>7</a:t>
              </a:r>
            </a:p>
            <a:p>
              <a:endParaRPr lang="en-US" sz="1500" dirty="0">
                <a:solidFill>
                  <a:prstClr val="black"/>
                </a:solidFill>
                <a:latin typeface="Corbel"/>
                <a:cs typeface="Corbel"/>
              </a:endParaRPr>
            </a:p>
            <a:p>
              <a:r>
                <a:rPr lang="en-US" sz="1500" dirty="0">
                  <a:solidFill>
                    <a:prstClr val="black"/>
                  </a:solidFill>
                  <a:latin typeface="Corbel"/>
                  <a:cs typeface="Corbel"/>
                </a:rPr>
                <a:t>6</a:t>
              </a:r>
            </a:p>
            <a:p>
              <a:endParaRPr lang="en-US" sz="1500" dirty="0">
                <a:solidFill>
                  <a:prstClr val="black"/>
                </a:solidFill>
                <a:latin typeface="Corbel"/>
                <a:cs typeface="Corbel"/>
              </a:endParaRPr>
            </a:p>
            <a:p>
              <a:r>
                <a:rPr lang="en-US" sz="1500" dirty="0">
                  <a:solidFill>
                    <a:prstClr val="black"/>
                  </a:solidFill>
                  <a:latin typeface="Corbel"/>
                  <a:cs typeface="Corbel"/>
                </a:rPr>
                <a:t>5</a:t>
              </a:r>
            </a:p>
            <a:p>
              <a:endParaRPr lang="en-US" sz="1500" dirty="0">
                <a:solidFill>
                  <a:prstClr val="black"/>
                </a:solidFill>
                <a:latin typeface="Corbel"/>
                <a:cs typeface="Corbel"/>
              </a:endParaRPr>
            </a:p>
            <a:p>
              <a:r>
                <a:rPr lang="en-US" sz="1500" dirty="0">
                  <a:solidFill>
                    <a:prstClr val="black"/>
                  </a:solidFill>
                  <a:latin typeface="Corbel"/>
                  <a:cs typeface="Corbel"/>
                </a:rPr>
                <a:t>4</a:t>
              </a:r>
            </a:p>
            <a:p>
              <a:endParaRPr lang="en-US" sz="1500" dirty="0">
                <a:solidFill>
                  <a:prstClr val="black"/>
                </a:solidFill>
                <a:latin typeface="Corbel"/>
                <a:cs typeface="Corbel"/>
              </a:endParaRPr>
            </a:p>
            <a:p>
              <a:r>
                <a:rPr lang="en-US" sz="1500" dirty="0" smtClean="0">
                  <a:solidFill>
                    <a:prstClr val="black"/>
                  </a:solidFill>
                  <a:latin typeface="Corbel"/>
                  <a:cs typeface="Corbel"/>
                </a:rPr>
                <a:t>3</a:t>
              </a:r>
            </a:p>
            <a:p>
              <a:endParaRPr lang="en-US" sz="1500" dirty="0" smtClean="0">
                <a:solidFill>
                  <a:prstClr val="black"/>
                </a:solidFill>
                <a:latin typeface="Corbel"/>
                <a:cs typeface="Corbel"/>
              </a:endParaRPr>
            </a:p>
            <a:p>
              <a:r>
                <a:rPr lang="en-US" sz="1500" dirty="0" smtClean="0">
                  <a:solidFill>
                    <a:prstClr val="black"/>
                  </a:solidFill>
                  <a:latin typeface="Corbel"/>
                  <a:cs typeface="Corbel"/>
                </a:rPr>
                <a:t>2</a:t>
              </a:r>
              <a:endParaRPr lang="en-US" sz="1500" dirty="0">
                <a:solidFill>
                  <a:prstClr val="black"/>
                </a:solidFill>
                <a:latin typeface="Corbel"/>
                <a:cs typeface="Corbel"/>
              </a:endParaRPr>
            </a:p>
            <a:p>
              <a:endParaRPr lang="en-US" sz="1500" dirty="0">
                <a:solidFill>
                  <a:prstClr val="black"/>
                </a:solidFill>
                <a:latin typeface="Corbel"/>
                <a:cs typeface="Corbel"/>
              </a:endParaRPr>
            </a:p>
            <a:p>
              <a:r>
                <a:rPr lang="en-US" sz="1500" dirty="0">
                  <a:solidFill>
                    <a:prstClr val="black"/>
                  </a:solidFill>
                  <a:latin typeface="Corbel"/>
                  <a:cs typeface="Corbel"/>
                </a:rPr>
                <a:t>1</a:t>
              </a:r>
            </a:p>
            <a:p>
              <a:endParaRPr lang="en-US" sz="1500" dirty="0">
                <a:solidFill>
                  <a:prstClr val="black"/>
                </a:solidFill>
                <a:latin typeface="Corbel"/>
                <a:cs typeface="Corbel"/>
              </a:endParaRPr>
            </a:p>
            <a:p>
              <a:r>
                <a:rPr lang="en-US" sz="1500" dirty="0">
                  <a:solidFill>
                    <a:prstClr val="black"/>
                  </a:solidFill>
                  <a:latin typeface="Corbel"/>
                  <a:cs typeface="Corbel"/>
                </a:rPr>
                <a:t>0</a:t>
              </a:r>
            </a:p>
          </p:txBody>
        </p:sp>
        <p:cxnSp>
          <p:nvCxnSpPr>
            <p:cNvPr id="43" name="Straight Connector 14"/>
            <p:cNvCxnSpPr/>
            <p:nvPr/>
          </p:nvCxnSpPr>
          <p:spPr>
            <a:xfrm flipV="1">
              <a:off x="8014339" y="6212257"/>
              <a:ext cx="0" cy="132958"/>
            </a:xfrm>
            <a:prstGeom prst="line">
              <a:avLst/>
            </a:prstGeom>
            <a:ln w="28575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14"/>
            <p:cNvCxnSpPr/>
            <p:nvPr/>
          </p:nvCxnSpPr>
          <p:spPr>
            <a:xfrm flipV="1">
              <a:off x="8288314" y="6215744"/>
              <a:ext cx="0" cy="132958"/>
            </a:xfrm>
            <a:prstGeom prst="line">
              <a:avLst/>
            </a:prstGeom>
            <a:ln w="28575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TextBox 254"/>
            <p:cNvSpPr txBox="1"/>
            <p:nvPr/>
          </p:nvSpPr>
          <p:spPr>
            <a:xfrm>
              <a:off x="3996724" y="6341204"/>
              <a:ext cx="456184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prstClr val="black"/>
                  </a:solidFill>
                  <a:latin typeface="Calibri"/>
                </a:rPr>
                <a:t>  </a:t>
              </a:r>
              <a:r>
                <a:rPr lang="en-US" sz="1600" b="1" dirty="0" smtClean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1200" b="1" dirty="0" smtClean="0">
                  <a:solidFill>
                    <a:prstClr val="black"/>
                  </a:solidFill>
                  <a:latin typeface="Calibri"/>
                </a:rPr>
                <a:t>  </a:t>
              </a:r>
              <a:r>
                <a:rPr lang="en-US" sz="1050" b="1" dirty="0" smtClean="0">
                  <a:solidFill>
                    <a:prstClr val="black"/>
                  </a:solidFill>
                  <a:latin typeface="Calibri"/>
                </a:rPr>
                <a:t>1</a:t>
              </a:r>
              <a:r>
                <a:rPr lang="en-US" sz="1050" b="1" dirty="0">
                  <a:solidFill>
                    <a:prstClr val="black"/>
                  </a:solidFill>
                  <a:latin typeface="Calibri"/>
                </a:rPr>
                <a:t>/2    </a:t>
              </a:r>
              <a:r>
                <a:rPr lang="en-US" sz="1050" b="1" dirty="0" smtClean="0">
                  <a:solidFill>
                    <a:prstClr val="black"/>
                  </a:solidFill>
                  <a:latin typeface="Calibri"/>
                </a:rPr>
                <a:t>3</a:t>
              </a:r>
              <a:r>
                <a:rPr lang="en-US" sz="1050" b="1" dirty="0">
                  <a:solidFill>
                    <a:prstClr val="black"/>
                  </a:solidFill>
                  <a:latin typeface="Calibri"/>
                </a:rPr>
                <a:t>/2    </a:t>
              </a:r>
              <a:r>
                <a:rPr lang="en-US" sz="1050" b="1" dirty="0" smtClean="0">
                  <a:solidFill>
                    <a:prstClr val="black"/>
                  </a:solidFill>
                  <a:latin typeface="Calibri"/>
                </a:rPr>
                <a:t>5</a:t>
              </a:r>
              <a:r>
                <a:rPr lang="en-US" sz="1050" b="1" dirty="0">
                  <a:solidFill>
                    <a:prstClr val="black"/>
                  </a:solidFill>
                  <a:latin typeface="Calibri"/>
                </a:rPr>
                <a:t>/2    </a:t>
              </a:r>
              <a:r>
                <a:rPr lang="en-US" sz="1050" b="1" dirty="0" smtClean="0">
                  <a:solidFill>
                    <a:prstClr val="black"/>
                  </a:solidFill>
                  <a:latin typeface="Calibri"/>
                </a:rPr>
                <a:t>  7</a:t>
              </a:r>
              <a:r>
                <a:rPr lang="en-US" sz="1050" b="1" dirty="0">
                  <a:solidFill>
                    <a:prstClr val="black"/>
                  </a:solidFill>
                  <a:latin typeface="Calibri"/>
                </a:rPr>
                <a:t>/2  </a:t>
              </a:r>
              <a:r>
                <a:rPr lang="en-US" sz="1050" b="1" dirty="0" smtClean="0">
                  <a:solidFill>
                    <a:prstClr val="black"/>
                  </a:solidFill>
                  <a:latin typeface="Calibri"/>
                </a:rPr>
                <a:t>  9</a:t>
              </a:r>
              <a:r>
                <a:rPr lang="en-US" sz="1050" b="1" dirty="0">
                  <a:solidFill>
                    <a:prstClr val="black"/>
                  </a:solidFill>
                  <a:latin typeface="Calibri"/>
                </a:rPr>
                <a:t>/2    11/2  </a:t>
              </a:r>
              <a:r>
                <a:rPr lang="en-US" sz="1050" b="1" dirty="0" smtClean="0">
                  <a:solidFill>
                    <a:prstClr val="black"/>
                  </a:solidFill>
                  <a:latin typeface="Calibri"/>
                </a:rPr>
                <a:t>13</a:t>
              </a:r>
              <a:r>
                <a:rPr lang="en-US" sz="1050" b="1" dirty="0">
                  <a:solidFill>
                    <a:prstClr val="black"/>
                  </a:solidFill>
                  <a:latin typeface="Calibri"/>
                </a:rPr>
                <a:t>/2  </a:t>
              </a:r>
              <a:r>
                <a:rPr lang="en-US" sz="1050" b="1" dirty="0" smtClean="0">
                  <a:solidFill>
                    <a:prstClr val="black"/>
                  </a:solidFill>
                  <a:latin typeface="Calibri"/>
                </a:rPr>
                <a:t>15</a:t>
              </a:r>
              <a:r>
                <a:rPr lang="en-US" sz="1050" b="1" dirty="0">
                  <a:solidFill>
                    <a:prstClr val="black"/>
                  </a:solidFill>
                  <a:latin typeface="Calibri"/>
                </a:rPr>
                <a:t>/2 </a:t>
              </a:r>
              <a:r>
                <a:rPr lang="en-US" sz="1050" b="1" dirty="0" smtClean="0">
                  <a:solidFill>
                    <a:prstClr val="black"/>
                  </a:solidFill>
                  <a:latin typeface="Calibri"/>
                </a:rPr>
                <a:t> 17</a:t>
              </a:r>
              <a:r>
                <a:rPr lang="en-US" sz="1050" b="1" dirty="0">
                  <a:solidFill>
                    <a:prstClr val="black"/>
                  </a:solidFill>
                  <a:latin typeface="Calibri"/>
                </a:rPr>
                <a:t>/2  </a:t>
              </a:r>
              <a:r>
                <a:rPr lang="en-US" sz="1050" b="1" dirty="0" smtClean="0">
                  <a:solidFill>
                    <a:prstClr val="black"/>
                  </a:solidFill>
                  <a:latin typeface="Calibri"/>
                </a:rPr>
                <a:t>19/2</a:t>
              </a:r>
              <a:r>
                <a:rPr lang="pl-PL" sz="1050" b="1" dirty="0" smtClean="0">
                  <a:solidFill>
                    <a:prstClr val="black"/>
                  </a:solidFill>
                  <a:latin typeface="Calibri"/>
                </a:rPr>
                <a:t>  21/2  23/2  25/2</a:t>
              </a:r>
              <a:r>
                <a:rPr lang="en-US" sz="1050" b="1" dirty="0" smtClean="0">
                  <a:solidFill>
                    <a:prstClr val="black"/>
                  </a:solidFill>
                  <a:latin typeface="Calibri"/>
                </a:rPr>
                <a:t> </a:t>
              </a:r>
              <a:endParaRPr lang="en-US" sz="1200" b="1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6" name="CasellaDiTesto 21"/>
            <p:cNvSpPr txBox="1"/>
            <p:nvPr/>
          </p:nvSpPr>
          <p:spPr>
            <a:xfrm>
              <a:off x="5961082" y="6501808"/>
              <a:ext cx="63021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l-PL" b="1" dirty="0" smtClean="0">
                  <a:solidFill>
                    <a:prstClr val="black"/>
                  </a:solidFill>
                  <a:latin typeface="Calibri"/>
                </a:rPr>
                <a:t>SPIN</a:t>
              </a:r>
              <a:endParaRPr lang="it-IT" b="1" baseline="30000" dirty="0">
                <a:solidFill>
                  <a:prstClr val="black"/>
                </a:solidFill>
                <a:latin typeface="Calibri"/>
              </a:endParaRPr>
            </a:p>
          </p:txBody>
        </p:sp>
        <p:cxnSp>
          <p:nvCxnSpPr>
            <p:cNvPr id="47" name="Connettore 1 4"/>
            <p:cNvCxnSpPr/>
            <p:nvPr/>
          </p:nvCxnSpPr>
          <p:spPr>
            <a:xfrm>
              <a:off x="3405417" y="2921259"/>
              <a:ext cx="5616264" cy="9130"/>
            </a:xfrm>
            <a:prstGeom prst="line">
              <a:avLst/>
            </a:prstGeom>
            <a:ln w="107950" cmpd="tri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8" name="Group 12"/>
            <p:cNvGrpSpPr/>
            <p:nvPr/>
          </p:nvGrpSpPr>
          <p:grpSpPr>
            <a:xfrm>
              <a:off x="4290123" y="2772346"/>
              <a:ext cx="4122991" cy="1571568"/>
              <a:chOff x="1885117" y="1292400"/>
              <a:chExt cx="6220195" cy="2127600"/>
            </a:xfrm>
          </p:grpSpPr>
          <p:cxnSp>
            <p:nvCxnSpPr>
              <p:cNvPr id="57" name="Connettore 1 7"/>
              <p:cNvCxnSpPr/>
              <p:nvPr/>
            </p:nvCxnSpPr>
            <p:spPr>
              <a:xfrm>
                <a:off x="2383579" y="3312000"/>
                <a:ext cx="432000" cy="0"/>
              </a:xfrm>
              <a:prstGeom prst="line">
                <a:avLst/>
              </a:prstGeom>
              <a:ln w="285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Connettore 1 7"/>
              <p:cNvCxnSpPr/>
              <p:nvPr/>
            </p:nvCxnSpPr>
            <p:spPr>
              <a:xfrm>
                <a:off x="2882040" y="3416400"/>
                <a:ext cx="432000" cy="0"/>
              </a:xfrm>
              <a:prstGeom prst="line">
                <a:avLst/>
              </a:prstGeom>
              <a:ln w="285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Connettore 1 7"/>
              <p:cNvCxnSpPr/>
              <p:nvPr/>
            </p:nvCxnSpPr>
            <p:spPr>
              <a:xfrm>
                <a:off x="3878964" y="3420000"/>
                <a:ext cx="432000" cy="0"/>
              </a:xfrm>
              <a:prstGeom prst="line">
                <a:avLst/>
              </a:prstGeom>
              <a:ln w="285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Connettore 1 7"/>
              <p:cNvCxnSpPr/>
              <p:nvPr/>
            </p:nvCxnSpPr>
            <p:spPr>
              <a:xfrm>
                <a:off x="4377425" y="3420000"/>
                <a:ext cx="432000" cy="0"/>
              </a:xfrm>
              <a:prstGeom prst="line">
                <a:avLst/>
              </a:prstGeom>
              <a:ln w="285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Connettore 1 7"/>
              <p:cNvCxnSpPr/>
              <p:nvPr/>
            </p:nvCxnSpPr>
            <p:spPr>
              <a:xfrm>
                <a:off x="5872810" y="1440000"/>
                <a:ext cx="432000" cy="0"/>
              </a:xfrm>
              <a:prstGeom prst="line">
                <a:avLst/>
              </a:prstGeom>
              <a:ln w="285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Connettore 1 7"/>
              <p:cNvCxnSpPr/>
              <p:nvPr/>
            </p:nvCxnSpPr>
            <p:spPr>
              <a:xfrm>
                <a:off x="1885117" y="3132000"/>
                <a:ext cx="432000" cy="0"/>
              </a:xfrm>
              <a:prstGeom prst="line">
                <a:avLst/>
              </a:prstGeom>
              <a:ln w="285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Connettore 1 7"/>
              <p:cNvCxnSpPr/>
              <p:nvPr/>
            </p:nvCxnSpPr>
            <p:spPr>
              <a:xfrm>
                <a:off x="1885117" y="2728800"/>
                <a:ext cx="432000" cy="0"/>
              </a:xfrm>
              <a:prstGeom prst="line">
                <a:avLst/>
              </a:prstGeom>
              <a:ln w="285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Connettore 1 7"/>
              <p:cNvCxnSpPr/>
              <p:nvPr/>
            </p:nvCxnSpPr>
            <p:spPr>
              <a:xfrm>
                <a:off x="1885117" y="1764000"/>
                <a:ext cx="432000" cy="0"/>
              </a:xfrm>
              <a:prstGeom prst="line">
                <a:avLst/>
              </a:prstGeom>
              <a:ln w="285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Connettore 1 7"/>
              <p:cNvCxnSpPr/>
              <p:nvPr/>
            </p:nvCxnSpPr>
            <p:spPr>
              <a:xfrm>
                <a:off x="2383579" y="3124800"/>
                <a:ext cx="432000" cy="0"/>
              </a:xfrm>
              <a:prstGeom prst="line">
                <a:avLst/>
              </a:prstGeom>
              <a:ln w="285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Connettore 1 7"/>
              <p:cNvCxnSpPr/>
              <p:nvPr/>
            </p:nvCxnSpPr>
            <p:spPr>
              <a:xfrm>
                <a:off x="2383579" y="3013200"/>
                <a:ext cx="432000" cy="0"/>
              </a:xfrm>
              <a:prstGeom prst="line">
                <a:avLst/>
              </a:prstGeom>
              <a:ln w="285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Connettore 1 7"/>
              <p:cNvCxnSpPr/>
              <p:nvPr/>
            </p:nvCxnSpPr>
            <p:spPr>
              <a:xfrm>
                <a:off x="2383579" y="2678400"/>
                <a:ext cx="432000" cy="0"/>
              </a:xfrm>
              <a:prstGeom prst="line">
                <a:avLst/>
              </a:prstGeom>
              <a:ln w="285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Connettore 1 7"/>
              <p:cNvCxnSpPr/>
              <p:nvPr/>
            </p:nvCxnSpPr>
            <p:spPr>
              <a:xfrm>
                <a:off x="2383579" y="1846800"/>
                <a:ext cx="432000" cy="0"/>
              </a:xfrm>
              <a:prstGeom prst="line">
                <a:avLst/>
              </a:prstGeom>
              <a:ln w="285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Connettore 1 7"/>
              <p:cNvCxnSpPr/>
              <p:nvPr/>
            </p:nvCxnSpPr>
            <p:spPr>
              <a:xfrm>
                <a:off x="2383579" y="1501200"/>
                <a:ext cx="432000" cy="0"/>
              </a:xfrm>
              <a:prstGeom prst="line">
                <a:avLst/>
              </a:prstGeom>
              <a:ln w="285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Connettore 1 7"/>
              <p:cNvCxnSpPr/>
              <p:nvPr/>
            </p:nvCxnSpPr>
            <p:spPr>
              <a:xfrm>
                <a:off x="2881996" y="3171600"/>
                <a:ext cx="432000" cy="0"/>
              </a:xfrm>
              <a:prstGeom prst="line">
                <a:avLst/>
              </a:prstGeom>
              <a:ln w="285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Connettore 1 7"/>
              <p:cNvCxnSpPr/>
              <p:nvPr/>
            </p:nvCxnSpPr>
            <p:spPr>
              <a:xfrm>
                <a:off x="2882040" y="3013200"/>
                <a:ext cx="432000" cy="0"/>
              </a:xfrm>
              <a:prstGeom prst="line">
                <a:avLst/>
              </a:prstGeom>
              <a:ln w="285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Connettore 1 7"/>
              <p:cNvCxnSpPr/>
              <p:nvPr/>
            </p:nvCxnSpPr>
            <p:spPr>
              <a:xfrm>
                <a:off x="2882040" y="2793600"/>
                <a:ext cx="432000" cy="0"/>
              </a:xfrm>
              <a:prstGeom prst="line">
                <a:avLst/>
              </a:prstGeom>
              <a:ln w="285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Connettore 1 7"/>
              <p:cNvCxnSpPr/>
              <p:nvPr/>
            </p:nvCxnSpPr>
            <p:spPr>
              <a:xfrm>
                <a:off x="2882040" y="1987200"/>
                <a:ext cx="432000" cy="0"/>
              </a:xfrm>
              <a:prstGeom prst="line">
                <a:avLst/>
              </a:prstGeom>
              <a:ln w="285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Connettore 1 7"/>
              <p:cNvCxnSpPr/>
              <p:nvPr/>
            </p:nvCxnSpPr>
            <p:spPr>
              <a:xfrm>
                <a:off x="2882040" y="1627200"/>
                <a:ext cx="432000" cy="0"/>
              </a:xfrm>
              <a:prstGeom prst="line">
                <a:avLst/>
              </a:prstGeom>
              <a:ln w="285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Connettore 1 7"/>
              <p:cNvCxnSpPr/>
              <p:nvPr/>
            </p:nvCxnSpPr>
            <p:spPr>
              <a:xfrm>
                <a:off x="2882040" y="1533600"/>
                <a:ext cx="432000" cy="0"/>
              </a:xfrm>
              <a:prstGeom prst="line">
                <a:avLst/>
              </a:prstGeom>
              <a:ln w="285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Connettore 1 7"/>
              <p:cNvCxnSpPr/>
              <p:nvPr/>
            </p:nvCxnSpPr>
            <p:spPr>
              <a:xfrm>
                <a:off x="2882040" y="1360800"/>
                <a:ext cx="432000" cy="0"/>
              </a:xfrm>
              <a:prstGeom prst="line">
                <a:avLst/>
              </a:prstGeom>
              <a:ln w="285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Connettore 1 7"/>
              <p:cNvCxnSpPr/>
              <p:nvPr/>
            </p:nvCxnSpPr>
            <p:spPr>
              <a:xfrm>
                <a:off x="3380502" y="3384000"/>
                <a:ext cx="432000" cy="0"/>
              </a:xfrm>
              <a:prstGeom prst="line">
                <a:avLst/>
              </a:prstGeom>
              <a:ln w="285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Connettore 1 7"/>
              <p:cNvCxnSpPr/>
              <p:nvPr/>
            </p:nvCxnSpPr>
            <p:spPr>
              <a:xfrm>
                <a:off x="3380502" y="3157200"/>
                <a:ext cx="432000" cy="0"/>
              </a:xfrm>
              <a:prstGeom prst="line">
                <a:avLst/>
              </a:prstGeom>
              <a:ln w="285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Connettore 1 7"/>
              <p:cNvCxnSpPr/>
              <p:nvPr/>
            </p:nvCxnSpPr>
            <p:spPr>
              <a:xfrm>
                <a:off x="3380502" y="3045600"/>
                <a:ext cx="432000" cy="0"/>
              </a:xfrm>
              <a:prstGeom prst="line">
                <a:avLst/>
              </a:prstGeom>
              <a:ln w="285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Connettore 1 7"/>
              <p:cNvCxnSpPr/>
              <p:nvPr/>
            </p:nvCxnSpPr>
            <p:spPr>
              <a:xfrm>
                <a:off x="3380502" y="2797200"/>
                <a:ext cx="432000" cy="0"/>
              </a:xfrm>
              <a:prstGeom prst="line">
                <a:avLst/>
              </a:prstGeom>
              <a:ln w="285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Connettore 1 7"/>
              <p:cNvCxnSpPr/>
              <p:nvPr/>
            </p:nvCxnSpPr>
            <p:spPr>
              <a:xfrm>
                <a:off x="3380502" y="1854000"/>
                <a:ext cx="432000" cy="0"/>
              </a:xfrm>
              <a:prstGeom prst="line">
                <a:avLst/>
              </a:prstGeom>
              <a:ln w="285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Connettore 1 7"/>
              <p:cNvCxnSpPr/>
              <p:nvPr/>
            </p:nvCxnSpPr>
            <p:spPr>
              <a:xfrm>
                <a:off x="3380502" y="1634400"/>
                <a:ext cx="432000" cy="0"/>
              </a:xfrm>
              <a:prstGeom prst="line">
                <a:avLst/>
              </a:prstGeom>
              <a:ln w="285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Connettore 1 7"/>
              <p:cNvCxnSpPr/>
              <p:nvPr/>
            </p:nvCxnSpPr>
            <p:spPr>
              <a:xfrm>
                <a:off x="3380502" y="1436400"/>
                <a:ext cx="432000" cy="0"/>
              </a:xfrm>
              <a:prstGeom prst="line">
                <a:avLst/>
              </a:prstGeom>
              <a:ln w="285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Connettore 1 7"/>
              <p:cNvCxnSpPr/>
              <p:nvPr/>
            </p:nvCxnSpPr>
            <p:spPr>
              <a:xfrm>
                <a:off x="3380502" y="1292400"/>
                <a:ext cx="432000" cy="0"/>
              </a:xfrm>
              <a:prstGeom prst="line">
                <a:avLst/>
              </a:prstGeom>
              <a:ln w="285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Connettore 1 7"/>
              <p:cNvCxnSpPr/>
              <p:nvPr/>
            </p:nvCxnSpPr>
            <p:spPr>
              <a:xfrm>
                <a:off x="3878964" y="3182400"/>
                <a:ext cx="432000" cy="0"/>
              </a:xfrm>
              <a:prstGeom prst="line">
                <a:avLst/>
              </a:prstGeom>
              <a:ln w="285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Connettore 1 7"/>
              <p:cNvCxnSpPr/>
              <p:nvPr/>
            </p:nvCxnSpPr>
            <p:spPr>
              <a:xfrm>
                <a:off x="3878964" y="3049200"/>
                <a:ext cx="432000" cy="0"/>
              </a:xfrm>
              <a:prstGeom prst="line">
                <a:avLst/>
              </a:prstGeom>
              <a:ln w="285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Connettore 1 7"/>
              <p:cNvCxnSpPr/>
              <p:nvPr/>
            </p:nvCxnSpPr>
            <p:spPr>
              <a:xfrm>
                <a:off x="3878964" y="2808000"/>
                <a:ext cx="432000" cy="0"/>
              </a:xfrm>
              <a:prstGeom prst="line">
                <a:avLst/>
              </a:prstGeom>
              <a:ln w="285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Connettore 1 7"/>
              <p:cNvCxnSpPr/>
              <p:nvPr/>
            </p:nvCxnSpPr>
            <p:spPr>
              <a:xfrm>
                <a:off x="3878964" y="1645200"/>
                <a:ext cx="432000" cy="0"/>
              </a:xfrm>
              <a:prstGeom prst="line">
                <a:avLst/>
              </a:prstGeom>
              <a:ln w="285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Connettore 1 7"/>
              <p:cNvCxnSpPr/>
              <p:nvPr/>
            </p:nvCxnSpPr>
            <p:spPr>
              <a:xfrm>
                <a:off x="3878964" y="1443600"/>
                <a:ext cx="432000" cy="0"/>
              </a:xfrm>
              <a:prstGeom prst="line">
                <a:avLst/>
              </a:prstGeom>
              <a:ln w="285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Connettore 1 7"/>
              <p:cNvCxnSpPr/>
              <p:nvPr/>
            </p:nvCxnSpPr>
            <p:spPr>
              <a:xfrm>
                <a:off x="3878964" y="1310400"/>
                <a:ext cx="432000" cy="0"/>
              </a:xfrm>
              <a:prstGeom prst="line">
                <a:avLst/>
              </a:prstGeom>
              <a:ln w="285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Connettore 1 7"/>
              <p:cNvCxnSpPr/>
              <p:nvPr/>
            </p:nvCxnSpPr>
            <p:spPr>
              <a:xfrm>
                <a:off x="4377425" y="3182400"/>
                <a:ext cx="432000" cy="0"/>
              </a:xfrm>
              <a:prstGeom prst="line">
                <a:avLst/>
              </a:prstGeom>
              <a:ln w="285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Connettore 1 7"/>
              <p:cNvCxnSpPr/>
              <p:nvPr/>
            </p:nvCxnSpPr>
            <p:spPr>
              <a:xfrm>
                <a:off x="4377425" y="2811600"/>
                <a:ext cx="432000" cy="0"/>
              </a:xfrm>
              <a:prstGeom prst="line">
                <a:avLst/>
              </a:prstGeom>
              <a:ln w="285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Connettore 1 7"/>
              <p:cNvCxnSpPr/>
              <p:nvPr/>
            </p:nvCxnSpPr>
            <p:spPr>
              <a:xfrm>
                <a:off x="4377425" y="1645200"/>
                <a:ext cx="432000" cy="0"/>
              </a:xfrm>
              <a:prstGeom prst="line">
                <a:avLst/>
              </a:prstGeom>
              <a:ln w="285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" name="Connettore 1 7"/>
              <p:cNvCxnSpPr/>
              <p:nvPr/>
            </p:nvCxnSpPr>
            <p:spPr>
              <a:xfrm>
                <a:off x="4377425" y="1443600"/>
                <a:ext cx="432000" cy="0"/>
              </a:xfrm>
              <a:prstGeom prst="line">
                <a:avLst/>
              </a:prstGeom>
              <a:ln w="285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" name="Connettore 1 7"/>
              <p:cNvCxnSpPr/>
              <p:nvPr/>
            </p:nvCxnSpPr>
            <p:spPr>
              <a:xfrm>
                <a:off x="4875887" y="3182400"/>
                <a:ext cx="432000" cy="0"/>
              </a:xfrm>
              <a:prstGeom prst="line">
                <a:avLst/>
              </a:prstGeom>
              <a:ln w="285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" name="Connettore 1 7"/>
              <p:cNvCxnSpPr/>
              <p:nvPr/>
            </p:nvCxnSpPr>
            <p:spPr>
              <a:xfrm>
                <a:off x="4875887" y="2811600"/>
                <a:ext cx="432000" cy="0"/>
              </a:xfrm>
              <a:prstGeom prst="line">
                <a:avLst/>
              </a:prstGeom>
              <a:ln w="285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Connettore 1 7"/>
              <p:cNvCxnSpPr/>
              <p:nvPr/>
            </p:nvCxnSpPr>
            <p:spPr>
              <a:xfrm>
                <a:off x="4875887" y="1443600"/>
                <a:ext cx="432000" cy="0"/>
              </a:xfrm>
              <a:prstGeom prst="line">
                <a:avLst/>
              </a:prstGeom>
              <a:ln w="285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Connettore 1 7"/>
              <p:cNvCxnSpPr/>
              <p:nvPr/>
            </p:nvCxnSpPr>
            <p:spPr>
              <a:xfrm>
                <a:off x="5374348" y="3182400"/>
                <a:ext cx="432000" cy="0"/>
              </a:xfrm>
              <a:prstGeom prst="line">
                <a:avLst/>
              </a:prstGeom>
              <a:ln w="285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" name="Connettore 1 7"/>
              <p:cNvCxnSpPr/>
              <p:nvPr/>
            </p:nvCxnSpPr>
            <p:spPr>
              <a:xfrm>
                <a:off x="5374348" y="1443600"/>
                <a:ext cx="432000" cy="0"/>
              </a:xfrm>
              <a:prstGeom prst="line">
                <a:avLst/>
              </a:prstGeom>
              <a:ln w="285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Connettore 1 7"/>
              <p:cNvCxnSpPr/>
              <p:nvPr/>
            </p:nvCxnSpPr>
            <p:spPr>
              <a:xfrm>
                <a:off x="5872810" y="3172182"/>
                <a:ext cx="432000" cy="0"/>
              </a:xfrm>
              <a:prstGeom prst="line">
                <a:avLst/>
              </a:prstGeom>
              <a:ln w="285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Connettore 1 7"/>
              <p:cNvCxnSpPr/>
              <p:nvPr/>
            </p:nvCxnSpPr>
            <p:spPr>
              <a:xfrm>
                <a:off x="6329084" y="3142855"/>
                <a:ext cx="432000" cy="0"/>
              </a:xfrm>
              <a:prstGeom prst="line">
                <a:avLst/>
              </a:prstGeom>
              <a:ln w="285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Connettore 1 7"/>
              <p:cNvCxnSpPr/>
              <p:nvPr/>
            </p:nvCxnSpPr>
            <p:spPr>
              <a:xfrm>
                <a:off x="6797363" y="3084376"/>
                <a:ext cx="432000" cy="0"/>
              </a:xfrm>
              <a:prstGeom prst="line">
                <a:avLst/>
              </a:prstGeom>
              <a:ln w="285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Connettore 1 7"/>
              <p:cNvCxnSpPr/>
              <p:nvPr/>
            </p:nvCxnSpPr>
            <p:spPr>
              <a:xfrm>
                <a:off x="7265038" y="3038530"/>
                <a:ext cx="432000" cy="0"/>
              </a:xfrm>
              <a:prstGeom prst="line">
                <a:avLst/>
              </a:prstGeom>
              <a:ln w="285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" name="Connettore 1 7"/>
              <p:cNvCxnSpPr/>
              <p:nvPr/>
            </p:nvCxnSpPr>
            <p:spPr>
              <a:xfrm>
                <a:off x="7673312" y="2811600"/>
                <a:ext cx="432000" cy="0"/>
              </a:xfrm>
              <a:prstGeom prst="line">
                <a:avLst/>
              </a:prstGeom>
              <a:ln w="285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9" name="Rectangle 8"/>
            <p:cNvSpPr/>
            <p:nvPr/>
          </p:nvSpPr>
          <p:spPr>
            <a:xfrm>
              <a:off x="4107190" y="4737844"/>
              <a:ext cx="1159292" cy="27186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lnSpc>
                  <a:spcPct val="80000"/>
                </a:lnSpc>
              </a:pPr>
              <a:r>
                <a:rPr lang="pl-PL" sz="1400" b="1" dirty="0" smtClean="0">
                  <a:solidFill>
                    <a:srgbClr val="CC0099"/>
                  </a:solidFill>
                  <a:latin typeface="Corbel"/>
                  <a:cs typeface="Corbel"/>
                </a:rPr>
                <a:t>S</a:t>
              </a:r>
              <a:r>
                <a:rPr lang="en-US" sz="1400" b="1" dirty="0" err="1" smtClean="0">
                  <a:solidFill>
                    <a:srgbClr val="CC0099"/>
                  </a:solidFill>
                  <a:latin typeface="Corbel"/>
                  <a:cs typeface="Corbel"/>
                </a:rPr>
                <a:t>pec</a:t>
              </a:r>
              <a:r>
                <a:rPr lang="en-US" sz="1400" b="1" dirty="0" smtClean="0">
                  <a:solidFill>
                    <a:srgbClr val="CC0099"/>
                  </a:solidFill>
                  <a:latin typeface="Corbel"/>
                  <a:cs typeface="Corbel"/>
                </a:rPr>
                <a:t>. Factor </a:t>
              </a:r>
              <a:endParaRPr lang="en-US" sz="1400" b="1" dirty="0">
                <a:solidFill>
                  <a:srgbClr val="CC0099"/>
                </a:solidFill>
                <a:latin typeface="Corbel"/>
                <a:cs typeface="Corbel"/>
              </a:endParaRPr>
            </a:p>
          </p:txBody>
        </p:sp>
        <p:sp>
          <p:nvSpPr>
            <p:cNvPr id="50" name="TextBox 12"/>
            <p:cNvSpPr txBox="1"/>
            <p:nvPr/>
          </p:nvSpPr>
          <p:spPr>
            <a:xfrm>
              <a:off x="6211701" y="3279380"/>
              <a:ext cx="221256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it-IT" sz="2400" b="1" dirty="0" smtClean="0">
                  <a:solidFill>
                    <a:srgbClr val="CC0099"/>
                  </a:solidFill>
                  <a:latin typeface="Corbel"/>
                  <a:cs typeface="Corbel"/>
                </a:rPr>
                <a:t>MIXED STATES</a:t>
              </a:r>
              <a:endParaRPr lang="en-US" sz="2400" b="1" dirty="0" smtClean="0">
                <a:solidFill>
                  <a:srgbClr val="CC0099"/>
                </a:solidFill>
                <a:latin typeface="Corbel"/>
                <a:cs typeface="Corbel"/>
              </a:endParaRPr>
            </a:p>
          </p:txBody>
        </p:sp>
        <p:sp>
          <p:nvSpPr>
            <p:cNvPr id="51" name="TextBox 226"/>
            <p:cNvSpPr txBox="1"/>
            <p:nvPr/>
          </p:nvSpPr>
          <p:spPr>
            <a:xfrm>
              <a:off x="3776511" y="2311698"/>
              <a:ext cx="555360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 err="1">
                  <a:solidFill>
                    <a:prstClr val="black"/>
                  </a:solidFill>
                  <a:latin typeface="Corbel"/>
                  <a:cs typeface="Corbel"/>
                </a:rPr>
                <a:t>S</a:t>
              </a:r>
              <a:r>
                <a:rPr lang="en-US" sz="3200" baseline="-25000" dirty="0" err="1">
                  <a:solidFill>
                    <a:prstClr val="black"/>
                  </a:solidFill>
                  <a:latin typeface="Corbel"/>
                  <a:cs typeface="Corbel"/>
                </a:rPr>
                <a:t>n</a:t>
              </a:r>
              <a:endParaRPr lang="en-US" sz="3200" baseline="-25000" dirty="0">
                <a:solidFill>
                  <a:prstClr val="black"/>
                </a:solidFill>
                <a:latin typeface="Corbel"/>
                <a:cs typeface="Corbel"/>
              </a:endParaRPr>
            </a:p>
          </p:txBody>
        </p:sp>
        <p:grpSp>
          <p:nvGrpSpPr>
            <p:cNvPr id="52" name="Grupa 2"/>
            <p:cNvGrpSpPr/>
            <p:nvPr/>
          </p:nvGrpSpPr>
          <p:grpSpPr>
            <a:xfrm>
              <a:off x="7665018" y="5288090"/>
              <a:ext cx="1306936" cy="829751"/>
              <a:chOff x="7786554" y="1664051"/>
              <a:chExt cx="2136023" cy="1123323"/>
            </a:xfrm>
          </p:grpSpPr>
          <p:sp>
            <p:nvSpPr>
              <p:cNvPr id="54" name="Prostokąt 9"/>
              <p:cNvSpPr/>
              <p:nvPr/>
            </p:nvSpPr>
            <p:spPr>
              <a:xfrm>
                <a:off x="7786554" y="1664051"/>
                <a:ext cx="2043915" cy="1123323"/>
              </a:xfrm>
              <a:prstGeom prst="rect">
                <a:avLst/>
              </a:prstGeom>
              <a:solidFill>
                <a:srgbClr val="FFCC66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 sz="1400">
                  <a:solidFill>
                    <a:srgbClr val="CC0099"/>
                  </a:solidFill>
                  <a:latin typeface="Corbel"/>
                  <a:cs typeface="Corbel"/>
                </a:endParaRPr>
              </a:p>
            </p:txBody>
          </p:sp>
          <p:cxnSp>
            <p:nvCxnSpPr>
              <p:cNvPr id="55" name="Connettore 1 7"/>
              <p:cNvCxnSpPr/>
              <p:nvPr/>
            </p:nvCxnSpPr>
            <p:spPr>
              <a:xfrm>
                <a:off x="7989036" y="2305605"/>
                <a:ext cx="468000" cy="0"/>
              </a:xfrm>
              <a:prstGeom prst="line">
                <a:avLst/>
              </a:prstGeom>
              <a:ln w="38100" cmpd="sng">
                <a:solidFill>
                  <a:srgbClr val="0000FF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6" name="pole tekstowe 156"/>
              <p:cNvSpPr txBox="1"/>
              <p:nvPr/>
            </p:nvSpPr>
            <p:spPr>
              <a:xfrm>
                <a:off x="8467997" y="2109435"/>
                <a:ext cx="1454580" cy="41667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l-PL" sz="1400" b="1" dirty="0" smtClean="0">
                    <a:solidFill>
                      <a:srgbClr val="0000FF"/>
                    </a:solidFill>
                    <a:latin typeface="Corbel"/>
                    <a:cs typeface="Corbel"/>
                  </a:rPr>
                  <a:t>THEORY</a:t>
                </a:r>
                <a:endParaRPr lang="pl-PL" sz="1400" b="1" dirty="0">
                  <a:solidFill>
                    <a:srgbClr val="0000FF"/>
                  </a:solidFill>
                  <a:latin typeface="Corbel"/>
                  <a:cs typeface="Corbel"/>
                </a:endParaRPr>
              </a:p>
            </p:txBody>
          </p:sp>
        </p:grpSp>
        <p:sp>
          <p:nvSpPr>
            <p:cNvPr id="53" name="Rettangolo 52"/>
            <p:cNvSpPr/>
            <p:nvPr/>
          </p:nvSpPr>
          <p:spPr>
            <a:xfrm>
              <a:off x="8034801" y="5234670"/>
              <a:ext cx="736099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b="1" dirty="0" smtClean="0">
                  <a:solidFill>
                    <a:srgbClr val="CC0099"/>
                  </a:solidFill>
                  <a:latin typeface="Symbol" panose="05050102010706020507" pitchFamily="18" charset="2"/>
                  <a:cs typeface="Symbol" charset="2"/>
                  <a:sym typeface="Symbol" charset="0"/>
                </a:rPr>
                <a:t>p = +</a:t>
              </a:r>
              <a:endParaRPr lang="it-IT" sz="2000" dirty="0"/>
            </a:p>
          </p:txBody>
        </p:sp>
      </p:grpSp>
      <p:grpSp>
        <p:nvGrpSpPr>
          <p:cNvPr id="107" name="Gruppo 106"/>
          <p:cNvGrpSpPr/>
          <p:nvPr/>
        </p:nvGrpSpPr>
        <p:grpSpPr>
          <a:xfrm>
            <a:off x="4615675" y="3968095"/>
            <a:ext cx="3978928" cy="2367536"/>
            <a:chOff x="4537921" y="3968095"/>
            <a:chExt cx="3978928" cy="2367536"/>
          </a:xfrm>
        </p:grpSpPr>
        <p:grpSp>
          <p:nvGrpSpPr>
            <p:cNvPr id="108" name="Group 284"/>
            <p:cNvGrpSpPr/>
            <p:nvPr/>
          </p:nvGrpSpPr>
          <p:grpSpPr>
            <a:xfrm>
              <a:off x="4537921" y="3968095"/>
              <a:ext cx="3798944" cy="2367536"/>
              <a:chOff x="3302067" y="2904605"/>
              <a:chExt cx="5731319" cy="3205186"/>
            </a:xfrm>
          </p:grpSpPr>
          <p:cxnSp>
            <p:nvCxnSpPr>
              <p:cNvPr id="112" name="Connettore 1 7"/>
              <p:cNvCxnSpPr/>
              <p:nvPr/>
            </p:nvCxnSpPr>
            <p:spPr>
              <a:xfrm>
                <a:off x="3302067" y="4582800"/>
                <a:ext cx="432000" cy="0"/>
              </a:xfrm>
              <a:prstGeom prst="line">
                <a:avLst/>
              </a:prstGeom>
              <a:ln w="57150" cmpd="sng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" name="Connettore 1 7"/>
              <p:cNvCxnSpPr/>
              <p:nvPr/>
            </p:nvCxnSpPr>
            <p:spPr>
              <a:xfrm>
                <a:off x="3803368" y="5515200"/>
                <a:ext cx="432000" cy="0"/>
              </a:xfrm>
              <a:prstGeom prst="line">
                <a:avLst/>
              </a:prstGeom>
              <a:ln w="57150" cmpd="sng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" name="Connettore 1 7"/>
              <p:cNvCxnSpPr/>
              <p:nvPr/>
            </p:nvCxnSpPr>
            <p:spPr>
              <a:xfrm>
                <a:off x="4293533" y="6109791"/>
                <a:ext cx="432000" cy="0"/>
              </a:xfrm>
              <a:prstGeom prst="line">
                <a:avLst/>
              </a:prstGeom>
              <a:ln w="57150" cmpd="sng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" name="Connettore 1 7"/>
              <p:cNvCxnSpPr/>
              <p:nvPr/>
            </p:nvCxnSpPr>
            <p:spPr>
              <a:xfrm>
                <a:off x="5310135" y="3477600"/>
                <a:ext cx="432000" cy="0"/>
              </a:xfrm>
              <a:prstGeom prst="line">
                <a:avLst/>
              </a:prstGeom>
              <a:ln w="38100" cmpd="sng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" name="Connettore 1 7"/>
              <p:cNvCxnSpPr/>
              <p:nvPr/>
            </p:nvCxnSpPr>
            <p:spPr>
              <a:xfrm>
                <a:off x="5807984" y="3347240"/>
                <a:ext cx="432000" cy="0"/>
              </a:xfrm>
              <a:prstGeom prst="line">
                <a:avLst/>
              </a:prstGeom>
              <a:ln w="38100" cmpd="sng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" name="Connettore 1 7"/>
              <p:cNvCxnSpPr/>
              <p:nvPr/>
            </p:nvCxnSpPr>
            <p:spPr>
              <a:xfrm>
                <a:off x="6306077" y="3261930"/>
                <a:ext cx="432000" cy="0"/>
              </a:xfrm>
              <a:prstGeom prst="line">
                <a:avLst/>
              </a:prstGeom>
              <a:ln w="38100" cmpd="sng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" name="Connettore 1 7"/>
              <p:cNvCxnSpPr/>
              <p:nvPr/>
            </p:nvCxnSpPr>
            <p:spPr>
              <a:xfrm>
                <a:off x="6800884" y="3268800"/>
                <a:ext cx="432000" cy="0"/>
              </a:xfrm>
              <a:prstGeom prst="line">
                <a:avLst/>
              </a:prstGeom>
              <a:ln w="38100" cmpd="sng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" name="Connettore 1 7"/>
              <p:cNvCxnSpPr/>
              <p:nvPr/>
            </p:nvCxnSpPr>
            <p:spPr>
              <a:xfrm>
                <a:off x="7729569" y="3268800"/>
                <a:ext cx="432000" cy="0"/>
              </a:xfrm>
              <a:prstGeom prst="line">
                <a:avLst/>
              </a:prstGeom>
              <a:ln w="76200" cmpd="sng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0" name="Connettore 1 7"/>
              <p:cNvCxnSpPr/>
              <p:nvPr/>
            </p:nvCxnSpPr>
            <p:spPr>
              <a:xfrm>
                <a:off x="4308576" y="3477600"/>
                <a:ext cx="432000" cy="0"/>
              </a:xfrm>
              <a:prstGeom prst="line">
                <a:avLst/>
              </a:prstGeom>
              <a:ln w="38100" cmpd="sng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1" name="Connettore 1 7"/>
              <p:cNvCxnSpPr/>
              <p:nvPr/>
            </p:nvCxnSpPr>
            <p:spPr>
              <a:xfrm>
                <a:off x="4806617" y="3517138"/>
                <a:ext cx="432000" cy="0"/>
              </a:xfrm>
              <a:prstGeom prst="line">
                <a:avLst/>
              </a:prstGeom>
              <a:ln w="38100" cmpd="sng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" name="Connettore 1 7"/>
              <p:cNvCxnSpPr/>
              <p:nvPr/>
            </p:nvCxnSpPr>
            <p:spPr>
              <a:xfrm>
                <a:off x="8188059" y="3078107"/>
                <a:ext cx="432000" cy="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" name="Connettore 1 7"/>
              <p:cNvCxnSpPr/>
              <p:nvPr/>
            </p:nvCxnSpPr>
            <p:spPr>
              <a:xfrm>
                <a:off x="8601386" y="2904605"/>
                <a:ext cx="432000" cy="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4" name="pole tekstowe 193"/>
              <p:cNvSpPr txBox="1"/>
              <p:nvPr/>
            </p:nvSpPr>
            <p:spPr>
              <a:xfrm>
                <a:off x="7579889" y="3254070"/>
                <a:ext cx="1262944" cy="4583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l-PL" sz="1600" b="1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17</a:t>
                </a:r>
                <a:r>
                  <a:rPr lang="pl-PL" sz="1600" b="1" dirty="0" smtClean="0">
                    <a:solidFill>
                      <a:srgbClr val="FF0000"/>
                    </a:solidFill>
                    <a:latin typeface="Symbol" panose="05050102010706020507" pitchFamily="18" charset="2"/>
                    <a:cs typeface="Arial" panose="020B0604020202020204" pitchFamily="34" charset="0"/>
                  </a:rPr>
                  <a:t>m</a:t>
                </a:r>
                <a:r>
                  <a:rPr lang="pl-PL" sz="1600" b="1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</a:t>
                </a:r>
                <a:endParaRPr lang="pl-PL" sz="1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09" name="Group 10"/>
            <p:cNvGrpSpPr/>
            <p:nvPr/>
          </p:nvGrpSpPr>
          <p:grpSpPr>
            <a:xfrm>
              <a:off x="7713582" y="5818012"/>
              <a:ext cx="803267" cy="307777"/>
              <a:chOff x="7181483" y="2211412"/>
              <a:chExt cx="1211857" cy="416671"/>
            </a:xfrm>
          </p:grpSpPr>
          <p:sp>
            <p:nvSpPr>
              <p:cNvPr id="110" name="pole tekstowe 194"/>
              <p:cNvSpPr txBox="1"/>
              <p:nvPr/>
            </p:nvSpPr>
            <p:spPr>
              <a:xfrm>
                <a:off x="7626058" y="2211412"/>
                <a:ext cx="767282" cy="41667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l-PL" sz="1400" b="1" dirty="0" smtClean="0">
                    <a:solidFill>
                      <a:srgbClr val="FF0000"/>
                    </a:solidFill>
                    <a:latin typeface="Corbel"/>
                    <a:cs typeface="Corbel"/>
                  </a:rPr>
                  <a:t>EXP</a:t>
                </a:r>
                <a:endParaRPr lang="pl-PL" sz="1400" b="1" dirty="0">
                  <a:solidFill>
                    <a:srgbClr val="FF0000"/>
                  </a:solidFill>
                  <a:latin typeface="Corbel"/>
                  <a:cs typeface="Corbel"/>
                </a:endParaRPr>
              </a:p>
            </p:txBody>
          </p:sp>
          <p:cxnSp>
            <p:nvCxnSpPr>
              <p:cNvPr id="111" name="Connettore 1 7"/>
              <p:cNvCxnSpPr/>
              <p:nvPr/>
            </p:nvCxnSpPr>
            <p:spPr>
              <a:xfrm>
                <a:off x="7181483" y="2433626"/>
                <a:ext cx="432000" cy="0"/>
              </a:xfrm>
              <a:prstGeom prst="line">
                <a:avLst/>
              </a:prstGeom>
              <a:ln w="38100" cmpd="sng">
                <a:solidFill>
                  <a:srgbClr val="FF0000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96" name="Gruppo 195"/>
          <p:cNvGrpSpPr/>
          <p:nvPr/>
        </p:nvGrpSpPr>
        <p:grpSpPr>
          <a:xfrm>
            <a:off x="382231" y="2962495"/>
            <a:ext cx="2231671" cy="3356395"/>
            <a:chOff x="382226" y="2547825"/>
            <a:chExt cx="2231671" cy="3356395"/>
          </a:xfrm>
        </p:grpSpPr>
        <p:grpSp>
          <p:nvGrpSpPr>
            <p:cNvPr id="197" name="Gruppo 196"/>
            <p:cNvGrpSpPr/>
            <p:nvPr/>
          </p:nvGrpSpPr>
          <p:grpSpPr>
            <a:xfrm>
              <a:off x="382226" y="2547825"/>
              <a:ext cx="2231671" cy="3356395"/>
              <a:chOff x="160286" y="2658786"/>
              <a:chExt cx="2231671" cy="3356395"/>
            </a:xfrm>
          </p:grpSpPr>
          <p:sp>
            <p:nvSpPr>
              <p:cNvPr id="199" name="Rectangle 7"/>
              <p:cNvSpPr/>
              <p:nvPr/>
            </p:nvSpPr>
            <p:spPr>
              <a:xfrm>
                <a:off x="160286" y="2658786"/>
                <a:ext cx="2231671" cy="1660455"/>
              </a:xfrm>
              <a:prstGeom prst="rect">
                <a:avLst/>
              </a:prstGeom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pl-PL" b="1" baseline="30000" dirty="0" smtClean="0">
                    <a:solidFill>
                      <a:srgbClr val="CC0099"/>
                    </a:solidFill>
                    <a:latin typeface="Corbel"/>
                    <a:cs typeface="Corbel"/>
                  </a:rPr>
                  <a:t>132</a:t>
                </a:r>
                <a:r>
                  <a:rPr lang="pl-PL" b="1" dirty="0" smtClean="0">
                    <a:solidFill>
                      <a:srgbClr val="CC0099"/>
                    </a:solidFill>
                    <a:latin typeface="Corbel"/>
                    <a:cs typeface="Corbel"/>
                  </a:rPr>
                  <a:t>Sn CORE </a:t>
                </a:r>
              </a:p>
              <a:p>
                <a:pPr algn="ctr">
                  <a:lnSpc>
                    <a:spcPct val="90000"/>
                  </a:lnSpc>
                </a:pPr>
                <a:r>
                  <a:rPr lang="pl-PL" b="1" dirty="0" err="1" smtClean="0">
                    <a:solidFill>
                      <a:srgbClr val="CC0099"/>
                    </a:solidFill>
                    <a:latin typeface="Corbel"/>
                    <a:cs typeface="Corbel"/>
                  </a:rPr>
                  <a:t>Excitations</a:t>
                </a:r>
                <a:r>
                  <a:rPr lang="pl-PL" b="1" dirty="0" smtClean="0">
                    <a:solidFill>
                      <a:srgbClr val="CC0099"/>
                    </a:solidFill>
                    <a:latin typeface="Corbel"/>
                    <a:cs typeface="Corbel"/>
                  </a:rPr>
                  <a:t> </a:t>
                </a:r>
              </a:p>
              <a:p>
                <a:pPr algn="ctr">
                  <a:lnSpc>
                    <a:spcPct val="90000"/>
                  </a:lnSpc>
                </a:pPr>
                <a:r>
                  <a:rPr lang="pl-PL" b="1" dirty="0" smtClean="0">
                    <a:solidFill>
                      <a:srgbClr val="0000FF"/>
                    </a:solidFill>
                    <a:latin typeface="Corbel"/>
                    <a:cs typeface="Corbel"/>
                  </a:rPr>
                  <a:t>&lt; 5.5 </a:t>
                </a:r>
                <a:r>
                  <a:rPr lang="pl-PL" b="1" dirty="0" err="1" smtClean="0">
                    <a:solidFill>
                      <a:srgbClr val="0000FF"/>
                    </a:solidFill>
                    <a:latin typeface="Corbel"/>
                    <a:cs typeface="Corbel"/>
                  </a:rPr>
                  <a:t>MeV</a:t>
                </a:r>
                <a:endParaRPr lang="pl-PL" b="1" dirty="0" smtClean="0">
                  <a:solidFill>
                    <a:srgbClr val="0000FF"/>
                  </a:solidFill>
                  <a:latin typeface="Corbel"/>
                  <a:cs typeface="Corbel"/>
                </a:endParaRPr>
              </a:p>
              <a:p>
                <a:pPr algn="ctr">
                  <a:lnSpc>
                    <a:spcPct val="50000"/>
                  </a:lnSpc>
                </a:pPr>
                <a:endParaRPr lang="pl-PL" sz="700" b="1" dirty="0" smtClean="0">
                  <a:solidFill>
                    <a:srgbClr val="0000FF"/>
                  </a:solidFill>
                  <a:latin typeface="Corbel"/>
                  <a:cs typeface="Corbel"/>
                </a:endParaRPr>
              </a:p>
              <a:p>
                <a:pPr algn="ctr">
                  <a:lnSpc>
                    <a:spcPct val="90000"/>
                  </a:lnSpc>
                </a:pPr>
                <a:r>
                  <a:rPr lang="pl-PL" sz="1600" dirty="0">
                    <a:solidFill>
                      <a:srgbClr val="0000FF"/>
                    </a:solidFill>
                    <a:latin typeface="Corbel"/>
                    <a:cs typeface="Corbel"/>
                  </a:rPr>
                  <a:t>(</a:t>
                </a:r>
                <a:r>
                  <a:rPr lang="pl-PL" sz="1600" dirty="0" err="1" smtClean="0">
                    <a:solidFill>
                      <a:srgbClr val="0000FF"/>
                    </a:solidFill>
                    <a:latin typeface="Corbel"/>
                    <a:cs typeface="Corbel"/>
                  </a:rPr>
                  <a:t>phonons</a:t>
                </a:r>
                <a:r>
                  <a:rPr lang="pl-PL" sz="1600" dirty="0" smtClean="0">
                    <a:solidFill>
                      <a:srgbClr val="0000FF"/>
                    </a:solidFill>
                    <a:latin typeface="Corbel"/>
                    <a:cs typeface="Corbel"/>
                  </a:rPr>
                  <a:t> and </a:t>
                </a:r>
              </a:p>
              <a:p>
                <a:pPr algn="ctr">
                  <a:lnSpc>
                    <a:spcPct val="90000"/>
                  </a:lnSpc>
                </a:pPr>
                <a:r>
                  <a:rPr lang="pl-PL" sz="1600" dirty="0" smtClean="0">
                    <a:solidFill>
                      <a:srgbClr val="0000FF"/>
                    </a:solidFill>
                    <a:latin typeface="Corbel"/>
                    <a:cs typeface="Corbel"/>
                  </a:rPr>
                  <a:t>non-</a:t>
                </a:r>
                <a:r>
                  <a:rPr lang="pl-PL" sz="1600" dirty="0" err="1" smtClean="0">
                    <a:solidFill>
                      <a:srgbClr val="0000FF"/>
                    </a:solidFill>
                    <a:latin typeface="Corbel"/>
                    <a:cs typeface="Corbel"/>
                  </a:rPr>
                  <a:t>collective</a:t>
                </a:r>
                <a:r>
                  <a:rPr lang="pl-PL" sz="1600" dirty="0" smtClean="0">
                    <a:solidFill>
                      <a:srgbClr val="0000FF"/>
                    </a:solidFill>
                    <a:latin typeface="Corbel"/>
                    <a:cs typeface="Corbel"/>
                  </a:rPr>
                  <a:t>):</a:t>
                </a:r>
                <a:endParaRPr lang="pl-PL" sz="1200" dirty="0" smtClean="0">
                  <a:solidFill>
                    <a:srgbClr val="0000FF"/>
                  </a:solidFill>
                  <a:latin typeface="Corbel"/>
                  <a:cs typeface="Corbel"/>
                </a:endParaRPr>
              </a:p>
              <a:p>
                <a:pPr algn="ctr">
                  <a:lnSpc>
                    <a:spcPct val="50000"/>
                  </a:lnSpc>
                </a:pPr>
                <a:endParaRPr lang="pl-PL" sz="1200" dirty="0" smtClean="0">
                  <a:solidFill>
                    <a:srgbClr val="0000FF"/>
                  </a:solidFill>
                  <a:latin typeface="Corbel"/>
                  <a:cs typeface="Corbel"/>
                </a:endParaRPr>
              </a:p>
              <a:p>
                <a:pPr algn="ctr">
                  <a:lnSpc>
                    <a:spcPct val="70000"/>
                  </a:lnSpc>
                </a:pPr>
                <a:r>
                  <a:rPr lang="pl-PL" dirty="0" smtClean="0">
                    <a:solidFill>
                      <a:srgbClr val="0000FF"/>
                    </a:solidFill>
                    <a:latin typeface="Corbel"/>
                    <a:cs typeface="Corbel"/>
                  </a:rPr>
                  <a:t>RPA - </a:t>
                </a:r>
                <a:r>
                  <a:rPr lang="pl-PL" dirty="0" err="1" smtClean="0">
                    <a:solidFill>
                      <a:srgbClr val="0000FF"/>
                    </a:solidFill>
                    <a:latin typeface="Corbel"/>
                    <a:cs typeface="Corbel"/>
                  </a:rPr>
                  <a:t>Skyrme</a:t>
                </a:r>
                <a:r>
                  <a:rPr lang="pl-PL" dirty="0" smtClean="0">
                    <a:solidFill>
                      <a:srgbClr val="0000FF"/>
                    </a:solidFill>
                    <a:latin typeface="Corbel"/>
                    <a:cs typeface="Corbel"/>
                  </a:rPr>
                  <a:t> X</a:t>
                </a:r>
                <a:r>
                  <a:rPr lang="pl-PL" sz="1200" dirty="0" smtClean="0">
                    <a:solidFill>
                      <a:srgbClr val="0000FF"/>
                    </a:solidFill>
                    <a:latin typeface="Corbel"/>
                    <a:cs typeface="Corbel"/>
                  </a:rPr>
                  <a:t> </a:t>
                </a:r>
                <a:endParaRPr lang="pl-PL" sz="1200" dirty="0">
                  <a:solidFill>
                    <a:srgbClr val="0000FF"/>
                  </a:solidFill>
                  <a:latin typeface="Corbel"/>
                  <a:cs typeface="Corbel"/>
                </a:endParaRPr>
              </a:p>
            </p:txBody>
          </p:sp>
          <p:sp>
            <p:nvSpPr>
              <p:cNvPr id="200" name="Rectangle 7"/>
              <p:cNvSpPr/>
              <p:nvPr/>
            </p:nvSpPr>
            <p:spPr>
              <a:xfrm>
                <a:off x="160286" y="4956430"/>
                <a:ext cx="2231671" cy="1058751"/>
              </a:xfrm>
              <a:prstGeom prst="rect">
                <a:avLst/>
              </a:prstGeom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:r>
                  <a:rPr lang="pl-PL" b="1" dirty="0">
                    <a:solidFill>
                      <a:srgbClr val="CC0099"/>
                    </a:solidFill>
                    <a:latin typeface="Corbel"/>
                    <a:cs typeface="Corbel"/>
                  </a:rPr>
                  <a:t>Proton Single </a:t>
                </a:r>
                <a:r>
                  <a:rPr lang="pl-PL" b="1" dirty="0" err="1">
                    <a:solidFill>
                      <a:srgbClr val="CC0099"/>
                    </a:solidFill>
                    <a:latin typeface="Corbel"/>
                    <a:cs typeface="Corbel"/>
                  </a:rPr>
                  <a:t>particle</a:t>
                </a:r>
                <a:r>
                  <a:rPr lang="pl-PL" b="1" dirty="0">
                    <a:solidFill>
                      <a:srgbClr val="CC0099"/>
                    </a:solidFill>
                    <a:latin typeface="Corbel"/>
                    <a:cs typeface="Corbel"/>
                  </a:rPr>
                  <a:t> </a:t>
                </a:r>
                <a:r>
                  <a:rPr lang="pl-PL" b="1" dirty="0" err="1" smtClean="0">
                    <a:solidFill>
                      <a:srgbClr val="CC0099"/>
                    </a:solidFill>
                    <a:latin typeface="Corbel"/>
                    <a:cs typeface="Corbel"/>
                  </a:rPr>
                  <a:t>states</a:t>
                </a:r>
                <a:endParaRPr lang="pl-PL" sz="2000" b="1" dirty="0">
                  <a:solidFill>
                    <a:srgbClr val="CC0099"/>
                  </a:solidFill>
                  <a:latin typeface="Corbel"/>
                  <a:cs typeface="Corbel"/>
                </a:endParaRPr>
              </a:p>
              <a:p>
                <a:pPr algn="ctr">
                  <a:lnSpc>
                    <a:spcPct val="50000"/>
                  </a:lnSpc>
                </a:pPr>
                <a:endParaRPr lang="pl-PL" sz="600" dirty="0">
                  <a:solidFill>
                    <a:srgbClr val="0000FF"/>
                  </a:solidFill>
                  <a:latin typeface="Corbel"/>
                  <a:cs typeface="Corbel"/>
                </a:endParaRPr>
              </a:p>
              <a:p>
                <a:pPr algn="ctr">
                  <a:lnSpc>
                    <a:spcPct val="80000"/>
                  </a:lnSpc>
                </a:pPr>
                <a:r>
                  <a:rPr lang="pl-PL" dirty="0" err="1">
                    <a:solidFill>
                      <a:srgbClr val="0000FF"/>
                    </a:solidFill>
                    <a:latin typeface="Corbel"/>
                    <a:cs typeface="Corbel"/>
                  </a:rPr>
                  <a:t>Hartree-Fock</a:t>
                </a:r>
                <a:r>
                  <a:rPr lang="pl-PL" dirty="0">
                    <a:solidFill>
                      <a:srgbClr val="0000FF"/>
                    </a:solidFill>
                    <a:latin typeface="Corbel"/>
                    <a:cs typeface="Corbel"/>
                  </a:rPr>
                  <a:t> </a:t>
                </a:r>
                <a:endParaRPr lang="pl-PL" dirty="0" smtClean="0">
                  <a:solidFill>
                    <a:srgbClr val="0000FF"/>
                  </a:solidFill>
                  <a:latin typeface="Corbel"/>
                  <a:cs typeface="Corbel"/>
                </a:endParaRPr>
              </a:p>
              <a:p>
                <a:pPr algn="ctr">
                  <a:lnSpc>
                    <a:spcPct val="80000"/>
                  </a:lnSpc>
                </a:pPr>
                <a:r>
                  <a:rPr lang="pl-PL" dirty="0" err="1" smtClean="0">
                    <a:solidFill>
                      <a:srgbClr val="0000FF"/>
                    </a:solidFill>
                    <a:latin typeface="Corbel"/>
                    <a:cs typeface="Corbel"/>
                  </a:rPr>
                  <a:t>Skyrme</a:t>
                </a:r>
                <a:r>
                  <a:rPr lang="pl-PL" dirty="0" smtClean="0">
                    <a:solidFill>
                      <a:srgbClr val="0000FF"/>
                    </a:solidFill>
                    <a:latin typeface="Corbel"/>
                    <a:cs typeface="Corbel"/>
                  </a:rPr>
                  <a:t> X</a:t>
                </a:r>
                <a:endParaRPr lang="pl-PL" baseline="30000" dirty="0">
                  <a:solidFill>
                    <a:srgbClr val="0000FF"/>
                  </a:solidFill>
                  <a:latin typeface="Corbel"/>
                  <a:cs typeface="Corbel"/>
                </a:endParaRPr>
              </a:p>
            </p:txBody>
          </p:sp>
        </p:grpSp>
        <p:sp>
          <p:nvSpPr>
            <p:cNvPr id="198" name="Rettangolo 197"/>
            <p:cNvSpPr/>
            <p:nvPr/>
          </p:nvSpPr>
          <p:spPr>
            <a:xfrm>
              <a:off x="1249554" y="4160269"/>
              <a:ext cx="543739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600" b="1" dirty="0">
                  <a:solidFill>
                    <a:srgbClr val="CC0099"/>
                  </a:solidFill>
                  <a:sym typeface="Symbol"/>
                </a:rPr>
                <a:t></a:t>
              </a:r>
              <a:endParaRPr lang="it-IT" sz="3600" b="1" dirty="0">
                <a:solidFill>
                  <a:srgbClr val="CC0099"/>
                </a:solidFill>
              </a:endParaRPr>
            </a:p>
          </p:txBody>
        </p:sp>
      </p:grpSp>
      <p:grpSp>
        <p:nvGrpSpPr>
          <p:cNvPr id="201" name="Grupa 11"/>
          <p:cNvGrpSpPr/>
          <p:nvPr/>
        </p:nvGrpSpPr>
        <p:grpSpPr>
          <a:xfrm>
            <a:off x="6875996" y="3961585"/>
            <a:ext cx="2283871" cy="829446"/>
            <a:chOff x="7811906" y="2978072"/>
            <a:chExt cx="3732720" cy="1045313"/>
          </a:xfrm>
        </p:grpSpPr>
        <p:sp>
          <p:nvSpPr>
            <p:cNvPr id="202" name="Elipsa 3"/>
            <p:cNvSpPr/>
            <p:nvPr/>
          </p:nvSpPr>
          <p:spPr>
            <a:xfrm rot="21045422">
              <a:off x="7924615" y="2978072"/>
              <a:ext cx="2651288" cy="368840"/>
            </a:xfrm>
            <a:prstGeom prst="ellipse">
              <a:avLst/>
            </a:prstGeom>
            <a:noFill/>
            <a:ln>
              <a:solidFill>
                <a:srgbClr val="FF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solidFill>
                  <a:srgbClr val="CC0099"/>
                </a:solidFill>
                <a:latin typeface="Calibri"/>
              </a:endParaRPr>
            </a:p>
          </p:txBody>
        </p:sp>
        <p:sp>
          <p:nvSpPr>
            <p:cNvPr id="203" name="Rectangle 3"/>
            <p:cNvSpPr/>
            <p:nvPr/>
          </p:nvSpPr>
          <p:spPr>
            <a:xfrm>
              <a:off x="7811906" y="3726013"/>
              <a:ext cx="3732720" cy="297372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>
                <a:lnSpc>
                  <a:spcPct val="60000"/>
                </a:lnSpc>
              </a:pPr>
              <a:r>
                <a:rPr lang="en-US" sz="1400" b="1" dirty="0" smtClean="0">
                  <a:solidFill>
                    <a:srgbClr val="CC0099"/>
                  </a:solidFill>
                  <a:latin typeface="Symbol" panose="05050102010706020507" pitchFamily="18" charset="2"/>
                  <a:cs typeface="Symbol" charset="2"/>
                </a:rPr>
                <a:t>n</a:t>
              </a:r>
              <a:r>
                <a:rPr lang="en-US" sz="1400" b="1" dirty="0" smtClean="0">
                  <a:solidFill>
                    <a:srgbClr val="CC0099"/>
                  </a:solidFill>
                  <a:latin typeface="Calibri"/>
                  <a:cs typeface="Symbol" charset="2"/>
                </a:rPr>
                <a:t>(f</a:t>
              </a:r>
              <a:r>
                <a:rPr lang="en-US" sz="1400" b="1" baseline="-25000" dirty="0" smtClean="0">
                  <a:solidFill>
                    <a:srgbClr val="CC0099"/>
                  </a:solidFill>
                  <a:latin typeface="Calibri"/>
                </a:rPr>
                <a:t>7/2</a:t>
              </a:r>
              <a:r>
                <a:rPr lang="pl-PL" sz="1400" b="1" dirty="0">
                  <a:solidFill>
                    <a:srgbClr val="CC0099"/>
                  </a:solidFill>
                  <a:latin typeface="Calibri"/>
                </a:rPr>
                <a:t>h</a:t>
              </a:r>
              <a:r>
                <a:rPr lang="en-US" sz="1400" b="1" baseline="30000" dirty="0" smtClean="0">
                  <a:solidFill>
                    <a:srgbClr val="CC0099"/>
                  </a:solidFill>
                  <a:latin typeface="Calibri"/>
                </a:rPr>
                <a:t>-1</a:t>
              </a:r>
              <a:r>
                <a:rPr lang="pl-PL" sz="1400" b="1" baseline="-25000" dirty="0" smtClean="0">
                  <a:solidFill>
                    <a:srgbClr val="CC0099"/>
                  </a:solidFill>
                  <a:latin typeface="Calibri"/>
                </a:rPr>
                <a:t>11</a:t>
              </a:r>
              <a:r>
                <a:rPr lang="en-US" sz="1400" b="1" baseline="-25000" dirty="0" smtClean="0">
                  <a:solidFill>
                    <a:srgbClr val="CC0099"/>
                  </a:solidFill>
                  <a:latin typeface="Calibri"/>
                </a:rPr>
                <a:t>/2</a:t>
              </a:r>
              <a:r>
                <a:rPr lang="en-US" sz="1400" b="1" dirty="0">
                  <a:solidFill>
                    <a:srgbClr val="CC0099"/>
                  </a:solidFill>
                  <a:latin typeface="Calibri"/>
                </a:rPr>
                <a:t>) </a:t>
              </a:r>
              <a:r>
                <a:rPr lang="it-IT" sz="1400" b="1" dirty="0" smtClean="0">
                  <a:solidFill>
                    <a:srgbClr val="CC0099"/>
                  </a:solidFill>
                  <a:latin typeface="Calibri"/>
                  <a:cs typeface="Times New Roman" charset="0"/>
                  <a:sym typeface="Symbol" charset="0"/>
                </a:rPr>
                <a:t> </a:t>
              </a:r>
              <a:r>
                <a:rPr lang="en-US" sz="1400" b="1" dirty="0" smtClean="0">
                  <a:solidFill>
                    <a:srgbClr val="CC0099"/>
                  </a:solidFill>
                  <a:latin typeface="Symbol" panose="05050102010706020507" pitchFamily="18" charset="2"/>
                  <a:cs typeface="Symbol" charset="2"/>
                  <a:sym typeface="Symbol" charset="0"/>
                </a:rPr>
                <a:t>p</a:t>
              </a:r>
              <a:r>
                <a:rPr lang="en-US" sz="1400" b="1" dirty="0" smtClean="0">
                  <a:solidFill>
                    <a:srgbClr val="CC0099"/>
                  </a:solidFill>
                  <a:latin typeface="Calibri"/>
                  <a:cs typeface="Symbol" charset="2"/>
                </a:rPr>
                <a:t>(g</a:t>
              </a:r>
              <a:r>
                <a:rPr lang="en-US" sz="1400" b="1" baseline="-25000" dirty="0" smtClean="0">
                  <a:solidFill>
                    <a:srgbClr val="CC0099"/>
                  </a:solidFill>
                  <a:latin typeface="Calibri"/>
                </a:rPr>
                <a:t>7/2</a:t>
              </a:r>
              <a:r>
                <a:rPr lang="en-US" sz="1400" b="1" dirty="0" smtClean="0">
                  <a:solidFill>
                    <a:srgbClr val="CC0099"/>
                  </a:solidFill>
                  <a:latin typeface="Calibri"/>
                </a:rPr>
                <a:t>) </a:t>
              </a:r>
              <a:r>
                <a:rPr lang="it-IT" sz="1400" b="1" dirty="0" smtClean="0">
                  <a:solidFill>
                    <a:srgbClr val="CC0099"/>
                  </a:solidFill>
                  <a:latin typeface="Calibri"/>
                  <a:cs typeface="Times New Roman" charset="0"/>
                </a:rPr>
                <a:t>&gt; 90%</a:t>
              </a:r>
              <a:endParaRPr lang="it-IT" sz="1400" b="1" dirty="0">
                <a:solidFill>
                  <a:srgbClr val="CC0099"/>
                </a:solidFill>
                <a:latin typeface="Calibri"/>
                <a:cs typeface="Times New Roman" charset="0"/>
              </a:endParaRPr>
            </a:p>
          </p:txBody>
        </p:sp>
      </p:grpSp>
      <p:grpSp>
        <p:nvGrpSpPr>
          <p:cNvPr id="204" name="Gruppo 203"/>
          <p:cNvGrpSpPr/>
          <p:nvPr/>
        </p:nvGrpSpPr>
        <p:grpSpPr>
          <a:xfrm>
            <a:off x="5472494" y="4170065"/>
            <a:ext cx="1521117" cy="771759"/>
            <a:chOff x="5394735" y="4170055"/>
            <a:chExt cx="1521117" cy="771759"/>
          </a:xfrm>
        </p:grpSpPr>
        <p:sp>
          <p:nvSpPr>
            <p:cNvPr id="205" name="Elipsa 3"/>
            <p:cNvSpPr/>
            <p:nvPr/>
          </p:nvSpPr>
          <p:spPr>
            <a:xfrm rot="21140232">
              <a:off x="5394735" y="4170055"/>
              <a:ext cx="1521117" cy="238881"/>
            </a:xfrm>
            <a:prstGeom prst="ellipse">
              <a:avLst/>
            </a:prstGeom>
            <a:noFill/>
            <a:ln>
              <a:solidFill>
                <a:srgbClr val="FF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solidFill>
                  <a:srgbClr val="CC0099"/>
                </a:solidFill>
                <a:latin typeface="Calibri"/>
              </a:endParaRPr>
            </a:p>
          </p:txBody>
        </p:sp>
        <p:sp>
          <p:nvSpPr>
            <p:cNvPr id="206" name="Rectangle 317"/>
            <p:cNvSpPr/>
            <p:nvPr/>
          </p:nvSpPr>
          <p:spPr>
            <a:xfrm>
              <a:off x="5478971" y="4397049"/>
              <a:ext cx="1227390" cy="5447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it-IT" b="1" dirty="0" err="1" smtClean="0">
                  <a:solidFill>
                    <a:srgbClr val="CC0099"/>
                  </a:solidFill>
                  <a:latin typeface="Corbel"/>
                  <a:cs typeface="Corbel"/>
                </a:rPr>
                <a:t>Phonon</a:t>
              </a:r>
              <a:r>
                <a:rPr lang="it-IT" b="1" dirty="0" smtClean="0">
                  <a:solidFill>
                    <a:srgbClr val="CC0099"/>
                  </a:solidFill>
                  <a:latin typeface="Corbel"/>
                  <a:cs typeface="Corbel"/>
                </a:rPr>
                <a:t> Mixing</a:t>
              </a:r>
              <a:endParaRPr lang="en-US" b="1" dirty="0">
                <a:solidFill>
                  <a:srgbClr val="CC0099"/>
                </a:solidFill>
                <a:latin typeface="Corbel"/>
                <a:cs typeface="Corbel"/>
              </a:endParaRPr>
            </a:p>
          </p:txBody>
        </p:sp>
      </p:grpSp>
      <p:grpSp>
        <p:nvGrpSpPr>
          <p:cNvPr id="132" name="Gruppo 131"/>
          <p:cNvGrpSpPr/>
          <p:nvPr/>
        </p:nvGrpSpPr>
        <p:grpSpPr>
          <a:xfrm>
            <a:off x="-41634" y="1987178"/>
            <a:ext cx="3015688" cy="4901197"/>
            <a:chOff x="8170" y="1488583"/>
            <a:chExt cx="3015689" cy="4901197"/>
          </a:xfrm>
        </p:grpSpPr>
        <p:sp>
          <p:nvSpPr>
            <p:cNvPr id="133" name="Rettangolo 132"/>
            <p:cNvSpPr/>
            <p:nvPr/>
          </p:nvSpPr>
          <p:spPr>
            <a:xfrm>
              <a:off x="49804" y="1498652"/>
              <a:ext cx="2953608" cy="4861032"/>
            </a:xfrm>
            <a:prstGeom prst="rect">
              <a:avLst/>
            </a:prstGeom>
            <a:solidFill>
              <a:srgbClr val="181EB3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134" name="Picture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9285" y="2990378"/>
              <a:ext cx="2530696" cy="23889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5" name="Rettangolo 134"/>
            <p:cNvSpPr/>
            <p:nvPr/>
          </p:nvSpPr>
          <p:spPr>
            <a:xfrm>
              <a:off x="49804" y="1488583"/>
              <a:ext cx="2966059" cy="6955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2400" b="1" baseline="30000" dirty="0" smtClean="0">
                  <a:solidFill>
                    <a:schemeClr val="bg1"/>
                  </a:solidFill>
                  <a:latin typeface="Corbel"/>
                  <a:cs typeface="Corbel"/>
                </a:rPr>
                <a:t>133</a:t>
              </a:r>
              <a:r>
                <a:rPr lang="en-US" sz="2400" b="1" dirty="0" smtClean="0">
                  <a:solidFill>
                    <a:schemeClr val="bg1"/>
                  </a:solidFill>
                  <a:latin typeface="Corbel"/>
                  <a:cs typeface="Corbel"/>
                </a:rPr>
                <a:t>Sb </a:t>
              </a:r>
            </a:p>
            <a:p>
              <a:pPr algn="ctr">
                <a:lnSpc>
                  <a:spcPct val="80000"/>
                </a:lnSpc>
              </a:pPr>
              <a:r>
                <a:rPr lang="en-US" sz="2400" b="1" dirty="0" smtClean="0">
                  <a:solidFill>
                    <a:schemeClr val="bg1"/>
                  </a:solidFill>
                  <a:latin typeface="Corbel"/>
                  <a:cs typeface="Corbel"/>
                </a:rPr>
                <a:t>Off  </a:t>
              </a:r>
              <a:r>
                <a:rPr lang="en-US" sz="2400" b="1" dirty="0" err="1" smtClean="0">
                  <a:solidFill>
                    <a:schemeClr val="bg1"/>
                  </a:solidFill>
                  <a:latin typeface="Corbel"/>
                  <a:cs typeface="Corbel"/>
                </a:rPr>
                <a:t>Yrast</a:t>
              </a:r>
              <a:r>
                <a:rPr lang="en-US" sz="2400" b="1" dirty="0" smtClean="0">
                  <a:solidFill>
                    <a:schemeClr val="bg1"/>
                  </a:solidFill>
                  <a:latin typeface="Corbel"/>
                  <a:cs typeface="Corbel"/>
                </a:rPr>
                <a:t> States</a:t>
              </a:r>
              <a:endParaRPr lang="it-IT" sz="1400" dirty="0">
                <a:solidFill>
                  <a:schemeClr val="bg1"/>
                </a:solidFill>
              </a:endParaRPr>
            </a:p>
          </p:txBody>
        </p:sp>
        <p:sp>
          <p:nvSpPr>
            <p:cNvPr id="136" name="Prostokąt zaokrąglony 3"/>
            <p:cNvSpPr/>
            <p:nvPr/>
          </p:nvSpPr>
          <p:spPr bwMode="auto">
            <a:xfrm>
              <a:off x="331540" y="2022282"/>
              <a:ext cx="2272565" cy="927100"/>
            </a:xfrm>
            <a:prstGeom prst="roundRect">
              <a:avLst/>
            </a:prstGeom>
            <a:solidFill>
              <a:schemeClr val="lt1">
                <a:alpha val="0"/>
              </a:schemeClr>
            </a:solidFill>
            <a:ln w="50800"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>
              <a:lvl1pPr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l"/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SzPct val="90000"/>
                <a:buChar char="–"/>
                <a:defRPr kumimoji="1"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" panose="05000000000000000000" pitchFamily="2" charset="2"/>
                <a:buChar char="l"/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–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algn="ctr">
                <a:lnSpc>
                  <a:spcPct val="8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r>
                <a:rPr kumimoji="0" lang="pl-PL" altLang="pl-PL" sz="2000" b="1" baseline="30000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132</a:t>
              </a:r>
              <a:r>
                <a:rPr kumimoji="0" lang="pl-PL" altLang="pl-PL" sz="20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</a:t>
              </a:r>
              <a:r>
                <a:rPr kumimoji="0" lang="en-US" altLang="pl-PL" sz="20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 </a:t>
              </a:r>
              <a:r>
                <a:rPr kumimoji="0" lang="pl-PL" altLang="pl-PL" sz="2000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+ </a:t>
              </a:r>
              <a:r>
                <a:rPr kumimoji="0" lang="en-US" altLang="pl-PL" sz="2000" b="1" baseline="30000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</a:t>
              </a:r>
              <a:r>
                <a:rPr kumimoji="0" lang="en-US" altLang="pl-PL" sz="20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Li </a:t>
              </a:r>
              <a:r>
                <a:rPr kumimoji="0" lang="en-US" altLang="pl-PL" sz="20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Wingdings"/>
                </a:rPr>
                <a:t></a:t>
              </a:r>
            </a:p>
            <a:p>
              <a:pPr algn="ctr">
                <a:lnSpc>
                  <a:spcPct val="8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r>
                <a:rPr kumimoji="0" lang="pl-PL" altLang="pl-PL" sz="2000" b="1" baseline="30000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135-x</a:t>
              </a:r>
              <a:r>
                <a:rPr kumimoji="0" lang="en-US" altLang="pl-PL" sz="2000" b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Sb</a:t>
              </a:r>
              <a:r>
                <a:rPr kumimoji="0" lang="en-US" altLang="pl-PL" sz="20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pl-PL" altLang="pl-PL" sz="20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+ </a:t>
              </a:r>
              <a:r>
                <a:rPr kumimoji="0" lang="en-US" altLang="pl-PL" sz="20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α</a:t>
              </a:r>
              <a:r>
                <a:rPr kumimoji="0" lang="pl-PL" altLang="pl-PL" sz="20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+x</a:t>
              </a:r>
              <a:r>
                <a:rPr kumimoji="0" lang="en-US" altLang="pl-PL" sz="20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</a:t>
              </a:r>
              <a:endParaRPr kumimoji="0" lang="pl-PL" altLang="pl-PL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7" name="Rettangolo 136"/>
            <p:cNvSpPr/>
            <p:nvPr/>
          </p:nvSpPr>
          <p:spPr>
            <a:xfrm>
              <a:off x="315316" y="2650534"/>
              <a:ext cx="245117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 smtClean="0">
                  <a:solidFill>
                    <a:srgbClr val="FFFF00"/>
                  </a:solidFill>
                  <a:latin typeface="Corbel"/>
                  <a:cs typeface="Corbel"/>
                </a:rPr>
                <a:t>4 MeV/A – HIE-ISOLDE</a:t>
              </a:r>
              <a:endParaRPr lang="it-IT" dirty="0">
                <a:solidFill>
                  <a:srgbClr val="FFFF00"/>
                </a:solidFill>
              </a:endParaRPr>
            </a:p>
          </p:txBody>
        </p:sp>
        <p:sp>
          <p:nvSpPr>
            <p:cNvPr id="138" name="CasellaDiTesto 137"/>
            <p:cNvSpPr txBox="1"/>
            <p:nvPr/>
          </p:nvSpPr>
          <p:spPr>
            <a:xfrm>
              <a:off x="8170" y="5401817"/>
              <a:ext cx="3015689" cy="987963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it-IT" dirty="0" err="1" smtClean="0">
                  <a:solidFill>
                    <a:schemeClr val="bg1"/>
                  </a:solidFill>
                  <a:latin typeface="Calibri"/>
                  <a:cs typeface="Calibri"/>
                </a:rPr>
                <a:t>Tested</a:t>
              </a:r>
              <a:r>
                <a:rPr lang="it-IT" dirty="0" smtClean="0">
                  <a:solidFill>
                    <a:schemeClr val="bg1"/>
                  </a:solidFill>
                  <a:latin typeface="Calibri"/>
                  <a:cs typeface="Calibri"/>
                </a:rPr>
                <a:t> </a:t>
              </a:r>
              <a:r>
                <a:rPr lang="it-IT" dirty="0" err="1" smtClean="0">
                  <a:solidFill>
                    <a:schemeClr val="bg1"/>
                  </a:solidFill>
                  <a:latin typeface="Calibri"/>
                  <a:cs typeface="Calibri"/>
                </a:rPr>
                <a:t>reaction</a:t>
              </a:r>
              <a:endParaRPr lang="it-IT" dirty="0" smtClean="0">
                <a:solidFill>
                  <a:schemeClr val="bg1"/>
                </a:solidFill>
                <a:latin typeface="Calibri"/>
                <a:cs typeface="Calibri"/>
              </a:endParaRPr>
            </a:p>
            <a:p>
              <a:pPr algn="ctr">
                <a:lnSpc>
                  <a:spcPct val="80000"/>
                </a:lnSpc>
              </a:pPr>
              <a:r>
                <a:rPr lang="it-IT" dirty="0" smtClean="0">
                  <a:solidFill>
                    <a:schemeClr val="bg1"/>
                  </a:solidFill>
                  <a:latin typeface="Calibri"/>
                  <a:cs typeface="Calibri"/>
                </a:rPr>
                <a:t>(Cluster-Transfer) </a:t>
              </a:r>
            </a:p>
            <a:p>
              <a:pPr algn="ctr">
                <a:lnSpc>
                  <a:spcPct val="80000"/>
                </a:lnSpc>
              </a:pPr>
              <a:r>
                <a:rPr lang="it-IT" dirty="0" smtClean="0">
                  <a:solidFill>
                    <a:schemeClr val="bg1"/>
                  </a:solidFill>
                  <a:latin typeface="Calibri"/>
                  <a:cs typeface="Calibri"/>
                </a:rPr>
                <a:t>@ REX-ISOLDE</a:t>
              </a:r>
            </a:p>
            <a:p>
              <a:pPr algn="ctr"/>
              <a:r>
                <a:rPr lang="it-IT" sz="1500" dirty="0" err="1" smtClean="0">
                  <a:solidFill>
                    <a:schemeClr val="bg1">
                      <a:lumMod val="75000"/>
                    </a:schemeClr>
                  </a:solidFill>
                  <a:latin typeface="Calibri"/>
                  <a:cs typeface="Calibri"/>
                </a:rPr>
                <a:t>S.Bottoni</a:t>
              </a:r>
              <a:r>
                <a:rPr lang="it-IT" sz="1500" dirty="0" smtClean="0">
                  <a:solidFill>
                    <a:schemeClr val="bg1">
                      <a:lumMod val="75000"/>
                    </a:schemeClr>
                  </a:solidFill>
                  <a:latin typeface="Calibri"/>
                  <a:cs typeface="Calibri"/>
                </a:rPr>
                <a:t> </a:t>
              </a:r>
              <a:r>
                <a:rPr lang="it-IT" sz="1500" i="1" dirty="0" smtClean="0">
                  <a:solidFill>
                    <a:schemeClr val="bg1">
                      <a:lumMod val="75000"/>
                    </a:schemeClr>
                  </a:solidFill>
                  <a:latin typeface="Calibri"/>
                  <a:cs typeface="Calibri"/>
                </a:rPr>
                <a:t>et al.</a:t>
              </a:r>
              <a:r>
                <a:rPr lang="it-IT" sz="1500" dirty="0" smtClean="0">
                  <a:solidFill>
                    <a:schemeClr val="bg1">
                      <a:lumMod val="75000"/>
                    </a:schemeClr>
                  </a:solidFill>
                  <a:latin typeface="Calibri"/>
                  <a:cs typeface="Calibri"/>
                </a:rPr>
                <a:t>, PRC92(2015)024322</a:t>
              </a:r>
              <a:endParaRPr lang="it-IT" sz="1500" dirty="0">
                <a:solidFill>
                  <a:schemeClr val="bg1">
                    <a:lumMod val="75000"/>
                  </a:schemeClr>
                </a:solidFill>
                <a:latin typeface="Calibri"/>
                <a:cs typeface="Calibri"/>
              </a:endParaRPr>
            </a:p>
          </p:txBody>
        </p:sp>
      </p:grpSp>
      <p:grpSp>
        <p:nvGrpSpPr>
          <p:cNvPr id="139" name="Gruppo 138"/>
          <p:cNvGrpSpPr/>
          <p:nvPr/>
        </p:nvGrpSpPr>
        <p:grpSpPr>
          <a:xfrm>
            <a:off x="2384401" y="3332649"/>
            <a:ext cx="4561324" cy="1153727"/>
            <a:chOff x="2306647" y="3332649"/>
            <a:chExt cx="4561324" cy="1153727"/>
          </a:xfrm>
        </p:grpSpPr>
        <p:sp>
          <p:nvSpPr>
            <p:cNvPr id="140" name="Elipsa 3"/>
            <p:cNvSpPr/>
            <p:nvPr/>
          </p:nvSpPr>
          <p:spPr>
            <a:xfrm rot="21140232">
              <a:off x="4079218" y="3374488"/>
              <a:ext cx="2788753" cy="1111888"/>
            </a:xfrm>
            <a:prstGeom prst="ellipse">
              <a:avLst/>
            </a:prstGeom>
            <a:solidFill>
              <a:srgbClr val="F1CDA5">
                <a:alpha val="47000"/>
              </a:srgbClr>
            </a:solidFill>
            <a:ln>
              <a:solidFill>
                <a:srgbClr val="FF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solidFill>
                  <a:srgbClr val="CC0099"/>
                </a:solidFill>
                <a:latin typeface="Calibri"/>
              </a:endParaRPr>
            </a:p>
          </p:txBody>
        </p:sp>
        <p:sp>
          <p:nvSpPr>
            <p:cNvPr id="141" name="Dowolny kształt 40"/>
            <p:cNvSpPr>
              <a:spLocks noChangeAspect="1"/>
            </p:cNvSpPr>
            <p:nvPr/>
          </p:nvSpPr>
          <p:spPr bwMode="auto">
            <a:xfrm rot="11876799" flipH="1" flipV="1">
              <a:off x="2306647" y="3332649"/>
              <a:ext cx="2291758" cy="149790"/>
            </a:xfrm>
            <a:custGeom>
              <a:avLst/>
              <a:gdLst>
                <a:gd name="connsiteX0" fmla="*/ 2100147 w 2100147"/>
                <a:gd name="connsiteY0" fmla="*/ 0 h 364274"/>
                <a:gd name="connsiteX1" fmla="*/ 1434791 w 2100147"/>
                <a:gd name="connsiteY1" fmla="*/ 22303 h 364274"/>
                <a:gd name="connsiteX2" fmla="*/ 706244 w 2100147"/>
                <a:gd name="connsiteY2" fmla="*/ 111513 h 364274"/>
                <a:gd name="connsiteX3" fmla="*/ 0 w 2100147"/>
                <a:gd name="connsiteY3" fmla="*/ 364274 h 364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00147" h="364274">
                  <a:moveTo>
                    <a:pt x="2100147" y="0"/>
                  </a:moveTo>
                  <a:cubicBezTo>
                    <a:pt x="1883627" y="1858"/>
                    <a:pt x="1667108" y="3717"/>
                    <a:pt x="1434791" y="22303"/>
                  </a:cubicBezTo>
                  <a:cubicBezTo>
                    <a:pt x="1202474" y="40889"/>
                    <a:pt x="945376" y="54518"/>
                    <a:pt x="706244" y="111513"/>
                  </a:cubicBezTo>
                  <a:cubicBezTo>
                    <a:pt x="467112" y="168508"/>
                    <a:pt x="233556" y="266391"/>
                    <a:pt x="0" y="364274"/>
                  </a:cubicBezTo>
                </a:path>
              </a:pathLst>
            </a:custGeom>
            <a:noFill/>
            <a:ln w="28575" cap="flat" cmpd="sng" algn="ctr">
              <a:solidFill>
                <a:srgbClr val="FF8000"/>
              </a:solidFill>
              <a:prstDash val="solid"/>
              <a:miter lim="800000"/>
              <a:headEnd type="none" w="med" len="med"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98119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4"/>
          <p:cNvPicPr>
            <a:picLocks noChangeAspect="1"/>
          </p:cNvPicPr>
          <p:nvPr/>
        </p:nvPicPr>
        <p:blipFill rotWithShape="1">
          <a:blip r:embed="rId2"/>
          <a:srcRect l="20782" t="24508"/>
          <a:stretch/>
        </p:blipFill>
        <p:spPr>
          <a:xfrm>
            <a:off x="3115190" y="1802036"/>
            <a:ext cx="3950379" cy="2769857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9" name="Rettangolo 8"/>
          <p:cNvSpPr/>
          <p:nvPr/>
        </p:nvSpPr>
        <p:spPr>
          <a:xfrm>
            <a:off x="23883" y="-12055"/>
            <a:ext cx="9144000" cy="487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90000"/>
              </a:lnSpc>
            </a:pPr>
            <a:r>
              <a:rPr lang="it-IT" sz="2800" b="1" dirty="0" smtClean="0">
                <a:solidFill>
                  <a:srgbClr val="FFFF00"/>
                </a:solidFill>
                <a:latin typeface="Corbel"/>
                <a:ea typeface="ＭＳ Ｐゴシック" charset="0"/>
                <a:cs typeface="Corbel"/>
              </a:rPr>
              <a:t>PRESPECTIVES: </a:t>
            </a:r>
            <a:r>
              <a:rPr lang="it-IT" sz="2400" b="1" dirty="0" err="1" smtClean="0">
                <a:solidFill>
                  <a:srgbClr val="FFFF00"/>
                </a:solidFill>
                <a:latin typeface="Corbel"/>
                <a:ea typeface="ＭＳ Ｐゴシック" charset="0"/>
                <a:cs typeface="Corbel"/>
              </a:rPr>
              <a:t>Investigations</a:t>
            </a:r>
            <a:r>
              <a:rPr lang="it-IT" sz="2400" b="1" dirty="0" smtClean="0">
                <a:solidFill>
                  <a:srgbClr val="FFFF00"/>
                </a:solidFill>
                <a:latin typeface="Corbel"/>
                <a:ea typeface="ＭＳ Ｐゴシック" charset="0"/>
                <a:cs typeface="Corbel"/>
              </a:rPr>
              <a:t> of CORE </a:t>
            </a:r>
            <a:r>
              <a:rPr lang="it-IT" sz="2400" b="1" dirty="0" err="1" smtClean="0">
                <a:solidFill>
                  <a:srgbClr val="FFFF00"/>
                </a:solidFill>
                <a:latin typeface="Corbel"/>
                <a:ea typeface="ＭＳ Ｐゴシック" charset="0"/>
                <a:cs typeface="Corbel"/>
              </a:rPr>
              <a:t>excitations</a:t>
            </a:r>
            <a:r>
              <a:rPr lang="it-IT" sz="2400" b="1" dirty="0" smtClean="0">
                <a:solidFill>
                  <a:srgbClr val="FFFF00"/>
                </a:solidFill>
                <a:latin typeface="Corbel"/>
                <a:ea typeface="ＭＳ Ｐゴシック" charset="0"/>
                <a:cs typeface="Corbel"/>
              </a:rPr>
              <a:t> </a:t>
            </a:r>
            <a:r>
              <a:rPr lang="it-IT" sz="2400" b="1" dirty="0" err="1" smtClean="0">
                <a:solidFill>
                  <a:srgbClr val="FFFF00"/>
                </a:solidFill>
                <a:latin typeface="Corbel"/>
                <a:ea typeface="ＭＳ Ｐゴシック" charset="0"/>
                <a:cs typeface="Corbel"/>
              </a:rPr>
              <a:t>around</a:t>
            </a:r>
            <a:r>
              <a:rPr lang="it-IT" sz="2400" b="1" dirty="0" smtClean="0">
                <a:solidFill>
                  <a:srgbClr val="FFFF00"/>
                </a:solidFill>
                <a:latin typeface="Corbel"/>
                <a:ea typeface="ＭＳ Ｐゴシック" charset="0"/>
                <a:cs typeface="Corbel"/>
              </a:rPr>
              <a:t> </a:t>
            </a:r>
            <a:r>
              <a:rPr lang="it-IT" sz="2400" b="1" baseline="30000" dirty="0" smtClean="0">
                <a:solidFill>
                  <a:srgbClr val="FFFF00"/>
                </a:solidFill>
                <a:latin typeface="Corbel"/>
                <a:ea typeface="ＭＳ Ｐゴシック" charset="0"/>
                <a:cs typeface="Corbel"/>
              </a:rPr>
              <a:t>132</a:t>
            </a:r>
            <a:r>
              <a:rPr lang="it-IT" sz="2400" b="1" dirty="0" smtClean="0">
                <a:solidFill>
                  <a:srgbClr val="FFFF00"/>
                </a:solidFill>
                <a:latin typeface="Corbel"/>
                <a:ea typeface="ＭＳ Ｐゴシック" charset="0"/>
                <a:cs typeface="Corbel"/>
              </a:rPr>
              <a:t>Sn</a:t>
            </a:r>
            <a:endParaRPr lang="it-IT" sz="2800" b="1" dirty="0" smtClean="0">
              <a:solidFill>
                <a:srgbClr val="FFFF00"/>
              </a:solidFill>
              <a:latin typeface="Corbel"/>
              <a:ea typeface="ＭＳ Ｐゴシック" charset="0"/>
              <a:cs typeface="Corbel"/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0" y="445616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b="1" dirty="0" smtClean="0">
                <a:solidFill>
                  <a:srgbClr val="00FFFF"/>
                </a:solidFill>
                <a:latin typeface="Corbel"/>
                <a:cs typeface="Corbel"/>
                <a:sym typeface="Wingdings"/>
              </a:rPr>
              <a:t>Validation of Hybrid Model</a:t>
            </a:r>
            <a:endParaRPr lang="en-US" sz="2000" b="1" dirty="0">
              <a:solidFill>
                <a:srgbClr val="00FFFF"/>
              </a:solidFill>
              <a:latin typeface="Corbel"/>
              <a:cs typeface="Corbel"/>
              <a:sym typeface="Wingdings"/>
            </a:endParaRPr>
          </a:p>
        </p:txBody>
      </p:sp>
      <p:sp>
        <p:nvSpPr>
          <p:cNvPr id="10" name="Rectangle 45"/>
          <p:cNvSpPr/>
          <p:nvPr/>
        </p:nvSpPr>
        <p:spPr>
          <a:xfrm>
            <a:off x="0" y="942097"/>
            <a:ext cx="91440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84408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pl-PL" sz="2400" dirty="0" err="1" smtClean="0">
                <a:solidFill>
                  <a:schemeClr val="bg1"/>
                </a:solidFill>
                <a:latin typeface="Corbel"/>
                <a:cs typeface="Corbel"/>
              </a:rPr>
              <a:t>Tagging</a:t>
            </a:r>
            <a:r>
              <a:rPr lang="pl-PL" sz="2400" dirty="0" smtClean="0">
                <a:solidFill>
                  <a:schemeClr val="bg1"/>
                </a:solidFill>
                <a:latin typeface="Corbel"/>
                <a:cs typeface="Corbel"/>
              </a:rPr>
              <a:t> on </a:t>
            </a:r>
            <a:r>
              <a:rPr lang="pl-PL" sz="2400" dirty="0" err="1" smtClean="0">
                <a:solidFill>
                  <a:schemeClr val="bg1"/>
                </a:solidFill>
                <a:latin typeface="Corbel"/>
                <a:cs typeface="Corbel"/>
              </a:rPr>
              <a:t>isomers</a:t>
            </a:r>
            <a:r>
              <a:rPr lang="pl-PL" sz="2400" dirty="0" smtClean="0">
                <a:solidFill>
                  <a:schemeClr val="bg1"/>
                </a:solidFill>
                <a:latin typeface="Corbel"/>
                <a:cs typeface="Corbel"/>
              </a:rPr>
              <a:t> (T</a:t>
            </a:r>
            <a:r>
              <a:rPr lang="pl-PL" sz="2400" baseline="-25000" dirty="0" smtClean="0">
                <a:solidFill>
                  <a:schemeClr val="bg1"/>
                </a:solidFill>
                <a:latin typeface="Corbel"/>
                <a:cs typeface="Corbel"/>
              </a:rPr>
              <a:t>1/2  </a:t>
            </a:r>
            <a:r>
              <a:rPr lang="pl-PL" sz="2400" dirty="0" smtClean="0">
                <a:solidFill>
                  <a:schemeClr val="bg1"/>
                </a:solidFill>
                <a:latin typeface="Corbel"/>
                <a:cs typeface="Corbel"/>
              </a:rPr>
              <a:t>≈  10</a:t>
            </a:r>
            <a:r>
              <a:rPr lang="pl-PL" sz="2400" baseline="30000" dirty="0" smtClean="0">
                <a:solidFill>
                  <a:schemeClr val="bg1"/>
                </a:solidFill>
                <a:latin typeface="Corbel"/>
                <a:cs typeface="Corbel"/>
              </a:rPr>
              <a:t>2</a:t>
            </a:r>
            <a:r>
              <a:rPr lang="pl-PL" sz="2400" dirty="0" smtClean="0">
                <a:solidFill>
                  <a:schemeClr val="bg1"/>
                </a:solidFill>
                <a:latin typeface="Corbel"/>
                <a:cs typeface="Corbel"/>
              </a:rPr>
              <a:t>-10</a:t>
            </a:r>
            <a:r>
              <a:rPr lang="pl-PL" sz="2400" baseline="30000" dirty="0" smtClean="0">
                <a:solidFill>
                  <a:schemeClr val="bg1"/>
                </a:solidFill>
                <a:latin typeface="Corbel"/>
                <a:cs typeface="Corbel"/>
              </a:rPr>
              <a:t>3</a:t>
            </a:r>
            <a:r>
              <a:rPr lang="pl-PL" sz="2400" dirty="0" smtClean="0">
                <a:solidFill>
                  <a:schemeClr val="bg1"/>
                </a:solidFill>
                <a:latin typeface="Corbel"/>
                <a:cs typeface="Corbel"/>
              </a:rPr>
              <a:t> </a:t>
            </a:r>
            <a:r>
              <a:rPr lang="pl-PL" sz="2400" dirty="0" err="1" smtClean="0">
                <a:solidFill>
                  <a:schemeClr val="bg1"/>
                </a:solidFill>
                <a:latin typeface="Corbel"/>
                <a:cs typeface="Corbel"/>
              </a:rPr>
              <a:t>ns</a:t>
            </a:r>
            <a:r>
              <a:rPr lang="pl-PL" sz="2400" dirty="0" smtClean="0">
                <a:solidFill>
                  <a:schemeClr val="bg1"/>
                </a:solidFill>
                <a:latin typeface="Corbel"/>
                <a:cs typeface="Corbel"/>
              </a:rPr>
              <a:t>) </a:t>
            </a:r>
            <a:endParaRPr lang="pl-PL" dirty="0">
              <a:solidFill>
                <a:schemeClr val="bg1"/>
              </a:solidFill>
              <a:latin typeface="Corbel"/>
              <a:cs typeface="Corbel"/>
            </a:endParaRPr>
          </a:p>
        </p:txBody>
      </p:sp>
      <p:grpSp>
        <p:nvGrpSpPr>
          <p:cNvPr id="22" name="Gruppo 21"/>
          <p:cNvGrpSpPr/>
          <p:nvPr/>
        </p:nvGrpSpPr>
        <p:grpSpPr>
          <a:xfrm>
            <a:off x="66696" y="1799149"/>
            <a:ext cx="2979962" cy="3404980"/>
            <a:chOff x="66696" y="3457983"/>
            <a:chExt cx="2979962" cy="3404980"/>
          </a:xfrm>
        </p:grpSpPr>
        <p:sp>
          <p:nvSpPr>
            <p:cNvPr id="18" name="Rettangolo 17"/>
            <p:cNvSpPr/>
            <p:nvPr/>
          </p:nvSpPr>
          <p:spPr>
            <a:xfrm>
              <a:off x="66696" y="3457983"/>
              <a:ext cx="2979962" cy="3404980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3"/>
            <a:srcRect l="3781" t="5127" r="2324" b="8559"/>
            <a:stretch/>
          </p:blipFill>
          <p:spPr>
            <a:xfrm>
              <a:off x="66696" y="3477572"/>
              <a:ext cx="2979962" cy="2765114"/>
            </a:xfrm>
            <a:prstGeom prst="rect">
              <a:avLst/>
            </a:prstGeom>
            <a:ln>
              <a:noFill/>
            </a:ln>
          </p:spPr>
        </p:pic>
        <p:sp>
          <p:nvSpPr>
            <p:cNvPr id="11" name="Rettangolo 10"/>
            <p:cNvSpPr/>
            <p:nvPr/>
          </p:nvSpPr>
          <p:spPr>
            <a:xfrm>
              <a:off x="272263" y="6230727"/>
              <a:ext cx="2633728" cy="58477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pl-PL" sz="3200" b="1" baseline="30000" dirty="0" smtClean="0">
                  <a:solidFill>
                    <a:srgbClr val="0000FF"/>
                  </a:solidFill>
                  <a:latin typeface="Corbel"/>
                  <a:cs typeface="Corbel"/>
                </a:rPr>
                <a:t>131</a:t>
              </a:r>
              <a:r>
                <a:rPr lang="pl-PL" sz="3200" b="1" dirty="0" smtClean="0">
                  <a:solidFill>
                    <a:srgbClr val="0000FF"/>
                  </a:solidFill>
                  <a:latin typeface="Corbel"/>
                  <a:cs typeface="Corbel"/>
                </a:rPr>
                <a:t>Sn </a:t>
              </a:r>
              <a:r>
                <a:rPr lang="pl-PL" sz="2800" b="1" dirty="0" smtClean="0">
                  <a:solidFill>
                    <a:srgbClr val="0000FF"/>
                  </a:solidFill>
                  <a:latin typeface="Corbel"/>
                  <a:cs typeface="Corbel"/>
                </a:rPr>
                <a:t>= </a:t>
              </a:r>
              <a:r>
                <a:rPr lang="pl-PL" sz="2800" b="1" baseline="30000" dirty="0" smtClean="0">
                  <a:solidFill>
                    <a:srgbClr val="0000FF"/>
                  </a:solidFill>
                  <a:latin typeface="Corbel"/>
                  <a:cs typeface="Corbel"/>
                </a:rPr>
                <a:t>132</a:t>
              </a:r>
              <a:r>
                <a:rPr lang="pl-PL" sz="2800" b="1" dirty="0" smtClean="0">
                  <a:solidFill>
                    <a:srgbClr val="0000FF"/>
                  </a:solidFill>
                  <a:latin typeface="Corbel"/>
                  <a:cs typeface="Corbel"/>
                </a:rPr>
                <a:t>Sn-1</a:t>
              </a:r>
              <a:r>
                <a:rPr lang="pl-PL" sz="2800" b="1" dirty="0" smtClean="0">
                  <a:solidFill>
                    <a:srgbClr val="0000FF"/>
                  </a:solidFill>
                  <a:latin typeface="Symbol" charset="2"/>
                  <a:cs typeface="Symbol" charset="2"/>
                </a:rPr>
                <a:t>n</a:t>
              </a:r>
              <a:endParaRPr lang="it-IT" sz="2800" dirty="0">
                <a:solidFill>
                  <a:srgbClr val="0000FF"/>
                </a:solidFill>
                <a:latin typeface="Symbol" charset="2"/>
                <a:cs typeface="Symbol" charset="2"/>
              </a:endParaRPr>
            </a:p>
          </p:txBody>
        </p:sp>
        <p:cxnSp>
          <p:nvCxnSpPr>
            <p:cNvPr id="14" name="Connettore 1 13"/>
            <p:cNvCxnSpPr/>
            <p:nvPr/>
          </p:nvCxnSpPr>
          <p:spPr>
            <a:xfrm>
              <a:off x="436201" y="4414002"/>
              <a:ext cx="1080000" cy="0"/>
            </a:xfrm>
            <a:prstGeom prst="line">
              <a:avLst/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Rettangolo 16"/>
            <p:cNvSpPr/>
            <p:nvPr/>
          </p:nvSpPr>
          <p:spPr>
            <a:xfrm>
              <a:off x="139538" y="4075448"/>
              <a:ext cx="739205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pl-PL" sz="1600" b="1" dirty="0" smtClean="0">
                  <a:solidFill>
                    <a:srgbClr val="FF0000"/>
                  </a:solidFill>
                  <a:latin typeface="Corbel"/>
                  <a:cs typeface="Corbel"/>
                </a:rPr>
                <a:t>300 </a:t>
              </a:r>
              <a:r>
                <a:rPr lang="pl-PL" sz="1600" b="1" dirty="0" err="1">
                  <a:solidFill>
                    <a:srgbClr val="FF0000"/>
                  </a:solidFill>
                  <a:latin typeface="Corbel"/>
                  <a:cs typeface="Corbel"/>
                </a:rPr>
                <a:t>ns</a:t>
              </a:r>
              <a:endParaRPr lang="it-IT" sz="16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21" name="Rettangolo 20"/>
          <p:cNvSpPr/>
          <p:nvPr/>
        </p:nvSpPr>
        <p:spPr>
          <a:xfrm>
            <a:off x="254186" y="5262525"/>
            <a:ext cx="2864887" cy="13162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 defTabSz="84408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Courier New"/>
              <a:buChar char="o"/>
            </a:pPr>
            <a:r>
              <a:rPr lang="pl-PL" sz="2000" dirty="0" err="1">
                <a:solidFill>
                  <a:srgbClr val="00FFFF"/>
                </a:solidFill>
                <a:latin typeface="Corbel"/>
                <a:cs typeface="Corbel"/>
              </a:rPr>
              <a:t>f</a:t>
            </a:r>
            <a:r>
              <a:rPr lang="pl-PL" sz="2000" dirty="0" err="1" smtClean="0">
                <a:solidFill>
                  <a:srgbClr val="00FFFF"/>
                </a:solidFill>
                <a:latin typeface="Corbel"/>
                <a:cs typeface="Corbel"/>
              </a:rPr>
              <a:t>eeding</a:t>
            </a:r>
            <a:r>
              <a:rPr lang="pl-PL" sz="2000" dirty="0" smtClean="0">
                <a:solidFill>
                  <a:srgbClr val="00FFFF"/>
                </a:solidFill>
                <a:latin typeface="Corbel"/>
                <a:cs typeface="Corbel"/>
              </a:rPr>
              <a:t> of the </a:t>
            </a:r>
            <a:r>
              <a:rPr lang="pl-PL" sz="2000" dirty="0" err="1" smtClean="0">
                <a:solidFill>
                  <a:srgbClr val="00FFFF"/>
                </a:solidFill>
                <a:latin typeface="Corbel"/>
                <a:cs typeface="Corbel"/>
              </a:rPr>
              <a:t>isomer</a:t>
            </a:r>
            <a:r>
              <a:rPr lang="pl-PL" sz="2000" dirty="0" smtClean="0">
                <a:solidFill>
                  <a:srgbClr val="00FFFF"/>
                </a:solidFill>
                <a:latin typeface="Corbel"/>
                <a:cs typeface="Corbel"/>
              </a:rPr>
              <a:t> ?</a:t>
            </a:r>
          </a:p>
          <a:p>
            <a:pPr defTabSz="844083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solidFill>
                  <a:srgbClr val="FFFFFF"/>
                </a:solidFill>
                <a:latin typeface="Symbol" panose="05050102010706020507" pitchFamily="18" charset="2"/>
                <a:cs typeface="Symbol" charset="2"/>
              </a:rPr>
              <a:t>      n</a:t>
            </a:r>
            <a:r>
              <a:rPr lang="en-US" sz="1600" dirty="0">
                <a:solidFill>
                  <a:srgbClr val="FFFFFF"/>
                </a:solidFill>
                <a:latin typeface="Calibri"/>
                <a:cs typeface="Symbol" charset="2"/>
              </a:rPr>
              <a:t>(f</a:t>
            </a:r>
            <a:r>
              <a:rPr lang="en-US" sz="1600" baseline="-25000" dirty="0">
                <a:solidFill>
                  <a:srgbClr val="FFFFFF"/>
                </a:solidFill>
                <a:latin typeface="Calibri"/>
              </a:rPr>
              <a:t>7/2</a:t>
            </a:r>
            <a:r>
              <a:rPr lang="pl-PL" sz="1600" dirty="0">
                <a:solidFill>
                  <a:srgbClr val="FFFFFF"/>
                </a:solidFill>
                <a:latin typeface="Calibri"/>
              </a:rPr>
              <a:t>h</a:t>
            </a:r>
            <a:r>
              <a:rPr lang="en-US" sz="1600" baseline="30000" dirty="0">
                <a:solidFill>
                  <a:srgbClr val="FFFFFF"/>
                </a:solidFill>
                <a:latin typeface="Calibri"/>
              </a:rPr>
              <a:t>-1</a:t>
            </a:r>
            <a:r>
              <a:rPr lang="pl-PL" sz="1600" baseline="-25000" dirty="0">
                <a:solidFill>
                  <a:srgbClr val="FFFFFF"/>
                </a:solidFill>
                <a:latin typeface="Calibri"/>
              </a:rPr>
              <a:t>11</a:t>
            </a:r>
            <a:r>
              <a:rPr lang="en-US" sz="1600" baseline="-25000" dirty="0">
                <a:solidFill>
                  <a:srgbClr val="FFFFFF"/>
                </a:solidFill>
                <a:latin typeface="Calibri"/>
              </a:rPr>
              <a:t>/2</a:t>
            </a:r>
            <a:r>
              <a:rPr lang="en-US" sz="1600" dirty="0">
                <a:solidFill>
                  <a:srgbClr val="FFFFFF"/>
                </a:solidFill>
                <a:latin typeface="Calibri"/>
              </a:rPr>
              <a:t>) </a:t>
            </a:r>
            <a:r>
              <a:rPr lang="it-IT" sz="1600" dirty="0">
                <a:solidFill>
                  <a:srgbClr val="FFFFFF"/>
                </a:solidFill>
                <a:latin typeface="Calibri"/>
                <a:cs typeface="Times New Roman" charset="0"/>
                <a:sym typeface="Symbol" charset="0"/>
              </a:rPr>
              <a:t> </a:t>
            </a:r>
            <a:r>
              <a:rPr lang="en-US" sz="1600" dirty="0" smtClean="0">
                <a:solidFill>
                  <a:srgbClr val="FFFFFF"/>
                </a:solidFill>
                <a:latin typeface="Symbol" panose="05050102010706020507" pitchFamily="18" charset="2"/>
                <a:cs typeface="Symbol" charset="2"/>
                <a:sym typeface="Symbol" charset="0"/>
              </a:rPr>
              <a:t>n</a:t>
            </a:r>
            <a:r>
              <a:rPr lang="en-US" sz="1600" dirty="0" smtClean="0">
                <a:solidFill>
                  <a:srgbClr val="FFFFFF"/>
                </a:solidFill>
                <a:latin typeface="Calibri"/>
                <a:cs typeface="Symbol" charset="2"/>
              </a:rPr>
              <a:t>(</a:t>
            </a:r>
            <a:r>
              <a:rPr lang="pl-PL" sz="1600" dirty="0" smtClean="0">
                <a:solidFill>
                  <a:srgbClr val="FFFFFF"/>
                </a:solidFill>
                <a:latin typeface="Calibri"/>
              </a:rPr>
              <a:t>h</a:t>
            </a:r>
            <a:r>
              <a:rPr lang="en-US" sz="1600" baseline="30000" dirty="0">
                <a:solidFill>
                  <a:srgbClr val="FFFFFF"/>
                </a:solidFill>
                <a:latin typeface="Calibri"/>
              </a:rPr>
              <a:t>-1</a:t>
            </a:r>
            <a:r>
              <a:rPr lang="pl-PL" sz="1600" baseline="-25000" dirty="0">
                <a:solidFill>
                  <a:srgbClr val="FFFFFF"/>
                </a:solidFill>
                <a:latin typeface="Calibri"/>
              </a:rPr>
              <a:t>11</a:t>
            </a:r>
            <a:r>
              <a:rPr lang="en-US" sz="1600" baseline="-25000" dirty="0">
                <a:solidFill>
                  <a:srgbClr val="FFFFFF"/>
                </a:solidFill>
                <a:latin typeface="Calibri"/>
              </a:rPr>
              <a:t>/2</a:t>
            </a:r>
            <a:r>
              <a:rPr lang="en-US" sz="1600" dirty="0" smtClean="0">
                <a:solidFill>
                  <a:srgbClr val="FFFFFF"/>
                </a:solidFill>
                <a:latin typeface="Calibri"/>
              </a:rPr>
              <a:t>)</a:t>
            </a:r>
          </a:p>
          <a:p>
            <a:pPr defTabSz="844083" fontAlgn="base">
              <a:spcBef>
                <a:spcPct val="0"/>
              </a:spcBef>
              <a:spcAft>
                <a:spcPct val="0"/>
              </a:spcAft>
            </a:pPr>
            <a:r>
              <a:rPr lang="pl-PL" sz="1600" dirty="0" smtClean="0">
                <a:solidFill>
                  <a:schemeClr val="bg1"/>
                </a:solidFill>
                <a:latin typeface="Corbel"/>
                <a:cs typeface="Corbel"/>
              </a:rPr>
              <a:t>       </a:t>
            </a:r>
            <a:r>
              <a:rPr lang="pl-PL" sz="1600" dirty="0" err="1" smtClean="0">
                <a:solidFill>
                  <a:schemeClr val="bg1"/>
                </a:solidFill>
                <a:latin typeface="Corbel"/>
                <a:cs typeface="Corbel"/>
              </a:rPr>
              <a:t>up</a:t>
            </a:r>
            <a:r>
              <a:rPr lang="pl-PL" sz="1600" dirty="0" smtClean="0">
                <a:solidFill>
                  <a:schemeClr val="bg1"/>
                </a:solidFill>
                <a:latin typeface="Corbel"/>
                <a:cs typeface="Corbel"/>
              </a:rPr>
              <a:t> </a:t>
            </a:r>
            <a:r>
              <a:rPr lang="pl-PL" sz="1600" dirty="0">
                <a:solidFill>
                  <a:schemeClr val="bg1"/>
                </a:solidFill>
                <a:latin typeface="Corbel"/>
                <a:cs typeface="Corbel"/>
              </a:rPr>
              <a:t>to 29/2-</a:t>
            </a:r>
          </a:p>
          <a:p>
            <a:pPr defTabSz="844083" fontAlgn="base">
              <a:lnSpc>
                <a:spcPct val="70000"/>
              </a:lnSpc>
              <a:spcBef>
                <a:spcPct val="0"/>
              </a:spcBef>
              <a:spcAft>
                <a:spcPct val="0"/>
              </a:spcAft>
            </a:pPr>
            <a:endParaRPr lang="en-US" sz="1600" dirty="0">
              <a:solidFill>
                <a:srgbClr val="FFFFFF"/>
              </a:solidFill>
              <a:latin typeface="Calibri"/>
            </a:endParaRPr>
          </a:p>
          <a:p>
            <a:pPr marL="285750" indent="-285750" defTabSz="84408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Courier New"/>
              <a:buChar char="o"/>
            </a:pPr>
            <a:r>
              <a:rPr lang="en-US" sz="2000" dirty="0" smtClean="0">
                <a:solidFill>
                  <a:srgbClr val="00FFFF"/>
                </a:solidFill>
                <a:latin typeface="Calibri"/>
              </a:rPr>
              <a:t>Lifetimes of </a:t>
            </a:r>
            <a:r>
              <a:rPr lang="en-US" sz="2000" b="1" dirty="0" smtClean="0">
                <a:solidFill>
                  <a:srgbClr val="00FFFF"/>
                </a:solidFill>
                <a:latin typeface="Symbol" panose="05050102010706020507" pitchFamily="18" charset="2"/>
                <a:cs typeface="Symbol" charset="2"/>
                <a:sym typeface="Symbol" charset="0"/>
              </a:rPr>
              <a:t>p </a:t>
            </a:r>
            <a:r>
              <a:rPr lang="en-US" sz="2000" b="1" dirty="0">
                <a:solidFill>
                  <a:srgbClr val="00FFFF"/>
                </a:solidFill>
                <a:latin typeface="Symbol" panose="05050102010706020507" pitchFamily="18" charset="2"/>
                <a:cs typeface="Symbol" charset="2"/>
                <a:sym typeface="Symbol" charset="0"/>
              </a:rPr>
              <a:t>= - </a:t>
            </a:r>
            <a:r>
              <a:rPr lang="en-US" sz="2000" b="1" dirty="0" smtClean="0">
                <a:solidFill>
                  <a:srgbClr val="00FFFF"/>
                </a:solidFill>
                <a:latin typeface="Symbol" panose="05050102010706020507" pitchFamily="18" charset="2"/>
                <a:cs typeface="Symbol" charset="2"/>
                <a:sym typeface="Symbol" charset="0"/>
              </a:rPr>
              <a:t>,+</a:t>
            </a:r>
            <a:r>
              <a:rPr lang="en-US" sz="2000" dirty="0" smtClean="0">
                <a:solidFill>
                  <a:srgbClr val="00FFFF"/>
                </a:solidFill>
                <a:latin typeface="Calibri"/>
              </a:rPr>
              <a:t> </a:t>
            </a:r>
            <a:endParaRPr lang="pl-PL" sz="2000" dirty="0">
              <a:solidFill>
                <a:srgbClr val="00FFFF"/>
              </a:solidFill>
              <a:latin typeface="Corbel"/>
              <a:cs typeface="Corbel"/>
            </a:endParaRPr>
          </a:p>
        </p:txBody>
      </p:sp>
      <p:sp>
        <p:nvSpPr>
          <p:cNvPr id="23" name="Rectangle 45"/>
          <p:cNvSpPr/>
          <p:nvPr/>
        </p:nvSpPr>
        <p:spPr>
          <a:xfrm>
            <a:off x="7196658" y="2455315"/>
            <a:ext cx="1857695" cy="1592744"/>
          </a:xfrm>
          <a:prstGeom prst="rect">
            <a:avLst/>
          </a:prstGeom>
          <a:ln w="28575" cmpd="sng"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marL="285750" indent="-285750" defTabSz="84408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Courier New"/>
              <a:buChar char="o"/>
            </a:pPr>
            <a:r>
              <a:rPr lang="pl-PL" dirty="0" err="1" smtClean="0">
                <a:solidFill>
                  <a:schemeClr val="bg1"/>
                </a:solidFill>
                <a:latin typeface="Corbel"/>
                <a:cs typeface="Corbel"/>
              </a:rPr>
              <a:t>Pulsed</a:t>
            </a:r>
            <a:r>
              <a:rPr lang="pl-PL" dirty="0" smtClean="0">
                <a:solidFill>
                  <a:schemeClr val="bg1"/>
                </a:solidFill>
                <a:latin typeface="Corbel"/>
                <a:cs typeface="Corbel"/>
              </a:rPr>
              <a:t> </a:t>
            </a:r>
            <a:r>
              <a:rPr lang="pl-PL" dirty="0" err="1" smtClean="0">
                <a:solidFill>
                  <a:schemeClr val="bg1"/>
                </a:solidFill>
                <a:latin typeface="Corbel"/>
                <a:cs typeface="Corbel"/>
              </a:rPr>
              <a:t>Beam</a:t>
            </a:r>
            <a:endParaRPr lang="pl-PL" dirty="0" smtClean="0">
              <a:solidFill>
                <a:schemeClr val="bg1"/>
              </a:solidFill>
              <a:latin typeface="Corbel"/>
              <a:cs typeface="Corbel"/>
            </a:endParaRPr>
          </a:p>
          <a:p>
            <a:pPr marL="285750" indent="-285750" defTabSz="84408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Courier New"/>
              <a:buChar char="o"/>
            </a:pPr>
            <a:r>
              <a:rPr lang="pl-PL" dirty="0" err="1" smtClean="0">
                <a:solidFill>
                  <a:schemeClr val="bg1"/>
                </a:solidFill>
                <a:latin typeface="Corbel"/>
                <a:cs typeface="Corbel"/>
              </a:rPr>
              <a:t>Thick</a:t>
            </a:r>
            <a:r>
              <a:rPr lang="pl-PL" dirty="0" smtClean="0">
                <a:solidFill>
                  <a:schemeClr val="bg1"/>
                </a:solidFill>
                <a:latin typeface="Corbel"/>
                <a:cs typeface="Corbel"/>
              </a:rPr>
              <a:t> Target</a:t>
            </a:r>
          </a:p>
          <a:p>
            <a:pPr algn="ctr" defTabSz="84408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pl-PL" dirty="0">
              <a:solidFill>
                <a:schemeClr val="bg1"/>
              </a:solidFill>
              <a:latin typeface="Corbel"/>
              <a:cs typeface="Corbel"/>
            </a:endParaRPr>
          </a:p>
          <a:p>
            <a:pPr algn="ctr" defTabSz="84408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pl-PL" b="1" dirty="0" smtClean="0">
                <a:solidFill>
                  <a:srgbClr val="FFFF00"/>
                </a:solidFill>
                <a:latin typeface="Corbel"/>
                <a:cs typeface="Corbel"/>
                <a:sym typeface="Wingdings"/>
              </a:rPr>
              <a:t> </a:t>
            </a:r>
            <a:r>
              <a:rPr lang="pl-PL" b="1" dirty="0" smtClean="0">
                <a:solidFill>
                  <a:srgbClr val="FFFF00"/>
                </a:solidFill>
                <a:latin typeface="Corbel"/>
                <a:cs typeface="Corbel"/>
              </a:rPr>
              <a:t>LICORNE</a:t>
            </a:r>
            <a:endParaRPr lang="pl-PL" b="1" dirty="0">
              <a:solidFill>
                <a:srgbClr val="FFFF00"/>
              </a:solidFill>
              <a:latin typeface="Corbel"/>
              <a:cs typeface="Corbel"/>
            </a:endParaRPr>
          </a:p>
          <a:p>
            <a:pPr algn="ctr" defTabSz="84408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pl-PL" sz="1600" dirty="0" err="1" smtClean="0">
                <a:solidFill>
                  <a:schemeClr val="bg1"/>
                </a:solidFill>
                <a:latin typeface="Corbel"/>
                <a:cs typeface="Corbel"/>
              </a:rPr>
              <a:t>Sensitivity</a:t>
            </a:r>
            <a:r>
              <a:rPr lang="pl-PL" sz="1600" dirty="0" smtClean="0">
                <a:solidFill>
                  <a:schemeClr val="bg1"/>
                </a:solidFill>
                <a:latin typeface="Corbel"/>
                <a:cs typeface="Corbel"/>
              </a:rPr>
              <a:t> Limit</a:t>
            </a:r>
          </a:p>
          <a:p>
            <a:pPr algn="ctr" defTabSz="84408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pl-PL" sz="1600" dirty="0" smtClean="0">
                <a:solidFill>
                  <a:schemeClr val="bg1"/>
                </a:solidFill>
                <a:latin typeface="Corbel"/>
                <a:cs typeface="Corbel"/>
              </a:rPr>
              <a:t>5 </a:t>
            </a:r>
            <a:r>
              <a:rPr lang="pl-PL" sz="1400" dirty="0" smtClean="0">
                <a:solidFill>
                  <a:schemeClr val="bg1"/>
                </a:solidFill>
                <a:latin typeface="Corbel"/>
                <a:cs typeface="Corbel"/>
              </a:rPr>
              <a:t>x</a:t>
            </a:r>
            <a:r>
              <a:rPr lang="pl-PL" sz="1600" dirty="0" smtClean="0">
                <a:solidFill>
                  <a:schemeClr val="bg1"/>
                </a:solidFill>
                <a:latin typeface="Corbel"/>
                <a:cs typeface="Corbel"/>
              </a:rPr>
              <a:t> 10</a:t>
            </a:r>
            <a:r>
              <a:rPr lang="pl-PL" sz="1600" baseline="30000" dirty="0" smtClean="0">
                <a:solidFill>
                  <a:schemeClr val="bg1"/>
                </a:solidFill>
                <a:latin typeface="Corbel"/>
                <a:cs typeface="Corbel"/>
              </a:rPr>
              <a:t>-5</a:t>
            </a:r>
            <a:r>
              <a:rPr lang="pl-PL" sz="1600" dirty="0" smtClean="0">
                <a:solidFill>
                  <a:schemeClr val="bg1"/>
                </a:solidFill>
                <a:latin typeface="Corbel"/>
                <a:cs typeface="Corbel"/>
              </a:rPr>
              <a:t> </a:t>
            </a:r>
            <a:endParaRPr lang="pl-PL" sz="1200" dirty="0">
              <a:solidFill>
                <a:schemeClr val="bg1"/>
              </a:solidFill>
              <a:latin typeface="Corbel"/>
              <a:cs typeface="Corbel"/>
            </a:endParaRPr>
          </a:p>
        </p:txBody>
      </p:sp>
      <p:graphicFrame>
        <p:nvGraphicFramePr>
          <p:cNvPr id="25" name="Tabella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9190377"/>
              </p:ext>
            </p:extLst>
          </p:nvPr>
        </p:nvGraphicFramePr>
        <p:xfrm>
          <a:off x="4690495" y="4311908"/>
          <a:ext cx="4371329" cy="2531285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555661"/>
                <a:gridCol w="521139"/>
                <a:gridCol w="553412"/>
                <a:gridCol w="963117"/>
                <a:gridCol w="866589"/>
                <a:gridCol w="911411"/>
              </a:tblGrid>
              <a:tr h="469271">
                <a:tc>
                  <a:txBody>
                    <a:bodyPr/>
                    <a:lstStyle/>
                    <a:p>
                      <a:pPr algn="ctr"/>
                      <a:endParaRPr lang="it-IT" sz="1050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5715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5715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050" dirty="0" smtClean="0">
                          <a:solidFill>
                            <a:srgbClr val="0000FF"/>
                          </a:solidFill>
                        </a:rPr>
                        <a:t>Spin</a:t>
                      </a:r>
                      <a:endParaRPr lang="it-IT" sz="1050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T w="5715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sz="1050" dirty="0" smtClean="0">
                          <a:solidFill>
                            <a:srgbClr val="0000FF"/>
                          </a:solidFill>
                        </a:rPr>
                        <a:t>T</a:t>
                      </a:r>
                      <a:r>
                        <a:rPr lang="it-IT" sz="1050" baseline="-25000" dirty="0" smtClean="0">
                          <a:solidFill>
                            <a:srgbClr val="0000FF"/>
                          </a:solidFill>
                        </a:rPr>
                        <a:t>1/2</a:t>
                      </a:r>
                      <a:r>
                        <a:rPr lang="it-IT" sz="1050" baseline="0" dirty="0" smtClean="0">
                          <a:solidFill>
                            <a:srgbClr val="0000FF"/>
                          </a:solidFill>
                        </a:rPr>
                        <a:t> [</a:t>
                      </a:r>
                      <a:r>
                        <a:rPr lang="it-IT" sz="1050" baseline="0" dirty="0" err="1" smtClean="0">
                          <a:solidFill>
                            <a:srgbClr val="0000FF"/>
                          </a:solidFill>
                          <a:latin typeface="Symbol" charset="2"/>
                          <a:cs typeface="Symbol" charset="2"/>
                        </a:rPr>
                        <a:t>m</a:t>
                      </a:r>
                      <a:r>
                        <a:rPr lang="it-IT" sz="1050" baseline="0" dirty="0" err="1" smtClean="0">
                          <a:solidFill>
                            <a:srgbClr val="0000FF"/>
                          </a:solidFill>
                        </a:rPr>
                        <a:t>s</a:t>
                      </a:r>
                      <a:r>
                        <a:rPr lang="it-IT" sz="1050" baseline="0" dirty="0" smtClean="0">
                          <a:solidFill>
                            <a:srgbClr val="0000FF"/>
                          </a:solidFill>
                        </a:rPr>
                        <a:t>]</a:t>
                      </a:r>
                      <a:endParaRPr lang="it-IT" sz="1050" baseline="0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T w="5715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050" dirty="0" err="1" smtClean="0">
                          <a:solidFill>
                            <a:srgbClr val="0000FF"/>
                          </a:solidFill>
                        </a:rPr>
                        <a:t>Yield</a:t>
                      </a:r>
                      <a:endParaRPr lang="it-IT" sz="1050" dirty="0" smtClean="0">
                        <a:solidFill>
                          <a:srgbClr val="0000FF"/>
                        </a:solidFill>
                      </a:endParaRPr>
                    </a:p>
                    <a:p>
                      <a:pPr algn="l"/>
                      <a:r>
                        <a:rPr lang="it-IT" sz="1000" dirty="0" smtClean="0">
                          <a:solidFill>
                            <a:srgbClr val="0000FF"/>
                          </a:solidFill>
                        </a:rPr>
                        <a:t>[E</a:t>
                      </a:r>
                      <a:r>
                        <a:rPr lang="it-IT" sz="1000" baseline="-25000" dirty="0" smtClean="0">
                          <a:solidFill>
                            <a:srgbClr val="0000FF"/>
                          </a:solidFill>
                        </a:rPr>
                        <a:t>n</a:t>
                      </a:r>
                      <a:r>
                        <a:rPr lang="it-IT" sz="1000" dirty="0" smtClean="0">
                          <a:solidFill>
                            <a:srgbClr val="0000FF"/>
                          </a:solidFill>
                        </a:rPr>
                        <a:t>=0.5</a:t>
                      </a:r>
                      <a:r>
                        <a:rPr lang="it-IT" sz="1000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it-IT" sz="1000" dirty="0" err="1" smtClean="0">
                          <a:solidFill>
                            <a:srgbClr val="0000FF"/>
                          </a:solidFill>
                        </a:rPr>
                        <a:t>MeV</a:t>
                      </a:r>
                      <a:r>
                        <a:rPr lang="it-IT" sz="1000" dirty="0" smtClean="0">
                          <a:solidFill>
                            <a:srgbClr val="0000FF"/>
                          </a:solidFill>
                        </a:rPr>
                        <a:t>]</a:t>
                      </a:r>
                    </a:p>
                  </a:txBody>
                  <a:tcPr>
                    <a:lnT w="5715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050" dirty="0" err="1" smtClean="0">
                          <a:solidFill>
                            <a:srgbClr val="0000FF"/>
                          </a:solidFill>
                        </a:rPr>
                        <a:t>Yield</a:t>
                      </a:r>
                      <a:endParaRPr lang="it-IT" sz="1050" dirty="0" smtClean="0">
                        <a:solidFill>
                          <a:srgbClr val="0000FF"/>
                        </a:solidFill>
                      </a:endParaRPr>
                    </a:p>
                    <a:p>
                      <a:pPr algn="l"/>
                      <a:r>
                        <a:rPr lang="it-IT" sz="1000" dirty="0" smtClean="0">
                          <a:solidFill>
                            <a:srgbClr val="0000FF"/>
                          </a:solidFill>
                        </a:rPr>
                        <a:t>[E</a:t>
                      </a:r>
                      <a:r>
                        <a:rPr lang="it-IT" sz="1000" baseline="-25000" dirty="0" smtClean="0">
                          <a:solidFill>
                            <a:srgbClr val="0000FF"/>
                          </a:solidFill>
                        </a:rPr>
                        <a:t>n</a:t>
                      </a:r>
                      <a:r>
                        <a:rPr lang="it-IT" sz="1000" dirty="0" smtClean="0">
                          <a:solidFill>
                            <a:srgbClr val="0000FF"/>
                          </a:solidFill>
                        </a:rPr>
                        <a:t>=2 </a:t>
                      </a:r>
                      <a:r>
                        <a:rPr lang="it-IT" sz="1000" dirty="0" err="1" smtClean="0">
                          <a:solidFill>
                            <a:srgbClr val="0000FF"/>
                          </a:solidFill>
                        </a:rPr>
                        <a:t>MeV</a:t>
                      </a:r>
                      <a:r>
                        <a:rPr lang="it-IT" sz="1000" dirty="0" smtClean="0">
                          <a:solidFill>
                            <a:srgbClr val="0000FF"/>
                          </a:solidFill>
                        </a:rPr>
                        <a:t>]</a:t>
                      </a:r>
                    </a:p>
                  </a:txBody>
                  <a:tcPr>
                    <a:lnT w="5715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050" dirty="0" err="1" smtClean="0">
                          <a:solidFill>
                            <a:srgbClr val="0000FF"/>
                          </a:solidFill>
                        </a:rPr>
                        <a:t>Yield</a:t>
                      </a:r>
                      <a:endParaRPr lang="it-IT" sz="1050" dirty="0" smtClean="0">
                        <a:solidFill>
                          <a:srgbClr val="0000FF"/>
                        </a:solidFill>
                      </a:endParaRPr>
                    </a:p>
                    <a:p>
                      <a:pPr algn="l"/>
                      <a:r>
                        <a:rPr lang="it-IT" sz="1000" dirty="0" smtClean="0">
                          <a:solidFill>
                            <a:srgbClr val="0000FF"/>
                          </a:solidFill>
                        </a:rPr>
                        <a:t>[E</a:t>
                      </a:r>
                      <a:r>
                        <a:rPr lang="it-IT" sz="1000" baseline="-25000" dirty="0" smtClean="0">
                          <a:solidFill>
                            <a:srgbClr val="0000FF"/>
                          </a:solidFill>
                        </a:rPr>
                        <a:t>n</a:t>
                      </a:r>
                      <a:r>
                        <a:rPr lang="it-IT" sz="1000" dirty="0" smtClean="0">
                          <a:solidFill>
                            <a:srgbClr val="0000FF"/>
                          </a:solidFill>
                        </a:rPr>
                        <a:t>=14</a:t>
                      </a:r>
                      <a:r>
                        <a:rPr lang="it-IT" sz="1000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it-IT" sz="1000" dirty="0" err="1" smtClean="0">
                          <a:solidFill>
                            <a:srgbClr val="0000FF"/>
                          </a:solidFill>
                        </a:rPr>
                        <a:t>MeV</a:t>
                      </a:r>
                      <a:r>
                        <a:rPr lang="it-IT" sz="1000" dirty="0" smtClean="0">
                          <a:solidFill>
                            <a:srgbClr val="0000FF"/>
                          </a:solidFill>
                        </a:rPr>
                        <a:t>]</a:t>
                      </a:r>
                    </a:p>
                  </a:txBody>
                  <a:tcPr>
                    <a:lnR w="5715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291985">
                <a:tc>
                  <a:txBody>
                    <a:bodyPr/>
                    <a:lstStyle/>
                    <a:p>
                      <a:pPr algn="just"/>
                      <a:r>
                        <a:rPr lang="it-IT" sz="1100" b="1" baseline="30000" dirty="0" smtClean="0">
                          <a:solidFill>
                            <a:srgbClr val="0000FF"/>
                          </a:solidFill>
                        </a:rPr>
                        <a:t>130</a:t>
                      </a:r>
                      <a:r>
                        <a:rPr lang="it-IT" sz="1100" b="1" dirty="0" smtClean="0">
                          <a:solidFill>
                            <a:srgbClr val="0000FF"/>
                          </a:solidFill>
                        </a:rPr>
                        <a:t>Sn</a:t>
                      </a:r>
                      <a:endParaRPr lang="it-IT" sz="1100" b="1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5715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050" dirty="0" smtClean="0"/>
                        <a:t>10+</a:t>
                      </a:r>
                      <a:endParaRPr lang="it-IT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baseline="0" dirty="0" smtClean="0"/>
                        <a:t>1.1</a:t>
                      </a:r>
                      <a:endParaRPr lang="it-IT" sz="1200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dirty="0" smtClean="0"/>
                        <a:t>8.4 10</a:t>
                      </a:r>
                      <a:r>
                        <a:rPr lang="it-IT" sz="1200" baseline="30000" dirty="0" smtClean="0"/>
                        <a:t>-3</a:t>
                      </a:r>
                      <a:endParaRPr lang="it-IT" sz="12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dirty="0" smtClean="0"/>
                        <a:t>≈ 10</a:t>
                      </a:r>
                      <a:r>
                        <a:rPr lang="it-IT" sz="1200" baseline="30000" dirty="0" smtClean="0"/>
                        <a:t>-2</a:t>
                      </a:r>
                      <a:endParaRPr lang="it-IT" sz="12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dirty="0" smtClean="0"/>
                        <a:t>1.4  10</a:t>
                      </a:r>
                      <a:r>
                        <a:rPr lang="it-IT" sz="1200" baseline="30000" dirty="0" smtClean="0"/>
                        <a:t>-2</a:t>
                      </a:r>
                      <a:endParaRPr lang="it-IT" sz="1200" baseline="30000" dirty="0"/>
                    </a:p>
                  </a:txBody>
                  <a:tcPr>
                    <a:lnR w="5715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234090">
                <a:tc>
                  <a:txBody>
                    <a:bodyPr/>
                    <a:lstStyle/>
                    <a:p>
                      <a:pPr algn="just"/>
                      <a:r>
                        <a:rPr lang="it-IT" sz="1100" b="1" baseline="30000" dirty="0" smtClean="0">
                          <a:solidFill>
                            <a:srgbClr val="0000FF"/>
                          </a:solidFill>
                        </a:rPr>
                        <a:t>131</a:t>
                      </a:r>
                      <a:r>
                        <a:rPr lang="it-IT" sz="1100" b="1" dirty="0" smtClean="0">
                          <a:solidFill>
                            <a:srgbClr val="0000FF"/>
                          </a:solidFill>
                        </a:rPr>
                        <a:t>Sn</a:t>
                      </a:r>
                      <a:endParaRPr lang="it-IT" sz="1100" b="1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5715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050" dirty="0" smtClean="0"/>
                        <a:t>23/2-</a:t>
                      </a:r>
                      <a:endParaRPr lang="it-IT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baseline="0" dirty="0" smtClean="0"/>
                        <a:t>0.3</a:t>
                      </a:r>
                      <a:endParaRPr lang="it-IT" sz="1200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dirty="0" smtClean="0"/>
                        <a:t>1.1 10</a:t>
                      </a:r>
                      <a:r>
                        <a:rPr lang="it-IT" sz="1200" baseline="30000" dirty="0" smtClean="0"/>
                        <a:t>-2</a:t>
                      </a:r>
                      <a:endParaRPr lang="it-IT" sz="12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dirty="0" smtClean="0"/>
                        <a:t>≈ 10</a:t>
                      </a:r>
                      <a:r>
                        <a:rPr lang="it-IT" sz="1200" baseline="30000" dirty="0" smtClean="0"/>
                        <a:t>-2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dirty="0" smtClean="0"/>
                        <a:t>1.3  10</a:t>
                      </a:r>
                      <a:r>
                        <a:rPr lang="it-IT" sz="1200" baseline="30000" dirty="0" smtClean="0"/>
                        <a:t>-2</a:t>
                      </a:r>
                      <a:endParaRPr lang="it-IT" sz="1200" baseline="30000" dirty="0"/>
                    </a:p>
                  </a:txBody>
                  <a:tcPr>
                    <a:lnR w="5715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60754">
                <a:tc>
                  <a:txBody>
                    <a:bodyPr/>
                    <a:lstStyle/>
                    <a:p>
                      <a:pPr algn="just"/>
                      <a:r>
                        <a:rPr lang="it-IT" sz="1100" b="1" baseline="30000" dirty="0" smtClean="0">
                          <a:solidFill>
                            <a:srgbClr val="0000FF"/>
                          </a:solidFill>
                        </a:rPr>
                        <a:t>134</a:t>
                      </a:r>
                      <a:r>
                        <a:rPr lang="it-IT" sz="1100" b="1" baseline="0" dirty="0" smtClean="0">
                          <a:solidFill>
                            <a:srgbClr val="0000FF"/>
                          </a:solidFill>
                        </a:rPr>
                        <a:t>Sn</a:t>
                      </a:r>
                      <a:endParaRPr lang="it-IT" sz="1100" b="1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5715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050" dirty="0" smtClean="0"/>
                        <a:t>6+</a:t>
                      </a:r>
                      <a:endParaRPr lang="it-IT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baseline="0" dirty="0" smtClean="0"/>
                        <a:t>0.08</a:t>
                      </a:r>
                      <a:endParaRPr lang="it-IT" sz="1200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dirty="0" smtClean="0"/>
                        <a:t>1.4 10</a:t>
                      </a:r>
                      <a:r>
                        <a:rPr lang="it-IT" sz="1200" baseline="30000" dirty="0" smtClean="0"/>
                        <a:t>-3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dirty="0" smtClean="0"/>
                        <a:t>≈ 10</a:t>
                      </a:r>
                      <a:r>
                        <a:rPr lang="it-IT" sz="1200" baseline="30000" dirty="0" smtClean="0"/>
                        <a:t>-3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dirty="0" smtClean="0"/>
                        <a:t>6.3  10</a:t>
                      </a:r>
                      <a:r>
                        <a:rPr lang="it-IT" sz="1200" baseline="30000" dirty="0" smtClean="0"/>
                        <a:t>-4</a:t>
                      </a:r>
                    </a:p>
                  </a:txBody>
                  <a:tcPr>
                    <a:lnR w="5715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64981">
                <a:tc>
                  <a:txBody>
                    <a:bodyPr/>
                    <a:lstStyle/>
                    <a:p>
                      <a:pPr algn="just"/>
                      <a:r>
                        <a:rPr lang="it-IT" sz="1100" b="1" baseline="30000" dirty="0" smtClean="0">
                          <a:solidFill>
                            <a:srgbClr val="0000FF"/>
                          </a:solidFill>
                        </a:rPr>
                        <a:t>131</a:t>
                      </a:r>
                      <a:r>
                        <a:rPr lang="it-IT" sz="1100" b="1" baseline="0" dirty="0" smtClean="0">
                          <a:solidFill>
                            <a:srgbClr val="0000FF"/>
                          </a:solidFill>
                        </a:rPr>
                        <a:t>In</a:t>
                      </a:r>
                      <a:endParaRPr lang="it-IT" sz="1100" b="1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5715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050" dirty="0" smtClean="0"/>
                        <a:t>17/2+</a:t>
                      </a:r>
                      <a:endParaRPr lang="it-IT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baseline="0" dirty="0" smtClean="0"/>
                        <a:t>0.6</a:t>
                      </a:r>
                      <a:endParaRPr lang="it-IT" sz="1200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dirty="0" smtClean="0"/>
                        <a:t>1.0 10</a:t>
                      </a:r>
                      <a:r>
                        <a:rPr lang="it-IT" sz="1200" baseline="30000" dirty="0" smtClean="0"/>
                        <a:t>-3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dirty="0" smtClean="0"/>
                        <a:t>≈ 10</a:t>
                      </a:r>
                      <a:r>
                        <a:rPr lang="it-IT" sz="1200" baseline="30000" dirty="0" smtClean="0"/>
                        <a:t>-3</a:t>
                      </a:r>
                    </a:p>
                    <a:p>
                      <a:pPr algn="ctr"/>
                      <a:endParaRPr lang="it-IT" sz="1200" baseline="300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dirty="0" smtClean="0"/>
                        <a:t>1.4  10</a:t>
                      </a:r>
                      <a:r>
                        <a:rPr lang="it-IT" sz="1200" baseline="30000" dirty="0" smtClean="0"/>
                        <a:t>-3</a:t>
                      </a:r>
                    </a:p>
                  </a:txBody>
                  <a:tcPr>
                    <a:lnR w="5715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55106">
                <a:tc>
                  <a:txBody>
                    <a:bodyPr/>
                    <a:lstStyle/>
                    <a:p>
                      <a:pPr algn="just"/>
                      <a:r>
                        <a:rPr lang="it-IT" sz="1100" b="1" baseline="30000" dirty="0" smtClean="0">
                          <a:solidFill>
                            <a:srgbClr val="0000FF"/>
                          </a:solidFill>
                        </a:rPr>
                        <a:t>128</a:t>
                      </a:r>
                      <a:r>
                        <a:rPr lang="it-IT" sz="1100" b="1" baseline="0" dirty="0" smtClean="0">
                          <a:solidFill>
                            <a:srgbClr val="0000FF"/>
                          </a:solidFill>
                        </a:rPr>
                        <a:t>Cd</a:t>
                      </a:r>
                      <a:endParaRPr lang="it-IT" sz="1100" b="1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5715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050" dirty="0" smtClean="0"/>
                        <a:t>5-</a:t>
                      </a:r>
                      <a:endParaRPr lang="it-IT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baseline="0" dirty="0" smtClean="0"/>
                        <a:t>0.3</a:t>
                      </a:r>
                      <a:endParaRPr lang="it-IT" sz="1200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i="0" dirty="0" smtClean="0">
                          <a:solidFill>
                            <a:srgbClr val="FF0000"/>
                          </a:solidFill>
                        </a:rPr>
                        <a:t>6.3 10</a:t>
                      </a:r>
                      <a:r>
                        <a:rPr lang="it-IT" sz="1200" i="0" baseline="30000" dirty="0" smtClean="0">
                          <a:solidFill>
                            <a:srgbClr val="FF0000"/>
                          </a:solidFill>
                        </a:rPr>
                        <a:t>-7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i="0" baseline="0" dirty="0" smtClean="0">
                          <a:solidFill>
                            <a:srgbClr val="FF0000"/>
                          </a:solidFill>
                        </a:rPr>
                        <a:t>?</a:t>
                      </a:r>
                      <a:endParaRPr lang="it-IT" sz="1200" i="0" baseline="30000" dirty="0" smtClean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i="0" dirty="0" smtClean="0">
                          <a:solidFill>
                            <a:srgbClr val="FF0000"/>
                          </a:solidFill>
                        </a:rPr>
                        <a:t>9.2  10</a:t>
                      </a:r>
                      <a:r>
                        <a:rPr lang="it-IT" sz="1200" i="0" baseline="30000" dirty="0" smtClean="0">
                          <a:solidFill>
                            <a:srgbClr val="FF0000"/>
                          </a:solidFill>
                        </a:rPr>
                        <a:t>-4</a:t>
                      </a:r>
                    </a:p>
                  </a:txBody>
                  <a:tcPr>
                    <a:lnR w="5715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296620">
                <a:tc>
                  <a:txBody>
                    <a:bodyPr/>
                    <a:lstStyle/>
                    <a:p>
                      <a:pPr algn="just"/>
                      <a:r>
                        <a:rPr lang="it-IT" sz="1100" b="1" baseline="30000" dirty="0" smtClean="0">
                          <a:solidFill>
                            <a:srgbClr val="0000FF"/>
                          </a:solidFill>
                        </a:rPr>
                        <a:t>130</a:t>
                      </a:r>
                      <a:r>
                        <a:rPr lang="it-IT" sz="1100" b="1" baseline="0" dirty="0" smtClean="0">
                          <a:solidFill>
                            <a:srgbClr val="0000FF"/>
                          </a:solidFill>
                        </a:rPr>
                        <a:t>Cd</a:t>
                      </a:r>
                      <a:endParaRPr lang="it-IT" sz="1100" b="1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5715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5715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050" dirty="0" smtClean="0"/>
                        <a:t>8+</a:t>
                      </a:r>
                      <a:endParaRPr lang="it-IT" sz="1050" dirty="0"/>
                    </a:p>
                  </a:txBody>
                  <a:tcPr>
                    <a:lnB w="5715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baseline="0" dirty="0" smtClean="0"/>
                        <a:t>0.2</a:t>
                      </a:r>
                      <a:endParaRPr lang="it-IT" sz="1200" baseline="0" dirty="0"/>
                    </a:p>
                  </a:txBody>
                  <a:tcPr>
                    <a:lnB w="5715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i="0" dirty="0" smtClean="0">
                          <a:solidFill>
                            <a:srgbClr val="FF0000"/>
                          </a:solidFill>
                        </a:rPr>
                        <a:t>2.0 10</a:t>
                      </a:r>
                      <a:r>
                        <a:rPr lang="it-IT" sz="1200" i="0" baseline="30000" dirty="0" smtClean="0">
                          <a:solidFill>
                            <a:srgbClr val="FF0000"/>
                          </a:solidFill>
                        </a:rPr>
                        <a:t>-8</a:t>
                      </a:r>
                    </a:p>
                  </a:txBody>
                  <a:tcPr>
                    <a:lnB w="5715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i="0" baseline="0" dirty="0" smtClean="0">
                          <a:solidFill>
                            <a:srgbClr val="FF0000"/>
                          </a:solidFill>
                        </a:rPr>
                        <a:t>?</a:t>
                      </a:r>
                    </a:p>
                  </a:txBody>
                  <a:tcPr>
                    <a:lnB w="5715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i="0" dirty="0" smtClean="0">
                          <a:solidFill>
                            <a:srgbClr val="FF0000"/>
                          </a:solidFill>
                        </a:rPr>
                        <a:t>1.2  10</a:t>
                      </a:r>
                      <a:r>
                        <a:rPr lang="it-IT" sz="1200" i="0" baseline="30000" dirty="0" smtClean="0">
                          <a:solidFill>
                            <a:srgbClr val="FF0000"/>
                          </a:solidFill>
                        </a:rPr>
                        <a:t>-4</a:t>
                      </a:r>
                    </a:p>
                  </a:txBody>
                  <a:tcPr>
                    <a:lnR w="5715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5715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6" name="Stella a 5 punte 25"/>
          <p:cNvSpPr>
            <a:spLocks noChangeAspect="1"/>
          </p:cNvSpPr>
          <p:nvPr/>
        </p:nvSpPr>
        <p:spPr>
          <a:xfrm>
            <a:off x="4715249" y="2876058"/>
            <a:ext cx="251995" cy="251995"/>
          </a:xfrm>
          <a:prstGeom prst="star5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33" name="Gruppo 32"/>
          <p:cNvGrpSpPr/>
          <p:nvPr/>
        </p:nvGrpSpPr>
        <p:grpSpPr>
          <a:xfrm>
            <a:off x="4458905" y="2853270"/>
            <a:ext cx="1207285" cy="811388"/>
            <a:chOff x="4458905" y="2853270"/>
            <a:chExt cx="1207285" cy="811388"/>
          </a:xfrm>
        </p:grpSpPr>
        <p:sp>
          <p:nvSpPr>
            <p:cNvPr id="27" name="Stella a 5 punte 26"/>
            <p:cNvSpPr>
              <a:spLocks noChangeAspect="1"/>
            </p:cNvSpPr>
            <p:nvPr/>
          </p:nvSpPr>
          <p:spPr>
            <a:xfrm>
              <a:off x="4458905" y="2853270"/>
              <a:ext cx="251995" cy="251995"/>
            </a:xfrm>
            <a:prstGeom prst="star5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8" name="Stella a 5 punte 27"/>
            <p:cNvSpPr>
              <a:spLocks noChangeAspect="1"/>
            </p:cNvSpPr>
            <p:nvPr/>
          </p:nvSpPr>
          <p:spPr>
            <a:xfrm>
              <a:off x="5414195" y="2874279"/>
              <a:ext cx="251995" cy="251995"/>
            </a:xfrm>
            <a:prstGeom prst="star5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9" name="Stella a 5 punte 28"/>
            <p:cNvSpPr>
              <a:spLocks noChangeAspect="1"/>
            </p:cNvSpPr>
            <p:nvPr/>
          </p:nvSpPr>
          <p:spPr>
            <a:xfrm>
              <a:off x="4982675" y="3172669"/>
              <a:ext cx="251995" cy="251995"/>
            </a:xfrm>
            <a:prstGeom prst="star5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0" name="Stella a 5 punte 29"/>
            <p:cNvSpPr>
              <a:spLocks noChangeAspect="1"/>
            </p:cNvSpPr>
            <p:nvPr/>
          </p:nvSpPr>
          <p:spPr>
            <a:xfrm>
              <a:off x="4989095" y="3412663"/>
              <a:ext cx="251995" cy="251995"/>
            </a:xfrm>
            <a:prstGeom prst="star5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1" name="Stella a 5 punte 30"/>
            <p:cNvSpPr>
              <a:spLocks noChangeAspect="1"/>
            </p:cNvSpPr>
            <p:nvPr/>
          </p:nvSpPr>
          <p:spPr>
            <a:xfrm>
              <a:off x="4542977" y="3389875"/>
              <a:ext cx="251995" cy="251995"/>
            </a:xfrm>
            <a:prstGeom prst="star5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5" name="Rectangle 4"/>
          <p:cNvSpPr/>
          <p:nvPr/>
        </p:nvSpPr>
        <p:spPr>
          <a:xfrm>
            <a:off x="-1614174" y="5292409"/>
            <a:ext cx="607307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l-PL" sz="1600" dirty="0" smtClean="0">
                <a:solidFill>
                  <a:srgbClr val="FFFF00"/>
                </a:solidFill>
                <a:latin typeface="Corbel"/>
                <a:cs typeface="Corbel"/>
              </a:rPr>
              <a:t> </a:t>
            </a:r>
            <a:endParaRPr lang="en-US" sz="1600" dirty="0">
              <a:solidFill>
                <a:srgbClr val="FFFF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379383" y="5552650"/>
            <a:ext cx="1278812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l-PL" b="1" dirty="0">
                <a:solidFill>
                  <a:srgbClr val="FFFF00"/>
                </a:solidFill>
                <a:latin typeface="Corbel"/>
                <a:cs typeface="Corbel"/>
              </a:rPr>
              <a:t>n </a:t>
            </a:r>
            <a:r>
              <a:rPr lang="pl-PL" b="1" dirty="0" err="1">
                <a:solidFill>
                  <a:srgbClr val="FFFF00"/>
                </a:solidFill>
                <a:latin typeface="Corbel"/>
                <a:cs typeface="Corbel"/>
              </a:rPr>
              <a:t>induced</a:t>
            </a:r>
            <a:endParaRPr lang="pl-PL" b="1" dirty="0">
              <a:solidFill>
                <a:srgbClr val="FFFF00"/>
              </a:solidFill>
              <a:latin typeface="Corbel"/>
              <a:cs typeface="Corbel"/>
            </a:endParaRPr>
          </a:p>
          <a:p>
            <a:pPr algn="r"/>
            <a:r>
              <a:rPr lang="pl-PL" b="1" dirty="0" err="1">
                <a:solidFill>
                  <a:srgbClr val="FFFF00"/>
                </a:solidFill>
                <a:latin typeface="Corbel"/>
                <a:cs typeface="Corbel"/>
              </a:rPr>
              <a:t>fission</a:t>
            </a:r>
            <a:r>
              <a:rPr lang="pl-PL" b="1" dirty="0">
                <a:solidFill>
                  <a:srgbClr val="FFFF00"/>
                </a:solidFill>
                <a:latin typeface="Corbel"/>
                <a:cs typeface="Corbel"/>
              </a:rPr>
              <a:t> </a:t>
            </a:r>
          </a:p>
          <a:p>
            <a:pPr algn="r"/>
            <a:r>
              <a:rPr lang="pl-PL" b="1" dirty="0">
                <a:solidFill>
                  <a:srgbClr val="FFFF00"/>
                </a:solidFill>
                <a:latin typeface="Corbel"/>
                <a:cs typeface="Corbel"/>
              </a:rPr>
              <a:t>of </a:t>
            </a:r>
            <a:r>
              <a:rPr lang="pl-PL" sz="2000" b="1" baseline="30000" dirty="0">
                <a:solidFill>
                  <a:srgbClr val="FFFF00"/>
                </a:solidFill>
                <a:latin typeface="Corbel"/>
                <a:cs typeface="Corbel"/>
              </a:rPr>
              <a:t>232</a:t>
            </a:r>
            <a:r>
              <a:rPr lang="pl-PL" sz="2000" b="1" dirty="0">
                <a:solidFill>
                  <a:srgbClr val="FFFF00"/>
                </a:solidFill>
                <a:latin typeface="Corbel"/>
                <a:cs typeface="Corbel"/>
              </a:rPr>
              <a:t>Th</a:t>
            </a:r>
          </a:p>
          <a:p>
            <a:pPr algn="r"/>
            <a:r>
              <a:rPr lang="pl-PL" dirty="0">
                <a:solidFill>
                  <a:srgbClr val="FFFF00"/>
                </a:solidFill>
                <a:latin typeface="Corbel"/>
                <a:cs typeface="Corbel"/>
              </a:rPr>
              <a:t>(JAEA)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9187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3" grpId="0" animBg="1"/>
      <p:bldP spid="26" grpId="0" animBg="1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rostokąt 49"/>
          <p:cNvSpPr>
            <a:spLocks noChangeArrowheads="1"/>
          </p:cNvSpPr>
          <p:nvPr/>
        </p:nvSpPr>
        <p:spPr bwMode="auto">
          <a:xfrm>
            <a:off x="1261044" y="194508"/>
            <a:ext cx="7926266" cy="6126163"/>
          </a:xfrm>
          <a:prstGeom prst="rect">
            <a:avLst/>
          </a:prstGeom>
          <a:solidFill>
            <a:srgbClr val="FFFFFF"/>
          </a:solidFill>
          <a:ln w="9525" algn="ctr">
            <a:solidFill>
              <a:srgbClr val="FFFFFF"/>
            </a:solidFill>
            <a:miter lim="800000"/>
            <a:headEnd/>
            <a:tailEnd/>
          </a:ln>
        </p:spPr>
        <p:txBody>
          <a:bodyPr wrap="none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pic>
        <p:nvPicPr>
          <p:cNvPr id="76" name="Obraz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163" b="12035"/>
          <a:stretch>
            <a:fillRect/>
          </a:stretch>
        </p:blipFill>
        <p:spPr bwMode="auto">
          <a:xfrm>
            <a:off x="6551937" y="301016"/>
            <a:ext cx="2483431" cy="1814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" name="Obraz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346" b="7314"/>
          <a:stretch>
            <a:fillRect/>
          </a:stretch>
        </p:blipFill>
        <p:spPr bwMode="auto">
          <a:xfrm>
            <a:off x="4465740" y="1395433"/>
            <a:ext cx="2536011" cy="1911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" name="Obraz 2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34" b="7684"/>
          <a:stretch>
            <a:fillRect/>
          </a:stretch>
        </p:blipFill>
        <p:spPr bwMode="auto">
          <a:xfrm>
            <a:off x="2608469" y="2633838"/>
            <a:ext cx="2770681" cy="1903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" name="Obraz 1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02" r="-7402" b="7880"/>
          <a:stretch>
            <a:fillRect/>
          </a:stretch>
        </p:blipFill>
        <p:spPr bwMode="auto">
          <a:xfrm>
            <a:off x="1319822" y="4297690"/>
            <a:ext cx="2893198" cy="1899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" name="pole tekstowe 10"/>
          <p:cNvSpPr txBox="1">
            <a:spLocks noChangeArrowheads="1"/>
          </p:cNvSpPr>
          <p:nvPr/>
        </p:nvSpPr>
        <p:spPr bwMode="auto">
          <a:xfrm>
            <a:off x="1709925" y="6002598"/>
            <a:ext cx="28451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b="1" i="0" u="none" strike="noStrike" kern="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charset="0"/>
              </a:rPr>
              <a:t>8</a:t>
            </a:r>
          </a:p>
        </p:txBody>
      </p:sp>
      <p:sp>
        <p:nvSpPr>
          <p:cNvPr id="81" name="Prostokąt 15"/>
          <p:cNvSpPr>
            <a:spLocks noChangeArrowheads="1"/>
          </p:cNvSpPr>
          <p:nvPr/>
        </p:nvSpPr>
        <p:spPr bwMode="auto">
          <a:xfrm>
            <a:off x="1446520" y="5873873"/>
            <a:ext cx="523455" cy="45719"/>
          </a:xfrm>
          <a:prstGeom prst="rect">
            <a:avLst/>
          </a:prstGeom>
          <a:noFill/>
          <a:ln w="9525" algn="ctr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pl-PL" sz="240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82" name="Prostokąt 16"/>
          <p:cNvSpPr>
            <a:spLocks noChangeArrowheads="1"/>
          </p:cNvSpPr>
          <p:nvPr/>
        </p:nvSpPr>
        <p:spPr bwMode="auto">
          <a:xfrm rot="5400000">
            <a:off x="1490753" y="5848449"/>
            <a:ext cx="371476" cy="38954"/>
          </a:xfrm>
          <a:prstGeom prst="rect">
            <a:avLst/>
          </a:prstGeom>
          <a:noFill/>
          <a:ln w="6350" algn="ctr">
            <a:solidFill>
              <a:srgbClr val="000000">
                <a:alpha val="50980"/>
              </a:srgb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sp>
        <p:nvSpPr>
          <p:cNvPr id="83" name="pole tekstowe 17"/>
          <p:cNvSpPr txBox="1">
            <a:spLocks noChangeArrowheads="1"/>
          </p:cNvSpPr>
          <p:nvPr/>
        </p:nvSpPr>
        <p:spPr bwMode="auto">
          <a:xfrm>
            <a:off x="1461909" y="6001020"/>
            <a:ext cx="28451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b="1" i="0" u="none" strike="noStrike" kern="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charset="0"/>
              </a:rPr>
              <a:t>2</a:t>
            </a:r>
          </a:p>
        </p:txBody>
      </p:sp>
      <p:sp>
        <p:nvSpPr>
          <p:cNvPr id="84" name="Prostokąt 19"/>
          <p:cNvSpPr>
            <a:spLocks noChangeArrowheads="1"/>
          </p:cNvSpPr>
          <p:nvPr/>
        </p:nvSpPr>
        <p:spPr bwMode="auto">
          <a:xfrm>
            <a:off x="1781288" y="5085519"/>
            <a:ext cx="85214" cy="13372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sp>
        <p:nvSpPr>
          <p:cNvPr id="85" name="Prostokąt 20"/>
          <p:cNvSpPr>
            <a:spLocks noChangeArrowheads="1"/>
          </p:cNvSpPr>
          <p:nvPr/>
        </p:nvSpPr>
        <p:spPr bwMode="auto">
          <a:xfrm>
            <a:off x="1588784" y="5571596"/>
            <a:ext cx="45100" cy="89644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sp>
        <p:nvSpPr>
          <p:cNvPr id="86" name="Prostokąt 21"/>
          <p:cNvSpPr>
            <a:spLocks noChangeArrowheads="1"/>
          </p:cNvSpPr>
          <p:nvPr/>
        </p:nvSpPr>
        <p:spPr bwMode="auto">
          <a:xfrm>
            <a:off x="1788325" y="6026808"/>
            <a:ext cx="85214" cy="476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sp>
        <p:nvSpPr>
          <p:cNvPr id="87" name="Prostokąt 22"/>
          <p:cNvSpPr>
            <a:spLocks noChangeArrowheads="1"/>
          </p:cNvSpPr>
          <p:nvPr/>
        </p:nvSpPr>
        <p:spPr bwMode="auto">
          <a:xfrm>
            <a:off x="1633884" y="6029857"/>
            <a:ext cx="85214" cy="476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sp>
        <p:nvSpPr>
          <p:cNvPr id="88" name="Prostokąt 23"/>
          <p:cNvSpPr>
            <a:spLocks noChangeArrowheads="1"/>
          </p:cNvSpPr>
          <p:nvPr/>
        </p:nvSpPr>
        <p:spPr bwMode="auto">
          <a:xfrm>
            <a:off x="1513107" y="5800723"/>
            <a:ext cx="42606" cy="134404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sp>
        <p:nvSpPr>
          <p:cNvPr id="89" name="Prostokąt 24"/>
          <p:cNvSpPr>
            <a:spLocks noChangeArrowheads="1"/>
          </p:cNvSpPr>
          <p:nvPr/>
        </p:nvSpPr>
        <p:spPr bwMode="auto">
          <a:xfrm>
            <a:off x="1951945" y="5866610"/>
            <a:ext cx="42606" cy="134404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sp>
        <p:nvSpPr>
          <p:cNvPr id="90" name="Prostokąt 25"/>
          <p:cNvSpPr>
            <a:spLocks noChangeArrowheads="1"/>
          </p:cNvSpPr>
          <p:nvPr/>
        </p:nvSpPr>
        <p:spPr bwMode="auto">
          <a:xfrm>
            <a:off x="2436408" y="5547783"/>
            <a:ext cx="42606" cy="134404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sp>
        <p:nvSpPr>
          <p:cNvPr id="91" name="Prostokąt 26"/>
          <p:cNvSpPr>
            <a:spLocks noChangeArrowheads="1"/>
          </p:cNvSpPr>
          <p:nvPr/>
        </p:nvSpPr>
        <p:spPr bwMode="auto">
          <a:xfrm>
            <a:off x="2273053" y="5742556"/>
            <a:ext cx="85214" cy="476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sp>
        <p:nvSpPr>
          <p:cNvPr id="92" name="Prostokąt 27"/>
          <p:cNvSpPr>
            <a:spLocks noChangeArrowheads="1"/>
          </p:cNvSpPr>
          <p:nvPr/>
        </p:nvSpPr>
        <p:spPr bwMode="auto">
          <a:xfrm>
            <a:off x="2597073" y="5547790"/>
            <a:ext cx="85214" cy="476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sp>
        <p:nvSpPr>
          <p:cNvPr id="93" name="Prostokąt 28"/>
          <p:cNvSpPr>
            <a:spLocks noChangeArrowheads="1"/>
          </p:cNvSpPr>
          <p:nvPr/>
        </p:nvSpPr>
        <p:spPr bwMode="auto">
          <a:xfrm>
            <a:off x="1661157" y="5661240"/>
            <a:ext cx="30673" cy="252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sp>
        <p:nvSpPr>
          <p:cNvPr id="94" name="pole tekstowe 11"/>
          <p:cNvSpPr txBox="1">
            <a:spLocks noChangeArrowheads="1"/>
          </p:cNvSpPr>
          <p:nvPr/>
        </p:nvSpPr>
        <p:spPr bwMode="auto">
          <a:xfrm>
            <a:off x="1435425" y="5439559"/>
            <a:ext cx="28451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b="1" i="0" u="none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</a:rPr>
              <a:t>8</a:t>
            </a:r>
          </a:p>
        </p:txBody>
      </p:sp>
      <p:sp>
        <p:nvSpPr>
          <p:cNvPr id="95" name="Prostokąt 29"/>
          <p:cNvSpPr>
            <a:spLocks noChangeArrowheads="1"/>
          </p:cNvSpPr>
          <p:nvPr/>
        </p:nvSpPr>
        <p:spPr bwMode="auto">
          <a:xfrm>
            <a:off x="1876753" y="4993817"/>
            <a:ext cx="45100" cy="89644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sp>
        <p:nvSpPr>
          <p:cNvPr id="96" name="pole tekstowe 30"/>
          <p:cNvSpPr txBox="1">
            <a:spLocks noChangeArrowheads="1"/>
          </p:cNvSpPr>
          <p:nvPr/>
        </p:nvSpPr>
        <p:spPr bwMode="auto">
          <a:xfrm>
            <a:off x="1665040" y="4884753"/>
            <a:ext cx="38436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</a:rPr>
              <a:t>20</a:t>
            </a:r>
          </a:p>
        </p:txBody>
      </p:sp>
      <p:sp>
        <p:nvSpPr>
          <p:cNvPr id="97" name="Prostokąt 31"/>
          <p:cNvSpPr>
            <a:spLocks noChangeArrowheads="1"/>
          </p:cNvSpPr>
          <p:nvPr/>
        </p:nvSpPr>
        <p:spPr bwMode="auto">
          <a:xfrm>
            <a:off x="2129762" y="4625140"/>
            <a:ext cx="45100" cy="89644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sp>
        <p:nvSpPr>
          <p:cNvPr id="98" name="Prostokąt 32"/>
          <p:cNvSpPr>
            <a:spLocks noChangeArrowheads="1"/>
          </p:cNvSpPr>
          <p:nvPr/>
        </p:nvSpPr>
        <p:spPr bwMode="auto">
          <a:xfrm>
            <a:off x="3159714" y="4995875"/>
            <a:ext cx="45100" cy="89644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sp>
        <p:nvSpPr>
          <p:cNvPr id="99" name="pole tekstowe 33"/>
          <p:cNvSpPr txBox="1">
            <a:spLocks noChangeArrowheads="1"/>
          </p:cNvSpPr>
          <p:nvPr/>
        </p:nvSpPr>
        <p:spPr bwMode="auto">
          <a:xfrm>
            <a:off x="1921856" y="4494645"/>
            <a:ext cx="38436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b="1" i="0" u="none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</a:rPr>
              <a:t>28</a:t>
            </a:r>
          </a:p>
        </p:txBody>
      </p:sp>
      <p:sp>
        <p:nvSpPr>
          <p:cNvPr id="100" name="Prostokąt 34"/>
          <p:cNvSpPr>
            <a:spLocks noChangeArrowheads="1"/>
          </p:cNvSpPr>
          <p:nvPr/>
        </p:nvSpPr>
        <p:spPr bwMode="auto">
          <a:xfrm>
            <a:off x="2273054" y="4433321"/>
            <a:ext cx="85214" cy="6686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sp>
        <p:nvSpPr>
          <p:cNvPr id="101" name="Prostokąt 35"/>
          <p:cNvSpPr>
            <a:spLocks noChangeArrowheads="1"/>
          </p:cNvSpPr>
          <p:nvPr/>
        </p:nvSpPr>
        <p:spPr bwMode="auto">
          <a:xfrm>
            <a:off x="2585535" y="4180470"/>
            <a:ext cx="85214" cy="6686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sp>
        <p:nvSpPr>
          <p:cNvPr id="102" name="Prostokąt 36"/>
          <p:cNvSpPr>
            <a:spLocks noChangeArrowheads="1"/>
          </p:cNvSpPr>
          <p:nvPr/>
        </p:nvSpPr>
        <p:spPr bwMode="auto">
          <a:xfrm>
            <a:off x="3490419" y="3364907"/>
            <a:ext cx="85214" cy="6686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sp>
        <p:nvSpPr>
          <p:cNvPr id="103" name="Prostokąt 37"/>
          <p:cNvSpPr>
            <a:spLocks noChangeArrowheads="1"/>
          </p:cNvSpPr>
          <p:nvPr/>
        </p:nvSpPr>
        <p:spPr bwMode="auto">
          <a:xfrm>
            <a:off x="3292527" y="3585696"/>
            <a:ext cx="45100" cy="89644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sp>
        <p:nvSpPr>
          <p:cNvPr id="104" name="Prostokąt 38"/>
          <p:cNvSpPr>
            <a:spLocks noChangeArrowheads="1"/>
          </p:cNvSpPr>
          <p:nvPr/>
        </p:nvSpPr>
        <p:spPr bwMode="auto">
          <a:xfrm>
            <a:off x="3695419" y="4603706"/>
            <a:ext cx="45100" cy="89644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sp>
        <p:nvSpPr>
          <p:cNvPr id="105" name="Prostokąt 39"/>
          <p:cNvSpPr>
            <a:spLocks noChangeArrowheads="1"/>
          </p:cNvSpPr>
          <p:nvPr/>
        </p:nvSpPr>
        <p:spPr bwMode="auto">
          <a:xfrm>
            <a:off x="3489375" y="4802419"/>
            <a:ext cx="85214" cy="6686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sp>
        <p:nvSpPr>
          <p:cNvPr id="106" name="pole tekstowe 40"/>
          <p:cNvSpPr txBox="1">
            <a:spLocks noChangeArrowheads="1"/>
          </p:cNvSpPr>
          <p:nvPr/>
        </p:nvSpPr>
        <p:spPr bwMode="auto">
          <a:xfrm>
            <a:off x="3053996" y="3461847"/>
            <a:ext cx="38436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</a:rPr>
              <a:t>50</a:t>
            </a:r>
          </a:p>
        </p:txBody>
      </p:sp>
      <p:sp>
        <p:nvSpPr>
          <p:cNvPr id="107" name="Prostokąt 41"/>
          <p:cNvSpPr>
            <a:spLocks noChangeArrowheads="1"/>
          </p:cNvSpPr>
          <p:nvPr/>
        </p:nvSpPr>
        <p:spPr bwMode="auto">
          <a:xfrm>
            <a:off x="4772195" y="3935762"/>
            <a:ext cx="85214" cy="6686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sp>
        <p:nvSpPr>
          <p:cNvPr id="108" name="Prostokąt 42"/>
          <p:cNvSpPr>
            <a:spLocks noChangeArrowheads="1"/>
          </p:cNvSpPr>
          <p:nvPr/>
        </p:nvSpPr>
        <p:spPr bwMode="auto">
          <a:xfrm>
            <a:off x="5176435" y="3582107"/>
            <a:ext cx="45100" cy="89644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sp>
        <p:nvSpPr>
          <p:cNvPr id="109" name="Prostokąt 44"/>
          <p:cNvSpPr>
            <a:spLocks noChangeArrowheads="1"/>
          </p:cNvSpPr>
          <p:nvPr/>
        </p:nvSpPr>
        <p:spPr bwMode="auto">
          <a:xfrm>
            <a:off x="5206659" y="2057426"/>
            <a:ext cx="45100" cy="89644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sp>
        <p:nvSpPr>
          <p:cNvPr id="110" name="pole tekstowe 45"/>
          <p:cNvSpPr txBox="1">
            <a:spLocks noChangeArrowheads="1"/>
          </p:cNvSpPr>
          <p:nvPr/>
        </p:nvSpPr>
        <p:spPr bwMode="auto">
          <a:xfrm>
            <a:off x="4983514" y="1916316"/>
            <a:ext cx="38436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</a:rPr>
              <a:t>82</a:t>
            </a:r>
          </a:p>
        </p:txBody>
      </p:sp>
      <p:sp>
        <p:nvSpPr>
          <p:cNvPr id="111" name="Prostokąt 46"/>
          <p:cNvSpPr>
            <a:spLocks noChangeArrowheads="1"/>
          </p:cNvSpPr>
          <p:nvPr/>
        </p:nvSpPr>
        <p:spPr bwMode="auto">
          <a:xfrm>
            <a:off x="6586139" y="2519422"/>
            <a:ext cx="85214" cy="6686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sp>
        <p:nvSpPr>
          <p:cNvPr id="112" name="Prostokąt 47"/>
          <p:cNvSpPr>
            <a:spLocks noChangeArrowheads="1"/>
          </p:cNvSpPr>
          <p:nvPr/>
        </p:nvSpPr>
        <p:spPr bwMode="auto">
          <a:xfrm>
            <a:off x="6586139" y="1361996"/>
            <a:ext cx="85214" cy="6686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sp>
        <p:nvSpPr>
          <p:cNvPr id="113" name="Prostokąt 48"/>
          <p:cNvSpPr>
            <a:spLocks noChangeArrowheads="1"/>
          </p:cNvSpPr>
          <p:nvPr/>
        </p:nvSpPr>
        <p:spPr bwMode="auto">
          <a:xfrm>
            <a:off x="7229680" y="2072238"/>
            <a:ext cx="73485" cy="11249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grpSp>
        <p:nvGrpSpPr>
          <p:cNvPr id="114" name="Group 1"/>
          <p:cNvGrpSpPr/>
          <p:nvPr/>
        </p:nvGrpSpPr>
        <p:grpSpPr>
          <a:xfrm>
            <a:off x="2459365" y="276834"/>
            <a:ext cx="6548754" cy="5234271"/>
            <a:chOff x="2325685" y="573480"/>
            <a:chExt cx="6548754" cy="5234271"/>
          </a:xfrm>
        </p:grpSpPr>
        <p:sp>
          <p:nvSpPr>
            <p:cNvPr id="115" name="Dowolny kształt 128"/>
            <p:cNvSpPr/>
            <p:nvPr/>
          </p:nvSpPr>
          <p:spPr bwMode="auto">
            <a:xfrm>
              <a:off x="5705701" y="597669"/>
              <a:ext cx="2927563" cy="1615294"/>
            </a:xfrm>
            <a:custGeom>
              <a:avLst/>
              <a:gdLst>
                <a:gd name="connsiteX0" fmla="*/ 0 w 3211174"/>
                <a:gd name="connsiteY0" fmla="*/ 1496291 h 1506726"/>
                <a:gd name="connsiteX1" fmla="*/ 118753 w 3211174"/>
                <a:gd name="connsiteY1" fmla="*/ 1413164 h 1506726"/>
                <a:gd name="connsiteX2" fmla="*/ 154379 w 3211174"/>
                <a:gd name="connsiteY2" fmla="*/ 1401288 h 1506726"/>
                <a:gd name="connsiteX3" fmla="*/ 190005 w 3211174"/>
                <a:gd name="connsiteY3" fmla="*/ 1389413 h 1506726"/>
                <a:gd name="connsiteX4" fmla="*/ 201880 w 3211174"/>
                <a:gd name="connsiteY4" fmla="*/ 1353787 h 1506726"/>
                <a:gd name="connsiteX5" fmla="*/ 273132 w 3211174"/>
                <a:gd name="connsiteY5" fmla="*/ 1306286 h 1506726"/>
                <a:gd name="connsiteX6" fmla="*/ 308758 w 3211174"/>
                <a:gd name="connsiteY6" fmla="*/ 1270660 h 1506726"/>
                <a:gd name="connsiteX7" fmla="*/ 320634 w 3211174"/>
                <a:gd name="connsiteY7" fmla="*/ 1235034 h 1506726"/>
                <a:gd name="connsiteX8" fmla="*/ 391885 w 3211174"/>
                <a:gd name="connsiteY8" fmla="*/ 1211283 h 1506726"/>
                <a:gd name="connsiteX9" fmla="*/ 522514 w 3211174"/>
                <a:gd name="connsiteY9" fmla="*/ 1187532 h 1506726"/>
                <a:gd name="connsiteX10" fmla="*/ 581891 w 3211174"/>
                <a:gd name="connsiteY10" fmla="*/ 1140031 h 1506726"/>
                <a:gd name="connsiteX11" fmla="*/ 617517 w 3211174"/>
                <a:gd name="connsiteY11" fmla="*/ 1128156 h 1506726"/>
                <a:gd name="connsiteX12" fmla="*/ 688769 w 3211174"/>
                <a:gd name="connsiteY12" fmla="*/ 1080655 h 1506726"/>
                <a:gd name="connsiteX13" fmla="*/ 724395 w 3211174"/>
                <a:gd name="connsiteY13" fmla="*/ 1056904 h 1506726"/>
                <a:gd name="connsiteX14" fmla="*/ 760021 w 3211174"/>
                <a:gd name="connsiteY14" fmla="*/ 1045029 h 1506726"/>
                <a:gd name="connsiteX15" fmla="*/ 819397 w 3211174"/>
                <a:gd name="connsiteY15" fmla="*/ 997527 h 1506726"/>
                <a:gd name="connsiteX16" fmla="*/ 855023 w 3211174"/>
                <a:gd name="connsiteY16" fmla="*/ 961901 h 1506726"/>
                <a:gd name="connsiteX17" fmla="*/ 961901 w 3211174"/>
                <a:gd name="connsiteY17" fmla="*/ 902525 h 1506726"/>
                <a:gd name="connsiteX18" fmla="*/ 997527 w 3211174"/>
                <a:gd name="connsiteY18" fmla="*/ 878774 h 1506726"/>
                <a:gd name="connsiteX19" fmla="*/ 1045028 w 3211174"/>
                <a:gd name="connsiteY19" fmla="*/ 807522 h 1506726"/>
                <a:gd name="connsiteX20" fmla="*/ 1116280 w 3211174"/>
                <a:gd name="connsiteY20" fmla="*/ 771896 h 1506726"/>
                <a:gd name="connsiteX21" fmla="*/ 1223158 w 3211174"/>
                <a:gd name="connsiteY21" fmla="*/ 724395 h 1506726"/>
                <a:gd name="connsiteX22" fmla="*/ 1258784 w 3211174"/>
                <a:gd name="connsiteY22" fmla="*/ 712519 h 1506726"/>
                <a:gd name="connsiteX23" fmla="*/ 1330036 w 3211174"/>
                <a:gd name="connsiteY23" fmla="*/ 665018 h 1506726"/>
                <a:gd name="connsiteX24" fmla="*/ 1389413 w 3211174"/>
                <a:gd name="connsiteY24" fmla="*/ 605642 h 1506726"/>
                <a:gd name="connsiteX25" fmla="*/ 1496291 w 3211174"/>
                <a:gd name="connsiteY25" fmla="*/ 570016 h 1506726"/>
                <a:gd name="connsiteX26" fmla="*/ 1531917 w 3211174"/>
                <a:gd name="connsiteY26" fmla="*/ 558140 h 1506726"/>
                <a:gd name="connsiteX27" fmla="*/ 1638795 w 3211174"/>
                <a:gd name="connsiteY27" fmla="*/ 510639 h 1506726"/>
                <a:gd name="connsiteX28" fmla="*/ 1698171 w 3211174"/>
                <a:gd name="connsiteY28" fmla="*/ 498764 h 1506726"/>
                <a:gd name="connsiteX29" fmla="*/ 1769423 w 3211174"/>
                <a:gd name="connsiteY29" fmla="*/ 475013 h 1506726"/>
                <a:gd name="connsiteX30" fmla="*/ 1828800 w 3211174"/>
                <a:gd name="connsiteY30" fmla="*/ 415636 h 1506726"/>
                <a:gd name="connsiteX31" fmla="*/ 1864426 w 3211174"/>
                <a:gd name="connsiteY31" fmla="*/ 380010 h 1506726"/>
                <a:gd name="connsiteX32" fmla="*/ 2030680 w 3211174"/>
                <a:gd name="connsiteY32" fmla="*/ 344384 h 1506726"/>
                <a:gd name="connsiteX33" fmla="*/ 2113808 w 3211174"/>
                <a:gd name="connsiteY33" fmla="*/ 332509 h 1506726"/>
                <a:gd name="connsiteX34" fmla="*/ 2232561 w 3211174"/>
                <a:gd name="connsiteY34" fmla="*/ 296883 h 1506726"/>
                <a:gd name="connsiteX35" fmla="*/ 2268187 w 3211174"/>
                <a:gd name="connsiteY35" fmla="*/ 285008 h 1506726"/>
                <a:gd name="connsiteX36" fmla="*/ 2303813 w 3211174"/>
                <a:gd name="connsiteY36" fmla="*/ 261257 h 1506726"/>
                <a:gd name="connsiteX37" fmla="*/ 2339439 w 3211174"/>
                <a:gd name="connsiteY37" fmla="*/ 249382 h 1506726"/>
                <a:gd name="connsiteX38" fmla="*/ 2375065 w 3211174"/>
                <a:gd name="connsiteY38" fmla="*/ 213756 h 1506726"/>
                <a:gd name="connsiteX39" fmla="*/ 2446317 w 3211174"/>
                <a:gd name="connsiteY39" fmla="*/ 178130 h 1506726"/>
                <a:gd name="connsiteX40" fmla="*/ 2481943 w 3211174"/>
                <a:gd name="connsiteY40" fmla="*/ 154379 h 1506726"/>
                <a:gd name="connsiteX41" fmla="*/ 2517569 w 3211174"/>
                <a:gd name="connsiteY41" fmla="*/ 142504 h 1506726"/>
                <a:gd name="connsiteX42" fmla="*/ 2588821 w 3211174"/>
                <a:gd name="connsiteY42" fmla="*/ 95003 h 1506726"/>
                <a:gd name="connsiteX43" fmla="*/ 2624447 w 3211174"/>
                <a:gd name="connsiteY43" fmla="*/ 71252 h 1506726"/>
                <a:gd name="connsiteX44" fmla="*/ 2826327 w 3211174"/>
                <a:gd name="connsiteY44" fmla="*/ 35626 h 1506726"/>
                <a:gd name="connsiteX45" fmla="*/ 3040083 w 3211174"/>
                <a:gd name="connsiteY45" fmla="*/ 11875 h 1506726"/>
                <a:gd name="connsiteX46" fmla="*/ 3099459 w 3211174"/>
                <a:gd name="connsiteY46" fmla="*/ 0 h 1506726"/>
                <a:gd name="connsiteX47" fmla="*/ 3194462 w 3211174"/>
                <a:gd name="connsiteY47" fmla="*/ 11875 h 1506726"/>
                <a:gd name="connsiteX48" fmla="*/ 3170711 w 3211174"/>
                <a:gd name="connsiteY48" fmla="*/ 83127 h 1506726"/>
                <a:gd name="connsiteX49" fmla="*/ 3135085 w 3211174"/>
                <a:gd name="connsiteY49" fmla="*/ 95003 h 1506726"/>
                <a:gd name="connsiteX50" fmla="*/ 3051958 w 3211174"/>
                <a:gd name="connsiteY50" fmla="*/ 118753 h 1506726"/>
                <a:gd name="connsiteX51" fmla="*/ 2980706 w 3211174"/>
                <a:gd name="connsiteY51" fmla="*/ 178130 h 1506726"/>
                <a:gd name="connsiteX52" fmla="*/ 2909454 w 3211174"/>
                <a:gd name="connsiteY52" fmla="*/ 190005 h 1506726"/>
                <a:gd name="connsiteX53" fmla="*/ 2660072 w 3211174"/>
                <a:gd name="connsiteY53" fmla="*/ 249382 h 1506726"/>
                <a:gd name="connsiteX54" fmla="*/ 2612571 w 3211174"/>
                <a:gd name="connsiteY54" fmla="*/ 296883 h 1506726"/>
                <a:gd name="connsiteX55" fmla="*/ 2576945 w 3211174"/>
                <a:gd name="connsiteY55" fmla="*/ 332509 h 1506726"/>
                <a:gd name="connsiteX56" fmla="*/ 2541319 w 3211174"/>
                <a:gd name="connsiteY56" fmla="*/ 344384 h 1506726"/>
                <a:gd name="connsiteX57" fmla="*/ 2398815 w 3211174"/>
                <a:gd name="connsiteY57" fmla="*/ 356260 h 1506726"/>
                <a:gd name="connsiteX58" fmla="*/ 2327563 w 3211174"/>
                <a:gd name="connsiteY58" fmla="*/ 391886 h 1506726"/>
                <a:gd name="connsiteX59" fmla="*/ 2256311 w 3211174"/>
                <a:gd name="connsiteY59" fmla="*/ 415636 h 1506726"/>
                <a:gd name="connsiteX60" fmla="*/ 2220685 w 3211174"/>
                <a:gd name="connsiteY60" fmla="*/ 427512 h 1506726"/>
                <a:gd name="connsiteX61" fmla="*/ 2185059 w 3211174"/>
                <a:gd name="connsiteY61" fmla="*/ 451262 h 1506726"/>
                <a:gd name="connsiteX62" fmla="*/ 2173184 w 3211174"/>
                <a:gd name="connsiteY62" fmla="*/ 486888 h 1506726"/>
                <a:gd name="connsiteX63" fmla="*/ 2161309 w 3211174"/>
                <a:gd name="connsiteY63" fmla="*/ 534390 h 1506726"/>
                <a:gd name="connsiteX64" fmla="*/ 2090057 w 3211174"/>
                <a:gd name="connsiteY64" fmla="*/ 558140 h 1506726"/>
                <a:gd name="connsiteX65" fmla="*/ 2006930 w 3211174"/>
                <a:gd name="connsiteY65" fmla="*/ 581891 h 1506726"/>
                <a:gd name="connsiteX66" fmla="*/ 1959428 w 3211174"/>
                <a:gd name="connsiteY66" fmla="*/ 653143 h 1506726"/>
                <a:gd name="connsiteX67" fmla="*/ 1888176 w 3211174"/>
                <a:gd name="connsiteY67" fmla="*/ 676893 h 1506726"/>
                <a:gd name="connsiteX68" fmla="*/ 1852550 w 3211174"/>
                <a:gd name="connsiteY68" fmla="*/ 688769 h 1506726"/>
                <a:gd name="connsiteX69" fmla="*/ 1840675 w 3211174"/>
                <a:gd name="connsiteY69" fmla="*/ 724395 h 1506726"/>
                <a:gd name="connsiteX70" fmla="*/ 1805049 w 3211174"/>
                <a:gd name="connsiteY70" fmla="*/ 748145 h 1506726"/>
                <a:gd name="connsiteX71" fmla="*/ 1721922 w 3211174"/>
                <a:gd name="connsiteY71" fmla="*/ 771896 h 1506726"/>
                <a:gd name="connsiteX72" fmla="*/ 1686296 w 3211174"/>
                <a:gd name="connsiteY72" fmla="*/ 783771 h 1506726"/>
                <a:gd name="connsiteX73" fmla="*/ 1626919 w 3211174"/>
                <a:gd name="connsiteY73" fmla="*/ 831273 h 1506726"/>
                <a:gd name="connsiteX74" fmla="*/ 1567543 w 3211174"/>
                <a:gd name="connsiteY74" fmla="*/ 878774 h 1506726"/>
                <a:gd name="connsiteX75" fmla="*/ 1531917 w 3211174"/>
                <a:gd name="connsiteY75" fmla="*/ 902525 h 1506726"/>
                <a:gd name="connsiteX76" fmla="*/ 1508166 w 3211174"/>
                <a:gd name="connsiteY76" fmla="*/ 938151 h 1506726"/>
                <a:gd name="connsiteX77" fmla="*/ 1436914 w 3211174"/>
                <a:gd name="connsiteY77" fmla="*/ 961901 h 1506726"/>
                <a:gd name="connsiteX78" fmla="*/ 1365662 w 3211174"/>
                <a:gd name="connsiteY78" fmla="*/ 1009403 h 1506726"/>
                <a:gd name="connsiteX79" fmla="*/ 1306285 w 3211174"/>
                <a:gd name="connsiteY79" fmla="*/ 1080655 h 1506726"/>
                <a:gd name="connsiteX80" fmla="*/ 1294410 w 3211174"/>
                <a:gd name="connsiteY80" fmla="*/ 1116281 h 1506726"/>
                <a:gd name="connsiteX81" fmla="*/ 1175657 w 3211174"/>
                <a:gd name="connsiteY81" fmla="*/ 1151906 h 1506726"/>
                <a:gd name="connsiteX82" fmla="*/ 1104405 w 3211174"/>
                <a:gd name="connsiteY82" fmla="*/ 1175657 h 1506726"/>
                <a:gd name="connsiteX83" fmla="*/ 1068779 w 3211174"/>
                <a:gd name="connsiteY83" fmla="*/ 1187532 h 1506726"/>
                <a:gd name="connsiteX84" fmla="*/ 1033153 w 3211174"/>
                <a:gd name="connsiteY84" fmla="*/ 1211283 h 1506726"/>
                <a:gd name="connsiteX85" fmla="*/ 878774 w 3211174"/>
                <a:gd name="connsiteY85" fmla="*/ 1246909 h 1506726"/>
                <a:gd name="connsiteX86" fmla="*/ 831272 w 3211174"/>
                <a:gd name="connsiteY86" fmla="*/ 1258784 h 1506726"/>
                <a:gd name="connsiteX87" fmla="*/ 771896 w 3211174"/>
                <a:gd name="connsiteY87" fmla="*/ 1270660 h 1506726"/>
                <a:gd name="connsiteX88" fmla="*/ 736270 w 3211174"/>
                <a:gd name="connsiteY88" fmla="*/ 1282535 h 1506726"/>
                <a:gd name="connsiteX89" fmla="*/ 593766 w 3211174"/>
                <a:gd name="connsiteY89" fmla="*/ 1294410 h 1506726"/>
                <a:gd name="connsiteX90" fmla="*/ 486888 w 3211174"/>
                <a:gd name="connsiteY90" fmla="*/ 1353787 h 1506726"/>
                <a:gd name="connsiteX91" fmla="*/ 451262 w 3211174"/>
                <a:gd name="connsiteY91" fmla="*/ 1377538 h 1506726"/>
                <a:gd name="connsiteX92" fmla="*/ 368135 w 3211174"/>
                <a:gd name="connsiteY92" fmla="*/ 1401288 h 1506726"/>
                <a:gd name="connsiteX93" fmla="*/ 273132 w 3211174"/>
                <a:gd name="connsiteY93" fmla="*/ 1425039 h 1506726"/>
                <a:gd name="connsiteX94" fmla="*/ 201880 w 3211174"/>
                <a:gd name="connsiteY94" fmla="*/ 1496291 h 1506726"/>
                <a:gd name="connsiteX95" fmla="*/ 0 w 3211174"/>
                <a:gd name="connsiteY95" fmla="*/ 1496291 h 15067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</a:cxnLst>
              <a:rect l="l" t="t" r="r" b="b"/>
              <a:pathLst>
                <a:path w="3211174" h="1506726">
                  <a:moveTo>
                    <a:pt x="0" y="1496291"/>
                  </a:moveTo>
                  <a:cubicBezTo>
                    <a:pt x="63141" y="1417363"/>
                    <a:pt x="23454" y="1444930"/>
                    <a:pt x="118753" y="1413164"/>
                  </a:cubicBezTo>
                  <a:lnTo>
                    <a:pt x="154379" y="1401288"/>
                  </a:lnTo>
                  <a:lnTo>
                    <a:pt x="190005" y="1389413"/>
                  </a:lnTo>
                  <a:cubicBezTo>
                    <a:pt x="193963" y="1377538"/>
                    <a:pt x="193029" y="1362638"/>
                    <a:pt x="201880" y="1353787"/>
                  </a:cubicBezTo>
                  <a:cubicBezTo>
                    <a:pt x="222064" y="1333603"/>
                    <a:pt x="252948" y="1326470"/>
                    <a:pt x="273132" y="1306286"/>
                  </a:cubicBezTo>
                  <a:lnTo>
                    <a:pt x="308758" y="1270660"/>
                  </a:lnTo>
                  <a:cubicBezTo>
                    <a:pt x="312717" y="1258785"/>
                    <a:pt x="310448" y="1242310"/>
                    <a:pt x="320634" y="1235034"/>
                  </a:cubicBezTo>
                  <a:cubicBezTo>
                    <a:pt x="341006" y="1220483"/>
                    <a:pt x="368135" y="1219200"/>
                    <a:pt x="391885" y="1211283"/>
                  </a:cubicBezTo>
                  <a:cubicBezTo>
                    <a:pt x="457784" y="1189317"/>
                    <a:pt x="415100" y="1200959"/>
                    <a:pt x="522514" y="1187532"/>
                  </a:cubicBezTo>
                  <a:cubicBezTo>
                    <a:pt x="612061" y="1157684"/>
                    <a:pt x="505155" y="1201419"/>
                    <a:pt x="581891" y="1140031"/>
                  </a:cubicBezTo>
                  <a:cubicBezTo>
                    <a:pt x="591666" y="1132211"/>
                    <a:pt x="605642" y="1132114"/>
                    <a:pt x="617517" y="1128156"/>
                  </a:cubicBezTo>
                  <a:lnTo>
                    <a:pt x="688769" y="1080655"/>
                  </a:lnTo>
                  <a:cubicBezTo>
                    <a:pt x="700644" y="1072738"/>
                    <a:pt x="710855" y="1061417"/>
                    <a:pt x="724395" y="1056904"/>
                  </a:cubicBezTo>
                  <a:lnTo>
                    <a:pt x="760021" y="1045029"/>
                  </a:lnTo>
                  <a:cubicBezTo>
                    <a:pt x="813136" y="965355"/>
                    <a:pt x="750566" y="1043415"/>
                    <a:pt x="819397" y="997527"/>
                  </a:cubicBezTo>
                  <a:cubicBezTo>
                    <a:pt x="833371" y="988211"/>
                    <a:pt x="841766" y="972212"/>
                    <a:pt x="855023" y="961901"/>
                  </a:cubicBezTo>
                  <a:cubicBezTo>
                    <a:pt x="916274" y="914262"/>
                    <a:pt x="908148" y="920442"/>
                    <a:pt x="961901" y="902525"/>
                  </a:cubicBezTo>
                  <a:cubicBezTo>
                    <a:pt x="973776" y="894608"/>
                    <a:pt x="988129" y="889515"/>
                    <a:pt x="997527" y="878774"/>
                  </a:cubicBezTo>
                  <a:cubicBezTo>
                    <a:pt x="1016324" y="857292"/>
                    <a:pt x="1021277" y="823356"/>
                    <a:pt x="1045028" y="807522"/>
                  </a:cubicBezTo>
                  <a:cubicBezTo>
                    <a:pt x="1091069" y="776827"/>
                    <a:pt x="1067114" y="788284"/>
                    <a:pt x="1116280" y="771896"/>
                  </a:cubicBezTo>
                  <a:cubicBezTo>
                    <a:pt x="1172738" y="734257"/>
                    <a:pt x="1138364" y="752660"/>
                    <a:pt x="1223158" y="724395"/>
                  </a:cubicBezTo>
                  <a:cubicBezTo>
                    <a:pt x="1235033" y="720437"/>
                    <a:pt x="1248369" y="719463"/>
                    <a:pt x="1258784" y="712519"/>
                  </a:cubicBezTo>
                  <a:lnTo>
                    <a:pt x="1330036" y="665018"/>
                  </a:lnTo>
                  <a:cubicBezTo>
                    <a:pt x="1351704" y="632516"/>
                    <a:pt x="1351911" y="622309"/>
                    <a:pt x="1389413" y="605642"/>
                  </a:cubicBezTo>
                  <a:cubicBezTo>
                    <a:pt x="1389428" y="605635"/>
                    <a:pt x="1478470" y="575956"/>
                    <a:pt x="1496291" y="570016"/>
                  </a:cubicBezTo>
                  <a:cubicBezTo>
                    <a:pt x="1508166" y="566057"/>
                    <a:pt x="1521501" y="565083"/>
                    <a:pt x="1531917" y="558140"/>
                  </a:cubicBezTo>
                  <a:cubicBezTo>
                    <a:pt x="1574562" y="529711"/>
                    <a:pt x="1578232" y="522751"/>
                    <a:pt x="1638795" y="510639"/>
                  </a:cubicBezTo>
                  <a:cubicBezTo>
                    <a:pt x="1658587" y="506681"/>
                    <a:pt x="1678698" y="504075"/>
                    <a:pt x="1698171" y="498764"/>
                  </a:cubicBezTo>
                  <a:cubicBezTo>
                    <a:pt x="1722324" y="492177"/>
                    <a:pt x="1769423" y="475013"/>
                    <a:pt x="1769423" y="475013"/>
                  </a:cubicBezTo>
                  <a:cubicBezTo>
                    <a:pt x="1812966" y="409699"/>
                    <a:pt x="1769423" y="465117"/>
                    <a:pt x="1828800" y="415636"/>
                  </a:cubicBezTo>
                  <a:cubicBezTo>
                    <a:pt x="1841702" y="404885"/>
                    <a:pt x="1849745" y="388166"/>
                    <a:pt x="1864426" y="380010"/>
                  </a:cubicBezTo>
                  <a:cubicBezTo>
                    <a:pt x="1914371" y="352263"/>
                    <a:pt x="1976592" y="351596"/>
                    <a:pt x="2030680" y="344384"/>
                  </a:cubicBezTo>
                  <a:cubicBezTo>
                    <a:pt x="2058425" y="340685"/>
                    <a:pt x="2086269" y="337516"/>
                    <a:pt x="2113808" y="332509"/>
                  </a:cubicBezTo>
                  <a:cubicBezTo>
                    <a:pt x="2153295" y="325330"/>
                    <a:pt x="2195375" y="309278"/>
                    <a:pt x="2232561" y="296883"/>
                  </a:cubicBezTo>
                  <a:lnTo>
                    <a:pt x="2268187" y="285008"/>
                  </a:lnTo>
                  <a:cubicBezTo>
                    <a:pt x="2280062" y="277091"/>
                    <a:pt x="2291047" y="267640"/>
                    <a:pt x="2303813" y="261257"/>
                  </a:cubicBezTo>
                  <a:cubicBezTo>
                    <a:pt x="2315009" y="255659"/>
                    <a:pt x="2329024" y="256326"/>
                    <a:pt x="2339439" y="249382"/>
                  </a:cubicBezTo>
                  <a:cubicBezTo>
                    <a:pt x="2353413" y="240066"/>
                    <a:pt x="2362163" y="224507"/>
                    <a:pt x="2375065" y="213756"/>
                  </a:cubicBezTo>
                  <a:cubicBezTo>
                    <a:pt x="2405760" y="188177"/>
                    <a:pt x="2410610" y="190032"/>
                    <a:pt x="2446317" y="178130"/>
                  </a:cubicBezTo>
                  <a:cubicBezTo>
                    <a:pt x="2458192" y="170213"/>
                    <a:pt x="2469177" y="160762"/>
                    <a:pt x="2481943" y="154379"/>
                  </a:cubicBezTo>
                  <a:cubicBezTo>
                    <a:pt x="2493139" y="148781"/>
                    <a:pt x="2507154" y="149448"/>
                    <a:pt x="2517569" y="142504"/>
                  </a:cubicBezTo>
                  <a:cubicBezTo>
                    <a:pt x="2606524" y="83201"/>
                    <a:pt x="2504111" y="123239"/>
                    <a:pt x="2588821" y="95003"/>
                  </a:cubicBezTo>
                  <a:cubicBezTo>
                    <a:pt x="2600696" y="87086"/>
                    <a:pt x="2611405" y="77049"/>
                    <a:pt x="2624447" y="71252"/>
                  </a:cubicBezTo>
                  <a:cubicBezTo>
                    <a:pt x="2701748" y="36895"/>
                    <a:pt x="2732639" y="44143"/>
                    <a:pt x="2826327" y="35626"/>
                  </a:cubicBezTo>
                  <a:cubicBezTo>
                    <a:pt x="2924136" y="3024"/>
                    <a:pt x="2822232" y="33660"/>
                    <a:pt x="3040083" y="11875"/>
                  </a:cubicBezTo>
                  <a:cubicBezTo>
                    <a:pt x="3060167" y="9867"/>
                    <a:pt x="3079667" y="3958"/>
                    <a:pt x="3099459" y="0"/>
                  </a:cubicBezTo>
                  <a:cubicBezTo>
                    <a:pt x="3131127" y="3958"/>
                    <a:pt x="3165298" y="-1086"/>
                    <a:pt x="3194462" y="11875"/>
                  </a:cubicBezTo>
                  <a:cubicBezTo>
                    <a:pt x="3241231" y="32661"/>
                    <a:pt x="3175498" y="79935"/>
                    <a:pt x="3170711" y="83127"/>
                  </a:cubicBezTo>
                  <a:cubicBezTo>
                    <a:pt x="3160296" y="90071"/>
                    <a:pt x="3147121" y="91564"/>
                    <a:pt x="3135085" y="95003"/>
                  </a:cubicBezTo>
                  <a:cubicBezTo>
                    <a:pt x="3030680" y="124834"/>
                    <a:pt x="3137397" y="90274"/>
                    <a:pt x="3051958" y="118753"/>
                  </a:cubicBezTo>
                  <a:cubicBezTo>
                    <a:pt x="3035422" y="135289"/>
                    <a:pt x="3005505" y="169864"/>
                    <a:pt x="2980706" y="178130"/>
                  </a:cubicBezTo>
                  <a:cubicBezTo>
                    <a:pt x="2957863" y="185744"/>
                    <a:pt x="2933205" y="186047"/>
                    <a:pt x="2909454" y="190005"/>
                  </a:cubicBezTo>
                  <a:cubicBezTo>
                    <a:pt x="2788688" y="270515"/>
                    <a:pt x="2866683" y="235607"/>
                    <a:pt x="2660072" y="249382"/>
                  </a:cubicBezTo>
                  <a:cubicBezTo>
                    <a:pt x="2637453" y="317241"/>
                    <a:pt x="2666858" y="260692"/>
                    <a:pt x="2612571" y="296883"/>
                  </a:cubicBezTo>
                  <a:cubicBezTo>
                    <a:pt x="2598597" y="306199"/>
                    <a:pt x="2590919" y="323193"/>
                    <a:pt x="2576945" y="332509"/>
                  </a:cubicBezTo>
                  <a:cubicBezTo>
                    <a:pt x="2566530" y="339453"/>
                    <a:pt x="2553727" y="342730"/>
                    <a:pt x="2541319" y="344384"/>
                  </a:cubicBezTo>
                  <a:cubicBezTo>
                    <a:pt x="2494071" y="350684"/>
                    <a:pt x="2446316" y="352301"/>
                    <a:pt x="2398815" y="356260"/>
                  </a:cubicBezTo>
                  <a:cubicBezTo>
                    <a:pt x="2268888" y="399568"/>
                    <a:pt x="2465687" y="330498"/>
                    <a:pt x="2327563" y="391886"/>
                  </a:cubicBezTo>
                  <a:cubicBezTo>
                    <a:pt x="2304685" y="402054"/>
                    <a:pt x="2280062" y="407719"/>
                    <a:pt x="2256311" y="415636"/>
                  </a:cubicBezTo>
                  <a:cubicBezTo>
                    <a:pt x="2244436" y="419594"/>
                    <a:pt x="2231101" y="420569"/>
                    <a:pt x="2220685" y="427512"/>
                  </a:cubicBezTo>
                  <a:lnTo>
                    <a:pt x="2185059" y="451262"/>
                  </a:lnTo>
                  <a:cubicBezTo>
                    <a:pt x="2181101" y="463137"/>
                    <a:pt x="2176623" y="474852"/>
                    <a:pt x="2173184" y="486888"/>
                  </a:cubicBezTo>
                  <a:cubicBezTo>
                    <a:pt x="2168700" y="502581"/>
                    <a:pt x="2173701" y="523768"/>
                    <a:pt x="2161309" y="534390"/>
                  </a:cubicBezTo>
                  <a:cubicBezTo>
                    <a:pt x="2142301" y="550683"/>
                    <a:pt x="2114345" y="552068"/>
                    <a:pt x="2090057" y="558140"/>
                  </a:cubicBezTo>
                  <a:cubicBezTo>
                    <a:pt x="2030412" y="573052"/>
                    <a:pt x="2058040" y="564855"/>
                    <a:pt x="2006930" y="581891"/>
                  </a:cubicBezTo>
                  <a:cubicBezTo>
                    <a:pt x="1991096" y="605642"/>
                    <a:pt x="1986508" y="644117"/>
                    <a:pt x="1959428" y="653143"/>
                  </a:cubicBezTo>
                  <a:lnTo>
                    <a:pt x="1888176" y="676893"/>
                  </a:lnTo>
                  <a:lnTo>
                    <a:pt x="1852550" y="688769"/>
                  </a:lnTo>
                  <a:cubicBezTo>
                    <a:pt x="1848592" y="700644"/>
                    <a:pt x="1848495" y="714620"/>
                    <a:pt x="1840675" y="724395"/>
                  </a:cubicBezTo>
                  <a:cubicBezTo>
                    <a:pt x="1831759" y="735540"/>
                    <a:pt x="1817814" y="741762"/>
                    <a:pt x="1805049" y="748145"/>
                  </a:cubicBezTo>
                  <a:cubicBezTo>
                    <a:pt x="1786062" y="757639"/>
                    <a:pt x="1739685" y="766821"/>
                    <a:pt x="1721922" y="771896"/>
                  </a:cubicBezTo>
                  <a:cubicBezTo>
                    <a:pt x="1709886" y="775335"/>
                    <a:pt x="1698171" y="779813"/>
                    <a:pt x="1686296" y="783771"/>
                  </a:cubicBezTo>
                  <a:cubicBezTo>
                    <a:pt x="1618227" y="885873"/>
                    <a:pt x="1708864" y="765715"/>
                    <a:pt x="1626919" y="831273"/>
                  </a:cubicBezTo>
                  <a:cubicBezTo>
                    <a:pt x="1550187" y="892660"/>
                    <a:pt x="1657088" y="848927"/>
                    <a:pt x="1567543" y="878774"/>
                  </a:cubicBezTo>
                  <a:cubicBezTo>
                    <a:pt x="1555668" y="886691"/>
                    <a:pt x="1542009" y="892433"/>
                    <a:pt x="1531917" y="902525"/>
                  </a:cubicBezTo>
                  <a:cubicBezTo>
                    <a:pt x="1521825" y="912617"/>
                    <a:pt x="1520269" y="930587"/>
                    <a:pt x="1508166" y="938151"/>
                  </a:cubicBezTo>
                  <a:cubicBezTo>
                    <a:pt x="1486936" y="951420"/>
                    <a:pt x="1436914" y="961901"/>
                    <a:pt x="1436914" y="961901"/>
                  </a:cubicBezTo>
                  <a:cubicBezTo>
                    <a:pt x="1413163" y="977735"/>
                    <a:pt x="1381496" y="985652"/>
                    <a:pt x="1365662" y="1009403"/>
                  </a:cubicBezTo>
                  <a:cubicBezTo>
                    <a:pt x="1332595" y="1059003"/>
                    <a:pt x="1352003" y="1034937"/>
                    <a:pt x="1306285" y="1080655"/>
                  </a:cubicBezTo>
                  <a:cubicBezTo>
                    <a:pt x="1302327" y="1092530"/>
                    <a:pt x="1304596" y="1109005"/>
                    <a:pt x="1294410" y="1116281"/>
                  </a:cubicBezTo>
                  <a:cubicBezTo>
                    <a:pt x="1274141" y="1130759"/>
                    <a:pt x="1204115" y="1143369"/>
                    <a:pt x="1175657" y="1151906"/>
                  </a:cubicBezTo>
                  <a:cubicBezTo>
                    <a:pt x="1151677" y="1159100"/>
                    <a:pt x="1128156" y="1167740"/>
                    <a:pt x="1104405" y="1175657"/>
                  </a:cubicBezTo>
                  <a:lnTo>
                    <a:pt x="1068779" y="1187532"/>
                  </a:lnTo>
                  <a:cubicBezTo>
                    <a:pt x="1056904" y="1195449"/>
                    <a:pt x="1046195" y="1205486"/>
                    <a:pt x="1033153" y="1211283"/>
                  </a:cubicBezTo>
                  <a:cubicBezTo>
                    <a:pt x="962408" y="1242726"/>
                    <a:pt x="956430" y="1232790"/>
                    <a:pt x="878774" y="1246909"/>
                  </a:cubicBezTo>
                  <a:cubicBezTo>
                    <a:pt x="862716" y="1249829"/>
                    <a:pt x="847205" y="1255243"/>
                    <a:pt x="831272" y="1258784"/>
                  </a:cubicBezTo>
                  <a:cubicBezTo>
                    <a:pt x="811569" y="1263163"/>
                    <a:pt x="791477" y="1265765"/>
                    <a:pt x="771896" y="1270660"/>
                  </a:cubicBezTo>
                  <a:cubicBezTo>
                    <a:pt x="759752" y="1273696"/>
                    <a:pt x="748678" y="1280881"/>
                    <a:pt x="736270" y="1282535"/>
                  </a:cubicBezTo>
                  <a:cubicBezTo>
                    <a:pt x="689022" y="1288835"/>
                    <a:pt x="641267" y="1290452"/>
                    <a:pt x="593766" y="1294410"/>
                  </a:cubicBezTo>
                  <a:cubicBezTo>
                    <a:pt x="531061" y="1315313"/>
                    <a:pt x="568554" y="1299343"/>
                    <a:pt x="486888" y="1353787"/>
                  </a:cubicBezTo>
                  <a:cubicBezTo>
                    <a:pt x="475013" y="1361704"/>
                    <a:pt x="464802" y="1373025"/>
                    <a:pt x="451262" y="1377538"/>
                  </a:cubicBezTo>
                  <a:cubicBezTo>
                    <a:pt x="411587" y="1390763"/>
                    <a:pt x="412872" y="1391346"/>
                    <a:pt x="368135" y="1401288"/>
                  </a:cubicBezTo>
                  <a:cubicBezTo>
                    <a:pt x="282156" y="1420395"/>
                    <a:pt x="336792" y="1403820"/>
                    <a:pt x="273132" y="1425039"/>
                  </a:cubicBezTo>
                  <a:cubicBezTo>
                    <a:pt x="249381" y="1448790"/>
                    <a:pt x="235302" y="1492949"/>
                    <a:pt x="201880" y="1496291"/>
                  </a:cubicBezTo>
                  <a:cubicBezTo>
                    <a:pt x="43739" y="1512105"/>
                    <a:pt x="122909" y="1508166"/>
                    <a:pt x="0" y="1496291"/>
                  </a:cubicBezTo>
                  <a:close/>
                </a:path>
              </a:pathLst>
            </a:custGeom>
            <a:gradFill>
              <a:gsLst>
                <a:gs pos="16000">
                  <a:srgbClr val="080808"/>
                </a:gs>
                <a:gs pos="57000">
                  <a:srgbClr val="FFFFFF">
                    <a:lumMod val="94000"/>
                  </a:srgbClr>
                </a:gs>
              </a:gsLst>
              <a:lin ang="14700000" scaled="0"/>
            </a:gra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4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116" name="Dowolny kształt 129"/>
            <p:cNvSpPr/>
            <p:nvPr/>
          </p:nvSpPr>
          <p:spPr bwMode="auto">
            <a:xfrm>
              <a:off x="2325685" y="573480"/>
              <a:ext cx="6548754" cy="5234271"/>
            </a:xfrm>
            <a:custGeom>
              <a:avLst/>
              <a:gdLst>
                <a:gd name="connsiteX0" fmla="*/ 0 w 7094483"/>
                <a:gd name="connsiteY0" fmla="*/ 5181719 h 5234271"/>
                <a:gd name="connsiteX1" fmla="*/ 0 w 7094483"/>
                <a:gd name="connsiteY1" fmla="*/ 5181719 h 5234271"/>
                <a:gd name="connsiteX2" fmla="*/ 73573 w 7094483"/>
                <a:gd name="connsiteY2" fmla="*/ 5118657 h 5234271"/>
                <a:gd name="connsiteX3" fmla="*/ 136635 w 7094483"/>
                <a:gd name="connsiteY3" fmla="*/ 5066105 h 5234271"/>
                <a:gd name="connsiteX4" fmla="*/ 199697 w 7094483"/>
                <a:gd name="connsiteY4" fmla="*/ 5045084 h 5234271"/>
                <a:gd name="connsiteX5" fmla="*/ 220717 w 7094483"/>
                <a:gd name="connsiteY5" fmla="*/ 5013553 h 5234271"/>
                <a:gd name="connsiteX6" fmla="*/ 283780 w 7094483"/>
                <a:gd name="connsiteY6" fmla="*/ 4982022 h 5234271"/>
                <a:gd name="connsiteX7" fmla="*/ 304800 w 7094483"/>
                <a:gd name="connsiteY7" fmla="*/ 4950491 h 5234271"/>
                <a:gd name="connsiteX8" fmla="*/ 367862 w 7094483"/>
                <a:gd name="connsiteY8" fmla="*/ 4918960 h 5234271"/>
                <a:gd name="connsiteX9" fmla="*/ 399393 w 7094483"/>
                <a:gd name="connsiteY9" fmla="*/ 4887429 h 5234271"/>
                <a:gd name="connsiteX10" fmla="*/ 430924 w 7094483"/>
                <a:gd name="connsiteY10" fmla="*/ 4866409 h 5234271"/>
                <a:gd name="connsiteX11" fmla="*/ 483476 w 7094483"/>
                <a:gd name="connsiteY11" fmla="*/ 4813857 h 5234271"/>
                <a:gd name="connsiteX12" fmla="*/ 504497 w 7094483"/>
                <a:gd name="connsiteY12" fmla="*/ 4782326 h 5234271"/>
                <a:gd name="connsiteX13" fmla="*/ 536028 w 7094483"/>
                <a:gd name="connsiteY13" fmla="*/ 4761305 h 5234271"/>
                <a:gd name="connsiteX14" fmla="*/ 546538 w 7094483"/>
                <a:gd name="connsiteY14" fmla="*/ 4729774 h 5234271"/>
                <a:gd name="connsiteX15" fmla="*/ 567559 w 7094483"/>
                <a:gd name="connsiteY15" fmla="*/ 4698243 h 5234271"/>
                <a:gd name="connsiteX16" fmla="*/ 578069 w 7094483"/>
                <a:gd name="connsiteY16" fmla="*/ 4666712 h 5234271"/>
                <a:gd name="connsiteX17" fmla="*/ 609600 w 7094483"/>
                <a:gd name="connsiteY17" fmla="*/ 4635181 h 5234271"/>
                <a:gd name="connsiteX18" fmla="*/ 683173 w 7094483"/>
                <a:gd name="connsiteY18" fmla="*/ 4593140 h 5234271"/>
                <a:gd name="connsiteX19" fmla="*/ 777766 w 7094483"/>
                <a:gd name="connsiteY19" fmla="*/ 4519567 h 5234271"/>
                <a:gd name="connsiteX20" fmla="*/ 819807 w 7094483"/>
                <a:gd name="connsiteY20" fmla="*/ 4498547 h 5234271"/>
                <a:gd name="connsiteX21" fmla="*/ 882869 w 7094483"/>
                <a:gd name="connsiteY21" fmla="*/ 4456505 h 5234271"/>
                <a:gd name="connsiteX22" fmla="*/ 914400 w 7094483"/>
                <a:gd name="connsiteY22" fmla="*/ 4435484 h 5234271"/>
                <a:gd name="connsiteX23" fmla="*/ 1008993 w 7094483"/>
                <a:gd name="connsiteY23" fmla="*/ 4403953 h 5234271"/>
                <a:gd name="connsiteX24" fmla="*/ 1040524 w 7094483"/>
                <a:gd name="connsiteY24" fmla="*/ 4393443 h 5234271"/>
                <a:gd name="connsiteX25" fmla="*/ 1072055 w 7094483"/>
                <a:gd name="connsiteY25" fmla="*/ 4382933 h 5234271"/>
                <a:gd name="connsiteX26" fmla="*/ 1135117 w 7094483"/>
                <a:gd name="connsiteY26" fmla="*/ 4340891 h 5234271"/>
                <a:gd name="connsiteX27" fmla="*/ 1229711 w 7094483"/>
                <a:gd name="connsiteY27" fmla="*/ 4267319 h 5234271"/>
                <a:gd name="connsiteX28" fmla="*/ 1345324 w 7094483"/>
                <a:gd name="connsiteY28" fmla="*/ 4235788 h 5234271"/>
                <a:gd name="connsiteX29" fmla="*/ 1408386 w 7094483"/>
                <a:gd name="connsiteY29" fmla="*/ 4204257 h 5234271"/>
                <a:gd name="connsiteX30" fmla="*/ 1439917 w 7094483"/>
                <a:gd name="connsiteY30" fmla="*/ 4183236 h 5234271"/>
                <a:gd name="connsiteX31" fmla="*/ 1502980 w 7094483"/>
                <a:gd name="connsiteY31" fmla="*/ 4162216 h 5234271"/>
                <a:gd name="connsiteX32" fmla="*/ 1534511 w 7094483"/>
                <a:gd name="connsiteY32" fmla="*/ 4151705 h 5234271"/>
                <a:gd name="connsiteX33" fmla="*/ 1629104 w 7094483"/>
                <a:gd name="connsiteY33" fmla="*/ 4078133 h 5234271"/>
                <a:gd name="connsiteX34" fmla="*/ 1660635 w 7094483"/>
                <a:gd name="connsiteY34" fmla="*/ 4057112 h 5234271"/>
                <a:gd name="connsiteX35" fmla="*/ 1692166 w 7094483"/>
                <a:gd name="connsiteY35" fmla="*/ 4025581 h 5234271"/>
                <a:gd name="connsiteX36" fmla="*/ 1723697 w 7094483"/>
                <a:gd name="connsiteY36" fmla="*/ 4004560 h 5234271"/>
                <a:gd name="connsiteX37" fmla="*/ 1786759 w 7094483"/>
                <a:gd name="connsiteY37" fmla="*/ 3952009 h 5234271"/>
                <a:gd name="connsiteX38" fmla="*/ 1849821 w 7094483"/>
                <a:gd name="connsiteY38" fmla="*/ 3930988 h 5234271"/>
                <a:gd name="connsiteX39" fmla="*/ 1881352 w 7094483"/>
                <a:gd name="connsiteY39" fmla="*/ 3909967 h 5234271"/>
                <a:gd name="connsiteX40" fmla="*/ 1912883 w 7094483"/>
                <a:gd name="connsiteY40" fmla="*/ 3899457 h 5234271"/>
                <a:gd name="connsiteX41" fmla="*/ 1965435 w 7094483"/>
                <a:gd name="connsiteY41" fmla="*/ 3857416 h 5234271"/>
                <a:gd name="connsiteX42" fmla="*/ 2028497 w 7094483"/>
                <a:gd name="connsiteY42" fmla="*/ 3804864 h 5234271"/>
                <a:gd name="connsiteX43" fmla="*/ 2091559 w 7094483"/>
                <a:gd name="connsiteY43" fmla="*/ 3783843 h 5234271"/>
                <a:gd name="connsiteX44" fmla="*/ 2154621 w 7094483"/>
                <a:gd name="connsiteY44" fmla="*/ 3741802 h 5234271"/>
                <a:gd name="connsiteX45" fmla="*/ 2186152 w 7094483"/>
                <a:gd name="connsiteY45" fmla="*/ 3710271 h 5234271"/>
                <a:gd name="connsiteX46" fmla="*/ 2249214 w 7094483"/>
                <a:gd name="connsiteY46" fmla="*/ 3689250 h 5234271"/>
                <a:gd name="connsiteX47" fmla="*/ 2301766 w 7094483"/>
                <a:gd name="connsiteY47" fmla="*/ 3636698 h 5234271"/>
                <a:gd name="connsiteX48" fmla="*/ 2333297 w 7094483"/>
                <a:gd name="connsiteY48" fmla="*/ 3615678 h 5234271"/>
                <a:gd name="connsiteX49" fmla="*/ 2385849 w 7094483"/>
                <a:gd name="connsiteY49" fmla="*/ 3552616 h 5234271"/>
                <a:gd name="connsiteX50" fmla="*/ 2417380 w 7094483"/>
                <a:gd name="connsiteY50" fmla="*/ 3531595 h 5234271"/>
                <a:gd name="connsiteX51" fmla="*/ 2448911 w 7094483"/>
                <a:gd name="connsiteY51" fmla="*/ 3500064 h 5234271"/>
                <a:gd name="connsiteX52" fmla="*/ 2511973 w 7094483"/>
                <a:gd name="connsiteY52" fmla="*/ 3479043 h 5234271"/>
                <a:gd name="connsiteX53" fmla="*/ 2543504 w 7094483"/>
                <a:gd name="connsiteY53" fmla="*/ 3447512 h 5234271"/>
                <a:gd name="connsiteX54" fmla="*/ 2575035 w 7094483"/>
                <a:gd name="connsiteY54" fmla="*/ 3437002 h 5234271"/>
                <a:gd name="connsiteX55" fmla="*/ 2606566 w 7094483"/>
                <a:gd name="connsiteY55" fmla="*/ 3415981 h 5234271"/>
                <a:gd name="connsiteX56" fmla="*/ 2659117 w 7094483"/>
                <a:gd name="connsiteY56" fmla="*/ 3363429 h 5234271"/>
                <a:gd name="connsiteX57" fmla="*/ 2690649 w 7094483"/>
                <a:gd name="connsiteY57" fmla="*/ 3331898 h 5234271"/>
                <a:gd name="connsiteX58" fmla="*/ 2795752 w 7094483"/>
                <a:gd name="connsiteY58" fmla="*/ 3258326 h 5234271"/>
                <a:gd name="connsiteX59" fmla="*/ 2827283 w 7094483"/>
                <a:gd name="connsiteY59" fmla="*/ 3237305 h 5234271"/>
                <a:gd name="connsiteX60" fmla="*/ 2858814 w 7094483"/>
                <a:gd name="connsiteY60" fmla="*/ 3205774 h 5234271"/>
                <a:gd name="connsiteX61" fmla="*/ 2890345 w 7094483"/>
                <a:gd name="connsiteY61" fmla="*/ 3195264 h 5234271"/>
                <a:gd name="connsiteX62" fmla="*/ 2921876 w 7094483"/>
                <a:gd name="connsiteY62" fmla="*/ 3163733 h 5234271"/>
                <a:gd name="connsiteX63" fmla="*/ 2984938 w 7094483"/>
                <a:gd name="connsiteY63" fmla="*/ 3121691 h 5234271"/>
                <a:gd name="connsiteX64" fmla="*/ 3048000 w 7094483"/>
                <a:gd name="connsiteY64" fmla="*/ 3058629 h 5234271"/>
                <a:gd name="connsiteX65" fmla="*/ 3111062 w 7094483"/>
                <a:gd name="connsiteY65" fmla="*/ 3016588 h 5234271"/>
                <a:gd name="connsiteX66" fmla="*/ 3174124 w 7094483"/>
                <a:gd name="connsiteY66" fmla="*/ 2974547 h 5234271"/>
                <a:gd name="connsiteX67" fmla="*/ 3205655 w 7094483"/>
                <a:gd name="connsiteY67" fmla="*/ 2953526 h 5234271"/>
                <a:gd name="connsiteX68" fmla="*/ 3237186 w 7094483"/>
                <a:gd name="connsiteY68" fmla="*/ 2943016 h 5234271"/>
                <a:gd name="connsiteX69" fmla="*/ 3289738 w 7094483"/>
                <a:gd name="connsiteY69" fmla="*/ 2879953 h 5234271"/>
                <a:gd name="connsiteX70" fmla="*/ 3321269 w 7094483"/>
                <a:gd name="connsiteY70" fmla="*/ 2858933 h 5234271"/>
                <a:gd name="connsiteX71" fmla="*/ 3331780 w 7094483"/>
                <a:gd name="connsiteY71" fmla="*/ 2827402 h 5234271"/>
                <a:gd name="connsiteX72" fmla="*/ 3363311 w 7094483"/>
                <a:gd name="connsiteY72" fmla="*/ 2806381 h 5234271"/>
                <a:gd name="connsiteX73" fmla="*/ 3426373 w 7094483"/>
                <a:gd name="connsiteY73" fmla="*/ 2753829 h 5234271"/>
                <a:gd name="connsiteX74" fmla="*/ 3531476 w 7094483"/>
                <a:gd name="connsiteY74" fmla="*/ 2596174 h 5234271"/>
                <a:gd name="connsiteX75" fmla="*/ 3552497 w 7094483"/>
                <a:gd name="connsiteY75" fmla="*/ 2564643 h 5234271"/>
                <a:gd name="connsiteX76" fmla="*/ 3573517 w 7094483"/>
                <a:gd name="connsiteY76" fmla="*/ 2533112 h 5234271"/>
                <a:gd name="connsiteX77" fmla="*/ 3636580 w 7094483"/>
                <a:gd name="connsiteY77" fmla="*/ 2480560 h 5234271"/>
                <a:gd name="connsiteX78" fmla="*/ 3657600 w 7094483"/>
                <a:gd name="connsiteY78" fmla="*/ 2449029 h 5234271"/>
                <a:gd name="connsiteX79" fmla="*/ 3720662 w 7094483"/>
                <a:gd name="connsiteY79" fmla="*/ 2406988 h 5234271"/>
                <a:gd name="connsiteX80" fmla="*/ 3752193 w 7094483"/>
                <a:gd name="connsiteY80" fmla="*/ 2385967 h 5234271"/>
                <a:gd name="connsiteX81" fmla="*/ 3815255 w 7094483"/>
                <a:gd name="connsiteY81" fmla="*/ 2364947 h 5234271"/>
                <a:gd name="connsiteX82" fmla="*/ 3878317 w 7094483"/>
                <a:gd name="connsiteY82" fmla="*/ 2322905 h 5234271"/>
                <a:gd name="connsiteX83" fmla="*/ 3909849 w 7094483"/>
                <a:gd name="connsiteY83" fmla="*/ 2301884 h 5234271"/>
                <a:gd name="connsiteX84" fmla="*/ 3941380 w 7094483"/>
                <a:gd name="connsiteY84" fmla="*/ 2291374 h 5234271"/>
                <a:gd name="connsiteX85" fmla="*/ 3972911 w 7094483"/>
                <a:gd name="connsiteY85" fmla="*/ 2270353 h 5234271"/>
                <a:gd name="connsiteX86" fmla="*/ 4025462 w 7094483"/>
                <a:gd name="connsiteY86" fmla="*/ 2259843 h 5234271"/>
                <a:gd name="connsiteX87" fmla="*/ 4056993 w 7094483"/>
                <a:gd name="connsiteY87" fmla="*/ 2249333 h 5234271"/>
                <a:gd name="connsiteX88" fmla="*/ 4120055 w 7094483"/>
                <a:gd name="connsiteY88" fmla="*/ 2196781 h 5234271"/>
                <a:gd name="connsiteX89" fmla="*/ 4151586 w 7094483"/>
                <a:gd name="connsiteY89" fmla="*/ 2175760 h 5234271"/>
                <a:gd name="connsiteX90" fmla="*/ 4214649 w 7094483"/>
                <a:gd name="connsiteY90" fmla="*/ 2133719 h 5234271"/>
                <a:gd name="connsiteX91" fmla="*/ 4309242 w 7094483"/>
                <a:gd name="connsiteY91" fmla="*/ 2091678 h 5234271"/>
                <a:gd name="connsiteX92" fmla="*/ 4340773 w 7094483"/>
                <a:gd name="connsiteY92" fmla="*/ 2081167 h 5234271"/>
                <a:gd name="connsiteX93" fmla="*/ 4372304 w 7094483"/>
                <a:gd name="connsiteY93" fmla="*/ 2070657 h 5234271"/>
                <a:gd name="connsiteX94" fmla="*/ 4403835 w 7094483"/>
                <a:gd name="connsiteY94" fmla="*/ 2039126 h 5234271"/>
                <a:gd name="connsiteX95" fmla="*/ 4435366 w 7094483"/>
                <a:gd name="connsiteY95" fmla="*/ 2018105 h 5234271"/>
                <a:gd name="connsiteX96" fmla="*/ 4466897 w 7094483"/>
                <a:gd name="connsiteY96" fmla="*/ 1955043 h 5234271"/>
                <a:gd name="connsiteX97" fmla="*/ 4529959 w 7094483"/>
                <a:gd name="connsiteY97" fmla="*/ 1913002 h 5234271"/>
                <a:gd name="connsiteX98" fmla="*/ 4656083 w 7094483"/>
                <a:gd name="connsiteY98" fmla="*/ 1913002 h 5234271"/>
                <a:gd name="connsiteX99" fmla="*/ 4687614 w 7094483"/>
                <a:gd name="connsiteY99" fmla="*/ 1902491 h 5234271"/>
                <a:gd name="connsiteX100" fmla="*/ 4750676 w 7094483"/>
                <a:gd name="connsiteY100" fmla="*/ 1860450 h 5234271"/>
                <a:gd name="connsiteX101" fmla="*/ 4876800 w 7094483"/>
                <a:gd name="connsiteY101" fmla="*/ 1818409 h 5234271"/>
                <a:gd name="connsiteX102" fmla="*/ 4908331 w 7094483"/>
                <a:gd name="connsiteY102" fmla="*/ 1807898 h 5234271"/>
                <a:gd name="connsiteX103" fmla="*/ 4971393 w 7094483"/>
                <a:gd name="connsiteY103" fmla="*/ 1765857 h 5234271"/>
                <a:gd name="connsiteX104" fmla="*/ 5002924 w 7094483"/>
                <a:gd name="connsiteY104" fmla="*/ 1744836 h 5234271"/>
                <a:gd name="connsiteX105" fmla="*/ 5034455 w 7094483"/>
                <a:gd name="connsiteY105" fmla="*/ 1713305 h 5234271"/>
                <a:gd name="connsiteX106" fmla="*/ 5065986 w 7094483"/>
                <a:gd name="connsiteY106" fmla="*/ 1702795 h 5234271"/>
                <a:gd name="connsiteX107" fmla="*/ 5171090 w 7094483"/>
                <a:gd name="connsiteY107" fmla="*/ 1671264 h 5234271"/>
                <a:gd name="connsiteX108" fmla="*/ 5202621 w 7094483"/>
                <a:gd name="connsiteY108" fmla="*/ 1660753 h 5234271"/>
                <a:gd name="connsiteX109" fmla="*/ 5276193 w 7094483"/>
                <a:gd name="connsiteY109" fmla="*/ 1608202 h 5234271"/>
                <a:gd name="connsiteX110" fmla="*/ 5349766 w 7094483"/>
                <a:gd name="connsiteY110" fmla="*/ 1555650 h 5234271"/>
                <a:gd name="connsiteX111" fmla="*/ 5391807 w 7094483"/>
                <a:gd name="connsiteY111" fmla="*/ 1524119 h 5234271"/>
                <a:gd name="connsiteX112" fmla="*/ 5391807 w 7094483"/>
                <a:gd name="connsiteY112" fmla="*/ 1471567 h 5234271"/>
                <a:gd name="connsiteX113" fmla="*/ 5465380 w 7094483"/>
                <a:gd name="connsiteY113" fmla="*/ 1408505 h 5234271"/>
                <a:gd name="connsiteX114" fmla="*/ 5475890 w 7094483"/>
                <a:gd name="connsiteY114" fmla="*/ 1376974 h 5234271"/>
                <a:gd name="connsiteX115" fmla="*/ 5538952 w 7094483"/>
                <a:gd name="connsiteY115" fmla="*/ 1345443 h 5234271"/>
                <a:gd name="connsiteX116" fmla="*/ 5602014 w 7094483"/>
                <a:gd name="connsiteY116" fmla="*/ 1282381 h 5234271"/>
                <a:gd name="connsiteX117" fmla="*/ 5654566 w 7094483"/>
                <a:gd name="connsiteY117" fmla="*/ 1229829 h 5234271"/>
                <a:gd name="connsiteX118" fmla="*/ 5707117 w 7094483"/>
                <a:gd name="connsiteY118" fmla="*/ 1135236 h 5234271"/>
                <a:gd name="connsiteX119" fmla="*/ 5728138 w 7094483"/>
                <a:gd name="connsiteY119" fmla="*/ 1103705 h 5234271"/>
                <a:gd name="connsiteX120" fmla="*/ 5791200 w 7094483"/>
                <a:gd name="connsiteY120" fmla="*/ 1061664 h 5234271"/>
                <a:gd name="connsiteX121" fmla="*/ 5822731 w 7094483"/>
                <a:gd name="connsiteY121" fmla="*/ 1040643 h 5234271"/>
                <a:gd name="connsiteX122" fmla="*/ 5854262 w 7094483"/>
                <a:gd name="connsiteY122" fmla="*/ 1009112 h 5234271"/>
                <a:gd name="connsiteX123" fmla="*/ 5917324 w 7094483"/>
                <a:gd name="connsiteY123" fmla="*/ 967071 h 5234271"/>
                <a:gd name="connsiteX124" fmla="*/ 5969876 w 7094483"/>
                <a:gd name="connsiteY124" fmla="*/ 904009 h 5234271"/>
                <a:gd name="connsiteX125" fmla="*/ 6032938 w 7094483"/>
                <a:gd name="connsiteY125" fmla="*/ 851457 h 5234271"/>
                <a:gd name="connsiteX126" fmla="*/ 6074980 w 7094483"/>
                <a:gd name="connsiteY126" fmla="*/ 809416 h 5234271"/>
                <a:gd name="connsiteX127" fmla="*/ 6138042 w 7094483"/>
                <a:gd name="connsiteY127" fmla="*/ 767374 h 5234271"/>
                <a:gd name="connsiteX128" fmla="*/ 6222124 w 7094483"/>
                <a:gd name="connsiteY128" fmla="*/ 693802 h 5234271"/>
                <a:gd name="connsiteX129" fmla="*/ 6253655 w 7094483"/>
                <a:gd name="connsiteY129" fmla="*/ 662271 h 5234271"/>
                <a:gd name="connsiteX130" fmla="*/ 6274676 w 7094483"/>
                <a:gd name="connsiteY130" fmla="*/ 630740 h 5234271"/>
                <a:gd name="connsiteX131" fmla="*/ 6306207 w 7094483"/>
                <a:gd name="connsiteY131" fmla="*/ 620229 h 5234271"/>
                <a:gd name="connsiteX132" fmla="*/ 6358759 w 7094483"/>
                <a:gd name="connsiteY132" fmla="*/ 557167 h 5234271"/>
                <a:gd name="connsiteX133" fmla="*/ 6379780 w 7094483"/>
                <a:gd name="connsiteY133" fmla="*/ 525636 h 5234271"/>
                <a:gd name="connsiteX134" fmla="*/ 6442842 w 7094483"/>
                <a:gd name="connsiteY134" fmla="*/ 473084 h 5234271"/>
                <a:gd name="connsiteX135" fmla="*/ 6453352 w 7094483"/>
                <a:gd name="connsiteY135" fmla="*/ 441553 h 5234271"/>
                <a:gd name="connsiteX136" fmla="*/ 6484883 w 7094483"/>
                <a:gd name="connsiteY136" fmla="*/ 420533 h 5234271"/>
                <a:gd name="connsiteX137" fmla="*/ 6516414 w 7094483"/>
                <a:gd name="connsiteY137" fmla="*/ 389002 h 5234271"/>
                <a:gd name="connsiteX138" fmla="*/ 6547945 w 7094483"/>
                <a:gd name="connsiteY138" fmla="*/ 367981 h 5234271"/>
                <a:gd name="connsiteX139" fmla="*/ 6579476 w 7094483"/>
                <a:gd name="connsiteY139" fmla="*/ 336450 h 5234271"/>
                <a:gd name="connsiteX140" fmla="*/ 6611007 w 7094483"/>
                <a:gd name="connsiteY140" fmla="*/ 315429 h 5234271"/>
                <a:gd name="connsiteX141" fmla="*/ 6695090 w 7094483"/>
                <a:gd name="connsiteY141" fmla="*/ 220836 h 5234271"/>
                <a:gd name="connsiteX142" fmla="*/ 6726621 w 7094483"/>
                <a:gd name="connsiteY142" fmla="*/ 157774 h 5234271"/>
                <a:gd name="connsiteX143" fmla="*/ 6737131 w 7094483"/>
                <a:gd name="connsiteY143" fmla="*/ 126243 h 5234271"/>
                <a:gd name="connsiteX144" fmla="*/ 6747642 w 7094483"/>
                <a:gd name="connsiteY144" fmla="*/ 42160 h 5234271"/>
                <a:gd name="connsiteX145" fmla="*/ 6768662 w 7094483"/>
                <a:gd name="connsiteY145" fmla="*/ 10629 h 5234271"/>
                <a:gd name="connsiteX146" fmla="*/ 6873766 w 7094483"/>
                <a:gd name="connsiteY146" fmla="*/ 10629 h 5234271"/>
                <a:gd name="connsiteX147" fmla="*/ 7020911 w 7094483"/>
                <a:gd name="connsiteY147" fmla="*/ 21140 h 5234271"/>
                <a:gd name="connsiteX148" fmla="*/ 7062952 w 7094483"/>
                <a:gd name="connsiteY148" fmla="*/ 147264 h 5234271"/>
                <a:gd name="connsiteX149" fmla="*/ 7073462 w 7094483"/>
                <a:gd name="connsiteY149" fmla="*/ 178795 h 5234271"/>
                <a:gd name="connsiteX150" fmla="*/ 7094483 w 7094483"/>
                <a:gd name="connsiteY150" fmla="*/ 210326 h 5234271"/>
                <a:gd name="connsiteX151" fmla="*/ 7083973 w 7094483"/>
                <a:gd name="connsiteY151" fmla="*/ 410022 h 5234271"/>
                <a:gd name="connsiteX152" fmla="*/ 7052442 w 7094483"/>
                <a:gd name="connsiteY152" fmla="*/ 473084 h 5234271"/>
                <a:gd name="connsiteX153" fmla="*/ 7020911 w 7094483"/>
                <a:gd name="connsiteY153" fmla="*/ 578188 h 5234271"/>
                <a:gd name="connsiteX154" fmla="*/ 7010400 w 7094483"/>
                <a:gd name="connsiteY154" fmla="*/ 714822 h 5234271"/>
                <a:gd name="connsiteX155" fmla="*/ 6989380 w 7094483"/>
                <a:gd name="connsiteY155" fmla="*/ 777884 h 5234271"/>
                <a:gd name="connsiteX156" fmla="*/ 6968359 w 7094483"/>
                <a:gd name="connsiteY156" fmla="*/ 840947 h 5234271"/>
                <a:gd name="connsiteX157" fmla="*/ 6957849 w 7094483"/>
                <a:gd name="connsiteY157" fmla="*/ 872478 h 5234271"/>
                <a:gd name="connsiteX158" fmla="*/ 6947338 w 7094483"/>
                <a:gd name="connsiteY158" fmla="*/ 914519 h 5234271"/>
                <a:gd name="connsiteX159" fmla="*/ 6936828 w 7094483"/>
                <a:gd name="connsiteY159" fmla="*/ 977581 h 5234271"/>
                <a:gd name="connsiteX160" fmla="*/ 6915807 w 7094483"/>
                <a:gd name="connsiteY160" fmla="*/ 1009112 h 5234271"/>
                <a:gd name="connsiteX161" fmla="*/ 6884276 w 7094483"/>
                <a:gd name="connsiteY161" fmla="*/ 1072174 h 5234271"/>
                <a:gd name="connsiteX162" fmla="*/ 6842235 w 7094483"/>
                <a:gd name="connsiteY162" fmla="*/ 1135236 h 5234271"/>
                <a:gd name="connsiteX163" fmla="*/ 6800193 w 7094483"/>
                <a:gd name="connsiteY163" fmla="*/ 1229829 h 5234271"/>
                <a:gd name="connsiteX164" fmla="*/ 6768662 w 7094483"/>
                <a:gd name="connsiteY164" fmla="*/ 1261360 h 5234271"/>
                <a:gd name="connsiteX165" fmla="*/ 6695090 w 7094483"/>
                <a:gd name="connsiteY165" fmla="*/ 1345443 h 5234271"/>
                <a:gd name="connsiteX166" fmla="*/ 6621517 w 7094483"/>
                <a:gd name="connsiteY166" fmla="*/ 1419016 h 5234271"/>
                <a:gd name="connsiteX167" fmla="*/ 6589986 w 7094483"/>
                <a:gd name="connsiteY167" fmla="*/ 1440036 h 5234271"/>
                <a:gd name="connsiteX168" fmla="*/ 6537435 w 7094483"/>
                <a:gd name="connsiteY168" fmla="*/ 1503098 h 5234271"/>
                <a:gd name="connsiteX169" fmla="*/ 6474373 w 7094483"/>
                <a:gd name="connsiteY169" fmla="*/ 1545140 h 5234271"/>
                <a:gd name="connsiteX170" fmla="*/ 6442842 w 7094483"/>
                <a:gd name="connsiteY170" fmla="*/ 1576671 h 5234271"/>
                <a:gd name="connsiteX171" fmla="*/ 6337738 w 7094483"/>
                <a:gd name="connsiteY171" fmla="*/ 1639733 h 5234271"/>
                <a:gd name="connsiteX172" fmla="*/ 6274676 w 7094483"/>
                <a:gd name="connsiteY172" fmla="*/ 1671264 h 5234271"/>
                <a:gd name="connsiteX173" fmla="*/ 6253655 w 7094483"/>
                <a:gd name="connsiteY173" fmla="*/ 1702795 h 5234271"/>
                <a:gd name="connsiteX174" fmla="*/ 6190593 w 7094483"/>
                <a:gd name="connsiteY174" fmla="*/ 1744836 h 5234271"/>
                <a:gd name="connsiteX175" fmla="*/ 6127531 w 7094483"/>
                <a:gd name="connsiteY175" fmla="*/ 1786878 h 5234271"/>
                <a:gd name="connsiteX176" fmla="*/ 6096000 w 7094483"/>
                <a:gd name="connsiteY176" fmla="*/ 1807898 h 5234271"/>
                <a:gd name="connsiteX177" fmla="*/ 6064469 w 7094483"/>
                <a:gd name="connsiteY177" fmla="*/ 1839429 h 5234271"/>
                <a:gd name="connsiteX178" fmla="*/ 6043449 w 7094483"/>
                <a:gd name="connsiteY178" fmla="*/ 1870960 h 5234271"/>
                <a:gd name="connsiteX179" fmla="*/ 6001407 w 7094483"/>
                <a:gd name="connsiteY179" fmla="*/ 1881471 h 5234271"/>
                <a:gd name="connsiteX180" fmla="*/ 5927835 w 7094483"/>
                <a:gd name="connsiteY180" fmla="*/ 1965553 h 5234271"/>
                <a:gd name="connsiteX181" fmla="*/ 5906814 w 7094483"/>
                <a:gd name="connsiteY181" fmla="*/ 1997084 h 5234271"/>
                <a:gd name="connsiteX182" fmla="*/ 5875283 w 7094483"/>
                <a:gd name="connsiteY182" fmla="*/ 2007595 h 5234271"/>
                <a:gd name="connsiteX183" fmla="*/ 5843752 w 7094483"/>
                <a:gd name="connsiteY183" fmla="*/ 2028616 h 5234271"/>
                <a:gd name="connsiteX184" fmla="*/ 5728138 w 7094483"/>
                <a:gd name="connsiteY184" fmla="*/ 2049636 h 5234271"/>
                <a:gd name="connsiteX185" fmla="*/ 5665076 w 7094483"/>
                <a:gd name="connsiteY185" fmla="*/ 2070657 h 5234271"/>
                <a:gd name="connsiteX186" fmla="*/ 5602014 w 7094483"/>
                <a:gd name="connsiteY186" fmla="*/ 2133719 h 5234271"/>
                <a:gd name="connsiteX187" fmla="*/ 5549462 w 7094483"/>
                <a:gd name="connsiteY187" fmla="*/ 2186271 h 5234271"/>
                <a:gd name="connsiteX188" fmla="*/ 5496911 w 7094483"/>
                <a:gd name="connsiteY188" fmla="*/ 2249333 h 5234271"/>
                <a:gd name="connsiteX189" fmla="*/ 5433849 w 7094483"/>
                <a:gd name="connsiteY189" fmla="*/ 2291374 h 5234271"/>
                <a:gd name="connsiteX190" fmla="*/ 5402317 w 7094483"/>
                <a:gd name="connsiteY190" fmla="*/ 2322905 h 5234271"/>
                <a:gd name="connsiteX191" fmla="*/ 5339255 w 7094483"/>
                <a:gd name="connsiteY191" fmla="*/ 2364947 h 5234271"/>
                <a:gd name="connsiteX192" fmla="*/ 5255173 w 7094483"/>
                <a:gd name="connsiteY192" fmla="*/ 2459540 h 5234271"/>
                <a:gd name="connsiteX193" fmla="*/ 5223642 w 7094483"/>
                <a:gd name="connsiteY193" fmla="*/ 2491071 h 5234271"/>
                <a:gd name="connsiteX194" fmla="*/ 5192111 w 7094483"/>
                <a:gd name="connsiteY194" fmla="*/ 2512091 h 5234271"/>
                <a:gd name="connsiteX195" fmla="*/ 5160580 w 7094483"/>
                <a:gd name="connsiteY195" fmla="*/ 2543622 h 5234271"/>
                <a:gd name="connsiteX196" fmla="*/ 5139559 w 7094483"/>
                <a:gd name="connsiteY196" fmla="*/ 2575153 h 5234271"/>
                <a:gd name="connsiteX197" fmla="*/ 5076497 w 7094483"/>
                <a:gd name="connsiteY197" fmla="*/ 2617195 h 5234271"/>
                <a:gd name="connsiteX198" fmla="*/ 4981904 w 7094483"/>
                <a:gd name="connsiteY198" fmla="*/ 2701278 h 5234271"/>
                <a:gd name="connsiteX199" fmla="*/ 4929352 w 7094483"/>
                <a:gd name="connsiteY199" fmla="*/ 2743319 h 5234271"/>
                <a:gd name="connsiteX200" fmla="*/ 4908331 w 7094483"/>
                <a:gd name="connsiteY200" fmla="*/ 2774850 h 5234271"/>
                <a:gd name="connsiteX201" fmla="*/ 4845269 w 7094483"/>
                <a:gd name="connsiteY201" fmla="*/ 2816891 h 5234271"/>
                <a:gd name="connsiteX202" fmla="*/ 4771697 w 7094483"/>
                <a:gd name="connsiteY202" fmla="*/ 2900974 h 5234271"/>
                <a:gd name="connsiteX203" fmla="*/ 4508938 w 7094483"/>
                <a:gd name="connsiteY203" fmla="*/ 2900974 h 5234271"/>
                <a:gd name="connsiteX204" fmla="*/ 4477407 w 7094483"/>
                <a:gd name="connsiteY204" fmla="*/ 2932505 h 5234271"/>
                <a:gd name="connsiteX205" fmla="*/ 4445876 w 7094483"/>
                <a:gd name="connsiteY205" fmla="*/ 2953526 h 5234271"/>
                <a:gd name="connsiteX206" fmla="*/ 4340773 w 7094483"/>
                <a:gd name="connsiteY206" fmla="*/ 2985057 h 5234271"/>
                <a:gd name="connsiteX207" fmla="*/ 4309242 w 7094483"/>
                <a:gd name="connsiteY207" fmla="*/ 2995567 h 5234271"/>
                <a:gd name="connsiteX208" fmla="*/ 4277711 w 7094483"/>
                <a:gd name="connsiteY208" fmla="*/ 3027098 h 5234271"/>
                <a:gd name="connsiteX209" fmla="*/ 4246180 w 7094483"/>
                <a:gd name="connsiteY209" fmla="*/ 3048119 h 5234271"/>
                <a:gd name="connsiteX210" fmla="*/ 4225159 w 7094483"/>
                <a:gd name="connsiteY210" fmla="*/ 3079650 h 5234271"/>
                <a:gd name="connsiteX211" fmla="*/ 4193628 w 7094483"/>
                <a:gd name="connsiteY211" fmla="*/ 3100671 h 5234271"/>
                <a:gd name="connsiteX212" fmla="*/ 4099035 w 7094483"/>
                <a:gd name="connsiteY212" fmla="*/ 3174243 h 5234271"/>
                <a:gd name="connsiteX213" fmla="*/ 4067504 w 7094483"/>
                <a:gd name="connsiteY213" fmla="*/ 3195264 h 5234271"/>
                <a:gd name="connsiteX214" fmla="*/ 4004442 w 7094483"/>
                <a:gd name="connsiteY214" fmla="*/ 3216284 h 5234271"/>
                <a:gd name="connsiteX215" fmla="*/ 3972911 w 7094483"/>
                <a:gd name="connsiteY215" fmla="*/ 3226795 h 5234271"/>
                <a:gd name="connsiteX216" fmla="*/ 3909849 w 7094483"/>
                <a:gd name="connsiteY216" fmla="*/ 3237305 h 5234271"/>
                <a:gd name="connsiteX217" fmla="*/ 3815255 w 7094483"/>
                <a:gd name="connsiteY217" fmla="*/ 3268836 h 5234271"/>
                <a:gd name="connsiteX218" fmla="*/ 3783724 w 7094483"/>
                <a:gd name="connsiteY218" fmla="*/ 3279347 h 5234271"/>
                <a:gd name="connsiteX219" fmla="*/ 3752193 w 7094483"/>
                <a:gd name="connsiteY219" fmla="*/ 3300367 h 5234271"/>
                <a:gd name="connsiteX220" fmla="*/ 3731173 w 7094483"/>
                <a:gd name="connsiteY220" fmla="*/ 3363429 h 5234271"/>
                <a:gd name="connsiteX221" fmla="*/ 3636580 w 7094483"/>
                <a:gd name="connsiteY221" fmla="*/ 3415981 h 5234271"/>
                <a:gd name="connsiteX222" fmla="*/ 3584028 w 7094483"/>
                <a:gd name="connsiteY222" fmla="*/ 3468533 h 5234271"/>
                <a:gd name="connsiteX223" fmla="*/ 3541986 w 7094483"/>
                <a:gd name="connsiteY223" fmla="*/ 3563126 h 5234271"/>
                <a:gd name="connsiteX224" fmla="*/ 3478924 w 7094483"/>
                <a:gd name="connsiteY224" fmla="*/ 3584147 h 5234271"/>
                <a:gd name="connsiteX225" fmla="*/ 3447393 w 7094483"/>
                <a:gd name="connsiteY225" fmla="*/ 3594657 h 5234271"/>
                <a:gd name="connsiteX226" fmla="*/ 3415862 w 7094483"/>
                <a:gd name="connsiteY226" fmla="*/ 3615678 h 5234271"/>
                <a:gd name="connsiteX227" fmla="*/ 3384331 w 7094483"/>
                <a:gd name="connsiteY227" fmla="*/ 3626188 h 5234271"/>
                <a:gd name="connsiteX228" fmla="*/ 3373821 w 7094483"/>
                <a:gd name="connsiteY228" fmla="*/ 3657719 h 5234271"/>
                <a:gd name="connsiteX229" fmla="*/ 3363311 w 7094483"/>
                <a:gd name="connsiteY229" fmla="*/ 3783843 h 5234271"/>
                <a:gd name="connsiteX230" fmla="*/ 3331780 w 7094483"/>
                <a:gd name="connsiteY230" fmla="*/ 3794353 h 5234271"/>
                <a:gd name="connsiteX231" fmla="*/ 3300249 w 7094483"/>
                <a:gd name="connsiteY231" fmla="*/ 3815374 h 5234271"/>
                <a:gd name="connsiteX232" fmla="*/ 3153104 w 7094483"/>
                <a:gd name="connsiteY232" fmla="*/ 3836395 h 5234271"/>
                <a:gd name="connsiteX233" fmla="*/ 3090042 w 7094483"/>
                <a:gd name="connsiteY233" fmla="*/ 3878436 h 5234271"/>
                <a:gd name="connsiteX234" fmla="*/ 2995449 w 7094483"/>
                <a:gd name="connsiteY234" fmla="*/ 3899457 h 5234271"/>
                <a:gd name="connsiteX235" fmla="*/ 2932386 w 7094483"/>
                <a:gd name="connsiteY235" fmla="*/ 3952009 h 5234271"/>
                <a:gd name="connsiteX236" fmla="*/ 2869324 w 7094483"/>
                <a:gd name="connsiteY236" fmla="*/ 3983540 h 5234271"/>
                <a:gd name="connsiteX237" fmla="*/ 2806262 w 7094483"/>
                <a:gd name="connsiteY237" fmla="*/ 4015071 h 5234271"/>
                <a:gd name="connsiteX238" fmla="*/ 2764221 w 7094483"/>
                <a:gd name="connsiteY238" fmla="*/ 4057112 h 5234271"/>
                <a:gd name="connsiteX239" fmla="*/ 2743200 w 7094483"/>
                <a:gd name="connsiteY239" fmla="*/ 4088643 h 5234271"/>
                <a:gd name="connsiteX240" fmla="*/ 2711669 w 7094483"/>
                <a:gd name="connsiteY240" fmla="*/ 4109664 h 5234271"/>
                <a:gd name="connsiteX241" fmla="*/ 2617076 w 7094483"/>
                <a:gd name="connsiteY241" fmla="*/ 4183236 h 5234271"/>
                <a:gd name="connsiteX242" fmla="*/ 2585545 w 7094483"/>
                <a:gd name="connsiteY242" fmla="*/ 4214767 h 5234271"/>
                <a:gd name="connsiteX243" fmla="*/ 2522483 w 7094483"/>
                <a:gd name="connsiteY243" fmla="*/ 4235788 h 5234271"/>
                <a:gd name="connsiteX244" fmla="*/ 2459421 w 7094483"/>
                <a:gd name="connsiteY244" fmla="*/ 4277829 h 5234271"/>
                <a:gd name="connsiteX245" fmla="*/ 2396359 w 7094483"/>
                <a:gd name="connsiteY245" fmla="*/ 4330381 h 5234271"/>
                <a:gd name="connsiteX246" fmla="*/ 2375338 w 7094483"/>
                <a:gd name="connsiteY246" fmla="*/ 4361912 h 5234271"/>
                <a:gd name="connsiteX247" fmla="*/ 2270235 w 7094483"/>
                <a:gd name="connsiteY247" fmla="*/ 4414464 h 5234271"/>
                <a:gd name="connsiteX248" fmla="*/ 2217683 w 7094483"/>
                <a:gd name="connsiteY248" fmla="*/ 4424974 h 5234271"/>
                <a:gd name="connsiteX249" fmla="*/ 2154621 w 7094483"/>
                <a:gd name="connsiteY249" fmla="*/ 4445995 h 5234271"/>
                <a:gd name="connsiteX250" fmla="*/ 2091559 w 7094483"/>
                <a:gd name="connsiteY250" fmla="*/ 4488036 h 5234271"/>
                <a:gd name="connsiteX251" fmla="*/ 2028497 w 7094483"/>
                <a:gd name="connsiteY251" fmla="*/ 4519567 h 5234271"/>
                <a:gd name="connsiteX252" fmla="*/ 1933904 w 7094483"/>
                <a:gd name="connsiteY252" fmla="*/ 4572119 h 5234271"/>
                <a:gd name="connsiteX253" fmla="*/ 1723697 w 7094483"/>
                <a:gd name="connsiteY253" fmla="*/ 4603650 h 5234271"/>
                <a:gd name="connsiteX254" fmla="*/ 1713186 w 7094483"/>
                <a:gd name="connsiteY254" fmla="*/ 4635181 h 5234271"/>
                <a:gd name="connsiteX255" fmla="*/ 1650124 w 7094483"/>
                <a:gd name="connsiteY255" fmla="*/ 4687733 h 5234271"/>
                <a:gd name="connsiteX256" fmla="*/ 1618593 w 7094483"/>
                <a:gd name="connsiteY256" fmla="*/ 4719264 h 5234271"/>
                <a:gd name="connsiteX257" fmla="*/ 1555531 w 7094483"/>
                <a:gd name="connsiteY257" fmla="*/ 4740284 h 5234271"/>
                <a:gd name="connsiteX258" fmla="*/ 1524000 w 7094483"/>
                <a:gd name="connsiteY258" fmla="*/ 4750795 h 5234271"/>
                <a:gd name="connsiteX259" fmla="*/ 1460938 w 7094483"/>
                <a:gd name="connsiteY259" fmla="*/ 4792836 h 5234271"/>
                <a:gd name="connsiteX260" fmla="*/ 1397876 w 7094483"/>
                <a:gd name="connsiteY260" fmla="*/ 4834878 h 5234271"/>
                <a:gd name="connsiteX261" fmla="*/ 1366345 w 7094483"/>
                <a:gd name="connsiteY261" fmla="*/ 4845388 h 5234271"/>
                <a:gd name="connsiteX262" fmla="*/ 1271752 w 7094483"/>
                <a:gd name="connsiteY262" fmla="*/ 4866409 h 5234271"/>
                <a:gd name="connsiteX263" fmla="*/ 1208690 w 7094483"/>
                <a:gd name="connsiteY263" fmla="*/ 4876919 h 5234271"/>
                <a:gd name="connsiteX264" fmla="*/ 1093076 w 7094483"/>
                <a:gd name="connsiteY264" fmla="*/ 4908450 h 5234271"/>
                <a:gd name="connsiteX265" fmla="*/ 1061545 w 7094483"/>
                <a:gd name="connsiteY265" fmla="*/ 4929471 h 5234271"/>
                <a:gd name="connsiteX266" fmla="*/ 998483 w 7094483"/>
                <a:gd name="connsiteY266" fmla="*/ 4950491 h 5234271"/>
                <a:gd name="connsiteX267" fmla="*/ 935421 w 7094483"/>
                <a:gd name="connsiteY267" fmla="*/ 4982022 h 5234271"/>
                <a:gd name="connsiteX268" fmla="*/ 872359 w 7094483"/>
                <a:gd name="connsiteY268" fmla="*/ 5024064 h 5234271"/>
                <a:gd name="connsiteX269" fmla="*/ 777766 w 7094483"/>
                <a:gd name="connsiteY269" fmla="*/ 5034574 h 5234271"/>
                <a:gd name="connsiteX270" fmla="*/ 756745 w 7094483"/>
                <a:gd name="connsiteY270" fmla="*/ 5066105 h 5234271"/>
                <a:gd name="connsiteX271" fmla="*/ 693683 w 7094483"/>
                <a:gd name="connsiteY271" fmla="*/ 5097636 h 5234271"/>
                <a:gd name="connsiteX272" fmla="*/ 493986 w 7094483"/>
                <a:gd name="connsiteY272" fmla="*/ 5087126 h 5234271"/>
                <a:gd name="connsiteX273" fmla="*/ 388883 w 7094483"/>
                <a:gd name="connsiteY273" fmla="*/ 5097636 h 5234271"/>
                <a:gd name="connsiteX274" fmla="*/ 325821 w 7094483"/>
                <a:gd name="connsiteY274" fmla="*/ 5118657 h 5234271"/>
                <a:gd name="connsiteX275" fmla="*/ 294290 w 7094483"/>
                <a:gd name="connsiteY275" fmla="*/ 5139678 h 5234271"/>
                <a:gd name="connsiteX276" fmla="*/ 252249 w 7094483"/>
                <a:gd name="connsiteY276" fmla="*/ 5181719 h 5234271"/>
                <a:gd name="connsiteX277" fmla="*/ 220717 w 7094483"/>
                <a:gd name="connsiteY277" fmla="*/ 5202740 h 5234271"/>
                <a:gd name="connsiteX278" fmla="*/ 94593 w 7094483"/>
                <a:gd name="connsiteY278" fmla="*/ 5234271 h 5234271"/>
                <a:gd name="connsiteX279" fmla="*/ 52552 w 7094483"/>
                <a:gd name="connsiteY279" fmla="*/ 5171209 h 5234271"/>
                <a:gd name="connsiteX280" fmla="*/ 63062 w 7094483"/>
                <a:gd name="connsiteY280" fmla="*/ 5139678 h 5234271"/>
                <a:gd name="connsiteX281" fmla="*/ 94593 w 7094483"/>
                <a:gd name="connsiteY281" fmla="*/ 5118657 h 5234271"/>
                <a:gd name="connsiteX282" fmla="*/ 94593 w 7094483"/>
                <a:gd name="connsiteY282" fmla="*/ 5118657 h 52342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</a:cxnLst>
              <a:rect l="l" t="t" r="r" b="b"/>
              <a:pathLst>
                <a:path w="7094483" h="5234271">
                  <a:moveTo>
                    <a:pt x="0" y="5181719"/>
                  </a:moveTo>
                  <a:lnTo>
                    <a:pt x="0" y="5181719"/>
                  </a:lnTo>
                  <a:cubicBezTo>
                    <a:pt x="24524" y="5160698"/>
                    <a:pt x="49564" y="5140265"/>
                    <a:pt x="73573" y="5118657"/>
                  </a:cubicBezTo>
                  <a:cubicBezTo>
                    <a:pt x="97720" y="5096924"/>
                    <a:pt x="106602" y="5079453"/>
                    <a:pt x="136635" y="5066105"/>
                  </a:cubicBezTo>
                  <a:cubicBezTo>
                    <a:pt x="156883" y="5057106"/>
                    <a:pt x="199697" y="5045084"/>
                    <a:pt x="199697" y="5045084"/>
                  </a:cubicBezTo>
                  <a:cubicBezTo>
                    <a:pt x="206704" y="5034574"/>
                    <a:pt x="211785" y="5022485"/>
                    <a:pt x="220717" y="5013553"/>
                  </a:cubicBezTo>
                  <a:cubicBezTo>
                    <a:pt x="241090" y="4993181"/>
                    <a:pt x="258138" y="4990570"/>
                    <a:pt x="283780" y="4982022"/>
                  </a:cubicBezTo>
                  <a:cubicBezTo>
                    <a:pt x="290787" y="4971512"/>
                    <a:pt x="295868" y="4959423"/>
                    <a:pt x="304800" y="4950491"/>
                  </a:cubicBezTo>
                  <a:cubicBezTo>
                    <a:pt x="325173" y="4930118"/>
                    <a:pt x="342219" y="4927508"/>
                    <a:pt x="367862" y="4918960"/>
                  </a:cubicBezTo>
                  <a:cubicBezTo>
                    <a:pt x="378372" y="4908450"/>
                    <a:pt x="387974" y="4896945"/>
                    <a:pt x="399393" y="4887429"/>
                  </a:cubicBezTo>
                  <a:cubicBezTo>
                    <a:pt x="409097" y="4879342"/>
                    <a:pt x="421992" y="4875341"/>
                    <a:pt x="430924" y="4866409"/>
                  </a:cubicBezTo>
                  <a:cubicBezTo>
                    <a:pt x="500997" y="4796337"/>
                    <a:pt x="399389" y="4869916"/>
                    <a:pt x="483476" y="4813857"/>
                  </a:cubicBezTo>
                  <a:cubicBezTo>
                    <a:pt x="490483" y="4803347"/>
                    <a:pt x="495565" y="4791258"/>
                    <a:pt x="504497" y="4782326"/>
                  </a:cubicBezTo>
                  <a:cubicBezTo>
                    <a:pt x="513429" y="4773394"/>
                    <a:pt x="528137" y="4771169"/>
                    <a:pt x="536028" y="4761305"/>
                  </a:cubicBezTo>
                  <a:cubicBezTo>
                    <a:pt x="542949" y="4752654"/>
                    <a:pt x="541583" y="4739683"/>
                    <a:pt x="546538" y="4729774"/>
                  </a:cubicBezTo>
                  <a:cubicBezTo>
                    <a:pt x="552187" y="4718476"/>
                    <a:pt x="560552" y="4708753"/>
                    <a:pt x="567559" y="4698243"/>
                  </a:cubicBezTo>
                  <a:cubicBezTo>
                    <a:pt x="571062" y="4687733"/>
                    <a:pt x="571924" y="4675930"/>
                    <a:pt x="578069" y="4666712"/>
                  </a:cubicBezTo>
                  <a:cubicBezTo>
                    <a:pt x="586314" y="4654344"/>
                    <a:pt x="598181" y="4644697"/>
                    <a:pt x="609600" y="4635181"/>
                  </a:cubicBezTo>
                  <a:cubicBezTo>
                    <a:pt x="631886" y="4616609"/>
                    <a:pt x="657469" y="4605991"/>
                    <a:pt x="683173" y="4593140"/>
                  </a:cubicBezTo>
                  <a:cubicBezTo>
                    <a:pt x="717774" y="4558539"/>
                    <a:pt x="727483" y="4544708"/>
                    <a:pt x="777766" y="4519567"/>
                  </a:cubicBezTo>
                  <a:cubicBezTo>
                    <a:pt x="791780" y="4512560"/>
                    <a:pt x="806372" y="4506608"/>
                    <a:pt x="819807" y="4498547"/>
                  </a:cubicBezTo>
                  <a:cubicBezTo>
                    <a:pt x="841471" y="4485549"/>
                    <a:pt x="861848" y="4470519"/>
                    <a:pt x="882869" y="4456505"/>
                  </a:cubicBezTo>
                  <a:cubicBezTo>
                    <a:pt x="893379" y="4449498"/>
                    <a:pt x="902416" y="4439478"/>
                    <a:pt x="914400" y="4435484"/>
                  </a:cubicBezTo>
                  <a:lnTo>
                    <a:pt x="1008993" y="4403953"/>
                  </a:lnTo>
                  <a:lnTo>
                    <a:pt x="1040524" y="4393443"/>
                  </a:lnTo>
                  <a:lnTo>
                    <a:pt x="1072055" y="4382933"/>
                  </a:lnTo>
                  <a:cubicBezTo>
                    <a:pt x="1093076" y="4368919"/>
                    <a:pt x="1117252" y="4358755"/>
                    <a:pt x="1135117" y="4340891"/>
                  </a:cubicBezTo>
                  <a:cubicBezTo>
                    <a:pt x="1162323" y="4313686"/>
                    <a:pt x="1191997" y="4279891"/>
                    <a:pt x="1229711" y="4267319"/>
                  </a:cubicBezTo>
                  <a:cubicBezTo>
                    <a:pt x="1309720" y="4240649"/>
                    <a:pt x="1271046" y="4250643"/>
                    <a:pt x="1345324" y="4235788"/>
                  </a:cubicBezTo>
                  <a:cubicBezTo>
                    <a:pt x="1435688" y="4175544"/>
                    <a:pt x="1321357" y="4247772"/>
                    <a:pt x="1408386" y="4204257"/>
                  </a:cubicBezTo>
                  <a:cubicBezTo>
                    <a:pt x="1419684" y="4198608"/>
                    <a:pt x="1428374" y="4188366"/>
                    <a:pt x="1439917" y="4183236"/>
                  </a:cubicBezTo>
                  <a:cubicBezTo>
                    <a:pt x="1460165" y="4174237"/>
                    <a:pt x="1481959" y="4169223"/>
                    <a:pt x="1502980" y="4162216"/>
                  </a:cubicBezTo>
                  <a:cubicBezTo>
                    <a:pt x="1513490" y="4158713"/>
                    <a:pt x="1525293" y="4157850"/>
                    <a:pt x="1534511" y="4151705"/>
                  </a:cubicBezTo>
                  <a:cubicBezTo>
                    <a:pt x="1693888" y="4045455"/>
                    <a:pt x="1530319" y="4160455"/>
                    <a:pt x="1629104" y="4078133"/>
                  </a:cubicBezTo>
                  <a:cubicBezTo>
                    <a:pt x="1638808" y="4070046"/>
                    <a:pt x="1650931" y="4065199"/>
                    <a:pt x="1660635" y="4057112"/>
                  </a:cubicBezTo>
                  <a:cubicBezTo>
                    <a:pt x="1672054" y="4047596"/>
                    <a:pt x="1680747" y="4035097"/>
                    <a:pt x="1692166" y="4025581"/>
                  </a:cubicBezTo>
                  <a:cubicBezTo>
                    <a:pt x="1701870" y="4017494"/>
                    <a:pt x="1713993" y="4012647"/>
                    <a:pt x="1723697" y="4004560"/>
                  </a:cubicBezTo>
                  <a:cubicBezTo>
                    <a:pt x="1751986" y="3980986"/>
                    <a:pt x="1753206" y="3966921"/>
                    <a:pt x="1786759" y="3952009"/>
                  </a:cubicBezTo>
                  <a:cubicBezTo>
                    <a:pt x="1807007" y="3943010"/>
                    <a:pt x="1849821" y="3930988"/>
                    <a:pt x="1849821" y="3930988"/>
                  </a:cubicBezTo>
                  <a:cubicBezTo>
                    <a:pt x="1860331" y="3923981"/>
                    <a:pt x="1870054" y="3915616"/>
                    <a:pt x="1881352" y="3909967"/>
                  </a:cubicBezTo>
                  <a:cubicBezTo>
                    <a:pt x="1891261" y="3905012"/>
                    <a:pt x="1904232" y="3906378"/>
                    <a:pt x="1912883" y="3899457"/>
                  </a:cubicBezTo>
                  <a:cubicBezTo>
                    <a:pt x="1980799" y="3845125"/>
                    <a:pt x="1886181" y="3883833"/>
                    <a:pt x="1965435" y="3857416"/>
                  </a:cubicBezTo>
                  <a:cubicBezTo>
                    <a:pt x="1985238" y="3837612"/>
                    <a:pt x="2002155" y="3816571"/>
                    <a:pt x="2028497" y="3804864"/>
                  </a:cubicBezTo>
                  <a:cubicBezTo>
                    <a:pt x="2048745" y="3795865"/>
                    <a:pt x="2091559" y="3783843"/>
                    <a:pt x="2091559" y="3783843"/>
                  </a:cubicBezTo>
                  <a:cubicBezTo>
                    <a:pt x="2112580" y="3769829"/>
                    <a:pt x="2136757" y="3759666"/>
                    <a:pt x="2154621" y="3741802"/>
                  </a:cubicBezTo>
                  <a:cubicBezTo>
                    <a:pt x="2165131" y="3731292"/>
                    <a:pt x="2173159" y="3717490"/>
                    <a:pt x="2186152" y="3710271"/>
                  </a:cubicBezTo>
                  <a:cubicBezTo>
                    <a:pt x="2205521" y="3699510"/>
                    <a:pt x="2249214" y="3689250"/>
                    <a:pt x="2249214" y="3689250"/>
                  </a:cubicBezTo>
                  <a:cubicBezTo>
                    <a:pt x="2333301" y="3633191"/>
                    <a:pt x="2231693" y="3706770"/>
                    <a:pt x="2301766" y="3636698"/>
                  </a:cubicBezTo>
                  <a:cubicBezTo>
                    <a:pt x="2310698" y="3627766"/>
                    <a:pt x="2322787" y="3622685"/>
                    <a:pt x="2333297" y="3615678"/>
                  </a:cubicBezTo>
                  <a:cubicBezTo>
                    <a:pt x="2353967" y="3584672"/>
                    <a:pt x="2355499" y="3577908"/>
                    <a:pt x="2385849" y="3552616"/>
                  </a:cubicBezTo>
                  <a:cubicBezTo>
                    <a:pt x="2395553" y="3544529"/>
                    <a:pt x="2407676" y="3539682"/>
                    <a:pt x="2417380" y="3531595"/>
                  </a:cubicBezTo>
                  <a:cubicBezTo>
                    <a:pt x="2428799" y="3522079"/>
                    <a:pt x="2435918" y="3507283"/>
                    <a:pt x="2448911" y="3500064"/>
                  </a:cubicBezTo>
                  <a:cubicBezTo>
                    <a:pt x="2468280" y="3489303"/>
                    <a:pt x="2511973" y="3479043"/>
                    <a:pt x="2511973" y="3479043"/>
                  </a:cubicBezTo>
                  <a:cubicBezTo>
                    <a:pt x="2522483" y="3468533"/>
                    <a:pt x="2531136" y="3455757"/>
                    <a:pt x="2543504" y="3447512"/>
                  </a:cubicBezTo>
                  <a:cubicBezTo>
                    <a:pt x="2552722" y="3441367"/>
                    <a:pt x="2565126" y="3441957"/>
                    <a:pt x="2575035" y="3437002"/>
                  </a:cubicBezTo>
                  <a:cubicBezTo>
                    <a:pt x="2586333" y="3431353"/>
                    <a:pt x="2596056" y="3422988"/>
                    <a:pt x="2606566" y="3415981"/>
                  </a:cubicBezTo>
                  <a:cubicBezTo>
                    <a:pt x="2645101" y="3358177"/>
                    <a:pt x="2606568" y="3407220"/>
                    <a:pt x="2659117" y="3363429"/>
                  </a:cubicBezTo>
                  <a:cubicBezTo>
                    <a:pt x="2670536" y="3353913"/>
                    <a:pt x="2679363" y="3341571"/>
                    <a:pt x="2690649" y="3331898"/>
                  </a:cubicBezTo>
                  <a:cubicBezTo>
                    <a:pt x="2717889" y="3308550"/>
                    <a:pt x="2768610" y="3276421"/>
                    <a:pt x="2795752" y="3258326"/>
                  </a:cubicBezTo>
                  <a:cubicBezTo>
                    <a:pt x="2806262" y="3251319"/>
                    <a:pt x="2818351" y="3246237"/>
                    <a:pt x="2827283" y="3237305"/>
                  </a:cubicBezTo>
                  <a:cubicBezTo>
                    <a:pt x="2837793" y="3226795"/>
                    <a:pt x="2846446" y="3214019"/>
                    <a:pt x="2858814" y="3205774"/>
                  </a:cubicBezTo>
                  <a:cubicBezTo>
                    <a:pt x="2868032" y="3199629"/>
                    <a:pt x="2879835" y="3198767"/>
                    <a:pt x="2890345" y="3195264"/>
                  </a:cubicBezTo>
                  <a:cubicBezTo>
                    <a:pt x="2900855" y="3184754"/>
                    <a:pt x="2910143" y="3172859"/>
                    <a:pt x="2921876" y="3163733"/>
                  </a:cubicBezTo>
                  <a:cubicBezTo>
                    <a:pt x="2941818" y="3148222"/>
                    <a:pt x="2967074" y="3139555"/>
                    <a:pt x="2984938" y="3121691"/>
                  </a:cubicBezTo>
                  <a:cubicBezTo>
                    <a:pt x="3005959" y="3100670"/>
                    <a:pt x="3023265" y="3075119"/>
                    <a:pt x="3048000" y="3058629"/>
                  </a:cubicBezTo>
                  <a:cubicBezTo>
                    <a:pt x="3069021" y="3044615"/>
                    <a:pt x="3093198" y="3034452"/>
                    <a:pt x="3111062" y="3016588"/>
                  </a:cubicBezTo>
                  <a:cubicBezTo>
                    <a:pt x="3150427" y="2977223"/>
                    <a:pt x="3128492" y="2989757"/>
                    <a:pt x="3174124" y="2974547"/>
                  </a:cubicBezTo>
                  <a:cubicBezTo>
                    <a:pt x="3184634" y="2967540"/>
                    <a:pt x="3194357" y="2959175"/>
                    <a:pt x="3205655" y="2953526"/>
                  </a:cubicBezTo>
                  <a:cubicBezTo>
                    <a:pt x="3215564" y="2948571"/>
                    <a:pt x="3227968" y="2949161"/>
                    <a:pt x="3237186" y="2943016"/>
                  </a:cubicBezTo>
                  <a:cubicBezTo>
                    <a:pt x="3288841" y="2908579"/>
                    <a:pt x="3250961" y="2918729"/>
                    <a:pt x="3289738" y="2879953"/>
                  </a:cubicBezTo>
                  <a:cubicBezTo>
                    <a:pt x="3298670" y="2871021"/>
                    <a:pt x="3310759" y="2865940"/>
                    <a:pt x="3321269" y="2858933"/>
                  </a:cubicBezTo>
                  <a:cubicBezTo>
                    <a:pt x="3324773" y="2848423"/>
                    <a:pt x="3324859" y="2836053"/>
                    <a:pt x="3331780" y="2827402"/>
                  </a:cubicBezTo>
                  <a:cubicBezTo>
                    <a:pt x="3339671" y="2817538"/>
                    <a:pt x="3353607" y="2814468"/>
                    <a:pt x="3363311" y="2806381"/>
                  </a:cubicBezTo>
                  <a:cubicBezTo>
                    <a:pt x="3444237" y="2738942"/>
                    <a:pt x="3348087" y="2806020"/>
                    <a:pt x="3426373" y="2753829"/>
                  </a:cubicBezTo>
                  <a:lnTo>
                    <a:pt x="3531476" y="2596174"/>
                  </a:lnTo>
                  <a:lnTo>
                    <a:pt x="3552497" y="2564643"/>
                  </a:lnTo>
                  <a:cubicBezTo>
                    <a:pt x="3559504" y="2554133"/>
                    <a:pt x="3563007" y="2540119"/>
                    <a:pt x="3573517" y="2533112"/>
                  </a:cubicBezTo>
                  <a:cubicBezTo>
                    <a:pt x="3604521" y="2512443"/>
                    <a:pt x="3611291" y="2510907"/>
                    <a:pt x="3636580" y="2480560"/>
                  </a:cubicBezTo>
                  <a:cubicBezTo>
                    <a:pt x="3644667" y="2470856"/>
                    <a:pt x="3648094" y="2457347"/>
                    <a:pt x="3657600" y="2449029"/>
                  </a:cubicBezTo>
                  <a:cubicBezTo>
                    <a:pt x="3676613" y="2432393"/>
                    <a:pt x="3699641" y="2421002"/>
                    <a:pt x="3720662" y="2406988"/>
                  </a:cubicBezTo>
                  <a:cubicBezTo>
                    <a:pt x="3731172" y="2399981"/>
                    <a:pt x="3740209" y="2389961"/>
                    <a:pt x="3752193" y="2385967"/>
                  </a:cubicBezTo>
                  <a:lnTo>
                    <a:pt x="3815255" y="2364947"/>
                  </a:lnTo>
                  <a:cubicBezTo>
                    <a:pt x="3852202" y="2309527"/>
                    <a:pt x="3814972" y="2350053"/>
                    <a:pt x="3878317" y="2322905"/>
                  </a:cubicBezTo>
                  <a:cubicBezTo>
                    <a:pt x="3889928" y="2317929"/>
                    <a:pt x="3898550" y="2307533"/>
                    <a:pt x="3909849" y="2301884"/>
                  </a:cubicBezTo>
                  <a:cubicBezTo>
                    <a:pt x="3919758" y="2296929"/>
                    <a:pt x="3930870" y="2294877"/>
                    <a:pt x="3941380" y="2291374"/>
                  </a:cubicBezTo>
                  <a:cubicBezTo>
                    <a:pt x="3951890" y="2284367"/>
                    <a:pt x="3961083" y="2274788"/>
                    <a:pt x="3972911" y="2270353"/>
                  </a:cubicBezTo>
                  <a:cubicBezTo>
                    <a:pt x="3989637" y="2264081"/>
                    <a:pt x="4008131" y="2264176"/>
                    <a:pt x="4025462" y="2259843"/>
                  </a:cubicBezTo>
                  <a:cubicBezTo>
                    <a:pt x="4036210" y="2257156"/>
                    <a:pt x="4046483" y="2252836"/>
                    <a:pt x="4056993" y="2249333"/>
                  </a:cubicBezTo>
                  <a:cubicBezTo>
                    <a:pt x="4135279" y="2197142"/>
                    <a:pt x="4039129" y="2264220"/>
                    <a:pt x="4120055" y="2196781"/>
                  </a:cubicBezTo>
                  <a:cubicBezTo>
                    <a:pt x="4129759" y="2188694"/>
                    <a:pt x="4141882" y="2183847"/>
                    <a:pt x="4151586" y="2175760"/>
                  </a:cubicBezTo>
                  <a:cubicBezTo>
                    <a:pt x="4204072" y="2132022"/>
                    <a:pt x="4159236" y="2152189"/>
                    <a:pt x="4214649" y="2133719"/>
                  </a:cubicBezTo>
                  <a:cubicBezTo>
                    <a:pt x="4264618" y="2100406"/>
                    <a:pt x="4234194" y="2116694"/>
                    <a:pt x="4309242" y="2091678"/>
                  </a:cubicBezTo>
                  <a:lnTo>
                    <a:pt x="4340773" y="2081167"/>
                  </a:lnTo>
                  <a:lnTo>
                    <a:pt x="4372304" y="2070657"/>
                  </a:lnTo>
                  <a:cubicBezTo>
                    <a:pt x="4382814" y="2060147"/>
                    <a:pt x="4392416" y="2048642"/>
                    <a:pt x="4403835" y="2039126"/>
                  </a:cubicBezTo>
                  <a:cubicBezTo>
                    <a:pt x="4413539" y="2031039"/>
                    <a:pt x="4426434" y="2027037"/>
                    <a:pt x="4435366" y="2018105"/>
                  </a:cubicBezTo>
                  <a:cubicBezTo>
                    <a:pt x="4484977" y="1968493"/>
                    <a:pt x="4432705" y="2006331"/>
                    <a:pt x="4466897" y="1955043"/>
                  </a:cubicBezTo>
                  <a:cubicBezTo>
                    <a:pt x="4489392" y="1921301"/>
                    <a:pt x="4496901" y="1924021"/>
                    <a:pt x="4529959" y="1913002"/>
                  </a:cubicBezTo>
                  <a:cubicBezTo>
                    <a:pt x="4587489" y="1932178"/>
                    <a:pt x="4562214" y="1928647"/>
                    <a:pt x="4656083" y="1913002"/>
                  </a:cubicBezTo>
                  <a:cubicBezTo>
                    <a:pt x="4667011" y="1911181"/>
                    <a:pt x="4677929" y="1907871"/>
                    <a:pt x="4687614" y="1902491"/>
                  </a:cubicBezTo>
                  <a:cubicBezTo>
                    <a:pt x="4709698" y="1890222"/>
                    <a:pt x="4726709" y="1868439"/>
                    <a:pt x="4750676" y="1860450"/>
                  </a:cubicBezTo>
                  <a:lnTo>
                    <a:pt x="4876800" y="1818409"/>
                  </a:lnTo>
                  <a:cubicBezTo>
                    <a:pt x="4887310" y="1814905"/>
                    <a:pt x="4899113" y="1814043"/>
                    <a:pt x="4908331" y="1807898"/>
                  </a:cubicBezTo>
                  <a:lnTo>
                    <a:pt x="4971393" y="1765857"/>
                  </a:lnTo>
                  <a:cubicBezTo>
                    <a:pt x="4981903" y="1758850"/>
                    <a:pt x="4993992" y="1753768"/>
                    <a:pt x="5002924" y="1744836"/>
                  </a:cubicBezTo>
                  <a:cubicBezTo>
                    <a:pt x="5013434" y="1734326"/>
                    <a:pt x="5022087" y="1721550"/>
                    <a:pt x="5034455" y="1713305"/>
                  </a:cubicBezTo>
                  <a:cubicBezTo>
                    <a:pt x="5043673" y="1707160"/>
                    <a:pt x="5055333" y="1705839"/>
                    <a:pt x="5065986" y="1702795"/>
                  </a:cubicBezTo>
                  <a:cubicBezTo>
                    <a:pt x="5177155" y="1671032"/>
                    <a:pt x="5021263" y="1721206"/>
                    <a:pt x="5171090" y="1671264"/>
                  </a:cubicBezTo>
                  <a:cubicBezTo>
                    <a:pt x="5181600" y="1667761"/>
                    <a:pt x="5193403" y="1666898"/>
                    <a:pt x="5202621" y="1660753"/>
                  </a:cubicBezTo>
                  <a:cubicBezTo>
                    <a:pt x="5276911" y="1611228"/>
                    <a:pt x="5184963" y="1673367"/>
                    <a:pt x="5276193" y="1608202"/>
                  </a:cubicBezTo>
                  <a:cubicBezTo>
                    <a:pt x="5309462" y="1584438"/>
                    <a:pt x="5315421" y="1585088"/>
                    <a:pt x="5349766" y="1555650"/>
                  </a:cubicBezTo>
                  <a:cubicBezTo>
                    <a:pt x="5389443" y="1521642"/>
                    <a:pt x="5365097" y="1524119"/>
                    <a:pt x="5391807" y="1524119"/>
                  </a:cubicBezTo>
                  <a:lnTo>
                    <a:pt x="5391807" y="1471567"/>
                  </a:lnTo>
                  <a:cubicBezTo>
                    <a:pt x="5416331" y="1450546"/>
                    <a:pt x="5443921" y="1432647"/>
                    <a:pt x="5465380" y="1408505"/>
                  </a:cubicBezTo>
                  <a:cubicBezTo>
                    <a:pt x="5472740" y="1400225"/>
                    <a:pt x="5468969" y="1385625"/>
                    <a:pt x="5475890" y="1376974"/>
                  </a:cubicBezTo>
                  <a:cubicBezTo>
                    <a:pt x="5490708" y="1358451"/>
                    <a:pt x="5518180" y="1352367"/>
                    <a:pt x="5538952" y="1345443"/>
                  </a:cubicBezTo>
                  <a:cubicBezTo>
                    <a:pt x="5559973" y="1324422"/>
                    <a:pt x="5585524" y="1307116"/>
                    <a:pt x="5602014" y="1282381"/>
                  </a:cubicBezTo>
                  <a:cubicBezTo>
                    <a:pt x="5630042" y="1240340"/>
                    <a:pt x="5612525" y="1257857"/>
                    <a:pt x="5654566" y="1229829"/>
                  </a:cubicBezTo>
                  <a:cubicBezTo>
                    <a:pt x="5673065" y="1174331"/>
                    <a:pt x="5658931" y="1207515"/>
                    <a:pt x="5707117" y="1135236"/>
                  </a:cubicBezTo>
                  <a:cubicBezTo>
                    <a:pt x="5714124" y="1124726"/>
                    <a:pt x="5717628" y="1110712"/>
                    <a:pt x="5728138" y="1103705"/>
                  </a:cubicBezTo>
                  <a:lnTo>
                    <a:pt x="5791200" y="1061664"/>
                  </a:lnTo>
                  <a:cubicBezTo>
                    <a:pt x="5801710" y="1054657"/>
                    <a:pt x="5813799" y="1049575"/>
                    <a:pt x="5822731" y="1040643"/>
                  </a:cubicBezTo>
                  <a:cubicBezTo>
                    <a:pt x="5833241" y="1030133"/>
                    <a:pt x="5842529" y="1018237"/>
                    <a:pt x="5854262" y="1009112"/>
                  </a:cubicBezTo>
                  <a:cubicBezTo>
                    <a:pt x="5874204" y="993602"/>
                    <a:pt x="5899460" y="984935"/>
                    <a:pt x="5917324" y="967071"/>
                  </a:cubicBezTo>
                  <a:cubicBezTo>
                    <a:pt x="6009442" y="874953"/>
                    <a:pt x="5896712" y="991806"/>
                    <a:pt x="5969876" y="904009"/>
                  </a:cubicBezTo>
                  <a:cubicBezTo>
                    <a:pt x="5995166" y="873662"/>
                    <a:pt x="6001935" y="872126"/>
                    <a:pt x="6032938" y="851457"/>
                  </a:cubicBezTo>
                  <a:cubicBezTo>
                    <a:pt x="6052960" y="791396"/>
                    <a:pt x="6026932" y="841449"/>
                    <a:pt x="6074980" y="809416"/>
                  </a:cubicBezTo>
                  <a:cubicBezTo>
                    <a:pt x="6153710" y="756929"/>
                    <a:pt x="6063069" y="792364"/>
                    <a:pt x="6138042" y="767374"/>
                  </a:cubicBezTo>
                  <a:cubicBezTo>
                    <a:pt x="6197597" y="678038"/>
                    <a:pt x="6099507" y="816419"/>
                    <a:pt x="6222124" y="693802"/>
                  </a:cubicBezTo>
                  <a:cubicBezTo>
                    <a:pt x="6232634" y="683292"/>
                    <a:pt x="6244139" y="673690"/>
                    <a:pt x="6253655" y="662271"/>
                  </a:cubicBezTo>
                  <a:cubicBezTo>
                    <a:pt x="6261742" y="652567"/>
                    <a:pt x="6264812" y="638631"/>
                    <a:pt x="6274676" y="630740"/>
                  </a:cubicBezTo>
                  <a:cubicBezTo>
                    <a:pt x="6283327" y="623819"/>
                    <a:pt x="6295697" y="623733"/>
                    <a:pt x="6306207" y="620229"/>
                  </a:cubicBezTo>
                  <a:cubicBezTo>
                    <a:pt x="6358398" y="541943"/>
                    <a:pt x="6291320" y="638093"/>
                    <a:pt x="6358759" y="557167"/>
                  </a:cubicBezTo>
                  <a:cubicBezTo>
                    <a:pt x="6366846" y="547463"/>
                    <a:pt x="6371693" y="535340"/>
                    <a:pt x="6379780" y="525636"/>
                  </a:cubicBezTo>
                  <a:cubicBezTo>
                    <a:pt x="6405070" y="495289"/>
                    <a:pt x="6411839" y="493753"/>
                    <a:pt x="6442842" y="473084"/>
                  </a:cubicBezTo>
                  <a:cubicBezTo>
                    <a:pt x="6446345" y="462574"/>
                    <a:pt x="6446431" y="450204"/>
                    <a:pt x="6453352" y="441553"/>
                  </a:cubicBezTo>
                  <a:cubicBezTo>
                    <a:pt x="6461243" y="431689"/>
                    <a:pt x="6475179" y="428620"/>
                    <a:pt x="6484883" y="420533"/>
                  </a:cubicBezTo>
                  <a:cubicBezTo>
                    <a:pt x="6496302" y="411017"/>
                    <a:pt x="6504995" y="398518"/>
                    <a:pt x="6516414" y="389002"/>
                  </a:cubicBezTo>
                  <a:cubicBezTo>
                    <a:pt x="6526118" y="380915"/>
                    <a:pt x="6538241" y="376068"/>
                    <a:pt x="6547945" y="367981"/>
                  </a:cubicBezTo>
                  <a:cubicBezTo>
                    <a:pt x="6559364" y="358465"/>
                    <a:pt x="6568057" y="345966"/>
                    <a:pt x="6579476" y="336450"/>
                  </a:cubicBezTo>
                  <a:cubicBezTo>
                    <a:pt x="6589180" y="328363"/>
                    <a:pt x="6601566" y="323821"/>
                    <a:pt x="6611007" y="315429"/>
                  </a:cubicBezTo>
                  <a:cubicBezTo>
                    <a:pt x="6669911" y="263070"/>
                    <a:pt x="6663141" y="268759"/>
                    <a:pt x="6695090" y="220836"/>
                  </a:cubicBezTo>
                  <a:cubicBezTo>
                    <a:pt x="6721507" y="141582"/>
                    <a:pt x="6685872" y="239272"/>
                    <a:pt x="6726621" y="157774"/>
                  </a:cubicBezTo>
                  <a:cubicBezTo>
                    <a:pt x="6731576" y="147865"/>
                    <a:pt x="6733628" y="136753"/>
                    <a:pt x="6737131" y="126243"/>
                  </a:cubicBezTo>
                  <a:cubicBezTo>
                    <a:pt x="6712117" y="51197"/>
                    <a:pt x="6697675" y="75472"/>
                    <a:pt x="6747642" y="42160"/>
                  </a:cubicBezTo>
                  <a:cubicBezTo>
                    <a:pt x="6754649" y="31650"/>
                    <a:pt x="6758798" y="18520"/>
                    <a:pt x="6768662" y="10629"/>
                  </a:cubicBezTo>
                  <a:cubicBezTo>
                    <a:pt x="6797018" y="-12056"/>
                    <a:pt x="6848879" y="8259"/>
                    <a:pt x="6873766" y="10629"/>
                  </a:cubicBezTo>
                  <a:cubicBezTo>
                    <a:pt x="6922718" y="15291"/>
                    <a:pt x="6971863" y="17636"/>
                    <a:pt x="7020911" y="21140"/>
                  </a:cubicBezTo>
                  <a:lnTo>
                    <a:pt x="7062952" y="147264"/>
                  </a:lnTo>
                  <a:cubicBezTo>
                    <a:pt x="7066455" y="157774"/>
                    <a:pt x="7067317" y="169577"/>
                    <a:pt x="7073462" y="178795"/>
                  </a:cubicBezTo>
                  <a:lnTo>
                    <a:pt x="7094483" y="210326"/>
                  </a:lnTo>
                  <a:cubicBezTo>
                    <a:pt x="7090980" y="276891"/>
                    <a:pt x="7090008" y="343638"/>
                    <a:pt x="7083973" y="410022"/>
                  </a:cubicBezTo>
                  <a:cubicBezTo>
                    <a:pt x="7080688" y="446159"/>
                    <a:pt x="7066814" y="440746"/>
                    <a:pt x="7052442" y="473084"/>
                  </a:cubicBezTo>
                  <a:cubicBezTo>
                    <a:pt x="7037819" y="505987"/>
                    <a:pt x="7029646" y="543246"/>
                    <a:pt x="7020911" y="578188"/>
                  </a:cubicBezTo>
                  <a:cubicBezTo>
                    <a:pt x="7017407" y="623733"/>
                    <a:pt x="7017524" y="669702"/>
                    <a:pt x="7010400" y="714822"/>
                  </a:cubicBezTo>
                  <a:cubicBezTo>
                    <a:pt x="7006944" y="736709"/>
                    <a:pt x="6996387" y="756863"/>
                    <a:pt x="6989380" y="777884"/>
                  </a:cubicBezTo>
                  <a:lnTo>
                    <a:pt x="6968359" y="840947"/>
                  </a:lnTo>
                  <a:cubicBezTo>
                    <a:pt x="6964856" y="851457"/>
                    <a:pt x="6960536" y="861730"/>
                    <a:pt x="6957849" y="872478"/>
                  </a:cubicBezTo>
                  <a:cubicBezTo>
                    <a:pt x="6954345" y="886492"/>
                    <a:pt x="6950171" y="900355"/>
                    <a:pt x="6947338" y="914519"/>
                  </a:cubicBezTo>
                  <a:cubicBezTo>
                    <a:pt x="6943159" y="935416"/>
                    <a:pt x="6943567" y="957364"/>
                    <a:pt x="6936828" y="977581"/>
                  </a:cubicBezTo>
                  <a:cubicBezTo>
                    <a:pt x="6932833" y="989565"/>
                    <a:pt x="6922814" y="998602"/>
                    <a:pt x="6915807" y="1009112"/>
                  </a:cubicBezTo>
                  <a:cubicBezTo>
                    <a:pt x="6889390" y="1088366"/>
                    <a:pt x="6925025" y="990676"/>
                    <a:pt x="6884276" y="1072174"/>
                  </a:cubicBezTo>
                  <a:cubicBezTo>
                    <a:pt x="6853854" y="1133018"/>
                    <a:pt x="6902009" y="1075462"/>
                    <a:pt x="6842235" y="1135236"/>
                  </a:cubicBezTo>
                  <a:cubicBezTo>
                    <a:pt x="6826958" y="1181067"/>
                    <a:pt x="6827953" y="1196517"/>
                    <a:pt x="6800193" y="1229829"/>
                  </a:cubicBezTo>
                  <a:cubicBezTo>
                    <a:pt x="6790677" y="1241248"/>
                    <a:pt x="6777787" y="1249627"/>
                    <a:pt x="6768662" y="1261360"/>
                  </a:cubicBezTo>
                  <a:cubicBezTo>
                    <a:pt x="6702635" y="1346252"/>
                    <a:pt x="6756131" y="1304748"/>
                    <a:pt x="6695090" y="1345443"/>
                  </a:cubicBezTo>
                  <a:cubicBezTo>
                    <a:pt x="6676591" y="1400941"/>
                    <a:pt x="6693798" y="1370829"/>
                    <a:pt x="6621517" y="1419016"/>
                  </a:cubicBezTo>
                  <a:lnTo>
                    <a:pt x="6589986" y="1440036"/>
                  </a:lnTo>
                  <a:cubicBezTo>
                    <a:pt x="6571301" y="1468065"/>
                    <a:pt x="6565449" y="1481309"/>
                    <a:pt x="6537435" y="1503098"/>
                  </a:cubicBezTo>
                  <a:cubicBezTo>
                    <a:pt x="6517493" y="1518609"/>
                    <a:pt x="6492237" y="1527276"/>
                    <a:pt x="6474373" y="1545140"/>
                  </a:cubicBezTo>
                  <a:cubicBezTo>
                    <a:pt x="6463863" y="1555650"/>
                    <a:pt x="6454575" y="1567546"/>
                    <a:pt x="6442842" y="1576671"/>
                  </a:cubicBezTo>
                  <a:cubicBezTo>
                    <a:pt x="6371647" y="1632044"/>
                    <a:pt x="6399335" y="1604535"/>
                    <a:pt x="6337738" y="1639733"/>
                  </a:cubicBezTo>
                  <a:cubicBezTo>
                    <a:pt x="6280689" y="1672332"/>
                    <a:pt x="6332487" y="1651993"/>
                    <a:pt x="6274676" y="1671264"/>
                  </a:cubicBezTo>
                  <a:cubicBezTo>
                    <a:pt x="6267669" y="1681774"/>
                    <a:pt x="6263162" y="1694477"/>
                    <a:pt x="6253655" y="1702795"/>
                  </a:cubicBezTo>
                  <a:cubicBezTo>
                    <a:pt x="6234642" y="1719431"/>
                    <a:pt x="6211614" y="1730822"/>
                    <a:pt x="6190593" y="1744836"/>
                  </a:cubicBezTo>
                  <a:lnTo>
                    <a:pt x="6127531" y="1786878"/>
                  </a:lnTo>
                  <a:cubicBezTo>
                    <a:pt x="6117021" y="1793885"/>
                    <a:pt x="6104932" y="1798966"/>
                    <a:pt x="6096000" y="1807898"/>
                  </a:cubicBezTo>
                  <a:cubicBezTo>
                    <a:pt x="6085490" y="1818408"/>
                    <a:pt x="6073985" y="1828010"/>
                    <a:pt x="6064469" y="1839429"/>
                  </a:cubicBezTo>
                  <a:cubicBezTo>
                    <a:pt x="6056382" y="1849133"/>
                    <a:pt x="6053959" y="1863953"/>
                    <a:pt x="6043449" y="1870960"/>
                  </a:cubicBezTo>
                  <a:cubicBezTo>
                    <a:pt x="6031430" y="1878973"/>
                    <a:pt x="6015421" y="1877967"/>
                    <a:pt x="6001407" y="1881471"/>
                  </a:cubicBezTo>
                  <a:cubicBezTo>
                    <a:pt x="5952359" y="1955043"/>
                    <a:pt x="5980387" y="1930520"/>
                    <a:pt x="5927835" y="1965553"/>
                  </a:cubicBezTo>
                  <a:cubicBezTo>
                    <a:pt x="5920828" y="1976063"/>
                    <a:pt x="5916678" y="1989193"/>
                    <a:pt x="5906814" y="1997084"/>
                  </a:cubicBezTo>
                  <a:cubicBezTo>
                    <a:pt x="5898163" y="2004005"/>
                    <a:pt x="5885192" y="2002640"/>
                    <a:pt x="5875283" y="2007595"/>
                  </a:cubicBezTo>
                  <a:cubicBezTo>
                    <a:pt x="5863985" y="2013244"/>
                    <a:pt x="5855580" y="2024181"/>
                    <a:pt x="5843752" y="2028616"/>
                  </a:cubicBezTo>
                  <a:cubicBezTo>
                    <a:pt x="5832001" y="2033023"/>
                    <a:pt x="5735220" y="2048456"/>
                    <a:pt x="5728138" y="2049636"/>
                  </a:cubicBezTo>
                  <a:cubicBezTo>
                    <a:pt x="5707117" y="2056643"/>
                    <a:pt x="5680744" y="2054989"/>
                    <a:pt x="5665076" y="2070657"/>
                  </a:cubicBezTo>
                  <a:cubicBezTo>
                    <a:pt x="5644055" y="2091678"/>
                    <a:pt x="5618504" y="2108984"/>
                    <a:pt x="5602014" y="2133719"/>
                  </a:cubicBezTo>
                  <a:cubicBezTo>
                    <a:pt x="5573986" y="2175760"/>
                    <a:pt x="5591503" y="2158243"/>
                    <a:pt x="5549462" y="2186271"/>
                  </a:cubicBezTo>
                  <a:cubicBezTo>
                    <a:pt x="5530777" y="2214299"/>
                    <a:pt x="5524925" y="2227545"/>
                    <a:pt x="5496911" y="2249333"/>
                  </a:cubicBezTo>
                  <a:cubicBezTo>
                    <a:pt x="5476969" y="2264843"/>
                    <a:pt x="5451713" y="2273510"/>
                    <a:pt x="5433849" y="2291374"/>
                  </a:cubicBezTo>
                  <a:cubicBezTo>
                    <a:pt x="5423338" y="2301884"/>
                    <a:pt x="5414050" y="2313779"/>
                    <a:pt x="5402317" y="2322905"/>
                  </a:cubicBezTo>
                  <a:cubicBezTo>
                    <a:pt x="5382375" y="2338415"/>
                    <a:pt x="5339255" y="2364947"/>
                    <a:pt x="5339255" y="2364947"/>
                  </a:cubicBezTo>
                  <a:cubicBezTo>
                    <a:pt x="5301745" y="2421213"/>
                    <a:pt x="5327167" y="2387546"/>
                    <a:pt x="5255173" y="2459540"/>
                  </a:cubicBezTo>
                  <a:cubicBezTo>
                    <a:pt x="5244663" y="2470050"/>
                    <a:pt x="5236010" y="2482826"/>
                    <a:pt x="5223642" y="2491071"/>
                  </a:cubicBezTo>
                  <a:cubicBezTo>
                    <a:pt x="5213132" y="2498078"/>
                    <a:pt x="5201815" y="2504004"/>
                    <a:pt x="5192111" y="2512091"/>
                  </a:cubicBezTo>
                  <a:cubicBezTo>
                    <a:pt x="5180692" y="2521607"/>
                    <a:pt x="5170096" y="2532203"/>
                    <a:pt x="5160580" y="2543622"/>
                  </a:cubicBezTo>
                  <a:cubicBezTo>
                    <a:pt x="5152493" y="2553326"/>
                    <a:pt x="5149065" y="2566835"/>
                    <a:pt x="5139559" y="2575153"/>
                  </a:cubicBezTo>
                  <a:cubicBezTo>
                    <a:pt x="5120546" y="2591789"/>
                    <a:pt x="5094361" y="2599331"/>
                    <a:pt x="5076497" y="2617195"/>
                  </a:cubicBezTo>
                  <a:cubicBezTo>
                    <a:pt x="5004503" y="2689189"/>
                    <a:pt x="5038170" y="2663767"/>
                    <a:pt x="4981904" y="2701278"/>
                  </a:cubicBezTo>
                  <a:cubicBezTo>
                    <a:pt x="4921660" y="2791642"/>
                    <a:pt x="5001877" y="2685300"/>
                    <a:pt x="4929352" y="2743319"/>
                  </a:cubicBezTo>
                  <a:cubicBezTo>
                    <a:pt x="4919488" y="2751210"/>
                    <a:pt x="4917838" y="2766532"/>
                    <a:pt x="4908331" y="2774850"/>
                  </a:cubicBezTo>
                  <a:cubicBezTo>
                    <a:pt x="4889318" y="2791486"/>
                    <a:pt x="4845269" y="2816891"/>
                    <a:pt x="4845269" y="2816891"/>
                  </a:cubicBezTo>
                  <a:cubicBezTo>
                    <a:pt x="4796221" y="2890463"/>
                    <a:pt x="4824249" y="2865939"/>
                    <a:pt x="4771697" y="2900974"/>
                  </a:cubicBezTo>
                  <a:cubicBezTo>
                    <a:pt x="4685744" y="2893811"/>
                    <a:pt x="4594849" y="2879497"/>
                    <a:pt x="4508938" y="2900974"/>
                  </a:cubicBezTo>
                  <a:cubicBezTo>
                    <a:pt x="4494518" y="2904579"/>
                    <a:pt x="4488826" y="2922989"/>
                    <a:pt x="4477407" y="2932505"/>
                  </a:cubicBezTo>
                  <a:cubicBezTo>
                    <a:pt x="4467703" y="2940592"/>
                    <a:pt x="4457419" y="2948396"/>
                    <a:pt x="4445876" y="2953526"/>
                  </a:cubicBezTo>
                  <a:cubicBezTo>
                    <a:pt x="4400916" y="2973508"/>
                    <a:pt x="4383576" y="2972828"/>
                    <a:pt x="4340773" y="2985057"/>
                  </a:cubicBezTo>
                  <a:cubicBezTo>
                    <a:pt x="4330120" y="2988101"/>
                    <a:pt x="4319752" y="2992064"/>
                    <a:pt x="4309242" y="2995567"/>
                  </a:cubicBezTo>
                  <a:cubicBezTo>
                    <a:pt x="4298732" y="3006077"/>
                    <a:pt x="4289130" y="3017582"/>
                    <a:pt x="4277711" y="3027098"/>
                  </a:cubicBezTo>
                  <a:cubicBezTo>
                    <a:pt x="4268007" y="3035185"/>
                    <a:pt x="4255112" y="3039187"/>
                    <a:pt x="4246180" y="3048119"/>
                  </a:cubicBezTo>
                  <a:cubicBezTo>
                    <a:pt x="4237248" y="3057051"/>
                    <a:pt x="4234091" y="3070718"/>
                    <a:pt x="4225159" y="3079650"/>
                  </a:cubicBezTo>
                  <a:cubicBezTo>
                    <a:pt x="4216227" y="3088582"/>
                    <a:pt x="4203332" y="3092584"/>
                    <a:pt x="4193628" y="3100671"/>
                  </a:cubicBezTo>
                  <a:cubicBezTo>
                    <a:pt x="4094840" y="3182995"/>
                    <a:pt x="4258417" y="3067988"/>
                    <a:pt x="4099035" y="3174243"/>
                  </a:cubicBezTo>
                  <a:cubicBezTo>
                    <a:pt x="4088525" y="3181250"/>
                    <a:pt x="4079488" y="3191270"/>
                    <a:pt x="4067504" y="3195264"/>
                  </a:cubicBezTo>
                  <a:lnTo>
                    <a:pt x="4004442" y="3216284"/>
                  </a:lnTo>
                  <a:cubicBezTo>
                    <a:pt x="3993932" y="3219787"/>
                    <a:pt x="3983839" y="3224974"/>
                    <a:pt x="3972911" y="3226795"/>
                  </a:cubicBezTo>
                  <a:lnTo>
                    <a:pt x="3909849" y="3237305"/>
                  </a:lnTo>
                  <a:lnTo>
                    <a:pt x="3815255" y="3268836"/>
                  </a:lnTo>
                  <a:cubicBezTo>
                    <a:pt x="3804745" y="3272340"/>
                    <a:pt x="3792942" y="3273202"/>
                    <a:pt x="3783724" y="3279347"/>
                  </a:cubicBezTo>
                  <a:lnTo>
                    <a:pt x="3752193" y="3300367"/>
                  </a:lnTo>
                  <a:cubicBezTo>
                    <a:pt x="3745186" y="3321388"/>
                    <a:pt x="3749609" y="3351138"/>
                    <a:pt x="3731173" y="3363429"/>
                  </a:cubicBezTo>
                  <a:cubicBezTo>
                    <a:pt x="3658893" y="3411616"/>
                    <a:pt x="3692078" y="3397482"/>
                    <a:pt x="3636580" y="3415981"/>
                  </a:cubicBezTo>
                  <a:cubicBezTo>
                    <a:pt x="3607815" y="3435158"/>
                    <a:pt x="3598779" y="3435343"/>
                    <a:pt x="3584028" y="3468533"/>
                  </a:cubicBezTo>
                  <a:cubicBezTo>
                    <a:pt x="3578930" y="3480002"/>
                    <a:pt x="3563943" y="3549403"/>
                    <a:pt x="3541986" y="3563126"/>
                  </a:cubicBezTo>
                  <a:cubicBezTo>
                    <a:pt x="3523196" y="3574870"/>
                    <a:pt x="3499945" y="3577140"/>
                    <a:pt x="3478924" y="3584147"/>
                  </a:cubicBezTo>
                  <a:lnTo>
                    <a:pt x="3447393" y="3594657"/>
                  </a:lnTo>
                  <a:cubicBezTo>
                    <a:pt x="3436883" y="3601664"/>
                    <a:pt x="3427160" y="3610029"/>
                    <a:pt x="3415862" y="3615678"/>
                  </a:cubicBezTo>
                  <a:cubicBezTo>
                    <a:pt x="3405953" y="3620633"/>
                    <a:pt x="3392165" y="3618354"/>
                    <a:pt x="3384331" y="3626188"/>
                  </a:cubicBezTo>
                  <a:cubicBezTo>
                    <a:pt x="3376497" y="3634022"/>
                    <a:pt x="3377324" y="3647209"/>
                    <a:pt x="3373821" y="3657719"/>
                  </a:cubicBezTo>
                  <a:cubicBezTo>
                    <a:pt x="3370318" y="3699760"/>
                    <a:pt x="3375718" y="3743521"/>
                    <a:pt x="3363311" y="3783843"/>
                  </a:cubicBezTo>
                  <a:cubicBezTo>
                    <a:pt x="3360053" y="3794432"/>
                    <a:pt x="3341689" y="3789398"/>
                    <a:pt x="3331780" y="3794353"/>
                  </a:cubicBezTo>
                  <a:cubicBezTo>
                    <a:pt x="3320482" y="3800002"/>
                    <a:pt x="3311547" y="3809725"/>
                    <a:pt x="3300249" y="3815374"/>
                  </a:cubicBezTo>
                  <a:cubicBezTo>
                    <a:pt x="3259812" y="3835592"/>
                    <a:pt x="3182632" y="3833710"/>
                    <a:pt x="3153104" y="3836395"/>
                  </a:cubicBezTo>
                  <a:cubicBezTo>
                    <a:pt x="3132083" y="3850409"/>
                    <a:pt x="3114962" y="3874282"/>
                    <a:pt x="3090042" y="3878436"/>
                  </a:cubicBezTo>
                  <a:cubicBezTo>
                    <a:pt x="3016052" y="3890768"/>
                    <a:pt x="3047197" y="3882208"/>
                    <a:pt x="2995449" y="3899457"/>
                  </a:cubicBezTo>
                  <a:cubicBezTo>
                    <a:pt x="2917159" y="3951649"/>
                    <a:pt x="3013315" y="3884569"/>
                    <a:pt x="2932386" y="3952009"/>
                  </a:cubicBezTo>
                  <a:cubicBezTo>
                    <a:pt x="2887209" y="3989656"/>
                    <a:pt x="2916722" y="3959841"/>
                    <a:pt x="2869324" y="3983540"/>
                  </a:cubicBezTo>
                  <a:cubicBezTo>
                    <a:pt x="2787825" y="4024289"/>
                    <a:pt x="2885517" y="3988651"/>
                    <a:pt x="2806262" y="4015071"/>
                  </a:cubicBezTo>
                  <a:cubicBezTo>
                    <a:pt x="2783331" y="4083865"/>
                    <a:pt x="2815180" y="4016346"/>
                    <a:pt x="2764221" y="4057112"/>
                  </a:cubicBezTo>
                  <a:cubicBezTo>
                    <a:pt x="2754357" y="4065003"/>
                    <a:pt x="2752132" y="4079711"/>
                    <a:pt x="2743200" y="4088643"/>
                  </a:cubicBezTo>
                  <a:cubicBezTo>
                    <a:pt x="2734268" y="4097575"/>
                    <a:pt x="2721110" y="4101272"/>
                    <a:pt x="2711669" y="4109664"/>
                  </a:cubicBezTo>
                  <a:cubicBezTo>
                    <a:pt x="2626595" y="4185286"/>
                    <a:pt x="2682093" y="4161564"/>
                    <a:pt x="2617076" y="4183236"/>
                  </a:cubicBezTo>
                  <a:cubicBezTo>
                    <a:pt x="2606566" y="4193746"/>
                    <a:pt x="2598538" y="4207548"/>
                    <a:pt x="2585545" y="4214767"/>
                  </a:cubicBezTo>
                  <a:cubicBezTo>
                    <a:pt x="2566176" y="4225528"/>
                    <a:pt x="2522483" y="4235788"/>
                    <a:pt x="2522483" y="4235788"/>
                  </a:cubicBezTo>
                  <a:cubicBezTo>
                    <a:pt x="2501462" y="4249802"/>
                    <a:pt x="2477285" y="4259965"/>
                    <a:pt x="2459421" y="4277829"/>
                  </a:cubicBezTo>
                  <a:cubicBezTo>
                    <a:pt x="2418958" y="4318292"/>
                    <a:pt x="2440257" y="4301115"/>
                    <a:pt x="2396359" y="4330381"/>
                  </a:cubicBezTo>
                  <a:cubicBezTo>
                    <a:pt x="2389352" y="4340891"/>
                    <a:pt x="2384845" y="4353594"/>
                    <a:pt x="2375338" y="4361912"/>
                  </a:cubicBezTo>
                  <a:cubicBezTo>
                    <a:pt x="2329175" y="4402305"/>
                    <a:pt x="2320251" y="4403349"/>
                    <a:pt x="2270235" y="4414464"/>
                  </a:cubicBezTo>
                  <a:cubicBezTo>
                    <a:pt x="2252796" y="4418339"/>
                    <a:pt x="2234918" y="4420274"/>
                    <a:pt x="2217683" y="4424974"/>
                  </a:cubicBezTo>
                  <a:cubicBezTo>
                    <a:pt x="2196306" y="4430804"/>
                    <a:pt x="2154621" y="4445995"/>
                    <a:pt x="2154621" y="4445995"/>
                  </a:cubicBezTo>
                  <a:cubicBezTo>
                    <a:pt x="2094847" y="4505769"/>
                    <a:pt x="2152403" y="4457614"/>
                    <a:pt x="2091559" y="4488036"/>
                  </a:cubicBezTo>
                  <a:cubicBezTo>
                    <a:pt x="2010061" y="4528785"/>
                    <a:pt x="2107751" y="4493150"/>
                    <a:pt x="2028497" y="4519567"/>
                  </a:cubicBezTo>
                  <a:cubicBezTo>
                    <a:pt x="1956217" y="4567754"/>
                    <a:pt x="1989402" y="4553620"/>
                    <a:pt x="1933904" y="4572119"/>
                  </a:cubicBezTo>
                  <a:cubicBezTo>
                    <a:pt x="1837843" y="4636161"/>
                    <a:pt x="1985306" y="4545515"/>
                    <a:pt x="1723697" y="4603650"/>
                  </a:cubicBezTo>
                  <a:cubicBezTo>
                    <a:pt x="1712882" y="4606053"/>
                    <a:pt x="1719332" y="4625963"/>
                    <a:pt x="1713186" y="4635181"/>
                  </a:cubicBezTo>
                  <a:cubicBezTo>
                    <a:pt x="1690156" y="4669725"/>
                    <a:pt x="1679207" y="4663497"/>
                    <a:pt x="1650124" y="4687733"/>
                  </a:cubicBezTo>
                  <a:cubicBezTo>
                    <a:pt x="1638705" y="4697249"/>
                    <a:pt x="1631586" y="4712046"/>
                    <a:pt x="1618593" y="4719264"/>
                  </a:cubicBezTo>
                  <a:cubicBezTo>
                    <a:pt x="1599224" y="4730025"/>
                    <a:pt x="1576552" y="4733277"/>
                    <a:pt x="1555531" y="4740284"/>
                  </a:cubicBezTo>
                  <a:lnTo>
                    <a:pt x="1524000" y="4750795"/>
                  </a:lnTo>
                  <a:cubicBezTo>
                    <a:pt x="1454022" y="4820773"/>
                    <a:pt x="1529388" y="4754808"/>
                    <a:pt x="1460938" y="4792836"/>
                  </a:cubicBezTo>
                  <a:cubicBezTo>
                    <a:pt x="1438853" y="4805105"/>
                    <a:pt x="1421843" y="4826889"/>
                    <a:pt x="1397876" y="4834878"/>
                  </a:cubicBezTo>
                  <a:cubicBezTo>
                    <a:pt x="1387366" y="4838381"/>
                    <a:pt x="1376998" y="4842344"/>
                    <a:pt x="1366345" y="4845388"/>
                  </a:cubicBezTo>
                  <a:cubicBezTo>
                    <a:pt x="1336829" y="4853821"/>
                    <a:pt x="1301545" y="4860992"/>
                    <a:pt x="1271752" y="4866409"/>
                  </a:cubicBezTo>
                  <a:cubicBezTo>
                    <a:pt x="1250785" y="4870221"/>
                    <a:pt x="1229528" y="4872454"/>
                    <a:pt x="1208690" y="4876919"/>
                  </a:cubicBezTo>
                  <a:cubicBezTo>
                    <a:pt x="1142313" y="4891143"/>
                    <a:pt x="1141103" y="4892441"/>
                    <a:pt x="1093076" y="4908450"/>
                  </a:cubicBezTo>
                  <a:cubicBezTo>
                    <a:pt x="1082566" y="4915457"/>
                    <a:pt x="1073088" y="4924341"/>
                    <a:pt x="1061545" y="4929471"/>
                  </a:cubicBezTo>
                  <a:cubicBezTo>
                    <a:pt x="1041297" y="4938470"/>
                    <a:pt x="998483" y="4950491"/>
                    <a:pt x="998483" y="4950491"/>
                  </a:cubicBezTo>
                  <a:cubicBezTo>
                    <a:pt x="858504" y="5043812"/>
                    <a:pt x="1065965" y="4909497"/>
                    <a:pt x="935421" y="4982022"/>
                  </a:cubicBezTo>
                  <a:cubicBezTo>
                    <a:pt x="913336" y="4994291"/>
                    <a:pt x="897468" y="5021274"/>
                    <a:pt x="872359" y="5024064"/>
                  </a:cubicBezTo>
                  <a:lnTo>
                    <a:pt x="777766" y="5034574"/>
                  </a:lnTo>
                  <a:cubicBezTo>
                    <a:pt x="770759" y="5045084"/>
                    <a:pt x="765677" y="5057173"/>
                    <a:pt x="756745" y="5066105"/>
                  </a:cubicBezTo>
                  <a:cubicBezTo>
                    <a:pt x="736369" y="5086481"/>
                    <a:pt x="719329" y="5089088"/>
                    <a:pt x="693683" y="5097636"/>
                  </a:cubicBezTo>
                  <a:cubicBezTo>
                    <a:pt x="627117" y="5094133"/>
                    <a:pt x="560644" y="5087126"/>
                    <a:pt x="493986" y="5087126"/>
                  </a:cubicBezTo>
                  <a:cubicBezTo>
                    <a:pt x="458777" y="5087126"/>
                    <a:pt x="423489" y="5091147"/>
                    <a:pt x="388883" y="5097636"/>
                  </a:cubicBezTo>
                  <a:cubicBezTo>
                    <a:pt x="367105" y="5101719"/>
                    <a:pt x="325821" y="5118657"/>
                    <a:pt x="325821" y="5118657"/>
                  </a:cubicBezTo>
                  <a:cubicBezTo>
                    <a:pt x="315311" y="5125664"/>
                    <a:pt x="302181" y="5129814"/>
                    <a:pt x="294290" y="5139678"/>
                  </a:cubicBezTo>
                  <a:cubicBezTo>
                    <a:pt x="253524" y="5190637"/>
                    <a:pt x="321043" y="5158788"/>
                    <a:pt x="252249" y="5181719"/>
                  </a:cubicBezTo>
                  <a:cubicBezTo>
                    <a:pt x="241738" y="5188726"/>
                    <a:pt x="232972" y="5199676"/>
                    <a:pt x="220717" y="5202740"/>
                  </a:cubicBezTo>
                  <a:cubicBezTo>
                    <a:pt x="77854" y="5238455"/>
                    <a:pt x="166741" y="5186171"/>
                    <a:pt x="94593" y="5234271"/>
                  </a:cubicBezTo>
                  <a:cubicBezTo>
                    <a:pt x="80579" y="5213250"/>
                    <a:pt x="44563" y="5195176"/>
                    <a:pt x="52552" y="5171209"/>
                  </a:cubicBezTo>
                  <a:cubicBezTo>
                    <a:pt x="56055" y="5160699"/>
                    <a:pt x="56141" y="5148329"/>
                    <a:pt x="63062" y="5139678"/>
                  </a:cubicBezTo>
                  <a:cubicBezTo>
                    <a:pt x="70953" y="5129814"/>
                    <a:pt x="94593" y="5118657"/>
                    <a:pt x="94593" y="5118657"/>
                  </a:cubicBezTo>
                  <a:lnTo>
                    <a:pt x="94593" y="5118657"/>
                  </a:lnTo>
                </a:path>
              </a:pathLst>
            </a:custGeom>
            <a:gradFill>
              <a:gsLst>
                <a:gs pos="21000">
                  <a:srgbClr val="494949"/>
                </a:gs>
                <a:gs pos="62000">
                  <a:srgbClr val="FFFFFF">
                    <a:lumMod val="94000"/>
                  </a:srgbClr>
                </a:gs>
              </a:gsLst>
              <a:lin ang="2400000" scaled="0"/>
            </a:gra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4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</p:grpSp>
      <p:grpSp>
        <p:nvGrpSpPr>
          <p:cNvPr id="117" name="Grupa 130"/>
          <p:cNvGrpSpPr/>
          <p:nvPr/>
        </p:nvGrpSpPr>
        <p:grpSpPr>
          <a:xfrm>
            <a:off x="2152313" y="2196228"/>
            <a:ext cx="4737817" cy="3794614"/>
            <a:chOff x="1641783" y="2497350"/>
            <a:chExt cx="5132635" cy="3794614"/>
          </a:xfrm>
        </p:grpSpPr>
        <p:sp>
          <p:nvSpPr>
            <p:cNvPr id="118" name="pole tekstowe 8"/>
            <p:cNvSpPr txBox="1">
              <a:spLocks noChangeArrowheads="1"/>
            </p:cNvSpPr>
            <p:nvPr/>
          </p:nvSpPr>
          <p:spPr bwMode="auto">
            <a:xfrm>
              <a:off x="1995708" y="5807786"/>
              <a:ext cx="416395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1400" b="1" i="0" u="none" strike="noStrike" kern="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 charset="0"/>
                </a:rPr>
                <a:t>28</a:t>
              </a:r>
            </a:p>
          </p:txBody>
        </p:sp>
        <p:sp>
          <p:nvSpPr>
            <p:cNvPr id="119" name="pole tekstowe 9"/>
            <p:cNvSpPr txBox="1">
              <a:spLocks noChangeArrowheads="1"/>
            </p:cNvSpPr>
            <p:nvPr/>
          </p:nvSpPr>
          <p:spPr bwMode="auto">
            <a:xfrm>
              <a:off x="1641783" y="5984187"/>
              <a:ext cx="416395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 charset="0"/>
                </a:rPr>
                <a:t>20</a:t>
              </a:r>
            </a:p>
          </p:txBody>
        </p:sp>
        <p:sp>
          <p:nvSpPr>
            <p:cNvPr id="120" name="pole tekstowe 7"/>
            <p:cNvSpPr txBox="1">
              <a:spLocks noChangeArrowheads="1"/>
            </p:cNvSpPr>
            <p:nvPr/>
          </p:nvSpPr>
          <p:spPr bwMode="auto">
            <a:xfrm>
              <a:off x="2925874" y="4949650"/>
              <a:ext cx="416395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</a:rPr>
                <a:t>50</a:t>
              </a:r>
            </a:p>
          </p:txBody>
        </p:sp>
        <p:sp>
          <p:nvSpPr>
            <p:cNvPr id="121" name="pole tekstowe 5"/>
            <p:cNvSpPr txBox="1">
              <a:spLocks noChangeArrowheads="1"/>
            </p:cNvSpPr>
            <p:nvPr/>
          </p:nvSpPr>
          <p:spPr bwMode="auto">
            <a:xfrm>
              <a:off x="6249852" y="2497350"/>
              <a:ext cx="524566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</a:rPr>
                <a:t>126</a:t>
              </a:r>
            </a:p>
          </p:txBody>
        </p:sp>
        <p:sp>
          <p:nvSpPr>
            <p:cNvPr id="122" name="pole tekstowe 6"/>
            <p:cNvSpPr txBox="1">
              <a:spLocks noChangeArrowheads="1"/>
            </p:cNvSpPr>
            <p:nvPr/>
          </p:nvSpPr>
          <p:spPr bwMode="auto">
            <a:xfrm>
              <a:off x="4370949" y="4207245"/>
              <a:ext cx="518200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</a:rPr>
                <a:t>82</a:t>
              </a:r>
            </a:p>
          </p:txBody>
        </p:sp>
      </p:grpSp>
      <p:sp>
        <p:nvSpPr>
          <p:cNvPr id="123" name="Prostokąt 80"/>
          <p:cNvSpPr/>
          <p:nvPr/>
        </p:nvSpPr>
        <p:spPr bwMode="auto">
          <a:xfrm>
            <a:off x="7326960" y="1593291"/>
            <a:ext cx="42202" cy="45719"/>
          </a:xfrm>
          <a:prstGeom prst="rect">
            <a:avLst/>
          </a:prstGeom>
          <a:solidFill>
            <a:srgbClr val="000000"/>
          </a:solidFill>
          <a:ln w="635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sz="24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sp>
        <p:nvSpPr>
          <p:cNvPr id="124" name="Prostokąt 81"/>
          <p:cNvSpPr/>
          <p:nvPr/>
        </p:nvSpPr>
        <p:spPr bwMode="auto">
          <a:xfrm>
            <a:off x="7410037" y="1593291"/>
            <a:ext cx="42202" cy="45719"/>
          </a:xfrm>
          <a:prstGeom prst="rect">
            <a:avLst/>
          </a:prstGeom>
          <a:solidFill>
            <a:srgbClr val="000000"/>
          </a:solidFill>
          <a:ln w="635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sz="24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sp>
        <p:nvSpPr>
          <p:cNvPr id="125" name="Prostokąt 84"/>
          <p:cNvSpPr/>
          <p:nvPr/>
        </p:nvSpPr>
        <p:spPr bwMode="auto">
          <a:xfrm>
            <a:off x="7245318" y="1680773"/>
            <a:ext cx="42202" cy="45719"/>
          </a:xfrm>
          <a:prstGeom prst="rect">
            <a:avLst/>
          </a:prstGeom>
          <a:solidFill>
            <a:srgbClr val="000000"/>
          </a:solidFill>
          <a:ln w="635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sz="24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sp>
        <p:nvSpPr>
          <p:cNvPr id="126" name="Prostokąt 85"/>
          <p:cNvSpPr/>
          <p:nvPr/>
        </p:nvSpPr>
        <p:spPr bwMode="auto">
          <a:xfrm>
            <a:off x="2615610" y="5017843"/>
            <a:ext cx="42202" cy="45719"/>
          </a:xfrm>
          <a:prstGeom prst="rect">
            <a:avLst/>
          </a:prstGeom>
          <a:solidFill>
            <a:srgbClr val="000000"/>
          </a:solidFill>
          <a:ln w="635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sz="24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sp>
        <p:nvSpPr>
          <p:cNvPr id="127" name="Prostokąt 86"/>
          <p:cNvSpPr/>
          <p:nvPr/>
        </p:nvSpPr>
        <p:spPr bwMode="auto">
          <a:xfrm>
            <a:off x="2535083" y="5017843"/>
            <a:ext cx="42202" cy="45719"/>
          </a:xfrm>
          <a:prstGeom prst="rect">
            <a:avLst/>
          </a:prstGeom>
          <a:solidFill>
            <a:srgbClr val="000000"/>
          </a:solidFill>
          <a:ln w="635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sz="24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sp>
        <p:nvSpPr>
          <p:cNvPr id="128" name="Prostokąt 78"/>
          <p:cNvSpPr/>
          <p:nvPr/>
        </p:nvSpPr>
        <p:spPr>
          <a:xfrm rot="19640712">
            <a:off x="3673822" y="3735862"/>
            <a:ext cx="2541981" cy="466574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ArchDown">
              <a:avLst>
                <a:gd name="adj" fmla="val 70502"/>
              </a:avLst>
            </a:prstTxWarp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pl-PL" sz="1600" b="1" dirty="0">
                <a:ln w="10541" cmpd="sng">
                  <a:noFill/>
                  <a:prstDash val="solid"/>
                </a:ln>
                <a:solidFill>
                  <a:srgbClr val="DADADA">
                    <a:lumMod val="50000"/>
                  </a:srgbClr>
                </a:solidFill>
                <a:latin typeface="Arial" pitchFamily="34" charset="0"/>
                <a:cs typeface="Arial" pitchFamily="34" charset="0"/>
              </a:rPr>
              <a:t>t</a:t>
            </a:r>
            <a:r>
              <a:rPr lang="pl-PL" sz="1600" b="1" dirty="0" smtClean="0">
                <a:ln w="10541" cmpd="sng">
                  <a:noFill/>
                  <a:prstDash val="solid"/>
                </a:ln>
                <a:solidFill>
                  <a:srgbClr val="DADADA">
                    <a:lumMod val="50000"/>
                  </a:srgbClr>
                </a:solidFill>
                <a:latin typeface="Arial" pitchFamily="34" charset="0"/>
                <a:cs typeface="Arial" pitchFamily="34" charset="0"/>
              </a:rPr>
              <a:t>erra </a:t>
            </a:r>
            <a:r>
              <a:rPr lang="pl-PL" sz="1600" b="1" dirty="0" err="1" smtClean="0">
                <a:ln w="10541" cmpd="sng">
                  <a:noFill/>
                  <a:prstDash val="solid"/>
                </a:ln>
                <a:solidFill>
                  <a:srgbClr val="DADADA">
                    <a:lumMod val="50000"/>
                  </a:srgbClr>
                </a:solidFill>
                <a:latin typeface="Arial" pitchFamily="34" charset="0"/>
                <a:cs typeface="Arial" pitchFamily="34" charset="0"/>
              </a:rPr>
              <a:t>incognita</a:t>
            </a:r>
            <a:endParaRPr lang="pl-PL" sz="1600" b="1" dirty="0">
              <a:ln w="10541" cmpd="sng">
                <a:noFill/>
                <a:prstDash val="solid"/>
              </a:ln>
              <a:solidFill>
                <a:srgbClr val="DADADA">
                  <a:lumMod val="50000"/>
                </a:srgbClr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29" name="Łącznik prosty ze strzałką 63"/>
          <p:cNvCxnSpPr/>
          <p:nvPr/>
        </p:nvCxnSpPr>
        <p:spPr bwMode="auto">
          <a:xfrm flipV="1">
            <a:off x="1141256" y="2485806"/>
            <a:ext cx="0" cy="2987441"/>
          </a:xfrm>
          <a:prstGeom prst="straightConnector1">
            <a:avLst/>
          </a:prstGeom>
          <a:solidFill>
            <a:srgbClr val="00FFFF"/>
          </a:solidFill>
          <a:ln w="19050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0" name="Łącznik prosty ze strzałką 64"/>
          <p:cNvCxnSpPr/>
          <p:nvPr/>
        </p:nvCxnSpPr>
        <p:spPr bwMode="auto">
          <a:xfrm>
            <a:off x="3370609" y="6456689"/>
            <a:ext cx="3202075" cy="94"/>
          </a:xfrm>
          <a:prstGeom prst="straightConnector1">
            <a:avLst/>
          </a:prstGeom>
          <a:solidFill>
            <a:srgbClr val="00FFFF"/>
          </a:solidFill>
          <a:ln w="19050" cap="flat" cmpd="sng" algn="ctr">
            <a:solidFill>
              <a:srgbClr val="FFFFFF"/>
            </a:solidFill>
            <a:prstDash val="solid"/>
            <a:miter lim="800000"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31" name="pole tekstowe 65"/>
          <p:cNvSpPr txBox="1"/>
          <p:nvPr/>
        </p:nvSpPr>
        <p:spPr>
          <a:xfrm>
            <a:off x="3988377" y="6452094"/>
            <a:ext cx="1985740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Neutron </a:t>
            </a:r>
            <a:r>
              <a:rPr kumimoji="0" lang="pl-PL" sz="1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number</a:t>
            </a:r>
            <a:r>
              <a:rPr kumimoji="0" lang="pl-PL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N</a:t>
            </a:r>
            <a:endParaRPr kumimoji="0" lang="pl-PL" sz="16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132" name="pole tekstowe 66"/>
          <p:cNvSpPr txBox="1"/>
          <p:nvPr/>
        </p:nvSpPr>
        <p:spPr>
          <a:xfrm rot="16200000">
            <a:off x="-41562" y="3628290"/>
            <a:ext cx="18944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Proton </a:t>
            </a:r>
            <a:r>
              <a:rPr kumimoji="0" lang="pl-PL" sz="1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number</a:t>
            </a:r>
            <a:r>
              <a:rPr kumimoji="0" lang="pl-PL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 Z</a:t>
            </a:r>
            <a:endParaRPr kumimoji="0" lang="pl-PL" sz="16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133" name="pole tekstowe 18"/>
          <p:cNvSpPr txBox="1">
            <a:spLocks noChangeArrowheads="1"/>
          </p:cNvSpPr>
          <p:nvPr/>
        </p:nvSpPr>
        <p:spPr bwMode="auto">
          <a:xfrm>
            <a:off x="1354623" y="5742842"/>
            <a:ext cx="28451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</a:rPr>
              <a:t>2</a:t>
            </a:r>
          </a:p>
        </p:txBody>
      </p:sp>
      <p:sp>
        <p:nvSpPr>
          <p:cNvPr id="134" name="Figura a mano libera 133"/>
          <p:cNvSpPr/>
          <p:nvPr/>
        </p:nvSpPr>
        <p:spPr>
          <a:xfrm>
            <a:off x="213895" y="304925"/>
            <a:ext cx="9839158" cy="5400842"/>
          </a:xfrm>
          <a:custGeom>
            <a:avLst/>
            <a:gdLst>
              <a:gd name="connsiteX0" fmla="*/ 9839158 w 9839158"/>
              <a:gd name="connsiteY0" fmla="*/ 0 h 5400842"/>
              <a:gd name="connsiteX1" fmla="*/ 1417052 w 9839158"/>
              <a:gd name="connsiteY1" fmla="*/ 5400842 h 5400842"/>
              <a:gd name="connsiteX2" fmla="*/ 1363579 w 9839158"/>
              <a:gd name="connsiteY2" fmla="*/ 5146842 h 5400842"/>
              <a:gd name="connsiteX3" fmla="*/ 1376947 w 9839158"/>
              <a:gd name="connsiteY3" fmla="*/ 5093369 h 5400842"/>
              <a:gd name="connsiteX4" fmla="*/ 1430421 w 9839158"/>
              <a:gd name="connsiteY4" fmla="*/ 5053263 h 5400842"/>
              <a:gd name="connsiteX5" fmla="*/ 1470526 w 9839158"/>
              <a:gd name="connsiteY5" fmla="*/ 5013158 h 5400842"/>
              <a:gd name="connsiteX6" fmla="*/ 1497263 w 9839158"/>
              <a:gd name="connsiteY6" fmla="*/ 4959684 h 5400842"/>
              <a:gd name="connsiteX7" fmla="*/ 1510631 w 9839158"/>
              <a:gd name="connsiteY7" fmla="*/ 4919579 h 5400842"/>
              <a:gd name="connsiteX8" fmla="*/ 1590842 w 9839158"/>
              <a:gd name="connsiteY8" fmla="*/ 4852737 h 5400842"/>
              <a:gd name="connsiteX9" fmla="*/ 1671052 w 9839158"/>
              <a:gd name="connsiteY9" fmla="*/ 4772527 h 5400842"/>
              <a:gd name="connsiteX10" fmla="*/ 1684421 w 9839158"/>
              <a:gd name="connsiteY10" fmla="*/ 4652211 h 5400842"/>
              <a:gd name="connsiteX11" fmla="*/ 1724526 w 9839158"/>
              <a:gd name="connsiteY11" fmla="*/ 4612106 h 5400842"/>
              <a:gd name="connsiteX12" fmla="*/ 1844842 w 9839158"/>
              <a:gd name="connsiteY12" fmla="*/ 4558632 h 5400842"/>
              <a:gd name="connsiteX13" fmla="*/ 1938421 w 9839158"/>
              <a:gd name="connsiteY13" fmla="*/ 4518527 h 5400842"/>
              <a:gd name="connsiteX14" fmla="*/ 1951789 w 9839158"/>
              <a:gd name="connsiteY14" fmla="*/ 4438316 h 5400842"/>
              <a:gd name="connsiteX15" fmla="*/ 2045368 w 9839158"/>
              <a:gd name="connsiteY15" fmla="*/ 4424948 h 5400842"/>
              <a:gd name="connsiteX16" fmla="*/ 2112210 w 9839158"/>
              <a:gd name="connsiteY16" fmla="*/ 4411579 h 5400842"/>
              <a:gd name="connsiteX17" fmla="*/ 2152316 w 9839158"/>
              <a:gd name="connsiteY17" fmla="*/ 4398211 h 5400842"/>
              <a:gd name="connsiteX18" fmla="*/ 2232526 w 9839158"/>
              <a:gd name="connsiteY18" fmla="*/ 4384842 h 5400842"/>
              <a:gd name="connsiteX19" fmla="*/ 2219158 w 9839158"/>
              <a:gd name="connsiteY19" fmla="*/ 4291263 h 5400842"/>
              <a:gd name="connsiteX20" fmla="*/ 1430421 w 9839158"/>
              <a:gd name="connsiteY20" fmla="*/ 5347369 h 5400842"/>
              <a:gd name="connsiteX21" fmla="*/ 1443789 w 9839158"/>
              <a:gd name="connsiteY21" fmla="*/ 5227053 h 5400842"/>
              <a:gd name="connsiteX22" fmla="*/ 1457158 w 9839158"/>
              <a:gd name="connsiteY22" fmla="*/ 5186948 h 5400842"/>
              <a:gd name="connsiteX23" fmla="*/ 1537368 w 9839158"/>
              <a:gd name="connsiteY23" fmla="*/ 4799263 h 5400842"/>
              <a:gd name="connsiteX24" fmla="*/ 1577473 w 9839158"/>
              <a:gd name="connsiteY24" fmla="*/ 4785895 h 5400842"/>
              <a:gd name="connsiteX25" fmla="*/ 1590842 w 9839158"/>
              <a:gd name="connsiteY25" fmla="*/ 4732421 h 5400842"/>
              <a:gd name="connsiteX26" fmla="*/ 1778000 w 9839158"/>
              <a:gd name="connsiteY26" fmla="*/ 4585369 h 5400842"/>
              <a:gd name="connsiteX27" fmla="*/ 1884947 w 9839158"/>
              <a:gd name="connsiteY27" fmla="*/ 4518527 h 5400842"/>
              <a:gd name="connsiteX28" fmla="*/ 1911684 w 9839158"/>
              <a:gd name="connsiteY28" fmla="*/ 4465053 h 5400842"/>
              <a:gd name="connsiteX29" fmla="*/ 1925052 w 9839158"/>
              <a:gd name="connsiteY29" fmla="*/ 4424948 h 5400842"/>
              <a:gd name="connsiteX30" fmla="*/ 1965158 w 9839158"/>
              <a:gd name="connsiteY30" fmla="*/ 4411579 h 5400842"/>
              <a:gd name="connsiteX31" fmla="*/ 2072105 w 9839158"/>
              <a:gd name="connsiteY31" fmla="*/ 4384842 h 5400842"/>
              <a:gd name="connsiteX32" fmla="*/ 1470526 w 9839158"/>
              <a:gd name="connsiteY32" fmla="*/ 2847474 h 5400842"/>
              <a:gd name="connsiteX33" fmla="*/ 0 w 9839158"/>
              <a:gd name="connsiteY33" fmla="*/ 2646948 h 5400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9839158" h="5400842">
                <a:moveTo>
                  <a:pt x="9839158" y="0"/>
                </a:moveTo>
                <a:lnTo>
                  <a:pt x="1417052" y="5400842"/>
                </a:lnTo>
                <a:cubicBezTo>
                  <a:pt x="1379375" y="5287810"/>
                  <a:pt x="1363579" y="5269869"/>
                  <a:pt x="1363579" y="5146842"/>
                </a:cubicBezTo>
                <a:cubicBezTo>
                  <a:pt x="1363579" y="5128469"/>
                  <a:pt x="1366268" y="5108320"/>
                  <a:pt x="1376947" y="5093369"/>
                </a:cubicBezTo>
                <a:cubicBezTo>
                  <a:pt x="1389898" y="5075238"/>
                  <a:pt x="1413504" y="5067763"/>
                  <a:pt x="1430421" y="5053263"/>
                </a:cubicBezTo>
                <a:cubicBezTo>
                  <a:pt x="1444775" y="5040959"/>
                  <a:pt x="1459537" y="5028542"/>
                  <a:pt x="1470526" y="5013158"/>
                </a:cubicBezTo>
                <a:cubicBezTo>
                  <a:pt x="1482109" y="4996941"/>
                  <a:pt x="1489413" y="4978001"/>
                  <a:pt x="1497263" y="4959684"/>
                </a:cubicBezTo>
                <a:cubicBezTo>
                  <a:pt x="1502814" y="4946732"/>
                  <a:pt x="1502814" y="4931304"/>
                  <a:pt x="1510631" y="4919579"/>
                </a:cubicBezTo>
                <a:cubicBezTo>
                  <a:pt x="1543879" y="4869708"/>
                  <a:pt x="1550490" y="4888606"/>
                  <a:pt x="1590842" y="4852737"/>
                </a:cubicBezTo>
                <a:cubicBezTo>
                  <a:pt x="1619103" y="4827616"/>
                  <a:pt x="1671052" y="4772527"/>
                  <a:pt x="1671052" y="4772527"/>
                </a:cubicBezTo>
                <a:cubicBezTo>
                  <a:pt x="1675508" y="4732422"/>
                  <a:pt x="1671660" y="4690492"/>
                  <a:pt x="1684421" y="4652211"/>
                </a:cubicBezTo>
                <a:cubicBezTo>
                  <a:pt x="1690400" y="4634276"/>
                  <a:pt x="1708796" y="4622593"/>
                  <a:pt x="1724526" y="4612106"/>
                </a:cubicBezTo>
                <a:cubicBezTo>
                  <a:pt x="1810470" y="4554810"/>
                  <a:pt x="1779617" y="4586585"/>
                  <a:pt x="1844842" y="4558632"/>
                </a:cubicBezTo>
                <a:cubicBezTo>
                  <a:pt x="1960477" y="4509074"/>
                  <a:pt x="1844368" y="4549877"/>
                  <a:pt x="1938421" y="4518527"/>
                </a:cubicBezTo>
                <a:cubicBezTo>
                  <a:pt x="1942877" y="4491790"/>
                  <a:pt x="1931390" y="4456165"/>
                  <a:pt x="1951789" y="4438316"/>
                </a:cubicBezTo>
                <a:cubicBezTo>
                  <a:pt x="1975502" y="4417567"/>
                  <a:pt x="2014287" y="4430128"/>
                  <a:pt x="2045368" y="4424948"/>
                </a:cubicBezTo>
                <a:cubicBezTo>
                  <a:pt x="2067781" y="4421213"/>
                  <a:pt x="2090166" y="4417090"/>
                  <a:pt x="2112210" y="4411579"/>
                </a:cubicBezTo>
                <a:cubicBezTo>
                  <a:pt x="2125881" y="4408161"/>
                  <a:pt x="2138560" y="4401268"/>
                  <a:pt x="2152316" y="4398211"/>
                </a:cubicBezTo>
                <a:cubicBezTo>
                  <a:pt x="2178776" y="4392331"/>
                  <a:pt x="2205789" y="4389298"/>
                  <a:pt x="2232526" y="4384842"/>
                </a:cubicBezTo>
                <a:cubicBezTo>
                  <a:pt x="2218425" y="4300236"/>
                  <a:pt x="2219158" y="4331737"/>
                  <a:pt x="2219158" y="4291263"/>
                </a:cubicBezTo>
                <a:lnTo>
                  <a:pt x="1430421" y="5347369"/>
                </a:lnTo>
                <a:cubicBezTo>
                  <a:pt x="1434877" y="5307264"/>
                  <a:pt x="1437155" y="5266856"/>
                  <a:pt x="1443789" y="5227053"/>
                </a:cubicBezTo>
                <a:cubicBezTo>
                  <a:pt x="1446106" y="5213153"/>
                  <a:pt x="1455708" y="5200965"/>
                  <a:pt x="1457158" y="5186948"/>
                </a:cubicBezTo>
                <a:cubicBezTo>
                  <a:pt x="1481034" y="4956145"/>
                  <a:pt x="1391809" y="4882440"/>
                  <a:pt x="1537368" y="4799263"/>
                </a:cubicBezTo>
                <a:cubicBezTo>
                  <a:pt x="1549603" y="4792272"/>
                  <a:pt x="1564105" y="4790351"/>
                  <a:pt x="1577473" y="4785895"/>
                </a:cubicBezTo>
                <a:cubicBezTo>
                  <a:pt x="1581929" y="4768070"/>
                  <a:pt x="1580035" y="4747280"/>
                  <a:pt x="1590842" y="4732421"/>
                </a:cubicBezTo>
                <a:cubicBezTo>
                  <a:pt x="1663657" y="4632301"/>
                  <a:pt x="1683719" y="4645366"/>
                  <a:pt x="1778000" y="4585369"/>
                </a:cubicBezTo>
                <a:cubicBezTo>
                  <a:pt x="1905263" y="4504383"/>
                  <a:pt x="1759804" y="4581096"/>
                  <a:pt x="1884947" y="4518527"/>
                </a:cubicBezTo>
                <a:cubicBezTo>
                  <a:pt x="1893859" y="4500702"/>
                  <a:pt x="1903834" y="4483370"/>
                  <a:pt x="1911684" y="4465053"/>
                </a:cubicBezTo>
                <a:cubicBezTo>
                  <a:pt x="1917235" y="4452101"/>
                  <a:pt x="1915088" y="4434912"/>
                  <a:pt x="1925052" y="4424948"/>
                </a:cubicBezTo>
                <a:cubicBezTo>
                  <a:pt x="1935016" y="4414984"/>
                  <a:pt x="1952554" y="4417881"/>
                  <a:pt x="1965158" y="4411579"/>
                </a:cubicBezTo>
                <a:cubicBezTo>
                  <a:pt x="2043349" y="4372483"/>
                  <a:pt x="1962088" y="4384842"/>
                  <a:pt x="2072105" y="4384842"/>
                </a:cubicBezTo>
                <a:lnTo>
                  <a:pt x="1470526" y="2847474"/>
                </a:lnTo>
                <a:lnTo>
                  <a:pt x="0" y="2646948"/>
                </a:lnTo>
              </a:path>
            </a:pathLst>
          </a:custGeom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it-IT" sz="2400" smtClean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135" name="Figura a mano libera 134"/>
          <p:cNvSpPr/>
          <p:nvPr/>
        </p:nvSpPr>
        <p:spPr>
          <a:xfrm>
            <a:off x="-66841" y="973348"/>
            <a:ext cx="7660105" cy="4852737"/>
          </a:xfrm>
          <a:custGeom>
            <a:avLst/>
            <a:gdLst>
              <a:gd name="connsiteX0" fmla="*/ 1657684 w 7660105"/>
              <a:gd name="connsiteY0" fmla="*/ 4692316 h 4852737"/>
              <a:gd name="connsiteX1" fmla="*/ 1657684 w 7660105"/>
              <a:gd name="connsiteY1" fmla="*/ 4692316 h 4852737"/>
              <a:gd name="connsiteX2" fmla="*/ 1671053 w 7660105"/>
              <a:gd name="connsiteY2" fmla="*/ 4451685 h 4852737"/>
              <a:gd name="connsiteX3" fmla="*/ 1697789 w 7660105"/>
              <a:gd name="connsiteY3" fmla="*/ 4411579 h 4852737"/>
              <a:gd name="connsiteX4" fmla="*/ 1778000 w 7660105"/>
              <a:gd name="connsiteY4" fmla="*/ 4291263 h 4852737"/>
              <a:gd name="connsiteX5" fmla="*/ 1791368 w 7660105"/>
              <a:gd name="connsiteY5" fmla="*/ 4251158 h 4852737"/>
              <a:gd name="connsiteX6" fmla="*/ 1804737 w 7660105"/>
              <a:gd name="connsiteY6" fmla="*/ 4197685 h 4852737"/>
              <a:gd name="connsiteX7" fmla="*/ 1884947 w 7660105"/>
              <a:gd name="connsiteY7" fmla="*/ 4090737 h 4852737"/>
              <a:gd name="connsiteX8" fmla="*/ 1965158 w 7660105"/>
              <a:gd name="connsiteY8" fmla="*/ 3983790 h 4852737"/>
              <a:gd name="connsiteX9" fmla="*/ 2005263 w 7660105"/>
              <a:gd name="connsiteY9" fmla="*/ 3876842 h 4852737"/>
              <a:gd name="connsiteX10" fmla="*/ 2045368 w 7660105"/>
              <a:gd name="connsiteY10" fmla="*/ 3850106 h 4852737"/>
              <a:gd name="connsiteX11" fmla="*/ 2125579 w 7660105"/>
              <a:gd name="connsiteY11" fmla="*/ 3743158 h 4852737"/>
              <a:gd name="connsiteX12" fmla="*/ 2165684 w 7660105"/>
              <a:gd name="connsiteY12" fmla="*/ 3729790 h 4852737"/>
              <a:gd name="connsiteX13" fmla="*/ 2205789 w 7660105"/>
              <a:gd name="connsiteY13" fmla="*/ 3689685 h 4852737"/>
              <a:gd name="connsiteX14" fmla="*/ 2219158 w 7660105"/>
              <a:gd name="connsiteY14" fmla="*/ 3649579 h 4852737"/>
              <a:gd name="connsiteX15" fmla="*/ 2312737 w 7660105"/>
              <a:gd name="connsiteY15" fmla="*/ 3556000 h 4852737"/>
              <a:gd name="connsiteX16" fmla="*/ 2406316 w 7660105"/>
              <a:gd name="connsiteY16" fmla="*/ 3489158 h 4852737"/>
              <a:gd name="connsiteX17" fmla="*/ 2526631 w 7660105"/>
              <a:gd name="connsiteY17" fmla="*/ 3422316 h 4852737"/>
              <a:gd name="connsiteX18" fmla="*/ 2580105 w 7660105"/>
              <a:gd name="connsiteY18" fmla="*/ 3355474 h 4852737"/>
              <a:gd name="connsiteX19" fmla="*/ 2687053 w 7660105"/>
              <a:gd name="connsiteY19" fmla="*/ 3221790 h 4852737"/>
              <a:gd name="connsiteX20" fmla="*/ 2780631 w 7660105"/>
              <a:gd name="connsiteY20" fmla="*/ 3154948 h 4852737"/>
              <a:gd name="connsiteX21" fmla="*/ 2847474 w 7660105"/>
              <a:gd name="connsiteY21" fmla="*/ 3061369 h 4852737"/>
              <a:gd name="connsiteX22" fmla="*/ 2994526 w 7660105"/>
              <a:gd name="connsiteY22" fmla="*/ 2874211 h 4852737"/>
              <a:gd name="connsiteX23" fmla="*/ 3168316 w 7660105"/>
              <a:gd name="connsiteY23" fmla="*/ 2700421 h 4852737"/>
              <a:gd name="connsiteX24" fmla="*/ 3235158 w 7660105"/>
              <a:gd name="connsiteY24" fmla="*/ 2620211 h 4852737"/>
              <a:gd name="connsiteX25" fmla="*/ 3315368 w 7660105"/>
              <a:gd name="connsiteY25" fmla="*/ 2566737 h 4852737"/>
              <a:gd name="connsiteX26" fmla="*/ 3408947 w 7660105"/>
              <a:gd name="connsiteY26" fmla="*/ 2499895 h 4852737"/>
              <a:gd name="connsiteX27" fmla="*/ 3435684 w 7660105"/>
              <a:gd name="connsiteY27" fmla="*/ 2459790 h 4852737"/>
              <a:gd name="connsiteX28" fmla="*/ 3529263 w 7660105"/>
              <a:gd name="connsiteY28" fmla="*/ 2366211 h 4852737"/>
              <a:gd name="connsiteX29" fmla="*/ 3596105 w 7660105"/>
              <a:gd name="connsiteY29" fmla="*/ 2299369 h 4852737"/>
              <a:gd name="connsiteX30" fmla="*/ 3636210 w 7660105"/>
              <a:gd name="connsiteY30" fmla="*/ 2259263 h 4852737"/>
              <a:gd name="connsiteX31" fmla="*/ 3783263 w 7660105"/>
              <a:gd name="connsiteY31" fmla="*/ 2138948 h 4852737"/>
              <a:gd name="connsiteX32" fmla="*/ 3836737 w 7660105"/>
              <a:gd name="connsiteY32" fmla="*/ 2112211 h 4852737"/>
              <a:gd name="connsiteX33" fmla="*/ 3876842 w 7660105"/>
              <a:gd name="connsiteY33" fmla="*/ 2072106 h 4852737"/>
              <a:gd name="connsiteX34" fmla="*/ 3916947 w 7660105"/>
              <a:gd name="connsiteY34" fmla="*/ 2045369 h 4852737"/>
              <a:gd name="connsiteX35" fmla="*/ 3957053 w 7660105"/>
              <a:gd name="connsiteY35" fmla="*/ 2005263 h 4852737"/>
              <a:gd name="connsiteX36" fmla="*/ 4010526 w 7660105"/>
              <a:gd name="connsiteY36" fmla="*/ 1965158 h 4852737"/>
              <a:gd name="connsiteX37" fmla="*/ 4090737 w 7660105"/>
              <a:gd name="connsiteY37" fmla="*/ 1844842 h 4852737"/>
              <a:gd name="connsiteX38" fmla="*/ 4665579 w 7660105"/>
              <a:gd name="connsiteY38" fmla="*/ 1363579 h 4852737"/>
              <a:gd name="connsiteX39" fmla="*/ 4785895 w 7660105"/>
              <a:gd name="connsiteY39" fmla="*/ 1270000 h 4852737"/>
              <a:gd name="connsiteX40" fmla="*/ 4879474 w 7660105"/>
              <a:gd name="connsiteY40" fmla="*/ 1216527 h 4852737"/>
              <a:gd name="connsiteX41" fmla="*/ 4959684 w 7660105"/>
              <a:gd name="connsiteY41" fmla="*/ 1163053 h 4852737"/>
              <a:gd name="connsiteX42" fmla="*/ 5039895 w 7660105"/>
              <a:gd name="connsiteY42" fmla="*/ 1122948 h 4852737"/>
              <a:gd name="connsiteX43" fmla="*/ 5106737 w 7660105"/>
              <a:gd name="connsiteY43" fmla="*/ 1082842 h 4852737"/>
              <a:gd name="connsiteX44" fmla="*/ 5160210 w 7660105"/>
              <a:gd name="connsiteY44" fmla="*/ 1056106 h 4852737"/>
              <a:gd name="connsiteX45" fmla="*/ 5267158 w 7660105"/>
              <a:gd name="connsiteY45" fmla="*/ 989263 h 4852737"/>
              <a:gd name="connsiteX46" fmla="*/ 5347368 w 7660105"/>
              <a:gd name="connsiteY46" fmla="*/ 949158 h 4852737"/>
              <a:gd name="connsiteX47" fmla="*/ 5440947 w 7660105"/>
              <a:gd name="connsiteY47" fmla="*/ 895685 h 4852737"/>
              <a:gd name="connsiteX48" fmla="*/ 5588000 w 7660105"/>
              <a:gd name="connsiteY48" fmla="*/ 842211 h 4852737"/>
              <a:gd name="connsiteX49" fmla="*/ 5694947 w 7660105"/>
              <a:gd name="connsiteY49" fmla="*/ 815474 h 4852737"/>
              <a:gd name="connsiteX50" fmla="*/ 5801895 w 7660105"/>
              <a:gd name="connsiteY50" fmla="*/ 802106 h 4852737"/>
              <a:gd name="connsiteX51" fmla="*/ 5962316 w 7660105"/>
              <a:gd name="connsiteY51" fmla="*/ 708527 h 4852737"/>
              <a:gd name="connsiteX52" fmla="*/ 6069263 w 7660105"/>
              <a:gd name="connsiteY52" fmla="*/ 655053 h 4852737"/>
              <a:gd name="connsiteX53" fmla="*/ 6256421 w 7660105"/>
              <a:gd name="connsiteY53" fmla="*/ 588211 h 4852737"/>
              <a:gd name="connsiteX54" fmla="*/ 6376737 w 7660105"/>
              <a:gd name="connsiteY54" fmla="*/ 534737 h 4852737"/>
              <a:gd name="connsiteX55" fmla="*/ 6416842 w 7660105"/>
              <a:gd name="connsiteY55" fmla="*/ 521369 h 4852737"/>
              <a:gd name="connsiteX56" fmla="*/ 6550526 w 7660105"/>
              <a:gd name="connsiteY56" fmla="*/ 427790 h 4852737"/>
              <a:gd name="connsiteX57" fmla="*/ 6670842 w 7660105"/>
              <a:gd name="connsiteY57" fmla="*/ 360948 h 4852737"/>
              <a:gd name="connsiteX58" fmla="*/ 6858000 w 7660105"/>
              <a:gd name="connsiteY58" fmla="*/ 240632 h 4852737"/>
              <a:gd name="connsiteX59" fmla="*/ 7031789 w 7660105"/>
              <a:gd name="connsiteY59" fmla="*/ 160421 h 4852737"/>
              <a:gd name="connsiteX60" fmla="*/ 7272421 w 7660105"/>
              <a:gd name="connsiteY60" fmla="*/ 53474 h 4852737"/>
              <a:gd name="connsiteX61" fmla="*/ 7392737 w 7660105"/>
              <a:gd name="connsiteY61" fmla="*/ 26737 h 4852737"/>
              <a:gd name="connsiteX62" fmla="*/ 7472947 w 7660105"/>
              <a:gd name="connsiteY62" fmla="*/ 0 h 4852737"/>
              <a:gd name="connsiteX63" fmla="*/ 7620000 w 7660105"/>
              <a:gd name="connsiteY63" fmla="*/ 66842 h 4852737"/>
              <a:gd name="connsiteX64" fmla="*/ 7660105 w 7660105"/>
              <a:gd name="connsiteY64" fmla="*/ 120316 h 4852737"/>
              <a:gd name="connsiteX65" fmla="*/ 7513053 w 7660105"/>
              <a:gd name="connsiteY65" fmla="*/ 213895 h 4852737"/>
              <a:gd name="connsiteX66" fmla="*/ 7553158 w 7660105"/>
              <a:gd name="connsiteY66" fmla="*/ 227263 h 4852737"/>
              <a:gd name="connsiteX67" fmla="*/ 7472947 w 7660105"/>
              <a:gd name="connsiteY67" fmla="*/ 294106 h 4852737"/>
              <a:gd name="connsiteX68" fmla="*/ 7486316 w 7660105"/>
              <a:gd name="connsiteY68" fmla="*/ 347579 h 4852737"/>
              <a:gd name="connsiteX69" fmla="*/ 7499684 w 7660105"/>
              <a:gd name="connsiteY69" fmla="*/ 387685 h 4852737"/>
              <a:gd name="connsiteX70" fmla="*/ 7513053 w 7660105"/>
              <a:gd name="connsiteY70" fmla="*/ 481263 h 4852737"/>
              <a:gd name="connsiteX71" fmla="*/ 7553158 w 7660105"/>
              <a:gd name="connsiteY71" fmla="*/ 721895 h 4852737"/>
              <a:gd name="connsiteX72" fmla="*/ 7566526 w 7660105"/>
              <a:gd name="connsiteY72" fmla="*/ 762000 h 4852737"/>
              <a:gd name="connsiteX73" fmla="*/ 7593263 w 7660105"/>
              <a:gd name="connsiteY73" fmla="*/ 868948 h 4852737"/>
              <a:gd name="connsiteX74" fmla="*/ 7539789 w 7660105"/>
              <a:gd name="connsiteY74" fmla="*/ 1056106 h 4852737"/>
              <a:gd name="connsiteX75" fmla="*/ 7432842 w 7660105"/>
              <a:gd name="connsiteY75" fmla="*/ 1149685 h 4852737"/>
              <a:gd name="connsiteX76" fmla="*/ 7406105 w 7660105"/>
              <a:gd name="connsiteY76" fmla="*/ 1203158 h 4852737"/>
              <a:gd name="connsiteX77" fmla="*/ 7366000 w 7660105"/>
              <a:gd name="connsiteY77" fmla="*/ 1323474 h 4852737"/>
              <a:gd name="connsiteX78" fmla="*/ 7339263 w 7660105"/>
              <a:gd name="connsiteY78" fmla="*/ 1363579 h 4852737"/>
              <a:gd name="connsiteX79" fmla="*/ 7205579 w 7660105"/>
              <a:gd name="connsiteY79" fmla="*/ 1604211 h 4852737"/>
              <a:gd name="connsiteX80" fmla="*/ 6898105 w 7660105"/>
              <a:gd name="connsiteY80" fmla="*/ 2125579 h 4852737"/>
              <a:gd name="connsiteX81" fmla="*/ 6670842 w 7660105"/>
              <a:gd name="connsiteY81" fmla="*/ 2459790 h 4852737"/>
              <a:gd name="connsiteX82" fmla="*/ 6604000 w 7660105"/>
              <a:gd name="connsiteY82" fmla="*/ 2540000 h 4852737"/>
              <a:gd name="connsiteX83" fmla="*/ 6497053 w 7660105"/>
              <a:gd name="connsiteY83" fmla="*/ 2633579 h 4852737"/>
              <a:gd name="connsiteX84" fmla="*/ 6443579 w 7660105"/>
              <a:gd name="connsiteY84" fmla="*/ 2687053 h 4852737"/>
              <a:gd name="connsiteX85" fmla="*/ 6390105 w 7660105"/>
              <a:gd name="connsiteY85" fmla="*/ 2753895 h 4852737"/>
              <a:gd name="connsiteX86" fmla="*/ 6323263 w 7660105"/>
              <a:gd name="connsiteY86" fmla="*/ 2794000 h 4852737"/>
              <a:gd name="connsiteX87" fmla="*/ 6243053 w 7660105"/>
              <a:gd name="connsiteY87" fmla="*/ 2914316 h 4852737"/>
              <a:gd name="connsiteX88" fmla="*/ 6109368 w 7660105"/>
              <a:gd name="connsiteY88" fmla="*/ 3088106 h 4852737"/>
              <a:gd name="connsiteX89" fmla="*/ 6055895 w 7660105"/>
              <a:gd name="connsiteY89" fmla="*/ 3101474 h 4852737"/>
              <a:gd name="connsiteX90" fmla="*/ 5801895 w 7660105"/>
              <a:gd name="connsiteY90" fmla="*/ 3128211 h 4852737"/>
              <a:gd name="connsiteX91" fmla="*/ 5681579 w 7660105"/>
              <a:gd name="connsiteY91" fmla="*/ 3154948 h 4852737"/>
              <a:gd name="connsiteX92" fmla="*/ 5534526 w 7660105"/>
              <a:gd name="connsiteY92" fmla="*/ 3195053 h 4852737"/>
              <a:gd name="connsiteX93" fmla="*/ 5106737 w 7660105"/>
              <a:gd name="connsiteY93" fmla="*/ 3529263 h 4852737"/>
              <a:gd name="connsiteX94" fmla="*/ 4946316 w 7660105"/>
              <a:gd name="connsiteY94" fmla="*/ 3649579 h 4852737"/>
              <a:gd name="connsiteX95" fmla="*/ 4799263 w 7660105"/>
              <a:gd name="connsiteY95" fmla="*/ 3729790 h 4852737"/>
              <a:gd name="connsiteX96" fmla="*/ 4638842 w 7660105"/>
              <a:gd name="connsiteY96" fmla="*/ 3876842 h 4852737"/>
              <a:gd name="connsiteX97" fmla="*/ 4518526 w 7660105"/>
              <a:gd name="connsiteY97" fmla="*/ 3957053 h 4852737"/>
              <a:gd name="connsiteX98" fmla="*/ 4358105 w 7660105"/>
              <a:gd name="connsiteY98" fmla="*/ 4117474 h 4852737"/>
              <a:gd name="connsiteX99" fmla="*/ 4331368 w 7660105"/>
              <a:gd name="connsiteY99" fmla="*/ 4170948 h 4852737"/>
              <a:gd name="connsiteX100" fmla="*/ 4304631 w 7660105"/>
              <a:gd name="connsiteY100" fmla="*/ 4211053 h 4852737"/>
              <a:gd name="connsiteX101" fmla="*/ 4264526 w 7660105"/>
              <a:gd name="connsiteY101" fmla="*/ 4277895 h 4852737"/>
              <a:gd name="connsiteX102" fmla="*/ 4197684 w 7660105"/>
              <a:gd name="connsiteY102" fmla="*/ 4371474 h 4852737"/>
              <a:gd name="connsiteX103" fmla="*/ 4157579 w 7660105"/>
              <a:gd name="connsiteY103" fmla="*/ 4398211 h 4852737"/>
              <a:gd name="connsiteX104" fmla="*/ 3876842 w 7660105"/>
              <a:gd name="connsiteY104" fmla="*/ 4424948 h 4852737"/>
              <a:gd name="connsiteX105" fmla="*/ 3769895 w 7660105"/>
              <a:gd name="connsiteY105" fmla="*/ 4451685 h 4852737"/>
              <a:gd name="connsiteX106" fmla="*/ 3556000 w 7660105"/>
              <a:gd name="connsiteY106" fmla="*/ 4491790 h 4852737"/>
              <a:gd name="connsiteX107" fmla="*/ 3422316 w 7660105"/>
              <a:gd name="connsiteY107" fmla="*/ 4558632 h 4852737"/>
              <a:gd name="connsiteX108" fmla="*/ 3235158 w 7660105"/>
              <a:gd name="connsiteY108" fmla="*/ 4705685 h 4852737"/>
              <a:gd name="connsiteX109" fmla="*/ 3154947 w 7660105"/>
              <a:gd name="connsiteY109" fmla="*/ 4759158 h 4852737"/>
              <a:gd name="connsiteX110" fmla="*/ 2660316 w 7660105"/>
              <a:gd name="connsiteY110" fmla="*/ 4799263 h 4852737"/>
              <a:gd name="connsiteX111" fmla="*/ 2272631 w 7660105"/>
              <a:gd name="connsiteY111" fmla="*/ 4826000 h 4852737"/>
              <a:gd name="connsiteX112" fmla="*/ 2045368 w 7660105"/>
              <a:gd name="connsiteY112" fmla="*/ 4826000 h 4852737"/>
              <a:gd name="connsiteX113" fmla="*/ 1898316 w 7660105"/>
              <a:gd name="connsiteY113" fmla="*/ 4839369 h 4852737"/>
              <a:gd name="connsiteX114" fmla="*/ 1751263 w 7660105"/>
              <a:gd name="connsiteY114" fmla="*/ 4839369 h 4852737"/>
              <a:gd name="connsiteX115" fmla="*/ 1751263 w 7660105"/>
              <a:gd name="connsiteY115" fmla="*/ 4839369 h 4852737"/>
              <a:gd name="connsiteX116" fmla="*/ 360947 w 7660105"/>
              <a:gd name="connsiteY116" fmla="*/ 4852737 h 4852737"/>
              <a:gd name="connsiteX117" fmla="*/ 0 w 7660105"/>
              <a:gd name="connsiteY117" fmla="*/ 4785895 h 4852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</a:cxnLst>
            <a:rect l="l" t="t" r="r" b="b"/>
            <a:pathLst>
              <a:path w="7660105" h="4852737">
                <a:moveTo>
                  <a:pt x="1657684" y="4692316"/>
                </a:moveTo>
                <a:lnTo>
                  <a:pt x="1657684" y="4692316"/>
                </a:lnTo>
                <a:cubicBezTo>
                  <a:pt x="1662140" y="4612106"/>
                  <a:pt x="1659692" y="4531212"/>
                  <a:pt x="1671053" y="4451685"/>
                </a:cubicBezTo>
                <a:cubicBezTo>
                  <a:pt x="1673325" y="4435780"/>
                  <a:pt x="1689986" y="4425624"/>
                  <a:pt x="1697789" y="4411579"/>
                </a:cubicBezTo>
                <a:cubicBezTo>
                  <a:pt x="1758487" y="4302322"/>
                  <a:pt x="1709082" y="4360183"/>
                  <a:pt x="1778000" y="4291263"/>
                </a:cubicBezTo>
                <a:cubicBezTo>
                  <a:pt x="1782456" y="4277895"/>
                  <a:pt x="1787497" y="4264707"/>
                  <a:pt x="1791368" y="4251158"/>
                </a:cubicBezTo>
                <a:cubicBezTo>
                  <a:pt x="1796416" y="4233492"/>
                  <a:pt x="1797275" y="4214474"/>
                  <a:pt x="1804737" y="4197685"/>
                </a:cubicBezTo>
                <a:cubicBezTo>
                  <a:pt x="1843665" y="4110097"/>
                  <a:pt x="1834402" y="4152514"/>
                  <a:pt x="1884947" y="4090737"/>
                </a:cubicBezTo>
                <a:cubicBezTo>
                  <a:pt x="1913165" y="4056248"/>
                  <a:pt x="1965158" y="3983790"/>
                  <a:pt x="1965158" y="3983790"/>
                </a:cubicBezTo>
                <a:cubicBezTo>
                  <a:pt x="1973208" y="3959639"/>
                  <a:pt x="1995272" y="3890830"/>
                  <a:pt x="2005263" y="3876842"/>
                </a:cubicBezTo>
                <a:cubicBezTo>
                  <a:pt x="2014602" y="3863768"/>
                  <a:pt x="2032000" y="3859018"/>
                  <a:pt x="2045368" y="3850106"/>
                </a:cubicBezTo>
                <a:cubicBezTo>
                  <a:pt x="2066078" y="3819040"/>
                  <a:pt x="2100878" y="3764330"/>
                  <a:pt x="2125579" y="3743158"/>
                </a:cubicBezTo>
                <a:cubicBezTo>
                  <a:pt x="2136278" y="3733987"/>
                  <a:pt x="2152316" y="3734246"/>
                  <a:pt x="2165684" y="3729790"/>
                </a:cubicBezTo>
                <a:cubicBezTo>
                  <a:pt x="2179052" y="3716422"/>
                  <a:pt x="2195302" y="3705415"/>
                  <a:pt x="2205789" y="3689685"/>
                </a:cubicBezTo>
                <a:cubicBezTo>
                  <a:pt x="2213606" y="3677960"/>
                  <a:pt x="2210355" y="3660583"/>
                  <a:pt x="2219158" y="3649579"/>
                </a:cubicBezTo>
                <a:cubicBezTo>
                  <a:pt x="2246716" y="3615132"/>
                  <a:pt x="2276840" y="3581640"/>
                  <a:pt x="2312737" y="3556000"/>
                </a:cubicBezTo>
                <a:cubicBezTo>
                  <a:pt x="2343930" y="3533719"/>
                  <a:pt x="2373205" y="3508473"/>
                  <a:pt x="2406316" y="3489158"/>
                </a:cubicBezTo>
                <a:cubicBezTo>
                  <a:pt x="2590123" y="3381937"/>
                  <a:pt x="2364569" y="3543863"/>
                  <a:pt x="2526631" y="3422316"/>
                </a:cubicBezTo>
                <a:cubicBezTo>
                  <a:pt x="2555183" y="3336664"/>
                  <a:pt x="2516757" y="3424581"/>
                  <a:pt x="2580105" y="3355474"/>
                </a:cubicBezTo>
                <a:cubicBezTo>
                  <a:pt x="2618666" y="3313407"/>
                  <a:pt x="2641400" y="3256030"/>
                  <a:pt x="2687053" y="3221790"/>
                </a:cubicBezTo>
                <a:cubicBezTo>
                  <a:pt x="2753379" y="3172045"/>
                  <a:pt x="2721988" y="3194044"/>
                  <a:pt x="2780631" y="3154948"/>
                </a:cubicBezTo>
                <a:cubicBezTo>
                  <a:pt x="2867563" y="3024549"/>
                  <a:pt x="2731392" y="3227200"/>
                  <a:pt x="2847474" y="3061369"/>
                </a:cubicBezTo>
                <a:cubicBezTo>
                  <a:pt x="2923185" y="2953211"/>
                  <a:pt x="2885739" y="2988437"/>
                  <a:pt x="2994526" y="2874211"/>
                </a:cubicBezTo>
                <a:cubicBezTo>
                  <a:pt x="3051026" y="2814886"/>
                  <a:pt x="3115868" y="2763358"/>
                  <a:pt x="3168316" y="2700421"/>
                </a:cubicBezTo>
                <a:cubicBezTo>
                  <a:pt x="3190597" y="2673684"/>
                  <a:pt x="3209406" y="2643622"/>
                  <a:pt x="3235158" y="2620211"/>
                </a:cubicBezTo>
                <a:cubicBezTo>
                  <a:pt x="3258935" y="2598596"/>
                  <a:pt x="3289661" y="2586017"/>
                  <a:pt x="3315368" y="2566737"/>
                </a:cubicBezTo>
                <a:cubicBezTo>
                  <a:pt x="3381695" y="2516992"/>
                  <a:pt x="3350303" y="2538991"/>
                  <a:pt x="3408947" y="2499895"/>
                </a:cubicBezTo>
                <a:cubicBezTo>
                  <a:pt x="3417859" y="2486527"/>
                  <a:pt x="3424936" y="2471732"/>
                  <a:pt x="3435684" y="2459790"/>
                </a:cubicBezTo>
                <a:cubicBezTo>
                  <a:pt x="3465194" y="2427001"/>
                  <a:pt x="3504793" y="2402916"/>
                  <a:pt x="3529263" y="2366211"/>
                </a:cubicBezTo>
                <a:cubicBezTo>
                  <a:pt x="3578282" y="2292683"/>
                  <a:pt x="3529262" y="2355073"/>
                  <a:pt x="3596105" y="2299369"/>
                </a:cubicBezTo>
                <a:cubicBezTo>
                  <a:pt x="3610629" y="2287266"/>
                  <a:pt x="3621856" y="2271567"/>
                  <a:pt x="3636210" y="2259263"/>
                </a:cubicBezTo>
                <a:cubicBezTo>
                  <a:pt x="3684296" y="2218046"/>
                  <a:pt x="3726616" y="2167272"/>
                  <a:pt x="3783263" y="2138948"/>
                </a:cubicBezTo>
                <a:cubicBezTo>
                  <a:pt x="3801088" y="2130036"/>
                  <a:pt x="3820520" y="2123794"/>
                  <a:pt x="3836737" y="2112211"/>
                </a:cubicBezTo>
                <a:cubicBezTo>
                  <a:pt x="3852121" y="2101222"/>
                  <a:pt x="3862318" y="2084209"/>
                  <a:pt x="3876842" y="2072106"/>
                </a:cubicBezTo>
                <a:cubicBezTo>
                  <a:pt x="3889185" y="2061820"/>
                  <a:pt x="3904604" y="2055655"/>
                  <a:pt x="3916947" y="2045369"/>
                </a:cubicBezTo>
                <a:cubicBezTo>
                  <a:pt x="3931471" y="2033266"/>
                  <a:pt x="3942698" y="2017567"/>
                  <a:pt x="3957053" y="2005263"/>
                </a:cubicBezTo>
                <a:cubicBezTo>
                  <a:pt x="3973970" y="1990763"/>
                  <a:pt x="3996262" y="1982274"/>
                  <a:pt x="4010526" y="1965158"/>
                </a:cubicBezTo>
                <a:cubicBezTo>
                  <a:pt x="4041383" y="1928129"/>
                  <a:pt x="4057236" y="1879498"/>
                  <a:pt x="4090737" y="1844842"/>
                </a:cubicBezTo>
                <a:cubicBezTo>
                  <a:pt x="4323638" y="1603910"/>
                  <a:pt x="4413079" y="1555130"/>
                  <a:pt x="4665579" y="1363579"/>
                </a:cubicBezTo>
                <a:cubicBezTo>
                  <a:pt x="4706057" y="1332871"/>
                  <a:pt x="4741781" y="1295208"/>
                  <a:pt x="4785895" y="1270000"/>
                </a:cubicBezTo>
                <a:cubicBezTo>
                  <a:pt x="4817088" y="1252176"/>
                  <a:pt x="4848877" y="1235356"/>
                  <a:pt x="4879474" y="1216527"/>
                </a:cubicBezTo>
                <a:cubicBezTo>
                  <a:pt x="4906841" y="1199686"/>
                  <a:pt x="4931928" y="1179244"/>
                  <a:pt x="4959684" y="1163053"/>
                </a:cubicBezTo>
                <a:cubicBezTo>
                  <a:pt x="4985505" y="1147991"/>
                  <a:pt x="5013652" y="1137262"/>
                  <a:pt x="5039895" y="1122948"/>
                </a:cubicBezTo>
                <a:cubicBezTo>
                  <a:pt x="5062706" y="1110506"/>
                  <a:pt x="5084023" y="1095461"/>
                  <a:pt x="5106737" y="1082842"/>
                </a:cubicBezTo>
                <a:cubicBezTo>
                  <a:pt x="5124157" y="1073164"/>
                  <a:pt x="5142997" y="1066147"/>
                  <a:pt x="5160210" y="1056106"/>
                </a:cubicBezTo>
                <a:cubicBezTo>
                  <a:pt x="5196523" y="1034924"/>
                  <a:pt x="5229557" y="1008064"/>
                  <a:pt x="5267158" y="989263"/>
                </a:cubicBezTo>
                <a:cubicBezTo>
                  <a:pt x="5293895" y="975895"/>
                  <a:pt x="5321048" y="963330"/>
                  <a:pt x="5347368" y="949158"/>
                </a:cubicBezTo>
                <a:cubicBezTo>
                  <a:pt x="5379000" y="932125"/>
                  <a:pt x="5408813" y="911752"/>
                  <a:pt x="5440947" y="895685"/>
                </a:cubicBezTo>
                <a:cubicBezTo>
                  <a:pt x="5471069" y="880624"/>
                  <a:pt x="5558881" y="850531"/>
                  <a:pt x="5588000" y="842211"/>
                </a:cubicBezTo>
                <a:cubicBezTo>
                  <a:pt x="5623332" y="832116"/>
                  <a:pt x="5658485" y="820032"/>
                  <a:pt x="5694947" y="815474"/>
                </a:cubicBezTo>
                <a:lnTo>
                  <a:pt x="5801895" y="802106"/>
                </a:lnTo>
                <a:cubicBezTo>
                  <a:pt x="5906750" y="718221"/>
                  <a:pt x="5828817" y="770826"/>
                  <a:pt x="5962316" y="708527"/>
                </a:cubicBezTo>
                <a:cubicBezTo>
                  <a:pt x="5998434" y="691672"/>
                  <a:pt x="6032748" y="671028"/>
                  <a:pt x="6069263" y="655053"/>
                </a:cubicBezTo>
                <a:cubicBezTo>
                  <a:pt x="6154247" y="617873"/>
                  <a:pt x="6175883" y="617498"/>
                  <a:pt x="6256421" y="588211"/>
                </a:cubicBezTo>
                <a:cubicBezTo>
                  <a:pt x="6393238" y="538459"/>
                  <a:pt x="6259054" y="585172"/>
                  <a:pt x="6376737" y="534737"/>
                </a:cubicBezTo>
                <a:cubicBezTo>
                  <a:pt x="6389689" y="529186"/>
                  <a:pt x="6403890" y="526920"/>
                  <a:pt x="6416842" y="521369"/>
                </a:cubicBezTo>
                <a:cubicBezTo>
                  <a:pt x="6514350" y="479580"/>
                  <a:pt x="6432469" y="506495"/>
                  <a:pt x="6550526" y="427790"/>
                </a:cubicBezTo>
                <a:cubicBezTo>
                  <a:pt x="6588699" y="402341"/>
                  <a:pt x="6631652" y="384803"/>
                  <a:pt x="6670842" y="360948"/>
                </a:cubicBezTo>
                <a:cubicBezTo>
                  <a:pt x="6734194" y="322386"/>
                  <a:pt x="6793168" y="276650"/>
                  <a:pt x="6858000" y="240632"/>
                </a:cubicBezTo>
                <a:cubicBezTo>
                  <a:pt x="6913773" y="209647"/>
                  <a:pt x="6974723" y="188954"/>
                  <a:pt x="7031789" y="160421"/>
                </a:cubicBezTo>
                <a:cubicBezTo>
                  <a:pt x="7190317" y="81157"/>
                  <a:pt x="7107422" y="100616"/>
                  <a:pt x="7272421" y="53474"/>
                </a:cubicBezTo>
                <a:cubicBezTo>
                  <a:pt x="7539472" y="-22825"/>
                  <a:pt x="7169896" y="93591"/>
                  <a:pt x="7392737" y="26737"/>
                </a:cubicBezTo>
                <a:cubicBezTo>
                  <a:pt x="7419731" y="18639"/>
                  <a:pt x="7472947" y="0"/>
                  <a:pt x="7472947" y="0"/>
                </a:cubicBezTo>
                <a:cubicBezTo>
                  <a:pt x="7574880" y="25483"/>
                  <a:pt x="7565928" y="3757"/>
                  <a:pt x="7620000" y="66842"/>
                </a:cubicBezTo>
                <a:cubicBezTo>
                  <a:pt x="7634500" y="83759"/>
                  <a:pt x="7646737" y="102491"/>
                  <a:pt x="7660105" y="120316"/>
                </a:cubicBezTo>
                <a:cubicBezTo>
                  <a:pt x="7589153" y="226744"/>
                  <a:pt x="7638442" y="195983"/>
                  <a:pt x="7513053" y="213895"/>
                </a:cubicBezTo>
                <a:cubicBezTo>
                  <a:pt x="7526421" y="218351"/>
                  <a:pt x="7553158" y="213172"/>
                  <a:pt x="7553158" y="227263"/>
                </a:cubicBezTo>
                <a:cubicBezTo>
                  <a:pt x="7553158" y="244420"/>
                  <a:pt x="7485046" y="286040"/>
                  <a:pt x="7472947" y="294106"/>
                </a:cubicBezTo>
                <a:cubicBezTo>
                  <a:pt x="7477403" y="311930"/>
                  <a:pt x="7481269" y="329913"/>
                  <a:pt x="7486316" y="347579"/>
                </a:cubicBezTo>
                <a:cubicBezTo>
                  <a:pt x="7490187" y="361129"/>
                  <a:pt x="7496920" y="373867"/>
                  <a:pt x="7499684" y="387685"/>
                </a:cubicBezTo>
                <a:cubicBezTo>
                  <a:pt x="7505864" y="418582"/>
                  <a:pt x="7508075" y="450149"/>
                  <a:pt x="7513053" y="481263"/>
                </a:cubicBezTo>
                <a:cubicBezTo>
                  <a:pt x="7525900" y="561559"/>
                  <a:pt x="7537943" y="642014"/>
                  <a:pt x="7553158" y="721895"/>
                </a:cubicBezTo>
                <a:cubicBezTo>
                  <a:pt x="7555795" y="735738"/>
                  <a:pt x="7562818" y="748405"/>
                  <a:pt x="7566526" y="762000"/>
                </a:cubicBezTo>
                <a:cubicBezTo>
                  <a:pt x="7576195" y="797452"/>
                  <a:pt x="7593263" y="868948"/>
                  <a:pt x="7593263" y="868948"/>
                </a:cubicBezTo>
                <a:cubicBezTo>
                  <a:pt x="7575438" y="931334"/>
                  <a:pt x="7566140" y="996816"/>
                  <a:pt x="7539789" y="1056106"/>
                </a:cubicBezTo>
                <a:cubicBezTo>
                  <a:pt x="7528251" y="1082066"/>
                  <a:pt x="7455489" y="1132699"/>
                  <a:pt x="7432842" y="1149685"/>
                </a:cubicBezTo>
                <a:cubicBezTo>
                  <a:pt x="7423930" y="1167509"/>
                  <a:pt x="7413259" y="1184558"/>
                  <a:pt x="7406105" y="1203158"/>
                </a:cubicBezTo>
                <a:cubicBezTo>
                  <a:pt x="7390929" y="1242615"/>
                  <a:pt x="7389450" y="1288299"/>
                  <a:pt x="7366000" y="1323474"/>
                </a:cubicBezTo>
                <a:cubicBezTo>
                  <a:pt x="7357088" y="1336842"/>
                  <a:pt x="7347234" y="1349629"/>
                  <a:pt x="7339263" y="1363579"/>
                </a:cubicBezTo>
                <a:cubicBezTo>
                  <a:pt x="7293738" y="1443247"/>
                  <a:pt x="7260634" y="1530805"/>
                  <a:pt x="7205579" y="1604211"/>
                </a:cubicBezTo>
                <a:cubicBezTo>
                  <a:pt x="7030063" y="1838230"/>
                  <a:pt x="7149537" y="1668430"/>
                  <a:pt x="6898105" y="2125579"/>
                </a:cubicBezTo>
                <a:cubicBezTo>
                  <a:pt x="6812089" y="2281973"/>
                  <a:pt x="6811960" y="2290449"/>
                  <a:pt x="6670842" y="2459790"/>
                </a:cubicBezTo>
                <a:cubicBezTo>
                  <a:pt x="6648561" y="2486527"/>
                  <a:pt x="6628610" y="2515390"/>
                  <a:pt x="6604000" y="2540000"/>
                </a:cubicBezTo>
                <a:cubicBezTo>
                  <a:pt x="6570505" y="2573495"/>
                  <a:pt x="6531971" y="2601570"/>
                  <a:pt x="6497053" y="2633579"/>
                </a:cubicBezTo>
                <a:cubicBezTo>
                  <a:pt x="6478471" y="2650613"/>
                  <a:pt x="6460326" y="2668212"/>
                  <a:pt x="6443579" y="2687053"/>
                </a:cubicBezTo>
                <a:cubicBezTo>
                  <a:pt x="6424622" y="2708379"/>
                  <a:pt x="6411431" y="2734939"/>
                  <a:pt x="6390105" y="2753895"/>
                </a:cubicBezTo>
                <a:cubicBezTo>
                  <a:pt x="6370685" y="2771157"/>
                  <a:pt x="6345544" y="2780632"/>
                  <a:pt x="6323263" y="2794000"/>
                </a:cubicBezTo>
                <a:cubicBezTo>
                  <a:pt x="6267653" y="2905221"/>
                  <a:pt x="6332045" y="2785772"/>
                  <a:pt x="6243053" y="2914316"/>
                </a:cubicBezTo>
                <a:cubicBezTo>
                  <a:pt x="6198021" y="2979362"/>
                  <a:pt x="6177070" y="3042970"/>
                  <a:pt x="6109368" y="3088106"/>
                </a:cubicBezTo>
                <a:cubicBezTo>
                  <a:pt x="6094081" y="3098298"/>
                  <a:pt x="6073561" y="3096427"/>
                  <a:pt x="6055895" y="3101474"/>
                </a:cubicBezTo>
                <a:cubicBezTo>
                  <a:pt x="5925006" y="3138870"/>
                  <a:pt x="6146509" y="3106672"/>
                  <a:pt x="5801895" y="3128211"/>
                </a:cubicBezTo>
                <a:cubicBezTo>
                  <a:pt x="5763722" y="3135845"/>
                  <a:pt x="5719346" y="3143618"/>
                  <a:pt x="5681579" y="3154948"/>
                </a:cubicBezTo>
                <a:cubicBezTo>
                  <a:pt x="5545897" y="3195653"/>
                  <a:pt x="5656347" y="3170690"/>
                  <a:pt x="5534526" y="3195053"/>
                </a:cubicBezTo>
                <a:cubicBezTo>
                  <a:pt x="5343025" y="3346238"/>
                  <a:pt x="5284817" y="3393922"/>
                  <a:pt x="5106737" y="3529263"/>
                </a:cubicBezTo>
                <a:cubicBezTo>
                  <a:pt x="5053520" y="3569708"/>
                  <a:pt x="5004996" y="3617571"/>
                  <a:pt x="4946316" y="3649579"/>
                </a:cubicBezTo>
                <a:cubicBezTo>
                  <a:pt x="4897298" y="3676316"/>
                  <a:pt x="4844165" y="3696602"/>
                  <a:pt x="4799263" y="3729790"/>
                </a:cubicBezTo>
                <a:cubicBezTo>
                  <a:pt x="4740928" y="3772907"/>
                  <a:pt x="4695224" y="3831200"/>
                  <a:pt x="4638842" y="3876842"/>
                </a:cubicBezTo>
                <a:cubicBezTo>
                  <a:pt x="4601378" y="3907170"/>
                  <a:pt x="4557087" y="3928133"/>
                  <a:pt x="4518526" y="3957053"/>
                </a:cubicBezTo>
                <a:cubicBezTo>
                  <a:pt x="4454504" y="4005070"/>
                  <a:pt x="4403823" y="4052162"/>
                  <a:pt x="4358105" y="4117474"/>
                </a:cubicBezTo>
                <a:cubicBezTo>
                  <a:pt x="4346677" y="4133800"/>
                  <a:pt x="4341255" y="4153645"/>
                  <a:pt x="4331368" y="4170948"/>
                </a:cubicBezTo>
                <a:cubicBezTo>
                  <a:pt x="4323397" y="4184898"/>
                  <a:pt x="4313146" y="4197428"/>
                  <a:pt x="4304631" y="4211053"/>
                </a:cubicBezTo>
                <a:cubicBezTo>
                  <a:pt x="4290860" y="4233087"/>
                  <a:pt x="4277145" y="4255181"/>
                  <a:pt x="4264526" y="4277895"/>
                </a:cubicBezTo>
                <a:cubicBezTo>
                  <a:pt x="4231903" y="4336617"/>
                  <a:pt x="4249444" y="4328341"/>
                  <a:pt x="4197684" y="4371474"/>
                </a:cubicBezTo>
                <a:cubicBezTo>
                  <a:pt x="4185341" y="4381760"/>
                  <a:pt x="4173427" y="4395570"/>
                  <a:pt x="4157579" y="4398211"/>
                </a:cubicBezTo>
                <a:cubicBezTo>
                  <a:pt x="4064856" y="4413665"/>
                  <a:pt x="3970421" y="4416036"/>
                  <a:pt x="3876842" y="4424948"/>
                </a:cubicBezTo>
                <a:cubicBezTo>
                  <a:pt x="3841193" y="4433860"/>
                  <a:pt x="3805766" y="4443714"/>
                  <a:pt x="3769895" y="4451685"/>
                </a:cubicBezTo>
                <a:cubicBezTo>
                  <a:pt x="3673762" y="4473048"/>
                  <a:pt x="3642784" y="4477325"/>
                  <a:pt x="3556000" y="4491790"/>
                </a:cubicBezTo>
                <a:cubicBezTo>
                  <a:pt x="3511439" y="4514071"/>
                  <a:pt x="3457545" y="4523403"/>
                  <a:pt x="3422316" y="4558632"/>
                </a:cubicBezTo>
                <a:cubicBezTo>
                  <a:pt x="3251970" y="4728977"/>
                  <a:pt x="3385518" y="4617975"/>
                  <a:pt x="3235158" y="4705685"/>
                </a:cubicBezTo>
                <a:cubicBezTo>
                  <a:pt x="3207402" y="4721876"/>
                  <a:pt x="3184483" y="4746500"/>
                  <a:pt x="3154947" y="4759158"/>
                </a:cubicBezTo>
                <a:cubicBezTo>
                  <a:pt x="3027535" y="4813763"/>
                  <a:pt x="2715316" y="4796923"/>
                  <a:pt x="2660316" y="4799263"/>
                </a:cubicBezTo>
                <a:cubicBezTo>
                  <a:pt x="2448475" y="4808278"/>
                  <a:pt x="2451939" y="4809700"/>
                  <a:pt x="2272631" y="4826000"/>
                </a:cubicBezTo>
                <a:cubicBezTo>
                  <a:pt x="2120873" y="4856353"/>
                  <a:pt x="2304709" y="4826000"/>
                  <a:pt x="2045368" y="4826000"/>
                </a:cubicBezTo>
                <a:cubicBezTo>
                  <a:pt x="1996149" y="4826000"/>
                  <a:pt x="1947485" y="4837134"/>
                  <a:pt x="1898316" y="4839369"/>
                </a:cubicBezTo>
                <a:cubicBezTo>
                  <a:pt x="1849349" y="4841595"/>
                  <a:pt x="1800281" y="4839369"/>
                  <a:pt x="1751263" y="4839369"/>
                </a:cubicBezTo>
                <a:lnTo>
                  <a:pt x="1751263" y="4839369"/>
                </a:lnTo>
                <a:lnTo>
                  <a:pt x="360947" y="4852737"/>
                </a:lnTo>
                <a:lnTo>
                  <a:pt x="0" y="4785895"/>
                </a:lnTo>
              </a:path>
            </a:pathLst>
          </a:custGeom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it-IT" sz="2400" smtClean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138" name="TextBox 342"/>
          <p:cNvSpPr txBox="1"/>
          <p:nvPr/>
        </p:nvSpPr>
        <p:spPr>
          <a:xfrm>
            <a:off x="5602825" y="3750951"/>
            <a:ext cx="126352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baseline="30000" dirty="0" smtClean="0">
                <a:solidFill>
                  <a:srgbClr val="FF0000"/>
                </a:solidFill>
                <a:latin typeface="Corbel"/>
                <a:cs typeface="Corbel"/>
              </a:rPr>
              <a:t>132</a:t>
            </a:r>
            <a:r>
              <a:rPr lang="en-US" sz="4000" b="1" dirty="0" smtClean="0">
                <a:solidFill>
                  <a:srgbClr val="FF0000"/>
                </a:solidFill>
                <a:latin typeface="Corbel"/>
                <a:cs typeface="Corbel"/>
              </a:rPr>
              <a:t>Sn</a:t>
            </a:r>
            <a:endParaRPr lang="en-US" sz="4000" b="1" dirty="0">
              <a:solidFill>
                <a:srgbClr val="FF0000"/>
              </a:solidFill>
              <a:latin typeface="Corbel"/>
              <a:cs typeface="Corbel"/>
            </a:endParaRPr>
          </a:p>
        </p:txBody>
      </p:sp>
      <p:sp>
        <p:nvSpPr>
          <p:cNvPr id="141" name="Prostokąt 68"/>
          <p:cNvSpPr/>
          <p:nvPr/>
        </p:nvSpPr>
        <p:spPr>
          <a:xfrm>
            <a:off x="4608884" y="3431771"/>
            <a:ext cx="497052" cy="378413"/>
          </a:xfrm>
          <a:prstGeom prst="rect">
            <a:avLst/>
          </a:prstGeom>
          <a:solidFill>
            <a:srgbClr val="F79646">
              <a:lumMod val="60000"/>
              <a:lumOff val="40000"/>
              <a:alpha val="81000"/>
            </a:srgbClr>
          </a:solidFill>
          <a:ln w="28575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844083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sz="2215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" name="Gruppo 1"/>
          <p:cNvGrpSpPr/>
          <p:nvPr/>
        </p:nvGrpSpPr>
        <p:grpSpPr>
          <a:xfrm>
            <a:off x="6370431" y="1900312"/>
            <a:ext cx="2325735" cy="1528987"/>
            <a:chOff x="6370431" y="1900312"/>
            <a:chExt cx="2325735" cy="1528987"/>
          </a:xfrm>
        </p:grpSpPr>
        <p:sp>
          <p:nvSpPr>
            <p:cNvPr id="137" name="TextBox 341"/>
            <p:cNvSpPr txBox="1"/>
            <p:nvPr/>
          </p:nvSpPr>
          <p:spPr>
            <a:xfrm>
              <a:off x="7129407" y="2224093"/>
              <a:ext cx="130868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baseline="30000" dirty="0" smtClean="0">
                  <a:solidFill>
                    <a:srgbClr val="FF0000"/>
                  </a:solidFill>
                  <a:latin typeface="Corbel"/>
                  <a:cs typeface="Corbel"/>
                </a:rPr>
                <a:t>208</a:t>
              </a:r>
              <a:r>
                <a:rPr lang="en-US" sz="4000" b="1" dirty="0" smtClean="0">
                  <a:solidFill>
                    <a:srgbClr val="FF0000"/>
                  </a:solidFill>
                  <a:latin typeface="Corbel"/>
                  <a:cs typeface="Corbel"/>
                </a:rPr>
                <a:t>Pb</a:t>
              </a:r>
            </a:p>
          </p:txBody>
        </p:sp>
        <p:sp>
          <p:nvSpPr>
            <p:cNvPr id="140" name="Prostokąt 68"/>
            <p:cNvSpPr/>
            <p:nvPr/>
          </p:nvSpPr>
          <p:spPr>
            <a:xfrm>
              <a:off x="6370431" y="1900312"/>
              <a:ext cx="497052" cy="378413"/>
            </a:xfrm>
            <a:prstGeom prst="rect">
              <a:avLst/>
            </a:prstGeom>
            <a:solidFill>
              <a:srgbClr val="F79646">
                <a:lumMod val="60000"/>
                <a:lumOff val="40000"/>
                <a:alpha val="81000"/>
              </a:srgbClr>
            </a:solidFill>
            <a:ln w="28575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844083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215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5" name="Rectangle 78"/>
            <p:cNvSpPr/>
            <p:nvPr/>
          </p:nvSpPr>
          <p:spPr>
            <a:xfrm>
              <a:off x="7254545" y="2868376"/>
              <a:ext cx="1441621" cy="56092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defTabSz="914400">
                <a:lnSpc>
                  <a:spcPct val="70000"/>
                </a:lnSpc>
              </a:pPr>
              <a:r>
                <a:rPr kumimoji="0" lang="en-US" u="none" strike="noStrike" kern="0" cap="none" spc="0" normalizeH="0" baseline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orbel"/>
                  <a:cs typeface="Corbel"/>
                </a:rPr>
                <a:t>(</a:t>
              </a:r>
              <a:r>
                <a:rPr kumimoji="0" lang="en-US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orbel"/>
                  <a:cs typeface="Corbel"/>
                </a:rPr>
                <a:t>n,</a:t>
              </a:r>
              <a:r>
                <a:rPr kumimoji="0" lang="en-US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Symbol" charset="2"/>
                  <a:cs typeface="Symbol" charset="2"/>
                </a:rPr>
                <a:t>g</a:t>
              </a:r>
              <a:r>
                <a:rPr kumimoji="0" lang="en-US" u="none" strike="noStrike" kern="0" cap="none" spc="0" normalizeH="0" baseline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orbel"/>
                  <a:cs typeface="Corbel"/>
                </a:rPr>
                <a:t>): </a:t>
              </a:r>
              <a:r>
                <a:rPr lang="en-US" kern="0" baseline="30000" dirty="0" smtClean="0">
                  <a:solidFill>
                    <a:srgbClr val="0000FF"/>
                  </a:solidFill>
                  <a:latin typeface="Corbel"/>
                  <a:cs typeface="Corbel"/>
                </a:rPr>
                <a:t> 210</a:t>
              </a:r>
              <a:r>
                <a:rPr lang="en-US" kern="0" dirty="0" smtClean="0">
                  <a:solidFill>
                    <a:srgbClr val="0000FF"/>
                  </a:solidFill>
                  <a:latin typeface="Corbel"/>
                  <a:cs typeface="Corbel"/>
                </a:rPr>
                <a:t>Bi</a:t>
              </a:r>
              <a:endParaRPr kumimoji="0" lang="en-US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rbel"/>
                <a:cs typeface="Corbel"/>
              </a:endParaRPr>
            </a:p>
            <a:p>
              <a:pPr marL="0" marR="0" lvl="0" indent="0" defTabSz="914400" eaLnBrk="1" fontAlgn="auto" latinLnBrk="0" hangingPunct="1">
                <a:lnSpc>
                  <a:spcPct val="7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kern="0" dirty="0" smtClean="0">
                  <a:solidFill>
                    <a:srgbClr val="0000FF"/>
                  </a:solidFill>
                  <a:latin typeface="Corbel"/>
                  <a:cs typeface="Corbel"/>
                </a:rPr>
                <a:t>ILL-Grenoble</a:t>
              </a:r>
              <a:endParaRPr kumimoji="0" lang="en-US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rbel"/>
                <a:cs typeface="Corbel"/>
              </a:endParaRPr>
            </a:p>
            <a:p>
              <a:pPr marL="0" marR="0" lvl="0" indent="0" defTabSz="914400" eaLnBrk="1" fontAlgn="auto" latinLnBrk="0" hangingPunct="1">
                <a:lnSpc>
                  <a:spcPct val="7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rbel"/>
                <a:cs typeface="Corbel"/>
              </a:endParaRPr>
            </a:p>
          </p:txBody>
        </p:sp>
      </p:grpSp>
      <p:sp>
        <p:nvSpPr>
          <p:cNvPr id="146" name="Rectangle 78"/>
          <p:cNvSpPr/>
          <p:nvPr/>
        </p:nvSpPr>
        <p:spPr>
          <a:xfrm>
            <a:off x="5609468" y="4367290"/>
            <a:ext cx="1441621" cy="56092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400">
              <a:lnSpc>
                <a:spcPct val="70000"/>
              </a:lnSpc>
            </a:pPr>
            <a:r>
              <a:rPr kumimoji="0" lang="en-US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rbel"/>
                <a:cs typeface="Corbel"/>
              </a:rPr>
              <a:t>(n,</a:t>
            </a:r>
            <a:r>
              <a:rPr lang="en-US" kern="0" dirty="0" err="1">
                <a:solidFill>
                  <a:srgbClr val="0000FF"/>
                </a:solidFill>
                <a:latin typeface="Corbel"/>
                <a:cs typeface="Corbel"/>
              </a:rPr>
              <a:t>f</a:t>
            </a:r>
            <a:r>
              <a:rPr kumimoji="0" lang="en-US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rbel"/>
                <a:cs typeface="Corbel"/>
              </a:rPr>
              <a:t>): </a:t>
            </a:r>
            <a:r>
              <a:rPr lang="en-US" kern="0" baseline="30000" dirty="0" smtClean="0">
                <a:solidFill>
                  <a:srgbClr val="0000FF"/>
                </a:solidFill>
                <a:latin typeface="Corbel"/>
                <a:cs typeface="Corbel"/>
              </a:rPr>
              <a:t> 133</a:t>
            </a:r>
            <a:r>
              <a:rPr lang="en-US" kern="0" dirty="0" smtClean="0">
                <a:solidFill>
                  <a:srgbClr val="0000FF"/>
                </a:solidFill>
                <a:latin typeface="Corbel"/>
                <a:cs typeface="Corbel"/>
              </a:rPr>
              <a:t>Sb</a:t>
            </a:r>
            <a:endParaRPr kumimoji="0" lang="en-US" u="none" strike="noStrike" kern="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orbel"/>
              <a:cs typeface="Corbel"/>
            </a:endParaRPr>
          </a:p>
          <a:p>
            <a:pPr marL="0" marR="0" lvl="0" indent="0" defTabSz="91440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kern="0" dirty="0" smtClean="0">
                <a:solidFill>
                  <a:srgbClr val="0000FF"/>
                </a:solidFill>
                <a:latin typeface="Corbel"/>
                <a:cs typeface="Corbel"/>
              </a:rPr>
              <a:t>ILL-Grenoble</a:t>
            </a:r>
            <a:endParaRPr kumimoji="0" lang="en-US" u="none" strike="noStrike" kern="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orbel"/>
              <a:cs typeface="Corbel"/>
            </a:endParaRPr>
          </a:p>
          <a:p>
            <a:pPr marL="0" marR="0" lvl="0" indent="0" defTabSz="91440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u="none" strike="noStrike" kern="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orbel"/>
              <a:cs typeface="Corbel"/>
            </a:endParaRPr>
          </a:p>
        </p:txBody>
      </p:sp>
      <p:grpSp>
        <p:nvGrpSpPr>
          <p:cNvPr id="3" name="Gruppo 2"/>
          <p:cNvGrpSpPr/>
          <p:nvPr/>
        </p:nvGrpSpPr>
        <p:grpSpPr>
          <a:xfrm>
            <a:off x="2409287" y="4840830"/>
            <a:ext cx="3423600" cy="1716076"/>
            <a:chOff x="2409287" y="4840830"/>
            <a:chExt cx="3423600" cy="1716076"/>
          </a:xfrm>
        </p:grpSpPr>
        <p:sp>
          <p:nvSpPr>
            <p:cNvPr id="139" name="TextBox 343"/>
            <p:cNvSpPr txBox="1"/>
            <p:nvPr/>
          </p:nvSpPr>
          <p:spPr>
            <a:xfrm>
              <a:off x="3359617" y="5018639"/>
              <a:ext cx="1118999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baseline="30000" dirty="0" smtClean="0">
                  <a:solidFill>
                    <a:srgbClr val="FF0000"/>
                  </a:solidFill>
                  <a:latin typeface="Corbel"/>
                  <a:cs typeface="Corbel"/>
                </a:rPr>
                <a:t>48</a:t>
              </a:r>
              <a:r>
                <a:rPr lang="en-US" sz="4000" b="1" dirty="0" smtClean="0">
                  <a:solidFill>
                    <a:srgbClr val="FF0000"/>
                  </a:solidFill>
                  <a:latin typeface="Corbel"/>
                  <a:cs typeface="Corbel"/>
                </a:rPr>
                <a:t>Ca</a:t>
              </a:r>
              <a:endParaRPr lang="en-US" sz="4000" b="1" dirty="0">
                <a:solidFill>
                  <a:srgbClr val="FF0000"/>
                </a:solidFill>
                <a:latin typeface="Corbel"/>
                <a:cs typeface="Corbel"/>
              </a:endParaRPr>
            </a:p>
          </p:txBody>
        </p:sp>
        <p:sp>
          <p:nvSpPr>
            <p:cNvPr id="142" name="Prostokąt 68"/>
            <p:cNvSpPr/>
            <p:nvPr/>
          </p:nvSpPr>
          <p:spPr>
            <a:xfrm>
              <a:off x="2409287" y="4840830"/>
              <a:ext cx="497052" cy="378413"/>
            </a:xfrm>
            <a:prstGeom prst="rect">
              <a:avLst/>
            </a:prstGeom>
            <a:solidFill>
              <a:srgbClr val="F79646">
                <a:lumMod val="60000"/>
                <a:lumOff val="40000"/>
                <a:alpha val="81000"/>
              </a:srgbClr>
            </a:solidFill>
            <a:ln w="28575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844083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215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7" name="Rectangle 78"/>
            <p:cNvSpPr/>
            <p:nvPr/>
          </p:nvSpPr>
          <p:spPr>
            <a:xfrm>
              <a:off x="3462790" y="5619726"/>
              <a:ext cx="2370097" cy="93718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defTabSz="914400">
                <a:lnSpc>
                  <a:spcPct val="70000"/>
                </a:lnSpc>
              </a:pPr>
              <a:r>
                <a:rPr kumimoji="0" lang="en-US" u="none" strike="noStrike" kern="0" cap="none" spc="0" normalizeH="0" baseline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orbel"/>
                  <a:cs typeface="Corbel"/>
                </a:rPr>
                <a:t>Multi </a:t>
              </a:r>
              <a:r>
                <a:rPr kumimoji="0" lang="en-US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orbel"/>
                  <a:cs typeface="Corbel"/>
                </a:rPr>
                <a:t>Nuc</a:t>
              </a:r>
              <a:r>
                <a:rPr kumimoji="0" lang="en-US" u="none" strike="noStrike" kern="0" cap="none" spc="0" normalizeH="0" baseline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orbel"/>
                  <a:cs typeface="Corbel"/>
                </a:rPr>
                <a:t>.</a:t>
              </a:r>
              <a:r>
                <a:rPr kumimoji="0" lang="en-US" u="none" strike="noStrike" kern="0" cap="none" spc="0" normalizeH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orbel"/>
                  <a:cs typeface="Corbel"/>
                </a:rPr>
                <a:t> </a:t>
              </a:r>
              <a:r>
                <a:rPr kumimoji="0" lang="en-US" u="none" strike="noStrike" kern="0" cap="none" spc="0" normalizeH="0" noProof="0" dirty="0" err="1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orbel"/>
                  <a:cs typeface="Corbel"/>
                </a:rPr>
                <a:t>Transf</a:t>
              </a:r>
              <a:r>
                <a:rPr kumimoji="0" lang="en-US" u="none" strike="noStrike" kern="0" cap="none" spc="0" normalizeH="0" baseline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orbel"/>
                  <a:cs typeface="Corbel"/>
                </a:rPr>
                <a:t>: </a:t>
              </a:r>
              <a:r>
                <a:rPr lang="en-US" kern="0" baseline="30000" dirty="0" smtClean="0">
                  <a:solidFill>
                    <a:srgbClr val="0000FF"/>
                  </a:solidFill>
                  <a:latin typeface="Corbel"/>
                  <a:cs typeface="Corbel"/>
                </a:rPr>
                <a:t> 49</a:t>
              </a:r>
              <a:r>
                <a:rPr lang="en-US" kern="0" dirty="0" smtClean="0">
                  <a:solidFill>
                    <a:srgbClr val="0000FF"/>
                  </a:solidFill>
                  <a:latin typeface="Corbel"/>
                  <a:cs typeface="Corbel"/>
                </a:rPr>
                <a:t>Ca</a:t>
              </a:r>
              <a:endParaRPr kumimoji="0" lang="en-US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rbel"/>
                <a:cs typeface="Corbel"/>
              </a:endParaRPr>
            </a:p>
            <a:p>
              <a:pPr marL="0" marR="0" lvl="0" indent="0" defTabSz="914400" eaLnBrk="1" fontAlgn="auto" latinLnBrk="0" hangingPunct="1">
                <a:lnSpc>
                  <a:spcPct val="7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kern="0" dirty="0" smtClean="0">
                  <a:solidFill>
                    <a:srgbClr val="0000FF"/>
                  </a:solidFill>
                  <a:latin typeface="Corbel"/>
                  <a:cs typeface="Corbel"/>
                </a:rPr>
                <a:t>LNL – Italy</a:t>
              </a:r>
            </a:p>
            <a:p>
              <a:pPr lvl="0" defTabSz="914400">
                <a:lnSpc>
                  <a:spcPct val="70000"/>
                </a:lnSpc>
                <a:defRPr/>
              </a:pPr>
              <a:r>
                <a:rPr lang="en-US" kern="0" dirty="0">
                  <a:solidFill>
                    <a:srgbClr val="0000FF"/>
                  </a:solidFill>
                  <a:latin typeface="Corbel"/>
                  <a:cs typeface="Corbel"/>
                </a:rPr>
                <a:t>(</a:t>
              </a:r>
              <a:r>
                <a:rPr lang="en-US" kern="0" dirty="0" err="1">
                  <a:solidFill>
                    <a:srgbClr val="0000FF"/>
                  </a:solidFill>
                  <a:latin typeface="Corbel"/>
                  <a:cs typeface="Corbel"/>
                </a:rPr>
                <a:t>n,</a:t>
              </a:r>
              <a:r>
                <a:rPr lang="en-US" kern="0" dirty="0" err="1">
                  <a:solidFill>
                    <a:srgbClr val="0000FF"/>
                  </a:solidFill>
                  <a:latin typeface="Symbol" charset="2"/>
                  <a:cs typeface="Symbol" charset="2"/>
                </a:rPr>
                <a:t>g</a:t>
              </a:r>
              <a:r>
                <a:rPr lang="en-US" kern="0" dirty="0" smtClean="0">
                  <a:solidFill>
                    <a:srgbClr val="0000FF"/>
                  </a:solidFill>
                  <a:latin typeface="Corbel"/>
                  <a:cs typeface="Corbel"/>
                </a:rPr>
                <a:t>) ILL-Grenoble</a:t>
              </a:r>
              <a:endParaRPr lang="en-US" kern="0" dirty="0">
                <a:solidFill>
                  <a:srgbClr val="0000FF"/>
                </a:solidFill>
                <a:latin typeface="Corbel"/>
                <a:cs typeface="Corbel"/>
              </a:endParaRPr>
            </a:p>
            <a:p>
              <a:pPr marL="0" marR="0" lvl="0" indent="0" defTabSz="914400" eaLnBrk="1" fontAlgn="auto" latinLnBrk="0" hangingPunct="1">
                <a:lnSpc>
                  <a:spcPct val="7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rbel"/>
                <a:cs typeface="Corbel"/>
              </a:endParaRPr>
            </a:p>
            <a:p>
              <a:pPr marL="0" marR="0" lvl="0" indent="0" defTabSz="914400" eaLnBrk="1" fontAlgn="auto" latinLnBrk="0" hangingPunct="1">
                <a:lnSpc>
                  <a:spcPct val="7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rbel"/>
                <a:cs typeface="Corbel"/>
              </a:endParaRPr>
            </a:p>
          </p:txBody>
        </p:sp>
      </p:grpSp>
      <p:sp>
        <p:nvSpPr>
          <p:cNvPr id="148" name="Rettangolo 147"/>
          <p:cNvSpPr/>
          <p:nvPr/>
        </p:nvSpPr>
        <p:spPr>
          <a:xfrm>
            <a:off x="1344820" y="287261"/>
            <a:ext cx="578458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/>
            <a:r>
              <a:rPr lang="en-US" sz="2800" b="1" dirty="0" smtClean="0">
                <a:solidFill>
                  <a:srgbClr val="0000FF"/>
                </a:solidFill>
                <a:latin typeface="Corbel"/>
                <a:cs typeface="Corbel"/>
                <a:sym typeface="Wingdings"/>
              </a:rPr>
              <a:t>PERSPECTIVES in </a:t>
            </a:r>
          </a:p>
          <a:p>
            <a:pPr marL="0" lvl="1"/>
            <a:r>
              <a:rPr lang="en-US" sz="2800" b="1" dirty="0" smtClean="0">
                <a:solidFill>
                  <a:srgbClr val="0000FF"/>
                </a:solidFill>
                <a:latin typeface="Corbel"/>
                <a:cs typeface="Corbel"/>
                <a:sym typeface="Wingdings"/>
              </a:rPr>
              <a:t>Other Mass Regions</a:t>
            </a:r>
          </a:p>
        </p:txBody>
      </p:sp>
      <p:sp>
        <p:nvSpPr>
          <p:cNvPr id="143" name="CasellaDiTesto 142"/>
          <p:cNvSpPr txBox="1"/>
          <p:nvPr/>
        </p:nvSpPr>
        <p:spPr>
          <a:xfrm>
            <a:off x="7274014" y="3588508"/>
            <a:ext cx="1365753" cy="1323439"/>
          </a:xfrm>
          <a:prstGeom prst="rect">
            <a:avLst/>
          </a:prstGeom>
          <a:solidFill>
            <a:srgbClr val="FFCC66">
              <a:lumMod val="60000"/>
              <a:lumOff val="40000"/>
            </a:srgbClr>
          </a:solidFill>
        </p:spPr>
        <p:txBody>
          <a:bodyPr wrap="non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rbel"/>
                <a:cs typeface="Corbel"/>
              </a:rPr>
              <a:t>Unfeasible</a:t>
            </a:r>
            <a:endParaRPr kumimoji="0" lang="it-IT" sz="2000" b="1" i="0" u="none" strike="noStrike" kern="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orbel"/>
              <a:cs typeface="Corbel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rbel"/>
                <a:cs typeface="Corbel"/>
              </a:rPr>
              <a:t>by Large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rbel"/>
                <a:cs typeface="Corbel"/>
              </a:rPr>
              <a:t>Shell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rbel"/>
                <a:cs typeface="Corbel"/>
              </a:rPr>
              <a:t>Model</a:t>
            </a:r>
            <a:endParaRPr kumimoji="0" lang="it-IT" sz="20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orbel"/>
              <a:cs typeface="Corbel"/>
            </a:endParaRPr>
          </a:p>
        </p:txBody>
      </p:sp>
      <p:sp>
        <p:nvSpPr>
          <p:cNvPr id="150" name="CasellaDiTesto 149"/>
          <p:cNvSpPr txBox="1"/>
          <p:nvPr/>
        </p:nvSpPr>
        <p:spPr>
          <a:xfrm>
            <a:off x="5951124" y="5494474"/>
            <a:ext cx="2234506" cy="707886"/>
          </a:xfrm>
          <a:prstGeom prst="rect">
            <a:avLst/>
          </a:prstGeom>
          <a:solidFill>
            <a:srgbClr val="FFCC66">
              <a:lumMod val="60000"/>
              <a:lumOff val="40000"/>
            </a:srgbClr>
          </a:solidFill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rbel"/>
                <a:cs typeface="Corbel"/>
              </a:rPr>
              <a:t>Region</a:t>
            </a:r>
            <a:r>
              <a:rPr kumimoji="0" lang="it-IT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rbel"/>
                <a:cs typeface="Corbel"/>
              </a:rPr>
              <a:t> </a:t>
            </a:r>
            <a:r>
              <a:rPr kumimoji="0" lang="it-IT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rbel"/>
                <a:cs typeface="Corbel"/>
              </a:rPr>
              <a:t>at</a:t>
            </a:r>
            <a:r>
              <a:rPr kumimoji="0" lang="it-IT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rbel"/>
                <a:cs typeface="Corbel"/>
              </a:rPr>
              <a:t> the </a:t>
            </a:r>
            <a:r>
              <a:rPr kumimoji="0" lang="it-IT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rbel"/>
                <a:cs typeface="Corbel"/>
              </a:rPr>
              <a:t>limit</a:t>
            </a:r>
            <a:endParaRPr kumimoji="0" lang="it-IT" sz="2000" b="1" i="0" u="none" strike="noStrike" kern="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orbel"/>
              <a:cs typeface="Corbel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rbel"/>
                <a:cs typeface="Corbel"/>
              </a:rPr>
              <a:t>f</a:t>
            </a:r>
            <a:r>
              <a:rPr kumimoji="0" lang="it-IT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rbel"/>
                <a:cs typeface="Corbel"/>
              </a:rPr>
              <a:t>or SHELL MODEL </a:t>
            </a:r>
            <a:endParaRPr kumimoji="0" lang="it-IT" sz="20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orbel"/>
              <a:cs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587926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ttangolo 44"/>
          <p:cNvSpPr/>
          <p:nvPr/>
        </p:nvSpPr>
        <p:spPr>
          <a:xfrm>
            <a:off x="88694" y="-93579"/>
            <a:ext cx="4392061" cy="2967790"/>
          </a:xfrm>
          <a:prstGeom prst="rect">
            <a:avLst/>
          </a:prstGeom>
          <a:solidFill>
            <a:srgbClr val="FFFF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Rectangle 76"/>
          <p:cNvSpPr/>
          <p:nvPr/>
        </p:nvSpPr>
        <p:spPr>
          <a:xfrm>
            <a:off x="5263922" y="10762"/>
            <a:ext cx="3889376" cy="1925655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lIns="72000" rIns="72000">
            <a:spAutoFit/>
          </a:bodyPr>
          <a:lstStyle/>
          <a:p>
            <a:pPr defTabSz="84408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pl-PL" b="1" i="1" dirty="0" smtClean="0">
                <a:solidFill>
                  <a:srgbClr val="FF00FF"/>
                </a:solidFill>
                <a:latin typeface="Corbel"/>
                <a:cs typeface="Corbel"/>
              </a:rPr>
              <a:t>	  </a:t>
            </a:r>
            <a:r>
              <a:rPr lang="pl-PL" sz="3600" b="1" baseline="30000" dirty="0" smtClean="0">
                <a:solidFill>
                  <a:srgbClr val="FFFF00"/>
                </a:solidFill>
                <a:latin typeface="Corbel"/>
                <a:cs typeface="Corbel"/>
              </a:rPr>
              <a:t>49</a:t>
            </a:r>
            <a:r>
              <a:rPr lang="pl-PL" sz="3600" b="1" dirty="0" smtClean="0">
                <a:solidFill>
                  <a:srgbClr val="FFFF00"/>
                </a:solidFill>
                <a:latin typeface="Corbel"/>
                <a:cs typeface="Corbel"/>
              </a:rPr>
              <a:t>Ca:  </a:t>
            </a:r>
            <a:r>
              <a:rPr lang="pl-PL" sz="3200" b="1" baseline="30000" dirty="0" smtClean="0">
                <a:solidFill>
                  <a:srgbClr val="FFFF00"/>
                </a:solidFill>
                <a:latin typeface="Corbel"/>
                <a:cs typeface="Corbel"/>
              </a:rPr>
              <a:t>48</a:t>
            </a:r>
            <a:r>
              <a:rPr lang="pl-PL" sz="3200" b="1" dirty="0" smtClean="0">
                <a:solidFill>
                  <a:srgbClr val="FFFF00"/>
                </a:solidFill>
                <a:latin typeface="Corbel"/>
                <a:cs typeface="Corbel"/>
              </a:rPr>
              <a:t>Ca </a:t>
            </a:r>
            <a:r>
              <a:rPr lang="pl-PL" sz="3200" b="1" dirty="0">
                <a:solidFill>
                  <a:srgbClr val="FFFF00"/>
                </a:solidFill>
                <a:latin typeface="Corbel"/>
                <a:cs typeface="Corbel"/>
              </a:rPr>
              <a:t>+ </a:t>
            </a:r>
            <a:r>
              <a:rPr lang="pl-PL" sz="3200" b="1" dirty="0" smtClean="0">
                <a:solidFill>
                  <a:srgbClr val="FFFF00"/>
                </a:solidFill>
                <a:latin typeface="Corbel"/>
                <a:cs typeface="Corbel"/>
              </a:rPr>
              <a:t>1</a:t>
            </a:r>
            <a:r>
              <a:rPr lang="pl-PL" sz="3200" b="1" dirty="0" smtClean="0">
                <a:solidFill>
                  <a:srgbClr val="FFFF00"/>
                </a:solidFill>
                <a:latin typeface="Symbol" charset="2"/>
                <a:cs typeface="Symbol" charset="2"/>
              </a:rPr>
              <a:t>n</a:t>
            </a:r>
            <a:endParaRPr lang="pl-PL" sz="3200" b="1" dirty="0">
              <a:solidFill>
                <a:srgbClr val="FFFF00"/>
              </a:solidFill>
              <a:latin typeface="Symbol" charset="2"/>
              <a:cs typeface="Symbol" charset="2"/>
            </a:endParaRPr>
          </a:p>
          <a:p>
            <a:pPr defTabSz="84408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pl-PL" sz="800" b="1" dirty="0">
              <a:solidFill>
                <a:srgbClr val="0000FF"/>
              </a:solidFill>
              <a:latin typeface="Corbel"/>
              <a:cs typeface="Corbel"/>
            </a:endParaRPr>
          </a:p>
          <a:p>
            <a:pPr marL="1257300" lvl="2" indent="-342900" defTabSz="84408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SzPct val="100000"/>
              <a:buFont typeface="Courier New"/>
              <a:buChar char="o"/>
            </a:pPr>
            <a:r>
              <a:rPr lang="pl-PL" sz="2000" b="1" dirty="0">
                <a:solidFill>
                  <a:srgbClr val="00FFFF"/>
                </a:solidFill>
                <a:latin typeface="Corbel"/>
                <a:cs typeface="Corbel"/>
              </a:rPr>
              <a:t>Single</a:t>
            </a:r>
            <a:r>
              <a:rPr lang="pl-PL" sz="2000" dirty="0">
                <a:solidFill>
                  <a:srgbClr val="00FFFF"/>
                </a:solidFill>
                <a:latin typeface="Corbel"/>
                <a:cs typeface="Corbel"/>
              </a:rPr>
              <a:t> </a:t>
            </a:r>
            <a:r>
              <a:rPr lang="pl-PL" sz="2000" dirty="0" err="1">
                <a:solidFill>
                  <a:srgbClr val="00FFFF"/>
                </a:solidFill>
                <a:latin typeface="Corbel"/>
                <a:cs typeface="Corbel"/>
              </a:rPr>
              <a:t>particle</a:t>
            </a:r>
            <a:r>
              <a:rPr lang="pl-PL" sz="2000" dirty="0">
                <a:solidFill>
                  <a:srgbClr val="00FFFF"/>
                </a:solidFill>
                <a:latin typeface="Corbel"/>
                <a:cs typeface="Corbel"/>
              </a:rPr>
              <a:t> </a:t>
            </a:r>
            <a:r>
              <a:rPr lang="pl-PL" sz="2000" dirty="0" err="1">
                <a:solidFill>
                  <a:srgbClr val="00FFFF"/>
                </a:solidFill>
                <a:latin typeface="Corbel"/>
                <a:cs typeface="Corbel"/>
              </a:rPr>
              <a:t>levels</a:t>
            </a:r>
            <a:endParaRPr lang="pl-PL" sz="2000" dirty="0">
              <a:solidFill>
                <a:srgbClr val="00FFFF"/>
              </a:solidFill>
              <a:latin typeface="Corbel"/>
              <a:cs typeface="Corbel"/>
            </a:endParaRPr>
          </a:p>
          <a:p>
            <a:pPr marL="1257300" lvl="2" indent="-342900" defTabSz="84408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SzPct val="100000"/>
              <a:buFont typeface="Courier New"/>
              <a:buChar char="o"/>
            </a:pPr>
            <a:endParaRPr lang="pl-PL" sz="800" dirty="0">
              <a:solidFill>
                <a:srgbClr val="00FFFF"/>
              </a:solidFill>
              <a:latin typeface="Corbel"/>
              <a:cs typeface="Corbel"/>
            </a:endParaRPr>
          </a:p>
          <a:p>
            <a:pPr marL="1257300" lvl="2" indent="-342900" defTabSz="84408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SzPct val="100000"/>
              <a:buFont typeface="Courier New"/>
              <a:buChar char="o"/>
            </a:pPr>
            <a:r>
              <a:rPr lang="pl-PL" sz="2000" b="1" dirty="0" err="1">
                <a:solidFill>
                  <a:srgbClr val="00FFFF"/>
                </a:solidFill>
                <a:latin typeface="Corbel"/>
                <a:cs typeface="Corbel"/>
              </a:rPr>
              <a:t>Couplings</a:t>
            </a:r>
            <a:r>
              <a:rPr lang="pl-PL" sz="2000" dirty="0">
                <a:solidFill>
                  <a:srgbClr val="00FFFF"/>
                </a:solidFill>
                <a:latin typeface="Corbel"/>
                <a:cs typeface="Corbel"/>
              </a:rPr>
              <a:t>  </a:t>
            </a:r>
            <a:r>
              <a:rPr lang="pl-PL" sz="2000" dirty="0" err="1">
                <a:solidFill>
                  <a:srgbClr val="00FFFF"/>
                </a:solidFill>
                <a:latin typeface="Corbel"/>
                <a:cs typeface="Corbel"/>
              </a:rPr>
              <a:t>between</a:t>
            </a:r>
            <a:endParaRPr lang="pl-PL" sz="2000" dirty="0">
              <a:solidFill>
                <a:srgbClr val="00FFFF"/>
              </a:solidFill>
              <a:latin typeface="Corbel"/>
              <a:cs typeface="Corbel"/>
            </a:endParaRPr>
          </a:p>
          <a:p>
            <a:pPr lvl="2" defTabSz="84408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pl-PL" sz="2000" dirty="0">
                <a:solidFill>
                  <a:srgbClr val="00FFFF"/>
                </a:solidFill>
                <a:latin typeface="Corbel"/>
                <a:cs typeface="Corbel"/>
              </a:rPr>
              <a:t>      </a:t>
            </a:r>
            <a:r>
              <a:rPr lang="pl-PL" sz="2000" dirty="0" err="1">
                <a:solidFill>
                  <a:srgbClr val="00FFFF"/>
                </a:solidFill>
                <a:latin typeface="Corbel"/>
                <a:cs typeface="Corbel"/>
              </a:rPr>
              <a:t>particle</a:t>
            </a:r>
            <a:r>
              <a:rPr lang="pl-PL" sz="2000" dirty="0">
                <a:solidFill>
                  <a:srgbClr val="00FFFF"/>
                </a:solidFill>
                <a:latin typeface="Corbel"/>
                <a:cs typeface="Corbel"/>
              </a:rPr>
              <a:t> and </a:t>
            </a:r>
            <a:r>
              <a:rPr lang="pl-PL" sz="2000" dirty="0" err="1" smtClean="0">
                <a:solidFill>
                  <a:srgbClr val="00FFFF"/>
                </a:solidFill>
                <a:latin typeface="Corbel"/>
                <a:cs typeface="Corbel"/>
              </a:rPr>
              <a:t>phonon</a:t>
            </a:r>
            <a:endParaRPr lang="pl-PL" sz="2000" dirty="0">
              <a:solidFill>
                <a:srgbClr val="00FFFF"/>
              </a:solidFill>
              <a:latin typeface="Corbel"/>
              <a:cs typeface="Corbel"/>
            </a:endParaRPr>
          </a:p>
          <a:p>
            <a:pPr marL="63500" lvl="1" indent="-342900" defTabSz="84408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SzPct val="100000"/>
              <a:buFont typeface="Courier New"/>
              <a:buChar char="o"/>
            </a:pPr>
            <a:endParaRPr lang="pl-PL" sz="2000" dirty="0">
              <a:solidFill>
                <a:srgbClr val="00FFFF"/>
              </a:solidFill>
              <a:latin typeface="Corbel"/>
              <a:cs typeface="Corbel"/>
            </a:endParaRPr>
          </a:p>
        </p:txBody>
      </p:sp>
      <p:grpSp>
        <p:nvGrpSpPr>
          <p:cNvPr id="3" name="Grupa 38"/>
          <p:cNvGrpSpPr/>
          <p:nvPr/>
        </p:nvGrpSpPr>
        <p:grpSpPr>
          <a:xfrm>
            <a:off x="3201267" y="1838582"/>
            <a:ext cx="3458337" cy="5176906"/>
            <a:chOff x="2720019" y="1838582"/>
            <a:chExt cx="3458337" cy="5176906"/>
          </a:xfrm>
        </p:grpSpPr>
        <p:grpSp>
          <p:nvGrpSpPr>
            <p:cNvPr id="4" name="Grupa 8"/>
            <p:cNvGrpSpPr>
              <a:grpSpLocks noChangeAspect="1"/>
            </p:cNvGrpSpPr>
            <p:nvPr/>
          </p:nvGrpSpPr>
          <p:grpSpPr>
            <a:xfrm>
              <a:off x="2720019" y="1838582"/>
              <a:ext cx="3458337" cy="5176906"/>
              <a:chOff x="4372356" y="2557382"/>
              <a:chExt cx="2753753" cy="4122186"/>
            </a:xfrm>
          </p:grpSpPr>
          <p:pic>
            <p:nvPicPr>
              <p:cNvPr id="6" name="Picture 2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4372356" y="2557382"/>
                <a:ext cx="2753753" cy="4041281"/>
              </a:xfrm>
              <a:prstGeom prst="rect">
                <a:avLst/>
              </a:prstGeom>
            </p:spPr>
          </p:pic>
          <p:cxnSp>
            <p:nvCxnSpPr>
              <p:cNvPr id="7" name="Łącznik prostoliniowy 120"/>
              <p:cNvCxnSpPr/>
              <p:nvPr/>
            </p:nvCxnSpPr>
            <p:spPr bwMode="auto">
              <a:xfrm flipH="1">
                <a:off x="4684246" y="4737376"/>
                <a:ext cx="1975929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bg2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8" name="Łącznik prostoliniowy 120"/>
              <p:cNvCxnSpPr/>
              <p:nvPr/>
            </p:nvCxnSpPr>
            <p:spPr bwMode="auto">
              <a:xfrm flipH="1">
                <a:off x="5649826" y="4473404"/>
                <a:ext cx="302493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bg2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9" name="Rectangle 71"/>
              <p:cNvSpPr/>
              <p:nvPr/>
            </p:nvSpPr>
            <p:spPr>
              <a:xfrm>
                <a:off x="6146812" y="4331262"/>
                <a:ext cx="159552" cy="245072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 wrap="none" lIns="0" tIns="0" rIns="0" bIns="0">
                <a:spAutoFit/>
              </a:bodyPr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pl-PL" sz="2000" b="1" dirty="0" smtClean="0">
                    <a:solidFill>
                      <a:srgbClr val="0000FF"/>
                    </a:solidFill>
                    <a:latin typeface="Arial" charset="0"/>
                  </a:rPr>
                  <a:t>3</a:t>
                </a:r>
                <a:r>
                  <a:rPr lang="pl-PL" sz="2000" b="1" baseline="30000" dirty="0" smtClean="0">
                    <a:solidFill>
                      <a:srgbClr val="0000FF"/>
                    </a:solidFill>
                    <a:latin typeface="Arial" charset="0"/>
                  </a:rPr>
                  <a:t>-</a:t>
                </a:r>
                <a:endParaRPr lang="pl-PL" sz="2000" b="1" baseline="30000" dirty="0">
                  <a:solidFill>
                    <a:srgbClr val="0000FF"/>
                  </a:solidFill>
                  <a:latin typeface="Arial" charset="0"/>
                </a:endParaRPr>
              </a:p>
            </p:txBody>
          </p:sp>
          <p:sp>
            <p:nvSpPr>
              <p:cNvPr id="10" name="Rectangle 10"/>
              <p:cNvSpPr/>
              <p:nvPr/>
            </p:nvSpPr>
            <p:spPr>
              <a:xfrm>
                <a:off x="5196623" y="6248681"/>
                <a:ext cx="900705" cy="430887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 wrap="square">
                <a:spAutoFit/>
              </a:bodyPr>
              <a:lstStyle/>
              <a:p>
                <a:pPr defTabSz="844083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pl-PL" sz="2400" b="1" baseline="30000" dirty="0" smtClean="0">
                    <a:solidFill>
                      <a:srgbClr val="0000FF"/>
                    </a:solidFill>
                    <a:latin typeface="Corbel"/>
                    <a:cs typeface="Corbel"/>
                  </a:rPr>
                  <a:t>48</a:t>
                </a:r>
                <a:r>
                  <a:rPr lang="pl-PL" sz="2400" b="1" dirty="0" smtClean="0">
                    <a:solidFill>
                      <a:srgbClr val="0000FF"/>
                    </a:solidFill>
                    <a:latin typeface="Corbel"/>
                    <a:cs typeface="Corbel"/>
                  </a:rPr>
                  <a:t>Ca          </a:t>
                </a:r>
                <a:endParaRPr lang="pl-PL" sz="2400" b="1" dirty="0">
                  <a:solidFill>
                    <a:srgbClr val="0000FF"/>
                  </a:solidFill>
                  <a:latin typeface="Corbel"/>
                  <a:cs typeface="Corbel"/>
                </a:endParaRPr>
              </a:p>
            </p:txBody>
          </p:sp>
          <p:grpSp>
            <p:nvGrpSpPr>
              <p:cNvPr id="11" name="Group 36"/>
              <p:cNvGrpSpPr/>
              <p:nvPr/>
            </p:nvGrpSpPr>
            <p:grpSpPr>
              <a:xfrm>
                <a:off x="5436583" y="4293865"/>
                <a:ext cx="1438138" cy="1377163"/>
                <a:chOff x="5436583" y="4293865"/>
                <a:chExt cx="1438138" cy="1377163"/>
              </a:xfrm>
            </p:grpSpPr>
            <p:grpSp>
              <p:nvGrpSpPr>
                <p:cNvPr id="14" name="Group 34"/>
                <p:cNvGrpSpPr/>
                <p:nvPr/>
              </p:nvGrpSpPr>
              <p:grpSpPr>
                <a:xfrm>
                  <a:off x="5436583" y="4293865"/>
                  <a:ext cx="1438138" cy="1377163"/>
                  <a:chOff x="5436583" y="4293865"/>
                  <a:chExt cx="1438138" cy="1377163"/>
                </a:xfrm>
              </p:grpSpPr>
              <p:grpSp>
                <p:nvGrpSpPr>
                  <p:cNvPr id="16" name="Group 24"/>
                  <p:cNvGrpSpPr/>
                  <p:nvPr/>
                </p:nvGrpSpPr>
                <p:grpSpPr>
                  <a:xfrm>
                    <a:off x="5436583" y="4293865"/>
                    <a:ext cx="903118" cy="1039508"/>
                    <a:chOff x="5428506" y="4173819"/>
                    <a:chExt cx="903118" cy="1039508"/>
                  </a:xfrm>
                </p:grpSpPr>
                <p:pic>
                  <p:nvPicPr>
                    <p:cNvPr id="18" name="Picture 72"/>
                    <p:cNvPicPr>
                      <a:picLocks noChangeAspect="1"/>
                    </p:cNvPicPr>
                    <p:nvPr/>
                  </p:nvPicPr>
                  <p:blipFill rotWithShape="1">
                    <a:blip r:embed="rId3"/>
                    <a:srcRect l="53725" t="4156" r="12359" b="56426"/>
                    <a:stretch/>
                  </p:blipFill>
                  <p:spPr>
                    <a:xfrm>
                      <a:off x="5829352" y="4674287"/>
                      <a:ext cx="497571" cy="539040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19" name="Elipsa 93"/>
                    <p:cNvSpPr/>
                    <p:nvPr/>
                  </p:nvSpPr>
                  <p:spPr bwMode="auto">
                    <a:xfrm>
                      <a:off x="5428506" y="4173819"/>
                      <a:ext cx="903118" cy="304188"/>
                    </a:xfrm>
                    <a:prstGeom prst="ellipse">
                      <a:avLst/>
                    </a:prstGeom>
                    <a:noFill/>
                    <a:ln w="28575" cap="flat" cmpd="sng" algn="ctr">
                      <a:solidFill>
                        <a:srgbClr val="00B0F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>
                    <a:effectLst/>
                    <a:extLst/>
                  </p:spPr>
                  <p:txBody>
                    <a:bodyPr vert="horz" wrap="non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defTabSz="914400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pl-PL" sz="2400" smtClean="0">
                        <a:solidFill>
                          <a:srgbClr val="FFFFFF"/>
                        </a:solidFill>
                        <a:latin typeface="Times New Roman" pitchFamily="18" charset="0"/>
                      </a:endParaRPr>
                    </a:p>
                  </p:txBody>
                </p:sp>
              </p:grpSp>
              <p:sp>
                <p:nvSpPr>
                  <p:cNvPr id="17" name="Rectangle 26"/>
                  <p:cNvSpPr/>
                  <p:nvPr/>
                </p:nvSpPr>
                <p:spPr>
                  <a:xfrm>
                    <a:off x="5639662" y="5352435"/>
                    <a:ext cx="1235059" cy="318593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sz="2000" b="1" dirty="0">
                        <a:solidFill>
                          <a:srgbClr val="0000FF"/>
                        </a:solidFill>
                        <a:latin typeface="Corbel"/>
                        <a:cs typeface="Corbel"/>
                      </a:rPr>
                      <a:t>B(</a:t>
                    </a:r>
                    <a:r>
                      <a:rPr lang="en-US" sz="2000" b="1" dirty="0" smtClean="0">
                        <a:solidFill>
                          <a:srgbClr val="0000FF"/>
                        </a:solidFill>
                        <a:latin typeface="Corbel"/>
                        <a:cs typeface="Corbel"/>
                      </a:rPr>
                      <a:t>E3) = 7 </a:t>
                    </a:r>
                    <a:r>
                      <a:rPr lang="en-US" sz="2000" b="1" dirty="0">
                        <a:solidFill>
                          <a:srgbClr val="0000FF"/>
                        </a:solidFill>
                        <a:latin typeface="Corbel"/>
                        <a:cs typeface="Corbel"/>
                      </a:rPr>
                      <a:t>Wu</a:t>
                    </a:r>
                  </a:p>
                </p:txBody>
              </p:sp>
            </p:grpSp>
            <p:pic>
              <p:nvPicPr>
                <p:cNvPr id="15" name="Picture 26" descr="octupole"/>
                <p:cNvPicPr>
                  <a:picLocks noChangeAspect="1" noChangeArrowheads="1" noCrop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731789" y="4786494"/>
                  <a:ext cx="609210" cy="60921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12" name="Rectangle 19"/>
              <p:cNvSpPr/>
              <p:nvPr/>
            </p:nvSpPr>
            <p:spPr>
              <a:xfrm>
                <a:off x="6812648" y="4640206"/>
                <a:ext cx="173782" cy="183803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 wrap="none" lIns="0" tIns="0" rIns="0" bIns="0">
                <a:spAutoFit/>
              </a:bodyPr>
              <a:lstStyle/>
              <a:p>
                <a:pPr algn="ctr" defTabSz="914400" fontAlgn="base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pl-PL" dirty="0" smtClean="0">
                    <a:solidFill>
                      <a:srgbClr val="0000FF"/>
                    </a:solidFill>
                    <a:latin typeface="Arial" charset="0"/>
                  </a:rPr>
                  <a:t>2</a:t>
                </a:r>
                <a:r>
                  <a:rPr lang="pl-PL" baseline="30000" dirty="0" smtClean="0">
                    <a:solidFill>
                      <a:srgbClr val="0000FF"/>
                    </a:solidFill>
                    <a:latin typeface="Arial" charset="0"/>
                  </a:rPr>
                  <a:t>+</a:t>
                </a:r>
              </a:p>
            </p:txBody>
          </p:sp>
          <p:sp>
            <p:nvSpPr>
              <p:cNvPr id="13" name="Rectangle 19"/>
              <p:cNvSpPr/>
              <p:nvPr/>
            </p:nvSpPr>
            <p:spPr>
              <a:xfrm>
                <a:off x="6325854" y="4822999"/>
                <a:ext cx="788186" cy="163381"/>
              </a:xfrm>
              <a:prstGeom prst="rect">
                <a:avLst/>
              </a:prstGeom>
              <a:noFill/>
            </p:spPr>
            <p:txBody>
              <a:bodyPr wrap="none" lIns="0" tIns="0" rIns="0" bIns="0">
                <a:spAutoFit/>
              </a:bodyPr>
              <a:lstStyle/>
              <a:p>
                <a:pPr algn="ctr" defTabSz="914400" fontAlgn="base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pl-PL" sz="1600" dirty="0" smtClean="0">
                    <a:solidFill>
                      <a:srgbClr val="0000FF"/>
                    </a:solidFill>
                    <a:latin typeface="Corbel"/>
                    <a:cs typeface="Corbel"/>
                  </a:rPr>
                  <a:t>B(E2)&lt;2 Wu</a:t>
                </a:r>
                <a:endParaRPr lang="pl-PL" sz="1600" dirty="0">
                  <a:solidFill>
                    <a:srgbClr val="0000FF"/>
                  </a:solidFill>
                  <a:latin typeface="Corbel"/>
                  <a:cs typeface="Corbel"/>
                </a:endParaRPr>
              </a:p>
            </p:txBody>
          </p:sp>
        </p:grpSp>
        <p:sp>
          <p:nvSpPr>
            <p:cNvPr id="5" name="Dowolny kształt 29"/>
            <p:cNvSpPr/>
            <p:nvPr/>
          </p:nvSpPr>
          <p:spPr bwMode="auto">
            <a:xfrm>
              <a:off x="4700840" y="4384271"/>
              <a:ext cx="90377" cy="316276"/>
            </a:xfrm>
            <a:custGeom>
              <a:avLst/>
              <a:gdLst>
                <a:gd name="connsiteX0" fmla="*/ 0 w 90377"/>
                <a:gd name="connsiteY0" fmla="*/ 0 h 287079"/>
                <a:gd name="connsiteX1" fmla="*/ 69112 w 90377"/>
                <a:gd name="connsiteY1" fmla="*/ 148856 h 287079"/>
                <a:gd name="connsiteX2" fmla="*/ 90377 w 90377"/>
                <a:gd name="connsiteY2" fmla="*/ 287079 h 287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0377" h="287079">
                  <a:moveTo>
                    <a:pt x="0" y="0"/>
                  </a:moveTo>
                  <a:cubicBezTo>
                    <a:pt x="27024" y="50505"/>
                    <a:pt x="54049" y="101010"/>
                    <a:pt x="69112" y="148856"/>
                  </a:cubicBezTo>
                  <a:cubicBezTo>
                    <a:pt x="84175" y="196703"/>
                    <a:pt x="87276" y="241891"/>
                    <a:pt x="90377" y="287079"/>
                  </a:cubicBezTo>
                </a:path>
              </a:pathLst>
            </a:custGeom>
            <a:noFill/>
            <a:ln w="28575" cap="flat" cmpd="sng" algn="ctr">
              <a:solidFill>
                <a:srgbClr val="FFC000"/>
              </a:solidFill>
              <a:prstDash val="solid"/>
              <a:miter lim="800000"/>
              <a:headEnd type="none" w="med" len="med"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pl-PL" sz="2400" smtClean="0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</p:grpSp>
      <p:sp>
        <p:nvSpPr>
          <p:cNvPr id="20" name="Rectangle 77"/>
          <p:cNvSpPr/>
          <p:nvPr/>
        </p:nvSpPr>
        <p:spPr>
          <a:xfrm>
            <a:off x="48227" y="3089265"/>
            <a:ext cx="2973251" cy="646331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 defTabSz="84408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pl-PL" sz="2000" b="1" dirty="0" err="1" smtClean="0">
                <a:solidFill>
                  <a:srgbClr val="00FFFF"/>
                </a:solidFill>
                <a:latin typeface="Corbel"/>
                <a:cs typeface="Corbel"/>
              </a:rPr>
              <a:t>Double</a:t>
            </a:r>
            <a:r>
              <a:rPr lang="pl-PL" sz="2000" b="1" dirty="0" smtClean="0">
                <a:solidFill>
                  <a:srgbClr val="00FFFF"/>
                </a:solidFill>
                <a:latin typeface="Corbel"/>
                <a:cs typeface="Corbel"/>
              </a:rPr>
              <a:t> SHELL CLOSURE </a:t>
            </a:r>
          </a:p>
          <a:p>
            <a:pPr algn="ctr" defTabSz="84408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pl-PL" sz="2000" b="1" dirty="0" err="1">
                <a:solidFill>
                  <a:srgbClr val="00FFFF"/>
                </a:solidFill>
                <a:latin typeface="Corbel"/>
                <a:cs typeface="Corbel"/>
              </a:rPr>
              <a:t>a</a:t>
            </a:r>
            <a:r>
              <a:rPr lang="pl-PL" sz="2000" b="1" dirty="0" err="1" smtClean="0">
                <a:solidFill>
                  <a:srgbClr val="00FFFF"/>
                </a:solidFill>
                <a:latin typeface="Corbel"/>
                <a:cs typeface="Corbel"/>
              </a:rPr>
              <a:t>t</a:t>
            </a:r>
            <a:r>
              <a:rPr lang="pl-PL" sz="2000" b="1" dirty="0" smtClean="0">
                <a:solidFill>
                  <a:srgbClr val="00FFFF"/>
                </a:solidFill>
                <a:latin typeface="Corbel"/>
                <a:cs typeface="Corbel"/>
              </a:rPr>
              <a:t> </a:t>
            </a:r>
            <a:r>
              <a:rPr lang="pl-PL" sz="2000" b="1" dirty="0" err="1" smtClean="0">
                <a:solidFill>
                  <a:srgbClr val="00FFFF"/>
                </a:solidFill>
                <a:latin typeface="Corbel"/>
                <a:cs typeface="Corbel"/>
              </a:rPr>
              <a:t>theValley</a:t>
            </a:r>
            <a:r>
              <a:rPr lang="pl-PL" sz="2000" b="1" dirty="0" smtClean="0">
                <a:solidFill>
                  <a:srgbClr val="00FFFF"/>
                </a:solidFill>
                <a:latin typeface="Corbel"/>
                <a:cs typeface="Corbel"/>
              </a:rPr>
              <a:t> of </a:t>
            </a:r>
            <a:r>
              <a:rPr lang="pl-PL" sz="2000" b="1" dirty="0" err="1" smtClean="0">
                <a:solidFill>
                  <a:srgbClr val="00FFFF"/>
                </a:solidFill>
                <a:latin typeface="Corbel"/>
                <a:cs typeface="Corbel"/>
              </a:rPr>
              <a:t>Stability</a:t>
            </a:r>
            <a:endParaRPr lang="pl-PL" sz="2000" dirty="0">
              <a:solidFill>
                <a:srgbClr val="00FFFF"/>
              </a:solidFill>
              <a:latin typeface="Corbel"/>
              <a:cs typeface="Corbel"/>
            </a:endParaRPr>
          </a:p>
        </p:txBody>
      </p:sp>
      <p:grpSp>
        <p:nvGrpSpPr>
          <p:cNvPr id="21" name="Grupa 39"/>
          <p:cNvGrpSpPr/>
          <p:nvPr/>
        </p:nvGrpSpPr>
        <p:grpSpPr>
          <a:xfrm>
            <a:off x="-684315" y="4480974"/>
            <a:ext cx="4572000" cy="2318551"/>
            <a:chOff x="-684315" y="4480974"/>
            <a:chExt cx="4572000" cy="2318551"/>
          </a:xfrm>
        </p:grpSpPr>
        <p:sp>
          <p:nvSpPr>
            <p:cNvPr id="22" name="Rectangle 78"/>
            <p:cNvSpPr/>
            <p:nvPr/>
          </p:nvSpPr>
          <p:spPr>
            <a:xfrm>
              <a:off x="-684315" y="4480974"/>
              <a:ext cx="4572000" cy="1651734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 defTabSz="844083" fontAlgn="base">
                <a:spcBef>
                  <a:spcPct val="0"/>
                </a:spcBef>
                <a:spcAft>
                  <a:spcPct val="0"/>
                </a:spcAft>
              </a:pPr>
              <a:r>
                <a:rPr lang="pl-PL" u="sng" dirty="0" err="1" smtClean="0">
                  <a:solidFill>
                    <a:schemeClr val="bg1"/>
                  </a:solidFill>
                  <a:latin typeface="Corbel"/>
                  <a:cs typeface="Corbel"/>
                </a:rPr>
                <a:t>Nuclei</a:t>
              </a:r>
              <a:r>
                <a:rPr lang="pl-PL" u="sng" dirty="0" smtClean="0">
                  <a:solidFill>
                    <a:schemeClr val="bg1"/>
                  </a:solidFill>
                  <a:latin typeface="Corbel"/>
                  <a:cs typeface="Corbel"/>
                </a:rPr>
                <a:t> hard-to-</a:t>
              </a:r>
              <a:r>
                <a:rPr lang="pl-PL" u="sng" dirty="0" err="1" smtClean="0">
                  <a:solidFill>
                    <a:schemeClr val="bg1"/>
                  </a:solidFill>
                  <a:latin typeface="Corbel"/>
                  <a:cs typeface="Corbel"/>
                </a:rPr>
                <a:t>reach</a:t>
              </a:r>
              <a:r>
                <a:rPr lang="pl-PL" u="sng" dirty="0" smtClean="0">
                  <a:solidFill>
                    <a:schemeClr val="bg1"/>
                  </a:solidFill>
                  <a:latin typeface="Corbel"/>
                  <a:cs typeface="Corbel"/>
                </a:rPr>
                <a:t> </a:t>
              </a:r>
            </a:p>
            <a:p>
              <a:pPr algn="ctr" defTabSz="844083" fontAlgn="base">
                <a:spcBef>
                  <a:spcPct val="0"/>
                </a:spcBef>
                <a:spcAft>
                  <a:spcPct val="0"/>
                </a:spcAft>
              </a:pPr>
              <a:r>
                <a:rPr lang="pl-PL" u="sng" dirty="0">
                  <a:solidFill>
                    <a:schemeClr val="bg1"/>
                  </a:solidFill>
                  <a:latin typeface="Corbel"/>
                  <a:cs typeface="Corbel"/>
                </a:rPr>
                <a:t>f</a:t>
              </a:r>
              <a:r>
                <a:rPr lang="pl-PL" u="sng" dirty="0" smtClean="0">
                  <a:solidFill>
                    <a:schemeClr val="bg1"/>
                  </a:solidFill>
                  <a:latin typeface="Corbel"/>
                  <a:cs typeface="Corbel"/>
                </a:rPr>
                <a:t>or  </a:t>
              </a:r>
              <a:r>
                <a:rPr lang="pl-PL" u="sng" dirty="0" err="1" smtClean="0">
                  <a:solidFill>
                    <a:schemeClr val="bg1"/>
                  </a:solidFill>
                  <a:latin typeface="Corbel"/>
                  <a:cs typeface="Corbel"/>
                </a:rPr>
                <a:t>yrast</a:t>
              </a:r>
              <a:r>
                <a:rPr lang="pl-PL" u="sng" dirty="0" smtClean="0">
                  <a:solidFill>
                    <a:schemeClr val="bg1"/>
                  </a:solidFill>
                  <a:latin typeface="Corbel"/>
                  <a:cs typeface="Corbel"/>
                </a:rPr>
                <a:t> </a:t>
              </a:r>
              <a:r>
                <a:rPr lang="pl-PL" u="sng" dirty="0" err="1">
                  <a:solidFill>
                    <a:schemeClr val="bg1"/>
                  </a:solidFill>
                  <a:latin typeface="Corbel"/>
                  <a:cs typeface="Corbel"/>
                </a:rPr>
                <a:t>spectroscopic</a:t>
              </a:r>
              <a:r>
                <a:rPr lang="pl-PL" u="sng" dirty="0">
                  <a:solidFill>
                    <a:schemeClr val="bg1"/>
                  </a:solidFill>
                  <a:latin typeface="Corbel"/>
                  <a:cs typeface="Corbel"/>
                </a:rPr>
                <a:t> </a:t>
              </a:r>
              <a:r>
                <a:rPr lang="pl-PL" u="sng" dirty="0" err="1" smtClean="0">
                  <a:solidFill>
                    <a:schemeClr val="bg1"/>
                  </a:solidFill>
                  <a:latin typeface="Corbel"/>
                  <a:cs typeface="Corbel"/>
                </a:rPr>
                <a:t>studies</a:t>
              </a:r>
              <a:endParaRPr lang="pl-PL" u="sng" dirty="0" smtClean="0">
                <a:solidFill>
                  <a:schemeClr val="bg1"/>
                </a:solidFill>
                <a:latin typeface="Corbel"/>
                <a:cs typeface="Corbel"/>
              </a:endParaRPr>
            </a:p>
            <a:p>
              <a:pPr algn="ctr" defTabSz="844083" fontAlgn="base">
                <a:spcBef>
                  <a:spcPct val="0"/>
                </a:spcBef>
                <a:spcAft>
                  <a:spcPct val="0"/>
                </a:spcAft>
              </a:pPr>
              <a:endParaRPr lang="pl-PL" sz="1100" dirty="0" smtClean="0">
                <a:solidFill>
                  <a:schemeClr val="bg1"/>
                </a:solidFill>
                <a:latin typeface="Corbel"/>
                <a:cs typeface="Corbel"/>
              </a:endParaRPr>
            </a:p>
            <a:p>
              <a:pPr algn="ctr" defTabSz="844083" fontAlgn="base">
                <a:spcBef>
                  <a:spcPct val="0"/>
                </a:spcBef>
                <a:spcAft>
                  <a:spcPct val="0"/>
                </a:spcAft>
              </a:pPr>
              <a:r>
                <a:rPr lang="pl-PL" dirty="0">
                  <a:solidFill>
                    <a:schemeClr val="bg1"/>
                  </a:solidFill>
                  <a:latin typeface="Corbel"/>
                  <a:cs typeface="Corbel"/>
                </a:rPr>
                <a:t>Multi </a:t>
              </a:r>
              <a:r>
                <a:rPr lang="pl-PL" dirty="0" err="1" smtClean="0">
                  <a:solidFill>
                    <a:schemeClr val="bg1"/>
                  </a:solidFill>
                  <a:latin typeface="Corbel"/>
                  <a:cs typeface="Corbel"/>
                </a:rPr>
                <a:t>nucl</a:t>
              </a:r>
              <a:r>
                <a:rPr lang="pl-PL" dirty="0">
                  <a:solidFill>
                    <a:schemeClr val="bg1"/>
                  </a:solidFill>
                  <a:latin typeface="Corbel"/>
                  <a:cs typeface="Corbel"/>
                </a:rPr>
                <a:t>. </a:t>
              </a:r>
              <a:r>
                <a:rPr lang="pl-PL" dirty="0" smtClean="0">
                  <a:solidFill>
                    <a:schemeClr val="bg1"/>
                  </a:solidFill>
                  <a:latin typeface="Corbel"/>
                  <a:cs typeface="Corbel"/>
                </a:rPr>
                <a:t>transfer with </a:t>
              </a:r>
            </a:p>
            <a:p>
              <a:pPr algn="ctr" defTabSz="844083" fontAlgn="base">
                <a:spcBef>
                  <a:spcPct val="0"/>
                </a:spcBef>
                <a:spcAft>
                  <a:spcPct val="0"/>
                </a:spcAft>
              </a:pPr>
              <a:r>
                <a:rPr lang="pl-PL" dirty="0" smtClean="0">
                  <a:solidFill>
                    <a:schemeClr val="bg1"/>
                  </a:solidFill>
                  <a:latin typeface="Corbel"/>
                  <a:cs typeface="Corbel"/>
                </a:rPr>
                <a:t>THICK</a:t>
              </a:r>
              <a:r>
                <a:rPr lang="pl-PL" dirty="0">
                  <a:solidFill>
                    <a:schemeClr val="bg1"/>
                  </a:solidFill>
                  <a:latin typeface="Corbel"/>
                  <a:cs typeface="Corbel"/>
                </a:rPr>
                <a:t> </a:t>
              </a:r>
              <a:r>
                <a:rPr lang="pl-PL" dirty="0" err="1" smtClean="0">
                  <a:solidFill>
                    <a:schemeClr val="bg1"/>
                  </a:solidFill>
                  <a:latin typeface="Corbel"/>
                  <a:cs typeface="Corbel"/>
                </a:rPr>
                <a:t>targets</a:t>
              </a:r>
              <a:r>
                <a:rPr lang="pl-PL" dirty="0" smtClean="0">
                  <a:solidFill>
                    <a:schemeClr val="bg1"/>
                  </a:solidFill>
                  <a:latin typeface="Corbel"/>
                  <a:cs typeface="Corbel"/>
                </a:rPr>
                <a:t> </a:t>
              </a:r>
              <a:endParaRPr lang="pl-PL" dirty="0">
                <a:solidFill>
                  <a:schemeClr val="bg1"/>
                </a:solidFill>
                <a:latin typeface="Corbel"/>
                <a:cs typeface="Corbel"/>
              </a:endParaRPr>
            </a:p>
            <a:p>
              <a:pPr algn="ctr" defTabSz="844083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pl-PL" sz="2000" dirty="0" smtClean="0">
                <a:solidFill>
                  <a:schemeClr val="bg1"/>
                </a:solidFill>
                <a:latin typeface="Corbel"/>
                <a:cs typeface="Corbel"/>
              </a:endParaRPr>
            </a:p>
          </p:txBody>
        </p:sp>
        <p:sp>
          <p:nvSpPr>
            <p:cNvPr id="23" name="CasellaDiTesto 19"/>
            <p:cNvSpPr txBox="1">
              <a:spLocks noChangeArrowheads="1"/>
            </p:cNvSpPr>
            <p:nvPr/>
          </p:nvSpPr>
          <p:spPr bwMode="auto">
            <a:xfrm>
              <a:off x="35222" y="6491748"/>
              <a:ext cx="3286070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it-IT" sz="1400" i="1" dirty="0" err="1" smtClean="0">
                  <a:solidFill>
                    <a:srgbClr val="FFFFFF"/>
                  </a:solidFill>
                  <a:latin typeface="Corbel" charset="0"/>
                  <a:cs typeface="Corbel" charset="0"/>
                </a:rPr>
                <a:t>Krakow</a:t>
              </a:r>
              <a:r>
                <a:rPr lang="it-IT" sz="1400" i="1" dirty="0" smtClean="0">
                  <a:solidFill>
                    <a:srgbClr val="FFFFFF"/>
                  </a:solidFill>
                  <a:latin typeface="Corbel" charset="0"/>
                  <a:cs typeface="Corbel" charset="0"/>
                </a:rPr>
                <a:t> </a:t>
              </a:r>
              <a:r>
                <a:rPr lang="it-IT" sz="1400" i="1" dirty="0" err="1" smtClean="0">
                  <a:solidFill>
                    <a:srgbClr val="FFFFFF"/>
                  </a:solidFill>
                  <a:latin typeface="Corbel" charset="0"/>
                  <a:cs typeface="Corbel" charset="0"/>
                </a:rPr>
                <a:t>group</a:t>
              </a:r>
              <a:r>
                <a:rPr lang="it-IT" sz="1400" i="1" dirty="0">
                  <a:solidFill>
                    <a:srgbClr val="FFFFFF"/>
                  </a:solidFill>
                  <a:latin typeface="Corbel" charset="0"/>
                  <a:cs typeface="Corbel" charset="0"/>
                </a:rPr>
                <a:t>:</a:t>
              </a:r>
              <a:r>
                <a:rPr lang="it-IT" sz="1400" i="1" dirty="0" smtClean="0">
                  <a:solidFill>
                    <a:srgbClr val="FFFFFF"/>
                  </a:solidFill>
                  <a:latin typeface="Corbel" charset="0"/>
                  <a:cs typeface="Corbel" charset="0"/>
                </a:rPr>
                <a:t> </a:t>
              </a:r>
              <a:r>
                <a:rPr lang="it-IT" sz="1400" i="1" dirty="0" err="1" smtClean="0">
                  <a:solidFill>
                    <a:srgbClr val="FFFFFF"/>
                  </a:solidFill>
                  <a:latin typeface="Corbel" charset="0"/>
                  <a:cs typeface="Corbel" charset="0"/>
                </a:rPr>
                <a:t>R</a:t>
              </a:r>
              <a:r>
                <a:rPr lang="it-IT" sz="1400" i="1" dirty="0" smtClean="0">
                  <a:solidFill>
                    <a:srgbClr val="FFFFFF"/>
                  </a:solidFill>
                  <a:latin typeface="Corbel" charset="0"/>
                  <a:cs typeface="Corbel" charset="0"/>
                </a:rPr>
                <a:t>. Broda, B. </a:t>
              </a:r>
              <a:r>
                <a:rPr lang="it-IT" sz="1400" i="1" dirty="0" err="1" smtClean="0">
                  <a:solidFill>
                    <a:srgbClr val="FFFFFF"/>
                  </a:solidFill>
                  <a:latin typeface="Corbel" charset="0"/>
                  <a:cs typeface="Corbel" charset="0"/>
                </a:rPr>
                <a:t>Fornal</a:t>
              </a:r>
              <a:r>
                <a:rPr lang="it-IT" sz="1400" i="1" dirty="0" smtClean="0">
                  <a:solidFill>
                    <a:srgbClr val="FFFFFF"/>
                  </a:solidFill>
                  <a:latin typeface="Corbel" charset="0"/>
                  <a:cs typeface="Corbel" charset="0"/>
                </a:rPr>
                <a:t> et al., …</a:t>
              </a:r>
              <a:endParaRPr lang="it-IT" sz="1400" i="1" dirty="0">
                <a:solidFill>
                  <a:srgbClr val="FFFFFF"/>
                </a:solidFill>
                <a:latin typeface="Corbel" charset="0"/>
                <a:cs typeface="Corbel" charset="0"/>
              </a:endParaRPr>
            </a:p>
          </p:txBody>
        </p:sp>
      </p:grpSp>
      <p:pic>
        <p:nvPicPr>
          <p:cNvPr id="24" name="Obraz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986" y="81408"/>
            <a:ext cx="4078218" cy="2633119"/>
          </a:xfrm>
          <a:prstGeom prst="rect">
            <a:avLst/>
          </a:prstGeom>
        </p:spPr>
      </p:pic>
      <p:grpSp>
        <p:nvGrpSpPr>
          <p:cNvPr id="25" name="Grupa 25"/>
          <p:cNvGrpSpPr>
            <a:grpSpLocks noChangeAspect="1"/>
          </p:cNvGrpSpPr>
          <p:nvPr/>
        </p:nvGrpSpPr>
        <p:grpSpPr>
          <a:xfrm>
            <a:off x="2224776" y="1575055"/>
            <a:ext cx="354584" cy="302260"/>
            <a:chOff x="3280130" y="2235913"/>
            <a:chExt cx="417164" cy="355600"/>
          </a:xfrm>
        </p:grpSpPr>
        <p:sp>
          <p:nvSpPr>
            <p:cNvPr id="26" name="Oval 18"/>
            <p:cNvSpPr>
              <a:spLocks noChangeAspect="1" noChangeArrowheads="1"/>
            </p:cNvSpPr>
            <p:nvPr/>
          </p:nvSpPr>
          <p:spPr bwMode="auto">
            <a:xfrm>
              <a:off x="3311675" y="2235913"/>
              <a:ext cx="328246" cy="355600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pl-PL" sz="2400">
                <a:solidFill>
                  <a:srgbClr val="FF0033"/>
                </a:solidFill>
                <a:latin typeface="Times New Roman" pitchFamily="18" charset="0"/>
              </a:endParaRPr>
            </a:p>
          </p:txBody>
        </p:sp>
        <p:sp>
          <p:nvSpPr>
            <p:cNvPr id="27" name="Text Box 23"/>
            <p:cNvSpPr txBox="1">
              <a:spLocks noChangeArrowheads="1"/>
            </p:cNvSpPr>
            <p:nvPr/>
          </p:nvSpPr>
          <p:spPr bwMode="auto">
            <a:xfrm>
              <a:off x="3280130" y="2248437"/>
              <a:ext cx="417164" cy="3258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pl-PL" sz="1200" b="1" dirty="0" smtClean="0">
                  <a:solidFill>
                    <a:srgbClr val="000000"/>
                  </a:solidFill>
                  <a:latin typeface="Arial" charset="0"/>
                </a:rPr>
                <a:t>49</a:t>
              </a:r>
              <a:endParaRPr lang="pl-PL" sz="1200" b="1" dirty="0">
                <a:solidFill>
                  <a:srgbClr val="000000"/>
                </a:solidFill>
                <a:latin typeface="Arial" charset="0"/>
              </a:endParaRPr>
            </a:p>
          </p:txBody>
        </p:sp>
      </p:grpSp>
      <p:grpSp>
        <p:nvGrpSpPr>
          <p:cNvPr id="28" name="Gruppo 27"/>
          <p:cNvGrpSpPr/>
          <p:nvPr/>
        </p:nvGrpSpPr>
        <p:grpSpPr>
          <a:xfrm>
            <a:off x="2673913" y="1724804"/>
            <a:ext cx="6345197" cy="5133196"/>
            <a:chOff x="2620441" y="1724804"/>
            <a:chExt cx="6345197" cy="5133196"/>
          </a:xfrm>
        </p:grpSpPr>
        <p:grpSp>
          <p:nvGrpSpPr>
            <p:cNvPr id="29" name="Gruppo 28"/>
            <p:cNvGrpSpPr/>
            <p:nvPr/>
          </p:nvGrpSpPr>
          <p:grpSpPr>
            <a:xfrm>
              <a:off x="6649995" y="3545128"/>
              <a:ext cx="2315643" cy="3312872"/>
              <a:chOff x="6649995" y="3545128"/>
              <a:chExt cx="2315643" cy="3312872"/>
            </a:xfrm>
          </p:grpSpPr>
          <p:grpSp>
            <p:nvGrpSpPr>
              <p:cNvPr id="31" name="Gruppo 30"/>
              <p:cNvGrpSpPr/>
              <p:nvPr/>
            </p:nvGrpSpPr>
            <p:grpSpPr>
              <a:xfrm>
                <a:off x="6649995" y="3545128"/>
                <a:ext cx="2315643" cy="3312872"/>
                <a:chOff x="6622971" y="3545128"/>
                <a:chExt cx="2315643" cy="3312872"/>
              </a:xfrm>
            </p:grpSpPr>
            <p:pic>
              <p:nvPicPr>
                <p:cNvPr id="33" name="Picture 4"/>
                <p:cNvPicPr>
                  <a:picLocks noChangeAspect="1"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5904"/>
                <a:stretch>
                  <a:fillRect/>
                </a:stretch>
              </p:blipFill>
              <p:spPr bwMode="auto">
                <a:xfrm>
                  <a:off x="6622971" y="3545128"/>
                  <a:ext cx="2315643" cy="331287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cxnSp>
              <p:nvCxnSpPr>
                <p:cNvPr id="34" name="Łącznik prostoliniowy 120"/>
                <p:cNvCxnSpPr/>
                <p:nvPr/>
              </p:nvCxnSpPr>
              <p:spPr bwMode="auto">
                <a:xfrm flipH="1">
                  <a:off x="7931150" y="5397343"/>
                  <a:ext cx="287548" cy="0"/>
                </a:xfrm>
                <a:prstGeom prst="line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rgbClr val="3366FF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35" name="Łącznik prostoliniowy 120"/>
                <p:cNvCxnSpPr/>
                <p:nvPr/>
              </p:nvCxnSpPr>
              <p:spPr bwMode="auto">
                <a:xfrm flipV="1">
                  <a:off x="8110068" y="5397343"/>
                  <a:ext cx="0" cy="1053735"/>
                </a:xfrm>
                <a:prstGeom prst="line">
                  <a:avLst/>
                </a:prstGeom>
                <a:solidFill>
                  <a:schemeClr val="accent1"/>
                </a:solidFill>
                <a:ln w="28575" cap="flat" cmpd="sng" algn="ctr">
                  <a:solidFill>
                    <a:srgbClr val="3366FF"/>
                  </a:solidFill>
                  <a:prstDash val="solid"/>
                  <a:miter lim="800000"/>
                  <a:headEnd type="triangl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sp>
              <p:nvSpPr>
                <p:cNvPr id="36" name="TextBox 25"/>
                <p:cNvSpPr txBox="1"/>
                <p:nvPr/>
              </p:nvSpPr>
              <p:spPr>
                <a:xfrm>
                  <a:off x="8208865" y="5271032"/>
                  <a:ext cx="461665" cy="123111"/>
                </a:xfrm>
                <a:prstGeom prst="rect">
                  <a:avLst/>
                </a:prstGeom>
                <a:solidFill>
                  <a:srgbClr val="FFFFFF"/>
                </a:solidFill>
              </p:spPr>
              <p:txBody>
                <a:bodyPr wrap="none" lIns="0" tIns="0" rIns="0" bIns="0" rtlCol="0">
                  <a:spAutoFit/>
                </a:bodyPr>
                <a:lstStyle/>
                <a:p>
                  <a:r>
                    <a:rPr lang="en-US" sz="800" dirty="0" smtClean="0">
                      <a:solidFill>
                        <a:srgbClr val="000000"/>
                      </a:solidFill>
                      <a:latin typeface="Corbel"/>
                      <a:cs typeface="Corbel"/>
                    </a:rPr>
                    <a:t>2023     1/2-</a:t>
                  </a:r>
                  <a:endParaRPr lang="en-US" sz="800" dirty="0">
                    <a:solidFill>
                      <a:srgbClr val="000000"/>
                    </a:solidFill>
                    <a:latin typeface="Corbel"/>
                    <a:cs typeface="Corbel"/>
                  </a:endParaRPr>
                </a:p>
              </p:txBody>
            </p:sp>
            <p:sp>
              <p:nvSpPr>
                <p:cNvPr id="37" name="TextBox 63"/>
                <p:cNvSpPr txBox="1"/>
                <p:nvPr/>
              </p:nvSpPr>
              <p:spPr>
                <a:xfrm>
                  <a:off x="8139015" y="4604128"/>
                  <a:ext cx="512961" cy="123111"/>
                </a:xfrm>
                <a:prstGeom prst="rect">
                  <a:avLst/>
                </a:prstGeom>
                <a:solidFill>
                  <a:srgbClr val="FFFFFF"/>
                </a:solidFill>
              </p:spPr>
              <p:txBody>
                <a:bodyPr wrap="none" lIns="0" tIns="0" rIns="0" bIns="0" rtlCol="0">
                  <a:spAutoFit/>
                </a:bodyPr>
                <a:lstStyle/>
                <a:p>
                  <a:r>
                    <a:rPr lang="en-US" sz="800" dirty="0" smtClean="0">
                      <a:solidFill>
                        <a:srgbClr val="000000"/>
                      </a:solidFill>
                      <a:latin typeface="Corbel"/>
                      <a:cs typeface="Corbel"/>
                    </a:rPr>
                    <a:t>  3586     5/2-</a:t>
                  </a:r>
                  <a:endParaRPr lang="en-US" sz="800" dirty="0">
                    <a:solidFill>
                      <a:srgbClr val="000000"/>
                    </a:solidFill>
                    <a:latin typeface="Corbel"/>
                    <a:cs typeface="Corbel"/>
                  </a:endParaRPr>
                </a:p>
              </p:txBody>
            </p:sp>
            <p:cxnSp>
              <p:nvCxnSpPr>
                <p:cNvPr id="38" name="Łącznik prostoliniowy 120"/>
                <p:cNvCxnSpPr/>
                <p:nvPr/>
              </p:nvCxnSpPr>
              <p:spPr bwMode="auto">
                <a:xfrm flipH="1" flipV="1">
                  <a:off x="7552944" y="4698021"/>
                  <a:ext cx="519704" cy="1"/>
                </a:xfrm>
                <a:prstGeom prst="line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rgbClr val="3366FF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39" name="Łącznik prostoliniowy 120"/>
                <p:cNvCxnSpPr/>
                <p:nvPr/>
              </p:nvCxnSpPr>
              <p:spPr bwMode="auto">
                <a:xfrm flipV="1">
                  <a:off x="7646518" y="4698021"/>
                  <a:ext cx="0" cy="1753057"/>
                </a:xfrm>
                <a:prstGeom prst="line">
                  <a:avLst/>
                </a:prstGeom>
                <a:solidFill>
                  <a:schemeClr val="accent1"/>
                </a:solidFill>
                <a:ln w="28575" cap="flat" cmpd="sng" algn="ctr">
                  <a:solidFill>
                    <a:srgbClr val="3366FF"/>
                  </a:solidFill>
                  <a:prstDash val="solid"/>
                  <a:miter lim="800000"/>
                  <a:headEnd type="triangl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</p:grpSp>
          <p:sp>
            <p:nvSpPr>
              <p:cNvPr id="32" name="Rectangle 84"/>
              <p:cNvSpPr/>
              <p:nvPr/>
            </p:nvSpPr>
            <p:spPr>
              <a:xfrm>
                <a:off x="7232977" y="6494658"/>
                <a:ext cx="1113030" cy="338554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 wrap="square" lIns="0" tIns="0" rIns="0" bIns="0">
                <a:spAutoFit/>
              </a:bodyPr>
              <a:lstStyle/>
              <a:p>
                <a:pPr marL="0" marR="0" lvl="0" indent="0" defTabSz="844083" eaLnBrk="1" fontAlgn="base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l-PL" sz="2400" b="1" i="0" u="none" strike="noStrike" kern="0" cap="none" spc="0" normalizeH="0" baseline="30000" noProof="0" dirty="0" smtClean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orbel"/>
                    <a:cs typeface="Corbel"/>
                  </a:rPr>
                  <a:t>49</a:t>
                </a:r>
                <a:r>
                  <a:rPr kumimoji="0" lang="pl-PL" sz="24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orbel"/>
                    <a:cs typeface="Corbel"/>
                  </a:rPr>
                  <a:t>Ca          </a:t>
                </a:r>
              </a:p>
            </p:txBody>
          </p:sp>
        </p:grpSp>
        <p:sp>
          <p:nvSpPr>
            <p:cNvPr id="30" name="Dowolny kształt 17"/>
            <p:cNvSpPr/>
            <p:nvPr/>
          </p:nvSpPr>
          <p:spPr bwMode="auto">
            <a:xfrm>
              <a:off x="2620441" y="1724804"/>
              <a:ext cx="4735702" cy="1503737"/>
            </a:xfrm>
            <a:custGeom>
              <a:avLst/>
              <a:gdLst>
                <a:gd name="connsiteX0" fmla="*/ 0 w 3457183"/>
                <a:gd name="connsiteY0" fmla="*/ 6026 h 907900"/>
                <a:gd name="connsiteX1" fmla="*/ 964504 w 3457183"/>
                <a:gd name="connsiteY1" fmla="*/ 6026 h 907900"/>
                <a:gd name="connsiteX2" fmla="*/ 2079320 w 3457183"/>
                <a:gd name="connsiteY2" fmla="*/ 68656 h 907900"/>
                <a:gd name="connsiteX3" fmla="*/ 3006246 w 3457183"/>
                <a:gd name="connsiteY3" fmla="*/ 419385 h 907900"/>
                <a:gd name="connsiteX4" fmla="*/ 3457183 w 3457183"/>
                <a:gd name="connsiteY4" fmla="*/ 907900 h 907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57183" h="907900">
                  <a:moveTo>
                    <a:pt x="0" y="6026"/>
                  </a:moveTo>
                  <a:cubicBezTo>
                    <a:pt x="308975" y="807"/>
                    <a:pt x="617951" y="-4412"/>
                    <a:pt x="964504" y="6026"/>
                  </a:cubicBezTo>
                  <a:cubicBezTo>
                    <a:pt x="1311057" y="16464"/>
                    <a:pt x="1739030" y="-237"/>
                    <a:pt x="2079320" y="68656"/>
                  </a:cubicBezTo>
                  <a:cubicBezTo>
                    <a:pt x="2419610" y="137549"/>
                    <a:pt x="2776602" y="279511"/>
                    <a:pt x="3006246" y="419385"/>
                  </a:cubicBezTo>
                  <a:cubicBezTo>
                    <a:pt x="3235890" y="559259"/>
                    <a:pt x="3346536" y="733579"/>
                    <a:pt x="3457183" y="907900"/>
                  </a:cubicBezTo>
                </a:path>
              </a:pathLst>
            </a:custGeom>
            <a:noFill/>
            <a:ln w="28575" cap="flat" cmpd="sng" algn="ctr">
              <a:solidFill>
                <a:srgbClr val="FFC000"/>
              </a:solidFill>
              <a:prstDash val="solid"/>
              <a:miter lim="800000"/>
              <a:headEnd type="none" w="med" len="med"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pl-PL" sz="2400" smtClean="0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40" name="Group 30"/>
          <p:cNvGrpSpPr/>
          <p:nvPr/>
        </p:nvGrpSpPr>
        <p:grpSpPr>
          <a:xfrm>
            <a:off x="6762295" y="4081549"/>
            <a:ext cx="2448547" cy="564741"/>
            <a:chOff x="7251683" y="4334321"/>
            <a:chExt cx="1981455" cy="457010"/>
          </a:xfrm>
        </p:grpSpPr>
        <p:sp>
          <p:nvSpPr>
            <p:cNvPr id="41" name="TextBox 18"/>
            <p:cNvSpPr txBox="1">
              <a:spLocks noChangeArrowheads="1"/>
            </p:cNvSpPr>
            <p:nvPr/>
          </p:nvSpPr>
          <p:spPr bwMode="auto">
            <a:xfrm>
              <a:off x="8609227" y="4567173"/>
              <a:ext cx="393534" cy="22415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wrap="squar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defTabSz="914400" eaLnBrk="1" hangingPunct="1">
                <a:defRPr/>
              </a:pPr>
              <a:r>
                <a:rPr lang="it-IT" b="1" kern="0" dirty="0" smtClean="0">
                  <a:solidFill>
                    <a:srgbClr val="FF0000"/>
                  </a:solidFill>
                </a:rPr>
                <a:t>9/2</a:t>
              </a:r>
              <a:r>
                <a:rPr lang="it-IT" b="1" kern="0" baseline="30000" dirty="0" smtClean="0">
                  <a:solidFill>
                    <a:srgbClr val="FF0000"/>
                  </a:solidFill>
                </a:rPr>
                <a:t>+</a:t>
              </a:r>
            </a:p>
          </p:txBody>
        </p:sp>
        <p:sp>
          <p:nvSpPr>
            <p:cNvPr id="42" name="TextBox 108"/>
            <p:cNvSpPr txBox="1"/>
            <p:nvPr/>
          </p:nvSpPr>
          <p:spPr>
            <a:xfrm>
              <a:off x="7358702" y="4334321"/>
              <a:ext cx="1874436" cy="2988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it-IT" sz="1400" b="1" dirty="0" smtClean="0">
                  <a:solidFill>
                    <a:srgbClr val="FF0000"/>
                  </a:solidFill>
                  <a:latin typeface="Arial"/>
                  <a:cs typeface="Corbel"/>
                </a:rPr>
                <a:t>CANDIDATE</a:t>
              </a:r>
              <a:r>
                <a:rPr lang="it-IT" b="1" dirty="0" smtClean="0">
                  <a:solidFill>
                    <a:srgbClr val="FF0000"/>
                  </a:solidFill>
                  <a:latin typeface="Arial"/>
                  <a:cs typeface="Corbel"/>
                </a:rPr>
                <a:t>     3</a:t>
              </a:r>
              <a:r>
                <a:rPr lang="it-IT" b="1" baseline="30000" dirty="0">
                  <a:solidFill>
                    <a:srgbClr val="FF0000"/>
                  </a:solidFill>
                  <a:latin typeface="Arial"/>
                  <a:cs typeface="Corbel"/>
                </a:rPr>
                <a:t>-</a:t>
              </a:r>
              <a:r>
                <a:rPr lang="it-IT" b="1" dirty="0" smtClean="0">
                  <a:solidFill>
                    <a:srgbClr val="FF0000"/>
                  </a:solidFill>
                  <a:latin typeface="Arial"/>
                  <a:cs typeface="Corbel"/>
                  <a:sym typeface="Symbol"/>
                </a:rPr>
                <a:t></a:t>
              </a:r>
              <a:r>
                <a:rPr lang="pl-PL" b="1" dirty="0" smtClean="0">
                  <a:solidFill>
                    <a:srgbClr val="FF0000"/>
                  </a:solidFill>
                  <a:latin typeface="Arial"/>
                  <a:cs typeface="Corbel"/>
                  <a:sym typeface="Symbol"/>
                </a:rPr>
                <a:t> </a:t>
              </a:r>
              <a:r>
                <a:rPr lang="it-IT" b="1" dirty="0" smtClean="0">
                  <a:solidFill>
                    <a:srgbClr val="FF0000"/>
                  </a:solidFill>
                  <a:latin typeface="Arial"/>
                  <a:cs typeface="Corbel"/>
                  <a:sym typeface="Symbol"/>
                </a:rPr>
                <a:t>p</a:t>
              </a:r>
              <a:r>
                <a:rPr lang="it-IT" b="1" baseline="-25000" dirty="0" smtClean="0">
                  <a:solidFill>
                    <a:srgbClr val="FF0000"/>
                  </a:solidFill>
                  <a:latin typeface="Arial"/>
                  <a:cs typeface="Corbel"/>
                  <a:sym typeface="Symbol"/>
                </a:rPr>
                <a:t>3/2</a:t>
              </a:r>
              <a:endParaRPr lang="it-IT" b="1" baseline="-25000" dirty="0">
                <a:solidFill>
                  <a:srgbClr val="FF0000"/>
                </a:solidFill>
                <a:latin typeface="Arial"/>
                <a:cs typeface="Corbel"/>
              </a:endParaRPr>
            </a:p>
          </p:txBody>
        </p:sp>
        <p:cxnSp>
          <p:nvCxnSpPr>
            <p:cNvPr id="43" name="Łącznik prostoliniowy 120"/>
            <p:cNvCxnSpPr/>
            <p:nvPr/>
          </p:nvCxnSpPr>
          <p:spPr bwMode="auto">
            <a:xfrm flipH="1">
              <a:off x="7251683" y="4643172"/>
              <a:ext cx="1129282" cy="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FF0000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44" name="Dowolny kształt 16"/>
          <p:cNvSpPr/>
          <p:nvPr/>
        </p:nvSpPr>
        <p:spPr bwMode="auto">
          <a:xfrm rot="21540000">
            <a:off x="2127305" y="1888084"/>
            <a:ext cx="982566" cy="1204613"/>
          </a:xfrm>
          <a:custGeom>
            <a:avLst/>
            <a:gdLst>
              <a:gd name="connsiteX0" fmla="*/ 292 w 1002374"/>
              <a:gd name="connsiteY0" fmla="*/ 0 h 1102291"/>
              <a:gd name="connsiteX1" fmla="*/ 50396 w 1002374"/>
              <a:gd name="connsiteY1" fmla="*/ 475990 h 1102291"/>
              <a:gd name="connsiteX2" fmla="*/ 313443 w 1002374"/>
              <a:gd name="connsiteY2" fmla="*/ 851770 h 1102291"/>
              <a:gd name="connsiteX3" fmla="*/ 1002374 w 1002374"/>
              <a:gd name="connsiteY3" fmla="*/ 1102291 h 11022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2374" h="1102291">
                <a:moveTo>
                  <a:pt x="292" y="0"/>
                </a:moveTo>
                <a:cubicBezTo>
                  <a:pt x="-752" y="167014"/>
                  <a:pt x="-1796" y="334028"/>
                  <a:pt x="50396" y="475990"/>
                </a:cubicBezTo>
                <a:cubicBezTo>
                  <a:pt x="102588" y="617952"/>
                  <a:pt x="154780" y="747387"/>
                  <a:pt x="313443" y="851770"/>
                </a:cubicBezTo>
                <a:cubicBezTo>
                  <a:pt x="472106" y="956154"/>
                  <a:pt x="737240" y="1029222"/>
                  <a:pt x="1002374" y="1102291"/>
                </a:cubicBezTo>
              </a:path>
            </a:pathLst>
          </a:custGeom>
          <a:noFill/>
          <a:ln w="28575" cap="flat" cmpd="sng" algn="ctr">
            <a:solidFill>
              <a:srgbClr val="FFC000"/>
            </a:solidFill>
            <a:prstDash val="solid"/>
            <a:miter lim="800000"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pl-PL" sz="2400" smtClean="0">
              <a:solidFill>
                <a:srgbClr val="FFFFFF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6365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0" y="6553469"/>
            <a:ext cx="414564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it-IT" sz="1600" i="1" dirty="0" smtClean="0">
                <a:solidFill>
                  <a:schemeClr val="bg1"/>
                </a:solidFill>
                <a:latin typeface="Corbel"/>
                <a:cs typeface="Corbel"/>
              </a:rPr>
              <a:t>D. Montanari, S. Leoni et al., PLB</a:t>
            </a:r>
            <a:r>
              <a:rPr lang="en-US" sz="1600" i="1" dirty="0" smtClean="0">
                <a:solidFill>
                  <a:schemeClr val="bg1"/>
                </a:solidFill>
                <a:latin typeface="Corbel"/>
                <a:cs typeface="Corbel"/>
              </a:rPr>
              <a:t>697 </a:t>
            </a:r>
            <a:r>
              <a:rPr lang="en-US" sz="1600" i="1" dirty="0">
                <a:solidFill>
                  <a:schemeClr val="bg1"/>
                </a:solidFill>
                <a:latin typeface="Corbel"/>
                <a:cs typeface="Corbel"/>
              </a:rPr>
              <a:t>(2011) </a:t>
            </a:r>
            <a:r>
              <a:rPr lang="en-US" sz="1600" i="1" dirty="0" smtClean="0">
                <a:solidFill>
                  <a:schemeClr val="bg1"/>
                </a:solidFill>
                <a:latin typeface="Corbel"/>
                <a:cs typeface="Corbel"/>
              </a:rPr>
              <a:t>288</a:t>
            </a:r>
            <a:r>
              <a:rPr lang="it-IT" sz="1600" i="1" dirty="0" smtClean="0">
                <a:solidFill>
                  <a:schemeClr val="bg1"/>
                </a:solidFill>
                <a:latin typeface="Corbel"/>
                <a:cs typeface="Corbel"/>
              </a:rPr>
              <a:t> </a:t>
            </a:r>
            <a:endParaRPr lang="it-IT" sz="1600" i="1" dirty="0">
              <a:solidFill>
                <a:schemeClr val="bg1"/>
              </a:solidFill>
              <a:latin typeface="Corbel"/>
              <a:cs typeface="Corbel"/>
            </a:endParaRPr>
          </a:p>
        </p:txBody>
      </p:sp>
      <p:grpSp>
        <p:nvGrpSpPr>
          <p:cNvPr id="5" name="Group 6"/>
          <p:cNvGrpSpPr/>
          <p:nvPr/>
        </p:nvGrpSpPr>
        <p:grpSpPr>
          <a:xfrm>
            <a:off x="3371603" y="3279634"/>
            <a:ext cx="1947983" cy="1841348"/>
            <a:chOff x="4240522" y="2395551"/>
            <a:chExt cx="2473182" cy="2150221"/>
          </a:xfrm>
        </p:grpSpPr>
        <p:sp>
          <p:nvSpPr>
            <p:cNvPr id="6" name="Rectangle 4"/>
            <p:cNvSpPr/>
            <p:nvPr/>
          </p:nvSpPr>
          <p:spPr>
            <a:xfrm>
              <a:off x="4240522" y="2440221"/>
              <a:ext cx="2355719" cy="210554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" name="Group 3"/>
            <p:cNvGrpSpPr/>
            <p:nvPr/>
          </p:nvGrpSpPr>
          <p:grpSpPr>
            <a:xfrm>
              <a:off x="4240523" y="2674901"/>
              <a:ext cx="2275917" cy="1870871"/>
              <a:chOff x="3740378" y="2456983"/>
              <a:chExt cx="2519282" cy="2117375"/>
            </a:xfrm>
          </p:grpSpPr>
          <p:pic>
            <p:nvPicPr>
              <p:cNvPr id="9" name="Picture 3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530" t="82964" r="44961" b="12148"/>
              <a:stretch/>
            </p:blipFill>
            <p:spPr bwMode="auto">
              <a:xfrm>
                <a:off x="4030062" y="4118028"/>
                <a:ext cx="2229598" cy="1944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" name="Picture 3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215" t="1962" r="44455" b="55106"/>
              <a:stretch/>
            </p:blipFill>
            <p:spPr bwMode="auto">
              <a:xfrm>
                <a:off x="3958056" y="2456983"/>
                <a:ext cx="2287678" cy="16932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1" name="TextBox 23"/>
              <p:cNvSpPr txBox="1">
                <a:spLocks noChangeArrowheads="1"/>
              </p:cNvSpPr>
              <p:nvPr/>
            </p:nvSpPr>
            <p:spPr bwMode="auto">
              <a:xfrm>
                <a:off x="4997370" y="2617234"/>
                <a:ext cx="1178204" cy="12017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r" eaLnBrk="1" hangingPunct="1"/>
                <a:r>
                  <a:rPr lang="it-IT" sz="1400" b="1" dirty="0" err="1">
                    <a:solidFill>
                      <a:srgbClr val="0000FF"/>
                    </a:solidFill>
                    <a:latin typeface="Corbel"/>
                    <a:cs typeface="Corbel"/>
                  </a:rPr>
                  <a:t>Dipole</a:t>
                </a:r>
                <a:endParaRPr lang="it-IT" sz="1400" b="1" dirty="0">
                  <a:solidFill>
                    <a:srgbClr val="0000FF"/>
                  </a:solidFill>
                  <a:latin typeface="Corbel"/>
                  <a:cs typeface="Corbel"/>
                </a:endParaRPr>
              </a:p>
              <a:p>
                <a:pPr algn="r" eaLnBrk="1" hangingPunct="1"/>
                <a:r>
                  <a:rPr lang="it-IT" sz="1400" b="1" dirty="0">
                    <a:solidFill>
                      <a:srgbClr val="0000FF"/>
                    </a:solidFill>
                    <a:latin typeface="Symbol" charset="2"/>
                    <a:cs typeface="Symbol" charset="2"/>
                  </a:rPr>
                  <a:t>D</a:t>
                </a:r>
                <a:r>
                  <a:rPr lang="it-IT" sz="1400" b="1" dirty="0">
                    <a:solidFill>
                      <a:srgbClr val="0000FF"/>
                    </a:solidFill>
                    <a:latin typeface="Corbel"/>
                    <a:cs typeface="Corbel"/>
                  </a:rPr>
                  <a:t>I=1</a:t>
                </a:r>
              </a:p>
              <a:p>
                <a:pPr algn="r" eaLnBrk="1" hangingPunct="1">
                  <a:lnSpc>
                    <a:spcPct val="50000"/>
                  </a:lnSpc>
                </a:pPr>
                <a:endParaRPr lang="it-IT" sz="1400" b="1" dirty="0">
                  <a:solidFill>
                    <a:srgbClr val="0000FF"/>
                  </a:solidFill>
                  <a:latin typeface="Corbel"/>
                  <a:cs typeface="Corbel"/>
                </a:endParaRPr>
              </a:p>
              <a:p>
                <a:pPr algn="r" eaLnBrk="1" hangingPunct="1"/>
                <a:r>
                  <a:rPr lang="it-IT" sz="1400" b="1" dirty="0">
                    <a:solidFill>
                      <a:srgbClr val="0000FF"/>
                    </a:solidFill>
                    <a:latin typeface="Corbel"/>
                    <a:cs typeface="Corbel"/>
                  </a:rPr>
                  <a:t>[4% </a:t>
                </a:r>
                <a:r>
                  <a:rPr lang="it-IT" sz="1400" b="1" dirty="0">
                    <a:solidFill>
                      <a:srgbClr val="0000FF"/>
                    </a:solidFill>
                    <a:latin typeface="Symbol" charset="2"/>
                    <a:cs typeface="Symbol" charset="2"/>
                  </a:rPr>
                  <a:t>D</a:t>
                </a:r>
                <a:r>
                  <a:rPr lang="it-IT" sz="1400" b="1" dirty="0">
                    <a:solidFill>
                      <a:srgbClr val="0000FF"/>
                    </a:solidFill>
                    <a:latin typeface="Corbel"/>
                    <a:cs typeface="Corbel"/>
                  </a:rPr>
                  <a:t>I=2]</a:t>
                </a:r>
              </a:p>
              <a:p>
                <a:pPr algn="r" eaLnBrk="1" hangingPunct="1"/>
                <a:endParaRPr lang="it-IT" sz="1400" b="1" dirty="0">
                  <a:solidFill>
                    <a:srgbClr val="0000FF"/>
                  </a:solidFill>
                  <a:latin typeface="Corbel"/>
                  <a:cs typeface="Corbel"/>
                </a:endParaRPr>
              </a:p>
            </p:txBody>
          </p:sp>
          <p:pic>
            <p:nvPicPr>
              <p:cNvPr id="12" name="Picture 3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6125" r="92557" b="31917"/>
              <a:stretch>
                <a:fillRect/>
              </a:stretch>
            </p:blipFill>
            <p:spPr bwMode="auto">
              <a:xfrm>
                <a:off x="3740378" y="2717643"/>
                <a:ext cx="289684" cy="11126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3" name="Picture 3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3381" t="89063" r="32953"/>
              <a:stretch>
                <a:fillRect/>
              </a:stretch>
            </p:blipFill>
            <p:spPr bwMode="auto">
              <a:xfrm>
                <a:off x="4903779" y="4282279"/>
                <a:ext cx="779751" cy="29207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8" name="Rectangle 5"/>
            <p:cNvSpPr/>
            <p:nvPr/>
          </p:nvSpPr>
          <p:spPr>
            <a:xfrm>
              <a:off x="4454242" y="2395551"/>
              <a:ext cx="2259462" cy="35940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it-IT" sz="1400" b="1" dirty="0" err="1" smtClean="0">
                  <a:solidFill>
                    <a:srgbClr val="CC0099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Corbel"/>
                  <a:cs typeface="Corbel"/>
                </a:rPr>
                <a:t>Angular</a:t>
              </a:r>
              <a:r>
                <a:rPr lang="it-IT" sz="1400" b="1" dirty="0" smtClean="0">
                  <a:solidFill>
                    <a:srgbClr val="CC0099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Corbel"/>
                  <a:cs typeface="Corbel"/>
                </a:rPr>
                <a:t> Distribution</a:t>
              </a:r>
              <a:endParaRPr lang="it-IT" sz="1400" b="1" dirty="0">
                <a:solidFill>
                  <a:srgbClr val="CC0099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rbel"/>
                <a:cs typeface="Corbel"/>
              </a:endParaRPr>
            </a:p>
          </p:txBody>
        </p:sp>
      </p:grpSp>
      <p:grpSp>
        <p:nvGrpSpPr>
          <p:cNvPr id="14" name="Group 7"/>
          <p:cNvGrpSpPr/>
          <p:nvPr/>
        </p:nvGrpSpPr>
        <p:grpSpPr>
          <a:xfrm>
            <a:off x="5177254" y="3264412"/>
            <a:ext cx="2118117" cy="1856562"/>
            <a:chOff x="6596241" y="2454621"/>
            <a:chExt cx="2552444" cy="2068455"/>
          </a:xfrm>
        </p:grpSpPr>
        <p:sp>
          <p:nvSpPr>
            <p:cNvPr id="15" name="Rectangle 26"/>
            <p:cNvSpPr/>
            <p:nvPr/>
          </p:nvSpPr>
          <p:spPr>
            <a:xfrm>
              <a:off x="6656270" y="2514196"/>
              <a:ext cx="2492415" cy="200888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05"/>
            <a:stretch/>
          </p:blipFill>
          <p:spPr bwMode="auto">
            <a:xfrm>
              <a:off x="6596241" y="2680883"/>
              <a:ext cx="2303139" cy="17330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Rectangle 32"/>
            <p:cNvSpPr/>
            <p:nvPr/>
          </p:nvSpPr>
          <p:spPr>
            <a:xfrm>
              <a:off x="7203050" y="2454621"/>
              <a:ext cx="1397906" cy="34290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it-IT" sz="1400" b="1" i="1" dirty="0" err="1" smtClean="0">
                  <a:solidFill>
                    <a:srgbClr val="CC0099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Corbel"/>
                  <a:cs typeface="Corbel"/>
                </a:rPr>
                <a:t>Polarization</a:t>
              </a:r>
              <a:endParaRPr lang="it-IT" sz="1400" b="1" i="1" dirty="0">
                <a:solidFill>
                  <a:srgbClr val="CC0099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rbel"/>
                <a:cs typeface="Corbel"/>
              </a:endParaRPr>
            </a:p>
          </p:txBody>
        </p:sp>
      </p:grpSp>
      <p:grpSp>
        <p:nvGrpSpPr>
          <p:cNvPr id="18" name="Group 8"/>
          <p:cNvGrpSpPr/>
          <p:nvPr/>
        </p:nvGrpSpPr>
        <p:grpSpPr>
          <a:xfrm>
            <a:off x="7109170" y="3247220"/>
            <a:ext cx="1976417" cy="1873753"/>
            <a:chOff x="4291406" y="4356048"/>
            <a:chExt cx="2304836" cy="2266084"/>
          </a:xfrm>
        </p:grpSpPr>
        <p:sp>
          <p:nvSpPr>
            <p:cNvPr id="19" name="Rectangle 27"/>
            <p:cNvSpPr/>
            <p:nvPr/>
          </p:nvSpPr>
          <p:spPr>
            <a:xfrm>
              <a:off x="4291407" y="4441508"/>
              <a:ext cx="2304835" cy="218062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Picture 2"/>
            <p:cNvPicPr>
              <a:picLocks noChangeAspect="1" noChangeArrowheads="1"/>
            </p:cNvPicPr>
            <p:nvPr/>
          </p:nvPicPr>
          <p:blipFill rotWithShape="1">
            <a:blip r:embed="rId4"/>
            <a:srcRect l="7407" t="2040" r="44053" b="58469"/>
            <a:stretch/>
          </p:blipFill>
          <p:spPr bwMode="auto">
            <a:xfrm>
              <a:off x="4291406" y="4712317"/>
              <a:ext cx="2238912" cy="1739975"/>
            </a:xfrm>
            <a:prstGeom prst="rect">
              <a:avLst/>
            </a:prstGeom>
            <a:ln>
              <a:noFill/>
            </a:ln>
            <a:effectLst/>
          </p:spPr>
        </p:pic>
        <p:sp>
          <p:nvSpPr>
            <p:cNvPr id="21" name="Rectangle 33"/>
            <p:cNvSpPr/>
            <p:nvPr/>
          </p:nvSpPr>
          <p:spPr>
            <a:xfrm>
              <a:off x="4768916" y="4356048"/>
              <a:ext cx="1771885" cy="372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it-IT" sz="1400" b="1" i="1" dirty="0" err="1" smtClean="0">
                  <a:solidFill>
                    <a:srgbClr val="CC0099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Corbel"/>
                  <a:cs typeface="Corbel"/>
                </a:rPr>
                <a:t>Lifetime</a:t>
              </a:r>
              <a:r>
                <a:rPr lang="it-IT" sz="1400" b="1" i="1" dirty="0" smtClean="0">
                  <a:solidFill>
                    <a:srgbClr val="CC0099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Corbel"/>
                  <a:cs typeface="Corbel"/>
                </a:rPr>
                <a:t> - </a:t>
              </a:r>
              <a:r>
                <a:rPr lang="it-IT" sz="1400" b="1" i="1" dirty="0" err="1" smtClean="0">
                  <a:solidFill>
                    <a:srgbClr val="CC0099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Corbel"/>
                  <a:cs typeface="Corbel"/>
                </a:rPr>
                <a:t>Plunger</a:t>
              </a:r>
              <a:endParaRPr lang="it-IT" sz="1400" b="1" i="1" dirty="0">
                <a:solidFill>
                  <a:srgbClr val="CC0099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rbel"/>
                <a:cs typeface="Corbel"/>
              </a:endParaRPr>
            </a:p>
          </p:txBody>
        </p:sp>
      </p:grpSp>
      <p:sp>
        <p:nvSpPr>
          <p:cNvPr id="22" name="Rectangle 10"/>
          <p:cNvSpPr/>
          <p:nvPr/>
        </p:nvSpPr>
        <p:spPr>
          <a:xfrm>
            <a:off x="3637521" y="5137814"/>
            <a:ext cx="416487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dirty="0" smtClean="0">
                <a:solidFill>
                  <a:srgbClr val="FFFFFF"/>
                </a:solidFill>
                <a:latin typeface="Corbel"/>
                <a:cs typeface="Corbel"/>
              </a:rPr>
              <a:t>E</a:t>
            </a:r>
            <a:r>
              <a:rPr lang="it-IT" sz="2000" baseline="-25000" dirty="0">
                <a:solidFill>
                  <a:srgbClr val="FFFFFF"/>
                </a:solidFill>
                <a:latin typeface="Symbol" charset="2"/>
                <a:cs typeface="Symbol" charset="2"/>
              </a:rPr>
              <a:t> </a:t>
            </a:r>
            <a:r>
              <a:rPr lang="it-IT" sz="2000" dirty="0" smtClean="0">
                <a:solidFill>
                  <a:srgbClr val="FFFFFF"/>
                </a:solidFill>
                <a:latin typeface="Corbel"/>
                <a:cs typeface="Corbel"/>
              </a:rPr>
              <a:t>= 4017.5 </a:t>
            </a:r>
            <a:r>
              <a:rPr lang="it-IT" sz="2000" dirty="0" err="1" smtClean="0">
                <a:solidFill>
                  <a:srgbClr val="FFFFFF"/>
                </a:solidFill>
                <a:latin typeface="Corbel"/>
                <a:cs typeface="Corbel"/>
              </a:rPr>
              <a:t>keV</a:t>
            </a:r>
            <a:r>
              <a:rPr lang="it-IT" sz="200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lang="it-IT" sz="2000" dirty="0" smtClean="0">
                <a:solidFill>
                  <a:srgbClr val="FFFFFF"/>
                </a:solidFill>
                <a:latin typeface="Corbel"/>
                <a:cs typeface="Corbel"/>
              </a:rPr>
              <a:t>         </a:t>
            </a:r>
            <a:r>
              <a:rPr lang="it-IT" sz="2000" b="1" dirty="0" err="1" smtClean="0">
                <a:solidFill>
                  <a:srgbClr val="FFFFFF"/>
                </a:solidFill>
                <a:latin typeface="Corbel"/>
                <a:cs typeface="Corbel"/>
              </a:rPr>
              <a:t>I</a:t>
            </a:r>
            <a:r>
              <a:rPr lang="it-IT" sz="2000" b="1" baseline="30000" dirty="0" err="1" smtClean="0">
                <a:solidFill>
                  <a:srgbClr val="FFFFFF"/>
                </a:solidFill>
                <a:latin typeface="Symbol" charset="2"/>
                <a:cs typeface="Symbol" charset="2"/>
              </a:rPr>
              <a:t>p</a:t>
            </a:r>
            <a:r>
              <a:rPr lang="it-IT" sz="2000" b="1" dirty="0" smtClean="0">
                <a:solidFill>
                  <a:srgbClr val="FFFFFF"/>
                </a:solidFill>
                <a:latin typeface="Corbel"/>
                <a:cs typeface="Corbel"/>
              </a:rPr>
              <a:t> = 9/2</a:t>
            </a:r>
            <a:r>
              <a:rPr lang="it-IT" sz="2000" b="1" baseline="30000" dirty="0" smtClean="0">
                <a:solidFill>
                  <a:srgbClr val="FFFFFF"/>
                </a:solidFill>
                <a:latin typeface="Corbel"/>
                <a:cs typeface="Corbel"/>
              </a:rPr>
              <a:t>+</a:t>
            </a:r>
            <a:endParaRPr lang="it-IT" sz="2000" b="1" dirty="0" smtClean="0">
              <a:solidFill>
                <a:srgbClr val="FFFFFF"/>
              </a:solidFill>
              <a:latin typeface="Corbel"/>
              <a:cs typeface="Corbel"/>
              <a:sym typeface="Wingdings"/>
            </a:endParaRPr>
          </a:p>
        </p:txBody>
      </p:sp>
      <p:sp>
        <p:nvSpPr>
          <p:cNvPr id="23" name="Text Box 7"/>
          <p:cNvSpPr txBox="1">
            <a:spLocks noChangeArrowheads="1"/>
          </p:cNvSpPr>
          <p:nvPr/>
        </p:nvSpPr>
        <p:spPr bwMode="auto">
          <a:xfrm>
            <a:off x="997435" y="-76043"/>
            <a:ext cx="7526139" cy="576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tIns="90000" bIns="9000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it-IT" sz="2800" b="1" dirty="0" err="1">
                <a:solidFill>
                  <a:srgbClr val="FFFF00"/>
                </a:solidFill>
                <a:latin typeface="Corbel"/>
                <a:cs typeface="Corbel"/>
              </a:rPr>
              <a:t>Spectroscopy</a:t>
            </a:r>
            <a:r>
              <a:rPr lang="it-IT" sz="2800" b="1" dirty="0">
                <a:solidFill>
                  <a:srgbClr val="FFFF00"/>
                </a:solidFill>
                <a:latin typeface="Corbel"/>
                <a:cs typeface="Corbel"/>
              </a:rPr>
              <a:t> of </a:t>
            </a:r>
            <a:r>
              <a:rPr lang="it-IT" sz="2800" b="1" baseline="30000" dirty="0">
                <a:solidFill>
                  <a:srgbClr val="FFFF00"/>
                </a:solidFill>
                <a:latin typeface="Corbel"/>
                <a:cs typeface="Corbel"/>
              </a:rPr>
              <a:t>49</a:t>
            </a:r>
            <a:r>
              <a:rPr lang="it-IT" sz="2800" b="1" dirty="0">
                <a:solidFill>
                  <a:srgbClr val="FFFF00"/>
                </a:solidFill>
                <a:latin typeface="Corbel"/>
                <a:cs typeface="Corbel"/>
              </a:rPr>
              <a:t>Ca: </a:t>
            </a:r>
            <a:r>
              <a:rPr lang="it-IT" sz="2400" dirty="0" smtClean="0">
                <a:solidFill>
                  <a:srgbClr val="FFFF00"/>
                </a:solidFill>
                <a:latin typeface="Corbel"/>
                <a:cs typeface="Corbel"/>
              </a:rPr>
              <a:t>Spin, </a:t>
            </a:r>
            <a:r>
              <a:rPr lang="it-IT" sz="2400" dirty="0" err="1" smtClean="0">
                <a:solidFill>
                  <a:srgbClr val="FFFF00"/>
                </a:solidFill>
                <a:latin typeface="Corbel"/>
                <a:cs typeface="Corbel"/>
              </a:rPr>
              <a:t>Parity</a:t>
            </a:r>
            <a:r>
              <a:rPr lang="it-IT" sz="2400" dirty="0" smtClean="0">
                <a:solidFill>
                  <a:srgbClr val="FFFF00"/>
                </a:solidFill>
                <a:latin typeface="Corbel"/>
                <a:cs typeface="Corbel"/>
              </a:rPr>
              <a:t> and </a:t>
            </a:r>
            <a:r>
              <a:rPr lang="it-IT" sz="2400" dirty="0" err="1" smtClean="0">
                <a:solidFill>
                  <a:srgbClr val="FFFF00"/>
                </a:solidFill>
                <a:latin typeface="Corbel"/>
                <a:cs typeface="Corbel"/>
              </a:rPr>
              <a:t>Lifetimes</a:t>
            </a:r>
            <a:endParaRPr lang="it-IT" sz="2400" dirty="0">
              <a:solidFill>
                <a:srgbClr val="FFFF00"/>
              </a:solidFill>
              <a:latin typeface="Corbel"/>
              <a:cs typeface="Corbel"/>
            </a:endParaRPr>
          </a:p>
        </p:txBody>
      </p:sp>
      <p:sp>
        <p:nvSpPr>
          <p:cNvPr id="24" name="Rettangolo 23"/>
          <p:cNvSpPr/>
          <p:nvPr/>
        </p:nvSpPr>
        <p:spPr>
          <a:xfrm>
            <a:off x="3624153" y="5510646"/>
            <a:ext cx="52578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b="1" dirty="0">
                <a:solidFill>
                  <a:srgbClr val="FFFFFF"/>
                </a:solidFill>
                <a:latin typeface="Corbel"/>
                <a:cs typeface="Corbel"/>
                <a:sym typeface="Wingdings"/>
              </a:rPr>
              <a:t>B(E3) = </a:t>
            </a:r>
            <a:r>
              <a:rPr lang="it-IT" sz="2000" b="1" dirty="0" smtClean="0">
                <a:solidFill>
                  <a:srgbClr val="FFFFFF"/>
                </a:solidFill>
                <a:latin typeface="Corbel"/>
                <a:cs typeface="Corbel"/>
                <a:sym typeface="Wingdings"/>
              </a:rPr>
              <a:t>7.9 ± 2 </a:t>
            </a:r>
            <a:r>
              <a:rPr lang="it-IT" sz="1600" b="1" dirty="0" err="1" smtClean="0">
                <a:solidFill>
                  <a:srgbClr val="FFFFFF"/>
                </a:solidFill>
                <a:latin typeface="Corbel"/>
                <a:cs typeface="Corbel"/>
                <a:sym typeface="Wingdings"/>
              </a:rPr>
              <a:t>Wu</a:t>
            </a:r>
            <a:r>
              <a:rPr lang="it-IT" sz="2000" b="1" dirty="0" smtClean="0">
                <a:solidFill>
                  <a:srgbClr val="FFFFFF"/>
                </a:solidFill>
                <a:latin typeface="Corbel"/>
                <a:cs typeface="Corbel"/>
                <a:sym typeface="Wingdings"/>
              </a:rPr>
              <a:t>  </a:t>
            </a:r>
            <a:r>
              <a:rPr lang="it-IT" dirty="0" err="1">
                <a:solidFill>
                  <a:srgbClr val="FFFFFF"/>
                </a:solidFill>
                <a:latin typeface="Corbel"/>
                <a:cs typeface="Corbel"/>
                <a:sym typeface="Wingdings"/>
              </a:rPr>
              <a:t>s</a:t>
            </a:r>
            <a:r>
              <a:rPr lang="it-IT" dirty="0" err="1" smtClean="0">
                <a:solidFill>
                  <a:srgbClr val="FFFFFF"/>
                </a:solidFill>
                <a:latin typeface="Corbel"/>
                <a:cs typeface="Corbel"/>
                <a:sym typeface="Wingdings"/>
              </a:rPr>
              <a:t>imilar</a:t>
            </a:r>
            <a:r>
              <a:rPr lang="it-IT" dirty="0" smtClean="0">
                <a:solidFill>
                  <a:srgbClr val="FFFFFF"/>
                </a:solidFill>
                <a:latin typeface="Corbel"/>
                <a:cs typeface="Corbel"/>
                <a:sym typeface="Wingdings"/>
              </a:rPr>
              <a:t> </a:t>
            </a:r>
            <a:r>
              <a:rPr lang="it-IT" dirty="0">
                <a:solidFill>
                  <a:srgbClr val="FFFFFF"/>
                </a:solidFill>
                <a:latin typeface="Corbel"/>
                <a:cs typeface="Corbel"/>
                <a:sym typeface="Wingdings"/>
              </a:rPr>
              <a:t>to B(E3) </a:t>
            </a:r>
            <a:r>
              <a:rPr lang="it-IT" dirty="0" smtClean="0">
                <a:solidFill>
                  <a:srgbClr val="FFFFFF"/>
                </a:solidFill>
                <a:latin typeface="Corbel"/>
                <a:cs typeface="Corbel"/>
                <a:sym typeface="Wingdings"/>
              </a:rPr>
              <a:t> of </a:t>
            </a:r>
            <a:r>
              <a:rPr lang="it-IT" dirty="0">
                <a:solidFill>
                  <a:srgbClr val="FFFFFF"/>
                </a:solidFill>
                <a:cs typeface="Corbel"/>
                <a:sym typeface="Wingdings"/>
              </a:rPr>
              <a:t>3</a:t>
            </a:r>
            <a:r>
              <a:rPr lang="it-IT" baseline="30000" dirty="0">
                <a:solidFill>
                  <a:srgbClr val="FFFFFF"/>
                </a:solidFill>
                <a:cs typeface="Corbel"/>
                <a:sym typeface="Wingdings"/>
              </a:rPr>
              <a:t>-</a:t>
            </a:r>
            <a:r>
              <a:rPr lang="it-IT" dirty="0">
                <a:solidFill>
                  <a:srgbClr val="FFFFFF"/>
                </a:solidFill>
                <a:cs typeface="Corbel"/>
                <a:sym typeface="Wingdings"/>
              </a:rPr>
              <a:t> </a:t>
            </a:r>
            <a:r>
              <a:rPr lang="it-IT" dirty="0">
                <a:solidFill>
                  <a:srgbClr val="FFFFFF"/>
                </a:solidFill>
                <a:latin typeface="Corbel"/>
                <a:cs typeface="Corbel"/>
                <a:sym typeface="Wingdings"/>
              </a:rPr>
              <a:t>in </a:t>
            </a:r>
            <a:r>
              <a:rPr lang="it-IT" baseline="30000" dirty="0">
                <a:solidFill>
                  <a:srgbClr val="FFFFFF"/>
                </a:solidFill>
                <a:latin typeface="Corbel"/>
                <a:cs typeface="Corbel"/>
                <a:sym typeface="Wingdings"/>
              </a:rPr>
              <a:t>48</a:t>
            </a:r>
            <a:r>
              <a:rPr lang="it-IT" dirty="0">
                <a:solidFill>
                  <a:srgbClr val="FFFFFF"/>
                </a:solidFill>
                <a:latin typeface="Corbel"/>
                <a:cs typeface="Corbel"/>
                <a:sym typeface="Wingdings"/>
              </a:rPr>
              <a:t>Ca</a:t>
            </a:r>
          </a:p>
        </p:txBody>
      </p:sp>
      <p:sp>
        <p:nvSpPr>
          <p:cNvPr id="25" name="TextBox 42"/>
          <p:cNvSpPr txBox="1"/>
          <p:nvPr/>
        </p:nvSpPr>
        <p:spPr>
          <a:xfrm>
            <a:off x="4025868" y="5785858"/>
            <a:ext cx="4120739" cy="58477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2400" dirty="0">
                <a:solidFill>
                  <a:srgbClr val="00FFFF"/>
                </a:solidFill>
                <a:latin typeface="Corbel"/>
                <a:ea typeface="+mn-ea"/>
                <a:cs typeface="Corbel"/>
              </a:rPr>
              <a:t>3</a:t>
            </a:r>
            <a:r>
              <a:rPr lang="it-IT" sz="2400" baseline="30000" dirty="0">
                <a:solidFill>
                  <a:srgbClr val="00FFFF"/>
                </a:solidFill>
                <a:latin typeface="Corbel"/>
                <a:ea typeface="+mn-ea"/>
                <a:cs typeface="Corbel"/>
              </a:rPr>
              <a:t>-</a:t>
            </a:r>
            <a:r>
              <a:rPr lang="it-IT" sz="2400" dirty="0">
                <a:solidFill>
                  <a:srgbClr val="00FFFF"/>
                </a:solidFill>
                <a:latin typeface="Corbel"/>
                <a:ea typeface="+mn-ea"/>
                <a:cs typeface="Corbel"/>
                <a:sym typeface="Symbol"/>
              </a:rPr>
              <a:t>p</a:t>
            </a:r>
            <a:r>
              <a:rPr lang="it-IT" sz="2400" baseline="-25000" dirty="0">
                <a:solidFill>
                  <a:srgbClr val="00FFFF"/>
                </a:solidFill>
                <a:latin typeface="Corbel"/>
                <a:ea typeface="+mn-ea"/>
                <a:cs typeface="Corbel"/>
                <a:sym typeface="Symbol"/>
              </a:rPr>
              <a:t>3/</a:t>
            </a:r>
            <a:r>
              <a:rPr lang="it-IT" sz="2400" baseline="-25000" dirty="0" smtClean="0">
                <a:solidFill>
                  <a:srgbClr val="00FFFF"/>
                </a:solidFill>
                <a:latin typeface="Corbel"/>
                <a:ea typeface="+mn-ea"/>
                <a:cs typeface="Corbel"/>
                <a:sym typeface="Symbol"/>
              </a:rPr>
              <a:t>2 </a:t>
            </a:r>
            <a:r>
              <a:rPr lang="it-IT" sz="2400" dirty="0" smtClean="0">
                <a:solidFill>
                  <a:srgbClr val="00FFFF"/>
                </a:solidFill>
                <a:latin typeface="Corbel"/>
                <a:ea typeface="+mn-ea"/>
                <a:cs typeface="Corbel"/>
                <a:sym typeface="Symbol"/>
              </a:rPr>
              <a:t>= </a:t>
            </a:r>
            <a:r>
              <a:rPr lang="it-IT" sz="3200" b="1" dirty="0" smtClean="0">
                <a:solidFill>
                  <a:srgbClr val="00FFFF"/>
                </a:solidFill>
                <a:latin typeface="Corbel"/>
                <a:ea typeface="+mn-ea"/>
                <a:cs typeface="Corbel"/>
                <a:sym typeface="Symbol"/>
              </a:rPr>
              <a:t>9/2+</a:t>
            </a:r>
            <a:r>
              <a:rPr lang="it-IT" sz="2400" dirty="0" smtClean="0">
                <a:solidFill>
                  <a:srgbClr val="00FFFF"/>
                </a:solidFill>
                <a:latin typeface="Corbel"/>
                <a:ea typeface="+mn-ea"/>
                <a:cs typeface="Corbel"/>
                <a:sym typeface="Symbol"/>
              </a:rPr>
              <a:t>, 7/2+, 5/2+, 3/2+</a:t>
            </a:r>
            <a:endParaRPr lang="it-IT" sz="2400" baseline="-25000" dirty="0">
              <a:solidFill>
                <a:srgbClr val="00FFFF"/>
              </a:solidFill>
              <a:latin typeface="Corbel"/>
              <a:ea typeface="+mn-ea"/>
              <a:cs typeface="Corbel"/>
            </a:endParaRPr>
          </a:p>
        </p:txBody>
      </p:sp>
      <p:grpSp>
        <p:nvGrpSpPr>
          <p:cNvPr id="26" name="Group 49"/>
          <p:cNvGrpSpPr/>
          <p:nvPr/>
        </p:nvGrpSpPr>
        <p:grpSpPr>
          <a:xfrm>
            <a:off x="61200" y="818636"/>
            <a:ext cx="3033780" cy="5244155"/>
            <a:chOff x="61200" y="818636"/>
            <a:chExt cx="3033780" cy="5244155"/>
          </a:xfrm>
        </p:grpSpPr>
        <p:sp>
          <p:nvSpPr>
            <p:cNvPr id="27" name="Rectangle 28"/>
            <p:cNvSpPr/>
            <p:nvPr/>
          </p:nvSpPr>
          <p:spPr>
            <a:xfrm>
              <a:off x="61200" y="818636"/>
              <a:ext cx="3033780" cy="260275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8" name="Picture 4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438" t="28021" r="3572" b="1637"/>
            <a:stretch/>
          </p:blipFill>
          <p:spPr bwMode="auto">
            <a:xfrm>
              <a:off x="61200" y="1063216"/>
              <a:ext cx="3033780" cy="4999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" name="Rectangle 39"/>
            <p:cNvSpPr/>
            <p:nvPr/>
          </p:nvSpPr>
          <p:spPr>
            <a:xfrm>
              <a:off x="852028" y="5503533"/>
              <a:ext cx="954485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it-IT" sz="2800" b="1" baseline="30000" dirty="0">
                  <a:solidFill>
                    <a:srgbClr val="0000FF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Corbel"/>
                  <a:cs typeface="Corbel"/>
                </a:rPr>
                <a:t>49</a:t>
              </a:r>
              <a:r>
                <a:rPr lang="it-IT" sz="2800" b="1" dirty="0">
                  <a:solidFill>
                    <a:srgbClr val="0000FF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Corbel"/>
                  <a:cs typeface="Corbel"/>
                </a:rPr>
                <a:t>Ca</a:t>
              </a:r>
            </a:p>
          </p:txBody>
        </p:sp>
        <p:sp>
          <p:nvSpPr>
            <p:cNvPr id="30" name="Rectangle 15"/>
            <p:cNvSpPr>
              <a:spLocks noChangeAspect="1"/>
            </p:cNvSpPr>
            <p:nvPr/>
          </p:nvSpPr>
          <p:spPr>
            <a:xfrm>
              <a:off x="1441506" y="1078912"/>
              <a:ext cx="720710" cy="6857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1" name="Łącznik prostoliniowy 120"/>
            <p:cNvCxnSpPr/>
            <p:nvPr/>
          </p:nvCxnSpPr>
          <p:spPr bwMode="auto">
            <a:xfrm flipH="1">
              <a:off x="958864" y="1770540"/>
              <a:ext cx="1203352" cy="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2" name="Łącznik prostoliniowy 120"/>
            <p:cNvCxnSpPr/>
            <p:nvPr/>
          </p:nvCxnSpPr>
          <p:spPr bwMode="auto">
            <a:xfrm flipH="1">
              <a:off x="1370195" y="1513095"/>
              <a:ext cx="794835" cy="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3" name="Łącznik prostoliniowy 120"/>
            <p:cNvCxnSpPr/>
            <p:nvPr/>
          </p:nvCxnSpPr>
          <p:spPr bwMode="auto">
            <a:xfrm flipV="1">
              <a:off x="1823748" y="1513095"/>
              <a:ext cx="1" cy="522638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4" name="Łącznik prostoliniowy 120"/>
            <p:cNvCxnSpPr/>
            <p:nvPr/>
          </p:nvCxnSpPr>
          <p:spPr bwMode="auto">
            <a:xfrm flipH="1">
              <a:off x="1499277" y="4446576"/>
              <a:ext cx="665754" cy="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5" name="Łącznik prostoliniowy 120"/>
            <p:cNvCxnSpPr/>
            <p:nvPr/>
          </p:nvCxnSpPr>
          <p:spPr bwMode="auto">
            <a:xfrm flipV="1">
              <a:off x="2037351" y="4454566"/>
              <a:ext cx="1" cy="893355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miter lim="800000"/>
              <a:headEnd type="triangl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6" name="Łącznik prostoliniowy 120"/>
            <p:cNvCxnSpPr/>
            <p:nvPr/>
          </p:nvCxnSpPr>
          <p:spPr bwMode="auto">
            <a:xfrm flipV="1">
              <a:off x="407237" y="1118441"/>
              <a:ext cx="0" cy="422948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miter lim="800000"/>
              <a:headEnd type="triangl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37" name="TextBox 25"/>
            <p:cNvSpPr txBox="1"/>
            <p:nvPr/>
          </p:nvSpPr>
          <p:spPr>
            <a:xfrm>
              <a:off x="2165031" y="4274397"/>
              <a:ext cx="844402" cy="276999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latin typeface="Corbel"/>
                  <a:cs typeface="Corbel"/>
                </a:rPr>
                <a:t>2023    1/2-</a:t>
              </a:r>
              <a:endParaRPr lang="en-US" sz="1200" dirty="0">
                <a:latin typeface="Corbel"/>
                <a:cs typeface="Corbel"/>
              </a:endParaRPr>
            </a:p>
          </p:txBody>
        </p:sp>
        <p:sp>
          <p:nvSpPr>
            <p:cNvPr id="38" name="TextBox 61"/>
            <p:cNvSpPr txBox="1"/>
            <p:nvPr/>
          </p:nvSpPr>
          <p:spPr>
            <a:xfrm>
              <a:off x="2245358" y="5083823"/>
              <a:ext cx="778328" cy="338554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latin typeface="Corbel"/>
                  <a:cs typeface="Corbel"/>
                </a:rPr>
                <a:t>0   </a:t>
              </a:r>
              <a:r>
                <a:rPr lang="en-US" sz="1200" dirty="0" smtClean="0">
                  <a:latin typeface="Corbel"/>
                  <a:cs typeface="Corbel"/>
                </a:rPr>
                <a:t>    </a:t>
              </a:r>
              <a:r>
                <a:rPr lang="en-US" sz="1200" dirty="0">
                  <a:latin typeface="Corbel"/>
                  <a:cs typeface="Corbel"/>
                </a:rPr>
                <a:t>3</a:t>
              </a:r>
              <a:r>
                <a:rPr lang="en-US" sz="1200" dirty="0" smtClean="0">
                  <a:latin typeface="Corbel"/>
                  <a:cs typeface="Corbel"/>
                </a:rPr>
                <a:t>/2-</a:t>
              </a:r>
              <a:endParaRPr lang="en-US" sz="1200" dirty="0">
                <a:latin typeface="Corbel"/>
                <a:cs typeface="Corbel"/>
              </a:endParaRPr>
            </a:p>
          </p:txBody>
        </p:sp>
        <p:sp>
          <p:nvSpPr>
            <p:cNvPr id="39" name="TextBox 62"/>
            <p:cNvSpPr txBox="1"/>
            <p:nvPr/>
          </p:nvSpPr>
          <p:spPr>
            <a:xfrm>
              <a:off x="2165030" y="1580163"/>
              <a:ext cx="917213" cy="276999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latin typeface="Corbel"/>
                  <a:cs typeface="Corbel"/>
                </a:rPr>
                <a:t>3357   (7/2-)</a:t>
              </a:r>
              <a:endParaRPr lang="en-US" sz="1200" dirty="0">
                <a:latin typeface="Corbel"/>
                <a:cs typeface="Corbel"/>
              </a:endParaRPr>
            </a:p>
          </p:txBody>
        </p:sp>
        <p:sp>
          <p:nvSpPr>
            <p:cNvPr id="40" name="TextBox 63"/>
            <p:cNvSpPr txBox="1"/>
            <p:nvPr/>
          </p:nvSpPr>
          <p:spPr>
            <a:xfrm>
              <a:off x="2134897" y="1302990"/>
              <a:ext cx="857326" cy="276999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latin typeface="Corbel"/>
                  <a:cs typeface="Corbel"/>
                </a:rPr>
                <a:t>3586    5/2-</a:t>
              </a:r>
              <a:endParaRPr lang="en-US" sz="1200" dirty="0">
                <a:latin typeface="Corbel"/>
                <a:cs typeface="Corbel"/>
              </a:endParaRPr>
            </a:p>
          </p:txBody>
        </p:sp>
        <p:sp>
          <p:nvSpPr>
            <p:cNvPr id="41" name="TextBox 64"/>
            <p:cNvSpPr txBox="1"/>
            <p:nvPr/>
          </p:nvSpPr>
          <p:spPr>
            <a:xfrm>
              <a:off x="219178" y="1109532"/>
              <a:ext cx="769441" cy="231923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lIns="0" tIns="0" rIns="0" bIns="46800" rtlCol="0">
              <a:spAutoFit/>
            </a:bodyPr>
            <a:lstStyle/>
            <a:p>
              <a:pPr marL="228600" indent="-228600">
                <a:buAutoNum type="arabicPlain" startAt="3999"/>
              </a:pPr>
              <a:r>
                <a:rPr lang="en-US" sz="1200" dirty="0" smtClean="0">
                  <a:latin typeface="Corbel"/>
                  <a:cs typeface="Corbel"/>
                </a:rPr>
                <a:t>       5/2-</a:t>
              </a:r>
            </a:p>
          </p:txBody>
        </p:sp>
        <p:sp>
          <p:nvSpPr>
            <p:cNvPr id="42" name="TextBox 65"/>
            <p:cNvSpPr txBox="1"/>
            <p:nvPr/>
          </p:nvSpPr>
          <p:spPr>
            <a:xfrm>
              <a:off x="2123966" y="872827"/>
              <a:ext cx="971014" cy="461665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latin typeface="Corbel"/>
                  <a:cs typeface="Corbel"/>
                </a:rPr>
                <a:t>4017   (9/2+)</a:t>
              </a:r>
            </a:p>
            <a:p>
              <a:endParaRPr lang="en-US" sz="1200" dirty="0">
                <a:latin typeface="Corbel"/>
                <a:cs typeface="Corbel"/>
              </a:endParaRPr>
            </a:p>
          </p:txBody>
        </p:sp>
        <p:sp>
          <p:nvSpPr>
            <p:cNvPr id="43" name="TextBox 66"/>
            <p:cNvSpPr txBox="1"/>
            <p:nvPr/>
          </p:nvSpPr>
          <p:spPr>
            <a:xfrm>
              <a:off x="488895" y="3087406"/>
              <a:ext cx="411284" cy="184666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Corbel"/>
                  <a:cs typeface="Corbel"/>
                </a:rPr>
                <a:t>  4017         </a:t>
              </a:r>
              <a:endParaRPr lang="en-US" sz="1200" dirty="0">
                <a:latin typeface="Corbel"/>
                <a:cs typeface="Corbel"/>
              </a:endParaRPr>
            </a:p>
          </p:txBody>
        </p:sp>
        <p:sp>
          <p:nvSpPr>
            <p:cNvPr id="44" name="TextBox 67"/>
            <p:cNvSpPr txBox="1"/>
            <p:nvPr/>
          </p:nvSpPr>
          <p:spPr>
            <a:xfrm>
              <a:off x="1040927" y="3607044"/>
              <a:ext cx="618999" cy="292388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Corbel"/>
                  <a:cs typeface="Corbel"/>
                </a:rPr>
                <a:t>  3357</a:t>
              </a:r>
            </a:p>
            <a:p>
              <a:pPr>
                <a:lnSpc>
                  <a:spcPct val="50000"/>
                </a:lnSpc>
              </a:pPr>
              <a:r>
                <a:rPr lang="en-US" sz="1200" dirty="0" smtClean="0">
                  <a:latin typeface="Corbel"/>
                  <a:cs typeface="Corbel"/>
                </a:rPr>
                <a:t>       </a:t>
              </a:r>
              <a:endParaRPr lang="en-US" sz="1200" dirty="0">
                <a:latin typeface="Corbel"/>
                <a:cs typeface="Corbel"/>
              </a:endParaRPr>
            </a:p>
          </p:txBody>
        </p:sp>
        <p:cxnSp>
          <p:nvCxnSpPr>
            <p:cNvPr id="45" name="Łącznik prostoliniowy 120"/>
            <p:cNvCxnSpPr/>
            <p:nvPr/>
          </p:nvCxnSpPr>
          <p:spPr bwMode="auto">
            <a:xfrm flipH="1">
              <a:off x="272728" y="1115869"/>
              <a:ext cx="579300" cy="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6" name="Łącznik prostoliniowy 120"/>
            <p:cNvCxnSpPr/>
            <p:nvPr/>
          </p:nvCxnSpPr>
          <p:spPr bwMode="auto">
            <a:xfrm flipV="1">
              <a:off x="683249" y="1066967"/>
              <a:ext cx="1" cy="522638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47" name="TextBox 69"/>
            <p:cNvSpPr txBox="1"/>
            <p:nvPr/>
          </p:nvSpPr>
          <p:spPr>
            <a:xfrm>
              <a:off x="1629141" y="3060996"/>
              <a:ext cx="618999" cy="292388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Corbel"/>
                  <a:cs typeface="Corbel"/>
                </a:rPr>
                <a:t>  3586</a:t>
              </a:r>
            </a:p>
            <a:p>
              <a:pPr>
                <a:lnSpc>
                  <a:spcPct val="50000"/>
                </a:lnSpc>
              </a:pPr>
              <a:r>
                <a:rPr lang="en-US" sz="1200" dirty="0" smtClean="0">
                  <a:latin typeface="Corbel"/>
                  <a:cs typeface="Corbel"/>
                </a:rPr>
                <a:t>       </a:t>
              </a:r>
              <a:endParaRPr lang="en-US" sz="1200" dirty="0">
                <a:latin typeface="Corbel"/>
                <a:cs typeface="Corbel"/>
              </a:endParaRPr>
            </a:p>
          </p:txBody>
        </p:sp>
        <p:sp>
          <p:nvSpPr>
            <p:cNvPr id="48" name="TextBox 71"/>
            <p:cNvSpPr txBox="1"/>
            <p:nvPr/>
          </p:nvSpPr>
          <p:spPr>
            <a:xfrm>
              <a:off x="219178" y="3460478"/>
              <a:ext cx="311834" cy="231923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lIns="0" tIns="0" rIns="0" bIns="46800" rtlCol="0">
              <a:spAutoFit/>
            </a:bodyPr>
            <a:lstStyle/>
            <a:p>
              <a:pPr marL="228600" indent="-228600">
                <a:buAutoNum type="arabicPlain" startAt="3999"/>
              </a:pPr>
              <a:r>
                <a:rPr lang="en-US" sz="1200" dirty="0" smtClean="0">
                  <a:latin typeface="Corbel"/>
                  <a:cs typeface="Corbel"/>
                </a:rPr>
                <a:t>     </a:t>
              </a:r>
            </a:p>
          </p:txBody>
        </p:sp>
        <p:sp>
          <p:nvSpPr>
            <p:cNvPr id="49" name="TextBox 72"/>
            <p:cNvSpPr txBox="1"/>
            <p:nvPr/>
          </p:nvSpPr>
          <p:spPr>
            <a:xfrm>
              <a:off x="816028" y="1310033"/>
              <a:ext cx="541327" cy="231923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lIns="0" tIns="0" rIns="0" bIns="46800" rtlCol="0">
              <a:spAutoFit/>
            </a:bodyPr>
            <a:lstStyle/>
            <a:p>
              <a:r>
                <a:rPr lang="en-US" sz="1200" dirty="0" smtClean="0">
                  <a:latin typeface="Corbel"/>
                  <a:cs typeface="Corbel"/>
                </a:rPr>
                <a:t>     660</a:t>
              </a:r>
            </a:p>
          </p:txBody>
        </p:sp>
        <p:cxnSp>
          <p:nvCxnSpPr>
            <p:cNvPr id="50" name="Łącznik prostoliniowy 120"/>
            <p:cNvCxnSpPr/>
            <p:nvPr/>
          </p:nvCxnSpPr>
          <p:spPr bwMode="auto">
            <a:xfrm flipH="1">
              <a:off x="275108" y="1070867"/>
              <a:ext cx="1848858" cy="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51" name="Oval 30"/>
          <p:cNvSpPr/>
          <p:nvPr/>
        </p:nvSpPr>
        <p:spPr>
          <a:xfrm>
            <a:off x="867328" y="1310616"/>
            <a:ext cx="458403" cy="232135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52" name="Oval 29"/>
          <p:cNvSpPr/>
          <p:nvPr/>
        </p:nvSpPr>
        <p:spPr>
          <a:xfrm>
            <a:off x="952920" y="3629997"/>
            <a:ext cx="540413" cy="249017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grpSp>
        <p:nvGrpSpPr>
          <p:cNvPr id="53" name="Group 40"/>
          <p:cNvGrpSpPr>
            <a:grpSpLocks/>
          </p:cNvGrpSpPr>
          <p:nvPr/>
        </p:nvGrpSpPr>
        <p:grpSpPr bwMode="auto">
          <a:xfrm>
            <a:off x="1301345" y="871562"/>
            <a:ext cx="1776264" cy="3354827"/>
            <a:chOff x="822222" y="2302322"/>
            <a:chExt cx="2126295" cy="3894251"/>
          </a:xfrm>
        </p:grpSpPr>
        <p:sp>
          <p:nvSpPr>
            <p:cNvPr id="54" name="TextBox 24"/>
            <p:cNvSpPr txBox="1">
              <a:spLocks noChangeArrowheads="1"/>
            </p:cNvSpPr>
            <p:nvPr/>
          </p:nvSpPr>
          <p:spPr bwMode="auto">
            <a:xfrm>
              <a:off x="822222" y="2623419"/>
              <a:ext cx="466724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it-IT" b="1" dirty="0">
                  <a:solidFill>
                    <a:srgbClr val="FF0000"/>
                  </a:solidFill>
                </a:rPr>
                <a:t>E1</a:t>
              </a:r>
            </a:p>
          </p:txBody>
        </p:sp>
        <p:sp>
          <p:nvSpPr>
            <p:cNvPr id="55" name="TextBox 25"/>
            <p:cNvSpPr txBox="1">
              <a:spLocks noChangeArrowheads="1"/>
            </p:cNvSpPr>
            <p:nvPr/>
          </p:nvSpPr>
          <p:spPr bwMode="auto">
            <a:xfrm>
              <a:off x="877573" y="5826685"/>
              <a:ext cx="466725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it-IT" b="1" dirty="0">
                  <a:solidFill>
                    <a:srgbClr val="FF0000"/>
                  </a:solidFill>
                </a:rPr>
                <a:t>E2</a:t>
              </a:r>
            </a:p>
          </p:txBody>
        </p:sp>
        <p:sp>
          <p:nvSpPr>
            <p:cNvPr id="56" name="TextBox 17"/>
            <p:cNvSpPr txBox="1">
              <a:spLocks noChangeArrowheads="1"/>
            </p:cNvSpPr>
            <p:nvPr/>
          </p:nvSpPr>
          <p:spPr bwMode="auto">
            <a:xfrm>
              <a:off x="2358359" y="3163009"/>
              <a:ext cx="464451" cy="3253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it-IT" sz="1400" b="1" dirty="0">
                  <a:solidFill>
                    <a:srgbClr val="FF0000"/>
                  </a:solidFill>
                </a:rPr>
                <a:t>7/2</a:t>
              </a:r>
              <a:r>
                <a:rPr lang="it-IT" sz="1400" b="1" baseline="30000" dirty="0">
                  <a:solidFill>
                    <a:srgbClr val="FF0000"/>
                  </a:solidFill>
                </a:rPr>
                <a:t>-</a:t>
              </a:r>
            </a:p>
          </p:txBody>
        </p:sp>
        <p:sp>
          <p:nvSpPr>
            <p:cNvPr id="57" name="TextBox 18"/>
            <p:cNvSpPr txBox="1">
              <a:spLocks noChangeArrowheads="1"/>
            </p:cNvSpPr>
            <p:nvPr/>
          </p:nvSpPr>
          <p:spPr bwMode="auto">
            <a:xfrm>
              <a:off x="2353206" y="2302322"/>
              <a:ext cx="595311" cy="3253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it-IT" sz="1400" b="1" dirty="0">
                  <a:solidFill>
                    <a:srgbClr val="FF0000"/>
                  </a:solidFill>
                </a:rPr>
                <a:t>9/2</a:t>
              </a:r>
              <a:r>
                <a:rPr lang="it-IT" sz="1400" b="1" baseline="30000" dirty="0">
                  <a:solidFill>
                    <a:srgbClr val="FF0000"/>
                  </a:solidFill>
                </a:rPr>
                <a:t>+</a:t>
              </a:r>
            </a:p>
          </p:txBody>
        </p:sp>
      </p:grpSp>
      <p:sp>
        <p:nvSpPr>
          <p:cNvPr id="58" name="Freeform 35"/>
          <p:cNvSpPr/>
          <p:nvPr/>
        </p:nvSpPr>
        <p:spPr>
          <a:xfrm flipV="1">
            <a:off x="1207922" y="1522347"/>
            <a:ext cx="2080436" cy="2084697"/>
          </a:xfrm>
          <a:custGeom>
            <a:avLst/>
            <a:gdLst>
              <a:gd name="connsiteX0" fmla="*/ 0 w 2207563"/>
              <a:gd name="connsiteY0" fmla="*/ 2252614 h 2252614"/>
              <a:gd name="connsiteX1" fmla="*/ 468729 w 2207563"/>
              <a:gd name="connsiteY1" fmla="*/ 1209457 h 2252614"/>
              <a:gd name="connsiteX2" fmla="*/ 1224744 w 2207563"/>
              <a:gd name="connsiteY2" fmla="*/ 408192 h 2252614"/>
              <a:gd name="connsiteX3" fmla="*/ 2207563 w 2207563"/>
              <a:gd name="connsiteY3" fmla="*/ 0 h 2252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07563" h="2252614">
                <a:moveTo>
                  <a:pt x="0" y="2252614"/>
                </a:moveTo>
                <a:cubicBezTo>
                  <a:pt x="132302" y="1884737"/>
                  <a:pt x="264605" y="1516861"/>
                  <a:pt x="468729" y="1209457"/>
                </a:cubicBezTo>
                <a:cubicBezTo>
                  <a:pt x="672853" y="902053"/>
                  <a:pt x="934938" y="609768"/>
                  <a:pt x="1224744" y="408192"/>
                </a:cubicBezTo>
                <a:cubicBezTo>
                  <a:pt x="1514550" y="206616"/>
                  <a:pt x="2207563" y="0"/>
                  <a:pt x="2207563" y="0"/>
                </a:cubicBezTo>
              </a:path>
            </a:pathLst>
          </a:custGeom>
          <a:ln w="19050" cmpd="sng">
            <a:solidFill>
              <a:srgbClr val="FFCC66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9" name="Gruppo 58"/>
          <p:cNvGrpSpPr/>
          <p:nvPr/>
        </p:nvGrpSpPr>
        <p:grpSpPr>
          <a:xfrm>
            <a:off x="272728" y="680458"/>
            <a:ext cx="3876407" cy="461665"/>
            <a:chOff x="272728" y="680458"/>
            <a:chExt cx="3876407" cy="461665"/>
          </a:xfrm>
        </p:grpSpPr>
        <p:cxnSp>
          <p:nvCxnSpPr>
            <p:cNvPr id="60" name="Łącznik prostoliniowy 120"/>
            <p:cNvCxnSpPr/>
            <p:nvPr/>
          </p:nvCxnSpPr>
          <p:spPr bwMode="auto">
            <a:xfrm flipH="1">
              <a:off x="272728" y="1071582"/>
              <a:ext cx="1892301" cy="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FF0000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61" name="TextBox 79"/>
            <p:cNvSpPr txBox="1"/>
            <p:nvPr/>
          </p:nvSpPr>
          <p:spPr>
            <a:xfrm>
              <a:off x="3077608" y="680458"/>
              <a:ext cx="1071527" cy="46166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it-IT" sz="2400" b="1" dirty="0">
                  <a:solidFill>
                    <a:srgbClr val="00FFFF"/>
                  </a:solidFill>
                  <a:latin typeface="Corbel"/>
                  <a:ea typeface="+mn-ea"/>
                  <a:cs typeface="Corbel"/>
                </a:rPr>
                <a:t>3</a:t>
              </a:r>
              <a:r>
                <a:rPr lang="it-IT" sz="2400" b="1" baseline="30000" dirty="0">
                  <a:solidFill>
                    <a:srgbClr val="00FFFF"/>
                  </a:solidFill>
                  <a:latin typeface="Corbel"/>
                  <a:ea typeface="+mn-ea"/>
                  <a:cs typeface="Corbel"/>
                </a:rPr>
                <a:t>-</a:t>
              </a:r>
              <a:r>
                <a:rPr lang="it-IT" sz="2400" b="1" dirty="0">
                  <a:solidFill>
                    <a:srgbClr val="00FFFF"/>
                  </a:solidFill>
                  <a:latin typeface="Corbel"/>
                  <a:ea typeface="+mn-ea"/>
                  <a:cs typeface="Corbel"/>
                  <a:sym typeface="Symbol"/>
                </a:rPr>
                <a:t>p</a:t>
              </a:r>
              <a:r>
                <a:rPr lang="it-IT" sz="2400" b="1" baseline="-25000" dirty="0">
                  <a:solidFill>
                    <a:srgbClr val="00FFFF"/>
                  </a:solidFill>
                  <a:latin typeface="Corbel"/>
                  <a:ea typeface="+mn-ea"/>
                  <a:cs typeface="Corbel"/>
                  <a:sym typeface="Symbol"/>
                </a:rPr>
                <a:t>3/2</a:t>
              </a:r>
              <a:endParaRPr lang="it-IT" sz="2400" b="1" baseline="-25000" dirty="0">
                <a:solidFill>
                  <a:srgbClr val="00FFFF"/>
                </a:solidFill>
                <a:latin typeface="Corbel"/>
                <a:ea typeface="+mn-ea"/>
                <a:cs typeface="Corbel"/>
              </a:endParaRPr>
            </a:p>
          </p:txBody>
        </p:sp>
      </p:grpSp>
      <p:pic>
        <p:nvPicPr>
          <p:cNvPr id="63" name="Picture 27" descr="LNLprisma1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5201" y="984389"/>
            <a:ext cx="4271184" cy="2186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" name="Rectangle 32"/>
          <p:cNvSpPr/>
          <p:nvPr/>
        </p:nvSpPr>
        <p:spPr>
          <a:xfrm>
            <a:off x="4809287" y="2862627"/>
            <a:ext cx="317481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50000"/>
              </a:lnSpc>
              <a:spcBef>
                <a:spcPct val="50000"/>
              </a:spcBef>
            </a:pPr>
            <a:r>
              <a:rPr lang="en-US" sz="2400" b="1" dirty="0" smtClean="0">
                <a:solidFill>
                  <a:schemeClr val="bg1"/>
                </a:solidFill>
                <a:latin typeface="Corbel"/>
                <a:cs typeface="Corbel"/>
              </a:rPr>
              <a:t>CLARA-PRISMA  - LNL</a:t>
            </a:r>
            <a:endParaRPr lang="en-US" sz="2400" b="1" dirty="0">
              <a:solidFill>
                <a:schemeClr val="bg1"/>
              </a:solidFill>
              <a:latin typeface="Corbel"/>
              <a:cs typeface="Corbel"/>
            </a:endParaRPr>
          </a:p>
        </p:txBody>
      </p:sp>
      <p:sp>
        <p:nvSpPr>
          <p:cNvPr id="62" name="Rectangle 31"/>
          <p:cNvSpPr/>
          <p:nvPr/>
        </p:nvSpPr>
        <p:spPr>
          <a:xfrm>
            <a:off x="5748441" y="607604"/>
            <a:ext cx="313907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it-IT" sz="2000" baseline="30000" dirty="0" smtClean="0">
                <a:solidFill>
                  <a:schemeClr val="bg1"/>
                </a:solidFill>
                <a:latin typeface="Corbel"/>
                <a:cs typeface="Corbel"/>
              </a:rPr>
              <a:t>48</a:t>
            </a:r>
            <a:r>
              <a:rPr lang="it-IT" sz="2000" dirty="0" smtClean="0">
                <a:solidFill>
                  <a:schemeClr val="bg1"/>
                </a:solidFill>
                <a:latin typeface="Corbel"/>
                <a:cs typeface="Corbel"/>
              </a:rPr>
              <a:t>Ca+</a:t>
            </a:r>
            <a:r>
              <a:rPr lang="it-IT" sz="2000" baseline="30000" dirty="0" smtClean="0">
                <a:solidFill>
                  <a:schemeClr val="bg1"/>
                </a:solidFill>
                <a:latin typeface="Corbel"/>
                <a:cs typeface="Corbel"/>
              </a:rPr>
              <a:t>64</a:t>
            </a:r>
            <a:r>
              <a:rPr lang="it-IT" sz="2000" dirty="0" smtClean="0">
                <a:solidFill>
                  <a:schemeClr val="bg1"/>
                </a:solidFill>
                <a:latin typeface="Corbel"/>
                <a:cs typeface="Corbel"/>
              </a:rPr>
              <a:t>Ni @ 6 </a:t>
            </a:r>
            <a:r>
              <a:rPr lang="it-IT" sz="2000" dirty="0" err="1" smtClean="0">
                <a:solidFill>
                  <a:schemeClr val="bg1"/>
                </a:solidFill>
                <a:latin typeface="Corbel"/>
                <a:cs typeface="Corbel"/>
              </a:rPr>
              <a:t>MeV</a:t>
            </a:r>
            <a:r>
              <a:rPr lang="it-IT" sz="2000" dirty="0" smtClean="0">
                <a:solidFill>
                  <a:schemeClr val="bg1"/>
                </a:solidFill>
                <a:latin typeface="Corbel"/>
                <a:cs typeface="Corbel"/>
              </a:rPr>
              <a:t>/A</a:t>
            </a:r>
            <a:endParaRPr lang="it-IT" sz="2000" dirty="0">
              <a:solidFill>
                <a:schemeClr val="bg1"/>
              </a:solidFill>
              <a:latin typeface="Corbel"/>
              <a:cs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564627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500"/>
                            </p:stCondLst>
                            <p:childTnLst>
                              <p:par>
                                <p:cTn id="4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4" grpId="0"/>
      <p:bldP spid="25" grpId="0"/>
      <p:bldP spid="51" grpId="0" animBg="1"/>
      <p:bldP spid="52" grpId="0" animBg="1"/>
      <p:bldP spid="5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2"/>
          <p:cNvSpPr/>
          <p:nvPr/>
        </p:nvSpPr>
        <p:spPr>
          <a:xfrm>
            <a:off x="131855" y="1378586"/>
            <a:ext cx="1943133" cy="518564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39"/>
          <p:cNvSpPr txBox="1">
            <a:spLocks noChangeArrowheads="1"/>
          </p:cNvSpPr>
          <p:nvPr/>
        </p:nvSpPr>
        <p:spPr bwMode="auto">
          <a:xfrm>
            <a:off x="131855" y="393537"/>
            <a:ext cx="5348204" cy="9510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it-IT" sz="2400" b="1" dirty="0" err="1">
                <a:solidFill>
                  <a:srgbClr val="00FFFF"/>
                </a:solidFill>
                <a:latin typeface="Corbel"/>
                <a:cs typeface="Corbel"/>
                <a:sym typeface="Symbol" pitchFamily="18" charset="2"/>
              </a:rPr>
              <a:t>Particle-Vibration</a:t>
            </a:r>
            <a:r>
              <a:rPr lang="it-IT" sz="2400" b="1" dirty="0">
                <a:solidFill>
                  <a:srgbClr val="00FFFF"/>
                </a:solidFill>
                <a:latin typeface="Corbel"/>
                <a:cs typeface="Corbel"/>
                <a:sym typeface="Symbol" pitchFamily="18" charset="2"/>
              </a:rPr>
              <a:t> </a:t>
            </a:r>
            <a:r>
              <a:rPr lang="it-IT" sz="2400" b="1" dirty="0" err="1" smtClean="0">
                <a:solidFill>
                  <a:srgbClr val="00FFFF"/>
                </a:solidFill>
                <a:latin typeface="Corbel"/>
                <a:cs typeface="Corbel"/>
                <a:sym typeface="Symbol" pitchFamily="18" charset="2"/>
              </a:rPr>
              <a:t>Coupling</a:t>
            </a:r>
            <a:endParaRPr lang="it-IT" sz="2400" b="1" dirty="0" smtClean="0">
              <a:solidFill>
                <a:srgbClr val="00FFFF"/>
              </a:solidFill>
              <a:latin typeface="Corbel"/>
              <a:cs typeface="Corbel"/>
              <a:sym typeface="Symbol" pitchFamily="18" charset="2"/>
            </a:endParaRPr>
          </a:p>
          <a:p>
            <a:pPr algn="ctr">
              <a:lnSpc>
                <a:spcPct val="50000"/>
              </a:lnSpc>
              <a:defRPr/>
            </a:pPr>
            <a:endParaRPr lang="it-IT" sz="800" b="1" dirty="0">
              <a:solidFill>
                <a:srgbClr val="00FFFF"/>
              </a:solidFill>
              <a:latin typeface="Corbel"/>
              <a:cs typeface="Corbel"/>
              <a:sym typeface="Symbol" pitchFamily="18" charset="2"/>
            </a:endParaRPr>
          </a:p>
          <a:p>
            <a:pPr algn="ctr">
              <a:lnSpc>
                <a:spcPct val="80000"/>
              </a:lnSpc>
              <a:defRPr/>
            </a:pPr>
            <a:r>
              <a:rPr lang="it-IT" sz="1600" b="1" dirty="0" smtClean="0">
                <a:solidFill>
                  <a:srgbClr val="0000FF"/>
                </a:solidFill>
                <a:latin typeface="Corbel"/>
                <a:cs typeface="Corbel"/>
                <a:sym typeface="Symbol" pitchFamily="18" charset="2"/>
              </a:rPr>
              <a:t> </a:t>
            </a:r>
            <a:r>
              <a:rPr lang="it-IT" sz="1600" b="1" dirty="0" err="1" smtClean="0">
                <a:solidFill>
                  <a:schemeClr val="bg1"/>
                </a:solidFill>
                <a:latin typeface="Corbel"/>
                <a:cs typeface="Corbel"/>
                <a:sym typeface="Symbol" pitchFamily="18" charset="2"/>
              </a:rPr>
              <a:t>Weak</a:t>
            </a:r>
            <a:r>
              <a:rPr lang="it-IT" sz="1600" b="1" dirty="0" smtClean="0">
                <a:solidFill>
                  <a:schemeClr val="bg1"/>
                </a:solidFill>
                <a:latin typeface="Corbel"/>
                <a:cs typeface="Corbel"/>
                <a:sym typeface="Symbol" pitchFamily="18" charset="2"/>
              </a:rPr>
              <a:t> </a:t>
            </a:r>
            <a:r>
              <a:rPr lang="it-IT" sz="1600" b="1" dirty="0" err="1" smtClean="0">
                <a:solidFill>
                  <a:schemeClr val="bg1"/>
                </a:solidFill>
                <a:latin typeface="Corbel"/>
                <a:cs typeface="Corbel"/>
                <a:sym typeface="Symbol" pitchFamily="18" charset="2"/>
              </a:rPr>
              <a:t>coupling</a:t>
            </a:r>
            <a:r>
              <a:rPr lang="it-IT" sz="1600" b="1" dirty="0">
                <a:solidFill>
                  <a:schemeClr val="bg1"/>
                </a:solidFill>
                <a:latin typeface="Corbel"/>
                <a:cs typeface="Corbel"/>
                <a:sym typeface="Symbol" pitchFamily="18" charset="2"/>
              </a:rPr>
              <a:t> </a:t>
            </a:r>
            <a:endParaRPr lang="it-IT" sz="1600" b="1" dirty="0" smtClean="0">
              <a:solidFill>
                <a:schemeClr val="bg1"/>
              </a:solidFill>
              <a:latin typeface="Corbel"/>
              <a:cs typeface="Corbel"/>
              <a:sym typeface="Symbol" pitchFamily="18" charset="2"/>
            </a:endParaRPr>
          </a:p>
          <a:p>
            <a:pPr algn="ctr">
              <a:lnSpc>
                <a:spcPct val="80000"/>
              </a:lnSpc>
              <a:defRPr/>
            </a:pPr>
            <a:r>
              <a:rPr lang="it-IT" sz="1400" dirty="0" err="1" smtClean="0">
                <a:solidFill>
                  <a:schemeClr val="bg1"/>
                </a:solidFill>
                <a:latin typeface="Corbel"/>
                <a:cs typeface="Corbel"/>
                <a:sym typeface="Symbol" pitchFamily="18" charset="2"/>
              </a:rPr>
              <a:t>Phenom</a:t>
            </a:r>
            <a:r>
              <a:rPr lang="it-IT" sz="1400" dirty="0" smtClean="0">
                <a:solidFill>
                  <a:schemeClr val="bg1"/>
                </a:solidFill>
                <a:latin typeface="Corbel"/>
                <a:cs typeface="Corbel"/>
                <a:sym typeface="Symbol" pitchFamily="18" charset="2"/>
              </a:rPr>
              <a:t>. Model </a:t>
            </a:r>
            <a:r>
              <a:rPr lang="it-IT" sz="1400" dirty="0" err="1" smtClean="0">
                <a:solidFill>
                  <a:schemeClr val="bg1"/>
                </a:solidFill>
                <a:latin typeface="Corbel"/>
                <a:cs typeface="Corbel"/>
                <a:sym typeface="Symbol" pitchFamily="18" charset="2"/>
              </a:rPr>
              <a:t>Bohr</a:t>
            </a:r>
            <a:r>
              <a:rPr lang="it-IT" sz="1400" dirty="0" err="1">
                <a:solidFill>
                  <a:schemeClr val="bg1"/>
                </a:solidFill>
                <a:latin typeface="Corbel"/>
                <a:cs typeface="Corbel"/>
                <a:sym typeface="Symbol" pitchFamily="18" charset="2"/>
              </a:rPr>
              <a:t>-</a:t>
            </a:r>
            <a:r>
              <a:rPr lang="it-IT" sz="1400" dirty="0" err="1" smtClean="0">
                <a:solidFill>
                  <a:schemeClr val="bg1"/>
                </a:solidFill>
                <a:latin typeface="Corbel"/>
                <a:cs typeface="Corbel"/>
                <a:sym typeface="Symbol" pitchFamily="18" charset="2"/>
              </a:rPr>
              <a:t>Mottelson</a:t>
            </a:r>
            <a:r>
              <a:rPr lang="it-IT" dirty="0" smtClean="0">
                <a:solidFill>
                  <a:schemeClr val="bg1"/>
                </a:solidFill>
                <a:latin typeface="Corbel"/>
                <a:cs typeface="Corbel"/>
              </a:rPr>
              <a:t>             </a:t>
            </a:r>
            <a:endParaRPr lang="it-IT" sz="1400" dirty="0">
              <a:solidFill>
                <a:schemeClr val="bg1"/>
              </a:solidFill>
              <a:latin typeface="Corbel"/>
              <a:cs typeface="Corbel"/>
              <a:sym typeface="Symbol" pitchFamily="18" charset="2"/>
            </a:endParaRPr>
          </a:p>
        </p:txBody>
      </p:sp>
      <p:grpSp>
        <p:nvGrpSpPr>
          <p:cNvPr id="4" name="Gruppo 3"/>
          <p:cNvGrpSpPr/>
          <p:nvPr/>
        </p:nvGrpSpPr>
        <p:grpSpPr>
          <a:xfrm>
            <a:off x="4683388" y="418733"/>
            <a:ext cx="4314370" cy="6395145"/>
            <a:chOff x="4683388" y="418733"/>
            <a:chExt cx="4314370" cy="6395145"/>
          </a:xfrm>
        </p:grpSpPr>
        <p:sp>
          <p:nvSpPr>
            <p:cNvPr id="5" name="Rectangle 5"/>
            <p:cNvSpPr/>
            <p:nvPr/>
          </p:nvSpPr>
          <p:spPr>
            <a:xfrm>
              <a:off x="5185963" y="1366310"/>
              <a:ext cx="3811792" cy="519792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TextBox 39"/>
            <p:cNvSpPr txBox="1">
              <a:spLocks noChangeArrowheads="1"/>
            </p:cNvSpPr>
            <p:nvPr/>
          </p:nvSpPr>
          <p:spPr bwMode="auto">
            <a:xfrm>
              <a:off x="4683388" y="418733"/>
              <a:ext cx="4314370" cy="9705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it-IT" sz="2400" b="1" dirty="0" smtClean="0">
                  <a:solidFill>
                    <a:srgbClr val="00FFFF"/>
                  </a:solidFill>
                  <a:latin typeface="Corbel"/>
                  <a:cs typeface="Corbel"/>
                  <a:sym typeface="Symbol" pitchFamily="18" charset="2"/>
                </a:rPr>
                <a:t>Large Scale SHELL Model</a:t>
              </a:r>
            </a:p>
            <a:p>
              <a:pPr algn="ctr">
                <a:lnSpc>
                  <a:spcPct val="50000"/>
                </a:lnSpc>
                <a:defRPr/>
              </a:pPr>
              <a:endParaRPr lang="it-IT" sz="800" b="1" dirty="0" smtClean="0">
                <a:solidFill>
                  <a:srgbClr val="00FFFF"/>
                </a:solidFill>
                <a:latin typeface="Corbel"/>
                <a:cs typeface="Corbel"/>
                <a:sym typeface="Symbol" pitchFamily="18" charset="2"/>
              </a:endParaRPr>
            </a:p>
            <a:p>
              <a:pPr algn="ctr">
                <a:lnSpc>
                  <a:spcPct val="90000"/>
                </a:lnSpc>
                <a:defRPr/>
              </a:pPr>
              <a:r>
                <a:rPr lang="it-IT" sz="1600" b="1" dirty="0" smtClean="0">
                  <a:solidFill>
                    <a:schemeClr val="bg1"/>
                  </a:solidFill>
                  <a:latin typeface="Corbel"/>
                  <a:cs typeface="Corbel"/>
                  <a:sym typeface="Symbol" pitchFamily="18" charset="2"/>
                </a:rPr>
                <a:t>FULL </a:t>
              </a:r>
              <a:r>
                <a:rPr lang="it-IT" sz="1600" b="1" dirty="0" err="1" smtClean="0">
                  <a:solidFill>
                    <a:schemeClr val="bg1"/>
                  </a:solidFill>
                  <a:latin typeface="Corbel"/>
                  <a:cs typeface="Corbel"/>
                  <a:sym typeface="Symbol" pitchFamily="18" charset="2"/>
                </a:rPr>
                <a:t>sd-pf-sdg</a:t>
              </a:r>
              <a:r>
                <a:rPr lang="it-IT" sz="1600" b="1" dirty="0" smtClean="0">
                  <a:solidFill>
                    <a:schemeClr val="bg1"/>
                  </a:solidFill>
                  <a:latin typeface="Corbel"/>
                  <a:cs typeface="Corbel"/>
                  <a:sym typeface="Symbol" pitchFamily="18" charset="2"/>
                </a:rPr>
                <a:t> </a:t>
              </a:r>
              <a:r>
                <a:rPr lang="it-IT" sz="1600" b="1" dirty="0" err="1" smtClean="0">
                  <a:solidFill>
                    <a:schemeClr val="bg1"/>
                  </a:solidFill>
                  <a:latin typeface="Corbel"/>
                  <a:cs typeface="Corbel"/>
                  <a:sym typeface="Symbol" pitchFamily="18" charset="2"/>
                </a:rPr>
                <a:t>shell</a:t>
              </a:r>
              <a:r>
                <a:rPr lang="it-IT" sz="1600" b="1" dirty="0" smtClean="0">
                  <a:solidFill>
                    <a:schemeClr val="bg1"/>
                  </a:solidFill>
                  <a:latin typeface="Corbel"/>
                  <a:cs typeface="Corbel"/>
                  <a:sym typeface="Symbol" pitchFamily="18" charset="2"/>
                </a:rPr>
                <a:t> </a:t>
              </a:r>
              <a:r>
                <a:rPr lang="it-IT" sz="1600" b="1" dirty="0" err="1" smtClean="0">
                  <a:solidFill>
                    <a:schemeClr val="bg1"/>
                  </a:solidFill>
                  <a:latin typeface="Corbel"/>
                  <a:cs typeface="Corbel"/>
                  <a:sym typeface="Symbol" pitchFamily="18" charset="2"/>
                </a:rPr>
                <a:t>still</a:t>
              </a:r>
              <a:r>
                <a:rPr lang="it-IT" sz="1600" b="1" dirty="0" smtClean="0">
                  <a:solidFill>
                    <a:schemeClr val="bg1"/>
                  </a:solidFill>
                  <a:latin typeface="Corbel"/>
                  <a:cs typeface="Corbel"/>
                  <a:sym typeface="Symbol" pitchFamily="18" charset="2"/>
                </a:rPr>
                <a:t> NOT </a:t>
              </a:r>
              <a:r>
                <a:rPr lang="it-IT" sz="1600" b="1" dirty="0" err="1" smtClean="0">
                  <a:solidFill>
                    <a:schemeClr val="bg1"/>
                  </a:solidFill>
                  <a:latin typeface="Corbel"/>
                  <a:cs typeface="Corbel"/>
                  <a:sym typeface="Symbol" pitchFamily="18" charset="2"/>
                </a:rPr>
                <a:t>possible</a:t>
              </a:r>
              <a:endParaRPr lang="it-IT" sz="1600" b="1" dirty="0" smtClean="0">
                <a:solidFill>
                  <a:schemeClr val="bg1"/>
                </a:solidFill>
                <a:latin typeface="Corbel"/>
                <a:cs typeface="Corbel"/>
                <a:sym typeface="Symbol" pitchFamily="18" charset="2"/>
              </a:endParaRPr>
            </a:p>
            <a:p>
              <a:pPr algn="ctr">
                <a:lnSpc>
                  <a:spcPct val="90000"/>
                </a:lnSpc>
                <a:defRPr/>
              </a:pPr>
              <a:r>
                <a:rPr lang="it-IT" sz="1400" dirty="0" err="1" smtClean="0">
                  <a:solidFill>
                    <a:schemeClr val="bg1"/>
                  </a:solidFill>
                  <a:latin typeface="Corbel"/>
                  <a:cs typeface="Corbel"/>
                  <a:sym typeface="Symbol" pitchFamily="18" charset="2"/>
                </a:rPr>
                <a:t>Truncation</a:t>
              </a:r>
              <a:r>
                <a:rPr lang="it-IT" sz="1400" dirty="0" smtClean="0">
                  <a:solidFill>
                    <a:schemeClr val="bg1"/>
                  </a:solidFill>
                  <a:latin typeface="Corbel"/>
                  <a:cs typeface="Corbel"/>
                  <a:sym typeface="Symbol" pitchFamily="18" charset="2"/>
                </a:rPr>
                <a:t> </a:t>
              </a:r>
              <a:r>
                <a:rPr lang="it-IT" sz="1400" dirty="0" err="1" smtClean="0">
                  <a:solidFill>
                    <a:schemeClr val="bg1"/>
                  </a:solidFill>
                  <a:latin typeface="Corbel"/>
                  <a:cs typeface="Corbel"/>
                  <a:sym typeface="Symbol" pitchFamily="18" charset="2"/>
                </a:rPr>
                <a:t>scheme</a:t>
              </a:r>
              <a:r>
                <a:rPr lang="it-IT" sz="1400" dirty="0">
                  <a:solidFill>
                    <a:schemeClr val="bg1"/>
                  </a:solidFill>
                  <a:latin typeface="Corbel"/>
                  <a:cs typeface="Corbel"/>
                  <a:sym typeface="Symbol" pitchFamily="18" charset="2"/>
                </a:rPr>
                <a:t> </a:t>
              </a:r>
              <a:r>
                <a:rPr lang="it-IT" sz="1600" b="1" dirty="0" err="1" smtClean="0">
                  <a:solidFill>
                    <a:srgbClr val="00FFFF"/>
                  </a:solidFill>
                  <a:latin typeface="Corbel"/>
                  <a:cs typeface="Corbel"/>
                  <a:sym typeface="Symbol" pitchFamily="18" charset="2"/>
                </a:rPr>
                <a:t>sd+pf+sdg</a:t>
              </a:r>
              <a:r>
                <a:rPr lang="it-IT" sz="1600" b="1" dirty="0" smtClean="0">
                  <a:solidFill>
                    <a:srgbClr val="00FFFF"/>
                  </a:solidFill>
                  <a:latin typeface="Corbel"/>
                  <a:cs typeface="Corbel"/>
                  <a:sym typeface="Symbol" pitchFamily="18" charset="2"/>
                </a:rPr>
                <a:t> </a:t>
              </a:r>
              <a:r>
                <a:rPr lang="it-IT" sz="1600" b="1" dirty="0" smtClean="0">
                  <a:solidFill>
                    <a:srgbClr val="00FFFF"/>
                  </a:solidFill>
                  <a:latin typeface="+mj-lt"/>
                  <a:cs typeface="Corbel"/>
                  <a:sym typeface="Symbol" pitchFamily="18" charset="2"/>
                </a:rPr>
                <a:t>(</a:t>
              </a:r>
              <a:r>
                <a:rPr kumimoji="1" lang="en-US" altLang="ja-JP" sz="1600" b="1" dirty="0" smtClean="0">
                  <a:solidFill>
                    <a:srgbClr val="00FFFF"/>
                  </a:solidFill>
                  <a:latin typeface="+mj-lt"/>
                  <a:cs typeface="Corbel"/>
                </a:rPr>
                <a:t>2.515.437 </a:t>
              </a:r>
              <a:r>
                <a:rPr kumimoji="1" lang="en-US" altLang="ja-JP" sz="1600" b="1" dirty="0" err="1" smtClean="0">
                  <a:solidFill>
                    <a:srgbClr val="00FFFF"/>
                  </a:solidFill>
                  <a:latin typeface="+mj-lt"/>
                  <a:cs typeface="Corbel"/>
                </a:rPr>
                <a:t>conf</a:t>
              </a:r>
              <a:r>
                <a:rPr lang="it-IT" sz="1600" b="1" dirty="0" smtClean="0">
                  <a:solidFill>
                    <a:srgbClr val="00FFFF"/>
                  </a:solidFill>
                  <a:latin typeface="+mj-lt"/>
                  <a:cs typeface="Corbel"/>
                  <a:sym typeface="Symbol" pitchFamily="18" charset="2"/>
                </a:rPr>
                <a:t>) </a:t>
              </a:r>
            </a:p>
          </p:txBody>
        </p:sp>
        <p:sp>
          <p:nvSpPr>
            <p:cNvPr id="7" name="CasellaDiTesto 19"/>
            <p:cNvSpPr txBox="1">
              <a:spLocks noChangeArrowheads="1"/>
            </p:cNvSpPr>
            <p:nvPr/>
          </p:nvSpPr>
          <p:spPr bwMode="auto">
            <a:xfrm>
              <a:off x="5840839" y="6506101"/>
              <a:ext cx="2517605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it-IT" sz="1400" i="1" dirty="0" smtClean="0">
                  <a:solidFill>
                    <a:srgbClr val="FFFFFF"/>
                  </a:solidFill>
                  <a:latin typeface="Corbel" charset="0"/>
                  <a:cs typeface="Corbel" charset="0"/>
                </a:rPr>
                <a:t> Y. </a:t>
              </a:r>
              <a:r>
                <a:rPr lang="it-IT" sz="1400" i="1" dirty="0" err="1" smtClean="0">
                  <a:solidFill>
                    <a:srgbClr val="FFFFFF"/>
                  </a:solidFill>
                  <a:latin typeface="Corbel" charset="0"/>
                  <a:cs typeface="Corbel" charset="0"/>
                </a:rPr>
                <a:t>Utsuno</a:t>
              </a:r>
              <a:r>
                <a:rPr lang="it-IT" sz="1400" i="1" dirty="0" smtClean="0">
                  <a:solidFill>
                    <a:srgbClr val="FFFFFF"/>
                  </a:solidFill>
                  <a:latin typeface="Corbel" charset="0"/>
                  <a:cs typeface="Corbel" charset="0"/>
                </a:rPr>
                <a:t>, T. </a:t>
              </a:r>
              <a:r>
                <a:rPr lang="it-IT" sz="1400" i="1" dirty="0" err="1" smtClean="0">
                  <a:solidFill>
                    <a:srgbClr val="FFFFFF"/>
                  </a:solidFill>
                  <a:latin typeface="Corbel" charset="0"/>
                  <a:cs typeface="Corbel" charset="0"/>
                </a:rPr>
                <a:t>Ostuka</a:t>
              </a:r>
              <a:r>
                <a:rPr lang="it-IT" sz="1400" i="1" dirty="0" smtClean="0">
                  <a:solidFill>
                    <a:srgbClr val="FFFFFF"/>
                  </a:solidFill>
                  <a:latin typeface="Corbel" charset="0"/>
                  <a:cs typeface="Corbel" charset="0"/>
                </a:rPr>
                <a:t>, … (Japan)</a:t>
              </a:r>
              <a:endParaRPr lang="it-IT" sz="1400" i="1" dirty="0">
                <a:solidFill>
                  <a:srgbClr val="FFFFFF"/>
                </a:solidFill>
                <a:latin typeface="Corbel" charset="0"/>
                <a:cs typeface="Corbel" charset="0"/>
              </a:endParaRPr>
            </a:p>
          </p:txBody>
        </p:sp>
      </p:grpSp>
      <p:grpSp>
        <p:nvGrpSpPr>
          <p:cNvPr id="8" name="Group 13"/>
          <p:cNvGrpSpPr/>
          <p:nvPr/>
        </p:nvGrpSpPr>
        <p:grpSpPr>
          <a:xfrm>
            <a:off x="5606707" y="2745947"/>
            <a:ext cx="1510182" cy="3271211"/>
            <a:chOff x="4687165" y="2745947"/>
            <a:chExt cx="1510182" cy="3271211"/>
          </a:xfrm>
        </p:grpSpPr>
        <p:sp>
          <p:nvSpPr>
            <p:cNvPr id="9" name="Rectangle 82"/>
            <p:cNvSpPr/>
            <p:nvPr/>
          </p:nvSpPr>
          <p:spPr>
            <a:xfrm>
              <a:off x="4687165" y="3571096"/>
              <a:ext cx="1510182" cy="256480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>
              <a:spAutoFit/>
            </a:bodyPr>
            <a:lstStyle/>
            <a:p>
              <a:pPr algn="ctr">
                <a:lnSpc>
                  <a:spcPct val="60000"/>
                </a:lnSpc>
              </a:pPr>
              <a:r>
                <a:rPr lang="it-IT" sz="1600" dirty="0">
                  <a:solidFill>
                    <a:srgbClr val="0000FF"/>
                  </a:solidFill>
                  <a:latin typeface="Corbel"/>
                  <a:cs typeface="Corbel"/>
                </a:rPr>
                <a:t>B(E3)</a:t>
              </a:r>
              <a:r>
                <a:rPr lang="it-IT" sz="1600" baseline="-25000" dirty="0">
                  <a:solidFill>
                    <a:srgbClr val="0000FF"/>
                  </a:solidFill>
                  <a:latin typeface="Corbel"/>
                  <a:cs typeface="Corbel"/>
                </a:rPr>
                <a:t>TH</a:t>
              </a:r>
              <a:r>
                <a:rPr lang="it-IT" sz="1600" dirty="0">
                  <a:solidFill>
                    <a:srgbClr val="0000FF"/>
                  </a:solidFill>
                  <a:latin typeface="Corbel"/>
                  <a:cs typeface="Corbel"/>
                </a:rPr>
                <a:t> ≈ </a:t>
              </a:r>
              <a:r>
                <a:rPr lang="it-IT" sz="1600" dirty="0" smtClean="0">
                  <a:solidFill>
                    <a:srgbClr val="0000FF"/>
                  </a:solidFill>
                  <a:latin typeface="Corbel"/>
                  <a:cs typeface="Corbel"/>
                </a:rPr>
                <a:t>6.2 </a:t>
              </a:r>
              <a:r>
                <a:rPr lang="it-IT" sz="1600" baseline="-25000" dirty="0" smtClean="0">
                  <a:solidFill>
                    <a:srgbClr val="0000FF"/>
                  </a:solidFill>
                  <a:latin typeface="Corbel"/>
                  <a:cs typeface="Corbel"/>
                </a:rPr>
                <a:t>WU</a:t>
              </a:r>
            </a:p>
          </p:txBody>
        </p:sp>
        <p:grpSp>
          <p:nvGrpSpPr>
            <p:cNvPr id="10" name="Group 11"/>
            <p:cNvGrpSpPr/>
            <p:nvPr/>
          </p:nvGrpSpPr>
          <p:grpSpPr>
            <a:xfrm>
              <a:off x="4864717" y="2745947"/>
              <a:ext cx="818345" cy="3271211"/>
              <a:chOff x="4864717" y="2745947"/>
              <a:chExt cx="818345" cy="3271211"/>
            </a:xfrm>
          </p:grpSpPr>
          <p:cxnSp>
            <p:nvCxnSpPr>
              <p:cNvPr id="11" name="Straight Arrow Connector 100"/>
              <p:cNvCxnSpPr/>
              <p:nvPr/>
            </p:nvCxnSpPr>
            <p:spPr bwMode="auto">
              <a:xfrm>
                <a:off x="5273890" y="2745947"/>
                <a:ext cx="0" cy="3271211"/>
              </a:xfrm>
              <a:prstGeom prst="straightConnector1">
                <a:avLst/>
              </a:prstGeom>
              <a:ln w="19050" cap="sq" cmpd="sng">
                <a:solidFill>
                  <a:srgbClr val="4597A0"/>
                </a:solidFill>
                <a:prstDash val="dash"/>
                <a:tailEnd type="arrow" w="sm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01"/>
              <p:cNvCxnSpPr/>
              <p:nvPr/>
            </p:nvCxnSpPr>
            <p:spPr bwMode="auto">
              <a:xfrm>
                <a:off x="4864717" y="6009009"/>
                <a:ext cx="818345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3" name="Rectangle 10"/>
          <p:cNvSpPr/>
          <p:nvPr/>
        </p:nvSpPr>
        <p:spPr>
          <a:xfrm>
            <a:off x="6739804" y="5180572"/>
            <a:ext cx="2124000" cy="712632"/>
          </a:xfrm>
          <a:prstGeom prst="rect">
            <a:avLst/>
          </a:prstGeom>
          <a:noFill/>
          <a:ln w="19050" cmpd="sng">
            <a:solidFill>
              <a:srgbClr val="FF0000"/>
            </a:solidFill>
            <a:prstDash val="dash"/>
          </a:ln>
        </p:spPr>
        <p:txBody>
          <a:bodyPr wrap="square" lIns="0" tIns="46800" rIns="0" bIns="46800">
            <a:spAutoFit/>
          </a:bodyPr>
          <a:lstStyle/>
          <a:p>
            <a:pPr algn="ctr">
              <a:lnSpc>
                <a:spcPct val="60000"/>
              </a:lnSpc>
            </a:pPr>
            <a:r>
              <a:rPr lang="it-IT" sz="1600" b="1" dirty="0" smtClean="0">
                <a:solidFill>
                  <a:srgbClr val="0000FF"/>
                </a:solidFill>
                <a:latin typeface="Corbel"/>
                <a:cs typeface="Corbel"/>
              </a:rPr>
              <a:t>SPEC. </a:t>
            </a:r>
            <a:r>
              <a:rPr lang="it-IT" sz="1600" b="1" dirty="0">
                <a:solidFill>
                  <a:srgbClr val="0000FF"/>
                </a:solidFill>
                <a:latin typeface="Corbel"/>
                <a:cs typeface="Corbel"/>
              </a:rPr>
              <a:t>FACTOR </a:t>
            </a:r>
            <a:r>
              <a:rPr lang="it-IT" sz="1600" b="1" dirty="0" smtClean="0">
                <a:solidFill>
                  <a:srgbClr val="0000FF"/>
                </a:solidFill>
                <a:latin typeface="Corbel"/>
                <a:cs typeface="Corbel"/>
              </a:rPr>
              <a:t>(9</a:t>
            </a:r>
            <a:r>
              <a:rPr lang="it-IT" sz="1600" b="1" dirty="0">
                <a:solidFill>
                  <a:srgbClr val="0000FF"/>
                </a:solidFill>
                <a:latin typeface="Corbel"/>
                <a:cs typeface="Corbel"/>
              </a:rPr>
              <a:t>/2</a:t>
            </a:r>
            <a:r>
              <a:rPr lang="it-IT" sz="1600" b="1" dirty="0" smtClean="0">
                <a:solidFill>
                  <a:srgbClr val="0000FF"/>
                </a:solidFill>
                <a:latin typeface="Corbel"/>
                <a:cs typeface="Corbel"/>
              </a:rPr>
              <a:t>+)</a:t>
            </a:r>
            <a:endParaRPr lang="en-US" sz="1600" dirty="0"/>
          </a:p>
          <a:p>
            <a:pPr lvl="0" algn="ctr">
              <a:lnSpc>
                <a:spcPct val="60000"/>
              </a:lnSpc>
            </a:pPr>
            <a:endParaRPr lang="it-IT" sz="1400" b="1" dirty="0" smtClean="0">
              <a:solidFill>
                <a:srgbClr val="0000FF"/>
              </a:solidFill>
              <a:latin typeface="Corbel"/>
              <a:cs typeface="Corbel"/>
            </a:endParaRPr>
          </a:p>
          <a:p>
            <a:pPr lvl="0" algn="ctr">
              <a:lnSpc>
                <a:spcPct val="50000"/>
              </a:lnSpc>
            </a:pPr>
            <a:r>
              <a:rPr lang="it-IT" sz="1400" dirty="0" smtClean="0">
                <a:solidFill>
                  <a:srgbClr val="0000FF"/>
                </a:solidFill>
                <a:latin typeface="Corbel"/>
                <a:cs typeface="Corbel"/>
              </a:rPr>
              <a:t>SHELL MODEL = </a:t>
            </a:r>
            <a:r>
              <a:rPr lang="it-IT" sz="1400" dirty="0">
                <a:solidFill>
                  <a:srgbClr val="0000FF"/>
                </a:solidFill>
                <a:latin typeface="Corbel"/>
                <a:cs typeface="Corbel"/>
              </a:rPr>
              <a:t>0.42</a:t>
            </a:r>
          </a:p>
          <a:p>
            <a:pPr lvl="0" algn="ctr">
              <a:lnSpc>
                <a:spcPct val="50000"/>
              </a:lnSpc>
            </a:pPr>
            <a:endParaRPr lang="it-IT" sz="1400" dirty="0">
              <a:solidFill>
                <a:srgbClr val="0000FF"/>
              </a:solidFill>
              <a:latin typeface="Corbel"/>
              <a:cs typeface="Corbel"/>
            </a:endParaRPr>
          </a:p>
          <a:p>
            <a:pPr lvl="0" algn="ctr">
              <a:lnSpc>
                <a:spcPct val="50000"/>
              </a:lnSpc>
            </a:pPr>
            <a:r>
              <a:rPr lang="it-IT" sz="1400" dirty="0" smtClean="0">
                <a:solidFill>
                  <a:srgbClr val="0000FF"/>
                </a:solidFill>
                <a:latin typeface="Corbel"/>
                <a:cs typeface="Corbel"/>
              </a:rPr>
              <a:t>EXP ≈ 0.27</a:t>
            </a:r>
            <a:endParaRPr lang="it-IT" sz="1400" dirty="0">
              <a:solidFill>
                <a:srgbClr val="0000FF"/>
              </a:solidFill>
              <a:latin typeface="Corbel"/>
              <a:cs typeface="Corbel"/>
            </a:endParaRPr>
          </a:p>
        </p:txBody>
      </p:sp>
      <p:grpSp>
        <p:nvGrpSpPr>
          <p:cNvPr id="14" name="Group 19524"/>
          <p:cNvGrpSpPr/>
          <p:nvPr/>
        </p:nvGrpSpPr>
        <p:grpSpPr>
          <a:xfrm>
            <a:off x="2034257" y="1366310"/>
            <a:ext cx="3525123" cy="5232701"/>
            <a:chOff x="824080" y="1373486"/>
            <a:chExt cx="3525123" cy="5232701"/>
          </a:xfrm>
        </p:grpSpPr>
        <p:sp>
          <p:nvSpPr>
            <p:cNvPr id="15" name="Rectangle 154"/>
            <p:cNvSpPr/>
            <p:nvPr/>
          </p:nvSpPr>
          <p:spPr>
            <a:xfrm>
              <a:off x="824080" y="1373486"/>
              <a:ext cx="3445802" cy="519792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6" name="Group 19523"/>
            <p:cNvGrpSpPr/>
            <p:nvPr/>
          </p:nvGrpSpPr>
          <p:grpSpPr>
            <a:xfrm>
              <a:off x="2719066" y="2116841"/>
              <a:ext cx="1630137" cy="4489346"/>
              <a:chOff x="2719066" y="2116841"/>
              <a:chExt cx="1630137" cy="4489346"/>
            </a:xfrm>
          </p:grpSpPr>
          <p:grpSp>
            <p:nvGrpSpPr>
              <p:cNvPr id="17" name="Group 109"/>
              <p:cNvGrpSpPr>
                <a:grpSpLocks/>
              </p:cNvGrpSpPr>
              <p:nvPr/>
            </p:nvGrpSpPr>
            <p:grpSpPr bwMode="auto">
              <a:xfrm>
                <a:off x="2719066" y="5573178"/>
                <a:ext cx="1100715" cy="1033009"/>
                <a:chOff x="3127621" y="5531994"/>
                <a:chExt cx="1100265" cy="1032785"/>
              </a:xfrm>
            </p:grpSpPr>
            <p:sp>
              <p:nvSpPr>
                <p:cNvPr id="24" name="TextBox 36"/>
                <p:cNvSpPr txBox="1">
                  <a:spLocks noChangeArrowheads="1"/>
                </p:cNvSpPr>
                <p:nvPr/>
              </p:nvSpPr>
              <p:spPr bwMode="auto">
                <a:xfrm>
                  <a:off x="3297470" y="5980126"/>
                  <a:ext cx="930416" cy="58465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9pPr>
                </a:lstStyle>
                <a:p>
                  <a:pPr algn="ctr" eaLnBrk="1" hangingPunct="1"/>
                  <a:r>
                    <a:rPr lang="it-IT" sz="3200" b="1" baseline="30000" dirty="0" smtClean="0">
                      <a:solidFill>
                        <a:srgbClr val="0000FF"/>
                      </a:solidFill>
                      <a:effectLst>
                        <a:outerShdw blurRad="38100" dist="38100" dir="2700000" algn="tl">
                          <a:srgbClr val="DDDDDD"/>
                        </a:outerShdw>
                      </a:effectLst>
                      <a:latin typeface="Corbel"/>
                      <a:cs typeface="Corbel"/>
                    </a:rPr>
                    <a:t>49</a:t>
                  </a:r>
                  <a:r>
                    <a:rPr lang="it-IT" sz="3200" b="1" dirty="0" smtClean="0">
                      <a:solidFill>
                        <a:srgbClr val="0000FF"/>
                      </a:solidFill>
                      <a:effectLst>
                        <a:outerShdw blurRad="38100" dist="38100" dir="2700000" algn="tl">
                          <a:srgbClr val="DDDDDD"/>
                        </a:outerShdw>
                      </a:effectLst>
                      <a:latin typeface="Corbel"/>
                      <a:cs typeface="Corbel"/>
                    </a:rPr>
                    <a:t>Ca</a:t>
                  </a:r>
                  <a:endParaRPr lang="it-IT" sz="2800" b="1" dirty="0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  <a:latin typeface="Corbel"/>
                    <a:cs typeface="Corbel"/>
                  </a:endParaRPr>
                </a:p>
              </p:txBody>
            </p:sp>
            <p:cxnSp>
              <p:nvCxnSpPr>
                <p:cNvPr id="25" name="Straight Connector 107"/>
                <p:cNvCxnSpPr/>
                <p:nvPr/>
              </p:nvCxnSpPr>
              <p:spPr bwMode="auto">
                <a:xfrm>
                  <a:off x="3336833" y="5977753"/>
                  <a:ext cx="818010" cy="0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6" name="Rectangle 43"/>
                <p:cNvSpPr>
                  <a:spLocks noChangeArrowheads="1"/>
                </p:cNvSpPr>
                <p:nvPr/>
              </p:nvSpPr>
              <p:spPr bwMode="auto">
                <a:xfrm>
                  <a:off x="3127621" y="5531994"/>
                  <a:ext cx="633898" cy="46156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/>
                <a:p>
                  <a:r>
                    <a:rPr lang="it-IT" sz="2400" dirty="0" smtClean="0">
                      <a:solidFill>
                        <a:srgbClr val="000000"/>
                      </a:solidFill>
                      <a:latin typeface="Corbel"/>
                      <a:cs typeface="Corbel"/>
                      <a:sym typeface="Symbol" charset="0"/>
                    </a:rPr>
                    <a:t>3/2</a:t>
                  </a:r>
                  <a:r>
                    <a:rPr lang="it-IT" sz="2400" baseline="30000" dirty="0" smtClean="0">
                      <a:solidFill>
                        <a:srgbClr val="000000"/>
                      </a:solidFill>
                      <a:latin typeface="Corbel"/>
                      <a:cs typeface="Corbel"/>
                      <a:sym typeface="Symbol" charset="0"/>
                    </a:rPr>
                    <a:t>-</a:t>
                  </a:r>
                  <a:endParaRPr lang="it-IT" sz="2400" baseline="30000" dirty="0">
                    <a:solidFill>
                      <a:srgbClr val="000000"/>
                    </a:solidFill>
                    <a:latin typeface="Corbel"/>
                    <a:cs typeface="Corbel"/>
                  </a:endParaRPr>
                </a:p>
              </p:txBody>
            </p:sp>
          </p:grpSp>
          <p:cxnSp>
            <p:nvCxnSpPr>
              <p:cNvPr id="18" name="Straight Arrow Connector 97"/>
              <p:cNvCxnSpPr/>
              <p:nvPr/>
            </p:nvCxnSpPr>
            <p:spPr bwMode="auto">
              <a:xfrm>
                <a:off x="3406648" y="2457878"/>
                <a:ext cx="0" cy="3579749"/>
              </a:xfrm>
              <a:prstGeom prst="straightConnector1">
                <a:avLst/>
              </a:prstGeom>
              <a:ln w="38100" cap="sq">
                <a:solidFill>
                  <a:srgbClr val="4597A0"/>
                </a:solidFill>
                <a:prstDash val="solid"/>
                <a:tailEnd type="arrow" w="sm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TextBox 40"/>
              <p:cNvSpPr txBox="1">
                <a:spLocks noChangeArrowheads="1"/>
              </p:cNvSpPr>
              <p:nvPr/>
            </p:nvSpPr>
            <p:spPr bwMode="auto">
              <a:xfrm>
                <a:off x="2796240" y="4540566"/>
                <a:ext cx="1217664" cy="64633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 eaLnBrk="1" hangingPunct="1"/>
                <a:r>
                  <a:rPr lang="it-IT" dirty="0">
                    <a:solidFill>
                      <a:srgbClr val="0000FF"/>
                    </a:solidFill>
                    <a:latin typeface="Corbel"/>
                    <a:cs typeface="Corbel"/>
                  </a:rPr>
                  <a:t>B(E3)</a:t>
                </a:r>
                <a:r>
                  <a:rPr lang="it-IT" baseline="-25000" dirty="0">
                    <a:solidFill>
                      <a:srgbClr val="0000FF"/>
                    </a:solidFill>
                    <a:latin typeface="Corbel"/>
                    <a:cs typeface="Corbel"/>
                  </a:rPr>
                  <a:t>EXP</a:t>
                </a:r>
                <a:r>
                  <a:rPr lang="it-IT" dirty="0">
                    <a:solidFill>
                      <a:srgbClr val="0000FF"/>
                    </a:solidFill>
                    <a:latin typeface="Corbel"/>
                    <a:cs typeface="Corbel"/>
                  </a:rPr>
                  <a:t> </a:t>
                </a:r>
              </a:p>
              <a:p>
                <a:pPr algn="ctr" eaLnBrk="1" hangingPunct="1"/>
                <a:r>
                  <a:rPr lang="it-IT" dirty="0">
                    <a:solidFill>
                      <a:srgbClr val="0000FF"/>
                    </a:solidFill>
                    <a:latin typeface="Corbel"/>
                    <a:cs typeface="Corbel"/>
                  </a:rPr>
                  <a:t>≈ </a:t>
                </a:r>
                <a:r>
                  <a:rPr lang="it-IT" dirty="0" smtClean="0">
                    <a:solidFill>
                      <a:srgbClr val="0000FF"/>
                    </a:solidFill>
                    <a:latin typeface="Corbel"/>
                    <a:cs typeface="Corbel"/>
                  </a:rPr>
                  <a:t>7.9 (2) </a:t>
                </a:r>
                <a:r>
                  <a:rPr lang="it-IT" baseline="-25000" dirty="0">
                    <a:solidFill>
                      <a:srgbClr val="0000FF"/>
                    </a:solidFill>
                    <a:latin typeface="Corbel"/>
                    <a:cs typeface="Corbel"/>
                  </a:rPr>
                  <a:t>WU</a:t>
                </a:r>
              </a:p>
            </p:txBody>
          </p:sp>
          <p:sp>
            <p:nvSpPr>
              <p:cNvPr id="20" name="Oval 2"/>
              <p:cNvSpPr>
                <a:spLocks noChangeAspect="1"/>
              </p:cNvSpPr>
              <p:nvPr/>
            </p:nvSpPr>
            <p:spPr bwMode="auto">
              <a:xfrm>
                <a:off x="3792680" y="5908947"/>
                <a:ext cx="95895" cy="107238"/>
              </a:xfrm>
              <a:prstGeom prst="ellipse">
                <a:avLst/>
              </a:prstGeom>
              <a:gradFill flip="none" rotWithShape="1">
                <a:gsLst>
                  <a:gs pos="0">
                    <a:srgbClr val="000082"/>
                  </a:gs>
                  <a:gs pos="30000">
                    <a:srgbClr val="66008F"/>
                  </a:gs>
                  <a:gs pos="64999">
                    <a:srgbClr val="BA0066"/>
                  </a:gs>
                  <a:gs pos="89999">
                    <a:srgbClr val="FF0000"/>
                  </a:gs>
                  <a:gs pos="100000">
                    <a:srgbClr val="FF8200"/>
                  </a:gs>
                </a:gsLst>
                <a:lin ang="8100000" scaled="1"/>
                <a:tileRect/>
              </a:gradFill>
              <a:ln w="9525">
                <a:solidFill>
                  <a:schemeClr val="tx1"/>
                </a:solidFill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  <a:softEdge rad="12700"/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/>
              </a:p>
            </p:txBody>
          </p:sp>
          <p:cxnSp>
            <p:nvCxnSpPr>
              <p:cNvPr id="21" name="Straight Connector 141"/>
              <p:cNvCxnSpPr/>
              <p:nvPr/>
            </p:nvCxnSpPr>
            <p:spPr bwMode="auto">
              <a:xfrm flipV="1">
                <a:off x="2928354" y="2457878"/>
                <a:ext cx="818346" cy="16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" name="TextBox 71"/>
              <p:cNvSpPr txBox="1">
                <a:spLocks noChangeArrowheads="1"/>
              </p:cNvSpPr>
              <p:nvPr/>
            </p:nvSpPr>
            <p:spPr bwMode="auto">
              <a:xfrm rot="2402913">
                <a:off x="3336048" y="5319898"/>
                <a:ext cx="141199" cy="308050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it-IT" sz="2000" dirty="0"/>
                  <a:t>//</a:t>
                </a:r>
              </a:p>
            </p:txBody>
          </p:sp>
          <p:sp>
            <p:nvSpPr>
              <p:cNvPr id="23" name="TextBox 30"/>
              <p:cNvSpPr txBox="1">
                <a:spLocks noChangeArrowheads="1"/>
              </p:cNvSpPr>
              <p:nvPr/>
            </p:nvSpPr>
            <p:spPr bwMode="auto">
              <a:xfrm>
                <a:off x="2829950" y="2116841"/>
                <a:ext cx="1519253" cy="3590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>
                  <a:lnSpc>
                    <a:spcPct val="110000"/>
                  </a:lnSpc>
                </a:pPr>
                <a:r>
                  <a:rPr lang="it-IT" sz="1600" dirty="0" smtClean="0">
                    <a:solidFill>
                      <a:srgbClr val="000000"/>
                    </a:solidFill>
                    <a:latin typeface="Corbel"/>
                    <a:cs typeface="Corbel"/>
                  </a:rPr>
                  <a:t>9/2+           </a:t>
                </a:r>
                <a:r>
                  <a:rPr lang="it-IT" sz="1600" dirty="0" smtClean="0">
                    <a:latin typeface="Corbel"/>
                    <a:cs typeface="Corbel"/>
                  </a:rPr>
                  <a:t>4.0</a:t>
                </a:r>
                <a:r>
                  <a:rPr lang="it-IT" sz="1600" dirty="0" smtClean="0">
                    <a:solidFill>
                      <a:srgbClr val="000000"/>
                    </a:solidFill>
                    <a:latin typeface="Corbel"/>
                    <a:cs typeface="Corbel"/>
                  </a:rPr>
                  <a:t>17</a:t>
                </a:r>
                <a:r>
                  <a:rPr lang="it-IT" sz="1600" dirty="0" smtClean="0">
                    <a:solidFill>
                      <a:srgbClr val="FF0000"/>
                    </a:solidFill>
                    <a:latin typeface="Corbel"/>
                    <a:cs typeface="Corbel"/>
                  </a:rPr>
                  <a:t> </a:t>
                </a:r>
              </a:p>
            </p:txBody>
          </p:sp>
        </p:grpSp>
      </p:grpSp>
      <p:grpSp>
        <p:nvGrpSpPr>
          <p:cNvPr id="27" name="Group 12"/>
          <p:cNvGrpSpPr/>
          <p:nvPr/>
        </p:nvGrpSpPr>
        <p:grpSpPr>
          <a:xfrm>
            <a:off x="2495747" y="2557738"/>
            <a:ext cx="1331347" cy="3464220"/>
            <a:chOff x="2081339" y="2557738"/>
            <a:chExt cx="1331347" cy="3464220"/>
          </a:xfrm>
        </p:grpSpPr>
        <p:sp>
          <p:nvSpPr>
            <p:cNvPr id="28" name="Rectangle 9"/>
            <p:cNvSpPr/>
            <p:nvPr/>
          </p:nvSpPr>
          <p:spPr>
            <a:xfrm>
              <a:off x="2081339" y="3575640"/>
              <a:ext cx="1331347" cy="256480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>
              <a:spAutoFit/>
            </a:bodyPr>
            <a:lstStyle/>
            <a:p>
              <a:pPr algn="ctr">
                <a:lnSpc>
                  <a:spcPct val="60000"/>
                </a:lnSpc>
              </a:pPr>
              <a:r>
                <a:rPr lang="it-IT" sz="1600" dirty="0">
                  <a:solidFill>
                    <a:srgbClr val="0000FF"/>
                  </a:solidFill>
                  <a:latin typeface="Corbel"/>
                  <a:cs typeface="Corbel"/>
                </a:rPr>
                <a:t>B(E3)</a:t>
              </a:r>
              <a:r>
                <a:rPr lang="it-IT" sz="1600" baseline="-25000" dirty="0">
                  <a:solidFill>
                    <a:srgbClr val="0000FF"/>
                  </a:solidFill>
                  <a:latin typeface="Corbel"/>
                  <a:cs typeface="Corbel"/>
                </a:rPr>
                <a:t>TH</a:t>
              </a:r>
              <a:r>
                <a:rPr lang="it-IT" sz="1600" dirty="0">
                  <a:solidFill>
                    <a:srgbClr val="0000FF"/>
                  </a:solidFill>
                  <a:latin typeface="Corbel"/>
                  <a:cs typeface="Corbel"/>
                </a:rPr>
                <a:t> ≈ 7 </a:t>
              </a:r>
              <a:r>
                <a:rPr lang="it-IT" sz="1600" baseline="-25000" dirty="0">
                  <a:solidFill>
                    <a:srgbClr val="0000FF"/>
                  </a:solidFill>
                  <a:latin typeface="Corbel"/>
                  <a:cs typeface="Corbel"/>
                </a:rPr>
                <a:t>WU</a:t>
              </a:r>
            </a:p>
          </p:txBody>
        </p:sp>
        <p:cxnSp>
          <p:nvCxnSpPr>
            <p:cNvPr id="29" name="Straight Arrow Connector 95"/>
            <p:cNvCxnSpPr/>
            <p:nvPr/>
          </p:nvCxnSpPr>
          <p:spPr bwMode="auto">
            <a:xfrm>
              <a:off x="2588616" y="2557738"/>
              <a:ext cx="0" cy="3464220"/>
            </a:xfrm>
            <a:prstGeom prst="straightConnector1">
              <a:avLst/>
            </a:prstGeom>
            <a:ln w="19050" cap="sq" cmpd="sng">
              <a:solidFill>
                <a:srgbClr val="4597A0"/>
              </a:solidFill>
              <a:prstDash val="dash"/>
              <a:tailEnd type="arrow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96"/>
            <p:cNvCxnSpPr/>
            <p:nvPr/>
          </p:nvCxnSpPr>
          <p:spPr bwMode="auto">
            <a:xfrm>
              <a:off x="2179443" y="6013809"/>
              <a:ext cx="818345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Group 19"/>
          <p:cNvGrpSpPr>
            <a:grpSpLocks/>
          </p:cNvGrpSpPr>
          <p:nvPr/>
        </p:nvGrpSpPr>
        <p:grpSpPr bwMode="auto">
          <a:xfrm>
            <a:off x="296684" y="1378585"/>
            <a:ext cx="1689341" cy="5215929"/>
            <a:chOff x="705226" y="976638"/>
            <a:chExt cx="1689160" cy="5216431"/>
          </a:xfrm>
        </p:grpSpPr>
        <p:cxnSp>
          <p:nvCxnSpPr>
            <p:cNvPr id="32" name="Straight Arrow Connector 20"/>
            <p:cNvCxnSpPr/>
            <p:nvPr/>
          </p:nvCxnSpPr>
          <p:spPr bwMode="auto">
            <a:xfrm>
              <a:off x="1392311" y="1376787"/>
              <a:ext cx="0" cy="4243671"/>
            </a:xfrm>
            <a:prstGeom prst="straightConnector1">
              <a:avLst/>
            </a:prstGeom>
            <a:ln w="38100" cap="sq">
              <a:solidFill>
                <a:schemeClr val="accent5">
                  <a:lumMod val="50000"/>
                </a:schemeClr>
              </a:solidFill>
              <a:tailEnd type="arrow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28"/>
            <p:cNvSpPr txBox="1">
              <a:spLocks noChangeArrowheads="1"/>
            </p:cNvSpPr>
            <p:nvPr/>
          </p:nvSpPr>
          <p:spPr bwMode="auto">
            <a:xfrm>
              <a:off x="705226" y="976638"/>
              <a:ext cx="1689160" cy="4001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it-IT" sz="2000" dirty="0">
                  <a:latin typeface="Corbel"/>
                  <a:cs typeface="Corbel"/>
                </a:rPr>
                <a:t>3</a:t>
              </a:r>
              <a:r>
                <a:rPr lang="it-IT" sz="2000" baseline="30000" dirty="0" smtClean="0">
                  <a:latin typeface="Corbel"/>
                  <a:cs typeface="Corbel"/>
                </a:rPr>
                <a:t>-    </a:t>
              </a:r>
              <a:r>
                <a:rPr lang="it-IT" sz="2000" dirty="0" smtClean="0">
                  <a:latin typeface="Corbel"/>
                  <a:cs typeface="Corbel"/>
                </a:rPr>
                <a:t>            </a:t>
              </a:r>
              <a:r>
                <a:rPr lang="it-IT" dirty="0" smtClean="0">
                  <a:latin typeface="Corbel"/>
                  <a:cs typeface="Corbel"/>
                </a:rPr>
                <a:t>4.507</a:t>
              </a:r>
              <a:endParaRPr lang="it-IT" sz="2000" baseline="30000" dirty="0">
                <a:latin typeface="Corbel"/>
                <a:cs typeface="Corbel"/>
              </a:endParaRPr>
            </a:p>
          </p:txBody>
        </p:sp>
        <p:sp>
          <p:nvSpPr>
            <p:cNvPr id="34" name="TextBox 35"/>
            <p:cNvSpPr txBox="1">
              <a:spLocks noChangeArrowheads="1"/>
            </p:cNvSpPr>
            <p:nvPr/>
          </p:nvSpPr>
          <p:spPr bwMode="auto">
            <a:xfrm>
              <a:off x="932147" y="5608237"/>
              <a:ext cx="932028" cy="5848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it-IT" sz="3200" b="1" baseline="30000" dirty="0" smtClean="0">
                  <a:solidFill>
                    <a:srgbClr val="0000FF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Corbel"/>
                  <a:cs typeface="Corbel"/>
                </a:rPr>
                <a:t>48</a:t>
              </a:r>
              <a:r>
                <a:rPr lang="it-IT" sz="3200" b="1" dirty="0" smtClean="0">
                  <a:solidFill>
                    <a:srgbClr val="0000FF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Corbel"/>
                  <a:cs typeface="Corbel"/>
                </a:rPr>
                <a:t>Ca</a:t>
              </a:r>
              <a:endParaRPr lang="it-IT" sz="3200" b="1" dirty="0">
                <a:solidFill>
                  <a:srgbClr val="0000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rbel"/>
                <a:cs typeface="Corbel"/>
              </a:endParaRPr>
            </a:p>
          </p:txBody>
        </p:sp>
        <p:cxnSp>
          <p:nvCxnSpPr>
            <p:cNvPr id="35" name="Straight Connector 24"/>
            <p:cNvCxnSpPr/>
            <p:nvPr/>
          </p:nvCxnSpPr>
          <p:spPr bwMode="auto">
            <a:xfrm>
              <a:off x="1019700" y="5625022"/>
              <a:ext cx="741715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Rectangle 44"/>
            <p:cNvSpPr>
              <a:spLocks noChangeArrowheads="1"/>
            </p:cNvSpPr>
            <p:nvPr/>
          </p:nvSpPr>
          <p:spPr bwMode="auto">
            <a:xfrm>
              <a:off x="845095" y="5230813"/>
              <a:ext cx="509517" cy="4617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it-IT" sz="2400">
                  <a:solidFill>
                    <a:srgbClr val="000000"/>
                  </a:solidFill>
                  <a:latin typeface="Corbel"/>
                  <a:cs typeface="Corbel"/>
                </a:rPr>
                <a:t> </a:t>
              </a:r>
              <a:r>
                <a:rPr lang="it-IT" sz="2400">
                  <a:solidFill>
                    <a:srgbClr val="000000"/>
                  </a:solidFill>
                  <a:latin typeface="Corbel"/>
                  <a:cs typeface="Corbel"/>
                  <a:sym typeface="Symbol" charset="0"/>
                </a:rPr>
                <a:t>0</a:t>
              </a:r>
              <a:r>
                <a:rPr lang="it-IT" sz="2400" baseline="30000">
                  <a:solidFill>
                    <a:srgbClr val="000000"/>
                  </a:solidFill>
                  <a:latin typeface="Corbel"/>
                  <a:cs typeface="Corbel"/>
                  <a:sym typeface="Symbol" charset="0"/>
                </a:rPr>
                <a:t>+</a:t>
              </a:r>
              <a:endParaRPr lang="it-IT" sz="2400" baseline="30000">
                <a:solidFill>
                  <a:srgbClr val="000000"/>
                </a:solidFill>
                <a:latin typeface="Corbel"/>
                <a:cs typeface="Corbel"/>
              </a:endParaRPr>
            </a:p>
          </p:txBody>
        </p:sp>
        <p:cxnSp>
          <p:nvCxnSpPr>
            <p:cNvPr id="37" name="Straight Connector 26"/>
            <p:cNvCxnSpPr/>
            <p:nvPr/>
          </p:nvCxnSpPr>
          <p:spPr bwMode="auto">
            <a:xfrm>
              <a:off x="991947" y="1376787"/>
              <a:ext cx="797849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Box 40"/>
            <p:cNvSpPr txBox="1">
              <a:spLocks noChangeArrowheads="1"/>
            </p:cNvSpPr>
            <p:nvPr/>
          </p:nvSpPr>
          <p:spPr bwMode="auto">
            <a:xfrm>
              <a:off x="733447" y="4174318"/>
              <a:ext cx="1283391" cy="6463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it-IT" dirty="0" smtClean="0">
                  <a:solidFill>
                    <a:srgbClr val="0000FF"/>
                  </a:solidFill>
                  <a:latin typeface="Corbel"/>
                  <a:cs typeface="Corbel"/>
                </a:rPr>
                <a:t>B(E3)</a:t>
              </a:r>
              <a:r>
                <a:rPr lang="it-IT" baseline="-25000" dirty="0" smtClean="0">
                  <a:solidFill>
                    <a:srgbClr val="0000FF"/>
                  </a:solidFill>
                  <a:latin typeface="Corbel"/>
                  <a:cs typeface="Corbel"/>
                </a:rPr>
                <a:t>EXP</a:t>
              </a:r>
              <a:r>
                <a:rPr lang="it-IT" dirty="0" smtClean="0">
                  <a:solidFill>
                    <a:srgbClr val="0000FF"/>
                  </a:solidFill>
                  <a:latin typeface="Corbel"/>
                  <a:cs typeface="Corbel"/>
                </a:rPr>
                <a:t> </a:t>
              </a:r>
            </a:p>
            <a:p>
              <a:pPr algn="ctr" eaLnBrk="1" hangingPunct="1"/>
              <a:r>
                <a:rPr lang="it-IT" dirty="0" smtClean="0">
                  <a:solidFill>
                    <a:srgbClr val="0000FF"/>
                  </a:solidFill>
                  <a:latin typeface="Corbel"/>
                  <a:cs typeface="Corbel"/>
                </a:rPr>
                <a:t>≈ 7 </a:t>
              </a:r>
              <a:r>
                <a:rPr lang="it-IT" baseline="-25000" dirty="0" smtClean="0">
                  <a:solidFill>
                    <a:srgbClr val="0000FF"/>
                  </a:solidFill>
                  <a:latin typeface="Corbel"/>
                  <a:cs typeface="Corbel"/>
                </a:rPr>
                <a:t>WU</a:t>
              </a:r>
            </a:p>
          </p:txBody>
        </p:sp>
      </p:grpSp>
      <p:grpSp>
        <p:nvGrpSpPr>
          <p:cNvPr id="39" name="Group 61"/>
          <p:cNvGrpSpPr/>
          <p:nvPr/>
        </p:nvGrpSpPr>
        <p:grpSpPr>
          <a:xfrm>
            <a:off x="228138" y="1373153"/>
            <a:ext cx="1757888" cy="2841569"/>
            <a:chOff x="228138" y="1373153"/>
            <a:chExt cx="1757888" cy="2841569"/>
          </a:xfrm>
        </p:grpSpPr>
        <p:cxnSp>
          <p:nvCxnSpPr>
            <p:cNvPr id="40" name="Straight Connector 109"/>
            <p:cNvCxnSpPr/>
            <p:nvPr/>
          </p:nvCxnSpPr>
          <p:spPr bwMode="auto">
            <a:xfrm>
              <a:off x="583437" y="1720516"/>
              <a:ext cx="797934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Rectangle 30"/>
            <p:cNvSpPr/>
            <p:nvPr/>
          </p:nvSpPr>
          <p:spPr>
            <a:xfrm>
              <a:off x="617622" y="1373153"/>
              <a:ext cx="825867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it-IT" sz="1600" b="1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Corbel"/>
                  <a:cs typeface="Corbel"/>
                </a:rPr>
                <a:t>Theory</a:t>
              </a:r>
              <a:endParaRPr lang="it-IT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rbel"/>
                <a:cs typeface="Corbel"/>
              </a:endParaRPr>
            </a:p>
          </p:txBody>
        </p:sp>
        <p:pic>
          <p:nvPicPr>
            <p:cNvPr id="42" name="Picture 26" descr="octupole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6588" y="1848684"/>
              <a:ext cx="609210" cy="6092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3" name="Rectangle 18"/>
            <p:cNvSpPr/>
            <p:nvPr/>
          </p:nvSpPr>
          <p:spPr>
            <a:xfrm>
              <a:off x="228138" y="3244200"/>
              <a:ext cx="1757888" cy="97052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wrap="none">
              <a:spAutoFit/>
            </a:bodyPr>
            <a:lstStyle/>
            <a:p>
              <a:pPr algn="ctr"/>
              <a:r>
                <a:rPr lang="it-IT" b="1" dirty="0">
                  <a:solidFill>
                    <a:srgbClr val="FF0000"/>
                  </a:solidFill>
                  <a:latin typeface="Corbel"/>
                  <a:cs typeface="Corbel"/>
                </a:rPr>
                <a:t>RPA </a:t>
              </a:r>
              <a:r>
                <a:rPr lang="it-IT" b="1" dirty="0" err="1" smtClean="0">
                  <a:solidFill>
                    <a:srgbClr val="FF0000"/>
                  </a:solidFill>
                  <a:latin typeface="Corbel"/>
                  <a:cs typeface="Corbel"/>
                </a:rPr>
                <a:t>Calculation</a:t>
              </a:r>
              <a:endParaRPr lang="it-IT" b="1" dirty="0" smtClean="0">
                <a:solidFill>
                  <a:srgbClr val="FF0000"/>
                </a:solidFill>
                <a:latin typeface="Corbel"/>
                <a:cs typeface="Corbel"/>
              </a:endParaRPr>
            </a:p>
            <a:p>
              <a:pPr algn="ctr">
                <a:lnSpc>
                  <a:spcPct val="50000"/>
                </a:lnSpc>
              </a:pPr>
              <a:endParaRPr lang="it-IT" sz="800" dirty="0" smtClean="0">
                <a:solidFill>
                  <a:srgbClr val="0000FF"/>
                </a:solidFill>
                <a:latin typeface="Corbel"/>
                <a:cs typeface="Corbel"/>
              </a:endParaRPr>
            </a:p>
            <a:p>
              <a:pPr algn="ctr">
                <a:lnSpc>
                  <a:spcPct val="60000"/>
                </a:lnSpc>
              </a:pPr>
              <a:r>
                <a:rPr lang="it-IT" sz="1600" dirty="0" smtClean="0">
                  <a:solidFill>
                    <a:srgbClr val="0000FF"/>
                  </a:solidFill>
                  <a:latin typeface="Corbel"/>
                  <a:cs typeface="Corbel"/>
                </a:rPr>
                <a:t>B</a:t>
              </a:r>
              <a:r>
                <a:rPr lang="it-IT" sz="1600" dirty="0">
                  <a:solidFill>
                    <a:srgbClr val="0000FF"/>
                  </a:solidFill>
                  <a:latin typeface="Corbel"/>
                  <a:cs typeface="Corbel"/>
                </a:rPr>
                <a:t>(E3)</a:t>
              </a:r>
              <a:r>
                <a:rPr lang="it-IT" sz="1600" baseline="-25000" dirty="0">
                  <a:solidFill>
                    <a:srgbClr val="0000FF"/>
                  </a:solidFill>
                  <a:latin typeface="Corbel"/>
                  <a:cs typeface="Corbel"/>
                </a:rPr>
                <a:t>TH</a:t>
              </a:r>
              <a:r>
                <a:rPr lang="it-IT" sz="1600" dirty="0">
                  <a:solidFill>
                    <a:srgbClr val="0000FF"/>
                  </a:solidFill>
                  <a:latin typeface="Corbel"/>
                  <a:cs typeface="Corbel"/>
                </a:rPr>
                <a:t> ≈ </a:t>
              </a:r>
              <a:r>
                <a:rPr lang="it-IT" sz="1600" dirty="0" smtClean="0">
                  <a:solidFill>
                    <a:srgbClr val="0000FF"/>
                  </a:solidFill>
                  <a:latin typeface="Corbel"/>
                  <a:cs typeface="Corbel"/>
                </a:rPr>
                <a:t>7 </a:t>
              </a:r>
              <a:r>
                <a:rPr lang="it-IT" sz="1600" baseline="-25000" dirty="0" smtClean="0">
                  <a:solidFill>
                    <a:srgbClr val="0000FF"/>
                  </a:solidFill>
                  <a:latin typeface="Corbel"/>
                  <a:cs typeface="Corbel"/>
                </a:rPr>
                <a:t>WU</a:t>
              </a:r>
            </a:p>
            <a:p>
              <a:pPr algn="ctr">
                <a:lnSpc>
                  <a:spcPct val="60000"/>
                </a:lnSpc>
              </a:pPr>
              <a:endParaRPr lang="it-IT" sz="1600" baseline="-25000" dirty="0" smtClean="0">
                <a:solidFill>
                  <a:srgbClr val="0000FF"/>
                </a:solidFill>
                <a:latin typeface="Corbel"/>
                <a:cs typeface="Corbel"/>
              </a:endParaRPr>
            </a:p>
            <a:p>
              <a:pPr algn="ctr">
                <a:lnSpc>
                  <a:spcPct val="60000"/>
                </a:lnSpc>
              </a:pPr>
              <a:r>
                <a:rPr lang="fr-FR" sz="1400" dirty="0">
                  <a:solidFill>
                    <a:srgbClr val="0000FF"/>
                  </a:solidFill>
                  <a:latin typeface="Corbel"/>
                  <a:cs typeface="Corbel"/>
                </a:rPr>
                <a:t>3 components </a:t>
              </a:r>
              <a:endParaRPr lang="fr-FR" sz="1400" dirty="0" smtClean="0">
                <a:solidFill>
                  <a:srgbClr val="0000FF"/>
                </a:solidFill>
                <a:latin typeface="Corbel"/>
                <a:cs typeface="Corbel"/>
              </a:endParaRPr>
            </a:p>
            <a:p>
              <a:pPr algn="ctr">
                <a:lnSpc>
                  <a:spcPct val="60000"/>
                </a:lnSpc>
              </a:pPr>
              <a:r>
                <a:rPr lang="fr-FR" sz="1400" dirty="0" smtClean="0">
                  <a:solidFill>
                    <a:srgbClr val="0000FF"/>
                  </a:solidFill>
                  <a:latin typeface="Corbel"/>
                  <a:cs typeface="Corbel"/>
                </a:rPr>
                <a:t>(</a:t>
              </a:r>
              <a:r>
                <a:rPr lang="fr-FR" sz="1400" dirty="0">
                  <a:solidFill>
                    <a:srgbClr val="0000FF"/>
                  </a:solidFill>
                  <a:latin typeface="Corbel"/>
                  <a:cs typeface="Corbel"/>
                </a:rPr>
                <a:t>64, 29, 2%</a:t>
              </a:r>
              <a:r>
                <a:rPr lang="fr-FR" sz="1400" dirty="0" smtClean="0">
                  <a:solidFill>
                    <a:srgbClr val="0000FF"/>
                  </a:solidFill>
                  <a:latin typeface="Corbel"/>
                  <a:cs typeface="Corbel"/>
                </a:rPr>
                <a:t>)</a:t>
              </a:r>
              <a:r>
                <a:rPr lang="it-IT" sz="1600" dirty="0" smtClean="0">
                  <a:solidFill>
                    <a:srgbClr val="0000FF"/>
                  </a:solidFill>
                  <a:latin typeface="Corbel"/>
                  <a:cs typeface="Corbel"/>
                </a:rPr>
                <a:t>   </a:t>
              </a:r>
              <a:endParaRPr lang="it-IT" sz="1600" baseline="-25000" dirty="0">
                <a:solidFill>
                  <a:srgbClr val="0000FF"/>
                </a:solidFill>
                <a:latin typeface="Corbel"/>
                <a:cs typeface="Corbel"/>
              </a:endParaRPr>
            </a:p>
          </p:txBody>
        </p:sp>
      </p:grpSp>
      <p:grpSp>
        <p:nvGrpSpPr>
          <p:cNvPr id="44" name="Group 19526"/>
          <p:cNvGrpSpPr/>
          <p:nvPr/>
        </p:nvGrpSpPr>
        <p:grpSpPr>
          <a:xfrm>
            <a:off x="1394473" y="1419367"/>
            <a:ext cx="2640647" cy="2096319"/>
            <a:chOff x="1396215" y="1487642"/>
            <a:chExt cx="2640647" cy="2096319"/>
          </a:xfrm>
        </p:grpSpPr>
        <p:sp>
          <p:nvSpPr>
            <p:cNvPr id="45" name="TextBox 30"/>
            <p:cNvSpPr txBox="1">
              <a:spLocks noChangeArrowheads="1"/>
            </p:cNvSpPr>
            <p:nvPr/>
          </p:nvSpPr>
          <p:spPr bwMode="auto">
            <a:xfrm>
              <a:off x="2452991" y="1718915"/>
              <a:ext cx="1511877" cy="338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it-IT" sz="1600" dirty="0">
                  <a:solidFill>
                    <a:srgbClr val="FF0000"/>
                  </a:solidFill>
                  <a:latin typeface="Corbel"/>
                  <a:cs typeface="Corbel"/>
                </a:rPr>
                <a:t>5/2</a:t>
              </a:r>
              <a:r>
                <a:rPr lang="it-IT" sz="1600" baseline="30000" dirty="0">
                  <a:solidFill>
                    <a:srgbClr val="FF0000"/>
                  </a:solidFill>
                  <a:latin typeface="Corbel"/>
                  <a:cs typeface="Corbel"/>
                </a:rPr>
                <a:t>+</a:t>
              </a:r>
              <a:r>
                <a:rPr lang="it-IT" sz="1600" dirty="0">
                  <a:solidFill>
                    <a:srgbClr val="FF0000"/>
                  </a:solidFill>
                  <a:latin typeface="Corbel"/>
                  <a:cs typeface="Corbel"/>
                </a:rPr>
                <a:t>          </a:t>
              </a:r>
              <a:r>
                <a:rPr lang="it-IT" sz="1600" dirty="0" smtClean="0">
                  <a:solidFill>
                    <a:srgbClr val="FF0000"/>
                  </a:solidFill>
                  <a:latin typeface="Corbel"/>
                  <a:cs typeface="Corbel"/>
                </a:rPr>
                <a:t>   4.33</a:t>
              </a:r>
              <a:r>
                <a:rPr lang="it-IT" sz="1600" baseline="30000" dirty="0" smtClean="0">
                  <a:solidFill>
                    <a:srgbClr val="FF0000"/>
                  </a:solidFill>
                  <a:latin typeface="Corbel"/>
                  <a:cs typeface="Corbel"/>
                </a:rPr>
                <a:t>                  </a:t>
              </a:r>
              <a:endParaRPr lang="it-IT" sz="1600" dirty="0">
                <a:solidFill>
                  <a:srgbClr val="FF0000"/>
                </a:solidFill>
                <a:latin typeface="Corbel"/>
                <a:cs typeface="Corbel"/>
              </a:endParaRPr>
            </a:p>
          </p:txBody>
        </p:sp>
        <p:sp>
          <p:nvSpPr>
            <p:cNvPr id="46" name="TextBox 30"/>
            <p:cNvSpPr txBox="1">
              <a:spLocks noChangeArrowheads="1"/>
            </p:cNvSpPr>
            <p:nvPr/>
          </p:nvSpPr>
          <p:spPr bwMode="auto">
            <a:xfrm>
              <a:off x="2455100" y="1487642"/>
              <a:ext cx="1509766" cy="338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it-IT" sz="1600" dirty="0">
                  <a:solidFill>
                    <a:srgbClr val="FF0000"/>
                  </a:solidFill>
                  <a:latin typeface="Corbel"/>
                  <a:cs typeface="Corbel"/>
                </a:rPr>
                <a:t>7/2</a:t>
              </a:r>
              <a:r>
                <a:rPr lang="it-IT" sz="1600" baseline="30000" dirty="0">
                  <a:solidFill>
                    <a:srgbClr val="FF0000"/>
                  </a:solidFill>
                  <a:latin typeface="Corbel"/>
                  <a:cs typeface="Corbel"/>
                </a:rPr>
                <a:t>+  </a:t>
              </a:r>
              <a:r>
                <a:rPr lang="it-IT" sz="1600" dirty="0">
                  <a:solidFill>
                    <a:srgbClr val="FF0000"/>
                  </a:solidFill>
                  <a:latin typeface="Corbel"/>
                  <a:cs typeface="Corbel"/>
                </a:rPr>
                <a:t>         </a:t>
              </a:r>
              <a:r>
                <a:rPr lang="it-IT" sz="1600" dirty="0" smtClean="0">
                  <a:solidFill>
                    <a:srgbClr val="FF0000"/>
                  </a:solidFill>
                  <a:latin typeface="Corbel"/>
                  <a:cs typeface="Corbel"/>
                </a:rPr>
                <a:t>  4.41</a:t>
              </a:r>
              <a:r>
                <a:rPr lang="it-IT" sz="1600" baseline="30000" dirty="0" smtClean="0">
                  <a:solidFill>
                    <a:srgbClr val="FF0000"/>
                  </a:solidFill>
                  <a:latin typeface="Corbel"/>
                  <a:cs typeface="Corbel"/>
                </a:rPr>
                <a:t>                  </a:t>
              </a:r>
              <a:endParaRPr lang="it-IT" sz="1600" dirty="0">
                <a:solidFill>
                  <a:srgbClr val="FF0000"/>
                </a:solidFill>
                <a:latin typeface="Corbel"/>
                <a:cs typeface="Corbel"/>
              </a:endParaRPr>
            </a:p>
          </p:txBody>
        </p:sp>
        <p:sp>
          <p:nvSpPr>
            <p:cNvPr id="47" name="TextBox 30"/>
            <p:cNvSpPr txBox="1">
              <a:spLocks noChangeArrowheads="1"/>
            </p:cNvSpPr>
            <p:nvPr/>
          </p:nvSpPr>
          <p:spPr bwMode="auto">
            <a:xfrm>
              <a:off x="2452991" y="1923245"/>
              <a:ext cx="1583871" cy="338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it-IT" sz="1600" dirty="0">
                  <a:solidFill>
                    <a:srgbClr val="FF0000"/>
                  </a:solidFill>
                  <a:latin typeface="Corbel"/>
                  <a:cs typeface="Corbel"/>
                </a:rPr>
                <a:t>3/2</a:t>
              </a:r>
              <a:r>
                <a:rPr lang="it-IT" sz="1600" baseline="30000" dirty="0">
                  <a:solidFill>
                    <a:srgbClr val="FF0000"/>
                  </a:solidFill>
                  <a:latin typeface="Corbel"/>
                  <a:cs typeface="Corbel"/>
                </a:rPr>
                <a:t>+</a:t>
              </a:r>
              <a:r>
                <a:rPr lang="it-IT" sz="1600" dirty="0">
                  <a:solidFill>
                    <a:srgbClr val="FF0000"/>
                  </a:solidFill>
                  <a:latin typeface="Corbel"/>
                  <a:cs typeface="Corbel"/>
                </a:rPr>
                <a:t>          </a:t>
              </a:r>
              <a:r>
                <a:rPr lang="it-IT" sz="1600" dirty="0" smtClean="0">
                  <a:solidFill>
                    <a:srgbClr val="FF0000"/>
                  </a:solidFill>
                  <a:latin typeface="Corbel"/>
                  <a:cs typeface="Corbel"/>
                </a:rPr>
                <a:t>   4.19</a:t>
              </a:r>
              <a:endParaRPr lang="it-IT" sz="1600" baseline="30000" dirty="0">
                <a:solidFill>
                  <a:srgbClr val="FF0000"/>
                </a:solidFill>
                <a:latin typeface="Corbel"/>
                <a:cs typeface="Corbel"/>
              </a:endParaRPr>
            </a:p>
          </p:txBody>
        </p:sp>
        <p:cxnSp>
          <p:nvCxnSpPr>
            <p:cNvPr id="48" name="Straight Connector 50"/>
            <p:cNvCxnSpPr/>
            <p:nvPr/>
          </p:nvCxnSpPr>
          <p:spPr bwMode="auto">
            <a:xfrm flipV="1">
              <a:off x="2553505" y="2023601"/>
              <a:ext cx="818345" cy="12"/>
            </a:xfrm>
            <a:prstGeom prst="line">
              <a:avLst/>
            </a:prstGeom>
            <a:ln w="28575">
              <a:solidFill>
                <a:srgbClr val="FF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51"/>
            <p:cNvCxnSpPr/>
            <p:nvPr/>
          </p:nvCxnSpPr>
          <p:spPr bwMode="auto">
            <a:xfrm flipV="1">
              <a:off x="2553505" y="2235801"/>
              <a:ext cx="818345" cy="3712"/>
            </a:xfrm>
            <a:prstGeom prst="line">
              <a:avLst/>
            </a:prstGeom>
            <a:ln w="28575">
              <a:solidFill>
                <a:srgbClr val="FF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53"/>
            <p:cNvCxnSpPr/>
            <p:nvPr/>
          </p:nvCxnSpPr>
          <p:spPr bwMode="auto">
            <a:xfrm flipV="1">
              <a:off x="2553505" y="2526834"/>
              <a:ext cx="818346" cy="16"/>
            </a:xfrm>
            <a:prstGeom prst="line">
              <a:avLst/>
            </a:prstGeom>
            <a:ln w="28575">
              <a:solidFill>
                <a:srgbClr val="FF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4"/>
            <p:cNvCxnSpPr/>
            <p:nvPr/>
          </p:nvCxnSpPr>
          <p:spPr bwMode="auto">
            <a:xfrm>
              <a:off x="1396215" y="1795000"/>
              <a:ext cx="1200149" cy="22860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5"/>
            <p:cNvCxnSpPr/>
            <p:nvPr/>
          </p:nvCxnSpPr>
          <p:spPr bwMode="auto">
            <a:xfrm>
              <a:off x="1396215" y="1795000"/>
              <a:ext cx="1200149" cy="444499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6"/>
            <p:cNvCxnSpPr/>
            <p:nvPr/>
          </p:nvCxnSpPr>
          <p:spPr bwMode="auto">
            <a:xfrm>
              <a:off x="1462890" y="1844211"/>
              <a:ext cx="1062036" cy="682623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7"/>
            <p:cNvCxnSpPr/>
            <p:nvPr/>
          </p:nvCxnSpPr>
          <p:spPr bwMode="auto">
            <a:xfrm flipV="1">
              <a:off x="2555094" y="1795000"/>
              <a:ext cx="816756" cy="12711"/>
            </a:xfrm>
            <a:prstGeom prst="line">
              <a:avLst/>
            </a:prstGeom>
            <a:ln w="28575">
              <a:solidFill>
                <a:srgbClr val="FF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8"/>
            <p:cNvCxnSpPr/>
            <p:nvPr/>
          </p:nvCxnSpPr>
          <p:spPr bwMode="auto">
            <a:xfrm>
              <a:off x="1396215" y="1795000"/>
              <a:ext cx="1128712" cy="1270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Rectangle 19520"/>
            <p:cNvSpPr/>
            <p:nvPr/>
          </p:nvSpPr>
          <p:spPr>
            <a:xfrm>
              <a:off x="2450406" y="2405367"/>
              <a:ext cx="1401209" cy="35907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it-IT" sz="1600" dirty="0">
                  <a:solidFill>
                    <a:srgbClr val="FF0000"/>
                  </a:solidFill>
                  <a:latin typeface="Corbel"/>
                  <a:cs typeface="Corbel"/>
                </a:rPr>
                <a:t>9/2</a:t>
              </a:r>
              <a:r>
                <a:rPr lang="it-IT" sz="1600" baseline="30000" dirty="0">
                  <a:solidFill>
                    <a:srgbClr val="FF0000"/>
                  </a:solidFill>
                  <a:latin typeface="Corbel"/>
                  <a:cs typeface="Corbel"/>
                </a:rPr>
                <a:t>+             </a:t>
              </a:r>
              <a:r>
                <a:rPr lang="it-IT" sz="1600" dirty="0" smtClean="0">
                  <a:solidFill>
                    <a:srgbClr val="FF0000"/>
                  </a:solidFill>
                  <a:latin typeface="Corbel"/>
                  <a:cs typeface="Corbel"/>
                </a:rPr>
                <a:t> </a:t>
              </a:r>
              <a:r>
                <a:rPr lang="it-IT" sz="1600" baseline="30000" dirty="0" smtClean="0">
                  <a:solidFill>
                    <a:srgbClr val="FF0000"/>
                  </a:solidFill>
                  <a:latin typeface="Corbel"/>
                  <a:cs typeface="Corbel"/>
                </a:rPr>
                <a:t>    </a:t>
              </a:r>
              <a:r>
                <a:rPr lang="it-IT" sz="1600" dirty="0" smtClean="0">
                  <a:solidFill>
                    <a:srgbClr val="FF0000"/>
                  </a:solidFill>
                  <a:latin typeface="Corbel"/>
                  <a:cs typeface="Corbel"/>
                </a:rPr>
                <a:t>4.00</a:t>
              </a:r>
              <a:endParaRPr lang="it-IT" sz="1600" dirty="0">
                <a:solidFill>
                  <a:srgbClr val="FF0000"/>
                </a:solidFill>
                <a:latin typeface="Corbel"/>
                <a:cs typeface="Corbel"/>
              </a:endParaRPr>
            </a:p>
          </p:txBody>
        </p:sp>
        <p:sp>
          <p:nvSpPr>
            <p:cNvPr id="57" name="Rectangle 19487"/>
            <p:cNvSpPr/>
            <p:nvPr/>
          </p:nvSpPr>
          <p:spPr>
            <a:xfrm>
              <a:off x="2617145" y="3214629"/>
              <a:ext cx="941283" cy="369332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it-IT" b="1" dirty="0">
                  <a:solidFill>
                    <a:srgbClr val="FF0000"/>
                  </a:solidFill>
                  <a:latin typeface="Corbel"/>
                  <a:cs typeface="Corbel"/>
                </a:rPr>
                <a:t>3</a:t>
              </a:r>
              <a:r>
                <a:rPr lang="it-IT" b="1" baseline="30000" dirty="0">
                  <a:solidFill>
                    <a:srgbClr val="FF0000"/>
                  </a:solidFill>
                  <a:latin typeface="Corbel"/>
                  <a:cs typeface="Corbel"/>
                </a:rPr>
                <a:t>- </a:t>
              </a:r>
              <a:r>
                <a:rPr lang="it-IT" b="1" dirty="0">
                  <a:solidFill>
                    <a:srgbClr val="FF0000"/>
                  </a:solidFill>
                  <a:latin typeface="Corbel"/>
                  <a:cs typeface="Corbel"/>
                  <a:sym typeface="Symbol" pitchFamily="18" charset="2"/>
                </a:rPr>
                <a:t> p</a:t>
              </a:r>
              <a:r>
                <a:rPr lang="it-IT" b="1" baseline="-25000" dirty="0">
                  <a:solidFill>
                    <a:srgbClr val="FF0000"/>
                  </a:solidFill>
                  <a:latin typeface="Corbel"/>
                  <a:cs typeface="Corbel"/>
                  <a:sym typeface="Symbol" pitchFamily="18" charset="2"/>
                </a:rPr>
                <a:t>3/2</a:t>
              </a:r>
            </a:p>
          </p:txBody>
        </p:sp>
      </p:grpSp>
      <p:grpSp>
        <p:nvGrpSpPr>
          <p:cNvPr id="58" name="Group 83"/>
          <p:cNvGrpSpPr/>
          <p:nvPr/>
        </p:nvGrpSpPr>
        <p:grpSpPr>
          <a:xfrm>
            <a:off x="5694914" y="1923660"/>
            <a:ext cx="1586456" cy="1656942"/>
            <a:chOff x="2450406" y="1761971"/>
            <a:chExt cx="1586456" cy="1656942"/>
          </a:xfrm>
        </p:grpSpPr>
        <p:sp>
          <p:nvSpPr>
            <p:cNvPr id="59" name="TextBox 30"/>
            <p:cNvSpPr txBox="1">
              <a:spLocks noChangeArrowheads="1"/>
            </p:cNvSpPr>
            <p:nvPr/>
          </p:nvSpPr>
          <p:spPr bwMode="auto">
            <a:xfrm>
              <a:off x="2452991" y="1761971"/>
              <a:ext cx="1511877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it-IT" sz="1600" dirty="0">
                  <a:solidFill>
                    <a:srgbClr val="FF0000"/>
                  </a:solidFill>
                  <a:latin typeface="Corbel"/>
                  <a:cs typeface="Corbel"/>
                </a:rPr>
                <a:t>5/2</a:t>
              </a:r>
              <a:r>
                <a:rPr lang="it-IT" sz="1600" baseline="30000" dirty="0" smtClean="0">
                  <a:solidFill>
                    <a:srgbClr val="FF0000"/>
                  </a:solidFill>
                  <a:latin typeface="Corbel"/>
                  <a:cs typeface="Corbel"/>
                </a:rPr>
                <a:t>+, </a:t>
              </a:r>
              <a:r>
                <a:rPr lang="it-IT" sz="1600" dirty="0" smtClean="0">
                  <a:solidFill>
                    <a:srgbClr val="FF0000"/>
                  </a:solidFill>
                  <a:latin typeface="Corbel"/>
                  <a:cs typeface="Corbel"/>
                </a:rPr>
                <a:t>7/2</a:t>
              </a:r>
              <a:r>
                <a:rPr lang="it-IT" sz="1600" baseline="30000" dirty="0" smtClean="0">
                  <a:solidFill>
                    <a:srgbClr val="FF0000"/>
                  </a:solidFill>
                  <a:latin typeface="Corbel"/>
                  <a:cs typeface="Corbel"/>
                </a:rPr>
                <a:t>+</a:t>
              </a:r>
              <a:endParaRPr lang="it-IT" sz="1600" dirty="0">
                <a:solidFill>
                  <a:srgbClr val="FF0000"/>
                </a:solidFill>
                <a:latin typeface="Corbel"/>
                <a:cs typeface="Corbel"/>
              </a:endParaRPr>
            </a:p>
          </p:txBody>
        </p:sp>
        <p:sp>
          <p:nvSpPr>
            <p:cNvPr id="60" name="TextBox 30"/>
            <p:cNvSpPr txBox="1">
              <a:spLocks noChangeArrowheads="1"/>
            </p:cNvSpPr>
            <p:nvPr/>
          </p:nvSpPr>
          <p:spPr bwMode="auto">
            <a:xfrm>
              <a:off x="2452991" y="2238989"/>
              <a:ext cx="1583871" cy="338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it-IT" sz="1600" dirty="0">
                  <a:solidFill>
                    <a:srgbClr val="FF0000"/>
                  </a:solidFill>
                  <a:latin typeface="Corbel"/>
                  <a:cs typeface="Corbel"/>
                </a:rPr>
                <a:t>3/2</a:t>
              </a:r>
              <a:r>
                <a:rPr lang="it-IT" sz="1600" baseline="30000" dirty="0" smtClean="0">
                  <a:solidFill>
                    <a:srgbClr val="FF0000"/>
                  </a:solidFill>
                  <a:latin typeface="Corbel"/>
                  <a:cs typeface="Corbel"/>
                </a:rPr>
                <a:t>+</a:t>
              </a:r>
              <a:endParaRPr lang="it-IT" sz="1600" baseline="30000" dirty="0">
                <a:solidFill>
                  <a:srgbClr val="FF0000"/>
                </a:solidFill>
                <a:latin typeface="Corbel"/>
                <a:cs typeface="Corbel"/>
              </a:endParaRPr>
            </a:p>
          </p:txBody>
        </p:sp>
        <p:cxnSp>
          <p:nvCxnSpPr>
            <p:cNvPr id="61" name="Straight Connector 88"/>
            <p:cNvCxnSpPr/>
            <p:nvPr/>
          </p:nvCxnSpPr>
          <p:spPr bwMode="auto">
            <a:xfrm flipV="1">
              <a:off x="2553505" y="2102537"/>
              <a:ext cx="818345" cy="12"/>
            </a:xfrm>
            <a:prstGeom prst="line">
              <a:avLst/>
            </a:prstGeom>
            <a:ln w="28575">
              <a:solidFill>
                <a:srgbClr val="FF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91"/>
            <p:cNvCxnSpPr/>
            <p:nvPr/>
          </p:nvCxnSpPr>
          <p:spPr bwMode="auto">
            <a:xfrm flipV="1">
              <a:off x="2553505" y="2544369"/>
              <a:ext cx="818345" cy="3712"/>
            </a:xfrm>
            <a:prstGeom prst="line">
              <a:avLst/>
            </a:prstGeom>
            <a:ln w="28575">
              <a:solidFill>
                <a:srgbClr val="FF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92"/>
            <p:cNvCxnSpPr/>
            <p:nvPr/>
          </p:nvCxnSpPr>
          <p:spPr bwMode="auto">
            <a:xfrm flipV="1">
              <a:off x="2553505" y="2584242"/>
              <a:ext cx="818346" cy="16"/>
            </a:xfrm>
            <a:prstGeom prst="line">
              <a:avLst/>
            </a:prstGeom>
            <a:ln w="28575">
              <a:solidFill>
                <a:srgbClr val="FF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99"/>
            <p:cNvCxnSpPr/>
            <p:nvPr/>
          </p:nvCxnSpPr>
          <p:spPr bwMode="auto">
            <a:xfrm flipV="1">
              <a:off x="2555094" y="2053336"/>
              <a:ext cx="816756" cy="12711"/>
            </a:xfrm>
            <a:prstGeom prst="line">
              <a:avLst/>
            </a:prstGeom>
            <a:ln w="28575">
              <a:solidFill>
                <a:srgbClr val="FF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Rectangle 102"/>
            <p:cNvSpPr/>
            <p:nvPr/>
          </p:nvSpPr>
          <p:spPr>
            <a:xfrm>
              <a:off x="2450406" y="2498655"/>
              <a:ext cx="1388385" cy="35907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it-IT" sz="1600" dirty="0">
                  <a:solidFill>
                    <a:srgbClr val="FF0000"/>
                  </a:solidFill>
                  <a:latin typeface="Corbel"/>
                  <a:cs typeface="Corbel"/>
                </a:rPr>
                <a:t>9/2</a:t>
              </a:r>
              <a:r>
                <a:rPr lang="it-IT" sz="1600" baseline="30000" dirty="0">
                  <a:solidFill>
                    <a:srgbClr val="FF0000"/>
                  </a:solidFill>
                  <a:latin typeface="Corbel"/>
                  <a:cs typeface="Corbel"/>
                </a:rPr>
                <a:t>+             </a:t>
              </a:r>
              <a:r>
                <a:rPr lang="it-IT" sz="1600" dirty="0" smtClean="0">
                  <a:solidFill>
                    <a:srgbClr val="FF0000"/>
                  </a:solidFill>
                  <a:latin typeface="Corbel"/>
                  <a:cs typeface="Corbel"/>
                </a:rPr>
                <a:t> </a:t>
              </a:r>
              <a:r>
                <a:rPr lang="it-IT" sz="1600" baseline="30000" dirty="0" smtClean="0">
                  <a:solidFill>
                    <a:srgbClr val="FF0000"/>
                  </a:solidFill>
                  <a:latin typeface="Corbel"/>
                  <a:cs typeface="Corbel"/>
                </a:rPr>
                <a:t>    </a:t>
              </a:r>
              <a:r>
                <a:rPr lang="it-IT" sz="1600" dirty="0" smtClean="0">
                  <a:solidFill>
                    <a:srgbClr val="FF0000"/>
                  </a:solidFill>
                  <a:latin typeface="Corbel"/>
                  <a:cs typeface="Corbel"/>
                </a:rPr>
                <a:t>3.80</a:t>
              </a:r>
              <a:endParaRPr lang="it-IT" sz="1600" dirty="0">
                <a:solidFill>
                  <a:srgbClr val="FF0000"/>
                </a:solidFill>
                <a:latin typeface="Corbel"/>
                <a:cs typeface="Corbel"/>
              </a:endParaRPr>
            </a:p>
          </p:txBody>
        </p:sp>
        <p:sp>
          <p:nvSpPr>
            <p:cNvPr id="66" name="Rectangle 103"/>
            <p:cNvSpPr/>
            <p:nvPr/>
          </p:nvSpPr>
          <p:spPr>
            <a:xfrm>
              <a:off x="2617145" y="3049581"/>
              <a:ext cx="941283" cy="369332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it-IT" b="1" dirty="0">
                  <a:solidFill>
                    <a:srgbClr val="FF0000"/>
                  </a:solidFill>
                  <a:latin typeface="Corbel"/>
                  <a:cs typeface="Corbel"/>
                </a:rPr>
                <a:t>3</a:t>
              </a:r>
              <a:r>
                <a:rPr lang="it-IT" b="1" baseline="30000" dirty="0">
                  <a:solidFill>
                    <a:srgbClr val="FF0000"/>
                  </a:solidFill>
                  <a:latin typeface="Corbel"/>
                  <a:cs typeface="Corbel"/>
                </a:rPr>
                <a:t>- </a:t>
              </a:r>
              <a:r>
                <a:rPr lang="it-IT" b="1" dirty="0">
                  <a:solidFill>
                    <a:srgbClr val="FF0000"/>
                  </a:solidFill>
                  <a:latin typeface="Corbel"/>
                  <a:cs typeface="Corbel"/>
                  <a:sym typeface="Symbol" pitchFamily="18" charset="2"/>
                </a:rPr>
                <a:t> p</a:t>
              </a:r>
              <a:r>
                <a:rPr lang="it-IT" b="1" baseline="-25000" dirty="0">
                  <a:solidFill>
                    <a:srgbClr val="FF0000"/>
                  </a:solidFill>
                  <a:latin typeface="Corbel"/>
                  <a:cs typeface="Corbel"/>
                  <a:sym typeface="Symbol" pitchFamily="18" charset="2"/>
                </a:rPr>
                <a:t>3/2</a:t>
              </a:r>
            </a:p>
          </p:txBody>
        </p:sp>
      </p:grpSp>
      <p:sp>
        <p:nvSpPr>
          <p:cNvPr id="67" name="TextBox 71"/>
          <p:cNvSpPr txBox="1">
            <a:spLocks noChangeArrowheads="1"/>
          </p:cNvSpPr>
          <p:nvPr/>
        </p:nvSpPr>
        <p:spPr bwMode="auto">
          <a:xfrm rot="2402913">
            <a:off x="914834" y="5323234"/>
            <a:ext cx="141199" cy="30805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2000" dirty="0"/>
              <a:t>//</a:t>
            </a:r>
          </a:p>
        </p:txBody>
      </p:sp>
      <p:cxnSp>
        <p:nvCxnSpPr>
          <p:cNvPr id="68" name="Straight Connector 3"/>
          <p:cNvCxnSpPr/>
          <p:nvPr/>
        </p:nvCxnSpPr>
        <p:spPr>
          <a:xfrm flipV="1">
            <a:off x="324908" y="6009009"/>
            <a:ext cx="6353164" cy="21442"/>
          </a:xfrm>
          <a:prstGeom prst="line">
            <a:avLst/>
          </a:prstGeom>
          <a:ln w="9525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9" name="Gruppo 68"/>
          <p:cNvGrpSpPr/>
          <p:nvPr/>
        </p:nvGrpSpPr>
        <p:grpSpPr>
          <a:xfrm>
            <a:off x="7146855" y="2892149"/>
            <a:ext cx="1758475" cy="2129520"/>
            <a:chOff x="7146855" y="2892149"/>
            <a:chExt cx="1758475" cy="2129520"/>
          </a:xfrm>
        </p:grpSpPr>
        <p:grpSp>
          <p:nvGrpSpPr>
            <p:cNvPr id="70" name="Group 2"/>
            <p:cNvGrpSpPr/>
            <p:nvPr/>
          </p:nvGrpSpPr>
          <p:grpSpPr>
            <a:xfrm>
              <a:off x="7276541" y="2892149"/>
              <a:ext cx="1628789" cy="2129520"/>
              <a:chOff x="7105147" y="3034083"/>
              <a:chExt cx="1628789" cy="2129520"/>
            </a:xfrm>
          </p:grpSpPr>
          <p:pic>
            <p:nvPicPr>
              <p:cNvPr id="72" name="Picture 52"/>
              <p:cNvPicPr>
                <a:picLocks noChangeAspect="1"/>
              </p:cNvPicPr>
              <p:nvPr/>
            </p:nvPicPr>
            <p:blipFill rotWithShape="1">
              <a:blip r:embed="rId3"/>
              <a:srcRect l="7585" t="2954" r="23308" b="39622"/>
              <a:stretch/>
            </p:blipFill>
            <p:spPr>
              <a:xfrm>
                <a:off x="7105147" y="3034083"/>
                <a:ext cx="1628789" cy="2129520"/>
              </a:xfrm>
              <a:prstGeom prst="rect">
                <a:avLst/>
              </a:prstGeom>
            </p:spPr>
          </p:pic>
          <p:sp>
            <p:nvSpPr>
              <p:cNvPr id="73" name="TextBox 60"/>
              <p:cNvSpPr txBox="1"/>
              <p:nvPr/>
            </p:nvSpPr>
            <p:spPr>
              <a:xfrm>
                <a:off x="7866702" y="4488895"/>
                <a:ext cx="595035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 smtClean="0">
                    <a:solidFill>
                      <a:srgbClr val="0000FF"/>
                    </a:solidFill>
                    <a:latin typeface="Corbel"/>
                    <a:cs typeface="Corbel"/>
                  </a:rPr>
                  <a:t>N = 20</a:t>
                </a:r>
                <a:endParaRPr lang="en-US" sz="1200" b="1" dirty="0">
                  <a:solidFill>
                    <a:srgbClr val="0000FF"/>
                  </a:solidFill>
                  <a:latin typeface="Corbel"/>
                  <a:cs typeface="Corbel"/>
                </a:endParaRPr>
              </a:p>
            </p:txBody>
          </p:sp>
          <p:sp>
            <p:nvSpPr>
              <p:cNvPr id="74" name="TextBox 63"/>
              <p:cNvSpPr txBox="1"/>
              <p:nvPr/>
            </p:nvSpPr>
            <p:spPr>
              <a:xfrm>
                <a:off x="7866702" y="4146183"/>
                <a:ext cx="607859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 smtClean="0">
                    <a:solidFill>
                      <a:srgbClr val="0000FF"/>
                    </a:solidFill>
                    <a:latin typeface="Corbel"/>
                    <a:cs typeface="Corbel"/>
                  </a:rPr>
                  <a:t>N = 28</a:t>
                </a:r>
                <a:endParaRPr lang="en-US" sz="1200" b="1" dirty="0">
                  <a:solidFill>
                    <a:srgbClr val="0000FF"/>
                  </a:solidFill>
                  <a:latin typeface="Corbel"/>
                  <a:cs typeface="Corbel"/>
                </a:endParaRPr>
              </a:p>
            </p:txBody>
          </p:sp>
          <p:sp>
            <p:nvSpPr>
              <p:cNvPr id="75" name="Dowolny kształt 16"/>
              <p:cNvSpPr/>
              <p:nvPr/>
            </p:nvSpPr>
            <p:spPr bwMode="auto">
              <a:xfrm rot="20352382" flipV="1">
                <a:off x="7577961" y="4340144"/>
                <a:ext cx="229196" cy="532006"/>
              </a:xfrm>
              <a:custGeom>
                <a:avLst/>
                <a:gdLst>
                  <a:gd name="connsiteX0" fmla="*/ 292 w 1002374"/>
                  <a:gd name="connsiteY0" fmla="*/ 0 h 1102291"/>
                  <a:gd name="connsiteX1" fmla="*/ 50396 w 1002374"/>
                  <a:gd name="connsiteY1" fmla="*/ 475990 h 1102291"/>
                  <a:gd name="connsiteX2" fmla="*/ 313443 w 1002374"/>
                  <a:gd name="connsiteY2" fmla="*/ 851770 h 1102291"/>
                  <a:gd name="connsiteX3" fmla="*/ 1002374 w 1002374"/>
                  <a:gd name="connsiteY3" fmla="*/ 1102291 h 11022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02374" h="1102291">
                    <a:moveTo>
                      <a:pt x="292" y="0"/>
                    </a:moveTo>
                    <a:cubicBezTo>
                      <a:pt x="-752" y="167014"/>
                      <a:pt x="-1796" y="334028"/>
                      <a:pt x="50396" y="475990"/>
                    </a:cubicBezTo>
                    <a:cubicBezTo>
                      <a:pt x="102588" y="617952"/>
                      <a:pt x="154780" y="747387"/>
                      <a:pt x="313443" y="851770"/>
                    </a:cubicBezTo>
                    <a:cubicBezTo>
                      <a:pt x="472106" y="956154"/>
                      <a:pt x="737240" y="1029222"/>
                      <a:pt x="1002374" y="1102291"/>
                    </a:cubicBezTo>
                  </a:path>
                </a:pathLst>
              </a:custGeom>
              <a:noFill/>
              <a:ln w="19050" cap="flat" cmpd="sng" algn="ctr">
                <a:solidFill>
                  <a:srgbClr val="33CC00"/>
                </a:solidFill>
                <a:prstDash val="solid"/>
                <a:miter lim="800000"/>
                <a:headEnd type="none" w="med" len="med"/>
                <a:tailEnd type="triangl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pl-PL" sz="2400" smtClean="0">
                  <a:solidFill>
                    <a:srgbClr val="FFFFFF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76" name="Dowolny kształt 16"/>
              <p:cNvSpPr/>
              <p:nvPr/>
            </p:nvSpPr>
            <p:spPr bwMode="auto">
              <a:xfrm rot="20352382" flipV="1">
                <a:off x="7551231" y="3754460"/>
                <a:ext cx="329402" cy="440225"/>
              </a:xfrm>
              <a:custGeom>
                <a:avLst/>
                <a:gdLst>
                  <a:gd name="connsiteX0" fmla="*/ 292 w 1002374"/>
                  <a:gd name="connsiteY0" fmla="*/ 0 h 1102291"/>
                  <a:gd name="connsiteX1" fmla="*/ 50396 w 1002374"/>
                  <a:gd name="connsiteY1" fmla="*/ 475990 h 1102291"/>
                  <a:gd name="connsiteX2" fmla="*/ 313443 w 1002374"/>
                  <a:gd name="connsiteY2" fmla="*/ 851770 h 1102291"/>
                  <a:gd name="connsiteX3" fmla="*/ 1002374 w 1002374"/>
                  <a:gd name="connsiteY3" fmla="*/ 1102291 h 11022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02374" h="1102291">
                    <a:moveTo>
                      <a:pt x="292" y="0"/>
                    </a:moveTo>
                    <a:cubicBezTo>
                      <a:pt x="-752" y="167014"/>
                      <a:pt x="-1796" y="334028"/>
                      <a:pt x="50396" y="475990"/>
                    </a:cubicBezTo>
                    <a:cubicBezTo>
                      <a:pt x="102588" y="617952"/>
                      <a:pt x="154780" y="747387"/>
                      <a:pt x="313443" y="851770"/>
                    </a:cubicBezTo>
                    <a:cubicBezTo>
                      <a:pt x="472106" y="956154"/>
                      <a:pt x="737240" y="1029222"/>
                      <a:pt x="1002374" y="1102291"/>
                    </a:cubicBezTo>
                  </a:path>
                </a:pathLst>
              </a:custGeom>
              <a:noFill/>
              <a:ln w="19050" cap="flat" cmpd="sng" algn="ctr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triangl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pl-PL" sz="2400" smtClean="0">
                  <a:solidFill>
                    <a:srgbClr val="FFFFFF"/>
                  </a:solidFill>
                  <a:latin typeface="Times New Roman" pitchFamily="18" charset="0"/>
                </a:endParaRPr>
              </a:p>
            </p:txBody>
          </p:sp>
        </p:grpSp>
        <p:sp>
          <p:nvSpPr>
            <p:cNvPr id="71" name="TextBox 77"/>
            <p:cNvSpPr txBox="1"/>
            <p:nvPr/>
          </p:nvSpPr>
          <p:spPr>
            <a:xfrm>
              <a:off x="7146855" y="4177377"/>
              <a:ext cx="63393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008000"/>
                  </a:solidFill>
                  <a:latin typeface="Corbel"/>
                  <a:cs typeface="Corbel"/>
                </a:rPr>
                <a:t>1</a:t>
              </a:r>
              <a:r>
                <a:rPr lang="en-US" b="1" dirty="0" smtClean="0">
                  <a:solidFill>
                    <a:srgbClr val="008000"/>
                  </a:solidFill>
                  <a:latin typeface="Corbel"/>
                  <a:cs typeface="Corbel"/>
                </a:rPr>
                <a:t> </a:t>
              </a:r>
              <a:r>
                <a:rPr lang="en-US" b="1" dirty="0" err="1" smtClean="0">
                  <a:solidFill>
                    <a:srgbClr val="008000"/>
                  </a:solidFill>
                  <a:latin typeface="Corbel"/>
                  <a:cs typeface="Corbel"/>
                </a:rPr>
                <a:t>ħ</a:t>
              </a:r>
              <a:r>
                <a:rPr lang="en-US" b="1" dirty="0" err="1" smtClean="0">
                  <a:solidFill>
                    <a:srgbClr val="008000"/>
                  </a:solidFill>
                  <a:latin typeface="Symbol" charset="2"/>
                  <a:cs typeface="Symbol" charset="2"/>
                </a:rPr>
                <a:t>w</a:t>
              </a:r>
              <a:endParaRPr lang="en-US" b="1" dirty="0">
                <a:solidFill>
                  <a:srgbClr val="008000"/>
                </a:solidFill>
                <a:latin typeface="Symbol" charset="2"/>
                <a:cs typeface="Symbol" charset="2"/>
              </a:endParaRPr>
            </a:p>
          </p:txBody>
        </p:sp>
      </p:grpSp>
      <p:sp>
        <p:nvSpPr>
          <p:cNvPr id="77" name="テキスト ボックス 4"/>
          <p:cNvSpPr txBox="1"/>
          <p:nvPr/>
        </p:nvSpPr>
        <p:spPr>
          <a:xfrm>
            <a:off x="7184621" y="5866696"/>
            <a:ext cx="16687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 smtClean="0">
                <a:latin typeface="Corbel"/>
                <a:cs typeface="Corbel"/>
              </a:rPr>
              <a:t>A. </a:t>
            </a:r>
            <a:r>
              <a:rPr kumimoji="1" lang="en-US" altLang="ja-JP" sz="1200" dirty="0" err="1" smtClean="0">
                <a:latin typeface="Corbel"/>
                <a:cs typeface="Corbel"/>
              </a:rPr>
              <a:t>Gade</a:t>
            </a:r>
            <a:r>
              <a:rPr kumimoji="1" lang="en-US" altLang="ja-JP" sz="1200" dirty="0" smtClean="0">
                <a:latin typeface="Corbel"/>
                <a:cs typeface="Corbel"/>
              </a:rPr>
              <a:t> et al., </a:t>
            </a:r>
          </a:p>
          <a:p>
            <a:r>
              <a:rPr kumimoji="1" lang="en-US" altLang="ja-JP" sz="1200" dirty="0" smtClean="0">
                <a:latin typeface="Corbel"/>
                <a:cs typeface="Corbel"/>
              </a:rPr>
              <a:t>PRC 93, 031601R (2016)</a:t>
            </a:r>
            <a:endParaRPr kumimoji="1" lang="ja-JP" altLang="en-US" sz="1200" dirty="0">
              <a:latin typeface="Corbel"/>
              <a:cs typeface="Corbel"/>
            </a:endParaRPr>
          </a:p>
        </p:txBody>
      </p:sp>
      <p:sp>
        <p:nvSpPr>
          <p:cNvPr id="78" name="CasellaDiTesto 19"/>
          <p:cNvSpPr txBox="1">
            <a:spLocks noChangeArrowheads="1"/>
          </p:cNvSpPr>
          <p:nvPr/>
        </p:nvSpPr>
        <p:spPr bwMode="auto">
          <a:xfrm>
            <a:off x="1529832" y="6537497"/>
            <a:ext cx="272414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400" i="1" dirty="0" smtClean="0">
                <a:solidFill>
                  <a:schemeClr val="bg1"/>
                </a:solidFill>
                <a:latin typeface="Corbel" charset="0"/>
                <a:cs typeface="Corbel" charset="0"/>
              </a:rPr>
              <a:t> G. Colò, P.F. </a:t>
            </a:r>
            <a:r>
              <a:rPr lang="it-IT" sz="1400" i="1" dirty="0" err="1" smtClean="0">
                <a:solidFill>
                  <a:schemeClr val="bg1"/>
                </a:solidFill>
                <a:latin typeface="Corbel" charset="0"/>
                <a:cs typeface="Corbel" charset="0"/>
              </a:rPr>
              <a:t>Bortignon</a:t>
            </a:r>
            <a:r>
              <a:rPr lang="it-IT" sz="1400" i="1" dirty="0" smtClean="0">
                <a:solidFill>
                  <a:schemeClr val="bg1"/>
                </a:solidFill>
                <a:latin typeface="Corbel" charset="0"/>
                <a:cs typeface="Corbel" charset="0"/>
              </a:rPr>
              <a:t>, … (Milano)</a:t>
            </a:r>
            <a:endParaRPr lang="it-IT" sz="1400" i="1" dirty="0">
              <a:solidFill>
                <a:schemeClr val="bg1"/>
              </a:solidFill>
              <a:latin typeface="Corbel" charset="0"/>
              <a:cs typeface="Corbel" charset="0"/>
            </a:endParaRPr>
          </a:p>
        </p:txBody>
      </p:sp>
      <p:sp>
        <p:nvSpPr>
          <p:cNvPr id="79" name="Text Box 7"/>
          <p:cNvSpPr txBox="1">
            <a:spLocks noChangeArrowheads="1"/>
          </p:cNvSpPr>
          <p:nvPr/>
        </p:nvSpPr>
        <p:spPr bwMode="auto">
          <a:xfrm>
            <a:off x="1864935" y="-76043"/>
            <a:ext cx="7526139" cy="576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tIns="90000" bIns="9000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it-IT" sz="2800" b="1" dirty="0" err="1" smtClean="0">
                <a:solidFill>
                  <a:srgbClr val="FFFF00"/>
                </a:solidFill>
                <a:latin typeface="Corbel"/>
                <a:cs typeface="Corbel"/>
              </a:rPr>
              <a:t>Interpretation</a:t>
            </a:r>
            <a:r>
              <a:rPr lang="it-IT" sz="2800" b="1" dirty="0" smtClean="0">
                <a:solidFill>
                  <a:srgbClr val="FFFF00"/>
                </a:solidFill>
                <a:latin typeface="Corbel"/>
                <a:cs typeface="Corbel"/>
              </a:rPr>
              <a:t> of 9/2+ state of </a:t>
            </a:r>
            <a:r>
              <a:rPr lang="it-IT" sz="2800" b="1" baseline="30000" dirty="0" smtClean="0">
                <a:solidFill>
                  <a:srgbClr val="FFFF00"/>
                </a:solidFill>
                <a:latin typeface="Corbel"/>
                <a:cs typeface="Corbel"/>
              </a:rPr>
              <a:t>49</a:t>
            </a:r>
            <a:r>
              <a:rPr lang="it-IT" sz="2800" b="1" dirty="0" smtClean="0">
                <a:solidFill>
                  <a:srgbClr val="FFFF00"/>
                </a:solidFill>
                <a:latin typeface="Corbel"/>
                <a:cs typeface="Corbel"/>
              </a:rPr>
              <a:t>Ca</a:t>
            </a:r>
            <a:endParaRPr lang="it-IT" sz="2400" dirty="0">
              <a:solidFill>
                <a:srgbClr val="FFFF00"/>
              </a:solidFill>
              <a:latin typeface="Corbel"/>
              <a:cs typeface="Corbel"/>
            </a:endParaRPr>
          </a:p>
        </p:txBody>
      </p:sp>
      <p:sp>
        <p:nvSpPr>
          <p:cNvPr id="83" name="CasellaDiTesto 82"/>
          <p:cNvSpPr txBox="1"/>
          <p:nvPr/>
        </p:nvSpPr>
        <p:spPr>
          <a:xfrm>
            <a:off x="6710243" y="1545191"/>
            <a:ext cx="2242922" cy="830997"/>
          </a:xfrm>
          <a:prstGeom prst="rect">
            <a:avLst/>
          </a:prstGeom>
          <a:solidFill>
            <a:srgbClr val="FFCC66">
              <a:lumMod val="60000"/>
              <a:lumOff val="40000"/>
            </a:srgbClr>
          </a:solidFill>
        </p:spPr>
        <p:txBody>
          <a:bodyPr wrap="non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rbel"/>
                <a:cs typeface="Corbel"/>
              </a:rPr>
              <a:t>Other</a:t>
            </a:r>
            <a:r>
              <a:rPr kumimoji="0" lang="it-IT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rbel"/>
                <a:cs typeface="Corbel"/>
              </a:rPr>
              <a:t> </a:t>
            </a:r>
            <a:r>
              <a:rPr kumimoji="0" lang="it-IT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rbel"/>
                <a:cs typeface="Corbel"/>
              </a:rPr>
              <a:t>Multiplet</a:t>
            </a:r>
            <a:endParaRPr kumimoji="0" lang="it-IT" sz="2400" b="1" i="0" u="none" strike="noStrike" kern="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orbel"/>
              <a:cs typeface="Corbel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400" b="1" kern="0" dirty="0" err="1" smtClean="0">
                <a:solidFill>
                  <a:srgbClr val="0000FF"/>
                </a:solidFill>
                <a:latin typeface="Corbel"/>
                <a:cs typeface="Corbel"/>
              </a:rPr>
              <a:t>Members</a:t>
            </a:r>
            <a:r>
              <a:rPr lang="it-IT" sz="2400" b="1" kern="0" dirty="0" smtClean="0">
                <a:solidFill>
                  <a:srgbClr val="0000FF"/>
                </a:solidFill>
                <a:latin typeface="Corbel"/>
                <a:cs typeface="Corbel"/>
              </a:rPr>
              <a:t> ?</a:t>
            </a:r>
            <a:endParaRPr kumimoji="0" lang="it-IT" sz="24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orbel"/>
              <a:cs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1363407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77" grpId="0"/>
      <p:bldP spid="8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"/>
          <p:cNvSpPr/>
          <p:nvPr/>
        </p:nvSpPr>
        <p:spPr>
          <a:xfrm>
            <a:off x="428078" y="54374"/>
            <a:ext cx="4175187" cy="668214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FF00"/>
                </a:solidFill>
                <a:latin typeface="Corbel"/>
                <a:cs typeface="Corbel"/>
              </a:rPr>
              <a:t>EXILL: </a:t>
            </a:r>
            <a:r>
              <a:rPr lang="en-US" sz="3200" baseline="30000" dirty="0" smtClean="0">
                <a:solidFill>
                  <a:srgbClr val="FFFF00"/>
                </a:solidFill>
                <a:latin typeface="Corbel"/>
                <a:cs typeface="Corbel"/>
              </a:rPr>
              <a:t>48</a:t>
            </a:r>
            <a:r>
              <a:rPr lang="en-US" sz="3200" dirty="0" smtClean="0">
                <a:solidFill>
                  <a:srgbClr val="FFFF00"/>
                </a:solidFill>
                <a:latin typeface="Corbel"/>
                <a:cs typeface="Corbel"/>
              </a:rPr>
              <a:t>Ca(</a:t>
            </a:r>
            <a:r>
              <a:rPr lang="en-US" sz="3200" dirty="0" err="1" smtClean="0">
                <a:solidFill>
                  <a:srgbClr val="FFFF00"/>
                </a:solidFill>
                <a:latin typeface="Corbel"/>
                <a:cs typeface="Corbel"/>
              </a:rPr>
              <a:t>n</a:t>
            </a:r>
            <a:r>
              <a:rPr lang="en-US" sz="2400" baseline="-25000" dirty="0" err="1" smtClean="0">
                <a:solidFill>
                  <a:srgbClr val="FFFF00"/>
                </a:solidFill>
                <a:latin typeface="Corbel"/>
                <a:cs typeface="Corbel"/>
              </a:rPr>
              <a:t>COLD</a:t>
            </a:r>
            <a:r>
              <a:rPr lang="en-US" sz="3200" dirty="0" err="1" smtClean="0">
                <a:solidFill>
                  <a:srgbClr val="FFFF00"/>
                </a:solidFill>
                <a:latin typeface="Corbel"/>
                <a:cs typeface="Corbel"/>
              </a:rPr>
              <a:t>,</a:t>
            </a:r>
            <a:r>
              <a:rPr lang="en-US" sz="3200" dirty="0" err="1" smtClean="0">
                <a:solidFill>
                  <a:srgbClr val="FFFF00"/>
                </a:solidFill>
                <a:latin typeface="Symbol" charset="2"/>
                <a:cs typeface="Symbol" charset="2"/>
              </a:rPr>
              <a:t>g</a:t>
            </a:r>
            <a:r>
              <a:rPr lang="en-US" sz="3200" dirty="0" smtClean="0">
                <a:solidFill>
                  <a:srgbClr val="FFFF00"/>
                </a:solidFill>
                <a:latin typeface="Corbel"/>
                <a:cs typeface="Corbel"/>
              </a:rPr>
              <a:t>)</a:t>
            </a:r>
            <a:r>
              <a:rPr lang="en-US" sz="3200" baseline="30000" dirty="0" smtClean="0">
                <a:solidFill>
                  <a:srgbClr val="FFFF00"/>
                </a:solidFill>
                <a:latin typeface="Corbel"/>
                <a:cs typeface="Corbel"/>
              </a:rPr>
              <a:t>49</a:t>
            </a:r>
            <a:r>
              <a:rPr lang="en-US" sz="3200" dirty="0" smtClean="0">
                <a:solidFill>
                  <a:srgbClr val="FFFF00"/>
                </a:solidFill>
                <a:latin typeface="Corbel"/>
                <a:cs typeface="Corbel"/>
              </a:rPr>
              <a:t>Ca</a:t>
            </a:r>
            <a:endParaRPr lang="en-US" sz="3200" dirty="0">
              <a:solidFill>
                <a:srgbClr val="FFFF00"/>
              </a:solidFill>
              <a:latin typeface="Corbel"/>
              <a:cs typeface="Corbel"/>
            </a:endParaRPr>
          </a:p>
        </p:txBody>
      </p:sp>
      <p:grpSp>
        <p:nvGrpSpPr>
          <p:cNvPr id="4" name="Gruppo 3"/>
          <p:cNvGrpSpPr/>
          <p:nvPr/>
        </p:nvGrpSpPr>
        <p:grpSpPr>
          <a:xfrm>
            <a:off x="428770" y="790497"/>
            <a:ext cx="4572000" cy="1382061"/>
            <a:chOff x="428770" y="790497"/>
            <a:chExt cx="4572000" cy="1382061"/>
          </a:xfrm>
        </p:grpSpPr>
        <p:sp>
          <p:nvSpPr>
            <p:cNvPr id="40" name="Rectangle 37"/>
            <p:cNvSpPr/>
            <p:nvPr/>
          </p:nvSpPr>
          <p:spPr>
            <a:xfrm>
              <a:off x="428770" y="790497"/>
              <a:ext cx="4572000" cy="1204945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>
                <a:lnSpc>
                  <a:spcPct val="90000"/>
                </a:lnSpc>
                <a:buSzPct val="150000"/>
              </a:pPr>
              <a:r>
                <a:rPr lang="en-US" dirty="0" smtClean="0">
                  <a:solidFill>
                    <a:schemeClr val="bg1"/>
                  </a:solidFill>
                  <a:latin typeface="Corbel"/>
                  <a:cs typeface="Corbel"/>
                </a:rPr>
                <a:t>Only </a:t>
              </a:r>
              <a:r>
                <a:rPr lang="en-US" b="1" dirty="0" smtClean="0">
                  <a:solidFill>
                    <a:schemeClr val="bg1"/>
                  </a:solidFill>
                  <a:latin typeface="Corbel"/>
                  <a:cs typeface="Corbel"/>
                </a:rPr>
                <a:t>NEGATIVE</a:t>
              </a:r>
              <a:r>
                <a:rPr lang="en-US" dirty="0" smtClean="0">
                  <a:solidFill>
                    <a:schemeClr val="bg1"/>
                  </a:solidFill>
                  <a:latin typeface="Corbel"/>
                  <a:cs typeface="Corbel"/>
                </a:rPr>
                <a:t> Parity States </a:t>
              </a:r>
            </a:p>
            <a:p>
              <a:pPr algn="ctr">
                <a:lnSpc>
                  <a:spcPct val="90000"/>
                </a:lnSpc>
                <a:buSzPct val="150000"/>
              </a:pPr>
              <a:r>
                <a:rPr lang="en-US" sz="2400" dirty="0" smtClean="0">
                  <a:solidFill>
                    <a:schemeClr val="bg1"/>
                  </a:solidFill>
                  <a:latin typeface="Corbel"/>
                  <a:cs typeface="Corbel"/>
                </a:rPr>
                <a:t>1/2</a:t>
              </a:r>
              <a:r>
                <a:rPr lang="en-US" sz="2400" baseline="30000" dirty="0" smtClean="0">
                  <a:solidFill>
                    <a:schemeClr val="bg1"/>
                  </a:solidFill>
                  <a:latin typeface="Corbel"/>
                  <a:cs typeface="Corbel"/>
                </a:rPr>
                <a:t>-</a:t>
              </a:r>
              <a:r>
                <a:rPr lang="en-US" sz="2400" dirty="0" smtClean="0">
                  <a:solidFill>
                    <a:schemeClr val="bg1"/>
                  </a:solidFill>
                  <a:latin typeface="Corbel"/>
                  <a:cs typeface="Corbel"/>
                </a:rPr>
                <a:t>, 3/2</a:t>
              </a:r>
              <a:r>
                <a:rPr lang="en-US" sz="2400" baseline="30000" dirty="0" smtClean="0">
                  <a:solidFill>
                    <a:schemeClr val="bg1"/>
                  </a:solidFill>
                  <a:latin typeface="Corbel"/>
                  <a:cs typeface="Corbel"/>
                </a:rPr>
                <a:t>-  </a:t>
              </a:r>
              <a:r>
                <a:rPr lang="en-US" sz="2400" dirty="0" smtClean="0">
                  <a:solidFill>
                    <a:schemeClr val="bg1"/>
                  </a:solidFill>
                  <a:latin typeface="Corbel"/>
                  <a:cs typeface="Corbel"/>
                </a:rPr>
                <a:t>at 4 MeV</a:t>
              </a:r>
              <a:endParaRPr lang="en-US" sz="800" dirty="0">
                <a:solidFill>
                  <a:schemeClr val="bg1"/>
                </a:solidFill>
                <a:latin typeface="Corbel"/>
                <a:cs typeface="Corbel"/>
              </a:endParaRPr>
            </a:p>
            <a:p>
              <a:pPr algn="ctr">
                <a:lnSpc>
                  <a:spcPct val="90000"/>
                </a:lnSpc>
                <a:buSzPct val="150000"/>
              </a:pPr>
              <a:r>
                <a:rPr lang="en-US" dirty="0" smtClean="0">
                  <a:solidFill>
                    <a:schemeClr val="bg1"/>
                  </a:solidFill>
                  <a:latin typeface="Corbel"/>
                  <a:cs typeface="Corbel"/>
                </a:rPr>
                <a:t>populated by </a:t>
              </a:r>
              <a:r>
                <a:rPr lang="en-US" sz="2000" b="1" dirty="0" smtClean="0">
                  <a:solidFill>
                    <a:schemeClr val="bg1"/>
                  </a:solidFill>
                  <a:latin typeface="Corbel"/>
                  <a:cs typeface="Corbel"/>
                </a:rPr>
                <a:t>primary transitions </a:t>
              </a:r>
              <a:endParaRPr lang="en-US" b="1" dirty="0" smtClean="0">
                <a:solidFill>
                  <a:schemeClr val="bg1"/>
                </a:solidFill>
                <a:latin typeface="Corbel"/>
                <a:cs typeface="Corbel"/>
              </a:endParaRPr>
            </a:p>
            <a:p>
              <a:pPr algn="ctr">
                <a:lnSpc>
                  <a:spcPct val="90000"/>
                </a:lnSpc>
                <a:buSzPct val="150000"/>
              </a:pPr>
              <a:endParaRPr lang="en-US" dirty="0">
                <a:solidFill>
                  <a:schemeClr val="bg1"/>
                </a:solidFill>
                <a:latin typeface="Corbel"/>
                <a:cs typeface="Corbel"/>
              </a:endParaRPr>
            </a:p>
          </p:txBody>
        </p:sp>
        <p:sp>
          <p:nvSpPr>
            <p:cNvPr id="41" name="Rettangolo 40"/>
            <p:cNvSpPr/>
            <p:nvPr/>
          </p:nvSpPr>
          <p:spPr>
            <a:xfrm>
              <a:off x="1084353" y="1710893"/>
              <a:ext cx="3518912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b="1" dirty="0" smtClean="0">
                  <a:solidFill>
                    <a:srgbClr val="00FFFF"/>
                  </a:solidFill>
                  <a:latin typeface="Corbel"/>
                  <a:cs typeface="Corbel"/>
                </a:rPr>
                <a:t>Very Low Binding Energy</a:t>
              </a:r>
              <a:endParaRPr lang="it-IT" sz="2400" dirty="0">
                <a:solidFill>
                  <a:srgbClr val="00FFFF"/>
                </a:solidFill>
                <a:latin typeface="Corbel"/>
                <a:cs typeface="Corbel"/>
              </a:endParaRPr>
            </a:p>
          </p:txBody>
        </p:sp>
      </p:grpSp>
      <p:grpSp>
        <p:nvGrpSpPr>
          <p:cNvPr id="3" name="Gruppo 2"/>
          <p:cNvGrpSpPr/>
          <p:nvPr/>
        </p:nvGrpSpPr>
        <p:grpSpPr>
          <a:xfrm>
            <a:off x="132158" y="2357124"/>
            <a:ext cx="5015691" cy="4354822"/>
            <a:chOff x="132158" y="2357124"/>
            <a:chExt cx="5015691" cy="4354822"/>
          </a:xfrm>
        </p:grpSpPr>
        <p:pic>
          <p:nvPicPr>
            <p:cNvPr id="36" name="Picture 3" descr="Level_scheme_49Ca(2).pdf"/>
            <p:cNvPicPr>
              <a:picLocks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1421" y="2357124"/>
              <a:ext cx="4752000" cy="4032000"/>
            </a:xfrm>
            <a:prstGeom prst="rect">
              <a:avLst/>
            </a:prstGeom>
            <a:solidFill>
              <a:srgbClr val="FFFFFF"/>
            </a:solidFill>
          </p:spPr>
        </p:pic>
        <p:cxnSp>
          <p:nvCxnSpPr>
            <p:cNvPr id="22" name="Straight Arrow Connector 21"/>
            <p:cNvCxnSpPr/>
            <p:nvPr/>
          </p:nvCxnSpPr>
          <p:spPr>
            <a:xfrm>
              <a:off x="1578108" y="3951648"/>
              <a:ext cx="0" cy="1953191"/>
            </a:xfrm>
            <a:prstGeom prst="straightConnector1">
              <a:avLst/>
            </a:prstGeom>
            <a:noFill/>
            <a:ln w="25400" cap="flat" cmpd="sng" algn="ctr">
              <a:solidFill>
                <a:srgbClr val="C0504D"/>
              </a:solidFill>
              <a:prstDash val="solid"/>
              <a:tailEnd type="arrow"/>
            </a:ln>
            <a:effectLst/>
          </p:spPr>
        </p:cxnSp>
        <p:cxnSp>
          <p:nvCxnSpPr>
            <p:cNvPr id="23" name="Straight Arrow Connector 22"/>
            <p:cNvCxnSpPr/>
            <p:nvPr/>
          </p:nvCxnSpPr>
          <p:spPr>
            <a:xfrm>
              <a:off x="2040953" y="3770735"/>
              <a:ext cx="0" cy="2126324"/>
            </a:xfrm>
            <a:prstGeom prst="straightConnector1">
              <a:avLst/>
            </a:prstGeom>
            <a:noFill/>
            <a:ln w="25400" cap="flat" cmpd="sng" algn="ctr">
              <a:solidFill>
                <a:srgbClr val="C0504D"/>
              </a:solidFill>
              <a:prstDash val="solid"/>
              <a:tailEnd type="arrow"/>
            </a:ln>
            <a:effectLst/>
          </p:spPr>
        </p:cxnSp>
        <p:cxnSp>
          <p:nvCxnSpPr>
            <p:cNvPr id="24" name="Straight Arrow Connector 24"/>
            <p:cNvCxnSpPr/>
            <p:nvPr/>
          </p:nvCxnSpPr>
          <p:spPr>
            <a:xfrm>
              <a:off x="1815175" y="3809007"/>
              <a:ext cx="0" cy="1043999"/>
            </a:xfrm>
            <a:prstGeom prst="straightConnector1">
              <a:avLst/>
            </a:prstGeom>
            <a:noFill/>
            <a:ln w="25400" cap="flat" cmpd="sng" algn="ctr">
              <a:solidFill>
                <a:srgbClr val="C0504D"/>
              </a:solidFill>
              <a:prstDash val="solid"/>
              <a:tailEnd type="arrow"/>
            </a:ln>
            <a:effectLst/>
          </p:spPr>
        </p:cxnSp>
        <p:cxnSp>
          <p:nvCxnSpPr>
            <p:cNvPr id="25" name="Straight Arrow Connector 26"/>
            <p:cNvCxnSpPr/>
            <p:nvPr/>
          </p:nvCxnSpPr>
          <p:spPr>
            <a:xfrm>
              <a:off x="2292130" y="3711470"/>
              <a:ext cx="0" cy="2198324"/>
            </a:xfrm>
            <a:prstGeom prst="straightConnector1">
              <a:avLst/>
            </a:prstGeom>
            <a:noFill/>
            <a:ln w="25400" cap="flat" cmpd="sng" algn="ctr">
              <a:solidFill>
                <a:srgbClr val="C0504D"/>
              </a:solidFill>
              <a:prstDash val="solid"/>
              <a:tailEnd type="arrow"/>
            </a:ln>
            <a:effectLst/>
          </p:spPr>
        </p:cxnSp>
        <p:cxnSp>
          <p:nvCxnSpPr>
            <p:cNvPr id="26" name="Straight Arrow Connector 27"/>
            <p:cNvCxnSpPr/>
            <p:nvPr/>
          </p:nvCxnSpPr>
          <p:spPr>
            <a:xfrm>
              <a:off x="2757798" y="3248735"/>
              <a:ext cx="0" cy="431999"/>
            </a:xfrm>
            <a:prstGeom prst="straightConnector1">
              <a:avLst/>
            </a:prstGeom>
            <a:noFill/>
            <a:ln w="25400" cap="flat" cmpd="sng" algn="ctr">
              <a:solidFill>
                <a:srgbClr val="C0504D"/>
              </a:solidFill>
              <a:prstDash val="solid"/>
              <a:tailEnd type="arrow"/>
            </a:ln>
            <a:effectLst/>
          </p:spPr>
        </p:cxnSp>
        <p:cxnSp>
          <p:nvCxnSpPr>
            <p:cNvPr id="27" name="Straight Arrow Connector 28"/>
            <p:cNvCxnSpPr/>
            <p:nvPr/>
          </p:nvCxnSpPr>
          <p:spPr>
            <a:xfrm>
              <a:off x="2994864" y="3274137"/>
              <a:ext cx="0" cy="431997"/>
            </a:xfrm>
            <a:prstGeom prst="straightConnector1">
              <a:avLst/>
            </a:prstGeom>
            <a:noFill/>
            <a:ln w="25400" cap="flat" cmpd="sng" algn="ctr">
              <a:solidFill>
                <a:srgbClr val="C0504D"/>
              </a:solidFill>
              <a:prstDash val="solid"/>
              <a:tailEnd type="arrow"/>
            </a:ln>
            <a:effectLst/>
          </p:spPr>
        </p:cxnSp>
        <p:cxnSp>
          <p:nvCxnSpPr>
            <p:cNvPr id="28" name="Straight Arrow Connector 29"/>
            <p:cNvCxnSpPr/>
            <p:nvPr/>
          </p:nvCxnSpPr>
          <p:spPr>
            <a:xfrm>
              <a:off x="3231931" y="3248735"/>
              <a:ext cx="0" cy="539996"/>
            </a:xfrm>
            <a:prstGeom prst="straightConnector1">
              <a:avLst/>
            </a:prstGeom>
            <a:noFill/>
            <a:ln w="25400" cap="flat" cmpd="sng" algn="ctr">
              <a:solidFill>
                <a:srgbClr val="C0504D"/>
              </a:solidFill>
              <a:prstDash val="solid"/>
              <a:tailEnd type="arrow"/>
            </a:ln>
            <a:effectLst/>
          </p:spPr>
        </p:cxnSp>
        <p:cxnSp>
          <p:nvCxnSpPr>
            <p:cNvPr id="29" name="Straight Arrow Connector 30"/>
            <p:cNvCxnSpPr/>
            <p:nvPr/>
          </p:nvCxnSpPr>
          <p:spPr>
            <a:xfrm>
              <a:off x="3468998" y="3248735"/>
              <a:ext cx="0" cy="647996"/>
            </a:xfrm>
            <a:prstGeom prst="straightConnector1">
              <a:avLst/>
            </a:prstGeom>
            <a:noFill/>
            <a:ln w="25400" cap="flat" cmpd="sng" algn="ctr">
              <a:solidFill>
                <a:srgbClr val="C0504D"/>
              </a:solidFill>
              <a:prstDash val="solid"/>
              <a:tailEnd type="arrow"/>
            </a:ln>
            <a:effectLst/>
          </p:spPr>
        </p:cxnSp>
        <p:cxnSp>
          <p:nvCxnSpPr>
            <p:cNvPr id="30" name="Straight Connector 32"/>
            <p:cNvCxnSpPr/>
            <p:nvPr/>
          </p:nvCxnSpPr>
          <p:spPr>
            <a:xfrm>
              <a:off x="264243" y="2593070"/>
              <a:ext cx="427202" cy="0"/>
            </a:xfrm>
            <a:prstGeom prst="line">
              <a:avLst/>
            </a:prstGeom>
            <a:noFill/>
            <a:ln w="28575" cap="flat" cmpd="sng" algn="ctr">
              <a:solidFill>
                <a:srgbClr val="0000FF"/>
              </a:solidFill>
              <a:prstDash val="solid"/>
            </a:ln>
            <a:effectLst/>
          </p:spPr>
        </p:cxnSp>
        <p:cxnSp>
          <p:nvCxnSpPr>
            <p:cNvPr id="31" name="Straight Connector 33"/>
            <p:cNvCxnSpPr/>
            <p:nvPr/>
          </p:nvCxnSpPr>
          <p:spPr>
            <a:xfrm>
              <a:off x="691445" y="2593070"/>
              <a:ext cx="239888" cy="655665"/>
            </a:xfrm>
            <a:prstGeom prst="line">
              <a:avLst/>
            </a:prstGeom>
            <a:noFill/>
            <a:ln w="28575" cap="flat" cmpd="sng" algn="ctr">
              <a:solidFill>
                <a:srgbClr val="0000FF"/>
              </a:solidFill>
              <a:prstDash val="dash"/>
            </a:ln>
            <a:effectLst/>
          </p:spPr>
        </p:cxnSp>
        <p:cxnSp>
          <p:nvCxnSpPr>
            <p:cNvPr id="32" name="Straight Connector 34"/>
            <p:cNvCxnSpPr/>
            <p:nvPr/>
          </p:nvCxnSpPr>
          <p:spPr>
            <a:xfrm flipV="1">
              <a:off x="931333" y="3248735"/>
              <a:ext cx="3414889" cy="14907"/>
            </a:xfrm>
            <a:prstGeom prst="line">
              <a:avLst/>
            </a:prstGeom>
            <a:noFill/>
            <a:ln w="28575" cap="flat" cmpd="sng" algn="ctr">
              <a:solidFill>
                <a:srgbClr val="0000FF"/>
              </a:solidFill>
              <a:prstDash val="dash"/>
            </a:ln>
            <a:effectLst/>
          </p:spPr>
        </p:cxnSp>
        <p:cxnSp>
          <p:nvCxnSpPr>
            <p:cNvPr id="33" name="Straight Connector 35"/>
            <p:cNvCxnSpPr/>
            <p:nvPr/>
          </p:nvCxnSpPr>
          <p:spPr>
            <a:xfrm flipH="1">
              <a:off x="4347388" y="2593074"/>
              <a:ext cx="224612" cy="657354"/>
            </a:xfrm>
            <a:prstGeom prst="line">
              <a:avLst/>
            </a:prstGeom>
            <a:noFill/>
            <a:ln w="28575" cap="flat" cmpd="sng" algn="ctr">
              <a:solidFill>
                <a:srgbClr val="0000FF"/>
              </a:solidFill>
              <a:prstDash val="dash"/>
            </a:ln>
            <a:effectLst/>
          </p:spPr>
        </p:cxnSp>
        <p:cxnSp>
          <p:nvCxnSpPr>
            <p:cNvPr id="34" name="Straight Connector 36"/>
            <p:cNvCxnSpPr/>
            <p:nvPr/>
          </p:nvCxnSpPr>
          <p:spPr>
            <a:xfrm>
              <a:off x="4573568" y="2590252"/>
              <a:ext cx="427202" cy="0"/>
            </a:xfrm>
            <a:prstGeom prst="line">
              <a:avLst/>
            </a:prstGeom>
            <a:noFill/>
            <a:ln w="28575" cap="flat" cmpd="sng" algn="ctr">
              <a:solidFill>
                <a:srgbClr val="0000FF"/>
              </a:solidFill>
              <a:prstDash val="solid"/>
            </a:ln>
            <a:effectLst/>
          </p:spPr>
        </p:cxnSp>
        <p:sp>
          <p:nvSpPr>
            <p:cNvPr id="37" name="TextBox 36"/>
            <p:cNvSpPr txBox="1">
              <a:spLocks noChangeArrowheads="1"/>
            </p:cNvSpPr>
            <p:nvPr/>
          </p:nvSpPr>
          <p:spPr bwMode="auto">
            <a:xfrm>
              <a:off x="2133286" y="5888271"/>
              <a:ext cx="746131" cy="492443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it-IT" sz="3200" b="1" baseline="30000" dirty="0" smtClean="0">
                  <a:solidFill>
                    <a:srgbClr val="0000FF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Corbel"/>
                  <a:cs typeface="Corbel"/>
                </a:rPr>
                <a:t>49</a:t>
              </a:r>
              <a:r>
                <a:rPr lang="it-IT" sz="3200" b="1" dirty="0" smtClean="0">
                  <a:solidFill>
                    <a:srgbClr val="0000FF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Corbel"/>
                  <a:cs typeface="Corbel"/>
                </a:rPr>
                <a:t>Ca</a:t>
              </a:r>
              <a:endParaRPr lang="it-IT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rbel"/>
                <a:cs typeface="Corbel"/>
              </a:endParaRPr>
            </a:p>
          </p:txBody>
        </p:sp>
        <p:sp>
          <p:nvSpPr>
            <p:cNvPr id="39" name="CasellaDiTesto 38"/>
            <p:cNvSpPr txBox="1"/>
            <p:nvPr/>
          </p:nvSpPr>
          <p:spPr>
            <a:xfrm>
              <a:off x="931333" y="2825243"/>
              <a:ext cx="160813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b="1" dirty="0" smtClean="0">
                  <a:solidFill>
                    <a:srgbClr val="0000FF"/>
                  </a:solidFill>
                  <a:latin typeface="Calibri"/>
                  <a:cs typeface="Calibri"/>
                </a:rPr>
                <a:t>B.E.= 5146 </a:t>
              </a:r>
              <a:r>
                <a:rPr lang="it-IT" b="1" dirty="0" err="1" smtClean="0">
                  <a:solidFill>
                    <a:srgbClr val="0000FF"/>
                  </a:solidFill>
                  <a:latin typeface="Calibri"/>
                  <a:cs typeface="Calibri"/>
                </a:rPr>
                <a:t>keV</a:t>
              </a:r>
              <a:endParaRPr lang="it-IT" b="1" dirty="0">
                <a:solidFill>
                  <a:srgbClr val="0000FF"/>
                </a:solidFill>
                <a:latin typeface="Calibri"/>
                <a:cs typeface="Calibri"/>
              </a:endParaRPr>
            </a:p>
          </p:txBody>
        </p:sp>
        <p:sp>
          <p:nvSpPr>
            <p:cNvPr id="50" name="CasellaDiTesto 49"/>
            <p:cNvSpPr txBox="1"/>
            <p:nvPr/>
          </p:nvSpPr>
          <p:spPr>
            <a:xfrm>
              <a:off x="132158" y="6342614"/>
              <a:ext cx="50156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 smtClean="0">
                  <a:solidFill>
                    <a:schemeClr val="bg1"/>
                  </a:solidFill>
                  <a:latin typeface="Corbel"/>
                  <a:cs typeface="Corbel"/>
                </a:rPr>
                <a:t>G. Bocchi et al., Milano </a:t>
              </a:r>
              <a:r>
                <a:rPr lang="it-IT" dirty="0" err="1" smtClean="0">
                  <a:solidFill>
                    <a:schemeClr val="bg1"/>
                  </a:solidFill>
                  <a:latin typeface="Corbel"/>
                  <a:cs typeface="Corbel"/>
                </a:rPr>
                <a:t>Univ</a:t>
              </a:r>
              <a:r>
                <a:rPr lang="it-IT" dirty="0" smtClean="0">
                  <a:solidFill>
                    <a:schemeClr val="bg1"/>
                  </a:solidFill>
                  <a:latin typeface="Corbel"/>
                  <a:cs typeface="Corbel"/>
                </a:rPr>
                <a:t>., ILL-Data, </a:t>
              </a:r>
              <a:r>
                <a:rPr lang="it-IT" dirty="0" err="1" smtClean="0">
                  <a:solidFill>
                    <a:schemeClr val="bg1"/>
                  </a:solidFill>
                  <a:latin typeface="Corbel"/>
                  <a:cs typeface="Corbel"/>
                </a:rPr>
                <a:t>preliminary</a:t>
              </a:r>
              <a:endParaRPr lang="it-IT" dirty="0">
                <a:solidFill>
                  <a:schemeClr val="bg1"/>
                </a:solidFill>
                <a:latin typeface="Corbel"/>
                <a:cs typeface="Corbel"/>
              </a:endParaRPr>
            </a:p>
          </p:txBody>
        </p:sp>
      </p:grpSp>
      <p:grpSp>
        <p:nvGrpSpPr>
          <p:cNvPr id="6" name="Gruppo 5"/>
          <p:cNvGrpSpPr/>
          <p:nvPr/>
        </p:nvGrpSpPr>
        <p:grpSpPr>
          <a:xfrm>
            <a:off x="5380082" y="92348"/>
            <a:ext cx="3730177" cy="6502902"/>
            <a:chOff x="5380082" y="92348"/>
            <a:chExt cx="3730177" cy="6502902"/>
          </a:xfrm>
        </p:grpSpPr>
        <p:sp>
          <p:nvSpPr>
            <p:cNvPr id="42" name="Rettangolo 41"/>
            <p:cNvSpPr/>
            <p:nvPr/>
          </p:nvSpPr>
          <p:spPr>
            <a:xfrm>
              <a:off x="6121101" y="92348"/>
              <a:ext cx="2141031" cy="6955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2400" b="1" dirty="0" smtClean="0">
                  <a:solidFill>
                    <a:srgbClr val="00FFFF"/>
                  </a:solidFill>
                  <a:latin typeface="Corbel"/>
                  <a:cs typeface="Corbel"/>
                </a:rPr>
                <a:t>n capture with </a:t>
              </a:r>
            </a:p>
            <a:p>
              <a:pPr algn="ctr">
                <a:lnSpc>
                  <a:spcPct val="80000"/>
                </a:lnSpc>
              </a:pPr>
              <a:r>
                <a:rPr lang="en-US" sz="2400" b="1" dirty="0" smtClean="0">
                  <a:solidFill>
                    <a:srgbClr val="00FFFF"/>
                  </a:solidFill>
                  <a:latin typeface="Corbel"/>
                  <a:cs typeface="Corbel"/>
                </a:rPr>
                <a:t>FAST neutrons</a:t>
              </a:r>
              <a:endParaRPr lang="it-IT" sz="2400" dirty="0">
                <a:solidFill>
                  <a:srgbClr val="00FFFF"/>
                </a:solidFill>
                <a:latin typeface="Corbel"/>
                <a:cs typeface="Corbel"/>
              </a:endParaRPr>
            </a:p>
          </p:txBody>
        </p:sp>
        <p:sp>
          <p:nvSpPr>
            <p:cNvPr id="45" name="Rectangle 37"/>
            <p:cNvSpPr/>
            <p:nvPr/>
          </p:nvSpPr>
          <p:spPr>
            <a:xfrm>
              <a:off x="5380082" y="831120"/>
              <a:ext cx="3730177" cy="84484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>
                <a:lnSpc>
                  <a:spcPct val="90000"/>
                </a:lnSpc>
                <a:buSzPct val="100000"/>
                <a:buFont typeface="Courier New"/>
                <a:buChar char="o"/>
              </a:pPr>
              <a:r>
                <a:rPr lang="en-US" dirty="0" smtClean="0">
                  <a:solidFill>
                    <a:schemeClr val="bg1"/>
                  </a:solidFill>
                  <a:latin typeface="Corbel"/>
                  <a:cs typeface="Corbel"/>
                </a:rPr>
                <a:t>Capture into resonance states </a:t>
              </a:r>
            </a:p>
            <a:p>
              <a:pPr marL="285750" indent="-285750">
                <a:lnSpc>
                  <a:spcPct val="90000"/>
                </a:lnSpc>
                <a:buSzPct val="100000"/>
                <a:buFont typeface="Courier New"/>
                <a:buChar char="o"/>
              </a:pPr>
              <a:r>
                <a:rPr lang="en-US" dirty="0" smtClean="0">
                  <a:solidFill>
                    <a:schemeClr val="bg1"/>
                  </a:solidFill>
                  <a:latin typeface="Symbol" charset="2"/>
                  <a:cs typeface="Symbol" charset="2"/>
                </a:rPr>
                <a:t>g</a:t>
              </a:r>
              <a:r>
                <a:rPr lang="en-US" dirty="0" smtClean="0">
                  <a:solidFill>
                    <a:schemeClr val="bg1"/>
                  </a:solidFill>
                  <a:latin typeface="Corbel"/>
                  <a:cs typeface="Corbel"/>
                </a:rPr>
                <a:t>-decay to bound states</a:t>
              </a:r>
            </a:p>
            <a:p>
              <a:pPr>
                <a:lnSpc>
                  <a:spcPct val="90000"/>
                </a:lnSpc>
                <a:buSzPct val="150000"/>
              </a:pPr>
              <a:r>
                <a:rPr lang="en-US" b="1" dirty="0" smtClean="0">
                  <a:solidFill>
                    <a:schemeClr val="bg1"/>
                  </a:solidFill>
                  <a:latin typeface="Corbel"/>
                  <a:cs typeface="Corbel"/>
                </a:rPr>
                <a:t>      (positive and negative parity)</a:t>
              </a:r>
            </a:p>
          </p:txBody>
        </p:sp>
        <p:grpSp>
          <p:nvGrpSpPr>
            <p:cNvPr id="5" name="Gruppo 4"/>
            <p:cNvGrpSpPr/>
            <p:nvPr/>
          </p:nvGrpSpPr>
          <p:grpSpPr>
            <a:xfrm>
              <a:off x="5541711" y="2410081"/>
              <a:ext cx="3440119" cy="4185169"/>
              <a:chOff x="5541711" y="2410081"/>
              <a:chExt cx="3440119" cy="4185169"/>
            </a:xfrm>
          </p:grpSpPr>
          <p:pic>
            <p:nvPicPr>
              <p:cNvPr id="43" name="Immagine 42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541711" y="2410081"/>
                <a:ext cx="3311681" cy="3922095"/>
              </a:xfrm>
              <a:prstGeom prst="rect">
                <a:avLst/>
              </a:prstGeom>
            </p:spPr>
          </p:pic>
          <p:sp>
            <p:nvSpPr>
              <p:cNvPr id="44" name="テキスト ボックス 4"/>
              <p:cNvSpPr txBox="1"/>
              <p:nvPr/>
            </p:nvSpPr>
            <p:spPr>
              <a:xfrm>
                <a:off x="5670149" y="6318251"/>
                <a:ext cx="3311681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ja-JP" sz="1200" dirty="0" smtClean="0">
                    <a:solidFill>
                      <a:schemeClr val="bg1"/>
                    </a:solidFill>
                    <a:latin typeface="Corbel"/>
                    <a:cs typeface="Corbel"/>
                  </a:rPr>
                  <a:t>R.F. Carlton et al.,  NPA 465, 274 (1987)</a:t>
                </a:r>
                <a:endParaRPr kumimoji="1" lang="ja-JP" altLang="en-US" sz="1200" dirty="0">
                  <a:solidFill>
                    <a:schemeClr val="bg1"/>
                  </a:solidFill>
                  <a:latin typeface="Corbel"/>
                  <a:cs typeface="Corbel"/>
                </a:endParaRPr>
              </a:p>
            </p:txBody>
          </p:sp>
          <p:sp>
            <p:nvSpPr>
              <p:cNvPr id="51" name="CasellaDiTesto 50"/>
              <p:cNvSpPr txBox="1"/>
              <p:nvPr/>
            </p:nvSpPr>
            <p:spPr>
              <a:xfrm>
                <a:off x="6293411" y="2554132"/>
                <a:ext cx="1789739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400" b="1" dirty="0" smtClean="0">
                    <a:solidFill>
                      <a:srgbClr val="0000FF"/>
                    </a:solidFill>
                    <a:latin typeface="Corbel"/>
                    <a:cs typeface="Corbel"/>
                  </a:rPr>
                  <a:t>ORELA – </a:t>
                </a:r>
                <a:r>
                  <a:rPr lang="it-IT" sz="1400" b="1" dirty="0" err="1" smtClean="0">
                    <a:solidFill>
                      <a:srgbClr val="0000FF"/>
                    </a:solidFill>
                    <a:latin typeface="Corbel"/>
                    <a:cs typeface="Corbel"/>
                  </a:rPr>
                  <a:t>Oak</a:t>
                </a:r>
                <a:r>
                  <a:rPr lang="it-IT" sz="1400" b="1" dirty="0" smtClean="0">
                    <a:solidFill>
                      <a:srgbClr val="0000FF"/>
                    </a:solidFill>
                    <a:latin typeface="Corbel"/>
                    <a:cs typeface="Corbel"/>
                  </a:rPr>
                  <a:t> Ridge</a:t>
                </a:r>
              </a:p>
              <a:p>
                <a:r>
                  <a:rPr lang="it-IT" sz="1400" b="1" baseline="30000" dirty="0" smtClean="0">
                    <a:solidFill>
                      <a:srgbClr val="0000FF"/>
                    </a:solidFill>
                    <a:latin typeface="Corbel"/>
                    <a:cs typeface="Corbel"/>
                  </a:rPr>
                  <a:t>48</a:t>
                </a:r>
                <a:r>
                  <a:rPr lang="it-IT" sz="1400" b="1" dirty="0" smtClean="0">
                    <a:solidFill>
                      <a:srgbClr val="0000FF"/>
                    </a:solidFill>
                    <a:latin typeface="Corbel"/>
                    <a:cs typeface="Corbel"/>
                  </a:rPr>
                  <a:t>CaCO</a:t>
                </a:r>
                <a:r>
                  <a:rPr lang="it-IT" sz="1400" b="1" baseline="-25000" dirty="0" smtClean="0">
                    <a:solidFill>
                      <a:srgbClr val="0000FF"/>
                    </a:solidFill>
                    <a:latin typeface="Corbel"/>
                    <a:cs typeface="Corbel"/>
                  </a:rPr>
                  <a:t>3</a:t>
                </a:r>
                <a:r>
                  <a:rPr lang="it-IT" sz="1400" b="1" dirty="0" smtClean="0">
                    <a:solidFill>
                      <a:srgbClr val="0000FF"/>
                    </a:solidFill>
                    <a:latin typeface="Corbel"/>
                    <a:cs typeface="Corbel"/>
                  </a:rPr>
                  <a:t> target (10 g)</a:t>
                </a:r>
                <a:endParaRPr lang="it-IT" sz="1400" b="1" baseline="-25000" dirty="0">
                  <a:solidFill>
                    <a:srgbClr val="0000FF"/>
                  </a:solidFill>
                  <a:latin typeface="Corbel"/>
                  <a:cs typeface="Corbel"/>
                </a:endParaRPr>
              </a:p>
            </p:txBody>
          </p:sp>
        </p:grpSp>
      </p:grpSp>
      <p:grpSp>
        <p:nvGrpSpPr>
          <p:cNvPr id="7" name="Gruppo 6"/>
          <p:cNvGrpSpPr/>
          <p:nvPr/>
        </p:nvGrpSpPr>
        <p:grpSpPr>
          <a:xfrm>
            <a:off x="6583995" y="4319172"/>
            <a:ext cx="1878074" cy="1045942"/>
            <a:chOff x="6583995" y="4319172"/>
            <a:chExt cx="1878074" cy="1045942"/>
          </a:xfrm>
        </p:grpSpPr>
        <p:cxnSp>
          <p:nvCxnSpPr>
            <p:cNvPr id="49" name="Straight Arrow Connector 18"/>
            <p:cNvCxnSpPr/>
            <p:nvPr/>
          </p:nvCxnSpPr>
          <p:spPr>
            <a:xfrm>
              <a:off x="7135389" y="4853006"/>
              <a:ext cx="0" cy="512108"/>
            </a:xfrm>
            <a:prstGeom prst="straightConnector1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tailEnd type="arrow"/>
            </a:ln>
            <a:effectLst/>
          </p:spPr>
        </p:cxnSp>
        <p:cxnSp>
          <p:nvCxnSpPr>
            <p:cNvPr id="52" name="Straight Arrow Connector 18"/>
            <p:cNvCxnSpPr/>
            <p:nvPr/>
          </p:nvCxnSpPr>
          <p:spPr>
            <a:xfrm>
              <a:off x="7354566" y="4774118"/>
              <a:ext cx="0" cy="512108"/>
            </a:xfrm>
            <a:prstGeom prst="straightConnector1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tailEnd type="arrow"/>
            </a:ln>
            <a:effectLst/>
          </p:spPr>
        </p:cxnSp>
        <p:cxnSp>
          <p:nvCxnSpPr>
            <p:cNvPr id="53" name="Straight Arrow Connector 18"/>
            <p:cNvCxnSpPr/>
            <p:nvPr/>
          </p:nvCxnSpPr>
          <p:spPr>
            <a:xfrm>
              <a:off x="8434567" y="4557101"/>
              <a:ext cx="0" cy="395998"/>
            </a:xfrm>
            <a:prstGeom prst="straightConnector1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tailEnd type="arrow"/>
            </a:ln>
            <a:effectLst/>
          </p:spPr>
        </p:cxnSp>
        <p:sp>
          <p:nvSpPr>
            <p:cNvPr id="8" name="CasellaDiTesto 7"/>
            <p:cNvSpPr txBox="1"/>
            <p:nvPr/>
          </p:nvSpPr>
          <p:spPr>
            <a:xfrm>
              <a:off x="6583995" y="4420627"/>
              <a:ext cx="122621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600" b="1" dirty="0" smtClean="0">
                  <a:solidFill>
                    <a:srgbClr val="FF0000"/>
                  </a:solidFill>
                  <a:latin typeface="Corbel"/>
                  <a:cs typeface="Corbel"/>
                </a:rPr>
                <a:t>1.2-1.3 </a:t>
              </a:r>
              <a:r>
                <a:rPr lang="it-IT" sz="1600" b="1" dirty="0" err="1" smtClean="0">
                  <a:solidFill>
                    <a:srgbClr val="FF0000"/>
                  </a:solidFill>
                  <a:latin typeface="Corbel"/>
                  <a:cs typeface="Corbel"/>
                </a:rPr>
                <a:t>MeV</a:t>
              </a:r>
              <a:endParaRPr lang="it-IT" sz="1600" b="1" dirty="0">
                <a:solidFill>
                  <a:srgbClr val="FF0000"/>
                </a:solidFill>
                <a:latin typeface="Corbel"/>
                <a:cs typeface="Corbel"/>
              </a:endParaRPr>
            </a:p>
          </p:txBody>
        </p:sp>
        <p:sp>
          <p:nvSpPr>
            <p:cNvPr id="54" name="CasellaDiTesto 53"/>
            <p:cNvSpPr txBox="1"/>
            <p:nvPr/>
          </p:nvSpPr>
          <p:spPr>
            <a:xfrm>
              <a:off x="8002889" y="4319172"/>
              <a:ext cx="45918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600" b="1" dirty="0" smtClean="0">
                  <a:solidFill>
                    <a:srgbClr val="FF0000"/>
                  </a:solidFill>
                  <a:latin typeface="Corbel"/>
                  <a:cs typeface="Corbel"/>
                </a:rPr>
                <a:t>1.9</a:t>
              </a:r>
              <a:endParaRPr lang="it-IT" sz="1600" b="1" dirty="0">
                <a:solidFill>
                  <a:srgbClr val="FF0000"/>
                </a:solidFill>
                <a:latin typeface="Corbel"/>
                <a:cs typeface="Corbel"/>
              </a:endParaRPr>
            </a:p>
          </p:txBody>
        </p:sp>
      </p:grpSp>
      <p:sp>
        <p:nvSpPr>
          <p:cNvPr id="35" name="Rettangolo 34"/>
          <p:cNvSpPr/>
          <p:nvPr/>
        </p:nvSpPr>
        <p:spPr>
          <a:xfrm>
            <a:off x="6087284" y="1748109"/>
            <a:ext cx="2285142" cy="5386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70000"/>
              </a:lnSpc>
            </a:pPr>
            <a:r>
              <a:rPr lang="en-US" sz="2000" dirty="0">
                <a:solidFill>
                  <a:srgbClr val="FFFF00"/>
                </a:solidFill>
                <a:latin typeface="Corbel"/>
                <a:cs typeface="Corbel"/>
              </a:rPr>
              <a:t>c</a:t>
            </a:r>
            <a:r>
              <a:rPr lang="en-US" sz="2000" dirty="0" smtClean="0">
                <a:solidFill>
                  <a:srgbClr val="FFFF00"/>
                </a:solidFill>
                <a:latin typeface="Corbel"/>
                <a:cs typeface="Corbel"/>
              </a:rPr>
              <a:t>omplete Low-Spin</a:t>
            </a:r>
          </a:p>
          <a:p>
            <a:pPr algn="ctr">
              <a:lnSpc>
                <a:spcPct val="70000"/>
              </a:lnSpc>
            </a:pPr>
            <a:r>
              <a:rPr lang="en-US" sz="2000" dirty="0" smtClean="0">
                <a:solidFill>
                  <a:srgbClr val="FFFF00"/>
                </a:solidFill>
                <a:latin typeface="Symbol" charset="2"/>
                <a:cs typeface="Symbol" charset="2"/>
              </a:rPr>
              <a:t>g</a:t>
            </a:r>
            <a:r>
              <a:rPr lang="en-US" sz="2000" dirty="0" smtClean="0">
                <a:solidFill>
                  <a:srgbClr val="FFFF00"/>
                </a:solidFill>
                <a:latin typeface="Corbel"/>
                <a:cs typeface="Corbel"/>
              </a:rPr>
              <a:t>-spectroscopy </a:t>
            </a:r>
            <a:r>
              <a:rPr lang="en-US" sz="2000" baseline="30000" dirty="0" smtClean="0">
                <a:solidFill>
                  <a:srgbClr val="FFFF00"/>
                </a:solidFill>
                <a:latin typeface="Corbel"/>
                <a:cs typeface="Corbel"/>
              </a:rPr>
              <a:t>49</a:t>
            </a:r>
            <a:r>
              <a:rPr lang="en-US" sz="2000" dirty="0" smtClean="0">
                <a:solidFill>
                  <a:srgbClr val="FFFF00"/>
                </a:solidFill>
                <a:latin typeface="Corbel"/>
                <a:cs typeface="Corbel"/>
              </a:rPr>
              <a:t>Ca</a:t>
            </a:r>
            <a:endParaRPr lang="it-IT" sz="2000" dirty="0">
              <a:solidFill>
                <a:srgbClr val="FFFF00"/>
              </a:solidFill>
              <a:latin typeface="Corbel"/>
              <a:cs typeface="Corbel"/>
            </a:endParaRPr>
          </a:p>
        </p:txBody>
      </p:sp>
      <p:sp>
        <p:nvSpPr>
          <p:cNvPr id="9" name="Rettangolo 8"/>
          <p:cNvSpPr/>
          <p:nvPr/>
        </p:nvSpPr>
        <p:spPr>
          <a:xfrm>
            <a:off x="319936" y="2372615"/>
            <a:ext cx="423193" cy="307777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Corbel"/>
                <a:cs typeface="Corbel"/>
              </a:rPr>
              <a:t>1/2</a:t>
            </a:r>
            <a:r>
              <a:rPr lang="en-US" sz="2000" b="1" baseline="30000" dirty="0" smtClean="0">
                <a:solidFill>
                  <a:srgbClr val="FF0000"/>
                </a:solidFill>
                <a:latin typeface="Corbel"/>
                <a:cs typeface="Corbel"/>
              </a:rPr>
              <a:t>+</a:t>
            </a:r>
            <a:endParaRPr lang="it-IT" sz="2000" b="1" dirty="0">
              <a:solidFill>
                <a:srgbClr val="FF0000"/>
              </a:solidFill>
            </a:endParaRPr>
          </a:p>
        </p:txBody>
      </p:sp>
      <p:sp>
        <p:nvSpPr>
          <p:cNvPr id="46" name="Rettangolo 45"/>
          <p:cNvSpPr/>
          <p:nvPr/>
        </p:nvSpPr>
        <p:spPr>
          <a:xfrm>
            <a:off x="287386" y="5559000"/>
            <a:ext cx="413900" cy="307777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Corbel"/>
                <a:cs typeface="Corbel"/>
              </a:rPr>
              <a:t>3/2-</a:t>
            </a:r>
            <a:endParaRPr lang="it-IT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2552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149393" y="-42746"/>
            <a:ext cx="9721261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  <a:latin typeface="Corbel"/>
                <a:cs typeface="Corbel"/>
              </a:rPr>
              <a:t> </a:t>
            </a:r>
            <a:r>
              <a:rPr lang="en-US" sz="2800" b="1" dirty="0">
                <a:solidFill>
                  <a:srgbClr val="CC0099"/>
                </a:solidFill>
                <a:latin typeface="Corbel"/>
                <a:cs typeface="Corbel"/>
              </a:rPr>
              <a:t>	</a:t>
            </a:r>
            <a:endParaRPr lang="en-US" sz="2400" b="1" dirty="0" smtClean="0">
              <a:solidFill>
                <a:srgbClr val="CC0099"/>
              </a:solidFill>
              <a:latin typeface="Corbel"/>
              <a:cs typeface="Corbel"/>
            </a:endParaRPr>
          </a:p>
          <a:p>
            <a:pPr>
              <a:lnSpc>
                <a:spcPct val="50000"/>
              </a:lnSpc>
            </a:pPr>
            <a:r>
              <a:rPr lang="en-US" sz="2400" b="1" dirty="0">
                <a:solidFill>
                  <a:srgbClr val="FF0000"/>
                </a:solidFill>
                <a:latin typeface="Corbel"/>
                <a:cs typeface="Corbel"/>
              </a:rPr>
              <a:t> </a:t>
            </a:r>
            <a:endParaRPr lang="en-US" b="1" dirty="0" smtClean="0">
              <a:solidFill>
                <a:srgbClr val="0000FF"/>
              </a:solidFill>
              <a:latin typeface="Corbel"/>
              <a:cs typeface="Corbel"/>
            </a:endParaRPr>
          </a:p>
          <a:p>
            <a:pPr marL="0" lvl="1"/>
            <a:r>
              <a:rPr lang="en-US" sz="2400" b="1" dirty="0" smtClean="0">
                <a:solidFill>
                  <a:srgbClr val="0000FF"/>
                </a:solidFill>
                <a:latin typeface="Corbel"/>
                <a:cs typeface="Corbel"/>
              </a:rPr>
              <a:t>	</a:t>
            </a:r>
            <a:r>
              <a:rPr lang="en-US" sz="2400" b="1" dirty="0">
                <a:solidFill>
                  <a:srgbClr val="0000FF"/>
                </a:solidFill>
                <a:latin typeface="Corbel"/>
                <a:cs typeface="Corbel"/>
              </a:rPr>
              <a:t> </a:t>
            </a:r>
            <a:r>
              <a:rPr lang="en-US" sz="2400" b="1" dirty="0" smtClean="0">
                <a:solidFill>
                  <a:srgbClr val="0000FF"/>
                </a:solidFill>
                <a:latin typeface="Corbel"/>
                <a:cs typeface="Corbel"/>
              </a:rPr>
              <a:t>    </a:t>
            </a:r>
            <a:r>
              <a:rPr lang="en-US" sz="2400" b="1" dirty="0">
                <a:solidFill>
                  <a:srgbClr val="0000FF"/>
                </a:solidFill>
                <a:latin typeface="Corbel"/>
                <a:cs typeface="Corbel"/>
              </a:rPr>
              <a:t>	 </a:t>
            </a:r>
            <a:r>
              <a:rPr lang="en-US" sz="2400" b="1" dirty="0" smtClean="0">
                <a:solidFill>
                  <a:srgbClr val="0000FF"/>
                </a:solidFill>
                <a:latin typeface="Corbel"/>
                <a:cs typeface="Corbel"/>
              </a:rPr>
              <a:t> </a:t>
            </a:r>
            <a:r>
              <a:rPr lang="en-US" sz="2400" b="1" dirty="0" smtClean="0">
                <a:solidFill>
                  <a:srgbClr val="FFFF00"/>
                </a:solidFill>
                <a:latin typeface="Corbel"/>
                <a:cs typeface="Corbel"/>
              </a:rPr>
              <a:t>  INTRODUCTION</a:t>
            </a:r>
          </a:p>
          <a:p>
            <a:pPr marL="0" lvl="1">
              <a:lnSpc>
                <a:spcPct val="50000"/>
              </a:lnSpc>
            </a:pPr>
            <a:endParaRPr lang="en-US" sz="2400" b="1" dirty="0" smtClean="0">
              <a:solidFill>
                <a:srgbClr val="FFFF00"/>
              </a:solidFill>
              <a:latin typeface="Corbel"/>
              <a:cs typeface="Corbel"/>
            </a:endParaRPr>
          </a:p>
          <a:p>
            <a:pPr marL="0" lvl="1">
              <a:lnSpc>
                <a:spcPct val="50000"/>
              </a:lnSpc>
            </a:pPr>
            <a:r>
              <a:rPr lang="en-US" sz="2400" b="1" dirty="0">
                <a:solidFill>
                  <a:srgbClr val="0000FF"/>
                </a:solidFill>
                <a:latin typeface="Corbel"/>
                <a:cs typeface="Corbel"/>
              </a:rPr>
              <a:t> </a:t>
            </a:r>
            <a:r>
              <a:rPr lang="en-US" sz="2400" b="1" dirty="0" smtClean="0">
                <a:solidFill>
                  <a:srgbClr val="0000FF"/>
                </a:solidFill>
                <a:latin typeface="Corbel"/>
                <a:cs typeface="Corbel"/>
              </a:rPr>
              <a:t>                </a:t>
            </a:r>
            <a:r>
              <a:rPr lang="en-US" sz="2000" b="1" dirty="0" smtClean="0">
                <a:solidFill>
                  <a:srgbClr val="CC0099"/>
                </a:solidFill>
                <a:latin typeface="Corbel"/>
                <a:cs typeface="Corbel"/>
              </a:rPr>
              <a:t> </a:t>
            </a:r>
          </a:p>
          <a:p>
            <a:pPr marL="0" lvl="1"/>
            <a:r>
              <a:rPr lang="en-US" sz="2000" b="1" dirty="0">
                <a:solidFill>
                  <a:srgbClr val="CC0099"/>
                </a:solidFill>
                <a:latin typeface="Corbel"/>
                <a:cs typeface="Corbel"/>
              </a:rPr>
              <a:t>	</a:t>
            </a:r>
            <a:r>
              <a:rPr lang="en-US" sz="2000" b="1" dirty="0" smtClean="0">
                <a:solidFill>
                  <a:srgbClr val="CC0099"/>
                </a:solidFill>
                <a:latin typeface="Corbel"/>
                <a:cs typeface="Corbel"/>
              </a:rPr>
              <a:t>	    </a:t>
            </a:r>
            <a:r>
              <a:rPr lang="en-US" sz="2400" b="1" dirty="0" smtClean="0">
                <a:solidFill>
                  <a:srgbClr val="00FFFF"/>
                </a:solidFill>
                <a:latin typeface="Corbel"/>
                <a:cs typeface="Corbel"/>
              </a:rPr>
              <a:t>Models aimed at describing  Excited  States </a:t>
            </a:r>
          </a:p>
          <a:p>
            <a:pPr marL="0" lvl="1">
              <a:lnSpc>
                <a:spcPct val="50000"/>
              </a:lnSpc>
            </a:pPr>
            <a:endParaRPr lang="en-US" sz="800" i="1" dirty="0" smtClean="0">
              <a:solidFill>
                <a:srgbClr val="0000FF"/>
              </a:solidFill>
              <a:latin typeface="Corbel"/>
              <a:cs typeface="Corbel"/>
            </a:endParaRPr>
          </a:p>
          <a:p>
            <a:pPr marL="1714500" lvl="4" indent="-342900">
              <a:buFont typeface="Courier New"/>
              <a:buChar char="o"/>
            </a:pPr>
            <a:r>
              <a:rPr lang="en-US" sz="2000" dirty="0" smtClean="0">
                <a:solidFill>
                  <a:schemeClr val="bg1"/>
                </a:solidFill>
                <a:latin typeface="Corbel"/>
                <a:cs typeface="Corbel"/>
              </a:rPr>
              <a:t>SHELL Model</a:t>
            </a:r>
            <a:r>
              <a:rPr lang="en-US" dirty="0">
                <a:solidFill>
                  <a:schemeClr val="bg1"/>
                </a:solidFill>
                <a:latin typeface="Corbel"/>
                <a:cs typeface="Corbel"/>
              </a:rPr>
              <a:t> </a:t>
            </a:r>
            <a:r>
              <a:rPr lang="en-US" dirty="0" smtClean="0">
                <a:solidFill>
                  <a:schemeClr val="bg1"/>
                </a:solidFill>
                <a:latin typeface="Corbel"/>
                <a:cs typeface="Corbel"/>
              </a:rPr>
              <a:t> and   </a:t>
            </a:r>
            <a:r>
              <a:rPr lang="en-US" sz="2000" dirty="0" smtClean="0">
                <a:solidFill>
                  <a:schemeClr val="bg1"/>
                </a:solidFill>
                <a:latin typeface="Corbel"/>
                <a:cs typeface="Corbel"/>
              </a:rPr>
              <a:t>Particle-Phonon Coupling Model</a:t>
            </a:r>
          </a:p>
          <a:p>
            <a:pPr marL="1714500" lvl="4" indent="-342900">
              <a:buFont typeface="Courier New"/>
              <a:buChar char="o"/>
            </a:pPr>
            <a:r>
              <a:rPr lang="en-US" sz="2000" dirty="0" smtClean="0">
                <a:solidFill>
                  <a:schemeClr val="bg1"/>
                </a:solidFill>
                <a:latin typeface="Corbel"/>
                <a:cs typeface="Corbel"/>
              </a:rPr>
              <a:t>Limitation and Future Perspectives for Unified Picture</a:t>
            </a:r>
          </a:p>
          <a:p>
            <a:pPr marL="0" lvl="1"/>
            <a:r>
              <a:rPr lang="en-US" sz="2400" b="1" i="1" dirty="0">
                <a:solidFill>
                  <a:srgbClr val="0000FF"/>
                </a:solidFill>
                <a:latin typeface="Corbel"/>
                <a:cs typeface="Corbel"/>
                <a:sym typeface="Wingdings"/>
              </a:rPr>
              <a:t> </a:t>
            </a:r>
            <a:r>
              <a:rPr lang="en-US" sz="2400" b="1" i="1" dirty="0" smtClean="0">
                <a:solidFill>
                  <a:srgbClr val="0000FF"/>
                </a:solidFill>
                <a:latin typeface="Corbel"/>
                <a:cs typeface="Corbel"/>
                <a:sym typeface="Wingdings"/>
              </a:rPr>
              <a:t>                    </a:t>
            </a:r>
            <a:r>
              <a:rPr lang="en-US" b="1" i="1" dirty="0" smtClean="0">
                <a:solidFill>
                  <a:srgbClr val="0000FF"/>
                </a:solidFill>
                <a:latin typeface="Corbel"/>
                <a:cs typeface="Corbel"/>
                <a:sym typeface="Wingdings"/>
              </a:rPr>
              <a:t>		</a:t>
            </a:r>
          </a:p>
          <a:p>
            <a:pPr marL="0" lvl="1"/>
            <a:r>
              <a:rPr lang="en-US" b="1" i="1" dirty="0">
                <a:solidFill>
                  <a:srgbClr val="0000FF"/>
                </a:solidFill>
                <a:latin typeface="Corbel"/>
                <a:cs typeface="Corbel"/>
                <a:sym typeface="Wingdings"/>
              </a:rPr>
              <a:t>	</a:t>
            </a:r>
            <a:r>
              <a:rPr lang="en-US" b="1" i="1" dirty="0" smtClean="0">
                <a:solidFill>
                  <a:srgbClr val="0000FF"/>
                </a:solidFill>
                <a:latin typeface="Corbel"/>
                <a:cs typeface="Corbel"/>
                <a:sym typeface="Wingdings"/>
              </a:rPr>
              <a:t>	</a:t>
            </a:r>
            <a:endParaRPr lang="en-US" b="1" i="1" dirty="0">
              <a:solidFill>
                <a:srgbClr val="FF00FF"/>
              </a:solidFill>
              <a:latin typeface="Corbel"/>
              <a:cs typeface="Corbel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-173843" y="2794108"/>
            <a:ext cx="10318653" cy="3190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/>
            <a:endParaRPr lang="en-US" sz="800" b="1" i="1" dirty="0">
              <a:solidFill>
                <a:srgbClr val="0000FF"/>
              </a:solidFill>
              <a:latin typeface="Corbel"/>
              <a:cs typeface="Corbel"/>
              <a:sym typeface="Wingdings"/>
            </a:endParaRPr>
          </a:p>
          <a:p>
            <a:pPr marL="0" lvl="1"/>
            <a:r>
              <a:rPr lang="en-US" sz="2000" b="1" i="1" dirty="0">
                <a:solidFill>
                  <a:srgbClr val="0000FF"/>
                </a:solidFill>
                <a:latin typeface="Corbel"/>
                <a:cs typeface="Corbel"/>
                <a:sym typeface="Wingdings"/>
              </a:rPr>
              <a:t>	    </a:t>
            </a:r>
            <a:r>
              <a:rPr lang="en-US" sz="2000" b="1" dirty="0">
                <a:solidFill>
                  <a:srgbClr val="0000FF"/>
                </a:solidFill>
                <a:latin typeface="Corbel"/>
                <a:cs typeface="Corbel"/>
                <a:sym typeface="Wingdings"/>
              </a:rPr>
              <a:t> </a:t>
            </a:r>
            <a:r>
              <a:rPr lang="en-US" sz="2400" b="1" dirty="0">
                <a:solidFill>
                  <a:srgbClr val="0000FF"/>
                </a:solidFill>
                <a:latin typeface="Corbel"/>
                <a:cs typeface="Corbel"/>
                <a:sym typeface="Wingdings"/>
              </a:rPr>
              <a:t>  </a:t>
            </a:r>
            <a:r>
              <a:rPr lang="en-US" sz="2400" b="1" dirty="0" smtClean="0">
                <a:solidFill>
                  <a:srgbClr val="0000FF"/>
                </a:solidFill>
                <a:latin typeface="Corbel"/>
                <a:cs typeface="Corbel"/>
                <a:sym typeface="Wingdings"/>
              </a:rPr>
              <a:t>     </a:t>
            </a:r>
            <a:r>
              <a:rPr lang="en-US" sz="2400" b="1" dirty="0" smtClean="0">
                <a:solidFill>
                  <a:srgbClr val="FFFF00"/>
                </a:solidFill>
                <a:latin typeface="Corbel"/>
                <a:cs typeface="Corbel"/>
              </a:rPr>
              <a:t>RECENT </a:t>
            </a:r>
            <a:r>
              <a:rPr lang="en-US" sz="2400" b="1" dirty="0">
                <a:solidFill>
                  <a:srgbClr val="FFFF00"/>
                </a:solidFill>
                <a:latin typeface="Symbol" charset="2"/>
                <a:cs typeface="Symbol" charset="2"/>
              </a:rPr>
              <a:t>g</a:t>
            </a:r>
            <a:r>
              <a:rPr lang="en-US" sz="2400" b="1" dirty="0">
                <a:solidFill>
                  <a:srgbClr val="FFFF00"/>
                </a:solidFill>
                <a:latin typeface="Corbel"/>
                <a:cs typeface="Corbel"/>
              </a:rPr>
              <a:t> – </a:t>
            </a:r>
            <a:r>
              <a:rPr lang="en-US" sz="2400" b="1" dirty="0" smtClean="0">
                <a:solidFill>
                  <a:srgbClr val="FFFF00"/>
                </a:solidFill>
                <a:latin typeface="Corbel"/>
                <a:cs typeface="Corbel"/>
              </a:rPr>
              <a:t>spectroscopy </a:t>
            </a:r>
            <a:r>
              <a:rPr lang="en-US" sz="2400" b="1" dirty="0">
                <a:solidFill>
                  <a:srgbClr val="FFFF00"/>
                </a:solidFill>
                <a:latin typeface="Corbel"/>
                <a:cs typeface="Corbel"/>
              </a:rPr>
              <a:t>RESULTS </a:t>
            </a:r>
            <a:endParaRPr lang="en-US" sz="2400" b="1" dirty="0" smtClean="0">
              <a:solidFill>
                <a:srgbClr val="FFFF00"/>
              </a:solidFill>
              <a:latin typeface="Corbel"/>
              <a:cs typeface="Corbel"/>
            </a:endParaRPr>
          </a:p>
          <a:p>
            <a:pPr marL="0" lvl="1"/>
            <a:r>
              <a:rPr lang="en-US" sz="2400" b="1" dirty="0">
                <a:solidFill>
                  <a:srgbClr val="FFFF00"/>
                </a:solidFill>
                <a:latin typeface="Corbel"/>
                <a:cs typeface="Corbel"/>
              </a:rPr>
              <a:t> </a:t>
            </a:r>
            <a:r>
              <a:rPr lang="en-US" sz="2400" b="1" dirty="0" smtClean="0">
                <a:solidFill>
                  <a:srgbClr val="FFFF00"/>
                </a:solidFill>
                <a:latin typeface="Corbel"/>
                <a:cs typeface="Corbel"/>
              </a:rPr>
              <a:t>                 around  DOUBLY MAGIC </a:t>
            </a:r>
            <a:r>
              <a:rPr lang="en-US" sz="2400" b="1" dirty="0">
                <a:solidFill>
                  <a:srgbClr val="FFFF00"/>
                </a:solidFill>
                <a:latin typeface="Corbel"/>
                <a:cs typeface="Corbel"/>
              </a:rPr>
              <a:t>NUCLEI</a:t>
            </a:r>
            <a:endParaRPr lang="en-US" sz="2000" i="1" dirty="0">
              <a:solidFill>
                <a:srgbClr val="FFFF00"/>
              </a:solidFill>
              <a:latin typeface="Corbel"/>
              <a:cs typeface="Corbel"/>
            </a:endParaRPr>
          </a:p>
          <a:p>
            <a:pPr marL="0" lvl="1">
              <a:lnSpc>
                <a:spcPct val="50000"/>
              </a:lnSpc>
            </a:pPr>
            <a:r>
              <a:rPr lang="en-US" sz="2000" i="1" baseline="30000" dirty="0">
                <a:solidFill>
                  <a:srgbClr val="0000FF"/>
                </a:solidFill>
                <a:latin typeface="Corbel"/>
                <a:cs typeface="Corbel"/>
              </a:rPr>
              <a:t>				</a:t>
            </a:r>
            <a:r>
              <a:rPr lang="en-US" sz="2000" i="1" dirty="0">
                <a:solidFill>
                  <a:srgbClr val="0000FF"/>
                </a:solidFill>
                <a:latin typeface="Corbel"/>
                <a:cs typeface="Corbel"/>
              </a:rPr>
              <a:t>  </a:t>
            </a:r>
          </a:p>
          <a:p>
            <a:pPr marL="0" lvl="1">
              <a:lnSpc>
                <a:spcPct val="70000"/>
              </a:lnSpc>
            </a:pPr>
            <a:r>
              <a:rPr lang="en-US" sz="2000" i="1" dirty="0">
                <a:solidFill>
                  <a:srgbClr val="0000FF"/>
                </a:solidFill>
                <a:latin typeface="Corbel"/>
                <a:cs typeface="Corbel"/>
              </a:rPr>
              <a:t>		 </a:t>
            </a:r>
            <a:endParaRPr lang="en-US" sz="2400" b="1" dirty="0">
              <a:solidFill>
                <a:schemeClr val="bg1"/>
              </a:solidFill>
              <a:latin typeface="Corbel"/>
              <a:cs typeface="Corbel"/>
            </a:endParaRPr>
          </a:p>
          <a:p>
            <a:pPr marL="0" lvl="1"/>
            <a:r>
              <a:rPr lang="en-US" sz="2400" dirty="0">
                <a:solidFill>
                  <a:schemeClr val="bg1"/>
                </a:solidFill>
                <a:latin typeface="Corbel"/>
                <a:cs typeface="Corbel"/>
              </a:rPr>
              <a:t>                     </a:t>
            </a:r>
            <a:r>
              <a:rPr lang="en-US" sz="2800" dirty="0" smtClean="0">
                <a:solidFill>
                  <a:schemeClr val="bg1"/>
                </a:solidFill>
                <a:latin typeface="Corbel"/>
                <a:cs typeface="Corbel"/>
              </a:rPr>
              <a:t> </a:t>
            </a:r>
            <a:r>
              <a:rPr lang="en-US" sz="2400" dirty="0" smtClean="0">
                <a:solidFill>
                  <a:schemeClr val="bg1"/>
                </a:solidFill>
                <a:latin typeface="Corbel"/>
                <a:cs typeface="Corbel"/>
              </a:rPr>
              <a:t>1.      </a:t>
            </a:r>
            <a:r>
              <a:rPr lang="en-US" sz="2400" baseline="30000" dirty="0" smtClean="0">
                <a:solidFill>
                  <a:schemeClr val="bg1"/>
                </a:solidFill>
                <a:latin typeface="Corbel"/>
                <a:cs typeface="Corbel"/>
              </a:rPr>
              <a:t>48</a:t>
            </a:r>
            <a:r>
              <a:rPr lang="en-US" sz="2400" dirty="0" smtClean="0">
                <a:solidFill>
                  <a:schemeClr val="bg1"/>
                </a:solidFill>
                <a:latin typeface="Corbel"/>
                <a:cs typeface="Corbel"/>
              </a:rPr>
              <a:t>Ca </a:t>
            </a:r>
            <a:r>
              <a:rPr lang="en-US" sz="2400" dirty="0">
                <a:solidFill>
                  <a:schemeClr val="bg1"/>
                </a:solidFill>
                <a:latin typeface="Corbel"/>
                <a:cs typeface="Corbel"/>
              </a:rPr>
              <a:t>– </a:t>
            </a:r>
            <a:r>
              <a:rPr lang="en-US" sz="2400" dirty="0" err="1" smtClean="0">
                <a:solidFill>
                  <a:schemeClr val="bg1"/>
                </a:solidFill>
                <a:latin typeface="Corbel"/>
                <a:cs typeface="Corbel"/>
              </a:rPr>
              <a:t>Multinucleon</a:t>
            </a:r>
            <a:r>
              <a:rPr lang="en-US" sz="2400" dirty="0" smtClean="0">
                <a:solidFill>
                  <a:schemeClr val="bg1"/>
                </a:solidFill>
                <a:latin typeface="Corbel"/>
                <a:cs typeface="Corbel"/>
              </a:rPr>
              <a:t> Transfer</a:t>
            </a:r>
            <a:r>
              <a:rPr lang="en-US" sz="2400" dirty="0">
                <a:solidFill>
                  <a:schemeClr val="bg1"/>
                </a:solidFill>
                <a:latin typeface="Corbel"/>
                <a:cs typeface="Corbel"/>
              </a:rPr>
              <a:t>, (</a:t>
            </a:r>
            <a:r>
              <a:rPr lang="en-US" sz="2400" dirty="0" err="1">
                <a:solidFill>
                  <a:schemeClr val="bg1"/>
                </a:solidFill>
                <a:latin typeface="Corbel"/>
                <a:cs typeface="Corbel"/>
              </a:rPr>
              <a:t>n,</a:t>
            </a:r>
            <a:r>
              <a:rPr lang="en-US" sz="2400" dirty="0" err="1">
                <a:solidFill>
                  <a:schemeClr val="bg1"/>
                </a:solidFill>
                <a:latin typeface="Symbol" charset="2"/>
                <a:cs typeface="Symbol" charset="2"/>
              </a:rPr>
              <a:t>g</a:t>
            </a:r>
            <a:r>
              <a:rPr lang="en-US" sz="2400" dirty="0">
                <a:solidFill>
                  <a:schemeClr val="bg1"/>
                </a:solidFill>
                <a:latin typeface="Corbel"/>
                <a:cs typeface="Corbel"/>
              </a:rPr>
              <a:t>)</a:t>
            </a:r>
            <a:endParaRPr lang="en-US" sz="2400" dirty="0" smtClean="0">
              <a:solidFill>
                <a:schemeClr val="bg1"/>
              </a:solidFill>
              <a:latin typeface="Corbel"/>
              <a:cs typeface="Corbel"/>
            </a:endParaRPr>
          </a:p>
          <a:p>
            <a:pPr marL="0" lvl="1"/>
            <a:r>
              <a:rPr lang="en-US" sz="2400" baseline="30000" dirty="0">
                <a:solidFill>
                  <a:schemeClr val="bg1"/>
                </a:solidFill>
                <a:latin typeface="Corbel"/>
                <a:cs typeface="Corbel"/>
              </a:rPr>
              <a:t> </a:t>
            </a:r>
            <a:r>
              <a:rPr lang="en-US" sz="2400" baseline="30000" dirty="0" smtClean="0">
                <a:solidFill>
                  <a:schemeClr val="bg1"/>
                </a:solidFill>
                <a:latin typeface="Corbel"/>
                <a:cs typeface="Corbel"/>
              </a:rPr>
              <a:t>                                </a:t>
            </a:r>
            <a:r>
              <a:rPr lang="en-US" sz="2400" dirty="0" smtClean="0">
                <a:solidFill>
                  <a:schemeClr val="bg1"/>
                </a:solidFill>
                <a:latin typeface="Corbel"/>
                <a:cs typeface="Corbel"/>
              </a:rPr>
              <a:t>2.    </a:t>
            </a:r>
            <a:r>
              <a:rPr lang="en-US" sz="2400" baseline="30000" dirty="0" smtClean="0">
                <a:solidFill>
                  <a:schemeClr val="bg1"/>
                </a:solidFill>
                <a:latin typeface="Corbel"/>
                <a:cs typeface="Corbel"/>
              </a:rPr>
              <a:t>132</a:t>
            </a:r>
            <a:r>
              <a:rPr lang="en-US" sz="2400" dirty="0" smtClean="0">
                <a:solidFill>
                  <a:schemeClr val="bg1"/>
                </a:solidFill>
                <a:latin typeface="Corbel"/>
                <a:cs typeface="Corbel"/>
              </a:rPr>
              <a:t>Sn  </a:t>
            </a:r>
            <a:r>
              <a:rPr lang="en-US" sz="2400" dirty="0">
                <a:solidFill>
                  <a:schemeClr val="bg1"/>
                </a:solidFill>
                <a:latin typeface="Corbel"/>
                <a:cs typeface="Corbel"/>
              </a:rPr>
              <a:t>– Neutron Induced Fission</a:t>
            </a:r>
          </a:p>
          <a:p>
            <a:pPr marL="0" lvl="1"/>
            <a:r>
              <a:rPr lang="en-US" sz="2400" dirty="0">
                <a:solidFill>
                  <a:schemeClr val="bg1"/>
                </a:solidFill>
                <a:latin typeface="Corbel"/>
                <a:cs typeface="Corbel"/>
              </a:rPr>
              <a:t>                   </a:t>
            </a:r>
            <a:r>
              <a:rPr lang="en-US" sz="2400" dirty="0" smtClean="0">
                <a:solidFill>
                  <a:schemeClr val="bg1"/>
                </a:solidFill>
                <a:latin typeface="Corbel"/>
                <a:cs typeface="Corbel"/>
              </a:rPr>
              <a:t> </a:t>
            </a:r>
            <a:r>
              <a:rPr lang="en-US" sz="2400" dirty="0" smtClean="0">
                <a:solidFill>
                  <a:schemeClr val="bg1">
                    <a:lumMod val="75000"/>
                  </a:schemeClr>
                </a:solidFill>
                <a:latin typeface="Corbel"/>
                <a:cs typeface="Corbel"/>
              </a:rPr>
              <a:t>  </a:t>
            </a:r>
            <a:r>
              <a:rPr lang="en-US" sz="2400" dirty="0" smtClean="0">
                <a:solidFill>
                  <a:schemeClr val="bg1"/>
                </a:solidFill>
                <a:latin typeface="Corbel"/>
                <a:cs typeface="Corbel"/>
              </a:rPr>
              <a:t> 3.    </a:t>
            </a:r>
            <a:r>
              <a:rPr lang="en-US" sz="2400" baseline="30000" dirty="0">
                <a:solidFill>
                  <a:schemeClr val="bg1"/>
                </a:solidFill>
                <a:latin typeface="Corbel"/>
                <a:cs typeface="Corbel"/>
              </a:rPr>
              <a:t>208</a:t>
            </a:r>
            <a:r>
              <a:rPr lang="en-US" sz="2400" dirty="0">
                <a:solidFill>
                  <a:schemeClr val="bg1"/>
                </a:solidFill>
                <a:latin typeface="Corbel"/>
                <a:cs typeface="Corbel"/>
              </a:rPr>
              <a:t>Pb – (</a:t>
            </a:r>
            <a:r>
              <a:rPr lang="en-US" sz="2400" dirty="0" err="1">
                <a:solidFill>
                  <a:schemeClr val="bg1"/>
                </a:solidFill>
                <a:latin typeface="Corbel"/>
                <a:cs typeface="Corbel"/>
              </a:rPr>
              <a:t>n,</a:t>
            </a:r>
            <a:r>
              <a:rPr lang="en-US" sz="2400" dirty="0" err="1">
                <a:solidFill>
                  <a:schemeClr val="bg1"/>
                </a:solidFill>
                <a:latin typeface="Symbol" charset="2"/>
                <a:cs typeface="Symbol" charset="2"/>
              </a:rPr>
              <a:t>g</a:t>
            </a:r>
            <a:r>
              <a:rPr lang="en-US" sz="2400" dirty="0" smtClean="0">
                <a:solidFill>
                  <a:schemeClr val="bg1"/>
                </a:solidFill>
                <a:latin typeface="Corbel"/>
                <a:cs typeface="Corbel"/>
              </a:rPr>
              <a:t>)</a:t>
            </a:r>
          </a:p>
          <a:p>
            <a:pPr marL="0" lvl="1"/>
            <a:r>
              <a:rPr lang="en-US" sz="2400" dirty="0">
                <a:solidFill>
                  <a:schemeClr val="bg1"/>
                </a:solidFill>
                <a:latin typeface="Corbel"/>
                <a:cs typeface="Corbel"/>
              </a:rPr>
              <a:t> </a:t>
            </a:r>
            <a:r>
              <a:rPr lang="en-US" sz="2400" dirty="0" smtClean="0">
                <a:solidFill>
                  <a:schemeClr val="bg1"/>
                </a:solidFill>
                <a:latin typeface="Corbel"/>
                <a:cs typeface="Corbel"/>
              </a:rPr>
              <a:t>                     </a:t>
            </a:r>
            <a:r>
              <a:rPr lang="en-US" sz="2400" dirty="0">
                <a:solidFill>
                  <a:schemeClr val="bg1"/>
                </a:solidFill>
                <a:latin typeface="Corbel"/>
                <a:cs typeface="Corbel"/>
              </a:rPr>
              <a:t> </a:t>
            </a:r>
            <a:r>
              <a:rPr lang="en-US" sz="2400" dirty="0" smtClean="0">
                <a:solidFill>
                  <a:schemeClr val="bg1"/>
                </a:solidFill>
                <a:latin typeface="Corbel"/>
                <a:cs typeface="Corbel"/>
              </a:rPr>
              <a:t>4.    semi magic Ni chain</a:t>
            </a:r>
          </a:p>
          <a:p>
            <a:pPr marL="0" lvl="1"/>
            <a:endParaRPr lang="en-US" sz="800" dirty="0">
              <a:solidFill>
                <a:srgbClr val="0000FF"/>
              </a:solidFill>
              <a:latin typeface="Corbel"/>
              <a:cs typeface="Corbel"/>
            </a:endParaRPr>
          </a:p>
          <a:p>
            <a:pPr marL="0" lvl="1"/>
            <a:r>
              <a:rPr lang="en-US" sz="2000" i="1" baseline="30000" dirty="0">
                <a:solidFill>
                  <a:srgbClr val="0000FF"/>
                </a:solidFill>
                <a:latin typeface="Corbel"/>
                <a:cs typeface="Corbel"/>
              </a:rPr>
              <a:t>				</a:t>
            </a:r>
            <a:endParaRPr lang="en-US" sz="2000" i="1" dirty="0">
              <a:solidFill>
                <a:srgbClr val="0000FF"/>
              </a:solidFill>
              <a:latin typeface="Corbel"/>
              <a:cs typeface="Corbel"/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-78038" y="5783337"/>
            <a:ext cx="942539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/>
            <a:r>
              <a:rPr lang="en-US" sz="2400" b="1" dirty="0" smtClean="0">
                <a:solidFill>
                  <a:srgbClr val="FFFF00"/>
                </a:solidFill>
                <a:latin typeface="Corbel"/>
                <a:cs typeface="Corbel"/>
                <a:sym typeface="Wingdings"/>
              </a:rPr>
              <a:t>  		  Possibilities with FAST-Neutrons </a:t>
            </a:r>
            <a:r>
              <a:rPr lang="en-US" sz="2400" dirty="0" smtClean="0">
                <a:solidFill>
                  <a:srgbClr val="FFFF00"/>
                </a:solidFill>
                <a:latin typeface="Corbel"/>
                <a:cs typeface="Corbel"/>
                <a:sym typeface="Wingdings"/>
              </a:rPr>
              <a:t>(LICORNE, NFS, …)</a:t>
            </a:r>
            <a:endParaRPr lang="en-US" sz="2000" i="1" dirty="0">
              <a:solidFill>
                <a:srgbClr val="FFFF00"/>
              </a:solidFill>
              <a:latin typeface="Corbel"/>
              <a:cs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4042784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rostokąt 49"/>
          <p:cNvSpPr>
            <a:spLocks noChangeArrowheads="1"/>
          </p:cNvSpPr>
          <p:nvPr/>
        </p:nvSpPr>
        <p:spPr bwMode="auto">
          <a:xfrm>
            <a:off x="1261044" y="194508"/>
            <a:ext cx="7926266" cy="6126163"/>
          </a:xfrm>
          <a:prstGeom prst="rect">
            <a:avLst/>
          </a:prstGeom>
          <a:solidFill>
            <a:srgbClr val="FFFFFF"/>
          </a:solidFill>
          <a:ln w="9525" algn="ctr">
            <a:solidFill>
              <a:srgbClr val="FFFFFF"/>
            </a:solidFill>
            <a:miter lim="800000"/>
            <a:headEnd/>
            <a:tailEnd/>
          </a:ln>
        </p:spPr>
        <p:txBody>
          <a:bodyPr wrap="none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pic>
        <p:nvPicPr>
          <p:cNvPr id="76" name="Obraz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163" b="12035"/>
          <a:stretch>
            <a:fillRect/>
          </a:stretch>
        </p:blipFill>
        <p:spPr bwMode="auto">
          <a:xfrm>
            <a:off x="6551937" y="301016"/>
            <a:ext cx="2483431" cy="1814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" name="Obraz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346" b="7314"/>
          <a:stretch>
            <a:fillRect/>
          </a:stretch>
        </p:blipFill>
        <p:spPr bwMode="auto">
          <a:xfrm>
            <a:off x="4465740" y="1395433"/>
            <a:ext cx="2536011" cy="1911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" name="Obraz 2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34" b="7684"/>
          <a:stretch>
            <a:fillRect/>
          </a:stretch>
        </p:blipFill>
        <p:spPr bwMode="auto">
          <a:xfrm>
            <a:off x="2608469" y="2646167"/>
            <a:ext cx="2770681" cy="1903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" name="Obraz 1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02" r="-7402" b="7880"/>
          <a:stretch>
            <a:fillRect/>
          </a:stretch>
        </p:blipFill>
        <p:spPr bwMode="auto">
          <a:xfrm>
            <a:off x="1319822" y="4297690"/>
            <a:ext cx="2893198" cy="1899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" name="pole tekstowe 10"/>
          <p:cNvSpPr txBox="1">
            <a:spLocks noChangeArrowheads="1"/>
          </p:cNvSpPr>
          <p:nvPr/>
        </p:nvSpPr>
        <p:spPr bwMode="auto">
          <a:xfrm>
            <a:off x="1709925" y="6002598"/>
            <a:ext cx="28451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b="1" i="0" u="none" strike="noStrike" kern="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charset="0"/>
              </a:rPr>
              <a:t>8</a:t>
            </a:r>
          </a:p>
        </p:txBody>
      </p:sp>
      <p:sp>
        <p:nvSpPr>
          <p:cNvPr id="81" name="Prostokąt 15"/>
          <p:cNvSpPr>
            <a:spLocks noChangeArrowheads="1"/>
          </p:cNvSpPr>
          <p:nvPr/>
        </p:nvSpPr>
        <p:spPr bwMode="auto">
          <a:xfrm>
            <a:off x="1446520" y="5873873"/>
            <a:ext cx="523455" cy="45719"/>
          </a:xfrm>
          <a:prstGeom prst="rect">
            <a:avLst/>
          </a:prstGeom>
          <a:noFill/>
          <a:ln w="9525" algn="ctr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pl-PL" sz="240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82" name="Prostokąt 16"/>
          <p:cNvSpPr>
            <a:spLocks noChangeArrowheads="1"/>
          </p:cNvSpPr>
          <p:nvPr/>
        </p:nvSpPr>
        <p:spPr bwMode="auto">
          <a:xfrm rot="5400000">
            <a:off x="1490753" y="5848449"/>
            <a:ext cx="371476" cy="38954"/>
          </a:xfrm>
          <a:prstGeom prst="rect">
            <a:avLst/>
          </a:prstGeom>
          <a:noFill/>
          <a:ln w="6350" algn="ctr">
            <a:solidFill>
              <a:srgbClr val="000000">
                <a:alpha val="50980"/>
              </a:srgb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sp>
        <p:nvSpPr>
          <p:cNvPr id="83" name="pole tekstowe 17"/>
          <p:cNvSpPr txBox="1">
            <a:spLocks noChangeArrowheads="1"/>
          </p:cNvSpPr>
          <p:nvPr/>
        </p:nvSpPr>
        <p:spPr bwMode="auto">
          <a:xfrm>
            <a:off x="1461909" y="6001020"/>
            <a:ext cx="28451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b="1" i="0" u="none" strike="noStrike" kern="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charset="0"/>
              </a:rPr>
              <a:t>2</a:t>
            </a:r>
          </a:p>
        </p:txBody>
      </p:sp>
      <p:sp>
        <p:nvSpPr>
          <p:cNvPr id="84" name="Prostokąt 19"/>
          <p:cNvSpPr>
            <a:spLocks noChangeArrowheads="1"/>
          </p:cNvSpPr>
          <p:nvPr/>
        </p:nvSpPr>
        <p:spPr bwMode="auto">
          <a:xfrm>
            <a:off x="1781288" y="5085519"/>
            <a:ext cx="85214" cy="13372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sp>
        <p:nvSpPr>
          <p:cNvPr id="85" name="Prostokąt 20"/>
          <p:cNvSpPr>
            <a:spLocks noChangeArrowheads="1"/>
          </p:cNvSpPr>
          <p:nvPr/>
        </p:nvSpPr>
        <p:spPr bwMode="auto">
          <a:xfrm>
            <a:off x="1588784" y="5571596"/>
            <a:ext cx="45100" cy="89644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sp>
        <p:nvSpPr>
          <p:cNvPr id="86" name="Prostokąt 21"/>
          <p:cNvSpPr>
            <a:spLocks noChangeArrowheads="1"/>
          </p:cNvSpPr>
          <p:nvPr/>
        </p:nvSpPr>
        <p:spPr bwMode="auto">
          <a:xfrm>
            <a:off x="1788325" y="6026808"/>
            <a:ext cx="85214" cy="476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sp>
        <p:nvSpPr>
          <p:cNvPr id="87" name="Prostokąt 22"/>
          <p:cNvSpPr>
            <a:spLocks noChangeArrowheads="1"/>
          </p:cNvSpPr>
          <p:nvPr/>
        </p:nvSpPr>
        <p:spPr bwMode="auto">
          <a:xfrm>
            <a:off x="1633884" y="6029857"/>
            <a:ext cx="85214" cy="476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sp>
        <p:nvSpPr>
          <p:cNvPr id="88" name="Prostokąt 23"/>
          <p:cNvSpPr>
            <a:spLocks noChangeArrowheads="1"/>
          </p:cNvSpPr>
          <p:nvPr/>
        </p:nvSpPr>
        <p:spPr bwMode="auto">
          <a:xfrm>
            <a:off x="1513107" y="5800723"/>
            <a:ext cx="42606" cy="134404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sp>
        <p:nvSpPr>
          <p:cNvPr id="89" name="Prostokąt 24"/>
          <p:cNvSpPr>
            <a:spLocks noChangeArrowheads="1"/>
          </p:cNvSpPr>
          <p:nvPr/>
        </p:nvSpPr>
        <p:spPr bwMode="auto">
          <a:xfrm>
            <a:off x="1951945" y="5866610"/>
            <a:ext cx="42606" cy="134404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sp>
        <p:nvSpPr>
          <p:cNvPr id="90" name="Prostokąt 25"/>
          <p:cNvSpPr>
            <a:spLocks noChangeArrowheads="1"/>
          </p:cNvSpPr>
          <p:nvPr/>
        </p:nvSpPr>
        <p:spPr bwMode="auto">
          <a:xfrm>
            <a:off x="2436408" y="5547783"/>
            <a:ext cx="42606" cy="134404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sp>
        <p:nvSpPr>
          <p:cNvPr id="91" name="Prostokąt 26"/>
          <p:cNvSpPr>
            <a:spLocks noChangeArrowheads="1"/>
          </p:cNvSpPr>
          <p:nvPr/>
        </p:nvSpPr>
        <p:spPr bwMode="auto">
          <a:xfrm>
            <a:off x="2273053" y="5742556"/>
            <a:ext cx="85214" cy="476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sp>
        <p:nvSpPr>
          <p:cNvPr id="92" name="Prostokąt 27"/>
          <p:cNvSpPr>
            <a:spLocks noChangeArrowheads="1"/>
          </p:cNvSpPr>
          <p:nvPr/>
        </p:nvSpPr>
        <p:spPr bwMode="auto">
          <a:xfrm>
            <a:off x="2597073" y="5547790"/>
            <a:ext cx="85214" cy="476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sp>
        <p:nvSpPr>
          <p:cNvPr id="93" name="Prostokąt 28"/>
          <p:cNvSpPr>
            <a:spLocks noChangeArrowheads="1"/>
          </p:cNvSpPr>
          <p:nvPr/>
        </p:nvSpPr>
        <p:spPr bwMode="auto">
          <a:xfrm>
            <a:off x="1661157" y="5661240"/>
            <a:ext cx="30673" cy="252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sp>
        <p:nvSpPr>
          <p:cNvPr id="94" name="pole tekstowe 11"/>
          <p:cNvSpPr txBox="1">
            <a:spLocks noChangeArrowheads="1"/>
          </p:cNvSpPr>
          <p:nvPr/>
        </p:nvSpPr>
        <p:spPr bwMode="auto">
          <a:xfrm>
            <a:off x="1435425" y="5439559"/>
            <a:ext cx="28451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b="1" i="0" u="none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</a:rPr>
              <a:t>8</a:t>
            </a:r>
          </a:p>
        </p:txBody>
      </p:sp>
      <p:sp>
        <p:nvSpPr>
          <p:cNvPr id="95" name="Prostokąt 29"/>
          <p:cNvSpPr>
            <a:spLocks noChangeArrowheads="1"/>
          </p:cNvSpPr>
          <p:nvPr/>
        </p:nvSpPr>
        <p:spPr bwMode="auto">
          <a:xfrm>
            <a:off x="1876753" y="4993817"/>
            <a:ext cx="45100" cy="89644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sp>
        <p:nvSpPr>
          <p:cNvPr id="96" name="pole tekstowe 30"/>
          <p:cNvSpPr txBox="1">
            <a:spLocks noChangeArrowheads="1"/>
          </p:cNvSpPr>
          <p:nvPr/>
        </p:nvSpPr>
        <p:spPr bwMode="auto">
          <a:xfrm>
            <a:off x="1665040" y="4884753"/>
            <a:ext cx="38436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</a:rPr>
              <a:t>20</a:t>
            </a:r>
          </a:p>
        </p:txBody>
      </p:sp>
      <p:sp>
        <p:nvSpPr>
          <p:cNvPr id="97" name="Prostokąt 31"/>
          <p:cNvSpPr>
            <a:spLocks noChangeArrowheads="1"/>
          </p:cNvSpPr>
          <p:nvPr/>
        </p:nvSpPr>
        <p:spPr bwMode="auto">
          <a:xfrm>
            <a:off x="2129762" y="4625140"/>
            <a:ext cx="45100" cy="89644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sp>
        <p:nvSpPr>
          <p:cNvPr id="98" name="Prostokąt 32"/>
          <p:cNvSpPr>
            <a:spLocks noChangeArrowheads="1"/>
          </p:cNvSpPr>
          <p:nvPr/>
        </p:nvSpPr>
        <p:spPr bwMode="auto">
          <a:xfrm>
            <a:off x="3159714" y="4995875"/>
            <a:ext cx="45100" cy="89644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sp>
        <p:nvSpPr>
          <p:cNvPr id="99" name="pole tekstowe 33"/>
          <p:cNvSpPr txBox="1">
            <a:spLocks noChangeArrowheads="1"/>
          </p:cNvSpPr>
          <p:nvPr/>
        </p:nvSpPr>
        <p:spPr bwMode="auto">
          <a:xfrm>
            <a:off x="1921856" y="4494645"/>
            <a:ext cx="38436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b="1" i="0" u="none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</a:rPr>
              <a:t>28</a:t>
            </a:r>
          </a:p>
        </p:txBody>
      </p:sp>
      <p:sp>
        <p:nvSpPr>
          <p:cNvPr id="100" name="Prostokąt 34"/>
          <p:cNvSpPr>
            <a:spLocks noChangeArrowheads="1"/>
          </p:cNvSpPr>
          <p:nvPr/>
        </p:nvSpPr>
        <p:spPr bwMode="auto">
          <a:xfrm>
            <a:off x="2273054" y="4433321"/>
            <a:ext cx="85214" cy="6686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sp>
        <p:nvSpPr>
          <p:cNvPr id="101" name="Prostokąt 35"/>
          <p:cNvSpPr>
            <a:spLocks noChangeArrowheads="1"/>
          </p:cNvSpPr>
          <p:nvPr/>
        </p:nvSpPr>
        <p:spPr bwMode="auto">
          <a:xfrm>
            <a:off x="2585535" y="4180470"/>
            <a:ext cx="85214" cy="6686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sp>
        <p:nvSpPr>
          <p:cNvPr id="102" name="Prostokąt 36"/>
          <p:cNvSpPr>
            <a:spLocks noChangeArrowheads="1"/>
          </p:cNvSpPr>
          <p:nvPr/>
        </p:nvSpPr>
        <p:spPr bwMode="auto">
          <a:xfrm>
            <a:off x="3490419" y="3364907"/>
            <a:ext cx="85214" cy="6686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sp>
        <p:nvSpPr>
          <p:cNvPr id="103" name="Prostokąt 37"/>
          <p:cNvSpPr>
            <a:spLocks noChangeArrowheads="1"/>
          </p:cNvSpPr>
          <p:nvPr/>
        </p:nvSpPr>
        <p:spPr bwMode="auto">
          <a:xfrm>
            <a:off x="3292527" y="3585696"/>
            <a:ext cx="45100" cy="89644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sp>
        <p:nvSpPr>
          <p:cNvPr id="104" name="Prostokąt 38"/>
          <p:cNvSpPr>
            <a:spLocks noChangeArrowheads="1"/>
          </p:cNvSpPr>
          <p:nvPr/>
        </p:nvSpPr>
        <p:spPr bwMode="auto">
          <a:xfrm>
            <a:off x="3695419" y="4603706"/>
            <a:ext cx="45100" cy="89644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sp>
        <p:nvSpPr>
          <p:cNvPr id="105" name="Prostokąt 39"/>
          <p:cNvSpPr>
            <a:spLocks noChangeArrowheads="1"/>
          </p:cNvSpPr>
          <p:nvPr/>
        </p:nvSpPr>
        <p:spPr bwMode="auto">
          <a:xfrm>
            <a:off x="3489375" y="4802419"/>
            <a:ext cx="85214" cy="6686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sp>
        <p:nvSpPr>
          <p:cNvPr id="106" name="pole tekstowe 40"/>
          <p:cNvSpPr txBox="1">
            <a:spLocks noChangeArrowheads="1"/>
          </p:cNvSpPr>
          <p:nvPr/>
        </p:nvSpPr>
        <p:spPr bwMode="auto">
          <a:xfrm>
            <a:off x="3053996" y="3461847"/>
            <a:ext cx="38436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</a:rPr>
              <a:t>50</a:t>
            </a:r>
          </a:p>
        </p:txBody>
      </p:sp>
      <p:sp>
        <p:nvSpPr>
          <p:cNvPr id="107" name="Prostokąt 41"/>
          <p:cNvSpPr>
            <a:spLocks noChangeArrowheads="1"/>
          </p:cNvSpPr>
          <p:nvPr/>
        </p:nvSpPr>
        <p:spPr bwMode="auto">
          <a:xfrm>
            <a:off x="4772195" y="3935762"/>
            <a:ext cx="85214" cy="6686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sp>
        <p:nvSpPr>
          <p:cNvPr id="108" name="Prostokąt 42"/>
          <p:cNvSpPr>
            <a:spLocks noChangeArrowheads="1"/>
          </p:cNvSpPr>
          <p:nvPr/>
        </p:nvSpPr>
        <p:spPr bwMode="auto">
          <a:xfrm>
            <a:off x="5176435" y="3582107"/>
            <a:ext cx="45100" cy="89644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sp>
        <p:nvSpPr>
          <p:cNvPr id="109" name="Prostokąt 44"/>
          <p:cNvSpPr>
            <a:spLocks noChangeArrowheads="1"/>
          </p:cNvSpPr>
          <p:nvPr/>
        </p:nvSpPr>
        <p:spPr bwMode="auto">
          <a:xfrm>
            <a:off x="5206659" y="2057426"/>
            <a:ext cx="45100" cy="89644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sp>
        <p:nvSpPr>
          <p:cNvPr id="110" name="pole tekstowe 45"/>
          <p:cNvSpPr txBox="1">
            <a:spLocks noChangeArrowheads="1"/>
          </p:cNvSpPr>
          <p:nvPr/>
        </p:nvSpPr>
        <p:spPr bwMode="auto">
          <a:xfrm>
            <a:off x="4983514" y="1916316"/>
            <a:ext cx="38436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</a:rPr>
              <a:t>82</a:t>
            </a:r>
          </a:p>
        </p:txBody>
      </p:sp>
      <p:sp>
        <p:nvSpPr>
          <p:cNvPr id="111" name="Prostokąt 46"/>
          <p:cNvSpPr>
            <a:spLocks noChangeArrowheads="1"/>
          </p:cNvSpPr>
          <p:nvPr/>
        </p:nvSpPr>
        <p:spPr bwMode="auto">
          <a:xfrm>
            <a:off x="6586139" y="2519422"/>
            <a:ext cx="85214" cy="6686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sp>
        <p:nvSpPr>
          <p:cNvPr id="112" name="Prostokąt 47"/>
          <p:cNvSpPr>
            <a:spLocks noChangeArrowheads="1"/>
          </p:cNvSpPr>
          <p:nvPr/>
        </p:nvSpPr>
        <p:spPr bwMode="auto">
          <a:xfrm>
            <a:off x="6586139" y="1361996"/>
            <a:ext cx="85214" cy="6686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sp>
        <p:nvSpPr>
          <p:cNvPr id="113" name="Prostokąt 48"/>
          <p:cNvSpPr>
            <a:spLocks noChangeArrowheads="1"/>
          </p:cNvSpPr>
          <p:nvPr/>
        </p:nvSpPr>
        <p:spPr bwMode="auto">
          <a:xfrm>
            <a:off x="7229680" y="2072238"/>
            <a:ext cx="73485" cy="11249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grpSp>
        <p:nvGrpSpPr>
          <p:cNvPr id="114" name="Group 1"/>
          <p:cNvGrpSpPr/>
          <p:nvPr/>
        </p:nvGrpSpPr>
        <p:grpSpPr>
          <a:xfrm>
            <a:off x="2459365" y="276834"/>
            <a:ext cx="6548754" cy="5234271"/>
            <a:chOff x="2325685" y="573480"/>
            <a:chExt cx="6548754" cy="5234271"/>
          </a:xfrm>
        </p:grpSpPr>
        <p:sp>
          <p:nvSpPr>
            <p:cNvPr id="115" name="Dowolny kształt 128"/>
            <p:cNvSpPr/>
            <p:nvPr/>
          </p:nvSpPr>
          <p:spPr bwMode="auto">
            <a:xfrm>
              <a:off x="5705701" y="597669"/>
              <a:ext cx="2927563" cy="1615294"/>
            </a:xfrm>
            <a:custGeom>
              <a:avLst/>
              <a:gdLst>
                <a:gd name="connsiteX0" fmla="*/ 0 w 3211174"/>
                <a:gd name="connsiteY0" fmla="*/ 1496291 h 1506726"/>
                <a:gd name="connsiteX1" fmla="*/ 118753 w 3211174"/>
                <a:gd name="connsiteY1" fmla="*/ 1413164 h 1506726"/>
                <a:gd name="connsiteX2" fmla="*/ 154379 w 3211174"/>
                <a:gd name="connsiteY2" fmla="*/ 1401288 h 1506726"/>
                <a:gd name="connsiteX3" fmla="*/ 190005 w 3211174"/>
                <a:gd name="connsiteY3" fmla="*/ 1389413 h 1506726"/>
                <a:gd name="connsiteX4" fmla="*/ 201880 w 3211174"/>
                <a:gd name="connsiteY4" fmla="*/ 1353787 h 1506726"/>
                <a:gd name="connsiteX5" fmla="*/ 273132 w 3211174"/>
                <a:gd name="connsiteY5" fmla="*/ 1306286 h 1506726"/>
                <a:gd name="connsiteX6" fmla="*/ 308758 w 3211174"/>
                <a:gd name="connsiteY6" fmla="*/ 1270660 h 1506726"/>
                <a:gd name="connsiteX7" fmla="*/ 320634 w 3211174"/>
                <a:gd name="connsiteY7" fmla="*/ 1235034 h 1506726"/>
                <a:gd name="connsiteX8" fmla="*/ 391885 w 3211174"/>
                <a:gd name="connsiteY8" fmla="*/ 1211283 h 1506726"/>
                <a:gd name="connsiteX9" fmla="*/ 522514 w 3211174"/>
                <a:gd name="connsiteY9" fmla="*/ 1187532 h 1506726"/>
                <a:gd name="connsiteX10" fmla="*/ 581891 w 3211174"/>
                <a:gd name="connsiteY10" fmla="*/ 1140031 h 1506726"/>
                <a:gd name="connsiteX11" fmla="*/ 617517 w 3211174"/>
                <a:gd name="connsiteY11" fmla="*/ 1128156 h 1506726"/>
                <a:gd name="connsiteX12" fmla="*/ 688769 w 3211174"/>
                <a:gd name="connsiteY12" fmla="*/ 1080655 h 1506726"/>
                <a:gd name="connsiteX13" fmla="*/ 724395 w 3211174"/>
                <a:gd name="connsiteY13" fmla="*/ 1056904 h 1506726"/>
                <a:gd name="connsiteX14" fmla="*/ 760021 w 3211174"/>
                <a:gd name="connsiteY14" fmla="*/ 1045029 h 1506726"/>
                <a:gd name="connsiteX15" fmla="*/ 819397 w 3211174"/>
                <a:gd name="connsiteY15" fmla="*/ 997527 h 1506726"/>
                <a:gd name="connsiteX16" fmla="*/ 855023 w 3211174"/>
                <a:gd name="connsiteY16" fmla="*/ 961901 h 1506726"/>
                <a:gd name="connsiteX17" fmla="*/ 961901 w 3211174"/>
                <a:gd name="connsiteY17" fmla="*/ 902525 h 1506726"/>
                <a:gd name="connsiteX18" fmla="*/ 997527 w 3211174"/>
                <a:gd name="connsiteY18" fmla="*/ 878774 h 1506726"/>
                <a:gd name="connsiteX19" fmla="*/ 1045028 w 3211174"/>
                <a:gd name="connsiteY19" fmla="*/ 807522 h 1506726"/>
                <a:gd name="connsiteX20" fmla="*/ 1116280 w 3211174"/>
                <a:gd name="connsiteY20" fmla="*/ 771896 h 1506726"/>
                <a:gd name="connsiteX21" fmla="*/ 1223158 w 3211174"/>
                <a:gd name="connsiteY21" fmla="*/ 724395 h 1506726"/>
                <a:gd name="connsiteX22" fmla="*/ 1258784 w 3211174"/>
                <a:gd name="connsiteY22" fmla="*/ 712519 h 1506726"/>
                <a:gd name="connsiteX23" fmla="*/ 1330036 w 3211174"/>
                <a:gd name="connsiteY23" fmla="*/ 665018 h 1506726"/>
                <a:gd name="connsiteX24" fmla="*/ 1389413 w 3211174"/>
                <a:gd name="connsiteY24" fmla="*/ 605642 h 1506726"/>
                <a:gd name="connsiteX25" fmla="*/ 1496291 w 3211174"/>
                <a:gd name="connsiteY25" fmla="*/ 570016 h 1506726"/>
                <a:gd name="connsiteX26" fmla="*/ 1531917 w 3211174"/>
                <a:gd name="connsiteY26" fmla="*/ 558140 h 1506726"/>
                <a:gd name="connsiteX27" fmla="*/ 1638795 w 3211174"/>
                <a:gd name="connsiteY27" fmla="*/ 510639 h 1506726"/>
                <a:gd name="connsiteX28" fmla="*/ 1698171 w 3211174"/>
                <a:gd name="connsiteY28" fmla="*/ 498764 h 1506726"/>
                <a:gd name="connsiteX29" fmla="*/ 1769423 w 3211174"/>
                <a:gd name="connsiteY29" fmla="*/ 475013 h 1506726"/>
                <a:gd name="connsiteX30" fmla="*/ 1828800 w 3211174"/>
                <a:gd name="connsiteY30" fmla="*/ 415636 h 1506726"/>
                <a:gd name="connsiteX31" fmla="*/ 1864426 w 3211174"/>
                <a:gd name="connsiteY31" fmla="*/ 380010 h 1506726"/>
                <a:gd name="connsiteX32" fmla="*/ 2030680 w 3211174"/>
                <a:gd name="connsiteY32" fmla="*/ 344384 h 1506726"/>
                <a:gd name="connsiteX33" fmla="*/ 2113808 w 3211174"/>
                <a:gd name="connsiteY33" fmla="*/ 332509 h 1506726"/>
                <a:gd name="connsiteX34" fmla="*/ 2232561 w 3211174"/>
                <a:gd name="connsiteY34" fmla="*/ 296883 h 1506726"/>
                <a:gd name="connsiteX35" fmla="*/ 2268187 w 3211174"/>
                <a:gd name="connsiteY35" fmla="*/ 285008 h 1506726"/>
                <a:gd name="connsiteX36" fmla="*/ 2303813 w 3211174"/>
                <a:gd name="connsiteY36" fmla="*/ 261257 h 1506726"/>
                <a:gd name="connsiteX37" fmla="*/ 2339439 w 3211174"/>
                <a:gd name="connsiteY37" fmla="*/ 249382 h 1506726"/>
                <a:gd name="connsiteX38" fmla="*/ 2375065 w 3211174"/>
                <a:gd name="connsiteY38" fmla="*/ 213756 h 1506726"/>
                <a:gd name="connsiteX39" fmla="*/ 2446317 w 3211174"/>
                <a:gd name="connsiteY39" fmla="*/ 178130 h 1506726"/>
                <a:gd name="connsiteX40" fmla="*/ 2481943 w 3211174"/>
                <a:gd name="connsiteY40" fmla="*/ 154379 h 1506726"/>
                <a:gd name="connsiteX41" fmla="*/ 2517569 w 3211174"/>
                <a:gd name="connsiteY41" fmla="*/ 142504 h 1506726"/>
                <a:gd name="connsiteX42" fmla="*/ 2588821 w 3211174"/>
                <a:gd name="connsiteY42" fmla="*/ 95003 h 1506726"/>
                <a:gd name="connsiteX43" fmla="*/ 2624447 w 3211174"/>
                <a:gd name="connsiteY43" fmla="*/ 71252 h 1506726"/>
                <a:gd name="connsiteX44" fmla="*/ 2826327 w 3211174"/>
                <a:gd name="connsiteY44" fmla="*/ 35626 h 1506726"/>
                <a:gd name="connsiteX45" fmla="*/ 3040083 w 3211174"/>
                <a:gd name="connsiteY45" fmla="*/ 11875 h 1506726"/>
                <a:gd name="connsiteX46" fmla="*/ 3099459 w 3211174"/>
                <a:gd name="connsiteY46" fmla="*/ 0 h 1506726"/>
                <a:gd name="connsiteX47" fmla="*/ 3194462 w 3211174"/>
                <a:gd name="connsiteY47" fmla="*/ 11875 h 1506726"/>
                <a:gd name="connsiteX48" fmla="*/ 3170711 w 3211174"/>
                <a:gd name="connsiteY48" fmla="*/ 83127 h 1506726"/>
                <a:gd name="connsiteX49" fmla="*/ 3135085 w 3211174"/>
                <a:gd name="connsiteY49" fmla="*/ 95003 h 1506726"/>
                <a:gd name="connsiteX50" fmla="*/ 3051958 w 3211174"/>
                <a:gd name="connsiteY50" fmla="*/ 118753 h 1506726"/>
                <a:gd name="connsiteX51" fmla="*/ 2980706 w 3211174"/>
                <a:gd name="connsiteY51" fmla="*/ 178130 h 1506726"/>
                <a:gd name="connsiteX52" fmla="*/ 2909454 w 3211174"/>
                <a:gd name="connsiteY52" fmla="*/ 190005 h 1506726"/>
                <a:gd name="connsiteX53" fmla="*/ 2660072 w 3211174"/>
                <a:gd name="connsiteY53" fmla="*/ 249382 h 1506726"/>
                <a:gd name="connsiteX54" fmla="*/ 2612571 w 3211174"/>
                <a:gd name="connsiteY54" fmla="*/ 296883 h 1506726"/>
                <a:gd name="connsiteX55" fmla="*/ 2576945 w 3211174"/>
                <a:gd name="connsiteY55" fmla="*/ 332509 h 1506726"/>
                <a:gd name="connsiteX56" fmla="*/ 2541319 w 3211174"/>
                <a:gd name="connsiteY56" fmla="*/ 344384 h 1506726"/>
                <a:gd name="connsiteX57" fmla="*/ 2398815 w 3211174"/>
                <a:gd name="connsiteY57" fmla="*/ 356260 h 1506726"/>
                <a:gd name="connsiteX58" fmla="*/ 2327563 w 3211174"/>
                <a:gd name="connsiteY58" fmla="*/ 391886 h 1506726"/>
                <a:gd name="connsiteX59" fmla="*/ 2256311 w 3211174"/>
                <a:gd name="connsiteY59" fmla="*/ 415636 h 1506726"/>
                <a:gd name="connsiteX60" fmla="*/ 2220685 w 3211174"/>
                <a:gd name="connsiteY60" fmla="*/ 427512 h 1506726"/>
                <a:gd name="connsiteX61" fmla="*/ 2185059 w 3211174"/>
                <a:gd name="connsiteY61" fmla="*/ 451262 h 1506726"/>
                <a:gd name="connsiteX62" fmla="*/ 2173184 w 3211174"/>
                <a:gd name="connsiteY62" fmla="*/ 486888 h 1506726"/>
                <a:gd name="connsiteX63" fmla="*/ 2161309 w 3211174"/>
                <a:gd name="connsiteY63" fmla="*/ 534390 h 1506726"/>
                <a:gd name="connsiteX64" fmla="*/ 2090057 w 3211174"/>
                <a:gd name="connsiteY64" fmla="*/ 558140 h 1506726"/>
                <a:gd name="connsiteX65" fmla="*/ 2006930 w 3211174"/>
                <a:gd name="connsiteY65" fmla="*/ 581891 h 1506726"/>
                <a:gd name="connsiteX66" fmla="*/ 1959428 w 3211174"/>
                <a:gd name="connsiteY66" fmla="*/ 653143 h 1506726"/>
                <a:gd name="connsiteX67" fmla="*/ 1888176 w 3211174"/>
                <a:gd name="connsiteY67" fmla="*/ 676893 h 1506726"/>
                <a:gd name="connsiteX68" fmla="*/ 1852550 w 3211174"/>
                <a:gd name="connsiteY68" fmla="*/ 688769 h 1506726"/>
                <a:gd name="connsiteX69" fmla="*/ 1840675 w 3211174"/>
                <a:gd name="connsiteY69" fmla="*/ 724395 h 1506726"/>
                <a:gd name="connsiteX70" fmla="*/ 1805049 w 3211174"/>
                <a:gd name="connsiteY70" fmla="*/ 748145 h 1506726"/>
                <a:gd name="connsiteX71" fmla="*/ 1721922 w 3211174"/>
                <a:gd name="connsiteY71" fmla="*/ 771896 h 1506726"/>
                <a:gd name="connsiteX72" fmla="*/ 1686296 w 3211174"/>
                <a:gd name="connsiteY72" fmla="*/ 783771 h 1506726"/>
                <a:gd name="connsiteX73" fmla="*/ 1626919 w 3211174"/>
                <a:gd name="connsiteY73" fmla="*/ 831273 h 1506726"/>
                <a:gd name="connsiteX74" fmla="*/ 1567543 w 3211174"/>
                <a:gd name="connsiteY74" fmla="*/ 878774 h 1506726"/>
                <a:gd name="connsiteX75" fmla="*/ 1531917 w 3211174"/>
                <a:gd name="connsiteY75" fmla="*/ 902525 h 1506726"/>
                <a:gd name="connsiteX76" fmla="*/ 1508166 w 3211174"/>
                <a:gd name="connsiteY76" fmla="*/ 938151 h 1506726"/>
                <a:gd name="connsiteX77" fmla="*/ 1436914 w 3211174"/>
                <a:gd name="connsiteY77" fmla="*/ 961901 h 1506726"/>
                <a:gd name="connsiteX78" fmla="*/ 1365662 w 3211174"/>
                <a:gd name="connsiteY78" fmla="*/ 1009403 h 1506726"/>
                <a:gd name="connsiteX79" fmla="*/ 1306285 w 3211174"/>
                <a:gd name="connsiteY79" fmla="*/ 1080655 h 1506726"/>
                <a:gd name="connsiteX80" fmla="*/ 1294410 w 3211174"/>
                <a:gd name="connsiteY80" fmla="*/ 1116281 h 1506726"/>
                <a:gd name="connsiteX81" fmla="*/ 1175657 w 3211174"/>
                <a:gd name="connsiteY81" fmla="*/ 1151906 h 1506726"/>
                <a:gd name="connsiteX82" fmla="*/ 1104405 w 3211174"/>
                <a:gd name="connsiteY82" fmla="*/ 1175657 h 1506726"/>
                <a:gd name="connsiteX83" fmla="*/ 1068779 w 3211174"/>
                <a:gd name="connsiteY83" fmla="*/ 1187532 h 1506726"/>
                <a:gd name="connsiteX84" fmla="*/ 1033153 w 3211174"/>
                <a:gd name="connsiteY84" fmla="*/ 1211283 h 1506726"/>
                <a:gd name="connsiteX85" fmla="*/ 878774 w 3211174"/>
                <a:gd name="connsiteY85" fmla="*/ 1246909 h 1506726"/>
                <a:gd name="connsiteX86" fmla="*/ 831272 w 3211174"/>
                <a:gd name="connsiteY86" fmla="*/ 1258784 h 1506726"/>
                <a:gd name="connsiteX87" fmla="*/ 771896 w 3211174"/>
                <a:gd name="connsiteY87" fmla="*/ 1270660 h 1506726"/>
                <a:gd name="connsiteX88" fmla="*/ 736270 w 3211174"/>
                <a:gd name="connsiteY88" fmla="*/ 1282535 h 1506726"/>
                <a:gd name="connsiteX89" fmla="*/ 593766 w 3211174"/>
                <a:gd name="connsiteY89" fmla="*/ 1294410 h 1506726"/>
                <a:gd name="connsiteX90" fmla="*/ 486888 w 3211174"/>
                <a:gd name="connsiteY90" fmla="*/ 1353787 h 1506726"/>
                <a:gd name="connsiteX91" fmla="*/ 451262 w 3211174"/>
                <a:gd name="connsiteY91" fmla="*/ 1377538 h 1506726"/>
                <a:gd name="connsiteX92" fmla="*/ 368135 w 3211174"/>
                <a:gd name="connsiteY92" fmla="*/ 1401288 h 1506726"/>
                <a:gd name="connsiteX93" fmla="*/ 273132 w 3211174"/>
                <a:gd name="connsiteY93" fmla="*/ 1425039 h 1506726"/>
                <a:gd name="connsiteX94" fmla="*/ 201880 w 3211174"/>
                <a:gd name="connsiteY94" fmla="*/ 1496291 h 1506726"/>
                <a:gd name="connsiteX95" fmla="*/ 0 w 3211174"/>
                <a:gd name="connsiteY95" fmla="*/ 1496291 h 15067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</a:cxnLst>
              <a:rect l="l" t="t" r="r" b="b"/>
              <a:pathLst>
                <a:path w="3211174" h="1506726">
                  <a:moveTo>
                    <a:pt x="0" y="1496291"/>
                  </a:moveTo>
                  <a:cubicBezTo>
                    <a:pt x="63141" y="1417363"/>
                    <a:pt x="23454" y="1444930"/>
                    <a:pt x="118753" y="1413164"/>
                  </a:cubicBezTo>
                  <a:lnTo>
                    <a:pt x="154379" y="1401288"/>
                  </a:lnTo>
                  <a:lnTo>
                    <a:pt x="190005" y="1389413"/>
                  </a:lnTo>
                  <a:cubicBezTo>
                    <a:pt x="193963" y="1377538"/>
                    <a:pt x="193029" y="1362638"/>
                    <a:pt x="201880" y="1353787"/>
                  </a:cubicBezTo>
                  <a:cubicBezTo>
                    <a:pt x="222064" y="1333603"/>
                    <a:pt x="252948" y="1326470"/>
                    <a:pt x="273132" y="1306286"/>
                  </a:cubicBezTo>
                  <a:lnTo>
                    <a:pt x="308758" y="1270660"/>
                  </a:lnTo>
                  <a:cubicBezTo>
                    <a:pt x="312717" y="1258785"/>
                    <a:pt x="310448" y="1242310"/>
                    <a:pt x="320634" y="1235034"/>
                  </a:cubicBezTo>
                  <a:cubicBezTo>
                    <a:pt x="341006" y="1220483"/>
                    <a:pt x="368135" y="1219200"/>
                    <a:pt x="391885" y="1211283"/>
                  </a:cubicBezTo>
                  <a:cubicBezTo>
                    <a:pt x="457784" y="1189317"/>
                    <a:pt x="415100" y="1200959"/>
                    <a:pt x="522514" y="1187532"/>
                  </a:cubicBezTo>
                  <a:cubicBezTo>
                    <a:pt x="612061" y="1157684"/>
                    <a:pt x="505155" y="1201419"/>
                    <a:pt x="581891" y="1140031"/>
                  </a:cubicBezTo>
                  <a:cubicBezTo>
                    <a:pt x="591666" y="1132211"/>
                    <a:pt x="605642" y="1132114"/>
                    <a:pt x="617517" y="1128156"/>
                  </a:cubicBezTo>
                  <a:lnTo>
                    <a:pt x="688769" y="1080655"/>
                  </a:lnTo>
                  <a:cubicBezTo>
                    <a:pt x="700644" y="1072738"/>
                    <a:pt x="710855" y="1061417"/>
                    <a:pt x="724395" y="1056904"/>
                  </a:cubicBezTo>
                  <a:lnTo>
                    <a:pt x="760021" y="1045029"/>
                  </a:lnTo>
                  <a:cubicBezTo>
                    <a:pt x="813136" y="965355"/>
                    <a:pt x="750566" y="1043415"/>
                    <a:pt x="819397" y="997527"/>
                  </a:cubicBezTo>
                  <a:cubicBezTo>
                    <a:pt x="833371" y="988211"/>
                    <a:pt x="841766" y="972212"/>
                    <a:pt x="855023" y="961901"/>
                  </a:cubicBezTo>
                  <a:cubicBezTo>
                    <a:pt x="916274" y="914262"/>
                    <a:pt x="908148" y="920442"/>
                    <a:pt x="961901" y="902525"/>
                  </a:cubicBezTo>
                  <a:cubicBezTo>
                    <a:pt x="973776" y="894608"/>
                    <a:pt x="988129" y="889515"/>
                    <a:pt x="997527" y="878774"/>
                  </a:cubicBezTo>
                  <a:cubicBezTo>
                    <a:pt x="1016324" y="857292"/>
                    <a:pt x="1021277" y="823356"/>
                    <a:pt x="1045028" y="807522"/>
                  </a:cubicBezTo>
                  <a:cubicBezTo>
                    <a:pt x="1091069" y="776827"/>
                    <a:pt x="1067114" y="788284"/>
                    <a:pt x="1116280" y="771896"/>
                  </a:cubicBezTo>
                  <a:cubicBezTo>
                    <a:pt x="1172738" y="734257"/>
                    <a:pt x="1138364" y="752660"/>
                    <a:pt x="1223158" y="724395"/>
                  </a:cubicBezTo>
                  <a:cubicBezTo>
                    <a:pt x="1235033" y="720437"/>
                    <a:pt x="1248369" y="719463"/>
                    <a:pt x="1258784" y="712519"/>
                  </a:cubicBezTo>
                  <a:lnTo>
                    <a:pt x="1330036" y="665018"/>
                  </a:lnTo>
                  <a:cubicBezTo>
                    <a:pt x="1351704" y="632516"/>
                    <a:pt x="1351911" y="622309"/>
                    <a:pt x="1389413" y="605642"/>
                  </a:cubicBezTo>
                  <a:cubicBezTo>
                    <a:pt x="1389428" y="605635"/>
                    <a:pt x="1478470" y="575956"/>
                    <a:pt x="1496291" y="570016"/>
                  </a:cubicBezTo>
                  <a:cubicBezTo>
                    <a:pt x="1508166" y="566057"/>
                    <a:pt x="1521501" y="565083"/>
                    <a:pt x="1531917" y="558140"/>
                  </a:cubicBezTo>
                  <a:cubicBezTo>
                    <a:pt x="1574562" y="529711"/>
                    <a:pt x="1578232" y="522751"/>
                    <a:pt x="1638795" y="510639"/>
                  </a:cubicBezTo>
                  <a:cubicBezTo>
                    <a:pt x="1658587" y="506681"/>
                    <a:pt x="1678698" y="504075"/>
                    <a:pt x="1698171" y="498764"/>
                  </a:cubicBezTo>
                  <a:cubicBezTo>
                    <a:pt x="1722324" y="492177"/>
                    <a:pt x="1769423" y="475013"/>
                    <a:pt x="1769423" y="475013"/>
                  </a:cubicBezTo>
                  <a:cubicBezTo>
                    <a:pt x="1812966" y="409699"/>
                    <a:pt x="1769423" y="465117"/>
                    <a:pt x="1828800" y="415636"/>
                  </a:cubicBezTo>
                  <a:cubicBezTo>
                    <a:pt x="1841702" y="404885"/>
                    <a:pt x="1849745" y="388166"/>
                    <a:pt x="1864426" y="380010"/>
                  </a:cubicBezTo>
                  <a:cubicBezTo>
                    <a:pt x="1914371" y="352263"/>
                    <a:pt x="1976592" y="351596"/>
                    <a:pt x="2030680" y="344384"/>
                  </a:cubicBezTo>
                  <a:cubicBezTo>
                    <a:pt x="2058425" y="340685"/>
                    <a:pt x="2086269" y="337516"/>
                    <a:pt x="2113808" y="332509"/>
                  </a:cubicBezTo>
                  <a:cubicBezTo>
                    <a:pt x="2153295" y="325330"/>
                    <a:pt x="2195375" y="309278"/>
                    <a:pt x="2232561" y="296883"/>
                  </a:cubicBezTo>
                  <a:lnTo>
                    <a:pt x="2268187" y="285008"/>
                  </a:lnTo>
                  <a:cubicBezTo>
                    <a:pt x="2280062" y="277091"/>
                    <a:pt x="2291047" y="267640"/>
                    <a:pt x="2303813" y="261257"/>
                  </a:cubicBezTo>
                  <a:cubicBezTo>
                    <a:pt x="2315009" y="255659"/>
                    <a:pt x="2329024" y="256326"/>
                    <a:pt x="2339439" y="249382"/>
                  </a:cubicBezTo>
                  <a:cubicBezTo>
                    <a:pt x="2353413" y="240066"/>
                    <a:pt x="2362163" y="224507"/>
                    <a:pt x="2375065" y="213756"/>
                  </a:cubicBezTo>
                  <a:cubicBezTo>
                    <a:pt x="2405760" y="188177"/>
                    <a:pt x="2410610" y="190032"/>
                    <a:pt x="2446317" y="178130"/>
                  </a:cubicBezTo>
                  <a:cubicBezTo>
                    <a:pt x="2458192" y="170213"/>
                    <a:pt x="2469177" y="160762"/>
                    <a:pt x="2481943" y="154379"/>
                  </a:cubicBezTo>
                  <a:cubicBezTo>
                    <a:pt x="2493139" y="148781"/>
                    <a:pt x="2507154" y="149448"/>
                    <a:pt x="2517569" y="142504"/>
                  </a:cubicBezTo>
                  <a:cubicBezTo>
                    <a:pt x="2606524" y="83201"/>
                    <a:pt x="2504111" y="123239"/>
                    <a:pt x="2588821" y="95003"/>
                  </a:cubicBezTo>
                  <a:cubicBezTo>
                    <a:pt x="2600696" y="87086"/>
                    <a:pt x="2611405" y="77049"/>
                    <a:pt x="2624447" y="71252"/>
                  </a:cubicBezTo>
                  <a:cubicBezTo>
                    <a:pt x="2701748" y="36895"/>
                    <a:pt x="2732639" y="44143"/>
                    <a:pt x="2826327" y="35626"/>
                  </a:cubicBezTo>
                  <a:cubicBezTo>
                    <a:pt x="2924136" y="3024"/>
                    <a:pt x="2822232" y="33660"/>
                    <a:pt x="3040083" y="11875"/>
                  </a:cubicBezTo>
                  <a:cubicBezTo>
                    <a:pt x="3060167" y="9867"/>
                    <a:pt x="3079667" y="3958"/>
                    <a:pt x="3099459" y="0"/>
                  </a:cubicBezTo>
                  <a:cubicBezTo>
                    <a:pt x="3131127" y="3958"/>
                    <a:pt x="3165298" y="-1086"/>
                    <a:pt x="3194462" y="11875"/>
                  </a:cubicBezTo>
                  <a:cubicBezTo>
                    <a:pt x="3241231" y="32661"/>
                    <a:pt x="3175498" y="79935"/>
                    <a:pt x="3170711" y="83127"/>
                  </a:cubicBezTo>
                  <a:cubicBezTo>
                    <a:pt x="3160296" y="90071"/>
                    <a:pt x="3147121" y="91564"/>
                    <a:pt x="3135085" y="95003"/>
                  </a:cubicBezTo>
                  <a:cubicBezTo>
                    <a:pt x="3030680" y="124834"/>
                    <a:pt x="3137397" y="90274"/>
                    <a:pt x="3051958" y="118753"/>
                  </a:cubicBezTo>
                  <a:cubicBezTo>
                    <a:pt x="3035422" y="135289"/>
                    <a:pt x="3005505" y="169864"/>
                    <a:pt x="2980706" y="178130"/>
                  </a:cubicBezTo>
                  <a:cubicBezTo>
                    <a:pt x="2957863" y="185744"/>
                    <a:pt x="2933205" y="186047"/>
                    <a:pt x="2909454" y="190005"/>
                  </a:cubicBezTo>
                  <a:cubicBezTo>
                    <a:pt x="2788688" y="270515"/>
                    <a:pt x="2866683" y="235607"/>
                    <a:pt x="2660072" y="249382"/>
                  </a:cubicBezTo>
                  <a:cubicBezTo>
                    <a:pt x="2637453" y="317241"/>
                    <a:pt x="2666858" y="260692"/>
                    <a:pt x="2612571" y="296883"/>
                  </a:cubicBezTo>
                  <a:cubicBezTo>
                    <a:pt x="2598597" y="306199"/>
                    <a:pt x="2590919" y="323193"/>
                    <a:pt x="2576945" y="332509"/>
                  </a:cubicBezTo>
                  <a:cubicBezTo>
                    <a:pt x="2566530" y="339453"/>
                    <a:pt x="2553727" y="342730"/>
                    <a:pt x="2541319" y="344384"/>
                  </a:cubicBezTo>
                  <a:cubicBezTo>
                    <a:pt x="2494071" y="350684"/>
                    <a:pt x="2446316" y="352301"/>
                    <a:pt x="2398815" y="356260"/>
                  </a:cubicBezTo>
                  <a:cubicBezTo>
                    <a:pt x="2268888" y="399568"/>
                    <a:pt x="2465687" y="330498"/>
                    <a:pt x="2327563" y="391886"/>
                  </a:cubicBezTo>
                  <a:cubicBezTo>
                    <a:pt x="2304685" y="402054"/>
                    <a:pt x="2280062" y="407719"/>
                    <a:pt x="2256311" y="415636"/>
                  </a:cubicBezTo>
                  <a:cubicBezTo>
                    <a:pt x="2244436" y="419594"/>
                    <a:pt x="2231101" y="420569"/>
                    <a:pt x="2220685" y="427512"/>
                  </a:cubicBezTo>
                  <a:lnTo>
                    <a:pt x="2185059" y="451262"/>
                  </a:lnTo>
                  <a:cubicBezTo>
                    <a:pt x="2181101" y="463137"/>
                    <a:pt x="2176623" y="474852"/>
                    <a:pt x="2173184" y="486888"/>
                  </a:cubicBezTo>
                  <a:cubicBezTo>
                    <a:pt x="2168700" y="502581"/>
                    <a:pt x="2173701" y="523768"/>
                    <a:pt x="2161309" y="534390"/>
                  </a:cubicBezTo>
                  <a:cubicBezTo>
                    <a:pt x="2142301" y="550683"/>
                    <a:pt x="2114345" y="552068"/>
                    <a:pt x="2090057" y="558140"/>
                  </a:cubicBezTo>
                  <a:cubicBezTo>
                    <a:pt x="2030412" y="573052"/>
                    <a:pt x="2058040" y="564855"/>
                    <a:pt x="2006930" y="581891"/>
                  </a:cubicBezTo>
                  <a:cubicBezTo>
                    <a:pt x="1991096" y="605642"/>
                    <a:pt x="1986508" y="644117"/>
                    <a:pt x="1959428" y="653143"/>
                  </a:cubicBezTo>
                  <a:lnTo>
                    <a:pt x="1888176" y="676893"/>
                  </a:lnTo>
                  <a:lnTo>
                    <a:pt x="1852550" y="688769"/>
                  </a:lnTo>
                  <a:cubicBezTo>
                    <a:pt x="1848592" y="700644"/>
                    <a:pt x="1848495" y="714620"/>
                    <a:pt x="1840675" y="724395"/>
                  </a:cubicBezTo>
                  <a:cubicBezTo>
                    <a:pt x="1831759" y="735540"/>
                    <a:pt x="1817814" y="741762"/>
                    <a:pt x="1805049" y="748145"/>
                  </a:cubicBezTo>
                  <a:cubicBezTo>
                    <a:pt x="1786062" y="757639"/>
                    <a:pt x="1739685" y="766821"/>
                    <a:pt x="1721922" y="771896"/>
                  </a:cubicBezTo>
                  <a:cubicBezTo>
                    <a:pt x="1709886" y="775335"/>
                    <a:pt x="1698171" y="779813"/>
                    <a:pt x="1686296" y="783771"/>
                  </a:cubicBezTo>
                  <a:cubicBezTo>
                    <a:pt x="1618227" y="885873"/>
                    <a:pt x="1708864" y="765715"/>
                    <a:pt x="1626919" y="831273"/>
                  </a:cubicBezTo>
                  <a:cubicBezTo>
                    <a:pt x="1550187" y="892660"/>
                    <a:pt x="1657088" y="848927"/>
                    <a:pt x="1567543" y="878774"/>
                  </a:cubicBezTo>
                  <a:cubicBezTo>
                    <a:pt x="1555668" y="886691"/>
                    <a:pt x="1542009" y="892433"/>
                    <a:pt x="1531917" y="902525"/>
                  </a:cubicBezTo>
                  <a:cubicBezTo>
                    <a:pt x="1521825" y="912617"/>
                    <a:pt x="1520269" y="930587"/>
                    <a:pt x="1508166" y="938151"/>
                  </a:cubicBezTo>
                  <a:cubicBezTo>
                    <a:pt x="1486936" y="951420"/>
                    <a:pt x="1436914" y="961901"/>
                    <a:pt x="1436914" y="961901"/>
                  </a:cubicBezTo>
                  <a:cubicBezTo>
                    <a:pt x="1413163" y="977735"/>
                    <a:pt x="1381496" y="985652"/>
                    <a:pt x="1365662" y="1009403"/>
                  </a:cubicBezTo>
                  <a:cubicBezTo>
                    <a:pt x="1332595" y="1059003"/>
                    <a:pt x="1352003" y="1034937"/>
                    <a:pt x="1306285" y="1080655"/>
                  </a:cubicBezTo>
                  <a:cubicBezTo>
                    <a:pt x="1302327" y="1092530"/>
                    <a:pt x="1304596" y="1109005"/>
                    <a:pt x="1294410" y="1116281"/>
                  </a:cubicBezTo>
                  <a:cubicBezTo>
                    <a:pt x="1274141" y="1130759"/>
                    <a:pt x="1204115" y="1143369"/>
                    <a:pt x="1175657" y="1151906"/>
                  </a:cubicBezTo>
                  <a:cubicBezTo>
                    <a:pt x="1151677" y="1159100"/>
                    <a:pt x="1128156" y="1167740"/>
                    <a:pt x="1104405" y="1175657"/>
                  </a:cubicBezTo>
                  <a:lnTo>
                    <a:pt x="1068779" y="1187532"/>
                  </a:lnTo>
                  <a:cubicBezTo>
                    <a:pt x="1056904" y="1195449"/>
                    <a:pt x="1046195" y="1205486"/>
                    <a:pt x="1033153" y="1211283"/>
                  </a:cubicBezTo>
                  <a:cubicBezTo>
                    <a:pt x="962408" y="1242726"/>
                    <a:pt x="956430" y="1232790"/>
                    <a:pt x="878774" y="1246909"/>
                  </a:cubicBezTo>
                  <a:cubicBezTo>
                    <a:pt x="862716" y="1249829"/>
                    <a:pt x="847205" y="1255243"/>
                    <a:pt x="831272" y="1258784"/>
                  </a:cubicBezTo>
                  <a:cubicBezTo>
                    <a:pt x="811569" y="1263163"/>
                    <a:pt x="791477" y="1265765"/>
                    <a:pt x="771896" y="1270660"/>
                  </a:cubicBezTo>
                  <a:cubicBezTo>
                    <a:pt x="759752" y="1273696"/>
                    <a:pt x="748678" y="1280881"/>
                    <a:pt x="736270" y="1282535"/>
                  </a:cubicBezTo>
                  <a:cubicBezTo>
                    <a:pt x="689022" y="1288835"/>
                    <a:pt x="641267" y="1290452"/>
                    <a:pt x="593766" y="1294410"/>
                  </a:cubicBezTo>
                  <a:cubicBezTo>
                    <a:pt x="531061" y="1315313"/>
                    <a:pt x="568554" y="1299343"/>
                    <a:pt x="486888" y="1353787"/>
                  </a:cubicBezTo>
                  <a:cubicBezTo>
                    <a:pt x="475013" y="1361704"/>
                    <a:pt x="464802" y="1373025"/>
                    <a:pt x="451262" y="1377538"/>
                  </a:cubicBezTo>
                  <a:cubicBezTo>
                    <a:pt x="411587" y="1390763"/>
                    <a:pt x="412872" y="1391346"/>
                    <a:pt x="368135" y="1401288"/>
                  </a:cubicBezTo>
                  <a:cubicBezTo>
                    <a:pt x="282156" y="1420395"/>
                    <a:pt x="336792" y="1403820"/>
                    <a:pt x="273132" y="1425039"/>
                  </a:cubicBezTo>
                  <a:cubicBezTo>
                    <a:pt x="249381" y="1448790"/>
                    <a:pt x="235302" y="1492949"/>
                    <a:pt x="201880" y="1496291"/>
                  </a:cubicBezTo>
                  <a:cubicBezTo>
                    <a:pt x="43739" y="1512105"/>
                    <a:pt x="122909" y="1508166"/>
                    <a:pt x="0" y="1496291"/>
                  </a:cubicBezTo>
                  <a:close/>
                </a:path>
              </a:pathLst>
            </a:custGeom>
            <a:gradFill>
              <a:gsLst>
                <a:gs pos="16000">
                  <a:srgbClr val="080808"/>
                </a:gs>
                <a:gs pos="57000">
                  <a:srgbClr val="FFFFFF">
                    <a:lumMod val="94000"/>
                  </a:srgbClr>
                </a:gs>
              </a:gsLst>
              <a:lin ang="14700000" scaled="0"/>
            </a:gra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4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116" name="Dowolny kształt 129"/>
            <p:cNvSpPr/>
            <p:nvPr/>
          </p:nvSpPr>
          <p:spPr bwMode="auto">
            <a:xfrm>
              <a:off x="2325685" y="573480"/>
              <a:ext cx="6548754" cy="5234271"/>
            </a:xfrm>
            <a:custGeom>
              <a:avLst/>
              <a:gdLst>
                <a:gd name="connsiteX0" fmla="*/ 0 w 7094483"/>
                <a:gd name="connsiteY0" fmla="*/ 5181719 h 5234271"/>
                <a:gd name="connsiteX1" fmla="*/ 0 w 7094483"/>
                <a:gd name="connsiteY1" fmla="*/ 5181719 h 5234271"/>
                <a:gd name="connsiteX2" fmla="*/ 73573 w 7094483"/>
                <a:gd name="connsiteY2" fmla="*/ 5118657 h 5234271"/>
                <a:gd name="connsiteX3" fmla="*/ 136635 w 7094483"/>
                <a:gd name="connsiteY3" fmla="*/ 5066105 h 5234271"/>
                <a:gd name="connsiteX4" fmla="*/ 199697 w 7094483"/>
                <a:gd name="connsiteY4" fmla="*/ 5045084 h 5234271"/>
                <a:gd name="connsiteX5" fmla="*/ 220717 w 7094483"/>
                <a:gd name="connsiteY5" fmla="*/ 5013553 h 5234271"/>
                <a:gd name="connsiteX6" fmla="*/ 283780 w 7094483"/>
                <a:gd name="connsiteY6" fmla="*/ 4982022 h 5234271"/>
                <a:gd name="connsiteX7" fmla="*/ 304800 w 7094483"/>
                <a:gd name="connsiteY7" fmla="*/ 4950491 h 5234271"/>
                <a:gd name="connsiteX8" fmla="*/ 367862 w 7094483"/>
                <a:gd name="connsiteY8" fmla="*/ 4918960 h 5234271"/>
                <a:gd name="connsiteX9" fmla="*/ 399393 w 7094483"/>
                <a:gd name="connsiteY9" fmla="*/ 4887429 h 5234271"/>
                <a:gd name="connsiteX10" fmla="*/ 430924 w 7094483"/>
                <a:gd name="connsiteY10" fmla="*/ 4866409 h 5234271"/>
                <a:gd name="connsiteX11" fmla="*/ 483476 w 7094483"/>
                <a:gd name="connsiteY11" fmla="*/ 4813857 h 5234271"/>
                <a:gd name="connsiteX12" fmla="*/ 504497 w 7094483"/>
                <a:gd name="connsiteY12" fmla="*/ 4782326 h 5234271"/>
                <a:gd name="connsiteX13" fmla="*/ 536028 w 7094483"/>
                <a:gd name="connsiteY13" fmla="*/ 4761305 h 5234271"/>
                <a:gd name="connsiteX14" fmla="*/ 546538 w 7094483"/>
                <a:gd name="connsiteY14" fmla="*/ 4729774 h 5234271"/>
                <a:gd name="connsiteX15" fmla="*/ 567559 w 7094483"/>
                <a:gd name="connsiteY15" fmla="*/ 4698243 h 5234271"/>
                <a:gd name="connsiteX16" fmla="*/ 578069 w 7094483"/>
                <a:gd name="connsiteY16" fmla="*/ 4666712 h 5234271"/>
                <a:gd name="connsiteX17" fmla="*/ 609600 w 7094483"/>
                <a:gd name="connsiteY17" fmla="*/ 4635181 h 5234271"/>
                <a:gd name="connsiteX18" fmla="*/ 683173 w 7094483"/>
                <a:gd name="connsiteY18" fmla="*/ 4593140 h 5234271"/>
                <a:gd name="connsiteX19" fmla="*/ 777766 w 7094483"/>
                <a:gd name="connsiteY19" fmla="*/ 4519567 h 5234271"/>
                <a:gd name="connsiteX20" fmla="*/ 819807 w 7094483"/>
                <a:gd name="connsiteY20" fmla="*/ 4498547 h 5234271"/>
                <a:gd name="connsiteX21" fmla="*/ 882869 w 7094483"/>
                <a:gd name="connsiteY21" fmla="*/ 4456505 h 5234271"/>
                <a:gd name="connsiteX22" fmla="*/ 914400 w 7094483"/>
                <a:gd name="connsiteY22" fmla="*/ 4435484 h 5234271"/>
                <a:gd name="connsiteX23" fmla="*/ 1008993 w 7094483"/>
                <a:gd name="connsiteY23" fmla="*/ 4403953 h 5234271"/>
                <a:gd name="connsiteX24" fmla="*/ 1040524 w 7094483"/>
                <a:gd name="connsiteY24" fmla="*/ 4393443 h 5234271"/>
                <a:gd name="connsiteX25" fmla="*/ 1072055 w 7094483"/>
                <a:gd name="connsiteY25" fmla="*/ 4382933 h 5234271"/>
                <a:gd name="connsiteX26" fmla="*/ 1135117 w 7094483"/>
                <a:gd name="connsiteY26" fmla="*/ 4340891 h 5234271"/>
                <a:gd name="connsiteX27" fmla="*/ 1229711 w 7094483"/>
                <a:gd name="connsiteY27" fmla="*/ 4267319 h 5234271"/>
                <a:gd name="connsiteX28" fmla="*/ 1345324 w 7094483"/>
                <a:gd name="connsiteY28" fmla="*/ 4235788 h 5234271"/>
                <a:gd name="connsiteX29" fmla="*/ 1408386 w 7094483"/>
                <a:gd name="connsiteY29" fmla="*/ 4204257 h 5234271"/>
                <a:gd name="connsiteX30" fmla="*/ 1439917 w 7094483"/>
                <a:gd name="connsiteY30" fmla="*/ 4183236 h 5234271"/>
                <a:gd name="connsiteX31" fmla="*/ 1502980 w 7094483"/>
                <a:gd name="connsiteY31" fmla="*/ 4162216 h 5234271"/>
                <a:gd name="connsiteX32" fmla="*/ 1534511 w 7094483"/>
                <a:gd name="connsiteY32" fmla="*/ 4151705 h 5234271"/>
                <a:gd name="connsiteX33" fmla="*/ 1629104 w 7094483"/>
                <a:gd name="connsiteY33" fmla="*/ 4078133 h 5234271"/>
                <a:gd name="connsiteX34" fmla="*/ 1660635 w 7094483"/>
                <a:gd name="connsiteY34" fmla="*/ 4057112 h 5234271"/>
                <a:gd name="connsiteX35" fmla="*/ 1692166 w 7094483"/>
                <a:gd name="connsiteY35" fmla="*/ 4025581 h 5234271"/>
                <a:gd name="connsiteX36" fmla="*/ 1723697 w 7094483"/>
                <a:gd name="connsiteY36" fmla="*/ 4004560 h 5234271"/>
                <a:gd name="connsiteX37" fmla="*/ 1786759 w 7094483"/>
                <a:gd name="connsiteY37" fmla="*/ 3952009 h 5234271"/>
                <a:gd name="connsiteX38" fmla="*/ 1849821 w 7094483"/>
                <a:gd name="connsiteY38" fmla="*/ 3930988 h 5234271"/>
                <a:gd name="connsiteX39" fmla="*/ 1881352 w 7094483"/>
                <a:gd name="connsiteY39" fmla="*/ 3909967 h 5234271"/>
                <a:gd name="connsiteX40" fmla="*/ 1912883 w 7094483"/>
                <a:gd name="connsiteY40" fmla="*/ 3899457 h 5234271"/>
                <a:gd name="connsiteX41" fmla="*/ 1965435 w 7094483"/>
                <a:gd name="connsiteY41" fmla="*/ 3857416 h 5234271"/>
                <a:gd name="connsiteX42" fmla="*/ 2028497 w 7094483"/>
                <a:gd name="connsiteY42" fmla="*/ 3804864 h 5234271"/>
                <a:gd name="connsiteX43" fmla="*/ 2091559 w 7094483"/>
                <a:gd name="connsiteY43" fmla="*/ 3783843 h 5234271"/>
                <a:gd name="connsiteX44" fmla="*/ 2154621 w 7094483"/>
                <a:gd name="connsiteY44" fmla="*/ 3741802 h 5234271"/>
                <a:gd name="connsiteX45" fmla="*/ 2186152 w 7094483"/>
                <a:gd name="connsiteY45" fmla="*/ 3710271 h 5234271"/>
                <a:gd name="connsiteX46" fmla="*/ 2249214 w 7094483"/>
                <a:gd name="connsiteY46" fmla="*/ 3689250 h 5234271"/>
                <a:gd name="connsiteX47" fmla="*/ 2301766 w 7094483"/>
                <a:gd name="connsiteY47" fmla="*/ 3636698 h 5234271"/>
                <a:gd name="connsiteX48" fmla="*/ 2333297 w 7094483"/>
                <a:gd name="connsiteY48" fmla="*/ 3615678 h 5234271"/>
                <a:gd name="connsiteX49" fmla="*/ 2385849 w 7094483"/>
                <a:gd name="connsiteY49" fmla="*/ 3552616 h 5234271"/>
                <a:gd name="connsiteX50" fmla="*/ 2417380 w 7094483"/>
                <a:gd name="connsiteY50" fmla="*/ 3531595 h 5234271"/>
                <a:gd name="connsiteX51" fmla="*/ 2448911 w 7094483"/>
                <a:gd name="connsiteY51" fmla="*/ 3500064 h 5234271"/>
                <a:gd name="connsiteX52" fmla="*/ 2511973 w 7094483"/>
                <a:gd name="connsiteY52" fmla="*/ 3479043 h 5234271"/>
                <a:gd name="connsiteX53" fmla="*/ 2543504 w 7094483"/>
                <a:gd name="connsiteY53" fmla="*/ 3447512 h 5234271"/>
                <a:gd name="connsiteX54" fmla="*/ 2575035 w 7094483"/>
                <a:gd name="connsiteY54" fmla="*/ 3437002 h 5234271"/>
                <a:gd name="connsiteX55" fmla="*/ 2606566 w 7094483"/>
                <a:gd name="connsiteY55" fmla="*/ 3415981 h 5234271"/>
                <a:gd name="connsiteX56" fmla="*/ 2659117 w 7094483"/>
                <a:gd name="connsiteY56" fmla="*/ 3363429 h 5234271"/>
                <a:gd name="connsiteX57" fmla="*/ 2690649 w 7094483"/>
                <a:gd name="connsiteY57" fmla="*/ 3331898 h 5234271"/>
                <a:gd name="connsiteX58" fmla="*/ 2795752 w 7094483"/>
                <a:gd name="connsiteY58" fmla="*/ 3258326 h 5234271"/>
                <a:gd name="connsiteX59" fmla="*/ 2827283 w 7094483"/>
                <a:gd name="connsiteY59" fmla="*/ 3237305 h 5234271"/>
                <a:gd name="connsiteX60" fmla="*/ 2858814 w 7094483"/>
                <a:gd name="connsiteY60" fmla="*/ 3205774 h 5234271"/>
                <a:gd name="connsiteX61" fmla="*/ 2890345 w 7094483"/>
                <a:gd name="connsiteY61" fmla="*/ 3195264 h 5234271"/>
                <a:gd name="connsiteX62" fmla="*/ 2921876 w 7094483"/>
                <a:gd name="connsiteY62" fmla="*/ 3163733 h 5234271"/>
                <a:gd name="connsiteX63" fmla="*/ 2984938 w 7094483"/>
                <a:gd name="connsiteY63" fmla="*/ 3121691 h 5234271"/>
                <a:gd name="connsiteX64" fmla="*/ 3048000 w 7094483"/>
                <a:gd name="connsiteY64" fmla="*/ 3058629 h 5234271"/>
                <a:gd name="connsiteX65" fmla="*/ 3111062 w 7094483"/>
                <a:gd name="connsiteY65" fmla="*/ 3016588 h 5234271"/>
                <a:gd name="connsiteX66" fmla="*/ 3174124 w 7094483"/>
                <a:gd name="connsiteY66" fmla="*/ 2974547 h 5234271"/>
                <a:gd name="connsiteX67" fmla="*/ 3205655 w 7094483"/>
                <a:gd name="connsiteY67" fmla="*/ 2953526 h 5234271"/>
                <a:gd name="connsiteX68" fmla="*/ 3237186 w 7094483"/>
                <a:gd name="connsiteY68" fmla="*/ 2943016 h 5234271"/>
                <a:gd name="connsiteX69" fmla="*/ 3289738 w 7094483"/>
                <a:gd name="connsiteY69" fmla="*/ 2879953 h 5234271"/>
                <a:gd name="connsiteX70" fmla="*/ 3321269 w 7094483"/>
                <a:gd name="connsiteY70" fmla="*/ 2858933 h 5234271"/>
                <a:gd name="connsiteX71" fmla="*/ 3331780 w 7094483"/>
                <a:gd name="connsiteY71" fmla="*/ 2827402 h 5234271"/>
                <a:gd name="connsiteX72" fmla="*/ 3363311 w 7094483"/>
                <a:gd name="connsiteY72" fmla="*/ 2806381 h 5234271"/>
                <a:gd name="connsiteX73" fmla="*/ 3426373 w 7094483"/>
                <a:gd name="connsiteY73" fmla="*/ 2753829 h 5234271"/>
                <a:gd name="connsiteX74" fmla="*/ 3531476 w 7094483"/>
                <a:gd name="connsiteY74" fmla="*/ 2596174 h 5234271"/>
                <a:gd name="connsiteX75" fmla="*/ 3552497 w 7094483"/>
                <a:gd name="connsiteY75" fmla="*/ 2564643 h 5234271"/>
                <a:gd name="connsiteX76" fmla="*/ 3573517 w 7094483"/>
                <a:gd name="connsiteY76" fmla="*/ 2533112 h 5234271"/>
                <a:gd name="connsiteX77" fmla="*/ 3636580 w 7094483"/>
                <a:gd name="connsiteY77" fmla="*/ 2480560 h 5234271"/>
                <a:gd name="connsiteX78" fmla="*/ 3657600 w 7094483"/>
                <a:gd name="connsiteY78" fmla="*/ 2449029 h 5234271"/>
                <a:gd name="connsiteX79" fmla="*/ 3720662 w 7094483"/>
                <a:gd name="connsiteY79" fmla="*/ 2406988 h 5234271"/>
                <a:gd name="connsiteX80" fmla="*/ 3752193 w 7094483"/>
                <a:gd name="connsiteY80" fmla="*/ 2385967 h 5234271"/>
                <a:gd name="connsiteX81" fmla="*/ 3815255 w 7094483"/>
                <a:gd name="connsiteY81" fmla="*/ 2364947 h 5234271"/>
                <a:gd name="connsiteX82" fmla="*/ 3878317 w 7094483"/>
                <a:gd name="connsiteY82" fmla="*/ 2322905 h 5234271"/>
                <a:gd name="connsiteX83" fmla="*/ 3909849 w 7094483"/>
                <a:gd name="connsiteY83" fmla="*/ 2301884 h 5234271"/>
                <a:gd name="connsiteX84" fmla="*/ 3941380 w 7094483"/>
                <a:gd name="connsiteY84" fmla="*/ 2291374 h 5234271"/>
                <a:gd name="connsiteX85" fmla="*/ 3972911 w 7094483"/>
                <a:gd name="connsiteY85" fmla="*/ 2270353 h 5234271"/>
                <a:gd name="connsiteX86" fmla="*/ 4025462 w 7094483"/>
                <a:gd name="connsiteY86" fmla="*/ 2259843 h 5234271"/>
                <a:gd name="connsiteX87" fmla="*/ 4056993 w 7094483"/>
                <a:gd name="connsiteY87" fmla="*/ 2249333 h 5234271"/>
                <a:gd name="connsiteX88" fmla="*/ 4120055 w 7094483"/>
                <a:gd name="connsiteY88" fmla="*/ 2196781 h 5234271"/>
                <a:gd name="connsiteX89" fmla="*/ 4151586 w 7094483"/>
                <a:gd name="connsiteY89" fmla="*/ 2175760 h 5234271"/>
                <a:gd name="connsiteX90" fmla="*/ 4214649 w 7094483"/>
                <a:gd name="connsiteY90" fmla="*/ 2133719 h 5234271"/>
                <a:gd name="connsiteX91" fmla="*/ 4309242 w 7094483"/>
                <a:gd name="connsiteY91" fmla="*/ 2091678 h 5234271"/>
                <a:gd name="connsiteX92" fmla="*/ 4340773 w 7094483"/>
                <a:gd name="connsiteY92" fmla="*/ 2081167 h 5234271"/>
                <a:gd name="connsiteX93" fmla="*/ 4372304 w 7094483"/>
                <a:gd name="connsiteY93" fmla="*/ 2070657 h 5234271"/>
                <a:gd name="connsiteX94" fmla="*/ 4403835 w 7094483"/>
                <a:gd name="connsiteY94" fmla="*/ 2039126 h 5234271"/>
                <a:gd name="connsiteX95" fmla="*/ 4435366 w 7094483"/>
                <a:gd name="connsiteY95" fmla="*/ 2018105 h 5234271"/>
                <a:gd name="connsiteX96" fmla="*/ 4466897 w 7094483"/>
                <a:gd name="connsiteY96" fmla="*/ 1955043 h 5234271"/>
                <a:gd name="connsiteX97" fmla="*/ 4529959 w 7094483"/>
                <a:gd name="connsiteY97" fmla="*/ 1913002 h 5234271"/>
                <a:gd name="connsiteX98" fmla="*/ 4656083 w 7094483"/>
                <a:gd name="connsiteY98" fmla="*/ 1913002 h 5234271"/>
                <a:gd name="connsiteX99" fmla="*/ 4687614 w 7094483"/>
                <a:gd name="connsiteY99" fmla="*/ 1902491 h 5234271"/>
                <a:gd name="connsiteX100" fmla="*/ 4750676 w 7094483"/>
                <a:gd name="connsiteY100" fmla="*/ 1860450 h 5234271"/>
                <a:gd name="connsiteX101" fmla="*/ 4876800 w 7094483"/>
                <a:gd name="connsiteY101" fmla="*/ 1818409 h 5234271"/>
                <a:gd name="connsiteX102" fmla="*/ 4908331 w 7094483"/>
                <a:gd name="connsiteY102" fmla="*/ 1807898 h 5234271"/>
                <a:gd name="connsiteX103" fmla="*/ 4971393 w 7094483"/>
                <a:gd name="connsiteY103" fmla="*/ 1765857 h 5234271"/>
                <a:gd name="connsiteX104" fmla="*/ 5002924 w 7094483"/>
                <a:gd name="connsiteY104" fmla="*/ 1744836 h 5234271"/>
                <a:gd name="connsiteX105" fmla="*/ 5034455 w 7094483"/>
                <a:gd name="connsiteY105" fmla="*/ 1713305 h 5234271"/>
                <a:gd name="connsiteX106" fmla="*/ 5065986 w 7094483"/>
                <a:gd name="connsiteY106" fmla="*/ 1702795 h 5234271"/>
                <a:gd name="connsiteX107" fmla="*/ 5171090 w 7094483"/>
                <a:gd name="connsiteY107" fmla="*/ 1671264 h 5234271"/>
                <a:gd name="connsiteX108" fmla="*/ 5202621 w 7094483"/>
                <a:gd name="connsiteY108" fmla="*/ 1660753 h 5234271"/>
                <a:gd name="connsiteX109" fmla="*/ 5276193 w 7094483"/>
                <a:gd name="connsiteY109" fmla="*/ 1608202 h 5234271"/>
                <a:gd name="connsiteX110" fmla="*/ 5349766 w 7094483"/>
                <a:gd name="connsiteY110" fmla="*/ 1555650 h 5234271"/>
                <a:gd name="connsiteX111" fmla="*/ 5391807 w 7094483"/>
                <a:gd name="connsiteY111" fmla="*/ 1524119 h 5234271"/>
                <a:gd name="connsiteX112" fmla="*/ 5391807 w 7094483"/>
                <a:gd name="connsiteY112" fmla="*/ 1471567 h 5234271"/>
                <a:gd name="connsiteX113" fmla="*/ 5465380 w 7094483"/>
                <a:gd name="connsiteY113" fmla="*/ 1408505 h 5234271"/>
                <a:gd name="connsiteX114" fmla="*/ 5475890 w 7094483"/>
                <a:gd name="connsiteY114" fmla="*/ 1376974 h 5234271"/>
                <a:gd name="connsiteX115" fmla="*/ 5538952 w 7094483"/>
                <a:gd name="connsiteY115" fmla="*/ 1345443 h 5234271"/>
                <a:gd name="connsiteX116" fmla="*/ 5602014 w 7094483"/>
                <a:gd name="connsiteY116" fmla="*/ 1282381 h 5234271"/>
                <a:gd name="connsiteX117" fmla="*/ 5654566 w 7094483"/>
                <a:gd name="connsiteY117" fmla="*/ 1229829 h 5234271"/>
                <a:gd name="connsiteX118" fmla="*/ 5707117 w 7094483"/>
                <a:gd name="connsiteY118" fmla="*/ 1135236 h 5234271"/>
                <a:gd name="connsiteX119" fmla="*/ 5728138 w 7094483"/>
                <a:gd name="connsiteY119" fmla="*/ 1103705 h 5234271"/>
                <a:gd name="connsiteX120" fmla="*/ 5791200 w 7094483"/>
                <a:gd name="connsiteY120" fmla="*/ 1061664 h 5234271"/>
                <a:gd name="connsiteX121" fmla="*/ 5822731 w 7094483"/>
                <a:gd name="connsiteY121" fmla="*/ 1040643 h 5234271"/>
                <a:gd name="connsiteX122" fmla="*/ 5854262 w 7094483"/>
                <a:gd name="connsiteY122" fmla="*/ 1009112 h 5234271"/>
                <a:gd name="connsiteX123" fmla="*/ 5917324 w 7094483"/>
                <a:gd name="connsiteY123" fmla="*/ 967071 h 5234271"/>
                <a:gd name="connsiteX124" fmla="*/ 5969876 w 7094483"/>
                <a:gd name="connsiteY124" fmla="*/ 904009 h 5234271"/>
                <a:gd name="connsiteX125" fmla="*/ 6032938 w 7094483"/>
                <a:gd name="connsiteY125" fmla="*/ 851457 h 5234271"/>
                <a:gd name="connsiteX126" fmla="*/ 6074980 w 7094483"/>
                <a:gd name="connsiteY126" fmla="*/ 809416 h 5234271"/>
                <a:gd name="connsiteX127" fmla="*/ 6138042 w 7094483"/>
                <a:gd name="connsiteY127" fmla="*/ 767374 h 5234271"/>
                <a:gd name="connsiteX128" fmla="*/ 6222124 w 7094483"/>
                <a:gd name="connsiteY128" fmla="*/ 693802 h 5234271"/>
                <a:gd name="connsiteX129" fmla="*/ 6253655 w 7094483"/>
                <a:gd name="connsiteY129" fmla="*/ 662271 h 5234271"/>
                <a:gd name="connsiteX130" fmla="*/ 6274676 w 7094483"/>
                <a:gd name="connsiteY130" fmla="*/ 630740 h 5234271"/>
                <a:gd name="connsiteX131" fmla="*/ 6306207 w 7094483"/>
                <a:gd name="connsiteY131" fmla="*/ 620229 h 5234271"/>
                <a:gd name="connsiteX132" fmla="*/ 6358759 w 7094483"/>
                <a:gd name="connsiteY132" fmla="*/ 557167 h 5234271"/>
                <a:gd name="connsiteX133" fmla="*/ 6379780 w 7094483"/>
                <a:gd name="connsiteY133" fmla="*/ 525636 h 5234271"/>
                <a:gd name="connsiteX134" fmla="*/ 6442842 w 7094483"/>
                <a:gd name="connsiteY134" fmla="*/ 473084 h 5234271"/>
                <a:gd name="connsiteX135" fmla="*/ 6453352 w 7094483"/>
                <a:gd name="connsiteY135" fmla="*/ 441553 h 5234271"/>
                <a:gd name="connsiteX136" fmla="*/ 6484883 w 7094483"/>
                <a:gd name="connsiteY136" fmla="*/ 420533 h 5234271"/>
                <a:gd name="connsiteX137" fmla="*/ 6516414 w 7094483"/>
                <a:gd name="connsiteY137" fmla="*/ 389002 h 5234271"/>
                <a:gd name="connsiteX138" fmla="*/ 6547945 w 7094483"/>
                <a:gd name="connsiteY138" fmla="*/ 367981 h 5234271"/>
                <a:gd name="connsiteX139" fmla="*/ 6579476 w 7094483"/>
                <a:gd name="connsiteY139" fmla="*/ 336450 h 5234271"/>
                <a:gd name="connsiteX140" fmla="*/ 6611007 w 7094483"/>
                <a:gd name="connsiteY140" fmla="*/ 315429 h 5234271"/>
                <a:gd name="connsiteX141" fmla="*/ 6695090 w 7094483"/>
                <a:gd name="connsiteY141" fmla="*/ 220836 h 5234271"/>
                <a:gd name="connsiteX142" fmla="*/ 6726621 w 7094483"/>
                <a:gd name="connsiteY142" fmla="*/ 157774 h 5234271"/>
                <a:gd name="connsiteX143" fmla="*/ 6737131 w 7094483"/>
                <a:gd name="connsiteY143" fmla="*/ 126243 h 5234271"/>
                <a:gd name="connsiteX144" fmla="*/ 6747642 w 7094483"/>
                <a:gd name="connsiteY144" fmla="*/ 42160 h 5234271"/>
                <a:gd name="connsiteX145" fmla="*/ 6768662 w 7094483"/>
                <a:gd name="connsiteY145" fmla="*/ 10629 h 5234271"/>
                <a:gd name="connsiteX146" fmla="*/ 6873766 w 7094483"/>
                <a:gd name="connsiteY146" fmla="*/ 10629 h 5234271"/>
                <a:gd name="connsiteX147" fmla="*/ 7020911 w 7094483"/>
                <a:gd name="connsiteY147" fmla="*/ 21140 h 5234271"/>
                <a:gd name="connsiteX148" fmla="*/ 7062952 w 7094483"/>
                <a:gd name="connsiteY148" fmla="*/ 147264 h 5234271"/>
                <a:gd name="connsiteX149" fmla="*/ 7073462 w 7094483"/>
                <a:gd name="connsiteY149" fmla="*/ 178795 h 5234271"/>
                <a:gd name="connsiteX150" fmla="*/ 7094483 w 7094483"/>
                <a:gd name="connsiteY150" fmla="*/ 210326 h 5234271"/>
                <a:gd name="connsiteX151" fmla="*/ 7083973 w 7094483"/>
                <a:gd name="connsiteY151" fmla="*/ 410022 h 5234271"/>
                <a:gd name="connsiteX152" fmla="*/ 7052442 w 7094483"/>
                <a:gd name="connsiteY152" fmla="*/ 473084 h 5234271"/>
                <a:gd name="connsiteX153" fmla="*/ 7020911 w 7094483"/>
                <a:gd name="connsiteY153" fmla="*/ 578188 h 5234271"/>
                <a:gd name="connsiteX154" fmla="*/ 7010400 w 7094483"/>
                <a:gd name="connsiteY154" fmla="*/ 714822 h 5234271"/>
                <a:gd name="connsiteX155" fmla="*/ 6989380 w 7094483"/>
                <a:gd name="connsiteY155" fmla="*/ 777884 h 5234271"/>
                <a:gd name="connsiteX156" fmla="*/ 6968359 w 7094483"/>
                <a:gd name="connsiteY156" fmla="*/ 840947 h 5234271"/>
                <a:gd name="connsiteX157" fmla="*/ 6957849 w 7094483"/>
                <a:gd name="connsiteY157" fmla="*/ 872478 h 5234271"/>
                <a:gd name="connsiteX158" fmla="*/ 6947338 w 7094483"/>
                <a:gd name="connsiteY158" fmla="*/ 914519 h 5234271"/>
                <a:gd name="connsiteX159" fmla="*/ 6936828 w 7094483"/>
                <a:gd name="connsiteY159" fmla="*/ 977581 h 5234271"/>
                <a:gd name="connsiteX160" fmla="*/ 6915807 w 7094483"/>
                <a:gd name="connsiteY160" fmla="*/ 1009112 h 5234271"/>
                <a:gd name="connsiteX161" fmla="*/ 6884276 w 7094483"/>
                <a:gd name="connsiteY161" fmla="*/ 1072174 h 5234271"/>
                <a:gd name="connsiteX162" fmla="*/ 6842235 w 7094483"/>
                <a:gd name="connsiteY162" fmla="*/ 1135236 h 5234271"/>
                <a:gd name="connsiteX163" fmla="*/ 6800193 w 7094483"/>
                <a:gd name="connsiteY163" fmla="*/ 1229829 h 5234271"/>
                <a:gd name="connsiteX164" fmla="*/ 6768662 w 7094483"/>
                <a:gd name="connsiteY164" fmla="*/ 1261360 h 5234271"/>
                <a:gd name="connsiteX165" fmla="*/ 6695090 w 7094483"/>
                <a:gd name="connsiteY165" fmla="*/ 1345443 h 5234271"/>
                <a:gd name="connsiteX166" fmla="*/ 6621517 w 7094483"/>
                <a:gd name="connsiteY166" fmla="*/ 1419016 h 5234271"/>
                <a:gd name="connsiteX167" fmla="*/ 6589986 w 7094483"/>
                <a:gd name="connsiteY167" fmla="*/ 1440036 h 5234271"/>
                <a:gd name="connsiteX168" fmla="*/ 6537435 w 7094483"/>
                <a:gd name="connsiteY168" fmla="*/ 1503098 h 5234271"/>
                <a:gd name="connsiteX169" fmla="*/ 6474373 w 7094483"/>
                <a:gd name="connsiteY169" fmla="*/ 1545140 h 5234271"/>
                <a:gd name="connsiteX170" fmla="*/ 6442842 w 7094483"/>
                <a:gd name="connsiteY170" fmla="*/ 1576671 h 5234271"/>
                <a:gd name="connsiteX171" fmla="*/ 6337738 w 7094483"/>
                <a:gd name="connsiteY171" fmla="*/ 1639733 h 5234271"/>
                <a:gd name="connsiteX172" fmla="*/ 6274676 w 7094483"/>
                <a:gd name="connsiteY172" fmla="*/ 1671264 h 5234271"/>
                <a:gd name="connsiteX173" fmla="*/ 6253655 w 7094483"/>
                <a:gd name="connsiteY173" fmla="*/ 1702795 h 5234271"/>
                <a:gd name="connsiteX174" fmla="*/ 6190593 w 7094483"/>
                <a:gd name="connsiteY174" fmla="*/ 1744836 h 5234271"/>
                <a:gd name="connsiteX175" fmla="*/ 6127531 w 7094483"/>
                <a:gd name="connsiteY175" fmla="*/ 1786878 h 5234271"/>
                <a:gd name="connsiteX176" fmla="*/ 6096000 w 7094483"/>
                <a:gd name="connsiteY176" fmla="*/ 1807898 h 5234271"/>
                <a:gd name="connsiteX177" fmla="*/ 6064469 w 7094483"/>
                <a:gd name="connsiteY177" fmla="*/ 1839429 h 5234271"/>
                <a:gd name="connsiteX178" fmla="*/ 6043449 w 7094483"/>
                <a:gd name="connsiteY178" fmla="*/ 1870960 h 5234271"/>
                <a:gd name="connsiteX179" fmla="*/ 6001407 w 7094483"/>
                <a:gd name="connsiteY179" fmla="*/ 1881471 h 5234271"/>
                <a:gd name="connsiteX180" fmla="*/ 5927835 w 7094483"/>
                <a:gd name="connsiteY180" fmla="*/ 1965553 h 5234271"/>
                <a:gd name="connsiteX181" fmla="*/ 5906814 w 7094483"/>
                <a:gd name="connsiteY181" fmla="*/ 1997084 h 5234271"/>
                <a:gd name="connsiteX182" fmla="*/ 5875283 w 7094483"/>
                <a:gd name="connsiteY182" fmla="*/ 2007595 h 5234271"/>
                <a:gd name="connsiteX183" fmla="*/ 5843752 w 7094483"/>
                <a:gd name="connsiteY183" fmla="*/ 2028616 h 5234271"/>
                <a:gd name="connsiteX184" fmla="*/ 5728138 w 7094483"/>
                <a:gd name="connsiteY184" fmla="*/ 2049636 h 5234271"/>
                <a:gd name="connsiteX185" fmla="*/ 5665076 w 7094483"/>
                <a:gd name="connsiteY185" fmla="*/ 2070657 h 5234271"/>
                <a:gd name="connsiteX186" fmla="*/ 5602014 w 7094483"/>
                <a:gd name="connsiteY186" fmla="*/ 2133719 h 5234271"/>
                <a:gd name="connsiteX187" fmla="*/ 5549462 w 7094483"/>
                <a:gd name="connsiteY187" fmla="*/ 2186271 h 5234271"/>
                <a:gd name="connsiteX188" fmla="*/ 5496911 w 7094483"/>
                <a:gd name="connsiteY188" fmla="*/ 2249333 h 5234271"/>
                <a:gd name="connsiteX189" fmla="*/ 5433849 w 7094483"/>
                <a:gd name="connsiteY189" fmla="*/ 2291374 h 5234271"/>
                <a:gd name="connsiteX190" fmla="*/ 5402317 w 7094483"/>
                <a:gd name="connsiteY190" fmla="*/ 2322905 h 5234271"/>
                <a:gd name="connsiteX191" fmla="*/ 5339255 w 7094483"/>
                <a:gd name="connsiteY191" fmla="*/ 2364947 h 5234271"/>
                <a:gd name="connsiteX192" fmla="*/ 5255173 w 7094483"/>
                <a:gd name="connsiteY192" fmla="*/ 2459540 h 5234271"/>
                <a:gd name="connsiteX193" fmla="*/ 5223642 w 7094483"/>
                <a:gd name="connsiteY193" fmla="*/ 2491071 h 5234271"/>
                <a:gd name="connsiteX194" fmla="*/ 5192111 w 7094483"/>
                <a:gd name="connsiteY194" fmla="*/ 2512091 h 5234271"/>
                <a:gd name="connsiteX195" fmla="*/ 5160580 w 7094483"/>
                <a:gd name="connsiteY195" fmla="*/ 2543622 h 5234271"/>
                <a:gd name="connsiteX196" fmla="*/ 5139559 w 7094483"/>
                <a:gd name="connsiteY196" fmla="*/ 2575153 h 5234271"/>
                <a:gd name="connsiteX197" fmla="*/ 5076497 w 7094483"/>
                <a:gd name="connsiteY197" fmla="*/ 2617195 h 5234271"/>
                <a:gd name="connsiteX198" fmla="*/ 4981904 w 7094483"/>
                <a:gd name="connsiteY198" fmla="*/ 2701278 h 5234271"/>
                <a:gd name="connsiteX199" fmla="*/ 4929352 w 7094483"/>
                <a:gd name="connsiteY199" fmla="*/ 2743319 h 5234271"/>
                <a:gd name="connsiteX200" fmla="*/ 4908331 w 7094483"/>
                <a:gd name="connsiteY200" fmla="*/ 2774850 h 5234271"/>
                <a:gd name="connsiteX201" fmla="*/ 4845269 w 7094483"/>
                <a:gd name="connsiteY201" fmla="*/ 2816891 h 5234271"/>
                <a:gd name="connsiteX202" fmla="*/ 4771697 w 7094483"/>
                <a:gd name="connsiteY202" fmla="*/ 2900974 h 5234271"/>
                <a:gd name="connsiteX203" fmla="*/ 4508938 w 7094483"/>
                <a:gd name="connsiteY203" fmla="*/ 2900974 h 5234271"/>
                <a:gd name="connsiteX204" fmla="*/ 4477407 w 7094483"/>
                <a:gd name="connsiteY204" fmla="*/ 2932505 h 5234271"/>
                <a:gd name="connsiteX205" fmla="*/ 4445876 w 7094483"/>
                <a:gd name="connsiteY205" fmla="*/ 2953526 h 5234271"/>
                <a:gd name="connsiteX206" fmla="*/ 4340773 w 7094483"/>
                <a:gd name="connsiteY206" fmla="*/ 2985057 h 5234271"/>
                <a:gd name="connsiteX207" fmla="*/ 4309242 w 7094483"/>
                <a:gd name="connsiteY207" fmla="*/ 2995567 h 5234271"/>
                <a:gd name="connsiteX208" fmla="*/ 4277711 w 7094483"/>
                <a:gd name="connsiteY208" fmla="*/ 3027098 h 5234271"/>
                <a:gd name="connsiteX209" fmla="*/ 4246180 w 7094483"/>
                <a:gd name="connsiteY209" fmla="*/ 3048119 h 5234271"/>
                <a:gd name="connsiteX210" fmla="*/ 4225159 w 7094483"/>
                <a:gd name="connsiteY210" fmla="*/ 3079650 h 5234271"/>
                <a:gd name="connsiteX211" fmla="*/ 4193628 w 7094483"/>
                <a:gd name="connsiteY211" fmla="*/ 3100671 h 5234271"/>
                <a:gd name="connsiteX212" fmla="*/ 4099035 w 7094483"/>
                <a:gd name="connsiteY212" fmla="*/ 3174243 h 5234271"/>
                <a:gd name="connsiteX213" fmla="*/ 4067504 w 7094483"/>
                <a:gd name="connsiteY213" fmla="*/ 3195264 h 5234271"/>
                <a:gd name="connsiteX214" fmla="*/ 4004442 w 7094483"/>
                <a:gd name="connsiteY214" fmla="*/ 3216284 h 5234271"/>
                <a:gd name="connsiteX215" fmla="*/ 3972911 w 7094483"/>
                <a:gd name="connsiteY215" fmla="*/ 3226795 h 5234271"/>
                <a:gd name="connsiteX216" fmla="*/ 3909849 w 7094483"/>
                <a:gd name="connsiteY216" fmla="*/ 3237305 h 5234271"/>
                <a:gd name="connsiteX217" fmla="*/ 3815255 w 7094483"/>
                <a:gd name="connsiteY217" fmla="*/ 3268836 h 5234271"/>
                <a:gd name="connsiteX218" fmla="*/ 3783724 w 7094483"/>
                <a:gd name="connsiteY218" fmla="*/ 3279347 h 5234271"/>
                <a:gd name="connsiteX219" fmla="*/ 3752193 w 7094483"/>
                <a:gd name="connsiteY219" fmla="*/ 3300367 h 5234271"/>
                <a:gd name="connsiteX220" fmla="*/ 3731173 w 7094483"/>
                <a:gd name="connsiteY220" fmla="*/ 3363429 h 5234271"/>
                <a:gd name="connsiteX221" fmla="*/ 3636580 w 7094483"/>
                <a:gd name="connsiteY221" fmla="*/ 3415981 h 5234271"/>
                <a:gd name="connsiteX222" fmla="*/ 3584028 w 7094483"/>
                <a:gd name="connsiteY222" fmla="*/ 3468533 h 5234271"/>
                <a:gd name="connsiteX223" fmla="*/ 3541986 w 7094483"/>
                <a:gd name="connsiteY223" fmla="*/ 3563126 h 5234271"/>
                <a:gd name="connsiteX224" fmla="*/ 3478924 w 7094483"/>
                <a:gd name="connsiteY224" fmla="*/ 3584147 h 5234271"/>
                <a:gd name="connsiteX225" fmla="*/ 3447393 w 7094483"/>
                <a:gd name="connsiteY225" fmla="*/ 3594657 h 5234271"/>
                <a:gd name="connsiteX226" fmla="*/ 3415862 w 7094483"/>
                <a:gd name="connsiteY226" fmla="*/ 3615678 h 5234271"/>
                <a:gd name="connsiteX227" fmla="*/ 3384331 w 7094483"/>
                <a:gd name="connsiteY227" fmla="*/ 3626188 h 5234271"/>
                <a:gd name="connsiteX228" fmla="*/ 3373821 w 7094483"/>
                <a:gd name="connsiteY228" fmla="*/ 3657719 h 5234271"/>
                <a:gd name="connsiteX229" fmla="*/ 3363311 w 7094483"/>
                <a:gd name="connsiteY229" fmla="*/ 3783843 h 5234271"/>
                <a:gd name="connsiteX230" fmla="*/ 3331780 w 7094483"/>
                <a:gd name="connsiteY230" fmla="*/ 3794353 h 5234271"/>
                <a:gd name="connsiteX231" fmla="*/ 3300249 w 7094483"/>
                <a:gd name="connsiteY231" fmla="*/ 3815374 h 5234271"/>
                <a:gd name="connsiteX232" fmla="*/ 3153104 w 7094483"/>
                <a:gd name="connsiteY232" fmla="*/ 3836395 h 5234271"/>
                <a:gd name="connsiteX233" fmla="*/ 3090042 w 7094483"/>
                <a:gd name="connsiteY233" fmla="*/ 3878436 h 5234271"/>
                <a:gd name="connsiteX234" fmla="*/ 2995449 w 7094483"/>
                <a:gd name="connsiteY234" fmla="*/ 3899457 h 5234271"/>
                <a:gd name="connsiteX235" fmla="*/ 2932386 w 7094483"/>
                <a:gd name="connsiteY235" fmla="*/ 3952009 h 5234271"/>
                <a:gd name="connsiteX236" fmla="*/ 2869324 w 7094483"/>
                <a:gd name="connsiteY236" fmla="*/ 3983540 h 5234271"/>
                <a:gd name="connsiteX237" fmla="*/ 2806262 w 7094483"/>
                <a:gd name="connsiteY237" fmla="*/ 4015071 h 5234271"/>
                <a:gd name="connsiteX238" fmla="*/ 2764221 w 7094483"/>
                <a:gd name="connsiteY238" fmla="*/ 4057112 h 5234271"/>
                <a:gd name="connsiteX239" fmla="*/ 2743200 w 7094483"/>
                <a:gd name="connsiteY239" fmla="*/ 4088643 h 5234271"/>
                <a:gd name="connsiteX240" fmla="*/ 2711669 w 7094483"/>
                <a:gd name="connsiteY240" fmla="*/ 4109664 h 5234271"/>
                <a:gd name="connsiteX241" fmla="*/ 2617076 w 7094483"/>
                <a:gd name="connsiteY241" fmla="*/ 4183236 h 5234271"/>
                <a:gd name="connsiteX242" fmla="*/ 2585545 w 7094483"/>
                <a:gd name="connsiteY242" fmla="*/ 4214767 h 5234271"/>
                <a:gd name="connsiteX243" fmla="*/ 2522483 w 7094483"/>
                <a:gd name="connsiteY243" fmla="*/ 4235788 h 5234271"/>
                <a:gd name="connsiteX244" fmla="*/ 2459421 w 7094483"/>
                <a:gd name="connsiteY244" fmla="*/ 4277829 h 5234271"/>
                <a:gd name="connsiteX245" fmla="*/ 2396359 w 7094483"/>
                <a:gd name="connsiteY245" fmla="*/ 4330381 h 5234271"/>
                <a:gd name="connsiteX246" fmla="*/ 2375338 w 7094483"/>
                <a:gd name="connsiteY246" fmla="*/ 4361912 h 5234271"/>
                <a:gd name="connsiteX247" fmla="*/ 2270235 w 7094483"/>
                <a:gd name="connsiteY247" fmla="*/ 4414464 h 5234271"/>
                <a:gd name="connsiteX248" fmla="*/ 2217683 w 7094483"/>
                <a:gd name="connsiteY248" fmla="*/ 4424974 h 5234271"/>
                <a:gd name="connsiteX249" fmla="*/ 2154621 w 7094483"/>
                <a:gd name="connsiteY249" fmla="*/ 4445995 h 5234271"/>
                <a:gd name="connsiteX250" fmla="*/ 2091559 w 7094483"/>
                <a:gd name="connsiteY250" fmla="*/ 4488036 h 5234271"/>
                <a:gd name="connsiteX251" fmla="*/ 2028497 w 7094483"/>
                <a:gd name="connsiteY251" fmla="*/ 4519567 h 5234271"/>
                <a:gd name="connsiteX252" fmla="*/ 1933904 w 7094483"/>
                <a:gd name="connsiteY252" fmla="*/ 4572119 h 5234271"/>
                <a:gd name="connsiteX253" fmla="*/ 1723697 w 7094483"/>
                <a:gd name="connsiteY253" fmla="*/ 4603650 h 5234271"/>
                <a:gd name="connsiteX254" fmla="*/ 1713186 w 7094483"/>
                <a:gd name="connsiteY254" fmla="*/ 4635181 h 5234271"/>
                <a:gd name="connsiteX255" fmla="*/ 1650124 w 7094483"/>
                <a:gd name="connsiteY255" fmla="*/ 4687733 h 5234271"/>
                <a:gd name="connsiteX256" fmla="*/ 1618593 w 7094483"/>
                <a:gd name="connsiteY256" fmla="*/ 4719264 h 5234271"/>
                <a:gd name="connsiteX257" fmla="*/ 1555531 w 7094483"/>
                <a:gd name="connsiteY257" fmla="*/ 4740284 h 5234271"/>
                <a:gd name="connsiteX258" fmla="*/ 1524000 w 7094483"/>
                <a:gd name="connsiteY258" fmla="*/ 4750795 h 5234271"/>
                <a:gd name="connsiteX259" fmla="*/ 1460938 w 7094483"/>
                <a:gd name="connsiteY259" fmla="*/ 4792836 h 5234271"/>
                <a:gd name="connsiteX260" fmla="*/ 1397876 w 7094483"/>
                <a:gd name="connsiteY260" fmla="*/ 4834878 h 5234271"/>
                <a:gd name="connsiteX261" fmla="*/ 1366345 w 7094483"/>
                <a:gd name="connsiteY261" fmla="*/ 4845388 h 5234271"/>
                <a:gd name="connsiteX262" fmla="*/ 1271752 w 7094483"/>
                <a:gd name="connsiteY262" fmla="*/ 4866409 h 5234271"/>
                <a:gd name="connsiteX263" fmla="*/ 1208690 w 7094483"/>
                <a:gd name="connsiteY263" fmla="*/ 4876919 h 5234271"/>
                <a:gd name="connsiteX264" fmla="*/ 1093076 w 7094483"/>
                <a:gd name="connsiteY264" fmla="*/ 4908450 h 5234271"/>
                <a:gd name="connsiteX265" fmla="*/ 1061545 w 7094483"/>
                <a:gd name="connsiteY265" fmla="*/ 4929471 h 5234271"/>
                <a:gd name="connsiteX266" fmla="*/ 998483 w 7094483"/>
                <a:gd name="connsiteY266" fmla="*/ 4950491 h 5234271"/>
                <a:gd name="connsiteX267" fmla="*/ 935421 w 7094483"/>
                <a:gd name="connsiteY267" fmla="*/ 4982022 h 5234271"/>
                <a:gd name="connsiteX268" fmla="*/ 872359 w 7094483"/>
                <a:gd name="connsiteY268" fmla="*/ 5024064 h 5234271"/>
                <a:gd name="connsiteX269" fmla="*/ 777766 w 7094483"/>
                <a:gd name="connsiteY269" fmla="*/ 5034574 h 5234271"/>
                <a:gd name="connsiteX270" fmla="*/ 756745 w 7094483"/>
                <a:gd name="connsiteY270" fmla="*/ 5066105 h 5234271"/>
                <a:gd name="connsiteX271" fmla="*/ 693683 w 7094483"/>
                <a:gd name="connsiteY271" fmla="*/ 5097636 h 5234271"/>
                <a:gd name="connsiteX272" fmla="*/ 493986 w 7094483"/>
                <a:gd name="connsiteY272" fmla="*/ 5087126 h 5234271"/>
                <a:gd name="connsiteX273" fmla="*/ 388883 w 7094483"/>
                <a:gd name="connsiteY273" fmla="*/ 5097636 h 5234271"/>
                <a:gd name="connsiteX274" fmla="*/ 325821 w 7094483"/>
                <a:gd name="connsiteY274" fmla="*/ 5118657 h 5234271"/>
                <a:gd name="connsiteX275" fmla="*/ 294290 w 7094483"/>
                <a:gd name="connsiteY275" fmla="*/ 5139678 h 5234271"/>
                <a:gd name="connsiteX276" fmla="*/ 252249 w 7094483"/>
                <a:gd name="connsiteY276" fmla="*/ 5181719 h 5234271"/>
                <a:gd name="connsiteX277" fmla="*/ 220717 w 7094483"/>
                <a:gd name="connsiteY277" fmla="*/ 5202740 h 5234271"/>
                <a:gd name="connsiteX278" fmla="*/ 94593 w 7094483"/>
                <a:gd name="connsiteY278" fmla="*/ 5234271 h 5234271"/>
                <a:gd name="connsiteX279" fmla="*/ 52552 w 7094483"/>
                <a:gd name="connsiteY279" fmla="*/ 5171209 h 5234271"/>
                <a:gd name="connsiteX280" fmla="*/ 63062 w 7094483"/>
                <a:gd name="connsiteY280" fmla="*/ 5139678 h 5234271"/>
                <a:gd name="connsiteX281" fmla="*/ 94593 w 7094483"/>
                <a:gd name="connsiteY281" fmla="*/ 5118657 h 5234271"/>
                <a:gd name="connsiteX282" fmla="*/ 94593 w 7094483"/>
                <a:gd name="connsiteY282" fmla="*/ 5118657 h 52342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</a:cxnLst>
              <a:rect l="l" t="t" r="r" b="b"/>
              <a:pathLst>
                <a:path w="7094483" h="5234271">
                  <a:moveTo>
                    <a:pt x="0" y="5181719"/>
                  </a:moveTo>
                  <a:lnTo>
                    <a:pt x="0" y="5181719"/>
                  </a:lnTo>
                  <a:cubicBezTo>
                    <a:pt x="24524" y="5160698"/>
                    <a:pt x="49564" y="5140265"/>
                    <a:pt x="73573" y="5118657"/>
                  </a:cubicBezTo>
                  <a:cubicBezTo>
                    <a:pt x="97720" y="5096924"/>
                    <a:pt x="106602" y="5079453"/>
                    <a:pt x="136635" y="5066105"/>
                  </a:cubicBezTo>
                  <a:cubicBezTo>
                    <a:pt x="156883" y="5057106"/>
                    <a:pt x="199697" y="5045084"/>
                    <a:pt x="199697" y="5045084"/>
                  </a:cubicBezTo>
                  <a:cubicBezTo>
                    <a:pt x="206704" y="5034574"/>
                    <a:pt x="211785" y="5022485"/>
                    <a:pt x="220717" y="5013553"/>
                  </a:cubicBezTo>
                  <a:cubicBezTo>
                    <a:pt x="241090" y="4993181"/>
                    <a:pt x="258138" y="4990570"/>
                    <a:pt x="283780" y="4982022"/>
                  </a:cubicBezTo>
                  <a:cubicBezTo>
                    <a:pt x="290787" y="4971512"/>
                    <a:pt x="295868" y="4959423"/>
                    <a:pt x="304800" y="4950491"/>
                  </a:cubicBezTo>
                  <a:cubicBezTo>
                    <a:pt x="325173" y="4930118"/>
                    <a:pt x="342219" y="4927508"/>
                    <a:pt x="367862" y="4918960"/>
                  </a:cubicBezTo>
                  <a:cubicBezTo>
                    <a:pt x="378372" y="4908450"/>
                    <a:pt x="387974" y="4896945"/>
                    <a:pt x="399393" y="4887429"/>
                  </a:cubicBezTo>
                  <a:cubicBezTo>
                    <a:pt x="409097" y="4879342"/>
                    <a:pt x="421992" y="4875341"/>
                    <a:pt x="430924" y="4866409"/>
                  </a:cubicBezTo>
                  <a:cubicBezTo>
                    <a:pt x="500997" y="4796337"/>
                    <a:pt x="399389" y="4869916"/>
                    <a:pt x="483476" y="4813857"/>
                  </a:cubicBezTo>
                  <a:cubicBezTo>
                    <a:pt x="490483" y="4803347"/>
                    <a:pt x="495565" y="4791258"/>
                    <a:pt x="504497" y="4782326"/>
                  </a:cubicBezTo>
                  <a:cubicBezTo>
                    <a:pt x="513429" y="4773394"/>
                    <a:pt x="528137" y="4771169"/>
                    <a:pt x="536028" y="4761305"/>
                  </a:cubicBezTo>
                  <a:cubicBezTo>
                    <a:pt x="542949" y="4752654"/>
                    <a:pt x="541583" y="4739683"/>
                    <a:pt x="546538" y="4729774"/>
                  </a:cubicBezTo>
                  <a:cubicBezTo>
                    <a:pt x="552187" y="4718476"/>
                    <a:pt x="560552" y="4708753"/>
                    <a:pt x="567559" y="4698243"/>
                  </a:cubicBezTo>
                  <a:cubicBezTo>
                    <a:pt x="571062" y="4687733"/>
                    <a:pt x="571924" y="4675930"/>
                    <a:pt x="578069" y="4666712"/>
                  </a:cubicBezTo>
                  <a:cubicBezTo>
                    <a:pt x="586314" y="4654344"/>
                    <a:pt x="598181" y="4644697"/>
                    <a:pt x="609600" y="4635181"/>
                  </a:cubicBezTo>
                  <a:cubicBezTo>
                    <a:pt x="631886" y="4616609"/>
                    <a:pt x="657469" y="4605991"/>
                    <a:pt x="683173" y="4593140"/>
                  </a:cubicBezTo>
                  <a:cubicBezTo>
                    <a:pt x="717774" y="4558539"/>
                    <a:pt x="727483" y="4544708"/>
                    <a:pt x="777766" y="4519567"/>
                  </a:cubicBezTo>
                  <a:cubicBezTo>
                    <a:pt x="791780" y="4512560"/>
                    <a:pt x="806372" y="4506608"/>
                    <a:pt x="819807" y="4498547"/>
                  </a:cubicBezTo>
                  <a:cubicBezTo>
                    <a:pt x="841471" y="4485549"/>
                    <a:pt x="861848" y="4470519"/>
                    <a:pt x="882869" y="4456505"/>
                  </a:cubicBezTo>
                  <a:cubicBezTo>
                    <a:pt x="893379" y="4449498"/>
                    <a:pt x="902416" y="4439478"/>
                    <a:pt x="914400" y="4435484"/>
                  </a:cubicBezTo>
                  <a:lnTo>
                    <a:pt x="1008993" y="4403953"/>
                  </a:lnTo>
                  <a:lnTo>
                    <a:pt x="1040524" y="4393443"/>
                  </a:lnTo>
                  <a:lnTo>
                    <a:pt x="1072055" y="4382933"/>
                  </a:lnTo>
                  <a:cubicBezTo>
                    <a:pt x="1093076" y="4368919"/>
                    <a:pt x="1117252" y="4358755"/>
                    <a:pt x="1135117" y="4340891"/>
                  </a:cubicBezTo>
                  <a:cubicBezTo>
                    <a:pt x="1162323" y="4313686"/>
                    <a:pt x="1191997" y="4279891"/>
                    <a:pt x="1229711" y="4267319"/>
                  </a:cubicBezTo>
                  <a:cubicBezTo>
                    <a:pt x="1309720" y="4240649"/>
                    <a:pt x="1271046" y="4250643"/>
                    <a:pt x="1345324" y="4235788"/>
                  </a:cubicBezTo>
                  <a:cubicBezTo>
                    <a:pt x="1435688" y="4175544"/>
                    <a:pt x="1321357" y="4247772"/>
                    <a:pt x="1408386" y="4204257"/>
                  </a:cubicBezTo>
                  <a:cubicBezTo>
                    <a:pt x="1419684" y="4198608"/>
                    <a:pt x="1428374" y="4188366"/>
                    <a:pt x="1439917" y="4183236"/>
                  </a:cubicBezTo>
                  <a:cubicBezTo>
                    <a:pt x="1460165" y="4174237"/>
                    <a:pt x="1481959" y="4169223"/>
                    <a:pt x="1502980" y="4162216"/>
                  </a:cubicBezTo>
                  <a:cubicBezTo>
                    <a:pt x="1513490" y="4158713"/>
                    <a:pt x="1525293" y="4157850"/>
                    <a:pt x="1534511" y="4151705"/>
                  </a:cubicBezTo>
                  <a:cubicBezTo>
                    <a:pt x="1693888" y="4045455"/>
                    <a:pt x="1530319" y="4160455"/>
                    <a:pt x="1629104" y="4078133"/>
                  </a:cubicBezTo>
                  <a:cubicBezTo>
                    <a:pt x="1638808" y="4070046"/>
                    <a:pt x="1650931" y="4065199"/>
                    <a:pt x="1660635" y="4057112"/>
                  </a:cubicBezTo>
                  <a:cubicBezTo>
                    <a:pt x="1672054" y="4047596"/>
                    <a:pt x="1680747" y="4035097"/>
                    <a:pt x="1692166" y="4025581"/>
                  </a:cubicBezTo>
                  <a:cubicBezTo>
                    <a:pt x="1701870" y="4017494"/>
                    <a:pt x="1713993" y="4012647"/>
                    <a:pt x="1723697" y="4004560"/>
                  </a:cubicBezTo>
                  <a:cubicBezTo>
                    <a:pt x="1751986" y="3980986"/>
                    <a:pt x="1753206" y="3966921"/>
                    <a:pt x="1786759" y="3952009"/>
                  </a:cubicBezTo>
                  <a:cubicBezTo>
                    <a:pt x="1807007" y="3943010"/>
                    <a:pt x="1849821" y="3930988"/>
                    <a:pt x="1849821" y="3930988"/>
                  </a:cubicBezTo>
                  <a:cubicBezTo>
                    <a:pt x="1860331" y="3923981"/>
                    <a:pt x="1870054" y="3915616"/>
                    <a:pt x="1881352" y="3909967"/>
                  </a:cubicBezTo>
                  <a:cubicBezTo>
                    <a:pt x="1891261" y="3905012"/>
                    <a:pt x="1904232" y="3906378"/>
                    <a:pt x="1912883" y="3899457"/>
                  </a:cubicBezTo>
                  <a:cubicBezTo>
                    <a:pt x="1980799" y="3845125"/>
                    <a:pt x="1886181" y="3883833"/>
                    <a:pt x="1965435" y="3857416"/>
                  </a:cubicBezTo>
                  <a:cubicBezTo>
                    <a:pt x="1985238" y="3837612"/>
                    <a:pt x="2002155" y="3816571"/>
                    <a:pt x="2028497" y="3804864"/>
                  </a:cubicBezTo>
                  <a:cubicBezTo>
                    <a:pt x="2048745" y="3795865"/>
                    <a:pt x="2091559" y="3783843"/>
                    <a:pt x="2091559" y="3783843"/>
                  </a:cubicBezTo>
                  <a:cubicBezTo>
                    <a:pt x="2112580" y="3769829"/>
                    <a:pt x="2136757" y="3759666"/>
                    <a:pt x="2154621" y="3741802"/>
                  </a:cubicBezTo>
                  <a:cubicBezTo>
                    <a:pt x="2165131" y="3731292"/>
                    <a:pt x="2173159" y="3717490"/>
                    <a:pt x="2186152" y="3710271"/>
                  </a:cubicBezTo>
                  <a:cubicBezTo>
                    <a:pt x="2205521" y="3699510"/>
                    <a:pt x="2249214" y="3689250"/>
                    <a:pt x="2249214" y="3689250"/>
                  </a:cubicBezTo>
                  <a:cubicBezTo>
                    <a:pt x="2333301" y="3633191"/>
                    <a:pt x="2231693" y="3706770"/>
                    <a:pt x="2301766" y="3636698"/>
                  </a:cubicBezTo>
                  <a:cubicBezTo>
                    <a:pt x="2310698" y="3627766"/>
                    <a:pt x="2322787" y="3622685"/>
                    <a:pt x="2333297" y="3615678"/>
                  </a:cubicBezTo>
                  <a:cubicBezTo>
                    <a:pt x="2353967" y="3584672"/>
                    <a:pt x="2355499" y="3577908"/>
                    <a:pt x="2385849" y="3552616"/>
                  </a:cubicBezTo>
                  <a:cubicBezTo>
                    <a:pt x="2395553" y="3544529"/>
                    <a:pt x="2407676" y="3539682"/>
                    <a:pt x="2417380" y="3531595"/>
                  </a:cubicBezTo>
                  <a:cubicBezTo>
                    <a:pt x="2428799" y="3522079"/>
                    <a:pt x="2435918" y="3507283"/>
                    <a:pt x="2448911" y="3500064"/>
                  </a:cubicBezTo>
                  <a:cubicBezTo>
                    <a:pt x="2468280" y="3489303"/>
                    <a:pt x="2511973" y="3479043"/>
                    <a:pt x="2511973" y="3479043"/>
                  </a:cubicBezTo>
                  <a:cubicBezTo>
                    <a:pt x="2522483" y="3468533"/>
                    <a:pt x="2531136" y="3455757"/>
                    <a:pt x="2543504" y="3447512"/>
                  </a:cubicBezTo>
                  <a:cubicBezTo>
                    <a:pt x="2552722" y="3441367"/>
                    <a:pt x="2565126" y="3441957"/>
                    <a:pt x="2575035" y="3437002"/>
                  </a:cubicBezTo>
                  <a:cubicBezTo>
                    <a:pt x="2586333" y="3431353"/>
                    <a:pt x="2596056" y="3422988"/>
                    <a:pt x="2606566" y="3415981"/>
                  </a:cubicBezTo>
                  <a:cubicBezTo>
                    <a:pt x="2645101" y="3358177"/>
                    <a:pt x="2606568" y="3407220"/>
                    <a:pt x="2659117" y="3363429"/>
                  </a:cubicBezTo>
                  <a:cubicBezTo>
                    <a:pt x="2670536" y="3353913"/>
                    <a:pt x="2679363" y="3341571"/>
                    <a:pt x="2690649" y="3331898"/>
                  </a:cubicBezTo>
                  <a:cubicBezTo>
                    <a:pt x="2717889" y="3308550"/>
                    <a:pt x="2768610" y="3276421"/>
                    <a:pt x="2795752" y="3258326"/>
                  </a:cubicBezTo>
                  <a:cubicBezTo>
                    <a:pt x="2806262" y="3251319"/>
                    <a:pt x="2818351" y="3246237"/>
                    <a:pt x="2827283" y="3237305"/>
                  </a:cubicBezTo>
                  <a:cubicBezTo>
                    <a:pt x="2837793" y="3226795"/>
                    <a:pt x="2846446" y="3214019"/>
                    <a:pt x="2858814" y="3205774"/>
                  </a:cubicBezTo>
                  <a:cubicBezTo>
                    <a:pt x="2868032" y="3199629"/>
                    <a:pt x="2879835" y="3198767"/>
                    <a:pt x="2890345" y="3195264"/>
                  </a:cubicBezTo>
                  <a:cubicBezTo>
                    <a:pt x="2900855" y="3184754"/>
                    <a:pt x="2910143" y="3172859"/>
                    <a:pt x="2921876" y="3163733"/>
                  </a:cubicBezTo>
                  <a:cubicBezTo>
                    <a:pt x="2941818" y="3148222"/>
                    <a:pt x="2967074" y="3139555"/>
                    <a:pt x="2984938" y="3121691"/>
                  </a:cubicBezTo>
                  <a:cubicBezTo>
                    <a:pt x="3005959" y="3100670"/>
                    <a:pt x="3023265" y="3075119"/>
                    <a:pt x="3048000" y="3058629"/>
                  </a:cubicBezTo>
                  <a:cubicBezTo>
                    <a:pt x="3069021" y="3044615"/>
                    <a:pt x="3093198" y="3034452"/>
                    <a:pt x="3111062" y="3016588"/>
                  </a:cubicBezTo>
                  <a:cubicBezTo>
                    <a:pt x="3150427" y="2977223"/>
                    <a:pt x="3128492" y="2989757"/>
                    <a:pt x="3174124" y="2974547"/>
                  </a:cubicBezTo>
                  <a:cubicBezTo>
                    <a:pt x="3184634" y="2967540"/>
                    <a:pt x="3194357" y="2959175"/>
                    <a:pt x="3205655" y="2953526"/>
                  </a:cubicBezTo>
                  <a:cubicBezTo>
                    <a:pt x="3215564" y="2948571"/>
                    <a:pt x="3227968" y="2949161"/>
                    <a:pt x="3237186" y="2943016"/>
                  </a:cubicBezTo>
                  <a:cubicBezTo>
                    <a:pt x="3288841" y="2908579"/>
                    <a:pt x="3250961" y="2918729"/>
                    <a:pt x="3289738" y="2879953"/>
                  </a:cubicBezTo>
                  <a:cubicBezTo>
                    <a:pt x="3298670" y="2871021"/>
                    <a:pt x="3310759" y="2865940"/>
                    <a:pt x="3321269" y="2858933"/>
                  </a:cubicBezTo>
                  <a:cubicBezTo>
                    <a:pt x="3324773" y="2848423"/>
                    <a:pt x="3324859" y="2836053"/>
                    <a:pt x="3331780" y="2827402"/>
                  </a:cubicBezTo>
                  <a:cubicBezTo>
                    <a:pt x="3339671" y="2817538"/>
                    <a:pt x="3353607" y="2814468"/>
                    <a:pt x="3363311" y="2806381"/>
                  </a:cubicBezTo>
                  <a:cubicBezTo>
                    <a:pt x="3444237" y="2738942"/>
                    <a:pt x="3348087" y="2806020"/>
                    <a:pt x="3426373" y="2753829"/>
                  </a:cubicBezTo>
                  <a:lnTo>
                    <a:pt x="3531476" y="2596174"/>
                  </a:lnTo>
                  <a:lnTo>
                    <a:pt x="3552497" y="2564643"/>
                  </a:lnTo>
                  <a:cubicBezTo>
                    <a:pt x="3559504" y="2554133"/>
                    <a:pt x="3563007" y="2540119"/>
                    <a:pt x="3573517" y="2533112"/>
                  </a:cubicBezTo>
                  <a:cubicBezTo>
                    <a:pt x="3604521" y="2512443"/>
                    <a:pt x="3611291" y="2510907"/>
                    <a:pt x="3636580" y="2480560"/>
                  </a:cubicBezTo>
                  <a:cubicBezTo>
                    <a:pt x="3644667" y="2470856"/>
                    <a:pt x="3648094" y="2457347"/>
                    <a:pt x="3657600" y="2449029"/>
                  </a:cubicBezTo>
                  <a:cubicBezTo>
                    <a:pt x="3676613" y="2432393"/>
                    <a:pt x="3699641" y="2421002"/>
                    <a:pt x="3720662" y="2406988"/>
                  </a:cubicBezTo>
                  <a:cubicBezTo>
                    <a:pt x="3731172" y="2399981"/>
                    <a:pt x="3740209" y="2389961"/>
                    <a:pt x="3752193" y="2385967"/>
                  </a:cubicBezTo>
                  <a:lnTo>
                    <a:pt x="3815255" y="2364947"/>
                  </a:lnTo>
                  <a:cubicBezTo>
                    <a:pt x="3852202" y="2309527"/>
                    <a:pt x="3814972" y="2350053"/>
                    <a:pt x="3878317" y="2322905"/>
                  </a:cubicBezTo>
                  <a:cubicBezTo>
                    <a:pt x="3889928" y="2317929"/>
                    <a:pt x="3898550" y="2307533"/>
                    <a:pt x="3909849" y="2301884"/>
                  </a:cubicBezTo>
                  <a:cubicBezTo>
                    <a:pt x="3919758" y="2296929"/>
                    <a:pt x="3930870" y="2294877"/>
                    <a:pt x="3941380" y="2291374"/>
                  </a:cubicBezTo>
                  <a:cubicBezTo>
                    <a:pt x="3951890" y="2284367"/>
                    <a:pt x="3961083" y="2274788"/>
                    <a:pt x="3972911" y="2270353"/>
                  </a:cubicBezTo>
                  <a:cubicBezTo>
                    <a:pt x="3989637" y="2264081"/>
                    <a:pt x="4008131" y="2264176"/>
                    <a:pt x="4025462" y="2259843"/>
                  </a:cubicBezTo>
                  <a:cubicBezTo>
                    <a:pt x="4036210" y="2257156"/>
                    <a:pt x="4046483" y="2252836"/>
                    <a:pt x="4056993" y="2249333"/>
                  </a:cubicBezTo>
                  <a:cubicBezTo>
                    <a:pt x="4135279" y="2197142"/>
                    <a:pt x="4039129" y="2264220"/>
                    <a:pt x="4120055" y="2196781"/>
                  </a:cubicBezTo>
                  <a:cubicBezTo>
                    <a:pt x="4129759" y="2188694"/>
                    <a:pt x="4141882" y="2183847"/>
                    <a:pt x="4151586" y="2175760"/>
                  </a:cubicBezTo>
                  <a:cubicBezTo>
                    <a:pt x="4204072" y="2132022"/>
                    <a:pt x="4159236" y="2152189"/>
                    <a:pt x="4214649" y="2133719"/>
                  </a:cubicBezTo>
                  <a:cubicBezTo>
                    <a:pt x="4264618" y="2100406"/>
                    <a:pt x="4234194" y="2116694"/>
                    <a:pt x="4309242" y="2091678"/>
                  </a:cubicBezTo>
                  <a:lnTo>
                    <a:pt x="4340773" y="2081167"/>
                  </a:lnTo>
                  <a:lnTo>
                    <a:pt x="4372304" y="2070657"/>
                  </a:lnTo>
                  <a:cubicBezTo>
                    <a:pt x="4382814" y="2060147"/>
                    <a:pt x="4392416" y="2048642"/>
                    <a:pt x="4403835" y="2039126"/>
                  </a:cubicBezTo>
                  <a:cubicBezTo>
                    <a:pt x="4413539" y="2031039"/>
                    <a:pt x="4426434" y="2027037"/>
                    <a:pt x="4435366" y="2018105"/>
                  </a:cubicBezTo>
                  <a:cubicBezTo>
                    <a:pt x="4484977" y="1968493"/>
                    <a:pt x="4432705" y="2006331"/>
                    <a:pt x="4466897" y="1955043"/>
                  </a:cubicBezTo>
                  <a:cubicBezTo>
                    <a:pt x="4489392" y="1921301"/>
                    <a:pt x="4496901" y="1924021"/>
                    <a:pt x="4529959" y="1913002"/>
                  </a:cubicBezTo>
                  <a:cubicBezTo>
                    <a:pt x="4587489" y="1932178"/>
                    <a:pt x="4562214" y="1928647"/>
                    <a:pt x="4656083" y="1913002"/>
                  </a:cubicBezTo>
                  <a:cubicBezTo>
                    <a:pt x="4667011" y="1911181"/>
                    <a:pt x="4677929" y="1907871"/>
                    <a:pt x="4687614" y="1902491"/>
                  </a:cubicBezTo>
                  <a:cubicBezTo>
                    <a:pt x="4709698" y="1890222"/>
                    <a:pt x="4726709" y="1868439"/>
                    <a:pt x="4750676" y="1860450"/>
                  </a:cubicBezTo>
                  <a:lnTo>
                    <a:pt x="4876800" y="1818409"/>
                  </a:lnTo>
                  <a:cubicBezTo>
                    <a:pt x="4887310" y="1814905"/>
                    <a:pt x="4899113" y="1814043"/>
                    <a:pt x="4908331" y="1807898"/>
                  </a:cubicBezTo>
                  <a:lnTo>
                    <a:pt x="4971393" y="1765857"/>
                  </a:lnTo>
                  <a:cubicBezTo>
                    <a:pt x="4981903" y="1758850"/>
                    <a:pt x="4993992" y="1753768"/>
                    <a:pt x="5002924" y="1744836"/>
                  </a:cubicBezTo>
                  <a:cubicBezTo>
                    <a:pt x="5013434" y="1734326"/>
                    <a:pt x="5022087" y="1721550"/>
                    <a:pt x="5034455" y="1713305"/>
                  </a:cubicBezTo>
                  <a:cubicBezTo>
                    <a:pt x="5043673" y="1707160"/>
                    <a:pt x="5055333" y="1705839"/>
                    <a:pt x="5065986" y="1702795"/>
                  </a:cubicBezTo>
                  <a:cubicBezTo>
                    <a:pt x="5177155" y="1671032"/>
                    <a:pt x="5021263" y="1721206"/>
                    <a:pt x="5171090" y="1671264"/>
                  </a:cubicBezTo>
                  <a:cubicBezTo>
                    <a:pt x="5181600" y="1667761"/>
                    <a:pt x="5193403" y="1666898"/>
                    <a:pt x="5202621" y="1660753"/>
                  </a:cubicBezTo>
                  <a:cubicBezTo>
                    <a:pt x="5276911" y="1611228"/>
                    <a:pt x="5184963" y="1673367"/>
                    <a:pt x="5276193" y="1608202"/>
                  </a:cubicBezTo>
                  <a:cubicBezTo>
                    <a:pt x="5309462" y="1584438"/>
                    <a:pt x="5315421" y="1585088"/>
                    <a:pt x="5349766" y="1555650"/>
                  </a:cubicBezTo>
                  <a:cubicBezTo>
                    <a:pt x="5389443" y="1521642"/>
                    <a:pt x="5365097" y="1524119"/>
                    <a:pt x="5391807" y="1524119"/>
                  </a:cubicBezTo>
                  <a:lnTo>
                    <a:pt x="5391807" y="1471567"/>
                  </a:lnTo>
                  <a:cubicBezTo>
                    <a:pt x="5416331" y="1450546"/>
                    <a:pt x="5443921" y="1432647"/>
                    <a:pt x="5465380" y="1408505"/>
                  </a:cubicBezTo>
                  <a:cubicBezTo>
                    <a:pt x="5472740" y="1400225"/>
                    <a:pt x="5468969" y="1385625"/>
                    <a:pt x="5475890" y="1376974"/>
                  </a:cubicBezTo>
                  <a:cubicBezTo>
                    <a:pt x="5490708" y="1358451"/>
                    <a:pt x="5518180" y="1352367"/>
                    <a:pt x="5538952" y="1345443"/>
                  </a:cubicBezTo>
                  <a:cubicBezTo>
                    <a:pt x="5559973" y="1324422"/>
                    <a:pt x="5585524" y="1307116"/>
                    <a:pt x="5602014" y="1282381"/>
                  </a:cubicBezTo>
                  <a:cubicBezTo>
                    <a:pt x="5630042" y="1240340"/>
                    <a:pt x="5612525" y="1257857"/>
                    <a:pt x="5654566" y="1229829"/>
                  </a:cubicBezTo>
                  <a:cubicBezTo>
                    <a:pt x="5673065" y="1174331"/>
                    <a:pt x="5658931" y="1207515"/>
                    <a:pt x="5707117" y="1135236"/>
                  </a:cubicBezTo>
                  <a:cubicBezTo>
                    <a:pt x="5714124" y="1124726"/>
                    <a:pt x="5717628" y="1110712"/>
                    <a:pt x="5728138" y="1103705"/>
                  </a:cubicBezTo>
                  <a:lnTo>
                    <a:pt x="5791200" y="1061664"/>
                  </a:lnTo>
                  <a:cubicBezTo>
                    <a:pt x="5801710" y="1054657"/>
                    <a:pt x="5813799" y="1049575"/>
                    <a:pt x="5822731" y="1040643"/>
                  </a:cubicBezTo>
                  <a:cubicBezTo>
                    <a:pt x="5833241" y="1030133"/>
                    <a:pt x="5842529" y="1018237"/>
                    <a:pt x="5854262" y="1009112"/>
                  </a:cubicBezTo>
                  <a:cubicBezTo>
                    <a:pt x="5874204" y="993602"/>
                    <a:pt x="5899460" y="984935"/>
                    <a:pt x="5917324" y="967071"/>
                  </a:cubicBezTo>
                  <a:cubicBezTo>
                    <a:pt x="6009442" y="874953"/>
                    <a:pt x="5896712" y="991806"/>
                    <a:pt x="5969876" y="904009"/>
                  </a:cubicBezTo>
                  <a:cubicBezTo>
                    <a:pt x="5995166" y="873662"/>
                    <a:pt x="6001935" y="872126"/>
                    <a:pt x="6032938" y="851457"/>
                  </a:cubicBezTo>
                  <a:cubicBezTo>
                    <a:pt x="6052960" y="791396"/>
                    <a:pt x="6026932" y="841449"/>
                    <a:pt x="6074980" y="809416"/>
                  </a:cubicBezTo>
                  <a:cubicBezTo>
                    <a:pt x="6153710" y="756929"/>
                    <a:pt x="6063069" y="792364"/>
                    <a:pt x="6138042" y="767374"/>
                  </a:cubicBezTo>
                  <a:cubicBezTo>
                    <a:pt x="6197597" y="678038"/>
                    <a:pt x="6099507" y="816419"/>
                    <a:pt x="6222124" y="693802"/>
                  </a:cubicBezTo>
                  <a:cubicBezTo>
                    <a:pt x="6232634" y="683292"/>
                    <a:pt x="6244139" y="673690"/>
                    <a:pt x="6253655" y="662271"/>
                  </a:cubicBezTo>
                  <a:cubicBezTo>
                    <a:pt x="6261742" y="652567"/>
                    <a:pt x="6264812" y="638631"/>
                    <a:pt x="6274676" y="630740"/>
                  </a:cubicBezTo>
                  <a:cubicBezTo>
                    <a:pt x="6283327" y="623819"/>
                    <a:pt x="6295697" y="623733"/>
                    <a:pt x="6306207" y="620229"/>
                  </a:cubicBezTo>
                  <a:cubicBezTo>
                    <a:pt x="6358398" y="541943"/>
                    <a:pt x="6291320" y="638093"/>
                    <a:pt x="6358759" y="557167"/>
                  </a:cubicBezTo>
                  <a:cubicBezTo>
                    <a:pt x="6366846" y="547463"/>
                    <a:pt x="6371693" y="535340"/>
                    <a:pt x="6379780" y="525636"/>
                  </a:cubicBezTo>
                  <a:cubicBezTo>
                    <a:pt x="6405070" y="495289"/>
                    <a:pt x="6411839" y="493753"/>
                    <a:pt x="6442842" y="473084"/>
                  </a:cubicBezTo>
                  <a:cubicBezTo>
                    <a:pt x="6446345" y="462574"/>
                    <a:pt x="6446431" y="450204"/>
                    <a:pt x="6453352" y="441553"/>
                  </a:cubicBezTo>
                  <a:cubicBezTo>
                    <a:pt x="6461243" y="431689"/>
                    <a:pt x="6475179" y="428620"/>
                    <a:pt x="6484883" y="420533"/>
                  </a:cubicBezTo>
                  <a:cubicBezTo>
                    <a:pt x="6496302" y="411017"/>
                    <a:pt x="6504995" y="398518"/>
                    <a:pt x="6516414" y="389002"/>
                  </a:cubicBezTo>
                  <a:cubicBezTo>
                    <a:pt x="6526118" y="380915"/>
                    <a:pt x="6538241" y="376068"/>
                    <a:pt x="6547945" y="367981"/>
                  </a:cubicBezTo>
                  <a:cubicBezTo>
                    <a:pt x="6559364" y="358465"/>
                    <a:pt x="6568057" y="345966"/>
                    <a:pt x="6579476" y="336450"/>
                  </a:cubicBezTo>
                  <a:cubicBezTo>
                    <a:pt x="6589180" y="328363"/>
                    <a:pt x="6601566" y="323821"/>
                    <a:pt x="6611007" y="315429"/>
                  </a:cubicBezTo>
                  <a:cubicBezTo>
                    <a:pt x="6669911" y="263070"/>
                    <a:pt x="6663141" y="268759"/>
                    <a:pt x="6695090" y="220836"/>
                  </a:cubicBezTo>
                  <a:cubicBezTo>
                    <a:pt x="6721507" y="141582"/>
                    <a:pt x="6685872" y="239272"/>
                    <a:pt x="6726621" y="157774"/>
                  </a:cubicBezTo>
                  <a:cubicBezTo>
                    <a:pt x="6731576" y="147865"/>
                    <a:pt x="6733628" y="136753"/>
                    <a:pt x="6737131" y="126243"/>
                  </a:cubicBezTo>
                  <a:cubicBezTo>
                    <a:pt x="6712117" y="51197"/>
                    <a:pt x="6697675" y="75472"/>
                    <a:pt x="6747642" y="42160"/>
                  </a:cubicBezTo>
                  <a:cubicBezTo>
                    <a:pt x="6754649" y="31650"/>
                    <a:pt x="6758798" y="18520"/>
                    <a:pt x="6768662" y="10629"/>
                  </a:cubicBezTo>
                  <a:cubicBezTo>
                    <a:pt x="6797018" y="-12056"/>
                    <a:pt x="6848879" y="8259"/>
                    <a:pt x="6873766" y="10629"/>
                  </a:cubicBezTo>
                  <a:cubicBezTo>
                    <a:pt x="6922718" y="15291"/>
                    <a:pt x="6971863" y="17636"/>
                    <a:pt x="7020911" y="21140"/>
                  </a:cubicBezTo>
                  <a:lnTo>
                    <a:pt x="7062952" y="147264"/>
                  </a:lnTo>
                  <a:cubicBezTo>
                    <a:pt x="7066455" y="157774"/>
                    <a:pt x="7067317" y="169577"/>
                    <a:pt x="7073462" y="178795"/>
                  </a:cubicBezTo>
                  <a:lnTo>
                    <a:pt x="7094483" y="210326"/>
                  </a:lnTo>
                  <a:cubicBezTo>
                    <a:pt x="7090980" y="276891"/>
                    <a:pt x="7090008" y="343638"/>
                    <a:pt x="7083973" y="410022"/>
                  </a:cubicBezTo>
                  <a:cubicBezTo>
                    <a:pt x="7080688" y="446159"/>
                    <a:pt x="7066814" y="440746"/>
                    <a:pt x="7052442" y="473084"/>
                  </a:cubicBezTo>
                  <a:cubicBezTo>
                    <a:pt x="7037819" y="505987"/>
                    <a:pt x="7029646" y="543246"/>
                    <a:pt x="7020911" y="578188"/>
                  </a:cubicBezTo>
                  <a:cubicBezTo>
                    <a:pt x="7017407" y="623733"/>
                    <a:pt x="7017524" y="669702"/>
                    <a:pt x="7010400" y="714822"/>
                  </a:cubicBezTo>
                  <a:cubicBezTo>
                    <a:pt x="7006944" y="736709"/>
                    <a:pt x="6996387" y="756863"/>
                    <a:pt x="6989380" y="777884"/>
                  </a:cubicBezTo>
                  <a:lnTo>
                    <a:pt x="6968359" y="840947"/>
                  </a:lnTo>
                  <a:cubicBezTo>
                    <a:pt x="6964856" y="851457"/>
                    <a:pt x="6960536" y="861730"/>
                    <a:pt x="6957849" y="872478"/>
                  </a:cubicBezTo>
                  <a:cubicBezTo>
                    <a:pt x="6954345" y="886492"/>
                    <a:pt x="6950171" y="900355"/>
                    <a:pt x="6947338" y="914519"/>
                  </a:cubicBezTo>
                  <a:cubicBezTo>
                    <a:pt x="6943159" y="935416"/>
                    <a:pt x="6943567" y="957364"/>
                    <a:pt x="6936828" y="977581"/>
                  </a:cubicBezTo>
                  <a:cubicBezTo>
                    <a:pt x="6932833" y="989565"/>
                    <a:pt x="6922814" y="998602"/>
                    <a:pt x="6915807" y="1009112"/>
                  </a:cubicBezTo>
                  <a:cubicBezTo>
                    <a:pt x="6889390" y="1088366"/>
                    <a:pt x="6925025" y="990676"/>
                    <a:pt x="6884276" y="1072174"/>
                  </a:cubicBezTo>
                  <a:cubicBezTo>
                    <a:pt x="6853854" y="1133018"/>
                    <a:pt x="6902009" y="1075462"/>
                    <a:pt x="6842235" y="1135236"/>
                  </a:cubicBezTo>
                  <a:cubicBezTo>
                    <a:pt x="6826958" y="1181067"/>
                    <a:pt x="6827953" y="1196517"/>
                    <a:pt x="6800193" y="1229829"/>
                  </a:cubicBezTo>
                  <a:cubicBezTo>
                    <a:pt x="6790677" y="1241248"/>
                    <a:pt x="6777787" y="1249627"/>
                    <a:pt x="6768662" y="1261360"/>
                  </a:cubicBezTo>
                  <a:cubicBezTo>
                    <a:pt x="6702635" y="1346252"/>
                    <a:pt x="6756131" y="1304748"/>
                    <a:pt x="6695090" y="1345443"/>
                  </a:cubicBezTo>
                  <a:cubicBezTo>
                    <a:pt x="6676591" y="1400941"/>
                    <a:pt x="6693798" y="1370829"/>
                    <a:pt x="6621517" y="1419016"/>
                  </a:cubicBezTo>
                  <a:lnTo>
                    <a:pt x="6589986" y="1440036"/>
                  </a:lnTo>
                  <a:cubicBezTo>
                    <a:pt x="6571301" y="1468065"/>
                    <a:pt x="6565449" y="1481309"/>
                    <a:pt x="6537435" y="1503098"/>
                  </a:cubicBezTo>
                  <a:cubicBezTo>
                    <a:pt x="6517493" y="1518609"/>
                    <a:pt x="6492237" y="1527276"/>
                    <a:pt x="6474373" y="1545140"/>
                  </a:cubicBezTo>
                  <a:cubicBezTo>
                    <a:pt x="6463863" y="1555650"/>
                    <a:pt x="6454575" y="1567546"/>
                    <a:pt x="6442842" y="1576671"/>
                  </a:cubicBezTo>
                  <a:cubicBezTo>
                    <a:pt x="6371647" y="1632044"/>
                    <a:pt x="6399335" y="1604535"/>
                    <a:pt x="6337738" y="1639733"/>
                  </a:cubicBezTo>
                  <a:cubicBezTo>
                    <a:pt x="6280689" y="1672332"/>
                    <a:pt x="6332487" y="1651993"/>
                    <a:pt x="6274676" y="1671264"/>
                  </a:cubicBezTo>
                  <a:cubicBezTo>
                    <a:pt x="6267669" y="1681774"/>
                    <a:pt x="6263162" y="1694477"/>
                    <a:pt x="6253655" y="1702795"/>
                  </a:cubicBezTo>
                  <a:cubicBezTo>
                    <a:pt x="6234642" y="1719431"/>
                    <a:pt x="6211614" y="1730822"/>
                    <a:pt x="6190593" y="1744836"/>
                  </a:cubicBezTo>
                  <a:lnTo>
                    <a:pt x="6127531" y="1786878"/>
                  </a:lnTo>
                  <a:cubicBezTo>
                    <a:pt x="6117021" y="1793885"/>
                    <a:pt x="6104932" y="1798966"/>
                    <a:pt x="6096000" y="1807898"/>
                  </a:cubicBezTo>
                  <a:cubicBezTo>
                    <a:pt x="6085490" y="1818408"/>
                    <a:pt x="6073985" y="1828010"/>
                    <a:pt x="6064469" y="1839429"/>
                  </a:cubicBezTo>
                  <a:cubicBezTo>
                    <a:pt x="6056382" y="1849133"/>
                    <a:pt x="6053959" y="1863953"/>
                    <a:pt x="6043449" y="1870960"/>
                  </a:cubicBezTo>
                  <a:cubicBezTo>
                    <a:pt x="6031430" y="1878973"/>
                    <a:pt x="6015421" y="1877967"/>
                    <a:pt x="6001407" y="1881471"/>
                  </a:cubicBezTo>
                  <a:cubicBezTo>
                    <a:pt x="5952359" y="1955043"/>
                    <a:pt x="5980387" y="1930520"/>
                    <a:pt x="5927835" y="1965553"/>
                  </a:cubicBezTo>
                  <a:cubicBezTo>
                    <a:pt x="5920828" y="1976063"/>
                    <a:pt x="5916678" y="1989193"/>
                    <a:pt x="5906814" y="1997084"/>
                  </a:cubicBezTo>
                  <a:cubicBezTo>
                    <a:pt x="5898163" y="2004005"/>
                    <a:pt x="5885192" y="2002640"/>
                    <a:pt x="5875283" y="2007595"/>
                  </a:cubicBezTo>
                  <a:cubicBezTo>
                    <a:pt x="5863985" y="2013244"/>
                    <a:pt x="5855580" y="2024181"/>
                    <a:pt x="5843752" y="2028616"/>
                  </a:cubicBezTo>
                  <a:cubicBezTo>
                    <a:pt x="5832001" y="2033023"/>
                    <a:pt x="5735220" y="2048456"/>
                    <a:pt x="5728138" y="2049636"/>
                  </a:cubicBezTo>
                  <a:cubicBezTo>
                    <a:pt x="5707117" y="2056643"/>
                    <a:pt x="5680744" y="2054989"/>
                    <a:pt x="5665076" y="2070657"/>
                  </a:cubicBezTo>
                  <a:cubicBezTo>
                    <a:pt x="5644055" y="2091678"/>
                    <a:pt x="5618504" y="2108984"/>
                    <a:pt x="5602014" y="2133719"/>
                  </a:cubicBezTo>
                  <a:cubicBezTo>
                    <a:pt x="5573986" y="2175760"/>
                    <a:pt x="5591503" y="2158243"/>
                    <a:pt x="5549462" y="2186271"/>
                  </a:cubicBezTo>
                  <a:cubicBezTo>
                    <a:pt x="5530777" y="2214299"/>
                    <a:pt x="5524925" y="2227545"/>
                    <a:pt x="5496911" y="2249333"/>
                  </a:cubicBezTo>
                  <a:cubicBezTo>
                    <a:pt x="5476969" y="2264843"/>
                    <a:pt x="5451713" y="2273510"/>
                    <a:pt x="5433849" y="2291374"/>
                  </a:cubicBezTo>
                  <a:cubicBezTo>
                    <a:pt x="5423338" y="2301884"/>
                    <a:pt x="5414050" y="2313779"/>
                    <a:pt x="5402317" y="2322905"/>
                  </a:cubicBezTo>
                  <a:cubicBezTo>
                    <a:pt x="5382375" y="2338415"/>
                    <a:pt x="5339255" y="2364947"/>
                    <a:pt x="5339255" y="2364947"/>
                  </a:cubicBezTo>
                  <a:cubicBezTo>
                    <a:pt x="5301745" y="2421213"/>
                    <a:pt x="5327167" y="2387546"/>
                    <a:pt x="5255173" y="2459540"/>
                  </a:cubicBezTo>
                  <a:cubicBezTo>
                    <a:pt x="5244663" y="2470050"/>
                    <a:pt x="5236010" y="2482826"/>
                    <a:pt x="5223642" y="2491071"/>
                  </a:cubicBezTo>
                  <a:cubicBezTo>
                    <a:pt x="5213132" y="2498078"/>
                    <a:pt x="5201815" y="2504004"/>
                    <a:pt x="5192111" y="2512091"/>
                  </a:cubicBezTo>
                  <a:cubicBezTo>
                    <a:pt x="5180692" y="2521607"/>
                    <a:pt x="5170096" y="2532203"/>
                    <a:pt x="5160580" y="2543622"/>
                  </a:cubicBezTo>
                  <a:cubicBezTo>
                    <a:pt x="5152493" y="2553326"/>
                    <a:pt x="5149065" y="2566835"/>
                    <a:pt x="5139559" y="2575153"/>
                  </a:cubicBezTo>
                  <a:cubicBezTo>
                    <a:pt x="5120546" y="2591789"/>
                    <a:pt x="5094361" y="2599331"/>
                    <a:pt x="5076497" y="2617195"/>
                  </a:cubicBezTo>
                  <a:cubicBezTo>
                    <a:pt x="5004503" y="2689189"/>
                    <a:pt x="5038170" y="2663767"/>
                    <a:pt x="4981904" y="2701278"/>
                  </a:cubicBezTo>
                  <a:cubicBezTo>
                    <a:pt x="4921660" y="2791642"/>
                    <a:pt x="5001877" y="2685300"/>
                    <a:pt x="4929352" y="2743319"/>
                  </a:cubicBezTo>
                  <a:cubicBezTo>
                    <a:pt x="4919488" y="2751210"/>
                    <a:pt x="4917838" y="2766532"/>
                    <a:pt x="4908331" y="2774850"/>
                  </a:cubicBezTo>
                  <a:cubicBezTo>
                    <a:pt x="4889318" y="2791486"/>
                    <a:pt x="4845269" y="2816891"/>
                    <a:pt x="4845269" y="2816891"/>
                  </a:cubicBezTo>
                  <a:cubicBezTo>
                    <a:pt x="4796221" y="2890463"/>
                    <a:pt x="4824249" y="2865939"/>
                    <a:pt x="4771697" y="2900974"/>
                  </a:cubicBezTo>
                  <a:cubicBezTo>
                    <a:pt x="4685744" y="2893811"/>
                    <a:pt x="4594849" y="2879497"/>
                    <a:pt x="4508938" y="2900974"/>
                  </a:cubicBezTo>
                  <a:cubicBezTo>
                    <a:pt x="4494518" y="2904579"/>
                    <a:pt x="4488826" y="2922989"/>
                    <a:pt x="4477407" y="2932505"/>
                  </a:cubicBezTo>
                  <a:cubicBezTo>
                    <a:pt x="4467703" y="2940592"/>
                    <a:pt x="4457419" y="2948396"/>
                    <a:pt x="4445876" y="2953526"/>
                  </a:cubicBezTo>
                  <a:cubicBezTo>
                    <a:pt x="4400916" y="2973508"/>
                    <a:pt x="4383576" y="2972828"/>
                    <a:pt x="4340773" y="2985057"/>
                  </a:cubicBezTo>
                  <a:cubicBezTo>
                    <a:pt x="4330120" y="2988101"/>
                    <a:pt x="4319752" y="2992064"/>
                    <a:pt x="4309242" y="2995567"/>
                  </a:cubicBezTo>
                  <a:cubicBezTo>
                    <a:pt x="4298732" y="3006077"/>
                    <a:pt x="4289130" y="3017582"/>
                    <a:pt x="4277711" y="3027098"/>
                  </a:cubicBezTo>
                  <a:cubicBezTo>
                    <a:pt x="4268007" y="3035185"/>
                    <a:pt x="4255112" y="3039187"/>
                    <a:pt x="4246180" y="3048119"/>
                  </a:cubicBezTo>
                  <a:cubicBezTo>
                    <a:pt x="4237248" y="3057051"/>
                    <a:pt x="4234091" y="3070718"/>
                    <a:pt x="4225159" y="3079650"/>
                  </a:cubicBezTo>
                  <a:cubicBezTo>
                    <a:pt x="4216227" y="3088582"/>
                    <a:pt x="4203332" y="3092584"/>
                    <a:pt x="4193628" y="3100671"/>
                  </a:cubicBezTo>
                  <a:cubicBezTo>
                    <a:pt x="4094840" y="3182995"/>
                    <a:pt x="4258417" y="3067988"/>
                    <a:pt x="4099035" y="3174243"/>
                  </a:cubicBezTo>
                  <a:cubicBezTo>
                    <a:pt x="4088525" y="3181250"/>
                    <a:pt x="4079488" y="3191270"/>
                    <a:pt x="4067504" y="3195264"/>
                  </a:cubicBezTo>
                  <a:lnTo>
                    <a:pt x="4004442" y="3216284"/>
                  </a:lnTo>
                  <a:cubicBezTo>
                    <a:pt x="3993932" y="3219787"/>
                    <a:pt x="3983839" y="3224974"/>
                    <a:pt x="3972911" y="3226795"/>
                  </a:cubicBezTo>
                  <a:lnTo>
                    <a:pt x="3909849" y="3237305"/>
                  </a:lnTo>
                  <a:lnTo>
                    <a:pt x="3815255" y="3268836"/>
                  </a:lnTo>
                  <a:cubicBezTo>
                    <a:pt x="3804745" y="3272340"/>
                    <a:pt x="3792942" y="3273202"/>
                    <a:pt x="3783724" y="3279347"/>
                  </a:cubicBezTo>
                  <a:lnTo>
                    <a:pt x="3752193" y="3300367"/>
                  </a:lnTo>
                  <a:cubicBezTo>
                    <a:pt x="3745186" y="3321388"/>
                    <a:pt x="3749609" y="3351138"/>
                    <a:pt x="3731173" y="3363429"/>
                  </a:cubicBezTo>
                  <a:cubicBezTo>
                    <a:pt x="3658893" y="3411616"/>
                    <a:pt x="3692078" y="3397482"/>
                    <a:pt x="3636580" y="3415981"/>
                  </a:cubicBezTo>
                  <a:cubicBezTo>
                    <a:pt x="3607815" y="3435158"/>
                    <a:pt x="3598779" y="3435343"/>
                    <a:pt x="3584028" y="3468533"/>
                  </a:cubicBezTo>
                  <a:cubicBezTo>
                    <a:pt x="3578930" y="3480002"/>
                    <a:pt x="3563943" y="3549403"/>
                    <a:pt x="3541986" y="3563126"/>
                  </a:cubicBezTo>
                  <a:cubicBezTo>
                    <a:pt x="3523196" y="3574870"/>
                    <a:pt x="3499945" y="3577140"/>
                    <a:pt x="3478924" y="3584147"/>
                  </a:cubicBezTo>
                  <a:lnTo>
                    <a:pt x="3447393" y="3594657"/>
                  </a:lnTo>
                  <a:cubicBezTo>
                    <a:pt x="3436883" y="3601664"/>
                    <a:pt x="3427160" y="3610029"/>
                    <a:pt x="3415862" y="3615678"/>
                  </a:cubicBezTo>
                  <a:cubicBezTo>
                    <a:pt x="3405953" y="3620633"/>
                    <a:pt x="3392165" y="3618354"/>
                    <a:pt x="3384331" y="3626188"/>
                  </a:cubicBezTo>
                  <a:cubicBezTo>
                    <a:pt x="3376497" y="3634022"/>
                    <a:pt x="3377324" y="3647209"/>
                    <a:pt x="3373821" y="3657719"/>
                  </a:cubicBezTo>
                  <a:cubicBezTo>
                    <a:pt x="3370318" y="3699760"/>
                    <a:pt x="3375718" y="3743521"/>
                    <a:pt x="3363311" y="3783843"/>
                  </a:cubicBezTo>
                  <a:cubicBezTo>
                    <a:pt x="3360053" y="3794432"/>
                    <a:pt x="3341689" y="3789398"/>
                    <a:pt x="3331780" y="3794353"/>
                  </a:cubicBezTo>
                  <a:cubicBezTo>
                    <a:pt x="3320482" y="3800002"/>
                    <a:pt x="3311547" y="3809725"/>
                    <a:pt x="3300249" y="3815374"/>
                  </a:cubicBezTo>
                  <a:cubicBezTo>
                    <a:pt x="3259812" y="3835592"/>
                    <a:pt x="3182632" y="3833710"/>
                    <a:pt x="3153104" y="3836395"/>
                  </a:cubicBezTo>
                  <a:cubicBezTo>
                    <a:pt x="3132083" y="3850409"/>
                    <a:pt x="3114962" y="3874282"/>
                    <a:pt x="3090042" y="3878436"/>
                  </a:cubicBezTo>
                  <a:cubicBezTo>
                    <a:pt x="3016052" y="3890768"/>
                    <a:pt x="3047197" y="3882208"/>
                    <a:pt x="2995449" y="3899457"/>
                  </a:cubicBezTo>
                  <a:cubicBezTo>
                    <a:pt x="2917159" y="3951649"/>
                    <a:pt x="3013315" y="3884569"/>
                    <a:pt x="2932386" y="3952009"/>
                  </a:cubicBezTo>
                  <a:cubicBezTo>
                    <a:pt x="2887209" y="3989656"/>
                    <a:pt x="2916722" y="3959841"/>
                    <a:pt x="2869324" y="3983540"/>
                  </a:cubicBezTo>
                  <a:cubicBezTo>
                    <a:pt x="2787825" y="4024289"/>
                    <a:pt x="2885517" y="3988651"/>
                    <a:pt x="2806262" y="4015071"/>
                  </a:cubicBezTo>
                  <a:cubicBezTo>
                    <a:pt x="2783331" y="4083865"/>
                    <a:pt x="2815180" y="4016346"/>
                    <a:pt x="2764221" y="4057112"/>
                  </a:cubicBezTo>
                  <a:cubicBezTo>
                    <a:pt x="2754357" y="4065003"/>
                    <a:pt x="2752132" y="4079711"/>
                    <a:pt x="2743200" y="4088643"/>
                  </a:cubicBezTo>
                  <a:cubicBezTo>
                    <a:pt x="2734268" y="4097575"/>
                    <a:pt x="2721110" y="4101272"/>
                    <a:pt x="2711669" y="4109664"/>
                  </a:cubicBezTo>
                  <a:cubicBezTo>
                    <a:pt x="2626595" y="4185286"/>
                    <a:pt x="2682093" y="4161564"/>
                    <a:pt x="2617076" y="4183236"/>
                  </a:cubicBezTo>
                  <a:cubicBezTo>
                    <a:pt x="2606566" y="4193746"/>
                    <a:pt x="2598538" y="4207548"/>
                    <a:pt x="2585545" y="4214767"/>
                  </a:cubicBezTo>
                  <a:cubicBezTo>
                    <a:pt x="2566176" y="4225528"/>
                    <a:pt x="2522483" y="4235788"/>
                    <a:pt x="2522483" y="4235788"/>
                  </a:cubicBezTo>
                  <a:cubicBezTo>
                    <a:pt x="2501462" y="4249802"/>
                    <a:pt x="2477285" y="4259965"/>
                    <a:pt x="2459421" y="4277829"/>
                  </a:cubicBezTo>
                  <a:cubicBezTo>
                    <a:pt x="2418958" y="4318292"/>
                    <a:pt x="2440257" y="4301115"/>
                    <a:pt x="2396359" y="4330381"/>
                  </a:cubicBezTo>
                  <a:cubicBezTo>
                    <a:pt x="2389352" y="4340891"/>
                    <a:pt x="2384845" y="4353594"/>
                    <a:pt x="2375338" y="4361912"/>
                  </a:cubicBezTo>
                  <a:cubicBezTo>
                    <a:pt x="2329175" y="4402305"/>
                    <a:pt x="2320251" y="4403349"/>
                    <a:pt x="2270235" y="4414464"/>
                  </a:cubicBezTo>
                  <a:cubicBezTo>
                    <a:pt x="2252796" y="4418339"/>
                    <a:pt x="2234918" y="4420274"/>
                    <a:pt x="2217683" y="4424974"/>
                  </a:cubicBezTo>
                  <a:cubicBezTo>
                    <a:pt x="2196306" y="4430804"/>
                    <a:pt x="2154621" y="4445995"/>
                    <a:pt x="2154621" y="4445995"/>
                  </a:cubicBezTo>
                  <a:cubicBezTo>
                    <a:pt x="2094847" y="4505769"/>
                    <a:pt x="2152403" y="4457614"/>
                    <a:pt x="2091559" y="4488036"/>
                  </a:cubicBezTo>
                  <a:cubicBezTo>
                    <a:pt x="2010061" y="4528785"/>
                    <a:pt x="2107751" y="4493150"/>
                    <a:pt x="2028497" y="4519567"/>
                  </a:cubicBezTo>
                  <a:cubicBezTo>
                    <a:pt x="1956217" y="4567754"/>
                    <a:pt x="1989402" y="4553620"/>
                    <a:pt x="1933904" y="4572119"/>
                  </a:cubicBezTo>
                  <a:cubicBezTo>
                    <a:pt x="1837843" y="4636161"/>
                    <a:pt x="1985306" y="4545515"/>
                    <a:pt x="1723697" y="4603650"/>
                  </a:cubicBezTo>
                  <a:cubicBezTo>
                    <a:pt x="1712882" y="4606053"/>
                    <a:pt x="1719332" y="4625963"/>
                    <a:pt x="1713186" y="4635181"/>
                  </a:cubicBezTo>
                  <a:cubicBezTo>
                    <a:pt x="1690156" y="4669725"/>
                    <a:pt x="1679207" y="4663497"/>
                    <a:pt x="1650124" y="4687733"/>
                  </a:cubicBezTo>
                  <a:cubicBezTo>
                    <a:pt x="1638705" y="4697249"/>
                    <a:pt x="1631586" y="4712046"/>
                    <a:pt x="1618593" y="4719264"/>
                  </a:cubicBezTo>
                  <a:cubicBezTo>
                    <a:pt x="1599224" y="4730025"/>
                    <a:pt x="1576552" y="4733277"/>
                    <a:pt x="1555531" y="4740284"/>
                  </a:cubicBezTo>
                  <a:lnTo>
                    <a:pt x="1524000" y="4750795"/>
                  </a:lnTo>
                  <a:cubicBezTo>
                    <a:pt x="1454022" y="4820773"/>
                    <a:pt x="1529388" y="4754808"/>
                    <a:pt x="1460938" y="4792836"/>
                  </a:cubicBezTo>
                  <a:cubicBezTo>
                    <a:pt x="1438853" y="4805105"/>
                    <a:pt x="1421843" y="4826889"/>
                    <a:pt x="1397876" y="4834878"/>
                  </a:cubicBezTo>
                  <a:cubicBezTo>
                    <a:pt x="1387366" y="4838381"/>
                    <a:pt x="1376998" y="4842344"/>
                    <a:pt x="1366345" y="4845388"/>
                  </a:cubicBezTo>
                  <a:cubicBezTo>
                    <a:pt x="1336829" y="4853821"/>
                    <a:pt x="1301545" y="4860992"/>
                    <a:pt x="1271752" y="4866409"/>
                  </a:cubicBezTo>
                  <a:cubicBezTo>
                    <a:pt x="1250785" y="4870221"/>
                    <a:pt x="1229528" y="4872454"/>
                    <a:pt x="1208690" y="4876919"/>
                  </a:cubicBezTo>
                  <a:cubicBezTo>
                    <a:pt x="1142313" y="4891143"/>
                    <a:pt x="1141103" y="4892441"/>
                    <a:pt x="1093076" y="4908450"/>
                  </a:cubicBezTo>
                  <a:cubicBezTo>
                    <a:pt x="1082566" y="4915457"/>
                    <a:pt x="1073088" y="4924341"/>
                    <a:pt x="1061545" y="4929471"/>
                  </a:cubicBezTo>
                  <a:cubicBezTo>
                    <a:pt x="1041297" y="4938470"/>
                    <a:pt x="998483" y="4950491"/>
                    <a:pt x="998483" y="4950491"/>
                  </a:cubicBezTo>
                  <a:cubicBezTo>
                    <a:pt x="858504" y="5043812"/>
                    <a:pt x="1065965" y="4909497"/>
                    <a:pt x="935421" y="4982022"/>
                  </a:cubicBezTo>
                  <a:cubicBezTo>
                    <a:pt x="913336" y="4994291"/>
                    <a:pt x="897468" y="5021274"/>
                    <a:pt x="872359" y="5024064"/>
                  </a:cubicBezTo>
                  <a:lnTo>
                    <a:pt x="777766" y="5034574"/>
                  </a:lnTo>
                  <a:cubicBezTo>
                    <a:pt x="770759" y="5045084"/>
                    <a:pt x="765677" y="5057173"/>
                    <a:pt x="756745" y="5066105"/>
                  </a:cubicBezTo>
                  <a:cubicBezTo>
                    <a:pt x="736369" y="5086481"/>
                    <a:pt x="719329" y="5089088"/>
                    <a:pt x="693683" y="5097636"/>
                  </a:cubicBezTo>
                  <a:cubicBezTo>
                    <a:pt x="627117" y="5094133"/>
                    <a:pt x="560644" y="5087126"/>
                    <a:pt x="493986" y="5087126"/>
                  </a:cubicBezTo>
                  <a:cubicBezTo>
                    <a:pt x="458777" y="5087126"/>
                    <a:pt x="423489" y="5091147"/>
                    <a:pt x="388883" y="5097636"/>
                  </a:cubicBezTo>
                  <a:cubicBezTo>
                    <a:pt x="367105" y="5101719"/>
                    <a:pt x="325821" y="5118657"/>
                    <a:pt x="325821" y="5118657"/>
                  </a:cubicBezTo>
                  <a:cubicBezTo>
                    <a:pt x="315311" y="5125664"/>
                    <a:pt x="302181" y="5129814"/>
                    <a:pt x="294290" y="5139678"/>
                  </a:cubicBezTo>
                  <a:cubicBezTo>
                    <a:pt x="253524" y="5190637"/>
                    <a:pt x="321043" y="5158788"/>
                    <a:pt x="252249" y="5181719"/>
                  </a:cubicBezTo>
                  <a:cubicBezTo>
                    <a:pt x="241738" y="5188726"/>
                    <a:pt x="232972" y="5199676"/>
                    <a:pt x="220717" y="5202740"/>
                  </a:cubicBezTo>
                  <a:cubicBezTo>
                    <a:pt x="77854" y="5238455"/>
                    <a:pt x="166741" y="5186171"/>
                    <a:pt x="94593" y="5234271"/>
                  </a:cubicBezTo>
                  <a:cubicBezTo>
                    <a:pt x="80579" y="5213250"/>
                    <a:pt x="44563" y="5195176"/>
                    <a:pt x="52552" y="5171209"/>
                  </a:cubicBezTo>
                  <a:cubicBezTo>
                    <a:pt x="56055" y="5160699"/>
                    <a:pt x="56141" y="5148329"/>
                    <a:pt x="63062" y="5139678"/>
                  </a:cubicBezTo>
                  <a:cubicBezTo>
                    <a:pt x="70953" y="5129814"/>
                    <a:pt x="94593" y="5118657"/>
                    <a:pt x="94593" y="5118657"/>
                  </a:cubicBezTo>
                  <a:lnTo>
                    <a:pt x="94593" y="5118657"/>
                  </a:lnTo>
                </a:path>
              </a:pathLst>
            </a:custGeom>
            <a:gradFill>
              <a:gsLst>
                <a:gs pos="21000">
                  <a:srgbClr val="494949"/>
                </a:gs>
                <a:gs pos="62000">
                  <a:srgbClr val="FFFFFF">
                    <a:lumMod val="94000"/>
                  </a:srgbClr>
                </a:gs>
              </a:gsLst>
              <a:lin ang="2400000" scaled="0"/>
            </a:gra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4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</p:grpSp>
      <p:grpSp>
        <p:nvGrpSpPr>
          <p:cNvPr id="117" name="Grupa 130"/>
          <p:cNvGrpSpPr/>
          <p:nvPr/>
        </p:nvGrpSpPr>
        <p:grpSpPr>
          <a:xfrm>
            <a:off x="2152313" y="2196228"/>
            <a:ext cx="4737817" cy="3794614"/>
            <a:chOff x="1641783" y="2497350"/>
            <a:chExt cx="5132635" cy="3794614"/>
          </a:xfrm>
        </p:grpSpPr>
        <p:sp>
          <p:nvSpPr>
            <p:cNvPr id="118" name="pole tekstowe 8"/>
            <p:cNvSpPr txBox="1">
              <a:spLocks noChangeArrowheads="1"/>
            </p:cNvSpPr>
            <p:nvPr/>
          </p:nvSpPr>
          <p:spPr bwMode="auto">
            <a:xfrm>
              <a:off x="1995708" y="5807786"/>
              <a:ext cx="416395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1400" b="1" i="0" u="none" strike="noStrike" kern="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 charset="0"/>
                </a:rPr>
                <a:t>28</a:t>
              </a:r>
            </a:p>
          </p:txBody>
        </p:sp>
        <p:sp>
          <p:nvSpPr>
            <p:cNvPr id="119" name="pole tekstowe 9"/>
            <p:cNvSpPr txBox="1">
              <a:spLocks noChangeArrowheads="1"/>
            </p:cNvSpPr>
            <p:nvPr/>
          </p:nvSpPr>
          <p:spPr bwMode="auto">
            <a:xfrm>
              <a:off x="1641783" y="5984187"/>
              <a:ext cx="416395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 charset="0"/>
                </a:rPr>
                <a:t>20</a:t>
              </a:r>
            </a:p>
          </p:txBody>
        </p:sp>
        <p:sp>
          <p:nvSpPr>
            <p:cNvPr id="120" name="pole tekstowe 7"/>
            <p:cNvSpPr txBox="1">
              <a:spLocks noChangeArrowheads="1"/>
            </p:cNvSpPr>
            <p:nvPr/>
          </p:nvSpPr>
          <p:spPr bwMode="auto">
            <a:xfrm>
              <a:off x="2925874" y="4949650"/>
              <a:ext cx="416395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</a:rPr>
                <a:t>50</a:t>
              </a:r>
            </a:p>
          </p:txBody>
        </p:sp>
        <p:sp>
          <p:nvSpPr>
            <p:cNvPr id="121" name="pole tekstowe 5"/>
            <p:cNvSpPr txBox="1">
              <a:spLocks noChangeArrowheads="1"/>
            </p:cNvSpPr>
            <p:nvPr/>
          </p:nvSpPr>
          <p:spPr bwMode="auto">
            <a:xfrm>
              <a:off x="6249852" y="2497350"/>
              <a:ext cx="524566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</a:rPr>
                <a:t>126</a:t>
              </a:r>
            </a:p>
          </p:txBody>
        </p:sp>
        <p:sp>
          <p:nvSpPr>
            <p:cNvPr id="122" name="pole tekstowe 6"/>
            <p:cNvSpPr txBox="1">
              <a:spLocks noChangeArrowheads="1"/>
            </p:cNvSpPr>
            <p:nvPr/>
          </p:nvSpPr>
          <p:spPr bwMode="auto">
            <a:xfrm>
              <a:off x="4370949" y="4207245"/>
              <a:ext cx="518200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</a:rPr>
                <a:t>82</a:t>
              </a:r>
            </a:p>
          </p:txBody>
        </p:sp>
      </p:grpSp>
      <p:sp>
        <p:nvSpPr>
          <p:cNvPr id="123" name="Prostokąt 80"/>
          <p:cNvSpPr/>
          <p:nvPr/>
        </p:nvSpPr>
        <p:spPr bwMode="auto">
          <a:xfrm>
            <a:off x="7326960" y="1593291"/>
            <a:ext cx="42202" cy="45719"/>
          </a:xfrm>
          <a:prstGeom prst="rect">
            <a:avLst/>
          </a:prstGeom>
          <a:solidFill>
            <a:srgbClr val="000000"/>
          </a:solidFill>
          <a:ln w="635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sz="24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sp>
        <p:nvSpPr>
          <p:cNvPr id="124" name="Prostokąt 81"/>
          <p:cNvSpPr/>
          <p:nvPr/>
        </p:nvSpPr>
        <p:spPr bwMode="auto">
          <a:xfrm>
            <a:off x="7410037" y="1593291"/>
            <a:ext cx="42202" cy="45719"/>
          </a:xfrm>
          <a:prstGeom prst="rect">
            <a:avLst/>
          </a:prstGeom>
          <a:solidFill>
            <a:srgbClr val="000000"/>
          </a:solidFill>
          <a:ln w="635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sz="24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sp>
        <p:nvSpPr>
          <p:cNvPr id="125" name="Prostokąt 84"/>
          <p:cNvSpPr/>
          <p:nvPr/>
        </p:nvSpPr>
        <p:spPr bwMode="auto">
          <a:xfrm>
            <a:off x="7245318" y="1680773"/>
            <a:ext cx="42202" cy="45719"/>
          </a:xfrm>
          <a:prstGeom prst="rect">
            <a:avLst/>
          </a:prstGeom>
          <a:solidFill>
            <a:srgbClr val="000000"/>
          </a:solidFill>
          <a:ln w="635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sz="24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sp>
        <p:nvSpPr>
          <p:cNvPr id="126" name="Prostokąt 85"/>
          <p:cNvSpPr/>
          <p:nvPr/>
        </p:nvSpPr>
        <p:spPr bwMode="auto">
          <a:xfrm>
            <a:off x="2615610" y="5017843"/>
            <a:ext cx="42202" cy="45719"/>
          </a:xfrm>
          <a:prstGeom prst="rect">
            <a:avLst/>
          </a:prstGeom>
          <a:solidFill>
            <a:srgbClr val="000000"/>
          </a:solidFill>
          <a:ln w="635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sz="24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sp>
        <p:nvSpPr>
          <p:cNvPr id="127" name="Prostokąt 86"/>
          <p:cNvSpPr/>
          <p:nvPr/>
        </p:nvSpPr>
        <p:spPr bwMode="auto">
          <a:xfrm>
            <a:off x="2535083" y="5017843"/>
            <a:ext cx="42202" cy="45719"/>
          </a:xfrm>
          <a:prstGeom prst="rect">
            <a:avLst/>
          </a:prstGeom>
          <a:solidFill>
            <a:srgbClr val="000000"/>
          </a:solidFill>
          <a:ln w="635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sz="24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cxnSp>
        <p:nvCxnSpPr>
          <p:cNvPr id="129" name="Łącznik prosty ze strzałką 63"/>
          <p:cNvCxnSpPr/>
          <p:nvPr/>
        </p:nvCxnSpPr>
        <p:spPr bwMode="auto">
          <a:xfrm flipV="1">
            <a:off x="1141256" y="2485806"/>
            <a:ext cx="0" cy="2987441"/>
          </a:xfrm>
          <a:prstGeom prst="straightConnector1">
            <a:avLst/>
          </a:prstGeom>
          <a:solidFill>
            <a:srgbClr val="00FFFF"/>
          </a:solidFill>
          <a:ln w="19050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0" name="Łącznik prosty ze strzałką 64"/>
          <p:cNvCxnSpPr/>
          <p:nvPr/>
        </p:nvCxnSpPr>
        <p:spPr bwMode="auto">
          <a:xfrm>
            <a:off x="3370609" y="6456689"/>
            <a:ext cx="3202075" cy="94"/>
          </a:xfrm>
          <a:prstGeom prst="straightConnector1">
            <a:avLst/>
          </a:prstGeom>
          <a:solidFill>
            <a:srgbClr val="00FFFF"/>
          </a:solidFill>
          <a:ln w="19050" cap="flat" cmpd="sng" algn="ctr">
            <a:solidFill>
              <a:srgbClr val="FFFFFF"/>
            </a:solidFill>
            <a:prstDash val="solid"/>
            <a:miter lim="800000"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31" name="pole tekstowe 65"/>
          <p:cNvSpPr txBox="1"/>
          <p:nvPr/>
        </p:nvSpPr>
        <p:spPr>
          <a:xfrm>
            <a:off x="3988377" y="6452094"/>
            <a:ext cx="1985740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Neutron </a:t>
            </a:r>
            <a:r>
              <a:rPr kumimoji="0" lang="pl-PL" sz="1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number</a:t>
            </a:r>
            <a:r>
              <a:rPr kumimoji="0" lang="pl-PL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N</a:t>
            </a:r>
            <a:endParaRPr kumimoji="0" lang="pl-PL" sz="16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132" name="pole tekstowe 66"/>
          <p:cNvSpPr txBox="1"/>
          <p:nvPr/>
        </p:nvSpPr>
        <p:spPr>
          <a:xfrm rot="16200000">
            <a:off x="-41562" y="3628290"/>
            <a:ext cx="18944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Proton </a:t>
            </a:r>
            <a:r>
              <a:rPr kumimoji="0" lang="pl-PL" sz="1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number</a:t>
            </a:r>
            <a:r>
              <a:rPr kumimoji="0" lang="pl-PL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 Z</a:t>
            </a:r>
            <a:endParaRPr kumimoji="0" lang="pl-PL" sz="16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133" name="pole tekstowe 18"/>
          <p:cNvSpPr txBox="1">
            <a:spLocks noChangeArrowheads="1"/>
          </p:cNvSpPr>
          <p:nvPr/>
        </p:nvSpPr>
        <p:spPr bwMode="auto">
          <a:xfrm>
            <a:off x="1354623" y="5742842"/>
            <a:ext cx="28451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</a:rPr>
              <a:t>2</a:t>
            </a:r>
          </a:p>
        </p:txBody>
      </p:sp>
      <p:sp>
        <p:nvSpPr>
          <p:cNvPr id="134" name="Figura a mano libera 133"/>
          <p:cNvSpPr/>
          <p:nvPr/>
        </p:nvSpPr>
        <p:spPr>
          <a:xfrm>
            <a:off x="213895" y="304925"/>
            <a:ext cx="9839158" cy="5400842"/>
          </a:xfrm>
          <a:custGeom>
            <a:avLst/>
            <a:gdLst>
              <a:gd name="connsiteX0" fmla="*/ 9839158 w 9839158"/>
              <a:gd name="connsiteY0" fmla="*/ 0 h 5400842"/>
              <a:gd name="connsiteX1" fmla="*/ 1417052 w 9839158"/>
              <a:gd name="connsiteY1" fmla="*/ 5400842 h 5400842"/>
              <a:gd name="connsiteX2" fmla="*/ 1363579 w 9839158"/>
              <a:gd name="connsiteY2" fmla="*/ 5146842 h 5400842"/>
              <a:gd name="connsiteX3" fmla="*/ 1376947 w 9839158"/>
              <a:gd name="connsiteY3" fmla="*/ 5093369 h 5400842"/>
              <a:gd name="connsiteX4" fmla="*/ 1430421 w 9839158"/>
              <a:gd name="connsiteY4" fmla="*/ 5053263 h 5400842"/>
              <a:gd name="connsiteX5" fmla="*/ 1470526 w 9839158"/>
              <a:gd name="connsiteY5" fmla="*/ 5013158 h 5400842"/>
              <a:gd name="connsiteX6" fmla="*/ 1497263 w 9839158"/>
              <a:gd name="connsiteY6" fmla="*/ 4959684 h 5400842"/>
              <a:gd name="connsiteX7" fmla="*/ 1510631 w 9839158"/>
              <a:gd name="connsiteY7" fmla="*/ 4919579 h 5400842"/>
              <a:gd name="connsiteX8" fmla="*/ 1590842 w 9839158"/>
              <a:gd name="connsiteY8" fmla="*/ 4852737 h 5400842"/>
              <a:gd name="connsiteX9" fmla="*/ 1671052 w 9839158"/>
              <a:gd name="connsiteY9" fmla="*/ 4772527 h 5400842"/>
              <a:gd name="connsiteX10" fmla="*/ 1684421 w 9839158"/>
              <a:gd name="connsiteY10" fmla="*/ 4652211 h 5400842"/>
              <a:gd name="connsiteX11" fmla="*/ 1724526 w 9839158"/>
              <a:gd name="connsiteY11" fmla="*/ 4612106 h 5400842"/>
              <a:gd name="connsiteX12" fmla="*/ 1844842 w 9839158"/>
              <a:gd name="connsiteY12" fmla="*/ 4558632 h 5400842"/>
              <a:gd name="connsiteX13" fmla="*/ 1938421 w 9839158"/>
              <a:gd name="connsiteY13" fmla="*/ 4518527 h 5400842"/>
              <a:gd name="connsiteX14" fmla="*/ 1951789 w 9839158"/>
              <a:gd name="connsiteY14" fmla="*/ 4438316 h 5400842"/>
              <a:gd name="connsiteX15" fmla="*/ 2045368 w 9839158"/>
              <a:gd name="connsiteY15" fmla="*/ 4424948 h 5400842"/>
              <a:gd name="connsiteX16" fmla="*/ 2112210 w 9839158"/>
              <a:gd name="connsiteY16" fmla="*/ 4411579 h 5400842"/>
              <a:gd name="connsiteX17" fmla="*/ 2152316 w 9839158"/>
              <a:gd name="connsiteY17" fmla="*/ 4398211 h 5400842"/>
              <a:gd name="connsiteX18" fmla="*/ 2232526 w 9839158"/>
              <a:gd name="connsiteY18" fmla="*/ 4384842 h 5400842"/>
              <a:gd name="connsiteX19" fmla="*/ 2219158 w 9839158"/>
              <a:gd name="connsiteY19" fmla="*/ 4291263 h 5400842"/>
              <a:gd name="connsiteX20" fmla="*/ 1430421 w 9839158"/>
              <a:gd name="connsiteY20" fmla="*/ 5347369 h 5400842"/>
              <a:gd name="connsiteX21" fmla="*/ 1443789 w 9839158"/>
              <a:gd name="connsiteY21" fmla="*/ 5227053 h 5400842"/>
              <a:gd name="connsiteX22" fmla="*/ 1457158 w 9839158"/>
              <a:gd name="connsiteY22" fmla="*/ 5186948 h 5400842"/>
              <a:gd name="connsiteX23" fmla="*/ 1537368 w 9839158"/>
              <a:gd name="connsiteY23" fmla="*/ 4799263 h 5400842"/>
              <a:gd name="connsiteX24" fmla="*/ 1577473 w 9839158"/>
              <a:gd name="connsiteY24" fmla="*/ 4785895 h 5400842"/>
              <a:gd name="connsiteX25" fmla="*/ 1590842 w 9839158"/>
              <a:gd name="connsiteY25" fmla="*/ 4732421 h 5400842"/>
              <a:gd name="connsiteX26" fmla="*/ 1778000 w 9839158"/>
              <a:gd name="connsiteY26" fmla="*/ 4585369 h 5400842"/>
              <a:gd name="connsiteX27" fmla="*/ 1884947 w 9839158"/>
              <a:gd name="connsiteY27" fmla="*/ 4518527 h 5400842"/>
              <a:gd name="connsiteX28" fmla="*/ 1911684 w 9839158"/>
              <a:gd name="connsiteY28" fmla="*/ 4465053 h 5400842"/>
              <a:gd name="connsiteX29" fmla="*/ 1925052 w 9839158"/>
              <a:gd name="connsiteY29" fmla="*/ 4424948 h 5400842"/>
              <a:gd name="connsiteX30" fmla="*/ 1965158 w 9839158"/>
              <a:gd name="connsiteY30" fmla="*/ 4411579 h 5400842"/>
              <a:gd name="connsiteX31" fmla="*/ 2072105 w 9839158"/>
              <a:gd name="connsiteY31" fmla="*/ 4384842 h 5400842"/>
              <a:gd name="connsiteX32" fmla="*/ 1470526 w 9839158"/>
              <a:gd name="connsiteY32" fmla="*/ 2847474 h 5400842"/>
              <a:gd name="connsiteX33" fmla="*/ 0 w 9839158"/>
              <a:gd name="connsiteY33" fmla="*/ 2646948 h 5400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9839158" h="5400842">
                <a:moveTo>
                  <a:pt x="9839158" y="0"/>
                </a:moveTo>
                <a:lnTo>
                  <a:pt x="1417052" y="5400842"/>
                </a:lnTo>
                <a:cubicBezTo>
                  <a:pt x="1379375" y="5287810"/>
                  <a:pt x="1363579" y="5269869"/>
                  <a:pt x="1363579" y="5146842"/>
                </a:cubicBezTo>
                <a:cubicBezTo>
                  <a:pt x="1363579" y="5128469"/>
                  <a:pt x="1366268" y="5108320"/>
                  <a:pt x="1376947" y="5093369"/>
                </a:cubicBezTo>
                <a:cubicBezTo>
                  <a:pt x="1389898" y="5075238"/>
                  <a:pt x="1413504" y="5067763"/>
                  <a:pt x="1430421" y="5053263"/>
                </a:cubicBezTo>
                <a:cubicBezTo>
                  <a:pt x="1444775" y="5040959"/>
                  <a:pt x="1459537" y="5028542"/>
                  <a:pt x="1470526" y="5013158"/>
                </a:cubicBezTo>
                <a:cubicBezTo>
                  <a:pt x="1482109" y="4996941"/>
                  <a:pt x="1489413" y="4978001"/>
                  <a:pt x="1497263" y="4959684"/>
                </a:cubicBezTo>
                <a:cubicBezTo>
                  <a:pt x="1502814" y="4946732"/>
                  <a:pt x="1502814" y="4931304"/>
                  <a:pt x="1510631" y="4919579"/>
                </a:cubicBezTo>
                <a:cubicBezTo>
                  <a:pt x="1543879" y="4869708"/>
                  <a:pt x="1550490" y="4888606"/>
                  <a:pt x="1590842" y="4852737"/>
                </a:cubicBezTo>
                <a:cubicBezTo>
                  <a:pt x="1619103" y="4827616"/>
                  <a:pt x="1671052" y="4772527"/>
                  <a:pt x="1671052" y="4772527"/>
                </a:cubicBezTo>
                <a:cubicBezTo>
                  <a:pt x="1675508" y="4732422"/>
                  <a:pt x="1671660" y="4690492"/>
                  <a:pt x="1684421" y="4652211"/>
                </a:cubicBezTo>
                <a:cubicBezTo>
                  <a:pt x="1690400" y="4634276"/>
                  <a:pt x="1708796" y="4622593"/>
                  <a:pt x="1724526" y="4612106"/>
                </a:cubicBezTo>
                <a:cubicBezTo>
                  <a:pt x="1810470" y="4554810"/>
                  <a:pt x="1779617" y="4586585"/>
                  <a:pt x="1844842" y="4558632"/>
                </a:cubicBezTo>
                <a:cubicBezTo>
                  <a:pt x="1960477" y="4509074"/>
                  <a:pt x="1844368" y="4549877"/>
                  <a:pt x="1938421" y="4518527"/>
                </a:cubicBezTo>
                <a:cubicBezTo>
                  <a:pt x="1942877" y="4491790"/>
                  <a:pt x="1931390" y="4456165"/>
                  <a:pt x="1951789" y="4438316"/>
                </a:cubicBezTo>
                <a:cubicBezTo>
                  <a:pt x="1975502" y="4417567"/>
                  <a:pt x="2014287" y="4430128"/>
                  <a:pt x="2045368" y="4424948"/>
                </a:cubicBezTo>
                <a:cubicBezTo>
                  <a:pt x="2067781" y="4421213"/>
                  <a:pt x="2090166" y="4417090"/>
                  <a:pt x="2112210" y="4411579"/>
                </a:cubicBezTo>
                <a:cubicBezTo>
                  <a:pt x="2125881" y="4408161"/>
                  <a:pt x="2138560" y="4401268"/>
                  <a:pt x="2152316" y="4398211"/>
                </a:cubicBezTo>
                <a:cubicBezTo>
                  <a:pt x="2178776" y="4392331"/>
                  <a:pt x="2205789" y="4389298"/>
                  <a:pt x="2232526" y="4384842"/>
                </a:cubicBezTo>
                <a:cubicBezTo>
                  <a:pt x="2218425" y="4300236"/>
                  <a:pt x="2219158" y="4331737"/>
                  <a:pt x="2219158" y="4291263"/>
                </a:cubicBezTo>
                <a:lnTo>
                  <a:pt x="1430421" y="5347369"/>
                </a:lnTo>
                <a:cubicBezTo>
                  <a:pt x="1434877" y="5307264"/>
                  <a:pt x="1437155" y="5266856"/>
                  <a:pt x="1443789" y="5227053"/>
                </a:cubicBezTo>
                <a:cubicBezTo>
                  <a:pt x="1446106" y="5213153"/>
                  <a:pt x="1455708" y="5200965"/>
                  <a:pt x="1457158" y="5186948"/>
                </a:cubicBezTo>
                <a:cubicBezTo>
                  <a:pt x="1481034" y="4956145"/>
                  <a:pt x="1391809" y="4882440"/>
                  <a:pt x="1537368" y="4799263"/>
                </a:cubicBezTo>
                <a:cubicBezTo>
                  <a:pt x="1549603" y="4792272"/>
                  <a:pt x="1564105" y="4790351"/>
                  <a:pt x="1577473" y="4785895"/>
                </a:cubicBezTo>
                <a:cubicBezTo>
                  <a:pt x="1581929" y="4768070"/>
                  <a:pt x="1580035" y="4747280"/>
                  <a:pt x="1590842" y="4732421"/>
                </a:cubicBezTo>
                <a:cubicBezTo>
                  <a:pt x="1663657" y="4632301"/>
                  <a:pt x="1683719" y="4645366"/>
                  <a:pt x="1778000" y="4585369"/>
                </a:cubicBezTo>
                <a:cubicBezTo>
                  <a:pt x="1905263" y="4504383"/>
                  <a:pt x="1759804" y="4581096"/>
                  <a:pt x="1884947" y="4518527"/>
                </a:cubicBezTo>
                <a:cubicBezTo>
                  <a:pt x="1893859" y="4500702"/>
                  <a:pt x="1903834" y="4483370"/>
                  <a:pt x="1911684" y="4465053"/>
                </a:cubicBezTo>
                <a:cubicBezTo>
                  <a:pt x="1917235" y="4452101"/>
                  <a:pt x="1915088" y="4434912"/>
                  <a:pt x="1925052" y="4424948"/>
                </a:cubicBezTo>
                <a:cubicBezTo>
                  <a:pt x="1935016" y="4414984"/>
                  <a:pt x="1952554" y="4417881"/>
                  <a:pt x="1965158" y="4411579"/>
                </a:cubicBezTo>
                <a:cubicBezTo>
                  <a:pt x="2043349" y="4372483"/>
                  <a:pt x="1962088" y="4384842"/>
                  <a:pt x="2072105" y="4384842"/>
                </a:cubicBezTo>
                <a:lnTo>
                  <a:pt x="1470526" y="2847474"/>
                </a:lnTo>
                <a:lnTo>
                  <a:pt x="0" y="2646948"/>
                </a:lnTo>
              </a:path>
            </a:pathLst>
          </a:custGeom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it-IT" sz="2400" smtClean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135" name="Figura a mano libera 134"/>
          <p:cNvSpPr/>
          <p:nvPr/>
        </p:nvSpPr>
        <p:spPr>
          <a:xfrm>
            <a:off x="-66841" y="973348"/>
            <a:ext cx="7660105" cy="4852737"/>
          </a:xfrm>
          <a:custGeom>
            <a:avLst/>
            <a:gdLst>
              <a:gd name="connsiteX0" fmla="*/ 1657684 w 7660105"/>
              <a:gd name="connsiteY0" fmla="*/ 4692316 h 4852737"/>
              <a:gd name="connsiteX1" fmla="*/ 1657684 w 7660105"/>
              <a:gd name="connsiteY1" fmla="*/ 4692316 h 4852737"/>
              <a:gd name="connsiteX2" fmla="*/ 1671053 w 7660105"/>
              <a:gd name="connsiteY2" fmla="*/ 4451685 h 4852737"/>
              <a:gd name="connsiteX3" fmla="*/ 1697789 w 7660105"/>
              <a:gd name="connsiteY3" fmla="*/ 4411579 h 4852737"/>
              <a:gd name="connsiteX4" fmla="*/ 1778000 w 7660105"/>
              <a:gd name="connsiteY4" fmla="*/ 4291263 h 4852737"/>
              <a:gd name="connsiteX5" fmla="*/ 1791368 w 7660105"/>
              <a:gd name="connsiteY5" fmla="*/ 4251158 h 4852737"/>
              <a:gd name="connsiteX6" fmla="*/ 1804737 w 7660105"/>
              <a:gd name="connsiteY6" fmla="*/ 4197685 h 4852737"/>
              <a:gd name="connsiteX7" fmla="*/ 1884947 w 7660105"/>
              <a:gd name="connsiteY7" fmla="*/ 4090737 h 4852737"/>
              <a:gd name="connsiteX8" fmla="*/ 1965158 w 7660105"/>
              <a:gd name="connsiteY8" fmla="*/ 3983790 h 4852737"/>
              <a:gd name="connsiteX9" fmla="*/ 2005263 w 7660105"/>
              <a:gd name="connsiteY9" fmla="*/ 3876842 h 4852737"/>
              <a:gd name="connsiteX10" fmla="*/ 2045368 w 7660105"/>
              <a:gd name="connsiteY10" fmla="*/ 3850106 h 4852737"/>
              <a:gd name="connsiteX11" fmla="*/ 2125579 w 7660105"/>
              <a:gd name="connsiteY11" fmla="*/ 3743158 h 4852737"/>
              <a:gd name="connsiteX12" fmla="*/ 2165684 w 7660105"/>
              <a:gd name="connsiteY12" fmla="*/ 3729790 h 4852737"/>
              <a:gd name="connsiteX13" fmla="*/ 2205789 w 7660105"/>
              <a:gd name="connsiteY13" fmla="*/ 3689685 h 4852737"/>
              <a:gd name="connsiteX14" fmla="*/ 2219158 w 7660105"/>
              <a:gd name="connsiteY14" fmla="*/ 3649579 h 4852737"/>
              <a:gd name="connsiteX15" fmla="*/ 2312737 w 7660105"/>
              <a:gd name="connsiteY15" fmla="*/ 3556000 h 4852737"/>
              <a:gd name="connsiteX16" fmla="*/ 2406316 w 7660105"/>
              <a:gd name="connsiteY16" fmla="*/ 3489158 h 4852737"/>
              <a:gd name="connsiteX17" fmla="*/ 2526631 w 7660105"/>
              <a:gd name="connsiteY17" fmla="*/ 3422316 h 4852737"/>
              <a:gd name="connsiteX18" fmla="*/ 2580105 w 7660105"/>
              <a:gd name="connsiteY18" fmla="*/ 3355474 h 4852737"/>
              <a:gd name="connsiteX19" fmla="*/ 2687053 w 7660105"/>
              <a:gd name="connsiteY19" fmla="*/ 3221790 h 4852737"/>
              <a:gd name="connsiteX20" fmla="*/ 2780631 w 7660105"/>
              <a:gd name="connsiteY20" fmla="*/ 3154948 h 4852737"/>
              <a:gd name="connsiteX21" fmla="*/ 2847474 w 7660105"/>
              <a:gd name="connsiteY21" fmla="*/ 3061369 h 4852737"/>
              <a:gd name="connsiteX22" fmla="*/ 2994526 w 7660105"/>
              <a:gd name="connsiteY22" fmla="*/ 2874211 h 4852737"/>
              <a:gd name="connsiteX23" fmla="*/ 3168316 w 7660105"/>
              <a:gd name="connsiteY23" fmla="*/ 2700421 h 4852737"/>
              <a:gd name="connsiteX24" fmla="*/ 3235158 w 7660105"/>
              <a:gd name="connsiteY24" fmla="*/ 2620211 h 4852737"/>
              <a:gd name="connsiteX25" fmla="*/ 3315368 w 7660105"/>
              <a:gd name="connsiteY25" fmla="*/ 2566737 h 4852737"/>
              <a:gd name="connsiteX26" fmla="*/ 3408947 w 7660105"/>
              <a:gd name="connsiteY26" fmla="*/ 2499895 h 4852737"/>
              <a:gd name="connsiteX27" fmla="*/ 3435684 w 7660105"/>
              <a:gd name="connsiteY27" fmla="*/ 2459790 h 4852737"/>
              <a:gd name="connsiteX28" fmla="*/ 3529263 w 7660105"/>
              <a:gd name="connsiteY28" fmla="*/ 2366211 h 4852737"/>
              <a:gd name="connsiteX29" fmla="*/ 3596105 w 7660105"/>
              <a:gd name="connsiteY29" fmla="*/ 2299369 h 4852737"/>
              <a:gd name="connsiteX30" fmla="*/ 3636210 w 7660105"/>
              <a:gd name="connsiteY30" fmla="*/ 2259263 h 4852737"/>
              <a:gd name="connsiteX31" fmla="*/ 3783263 w 7660105"/>
              <a:gd name="connsiteY31" fmla="*/ 2138948 h 4852737"/>
              <a:gd name="connsiteX32" fmla="*/ 3836737 w 7660105"/>
              <a:gd name="connsiteY32" fmla="*/ 2112211 h 4852737"/>
              <a:gd name="connsiteX33" fmla="*/ 3876842 w 7660105"/>
              <a:gd name="connsiteY33" fmla="*/ 2072106 h 4852737"/>
              <a:gd name="connsiteX34" fmla="*/ 3916947 w 7660105"/>
              <a:gd name="connsiteY34" fmla="*/ 2045369 h 4852737"/>
              <a:gd name="connsiteX35" fmla="*/ 3957053 w 7660105"/>
              <a:gd name="connsiteY35" fmla="*/ 2005263 h 4852737"/>
              <a:gd name="connsiteX36" fmla="*/ 4010526 w 7660105"/>
              <a:gd name="connsiteY36" fmla="*/ 1965158 h 4852737"/>
              <a:gd name="connsiteX37" fmla="*/ 4090737 w 7660105"/>
              <a:gd name="connsiteY37" fmla="*/ 1844842 h 4852737"/>
              <a:gd name="connsiteX38" fmla="*/ 4665579 w 7660105"/>
              <a:gd name="connsiteY38" fmla="*/ 1363579 h 4852737"/>
              <a:gd name="connsiteX39" fmla="*/ 4785895 w 7660105"/>
              <a:gd name="connsiteY39" fmla="*/ 1270000 h 4852737"/>
              <a:gd name="connsiteX40" fmla="*/ 4879474 w 7660105"/>
              <a:gd name="connsiteY40" fmla="*/ 1216527 h 4852737"/>
              <a:gd name="connsiteX41" fmla="*/ 4959684 w 7660105"/>
              <a:gd name="connsiteY41" fmla="*/ 1163053 h 4852737"/>
              <a:gd name="connsiteX42" fmla="*/ 5039895 w 7660105"/>
              <a:gd name="connsiteY42" fmla="*/ 1122948 h 4852737"/>
              <a:gd name="connsiteX43" fmla="*/ 5106737 w 7660105"/>
              <a:gd name="connsiteY43" fmla="*/ 1082842 h 4852737"/>
              <a:gd name="connsiteX44" fmla="*/ 5160210 w 7660105"/>
              <a:gd name="connsiteY44" fmla="*/ 1056106 h 4852737"/>
              <a:gd name="connsiteX45" fmla="*/ 5267158 w 7660105"/>
              <a:gd name="connsiteY45" fmla="*/ 989263 h 4852737"/>
              <a:gd name="connsiteX46" fmla="*/ 5347368 w 7660105"/>
              <a:gd name="connsiteY46" fmla="*/ 949158 h 4852737"/>
              <a:gd name="connsiteX47" fmla="*/ 5440947 w 7660105"/>
              <a:gd name="connsiteY47" fmla="*/ 895685 h 4852737"/>
              <a:gd name="connsiteX48" fmla="*/ 5588000 w 7660105"/>
              <a:gd name="connsiteY48" fmla="*/ 842211 h 4852737"/>
              <a:gd name="connsiteX49" fmla="*/ 5694947 w 7660105"/>
              <a:gd name="connsiteY49" fmla="*/ 815474 h 4852737"/>
              <a:gd name="connsiteX50" fmla="*/ 5801895 w 7660105"/>
              <a:gd name="connsiteY50" fmla="*/ 802106 h 4852737"/>
              <a:gd name="connsiteX51" fmla="*/ 5962316 w 7660105"/>
              <a:gd name="connsiteY51" fmla="*/ 708527 h 4852737"/>
              <a:gd name="connsiteX52" fmla="*/ 6069263 w 7660105"/>
              <a:gd name="connsiteY52" fmla="*/ 655053 h 4852737"/>
              <a:gd name="connsiteX53" fmla="*/ 6256421 w 7660105"/>
              <a:gd name="connsiteY53" fmla="*/ 588211 h 4852737"/>
              <a:gd name="connsiteX54" fmla="*/ 6376737 w 7660105"/>
              <a:gd name="connsiteY54" fmla="*/ 534737 h 4852737"/>
              <a:gd name="connsiteX55" fmla="*/ 6416842 w 7660105"/>
              <a:gd name="connsiteY55" fmla="*/ 521369 h 4852737"/>
              <a:gd name="connsiteX56" fmla="*/ 6550526 w 7660105"/>
              <a:gd name="connsiteY56" fmla="*/ 427790 h 4852737"/>
              <a:gd name="connsiteX57" fmla="*/ 6670842 w 7660105"/>
              <a:gd name="connsiteY57" fmla="*/ 360948 h 4852737"/>
              <a:gd name="connsiteX58" fmla="*/ 6858000 w 7660105"/>
              <a:gd name="connsiteY58" fmla="*/ 240632 h 4852737"/>
              <a:gd name="connsiteX59" fmla="*/ 7031789 w 7660105"/>
              <a:gd name="connsiteY59" fmla="*/ 160421 h 4852737"/>
              <a:gd name="connsiteX60" fmla="*/ 7272421 w 7660105"/>
              <a:gd name="connsiteY60" fmla="*/ 53474 h 4852737"/>
              <a:gd name="connsiteX61" fmla="*/ 7392737 w 7660105"/>
              <a:gd name="connsiteY61" fmla="*/ 26737 h 4852737"/>
              <a:gd name="connsiteX62" fmla="*/ 7472947 w 7660105"/>
              <a:gd name="connsiteY62" fmla="*/ 0 h 4852737"/>
              <a:gd name="connsiteX63" fmla="*/ 7620000 w 7660105"/>
              <a:gd name="connsiteY63" fmla="*/ 66842 h 4852737"/>
              <a:gd name="connsiteX64" fmla="*/ 7660105 w 7660105"/>
              <a:gd name="connsiteY64" fmla="*/ 120316 h 4852737"/>
              <a:gd name="connsiteX65" fmla="*/ 7513053 w 7660105"/>
              <a:gd name="connsiteY65" fmla="*/ 213895 h 4852737"/>
              <a:gd name="connsiteX66" fmla="*/ 7553158 w 7660105"/>
              <a:gd name="connsiteY66" fmla="*/ 227263 h 4852737"/>
              <a:gd name="connsiteX67" fmla="*/ 7472947 w 7660105"/>
              <a:gd name="connsiteY67" fmla="*/ 294106 h 4852737"/>
              <a:gd name="connsiteX68" fmla="*/ 7486316 w 7660105"/>
              <a:gd name="connsiteY68" fmla="*/ 347579 h 4852737"/>
              <a:gd name="connsiteX69" fmla="*/ 7499684 w 7660105"/>
              <a:gd name="connsiteY69" fmla="*/ 387685 h 4852737"/>
              <a:gd name="connsiteX70" fmla="*/ 7513053 w 7660105"/>
              <a:gd name="connsiteY70" fmla="*/ 481263 h 4852737"/>
              <a:gd name="connsiteX71" fmla="*/ 7553158 w 7660105"/>
              <a:gd name="connsiteY71" fmla="*/ 721895 h 4852737"/>
              <a:gd name="connsiteX72" fmla="*/ 7566526 w 7660105"/>
              <a:gd name="connsiteY72" fmla="*/ 762000 h 4852737"/>
              <a:gd name="connsiteX73" fmla="*/ 7593263 w 7660105"/>
              <a:gd name="connsiteY73" fmla="*/ 868948 h 4852737"/>
              <a:gd name="connsiteX74" fmla="*/ 7539789 w 7660105"/>
              <a:gd name="connsiteY74" fmla="*/ 1056106 h 4852737"/>
              <a:gd name="connsiteX75" fmla="*/ 7432842 w 7660105"/>
              <a:gd name="connsiteY75" fmla="*/ 1149685 h 4852737"/>
              <a:gd name="connsiteX76" fmla="*/ 7406105 w 7660105"/>
              <a:gd name="connsiteY76" fmla="*/ 1203158 h 4852737"/>
              <a:gd name="connsiteX77" fmla="*/ 7366000 w 7660105"/>
              <a:gd name="connsiteY77" fmla="*/ 1323474 h 4852737"/>
              <a:gd name="connsiteX78" fmla="*/ 7339263 w 7660105"/>
              <a:gd name="connsiteY78" fmla="*/ 1363579 h 4852737"/>
              <a:gd name="connsiteX79" fmla="*/ 7205579 w 7660105"/>
              <a:gd name="connsiteY79" fmla="*/ 1604211 h 4852737"/>
              <a:gd name="connsiteX80" fmla="*/ 6898105 w 7660105"/>
              <a:gd name="connsiteY80" fmla="*/ 2125579 h 4852737"/>
              <a:gd name="connsiteX81" fmla="*/ 6670842 w 7660105"/>
              <a:gd name="connsiteY81" fmla="*/ 2459790 h 4852737"/>
              <a:gd name="connsiteX82" fmla="*/ 6604000 w 7660105"/>
              <a:gd name="connsiteY82" fmla="*/ 2540000 h 4852737"/>
              <a:gd name="connsiteX83" fmla="*/ 6497053 w 7660105"/>
              <a:gd name="connsiteY83" fmla="*/ 2633579 h 4852737"/>
              <a:gd name="connsiteX84" fmla="*/ 6443579 w 7660105"/>
              <a:gd name="connsiteY84" fmla="*/ 2687053 h 4852737"/>
              <a:gd name="connsiteX85" fmla="*/ 6390105 w 7660105"/>
              <a:gd name="connsiteY85" fmla="*/ 2753895 h 4852737"/>
              <a:gd name="connsiteX86" fmla="*/ 6323263 w 7660105"/>
              <a:gd name="connsiteY86" fmla="*/ 2794000 h 4852737"/>
              <a:gd name="connsiteX87" fmla="*/ 6243053 w 7660105"/>
              <a:gd name="connsiteY87" fmla="*/ 2914316 h 4852737"/>
              <a:gd name="connsiteX88" fmla="*/ 6109368 w 7660105"/>
              <a:gd name="connsiteY88" fmla="*/ 3088106 h 4852737"/>
              <a:gd name="connsiteX89" fmla="*/ 6055895 w 7660105"/>
              <a:gd name="connsiteY89" fmla="*/ 3101474 h 4852737"/>
              <a:gd name="connsiteX90" fmla="*/ 5801895 w 7660105"/>
              <a:gd name="connsiteY90" fmla="*/ 3128211 h 4852737"/>
              <a:gd name="connsiteX91" fmla="*/ 5681579 w 7660105"/>
              <a:gd name="connsiteY91" fmla="*/ 3154948 h 4852737"/>
              <a:gd name="connsiteX92" fmla="*/ 5534526 w 7660105"/>
              <a:gd name="connsiteY92" fmla="*/ 3195053 h 4852737"/>
              <a:gd name="connsiteX93" fmla="*/ 5106737 w 7660105"/>
              <a:gd name="connsiteY93" fmla="*/ 3529263 h 4852737"/>
              <a:gd name="connsiteX94" fmla="*/ 4946316 w 7660105"/>
              <a:gd name="connsiteY94" fmla="*/ 3649579 h 4852737"/>
              <a:gd name="connsiteX95" fmla="*/ 4799263 w 7660105"/>
              <a:gd name="connsiteY95" fmla="*/ 3729790 h 4852737"/>
              <a:gd name="connsiteX96" fmla="*/ 4638842 w 7660105"/>
              <a:gd name="connsiteY96" fmla="*/ 3876842 h 4852737"/>
              <a:gd name="connsiteX97" fmla="*/ 4518526 w 7660105"/>
              <a:gd name="connsiteY97" fmla="*/ 3957053 h 4852737"/>
              <a:gd name="connsiteX98" fmla="*/ 4358105 w 7660105"/>
              <a:gd name="connsiteY98" fmla="*/ 4117474 h 4852737"/>
              <a:gd name="connsiteX99" fmla="*/ 4331368 w 7660105"/>
              <a:gd name="connsiteY99" fmla="*/ 4170948 h 4852737"/>
              <a:gd name="connsiteX100" fmla="*/ 4304631 w 7660105"/>
              <a:gd name="connsiteY100" fmla="*/ 4211053 h 4852737"/>
              <a:gd name="connsiteX101" fmla="*/ 4264526 w 7660105"/>
              <a:gd name="connsiteY101" fmla="*/ 4277895 h 4852737"/>
              <a:gd name="connsiteX102" fmla="*/ 4197684 w 7660105"/>
              <a:gd name="connsiteY102" fmla="*/ 4371474 h 4852737"/>
              <a:gd name="connsiteX103" fmla="*/ 4157579 w 7660105"/>
              <a:gd name="connsiteY103" fmla="*/ 4398211 h 4852737"/>
              <a:gd name="connsiteX104" fmla="*/ 3876842 w 7660105"/>
              <a:gd name="connsiteY104" fmla="*/ 4424948 h 4852737"/>
              <a:gd name="connsiteX105" fmla="*/ 3769895 w 7660105"/>
              <a:gd name="connsiteY105" fmla="*/ 4451685 h 4852737"/>
              <a:gd name="connsiteX106" fmla="*/ 3556000 w 7660105"/>
              <a:gd name="connsiteY106" fmla="*/ 4491790 h 4852737"/>
              <a:gd name="connsiteX107" fmla="*/ 3422316 w 7660105"/>
              <a:gd name="connsiteY107" fmla="*/ 4558632 h 4852737"/>
              <a:gd name="connsiteX108" fmla="*/ 3235158 w 7660105"/>
              <a:gd name="connsiteY108" fmla="*/ 4705685 h 4852737"/>
              <a:gd name="connsiteX109" fmla="*/ 3154947 w 7660105"/>
              <a:gd name="connsiteY109" fmla="*/ 4759158 h 4852737"/>
              <a:gd name="connsiteX110" fmla="*/ 2660316 w 7660105"/>
              <a:gd name="connsiteY110" fmla="*/ 4799263 h 4852737"/>
              <a:gd name="connsiteX111" fmla="*/ 2272631 w 7660105"/>
              <a:gd name="connsiteY111" fmla="*/ 4826000 h 4852737"/>
              <a:gd name="connsiteX112" fmla="*/ 2045368 w 7660105"/>
              <a:gd name="connsiteY112" fmla="*/ 4826000 h 4852737"/>
              <a:gd name="connsiteX113" fmla="*/ 1898316 w 7660105"/>
              <a:gd name="connsiteY113" fmla="*/ 4839369 h 4852737"/>
              <a:gd name="connsiteX114" fmla="*/ 1751263 w 7660105"/>
              <a:gd name="connsiteY114" fmla="*/ 4839369 h 4852737"/>
              <a:gd name="connsiteX115" fmla="*/ 1751263 w 7660105"/>
              <a:gd name="connsiteY115" fmla="*/ 4839369 h 4852737"/>
              <a:gd name="connsiteX116" fmla="*/ 360947 w 7660105"/>
              <a:gd name="connsiteY116" fmla="*/ 4852737 h 4852737"/>
              <a:gd name="connsiteX117" fmla="*/ 0 w 7660105"/>
              <a:gd name="connsiteY117" fmla="*/ 4785895 h 4852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</a:cxnLst>
            <a:rect l="l" t="t" r="r" b="b"/>
            <a:pathLst>
              <a:path w="7660105" h="4852737">
                <a:moveTo>
                  <a:pt x="1657684" y="4692316"/>
                </a:moveTo>
                <a:lnTo>
                  <a:pt x="1657684" y="4692316"/>
                </a:lnTo>
                <a:cubicBezTo>
                  <a:pt x="1662140" y="4612106"/>
                  <a:pt x="1659692" y="4531212"/>
                  <a:pt x="1671053" y="4451685"/>
                </a:cubicBezTo>
                <a:cubicBezTo>
                  <a:pt x="1673325" y="4435780"/>
                  <a:pt x="1689986" y="4425624"/>
                  <a:pt x="1697789" y="4411579"/>
                </a:cubicBezTo>
                <a:cubicBezTo>
                  <a:pt x="1758487" y="4302322"/>
                  <a:pt x="1709082" y="4360183"/>
                  <a:pt x="1778000" y="4291263"/>
                </a:cubicBezTo>
                <a:cubicBezTo>
                  <a:pt x="1782456" y="4277895"/>
                  <a:pt x="1787497" y="4264707"/>
                  <a:pt x="1791368" y="4251158"/>
                </a:cubicBezTo>
                <a:cubicBezTo>
                  <a:pt x="1796416" y="4233492"/>
                  <a:pt x="1797275" y="4214474"/>
                  <a:pt x="1804737" y="4197685"/>
                </a:cubicBezTo>
                <a:cubicBezTo>
                  <a:pt x="1843665" y="4110097"/>
                  <a:pt x="1834402" y="4152514"/>
                  <a:pt x="1884947" y="4090737"/>
                </a:cubicBezTo>
                <a:cubicBezTo>
                  <a:pt x="1913165" y="4056248"/>
                  <a:pt x="1965158" y="3983790"/>
                  <a:pt x="1965158" y="3983790"/>
                </a:cubicBezTo>
                <a:cubicBezTo>
                  <a:pt x="1973208" y="3959639"/>
                  <a:pt x="1995272" y="3890830"/>
                  <a:pt x="2005263" y="3876842"/>
                </a:cubicBezTo>
                <a:cubicBezTo>
                  <a:pt x="2014602" y="3863768"/>
                  <a:pt x="2032000" y="3859018"/>
                  <a:pt x="2045368" y="3850106"/>
                </a:cubicBezTo>
                <a:cubicBezTo>
                  <a:pt x="2066078" y="3819040"/>
                  <a:pt x="2100878" y="3764330"/>
                  <a:pt x="2125579" y="3743158"/>
                </a:cubicBezTo>
                <a:cubicBezTo>
                  <a:pt x="2136278" y="3733987"/>
                  <a:pt x="2152316" y="3734246"/>
                  <a:pt x="2165684" y="3729790"/>
                </a:cubicBezTo>
                <a:cubicBezTo>
                  <a:pt x="2179052" y="3716422"/>
                  <a:pt x="2195302" y="3705415"/>
                  <a:pt x="2205789" y="3689685"/>
                </a:cubicBezTo>
                <a:cubicBezTo>
                  <a:pt x="2213606" y="3677960"/>
                  <a:pt x="2210355" y="3660583"/>
                  <a:pt x="2219158" y="3649579"/>
                </a:cubicBezTo>
                <a:cubicBezTo>
                  <a:pt x="2246716" y="3615132"/>
                  <a:pt x="2276840" y="3581640"/>
                  <a:pt x="2312737" y="3556000"/>
                </a:cubicBezTo>
                <a:cubicBezTo>
                  <a:pt x="2343930" y="3533719"/>
                  <a:pt x="2373205" y="3508473"/>
                  <a:pt x="2406316" y="3489158"/>
                </a:cubicBezTo>
                <a:cubicBezTo>
                  <a:pt x="2590123" y="3381937"/>
                  <a:pt x="2364569" y="3543863"/>
                  <a:pt x="2526631" y="3422316"/>
                </a:cubicBezTo>
                <a:cubicBezTo>
                  <a:pt x="2555183" y="3336664"/>
                  <a:pt x="2516757" y="3424581"/>
                  <a:pt x="2580105" y="3355474"/>
                </a:cubicBezTo>
                <a:cubicBezTo>
                  <a:pt x="2618666" y="3313407"/>
                  <a:pt x="2641400" y="3256030"/>
                  <a:pt x="2687053" y="3221790"/>
                </a:cubicBezTo>
                <a:cubicBezTo>
                  <a:pt x="2753379" y="3172045"/>
                  <a:pt x="2721988" y="3194044"/>
                  <a:pt x="2780631" y="3154948"/>
                </a:cubicBezTo>
                <a:cubicBezTo>
                  <a:pt x="2867563" y="3024549"/>
                  <a:pt x="2731392" y="3227200"/>
                  <a:pt x="2847474" y="3061369"/>
                </a:cubicBezTo>
                <a:cubicBezTo>
                  <a:pt x="2923185" y="2953211"/>
                  <a:pt x="2885739" y="2988437"/>
                  <a:pt x="2994526" y="2874211"/>
                </a:cubicBezTo>
                <a:cubicBezTo>
                  <a:pt x="3051026" y="2814886"/>
                  <a:pt x="3115868" y="2763358"/>
                  <a:pt x="3168316" y="2700421"/>
                </a:cubicBezTo>
                <a:cubicBezTo>
                  <a:pt x="3190597" y="2673684"/>
                  <a:pt x="3209406" y="2643622"/>
                  <a:pt x="3235158" y="2620211"/>
                </a:cubicBezTo>
                <a:cubicBezTo>
                  <a:pt x="3258935" y="2598596"/>
                  <a:pt x="3289661" y="2586017"/>
                  <a:pt x="3315368" y="2566737"/>
                </a:cubicBezTo>
                <a:cubicBezTo>
                  <a:pt x="3381695" y="2516992"/>
                  <a:pt x="3350303" y="2538991"/>
                  <a:pt x="3408947" y="2499895"/>
                </a:cubicBezTo>
                <a:cubicBezTo>
                  <a:pt x="3417859" y="2486527"/>
                  <a:pt x="3424936" y="2471732"/>
                  <a:pt x="3435684" y="2459790"/>
                </a:cubicBezTo>
                <a:cubicBezTo>
                  <a:pt x="3465194" y="2427001"/>
                  <a:pt x="3504793" y="2402916"/>
                  <a:pt x="3529263" y="2366211"/>
                </a:cubicBezTo>
                <a:cubicBezTo>
                  <a:pt x="3578282" y="2292683"/>
                  <a:pt x="3529262" y="2355073"/>
                  <a:pt x="3596105" y="2299369"/>
                </a:cubicBezTo>
                <a:cubicBezTo>
                  <a:pt x="3610629" y="2287266"/>
                  <a:pt x="3621856" y="2271567"/>
                  <a:pt x="3636210" y="2259263"/>
                </a:cubicBezTo>
                <a:cubicBezTo>
                  <a:pt x="3684296" y="2218046"/>
                  <a:pt x="3726616" y="2167272"/>
                  <a:pt x="3783263" y="2138948"/>
                </a:cubicBezTo>
                <a:cubicBezTo>
                  <a:pt x="3801088" y="2130036"/>
                  <a:pt x="3820520" y="2123794"/>
                  <a:pt x="3836737" y="2112211"/>
                </a:cubicBezTo>
                <a:cubicBezTo>
                  <a:pt x="3852121" y="2101222"/>
                  <a:pt x="3862318" y="2084209"/>
                  <a:pt x="3876842" y="2072106"/>
                </a:cubicBezTo>
                <a:cubicBezTo>
                  <a:pt x="3889185" y="2061820"/>
                  <a:pt x="3904604" y="2055655"/>
                  <a:pt x="3916947" y="2045369"/>
                </a:cubicBezTo>
                <a:cubicBezTo>
                  <a:pt x="3931471" y="2033266"/>
                  <a:pt x="3942698" y="2017567"/>
                  <a:pt x="3957053" y="2005263"/>
                </a:cubicBezTo>
                <a:cubicBezTo>
                  <a:pt x="3973970" y="1990763"/>
                  <a:pt x="3996262" y="1982274"/>
                  <a:pt x="4010526" y="1965158"/>
                </a:cubicBezTo>
                <a:cubicBezTo>
                  <a:pt x="4041383" y="1928129"/>
                  <a:pt x="4057236" y="1879498"/>
                  <a:pt x="4090737" y="1844842"/>
                </a:cubicBezTo>
                <a:cubicBezTo>
                  <a:pt x="4323638" y="1603910"/>
                  <a:pt x="4413079" y="1555130"/>
                  <a:pt x="4665579" y="1363579"/>
                </a:cubicBezTo>
                <a:cubicBezTo>
                  <a:pt x="4706057" y="1332871"/>
                  <a:pt x="4741781" y="1295208"/>
                  <a:pt x="4785895" y="1270000"/>
                </a:cubicBezTo>
                <a:cubicBezTo>
                  <a:pt x="4817088" y="1252176"/>
                  <a:pt x="4848877" y="1235356"/>
                  <a:pt x="4879474" y="1216527"/>
                </a:cubicBezTo>
                <a:cubicBezTo>
                  <a:pt x="4906841" y="1199686"/>
                  <a:pt x="4931928" y="1179244"/>
                  <a:pt x="4959684" y="1163053"/>
                </a:cubicBezTo>
                <a:cubicBezTo>
                  <a:pt x="4985505" y="1147991"/>
                  <a:pt x="5013652" y="1137262"/>
                  <a:pt x="5039895" y="1122948"/>
                </a:cubicBezTo>
                <a:cubicBezTo>
                  <a:pt x="5062706" y="1110506"/>
                  <a:pt x="5084023" y="1095461"/>
                  <a:pt x="5106737" y="1082842"/>
                </a:cubicBezTo>
                <a:cubicBezTo>
                  <a:pt x="5124157" y="1073164"/>
                  <a:pt x="5142997" y="1066147"/>
                  <a:pt x="5160210" y="1056106"/>
                </a:cubicBezTo>
                <a:cubicBezTo>
                  <a:pt x="5196523" y="1034924"/>
                  <a:pt x="5229557" y="1008064"/>
                  <a:pt x="5267158" y="989263"/>
                </a:cubicBezTo>
                <a:cubicBezTo>
                  <a:pt x="5293895" y="975895"/>
                  <a:pt x="5321048" y="963330"/>
                  <a:pt x="5347368" y="949158"/>
                </a:cubicBezTo>
                <a:cubicBezTo>
                  <a:pt x="5379000" y="932125"/>
                  <a:pt x="5408813" y="911752"/>
                  <a:pt x="5440947" y="895685"/>
                </a:cubicBezTo>
                <a:cubicBezTo>
                  <a:pt x="5471069" y="880624"/>
                  <a:pt x="5558881" y="850531"/>
                  <a:pt x="5588000" y="842211"/>
                </a:cubicBezTo>
                <a:cubicBezTo>
                  <a:pt x="5623332" y="832116"/>
                  <a:pt x="5658485" y="820032"/>
                  <a:pt x="5694947" y="815474"/>
                </a:cubicBezTo>
                <a:lnTo>
                  <a:pt x="5801895" y="802106"/>
                </a:lnTo>
                <a:cubicBezTo>
                  <a:pt x="5906750" y="718221"/>
                  <a:pt x="5828817" y="770826"/>
                  <a:pt x="5962316" y="708527"/>
                </a:cubicBezTo>
                <a:cubicBezTo>
                  <a:pt x="5998434" y="691672"/>
                  <a:pt x="6032748" y="671028"/>
                  <a:pt x="6069263" y="655053"/>
                </a:cubicBezTo>
                <a:cubicBezTo>
                  <a:pt x="6154247" y="617873"/>
                  <a:pt x="6175883" y="617498"/>
                  <a:pt x="6256421" y="588211"/>
                </a:cubicBezTo>
                <a:cubicBezTo>
                  <a:pt x="6393238" y="538459"/>
                  <a:pt x="6259054" y="585172"/>
                  <a:pt x="6376737" y="534737"/>
                </a:cubicBezTo>
                <a:cubicBezTo>
                  <a:pt x="6389689" y="529186"/>
                  <a:pt x="6403890" y="526920"/>
                  <a:pt x="6416842" y="521369"/>
                </a:cubicBezTo>
                <a:cubicBezTo>
                  <a:pt x="6514350" y="479580"/>
                  <a:pt x="6432469" y="506495"/>
                  <a:pt x="6550526" y="427790"/>
                </a:cubicBezTo>
                <a:cubicBezTo>
                  <a:pt x="6588699" y="402341"/>
                  <a:pt x="6631652" y="384803"/>
                  <a:pt x="6670842" y="360948"/>
                </a:cubicBezTo>
                <a:cubicBezTo>
                  <a:pt x="6734194" y="322386"/>
                  <a:pt x="6793168" y="276650"/>
                  <a:pt x="6858000" y="240632"/>
                </a:cubicBezTo>
                <a:cubicBezTo>
                  <a:pt x="6913773" y="209647"/>
                  <a:pt x="6974723" y="188954"/>
                  <a:pt x="7031789" y="160421"/>
                </a:cubicBezTo>
                <a:cubicBezTo>
                  <a:pt x="7190317" y="81157"/>
                  <a:pt x="7107422" y="100616"/>
                  <a:pt x="7272421" y="53474"/>
                </a:cubicBezTo>
                <a:cubicBezTo>
                  <a:pt x="7539472" y="-22825"/>
                  <a:pt x="7169896" y="93591"/>
                  <a:pt x="7392737" y="26737"/>
                </a:cubicBezTo>
                <a:cubicBezTo>
                  <a:pt x="7419731" y="18639"/>
                  <a:pt x="7472947" y="0"/>
                  <a:pt x="7472947" y="0"/>
                </a:cubicBezTo>
                <a:cubicBezTo>
                  <a:pt x="7574880" y="25483"/>
                  <a:pt x="7565928" y="3757"/>
                  <a:pt x="7620000" y="66842"/>
                </a:cubicBezTo>
                <a:cubicBezTo>
                  <a:pt x="7634500" y="83759"/>
                  <a:pt x="7646737" y="102491"/>
                  <a:pt x="7660105" y="120316"/>
                </a:cubicBezTo>
                <a:cubicBezTo>
                  <a:pt x="7589153" y="226744"/>
                  <a:pt x="7638442" y="195983"/>
                  <a:pt x="7513053" y="213895"/>
                </a:cubicBezTo>
                <a:cubicBezTo>
                  <a:pt x="7526421" y="218351"/>
                  <a:pt x="7553158" y="213172"/>
                  <a:pt x="7553158" y="227263"/>
                </a:cubicBezTo>
                <a:cubicBezTo>
                  <a:pt x="7553158" y="244420"/>
                  <a:pt x="7485046" y="286040"/>
                  <a:pt x="7472947" y="294106"/>
                </a:cubicBezTo>
                <a:cubicBezTo>
                  <a:pt x="7477403" y="311930"/>
                  <a:pt x="7481269" y="329913"/>
                  <a:pt x="7486316" y="347579"/>
                </a:cubicBezTo>
                <a:cubicBezTo>
                  <a:pt x="7490187" y="361129"/>
                  <a:pt x="7496920" y="373867"/>
                  <a:pt x="7499684" y="387685"/>
                </a:cubicBezTo>
                <a:cubicBezTo>
                  <a:pt x="7505864" y="418582"/>
                  <a:pt x="7508075" y="450149"/>
                  <a:pt x="7513053" y="481263"/>
                </a:cubicBezTo>
                <a:cubicBezTo>
                  <a:pt x="7525900" y="561559"/>
                  <a:pt x="7537943" y="642014"/>
                  <a:pt x="7553158" y="721895"/>
                </a:cubicBezTo>
                <a:cubicBezTo>
                  <a:pt x="7555795" y="735738"/>
                  <a:pt x="7562818" y="748405"/>
                  <a:pt x="7566526" y="762000"/>
                </a:cubicBezTo>
                <a:cubicBezTo>
                  <a:pt x="7576195" y="797452"/>
                  <a:pt x="7593263" y="868948"/>
                  <a:pt x="7593263" y="868948"/>
                </a:cubicBezTo>
                <a:cubicBezTo>
                  <a:pt x="7575438" y="931334"/>
                  <a:pt x="7566140" y="996816"/>
                  <a:pt x="7539789" y="1056106"/>
                </a:cubicBezTo>
                <a:cubicBezTo>
                  <a:pt x="7528251" y="1082066"/>
                  <a:pt x="7455489" y="1132699"/>
                  <a:pt x="7432842" y="1149685"/>
                </a:cubicBezTo>
                <a:cubicBezTo>
                  <a:pt x="7423930" y="1167509"/>
                  <a:pt x="7413259" y="1184558"/>
                  <a:pt x="7406105" y="1203158"/>
                </a:cubicBezTo>
                <a:cubicBezTo>
                  <a:pt x="7390929" y="1242615"/>
                  <a:pt x="7389450" y="1288299"/>
                  <a:pt x="7366000" y="1323474"/>
                </a:cubicBezTo>
                <a:cubicBezTo>
                  <a:pt x="7357088" y="1336842"/>
                  <a:pt x="7347234" y="1349629"/>
                  <a:pt x="7339263" y="1363579"/>
                </a:cubicBezTo>
                <a:cubicBezTo>
                  <a:pt x="7293738" y="1443247"/>
                  <a:pt x="7260634" y="1530805"/>
                  <a:pt x="7205579" y="1604211"/>
                </a:cubicBezTo>
                <a:cubicBezTo>
                  <a:pt x="7030063" y="1838230"/>
                  <a:pt x="7149537" y="1668430"/>
                  <a:pt x="6898105" y="2125579"/>
                </a:cubicBezTo>
                <a:cubicBezTo>
                  <a:pt x="6812089" y="2281973"/>
                  <a:pt x="6811960" y="2290449"/>
                  <a:pt x="6670842" y="2459790"/>
                </a:cubicBezTo>
                <a:cubicBezTo>
                  <a:pt x="6648561" y="2486527"/>
                  <a:pt x="6628610" y="2515390"/>
                  <a:pt x="6604000" y="2540000"/>
                </a:cubicBezTo>
                <a:cubicBezTo>
                  <a:pt x="6570505" y="2573495"/>
                  <a:pt x="6531971" y="2601570"/>
                  <a:pt x="6497053" y="2633579"/>
                </a:cubicBezTo>
                <a:cubicBezTo>
                  <a:pt x="6478471" y="2650613"/>
                  <a:pt x="6460326" y="2668212"/>
                  <a:pt x="6443579" y="2687053"/>
                </a:cubicBezTo>
                <a:cubicBezTo>
                  <a:pt x="6424622" y="2708379"/>
                  <a:pt x="6411431" y="2734939"/>
                  <a:pt x="6390105" y="2753895"/>
                </a:cubicBezTo>
                <a:cubicBezTo>
                  <a:pt x="6370685" y="2771157"/>
                  <a:pt x="6345544" y="2780632"/>
                  <a:pt x="6323263" y="2794000"/>
                </a:cubicBezTo>
                <a:cubicBezTo>
                  <a:pt x="6267653" y="2905221"/>
                  <a:pt x="6332045" y="2785772"/>
                  <a:pt x="6243053" y="2914316"/>
                </a:cubicBezTo>
                <a:cubicBezTo>
                  <a:pt x="6198021" y="2979362"/>
                  <a:pt x="6177070" y="3042970"/>
                  <a:pt x="6109368" y="3088106"/>
                </a:cubicBezTo>
                <a:cubicBezTo>
                  <a:pt x="6094081" y="3098298"/>
                  <a:pt x="6073561" y="3096427"/>
                  <a:pt x="6055895" y="3101474"/>
                </a:cubicBezTo>
                <a:cubicBezTo>
                  <a:pt x="5925006" y="3138870"/>
                  <a:pt x="6146509" y="3106672"/>
                  <a:pt x="5801895" y="3128211"/>
                </a:cubicBezTo>
                <a:cubicBezTo>
                  <a:pt x="5763722" y="3135845"/>
                  <a:pt x="5719346" y="3143618"/>
                  <a:pt x="5681579" y="3154948"/>
                </a:cubicBezTo>
                <a:cubicBezTo>
                  <a:pt x="5545897" y="3195653"/>
                  <a:pt x="5656347" y="3170690"/>
                  <a:pt x="5534526" y="3195053"/>
                </a:cubicBezTo>
                <a:cubicBezTo>
                  <a:pt x="5343025" y="3346238"/>
                  <a:pt x="5284817" y="3393922"/>
                  <a:pt x="5106737" y="3529263"/>
                </a:cubicBezTo>
                <a:cubicBezTo>
                  <a:pt x="5053520" y="3569708"/>
                  <a:pt x="5004996" y="3617571"/>
                  <a:pt x="4946316" y="3649579"/>
                </a:cubicBezTo>
                <a:cubicBezTo>
                  <a:pt x="4897298" y="3676316"/>
                  <a:pt x="4844165" y="3696602"/>
                  <a:pt x="4799263" y="3729790"/>
                </a:cubicBezTo>
                <a:cubicBezTo>
                  <a:pt x="4740928" y="3772907"/>
                  <a:pt x="4695224" y="3831200"/>
                  <a:pt x="4638842" y="3876842"/>
                </a:cubicBezTo>
                <a:cubicBezTo>
                  <a:pt x="4601378" y="3907170"/>
                  <a:pt x="4557087" y="3928133"/>
                  <a:pt x="4518526" y="3957053"/>
                </a:cubicBezTo>
                <a:cubicBezTo>
                  <a:pt x="4454504" y="4005070"/>
                  <a:pt x="4403823" y="4052162"/>
                  <a:pt x="4358105" y="4117474"/>
                </a:cubicBezTo>
                <a:cubicBezTo>
                  <a:pt x="4346677" y="4133800"/>
                  <a:pt x="4341255" y="4153645"/>
                  <a:pt x="4331368" y="4170948"/>
                </a:cubicBezTo>
                <a:cubicBezTo>
                  <a:pt x="4323397" y="4184898"/>
                  <a:pt x="4313146" y="4197428"/>
                  <a:pt x="4304631" y="4211053"/>
                </a:cubicBezTo>
                <a:cubicBezTo>
                  <a:pt x="4290860" y="4233087"/>
                  <a:pt x="4277145" y="4255181"/>
                  <a:pt x="4264526" y="4277895"/>
                </a:cubicBezTo>
                <a:cubicBezTo>
                  <a:pt x="4231903" y="4336617"/>
                  <a:pt x="4249444" y="4328341"/>
                  <a:pt x="4197684" y="4371474"/>
                </a:cubicBezTo>
                <a:cubicBezTo>
                  <a:pt x="4185341" y="4381760"/>
                  <a:pt x="4173427" y="4395570"/>
                  <a:pt x="4157579" y="4398211"/>
                </a:cubicBezTo>
                <a:cubicBezTo>
                  <a:pt x="4064856" y="4413665"/>
                  <a:pt x="3970421" y="4416036"/>
                  <a:pt x="3876842" y="4424948"/>
                </a:cubicBezTo>
                <a:cubicBezTo>
                  <a:pt x="3841193" y="4433860"/>
                  <a:pt x="3805766" y="4443714"/>
                  <a:pt x="3769895" y="4451685"/>
                </a:cubicBezTo>
                <a:cubicBezTo>
                  <a:pt x="3673762" y="4473048"/>
                  <a:pt x="3642784" y="4477325"/>
                  <a:pt x="3556000" y="4491790"/>
                </a:cubicBezTo>
                <a:cubicBezTo>
                  <a:pt x="3511439" y="4514071"/>
                  <a:pt x="3457545" y="4523403"/>
                  <a:pt x="3422316" y="4558632"/>
                </a:cubicBezTo>
                <a:cubicBezTo>
                  <a:pt x="3251970" y="4728977"/>
                  <a:pt x="3385518" y="4617975"/>
                  <a:pt x="3235158" y="4705685"/>
                </a:cubicBezTo>
                <a:cubicBezTo>
                  <a:pt x="3207402" y="4721876"/>
                  <a:pt x="3184483" y="4746500"/>
                  <a:pt x="3154947" y="4759158"/>
                </a:cubicBezTo>
                <a:cubicBezTo>
                  <a:pt x="3027535" y="4813763"/>
                  <a:pt x="2715316" y="4796923"/>
                  <a:pt x="2660316" y="4799263"/>
                </a:cubicBezTo>
                <a:cubicBezTo>
                  <a:pt x="2448475" y="4808278"/>
                  <a:pt x="2451939" y="4809700"/>
                  <a:pt x="2272631" y="4826000"/>
                </a:cubicBezTo>
                <a:cubicBezTo>
                  <a:pt x="2120873" y="4856353"/>
                  <a:pt x="2304709" y="4826000"/>
                  <a:pt x="2045368" y="4826000"/>
                </a:cubicBezTo>
                <a:cubicBezTo>
                  <a:pt x="1996149" y="4826000"/>
                  <a:pt x="1947485" y="4837134"/>
                  <a:pt x="1898316" y="4839369"/>
                </a:cubicBezTo>
                <a:cubicBezTo>
                  <a:pt x="1849349" y="4841595"/>
                  <a:pt x="1800281" y="4839369"/>
                  <a:pt x="1751263" y="4839369"/>
                </a:cubicBezTo>
                <a:lnTo>
                  <a:pt x="1751263" y="4839369"/>
                </a:lnTo>
                <a:lnTo>
                  <a:pt x="360947" y="4852737"/>
                </a:lnTo>
                <a:lnTo>
                  <a:pt x="0" y="4785895"/>
                </a:lnTo>
              </a:path>
            </a:pathLst>
          </a:custGeom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it-IT" sz="2400" smtClean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137" name="TextBox 341"/>
          <p:cNvSpPr txBox="1"/>
          <p:nvPr/>
        </p:nvSpPr>
        <p:spPr>
          <a:xfrm>
            <a:off x="3704721" y="4211145"/>
            <a:ext cx="179177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Corbel"/>
                <a:cs typeface="Corbel"/>
              </a:rPr>
              <a:t>Ni </a:t>
            </a:r>
            <a:r>
              <a:rPr lang="en-US" sz="2400" b="1" dirty="0" smtClean="0">
                <a:solidFill>
                  <a:srgbClr val="FF0000"/>
                </a:solidFill>
                <a:latin typeface="Corbel"/>
                <a:cs typeface="Corbel"/>
              </a:rPr>
              <a:t>isotopes</a:t>
            </a:r>
            <a:endParaRPr lang="en-US" sz="2000" b="1" dirty="0" smtClean="0">
              <a:solidFill>
                <a:srgbClr val="FF0000"/>
              </a:solidFill>
              <a:latin typeface="Corbel"/>
              <a:cs typeface="Corbel"/>
            </a:endParaRPr>
          </a:p>
        </p:txBody>
      </p:sp>
      <p:sp>
        <p:nvSpPr>
          <p:cNvPr id="139" name="TextBox 343"/>
          <p:cNvSpPr txBox="1"/>
          <p:nvPr/>
        </p:nvSpPr>
        <p:spPr>
          <a:xfrm>
            <a:off x="3028515" y="4715685"/>
            <a:ext cx="184227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 smtClean="0">
                <a:solidFill>
                  <a:srgbClr val="FF0000"/>
                </a:solidFill>
                <a:latin typeface="Corbel"/>
                <a:cs typeface="Corbel"/>
              </a:rPr>
              <a:t>Ca</a:t>
            </a:r>
            <a:r>
              <a:rPr lang="en-US" sz="3200" b="1" dirty="0" smtClean="0">
                <a:solidFill>
                  <a:srgbClr val="FF0000"/>
                </a:solidFill>
                <a:latin typeface="Corbel"/>
                <a:cs typeface="Corbel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latin typeface="Corbel"/>
                <a:cs typeface="Corbel"/>
              </a:rPr>
              <a:t>isotopes</a:t>
            </a:r>
            <a:endParaRPr lang="en-US" sz="2400" b="1" dirty="0">
              <a:solidFill>
                <a:srgbClr val="FF0000"/>
              </a:solidFill>
              <a:latin typeface="Corbel"/>
              <a:cs typeface="Corbel"/>
            </a:endParaRPr>
          </a:p>
        </p:txBody>
      </p:sp>
      <p:sp>
        <p:nvSpPr>
          <p:cNvPr id="148" name="Rettangolo 147"/>
          <p:cNvSpPr/>
          <p:nvPr/>
        </p:nvSpPr>
        <p:spPr>
          <a:xfrm>
            <a:off x="1344820" y="287261"/>
            <a:ext cx="5784587" cy="36461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/>
            <a:r>
              <a:rPr lang="en-US" sz="2800" b="1" dirty="0" smtClean="0">
                <a:solidFill>
                  <a:srgbClr val="0000FF"/>
                </a:solidFill>
                <a:latin typeface="Corbel"/>
                <a:cs typeface="Corbel"/>
                <a:sym typeface="Wingdings"/>
              </a:rPr>
              <a:t>Research Line:</a:t>
            </a:r>
          </a:p>
          <a:p>
            <a:pPr marL="0" lvl="1">
              <a:lnSpc>
                <a:spcPct val="50000"/>
              </a:lnSpc>
            </a:pPr>
            <a:endParaRPr lang="en-US" sz="2800" b="1" dirty="0" smtClean="0">
              <a:solidFill>
                <a:srgbClr val="0000FF"/>
              </a:solidFill>
              <a:latin typeface="Corbel"/>
              <a:cs typeface="Corbel"/>
              <a:sym typeface="Wingdings"/>
            </a:endParaRPr>
          </a:p>
          <a:p>
            <a:pPr marL="0" lvl="1">
              <a:lnSpc>
                <a:spcPct val="80000"/>
              </a:lnSpc>
            </a:pPr>
            <a:r>
              <a:rPr lang="en-US" sz="2800" b="1" dirty="0" smtClean="0">
                <a:solidFill>
                  <a:srgbClr val="0000FF"/>
                </a:solidFill>
                <a:latin typeface="Calibri"/>
                <a:cs typeface="Calibri"/>
                <a:sym typeface="Wingdings"/>
              </a:rPr>
              <a:t>COMPLETE </a:t>
            </a:r>
            <a:r>
              <a:rPr lang="en-US" sz="2800" b="1" dirty="0" smtClean="0">
                <a:solidFill>
                  <a:srgbClr val="0000FF"/>
                </a:solidFill>
                <a:latin typeface="Corbel"/>
                <a:cs typeface="Corbel"/>
                <a:sym typeface="Wingdings"/>
              </a:rPr>
              <a:t>LOW</a:t>
            </a:r>
            <a:r>
              <a:rPr lang="en-US" sz="2800" b="1" dirty="0">
                <a:solidFill>
                  <a:srgbClr val="0000FF"/>
                </a:solidFill>
                <a:latin typeface="Corbel"/>
                <a:cs typeface="Corbel"/>
                <a:sym typeface="Wingdings"/>
              </a:rPr>
              <a:t>-</a:t>
            </a:r>
            <a:r>
              <a:rPr lang="en-US" sz="2800" b="1" dirty="0" smtClean="0">
                <a:solidFill>
                  <a:srgbClr val="0000FF"/>
                </a:solidFill>
                <a:latin typeface="Corbel"/>
                <a:cs typeface="Corbel"/>
                <a:sym typeface="Wingdings"/>
              </a:rPr>
              <a:t>Spin</a:t>
            </a:r>
            <a:endParaRPr lang="en-US" sz="2800" b="1" dirty="0" smtClean="0">
              <a:solidFill>
                <a:srgbClr val="0000FF"/>
              </a:solidFill>
              <a:latin typeface="Calibri"/>
              <a:cs typeface="Calibri"/>
              <a:sym typeface="Wingdings"/>
            </a:endParaRPr>
          </a:p>
          <a:p>
            <a:pPr marL="0" lvl="1">
              <a:lnSpc>
                <a:spcPct val="80000"/>
              </a:lnSpc>
            </a:pPr>
            <a:r>
              <a:rPr lang="en-US" sz="2800" b="1" dirty="0" smtClean="0">
                <a:solidFill>
                  <a:srgbClr val="0000FF"/>
                </a:solidFill>
                <a:latin typeface="Symbol" charset="2"/>
                <a:cs typeface="Symbol" charset="2"/>
                <a:sym typeface="Wingdings"/>
              </a:rPr>
              <a:t>g</a:t>
            </a:r>
            <a:r>
              <a:rPr lang="en-US" sz="2800" b="1" dirty="0" smtClean="0">
                <a:solidFill>
                  <a:srgbClr val="0000FF"/>
                </a:solidFill>
                <a:latin typeface="Corbel"/>
                <a:cs typeface="Corbel"/>
                <a:sym typeface="Wingdings"/>
              </a:rPr>
              <a:t>-Spectroscopy</a:t>
            </a:r>
          </a:p>
          <a:p>
            <a:pPr marL="0" lvl="1">
              <a:lnSpc>
                <a:spcPct val="80000"/>
              </a:lnSpc>
            </a:pPr>
            <a:endParaRPr lang="en-US" sz="2800" b="1" dirty="0" smtClean="0">
              <a:solidFill>
                <a:srgbClr val="0000FF"/>
              </a:solidFill>
              <a:latin typeface="Corbel"/>
              <a:cs typeface="Corbel"/>
              <a:sym typeface="Wingdings"/>
            </a:endParaRPr>
          </a:p>
          <a:p>
            <a:pPr marL="0" lvl="1">
              <a:lnSpc>
                <a:spcPct val="80000"/>
              </a:lnSpc>
            </a:pPr>
            <a:r>
              <a:rPr lang="en-US" sz="2800" b="1" dirty="0">
                <a:solidFill>
                  <a:srgbClr val="FF0000"/>
                </a:solidFill>
                <a:latin typeface="Corbel"/>
                <a:cs typeface="Corbel"/>
                <a:sym typeface="Wingdings"/>
              </a:rPr>
              <a:t>n</a:t>
            </a:r>
            <a:r>
              <a:rPr lang="en-US" sz="2800" b="1" dirty="0" smtClean="0">
                <a:solidFill>
                  <a:srgbClr val="FF0000"/>
                </a:solidFill>
                <a:latin typeface="Corbel"/>
                <a:cs typeface="Corbel"/>
                <a:sym typeface="Wingdings"/>
              </a:rPr>
              <a:t> capture </a:t>
            </a:r>
          </a:p>
          <a:p>
            <a:pPr marL="0" lvl="1">
              <a:lnSpc>
                <a:spcPct val="80000"/>
              </a:lnSpc>
            </a:pPr>
            <a:r>
              <a:rPr lang="en-US" sz="2800" b="1" dirty="0" smtClean="0">
                <a:solidFill>
                  <a:srgbClr val="FF0000"/>
                </a:solidFill>
                <a:latin typeface="Corbel"/>
                <a:cs typeface="Corbel"/>
                <a:sym typeface="Wingdings"/>
              </a:rPr>
              <a:t>into resonances</a:t>
            </a:r>
          </a:p>
          <a:p>
            <a:pPr marL="0" lvl="1">
              <a:lnSpc>
                <a:spcPct val="50000"/>
              </a:lnSpc>
            </a:pPr>
            <a:endParaRPr lang="en-US" sz="800" b="1" dirty="0" smtClean="0">
              <a:solidFill>
                <a:srgbClr val="FF0000"/>
              </a:solidFill>
              <a:latin typeface="Corbel"/>
              <a:cs typeface="Corbel"/>
              <a:sym typeface="Wingdings"/>
            </a:endParaRPr>
          </a:p>
          <a:p>
            <a:pPr marL="0" lvl="1">
              <a:lnSpc>
                <a:spcPct val="50000"/>
              </a:lnSpc>
            </a:pPr>
            <a:endParaRPr lang="en-US" sz="800" b="1" dirty="0">
              <a:solidFill>
                <a:srgbClr val="FF0000"/>
              </a:solidFill>
              <a:latin typeface="Corbel"/>
              <a:cs typeface="Corbel"/>
              <a:sym typeface="Wingdings"/>
            </a:endParaRPr>
          </a:p>
          <a:p>
            <a:pPr marL="0" lvl="1">
              <a:lnSpc>
                <a:spcPct val="80000"/>
              </a:lnSpc>
            </a:pPr>
            <a:r>
              <a:rPr lang="en-US" sz="2400" b="1" dirty="0" smtClean="0">
                <a:solidFill>
                  <a:srgbClr val="0000FF"/>
                </a:solidFill>
                <a:latin typeface="Corbel"/>
                <a:cs typeface="Corbel"/>
                <a:sym typeface="Wingdings"/>
              </a:rPr>
              <a:t>Thick targets</a:t>
            </a:r>
            <a:endParaRPr lang="en-US" sz="2400" b="1" dirty="0">
              <a:solidFill>
                <a:srgbClr val="0000FF"/>
              </a:solidFill>
              <a:latin typeface="Corbel"/>
              <a:cs typeface="Corbel"/>
              <a:sym typeface="Wingdings"/>
            </a:endParaRPr>
          </a:p>
          <a:p>
            <a:pPr marL="0" lvl="1">
              <a:lnSpc>
                <a:spcPct val="80000"/>
              </a:lnSpc>
            </a:pPr>
            <a:endParaRPr lang="en-US" sz="2800" b="1" dirty="0">
              <a:solidFill>
                <a:srgbClr val="0000FF"/>
              </a:solidFill>
              <a:latin typeface="Corbel"/>
              <a:cs typeface="Corbel"/>
              <a:sym typeface="Wingdings"/>
            </a:endParaRPr>
          </a:p>
          <a:p>
            <a:pPr marL="0" lvl="1"/>
            <a:endParaRPr lang="en-US" sz="2800" b="1" dirty="0" smtClean="0">
              <a:solidFill>
                <a:srgbClr val="0000FF"/>
              </a:solidFill>
              <a:latin typeface="Corbel"/>
              <a:cs typeface="Corbel"/>
              <a:sym typeface="Wingdings"/>
            </a:endParaRPr>
          </a:p>
        </p:txBody>
      </p:sp>
      <p:sp>
        <p:nvSpPr>
          <p:cNvPr id="150" name="CasellaDiTesto 149"/>
          <p:cNvSpPr txBox="1"/>
          <p:nvPr/>
        </p:nvSpPr>
        <p:spPr>
          <a:xfrm>
            <a:off x="6677562" y="4358504"/>
            <a:ext cx="2234506" cy="707886"/>
          </a:xfrm>
          <a:prstGeom prst="rect">
            <a:avLst/>
          </a:prstGeom>
          <a:solidFill>
            <a:srgbClr val="FFCC66">
              <a:lumMod val="60000"/>
              <a:lumOff val="40000"/>
            </a:srgbClr>
          </a:solidFill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rbel"/>
                <a:cs typeface="Corbel"/>
              </a:rPr>
              <a:t>Region</a:t>
            </a:r>
            <a:r>
              <a:rPr kumimoji="0" lang="it-IT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rbel"/>
                <a:cs typeface="Corbel"/>
              </a:rPr>
              <a:t> </a:t>
            </a:r>
            <a:r>
              <a:rPr kumimoji="0" lang="it-IT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rbel"/>
                <a:cs typeface="Corbel"/>
              </a:rPr>
              <a:t>at</a:t>
            </a:r>
            <a:r>
              <a:rPr kumimoji="0" lang="it-IT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rbel"/>
                <a:cs typeface="Corbel"/>
              </a:rPr>
              <a:t> the </a:t>
            </a:r>
            <a:r>
              <a:rPr kumimoji="0" lang="it-IT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rbel"/>
                <a:cs typeface="Corbel"/>
              </a:rPr>
              <a:t>limit</a:t>
            </a:r>
            <a:endParaRPr kumimoji="0" lang="it-IT" sz="2000" b="1" i="0" u="none" strike="noStrike" kern="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orbel"/>
              <a:cs typeface="Corbel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rbel"/>
                <a:cs typeface="Corbel"/>
              </a:rPr>
              <a:t>f</a:t>
            </a:r>
            <a:r>
              <a:rPr kumimoji="0" lang="it-IT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rbel"/>
                <a:cs typeface="Corbel"/>
              </a:rPr>
              <a:t>or SHELL MODEL </a:t>
            </a:r>
            <a:endParaRPr kumimoji="0" lang="it-IT" sz="20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orbel"/>
              <a:cs typeface="Corbel"/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1435424" y="5300461"/>
            <a:ext cx="739437" cy="690381"/>
          </a:xfrm>
          <a:prstGeom prst="rect">
            <a:avLst/>
          </a:prstGeom>
          <a:noFill/>
          <a:ln w="28575" cmpd="sng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6" name="TextBox 341"/>
          <p:cNvSpPr txBox="1"/>
          <p:nvPr/>
        </p:nvSpPr>
        <p:spPr>
          <a:xfrm>
            <a:off x="3053996" y="5473247"/>
            <a:ext cx="384502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Corbel"/>
                <a:cs typeface="Corbel"/>
              </a:rPr>
              <a:t>Light </a:t>
            </a:r>
            <a:r>
              <a:rPr lang="en-US" sz="2400" b="1" dirty="0" smtClean="0">
                <a:solidFill>
                  <a:srgbClr val="FF0000"/>
                </a:solidFill>
                <a:latin typeface="Corbel"/>
                <a:cs typeface="Corbel"/>
              </a:rPr>
              <a:t>Nuclei: C, Be, B, O ..</a:t>
            </a:r>
          </a:p>
        </p:txBody>
      </p:sp>
      <p:sp>
        <p:nvSpPr>
          <p:cNvPr id="149" name="CasellaDiTesto 148"/>
          <p:cNvSpPr txBox="1"/>
          <p:nvPr/>
        </p:nvSpPr>
        <p:spPr>
          <a:xfrm>
            <a:off x="6841402" y="5217990"/>
            <a:ext cx="1964124" cy="1015663"/>
          </a:xfrm>
          <a:prstGeom prst="rect">
            <a:avLst/>
          </a:prstGeom>
          <a:solidFill>
            <a:srgbClr val="FFCC66">
              <a:lumMod val="60000"/>
              <a:lumOff val="40000"/>
            </a:srgbClr>
          </a:solidFill>
        </p:spPr>
        <p:txBody>
          <a:bodyPr wrap="non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rbel"/>
                <a:cs typeface="Corbel"/>
              </a:rPr>
              <a:t>State-of-the-art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000" b="1" kern="0" dirty="0">
                <a:solidFill>
                  <a:srgbClr val="0000FF"/>
                </a:solidFill>
                <a:latin typeface="Corbel"/>
                <a:cs typeface="Corbel"/>
              </a:rPr>
              <a:t>a</a:t>
            </a:r>
            <a:r>
              <a:rPr kumimoji="0" lang="it-IT" sz="2000" b="1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rbel"/>
                <a:cs typeface="Corbel"/>
              </a:rPr>
              <a:t>b-</a:t>
            </a:r>
            <a:r>
              <a:rPr kumimoji="0" lang="it-IT" sz="2000" b="1" u="none" strike="noStrike" kern="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rbel"/>
                <a:cs typeface="Corbel"/>
              </a:rPr>
              <a:t>initio</a:t>
            </a:r>
            <a:r>
              <a:rPr kumimoji="0" lang="it-IT" sz="2000" b="1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rbel"/>
                <a:cs typeface="Corbel"/>
              </a:rPr>
              <a:t>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u="none" strike="noStrike" kern="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rbel"/>
                <a:cs typeface="Corbel"/>
              </a:rPr>
              <a:t>predictions</a:t>
            </a:r>
            <a:endParaRPr kumimoji="0" lang="it-IT" sz="2000" b="1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orbel"/>
              <a:cs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1318063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0" grpId="0" animBg="1"/>
      <p:bldP spid="14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/>
          <p:cNvSpPr/>
          <p:nvPr/>
        </p:nvSpPr>
        <p:spPr>
          <a:xfrm>
            <a:off x="321100" y="456173"/>
            <a:ext cx="3577428" cy="629508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/>
              <a:t>4</a:t>
            </a:r>
            <a:endParaRPr lang="it-IT" dirty="0"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290" y="602848"/>
            <a:ext cx="1248544" cy="5736062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961857" y="6178633"/>
            <a:ext cx="686606" cy="584776"/>
          </a:xfrm>
          <a:prstGeom prst="rect">
            <a:avLst/>
          </a:prstGeom>
          <a:effectLst/>
        </p:spPr>
        <p:txBody>
          <a:bodyPr wrap="none">
            <a:spAutoFit/>
          </a:bodyPr>
          <a:lstStyle/>
          <a:p>
            <a:pPr algn="ctr"/>
            <a:r>
              <a:rPr lang="it-IT" sz="3200" b="1" baseline="30000" dirty="0" smtClean="0">
                <a:solidFill>
                  <a:srgbClr val="0000FF"/>
                </a:solidFill>
                <a:latin typeface="Corbel"/>
                <a:cs typeface="Corbel"/>
              </a:rPr>
              <a:t>13</a:t>
            </a:r>
            <a:r>
              <a:rPr lang="it-IT" sz="3200" b="1" dirty="0" smtClean="0">
                <a:solidFill>
                  <a:srgbClr val="0000FF"/>
                </a:solidFill>
                <a:latin typeface="Corbel"/>
                <a:cs typeface="Corbel"/>
              </a:rPr>
              <a:t>C</a:t>
            </a:r>
            <a:endParaRPr lang="it-IT" sz="2800" b="1" dirty="0">
              <a:solidFill>
                <a:srgbClr val="0000FF"/>
              </a:solidFill>
              <a:latin typeface="Corbel"/>
              <a:cs typeface="Corbel"/>
            </a:endParaRPr>
          </a:p>
        </p:txBody>
      </p:sp>
      <p:sp>
        <p:nvSpPr>
          <p:cNvPr id="4" name="Rettangolo 4"/>
          <p:cNvSpPr/>
          <p:nvPr/>
        </p:nvSpPr>
        <p:spPr>
          <a:xfrm>
            <a:off x="0" y="1429"/>
            <a:ext cx="9144000" cy="4514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2800" b="1" dirty="0" smtClean="0">
                <a:solidFill>
                  <a:srgbClr val="FFFF00"/>
                </a:solidFill>
                <a:latin typeface="Corbel" charset="0"/>
                <a:cs typeface="Corbel" charset="0"/>
              </a:rPr>
              <a:t> </a:t>
            </a:r>
            <a:r>
              <a:rPr lang="en-US" sz="2800" b="1" dirty="0" smtClean="0">
                <a:solidFill>
                  <a:srgbClr val="FFFF00"/>
                </a:solidFill>
                <a:latin typeface="Symbol" charset="2"/>
                <a:cs typeface="Symbol" charset="2"/>
              </a:rPr>
              <a:t>g</a:t>
            </a:r>
            <a:r>
              <a:rPr lang="en-US" sz="2800" b="1" dirty="0" smtClean="0">
                <a:solidFill>
                  <a:srgbClr val="FFFF00"/>
                </a:solidFill>
                <a:latin typeface="Corbel" charset="0"/>
                <a:cs typeface="Corbel" charset="0"/>
              </a:rPr>
              <a:t>-decay from Narrow Resonances in C isotopes</a:t>
            </a:r>
            <a:endParaRPr lang="en-US" sz="900" b="1" dirty="0" smtClean="0">
              <a:solidFill>
                <a:srgbClr val="FFFF00"/>
              </a:solidFill>
              <a:latin typeface="Corbel" charset="0"/>
              <a:cs typeface="Corbel" charset="0"/>
            </a:endParaRPr>
          </a:p>
        </p:txBody>
      </p:sp>
      <p:cxnSp>
        <p:nvCxnSpPr>
          <p:cNvPr id="7" name="Connettore 1 6"/>
          <p:cNvCxnSpPr/>
          <p:nvPr/>
        </p:nvCxnSpPr>
        <p:spPr>
          <a:xfrm>
            <a:off x="1221167" y="4734332"/>
            <a:ext cx="1282287" cy="24658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CasellaDiTesto 7"/>
          <p:cNvSpPr txBox="1"/>
          <p:nvPr/>
        </p:nvSpPr>
        <p:spPr>
          <a:xfrm>
            <a:off x="1960954" y="4746661"/>
            <a:ext cx="9541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 smtClean="0">
                <a:solidFill>
                  <a:srgbClr val="FF0000"/>
                </a:solidFill>
              </a:rPr>
              <a:t>4.9 </a:t>
            </a:r>
            <a:r>
              <a:rPr lang="it-IT" sz="1600" dirty="0" err="1" smtClean="0">
                <a:solidFill>
                  <a:srgbClr val="FF0000"/>
                </a:solidFill>
              </a:rPr>
              <a:t>MeV</a:t>
            </a:r>
            <a:endParaRPr lang="it-IT" sz="1600" dirty="0">
              <a:solidFill>
                <a:srgbClr val="FF0000"/>
              </a:solidFill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1952420" y="4395778"/>
            <a:ext cx="8441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b="1" baseline="30000" dirty="0" smtClean="0">
                <a:solidFill>
                  <a:srgbClr val="FF0000"/>
                </a:solidFill>
              </a:rPr>
              <a:t>12</a:t>
            </a:r>
            <a:r>
              <a:rPr lang="it-IT" sz="1600" b="1" dirty="0" smtClean="0">
                <a:solidFill>
                  <a:srgbClr val="FF0000"/>
                </a:solidFill>
              </a:rPr>
              <a:t>C + </a:t>
            </a:r>
            <a:r>
              <a:rPr lang="it-IT" sz="1600" b="1" dirty="0" err="1" smtClean="0">
                <a:solidFill>
                  <a:srgbClr val="FF0000"/>
                </a:solidFill>
              </a:rPr>
              <a:t>n</a:t>
            </a:r>
            <a:endParaRPr lang="it-IT" sz="1600" b="1" dirty="0">
              <a:solidFill>
                <a:srgbClr val="FF0000"/>
              </a:solidFill>
            </a:endParaRPr>
          </a:p>
        </p:txBody>
      </p:sp>
      <p:grpSp>
        <p:nvGrpSpPr>
          <p:cNvPr id="24" name="Gruppo 23"/>
          <p:cNvGrpSpPr/>
          <p:nvPr/>
        </p:nvGrpSpPr>
        <p:grpSpPr>
          <a:xfrm>
            <a:off x="1899301" y="1313379"/>
            <a:ext cx="521119" cy="2895258"/>
            <a:chOff x="1899301" y="1313379"/>
            <a:chExt cx="521119" cy="2895258"/>
          </a:xfrm>
        </p:grpSpPr>
        <p:cxnSp>
          <p:nvCxnSpPr>
            <p:cNvPr id="11" name="Connettore 1 10"/>
            <p:cNvCxnSpPr>
              <a:cxnSpLocks noChangeAspect="1"/>
            </p:cNvCxnSpPr>
            <p:nvPr/>
          </p:nvCxnSpPr>
          <p:spPr>
            <a:xfrm>
              <a:off x="1899301" y="4208637"/>
              <a:ext cx="467999" cy="0"/>
            </a:xfrm>
            <a:prstGeom prst="line">
              <a:avLst/>
            </a:prstGeom>
            <a:ln w="9525" cmpd="sng">
              <a:solidFill>
                <a:srgbClr val="FF0000"/>
              </a:solidFill>
              <a:prstDash val="solid"/>
              <a:headEnd type="arrow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nettore 1 12"/>
            <p:cNvCxnSpPr>
              <a:cxnSpLocks noChangeAspect="1"/>
            </p:cNvCxnSpPr>
            <p:nvPr/>
          </p:nvCxnSpPr>
          <p:spPr>
            <a:xfrm>
              <a:off x="1899301" y="3991167"/>
              <a:ext cx="467999" cy="0"/>
            </a:xfrm>
            <a:prstGeom prst="line">
              <a:avLst/>
            </a:prstGeom>
            <a:ln w="9525" cmpd="sng">
              <a:solidFill>
                <a:srgbClr val="FF0000"/>
              </a:solidFill>
              <a:prstDash val="solid"/>
              <a:headEnd type="arrow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nettore 1 13"/>
            <p:cNvCxnSpPr>
              <a:cxnSpLocks noChangeAspect="1"/>
            </p:cNvCxnSpPr>
            <p:nvPr/>
          </p:nvCxnSpPr>
          <p:spPr>
            <a:xfrm>
              <a:off x="1899301" y="3477802"/>
              <a:ext cx="467999" cy="0"/>
            </a:xfrm>
            <a:prstGeom prst="line">
              <a:avLst/>
            </a:prstGeom>
            <a:ln w="9525" cmpd="sng">
              <a:solidFill>
                <a:srgbClr val="FF0000"/>
              </a:solidFill>
              <a:prstDash val="solid"/>
              <a:headEnd type="arrow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nettore 1 14"/>
            <p:cNvCxnSpPr>
              <a:cxnSpLocks noChangeAspect="1"/>
            </p:cNvCxnSpPr>
            <p:nvPr/>
          </p:nvCxnSpPr>
          <p:spPr>
            <a:xfrm>
              <a:off x="1899301" y="3371293"/>
              <a:ext cx="467999" cy="0"/>
            </a:xfrm>
            <a:prstGeom prst="line">
              <a:avLst/>
            </a:prstGeom>
            <a:ln w="9525" cmpd="sng">
              <a:solidFill>
                <a:srgbClr val="FF0000"/>
              </a:solidFill>
              <a:prstDash val="solid"/>
              <a:headEnd type="arrow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nettore 1 15"/>
            <p:cNvCxnSpPr>
              <a:cxnSpLocks noChangeAspect="1"/>
            </p:cNvCxnSpPr>
            <p:nvPr/>
          </p:nvCxnSpPr>
          <p:spPr>
            <a:xfrm>
              <a:off x="1899301" y="3166152"/>
              <a:ext cx="467999" cy="0"/>
            </a:xfrm>
            <a:prstGeom prst="line">
              <a:avLst/>
            </a:prstGeom>
            <a:ln w="9525" cmpd="sng">
              <a:solidFill>
                <a:srgbClr val="FF0000"/>
              </a:solidFill>
              <a:prstDash val="solid"/>
              <a:headEnd type="arrow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nettore 1 16"/>
            <p:cNvCxnSpPr>
              <a:cxnSpLocks noChangeAspect="1"/>
            </p:cNvCxnSpPr>
            <p:nvPr/>
          </p:nvCxnSpPr>
          <p:spPr>
            <a:xfrm>
              <a:off x="1899301" y="2862379"/>
              <a:ext cx="467999" cy="0"/>
            </a:xfrm>
            <a:prstGeom prst="line">
              <a:avLst/>
            </a:prstGeom>
            <a:ln w="9525" cmpd="sng">
              <a:solidFill>
                <a:srgbClr val="FF0000"/>
              </a:solidFill>
              <a:prstDash val="solid"/>
              <a:headEnd type="arrow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ttore 1 17"/>
            <p:cNvCxnSpPr>
              <a:cxnSpLocks noChangeAspect="1"/>
            </p:cNvCxnSpPr>
            <p:nvPr/>
          </p:nvCxnSpPr>
          <p:spPr>
            <a:xfrm>
              <a:off x="1952421" y="1313379"/>
              <a:ext cx="467999" cy="0"/>
            </a:xfrm>
            <a:prstGeom prst="line">
              <a:avLst/>
            </a:prstGeom>
            <a:ln w="9525" cmpd="sng">
              <a:solidFill>
                <a:srgbClr val="FF0000"/>
              </a:solidFill>
              <a:prstDash val="solid"/>
              <a:headEnd type="arrow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CasellaDiTesto 18"/>
          <p:cNvSpPr txBox="1"/>
          <p:nvPr/>
        </p:nvSpPr>
        <p:spPr>
          <a:xfrm>
            <a:off x="2156023" y="1909774"/>
            <a:ext cx="178125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smtClean="0">
                <a:solidFill>
                  <a:srgbClr val="FF0000"/>
                </a:solidFill>
                <a:latin typeface="Symbol" charset="2"/>
                <a:cs typeface="Symbol" charset="2"/>
              </a:rPr>
              <a:t>G=</a:t>
            </a:r>
            <a:r>
              <a:rPr lang="it-IT" sz="2000" smtClean="0">
                <a:solidFill>
                  <a:srgbClr val="FF0000"/>
                </a:solidFill>
                <a:latin typeface="Corbel"/>
                <a:cs typeface="Corbel"/>
              </a:rPr>
              <a:t> </a:t>
            </a:r>
            <a:r>
              <a:rPr lang="it-IT" sz="2000" dirty="0" smtClean="0">
                <a:solidFill>
                  <a:srgbClr val="FF0000"/>
                </a:solidFill>
                <a:latin typeface="Corbel"/>
                <a:cs typeface="Corbel"/>
              </a:rPr>
              <a:t>2- 50keV</a:t>
            </a:r>
          </a:p>
          <a:p>
            <a:r>
              <a:rPr lang="it-IT" sz="2000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G</a:t>
            </a:r>
            <a:r>
              <a:rPr lang="it-IT" sz="2000" baseline="-25000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g</a:t>
            </a:r>
            <a:r>
              <a:rPr lang="it-IT" sz="2000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/G</a:t>
            </a:r>
            <a:r>
              <a:rPr lang="it-IT" sz="2000" baseline="-25000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 </a:t>
            </a:r>
            <a:r>
              <a:rPr lang="it-IT" sz="2000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= </a:t>
            </a:r>
            <a:r>
              <a:rPr lang="it-IT" sz="2000" dirty="0" smtClean="0">
                <a:solidFill>
                  <a:srgbClr val="FF0000"/>
                </a:solidFill>
                <a:latin typeface="Corbel"/>
                <a:cs typeface="Corbel"/>
              </a:rPr>
              <a:t>10</a:t>
            </a:r>
            <a:r>
              <a:rPr lang="it-IT" sz="2000" baseline="30000" dirty="0" smtClean="0">
                <a:solidFill>
                  <a:srgbClr val="FF0000"/>
                </a:solidFill>
                <a:latin typeface="Corbel"/>
                <a:cs typeface="Corbel"/>
              </a:rPr>
              <a:t>-2</a:t>
            </a:r>
            <a:r>
              <a:rPr lang="it-IT" sz="2000" dirty="0" smtClean="0">
                <a:solidFill>
                  <a:srgbClr val="FF0000"/>
                </a:solidFill>
                <a:latin typeface="Corbel"/>
                <a:cs typeface="Corbel"/>
              </a:rPr>
              <a:t>-10</a:t>
            </a:r>
            <a:r>
              <a:rPr lang="it-IT" sz="2000" baseline="30000" dirty="0" smtClean="0">
                <a:solidFill>
                  <a:srgbClr val="FF0000"/>
                </a:solidFill>
                <a:latin typeface="Corbel"/>
                <a:cs typeface="Corbel"/>
              </a:rPr>
              <a:t>-4 </a:t>
            </a:r>
            <a:endParaRPr lang="it-IT" sz="2000" baseline="30000" dirty="0">
              <a:solidFill>
                <a:srgbClr val="FF0000"/>
              </a:solidFill>
              <a:latin typeface="Corbel"/>
              <a:cs typeface="Corbel"/>
            </a:endParaRPr>
          </a:p>
        </p:txBody>
      </p:sp>
      <p:sp>
        <p:nvSpPr>
          <p:cNvPr id="34" name="Rettangolo 33"/>
          <p:cNvSpPr/>
          <p:nvPr/>
        </p:nvSpPr>
        <p:spPr>
          <a:xfrm>
            <a:off x="4063765" y="590519"/>
            <a:ext cx="4766963" cy="1200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00FFFF"/>
                </a:solidFill>
                <a:latin typeface="Corbel"/>
                <a:cs typeface="Corbel"/>
              </a:rPr>
              <a:t>EM decay: </a:t>
            </a:r>
            <a:r>
              <a:rPr lang="en-US" sz="2400" dirty="0" smtClean="0">
                <a:solidFill>
                  <a:srgbClr val="FFFFFF"/>
                </a:solidFill>
                <a:latin typeface="Corbel"/>
                <a:cs typeface="Corbel"/>
              </a:rPr>
              <a:t>Stringent Test </a:t>
            </a:r>
          </a:p>
          <a:p>
            <a:r>
              <a:rPr lang="en-US" sz="2400" dirty="0" smtClean="0">
                <a:solidFill>
                  <a:srgbClr val="FFFFFF"/>
                </a:solidFill>
                <a:latin typeface="Corbel"/>
                <a:cs typeface="Corbel"/>
              </a:rPr>
              <a:t>                       of </a:t>
            </a:r>
            <a:r>
              <a:rPr lang="en-US" sz="2400" dirty="0" err="1" smtClean="0">
                <a:solidFill>
                  <a:srgbClr val="FFFFFF"/>
                </a:solidFill>
                <a:latin typeface="Corbel"/>
                <a:cs typeface="Corbel"/>
              </a:rPr>
              <a:t>ab</a:t>
            </a:r>
            <a:r>
              <a:rPr lang="en-US" sz="2400" dirty="0" smtClean="0">
                <a:solidFill>
                  <a:srgbClr val="FFFFFF"/>
                </a:solidFill>
                <a:latin typeface="Corbel"/>
                <a:cs typeface="Corbel"/>
              </a:rPr>
              <a:t>-initio calculations</a:t>
            </a:r>
          </a:p>
          <a:p>
            <a:endParaRPr lang="en-US" sz="2400" b="1" dirty="0">
              <a:solidFill>
                <a:srgbClr val="00FFFF"/>
              </a:solidFill>
              <a:latin typeface="Corbel"/>
              <a:cs typeface="Corbel"/>
            </a:endParaRPr>
          </a:p>
        </p:txBody>
      </p:sp>
      <p:grpSp>
        <p:nvGrpSpPr>
          <p:cNvPr id="21" name="Gruppo 20"/>
          <p:cNvGrpSpPr/>
          <p:nvPr/>
        </p:nvGrpSpPr>
        <p:grpSpPr>
          <a:xfrm>
            <a:off x="4063765" y="1579899"/>
            <a:ext cx="4596535" cy="2608275"/>
            <a:chOff x="4063765" y="1579899"/>
            <a:chExt cx="4596535" cy="2608275"/>
          </a:xfrm>
        </p:grpSpPr>
        <p:pic>
          <p:nvPicPr>
            <p:cNvPr id="35" name="Immagine 3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79753" y="2081622"/>
              <a:ext cx="1996153" cy="2090798"/>
            </a:xfrm>
            <a:prstGeom prst="rect">
              <a:avLst/>
            </a:prstGeom>
          </p:spPr>
        </p:pic>
        <p:sp>
          <p:nvSpPr>
            <p:cNvPr id="36" name="Rettangolo 35"/>
            <p:cNvSpPr/>
            <p:nvPr/>
          </p:nvSpPr>
          <p:spPr>
            <a:xfrm>
              <a:off x="4063765" y="1579899"/>
              <a:ext cx="4017220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en-US" sz="2000" b="1" dirty="0">
                  <a:solidFill>
                    <a:srgbClr val="00FFFF"/>
                  </a:solidFill>
                  <a:latin typeface="Corbel"/>
                  <a:cs typeface="Corbel"/>
                </a:rPr>
                <a:t>An intriguing case: </a:t>
              </a:r>
              <a:r>
                <a:rPr lang="en-US" sz="2000" baseline="30000" dirty="0">
                  <a:solidFill>
                    <a:schemeClr val="bg1"/>
                  </a:solidFill>
                  <a:latin typeface="Corbel"/>
                  <a:cs typeface="Corbel"/>
                </a:rPr>
                <a:t>12</a:t>
              </a:r>
              <a:r>
                <a:rPr lang="en-US" sz="2000" dirty="0">
                  <a:solidFill>
                    <a:schemeClr val="bg1"/>
                  </a:solidFill>
                  <a:latin typeface="Corbel"/>
                  <a:cs typeface="Corbel"/>
                </a:rPr>
                <a:t>C(1-)  </a:t>
              </a:r>
              <a:r>
                <a:rPr lang="en-US" sz="2000" dirty="0">
                  <a:solidFill>
                    <a:schemeClr val="bg1"/>
                  </a:solidFill>
                  <a:latin typeface="Symbol" charset="2"/>
                  <a:cs typeface="Symbol" charset="2"/>
                </a:rPr>
                <a:t>n</a:t>
              </a:r>
              <a:r>
                <a:rPr lang="en-US" sz="2000" dirty="0">
                  <a:solidFill>
                    <a:schemeClr val="bg1"/>
                  </a:solidFill>
                  <a:latin typeface="Corbel"/>
                  <a:cs typeface="Corbel"/>
                </a:rPr>
                <a:t>(1p</a:t>
              </a:r>
              <a:r>
                <a:rPr lang="en-US" sz="2000" baseline="-25000" dirty="0">
                  <a:solidFill>
                    <a:schemeClr val="bg1"/>
                  </a:solidFill>
                  <a:latin typeface="Corbel"/>
                  <a:cs typeface="Corbel"/>
                </a:rPr>
                <a:t>1/2</a:t>
              </a:r>
              <a:r>
                <a:rPr lang="en-US" sz="2000" dirty="0">
                  <a:solidFill>
                    <a:schemeClr val="bg1"/>
                  </a:solidFill>
                  <a:latin typeface="Corbel"/>
                  <a:cs typeface="Corbel"/>
                </a:rPr>
                <a:t>) </a:t>
              </a:r>
              <a:endParaRPr lang="it-IT" sz="2000" dirty="0">
                <a:solidFill>
                  <a:schemeClr val="bg1"/>
                </a:solidFill>
                <a:latin typeface="Corbel"/>
                <a:cs typeface="Corbel"/>
              </a:endParaRPr>
            </a:p>
          </p:txBody>
        </p:sp>
        <p:sp>
          <p:nvSpPr>
            <p:cNvPr id="6" name="CasellaDiTesto 5"/>
            <p:cNvSpPr txBox="1"/>
            <p:nvPr/>
          </p:nvSpPr>
          <p:spPr>
            <a:xfrm>
              <a:off x="6527860" y="2095293"/>
              <a:ext cx="2132440" cy="20928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b="1" dirty="0" err="1">
                  <a:solidFill>
                    <a:srgbClr val="FFFF00"/>
                  </a:solidFill>
                  <a:latin typeface="Corbel"/>
                  <a:cs typeface="Corbel"/>
                </a:rPr>
                <a:t>o</a:t>
              </a:r>
              <a:r>
                <a:rPr lang="it-IT" b="1" dirty="0" err="1" smtClean="0">
                  <a:solidFill>
                    <a:srgbClr val="FFFF00"/>
                  </a:solidFill>
                  <a:latin typeface="Corbel"/>
                  <a:cs typeface="Corbel"/>
                </a:rPr>
                <a:t>nly</a:t>
              </a:r>
              <a:r>
                <a:rPr lang="it-IT" b="1" dirty="0" smtClean="0">
                  <a:solidFill>
                    <a:srgbClr val="FFFF00"/>
                  </a:solidFill>
                  <a:latin typeface="Corbel"/>
                  <a:cs typeface="Corbel"/>
                </a:rPr>
                <a:t> 0.15 </a:t>
              </a:r>
              <a:r>
                <a:rPr lang="it-IT" b="1" dirty="0" err="1" smtClean="0">
                  <a:solidFill>
                    <a:srgbClr val="FFFF00"/>
                  </a:solidFill>
                  <a:latin typeface="Corbel"/>
                  <a:cs typeface="Corbel"/>
                </a:rPr>
                <a:t>MeV</a:t>
              </a:r>
              <a:endParaRPr lang="it-IT" b="1" dirty="0" smtClean="0">
                <a:solidFill>
                  <a:srgbClr val="FFFF00"/>
                </a:solidFill>
                <a:latin typeface="Corbel"/>
                <a:cs typeface="Corbel"/>
              </a:endParaRPr>
            </a:p>
            <a:p>
              <a:r>
                <a:rPr lang="it-IT" dirty="0" smtClean="0">
                  <a:solidFill>
                    <a:schemeClr val="bg1"/>
                  </a:solidFill>
                  <a:latin typeface="Corbel"/>
                  <a:cs typeface="Corbel"/>
                </a:rPr>
                <a:t>Spin-</a:t>
              </a:r>
              <a:r>
                <a:rPr lang="it-IT" dirty="0" err="1" smtClean="0">
                  <a:solidFill>
                    <a:schemeClr val="bg1"/>
                  </a:solidFill>
                  <a:latin typeface="Corbel"/>
                  <a:cs typeface="Corbel"/>
                </a:rPr>
                <a:t>orbit</a:t>
              </a:r>
              <a:r>
                <a:rPr lang="it-IT" dirty="0" smtClean="0">
                  <a:solidFill>
                    <a:schemeClr val="bg1"/>
                  </a:solidFill>
                  <a:latin typeface="Corbel"/>
                  <a:cs typeface="Corbel"/>
                </a:rPr>
                <a:t> </a:t>
              </a:r>
              <a:r>
                <a:rPr lang="it-IT" dirty="0" err="1" smtClean="0">
                  <a:solidFill>
                    <a:schemeClr val="bg1"/>
                  </a:solidFill>
                  <a:latin typeface="Corbel"/>
                  <a:cs typeface="Corbel"/>
                </a:rPr>
                <a:t>splitting</a:t>
              </a:r>
              <a:endParaRPr lang="it-IT" dirty="0" smtClean="0">
                <a:solidFill>
                  <a:schemeClr val="bg1"/>
                </a:solidFill>
                <a:latin typeface="Corbel"/>
                <a:cs typeface="Corbel"/>
              </a:endParaRPr>
            </a:p>
            <a:p>
              <a:r>
                <a:rPr lang="it-IT" dirty="0" smtClean="0">
                  <a:solidFill>
                    <a:schemeClr val="bg1"/>
                  </a:solidFill>
                  <a:latin typeface="Corbel"/>
                  <a:cs typeface="Corbel"/>
                </a:rPr>
                <a:t>In </a:t>
              </a:r>
              <a:r>
                <a:rPr lang="it-IT" dirty="0" err="1" smtClean="0">
                  <a:solidFill>
                    <a:schemeClr val="bg1"/>
                  </a:solidFill>
                  <a:latin typeface="Corbel"/>
                  <a:cs typeface="Corbel"/>
                </a:rPr>
                <a:t>hypernucleus</a:t>
              </a:r>
              <a:r>
                <a:rPr lang="it-IT" dirty="0" smtClean="0">
                  <a:solidFill>
                    <a:schemeClr val="bg1"/>
                  </a:solidFill>
                  <a:latin typeface="Corbel"/>
                  <a:cs typeface="Corbel"/>
                </a:rPr>
                <a:t>  </a:t>
              </a:r>
              <a:r>
                <a:rPr lang="it-IT" baseline="30000" dirty="0" smtClean="0">
                  <a:solidFill>
                    <a:schemeClr val="bg1"/>
                  </a:solidFill>
                  <a:latin typeface="Corbel"/>
                  <a:cs typeface="Corbel"/>
                </a:rPr>
                <a:t>13</a:t>
              </a:r>
              <a:r>
                <a:rPr lang="it-IT" dirty="0" smtClean="0">
                  <a:solidFill>
                    <a:schemeClr val="bg1"/>
                  </a:solidFill>
                  <a:latin typeface="Corbel"/>
                  <a:cs typeface="Corbel"/>
                </a:rPr>
                <a:t>C</a:t>
              </a:r>
            </a:p>
            <a:p>
              <a:endParaRPr lang="it-IT" dirty="0">
                <a:solidFill>
                  <a:schemeClr val="bg1"/>
                </a:solidFill>
                <a:latin typeface="Corbel"/>
                <a:cs typeface="Corbel"/>
              </a:endParaRPr>
            </a:p>
            <a:p>
              <a:pPr>
                <a:lnSpc>
                  <a:spcPct val="80000"/>
                </a:lnSpc>
              </a:pPr>
              <a:endParaRPr lang="it-IT" dirty="0" smtClean="0">
                <a:solidFill>
                  <a:schemeClr val="bg1"/>
                </a:solidFill>
                <a:latin typeface="Corbel"/>
                <a:cs typeface="Corbel"/>
              </a:endParaRPr>
            </a:p>
            <a:p>
              <a:r>
                <a:rPr lang="it-IT" sz="2000" b="1" dirty="0" smtClean="0">
                  <a:solidFill>
                    <a:srgbClr val="FFFF00"/>
                  </a:solidFill>
                  <a:latin typeface="Corbel"/>
                  <a:cs typeface="Corbel"/>
                </a:rPr>
                <a:t>In </a:t>
              </a:r>
              <a:r>
                <a:rPr lang="it-IT" sz="2000" b="1" dirty="0" err="1" smtClean="0">
                  <a:solidFill>
                    <a:srgbClr val="FFFF00"/>
                  </a:solidFill>
                  <a:latin typeface="Corbel"/>
                  <a:cs typeface="Corbel"/>
                </a:rPr>
                <a:t>normal</a:t>
              </a:r>
              <a:r>
                <a:rPr lang="it-IT" sz="2000" b="1" dirty="0" smtClean="0">
                  <a:solidFill>
                    <a:srgbClr val="FFFF00"/>
                  </a:solidFill>
                  <a:latin typeface="Corbel"/>
                  <a:cs typeface="Corbel"/>
                </a:rPr>
                <a:t> </a:t>
              </a:r>
              <a:r>
                <a:rPr lang="it-IT" sz="2000" b="1" dirty="0" err="1" smtClean="0">
                  <a:solidFill>
                    <a:srgbClr val="FFFF00"/>
                  </a:solidFill>
                  <a:latin typeface="Corbel"/>
                  <a:cs typeface="Corbel"/>
                </a:rPr>
                <a:t>nucleus</a:t>
              </a:r>
              <a:r>
                <a:rPr lang="it-IT" sz="2000" b="1" dirty="0" smtClean="0">
                  <a:solidFill>
                    <a:srgbClr val="FFFF00"/>
                  </a:solidFill>
                  <a:latin typeface="Corbel"/>
                  <a:cs typeface="Corbel"/>
                </a:rPr>
                <a:t> </a:t>
              </a:r>
            </a:p>
            <a:p>
              <a:r>
                <a:rPr lang="it-IT" sz="2000" b="1" baseline="30000" dirty="0" smtClean="0">
                  <a:solidFill>
                    <a:srgbClr val="FFFF00"/>
                  </a:solidFill>
                  <a:latin typeface="Corbel"/>
                  <a:cs typeface="Corbel"/>
                </a:rPr>
                <a:t>13</a:t>
              </a:r>
              <a:r>
                <a:rPr lang="it-IT" sz="2000" b="1" dirty="0" smtClean="0">
                  <a:solidFill>
                    <a:srgbClr val="FFFF00"/>
                  </a:solidFill>
                  <a:latin typeface="Corbel"/>
                  <a:cs typeface="Corbel"/>
                </a:rPr>
                <a:t>C ?</a:t>
              </a:r>
              <a:endParaRPr lang="it-IT" sz="2000" b="1" dirty="0">
                <a:solidFill>
                  <a:srgbClr val="FFFF00"/>
                </a:solidFill>
                <a:latin typeface="Corbel"/>
                <a:cs typeface="Corbel"/>
              </a:endParaRPr>
            </a:p>
          </p:txBody>
        </p:sp>
      </p:grpSp>
      <p:grpSp>
        <p:nvGrpSpPr>
          <p:cNvPr id="25" name="Gruppo 24"/>
          <p:cNvGrpSpPr/>
          <p:nvPr/>
        </p:nvGrpSpPr>
        <p:grpSpPr>
          <a:xfrm>
            <a:off x="4088700" y="4393830"/>
            <a:ext cx="4258501" cy="2390258"/>
            <a:chOff x="4088700" y="4393830"/>
            <a:chExt cx="4258501" cy="2390258"/>
          </a:xfrm>
        </p:grpSpPr>
        <p:sp>
          <p:nvSpPr>
            <p:cNvPr id="37" name="CasellaDiTesto 36"/>
            <p:cNvSpPr txBox="1"/>
            <p:nvPr/>
          </p:nvSpPr>
          <p:spPr>
            <a:xfrm>
              <a:off x="4088700" y="6289594"/>
              <a:ext cx="3783240" cy="4944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it-IT" sz="1600" dirty="0" smtClean="0">
                  <a:solidFill>
                    <a:srgbClr val="FFFFFF"/>
                  </a:solidFill>
                  <a:latin typeface="Corbel"/>
                  <a:cs typeface="Corbel"/>
                </a:rPr>
                <a:t>A first </a:t>
              </a:r>
              <a:r>
                <a:rPr lang="it-IT" sz="1600" dirty="0" err="1" smtClean="0">
                  <a:solidFill>
                    <a:srgbClr val="FFFFFF"/>
                  </a:solidFill>
                  <a:latin typeface="Corbel"/>
                  <a:cs typeface="Corbel"/>
                </a:rPr>
                <a:t>attempt</a:t>
              </a:r>
              <a:r>
                <a:rPr lang="it-IT" sz="1600" dirty="0" smtClean="0">
                  <a:solidFill>
                    <a:srgbClr val="FFFFFF"/>
                  </a:solidFill>
                  <a:latin typeface="Corbel"/>
                  <a:cs typeface="Corbel"/>
                </a:rPr>
                <a:t> in Oslo in 2012 with </a:t>
              </a:r>
              <a:r>
                <a:rPr lang="it-IT" sz="1600" baseline="30000" dirty="0" smtClean="0">
                  <a:solidFill>
                    <a:srgbClr val="FFFFFF"/>
                  </a:solidFill>
                  <a:latin typeface="Corbel"/>
                  <a:cs typeface="Corbel"/>
                </a:rPr>
                <a:t>12</a:t>
              </a:r>
              <a:r>
                <a:rPr lang="it-IT" sz="1600" dirty="0" smtClean="0">
                  <a:solidFill>
                    <a:srgbClr val="FFFFFF"/>
                  </a:solidFill>
                  <a:latin typeface="Corbel"/>
                  <a:cs typeface="Corbel"/>
                </a:rPr>
                <a:t>C(</a:t>
              </a:r>
              <a:r>
                <a:rPr lang="it-IT" sz="1600" dirty="0" err="1" smtClean="0">
                  <a:solidFill>
                    <a:srgbClr val="FFFFFF"/>
                  </a:solidFill>
                  <a:latin typeface="Corbel"/>
                  <a:cs typeface="Corbel"/>
                </a:rPr>
                <a:t>d,p</a:t>
              </a:r>
              <a:r>
                <a:rPr lang="it-IT" sz="1600" dirty="0" smtClean="0">
                  <a:solidFill>
                    <a:srgbClr val="FFFFFF"/>
                  </a:solidFill>
                  <a:latin typeface="Corbel"/>
                  <a:cs typeface="Corbel"/>
                </a:rPr>
                <a:t>)</a:t>
              </a:r>
            </a:p>
            <a:p>
              <a:pPr>
                <a:lnSpc>
                  <a:spcPct val="80000"/>
                </a:lnSpc>
              </a:pPr>
              <a:r>
                <a:rPr lang="it-IT" sz="1600" dirty="0" err="1" smtClean="0">
                  <a:solidFill>
                    <a:srgbClr val="FFFFFF"/>
                  </a:solidFill>
                  <a:latin typeface="Symbol" charset="2"/>
                  <a:cs typeface="Symbol" charset="2"/>
                </a:rPr>
                <a:t>s</a:t>
              </a:r>
              <a:r>
                <a:rPr lang="it-IT" sz="1600" dirty="0" smtClean="0">
                  <a:solidFill>
                    <a:srgbClr val="FFFFFF"/>
                  </a:solidFill>
                  <a:latin typeface="Corbel"/>
                  <a:cs typeface="Corbel"/>
                </a:rPr>
                <a:t> ≈1-10 mb, THIN Target </a:t>
              </a:r>
              <a:endParaRPr lang="it-IT" sz="1600" dirty="0">
                <a:solidFill>
                  <a:srgbClr val="FFFFFF"/>
                </a:solidFill>
                <a:latin typeface="Corbel"/>
                <a:cs typeface="Corbel"/>
              </a:endParaRPr>
            </a:p>
          </p:txBody>
        </p:sp>
        <p:pic>
          <p:nvPicPr>
            <p:cNvPr id="22" name="Immagine 21"/>
            <p:cNvPicPr>
              <a:picLocks noChangeAspect="1"/>
            </p:cNvPicPr>
            <p:nvPr/>
          </p:nvPicPr>
          <p:blipFill rotWithShape="1">
            <a:blip r:embed="rId4"/>
            <a:srcRect l="2402" r="2478" b="15549"/>
            <a:stretch/>
          </p:blipFill>
          <p:spPr>
            <a:xfrm>
              <a:off x="4771593" y="4393830"/>
              <a:ext cx="3575608" cy="1883435"/>
            </a:xfrm>
            <a:prstGeom prst="rect">
              <a:avLst/>
            </a:prstGeom>
          </p:spPr>
        </p:pic>
        <p:cxnSp>
          <p:nvCxnSpPr>
            <p:cNvPr id="23" name="Connettore 1 22"/>
            <p:cNvCxnSpPr/>
            <p:nvPr/>
          </p:nvCxnSpPr>
          <p:spPr>
            <a:xfrm>
              <a:off x="4993527" y="5712774"/>
              <a:ext cx="3321728" cy="0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CasellaDiTesto 25"/>
            <p:cNvSpPr txBox="1"/>
            <p:nvPr/>
          </p:nvSpPr>
          <p:spPr>
            <a:xfrm>
              <a:off x="6886857" y="4861841"/>
              <a:ext cx="120841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000" b="1" dirty="0" err="1" smtClean="0">
                  <a:solidFill>
                    <a:srgbClr val="0000FF"/>
                  </a:solidFill>
                  <a:latin typeface="Symbol" charset="2"/>
                  <a:cs typeface="Symbol" charset="2"/>
                </a:rPr>
                <a:t>s</a:t>
              </a:r>
              <a:r>
                <a:rPr lang="it-IT" sz="2000" b="1" dirty="0" smtClean="0">
                  <a:solidFill>
                    <a:srgbClr val="0000FF"/>
                  </a:solidFill>
                </a:rPr>
                <a:t>(n+</a:t>
              </a:r>
              <a:r>
                <a:rPr lang="it-IT" sz="2000" b="1" baseline="30000" dirty="0" smtClean="0">
                  <a:solidFill>
                    <a:srgbClr val="0000FF"/>
                  </a:solidFill>
                </a:rPr>
                <a:t>12</a:t>
              </a:r>
              <a:r>
                <a:rPr lang="it-IT" sz="2000" b="1" dirty="0" smtClean="0">
                  <a:solidFill>
                    <a:srgbClr val="0000FF"/>
                  </a:solidFill>
                </a:rPr>
                <a:t>C)</a:t>
              </a:r>
              <a:endParaRPr lang="it-IT" sz="2000" b="1" dirty="0">
                <a:solidFill>
                  <a:srgbClr val="0000FF"/>
                </a:solidFill>
              </a:endParaRPr>
            </a:p>
          </p:txBody>
        </p:sp>
        <p:sp>
          <p:nvSpPr>
            <p:cNvPr id="28" name="CasellaDiTesto 27"/>
            <p:cNvSpPr txBox="1"/>
            <p:nvPr/>
          </p:nvSpPr>
          <p:spPr>
            <a:xfrm>
              <a:off x="7095040" y="5638800"/>
              <a:ext cx="77457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600" b="1" dirty="0" err="1" smtClean="0">
                  <a:solidFill>
                    <a:srgbClr val="FF0000"/>
                  </a:solidFill>
                  <a:latin typeface="Symbol" charset="2"/>
                  <a:cs typeface="Symbol" charset="2"/>
                </a:rPr>
                <a:t>s</a:t>
              </a:r>
              <a:r>
                <a:rPr lang="it-IT" sz="1600" b="1" dirty="0" smtClean="0">
                  <a:solidFill>
                    <a:srgbClr val="FF0000"/>
                  </a:solidFill>
                  <a:latin typeface="Corbel"/>
                  <a:cs typeface="Corbel"/>
                </a:rPr>
                <a:t> = 1 </a:t>
              </a:r>
              <a:r>
                <a:rPr lang="it-IT" sz="1600" b="1" dirty="0" smtClean="0">
                  <a:solidFill>
                    <a:srgbClr val="FF0000"/>
                  </a:solidFill>
                </a:rPr>
                <a:t>b</a:t>
              </a:r>
              <a:endParaRPr lang="it-IT" sz="1600" b="1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05487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/>
          <p:cNvSpPr/>
          <p:nvPr/>
        </p:nvSpPr>
        <p:spPr>
          <a:xfrm>
            <a:off x="321100" y="456173"/>
            <a:ext cx="3577428" cy="629508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/>
              <a:t>4</a:t>
            </a:r>
            <a:endParaRPr lang="it-IT" dirty="0"/>
          </a:p>
        </p:txBody>
      </p:sp>
      <p:sp>
        <p:nvSpPr>
          <p:cNvPr id="3" name="Rettangolo 2"/>
          <p:cNvSpPr/>
          <p:nvPr/>
        </p:nvSpPr>
        <p:spPr>
          <a:xfrm>
            <a:off x="958317" y="6141646"/>
            <a:ext cx="693686" cy="584776"/>
          </a:xfrm>
          <a:prstGeom prst="rect">
            <a:avLst/>
          </a:prstGeom>
          <a:effectLst/>
        </p:spPr>
        <p:txBody>
          <a:bodyPr wrap="none">
            <a:spAutoFit/>
          </a:bodyPr>
          <a:lstStyle/>
          <a:p>
            <a:pPr algn="ctr"/>
            <a:r>
              <a:rPr lang="it-IT" sz="3200" b="1" baseline="30000" dirty="0" smtClean="0">
                <a:solidFill>
                  <a:srgbClr val="0000FF"/>
                </a:solidFill>
                <a:latin typeface="Corbel"/>
                <a:cs typeface="Corbel"/>
              </a:rPr>
              <a:t>15</a:t>
            </a:r>
            <a:r>
              <a:rPr lang="it-IT" sz="3200" b="1" dirty="0" smtClean="0">
                <a:solidFill>
                  <a:srgbClr val="0000FF"/>
                </a:solidFill>
                <a:latin typeface="Corbel"/>
                <a:cs typeface="Corbel"/>
              </a:rPr>
              <a:t>C</a:t>
            </a:r>
            <a:endParaRPr lang="it-IT" sz="2800" b="1" dirty="0">
              <a:solidFill>
                <a:srgbClr val="0000FF"/>
              </a:solidFill>
              <a:latin typeface="Corbel"/>
              <a:cs typeface="Corbel"/>
            </a:endParaRPr>
          </a:p>
        </p:txBody>
      </p:sp>
      <p:sp>
        <p:nvSpPr>
          <p:cNvPr id="4" name="Rettangolo 4"/>
          <p:cNvSpPr/>
          <p:nvPr/>
        </p:nvSpPr>
        <p:spPr>
          <a:xfrm>
            <a:off x="0" y="1429"/>
            <a:ext cx="9144000" cy="4514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2800" b="1" dirty="0" smtClean="0">
                <a:solidFill>
                  <a:srgbClr val="FFFF00"/>
                </a:solidFill>
                <a:latin typeface="Corbel" charset="0"/>
                <a:cs typeface="Corbel" charset="0"/>
              </a:rPr>
              <a:t> </a:t>
            </a:r>
            <a:r>
              <a:rPr lang="en-US" sz="2800" b="1" dirty="0" smtClean="0">
                <a:solidFill>
                  <a:srgbClr val="FFFF00"/>
                </a:solidFill>
                <a:latin typeface="Symbol" charset="2"/>
                <a:cs typeface="Symbol" charset="2"/>
              </a:rPr>
              <a:t>g</a:t>
            </a:r>
            <a:r>
              <a:rPr lang="en-US" sz="2800" b="1" dirty="0" smtClean="0">
                <a:solidFill>
                  <a:srgbClr val="FFFF00"/>
                </a:solidFill>
                <a:latin typeface="Corbel" charset="0"/>
                <a:cs typeface="Corbel" charset="0"/>
              </a:rPr>
              <a:t>-decay from Narrow Resonances in C isotopes</a:t>
            </a:r>
            <a:endParaRPr lang="en-US" sz="900" b="1" dirty="0" smtClean="0">
              <a:solidFill>
                <a:srgbClr val="FFFF00"/>
              </a:solidFill>
              <a:latin typeface="Corbel" charset="0"/>
              <a:cs typeface="Corbel" charset="0"/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2429494" y="5326124"/>
            <a:ext cx="9541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 smtClean="0">
                <a:solidFill>
                  <a:srgbClr val="FF0000"/>
                </a:solidFill>
              </a:rPr>
              <a:t>1.2 </a:t>
            </a:r>
            <a:r>
              <a:rPr lang="it-IT" sz="1600" dirty="0" err="1" smtClean="0">
                <a:solidFill>
                  <a:srgbClr val="FF0000"/>
                </a:solidFill>
              </a:rPr>
              <a:t>MeV</a:t>
            </a:r>
            <a:endParaRPr lang="it-IT" sz="1600" dirty="0">
              <a:solidFill>
                <a:srgbClr val="FF0000"/>
              </a:solidFill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2420960" y="4999899"/>
            <a:ext cx="8441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b="1" baseline="30000" dirty="0" smtClean="0">
                <a:solidFill>
                  <a:srgbClr val="FF0000"/>
                </a:solidFill>
              </a:rPr>
              <a:t>14</a:t>
            </a:r>
            <a:r>
              <a:rPr lang="it-IT" sz="1600" b="1" dirty="0" smtClean="0">
                <a:solidFill>
                  <a:srgbClr val="FF0000"/>
                </a:solidFill>
              </a:rPr>
              <a:t>C + </a:t>
            </a:r>
            <a:r>
              <a:rPr lang="it-IT" sz="1600" b="1" dirty="0" err="1" smtClean="0">
                <a:solidFill>
                  <a:srgbClr val="FF0000"/>
                </a:solidFill>
              </a:rPr>
              <a:t>n</a:t>
            </a:r>
            <a:endParaRPr lang="it-IT" sz="1600" b="1" dirty="0">
              <a:solidFill>
                <a:srgbClr val="FF0000"/>
              </a:solidFill>
            </a:endParaRPr>
          </a:p>
        </p:txBody>
      </p:sp>
      <p:sp>
        <p:nvSpPr>
          <p:cNvPr id="19" name="CasellaDiTesto 18"/>
          <p:cNvSpPr txBox="1"/>
          <p:nvPr/>
        </p:nvSpPr>
        <p:spPr>
          <a:xfrm>
            <a:off x="2272262" y="2813388"/>
            <a:ext cx="169148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G≈</a:t>
            </a:r>
            <a:r>
              <a:rPr lang="it-IT" sz="2000" dirty="0" smtClean="0">
                <a:solidFill>
                  <a:srgbClr val="FF0000"/>
                </a:solidFill>
                <a:latin typeface="Corbel"/>
                <a:cs typeface="Corbel"/>
              </a:rPr>
              <a:t> 10- 60keV</a:t>
            </a:r>
          </a:p>
          <a:p>
            <a:r>
              <a:rPr lang="it-IT" sz="2000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G</a:t>
            </a:r>
            <a:r>
              <a:rPr lang="it-IT" sz="2000" baseline="-25000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g</a:t>
            </a:r>
            <a:r>
              <a:rPr lang="it-IT" sz="2000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/G</a:t>
            </a:r>
            <a:r>
              <a:rPr lang="it-IT" sz="2000" baseline="-25000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=</a:t>
            </a:r>
            <a:r>
              <a:rPr lang="it-IT" sz="2000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 </a:t>
            </a:r>
            <a:r>
              <a:rPr lang="it-IT" sz="2000" dirty="0" smtClean="0">
                <a:solidFill>
                  <a:srgbClr val="FF0000"/>
                </a:solidFill>
                <a:latin typeface="Corbel"/>
                <a:cs typeface="Corbel"/>
              </a:rPr>
              <a:t>10</a:t>
            </a:r>
            <a:r>
              <a:rPr lang="it-IT" sz="2000" baseline="30000" dirty="0" smtClean="0">
                <a:solidFill>
                  <a:srgbClr val="FF0000"/>
                </a:solidFill>
                <a:latin typeface="Corbel"/>
                <a:cs typeface="Corbel"/>
              </a:rPr>
              <a:t>-2</a:t>
            </a:r>
            <a:r>
              <a:rPr lang="it-IT" sz="2000" dirty="0" smtClean="0">
                <a:solidFill>
                  <a:srgbClr val="FF0000"/>
                </a:solidFill>
                <a:latin typeface="Corbel"/>
                <a:cs typeface="Corbel"/>
              </a:rPr>
              <a:t>-10</a:t>
            </a:r>
            <a:r>
              <a:rPr lang="it-IT" sz="2000" baseline="30000" dirty="0" smtClean="0">
                <a:solidFill>
                  <a:srgbClr val="FF0000"/>
                </a:solidFill>
                <a:latin typeface="Corbel"/>
                <a:cs typeface="Corbel"/>
              </a:rPr>
              <a:t>-4 </a:t>
            </a:r>
            <a:endParaRPr lang="it-IT" sz="2000" baseline="30000" dirty="0">
              <a:solidFill>
                <a:srgbClr val="FF0000"/>
              </a:solidFill>
              <a:latin typeface="Corbel"/>
              <a:cs typeface="Corbel"/>
            </a:endParaRPr>
          </a:p>
        </p:txBody>
      </p:sp>
      <p:sp>
        <p:nvSpPr>
          <p:cNvPr id="34" name="Rettangolo 33"/>
          <p:cNvSpPr/>
          <p:nvPr/>
        </p:nvSpPr>
        <p:spPr>
          <a:xfrm>
            <a:off x="4063765" y="590519"/>
            <a:ext cx="4766963" cy="1200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00FFFF"/>
                </a:solidFill>
                <a:latin typeface="Corbel"/>
                <a:cs typeface="Corbel"/>
              </a:rPr>
              <a:t>EM decay: </a:t>
            </a:r>
            <a:r>
              <a:rPr lang="en-US" sz="2400" dirty="0" smtClean="0">
                <a:solidFill>
                  <a:srgbClr val="FFFFFF"/>
                </a:solidFill>
                <a:latin typeface="Corbel"/>
                <a:cs typeface="Corbel"/>
              </a:rPr>
              <a:t>Stringent Test </a:t>
            </a:r>
          </a:p>
          <a:p>
            <a:r>
              <a:rPr lang="en-US" sz="2400" dirty="0" smtClean="0">
                <a:solidFill>
                  <a:srgbClr val="FFFFFF"/>
                </a:solidFill>
                <a:latin typeface="Corbel"/>
                <a:cs typeface="Corbel"/>
              </a:rPr>
              <a:t>                       of </a:t>
            </a:r>
            <a:r>
              <a:rPr lang="en-US" sz="2400" dirty="0" err="1" smtClean="0">
                <a:solidFill>
                  <a:srgbClr val="FFFFFF"/>
                </a:solidFill>
                <a:latin typeface="Corbel"/>
                <a:cs typeface="Corbel"/>
              </a:rPr>
              <a:t>ab</a:t>
            </a:r>
            <a:r>
              <a:rPr lang="en-US" sz="2400" dirty="0" smtClean="0">
                <a:solidFill>
                  <a:srgbClr val="FFFFFF"/>
                </a:solidFill>
                <a:latin typeface="Corbel"/>
                <a:cs typeface="Corbel"/>
              </a:rPr>
              <a:t>-initio calculations</a:t>
            </a:r>
          </a:p>
          <a:p>
            <a:endParaRPr lang="en-US" sz="2400" b="1" dirty="0">
              <a:solidFill>
                <a:srgbClr val="00FFFF"/>
              </a:solidFill>
              <a:latin typeface="Corbel"/>
              <a:cs typeface="Corbel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4142630" y="4412063"/>
            <a:ext cx="3035957" cy="18774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 err="1" smtClean="0">
                <a:solidFill>
                  <a:srgbClr val="00FFFF"/>
                </a:solidFill>
                <a:latin typeface="Corbel"/>
                <a:cs typeface="Corbel"/>
              </a:rPr>
              <a:t>Additional</a:t>
            </a:r>
            <a:r>
              <a:rPr lang="it-IT" sz="2400" b="1" dirty="0" smtClean="0">
                <a:solidFill>
                  <a:srgbClr val="00FFFF"/>
                </a:solidFill>
                <a:latin typeface="Corbel"/>
                <a:cs typeface="Corbel"/>
              </a:rPr>
              <a:t> Detectors:</a:t>
            </a:r>
          </a:p>
          <a:p>
            <a:endParaRPr lang="it-IT" b="1" dirty="0">
              <a:solidFill>
                <a:srgbClr val="FFFF00"/>
              </a:solidFill>
              <a:latin typeface="Corbel"/>
              <a:cs typeface="Corbel"/>
            </a:endParaRPr>
          </a:p>
          <a:p>
            <a:pPr marL="285750" indent="-285750">
              <a:buFont typeface="Courier New"/>
              <a:buChar char="o"/>
            </a:pPr>
            <a:r>
              <a:rPr lang="it-IT" sz="2000" b="1" dirty="0" smtClean="0">
                <a:solidFill>
                  <a:schemeClr val="bg1"/>
                </a:solidFill>
                <a:latin typeface="Corbel"/>
                <a:cs typeface="Corbel"/>
              </a:rPr>
              <a:t>High Energy Detectors </a:t>
            </a:r>
          </a:p>
          <a:p>
            <a:r>
              <a:rPr lang="it-IT" sz="2000" b="1" dirty="0">
                <a:solidFill>
                  <a:schemeClr val="bg1"/>
                </a:solidFill>
                <a:latin typeface="Corbel"/>
                <a:cs typeface="Corbel"/>
              </a:rPr>
              <a:t> </a:t>
            </a:r>
            <a:r>
              <a:rPr lang="it-IT" sz="2000" b="1" dirty="0" smtClean="0">
                <a:solidFill>
                  <a:schemeClr val="bg1"/>
                </a:solidFill>
                <a:latin typeface="Corbel"/>
                <a:cs typeface="Corbel"/>
              </a:rPr>
              <a:t> </a:t>
            </a:r>
            <a:r>
              <a:rPr lang="it-IT" sz="2000" dirty="0" smtClean="0">
                <a:solidFill>
                  <a:schemeClr val="bg1"/>
                </a:solidFill>
                <a:latin typeface="Corbel"/>
                <a:cs typeface="Corbel"/>
              </a:rPr>
              <a:t>   (PARIS, Large LaBr</a:t>
            </a:r>
            <a:r>
              <a:rPr lang="it-IT" sz="2000" baseline="-25000" dirty="0" smtClean="0">
                <a:solidFill>
                  <a:schemeClr val="bg1"/>
                </a:solidFill>
                <a:latin typeface="Corbel"/>
                <a:cs typeface="Corbel"/>
              </a:rPr>
              <a:t>3</a:t>
            </a:r>
            <a:r>
              <a:rPr lang="it-IT" sz="2000" dirty="0" smtClean="0">
                <a:solidFill>
                  <a:schemeClr val="bg1"/>
                </a:solidFill>
                <a:latin typeface="Corbel"/>
                <a:cs typeface="Corbel"/>
              </a:rPr>
              <a:t>, …)</a:t>
            </a:r>
          </a:p>
          <a:p>
            <a:pPr>
              <a:lnSpc>
                <a:spcPct val="70000"/>
              </a:lnSpc>
            </a:pPr>
            <a:endParaRPr lang="it-IT" sz="2000" b="1" dirty="0" smtClean="0">
              <a:solidFill>
                <a:schemeClr val="bg1"/>
              </a:solidFill>
              <a:latin typeface="Corbel"/>
              <a:cs typeface="Corbel"/>
            </a:endParaRPr>
          </a:p>
          <a:p>
            <a:pPr marL="285750" indent="-285750">
              <a:buFont typeface="Courier New"/>
              <a:buChar char="o"/>
            </a:pPr>
            <a:r>
              <a:rPr lang="it-IT" sz="2000" b="1" dirty="0" err="1" smtClean="0">
                <a:solidFill>
                  <a:schemeClr val="bg1"/>
                </a:solidFill>
                <a:latin typeface="Corbel"/>
                <a:cs typeface="Corbel"/>
              </a:rPr>
              <a:t>Particle</a:t>
            </a:r>
            <a:r>
              <a:rPr lang="it-IT" sz="2000" b="1" dirty="0" smtClean="0">
                <a:solidFill>
                  <a:schemeClr val="bg1"/>
                </a:solidFill>
                <a:latin typeface="Corbel"/>
                <a:cs typeface="Corbel"/>
              </a:rPr>
              <a:t> detectors</a:t>
            </a:r>
            <a:endParaRPr lang="it-IT" sz="2400" b="1" dirty="0">
              <a:solidFill>
                <a:srgbClr val="FFFF00"/>
              </a:solidFill>
              <a:latin typeface="Corbel"/>
              <a:cs typeface="Corbel"/>
            </a:endParaRPr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808" y="683328"/>
            <a:ext cx="1927416" cy="5544621"/>
          </a:xfrm>
          <a:prstGeom prst="rect">
            <a:avLst/>
          </a:prstGeom>
        </p:spPr>
      </p:pic>
      <p:cxnSp>
        <p:nvCxnSpPr>
          <p:cNvPr id="7" name="Connettore 1 6"/>
          <p:cNvCxnSpPr/>
          <p:nvPr/>
        </p:nvCxnSpPr>
        <p:spPr>
          <a:xfrm>
            <a:off x="1665047" y="5350782"/>
            <a:ext cx="1282287" cy="24658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asellaDiTesto 11"/>
          <p:cNvSpPr txBox="1"/>
          <p:nvPr/>
        </p:nvSpPr>
        <p:spPr>
          <a:xfrm>
            <a:off x="2295224" y="1896687"/>
            <a:ext cx="16180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err="1" smtClean="0">
                <a:solidFill>
                  <a:srgbClr val="0000FF"/>
                </a:solidFill>
                <a:latin typeface="Corbel"/>
                <a:cs typeface="Corbel"/>
              </a:rPr>
              <a:t>All</a:t>
            </a:r>
            <a:r>
              <a:rPr lang="it-IT" b="1" dirty="0" smtClean="0">
                <a:solidFill>
                  <a:srgbClr val="0000FF"/>
                </a:solidFill>
                <a:latin typeface="Corbel"/>
                <a:cs typeface="Corbel"/>
              </a:rPr>
              <a:t> </a:t>
            </a:r>
            <a:r>
              <a:rPr lang="it-IT" b="1" dirty="0" err="1" smtClean="0">
                <a:solidFill>
                  <a:srgbClr val="0000FF"/>
                </a:solidFill>
                <a:latin typeface="Corbel"/>
                <a:cs typeface="Corbel"/>
              </a:rPr>
              <a:t>resonances</a:t>
            </a:r>
            <a:endParaRPr lang="it-IT" b="1" dirty="0" smtClean="0">
              <a:solidFill>
                <a:srgbClr val="0000FF"/>
              </a:solidFill>
              <a:latin typeface="Corbel"/>
              <a:cs typeface="Corbel"/>
            </a:endParaRPr>
          </a:p>
          <a:p>
            <a:r>
              <a:rPr lang="it-IT" b="1" dirty="0" smtClean="0">
                <a:solidFill>
                  <a:srgbClr val="0000FF"/>
                </a:solidFill>
                <a:latin typeface="Corbel"/>
                <a:cs typeface="Corbel"/>
              </a:rPr>
              <a:t> are </a:t>
            </a:r>
            <a:r>
              <a:rPr lang="it-IT" b="1" dirty="0" err="1" smtClean="0">
                <a:solidFill>
                  <a:srgbClr val="0000FF"/>
                </a:solidFill>
                <a:latin typeface="Corbel"/>
                <a:cs typeface="Corbel"/>
              </a:rPr>
              <a:t>narrow</a:t>
            </a:r>
            <a:r>
              <a:rPr lang="it-IT" b="1" dirty="0" smtClean="0">
                <a:solidFill>
                  <a:srgbClr val="0000FF"/>
                </a:solidFill>
                <a:latin typeface="Corbel"/>
                <a:cs typeface="Corbel"/>
              </a:rPr>
              <a:t> !!</a:t>
            </a:r>
            <a:endParaRPr lang="it-IT" b="1" dirty="0">
              <a:solidFill>
                <a:srgbClr val="0000FF"/>
              </a:solidFill>
              <a:latin typeface="Corbel"/>
              <a:cs typeface="Corbel"/>
            </a:endParaRPr>
          </a:p>
        </p:txBody>
      </p:sp>
      <p:sp>
        <p:nvSpPr>
          <p:cNvPr id="20" name="Rettangolo 19"/>
          <p:cNvSpPr/>
          <p:nvPr/>
        </p:nvSpPr>
        <p:spPr>
          <a:xfrm>
            <a:off x="4117230" y="2006658"/>
            <a:ext cx="487437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b="1" dirty="0" err="1" smtClean="0">
                <a:solidFill>
                  <a:srgbClr val="00FFFF"/>
                </a:solidFill>
                <a:latin typeface="Corbel"/>
                <a:cs typeface="Corbel"/>
              </a:rPr>
              <a:t>Possible</a:t>
            </a:r>
            <a:r>
              <a:rPr lang="it-IT" sz="2400" b="1" dirty="0" smtClean="0">
                <a:solidFill>
                  <a:srgbClr val="00FFFF"/>
                </a:solidFill>
                <a:latin typeface="Corbel"/>
                <a:cs typeface="Corbel"/>
              </a:rPr>
              <a:t> </a:t>
            </a:r>
            <a:r>
              <a:rPr lang="it-IT" sz="2400" b="1" dirty="0" err="1" smtClean="0">
                <a:solidFill>
                  <a:srgbClr val="00FFFF"/>
                </a:solidFill>
                <a:latin typeface="Corbel"/>
                <a:cs typeface="Corbel"/>
              </a:rPr>
              <a:t>Reactions</a:t>
            </a:r>
            <a:r>
              <a:rPr lang="it-IT" sz="2400" b="1" dirty="0" smtClean="0">
                <a:solidFill>
                  <a:srgbClr val="00FFFF"/>
                </a:solidFill>
                <a:latin typeface="Corbel"/>
                <a:cs typeface="Corbel"/>
              </a:rPr>
              <a:t>:</a:t>
            </a:r>
          </a:p>
          <a:p>
            <a:endParaRPr lang="it-IT" sz="2400" b="1" dirty="0">
              <a:solidFill>
                <a:srgbClr val="00FFFF"/>
              </a:solidFill>
              <a:latin typeface="Corbel"/>
              <a:cs typeface="Corbel"/>
            </a:endParaRPr>
          </a:p>
          <a:p>
            <a:pPr marL="342900" indent="-342900">
              <a:buFont typeface="Courier New"/>
              <a:buChar char="o"/>
            </a:pPr>
            <a:r>
              <a:rPr lang="it-IT" sz="2400" dirty="0" err="1" smtClean="0">
                <a:solidFill>
                  <a:srgbClr val="FFFFFF"/>
                </a:solidFill>
                <a:latin typeface="Corbel"/>
                <a:cs typeface="Corbel"/>
              </a:rPr>
              <a:t>n</a:t>
            </a:r>
            <a:r>
              <a:rPr lang="it-IT" sz="2400" dirty="0" smtClean="0">
                <a:solidFill>
                  <a:srgbClr val="FFFFFF"/>
                </a:solidFill>
                <a:latin typeface="Corbel"/>
                <a:cs typeface="Corbel"/>
              </a:rPr>
              <a:t> + </a:t>
            </a:r>
            <a:r>
              <a:rPr lang="it-IT" sz="2400" baseline="30000" dirty="0" smtClean="0">
                <a:solidFill>
                  <a:srgbClr val="FFFFFF"/>
                </a:solidFill>
                <a:latin typeface="Corbel"/>
                <a:cs typeface="Corbel"/>
              </a:rPr>
              <a:t>14</a:t>
            </a:r>
            <a:r>
              <a:rPr lang="it-IT" sz="2400" dirty="0" smtClean="0">
                <a:solidFill>
                  <a:srgbClr val="FFFFFF"/>
                </a:solidFill>
                <a:latin typeface="Corbel"/>
                <a:cs typeface="Corbel"/>
              </a:rPr>
              <a:t>C     </a:t>
            </a:r>
            <a:r>
              <a:rPr lang="it-IT" sz="2000" dirty="0">
                <a:solidFill>
                  <a:srgbClr val="FFFFFF"/>
                </a:solidFill>
                <a:latin typeface="Corbel"/>
                <a:cs typeface="Corbel"/>
              </a:rPr>
              <a:t>(</a:t>
            </a:r>
            <a:r>
              <a:rPr lang="it-IT" sz="2000" dirty="0" err="1">
                <a:solidFill>
                  <a:srgbClr val="FFFFFF"/>
                </a:solidFill>
                <a:latin typeface="Symbol" charset="2"/>
                <a:cs typeface="Symbol" charset="2"/>
              </a:rPr>
              <a:t>s</a:t>
            </a:r>
            <a:r>
              <a:rPr lang="it-IT" sz="2000" dirty="0">
                <a:solidFill>
                  <a:srgbClr val="FFFFFF"/>
                </a:solidFill>
                <a:latin typeface="Corbel"/>
                <a:cs typeface="Corbel"/>
              </a:rPr>
              <a:t> = 1 </a:t>
            </a:r>
            <a:r>
              <a:rPr lang="it-IT" sz="2000" dirty="0" smtClean="0">
                <a:solidFill>
                  <a:srgbClr val="FFFFFF"/>
                </a:solidFill>
                <a:latin typeface="Corbel"/>
                <a:cs typeface="Corbel"/>
              </a:rPr>
              <a:t>b,  </a:t>
            </a:r>
            <a:r>
              <a:rPr lang="it-IT" sz="2000" dirty="0" err="1" smtClean="0">
                <a:solidFill>
                  <a:srgbClr val="FFFFFF"/>
                </a:solidFill>
                <a:latin typeface="Corbel"/>
                <a:cs typeface="Corbel"/>
              </a:rPr>
              <a:t>radioactive</a:t>
            </a:r>
            <a:r>
              <a:rPr lang="it-IT" sz="200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lang="it-IT" sz="2000" dirty="0" smtClean="0">
                <a:solidFill>
                  <a:srgbClr val="FFFFFF"/>
                </a:solidFill>
                <a:latin typeface="Corbel"/>
                <a:cs typeface="Corbel"/>
              </a:rPr>
              <a:t>target! )</a:t>
            </a:r>
            <a:endParaRPr lang="it-IT" sz="2400" dirty="0" smtClean="0">
              <a:solidFill>
                <a:srgbClr val="FFFFFF"/>
              </a:solidFill>
              <a:latin typeface="Corbel"/>
              <a:cs typeface="Corbel"/>
            </a:endParaRPr>
          </a:p>
          <a:p>
            <a:pPr marL="342900" indent="-342900">
              <a:buFont typeface="Courier New"/>
              <a:buChar char="o"/>
            </a:pPr>
            <a:r>
              <a:rPr lang="it-IT" sz="2400" baseline="30000" dirty="0" smtClean="0">
                <a:solidFill>
                  <a:srgbClr val="FFFFFF"/>
                </a:solidFill>
                <a:latin typeface="Corbel"/>
                <a:cs typeface="Corbel"/>
              </a:rPr>
              <a:t>14</a:t>
            </a:r>
            <a:r>
              <a:rPr lang="it-IT" sz="2400" dirty="0" smtClean="0">
                <a:solidFill>
                  <a:srgbClr val="FFFFFF"/>
                </a:solidFill>
                <a:latin typeface="Corbel"/>
                <a:cs typeface="Corbel"/>
              </a:rPr>
              <a:t>C + d </a:t>
            </a:r>
            <a:r>
              <a:rPr lang="it-IT" sz="2400" dirty="0" smtClean="0">
                <a:solidFill>
                  <a:srgbClr val="FFFFFF"/>
                </a:solidFill>
                <a:latin typeface="Corbel"/>
                <a:cs typeface="Corbel"/>
                <a:sym typeface="Wingdings"/>
              </a:rPr>
              <a:t> </a:t>
            </a:r>
            <a:r>
              <a:rPr lang="it-IT" sz="2400" baseline="30000" dirty="0" smtClean="0">
                <a:solidFill>
                  <a:srgbClr val="FFFFFF"/>
                </a:solidFill>
                <a:latin typeface="Corbel"/>
                <a:cs typeface="Corbel"/>
              </a:rPr>
              <a:t>15</a:t>
            </a:r>
            <a:r>
              <a:rPr lang="it-IT" sz="2400" dirty="0" smtClean="0">
                <a:solidFill>
                  <a:srgbClr val="FFFFFF"/>
                </a:solidFill>
                <a:latin typeface="Corbel"/>
                <a:cs typeface="Corbel"/>
              </a:rPr>
              <a:t>C</a:t>
            </a:r>
            <a:r>
              <a:rPr lang="it-IT" sz="240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lang="it-IT" sz="2400" dirty="0" smtClean="0">
                <a:solidFill>
                  <a:srgbClr val="FFFFFF"/>
                </a:solidFill>
                <a:latin typeface="Corbel"/>
                <a:cs typeface="Corbel"/>
              </a:rPr>
              <a:t>+ </a:t>
            </a:r>
            <a:r>
              <a:rPr lang="it-IT" sz="2400" dirty="0" err="1" smtClean="0">
                <a:solidFill>
                  <a:srgbClr val="FFFFFF"/>
                </a:solidFill>
                <a:latin typeface="Corbel"/>
                <a:cs typeface="Corbel"/>
              </a:rPr>
              <a:t>p</a:t>
            </a:r>
            <a:r>
              <a:rPr lang="it-IT" sz="2400" dirty="0" smtClean="0">
                <a:solidFill>
                  <a:srgbClr val="FFFFFF"/>
                </a:solidFill>
                <a:latin typeface="Corbel"/>
                <a:cs typeface="Corbel"/>
              </a:rPr>
              <a:t> </a:t>
            </a:r>
          </a:p>
          <a:p>
            <a:pPr marL="342900" indent="-342900">
              <a:buFont typeface="Courier New"/>
              <a:buChar char="o"/>
            </a:pPr>
            <a:r>
              <a:rPr lang="it-IT" sz="2400" baseline="30000" dirty="0">
                <a:solidFill>
                  <a:srgbClr val="FFFFFF"/>
                </a:solidFill>
                <a:latin typeface="Corbel"/>
                <a:cs typeface="Corbel"/>
              </a:rPr>
              <a:t>14</a:t>
            </a:r>
            <a:r>
              <a:rPr lang="it-IT" sz="2400" dirty="0">
                <a:solidFill>
                  <a:srgbClr val="FFFFFF"/>
                </a:solidFill>
                <a:latin typeface="Corbel"/>
                <a:cs typeface="Corbel"/>
              </a:rPr>
              <a:t>C + </a:t>
            </a:r>
            <a:r>
              <a:rPr lang="it-IT" sz="2400" baseline="30000" dirty="0">
                <a:solidFill>
                  <a:srgbClr val="FFFFFF"/>
                </a:solidFill>
                <a:latin typeface="Corbel"/>
                <a:cs typeface="Corbel"/>
              </a:rPr>
              <a:t>9</a:t>
            </a:r>
            <a:r>
              <a:rPr lang="it-IT" sz="2400" dirty="0">
                <a:solidFill>
                  <a:srgbClr val="FFFFFF"/>
                </a:solidFill>
                <a:latin typeface="Corbel"/>
                <a:cs typeface="Corbel"/>
              </a:rPr>
              <a:t>Be</a:t>
            </a:r>
            <a:r>
              <a:rPr lang="it-IT" sz="2400" dirty="0" smtClean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lang="it-IT" sz="2400" dirty="0">
                <a:solidFill>
                  <a:srgbClr val="FFFFFF"/>
                </a:solidFill>
                <a:latin typeface="Corbel"/>
                <a:cs typeface="Corbel"/>
                <a:sym typeface="Wingdings"/>
              </a:rPr>
              <a:t> </a:t>
            </a:r>
            <a:r>
              <a:rPr lang="it-IT" sz="2400" baseline="30000" dirty="0">
                <a:solidFill>
                  <a:srgbClr val="FFFFFF"/>
                </a:solidFill>
                <a:latin typeface="Corbel"/>
                <a:cs typeface="Corbel"/>
              </a:rPr>
              <a:t>15</a:t>
            </a:r>
            <a:r>
              <a:rPr lang="it-IT" sz="2400" dirty="0">
                <a:solidFill>
                  <a:srgbClr val="FFFFFF"/>
                </a:solidFill>
                <a:latin typeface="Corbel"/>
                <a:cs typeface="Corbel"/>
              </a:rPr>
              <a:t>C + </a:t>
            </a:r>
            <a:r>
              <a:rPr lang="it-IT" sz="2400" dirty="0" smtClean="0">
                <a:solidFill>
                  <a:srgbClr val="FFFFFF"/>
                </a:solidFill>
                <a:latin typeface="Corbel"/>
                <a:cs typeface="Corbel"/>
              </a:rPr>
              <a:t>2</a:t>
            </a:r>
            <a:r>
              <a:rPr lang="it-IT" sz="2400" dirty="0">
                <a:solidFill>
                  <a:srgbClr val="FFFFFF"/>
                </a:solidFill>
                <a:latin typeface="Symbol" charset="2"/>
                <a:cs typeface="Symbol" charset="2"/>
              </a:rPr>
              <a:t>a</a:t>
            </a:r>
            <a:endParaRPr lang="it-IT" sz="2400" dirty="0">
              <a:latin typeface="Symbol" charset="2"/>
              <a:cs typeface="Symbol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4270175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6" grpId="0"/>
      <p:bldP spid="12" grpId="0"/>
      <p:bldP spid="2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3"/>
          <p:cNvSpPr txBox="1">
            <a:spLocks/>
          </p:cNvSpPr>
          <p:nvPr/>
        </p:nvSpPr>
        <p:spPr>
          <a:xfrm>
            <a:off x="-35610" y="-33468"/>
            <a:ext cx="2963247" cy="663842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90000"/>
              </a:lnSpc>
            </a:pPr>
            <a:r>
              <a:rPr lang="en-GB" sz="4000" b="1" dirty="0" smtClean="0">
                <a:solidFill>
                  <a:srgbClr val="FFFF00"/>
                </a:solidFill>
                <a:latin typeface="Corbel"/>
                <a:cs typeface="Corbel"/>
              </a:rPr>
              <a:t>Conclusions</a:t>
            </a:r>
            <a:endParaRPr lang="en-GB" sz="3600" dirty="0">
              <a:solidFill>
                <a:srgbClr val="FFFF00"/>
              </a:solidFill>
              <a:latin typeface="Corbel"/>
              <a:cs typeface="Corbel"/>
            </a:endParaRPr>
          </a:p>
        </p:txBody>
      </p:sp>
      <p:sp>
        <p:nvSpPr>
          <p:cNvPr id="3" name="Rectangle 4"/>
          <p:cNvSpPr/>
          <p:nvPr/>
        </p:nvSpPr>
        <p:spPr>
          <a:xfrm>
            <a:off x="-35610" y="500794"/>
            <a:ext cx="10297210" cy="59954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50000"/>
              </a:lnSpc>
            </a:pPr>
            <a:endParaRPr lang="en-US" sz="2400" b="1" dirty="0">
              <a:solidFill>
                <a:srgbClr val="0000FF"/>
              </a:solidFill>
              <a:latin typeface="Corbel"/>
              <a:cs typeface="Corbel"/>
            </a:endParaRPr>
          </a:p>
          <a:p>
            <a:pPr marL="457200" indent="-457200">
              <a:buFont typeface="Wingdings" charset="2"/>
              <a:buChar char="²"/>
            </a:pPr>
            <a:r>
              <a:rPr lang="en-US" sz="2400" dirty="0" smtClean="0">
                <a:solidFill>
                  <a:srgbClr val="00FFFF"/>
                </a:solidFill>
                <a:latin typeface="Corbel"/>
                <a:cs typeface="Corbel"/>
              </a:rPr>
              <a:t>Studies of  COUPLINGS  </a:t>
            </a:r>
            <a:r>
              <a:rPr lang="en-US" sz="2000" dirty="0" smtClean="0">
                <a:solidFill>
                  <a:srgbClr val="00FFFF"/>
                </a:solidFill>
                <a:latin typeface="Corbel"/>
                <a:cs typeface="Corbel"/>
              </a:rPr>
              <a:t>between </a:t>
            </a:r>
          </a:p>
          <a:p>
            <a:pPr>
              <a:buClr>
                <a:srgbClr val="FF0000"/>
              </a:buClr>
            </a:pPr>
            <a:r>
              <a:rPr lang="en-US" sz="2000" dirty="0">
                <a:solidFill>
                  <a:srgbClr val="00FFFF"/>
                </a:solidFill>
                <a:latin typeface="Corbel"/>
                <a:cs typeface="Corbel"/>
              </a:rPr>
              <a:t> </a:t>
            </a:r>
            <a:r>
              <a:rPr lang="en-US" sz="2000" dirty="0" smtClean="0">
                <a:solidFill>
                  <a:srgbClr val="00FFFF"/>
                </a:solidFill>
                <a:latin typeface="Corbel"/>
                <a:cs typeface="Corbel"/>
              </a:rPr>
              <a:t>      PARTICLE and CORE</a:t>
            </a:r>
            <a:r>
              <a:rPr lang="en-US" sz="2000" dirty="0">
                <a:solidFill>
                  <a:srgbClr val="00FFFF"/>
                </a:solidFill>
                <a:latin typeface="Corbel"/>
                <a:cs typeface="Corbel"/>
              </a:rPr>
              <a:t> </a:t>
            </a:r>
            <a:r>
              <a:rPr lang="en-US" sz="2000" dirty="0" smtClean="0">
                <a:solidFill>
                  <a:srgbClr val="00FFFF"/>
                </a:solidFill>
                <a:latin typeface="Corbel"/>
                <a:cs typeface="Corbel"/>
              </a:rPr>
              <a:t>excitations around </a:t>
            </a:r>
            <a:r>
              <a:rPr lang="it-IT" sz="2000" dirty="0" smtClean="0">
                <a:solidFill>
                  <a:srgbClr val="00FFFF"/>
                </a:solidFill>
                <a:latin typeface="Corbel"/>
                <a:cs typeface="Corbel"/>
              </a:rPr>
              <a:t>double </a:t>
            </a:r>
            <a:r>
              <a:rPr lang="it-IT" sz="2000" dirty="0" err="1" smtClean="0">
                <a:solidFill>
                  <a:srgbClr val="00FFFF"/>
                </a:solidFill>
                <a:latin typeface="Corbel"/>
                <a:cs typeface="Corbel"/>
              </a:rPr>
              <a:t>shell</a:t>
            </a:r>
            <a:r>
              <a:rPr lang="it-IT" sz="2000" dirty="0" smtClean="0">
                <a:solidFill>
                  <a:srgbClr val="00FFFF"/>
                </a:solidFill>
                <a:latin typeface="Corbel"/>
                <a:cs typeface="Corbel"/>
              </a:rPr>
              <a:t> </a:t>
            </a:r>
            <a:r>
              <a:rPr lang="it-IT" sz="2000" dirty="0" err="1" smtClean="0">
                <a:solidFill>
                  <a:srgbClr val="00FFFF"/>
                </a:solidFill>
                <a:latin typeface="Corbel"/>
                <a:cs typeface="Corbel"/>
              </a:rPr>
              <a:t>closures</a:t>
            </a:r>
            <a:endParaRPr lang="en-US" sz="2400" dirty="0" smtClean="0">
              <a:solidFill>
                <a:srgbClr val="00FFFF"/>
              </a:solidFill>
              <a:latin typeface="Corbel"/>
              <a:cs typeface="Corbel"/>
            </a:endParaRPr>
          </a:p>
          <a:p>
            <a:pPr marL="457200" lvl="2">
              <a:lnSpc>
                <a:spcPct val="90000"/>
              </a:lnSpc>
            </a:pPr>
            <a:endParaRPr lang="en-US" sz="800" i="1" dirty="0" smtClean="0">
              <a:solidFill>
                <a:srgbClr val="FF00FF"/>
              </a:solidFill>
              <a:latin typeface="Corbel"/>
              <a:cs typeface="Corbel"/>
            </a:endParaRPr>
          </a:p>
          <a:p>
            <a:pPr marL="457200" lvl="2">
              <a:lnSpc>
                <a:spcPct val="90000"/>
              </a:lnSpc>
            </a:pPr>
            <a:endParaRPr lang="en-US" sz="800" i="1" dirty="0">
              <a:solidFill>
                <a:srgbClr val="FF00FF"/>
              </a:solidFill>
              <a:latin typeface="Corbel"/>
              <a:cs typeface="Corbel"/>
            </a:endParaRPr>
          </a:p>
          <a:p>
            <a:pPr marL="457200" lvl="2">
              <a:lnSpc>
                <a:spcPct val="90000"/>
              </a:lnSpc>
            </a:pPr>
            <a:endParaRPr lang="en-US" sz="800" i="1" dirty="0" smtClean="0">
              <a:solidFill>
                <a:srgbClr val="FF00FF"/>
              </a:solidFill>
              <a:latin typeface="Corbel"/>
              <a:cs typeface="Corbel"/>
            </a:endParaRPr>
          </a:p>
          <a:p>
            <a:pPr marL="457200" lvl="2">
              <a:lnSpc>
                <a:spcPct val="90000"/>
              </a:lnSpc>
            </a:pPr>
            <a:endParaRPr lang="en-US" sz="800" i="1" dirty="0">
              <a:solidFill>
                <a:srgbClr val="FF00FF"/>
              </a:solidFill>
              <a:latin typeface="Corbel"/>
              <a:cs typeface="Corbel"/>
            </a:endParaRPr>
          </a:p>
          <a:p>
            <a:pPr marL="457200" lvl="2">
              <a:lnSpc>
                <a:spcPct val="90000"/>
              </a:lnSpc>
            </a:pPr>
            <a:endParaRPr lang="en-US" sz="800" i="1" dirty="0" smtClean="0">
              <a:solidFill>
                <a:srgbClr val="FF00FF"/>
              </a:solidFill>
              <a:latin typeface="Corbel"/>
              <a:cs typeface="Corbel"/>
            </a:endParaRPr>
          </a:p>
          <a:p>
            <a:pPr marL="457200" lvl="2">
              <a:lnSpc>
                <a:spcPct val="90000"/>
              </a:lnSpc>
            </a:pPr>
            <a:endParaRPr lang="en-US" sz="800" i="1" dirty="0">
              <a:solidFill>
                <a:srgbClr val="FF00FF"/>
              </a:solidFill>
              <a:latin typeface="Corbel"/>
              <a:cs typeface="Corbel"/>
            </a:endParaRPr>
          </a:p>
          <a:p>
            <a:pPr marL="457200" lvl="2">
              <a:lnSpc>
                <a:spcPct val="90000"/>
              </a:lnSpc>
            </a:pPr>
            <a:endParaRPr lang="en-US" sz="800" i="1" dirty="0" smtClean="0">
              <a:solidFill>
                <a:srgbClr val="FF00FF"/>
              </a:solidFill>
              <a:latin typeface="Corbel"/>
              <a:cs typeface="Corbel"/>
            </a:endParaRPr>
          </a:p>
          <a:p>
            <a:pPr marL="0" lvl="1">
              <a:lnSpc>
                <a:spcPct val="90000"/>
              </a:lnSpc>
            </a:pPr>
            <a:endParaRPr lang="en-US" sz="800" i="1" dirty="0">
              <a:solidFill>
                <a:srgbClr val="FF00FF"/>
              </a:solidFill>
              <a:latin typeface="Corbel"/>
              <a:cs typeface="Corbel"/>
            </a:endParaRPr>
          </a:p>
          <a:p>
            <a:pPr marL="0" lvl="1">
              <a:lnSpc>
                <a:spcPct val="90000"/>
              </a:lnSpc>
            </a:pPr>
            <a:endParaRPr lang="en-US" sz="800" i="1" dirty="0" smtClean="0">
              <a:solidFill>
                <a:srgbClr val="FF00FF"/>
              </a:solidFill>
              <a:latin typeface="Corbel"/>
              <a:cs typeface="Corbel"/>
            </a:endParaRPr>
          </a:p>
          <a:p>
            <a:pPr marL="0" lvl="1">
              <a:lnSpc>
                <a:spcPct val="90000"/>
              </a:lnSpc>
            </a:pPr>
            <a:endParaRPr lang="en-US" sz="800" i="1" dirty="0">
              <a:solidFill>
                <a:srgbClr val="FF00FF"/>
              </a:solidFill>
              <a:latin typeface="Corbel"/>
              <a:cs typeface="Corbel"/>
            </a:endParaRPr>
          </a:p>
          <a:p>
            <a:pPr marL="342900" lvl="1" indent="-342900">
              <a:lnSpc>
                <a:spcPct val="90000"/>
              </a:lnSpc>
              <a:buFont typeface="Wingdings" charset="2"/>
              <a:buChar char="²"/>
            </a:pPr>
            <a:r>
              <a:rPr lang="en-US" sz="2400" dirty="0" smtClean="0">
                <a:solidFill>
                  <a:srgbClr val="00FFFF"/>
                </a:solidFill>
                <a:latin typeface="Corbel"/>
                <a:cs typeface="Corbel"/>
              </a:rPr>
              <a:t>  </a:t>
            </a:r>
            <a:r>
              <a:rPr lang="en-US" sz="2000" dirty="0" smtClean="0">
                <a:solidFill>
                  <a:srgbClr val="00FFFF"/>
                </a:solidFill>
                <a:latin typeface="Corbel"/>
                <a:cs typeface="Corbel"/>
              </a:rPr>
              <a:t>SURVEY of RECENT </a:t>
            </a:r>
            <a:r>
              <a:rPr lang="en-US" sz="2000" dirty="0" smtClean="0">
                <a:solidFill>
                  <a:srgbClr val="00FFFF"/>
                </a:solidFill>
                <a:latin typeface="Symbol" charset="2"/>
                <a:cs typeface="Symbol" charset="2"/>
              </a:rPr>
              <a:t>g</a:t>
            </a:r>
            <a:r>
              <a:rPr lang="en-US" sz="2000" dirty="0" smtClean="0">
                <a:solidFill>
                  <a:srgbClr val="00FFFF"/>
                </a:solidFill>
                <a:latin typeface="Corbel"/>
                <a:cs typeface="Corbel"/>
              </a:rPr>
              <a:t>-spectroscopy DATA near doubly magic nuclei </a:t>
            </a:r>
            <a:endParaRPr lang="en-US" sz="700" dirty="0" smtClean="0">
              <a:solidFill>
                <a:srgbClr val="0000FF"/>
              </a:solidFill>
              <a:latin typeface="Corbel"/>
              <a:cs typeface="Corbel"/>
            </a:endParaRPr>
          </a:p>
          <a:p>
            <a:pPr marL="1257300" lvl="3" indent="-342900">
              <a:buFont typeface="Courier New"/>
              <a:buChar char="o"/>
            </a:pPr>
            <a:r>
              <a:rPr lang="en-US" sz="2000" i="1" baseline="30000" dirty="0" smtClean="0">
                <a:solidFill>
                  <a:schemeClr val="bg1"/>
                </a:solidFill>
                <a:latin typeface="Corbel"/>
                <a:cs typeface="Corbel"/>
              </a:rPr>
              <a:t>    </a:t>
            </a:r>
            <a:r>
              <a:rPr lang="en-US" sz="2000" baseline="30000" dirty="0" smtClean="0">
                <a:solidFill>
                  <a:schemeClr val="bg1"/>
                </a:solidFill>
                <a:latin typeface="Corbel"/>
                <a:cs typeface="Corbel"/>
              </a:rPr>
              <a:t>49</a:t>
            </a:r>
            <a:r>
              <a:rPr lang="en-US" sz="2000" dirty="0" smtClean="0">
                <a:solidFill>
                  <a:schemeClr val="bg1"/>
                </a:solidFill>
                <a:latin typeface="Corbel"/>
                <a:cs typeface="Corbel"/>
              </a:rPr>
              <a:t>Ca </a:t>
            </a:r>
            <a:r>
              <a:rPr lang="en-US" sz="2000" dirty="0">
                <a:solidFill>
                  <a:schemeClr val="bg1"/>
                </a:solidFill>
                <a:latin typeface="Corbel"/>
                <a:cs typeface="Corbel"/>
              </a:rPr>
              <a:t>– </a:t>
            </a:r>
            <a:r>
              <a:rPr lang="en-US" sz="2000" dirty="0" err="1">
                <a:solidFill>
                  <a:schemeClr val="bg1"/>
                </a:solidFill>
                <a:latin typeface="Corbel"/>
                <a:cs typeface="Corbel"/>
              </a:rPr>
              <a:t>Multinucleon</a:t>
            </a:r>
            <a:r>
              <a:rPr lang="en-US" sz="2000" dirty="0">
                <a:solidFill>
                  <a:schemeClr val="bg1"/>
                </a:solidFill>
                <a:latin typeface="Corbel"/>
                <a:cs typeface="Corbel"/>
              </a:rPr>
              <a:t> </a:t>
            </a:r>
            <a:r>
              <a:rPr lang="en-US" sz="2000" dirty="0" smtClean="0">
                <a:solidFill>
                  <a:schemeClr val="bg1"/>
                </a:solidFill>
                <a:latin typeface="Corbel"/>
                <a:cs typeface="Corbel"/>
              </a:rPr>
              <a:t>Transfer</a:t>
            </a:r>
            <a:r>
              <a:rPr lang="en-US" sz="2000" dirty="0">
                <a:solidFill>
                  <a:schemeClr val="bg1"/>
                </a:solidFill>
                <a:latin typeface="Corbel"/>
                <a:cs typeface="Corbel"/>
              </a:rPr>
              <a:t>, (</a:t>
            </a:r>
            <a:r>
              <a:rPr lang="en-US" sz="2000" dirty="0" err="1">
                <a:solidFill>
                  <a:schemeClr val="bg1"/>
                </a:solidFill>
                <a:latin typeface="Corbel"/>
                <a:cs typeface="Corbel"/>
              </a:rPr>
              <a:t>n,</a:t>
            </a:r>
            <a:r>
              <a:rPr lang="en-US" sz="2000" dirty="0" err="1">
                <a:solidFill>
                  <a:schemeClr val="bg1"/>
                </a:solidFill>
                <a:latin typeface="Symbol" charset="2"/>
                <a:cs typeface="Symbol" charset="2"/>
              </a:rPr>
              <a:t>g</a:t>
            </a:r>
            <a:r>
              <a:rPr lang="en-US" sz="2000" dirty="0">
                <a:solidFill>
                  <a:schemeClr val="bg1"/>
                </a:solidFill>
                <a:latin typeface="Corbel"/>
                <a:cs typeface="Corbel"/>
              </a:rPr>
              <a:t>)</a:t>
            </a:r>
          </a:p>
          <a:p>
            <a:pPr marL="1257300" lvl="3" indent="-342900">
              <a:buFont typeface="Courier New"/>
              <a:buChar char="o"/>
            </a:pPr>
            <a:r>
              <a:rPr lang="en-US" sz="2000" baseline="30000" dirty="0" smtClean="0">
                <a:solidFill>
                  <a:schemeClr val="bg1"/>
                </a:solidFill>
                <a:latin typeface="Corbel"/>
                <a:cs typeface="Corbel"/>
              </a:rPr>
              <a:t> 133</a:t>
            </a:r>
            <a:r>
              <a:rPr lang="en-US" sz="2000" dirty="0" smtClean="0">
                <a:solidFill>
                  <a:schemeClr val="bg1"/>
                </a:solidFill>
                <a:latin typeface="Corbel"/>
                <a:cs typeface="Corbel"/>
              </a:rPr>
              <a:t>Sb  </a:t>
            </a:r>
            <a:r>
              <a:rPr lang="en-US" sz="2000" dirty="0">
                <a:solidFill>
                  <a:schemeClr val="bg1"/>
                </a:solidFill>
                <a:latin typeface="Corbel"/>
                <a:cs typeface="Corbel"/>
              </a:rPr>
              <a:t>– Neutron Induced Fission</a:t>
            </a:r>
          </a:p>
          <a:p>
            <a:pPr marL="1257300" lvl="3" indent="-342900">
              <a:buFont typeface="Courier New"/>
              <a:buChar char="o"/>
            </a:pPr>
            <a:r>
              <a:rPr lang="en-US" sz="2000" baseline="30000" dirty="0" smtClean="0">
                <a:solidFill>
                  <a:schemeClr val="bg1"/>
                </a:solidFill>
                <a:latin typeface="Corbel"/>
                <a:cs typeface="Corbel"/>
              </a:rPr>
              <a:t>   210</a:t>
            </a:r>
            <a:r>
              <a:rPr lang="en-US" sz="2000" dirty="0" smtClean="0">
                <a:solidFill>
                  <a:schemeClr val="bg1"/>
                </a:solidFill>
                <a:latin typeface="Corbel"/>
                <a:cs typeface="Corbel"/>
              </a:rPr>
              <a:t>Bi </a:t>
            </a:r>
            <a:r>
              <a:rPr lang="en-US" sz="2000" dirty="0">
                <a:solidFill>
                  <a:schemeClr val="bg1"/>
                </a:solidFill>
                <a:latin typeface="Corbel"/>
                <a:cs typeface="Corbel"/>
              </a:rPr>
              <a:t>– (</a:t>
            </a:r>
            <a:r>
              <a:rPr lang="en-US" sz="2000" dirty="0" err="1">
                <a:solidFill>
                  <a:schemeClr val="bg1"/>
                </a:solidFill>
                <a:latin typeface="Corbel"/>
                <a:cs typeface="Corbel"/>
              </a:rPr>
              <a:t>n,</a:t>
            </a:r>
            <a:r>
              <a:rPr lang="en-US" sz="2000" dirty="0" err="1">
                <a:solidFill>
                  <a:schemeClr val="bg1"/>
                </a:solidFill>
                <a:latin typeface="Symbol" charset="2"/>
                <a:cs typeface="Symbol" charset="2"/>
              </a:rPr>
              <a:t>g</a:t>
            </a:r>
            <a:r>
              <a:rPr lang="en-US" sz="2000" dirty="0">
                <a:solidFill>
                  <a:schemeClr val="bg1"/>
                </a:solidFill>
                <a:latin typeface="Corbel"/>
                <a:cs typeface="Corbel"/>
              </a:rPr>
              <a:t>)</a:t>
            </a:r>
            <a:r>
              <a:rPr lang="en-US" sz="2400" dirty="0" smtClean="0">
                <a:solidFill>
                  <a:schemeClr val="bg1"/>
                </a:solidFill>
                <a:latin typeface="Corbel"/>
                <a:cs typeface="Corbel"/>
              </a:rPr>
              <a:t> </a:t>
            </a:r>
            <a:r>
              <a:rPr lang="en-US" sz="2000" dirty="0" smtClean="0">
                <a:solidFill>
                  <a:schemeClr val="bg1"/>
                </a:solidFill>
                <a:latin typeface="Corbel"/>
                <a:cs typeface="Corbel"/>
              </a:rPr>
              <a:t>and Cu data</a:t>
            </a:r>
            <a:endParaRPr lang="en-US" sz="2400" dirty="0" smtClean="0">
              <a:solidFill>
                <a:schemeClr val="bg1"/>
              </a:solidFill>
              <a:latin typeface="Corbel"/>
              <a:cs typeface="Corbel"/>
            </a:endParaRPr>
          </a:p>
          <a:p>
            <a:pPr marL="0" lvl="1">
              <a:lnSpc>
                <a:spcPct val="50000"/>
              </a:lnSpc>
            </a:pPr>
            <a:endParaRPr lang="en-US" sz="800" b="1" dirty="0" smtClean="0">
              <a:solidFill>
                <a:schemeClr val="bg1"/>
              </a:solidFill>
              <a:latin typeface="Corbel"/>
              <a:cs typeface="Corbel"/>
            </a:endParaRPr>
          </a:p>
          <a:p>
            <a:pPr marL="0" lvl="1"/>
            <a:r>
              <a:rPr lang="en-US" sz="2400" b="1" dirty="0">
                <a:solidFill>
                  <a:schemeClr val="bg1"/>
                </a:solidFill>
                <a:latin typeface="Corbel"/>
                <a:cs typeface="Corbel"/>
              </a:rPr>
              <a:t> </a:t>
            </a:r>
            <a:r>
              <a:rPr lang="en-US" sz="2400" b="1" dirty="0" smtClean="0">
                <a:solidFill>
                  <a:schemeClr val="bg1"/>
                </a:solidFill>
                <a:latin typeface="Corbel"/>
                <a:cs typeface="Corbel"/>
              </a:rPr>
              <a:t>              </a:t>
            </a:r>
            <a:r>
              <a:rPr lang="en-US" sz="2000" dirty="0" smtClean="0">
                <a:solidFill>
                  <a:srgbClr val="FFFF00"/>
                </a:solidFill>
                <a:latin typeface="Corbel"/>
                <a:cs typeface="Corbel"/>
              </a:rPr>
              <a:t>from ILL,  </a:t>
            </a:r>
            <a:r>
              <a:rPr lang="en-US" sz="2000" dirty="0" err="1" smtClean="0">
                <a:solidFill>
                  <a:srgbClr val="FFFF00"/>
                </a:solidFill>
                <a:latin typeface="Corbel"/>
                <a:cs typeface="Corbel"/>
              </a:rPr>
              <a:t>Legnaro</a:t>
            </a:r>
            <a:r>
              <a:rPr lang="en-US" sz="2000" dirty="0">
                <a:solidFill>
                  <a:srgbClr val="FFFF00"/>
                </a:solidFill>
                <a:latin typeface="Corbel"/>
                <a:cs typeface="Corbel"/>
              </a:rPr>
              <a:t>-</a:t>
            </a:r>
            <a:r>
              <a:rPr lang="en-US" sz="2000" dirty="0" smtClean="0">
                <a:solidFill>
                  <a:srgbClr val="FFFF00"/>
                </a:solidFill>
                <a:latin typeface="Corbel"/>
                <a:cs typeface="Corbel"/>
              </a:rPr>
              <a:t>Laboratory</a:t>
            </a:r>
            <a:r>
              <a:rPr lang="en-US" sz="2000" dirty="0">
                <a:solidFill>
                  <a:srgbClr val="FFFF00"/>
                </a:solidFill>
                <a:latin typeface="Corbel"/>
                <a:cs typeface="Corbel"/>
              </a:rPr>
              <a:t> </a:t>
            </a:r>
            <a:r>
              <a:rPr lang="en-US" sz="2000" dirty="0" smtClean="0">
                <a:solidFill>
                  <a:srgbClr val="FFFF00"/>
                </a:solidFill>
                <a:latin typeface="Corbel"/>
                <a:cs typeface="Corbel"/>
              </a:rPr>
              <a:t>and  Bucharest</a:t>
            </a:r>
            <a:endParaRPr lang="en-US" sz="2000" b="1" dirty="0">
              <a:solidFill>
                <a:srgbClr val="FFFF00"/>
              </a:solidFill>
              <a:latin typeface="Corbel"/>
              <a:cs typeface="Corbel"/>
            </a:endParaRPr>
          </a:p>
          <a:p>
            <a:pPr marL="0" lvl="1"/>
            <a:r>
              <a:rPr lang="en-US" sz="2000" b="1" dirty="0" smtClean="0">
                <a:solidFill>
                  <a:srgbClr val="0000FF"/>
                </a:solidFill>
                <a:latin typeface="Corbel"/>
                <a:cs typeface="Corbel"/>
              </a:rPr>
              <a:t>       </a:t>
            </a:r>
            <a:endParaRPr lang="en-US" sz="2000" b="1" dirty="0">
              <a:solidFill>
                <a:srgbClr val="0000FF"/>
              </a:solidFill>
              <a:latin typeface="Corbel"/>
              <a:cs typeface="Corbel"/>
            </a:endParaRPr>
          </a:p>
          <a:p>
            <a:pPr marL="342900" lvl="1" indent="-342900">
              <a:lnSpc>
                <a:spcPct val="90000"/>
              </a:lnSpc>
              <a:buFont typeface="Wingdings" charset="2"/>
              <a:buChar char="²"/>
            </a:pPr>
            <a:r>
              <a:rPr lang="en-US" sz="2000" dirty="0" smtClean="0">
                <a:solidFill>
                  <a:srgbClr val="00FFFF"/>
                </a:solidFill>
                <a:latin typeface="Corbel"/>
                <a:cs typeface="Corbel"/>
              </a:rPr>
              <a:t>New Microscopic Approach: The Hybrid Model</a:t>
            </a:r>
          </a:p>
          <a:p>
            <a:pPr marL="0" lvl="1">
              <a:lnSpc>
                <a:spcPct val="50000"/>
              </a:lnSpc>
              <a:buClr>
                <a:srgbClr val="FF0000"/>
              </a:buClr>
            </a:pPr>
            <a:r>
              <a:rPr lang="en-US" sz="2000" dirty="0" smtClean="0">
                <a:solidFill>
                  <a:srgbClr val="FFFF00"/>
                </a:solidFill>
                <a:latin typeface="Corbel"/>
                <a:cs typeface="Corbel"/>
              </a:rPr>
              <a:t>       </a:t>
            </a:r>
          </a:p>
          <a:p>
            <a:pPr marL="0" lvl="1">
              <a:lnSpc>
                <a:spcPct val="50000"/>
              </a:lnSpc>
              <a:buClr>
                <a:srgbClr val="FF0000"/>
              </a:buClr>
            </a:pPr>
            <a:r>
              <a:rPr lang="en-US" sz="2000" dirty="0">
                <a:solidFill>
                  <a:srgbClr val="FFFF00"/>
                </a:solidFill>
                <a:latin typeface="Corbel"/>
                <a:cs typeface="Corbel"/>
              </a:rPr>
              <a:t> </a:t>
            </a:r>
            <a:r>
              <a:rPr lang="en-US" sz="2000" dirty="0" smtClean="0">
                <a:solidFill>
                  <a:srgbClr val="FFFF00"/>
                </a:solidFill>
                <a:latin typeface="Corbel"/>
                <a:cs typeface="Corbel"/>
              </a:rPr>
              <a:t>      Description of Complex excitations around  semi-magic and doubly magic cores </a:t>
            </a:r>
          </a:p>
          <a:p>
            <a:pPr marL="0" lvl="1">
              <a:lnSpc>
                <a:spcPct val="50000"/>
              </a:lnSpc>
              <a:buClr>
                <a:srgbClr val="FF0000"/>
              </a:buClr>
            </a:pPr>
            <a:endParaRPr lang="en-US" sz="2000" dirty="0">
              <a:solidFill>
                <a:srgbClr val="FFFF00"/>
              </a:solidFill>
              <a:latin typeface="Corbel"/>
              <a:cs typeface="Corbel"/>
            </a:endParaRPr>
          </a:p>
          <a:p>
            <a:pPr marL="342900" lvl="1" indent="-342900">
              <a:lnSpc>
                <a:spcPct val="50000"/>
              </a:lnSpc>
              <a:buClr>
                <a:srgbClr val="FF0000"/>
              </a:buClr>
              <a:buFont typeface="Wingdings" charset="2"/>
              <a:buChar char="²"/>
            </a:pPr>
            <a:endParaRPr lang="en-US" sz="3200" dirty="0" smtClean="0">
              <a:solidFill>
                <a:srgbClr val="00FFFF"/>
              </a:solidFill>
              <a:latin typeface="Corbel"/>
              <a:cs typeface="Corbel"/>
            </a:endParaRPr>
          </a:p>
          <a:p>
            <a:pPr marL="342900" lvl="1" indent="-342900">
              <a:lnSpc>
                <a:spcPct val="50000"/>
              </a:lnSpc>
              <a:buFont typeface="Wingdings" charset="2"/>
              <a:buChar char="²"/>
            </a:pPr>
            <a:r>
              <a:rPr lang="en-US" sz="2800" u="sng" dirty="0" smtClean="0">
                <a:solidFill>
                  <a:srgbClr val="00FFFF"/>
                </a:solidFill>
                <a:latin typeface="Corbel"/>
                <a:cs typeface="Corbel"/>
              </a:rPr>
              <a:t>Perspectives with </a:t>
            </a:r>
            <a:r>
              <a:rPr lang="en-US" sz="2800" u="sng" dirty="0" smtClean="0">
                <a:solidFill>
                  <a:srgbClr val="00FFFF"/>
                </a:solidFill>
                <a:latin typeface="Symbol" charset="2"/>
                <a:cs typeface="Symbol" charset="2"/>
              </a:rPr>
              <a:t>n</a:t>
            </a:r>
            <a:r>
              <a:rPr lang="en-US" sz="2800" u="sng" dirty="0" smtClean="0">
                <a:solidFill>
                  <a:srgbClr val="00FFFF"/>
                </a:solidFill>
                <a:latin typeface="Corbel"/>
                <a:cs typeface="Corbel"/>
              </a:rPr>
              <a:t>-ball</a:t>
            </a:r>
          </a:p>
          <a:p>
            <a:pPr marL="1257300" lvl="3" indent="-342900">
              <a:buFont typeface="Courier New"/>
              <a:buChar char="o"/>
            </a:pPr>
            <a:r>
              <a:rPr lang="en-US" sz="2000" dirty="0" smtClean="0">
                <a:solidFill>
                  <a:schemeClr val="bg1"/>
                </a:solidFill>
                <a:latin typeface="Symbol" charset="2"/>
                <a:cs typeface="Symbol" charset="2"/>
              </a:rPr>
              <a:t>g</a:t>
            </a:r>
            <a:r>
              <a:rPr lang="en-US" sz="2000" dirty="0" smtClean="0">
                <a:solidFill>
                  <a:schemeClr val="bg1"/>
                </a:solidFill>
                <a:latin typeface="Corbel"/>
                <a:cs typeface="Corbel"/>
              </a:rPr>
              <a:t>-spectroscopy by Isomer tagging (</a:t>
            </a:r>
            <a:r>
              <a:rPr lang="pl-PL" sz="2000" dirty="0">
                <a:solidFill>
                  <a:schemeClr val="bg1"/>
                </a:solidFill>
                <a:latin typeface="Corbel"/>
                <a:cs typeface="Corbel"/>
              </a:rPr>
              <a:t>T</a:t>
            </a:r>
            <a:r>
              <a:rPr lang="pl-PL" sz="2000" baseline="-25000" dirty="0">
                <a:solidFill>
                  <a:schemeClr val="bg1"/>
                </a:solidFill>
                <a:latin typeface="Corbel"/>
                <a:cs typeface="Corbel"/>
              </a:rPr>
              <a:t>1/2  </a:t>
            </a:r>
            <a:r>
              <a:rPr lang="pl-PL" sz="2000" dirty="0">
                <a:solidFill>
                  <a:schemeClr val="bg1"/>
                </a:solidFill>
                <a:latin typeface="Corbel"/>
                <a:cs typeface="Corbel"/>
              </a:rPr>
              <a:t>≈  10</a:t>
            </a:r>
            <a:r>
              <a:rPr lang="pl-PL" sz="2000" baseline="30000" dirty="0">
                <a:solidFill>
                  <a:schemeClr val="bg1"/>
                </a:solidFill>
                <a:latin typeface="Corbel"/>
                <a:cs typeface="Corbel"/>
              </a:rPr>
              <a:t>2</a:t>
            </a:r>
            <a:r>
              <a:rPr lang="pl-PL" sz="2000" dirty="0">
                <a:solidFill>
                  <a:schemeClr val="bg1"/>
                </a:solidFill>
                <a:latin typeface="Corbel"/>
                <a:cs typeface="Corbel"/>
              </a:rPr>
              <a:t>-10</a:t>
            </a:r>
            <a:r>
              <a:rPr lang="pl-PL" sz="2000" baseline="30000" dirty="0">
                <a:solidFill>
                  <a:schemeClr val="bg1"/>
                </a:solidFill>
                <a:latin typeface="Corbel"/>
                <a:cs typeface="Corbel"/>
              </a:rPr>
              <a:t>3</a:t>
            </a:r>
            <a:r>
              <a:rPr lang="pl-PL" sz="2000" dirty="0">
                <a:solidFill>
                  <a:schemeClr val="bg1"/>
                </a:solidFill>
                <a:latin typeface="Corbel"/>
                <a:cs typeface="Corbel"/>
              </a:rPr>
              <a:t> </a:t>
            </a:r>
            <a:r>
              <a:rPr lang="pl-PL" sz="2000" dirty="0" err="1">
                <a:solidFill>
                  <a:schemeClr val="bg1"/>
                </a:solidFill>
                <a:latin typeface="Corbel"/>
                <a:cs typeface="Corbel"/>
              </a:rPr>
              <a:t>ns</a:t>
            </a:r>
            <a:r>
              <a:rPr lang="en-US" sz="2000" dirty="0" smtClean="0">
                <a:solidFill>
                  <a:schemeClr val="bg1"/>
                </a:solidFill>
                <a:latin typeface="Corbel"/>
                <a:cs typeface="Corbel"/>
              </a:rPr>
              <a:t>) </a:t>
            </a:r>
            <a:r>
              <a:rPr lang="en-US" sz="2000" dirty="0" smtClean="0">
                <a:solidFill>
                  <a:srgbClr val="FFFF00"/>
                </a:solidFill>
                <a:latin typeface="Corbel"/>
                <a:cs typeface="Corbel"/>
              </a:rPr>
              <a:t>around </a:t>
            </a:r>
            <a:r>
              <a:rPr lang="en-US" sz="2000" baseline="30000" dirty="0" smtClean="0">
                <a:solidFill>
                  <a:srgbClr val="FFFF00"/>
                </a:solidFill>
                <a:latin typeface="Corbel"/>
                <a:cs typeface="Corbel"/>
              </a:rPr>
              <a:t>132</a:t>
            </a:r>
            <a:r>
              <a:rPr lang="en-US" sz="2000" dirty="0" smtClean="0">
                <a:solidFill>
                  <a:srgbClr val="FFFF00"/>
                </a:solidFill>
                <a:latin typeface="Corbel"/>
                <a:cs typeface="Corbel"/>
              </a:rPr>
              <a:t>Sn</a:t>
            </a:r>
            <a:endParaRPr lang="en-US" sz="2000" dirty="0">
              <a:solidFill>
                <a:srgbClr val="FFFF00"/>
              </a:solidFill>
              <a:latin typeface="Corbel"/>
              <a:cs typeface="Corbel"/>
            </a:endParaRPr>
          </a:p>
          <a:p>
            <a:pPr marL="1257300" lvl="3" indent="-342900">
              <a:buFont typeface="Courier New"/>
              <a:buChar char="o"/>
            </a:pPr>
            <a:r>
              <a:rPr lang="en-US" sz="2000" baseline="30000" dirty="0">
                <a:solidFill>
                  <a:schemeClr val="bg1"/>
                </a:solidFill>
                <a:latin typeface="Corbel"/>
                <a:cs typeface="Corbel"/>
              </a:rPr>
              <a:t> </a:t>
            </a:r>
            <a:r>
              <a:rPr lang="en-US" sz="2000" dirty="0" smtClean="0">
                <a:solidFill>
                  <a:schemeClr val="bg1"/>
                </a:solidFill>
                <a:latin typeface="Corbel"/>
                <a:cs typeface="Corbel"/>
              </a:rPr>
              <a:t>n capture and </a:t>
            </a:r>
            <a:r>
              <a:rPr lang="en-US" sz="2000" baseline="30000" dirty="0" smtClean="0">
                <a:solidFill>
                  <a:schemeClr val="bg1"/>
                </a:solidFill>
                <a:latin typeface="Corbel"/>
                <a:cs typeface="Corbel"/>
              </a:rPr>
              <a:t>14</a:t>
            </a:r>
            <a:r>
              <a:rPr lang="en-US" sz="2000" dirty="0" smtClean="0">
                <a:solidFill>
                  <a:schemeClr val="bg1"/>
                </a:solidFill>
                <a:latin typeface="Corbel"/>
                <a:cs typeface="Corbel"/>
              </a:rPr>
              <a:t>C beam reactions leading to </a:t>
            </a:r>
            <a:r>
              <a:rPr lang="en-US" sz="2000" dirty="0" smtClean="0">
                <a:solidFill>
                  <a:srgbClr val="FFFF00"/>
                </a:solidFill>
                <a:latin typeface="Corbel"/>
                <a:cs typeface="Corbel"/>
              </a:rPr>
              <a:t>narrow resonances in </a:t>
            </a:r>
            <a:r>
              <a:rPr lang="en-US" sz="2000" baseline="30000" dirty="0" smtClean="0">
                <a:solidFill>
                  <a:srgbClr val="FFFF00"/>
                </a:solidFill>
                <a:latin typeface="Corbel"/>
                <a:cs typeface="Corbel"/>
              </a:rPr>
              <a:t>13,15</a:t>
            </a:r>
            <a:r>
              <a:rPr lang="en-US" sz="2000" dirty="0" smtClean="0">
                <a:solidFill>
                  <a:srgbClr val="FFFF00"/>
                </a:solidFill>
                <a:latin typeface="Corbel"/>
                <a:cs typeface="Corbel"/>
              </a:rPr>
              <a:t>C</a:t>
            </a:r>
            <a:endParaRPr lang="en-US" sz="1600" dirty="0">
              <a:solidFill>
                <a:srgbClr val="FFFF00"/>
              </a:solidFill>
              <a:latin typeface="Corbel"/>
              <a:cs typeface="Corbel"/>
            </a:endParaRPr>
          </a:p>
        </p:txBody>
      </p:sp>
      <p:sp>
        <p:nvSpPr>
          <p:cNvPr id="4" name="Rectangle 2"/>
          <p:cNvSpPr/>
          <p:nvPr/>
        </p:nvSpPr>
        <p:spPr>
          <a:xfrm>
            <a:off x="364209" y="1631016"/>
            <a:ext cx="9122691" cy="7243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2" indent="-285750">
              <a:lnSpc>
                <a:spcPct val="90000"/>
              </a:lnSpc>
              <a:buFont typeface="Courier New"/>
              <a:buChar char="o"/>
            </a:pPr>
            <a:r>
              <a:rPr lang="en-US" dirty="0" smtClean="0">
                <a:solidFill>
                  <a:schemeClr val="bg1"/>
                </a:solidFill>
                <a:latin typeface="Corbel"/>
                <a:cs typeface="Corbel"/>
              </a:rPr>
              <a:t>fragmentation of single particle strength, damping phenomena, …</a:t>
            </a:r>
          </a:p>
          <a:p>
            <a:pPr marL="742950" lvl="2" indent="-285750">
              <a:lnSpc>
                <a:spcPct val="50000"/>
              </a:lnSpc>
              <a:buFont typeface="Courier New"/>
              <a:buChar char="o"/>
            </a:pPr>
            <a:endParaRPr lang="en-US" sz="800" dirty="0">
              <a:solidFill>
                <a:srgbClr val="CC0099"/>
              </a:solidFill>
              <a:latin typeface="Corbel"/>
              <a:cs typeface="Corbel"/>
            </a:endParaRPr>
          </a:p>
          <a:p>
            <a:pPr marL="742950" lvl="2" indent="-285750">
              <a:lnSpc>
                <a:spcPct val="90000"/>
              </a:lnSpc>
              <a:buFont typeface="Courier New"/>
              <a:buChar char="o"/>
            </a:pPr>
            <a:r>
              <a:rPr lang="en-US" dirty="0" smtClean="0">
                <a:solidFill>
                  <a:srgbClr val="FFFFFF"/>
                </a:solidFill>
                <a:latin typeface="Corbel"/>
                <a:cs typeface="Corbel"/>
              </a:rPr>
              <a:t>Not Doable description by  </a:t>
            </a:r>
            <a:r>
              <a:rPr lang="en-US" dirty="0" smtClean="0">
                <a:solidFill>
                  <a:schemeClr val="bg1"/>
                </a:solidFill>
                <a:latin typeface="Corbel"/>
                <a:cs typeface="Corbel"/>
              </a:rPr>
              <a:t>SHELL MODEL for A &gt; 50</a:t>
            </a:r>
          </a:p>
          <a:p>
            <a:pPr marL="628650" lvl="2" indent="-171450">
              <a:lnSpc>
                <a:spcPct val="50000"/>
              </a:lnSpc>
              <a:buFont typeface="Courier New"/>
              <a:buChar char="o"/>
            </a:pPr>
            <a:endParaRPr lang="en-US" sz="800" dirty="0">
              <a:solidFill>
                <a:schemeClr val="bg1"/>
              </a:solidFill>
              <a:latin typeface="Corbel"/>
              <a:cs typeface="Corbel"/>
            </a:endParaRPr>
          </a:p>
        </p:txBody>
      </p:sp>
      <p:sp>
        <p:nvSpPr>
          <p:cNvPr id="5" name="Titolo 3"/>
          <p:cNvSpPr txBox="1">
            <a:spLocks/>
          </p:cNvSpPr>
          <p:nvPr/>
        </p:nvSpPr>
        <p:spPr>
          <a:xfrm>
            <a:off x="6180753" y="6419740"/>
            <a:ext cx="2963247" cy="663842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90000"/>
              </a:lnSpc>
            </a:pPr>
            <a:r>
              <a:rPr lang="en-GB" sz="2400" b="1" dirty="0" smtClean="0">
                <a:solidFill>
                  <a:schemeClr val="bg1"/>
                </a:solidFill>
                <a:latin typeface="Corbel"/>
                <a:cs typeface="Corbel"/>
              </a:rPr>
              <a:t>Collaboration </a:t>
            </a:r>
            <a:r>
              <a:rPr lang="en-GB" sz="2400" b="1" dirty="0" smtClean="0">
                <a:solidFill>
                  <a:schemeClr val="bg1"/>
                </a:solidFill>
                <a:latin typeface="Corbel"/>
                <a:cs typeface="Corbel"/>
                <a:sym typeface="Wingdings"/>
              </a:rPr>
              <a:t> </a:t>
            </a:r>
            <a:endParaRPr lang="en-GB" sz="2000" dirty="0">
              <a:solidFill>
                <a:schemeClr val="bg1"/>
              </a:solidFill>
              <a:latin typeface="Corbel"/>
              <a:cs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1043523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5" end="2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25" end="2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6" end="2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3">
                                            <p:txEl>
                                              <p:pRg st="26" end="2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500"/>
                            </p:stCondLst>
                            <p:childTnLst>
                              <p:par>
                                <p:cTn id="5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7" end="2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27" end="2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000"/>
                            </p:stCondLst>
                            <p:childTnLst>
                              <p:par>
                                <p:cTn id="5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4622" y="22368"/>
            <a:ext cx="9190788" cy="64494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it-IT" sz="3200" b="1" dirty="0" smtClean="0">
                <a:solidFill>
                  <a:srgbClr val="FFFF00"/>
                </a:solidFill>
                <a:latin typeface="Corbel" charset="0"/>
              </a:rPr>
              <a:t>The </a:t>
            </a:r>
            <a:r>
              <a:rPr lang="it-IT" sz="3200" b="1" dirty="0" err="1" smtClean="0">
                <a:solidFill>
                  <a:srgbClr val="FFFF00"/>
                </a:solidFill>
                <a:latin typeface="Corbel" charset="0"/>
              </a:rPr>
              <a:t>Collaborations</a:t>
            </a:r>
            <a:endParaRPr lang="it-IT" sz="3200" b="1" dirty="0" smtClean="0">
              <a:solidFill>
                <a:srgbClr val="FFFF00"/>
              </a:solidFill>
              <a:latin typeface="Corbel" charset="0"/>
            </a:endParaRPr>
          </a:p>
          <a:p>
            <a:pPr eaLnBrk="1" hangingPunct="1">
              <a:defRPr/>
            </a:pPr>
            <a:endParaRPr lang="it-IT" sz="1600" b="1" i="1" u="sng" dirty="0" smtClean="0">
              <a:solidFill>
                <a:srgbClr val="00FFFF"/>
              </a:solidFill>
              <a:latin typeface="Corbel" charset="0"/>
            </a:endParaRPr>
          </a:p>
          <a:p>
            <a:pPr eaLnBrk="1" hangingPunct="1">
              <a:lnSpc>
                <a:spcPct val="50000"/>
              </a:lnSpc>
              <a:defRPr/>
            </a:pPr>
            <a:endParaRPr lang="it-IT" sz="1600" b="1" i="1" u="sng" dirty="0">
              <a:solidFill>
                <a:srgbClr val="00FFFF"/>
              </a:solidFill>
              <a:latin typeface="Corbel" charset="0"/>
            </a:endParaRPr>
          </a:p>
          <a:p>
            <a:pPr eaLnBrk="1" hangingPunct="1">
              <a:defRPr/>
            </a:pPr>
            <a:r>
              <a:rPr lang="it-IT" sz="2000" b="1" dirty="0" smtClean="0">
                <a:solidFill>
                  <a:srgbClr val="FFFF00"/>
                </a:solidFill>
                <a:latin typeface="Corbel" charset="0"/>
              </a:rPr>
              <a:t>INFN- ITALY</a:t>
            </a:r>
            <a:endParaRPr lang="it-IT" sz="2000" b="1" i="1" u="sng" dirty="0">
              <a:solidFill>
                <a:srgbClr val="00FFFF"/>
              </a:solidFill>
              <a:latin typeface="Corbel" charset="0"/>
            </a:endParaRPr>
          </a:p>
          <a:p>
            <a:pPr eaLnBrk="1" hangingPunct="1">
              <a:defRPr/>
            </a:pPr>
            <a:r>
              <a:rPr lang="it-IT" b="1" i="1" u="sng" dirty="0" smtClean="0">
                <a:solidFill>
                  <a:srgbClr val="00FFFF"/>
                </a:solidFill>
                <a:latin typeface="Corbel" charset="0"/>
              </a:rPr>
              <a:t>Milano </a:t>
            </a:r>
            <a:r>
              <a:rPr lang="it-IT" b="1" i="1" u="sng" dirty="0" err="1" smtClean="0">
                <a:solidFill>
                  <a:srgbClr val="00FFFF"/>
                </a:solidFill>
                <a:latin typeface="Corbel" charset="0"/>
              </a:rPr>
              <a:t>University</a:t>
            </a:r>
            <a:r>
              <a:rPr lang="it-IT" b="1" i="1" u="sng" dirty="0" smtClean="0">
                <a:solidFill>
                  <a:srgbClr val="00FFFF"/>
                </a:solidFill>
                <a:latin typeface="Corbel" charset="0"/>
              </a:rPr>
              <a:t> and INFN</a:t>
            </a:r>
            <a:r>
              <a:rPr lang="it-IT" sz="1600" i="1" u="sng" dirty="0" smtClean="0">
                <a:solidFill>
                  <a:srgbClr val="00FFFF"/>
                </a:solidFill>
                <a:latin typeface="Corbel" charset="0"/>
              </a:rPr>
              <a:t> </a:t>
            </a:r>
          </a:p>
          <a:p>
            <a:pPr marL="0" indent="0" eaLnBrk="1" hangingPunct="1">
              <a:defRPr/>
            </a:pPr>
            <a:r>
              <a:rPr lang="it-IT" sz="1400" dirty="0" smtClean="0">
                <a:solidFill>
                  <a:schemeClr val="bg1"/>
                </a:solidFill>
                <a:latin typeface="Corbel" charset="0"/>
              </a:rPr>
              <a:t>A. Bracco, G. </a:t>
            </a:r>
            <a:r>
              <a:rPr lang="it-IT" sz="1400" dirty="0" err="1" smtClean="0">
                <a:solidFill>
                  <a:schemeClr val="bg1"/>
                </a:solidFill>
                <a:latin typeface="Corbel" charset="0"/>
              </a:rPr>
              <a:t>Benzoni</a:t>
            </a:r>
            <a:r>
              <a:rPr lang="it-IT" sz="1400" dirty="0" smtClean="0">
                <a:solidFill>
                  <a:schemeClr val="bg1"/>
                </a:solidFill>
                <a:latin typeface="Corbel" charset="0"/>
              </a:rPr>
              <a:t>, N. Blasi, </a:t>
            </a:r>
            <a:r>
              <a:rPr lang="it-IT" sz="1400" dirty="0" err="1" smtClean="0">
                <a:solidFill>
                  <a:schemeClr val="bg1"/>
                </a:solidFill>
                <a:latin typeface="Corbel" charset="0"/>
              </a:rPr>
              <a:t>F</a:t>
            </a:r>
            <a:r>
              <a:rPr lang="it-IT" sz="1400" dirty="0" smtClean="0">
                <a:solidFill>
                  <a:schemeClr val="bg1"/>
                </a:solidFill>
                <a:latin typeface="Corbel" charset="0"/>
              </a:rPr>
              <a:t>. Camera,  </a:t>
            </a:r>
            <a:r>
              <a:rPr lang="it-IT" sz="1400" dirty="0" err="1" smtClean="0">
                <a:solidFill>
                  <a:schemeClr val="bg1"/>
                </a:solidFill>
                <a:latin typeface="Corbel" charset="0"/>
              </a:rPr>
              <a:t>F</a:t>
            </a:r>
            <a:r>
              <a:rPr lang="it-IT" sz="1400" dirty="0" smtClean="0">
                <a:solidFill>
                  <a:schemeClr val="bg1"/>
                </a:solidFill>
                <a:latin typeface="Corbel" charset="0"/>
              </a:rPr>
              <a:t>. Crespi, S. Leoni, B. </a:t>
            </a:r>
            <a:r>
              <a:rPr lang="it-IT" sz="1400" dirty="0" err="1" smtClean="0">
                <a:solidFill>
                  <a:schemeClr val="bg1"/>
                </a:solidFill>
                <a:latin typeface="Corbel" charset="0"/>
              </a:rPr>
              <a:t>Million</a:t>
            </a:r>
            <a:r>
              <a:rPr lang="it-IT" sz="1400" dirty="0" smtClean="0">
                <a:solidFill>
                  <a:schemeClr val="bg1"/>
                </a:solidFill>
                <a:latin typeface="Corbel" charset="0"/>
              </a:rPr>
              <a:t>, O. </a:t>
            </a:r>
            <a:r>
              <a:rPr lang="it-IT" sz="1400" dirty="0" err="1" smtClean="0">
                <a:solidFill>
                  <a:schemeClr val="bg1"/>
                </a:solidFill>
                <a:latin typeface="Corbel" charset="0"/>
              </a:rPr>
              <a:t>Wieland</a:t>
            </a:r>
            <a:r>
              <a:rPr lang="it-IT" sz="1400" dirty="0" smtClean="0">
                <a:solidFill>
                  <a:schemeClr val="bg1"/>
                </a:solidFill>
                <a:latin typeface="Corbel" charset="0"/>
              </a:rPr>
              <a:t>, </a:t>
            </a:r>
          </a:p>
          <a:p>
            <a:pPr marL="0" indent="0" eaLnBrk="1" hangingPunct="1">
              <a:defRPr/>
            </a:pPr>
            <a:r>
              <a:rPr lang="it-IT" sz="1400" dirty="0" err="1" smtClean="0">
                <a:solidFill>
                  <a:schemeClr val="bg1"/>
                </a:solidFill>
                <a:latin typeface="Corbel" charset="0"/>
                <a:ea typeface="+mn-ea"/>
                <a:cs typeface="+mn-cs"/>
              </a:rPr>
              <a:t>R</a:t>
            </a:r>
            <a:r>
              <a:rPr lang="it-IT" sz="1400" dirty="0" smtClean="0">
                <a:solidFill>
                  <a:schemeClr val="bg1"/>
                </a:solidFill>
                <a:latin typeface="Corbel" charset="0"/>
                <a:ea typeface="+mn-ea"/>
                <a:cs typeface="+mn-cs"/>
              </a:rPr>
              <a:t>. </a:t>
            </a:r>
            <a:r>
              <a:rPr lang="it-IT" sz="1400" dirty="0" err="1" smtClean="0">
                <a:solidFill>
                  <a:schemeClr val="bg1"/>
                </a:solidFill>
                <a:latin typeface="Corbel" charset="0"/>
                <a:ea typeface="+mn-ea"/>
                <a:cs typeface="+mn-cs"/>
              </a:rPr>
              <a:t>Avigo</a:t>
            </a:r>
            <a:r>
              <a:rPr lang="it-IT" sz="1400" dirty="0" smtClean="0">
                <a:solidFill>
                  <a:schemeClr val="bg1"/>
                </a:solidFill>
                <a:latin typeface="Corbel" charset="0"/>
              </a:rPr>
              <a:t>, S. Bottoni, G. Bocchi, S. Ceruti, A. </a:t>
            </a:r>
            <a:r>
              <a:rPr lang="it-IT" sz="1400" dirty="0" err="1" smtClean="0">
                <a:solidFill>
                  <a:schemeClr val="bg1"/>
                </a:solidFill>
                <a:latin typeface="Corbel" charset="0"/>
              </a:rPr>
              <a:t>Giaz</a:t>
            </a:r>
            <a:r>
              <a:rPr lang="it-IT" sz="1400" dirty="0" smtClean="0">
                <a:solidFill>
                  <a:schemeClr val="bg1"/>
                </a:solidFill>
                <a:latin typeface="Corbel" charset="0"/>
              </a:rPr>
              <a:t>, </a:t>
            </a:r>
            <a:r>
              <a:rPr lang="it-IT" sz="1400" dirty="0" err="1" smtClean="0">
                <a:solidFill>
                  <a:schemeClr val="bg1"/>
                </a:solidFill>
                <a:latin typeface="Corbel" charset="0"/>
              </a:rPr>
              <a:t>R</a:t>
            </a:r>
            <a:r>
              <a:rPr lang="it-IT" sz="1400" dirty="0" smtClean="0">
                <a:solidFill>
                  <a:schemeClr val="bg1"/>
                </a:solidFill>
                <a:latin typeface="Corbel" charset="0"/>
              </a:rPr>
              <a:t>. </a:t>
            </a:r>
            <a:r>
              <a:rPr lang="it-IT" sz="1400" dirty="0" err="1" smtClean="0">
                <a:solidFill>
                  <a:schemeClr val="bg1"/>
                </a:solidFill>
                <a:latin typeface="Corbel" charset="0"/>
              </a:rPr>
              <a:t>Nicolini</a:t>
            </a:r>
            <a:r>
              <a:rPr lang="it-IT" sz="1400" dirty="0" smtClean="0">
                <a:solidFill>
                  <a:schemeClr val="bg1"/>
                </a:solidFill>
                <a:latin typeface="Corbel" charset="0"/>
              </a:rPr>
              <a:t>, </a:t>
            </a:r>
            <a:r>
              <a:rPr lang="it-IT" sz="1400" dirty="0" smtClean="0">
                <a:solidFill>
                  <a:schemeClr val="bg1"/>
                </a:solidFill>
                <a:latin typeface="Corbel" charset="0"/>
                <a:ea typeface="+mn-ea"/>
                <a:cs typeface="+mn-cs"/>
              </a:rPr>
              <a:t>L. Pellegri</a:t>
            </a:r>
            <a:r>
              <a:rPr lang="it-IT" sz="1400" dirty="0" smtClean="0">
                <a:solidFill>
                  <a:schemeClr val="bg1"/>
                </a:solidFill>
                <a:latin typeface="Corbel" charset="0"/>
              </a:rPr>
              <a:t>, </a:t>
            </a:r>
          </a:p>
          <a:p>
            <a:pPr eaLnBrk="1" hangingPunct="1">
              <a:defRPr/>
            </a:pPr>
            <a:r>
              <a:rPr lang="it-IT" sz="1400" dirty="0" smtClean="0">
                <a:solidFill>
                  <a:schemeClr val="bg1"/>
                </a:solidFill>
                <a:latin typeface="Corbel" charset="0"/>
              </a:rPr>
              <a:t>P.F</a:t>
            </a:r>
            <a:r>
              <a:rPr lang="it-IT" sz="1400" dirty="0">
                <a:solidFill>
                  <a:schemeClr val="bg1"/>
                </a:solidFill>
                <a:latin typeface="Corbel" charset="0"/>
              </a:rPr>
              <a:t>. </a:t>
            </a:r>
            <a:r>
              <a:rPr lang="it-IT" sz="1400" dirty="0" err="1">
                <a:solidFill>
                  <a:schemeClr val="bg1"/>
                </a:solidFill>
                <a:latin typeface="Corbel" charset="0"/>
              </a:rPr>
              <a:t>Bortignon</a:t>
            </a:r>
            <a:r>
              <a:rPr lang="it-IT" sz="1400" dirty="0">
                <a:solidFill>
                  <a:schemeClr val="bg1"/>
                </a:solidFill>
                <a:latin typeface="Corbel" charset="0"/>
              </a:rPr>
              <a:t>, </a:t>
            </a:r>
            <a:r>
              <a:rPr lang="it-IT" sz="1400" dirty="0" err="1">
                <a:solidFill>
                  <a:schemeClr val="bg1"/>
                </a:solidFill>
                <a:latin typeface="Corbel" charset="0"/>
              </a:rPr>
              <a:t>G.Colò</a:t>
            </a:r>
            <a:r>
              <a:rPr lang="it-IT" sz="1400" dirty="0">
                <a:solidFill>
                  <a:schemeClr val="bg1"/>
                </a:solidFill>
                <a:latin typeface="Corbel" charset="0"/>
              </a:rPr>
              <a:t>,  et al. </a:t>
            </a:r>
            <a:endParaRPr lang="it-IT" sz="1200" dirty="0" smtClean="0">
              <a:solidFill>
                <a:schemeClr val="bg1"/>
              </a:solidFill>
              <a:latin typeface="Corbel" charset="0"/>
            </a:endParaRPr>
          </a:p>
          <a:p>
            <a:pPr eaLnBrk="1" hangingPunct="1">
              <a:lnSpc>
                <a:spcPct val="50000"/>
              </a:lnSpc>
              <a:defRPr/>
            </a:pPr>
            <a:endParaRPr lang="en-US" b="1" dirty="0" smtClean="0">
              <a:solidFill>
                <a:srgbClr val="00FFFF"/>
              </a:solidFill>
              <a:latin typeface="Corbel" charset="0"/>
            </a:endParaRPr>
          </a:p>
          <a:p>
            <a:pPr eaLnBrk="1" hangingPunct="1">
              <a:lnSpc>
                <a:spcPct val="50000"/>
              </a:lnSpc>
              <a:defRPr/>
            </a:pPr>
            <a:r>
              <a:rPr lang="en-US" b="1" i="1" u="sng" dirty="0" err="1" smtClean="0">
                <a:solidFill>
                  <a:srgbClr val="00FFFF"/>
                </a:solidFill>
                <a:latin typeface="Corbel" charset="0"/>
              </a:rPr>
              <a:t>Legnaro</a:t>
            </a:r>
            <a:r>
              <a:rPr lang="en-US" b="1" i="1" u="sng" dirty="0" smtClean="0">
                <a:solidFill>
                  <a:srgbClr val="00FFFF"/>
                </a:solidFill>
                <a:latin typeface="Corbel" charset="0"/>
              </a:rPr>
              <a:t> INFN Laboratory</a:t>
            </a:r>
            <a:r>
              <a:rPr lang="en-US" sz="1600" b="1" i="1" u="sng" dirty="0" smtClean="0">
                <a:solidFill>
                  <a:srgbClr val="00FFFF"/>
                </a:solidFill>
                <a:latin typeface="Corbel" charset="0"/>
              </a:rPr>
              <a:t> </a:t>
            </a:r>
          </a:p>
          <a:p>
            <a:pPr eaLnBrk="1" hangingPunct="1">
              <a:defRPr/>
            </a:pPr>
            <a:r>
              <a:rPr lang="en-US" sz="1400" dirty="0" smtClean="0">
                <a:solidFill>
                  <a:schemeClr val="bg1"/>
                </a:solidFill>
                <a:latin typeface="Corbel" charset="0"/>
              </a:rPr>
              <a:t>G. </a:t>
            </a:r>
            <a:r>
              <a:rPr lang="en-US" sz="1400" dirty="0" err="1" smtClean="0">
                <a:solidFill>
                  <a:schemeClr val="bg1"/>
                </a:solidFill>
                <a:latin typeface="Corbel" charset="0"/>
              </a:rPr>
              <a:t>DeAngelis</a:t>
            </a:r>
            <a:r>
              <a:rPr lang="en-US" sz="1400" dirty="0" smtClean="0">
                <a:solidFill>
                  <a:schemeClr val="bg1"/>
                </a:solidFill>
                <a:latin typeface="Corbel" charset="0"/>
              </a:rPr>
              <a:t>, D. Napoli, J.J. </a:t>
            </a:r>
            <a:r>
              <a:rPr lang="en-US" sz="1400" dirty="0" err="1" smtClean="0">
                <a:solidFill>
                  <a:schemeClr val="bg1"/>
                </a:solidFill>
                <a:latin typeface="Corbel" charset="0"/>
              </a:rPr>
              <a:t>Valiente-Dobon</a:t>
            </a:r>
            <a:r>
              <a:rPr lang="en-US" sz="1400" dirty="0" smtClean="0">
                <a:solidFill>
                  <a:schemeClr val="bg1"/>
                </a:solidFill>
                <a:latin typeface="Corbel" charset="0"/>
              </a:rPr>
              <a:t>, L. </a:t>
            </a:r>
            <a:r>
              <a:rPr lang="en-US" sz="1400" dirty="0" err="1" smtClean="0">
                <a:solidFill>
                  <a:schemeClr val="bg1"/>
                </a:solidFill>
                <a:latin typeface="Corbel" charset="0"/>
              </a:rPr>
              <a:t>Corradi</a:t>
            </a:r>
            <a:r>
              <a:rPr lang="en-US" sz="1400" dirty="0" smtClean="0">
                <a:solidFill>
                  <a:schemeClr val="bg1"/>
                </a:solidFill>
                <a:latin typeface="Corbel" charset="0"/>
              </a:rPr>
              <a:t>,  E. </a:t>
            </a:r>
            <a:r>
              <a:rPr lang="en-US" sz="1400" dirty="0" err="1" smtClean="0">
                <a:solidFill>
                  <a:schemeClr val="bg1"/>
                </a:solidFill>
                <a:latin typeface="Corbel" charset="0"/>
              </a:rPr>
              <a:t>Fioretto</a:t>
            </a:r>
            <a:r>
              <a:rPr lang="en-US" sz="1400" dirty="0" smtClean="0">
                <a:solidFill>
                  <a:schemeClr val="bg1"/>
                </a:solidFill>
                <a:latin typeface="Corbel" charset="0"/>
              </a:rPr>
              <a:t>, A. </a:t>
            </a:r>
            <a:r>
              <a:rPr lang="en-US" sz="1400" dirty="0" err="1" smtClean="0">
                <a:solidFill>
                  <a:schemeClr val="bg1"/>
                </a:solidFill>
                <a:latin typeface="Corbel" charset="0"/>
              </a:rPr>
              <a:t>Stefanini</a:t>
            </a:r>
            <a:r>
              <a:rPr lang="en-US" sz="1400" dirty="0" smtClean="0">
                <a:solidFill>
                  <a:schemeClr val="bg1"/>
                </a:solidFill>
                <a:latin typeface="Corbel" charset="0"/>
              </a:rPr>
              <a:t> et al. </a:t>
            </a:r>
            <a:endParaRPr lang="en-US" b="1" dirty="0" smtClean="0">
              <a:solidFill>
                <a:schemeClr val="bg1"/>
              </a:solidFill>
              <a:latin typeface="Corbel" charset="0"/>
            </a:endParaRPr>
          </a:p>
          <a:p>
            <a:pPr eaLnBrk="1" hangingPunct="1">
              <a:lnSpc>
                <a:spcPct val="95000"/>
              </a:lnSpc>
              <a:defRPr/>
            </a:pPr>
            <a:r>
              <a:rPr lang="en-US" b="1" i="1" u="sng" dirty="0" err="1" smtClean="0">
                <a:solidFill>
                  <a:srgbClr val="00FFFF"/>
                </a:solidFill>
                <a:latin typeface="Corbel" charset="0"/>
              </a:rPr>
              <a:t>Padova</a:t>
            </a:r>
            <a:r>
              <a:rPr lang="en-US" b="1" i="1" u="sng" dirty="0" smtClean="0">
                <a:solidFill>
                  <a:srgbClr val="00FFFF"/>
                </a:solidFill>
                <a:latin typeface="Corbel" charset="0"/>
              </a:rPr>
              <a:t> University and INFN</a:t>
            </a:r>
            <a:r>
              <a:rPr lang="en-US" sz="1600" b="1" i="1" u="sng" dirty="0" smtClean="0">
                <a:solidFill>
                  <a:srgbClr val="00FFFF"/>
                </a:solidFill>
                <a:latin typeface="Corbel" charset="0"/>
              </a:rPr>
              <a:t> </a:t>
            </a:r>
          </a:p>
          <a:p>
            <a:pPr eaLnBrk="1" hangingPunct="1">
              <a:defRPr/>
            </a:pPr>
            <a:r>
              <a:rPr lang="it-IT" sz="1400" dirty="0" smtClean="0">
                <a:solidFill>
                  <a:schemeClr val="bg1"/>
                </a:solidFill>
                <a:latin typeface="Corbel" charset="0"/>
              </a:rPr>
              <a:t>D. </a:t>
            </a:r>
            <a:r>
              <a:rPr lang="it-IT" sz="1400" dirty="0" err="1" smtClean="0">
                <a:solidFill>
                  <a:schemeClr val="bg1"/>
                </a:solidFill>
                <a:latin typeface="Corbel" charset="0"/>
              </a:rPr>
              <a:t>Bazzacco</a:t>
            </a:r>
            <a:r>
              <a:rPr lang="it-IT" sz="1400" dirty="0" smtClean="0">
                <a:solidFill>
                  <a:schemeClr val="bg1"/>
                </a:solidFill>
                <a:latin typeface="Corbel" charset="0"/>
              </a:rPr>
              <a:t>, E. </a:t>
            </a:r>
            <a:r>
              <a:rPr lang="it-IT" sz="1400" dirty="0" err="1" smtClean="0">
                <a:solidFill>
                  <a:schemeClr val="bg1"/>
                </a:solidFill>
                <a:latin typeface="Corbel" charset="0"/>
              </a:rPr>
              <a:t>Farnea</a:t>
            </a:r>
            <a:r>
              <a:rPr lang="it-IT" sz="1400" dirty="0" smtClean="0">
                <a:solidFill>
                  <a:schemeClr val="bg1"/>
                </a:solidFill>
                <a:latin typeface="Corbel" charset="0"/>
              </a:rPr>
              <a:t>, S. Lenzi, </a:t>
            </a:r>
            <a:r>
              <a:rPr lang="it-IT" sz="1400" dirty="0" err="1" smtClean="0">
                <a:solidFill>
                  <a:schemeClr val="bg1"/>
                </a:solidFill>
                <a:latin typeface="Corbel" charset="0"/>
              </a:rPr>
              <a:t>S.Lunardi</a:t>
            </a:r>
            <a:r>
              <a:rPr lang="it-IT" sz="1400" dirty="0" smtClean="0">
                <a:solidFill>
                  <a:schemeClr val="bg1"/>
                </a:solidFill>
                <a:latin typeface="Corbel" charset="0"/>
              </a:rPr>
              <a:t>, D. </a:t>
            </a:r>
            <a:r>
              <a:rPr lang="it-IT" sz="1400" dirty="0" err="1" smtClean="0">
                <a:solidFill>
                  <a:schemeClr val="bg1"/>
                </a:solidFill>
                <a:latin typeface="Corbel" charset="0"/>
              </a:rPr>
              <a:t>Mengoni</a:t>
            </a:r>
            <a:r>
              <a:rPr lang="it-IT" sz="1400" dirty="0" smtClean="0">
                <a:solidFill>
                  <a:schemeClr val="bg1"/>
                </a:solidFill>
                <a:latin typeface="Corbel" charset="0"/>
              </a:rPr>
              <a:t>, G. Montagnoli, </a:t>
            </a:r>
            <a:r>
              <a:rPr lang="it-IT" sz="1400" dirty="0" err="1" smtClean="0">
                <a:solidFill>
                  <a:schemeClr val="bg1"/>
                </a:solidFill>
                <a:latin typeface="Corbel" charset="0"/>
              </a:rPr>
              <a:t>F</a:t>
            </a:r>
            <a:r>
              <a:rPr lang="it-IT" sz="1400" dirty="0" smtClean="0">
                <a:solidFill>
                  <a:schemeClr val="bg1"/>
                </a:solidFill>
                <a:latin typeface="Corbel" charset="0"/>
              </a:rPr>
              <a:t>. Recchia, </a:t>
            </a:r>
            <a:r>
              <a:rPr lang="it-IT" sz="1400" dirty="0" err="1" smtClean="0">
                <a:solidFill>
                  <a:schemeClr val="bg1"/>
                </a:solidFill>
                <a:latin typeface="Corbel" charset="0"/>
              </a:rPr>
              <a:t>F</a:t>
            </a:r>
            <a:r>
              <a:rPr lang="it-IT" sz="1400" dirty="0" smtClean="0">
                <a:solidFill>
                  <a:schemeClr val="bg1"/>
                </a:solidFill>
                <a:latin typeface="Corbel" charset="0"/>
              </a:rPr>
              <a:t>. </a:t>
            </a:r>
            <a:r>
              <a:rPr lang="it-IT" sz="1400" dirty="0" err="1" smtClean="0">
                <a:solidFill>
                  <a:schemeClr val="bg1"/>
                </a:solidFill>
                <a:latin typeface="Corbel" charset="0"/>
              </a:rPr>
              <a:t>Scarlassara</a:t>
            </a:r>
            <a:r>
              <a:rPr lang="it-IT" sz="1400" dirty="0" smtClean="0">
                <a:solidFill>
                  <a:schemeClr val="bg1"/>
                </a:solidFill>
                <a:latin typeface="Corbel" charset="0"/>
              </a:rPr>
              <a:t>, </a:t>
            </a:r>
            <a:r>
              <a:rPr lang="it-IT" sz="1400" dirty="0" err="1" smtClean="0">
                <a:solidFill>
                  <a:schemeClr val="bg1"/>
                </a:solidFill>
                <a:latin typeface="Corbel" charset="0"/>
              </a:rPr>
              <a:t>C.Ur</a:t>
            </a:r>
            <a:r>
              <a:rPr lang="it-IT" sz="1400" dirty="0" smtClean="0">
                <a:solidFill>
                  <a:schemeClr val="bg1"/>
                </a:solidFill>
                <a:latin typeface="Corbel" charset="0"/>
              </a:rPr>
              <a:t>, et al.</a:t>
            </a:r>
            <a:endParaRPr lang="it-IT" sz="1400" dirty="0">
              <a:solidFill>
                <a:schemeClr val="bg1"/>
              </a:solidFill>
              <a:latin typeface="Corbel" charset="0"/>
            </a:endParaRPr>
          </a:p>
          <a:p>
            <a:pPr eaLnBrk="1" hangingPunct="1">
              <a:defRPr/>
            </a:pPr>
            <a:r>
              <a:rPr lang="it-IT" b="1" i="1" u="sng" dirty="0" smtClean="0">
                <a:solidFill>
                  <a:srgbClr val="00FFFF"/>
                </a:solidFill>
                <a:latin typeface="Corbel" charset="0"/>
              </a:rPr>
              <a:t>Firenze INFN </a:t>
            </a:r>
            <a:endParaRPr lang="it-IT" b="1" i="1" u="sng" dirty="0">
              <a:solidFill>
                <a:srgbClr val="00FFFF"/>
              </a:solidFill>
              <a:latin typeface="Corbel" charset="0"/>
            </a:endParaRPr>
          </a:p>
          <a:p>
            <a:pPr marL="0" indent="0" eaLnBrk="1" hangingPunct="1">
              <a:defRPr/>
            </a:pPr>
            <a:r>
              <a:rPr lang="it-IT" sz="1400" dirty="0" smtClean="0">
                <a:solidFill>
                  <a:schemeClr val="bg1"/>
                </a:solidFill>
                <a:latin typeface="Corbel" charset="0"/>
              </a:rPr>
              <a:t>A. Nannini, </a:t>
            </a:r>
            <a:r>
              <a:rPr lang="it-IT" sz="1400" dirty="0" err="1" smtClean="0">
                <a:solidFill>
                  <a:schemeClr val="bg1"/>
                </a:solidFill>
                <a:latin typeface="Corbel" charset="0"/>
              </a:rPr>
              <a:t>B.Melon</a:t>
            </a:r>
            <a:r>
              <a:rPr lang="it-IT" sz="1400" dirty="0" smtClean="0">
                <a:solidFill>
                  <a:schemeClr val="bg1"/>
                </a:solidFill>
                <a:latin typeface="Corbel" charset="0"/>
              </a:rPr>
              <a:t> et </a:t>
            </a:r>
            <a:r>
              <a:rPr lang="it-IT" sz="1400" dirty="0">
                <a:solidFill>
                  <a:schemeClr val="bg1"/>
                </a:solidFill>
                <a:latin typeface="Corbel" charset="0"/>
              </a:rPr>
              <a:t>al</a:t>
            </a:r>
            <a:r>
              <a:rPr lang="it-IT" sz="1400" dirty="0" smtClean="0">
                <a:solidFill>
                  <a:schemeClr val="bg1"/>
                </a:solidFill>
                <a:latin typeface="Corbel" charset="0"/>
              </a:rPr>
              <a:t>.</a:t>
            </a:r>
            <a:endParaRPr lang="it-IT" sz="1400" dirty="0">
              <a:solidFill>
                <a:schemeClr val="bg1"/>
              </a:solidFill>
              <a:latin typeface="Corbel" charset="0"/>
            </a:endParaRPr>
          </a:p>
          <a:p>
            <a:pPr eaLnBrk="1" hangingPunct="1">
              <a:buAutoNum type="alphaUcPeriod"/>
              <a:defRPr/>
            </a:pPr>
            <a:endParaRPr lang="it-IT" sz="1200" dirty="0" smtClean="0">
              <a:solidFill>
                <a:schemeClr val="bg1"/>
              </a:solidFill>
              <a:latin typeface="Corbel" charset="0"/>
            </a:endParaRPr>
          </a:p>
          <a:p>
            <a:pPr eaLnBrk="1" hangingPunct="1">
              <a:buAutoNum type="alphaUcPeriod"/>
              <a:defRPr/>
            </a:pPr>
            <a:endParaRPr lang="it-IT" sz="1200" dirty="0">
              <a:solidFill>
                <a:schemeClr val="bg1"/>
              </a:solidFill>
              <a:latin typeface="Corbel" charset="0"/>
            </a:endParaRPr>
          </a:p>
          <a:p>
            <a:pPr eaLnBrk="1" hangingPunct="1">
              <a:lnSpc>
                <a:spcPct val="50000"/>
              </a:lnSpc>
              <a:defRPr/>
            </a:pPr>
            <a:endParaRPr lang="it-IT" sz="2400" b="1" dirty="0" smtClean="0">
              <a:solidFill>
                <a:srgbClr val="FFFF00"/>
              </a:solidFill>
              <a:latin typeface="Corbel" charset="0"/>
            </a:endParaRPr>
          </a:p>
          <a:p>
            <a:pPr eaLnBrk="1" hangingPunct="1">
              <a:lnSpc>
                <a:spcPct val="50000"/>
              </a:lnSpc>
              <a:defRPr/>
            </a:pPr>
            <a:r>
              <a:rPr lang="it-IT" sz="2000" b="1" dirty="0" smtClean="0">
                <a:solidFill>
                  <a:srgbClr val="FFFF00"/>
                </a:solidFill>
                <a:latin typeface="Corbel" charset="0"/>
              </a:rPr>
              <a:t>MAIN INTERNATIONAL COLLABORATORS</a:t>
            </a:r>
          </a:p>
          <a:p>
            <a:pPr eaLnBrk="1" hangingPunct="1">
              <a:defRPr/>
            </a:pPr>
            <a:r>
              <a:rPr lang="it-IT" b="1" i="1" u="sng" dirty="0" smtClean="0">
                <a:solidFill>
                  <a:srgbClr val="00FFFF"/>
                </a:solidFill>
                <a:latin typeface="Corbel" charset="0"/>
              </a:rPr>
              <a:t>IFJ</a:t>
            </a:r>
            <a:r>
              <a:rPr lang="it-IT" b="1" i="1" u="sng" dirty="0">
                <a:solidFill>
                  <a:srgbClr val="00FFFF"/>
                </a:solidFill>
                <a:latin typeface="Corbel" charset="0"/>
              </a:rPr>
              <a:t>-PAN, </a:t>
            </a:r>
            <a:r>
              <a:rPr lang="it-IT" b="1" i="1" u="sng" dirty="0" err="1">
                <a:solidFill>
                  <a:srgbClr val="00FFFF"/>
                </a:solidFill>
                <a:latin typeface="Corbel" charset="0"/>
              </a:rPr>
              <a:t>Krakow</a:t>
            </a:r>
            <a:r>
              <a:rPr lang="it-IT" b="1" i="1" u="sng" dirty="0">
                <a:solidFill>
                  <a:srgbClr val="00FFFF"/>
                </a:solidFill>
                <a:latin typeface="Corbel" charset="0"/>
              </a:rPr>
              <a:t>, </a:t>
            </a:r>
            <a:r>
              <a:rPr lang="it-IT" b="1" i="1" u="sng" dirty="0" smtClean="0">
                <a:solidFill>
                  <a:srgbClr val="00FFFF"/>
                </a:solidFill>
                <a:latin typeface="Corbel" charset="0"/>
              </a:rPr>
              <a:t>Poland</a:t>
            </a:r>
          </a:p>
          <a:p>
            <a:pPr eaLnBrk="1" hangingPunct="1">
              <a:defRPr/>
            </a:pPr>
            <a:r>
              <a:rPr lang="it-IT" sz="1400" dirty="0" smtClean="0">
                <a:solidFill>
                  <a:schemeClr val="bg1"/>
                </a:solidFill>
                <a:latin typeface="Corbel" charset="0"/>
              </a:rPr>
              <a:t>A</a:t>
            </a:r>
            <a:r>
              <a:rPr lang="it-IT" sz="1400" dirty="0">
                <a:solidFill>
                  <a:schemeClr val="bg1"/>
                </a:solidFill>
                <a:latin typeface="Corbel" charset="0"/>
              </a:rPr>
              <a:t>. </a:t>
            </a:r>
            <a:r>
              <a:rPr lang="it-IT" sz="1400" dirty="0" err="1">
                <a:solidFill>
                  <a:schemeClr val="bg1"/>
                </a:solidFill>
                <a:latin typeface="Corbel" charset="0"/>
              </a:rPr>
              <a:t>Maj</a:t>
            </a:r>
            <a:r>
              <a:rPr lang="it-IT" sz="1400" dirty="0">
                <a:solidFill>
                  <a:schemeClr val="bg1"/>
                </a:solidFill>
                <a:latin typeface="Corbel" charset="0"/>
              </a:rPr>
              <a:t>, </a:t>
            </a:r>
            <a:r>
              <a:rPr lang="it-IT" sz="1400" dirty="0" smtClean="0">
                <a:solidFill>
                  <a:schemeClr val="bg1"/>
                </a:solidFill>
                <a:latin typeface="Corbel" charset="0"/>
              </a:rPr>
              <a:t>B. </a:t>
            </a:r>
            <a:r>
              <a:rPr lang="it-IT" sz="1400" dirty="0" err="1" smtClean="0">
                <a:solidFill>
                  <a:schemeClr val="bg1"/>
                </a:solidFill>
                <a:latin typeface="Corbel" charset="0"/>
              </a:rPr>
              <a:t>Fornal</a:t>
            </a:r>
            <a:r>
              <a:rPr lang="it-IT" sz="1400" dirty="0" smtClean="0">
                <a:solidFill>
                  <a:schemeClr val="bg1"/>
                </a:solidFill>
                <a:latin typeface="Corbel" charset="0"/>
              </a:rPr>
              <a:t>, N. </a:t>
            </a:r>
            <a:r>
              <a:rPr lang="it-IT" sz="1400" dirty="0" err="1" smtClean="0">
                <a:solidFill>
                  <a:schemeClr val="bg1"/>
                </a:solidFill>
                <a:latin typeface="Corbel" charset="0"/>
              </a:rPr>
              <a:t>Cieplicka</a:t>
            </a:r>
            <a:r>
              <a:rPr lang="it-IT" sz="1400" dirty="0" smtClean="0">
                <a:solidFill>
                  <a:schemeClr val="bg1"/>
                </a:solidFill>
                <a:latin typeface="Corbel" charset="0"/>
              </a:rPr>
              <a:t>, P. </a:t>
            </a:r>
            <a:r>
              <a:rPr lang="it-IT" sz="1400" dirty="0" smtClean="0">
                <a:solidFill>
                  <a:srgbClr val="0000FF"/>
                </a:solidFill>
                <a:latin typeface="Corbel" charset="0"/>
              </a:rPr>
              <a:t> </a:t>
            </a:r>
            <a:r>
              <a:rPr lang="it-IT" sz="1400" dirty="0" err="1">
                <a:solidFill>
                  <a:schemeClr val="bg1"/>
                </a:solidFill>
                <a:latin typeface="Corbel" charset="0"/>
              </a:rPr>
              <a:t>Bednarczyk</a:t>
            </a:r>
            <a:r>
              <a:rPr lang="it-IT" sz="1400" dirty="0">
                <a:solidFill>
                  <a:schemeClr val="bg1"/>
                </a:solidFill>
                <a:latin typeface="Corbel" charset="0"/>
              </a:rPr>
              <a:t>,, M. </a:t>
            </a:r>
            <a:r>
              <a:rPr lang="it-IT" sz="1400" dirty="0" err="1">
                <a:solidFill>
                  <a:schemeClr val="bg1"/>
                </a:solidFill>
                <a:latin typeface="Corbel" charset="0"/>
              </a:rPr>
              <a:t>Ciemala</a:t>
            </a:r>
            <a:r>
              <a:rPr lang="it-IT" sz="1400" dirty="0" smtClean="0">
                <a:solidFill>
                  <a:schemeClr val="bg1"/>
                </a:solidFill>
                <a:latin typeface="Corbel" charset="0"/>
              </a:rPr>
              <a:t>, </a:t>
            </a:r>
            <a:r>
              <a:rPr lang="it-IT" sz="1400" dirty="0">
                <a:solidFill>
                  <a:schemeClr val="bg1"/>
                </a:solidFill>
                <a:latin typeface="Corbel" charset="0"/>
              </a:rPr>
              <a:t>M. </a:t>
            </a:r>
            <a:r>
              <a:rPr lang="it-IT" sz="1400" dirty="0" err="1">
                <a:solidFill>
                  <a:schemeClr val="bg1"/>
                </a:solidFill>
                <a:latin typeface="Corbel" charset="0"/>
              </a:rPr>
              <a:t>Kmiecik</a:t>
            </a:r>
            <a:r>
              <a:rPr lang="it-IT" sz="1400" dirty="0">
                <a:solidFill>
                  <a:schemeClr val="bg1"/>
                </a:solidFill>
                <a:latin typeface="Corbel" charset="0"/>
              </a:rPr>
              <a:t>, M. </a:t>
            </a:r>
            <a:r>
              <a:rPr lang="it-IT" sz="1400" dirty="0" err="1">
                <a:solidFill>
                  <a:schemeClr val="bg1"/>
                </a:solidFill>
                <a:latin typeface="Corbel" charset="0"/>
              </a:rPr>
              <a:t>Krzysiek</a:t>
            </a:r>
            <a:r>
              <a:rPr lang="it-IT" sz="1400" dirty="0">
                <a:solidFill>
                  <a:schemeClr val="bg1"/>
                </a:solidFill>
                <a:latin typeface="Corbel" charset="0"/>
              </a:rPr>
              <a:t>, B. </a:t>
            </a:r>
            <a:r>
              <a:rPr lang="it-IT" sz="1400" dirty="0" err="1">
                <a:solidFill>
                  <a:schemeClr val="bg1"/>
                </a:solidFill>
                <a:latin typeface="Corbel" charset="0"/>
              </a:rPr>
              <a:t>Szpak</a:t>
            </a:r>
            <a:r>
              <a:rPr lang="it-IT" sz="1400" dirty="0">
                <a:solidFill>
                  <a:schemeClr val="bg1"/>
                </a:solidFill>
                <a:latin typeface="Corbel" charset="0"/>
              </a:rPr>
              <a:t> </a:t>
            </a:r>
            <a:r>
              <a:rPr lang="it-IT" sz="1400" dirty="0" smtClean="0">
                <a:solidFill>
                  <a:schemeClr val="bg1"/>
                </a:solidFill>
                <a:latin typeface="Corbel" charset="0"/>
              </a:rPr>
              <a:t>,  et </a:t>
            </a:r>
            <a:r>
              <a:rPr lang="it-IT" sz="1400" dirty="0">
                <a:solidFill>
                  <a:schemeClr val="bg1"/>
                </a:solidFill>
                <a:latin typeface="Corbel" charset="0"/>
              </a:rPr>
              <a:t>al</a:t>
            </a:r>
            <a:r>
              <a:rPr lang="it-IT" sz="1400" dirty="0" smtClean="0">
                <a:solidFill>
                  <a:schemeClr val="bg1"/>
                </a:solidFill>
                <a:latin typeface="Corbel" charset="0"/>
              </a:rPr>
              <a:t>. </a:t>
            </a:r>
            <a:endParaRPr lang="it-IT" sz="1200" dirty="0">
              <a:solidFill>
                <a:schemeClr val="bg1"/>
              </a:solidFill>
              <a:latin typeface="Corbel" charset="0"/>
            </a:endParaRPr>
          </a:p>
          <a:p>
            <a:pPr eaLnBrk="1" hangingPunct="1">
              <a:defRPr/>
            </a:pPr>
            <a:r>
              <a:rPr lang="it-IT" b="1" i="1" u="sng" dirty="0">
                <a:solidFill>
                  <a:srgbClr val="00FFFF"/>
                </a:solidFill>
                <a:latin typeface="Corbel" charset="0"/>
              </a:rPr>
              <a:t>IFIN-HH </a:t>
            </a:r>
            <a:r>
              <a:rPr lang="it-IT" b="1" i="1" u="sng" dirty="0" err="1">
                <a:solidFill>
                  <a:srgbClr val="00FFFF"/>
                </a:solidFill>
                <a:latin typeface="Corbel" charset="0"/>
              </a:rPr>
              <a:t>Bucharest</a:t>
            </a:r>
            <a:r>
              <a:rPr lang="it-IT" b="1" i="1" u="sng" dirty="0">
                <a:solidFill>
                  <a:srgbClr val="00FFFF"/>
                </a:solidFill>
                <a:latin typeface="Corbel" charset="0"/>
              </a:rPr>
              <a:t> </a:t>
            </a:r>
          </a:p>
          <a:p>
            <a:pPr eaLnBrk="1" hangingPunct="1">
              <a:defRPr/>
            </a:pPr>
            <a:r>
              <a:rPr lang="it-IT" dirty="0">
                <a:solidFill>
                  <a:schemeClr val="bg1"/>
                </a:solidFill>
                <a:latin typeface="Corbel" charset="0"/>
              </a:rPr>
              <a:t>N. </a:t>
            </a:r>
            <a:r>
              <a:rPr lang="it-IT" dirty="0" err="1">
                <a:solidFill>
                  <a:schemeClr val="bg1"/>
                </a:solidFill>
                <a:latin typeface="Corbel" charset="0"/>
              </a:rPr>
              <a:t>Marginean</a:t>
            </a:r>
            <a:r>
              <a:rPr lang="it-IT" dirty="0">
                <a:solidFill>
                  <a:schemeClr val="bg1"/>
                </a:solidFill>
                <a:latin typeface="Corbel" charset="0"/>
              </a:rPr>
              <a:t>,  D. </a:t>
            </a:r>
            <a:r>
              <a:rPr lang="it-IT" dirty="0" err="1">
                <a:solidFill>
                  <a:schemeClr val="bg1"/>
                </a:solidFill>
                <a:latin typeface="Corbel" charset="0"/>
              </a:rPr>
              <a:t>Bucurescu</a:t>
            </a:r>
            <a:r>
              <a:rPr lang="it-IT" dirty="0">
                <a:solidFill>
                  <a:schemeClr val="bg1"/>
                </a:solidFill>
                <a:latin typeface="Corbel" charset="0"/>
              </a:rPr>
              <a:t>, C. </a:t>
            </a:r>
            <a:r>
              <a:rPr lang="it-IT" dirty="0" err="1">
                <a:solidFill>
                  <a:schemeClr val="bg1"/>
                </a:solidFill>
                <a:latin typeface="Corbel" charset="0"/>
              </a:rPr>
              <a:t>Mihai</a:t>
            </a:r>
            <a:r>
              <a:rPr lang="it-IT" dirty="0">
                <a:solidFill>
                  <a:schemeClr val="bg1"/>
                </a:solidFill>
                <a:latin typeface="Corbel" charset="0"/>
              </a:rPr>
              <a:t>, C. Nita et al.</a:t>
            </a:r>
            <a:endParaRPr lang="en-US" b="1" dirty="0">
              <a:solidFill>
                <a:schemeClr val="bg1"/>
              </a:solidFill>
              <a:latin typeface="Corbel" charset="0"/>
            </a:endParaRPr>
          </a:p>
          <a:p>
            <a:pPr marL="0" lvl="0" indent="0" eaLnBrk="1" hangingPunct="1">
              <a:defRPr/>
            </a:pPr>
            <a:r>
              <a:rPr lang="it-IT" b="1" i="1" u="sng" dirty="0" smtClean="0">
                <a:solidFill>
                  <a:srgbClr val="00FFFF"/>
                </a:solidFill>
                <a:latin typeface="Corbel" charset="0"/>
                <a:ea typeface="+mn-ea"/>
                <a:cs typeface="+mn-cs"/>
              </a:rPr>
              <a:t>KU </a:t>
            </a:r>
            <a:r>
              <a:rPr lang="it-IT" b="1" i="1" u="sng" dirty="0" err="1" smtClean="0">
                <a:solidFill>
                  <a:srgbClr val="00FFFF"/>
                </a:solidFill>
                <a:latin typeface="Corbel" charset="0"/>
                <a:ea typeface="+mn-ea"/>
                <a:cs typeface="+mn-cs"/>
              </a:rPr>
              <a:t>Leuven</a:t>
            </a:r>
            <a:r>
              <a:rPr lang="it-IT" b="1" i="1" u="sng" dirty="0">
                <a:solidFill>
                  <a:srgbClr val="00FFFF"/>
                </a:solidFill>
                <a:latin typeface="Corbel" charset="0"/>
                <a:ea typeface="+mn-ea"/>
                <a:cs typeface="+mn-cs"/>
              </a:rPr>
              <a:t> </a:t>
            </a:r>
            <a:endParaRPr lang="it-IT" b="1" i="1" u="sng" dirty="0" smtClean="0">
              <a:solidFill>
                <a:srgbClr val="00FFFF"/>
              </a:solidFill>
              <a:latin typeface="Corbel" charset="0"/>
              <a:ea typeface="+mn-ea"/>
              <a:cs typeface="+mn-cs"/>
            </a:endParaRPr>
          </a:p>
          <a:p>
            <a:pPr marL="0" lvl="0" indent="0" eaLnBrk="1" hangingPunct="1">
              <a:defRPr/>
            </a:pPr>
            <a:r>
              <a:rPr lang="it-IT" sz="1400" dirty="0" err="1" smtClean="0">
                <a:solidFill>
                  <a:schemeClr val="bg1"/>
                </a:solidFill>
                <a:latin typeface="Corbel" charset="0"/>
                <a:ea typeface="+mn-ea"/>
                <a:cs typeface="+mn-cs"/>
              </a:rPr>
              <a:t>R</a:t>
            </a:r>
            <a:r>
              <a:rPr lang="it-IT" sz="1400" dirty="0" smtClean="0">
                <a:solidFill>
                  <a:schemeClr val="bg1"/>
                </a:solidFill>
                <a:latin typeface="Corbel" charset="0"/>
                <a:ea typeface="+mn-ea"/>
                <a:cs typeface="+mn-cs"/>
              </a:rPr>
              <a:t>. </a:t>
            </a:r>
            <a:r>
              <a:rPr lang="it-IT" sz="1400" dirty="0" err="1" smtClean="0">
                <a:solidFill>
                  <a:schemeClr val="bg1"/>
                </a:solidFill>
                <a:latin typeface="Corbel" charset="0"/>
                <a:ea typeface="+mn-ea"/>
                <a:cs typeface="+mn-cs"/>
              </a:rPr>
              <a:t>Raabe</a:t>
            </a:r>
            <a:r>
              <a:rPr lang="it-IT" sz="1400" dirty="0" smtClean="0">
                <a:solidFill>
                  <a:schemeClr val="bg1"/>
                </a:solidFill>
                <a:latin typeface="Corbel" charset="0"/>
                <a:ea typeface="+mn-ea"/>
                <a:cs typeface="+mn-cs"/>
              </a:rPr>
              <a:t> et al. </a:t>
            </a:r>
            <a:endParaRPr lang="it-IT" sz="1200" dirty="0">
              <a:solidFill>
                <a:schemeClr val="bg1"/>
              </a:solidFill>
              <a:latin typeface="Corbel" charset="0"/>
              <a:ea typeface="+mn-ea"/>
              <a:cs typeface="+mn-cs"/>
            </a:endParaRPr>
          </a:p>
          <a:p>
            <a:pPr eaLnBrk="1" hangingPunct="1">
              <a:lnSpc>
                <a:spcPct val="50000"/>
              </a:lnSpc>
              <a:defRPr/>
            </a:pPr>
            <a:endParaRPr lang="it-IT" sz="1200" dirty="0">
              <a:solidFill>
                <a:schemeClr val="bg1"/>
              </a:solidFill>
              <a:latin typeface="Corbel" charset="0"/>
            </a:endParaRPr>
          </a:p>
          <a:p>
            <a:pPr eaLnBrk="1" hangingPunct="1">
              <a:defRPr/>
            </a:pPr>
            <a:r>
              <a:rPr lang="en-US" sz="2000" b="1" i="1" u="sng" dirty="0" smtClean="0">
                <a:solidFill>
                  <a:srgbClr val="00FFFF"/>
                </a:solidFill>
                <a:latin typeface="Corbel" charset="0"/>
              </a:rPr>
              <a:t>EXILL</a:t>
            </a:r>
            <a:endParaRPr lang="en-US" sz="2400" b="1" i="1" dirty="0" smtClean="0">
              <a:solidFill>
                <a:srgbClr val="00FFFF"/>
              </a:solidFill>
              <a:latin typeface="Corbel" charset="0"/>
            </a:endParaRPr>
          </a:p>
          <a:p>
            <a:pPr eaLnBrk="1" hangingPunct="1">
              <a:defRPr/>
            </a:pPr>
            <a:r>
              <a:rPr lang="da-DK" sz="1400" dirty="0" smtClean="0">
                <a:solidFill>
                  <a:schemeClr val="bg1"/>
                </a:solidFill>
                <a:latin typeface="Corbel" charset="0"/>
              </a:rPr>
              <a:t>G. </a:t>
            </a:r>
            <a:r>
              <a:rPr lang="da-DK" sz="1400" dirty="0" err="1">
                <a:solidFill>
                  <a:schemeClr val="bg1"/>
                </a:solidFill>
                <a:latin typeface="Corbel" charset="0"/>
              </a:rPr>
              <a:t>DeFrance</a:t>
            </a:r>
            <a:r>
              <a:rPr lang="da-DK" sz="1400" dirty="0">
                <a:solidFill>
                  <a:schemeClr val="bg1"/>
                </a:solidFill>
                <a:latin typeface="Corbel" charset="0"/>
              </a:rPr>
              <a:t>,  A. Blanc, U. Koster, M. </a:t>
            </a:r>
            <a:r>
              <a:rPr lang="da-DK" sz="1400" dirty="0" err="1">
                <a:solidFill>
                  <a:schemeClr val="bg1"/>
                </a:solidFill>
                <a:latin typeface="Corbel" charset="0"/>
              </a:rPr>
              <a:t>Jentschel</a:t>
            </a:r>
            <a:r>
              <a:rPr lang="da-DK" sz="1400" dirty="0">
                <a:solidFill>
                  <a:schemeClr val="bg1"/>
                </a:solidFill>
                <a:latin typeface="Corbel" charset="0"/>
              </a:rPr>
              <a:t>, </a:t>
            </a:r>
            <a:r>
              <a:rPr lang="da-DK" sz="1400" dirty="0" smtClean="0">
                <a:solidFill>
                  <a:schemeClr val="bg1"/>
                </a:solidFill>
                <a:latin typeface="Corbel" charset="0"/>
              </a:rPr>
              <a:t>C. </a:t>
            </a:r>
            <a:r>
              <a:rPr lang="da-DK" sz="1400" dirty="0" err="1" smtClean="0">
                <a:solidFill>
                  <a:schemeClr val="bg1"/>
                </a:solidFill>
                <a:latin typeface="Corbel" charset="0"/>
              </a:rPr>
              <a:t>Michelagnoli</a:t>
            </a:r>
            <a:r>
              <a:rPr lang="da-DK" sz="1400" dirty="0" smtClean="0">
                <a:solidFill>
                  <a:schemeClr val="bg1"/>
                </a:solidFill>
                <a:latin typeface="Corbel" charset="0"/>
              </a:rPr>
              <a:t>, P</a:t>
            </a:r>
            <a:r>
              <a:rPr lang="da-DK" sz="1400" dirty="0">
                <a:solidFill>
                  <a:schemeClr val="bg1"/>
                </a:solidFill>
                <a:latin typeface="Corbel" charset="0"/>
              </a:rPr>
              <a:t>. </a:t>
            </a:r>
            <a:r>
              <a:rPr lang="da-DK" sz="1400" dirty="0" err="1">
                <a:solidFill>
                  <a:schemeClr val="bg1"/>
                </a:solidFill>
                <a:latin typeface="Corbel" charset="0"/>
              </a:rPr>
              <a:t>Mutti</a:t>
            </a:r>
            <a:r>
              <a:rPr lang="da-DK" sz="1400" dirty="0">
                <a:solidFill>
                  <a:schemeClr val="bg1"/>
                </a:solidFill>
                <a:latin typeface="Corbel" charset="0"/>
              </a:rPr>
              <a:t>, G. Simpson, J.M. </a:t>
            </a:r>
            <a:r>
              <a:rPr lang="da-DK" sz="1400" dirty="0" smtClean="0">
                <a:solidFill>
                  <a:schemeClr val="bg1"/>
                </a:solidFill>
                <a:latin typeface="Corbel" charset="0"/>
              </a:rPr>
              <a:t>Regis, W. Urban et </a:t>
            </a:r>
            <a:r>
              <a:rPr lang="da-DK" sz="1400" dirty="0">
                <a:solidFill>
                  <a:schemeClr val="bg1"/>
                </a:solidFill>
                <a:latin typeface="Corbel" charset="0"/>
              </a:rPr>
              <a:t>al</a:t>
            </a:r>
            <a:r>
              <a:rPr lang="da-DK" sz="1400" dirty="0" smtClean="0">
                <a:solidFill>
                  <a:schemeClr val="bg1"/>
                </a:solidFill>
                <a:latin typeface="Corbel" charset="0"/>
              </a:rPr>
              <a:t>. </a:t>
            </a:r>
            <a:endParaRPr lang="da-DK" sz="1200" dirty="0">
              <a:solidFill>
                <a:schemeClr val="bg1"/>
              </a:solidFill>
              <a:latin typeface="Corbel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9076" y="-23998"/>
            <a:ext cx="2106334" cy="72476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18308" y="700754"/>
            <a:ext cx="625692" cy="613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600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3142781" y="2363193"/>
            <a:ext cx="306015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3600" b="1" dirty="0" smtClean="0">
                <a:solidFill>
                  <a:srgbClr val="FFFF00"/>
                </a:solidFill>
                <a:latin typeface="Corbel" charset="0"/>
              </a:rPr>
              <a:t>Backup </a:t>
            </a:r>
            <a:r>
              <a:rPr lang="it-IT" sz="3600" b="1" dirty="0" err="1" smtClean="0">
                <a:solidFill>
                  <a:srgbClr val="FFFF00"/>
                </a:solidFill>
                <a:latin typeface="Corbel" charset="0"/>
              </a:rPr>
              <a:t>SLides</a:t>
            </a:r>
            <a:endParaRPr lang="it-IT" sz="3600" b="1" dirty="0">
              <a:solidFill>
                <a:srgbClr val="FFFF00"/>
              </a:solidFill>
              <a:latin typeface="Corbe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763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8" name="Connettore 1 4"/>
          <p:cNvCxnSpPr/>
          <p:nvPr/>
        </p:nvCxnSpPr>
        <p:spPr>
          <a:xfrm>
            <a:off x="728905" y="6129585"/>
            <a:ext cx="8214016" cy="14005"/>
          </a:xfrm>
          <a:prstGeom prst="line">
            <a:avLst/>
          </a:prstGeom>
          <a:ln w="3175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Connettore 1 7"/>
          <p:cNvCxnSpPr/>
          <p:nvPr/>
        </p:nvCxnSpPr>
        <p:spPr>
          <a:xfrm>
            <a:off x="1885117" y="4586400"/>
            <a:ext cx="432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Connettore 1 7"/>
          <p:cNvCxnSpPr/>
          <p:nvPr/>
        </p:nvCxnSpPr>
        <p:spPr>
          <a:xfrm>
            <a:off x="2383579" y="4863600"/>
            <a:ext cx="432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Connettore 1 7"/>
          <p:cNvCxnSpPr/>
          <p:nvPr/>
        </p:nvCxnSpPr>
        <p:spPr>
          <a:xfrm>
            <a:off x="2882040" y="5810400"/>
            <a:ext cx="432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Connettore 1 7"/>
          <p:cNvCxnSpPr/>
          <p:nvPr/>
        </p:nvCxnSpPr>
        <p:spPr>
          <a:xfrm>
            <a:off x="3380502" y="6116400"/>
            <a:ext cx="432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Connettore 1 7"/>
          <p:cNvCxnSpPr/>
          <p:nvPr/>
        </p:nvCxnSpPr>
        <p:spPr>
          <a:xfrm>
            <a:off x="4377425" y="4348800"/>
            <a:ext cx="432000" cy="0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0" name="TextBox 139"/>
          <p:cNvSpPr txBox="1"/>
          <p:nvPr/>
        </p:nvSpPr>
        <p:spPr>
          <a:xfrm>
            <a:off x="3349925" y="5786307"/>
            <a:ext cx="6002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>
                <a:solidFill>
                  <a:prstClr val="black"/>
                </a:solidFill>
                <a:latin typeface="Calibri"/>
              </a:rPr>
              <a:t>0.96</a:t>
            </a:r>
          </a:p>
        </p:txBody>
      </p:sp>
      <p:sp>
        <p:nvSpPr>
          <p:cNvPr id="141" name="TextBox 140"/>
          <p:cNvSpPr txBox="1"/>
          <p:nvPr/>
        </p:nvSpPr>
        <p:spPr>
          <a:xfrm>
            <a:off x="2845355" y="5497128"/>
            <a:ext cx="6002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>
                <a:solidFill>
                  <a:prstClr val="black"/>
                </a:solidFill>
                <a:latin typeface="Calibri"/>
              </a:rPr>
              <a:t>0.94</a:t>
            </a:r>
          </a:p>
        </p:txBody>
      </p:sp>
      <p:sp>
        <p:nvSpPr>
          <p:cNvPr id="142" name="TextBox 141"/>
          <p:cNvSpPr txBox="1"/>
          <p:nvPr/>
        </p:nvSpPr>
        <p:spPr>
          <a:xfrm>
            <a:off x="2440463" y="4577305"/>
            <a:ext cx="4962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>
                <a:solidFill>
                  <a:prstClr val="black"/>
                </a:solidFill>
                <a:latin typeface="Calibri"/>
              </a:rPr>
              <a:t>0.8</a:t>
            </a:r>
          </a:p>
        </p:txBody>
      </p:sp>
      <p:sp>
        <p:nvSpPr>
          <p:cNvPr id="143" name="TextBox 142"/>
          <p:cNvSpPr txBox="1"/>
          <p:nvPr/>
        </p:nvSpPr>
        <p:spPr>
          <a:xfrm>
            <a:off x="1869422" y="4277963"/>
            <a:ext cx="6002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>
                <a:solidFill>
                  <a:prstClr val="black"/>
                </a:solidFill>
                <a:latin typeface="Calibri"/>
              </a:rPr>
              <a:t>0.92</a:t>
            </a:r>
          </a:p>
        </p:txBody>
      </p:sp>
      <p:sp>
        <p:nvSpPr>
          <p:cNvPr id="144" name="TextBox 143"/>
          <p:cNvSpPr txBox="1"/>
          <p:nvPr/>
        </p:nvSpPr>
        <p:spPr>
          <a:xfrm>
            <a:off x="4357511" y="4032698"/>
            <a:ext cx="6002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>
                <a:solidFill>
                  <a:prstClr val="black"/>
                </a:solidFill>
                <a:latin typeface="Calibri"/>
              </a:rPr>
              <a:t>0.76</a:t>
            </a:r>
          </a:p>
        </p:txBody>
      </p:sp>
      <p:cxnSp>
        <p:nvCxnSpPr>
          <p:cNvPr id="151" name="Straight Connector 14"/>
          <p:cNvCxnSpPr/>
          <p:nvPr/>
        </p:nvCxnSpPr>
        <p:spPr>
          <a:xfrm flipV="1">
            <a:off x="2091593" y="5940195"/>
            <a:ext cx="0" cy="180000"/>
          </a:xfrm>
          <a:prstGeom prst="line">
            <a:avLst/>
          </a:prstGeom>
          <a:ln w="28575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4" name="Straight Connector 14"/>
          <p:cNvCxnSpPr/>
          <p:nvPr/>
        </p:nvCxnSpPr>
        <p:spPr>
          <a:xfrm flipV="1">
            <a:off x="2599579" y="5944656"/>
            <a:ext cx="0" cy="180000"/>
          </a:xfrm>
          <a:prstGeom prst="line">
            <a:avLst/>
          </a:prstGeom>
          <a:ln w="28575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" name="Grupa 2"/>
          <p:cNvGrpSpPr/>
          <p:nvPr/>
        </p:nvGrpSpPr>
        <p:grpSpPr>
          <a:xfrm>
            <a:off x="6321689" y="1739617"/>
            <a:ext cx="1886697" cy="877706"/>
            <a:chOff x="7061624" y="1909668"/>
            <a:chExt cx="2043922" cy="877706"/>
          </a:xfrm>
        </p:grpSpPr>
        <p:sp>
          <p:nvSpPr>
            <p:cNvPr id="10" name="Prostokąt 9"/>
            <p:cNvSpPr/>
            <p:nvPr/>
          </p:nvSpPr>
          <p:spPr>
            <a:xfrm>
              <a:off x="7061624" y="1923878"/>
              <a:ext cx="2043922" cy="863496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400">
                <a:solidFill>
                  <a:srgbClr val="CC0099"/>
                </a:solidFill>
                <a:latin typeface="Corbel"/>
                <a:cs typeface="Corbel"/>
              </a:endParaRPr>
            </a:p>
          </p:txBody>
        </p:sp>
        <p:cxnSp>
          <p:nvCxnSpPr>
            <p:cNvPr id="211" name="Connettore 1 7"/>
            <p:cNvCxnSpPr/>
            <p:nvPr/>
          </p:nvCxnSpPr>
          <p:spPr>
            <a:xfrm>
              <a:off x="7149516" y="2329116"/>
              <a:ext cx="468000" cy="0"/>
            </a:xfrm>
            <a:prstGeom prst="line">
              <a:avLst/>
            </a:prstGeom>
            <a:ln w="38100" cmpd="sng">
              <a:solidFill>
                <a:schemeClr val="tx2">
                  <a:lumMod val="60000"/>
                  <a:lumOff val="4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pole tekstowe 5"/>
            <p:cNvSpPr txBox="1"/>
            <p:nvPr/>
          </p:nvSpPr>
          <p:spPr>
            <a:xfrm>
              <a:off x="7617516" y="2132945"/>
              <a:ext cx="140559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1400" dirty="0" err="1">
                  <a:solidFill>
                    <a:srgbClr val="CC0099"/>
                  </a:solidFill>
                  <a:latin typeface="Corbel"/>
                  <a:cs typeface="Corbel"/>
                </a:rPr>
                <a:t>n</a:t>
              </a:r>
              <a:r>
                <a:rPr lang="pl-PL" sz="1400" dirty="0" err="1" smtClean="0">
                  <a:solidFill>
                    <a:srgbClr val="CC0099"/>
                  </a:solidFill>
                  <a:latin typeface="Corbel"/>
                  <a:cs typeface="Corbel"/>
                </a:rPr>
                <a:t>egative</a:t>
              </a:r>
              <a:r>
                <a:rPr lang="pl-PL" sz="1400" dirty="0" smtClean="0">
                  <a:solidFill>
                    <a:srgbClr val="CC0099"/>
                  </a:solidFill>
                  <a:latin typeface="Corbel"/>
                  <a:cs typeface="Corbel"/>
                </a:rPr>
                <a:t> </a:t>
              </a:r>
              <a:r>
                <a:rPr lang="pl-PL" sz="1400" dirty="0" err="1" smtClean="0">
                  <a:solidFill>
                    <a:srgbClr val="CC0099"/>
                  </a:solidFill>
                  <a:latin typeface="Corbel"/>
                  <a:cs typeface="Corbel"/>
                </a:rPr>
                <a:t>parity</a:t>
              </a:r>
              <a:endParaRPr lang="pl-PL" sz="1400" dirty="0">
                <a:solidFill>
                  <a:srgbClr val="CC0099"/>
                </a:solidFill>
                <a:latin typeface="Corbel"/>
                <a:cs typeface="Corbel"/>
              </a:endParaRPr>
            </a:p>
          </p:txBody>
        </p:sp>
        <p:cxnSp>
          <p:nvCxnSpPr>
            <p:cNvPr id="155" name="Connettore 1 7"/>
            <p:cNvCxnSpPr/>
            <p:nvPr/>
          </p:nvCxnSpPr>
          <p:spPr>
            <a:xfrm>
              <a:off x="7139948" y="2105839"/>
              <a:ext cx="468000" cy="0"/>
            </a:xfrm>
            <a:prstGeom prst="line">
              <a:avLst/>
            </a:prstGeom>
            <a:ln w="38100" cmpd="sng">
              <a:solidFill>
                <a:schemeClr val="tx2">
                  <a:lumMod val="60000"/>
                  <a:lumOff val="40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7" name="pole tekstowe 156"/>
            <p:cNvSpPr txBox="1"/>
            <p:nvPr/>
          </p:nvSpPr>
          <p:spPr>
            <a:xfrm>
              <a:off x="7618911" y="1909668"/>
              <a:ext cx="133845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1400" dirty="0" err="1" smtClean="0">
                  <a:solidFill>
                    <a:srgbClr val="CC0099"/>
                  </a:solidFill>
                  <a:latin typeface="Corbel"/>
                  <a:cs typeface="Corbel"/>
                </a:rPr>
                <a:t>positive</a:t>
              </a:r>
              <a:r>
                <a:rPr lang="pl-PL" sz="1400" dirty="0" smtClean="0">
                  <a:solidFill>
                    <a:srgbClr val="CC0099"/>
                  </a:solidFill>
                  <a:latin typeface="Corbel"/>
                  <a:cs typeface="Corbel"/>
                </a:rPr>
                <a:t> </a:t>
              </a:r>
              <a:r>
                <a:rPr lang="pl-PL" sz="1400" dirty="0" err="1" smtClean="0">
                  <a:solidFill>
                    <a:srgbClr val="CC0099"/>
                  </a:solidFill>
                  <a:latin typeface="Corbel"/>
                  <a:cs typeface="Corbel"/>
                </a:rPr>
                <a:t>parity</a:t>
              </a:r>
              <a:endParaRPr lang="pl-PL" sz="1400" dirty="0">
                <a:solidFill>
                  <a:srgbClr val="CC0099"/>
                </a:solidFill>
                <a:latin typeface="Corbel"/>
                <a:cs typeface="Corbel"/>
              </a:endParaRPr>
            </a:p>
          </p:txBody>
        </p:sp>
      </p:grpSp>
      <p:cxnSp>
        <p:nvCxnSpPr>
          <p:cNvPr id="198" name="Straight Connector 14"/>
          <p:cNvCxnSpPr/>
          <p:nvPr/>
        </p:nvCxnSpPr>
        <p:spPr>
          <a:xfrm flipV="1">
            <a:off x="3100224" y="5944656"/>
            <a:ext cx="0" cy="180000"/>
          </a:xfrm>
          <a:prstGeom prst="line">
            <a:avLst/>
          </a:prstGeom>
          <a:ln w="28575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0" name="Straight Connector 14"/>
          <p:cNvCxnSpPr/>
          <p:nvPr/>
        </p:nvCxnSpPr>
        <p:spPr>
          <a:xfrm flipV="1">
            <a:off x="4138751" y="5944656"/>
            <a:ext cx="0" cy="180000"/>
          </a:xfrm>
          <a:prstGeom prst="line">
            <a:avLst/>
          </a:prstGeom>
          <a:ln w="28575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1" name="Straight Connector 14"/>
          <p:cNvCxnSpPr/>
          <p:nvPr/>
        </p:nvCxnSpPr>
        <p:spPr>
          <a:xfrm flipV="1">
            <a:off x="4664220" y="5944656"/>
            <a:ext cx="0" cy="180000"/>
          </a:xfrm>
          <a:prstGeom prst="line">
            <a:avLst/>
          </a:prstGeom>
          <a:ln w="28575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2" name="Straight Connector 14"/>
          <p:cNvCxnSpPr/>
          <p:nvPr/>
        </p:nvCxnSpPr>
        <p:spPr>
          <a:xfrm flipV="1">
            <a:off x="5189688" y="5944656"/>
            <a:ext cx="0" cy="180000"/>
          </a:xfrm>
          <a:prstGeom prst="line">
            <a:avLst/>
          </a:prstGeom>
          <a:ln w="28575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4" name="Straight Connector 14"/>
          <p:cNvCxnSpPr/>
          <p:nvPr/>
        </p:nvCxnSpPr>
        <p:spPr>
          <a:xfrm flipV="1">
            <a:off x="5684125" y="5944656"/>
            <a:ext cx="0" cy="180000"/>
          </a:xfrm>
          <a:prstGeom prst="line">
            <a:avLst/>
          </a:prstGeom>
          <a:ln w="28575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5" name="Straight Connector 14"/>
          <p:cNvCxnSpPr/>
          <p:nvPr/>
        </p:nvCxnSpPr>
        <p:spPr>
          <a:xfrm flipV="1">
            <a:off x="6172353" y="5944656"/>
            <a:ext cx="0" cy="180000"/>
          </a:xfrm>
          <a:prstGeom prst="line">
            <a:avLst/>
          </a:prstGeom>
          <a:ln w="28575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6" name="Straight Connector 14"/>
          <p:cNvCxnSpPr/>
          <p:nvPr/>
        </p:nvCxnSpPr>
        <p:spPr>
          <a:xfrm flipV="1">
            <a:off x="6623346" y="5944656"/>
            <a:ext cx="0" cy="180000"/>
          </a:xfrm>
          <a:prstGeom prst="line">
            <a:avLst/>
          </a:prstGeom>
          <a:ln w="28575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7" name="Straight Connector 14"/>
          <p:cNvCxnSpPr/>
          <p:nvPr/>
        </p:nvCxnSpPr>
        <p:spPr>
          <a:xfrm flipV="1">
            <a:off x="7037112" y="5944656"/>
            <a:ext cx="0" cy="180000"/>
          </a:xfrm>
          <a:prstGeom prst="line">
            <a:avLst/>
          </a:prstGeom>
          <a:ln w="28575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8" name="TextBox 12"/>
          <p:cNvSpPr txBox="1"/>
          <p:nvPr/>
        </p:nvSpPr>
        <p:spPr>
          <a:xfrm>
            <a:off x="5146878" y="4758911"/>
            <a:ext cx="776925" cy="6165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pl-PL" sz="1400" b="1" dirty="0">
                <a:solidFill>
                  <a:srgbClr val="CC0099"/>
                </a:solidFill>
                <a:latin typeface="Corbel"/>
                <a:cs typeface="Corbel"/>
              </a:rPr>
              <a:t>S</a:t>
            </a:r>
            <a:r>
              <a:rPr lang="en-US" sz="1400" b="1" dirty="0" smtClean="0">
                <a:solidFill>
                  <a:srgbClr val="CC0099"/>
                </a:solidFill>
                <a:latin typeface="Corbel"/>
                <a:cs typeface="Corbel"/>
              </a:rPr>
              <a:t>ingle </a:t>
            </a:r>
          </a:p>
          <a:p>
            <a:pPr>
              <a:lnSpc>
                <a:spcPct val="80000"/>
              </a:lnSpc>
            </a:pPr>
            <a:r>
              <a:rPr lang="pl-PL" sz="1400" b="1" dirty="0">
                <a:solidFill>
                  <a:srgbClr val="CC0099"/>
                </a:solidFill>
                <a:latin typeface="Corbel"/>
                <a:cs typeface="Corbel"/>
              </a:rPr>
              <a:t>P</a:t>
            </a:r>
            <a:r>
              <a:rPr lang="en-US" sz="1400" b="1" dirty="0" smtClean="0">
                <a:solidFill>
                  <a:srgbClr val="CC0099"/>
                </a:solidFill>
                <a:latin typeface="Corbel"/>
                <a:cs typeface="Corbel"/>
              </a:rPr>
              <a:t>article </a:t>
            </a:r>
          </a:p>
          <a:p>
            <a:pPr>
              <a:lnSpc>
                <a:spcPct val="80000"/>
              </a:lnSpc>
            </a:pPr>
            <a:r>
              <a:rPr lang="pl-PL" sz="1400" b="1" dirty="0" err="1" smtClean="0">
                <a:solidFill>
                  <a:srgbClr val="CC0099"/>
                </a:solidFill>
                <a:latin typeface="Corbel"/>
                <a:cs typeface="Corbel"/>
              </a:rPr>
              <a:t>states</a:t>
            </a:r>
            <a:endParaRPr lang="en-US" sz="1400" b="1" dirty="0" smtClean="0">
              <a:solidFill>
                <a:srgbClr val="CC0099"/>
              </a:solidFill>
              <a:latin typeface="Corbel"/>
              <a:cs typeface="Corbel"/>
            </a:endParaRPr>
          </a:p>
        </p:txBody>
      </p:sp>
      <p:sp>
        <p:nvSpPr>
          <p:cNvPr id="159" name="Nawias klamrowy zamykający 158"/>
          <p:cNvSpPr/>
          <p:nvPr/>
        </p:nvSpPr>
        <p:spPr>
          <a:xfrm>
            <a:off x="4807667" y="4081608"/>
            <a:ext cx="310613" cy="2043151"/>
          </a:xfrm>
          <a:prstGeom prst="rightBrace">
            <a:avLst/>
          </a:prstGeom>
          <a:ln w="19050">
            <a:solidFill>
              <a:srgbClr val="CC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7" name="TextBox 226"/>
          <p:cNvSpPr txBox="1"/>
          <p:nvPr/>
        </p:nvSpPr>
        <p:spPr>
          <a:xfrm>
            <a:off x="1193464" y="851624"/>
            <a:ext cx="55536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solidFill>
                  <a:prstClr val="black"/>
                </a:solidFill>
                <a:latin typeface="Corbel"/>
                <a:cs typeface="Corbel"/>
              </a:rPr>
              <a:t>S</a:t>
            </a:r>
            <a:r>
              <a:rPr lang="en-US" sz="3200" baseline="-25000" dirty="0" err="1">
                <a:solidFill>
                  <a:prstClr val="black"/>
                </a:solidFill>
                <a:latin typeface="Corbel"/>
                <a:cs typeface="Corbel"/>
              </a:rPr>
              <a:t>n</a:t>
            </a:r>
            <a:endParaRPr lang="en-US" sz="3200" baseline="-25000" dirty="0">
              <a:solidFill>
                <a:prstClr val="black"/>
              </a:solidFill>
              <a:latin typeface="Corbel"/>
              <a:cs typeface="Corbel"/>
            </a:endParaRPr>
          </a:p>
        </p:txBody>
      </p:sp>
      <p:cxnSp>
        <p:nvCxnSpPr>
          <p:cNvPr id="236" name="Straight Connector 235"/>
          <p:cNvCxnSpPr/>
          <p:nvPr/>
        </p:nvCxnSpPr>
        <p:spPr>
          <a:xfrm flipV="1">
            <a:off x="1050228" y="423622"/>
            <a:ext cx="0" cy="5688632"/>
          </a:xfrm>
          <a:prstGeom prst="line">
            <a:avLst/>
          </a:prstGeom>
          <a:ln w="3175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7" name="TextBox 236"/>
          <p:cNvSpPr txBox="1"/>
          <p:nvPr/>
        </p:nvSpPr>
        <p:spPr>
          <a:xfrm rot="16200000">
            <a:off x="-164420" y="3466726"/>
            <a:ext cx="12253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Corbel"/>
                <a:cs typeface="Corbel"/>
              </a:rPr>
              <a:t>E [MeV]</a:t>
            </a:r>
            <a:endParaRPr lang="en-US" sz="2400" b="1" baseline="-25000" dirty="0">
              <a:solidFill>
                <a:prstClr val="black"/>
              </a:solidFill>
              <a:latin typeface="Corbel"/>
              <a:cs typeface="Corbel"/>
            </a:endParaRPr>
          </a:p>
        </p:txBody>
      </p:sp>
      <p:cxnSp>
        <p:nvCxnSpPr>
          <p:cNvPr id="238" name="Connettore 1 7"/>
          <p:cNvCxnSpPr/>
          <p:nvPr/>
        </p:nvCxnSpPr>
        <p:spPr>
          <a:xfrm>
            <a:off x="983754" y="4860000"/>
            <a:ext cx="132944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9" name="Connettore 1 7"/>
          <p:cNvCxnSpPr/>
          <p:nvPr/>
        </p:nvCxnSpPr>
        <p:spPr>
          <a:xfrm>
            <a:off x="983762" y="5490000"/>
            <a:ext cx="132944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0" name="Connettore 1 7"/>
          <p:cNvCxnSpPr/>
          <p:nvPr/>
        </p:nvCxnSpPr>
        <p:spPr>
          <a:xfrm>
            <a:off x="984137" y="4230000"/>
            <a:ext cx="132944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1" name="Connettore 1 7"/>
          <p:cNvCxnSpPr/>
          <p:nvPr/>
        </p:nvCxnSpPr>
        <p:spPr>
          <a:xfrm>
            <a:off x="984137" y="3600000"/>
            <a:ext cx="132944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2" name="Connettore 1 7"/>
          <p:cNvCxnSpPr/>
          <p:nvPr/>
        </p:nvCxnSpPr>
        <p:spPr>
          <a:xfrm>
            <a:off x="984137" y="2970000"/>
            <a:ext cx="132944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3" name="Connettore 1 7"/>
          <p:cNvCxnSpPr/>
          <p:nvPr/>
        </p:nvCxnSpPr>
        <p:spPr>
          <a:xfrm>
            <a:off x="984137" y="2340000"/>
            <a:ext cx="132944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4" name="Connettore 1 7"/>
          <p:cNvCxnSpPr/>
          <p:nvPr/>
        </p:nvCxnSpPr>
        <p:spPr>
          <a:xfrm>
            <a:off x="984137" y="1710000"/>
            <a:ext cx="132944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5" name="Connettore 1 7"/>
          <p:cNvCxnSpPr/>
          <p:nvPr/>
        </p:nvCxnSpPr>
        <p:spPr>
          <a:xfrm>
            <a:off x="984137" y="1080000"/>
            <a:ext cx="132944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6" name="TextBox 245"/>
          <p:cNvSpPr txBox="1"/>
          <p:nvPr/>
        </p:nvSpPr>
        <p:spPr>
          <a:xfrm>
            <a:off x="700388" y="760881"/>
            <a:ext cx="325893" cy="55861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dirty="0">
                <a:solidFill>
                  <a:prstClr val="black"/>
                </a:solidFill>
                <a:latin typeface="Corbel"/>
                <a:cs typeface="Corbel"/>
              </a:rPr>
              <a:t>8</a:t>
            </a:r>
          </a:p>
          <a:p>
            <a:endParaRPr lang="en-US" sz="2100" dirty="0">
              <a:solidFill>
                <a:prstClr val="black"/>
              </a:solidFill>
              <a:latin typeface="Corbel"/>
              <a:cs typeface="Corbel"/>
            </a:endParaRPr>
          </a:p>
          <a:p>
            <a:r>
              <a:rPr lang="en-US" sz="2100" dirty="0">
                <a:solidFill>
                  <a:prstClr val="black"/>
                </a:solidFill>
                <a:latin typeface="Corbel"/>
                <a:cs typeface="Corbel"/>
              </a:rPr>
              <a:t>7</a:t>
            </a:r>
          </a:p>
          <a:p>
            <a:endParaRPr lang="en-US" sz="2100" dirty="0">
              <a:solidFill>
                <a:prstClr val="black"/>
              </a:solidFill>
              <a:latin typeface="Corbel"/>
              <a:cs typeface="Corbel"/>
            </a:endParaRPr>
          </a:p>
          <a:p>
            <a:r>
              <a:rPr lang="en-US" sz="2100" dirty="0">
                <a:solidFill>
                  <a:prstClr val="black"/>
                </a:solidFill>
                <a:latin typeface="Corbel"/>
                <a:cs typeface="Corbel"/>
              </a:rPr>
              <a:t>6</a:t>
            </a:r>
          </a:p>
          <a:p>
            <a:endParaRPr lang="en-US" sz="2100" dirty="0">
              <a:solidFill>
                <a:prstClr val="black"/>
              </a:solidFill>
              <a:latin typeface="Corbel"/>
              <a:cs typeface="Corbel"/>
            </a:endParaRPr>
          </a:p>
          <a:p>
            <a:r>
              <a:rPr lang="en-US" sz="2100" dirty="0">
                <a:solidFill>
                  <a:prstClr val="black"/>
                </a:solidFill>
                <a:latin typeface="Corbel"/>
                <a:cs typeface="Corbel"/>
              </a:rPr>
              <a:t>5</a:t>
            </a:r>
          </a:p>
          <a:p>
            <a:endParaRPr lang="en-US" sz="2100" dirty="0">
              <a:solidFill>
                <a:prstClr val="black"/>
              </a:solidFill>
              <a:latin typeface="Corbel"/>
              <a:cs typeface="Corbel"/>
            </a:endParaRPr>
          </a:p>
          <a:p>
            <a:r>
              <a:rPr lang="en-US" sz="2100" dirty="0">
                <a:solidFill>
                  <a:prstClr val="black"/>
                </a:solidFill>
                <a:latin typeface="Corbel"/>
                <a:cs typeface="Corbel"/>
              </a:rPr>
              <a:t>4</a:t>
            </a:r>
          </a:p>
          <a:p>
            <a:endParaRPr lang="en-US" sz="2100" dirty="0">
              <a:solidFill>
                <a:prstClr val="black"/>
              </a:solidFill>
              <a:latin typeface="Corbel"/>
              <a:cs typeface="Corbel"/>
            </a:endParaRPr>
          </a:p>
          <a:p>
            <a:r>
              <a:rPr lang="en-US" sz="2100" dirty="0">
                <a:solidFill>
                  <a:prstClr val="black"/>
                </a:solidFill>
                <a:latin typeface="Corbel"/>
                <a:cs typeface="Corbel"/>
              </a:rPr>
              <a:t>3</a:t>
            </a:r>
          </a:p>
          <a:p>
            <a:endParaRPr lang="en-US" sz="2100" dirty="0">
              <a:solidFill>
                <a:prstClr val="black"/>
              </a:solidFill>
              <a:latin typeface="Corbel"/>
              <a:cs typeface="Corbel"/>
            </a:endParaRPr>
          </a:p>
          <a:p>
            <a:r>
              <a:rPr lang="en-US" sz="2100" dirty="0">
                <a:solidFill>
                  <a:prstClr val="black"/>
                </a:solidFill>
                <a:latin typeface="Corbel"/>
                <a:cs typeface="Corbel"/>
              </a:rPr>
              <a:t>2</a:t>
            </a:r>
          </a:p>
          <a:p>
            <a:endParaRPr lang="en-US" sz="2100" dirty="0">
              <a:solidFill>
                <a:prstClr val="black"/>
              </a:solidFill>
              <a:latin typeface="Corbel"/>
              <a:cs typeface="Corbel"/>
            </a:endParaRPr>
          </a:p>
          <a:p>
            <a:r>
              <a:rPr lang="en-US" sz="2100" dirty="0">
                <a:solidFill>
                  <a:prstClr val="black"/>
                </a:solidFill>
                <a:latin typeface="Corbel"/>
                <a:cs typeface="Corbel"/>
              </a:rPr>
              <a:t>1</a:t>
            </a:r>
          </a:p>
          <a:p>
            <a:endParaRPr lang="en-US" sz="2100" dirty="0">
              <a:solidFill>
                <a:prstClr val="black"/>
              </a:solidFill>
              <a:latin typeface="Corbel"/>
              <a:cs typeface="Corbel"/>
            </a:endParaRPr>
          </a:p>
          <a:p>
            <a:r>
              <a:rPr lang="en-US" sz="2100" dirty="0">
                <a:solidFill>
                  <a:prstClr val="black"/>
                </a:solidFill>
                <a:latin typeface="Corbel"/>
                <a:cs typeface="Corbel"/>
              </a:rPr>
              <a:t>0</a:t>
            </a:r>
          </a:p>
        </p:txBody>
      </p:sp>
      <p:cxnSp>
        <p:nvCxnSpPr>
          <p:cNvPr id="253" name="Straight Connector 14"/>
          <p:cNvCxnSpPr/>
          <p:nvPr/>
        </p:nvCxnSpPr>
        <p:spPr>
          <a:xfrm flipV="1">
            <a:off x="7504979" y="5949376"/>
            <a:ext cx="0" cy="180000"/>
          </a:xfrm>
          <a:prstGeom prst="line">
            <a:avLst/>
          </a:prstGeom>
          <a:ln w="28575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4" name="Straight Connector 14"/>
          <p:cNvCxnSpPr/>
          <p:nvPr/>
        </p:nvCxnSpPr>
        <p:spPr>
          <a:xfrm flipV="1">
            <a:off x="7918314" y="5954096"/>
            <a:ext cx="0" cy="180000"/>
          </a:xfrm>
          <a:prstGeom prst="line">
            <a:avLst/>
          </a:prstGeom>
          <a:ln w="28575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5" name="TextBox 254"/>
          <p:cNvSpPr txBox="1"/>
          <p:nvPr/>
        </p:nvSpPr>
        <p:spPr>
          <a:xfrm>
            <a:off x="1616001" y="6123945"/>
            <a:ext cx="69076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prstClr val="black"/>
                </a:solidFill>
                <a:latin typeface="Calibri"/>
              </a:rPr>
              <a:t>  </a:t>
            </a:r>
            <a:r>
              <a:rPr lang="en-US" sz="1600" b="1" dirty="0" smtClean="0">
                <a:solidFill>
                  <a:prstClr val="black"/>
                </a:solidFill>
                <a:latin typeface="Calibri"/>
              </a:rPr>
              <a:t>   1</a:t>
            </a:r>
            <a:r>
              <a:rPr lang="en-US" sz="1600" b="1" dirty="0">
                <a:solidFill>
                  <a:prstClr val="black"/>
                </a:solidFill>
                <a:latin typeface="Calibri"/>
              </a:rPr>
              <a:t>/2    </a:t>
            </a:r>
            <a:r>
              <a:rPr lang="en-US" sz="1600" b="1" dirty="0" smtClean="0">
                <a:solidFill>
                  <a:prstClr val="black"/>
                </a:solidFill>
                <a:latin typeface="Calibri"/>
              </a:rPr>
              <a:t>3</a:t>
            </a:r>
            <a:r>
              <a:rPr lang="en-US" sz="1600" b="1" dirty="0">
                <a:solidFill>
                  <a:prstClr val="black"/>
                </a:solidFill>
                <a:latin typeface="Calibri"/>
              </a:rPr>
              <a:t>/2    </a:t>
            </a:r>
            <a:r>
              <a:rPr lang="en-US" sz="1600" b="1" dirty="0" smtClean="0">
                <a:solidFill>
                  <a:prstClr val="black"/>
                </a:solidFill>
                <a:latin typeface="Calibri"/>
              </a:rPr>
              <a:t>5</a:t>
            </a:r>
            <a:r>
              <a:rPr lang="en-US" sz="1600" b="1" dirty="0">
                <a:solidFill>
                  <a:prstClr val="black"/>
                </a:solidFill>
                <a:latin typeface="Calibri"/>
              </a:rPr>
              <a:t>/2    </a:t>
            </a:r>
            <a:r>
              <a:rPr lang="en-US" sz="1600" b="1" dirty="0" smtClean="0">
                <a:solidFill>
                  <a:prstClr val="black"/>
                </a:solidFill>
                <a:latin typeface="Calibri"/>
              </a:rPr>
              <a:t>  7</a:t>
            </a:r>
            <a:r>
              <a:rPr lang="en-US" sz="1600" b="1" dirty="0">
                <a:solidFill>
                  <a:prstClr val="black"/>
                </a:solidFill>
                <a:latin typeface="Calibri"/>
              </a:rPr>
              <a:t>/2  </a:t>
            </a:r>
            <a:r>
              <a:rPr lang="en-US" sz="1600" b="1" dirty="0" smtClean="0">
                <a:solidFill>
                  <a:prstClr val="black"/>
                </a:solidFill>
                <a:latin typeface="Calibri"/>
              </a:rPr>
              <a:t>  9</a:t>
            </a:r>
            <a:r>
              <a:rPr lang="en-US" sz="1600" b="1" dirty="0">
                <a:solidFill>
                  <a:prstClr val="black"/>
                </a:solidFill>
                <a:latin typeface="Calibri"/>
              </a:rPr>
              <a:t>/2    11/2  </a:t>
            </a:r>
            <a:r>
              <a:rPr lang="en-US" sz="1600" b="1" dirty="0" smtClean="0">
                <a:solidFill>
                  <a:prstClr val="black"/>
                </a:solidFill>
                <a:latin typeface="Calibri"/>
              </a:rPr>
              <a:t>13</a:t>
            </a:r>
            <a:r>
              <a:rPr lang="en-US" sz="1600" b="1" dirty="0">
                <a:solidFill>
                  <a:prstClr val="black"/>
                </a:solidFill>
                <a:latin typeface="Calibri"/>
              </a:rPr>
              <a:t>/2  </a:t>
            </a:r>
            <a:r>
              <a:rPr lang="en-US" sz="1600" b="1" dirty="0" smtClean="0">
                <a:solidFill>
                  <a:prstClr val="black"/>
                </a:solidFill>
                <a:latin typeface="Calibri"/>
              </a:rPr>
              <a:t>15</a:t>
            </a:r>
            <a:r>
              <a:rPr lang="en-US" sz="1600" b="1" dirty="0">
                <a:solidFill>
                  <a:prstClr val="black"/>
                </a:solidFill>
                <a:latin typeface="Calibri"/>
              </a:rPr>
              <a:t>/2 </a:t>
            </a:r>
            <a:r>
              <a:rPr lang="en-US" sz="1600" b="1" dirty="0" smtClean="0">
                <a:solidFill>
                  <a:prstClr val="black"/>
                </a:solidFill>
                <a:latin typeface="Calibri"/>
              </a:rPr>
              <a:t> 17</a:t>
            </a:r>
            <a:r>
              <a:rPr lang="en-US" sz="1600" b="1" dirty="0">
                <a:solidFill>
                  <a:prstClr val="black"/>
                </a:solidFill>
                <a:latin typeface="Calibri"/>
              </a:rPr>
              <a:t>/2  </a:t>
            </a:r>
            <a:r>
              <a:rPr lang="en-US" sz="1600" b="1" dirty="0" smtClean="0">
                <a:solidFill>
                  <a:prstClr val="black"/>
                </a:solidFill>
                <a:latin typeface="Calibri"/>
              </a:rPr>
              <a:t>19/2</a:t>
            </a:r>
            <a:r>
              <a:rPr lang="pl-PL" sz="1600" b="1" dirty="0" smtClean="0">
                <a:solidFill>
                  <a:prstClr val="black"/>
                </a:solidFill>
                <a:latin typeface="Calibri"/>
              </a:rPr>
              <a:t>  21/2  23/2  25/2</a:t>
            </a:r>
            <a:r>
              <a:rPr lang="en-US" sz="1600" b="1" dirty="0" smtClean="0">
                <a:solidFill>
                  <a:prstClr val="black"/>
                </a:solidFill>
                <a:latin typeface="Calibri"/>
              </a:rPr>
              <a:t> </a:t>
            </a:r>
            <a:endParaRPr lang="en-US" sz="16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6" name="CasellaDiTesto 21"/>
          <p:cNvSpPr txBox="1"/>
          <p:nvPr/>
        </p:nvSpPr>
        <p:spPr>
          <a:xfrm>
            <a:off x="4349113" y="6464267"/>
            <a:ext cx="6302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b="1" dirty="0" smtClean="0">
                <a:solidFill>
                  <a:prstClr val="black"/>
                </a:solidFill>
                <a:latin typeface="Calibri"/>
              </a:rPr>
              <a:t>SPIN</a:t>
            </a:r>
            <a:endParaRPr lang="it-IT" b="1" baseline="30000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259" name="Connettore 1 4"/>
          <p:cNvCxnSpPr/>
          <p:nvPr/>
        </p:nvCxnSpPr>
        <p:spPr>
          <a:xfrm>
            <a:off x="551679" y="1494000"/>
            <a:ext cx="8473038" cy="12360"/>
          </a:xfrm>
          <a:prstGeom prst="line">
            <a:avLst/>
          </a:prstGeom>
          <a:ln w="107950" cmpd="tri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 12"/>
          <p:cNvGrpSpPr/>
          <p:nvPr/>
        </p:nvGrpSpPr>
        <p:grpSpPr>
          <a:xfrm>
            <a:off x="1886400" y="1292400"/>
            <a:ext cx="6220195" cy="2127600"/>
            <a:chOff x="1885117" y="1292400"/>
            <a:chExt cx="6220195" cy="2127600"/>
          </a:xfrm>
        </p:grpSpPr>
        <p:cxnSp>
          <p:nvCxnSpPr>
            <p:cNvPr id="63" name="Connettore 1 7"/>
            <p:cNvCxnSpPr/>
            <p:nvPr/>
          </p:nvCxnSpPr>
          <p:spPr>
            <a:xfrm>
              <a:off x="2383579" y="3312000"/>
              <a:ext cx="432000" cy="0"/>
            </a:xfrm>
            <a:prstGeom prst="line">
              <a:avLst/>
            </a:prstGeom>
            <a:ln w="28575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Connettore 1 7"/>
            <p:cNvCxnSpPr/>
            <p:nvPr/>
          </p:nvCxnSpPr>
          <p:spPr>
            <a:xfrm>
              <a:off x="2882040" y="3416400"/>
              <a:ext cx="432000" cy="0"/>
            </a:xfrm>
            <a:prstGeom prst="line">
              <a:avLst/>
            </a:prstGeom>
            <a:ln w="28575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Connettore 1 7"/>
            <p:cNvCxnSpPr/>
            <p:nvPr/>
          </p:nvCxnSpPr>
          <p:spPr>
            <a:xfrm>
              <a:off x="3878964" y="3420000"/>
              <a:ext cx="432000" cy="0"/>
            </a:xfrm>
            <a:prstGeom prst="line">
              <a:avLst/>
            </a:prstGeom>
            <a:ln w="28575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Connettore 1 7"/>
            <p:cNvCxnSpPr/>
            <p:nvPr/>
          </p:nvCxnSpPr>
          <p:spPr>
            <a:xfrm>
              <a:off x="4377425" y="3420000"/>
              <a:ext cx="432000" cy="0"/>
            </a:xfrm>
            <a:prstGeom prst="line">
              <a:avLst/>
            </a:prstGeom>
            <a:ln w="28575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Connettore 1 7"/>
            <p:cNvCxnSpPr/>
            <p:nvPr/>
          </p:nvCxnSpPr>
          <p:spPr>
            <a:xfrm>
              <a:off x="5872810" y="1440000"/>
              <a:ext cx="432000" cy="0"/>
            </a:xfrm>
            <a:prstGeom prst="line">
              <a:avLst/>
            </a:prstGeom>
            <a:ln w="28575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Connettore 1 7"/>
            <p:cNvCxnSpPr/>
            <p:nvPr/>
          </p:nvCxnSpPr>
          <p:spPr>
            <a:xfrm>
              <a:off x="1885117" y="3132000"/>
              <a:ext cx="432000" cy="0"/>
            </a:xfrm>
            <a:prstGeom prst="line">
              <a:avLst/>
            </a:prstGeom>
            <a:ln w="28575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Connettore 1 7"/>
            <p:cNvCxnSpPr/>
            <p:nvPr/>
          </p:nvCxnSpPr>
          <p:spPr>
            <a:xfrm>
              <a:off x="1885117" y="2728800"/>
              <a:ext cx="432000" cy="0"/>
            </a:xfrm>
            <a:prstGeom prst="line">
              <a:avLst/>
            </a:prstGeom>
            <a:ln w="28575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Connettore 1 7"/>
            <p:cNvCxnSpPr/>
            <p:nvPr/>
          </p:nvCxnSpPr>
          <p:spPr>
            <a:xfrm>
              <a:off x="1885117" y="1764000"/>
              <a:ext cx="432000" cy="0"/>
            </a:xfrm>
            <a:prstGeom prst="line">
              <a:avLst/>
            </a:prstGeom>
            <a:ln w="28575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Connettore 1 7"/>
            <p:cNvCxnSpPr/>
            <p:nvPr/>
          </p:nvCxnSpPr>
          <p:spPr>
            <a:xfrm>
              <a:off x="2383579" y="3124800"/>
              <a:ext cx="432000" cy="0"/>
            </a:xfrm>
            <a:prstGeom prst="line">
              <a:avLst/>
            </a:prstGeom>
            <a:ln w="28575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Connettore 1 7"/>
            <p:cNvCxnSpPr/>
            <p:nvPr/>
          </p:nvCxnSpPr>
          <p:spPr>
            <a:xfrm>
              <a:off x="2383579" y="3013200"/>
              <a:ext cx="432000" cy="0"/>
            </a:xfrm>
            <a:prstGeom prst="line">
              <a:avLst/>
            </a:prstGeom>
            <a:ln w="28575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Connettore 1 7"/>
            <p:cNvCxnSpPr/>
            <p:nvPr/>
          </p:nvCxnSpPr>
          <p:spPr>
            <a:xfrm>
              <a:off x="2383579" y="2678400"/>
              <a:ext cx="432000" cy="0"/>
            </a:xfrm>
            <a:prstGeom prst="line">
              <a:avLst/>
            </a:prstGeom>
            <a:ln w="28575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Connettore 1 7"/>
            <p:cNvCxnSpPr/>
            <p:nvPr/>
          </p:nvCxnSpPr>
          <p:spPr>
            <a:xfrm>
              <a:off x="2383579" y="1846800"/>
              <a:ext cx="432000" cy="0"/>
            </a:xfrm>
            <a:prstGeom prst="line">
              <a:avLst/>
            </a:prstGeom>
            <a:ln w="28575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Connettore 1 7"/>
            <p:cNvCxnSpPr/>
            <p:nvPr/>
          </p:nvCxnSpPr>
          <p:spPr>
            <a:xfrm>
              <a:off x="2383579" y="1501200"/>
              <a:ext cx="432000" cy="0"/>
            </a:xfrm>
            <a:prstGeom prst="line">
              <a:avLst/>
            </a:prstGeom>
            <a:ln w="28575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Connettore 1 7"/>
            <p:cNvCxnSpPr/>
            <p:nvPr/>
          </p:nvCxnSpPr>
          <p:spPr>
            <a:xfrm>
              <a:off x="2881996" y="3171600"/>
              <a:ext cx="432000" cy="0"/>
            </a:xfrm>
            <a:prstGeom prst="line">
              <a:avLst/>
            </a:prstGeom>
            <a:ln w="28575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Connettore 1 7"/>
            <p:cNvCxnSpPr/>
            <p:nvPr/>
          </p:nvCxnSpPr>
          <p:spPr>
            <a:xfrm>
              <a:off x="2882040" y="3013200"/>
              <a:ext cx="432000" cy="0"/>
            </a:xfrm>
            <a:prstGeom prst="line">
              <a:avLst/>
            </a:prstGeom>
            <a:ln w="28575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Connettore 1 7"/>
            <p:cNvCxnSpPr/>
            <p:nvPr/>
          </p:nvCxnSpPr>
          <p:spPr>
            <a:xfrm>
              <a:off x="2882040" y="2793600"/>
              <a:ext cx="432000" cy="0"/>
            </a:xfrm>
            <a:prstGeom prst="line">
              <a:avLst/>
            </a:prstGeom>
            <a:ln w="28575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Connettore 1 7"/>
            <p:cNvCxnSpPr/>
            <p:nvPr/>
          </p:nvCxnSpPr>
          <p:spPr>
            <a:xfrm>
              <a:off x="2882040" y="1987200"/>
              <a:ext cx="432000" cy="0"/>
            </a:xfrm>
            <a:prstGeom prst="line">
              <a:avLst/>
            </a:prstGeom>
            <a:ln w="28575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Connettore 1 7"/>
            <p:cNvCxnSpPr/>
            <p:nvPr/>
          </p:nvCxnSpPr>
          <p:spPr>
            <a:xfrm>
              <a:off x="2882040" y="1627200"/>
              <a:ext cx="432000" cy="0"/>
            </a:xfrm>
            <a:prstGeom prst="line">
              <a:avLst/>
            </a:prstGeom>
            <a:ln w="28575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Connettore 1 7"/>
            <p:cNvCxnSpPr/>
            <p:nvPr/>
          </p:nvCxnSpPr>
          <p:spPr>
            <a:xfrm>
              <a:off x="2882040" y="1533600"/>
              <a:ext cx="432000" cy="0"/>
            </a:xfrm>
            <a:prstGeom prst="line">
              <a:avLst/>
            </a:prstGeom>
            <a:ln w="28575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Connettore 1 7"/>
            <p:cNvCxnSpPr/>
            <p:nvPr/>
          </p:nvCxnSpPr>
          <p:spPr>
            <a:xfrm>
              <a:off x="2882040" y="1360800"/>
              <a:ext cx="432000" cy="0"/>
            </a:xfrm>
            <a:prstGeom prst="line">
              <a:avLst/>
            </a:prstGeom>
            <a:ln w="28575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Connettore 1 7"/>
            <p:cNvCxnSpPr/>
            <p:nvPr/>
          </p:nvCxnSpPr>
          <p:spPr>
            <a:xfrm>
              <a:off x="3380502" y="3384000"/>
              <a:ext cx="432000" cy="0"/>
            </a:xfrm>
            <a:prstGeom prst="line">
              <a:avLst/>
            </a:prstGeom>
            <a:ln w="28575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Connettore 1 7"/>
            <p:cNvCxnSpPr/>
            <p:nvPr/>
          </p:nvCxnSpPr>
          <p:spPr>
            <a:xfrm>
              <a:off x="3380502" y="3157200"/>
              <a:ext cx="432000" cy="0"/>
            </a:xfrm>
            <a:prstGeom prst="line">
              <a:avLst/>
            </a:prstGeom>
            <a:ln w="28575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Connettore 1 7"/>
            <p:cNvCxnSpPr/>
            <p:nvPr/>
          </p:nvCxnSpPr>
          <p:spPr>
            <a:xfrm>
              <a:off x="3380502" y="3045600"/>
              <a:ext cx="432000" cy="0"/>
            </a:xfrm>
            <a:prstGeom prst="line">
              <a:avLst/>
            </a:prstGeom>
            <a:ln w="28575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Connettore 1 7"/>
            <p:cNvCxnSpPr/>
            <p:nvPr/>
          </p:nvCxnSpPr>
          <p:spPr>
            <a:xfrm>
              <a:off x="3380502" y="2797200"/>
              <a:ext cx="432000" cy="0"/>
            </a:xfrm>
            <a:prstGeom prst="line">
              <a:avLst/>
            </a:prstGeom>
            <a:ln w="28575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Connettore 1 7"/>
            <p:cNvCxnSpPr/>
            <p:nvPr/>
          </p:nvCxnSpPr>
          <p:spPr>
            <a:xfrm>
              <a:off x="3380502" y="1854000"/>
              <a:ext cx="432000" cy="0"/>
            </a:xfrm>
            <a:prstGeom prst="line">
              <a:avLst/>
            </a:prstGeom>
            <a:ln w="28575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Connettore 1 7"/>
            <p:cNvCxnSpPr/>
            <p:nvPr/>
          </p:nvCxnSpPr>
          <p:spPr>
            <a:xfrm>
              <a:off x="3380502" y="1634400"/>
              <a:ext cx="432000" cy="0"/>
            </a:xfrm>
            <a:prstGeom prst="line">
              <a:avLst/>
            </a:prstGeom>
            <a:ln w="28575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Connettore 1 7"/>
            <p:cNvCxnSpPr/>
            <p:nvPr/>
          </p:nvCxnSpPr>
          <p:spPr>
            <a:xfrm>
              <a:off x="3380502" y="1436400"/>
              <a:ext cx="432000" cy="0"/>
            </a:xfrm>
            <a:prstGeom prst="line">
              <a:avLst/>
            </a:prstGeom>
            <a:ln w="28575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Connettore 1 7"/>
            <p:cNvCxnSpPr/>
            <p:nvPr/>
          </p:nvCxnSpPr>
          <p:spPr>
            <a:xfrm>
              <a:off x="3380502" y="1292400"/>
              <a:ext cx="432000" cy="0"/>
            </a:xfrm>
            <a:prstGeom prst="line">
              <a:avLst/>
            </a:prstGeom>
            <a:ln w="28575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Connettore 1 7"/>
            <p:cNvCxnSpPr/>
            <p:nvPr/>
          </p:nvCxnSpPr>
          <p:spPr>
            <a:xfrm>
              <a:off x="3878964" y="3182400"/>
              <a:ext cx="432000" cy="0"/>
            </a:xfrm>
            <a:prstGeom prst="line">
              <a:avLst/>
            </a:prstGeom>
            <a:ln w="28575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Connettore 1 7"/>
            <p:cNvCxnSpPr/>
            <p:nvPr/>
          </p:nvCxnSpPr>
          <p:spPr>
            <a:xfrm>
              <a:off x="3878964" y="3049200"/>
              <a:ext cx="432000" cy="0"/>
            </a:xfrm>
            <a:prstGeom prst="line">
              <a:avLst/>
            </a:prstGeom>
            <a:ln w="28575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Connettore 1 7"/>
            <p:cNvCxnSpPr/>
            <p:nvPr/>
          </p:nvCxnSpPr>
          <p:spPr>
            <a:xfrm>
              <a:off x="3878964" y="2808000"/>
              <a:ext cx="432000" cy="0"/>
            </a:xfrm>
            <a:prstGeom prst="line">
              <a:avLst/>
            </a:prstGeom>
            <a:ln w="28575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Connettore 1 7"/>
            <p:cNvCxnSpPr/>
            <p:nvPr/>
          </p:nvCxnSpPr>
          <p:spPr>
            <a:xfrm>
              <a:off x="3878964" y="1645200"/>
              <a:ext cx="432000" cy="0"/>
            </a:xfrm>
            <a:prstGeom prst="line">
              <a:avLst/>
            </a:prstGeom>
            <a:ln w="28575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Connettore 1 7"/>
            <p:cNvCxnSpPr/>
            <p:nvPr/>
          </p:nvCxnSpPr>
          <p:spPr>
            <a:xfrm>
              <a:off x="3878964" y="1443600"/>
              <a:ext cx="432000" cy="0"/>
            </a:xfrm>
            <a:prstGeom prst="line">
              <a:avLst/>
            </a:prstGeom>
            <a:ln w="28575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Connettore 1 7"/>
            <p:cNvCxnSpPr/>
            <p:nvPr/>
          </p:nvCxnSpPr>
          <p:spPr>
            <a:xfrm>
              <a:off x="3878964" y="1310400"/>
              <a:ext cx="432000" cy="0"/>
            </a:xfrm>
            <a:prstGeom prst="line">
              <a:avLst/>
            </a:prstGeom>
            <a:ln w="28575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Connettore 1 7"/>
            <p:cNvCxnSpPr/>
            <p:nvPr/>
          </p:nvCxnSpPr>
          <p:spPr>
            <a:xfrm>
              <a:off x="4377425" y="3182400"/>
              <a:ext cx="432000" cy="0"/>
            </a:xfrm>
            <a:prstGeom prst="line">
              <a:avLst/>
            </a:prstGeom>
            <a:ln w="28575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Connettore 1 7"/>
            <p:cNvCxnSpPr/>
            <p:nvPr/>
          </p:nvCxnSpPr>
          <p:spPr>
            <a:xfrm>
              <a:off x="4377425" y="2811600"/>
              <a:ext cx="432000" cy="0"/>
            </a:xfrm>
            <a:prstGeom prst="line">
              <a:avLst/>
            </a:prstGeom>
            <a:ln w="28575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Connettore 1 7"/>
            <p:cNvCxnSpPr/>
            <p:nvPr/>
          </p:nvCxnSpPr>
          <p:spPr>
            <a:xfrm>
              <a:off x="4377425" y="1645200"/>
              <a:ext cx="432000" cy="0"/>
            </a:xfrm>
            <a:prstGeom prst="line">
              <a:avLst/>
            </a:prstGeom>
            <a:ln w="28575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Connettore 1 7"/>
            <p:cNvCxnSpPr/>
            <p:nvPr/>
          </p:nvCxnSpPr>
          <p:spPr>
            <a:xfrm>
              <a:off x="4377425" y="1443600"/>
              <a:ext cx="432000" cy="0"/>
            </a:xfrm>
            <a:prstGeom prst="line">
              <a:avLst/>
            </a:prstGeom>
            <a:ln w="28575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Connettore 1 7"/>
            <p:cNvCxnSpPr/>
            <p:nvPr/>
          </p:nvCxnSpPr>
          <p:spPr>
            <a:xfrm>
              <a:off x="4875887" y="3182400"/>
              <a:ext cx="432000" cy="0"/>
            </a:xfrm>
            <a:prstGeom prst="line">
              <a:avLst/>
            </a:prstGeom>
            <a:ln w="28575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Connettore 1 7"/>
            <p:cNvCxnSpPr/>
            <p:nvPr/>
          </p:nvCxnSpPr>
          <p:spPr>
            <a:xfrm>
              <a:off x="4875887" y="2811600"/>
              <a:ext cx="432000" cy="0"/>
            </a:xfrm>
            <a:prstGeom prst="line">
              <a:avLst/>
            </a:prstGeom>
            <a:ln w="28575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Connettore 1 7"/>
            <p:cNvCxnSpPr/>
            <p:nvPr/>
          </p:nvCxnSpPr>
          <p:spPr>
            <a:xfrm>
              <a:off x="4875887" y="1443600"/>
              <a:ext cx="432000" cy="0"/>
            </a:xfrm>
            <a:prstGeom prst="line">
              <a:avLst/>
            </a:prstGeom>
            <a:ln w="28575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Connettore 1 7"/>
            <p:cNvCxnSpPr/>
            <p:nvPr/>
          </p:nvCxnSpPr>
          <p:spPr>
            <a:xfrm>
              <a:off x="5374348" y="3182400"/>
              <a:ext cx="432000" cy="0"/>
            </a:xfrm>
            <a:prstGeom prst="line">
              <a:avLst/>
            </a:prstGeom>
            <a:ln w="28575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Connettore 1 7"/>
            <p:cNvCxnSpPr/>
            <p:nvPr/>
          </p:nvCxnSpPr>
          <p:spPr>
            <a:xfrm>
              <a:off x="5374348" y="1443600"/>
              <a:ext cx="432000" cy="0"/>
            </a:xfrm>
            <a:prstGeom prst="line">
              <a:avLst/>
            </a:prstGeom>
            <a:ln w="28575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Connettore 1 7"/>
            <p:cNvCxnSpPr/>
            <p:nvPr/>
          </p:nvCxnSpPr>
          <p:spPr>
            <a:xfrm>
              <a:off x="1885117" y="3218400"/>
              <a:ext cx="432000" cy="0"/>
            </a:xfrm>
            <a:prstGeom prst="line">
              <a:avLst/>
            </a:prstGeom>
            <a:ln w="28575">
              <a:solidFill>
                <a:srgbClr val="0000F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Connettore 1 7"/>
            <p:cNvCxnSpPr/>
            <p:nvPr/>
          </p:nvCxnSpPr>
          <p:spPr>
            <a:xfrm>
              <a:off x="1885117" y="2858400"/>
              <a:ext cx="432000" cy="0"/>
            </a:xfrm>
            <a:prstGeom prst="line">
              <a:avLst/>
            </a:prstGeom>
            <a:ln w="28575">
              <a:solidFill>
                <a:srgbClr val="0000F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Connettore 1 7"/>
            <p:cNvCxnSpPr/>
            <p:nvPr/>
          </p:nvCxnSpPr>
          <p:spPr>
            <a:xfrm>
              <a:off x="2383579" y="1566000"/>
              <a:ext cx="432000" cy="0"/>
            </a:xfrm>
            <a:prstGeom prst="line">
              <a:avLst/>
            </a:prstGeom>
            <a:ln w="28575">
              <a:solidFill>
                <a:srgbClr val="0000F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Connettore 1 7"/>
            <p:cNvCxnSpPr/>
            <p:nvPr/>
          </p:nvCxnSpPr>
          <p:spPr>
            <a:xfrm>
              <a:off x="2383579" y="1400400"/>
              <a:ext cx="432000" cy="0"/>
            </a:xfrm>
            <a:prstGeom prst="line">
              <a:avLst/>
            </a:prstGeom>
            <a:ln w="28575">
              <a:solidFill>
                <a:srgbClr val="0000F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Connettore 1 7"/>
            <p:cNvCxnSpPr/>
            <p:nvPr/>
          </p:nvCxnSpPr>
          <p:spPr>
            <a:xfrm>
              <a:off x="2383579" y="2854800"/>
              <a:ext cx="432000" cy="0"/>
            </a:xfrm>
            <a:prstGeom prst="line">
              <a:avLst/>
            </a:prstGeom>
            <a:ln w="28575">
              <a:solidFill>
                <a:srgbClr val="0000F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Connettore 1 7"/>
            <p:cNvCxnSpPr/>
            <p:nvPr/>
          </p:nvCxnSpPr>
          <p:spPr>
            <a:xfrm>
              <a:off x="2383579" y="3225600"/>
              <a:ext cx="432000" cy="0"/>
            </a:xfrm>
            <a:prstGeom prst="line">
              <a:avLst/>
            </a:prstGeom>
            <a:ln w="28575">
              <a:solidFill>
                <a:srgbClr val="0000F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Connettore 1 7"/>
            <p:cNvCxnSpPr/>
            <p:nvPr/>
          </p:nvCxnSpPr>
          <p:spPr>
            <a:xfrm>
              <a:off x="2881996" y="3225600"/>
              <a:ext cx="432000" cy="0"/>
            </a:xfrm>
            <a:prstGeom prst="line">
              <a:avLst/>
            </a:prstGeom>
            <a:ln w="28575">
              <a:solidFill>
                <a:srgbClr val="0000F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Connettore 1 7"/>
            <p:cNvCxnSpPr/>
            <p:nvPr/>
          </p:nvCxnSpPr>
          <p:spPr>
            <a:xfrm>
              <a:off x="2882040" y="2858400"/>
              <a:ext cx="432000" cy="0"/>
            </a:xfrm>
            <a:prstGeom prst="line">
              <a:avLst/>
            </a:prstGeom>
            <a:ln w="28575">
              <a:solidFill>
                <a:srgbClr val="0000F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Connettore 1 7"/>
            <p:cNvCxnSpPr/>
            <p:nvPr/>
          </p:nvCxnSpPr>
          <p:spPr>
            <a:xfrm>
              <a:off x="2875294" y="1692000"/>
              <a:ext cx="432000" cy="0"/>
            </a:xfrm>
            <a:prstGeom prst="line">
              <a:avLst/>
            </a:prstGeom>
            <a:ln w="28575">
              <a:solidFill>
                <a:srgbClr val="0000F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Connettore 1 7"/>
            <p:cNvCxnSpPr/>
            <p:nvPr/>
          </p:nvCxnSpPr>
          <p:spPr>
            <a:xfrm>
              <a:off x="2882040" y="1400400"/>
              <a:ext cx="432000" cy="0"/>
            </a:xfrm>
            <a:prstGeom prst="line">
              <a:avLst/>
            </a:prstGeom>
            <a:ln w="28575">
              <a:solidFill>
                <a:srgbClr val="0000F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Connettore 1 7"/>
            <p:cNvCxnSpPr/>
            <p:nvPr/>
          </p:nvCxnSpPr>
          <p:spPr>
            <a:xfrm>
              <a:off x="2875294" y="1324293"/>
              <a:ext cx="432000" cy="0"/>
            </a:xfrm>
            <a:prstGeom prst="line">
              <a:avLst/>
            </a:prstGeom>
            <a:ln w="28575">
              <a:solidFill>
                <a:srgbClr val="0000F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Connettore 1 7"/>
            <p:cNvCxnSpPr/>
            <p:nvPr/>
          </p:nvCxnSpPr>
          <p:spPr>
            <a:xfrm>
              <a:off x="3380561" y="3225600"/>
              <a:ext cx="432000" cy="0"/>
            </a:xfrm>
            <a:prstGeom prst="line">
              <a:avLst/>
            </a:prstGeom>
            <a:ln w="28575">
              <a:solidFill>
                <a:srgbClr val="0000F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Connettore 1 7"/>
            <p:cNvCxnSpPr/>
            <p:nvPr/>
          </p:nvCxnSpPr>
          <p:spPr>
            <a:xfrm>
              <a:off x="3380561" y="2858400"/>
              <a:ext cx="432000" cy="0"/>
            </a:xfrm>
            <a:prstGeom prst="line">
              <a:avLst/>
            </a:prstGeom>
            <a:ln w="28575">
              <a:solidFill>
                <a:srgbClr val="0000F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Connettore 1 7"/>
            <p:cNvCxnSpPr/>
            <p:nvPr/>
          </p:nvCxnSpPr>
          <p:spPr>
            <a:xfrm>
              <a:off x="3380502" y="1692000"/>
              <a:ext cx="432000" cy="0"/>
            </a:xfrm>
            <a:prstGeom prst="line">
              <a:avLst/>
            </a:prstGeom>
            <a:ln w="28575">
              <a:solidFill>
                <a:srgbClr val="0000F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Connettore 1 7"/>
            <p:cNvCxnSpPr/>
            <p:nvPr/>
          </p:nvCxnSpPr>
          <p:spPr>
            <a:xfrm>
              <a:off x="3380502" y="1598924"/>
              <a:ext cx="432000" cy="0"/>
            </a:xfrm>
            <a:prstGeom prst="line">
              <a:avLst/>
            </a:prstGeom>
            <a:ln w="28575">
              <a:solidFill>
                <a:srgbClr val="0000F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Connettore 1 7"/>
            <p:cNvCxnSpPr/>
            <p:nvPr/>
          </p:nvCxnSpPr>
          <p:spPr>
            <a:xfrm>
              <a:off x="3380561" y="1400400"/>
              <a:ext cx="432000" cy="0"/>
            </a:xfrm>
            <a:prstGeom prst="line">
              <a:avLst/>
            </a:prstGeom>
            <a:ln w="28575">
              <a:solidFill>
                <a:srgbClr val="0000F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Connettore 1 7"/>
            <p:cNvCxnSpPr/>
            <p:nvPr/>
          </p:nvCxnSpPr>
          <p:spPr>
            <a:xfrm>
              <a:off x="3380561" y="1353600"/>
              <a:ext cx="432000" cy="0"/>
            </a:xfrm>
            <a:prstGeom prst="line">
              <a:avLst/>
            </a:prstGeom>
            <a:ln w="28575">
              <a:solidFill>
                <a:srgbClr val="0000F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Connettore 1 7"/>
            <p:cNvCxnSpPr/>
            <p:nvPr/>
          </p:nvCxnSpPr>
          <p:spPr>
            <a:xfrm>
              <a:off x="3878602" y="3228576"/>
              <a:ext cx="432000" cy="0"/>
            </a:xfrm>
            <a:prstGeom prst="line">
              <a:avLst/>
            </a:prstGeom>
            <a:ln w="28575">
              <a:solidFill>
                <a:srgbClr val="0000F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Connettore 1 7"/>
            <p:cNvCxnSpPr/>
            <p:nvPr/>
          </p:nvCxnSpPr>
          <p:spPr>
            <a:xfrm>
              <a:off x="3878602" y="2861376"/>
              <a:ext cx="432000" cy="0"/>
            </a:xfrm>
            <a:prstGeom prst="line">
              <a:avLst/>
            </a:prstGeom>
            <a:ln w="28575">
              <a:solidFill>
                <a:srgbClr val="0000F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0" name="Connettore 1 7"/>
            <p:cNvCxnSpPr/>
            <p:nvPr/>
          </p:nvCxnSpPr>
          <p:spPr>
            <a:xfrm>
              <a:off x="3878543" y="1694976"/>
              <a:ext cx="432000" cy="0"/>
            </a:xfrm>
            <a:prstGeom prst="line">
              <a:avLst/>
            </a:prstGeom>
            <a:ln w="28575">
              <a:solidFill>
                <a:srgbClr val="0000F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Connettore 1 7"/>
            <p:cNvCxnSpPr/>
            <p:nvPr/>
          </p:nvCxnSpPr>
          <p:spPr>
            <a:xfrm>
              <a:off x="3878543" y="1601900"/>
              <a:ext cx="432000" cy="0"/>
            </a:xfrm>
            <a:prstGeom prst="line">
              <a:avLst/>
            </a:prstGeom>
            <a:ln w="28575">
              <a:solidFill>
                <a:srgbClr val="0000F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Connettore 1 7"/>
            <p:cNvCxnSpPr/>
            <p:nvPr/>
          </p:nvCxnSpPr>
          <p:spPr>
            <a:xfrm>
              <a:off x="3878602" y="1403376"/>
              <a:ext cx="432000" cy="0"/>
            </a:xfrm>
            <a:prstGeom prst="line">
              <a:avLst/>
            </a:prstGeom>
            <a:ln w="28575">
              <a:solidFill>
                <a:srgbClr val="0000F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Connettore 1 7"/>
            <p:cNvCxnSpPr/>
            <p:nvPr/>
          </p:nvCxnSpPr>
          <p:spPr>
            <a:xfrm>
              <a:off x="4377425" y="3218400"/>
              <a:ext cx="432000" cy="0"/>
            </a:xfrm>
            <a:prstGeom prst="line">
              <a:avLst/>
            </a:prstGeom>
            <a:ln w="28575">
              <a:solidFill>
                <a:srgbClr val="0000F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Connettore 1 7"/>
            <p:cNvCxnSpPr/>
            <p:nvPr/>
          </p:nvCxnSpPr>
          <p:spPr>
            <a:xfrm>
              <a:off x="4382061" y="2779200"/>
              <a:ext cx="432000" cy="0"/>
            </a:xfrm>
            <a:prstGeom prst="line">
              <a:avLst/>
            </a:prstGeom>
            <a:ln w="28575">
              <a:solidFill>
                <a:srgbClr val="0000F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Connettore 1 7"/>
            <p:cNvCxnSpPr/>
            <p:nvPr/>
          </p:nvCxnSpPr>
          <p:spPr>
            <a:xfrm>
              <a:off x="4377425" y="1594800"/>
              <a:ext cx="432000" cy="0"/>
            </a:xfrm>
            <a:prstGeom prst="line">
              <a:avLst/>
            </a:prstGeom>
            <a:ln w="28575">
              <a:solidFill>
                <a:srgbClr val="0000F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Connettore 1 7"/>
            <p:cNvCxnSpPr/>
            <p:nvPr/>
          </p:nvCxnSpPr>
          <p:spPr>
            <a:xfrm>
              <a:off x="4382061" y="1368000"/>
              <a:ext cx="432000" cy="0"/>
            </a:xfrm>
            <a:prstGeom prst="line">
              <a:avLst/>
            </a:prstGeom>
            <a:ln w="28575">
              <a:solidFill>
                <a:srgbClr val="0000F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Connettore 1 7"/>
            <p:cNvCxnSpPr/>
            <p:nvPr/>
          </p:nvCxnSpPr>
          <p:spPr>
            <a:xfrm>
              <a:off x="4879910" y="1638000"/>
              <a:ext cx="432000" cy="0"/>
            </a:xfrm>
            <a:prstGeom prst="line">
              <a:avLst/>
            </a:prstGeom>
            <a:ln w="28575" cmpd="sng">
              <a:solidFill>
                <a:srgbClr val="0000F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Connettore 1 7"/>
            <p:cNvCxnSpPr/>
            <p:nvPr/>
          </p:nvCxnSpPr>
          <p:spPr>
            <a:xfrm>
              <a:off x="4875887" y="1400400"/>
              <a:ext cx="432000" cy="0"/>
            </a:xfrm>
            <a:prstGeom prst="line">
              <a:avLst/>
            </a:prstGeom>
            <a:ln w="28575" cmpd="sng">
              <a:solidFill>
                <a:srgbClr val="0000F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Connettore 1 7"/>
            <p:cNvCxnSpPr/>
            <p:nvPr/>
          </p:nvCxnSpPr>
          <p:spPr>
            <a:xfrm>
              <a:off x="5385070" y="1746000"/>
              <a:ext cx="432000" cy="0"/>
            </a:xfrm>
            <a:prstGeom prst="line">
              <a:avLst/>
            </a:prstGeom>
            <a:ln w="28575" cmpd="sng">
              <a:solidFill>
                <a:srgbClr val="0000F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Connettore 1 7"/>
            <p:cNvCxnSpPr/>
            <p:nvPr/>
          </p:nvCxnSpPr>
          <p:spPr>
            <a:xfrm>
              <a:off x="5385070" y="1400400"/>
              <a:ext cx="432000" cy="0"/>
            </a:xfrm>
            <a:prstGeom prst="line">
              <a:avLst/>
            </a:prstGeom>
            <a:ln w="28575" cmpd="sng">
              <a:solidFill>
                <a:srgbClr val="0000F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1" name="Connettore 1 7"/>
            <p:cNvCxnSpPr/>
            <p:nvPr/>
          </p:nvCxnSpPr>
          <p:spPr>
            <a:xfrm>
              <a:off x="5872810" y="1400400"/>
              <a:ext cx="432000" cy="0"/>
            </a:xfrm>
            <a:prstGeom prst="line">
              <a:avLst/>
            </a:prstGeom>
            <a:ln w="28575" cmpd="sng">
              <a:solidFill>
                <a:srgbClr val="0000F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2" name="Connettore 1 7"/>
            <p:cNvCxnSpPr/>
            <p:nvPr/>
          </p:nvCxnSpPr>
          <p:spPr>
            <a:xfrm>
              <a:off x="6388256" y="1400400"/>
              <a:ext cx="432000" cy="0"/>
            </a:xfrm>
            <a:prstGeom prst="line">
              <a:avLst/>
            </a:prstGeom>
            <a:ln w="28575" cmpd="sng">
              <a:solidFill>
                <a:srgbClr val="0000F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3" name="Connettore 1 7"/>
            <p:cNvCxnSpPr/>
            <p:nvPr/>
          </p:nvCxnSpPr>
          <p:spPr>
            <a:xfrm>
              <a:off x="4875887" y="3225600"/>
              <a:ext cx="432000" cy="0"/>
            </a:xfrm>
            <a:prstGeom prst="line">
              <a:avLst/>
            </a:prstGeom>
            <a:ln w="28575">
              <a:solidFill>
                <a:srgbClr val="0000F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Connettore 1 7"/>
            <p:cNvCxnSpPr/>
            <p:nvPr/>
          </p:nvCxnSpPr>
          <p:spPr>
            <a:xfrm>
              <a:off x="5872810" y="3172182"/>
              <a:ext cx="432000" cy="0"/>
            </a:xfrm>
            <a:prstGeom prst="line">
              <a:avLst/>
            </a:prstGeom>
            <a:ln w="28575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Connettore 1 7"/>
            <p:cNvCxnSpPr/>
            <p:nvPr/>
          </p:nvCxnSpPr>
          <p:spPr>
            <a:xfrm>
              <a:off x="6329084" y="3142855"/>
              <a:ext cx="432000" cy="0"/>
            </a:xfrm>
            <a:prstGeom prst="line">
              <a:avLst/>
            </a:prstGeom>
            <a:ln w="28575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Connettore 1 7"/>
            <p:cNvCxnSpPr/>
            <p:nvPr/>
          </p:nvCxnSpPr>
          <p:spPr>
            <a:xfrm>
              <a:off x="6797363" y="3084376"/>
              <a:ext cx="432000" cy="0"/>
            </a:xfrm>
            <a:prstGeom prst="line">
              <a:avLst/>
            </a:prstGeom>
            <a:ln w="28575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5" name="Connettore 1 7"/>
            <p:cNvCxnSpPr/>
            <p:nvPr/>
          </p:nvCxnSpPr>
          <p:spPr>
            <a:xfrm>
              <a:off x="7265038" y="3038530"/>
              <a:ext cx="432000" cy="0"/>
            </a:xfrm>
            <a:prstGeom prst="line">
              <a:avLst/>
            </a:prstGeom>
            <a:ln w="28575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6" name="Connettore 1 7"/>
            <p:cNvCxnSpPr/>
            <p:nvPr/>
          </p:nvCxnSpPr>
          <p:spPr>
            <a:xfrm>
              <a:off x="7673312" y="2811600"/>
              <a:ext cx="432000" cy="0"/>
            </a:xfrm>
            <a:prstGeom prst="line">
              <a:avLst/>
            </a:prstGeom>
            <a:ln w="28575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2" name="Rectangle 4"/>
          <p:cNvSpPr/>
          <p:nvPr/>
        </p:nvSpPr>
        <p:spPr>
          <a:xfrm>
            <a:off x="1748824" y="12376"/>
            <a:ext cx="6063479" cy="50270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/>
                <a:cs typeface="Corbel"/>
                <a:sym typeface="Wingdings"/>
              </a:rPr>
              <a:t>HYBRID </a:t>
            </a: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/>
                <a:cs typeface="Corbel"/>
                <a:sym typeface="Wingdings"/>
              </a:rPr>
              <a:t>Model – </a:t>
            </a:r>
            <a:r>
              <a:rPr lang="en-US" sz="3200" b="1" baseline="30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/>
                <a:cs typeface="Corbel"/>
                <a:sym typeface="Wingdings"/>
              </a:rPr>
              <a:t>133</a:t>
            </a: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/>
                <a:cs typeface="Corbel"/>
                <a:sym typeface="Wingdings"/>
              </a:rPr>
              <a:t>Sb Spectrum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rbel"/>
              <a:cs typeface="Corbel"/>
              <a:sym typeface="Wingding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610416" y="4069210"/>
            <a:ext cx="1159292" cy="27186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80000"/>
              </a:lnSpc>
            </a:pPr>
            <a:r>
              <a:rPr lang="pl-PL" sz="1400" b="1" dirty="0" smtClean="0">
                <a:solidFill>
                  <a:srgbClr val="CC0099"/>
                </a:solidFill>
                <a:latin typeface="Corbel"/>
                <a:cs typeface="Corbel"/>
              </a:rPr>
              <a:t>S</a:t>
            </a:r>
            <a:r>
              <a:rPr lang="en-US" sz="1400" b="1" dirty="0" err="1" smtClean="0">
                <a:solidFill>
                  <a:srgbClr val="CC0099"/>
                </a:solidFill>
                <a:latin typeface="Corbel"/>
                <a:cs typeface="Corbel"/>
              </a:rPr>
              <a:t>pec</a:t>
            </a:r>
            <a:r>
              <a:rPr lang="en-US" sz="1400" b="1" dirty="0" smtClean="0">
                <a:solidFill>
                  <a:srgbClr val="CC0099"/>
                </a:solidFill>
                <a:latin typeface="Corbel"/>
                <a:cs typeface="Corbel"/>
              </a:rPr>
              <a:t>. Factor </a:t>
            </a:r>
            <a:endParaRPr lang="en-US" sz="1400" b="1" dirty="0">
              <a:solidFill>
                <a:srgbClr val="CC0099"/>
              </a:solidFill>
              <a:latin typeface="Corbel"/>
              <a:cs typeface="Corbel"/>
            </a:endParaRPr>
          </a:p>
        </p:txBody>
      </p:sp>
      <p:sp>
        <p:nvSpPr>
          <p:cNvPr id="284" name="TextBox 12"/>
          <p:cNvSpPr txBox="1"/>
          <p:nvPr/>
        </p:nvSpPr>
        <p:spPr>
          <a:xfrm>
            <a:off x="4570868" y="2062954"/>
            <a:ext cx="1626241" cy="3488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it-IT" sz="2000" b="1" dirty="0" smtClean="0">
                <a:solidFill>
                  <a:srgbClr val="CC0099"/>
                </a:solidFill>
                <a:latin typeface="Corbel"/>
                <a:cs typeface="Corbel"/>
              </a:rPr>
              <a:t>Mixed </a:t>
            </a:r>
            <a:r>
              <a:rPr lang="it-IT" sz="2000" b="1" dirty="0" err="1" smtClean="0">
                <a:solidFill>
                  <a:srgbClr val="CC0099"/>
                </a:solidFill>
                <a:latin typeface="Corbel"/>
                <a:cs typeface="Corbel"/>
              </a:rPr>
              <a:t>States</a:t>
            </a:r>
            <a:endParaRPr lang="en-US" sz="2000" b="1" dirty="0" smtClean="0">
              <a:solidFill>
                <a:srgbClr val="CC0099"/>
              </a:solidFill>
              <a:latin typeface="Corbel"/>
              <a:cs typeface="Corbel"/>
            </a:endParaRPr>
          </a:p>
        </p:txBody>
      </p:sp>
      <p:grpSp>
        <p:nvGrpSpPr>
          <p:cNvPr id="285" name="Group 284"/>
          <p:cNvGrpSpPr/>
          <p:nvPr/>
        </p:nvGrpSpPr>
        <p:grpSpPr>
          <a:xfrm>
            <a:off x="2377547" y="2911214"/>
            <a:ext cx="5731319" cy="3205186"/>
            <a:chOff x="3302067" y="2904605"/>
            <a:chExt cx="5731319" cy="3205186"/>
          </a:xfrm>
        </p:grpSpPr>
        <p:cxnSp>
          <p:nvCxnSpPr>
            <p:cNvPr id="286" name="Connettore 1 7"/>
            <p:cNvCxnSpPr/>
            <p:nvPr/>
          </p:nvCxnSpPr>
          <p:spPr>
            <a:xfrm>
              <a:off x="5306078" y="4387627"/>
              <a:ext cx="432000" cy="0"/>
            </a:xfrm>
            <a:prstGeom prst="line">
              <a:avLst/>
            </a:prstGeom>
            <a:ln w="28575" cmpd="sng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7" name="Connettore 1 7"/>
            <p:cNvCxnSpPr/>
            <p:nvPr/>
          </p:nvCxnSpPr>
          <p:spPr>
            <a:xfrm>
              <a:off x="3302067" y="4582800"/>
              <a:ext cx="432000" cy="0"/>
            </a:xfrm>
            <a:prstGeom prst="line">
              <a:avLst/>
            </a:prstGeom>
            <a:ln w="5715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8" name="Connettore 1 7"/>
            <p:cNvCxnSpPr/>
            <p:nvPr/>
          </p:nvCxnSpPr>
          <p:spPr>
            <a:xfrm>
              <a:off x="3803368" y="5515200"/>
              <a:ext cx="432000" cy="0"/>
            </a:xfrm>
            <a:prstGeom prst="line">
              <a:avLst/>
            </a:prstGeom>
            <a:ln w="5715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9" name="Connettore 1 7"/>
            <p:cNvCxnSpPr/>
            <p:nvPr/>
          </p:nvCxnSpPr>
          <p:spPr>
            <a:xfrm>
              <a:off x="4293533" y="6109791"/>
              <a:ext cx="432000" cy="0"/>
            </a:xfrm>
            <a:prstGeom prst="line">
              <a:avLst/>
            </a:prstGeom>
            <a:ln w="5715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0" name="Connettore 1 7"/>
            <p:cNvCxnSpPr/>
            <p:nvPr/>
          </p:nvCxnSpPr>
          <p:spPr>
            <a:xfrm>
              <a:off x="5310135" y="3477600"/>
              <a:ext cx="432000" cy="0"/>
            </a:xfrm>
            <a:prstGeom prst="line">
              <a:avLst/>
            </a:prstGeom>
            <a:ln w="3810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1" name="Connettore 1 7"/>
            <p:cNvCxnSpPr/>
            <p:nvPr/>
          </p:nvCxnSpPr>
          <p:spPr>
            <a:xfrm>
              <a:off x="5807984" y="3400412"/>
              <a:ext cx="432000" cy="0"/>
            </a:xfrm>
            <a:prstGeom prst="line">
              <a:avLst/>
            </a:prstGeom>
            <a:ln w="38100" cmpd="sng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2" name="Connettore 1 7"/>
            <p:cNvCxnSpPr/>
            <p:nvPr/>
          </p:nvCxnSpPr>
          <p:spPr>
            <a:xfrm>
              <a:off x="6313144" y="3308400"/>
              <a:ext cx="432000" cy="0"/>
            </a:xfrm>
            <a:prstGeom prst="line">
              <a:avLst/>
            </a:prstGeom>
            <a:ln w="38100" cmpd="sng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3" name="Connettore 1 7"/>
            <p:cNvCxnSpPr/>
            <p:nvPr/>
          </p:nvCxnSpPr>
          <p:spPr>
            <a:xfrm>
              <a:off x="5807984" y="3347240"/>
              <a:ext cx="432000" cy="0"/>
            </a:xfrm>
            <a:prstGeom prst="line">
              <a:avLst/>
            </a:prstGeom>
            <a:ln w="3810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Connettore 1 7"/>
            <p:cNvCxnSpPr/>
            <p:nvPr/>
          </p:nvCxnSpPr>
          <p:spPr>
            <a:xfrm>
              <a:off x="6306077" y="3261930"/>
              <a:ext cx="432000" cy="0"/>
            </a:xfrm>
            <a:prstGeom prst="line">
              <a:avLst/>
            </a:prstGeom>
            <a:ln w="3810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5" name="Connettore 1 7"/>
            <p:cNvCxnSpPr/>
            <p:nvPr/>
          </p:nvCxnSpPr>
          <p:spPr>
            <a:xfrm>
              <a:off x="6800884" y="3268800"/>
              <a:ext cx="432000" cy="0"/>
            </a:xfrm>
            <a:prstGeom prst="line">
              <a:avLst/>
            </a:prstGeom>
            <a:ln w="3810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6" name="Connettore 1 7"/>
            <p:cNvCxnSpPr/>
            <p:nvPr/>
          </p:nvCxnSpPr>
          <p:spPr>
            <a:xfrm>
              <a:off x="7729569" y="3268800"/>
              <a:ext cx="432000" cy="0"/>
            </a:xfrm>
            <a:prstGeom prst="line">
              <a:avLst/>
            </a:prstGeom>
            <a:ln w="7620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7" name="Connettore 1 7"/>
            <p:cNvCxnSpPr/>
            <p:nvPr/>
          </p:nvCxnSpPr>
          <p:spPr>
            <a:xfrm>
              <a:off x="4308576" y="3477600"/>
              <a:ext cx="432000" cy="0"/>
            </a:xfrm>
            <a:prstGeom prst="line">
              <a:avLst/>
            </a:prstGeom>
            <a:ln w="3810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Connettore 1 7"/>
            <p:cNvCxnSpPr/>
            <p:nvPr/>
          </p:nvCxnSpPr>
          <p:spPr>
            <a:xfrm>
              <a:off x="4806617" y="3517138"/>
              <a:ext cx="432000" cy="0"/>
            </a:xfrm>
            <a:prstGeom prst="line">
              <a:avLst/>
            </a:prstGeom>
            <a:ln w="3810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9" name="Connettore 1 7"/>
            <p:cNvCxnSpPr/>
            <p:nvPr/>
          </p:nvCxnSpPr>
          <p:spPr>
            <a:xfrm>
              <a:off x="8188059" y="3078107"/>
              <a:ext cx="432000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0" name="Connettore 1 7"/>
            <p:cNvCxnSpPr/>
            <p:nvPr/>
          </p:nvCxnSpPr>
          <p:spPr>
            <a:xfrm>
              <a:off x="8601386" y="2904605"/>
              <a:ext cx="432000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1" name="pole tekstowe 193"/>
            <p:cNvSpPr txBox="1"/>
            <p:nvPr/>
          </p:nvSpPr>
          <p:spPr>
            <a:xfrm>
              <a:off x="7579891" y="3254070"/>
              <a:ext cx="91832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20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17</a:t>
              </a:r>
              <a:r>
                <a:rPr lang="pl-PL" sz="2000" b="1" dirty="0" smtClean="0">
                  <a:solidFill>
                    <a:srgbClr val="FF0000"/>
                  </a:solidFill>
                  <a:latin typeface="Symbol" panose="05050102010706020507" pitchFamily="18" charset="2"/>
                  <a:cs typeface="Arial" panose="020B0604020202020204" pitchFamily="34" charset="0"/>
                </a:rPr>
                <a:t>m</a:t>
              </a:r>
              <a:r>
                <a:rPr lang="pl-PL" sz="20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</a:t>
              </a:r>
              <a:endParaRPr lang="pl-PL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302" name="Connettore 1 7"/>
            <p:cNvCxnSpPr/>
            <p:nvPr/>
          </p:nvCxnSpPr>
          <p:spPr>
            <a:xfrm>
              <a:off x="7257158" y="3242584"/>
              <a:ext cx="432000" cy="0"/>
            </a:xfrm>
            <a:prstGeom prst="line">
              <a:avLst/>
            </a:prstGeom>
            <a:ln w="28575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10"/>
          <p:cNvGrpSpPr/>
          <p:nvPr/>
        </p:nvGrpSpPr>
        <p:grpSpPr>
          <a:xfrm>
            <a:off x="6393573" y="2211412"/>
            <a:ext cx="1800381" cy="369332"/>
            <a:chOff x="6393573" y="2211412"/>
            <a:chExt cx="1800381" cy="369332"/>
          </a:xfrm>
        </p:grpSpPr>
        <p:sp>
          <p:nvSpPr>
            <p:cNvPr id="311" name="pole tekstowe 194"/>
            <p:cNvSpPr txBox="1"/>
            <p:nvPr/>
          </p:nvSpPr>
          <p:spPr>
            <a:xfrm>
              <a:off x="6842302" y="2211412"/>
              <a:ext cx="13516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b="1" dirty="0">
                  <a:solidFill>
                    <a:srgbClr val="FF0000"/>
                  </a:solidFill>
                  <a:latin typeface="Corbel"/>
                  <a:cs typeface="Corbel"/>
                </a:rPr>
                <a:t>E</a:t>
              </a:r>
              <a:r>
                <a:rPr lang="pl-PL" b="1" dirty="0" smtClean="0">
                  <a:solidFill>
                    <a:srgbClr val="FF0000"/>
                  </a:solidFill>
                  <a:latin typeface="Corbel"/>
                  <a:cs typeface="Corbel"/>
                </a:rPr>
                <a:t>xperiment</a:t>
              </a:r>
              <a:endParaRPr lang="pl-PL" b="1" dirty="0">
                <a:solidFill>
                  <a:srgbClr val="FF0000"/>
                </a:solidFill>
                <a:latin typeface="Corbel"/>
                <a:cs typeface="Corbel"/>
              </a:endParaRPr>
            </a:p>
          </p:txBody>
        </p:sp>
        <p:cxnSp>
          <p:nvCxnSpPr>
            <p:cNvPr id="312" name="Connettore 1 7"/>
            <p:cNvCxnSpPr/>
            <p:nvPr/>
          </p:nvCxnSpPr>
          <p:spPr>
            <a:xfrm>
              <a:off x="6393573" y="2486126"/>
              <a:ext cx="432000" cy="0"/>
            </a:xfrm>
            <a:prstGeom prst="line">
              <a:avLst/>
            </a:prstGeom>
            <a:ln w="38100" cmpd="sng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3" name="Connettore 1 7"/>
            <p:cNvCxnSpPr/>
            <p:nvPr/>
          </p:nvCxnSpPr>
          <p:spPr>
            <a:xfrm>
              <a:off x="6397727" y="2433626"/>
              <a:ext cx="432000" cy="0"/>
            </a:xfrm>
            <a:prstGeom prst="line">
              <a:avLst/>
            </a:prstGeom>
            <a:ln w="38100" cmpd="sng">
              <a:solidFill>
                <a:srgbClr val="FF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4" name="Grupa 11"/>
          <p:cNvGrpSpPr/>
          <p:nvPr/>
        </p:nvGrpSpPr>
        <p:grpSpPr>
          <a:xfrm>
            <a:off x="5874957" y="2707554"/>
            <a:ext cx="2447343" cy="2093158"/>
            <a:chOff x="7906541" y="2796687"/>
            <a:chExt cx="2651288" cy="1948515"/>
          </a:xfrm>
        </p:grpSpPr>
        <p:sp>
          <p:nvSpPr>
            <p:cNvPr id="315" name="Elipsa 3"/>
            <p:cNvSpPr/>
            <p:nvPr/>
          </p:nvSpPr>
          <p:spPr>
            <a:xfrm>
              <a:off x="7906541" y="2796687"/>
              <a:ext cx="2651288" cy="857068"/>
            </a:xfrm>
            <a:prstGeom prst="ellipse">
              <a:avLst/>
            </a:prstGeom>
            <a:noFill/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solidFill>
                  <a:srgbClr val="CC0099"/>
                </a:solidFill>
                <a:latin typeface="Calibri"/>
              </a:endParaRPr>
            </a:p>
          </p:txBody>
        </p:sp>
        <p:sp>
          <p:nvSpPr>
            <p:cNvPr id="316" name="Rectangle 3"/>
            <p:cNvSpPr/>
            <p:nvPr/>
          </p:nvSpPr>
          <p:spPr>
            <a:xfrm>
              <a:off x="7951048" y="3699447"/>
              <a:ext cx="2521755" cy="1045755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2000" b="1" dirty="0" smtClean="0">
                  <a:solidFill>
                    <a:srgbClr val="CC0099"/>
                  </a:solidFill>
                  <a:latin typeface="Symbol" panose="05050102010706020507" pitchFamily="18" charset="2"/>
                  <a:cs typeface="Symbol" charset="2"/>
                </a:rPr>
                <a:t>n</a:t>
              </a:r>
              <a:r>
                <a:rPr lang="en-US" sz="2000" b="1" dirty="0" smtClean="0">
                  <a:solidFill>
                    <a:srgbClr val="CC0099"/>
                  </a:solidFill>
                  <a:latin typeface="Calibri"/>
                  <a:cs typeface="Symbol" charset="2"/>
                </a:rPr>
                <a:t>(f</a:t>
              </a:r>
              <a:r>
                <a:rPr lang="en-US" sz="2000" b="1" baseline="-25000" dirty="0" smtClean="0">
                  <a:solidFill>
                    <a:srgbClr val="CC0099"/>
                  </a:solidFill>
                  <a:latin typeface="Calibri"/>
                </a:rPr>
                <a:t>7/2</a:t>
              </a:r>
              <a:r>
                <a:rPr lang="pl-PL" sz="2000" b="1" dirty="0">
                  <a:solidFill>
                    <a:srgbClr val="CC0099"/>
                  </a:solidFill>
                  <a:latin typeface="Calibri"/>
                </a:rPr>
                <a:t>h</a:t>
              </a:r>
              <a:r>
                <a:rPr lang="en-US" sz="2000" b="1" baseline="30000" dirty="0" smtClean="0">
                  <a:solidFill>
                    <a:srgbClr val="CC0099"/>
                  </a:solidFill>
                  <a:latin typeface="Calibri"/>
                </a:rPr>
                <a:t>-1</a:t>
              </a:r>
              <a:r>
                <a:rPr lang="pl-PL" sz="2000" b="1" baseline="-25000" dirty="0" smtClean="0">
                  <a:solidFill>
                    <a:srgbClr val="CC0099"/>
                  </a:solidFill>
                  <a:latin typeface="Calibri"/>
                </a:rPr>
                <a:t>11</a:t>
              </a:r>
              <a:r>
                <a:rPr lang="en-US" sz="2000" b="1" baseline="-25000" dirty="0" smtClean="0">
                  <a:solidFill>
                    <a:srgbClr val="CC0099"/>
                  </a:solidFill>
                  <a:latin typeface="Calibri"/>
                </a:rPr>
                <a:t>/2</a:t>
              </a:r>
              <a:r>
                <a:rPr lang="en-US" sz="2000" b="1" dirty="0">
                  <a:solidFill>
                    <a:srgbClr val="CC0099"/>
                  </a:solidFill>
                  <a:latin typeface="Calibri"/>
                </a:rPr>
                <a:t>) </a:t>
              </a:r>
              <a:r>
                <a:rPr lang="it-IT" sz="2000" b="1" dirty="0" smtClean="0">
                  <a:solidFill>
                    <a:srgbClr val="CC0099"/>
                  </a:solidFill>
                  <a:latin typeface="Calibri"/>
                  <a:cs typeface="Times New Roman" charset="0"/>
                  <a:sym typeface="Symbol" charset="0"/>
                </a:rPr>
                <a:t> </a:t>
              </a:r>
              <a:r>
                <a:rPr lang="en-US" sz="2000" b="1" dirty="0" smtClean="0">
                  <a:solidFill>
                    <a:srgbClr val="CC0099"/>
                  </a:solidFill>
                  <a:latin typeface="Symbol" panose="05050102010706020507" pitchFamily="18" charset="2"/>
                  <a:cs typeface="Symbol" charset="2"/>
                  <a:sym typeface="Symbol" charset="0"/>
                </a:rPr>
                <a:t>p</a:t>
              </a:r>
              <a:r>
                <a:rPr lang="en-US" sz="2000" b="1" dirty="0" smtClean="0">
                  <a:solidFill>
                    <a:srgbClr val="CC0099"/>
                  </a:solidFill>
                  <a:latin typeface="Calibri"/>
                  <a:cs typeface="Symbol" charset="2"/>
                </a:rPr>
                <a:t>(g</a:t>
              </a:r>
              <a:r>
                <a:rPr lang="en-US" sz="2000" b="1" baseline="-25000" dirty="0" smtClean="0">
                  <a:solidFill>
                    <a:srgbClr val="CC0099"/>
                  </a:solidFill>
                  <a:latin typeface="Calibri"/>
                </a:rPr>
                <a:t>7/2</a:t>
              </a:r>
              <a:r>
                <a:rPr lang="en-US" sz="2000" b="1" dirty="0" smtClean="0">
                  <a:solidFill>
                    <a:srgbClr val="CC0099"/>
                  </a:solidFill>
                  <a:latin typeface="Calibri"/>
                </a:rPr>
                <a:t>)</a:t>
              </a:r>
            </a:p>
            <a:p>
              <a:pPr algn="ctr">
                <a:lnSpc>
                  <a:spcPct val="50000"/>
                </a:lnSpc>
              </a:pPr>
              <a:endParaRPr lang="en-US" sz="1400" b="1" dirty="0">
                <a:solidFill>
                  <a:srgbClr val="CC0099"/>
                </a:solidFill>
                <a:latin typeface="Calibri"/>
                <a:cs typeface="Times New Roman" charset="0"/>
              </a:endParaRPr>
            </a:p>
            <a:p>
              <a:pPr algn="ctr"/>
              <a:r>
                <a:rPr lang="it-IT" sz="2000" b="1" dirty="0" smtClean="0">
                  <a:solidFill>
                    <a:srgbClr val="CC0099"/>
                  </a:solidFill>
                  <a:latin typeface="Calibri"/>
                  <a:cs typeface="Times New Roman" charset="0"/>
                </a:rPr>
                <a:t>&gt; 90%</a:t>
              </a:r>
              <a:endParaRPr lang="it-IT" sz="2000" b="1" dirty="0">
                <a:solidFill>
                  <a:srgbClr val="CC0099"/>
                </a:solidFill>
                <a:latin typeface="Calibri"/>
                <a:cs typeface="Times New Roman" charset="0"/>
              </a:endParaRPr>
            </a:p>
          </p:txBody>
        </p:sp>
      </p:grpSp>
      <p:sp>
        <p:nvSpPr>
          <p:cNvPr id="317" name="Elipsa 3"/>
          <p:cNvSpPr/>
          <p:nvPr/>
        </p:nvSpPr>
        <p:spPr>
          <a:xfrm rot="21140232">
            <a:off x="3670189" y="3184629"/>
            <a:ext cx="2294850" cy="323399"/>
          </a:xfrm>
          <a:prstGeom prst="ellipse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rgbClr val="CC0099"/>
              </a:solidFill>
              <a:latin typeface="Calibri"/>
            </a:endParaRPr>
          </a:p>
        </p:txBody>
      </p:sp>
      <p:sp>
        <p:nvSpPr>
          <p:cNvPr id="318" name="Rectangle 317"/>
          <p:cNvSpPr/>
          <p:nvPr/>
        </p:nvSpPr>
        <p:spPr>
          <a:xfrm rot="21026834">
            <a:off x="3969513" y="3491935"/>
            <a:ext cx="18517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b="1" dirty="0" err="1" smtClean="0">
                <a:solidFill>
                  <a:srgbClr val="CC0099"/>
                </a:solidFill>
                <a:latin typeface="Corbel"/>
                <a:cs typeface="Corbel"/>
              </a:rPr>
              <a:t>Phonon</a:t>
            </a:r>
            <a:r>
              <a:rPr lang="it-IT" b="1" dirty="0" smtClean="0">
                <a:solidFill>
                  <a:srgbClr val="CC0099"/>
                </a:solidFill>
                <a:latin typeface="Corbel"/>
                <a:cs typeface="Corbel"/>
              </a:rPr>
              <a:t> Mixing</a:t>
            </a:r>
            <a:endParaRPr lang="en-US" b="1" dirty="0">
              <a:solidFill>
                <a:srgbClr val="CC0099"/>
              </a:solidFill>
              <a:latin typeface="Corbel"/>
              <a:cs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232868730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4" grpId="0"/>
      <p:bldP spid="317" grpId="0" animBg="1"/>
      <p:bldP spid="31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2604649" y="827599"/>
            <a:ext cx="6392097" cy="33025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Phonons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505464" y="92584"/>
            <a:ext cx="6175889" cy="50270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/>
                <a:cs typeface="Corbel"/>
                <a:sym typeface="Wingdings"/>
              </a:rPr>
              <a:t>HYBRID </a:t>
            </a: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/>
                <a:cs typeface="Corbel"/>
                <a:sym typeface="Wingdings"/>
              </a:rPr>
              <a:t>Model – Main ingredients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rbel"/>
              <a:cs typeface="Corbel"/>
              <a:sym typeface="Wingding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b="76411"/>
          <a:stretch/>
        </p:blipFill>
        <p:spPr>
          <a:xfrm>
            <a:off x="2863287" y="827599"/>
            <a:ext cx="6145164" cy="642100"/>
          </a:xfrm>
          <a:prstGeom prst="rect">
            <a:avLst/>
          </a:prstGeom>
        </p:spPr>
      </p:pic>
      <p:sp>
        <p:nvSpPr>
          <p:cNvPr id="7" name="pole tekstowe 108"/>
          <p:cNvSpPr txBox="1"/>
          <p:nvPr/>
        </p:nvSpPr>
        <p:spPr>
          <a:xfrm>
            <a:off x="282027" y="1011220"/>
            <a:ext cx="2036635" cy="24724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800" b="1" baseline="30000" dirty="0" smtClean="0">
                <a:solidFill>
                  <a:srgbClr val="CC0099"/>
                </a:solidFill>
                <a:latin typeface="Corbel"/>
                <a:cs typeface="Corbel"/>
              </a:rPr>
              <a:t>132</a:t>
            </a:r>
            <a:r>
              <a:rPr lang="pl-PL" sz="2800" b="1" dirty="0" smtClean="0">
                <a:solidFill>
                  <a:srgbClr val="CC0099"/>
                </a:solidFill>
                <a:latin typeface="Corbel"/>
                <a:cs typeface="Corbel"/>
              </a:rPr>
              <a:t>Sn</a:t>
            </a:r>
            <a:r>
              <a:rPr lang="pl-PL" sz="2800" b="1" dirty="0" smtClean="0">
                <a:solidFill>
                  <a:srgbClr val="0000FF"/>
                </a:solidFill>
                <a:latin typeface="Corbel"/>
                <a:cs typeface="Corbel"/>
              </a:rPr>
              <a:t> </a:t>
            </a:r>
          </a:p>
          <a:p>
            <a:pPr>
              <a:lnSpc>
                <a:spcPct val="50000"/>
              </a:lnSpc>
            </a:pPr>
            <a:endParaRPr lang="pl-PL" sz="2000" dirty="0" smtClean="0">
              <a:solidFill>
                <a:srgbClr val="0000FF"/>
              </a:solidFill>
              <a:latin typeface="Corbel"/>
              <a:cs typeface="Corbel"/>
            </a:endParaRPr>
          </a:p>
          <a:p>
            <a:r>
              <a:rPr lang="pl-PL" sz="2000" dirty="0" smtClean="0">
                <a:solidFill>
                  <a:srgbClr val="0000FF"/>
                </a:solidFill>
                <a:latin typeface="Corbel"/>
                <a:cs typeface="Corbel"/>
              </a:rPr>
              <a:t>CORE </a:t>
            </a:r>
            <a:r>
              <a:rPr lang="pl-PL" sz="2000" dirty="0" err="1" smtClean="0">
                <a:solidFill>
                  <a:srgbClr val="0000FF"/>
                </a:solidFill>
                <a:latin typeface="Corbel"/>
                <a:cs typeface="Corbel"/>
              </a:rPr>
              <a:t>Excitations</a:t>
            </a:r>
            <a:endParaRPr lang="pl-PL" sz="2000" dirty="0" smtClean="0">
              <a:solidFill>
                <a:srgbClr val="0000FF"/>
              </a:solidFill>
              <a:latin typeface="Corbel"/>
              <a:cs typeface="Corbel"/>
            </a:endParaRPr>
          </a:p>
          <a:p>
            <a:pPr>
              <a:lnSpc>
                <a:spcPct val="50000"/>
              </a:lnSpc>
            </a:pPr>
            <a:endParaRPr lang="pl-PL" sz="2000" dirty="0" smtClean="0">
              <a:solidFill>
                <a:srgbClr val="0000FF"/>
              </a:solidFill>
              <a:latin typeface="Corbel"/>
              <a:cs typeface="Corbel"/>
            </a:endParaRPr>
          </a:p>
          <a:p>
            <a:r>
              <a:rPr lang="pl-PL" sz="2000" dirty="0" smtClean="0">
                <a:solidFill>
                  <a:srgbClr val="0000FF"/>
                </a:solidFill>
                <a:latin typeface="Corbel"/>
                <a:cs typeface="Corbel"/>
              </a:rPr>
              <a:t>E* &lt; 5.5 </a:t>
            </a:r>
            <a:r>
              <a:rPr lang="pl-PL" sz="2000" dirty="0" err="1" smtClean="0">
                <a:solidFill>
                  <a:srgbClr val="0000FF"/>
                </a:solidFill>
                <a:latin typeface="Corbel"/>
                <a:cs typeface="Corbel"/>
              </a:rPr>
              <a:t>MeV</a:t>
            </a:r>
            <a:endParaRPr lang="pl-PL" sz="2000" dirty="0" smtClean="0">
              <a:solidFill>
                <a:srgbClr val="0000FF"/>
              </a:solidFill>
              <a:latin typeface="Corbel"/>
              <a:cs typeface="Corbel"/>
            </a:endParaRPr>
          </a:p>
          <a:p>
            <a:r>
              <a:rPr lang="pl-PL" sz="2000" dirty="0" err="1" smtClean="0">
                <a:solidFill>
                  <a:srgbClr val="0000FF"/>
                </a:solidFill>
                <a:latin typeface="Corbel"/>
                <a:cs typeface="Corbel"/>
              </a:rPr>
              <a:t>J</a:t>
            </a:r>
            <a:r>
              <a:rPr lang="pl-PL" sz="2000" baseline="30000" dirty="0" err="1" smtClean="0">
                <a:solidFill>
                  <a:srgbClr val="0000FF"/>
                </a:solidFill>
                <a:latin typeface="Symbol" charset="2"/>
                <a:cs typeface="Symbol" charset="2"/>
              </a:rPr>
              <a:t>p</a:t>
            </a:r>
            <a:r>
              <a:rPr lang="pl-PL" sz="2000" dirty="0" smtClean="0">
                <a:solidFill>
                  <a:srgbClr val="0000FF"/>
                </a:solidFill>
                <a:latin typeface="Corbel"/>
                <a:cs typeface="Corbel"/>
              </a:rPr>
              <a:t> &lt; 11</a:t>
            </a:r>
            <a:r>
              <a:rPr lang="pl-PL" sz="2000" baseline="30000" dirty="0" smtClean="0">
                <a:solidFill>
                  <a:srgbClr val="0000FF"/>
                </a:solidFill>
                <a:latin typeface="Corbel"/>
                <a:cs typeface="Corbel"/>
              </a:rPr>
              <a:t>(+,-)</a:t>
            </a:r>
          </a:p>
          <a:p>
            <a:endParaRPr lang="pl-PL" sz="2000" baseline="30000" dirty="0">
              <a:solidFill>
                <a:srgbClr val="0000FF"/>
              </a:solidFill>
              <a:latin typeface="Corbel"/>
              <a:cs typeface="Corbel"/>
            </a:endParaRPr>
          </a:p>
          <a:p>
            <a:endParaRPr lang="pl-PL" sz="2000" baseline="30000" dirty="0" smtClean="0">
              <a:solidFill>
                <a:srgbClr val="0000FF"/>
              </a:solidFill>
              <a:latin typeface="Corbel"/>
              <a:cs typeface="Corbel"/>
            </a:endParaRPr>
          </a:p>
          <a:p>
            <a:r>
              <a:rPr lang="pl-PL" sz="1400" i="1" dirty="0" smtClean="0">
                <a:solidFill>
                  <a:srgbClr val="0000FF"/>
                </a:solidFill>
                <a:latin typeface="Corbel"/>
                <a:cs typeface="Corbel"/>
              </a:rPr>
              <a:t>RPA (</a:t>
            </a:r>
            <a:r>
              <a:rPr lang="pl-PL" sz="1400" i="1" dirty="0" err="1" smtClean="0">
                <a:solidFill>
                  <a:srgbClr val="0000FF"/>
                </a:solidFill>
                <a:latin typeface="Corbel"/>
                <a:cs typeface="Corbel"/>
              </a:rPr>
              <a:t>Skyrme</a:t>
            </a:r>
            <a:r>
              <a:rPr lang="pl-PL" sz="1400" i="1" dirty="0" smtClean="0">
                <a:solidFill>
                  <a:srgbClr val="0000FF"/>
                </a:solidFill>
                <a:latin typeface="Corbel"/>
                <a:cs typeface="Corbel"/>
              </a:rPr>
              <a:t> X)</a:t>
            </a:r>
            <a:endParaRPr lang="pl-PL" sz="1400" i="1" baseline="30000" dirty="0">
              <a:solidFill>
                <a:srgbClr val="0000FF"/>
              </a:solidFill>
              <a:latin typeface="Corbel"/>
              <a:cs typeface="Corbel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82027" y="4131914"/>
            <a:ext cx="4572000" cy="106952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50000"/>
              </a:lnSpc>
            </a:pPr>
            <a:r>
              <a:rPr lang="pl-PL" sz="2800" b="1" baseline="30000" dirty="0" smtClean="0">
                <a:solidFill>
                  <a:srgbClr val="CC0099"/>
                </a:solidFill>
                <a:latin typeface="Corbel"/>
                <a:cs typeface="Corbel"/>
              </a:rPr>
              <a:t>133</a:t>
            </a:r>
            <a:r>
              <a:rPr lang="pl-PL" sz="2800" b="1" dirty="0" smtClean="0">
                <a:solidFill>
                  <a:srgbClr val="CC0099"/>
                </a:solidFill>
                <a:latin typeface="Corbel"/>
                <a:cs typeface="Corbel"/>
              </a:rPr>
              <a:t>Sb</a:t>
            </a:r>
            <a:r>
              <a:rPr lang="pl-PL" sz="2400" b="1" dirty="0" smtClean="0">
                <a:solidFill>
                  <a:srgbClr val="0000FF"/>
                </a:solidFill>
                <a:latin typeface="Corbel"/>
                <a:cs typeface="Corbel"/>
              </a:rPr>
              <a:t> </a:t>
            </a:r>
            <a:endParaRPr lang="pl-PL" sz="2400" b="1" dirty="0">
              <a:solidFill>
                <a:srgbClr val="0000FF"/>
              </a:solidFill>
              <a:latin typeface="Corbel"/>
              <a:cs typeface="Corbel"/>
            </a:endParaRPr>
          </a:p>
          <a:p>
            <a:pPr>
              <a:lnSpc>
                <a:spcPct val="50000"/>
              </a:lnSpc>
            </a:pPr>
            <a:endParaRPr lang="pl-PL" dirty="0">
              <a:solidFill>
                <a:srgbClr val="0000FF"/>
              </a:solidFill>
              <a:latin typeface="Corbel"/>
              <a:cs typeface="Corbel"/>
            </a:endParaRPr>
          </a:p>
          <a:p>
            <a:pPr>
              <a:lnSpc>
                <a:spcPct val="50000"/>
              </a:lnSpc>
            </a:pPr>
            <a:r>
              <a:rPr lang="pl-PL" dirty="0" smtClean="0">
                <a:solidFill>
                  <a:srgbClr val="0000FF"/>
                </a:solidFill>
                <a:latin typeface="Corbel"/>
                <a:cs typeface="Corbel"/>
              </a:rPr>
              <a:t>Single </a:t>
            </a:r>
            <a:r>
              <a:rPr lang="pl-PL" dirty="0" err="1" smtClean="0">
                <a:solidFill>
                  <a:srgbClr val="0000FF"/>
                </a:solidFill>
                <a:latin typeface="Corbel"/>
                <a:cs typeface="Corbel"/>
              </a:rPr>
              <a:t>particle</a:t>
            </a:r>
            <a:r>
              <a:rPr lang="pl-PL" dirty="0" smtClean="0">
                <a:solidFill>
                  <a:srgbClr val="0000FF"/>
                </a:solidFill>
                <a:latin typeface="Corbel"/>
                <a:cs typeface="Corbel"/>
              </a:rPr>
              <a:t> </a:t>
            </a:r>
            <a:r>
              <a:rPr lang="pl-PL" dirty="0" err="1" smtClean="0">
                <a:solidFill>
                  <a:srgbClr val="0000FF"/>
                </a:solidFill>
                <a:latin typeface="Corbel"/>
                <a:cs typeface="Corbel"/>
              </a:rPr>
              <a:t>states</a:t>
            </a:r>
            <a:endParaRPr lang="pl-PL" dirty="0" smtClean="0">
              <a:solidFill>
                <a:srgbClr val="0000FF"/>
              </a:solidFill>
              <a:latin typeface="Corbel"/>
              <a:cs typeface="Corbel"/>
            </a:endParaRPr>
          </a:p>
          <a:p>
            <a:pPr>
              <a:lnSpc>
                <a:spcPct val="50000"/>
              </a:lnSpc>
            </a:pPr>
            <a:endParaRPr lang="pl-PL" sz="1400" i="1" dirty="0" smtClean="0">
              <a:solidFill>
                <a:srgbClr val="0000FF"/>
              </a:solidFill>
              <a:latin typeface="Corbel"/>
              <a:cs typeface="Corbel"/>
            </a:endParaRPr>
          </a:p>
          <a:p>
            <a:pPr>
              <a:lnSpc>
                <a:spcPct val="50000"/>
              </a:lnSpc>
            </a:pPr>
            <a:endParaRPr lang="pl-PL" sz="1400" i="1" dirty="0" smtClean="0">
              <a:solidFill>
                <a:srgbClr val="0000FF"/>
              </a:solidFill>
              <a:latin typeface="Corbel"/>
              <a:cs typeface="Corbel"/>
            </a:endParaRPr>
          </a:p>
          <a:p>
            <a:pPr>
              <a:lnSpc>
                <a:spcPct val="50000"/>
              </a:lnSpc>
            </a:pPr>
            <a:r>
              <a:rPr lang="pl-PL" sz="1400" i="1" dirty="0" err="1" smtClean="0">
                <a:solidFill>
                  <a:srgbClr val="0000FF"/>
                </a:solidFill>
                <a:latin typeface="Corbel"/>
                <a:cs typeface="Corbel"/>
              </a:rPr>
              <a:t>Hartree-Fock</a:t>
            </a:r>
            <a:r>
              <a:rPr lang="pl-PL" sz="1400" i="1" dirty="0" smtClean="0">
                <a:solidFill>
                  <a:srgbClr val="0000FF"/>
                </a:solidFill>
                <a:latin typeface="Corbel"/>
                <a:cs typeface="Corbel"/>
              </a:rPr>
              <a:t> (</a:t>
            </a:r>
            <a:r>
              <a:rPr lang="pl-PL" sz="1400" i="1" dirty="0" err="1" smtClean="0">
                <a:solidFill>
                  <a:srgbClr val="0000FF"/>
                </a:solidFill>
                <a:latin typeface="Corbel"/>
                <a:cs typeface="Corbel"/>
              </a:rPr>
              <a:t>Skyrme</a:t>
            </a:r>
            <a:r>
              <a:rPr lang="pl-PL" sz="1400" i="1" dirty="0" smtClean="0">
                <a:solidFill>
                  <a:srgbClr val="0000FF"/>
                </a:solidFill>
                <a:latin typeface="Corbel"/>
                <a:cs typeface="Corbel"/>
              </a:rPr>
              <a:t> X)</a:t>
            </a:r>
            <a:endParaRPr lang="pl-PL" sz="1400" i="1" baseline="30000" dirty="0">
              <a:solidFill>
                <a:srgbClr val="0000FF"/>
              </a:solidFill>
              <a:latin typeface="Corbel"/>
              <a:cs typeface="Corbel"/>
            </a:endParaRPr>
          </a:p>
          <a:p>
            <a:pPr>
              <a:lnSpc>
                <a:spcPct val="50000"/>
              </a:lnSpc>
            </a:pPr>
            <a:r>
              <a:rPr lang="pl-PL" dirty="0" smtClean="0">
                <a:solidFill>
                  <a:srgbClr val="0000FF"/>
                </a:solidFill>
                <a:latin typeface="Corbel"/>
                <a:cs typeface="Corbel"/>
              </a:rPr>
              <a:t> </a:t>
            </a:r>
            <a:endParaRPr lang="pl-PL" dirty="0">
              <a:solidFill>
                <a:srgbClr val="0000FF"/>
              </a:solidFill>
              <a:latin typeface="Corbel"/>
              <a:cs typeface="Corbel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574307" y="4520386"/>
            <a:ext cx="4596041" cy="482183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>
              <a:lnSpc>
                <a:spcPct val="50000"/>
              </a:lnSpc>
            </a:pPr>
            <a:r>
              <a:rPr lang="en-US" sz="1600" dirty="0">
                <a:latin typeface="Times New Roman"/>
                <a:cs typeface="Times New Roman"/>
              </a:rPr>
              <a:t>g</a:t>
            </a:r>
            <a:r>
              <a:rPr lang="en-US" sz="1600" baseline="-25000" dirty="0" smtClean="0">
                <a:latin typeface="Times New Roman"/>
                <a:cs typeface="Times New Roman"/>
              </a:rPr>
              <a:t>7/2	     </a:t>
            </a:r>
            <a:r>
              <a:rPr lang="en-US" sz="1600" dirty="0" smtClean="0">
                <a:latin typeface="Times New Roman"/>
                <a:cs typeface="Times New Roman"/>
              </a:rPr>
              <a:t>d</a:t>
            </a:r>
            <a:r>
              <a:rPr lang="en-US" sz="1600" baseline="-25000" dirty="0" smtClean="0">
                <a:latin typeface="Times New Roman"/>
                <a:cs typeface="Times New Roman"/>
              </a:rPr>
              <a:t>5/2	 	     </a:t>
            </a:r>
            <a:r>
              <a:rPr lang="en-US" sz="1600" dirty="0" smtClean="0">
                <a:latin typeface="Times New Roman"/>
                <a:cs typeface="Times New Roman"/>
              </a:rPr>
              <a:t>d</a:t>
            </a:r>
            <a:r>
              <a:rPr lang="en-US" sz="1600" baseline="-25000" dirty="0" smtClean="0">
                <a:latin typeface="Times New Roman"/>
                <a:cs typeface="Times New Roman"/>
              </a:rPr>
              <a:t>3/2			    </a:t>
            </a:r>
            <a:r>
              <a:rPr lang="en-US" sz="1600" dirty="0" smtClean="0">
                <a:latin typeface="Times New Roman"/>
                <a:cs typeface="Times New Roman"/>
              </a:rPr>
              <a:t>h</a:t>
            </a:r>
            <a:r>
              <a:rPr lang="en-US" sz="1600" baseline="-25000" dirty="0" smtClean="0">
                <a:latin typeface="Times New Roman"/>
                <a:cs typeface="Times New Roman"/>
              </a:rPr>
              <a:t>11/2 	</a:t>
            </a:r>
            <a:r>
              <a:rPr lang="en-US" sz="1600" baseline="-25000" dirty="0">
                <a:latin typeface="Times New Roman"/>
                <a:cs typeface="Times New Roman"/>
              </a:rPr>
              <a:t> </a:t>
            </a:r>
            <a:r>
              <a:rPr lang="en-US" sz="1600" dirty="0" smtClean="0">
                <a:latin typeface="Times New Roman"/>
                <a:cs typeface="Times New Roman"/>
              </a:rPr>
              <a:t>   s</a:t>
            </a:r>
            <a:r>
              <a:rPr lang="en-US" sz="1600" baseline="-25000" dirty="0" smtClean="0">
                <a:latin typeface="Times New Roman"/>
                <a:cs typeface="Times New Roman"/>
              </a:rPr>
              <a:t>1/2</a:t>
            </a:r>
          </a:p>
          <a:p>
            <a:pPr>
              <a:lnSpc>
                <a:spcPct val="50000"/>
              </a:lnSpc>
            </a:pPr>
            <a:r>
              <a:rPr lang="en-US" sz="1600" dirty="0" smtClean="0">
                <a:latin typeface="Times New Roman"/>
                <a:cs typeface="Times New Roman"/>
              </a:rPr>
              <a:t> </a:t>
            </a:r>
          </a:p>
          <a:p>
            <a:pPr>
              <a:lnSpc>
                <a:spcPct val="50000"/>
              </a:lnSpc>
            </a:pPr>
            <a:r>
              <a:rPr lang="en-US" sz="1600" dirty="0" smtClean="0">
                <a:latin typeface="Times New Roman"/>
                <a:cs typeface="Times New Roman"/>
              </a:rPr>
              <a:t>0	0.587	2.439	 2.831	  2.97   [MeV] </a:t>
            </a:r>
            <a:endParaRPr lang="en-US" sz="1600" dirty="0">
              <a:latin typeface="Times New Roman"/>
              <a:cs typeface="Times New Roman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92522" y="5693276"/>
            <a:ext cx="83903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dirty="0" smtClean="0">
                <a:solidFill>
                  <a:srgbClr val="CC0099"/>
                </a:solidFill>
                <a:latin typeface="Corbel"/>
                <a:cs typeface="Corbel"/>
                <a:sym typeface="Wingdings"/>
              </a:rPr>
              <a:t> </a:t>
            </a:r>
            <a:r>
              <a:rPr lang="en-US" sz="2000" b="1" i="1" dirty="0" smtClean="0">
                <a:solidFill>
                  <a:srgbClr val="CC0099"/>
                </a:solidFill>
                <a:latin typeface="Corbel"/>
                <a:cs typeface="Corbel"/>
              </a:rPr>
              <a:t>Coupling matrix elements </a:t>
            </a:r>
            <a:r>
              <a:rPr lang="en-US" sz="2000" i="1" dirty="0" smtClean="0">
                <a:solidFill>
                  <a:srgbClr val="CC0099"/>
                </a:solidFill>
                <a:latin typeface="Corbel"/>
                <a:cs typeface="Corbel"/>
              </a:rPr>
              <a:t>between </a:t>
            </a:r>
            <a:r>
              <a:rPr lang="en-US" sz="2000" b="1" i="1" dirty="0" smtClean="0">
                <a:solidFill>
                  <a:srgbClr val="CC0099"/>
                </a:solidFill>
                <a:latin typeface="Corbel"/>
                <a:cs typeface="Corbel"/>
              </a:rPr>
              <a:t>single particle</a:t>
            </a:r>
            <a:r>
              <a:rPr lang="en-US" sz="2000" i="1" dirty="0" smtClean="0">
                <a:solidFill>
                  <a:srgbClr val="CC0099"/>
                </a:solidFill>
                <a:latin typeface="Corbel"/>
                <a:cs typeface="Corbel"/>
              </a:rPr>
              <a:t> and </a:t>
            </a:r>
            <a:r>
              <a:rPr lang="en-US" sz="2000" b="1" i="1" dirty="0" smtClean="0">
                <a:solidFill>
                  <a:srgbClr val="CC0099"/>
                </a:solidFill>
                <a:latin typeface="Corbel"/>
                <a:cs typeface="Corbel"/>
              </a:rPr>
              <a:t>RPA states </a:t>
            </a:r>
          </a:p>
          <a:p>
            <a:pPr algn="ctr"/>
            <a:r>
              <a:rPr lang="en-US" sz="2000" i="1" dirty="0" smtClean="0">
                <a:solidFill>
                  <a:srgbClr val="CC0099"/>
                </a:solidFill>
                <a:latin typeface="Corbel"/>
                <a:cs typeface="Corbel"/>
              </a:rPr>
              <a:t>are consistently calculated with the </a:t>
            </a:r>
            <a:r>
              <a:rPr lang="en-US" sz="2000" b="1" i="1" dirty="0" smtClean="0">
                <a:solidFill>
                  <a:srgbClr val="CC0099"/>
                </a:solidFill>
                <a:latin typeface="Corbel"/>
                <a:cs typeface="Corbel"/>
              </a:rPr>
              <a:t>same </a:t>
            </a:r>
            <a:r>
              <a:rPr lang="en-US" sz="2000" b="1" i="1" dirty="0" err="1" smtClean="0">
                <a:solidFill>
                  <a:srgbClr val="CC0099"/>
                </a:solidFill>
                <a:latin typeface="Corbel"/>
                <a:cs typeface="Corbel"/>
              </a:rPr>
              <a:t>SkX</a:t>
            </a:r>
            <a:r>
              <a:rPr lang="en-US" sz="2000" b="1" i="1" dirty="0" smtClean="0">
                <a:solidFill>
                  <a:srgbClr val="CC0099"/>
                </a:solidFill>
                <a:latin typeface="Corbel"/>
                <a:cs typeface="Corbel"/>
              </a:rPr>
              <a:t> interaction</a:t>
            </a:r>
            <a:endParaRPr lang="en-US" sz="2000" b="1" i="1" dirty="0">
              <a:solidFill>
                <a:srgbClr val="CC0099"/>
              </a:solidFill>
              <a:latin typeface="Corbel"/>
              <a:cs typeface="Corbel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t="44288"/>
          <a:stretch/>
        </p:blipFill>
        <p:spPr>
          <a:xfrm>
            <a:off x="2839612" y="2613590"/>
            <a:ext cx="6145164" cy="151650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/>
          <a:srcRect t="23149" b="56754"/>
          <a:stretch/>
        </p:blipFill>
        <p:spPr>
          <a:xfrm>
            <a:off x="2851582" y="1774221"/>
            <a:ext cx="6145164" cy="547046"/>
          </a:xfrm>
          <a:prstGeom prst="rect">
            <a:avLst/>
          </a:prstGeom>
          <a:effectLst/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l="4666" t="56553" r="57471"/>
          <a:stretch/>
        </p:blipFill>
        <p:spPr>
          <a:xfrm>
            <a:off x="2603427" y="2196071"/>
            <a:ext cx="274130" cy="29319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/>
          <a:srcRect l="5160" t="4754" r="56977" b="55393"/>
          <a:stretch/>
        </p:blipFill>
        <p:spPr>
          <a:xfrm>
            <a:off x="2604649" y="1651431"/>
            <a:ext cx="278111" cy="27284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/>
          <a:srcRect l="53725" t="4156" r="12359" b="56426"/>
          <a:stretch/>
        </p:blipFill>
        <p:spPr>
          <a:xfrm>
            <a:off x="2604649" y="1902877"/>
            <a:ext cx="270638" cy="293194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982300" y="1469095"/>
            <a:ext cx="8860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i="1" dirty="0" smtClean="0">
                <a:solidFill>
                  <a:srgbClr val="0000FF"/>
                </a:solidFill>
                <a:latin typeface="Corbel"/>
                <a:cs typeface="Corbel"/>
              </a:rPr>
              <a:t>Phonons</a:t>
            </a:r>
            <a:endParaRPr lang="en-US" sz="1400" b="1" i="1" dirty="0">
              <a:solidFill>
                <a:srgbClr val="0000FF"/>
              </a:solidFill>
              <a:latin typeface="Corbel"/>
              <a:cs typeface="Corbe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942059" y="2313975"/>
            <a:ext cx="15587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i="1" dirty="0" smtClean="0">
                <a:solidFill>
                  <a:srgbClr val="0000FF"/>
                </a:solidFill>
                <a:latin typeface="Corbel"/>
                <a:cs typeface="Corbel"/>
              </a:rPr>
              <a:t>Other Excitations</a:t>
            </a:r>
            <a:endParaRPr lang="en-US" sz="1400" b="1" i="1" dirty="0">
              <a:solidFill>
                <a:srgbClr val="0000FF"/>
              </a:solidFill>
              <a:latin typeface="Corbel"/>
              <a:cs typeface="Corbel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356336" y="6577475"/>
            <a:ext cx="2794912" cy="29751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en-US" sz="1600" i="1" dirty="0">
                <a:effectLst>
                  <a:outerShdw blurRad="38100" dist="38100" dir="2700000" algn="tl">
                    <a:srgbClr val="C0C0C0"/>
                  </a:outerShdw>
                </a:effectLst>
                <a:latin typeface="Corbel"/>
                <a:cs typeface="Corbel"/>
                <a:sym typeface="Wingdings"/>
              </a:rPr>
              <a:t>G. </a:t>
            </a:r>
            <a:r>
              <a:rPr lang="en-US" sz="1600" i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Corbel"/>
                <a:cs typeface="Corbel"/>
                <a:sym typeface="Wingdings"/>
              </a:rPr>
              <a:t>Colò</a:t>
            </a:r>
            <a:r>
              <a:rPr lang="en-US" sz="1600" i="1" dirty="0">
                <a:effectLst>
                  <a:outerShdw blurRad="38100" dist="38100" dir="2700000" algn="tl">
                    <a:srgbClr val="C0C0C0"/>
                  </a:outerShdw>
                </a:effectLst>
                <a:latin typeface="Corbel"/>
                <a:cs typeface="Corbel"/>
                <a:sym typeface="Wingdings"/>
              </a:rPr>
              <a:t>, P.F. </a:t>
            </a:r>
            <a:r>
              <a:rPr lang="en-US" sz="1600" i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Corbel"/>
                <a:cs typeface="Corbel"/>
                <a:sym typeface="Wingdings"/>
              </a:rPr>
              <a:t>Bortignon</a:t>
            </a:r>
            <a:r>
              <a:rPr lang="en-US" sz="1600" i="1" dirty="0">
                <a:effectLst>
                  <a:outerShdw blurRad="38100" dist="38100" dir="2700000" algn="tl">
                    <a:srgbClr val="C0C0C0"/>
                  </a:outerShdw>
                </a:effectLst>
                <a:latin typeface="Corbel"/>
                <a:cs typeface="Corbel"/>
                <a:sym typeface="Wingdings"/>
              </a:rPr>
              <a:t> (Milano)</a:t>
            </a:r>
            <a:endParaRPr lang="en-US" sz="1400" i="1" dirty="0">
              <a:effectLst>
                <a:outerShdw blurRad="38100" dist="38100" dir="2700000" algn="tl">
                  <a:srgbClr val="C0C0C0"/>
                </a:outerShdw>
              </a:effectLst>
              <a:latin typeface="Corbel"/>
              <a:cs typeface="Corbel"/>
              <a:sym typeface="Wingdings"/>
            </a:endParaRPr>
          </a:p>
        </p:txBody>
      </p:sp>
    </p:spTree>
    <p:extLst>
      <p:ext uri="{BB962C8B-B14F-4D97-AF65-F5344CB8AC3E}">
        <p14:creationId xmlns:p14="http://schemas.microsoft.com/office/powerpoint/2010/main" val="4056406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9"/>
          <p:cNvSpPr/>
          <p:nvPr/>
        </p:nvSpPr>
        <p:spPr>
          <a:xfrm>
            <a:off x="-95852" y="-13225"/>
            <a:ext cx="6394611" cy="867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2800" b="1" dirty="0" smtClean="0">
                <a:solidFill>
                  <a:srgbClr val="0000FF"/>
                </a:solidFill>
                <a:latin typeface="Corbel"/>
                <a:cs typeface="Corbel"/>
              </a:rPr>
              <a:t>Lifetimes Analysis by FAST-TIMING: </a:t>
            </a:r>
          </a:p>
          <a:p>
            <a:pPr algn="ctr">
              <a:lnSpc>
                <a:spcPct val="80000"/>
              </a:lnSpc>
            </a:pPr>
            <a:r>
              <a:rPr lang="en-US" sz="2400" i="1" dirty="0" smtClean="0">
                <a:solidFill>
                  <a:srgbClr val="0000FF"/>
                </a:solidFill>
                <a:latin typeface="Corbel"/>
                <a:cs typeface="Corbel"/>
              </a:rPr>
              <a:t>Nature of particle-CORE coupled states</a:t>
            </a:r>
            <a:endParaRPr lang="en-US" sz="2800" i="1" dirty="0">
              <a:solidFill>
                <a:srgbClr val="0000FF"/>
              </a:solidFill>
              <a:latin typeface="Corbel"/>
              <a:cs typeface="Corbel"/>
            </a:endParaRPr>
          </a:p>
          <a:p>
            <a:pPr algn="ctr">
              <a:lnSpc>
                <a:spcPct val="80000"/>
              </a:lnSpc>
            </a:pPr>
            <a:endParaRPr lang="en-US" sz="1050" b="1" dirty="0">
              <a:solidFill>
                <a:srgbClr val="0000FF"/>
              </a:solidFill>
              <a:latin typeface="Corbel"/>
              <a:cs typeface="Corbel"/>
            </a:endParaRPr>
          </a:p>
        </p:txBody>
      </p:sp>
      <p:grpSp>
        <p:nvGrpSpPr>
          <p:cNvPr id="88" name="Gruppo 87"/>
          <p:cNvGrpSpPr/>
          <p:nvPr/>
        </p:nvGrpSpPr>
        <p:grpSpPr>
          <a:xfrm>
            <a:off x="4627577" y="945852"/>
            <a:ext cx="4481825" cy="5984584"/>
            <a:chOff x="883082" y="948013"/>
            <a:chExt cx="4481825" cy="5984584"/>
          </a:xfrm>
        </p:grpSpPr>
        <p:sp>
          <p:nvSpPr>
            <p:cNvPr id="5" name="Strzałka w prawo 4"/>
            <p:cNvSpPr/>
            <p:nvPr/>
          </p:nvSpPr>
          <p:spPr>
            <a:xfrm rot="5400000">
              <a:off x="1096772" y="4787833"/>
              <a:ext cx="2916000" cy="316808"/>
            </a:xfrm>
            <a:prstGeom prst="rightArrow">
              <a:avLst/>
            </a:prstGeom>
            <a:solidFill>
              <a:srgbClr val="0070C0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" name="Strzałka w prawo 5"/>
            <p:cNvSpPr/>
            <p:nvPr/>
          </p:nvSpPr>
          <p:spPr>
            <a:xfrm rot="5400000">
              <a:off x="1880819" y="2668751"/>
              <a:ext cx="1368000" cy="252000"/>
            </a:xfrm>
            <a:prstGeom prst="rightArrow">
              <a:avLst/>
            </a:prstGeom>
            <a:solidFill>
              <a:srgbClr val="0070C0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solidFill>
                  <a:prstClr val="white"/>
                </a:solidFill>
                <a:latin typeface="Calibri"/>
              </a:endParaRPr>
            </a:p>
          </p:txBody>
        </p:sp>
        <p:cxnSp>
          <p:nvCxnSpPr>
            <p:cNvPr id="7" name="Connettore 1 4"/>
            <p:cNvCxnSpPr/>
            <p:nvPr/>
          </p:nvCxnSpPr>
          <p:spPr>
            <a:xfrm>
              <a:off x="1804480" y="3481490"/>
              <a:ext cx="2218173" cy="0"/>
            </a:xfrm>
            <a:prstGeom prst="line">
              <a:avLst/>
            </a:prstGeom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Łącznik prosty ze strzałką 22"/>
            <p:cNvCxnSpPr/>
            <p:nvPr/>
          </p:nvCxnSpPr>
          <p:spPr>
            <a:xfrm flipH="1">
              <a:off x="1720804" y="2592856"/>
              <a:ext cx="787" cy="3816000"/>
            </a:xfrm>
            <a:prstGeom prst="straightConnector1">
              <a:avLst/>
            </a:prstGeom>
            <a:ln w="19050"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Connettore 1 4"/>
            <p:cNvCxnSpPr/>
            <p:nvPr/>
          </p:nvCxnSpPr>
          <p:spPr>
            <a:xfrm>
              <a:off x="988190" y="6404237"/>
              <a:ext cx="3871957" cy="0"/>
            </a:xfrm>
            <a:prstGeom prst="line">
              <a:avLst/>
            </a:prstGeom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Rectangle 40"/>
            <p:cNvSpPr/>
            <p:nvPr/>
          </p:nvSpPr>
          <p:spPr>
            <a:xfrm>
              <a:off x="883082" y="6112812"/>
              <a:ext cx="676368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l-PL" sz="1600" dirty="0">
                  <a:solidFill>
                    <a:prstClr val="black"/>
                  </a:solidFill>
                  <a:latin typeface="Calibri"/>
                </a:rPr>
                <a:t>7</a:t>
              </a:r>
              <a:r>
                <a:rPr lang="pl-PL" sz="1600" dirty="0" smtClean="0">
                  <a:solidFill>
                    <a:prstClr val="black"/>
                  </a:solidFill>
                  <a:latin typeface="Calibri"/>
                </a:rPr>
                <a:t>/2+</a:t>
              </a:r>
            </a:p>
          </p:txBody>
        </p:sp>
        <p:sp>
          <p:nvSpPr>
            <p:cNvPr id="11" name="Rectangle 40"/>
            <p:cNvSpPr/>
            <p:nvPr/>
          </p:nvSpPr>
          <p:spPr>
            <a:xfrm>
              <a:off x="1706805" y="3224811"/>
              <a:ext cx="676368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l-PL" sz="1400" dirty="0" smtClean="0">
                  <a:solidFill>
                    <a:prstClr val="black"/>
                  </a:solidFill>
                  <a:latin typeface="Calibri"/>
                </a:rPr>
                <a:t>11/2</a:t>
              </a:r>
              <a:r>
                <a:rPr lang="pl-PL" sz="1400" dirty="0">
                  <a:solidFill>
                    <a:prstClr val="black"/>
                  </a:solidFill>
                  <a:latin typeface="Calibri"/>
                </a:rPr>
                <a:t>-</a:t>
              </a:r>
              <a:endParaRPr lang="pl-PL" sz="1400" dirty="0" smtClea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" name="Rectangle 40"/>
            <p:cNvSpPr/>
            <p:nvPr/>
          </p:nvSpPr>
          <p:spPr>
            <a:xfrm>
              <a:off x="2539433" y="4485457"/>
              <a:ext cx="676368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pl-PL" sz="1400" b="1" dirty="0" smtClean="0">
                  <a:solidFill>
                    <a:prstClr val="black"/>
                  </a:solidFill>
                  <a:latin typeface="Calibri"/>
                </a:rPr>
                <a:t>2792</a:t>
              </a:r>
            </a:p>
          </p:txBody>
        </p:sp>
        <p:sp>
          <p:nvSpPr>
            <p:cNvPr id="13" name="Rectangle 40"/>
            <p:cNvSpPr/>
            <p:nvPr/>
          </p:nvSpPr>
          <p:spPr>
            <a:xfrm>
              <a:off x="1180445" y="3835733"/>
              <a:ext cx="676368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pl-PL" sz="1400" dirty="0" smtClean="0">
                  <a:solidFill>
                    <a:prstClr val="black"/>
                  </a:solidFill>
                  <a:latin typeface="Calibri"/>
                </a:rPr>
                <a:t>4192</a:t>
              </a:r>
            </a:p>
          </p:txBody>
        </p:sp>
        <p:sp>
          <p:nvSpPr>
            <p:cNvPr id="14" name="Rectangle 40"/>
            <p:cNvSpPr/>
            <p:nvPr/>
          </p:nvSpPr>
          <p:spPr>
            <a:xfrm>
              <a:off x="3107577" y="1837637"/>
              <a:ext cx="676368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l-PL" sz="1400" dirty="0" smtClean="0">
                  <a:solidFill>
                    <a:prstClr val="black"/>
                  </a:solidFill>
                  <a:latin typeface="Calibri"/>
                </a:rPr>
                <a:t>4302</a:t>
              </a:r>
            </a:p>
          </p:txBody>
        </p:sp>
        <p:sp>
          <p:nvSpPr>
            <p:cNvPr id="15" name="Strzałka w prawo 71"/>
            <p:cNvSpPr/>
            <p:nvPr/>
          </p:nvSpPr>
          <p:spPr>
            <a:xfrm rot="5400000">
              <a:off x="2377383" y="1804094"/>
              <a:ext cx="375726" cy="212672"/>
            </a:xfrm>
            <a:prstGeom prst="rightArrow">
              <a:avLst>
                <a:gd name="adj1" fmla="val 62284"/>
                <a:gd name="adj2" fmla="val 44126"/>
              </a:avLst>
            </a:prstGeom>
            <a:solidFill>
              <a:srgbClr val="0070C0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solidFill>
                  <a:prstClr val="white"/>
                </a:solidFill>
                <a:latin typeface="Calibri"/>
              </a:endParaRPr>
            </a:p>
          </p:txBody>
        </p:sp>
        <p:cxnSp>
          <p:nvCxnSpPr>
            <p:cNvPr id="16" name="Connettore 1 4"/>
            <p:cNvCxnSpPr/>
            <p:nvPr/>
          </p:nvCxnSpPr>
          <p:spPr>
            <a:xfrm>
              <a:off x="1359383" y="2102427"/>
              <a:ext cx="2772000" cy="0"/>
            </a:xfrm>
            <a:prstGeom prst="line">
              <a:avLst/>
            </a:prstGeom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Rectangle 40"/>
            <p:cNvSpPr/>
            <p:nvPr/>
          </p:nvSpPr>
          <p:spPr>
            <a:xfrm>
              <a:off x="1296614" y="2149563"/>
              <a:ext cx="676368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l-PL" sz="1400" dirty="0" smtClean="0">
                  <a:solidFill>
                    <a:prstClr val="black"/>
                  </a:solidFill>
                  <a:latin typeface="Calibri"/>
                </a:rPr>
                <a:t>11/2+</a:t>
              </a:r>
            </a:p>
          </p:txBody>
        </p:sp>
        <p:cxnSp>
          <p:nvCxnSpPr>
            <p:cNvPr id="18" name="Connettore 1 4"/>
            <p:cNvCxnSpPr/>
            <p:nvPr/>
          </p:nvCxnSpPr>
          <p:spPr>
            <a:xfrm>
              <a:off x="1359383" y="2418006"/>
              <a:ext cx="2772000" cy="0"/>
            </a:xfrm>
            <a:prstGeom prst="line">
              <a:avLst/>
            </a:prstGeom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ttore 1 4"/>
            <p:cNvCxnSpPr/>
            <p:nvPr/>
          </p:nvCxnSpPr>
          <p:spPr>
            <a:xfrm>
              <a:off x="1368827" y="1726701"/>
              <a:ext cx="2772000" cy="0"/>
            </a:xfrm>
            <a:prstGeom prst="line">
              <a:avLst/>
            </a:prstGeom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Pięciokąt 76"/>
            <p:cNvSpPr/>
            <p:nvPr/>
          </p:nvSpPr>
          <p:spPr>
            <a:xfrm rot="5400000">
              <a:off x="2499689" y="1560349"/>
              <a:ext cx="144000" cy="144000"/>
            </a:xfrm>
            <a:prstGeom prst="homePlate">
              <a:avLst>
                <a:gd name="adj" fmla="val 39017"/>
              </a:avLst>
            </a:prstGeom>
            <a:solidFill>
              <a:srgbClr val="0070C0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solidFill>
                  <a:prstClr val="white"/>
                </a:solidFill>
                <a:latin typeface="Calibri"/>
              </a:endParaRPr>
            </a:p>
          </p:txBody>
        </p:sp>
        <p:cxnSp>
          <p:nvCxnSpPr>
            <p:cNvPr id="21" name="Connettore 1 4"/>
            <p:cNvCxnSpPr/>
            <p:nvPr/>
          </p:nvCxnSpPr>
          <p:spPr>
            <a:xfrm>
              <a:off x="1938803" y="1495917"/>
              <a:ext cx="3329259" cy="8325"/>
            </a:xfrm>
            <a:prstGeom prst="line">
              <a:avLst/>
            </a:prstGeom>
            <a:ln w="3810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40"/>
            <p:cNvSpPr/>
            <p:nvPr/>
          </p:nvSpPr>
          <p:spPr>
            <a:xfrm>
              <a:off x="2526246" y="1763128"/>
              <a:ext cx="608314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pl-PL" sz="1400" b="1" dirty="0" smtClean="0">
                  <a:solidFill>
                    <a:prstClr val="black"/>
                  </a:solidFill>
                  <a:latin typeface="Calibri"/>
                </a:rPr>
                <a:t>162</a:t>
              </a:r>
            </a:p>
          </p:txBody>
        </p:sp>
        <p:cxnSp>
          <p:nvCxnSpPr>
            <p:cNvPr id="23" name="Connettore 1 4"/>
            <p:cNvCxnSpPr/>
            <p:nvPr/>
          </p:nvCxnSpPr>
          <p:spPr>
            <a:xfrm>
              <a:off x="1384583" y="1547260"/>
              <a:ext cx="2772000" cy="0"/>
            </a:xfrm>
            <a:prstGeom prst="line">
              <a:avLst/>
            </a:prstGeom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40"/>
            <p:cNvSpPr/>
            <p:nvPr/>
          </p:nvSpPr>
          <p:spPr>
            <a:xfrm>
              <a:off x="1298884" y="1487955"/>
              <a:ext cx="676368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l-PL" sz="1400" dirty="0" smtClean="0">
                  <a:solidFill>
                    <a:prstClr val="black"/>
                  </a:solidFill>
                  <a:latin typeface="Calibri"/>
                </a:rPr>
                <a:t>15/2+</a:t>
              </a:r>
            </a:p>
          </p:txBody>
        </p:sp>
        <p:sp>
          <p:nvSpPr>
            <p:cNvPr id="25" name="Rectangle 40"/>
            <p:cNvSpPr/>
            <p:nvPr/>
          </p:nvSpPr>
          <p:spPr>
            <a:xfrm>
              <a:off x="2617721" y="1487955"/>
              <a:ext cx="412503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pl-PL" sz="1400" b="1" dirty="0" smtClean="0">
                  <a:solidFill>
                    <a:prstClr val="black"/>
                  </a:solidFill>
                  <a:latin typeface="Calibri"/>
                </a:rPr>
                <a:t>62</a:t>
              </a:r>
            </a:p>
          </p:txBody>
        </p:sp>
        <p:sp>
          <p:nvSpPr>
            <p:cNvPr id="26" name="Rectangle 40"/>
            <p:cNvSpPr/>
            <p:nvPr/>
          </p:nvSpPr>
          <p:spPr>
            <a:xfrm>
              <a:off x="1312464" y="1267209"/>
              <a:ext cx="676368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l-PL" sz="1400" dirty="0" smtClean="0">
                  <a:solidFill>
                    <a:prstClr val="black"/>
                  </a:solidFill>
                  <a:latin typeface="Calibri"/>
                </a:rPr>
                <a:t>17/2+</a:t>
              </a:r>
            </a:p>
          </p:txBody>
        </p:sp>
        <p:sp>
          <p:nvSpPr>
            <p:cNvPr id="27" name="Rectangle 40"/>
            <p:cNvSpPr/>
            <p:nvPr/>
          </p:nvSpPr>
          <p:spPr>
            <a:xfrm>
              <a:off x="1292092" y="1856553"/>
              <a:ext cx="676368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l-PL" sz="1400" dirty="0" smtClean="0">
                  <a:solidFill>
                    <a:prstClr val="black"/>
                  </a:solidFill>
                  <a:latin typeface="Calibri"/>
                </a:rPr>
                <a:t>13/2+</a:t>
              </a:r>
            </a:p>
          </p:txBody>
        </p:sp>
        <p:sp>
          <p:nvSpPr>
            <p:cNvPr id="28" name="Rectangle 40"/>
            <p:cNvSpPr/>
            <p:nvPr/>
          </p:nvSpPr>
          <p:spPr>
            <a:xfrm>
              <a:off x="1330591" y="948013"/>
              <a:ext cx="662171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l-PL" sz="1400" dirty="0" smtClean="0">
                  <a:solidFill>
                    <a:prstClr val="black"/>
                  </a:solidFill>
                  <a:latin typeface="Calibri"/>
                </a:rPr>
                <a:t>21/2+</a:t>
              </a:r>
            </a:p>
          </p:txBody>
        </p:sp>
        <p:sp>
          <p:nvSpPr>
            <p:cNvPr id="29" name="pole tekstowe 90"/>
            <p:cNvSpPr txBox="1"/>
            <p:nvPr/>
          </p:nvSpPr>
          <p:spPr>
            <a:xfrm>
              <a:off x="1912785" y="1187712"/>
              <a:ext cx="118310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b="1" dirty="0" smtClean="0">
                  <a:solidFill>
                    <a:srgbClr val="FF0000"/>
                  </a:solidFill>
                  <a:latin typeface="Calibri"/>
                </a:rPr>
                <a:t>16.6 </a:t>
              </a:r>
              <a:r>
                <a:rPr lang="pl-PL" b="1" dirty="0" smtClean="0">
                  <a:solidFill>
                    <a:srgbClr val="FF0000"/>
                  </a:solidFill>
                  <a:latin typeface="Symbol" panose="05050102010706020507" pitchFamily="18" charset="2"/>
                </a:rPr>
                <a:t>m</a:t>
              </a:r>
              <a:r>
                <a:rPr lang="pl-PL" b="1" dirty="0" smtClean="0">
                  <a:solidFill>
                    <a:srgbClr val="FF0000"/>
                  </a:solidFill>
                  <a:latin typeface="Calibri"/>
                </a:rPr>
                <a:t>s</a:t>
              </a:r>
              <a:endParaRPr lang="pl-PL" b="1" dirty="0">
                <a:solidFill>
                  <a:srgbClr val="FF0000"/>
                </a:solidFill>
                <a:latin typeface="Calibri"/>
              </a:endParaRPr>
            </a:p>
          </p:txBody>
        </p:sp>
        <p:cxnSp>
          <p:nvCxnSpPr>
            <p:cNvPr id="30" name="Łącznik prosty ze strzałką 91"/>
            <p:cNvCxnSpPr/>
            <p:nvPr/>
          </p:nvCxnSpPr>
          <p:spPr>
            <a:xfrm>
              <a:off x="1877362" y="1721663"/>
              <a:ext cx="0" cy="684001"/>
            </a:xfrm>
            <a:prstGeom prst="straightConnector1">
              <a:avLst/>
            </a:prstGeom>
            <a:ln w="9525"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Łącznik prosty ze strzałką 93"/>
            <p:cNvCxnSpPr/>
            <p:nvPr/>
          </p:nvCxnSpPr>
          <p:spPr>
            <a:xfrm>
              <a:off x="2099319" y="2108578"/>
              <a:ext cx="0" cy="324438"/>
            </a:xfrm>
            <a:prstGeom prst="straightConnector1">
              <a:avLst/>
            </a:prstGeom>
            <a:ln w="9525"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Prostokąt 118"/>
            <p:cNvSpPr/>
            <p:nvPr/>
          </p:nvSpPr>
          <p:spPr>
            <a:xfrm>
              <a:off x="2425258" y="2460052"/>
              <a:ext cx="299950" cy="45719"/>
            </a:xfrm>
            <a:prstGeom prst="rect">
              <a:avLst/>
            </a:prstGeom>
            <a:solidFill>
              <a:srgbClr val="EBF1DE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3" name="Prostokąt 119"/>
            <p:cNvSpPr/>
            <p:nvPr/>
          </p:nvSpPr>
          <p:spPr>
            <a:xfrm>
              <a:off x="2455435" y="2602846"/>
              <a:ext cx="299950" cy="69291"/>
            </a:xfrm>
            <a:prstGeom prst="rect">
              <a:avLst/>
            </a:prstGeom>
            <a:solidFill>
              <a:srgbClr val="EBF1DE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4" name="Prostokąt 120"/>
            <p:cNvSpPr/>
            <p:nvPr/>
          </p:nvSpPr>
          <p:spPr>
            <a:xfrm>
              <a:off x="2436385" y="2764986"/>
              <a:ext cx="299950" cy="59551"/>
            </a:xfrm>
            <a:prstGeom prst="rect">
              <a:avLst/>
            </a:prstGeom>
            <a:solidFill>
              <a:srgbClr val="EBF1DE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5" name="Prostokąt 121"/>
            <p:cNvSpPr/>
            <p:nvPr/>
          </p:nvSpPr>
          <p:spPr>
            <a:xfrm>
              <a:off x="2417335" y="2917386"/>
              <a:ext cx="299950" cy="59551"/>
            </a:xfrm>
            <a:prstGeom prst="rect">
              <a:avLst/>
            </a:prstGeom>
            <a:solidFill>
              <a:srgbClr val="EBF1DE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6" name="Prostokąt 122"/>
            <p:cNvSpPr/>
            <p:nvPr/>
          </p:nvSpPr>
          <p:spPr>
            <a:xfrm>
              <a:off x="3857807" y="3266627"/>
              <a:ext cx="299950" cy="819800"/>
            </a:xfrm>
            <a:prstGeom prst="rect">
              <a:avLst/>
            </a:prstGeom>
            <a:solidFill>
              <a:srgbClr val="EBF1DE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solidFill>
                  <a:prstClr val="white"/>
                </a:solidFill>
                <a:latin typeface="Calibri"/>
              </a:endParaRPr>
            </a:p>
          </p:txBody>
        </p:sp>
        <p:cxnSp>
          <p:nvCxnSpPr>
            <p:cNvPr id="37" name="Łącznik prosty 125"/>
            <p:cNvCxnSpPr/>
            <p:nvPr/>
          </p:nvCxnSpPr>
          <p:spPr>
            <a:xfrm flipH="1" flipV="1">
              <a:off x="1859677" y="1241025"/>
              <a:ext cx="79126" cy="25489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Łącznik prosty 128"/>
            <p:cNvCxnSpPr/>
            <p:nvPr/>
          </p:nvCxnSpPr>
          <p:spPr>
            <a:xfrm flipH="1">
              <a:off x="1410235" y="1255682"/>
              <a:ext cx="43200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Łącznik prosty ze strzałką 130"/>
            <p:cNvCxnSpPr/>
            <p:nvPr/>
          </p:nvCxnSpPr>
          <p:spPr>
            <a:xfrm>
              <a:off x="1720804" y="2433016"/>
              <a:ext cx="3930" cy="739268"/>
            </a:xfrm>
            <a:prstGeom prst="straightConnector1">
              <a:avLst/>
            </a:prstGeom>
            <a:ln w="19050"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Prostokąt 132"/>
            <p:cNvSpPr/>
            <p:nvPr/>
          </p:nvSpPr>
          <p:spPr>
            <a:xfrm>
              <a:off x="1540400" y="2637847"/>
              <a:ext cx="299950" cy="59273"/>
            </a:xfrm>
            <a:prstGeom prst="rect">
              <a:avLst/>
            </a:prstGeom>
            <a:solidFill>
              <a:srgbClr val="EBF1DE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1" name="Prostokąt 133"/>
            <p:cNvSpPr/>
            <p:nvPr/>
          </p:nvSpPr>
          <p:spPr>
            <a:xfrm>
              <a:off x="1578500" y="2801677"/>
              <a:ext cx="299950" cy="45719"/>
            </a:xfrm>
            <a:prstGeom prst="rect">
              <a:avLst/>
            </a:prstGeom>
            <a:solidFill>
              <a:srgbClr val="EBF1DE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2" name="Prostokąt 134"/>
            <p:cNvSpPr/>
            <p:nvPr/>
          </p:nvSpPr>
          <p:spPr>
            <a:xfrm>
              <a:off x="1559727" y="2946036"/>
              <a:ext cx="299950" cy="45719"/>
            </a:xfrm>
            <a:prstGeom prst="rect">
              <a:avLst/>
            </a:prstGeom>
            <a:solidFill>
              <a:srgbClr val="EBF1DE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3" name="Prostokąt 135"/>
            <p:cNvSpPr/>
            <p:nvPr/>
          </p:nvSpPr>
          <p:spPr>
            <a:xfrm>
              <a:off x="1534280" y="3090395"/>
              <a:ext cx="299950" cy="88667"/>
            </a:xfrm>
            <a:prstGeom prst="rect">
              <a:avLst/>
            </a:prstGeom>
            <a:solidFill>
              <a:srgbClr val="EBF1DE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4" name="Rectangle 40"/>
            <p:cNvSpPr/>
            <p:nvPr/>
          </p:nvSpPr>
          <p:spPr>
            <a:xfrm>
              <a:off x="2505587" y="2578878"/>
              <a:ext cx="676368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pl-PL" sz="1400" b="1" dirty="0" smtClean="0">
                  <a:solidFill>
                    <a:prstClr val="black"/>
                  </a:solidFill>
                  <a:latin typeface="Calibri"/>
                </a:rPr>
                <a:t>1510</a:t>
              </a:r>
            </a:p>
          </p:txBody>
        </p:sp>
        <p:sp>
          <p:nvSpPr>
            <p:cNvPr id="45" name="pole tekstowe 108"/>
            <p:cNvSpPr txBox="1"/>
            <p:nvPr/>
          </p:nvSpPr>
          <p:spPr>
            <a:xfrm>
              <a:off x="2103993" y="6409377"/>
              <a:ext cx="91105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2800" b="1" baseline="30000" dirty="0" smtClean="0">
                  <a:solidFill>
                    <a:srgbClr val="0000FF"/>
                  </a:solidFill>
                  <a:latin typeface="Calibri"/>
                </a:rPr>
                <a:t>133</a:t>
              </a:r>
              <a:r>
                <a:rPr lang="pl-PL" sz="2800" b="1" dirty="0" smtClean="0">
                  <a:solidFill>
                    <a:srgbClr val="0000FF"/>
                  </a:solidFill>
                  <a:latin typeface="Calibri"/>
                </a:rPr>
                <a:t>Sb</a:t>
              </a:r>
              <a:endParaRPr lang="pl-PL" sz="2800" b="1" dirty="0">
                <a:solidFill>
                  <a:srgbClr val="0000FF"/>
                </a:solidFill>
                <a:latin typeface="Calibri"/>
              </a:endParaRPr>
            </a:p>
          </p:txBody>
        </p:sp>
        <p:sp>
          <p:nvSpPr>
            <p:cNvPr id="46" name="Rectangle 40"/>
            <p:cNvSpPr/>
            <p:nvPr/>
          </p:nvSpPr>
          <p:spPr>
            <a:xfrm>
              <a:off x="3223132" y="1478844"/>
              <a:ext cx="412503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pl-PL" sz="1400" b="1" dirty="0" smtClean="0">
                  <a:solidFill>
                    <a:prstClr val="black"/>
                  </a:solidFill>
                  <a:latin typeface="Calibri"/>
                </a:rPr>
                <a:t>75</a:t>
              </a:r>
            </a:p>
          </p:txBody>
        </p:sp>
        <p:cxnSp>
          <p:nvCxnSpPr>
            <p:cNvPr id="47" name="Łącznik prosty ze strzałką 126"/>
            <p:cNvCxnSpPr/>
            <p:nvPr/>
          </p:nvCxnSpPr>
          <p:spPr>
            <a:xfrm>
              <a:off x="3439041" y="1872272"/>
              <a:ext cx="0" cy="1585686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Łącznik prosty ze strzałką 127"/>
            <p:cNvCxnSpPr/>
            <p:nvPr/>
          </p:nvCxnSpPr>
          <p:spPr>
            <a:xfrm>
              <a:off x="3439041" y="3457958"/>
              <a:ext cx="0" cy="1926879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Łącznik prosty ze strzałką 129"/>
            <p:cNvCxnSpPr/>
            <p:nvPr/>
          </p:nvCxnSpPr>
          <p:spPr>
            <a:xfrm>
              <a:off x="3439041" y="5384837"/>
              <a:ext cx="0" cy="989121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Connettore 1 4"/>
            <p:cNvCxnSpPr/>
            <p:nvPr/>
          </p:nvCxnSpPr>
          <p:spPr>
            <a:xfrm>
              <a:off x="2690819" y="5366731"/>
              <a:ext cx="1360905" cy="0"/>
            </a:xfrm>
            <a:prstGeom prst="line">
              <a:avLst/>
            </a:prstGeom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Łącznik prosty ze strzałką 136"/>
            <p:cNvCxnSpPr/>
            <p:nvPr/>
          </p:nvCxnSpPr>
          <p:spPr>
            <a:xfrm>
              <a:off x="4143493" y="1862796"/>
              <a:ext cx="0" cy="4511162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Rectangle 40"/>
            <p:cNvSpPr/>
            <p:nvPr/>
          </p:nvSpPr>
          <p:spPr>
            <a:xfrm>
              <a:off x="3684469" y="5069440"/>
              <a:ext cx="676368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l-PL" sz="1400" dirty="0" smtClean="0">
                  <a:solidFill>
                    <a:prstClr val="black"/>
                  </a:solidFill>
                  <a:latin typeface="Calibri"/>
                </a:rPr>
                <a:t>962</a:t>
              </a:r>
            </a:p>
          </p:txBody>
        </p:sp>
        <p:sp>
          <p:nvSpPr>
            <p:cNvPr id="53" name="Rectangle 40"/>
            <p:cNvSpPr/>
            <p:nvPr/>
          </p:nvSpPr>
          <p:spPr>
            <a:xfrm>
              <a:off x="2587758" y="5080671"/>
              <a:ext cx="676368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l-PL" sz="1600" dirty="0" smtClean="0">
                  <a:solidFill>
                    <a:prstClr val="black"/>
                  </a:solidFill>
                  <a:latin typeface="Calibri"/>
                </a:rPr>
                <a:t>5/2+</a:t>
              </a:r>
            </a:p>
          </p:txBody>
        </p:sp>
        <p:sp>
          <p:nvSpPr>
            <p:cNvPr id="54" name="Rectangle 40"/>
            <p:cNvSpPr/>
            <p:nvPr/>
          </p:nvSpPr>
          <p:spPr>
            <a:xfrm>
              <a:off x="3333785" y="4227273"/>
              <a:ext cx="676368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pl-PL" sz="1400" dirty="0" smtClean="0">
                  <a:solidFill>
                    <a:prstClr val="black"/>
                  </a:solidFill>
                  <a:latin typeface="Calibri"/>
                </a:rPr>
                <a:t>1830</a:t>
              </a:r>
            </a:p>
          </p:txBody>
        </p:sp>
        <p:sp>
          <p:nvSpPr>
            <p:cNvPr id="55" name="Rectangle 40"/>
            <p:cNvSpPr/>
            <p:nvPr/>
          </p:nvSpPr>
          <p:spPr>
            <a:xfrm>
              <a:off x="3332459" y="2521261"/>
              <a:ext cx="676368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pl-PL" sz="1400" dirty="0" smtClean="0">
                  <a:solidFill>
                    <a:prstClr val="black"/>
                  </a:solidFill>
                  <a:latin typeface="Calibri"/>
                </a:rPr>
                <a:t>1505</a:t>
              </a:r>
            </a:p>
          </p:txBody>
        </p:sp>
        <p:sp>
          <p:nvSpPr>
            <p:cNvPr id="56" name="Rectangle 40"/>
            <p:cNvSpPr/>
            <p:nvPr/>
          </p:nvSpPr>
          <p:spPr>
            <a:xfrm>
              <a:off x="3563782" y="3177865"/>
              <a:ext cx="676368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l-PL" sz="1400" dirty="0" smtClean="0">
                  <a:solidFill>
                    <a:prstClr val="black"/>
                  </a:solidFill>
                  <a:latin typeface="Calibri"/>
                </a:rPr>
                <a:t>2792</a:t>
              </a:r>
            </a:p>
          </p:txBody>
        </p:sp>
        <p:sp>
          <p:nvSpPr>
            <p:cNvPr id="57" name="Rectangle 40"/>
            <p:cNvSpPr/>
            <p:nvPr/>
          </p:nvSpPr>
          <p:spPr>
            <a:xfrm>
              <a:off x="4072833" y="3985152"/>
              <a:ext cx="676368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pl-PL" sz="1400" dirty="0" smtClean="0">
                  <a:solidFill>
                    <a:prstClr val="black"/>
                  </a:solidFill>
                  <a:latin typeface="Calibri"/>
                </a:rPr>
                <a:t>4297</a:t>
              </a:r>
            </a:p>
          </p:txBody>
        </p:sp>
        <p:cxnSp>
          <p:nvCxnSpPr>
            <p:cNvPr id="58" name="Connettore 1 4"/>
            <p:cNvCxnSpPr/>
            <p:nvPr/>
          </p:nvCxnSpPr>
          <p:spPr>
            <a:xfrm flipV="1">
              <a:off x="3090886" y="1862796"/>
              <a:ext cx="1674000" cy="9479"/>
            </a:xfrm>
            <a:prstGeom prst="line">
              <a:avLst/>
            </a:prstGeom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Connettore 1 4"/>
            <p:cNvCxnSpPr/>
            <p:nvPr/>
          </p:nvCxnSpPr>
          <p:spPr>
            <a:xfrm>
              <a:off x="3317418" y="1803912"/>
              <a:ext cx="1440000" cy="3153"/>
            </a:xfrm>
            <a:prstGeom prst="line">
              <a:avLst/>
            </a:prstGeom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Rectangle 40"/>
            <p:cNvSpPr/>
            <p:nvPr/>
          </p:nvSpPr>
          <p:spPr>
            <a:xfrm>
              <a:off x="3508071" y="1825228"/>
              <a:ext cx="676368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l-PL" sz="1400" dirty="0" smtClean="0">
                  <a:solidFill>
                    <a:prstClr val="black"/>
                  </a:solidFill>
                  <a:latin typeface="Calibri"/>
                </a:rPr>
                <a:t>4297</a:t>
              </a:r>
            </a:p>
          </p:txBody>
        </p:sp>
        <p:sp>
          <p:nvSpPr>
            <p:cNvPr id="61" name="Rectangle 40"/>
            <p:cNvSpPr/>
            <p:nvPr/>
          </p:nvSpPr>
          <p:spPr>
            <a:xfrm>
              <a:off x="4406463" y="1826267"/>
              <a:ext cx="676368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l-PL" sz="1400" dirty="0" smtClean="0">
                  <a:solidFill>
                    <a:prstClr val="black"/>
                  </a:solidFill>
                  <a:latin typeface="Calibri"/>
                </a:rPr>
                <a:t>13/2</a:t>
              </a:r>
              <a:r>
                <a:rPr lang="pl-PL" sz="1400" dirty="0">
                  <a:solidFill>
                    <a:prstClr val="black"/>
                  </a:solidFill>
                  <a:latin typeface="Calibri"/>
                </a:rPr>
                <a:t>-</a:t>
              </a:r>
              <a:endParaRPr lang="pl-PL" sz="1400" dirty="0" smtClea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2" name="Rectangle 40"/>
            <p:cNvSpPr/>
            <p:nvPr/>
          </p:nvSpPr>
          <p:spPr>
            <a:xfrm>
              <a:off x="4688539" y="1660461"/>
              <a:ext cx="676368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l-PL" sz="1400" dirty="0" smtClean="0">
                  <a:solidFill>
                    <a:prstClr val="black"/>
                  </a:solidFill>
                  <a:latin typeface="Calibri"/>
                </a:rPr>
                <a:t>15/2-</a:t>
              </a:r>
            </a:p>
          </p:txBody>
        </p:sp>
        <p:cxnSp>
          <p:nvCxnSpPr>
            <p:cNvPr id="63" name="Łącznik prosty ze strzałką 155"/>
            <p:cNvCxnSpPr/>
            <p:nvPr/>
          </p:nvCxnSpPr>
          <p:spPr>
            <a:xfrm>
              <a:off x="3770150" y="1547999"/>
              <a:ext cx="782" cy="23400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Łącznik prosty ze strzałką 159"/>
            <p:cNvCxnSpPr/>
            <p:nvPr/>
          </p:nvCxnSpPr>
          <p:spPr>
            <a:xfrm>
              <a:off x="3175624" y="1709657"/>
              <a:ext cx="0" cy="162618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Łącznik prosty ze strzałką 161"/>
            <p:cNvCxnSpPr/>
            <p:nvPr/>
          </p:nvCxnSpPr>
          <p:spPr>
            <a:xfrm>
              <a:off x="3769204" y="1788244"/>
              <a:ext cx="782" cy="10800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Rectangle 40"/>
            <p:cNvSpPr/>
            <p:nvPr/>
          </p:nvSpPr>
          <p:spPr>
            <a:xfrm>
              <a:off x="3303339" y="5698597"/>
              <a:ext cx="676368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pl-PL" sz="1400" dirty="0" smtClean="0">
                  <a:solidFill>
                    <a:prstClr val="black"/>
                  </a:solidFill>
                  <a:latin typeface="Calibri"/>
                </a:rPr>
                <a:t>962</a:t>
              </a:r>
            </a:p>
          </p:txBody>
        </p:sp>
        <p:grpSp>
          <p:nvGrpSpPr>
            <p:cNvPr id="69" name="Grupa 6"/>
            <p:cNvGrpSpPr/>
            <p:nvPr/>
          </p:nvGrpSpPr>
          <p:grpSpPr>
            <a:xfrm>
              <a:off x="3223132" y="1478844"/>
              <a:ext cx="2044930" cy="307777"/>
              <a:chOff x="2654328" y="1478844"/>
              <a:chExt cx="2044930" cy="307777"/>
            </a:xfrm>
          </p:grpSpPr>
          <p:cxnSp>
            <p:nvCxnSpPr>
              <p:cNvPr id="70" name="Connettore 1 4"/>
              <p:cNvCxnSpPr/>
              <p:nvPr/>
            </p:nvCxnSpPr>
            <p:spPr>
              <a:xfrm flipV="1">
                <a:off x="3438978" y="1709657"/>
                <a:ext cx="1260280" cy="17044"/>
              </a:xfrm>
              <a:prstGeom prst="line">
                <a:avLst/>
              </a:prstGeom>
              <a:ln w="28575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5" name="Rectangle 40"/>
              <p:cNvSpPr/>
              <p:nvPr/>
            </p:nvSpPr>
            <p:spPr>
              <a:xfrm>
                <a:off x="2654328" y="1478844"/>
                <a:ext cx="412503" cy="3077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pl-PL" sz="1400" b="1" dirty="0" smtClean="0">
                    <a:solidFill>
                      <a:prstClr val="black"/>
                    </a:solidFill>
                    <a:latin typeface="Calibri"/>
                  </a:rPr>
                  <a:t>75</a:t>
                </a:r>
              </a:p>
            </p:txBody>
          </p:sp>
        </p:grpSp>
      </p:grpSp>
      <p:pic>
        <p:nvPicPr>
          <p:cNvPr id="91" name="Immagine 9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22" y="2437238"/>
            <a:ext cx="3955415" cy="2576361"/>
          </a:xfrm>
          <a:prstGeom prst="rect">
            <a:avLst/>
          </a:prstGeom>
        </p:spPr>
      </p:pic>
      <p:sp>
        <p:nvSpPr>
          <p:cNvPr id="92" name="TextBox 140"/>
          <p:cNvSpPr txBox="1"/>
          <p:nvPr/>
        </p:nvSpPr>
        <p:spPr>
          <a:xfrm>
            <a:off x="1072964" y="1568021"/>
            <a:ext cx="3908656" cy="796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2800" b="1" baseline="30000" dirty="0" smtClean="0">
                <a:solidFill>
                  <a:srgbClr val="0000FF"/>
                </a:solidFill>
                <a:latin typeface="Corbel"/>
                <a:cs typeface="Corbel"/>
              </a:rPr>
              <a:t>235</a:t>
            </a:r>
            <a:r>
              <a:rPr lang="en-US" sz="2800" b="1" dirty="0" smtClean="0">
                <a:solidFill>
                  <a:srgbClr val="0000FF"/>
                </a:solidFill>
                <a:latin typeface="Corbel"/>
                <a:cs typeface="Corbel"/>
              </a:rPr>
              <a:t>U: 	</a:t>
            </a:r>
            <a:r>
              <a:rPr lang="en-US" sz="2800" b="1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t</a:t>
            </a:r>
            <a:r>
              <a:rPr lang="en-US" sz="2000" b="1" dirty="0" smtClean="0">
                <a:solidFill>
                  <a:srgbClr val="0000FF"/>
                </a:solidFill>
                <a:latin typeface="Corbel"/>
                <a:cs typeface="Corbel"/>
              </a:rPr>
              <a:t> = 36(12) </a:t>
            </a:r>
            <a:r>
              <a:rPr lang="en-US" sz="2000" b="1" dirty="0" err="1" smtClean="0">
                <a:solidFill>
                  <a:srgbClr val="0000FF"/>
                </a:solidFill>
                <a:latin typeface="Corbel"/>
                <a:cs typeface="Corbel"/>
              </a:rPr>
              <a:t>ps</a:t>
            </a:r>
            <a:endParaRPr lang="en-US" sz="2000" b="1" dirty="0" smtClean="0">
              <a:solidFill>
                <a:srgbClr val="0000FF"/>
              </a:solidFill>
              <a:latin typeface="Corbel"/>
              <a:cs typeface="Corbel"/>
            </a:endParaRPr>
          </a:p>
          <a:p>
            <a:pPr>
              <a:lnSpc>
                <a:spcPct val="80000"/>
              </a:lnSpc>
            </a:pPr>
            <a:r>
              <a:rPr lang="en-US" sz="2800" b="1" baseline="30000" dirty="0" smtClean="0">
                <a:solidFill>
                  <a:srgbClr val="0000FF"/>
                </a:solidFill>
                <a:latin typeface="Corbel"/>
                <a:cs typeface="Corbel"/>
              </a:rPr>
              <a:t>241</a:t>
            </a:r>
            <a:r>
              <a:rPr lang="en-US" sz="2800" b="1" dirty="0" smtClean="0">
                <a:solidFill>
                  <a:srgbClr val="0000FF"/>
                </a:solidFill>
                <a:latin typeface="Corbel"/>
                <a:cs typeface="Corbel"/>
              </a:rPr>
              <a:t>Pu:	</a:t>
            </a:r>
            <a:r>
              <a:rPr lang="en-US" sz="2800" b="1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t</a:t>
            </a:r>
            <a:r>
              <a:rPr lang="en-US" sz="2000" b="1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 </a:t>
            </a:r>
            <a:r>
              <a:rPr lang="en-US" sz="2000" b="1" dirty="0" smtClean="0">
                <a:solidFill>
                  <a:srgbClr val="0000FF"/>
                </a:solidFill>
                <a:latin typeface="Corbel"/>
                <a:cs typeface="Corbel"/>
              </a:rPr>
              <a:t>= 37(15) </a:t>
            </a:r>
            <a:r>
              <a:rPr lang="en-US" sz="2000" b="1" dirty="0" err="1" smtClean="0">
                <a:solidFill>
                  <a:srgbClr val="0000FF"/>
                </a:solidFill>
                <a:latin typeface="Corbel"/>
                <a:cs typeface="Corbel"/>
              </a:rPr>
              <a:t>ps</a:t>
            </a:r>
            <a:endParaRPr lang="en-US" sz="2000" b="1" dirty="0" smtClean="0">
              <a:solidFill>
                <a:srgbClr val="0000FF"/>
              </a:solidFill>
              <a:latin typeface="Corbel"/>
              <a:cs typeface="Corbel"/>
            </a:endParaRPr>
          </a:p>
        </p:txBody>
      </p:sp>
      <p:sp>
        <p:nvSpPr>
          <p:cNvPr id="93" name="TextBox 21"/>
          <p:cNvSpPr txBox="1"/>
          <p:nvPr/>
        </p:nvSpPr>
        <p:spPr>
          <a:xfrm>
            <a:off x="78508" y="1040416"/>
            <a:ext cx="43128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CC0099"/>
                </a:solidFill>
                <a:latin typeface="Corbel"/>
                <a:cs typeface="Corbel"/>
              </a:rPr>
              <a:t>13/2</a:t>
            </a:r>
            <a:r>
              <a:rPr lang="en-US" sz="2400" b="1" baseline="30000" dirty="0" smtClean="0">
                <a:solidFill>
                  <a:srgbClr val="CC0099"/>
                </a:solidFill>
                <a:latin typeface="Corbel"/>
                <a:cs typeface="Corbel"/>
              </a:rPr>
              <a:t>+</a:t>
            </a:r>
            <a:r>
              <a:rPr lang="en-US" sz="2400" b="1" dirty="0" smtClean="0">
                <a:solidFill>
                  <a:srgbClr val="CC0099"/>
                </a:solidFill>
                <a:latin typeface="Corbel"/>
                <a:cs typeface="Corbel"/>
              </a:rPr>
              <a:t> @ 4302 </a:t>
            </a:r>
            <a:r>
              <a:rPr lang="en-US" sz="2400" b="1" dirty="0" err="1" smtClean="0">
                <a:solidFill>
                  <a:srgbClr val="CC0099"/>
                </a:solidFill>
                <a:latin typeface="Corbel"/>
                <a:cs typeface="Corbel"/>
              </a:rPr>
              <a:t>keV</a:t>
            </a:r>
            <a:r>
              <a:rPr lang="en-US" sz="2400" b="1" dirty="0" smtClean="0">
                <a:solidFill>
                  <a:srgbClr val="CC0099"/>
                </a:solidFill>
                <a:latin typeface="Corbel"/>
                <a:cs typeface="Corbel"/>
              </a:rPr>
              <a:t> </a:t>
            </a:r>
            <a:endParaRPr lang="en-US" sz="2400" b="1" dirty="0">
              <a:solidFill>
                <a:srgbClr val="CC0099"/>
              </a:solidFill>
              <a:latin typeface="Corbel"/>
              <a:cs typeface="Corbel"/>
            </a:endParaRPr>
          </a:p>
        </p:txBody>
      </p:sp>
      <p:grpSp>
        <p:nvGrpSpPr>
          <p:cNvPr id="118" name="Gruppo 117"/>
          <p:cNvGrpSpPr/>
          <p:nvPr/>
        </p:nvGrpSpPr>
        <p:grpSpPr>
          <a:xfrm>
            <a:off x="4866031" y="1524664"/>
            <a:ext cx="978425" cy="683195"/>
            <a:chOff x="4866031" y="1524664"/>
            <a:chExt cx="978425" cy="683195"/>
          </a:xfrm>
        </p:grpSpPr>
        <p:sp>
          <p:nvSpPr>
            <p:cNvPr id="90" name="Elipsa 112"/>
            <p:cNvSpPr/>
            <p:nvPr/>
          </p:nvSpPr>
          <p:spPr>
            <a:xfrm>
              <a:off x="4866031" y="1888869"/>
              <a:ext cx="978210" cy="318990"/>
            </a:xfrm>
            <a:prstGeom prst="ellipse">
              <a:avLst/>
            </a:prstGeom>
            <a:noFill/>
            <a:ln w="19050" cmpd="sng">
              <a:solidFill>
                <a:srgbClr val="FF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89" name="Elipsa 112"/>
            <p:cNvSpPr/>
            <p:nvPr/>
          </p:nvSpPr>
          <p:spPr>
            <a:xfrm>
              <a:off x="4866246" y="1524664"/>
              <a:ext cx="978210" cy="318990"/>
            </a:xfrm>
            <a:prstGeom prst="ellipse">
              <a:avLst/>
            </a:prstGeom>
            <a:noFill/>
            <a:ln w="19050" cmpd="sng">
              <a:solidFill>
                <a:srgbClr val="FF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94" name="TextBox 140"/>
          <p:cNvSpPr txBox="1"/>
          <p:nvPr/>
        </p:nvSpPr>
        <p:spPr>
          <a:xfrm>
            <a:off x="763204" y="5833633"/>
            <a:ext cx="3908656" cy="796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2800" b="1" baseline="30000" dirty="0" smtClean="0">
                <a:solidFill>
                  <a:srgbClr val="0000FF"/>
                </a:solidFill>
                <a:latin typeface="Corbel"/>
                <a:cs typeface="Corbel"/>
              </a:rPr>
              <a:t>235</a:t>
            </a:r>
            <a:r>
              <a:rPr lang="en-US" sz="2800" b="1" dirty="0" smtClean="0">
                <a:solidFill>
                  <a:srgbClr val="0000FF"/>
                </a:solidFill>
                <a:latin typeface="Corbel"/>
                <a:cs typeface="Corbel"/>
              </a:rPr>
              <a:t>U: 	</a:t>
            </a:r>
            <a:r>
              <a:rPr lang="en-US" sz="2800" b="1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t</a:t>
            </a:r>
            <a:r>
              <a:rPr lang="en-US" sz="2000" b="1" dirty="0" smtClean="0">
                <a:solidFill>
                  <a:srgbClr val="0000FF"/>
                </a:solidFill>
                <a:latin typeface="Corbel"/>
                <a:cs typeface="Corbel"/>
              </a:rPr>
              <a:t> = 9(15) </a:t>
            </a:r>
            <a:r>
              <a:rPr lang="en-US" sz="2000" b="1" dirty="0" err="1" smtClean="0">
                <a:solidFill>
                  <a:srgbClr val="0000FF"/>
                </a:solidFill>
                <a:latin typeface="Corbel"/>
                <a:cs typeface="Corbel"/>
              </a:rPr>
              <a:t>ps</a:t>
            </a:r>
            <a:r>
              <a:rPr lang="en-US" sz="2000" b="1" dirty="0" smtClean="0">
                <a:solidFill>
                  <a:srgbClr val="0000FF"/>
                </a:solidFill>
                <a:latin typeface="Corbel"/>
                <a:cs typeface="Corbel"/>
              </a:rPr>
              <a:t>  &lt; 30 </a:t>
            </a:r>
            <a:r>
              <a:rPr lang="en-US" sz="2000" b="1" dirty="0" err="1" smtClean="0">
                <a:solidFill>
                  <a:srgbClr val="0000FF"/>
                </a:solidFill>
                <a:latin typeface="Corbel"/>
                <a:cs typeface="Corbel"/>
              </a:rPr>
              <a:t>ps</a:t>
            </a:r>
            <a:endParaRPr lang="en-US" sz="2000" b="1" dirty="0" smtClean="0">
              <a:solidFill>
                <a:srgbClr val="0000FF"/>
              </a:solidFill>
              <a:latin typeface="Corbel"/>
              <a:cs typeface="Corbel"/>
            </a:endParaRPr>
          </a:p>
          <a:p>
            <a:pPr>
              <a:lnSpc>
                <a:spcPct val="80000"/>
              </a:lnSpc>
            </a:pPr>
            <a:r>
              <a:rPr lang="en-US" sz="2800" b="1" baseline="30000" dirty="0" smtClean="0">
                <a:solidFill>
                  <a:srgbClr val="0000FF"/>
                </a:solidFill>
                <a:latin typeface="Corbel"/>
                <a:cs typeface="Corbel"/>
              </a:rPr>
              <a:t>241</a:t>
            </a:r>
            <a:r>
              <a:rPr lang="en-US" sz="2800" b="1" dirty="0" smtClean="0">
                <a:solidFill>
                  <a:srgbClr val="0000FF"/>
                </a:solidFill>
                <a:latin typeface="Corbel"/>
                <a:cs typeface="Corbel"/>
              </a:rPr>
              <a:t>Pu:	</a:t>
            </a:r>
            <a:r>
              <a:rPr lang="en-US" sz="2800" b="1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t</a:t>
            </a:r>
            <a:r>
              <a:rPr lang="en-US" sz="2000" b="1" dirty="0" smtClean="0">
                <a:solidFill>
                  <a:srgbClr val="0000FF"/>
                </a:solidFill>
                <a:latin typeface="Corbel"/>
                <a:cs typeface="Corbel"/>
              </a:rPr>
              <a:t> = 11(20) </a:t>
            </a:r>
            <a:r>
              <a:rPr lang="en-US" sz="2000" b="1" dirty="0" err="1" smtClean="0">
                <a:solidFill>
                  <a:srgbClr val="0000FF"/>
                </a:solidFill>
                <a:latin typeface="Corbel"/>
                <a:cs typeface="Corbel"/>
              </a:rPr>
              <a:t>ps</a:t>
            </a:r>
            <a:r>
              <a:rPr lang="en-US" sz="2000" b="1" dirty="0" smtClean="0">
                <a:solidFill>
                  <a:srgbClr val="0000FF"/>
                </a:solidFill>
                <a:latin typeface="Corbel"/>
                <a:cs typeface="Corbel"/>
              </a:rPr>
              <a:t> &lt; 30 </a:t>
            </a:r>
            <a:r>
              <a:rPr lang="en-US" sz="2000" b="1" dirty="0" err="1" smtClean="0">
                <a:solidFill>
                  <a:srgbClr val="0000FF"/>
                </a:solidFill>
                <a:latin typeface="Corbel"/>
                <a:cs typeface="Corbel"/>
              </a:rPr>
              <a:t>ps</a:t>
            </a:r>
            <a:endParaRPr lang="en-US" sz="2000" b="1" dirty="0" smtClean="0">
              <a:solidFill>
                <a:srgbClr val="0000FF"/>
              </a:solidFill>
              <a:latin typeface="Corbel"/>
              <a:cs typeface="Corbel"/>
            </a:endParaRPr>
          </a:p>
        </p:txBody>
      </p:sp>
      <p:sp>
        <p:nvSpPr>
          <p:cNvPr id="95" name="TextBox 21"/>
          <p:cNvSpPr txBox="1"/>
          <p:nvPr/>
        </p:nvSpPr>
        <p:spPr>
          <a:xfrm>
            <a:off x="198199" y="5340611"/>
            <a:ext cx="43128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CC0099"/>
                </a:solidFill>
                <a:latin typeface="Corbel"/>
                <a:cs typeface="Corbel"/>
              </a:rPr>
              <a:t>15/2</a:t>
            </a:r>
            <a:r>
              <a:rPr lang="en-US" sz="2400" b="1" baseline="30000" dirty="0" smtClean="0">
                <a:solidFill>
                  <a:srgbClr val="CC0099"/>
                </a:solidFill>
                <a:latin typeface="Corbel"/>
                <a:cs typeface="Corbel"/>
              </a:rPr>
              <a:t>+</a:t>
            </a:r>
            <a:r>
              <a:rPr lang="en-US" sz="2400" b="1" dirty="0" smtClean="0">
                <a:solidFill>
                  <a:srgbClr val="CC0099"/>
                </a:solidFill>
                <a:latin typeface="Corbel"/>
                <a:cs typeface="Corbel"/>
              </a:rPr>
              <a:t> @ 4464 </a:t>
            </a:r>
            <a:r>
              <a:rPr lang="en-US" sz="2400" b="1" dirty="0" err="1" smtClean="0">
                <a:solidFill>
                  <a:srgbClr val="CC0099"/>
                </a:solidFill>
                <a:latin typeface="Corbel"/>
                <a:cs typeface="Corbel"/>
              </a:rPr>
              <a:t>keV</a:t>
            </a:r>
            <a:r>
              <a:rPr lang="en-US" sz="2400" b="1" dirty="0" smtClean="0">
                <a:solidFill>
                  <a:srgbClr val="CC0099"/>
                </a:solidFill>
                <a:latin typeface="Corbel"/>
                <a:cs typeface="Corbel"/>
              </a:rPr>
              <a:t> </a:t>
            </a:r>
            <a:endParaRPr lang="en-US" sz="2400" b="1" dirty="0">
              <a:solidFill>
                <a:srgbClr val="CC0099"/>
              </a:solidFill>
              <a:latin typeface="Corbel"/>
              <a:cs typeface="Corbel"/>
            </a:endParaRPr>
          </a:p>
        </p:txBody>
      </p:sp>
      <p:sp>
        <p:nvSpPr>
          <p:cNvPr id="96" name="Rettangolo 95"/>
          <p:cNvSpPr/>
          <p:nvPr/>
        </p:nvSpPr>
        <p:spPr>
          <a:xfrm>
            <a:off x="5457459" y="3499306"/>
            <a:ext cx="698178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</a:pPr>
            <a:r>
              <a:rPr lang="en-US" b="1" dirty="0" smtClean="0">
                <a:solidFill>
                  <a:srgbClr val="FF0000"/>
                </a:solidFill>
                <a:latin typeface="Corbel"/>
                <a:cs typeface="Corbel"/>
              </a:rPr>
              <a:t>16 </a:t>
            </a:r>
            <a:r>
              <a:rPr lang="en-US" b="1" dirty="0" err="1" smtClean="0">
                <a:solidFill>
                  <a:srgbClr val="FF0000"/>
                </a:solidFill>
                <a:latin typeface="Corbel"/>
                <a:cs typeface="Corbel"/>
              </a:rPr>
              <a:t>ps</a:t>
            </a:r>
            <a:endParaRPr lang="en-US" b="1" dirty="0">
              <a:solidFill>
                <a:srgbClr val="FF0000"/>
              </a:solidFill>
              <a:latin typeface="Corbel"/>
              <a:cs typeface="Corbel"/>
            </a:endParaRPr>
          </a:p>
        </p:txBody>
      </p:sp>
      <p:grpSp>
        <p:nvGrpSpPr>
          <p:cNvPr id="99" name="Gruppo 98"/>
          <p:cNvGrpSpPr/>
          <p:nvPr/>
        </p:nvGrpSpPr>
        <p:grpSpPr>
          <a:xfrm>
            <a:off x="6707137" y="47971"/>
            <a:ext cx="2713341" cy="1428712"/>
            <a:chOff x="1657371" y="61078"/>
            <a:chExt cx="2713341" cy="1428712"/>
          </a:xfrm>
        </p:grpSpPr>
        <p:grpSp>
          <p:nvGrpSpPr>
            <p:cNvPr id="100" name="Gruppo 99"/>
            <p:cNvGrpSpPr/>
            <p:nvPr/>
          </p:nvGrpSpPr>
          <p:grpSpPr>
            <a:xfrm>
              <a:off x="2134114" y="804245"/>
              <a:ext cx="1319736" cy="685545"/>
              <a:chOff x="2134114" y="804245"/>
              <a:chExt cx="1319736" cy="685545"/>
            </a:xfrm>
          </p:grpSpPr>
          <p:cxnSp>
            <p:nvCxnSpPr>
              <p:cNvPr id="110" name="Straight Arrow Connector 220"/>
              <p:cNvCxnSpPr/>
              <p:nvPr/>
            </p:nvCxnSpPr>
            <p:spPr>
              <a:xfrm>
                <a:off x="2858194" y="804245"/>
                <a:ext cx="0" cy="684000"/>
              </a:xfrm>
              <a:prstGeom prst="straightConnector1">
                <a:avLst/>
              </a:prstGeom>
              <a:ln w="50800" cmpd="sng">
                <a:solidFill>
                  <a:srgbClr val="FF00FF"/>
                </a:solidFill>
                <a:prstDash val="solid"/>
                <a:headEnd type="none" w="sm" len="med"/>
                <a:tailEnd type="arrow" w="sm" len="sm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Connettore 1 4"/>
              <p:cNvCxnSpPr/>
              <p:nvPr/>
            </p:nvCxnSpPr>
            <p:spPr>
              <a:xfrm>
                <a:off x="2614105" y="804245"/>
                <a:ext cx="839745" cy="0"/>
              </a:xfrm>
              <a:prstGeom prst="line">
                <a:avLst/>
              </a:prstGeom>
              <a:ln w="28575" cmpd="sng">
                <a:solidFill>
                  <a:srgbClr val="FF00FF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2" name="Straight Arrow Connector 220"/>
              <p:cNvCxnSpPr/>
              <p:nvPr/>
            </p:nvCxnSpPr>
            <p:spPr>
              <a:xfrm>
                <a:off x="2499358" y="985790"/>
                <a:ext cx="0" cy="504000"/>
              </a:xfrm>
              <a:prstGeom prst="straightConnector1">
                <a:avLst/>
              </a:prstGeom>
              <a:ln w="50800" cmpd="sng">
                <a:solidFill>
                  <a:srgbClr val="FF00FF"/>
                </a:solidFill>
                <a:prstDash val="solid"/>
                <a:headEnd type="none" w="sm" len="med"/>
                <a:tailEnd type="arrow" w="sm" len="sm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" name="Connettore 1 4"/>
              <p:cNvCxnSpPr>
                <a:stCxn id="102" idx="2"/>
              </p:cNvCxnSpPr>
              <p:nvPr/>
            </p:nvCxnSpPr>
            <p:spPr>
              <a:xfrm>
                <a:off x="2134114" y="1004896"/>
                <a:ext cx="512883" cy="0"/>
              </a:xfrm>
              <a:prstGeom prst="line">
                <a:avLst/>
              </a:prstGeom>
              <a:ln w="28575" cmpd="sng">
                <a:solidFill>
                  <a:srgbClr val="FF00FF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4" name="Rectangle 40"/>
              <p:cNvSpPr/>
              <p:nvPr/>
            </p:nvSpPr>
            <p:spPr>
              <a:xfrm>
                <a:off x="2764793" y="976931"/>
                <a:ext cx="608314" cy="3077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pl-PL" sz="1400" b="1" dirty="0" smtClean="0">
                    <a:solidFill>
                      <a:srgbClr val="FF00FF"/>
                    </a:solidFill>
                    <a:latin typeface="Calibri"/>
                  </a:rPr>
                  <a:t>318</a:t>
                </a:r>
              </a:p>
            </p:txBody>
          </p:sp>
        </p:grpSp>
        <p:grpSp>
          <p:nvGrpSpPr>
            <p:cNvPr id="101" name="Gruppo 100"/>
            <p:cNvGrpSpPr/>
            <p:nvPr/>
          </p:nvGrpSpPr>
          <p:grpSpPr>
            <a:xfrm>
              <a:off x="1657371" y="61078"/>
              <a:ext cx="2713341" cy="1428712"/>
              <a:chOff x="1657371" y="61078"/>
              <a:chExt cx="2713341" cy="1428712"/>
            </a:xfrm>
          </p:grpSpPr>
          <p:sp>
            <p:nvSpPr>
              <p:cNvPr id="102" name="Rectangle 40"/>
              <p:cNvSpPr/>
              <p:nvPr/>
            </p:nvSpPr>
            <p:spPr>
              <a:xfrm>
                <a:off x="1657371" y="697119"/>
                <a:ext cx="953486" cy="3077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pl-PL" sz="1400" b="1" dirty="0" smtClean="0">
                    <a:solidFill>
                      <a:srgbClr val="FF00FF"/>
                    </a:solidFill>
                    <a:latin typeface="Calibri"/>
                  </a:rPr>
                  <a:t>(21/2+)</a:t>
                </a:r>
              </a:p>
            </p:txBody>
          </p:sp>
          <p:sp>
            <p:nvSpPr>
              <p:cNvPr id="103" name="Rectangle 40"/>
              <p:cNvSpPr/>
              <p:nvPr/>
            </p:nvSpPr>
            <p:spPr>
              <a:xfrm>
                <a:off x="3415527" y="530633"/>
                <a:ext cx="955185" cy="3077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pl-PL" sz="1400" b="1" dirty="0" smtClean="0">
                    <a:solidFill>
                      <a:srgbClr val="FF00FF"/>
                    </a:solidFill>
                    <a:latin typeface="Calibri"/>
                  </a:rPr>
                  <a:t>(23/2+)</a:t>
                </a:r>
              </a:p>
            </p:txBody>
          </p:sp>
          <p:sp>
            <p:nvSpPr>
              <p:cNvPr id="104" name="Rectangle 40"/>
              <p:cNvSpPr/>
              <p:nvPr/>
            </p:nvSpPr>
            <p:spPr>
              <a:xfrm>
                <a:off x="2770616" y="297517"/>
                <a:ext cx="608314" cy="3077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pl-PL" sz="1400" b="1" dirty="0" smtClean="0">
                    <a:solidFill>
                      <a:srgbClr val="FF00FF"/>
                    </a:solidFill>
                    <a:latin typeface="Calibri"/>
                  </a:rPr>
                  <a:t>243</a:t>
                </a:r>
              </a:p>
            </p:txBody>
          </p:sp>
          <p:cxnSp>
            <p:nvCxnSpPr>
              <p:cNvPr id="105" name="Straight Arrow Connector 220"/>
              <p:cNvCxnSpPr/>
              <p:nvPr/>
            </p:nvCxnSpPr>
            <p:spPr>
              <a:xfrm>
                <a:off x="2858194" y="234950"/>
                <a:ext cx="0" cy="555397"/>
              </a:xfrm>
              <a:prstGeom prst="straightConnector1">
                <a:avLst/>
              </a:prstGeom>
              <a:ln w="28575" cmpd="sng">
                <a:solidFill>
                  <a:srgbClr val="FF00FF"/>
                </a:solidFill>
                <a:prstDash val="solid"/>
                <a:headEnd type="none" w="sm" len="med"/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" name="Connettore 1 4"/>
              <p:cNvCxnSpPr/>
              <p:nvPr/>
            </p:nvCxnSpPr>
            <p:spPr>
              <a:xfrm>
                <a:off x="2632422" y="235461"/>
                <a:ext cx="821428" cy="0"/>
              </a:xfrm>
              <a:prstGeom prst="line">
                <a:avLst/>
              </a:prstGeom>
              <a:ln w="28575" cmpd="sng">
                <a:solidFill>
                  <a:srgbClr val="FF00FF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7" name="Rectangle 40"/>
              <p:cNvSpPr/>
              <p:nvPr/>
            </p:nvSpPr>
            <p:spPr>
              <a:xfrm>
                <a:off x="3392108" y="61078"/>
                <a:ext cx="955185" cy="3077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pl-PL" sz="1400" b="1" dirty="0" smtClean="0">
                    <a:solidFill>
                      <a:srgbClr val="FF00FF"/>
                    </a:solidFill>
                    <a:latin typeface="Calibri"/>
                  </a:rPr>
                  <a:t>(25/2+)</a:t>
                </a:r>
              </a:p>
            </p:txBody>
          </p:sp>
          <p:cxnSp>
            <p:nvCxnSpPr>
              <p:cNvPr id="108" name="Straight Arrow Connector 220"/>
              <p:cNvCxnSpPr/>
              <p:nvPr/>
            </p:nvCxnSpPr>
            <p:spPr>
              <a:xfrm>
                <a:off x="3296047" y="252934"/>
                <a:ext cx="0" cy="1236856"/>
              </a:xfrm>
              <a:prstGeom prst="straightConnector1">
                <a:avLst/>
              </a:prstGeom>
              <a:ln w="12700" cmpd="sng">
                <a:solidFill>
                  <a:srgbClr val="FF00FF"/>
                </a:solidFill>
                <a:prstDash val="solid"/>
                <a:headEnd type="none" w="sm" len="med"/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9" name="Rectangle 40"/>
              <p:cNvSpPr/>
              <p:nvPr/>
            </p:nvSpPr>
            <p:spPr>
              <a:xfrm>
                <a:off x="3182607" y="976147"/>
                <a:ext cx="608314" cy="3077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pl-PL" sz="1400" b="1" dirty="0" smtClean="0">
                    <a:solidFill>
                      <a:srgbClr val="FF00FF"/>
                    </a:solidFill>
                    <a:latin typeface="Calibri"/>
                  </a:rPr>
                  <a:t>561</a:t>
                </a:r>
              </a:p>
            </p:txBody>
          </p:sp>
        </p:grpSp>
      </p:grpSp>
      <p:grpSp>
        <p:nvGrpSpPr>
          <p:cNvPr id="98" name="Gruppo 97"/>
          <p:cNvGrpSpPr/>
          <p:nvPr/>
        </p:nvGrpSpPr>
        <p:grpSpPr>
          <a:xfrm>
            <a:off x="6606881" y="630049"/>
            <a:ext cx="2374134" cy="4747336"/>
            <a:chOff x="6499011" y="389157"/>
            <a:chExt cx="2374134" cy="4747336"/>
          </a:xfrm>
          <a:effectLst/>
        </p:grpSpPr>
        <p:pic>
          <p:nvPicPr>
            <p:cNvPr id="97" name="Immagine 96"/>
            <p:cNvPicPr>
              <a:picLocks noChangeAspect="1"/>
            </p:cNvPicPr>
            <p:nvPr/>
          </p:nvPicPr>
          <p:blipFill rotWithShape="1">
            <a:blip r:embed="rId3"/>
            <a:srcRect r="9087"/>
            <a:stretch/>
          </p:blipFill>
          <p:spPr>
            <a:xfrm>
              <a:off x="6499011" y="389157"/>
              <a:ext cx="2374134" cy="474733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87" name="Rettangolo 86"/>
            <p:cNvSpPr/>
            <p:nvPr/>
          </p:nvSpPr>
          <p:spPr>
            <a:xfrm>
              <a:off x="7923704" y="389157"/>
              <a:ext cx="949441" cy="556695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prstClr val="white"/>
                </a:solidFill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35134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ttangolo 57"/>
          <p:cNvSpPr/>
          <p:nvPr/>
        </p:nvSpPr>
        <p:spPr>
          <a:xfrm>
            <a:off x="3132633" y="-108104"/>
            <a:ext cx="5760640" cy="584776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32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rbel" charset="0"/>
              </a:rPr>
              <a:t>Experimental  Signature</a:t>
            </a:r>
          </a:p>
        </p:txBody>
      </p:sp>
      <p:grpSp>
        <p:nvGrpSpPr>
          <p:cNvPr id="2" name="Gruppo 65"/>
          <p:cNvGrpSpPr>
            <a:grpSpLocks/>
          </p:cNvGrpSpPr>
          <p:nvPr/>
        </p:nvGrpSpPr>
        <p:grpSpPr bwMode="auto">
          <a:xfrm>
            <a:off x="2627784" y="1269082"/>
            <a:ext cx="5976938" cy="5256213"/>
            <a:chOff x="2123728" y="1412776"/>
            <a:chExt cx="5976664" cy="5256584"/>
          </a:xfrm>
        </p:grpSpPr>
        <p:grpSp>
          <p:nvGrpSpPr>
            <p:cNvPr id="23571" name="Gruppo 151"/>
            <p:cNvGrpSpPr>
              <a:grpSpLocks/>
            </p:cNvGrpSpPr>
            <p:nvPr/>
          </p:nvGrpSpPr>
          <p:grpSpPr bwMode="auto">
            <a:xfrm>
              <a:off x="2123728" y="1412776"/>
              <a:ext cx="5976664" cy="5256584"/>
              <a:chOff x="979774" y="188913"/>
              <a:chExt cx="7124436" cy="6480175"/>
            </a:xfrm>
          </p:grpSpPr>
          <p:grpSp>
            <p:nvGrpSpPr>
              <p:cNvPr id="23576" name="Gruppo 34"/>
              <p:cNvGrpSpPr>
                <a:grpSpLocks/>
              </p:cNvGrpSpPr>
              <p:nvPr/>
            </p:nvGrpSpPr>
            <p:grpSpPr bwMode="auto">
              <a:xfrm>
                <a:off x="979774" y="188913"/>
                <a:ext cx="7124436" cy="6480175"/>
                <a:chOff x="331869" y="188640"/>
                <a:chExt cx="7124675" cy="6480720"/>
              </a:xfrm>
            </p:grpSpPr>
            <p:sp>
              <p:nvSpPr>
                <p:cNvPr id="6" name="Rettangolo 5"/>
                <p:cNvSpPr/>
                <p:nvPr/>
              </p:nvSpPr>
              <p:spPr>
                <a:xfrm>
                  <a:off x="331869" y="188640"/>
                  <a:ext cx="6304100" cy="6480720"/>
                </a:xfrm>
                <a:prstGeom prst="rect">
                  <a:avLst/>
                </a:prstGeom>
                <a:solidFill>
                  <a:schemeClr val="bg1"/>
                </a:solidFill>
                <a:ln w="28575">
                  <a:solidFill>
                    <a:srgbClr val="0000FF"/>
                  </a:solidFill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contrasting" dir="t">
                    <a:rot lat="0" lon="0" rev="1500000"/>
                  </a:lightRig>
                </a:scene3d>
                <a:sp3d prstMaterial="metal">
                  <a:bevelT w="88900" h="889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it-IT"/>
                </a:p>
              </p:txBody>
            </p:sp>
            <p:grpSp>
              <p:nvGrpSpPr>
                <p:cNvPr id="23581" name="Gruppo 75"/>
                <p:cNvGrpSpPr>
                  <a:grpSpLocks/>
                </p:cNvGrpSpPr>
                <p:nvPr/>
              </p:nvGrpSpPr>
              <p:grpSpPr bwMode="auto">
                <a:xfrm>
                  <a:off x="622828" y="263018"/>
                  <a:ext cx="6833716" cy="6230155"/>
                  <a:chOff x="1054876" y="263018"/>
                  <a:chExt cx="6833716" cy="6230155"/>
                </a:xfrm>
              </p:grpSpPr>
              <p:grpSp>
                <p:nvGrpSpPr>
                  <p:cNvPr id="23582" name="Gruppo 63"/>
                  <p:cNvGrpSpPr>
                    <a:grpSpLocks/>
                  </p:cNvGrpSpPr>
                  <p:nvPr/>
                </p:nvGrpSpPr>
                <p:grpSpPr bwMode="auto">
                  <a:xfrm>
                    <a:off x="1054876" y="263018"/>
                    <a:ext cx="6833716" cy="6230155"/>
                    <a:chOff x="-240846" y="105558"/>
                    <a:chExt cx="6833716" cy="6230155"/>
                  </a:xfrm>
                </p:grpSpPr>
                <p:sp>
                  <p:nvSpPr>
                    <p:cNvPr id="23587" name="TextBox 30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3481950" y="1143167"/>
                      <a:ext cx="3013074" cy="407397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>
                      <a:spAutoFit/>
                    </a:bodyPr>
                    <a:lstStyle>
                      <a:lvl1pPr eaLnBrk="0" hangingPunct="0"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0"/>
                          <a:cs typeface="ＭＳ Ｐゴシック" charset="0"/>
                        </a:defRPr>
                      </a:lvl1pPr>
                      <a:lvl2pPr marL="742950" indent="-285750" eaLnBrk="0" hangingPunct="0"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0"/>
                        </a:defRPr>
                      </a:lvl2pPr>
                      <a:lvl3pPr marL="11430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0"/>
                        </a:defRPr>
                      </a:lvl3pPr>
                      <a:lvl4pPr marL="16002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0"/>
                        </a:defRPr>
                      </a:lvl4pPr>
                      <a:lvl5pPr marL="20574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0"/>
                        </a:defRPr>
                      </a:lvl9pPr>
                    </a:lstStyle>
                    <a:p>
                      <a:pPr eaLnBrk="1" hangingPunct="1"/>
                      <a:r>
                        <a:rPr lang="it-IT" sz="1400">
                          <a:solidFill>
                            <a:srgbClr val="FF0000"/>
                          </a:solidFill>
                          <a:latin typeface="Times New Roman" charset="0"/>
                          <a:cs typeface="Times New Roman" charset="0"/>
                        </a:rPr>
                        <a:t>   3/2</a:t>
                      </a:r>
                      <a:r>
                        <a:rPr lang="it-IT" sz="1400" baseline="30000">
                          <a:solidFill>
                            <a:srgbClr val="FF0000"/>
                          </a:solidFill>
                          <a:latin typeface="Times New Roman" charset="0"/>
                          <a:cs typeface="Times New Roman" charset="0"/>
                        </a:rPr>
                        <a:t>+</a:t>
                      </a:r>
                      <a:endParaRPr lang="it-IT" sz="1400">
                        <a:solidFill>
                          <a:srgbClr val="FF0000"/>
                        </a:solidFill>
                        <a:latin typeface="Times New Roman" charset="0"/>
                        <a:cs typeface="Times New Roman" charset="0"/>
                      </a:endParaRPr>
                    </a:p>
                  </p:txBody>
                </p:sp>
                <p:sp>
                  <p:nvSpPr>
                    <p:cNvPr id="23588" name="TextBox 30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3541615" y="1542673"/>
                      <a:ext cx="3013074" cy="407397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>
                      <a:spAutoFit/>
                    </a:bodyPr>
                    <a:lstStyle>
                      <a:lvl1pPr eaLnBrk="0" hangingPunct="0"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0"/>
                          <a:cs typeface="ＭＳ Ｐゴシック" charset="0"/>
                        </a:defRPr>
                      </a:lvl1pPr>
                      <a:lvl2pPr marL="742950" indent="-285750" eaLnBrk="0" hangingPunct="0"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0"/>
                        </a:defRPr>
                      </a:lvl2pPr>
                      <a:lvl3pPr marL="11430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0"/>
                        </a:defRPr>
                      </a:lvl3pPr>
                      <a:lvl4pPr marL="16002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0"/>
                        </a:defRPr>
                      </a:lvl4pPr>
                      <a:lvl5pPr marL="20574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0"/>
                        </a:defRPr>
                      </a:lvl9pPr>
                    </a:lstStyle>
                    <a:p>
                      <a:pPr eaLnBrk="1" hangingPunct="1"/>
                      <a:r>
                        <a:rPr lang="it-IT" sz="1400">
                          <a:solidFill>
                            <a:srgbClr val="FF0000"/>
                          </a:solidFill>
                          <a:latin typeface="Times New Roman" charset="0"/>
                          <a:cs typeface="Times New Roman" charset="0"/>
                        </a:rPr>
                        <a:t>  9/2</a:t>
                      </a:r>
                      <a:r>
                        <a:rPr lang="it-IT" sz="1400" baseline="30000">
                          <a:solidFill>
                            <a:srgbClr val="FF0000"/>
                          </a:solidFill>
                          <a:latin typeface="Times New Roman" charset="0"/>
                          <a:cs typeface="Times New Roman" charset="0"/>
                        </a:rPr>
                        <a:t>+        </a:t>
                      </a:r>
                      <a:endParaRPr lang="it-IT" sz="1400">
                        <a:solidFill>
                          <a:srgbClr val="FF0000"/>
                        </a:solidFill>
                        <a:latin typeface="Times New Roman" charset="0"/>
                        <a:cs typeface="Times New Roman" charset="0"/>
                      </a:endParaRPr>
                    </a:p>
                  </p:txBody>
                </p:sp>
                <p:sp>
                  <p:nvSpPr>
                    <p:cNvPr id="23589" name="Rectangle 4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720974" y="5913271"/>
                      <a:ext cx="2282824" cy="338138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>
                      <a:spAutoFit/>
                    </a:bodyPr>
                    <a:lstStyle/>
                    <a:p>
                      <a:r>
                        <a:rPr lang="it-IT" sz="1600">
                          <a:solidFill>
                            <a:srgbClr val="000000"/>
                          </a:solidFill>
                          <a:latin typeface="Times New Roman" charset="0"/>
                          <a:cs typeface="Times New Roman" charset="0"/>
                          <a:sym typeface="Symbol" charset="0"/>
                        </a:rPr>
                        <a:t>3/2-      0.0</a:t>
                      </a:r>
                      <a:endParaRPr lang="it-IT" sz="2400">
                        <a:solidFill>
                          <a:srgbClr val="000000"/>
                        </a:solidFill>
                        <a:latin typeface="Times New Roman" charset="0"/>
                        <a:cs typeface="Times New Roman" charset="0"/>
                      </a:endParaRPr>
                    </a:p>
                  </p:txBody>
                </p:sp>
                <p:sp>
                  <p:nvSpPr>
                    <p:cNvPr id="23590" name="Rectangle 4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801688" y="5905334"/>
                      <a:ext cx="1825624" cy="338137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>
                      <a:spAutoFit/>
                    </a:bodyPr>
                    <a:lstStyle/>
                    <a:p>
                      <a:r>
                        <a:rPr lang="it-IT" sz="1600">
                          <a:solidFill>
                            <a:srgbClr val="000000"/>
                          </a:solidFill>
                          <a:latin typeface="Times New Roman" charset="0"/>
                          <a:cs typeface="Times New Roman" charset="0"/>
                        </a:rPr>
                        <a:t> </a:t>
                      </a:r>
                      <a:r>
                        <a:rPr lang="it-IT" sz="1600">
                          <a:solidFill>
                            <a:srgbClr val="000000"/>
                          </a:solidFill>
                          <a:latin typeface="Times New Roman" charset="0"/>
                          <a:cs typeface="Times New Roman" charset="0"/>
                          <a:sym typeface="Symbol" charset="0"/>
                        </a:rPr>
                        <a:t>0</a:t>
                      </a:r>
                      <a:r>
                        <a:rPr lang="it-IT" sz="1600" baseline="30000">
                          <a:solidFill>
                            <a:srgbClr val="000000"/>
                          </a:solidFill>
                          <a:latin typeface="Times New Roman" charset="0"/>
                          <a:cs typeface="Times New Roman" charset="0"/>
                          <a:sym typeface="Symbol" charset="0"/>
                        </a:rPr>
                        <a:t>+ </a:t>
                      </a:r>
                      <a:r>
                        <a:rPr lang="it-IT" sz="1600">
                          <a:solidFill>
                            <a:srgbClr val="000000"/>
                          </a:solidFill>
                          <a:latin typeface="Times New Roman" charset="0"/>
                          <a:cs typeface="Times New Roman" charset="0"/>
                          <a:sym typeface="Symbol" charset="0"/>
                        </a:rPr>
                        <a:t>          0.0</a:t>
                      </a:r>
                      <a:endParaRPr lang="it-IT" sz="1600" baseline="30000">
                        <a:solidFill>
                          <a:srgbClr val="000000"/>
                        </a:solidFill>
                        <a:latin typeface="Times New Roman" charset="0"/>
                        <a:cs typeface="Times New Roman" charset="0"/>
                      </a:endParaRPr>
                    </a:p>
                  </p:txBody>
                </p:sp>
                <p:sp>
                  <p:nvSpPr>
                    <p:cNvPr id="23591" name="TextBox 30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3535112" y="658103"/>
                      <a:ext cx="3013074" cy="407397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>
                      <a:spAutoFit/>
                    </a:bodyPr>
                    <a:lstStyle>
                      <a:lvl1pPr eaLnBrk="0" hangingPunct="0"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0"/>
                          <a:cs typeface="ＭＳ Ｐゴシック" charset="0"/>
                        </a:defRPr>
                      </a:lvl1pPr>
                      <a:lvl2pPr marL="742950" indent="-285750" eaLnBrk="0" hangingPunct="0"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0"/>
                        </a:defRPr>
                      </a:lvl2pPr>
                      <a:lvl3pPr marL="11430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0"/>
                        </a:defRPr>
                      </a:lvl3pPr>
                      <a:lvl4pPr marL="16002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0"/>
                        </a:defRPr>
                      </a:lvl4pPr>
                      <a:lvl5pPr marL="20574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0"/>
                        </a:defRPr>
                      </a:lvl9pPr>
                    </a:lstStyle>
                    <a:p>
                      <a:pPr eaLnBrk="1" hangingPunct="1"/>
                      <a:r>
                        <a:rPr lang="it-IT" sz="1400">
                          <a:solidFill>
                            <a:srgbClr val="FF0000"/>
                          </a:solidFill>
                          <a:latin typeface="Times New Roman" charset="0"/>
                          <a:cs typeface="Times New Roman" charset="0"/>
                        </a:rPr>
                        <a:t>  7/2</a:t>
                      </a:r>
                      <a:r>
                        <a:rPr lang="it-IT" sz="1400" baseline="30000">
                          <a:solidFill>
                            <a:srgbClr val="FF0000"/>
                          </a:solidFill>
                          <a:latin typeface="Times New Roman" charset="0"/>
                          <a:cs typeface="Times New Roman" charset="0"/>
                        </a:rPr>
                        <a:t>+</a:t>
                      </a:r>
                      <a:endParaRPr lang="it-IT" sz="1400">
                        <a:solidFill>
                          <a:srgbClr val="FF0000"/>
                        </a:solidFill>
                        <a:latin typeface="Times New Roman" charset="0"/>
                        <a:cs typeface="Times New Roman" charset="0"/>
                      </a:endParaRPr>
                    </a:p>
                  </p:txBody>
                </p:sp>
                <p:sp>
                  <p:nvSpPr>
                    <p:cNvPr id="23592" name="TextBox 28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755650" y="241678"/>
                      <a:ext cx="1471612" cy="62547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>
                      <a:spAutoFit/>
                    </a:bodyPr>
                    <a:lstStyle>
                      <a:lvl1pPr eaLnBrk="0" hangingPunct="0"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0"/>
                          <a:cs typeface="ＭＳ Ｐゴシック" charset="0"/>
                        </a:defRPr>
                      </a:lvl1pPr>
                      <a:lvl2pPr marL="742950" indent="-285750" eaLnBrk="0" hangingPunct="0"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0"/>
                        </a:defRPr>
                      </a:lvl2pPr>
                      <a:lvl3pPr marL="11430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0"/>
                        </a:defRPr>
                      </a:lvl3pPr>
                      <a:lvl4pPr marL="16002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0"/>
                        </a:defRPr>
                      </a:lvl4pPr>
                      <a:lvl5pPr marL="20574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0"/>
                        </a:defRPr>
                      </a:lvl9pPr>
                    </a:lstStyle>
                    <a:p>
                      <a:pPr algn="ctr" eaLnBrk="1" hangingPunct="1"/>
                      <a:r>
                        <a:rPr lang="it-IT">
                          <a:latin typeface="Times New Roman" charset="0"/>
                          <a:cs typeface="Times New Roman" charset="0"/>
                        </a:rPr>
                        <a:t>3</a:t>
                      </a:r>
                      <a:r>
                        <a:rPr lang="it-IT" baseline="30000">
                          <a:latin typeface="Times New Roman" charset="0"/>
                          <a:cs typeface="Times New Roman" charset="0"/>
                        </a:rPr>
                        <a:t>-  </a:t>
                      </a:r>
                      <a:r>
                        <a:rPr lang="it-IT">
                          <a:latin typeface="Times New Roman" charset="0"/>
                          <a:cs typeface="Times New Roman" charset="0"/>
                        </a:rPr>
                        <a:t>     </a:t>
                      </a:r>
                      <a:r>
                        <a:rPr lang="it-IT" sz="2000">
                          <a:latin typeface="Times New Roman" charset="0"/>
                          <a:cs typeface="Times New Roman" charset="0"/>
                        </a:rPr>
                        <a:t>4.507</a:t>
                      </a:r>
                      <a:endParaRPr lang="it-IT" baseline="30000">
                        <a:latin typeface="Times New Roman" charset="0"/>
                        <a:cs typeface="Times New Roman" charset="0"/>
                      </a:endParaRPr>
                    </a:p>
                    <a:p>
                      <a:pPr algn="ctr" eaLnBrk="1" hangingPunct="1"/>
                      <a:endParaRPr lang="it-IT" sz="1600" baseline="30000">
                        <a:latin typeface="Times New Roman" charset="0"/>
                        <a:cs typeface="Times New Roman" charset="0"/>
                      </a:endParaRPr>
                    </a:p>
                  </p:txBody>
                </p:sp>
                <p:sp>
                  <p:nvSpPr>
                    <p:cNvPr id="23593" name="TextBox 30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3579796" y="898693"/>
                      <a:ext cx="3013074" cy="407397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>
                      <a:spAutoFit/>
                    </a:bodyPr>
                    <a:lstStyle>
                      <a:lvl1pPr eaLnBrk="0" hangingPunct="0"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0"/>
                          <a:cs typeface="ＭＳ Ｐゴシック" charset="0"/>
                        </a:defRPr>
                      </a:lvl1pPr>
                      <a:lvl2pPr marL="742950" indent="-285750" eaLnBrk="0" hangingPunct="0"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0"/>
                        </a:defRPr>
                      </a:lvl2pPr>
                      <a:lvl3pPr marL="11430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0"/>
                        </a:defRPr>
                      </a:lvl3pPr>
                      <a:lvl4pPr marL="16002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0"/>
                        </a:defRPr>
                      </a:lvl4pPr>
                      <a:lvl5pPr marL="20574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0"/>
                        </a:defRPr>
                      </a:lvl9pPr>
                    </a:lstStyle>
                    <a:p>
                      <a:pPr eaLnBrk="1" hangingPunct="1"/>
                      <a:r>
                        <a:rPr lang="it-IT" sz="1400">
                          <a:solidFill>
                            <a:srgbClr val="FF0000"/>
                          </a:solidFill>
                          <a:latin typeface="Times New Roman" charset="0"/>
                          <a:cs typeface="Times New Roman" charset="0"/>
                        </a:rPr>
                        <a:t> 5/2</a:t>
                      </a:r>
                      <a:r>
                        <a:rPr lang="it-IT" sz="1400" baseline="30000">
                          <a:solidFill>
                            <a:srgbClr val="FF0000"/>
                          </a:solidFill>
                          <a:latin typeface="Times New Roman" charset="0"/>
                          <a:cs typeface="Times New Roman" charset="0"/>
                        </a:rPr>
                        <a:t>+        </a:t>
                      </a:r>
                      <a:endParaRPr lang="it-IT" sz="1400">
                        <a:solidFill>
                          <a:srgbClr val="FF0000"/>
                        </a:solidFill>
                        <a:latin typeface="Times New Roman" charset="0"/>
                        <a:cs typeface="Times New Roman" charset="0"/>
                      </a:endParaRPr>
                    </a:p>
                  </p:txBody>
                </p:sp>
                <p:cxnSp>
                  <p:nvCxnSpPr>
                    <p:cNvPr id="20" name="Straight Arrow Connector 97"/>
                    <p:cNvCxnSpPr/>
                    <p:nvPr/>
                  </p:nvCxnSpPr>
                  <p:spPr bwMode="auto">
                    <a:xfrm rot="5400000">
                      <a:off x="-2499814" y="3182481"/>
                      <a:ext cx="6153846" cy="0"/>
                    </a:xfrm>
                    <a:prstGeom prst="straightConnector1">
                      <a:avLst/>
                    </a:prstGeom>
                    <a:ln w="28575" cap="sq">
                      <a:solidFill>
                        <a:schemeClr val="tx1"/>
                      </a:solidFill>
                      <a:headEnd type="stealth" w="lg" len="lg"/>
                      <a:tailEnd type="none" w="med" len="lg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21" name="Rectangle 95"/>
                    <p:cNvSpPr/>
                    <p:nvPr/>
                  </p:nvSpPr>
                  <p:spPr>
                    <a:xfrm>
                      <a:off x="423830" y="5895340"/>
                      <a:ext cx="289528" cy="144842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it-IT"/>
                    </a:p>
                  </p:txBody>
                </p:sp>
                <p:cxnSp>
                  <p:nvCxnSpPr>
                    <p:cNvPr id="22" name="Straight Connector 100"/>
                    <p:cNvCxnSpPr/>
                    <p:nvPr/>
                  </p:nvCxnSpPr>
                  <p:spPr>
                    <a:xfrm>
                      <a:off x="507093" y="6278977"/>
                      <a:ext cx="143818" cy="0"/>
                    </a:xfrm>
                    <a:prstGeom prst="line">
                      <a:avLst/>
                    </a:prstGeom>
                    <a:ln w="2857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23597" name="TextBox 40"/>
                    <p:cNvSpPr txBox="1">
                      <a:spLocks noChangeArrowheads="1"/>
                    </p:cNvSpPr>
                    <p:nvPr/>
                  </p:nvSpPr>
                  <p:spPr bwMode="auto">
                    <a:xfrm rot="-5400000">
                      <a:off x="-592478" y="2668628"/>
                      <a:ext cx="1103314" cy="400050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9525">
                      <a:solidFill>
                        <a:schemeClr val="bg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>
                      <a:spAutoFit/>
                    </a:bodyPr>
                    <a:lstStyle>
                      <a:lvl1pPr eaLnBrk="0" hangingPunct="0"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0"/>
                          <a:cs typeface="ＭＳ Ｐゴシック" charset="0"/>
                        </a:defRPr>
                      </a:lvl1pPr>
                      <a:lvl2pPr marL="742950" indent="-285750" eaLnBrk="0" hangingPunct="0"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0"/>
                        </a:defRPr>
                      </a:lvl2pPr>
                      <a:lvl3pPr marL="11430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0"/>
                        </a:defRPr>
                      </a:lvl3pPr>
                      <a:lvl4pPr marL="16002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0"/>
                        </a:defRPr>
                      </a:lvl4pPr>
                      <a:lvl5pPr marL="20574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0"/>
                        </a:defRPr>
                      </a:lvl9pPr>
                    </a:lstStyle>
                    <a:p>
                      <a:pPr eaLnBrk="1" hangingPunct="1"/>
                      <a:r>
                        <a:rPr lang="it-IT" sz="2000">
                          <a:latin typeface="Times New Roman" charset="0"/>
                          <a:cs typeface="Times New Roman" charset="0"/>
                        </a:rPr>
                        <a:t>E [MeV]</a:t>
                      </a:r>
                    </a:p>
                  </p:txBody>
                </p:sp>
                <p:cxnSp>
                  <p:nvCxnSpPr>
                    <p:cNvPr id="24" name="Straight Connector 5"/>
                    <p:cNvCxnSpPr/>
                    <p:nvPr/>
                  </p:nvCxnSpPr>
                  <p:spPr bwMode="auto">
                    <a:xfrm>
                      <a:off x="842037" y="784752"/>
                      <a:ext cx="898864" cy="0"/>
                    </a:xfrm>
                    <a:prstGeom prst="line">
                      <a:avLst/>
                    </a:prstGeom>
                    <a:ln w="2857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5" name="Straight Connector 42"/>
                    <p:cNvCxnSpPr/>
                    <p:nvPr/>
                  </p:nvCxnSpPr>
                  <p:spPr bwMode="auto">
                    <a:xfrm>
                      <a:off x="949901" y="6278977"/>
                      <a:ext cx="898863" cy="0"/>
                    </a:xfrm>
                    <a:prstGeom prst="line">
                      <a:avLst/>
                    </a:prstGeom>
                    <a:ln w="2857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6" name="Straight Connector 41"/>
                    <p:cNvCxnSpPr/>
                    <p:nvPr/>
                  </p:nvCxnSpPr>
                  <p:spPr bwMode="auto">
                    <a:xfrm>
                      <a:off x="2828998" y="6278977"/>
                      <a:ext cx="864802" cy="0"/>
                    </a:xfrm>
                    <a:prstGeom prst="line">
                      <a:avLst/>
                    </a:prstGeom>
                    <a:ln w="2857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7" name="Straight Connector 78"/>
                    <p:cNvCxnSpPr/>
                    <p:nvPr/>
                  </p:nvCxnSpPr>
                  <p:spPr bwMode="auto">
                    <a:xfrm>
                      <a:off x="507093" y="5472557"/>
                      <a:ext cx="143818" cy="0"/>
                    </a:xfrm>
                    <a:prstGeom prst="line">
                      <a:avLst/>
                    </a:prstGeom>
                    <a:ln w="28575">
                      <a:solidFill>
                        <a:schemeClr val="tx1"/>
                      </a:solidFill>
                      <a:prstDash val="solid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8" name="Straight Connector 79"/>
                    <p:cNvCxnSpPr/>
                    <p:nvPr/>
                  </p:nvCxnSpPr>
                  <p:spPr bwMode="auto">
                    <a:xfrm>
                      <a:off x="507093" y="3613093"/>
                      <a:ext cx="143818" cy="0"/>
                    </a:xfrm>
                    <a:prstGeom prst="line">
                      <a:avLst/>
                    </a:prstGeom>
                    <a:ln w="28575">
                      <a:solidFill>
                        <a:schemeClr val="tx1"/>
                      </a:solidFill>
                      <a:prstDash val="solid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9" name="Straight Connector 80"/>
                    <p:cNvCxnSpPr/>
                    <p:nvPr/>
                  </p:nvCxnSpPr>
                  <p:spPr bwMode="auto">
                    <a:xfrm>
                      <a:off x="507093" y="1730142"/>
                      <a:ext cx="143818" cy="0"/>
                    </a:xfrm>
                    <a:prstGeom prst="line">
                      <a:avLst/>
                    </a:prstGeom>
                    <a:ln w="28575">
                      <a:solidFill>
                        <a:schemeClr val="tx1"/>
                      </a:solidFill>
                      <a:prstDash val="solid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23604" name="Rectangle 4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0529" y="5260975"/>
                      <a:ext cx="531812" cy="400049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>
                      <a:spAutoFit/>
                    </a:bodyPr>
                    <a:lstStyle/>
                    <a:p>
                      <a:r>
                        <a:rPr lang="it-IT" sz="2000">
                          <a:solidFill>
                            <a:srgbClr val="000000"/>
                          </a:solidFill>
                          <a:latin typeface="Times New Roman" charset="0"/>
                          <a:cs typeface="Times New Roman" charset="0"/>
                        </a:rPr>
                        <a:t> </a:t>
                      </a:r>
                      <a:r>
                        <a:rPr lang="it-IT" sz="2000">
                          <a:solidFill>
                            <a:srgbClr val="000000"/>
                          </a:solidFill>
                          <a:latin typeface="Times New Roman" charset="0"/>
                          <a:cs typeface="Times New Roman" charset="0"/>
                          <a:sym typeface="Symbol" charset="0"/>
                        </a:rPr>
                        <a:t>2</a:t>
                      </a:r>
                      <a:endParaRPr lang="it-IT" sz="2000" baseline="30000">
                        <a:solidFill>
                          <a:srgbClr val="000000"/>
                        </a:solidFill>
                        <a:latin typeface="Times New Roman" charset="0"/>
                        <a:cs typeface="Times New Roman" charset="0"/>
                      </a:endParaRPr>
                    </a:p>
                  </p:txBody>
                </p:sp>
                <p:sp>
                  <p:nvSpPr>
                    <p:cNvPr id="23605" name="Rectangle 4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00216" y="3416301"/>
                      <a:ext cx="531813" cy="401638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>
                      <a:spAutoFit/>
                    </a:bodyPr>
                    <a:lstStyle/>
                    <a:p>
                      <a:r>
                        <a:rPr lang="it-IT" sz="2000">
                          <a:solidFill>
                            <a:srgbClr val="000000"/>
                          </a:solidFill>
                          <a:latin typeface="Times New Roman" charset="0"/>
                          <a:cs typeface="Times New Roman" charset="0"/>
                        </a:rPr>
                        <a:t> </a:t>
                      </a:r>
                      <a:r>
                        <a:rPr lang="it-IT" sz="2000">
                          <a:solidFill>
                            <a:srgbClr val="000000"/>
                          </a:solidFill>
                          <a:latin typeface="Times New Roman" charset="0"/>
                          <a:cs typeface="Times New Roman" charset="0"/>
                          <a:sym typeface="Symbol" charset="0"/>
                        </a:rPr>
                        <a:t>3</a:t>
                      </a:r>
                      <a:endParaRPr lang="it-IT" sz="2000" baseline="30000">
                        <a:solidFill>
                          <a:srgbClr val="000000"/>
                        </a:solidFill>
                        <a:latin typeface="Times New Roman" charset="0"/>
                        <a:cs typeface="Times New Roman" charset="0"/>
                      </a:endParaRPr>
                    </a:p>
                  </p:txBody>
                </p:sp>
                <p:sp>
                  <p:nvSpPr>
                    <p:cNvPr id="23606" name="Rectangle 4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90691" y="1501774"/>
                      <a:ext cx="531813" cy="400049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>
                      <a:spAutoFit/>
                    </a:bodyPr>
                    <a:lstStyle/>
                    <a:p>
                      <a:r>
                        <a:rPr lang="it-IT" sz="2000">
                          <a:solidFill>
                            <a:srgbClr val="000000"/>
                          </a:solidFill>
                          <a:latin typeface="Times New Roman" charset="0"/>
                          <a:cs typeface="Times New Roman" charset="0"/>
                        </a:rPr>
                        <a:t> </a:t>
                      </a:r>
                      <a:r>
                        <a:rPr lang="it-IT" sz="2000">
                          <a:solidFill>
                            <a:srgbClr val="000000"/>
                          </a:solidFill>
                          <a:latin typeface="Times New Roman" charset="0"/>
                          <a:cs typeface="Times New Roman" charset="0"/>
                          <a:sym typeface="Symbol" charset="0"/>
                        </a:rPr>
                        <a:t>4</a:t>
                      </a:r>
                      <a:endParaRPr lang="it-IT" sz="2000" baseline="30000">
                        <a:solidFill>
                          <a:srgbClr val="000000"/>
                        </a:solidFill>
                        <a:latin typeface="Times New Roman" charset="0"/>
                        <a:cs typeface="Times New Roman" charset="0"/>
                      </a:endParaRPr>
                    </a:p>
                  </p:txBody>
                </p:sp>
                <p:grpSp>
                  <p:nvGrpSpPr>
                    <p:cNvPr id="23607" name="Group 93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33142" y="5937176"/>
                      <a:ext cx="288935" cy="152413"/>
                      <a:chOff x="1259386" y="5930537"/>
                      <a:chExt cx="288043" cy="152413"/>
                    </a:xfrm>
                  </p:grpSpPr>
                  <p:cxnSp>
                    <p:nvCxnSpPr>
                      <p:cNvPr id="55" name="Straight Connector 102"/>
                      <p:cNvCxnSpPr/>
                      <p:nvPr/>
                    </p:nvCxnSpPr>
                    <p:spPr bwMode="auto">
                      <a:xfrm>
                        <a:off x="1259535" y="5939592"/>
                        <a:ext cx="162239" cy="0"/>
                      </a:xfrm>
                      <a:prstGeom prst="line">
                        <a:avLst/>
                      </a:prstGeom>
                      <a:ln w="22225">
                        <a:solidFill>
                          <a:schemeClr val="tx1"/>
                        </a:solidFill>
                        <a:prstDash val="solid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56" name="Straight Connector 104"/>
                      <p:cNvCxnSpPr/>
                      <p:nvPr/>
                    </p:nvCxnSpPr>
                    <p:spPr bwMode="auto">
                      <a:xfrm>
                        <a:off x="1259535" y="5929806"/>
                        <a:ext cx="288635" cy="152672"/>
                      </a:xfrm>
                      <a:prstGeom prst="line">
                        <a:avLst/>
                      </a:prstGeom>
                      <a:ln w="22225">
                        <a:solidFill>
                          <a:schemeClr val="tx1"/>
                        </a:solidFill>
                        <a:prstDash val="solid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57" name="Straight Connector 109"/>
                      <p:cNvCxnSpPr/>
                      <p:nvPr/>
                    </p:nvCxnSpPr>
                    <p:spPr bwMode="auto">
                      <a:xfrm rot="10800000">
                        <a:off x="1414227" y="6082478"/>
                        <a:ext cx="109417" cy="0"/>
                      </a:xfrm>
                      <a:prstGeom prst="line">
                        <a:avLst/>
                      </a:prstGeom>
                      <a:ln w="22225">
                        <a:solidFill>
                          <a:schemeClr val="tx1"/>
                        </a:solidFill>
                        <a:prstDash val="solid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sp>
                  <p:nvSpPr>
                    <p:cNvPr id="23608" name="Rectangle 4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8466" y="5935664"/>
                      <a:ext cx="531813" cy="400049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>
                      <a:spAutoFit/>
                    </a:bodyPr>
                    <a:lstStyle/>
                    <a:p>
                      <a:r>
                        <a:rPr lang="it-IT" sz="2000">
                          <a:solidFill>
                            <a:srgbClr val="000000"/>
                          </a:solidFill>
                          <a:latin typeface="Times New Roman" charset="0"/>
                          <a:cs typeface="Times New Roman" charset="0"/>
                        </a:rPr>
                        <a:t> </a:t>
                      </a:r>
                      <a:r>
                        <a:rPr lang="it-IT" sz="2000">
                          <a:solidFill>
                            <a:srgbClr val="000000"/>
                          </a:solidFill>
                          <a:latin typeface="Times New Roman" charset="0"/>
                          <a:cs typeface="Times New Roman" charset="0"/>
                          <a:sym typeface="Symbol" charset="0"/>
                        </a:rPr>
                        <a:t>0</a:t>
                      </a:r>
                      <a:endParaRPr lang="it-IT" sz="2000" baseline="30000">
                        <a:solidFill>
                          <a:srgbClr val="000000"/>
                        </a:solidFill>
                        <a:latin typeface="Times New Roman" charset="0"/>
                        <a:cs typeface="Times New Roman" charset="0"/>
                      </a:endParaRPr>
                    </a:p>
                  </p:txBody>
                </p:sp>
                <p:cxnSp>
                  <p:nvCxnSpPr>
                    <p:cNvPr id="35" name="Straight Connector 11"/>
                    <p:cNvCxnSpPr/>
                    <p:nvPr/>
                  </p:nvCxnSpPr>
                  <p:spPr bwMode="auto">
                    <a:xfrm>
                      <a:off x="2828998" y="1129242"/>
                      <a:ext cx="900756" cy="0"/>
                    </a:xfrm>
                    <a:prstGeom prst="line">
                      <a:avLst/>
                    </a:prstGeom>
                    <a:ln w="28575">
                      <a:solidFill>
                        <a:schemeClr val="tx1"/>
                      </a:solidFill>
                      <a:prstDash val="solid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6" name="Straight Connector 11"/>
                    <p:cNvCxnSpPr/>
                    <p:nvPr/>
                  </p:nvCxnSpPr>
                  <p:spPr bwMode="auto">
                    <a:xfrm>
                      <a:off x="2828998" y="1383695"/>
                      <a:ext cx="900756" cy="0"/>
                    </a:xfrm>
                    <a:prstGeom prst="line">
                      <a:avLst/>
                    </a:prstGeom>
                    <a:ln w="28575">
                      <a:solidFill>
                        <a:schemeClr val="tx1"/>
                      </a:solidFill>
                      <a:prstDash val="solid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7" name="Straight Connector 12"/>
                    <p:cNvCxnSpPr/>
                    <p:nvPr/>
                  </p:nvCxnSpPr>
                  <p:spPr bwMode="auto">
                    <a:xfrm>
                      <a:off x="2819537" y="1737971"/>
                      <a:ext cx="900756" cy="0"/>
                    </a:xfrm>
                    <a:prstGeom prst="line">
                      <a:avLst/>
                    </a:prstGeom>
                    <a:ln w="28575">
                      <a:solidFill>
                        <a:schemeClr val="tx1"/>
                      </a:solidFill>
                      <a:prstDash val="solid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8" name="Straight Connector 12"/>
                    <p:cNvCxnSpPr/>
                    <p:nvPr/>
                  </p:nvCxnSpPr>
                  <p:spPr bwMode="auto">
                    <a:xfrm>
                      <a:off x="2819537" y="943295"/>
                      <a:ext cx="900756" cy="0"/>
                    </a:xfrm>
                    <a:prstGeom prst="line">
                      <a:avLst/>
                    </a:prstGeom>
                    <a:ln w="28575">
                      <a:solidFill>
                        <a:schemeClr val="tx1"/>
                      </a:solidFill>
                      <a:prstDash val="solid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1" name="Straight Arrow Connector 67"/>
                    <p:cNvCxnSpPr/>
                    <p:nvPr/>
                  </p:nvCxnSpPr>
                  <p:spPr bwMode="auto">
                    <a:xfrm rot="5400000">
                      <a:off x="-1403215" y="3572969"/>
                      <a:ext cx="5470738" cy="0"/>
                    </a:xfrm>
                    <a:prstGeom prst="straightConnector1">
                      <a:avLst/>
                    </a:prstGeom>
                    <a:ln w="63500" cap="sq">
                      <a:tailEnd type="triangle" w="med" len="med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42" name="TextBox 35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826898" y="4509551"/>
                      <a:ext cx="1110806" cy="72029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wrap="none">
                      <a:spAutoFit/>
                    </a:bodyPr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0"/>
                          <a:cs typeface="ＭＳ Ｐゴシック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0"/>
                        </a:defRPr>
                      </a:lvl9pPr>
                    </a:lstStyle>
                    <a:p>
                      <a:pPr eaLnBrk="1" hangingPunct="1">
                        <a:defRPr/>
                      </a:pPr>
                      <a:r>
                        <a:rPr lang="it-IT" sz="3200" b="1" baseline="30000" smtClean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Corbel" charset="0"/>
                        </a:rPr>
                        <a:t>48</a:t>
                      </a:r>
                      <a:r>
                        <a:rPr lang="it-IT" sz="3200" b="1" smtClean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Corbel" charset="0"/>
                        </a:rPr>
                        <a:t>Ca</a:t>
                      </a:r>
                    </a:p>
                  </p:txBody>
                </p:sp>
                <p:sp>
                  <p:nvSpPr>
                    <p:cNvPr id="23615" name="TextBox 40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611981" y="2885182"/>
                      <a:ext cx="1655762" cy="855533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>
                      <a:spAutoFit/>
                    </a:bodyPr>
                    <a:lstStyle>
                      <a:lvl1pPr eaLnBrk="0" hangingPunct="0"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0"/>
                          <a:cs typeface="ＭＳ Ｐゴシック" charset="0"/>
                        </a:defRPr>
                      </a:lvl1pPr>
                      <a:lvl2pPr marL="742950" indent="-285750" eaLnBrk="0" hangingPunct="0"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0"/>
                        </a:defRPr>
                      </a:lvl2pPr>
                      <a:lvl3pPr marL="11430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0"/>
                        </a:defRPr>
                      </a:lvl3pPr>
                      <a:lvl4pPr marL="16002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0"/>
                        </a:defRPr>
                      </a:lvl4pPr>
                      <a:lvl5pPr marL="20574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0"/>
                        </a:defRPr>
                      </a:lvl9pPr>
                    </a:lstStyle>
                    <a:p>
                      <a:pPr algn="ctr" eaLnBrk="1" hangingPunct="1"/>
                      <a:r>
                        <a:rPr lang="it-IT" sz="1800" b="1">
                          <a:latin typeface="Times New Roman" charset="0"/>
                          <a:cs typeface="Times New Roman" charset="0"/>
                        </a:rPr>
                        <a:t>B(E3)</a:t>
                      </a:r>
                    </a:p>
                    <a:p>
                      <a:pPr algn="ctr" eaLnBrk="1" hangingPunct="1"/>
                      <a:r>
                        <a:rPr lang="it-IT" sz="1800" b="1">
                          <a:latin typeface="Times New Roman" charset="0"/>
                          <a:cs typeface="Times New Roman" charset="0"/>
                        </a:rPr>
                        <a:t>6.8 </a:t>
                      </a:r>
                      <a:r>
                        <a:rPr lang="it-IT" sz="1800" b="1" baseline="30000">
                          <a:latin typeface="Times New Roman" charset="0"/>
                          <a:cs typeface="Times New Roman" charset="0"/>
                        </a:rPr>
                        <a:t>± 1.0 </a:t>
                      </a:r>
                      <a:r>
                        <a:rPr lang="it-IT" sz="1800" b="1" baseline="-25000">
                          <a:latin typeface="Times New Roman" charset="0"/>
                          <a:cs typeface="Times New Roman" charset="0"/>
                        </a:rPr>
                        <a:t>Wu</a:t>
                      </a:r>
                      <a:endParaRPr lang="it-IT" sz="1800" b="1" baseline="30000">
                        <a:latin typeface="Times New Roman" charset="0"/>
                        <a:cs typeface="Times New Roman" charset="0"/>
                      </a:endParaRPr>
                    </a:p>
                  </p:txBody>
                </p:sp>
                <p:cxnSp>
                  <p:nvCxnSpPr>
                    <p:cNvPr id="44" name="Straight Arrow Connector 67"/>
                    <p:cNvCxnSpPr/>
                    <p:nvPr/>
                  </p:nvCxnSpPr>
                  <p:spPr bwMode="auto">
                    <a:xfrm rot="16200000" flipH="1">
                      <a:off x="1029165" y="4021522"/>
                      <a:ext cx="4515561" cy="18923"/>
                    </a:xfrm>
                    <a:prstGeom prst="straightConnector1">
                      <a:avLst/>
                    </a:prstGeom>
                    <a:ln w="63500" cap="sq">
                      <a:tailEnd type="triangle" w="med" len="med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23617" name="TextBox 39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2765425" y="2060575"/>
                      <a:ext cx="1395182" cy="529616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>
                      <a:spAutoFit/>
                    </a:bodyPr>
                    <a:lstStyle>
                      <a:lvl1pPr eaLnBrk="0" hangingPunct="0"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0"/>
                          <a:cs typeface="ＭＳ Ｐゴシック" charset="0"/>
                        </a:defRPr>
                      </a:lvl1pPr>
                      <a:lvl2pPr marL="742950" indent="-285750" eaLnBrk="0" hangingPunct="0"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0"/>
                        </a:defRPr>
                      </a:lvl2pPr>
                      <a:lvl3pPr marL="11430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0"/>
                        </a:defRPr>
                      </a:lvl3pPr>
                      <a:lvl4pPr marL="16002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0"/>
                        </a:defRPr>
                      </a:lvl4pPr>
                      <a:lvl5pPr marL="20574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0"/>
                        </a:defRPr>
                      </a:lvl9pPr>
                    </a:lstStyle>
                    <a:p>
                      <a:pPr eaLnBrk="1" hangingPunct="1"/>
                      <a:r>
                        <a:rPr lang="it-IT" sz="2000" b="1">
                          <a:solidFill>
                            <a:srgbClr val="FF0000"/>
                          </a:solidFill>
                          <a:latin typeface="Times New Roman" charset="0"/>
                          <a:cs typeface="Times New Roman" charset="0"/>
                        </a:rPr>
                        <a:t>3</a:t>
                      </a:r>
                      <a:r>
                        <a:rPr lang="it-IT" sz="2000" b="1" baseline="30000">
                          <a:solidFill>
                            <a:srgbClr val="FF0000"/>
                          </a:solidFill>
                          <a:latin typeface="Times New Roman" charset="0"/>
                          <a:cs typeface="Times New Roman" charset="0"/>
                        </a:rPr>
                        <a:t>- </a:t>
                      </a:r>
                      <a:r>
                        <a:rPr lang="it-IT" sz="2000" b="1">
                          <a:solidFill>
                            <a:srgbClr val="FF0000"/>
                          </a:solidFill>
                          <a:latin typeface="Times New Roman" charset="0"/>
                          <a:cs typeface="Times New Roman" charset="0"/>
                          <a:sym typeface="Symbol" charset="0"/>
                        </a:rPr>
                        <a:t> p</a:t>
                      </a:r>
                      <a:r>
                        <a:rPr lang="it-IT" sz="2000" b="1" baseline="-25000">
                          <a:solidFill>
                            <a:srgbClr val="FF0000"/>
                          </a:solidFill>
                          <a:latin typeface="Times New Roman" charset="0"/>
                          <a:cs typeface="Times New Roman" charset="0"/>
                          <a:sym typeface="Symbol" charset="0"/>
                        </a:rPr>
                        <a:t>3/2</a:t>
                      </a:r>
                      <a:endParaRPr lang="it-IT" sz="2000" b="1">
                        <a:solidFill>
                          <a:srgbClr val="FF0000"/>
                        </a:solidFill>
                        <a:latin typeface="Times New Roman" charset="0"/>
                        <a:cs typeface="Times New Roman" charset="0"/>
                      </a:endParaRPr>
                    </a:p>
                  </p:txBody>
                </p:sp>
                <p:sp>
                  <p:nvSpPr>
                    <p:cNvPr id="23618" name="Rettangolo 6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917729" y="3199525"/>
                      <a:ext cx="855848" cy="529616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>
                      <a:spAutoFit/>
                    </a:bodyPr>
                    <a:lstStyle/>
                    <a:p>
                      <a:pPr algn="ctr"/>
                      <a:r>
                        <a:rPr lang="it-IT" sz="2000" b="1">
                          <a:solidFill>
                            <a:srgbClr val="FF0000"/>
                          </a:solidFill>
                          <a:latin typeface="Times New Roman" charset="0"/>
                          <a:cs typeface="Times New Roman" charset="0"/>
                        </a:rPr>
                        <a:t>7 </a:t>
                      </a:r>
                      <a:r>
                        <a:rPr lang="it-IT" sz="2000" b="1" baseline="-25000">
                          <a:solidFill>
                            <a:srgbClr val="FF0000"/>
                          </a:solidFill>
                          <a:latin typeface="Times New Roman" charset="0"/>
                          <a:cs typeface="Times New Roman" charset="0"/>
                        </a:rPr>
                        <a:t>Wu</a:t>
                      </a:r>
                    </a:p>
                  </p:txBody>
                </p:sp>
                <p:sp>
                  <p:nvSpPr>
                    <p:cNvPr id="47" name="TextBox 36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2439175" y="4509551"/>
                      <a:ext cx="1701218" cy="72029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>
                      <a:spAutoFit/>
                    </a:bodyPr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0"/>
                          <a:cs typeface="ＭＳ Ｐゴシック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0"/>
                        </a:defRPr>
                      </a:lvl9pPr>
                    </a:lstStyle>
                    <a:p>
                      <a:pPr algn="ctr" eaLnBrk="1" hangingPunct="1">
                        <a:defRPr/>
                      </a:pPr>
                      <a:r>
                        <a:rPr lang="it-IT" sz="3200" b="1" baseline="30000" smtClean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Corbel" charset="0"/>
                        </a:rPr>
                        <a:t>49</a:t>
                      </a:r>
                      <a:r>
                        <a:rPr lang="it-IT" sz="3200" b="1" smtClean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Corbel" charset="0"/>
                        </a:rPr>
                        <a:t>Ca</a:t>
                      </a:r>
                    </a:p>
                  </p:txBody>
                </p:sp>
              </p:grpSp>
              <p:cxnSp>
                <p:nvCxnSpPr>
                  <p:cNvPr id="9" name="Straight Connector 32"/>
                  <p:cNvCxnSpPr/>
                  <p:nvPr/>
                </p:nvCxnSpPr>
                <p:spPr bwMode="auto">
                  <a:xfrm>
                    <a:off x="3059331" y="891322"/>
                    <a:ext cx="1080528" cy="162458"/>
                  </a:xfrm>
                  <a:prstGeom prst="line">
                    <a:avLst/>
                  </a:prstGeom>
                  <a:ln>
                    <a:solidFill>
                      <a:srgbClr val="FF0000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" name="Straight Connector 32"/>
                  <p:cNvCxnSpPr/>
                  <p:nvPr/>
                </p:nvCxnSpPr>
                <p:spPr bwMode="auto">
                  <a:xfrm>
                    <a:off x="3059331" y="908937"/>
                    <a:ext cx="1080528" cy="360149"/>
                  </a:xfrm>
                  <a:prstGeom prst="line">
                    <a:avLst/>
                  </a:prstGeom>
                  <a:ln>
                    <a:solidFill>
                      <a:srgbClr val="FF0000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" name="Straight Connector 32"/>
                  <p:cNvCxnSpPr/>
                  <p:nvPr/>
                </p:nvCxnSpPr>
                <p:spPr bwMode="auto">
                  <a:xfrm>
                    <a:off x="2987422" y="908937"/>
                    <a:ext cx="1152437" cy="647877"/>
                  </a:xfrm>
                  <a:prstGeom prst="line">
                    <a:avLst/>
                  </a:prstGeom>
                  <a:ln>
                    <a:solidFill>
                      <a:srgbClr val="FF0000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" name="Straight Connector 32"/>
                  <p:cNvCxnSpPr/>
                  <p:nvPr/>
                </p:nvCxnSpPr>
                <p:spPr bwMode="auto">
                  <a:xfrm>
                    <a:off x="3059331" y="981359"/>
                    <a:ext cx="1080528" cy="863182"/>
                  </a:xfrm>
                  <a:prstGeom prst="line">
                    <a:avLst/>
                  </a:prstGeom>
                  <a:ln>
                    <a:solidFill>
                      <a:srgbClr val="FF0000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cxnSp>
            <p:nvCxnSpPr>
              <p:cNvPr id="4" name="Straight Connector 32"/>
              <p:cNvCxnSpPr/>
              <p:nvPr/>
            </p:nvCxnSpPr>
            <p:spPr bwMode="auto">
              <a:xfrm>
                <a:off x="3708442" y="3645267"/>
                <a:ext cx="792866" cy="0"/>
              </a:xfrm>
              <a:prstGeom prst="line">
                <a:avLst/>
              </a:prstGeom>
              <a:ln>
                <a:solidFill>
                  <a:srgbClr val="FF0000"/>
                </a:solidFill>
                <a:prstDash val="dash"/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23572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576" t="36542" r="15134" b="50163"/>
            <a:stretch>
              <a:fillRect/>
            </a:stretch>
          </p:blipFill>
          <p:spPr bwMode="auto">
            <a:xfrm>
              <a:off x="3295980" y="2636912"/>
              <a:ext cx="771964" cy="6773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0" name="Oval 2"/>
            <p:cNvSpPr>
              <a:spLocks noChangeAspect="1"/>
            </p:cNvSpPr>
            <p:nvPr/>
          </p:nvSpPr>
          <p:spPr bwMode="auto">
            <a:xfrm>
              <a:off x="5960170" y="6292732"/>
              <a:ext cx="212594" cy="215974"/>
            </a:xfrm>
            <a:prstGeom prst="ellipse">
              <a:avLst/>
            </a:prstGeom>
            <a:gradFill flip="none" rotWithShape="1">
              <a:gsLst>
                <a:gs pos="0">
                  <a:srgbClr val="000082"/>
                </a:gs>
                <a:gs pos="30000">
                  <a:srgbClr val="66008F"/>
                </a:gs>
                <a:gs pos="64999">
                  <a:srgbClr val="BA0066"/>
                </a:gs>
                <a:gs pos="89999">
                  <a:srgbClr val="FF0000"/>
                </a:gs>
                <a:gs pos="100000">
                  <a:srgbClr val="FF8200"/>
                </a:gs>
              </a:gsLst>
              <a:lin ang="8100000" scaled="1"/>
              <a:tileRect/>
            </a:gradFill>
            <a:ln w="9525">
              <a:solidFill>
                <a:schemeClr val="tx1"/>
              </a:solidFill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  <a:softEdge rad="12700"/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/>
            </a:p>
          </p:txBody>
        </p:sp>
      </p:grpSp>
      <p:sp>
        <p:nvSpPr>
          <p:cNvPr id="61" name="Rettangolo 60"/>
          <p:cNvSpPr/>
          <p:nvPr/>
        </p:nvSpPr>
        <p:spPr>
          <a:xfrm>
            <a:off x="3060700" y="438150"/>
            <a:ext cx="6911975" cy="83026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FontTx/>
              <a:buBlip>
                <a:blip r:embed="rId3"/>
              </a:buBlip>
              <a:defRPr/>
            </a:pPr>
            <a:r>
              <a:rPr lang="en-US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/>
                <a:ea typeface="MingLiU_HKSCS" pitchFamily="18" charset="-120"/>
                <a:cs typeface="Corbel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/>
                <a:ea typeface="MingLiU_HKSCS" pitchFamily="18" charset="-120"/>
                <a:cs typeface="Corbel"/>
              </a:rPr>
              <a:t>Multiplet</a:t>
            </a:r>
            <a:r>
              <a:rPr lang="en-US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/>
                <a:ea typeface="MingLiU_HKSCS" pitchFamily="18" charset="-120"/>
                <a:cs typeface="Corbel"/>
              </a:rPr>
              <a:t> of States:  |l-j| </a:t>
            </a:r>
            <a:r>
              <a:rPr lang="en-US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/>
                <a:ea typeface="MingLiU_HKSCS" pitchFamily="18" charset="-120"/>
                <a:cs typeface="Corbel"/>
                <a:sym typeface="Symbol"/>
              </a:rPr>
              <a:t> I  </a:t>
            </a:r>
            <a:r>
              <a:rPr lang="en-US" sz="24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/>
                <a:ea typeface="MingLiU_HKSCS" pitchFamily="18" charset="-120"/>
                <a:cs typeface="Corbel"/>
                <a:sym typeface="Symbol"/>
              </a:rPr>
              <a:t>l</a:t>
            </a:r>
            <a:r>
              <a:rPr lang="en-US" sz="24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/>
                <a:ea typeface="MingLiU_HKSCS" pitchFamily="18" charset="-120"/>
                <a:cs typeface="Corbel"/>
              </a:rPr>
              <a:t>+j</a:t>
            </a:r>
            <a:endParaRPr lang="en-US" sz="24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bel"/>
              <a:ea typeface="MingLiU_HKSCS" pitchFamily="18" charset="-120"/>
              <a:cs typeface="Corbel"/>
            </a:endParaRPr>
          </a:p>
          <a:p>
            <a:pPr>
              <a:buFontTx/>
              <a:buBlip>
                <a:blip r:embed="rId3"/>
              </a:buBlip>
              <a:defRPr/>
            </a:pPr>
            <a:r>
              <a:rPr lang="en-US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/>
                <a:ea typeface="MingLiU_HKSCS" pitchFamily="18" charset="-120"/>
                <a:cs typeface="Corbel"/>
              </a:rPr>
              <a:t> B(E</a:t>
            </a:r>
            <a:r>
              <a:rPr lang="en-US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charset="2"/>
                <a:ea typeface="MingLiU_HKSCS" pitchFamily="18" charset="-120"/>
                <a:cs typeface="Symbol" charset="2"/>
              </a:rPr>
              <a:t>l</a:t>
            </a:r>
            <a:r>
              <a:rPr lang="en-US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/>
                <a:ea typeface="MingLiU_HKSCS" pitchFamily="18" charset="-120"/>
                <a:cs typeface="Corbel"/>
              </a:rPr>
              <a:t>) of phonon</a:t>
            </a:r>
            <a:endParaRPr lang="it-IT" sz="2000" dirty="0">
              <a:latin typeface="Corbel"/>
              <a:ea typeface="+mn-ea"/>
              <a:cs typeface="Corbel"/>
            </a:endParaRPr>
          </a:p>
        </p:txBody>
      </p:sp>
      <p:grpSp>
        <p:nvGrpSpPr>
          <p:cNvPr id="14" name="Gruppo 66"/>
          <p:cNvGrpSpPr>
            <a:grpSpLocks/>
          </p:cNvGrpSpPr>
          <p:nvPr/>
        </p:nvGrpSpPr>
        <p:grpSpPr bwMode="auto">
          <a:xfrm>
            <a:off x="6674322" y="1662782"/>
            <a:ext cx="2216150" cy="1077913"/>
            <a:chOff x="6170031" y="1805915"/>
            <a:chExt cx="2217052" cy="1077720"/>
          </a:xfrm>
        </p:grpSpPr>
        <p:cxnSp>
          <p:nvCxnSpPr>
            <p:cNvPr id="63" name="Connettore 2 62"/>
            <p:cNvCxnSpPr/>
            <p:nvPr/>
          </p:nvCxnSpPr>
          <p:spPr>
            <a:xfrm>
              <a:off x="6170031" y="1961462"/>
              <a:ext cx="0" cy="899952"/>
            </a:xfrm>
            <a:prstGeom prst="straightConnector1">
              <a:avLst/>
            </a:prstGeom>
            <a:ln w="38100">
              <a:solidFill>
                <a:srgbClr val="0000FF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Rettangolo 64"/>
            <p:cNvSpPr/>
            <p:nvPr/>
          </p:nvSpPr>
          <p:spPr>
            <a:xfrm>
              <a:off x="6300259" y="1805915"/>
              <a:ext cx="2086824" cy="107772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400" b="1">
                  <a:solidFill>
                    <a:srgbClr val="0000FF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Corbel" charset="0"/>
                  <a:ea typeface="MingLiU_HKSCS" charset="0"/>
                  <a:cs typeface="MingLiU_HKSCS" charset="0"/>
                </a:rPr>
                <a:t>Energy Split:</a:t>
              </a:r>
            </a:p>
            <a:p>
              <a:pPr>
                <a:defRPr/>
              </a:pPr>
              <a:r>
                <a:rPr lang="en-US" sz="2000">
                  <a:solidFill>
                    <a:srgbClr val="0000FF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Corbel" charset="0"/>
                  <a:ea typeface="MingLiU_HKSCS" charset="0"/>
                  <a:cs typeface="MingLiU_HKSCS" charset="0"/>
                </a:rPr>
                <a:t>Coupling strength</a:t>
              </a:r>
            </a:p>
            <a:p>
              <a:pPr>
                <a:defRPr/>
              </a:pPr>
              <a:r>
                <a:rPr lang="en-US" sz="2000">
                  <a:solidFill>
                    <a:srgbClr val="0000FF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Corbel" charset="0"/>
                  <a:ea typeface="MingLiU_HKSCS" charset="0"/>
                  <a:cs typeface="MingLiU_HKSCS" charset="0"/>
                </a:rPr>
                <a:t>Nuclear Force</a:t>
              </a:r>
            </a:p>
          </p:txBody>
        </p:sp>
      </p:grpSp>
      <p:sp>
        <p:nvSpPr>
          <p:cNvPr id="68" name="Rettangolo 67"/>
          <p:cNvSpPr/>
          <p:nvPr/>
        </p:nvSpPr>
        <p:spPr>
          <a:xfrm>
            <a:off x="6155209" y="908720"/>
            <a:ext cx="185738" cy="2984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endParaRPr lang="it-IT" sz="2000" b="1" baseline="-250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Arial" charset="0"/>
            </a:endParaRPr>
          </a:p>
        </p:txBody>
      </p:sp>
      <p:pic>
        <p:nvPicPr>
          <p:cNvPr id="23560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4" t="18263" r="11627" b="8713"/>
          <a:stretch>
            <a:fillRect/>
          </a:stretch>
        </p:blipFill>
        <p:spPr bwMode="auto">
          <a:xfrm>
            <a:off x="31750" y="1299914"/>
            <a:ext cx="2292350" cy="141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3561" name="Gruppo 2"/>
          <p:cNvGrpSpPr>
            <a:grpSpLocks/>
          </p:cNvGrpSpPr>
          <p:nvPr/>
        </p:nvGrpSpPr>
        <p:grpSpPr bwMode="auto">
          <a:xfrm>
            <a:off x="-44450" y="1096714"/>
            <a:ext cx="2455863" cy="1900238"/>
            <a:chOff x="3583867" y="3931973"/>
            <a:chExt cx="2049893" cy="1408376"/>
          </a:xfrm>
        </p:grpSpPr>
        <p:cxnSp>
          <p:nvCxnSpPr>
            <p:cNvPr id="64" name="Connettore 1 4"/>
            <p:cNvCxnSpPr/>
            <p:nvPr/>
          </p:nvCxnSpPr>
          <p:spPr>
            <a:xfrm rot="5400000">
              <a:off x="3805908" y="4632185"/>
              <a:ext cx="1408376" cy="7950"/>
            </a:xfrm>
            <a:prstGeom prst="line">
              <a:avLst/>
            </a:prstGeom>
            <a:ln w="28575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Connettore 1 5"/>
            <p:cNvCxnSpPr/>
            <p:nvPr/>
          </p:nvCxnSpPr>
          <p:spPr>
            <a:xfrm rot="5400000">
              <a:off x="4147777" y="4636161"/>
              <a:ext cx="1408376" cy="0"/>
            </a:xfrm>
            <a:prstGeom prst="line">
              <a:avLst/>
            </a:prstGeom>
            <a:ln w="28575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Connettore 1 6"/>
            <p:cNvCxnSpPr/>
            <p:nvPr/>
          </p:nvCxnSpPr>
          <p:spPr>
            <a:xfrm>
              <a:off x="3590492" y="4664988"/>
              <a:ext cx="2043268" cy="0"/>
            </a:xfrm>
            <a:prstGeom prst="line">
              <a:avLst/>
            </a:prstGeom>
            <a:ln w="28575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Connettore 1 7"/>
            <p:cNvCxnSpPr/>
            <p:nvPr/>
          </p:nvCxnSpPr>
          <p:spPr>
            <a:xfrm>
              <a:off x="3583867" y="4373194"/>
              <a:ext cx="2041943" cy="0"/>
            </a:xfrm>
            <a:prstGeom prst="line">
              <a:avLst/>
            </a:prstGeom>
            <a:ln w="28575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0" name="Ovale 8"/>
          <p:cNvSpPr/>
          <p:nvPr/>
        </p:nvSpPr>
        <p:spPr>
          <a:xfrm>
            <a:off x="1438275" y="1672977"/>
            <a:ext cx="431800" cy="43180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71" name="Ovale 8"/>
          <p:cNvSpPr/>
          <p:nvPr/>
        </p:nvSpPr>
        <p:spPr>
          <a:xfrm>
            <a:off x="646113" y="1672977"/>
            <a:ext cx="431800" cy="43180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72" name="TextBox 35"/>
          <p:cNvSpPr txBox="1">
            <a:spLocks noChangeArrowheads="1"/>
          </p:cNvSpPr>
          <p:nvPr/>
        </p:nvSpPr>
        <p:spPr bwMode="auto">
          <a:xfrm>
            <a:off x="300038" y="3284984"/>
            <a:ext cx="1835150" cy="1016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it-IT" sz="3600" b="1" baseline="30000" smtClean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rbel" charset="0"/>
              </a:rPr>
              <a:t>48</a:t>
            </a:r>
            <a:r>
              <a:rPr lang="it-IT" sz="36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rbel" charset="0"/>
              </a:rPr>
              <a:t>Ca</a:t>
            </a:r>
            <a:endParaRPr lang="it-IT" sz="2800" b="1" smtClean="0">
              <a:solidFill>
                <a:srgbClr val="0000FF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Corbel" charset="0"/>
            </a:endParaRPr>
          </a:p>
          <a:p>
            <a:pPr algn="ctr" eaLnBrk="1" hangingPunct="1">
              <a:defRPr/>
            </a:pPr>
            <a:r>
              <a:rPr lang="it-IT" sz="2400" b="1" smtClean="0">
                <a:solidFill>
                  <a:srgbClr val="0000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rbel" charset="0"/>
              </a:rPr>
              <a:t>(Z=20,N=28)</a:t>
            </a:r>
          </a:p>
        </p:txBody>
      </p:sp>
      <p:sp>
        <p:nvSpPr>
          <p:cNvPr id="73" name="Rectangle 1"/>
          <p:cNvSpPr>
            <a:spLocks noChangeArrowheads="1"/>
          </p:cNvSpPr>
          <p:nvPr/>
        </p:nvSpPr>
        <p:spPr bwMode="auto">
          <a:xfrm>
            <a:off x="6516117" y="3495422"/>
            <a:ext cx="2563812" cy="1661993"/>
          </a:xfrm>
          <a:prstGeom prst="rect">
            <a:avLst/>
          </a:prstGeom>
          <a:solidFill>
            <a:schemeClr val="bg1"/>
          </a:solidFill>
          <a:ln w="28575" cmpd="sng">
            <a:solidFill>
              <a:srgbClr val="FF0000"/>
            </a:solidFill>
            <a:prstDash val="dash"/>
          </a:ln>
          <a:extLst/>
        </p:spPr>
        <p:txBody>
          <a:bodyPr>
            <a:spAutoFit/>
          </a:bodyPr>
          <a:lstStyle/>
          <a:p>
            <a:pPr algn="ctr"/>
            <a:r>
              <a:rPr lang="it-IT" b="1" dirty="0" err="1">
                <a:solidFill>
                  <a:srgbClr val="0000FF"/>
                </a:solidFill>
                <a:latin typeface="Corbel" charset="0"/>
                <a:cs typeface="Corbel" charset="0"/>
              </a:rPr>
              <a:t>Angular</a:t>
            </a:r>
            <a:r>
              <a:rPr lang="it-IT" b="1" dirty="0">
                <a:solidFill>
                  <a:srgbClr val="0000FF"/>
                </a:solidFill>
                <a:latin typeface="Corbel" charset="0"/>
                <a:cs typeface="Corbel" charset="0"/>
              </a:rPr>
              <a:t> </a:t>
            </a:r>
            <a:r>
              <a:rPr lang="it-IT" b="1" dirty="0" err="1">
                <a:solidFill>
                  <a:srgbClr val="0000FF"/>
                </a:solidFill>
                <a:latin typeface="Corbel" charset="0"/>
                <a:cs typeface="Corbel" charset="0"/>
              </a:rPr>
              <a:t>distributions</a:t>
            </a:r>
            <a:endParaRPr lang="it-IT" b="1" dirty="0">
              <a:solidFill>
                <a:srgbClr val="0000FF"/>
              </a:solidFill>
              <a:latin typeface="Corbel" charset="0"/>
              <a:cs typeface="Corbel" charset="0"/>
            </a:endParaRPr>
          </a:p>
          <a:p>
            <a:pPr algn="ctr"/>
            <a:r>
              <a:rPr lang="it-IT" b="1" dirty="0" err="1">
                <a:solidFill>
                  <a:srgbClr val="0000FF"/>
                </a:solidFill>
                <a:latin typeface="Corbel" charset="0"/>
                <a:cs typeface="Corbel" charset="0"/>
              </a:rPr>
              <a:t>Polarizations</a:t>
            </a:r>
            <a:endParaRPr lang="it-IT" b="1" dirty="0">
              <a:solidFill>
                <a:srgbClr val="0000FF"/>
              </a:solidFill>
              <a:latin typeface="Corbel" charset="0"/>
              <a:cs typeface="Corbel" charset="0"/>
            </a:endParaRPr>
          </a:p>
          <a:p>
            <a:pPr algn="ctr"/>
            <a:r>
              <a:rPr lang="it-IT" b="1" dirty="0" err="1">
                <a:solidFill>
                  <a:srgbClr val="0000FF"/>
                </a:solidFill>
                <a:latin typeface="Corbel" charset="0"/>
                <a:cs typeface="Corbel" charset="0"/>
              </a:rPr>
              <a:t>Lifetimes</a:t>
            </a:r>
            <a:endParaRPr lang="it-IT" b="1" dirty="0">
              <a:solidFill>
                <a:srgbClr val="0000FF"/>
              </a:solidFill>
              <a:latin typeface="Corbel" charset="0"/>
              <a:cs typeface="Corbel" charset="0"/>
            </a:endParaRPr>
          </a:p>
          <a:p>
            <a:pPr algn="ctr"/>
            <a:endParaRPr lang="it-IT" sz="1600" b="1" dirty="0">
              <a:solidFill>
                <a:srgbClr val="0000FF"/>
              </a:solidFill>
              <a:latin typeface="Corbel" charset="0"/>
              <a:cs typeface="Corbel" charset="0"/>
            </a:endParaRPr>
          </a:p>
          <a:p>
            <a:pPr algn="ctr"/>
            <a:r>
              <a:rPr lang="it-IT" sz="1600" i="1" dirty="0" smtClean="0">
                <a:solidFill>
                  <a:srgbClr val="0000FF"/>
                </a:solidFill>
                <a:latin typeface="Corbel" charset="0"/>
                <a:cs typeface="Corbel" charset="0"/>
              </a:rPr>
              <a:t>to </a:t>
            </a:r>
            <a:r>
              <a:rPr lang="it-IT" sz="1600" i="1" dirty="0" err="1" smtClean="0">
                <a:solidFill>
                  <a:srgbClr val="0000FF"/>
                </a:solidFill>
                <a:latin typeface="Corbel" charset="0"/>
                <a:cs typeface="Corbel" charset="0"/>
              </a:rPr>
              <a:t>firmly</a:t>
            </a:r>
            <a:r>
              <a:rPr lang="it-IT" sz="1600" i="1" dirty="0">
                <a:solidFill>
                  <a:srgbClr val="0000FF"/>
                </a:solidFill>
                <a:latin typeface="Corbel" charset="0"/>
                <a:cs typeface="Corbel" charset="0"/>
              </a:rPr>
              <a:t> </a:t>
            </a:r>
            <a:r>
              <a:rPr lang="it-IT" sz="1600" i="1" dirty="0" err="1" smtClean="0">
                <a:solidFill>
                  <a:srgbClr val="0000FF"/>
                </a:solidFill>
                <a:latin typeface="Corbel" charset="0"/>
                <a:cs typeface="Corbel" charset="0"/>
              </a:rPr>
              <a:t>establish</a:t>
            </a:r>
            <a:r>
              <a:rPr lang="it-IT" sz="1600" i="1" dirty="0" smtClean="0">
                <a:solidFill>
                  <a:srgbClr val="0000FF"/>
                </a:solidFill>
                <a:latin typeface="Corbel" charset="0"/>
                <a:cs typeface="Corbel" charset="0"/>
              </a:rPr>
              <a:t> </a:t>
            </a:r>
          </a:p>
          <a:p>
            <a:pPr algn="ctr"/>
            <a:r>
              <a:rPr lang="it-IT" sz="1600" i="1" dirty="0" err="1" smtClean="0">
                <a:solidFill>
                  <a:srgbClr val="0000FF"/>
                </a:solidFill>
                <a:latin typeface="Corbel" charset="0"/>
                <a:cs typeface="Corbel" charset="0"/>
              </a:rPr>
              <a:t>I</a:t>
            </a:r>
            <a:r>
              <a:rPr lang="it-IT" sz="1600" i="1" baseline="30000" dirty="0" err="1" smtClean="0">
                <a:solidFill>
                  <a:srgbClr val="0000FF"/>
                </a:solidFill>
                <a:latin typeface="Symbol" charset="0"/>
                <a:cs typeface="Symbol" charset="0"/>
              </a:rPr>
              <a:t>p</a:t>
            </a:r>
            <a:r>
              <a:rPr lang="it-IT" sz="1600" i="1" dirty="0" smtClean="0">
                <a:solidFill>
                  <a:srgbClr val="0000FF"/>
                </a:solidFill>
                <a:latin typeface="Corbel" charset="0"/>
                <a:cs typeface="Corbel" charset="0"/>
              </a:rPr>
              <a:t> </a:t>
            </a:r>
            <a:r>
              <a:rPr lang="it-IT" sz="1600" i="1" dirty="0">
                <a:solidFill>
                  <a:srgbClr val="0000FF"/>
                </a:solidFill>
                <a:latin typeface="Corbel" charset="0"/>
                <a:cs typeface="Corbel" charset="0"/>
              </a:rPr>
              <a:t>and B(E/M</a:t>
            </a:r>
            <a:r>
              <a:rPr lang="it-IT" sz="1600" i="1" dirty="0">
                <a:solidFill>
                  <a:srgbClr val="0000FF"/>
                </a:solidFill>
                <a:latin typeface="Symbol" charset="0"/>
                <a:cs typeface="Symbol" charset="0"/>
              </a:rPr>
              <a:t>l</a:t>
            </a:r>
            <a:r>
              <a:rPr lang="it-IT" sz="1600" i="1" dirty="0">
                <a:solidFill>
                  <a:srgbClr val="0000FF"/>
                </a:solidFill>
                <a:latin typeface="Corbel" charset="0"/>
                <a:cs typeface="Corbel" charset="0"/>
              </a:rPr>
              <a:t>)</a:t>
            </a:r>
          </a:p>
        </p:txBody>
      </p:sp>
      <p:sp>
        <p:nvSpPr>
          <p:cNvPr id="74" name="Text Box 15"/>
          <p:cNvSpPr txBox="1">
            <a:spLocks noChangeArrowheads="1"/>
          </p:cNvSpPr>
          <p:nvPr/>
        </p:nvSpPr>
        <p:spPr bwMode="auto">
          <a:xfrm>
            <a:off x="-252411" y="4662126"/>
            <a:ext cx="3024212" cy="790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prstDash val="dash"/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80000"/>
              </a:lnSpc>
            </a:pPr>
            <a:r>
              <a:rPr lang="it-IT" sz="1600" baseline="30000" dirty="0" smtClean="0">
                <a:solidFill>
                  <a:srgbClr val="0000FF"/>
                </a:solidFill>
                <a:latin typeface="Corbel" charset="0"/>
                <a:cs typeface="Corbel" charset="0"/>
              </a:rPr>
              <a:t>48</a:t>
            </a:r>
            <a:r>
              <a:rPr lang="it-IT" sz="1600" dirty="0" smtClean="0">
                <a:solidFill>
                  <a:srgbClr val="0000FF"/>
                </a:solidFill>
                <a:latin typeface="Corbel" charset="0"/>
                <a:cs typeface="Corbel" charset="0"/>
              </a:rPr>
              <a:t>Ca</a:t>
            </a:r>
            <a:r>
              <a:rPr lang="it-IT" sz="1600" dirty="0">
                <a:solidFill>
                  <a:srgbClr val="0000FF"/>
                </a:solidFill>
                <a:latin typeface="Corbel" charset="0"/>
                <a:cs typeface="Corbel" charset="0"/>
              </a:rPr>
              <a:t>+</a:t>
            </a:r>
            <a:r>
              <a:rPr lang="it-IT" sz="1600" baseline="30000" dirty="0">
                <a:solidFill>
                  <a:srgbClr val="0000FF"/>
                </a:solidFill>
                <a:latin typeface="Corbel" charset="0"/>
                <a:cs typeface="Corbel" charset="0"/>
              </a:rPr>
              <a:t>64</a:t>
            </a:r>
            <a:r>
              <a:rPr lang="it-IT" sz="1600" dirty="0">
                <a:solidFill>
                  <a:srgbClr val="0000FF"/>
                </a:solidFill>
                <a:latin typeface="Corbel" charset="0"/>
                <a:cs typeface="Corbel" charset="0"/>
              </a:rPr>
              <a:t>Ni @ 6MeV/</a:t>
            </a:r>
            <a:r>
              <a:rPr lang="it-IT" sz="1600" dirty="0" smtClean="0">
                <a:solidFill>
                  <a:srgbClr val="0000FF"/>
                </a:solidFill>
                <a:latin typeface="Corbel" charset="0"/>
                <a:cs typeface="Corbel" charset="0"/>
              </a:rPr>
              <a:t>A</a:t>
            </a:r>
            <a:endParaRPr lang="it-IT" sz="1000" dirty="0">
              <a:solidFill>
                <a:srgbClr val="0000FF"/>
              </a:solidFill>
              <a:latin typeface="Corbel" charset="0"/>
              <a:cs typeface="Corbel" charset="0"/>
            </a:endParaRPr>
          </a:p>
          <a:p>
            <a:pPr algn="ctr" eaLnBrk="1" hangingPunct="1">
              <a:lnSpc>
                <a:spcPct val="80000"/>
              </a:lnSpc>
            </a:pPr>
            <a:endParaRPr lang="it-IT" sz="400" b="1" dirty="0">
              <a:solidFill>
                <a:srgbClr val="0000FF"/>
              </a:solidFill>
              <a:latin typeface="Corbel" charset="0"/>
              <a:cs typeface="Corbel" charset="0"/>
            </a:endParaRPr>
          </a:p>
          <a:p>
            <a:pPr algn="ctr" eaLnBrk="1" hangingPunct="1">
              <a:lnSpc>
                <a:spcPct val="80000"/>
              </a:lnSpc>
            </a:pPr>
            <a:r>
              <a:rPr lang="it-IT" sz="1800" b="1" dirty="0" err="1">
                <a:solidFill>
                  <a:srgbClr val="0000FF"/>
                </a:solidFill>
                <a:latin typeface="Corbel" charset="0"/>
                <a:cs typeface="Corbel" charset="0"/>
              </a:rPr>
              <a:t>Ge</a:t>
            </a:r>
            <a:r>
              <a:rPr lang="it-IT" sz="1800" b="1" dirty="0">
                <a:solidFill>
                  <a:srgbClr val="0000FF"/>
                </a:solidFill>
                <a:latin typeface="Corbel" charset="0"/>
                <a:cs typeface="Corbel" charset="0"/>
              </a:rPr>
              <a:t> Array (CLARA) </a:t>
            </a:r>
            <a:endParaRPr lang="it-IT" sz="1800" b="1" dirty="0" smtClean="0">
              <a:solidFill>
                <a:srgbClr val="0000FF"/>
              </a:solidFill>
              <a:latin typeface="Corbel" charset="0"/>
              <a:cs typeface="Corbel" charset="0"/>
            </a:endParaRPr>
          </a:p>
          <a:p>
            <a:pPr algn="ctr" eaLnBrk="1" hangingPunct="1">
              <a:lnSpc>
                <a:spcPct val="80000"/>
              </a:lnSpc>
            </a:pPr>
            <a:r>
              <a:rPr lang="it-IT" sz="1800" b="1" dirty="0" smtClean="0">
                <a:solidFill>
                  <a:srgbClr val="0000FF"/>
                </a:solidFill>
                <a:latin typeface="Corbel" charset="0"/>
                <a:cs typeface="Corbel" charset="0"/>
              </a:rPr>
              <a:t> </a:t>
            </a:r>
            <a:r>
              <a:rPr lang="it-IT" sz="1800" b="1" dirty="0" err="1">
                <a:solidFill>
                  <a:srgbClr val="0000FF"/>
                </a:solidFill>
                <a:latin typeface="Corbel" charset="0"/>
                <a:cs typeface="Corbel" charset="0"/>
              </a:rPr>
              <a:t>Spectrometer</a:t>
            </a:r>
            <a:r>
              <a:rPr lang="it-IT" sz="1800" b="1" dirty="0">
                <a:solidFill>
                  <a:srgbClr val="0000FF"/>
                </a:solidFill>
                <a:latin typeface="Corbel" charset="0"/>
                <a:cs typeface="Corbel" charset="0"/>
              </a:rPr>
              <a:t> (PRISMA)</a:t>
            </a:r>
          </a:p>
        </p:txBody>
      </p:sp>
      <p:sp>
        <p:nvSpPr>
          <p:cNvPr id="75" name="Rectangle 28"/>
          <p:cNvSpPr>
            <a:spLocks noChangeArrowheads="1"/>
          </p:cNvSpPr>
          <p:nvPr/>
        </p:nvSpPr>
        <p:spPr bwMode="auto">
          <a:xfrm>
            <a:off x="107950" y="5733256"/>
            <a:ext cx="903605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ro-RO" sz="1200" i="1" dirty="0">
                <a:latin typeface="Corbel" charset="0"/>
                <a:cs typeface="Corbel" charset="0"/>
              </a:rPr>
              <a:t>D. Montanari, S. Leoni et al., </a:t>
            </a:r>
            <a:endParaRPr lang="ro-RO" sz="1200" i="1" dirty="0" smtClean="0">
              <a:latin typeface="Corbel" charset="0"/>
              <a:cs typeface="Corbel" charset="0"/>
            </a:endParaRPr>
          </a:p>
          <a:p>
            <a:r>
              <a:rPr lang="ro-RO" sz="1200" i="1" dirty="0" smtClean="0">
                <a:latin typeface="Corbel" charset="0"/>
                <a:cs typeface="Corbel" charset="0"/>
              </a:rPr>
              <a:t>PLB697</a:t>
            </a:r>
            <a:r>
              <a:rPr lang="ro-RO" sz="1200" i="1" dirty="0">
                <a:latin typeface="Corbel" charset="0"/>
                <a:cs typeface="Corbel" charset="0"/>
              </a:rPr>
              <a:t>(2011)</a:t>
            </a:r>
            <a:r>
              <a:rPr lang="ro-RO" sz="1200" i="1" dirty="0" smtClean="0">
                <a:latin typeface="Corbel" charset="0"/>
                <a:cs typeface="Corbel" charset="0"/>
              </a:rPr>
              <a:t>288</a:t>
            </a:r>
          </a:p>
          <a:p>
            <a:endParaRPr lang="ro-RO" sz="1200" i="1" dirty="0">
              <a:latin typeface="Corbel" charset="0"/>
              <a:cs typeface="Corbel" charset="0"/>
            </a:endParaRPr>
          </a:p>
          <a:p>
            <a:r>
              <a:rPr lang="ro-RO" sz="1200" i="1" dirty="0" smtClean="0">
                <a:latin typeface="Corbel" charset="0"/>
                <a:cs typeface="Corbel" charset="0"/>
              </a:rPr>
              <a:t> D</a:t>
            </a:r>
            <a:r>
              <a:rPr lang="ro-RO" sz="1200" i="1" dirty="0">
                <a:latin typeface="Corbel" charset="0"/>
                <a:cs typeface="Corbel" charset="0"/>
              </a:rPr>
              <a:t>. Montanari, S. Leoni et al.</a:t>
            </a:r>
            <a:r>
              <a:rPr lang="ro-RO" sz="1200" i="1" dirty="0" smtClean="0">
                <a:latin typeface="Corbel" charset="0"/>
                <a:cs typeface="Corbel" charset="0"/>
              </a:rPr>
              <a:t>,</a:t>
            </a:r>
          </a:p>
          <a:p>
            <a:r>
              <a:rPr lang="ro-RO" sz="1200" i="1" dirty="0" smtClean="0">
                <a:latin typeface="Corbel" charset="0"/>
                <a:cs typeface="Corbel" charset="0"/>
              </a:rPr>
              <a:t> </a:t>
            </a:r>
            <a:r>
              <a:rPr lang="ro-RO" sz="1200" i="1" dirty="0">
                <a:latin typeface="Corbel" charset="0"/>
                <a:cs typeface="Corbel" charset="0"/>
              </a:rPr>
              <a:t>PRC85, (2012)044301</a:t>
            </a:r>
          </a:p>
          <a:p>
            <a:endParaRPr lang="ro-RO" sz="1200" i="1" dirty="0">
              <a:latin typeface="Corbel" charset="0"/>
              <a:cs typeface="Corbe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5491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75"/>
          <p:cNvSpPr/>
          <p:nvPr/>
        </p:nvSpPr>
        <p:spPr>
          <a:xfrm>
            <a:off x="419173" y="2156550"/>
            <a:ext cx="3195021" cy="3151973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40954" y="1286085"/>
            <a:ext cx="3098296" cy="6955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2400" dirty="0" smtClean="0">
                <a:solidFill>
                  <a:srgbClr val="00FFFF"/>
                </a:solidFill>
                <a:latin typeface="Corbel"/>
                <a:cs typeface="Corbel"/>
              </a:rPr>
              <a:t>SHELL GAPS </a:t>
            </a:r>
          </a:p>
          <a:p>
            <a:pPr algn="ctr">
              <a:lnSpc>
                <a:spcPct val="80000"/>
              </a:lnSpc>
            </a:pPr>
            <a:r>
              <a:rPr lang="en-US" sz="2400" dirty="0">
                <a:solidFill>
                  <a:srgbClr val="00FFFF"/>
                </a:solidFill>
                <a:latin typeface="Corbel"/>
                <a:cs typeface="Corbel"/>
              </a:rPr>
              <a:t>a</a:t>
            </a:r>
            <a:r>
              <a:rPr lang="en-US" sz="2400" dirty="0" smtClean="0">
                <a:solidFill>
                  <a:srgbClr val="00FFFF"/>
                </a:solidFill>
                <a:latin typeface="Corbel"/>
                <a:cs typeface="Corbel"/>
              </a:rPr>
              <a:t>s Truncation Scheme</a:t>
            </a:r>
            <a:endParaRPr lang="en-US" sz="2400" dirty="0">
              <a:solidFill>
                <a:srgbClr val="00FFFF"/>
              </a:solidFill>
              <a:latin typeface="Corbel"/>
              <a:cs typeface="Corbel"/>
            </a:endParaRPr>
          </a:p>
        </p:txBody>
      </p:sp>
      <p:sp>
        <p:nvSpPr>
          <p:cNvPr id="6" name="Rettangolo 4"/>
          <p:cNvSpPr/>
          <p:nvPr/>
        </p:nvSpPr>
        <p:spPr>
          <a:xfrm>
            <a:off x="0" y="124719"/>
            <a:ext cx="9144000" cy="5409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2800" b="1" dirty="0" smtClean="0">
                <a:solidFill>
                  <a:srgbClr val="FFFF00"/>
                </a:solidFill>
                <a:latin typeface="Corbel" charset="0"/>
                <a:cs typeface="Corbel" charset="0"/>
              </a:rPr>
              <a:t> The SHELL MODEL Approach</a:t>
            </a:r>
          </a:p>
          <a:p>
            <a:pPr algn="ctr">
              <a:lnSpc>
                <a:spcPct val="70000"/>
              </a:lnSpc>
            </a:pPr>
            <a:endParaRPr lang="en-US" sz="900" b="1" dirty="0" smtClean="0">
              <a:solidFill>
                <a:srgbClr val="FFFF00"/>
              </a:solidFill>
              <a:latin typeface="Corbel" charset="0"/>
              <a:cs typeface="Corbel" charset="0"/>
            </a:endParaRPr>
          </a:p>
        </p:txBody>
      </p:sp>
      <p:grpSp>
        <p:nvGrpSpPr>
          <p:cNvPr id="7" name="Group 33"/>
          <p:cNvGrpSpPr/>
          <p:nvPr/>
        </p:nvGrpSpPr>
        <p:grpSpPr>
          <a:xfrm>
            <a:off x="1662948" y="2211089"/>
            <a:ext cx="1738553" cy="1771848"/>
            <a:chOff x="1418567" y="2547303"/>
            <a:chExt cx="1671915" cy="1672303"/>
          </a:xfrm>
        </p:grpSpPr>
        <p:grpSp>
          <p:nvGrpSpPr>
            <p:cNvPr id="8" name="Gruppo 27"/>
            <p:cNvGrpSpPr/>
            <p:nvPr/>
          </p:nvGrpSpPr>
          <p:grpSpPr>
            <a:xfrm>
              <a:off x="1418567" y="2547303"/>
              <a:ext cx="1671915" cy="1672303"/>
              <a:chOff x="699898" y="2870192"/>
              <a:chExt cx="1278364" cy="1509601"/>
            </a:xfrm>
          </p:grpSpPr>
          <p:pic>
            <p:nvPicPr>
              <p:cNvPr id="11" name="Picture 3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699898" y="2870192"/>
                <a:ext cx="1278363" cy="150960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2" name="Rectangle 1"/>
              <p:cNvSpPr/>
              <p:nvPr/>
            </p:nvSpPr>
            <p:spPr>
              <a:xfrm>
                <a:off x="1675863" y="3414772"/>
                <a:ext cx="302399" cy="96502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cxnSp>
          <p:nvCxnSpPr>
            <p:cNvPr id="9" name="Connettore 2 40"/>
            <p:cNvCxnSpPr/>
            <p:nvPr/>
          </p:nvCxnSpPr>
          <p:spPr>
            <a:xfrm>
              <a:off x="1711333" y="3221330"/>
              <a:ext cx="345489" cy="21420"/>
            </a:xfrm>
            <a:prstGeom prst="straightConnector1">
              <a:avLst/>
            </a:prstGeom>
            <a:ln w="12700" cmpd="sng">
              <a:solidFill>
                <a:srgbClr val="0000FF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nettore 2 43"/>
            <p:cNvCxnSpPr/>
            <p:nvPr/>
          </p:nvCxnSpPr>
          <p:spPr>
            <a:xfrm flipV="1">
              <a:off x="1893367" y="3299059"/>
              <a:ext cx="163455" cy="102096"/>
            </a:xfrm>
            <a:prstGeom prst="straightConnector1">
              <a:avLst/>
            </a:prstGeom>
            <a:ln w="3175" cmpd="sng">
              <a:solidFill>
                <a:srgbClr val="0000FF"/>
              </a:solidFill>
              <a:headEnd type="arrow" w="sm" len="sm"/>
              <a:tailEnd type="arrow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Rettangolo 12"/>
          <p:cNvSpPr/>
          <p:nvPr/>
        </p:nvSpPr>
        <p:spPr>
          <a:xfrm>
            <a:off x="1617041" y="4072218"/>
            <a:ext cx="14868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  <a:latin typeface="Corbel"/>
                <a:cs typeface="Corbel"/>
              </a:rPr>
              <a:t>Frozen CORE</a:t>
            </a:r>
          </a:p>
        </p:txBody>
      </p:sp>
      <p:sp>
        <p:nvSpPr>
          <p:cNvPr id="14" name="Rettangolo 13"/>
          <p:cNvSpPr/>
          <p:nvPr/>
        </p:nvSpPr>
        <p:spPr>
          <a:xfrm>
            <a:off x="419172" y="2756942"/>
            <a:ext cx="1160294" cy="7663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</a:pPr>
            <a:r>
              <a:rPr lang="en-US" b="1" dirty="0" smtClean="0">
                <a:solidFill>
                  <a:srgbClr val="0000FF"/>
                </a:solidFill>
                <a:latin typeface="Corbel"/>
                <a:cs typeface="Corbel"/>
              </a:rPr>
              <a:t>VALENCE </a:t>
            </a:r>
          </a:p>
          <a:p>
            <a:pPr>
              <a:lnSpc>
                <a:spcPct val="80000"/>
              </a:lnSpc>
            </a:pPr>
            <a:r>
              <a:rPr lang="en-US" b="1" dirty="0" smtClean="0">
                <a:solidFill>
                  <a:srgbClr val="0000FF"/>
                </a:solidFill>
                <a:latin typeface="Corbel"/>
                <a:cs typeface="Corbel"/>
              </a:rPr>
              <a:t>Nucleons</a:t>
            </a:r>
          </a:p>
          <a:p>
            <a:pPr>
              <a:lnSpc>
                <a:spcPct val="80000"/>
              </a:lnSpc>
            </a:pPr>
            <a:r>
              <a:rPr lang="en-US" b="1" dirty="0">
                <a:solidFill>
                  <a:srgbClr val="0000FF"/>
                </a:solidFill>
                <a:latin typeface="Corbel"/>
                <a:cs typeface="Corbel"/>
              </a:rPr>
              <a:t> </a:t>
            </a:r>
            <a:r>
              <a:rPr lang="en-US" b="1" dirty="0" smtClean="0">
                <a:solidFill>
                  <a:srgbClr val="0000FF"/>
                </a:solidFill>
                <a:latin typeface="Corbel"/>
                <a:cs typeface="Corbel"/>
              </a:rPr>
              <a:t>         </a:t>
            </a:r>
            <a:endParaRPr lang="it-IT" dirty="0"/>
          </a:p>
        </p:txBody>
      </p:sp>
      <p:sp>
        <p:nvSpPr>
          <p:cNvPr id="15" name="Rectangle 48"/>
          <p:cNvSpPr/>
          <p:nvPr/>
        </p:nvSpPr>
        <p:spPr>
          <a:xfrm>
            <a:off x="1045531" y="4385193"/>
            <a:ext cx="256866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0000FF"/>
                </a:solidFill>
                <a:latin typeface="Corbel"/>
                <a:cs typeface="Corbel"/>
              </a:rPr>
              <a:t>d</a:t>
            </a:r>
            <a:r>
              <a:rPr lang="en-US" dirty="0" smtClean="0">
                <a:solidFill>
                  <a:srgbClr val="0000FF"/>
                </a:solidFill>
                <a:latin typeface="Corbel"/>
                <a:cs typeface="Corbel"/>
              </a:rPr>
              <a:t>oubly magic nucleus</a:t>
            </a:r>
          </a:p>
          <a:p>
            <a:pPr algn="ctr"/>
            <a:r>
              <a:rPr lang="en-US" baseline="30000" dirty="0" smtClean="0">
                <a:solidFill>
                  <a:srgbClr val="0000FF"/>
                </a:solidFill>
                <a:latin typeface="Corbel"/>
                <a:cs typeface="Corbel"/>
              </a:rPr>
              <a:t>4</a:t>
            </a:r>
            <a:r>
              <a:rPr lang="en-US" dirty="0" smtClean="0">
                <a:solidFill>
                  <a:srgbClr val="0000FF"/>
                </a:solidFill>
                <a:latin typeface="Corbel"/>
                <a:cs typeface="Corbel"/>
              </a:rPr>
              <a:t>He, </a:t>
            </a:r>
            <a:r>
              <a:rPr lang="en-US" baseline="30000" dirty="0" smtClean="0">
                <a:solidFill>
                  <a:srgbClr val="0000FF"/>
                </a:solidFill>
                <a:latin typeface="Corbel"/>
                <a:cs typeface="Corbel"/>
              </a:rPr>
              <a:t>16</a:t>
            </a:r>
            <a:r>
              <a:rPr lang="en-US" dirty="0" smtClean="0">
                <a:solidFill>
                  <a:srgbClr val="0000FF"/>
                </a:solidFill>
                <a:latin typeface="Corbel"/>
                <a:cs typeface="Corbel"/>
              </a:rPr>
              <a:t>O, </a:t>
            </a:r>
            <a:r>
              <a:rPr lang="en-US" baseline="30000" dirty="0" smtClean="0">
                <a:solidFill>
                  <a:srgbClr val="0000FF"/>
                </a:solidFill>
                <a:latin typeface="Corbel"/>
                <a:cs typeface="Corbel"/>
              </a:rPr>
              <a:t>40</a:t>
            </a:r>
            <a:r>
              <a:rPr lang="en-US" dirty="0" smtClean="0">
                <a:solidFill>
                  <a:srgbClr val="0000FF"/>
                </a:solidFill>
                <a:latin typeface="Corbel"/>
                <a:cs typeface="Corbel"/>
              </a:rPr>
              <a:t>Ca,</a:t>
            </a:r>
          </a:p>
          <a:p>
            <a:pPr algn="ctr"/>
            <a:r>
              <a:rPr lang="en-US" dirty="0" smtClean="0">
                <a:solidFill>
                  <a:srgbClr val="0000FF"/>
                </a:solidFill>
                <a:latin typeface="Corbel"/>
                <a:cs typeface="Corbel"/>
              </a:rPr>
              <a:t> </a:t>
            </a:r>
            <a:r>
              <a:rPr lang="en-US" baseline="30000" dirty="0" smtClean="0">
                <a:solidFill>
                  <a:srgbClr val="0000FF"/>
                </a:solidFill>
                <a:latin typeface="Corbel"/>
                <a:cs typeface="Corbel"/>
              </a:rPr>
              <a:t>132</a:t>
            </a:r>
            <a:r>
              <a:rPr lang="en-US" dirty="0" smtClean="0">
                <a:solidFill>
                  <a:srgbClr val="0000FF"/>
                </a:solidFill>
                <a:latin typeface="Corbel"/>
                <a:cs typeface="Corbel"/>
              </a:rPr>
              <a:t>Sn, </a:t>
            </a:r>
            <a:r>
              <a:rPr lang="en-US" baseline="30000" dirty="0" smtClean="0">
                <a:solidFill>
                  <a:srgbClr val="0000FF"/>
                </a:solidFill>
                <a:latin typeface="Corbel"/>
                <a:cs typeface="Corbel"/>
              </a:rPr>
              <a:t>208</a:t>
            </a:r>
            <a:r>
              <a:rPr lang="en-US" dirty="0" smtClean="0">
                <a:solidFill>
                  <a:srgbClr val="0000FF"/>
                </a:solidFill>
                <a:latin typeface="Corbel"/>
                <a:cs typeface="Corbel"/>
              </a:rPr>
              <a:t>Pb</a:t>
            </a:r>
            <a:endParaRPr lang="en-US" dirty="0">
              <a:solidFill>
                <a:srgbClr val="0000FF"/>
              </a:solidFill>
              <a:latin typeface="Corbel"/>
              <a:cs typeface="Corbel"/>
            </a:endParaRPr>
          </a:p>
        </p:txBody>
      </p:sp>
      <p:sp>
        <p:nvSpPr>
          <p:cNvPr id="18" name="Rectangle 67"/>
          <p:cNvSpPr/>
          <p:nvPr/>
        </p:nvSpPr>
        <p:spPr>
          <a:xfrm>
            <a:off x="3680334" y="1456328"/>
            <a:ext cx="5371070" cy="42750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84408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SzPct val="150000"/>
            </a:pPr>
            <a:r>
              <a:rPr lang="pl-PL" dirty="0" smtClean="0">
                <a:solidFill>
                  <a:srgbClr val="00FFFF"/>
                </a:solidFill>
                <a:latin typeface="Corbel"/>
                <a:cs typeface="Corbel"/>
              </a:rPr>
              <a:t> </a:t>
            </a:r>
            <a:r>
              <a:rPr lang="pl-PL" sz="2400" dirty="0" smtClean="0">
                <a:solidFill>
                  <a:srgbClr val="00FFFF"/>
                </a:solidFill>
                <a:latin typeface="Corbel"/>
                <a:cs typeface="Corbel"/>
              </a:rPr>
              <a:t>LIMITATIONS</a:t>
            </a:r>
            <a:endParaRPr lang="pl-PL" sz="2400" dirty="0">
              <a:solidFill>
                <a:srgbClr val="00FFFF"/>
              </a:solidFill>
              <a:latin typeface="Corbel"/>
              <a:cs typeface="Corbel"/>
            </a:endParaRPr>
          </a:p>
          <a:p>
            <a:pPr algn="ctr" defTabSz="844083" fontAlgn="base">
              <a:lnSpc>
                <a:spcPct val="50000"/>
              </a:lnSpc>
              <a:spcBef>
                <a:spcPct val="0"/>
              </a:spcBef>
              <a:spcAft>
                <a:spcPct val="0"/>
              </a:spcAft>
              <a:buSzPct val="150000"/>
            </a:pPr>
            <a:endParaRPr lang="pl-PL" sz="2000" b="1" u="sng" dirty="0">
              <a:solidFill>
                <a:srgbClr val="00FFFF"/>
              </a:solidFill>
              <a:latin typeface="Corbel"/>
              <a:cs typeface="Corbel"/>
            </a:endParaRPr>
          </a:p>
          <a:p>
            <a:pPr lvl="2" algn="ctr" defTabSz="844083" fontAlgn="base">
              <a:lnSpc>
                <a:spcPct val="50000"/>
              </a:lnSpc>
              <a:spcBef>
                <a:spcPct val="0"/>
              </a:spcBef>
              <a:spcAft>
                <a:spcPct val="0"/>
              </a:spcAft>
              <a:buSzPct val="150000"/>
            </a:pPr>
            <a:endParaRPr lang="pl-PL" sz="2000" b="1" dirty="0" smtClean="0">
              <a:solidFill>
                <a:srgbClr val="0000FF"/>
              </a:solidFill>
              <a:latin typeface="Corbel"/>
              <a:cs typeface="Corbel"/>
            </a:endParaRPr>
          </a:p>
          <a:p>
            <a:pPr marL="285750" indent="-285750" algn="ctr" defTabSz="84408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SzPct val="100000"/>
              <a:buFont typeface="Courier New"/>
              <a:buChar char="o"/>
            </a:pPr>
            <a:r>
              <a:rPr lang="pl-PL" sz="2000" dirty="0" err="1" smtClean="0">
                <a:solidFill>
                  <a:schemeClr val="bg1"/>
                </a:solidFill>
                <a:latin typeface="Corbel"/>
                <a:cs typeface="Corbel"/>
              </a:rPr>
              <a:t>Only</a:t>
            </a:r>
            <a:r>
              <a:rPr lang="pl-PL" sz="2000" dirty="0" smtClean="0">
                <a:solidFill>
                  <a:schemeClr val="bg1"/>
                </a:solidFill>
                <a:latin typeface="Corbel"/>
                <a:cs typeface="Corbel"/>
              </a:rPr>
              <a:t> </a:t>
            </a:r>
            <a:r>
              <a:rPr lang="pl-PL" sz="2400" dirty="0" smtClean="0">
                <a:solidFill>
                  <a:schemeClr val="bg1"/>
                </a:solidFill>
                <a:latin typeface="Corbel"/>
                <a:cs typeface="Corbel"/>
              </a:rPr>
              <a:t>VALENCE </a:t>
            </a:r>
            <a:r>
              <a:rPr lang="pl-PL" sz="2400" dirty="0" err="1" smtClean="0">
                <a:solidFill>
                  <a:schemeClr val="bg1"/>
                </a:solidFill>
                <a:latin typeface="Corbel"/>
                <a:cs typeface="Corbel"/>
              </a:rPr>
              <a:t>nucleons</a:t>
            </a:r>
            <a:r>
              <a:rPr lang="pl-PL" sz="2000" dirty="0">
                <a:solidFill>
                  <a:schemeClr val="bg1"/>
                </a:solidFill>
                <a:latin typeface="Corbel"/>
                <a:cs typeface="Corbel"/>
              </a:rPr>
              <a:t> </a:t>
            </a:r>
            <a:r>
              <a:rPr lang="pl-PL" sz="2000" dirty="0" err="1" smtClean="0">
                <a:solidFill>
                  <a:schemeClr val="bg1"/>
                </a:solidFill>
                <a:latin typeface="Corbel"/>
                <a:cs typeface="Corbel"/>
              </a:rPr>
              <a:t>interactions</a:t>
            </a:r>
            <a:r>
              <a:rPr lang="pl-PL" sz="2000" dirty="0" smtClean="0">
                <a:solidFill>
                  <a:schemeClr val="bg1"/>
                </a:solidFill>
                <a:latin typeface="Corbel"/>
                <a:cs typeface="Corbel"/>
              </a:rPr>
              <a:t>:</a:t>
            </a:r>
            <a:endParaRPr lang="pl-PL" sz="2000" dirty="0">
              <a:solidFill>
                <a:schemeClr val="bg1"/>
              </a:solidFill>
              <a:latin typeface="Corbel"/>
              <a:cs typeface="Corbel"/>
            </a:endParaRPr>
          </a:p>
          <a:p>
            <a:pPr algn="ctr" defTabSz="844083" fontAlgn="base">
              <a:lnSpc>
                <a:spcPct val="50000"/>
              </a:lnSpc>
              <a:spcBef>
                <a:spcPct val="0"/>
              </a:spcBef>
              <a:spcAft>
                <a:spcPct val="0"/>
              </a:spcAft>
              <a:buSzPct val="100000"/>
            </a:pPr>
            <a:endParaRPr lang="pl-PL" sz="2000" dirty="0">
              <a:solidFill>
                <a:schemeClr val="bg1"/>
              </a:solidFill>
              <a:latin typeface="Corbel"/>
              <a:cs typeface="Corbel"/>
            </a:endParaRPr>
          </a:p>
          <a:p>
            <a:pPr algn="ctr" defTabSz="844083" fontAlgn="base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pl-PL" dirty="0" smtClean="0">
                <a:solidFill>
                  <a:schemeClr val="bg1"/>
                </a:solidFill>
                <a:latin typeface="Corbel"/>
                <a:cs typeface="Corbel"/>
              </a:rPr>
              <a:t> </a:t>
            </a:r>
            <a:r>
              <a:rPr lang="pl-PL" dirty="0" err="1" smtClean="0">
                <a:solidFill>
                  <a:schemeClr val="bg1"/>
                </a:solidFill>
                <a:latin typeface="Corbel"/>
                <a:cs typeface="Corbel"/>
              </a:rPr>
              <a:t>excitations</a:t>
            </a:r>
            <a:r>
              <a:rPr lang="pl-PL" dirty="0" smtClean="0">
                <a:solidFill>
                  <a:schemeClr val="bg1"/>
                </a:solidFill>
                <a:latin typeface="Corbel"/>
                <a:cs typeface="Corbel"/>
              </a:rPr>
              <a:t> </a:t>
            </a:r>
            <a:r>
              <a:rPr lang="pl-PL" dirty="0" err="1" smtClean="0">
                <a:solidFill>
                  <a:schemeClr val="bg1"/>
                </a:solidFill>
                <a:latin typeface="Corbel"/>
                <a:cs typeface="Corbel"/>
              </a:rPr>
              <a:t>restricted</a:t>
            </a:r>
            <a:r>
              <a:rPr lang="pl-PL" dirty="0">
                <a:solidFill>
                  <a:schemeClr val="bg1"/>
                </a:solidFill>
                <a:latin typeface="Corbel"/>
                <a:cs typeface="Corbel"/>
              </a:rPr>
              <a:t> </a:t>
            </a:r>
            <a:r>
              <a:rPr lang="pl-PL" dirty="0" smtClean="0">
                <a:solidFill>
                  <a:schemeClr val="bg1"/>
                </a:solidFill>
                <a:latin typeface="Corbel"/>
                <a:cs typeface="Corbel"/>
              </a:rPr>
              <a:t>to</a:t>
            </a:r>
          </a:p>
          <a:p>
            <a:pPr algn="ctr" defTabSz="844083" fontAlgn="base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pl-PL" dirty="0" smtClean="0">
                <a:solidFill>
                  <a:schemeClr val="bg1"/>
                </a:solidFill>
                <a:latin typeface="Corbel"/>
                <a:cs typeface="Corbel"/>
              </a:rPr>
              <a:t> ONE-TWO </a:t>
            </a:r>
            <a:r>
              <a:rPr lang="pl-PL" dirty="0" err="1" smtClean="0">
                <a:solidFill>
                  <a:schemeClr val="bg1"/>
                </a:solidFill>
                <a:latin typeface="Corbel"/>
                <a:cs typeface="Corbel"/>
              </a:rPr>
              <a:t>oscillator</a:t>
            </a:r>
            <a:r>
              <a:rPr lang="pl-PL" dirty="0" smtClean="0">
                <a:solidFill>
                  <a:schemeClr val="bg1"/>
                </a:solidFill>
                <a:latin typeface="Corbel"/>
                <a:cs typeface="Corbel"/>
              </a:rPr>
              <a:t> SHELLS</a:t>
            </a:r>
          </a:p>
          <a:p>
            <a:pPr algn="ctr" defTabSz="84408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SzPct val="150000"/>
            </a:pPr>
            <a:endParaRPr lang="pl-PL" sz="900" b="1" dirty="0" smtClean="0">
              <a:solidFill>
                <a:schemeClr val="bg1"/>
              </a:solidFill>
              <a:latin typeface="Corbel"/>
              <a:cs typeface="Corbel"/>
            </a:endParaRPr>
          </a:p>
          <a:p>
            <a:pPr algn="ctr" defTabSz="84408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SzPct val="150000"/>
            </a:pPr>
            <a:endParaRPr lang="pl-PL" sz="900" b="1" dirty="0">
              <a:solidFill>
                <a:schemeClr val="bg1"/>
              </a:solidFill>
              <a:latin typeface="Corbel"/>
              <a:cs typeface="Corbel"/>
            </a:endParaRPr>
          </a:p>
          <a:p>
            <a:pPr algn="ctr" defTabSz="84408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SzPct val="150000"/>
            </a:pPr>
            <a:endParaRPr lang="pl-PL" sz="900" b="1" dirty="0">
              <a:solidFill>
                <a:schemeClr val="bg1"/>
              </a:solidFill>
              <a:latin typeface="Corbel"/>
              <a:cs typeface="Corbel"/>
            </a:endParaRPr>
          </a:p>
          <a:p>
            <a:pPr algn="ctr" defTabSz="84408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SzPct val="150000"/>
            </a:pPr>
            <a:endParaRPr lang="pl-PL" sz="700" dirty="0">
              <a:solidFill>
                <a:schemeClr val="bg1"/>
              </a:solidFill>
              <a:latin typeface="Corbel"/>
              <a:cs typeface="Corbel"/>
            </a:endParaRPr>
          </a:p>
          <a:p>
            <a:pPr marL="285750" indent="-285750" algn="ctr" defTabSz="84408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SzPct val="100000"/>
              <a:buFont typeface="Courier New"/>
              <a:buChar char="o"/>
            </a:pPr>
            <a:r>
              <a:rPr lang="pl-PL" sz="2400" dirty="0" smtClean="0">
                <a:solidFill>
                  <a:schemeClr val="bg1"/>
                </a:solidFill>
                <a:latin typeface="Corbel"/>
                <a:cs typeface="Corbel"/>
              </a:rPr>
              <a:t>CORE </a:t>
            </a:r>
            <a:r>
              <a:rPr lang="pl-PL" sz="2400" dirty="0" err="1" smtClean="0">
                <a:solidFill>
                  <a:schemeClr val="bg1"/>
                </a:solidFill>
                <a:latin typeface="Corbel"/>
                <a:cs typeface="Corbel"/>
              </a:rPr>
              <a:t>excitations</a:t>
            </a:r>
            <a:r>
              <a:rPr lang="pl-PL" sz="2400" dirty="0">
                <a:solidFill>
                  <a:schemeClr val="bg1"/>
                </a:solidFill>
                <a:latin typeface="Corbel"/>
                <a:cs typeface="Corbel"/>
              </a:rPr>
              <a:t> </a:t>
            </a:r>
            <a:r>
              <a:rPr lang="pl-PL" sz="2000" dirty="0" smtClean="0">
                <a:solidFill>
                  <a:schemeClr val="bg1"/>
                </a:solidFill>
                <a:latin typeface="Corbel"/>
                <a:cs typeface="Corbel"/>
              </a:rPr>
              <a:t>NOT </a:t>
            </a:r>
            <a:r>
              <a:rPr lang="pl-PL" sz="2000" dirty="0" err="1" smtClean="0">
                <a:solidFill>
                  <a:schemeClr val="bg1"/>
                </a:solidFill>
                <a:latin typeface="Corbel"/>
                <a:cs typeface="Corbel"/>
              </a:rPr>
              <a:t>fully</a:t>
            </a:r>
            <a:r>
              <a:rPr lang="pl-PL" sz="2000" dirty="0" smtClean="0">
                <a:solidFill>
                  <a:schemeClr val="bg1"/>
                </a:solidFill>
                <a:latin typeface="Corbel"/>
                <a:cs typeface="Corbel"/>
              </a:rPr>
              <a:t> </a:t>
            </a:r>
            <a:r>
              <a:rPr lang="pl-PL" sz="2000" dirty="0" err="1" smtClean="0">
                <a:solidFill>
                  <a:schemeClr val="bg1"/>
                </a:solidFill>
                <a:latin typeface="Corbel"/>
                <a:cs typeface="Corbel"/>
              </a:rPr>
              <a:t>included</a:t>
            </a:r>
            <a:endParaRPr lang="pl-PL" sz="2000" dirty="0">
              <a:solidFill>
                <a:schemeClr val="bg1"/>
              </a:solidFill>
              <a:latin typeface="Corbel"/>
              <a:cs typeface="Corbel"/>
            </a:endParaRPr>
          </a:p>
          <a:p>
            <a:pPr lvl="1" algn="ctr" defTabSz="844083" fontAlgn="base">
              <a:lnSpc>
                <a:spcPct val="50000"/>
              </a:lnSpc>
              <a:spcBef>
                <a:spcPct val="0"/>
              </a:spcBef>
              <a:spcAft>
                <a:spcPct val="0"/>
              </a:spcAft>
              <a:buSzPct val="100000"/>
            </a:pPr>
            <a:endParaRPr lang="pl-PL" sz="2000" dirty="0">
              <a:solidFill>
                <a:schemeClr val="bg1"/>
              </a:solidFill>
              <a:latin typeface="Corbel"/>
              <a:cs typeface="Corbel"/>
            </a:endParaRPr>
          </a:p>
          <a:p>
            <a:pPr lvl="1" algn="ctr" defTabSz="844083" fontAlgn="base">
              <a:lnSpc>
                <a:spcPct val="50000"/>
              </a:lnSpc>
              <a:spcBef>
                <a:spcPct val="0"/>
              </a:spcBef>
              <a:spcAft>
                <a:spcPct val="0"/>
              </a:spcAft>
              <a:buSzPct val="100000"/>
            </a:pPr>
            <a:endParaRPr lang="pl-PL" sz="2000" dirty="0" smtClean="0">
              <a:solidFill>
                <a:schemeClr val="bg1"/>
              </a:solidFill>
              <a:latin typeface="Corbel"/>
              <a:cs typeface="Corbel"/>
            </a:endParaRPr>
          </a:p>
          <a:p>
            <a:pPr lvl="1" algn="ctr" defTabSz="844083" fontAlgn="base">
              <a:lnSpc>
                <a:spcPct val="50000"/>
              </a:lnSpc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pl-PL" dirty="0" smtClean="0">
                <a:solidFill>
                  <a:schemeClr val="bg1"/>
                </a:solidFill>
                <a:latin typeface="Corbel"/>
                <a:cs typeface="Corbel"/>
              </a:rPr>
              <a:t>NOT </a:t>
            </a:r>
            <a:r>
              <a:rPr lang="pl-PL" dirty="0" err="1" smtClean="0">
                <a:solidFill>
                  <a:schemeClr val="bg1"/>
                </a:solidFill>
                <a:latin typeface="Corbel"/>
                <a:cs typeface="Corbel"/>
              </a:rPr>
              <a:t>always</a:t>
            </a:r>
            <a:r>
              <a:rPr lang="pl-PL" dirty="0" smtClean="0">
                <a:solidFill>
                  <a:schemeClr val="bg1"/>
                </a:solidFill>
                <a:latin typeface="Corbel"/>
                <a:cs typeface="Corbel"/>
              </a:rPr>
              <a:t> </a:t>
            </a:r>
            <a:r>
              <a:rPr lang="pl-PL" dirty="0" err="1" smtClean="0">
                <a:solidFill>
                  <a:schemeClr val="bg1"/>
                </a:solidFill>
                <a:latin typeface="Corbel"/>
                <a:cs typeface="Corbel"/>
              </a:rPr>
              <a:t>doable</a:t>
            </a:r>
            <a:endParaRPr lang="pl-PL" dirty="0" smtClean="0">
              <a:solidFill>
                <a:schemeClr val="bg1"/>
              </a:solidFill>
              <a:latin typeface="Corbel"/>
              <a:cs typeface="Corbel"/>
            </a:endParaRPr>
          </a:p>
          <a:p>
            <a:pPr lvl="1" algn="ctr" defTabSz="844083" fontAlgn="base">
              <a:lnSpc>
                <a:spcPct val="50000"/>
              </a:lnSpc>
              <a:spcBef>
                <a:spcPct val="0"/>
              </a:spcBef>
              <a:spcAft>
                <a:spcPct val="0"/>
              </a:spcAft>
              <a:buSzPct val="100000"/>
            </a:pPr>
            <a:endParaRPr lang="pl-PL" dirty="0" smtClean="0">
              <a:solidFill>
                <a:schemeClr val="bg1"/>
              </a:solidFill>
              <a:latin typeface="Corbel"/>
              <a:cs typeface="Corbel"/>
            </a:endParaRPr>
          </a:p>
          <a:p>
            <a:pPr lvl="1" algn="ctr" defTabSz="844083" fontAlgn="base">
              <a:lnSpc>
                <a:spcPct val="50000"/>
              </a:lnSpc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pl-PL" dirty="0" err="1" smtClean="0">
                <a:solidFill>
                  <a:schemeClr val="bg1"/>
                </a:solidFill>
                <a:latin typeface="Corbel"/>
                <a:cs typeface="Corbel"/>
              </a:rPr>
              <a:t>few</a:t>
            </a:r>
            <a:r>
              <a:rPr lang="pl-PL" dirty="0" smtClean="0">
                <a:solidFill>
                  <a:schemeClr val="bg1"/>
                </a:solidFill>
                <a:latin typeface="Corbel"/>
                <a:cs typeface="Corbel"/>
              </a:rPr>
              <a:t> </a:t>
            </a:r>
            <a:r>
              <a:rPr lang="pl-PL" dirty="0" err="1">
                <a:solidFill>
                  <a:schemeClr val="bg1"/>
                </a:solidFill>
                <a:latin typeface="Corbel"/>
                <a:cs typeface="Corbel"/>
              </a:rPr>
              <a:t>nucleons</a:t>
            </a:r>
            <a:r>
              <a:rPr lang="pl-PL" dirty="0">
                <a:solidFill>
                  <a:schemeClr val="bg1"/>
                </a:solidFill>
                <a:latin typeface="Corbel"/>
                <a:cs typeface="Corbel"/>
              </a:rPr>
              <a:t> </a:t>
            </a:r>
            <a:r>
              <a:rPr lang="pl-PL" dirty="0" err="1" smtClean="0">
                <a:solidFill>
                  <a:schemeClr val="bg1"/>
                </a:solidFill>
                <a:latin typeface="Corbel"/>
                <a:cs typeface="Corbel"/>
              </a:rPr>
              <a:t>only</a:t>
            </a:r>
            <a:endParaRPr lang="pl-PL" dirty="0" smtClean="0">
              <a:solidFill>
                <a:schemeClr val="bg1"/>
              </a:solidFill>
              <a:latin typeface="Corbel"/>
              <a:cs typeface="Corbel"/>
            </a:endParaRPr>
          </a:p>
          <a:p>
            <a:pPr lvl="1" algn="ctr" defTabSz="84408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SzPct val="100000"/>
            </a:pPr>
            <a:endParaRPr lang="pl-PL" b="1" dirty="0">
              <a:solidFill>
                <a:srgbClr val="FFFF00"/>
              </a:solidFill>
              <a:latin typeface="Corbel"/>
              <a:cs typeface="Corbel"/>
            </a:endParaRPr>
          </a:p>
          <a:p>
            <a:pPr lvl="1" algn="ctr" defTabSz="84408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pl-PL" b="1" dirty="0" smtClean="0">
                <a:solidFill>
                  <a:srgbClr val="FFFF00"/>
                </a:solidFill>
                <a:latin typeface="Corbel"/>
                <a:cs typeface="Corbel"/>
              </a:rPr>
              <a:t>MOST EXTENDED </a:t>
            </a:r>
            <a:r>
              <a:rPr lang="pl-PL" b="1" dirty="0" err="1" smtClean="0">
                <a:solidFill>
                  <a:srgbClr val="FFFF00"/>
                </a:solidFill>
                <a:latin typeface="Corbel"/>
                <a:cs typeface="Corbel"/>
              </a:rPr>
              <a:t>calculations</a:t>
            </a:r>
            <a:endParaRPr lang="pl-PL" b="1" dirty="0" smtClean="0">
              <a:solidFill>
                <a:srgbClr val="FFFF00"/>
              </a:solidFill>
              <a:latin typeface="Corbel"/>
              <a:cs typeface="Corbel"/>
            </a:endParaRPr>
          </a:p>
          <a:p>
            <a:pPr lvl="1" algn="ctr" defTabSz="84408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pl-PL" b="1" dirty="0" smtClean="0">
                <a:solidFill>
                  <a:srgbClr val="FFFF00"/>
                </a:solidFill>
                <a:latin typeface="Corbel"/>
                <a:cs typeface="Corbel"/>
              </a:rPr>
              <a:t> </a:t>
            </a:r>
            <a:r>
              <a:rPr lang="pl-PL" b="1" dirty="0" err="1" smtClean="0">
                <a:solidFill>
                  <a:srgbClr val="FFFF00"/>
                </a:solidFill>
                <a:latin typeface="Corbel"/>
                <a:cs typeface="Corbel"/>
              </a:rPr>
              <a:t>limited</a:t>
            </a:r>
            <a:r>
              <a:rPr lang="pl-PL" b="1" dirty="0" smtClean="0">
                <a:solidFill>
                  <a:srgbClr val="FFFF00"/>
                </a:solidFill>
                <a:latin typeface="Corbel"/>
                <a:cs typeface="Corbel"/>
              </a:rPr>
              <a:t> to </a:t>
            </a:r>
            <a:r>
              <a:rPr lang="pl-PL" sz="2400" b="1" dirty="0" smtClean="0">
                <a:solidFill>
                  <a:srgbClr val="FFFF00"/>
                </a:solidFill>
                <a:latin typeface="Corbel"/>
                <a:cs typeface="Corbel"/>
              </a:rPr>
              <a:t>A ≤ 60</a:t>
            </a:r>
            <a:endParaRPr lang="pl-PL" sz="2400" b="1" dirty="0">
              <a:solidFill>
                <a:srgbClr val="FFFF00"/>
              </a:solidFill>
              <a:latin typeface="Corbel"/>
              <a:cs typeface="Corbel"/>
            </a:endParaRPr>
          </a:p>
        </p:txBody>
      </p:sp>
      <p:sp>
        <p:nvSpPr>
          <p:cNvPr id="36" name="Rectangle 69"/>
          <p:cNvSpPr/>
          <p:nvPr/>
        </p:nvSpPr>
        <p:spPr>
          <a:xfrm>
            <a:off x="0" y="6298873"/>
            <a:ext cx="9144000" cy="459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it-IT" sz="2600" i="1" dirty="0" smtClean="0">
                <a:solidFill>
                  <a:srgbClr val="FFFF00"/>
                </a:solidFill>
                <a:latin typeface="Corbel"/>
                <a:cs typeface="Corbel"/>
                <a:sym typeface="Wingdings"/>
              </a:rPr>
              <a:t> </a:t>
            </a:r>
            <a:r>
              <a:rPr lang="it-IT" sz="2600" i="1" dirty="0" smtClean="0">
                <a:solidFill>
                  <a:srgbClr val="FFFF00"/>
                </a:solidFill>
                <a:latin typeface="Corbel"/>
                <a:cs typeface="Corbel"/>
              </a:rPr>
              <a:t>CORE </a:t>
            </a:r>
            <a:r>
              <a:rPr lang="it-IT" sz="2600" i="1" dirty="0" err="1" smtClean="0">
                <a:solidFill>
                  <a:srgbClr val="FFFF00"/>
                </a:solidFill>
                <a:latin typeface="Corbel"/>
                <a:cs typeface="Corbel"/>
              </a:rPr>
              <a:t>Excitations</a:t>
            </a:r>
            <a:r>
              <a:rPr lang="it-IT" sz="2600" i="1" dirty="0" smtClean="0">
                <a:solidFill>
                  <a:srgbClr val="FFFF00"/>
                </a:solidFill>
                <a:latin typeface="Corbel"/>
                <a:cs typeface="Corbel"/>
              </a:rPr>
              <a:t> are </a:t>
            </a:r>
            <a:r>
              <a:rPr lang="it-IT" sz="2600" i="1" dirty="0" err="1" smtClean="0">
                <a:solidFill>
                  <a:srgbClr val="FFFF00"/>
                </a:solidFill>
                <a:latin typeface="Corbel"/>
                <a:cs typeface="Corbel"/>
              </a:rPr>
              <a:t>very</a:t>
            </a:r>
            <a:r>
              <a:rPr lang="it-IT" sz="2600" i="1" dirty="0" smtClean="0">
                <a:solidFill>
                  <a:srgbClr val="FFFF00"/>
                </a:solidFill>
                <a:latin typeface="Corbel"/>
                <a:cs typeface="Corbel"/>
              </a:rPr>
              <a:t> </a:t>
            </a:r>
            <a:r>
              <a:rPr lang="it-IT" sz="2600" i="1" dirty="0" err="1" smtClean="0">
                <a:solidFill>
                  <a:srgbClr val="FFFF00"/>
                </a:solidFill>
                <a:latin typeface="Corbel"/>
                <a:cs typeface="Corbel"/>
              </a:rPr>
              <a:t>relevant</a:t>
            </a:r>
            <a:r>
              <a:rPr lang="it-IT" sz="2600" i="1" dirty="0" smtClean="0">
                <a:solidFill>
                  <a:srgbClr val="FFFF00"/>
                </a:solidFill>
                <a:latin typeface="Corbel"/>
                <a:cs typeface="Corbel"/>
              </a:rPr>
              <a:t> </a:t>
            </a:r>
            <a:r>
              <a:rPr lang="it-IT" sz="2600" i="1" dirty="0" err="1" smtClean="0">
                <a:solidFill>
                  <a:srgbClr val="FFFF00"/>
                </a:solidFill>
                <a:latin typeface="Corbel"/>
                <a:cs typeface="Corbel"/>
              </a:rPr>
              <a:t>around</a:t>
            </a:r>
            <a:r>
              <a:rPr lang="it-IT" sz="2600" i="1" dirty="0" smtClean="0">
                <a:solidFill>
                  <a:srgbClr val="FFFF00"/>
                </a:solidFill>
                <a:latin typeface="Corbel"/>
                <a:cs typeface="Corbel"/>
              </a:rPr>
              <a:t> </a:t>
            </a:r>
            <a:r>
              <a:rPr lang="it-IT" sz="2600" i="1" dirty="0" err="1" smtClean="0">
                <a:solidFill>
                  <a:srgbClr val="FFFF00"/>
                </a:solidFill>
                <a:latin typeface="Corbel"/>
                <a:cs typeface="Corbel"/>
              </a:rPr>
              <a:t>Doubly</a:t>
            </a:r>
            <a:r>
              <a:rPr lang="it-IT" sz="2600" i="1" dirty="0" smtClean="0">
                <a:solidFill>
                  <a:srgbClr val="FFFF00"/>
                </a:solidFill>
                <a:latin typeface="Corbel"/>
                <a:cs typeface="Corbel"/>
              </a:rPr>
              <a:t> Magic Nuclei</a:t>
            </a:r>
          </a:p>
        </p:txBody>
      </p:sp>
    </p:spTree>
    <p:extLst>
      <p:ext uri="{BB962C8B-B14F-4D97-AF65-F5344CB8AC3E}">
        <p14:creationId xmlns:p14="http://schemas.microsoft.com/office/powerpoint/2010/main" val="174201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3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3789" y="200526"/>
            <a:ext cx="6522475" cy="4920619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196905"/>
            <a:ext cx="9144000" cy="1206569"/>
          </a:xfrm>
          <a:prstGeom prst="rect">
            <a:avLst/>
          </a:prstGeom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3081152" y="6506078"/>
            <a:ext cx="365154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it-IT" sz="1400" i="1" dirty="0" smtClean="0">
                <a:latin typeface="Corbel"/>
                <a:cs typeface="Corbel"/>
              </a:rPr>
              <a:t>D. Montanari, S. Leoni et al., PLB</a:t>
            </a:r>
            <a:r>
              <a:rPr lang="en-US" sz="1400" i="1" dirty="0" smtClean="0">
                <a:latin typeface="Corbel"/>
                <a:cs typeface="Corbel"/>
              </a:rPr>
              <a:t>697 </a:t>
            </a:r>
            <a:r>
              <a:rPr lang="en-US" sz="1400" i="1" dirty="0">
                <a:latin typeface="Corbel"/>
                <a:cs typeface="Corbel"/>
              </a:rPr>
              <a:t>(2011) </a:t>
            </a:r>
            <a:r>
              <a:rPr lang="en-US" sz="1400" i="1" dirty="0" smtClean="0">
                <a:latin typeface="Corbel"/>
                <a:cs typeface="Corbel"/>
              </a:rPr>
              <a:t>288</a:t>
            </a:r>
            <a:r>
              <a:rPr lang="it-IT" sz="1400" i="1" dirty="0" smtClean="0">
                <a:latin typeface="Corbel"/>
                <a:cs typeface="Corbel"/>
              </a:rPr>
              <a:t> </a:t>
            </a:r>
            <a:endParaRPr lang="it-IT" sz="1400" i="1" dirty="0">
              <a:latin typeface="Corbel"/>
              <a:cs typeface="Corbel"/>
            </a:endParaRPr>
          </a:p>
        </p:txBody>
      </p:sp>
      <p:cxnSp>
        <p:nvCxnSpPr>
          <p:cNvPr id="8" name="Connettore 1 7"/>
          <p:cNvCxnSpPr/>
          <p:nvPr/>
        </p:nvCxnSpPr>
        <p:spPr>
          <a:xfrm>
            <a:off x="6309895" y="5761789"/>
            <a:ext cx="2700421" cy="13369"/>
          </a:xfrm>
          <a:prstGeom prst="line">
            <a:avLst/>
          </a:prstGeom>
          <a:ln w="9525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Connettore 1 8"/>
          <p:cNvCxnSpPr/>
          <p:nvPr/>
        </p:nvCxnSpPr>
        <p:spPr>
          <a:xfrm>
            <a:off x="93578" y="5932905"/>
            <a:ext cx="8916738" cy="13369"/>
          </a:xfrm>
          <a:prstGeom prst="line">
            <a:avLst/>
          </a:prstGeom>
          <a:ln w="9525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1 10"/>
          <p:cNvCxnSpPr/>
          <p:nvPr/>
        </p:nvCxnSpPr>
        <p:spPr>
          <a:xfrm>
            <a:off x="112298" y="6138777"/>
            <a:ext cx="8916738" cy="13369"/>
          </a:xfrm>
          <a:prstGeom prst="line">
            <a:avLst/>
          </a:prstGeom>
          <a:ln w="9525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1 11"/>
          <p:cNvCxnSpPr/>
          <p:nvPr/>
        </p:nvCxnSpPr>
        <p:spPr>
          <a:xfrm>
            <a:off x="117650" y="6317913"/>
            <a:ext cx="1486561" cy="0"/>
          </a:xfrm>
          <a:prstGeom prst="line">
            <a:avLst/>
          </a:prstGeom>
          <a:ln w="9525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ttangolo 13"/>
          <p:cNvSpPr/>
          <p:nvPr/>
        </p:nvSpPr>
        <p:spPr>
          <a:xfrm>
            <a:off x="8092411" y="200526"/>
            <a:ext cx="936625" cy="58477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it-IT" sz="3200" b="1" baseline="30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/>
                <a:ea typeface="+mn-ea"/>
                <a:cs typeface="Corbel"/>
              </a:rPr>
              <a:t>49</a:t>
            </a:r>
            <a:r>
              <a:rPr lang="it-IT" sz="3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/>
                <a:ea typeface="+mn-ea"/>
                <a:cs typeface="Corbel"/>
              </a:rPr>
              <a:t>Ca</a:t>
            </a:r>
            <a:endParaRPr lang="it-IT" sz="3200" b="1" dirty="0">
              <a:solidFill>
                <a:srgbClr val="0000FF"/>
              </a:solidFill>
              <a:latin typeface="Corbel"/>
              <a:ea typeface="+mn-ea"/>
              <a:cs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4251657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10"/>
          <p:cNvSpPr/>
          <p:nvPr/>
        </p:nvSpPr>
        <p:spPr bwMode="auto">
          <a:xfrm>
            <a:off x="179513" y="692150"/>
            <a:ext cx="4320479" cy="5976938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latin typeface="Corbel"/>
              <a:cs typeface="Corbel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2422159" y="-27384"/>
            <a:ext cx="4309393" cy="584776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rbel" charset="0"/>
                <a:cs typeface="MV Boli" charset="0"/>
              </a:rPr>
              <a:t>Theoretical Description</a:t>
            </a:r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1067212" y="818228"/>
            <a:ext cx="2527104" cy="1231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it-IT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/>
                <a:ea typeface="+mn-ea"/>
                <a:cs typeface="Corbel"/>
                <a:sym typeface="Symbol" pitchFamily="16" charset="2"/>
              </a:rPr>
              <a:t>PHENOMENOLOGICAL</a:t>
            </a:r>
          </a:p>
          <a:p>
            <a:pPr algn="ctr">
              <a:defRPr/>
            </a:pPr>
            <a:r>
              <a:rPr lang="it-IT" sz="1600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/>
                <a:ea typeface="+mn-ea"/>
                <a:cs typeface="Corbel"/>
                <a:sym typeface="Symbol" pitchFamily="16" charset="2"/>
              </a:rPr>
              <a:t>Particle-phonon</a:t>
            </a:r>
            <a:r>
              <a:rPr lang="it-IT" sz="16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/>
                <a:ea typeface="+mn-ea"/>
                <a:cs typeface="Corbel"/>
                <a:sym typeface="Symbol" pitchFamily="16" charset="2"/>
              </a:rPr>
              <a:t> </a:t>
            </a:r>
          </a:p>
          <a:p>
            <a:pPr algn="ctr">
              <a:defRPr/>
            </a:pPr>
            <a:r>
              <a:rPr lang="it-IT" sz="14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/>
                <a:ea typeface="+mn-ea"/>
                <a:cs typeface="Corbel"/>
                <a:sym typeface="Symbol" pitchFamily="16" charset="2"/>
              </a:rPr>
              <a:t>WEAK </a:t>
            </a:r>
            <a:r>
              <a:rPr lang="it-IT" sz="1600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/>
                <a:ea typeface="+mn-ea"/>
                <a:cs typeface="Corbel"/>
                <a:sym typeface="Symbol" pitchFamily="16" charset="2"/>
              </a:rPr>
              <a:t>coupling</a:t>
            </a:r>
            <a:r>
              <a:rPr lang="it-IT" sz="16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/>
                <a:ea typeface="+mn-ea"/>
                <a:cs typeface="Corbel"/>
                <a:sym typeface="Symbol" pitchFamily="16" charset="2"/>
              </a:rPr>
              <a:t> </a:t>
            </a:r>
            <a:r>
              <a:rPr lang="it-IT" sz="1600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/>
                <a:ea typeface="+mn-ea"/>
                <a:cs typeface="Corbel"/>
                <a:sym typeface="Symbol" pitchFamily="16" charset="2"/>
              </a:rPr>
              <a:t>calculations</a:t>
            </a:r>
            <a:endParaRPr lang="it-IT" sz="16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bel"/>
              <a:ea typeface="+mn-ea"/>
              <a:cs typeface="Corbel"/>
              <a:sym typeface="Symbol" pitchFamily="16" charset="2"/>
            </a:endParaRPr>
          </a:p>
          <a:p>
            <a:pPr algn="ctr">
              <a:defRPr/>
            </a:pPr>
            <a:r>
              <a:rPr lang="it-IT" sz="2400" b="1" dirty="0">
                <a:solidFill>
                  <a:srgbClr val="0000FF"/>
                </a:solidFill>
                <a:latin typeface="Corbel"/>
                <a:ea typeface="+mn-ea"/>
                <a:cs typeface="Corbel"/>
                <a:sym typeface="Symbol" pitchFamily="16" charset="2"/>
              </a:rPr>
              <a:t>(</a:t>
            </a:r>
            <a:r>
              <a:rPr lang="it-IT" b="1" dirty="0" err="1">
                <a:solidFill>
                  <a:srgbClr val="0000FF"/>
                </a:solidFill>
                <a:latin typeface="Corbel"/>
                <a:ea typeface="+mn-ea"/>
                <a:cs typeface="Corbel"/>
                <a:sym typeface="Symbol" pitchFamily="16" charset="2"/>
              </a:rPr>
              <a:t>Bohr</a:t>
            </a:r>
            <a:r>
              <a:rPr lang="it-IT" b="1" dirty="0">
                <a:solidFill>
                  <a:srgbClr val="0000FF"/>
                </a:solidFill>
                <a:latin typeface="Corbel"/>
                <a:ea typeface="+mn-ea"/>
                <a:cs typeface="Corbel"/>
                <a:sym typeface="Symbol" pitchFamily="16" charset="2"/>
              </a:rPr>
              <a:t> &amp; </a:t>
            </a:r>
            <a:r>
              <a:rPr lang="it-IT" b="1" dirty="0" err="1">
                <a:solidFill>
                  <a:srgbClr val="0000FF"/>
                </a:solidFill>
                <a:latin typeface="Corbel"/>
                <a:ea typeface="+mn-ea"/>
                <a:cs typeface="Corbel"/>
                <a:sym typeface="Symbol" pitchFamily="16" charset="2"/>
              </a:rPr>
              <a:t>Mottelson</a:t>
            </a:r>
            <a:r>
              <a:rPr lang="it-IT" sz="2000" b="1" dirty="0">
                <a:solidFill>
                  <a:srgbClr val="0000FF"/>
                </a:solidFill>
                <a:latin typeface="Corbel"/>
                <a:ea typeface="+mn-ea"/>
                <a:cs typeface="Corbel"/>
                <a:sym typeface="Symbol" pitchFamily="16" charset="2"/>
              </a:rPr>
              <a:t>)</a:t>
            </a:r>
            <a:endParaRPr lang="it-IT" b="1" dirty="0">
              <a:solidFill>
                <a:srgbClr val="0000FF"/>
              </a:solidFill>
              <a:latin typeface="Corbel"/>
              <a:ea typeface="+mn-ea"/>
              <a:cs typeface="Corbel"/>
              <a:sym typeface="Symbol" pitchFamily="16" charset="2"/>
            </a:endParaRPr>
          </a:p>
        </p:txBody>
      </p:sp>
      <p:sp>
        <p:nvSpPr>
          <p:cNvPr id="33" name="TextBox 9"/>
          <p:cNvSpPr txBox="1"/>
          <p:nvPr/>
        </p:nvSpPr>
        <p:spPr bwMode="auto">
          <a:xfrm>
            <a:off x="1430241" y="2393336"/>
            <a:ext cx="763658" cy="600164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1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/>
                <a:ea typeface="+mn-ea"/>
                <a:cs typeface="Corbel"/>
              </a:rPr>
              <a:t>3</a:t>
            </a:r>
            <a:r>
              <a:rPr lang="it-IT" sz="1400" b="1" baseline="30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/>
                <a:ea typeface="+mn-ea"/>
                <a:cs typeface="Corbel"/>
              </a:rPr>
              <a:t>- </a:t>
            </a:r>
            <a:r>
              <a:rPr lang="it-IT" sz="1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/>
                <a:ea typeface="+mn-ea"/>
                <a:cs typeface="Corbel"/>
                <a:sym typeface="Symbol"/>
              </a:rPr>
              <a:t> p</a:t>
            </a:r>
            <a:r>
              <a:rPr lang="it-IT" sz="1400" b="1" baseline="-25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/>
                <a:ea typeface="+mn-ea"/>
                <a:cs typeface="Corbel"/>
                <a:sym typeface="Symbol"/>
              </a:rPr>
              <a:t>3/2</a:t>
            </a:r>
          </a:p>
          <a:p>
            <a:pPr>
              <a:defRPr/>
            </a:pPr>
            <a:endParaRPr lang="it-IT" sz="5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bel"/>
              <a:ea typeface="+mn-ea"/>
              <a:cs typeface="Corbel"/>
              <a:sym typeface="Symbol"/>
            </a:endParaRPr>
          </a:p>
          <a:p>
            <a:pPr>
              <a:defRPr/>
            </a:pPr>
            <a:r>
              <a:rPr lang="it-IT" sz="1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/>
                <a:ea typeface="+mn-ea"/>
                <a:cs typeface="Corbel"/>
                <a:sym typeface="Symbol"/>
              </a:rPr>
              <a:t>[</a:t>
            </a:r>
            <a:r>
              <a:rPr lang="it-IT" sz="1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charset="2"/>
                <a:ea typeface="+mn-ea"/>
                <a:cs typeface="Symbol" charset="2"/>
                <a:sym typeface="Symbol"/>
              </a:rPr>
              <a:t>l </a:t>
            </a:r>
            <a:r>
              <a:rPr lang="it-IT" sz="1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/>
                <a:ea typeface="+mn-ea"/>
                <a:cs typeface="Corbel"/>
                <a:sym typeface="Symbol"/>
              </a:rPr>
              <a:t> j</a:t>
            </a:r>
            <a:r>
              <a:rPr lang="it-IT" sz="1400" b="1" baseline="-25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/>
                <a:ea typeface="+mn-ea"/>
                <a:cs typeface="Corbel"/>
                <a:sym typeface="Symbol"/>
              </a:rPr>
              <a:t>1</a:t>
            </a:r>
            <a:r>
              <a:rPr lang="it-IT" sz="1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/>
                <a:ea typeface="+mn-ea"/>
                <a:cs typeface="Corbel"/>
                <a:sym typeface="Symbol"/>
              </a:rPr>
              <a:t>]</a:t>
            </a:r>
            <a:r>
              <a:rPr lang="it-IT" sz="1400" b="1" baseline="-25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/>
                <a:ea typeface="+mn-ea"/>
                <a:cs typeface="Corbel"/>
                <a:sym typeface="Symbol"/>
              </a:rPr>
              <a:t>I </a:t>
            </a:r>
            <a:endParaRPr lang="it-IT" sz="1400" b="1" baseline="-250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bel"/>
              <a:ea typeface="+mn-ea"/>
              <a:cs typeface="Corbel"/>
            </a:endParaRPr>
          </a:p>
        </p:txBody>
      </p:sp>
      <p:pic>
        <p:nvPicPr>
          <p:cNvPr id="2458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576" t="36542" r="15134" b="50163"/>
          <a:stretch>
            <a:fillRect/>
          </a:stretch>
        </p:blipFill>
        <p:spPr bwMode="auto">
          <a:xfrm>
            <a:off x="2437661" y="2321057"/>
            <a:ext cx="719138" cy="69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2"/>
          <p:cNvSpPr>
            <a:spLocks noChangeAspect="1"/>
          </p:cNvSpPr>
          <p:nvPr/>
        </p:nvSpPr>
        <p:spPr bwMode="auto">
          <a:xfrm>
            <a:off x="3013503" y="2825386"/>
            <a:ext cx="95899" cy="107253"/>
          </a:xfrm>
          <a:prstGeom prst="ellipse">
            <a:avLst/>
          </a:prstGeom>
          <a:gradFill flip="none" rotWithShape="1"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lin ang="8100000" scaled="1"/>
            <a:tileRect/>
          </a:gradFill>
          <a:ln w="9525">
            <a:solidFill>
              <a:schemeClr val="tx1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1270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latin typeface="Corbel"/>
              <a:cs typeface="Corbel"/>
            </a:endParaRPr>
          </a:p>
        </p:txBody>
      </p:sp>
      <p:sp>
        <p:nvSpPr>
          <p:cNvPr id="36" name="CasellaDiTesto 35"/>
          <p:cNvSpPr txBox="1"/>
          <p:nvPr/>
        </p:nvSpPr>
        <p:spPr bwMode="auto">
          <a:xfrm>
            <a:off x="395288" y="3312499"/>
            <a:ext cx="3313728" cy="61657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it-IT" sz="14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/>
                <a:ea typeface="+mn-ea"/>
                <a:cs typeface="Corbel"/>
              </a:rPr>
              <a:t>Multiplet</a:t>
            </a:r>
            <a:r>
              <a:rPr lang="it-IT" sz="1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/>
                <a:ea typeface="+mn-ea"/>
                <a:cs typeface="Corbel"/>
              </a:rPr>
              <a:t> </a:t>
            </a:r>
            <a:r>
              <a:rPr lang="it-IT" sz="14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/>
                <a:ea typeface="+mn-ea"/>
                <a:cs typeface="Corbel"/>
              </a:rPr>
              <a:t>of</a:t>
            </a:r>
            <a:r>
              <a:rPr lang="it-IT" sz="1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/>
                <a:ea typeface="+mn-ea"/>
                <a:cs typeface="Corbel"/>
              </a:rPr>
              <a:t> </a:t>
            </a:r>
            <a:r>
              <a:rPr lang="it-IT" sz="14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/>
                <a:ea typeface="+mn-ea"/>
                <a:cs typeface="Corbel"/>
              </a:rPr>
              <a:t>States</a:t>
            </a:r>
            <a:r>
              <a:rPr lang="it-IT" sz="1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/>
                <a:ea typeface="+mn-ea"/>
                <a:cs typeface="Corbel"/>
              </a:rPr>
              <a:t>      9/2</a:t>
            </a:r>
            <a:r>
              <a:rPr lang="it-IT" sz="1400" b="1" baseline="30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/>
                <a:ea typeface="+mn-ea"/>
                <a:cs typeface="Corbel"/>
              </a:rPr>
              <a:t>+</a:t>
            </a:r>
            <a:r>
              <a:rPr lang="it-IT" sz="1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/>
                <a:ea typeface="+mn-ea"/>
                <a:cs typeface="Corbel"/>
              </a:rPr>
              <a:t>, 7/2</a:t>
            </a:r>
            <a:r>
              <a:rPr lang="it-IT" sz="1400" b="1" baseline="30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/>
                <a:ea typeface="+mn-ea"/>
                <a:cs typeface="Corbel"/>
              </a:rPr>
              <a:t>+</a:t>
            </a:r>
            <a:r>
              <a:rPr lang="it-IT" sz="1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/>
                <a:ea typeface="+mn-ea"/>
                <a:cs typeface="Corbel"/>
              </a:rPr>
              <a:t>, 5/2</a:t>
            </a:r>
            <a:r>
              <a:rPr lang="it-IT" sz="1400" b="1" baseline="30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/>
                <a:ea typeface="+mn-ea"/>
                <a:cs typeface="Corbel"/>
              </a:rPr>
              <a:t>+</a:t>
            </a:r>
            <a:r>
              <a:rPr lang="it-IT" sz="1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/>
                <a:ea typeface="+mn-ea"/>
                <a:cs typeface="Corbel"/>
              </a:rPr>
              <a:t>, 3/2</a:t>
            </a:r>
            <a:r>
              <a:rPr lang="it-IT" sz="1400" b="1" baseline="30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/>
                <a:ea typeface="+mn-ea"/>
                <a:cs typeface="Corbel"/>
              </a:rPr>
              <a:t>+</a:t>
            </a:r>
          </a:p>
          <a:p>
            <a:pPr>
              <a:lnSpc>
                <a:spcPct val="80000"/>
              </a:lnSpc>
              <a:defRPr/>
            </a:pPr>
            <a:endParaRPr lang="it-IT" sz="8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bel"/>
              <a:ea typeface="+mn-ea"/>
              <a:cs typeface="Corbel"/>
            </a:endParaRPr>
          </a:p>
          <a:p>
            <a:pPr>
              <a:lnSpc>
                <a:spcPct val="80000"/>
              </a:lnSpc>
              <a:defRPr/>
            </a:pPr>
            <a:endParaRPr lang="it-IT" sz="3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bel"/>
              <a:ea typeface="+mn-ea"/>
              <a:cs typeface="Corbel"/>
            </a:endParaRPr>
          </a:p>
          <a:p>
            <a:pPr>
              <a:lnSpc>
                <a:spcPct val="80000"/>
              </a:lnSpc>
              <a:defRPr/>
            </a:pPr>
            <a:endParaRPr lang="it-IT" sz="3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bel"/>
              <a:ea typeface="+mn-ea"/>
              <a:cs typeface="Corbel"/>
            </a:endParaRPr>
          </a:p>
          <a:p>
            <a:pPr>
              <a:lnSpc>
                <a:spcPct val="80000"/>
              </a:lnSpc>
              <a:defRPr/>
            </a:pPr>
            <a:r>
              <a:rPr lang="it-IT" sz="1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/>
                <a:ea typeface="+mn-ea"/>
                <a:cs typeface="Corbel"/>
              </a:rPr>
              <a:t>Energy </a:t>
            </a:r>
            <a:r>
              <a:rPr lang="it-IT" sz="14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/>
                <a:ea typeface="+mn-ea"/>
                <a:cs typeface="Corbel"/>
              </a:rPr>
              <a:t>Shift</a:t>
            </a:r>
            <a:endParaRPr lang="it-IT" sz="16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bel"/>
              <a:ea typeface="+mn-ea"/>
              <a:cs typeface="Corbel"/>
            </a:endParaRPr>
          </a:p>
        </p:txBody>
      </p:sp>
      <p:graphicFrame>
        <p:nvGraphicFramePr>
          <p:cNvPr id="24594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27305877"/>
              </p:ext>
            </p:extLst>
          </p:nvPr>
        </p:nvGraphicFramePr>
        <p:xfrm>
          <a:off x="1647826" y="3572848"/>
          <a:ext cx="2708275" cy="438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68" name="Equation" r:id="rId4" imgW="2908300" imgH="469900" progId="Equation.3">
                  <p:embed/>
                </p:oleObj>
              </mc:Choice>
              <mc:Fallback>
                <p:oleObj name="Equation" r:id="rId4" imgW="2908300" imgH="469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47826" y="3572848"/>
                        <a:ext cx="2708275" cy="438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" name="CasellaDiTesto 40"/>
          <p:cNvSpPr txBox="1"/>
          <p:nvPr/>
        </p:nvSpPr>
        <p:spPr bwMode="auto">
          <a:xfrm>
            <a:off x="374369" y="4293312"/>
            <a:ext cx="1800200" cy="193899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Clr>
                <a:srgbClr val="FF0000"/>
              </a:buClr>
              <a:buSzPct val="120000"/>
              <a:buFontTx/>
              <a:buBlip>
                <a:blip r:embed="rId6"/>
              </a:buBlip>
              <a:defRPr/>
            </a:pPr>
            <a:r>
              <a:rPr lang="it-IT" sz="1200" dirty="0" smtClean="0">
                <a:solidFill>
                  <a:srgbClr val="0000FF"/>
                </a:solidFill>
                <a:latin typeface="Corbel" charset="0"/>
                <a:sym typeface="MT Extra" charset="0"/>
              </a:rPr>
              <a:t>  </a:t>
            </a:r>
            <a:r>
              <a:rPr lang="it-IT" sz="1200" b="1" dirty="0" smtClean="0">
                <a:solidFill>
                  <a:srgbClr val="0000FF"/>
                </a:solidFill>
                <a:latin typeface="Corbel" charset="0"/>
                <a:sym typeface="MT Extra" charset="0"/>
              </a:rPr>
              <a:t></a:t>
            </a:r>
            <a:r>
              <a:rPr lang="it-IT" sz="1200" b="1" dirty="0" err="1" smtClean="0">
                <a:solidFill>
                  <a:srgbClr val="0000FF"/>
                </a:solidFill>
                <a:latin typeface="Symbol" charset="0"/>
                <a:sym typeface="MT Extra" charset="0"/>
              </a:rPr>
              <a:t>w</a:t>
            </a:r>
            <a:r>
              <a:rPr lang="it-IT" sz="1200" b="1" baseline="-25000" dirty="0" err="1" smtClean="0">
                <a:solidFill>
                  <a:srgbClr val="0000FF"/>
                </a:solidFill>
                <a:latin typeface="Symbol" charset="0"/>
                <a:sym typeface="MT Extra" charset="0"/>
              </a:rPr>
              <a:t>l</a:t>
            </a:r>
            <a:r>
              <a:rPr lang="it-IT" sz="1200" b="1" dirty="0" smtClean="0">
                <a:solidFill>
                  <a:srgbClr val="0000FF"/>
                </a:solidFill>
                <a:latin typeface="Symbol" charset="0"/>
                <a:sym typeface="MT Extra" charset="0"/>
              </a:rPr>
              <a:t> </a:t>
            </a:r>
            <a:r>
              <a:rPr lang="it-IT" sz="1200" b="1" dirty="0" smtClean="0">
                <a:solidFill>
                  <a:srgbClr val="0000FF"/>
                </a:solidFill>
                <a:latin typeface="Corbel" charset="0"/>
                <a:sym typeface="MT Extra" charset="0"/>
              </a:rPr>
              <a:t>, B(</a:t>
            </a:r>
            <a:r>
              <a:rPr lang="it-IT" sz="1200" b="1" dirty="0" err="1" smtClean="0">
                <a:solidFill>
                  <a:srgbClr val="0000FF"/>
                </a:solidFill>
                <a:latin typeface="Corbel" charset="0"/>
                <a:sym typeface="MT Extra" charset="0"/>
              </a:rPr>
              <a:t>E</a:t>
            </a:r>
            <a:r>
              <a:rPr lang="it-IT" sz="1200" b="1" dirty="0" err="1" smtClean="0">
                <a:solidFill>
                  <a:srgbClr val="0000FF"/>
                </a:solidFill>
                <a:latin typeface="Symbol" charset="0"/>
                <a:sym typeface="MT Extra" charset="0"/>
              </a:rPr>
              <a:t>l</a:t>
            </a:r>
            <a:r>
              <a:rPr lang="it-IT" sz="1200" b="1" dirty="0" smtClean="0">
                <a:solidFill>
                  <a:srgbClr val="0000FF"/>
                </a:solidFill>
                <a:latin typeface="Corbel" charset="0"/>
                <a:sym typeface="MT Extra" charset="0"/>
              </a:rPr>
              <a:t>) </a:t>
            </a:r>
          </a:p>
          <a:p>
            <a:pPr eaLnBrk="1" hangingPunct="1">
              <a:buClr>
                <a:srgbClr val="FF0000"/>
              </a:buClr>
              <a:buSzPct val="120000"/>
              <a:defRPr/>
            </a:pPr>
            <a:r>
              <a:rPr lang="it-IT" sz="1200" b="1" dirty="0" smtClean="0">
                <a:solidFill>
                  <a:srgbClr val="0000FF"/>
                </a:solidFill>
                <a:latin typeface="Corbel" charset="0"/>
                <a:sym typeface="MT Extra" charset="0"/>
              </a:rPr>
              <a:t>   </a:t>
            </a:r>
            <a:r>
              <a:rPr lang="it-IT" sz="1200" dirty="0" smtClean="0">
                <a:solidFill>
                  <a:srgbClr val="0000FF"/>
                </a:solidFill>
                <a:latin typeface="Corbel" charset="0"/>
                <a:sym typeface="MT Extra" charset="0"/>
              </a:rPr>
              <a:t>→ </a:t>
            </a:r>
            <a:r>
              <a:rPr lang="it-IT" sz="1200" dirty="0" err="1" smtClean="0">
                <a:solidFill>
                  <a:srgbClr val="0000FF"/>
                </a:solidFill>
                <a:latin typeface="Corbel" charset="0"/>
                <a:sym typeface="MT Extra" charset="0"/>
              </a:rPr>
              <a:t>Exp</a:t>
            </a:r>
            <a:r>
              <a:rPr lang="it-IT" sz="1200" dirty="0" smtClean="0">
                <a:solidFill>
                  <a:srgbClr val="0000FF"/>
                </a:solidFill>
                <a:latin typeface="Corbel" charset="0"/>
                <a:sym typeface="MT Extra" charset="0"/>
              </a:rPr>
              <a:t>. </a:t>
            </a:r>
            <a:r>
              <a:rPr lang="it-IT" sz="1200" dirty="0" err="1" smtClean="0">
                <a:solidFill>
                  <a:srgbClr val="0000FF"/>
                </a:solidFill>
                <a:latin typeface="Corbel" charset="0"/>
                <a:sym typeface="MT Extra" charset="0"/>
              </a:rPr>
              <a:t>Values</a:t>
            </a:r>
            <a:r>
              <a:rPr lang="it-IT" sz="1200" dirty="0" smtClean="0">
                <a:solidFill>
                  <a:srgbClr val="0000FF"/>
                </a:solidFill>
                <a:latin typeface="Corbel" charset="0"/>
                <a:sym typeface="MT Extra" charset="0"/>
              </a:rPr>
              <a:t>/</a:t>
            </a:r>
            <a:r>
              <a:rPr lang="it-IT" sz="1200" dirty="0" err="1" smtClean="0">
                <a:solidFill>
                  <a:srgbClr val="0000FF"/>
                </a:solidFill>
                <a:latin typeface="Corbel" charset="0"/>
                <a:sym typeface="MT Extra" charset="0"/>
              </a:rPr>
              <a:t>Theory</a:t>
            </a:r>
            <a:endParaRPr lang="it-IT" sz="1200" dirty="0" smtClean="0">
              <a:solidFill>
                <a:srgbClr val="0000FF"/>
              </a:solidFill>
              <a:latin typeface="Corbel" charset="0"/>
              <a:sym typeface="MT Extra" charset="0"/>
            </a:endParaRPr>
          </a:p>
          <a:p>
            <a:pPr eaLnBrk="1" hangingPunct="1">
              <a:lnSpc>
                <a:spcPct val="200000"/>
              </a:lnSpc>
              <a:buClr>
                <a:srgbClr val="FF0000"/>
              </a:buClr>
              <a:buSzPct val="120000"/>
              <a:buFontTx/>
              <a:buBlip>
                <a:blip r:embed="rId6"/>
              </a:buBlip>
              <a:defRPr/>
            </a:pPr>
            <a:r>
              <a:rPr lang="it-IT" sz="1200" dirty="0" smtClean="0">
                <a:solidFill>
                  <a:srgbClr val="0000FF"/>
                </a:solidFill>
                <a:latin typeface="Corbel" charset="0"/>
                <a:sym typeface="MT Extra" charset="0"/>
              </a:rPr>
              <a:t>  s.p.  </a:t>
            </a:r>
            <a:r>
              <a:rPr lang="it-IT" sz="1200" dirty="0" err="1" smtClean="0">
                <a:solidFill>
                  <a:srgbClr val="0000FF"/>
                </a:solidFill>
                <a:latin typeface="Corbel" charset="0"/>
                <a:sym typeface="MT Extra" charset="0"/>
              </a:rPr>
              <a:t>Energies</a:t>
            </a:r>
            <a:endParaRPr lang="it-IT" sz="1200" dirty="0" smtClean="0">
              <a:solidFill>
                <a:srgbClr val="0000FF"/>
              </a:solidFill>
              <a:latin typeface="Corbel" charset="0"/>
              <a:sym typeface="MT Extra" charset="0"/>
            </a:endParaRPr>
          </a:p>
          <a:p>
            <a:pPr eaLnBrk="1" hangingPunct="1">
              <a:buClr>
                <a:srgbClr val="FF0000"/>
              </a:buClr>
              <a:buSzPct val="120000"/>
              <a:defRPr/>
            </a:pPr>
            <a:r>
              <a:rPr lang="it-IT" sz="1200" dirty="0" smtClean="0">
                <a:solidFill>
                  <a:srgbClr val="0000FF"/>
                </a:solidFill>
                <a:latin typeface="Corbel" charset="0"/>
                <a:sym typeface="MT Extra" charset="0"/>
              </a:rPr>
              <a:t>    </a:t>
            </a:r>
            <a:r>
              <a:rPr lang="it-IT" sz="1200" dirty="0" smtClean="0">
                <a:solidFill>
                  <a:srgbClr val="0000FF"/>
                </a:solidFill>
                <a:latin typeface="Symbol" charset="0"/>
                <a:sym typeface="MT Extra" charset="0"/>
              </a:rPr>
              <a:t> </a:t>
            </a:r>
            <a:r>
              <a:rPr lang="it-IT" sz="1200" b="1" dirty="0" smtClean="0">
                <a:solidFill>
                  <a:srgbClr val="0000FF"/>
                </a:solidFill>
                <a:latin typeface="Symbol" charset="0"/>
                <a:sym typeface="MT Extra" charset="0"/>
              </a:rPr>
              <a:t>e</a:t>
            </a:r>
            <a:r>
              <a:rPr lang="it-IT" sz="1200" b="1" dirty="0" smtClean="0">
                <a:solidFill>
                  <a:srgbClr val="0000FF"/>
                </a:solidFill>
                <a:latin typeface="Corbel" charset="0"/>
                <a:sym typeface="MT Extra" charset="0"/>
              </a:rPr>
              <a:t>(j</a:t>
            </a:r>
            <a:r>
              <a:rPr lang="it-IT" sz="1200" b="1" baseline="-25000" dirty="0" smtClean="0">
                <a:solidFill>
                  <a:srgbClr val="0000FF"/>
                </a:solidFill>
                <a:latin typeface="Corbel" charset="0"/>
                <a:sym typeface="MT Extra" charset="0"/>
              </a:rPr>
              <a:t>1</a:t>
            </a:r>
            <a:r>
              <a:rPr lang="it-IT" sz="1200" b="1" dirty="0" smtClean="0">
                <a:solidFill>
                  <a:srgbClr val="0000FF"/>
                </a:solidFill>
                <a:latin typeface="Corbel" charset="0"/>
                <a:sym typeface="MT Extra" charset="0"/>
              </a:rPr>
              <a:t>), </a:t>
            </a:r>
            <a:r>
              <a:rPr lang="it-IT" sz="1200" b="1" dirty="0" smtClean="0">
                <a:solidFill>
                  <a:srgbClr val="0000FF"/>
                </a:solidFill>
                <a:latin typeface="Symbol" charset="0"/>
                <a:sym typeface="MT Extra" charset="0"/>
              </a:rPr>
              <a:t>e</a:t>
            </a:r>
            <a:r>
              <a:rPr lang="it-IT" sz="1200" b="1" dirty="0" smtClean="0">
                <a:solidFill>
                  <a:srgbClr val="0000FF"/>
                </a:solidFill>
                <a:latin typeface="Corbel" charset="0"/>
                <a:sym typeface="MT Extra" charset="0"/>
              </a:rPr>
              <a:t>(j</a:t>
            </a:r>
            <a:r>
              <a:rPr lang="it-IT" sz="1200" b="1" baseline="-25000" dirty="0" smtClean="0">
                <a:solidFill>
                  <a:srgbClr val="0000FF"/>
                </a:solidFill>
                <a:latin typeface="Corbel" charset="0"/>
                <a:sym typeface="MT Extra" charset="0"/>
              </a:rPr>
              <a:t>2</a:t>
            </a:r>
            <a:r>
              <a:rPr lang="it-IT" sz="1200" b="1" dirty="0" smtClean="0">
                <a:solidFill>
                  <a:srgbClr val="0000FF"/>
                </a:solidFill>
                <a:latin typeface="Corbel" charset="0"/>
                <a:sym typeface="MT Extra" charset="0"/>
              </a:rPr>
              <a:t>) </a:t>
            </a:r>
          </a:p>
          <a:p>
            <a:pPr eaLnBrk="1" hangingPunct="1">
              <a:buClr>
                <a:srgbClr val="FF0000"/>
              </a:buClr>
              <a:buSzPct val="120000"/>
              <a:defRPr/>
            </a:pPr>
            <a:r>
              <a:rPr lang="it-IT" sz="1200" b="1" dirty="0" smtClean="0">
                <a:solidFill>
                  <a:srgbClr val="0000FF"/>
                </a:solidFill>
                <a:latin typeface="Corbel" charset="0"/>
                <a:sym typeface="MT Extra" charset="0"/>
              </a:rPr>
              <a:t>   </a:t>
            </a:r>
            <a:r>
              <a:rPr lang="it-IT" sz="1200" dirty="0" smtClean="0">
                <a:solidFill>
                  <a:srgbClr val="0000FF"/>
                </a:solidFill>
                <a:latin typeface="Corbel" charset="0"/>
                <a:sym typeface="MT Extra" charset="0"/>
              </a:rPr>
              <a:t>→ HF – </a:t>
            </a:r>
            <a:r>
              <a:rPr lang="it-IT" sz="1200" dirty="0" err="1" smtClean="0">
                <a:solidFill>
                  <a:srgbClr val="0000FF"/>
                </a:solidFill>
                <a:latin typeface="Corbel" charset="0"/>
                <a:sym typeface="MT Extra" charset="0"/>
              </a:rPr>
              <a:t>SkX</a:t>
            </a:r>
            <a:endParaRPr lang="it-IT" sz="1200" dirty="0" smtClean="0">
              <a:solidFill>
                <a:srgbClr val="0000FF"/>
              </a:solidFill>
              <a:latin typeface="Corbel" charset="0"/>
              <a:sym typeface="MT Extra" charset="0"/>
            </a:endParaRPr>
          </a:p>
          <a:p>
            <a:pPr eaLnBrk="1" hangingPunct="1">
              <a:lnSpc>
                <a:spcPct val="200000"/>
              </a:lnSpc>
              <a:buClr>
                <a:srgbClr val="FF0000"/>
              </a:buClr>
              <a:buSzPct val="120000"/>
              <a:buFontTx/>
              <a:buBlip>
                <a:blip r:embed="rId6"/>
              </a:buBlip>
              <a:defRPr/>
            </a:pPr>
            <a:r>
              <a:rPr lang="it-IT" sz="1200" dirty="0" smtClean="0">
                <a:solidFill>
                  <a:srgbClr val="0000FF"/>
                </a:solidFill>
                <a:latin typeface="Corbel" charset="0"/>
                <a:sym typeface="MT Extra" charset="0"/>
              </a:rPr>
              <a:t>  </a:t>
            </a:r>
            <a:r>
              <a:rPr lang="it-IT" sz="1200" dirty="0" err="1" smtClean="0">
                <a:solidFill>
                  <a:srgbClr val="0000FF"/>
                </a:solidFill>
                <a:latin typeface="Corbel" charset="0"/>
                <a:sym typeface="MT Extra" charset="0"/>
              </a:rPr>
              <a:t>matrix</a:t>
            </a:r>
            <a:r>
              <a:rPr lang="it-IT" sz="1200" dirty="0" smtClean="0">
                <a:solidFill>
                  <a:srgbClr val="0000FF"/>
                </a:solidFill>
                <a:latin typeface="Corbel" charset="0"/>
                <a:sym typeface="MT Extra" charset="0"/>
              </a:rPr>
              <a:t> </a:t>
            </a:r>
            <a:r>
              <a:rPr lang="it-IT" sz="1200" dirty="0" err="1" smtClean="0">
                <a:solidFill>
                  <a:srgbClr val="0000FF"/>
                </a:solidFill>
                <a:latin typeface="Corbel" charset="0"/>
                <a:sym typeface="MT Extra" charset="0"/>
              </a:rPr>
              <a:t>element</a:t>
            </a:r>
            <a:r>
              <a:rPr lang="it-IT" sz="1200" dirty="0" smtClean="0">
                <a:solidFill>
                  <a:srgbClr val="0000FF"/>
                </a:solidFill>
                <a:latin typeface="Corbel" charset="0"/>
                <a:sym typeface="MT Extra" charset="0"/>
              </a:rPr>
              <a:t> </a:t>
            </a:r>
          </a:p>
          <a:p>
            <a:pPr eaLnBrk="1" hangingPunct="1">
              <a:buClr>
                <a:srgbClr val="FF0000"/>
              </a:buClr>
              <a:buSzPct val="120000"/>
              <a:defRPr/>
            </a:pPr>
            <a:r>
              <a:rPr lang="it-IT" sz="1200" dirty="0" smtClean="0">
                <a:solidFill>
                  <a:srgbClr val="0000FF"/>
                </a:solidFill>
                <a:latin typeface="Corbel" charset="0"/>
                <a:sym typeface="MT Extra" charset="0"/>
              </a:rPr>
              <a:t>     </a:t>
            </a:r>
            <a:r>
              <a:rPr lang="it-IT" sz="1200" b="1" dirty="0" smtClean="0">
                <a:solidFill>
                  <a:srgbClr val="0000FF"/>
                </a:solidFill>
                <a:latin typeface="Corbel" charset="0"/>
                <a:sym typeface="MT Extra" charset="0"/>
              </a:rPr>
              <a:t>h(j</a:t>
            </a:r>
            <a:r>
              <a:rPr lang="it-IT" sz="1200" b="1" baseline="-25000" dirty="0" smtClean="0">
                <a:solidFill>
                  <a:srgbClr val="0000FF"/>
                </a:solidFill>
                <a:latin typeface="Corbel" charset="0"/>
                <a:sym typeface="MT Extra" charset="0"/>
              </a:rPr>
              <a:t>2</a:t>
            </a:r>
            <a:r>
              <a:rPr lang="it-IT" sz="1200" b="1" dirty="0" smtClean="0">
                <a:solidFill>
                  <a:srgbClr val="0000FF"/>
                </a:solidFill>
                <a:latin typeface="Corbel" charset="0"/>
                <a:sym typeface="MT Extra" charset="0"/>
              </a:rPr>
              <a:t>,j</a:t>
            </a:r>
            <a:r>
              <a:rPr lang="it-IT" sz="1200" b="1" baseline="-25000" dirty="0" smtClean="0">
                <a:solidFill>
                  <a:srgbClr val="0000FF"/>
                </a:solidFill>
                <a:latin typeface="Corbel" charset="0"/>
                <a:sym typeface="MT Extra" charset="0"/>
              </a:rPr>
              <a:t>1</a:t>
            </a:r>
            <a:r>
              <a:rPr lang="it-IT" sz="1200" b="1" dirty="0" smtClean="0">
                <a:solidFill>
                  <a:srgbClr val="0000FF"/>
                </a:solidFill>
                <a:latin typeface="Corbel" charset="0"/>
                <a:sym typeface="MT Extra" charset="0"/>
              </a:rPr>
              <a:t>,</a:t>
            </a:r>
            <a:r>
              <a:rPr lang="it-IT" sz="1200" b="1" dirty="0" smtClean="0">
                <a:solidFill>
                  <a:srgbClr val="0000FF"/>
                </a:solidFill>
                <a:latin typeface="Symbol" charset="0"/>
                <a:sym typeface="MT Extra" charset="0"/>
              </a:rPr>
              <a:t>l</a:t>
            </a:r>
            <a:r>
              <a:rPr lang="it-IT" sz="1200" b="1" dirty="0" smtClean="0">
                <a:solidFill>
                  <a:srgbClr val="0000FF"/>
                </a:solidFill>
                <a:latin typeface="Corbel" charset="0"/>
                <a:sym typeface="MT Extra" charset="0"/>
              </a:rPr>
              <a:t>)</a:t>
            </a:r>
            <a:r>
              <a:rPr lang="it-IT" sz="1200" dirty="0" smtClean="0">
                <a:solidFill>
                  <a:srgbClr val="0000FF"/>
                </a:solidFill>
                <a:latin typeface="Corbel" charset="0"/>
                <a:sym typeface="MT Extra" charset="0"/>
              </a:rPr>
              <a:t> </a:t>
            </a:r>
          </a:p>
          <a:p>
            <a:pPr eaLnBrk="1" hangingPunct="1">
              <a:buClr>
                <a:srgbClr val="FF0000"/>
              </a:buClr>
              <a:buSzPct val="120000"/>
              <a:defRPr/>
            </a:pPr>
            <a:r>
              <a:rPr lang="it-IT" sz="1200" dirty="0" smtClean="0">
                <a:solidFill>
                  <a:srgbClr val="0000FF"/>
                </a:solidFill>
                <a:latin typeface="Corbel" charset="0"/>
                <a:sym typeface="MT Extra" charset="0"/>
              </a:rPr>
              <a:t>    → </a:t>
            </a:r>
            <a:r>
              <a:rPr lang="it-IT" sz="1200" dirty="0" err="1" smtClean="0">
                <a:solidFill>
                  <a:srgbClr val="0000FF"/>
                </a:solidFill>
                <a:latin typeface="Corbel" charset="0"/>
                <a:sym typeface="MT Extra" charset="0"/>
              </a:rPr>
              <a:t>Bohr</a:t>
            </a:r>
            <a:r>
              <a:rPr lang="it-IT" sz="1200" dirty="0" smtClean="0">
                <a:solidFill>
                  <a:srgbClr val="0000FF"/>
                </a:solidFill>
                <a:latin typeface="Corbel" charset="0"/>
                <a:sym typeface="MT Extra" charset="0"/>
              </a:rPr>
              <a:t> &amp; </a:t>
            </a:r>
            <a:r>
              <a:rPr lang="it-IT" sz="1200" dirty="0" err="1" smtClean="0">
                <a:solidFill>
                  <a:srgbClr val="0000FF"/>
                </a:solidFill>
                <a:latin typeface="Corbel" charset="0"/>
                <a:sym typeface="MT Extra" charset="0"/>
              </a:rPr>
              <a:t>Mott</a:t>
            </a:r>
            <a:r>
              <a:rPr lang="it-IT" sz="1200" dirty="0" smtClean="0">
                <a:solidFill>
                  <a:srgbClr val="0000FF"/>
                </a:solidFill>
                <a:latin typeface="Corbel" charset="0"/>
                <a:sym typeface="MT Extra" charset="0"/>
              </a:rPr>
              <a:t>. </a:t>
            </a:r>
            <a:endParaRPr lang="it-IT" sz="1200" dirty="0" smtClean="0">
              <a:solidFill>
                <a:srgbClr val="0000FF"/>
              </a:solidFill>
              <a:latin typeface="Corbel" charset="0"/>
            </a:endParaRPr>
          </a:p>
        </p:txBody>
      </p:sp>
      <p:pic>
        <p:nvPicPr>
          <p:cNvPr id="24601" name="Picture 4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" r="645" b="3223"/>
          <a:stretch>
            <a:fillRect/>
          </a:stretch>
        </p:blipFill>
        <p:spPr bwMode="auto">
          <a:xfrm>
            <a:off x="2195514" y="4376205"/>
            <a:ext cx="2225675" cy="174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" name="Rettangolo 42"/>
          <p:cNvSpPr/>
          <p:nvPr/>
        </p:nvSpPr>
        <p:spPr>
          <a:xfrm>
            <a:off x="492975" y="2508382"/>
            <a:ext cx="936625" cy="46037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it-IT" sz="2400" b="1" baseline="30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/>
                <a:ea typeface="+mn-ea"/>
                <a:cs typeface="Corbel"/>
              </a:rPr>
              <a:t>49</a:t>
            </a:r>
            <a:r>
              <a:rPr lang="it-IT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/>
                <a:ea typeface="+mn-ea"/>
                <a:cs typeface="Corbel"/>
              </a:rPr>
              <a:t>Ca</a:t>
            </a:r>
            <a:endParaRPr lang="it-IT" sz="2400" b="1" dirty="0">
              <a:solidFill>
                <a:srgbClr val="FF0000"/>
              </a:solidFill>
              <a:latin typeface="Corbel"/>
              <a:ea typeface="+mn-ea"/>
              <a:cs typeface="Corbel"/>
            </a:endParaRPr>
          </a:p>
        </p:txBody>
      </p:sp>
      <p:grpSp>
        <p:nvGrpSpPr>
          <p:cNvPr id="4" name="Gruppo 67"/>
          <p:cNvGrpSpPr>
            <a:grpSpLocks/>
          </p:cNvGrpSpPr>
          <p:nvPr/>
        </p:nvGrpSpPr>
        <p:grpSpPr bwMode="auto">
          <a:xfrm>
            <a:off x="4643439" y="692150"/>
            <a:ext cx="4321175" cy="5976938"/>
            <a:chOff x="4644008" y="692696"/>
            <a:chExt cx="4320479" cy="5976664"/>
          </a:xfrm>
        </p:grpSpPr>
        <p:sp>
          <p:nvSpPr>
            <p:cNvPr id="45" name="Rectangle 10"/>
            <p:cNvSpPr/>
            <p:nvPr/>
          </p:nvSpPr>
          <p:spPr bwMode="auto">
            <a:xfrm>
              <a:off x="4644008" y="692696"/>
              <a:ext cx="4320479" cy="5976664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00FF"/>
              </a:solidFill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400" i="1" dirty="0">
                <a:solidFill>
                  <a:srgbClr val="3333CC"/>
                </a:solidFill>
                <a:latin typeface="Corbel"/>
                <a:ea typeface="ＭＳ Ｐゴシック" charset="0"/>
                <a:cs typeface="Corbel"/>
              </a:endParaRPr>
            </a:p>
          </p:txBody>
        </p:sp>
        <p:pic>
          <p:nvPicPr>
            <p:cNvPr id="24613" name="Picture 18"/>
            <p:cNvPicPr preferRelativeResize="0"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22963" y="2060848"/>
              <a:ext cx="1369317" cy="15389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9" name="Rectangle 3"/>
            <p:cNvSpPr>
              <a:spLocks noChangeArrowheads="1"/>
            </p:cNvSpPr>
            <p:nvPr/>
          </p:nvSpPr>
          <p:spPr bwMode="auto">
            <a:xfrm>
              <a:off x="5253410" y="747452"/>
              <a:ext cx="3154172" cy="13233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>
                <a:defRPr/>
              </a:pPr>
              <a:r>
                <a:rPr lang="it-IT" b="1" i="1" dirty="0" smtClean="0">
                  <a:solidFill>
                    <a:srgbClr val="0000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rbel" charset="0"/>
                  <a:sym typeface="Symbol" charset="0"/>
                </a:rPr>
                <a:t>MICROSCOPIC </a:t>
              </a:r>
            </a:p>
            <a:p>
              <a:pPr algn="ctr" eaLnBrk="1" hangingPunct="1">
                <a:defRPr/>
              </a:pPr>
              <a:r>
                <a:rPr lang="it-IT" sz="1600" dirty="0" err="1" smtClean="0">
                  <a:solidFill>
                    <a:srgbClr val="0000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rbel" charset="0"/>
                  <a:sym typeface="Symbol" charset="0"/>
                </a:rPr>
                <a:t>Calculations</a:t>
              </a:r>
              <a:r>
                <a:rPr lang="it-IT" sz="1600" dirty="0" smtClean="0">
                  <a:solidFill>
                    <a:srgbClr val="0000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rbel" charset="0"/>
                  <a:sym typeface="Symbol" charset="0"/>
                </a:rPr>
                <a:t> </a:t>
              </a:r>
              <a:r>
                <a:rPr lang="it-IT" sz="1600" dirty="0" err="1" smtClean="0">
                  <a:solidFill>
                    <a:srgbClr val="0000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rbel" charset="0"/>
                  <a:sym typeface="Symbol" charset="0"/>
                </a:rPr>
                <a:t>based</a:t>
              </a:r>
              <a:r>
                <a:rPr lang="it-IT" sz="1600" dirty="0" smtClean="0">
                  <a:solidFill>
                    <a:srgbClr val="0000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rbel" charset="0"/>
                  <a:sym typeface="Symbol" charset="0"/>
                </a:rPr>
                <a:t> on</a:t>
              </a:r>
            </a:p>
            <a:p>
              <a:pPr algn="ctr" eaLnBrk="1" hangingPunct="1">
                <a:defRPr/>
              </a:pPr>
              <a:endParaRPr lang="it-IT" sz="8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rbel" charset="0"/>
                <a:sym typeface="Symbol" charset="0"/>
              </a:endParaRPr>
            </a:p>
            <a:p>
              <a:pPr algn="ctr" eaLnBrk="1" hangingPunct="1">
                <a:defRPr/>
              </a:pPr>
              <a:r>
                <a:rPr lang="it-IT" sz="1400" dirty="0" smtClean="0">
                  <a:solidFill>
                    <a:srgbClr val="0000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rbel" charset="0"/>
                  <a:sym typeface="Symbol" charset="0"/>
                </a:rPr>
                <a:t>SELF-CONSISTENT  </a:t>
              </a:r>
              <a:r>
                <a:rPr lang="it-IT" sz="1400" dirty="0" err="1" smtClean="0">
                  <a:solidFill>
                    <a:srgbClr val="0000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rbel" charset="0"/>
                  <a:sym typeface="Symbol" charset="0"/>
                </a:rPr>
                <a:t>Scheme</a:t>
              </a:r>
              <a:endParaRPr lang="it-IT" sz="14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rbel" charset="0"/>
                <a:sym typeface="Symbol" charset="0"/>
              </a:endParaRPr>
            </a:p>
            <a:p>
              <a:pPr algn="ctr" eaLnBrk="1" hangingPunct="1">
                <a:defRPr/>
              </a:pPr>
              <a:r>
                <a:rPr lang="it-IT" sz="2400" b="1" dirty="0" smtClean="0">
                  <a:solidFill>
                    <a:srgbClr val="0000FF"/>
                  </a:solidFill>
                  <a:latin typeface="Corbel" charset="0"/>
                  <a:sym typeface="Symbol" charset="0"/>
                </a:rPr>
                <a:t>(</a:t>
              </a:r>
              <a:r>
                <a:rPr lang="it-IT" b="1" dirty="0" smtClean="0">
                  <a:solidFill>
                    <a:srgbClr val="0000FF"/>
                  </a:solidFill>
                  <a:latin typeface="Corbel" charset="0"/>
                  <a:sym typeface="Symbol" charset="0"/>
                </a:rPr>
                <a:t>Colò, </a:t>
              </a:r>
              <a:r>
                <a:rPr lang="it-IT" b="1" dirty="0" err="1" smtClean="0">
                  <a:solidFill>
                    <a:srgbClr val="0000FF"/>
                  </a:solidFill>
                  <a:latin typeface="Corbel" charset="0"/>
                  <a:sym typeface="Symbol" charset="0"/>
                </a:rPr>
                <a:t>Bortignon</a:t>
              </a:r>
              <a:r>
                <a:rPr lang="it-IT" b="1" dirty="0" smtClean="0">
                  <a:solidFill>
                    <a:srgbClr val="0000FF"/>
                  </a:solidFill>
                  <a:latin typeface="Corbel" charset="0"/>
                  <a:sym typeface="Symbol" charset="0"/>
                </a:rPr>
                <a:t>, </a:t>
              </a:r>
              <a:r>
                <a:rPr lang="it-IT" b="1" dirty="0" err="1" smtClean="0">
                  <a:solidFill>
                    <a:srgbClr val="0000FF"/>
                  </a:solidFill>
                  <a:latin typeface="Corbel" charset="0"/>
                  <a:sym typeface="Symbol" charset="0"/>
                </a:rPr>
                <a:t>Sagawa</a:t>
              </a:r>
              <a:r>
                <a:rPr lang="it-IT" b="1" dirty="0" smtClean="0">
                  <a:solidFill>
                    <a:srgbClr val="0000FF"/>
                  </a:solidFill>
                  <a:latin typeface="Corbel" charset="0"/>
                  <a:sym typeface="Symbol" charset="0"/>
                </a:rPr>
                <a:t>, …)</a:t>
              </a:r>
            </a:p>
          </p:txBody>
        </p:sp>
        <p:grpSp>
          <p:nvGrpSpPr>
            <p:cNvPr id="24617" name="Group 5"/>
            <p:cNvGrpSpPr>
              <a:grpSpLocks/>
            </p:cNvGrpSpPr>
            <p:nvPr/>
          </p:nvGrpSpPr>
          <p:grpSpPr bwMode="auto">
            <a:xfrm>
              <a:off x="6588779" y="2348880"/>
              <a:ext cx="2231693" cy="847725"/>
              <a:chOff x="1927" y="1026"/>
              <a:chExt cx="2573" cy="534"/>
            </a:xfrm>
          </p:grpSpPr>
          <p:sp>
            <p:nvSpPr>
              <p:cNvPr id="60" name="AutoShape 6"/>
              <p:cNvSpPr>
                <a:spLocks noChangeArrowheads="1"/>
              </p:cNvSpPr>
              <p:nvPr/>
            </p:nvSpPr>
            <p:spPr bwMode="auto">
              <a:xfrm>
                <a:off x="2289" y="1071"/>
                <a:ext cx="364" cy="91"/>
              </a:xfrm>
              <a:prstGeom prst="leftArrow">
                <a:avLst>
                  <a:gd name="adj1" fmla="val 50000"/>
                  <a:gd name="adj2" fmla="val 99725"/>
                </a:avLst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Corbel"/>
                  <a:cs typeface="Corbel"/>
                </a:endParaRPr>
              </a:p>
            </p:txBody>
          </p:sp>
          <p:sp>
            <p:nvSpPr>
              <p:cNvPr id="61" name="AutoShape 7"/>
              <p:cNvSpPr>
                <a:spLocks noChangeArrowheads="1"/>
              </p:cNvSpPr>
              <p:nvPr/>
            </p:nvSpPr>
            <p:spPr bwMode="auto">
              <a:xfrm>
                <a:off x="1927" y="1434"/>
                <a:ext cx="362" cy="91"/>
              </a:xfrm>
              <a:prstGeom prst="leftArrow">
                <a:avLst>
                  <a:gd name="adj1" fmla="val 50000"/>
                  <a:gd name="adj2" fmla="val 99725"/>
                </a:avLst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Corbel"/>
                  <a:cs typeface="Corbel"/>
                </a:endParaRPr>
              </a:p>
            </p:txBody>
          </p:sp>
          <p:sp>
            <p:nvSpPr>
              <p:cNvPr id="62" name="Text Box 8"/>
              <p:cNvSpPr txBox="1">
                <a:spLocks noChangeArrowheads="1"/>
              </p:cNvSpPr>
              <p:nvPr/>
            </p:nvSpPr>
            <p:spPr bwMode="auto">
              <a:xfrm>
                <a:off x="2730" y="1026"/>
                <a:ext cx="1770" cy="194"/>
              </a:xfrm>
              <a:prstGeom prst="rect">
                <a:avLst/>
              </a:prstGeom>
              <a:noFill/>
              <a:ln>
                <a:noFill/>
              </a:ln>
              <a:effectLst/>
              <a:extLst/>
            </p:spPr>
            <p:txBody>
              <a:bodyPr>
                <a:spAutoFit/>
              </a:bodyPr>
              <a:lstStyle/>
              <a:p>
                <a:pPr fontAlgn="auto">
                  <a:spcBef>
                    <a:spcPct val="50000"/>
                  </a:spcBef>
                  <a:spcAft>
                    <a:spcPts val="0"/>
                  </a:spcAft>
                  <a:defRPr/>
                </a:pPr>
                <a:r>
                  <a:rPr lang="it-IT" sz="1400" i="1" kern="0" dirty="0">
                    <a:solidFill>
                      <a:sysClr val="windowText" lastClr="000000"/>
                    </a:solidFill>
                    <a:latin typeface="Corbel"/>
                    <a:cs typeface="Corbel"/>
                  </a:rPr>
                  <a:t>RPA</a:t>
                </a:r>
              </a:p>
            </p:txBody>
          </p:sp>
          <p:sp>
            <p:nvSpPr>
              <p:cNvPr id="63" name="Text Box 9"/>
              <p:cNvSpPr txBox="1">
                <a:spLocks noChangeArrowheads="1"/>
              </p:cNvSpPr>
              <p:nvPr/>
            </p:nvSpPr>
            <p:spPr bwMode="auto">
              <a:xfrm>
                <a:off x="2426" y="1366"/>
                <a:ext cx="1768" cy="194"/>
              </a:xfrm>
              <a:prstGeom prst="rect">
                <a:avLst/>
              </a:prstGeom>
              <a:noFill/>
              <a:ln>
                <a:noFill/>
              </a:ln>
              <a:effectLst/>
              <a:extLst/>
            </p:spPr>
            <p:txBody>
              <a:bodyPr>
                <a:spAutoFit/>
              </a:bodyPr>
              <a:lstStyle/>
              <a:p>
                <a:pPr fontAlgn="auto">
                  <a:spcBef>
                    <a:spcPct val="50000"/>
                  </a:spcBef>
                  <a:spcAft>
                    <a:spcPts val="0"/>
                  </a:spcAft>
                  <a:defRPr/>
                </a:pPr>
                <a:r>
                  <a:rPr lang="it-IT" sz="1400" i="1" kern="0" dirty="0" err="1">
                    <a:solidFill>
                      <a:sysClr val="windowText" lastClr="000000"/>
                    </a:solidFill>
                    <a:latin typeface="Corbel"/>
                    <a:cs typeface="Corbel"/>
                  </a:rPr>
                  <a:t>microscopic</a:t>
                </a:r>
                <a:r>
                  <a:rPr lang="it-IT" sz="1400" i="1" kern="0" dirty="0">
                    <a:solidFill>
                      <a:sysClr val="windowText" lastClr="000000"/>
                    </a:solidFill>
                    <a:latin typeface="Corbel"/>
                    <a:cs typeface="Corbel"/>
                  </a:rPr>
                  <a:t> </a:t>
                </a:r>
                <a:r>
                  <a:rPr lang="it-IT" sz="1400" i="1" kern="0" dirty="0" err="1">
                    <a:solidFill>
                      <a:sysClr val="windowText" lastClr="000000"/>
                    </a:solidFill>
                    <a:latin typeface="Corbel"/>
                    <a:cs typeface="Corbel"/>
                  </a:rPr>
                  <a:t>V</a:t>
                </a:r>
                <a:r>
                  <a:rPr lang="it-IT" sz="1400" i="1" kern="0" baseline="-25000" dirty="0" err="1">
                    <a:solidFill>
                      <a:sysClr val="windowText" lastClr="000000"/>
                    </a:solidFill>
                    <a:latin typeface="Corbel"/>
                    <a:cs typeface="Corbel"/>
                  </a:rPr>
                  <a:t>ph</a:t>
                </a:r>
                <a:endParaRPr lang="it-IT" sz="1400" i="1" kern="0" baseline="-25000" dirty="0">
                  <a:solidFill>
                    <a:sysClr val="windowText" lastClr="000000"/>
                  </a:solidFill>
                  <a:latin typeface="Corbel"/>
                  <a:cs typeface="Corbel"/>
                </a:endParaRPr>
              </a:p>
            </p:txBody>
          </p:sp>
        </p:grpSp>
        <p:sp>
          <p:nvSpPr>
            <p:cNvPr id="24618" name="Text Box 7"/>
            <p:cNvSpPr txBox="1">
              <a:spLocks noChangeArrowheads="1"/>
            </p:cNvSpPr>
            <p:nvPr/>
          </p:nvSpPr>
          <p:spPr bwMode="auto">
            <a:xfrm>
              <a:off x="5076825" y="6381328"/>
              <a:ext cx="3815655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it-IT" sz="1100" i="1">
                  <a:latin typeface="Corbel" charset="0"/>
                </a:rPr>
                <a:t>G. Colò, H. Sagawa, P.F. Bortignon, PRC 82, 064307 (2010).</a:t>
              </a:r>
            </a:p>
          </p:txBody>
        </p:sp>
        <p:sp>
          <p:nvSpPr>
            <p:cNvPr id="66" name="CasellaDiTesto 65"/>
            <p:cNvSpPr txBox="1"/>
            <p:nvPr/>
          </p:nvSpPr>
          <p:spPr bwMode="auto">
            <a:xfrm>
              <a:off x="5034115" y="3609598"/>
              <a:ext cx="3744417" cy="2014819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buClr>
                  <a:srgbClr val="FF0000"/>
                </a:buClr>
                <a:buSzPct val="120000"/>
                <a:buFontTx/>
                <a:buBlip>
                  <a:blip r:embed="rId6"/>
                </a:buBlip>
                <a:defRPr/>
              </a:pPr>
              <a:r>
                <a:rPr lang="it-IT" sz="1200" dirty="0" smtClean="0">
                  <a:solidFill>
                    <a:srgbClr val="0000FF"/>
                  </a:solidFill>
                  <a:latin typeface="Corbel"/>
                  <a:cs typeface="Corbel"/>
                  <a:sym typeface="MT Extra" charset="0"/>
                </a:rPr>
                <a:t>  </a:t>
              </a:r>
              <a:r>
                <a:rPr lang="it-IT" sz="1200" b="1" dirty="0" err="1" smtClean="0">
                  <a:solidFill>
                    <a:srgbClr val="0000FF"/>
                  </a:solidFill>
                  <a:latin typeface="Corbel"/>
                  <a:cs typeface="Corbel"/>
                  <a:sym typeface="MT Extra" charset="0"/>
                </a:rPr>
                <a:t>Hartee-Fock</a:t>
              </a:r>
              <a:r>
                <a:rPr lang="it-IT" sz="1200" b="1" dirty="0" smtClean="0">
                  <a:solidFill>
                    <a:srgbClr val="0000FF"/>
                  </a:solidFill>
                  <a:latin typeface="Corbel"/>
                  <a:cs typeface="Corbel"/>
                  <a:sym typeface="MT Extra" charset="0"/>
                </a:rPr>
                <a:t> with </a:t>
              </a:r>
              <a:r>
                <a:rPr lang="it-IT" sz="1200" b="1" dirty="0" err="1" smtClean="0">
                  <a:solidFill>
                    <a:srgbClr val="0000FF"/>
                  </a:solidFill>
                  <a:latin typeface="Corbel"/>
                  <a:cs typeface="Corbel"/>
                  <a:sym typeface="MT Extra" charset="0"/>
                </a:rPr>
                <a:t>V</a:t>
              </a:r>
              <a:r>
                <a:rPr lang="it-IT" sz="1200" b="1" baseline="-25000" dirty="0" err="1" smtClean="0">
                  <a:solidFill>
                    <a:srgbClr val="0000FF"/>
                  </a:solidFill>
                  <a:latin typeface="Corbel"/>
                  <a:cs typeface="Corbel"/>
                  <a:sym typeface="MT Extra" charset="0"/>
                </a:rPr>
                <a:t>eff</a:t>
              </a:r>
              <a:r>
                <a:rPr lang="it-IT" sz="1200" b="1" dirty="0" smtClean="0">
                  <a:solidFill>
                    <a:srgbClr val="0000FF"/>
                  </a:solidFill>
                  <a:latin typeface="Corbel"/>
                  <a:cs typeface="Corbel"/>
                  <a:sym typeface="MT Extra" charset="0"/>
                </a:rPr>
                <a:t> </a:t>
              </a:r>
            </a:p>
            <a:p>
              <a:pPr eaLnBrk="1" hangingPunct="1">
                <a:buClr>
                  <a:srgbClr val="FF0000"/>
                </a:buClr>
                <a:buSzPct val="120000"/>
                <a:defRPr/>
              </a:pPr>
              <a:r>
                <a:rPr lang="it-IT" sz="1200" dirty="0" smtClean="0">
                  <a:solidFill>
                    <a:srgbClr val="0000FF"/>
                  </a:solidFill>
                  <a:latin typeface="Corbel"/>
                  <a:cs typeface="Corbel"/>
                  <a:sym typeface="MT Extra" charset="0"/>
                </a:rPr>
                <a:t>    → short-</a:t>
              </a:r>
              <a:r>
                <a:rPr lang="it-IT" sz="1200" dirty="0" err="1" smtClean="0">
                  <a:solidFill>
                    <a:srgbClr val="0000FF"/>
                  </a:solidFill>
                  <a:latin typeface="Corbel"/>
                  <a:cs typeface="Corbel"/>
                  <a:sym typeface="MT Extra" charset="0"/>
                </a:rPr>
                <a:t>range</a:t>
              </a:r>
              <a:r>
                <a:rPr lang="it-IT" sz="1200" dirty="0" smtClean="0">
                  <a:solidFill>
                    <a:srgbClr val="0000FF"/>
                  </a:solidFill>
                  <a:latin typeface="Corbel"/>
                  <a:cs typeface="Corbel"/>
                  <a:sym typeface="MT Extra" charset="0"/>
                </a:rPr>
                <a:t> </a:t>
              </a:r>
              <a:r>
                <a:rPr lang="it-IT" sz="1200" dirty="0" err="1" smtClean="0">
                  <a:solidFill>
                    <a:srgbClr val="0000FF"/>
                  </a:solidFill>
                  <a:latin typeface="Corbel"/>
                  <a:cs typeface="Corbel"/>
                  <a:sym typeface="MT Extra" charset="0"/>
                </a:rPr>
                <a:t>correlations</a:t>
              </a:r>
              <a:r>
                <a:rPr lang="it-IT" sz="1200" dirty="0" smtClean="0">
                  <a:solidFill>
                    <a:srgbClr val="0000FF"/>
                  </a:solidFill>
                  <a:latin typeface="Corbel"/>
                  <a:cs typeface="Corbel"/>
                  <a:sym typeface="MT Extra" charset="0"/>
                </a:rPr>
                <a:t> </a:t>
              </a:r>
              <a:r>
                <a:rPr lang="it-IT" sz="1200" dirty="0" err="1" smtClean="0">
                  <a:solidFill>
                    <a:srgbClr val="0000FF"/>
                  </a:solidFill>
                  <a:latin typeface="Corbel"/>
                  <a:cs typeface="Corbel"/>
                  <a:sym typeface="MT Extra" charset="0"/>
                </a:rPr>
                <a:t>included</a:t>
              </a:r>
              <a:endParaRPr lang="it-IT" sz="1200" dirty="0" smtClean="0">
                <a:solidFill>
                  <a:srgbClr val="0000FF"/>
                </a:solidFill>
                <a:latin typeface="Corbel"/>
                <a:cs typeface="Corbel"/>
                <a:sym typeface="MT Extra" charset="0"/>
              </a:endParaRPr>
            </a:p>
            <a:p>
              <a:pPr eaLnBrk="1" hangingPunct="1">
                <a:buClr>
                  <a:srgbClr val="FF0000"/>
                </a:buClr>
                <a:buSzPct val="120000"/>
                <a:defRPr/>
              </a:pPr>
              <a:r>
                <a:rPr lang="it-IT" sz="1200" dirty="0" smtClean="0">
                  <a:solidFill>
                    <a:srgbClr val="0000FF"/>
                  </a:solidFill>
                  <a:latin typeface="Corbel"/>
                  <a:cs typeface="Corbel"/>
                  <a:sym typeface="MT Extra" charset="0"/>
                </a:rPr>
                <a:t> </a:t>
              </a:r>
            </a:p>
            <a:p>
              <a:pPr eaLnBrk="1" hangingPunct="1">
                <a:buClr>
                  <a:srgbClr val="FF0000"/>
                </a:buClr>
                <a:buSzPct val="120000"/>
                <a:buFontTx/>
                <a:buBlip>
                  <a:blip r:embed="rId6"/>
                </a:buBlip>
                <a:defRPr/>
              </a:pPr>
              <a:r>
                <a:rPr lang="it-IT" sz="1200" dirty="0" smtClean="0">
                  <a:solidFill>
                    <a:srgbClr val="0000FF"/>
                  </a:solidFill>
                  <a:latin typeface="Corbel"/>
                  <a:cs typeface="Corbel"/>
                  <a:sym typeface="MT Extra" charset="0"/>
                </a:rPr>
                <a:t>  </a:t>
              </a:r>
              <a:r>
                <a:rPr lang="it-IT" sz="1200" b="1" dirty="0" err="1" smtClean="0">
                  <a:solidFill>
                    <a:srgbClr val="0000FF"/>
                  </a:solidFill>
                  <a:latin typeface="Corbel"/>
                  <a:cs typeface="Corbel"/>
                  <a:sym typeface="MT Extra" charset="0"/>
                </a:rPr>
                <a:t>Particle-Vibration</a:t>
              </a:r>
              <a:r>
                <a:rPr lang="it-IT" sz="1200" b="1" dirty="0" smtClean="0">
                  <a:solidFill>
                    <a:srgbClr val="0000FF"/>
                  </a:solidFill>
                  <a:latin typeface="Corbel"/>
                  <a:cs typeface="Corbel"/>
                  <a:sym typeface="MT Extra" charset="0"/>
                </a:rPr>
                <a:t> </a:t>
              </a:r>
              <a:r>
                <a:rPr lang="it-IT" sz="1200" b="1" dirty="0" err="1" smtClean="0">
                  <a:solidFill>
                    <a:srgbClr val="0000FF"/>
                  </a:solidFill>
                  <a:latin typeface="Corbel"/>
                  <a:cs typeface="Corbel"/>
                  <a:sym typeface="MT Extra" charset="0"/>
                </a:rPr>
                <a:t>coupling</a:t>
              </a:r>
              <a:r>
                <a:rPr lang="it-IT" sz="1200" b="1" dirty="0" smtClean="0">
                  <a:solidFill>
                    <a:srgbClr val="0000FF"/>
                  </a:solidFill>
                  <a:latin typeface="Corbel"/>
                  <a:cs typeface="Corbel"/>
                  <a:sym typeface="MT Extra" charset="0"/>
                </a:rPr>
                <a:t> on top</a:t>
              </a:r>
            </a:p>
            <a:p>
              <a:pPr eaLnBrk="1" hangingPunct="1">
                <a:buClr>
                  <a:srgbClr val="FF0000"/>
                </a:buClr>
                <a:buSzPct val="120000"/>
                <a:defRPr/>
              </a:pPr>
              <a:r>
                <a:rPr lang="it-IT" sz="1200" dirty="0" smtClean="0">
                  <a:solidFill>
                    <a:srgbClr val="0000FF"/>
                  </a:solidFill>
                  <a:latin typeface="Corbel"/>
                  <a:cs typeface="Corbel"/>
                  <a:sym typeface="MT Extra" charset="0"/>
                </a:rPr>
                <a:t>    → </a:t>
              </a:r>
              <a:r>
                <a:rPr lang="it-IT" sz="1200" dirty="0" err="1" smtClean="0">
                  <a:solidFill>
                    <a:srgbClr val="0000FF"/>
                  </a:solidFill>
                  <a:latin typeface="Corbel"/>
                  <a:cs typeface="Corbel"/>
                  <a:sym typeface="MT Extra" charset="0"/>
                </a:rPr>
                <a:t>same</a:t>
              </a:r>
              <a:r>
                <a:rPr lang="it-IT" sz="1200" dirty="0" smtClean="0">
                  <a:solidFill>
                    <a:srgbClr val="0000FF"/>
                  </a:solidFill>
                  <a:latin typeface="Corbel"/>
                  <a:cs typeface="Corbel"/>
                  <a:sym typeface="MT Extra" charset="0"/>
                </a:rPr>
                <a:t> </a:t>
              </a:r>
              <a:r>
                <a:rPr lang="it-IT" sz="1200" dirty="0" err="1" smtClean="0">
                  <a:solidFill>
                    <a:srgbClr val="0000FF"/>
                  </a:solidFill>
                  <a:latin typeface="Corbel"/>
                  <a:cs typeface="Corbel"/>
                  <a:sym typeface="MT Extra" charset="0"/>
                </a:rPr>
                <a:t>Hamiltonian</a:t>
              </a:r>
              <a:r>
                <a:rPr lang="it-IT" sz="1200" dirty="0" smtClean="0">
                  <a:solidFill>
                    <a:srgbClr val="0000FF"/>
                  </a:solidFill>
                  <a:latin typeface="Corbel"/>
                  <a:cs typeface="Corbel"/>
                  <a:sym typeface="MT Extra" charset="0"/>
                </a:rPr>
                <a:t> or EDF</a:t>
              </a:r>
            </a:p>
            <a:p>
              <a:pPr eaLnBrk="1" hangingPunct="1">
                <a:lnSpc>
                  <a:spcPct val="200000"/>
                </a:lnSpc>
                <a:buClr>
                  <a:srgbClr val="FF0000"/>
                </a:buClr>
                <a:buSzPct val="120000"/>
                <a:buFontTx/>
                <a:buBlip>
                  <a:blip r:embed="rId6"/>
                </a:buBlip>
                <a:defRPr/>
              </a:pPr>
              <a:r>
                <a:rPr lang="it-IT" sz="1200" dirty="0" smtClean="0">
                  <a:solidFill>
                    <a:srgbClr val="0000FF"/>
                  </a:solidFill>
                  <a:latin typeface="Corbel"/>
                  <a:cs typeface="Corbel"/>
                  <a:sym typeface="MT Extra" charset="0"/>
                </a:rPr>
                <a:t> </a:t>
              </a:r>
              <a:r>
                <a:rPr lang="it-IT" sz="1200" b="1" dirty="0" smtClean="0">
                  <a:solidFill>
                    <a:srgbClr val="0000FF"/>
                  </a:solidFill>
                  <a:latin typeface="Corbel"/>
                  <a:cs typeface="Corbel"/>
                  <a:sym typeface="MT Extra" charset="0"/>
                </a:rPr>
                <a:t>NO </a:t>
              </a:r>
              <a:r>
                <a:rPr lang="it-IT" sz="1200" b="1" dirty="0" err="1" smtClean="0">
                  <a:solidFill>
                    <a:srgbClr val="0000FF"/>
                  </a:solidFill>
                  <a:latin typeface="Corbel"/>
                  <a:cs typeface="Corbel"/>
                  <a:sym typeface="MT Extra" charset="0"/>
                </a:rPr>
                <a:t>approximation</a:t>
              </a:r>
              <a:r>
                <a:rPr lang="it-IT" sz="1200" b="1" dirty="0" smtClean="0">
                  <a:solidFill>
                    <a:srgbClr val="0000FF"/>
                  </a:solidFill>
                  <a:latin typeface="Corbel"/>
                  <a:cs typeface="Corbel"/>
                  <a:sym typeface="MT Extra" charset="0"/>
                </a:rPr>
                <a:t> in the </a:t>
              </a:r>
              <a:r>
                <a:rPr lang="it-IT" sz="1200" b="1" dirty="0" err="1" smtClean="0">
                  <a:solidFill>
                    <a:srgbClr val="0000FF"/>
                  </a:solidFill>
                  <a:latin typeface="Corbel"/>
                  <a:cs typeface="Corbel"/>
                  <a:sym typeface="MT Extra" charset="0"/>
                </a:rPr>
                <a:t>vertex</a:t>
              </a:r>
              <a:endParaRPr lang="it-IT" sz="1200" b="1" dirty="0" smtClean="0">
                <a:solidFill>
                  <a:srgbClr val="0000FF"/>
                </a:solidFill>
                <a:latin typeface="Corbel"/>
                <a:cs typeface="Corbel"/>
                <a:sym typeface="MT Extra" charset="0"/>
              </a:endParaRPr>
            </a:p>
            <a:p>
              <a:pPr eaLnBrk="1" hangingPunct="1">
                <a:lnSpc>
                  <a:spcPct val="50000"/>
                </a:lnSpc>
                <a:buClr>
                  <a:srgbClr val="FF0000"/>
                </a:buClr>
                <a:buSzPct val="120000"/>
                <a:defRPr/>
              </a:pPr>
              <a:endParaRPr lang="it-IT" sz="1200" b="1" dirty="0" smtClean="0">
                <a:solidFill>
                  <a:srgbClr val="0000FF"/>
                </a:solidFill>
                <a:latin typeface="Corbel"/>
                <a:cs typeface="Corbel"/>
                <a:sym typeface="MT Extra" charset="0"/>
              </a:endParaRPr>
            </a:p>
            <a:p>
              <a:pPr eaLnBrk="1" hangingPunct="1">
                <a:lnSpc>
                  <a:spcPct val="110000"/>
                </a:lnSpc>
                <a:buClr>
                  <a:srgbClr val="FF0000"/>
                </a:buClr>
                <a:buSzPct val="120000"/>
                <a:defRPr/>
              </a:pPr>
              <a:r>
                <a:rPr lang="it-IT" sz="1200" b="1" i="1" dirty="0" smtClean="0">
                  <a:solidFill>
                    <a:srgbClr val="0000FF"/>
                  </a:solidFill>
                  <a:latin typeface="Corbel"/>
                  <a:cs typeface="Corbel"/>
                  <a:sym typeface="MT Extra" charset="0"/>
                </a:rPr>
                <a:t>     </a:t>
              </a:r>
              <a:r>
                <a:rPr lang="it-IT" sz="1600" b="1" i="1" dirty="0" smtClean="0">
                  <a:solidFill>
                    <a:srgbClr val="0000FF"/>
                  </a:solidFill>
                  <a:latin typeface="Corbel"/>
                  <a:cs typeface="Corbel"/>
                  <a:sym typeface="MT Extra" charset="0"/>
                </a:rPr>
                <a:t> </a:t>
              </a:r>
              <a:r>
                <a:rPr lang="it-IT" sz="1600" b="1" i="1" u="sng" dirty="0" smtClean="0">
                  <a:solidFill>
                    <a:srgbClr val="0000FF"/>
                  </a:solidFill>
                  <a:latin typeface="Corbel"/>
                  <a:cs typeface="Corbel"/>
                  <a:sym typeface="MT Extra" charset="0"/>
                </a:rPr>
                <a:t>EXACT treatment of COUPLING</a:t>
              </a:r>
            </a:p>
            <a:p>
              <a:pPr eaLnBrk="1" hangingPunct="1">
                <a:lnSpc>
                  <a:spcPct val="110000"/>
                </a:lnSpc>
                <a:buClr>
                  <a:srgbClr val="FF0000"/>
                </a:buClr>
                <a:buSzPct val="120000"/>
                <a:defRPr/>
              </a:pPr>
              <a:r>
                <a:rPr lang="it-IT" sz="1200" b="1" i="1" dirty="0" smtClean="0">
                  <a:solidFill>
                    <a:srgbClr val="0000FF"/>
                  </a:solidFill>
                  <a:latin typeface="Corbel"/>
                  <a:cs typeface="Corbel"/>
                  <a:sym typeface="MT Extra" charset="0"/>
                </a:rPr>
                <a:t>    </a:t>
              </a:r>
              <a:r>
                <a:rPr lang="it-IT" sz="1600" b="1" i="1" dirty="0" smtClean="0">
                  <a:solidFill>
                    <a:srgbClr val="0000FF"/>
                  </a:solidFill>
                  <a:latin typeface="Corbel"/>
                  <a:cs typeface="Corbel"/>
                  <a:sym typeface="MT Extra" charset="0"/>
                </a:rPr>
                <a:t>  </a:t>
              </a:r>
              <a:r>
                <a:rPr lang="it-IT" sz="1600" b="1" i="1" u="sng" dirty="0" smtClean="0">
                  <a:solidFill>
                    <a:srgbClr val="0000FF"/>
                  </a:solidFill>
                  <a:latin typeface="Corbel"/>
                  <a:cs typeface="Corbel"/>
                  <a:sym typeface="MT Extra" charset="0"/>
                </a:rPr>
                <a:t>use of WHOLE </a:t>
              </a:r>
              <a:r>
                <a:rPr lang="it-IT" sz="1600" b="1" i="1" u="sng" dirty="0" err="1" smtClean="0">
                  <a:solidFill>
                    <a:srgbClr val="0000FF"/>
                  </a:solidFill>
                  <a:latin typeface="Corbel"/>
                  <a:cs typeface="Corbel"/>
                  <a:sym typeface="MT Extra" charset="0"/>
                </a:rPr>
                <a:t>phonon</a:t>
              </a:r>
              <a:r>
                <a:rPr lang="it-IT" sz="1600" b="1" i="1" u="sng" dirty="0" smtClean="0">
                  <a:solidFill>
                    <a:srgbClr val="0000FF"/>
                  </a:solidFill>
                  <a:latin typeface="Corbel"/>
                  <a:cs typeface="Corbel"/>
                  <a:sym typeface="MT Extra" charset="0"/>
                </a:rPr>
                <a:t> </a:t>
              </a:r>
              <a:r>
                <a:rPr lang="it-IT" sz="1600" b="1" i="1" u="sng" dirty="0" err="1" smtClean="0">
                  <a:solidFill>
                    <a:srgbClr val="0000FF"/>
                  </a:solidFill>
                  <a:latin typeface="Corbel"/>
                  <a:cs typeface="Corbel"/>
                  <a:sym typeface="MT Extra" charset="0"/>
                </a:rPr>
                <a:t>wave</a:t>
              </a:r>
              <a:r>
                <a:rPr lang="it-IT" sz="1600" b="1" i="1" u="sng" dirty="0" smtClean="0">
                  <a:solidFill>
                    <a:srgbClr val="0000FF"/>
                  </a:solidFill>
                  <a:latin typeface="Corbel"/>
                  <a:cs typeface="Corbel"/>
                  <a:sym typeface="MT Extra" charset="0"/>
                </a:rPr>
                <a:t> </a:t>
              </a:r>
              <a:r>
                <a:rPr lang="it-IT" sz="1600" b="1" i="1" u="sng" dirty="0" err="1" smtClean="0">
                  <a:solidFill>
                    <a:srgbClr val="0000FF"/>
                  </a:solidFill>
                  <a:latin typeface="Corbel"/>
                  <a:cs typeface="Corbel"/>
                  <a:sym typeface="MT Extra" charset="0"/>
                </a:rPr>
                <a:t>function</a:t>
              </a:r>
              <a:r>
                <a:rPr lang="it-IT" sz="1600" b="1" i="1" u="sng" dirty="0" smtClean="0">
                  <a:solidFill>
                    <a:srgbClr val="0000FF"/>
                  </a:solidFill>
                  <a:latin typeface="Corbel"/>
                  <a:cs typeface="Corbel"/>
                  <a:sym typeface="MT Extra" charset="0"/>
                </a:rPr>
                <a:t>  </a:t>
              </a:r>
              <a:endParaRPr lang="it-IT" sz="1600" b="1" i="1" u="sng" dirty="0" smtClean="0">
                <a:solidFill>
                  <a:srgbClr val="0000FF"/>
                </a:solidFill>
                <a:latin typeface="Corbel"/>
                <a:cs typeface="Corbel"/>
              </a:endParaRPr>
            </a:p>
          </p:txBody>
        </p:sp>
      </p:grpSp>
      <p:sp>
        <p:nvSpPr>
          <p:cNvPr id="67" name="Freccia a destra 66"/>
          <p:cNvSpPr/>
          <p:nvPr/>
        </p:nvSpPr>
        <p:spPr>
          <a:xfrm>
            <a:off x="4067945" y="2348880"/>
            <a:ext cx="1224136" cy="360040"/>
          </a:xfrm>
          <a:prstGeom prst="rightArrow">
            <a:avLst>
              <a:gd name="adj1" fmla="val 50000"/>
              <a:gd name="adj2" fmla="val 100024"/>
            </a:avLst>
          </a:prstGeom>
          <a:solidFill>
            <a:schemeClr val="bg1"/>
          </a:solidFill>
          <a:ln w="57150">
            <a:solidFill>
              <a:srgbClr val="FF0000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latin typeface="Corbel"/>
              <a:cs typeface="Corbel"/>
            </a:endParaRPr>
          </a:p>
        </p:txBody>
      </p:sp>
      <p:sp>
        <p:nvSpPr>
          <p:cNvPr id="28" name="CasellaDiTesto 65"/>
          <p:cNvSpPr txBox="1"/>
          <p:nvPr/>
        </p:nvSpPr>
        <p:spPr bwMode="auto">
          <a:xfrm>
            <a:off x="5508105" y="5900443"/>
            <a:ext cx="2952328" cy="307777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buClr>
                <a:srgbClr val="FF0000"/>
              </a:buClr>
              <a:buSzPct val="120000"/>
              <a:defRPr/>
            </a:pPr>
            <a:r>
              <a:rPr lang="it-IT" sz="1400" b="1" dirty="0" smtClean="0">
                <a:solidFill>
                  <a:srgbClr val="0000FF"/>
                </a:solidFill>
                <a:latin typeface="Corbel"/>
                <a:cs typeface="Corbel"/>
                <a:sym typeface="MT Extra" charset="0"/>
              </a:rPr>
              <a:t> </a:t>
            </a:r>
            <a:r>
              <a:rPr lang="it-IT" sz="1400" b="1" dirty="0" err="1" smtClean="0">
                <a:solidFill>
                  <a:srgbClr val="0000FF"/>
                </a:solidFill>
                <a:latin typeface="Corbel"/>
                <a:cs typeface="Corbel"/>
                <a:sym typeface="MT Extra" charset="0"/>
              </a:rPr>
              <a:t>Need</a:t>
            </a:r>
            <a:r>
              <a:rPr lang="it-IT" sz="1400" b="1" dirty="0" smtClean="0">
                <a:solidFill>
                  <a:srgbClr val="0000FF"/>
                </a:solidFill>
                <a:latin typeface="Corbel"/>
                <a:cs typeface="Corbel"/>
                <a:sym typeface="MT Extra" charset="0"/>
              </a:rPr>
              <a:t> for More </a:t>
            </a:r>
            <a:r>
              <a:rPr lang="it-IT" sz="1400" b="1" dirty="0" err="1" smtClean="0">
                <a:solidFill>
                  <a:srgbClr val="0000FF"/>
                </a:solidFill>
                <a:latin typeface="Corbel"/>
                <a:cs typeface="Corbel"/>
                <a:sym typeface="MT Extra" charset="0"/>
              </a:rPr>
              <a:t>Experimental</a:t>
            </a:r>
            <a:r>
              <a:rPr lang="it-IT" sz="1400" b="1" dirty="0" smtClean="0">
                <a:solidFill>
                  <a:srgbClr val="0000FF"/>
                </a:solidFill>
                <a:latin typeface="Corbel"/>
                <a:cs typeface="Corbel"/>
                <a:sym typeface="MT Extra" charset="0"/>
              </a:rPr>
              <a:t> Input</a:t>
            </a:r>
          </a:p>
        </p:txBody>
      </p:sp>
    </p:spTree>
    <p:extLst>
      <p:ext uri="{BB962C8B-B14F-4D97-AF65-F5344CB8AC3E}">
        <p14:creationId xmlns:p14="http://schemas.microsoft.com/office/powerpoint/2010/main" val="2607442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47"/>
          <p:cNvGrpSpPr>
            <a:grpSpLocks/>
          </p:cNvGrpSpPr>
          <p:nvPr/>
        </p:nvGrpSpPr>
        <p:grpSpPr bwMode="auto">
          <a:xfrm>
            <a:off x="225425" y="475677"/>
            <a:ext cx="3384550" cy="5905500"/>
            <a:chOff x="225393" y="836712"/>
            <a:chExt cx="3384376" cy="5904656"/>
          </a:xfrm>
          <a:effectLst/>
        </p:grpSpPr>
        <p:sp>
          <p:nvSpPr>
            <p:cNvPr id="3" name="Rectangle 10"/>
            <p:cNvSpPr/>
            <p:nvPr/>
          </p:nvSpPr>
          <p:spPr bwMode="auto">
            <a:xfrm>
              <a:off x="225393" y="836712"/>
              <a:ext cx="3384376" cy="5904656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00FF"/>
              </a:solidFill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 dirty="0">
                <a:latin typeface="Corbel"/>
                <a:cs typeface="Corbel"/>
              </a:endParaRPr>
            </a:p>
          </p:txBody>
        </p:sp>
        <p:pic>
          <p:nvPicPr>
            <p:cNvPr id="4" name="Picture 1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75" t="10001" r="4582"/>
            <a:stretch>
              <a:fillRect/>
            </a:stretch>
          </p:blipFill>
          <p:spPr bwMode="auto">
            <a:xfrm>
              <a:off x="251520" y="1196752"/>
              <a:ext cx="3024336" cy="2592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5" name="Gruppo 31"/>
            <p:cNvGrpSpPr>
              <a:grpSpLocks/>
            </p:cNvGrpSpPr>
            <p:nvPr/>
          </p:nvGrpSpPr>
          <p:grpSpPr bwMode="auto">
            <a:xfrm>
              <a:off x="1042914" y="2833502"/>
              <a:ext cx="2127141" cy="1858696"/>
              <a:chOff x="933235" y="2412499"/>
              <a:chExt cx="2127141" cy="1858696"/>
            </a:xfrm>
          </p:grpSpPr>
          <p:sp>
            <p:nvSpPr>
              <p:cNvPr id="11" name="Oval 6"/>
              <p:cNvSpPr>
                <a:spLocks noChangeAspect="1"/>
              </p:cNvSpPr>
              <p:nvPr/>
            </p:nvSpPr>
            <p:spPr>
              <a:xfrm>
                <a:off x="1115788" y="2420435"/>
                <a:ext cx="179379" cy="144442"/>
              </a:xfrm>
              <a:prstGeom prst="ellipse">
                <a:avLst/>
              </a:prstGeom>
              <a:noFill/>
              <a:ln w="12700"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it-IT"/>
              </a:p>
            </p:txBody>
          </p:sp>
          <p:sp>
            <p:nvSpPr>
              <p:cNvPr id="12" name="Oval 7"/>
              <p:cNvSpPr>
                <a:spLocks noChangeAspect="1"/>
              </p:cNvSpPr>
              <p:nvPr/>
            </p:nvSpPr>
            <p:spPr>
              <a:xfrm>
                <a:off x="2258729" y="2412499"/>
                <a:ext cx="180966" cy="144441"/>
              </a:xfrm>
              <a:prstGeom prst="ellipse">
                <a:avLst/>
              </a:prstGeom>
              <a:noFill/>
              <a:ln w="12700"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it-IT"/>
              </a:p>
            </p:txBody>
          </p:sp>
          <p:cxnSp>
            <p:nvCxnSpPr>
              <p:cNvPr id="13" name="Straight Arrow Connector 9"/>
              <p:cNvCxnSpPr>
                <a:stCxn id="11" idx="5"/>
              </p:cNvCxnSpPr>
              <p:nvPr/>
            </p:nvCxnSpPr>
            <p:spPr>
              <a:xfrm rot="16200000" flipH="1">
                <a:off x="1181709" y="2630713"/>
                <a:ext cx="957126" cy="784185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Arrow Connector 10"/>
              <p:cNvCxnSpPr/>
              <p:nvPr/>
            </p:nvCxnSpPr>
            <p:spPr>
              <a:xfrm rot="16200000" flipH="1">
                <a:off x="2036533" y="2868032"/>
                <a:ext cx="928554" cy="322245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" name="TextBox 14"/>
              <p:cNvSpPr txBox="1"/>
              <p:nvPr/>
            </p:nvSpPr>
            <p:spPr>
              <a:xfrm>
                <a:off x="933235" y="3501368"/>
                <a:ext cx="2127141" cy="769827"/>
              </a:xfrm>
              <a:prstGeom prst="rect">
                <a:avLst/>
              </a:prstGeom>
              <a:noFill/>
              <a:ln>
                <a:solidFill>
                  <a:srgbClr val="0000FF"/>
                </a:solidFill>
              </a:ln>
              <a:effectLst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it-IT" sz="1100" dirty="0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Symbol" pitchFamily="18" charset="2"/>
                    <a:ea typeface="+mn-ea"/>
                  </a:rPr>
                  <a:t>	</a:t>
                </a:r>
                <a:r>
                  <a:rPr lang="it-IT" sz="1100" dirty="0">
                    <a:solidFill>
                      <a:srgbClr val="0000FF"/>
                    </a:solidFill>
                    <a:latin typeface="Symbol" pitchFamily="18" charset="2"/>
                    <a:ea typeface="+mn-ea"/>
                  </a:rPr>
                  <a:t>     </a:t>
                </a:r>
                <a:r>
                  <a:rPr lang="it-IT" sz="1100" dirty="0" smtClean="0">
                    <a:solidFill>
                      <a:srgbClr val="0000FF"/>
                    </a:solidFill>
                    <a:latin typeface="Symbol" pitchFamily="18" charset="2"/>
                    <a:ea typeface="+mn-ea"/>
                  </a:rPr>
                  <a:t>                </a:t>
                </a:r>
                <a:r>
                  <a:rPr lang="it-IT" sz="1100" dirty="0">
                    <a:solidFill>
                      <a:srgbClr val="0000FF"/>
                    </a:solidFill>
                    <a:latin typeface="Corbel"/>
                    <a:ea typeface="+mn-ea"/>
                    <a:cs typeface="Corbel"/>
                  </a:rPr>
                  <a:t>SLy5  - LNS</a:t>
                </a:r>
              </a:p>
              <a:p>
                <a:pPr>
                  <a:defRPr/>
                </a:pPr>
                <a:r>
                  <a:rPr lang="it-IT" sz="1100" dirty="0">
                    <a:solidFill>
                      <a:srgbClr val="0000FF"/>
                    </a:solidFill>
                    <a:latin typeface="Symbol" pitchFamily="18" charset="2"/>
                    <a:ea typeface="+mn-ea"/>
                  </a:rPr>
                  <a:t>p</a:t>
                </a:r>
                <a:r>
                  <a:rPr lang="it-IT" sz="1100" dirty="0">
                    <a:solidFill>
                      <a:srgbClr val="0000FF"/>
                    </a:solidFill>
                    <a:latin typeface="Comic Sans MS" pitchFamily="66" charset="0"/>
                    <a:ea typeface="+mn-ea"/>
                  </a:rPr>
                  <a:t>   1d</a:t>
                </a:r>
                <a:r>
                  <a:rPr lang="it-IT" sz="1100" baseline="-25000" dirty="0">
                    <a:solidFill>
                      <a:srgbClr val="0000FF"/>
                    </a:solidFill>
                    <a:latin typeface="Comic Sans MS" pitchFamily="66" charset="0"/>
                    <a:ea typeface="+mn-ea"/>
                  </a:rPr>
                  <a:t>3/2</a:t>
                </a:r>
                <a:r>
                  <a:rPr lang="it-IT" sz="1100" dirty="0">
                    <a:solidFill>
                      <a:srgbClr val="0000FF"/>
                    </a:solidFill>
                    <a:latin typeface="Comic Sans MS" pitchFamily="66" charset="0"/>
                    <a:ea typeface="+mn-ea"/>
                    <a:sym typeface="Wingdings" pitchFamily="2" charset="2"/>
                  </a:rPr>
                  <a:t></a:t>
                </a:r>
                <a:r>
                  <a:rPr lang="it-IT" sz="1100" dirty="0">
                    <a:solidFill>
                      <a:srgbClr val="0000FF"/>
                    </a:solidFill>
                    <a:latin typeface="Comic Sans MS" pitchFamily="66" charset="0"/>
                    <a:ea typeface="+mn-ea"/>
                  </a:rPr>
                  <a:t> 1f</a:t>
                </a:r>
                <a:r>
                  <a:rPr lang="it-IT" sz="1100" baseline="-25000" dirty="0">
                    <a:solidFill>
                      <a:srgbClr val="0000FF"/>
                    </a:solidFill>
                    <a:latin typeface="Comic Sans MS" pitchFamily="66" charset="0"/>
                    <a:ea typeface="+mn-ea"/>
                  </a:rPr>
                  <a:t>7/2</a:t>
                </a:r>
                <a:r>
                  <a:rPr lang="it-IT" sz="1100" dirty="0">
                    <a:solidFill>
                      <a:srgbClr val="0000FF"/>
                    </a:solidFill>
                    <a:latin typeface="Comic Sans MS" pitchFamily="66" charset="0"/>
                    <a:ea typeface="+mn-ea"/>
                    <a:sym typeface="Wingdings" pitchFamily="2" charset="2"/>
                  </a:rPr>
                  <a:t>    0.82    0.64</a:t>
                </a:r>
              </a:p>
              <a:p>
                <a:pPr>
                  <a:defRPr/>
                </a:pPr>
                <a:r>
                  <a:rPr lang="it-IT" sz="1100" dirty="0">
                    <a:solidFill>
                      <a:srgbClr val="0000FF"/>
                    </a:solidFill>
                    <a:latin typeface="Comic Sans MS" pitchFamily="66" charset="0"/>
                    <a:ea typeface="+mn-ea"/>
                  </a:rPr>
                  <a:t>     2s</a:t>
                </a:r>
                <a:r>
                  <a:rPr lang="it-IT" sz="1100" baseline="-25000" dirty="0">
                    <a:solidFill>
                      <a:srgbClr val="0000FF"/>
                    </a:solidFill>
                    <a:latin typeface="Comic Sans MS" pitchFamily="66" charset="0"/>
                    <a:ea typeface="+mn-ea"/>
                  </a:rPr>
                  <a:t>1/2</a:t>
                </a:r>
                <a:r>
                  <a:rPr lang="it-IT" sz="1100" dirty="0">
                    <a:solidFill>
                      <a:srgbClr val="0000FF"/>
                    </a:solidFill>
                    <a:latin typeface="Comic Sans MS" pitchFamily="66" charset="0"/>
                    <a:ea typeface="+mn-ea"/>
                    <a:sym typeface="Wingdings" pitchFamily="2" charset="2"/>
                  </a:rPr>
                  <a:t></a:t>
                </a:r>
                <a:r>
                  <a:rPr lang="it-IT" sz="1100" dirty="0">
                    <a:solidFill>
                      <a:srgbClr val="0000FF"/>
                    </a:solidFill>
                    <a:latin typeface="Comic Sans MS" pitchFamily="66" charset="0"/>
                    <a:ea typeface="+mn-ea"/>
                  </a:rPr>
                  <a:t> 1f</a:t>
                </a:r>
                <a:r>
                  <a:rPr lang="it-IT" sz="1100" baseline="-25000" dirty="0">
                    <a:solidFill>
                      <a:srgbClr val="0000FF"/>
                    </a:solidFill>
                    <a:latin typeface="Comic Sans MS" pitchFamily="66" charset="0"/>
                    <a:ea typeface="+mn-ea"/>
                  </a:rPr>
                  <a:t>7/2</a:t>
                </a:r>
                <a:r>
                  <a:rPr lang="it-IT" sz="1100" dirty="0">
                    <a:solidFill>
                      <a:srgbClr val="0000FF"/>
                    </a:solidFill>
                    <a:latin typeface="Comic Sans MS" pitchFamily="66" charset="0"/>
                    <a:ea typeface="+mn-ea"/>
                    <a:sym typeface="Wingdings" pitchFamily="2" charset="2"/>
                  </a:rPr>
                  <a:t>    0.13     0.29</a:t>
                </a:r>
                <a:endParaRPr lang="it-IT" sz="1100" dirty="0">
                  <a:solidFill>
                    <a:srgbClr val="0000FF"/>
                  </a:solidFill>
                  <a:latin typeface="Comic Sans MS" pitchFamily="66" charset="0"/>
                  <a:ea typeface="+mn-ea"/>
                </a:endParaRPr>
              </a:p>
              <a:p>
                <a:pPr>
                  <a:defRPr/>
                </a:pPr>
                <a:r>
                  <a:rPr lang="it-IT" sz="1100" dirty="0">
                    <a:solidFill>
                      <a:srgbClr val="0000FF"/>
                    </a:solidFill>
                    <a:latin typeface="Symbol" pitchFamily="18" charset="2"/>
                    <a:ea typeface="+mn-ea"/>
                    <a:sym typeface="Symbol"/>
                  </a:rPr>
                  <a:t></a:t>
                </a:r>
                <a:r>
                  <a:rPr lang="it-IT" sz="1100" dirty="0">
                    <a:solidFill>
                      <a:srgbClr val="0000FF"/>
                    </a:solidFill>
                    <a:latin typeface="Comic Sans MS" pitchFamily="66" charset="0"/>
                    <a:ea typeface="+mn-ea"/>
                  </a:rPr>
                  <a:t>   1f</a:t>
                </a:r>
                <a:r>
                  <a:rPr lang="it-IT" sz="1100" baseline="-25000" dirty="0">
                    <a:solidFill>
                      <a:srgbClr val="0000FF"/>
                    </a:solidFill>
                    <a:latin typeface="Comic Sans MS" pitchFamily="66" charset="0"/>
                    <a:ea typeface="+mn-ea"/>
                  </a:rPr>
                  <a:t>7/2</a:t>
                </a:r>
                <a:r>
                  <a:rPr lang="it-IT" sz="1100" dirty="0">
                    <a:solidFill>
                      <a:srgbClr val="0000FF"/>
                    </a:solidFill>
                    <a:latin typeface="Comic Sans MS" pitchFamily="66" charset="0"/>
                    <a:ea typeface="+mn-ea"/>
                    <a:sym typeface="Wingdings" pitchFamily="2" charset="2"/>
                  </a:rPr>
                  <a:t></a:t>
                </a:r>
                <a:r>
                  <a:rPr lang="it-IT" sz="1100" dirty="0">
                    <a:solidFill>
                      <a:srgbClr val="0000FF"/>
                    </a:solidFill>
                    <a:latin typeface="Comic Sans MS" pitchFamily="66" charset="0"/>
                    <a:ea typeface="+mn-ea"/>
                  </a:rPr>
                  <a:t> 1g</a:t>
                </a:r>
                <a:r>
                  <a:rPr lang="it-IT" sz="1100" baseline="-25000" dirty="0">
                    <a:solidFill>
                      <a:srgbClr val="0000FF"/>
                    </a:solidFill>
                    <a:latin typeface="Comic Sans MS" pitchFamily="66" charset="0"/>
                    <a:ea typeface="+mn-ea"/>
                  </a:rPr>
                  <a:t>9/2</a:t>
                </a:r>
                <a:r>
                  <a:rPr lang="it-IT" sz="1100" dirty="0">
                    <a:solidFill>
                      <a:srgbClr val="0000FF"/>
                    </a:solidFill>
                    <a:latin typeface="Comic Sans MS" pitchFamily="66" charset="0"/>
                    <a:ea typeface="+mn-ea"/>
                    <a:sym typeface="Wingdings" pitchFamily="2" charset="2"/>
                  </a:rPr>
                  <a:t>    0.01     0.02</a:t>
                </a:r>
                <a:endParaRPr lang="it-IT" sz="1100" dirty="0">
                  <a:solidFill>
                    <a:srgbClr val="0000FF"/>
                  </a:solidFill>
                  <a:latin typeface="Comic Sans MS" pitchFamily="66" charset="0"/>
                  <a:ea typeface="+mn-ea"/>
                </a:endParaRPr>
              </a:p>
            </p:txBody>
          </p:sp>
        </p:grpSp>
        <p:grpSp>
          <p:nvGrpSpPr>
            <p:cNvPr id="6" name="Gruppo 32"/>
            <p:cNvGrpSpPr>
              <a:grpSpLocks/>
            </p:cNvGrpSpPr>
            <p:nvPr/>
          </p:nvGrpSpPr>
          <p:grpSpPr bwMode="auto">
            <a:xfrm>
              <a:off x="395536" y="4725530"/>
              <a:ext cx="3126076" cy="1945247"/>
              <a:chOff x="174488" y="4436917"/>
              <a:chExt cx="3344180" cy="2394150"/>
            </a:xfrm>
          </p:grpSpPr>
          <p:pic>
            <p:nvPicPr>
              <p:cNvPr id="8" name="Picture 16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51" t="3067" r="2609"/>
              <a:stretch>
                <a:fillRect/>
              </a:stretch>
            </p:blipFill>
            <p:spPr bwMode="auto">
              <a:xfrm>
                <a:off x="174488" y="4774992"/>
                <a:ext cx="3024336" cy="20560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9" name="TextBox 19"/>
              <p:cNvSpPr txBox="1"/>
              <p:nvPr/>
            </p:nvSpPr>
            <p:spPr>
              <a:xfrm>
                <a:off x="1917034" y="4940937"/>
                <a:ext cx="1107833" cy="109836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 eaLnBrk="1" hangingPunct="1"/>
                <a:r>
                  <a:rPr lang="ja-JP" altLang="it-IT" sz="1200" b="1" dirty="0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  <a:latin typeface="Corbel"/>
                    <a:cs typeface="Corbel"/>
                  </a:rPr>
                  <a:t>“</a:t>
                </a:r>
                <a:r>
                  <a:rPr lang="it-IT" sz="1200" b="1" dirty="0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  <a:latin typeface="Corbel"/>
                    <a:cs typeface="Corbel"/>
                  </a:rPr>
                  <a:t>SIMPLE</a:t>
                </a:r>
                <a:r>
                  <a:rPr lang="ja-JP" altLang="it-IT" sz="1200" b="1" dirty="0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  <a:latin typeface="Corbel"/>
                    <a:cs typeface="Corbel"/>
                  </a:rPr>
                  <a:t>”</a:t>
                </a:r>
                <a:endParaRPr lang="it-IT" sz="1200" b="1" dirty="0">
                  <a:solidFill>
                    <a:srgbClr val="0000FF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Corbel"/>
                  <a:cs typeface="Corbel"/>
                </a:endParaRPr>
              </a:p>
              <a:p>
                <a:pPr algn="ctr" eaLnBrk="1" hangingPunct="1"/>
                <a:r>
                  <a:rPr lang="it-IT" sz="1000" dirty="0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  <a:latin typeface="Corbel"/>
                    <a:cs typeface="Corbel"/>
                    <a:sym typeface="Symbol" charset="0"/>
                  </a:rPr>
                  <a:t></a:t>
                </a:r>
              </a:p>
              <a:p>
                <a:pPr algn="ctr" eaLnBrk="1" hangingPunct="1"/>
                <a:r>
                  <a:rPr lang="it-IT" sz="1000" dirty="0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  <a:latin typeface="Corbel"/>
                    <a:cs typeface="Corbel"/>
                    <a:sym typeface="Symbol" charset="0"/>
                  </a:rPr>
                  <a:t>MACROSCOPIC</a:t>
                </a:r>
              </a:p>
              <a:p>
                <a:pPr algn="ctr" eaLnBrk="1" hangingPunct="1"/>
                <a:r>
                  <a:rPr lang="it-IT" sz="1000" dirty="0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  <a:latin typeface="Corbel"/>
                    <a:cs typeface="Corbel"/>
                    <a:sym typeface="Symbol" charset="0"/>
                  </a:rPr>
                  <a:t>CORE</a:t>
                </a:r>
              </a:p>
              <a:p>
                <a:pPr algn="ctr" eaLnBrk="1" hangingPunct="1"/>
                <a:r>
                  <a:rPr lang="it-IT" sz="1000" dirty="0" err="1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  <a:latin typeface="Corbel"/>
                    <a:cs typeface="Corbel"/>
                    <a:sym typeface="Symbol" charset="0"/>
                  </a:rPr>
                  <a:t>Vibration</a:t>
                </a:r>
                <a:r>
                  <a:rPr lang="it-IT" sz="1000" dirty="0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  <a:latin typeface="Corbel"/>
                    <a:cs typeface="Corbel"/>
                  </a:rPr>
                  <a:t> </a:t>
                </a:r>
              </a:p>
            </p:txBody>
          </p:sp>
          <p:sp>
            <p:nvSpPr>
              <p:cNvPr id="10" name="Rettangolo 9"/>
              <p:cNvSpPr>
                <a:spLocks noChangeArrowheads="1"/>
              </p:cNvSpPr>
              <p:nvPr/>
            </p:nvSpPr>
            <p:spPr bwMode="auto">
              <a:xfrm>
                <a:off x="925567" y="4436917"/>
                <a:ext cx="2593101" cy="41610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 algn="just">
                  <a:defRPr/>
                </a:pPr>
                <a:r>
                  <a:rPr lang="it-IT" sz="1600" b="1" dirty="0" err="1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rbel"/>
                    <a:ea typeface="+mn-ea"/>
                    <a:cs typeface="Corbel"/>
                  </a:rPr>
                  <a:t>Transition</a:t>
                </a:r>
                <a:r>
                  <a:rPr lang="it-IT" sz="1600" b="1" dirty="0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rbel"/>
                    <a:ea typeface="+mn-ea"/>
                    <a:cs typeface="Corbel"/>
                  </a:rPr>
                  <a:t> </a:t>
                </a:r>
                <a:r>
                  <a:rPr lang="it-IT" sz="1600" b="1" dirty="0" err="1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rbel"/>
                    <a:ea typeface="+mn-ea"/>
                    <a:cs typeface="Corbel"/>
                  </a:rPr>
                  <a:t>Densities</a:t>
                </a:r>
                <a:endParaRPr lang="it-IT" sz="1600" b="1" dirty="0">
                  <a:latin typeface="Corbel"/>
                  <a:ea typeface="+mn-ea"/>
                  <a:cs typeface="Corbel"/>
                </a:endParaRPr>
              </a:p>
            </p:txBody>
          </p:sp>
        </p:grpSp>
        <p:sp>
          <p:nvSpPr>
            <p:cNvPr id="7" name="Rettangolo 6"/>
            <p:cNvSpPr/>
            <p:nvPr/>
          </p:nvSpPr>
          <p:spPr>
            <a:xfrm>
              <a:off x="611560" y="836712"/>
              <a:ext cx="2736304" cy="338554"/>
            </a:xfrm>
            <a:prstGeom prst="rect">
              <a:avLst/>
            </a:prstGeom>
            <a:noFill/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it-IT" sz="1600" b="1" baseline="30000" dirty="0">
                  <a:solidFill>
                    <a:srgbClr val="00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rbel"/>
                  <a:ea typeface="+mn-ea"/>
                  <a:cs typeface="Corbel"/>
                </a:rPr>
                <a:t>48</a:t>
              </a:r>
              <a:r>
                <a:rPr lang="it-IT" sz="1600" b="1" dirty="0">
                  <a:solidFill>
                    <a:srgbClr val="00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rbel"/>
                  <a:ea typeface="+mn-ea"/>
                  <a:cs typeface="Corbel"/>
                </a:rPr>
                <a:t>Ca: </a:t>
              </a:r>
              <a:r>
                <a:rPr lang="it-IT" sz="1600" b="1" dirty="0">
                  <a:solidFill>
                    <a:srgbClr val="00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+mn-ea"/>
                  <a:cs typeface="Corbel"/>
                </a:rPr>
                <a:t>3</a:t>
              </a:r>
              <a:r>
                <a:rPr lang="it-IT" sz="1600" b="1" baseline="30000" dirty="0">
                  <a:solidFill>
                    <a:srgbClr val="00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+mn-ea"/>
                  <a:cs typeface="Corbel"/>
                </a:rPr>
                <a:t>-</a:t>
              </a:r>
              <a:r>
                <a:rPr lang="it-IT" sz="1600" b="1" dirty="0">
                  <a:solidFill>
                    <a:srgbClr val="00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+mn-ea"/>
                  <a:cs typeface="Corbel"/>
                </a:rPr>
                <a:t> </a:t>
              </a:r>
              <a:r>
                <a:rPr lang="it-IT" sz="1600" b="1" dirty="0">
                  <a:solidFill>
                    <a:srgbClr val="00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rbel"/>
                  <a:ea typeface="+mn-ea"/>
                  <a:cs typeface="Corbel"/>
                </a:rPr>
                <a:t>RPA </a:t>
              </a:r>
              <a:r>
                <a:rPr lang="it-IT" sz="1600" b="1" dirty="0" err="1">
                  <a:solidFill>
                    <a:srgbClr val="00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rbel"/>
                  <a:ea typeface="+mn-ea"/>
                  <a:cs typeface="Corbel"/>
                </a:rPr>
                <a:t>calculations</a:t>
              </a:r>
              <a:endParaRPr lang="it-IT" sz="1600" dirty="0">
                <a:latin typeface="Corbel"/>
                <a:ea typeface="+mn-ea"/>
                <a:cs typeface="Corbel"/>
              </a:endParaRPr>
            </a:p>
          </p:txBody>
        </p:sp>
      </p:grpSp>
      <p:sp>
        <p:nvSpPr>
          <p:cNvPr id="16" name="TextBox 39"/>
          <p:cNvSpPr txBox="1">
            <a:spLocks noChangeArrowheads="1"/>
          </p:cNvSpPr>
          <p:nvPr/>
        </p:nvSpPr>
        <p:spPr bwMode="auto">
          <a:xfrm>
            <a:off x="4170948" y="109017"/>
            <a:ext cx="4678948" cy="6654127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it-IT" sz="2400" b="1" dirty="0" smtClean="0">
                <a:solidFill>
                  <a:srgbClr val="0000FF"/>
                </a:solidFill>
                <a:latin typeface="Corbel"/>
                <a:cs typeface="Corbel"/>
                <a:sym typeface="Symbol" pitchFamily="18" charset="2"/>
              </a:rPr>
              <a:t>Large Scale SHELL Model </a:t>
            </a:r>
          </a:p>
          <a:p>
            <a:pPr algn="ctr">
              <a:defRPr/>
            </a:pPr>
            <a:r>
              <a:rPr lang="it-IT" sz="2400" b="1" dirty="0" smtClean="0">
                <a:solidFill>
                  <a:srgbClr val="0000FF"/>
                </a:solidFill>
                <a:latin typeface="Corbel"/>
                <a:cs typeface="Corbel"/>
                <a:sym typeface="Symbol" pitchFamily="18" charset="2"/>
              </a:rPr>
              <a:t>for Ca </a:t>
            </a:r>
            <a:r>
              <a:rPr lang="it-IT" sz="2400" b="1" dirty="0" err="1" smtClean="0">
                <a:solidFill>
                  <a:srgbClr val="0000FF"/>
                </a:solidFill>
                <a:latin typeface="Corbel"/>
                <a:cs typeface="Corbel"/>
                <a:sym typeface="Symbol" pitchFamily="18" charset="2"/>
              </a:rPr>
              <a:t>Isotopes</a:t>
            </a:r>
            <a:endParaRPr lang="it-IT" sz="2400" b="1" dirty="0" smtClean="0">
              <a:solidFill>
                <a:srgbClr val="0000FF"/>
              </a:solidFill>
              <a:latin typeface="Corbel"/>
              <a:cs typeface="Corbel"/>
              <a:sym typeface="Symbol" pitchFamily="18" charset="2"/>
            </a:endParaRPr>
          </a:p>
          <a:p>
            <a:pPr algn="ctr">
              <a:lnSpc>
                <a:spcPct val="90000"/>
              </a:lnSpc>
              <a:defRPr/>
            </a:pPr>
            <a:r>
              <a:rPr lang="it-IT" sz="1600" b="1" i="1" dirty="0" smtClean="0">
                <a:solidFill>
                  <a:srgbClr val="CC0099"/>
                </a:solidFill>
                <a:latin typeface="Corbel"/>
                <a:cs typeface="Corbel"/>
                <a:sym typeface="Symbol" pitchFamily="18" charset="2"/>
              </a:rPr>
              <a:t>FULL </a:t>
            </a:r>
            <a:r>
              <a:rPr lang="it-IT" sz="1600" b="1" i="1" dirty="0" err="1" smtClean="0">
                <a:solidFill>
                  <a:srgbClr val="CC0099"/>
                </a:solidFill>
                <a:latin typeface="Corbel"/>
                <a:cs typeface="Corbel"/>
                <a:sym typeface="Symbol" pitchFamily="18" charset="2"/>
              </a:rPr>
              <a:t>sd-pf-sdg</a:t>
            </a:r>
            <a:r>
              <a:rPr lang="it-IT" sz="1600" b="1" i="1" dirty="0" smtClean="0">
                <a:solidFill>
                  <a:srgbClr val="CC0099"/>
                </a:solidFill>
                <a:latin typeface="Corbel"/>
                <a:cs typeface="Corbel"/>
                <a:sym typeface="Symbol" pitchFamily="18" charset="2"/>
              </a:rPr>
              <a:t> </a:t>
            </a:r>
            <a:r>
              <a:rPr lang="it-IT" sz="1600" b="1" i="1" dirty="0" err="1" smtClean="0">
                <a:solidFill>
                  <a:srgbClr val="CC0099"/>
                </a:solidFill>
                <a:latin typeface="Corbel"/>
                <a:cs typeface="Corbel"/>
                <a:sym typeface="Symbol" pitchFamily="18" charset="2"/>
              </a:rPr>
              <a:t>shell</a:t>
            </a:r>
            <a:r>
              <a:rPr lang="it-IT" sz="1600" b="1" i="1" dirty="0" smtClean="0">
                <a:solidFill>
                  <a:srgbClr val="CC0099"/>
                </a:solidFill>
                <a:latin typeface="Corbel"/>
                <a:cs typeface="Corbel"/>
                <a:sym typeface="Symbol" pitchFamily="18" charset="2"/>
              </a:rPr>
              <a:t> </a:t>
            </a:r>
            <a:r>
              <a:rPr lang="it-IT" sz="1600" b="1" i="1" dirty="0" err="1" smtClean="0">
                <a:solidFill>
                  <a:srgbClr val="CC0099"/>
                </a:solidFill>
                <a:latin typeface="Corbel"/>
                <a:cs typeface="Corbel"/>
                <a:sym typeface="Symbol" pitchFamily="18" charset="2"/>
              </a:rPr>
              <a:t>still</a:t>
            </a:r>
            <a:r>
              <a:rPr lang="it-IT" sz="1600" b="1" i="1" dirty="0" smtClean="0">
                <a:solidFill>
                  <a:srgbClr val="CC0099"/>
                </a:solidFill>
                <a:latin typeface="Corbel"/>
                <a:cs typeface="Corbel"/>
                <a:sym typeface="Symbol" pitchFamily="18" charset="2"/>
              </a:rPr>
              <a:t> NOT </a:t>
            </a:r>
            <a:r>
              <a:rPr lang="it-IT" sz="1600" b="1" i="1" dirty="0" err="1" smtClean="0">
                <a:solidFill>
                  <a:srgbClr val="CC0099"/>
                </a:solidFill>
                <a:latin typeface="Corbel"/>
                <a:cs typeface="Corbel"/>
                <a:sym typeface="Symbol" pitchFamily="18" charset="2"/>
              </a:rPr>
              <a:t>possible</a:t>
            </a:r>
            <a:endParaRPr lang="it-IT" sz="1600" b="1" i="1" dirty="0" smtClean="0">
              <a:solidFill>
                <a:srgbClr val="CC0099"/>
              </a:solidFill>
              <a:latin typeface="Corbel"/>
              <a:cs typeface="Corbel"/>
              <a:sym typeface="Symbol" pitchFamily="18" charset="2"/>
            </a:endParaRPr>
          </a:p>
          <a:p>
            <a:pPr algn="ctr">
              <a:defRPr/>
            </a:pPr>
            <a:r>
              <a:rPr lang="it-IT" sz="1400" i="1" dirty="0" err="1" smtClean="0">
                <a:solidFill>
                  <a:srgbClr val="CC0099"/>
                </a:solidFill>
                <a:latin typeface="Corbel"/>
                <a:cs typeface="Corbel"/>
                <a:sym typeface="Symbol" pitchFamily="18" charset="2"/>
              </a:rPr>
              <a:t>Truncation</a:t>
            </a:r>
            <a:r>
              <a:rPr lang="it-IT" sz="1400" i="1" dirty="0" smtClean="0">
                <a:solidFill>
                  <a:srgbClr val="CC0099"/>
                </a:solidFill>
                <a:latin typeface="Corbel"/>
                <a:cs typeface="Corbel"/>
                <a:sym typeface="Symbol" pitchFamily="18" charset="2"/>
              </a:rPr>
              <a:t> </a:t>
            </a:r>
            <a:r>
              <a:rPr lang="it-IT" sz="1400" i="1" dirty="0" err="1" smtClean="0">
                <a:solidFill>
                  <a:srgbClr val="CC0099"/>
                </a:solidFill>
                <a:latin typeface="Corbel"/>
                <a:cs typeface="Corbel"/>
                <a:sym typeface="Symbol" pitchFamily="18" charset="2"/>
              </a:rPr>
              <a:t>scheme</a:t>
            </a:r>
            <a:r>
              <a:rPr lang="it-IT" sz="1400" i="1" dirty="0">
                <a:solidFill>
                  <a:srgbClr val="0000FF"/>
                </a:solidFill>
                <a:latin typeface="Corbel"/>
                <a:cs typeface="Corbel"/>
                <a:sym typeface="Symbol" pitchFamily="18" charset="2"/>
              </a:rPr>
              <a:t> </a:t>
            </a:r>
            <a:r>
              <a:rPr lang="it-IT" sz="1400" i="1" dirty="0" smtClean="0">
                <a:solidFill>
                  <a:srgbClr val="0000FF"/>
                </a:solidFill>
                <a:latin typeface="Corbel"/>
                <a:cs typeface="Corbel"/>
                <a:sym typeface="Symbol" pitchFamily="18" charset="2"/>
              </a:rPr>
              <a:t>(</a:t>
            </a:r>
            <a:r>
              <a:rPr kumimoji="1" lang="en-US" altLang="ja-JP" sz="1400" i="1" dirty="0" smtClean="0">
                <a:solidFill>
                  <a:srgbClr val="0000FF"/>
                </a:solidFill>
                <a:latin typeface="Calibri"/>
                <a:ea typeface="ＭＳ Ｐゴシック"/>
              </a:rPr>
              <a:t>2.515.437 </a:t>
            </a:r>
            <a:r>
              <a:rPr kumimoji="1" lang="en-US" altLang="ja-JP" sz="1400" i="1" dirty="0" err="1" smtClean="0">
                <a:solidFill>
                  <a:srgbClr val="0000FF"/>
                </a:solidFill>
                <a:latin typeface="Calibri"/>
                <a:ea typeface="ＭＳ Ｐゴシック"/>
              </a:rPr>
              <a:t>conf</a:t>
            </a:r>
            <a:r>
              <a:rPr lang="it-IT" sz="1400" i="1" dirty="0" smtClean="0">
                <a:solidFill>
                  <a:srgbClr val="0000FF"/>
                </a:solidFill>
                <a:latin typeface="Corbel"/>
                <a:cs typeface="Corbel"/>
                <a:sym typeface="Symbol" pitchFamily="18" charset="2"/>
              </a:rPr>
              <a:t>) </a:t>
            </a:r>
            <a:r>
              <a:rPr lang="it-IT" sz="1400" i="1" dirty="0" smtClean="0">
                <a:solidFill>
                  <a:srgbClr val="CC0099"/>
                </a:solidFill>
                <a:latin typeface="Corbel"/>
                <a:cs typeface="Corbel"/>
                <a:sym typeface="Symbol" pitchFamily="18" charset="2"/>
              </a:rPr>
              <a:t>with V</a:t>
            </a:r>
            <a:r>
              <a:rPr lang="it-IT" sz="1400" i="1" baseline="-25000" dirty="0" smtClean="0">
                <a:solidFill>
                  <a:srgbClr val="CC0099"/>
                </a:solidFill>
                <a:latin typeface="Corbel"/>
                <a:cs typeface="Corbel"/>
                <a:sym typeface="Symbol" pitchFamily="18" charset="2"/>
              </a:rPr>
              <a:t>MU</a:t>
            </a:r>
            <a:r>
              <a:rPr lang="it-IT" sz="1400" i="1" dirty="0" smtClean="0">
                <a:solidFill>
                  <a:srgbClr val="CC0099"/>
                </a:solidFill>
                <a:latin typeface="Corbel"/>
                <a:cs typeface="Corbel"/>
                <a:sym typeface="Symbol" pitchFamily="18" charset="2"/>
              </a:rPr>
              <a:t> </a:t>
            </a:r>
            <a:r>
              <a:rPr lang="it-IT" sz="1400" i="1" dirty="0" err="1" smtClean="0">
                <a:solidFill>
                  <a:srgbClr val="CC0099"/>
                </a:solidFill>
                <a:latin typeface="Corbel"/>
                <a:cs typeface="Corbel"/>
                <a:sym typeface="Symbol" pitchFamily="18" charset="2"/>
              </a:rPr>
              <a:t>interaction</a:t>
            </a:r>
            <a:endParaRPr lang="it-IT" sz="1400" i="1" dirty="0" smtClean="0">
              <a:solidFill>
                <a:srgbClr val="CC0099"/>
              </a:solidFill>
              <a:latin typeface="Corbel"/>
              <a:cs typeface="Corbel"/>
              <a:sym typeface="Symbol" pitchFamily="18" charset="2"/>
            </a:endParaRPr>
          </a:p>
          <a:p>
            <a:pPr algn="ctr">
              <a:defRPr/>
            </a:pPr>
            <a:endParaRPr lang="it-IT" sz="1400" i="1" dirty="0">
              <a:solidFill>
                <a:srgbClr val="CC0099"/>
              </a:solidFill>
              <a:latin typeface="Corbel"/>
              <a:cs typeface="Corbel"/>
              <a:sym typeface="Symbol" pitchFamily="18" charset="2"/>
            </a:endParaRPr>
          </a:p>
          <a:p>
            <a:pPr algn="ctr">
              <a:defRPr/>
            </a:pPr>
            <a:endParaRPr lang="it-IT" sz="1400" i="1" dirty="0" smtClean="0">
              <a:solidFill>
                <a:srgbClr val="CC0099"/>
              </a:solidFill>
              <a:latin typeface="Corbel"/>
              <a:cs typeface="Corbel"/>
              <a:sym typeface="Symbol" pitchFamily="18" charset="2"/>
            </a:endParaRPr>
          </a:p>
          <a:p>
            <a:pPr algn="ctr">
              <a:defRPr/>
            </a:pPr>
            <a:endParaRPr lang="it-IT" sz="1400" i="1" dirty="0">
              <a:solidFill>
                <a:srgbClr val="CC0099"/>
              </a:solidFill>
              <a:latin typeface="Corbel"/>
              <a:cs typeface="Corbel"/>
              <a:sym typeface="Symbol" pitchFamily="18" charset="2"/>
            </a:endParaRPr>
          </a:p>
          <a:p>
            <a:pPr algn="ctr">
              <a:defRPr/>
            </a:pPr>
            <a:endParaRPr lang="it-IT" sz="1400" i="1" dirty="0" smtClean="0">
              <a:solidFill>
                <a:srgbClr val="CC0099"/>
              </a:solidFill>
              <a:latin typeface="Corbel"/>
              <a:cs typeface="Corbel"/>
              <a:sym typeface="Symbol" pitchFamily="18" charset="2"/>
            </a:endParaRPr>
          </a:p>
          <a:p>
            <a:pPr algn="ctr">
              <a:defRPr/>
            </a:pPr>
            <a:endParaRPr lang="it-IT" sz="1400" i="1" dirty="0">
              <a:solidFill>
                <a:srgbClr val="CC0099"/>
              </a:solidFill>
              <a:latin typeface="Corbel"/>
              <a:cs typeface="Corbel"/>
              <a:sym typeface="Symbol" pitchFamily="18" charset="2"/>
            </a:endParaRPr>
          </a:p>
          <a:p>
            <a:pPr algn="ctr">
              <a:defRPr/>
            </a:pPr>
            <a:endParaRPr lang="it-IT" sz="1400" i="1" dirty="0" smtClean="0">
              <a:solidFill>
                <a:srgbClr val="CC0099"/>
              </a:solidFill>
              <a:latin typeface="Corbel"/>
              <a:cs typeface="Corbel"/>
              <a:sym typeface="Symbol" pitchFamily="18" charset="2"/>
            </a:endParaRPr>
          </a:p>
          <a:p>
            <a:pPr algn="ctr">
              <a:defRPr/>
            </a:pPr>
            <a:endParaRPr lang="it-IT" sz="1400" i="1" dirty="0">
              <a:solidFill>
                <a:srgbClr val="CC0099"/>
              </a:solidFill>
              <a:latin typeface="Corbel"/>
              <a:cs typeface="Corbel"/>
              <a:sym typeface="Symbol" pitchFamily="18" charset="2"/>
            </a:endParaRPr>
          </a:p>
          <a:p>
            <a:pPr algn="ctr">
              <a:defRPr/>
            </a:pPr>
            <a:endParaRPr lang="it-IT" sz="1400" i="1" dirty="0" smtClean="0">
              <a:solidFill>
                <a:srgbClr val="CC0099"/>
              </a:solidFill>
              <a:latin typeface="Corbel"/>
              <a:cs typeface="Corbel"/>
              <a:sym typeface="Symbol" pitchFamily="18" charset="2"/>
            </a:endParaRPr>
          </a:p>
          <a:p>
            <a:pPr algn="ctr">
              <a:defRPr/>
            </a:pPr>
            <a:endParaRPr lang="it-IT" sz="1400" i="1" dirty="0">
              <a:solidFill>
                <a:srgbClr val="CC0099"/>
              </a:solidFill>
              <a:latin typeface="Corbel"/>
              <a:cs typeface="Corbel"/>
              <a:sym typeface="Symbol" pitchFamily="18" charset="2"/>
            </a:endParaRPr>
          </a:p>
          <a:p>
            <a:pPr algn="ctr">
              <a:defRPr/>
            </a:pPr>
            <a:endParaRPr lang="it-IT" sz="1400" i="1" dirty="0" smtClean="0">
              <a:solidFill>
                <a:srgbClr val="CC0099"/>
              </a:solidFill>
              <a:latin typeface="Corbel"/>
              <a:cs typeface="Corbel"/>
              <a:sym typeface="Symbol" pitchFamily="18" charset="2"/>
            </a:endParaRPr>
          </a:p>
          <a:p>
            <a:pPr algn="ctr">
              <a:defRPr/>
            </a:pPr>
            <a:endParaRPr lang="it-IT" sz="1400" i="1" dirty="0">
              <a:solidFill>
                <a:srgbClr val="CC0099"/>
              </a:solidFill>
              <a:latin typeface="Corbel"/>
              <a:cs typeface="Corbel"/>
              <a:sym typeface="Symbol" pitchFamily="18" charset="2"/>
            </a:endParaRPr>
          </a:p>
          <a:p>
            <a:pPr algn="ctr">
              <a:defRPr/>
            </a:pPr>
            <a:endParaRPr lang="it-IT" sz="1400" i="1" dirty="0" smtClean="0">
              <a:solidFill>
                <a:srgbClr val="CC0099"/>
              </a:solidFill>
              <a:latin typeface="Corbel"/>
              <a:cs typeface="Corbel"/>
              <a:sym typeface="Symbol" pitchFamily="18" charset="2"/>
            </a:endParaRPr>
          </a:p>
          <a:p>
            <a:pPr algn="ctr">
              <a:defRPr/>
            </a:pPr>
            <a:endParaRPr lang="it-IT" sz="1400" i="1" dirty="0">
              <a:solidFill>
                <a:srgbClr val="CC0099"/>
              </a:solidFill>
              <a:latin typeface="Corbel"/>
              <a:cs typeface="Corbel"/>
              <a:sym typeface="Symbol" pitchFamily="18" charset="2"/>
            </a:endParaRPr>
          </a:p>
          <a:p>
            <a:pPr algn="ctr">
              <a:defRPr/>
            </a:pPr>
            <a:endParaRPr lang="it-IT" sz="1400" i="1" dirty="0" smtClean="0">
              <a:solidFill>
                <a:srgbClr val="CC0099"/>
              </a:solidFill>
              <a:latin typeface="Corbel"/>
              <a:cs typeface="Corbel"/>
              <a:sym typeface="Symbol" pitchFamily="18" charset="2"/>
            </a:endParaRPr>
          </a:p>
          <a:p>
            <a:pPr algn="ctr">
              <a:defRPr/>
            </a:pPr>
            <a:endParaRPr lang="it-IT" sz="1400" i="1" dirty="0">
              <a:solidFill>
                <a:srgbClr val="CC0099"/>
              </a:solidFill>
              <a:latin typeface="Corbel"/>
              <a:cs typeface="Corbel"/>
              <a:sym typeface="Symbol" pitchFamily="18" charset="2"/>
            </a:endParaRPr>
          </a:p>
          <a:p>
            <a:pPr algn="ctr">
              <a:defRPr/>
            </a:pPr>
            <a:endParaRPr lang="it-IT" sz="1400" i="1" dirty="0" smtClean="0">
              <a:solidFill>
                <a:srgbClr val="CC0099"/>
              </a:solidFill>
              <a:latin typeface="Corbel"/>
              <a:cs typeface="Corbel"/>
              <a:sym typeface="Symbol" pitchFamily="18" charset="2"/>
            </a:endParaRPr>
          </a:p>
          <a:p>
            <a:pPr algn="ctr">
              <a:defRPr/>
            </a:pPr>
            <a:endParaRPr lang="it-IT" sz="1400" i="1" dirty="0">
              <a:solidFill>
                <a:srgbClr val="CC0099"/>
              </a:solidFill>
              <a:latin typeface="Corbel"/>
              <a:cs typeface="Corbel"/>
              <a:sym typeface="Symbol" pitchFamily="18" charset="2"/>
            </a:endParaRPr>
          </a:p>
          <a:p>
            <a:pPr algn="ctr">
              <a:defRPr/>
            </a:pPr>
            <a:endParaRPr lang="it-IT" sz="1400" i="1" dirty="0" smtClean="0">
              <a:solidFill>
                <a:srgbClr val="CC0099"/>
              </a:solidFill>
              <a:latin typeface="Corbel"/>
              <a:cs typeface="Corbel"/>
              <a:sym typeface="Symbol" pitchFamily="18" charset="2"/>
            </a:endParaRPr>
          </a:p>
          <a:p>
            <a:pPr algn="ctr">
              <a:defRPr/>
            </a:pPr>
            <a:endParaRPr lang="it-IT" sz="1400" i="1" dirty="0">
              <a:solidFill>
                <a:srgbClr val="CC0099"/>
              </a:solidFill>
              <a:latin typeface="Corbel"/>
              <a:cs typeface="Corbel"/>
              <a:sym typeface="Symbol" pitchFamily="18" charset="2"/>
            </a:endParaRPr>
          </a:p>
          <a:p>
            <a:pPr algn="ctr">
              <a:defRPr/>
            </a:pPr>
            <a:endParaRPr lang="it-IT" sz="1400" i="1" dirty="0" smtClean="0">
              <a:solidFill>
                <a:srgbClr val="CC0099"/>
              </a:solidFill>
              <a:latin typeface="Corbel"/>
              <a:cs typeface="Corbel"/>
              <a:sym typeface="Symbol" pitchFamily="18" charset="2"/>
            </a:endParaRPr>
          </a:p>
          <a:p>
            <a:pPr algn="ctr">
              <a:defRPr/>
            </a:pPr>
            <a:endParaRPr lang="it-IT" sz="1400" i="1" dirty="0">
              <a:solidFill>
                <a:srgbClr val="CC0099"/>
              </a:solidFill>
              <a:latin typeface="Corbel"/>
              <a:cs typeface="Corbel"/>
              <a:sym typeface="Symbol" pitchFamily="18" charset="2"/>
            </a:endParaRPr>
          </a:p>
          <a:p>
            <a:pPr algn="ctr">
              <a:defRPr/>
            </a:pPr>
            <a:endParaRPr lang="it-IT" sz="1400" i="1" dirty="0" smtClean="0">
              <a:solidFill>
                <a:srgbClr val="CC0099"/>
              </a:solidFill>
              <a:latin typeface="Corbel"/>
              <a:cs typeface="Corbel"/>
              <a:sym typeface="Symbol" pitchFamily="18" charset="2"/>
            </a:endParaRPr>
          </a:p>
          <a:p>
            <a:pPr algn="ctr">
              <a:defRPr/>
            </a:pPr>
            <a:endParaRPr lang="it-IT" sz="1400" i="1" dirty="0">
              <a:solidFill>
                <a:srgbClr val="CC0099"/>
              </a:solidFill>
              <a:latin typeface="Corbel"/>
              <a:cs typeface="Corbel"/>
              <a:sym typeface="Symbol" pitchFamily="18" charset="2"/>
            </a:endParaRPr>
          </a:p>
          <a:p>
            <a:pPr algn="ctr">
              <a:defRPr/>
            </a:pPr>
            <a:endParaRPr lang="it-IT" sz="1400" i="1" dirty="0" smtClean="0">
              <a:solidFill>
                <a:srgbClr val="CC0099"/>
              </a:solidFill>
              <a:latin typeface="Corbel"/>
              <a:cs typeface="Corbel"/>
              <a:sym typeface="Symbol" pitchFamily="18" charset="2"/>
            </a:endParaRPr>
          </a:p>
        </p:txBody>
      </p:sp>
      <p:sp>
        <p:nvSpPr>
          <p:cNvPr id="17" name="CasellaDiTesto 19"/>
          <p:cNvSpPr txBox="1">
            <a:spLocks noChangeArrowheads="1"/>
          </p:cNvSpPr>
          <p:nvPr/>
        </p:nvSpPr>
        <p:spPr bwMode="auto">
          <a:xfrm>
            <a:off x="5301552" y="6345286"/>
            <a:ext cx="251760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400" i="1" dirty="0" smtClean="0">
                <a:solidFill>
                  <a:prstClr val="black"/>
                </a:solidFill>
                <a:latin typeface="Corbel" charset="0"/>
                <a:cs typeface="Corbel" charset="0"/>
              </a:rPr>
              <a:t> Y. </a:t>
            </a:r>
            <a:r>
              <a:rPr lang="it-IT" sz="1400" i="1" dirty="0" err="1" smtClean="0">
                <a:solidFill>
                  <a:prstClr val="black"/>
                </a:solidFill>
                <a:latin typeface="Corbel" charset="0"/>
                <a:cs typeface="Corbel" charset="0"/>
              </a:rPr>
              <a:t>Utsuno</a:t>
            </a:r>
            <a:r>
              <a:rPr lang="it-IT" sz="1400" i="1" dirty="0" smtClean="0">
                <a:solidFill>
                  <a:prstClr val="black"/>
                </a:solidFill>
                <a:latin typeface="Corbel" charset="0"/>
                <a:cs typeface="Corbel" charset="0"/>
              </a:rPr>
              <a:t>, T. </a:t>
            </a:r>
            <a:r>
              <a:rPr lang="it-IT" sz="1400" i="1" dirty="0" err="1" smtClean="0">
                <a:solidFill>
                  <a:prstClr val="black"/>
                </a:solidFill>
                <a:latin typeface="Corbel" charset="0"/>
                <a:cs typeface="Corbel" charset="0"/>
              </a:rPr>
              <a:t>Ostuka</a:t>
            </a:r>
            <a:r>
              <a:rPr lang="it-IT" sz="1400" i="1" dirty="0" smtClean="0">
                <a:solidFill>
                  <a:prstClr val="black"/>
                </a:solidFill>
                <a:latin typeface="Corbel" charset="0"/>
                <a:cs typeface="Corbel" charset="0"/>
              </a:rPr>
              <a:t>, … (Japan)</a:t>
            </a:r>
            <a:endParaRPr lang="it-IT" sz="1400" i="1" dirty="0">
              <a:solidFill>
                <a:prstClr val="black"/>
              </a:solidFill>
              <a:latin typeface="Corbel" charset="0"/>
              <a:cs typeface="Corbel" charset="0"/>
            </a:endParaRPr>
          </a:p>
        </p:txBody>
      </p:sp>
      <p:grpSp>
        <p:nvGrpSpPr>
          <p:cNvPr id="18" name="Group 7"/>
          <p:cNvGrpSpPr/>
          <p:nvPr/>
        </p:nvGrpSpPr>
        <p:grpSpPr>
          <a:xfrm>
            <a:off x="4933488" y="3739729"/>
            <a:ext cx="2896882" cy="2514073"/>
            <a:chOff x="6115474" y="3960562"/>
            <a:chExt cx="2896882" cy="2514073"/>
          </a:xfrm>
        </p:grpSpPr>
        <p:grpSp>
          <p:nvGrpSpPr>
            <p:cNvPr id="19" name="Group 6"/>
            <p:cNvGrpSpPr/>
            <p:nvPr/>
          </p:nvGrpSpPr>
          <p:grpSpPr>
            <a:xfrm>
              <a:off x="6115474" y="4470956"/>
              <a:ext cx="2874985" cy="2003679"/>
              <a:chOff x="5244015" y="4385168"/>
              <a:chExt cx="2874985" cy="2003679"/>
            </a:xfrm>
          </p:grpSpPr>
          <p:pic>
            <p:nvPicPr>
              <p:cNvPr id="22" name="Picture 2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16650" b="52826"/>
              <a:stretch/>
            </p:blipFill>
            <p:spPr bwMode="auto">
              <a:xfrm>
                <a:off x="5244015" y="4385168"/>
                <a:ext cx="2874985" cy="175037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3" name="TextBox 1"/>
              <p:cNvSpPr txBox="1"/>
              <p:nvPr/>
            </p:nvSpPr>
            <p:spPr>
              <a:xfrm>
                <a:off x="6561997" y="5184032"/>
                <a:ext cx="794695" cy="1692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1100" b="1" i="1" dirty="0" smtClean="0">
                    <a:solidFill>
                      <a:srgbClr val="33CC00"/>
                    </a:solidFill>
                    <a:latin typeface="Calibri"/>
                  </a:rPr>
                  <a:t>NO  </a:t>
                </a:r>
                <a:r>
                  <a:rPr lang="en-US" sz="1100" b="1" i="1" dirty="0" err="1" smtClean="0">
                    <a:solidFill>
                      <a:srgbClr val="33CC00"/>
                    </a:solidFill>
                    <a:latin typeface="Calibri"/>
                  </a:rPr>
                  <a:t>pf</a:t>
                </a:r>
                <a:r>
                  <a:rPr lang="en-US" sz="1100" b="1" i="1" dirty="0" smtClean="0">
                    <a:solidFill>
                      <a:srgbClr val="33CC00"/>
                    </a:solidFill>
                    <a:latin typeface="Calibri"/>
                  </a:rPr>
                  <a:t> to </a:t>
                </a:r>
                <a:r>
                  <a:rPr lang="en-US" sz="1100" b="1" i="1" dirty="0" err="1" smtClean="0">
                    <a:solidFill>
                      <a:srgbClr val="33CC00"/>
                    </a:solidFill>
                    <a:latin typeface="Calibri"/>
                  </a:rPr>
                  <a:t>sdg</a:t>
                </a:r>
                <a:r>
                  <a:rPr lang="en-US" sz="1100" b="1" i="1" dirty="0" smtClean="0">
                    <a:solidFill>
                      <a:srgbClr val="33CC00"/>
                    </a:solidFill>
                    <a:latin typeface="Calibri"/>
                  </a:rPr>
                  <a:t>  </a:t>
                </a:r>
                <a:endParaRPr lang="en-US" sz="1100" b="1" i="1" dirty="0">
                  <a:solidFill>
                    <a:srgbClr val="33CC00"/>
                  </a:solidFill>
                  <a:latin typeface="Calibri"/>
                </a:endParaRPr>
              </a:p>
            </p:txBody>
          </p:sp>
          <p:sp>
            <p:nvSpPr>
              <p:cNvPr id="24" name="TextBox 66"/>
              <p:cNvSpPr txBox="1"/>
              <p:nvPr/>
            </p:nvSpPr>
            <p:spPr>
              <a:xfrm>
                <a:off x="6197775" y="4660826"/>
                <a:ext cx="720237" cy="1692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1100" b="1" i="1" dirty="0" smtClean="0">
                    <a:solidFill>
                      <a:prstClr val="black"/>
                    </a:solidFill>
                    <a:latin typeface="Calibri"/>
                  </a:rPr>
                  <a:t>NO  </a:t>
                </a:r>
                <a:r>
                  <a:rPr lang="en-US" sz="1100" b="1" i="1" dirty="0" err="1" smtClean="0">
                    <a:solidFill>
                      <a:prstClr val="black"/>
                    </a:solidFill>
                    <a:latin typeface="Calibri"/>
                  </a:rPr>
                  <a:t>sd</a:t>
                </a:r>
                <a:r>
                  <a:rPr lang="en-US" sz="1100" b="1" i="1" dirty="0" smtClean="0">
                    <a:solidFill>
                      <a:prstClr val="black"/>
                    </a:solidFill>
                    <a:latin typeface="Calibri"/>
                  </a:rPr>
                  <a:t> to </a:t>
                </a:r>
                <a:r>
                  <a:rPr lang="en-US" sz="1100" b="1" i="1" dirty="0" err="1" smtClean="0">
                    <a:solidFill>
                      <a:prstClr val="black"/>
                    </a:solidFill>
                    <a:latin typeface="Calibri"/>
                  </a:rPr>
                  <a:t>pf</a:t>
                </a:r>
                <a:endParaRPr lang="en-US" sz="1100" b="1" i="1" dirty="0">
                  <a:solidFill>
                    <a:prstClr val="black"/>
                  </a:solidFill>
                  <a:latin typeface="Calibri"/>
                </a:endParaRPr>
              </a:p>
            </p:txBody>
          </p:sp>
          <p:pic>
            <p:nvPicPr>
              <p:cNvPr id="25" name="Picture 2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91850" r="16650"/>
              <a:stretch/>
            </p:blipFill>
            <p:spPr bwMode="auto">
              <a:xfrm>
                <a:off x="5244015" y="6086445"/>
                <a:ext cx="2874985" cy="30240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20" name="Rectangle 3"/>
            <p:cNvSpPr/>
            <p:nvPr/>
          </p:nvSpPr>
          <p:spPr>
            <a:xfrm>
              <a:off x="6576514" y="4298851"/>
              <a:ext cx="2248135" cy="23596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60000"/>
                </a:lnSpc>
              </a:pPr>
              <a:r>
                <a:rPr lang="it-IT" sz="1400" dirty="0" smtClean="0">
                  <a:solidFill>
                    <a:srgbClr val="0000FF"/>
                  </a:solidFill>
                  <a:latin typeface="Corbel"/>
                  <a:cs typeface="Corbel"/>
                </a:rPr>
                <a:t> </a:t>
              </a:r>
              <a:r>
                <a:rPr lang="fr-FR" sz="1200" dirty="0" smtClean="0">
                  <a:solidFill>
                    <a:srgbClr val="0000FF"/>
                  </a:solidFill>
                  <a:latin typeface="Corbel"/>
                  <a:cs typeface="Corbel"/>
                </a:rPr>
                <a:t>3 components MIXING</a:t>
              </a:r>
              <a:endParaRPr lang="fr-FR" sz="1200" dirty="0">
                <a:solidFill>
                  <a:srgbClr val="0000FF"/>
                </a:solidFill>
                <a:latin typeface="Corbel"/>
                <a:cs typeface="Corbel"/>
              </a:endParaRPr>
            </a:p>
          </p:txBody>
        </p:sp>
        <p:sp>
          <p:nvSpPr>
            <p:cNvPr id="21" name="Rectangle 68"/>
            <p:cNvSpPr/>
            <p:nvPr/>
          </p:nvSpPr>
          <p:spPr>
            <a:xfrm>
              <a:off x="6222512" y="3960562"/>
              <a:ext cx="2789844" cy="40831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60000"/>
                </a:lnSpc>
              </a:pPr>
              <a:endParaRPr lang="it-IT" b="1" baseline="-25000" dirty="0">
                <a:solidFill>
                  <a:srgbClr val="0000FF"/>
                </a:solidFill>
                <a:latin typeface="Corbel"/>
                <a:cs typeface="Corbel"/>
              </a:endParaRPr>
            </a:p>
            <a:p>
              <a:pPr algn="ctr">
                <a:lnSpc>
                  <a:spcPct val="60000"/>
                </a:lnSpc>
              </a:pPr>
              <a:r>
                <a:rPr lang="fr-FR" sz="1600" b="1" dirty="0" smtClean="0">
                  <a:solidFill>
                    <a:srgbClr val="0000FF"/>
                  </a:solidFill>
                  <a:latin typeface="Corbel"/>
                  <a:cs typeface="Corbel"/>
                </a:rPr>
                <a:t>3- in </a:t>
              </a:r>
              <a:r>
                <a:rPr lang="fr-FR" sz="2000" b="1" dirty="0" smtClean="0">
                  <a:solidFill>
                    <a:srgbClr val="0000FF"/>
                  </a:solidFill>
                  <a:latin typeface="Corbel"/>
                  <a:cs typeface="Corbel"/>
                </a:rPr>
                <a:t>Ca</a:t>
              </a:r>
              <a:r>
                <a:rPr lang="fr-FR" sz="1600" b="1" dirty="0" smtClean="0">
                  <a:solidFill>
                    <a:srgbClr val="0000FF"/>
                  </a:solidFill>
                  <a:latin typeface="Corbel"/>
                  <a:cs typeface="Corbel"/>
                </a:rPr>
                <a:t> isotopes</a:t>
              </a:r>
              <a:endParaRPr lang="fr-FR" sz="1600" b="1" dirty="0">
                <a:solidFill>
                  <a:srgbClr val="0000FF"/>
                </a:solidFill>
                <a:latin typeface="Corbel"/>
                <a:cs typeface="Corbel"/>
              </a:endParaRPr>
            </a:p>
          </p:txBody>
        </p:sp>
      </p:grpSp>
      <p:pic>
        <p:nvPicPr>
          <p:cNvPr id="26" name="Picture 52"/>
          <p:cNvPicPr>
            <a:picLocks noChangeAspect="1"/>
          </p:cNvPicPr>
          <p:nvPr/>
        </p:nvPicPr>
        <p:blipFill rotWithShape="1">
          <a:blip r:embed="rId5"/>
          <a:srcRect l="7585" t="2954" r="23308" b="39622"/>
          <a:stretch/>
        </p:blipFill>
        <p:spPr>
          <a:xfrm>
            <a:off x="5637595" y="1610209"/>
            <a:ext cx="1628789" cy="2129520"/>
          </a:xfrm>
          <a:prstGeom prst="rect">
            <a:avLst/>
          </a:prstGeom>
        </p:spPr>
      </p:pic>
      <p:sp>
        <p:nvSpPr>
          <p:cNvPr id="27" name="TextBox 60"/>
          <p:cNvSpPr txBox="1"/>
          <p:nvPr/>
        </p:nvSpPr>
        <p:spPr>
          <a:xfrm>
            <a:off x="6383850" y="3037847"/>
            <a:ext cx="5950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0000FF"/>
                </a:solidFill>
                <a:latin typeface="Corbel"/>
                <a:cs typeface="Corbel"/>
              </a:rPr>
              <a:t>N = 20</a:t>
            </a:r>
            <a:endParaRPr lang="en-US" sz="1200" b="1" dirty="0">
              <a:solidFill>
                <a:srgbClr val="0000FF"/>
              </a:solidFill>
              <a:latin typeface="Corbel"/>
              <a:cs typeface="Corbel"/>
            </a:endParaRPr>
          </a:p>
        </p:txBody>
      </p:sp>
      <p:sp>
        <p:nvSpPr>
          <p:cNvPr id="28" name="TextBox 63"/>
          <p:cNvSpPr txBox="1"/>
          <p:nvPr/>
        </p:nvSpPr>
        <p:spPr>
          <a:xfrm>
            <a:off x="6383850" y="2695135"/>
            <a:ext cx="6078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0000FF"/>
                </a:solidFill>
                <a:latin typeface="Corbel"/>
                <a:cs typeface="Corbel"/>
              </a:rPr>
              <a:t>N = 28</a:t>
            </a:r>
            <a:endParaRPr lang="en-US" sz="1200" b="1" dirty="0">
              <a:solidFill>
                <a:srgbClr val="0000FF"/>
              </a:solidFill>
              <a:latin typeface="Corbel"/>
              <a:cs typeface="Corbel"/>
            </a:endParaRPr>
          </a:p>
        </p:txBody>
      </p:sp>
      <p:sp>
        <p:nvSpPr>
          <p:cNvPr id="29" name="Dowolny kształt 16"/>
          <p:cNvSpPr/>
          <p:nvPr/>
        </p:nvSpPr>
        <p:spPr bwMode="auto">
          <a:xfrm rot="20352382" flipV="1">
            <a:off x="6118059" y="2889096"/>
            <a:ext cx="229196" cy="532006"/>
          </a:xfrm>
          <a:custGeom>
            <a:avLst/>
            <a:gdLst>
              <a:gd name="connsiteX0" fmla="*/ 292 w 1002374"/>
              <a:gd name="connsiteY0" fmla="*/ 0 h 1102291"/>
              <a:gd name="connsiteX1" fmla="*/ 50396 w 1002374"/>
              <a:gd name="connsiteY1" fmla="*/ 475990 h 1102291"/>
              <a:gd name="connsiteX2" fmla="*/ 313443 w 1002374"/>
              <a:gd name="connsiteY2" fmla="*/ 851770 h 1102291"/>
              <a:gd name="connsiteX3" fmla="*/ 1002374 w 1002374"/>
              <a:gd name="connsiteY3" fmla="*/ 1102291 h 11022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2374" h="1102291">
                <a:moveTo>
                  <a:pt x="292" y="0"/>
                </a:moveTo>
                <a:cubicBezTo>
                  <a:pt x="-752" y="167014"/>
                  <a:pt x="-1796" y="334028"/>
                  <a:pt x="50396" y="475990"/>
                </a:cubicBezTo>
                <a:cubicBezTo>
                  <a:pt x="102588" y="617952"/>
                  <a:pt x="154780" y="747387"/>
                  <a:pt x="313443" y="851770"/>
                </a:cubicBezTo>
                <a:cubicBezTo>
                  <a:pt x="472106" y="956154"/>
                  <a:pt x="737240" y="1029222"/>
                  <a:pt x="1002374" y="1102291"/>
                </a:cubicBezTo>
              </a:path>
            </a:pathLst>
          </a:custGeom>
          <a:noFill/>
          <a:ln w="19050" cap="flat" cmpd="sng" algn="ctr">
            <a:solidFill>
              <a:srgbClr val="33CC00"/>
            </a:solidFill>
            <a:prstDash val="solid"/>
            <a:miter lim="800000"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pl-PL" sz="2400" smtClean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30" name="Dowolny kształt 16"/>
          <p:cNvSpPr/>
          <p:nvPr/>
        </p:nvSpPr>
        <p:spPr bwMode="auto">
          <a:xfrm rot="20352382" flipV="1">
            <a:off x="6091329" y="2303412"/>
            <a:ext cx="329402" cy="440225"/>
          </a:xfrm>
          <a:custGeom>
            <a:avLst/>
            <a:gdLst>
              <a:gd name="connsiteX0" fmla="*/ 292 w 1002374"/>
              <a:gd name="connsiteY0" fmla="*/ 0 h 1102291"/>
              <a:gd name="connsiteX1" fmla="*/ 50396 w 1002374"/>
              <a:gd name="connsiteY1" fmla="*/ 475990 h 1102291"/>
              <a:gd name="connsiteX2" fmla="*/ 313443 w 1002374"/>
              <a:gd name="connsiteY2" fmla="*/ 851770 h 1102291"/>
              <a:gd name="connsiteX3" fmla="*/ 1002374 w 1002374"/>
              <a:gd name="connsiteY3" fmla="*/ 1102291 h 11022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2374" h="1102291">
                <a:moveTo>
                  <a:pt x="292" y="0"/>
                </a:moveTo>
                <a:cubicBezTo>
                  <a:pt x="-752" y="167014"/>
                  <a:pt x="-1796" y="334028"/>
                  <a:pt x="50396" y="475990"/>
                </a:cubicBezTo>
                <a:cubicBezTo>
                  <a:pt x="102588" y="617952"/>
                  <a:pt x="154780" y="747387"/>
                  <a:pt x="313443" y="851770"/>
                </a:cubicBezTo>
                <a:cubicBezTo>
                  <a:pt x="472106" y="956154"/>
                  <a:pt x="737240" y="1029222"/>
                  <a:pt x="1002374" y="1102291"/>
                </a:cubicBezTo>
              </a:path>
            </a:pathLst>
          </a:custGeom>
          <a:noFill/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pl-PL" sz="2400" smtClean="0">
              <a:solidFill>
                <a:srgbClr val="FFFFFF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709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077" y="1423072"/>
            <a:ext cx="8199204" cy="4524615"/>
          </a:xfrm>
          <a:prstGeom prst="rect">
            <a:avLst/>
          </a:prstGeom>
          <a:ln w="38100" cmpd="sng">
            <a:solidFill>
              <a:srgbClr val="CC0099"/>
            </a:solidFill>
          </a:ln>
        </p:spPr>
      </p:pic>
      <p:sp>
        <p:nvSpPr>
          <p:cNvPr id="3" name="CasellaDiTesto 2"/>
          <p:cNvSpPr txBox="1"/>
          <p:nvPr/>
        </p:nvSpPr>
        <p:spPr>
          <a:xfrm>
            <a:off x="1095308" y="2478329"/>
            <a:ext cx="1753279" cy="646331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ctr"/>
            <a:r>
              <a:rPr lang="it-IT" b="1" i="1" dirty="0" smtClean="0">
                <a:solidFill>
                  <a:srgbClr val="0000FF"/>
                </a:solidFill>
              </a:rPr>
              <a:t>Total </a:t>
            </a:r>
            <a:r>
              <a:rPr lang="it-IT" b="1" i="1" dirty="0" err="1" smtClean="0">
                <a:solidFill>
                  <a:srgbClr val="0000FF"/>
                </a:solidFill>
              </a:rPr>
              <a:t>Transition</a:t>
            </a:r>
            <a:r>
              <a:rPr lang="it-IT" b="1" i="1" dirty="0" smtClean="0">
                <a:solidFill>
                  <a:srgbClr val="0000FF"/>
                </a:solidFill>
              </a:rPr>
              <a:t> </a:t>
            </a:r>
          </a:p>
          <a:p>
            <a:pPr algn="ctr"/>
            <a:r>
              <a:rPr lang="it-IT" b="1" i="1" dirty="0" err="1" smtClean="0">
                <a:solidFill>
                  <a:srgbClr val="0000FF"/>
                </a:solidFill>
              </a:rPr>
              <a:t>Probability</a:t>
            </a:r>
            <a:endParaRPr lang="it-IT" b="1" i="1" dirty="0">
              <a:solidFill>
                <a:srgbClr val="0000FF"/>
              </a:solidFill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5554057" y="3374225"/>
            <a:ext cx="2004312" cy="46166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2400" b="1" i="1" dirty="0" smtClean="0">
                <a:solidFill>
                  <a:srgbClr val="0000FF"/>
                </a:solidFill>
              </a:rPr>
              <a:t>Single </a:t>
            </a:r>
            <a:r>
              <a:rPr lang="it-IT" sz="2400" b="1" i="1" dirty="0" err="1" smtClean="0">
                <a:solidFill>
                  <a:srgbClr val="0000FF"/>
                </a:solidFill>
              </a:rPr>
              <a:t>Particle</a:t>
            </a:r>
            <a:endParaRPr lang="it-IT" sz="2400" b="1" i="1" dirty="0">
              <a:solidFill>
                <a:srgbClr val="0000FF"/>
              </a:solidFill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5436450" y="3888549"/>
            <a:ext cx="2323269" cy="46166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2400" b="1" i="1" dirty="0" err="1" smtClean="0">
                <a:solidFill>
                  <a:srgbClr val="0000FF"/>
                </a:solidFill>
              </a:rPr>
              <a:t>Collective</a:t>
            </a:r>
            <a:endParaRPr lang="it-IT" sz="2400" b="1" i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5649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3" descr="collimation_cut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331060"/>
            <a:ext cx="9144000" cy="563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2" name="Group 21"/>
          <p:cNvGrpSpPr/>
          <p:nvPr/>
        </p:nvGrpSpPr>
        <p:grpSpPr>
          <a:xfrm>
            <a:off x="560848" y="4818426"/>
            <a:ext cx="2357497" cy="1832083"/>
            <a:chOff x="560846" y="4648200"/>
            <a:chExt cx="2357497" cy="1832083"/>
          </a:xfrm>
        </p:grpSpPr>
        <p:pic>
          <p:nvPicPr>
            <p:cNvPr id="17412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60846" y="5026787"/>
              <a:ext cx="2357497" cy="14534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9" name="Straight Arrow Connector 8"/>
            <p:cNvCxnSpPr/>
            <p:nvPr/>
          </p:nvCxnSpPr>
          <p:spPr>
            <a:xfrm flipH="1" flipV="1">
              <a:off x="1905000" y="4648200"/>
              <a:ext cx="304800" cy="609600"/>
            </a:xfrm>
            <a:prstGeom prst="straightConnector1">
              <a:avLst/>
            </a:prstGeom>
            <a:ln w="28575">
              <a:solidFill>
                <a:srgbClr val="FF00F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Group 31"/>
          <p:cNvGrpSpPr/>
          <p:nvPr/>
        </p:nvGrpSpPr>
        <p:grpSpPr>
          <a:xfrm>
            <a:off x="2995369" y="4818423"/>
            <a:ext cx="2344574" cy="1832082"/>
            <a:chOff x="2995369" y="4648201"/>
            <a:chExt cx="2344574" cy="1832082"/>
          </a:xfrm>
        </p:grpSpPr>
        <p:pic>
          <p:nvPicPr>
            <p:cNvPr id="17413" name="Picture 5"/>
            <p:cNvPicPr>
              <a:picLocks noChangeAspect="1" noChangeArrowheads="1"/>
            </p:cNvPicPr>
            <p:nvPr/>
          </p:nvPicPr>
          <p:blipFill>
            <a:blip r:embed="rId4" cstate="print">
              <a:lum bright="-20000" contrast="40000"/>
            </a:blip>
            <a:srcRect/>
            <a:stretch>
              <a:fillRect/>
            </a:stretch>
          </p:blipFill>
          <p:spPr bwMode="auto">
            <a:xfrm>
              <a:off x="2995369" y="5043608"/>
              <a:ext cx="2344574" cy="14366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5" name="Straight Arrow Connector 14"/>
            <p:cNvCxnSpPr/>
            <p:nvPr/>
          </p:nvCxnSpPr>
          <p:spPr>
            <a:xfrm flipH="1" flipV="1">
              <a:off x="3581402" y="4648201"/>
              <a:ext cx="362986" cy="609599"/>
            </a:xfrm>
            <a:prstGeom prst="straightConnector1">
              <a:avLst/>
            </a:prstGeom>
            <a:ln w="28575">
              <a:solidFill>
                <a:srgbClr val="FF00F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Group 33"/>
          <p:cNvGrpSpPr/>
          <p:nvPr/>
        </p:nvGrpSpPr>
        <p:grpSpPr>
          <a:xfrm>
            <a:off x="5334001" y="4818426"/>
            <a:ext cx="2421583" cy="1832083"/>
            <a:chOff x="5334001" y="4648200"/>
            <a:chExt cx="2421583" cy="1832083"/>
          </a:xfrm>
        </p:grpSpPr>
        <p:pic>
          <p:nvPicPr>
            <p:cNvPr id="17414" name="Picture 6"/>
            <p:cNvPicPr>
              <a:picLocks noChangeAspect="1" noChangeArrowheads="1"/>
            </p:cNvPicPr>
            <p:nvPr/>
          </p:nvPicPr>
          <p:blipFill>
            <a:blip r:embed="rId5" cstate="print">
              <a:lum bright="-20000" contrast="40000"/>
            </a:blip>
            <a:srcRect/>
            <a:stretch>
              <a:fillRect/>
            </a:stretch>
          </p:blipFill>
          <p:spPr bwMode="auto">
            <a:xfrm>
              <a:off x="5452189" y="5007262"/>
              <a:ext cx="2303395" cy="14730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8" name="Straight Arrow Connector 17"/>
            <p:cNvCxnSpPr/>
            <p:nvPr/>
          </p:nvCxnSpPr>
          <p:spPr>
            <a:xfrm flipH="1" flipV="1">
              <a:off x="5334001" y="4648200"/>
              <a:ext cx="696119" cy="675871"/>
            </a:xfrm>
            <a:prstGeom prst="straightConnector1">
              <a:avLst/>
            </a:prstGeom>
            <a:ln w="28575">
              <a:solidFill>
                <a:srgbClr val="FF00F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3" name="Picture 22" descr="2013-04-10 16.10.49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23041" y="990600"/>
            <a:ext cx="2083927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23" descr="2013-04-12 14.49.40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086600" y="1752600"/>
            <a:ext cx="2057400" cy="213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25" descr="2013-04-12 14.55.37.jp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718946" y="990600"/>
            <a:ext cx="1233094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TextBox 26"/>
          <p:cNvSpPr txBox="1"/>
          <p:nvPr/>
        </p:nvSpPr>
        <p:spPr>
          <a:xfrm>
            <a:off x="0" y="4970822"/>
            <a:ext cx="1121692" cy="400110"/>
          </a:xfrm>
          <a:prstGeom prst="rect">
            <a:avLst/>
          </a:prstGeom>
          <a:ln>
            <a:solidFill>
              <a:srgbClr val="FF00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>
                <a:solidFill>
                  <a:srgbClr val="0000FF"/>
                </a:solidFill>
                <a:latin typeface="Corbel"/>
                <a:cs typeface="Corbel"/>
              </a:rPr>
              <a:t>1cm B</a:t>
            </a:r>
            <a:r>
              <a:rPr lang="en-US" sz="1000" baseline="-25000" dirty="0">
                <a:solidFill>
                  <a:srgbClr val="0000FF"/>
                </a:solidFill>
                <a:latin typeface="Corbel"/>
                <a:cs typeface="Corbel"/>
              </a:rPr>
              <a:t>4</a:t>
            </a:r>
            <a:r>
              <a:rPr lang="en-US" sz="1000" dirty="0">
                <a:solidFill>
                  <a:srgbClr val="0000FF"/>
                </a:solidFill>
                <a:latin typeface="Corbel"/>
                <a:cs typeface="Corbel"/>
              </a:rPr>
              <a:t>C ceramics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>
                <a:solidFill>
                  <a:srgbClr val="0000FF"/>
                </a:solidFill>
                <a:latin typeface="Corbel"/>
                <a:cs typeface="Corbel"/>
              </a:rPr>
              <a:t>5 cm </a:t>
            </a:r>
            <a:r>
              <a:rPr lang="en-US" sz="1000" dirty="0" err="1">
                <a:solidFill>
                  <a:srgbClr val="0000FF"/>
                </a:solidFill>
                <a:latin typeface="Corbel"/>
                <a:cs typeface="Corbel"/>
              </a:rPr>
              <a:t>Pb</a:t>
            </a:r>
            <a:endParaRPr lang="en-US" sz="1000" dirty="0">
              <a:solidFill>
                <a:srgbClr val="0000FF"/>
              </a:solidFill>
              <a:latin typeface="Corbel"/>
              <a:cs typeface="Corbel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429000" y="3904022"/>
            <a:ext cx="1600200" cy="400050"/>
          </a:xfrm>
          <a:prstGeom prst="rect">
            <a:avLst/>
          </a:prstGeom>
          <a:ln>
            <a:solidFill>
              <a:srgbClr val="FF00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>
                <a:solidFill>
                  <a:srgbClr val="0000FF"/>
                </a:solidFill>
                <a:latin typeface="Corbel"/>
                <a:cs typeface="Corbel"/>
              </a:rPr>
              <a:t>Borated plastics + </a:t>
            </a:r>
            <a:r>
              <a:rPr lang="en-US" sz="1000" baseline="30000" dirty="0">
                <a:solidFill>
                  <a:srgbClr val="0000FF"/>
                </a:solidFill>
                <a:latin typeface="Corbel"/>
                <a:cs typeface="Corbel"/>
              </a:rPr>
              <a:t>6</a:t>
            </a:r>
            <a:r>
              <a:rPr lang="en-US" sz="1000" dirty="0">
                <a:solidFill>
                  <a:srgbClr val="0000FF"/>
                </a:solidFill>
                <a:latin typeface="Corbel"/>
                <a:cs typeface="Corbel"/>
              </a:rPr>
              <a:t>LiF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>
                <a:solidFill>
                  <a:srgbClr val="0000FF"/>
                </a:solidFill>
                <a:latin typeface="Corbel"/>
                <a:cs typeface="Corbel"/>
              </a:rPr>
              <a:t>5 cm </a:t>
            </a:r>
            <a:r>
              <a:rPr lang="en-US" sz="1000" dirty="0" err="1">
                <a:solidFill>
                  <a:srgbClr val="0000FF"/>
                </a:solidFill>
                <a:latin typeface="Corbel"/>
                <a:cs typeface="Corbel"/>
              </a:rPr>
              <a:t>Pb</a:t>
            </a:r>
            <a:endParaRPr lang="en-US" sz="1000" dirty="0">
              <a:solidFill>
                <a:srgbClr val="0000FF"/>
              </a:solidFill>
              <a:latin typeface="Corbel"/>
              <a:cs typeface="Corbel"/>
            </a:endParaRPr>
          </a:p>
        </p:txBody>
      </p:sp>
      <p:grpSp>
        <p:nvGrpSpPr>
          <p:cNvPr id="36" name="Group 35"/>
          <p:cNvGrpSpPr/>
          <p:nvPr/>
        </p:nvGrpSpPr>
        <p:grpSpPr>
          <a:xfrm>
            <a:off x="7543800" y="1143000"/>
            <a:ext cx="1066800" cy="1828800"/>
            <a:chOff x="7543800" y="1143000"/>
            <a:chExt cx="1066800" cy="1828800"/>
          </a:xfrm>
        </p:grpSpPr>
        <p:pic>
          <p:nvPicPr>
            <p:cNvPr id="29" name="Picture 28" descr="2013-04-12 14.49.40.jpg"/>
            <p:cNvPicPr>
              <a:picLocks noChangeAspect="1"/>
            </p:cNvPicPr>
            <p:nvPr/>
          </p:nvPicPr>
          <p:blipFill>
            <a:blip r:embed="rId9" cstate="print">
              <a:lum bright="40000"/>
            </a:blip>
            <a:srcRect/>
            <a:stretch>
              <a:fillRect/>
            </a:stretch>
          </p:blipFill>
          <p:spPr>
            <a:xfrm>
              <a:off x="7543800" y="1143000"/>
              <a:ext cx="1066800" cy="10668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cxnSp>
          <p:nvCxnSpPr>
            <p:cNvPr id="31" name="Straight Connector 30"/>
            <p:cNvCxnSpPr/>
            <p:nvPr/>
          </p:nvCxnSpPr>
          <p:spPr>
            <a:xfrm>
              <a:off x="7543800" y="2209800"/>
              <a:ext cx="304800" cy="7620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flipH="1">
              <a:off x="8382000" y="2209800"/>
              <a:ext cx="228600" cy="7620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5" name="Straight Connector 34"/>
          <p:cNvCxnSpPr>
            <a:stCxn id="28" idx="1"/>
          </p:cNvCxnSpPr>
          <p:nvPr/>
        </p:nvCxnSpPr>
        <p:spPr>
          <a:xfrm flipH="1">
            <a:off x="1981200" y="4104051"/>
            <a:ext cx="1447800" cy="485775"/>
          </a:xfrm>
          <a:prstGeom prst="line">
            <a:avLst/>
          </a:prstGeom>
          <a:ln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>
            <a:stCxn id="28" idx="3"/>
          </p:cNvCxnSpPr>
          <p:nvPr/>
        </p:nvCxnSpPr>
        <p:spPr>
          <a:xfrm>
            <a:off x="5029200" y="4104051"/>
            <a:ext cx="228600" cy="409575"/>
          </a:xfrm>
          <a:prstGeom prst="line">
            <a:avLst/>
          </a:prstGeom>
          <a:ln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>
            <a:stCxn id="28" idx="2"/>
          </p:cNvCxnSpPr>
          <p:nvPr/>
        </p:nvCxnSpPr>
        <p:spPr>
          <a:xfrm flipH="1">
            <a:off x="3657600" y="4304072"/>
            <a:ext cx="571500" cy="285750"/>
          </a:xfrm>
          <a:prstGeom prst="line">
            <a:avLst/>
          </a:prstGeom>
          <a:ln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>
            <a:stCxn id="27" idx="0"/>
          </p:cNvCxnSpPr>
          <p:nvPr/>
        </p:nvCxnSpPr>
        <p:spPr>
          <a:xfrm flipH="1" flipV="1">
            <a:off x="228604" y="4666022"/>
            <a:ext cx="332242" cy="304800"/>
          </a:xfrm>
          <a:prstGeom prst="line">
            <a:avLst/>
          </a:prstGeom>
          <a:ln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>
            <a:stCxn id="27" idx="0"/>
          </p:cNvCxnSpPr>
          <p:nvPr/>
        </p:nvCxnSpPr>
        <p:spPr>
          <a:xfrm flipV="1">
            <a:off x="560846" y="4666022"/>
            <a:ext cx="353554" cy="304800"/>
          </a:xfrm>
          <a:prstGeom prst="line">
            <a:avLst/>
          </a:prstGeom>
          <a:ln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457200" y="-389831"/>
            <a:ext cx="8229600" cy="1143000"/>
          </a:xfr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2800" b="1" dirty="0" smtClean="0">
                <a:solidFill>
                  <a:srgbClr val="0000FF"/>
                </a:solidFill>
                <a:latin typeface="Corbel"/>
                <a:cs typeface="Corbel"/>
              </a:rPr>
              <a:t>Neutron Beam: </a:t>
            </a:r>
            <a:r>
              <a:rPr lang="en-US" sz="2400" b="1" dirty="0" smtClean="0">
                <a:solidFill>
                  <a:srgbClr val="0000FF"/>
                </a:solidFill>
                <a:latin typeface="Corbel"/>
                <a:cs typeface="Corbel"/>
              </a:rPr>
              <a:t>dedicated collimation system (5 m)</a:t>
            </a:r>
            <a:endParaRPr lang="en-US" sz="2800" b="1" dirty="0">
              <a:solidFill>
                <a:srgbClr val="0000FF"/>
              </a:solidFill>
              <a:latin typeface="Corbel"/>
              <a:cs typeface="Corbel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99252" y="381641"/>
            <a:ext cx="79696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smtClean="0">
                <a:solidFill>
                  <a:srgbClr val="CC0099"/>
                </a:solidFill>
                <a:latin typeface="Corbel"/>
                <a:cs typeface="Corbel"/>
              </a:rPr>
              <a:t>Sequence of apertures made from High Absorbing Materials (+5 cm </a:t>
            </a:r>
            <a:r>
              <a:rPr lang="en-US" b="1" i="1" dirty="0" err="1" smtClean="0">
                <a:solidFill>
                  <a:srgbClr val="CC0099"/>
                </a:solidFill>
                <a:latin typeface="Corbel"/>
                <a:cs typeface="Corbel"/>
              </a:rPr>
              <a:t>Pb</a:t>
            </a:r>
            <a:r>
              <a:rPr lang="en-US" b="1" i="1" dirty="0" smtClean="0">
                <a:solidFill>
                  <a:srgbClr val="CC0099"/>
                </a:solidFill>
                <a:latin typeface="Corbel"/>
                <a:cs typeface="Corbel"/>
              </a:rPr>
              <a:t>): </a:t>
            </a:r>
            <a:r>
              <a:rPr lang="en-US" b="1" i="1" baseline="30000" dirty="0" smtClean="0">
                <a:solidFill>
                  <a:srgbClr val="CC0099"/>
                </a:solidFill>
                <a:latin typeface="Corbel"/>
                <a:cs typeface="Corbel"/>
              </a:rPr>
              <a:t>10</a:t>
            </a:r>
            <a:r>
              <a:rPr lang="en-US" b="1" i="1" dirty="0" smtClean="0">
                <a:solidFill>
                  <a:srgbClr val="CC0099"/>
                </a:solidFill>
                <a:latin typeface="Corbel"/>
                <a:cs typeface="Corbel"/>
              </a:rPr>
              <a:t>B, </a:t>
            </a:r>
            <a:r>
              <a:rPr lang="en-US" b="1" i="1" baseline="30000" dirty="0" smtClean="0">
                <a:solidFill>
                  <a:srgbClr val="CC0099"/>
                </a:solidFill>
                <a:latin typeface="Corbel"/>
                <a:cs typeface="Corbel"/>
              </a:rPr>
              <a:t>6</a:t>
            </a:r>
            <a:r>
              <a:rPr lang="en-US" b="1" i="1" dirty="0" smtClean="0">
                <a:solidFill>
                  <a:srgbClr val="CC0099"/>
                </a:solidFill>
                <a:latin typeface="Corbel"/>
                <a:cs typeface="Corbel"/>
              </a:rPr>
              <a:t>LiF</a:t>
            </a:r>
            <a:endParaRPr lang="en-US" dirty="0">
              <a:solidFill>
                <a:srgbClr val="CC0099"/>
              </a:solidFill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311180" y="990600"/>
            <a:ext cx="2977214" cy="3003666"/>
            <a:chOff x="311178" y="990600"/>
            <a:chExt cx="2977214" cy="3003666"/>
          </a:xfrm>
        </p:grpSpPr>
        <p:sp>
          <p:nvSpPr>
            <p:cNvPr id="11" name="Rectangle 10"/>
            <p:cNvSpPr/>
            <p:nvPr/>
          </p:nvSpPr>
          <p:spPr>
            <a:xfrm>
              <a:off x="311178" y="990600"/>
              <a:ext cx="2977214" cy="3003666"/>
            </a:xfrm>
            <a:prstGeom prst="rect">
              <a:avLst/>
            </a:prstGeom>
            <a:solidFill>
              <a:srgbClr val="FFFF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7410" name="Picture 2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377586" y="1622541"/>
              <a:ext cx="2819400" cy="2371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Rectangle 9"/>
            <p:cNvSpPr/>
            <p:nvPr/>
          </p:nvSpPr>
          <p:spPr>
            <a:xfrm>
              <a:off x="1243198" y="1022363"/>
              <a:ext cx="1441344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en-US" sz="1200" b="1" i="1" dirty="0">
                  <a:solidFill>
                    <a:srgbClr val="FF00FF"/>
                  </a:solidFill>
                  <a:latin typeface="Symbol" charset="2"/>
                  <a:cs typeface="Symbol" charset="2"/>
                </a:rPr>
                <a:t>F</a:t>
              </a:r>
              <a:r>
                <a:rPr lang="en-US" sz="1200" b="1" i="1" dirty="0">
                  <a:solidFill>
                    <a:srgbClr val="FF00FF"/>
                  </a:solidFill>
                  <a:latin typeface="Corbel"/>
                  <a:cs typeface="Corbel"/>
                </a:rPr>
                <a:t> = 2×10</a:t>
              </a:r>
              <a:r>
                <a:rPr lang="en-US" sz="1200" b="1" i="1" baseline="30000" dirty="0">
                  <a:solidFill>
                    <a:srgbClr val="FF00FF"/>
                  </a:solidFill>
                  <a:latin typeface="Corbel"/>
                  <a:cs typeface="Corbel"/>
                </a:rPr>
                <a:t>10</a:t>
              </a:r>
              <a:r>
                <a:rPr lang="en-US" sz="1200" b="1" i="1" dirty="0">
                  <a:solidFill>
                    <a:srgbClr val="FF00FF"/>
                  </a:solidFill>
                  <a:latin typeface="Corbel"/>
                  <a:cs typeface="Corbel"/>
                </a:rPr>
                <a:t> </a:t>
              </a:r>
              <a:r>
                <a:rPr lang="en-US" sz="1200" b="1" i="1" dirty="0" smtClean="0">
                  <a:solidFill>
                    <a:srgbClr val="FF00FF"/>
                  </a:solidFill>
                  <a:latin typeface="Corbel"/>
                  <a:cs typeface="Corbel"/>
                </a:rPr>
                <a:t>n/(cm s</a:t>
              </a:r>
              <a:r>
                <a:rPr lang="en-US" sz="1200" b="1" i="1" dirty="0">
                  <a:solidFill>
                    <a:srgbClr val="FF00FF"/>
                  </a:solidFill>
                  <a:latin typeface="Corbel"/>
                  <a:cs typeface="Corbel"/>
                </a:rPr>
                <a:t>)</a:t>
              </a:r>
            </a:p>
            <a:p>
              <a:pPr lvl="0"/>
              <a:r>
                <a:rPr lang="en-US" sz="1200" b="1" i="1" dirty="0">
                  <a:solidFill>
                    <a:srgbClr val="FF00FF"/>
                  </a:solidFill>
                  <a:latin typeface="Symbol" charset="2"/>
                  <a:cs typeface="Symbol" charset="2"/>
                </a:rPr>
                <a:t>DQ</a:t>
              </a:r>
              <a:r>
                <a:rPr lang="en-US" sz="1200" b="1" i="1" dirty="0">
                  <a:solidFill>
                    <a:srgbClr val="FF00FF"/>
                  </a:solidFill>
                  <a:latin typeface="Corbel"/>
                  <a:cs typeface="Corbel"/>
                </a:rPr>
                <a:t> = 7 </a:t>
              </a:r>
              <a:r>
                <a:rPr lang="en-US" sz="1200" b="1" i="1" dirty="0" err="1">
                  <a:solidFill>
                    <a:srgbClr val="FF00FF"/>
                  </a:solidFill>
                  <a:latin typeface="Corbel"/>
                  <a:cs typeface="Corbel"/>
                </a:rPr>
                <a:t>mrad</a:t>
              </a:r>
              <a:endParaRPr lang="en-US" sz="1200" b="1" i="1" dirty="0">
                <a:solidFill>
                  <a:srgbClr val="FF00FF"/>
                </a:solidFill>
                <a:latin typeface="Corbel"/>
                <a:cs typeface="Corbel"/>
              </a:endParaRPr>
            </a:p>
            <a:p>
              <a:pPr lvl="0"/>
              <a:r>
                <a:rPr lang="en-US" sz="1200" b="1" i="1" dirty="0">
                  <a:solidFill>
                    <a:srgbClr val="FF00FF"/>
                  </a:solidFill>
                  <a:latin typeface="Corbel"/>
                  <a:cs typeface="Corbel"/>
                </a:rPr>
                <a:t>20 x 6 cm</a:t>
              </a:r>
              <a:r>
                <a:rPr lang="en-US" sz="1200" b="1" i="1" baseline="30000" dirty="0">
                  <a:solidFill>
                    <a:srgbClr val="FF00FF"/>
                  </a:solidFill>
                  <a:latin typeface="Corbel"/>
                  <a:cs typeface="Corbel"/>
                </a:rPr>
                <a:t>2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7627992" y="4400354"/>
            <a:ext cx="1500485" cy="2057667"/>
            <a:chOff x="7627990" y="4230128"/>
            <a:chExt cx="1500485" cy="2057667"/>
          </a:xfrm>
        </p:grpSpPr>
        <p:sp>
          <p:nvSpPr>
            <p:cNvPr id="13" name="Rectangle 12"/>
            <p:cNvSpPr/>
            <p:nvPr/>
          </p:nvSpPr>
          <p:spPr>
            <a:xfrm>
              <a:off x="7627990" y="5099778"/>
              <a:ext cx="1500485" cy="118801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600" b="1" dirty="0" smtClean="0">
                  <a:solidFill>
                    <a:srgbClr val="CC0099"/>
                  </a:solidFill>
                  <a:latin typeface="Corbel"/>
                  <a:cs typeface="Corbel"/>
                </a:rPr>
                <a:t>On TARGET:</a:t>
              </a:r>
            </a:p>
            <a:p>
              <a:pPr algn="ctr">
                <a:lnSpc>
                  <a:spcPct val="90000"/>
                </a:lnSpc>
              </a:pPr>
              <a:r>
                <a:rPr lang="en-US" sz="1600" b="1" dirty="0" smtClean="0">
                  <a:solidFill>
                    <a:srgbClr val="CC0099"/>
                  </a:solidFill>
                  <a:latin typeface="Corbel"/>
                  <a:cs typeface="Corbel"/>
                </a:rPr>
                <a:t>Collimated </a:t>
              </a:r>
            </a:p>
            <a:p>
              <a:pPr algn="ctr">
                <a:lnSpc>
                  <a:spcPct val="90000"/>
                </a:lnSpc>
              </a:pPr>
              <a:r>
                <a:rPr lang="en-US" sz="1600" b="1" dirty="0" smtClean="0">
                  <a:solidFill>
                    <a:srgbClr val="CC0099"/>
                  </a:solidFill>
                  <a:latin typeface="Corbel"/>
                  <a:cs typeface="Corbel"/>
                </a:rPr>
                <a:t>Beam</a:t>
              </a:r>
            </a:p>
            <a:p>
              <a:pPr algn="ctr">
                <a:lnSpc>
                  <a:spcPct val="50000"/>
                </a:lnSpc>
              </a:pPr>
              <a:r>
                <a:rPr lang="en-US" sz="1400" b="1" dirty="0" smtClean="0">
                  <a:solidFill>
                    <a:srgbClr val="CC0099"/>
                  </a:solidFill>
                  <a:latin typeface="Corbel"/>
                  <a:cs typeface="Corbel"/>
                </a:rPr>
                <a:t> </a:t>
              </a:r>
            </a:p>
            <a:p>
              <a:pPr algn="ctr">
                <a:lnSpc>
                  <a:spcPct val="50000"/>
                </a:lnSpc>
              </a:pPr>
              <a:r>
                <a:rPr lang="en-US" sz="1400" b="1" i="1" dirty="0" smtClean="0">
                  <a:solidFill>
                    <a:srgbClr val="CC0099"/>
                  </a:solidFill>
                  <a:latin typeface="Symbol" charset="2"/>
                  <a:cs typeface="Symbol" charset="2"/>
                </a:rPr>
                <a:t>F</a:t>
              </a:r>
              <a:r>
                <a:rPr lang="en-US" sz="1400" b="1" i="1" dirty="0" smtClean="0">
                  <a:solidFill>
                    <a:srgbClr val="CC0099"/>
                  </a:solidFill>
                  <a:latin typeface="Corbel"/>
                  <a:cs typeface="Corbel"/>
                </a:rPr>
                <a:t> = 10</a:t>
              </a:r>
              <a:r>
                <a:rPr lang="en-US" sz="1400" b="1" i="1" baseline="30000" dirty="0" smtClean="0">
                  <a:solidFill>
                    <a:srgbClr val="CC0099"/>
                  </a:solidFill>
                  <a:latin typeface="Corbel"/>
                  <a:cs typeface="Corbel"/>
                </a:rPr>
                <a:t>8</a:t>
              </a:r>
              <a:r>
                <a:rPr lang="en-US" sz="1400" b="1" i="1" dirty="0" smtClean="0">
                  <a:solidFill>
                    <a:srgbClr val="CC0099"/>
                  </a:solidFill>
                  <a:latin typeface="Corbel"/>
                  <a:cs typeface="Corbel"/>
                </a:rPr>
                <a:t> </a:t>
              </a:r>
              <a:r>
                <a:rPr lang="en-US" sz="1400" b="1" i="1" dirty="0">
                  <a:solidFill>
                    <a:srgbClr val="CC0099"/>
                  </a:solidFill>
                  <a:latin typeface="Corbel"/>
                  <a:cs typeface="Corbel"/>
                </a:rPr>
                <a:t>n/(</a:t>
              </a:r>
              <a:r>
                <a:rPr lang="en-US" sz="1400" b="1" i="1" dirty="0" smtClean="0">
                  <a:solidFill>
                    <a:srgbClr val="CC0099"/>
                  </a:solidFill>
                  <a:latin typeface="Corbel"/>
                  <a:cs typeface="Corbel"/>
                </a:rPr>
                <a:t>cm</a:t>
              </a:r>
              <a:r>
                <a:rPr lang="en-US" sz="1400" b="1" i="1" baseline="30000" dirty="0" smtClean="0">
                  <a:solidFill>
                    <a:srgbClr val="CC0099"/>
                  </a:solidFill>
                  <a:latin typeface="Corbel"/>
                  <a:cs typeface="Corbel"/>
                </a:rPr>
                <a:t>2</a:t>
              </a:r>
              <a:r>
                <a:rPr lang="en-US" sz="1400" b="1" i="1" dirty="0" smtClean="0">
                  <a:solidFill>
                    <a:srgbClr val="CC0099"/>
                  </a:solidFill>
                  <a:latin typeface="Corbel"/>
                  <a:cs typeface="Corbel"/>
                </a:rPr>
                <a:t> </a:t>
              </a:r>
              <a:r>
                <a:rPr lang="en-US" sz="1400" b="1" i="1" dirty="0">
                  <a:solidFill>
                    <a:srgbClr val="CC0099"/>
                  </a:solidFill>
                  <a:latin typeface="Corbel"/>
                  <a:cs typeface="Corbel"/>
                </a:rPr>
                <a:t>s)</a:t>
              </a:r>
            </a:p>
            <a:p>
              <a:pPr algn="ctr"/>
              <a:r>
                <a:rPr lang="en-US" sz="1400" b="1" i="1" dirty="0" smtClean="0">
                  <a:solidFill>
                    <a:srgbClr val="CC0099"/>
                  </a:solidFill>
                  <a:latin typeface="Corbel"/>
                  <a:cs typeface="Corbel"/>
                </a:rPr>
                <a:t>1 x 1 cm</a:t>
              </a:r>
              <a:r>
                <a:rPr lang="en-US" sz="1400" b="1" i="1" baseline="30000" dirty="0" smtClean="0">
                  <a:solidFill>
                    <a:srgbClr val="CC0099"/>
                  </a:solidFill>
                  <a:latin typeface="Corbel"/>
                  <a:cs typeface="Corbel"/>
                </a:rPr>
                <a:t>2</a:t>
              </a:r>
              <a:r>
                <a:rPr lang="en-US" sz="1400" b="1" i="1" dirty="0" smtClean="0">
                  <a:solidFill>
                    <a:srgbClr val="CC0099"/>
                  </a:solidFill>
                  <a:latin typeface="Corbel"/>
                  <a:cs typeface="Corbel"/>
                </a:rPr>
                <a:t> </a:t>
              </a:r>
              <a:endParaRPr lang="en-US" sz="1400" b="1" i="1" dirty="0">
                <a:solidFill>
                  <a:srgbClr val="CC0099"/>
                </a:solidFill>
              </a:endParaRPr>
            </a:p>
          </p:txBody>
        </p:sp>
        <p:sp>
          <p:nvSpPr>
            <p:cNvPr id="42" name="Oval 41"/>
            <p:cNvSpPr/>
            <p:nvPr/>
          </p:nvSpPr>
          <p:spPr>
            <a:xfrm>
              <a:off x="8105989" y="4230128"/>
              <a:ext cx="462561" cy="426570"/>
            </a:xfrm>
            <a:prstGeom prst="ellipse">
              <a:avLst/>
            </a:prstGeom>
            <a:noFill/>
            <a:ln w="38100" cmpd="sng">
              <a:solidFill>
                <a:srgbClr val="FF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3" name="Straight Connector 42"/>
            <p:cNvCxnSpPr/>
            <p:nvPr/>
          </p:nvCxnSpPr>
          <p:spPr>
            <a:xfrm>
              <a:off x="8332959" y="4580334"/>
              <a:ext cx="0" cy="519444"/>
            </a:xfrm>
            <a:prstGeom prst="line">
              <a:avLst/>
            </a:prstGeom>
            <a:ln>
              <a:solidFill>
                <a:srgbClr val="FF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8" name="Straight Arrow Connector 7"/>
          <p:cNvCxnSpPr/>
          <p:nvPr/>
        </p:nvCxnSpPr>
        <p:spPr>
          <a:xfrm flipH="1">
            <a:off x="0" y="3378261"/>
            <a:ext cx="1121692" cy="1065152"/>
          </a:xfrm>
          <a:prstGeom prst="straightConnector1">
            <a:avLst/>
          </a:prstGeom>
          <a:ln w="28575">
            <a:solidFill>
              <a:srgbClr val="FF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30013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500"/>
                            </p:stCondLst>
                            <p:childTnLst>
                              <p:par>
                                <p:cTn id="5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389831"/>
            <a:ext cx="8229600" cy="1143000"/>
          </a:xfr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2800" b="1" dirty="0" smtClean="0">
                <a:solidFill>
                  <a:srgbClr val="0000FF"/>
                </a:solidFill>
                <a:latin typeface="Corbel"/>
                <a:cs typeface="Corbel"/>
              </a:rPr>
              <a:t>TARGETS: </a:t>
            </a:r>
            <a:r>
              <a:rPr lang="en-US" sz="2400" b="1" dirty="0" smtClean="0">
                <a:solidFill>
                  <a:srgbClr val="0000FF"/>
                </a:solidFill>
                <a:latin typeface="Corbel"/>
                <a:cs typeface="Corbel"/>
              </a:rPr>
              <a:t>Two Dedicated Chambers</a:t>
            </a:r>
            <a:endParaRPr lang="en-US" sz="2800" b="1" dirty="0">
              <a:solidFill>
                <a:srgbClr val="0000FF"/>
              </a:solidFill>
              <a:latin typeface="Corbel"/>
              <a:cs typeface="Corbel"/>
            </a:endParaRPr>
          </a:p>
        </p:txBody>
      </p:sp>
      <p:pic>
        <p:nvPicPr>
          <p:cNvPr id="3" name="Picture 3" descr="two_chamber_modes.jpg"/>
          <p:cNvPicPr>
            <a:picLocks noChangeAspect="1"/>
          </p:cNvPicPr>
          <p:nvPr/>
        </p:nvPicPr>
        <p:blipFill rotWithShape="1">
          <a:blip r:embed="rId2" cstate="print"/>
          <a:srcRect t="1137" b="2277"/>
          <a:stretch/>
        </p:blipFill>
        <p:spPr bwMode="auto">
          <a:xfrm>
            <a:off x="241608" y="1790137"/>
            <a:ext cx="8610600" cy="4987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4"/>
          <p:cNvSpPr txBox="1"/>
          <p:nvPr/>
        </p:nvSpPr>
        <p:spPr>
          <a:xfrm>
            <a:off x="7099609" y="4076141"/>
            <a:ext cx="1287532" cy="276999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/>
              <a:t>External chamber</a:t>
            </a:r>
          </a:p>
        </p:txBody>
      </p:sp>
      <p:cxnSp>
        <p:nvCxnSpPr>
          <p:cNvPr id="5" name="Straight Arrow Connector 6"/>
          <p:cNvCxnSpPr>
            <a:stCxn id="4" idx="2"/>
          </p:cNvCxnSpPr>
          <p:nvPr/>
        </p:nvCxnSpPr>
        <p:spPr>
          <a:xfrm flipH="1">
            <a:off x="7633011" y="4353140"/>
            <a:ext cx="110364" cy="63740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8"/>
          <p:cNvCxnSpPr>
            <a:stCxn id="4" idx="0"/>
          </p:cNvCxnSpPr>
          <p:nvPr/>
        </p:nvCxnSpPr>
        <p:spPr>
          <a:xfrm flipH="1" flipV="1">
            <a:off x="7404411" y="3695141"/>
            <a:ext cx="338964" cy="3810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9"/>
          <p:cNvSpPr txBox="1"/>
          <p:nvPr/>
        </p:nvSpPr>
        <p:spPr>
          <a:xfrm>
            <a:off x="2173268" y="3322503"/>
            <a:ext cx="1839378" cy="646331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rgbClr val="008000"/>
                </a:solidFill>
              </a:rPr>
              <a:t>Internal </a:t>
            </a:r>
            <a:r>
              <a:rPr lang="en-US" b="1" dirty="0" smtClean="0">
                <a:solidFill>
                  <a:srgbClr val="008000"/>
                </a:solidFill>
              </a:rPr>
              <a:t>chamber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rgbClr val="008000"/>
                </a:solidFill>
              </a:rPr>
              <a:t>-</a:t>
            </a:r>
            <a:r>
              <a:rPr lang="en-US" b="1" dirty="0" smtClean="0">
                <a:solidFill>
                  <a:srgbClr val="008000"/>
                </a:solidFill>
              </a:rPr>
              <a:t> Independent -</a:t>
            </a:r>
            <a:endParaRPr lang="en-US" b="1" dirty="0">
              <a:solidFill>
                <a:srgbClr val="008000"/>
              </a:solidFill>
            </a:endParaRPr>
          </a:p>
        </p:txBody>
      </p:sp>
      <p:cxnSp>
        <p:nvCxnSpPr>
          <p:cNvPr id="8" name="Straight Arrow Connector 11"/>
          <p:cNvCxnSpPr>
            <a:stCxn id="7" idx="0"/>
          </p:cNvCxnSpPr>
          <p:nvPr/>
        </p:nvCxnSpPr>
        <p:spPr>
          <a:xfrm flipV="1">
            <a:off x="3092957" y="3009337"/>
            <a:ext cx="499229" cy="31316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12"/>
          <p:cNvSpPr txBox="1"/>
          <p:nvPr/>
        </p:nvSpPr>
        <p:spPr>
          <a:xfrm>
            <a:off x="1918009" y="2094941"/>
            <a:ext cx="1967681" cy="276999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 smtClean="0"/>
              <a:t>100 </a:t>
            </a:r>
            <a:r>
              <a:rPr lang="en-US" sz="1200" dirty="0" smtClean="0">
                <a:latin typeface="Symbol" pitchFamily="18" charset="2"/>
              </a:rPr>
              <a:t>m</a:t>
            </a:r>
            <a:r>
              <a:rPr lang="en-US" sz="1200" dirty="0" smtClean="0"/>
              <a:t>m </a:t>
            </a:r>
            <a:r>
              <a:rPr lang="en-US" sz="1200" dirty="0" err="1"/>
              <a:t>Zr</a:t>
            </a:r>
            <a:r>
              <a:rPr lang="en-US" sz="1200" dirty="0"/>
              <a:t>-foil, diam. 32 mm</a:t>
            </a:r>
          </a:p>
        </p:txBody>
      </p:sp>
      <p:cxnSp>
        <p:nvCxnSpPr>
          <p:cNvPr id="10" name="Straight Arrow Connector 14"/>
          <p:cNvCxnSpPr>
            <a:stCxn id="9" idx="2"/>
          </p:cNvCxnSpPr>
          <p:nvPr/>
        </p:nvCxnSpPr>
        <p:spPr>
          <a:xfrm flipH="1">
            <a:off x="1689412" y="2371940"/>
            <a:ext cx="1212438" cy="63740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6"/>
          <p:cNvCxnSpPr>
            <a:stCxn id="9" idx="2"/>
          </p:cNvCxnSpPr>
          <p:nvPr/>
        </p:nvCxnSpPr>
        <p:spPr>
          <a:xfrm>
            <a:off x="2901850" y="2371940"/>
            <a:ext cx="4959759" cy="56120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7"/>
          <p:cNvSpPr txBox="1"/>
          <p:nvPr/>
        </p:nvSpPr>
        <p:spPr>
          <a:xfrm>
            <a:off x="4889810" y="1868705"/>
            <a:ext cx="954107" cy="276999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 err="1"/>
              <a:t>Electrovalve</a:t>
            </a:r>
            <a:endParaRPr lang="en-US" sz="1200" dirty="0"/>
          </a:p>
        </p:txBody>
      </p:sp>
      <p:cxnSp>
        <p:nvCxnSpPr>
          <p:cNvPr id="13" name="Straight Arrow Connector 19"/>
          <p:cNvCxnSpPr>
            <a:stCxn id="12" idx="3"/>
          </p:cNvCxnSpPr>
          <p:nvPr/>
        </p:nvCxnSpPr>
        <p:spPr>
          <a:xfrm>
            <a:off x="5843917" y="2007205"/>
            <a:ext cx="1103293" cy="47109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20"/>
          <p:cNvSpPr txBox="1"/>
          <p:nvPr/>
        </p:nvSpPr>
        <p:spPr>
          <a:xfrm>
            <a:off x="5118409" y="3466541"/>
            <a:ext cx="1107996" cy="276999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/>
              <a:t>Vacuum gauge</a:t>
            </a:r>
          </a:p>
        </p:txBody>
      </p:sp>
      <p:cxnSp>
        <p:nvCxnSpPr>
          <p:cNvPr id="15" name="Straight Arrow Connector 22"/>
          <p:cNvCxnSpPr>
            <a:stCxn id="14" idx="3"/>
          </p:cNvCxnSpPr>
          <p:nvPr/>
        </p:nvCxnSpPr>
        <p:spPr>
          <a:xfrm flipV="1">
            <a:off x="6226405" y="3390343"/>
            <a:ext cx="568404" cy="21469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23"/>
          <p:cNvSpPr txBox="1"/>
          <p:nvPr/>
        </p:nvSpPr>
        <p:spPr>
          <a:xfrm>
            <a:off x="3442010" y="4380941"/>
            <a:ext cx="587571" cy="276999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/>
              <a:t>Target</a:t>
            </a:r>
          </a:p>
        </p:txBody>
      </p:sp>
      <p:cxnSp>
        <p:nvCxnSpPr>
          <p:cNvPr id="17" name="Straight Arrow Connector 25"/>
          <p:cNvCxnSpPr>
            <a:stCxn id="16" idx="0"/>
          </p:cNvCxnSpPr>
          <p:nvPr/>
        </p:nvCxnSpPr>
        <p:spPr>
          <a:xfrm flipV="1">
            <a:off x="3735796" y="3009340"/>
            <a:ext cx="1001613" cy="137160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27"/>
          <p:cNvCxnSpPr>
            <a:stCxn id="16" idx="2"/>
          </p:cNvCxnSpPr>
          <p:nvPr/>
        </p:nvCxnSpPr>
        <p:spPr>
          <a:xfrm>
            <a:off x="3735796" y="4657940"/>
            <a:ext cx="925413" cy="109460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28"/>
          <p:cNvSpPr txBox="1"/>
          <p:nvPr/>
        </p:nvSpPr>
        <p:spPr>
          <a:xfrm>
            <a:off x="4356411" y="4380941"/>
            <a:ext cx="1031051" cy="276999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/>
              <a:t>Target holder</a:t>
            </a:r>
          </a:p>
        </p:txBody>
      </p:sp>
      <p:cxnSp>
        <p:nvCxnSpPr>
          <p:cNvPr id="20" name="Straight Arrow Connector 32"/>
          <p:cNvCxnSpPr>
            <a:stCxn id="19" idx="2"/>
          </p:cNvCxnSpPr>
          <p:nvPr/>
        </p:nvCxnSpPr>
        <p:spPr>
          <a:xfrm>
            <a:off x="4871937" y="4657940"/>
            <a:ext cx="322671" cy="109460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34"/>
          <p:cNvCxnSpPr>
            <a:stCxn id="19" idx="0"/>
          </p:cNvCxnSpPr>
          <p:nvPr/>
        </p:nvCxnSpPr>
        <p:spPr>
          <a:xfrm flipV="1">
            <a:off x="4871937" y="3085541"/>
            <a:ext cx="779871" cy="12954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35"/>
          <p:cNvSpPr txBox="1"/>
          <p:nvPr/>
        </p:nvSpPr>
        <p:spPr>
          <a:xfrm>
            <a:off x="241608" y="1665930"/>
            <a:ext cx="1636210" cy="52322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baseline="30000" dirty="0">
                <a:solidFill>
                  <a:srgbClr val="0000FF"/>
                </a:solidFill>
              </a:rPr>
              <a:t>241</a:t>
            </a:r>
            <a:r>
              <a:rPr lang="en-US" sz="2800" b="1" dirty="0">
                <a:solidFill>
                  <a:srgbClr val="0000FF"/>
                </a:solidFill>
              </a:rPr>
              <a:t>Pu (</a:t>
            </a:r>
            <a:r>
              <a:rPr lang="en-US" sz="2800" b="1" dirty="0" err="1">
                <a:solidFill>
                  <a:srgbClr val="0000FF"/>
                </a:solidFill>
              </a:rPr>
              <a:t>n,f</a:t>
            </a:r>
            <a:r>
              <a:rPr lang="en-US" sz="2800" b="1" dirty="0">
                <a:solidFill>
                  <a:srgbClr val="0000FF"/>
                </a:solidFill>
              </a:rPr>
              <a:t>)</a:t>
            </a:r>
          </a:p>
        </p:txBody>
      </p:sp>
      <p:sp>
        <p:nvSpPr>
          <p:cNvPr id="23" name="TextBox 36"/>
          <p:cNvSpPr txBox="1"/>
          <p:nvPr/>
        </p:nvSpPr>
        <p:spPr>
          <a:xfrm>
            <a:off x="230873" y="4517883"/>
            <a:ext cx="1486830" cy="954107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baseline="30000" dirty="0">
                <a:solidFill>
                  <a:srgbClr val="0000FF"/>
                </a:solidFill>
              </a:rPr>
              <a:t>235</a:t>
            </a:r>
            <a:r>
              <a:rPr lang="en-US" sz="2800" b="1" dirty="0">
                <a:solidFill>
                  <a:srgbClr val="0000FF"/>
                </a:solidFill>
              </a:rPr>
              <a:t>U (</a:t>
            </a:r>
            <a:r>
              <a:rPr lang="en-US" sz="2800" b="1" dirty="0" err="1">
                <a:solidFill>
                  <a:srgbClr val="0000FF"/>
                </a:solidFill>
              </a:rPr>
              <a:t>n,f</a:t>
            </a:r>
            <a:r>
              <a:rPr lang="en-US" sz="2800" b="1" dirty="0">
                <a:solidFill>
                  <a:srgbClr val="0000FF"/>
                </a:solidFill>
              </a:rPr>
              <a:t>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srgbClr val="0000FF"/>
                </a:solidFill>
              </a:rPr>
              <a:t>(</a:t>
            </a:r>
            <a:r>
              <a:rPr lang="en-US" sz="2800" b="1" dirty="0" err="1">
                <a:solidFill>
                  <a:srgbClr val="0000FF"/>
                </a:solidFill>
              </a:rPr>
              <a:t>n,</a:t>
            </a:r>
            <a:r>
              <a:rPr lang="en-US" sz="2800" b="1" dirty="0" err="1">
                <a:solidFill>
                  <a:srgbClr val="0000FF"/>
                </a:solidFill>
                <a:latin typeface="Symbol" pitchFamily="18" charset="2"/>
              </a:rPr>
              <a:t>g</a:t>
            </a:r>
            <a:r>
              <a:rPr lang="en-US" sz="2800" b="1" dirty="0">
                <a:solidFill>
                  <a:srgbClr val="0000FF"/>
                </a:solidFill>
              </a:rPr>
              <a:t>)</a:t>
            </a:r>
          </a:p>
        </p:txBody>
      </p:sp>
      <p:sp>
        <p:nvSpPr>
          <p:cNvPr id="25" name="Rectangle 2"/>
          <p:cNvSpPr/>
          <p:nvPr/>
        </p:nvSpPr>
        <p:spPr>
          <a:xfrm>
            <a:off x="1373313" y="450314"/>
            <a:ext cx="6766909" cy="12311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i="1" u="sng" dirty="0" smtClean="0">
                <a:solidFill>
                  <a:srgbClr val="CC0099"/>
                </a:solidFill>
                <a:latin typeface="Corbel"/>
                <a:cs typeface="Corbel"/>
              </a:rPr>
              <a:t>REQUIREMENTS: Optimal Conditions for </a:t>
            </a:r>
            <a:r>
              <a:rPr lang="en-US" sz="2000" b="1" i="1" u="sng" dirty="0" smtClean="0">
                <a:solidFill>
                  <a:srgbClr val="CC0099"/>
                </a:solidFill>
                <a:latin typeface="Symbol" charset="2"/>
                <a:cs typeface="Symbol" charset="2"/>
              </a:rPr>
              <a:t>g</a:t>
            </a:r>
            <a:r>
              <a:rPr lang="en-US" sz="2000" b="1" i="1" u="sng" dirty="0" smtClean="0">
                <a:solidFill>
                  <a:srgbClr val="CC0099"/>
                </a:solidFill>
                <a:latin typeface="Corbel"/>
                <a:cs typeface="Corbel"/>
              </a:rPr>
              <a:t>-Spectroscopy</a:t>
            </a:r>
          </a:p>
          <a:p>
            <a:pPr marL="285750" indent="-285750">
              <a:buFont typeface="Arial"/>
              <a:buChar char="•"/>
            </a:pPr>
            <a:r>
              <a:rPr lang="en-US" i="1" dirty="0" smtClean="0">
                <a:solidFill>
                  <a:srgbClr val="CC0099"/>
                </a:solidFill>
                <a:latin typeface="Corbel"/>
                <a:cs typeface="Corbel"/>
              </a:rPr>
              <a:t>Minimum absorbing material for </a:t>
            </a:r>
            <a:r>
              <a:rPr lang="en-US" i="1" dirty="0" smtClean="0">
                <a:solidFill>
                  <a:srgbClr val="CC0099"/>
                </a:solidFill>
                <a:latin typeface="Symbol" charset="2"/>
                <a:cs typeface="Symbol" charset="2"/>
              </a:rPr>
              <a:t>g</a:t>
            </a:r>
            <a:r>
              <a:rPr lang="en-US" i="1" dirty="0" smtClean="0">
                <a:solidFill>
                  <a:srgbClr val="CC0099"/>
                </a:solidFill>
                <a:latin typeface="Corbel"/>
                <a:cs typeface="Corbel"/>
              </a:rPr>
              <a:t>’s </a:t>
            </a:r>
            <a:r>
              <a:rPr lang="en-US" dirty="0" smtClean="0">
                <a:solidFill>
                  <a:srgbClr val="CC0099"/>
                </a:solidFill>
                <a:latin typeface="Corbel"/>
                <a:cs typeface="Corbel"/>
              </a:rPr>
              <a:t>: Al pipe, </a:t>
            </a:r>
            <a:r>
              <a:rPr lang="en-US" dirty="0" err="1" smtClean="0">
                <a:solidFill>
                  <a:srgbClr val="CC0099"/>
                </a:solidFill>
                <a:latin typeface="Corbel"/>
                <a:cs typeface="Corbel"/>
              </a:rPr>
              <a:t>Ø</a:t>
            </a:r>
            <a:r>
              <a:rPr lang="en-US" dirty="0" smtClean="0">
                <a:solidFill>
                  <a:srgbClr val="CC0099"/>
                </a:solidFill>
                <a:latin typeface="Corbel"/>
                <a:cs typeface="Corbel"/>
              </a:rPr>
              <a:t> = 50 mm, 2mm thick</a:t>
            </a:r>
          </a:p>
          <a:p>
            <a:pPr marL="285750" indent="-285750">
              <a:buFont typeface="Arial"/>
              <a:buChar char="•"/>
            </a:pPr>
            <a:r>
              <a:rPr lang="en-US" i="1" dirty="0" smtClean="0">
                <a:solidFill>
                  <a:srgbClr val="CC0099"/>
                </a:solidFill>
                <a:latin typeface="Corbel"/>
                <a:cs typeface="Corbel"/>
              </a:rPr>
              <a:t>Low n-capture rate</a:t>
            </a:r>
          </a:p>
          <a:p>
            <a:pPr marL="285750" indent="-285750">
              <a:buFont typeface="Arial"/>
              <a:buChar char="•"/>
            </a:pPr>
            <a:r>
              <a:rPr lang="en-US" i="1" dirty="0" smtClean="0">
                <a:solidFill>
                  <a:srgbClr val="CC0099"/>
                </a:solidFill>
                <a:latin typeface="Corbel"/>
                <a:cs typeface="Corbel"/>
              </a:rPr>
              <a:t>Close positioning of detectors</a:t>
            </a:r>
          </a:p>
        </p:txBody>
      </p:sp>
    </p:spTree>
    <p:extLst>
      <p:ext uri="{BB962C8B-B14F-4D97-AF65-F5344CB8AC3E}">
        <p14:creationId xmlns:p14="http://schemas.microsoft.com/office/powerpoint/2010/main" val="3795502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389831"/>
            <a:ext cx="8229600" cy="1143000"/>
          </a:xfr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2800" b="1" dirty="0" smtClean="0">
                <a:solidFill>
                  <a:srgbClr val="0000FF"/>
                </a:solidFill>
                <a:latin typeface="Corbel"/>
                <a:cs typeface="Corbel"/>
              </a:rPr>
              <a:t>TARGETS for (</a:t>
            </a:r>
            <a:r>
              <a:rPr lang="en-US" sz="2800" b="1" dirty="0" err="1" smtClean="0">
                <a:solidFill>
                  <a:srgbClr val="0000FF"/>
                </a:solidFill>
                <a:latin typeface="Corbel"/>
                <a:cs typeface="Corbel"/>
              </a:rPr>
              <a:t>n,</a:t>
            </a:r>
            <a:r>
              <a:rPr lang="en-US" sz="2800" b="1" dirty="0" err="1" smtClean="0">
                <a:solidFill>
                  <a:srgbClr val="0000FF"/>
                </a:solidFill>
                <a:latin typeface="Symbol" charset="2"/>
                <a:cs typeface="Symbol" charset="2"/>
              </a:rPr>
              <a:t>g</a:t>
            </a:r>
            <a:r>
              <a:rPr lang="en-US" sz="2800" b="1" dirty="0" smtClean="0">
                <a:solidFill>
                  <a:srgbClr val="0000FF"/>
                </a:solidFill>
                <a:latin typeface="Corbel"/>
                <a:cs typeface="Corbel"/>
              </a:rPr>
              <a:t>): </a:t>
            </a:r>
            <a:r>
              <a:rPr lang="en-US" sz="2400" b="1" dirty="0" smtClean="0">
                <a:solidFill>
                  <a:srgbClr val="0000FF"/>
                </a:solidFill>
                <a:latin typeface="Corbel"/>
                <a:cs typeface="Corbel"/>
              </a:rPr>
              <a:t>15 different samples</a:t>
            </a:r>
            <a:endParaRPr lang="en-US" sz="2800" b="1" dirty="0">
              <a:solidFill>
                <a:srgbClr val="0000FF"/>
              </a:solidFill>
              <a:latin typeface="Corbel"/>
              <a:cs typeface="Corbel"/>
            </a:endParaRPr>
          </a:p>
        </p:txBody>
      </p:sp>
      <p:grpSp>
        <p:nvGrpSpPr>
          <p:cNvPr id="101" name="Gruppo 100"/>
          <p:cNvGrpSpPr/>
          <p:nvPr/>
        </p:nvGrpSpPr>
        <p:grpSpPr>
          <a:xfrm>
            <a:off x="69572" y="832124"/>
            <a:ext cx="8993977" cy="1548099"/>
            <a:chOff x="69570" y="654605"/>
            <a:chExt cx="8993977" cy="1548099"/>
          </a:xfrm>
        </p:grpSpPr>
        <p:pic>
          <p:nvPicPr>
            <p:cNvPr id="26" name="Picture 2" descr="DSC_0025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479045" y="665910"/>
              <a:ext cx="2256190" cy="150998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7" name="Picture 3" descr="DSC_0027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902155" y="662670"/>
              <a:ext cx="2255605" cy="150998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8" name="Picture 4" descr="DSC_0031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9570" y="662670"/>
              <a:ext cx="2256051" cy="150998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31" name="Picture 7" descr="DSC_0103.jpg"/>
            <p:cNvPicPr>
              <a:picLocks noChangeAspect="1"/>
            </p:cNvPicPr>
            <p:nvPr/>
          </p:nvPicPr>
          <p:blipFill rotWithShape="1">
            <a:blip r:embed="rId5" cstate="print"/>
            <a:srcRect l="10594" r="10368"/>
            <a:stretch/>
          </p:blipFill>
          <p:spPr>
            <a:xfrm>
              <a:off x="7236154" y="654605"/>
              <a:ext cx="1827393" cy="154809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36" name="TextBox 15"/>
            <p:cNvSpPr txBox="1"/>
            <p:nvPr/>
          </p:nvSpPr>
          <p:spPr>
            <a:xfrm>
              <a:off x="7241040" y="959074"/>
              <a:ext cx="100540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baseline="30000" dirty="0" smtClean="0">
                  <a:solidFill>
                    <a:srgbClr val="0000FF"/>
                  </a:solidFill>
                </a:rPr>
                <a:t>95</a:t>
              </a:r>
              <a:r>
                <a:rPr lang="en-US" sz="1400" b="1" dirty="0" smtClean="0">
                  <a:solidFill>
                    <a:srgbClr val="0000FF"/>
                  </a:solidFill>
                </a:rPr>
                <a:t>Mo</a:t>
              </a:r>
              <a:endParaRPr lang="en-US" sz="1400" b="1" baseline="-25000" dirty="0" smtClean="0">
                <a:solidFill>
                  <a:srgbClr val="0000FF"/>
                </a:solidFill>
              </a:endParaRPr>
            </a:p>
            <a:p>
              <a:pPr>
                <a:buFont typeface="Symbol" pitchFamily="18" charset="2"/>
                <a:buChar char="s"/>
              </a:pPr>
              <a:r>
                <a:rPr lang="en-US" sz="1400" b="1" baseline="-25000" dirty="0" err="1">
                  <a:solidFill>
                    <a:srgbClr val="0000FF"/>
                  </a:solidFill>
                </a:rPr>
                <a:t>t</a:t>
              </a:r>
              <a:r>
                <a:rPr lang="en-US" sz="1400" b="1" baseline="-25000" dirty="0" err="1" smtClean="0">
                  <a:solidFill>
                    <a:srgbClr val="0000FF"/>
                  </a:solidFill>
                </a:rPr>
                <a:t>h</a:t>
              </a:r>
              <a:r>
                <a:rPr lang="en-US" sz="1400" b="1" baseline="-25000" dirty="0" smtClean="0">
                  <a:solidFill>
                    <a:srgbClr val="0000FF"/>
                  </a:solidFill>
                </a:rPr>
                <a:t> </a:t>
              </a:r>
              <a:r>
                <a:rPr lang="en-US" sz="1400" b="1" dirty="0" smtClean="0">
                  <a:solidFill>
                    <a:srgbClr val="0000FF"/>
                  </a:solidFill>
                </a:rPr>
                <a:t>= 13.4 b</a:t>
              </a:r>
            </a:p>
            <a:p>
              <a:r>
                <a:rPr lang="en-US" sz="1200" b="1" dirty="0" smtClean="0">
                  <a:solidFill>
                    <a:srgbClr val="0000FF"/>
                  </a:solidFill>
                </a:rPr>
                <a:t>Metal foil</a:t>
              </a:r>
              <a:endParaRPr lang="en-US" sz="1200" b="1" dirty="0">
                <a:solidFill>
                  <a:srgbClr val="0000FF"/>
                </a:solidFill>
              </a:endParaRPr>
            </a:p>
          </p:txBody>
        </p:sp>
        <p:sp>
          <p:nvSpPr>
            <p:cNvPr id="37" name="TextBox 16"/>
            <p:cNvSpPr txBox="1"/>
            <p:nvPr/>
          </p:nvSpPr>
          <p:spPr>
            <a:xfrm>
              <a:off x="3577833" y="1466466"/>
              <a:ext cx="116943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baseline="30000" dirty="0" smtClean="0">
                  <a:solidFill>
                    <a:srgbClr val="0000FF"/>
                  </a:solidFill>
                </a:rPr>
                <a:t>46</a:t>
              </a:r>
              <a:r>
                <a:rPr lang="en-US" sz="1200" b="1" dirty="0" smtClean="0">
                  <a:solidFill>
                    <a:srgbClr val="0000FF"/>
                  </a:solidFill>
                </a:rPr>
                <a:t>Ca(NO</a:t>
              </a:r>
              <a:r>
                <a:rPr lang="en-US" sz="1200" b="1" baseline="-25000" dirty="0" smtClean="0">
                  <a:solidFill>
                    <a:srgbClr val="0000FF"/>
                  </a:solidFill>
                </a:rPr>
                <a:t>3</a:t>
              </a:r>
              <a:r>
                <a:rPr lang="en-US" sz="1200" b="1" dirty="0" smtClean="0">
                  <a:solidFill>
                    <a:srgbClr val="0000FF"/>
                  </a:solidFill>
                </a:rPr>
                <a:t>)</a:t>
              </a:r>
              <a:r>
                <a:rPr lang="en-US" sz="1200" b="1" baseline="-25000" dirty="0" smtClean="0">
                  <a:solidFill>
                    <a:srgbClr val="0000FF"/>
                  </a:solidFill>
                </a:rPr>
                <a:t>2</a:t>
              </a:r>
            </a:p>
            <a:p>
              <a:pPr algn="r">
                <a:buFont typeface="Symbol" pitchFamily="18" charset="2"/>
                <a:buChar char="s"/>
              </a:pPr>
              <a:r>
                <a:rPr lang="en-US" sz="1200" b="1" baseline="-25000" dirty="0" err="1">
                  <a:solidFill>
                    <a:srgbClr val="0000FF"/>
                  </a:solidFill>
                </a:rPr>
                <a:t>t</a:t>
              </a:r>
              <a:r>
                <a:rPr lang="en-US" sz="1200" b="1" baseline="-25000" dirty="0" err="1" smtClean="0">
                  <a:solidFill>
                    <a:srgbClr val="0000FF"/>
                  </a:solidFill>
                </a:rPr>
                <a:t>h</a:t>
              </a:r>
              <a:r>
                <a:rPr lang="en-US" sz="1200" b="1" dirty="0" smtClean="0">
                  <a:solidFill>
                    <a:srgbClr val="0000FF"/>
                  </a:solidFill>
                </a:rPr>
                <a:t>= 0.7 b</a:t>
              </a:r>
            </a:p>
            <a:p>
              <a:pPr algn="r"/>
              <a:r>
                <a:rPr lang="en-US" sz="1200" b="1" dirty="0" smtClean="0">
                  <a:solidFill>
                    <a:srgbClr val="0000FF"/>
                  </a:solidFill>
                </a:rPr>
                <a:t>Powder/lump</a:t>
              </a:r>
              <a:endParaRPr lang="en-US" sz="1200" b="1" dirty="0">
                <a:solidFill>
                  <a:srgbClr val="0000FF"/>
                </a:solidFill>
              </a:endParaRPr>
            </a:p>
          </p:txBody>
        </p:sp>
        <p:sp>
          <p:nvSpPr>
            <p:cNvPr id="38" name="TextBox 17"/>
            <p:cNvSpPr txBox="1"/>
            <p:nvPr/>
          </p:nvSpPr>
          <p:spPr>
            <a:xfrm>
              <a:off x="6348444" y="1341657"/>
              <a:ext cx="80931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baseline="30000" dirty="0" smtClean="0">
                  <a:solidFill>
                    <a:srgbClr val="0000FF"/>
                  </a:solidFill>
                </a:rPr>
                <a:t>194</a:t>
              </a:r>
              <a:r>
                <a:rPr lang="en-US" sz="1200" b="1" dirty="0" smtClean="0">
                  <a:solidFill>
                    <a:srgbClr val="0000FF"/>
                  </a:solidFill>
                </a:rPr>
                <a:t>Pt</a:t>
              </a:r>
              <a:endParaRPr lang="en-US" sz="1200" b="1" baseline="-25000" dirty="0" smtClean="0">
                <a:solidFill>
                  <a:srgbClr val="0000FF"/>
                </a:solidFill>
              </a:endParaRPr>
            </a:p>
            <a:p>
              <a:pPr>
                <a:buFont typeface="Symbol" pitchFamily="18" charset="2"/>
                <a:buChar char="s"/>
              </a:pPr>
              <a:r>
                <a:rPr lang="en-US" sz="1200" b="1" baseline="-25000" dirty="0" err="1">
                  <a:solidFill>
                    <a:srgbClr val="0000FF"/>
                  </a:solidFill>
                </a:rPr>
                <a:t>t</a:t>
              </a:r>
              <a:r>
                <a:rPr lang="en-US" sz="1200" b="1" baseline="-25000" dirty="0" err="1" smtClean="0">
                  <a:solidFill>
                    <a:srgbClr val="0000FF"/>
                  </a:solidFill>
                </a:rPr>
                <a:t>h</a:t>
              </a:r>
              <a:r>
                <a:rPr lang="en-US" sz="1200" b="1" dirty="0" smtClean="0">
                  <a:solidFill>
                    <a:srgbClr val="0000FF"/>
                  </a:solidFill>
                </a:rPr>
                <a:t>= 1.1 b</a:t>
              </a:r>
            </a:p>
            <a:p>
              <a:r>
                <a:rPr lang="en-US" sz="1200" b="1" dirty="0" smtClean="0">
                  <a:solidFill>
                    <a:srgbClr val="0000FF"/>
                  </a:solidFill>
                </a:rPr>
                <a:t>Metal balls</a:t>
              </a:r>
              <a:endParaRPr lang="en-US" sz="1200" b="1" dirty="0">
                <a:solidFill>
                  <a:srgbClr val="0000FF"/>
                </a:solidFill>
              </a:endParaRPr>
            </a:p>
          </p:txBody>
        </p:sp>
        <p:sp>
          <p:nvSpPr>
            <p:cNvPr id="39" name="TextBox 18"/>
            <p:cNvSpPr txBox="1"/>
            <p:nvPr/>
          </p:nvSpPr>
          <p:spPr>
            <a:xfrm>
              <a:off x="1476501" y="665910"/>
              <a:ext cx="100254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baseline="30000" dirty="0" smtClean="0">
                  <a:solidFill>
                    <a:srgbClr val="0000FF"/>
                  </a:solidFill>
                </a:rPr>
                <a:t>209</a:t>
              </a:r>
              <a:r>
                <a:rPr lang="en-US" sz="1200" b="1" dirty="0" smtClean="0">
                  <a:solidFill>
                    <a:srgbClr val="0000FF"/>
                  </a:solidFill>
                </a:rPr>
                <a:t>Bi</a:t>
              </a:r>
              <a:endParaRPr lang="en-US" sz="1200" b="1" baseline="-25000" dirty="0" smtClean="0">
                <a:solidFill>
                  <a:srgbClr val="0000FF"/>
                </a:solidFill>
              </a:endParaRPr>
            </a:p>
            <a:p>
              <a:pPr>
                <a:buFont typeface="Symbol" pitchFamily="18" charset="2"/>
                <a:buChar char="s"/>
              </a:pPr>
              <a:r>
                <a:rPr lang="en-US" sz="1200" b="1" baseline="-25000" dirty="0" err="1" smtClean="0">
                  <a:solidFill>
                    <a:srgbClr val="0000FF"/>
                  </a:solidFill>
                </a:rPr>
                <a:t>th</a:t>
              </a:r>
              <a:r>
                <a:rPr lang="en-US" sz="1200" b="1" dirty="0" smtClean="0">
                  <a:solidFill>
                    <a:srgbClr val="0000FF"/>
                  </a:solidFill>
                </a:rPr>
                <a:t>= 0.023 b</a:t>
              </a:r>
            </a:p>
            <a:p>
              <a:r>
                <a:rPr lang="en-US" sz="1200" b="1" dirty="0" smtClean="0">
                  <a:solidFill>
                    <a:srgbClr val="0000FF"/>
                  </a:solidFill>
                </a:rPr>
                <a:t>Metal cylinder</a:t>
              </a:r>
              <a:endParaRPr lang="en-US" sz="1200" b="1" dirty="0">
                <a:solidFill>
                  <a:srgbClr val="0000FF"/>
                </a:solidFill>
              </a:endParaRPr>
            </a:p>
          </p:txBody>
        </p:sp>
      </p:grpSp>
      <p:sp>
        <p:nvSpPr>
          <p:cNvPr id="40" name="Title 1"/>
          <p:cNvSpPr txBox="1">
            <a:spLocks/>
          </p:cNvSpPr>
          <p:nvPr/>
        </p:nvSpPr>
        <p:spPr>
          <a:xfrm>
            <a:off x="497781" y="2245935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2800" b="1" dirty="0" smtClean="0">
                <a:solidFill>
                  <a:srgbClr val="0000FF"/>
                </a:solidFill>
                <a:latin typeface="Corbel"/>
                <a:cs typeface="Corbel"/>
              </a:rPr>
              <a:t>TARGETS for FISSION: </a:t>
            </a:r>
            <a:r>
              <a:rPr lang="en-US" sz="2400" b="1" dirty="0" smtClean="0">
                <a:solidFill>
                  <a:srgbClr val="0000FF"/>
                </a:solidFill>
                <a:latin typeface="Corbel"/>
                <a:cs typeface="Corbel"/>
              </a:rPr>
              <a:t>3 different samples</a:t>
            </a:r>
            <a:endParaRPr lang="en-US" sz="2400" b="1" dirty="0">
              <a:solidFill>
                <a:srgbClr val="0000FF"/>
              </a:solidFill>
              <a:latin typeface="Corbel"/>
              <a:cs typeface="Corbel"/>
            </a:endParaRPr>
          </a:p>
        </p:txBody>
      </p:sp>
      <p:sp>
        <p:nvSpPr>
          <p:cNvPr id="41" name="Rettangolo 40"/>
          <p:cNvSpPr/>
          <p:nvPr/>
        </p:nvSpPr>
        <p:spPr>
          <a:xfrm>
            <a:off x="1478878" y="2964712"/>
            <a:ext cx="6433070" cy="6442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i="1" dirty="0">
                <a:solidFill>
                  <a:srgbClr val="CC0099"/>
                </a:solidFill>
              </a:rPr>
              <a:t>Targets sandwiched </a:t>
            </a:r>
            <a:r>
              <a:rPr lang="en-US" sz="2000" i="1" dirty="0">
                <a:solidFill>
                  <a:srgbClr val="CC0099"/>
                </a:solidFill>
              </a:rPr>
              <a:t>between </a:t>
            </a:r>
            <a:r>
              <a:rPr lang="en-US" sz="2400" b="1" i="1" dirty="0">
                <a:solidFill>
                  <a:srgbClr val="CC0099"/>
                </a:solidFill>
              </a:rPr>
              <a:t>dense </a:t>
            </a:r>
            <a:r>
              <a:rPr lang="en-US" sz="2400" b="1" i="1" dirty="0" smtClean="0">
                <a:solidFill>
                  <a:srgbClr val="CC0099"/>
                </a:solidFill>
              </a:rPr>
              <a:t>backings</a:t>
            </a:r>
            <a:endParaRPr lang="en-US" sz="2000" b="1" i="1" dirty="0" smtClean="0">
              <a:solidFill>
                <a:srgbClr val="CC0099"/>
              </a:solidFill>
            </a:endParaRPr>
          </a:p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i="1" dirty="0" smtClean="0">
                <a:solidFill>
                  <a:srgbClr val="CC0099"/>
                </a:solidFill>
              </a:rPr>
              <a:t> </a:t>
            </a:r>
            <a:r>
              <a:rPr lang="en-US" sz="2000" i="1" dirty="0">
                <a:solidFill>
                  <a:srgbClr val="CC0099"/>
                </a:solidFill>
              </a:rPr>
              <a:t>for rapid stopping of fission fragments.</a:t>
            </a:r>
          </a:p>
        </p:txBody>
      </p:sp>
      <p:grpSp>
        <p:nvGrpSpPr>
          <p:cNvPr id="103" name="Gruppo 102"/>
          <p:cNvGrpSpPr/>
          <p:nvPr/>
        </p:nvGrpSpPr>
        <p:grpSpPr>
          <a:xfrm>
            <a:off x="293340" y="3703794"/>
            <a:ext cx="7996800" cy="1612524"/>
            <a:chOff x="293340" y="3703794"/>
            <a:chExt cx="7996800" cy="1612524"/>
          </a:xfrm>
        </p:grpSpPr>
        <p:pic>
          <p:nvPicPr>
            <p:cNvPr id="42" name="Picture 5" descr="DSC_0069.jpg"/>
            <p:cNvPicPr>
              <a:picLocks noChangeAspect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>
            <a:xfrm>
              <a:off x="4426378" y="3751845"/>
              <a:ext cx="1922066" cy="156447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43" name="TextBox 6"/>
            <p:cNvSpPr txBox="1"/>
            <p:nvPr/>
          </p:nvSpPr>
          <p:spPr>
            <a:xfrm>
              <a:off x="6524846" y="3840344"/>
              <a:ext cx="1765294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baseline="30000" dirty="0" smtClean="0">
                  <a:solidFill>
                    <a:srgbClr val="0000FF"/>
                  </a:solidFill>
                </a:rPr>
                <a:t>241</a:t>
              </a:r>
              <a:r>
                <a:rPr lang="en-US" sz="2800" b="1" dirty="0" smtClean="0">
                  <a:solidFill>
                    <a:srgbClr val="0000FF"/>
                  </a:solidFill>
                </a:rPr>
                <a:t>PuO</a:t>
              </a:r>
              <a:r>
                <a:rPr lang="en-US" sz="2800" b="1" baseline="-25000" dirty="0" smtClean="0">
                  <a:solidFill>
                    <a:srgbClr val="0000FF"/>
                  </a:solidFill>
                </a:rPr>
                <a:t>2</a:t>
              </a:r>
            </a:p>
            <a:p>
              <a:pPr>
                <a:buFont typeface="Symbol" pitchFamily="18" charset="2"/>
                <a:buChar char="s"/>
              </a:pPr>
              <a:r>
                <a:rPr lang="en-US" sz="1400" b="1" baseline="-25000" dirty="0">
                  <a:solidFill>
                    <a:srgbClr val="0000FF"/>
                  </a:solidFill>
                </a:rPr>
                <a:t>f</a:t>
              </a:r>
              <a:r>
                <a:rPr lang="en-US" sz="1400" b="1" baseline="-25000" dirty="0" smtClean="0">
                  <a:solidFill>
                    <a:srgbClr val="0000FF"/>
                  </a:solidFill>
                </a:rPr>
                <a:t> </a:t>
              </a:r>
              <a:r>
                <a:rPr lang="en-US" sz="1400" b="1" dirty="0" smtClean="0">
                  <a:solidFill>
                    <a:srgbClr val="0000FF"/>
                  </a:solidFill>
                </a:rPr>
                <a:t>= 1010 b</a:t>
              </a:r>
            </a:p>
            <a:p>
              <a:r>
                <a:rPr lang="en-US" sz="1400" b="1" dirty="0" smtClean="0">
                  <a:solidFill>
                    <a:srgbClr val="0000FF"/>
                  </a:solidFill>
                </a:rPr>
                <a:t>Layer sandwiched between Be backing</a:t>
              </a:r>
              <a:endParaRPr lang="en-US" sz="1400" b="1" dirty="0">
                <a:solidFill>
                  <a:srgbClr val="0000FF"/>
                </a:solidFill>
              </a:endParaRPr>
            </a:p>
          </p:txBody>
        </p:sp>
        <p:pic>
          <p:nvPicPr>
            <p:cNvPr id="55" name="Picture 3" descr="img_3782.jpg"/>
            <p:cNvPicPr>
              <a:picLocks noChangeAspect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>
            <a:xfrm>
              <a:off x="293340" y="3703794"/>
              <a:ext cx="1730332" cy="156395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56" name="TextBox 4"/>
            <p:cNvSpPr txBox="1"/>
            <p:nvPr/>
          </p:nvSpPr>
          <p:spPr>
            <a:xfrm>
              <a:off x="2161760" y="3751845"/>
              <a:ext cx="1705401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baseline="30000" dirty="0" smtClean="0">
                  <a:solidFill>
                    <a:srgbClr val="0000FF"/>
                  </a:solidFill>
                  <a:latin typeface="Corbel"/>
                  <a:cs typeface="Corbel"/>
                </a:rPr>
                <a:t>235</a:t>
              </a:r>
              <a:r>
                <a:rPr lang="en-US" sz="2800" b="1" dirty="0" smtClean="0">
                  <a:solidFill>
                    <a:srgbClr val="0000FF"/>
                  </a:solidFill>
                  <a:latin typeface="Corbel"/>
                  <a:cs typeface="Corbel"/>
                </a:rPr>
                <a:t>UO</a:t>
              </a:r>
              <a:r>
                <a:rPr lang="en-US" sz="2800" b="1" baseline="-25000" dirty="0">
                  <a:solidFill>
                    <a:srgbClr val="0000FF"/>
                  </a:solidFill>
                  <a:latin typeface="Corbel"/>
                  <a:cs typeface="Corbel"/>
                </a:rPr>
                <a:t>2</a:t>
              </a:r>
              <a:endParaRPr lang="en-US" sz="2800" b="1" baseline="-25000" dirty="0" smtClean="0">
                <a:solidFill>
                  <a:srgbClr val="0000FF"/>
                </a:solidFill>
                <a:latin typeface="Corbel"/>
                <a:cs typeface="Corbel"/>
              </a:endParaRPr>
            </a:p>
            <a:p>
              <a:pPr>
                <a:buFont typeface="Symbol" pitchFamily="18" charset="2"/>
                <a:buChar char="s"/>
              </a:pPr>
              <a:r>
                <a:rPr lang="en-US" sz="1400" b="1" baseline="-25000" dirty="0" smtClean="0">
                  <a:solidFill>
                    <a:srgbClr val="0000FF"/>
                  </a:solidFill>
                  <a:latin typeface="Corbel"/>
                  <a:cs typeface="Corbel"/>
                </a:rPr>
                <a:t>f </a:t>
              </a:r>
              <a:r>
                <a:rPr lang="en-US" sz="1400" b="1" dirty="0" smtClean="0">
                  <a:solidFill>
                    <a:srgbClr val="0000FF"/>
                  </a:solidFill>
                  <a:latin typeface="Corbel"/>
                  <a:cs typeface="Corbel"/>
                </a:rPr>
                <a:t>= 586 b</a:t>
              </a:r>
            </a:p>
            <a:p>
              <a:r>
                <a:rPr lang="en-US" sz="1400" b="1" dirty="0" smtClean="0">
                  <a:solidFill>
                    <a:srgbClr val="0000FF"/>
                  </a:solidFill>
                  <a:latin typeface="Corbel"/>
                  <a:cs typeface="Corbel"/>
                </a:rPr>
                <a:t>Layer sandwiched between </a:t>
              </a:r>
              <a:r>
                <a:rPr lang="en-US" sz="1400" b="1" dirty="0" err="1" smtClean="0">
                  <a:solidFill>
                    <a:srgbClr val="0000FF"/>
                  </a:solidFill>
                  <a:latin typeface="Corbel"/>
                  <a:cs typeface="Corbel"/>
                </a:rPr>
                <a:t>Zr</a:t>
              </a:r>
              <a:r>
                <a:rPr lang="en-US" sz="1400" b="1" dirty="0" smtClean="0">
                  <a:solidFill>
                    <a:srgbClr val="0000FF"/>
                  </a:solidFill>
                  <a:latin typeface="Corbel"/>
                  <a:cs typeface="Corbel"/>
                </a:rPr>
                <a:t> or Be backing</a:t>
              </a:r>
              <a:endParaRPr lang="en-US" sz="1400" b="1" dirty="0">
                <a:solidFill>
                  <a:srgbClr val="0000FF"/>
                </a:solidFill>
                <a:latin typeface="Corbel"/>
                <a:cs typeface="Corbel"/>
              </a:endParaRPr>
            </a:p>
          </p:txBody>
        </p:sp>
      </p:grpSp>
      <p:grpSp>
        <p:nvGrpSpPr>
          <p:cNvPr id="102" name="Gruppo 101"/>
          <p:cNvGrpSpPr/>
          <p:nvPr/>
        </p:nvGrpSpPr>
        <p:grpSpPr>
          <a:xfrm>
            <a:off x="6440294" y="5136840"/>
            <a:ext cx="2732495" cy="1828800"/>
            <a:chOff x="6440292" y="5136840"/>
            <a:chExt cx="2732495" cy="1828800"/>
          </a:xfrm>
        </p:grpSpPr>
        <p:pic>
          <p:nvPicPr>
            <p:cNvPr id="98" name="Picture 7" descr="DSC_0052.jpg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440292" y="5136840"/>
              <a:ext cx="2732495" cy="18288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99" name="TextBox 11"/>
            <p:cNvSpPr txBox="1"/>
            <p:nvPr/>
          </p:nvSpPr>
          <p:spPr>
            <a:xfrm>
              <a:off x="6952935" y="5147071"/>
              <a:ext cx="1864613" cy="307777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solidFill>
                    <a:srgbClr val="0000FF"/>
                  </a:solidFill>
                  <a:latin typeface="Corbel"/>
                  <a:cs typeface="Corbel"/>
                </a:rPr>
                <a:t>Chamber in glove box</a:t>
              </a:r>
              <a:endParaRPr lang="en-US" sz="1400" b="1" dirty="0">
                <a:solidFill>
                  <a:srgbClr val="0000FF"/>
                </a:solidFill>
                <a:latin typeface="Corbel"/>
                <a:cs typeface="Corbel"/>
              </a:endParaRPr>
            </a:p>
          </p:txBody>
        </p:sp>
      </p:grpSp>
      <p:sp>
        <p:nvSpPr>
          <p:cNvPr id="100" name="Rettangolo 99"/>
          <p:cNvSpPr/>
          <p:nvPr/>
        </p:nvSpPr>
        <p:spPr>
          <a:xfrm>
            <a:off x="238722" y="5688504"/>
            <a:ext cx="5352747" cy="12413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600" b="1" baseline="30000" dirty="0" smtClean="0">
                <a:solidFill>
                  <a:srgbClr val="0000FF"/>
                </a:solidFill>
                <a:latin typeface="Corbel"/>
                <a:cs typeface="Corbel"/>
              </a:rPr>
              <a:t>235</a:t>
            </a:r>
            <a:r>
              <a:rPr lang="en-US" sz="1600" b="1" dirty="0" smtClean="0">
                <a:solidFill>
                  <a:srgbClr val="0000FF"/>
                </a:solidFill>
                <a:latin typeface="Corbel"/>
                <a:cs typeface="Corbel"/>
              </a:rPr>
              <a:t>UO</a:t>
            </a:r>
            <a:r>
              <a:rPr lang="en-US" sz="1600" b="1" baseline="-25000" dirty="0" smtClean="0">
                <a:solidFill>
                  <a:srgbClr val="0000FF"/>
                </a:solidFill>
                <a:latin typeface="Corbel"/>
                <a:cs typeface="Corbel"/>
              </a:rPr>
              <a:t>2</a:t>
            </a:r>
            <a:r>
              <a:rPr lang="en-US" sz="1600" b="1" dirty="0" smtClean="0">
                <a:solidFill>
                  <a:srgbClr val="0000FF"/>
                </a:solidFill>
                <a:latin typeface="Corbel"/>
                <a:cs typeface="Corbel"/>
              </a:rPr>
              <a:t> : </a:t>
            </a:r>
            <a:r>
              <a:rPr lang="en-US" sz="1600" dirty="0" smtClean="0">
                <a:solidFill>
                  <a:srgbClr val="0000FF"/>
                </a:solidFill>
                <a:latin typeface="Corbel"/>
                <a:cs typeface="Corbel"/>
              </a:rPr>
              <a:t>99.7% enriched (525 </a:t>
            </a:r>
            <a:r>
              <a:rPr lang="en-US" sz="1600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m</a:t>
            </a:r>
            <a:r>
              <a:rPr lang="en-US" sz="1600" dirty="0" smtClean="0">
                <a:solidFill>
                  <a:srgbClr val="0000FF"/>
                </a:solidFill>
                <a:latin typeface="Corbel"/>
                <a:cs typeface="Corbel"/>
              </a:rPr>
              <a:t>g), 15 </a:t>
            </a:r>
            <a:r>
              <a:rPr lang="en-US" sz="1600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m</a:t>
            </a:r>
            <a:r>
              <a:rPr lang="en-US" sz="1600" dirty="0" smtClean="0">
                <a:solidFill>
                  <a:srgbClr val="0000FF"/>
                </a:solidFill>
                <a:latin typeface="Corbel"/>
                <a:cs typeface="Corbel"/>
              </a:rPr>
              <a:t>m thick </a:t>
            </a:r>
            <a:r>
              <a:rPr lang="en-US" sz="1600" dirty="0" err="1" smtClean="0">
                <a:solidFill>
                  <a:srgbClr val="0000FF"/>
                </a:solidFill>
                <a:latin typeface="Corbel"/>
                <a:cs typeface="Corbel"/>
              </a:rPr>
              <a:t>Zr</a:t>
            </a:r>
            <a:r>
              <a:rPr lang="en-US" sz="1600" dirty="0" smtClean="0">
                <a:solidFill>
                  <a:srgbClr val="0000FF"/>
                </a:solidFill>
                <a:latin typeface="Corbel"/>
                <a:cs typeface="Corbel"/>
              </a:rPr>
              <a:t> backing</a:t>
            </a:r>
          </a:p>
          <a:p>
            <a:pPr marL="285750" indent="-285750">
              <a:buFont typeface="Arial"/>
              <a:buChar char="•"/>
            </a:pPr>
            <a:r>
              <a:rPr lang="en-US" sz="1600" b="1" baseline="30000" dirty="0">
                <a:solidFill>
                  <a:srgbClr val="0000FF"/>
                </a:solidFill>
                <a:latin typeface="Corbel"/>
                <a:cs typeface="Corbel"/>
              </a:rPr>
              <a:t>235</a:t>
            </a:r>
            <a:r>
              <a:rPr lang="en-US" sz="1600" b="1" dirty="0">
                <a:solidFill>
                  <a:srgbClr val="0000FF"/>
                </a:solidFill>
                <a:latin typeface="Corbel"/>
                <a:cs typeface="Corbel"/>
              </a:rPr>
              <a:t>UO</a:t>
            </a:r>
            <a:r>
              <a:rPr lang="en-US" sz="1600" b="1" baseline="-25000" dirty="0">
                <a:solidFill>
                  <a:srgbClr val="0000FF"/>
                </a:solidFill>
                <a:latin typeface="Corbel"/>
                <a:cs typeface="Corbel"/>
              </a:rPr>
              <a:t>2</a:t>
            </a:r>
            <a:r>
              <a:rPr lang="en-US" sz="1600" b="1" dirty="0">
                <a:solidFill>
                  <a:srgbClr val="0000FF"/>
                </a:solidFill>
                <a:latin typeface="Corbel"/>
                <a:cs typeface="Corbel"/>
              </a:rPr>
              <a:t> : </a:t>
            </a:r>
            <a:r>
              <a:rPr lang="en-US" sz="1600" dirty="0">
                <a:solidFill>
                  <a:srgbClr val="0000FF"/>
                </a:solidFill>
                <a:latin typeface="Corbel"/>
                <a:cs typeface="Corbel"/>
              </a:rPr>
              <a:t>99.7% enriched </a:t>
            </a:r>
            <a:r>
              <a:rPr lang="en-US" sz="1600" dirty="0" smtClean="0">
                <a:solidFill>
                  <a:srgbClr val="0000FF"/>
                </a:solidFill>
                <a:latin typeface="Corbel"/>
                <a:cs typeface="Corbel"/>
              </a:rPr>
              <a:t>(675 </a:t>
            </a:r>
            <a:r>
              <a:rPr lang="en-US" sz="1600" dirty="0">
                <a:solidFill>
                  <a:srgbClr val="0000FF"/>
                </a:solidFill>
                <a:latin typeface="Symbol" charset="2"/>
                <a:cs typeface="Symbol" charset="2"/>
              </a:rPr>
              <a:t>m</a:t>
            </a:r>
            <a:r>
              <a:rPr lang="en-US" sz="1600" dirty="0">
                <a:solidFill>
                  <a:srgbClr val="0000FF"/>
                </a:solidFill>
                <a:latin typeface="Corbel"/>
                <a:cs typeface="Corbel"/>
              </a:rPr>
              <a:t>g), </a:t>
            </a:r>
            <a:r>
              <a:rPr lang="en-US" sz="1600" dirty="0" smtClean="0">
                <a:solidFill>
                  <a:srgbClr val="0000FF"/>
                </a:solidFill>
                <a:latin typeface="Corbel"/>
                <a:cs typeface="Corbel"/>
              </a:rPr>
              <a:t>25 </a:t>
            </a:r>
            <a:r>
              <a:rPr lang="en-US" sz="1600" dirty="0">
                <a:solidFill>
                  <a:srgbClr val="0000FF"/>
                </a:solidFill>
                <a:latin typeface="Symbol" charset="2"/>
                <a:cs typeface="Symbol" charset="2"/>
              </a:rPr>
              <a:t>m</a:t>
            </a:r>
            <a:r>
              <a:rPr lang="en-US" sz="1600" dirty="0">
                <a:solidFill>
                  <a:srgbClr val="0000FF"/>
                </a:solidFill>
                <a:latin typeface="Corbel"/>
                <a:cs typeface="Corbel"/>
              </a:rPr>
              <a:t>m thick </a:t>
            </a:r>
            <a:r>
              <a:rPr lang="en-US" sz="1600" dirty="0" smtClean="0">
                <a:solidFill>
                  <a:srgbClr val="0000FF"/>
                </a:solidFill>
                <a:latin typeface="Corbel"/>
                <a:cs typeface="Corbel"/>
              </a:rPr>
              <a:t>Be backing</a:t>
            </a:r>
          </a:p>
          <a:p>
            <a:pPr marL="285750" indent="-285750">
              <a:buFont typeface="Arial"/>
              <a:buChar char="•"/>
            </a:pPr>
            <a:endParaRPr lang="en-US" sz="800" b="1" baseline="-25000" dirty="0">
              <a:solidFill>
                <a:srgbClr val="0000FF"/>
              </a:solidFill>
              <a:latin typeface="Corbel"/>
              <a:cs typeface="Corbel"/>
            </a:endParaRPr>
          </a:p>
          <a:p>
            <a:pPr marL="285750" indent="-285750">
              <a:buFont typeface="Arial"/>
              <a:buChar char="•"/>
            </a:pPr>
            <a:r>
              <a:rPr lang="en-US" sz="1600" b="1" baseline="30000" dirty="0" smtClean="0">
                <a:solidFill>
                  <a:srgbClr val="0000FF"/>
                </a:solidFill>
                <a:latin typeface="Corbel"/>
                <a:cs typeface="Corbel"/>
              </a:rPr>
              <a:t>241</a:t>
            </a:r>
            <a:r>
              <a:rPr lang="en-US" sz="1600" b="1" dirty="0" smtClean="0">
                <a:solidFill>
                  <a:srgbClr val="0000FF"/>
                </a:solidFill>
                <a:latin typeface="Corbel"/>
                <a:cs typeface="Corbel"/>
              </a:rPr>
              <a:t>PuO</a:t>
            </a:r>
            <a:r>
              <a:rPr lang="en-US" sz="1600" baseline="-25000" dirty="0" smtClean="0">
                <a:solidFill>
                  <a:srgbClr val="0000FF"/>
                </a:solidFill>
                <a:latin typeface="Corbel"/>
                <a:cs typeface="Corbel"/>
              </a:rPr>
              <a:t>2</a:t>
            </a:r>
            <a:r>
              <a:rPr lang="en-US" sz="1600" b="1" dirty="0" smtClean="0">
                <a:solidFill>
                  <a:srgbClr val="0000FF"/>
                </a:solidFill>
                <a:latin typeface="Corbel"/>
                <a:cs typeface="Corbel"/>
              </a:rPr>
              <a:t> </a:t>
            </a:r>
            <a:r>
              <a:rPr lang="en-US" sz="1600" b="1" dirty="0">
                <a:solidFill>
                  <a:srgbClr val="0000FF"/>
                </a:solidFill>
                <a:latin typeface="Corbel"/>
                <a:cs typeface="Corbel"/>
              </a:rPr>
              <a:t>: </a:t>
            </a:r>
            <a:r>
              <a:rPr lang="en-US" sz="1600" dirty="0" smtClean="0">
                <a:solidFill>
                  <a:srgbClr val="0000FF"/>
                </a:solidFill>
                <a:latin typeface="Corbel"/>
                <a:cs typeface="Corbel"/>
              </a:rPr>
              <a:t>78.6% </a:t>
            </a:r>
            <a:r>
              <a:rPr lang="en-US" sz="1600" dirty="0">
                <a:solidFill>
                  <a:srgbClr val="0000FF"/>
                </a:solidFill>
                <a:latin typeface="Corbel"/>
                <a:cs typeface="Corbel"/>
              </a:rPr>
              <a:t>enriched </a:t>
            </a:r>
            <a:r>
              <a:rPr lang="en-US" sz="1600" dirty="0" smtClean="0">
                <a:solidFill>
                  <a:srgbClr val="0000FF"/>
                </a:solidFill>
                <a:latin typeface="Corbel"/>
                <a:cs typeface="Corbel"/>
              </a:rPr>
              <a:t>(300 </a:t>
            </a:r>
            <a:r>
              <a:rPr lang="en-US" sz="1600" dirty="0">
                <a:solidFill>
                  <a:srgbClr val="0000FF"/>
                </a:solidFill>
                <a:latin typeface="Symbol" charset="2"/>
                <a:cs typeface="Symbol" charset="2"/>
              </a:rPr>
              <a:t>m</a:t>
            </a:r>
            <a:r>
              <a:rPr lang="en-US" sz="1600" dirty="0">
                <a:solidFill>
                  <a:srgbClr val="0000FF"/>
                </a:solidFill>
                <a:latin typeface="Corbel"/>
                <a:cs typeface="Corbel"/>
              </a:rPr>
              <a:t>g), </a:t>
            </a:r>
            <a:r>
              <a:rPr lang="en-US" sz="1600" dirty="0" smtClean="0">
                <a:solidFill>
                  <a:srgbClr val="0000FF"/>
                </a:solidFill>
                <a:latin typeface="Corbel"/>
                <a:cs typeface="Corbel"/>
              </a:rPr>
              <a:t>25 </a:t>
            </a:r>
            <a:r>
              <a:rPr lang="en-US" sz="1600" dirty="0">
                <a:solidFill>
                  <a:srgbClr val="0000FF"/>
                </a:solidFill>
                <a:latin typeface="Symbol" charset="2"/>
                <a:cs typeface="Symbol" charset="2"/>
              </a:rPr>
              <a:t>m</a:t>
            </a:r>
            <a:r>
              <a:rPr lang="en-US" sz="1600" dirty="0">
                <a:solidFill>
                  <a:srgbClr val="0000FF"/>
                </a:solidFill>
                <a:latin typeface="Corbel"/>
                <a:cs typeface="Corbel"/>
              </a:rPr>
              <a:t>m thick </a:t>
            </a:r>
            <a:r>
              <a:rPr lang="en-US" sz="1600" dirty="0" smtClean="0">
                <a:solidFill>
                  <a:srgbClr val="0000FF"/>
                </a:solidFill>
                <a:latin typeface="Corbel"/>
                <a:cs typeface="Corbel"/>
              </a:rPr>
              <a:t>Be </a:t>
            </a:r>
            <a:r>
              <a:rPr lang="en-US" sz="1600" dirty="0">
                <a:solidFill>
                  <a:srgbClr val="0000FF"/>
                </a:solidFill>
                <a:latin typeface="Corbel"/>
                <a:cs typeface="Corbel"/>
              </a:rPr>
              <a:t>backing</a:t>
            </a:r>
            <a:endParaRPr lang="en-US" sz="1600" baseline="-25000" dirty="0">
              <a:solidFill>
                <a:srgbClr val="0000FF"/>
              </a:solidFill>
              <a:latin typeface="Corbel"/>
              <a:cs typeface="Corbel"/>
            </a:endParaRPr>
          </a:p>
          <a:p>
            <a:pPr marL="285750" indent="-285750">
              <a:buFont typeface="Arial"/>
              <a:buChar char="•"/>
            </a:pPr>
            <a:endParaRPr lang="en-US" sz="1600" b="1" baseline="-25000" dirty="0">
              <a:solidFill>
                <a:srgbClr val="0000FF"/>
              </a:solidFill>
              <a:latin typeface="Corbel"/>
              <a:cs typeface="Corbel"/>
            </a:endParaRPr>
          </a:p>
          <a:p>
            <a:pPr marL="285750" indent="-285750">
              <a:buFont typeface="Arial"/>
              <a:buChar char="•"/>
            </a:pPr>
            <a:endParaRPr lang="en-US" sz="1600" b="1" baseline="-25000" dirty="0">
              <a:solidFill>
                <a:srgbClr val="0000FF"/>
              </a:solidFill>
              <a:latin typeface="Corbel"/>
              <a:cs typeface="Corbel"/>
            </a:endParaRPr>
          </a:p>
        </p:txBody>
      </p:sp>
      <p:sp>
        <p:nvSpPr>
          <p:cNvPr id="104" name="Rettangolo 103"/>
          <p:cNvSpPr/>
          <p:nvPr/>
        </p:nvSpPr>
        <p:spPr>
          <a:xfrm>
            <a:off x="372155" y="335444"/>
            <a:ext cx="855200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i="1" dirty="0" smtClean="0">
                <a:solidFill>
                  <a:srgbClr val="CC0099"/>
                </a:solidFill>
              </a:rPr>
              <a:t>MORE than 6 orders of magnitude </a:t>
            </a:r>
            <a:r>
              <a:rPr lang="en-US" sz="2000" i="1" dirty="0" smtClean="0">
                <a:solidFill>
                  <a:srgbClr val="CC0099"/>
                </a:solidFill>
              </a:rPr>
              <a:t>in variation of Capture Cross Section</a:t>
            </a:r>
            <a:endParaRPr lang="en-US" i="1" dirty="0">
              <a:solidFill>
                <a:srgbClr val="CC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1412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100" grpId="0"/>
      <p:bldP spid="10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6"/>
          <p:cNvSpPr/>
          <p:nvPr/>
        </p:nvSpPr>
        <p:spPr>
          <a:xfrm>
            <a:off x="117976" y="685126"/>
            <a:ext cx="4498863" cy="5758613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" name="Group 23"/>
          <p:cNvGrpSpPr>
            <a:grpSpLocks/>
          </p:cNvGrpSpPr>
          <p:nvPr/>
        </p:nvGrpSpPr>
        <p:grpSpPr bwMode="auto">
          <a:xfrm>
            <a:off x="169667" y="685130"/>
            <a:ext cx="4447175" cy="5498429"/>
            <a:chOff x="4500250" y="910581"/>
            <a:chExt cx="4517197" cy="5226050"/>
          </a:xfrm>
          <a:effectLst/>
        </p:grpSpPr>
        <p:pic>
          <p:nvPicPr>
            <p:cNvPr id="4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63022" y="910581"/>
              <a:ext cx="3654425" cy="5226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Line 12"/>
            <p:cNvSpPr>
              <a:spLocks noChangeShapeType="1"/>
            </p:cNvSpPr>
            <p:nvPr/>
          </p:nvSpPr>
          <p:spPr bwMode="auto">
            <a:xfrm>
              <a:off x="6371084" y="972737"/>
              <a:ext cx="0" cy="2159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 Box 14"/>
            <p:cNvSpPr txBox="1">
              <a:spLocks noChangeArrowheads="1"/>
            </p:cNvSpPr>
            <p:nvPr/>
          </p:nvSpPr>
          <p:spPr bwMode="auto">
            <a:xfrm>
              <a:off x="4500250" y="3825005"/>
              <a:ext cx="2879725" cy="396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tIns="82800" bIns="1080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>
                <a:lnSpc>
                  <a:spcPct val="50000"/>
                </a:lnSpc>
                <a:spcBef>
                  <a:spcPct val="50000"/>
                </a:spcBef>
              </a:pPr>
              <a:r>
                <a:rPr lang="en-US" sz="3600" b="1" dirty="0" smtClean="0">
                  <a:solidFill>
                    <a:srgbClr val="FFFF00"/>
                  </a:solidFill>
                  <a:latin typeface="Corbel"/>
                  <a:cs typeface="Corbel"/>
                </a:rPr>
                <a:t>PRISMA</a:t>
              </a:r>
            </a:p>
          </p:txBody>
        </p:sp>
        <p:sp>
          <p:nvSpPr>
            <p:cNvPr id="8" name="Text Box 15"/>
            <p:cNvSpPr txBox="1">
              <a:spLocks noChangeArrowheads="1"/>
            </p:cNvSpPr>
            <p:nvPr/>
          </p:nvSpPr>
          <p:spPr bwMode="auto">
            <a:xfrm>
              <a:off x="5226833" y="4846155"/>
              <a:ext cx="1847846" cy="10789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lnSpc>
                  <a:spcPct val="60000"/>
                </a:lnSpc>
                <a:spcBef>
                  <a:spcPct val="50000"/>
                </a:spcBef>
              </a:pPr>
              <a:r>
                <a:rPr lang="el-GR" sz="1600" b="1" dirty="0">
                  <a:solidFill>
                    <a:schemeClr val="bg1"/>
                  </a:solidFill>
                  <a:latin typeface="Corbel"/>
                  <a:cs typeface="Corbel"/>
                </a:rPr>
                <a:t>Δ</a:t>
              </a:r>
              <a:r>
                <a:rPr lang="el-GR" sz="1400" b="1" dirty="0">
                  <a:solidFill>
                    <a:schemeClr val="bg1"/>
                  </a:solidFill>
                  <a:latin typeface="Corbel"/>
                  <a:cs typeface="Corbel"/>
                </a:rPr>
                <a:t>Ω</a:t>
              </a:r>
              <a:r>
                <a:rPr lang="en-US" sz="1400" b="1" dirty="0">
                  <a:solidFill>
                    <a:schemeClr val="bg1"/>
                  </a:solidFill>
                  <a:latin typeface="Corbel"/>
                  <a:cs typeface="Corbel"/>
                </a:rPr>
                <a:t> = 80 </a:t>
              </a:r>
              <a:r>
                <a:rPr lang="en-US" sz="1400" b="1" dirty="0" err="1">
                  <a:solidFill>
                    <a:schemeClr val="bg1"/>
                  </a:solidFill>
                  <a:latin typeface="Corbel"/>
                  <a:cs typeface="Corbel"/>
                </a:rPr>
                <a:t>msr</a:t>
              </a:r>
              <a:r>
                <a:rPr lang="en-US" sz="1400" b="1" dirty="0">
                  <a:solidFill>
                    <a:schemeClr val="bg1"/>
                  </a:solidFill>
                  <a:latin typeface="Corbel"/>
                  <a:cs typeface="Corbel"/>
                </a:rPr>
                <a:t> </a:t>
              </a:r>
              <a:r>
                <a:rPr lang="en-US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Corbel"/>
                  <a:cs typeface="Corbel"/>
                </a:rPr>
                <a:t>                    </a:t>
              </a:r>
            </a:p>
            <a:p>
              <a:pPr eaLnBrk="1" hangingPunct="1">
                <a:lnSpc>
                  <a:spcPct val="60000"/>
                </a:lnSpc>
                <a:spcBef>
                  <a:spcPct val="50000"/>
                </a:spcBef>
              </a:pPr>
              <a:r>
                <a:rPr lang="el-GR" sz="1100" dirty="0">
                  <a:solidFill>
                    <a:schemeClr val="bg1"/>
                  </a:solidFill>
                  <a:latin typeface="Corbel"/>
                  <a:cs typeface="Corbel"/>
                </a:rPr>
                <a:t>Δ</a:t>
              </a:r>
              <a:r>
                <a:rPr lang="en-US" sz="1100" dirty="0">
                  <a:solidFill>
                    <a:schemeClr val="bg1"/>
                  </a:solidFill>
                  <a:latin typeface="Corbel"/>
                  <a:cs typeface="Corbel"/>
                </a:rPr>
                <a:t>Z/Z </a:t>
              </a:r>
              <a:r>
                <a:rPr lang="en-US" sz="1100" dirty="0">
                  <a:solidFill>
                    <a:schemeClr val="bg1"/>
                  </a:solidFill>
                  <a:latin typeface="Corbel"/>
                  <a:cs typeface="Corbel"/>
                  <a:sym typeface="Symbol" charset="0"/>
                </a:rPr>
                <a:t> 1/60 </a:t>
              </a:r>
            </a:p>
            <a:p>
              <a:pPr eaLnBrk="1" hangingPunct="1">
                <a:lnSpc>
                  <a:spcPct val="60000"/>
                </a:lnSpc>
                <a:spcBef>
                  <a:spcPct val="50000"/>
                </a:spcBef>
              </a:pPr>
              <a:r>
                <a:rPr lang="el-GR" sz="1100" dirty="0">
                  <a:solidFill>
                    <a:schemeClr val="bg1"/>
                  </a:solidFill>
                  <a:latin typeface="Corbel"/>
                  <a:cs typeface="Corbel"/>
                  <a:sym typeface="Symbol" charset="0"/>
                </a:rPr>
                <a:t>Δ</a:t>
              </a:r>
              <a:r>
                <a:rPr lang="en-US" sz="1100" dirty="0">
                  <a:solidFill>
                    <a:schemeClr val="bg1"/>
                  </a:solidFill>
                  <a:latin typeface="Corbel"/>
                  <a:cs typeface="Corbel"/>
                  <a:sym typeface="Symbol" charset="0"/>
                </a:rPr>
                <a:t>A/A  1/190 </a:t>
              </a:r>
            </a:p>
            <a:p>
              <a:pPr eaLnBrk="1" hangingPunct="1">
                <a:lnSpc>
                  <a:spcPct val="60000"/>
                </a:lnSpc>
                <a:spcBef>
                  <a:spcPct val="50000"/>
                </a:spcBef>
              </a:pPr>
              <a:r>
                <a:rPr lang="en-US" sz="1100" dirty="0">
                  <a:solidFill>
                    <a:schemeClr val="bg1"/>
                  </a:solidFill>
                  <a:latin typeface="Corbel"/>
                  <a:cs typeface="Corbel"/>
                  <a:sym typeface="Symbol" charset="0"/>
                </a:rPr>
                <a:t>Energy acceptance ±20% </a:t>
              </a:r>
            </a:p>
            <a:p>
              <a:pPr eaLnBrk="1" hangingPunct="1">
                <a:lnSpc>
                  <a:spcPct val="60000"/>
                </a:lnSpc>
                <a:spcBef>
                  <a:spcPct val="50000"/>
                </a:spcBef>
              </a:pPr>
              <a:r>
                <a:rPr lang="en-US" sz="1200" dirty="0">
                  <a:solidFill>
                    <a:schemeClr val="bg1"/>
                  </a:solidFill>
                  <a:latin typeface="Corbel"/>
                  <a:cs typeface="Corbel"/>
                  <a:sym typeface="Symbol" charset="0"/>
                </a:rPr>
                <a:t>B</a:t>
              </a:r>
              <a:r>
                <a:rPr lang="el-GR" sz="1200" dirty="0">
                  <a:solidFill>
                    <a:schemeClr val="bg1"/>
                  </a:solidFill>
                  <a:latin typeface="Corbel"/>
                  <a:cs typeface="Corbel"/>
                  <a:sym typeface="Symbol" charset="0"/>
                </a:rPr>
                <a:t>ρ</a:t>
              </a:r>
              <a:r>
                <a:rPr lang="en-US" sz="1200" dirty="0">
                  <a:solidFill>
                    <a:schemeClr val="bg1"/>
                  </a:solidFill>
                  <a:latin typeface="Corbel"/>
                  <a:cs typeface="Corbel"/>
                  <a:sym typeface="Symbol" charset="0"/>
                </a:rPr>
                <a:t> = 1.2 </a:t>
              </a:r>
              <a:r>
                <a:rPr lang="en-US" sz="1200" dirty="0" smtClean="0">
                  <a:solidFill>
                    <a:schemeClr val="bg1"/>
                  </a:solidFill>
                  <a:latin typeface="Corbel"/>
                  <a:cs typeface="Corbel"/>
                  <a:sym typeface="Symbol" charset="0"/>
                </a:rPr>
                <a:t>Tm</a:t>
              </a:r>
            </a:p>
            <a:p>
              <a:pPr eaLnBrk="1" hangingPunct="1">
                <a:lnSpc>
                  <a:spcPct val="50000"/>
                </a:lnSpc>
                <a:spcBef>
                  <a:spcPct val="50000"/>
                </a:spcBef>
              </a:pPr>
              <a:endParaRPr lang="en-US" sz="800" b="1" dirty="0">
                <a:solidFill>
                  <a:schemeClr val="bg1"/>
                </a:solidFill>
                <a:latin typeface="Comic Sans MS" charset="0"/>
                <a:sym typeface="Symbol" charset="0"/>
              </a:endParaRPr>
            </a:p>
          </p:txBody>
        </p:sp>
        <p:sp>
          <p:nvSpPr>
            <p:cNvPr id="5" name="Line 9"/>
            <p:cNvSpPr>
              <a:spLocks noChangeShapeType="1"/>
            </p:cNvSpPr>
            <p:nvPr/>
          </p:nvSpPr>
          <p:spPr bwMode="auto">
            <a:xfrm flipV="1">
              <a:off x="4880881" y="1050900"/>
              <a:ext cx="1490202" cy="934863"/>
            </a:xfrm>
            <a:prstGeom prst="line">
              <a:avLst/>
            </a:prstGeom>
            <a:noFill/>
            <a:ln w="38100">
              <a:solidFill>
                <a:srgbClr val="FFFF66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9" name="Picture 27" descr="LNLprisma1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5201" y="699009"/>
            <a:ext cx="4271184" cy="2186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32"/>
          <p:cNvSpPr/>
          <p:nvPr/>
        </p:nvSpPr>
        <p:spPr>
          <a:xfrm>
            <a:off x="4965685" y="2554440"/>
            <a:ext cx="381802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50000"/>
              </a:lnSpc>
              <a:spcBef>
                <a:spcPct val="50000"/>
              </a:spcBef>
            </a:pPr>
            <a:r>
              <a:rPr lang="en-US" sz="2400" b="1" dirty="0" err="1" smtClean="0">
                <a:solidFill>
                  <a:schemeClr val="bg1"/>
                </a:solidFill>
                <a:latin typeface="Corbel"/>
                <a:cs typeface="Corbel"/>
              </a:rPr>
              <a:t>Legnaro</a:t>
            </a:r>
            <a:r>
              <a:rPr lang="en-US" sz="2400" b="1" dirty="0" smtClean="0">
                <a:solidFill>
                  <a:schemeClr val="bg1"/>
                </a:solidFill>
                <a:latin typeface="Corbel"/>
                <a:cs typeface="Corbel"/>
              </a:rPr>
              <a:t> Laboratory  - INFN</a:t>
            </a:r>
            <a:endParaRPr lang="en-US" sz="2400" b="1" dirty="0">
              <a:solidFill>
                <a:schemeClr val="bg1"/>
              </a:solidFill>
              <a:latin typeface="Corbel"/>
              <a:cs typeface="Corbel"/>
            </a:endParaRPr>
          </a:p>
        </p:txBody>
      </p:sp>
      <p:sp>
        <p:nvSpPr>
          <p:cNvPr id="12" name="Rectangle 12"/>
          <p:cNvSpPr/>
          <p:nvPr/>
        </p:nvSpPr>
        <p:spPr>
          <a:xfrm>
            <a:off x="96273" y="726585"/>
            <a:ext cx="1056700" cy="5309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50000"/>
              </a:lnSpc>
              <a:spcBef>
                <a:spcPct val="50000"/>
              </a:spcBef>
            </a:pPr>
            <a:r>
              <a:rPr lang="en-US" b="1" dirty="0" smtClean="0">
                <a:solidFill>
                  <a:srgbClr val="FFFF00"/>
                </a:solidFill>
                <a:latin typeface="Corbel"/>
                <a:cs typeface="Corbel"/>
              </a:rPr>
              <a:t>CLARA</a:t>
            </a:r>
          </a:p>
          <a:p>
            <a:pPr algn="ctr">
              <a:lnSpc>
                <a:spcPct val="50000"/>
              </a:lnSpc>
              <a:spcBef>
                <a:spcPct val="50000"/>
              </a:spcBef>
            </a:pPr>
            <a:r>
              <a:rPr lang="en-US" b="1" dirty="0" err="1" smtClean="0">
                <a:solidFill>
                  <a:srgbClr val="FFFF00"/>
                </a:solidFill>
                <a:latin typeface="Corbel"/>
                <a:cs typeface="Corbel"/>
              </a:rPr>
              <a:t>Ge</a:t>
            </a:r>
            <a:r>
              <a:rPr lang="en-US" b="1" dirty="0" smtClean="0">
                <a:solidFill>
                  <a:srgbClr val="FFFF00"/>
                </a:solidFill>
                <a:latin typeface="Corbel"/>
                <a:cs typeface="Corbel"/>
              </a:rPr>
              <a:t> Array</a:t>
            </a:r>
            <a:endParaRPr lang="en-US" b="1" dirty="0">
              <a:solidFill>
                <a:srgbClr val="FFFF00"/>
              </a:solidFill>
              <a:latin typeface="Corbel"/>
              <a:cs typeface="Corbel"/>
            </a:endParaRPr>
          </a:p>
        </p:txBody>
      </p:sp>
      <p:sp>
        <p:nvSpPr>
          <p:cNvPr id="15" name="Rettangolo 14"/>
          <p:cNvSpPr/>
          <p:nvPr/>
        </p:nvSpPr>
        <p:spPr>
          <a:xfrm>
            <a:off x="2833893" y="3385612"/>
            <a:ext cx="1187682" cy="5955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90000"/>
              </a:lnSpc>
            </a:pPr>
            <a:r>
              <a:rPr lang="hr-HR" b="1" dirty="0" smtClean="0">
                <a:solidFill>
                  <a:schemeClr val="bg1"/>
                </a:solidFill>
                <a:latin typeface="Corbel" charset="0"/>
              </a:rPr>
              <a:t>Beam-like </a:t>
            </a:r>
          </a:p>
          <a:p>
            <a:pPr algn="ctr">
              <a:lnSpc>
                <a:spcPct val="90000"/>
              </a:lnSpc>
            </a:pPr>
            <a:r>
              <a:rPr lang="hr-HR" b="1" dirty="0" smtClean="0">
                <a:solidFill>
                  <a:schemeClr val="bg1"/>
                </a:solidFill>
                <a:latin typeface="Corbel" charset="0"/>
              </a:rPr>
              <a:t>Ions</a:t>
            </a:r>
            <a:endParaRPr lang="hr-HR" b="1" dirty="0">
              <a:solidFill>
                <a:schemeClr val="bg1"/>
              </a:solidFill>
              <a:latin typeface="Corbel" charset="0"/>
            </a:endParaRPr>
          </a:p>
        </p:txBody>
      </p:sp>
      <p:sp>
        <p:nvSpPr>
          <p:cNvPr id="16" name="Rectangle 8"/>
          <p:cNvSpPr/>
          <p:nvPr/>
        </p:nvSpPr>
        <p:spPr>
          <a:xfrm>
            <a:off x="823862" y="-113673"/>
            <a:ext cx="8320139" cy="5286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844083" fontAlgn="base">
              <a:lnSpc>
                <a:spcPct val="70000"/>
              </a:lnSpc>
              <a:spcBef>
                <a:spcPct val="0"/>
              </a:spcBef>
              <a:spcAft>
                <a:spcPct val="0"/>
              </a:spcAft>
            </a:pPr>
            <a:endParaRPr lang="pl-PL" sz="1050" b="1" dirty="0" smtClean="0">
              <a:solidFill>
                <a:srgbClr val="FFFF00"/>
              </a:solidFill>
              <a:latin typeface="Corbel"/>
              <a:cs typeface="Corbel"/>
            </a:endParaRPr>
          </a:p>
          <a:p>
            <a:pPr algn="r" defTabSz="844083" fontAlgn="base">
              <a:lnSpc>
                <a:spcPct val="70000"/>
              </a:lnSpc>
              <a:spcBef>
                <a:spcPct val="0"/>
              </a:spcBef>
              <a:spcAft>
                <a:spcPct val="0"/>
              </a:spcAft>
            </a:pPr>
            <a:r>
              <a:rPr lang="pl-PL" sz="2800" b="1" dirty="0" smtClean="0">
                <a:solidFill>
                  <a:srgbClr val="FFFF00"/>
                </a:solidFill>
                <a:latin typeface="Corbel"/>
                <a:cs typeface="Corbel"/>
              </a:rPr>
              <a:t>Ge </a:t>
            </a:r>
            <a:r>
              <a:rPr lang="pl-PL" sz="2800" b="1" dirty="0" err="1" smtClean="0">
                <a:solidFill>
                  <a:srgbClr val="FFFF00"/>
                </a:solidFill>
                <a:latin typeface="Corbel"/>
                <a:cs typeface="Corbel"/>
              </a:rPr>
              <a:t>Array</a:t>
            </a:r>
            <a:r>
              <a:rPr lang="pl-PL" sz="2800" b="1" dirty="0" smtClean="0">
                <a:solidFill>
                  <a:srgbClr val="FFFF00"/>
                </a:solidFill>
                <a:latin typeface="Corbel"/>
                <a:cs typeface="Corbel"/>
              </a:rPr>
              <a:t> </a:t>
            </a:r>
            <a:r>
              <a:rPr lang="pl-PL" sz="2800" b="1" dirty="0" err="1" smtClean="0">
                <a:solidFill>
                  <a:srgbClr val="FFFF00"/>
                </a:solidFill>
                <a:latin typeface="Corbel"/>
                <a:cs typeface="Corbel"/>
              </a:rPr>
              <a:t>coupled</a:t>
            </a:r>
            <a:r>
              <a:rPr lang="pl-PL" sz="2800" b="1" dirty="0" smtClean="0">
                <a:solidFill>
                  <a:srgbClr val="FFFF00"/>
                </a:solidFill>
                <a:latin typeface="Corbel"/>
                <a:cs typeface="Corbel"/>
              </a:rPr>
              <a:t> to a </a:t>
            </a:r>
            <a:r>
              <a:rPr lang="pl-PL" sz="2800" b="1" dirty="0" err="1" smtClean="0">
                <a:solidFill>
                  <a:srgbClr val="FFFF00"/>
                </a:solidFill>
                <a:latin typeface="Corbel"/>
                <a:cs typeface="Corbel"/>
              </a:rPr>
              <a:t>Magnetic</a:t>
            </a:r>
            <a:r>
              <a:rPr lang="pl-PL" sz="2800" b="1" dirty="0" smtClean="0">
                <a:solidFill>
                  <a:srgbClr val="FFFF00"/>
                </a:solidFill>
                <a:latin typeface="Corbel"/>
                <a:cs typeface="Corbel"/>
              </a:rPr>
              <a:t> </a:t>
            </a:r>
            <a:r>
              <a:rPr lang="pl-PL" sz="2800" b="1" dirty="0" err="1" smtClean="0">
                <a:solidFill>
                  <a:srgbClr val="FFFF00"/>
                </a:solidFill>
                <a:latin typeface="Corbel"/>
                <a:cs typeface="Corbel"/>
              </a:rPr>
              <a:t>Spectrometer</a:t>
            </a:r>
            <a:r>
              <a:rPr lang="pl-PL" sz="2800" b="1" dirty="0" smtClean="0">
                <a:solidFill>
                  <a:srgbClr val="FFFF00"/>
                </a:solidFill>
                <a:latin typeface="Corbel"/>
                <a:cs typeface="Corbel"/>
              </a:rPr>
              <a:t> </a:t>
            </a:r>
            <a:endParaRPr lang="pl-PL" sz="2800" b="1" dirty="0">
              <a:solidFill>
                <a:srgbClr val="FFFF00"/>
              </a:solidFill>
              <a:latin typeface="Corbel"/>
              <a:cs typeface="Corbel"/>
            </a:endParaRPr>
          </a:p>
        </p:txBody>
      </p:sp>
      <p:grpSp>
        <p:nvGrpSpPr>
          <p:cNvPr id="27" name="Gruppo 26"/>
          <p:cNvGrpSpPr/>
          <p:nvPr/>
        </p:nvGrpSpPr>
        <p:grpSpPr>
          <a:xfrm>
            <a:off x="172050" y="1929207"/>
            <a:ext cx="2595232" cy="1499426"/>
            <a:chOff x="172050" y="2145657"/>
            <a:chExt cx="2595232" cy="1499426"/>
          </a:xfrm>
        </p:grpSpPr>
        <p:pic>
          <p:nvPicPr>
            <p:cNvPr id="28" name="Picture 35"/>
            <p:cNvPicPr>
              <a:picLocks noChangeAspect="1"/>
            </p:cNvPicPr>
            <p:nvPr/>
          </p:nvPicPr>
          <p:blipFill rotWithShape="1">
            <a:blip r:embed="rId5"/>
            <a:srcRect/>
            <a:stretch/>
          </p:blipFill>
          <p:spPr>
            <a:xfrm>
              <a:off x="318827" y="2567378"/>
              <a:ext cx="2335697" cy="1077705"/>
            </a:xfrm>
            <a:prstGeom prst="rect">
              <a:avLst/>
            </a:prstGeom>
          </p:spPr>
        </p:pic>
        <p:sp>
          <p:nvSpPr>
            <p:cNvPr id="29" name="Rettangolo 28"/>
            <p:cNvSpPr/>
            <p:nvPr/>
          </p:nvSpPr>
          <p:spPr>
            <a:xfrm>
              <a:off x="172050" y="2145657"/>
              <a:ext cx="2595232" cy="4308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hr-HR" sz="2400" b="1" baseline="30000" dirty="0" smtClean="0">
                  <a:solidFill>
                    <a:srgbClr val="FFFFFF"/>
                  </a:solidFill>
                  <a:latin typeface="Corbel" charset="0"/>
                </a:rPr>
                <a:t>48</a:t>
              </a:r>
              <a:r>
                <a:rPr lang="hr-HR" sz="2400" b="1" dirty="0" smtClean="0">
                  <a:solidFill>
                    <a:srgbClr val="FFFFFF"/>
                  </a:solidFill>
                  <a:latin typeface="Corbel" charset="0"/>
                </a:rPr>
                <a:t>Ca </a:t>
              </a:r>
              <a:r>
                <a:rPr lang="hr-HR" b="1" dirty="0" smtClean="0">
                  <a:solidFill>
                    <a:srgbClr val="FFFFFF"/>
                  </a:solidFill>
                  <a:latin typeface="Corbel" charset="0"/>
                </a:rPr>
                <a:t>(6 MeV/A) </a:t>
              </a:r>
              <a:r>
                <a:rPr lang="hr-HR" sz="2400" b="1" dirty="0">
                  <a:solidFill>
                    <a:srgbClr val="FFFFFF"/>
                  </a:solidFill>
                  <a:latin typeface="Corbel" charset="0"/>
                </a:rPr>
                <a:t>+ </a:t>
              </a:r>
              <a:r>
                <a:rPr lang="hr-HR" sz="2400" b="1" baseline="30000" dirty="0" smtClean="0">
                  <a:solidFill>
                    <a:srgbClr val="FFFFFF"/>
                  </a:solidFill>
                  <a:latin typeface="Corbel" charset="0"/>
                </a:rPr>
                <a:t>64</a:t>
              </a:r>
              <a:r>
                <a:rPr lang="hr-HR" sz="2400" b="1" dirty="0" smtClean="0">
                  <a:solidFill>
                    <a:srgbClr val="FFFFFF"/>
                  </a:solidFill>
                  <a:latin typeface="Corbel" charset="0"/>
                </a:rPr>
                <a:t>Ni</a:t>
              </a:r>
              <a:endParaRPr lang="hr-HR" sz="2400" b="1" dirty="0">
                <a:solidFill>
                  <a:srgbClr val="FFFFFF"/>
                </a:solidFill>
                <a:latin typeface="Corbel" charset="0"/>
              </a:endParaRPr>
            </a:p>
          </p:txBody>
        </p:sp>
        <p:sp>
          <p:nvSpPr>
            <p:cNvPr id="30" name="Rettangolo 29"/>
            <p:cNvSpPr/>
            <p:nvPr/>
          </p:nvSpPr>
          <p:spPr>
            <a:xfrm>
              <a:off x="483354" y="2608294"/>
              <a:ext cx="634246" cy="183501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1400" b="1" baseline="30000" dirty="0" smtClean="0">
                  <a:solidFill>
                    <a:srgbClr val="0000FF"/>
                  </a:solidFill>
                </a:rPr>
                <a:t>48</a:t>
              </a:r>
              <a:r>
                <a:rPr lang="it-IT" sz="1400" b="1" dirty="0" smtClean="0">
                  <a:solidFill>
                    <a:srgbClr val="0000FF"/>
                  </a:solidFill>
                </a:rPr>
                <a:t>Ca</a:t>
              </a:r>
              <a:endParaRPr lang="it-IT" sz="1400" b="1" dirty="0">
                <a:solidFill>
                  <a:srgbClr val="0000FF"/>
                </a:solidFill>
              </a:endParaRPr>
            </a:p>
          </p:txBody>
        </p:sp>
        <p:sp>
          <p:nvSpPr>
            <p:cNvPr id="31" name="Rettangolo 30"/>
            <p:cNvSpPr/>
            <p:nvPr/>
          </p:nvSpPr>
          <p:spPr>
            <a:xfrm>
              <a:off x="388440" y="3274504"/>
              <a:ext cx="634246" cy="183501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1400" b="1" baseline="30000" dirty="0" smtClean="0">
                  <a:solidFill>
                    <a:srgbClr val="0000FF"/>
                  </a:solidFill>
                </a:rPr>
                <a:t> 64</a:t>
              </a:r>
              <a:r>
                <a:rPr lang="it-IT" sz="1400" b="1" dirty="0" smtClean="0">
                  <a:solidFill>
                    <a:srgbClr val="0000FF"/>
                  </a:solidFill>
                </a:rPr>
                <a:t>Ni</a:t>
              </a:r>
              <a:endParaRPr lang="it-IT" sz="1400" b="1" dirty="0">
                <a:solidFill>
                  <a:srgbClr val="0000FF"/>
                </a:solidFill>
              </a:endParaRPr>
            </a:p>
          </p:txBody>
        </p:sp>
        <p:sp>
          <p:nvSpPr>
            <p:cNvPr id="32" name="Rettangolo 31"/>
            <p:cNvSpPr>
              <a:spLocks noChangeAspect="1"/>
            </p:cNvSpPr>
            <p:nvPr/>
          </p:nvSpPr>
          <p:spPr>
            <a:xfrm>
              <a:off x="350340" y="3458653"/>
              <a:ext cx="1123377" cy="171013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1400" b="1" baseline="30000" dirty="0">
                  <a:solidFill>
                    <a:srgbClr val="0000FF"/>
                  </a:solidFill>
                </a:rPr>
                <a:t> </a:t>
              </a:r>
              <a:r>
                <a:rPr lang="it-IT" sz="1400" b="1" dirty="0" smtClean="0">
                  <a:solidFill>
                    <a:srgbClr val="0000FF"/>
                  </a:solidFill>
                </a:rPr>
                <a:t>     </a:t>
              </a:r>
              <a:endParaRPr lang="it-IT" sz="1400" b="1" dirty="0">
                <a:solidFill>
                  <a:srgbClr val="0000FF"/>
                </a:solidFill>
              </a:endParaRPr>
            </a:p>
          </p:txBody>
        </p:sp>
        <p:sp>
          <p:nvSpPr>
            <p:cNvPr id="33" name="Rettangolo 32"/>
            <p:cNvSpPr/>
            <p:nvPr/>
          </p:nvSpPr>
          <p:spPr>
            <a:xfrm>
              <a:off x="2242886" y="2754651"/>
              <a:ext cx="398679" cy="183501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r>
                <a:rPr lang="it-IT" sz="1400" b="1" baseline="30000" dirty="0" smtClean="0">
                  <a:solidFill>
                    <a:srgbClr val="0000FF"/>
                  </a:solidFill>
                </a:rPr>
                <a:t>49</a:t>
              </a:r>
              <a:r>
                <a:rPr lang="it-IT" sz="1400" b="1" dirty="0" smtClean="0">
                  <a:solidFill>
                    <a:srgbClr val="0000FF"/>
                  </a:solidFill>
                </a:rPr>
                <a:t>Ca</a:t>
              </a:r>
              <a:endParaRPr lang="it-IT" sz="1400" b="1" dirty="0">
                <a:solidFill>
                  <a:srgbClr val="0000FF"/>
                </a:solidFill>
              </a:endParaRPr>
            </a:p>
          </p:txBody>
        </p:sp>
        <p:sp>
          <p:nvSpPr>
            <p:cNvPr id="34" name="Rettangolo 33"/>
            <p:cNvSpPr/>
            <p:nvPr/>
          </p:nvSpPr>
          <p:spPr>
            <a:xfrm>
              <a:off x="2222500" y="3275152"/>
              <a:ext cx="419065" cy="183501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r>
                <a:rPr lang="it-IT" sz="1400" b="1" baseline="30000" dirty="0" smtClean="0">
                  <a:solidFill>
                    <a:srgbClr val="0000FF"/>
                  </a:solidFill>
                </a:rPr>
                <a:t>63</a:t>
              </a:r>
              <a:r>
                <a:rPr lang="it-IT" sz="1400" b="1" dirty="0" smtClean="0">
                  <a:solidFill>
                    <a:srgbClr val="0000FF"/>
                  </a:solidFill>
                </a:rPr>
                <a:t>Ni</a:t>
              </a:r>
              <a:endParaRPr lang="it-IT" sz="1400" b="1" dirty="0">
                <a:solidFill>
                  <a:srgbClr val="0000FF"/>
                </a:solidFill>
              </a:endParaRPr>
            </a:p>
          </p:txBody>
        </p:sp>
      </p:grpSp>
      <p:sp>
        <p:nvSpPr>
          <p:cNvPr id="42" name="Rectangle 57"/>
          <p:cNvSpPr/>
          <p:nvPr/>
        </p:nvSpPr>
        <p:spPr>
          <a:xfrm>
            <a:off x="6024192" y="6417786"/>
            <a:ext cx="282799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000" b="1" dirty="0" err="1" smtClean="0">
                <a:solidFill>
                  <a:srgbClr val="00FFFF"/>
                </a:solidFill>
                <a:latin typeface="Corbel"/>
                <a:cs typeface="Corbel"/>
              </a:rPr>
              <a:t>Particle</a:t>
            </a:r>
            <a:r>
              <a:rPr lang="pl-PL" sz="2000" b="1" dirty="0" smtClean="0">
                <a:solidFill>
                  <a:srgbClr val="00FFFF"/>
                </a:solidFill>
                <a:latin typeface="Corbel"/>
                <a:cs typeface="Corbel"/>
              </a:rPr>
              <a:t> – </a:t>
            </a:r>
            <a:r>
              <a:rPr lang="pl-PL" sz="2000" b="1" dirty="0" smtClean="0">
                <a:solidFill>
                  <a:srgbClr val="00FFFF"/>
                </a:solidFill>
                <a:latin typeface="Symbol" charset="2"/>
                <a:cs typeface="Symbol" charset="2"/>
              </a:rPr>
              <a:t>g</a:t>
            </a:r>
            <a:r>
              <a:rPr lang="pl-PL" sz="2000" b="1" dirty="0" smtClean="0">
                <a:solidFill>
                  <a:srgbClr val="00FFFF"/>
                </a:solidFill>
                <a:latin typeface="Corbel"/>
                <a:cs typeface="Corbel"/>
              </a:rPr>
              <a:t> </a:t>
            </a:r>
            <a:r>
              <a:rPr lang="pl-PL" sz="2000" b="1" dirty="0" err="1" smtClean="0">
                <a:solidFill>
                  <a:srgbClr val="00FFFF"/>
                </a:solidFill>
                <a:latin typeface="Corbel"/>
                <a:cs typeface="Corbel"/>
              </a:rPr>
              <a:t>coincidences</a:t>
            </a:r>
            <a:endParaRPr lang="en-US" sz="2000" b="1" dirty="0">
              <a:solidFill>
                <a:srgbClr val="00FFFF"/>
              </a:solidFill>
            </a:endParaRPr>
          </a:p>
        </p:txBody>
      </p:sp>
      <p:sp>
        <p:nvSpPr>
          <p:cNvPr id="50" name="Rettangolo 49"/>
          <p:cNvSpPr/>
          <p:nvPr/>
        </p:nvSpPr>
        <p:spPr>
          <a:xfrm>
            <a:off x="117978" y="5969571"/>
            <a:ext cx="2841777" cy="493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en-US" b="1" dirty="0">
                <a:solidFill>
                  <a:srgbClr val="FFFF00"/>
                </a:solidFill>
                <a:latin typeface="Corbel"/>
                <a:cs typeface="Corbel"/>
                <a:sym typeface="Symbol" charset="0"/>
              </a:rPr>
              <a:t>Trajectory </a:t>
            </a:r>
            <a:r>
              <a:rPr lang="en-US" b="1" dirty="0" smtClean="0">
                <a:solidFill>
                  <a:srgbClr val="FFFF00"/>
                </a:solidFill>
                <a:latin typeface="Corbel"/>
                <a:cs typeface="Corbel"/>
                <a:sym typeface="Symbol" charset="0"/>
              </a:rPr>
              <a:t>Reconstruction </a:t>
            </a:r>
            <a:r>
              <a:rPr lang="en-US" b="1" dirty="0">
                <a:solidFill>
                  <a:srgbClr val="FFFF00"/>
                </a:solidFill>
                <a:latin typeface="Corbel"/>
                <a:cs typeface="Corbel"/>
                <a:sym typeface="Symbol" charset="0"/>
              </a:rPr>
              <a:t>Ion identification</a:t>
            </a:r>
          </a:p>
        </p:txBody>
      </p:sp>
      <p:sp>
        <p:nvSpPr>
          <p:cNvPr id="51" name="Rettangolo 50"/>
          <p:cNvSpPr/>
          <p:nvPr/>
        </p:nvSpPr>
        <p:spPr>
          <a:xfrm>
            <a:off x="96273" y="4154701"/>
            <a:ext cx="3029036" cy="544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en-US" b="1" dirty="0">
                <a:solidFill>
                  <a:srgbClr val="FFFF00"/>
                </a:solidFill>
                <a:latin typeface="Corbel"/>
                <a:cs typeface="Corbel"/>
              </a:rPr>
              <a:t>Large acceptance </a:t>
            </a:r>
            <a:r>
              <a:rPr lang="en-US" b="1" dirty="0" smtClean="0">
                <a:solidFill>
                  <a:srgbClr val="FFFF00"/>
                </a:solidFill>
                <a:latin typeface="Corbel"/>
                <a:cs typeface="Corbel"/>
              </a:rPr>
              <a:t>      Magnetic </a:t>
            </a:r>
            <a:r>
              <a:rPr lang="en-US" b="1" dirty="0">
                <a:solidFill>
                  <a:srgbClr val="FFFF00"/>
                </a:solidFill>
                <a:latin typeface="Corbel"/>
                <a:cs typeface="Corbel"/>
              </a:rPr>
              <a:t>Spectrometer</a:t>
            </a:r>
            <a:endParaRPr lang="en-US" dirty="0">
              <a:solidFill>
                <a:srgbClr val="FFFF00"/>
              </a:solidFill>
              <a:latin typeface="Corbel"/>
              <a:cs typeface="Corbel"/>
            </a:endParaRPr>
          </a:p>
        </p:txBody>
      </p:sp>
      <p:pic>
        <p:nvPicPr>
          <p:cNvPr id="54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43681">
            <a:off x="1411010" y="99082"/>
            <a:ext cx="620381" cy="1166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8" name="Gruppo 47"/>
          <p:cNvGrpSpPr/>
          <p:nvPr/>
        </p:nvGrpSpPr>
        <p:grpSpPr>
          <a:xfrm>
            <a:off x="4794111" y="2888354"/>
            <a:ext cx="4697454" cy="3575198"/>
            <a:chOff x="4794111" y="2888354"/>
            <a:chExt cx="4697454" cy="3575198"/>
          </a:xfrm>
        </p:grpSpPr>
        <p:sp>
          <p:nvSpPr>
            <p:cNvPr id="52" name="Rettangolo 51"/>
            <p:cNvSpPr/>
            <p:nvPr/>
          </p:nvSpPr>
          <p:spPr>
            <a:xfrm>
              <a:off x="5342865" y="2986082"/>
              <a:ext cx="3674536" cy="3477470"/>
            </a:xfrm>
            <a:prstGeom prst="rect">
              <a:avLst/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9" name="Rettangolo 18"/>
            <p:cNvSpPr/>
            <p:nvPr/>
          </p:nvSpPr>
          <p:spPr>
            <a:xfrm>
              <a:off x="4794111" y="3870754"/>
              <a:ext cx="1243449" cy="76123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hr-HR" sz="1600" b="1" dirty="0" smtClean="0">
                  <a:solidFill>
                    <a:srgbClr val="0000FF"/>
                  </a:solidFill>
                  <a:latin typeface="Corbel" charset="0"/>
                </a:rPr>
                <a:t>Beam-like </a:t>
              </a:r>
            </a:p>
            <a:p>
              <a:pPr algn="ctr">
                <a:lnSpc>
                  <a:spcPct val="90000"/>
                </a:lnSpc>
              </a:pPr>
              <a:r>
                <a:rPr lang="hr-HR" sz="1600" b="1" dirty="0" smtClean="0">
                  <a:solidFill>
                    <a:srgbClr val="0000FF"/>
                  </a:solidFill>
                  <a:latin typeface="Corbel" charset="0"/>
                </a:rPr>
                <a:t>FULLY</a:t>
              </a:r>
            </a:p>
            <a:p>
              <a:pPr algn="ctr">
                <a:lnSpc>
                  <a:spcPct val="90000"/>
                </a:lnSpc>
              </a:pPr>
              <a:r>
                <a:rPr lang="hr-HR" sz="1600" b="1" dirty="0" smtClean="0">
                  <a:solidFill>
                    <a:srgbClr val="0000FF"/>
                  </a:solidFill>
                  <a:latin typeface="Corbel" charset="0"/>
                </a:rPr>
                <a:t>IDENTIFIED</a:t>
              </a:r>
              <a:endParaRPr lang="hr-HR" sz="1600" b="1" dirty="0">
                <a:solidFill>
                  <a:srgbClr val="0000FF"/>
                </a:solidFill>
                <a:latin typeface="Corbel" charset="0"/>
              </a:endParaRPr>
            </a:p>
          </p:txBody>
        </p:sp>
        <p:pic>
          <p:nvPicPr>
            <p:cNvPr id="56" name="Picture 2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982" r="50739"/>
            <a:stretch/>
          </p:blipFill>
          <p:spPr bwMode="auto">
            <a:xfrm>
              <a:off x="6116111" y="2971401"/>
              <a:ext cx="1422803" cy="33715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7" name="Text Box 4"/>
            <p:cNvSpPr txBox="1">
              <a:spLocks noChangeArrowheads="1"/>
            </p:cNvSpPr>
            <p:nvPr/>
          </p:nvSpPr>
          <p:spPr bwMode="auto">
            <a:xfrm>
              <a:off x="6222141" y="5338905"/>
              <a:ext cx="792128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it-IT" sz="2000" b="1" dirty="0">
                  <a:solidFill>
                    <a:srgbClr val="0000FF"/>
                  </a:solidFill>
                  <a:latin typeface="Corbel"/>
                  <a:cs typeface="Corbel"/>
                </a:rPr>
                <a:t>K</a:t>
              </a:r>
            </a:p>
          </p:txBody>
        </p:sp>
        <p:sp>
          <p:nvSpPr>
            <p:cNvPr id="58" name="Text Box 5"/>
            <p:cNvSpPr txBox="1">
              <a:spLocks noChangeArrowheads="1"/>
            </p:cNvSpPr>
            <p:nvPr/>
          </p:nvSpPr>
          <p:spPr bwMode="auto">
            <a:xfrm>
              <a:off x="6167628" y="4631840"/>
              <a:ext cx="792128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it-IT" sz="2000" b="1" dirty="0">
                  <a:solidFill>
                    <a:srgbClr val="0000FF"/>
                  </a:solidFill>
                  <a:latin typeface="Corbel"/>
                  <a:cs typeface="Corbel"/>
                </a:rPr>
                <a:t>Ca</a:t>
              </a:r>
            </a:p>
          </p:txBody>
        </p:sp>
        <p:sp>
          <p:nvSpPr>
            <p:cNvPr id="59" name="Text Box 6"/>
            <p:cNvSpPr txBox="1">
              <a:spLocks noChangeArrowheads="1"/>
            </p:cNvSpPr>
            <p:nvPr/>
          </p:nvSpPr>
          <p:spPr bwMode="auto">
            <a:xfrm>
              <a:off x="6187442" y="3925951"/>
              <a:ext cx="792128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it-IT" sz="2000" b="1" dirty="0">
                  <a:solidFill>
                    <a:srgbClr val="0000FF"/>
                  </a:solidFill>
                  <a:latin typeface="Corbel"/>
                  <a:cs typeface="Corbel"/>
                </a:rPr>
                <a:t>Sc</a:t>
              </a:r>
            </a:p>
          </p:txBody>
        </p:sp>
        <p:sp>
          <p:nvSpPr>
            <p:cNvPr id="60" name="Text Box 7"/>
            <p:cNvSpPr txBox="1">
              <a:spLocks noChangeArrowheads="1"/>
            </p:cNvSpPr>
            <p:nvPr/>
          </p:nvSpPr>
          <p:spPr bwMode="auto">
            <a:xfrm>
              <a:off x="6187442" y="3193668"/>
              <a:ext cx="792128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it-IT" sz="2000" b="1" dirty="0">
                  <a:solidFill>
                    <a:srgbClr val="0000FF"/>
                  </a:solidFill>
                  <a:latin typeface="Corbel"/>
                  <a:cs typeface="Corbel"/>
                </a:rPr>
                <a:t>Ti</a:t>
              </a:r>
            </a:p>
          </p:txBody>
        </p:sp>
        <p:sp>
          <p:nvSpPr>
            <p:cNvPr id="61" name="Rectangle 39"/>
            <p:cNvSpPr>
              <a:spLocks noChangeArrowheads="1"/>
            </p:cNvSpPr>
            <p:nvPr/>
          </p:nvSpPr>
          <p:spPr bwMode="auto">
            <a:xfrm>
              <a:off x="6428672" y="6025322"/>
              <a:ext cx="865937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it-IT" sz="1400" b="1" dirty="0">
                  <a:solidFill>
                    <a:srgbClr val="0000FF"/>
                  </a:solidFill>
                  <a:latin typeface="Corbel"/>
                  <a:cs typeface="Corbel"/>
                </a:rPr>
                <a:t>A </a:t>
              </a:r>
              <a:r>
                <a:rPr lang="it-IT" sz="1200" b="1" dirty="0">
                  <a:solidFill>
                    <a:srgbClr val="0000FF"/>
                  </a:solidFill>
                  <a:latin typeface="Corbel"/>
                  <a:cs typeface="Corbel"/>
                </a:rPr>
                <a:t>[</a:t>
              </a:r>
              <a:r>
                <a:rPr lang="it-IT" sz="1200" b="1" dirty="0" err="1">
                  <a:solidFill>
                    <a:srgbClr val="0000FF"/>
                  </a:solidFill>
                  <a:latin typeface="Corbel"/>
                  <a:cs typeface="Corbel"/>
                </a:rPr>
                <a:t>a.m.u</a:t>
              </a:r>
              <a:r>
                <a:rPr lang="it-IT" sz="1200" b="1" dirty="0">
                  <a:solidFill>
                    <a:srgbClr val="0000FF"/>
                  </a:solidFill>
                  <a:latin typeface="Corbel"/>
                  <a:cs typeface="Corbel"/>
                </a:rPr>
                <a:t>.]</a:t>
              </a:r>
            </a:p>
          </p:txBody>
        </p:sp>
        <p:sp>
          <p:nvSpPr>
            <p:cNvPr id="62" name="Text Box 41"/>
            <p:cNvSpPr txBox="1">
              <a:spLocks noChangeArrowheads="1"/>
            </p:cNvSpPr>
            <p:nvPr/>
          </p:nvSpPr>
          <p:spPr bwMode="auto">
            <a:xfrm>
              <a:off x="5687584" y="2916550"/>
              <a:ext cx="2160576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it-IT" sz="1600" b="1" dirty="0">
                  <a:solidFill>
                    <a:srgbClr val="CC0099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Corbel"/>
                  <a:cs typeface="Corbel"/>
                </a:rPr>
                <a:t>MASS </a:t>
              </a:r>
              <a:r>
                <a:rPr lang="it-IT" sz="1600" b="1" dirty="0" err="1" smtClean="0">
                  <a:solidFill>
                    <a:srgbClr val="CC0099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Corbel"/>
                  <a:cs typeface="Corbel"/>
                </a:rPr>
                <a:t>spectra</a:t>
              </a:r>
              <a:endParaRPr lang="it-IT" sz="1600" b="1" dirty="0">
                <a:solidFill>
                  <a:srgbClr val="CC0099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rbel"/>
                <a:cs typeface="Corbel"/>
              </a:endParaRPr>
            </a:p>
          </p:txBody>
        </p:sp>
        <p:graphicFrame>
          <p:nvGraphicFramePr>
            <p:cNvPr id="66" name="Object 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934742886"/>
                </p:ext>
              </p:extLst>
            </p:nvPr>
          </p:nvGraphicFramePr>
          <p:xfrm>
            <a:off x="7105764" y="3156335"/>
            <a:ext cx="1912136" cy="328866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3683" name="Graph" r:id="rId8" imgW="2016000" imgH="3114720" progId="Origin50.Graph">
                    <p:embed/>
                  </p:oleObj>
                </mc:Choice>
                <mc:Fallback>
                  <p:oleObj name="Graph" r:id="rId8" imgW="2016000" imgH="3114720" progId="Origin50.Graph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 t="10132" r="13420" b="6007"/>
                        <a:stretch>
                          <a:fillRect/>
                        </a:stretch>
                      </p:blipFill>
                      <p:spPr bwMode="auto">
                        <a:xfrm>
                          <a:off x="7105764" y="3156335"/>
                          <a:ext cx="1912136" cy="328866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7" name="Text Box 35"/>
            <p:cNvSpPr txBox="1">
              <a:spLocks noChangeArrowheads="1"/>
            </p:cNvSpPr>
            <p:nvPr/>
          </p:nvSpPr>
          <p:spPr bwMode="auto">
            <a:xfrm>
              <a:off x="8244547" y="4634868"/>
              <a:ext cx="1080833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it-IT" b="1" baseline="30000" dirty="0">
                  <a:solidFill>
                    <a:srgbClr val="0000FF"/>
                  </a:solidFill>
                  <a:latin typeface="Corbel"/>
                  <a:cs typeface="Corbel"/>
                </a:rPr>
                <a:t>48</a:t>
              </a:r>
              <a:r>
                <a:rPr lang="it-IT" b="1" dirty="0">
                  <a:solidFill>
                    <a:srgbClr val="0000FF"/>
                  </a:solidFill>
                  <a:latin typeface="Corbel"/>
                  <a:cs typeface="Corbel"/>
                </a:rPr>
                <a:t>Ca</a:t>
              </a:r>
            </a:p>
          </p:txBody>
        </p:sp>
        <p:sp>
          <p:nvSpPr>
            <p:cNvPr id="68" name="Text Box 36"/>
            <p:cNvSpPr txBox="1">
              <a:spLocks noChangeArrowheads="1"/>
            </p:cNvSpPr>
            <p:nvPr/>
          </p:nvSpPr>
          <p:spPr bwMode="auto">
            <a:xfrm>
              <a:off x="8273719" y="5309447"/>
              <a:ext cx="1080833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it-IT" b="1" baseline="30000" dirty="0">
                  <a:solidFill>
                    <a:srgbClr val="0000FF"/>
                  </a:solidFill>
                  <a:latin typeface="Corbel"/>
                  <a:cs typeface="Corbel"/>
                </a:rPr>
                <a:t>47</a:t>
              </a:r>
              <a:r>
                <a:rPr lang="it-IT" b="1" dirty="0">
                  <a:solidFill>
                    <a:srgbClr val="0000FF"/>
                  </a:solidFill>
                  <a:latin typeface="Corbel"/>
                  <a:cs typeface="Corbel"/>
                </a:rPr>
                <a:t>Ca</a:t>
              </a:r>
            </a:p>
          </p:txBody>
        </p:sp>
        <p:sp>
          <p:nvSpPr>
            <p:cNvPr id="69" name="Text Box 37"/>
            <p:cNvSpPr txBox="1">
              <a:spLocks noChangeArrowheads="1"/>
            </p:cNvSpPr>
            <p:nvPr/>
          </p:nvSpPr>
          <p:spPr bwMode="auto">
            <a:xfrm>
              <a:off x="8245907" y="3919430"/>
              <a:ext cx="1080833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it-IT" b="1" baseline="30000" dirty="0">
                  <a:solidFill>
                    <a:srgbClr val="0000FF"/>
                  </a:solidFill>
                  <a:latin typeface="Corbel"/>
                  <a:cs typeface="Corbel"/>
                </a:rPr>
                <a:t>49</a:t>
              </a:r>
              <a:r>
                <a:rPr lang="it-IT" b="1" dirty="0">
                  <a:solidFill>
                    <a:srgbClr val="0000FF"/>
                  </a:solidFill>
                  <a:latin typeface="Corbel"/>
                  <a:cs typeface="Corbel"/>
                </a:rPr>
                <a:t>Ca</a:t>
              </a:r>
            </a:p>
          </p:txBody>
        </p:sp>
        <p:sp>
          <p:nvSpPr>
            <p:cNvPr id="70" name="Text Box 38"/>
            <p:cNvSpPr txBox="1">
              <a:spLocks noChangeArrowheads="1"/>
            </p:cNvSpPr>
            <p:nvPr/>
          </p:nvSpPr>
          <p:spPr bwMode="auto">
            <a:xfrm>
              <a:off x="8280681" y="3199973"/>
              <a:ext cx="1080833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it-IT" b="1" baseline="30000" dirty="0">
                  <a:solidFill>
                    <a:srgbClr val="0000FF"/>
                  </a:solidFill>
                  <a:latin typeface="Corbel"/>
                  <a:cs typeface="Corbel"/>
                </a:rPr>
                <a:t>50</a:t>
              </a:r>
              <a:r>
                <a:rPr lang="it-IT" b="1" dirty="0">
                  <a:solidFill>
                    <a:srgbClr val="0000FF"/>
                  </a:solidFill>
                  <a:latin typeface="Corbel"/>
                  <a:cs typeface="Corbel"/>
                </a:rPr>
                <a:t>Ca</a:t>
              </a:r>
            </a:p>
          </p:txBody>
        </p:sp>
        <p:sp>
          <p:nvSpPr>
            <p:cNvPr id="71" name="Text Box 42"/>
            <p:cNvSpPr txBox="1">
              <a:spLocks noChangeArrowheads="1"/>
            </p:cNvSpPr>
            <p:nvPr/>
          </p:nvSpPr>
          <p:spPr bwMode="auto">
            <a:xfrm>
              <a:off x="7106891" y="2888354"/>
              <a:ext cx="2384674" cy="3385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>
                <a:buFont typeface="Symbol" charset="0"/>
                <a:buChar char="g"/>
              </a:pPr>
              <a:r>
                <a:rPr lang="it-IT" sz="1600" b="1" dirty="0">
                  <a:solidFill>
                    <a:srgbClr val="CC0099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Corbel"/>
                  <a:cs typeface="Corbel"/>
                </a:rPr>
                <a:t> </a:t>
              </a:r>
              <a:r>
                <a:rPr lang="it-IT" sz="1600" b="1" dirty="0" err="1">
                  <a:solidFill>
                    <a:srgbClr val="CC0099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Corbel"/>
                  <a:cs typeface="Corbel"/>
                </a:rPr>
                <a:t>s</a:t>
              </a:r>
              <a:r>
                <a:rPr lang="it-IT" sz="1600" b="1" dirty="0" err="1" smtClean="0">
                  <a:solidFill>
                    <a:srgbClr val="CC0099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Corbel"/>
                  <a:cs typeface="Corbel"/>
                </a:rPr>
                <a:t>pectra</a:t>
              </a:r>
              <a:endParaRPr lang="it-IT" sz="1600" b="1" dirty="0">
                <a:solidFill>
                  <a:srgbClr val="CC0099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rbel"/>
                <a:cs typeface="Corbel"/>
              </a:endParaRPr>
            </a:p>
          </p:txBody>
        </p:sp>
      </p:grpSp>
      <p:sp>
        <p:nvSpPr>
          <p:cNvPr id="65" name="Line 32"/>
          <p:cNvSpPr>
            <a:spLocks noChangeShapeType="1"/>
          </p:cNvSpPr>
          <p:nvPr/>
        </p:nvSpPr>
        <p:spPr bwMode="auto">
          <a:xfrm flipV="1">
            <a:off x="6974164" y="4326058"/>
            <a:ext cx="1389607" cy="705892"/>
          </a:xfrm>
          <a:prstGeom prst="line">
            <a:avLst/>
          </a:prstGeom>
          <a:noFill/>
          <a:ln w="19050" cmpd="sng">
            <a:solidFill>
              <a:srgbClr val="FF33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571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65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t="23282" b="4936"/>
          <a:stretch/>
        </p:blipFill>
        <p:spPr>
          <a:xfrm>
            <a:off x="742894" y="2484295"/>
            <a:ext cx="7744782" cy="3308400"/>
          </a:xfrm>
          <a:prstGeom prst="rect">
            <a:avLst/>
          </a:prstGeom>
        </p:spPr>
      </p:pic>
      <p:pic>
        <p:nvPicPr>
          <p:cNvPr id="23" name="Picture 99"/>
          <p:cNvPicPr>
            <a:picLocks noChangeAspect="1"/>
          </p:cNvPicPr>
          <p:nvPr/>
        </p:nvPicPr>
        <p:blipFill rotWithShape="1">
          <a:blip r:embed="rId3"/>
          <a:srcRect l="4666" t="56553" r="57471" b="7119"/>
          <a:stretch/>
        </p:blipFill>
        <p:spPr>
          <a:xfrm>
            <a:off x="2661662" y="1420530"/>
            <a:ext cx="944941" cy="845068"/>
          </a:xfrm>
          <a:prstGeom prst="rect">
            <a:avLst/>
          </a:prstGeom>
        </p:spPr>
      </p:pic>
      <p:pic>
        <p:nvPicPr>
          <p:cNvPr id="24" name="Picture 101"/>
          <p:cNvPicPr>
            <a:picLocks noChangeAspect="1"/>
          </p:cNvPicPr>
          <p:nvPr/>
        </p:nvPicPr>
        <p:blipFill rotWithShape="1">
          <a:blip r:embed="rId3"/>
          <a:srcRect l="5160" t="4754" r="56977" b="60809"/>
          <a:stretch/>
        </p:blipFill>
        <p:spPr>
          <a:xfrm>
            <a:off x="1406432" y="1449227"/>
            <a:ext cx="984230" cy="845069"/>
          </a:xfrm>
          <a:prstGeom prst="rect">
            <a:avLst/>
          </a:prstGeom>
        </p:spPr>
      </p:pic>
      <p:grpSp>
        <p:nvGrpSpPr>
          <p:cNvPr id="4" name="Gruppo 3"/>
          <p:cNvGrpSpPr/>
          <p:nvPr/>
        </p:nvGrpSpPr>
        <p:grpSpPr>
          <a:xfrm>
            <a:off x="3810614" y="1489002"/>
            <a:ext cx="774452" cy="740862"/>
            <a:chOff x="3732056" y="1185333"/>
            <a:chExt cx="774452" cy="740862"/>
          </a:xfrm>
        </p:grpSpPr>
        <p:sp>
          <p:nvSpPr>
            <p:cNvPr id="28" name="Ovale 27"/>
            <p:cNvSpPr/>
            <p:nvPr/>
          </p:nvSpPr>
          <p:spPr>
            <a:xfrm>
              <a:off x="3732056" y="1185333"/>
              <a:ext cx="702733" cy="723900"/>
            </a:xfrm>
            <a:prstGeom prst="ellipse">
              <a:avLst/>
            </a:prstGeom>
            <a:noFill/>
            <a:ln w="19050" cmpd="sng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" name="Ovale 2"/>
            <p:cNvSpPr/>
            <p:nvPr/>
          </p:nvSpPr>
          <p:spPr>
            <a:xfrm>
              <a:off x="4153147" y="1638105"/>
              <a:ext cx="143935" cy="157833"/>
            </a:xfrm>
            <a:prstGeom prst="ellipse">
              <a:avLst/>
            </a:prstGeom>
            <a:noFill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1" name="Ovale 40"/>
            <p:cNvSpPr/>
            <p:nvPr/>
          </p:nvSpPr>
          <p:spPr>
            <a:xfrm>
              <a:off x="4362573" y="1768362"/>
              <a:ext cx="143935" cy="157833"/>
            </a:xfrm>
            <a:prstGeom prst="ellipse">
              <a:avLst/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59" name="Ovale 58"/>
          <p:cNvSpPr/>
          <p:nvPr/>
        </p:nvSpPr>
        <p:spPr>
          <a:xfrm>
            <a:off x="2262626" y="1450361"/>
            <a:ext cx="143935" cy="15783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0" name="Ovale 59"/>
          <p:cNvSpPr/>
          <p:nvPr/>
        </p:nvSpPr>
        <p:spPr>
          <a:xfrm>
            <a:off x="3426883" y="1443786"/>
            <a:ext cx="143935" cy="15783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6" name="CasellaDiTesto 65"/>
          <p:cNvSpPr txBox="1"/>
          <p:nvPr/>
        </p:nvSpPr>
        <p:spPr>
          <a:xfrm>
            <a:off x="1284675" y="5702185"/>
            <a:ext cx="607859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900" dirty="0" smtClean="0">
                <a:solidFill>
                  <a:prstClr val="black"/>
                </a:solidFill>
                <a:latin typeface="Calibri"/>
                <a:cs typeface="Symbol" charset="2"/>
              </a:rPr>
              <a:t>9/2</a:t>
            </a:r>
            <a:r>
              <a:rPr lang="it-IT" sz="1900" baseline="30000" dirty="0" smtClean="0">
                <a:solidFill>
                  <a:prstClr val="black"/>
                </a:solidFill>
                <a:latin typeface="Calibri"/>
                <a:cs typeface="Symbol" charset="2"/>
              </a:rPr>
              <a:t>+</a:t>
            </a:r>
            <a:endParaRPr lang="it-IT" sz="1900" baseline="300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7" name="CasellaDiTesto 66"/>
          <p:cNvSpPr txBox="1"/>
          <p:nvPr/>
        </p:nvSpPr>
        <p:spPr>
          <a:xfrm>
            <a:off x="2052561" y="5702185"/>
            <a:ext cx="730156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900" dirty="0" smtClean="0">
                <a:solidFill>
                  <a:prstClr val="black"/>
                </a:solidFill>
                <a:latin typeface="Calibri"/>
                <a:cs typeface="Symbol" charset="2"/>
              </a:rPr>
              <a:t>11/2</a:t>
            </a:r>
            <a:r>
              <a:rPr lang="it-IT" sz="1900" baseline="30000" dirty="0" smtClean="0">
                <a:solidFill>
                  <a:prstClr val="black"/>
                </a:solidFill>
                <a:latin typeface="Calibri"/>
                <a:cs typeface="Symbol" charset="2"/>
              </a:rPr>
              <a:t>+</a:t>
            </a:r>
            <a:endParaRPr lang="it-IT" sz="1900" baseline="300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8" name="CasellaDiTesto 67"/>
          <p:cNvSpPr txBox="1"/>
          <p:nvPr/>
        </p:nvSpPr>
        <p:spPr>
          <a:xfrm>
            <a:off x="2847737" y="5702185"/>
            <a:ext cx="730156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900" dirty="0" smtClean="0">
                <a:solidFill>
                  <a:prstClr val="black"/>
                </a:solidFill>
                <a:latin typeface="Calibri"/>
                <a:cs typeface="Symbol" charset="2"/>
              </a:rPr>
              <a:t>13/2</a:t>
            </a:r>
            <a:r>
              <a:rPr lang="it-IT" sz="1900" baseline="30000" dirty="0" smtClean="0">
                <a:solidFill>
                  <a:prstClr val="black"/>
                </a:solidFill>
                <a:latin typeface="Calibri"/>
                <a:cs typeface="Symbol" charset="2"/>
              </a:rPr>
              <a:t>+</a:t>
            </a:r>
            <a:endParaRPr lang="it-IT" sz="1900" baseline="300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9" name="CasellaDiTesto 68"/>
          <p:cNvSpPr txBox="1"/>
          <p:nvPr/>
        </p:nvSpPr>
        <p:spPr>
          <a:xfrm>
            <a:off x="3612353" y="5702185"/>
            <a:ext cx="730156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900" dirty="0" smtClean="0">
                <a:solidFill>
                  <a:prstClr val="black"/>
                </a:solidFill>
                <a:latin typeface="Calibri"/>
                <a:cs typeface="Symbol" charset="2"/>
              </a:rPr>
              <a:t>15/2</a:t>
            </a:r>
            <a:r>
              <a:rPr lang="it-IT" sz="1900" baseline="30000" dirty="0" smtClean="0">
                <a:solidFill>
                  <a:prstClr val="black"/>
                </a:solidFill>
                <a:latin typeface="Calibri"/>
                <a:cs typeface="Symbol" charset="2"/>
              </a:rPr>
              <a:t>+</a:t>
            </a:r>
            <a:endParaRPr lang="it-IT" sz="1900" baseline="300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0" name="CasellaDiTesto 69"/>
          <p:cNvSpPr txBox="1"/>
          <p:nvPr/>
        </p:nvSpPr>
        <p:spPr>
          <a:xfrm>
            <a:off x="4436972" y="5702185"/>
            <a:ext cx="730156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900" dirty="0" smtClean="0">
                <a:solidFill>
                  <a:prstClr val="black"/>
                </a:solidFill>
                <a:latin typeface="Calibri"/>
                <a:cs typeface="Symbol" charset="2"/>
              </a:rPr>
              <a:t>17/2</a:t>
            </a:r>
            <a:r>
              <a:rPr lang="it-IT" sz="1900" baseline="30000" dirty="0" smtClean="0">
                <a:solidFill>
                  <a:prstClr val="black"/>
                </a:solidFill>
                <a:latin typeface="Calibri"/>
                <a:cs typeface="Symbol" charset="2"/>
              </a:rPr>
              <a:t>+</a:t>
            </a:r>
            <a:endParaRPr lang="it-IT" sz="1900" baseline="300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1" name="CasellaDiTesto 70"/>
          <p:cNvSpPr txBox="1"/>
          <p:nvPr/>
        </p:nvSpPr>
        <p:spPr>
          <a:xfrm>
            <a:off x="5204100" y="5702185"/>
            <a:ext cx="730156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900" dirty="0" smtClean="0">
                <a:solidFill>
                  <a:prstClr val="black"/>
                </a:solidFill>
                <a:latin typeface="Calibri"/>
                <a:cs typeface="Symbol" charset="2"/>
              </a:rPr>
              <a:t>19/2</a:t>
            </a:r>
            <a:r>
              <a:rPr lang="it-IT" sz="1900" baseline="30000" dirty="0" smtClean="0">
                <a:solidFill>
                  <a:prstClr val="black"/>
                </a:solidFill>
                <a:latin typeface="Calibri"/>
                <a:cs typeface="Symbol" charset="2"/>
              </a:rPr>
              <a:t>+</a:t>
            </a:r>
            <a:endParaRPr lang="it-IT" sz="1900" baseline="300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2" name="CasellaDiTesto 71"/>
          <p:cNvSpPr txBox="1"/>
          <p:nvPr/>
        </p:nvSpPr>
        <p:spPr>
          <a:xfrm>
            <a:off x="6042035" y="5702185"/>
            <a:ext cx="730156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900" dirty="0" smtClean="0">
                <a:solidFill>
                  <a:prstClr val="black"/>
                </a:solidFill>
                <a:latin typeface="Calibri"/>
                <a:cs typeface="Symbol" charset="2"/>
              </a:rPr>
              <a:t>21/2</a:t>
            </a:r>
            <a:r>
              <a:rPr lang="it-IT" sz="1900" baseline="30000" dirty="0" smtClean="0">
                <a:solidFill>
                  <a:prstClr val="black"/>
                </a:solidFill>
                <a:latin typeface="Calibri"/>
                <a:cs typeface="Symbol" charset="2"/>
              </a:rPr>
              <a:t>+</a:t>
            </a:r>
            <a:endParaRPr lang="it-IT" sz="1900" baseline="300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3" name="CasellaDiTesto 72"/>
          <p:cNvSpPr txBox="1"/>
          <p:nvPr/>
        </p:nvSpPr>
        <p:spPr>
          <a:xfrm>
            <a:off x="6879859" y="5702185"/>
            <a:ext cx="730156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900" dirty="0" smtClean="0">
                <a:solidFill>
                  <a:prstClr val="black"/>
                </a:solidFill>
                <a:latin typeface="Calibri"/>
                <a:cs typeface="Symbol" charset="2"/>
              </a:rPr>
              <a:t>23/2</a:t>
            </a:r>
            <a:r>
              <a:rPr lang="it-IT" sz="1900" baseline="30000" dirty="0" smtClean="0">
                <a:solidFill>
                  <a:prstClr val="black"/>
                </a:solidFill>
                <a:latin typeface="Calibri"/>
                <a:cs typeface="Symbol" charset="2"/>
              </a:rPr>
              <a:t>+</a:t>
            </a:r>
            <a:endParaRPr lang="it-IT" sz="1900" baseline="300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4" name="CasellaDiTesto 73"/>
          <p:cNvSpPr txBox="1"/>
          <p:nvPr/>
        </p:nvSpPr>
        <p:spPr>
          <a:xfrm>
            <a:off x="7702774" y="5702185"/>
            <a:ext cx="730156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900" dirty="0" smtClean="0">
                <a:solidFill>
                  <a:prstClr val="black"/>
                </a:solidFill>
                <a:latin typeface="Calibri"/>
                <a:cs typeface="Symbol" charset="2"/>
              </a:rPr>
              <a:t>25/2</a:t>
            </a:r>
            <a:r>
              <a:rPr lang="it-IT" sz="1900" baseline="30000" dirty="0" smtClean="0">
                <a:solidFill>
                  <a:prstClr val="black"/>
                </a:solidFill>
                <a:latin typeface="Calibri"/>
                <a:cs typeface="Symbol" charset="2"/>
              </a:rPr>
              <a:t>+</a:t>
            </a:r>
            <a:endParaRPr lang="it-IT" sz="1900" baseline="300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1284675" y="2848957"/>
            <a:ext cx="482914" cy="32735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5" name="Rettangolo 74"/>
          <p:cNvSpPr/>
          <p:nvPr/>
        </p:nvSpPr>
        <p:spPr>
          <a:xfrm>
            <a:off x="2105569" y="2862051"/>
            <a:ext cx="482914" cy="32735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6" name="Rettangolo 75"/>
          <p:cNvSpPr/>
          <p:nvPr/>
        </p:nvSpPr>
        <p:spPr>
          <a:xfrm>
            <a:off x="2847737" y="2848957"/>
            <a:ext cx="552960" cy="32735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7" name="Rettangolo 76"/>
          <p:cNvSpPr/>
          <p:nvPr/>
        </p:nvSpPr>
        <p:spPr>
          <a:xfrm>
            <a:off x="3674140" y="2848957"/>
            <a:ext cx="552960" cy="32735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8" name="Rettangolo 77"/>
          <p:cNvSpPr/>
          <p:nvPr/>
        </p:nvSpPr>
        <p:spPr>
          <a:xfrm>
            <a:off x="4503551" y="2862051"/>
            <a:ext cx="552960" cy="32735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9" name="Rettangolo 78"/>
          <p:cNvSpPr/>
          <p:nvPr/>
        </p:nvSpPr>
        <p:spPr>
          <a:xfrm>
            <a:off x="5325581" y="2848957"/>
            <a:ext cx="552960" cy="32735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0" name="Rettangolo 79"/>
          <p:cNvSpPr/>
          <p:nvPr/>
        </p:nvSpPr>
        <p:spPr>
          <a:xfrm>
            <a:off x="6059660" y="2848957"/>
            <a:ext cx="552960" cy="32735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b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1" name="Rettangolo 80"/>
          <p:cNvSpPr/>
          <p:nvPr/>
        </p:nvSpPr>
        <p:spPr>
          <a:xfrm>
            <a:off x="6893858" y="2850775"/>
            <a:ext cx="552960" cy="32735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b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2" name="Rettangolo 81"/>
          <p:cNvSpPr/>
          <p:nvPr/>
        </p:nvSpPr>
        <p:spPr>
          <a:xfrm>
            <a:off x="7791761" y="2918063"/>
            <a:ext cx="552960" cy="32735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b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Rettangolo 14"/>
          <p:cNvSpPr/>
          <p:nvPr/>
        </p:nvSpPr>
        <p:spPr>
          <a:xfrm>
            <a:off x="2274466" y="1437111"/>
            <a:ext cx="3113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 err="1" smtClean="0">
                <a:solidFill>
                  <a:prstClr val="black"/>
                </a:solidFill>
                <a:latin typeface="Symbol" charset="2"/>
                <a:cs typeface="Symbol" charset="2"/>
              </a:rPr>
              <a:t>p</a:t>
            </a:r>
            <a:endParaRPr lang="it-IT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3" name="Rettangolo 82"/>
          <p:cNvSpPr/>
          <p:nvPr/>
        </p:nvSpPr>
        <p:spPr>
          <a:xfrm>
            <a:off x="3466722" y="1420823"/>
            <a:ext cx="3113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 err="1" smtClean="0">
                <a:solidFill>
                  <a:prstClr val="black"/>
                </a:solidFill>
                <a:latin typeface="Symbol" charset="2"/>
                <a:cs typeface="Symbol" charset="2"/>
              </a:rPr>
              <a:t>p</a:t>
            </a:r>
            <a:endParaRPr lang="it-IT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CasellaDiTesto 15"/>
          <p:cNvSpPr txBox="1"/>
          <p:nvPr/>
        </p:nvSpPr>
        <p:spPr>
          <a:xfrm>
            <a:off x="1639593" y="480007"/>
            <a:ext cx="6158795" cy="769441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4400" baseline="30000" dirty="0" smtClean="0">
                <a:solidFill>
                  <a:prstClr val="black"/>
                </a:solidFill>
                <a:latin typeface="Calibri"/>
              </a:rPr>
              <a:t>133</a:t>
            </a:r>
            <a:r>
              <a:rPr lang="it-IT" sz="4400" dirty="0" smtClean="0">
                <a:solidFill>
                  <a:prstClr val="black"/>
                </a:solidFill>
                <a:latin typeface="Calibri"/>
              </a:rPr>
              <a:t>Sb = </a:t>
            </a:r>
            <a:r>
              <a:rPr lang="it-IT" sz="4400" baseline="30000" dirty="0" smtClean="0">
                <a:solidFill>
                  <a:srgbClr val="0000FF"/>
                </a:solidFill>
                <a:latin typeface="Calibri"/>
              </a:rPr>
              <a:t>132</a:t>
            </a:r>
            <a:r>
              <a:rPr lang="it-IT" sz="4400" dirty="0" smtClean="0">
                <a:solidFill>
                  <a:srgbClr val="0000FF"/>
                </a:solidFill>
                <a:latin typeface="Calibri"/>
              </a:rPr>
              <a:t>Sn</a:t>
            </a:r>
            <a:r>
              <a:rPr lang="it-IT" sz="4400" dirty="0" smtClean="0">
                <a:solidFill>
                  <a:prstClr val="black"/>
                </a:solidFill>
                <a:latin typeface="Calibri"/>
              </a:rPr>
              <a:t> + </a:t>
            </a:r>
            <a:r>
              <a:rPr lang="it-IT" sz="4400" dirty="0" smtClean="0">
                <a:solidFill>
                  <a:srgbClr val="FF0000"/>
                </a:solidFill>
                <a:latin typeface="Calibri"/>
              </a:rPr>
              <a:t>1</a:t>
            </a:r>
            <a:r>
              <a:rPr lang="it-IT" sz="4400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p</a:t>
            </a:r>
            <a:endParaRPr lang="it-IT" sz="4400" dirty="0">
              <a:solidFill>
                <a:srgbClr val="FF0000"/>
              </a:solidFill>
              <a:latin typeface="Symbol" charset="2"/>
              <a:cs typeface="Symbol" charset="2"/>
            </a:endParaRPr>
          </a:p>
        </p:txBody>
      </p:sp>
      <p:sp>
        <p:nvSpPr>
          <p:cNvPr id="89" name="Elipsa 46"/>
          <p:cNvSpPr/>
          <p:nvPr/>
        </p:nvSpPr>
        <p:spPr>
          <a:xfrm>
            <a:off x="1436313" y="1540227"/>
            <a:ext cx="936202" cy="63514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0" name="object 2"/>
          <p:cNvSpPr txBox="1"/>
          <p:nvPr/>
        </p:nvSpPr>
        <p:spPr>
          <a:xfrm>
            <a:off x="1688173" y="1680857"/>
            <a:ext cx="623089" cy="40894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/>
            <a:r>
              <a:rPr sz="2000" spc="105" dirty="0" smtClean="0">
                <a:solidFill>
                  <a:prstClr val="black"/>
                </a:solidFill>
                <a:latin typeface="Symbol" charset="2"/>
                <a:cs typeface="Symbol" charset="2"/>
              </a:rPr>
              <a:t>λ</a:t>
            </a:r>
            <a:r>
              <a:rPr sz="2000" dirty="0" smtClean="0">
                <a:solidFill>
                  <a:prstClr val="black"/>
                </a:solidFill>
                <a:latin typeface="Calibri"/>
                <a:cs typeface="Calibri"/>
              </a:rPr>
              <a:t>=</a:t>
            </a:r>
            <a:r>
              <a:rPr sz="2000" spc="-15" dirty="0" smtClean="0">
                <a:solidFill>
                  <a:prstClr val="black"/>
                </a:solidFill>
                <a:latin typeface="Calibri"/>
                <a:cs typeface="Calibri"/>
              </a:rPr>
              <a:t>2</a:t>
            </a:r>
            <a:endParaRPr sz="2000" baseline="-25000" dirty="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91" name="Dowolny kształt 49"/>
          <p:cNvSpPr/>
          <p:nvPr/>
        </p:nvSpPr>
        <p:spPr>
          <a:xfrm>
            <a:off x="2704701" y="1459555"/>
            <a:ext cx="878245" cy="756051"/>
          </a:xfrm>
          <a:custGeom>
            <a:avLst/>
            <a:gdLst>
              <a:gd name="connsiteX0" fmla="*/ 237617 w 878245"/>
              <a:gd name="connsiteY0" fmla="*/ 169271 h 756051"/>
              <a:gd name="connsiteX1" fmla="*/ 303630 w 878245"/>
              <a:gd name="connsiteY1" fmla="*/ 103258 h 756051"/>
              <a:gd name="connsiteX2" fmla="*/ 320744 w 878245"/>
              <a:gd name="connsiteY2" fmla="*/ 66584 h 756051"/>
              <a:gd name="connsiteX3" fmla="*/ 369643 w 878245"/>
              <a:gd name="connsiteY3" fmla="*/ 22575 h 756051"/>
              <a:gd name="connsiteX4" fmla="*/ 384312 w 878245"/>
              <a:gd name="connsiteY4" fmla="*/ 7906 h 756051"/>
              <a:gd name="connsiteX5" fmla="*/ 413651 w 878245"/>
              <a:gd name="connsiteY5" fmla="*/ 5461 h 756051"/>
              <a:gd name="connsiteX6" fmla="*/ 464995 w 878245"/>
              <a:gd name="connsiteY6" fmla="*/ 571 h 756051"/>
              <a:gd name="connsiteX7" fmla="*/ 523673 w 878245"/>
              <a:gd name="connsiteY7" fmla="*/ 20131 h 756051"/>
              <a:gd name="connsiteX8" fmla="*/ 553012 w 878245"/>
              <a:gd name="connsiteY8" fmla="*/ 51915 h 756051"/>
              <a:gd name="connsiteX9" fmla="*/ 582351 w 878245"/>
              <a:gd name="connsiteY9" fmla="*/ 93478 h 756051"/>
              <a:gd name="connsiteX10" fmla="*/ 611690 w 878245"/>
              <a:gd name="connsiteY10" fmla="*/ 139932 h 756051"/>
              <a:gd name="connsiteX11" fmla="*/ 633694 w 878245"/>
              <a:gd name="connsiteY11" fmla="*/ 164381 h 756051"/>
              <a:gd name="connsiteX12" fmla="*/ 667923 w 878245"/>
              <a:gd name="connsiteY12" fmla="*/ 186385 h 756051"/>
              <a:gd name="connsiteX13" fmla="*/ 724156 w 878245"/>
              <a:gd name="connsiteY13" fmla="*/ 208389 h 756051"/>
              <a:gd name="connsiteX14" fmla="*/ 775499 w 878245"/>
              <a:gd name="connsiteY14" fmla="*/ 227949 h 756051"/>
              <a:gd name="connsiteX15" fmla="*/ 812173 w 878245"/>
              <a:gd name="connsiteY15" fmla="*/ 254843 h 756051"/>
              <a:gd name="connsiteX16" fmla="*/ 846402 w 878245"/>
              <a:gd name="connsiteY16" fmla="*/ 291517 h 756051"/>
              <a:gd name="connsiteX17" fmla="*/ 865961 w 878245"/>
              <a:gd name="connsiteY17" fmla="*/ 340415 h 756051"/>
              <a:gd name="connsiteX18" fmla="*/ 878186 w 878245"/>
              <a:gd name="connsiteY18" fmla="*/ 401538 h 756051"/>
              <a:gd name="connsiteX19" fmla="*/ 861072 w 878245"/>
              <a:gd name="connsiteY19" fmla="*/ 445547 h 756051"/>
              <a:gd name="connsiteX20" fmla="*/ 829288 w 878245"/>
              <a:gd name="connsiteY20" fmla="*/ 494445 h 756051"/>
              <a:gd name="connsiteX21" fmla="*/ 792614 w 878245"/>
              <a:gd name="connsiteY21" fmla="*/ 526229 h 756051"/>
              <a:gd name="connsiteX22" fmla="*/ 743715 w 878245"/>
              <a:gd name="connsiteY22" fmla="*/ 553123 h 756051"/>
              <a:gd name="connsiteX23" fmla="*/ 707042 w 878245"/>
              <a:gd name="connsiteY23" fmla="*/ 567793 h 756051"/>
              <a:gd name="connsiteX24" fmla="*/ 658143 w 878245"/>
              <a:gd name="connsiteY24" fmla="*/ 582462 h 756051"/>
              <a:gd name="connsiteX25" fmla="*/ 626359 w 878245"/>
              <a:gd name="connsiteY25" fmla="*/ 602021 h 756051"/>
              <a:gd name="connsiteX26" fmla="*/ 599465 w 878245"/>
              <a:gd name="connsiteY26" fmla="*/ 624026 h 756051"/>
              <a:gd name="connsiteX27" fmla="*/ 577461 w 878245"/>
              <a:gd name="connsiteY27" fmla="*/ 663144 h 756051"/>
              <a:gd name="connsiteX28" fmla="*/ 548122 w 878245"/>
              <a:gd name="connsiteY28" fmla="*/ 694928 h 756051"/>
              <a:gd name="connsiteX29" fmla="*/ 499223 w 878245"/>
              <a:gd name="connsiteY29" fmla="*/ 738937 h 756051"/>
              <a:gd name="connsiteX30" fmla="*/ 472329 w 878245"/>
              <a:gd name="connsiteY30" fmla="*/ 751162 h 756051"/>
              <a:gd name="connsiteX31" fmla="*/ 442990 w 878245"/>
              <a:gd name="connsiteY31" fmla="*/ 756051 h 756051"/>
              <a:gd name="connsiteX32" fmla="*/ 413651 w 878245"/>
              <a:gd name="connsiteY32" fmla="*/ 751162 h 756051"/>
              <a:gd name="connsiteX33" fmla="*/ 379422 w 878245"/>
              <a:gd name="connsiteY33" fmla="*/ 748717 h 756051"/>
              <a:gd name="connsiteX34" fmla="*/ 340304 w 878245"/>
              <a:gd name="connsiteY34" fmla="*/ 719378 h 756051"/>
              <a:gd name="connsiteX35" fmla="*/ 310965 w 878245"/>
              <a:gd name="connsiteY35" fmla="*/ 690039 h 756051"/>
              <a:gd name="connsiteX36" fmla="*/ 276736 w 878245"/>
              <a:gd name="connsiteY36" fmla="*/ 643585 h 756051"/>
              <a:gd name="connsiteX37" fmla="*/ 235172 w 878245"/>
              <a:gd name="connsiteY37" fmla="*/ 594687 h 756051"/>
              <a:gd name="connsiteX38" fmla="*/ 198498 w 878245"/>
              <a:gd name="connsiteY38" fmla="*/ 570238 h 756051"/>
              <a:gd name="connsiteX39" fmla="*/ 149600 w 878245"/>
              <a:gd name="connsiteY39" fmla="*/ 543343 h 756051"/>
              <a:gd name="connsiteX40" fmla="*/ 86032 w 878245"/>
              <a:gd name="connsiteY40" fmla="*/ 521339 h 756051"/>
              <a:gd name="connsiteX41" fmla="*/ 39579 w 878245"/>
              <a:gd name="connsiteY41" fmla="*/ 482220 h 756051"/>
              <a:gd name="connsiteX42" fmla="*/ 27354 w 878245"/>
              <a:gd name="connsiteY42" fmla="*/ 460216 h 756051"/>
              <a:gd name="connsiteX43" fmla="*/ 2905 w 878245"/>
              <a:gd name="connsiteY43" fmla="*/ 406428 h 756051"/>
              <a:gd name="connsiteX44" fmla="*/ 2905 w 878245"/>
              <a:gd name="connsiteY44" fmla="*/ 355085 h 756051"/>
              <a:gd name="connsiteX45" fmla="*/ 24909 w 878245"/>
              <a:gd name="connsiteY45" fmla="*/ 306186 h 756051"/>
              <a:gd name="connsiteX46" fmla="*/ 44468 w 878245"/>
              <a:gd name="connsiteY46" fmla="*/ 267067 h 756051"/>
              <a:gd name="connsiteX47" fmla="*/ 100702 w 878245"/>
              <a:gd name="connsiteY47" fmla="*/ 230394 h 756051"/>
              <a:gd name="connsiteX48" fmla="*/ 144710 w 878245"/>
              <a:gd name="connsiteY48" fmla="*/ 210834 h 756051"/>
              <a:gd name="connsiteX49" fmla="*/ 188719 w 878245"/>
              <a:gd name="connsiteY49" fmla="*/ 193720 h 756051"/>
              <a:gd name="connsiteX50" fmla="*/ 237617 w 878245"/>
              <a:gd name="connsiteY50" fmla="*/ 169271 h 7560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878245" h="756051">
                <a:moveTo>
                  <a:pt x="237617" y="169271"/>
                </a:moveTo>
                <a:cubicBezTo>
                  <a:pt x="256769" y="154194"/>
                  <a:pt x="289776" y="120372"/>
                  <a:pt x="303630" y="103258"/>
                </a:cubicBezTo>
                <a:cubicBezTo>
                  <a:pt x="317485" y="86143"/>
                  <a:pt x="309742" y="80031"/>
                  <a:pt x="320744" y="66584"/>
                </a:cubicBezTo>
                <a:cubicBezTo>
                  <a:pt x="331746" y="53137"/>
                  <a:pt x="359048" y="32355"/>
                  <a:pt x="369643" y="22575"/>
                </a:cubicBezTo>
                <a:cubicBezTo>
                  <a:pt x="380238" y="12795"/>
                  <a:pt x="376977" y="10758"/>
                  <a:pt x="384312" y="7906"/>
                </a:cubicBezTo>
                <a:cubicBezTo>
                  <a:pt x="391647" y="5054"/>
                  <a:pt x="413651" y="5461"/>
                  <a:pt x="413651" y="5461"/>
                </a:cubicBezTo>
                <a:cubicBezTo>
                  <a:pt x="427098" y="4239"/>
                  <a:pt x="446658" y="-1874"/>
                  <a:pt x="464995" y="571"/>
                </a:cubicBezTo>
                <a:cubicBezTo>
                  <a:pt x="483332" y="3016"/>
                  <a:pt x="509004" y="11574"/>
                  <a:pt x="523673" y="20131"/>
                </a:cubicBezTo>
                <a:cubicBezTo>
                  <a:pt x="538342" y="28688"/>
                  <a:pt x="543232" y="39691"/>
                  <a:pt x="553012" y="51915"/>
                </a:cubicBezTo>
                <a:cubicBezTo>
                  <a:pt x="562792" y="64139"/>
                  <a:pt x="572571" y="78809"/>
                  <a:pt x="582351" y="93478"/>
                </a:cubicBezTo>
                <a:cubicBezTo>
                  <a:pt x="592131" y="108147"/>
                  <a:pt x="603133" y="128115"/>
                  <a:pt x="611690" y="139932"/>
                </a:cubicBezTo>
                <a:cubicBezTo>
                  <a:pt x="620247" y="151749"/>
                  <a:pt x="624322" y="156639"/>
                  <a:pt x="633694" y="164381"/>
                </a:cubicBezTo>
                <a:cubicBezTo>
                  <a:pt x="643066" y="172123"/>
                  <a:pt x="652846" y="179050"/>
                  <a:pt x="667923" y="186385"/>
                </a:cubicBezTo>
                <a:cubicBezTo>
                  <a:pt x="683000" y="193720"/>
                  <a:pt x="724156" y="208389"/>
                  <a:pt x="724156" y="208389"/>
                </a:cubicBezTo>
                <a:cubicBezTo>
                  <a:pt x="742085" y="215316"/>
                  <a:pt x="760830" y="220207"/>
                  <a:pt x="775499" y="227949"/>
                </a:cubicBezTo>
                <a:cubicBezTo>
                  <a:pt x="790168" y="235691"/>
                  <a:pt x="800356" y="244248"/>
                  <a:pt x="812173" y="254843"/>
                </a:cubicBezTo>
                <a:cubicBezTo>
                  <a:pt x="823990" y="265438"/>
                  <a:pt x="837437" y="277255"/>
                  <a:pt x="846402" y="291517"/>
                </a:cubicBezTo>
                <a:cubicBezTo>
                  <a:pt x="855367" y="305779"/>
                  <a:pt x="860664" y="322078"/>
                  <a:pt x="865961" y="340415"/>
                </a:cubicBezTo>
                <a:cubicBezTo>
                  <a:pt x="871258" y="358752"/>
                  <a:pt x="879001" y="384016"/>
                  <a:pt x="878186" y="401538"/>
                </a:cubicBezTo>
                <a:cubicBezTo>
                  <a:pt x="877371" y="419060"/>
                  <a:pt x="869222" y="430063"/>
                  <a:pt x="861072" y="445547"/>
                </a:cubicBezTo>
                <a:cubicBezTo>
                  <a:pt x="852922" y="461031"/>
                  <a:pt x="840698" y="480998"/>
                  <a:pt x="829288" y="494445"/>
                </a:cubicBezTo>
                <a:cubicBezTo>
                  <a:pt x="817878" y="507892"/>
                  <a:pt x="806876" y="516449"/>
                  <a:pt x="792614" y="526229"/>
                </a:cubicBezTo>
                <a:cubicBezTo>
                  <a:pt x="778352" y="536009"/>
                  <a:pt x="757977" y="546196"/>
                  <a:pt x="743715" y="553123"/>
                </a:cubicBezTo>
                <a:cubicBezTo>
                  <a:pt x="729453" y="560050"/>
                  <a:pt x="721304" y="562903"/>
                  <a:pt x="707042" y="567793"/>
                </a:cubicBezTo>
                <a:cubicBezTo>
                  <a:pt x="692780" y="572683"/>
                  <a:pt x="671590" y="576757"/>
                  <a:pt x="658143" y="582462"/>
                </a:cubicBezTo>
                <a:cubicBezTo>
                  <a:pt x="644696" y="588167"/>
                  <a:pt x="636139" y="595094"/>
                  <a:pt x="626359" y="602021"/>
                </a:cubicBezTo>
                <a:cubicBezTo>
                  <a:pt x="616579" y="608948"/>
                  <a:pt x="607615" y="613839"/>
                  <a:pt x="599465" y="624026"/>
                </a:cubicBezTo>
                <a:cubicBezTo>
                  <a:pt x="591315" y="634213"/>
                  <a:pt x="586018" y="651327"/>
                  <a:pt x="577461" y="663144"/>
                </a:cubicBezTo>
                <a:cubicBezTo>
                  <a:pt x="568904" y="674961"/>
                  <a:pt x="561162" y="682296"/>
                  <a:pt x="548122" y="694928"/>
                </a:cubicBezTo>
                <a:cubicBezTo>
                  <a:pt x="535082" y="707560"/>
                  <a:pt x="511855" y="729565"/>
                  <a:pt x="499223" y="738937"/>
                </a:cubicBezTo>
                <a:cubicBezTo>
                  <a:pt x="486591" y="748309"/>
                  <a:pt x="481701" y="748310"/>
                  <a:pt x="472329" y="751162"/>
                </a:cubicBezTo>
                <a:cubicBezTo>
                  <a:pt x="462957" y="754014"/>
                  <a:pt x="452770" y="756051"/>
                  <a:pt x="442990" y="756051"/>
                </a:cubicBezTo>
                <a:cubicBezTo>
                  <a:pt x="433210" y="756051"/>
                  <a:pt x="424246" y="752384"/>
                  <a:pt x="413651" y="751162"/>
                </a:cubicBezTo>
                <a:cubicBezTo>
                  <a:pt x="403056" y="749940"/>
                  <a:pt x="391646" y="754014"/>
                  <a:pt x="379422" y="748717"/>
                </a:cubicBezTo>
                <a:cubicBezTo>
                  <a:pt x="367198" y="743420"/>
                  <a:pt x="351714" y="729158"/>
                  <a:pt x="340304" y="719378"/>
                </a:cubicBezTo>
                <a:cubicBezTo>
                  <a:pt x="328894" y="709598"/>
                  <a:pt x="321560" y="702671"/>
                  <a:pt x="310965" y="690039"/>
                </a:cubicBezTo>
                <a:cubicBezTo>
                  <a:pt x="300370" y="677407"/>
                  <a:pt x="289368" y="659477"/>
                  <a:pt x="276736" y="643585"/>
                </a:cubicBezTo>
                <a:cubicBezTo>
                  <a:pt x="264104" y="627693"/>
                  <a:pt x="248212" y="606911"/>
                  <a:pt x="235172" y="594687"/>
                </a:cubicBezTo>
                <a:cubicBezTo>
                  <a:pt x="222132" y="582463"/>
                  <a:pt x="212760" y="578795"/>
                  <a:pt x="198498" y="570238"/>
                </a:cubicBezTo>
                <a:cubicBezTo>
                  <a:pt x="184236" y="561681"/>
                  <a:pt x="168344" y="551493"/>
                  <a:pt x="149600" y="543343"/>
                </a:cubicBezTo>
                <a:cubicBezTo>
                  <a:pt x="130856" y="535193"/>
                  <a:pt x="104369" y="531526"/>
                  <a:pt x="86032" y="521339"/>
                </a:cubicBezTo>
                <a:cubicBezTo>
                  <a:pt x="67695" y="511152"/>
                  <a:pt x="49359" y="492407"/>
                  <a:pt x="39579" y="482220"/>
                </a:cubicBezTo>
                <a:cubicBezTo>
                  <a:pt x="29799" y="472033"/>
                  <a:pt x="33466" y="472848"/>
                  <a:pt x="27354" y="460216"/>
                </a:cubicBezTo>
                <a:cubicBezTo>
                  <a:pt x="21242" y="447584"/>
                  <a:pt x="6980" y="423950"/>
                  <a:pt x="2905" y="406428"/>
                </a:cubicBezTo>
                <a:cubicBezTo>
                  <a:pt x="-1170" y="388906"/>
                  <a:pt x="-762" y="371792"/>
                  <a:pt x="2905" y="355085"/>
                </a:cubicBezTo>
                <a:cubicBezTo>
                  <a:pt x="6572" y="338378"/>
                  <a:pt x="17982" y="320856"/>
                  <a:pt x="24909" y="306186"/>
                </a:cubicBezTo>
                <a:cubicBezTo>
                  <a:pt x="31836" y="291516"/>
                  <a:pt x="31836" y="279699"/>
                  <a:pt x="44468" y="267067"/>
                </a:cubicBezTo>
                <a:cubicBezTo>
                  <a:pt x="57100" y="254435"/>
                  <a:pt x="83995" y="239766"/>
                  <a:pt x="100702" y="230394"/>
                </a:cubicBezTo>
                <a:cubicBezTo>
                  <a:pt x="117409" y="221022"/>
                  <a:pt x="130040" y="216946"/>
                  <a:pt x="144710" y="210834"/>
                </a:cubicBezTo>
                <a:cubicBezTo>
                  <a:pt x="159379" y="204722"/>
                  <a:pt x="179347" y="196980"/>
                  <a:pt x="188719" y="193720"/>
                </a:cubicBezTo>
                <a:cubicBezTo>
                  <a:pt x="198091" y="190460"/>
                  <a:pt x="218465" y="184348"/>
                  <a:pt x="237617" y="169271"/>
                </a:cubicBezTo>
                <a:close/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2" name="Ovale 91"/>
          <p:cNvSpPr/>
          <p:nvPr/>
        </p:nvSpPr>
        <p:spPr>
          <a:xfrm>
            <a:off x="4446357" y="1435648"/>
            <a:ext cx="143935" cy="15783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3" name="Rettangolo 92"/>
          <p:cNvSpPr/>
          <p:nvPr/>
        </p:nvSpPr>
        <p:spPr>
          <a:xfrm>
            <a:off x="4486196" y="1412685"/>
            <a:ext cx="3113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 err="1" smtClean="0">
                <a:solidFill>
                  <a:prstClr val="black"/>
                </a:solidFill>
                <a:latin typeface="Symbol" charset="2"/>
                <a:cs typeface="Symbol" charset="2"/>
              </a:rPr>
              <a:t>p</a:t>
            </a:r>
            <a:endParaRPr lang="it-IT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4" name="object 3"/>
          <p:cNvSpPr txBox="1"/>
          <p:nvPr/>
        </p:nvSpPr>
        <p:spPr>
          <a:xfrm>
            <a:off x="3922850" y="1664417"/>
            <a:ext cx="434558" cy="423881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/>
            <a:r>
              <a:rPr lang="nl-NL" sz="2000" spc="-22" dirty="0" smtClean="0">
                <a:solidFill>
                  <a:prstClr val="black"/>
                </a:solidFill>
                <a:latin typeface="Calibri"/>
                <a:cs typeface="Calibri"/>
              </a:rPr>
              <a:t>8</a:t>
            </a:r>
            <a:r>
              <a:rPr lang="nl-NL" sz="2000" spc="-15" baseline="-25000" dirty="0" smtClean="0">
                <a:solidFill>
                  <a:prstClr val="black"/>
                </a:solidFill>
                <a:latin typeface="Calibri"/>
                <a:cs typeface="Calibri"/>
              </a:rPr>
              <a:t>1</a:t>
            </a:r>
            <a:r>
              <a:rPr lang="nl-NL" sz="2000" spc="-10" baseline="30000" dirty="0" smtClean="0">
                <a:solidFill>
                  <a:prstClr val="black"/>
                </a:solidFill>
                <a:latin typeface="Calibri"/>
                <a:cs typeface="Calibri"/>
              </a:rPr>
              <a:t>+</a:t>
            </a:r>
            <a:endParaRPr lang="pl-PL" sz="2000" baseline="-25000" dirty="0">
              <a:solidFill>
                <a:prstClr val="black"/>
              </a:solidFill>
              <a:latin typeface="Calibri"/>
              <a:cs typeface="Calibri"/>
            </a:endParaRPr>
          </a:p>
          <a:p>
            <a:pPr marL="12700"/>
            <a:endParaRPr sz="2000" dirty="0">
              <a:solidFill>
                <a:prstClr val="black"/>
              </a:solidFill>
              <a:latin typeface="Calibri"/>
              <a:cs typeface="Calibri"/>
            </a:endParaRPr>
          </a:p>
        </p:txBody>
      </p:sp>
      <p:grpSp>
        <p:nvGrpSpPr>
          <p:cNvPr id="96" name="Gruppo 95"/>
          <p:cNvGrpSpPr/>
          <p:nvPr/>
        </p:nvGrpSpPr>
        <p:grpSpPr>
          <a:xfrm>
            <a:off x="5654809" y="1524736"/>
            <a:ext cx="774452" cy="740862"/>
            <a:chOff x="3732056" y="1185333"/>
            <a:chExt cx="774452" cy="740862"/>
          </a:xfrm>
        </p:grpSpPr>
        <p:sp>
          <p:nvSpPr>
            <p:cNvPr id="97" name="Ovale 96"/>
            <p:cNvSpPr/>
            <p:nvPr/>
          </p:nvSpPr>
          <p:spPr>
            <a:xfrm>
              <a:off x="3732056" y="1185333"/>
              <a:ext cx="702733" cy="723900"/>
            </a:xfrm>
            <a:prstGeom prst="ellipse">
              <a:avLst/>
            </a:prstGeom>
            <a:noFill/>
            <a:ln w="19050" cmpd="sng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8" name="Ovale 97"/>
            <p:cNvSpPr/>
            <p:nvPr/>
          </p:nvSpPr>
          <p:spPr>
            <a:xfrm>
              <a:off x="4153147" y="1638105"/>
              <a:ext cx="143935" cy="157833"/>
            </a:xfrm>
            <a:prstGeom prst="ellipse">
              <a:avLst/>
            </a:prstGeom>
            <a:noFill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9" name="Ovale 98"/>
            <p:cNvSpPr/>
            <p:nvPr/>
          </p:nvSpPr>
          <p:spPr>
            <a:xfrm>
              <a:off x="4362573" y="1768362"/>
              <a:ext cx="143935" cy="157833"/>
            </a:xfrm>
            <a:prstGeom prst="ellipse">
              <a:avLst/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100" name="Ovale 99"/>
          <p:cNvSpPr/>
          <p:nvPr/>
        </p:nvSpPr>
        <p:spPr>
          <a:xfrm>
            <a:off x="6290552" y="1471382"/>
            <a:ext cx="143935" cy="15783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1" name="Rettangolo 100"/>
          <p:cNvSpPr/>
          <p:nvPr/>
        </p:nvSpPr>
        <p:spPr>
          <a:xfrm>
            <a:off x="6330391" y="1448419"/>
            <a:ext cx="3113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 err="1" smtClean="0">
                <a:solidFill>
                  <a:prstClr val="black"/>
                </a:solidFill>
                <a:latin typeface="Symbol" charset="2"/>
                <a:cs typeface="Symbol" charset="2"/>
              </a:rPr>
              <a:t>p</a:t>
            </a:r>
            <a:endParaRPr lang="it-IT" dirty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02" name="Gruppo 101"/>
          <p:cNvGrpSpPr/>
          <p:nvPr/>
        </p:nvGrpSpPr>
        <p:grpSpPr>
          <a:xfrm>
            <a:off x="7610015" y="1515701"/>
            <a:ext cx="774452" cy="740862"/>
            <a:chOff x="3732056" y="1185333"/>
            <a:chExt cx="774452" cy="740862"/>
          </a:xfrm>
        </p:grpSpPr>
        <p:sp>
          <p:nvSpPr>
            <p:cNvPr id="103" name="Ovale 102"/>
            <p:cNvSpPr/>
            <p:nvPr/>
          </p:nvSpPr>
          <p:spPr>
            <a:xfrm>
              <a:off x="3732056" y="1185333"/>
              <a:ext cx="702733" cy="723900"/>
            </a:xfrm>
            <a:prstGeom prst="ellipse">
              <a:avLst/>
            </a:prstGeom>
            <a:noFill/>
            <a:ln w="19050" cmpd="sng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4" name="Ovale 103"/>
            <p:cNvSpPr/>
            <p:nvPr/>
          </p:nvSpPr>
          <p:spPr>
            <a:xfrm>
              <a:off x="4153147" y="1638105"/>
              <a:ext cx="143935" cy="157833"/>
            </a:xfrm>
            <a:prstGeom prst="ellipse">
              <a:avLst/>
            </a:prstGeom>
            <a:noFill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5" name="Ovale 104"/>
            <p:cNvSpPr/>
            <p:nvPr/>
          </p:nvSpPr>
          <p:spPr>
            <a:xfrm>
              <a:off x="4362573" y="1768362"/>
              <a:ext cx="143935" cy="157833"/>
            </a:xfrm>
            <a:prstGeom prst="ellipse">
              <a:avLst/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106" name="Ovale 105"/>
          <p:cNvSpPr/>
          <p:nvPr/>
        </p:nvSpPr>
        <p:spPr>
          <a:xfrm>
            <a:off x="8245758" y="1462347"/>
            <a:ext cx="143935" cy="15783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7" name="Rettangolo 106"/>
          <p:cNvSpPr/>
          <p:nvPr/>
        </p:nvSpPr>
        <p:spPr>
          <a:xfrm>
            <a:off x="8285597" y="1439384"/>
            <a:ext cx="3113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 err="1" smtClean="0">
                <a:solidFill>
                  <a:prstClr val="black"/>
                </a:solidFill>
                <a:latin typeface="Symbol" charset="2"/>
                <a:cs typeface="Symbol" charset="2"/>
              </a:rPr>
              <a:t>p</a:t>
            </a:r>
            <a:endParaRPr lang="it-IT" dirty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7" name="Gruppo 6"/>
          <p:cNvGrpSpPr/>
          <p:nvPr/>
        </p:nvGrpSpPr>
        <p:grpSpPr>
          <a:xfrm>
            <a:off x="1159086" y="2354660"/>
            <a:ext cx="7273844" cy="283146"/>
            <a:chOff x="1159086" y="2812950"/>
            <a:chExt cx="7273844" cy="283146"/>
          </a:xfrm>
        </p:grpSpPr>
        <p:sp>
          <p:nvSpPr>
            <p:cNvPr id="110" name="Nawias klamrowy zamykający 45"/>
            <p:cNvSpPr/>
            <p:nvPr/>
          </p:nvSpPr>
          <p:spPr>
            <a:xfrm rot="16200000">
              <a:off x="1780844" y="2191192"/>
              <a:ext cx="283145" cy="1526662"/>
            </a:xfrm>
            <a:prstGeom prst="rightBrace">
              <a:avLst>
                <a:gd name="adj1" fmla="val 8333"/>
                <a:gd name="adj2" fmla="val 46817"/>
              </a:avLst>
            </a:prstGeom>
            <a:ln w="19050" cmpd="sng">
              <a:solidFill>
                <a:srgbClr val="FFCC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l-PL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1" name="Nawias klamrowy zamykający 51"/>
            <p:cNvSpPr/>
            <p:nvPr/>
          </p:nvSpPr>
          <p:spPr>
            <a:xfrm rot="16200000">
              <a:off x="3430401" y="2200118"/>
              <a:ext cx="262758" cy="1514816"/>
            </a:xfrm>
            <a:prstGeom prst="rightBrace">
              <a:avLst>
                <a:gd name="adj1" fmla="val 8333"/>
                <a:gd name="adj2" fmla="val 51561"/>
              </a:avLst>
            </a:prstGeom>
            <a:ln w="19050" cmpd="sng">
              <a:solidFill>
                <a:srgbClr val="FFCC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l-PL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2" name="Nawias klamrowy zamykający 73"/>
            <p:cNvSpPr/>
            <p:nvPr/>
          </p:nvSpPr>
          <p:spPr>
            <a:xfrm rot="16200000">
              <a:off x="5856847" y="1374960"/>
              <a:ext cx="256952" cy="3155373"/>
            </a:xfrm>
            <a:prstGeom prst="rightBrace">
              <a:avLst>
                <a:gd name="adj1" fmla="val 8333"/>
                <a:gd name="adj2" fmla="val 51561"/>
              </a:avLst>
            </a:prstGeom>
            <a:ln w="19050" cmpd="sng">
              <a:solidFill>
                <a:srgbClr val="FFCC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l-PL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3" name="Nawias klamrowy zamykający 86"/>
            <p:cNvSpPr/>
            <p:nvPr/>
          </p:nvSpPr>
          <p:spPr>
            <a:xfrm rot="16200000">
              <a:off x="7908731" y="2571897"/>
              <a:ext cx="283145" cy="765253"/>
            </a:xfrm>
            <a:prstGeom prst="rightBrace">
              <a:avLst>
                <a:gd name="adj1" fmla="val 8333"/>
                <a:gd name="adj2" fmla="val 51561"/>
              </a:avLst>
            </a:prstGeom>
            <a:ln w="19050" cmpd="sng">
              <a:solidFill>
                <a:srgbClr val="FFCC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l-PL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2856440" y="1633085"/>
            <a:ext cx="59503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2000" spc="105" dirty="0">
                <a:solidFill>
                  <a:prstClr val="black"/>
                </a:solidFill>
                <a:latin typeface="Symbol" charset="2"/>
                <a:cs typeface="Symbol" charset="2"/>
              </a:rPr>
              <a:t>λ</a:t>
            </a:r>
            <a:r>
              <a:rPr lang="el-GR" sz="2000" dirty="0">
                <a:solidFill>
                  <a:prstClr val="black"/>
                </a:solidFill>
                <a:latin typeface="Calibri"/>
                <a:cs typeface="Calibri"/>
              </a:rPr>
              <a:t>=</a:t>
            </a:r>
            <a:r>
              <a:rPr lang="el-GR" sz="2000" spc="-15" dirty="0">
                <a:solidFill>
                  <a:prstClr val="black"/>
                </a:solidFill>
                <a:latin typeface="Calibri"/>
                <a:cs typeface="Calibri"/>
              </a:rPr>
              <a:t>4 </a:t>
            </a:r>
            <a:endParaRPr lang="en-US" sz="20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7" name="object 3"/>
          <p:cNvSpPr txBox="1"/>
          <p:nvPr/>
        </p:nvSpPr>
        <p:spPr>
          <a:xfrm>
            <a:off x="5770010" y="1674776"/>
            <a:ext cx="434558" cy="423881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/>
            <a:r>
              <a:rPr lang="nl-NL" sz="2000" spc="-22" dirty="0" smtClean="0">
                <a:solidFill>
                  <a:prstClr val="black"/>
                </a:solidFill>
                <a:latin typeface="Calibri"/>
                <a:cs typeface="Calibri"/>
              </a:rPr>
              <a:t>8</a:t>
            </a:r>
            <a:r>
              <a:rPr lang="nl-NL" sz="2000" spc="-15" baseline="-25000" dirty="0" smtClean="0">
                <a:solidFill>
                  <a:prstClr val="black"/>
                </a:solidFill>
                <a:latin typeface="Calibri"/>
                <a:cs typeface="Calibri"/>
              </a:rPr>
              <a:t>1</a:t>
            </a:r>
            <a:r>
              <a:rPr lang="nl-NL" sz="2000" spc="-10" baseline="30000" dirty="0" smtClean="0">
                <a:solidFill>
                  <a:prstClr val="black"/>
                </a:solidFill>
                <a:latin typeface="Calibri"/>
                <a:cs typeface="Calibri"/>
              </a:rPr>
              <a:t>+</a:t>
            </a:r>
            <a:endParaRPr lang="pl-PL" sz="2000" baseline="-25000" dirty="0">
              <a:solidFill>
                <a:prstClr val="black"/>
              </a:solidFill>
              <a:latin typeface="Calibri"/>
              <a:cs typeface="Calibri"/>
            </a:endParaRPr>
          </a:p>
          <a:p>
            <a:pPr marL="12700"/>
            <a:endParaRPr sz="2000" dirty="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58" name="object 3"/>
          <p:cNvSpPr txBox="1"/>
          <p:nvPr/>
        </p:nvSpPr>
        <p:spPr>
          <a:xfrm>
            <a:off x="7728418" y="1665916"/>
            <a:ext cx="434558" cy="423881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/>
            <a:r>
              <a:rPr lang="nl-NL" sz="2000" spc="-22" dirty="0">
                <a:solidFill>
                  <a:prstClr val="black"/>
                </a:solidFill>
                <a:latin typeface="Calibri"/>
                <a:cs typeface="Calibri"/>
              </a:rPr>
              <a:t>9</a:t>
            </a:r>
            <a:r>
              <a:rPr lang="nl-NL" sz="2000" spc="-15" baseline="-25000" dirty="0" smtClean="0">
                <a:solidFill>
                  <a:prstClr val="black"/>
                </a:solidFill>
                <a:latin typeface="Calibri"/>
                <a:cs typeface="Calibri"/>
              </a:rPr>
              <a:t>1</a:t>
            </a:r>
            <a:r>
              <a:rPr lang="nl-NL" sz="2000" spc="-10" baseline="30000" dirty="0" smtClean="0">
                <a:solidFill>
                  <a:prstClr val="black"/>
                </a:solidFill>
                <a:latin typeface="Calibri"/>
                <a:cs typeface="Calibri"/>
              </a:rPr>
              <a:t>+</a:t>
            </a:r>
            <a:endParaRPr lang="pl-PL" sz="2000" baseline="-25000" dirty="0">
              <a:solidFill>
                <a:prstClr val="black"/>
              </a:solidFill>
              <a:latin typeface="Calibri"/>
              <a:cs typeface="Calibri"/>
            </a:endParaRPr>
          </a:p>
          <a:p>
            <a:pPr marL="12700"/>
            <a:endParaRPr sz="2000" dirty="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3531049" y="1612041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smtClean="0">
                <a:solidFill>
                  <a:prstClr val="black"/>
                </a:solidFill>
                <a:latin typeface="Calibri"/>
              </a:rPr>
              <a:t>+</a:t>
            </a:r>
            <a:endParaRPr lang="it-IT" sz="2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4368695" y="5957786"/>
            <a:ext cx="8093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 smtClean="0">
                <a:solidFill>
                  <a:prstClr val="black"/>
                </a:solidFill>
                <a:latin typeface="Calibri"/>
              </a:rPr>
              <a:t>Spin</a:t>
            </a:r>
            <a:endParaRPr lang="it-IT" sz="28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74074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rostokąt 49"/>
          <p:cNvSpPr>
            <a:spLocks noChangeArrowheads="1"/>
          </p:cNvSpPr>
          <p:nvPr/>
        </p:nvSpPr>
        <p:spPr bwMode="auto">
          <a:xfrm>
            <a:off x="1261044" y="194508"/>
            <a:ext cx="7926266" cy="6126163"/>
          </a:xfrm>
          <a:prstGeom prst="rect">
            <a:avLst/>
          </a:prstGeom>
          <a:solidFill>
            <a:srgbClr val="FFFFFF"/>
          </a:solidFill>
          <a:ln w="9525" algn="ctr">
            <a:solidFill>
              <a:srgbClr val="FFFFFF"/>
            </a:solidFill>
            <a:miter lim="800000"/>
            <a:headEnd/>
            <a:tailEnd/>
          </a:ln>
        </p:spPr>
        <p:txBody>
          <a:bodyPr wrap="none"/>
          <a:lstStyle/>
          <a:p>
            <a:pPr algn="ctr"/>
            <a:endParaRPr lang="pl-PL" sz="2400" b="1" dirty="0">
              <a:solidFill>
                <a:srgbClr val="0000FF"/>
              </a:solidFill>
              <a:latin typeface="Symbol" charset="2"/>
              <a:cs typeface="Symbol" charset="2"/>
            </a:endParaRPr>
          </a:p>
        </p:txBody>
      </p:sp>
      <p:pic>
        <p:nvPicPr>
          <p:cNvPr id="76" name="Obraz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163" b="12035"/>
          <a:stretch>
            <a:fillRect/>
          </a:stretch>
        </p:blipFill>
        <p:spPr bwMode="auto">
          <a:xfrm>
            <a:off x="6551937" y="301016"/>
            <a:ext cx="2483431" cy="1814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" name="Obraz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346" b="7314"/>
          <a:stretch>
            <a:fillRect/>
          </a:stretch>
        </p:blipFill>
        <p:spPr bwMode="auto">
          <a:xfrm>
            <a:off x="4465740" y="1395433"/>
            <a:ext cx="2536011" cy="1911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" name="Obraz 2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34" b="7684"/>
          <a:stretch>
            <a:fillRect/>
          </a:stretch>
        </p:blipFill>
        <p:spPr bwMode="auto">
          <a:xfrm>
            <a:off x="2608469" y="2633838"/>
            <a:ext cx="2770681" cy="1903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" name="Obraz 1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02" r="-7402" b="7880"/>
          <a:stretch>
            <a:fillRect/>
          </a:stretch>
        </p:blipFill>
        <p:spPr bwMode="auto">
          <a:xfrm>
            <a:off x="1319822" y="4297690"/>
            <a:ext cx="2893198" cy="1899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" name="pole tekstowe 10"/>
          <p:cNvSpPr txBox="1">
            <a:spLocks noChangeArrowheads="1"/>
          </p:cNvSpPr>
          <p:nvPr/>
        </p:nvSpPr>
        <p:spPr bwMode="auto">
          <a:xfrm>
            <a:off x="1709925" y="6002598"/>
            <a:ext cx="28451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b="1" i="0" u="none" strike="noStrike" kern="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charset="0"/>
              </a:rPr>
              <a:t>8</a:t>
            </a:r>
          </a:p>
        </p:txBody>
      </p:sp>
      <p:sp>
        <p:nvSpPr>
          <p:cNvPr id="81" name="Prostokąt 15"/>
          <p:cNvSpPr>
            <a:spLocks noChangeArrowheads="1"/>
          </p:cNvSpPr>
          <p:nvPr/>
        </p:nvSpPr>
        <p:spPr bwMode="auto">
          <a:xfrm>
            <a:off x="1446520" y="5873873"/>
            <a:ext cx="523455" cy="45719"/>
          </a:xfrm>
          <a:prstGeom prst="rect">
            <a:avLst/>
          </a:prstGeom>
          <a:noFill/>
          <a:ln w="9525" algn="ctr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pl-PL" sz="240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82" name="Prostokąt 16"/>
          <p:cNvSpPr>
            <a:spLocks noChangeArrowheads="1"/>
          </p:cNvSpPr>
          <p:nvPr/>
        </p:nvSpPr>
        <p:spPr bwMode="auto">
          <a:xfrm rot="5400000">
            <a:off x="1490753" y="5848449"/>
            <a:ext cx="371476" cy="38954"/>
          </a:xfrm>
          <a:prstGeom prst="rect">
            <a:avLst/>
          </a:prstGeom>
          <a:noFill/>
          <a:ln w="6350" algn="ctr">
            <a:solidFill>
              <a:srgbClr val="000000">
                <a:alpha val="50980"/>
              </a:srgb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sp>
        <p:nvSpPr>
          <p:cNvPr id="83" name="pole tekstowe 17"/>
          <p:cNvSpPr txBox="1">
            <a:spLocks noChangeArrowheads="1"/>
          </p:cNvSpPr>
          <p:nvPr/>
        </p:nvSpPr>
        <p:spPr bwMode="auto">
          <a:xfrm>
            <a:off x="1461909" y="6001020"/>
            <a:ext cx="28451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b="1" i="0" u="none" strike="noStrike" kern="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charset="0"/>
              </a:rPr>
              <a:t>2</a:t>
            </a:r>
          </a:p>
        </p:txBody>
      </p:sp>
      <p:sp>
        <p:nvSpPr>
          <p:cNvPr id="84" name="Prostokąt 19"/>
          <p:cNvSpPr>
            <a:spLocks noChangeArrowheads="1"/>
          </p:cNvSpPr>
          <p:nvPr/>
        </p:nvSpPr>
        <p:spPr bwMode="auto">
          <a:xfrm>
            <a:off x="1781288" y="5085519"/>
            <a:ext cx="85214" cy="13372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sp>
        <p:nvSpPr>
          <p:cNvPr id="85" name="Prostokąt 20"/>
          <p:cNvSpPr>
            <a:spLocks noChangeArrowheads="1"/>
          </p:cNvSpPr>
          <p:nvPr/>
        </p:nvSpPr>
        <p:spPr bwMode="auto">
          <a:xfrm>
            <a:off x="1588784" y="5571596"/>
            <a:ext cx="45100" cy="89644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sp>
        <p:nvSpPr>
          <p:cNvPr id="86" name="Prostokąt 21"/>
          <p:cNvSpPr>
            <a:spLocks noChangeArrowheads="1"/>
          </p:cNvSpPr>
          <p:nvPr/>
        </p:nvSpPr>
        <p:spPr bwMode="auto">
          <a:xfrm>
            <a:off x="1788325" y="6026808"/>
            <a:ext cx="85214" cy="476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sp>
        <p:nvSpPr>
          <p:cNvPr id="87" name="Prostokąt 22"/>
          <p:cNvSpPr>
            <a:spLocks noChangeArrowheads="1"/>
          </p:cNvSpPr>
          <p:nvPr/>
        </p:nvSpPr>
        <p:spPr bwMode="auto">
          <a:xfrm>
            <a:off x="1633884" y="6029857"/>
            <a:ext cx="85214" cy="476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sp>
        <p:nvSpPr>
          <p:cNvPr id="88" name="Prostokąt 23"/>
          <p:cNvSpPr>
            <a:spLocks noChangeArrowheads="1"/>
          </p:cNvSpPr>
          <p:nvPr/>
        </p:nvSpPr>
        <p:spPr bwMode="auto">
          <a:xfrm>
            <a:off x="1513107" y="5800723"/>
            <a:ext cx="42606" cy="134404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sp>
        <p:nvSpPr>
          <p:cNvPr id="89" name="Prostokąt 24"/>
          <p:cNvSpPr>
            <a:spLocks noChangeArrowheads="1"/>
          </p:cNvSpPr>
          <p:nvPr/>
        </p:nvSpPr>
        <p:spPr bwMode="auto">
          <a:xfrm>
            <a:off x="1951945" y="5866610"/>
            <a:ext cx="42606" cy="134404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sp>
        <p:nvSpPr>
          <p:cNvPr id="90" name="Prostokąt 25"/>
          <p:cNvSpPr>
            <a:spLocks noChangeArrowheads="1"/>
          </p:cNvSpPr>
          <p:nvPr/>
        </p:nvSpPr>
        <p:spPr bwMode="auto">
          <a:xfrm>
            <a:off x="2436408" y="5547783"/>
            <a:ext cx="42606" cy="134404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sp>
        <p:nvSpPr>
          <p:cNvPr id="91" name="Prostokąt 26"/>
          <p:cNvSpPr>
            <a:spLocks noChangeArrowheads="1"/>
          </p:cNvSpPr>
          <p:nvPr/>
        </p:nvSpPr>
        <p:spPr bwMode="auto">
          <a:xfrm>
            <a:off x="2273053" y="5742556"/>
            <a:ext cx="85214" cy="476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sp>
        <p:nvSpPr>
          <p:cNvPr id="92" name="Prostokąt 27"/>
          <p:cNvSpPr>
            <a:spLocks noChangeArrowheads="1"/>
          </p:cNvSpPr>
          <p:nvPr/>
        </p:nvSpPr>
        <p:spPr bwMode="auto">
          <a:xfrm>
            <a:off x="2597073" y="5547790"/>
            <a:ext cx="85214" cy="476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sp>
        <p:nvSpPr>
          <p:cNvPr id="93" name="Prostokąt 28"/>
          <p:cNvSpPr>
            <a:spLocks noChangeArrowheads="1"/>
          </p:cNvSpPr>
          <p:nvPr/>
        </p:nvSpPr>
        <p:spPr bwMode="auto">
          <a:xfrm>
            <a:off x="1661157" y="5661240"/>
            <a:ext cx="30673" cy="252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sp>
        <p:nvSpPr>
          <p:cNvPr id="94" name="pole tekstowe 11"/>
          <p:cNvSpPr txBox="1">
            <a:spLocks noChangeArrowheads="1"/>
          </p:cNvSpPr>
          <p:nvPr/>
        </p:nvSpPr>
        <p:spPr bwMode="auto">
          <a:xfrm>
            <a:off x="1435425" y="5439559"/>
            <a:ext cx="28451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b="1" i="0" u="none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</a:rPr>
              <a:t>8</a:t>
            </a:r>
          </a:p>
        </p:txBody>
      </p:sp>
      <p:sp>
        <p:nvSpPr>
          <p:cNvPr id="95" name="Prostokąt 29"/>
          <p:cNvSpPr>
            <a:spLocks noChangeArrowheads="1"/>
          </p:cNvSpPr>
          <p:nvPr/>
        </p:nvSpPr>
        <p:spPr bwMode="auto">
          <a:xfrm>
            <a:off x="1876753" y="4993817"/>
            <a:ext cx="45100" cy="89644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sp>
        <p:nvSpPr>
          <p:cNvPr id="96" name="pole tekstowe 30"/>
          <p:cNvSpPr txBox="1">
            <a:spLocks noChangeArrowheads="1"/>
          </p:cNvSpPr>
          <p:nvPr/>
        </p:nvSpPr>
        <p:spPr bwMode="auto">
          <a:xfrm>
            <a:off x="1665040" y="4884753"/>
            <a:ext cx="38436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</a:rPr>
              <a:t>20</a:t>
            </a:r>
          </a:p>
        </p:txBody>
      </p:sp>
      <p:sp>
        <p:nvSpPr>
          <p:cNvPr id="97" name="Prostokąt 31"/>
          <p:cNvSpPr>
            <a:spLocks noChangeArrowheads="1"/>
          </p:cNvSpPr>
          <p:nvPr/>
        </p:nvSpPr>
        <p:spPr bwMode="auto">
          <a:xfrm>
            <a:off x="2129762" y="4625140"/>
            <a:ext cx="45100" cy="89644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sp>
        <p:nvSpPr>
          <p:cNvPr id="98" name="Prostokąt 32"/>
          <p:cNvSpPr>
            <a:spLocks noChangeArrowheads="1"/>
          </p:cNvSpPr>
          <p:nvPr/>
        </p:nvSpPr>
        <p:spPr bwMode="auto">
          <a:xfrm>
            <a:off x="3159714" y="4995875"/>
            <a:ext cx="45100" cy="89644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sp>
        <p:nvSpPr>
          <p:cNvPr id="99" name="pole tekstowe 33"/>
          <p:cNvSpPr txBox="1">
            <a:spLocks noChangeArrowheads="1"/>
          </p:cNvSpPr>
          <p:nvPr/>
        </p:nvSpPr>
        <p:spPr bwMode="auto">
          <a:xfrm>
            <a:off x="1921856" y="4494645"/>
            <a:ext cx="38436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b="1" i="0" u="none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</a:rPr>
              <a:t>28</a:t>
            </a:r>
          </a:p>
        </p:txBody>
      </p:sp>
      <p:sp>
        <p:nvSpPr>
          <p:cNvPr id="100" name="Prostokąt 34"/>
          <p:cNvSpPr>
            <a:spLocks noChangeArrowheads="1"/>
          </p:cNvSpPr>
          <p:nvPr/>
        </p:nvSpPr>
        <p:spPr bwMode="auto">
          <a:xfrm>
            <a:off x="2273054" y="4433321"/>
            <a:ext cx="85214" cy="6686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sp>
        <p:nvSpPr>
          <p:cNvPr id="101" name="Prostokąt 35"/>
          <p:cNvSpPr>
            <a:spLocks noChangeArrowheads="1"/>
          </p:cNvSpPr>
          <p:nvPr/>
        </p:nvSpPr>
        <p:spPr bwMode="auto">
          <a:xfrm>
            <a:off x="2585535" y="4180470"/>
            <a:ext cx="85214" cy="6686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sp>
        <p:nvSpPr>
          <p:cNvPr id="102" name="Prostokąt 36"/>
          <p:cNvSpPr>
            <a:spLocks noChangeArrowheads="1"/>
          </p:cNvSpPr>
          <p:nvPr/>
        </p:nvSpPr>
        <p:spPr bwMode="auto">
          <a:xfrm>
            <a:off x="3490419" y="3364907"/>
            <a:ext cx="85214" cy="6686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sp>
        <p:nvSpPr>
          <p:cNvPr id="103" name="Prostokąt 37"/>
          <p:cNvSpPr>
            <a:spLocks noChangeArrowheads="1"/>
          </p:cNvSpPr>
          <p:nvPr/>
        </p:nvSpPr>
        <p:spPr bwMode="auto">
          <a:xfrm>
            <a:off x="3292527" y="3585696"/>
            <a:ext cx="45100" cy="89644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sp>
        <p:nvSpPr>
          <p:cNvPr id="104" name="Prostokąt 38"/>
          <p:cNvSpPr>
            <a:spLocks noChangeArrowheads="1"/>
          </p:cNvSpPr>
          <p:nvPr/>
        </p:nvSpPr>
        <p:spPr bwMode="auto">
          <a:xfrm>
            <a:off x="3695419" y="4603706"/>
            <a:ext cx="45100" cy="89644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sp>
        <p:nvSpPr>
          <p:cNvPr id="105" name="Prostokąt 39"/>
          <p:cNvSpPr>
            <a:spLocks noChangeArrowheads="1"/>
          </p:cNvSpPr>
          <p:nvPr/>
        </p:nvSpPr>
        <p:spPr bwMode="auto">
          <a:xfrm>
            <a:off x="3489375" y="4802419"/>
            <a:ext cx="85214" cy="6686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sp>
        <p:nvSpPr>
          <p:cNvPr id="106" name="pole tekstowe 40"/>
          <p:cNvSpPr txBox="1">
            <a:spLocks noChangeArrowheads="1"/>
          </p:cNvSpPr>
          <p:nvPr/>
        </p:nvSpPr>
        <p:spPr bwMode="auto">
          <a:xfrm>
            <a:off x="3053996" y="3461847"/>
            <a:ext cx="38436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</a:rPr>
              <a:t>50</a:t>
            </a:r>
          </a:p>
        </p:txBody>
      </p:sp>
      <p:sp>
        <p:nvSpPr>
          <p:cNvPr id="107" name="Prostokąt 41"/>
          <p:cNvSpPr>
            <a:spLocks noChangeArrowheads="1"/>
          </p:cNvSpPr>
          <p:nvPr/>
        </p:nvSpPr>
        <p:spPr bwMode="auto">
          <a:xfrm>
            <a:off x="4772195" y="3935762"/>
            <a:ext cx="85214" cy="6686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sp>
        <p:nvSpPr>
          <p:cNvPr id="108" name="Prostokąt 42"/>
          <p:cNvSpPr>
            <a:spLocks noChangeArrowheads="1"/>
          </p:cNvSpPr>
          <p:nvPr/>
        </p:nvSpPr>
        <p:spPr bwMode="auto">
          <a:xfrm>
            <a:off x="5176435" y="3582107"/>
            <a:ext cx="45100" cy="89644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sp>
        <p:nvSpPr>
          <p:cNvPr id="109" name="Prostokąt 44"/>
          <p:cNvSpPr>
            <a:spLocks noChangeArrowheads="1"/>
          </p:cNvSpPr>
          <p:nvPr/>
        </p:nvSpPr>
        <p:spPr bwMode="auto">
          <a:xfrm>
            <a:off x="5206659" y="2057426"/>
            <a:ext cx="45100" cy="89644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sp>
        <p:nvSpPr>
          <p:cNvPr id="110" name="pole tekstowe 45"/>
          <p:cNvSpPr txBox="1">
            <a:spLocks noChangeArrowheads="1"/>
          </p:cNvSpPr>
          <p:nvPr/>
        </p:nvSpPr>
        <p:spPr bwMode="auto">
          <a:xfrm>
            <a:off x="4983514" y="1916316"/>
            <a:ext cx="38436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</a:rPr>
              <a:t>82</a:t>
            </a:r>
          </a:p>
        </p:txBody>
      </p:sp>
      <p:sp>
        <p:nvSpPr>
          <p:cNvPr id="111" name="Prostokąt 46"/>
          <p:cNvSpPr>
            <a:spLocks noChangeArrowheads="1"/>
          </p:cNvSpPr>
          <p:nvPr/>
        </p:nvSpPr>
        <p:spPr bwMode="auto">
          <a:xfrm>
            <a:off x="6586139" y="2519422"/>
            <a:ext cx="85214" cy="6686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sp>
        <p:nvSpPr>
          <p:cNvPr id="112" name="Prostokąt 47"/>
          <p:cNvSpPr>
            <a:spLocks noChangeArrowheads="1"/>
          </p:cNvSpPr>
          <p:nvPr/>
        </p:nvSpPr>
        <p:spPr bwMode="auto">
          <a:xfrm>
            <a:off x="6586139" y="1361996"/>
            <a:ext cx="85214" cy="6686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sp>
        <p:nvSpPr>
          <p:cNvPr id="113" name="Prostokąt 48"/>
          <p:cNvSpPr>
            <a:spLocks noChangeArrowheads="1"/>
          </p:cNvSpPr>
          <p:nvPr/>
        </p:nvSpPr>
        <p:spPr bwMode="auto">
          <a:xfrm>
            <a:off x="7229680" y="2072238"/>
            <a:ext cx="73485" cy="11249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grpSp>
        <p:nvGrpSpPr>
          <p:cNvPr id="114" name="Group 1"/>
          <p:cNvGrpSpPr/>
          <p:nvPr/>
        </p:nvGrpSpPr>
        <p:grpSpPr>
          <a:xfrm>
            <a:off x="2459365" y="276834"/>
            <a:ext cx="6548754" cy="5234271"/>
            <a:chOff x="2325685" y="573480"/>
            <a:chExt cx="6548754" cy="5234271"/>
          </a:xfrm>
        </p:grpSpPr>
        <p:sp>
          <p:nvSpPr>
            <p:cNvPr id="115" name="Dowolny kształt 128"/>
            <p:cNvSpPr/>
            <p:nvPr/>
          </p:nvSpPr>
          <p:spPr bwMode="auto">
            <a:xfrm>
              <a:off x="5705701" y="597669"/>
              <a:ext cx="2927563" cy="1615294"/>
            </a:xfrm>
            <a:custGeom>
              <a:avLst/>
              <a:gdLst>
                <a:gd name="connsiteX0" fmla="*/ 0 w 3211174"/>
                <a:gd name="connsiteY0" fmla="*/ 1496291 h 1506726"/>
                <a:gd name="connsiteX1" fmla="*/ 118753 w 3211174"/>
                <a:gd name="connsiteY1" fmla="*/ 1413164 h 1506726"/>
                <a:gd name="connsiteX2" fmla="*/ 154379 w 3211174"/>
                <a:gd name="connsiteY2" fmla="*/ 1401288 h 1506726"/>
                <a:gd name="connsiteX3" fmla="*/ 190005 w 3211174"/>
                <a:gd name="connsiteY3" fmla="*/ 1389413 h 1506726"/>
                <a:gd name="connsiteX4" fmla="*/ 201880 w 3211174"/>
                <a:gd name="connsiteY4" fmla="*/ 1353787 h 1506726"/>
                <a:gd name="connsiteX5" fmla="*/ 273132 w 3211174"/>
                <a:gd name="connsiteY5" fmla="*/ 1306286 h 1506726"/>
                <a:gd name="connsiteX6" fmla="*/ 308758 w 3211174"/>
                <a:gd name="connsiteY6" fmla="*/ 1270660 h 1506726"/>
                <a:gd name="connsiteX7" fmla="*/ 320634 w 3211174"/>
                <a:gd name="connsiteY7" fmla="*/ 1235034 h 1506726"/>
                <a:gd name="connsiteX8" fmla="*/ 391885 w 3211174"/>
                <a:gd name="connsiteY8" fmla="*/ 1211283 h 1506726"/>
                <a:gd name="connsiteX9" fmla="*/ 522514 w 3211174"/>
                <a:gd name="connsiteY9" fmla="*/ 1187532 h 1506726"/>
                <a:gd name="connsiteX10" fmla="*/ 581891 w 3211174"/>
                <a:gd name="connsiteY10" fmla="*/ 1140031 h 1506726"/>
                <a:gd name="connsiteX11" fmla="*/ 617517 w 3211174"/>
                <a:gd name="connsiteY11" fmla="*/ 1128156 h 1506726"/>
                <a:gd name="connsiteX12" fmla="*/ 688769 w 3211174"/>
                <a:gd name="connsiteY12" fmla="*/ 1080655 h 1506726"/>
                <a:gd name="connsiteX13" fmla="*/ 724395 w 3211174"/>
                <a:gd name="connsiteY13" fmla="*/ 1056904 h 1506726"/>
                <a:gd name="connsiteX14" fmla="*/ 760021 w 3211174"/>
                <a:gd name="connsiteY14" fmla="*/ 1045029 h 1506726"/>
                <a:gd name="connsiteX15" fmla="*/ 819397 w 3211174"/>
                <a:gd name="connsiteY15" fmla="*/ 997527 h 1506726"/>
                <a:gd name="connsiteX16" fmla="*/ 855023 w 3211174"/>
                <a:gd name="connsiteY16" fmla="*/ 961901 h 1506726"/>
                <a:gd name="connsiteX17" fmla="*/ 961901 w 3211174"/>
                <a:gd name="connsiteY17" fmla="*/ 902525 h 1506726"/>
                <a:gd name="connsiteX18" fmla="*/ 997527 w 3211174"/>
                <a:gd name="connsiteY18" fmla="*/ 878774 h 1506726"/>
                <a:gd name="connsiteX19" fmla="*/ 1045028 w 3211174"/>
                <a:gd name="connsiteY19" fmla="*/ 807522 h 1506726"/>
                <a:gd name="connsiteX20" fmla="*/ 1116280 w 3211174"/>
                <a:gd name="connsiteY20" fmla="*/ 771896 h 1506726"/>
                <a:gd name="connsiteX21" fmla="*/ 1223158 w 3211174"/>
                <a:gd name="connsiteY21" fmla="*/ 724395 h 1506726"/>
                <a:gd name="connsiteX22" fmla="*/ 1258784 w 3211174"/>
                <a:gd name="connsiteY22" fmla="*/ 712519 h 1506726"/>
                <a:gd name="connsiteX23" fmla="*/ 1330036 w 3211174"/>
                <a:gd name="connsiteY23" fmla="*/ 665018 h 1506726"/>
                <a:gd name="connsiteX24" fmla="*/ 1389413 w 3211174"/>
                <a:gd name="connsiteY24" fmla="*/ 605642 h 1506726"/>
                <a:gd name="connsiteX25" fmla="*/ 1496291 w 3211174"/>
                <a:gd name="connsiteY25" fmla="*/ 570016 h 1506726"/>
                <a:gd name="connsiteX26" fmla="*/ 1531917 w 3211174"/>
                <a:gd name="connsiteY26" fmla="*/ 558140 h 1506726"/>
                <a:gd name="connsiteX27" fmla="*/ 1638795 w 3211174"/>
                <a:gd name="connsiteY27" fmla="*/ 510639 h 1506726"/>
                <a:gd name="connsiteX28" fmla="*/ 1698171 w 3211174"/>
                <a:gd name="connsiteY28" fmla="*/ 498764 h 1506726"/>
                <a:gd name="connsiteX29" fmla="*/ 1769423 w 3211174"/>
                <a:gd name="connsiteY29" fmla="*/ 475013 h 1506726"/>
                <a:gd name="connsiteX30" fmla="*/ 1828800 w 3211174"/>
                <a:gd name="connsiteY30" fmla="*/ 415636 h 1506726"/>
                <a:gd name="connsiteX31" fmla="*/ 1864426 w 3211174"/>
                <a:gd name="connsiteY31" fmla="*/ 380010 h 1506726"/>
                <a:gd name="connsiteX32" fmla="*/ 2030680 w 3211174"/>
                <a:gd name="connsiteY32" fmla="*/ 344384 h 1506726"/>
                <a:gd name="connsiteX33" fmla="*/ 2113808 w 3211174"/>
                <a:gd name="connsiteY33" fmla="*/ 332509 h 1506726"/>
                <a:gd name="connsiteX34" fmla="*/ 2232561 w 3211174"/>
                <a:gd name="connsiteY34" fmla="*/ 296883 h 1506726"/>
                <a:gd name="connsiteX35" fmla="*/ 2268187 w 3211174"/>
                <a:gd name="connsiteY35" fmla="*/ 285008 h 1506726"/>
                <a:gd name="connsiteX36" fmla="*/ 2303813 w 3211174"/>
                <a:gd name="connsiteY36" fmla="*/ 261257 h 1506726"/>
                <a:gd name="connsiteX37" fmla="*/ 2339439 w 3211174"/>
                <a:gd name="connsiteY37" fmla="*/ 249382 h 1506726"/>
                <a:gd name="connsiteX38" fmla="*/ 2375065 w 3211174"/>
                <a:gd name="connsiteY38" fmla="*/ 213756 h 1506726"/>
                <a:gd name="connsiteX39" fmla="*/ 2446317 w 3211174"/>
                <a:gd name="connsiteY39" fmla="*/ 178130 h 1506726"/>
                <a:gd name="connsiteX40" fmla="*/ 2481943 w 3211174"/>
                <a:gd name="connsiteY40" fmla="*/ 154379 h 1506726"/>
                <a:gd name="connsiteX41" fmla="*/ 2517569 w 3211174"/>
                <a:gd name="connsiteY41" fmla="*/ 142504 h 1506726"/>
                <a:gd name="connsiteX42" fmla="*/ 2588821 w 3211174"/>
                <a:gd name="connsiteY42" fmla="*/ 95003 h 1506726"/>
                <a:gd name="connsiteX43" fmla="*/ 2624447 w 3211174"/>
                <a:gd name="connsiteY43" fmla="*/ 71252 h 1506726"/>
                <a:gd name="connsiteX44" fmla="*/ 2826327 w 3211174"/>
                <a:gd name="connsiteY44" fmla="*/ 35626 h 1506726"/>
                <a:gd name="connsiteX45" fmla="*/ 3040083 w 3211174"/>
                <a:gd name="connsiteY45" fmla="*/ 11875 h 1506726"/>
                <a:gd name="connsiteX46" fmla="*/ 3099459 w 3211174"/>
                <a:gd name="connsiteY46" fmla="*/ 0 h 1506726"/>
                <a:gd name="connsiteX47" fmla="*/ 3194462 w 3211174"/>
                <a:gd name="connsiteY47" fmla="*/ 11875 h 1506726"/>
                <a:gd name="connsiteX48" fmla="*/ 3170711 w 3211174"/>
                <a:gd name="connsiteY48" fmla="*/ 83127 h 1506726"/>
                <a:gd name="connsiteX49" fmla="*/ 3135085 w 3211174"/>
                <a:gd name="connsiteY49" fmla="*/ 95003 h 1506726"/>
                <a:gd name="connsiteX50" fmla="*/ 3051958 w 3211174"/>
                <a:gd name="connsiteY50" fmla="*/ 118753 h 1506726"/>
                <a:gd name="connsiteX51" fmla="*/ 2980706 w 3211174"/>
                <a:gd name="connsiteY51" fmla="*/ 178130 h 1506726"/>
                <a:gd name="connsiteX52" fmla="*/ 2909454 w 3211174"/>
                <a:gd name="connsiteY52" fmla="*/ 190005 h 1506726"/>
                <a:gd name="connsiteX53" fmla="*/ 2660072 w 3211174"/>
                <a:gd name="connsiteY53" fmla="*/ 249382 h 1506726"/>
                <a:gd name="connsiteX54" fmla="*/ 2612571 w 3211174"/>
                <a:gd name="connsiteY54" fmla="*/ 296883 h 1506726"/>
                <a:gd name="connsiteX55" fmla="*/ 2576945 w 3211174"/>
                <a:gd name="connsiteY55" fmla="*/ 332509 h 1506726"/>
                <a:gd name="connsiteX56" fmla="*/ 2541319 w 3211174"/>
                <a:gd name="connsiteY56" fmla="*/ 344384 h 1506726"/>
                <a:gd name="connsiteX57" fmla="*/ 2398815 w 3211174"/>
                <a:gd name="connsiteY57" fmla="*/ 356260 h 1506726"/>
                <a:gd name="connsiteX58" fmla="*/ 2327563 w 3211174"/>
                <a:gd name="connsiteY58" fmla="*/ 391886 h 1506726"/>
                <a:gd name="connsiteX59" fmla="*/ 2256311 w 3211174"/>
                <a:gd name="connsiteY59" fmla="*/ 415636 h 1506726"/>
                <a:gd name="connsiteX60" fmla="*/ 2220685 w 3211174"/>
                <a:gd name="connsiteY60" fmla="*/ 427512 h 1506726"/>
                <a:gd name="connsiteX61" fmla="*/ 2185059 w 3211174"/>
                <a:gd name="connsiteY61" fmla="*/ 451262 h 1506726"/>
                <a:gd name="connsiteX62" fmla="*/ 2173184 w 3211174"/>
                <a:gd name="connsiteY62" fmla="*/ 486888 h 1506726"/>
                <a:gd name="connsiteX63" fmla="*/ 2161309 w 3211174"/>
                <a:gd name="connsiteY63" fmla="*/ 534390 h 1506726"/>
                <a:gd name="connsiteX64" fmla="*/ 2090057 w 3211174"/>
                <a:gd name="connsiteY64" fmla="*/ 558140 h 1506726"/>
                <a:gd name="connsiteX65" fmla="*/ 2006930 w 3211174"/>
                <a:gd name="connsiteY65" fmla="*/ 581891 h 1506726"/>
                <a:gd name="connsiteX66" fmla="*/ 1959428 w 3211174"/>
                <a:gd name="connsiteY66" fmla="*/ 653143 h 1506726"/>
                <a:gd name="connsiteX67" fmla="*/ 1888176 w 3211174"/>
                <a:gd name="connsiteY67" fmla="*/ 676893 h 1506726"/>
                <a:gd name="connsiteX68" fmla="*/ 1852550 w 3211174"/>
                <a:gd name="connsiteY68" fmla="*/ 688769 h 1506726"/>
                <a:gd name="connsiteX69" fmla="*/ 1840675 w 3211174"/>
                <a:gd name="connsiteY69" fmla="*/ 724395 h 1506726"/>
                <a:gd name="connsiteX70" fmla="*/ 1805049 w 3211174"/>
                <a:gd name="connsiteY70" fmla="*/ 748145 h 1506726"/>
                <a:gd name="connsiteX71" fmla="*/ 1721922 w 3211174"/>
                <a:gd name="connsiteY71" fmla="*/ 771896 h 1506726"/>
                <a:gd name="connsiteX72" fmla="*/ 1686296 w 3211174"/>
                <a:gd name="connsiteY72" fmla="*/ 783771 h 1506726"/>
                <a:gd name="connsiteX73" fmla="*/ 1626919 w 3211174"/>
                <a:gd name="connsiteY73" fmla="*/ 831273 h 1506726"/>
                <a:gd name="connsiteX74" fmla="*/ 1567543 w 3211174"/>
                <a:gd name="connsiteY74" fmla="*/ 878774 h 1506726"/>
                <a:gd name="connsiteX75" fmla="*/ 1531917 w 3211174"/>
                <a:gd name="connsiteY75" fmla="*/ 902525 h 1506726"/>
                <a:gd name="connsiteX76" fmla="*/ 1508166 w 3211174"/>
                <a:gd name="connsiteY76" fmla="*/ 938151 h 1506726"/>
                <a:gd name="connsiteX77" fmla="*/ 1436914 w 3211174"/>
                <a:gd name="connsiteY77" fmla="*/ 961901 h 1506726"/>
                <a:gd name="connsiteX78" fmla="*/ 1365662 w 3211174"/>
                <a:gd name="connsiteY78" fmla="*/ 1009403 h 1506726"/>
                <a:gd name="connsiteX79" fmla="*/ 1306285 w 3211174"/>
                <a:gd name="connsiteY79" fmla="*/ 1080655 h 1506726"/>
                <a:gd name="connsiteX80" fmla="*/ 1294410 w 3211174"/>
                <a:gd name="connsiteY80" fmla="*/ 1116281 h 1506726"/>
                <a:gd name="connsiteX81" fmla="*/ 1175657 w 3211174"/>
                <a:gd name="connsiteY81" fmla="*/ 1151906 h 1506726"/>
                <a:gd name="connsiteX82" fmla="*/ 1104405 w 3211174"/>
                <a:gd name="connsiteY82" fmla="*/ 1175657 h 1506726"/>
                <a:gd name="connsiteX83" fmla="*/ 1068779 w 3211174"/>
                <a:gd name="connsiteY83" fmla="*/ 1187532 h 1506726"/>
                <a:gd name="connsiteX84" fmla="*/ 1033153 w 3211174"/>
                <a:gd name="connsiteY84" fmla="*/ 1211283 h 1506726"/>
                <a:gd name="connsiteX85" fmla="*/ 878774 w 3211174"/>
                <a:gd name="connsiteY85" fmla="*/ 1246909 h 1506726"/>
                <a:gd name="connsiteX86" fmla="*/ 831272 w 3211174"/>
                <a:gd name="connsiteY86" fmla="*/ 1258784 h 1506726"/>
                <a:gd name="connsiteX87" fmla="*/ 771896 w 3211174"/>
                <a:gd name="connsiteY87" fmla="*/ 1270660 h 1506726"/>
                <a:gd name="connsiteX88" fmla="*/ 736270 w 3211174"/>
                <a:gd name="connsiteY88" fmla="*/ 1282535 h 1506726"/>
                <a:gd name="connsiteX89" fmla="*/ 593766 w 3211174"/>
                <a:gd name="connsiteY89" fmla="*/ 1294410 h 1506726"/>
                <a:gd name="connsiteX90" fmla="*/ 486888 w 3211174"/>
                <a:gd name="connsiteY90" fmla="*/ 1353787 h 1506726"/>
                <a:gd name="connsiteX91" fmla="*/ 451262 w 3211174"/>
                <a:gd name="connsiteY91" fmla="*/ 1377538 h 1506726"/>
                <a:gd name="connsiteX92" fmla="*/ 368135 w 3211174"/>
                <a:gd name="connsiteY92" fmla="*/ 1401288 h 1506726"/>
                <a:gd name="connsiteX93" fmla="*/ 273132 w 3211174"/>
                <a:gd name="connsiteY93" fmla="*/ 1425039 h 1506726"/>
                <a:gd name="connsiteX94" fmla="*/ 201880 w 3211174"/>
                <a:gd name="connsiteY94" fmla="*/ 1496291 h 1506726"/>
                <a:gd name="connsiteX95" fmla="*/ 0 w 3211174"/>
                <a:gd name="connsiteY95" fmla="*/ 1496291 h 15067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</a:cxnLst>
              <a:rect l="l" t="t" r="r" b="b"/>
              <a:pathLst>
                <a:path w="3211174" h="1506726">
                  <a:moveTo>
                    <a:pt x="0" y="1496291"/>
                  </a:moveTo>
                  <a:cubicBezTo>
                    <a:pt x="63141" y="1417363"/>
                    <a:pt x="23454" y="1444930"/>
                    <a:pt x="118753" y="1413164"/>
                  </a:cubicBezTo>
                  <a:lnTo>
                    <a:pt x="154379" y="1401288"/>
                  </a:lnTo>
                  <a:lnTo>
                    <a:pt x="190005" y="1389413"/>
                  </a:lnTo>
                  <a:cubicBezTo>
                    <a:pt x="193963" y="1377538"/>
                    <a:pt x="193029" y="1362638"/>
                    <a:pt x="201880" y="1353787"/>
                  </a:cubicBezTo>
                  <a:cubicBezTo>
                    <a:pt x="222064" y="1333603"/>
                    <a:pt x="252948" y="1326470"/>
                    <a:pt x="273132" y="1306286"/>
                  </a:cubicBezTo>
                  <a:lnTo>
                    <a:pt x="308758" y="1270660"/>
                  </a:lnTo>
                  <a:cubicBezTo>
                    <a:pt x="312717" y="1258785"/>
                    <a:pt x="310448" y="1242310"/>
                    <a:pt x="320634" y="1235034"/>
                  </a:cubicBezTo>
                  <a:cubicBezTo>
                    <a:pt x="341006" y="1220483"/>
                    <a:pt x="368135" y="1219200"/>
                    <a:pt x="391885" y="1211283"/>
                  </a:cubicBezTo>
                  <a:cubicBezTo>
                    <a:pt x="457784" y="1189317"/>
                    <a:pt x="415100" y="1200959"/>
                    <a:pt x="522514" y="1187532"/>
                  </a:cubicBezTo>
                  <a:cubicBezTo>
                    <a:pt x="612061" y="1157684"/>
                    <a:pt x="505155" y="1201419"/>
                    <a:pt x="581891" y="1140031"/>
                  </a:cubicBezTo>
                  <a:cubicBezTo>
                    <a:pt x="591666" y="1132211"/>
                    <a:pt x="605642" y="1132114"/>
                    <a:pt x="617517" y="1128156"/>
                  </a:cubicBezTo>
                  <a:lnTo>
                    <a:pt x="688769" y="1080655"/>
                  </a:lnTo>
                  <a:cubicBezTo>
                    <a:pt x="700644" y="1072738"/>
                    <a:pt x="710855" y="1061417"/>
                    <a:pt x="724395" y="1056904"/>
                  </a:cubicBezTo>
                  <a:lnTo>
                    <a:pt x="760021" y="1045029"/>
                  </a:lnTo>
                  <a:cubicBezTo>
                    <a:pt x="813136" y="965355"/>
                    <a:pt x="750566" y="1043415"/>
                    <a:pt x="819397" y="997527"/>
                  </a:cubicBezTo>
                  <a:cubicBezTo>
                    <a:pt x="833371" y="988211"/>
                    <a:pt x="841766" y="972212"/>
                    <a:pt x="855023" y="961901"/>
                  </a:cubicBezTo>
                  <a:cubicBezTo>
                    <a:pt x="916274" y="914262"/>
                    <a:pt x="908148" y="920442"/>
                    <a:pt x="961901" y="902525"/>
                  </a:cubicBezTo>
                  <a:cubicBezTo>
                    <a:pt x="973776" y="894608"/>
                    <a:pt x="988129" y="889515"/>
                    <a:pt x="997527" y="878774"/>
                  </a:cubicBezTo>
                  <a:cubicBezTo>
                    <a:pt x="1016324" y="857292"/>
                    <a:pt x="1021277" y="823356"/>
                    <a:pt x="1045028" y="807522"/>
                  </a:cubicBezTo>
                  <a:cubicBezTo>
                    <a:pt x="1091069" y="776827"/>
                    <a:pt x="1067114" y="788284"/>
                    <a:pt x="1116280" y="771896"/>
                  </a:cubicBezTo>
                  <a:cubicBezTo>
                    <a:pt x="1172738" y="734257"/>
                    <a:pt x="1138364" y="752660"/>
                    <a:pt x="1223158" y="724395"/>
                  </a:cubicBezTo>
                  <a:cubicBezTo>
                    <a:pt x="1235033" y="720437"/>
                    <a:pt x="1248369" y="719463"/>
                    <a:pt x="1258784" y="712519"/>
                  </a:cubicBezTo>
                  <a:lnTo>
                    <a:pt x="1330036" y="665018"/>
                  </a:lnTo>
                  <a:cubicBezTo>
                    <a:pt x="1351704" y="632516"/>
                    <a:pt x="1351911" y="622309"/>
                    <a:pt x="1389413" y="605642"/>
                  </a:cubicBezTo>
                  <a:cubicBezTo>
                    <a:pt x="1389428" y="605635"/>
                    <a:pt x="1478470" y="575956"/>
                    <a:pt x="1496291" y="570016"/>
                  </a:cubicBezTo>
                  <a:cubicBezTo>
                    <a:pt x="1508166" y="566057"/>
                    <a:pt x="1521501" y="565083"/>
                    <a:pt x="1531917" y="558140"/>
                  </a:cubicBezTo>
                  <a:cubicBezTo>
                    <a:pt x="1574562" y="529711"/>
                    <a:pt x="1578232" y="522751"/>
                    <a:pt x="1638795" y="510639"/>
                  </a:cubicBezTo>
                  <a:cubicBezTo>
                    <a:pt x="1658587" y="506681"/>
                    <a:pt x="1678698" y="504075"/>
                    <a:pt x="1698171" y="498764"/>
                  </a:cubicBezTo>
                  <a:cubicBezTo>
                    <a:pt x="1722324" y="492177"/>
                    <a:pt x="1769423" y="475013"/>
                    <a:pt x="1769423" y="475013"/>
                  </a:cubicBezTo>
                  <a:cubicBezTo>
                    <a:pt x="1812966" y="409699"/>
                    <a:pt x="1769423" y="465117"/>
                    <a:pt x="1828800" y="415636"/>
                  </a:cubicBezTo>
                  <a:cubicBezTo>
                    <a:pt x="1841702" y="404885"/>
                    <a:pt x="1849745" y="388166"/>
                    <a:pt x="1864426" y="380010"/>
                  </a:cubicBezTo>
                  <a:cubicBezTo>
                    <a:pt x="1914371" y="352263"/>
                    <a:pt x="1976592" y="351596"/>
                    <a:pt x="2030680" y="344384"/>
                  </a:cubicBezTo>
                  <a:cubicBezTo>
                    <a:pt x="2058425" y="340685"/>
                    <a:pt x="2086269" y="337516"/>
                    <a:pt x="2113808" y="332509"/>
                  </a:cubicBezTo>
                  <a:cubicBezTo>
                    <a:pt x="2153295" y="325330"/>
                    <a:pt x="2195375" y="309278"/>
                    <a:pt x="2232561" y="296883"/>
                  </a:cubicBezTo>
                  <a:lnTo>
                    <a:pt x="2268187" y="285008"/>
                  </a:lnTo>
                  <a:cubicBezTo>
                    <a:pt x="2280062" y="277091"/>
                    <a:pt x="2291047" y="267640"/>
                    <a:pt x="2303813" y="261257"/>
                  </a:cubicBezTo>
                  <a:cubicBezTo>
                    <a:pt x="2315009" y="255659"/>
                    <a:pt x="2329024" y="256326"/>
                    <a:pt x="2339439" y="249382"/>
                  </a:cubicBezTo>
                  <a:cubicBezTo>
                    <a:pt x="2353413" y="240066"/>
                    <a:pt x="2362163" y="224507"/>
                    <a:pt x="2375065" y="213756"/>
                  </a:cubicBezTo>
                  <a:cubicBezTo>
                    <a:pt x="2405760" y="188177"/>
                    <a:pt x="2410610" y="190032"/>
                    <a:pt x="2446317" y="178130"/>
                  </a:cubicBezTo>
                  <a:cubicBezTo>
                    <a:pt x="2458192" y="170213"/>
                    <a:pt x="2469177" y="160762"/>
                    <a:pt x="2481943" y="154379"/>
                  </a:cubicBezTo>
                  <a:cubicBezTo>
                    <a:pt x="2493139" y="148781"/>
                    <a:pt x="2507154" y="149448"/>
                    <a:pt x="2517569" y="142504"/>
                  </a:cubicBezTo>
                  <a:cubicBezTo>
                    <a:pt x="2606524" y="83201"/>
                    <a:pt x="2504111" y="123239"/>
                    <a:pt x="2588821" y="95003"/>
                  </a:cubicBezTo>
                  <a:cubicBezTo>
                    <a:pt x="2600696" y="87086"/>
                    <a:pt x="2611405" y="77049"/>
                    <a:pt x="2624447" y="71252"/>
                  </a:cubicBezTo>
                  <a:cubicBezTo>
                    <a:pt x="2701748" y="36895"/>
                    <a:pt x="2732639" y="44143"/>
                    <a:pt x="2826327" y="35626"/>
                  </a:cubicBezTo>
                  <a:cubicBezTo>
                    <a:pt x="2924136" y="3024"/>
                    <a:pt x="2822232" y="33660"/>
                    <a:pt x="3040083" y="11875"/>
                  </a:cubicBezTo>
                  <a:cubicBezTo>
                    <a:pt x="3060167" y="9867"/>
                    <a:pt x="3079667" y="3958"/>
                    <a:pt x="3099459" y="0"/>
                  </a:cubicBezTo>
                  <a:cubicBezTo>
                    <a:pt x="3131127" y="3958"/>
                    <a:pt x="3165298" y="-1086"/>
                    <a:pt x="3194462" y="11875"/>
                  </a:cubicBezTo>
                  <a:cubicBezTo>
                    <a:pt x="3241231" y="32661"/>
                    <a:pt x="3175498" y="79935"/>
                    <a:pt x="3170711" y="83127"/>
                  </a:cubicBezTo>
                  <a:cubicBezTo>
                    <a:pt x="3160296" y="90071"/>
                    <a:pt x="3147121" y="91564"/>
                    <a:pt x="3135085" y="95003"/>
                  </a:cubicBezTo>
                  <a:cubicBezTo>
                    <a:pt x="3030680" y="124834"/>
                    <a:pt x="3137397" y="90274"/>
                    <a:pt x="3051958" y="118753"/>
                  </a:cubicBezTo>
                  <a:cubicBezTo>
                    <a:pt x="3035422" y="135289"/>
                    <a:pt x="3005505" y="169864"/>
                    <a:pt x="2980706" y="178130"/>
                  </a:cubicBezTo>
                  <a:cubicBezTo>
                    <a:pt x="2957863" y="185744"/>
                    <a:pt x="2933205" y="186047"/>
                    <a:pt x="2909454" y="190005"/>
                  </a:cubicBezTo>
                  <a:cubicBezTo>
                    <a:pt x="2788688" y="270515"/>
                    <a:pt x="2866683" y="235607"/>
                    <a:pt x="2660072" y="249382"/>
                  </a:cubicBezTo>
                  <a:cubicBezTo>
                    <a:pt x="2637453" y="317241"/>
                    <a:pt x="2666858" y="260692"/>
                    <a:pt x="2612571" y="296883"/>
                  </a:cubicBezTo>
                  <a:cubicBezTo>
                    <a:pt x="2598597" y="306199"/>
                    <a:pt x="2590919" y="323193"/>
                    <a:pt x="2576945" y="332509"/>
                  </a:cubicBezTo>
                  <a:cubicBezTo>
                    <a:pt x="2566530" y="339453"/>
                    <a:pt x="2553727" y="342730"/>
                    <a:pt x="2541319" y="344384"/>
                  </a:cubicBezTo>
                  <a:cubicBezTo>
                    <a:pt x="2494071" y="350684"/>
                    <a:pt x="2446316" y="352301"/>
                    <a:pt x="2398815" y="356260"/>
                  </a:cubicBezTo>
                  <a:cubicBezTo>
                    <a:pt x="2268888" y="399568"/>
                    <a:pt x="2465687" y="330498"/>
                    <a:pt x="2327563" y="391886"/>
                  </a:cubicBezTo>
                  <a:cubicBezTo>
                    <a:pt x="2304685" y="402054"/>
                    <a:pt x="2280062" y="407719"/>
                    <a:pt x="2256311" y="415636"/>
                  </a:cubicBezTo>
                  <a:cubicBezTo>
                    <a:pt x="2244436" y="419594"/>
                    <a:pt x="2231101" y="420569"/>
                    <a:pt x="2220685" y="427512"/>
                  </a:cubicBezTo>
                  <a:lnTo>
                    <a:pt x="2185059" y="451262"/>
                  </a:lnTo>
                  <a:cubicBezTo>
                    <a:pt x="2181101" y="463137"/>
                    <a:pt x="2176623" y="474852"/>
                    <a:pt x="2173184" y="486888"/>
                  </a:cubicBezTo>
                  <a:cubicBezTo>
                    <a:pt x="2168700" y="502581"/>
                    <a:pt x="2173701" y="523768"/>
                    <a:pt x="2161309" y="534390"/>
                  </a:cubicBezTo>
                  <a:cubicBezTo>
                    <a:pt x="2142301" y="550683"/>
                    <a:pt x="2114345" y="552068"/>
                    <a:pt x="2090057" y="558140"/>
                  </a:cubicBezTo>
                  <a:cubicBezTo>
                    <a:pt x="2030412" y="573052"/>
                    <a:pt x="2058040" y="564855"/>
                    <a:pt x="2006930" y="581891"/>
                  </a:cubicBezTo>
                  <a:cubicBezTo>
                    <a:pt x="1991096" y="605642"/>
                    <a:pt x="1986508" y="644117"/>
                    <a:pt x="1959428" y="653143"/>
                  </a:cubicBezTo>
                  <a:lnTo>
                    <a:pt x="1888176" y="676893"/>
                  </a:lnTo>
                  <a:lnTo>
                    <a:pt x="1852550" y="688769"/>
                  </a:lnTo>
                  <a:cubicBezTo>
                    <a:pt x="1848592" y="700644"/>
                    <a:pt x="1848495" y="714620"/>
                    <a:pt x="1840675" y="724395"/>
                  </a:cubicBezTo>
                  <a:cubicBezTo>
                    <a:pt x="1831759" y="735540"/>
                    <a:pt x="1817814" y="741762"/>
                    <a:pt x="1805049" y="748145"/>
                  </a:cubicBezTo>
                  <a:cubicBezTo>
                    <a:pt x="1786062" y="757639"/>
                    <a:pt x="1739685" y="766821"/>
                    <a:pt x="1721922" y="771896"/>
                  </a:cubicBezTo>
                  <a:cubicBezTo>
                    <a:pt x="1709886" y="775335"/>
                    <a:pt x="1698171" y="779813"/>
                    <a:pt x="1686296" y="783771"/>
                  </a:cubicBezTo>
                  <a:cubicBezTo>
                    <a:pt x="1618227" y="885873"/>
                    <a:pt x="1708864" y="765715"/>
                    <a:pt x="1626919" y="831273"/>
                  </a:cubicBezTo>
                  <a:cubicBezTo>
                    <a:pt x="1550187" y="892660"/>
                    <a:pt x="1657088" y="848927"/>
                    <a:pt x="1567543" y="878774"/>
                  </a:cubicBezTo>
                  <a:cubicBezTo>
                    <a:pt x="1555668" y="886691"/>
                    <a:pt x="1542009" y="892433"/>
                    <a:pt x="1531917" y="902525"/>
                  </a:cubicBezTo>
                  <a:cubicBezTo>
                    <a:pt x="1521825" y="912617"/>
                    <a:pt x="1520269" y="930587"/>
                    <a:pt x="1508166" y="938151"/>
                  </a:cubicBezTo>
                  <a:cubicBezTo>
                    <a:pt x="1486936" y="951420"/>
                    <a:pt x="1436914" y="961901"/>
                    <a:pt x="1436914" y="961901"/>
                  </a:cubicBezTo>
                  <a:cubicBezTo>
                    <a:pt x="1413163" y="977735"/>
                    <a:pt x="1381496" y="985652"/>
                    <a:pt x="1365662" y="1009403"/>
                  </a:cubicBezTo>
                  <a:cubicBezTo>
                    <a:pt x="1332595" y="1059003"/>
                    <a:pt x="1352003" y="1034937"/>
                    <a:pt x="1306285" y="1080655"/>
                  </a:cubicBezTo>
                  <a:cubicBezTo>
                    <a:pt x="1302327" y="1092530"/>
                    <a:pt x="1304596" y="1109005"/>
                    <a:pt x="1294410" y="1116281"/>
                  </a:cubicBezTo>
                  <a:cubicBezTo>
                    <a:pt x="1274141" y="1130759"/>
                    <a:pt x="1204115" y="1143369"/>
                    <a:pt x="1175657" y="1151906"/>
                  </a:cubicBezTo>
                  <a:cubicBezTo>
                    <a:pt x="1151677" y="1159100"/>
                    <a:pt x="1128156" y="1167740"/>
                    <a:pt x="1104405" y="1175657"/>
                  </a:cubicBezTo>
                  <a:lnTo>
                    <a:pt x="1068779" y="1187532"/>
                  </a:lnTo>
                  <a:cubicBezTo>
                    <a:pt x="1056904" y="1195449"/>
                    <a:pt x="1046195" y="1205486"/>
                    <a:pt x="1033153" y="1211283"/>
                  </a:cubicBezTo>
                  <a:cubicBezTo>
                    <a:pt x="962408" y="1242726"/>
                    <a:pt x="956430" y="1232790"/>
                    <a:pt x="878774" y="1246909"/>
                  </a:cubicBezTo>
                  <a:cubicBezTo>
                    <a:pt x="862716" y="1249829"/>
                    <a:pt x="847205" y="1255243"/>
                    <a:pt x="831272" y="1258784"/>
                  </a:cubicBezTo>
                  <a:cubicBezTo>
                    <a:pt x="811569" y="1263163"/>
                    <a:pt x="791477" y="1265765"/>
                    <a:pt x="771896" y="1270660"/>
                  </a:cubicBezTo>
                  <a:cubicBezTo>
                    <a:pt x="759752" y="1273696"/>
                    <a:pt x="748678" y="1280881"/>
                    <a:pt x="736270" y="1282535"/>
                  </a:cubicBezTo>
                  <a:cubicBezTo>
                    <a:pt x="689022" y="1288835"/>
                    <a:pt x="641267" y="1290452"/>
                    <a:pt x="593766" y="1294410"/>
                  </a:cubicBezTo>
                  <a:cubicBezTo>
                    <a:pt x="531061" y="1315313"/>
                    <a:pt x="568554" y="1299343"/>
                    <a:pt x="486888" y="1353787"/>
                  </a:cubicBezTo>
                  <a:cubicBezTo>
                    <a:pt x="475013" y="1361704"/>
                    <a:pt x="464802" y="1373025"/>
                    <a:pt x="451262" y="1377538"/>
                  </a:cubicBezTo>
                  <a:cubicBezTo>
                    <a:pt x="411587" y="1390763"/>
                    <a:pt x="412872" y="1391346"/>
                    <a:pt x="368135" y="1401288"/>
                  </a:cubicBezTo>
                  <a:cubicBezTo>
                    <a:pt x="282156" y="1420395"/>
                    <a:pt x="336792" y="1403820"/>
                    <a:pt x="273132" y="1425039"/>
                  </a:cubicBezTo>
                  <a:cubicBezTo>
                    <a:pt x="249381" y="1448790"/>
                    <a:pt x="235302" y="1492949"/>
                    <a:pt x="201880" y="1496291"/>
                  </a:cubicBezTo>
                  <a:cubicBezTo>
                    <a:pt x="43739" y="1512105"/>
                    <a:pt x="122909" y="1508166"/>
                    <a:pt x="0" y="1496291"/>
                  </a:cubicBezTo>
                  <a:close/>
                </a:path>
              </a:pathLst>
            </a:custGeom>
            <a:gradFill>
              <a:gsLst>
                <a:gs pos="16000">
                  <a:srgbClr val="080808"/>
                </a:gs>
                <a:gs pos="57000">
                  <a:srgbClr val="FFFFFF">
                    <a:lumMod val="94000"/>
                  </a:srgbClr>
                </a:gs>
              </a:gsLst>
              <a:lin ang="14700000" scaled="0"/>
            </a:gra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4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116" name="Dowolny kształt 129"/>
            <p:cNvSpPr/>
            <p:nvPr/>
          </p:nvSpPr>
          <p:spPr bwMode="auto">
            <a:xfrm>
              <a:off x="2325685" y="573480"/>
              <a:ext cx="6548754" cy="5234271"/>
            </a:xfrm>
            <a:custGeom>
              <a:avLst/>
              <a:gdLst>
                <a:gd name="connsiteX0" fmla="*/ 0 w 7094483"/>
                <a:gd name="connsiteY0" fmla="*/ 5181719 h 5234271"/>
                <a:gd name="connsiteX1" fmla="*/ 0 w 7094483"/>
                <a:gd name="connsiteY1" fmla="*/ 5181719 h 5234271"/>
                <a:gd name="connsiteX2" fmla="*/ 73573 w 7094483"/>
                <a:gd name="connsiteY2" fmla="*/ 5118657 h 5234271"/>
                <a:gd name="connsiteX3" fmla="*/ 136635 w 7094483"/>
                <a:gd name="connsiteY3" fmla="*/ 5066105 h 5234271"/>
                <a:gd name="connsiteX4" fmla="*/ 199697 w 7094483"/>
                <a:gd name="connsiteY4" fmla="*/ 5045084 h 5234271"/>
                <a:gd name="connsiteX5" fmla="*/ 220717 w 7094483"/>
                <a:gd name="connsiteY5" fmla="*/ 5013553 h 5234271"/>
                <a:gd name="connsiteX6" fmla="*/ 283780 w 7094483"/>
                <a:gd name="connsiteY6" fmla="*/ 4982022 h 5234271"/>
                <a:gd name="connsiteX7" fmla="*/ 304800 w 7094483"/>
                <a:gd name="connsiteY7" fmla="*/ 4950491 h 5234271"/>
                <a:gd name="connsiteX8" fmla="*/ 367862 w 7094483"/>
                <a:gd name="connsiteY8" fmla="*/ 4918960 h 5234271"/>
                <a:gd name="connsiteX9" fmla="*/ 399393 w 7094483"/>
                <a:gd name="connsiteY9" fmla="*/ 4887429 h 5234271"/>
                <a:gd name="connsiteX10" fmla="*/ 430924 w 7094483"/>
                <a:gd name="connsiteY10" fmla="*/ 4866409 h 5234271"/>
                <a:gd name="connsiteX11" fmla="*/ 483476 w 7094483"/>
                <a:gd name="connsiteY11" fmla="*/ 4813857 h 5234271"/>
                <a:gd name="connsiteX12" fmla="*/ 504497 w 7094483"/>
                <a:gd name="connsiteY12" fmla="*/ 4782326 h 5234271"/>
                <a:gd name="connsiteX13" fmla="*/ 536028 w 7094483"/>
                <a:gd name="connsiteY13" fmla="*/ 4761305 h 5234271"/>
                <a:gd name="connsiteX14" fmla="*/ 546538 w 7094483"/>
                <a:gd name="connsiteY14" fmla="*/ 4729774 h 5234271"/>
                <a:gd name="connsiteX15" fmla="*/ 567559 w 7094483"/>
                <a:gd name="connsiteY15" fmla="*/ 4698243 h 5234271"/>
                <a:gd name="connsiteX16" fmla="*/ 578069 w 7094483"/>
                <a:gd name="connsiteY16" fmla="*/ 4666712 h 5234271"/>
                <a:gd name="connsiteX17" fmla="*/ 609600 w 7094483"/>
                <a:gd name="connsiteY17" fmla="*/ 4635181 h 5234271"/>
                <a:gd name="connsiteX18" fmla="*/ 683173 w 7094483"/>
                <a:gd name="connsiteY18" fmla="*/ 4593140 h 5234271"/>
                <a:gd name="connsiteX19" fmla="*/ 777766 w 7094483"/>
                <a:gd name="connsiteY19" fmla="*/ 4519567 h 5234271"/>
                <a:gd name="connsiteX20" fmla="*/ 819807 w 7094483"/>
                <a:gd name="connsiteY20" fmla="*/ 4498547 h 5234271"/>
                <a:gd name="connsiteX21" fmla="*/ 882869 w 7094483"/>
                <a:gd name="connsiteY21" fmla="*/ 4456505 h 5234271"/>
                <a:gd name="connsiteX22" fmla="*/ 914400 w 7094483"/>
                <a:gd name="connsiteY22" fmla="*/ 4435484 h 5234271"/>
                <a:gd name="connsiteX23" fmla="*/ 1008993 w 7094483"/>
                <a:gd name="connsiteY23" fmla="*/ 4403953 h 5234271"/>
                <a:gd name="connsiteX24" fmla="*/ 1040524 w 7094483"/>
                <a:gd name="connsiteY24" fmla="*/ 4393443 h 5234271"/>
                <a:gd name="connsiteX25" fmla="*/ 1072055 w 7094483"/>
                <a:gd name="connsiteY25" fmla="*/ 4382933 h 5234271"/>
                <a:gd name="connsiteX26" fmla="*/ 1135117 w 7094483"/>
                <a:gd name="connsiteY26" fmla="*/ 4340891 h 5234271"/>
                <a:gd name="connsiteX27" fmla="*/ 1229711 w 7094483"/>
                <a:gd name="connsiteY27" fmla="*/ 4267319 h 5234271"/>
                <a:gd name="connsiteX28" fmla="*/ 1345324 w 7094483"/>
                <a:gd name="connsiteY28" fmla="*/ 4235788 h 5234271"/>
                <a:gd name="connsiteX29" fmla="*/ 1408386 w 7094483"/>
                <a:gd name="connsiteY29" fmla="*/ 4204257 h 5234271"/>
                <a:gd name="connsiteX30" fmla="*/ 1439917 w 7094483"/>
                <a:gd name="connsiteY30" fmla="*/ 4183236 h 5234271"/>
                <a:gd name="connsiteX31" fmla="*/ 1502980 w 7094483"/>
                <a:gd name="connsiteY31" fmla="*/ 4162216 h 5234271"/>
                <a:gd name="connsiteX32" fmla="*/ 1534511 w 7094483"/>
                <a:gd name="connsiteY32" fmla="*/ 4151705 h 5234271"/>
                <a:gd name="connsiteX33" fmla="*/ 1629104 w 7094483"/>
                <a:gd name="connsiteY33" fmla="*/ 4078133 h 5234271"/>
                <a:gd name="connsiteX34" fmla="*/ 1660635 w 7094483"/>
                <a:gd name="connsiteY34" fmla="*/ 4057112 h 5234271"/>
                <a:gd name="connsiteX35" fmla="*/ 1692166 w 7094483"/>
                <a:gd name="connsiteY35" fmla="*/ 4025581 h 5234271"/>
                <a:gd name="connsiteX36" fmla="*/ 1723697 w 7094483"/>
                <a:gd name="connsiteY36" fmla="*/ 4004560 h 5234271"/>
                <a:gd name="connsiteX37" fmla="*/ 1786759 w 7094483"/>
                <a:gd name="connsiteY37" fmla="*/ 3952009 h 5234271"/>
                <a:gd name="connsiteX38" fmla="*/ 1849821 w 7094483"/>
                <a:gd name="connsiteY38" fmla="*/ 3930988 h 5234271"/>
                <a:gd name="connsiteX39" fmla="*/ 1881352 w 7094483"/>
                <a:gd name="connsiteY39" fmla="*/ 3909967 h 5234271"/>
                <a:gd name="connsiteX40" fmla="*/ 1912883 w 7094483"/>
                <a:gd name="connsiteY40" fmla="*/ 3899457 h 5234271"/>
                <a:gd name="connsiteX41" fmla="*/ 1965435 w 7094483"/>
                <a:gd name="connsiteY41" fmla="*/ 3857416 h 5234271"/>
                <a:gd name="connsiteX42" fmla="*/ 2028497 w 7094483"/>
                <a:gd name="connsiteY42" fmla="*/ 3804864 h 5234271"/>
                <a:gd name="connsiteX43" fmla="*/ 2091559 w 7094483"/>
                <a:gd name="connsiteY43" fmla="*/ 3783843 h 5234271"/>
                <a:gd name="connsiteX44" fmla="*/ 2154621 w 7094483"/>
                <a:gd name="connsiteY44" fmla="*/ 3741802 h 5234271"/>
                <a:gd name="connsiteX45" fmla="*/ 2186152 w 7094483"/>
                <a:gd name="connsiteY45" fmla="*/ 3710271 h 5234271"/>
                <a:gd name="connsiteX46" fmla="*/ 2249214 w 7094483"/>
                <a:gd name="connsiteY46" fmla="*/ 3689250 h 5234271"/>
                <a:gd name="connsiteX47" fmla="*/ 2301766 w 7094483"/>
                <a:gd name="connsiteY47" fmla="*/ 3636698 h 5234271"/>
                <a:gd name="connsiteX48" fmla="*/ 2333297 w 7094483"/>
                <a:gd name="connsiteY48" fmla="*/ 3615678 h 5234271"/>
                <a:gd name="connsiteX49" fmla="*/ 2385849 w 7094483"/>
                <a:gd name="connsiteY49" fmla="*/ 3552616 h 5234271"/>
                <a:gd name="connsiteX50" fmla="*/ 2417380 w 7094483"/>
                <a:gd name="connsiteY50" fmla="*/ 3531595 h 5234271"/>
                <a:gd name="connsiteX51" fmla="*/ 2448911 w 7094483"/>
                <a:gd name="connsiteY51" fmla="*/ 3500064 h 5234271"/>
                <a:gd name="connsiteX52" fmla="*/ 2511973 w 7094483"/>
                <a:gd name="connsiteY52" fmla="*/ 3479043 h 5234271"/>
                <a:gd name="connsiteX53" fmla="*/ 2543504 w 7094483"/>
                <a:gd name="connsiteY53" fmla="*/ 3447512 h 5234271"/>
                <a:gd name="connsiteX54" fmla="*/ 2575035 w 7094483"/>
                <a:gd name="connsiteY54" fmla="*/ 3437002 h 5234271"/>
                <a:gd name="connsiteX55" fmla="*/ 2606566 w 7094483"/>
                <a:gd name="connsiteY55" fmla="*/ 3415981 h 5234271"/>
                <a:gd name="connsiteX56" fmla="*/ 2659117 w 7094483"/>
                <a:gd name="connsiteY56" fmla="*/ 3363429 h 5234271"/>
                <a:gd name="connsiteX57" fmla="*/ 2690649 w 7094483"/>
                <a:gd name="connsiteY57" fmla="*/ 3331898 h 5234271"/>
                <a:gd name="connsiteX58" fmla="*/ 2795752 w 7094483"/>
                <a:gd name="connsiteY58" fmla="*/ 3258326 h 5234271"/>
                <a:gd name="connsiteX59" fmla="*/ 2827283 w 7094483"/>
                <a:gd name="connsiteY59" fmla="*/ 3237305 h 5234271"/>
                <a:gd name="connsiteX60" fmla="*/ 2858814 w 7094483"/>
                <a:gd name="connsiteY60" fmla="*/ 3205774 h 5234271"/>
                <a:gd name="connsiteX61" fmla="*/ 2890345 w 7094483"/>
                <a:gd name="connsiteY61" fmla="*/ 3195264 h 5234271"/>
                <a:gd name="connsiteX62" fmla="*/ 2921876 w 7094483"/>
                <a:gd name="connsiteY62" fmla="*/ 3163733 h 5234271"/>
                <a:gd name="connsiteX63" fmla="*/ 2984938 w 7094483"/>
                <a:gd name="connsiteY63" fmla="*/ 3121691 h 5234271"/>
                <a:gd name="connsiteX64" fmla="*/ 3048000 w 7094483"/>
                <a:gd name="connsiteY64" fmla="*/ 3058629 h 5234271"/>
                <a:gd name="connsiteX65" fmla="*/ 3111062 w 7094483"/>
                <a:gd name="connsiteY65" fmla="*/ 3016588 h 5234271"/>
                <a:gd name="connsiteX66" fmla="*/ 3174124 w 7094483"/>
                <a:gd name="connsiteY66" fmla="*/ 2974547 h 5234271"/>
                <a:gd name="connsiteX67" fmla="*/ 3205655 w 7094483"/>
                <a:gd name="connsiteY67" fmla="*/ 2953526 h 5234271"/>
                <a:gd name="connsiteX68" fmla="*/ 3237186 w 7094483"/>
                <a:gd name="connsiteY68" fmla="*/ 2943016 h 5234271"/>
                <a:gd name="connsiteX69" fmla="*/ 3289738 w 7094483"/>
                <a:gd name="connsiteY69" fmla="*/ 2879953 h 5234271"/>
                <a:gd name="connsiteX70" fmla="*/ 3321269 w 7094483"/>
                <a:gd name="connsiteY70" fmla="*/ 2858933 h 5234271"/>
                <a:gd name="connsiteX71" fmla="*/ 3331780 w 7094483"/>
                <a:gd name="connsiteY71" fmla="*/ 2827402 h 5234271"/>
                <a:gd name="connsiteX72" fmla="*/ 3363311 w 7094483"/>
                <a:gd name="connsiteY72" fmla="*/ 2806381 h 5234271"/>
                <a:gd name="connsiteX73" fmla="*/ 3426373 w 7094483"/>
                <a:gd name="connsiteY73" fmla="*/ 2753829 h 5234271"/>
                <a:gd name="connsiteX74" fmla="*/ 3531476 w 7094483"/>
                <a:gd name="connsiteY74" fmla="*/ 2596174 h 5234271"/>
                <a:gd name="connsiteX75" fmla="*/ 3552497 w 7094483"/>
                <a:gd name="connsiteY75" fmla="*/ 2564643 h 5234271"/>
                <a:gd name="connsiteX76" fmla="*/ 3573517 w 7094483"/>
                <a:gd name="connsiteY76" fmla="*/ 2533112 h 5234271"/>
                <a:gd name="connsiteX77" fmla="*/ 3636580 w 7094483"/>
                <a:gd name="connsiteY77" fmla="*/ 2480560 h 5234271"/>
                <a:gd name="connsiteX78" fmla="*/ 3657600 w 7094483"/>
                <a:gd name="connsiteY78" fmla="*/ 2449029 h 5234271"/>
                <a:gd name="connsiteX79" fmla="*/ 3720662 w 7094483"/>
                <a:gd name="connsiteY79" fmla="*/ 2406988 h 5234271"/>
                <a:gd name="connsiteX80" fmla="*/ 3752193 w 7094483"/>
                <a:gd name="connsiteY80" fmla="*/ 2385967 h 5234271"/>
                <a:gd name="connsiteX81" fmla="*/ 3815255 w 7094483"/>
                <a:gd name="connsiteY81" fmla="*/ 2364947 h 5234271"/>
                <a:gd name="connsiteX82" fmla="*/ 3878317 w 7094483"/>
                <a:gd name="connsiteY82" fmla="*/ 2322905 h 5234271"/>
                <a:gd name="connsiteX83" fmla="*/ 3909849 w 7094483"/>
                <a:gd name="connsiteY83" fmla="*/ 2301884 h 5234271"/>
                <a:gd name="connsiteX84" fmla="*/ 3941380 w 7094483"/>
                <a:gd name="connsiteY84" fmla="*/ 2291374 h 5234271"/>
                <a:gd name="connsiteX85" fmla="*/ 3972911 w 7094483"/>
                <a:gd name="connsiteY85" fmla="*/ 2270353 h 5234271"/>
                <a:gd name="connsiteX86" fmla="*/ 4025462 w 7094483"/>
                <a:gd name="connsiteY86" fmla="*/ 2259843 h 5234271"/>
                <a:gd name="connsiteX87" fmla="*/ 4056993 w 7094483"/>
                <a:gd name="connsiteY87" fmla="*/ 2249333 h 5234271"/>
                <a:gd name="connsiteX88" fmla="*/ 4120055 w 7094483"/>
                <a:gd name="connsiteY88" fmla="*/ 2196781 h 5234271"/>
                <a:gd name="connsiteX89" fmla="*/ 4151586 w 7094483"/>
                <a:gd name="connsiteY89" fmla="*/ 2175760 h 5234271"/>
                <a:gd name="connsiteX90" fmla="*/ 4214649 w 7094483"/>
                <a:gd name="connsiteY90" fmla="*/ 2133719 h 5234271"/>
                <a:gd name="connsiteX91" fmla="*/ 4309242 w 7094483"/>
                <a:gd name="connsiteY91" fmla="*/ 2091678 h 5234271"/>
                <a:gd name="connsiteX92" fmla="*/ 4340773 w 7094483"/>
                <a:gd name="connsiteY92" fmla="*/ 2081167 h 5234271"/>
                <a:gd name="connsiteX93" fmla="*/ 4372304 w 7094483"/>
                <a:gd name="connsiteY93" fmla="*/ 2070657 h 5234271"/>
                <a:gd name="connsiteX94" fmla="*/ 4403835 w 7094483"/>
                <a:gd name="connsiteY94" fmla="*/ 2039126 h 5234271"/>
                <a:gd name="connsiteX95" fmla="*/ 4435366 w 7094483"/>
                <a:gd name="connsiteY95" fmla="*/ 2018105 h 5234271"/>
                <a:gd name="connsiteX96" fmla="*/ 4466897 w 7094483"/>
                <a:gd name="connsiteY96" fmla="*/ 1955043 h 5234271"/>
                <a:gd name="connsiteX97" fmla="*/ 4529959 w 7094483"/>
                <a:gd name="connsiteY97" fmla="*/ 1913002 h 5234271"/>
                <a:gd name="connsiteX98" fmla="*/ 4656083 w 7094483"/>
                <a:gd name="connsiteY98" fmla="*/ 1913002 h 5234271"/>
                <a:gd name="connsiteX99" fmla="*/ 4687614 w 7094483"/>
                <a:gd name="connsiteY99" fmla="*/ 1902491 h 5234271"/>
                <a:gd name="connsiteX100" fmla="*/ 4750676 w 7094483"/>
                <a:gd name="connsiteY100" fmla="*/ 1860450 h 5234271"/>
                <a:gd name="connsiteX101" fmla="*/ 4876800 w 7094483"/>
                <a:gd name="connsiteY101" fmla="*/ 1818409 h 5234271"/>
                <a:gd name="connsiteX102" fmla="*/ 4908331 w 7094483"/>
                <a:gd name="connsiteY102" fmla="*/ 1807898 h 5234271"/>
                <a:gd name="connsiteX103" fmla="*/ 4971393 w 7094483"/>
                <a:gd name="connsiteY103" fmla="*/ 1765857 h 5234271"/>
                <a:gd name="connsiteX104" fmla="*/ 5002924 w 7094483"/>
                <a:gd name="connsiteY104" fmla="*/ 1744836 h 5234271"/>
                <a:gd name="connsiteX105" fmla="*/ 5034455 w 7094483"/>
                <a:gd name="connsiteY105" fmla="*/ 1713305 h 5234271"/>
                <a:gd name="connsiteX106" fmla="*/ 5065986 w 7094483"/>
                <a:gd name="connsiteY106" fmla="*/ 1702795 h 5234271"/>
                <a:gd name="connsiteX107" fmla="*/ 5171090 w 7094483"/>
                <a:gd name="connsiteY107" fmla="*/ 1671264 h 5234271"/>
                <a:gd name="connsiteX108" fmla="*/ 5202621 w 7094483"/>
                <a:gd name="connsiteY108" fmla="*/ 1660753 h 5234271"/>
                <a:gd name="connsiteX109" fmla="*/ 5276193 w 7094483"/>
                <a:gd name="connsiteY109" fmla="*/ 1608202 h 5234271"/>
                <a:gd name="connsiteX110" fmla="*/ 5349766 w 7094483"/>
                <a:gd name="connsiteY110" fmla="*/ 1555650 h 5234271"/>
                <a:gd name="connsiteX111" fmla="*/ 5391807 w 7094483"/>
                <a:gd name="connsiteY111" fmla="*/ 1524119 h 5234271"/>
                <a:gd name="connsiteX112" fmla="*/ 5391807 w 7094483"/>
                <a:gd name="connsiteY112" fmla="*/ 1471567 h 5234271"/>
                <a:gd name="connsiteX113" fmla="*/ 5465380 w 7094483"/>
                <a:gd name="connsiteY113" fmla="*/ 1408505 h 5234271"/>
                <a:gd name="connsiteX114" fmla="*/ 5475890 w 7094483"/>
                <a:gd name="connsiteY114" fmla="*/ 1376974 h 5234271"/>
                <a:gd name="connsiteX115" fmla="*/ 5538952 w 7094483"/>
                <a:gd name="connsiteY115" fmla="*/ 1345443 h 5234271"/>
                <a:gd name="connsiteX116" fmla="*/ 5602014 w 7094483"/>
                <a:gd name="connsiteY116" fmla="*/ 1282381 h 5234271"/>
                <a:gd name="connsiteX117" fmla="*/ 5654566 w 7094483"/>
                <a:gd name="connsiteY117" fmla="*/ 1229829 h 5234271"/>
                <a:gd name="connsiteX118" fmla="*/ 5707117 w 7094483"/>
                <a:gd name="connsiteY118" fmla="*/ 1135236 h 5234271"/>
                <a:gd name="connsiteX119" fmla="*/ 5728138 w 7094483"/>
                <a:gd name="connsiteY119" fmla="*/ 1103705 h 5234271"/>
                <a:gd name="connsiteX120" fmla="*/ 5791200 w 7094483"/>
                <a:gd name="connsiteY120" fmla="*/ 1061664 h 5234271"/>
                <a:gd name="connsiteX121" fmla="*/ 5822731 w 7094483"/>
                <a:gd name="connsiteY121" fmla="*/ 1040643 h 5234271"/>
                <a:gd name="connsiteX122" fmla="*/ 5854262 w 7094483"/>
                <a:gd name="connsiteY122" fmla="*/ 1009112 h 5234271"/>
                <a:gd name="connsiteX123" fmla="*/ 5917324 w 7094483"/>
                <a:gd name="connsiteY123" fmla="*/ 967071 h 5234271"/>
                <a:gd name="connsiteX124" fmla="*/ 5969876 w 7094483"/>
                <a:gd name="connsiteY124" fmla="*/ 904009 h 5234271"/>
                <a:gd name="connsiteX125" fmla="*/ 6032938 w 7094483"/>
                <a:gd name="connsiteY125" fmla="*/ 851457 h 5234271"/>
                <a:gd name="connsiteX126" fmla="*/ 6074980 w 7094483"/>
                <a:gd name="connsiteY126" fmla="*/ 809416 h 5234271"/>
                <a:gd name="connsiteX127" fmla="*/ 6138042 w 7094483"/>
                <a:gd name="connsiteY127" fmla="*/ 767374 h 5234271"/>
                <a:gd name="connsiteX128" fmla="*/ 6222124 w 7094483"/>
                <a:gd name="connsiteY128" fmla="*/ 693802 h 5234271"/>
                <a:gd name="connsiteX129" fmla="*/ 6253655 w 7094483"/>
                <a:gd name="connsiteY129" fmla="*/ 662271 h 5234271"/>
                <a:gd name="connsiteX130" fmla="*/ 6274676 w 7094483"/>
                <a:gd name="connsiteY130" fmla="*/ 630740 h 5234271"/>
                <a:gd name="connsiteX131" fmla="*/ 6306207 w 7094483"/>
                <a:gd name="connsiteY131" fmla="*/ 620229 h 5234271"/>
                <a:gd name="connsiteX132" fmla="*/ 6358759 w 7094483"/>
                <a:gd name="connsiteY132" fmla="*/ 557167 h 5234271"/>
                <a:gd name="connsiteX133" fmla="*/ 6379780 w 7094483"/>
                <a:gd name="connsiteY133" fmla="*/ 525636 h 5234271"/>
                <a:gd name="connsiteX134" fmla="*/ 6442842 w 7094483"/>
                <a:gd name="connsiteY134" fmla="*/ 473084 h 5234271"/>
                <a:gd name="connsiteX135" fmla="*/ 6453352 w 7094483"/>
                <a:gd name="connsiteY135" fmla="*/ 441553 h 5234271"/>
                <a:gd name="connsiteX136" fmla="*/ 6484883 w 7094483"/>
                <a:gd name="connsiteY136" fmla="*/ 420533 h 5234271"/>
                <a:gd name="connsiteX137" fmla="*/ 6516414 w 7094483"/>
                <a:gd name="connsiteY137" fmla="*/ 389002 h 5234271"/>
                <a:gd name="connsiteX138" fmla="*/ 6547945 w 7094483"/>
                <a:gd name="connsiteY138" fmla="*/ 367981 h 5234271"/>
                <a:gd name="connsiteX139" fmla="*/ 6579476 w 7094483"/>
                <a:gd name="connsiteY139" fmla="*/ 336450 h 5234271"/>
                <a:gd name="connsiteX140" fmla="*/ 6611007 w 7094483"/>
                <a:gd name="connsiteY140" fmla="*/ 315429 h 5234271"/>
                <a:gd name="connsiteX141" fmla="*/ 6695090 w 7094483"/>
                <a:gd name="connsiteY141" fmla="*/ 220836 h 5234271"/>
                <a:gd name="connsiteX142" fmla="*/ 6726621 w 7094483"/>
                <a:gd name="connsiteY142" fmla="*/ 157774 h 5234271"/>
                <a:gd name="connsiteX143" fmla="*/ 6737131 w 7094483"/>
                <a:gd name="connsiteY143" fmla="*/ 126243 h 5234271"/>
                <a:gd name="connsiteX144" fmla="*/ 6747642 w 7094483"/>
                <a:gd name="connsiteY144" fmla="*/ 42160 h 5234271"/>
                <a:gd name="connsiteX145" fmla="*/ 6768662 w 7094483"/>
                <a:gd name="connsiteY145" fmla="*/ 10629 h 5234271"/>
                <a:gd name="connsiteX146" fmla="*/ 6873766 w 7094483"/>
                <a:gd name="connsiteY146" fmla="*/ 10629 h 5234271"/>
                <a:gd name="connsiteX147" fmla="*/ 7020911 w 7094483"/>
                <a:gd name="connsiteY147" fmla="*/ 21140 h 5234271"/>
                <a:gd name="connsiteX148" fmla="*/ 7062952 w 7094483"/>
                <a:gd name="connsiteY148" fmla="*/ 147264 h 5234271"/>
                <a:gd name="connsiteX149" fmla="*/ 7073462 w 7094483"/>
                <a:gd name="connsiteY149" fmla="*/ 178795 h 5234271"/>
                <a:gd name="connsiteX150" fmla="*/ 7094483 w 7094483"/>
                <a:gd name="connsiteY150" fmla="*/ 210326 h 5234271"/>
                <a:gd name="connsiteX151" fmla="*/ 7083973 w 7094483"/>
                <a:gd name="connsiteY151" fmla="*/ 410022 h 5234271"/>
                <a:gd name="connsiteX152" fmla="*/ 7052442 w 7094483"/>
                <a:gd name="connsiteY152" fmla="*/ 473084 h 5234271"/>
                <a:gd name="connsiteX153" fmla="*/ 7020911 w 7094483"/>
                <a:gd name="connsiteY153" fmla="*/ 578188 h 5234271"/>
                <a:gd name="connsiteX154" fmla="*/ 7010400 w 7094483"/>
                <a:gd name="connsiteY154" fmla="*/ 714822 h 5234271"/>
                <a:gd name="connsiteX155" fmla="*/ 6989380 w 7094483"/>
                <a:gd name="connsiteY155" fmla="*/ 777884 h 5234271"/>
                <a:gd name="connsiteX156" fmla="*/ 6968359 w 7094483"/>
                <a:gd name="connsiteY156" fmla="*/ 840947 h 5234271"/>
                <a:gd name="connsiteX157" fmla="*/ 6957849 w 7094483"/>
                <a:gd name="connsiteY157" fmla="*/ 872478 h 5234271"/>
                <a:gd name="connsiteX158" fmla="*/ 6947338 w 7094483"/>
                <a:gd name="connsiteY158" fmla="*/ 914519 h 5234271"/>
                <a:gd name="connsiteX159" fmla="*/ 6936828 w 7094483"/>
                <a:gd name="connsiteY159" fmla="*/ 977581 h 5234271"/>
                <a:gd name="connsiteX160" fmla="*/ 6915807 w 7094483"/>
                <a:gd name="connsiteY160" fmla="*/ 1009112 h 5234271"/>
                <a:gd name="connsiteX161" fmla="*/ 6884276 w 7094483"/>
                <a:gd name="connsiteY161" fmla="*/ 1072174 h 5234271"/>
                <a:gd name="connsiteX162" fmla="*/ 6842235 w 7094483"/>
                <a:gd name="connsiteY162" fmla="*/ 1135236 h 5234271"/>
                <a:gd name="connsiteX163" fmla="*/ 6800193 w 7094483"/>
                <a:gd name="connsiteY163" fmla="*/ 1229829 h 5234271"/>
                <a:gd name="connsiteX164" fmla="*/ 6768662 w 7094483"/>
                <a:gd name="connsiteY164" fmla="*/ 1261360 h 5234271"/>
                <a:gd name="connsiteX165" fmla="*/ 6695090 w 7094483"/>
                <a:gd name="connsiteY165" fmla="*/ 1345443 h 5234271"/>
                <a:gd name="connsiteX166" fmla="*/ 6621517 w 7094483"/>
                <a:gd name="connsiteY166" fmla="*/ 1419016 h 5234271"/>
                <a:gd name="connsiteX167" fmla="*/ 6589986 w 7094483"/>
                <a:gd name="connsiteY167" fmla="*/ 1440036 h 5234271"/>
                <a:gd name="connsiteX168" fmla="*/ 6537435 w 7094483"/>
                <a:gd name="connsiteY168" fmla="*/ 1503098 h 5234271"/>
                <a:gd name="connsiteX169" fmla="*/ 6474373 w 7094483"/>
                <a:gd name="connsiteY169" fmla="*/ 1545140 h 5234271"/>
                <a:gd name="connsiteX170" fmla="*/ 6442842 w 7094483"/>
                <a:gd name="connsiteY170" fmla="*/ 1576671 h 5234271"/>
                <a:gd name="connsiteX171" fmla="*/ 6337738 w 7094483"/>
                <a:gd name="connsiteY171" fmla="*/ 1639733 h 5234271"/>
                <a:gd name="connsiteX172" fmla="*/ 6274676 w 7094483"/>
                <a:gd name="connsiteY172" fmla="*/ 1671264 h 5234271"/>
                <a:gd name="connsiteX173" fmla="*/ 6253655 w 7094483"/>
                <a:gd name="connsiteY173" fmla="*/ 1702795 h 5234271"/>
                <a:gd name="connsiteX174" fmla="*/ 6190593 w 7094483"/>
                <a:gd name="connsiteY174" fmla="*/ 1744836 h 5234271"/>
                <a:gd name="connsiteX175" fmla="*/ 6127531 w 7094483"/>
                <a:gd name="connsiteY175" fmla="*/ 1786878 h 5234271"/>
                <a:gd name="connsiteX176" fmla="*/ 6096000 w 7094483"/>
                <a:gd name="connsiteY176" fmla="*/ 1807898 h 5234271"/>
                <a:gd name="connsiteX177" fmla="*/ 6064469 w 7094483"/>
                <a:gd name="connsiteY177" fmla="*/ 1839429 h 5234271"/>
                <a:gd name="connsiteX178" fmla="*/ 6043449 w 7094483"/>
                <a:gd name="connsiteY178" fmla="*/ 1870960 h 5234271"/>
                <a:gd name="connsiteX179" fmla="*/ 6001407 w 7094483"/>
                <a:gd name="connsiteY179" fmla="*/ 1881471 h 5234271"/>
                <a:gd name="connsiteX180" fmla="*/ 5927835 w 7094483"/>
                <a:gd name="connsiteY180" fmla="*/ 1965553 h 5234271"/>
                <a:gd name="connsiteX181" fmla="*/ 5906814 w 7094483"/>
                <a:gd name="connsiteY181" fmla="*/ 1997084 h 5234271"/>
                <a:gd name="connsiteX182" fmla="*/ 5875283 w 7094483"/>
                <a:gd name="connsiteY182" fmla="*/ 2007595 h 5234271"/>
                <a:gd name="connsiteX183" fmla="*/ 5843752 w 7094483"/>
                <a:gd name="connsiteY183" fmla="*/ 2028616 h 5234271"/>
                <a:gd name="connsiteX184" fmla="*/ 5728138 w 7094483"/>
                <a:gd name="connsiteY184" fmla="*/ 2049636 h 5234271"/>
                <a:gd name="connsiteX185" fmla="*/ 5665076 w 7094483"/>
                <a:gd name="connsiteY185" fmla="*/ 2070657 h 5234271"/>
                <a:gd name="connsiteX186" fmla="*/ 5602014 w 7094483"/>
                <a:gd name="connsiteY186" fmla="*/ 2133719 h 5234271"/>
                <a:gd name="connsiteX187" fmla="*/ 5549462 w 7094483"/>
                <a:gd name="connsiteY187" fmla="*/ 2186271 h 5234271"/>
                <a:gd name="connsiteX188" fmla="*/ 5496911 w 7094483"/>
                <a:gd name="connsiteY188" fmla="*/ 2249333 h 5234271"/>
                <a:gd name="connsiteX189" fmla="*/ 5433849 w 7094483"/>
                <a:gd name="connsiteY189" fmla="*/ 2291374 h 5234271"/>
                <a:gd name="connsiteX190" fmla="*/ 5402317 w 7094483"/>
                <a:gd name="connsiteY190" fmla="*/ 2322905 h 5234271"/>
                <a:gd name="connsiteX191" fmla="*/ 5339255 w 7094483"/>
                <a:gd name="connsiteY191" fmla="*/ 2364947 h 5234271"/>
                <a:gd name="connsiteX192" fmla="*/ 5255173 w 7094483"/>
                <a:gd name="connsiteY192" fmla="*/ 2459540 h 5234271"/>
                <a:gd name="connsiteX193" fmla="*/ 5223642 w 7094483"/>
                <a:gd name="connsiteY193" fmla="*/ 2491071 h 5234271"/>
                <a:gd name="connsiteX194" fmla="*/ 5192111 w 7094483"/>
                <a:gd name="connsiteY194" fmla="*/ 2512091 h 5234271"/>
                <a:gd name="connsiteX195" fmla="*/ 5160580 w 7094483"/>
                <a:gd name="connsiteY195" fmla="*/ 2543622 h 5234271"/>
                <a:gd name="connsiteX196" fmla="*/ 5139559 w 7094483"/>
                <a:gd name="connsiteY196" fmla="*/ 2575153 h 5234271"/>
                <a:gd name="connsiteX197" fmla="*/ 5076497 w 7094483"/>
                <a:gd name="connsiteY197" fmla="*/ 2617195 h 5234271"/>
                <a:gd name="connsiteX198" fmla="*/ 4981904 w 7094483"/>
                <a:gd name="connsiteY198" fmla="*/ 2701278 h 5234271"/>
                <a:gd name="connsiteX199" fmla="*/ 4929352 w 7094483"/>
                <a:gd name="connsiteY199" fmla="*/ 2743319 h 5234271"/>
                <a:gd name="connsiteX200" fmla="*/ 4908331 w 7094483"/>
                <a:gd name="connsiteY200" fmla="*/ 2774850 h 5234271"/>
                <a:gd name="connsiteX201" fmla="*/ 4845269 w 7094483"/>
                <a:gd name="connsiteY201" fmla="*/ 2816891 h 5234271"/>
                <a:gd name="connsiteX202" fmla="*/ 4771697 w 7094483"/>
                <a:gd name="connsiteY202" fmla="*/ 2900974 h 5234271"/>
                <a:gd name="connsiteX203" fmla="*/ 4508938 w 7094483"/>
                <a:gd name="connsiteY203" fmla="*/ 2900974 h 5234271"/>
                <a:gd name="connsiteX204" fmla="*/ 4477407 w 7094483"/>
                <a:gd name="connsiteY204" fmla="*/ 2932505 h 5234271"/>
                <a:gd name="connsiteX205" fmla="*/ 4445876 w 7094483"/>
                <a:gd name="connsiteY205" fmla="*/ 2953526 h 5234271"/>
                <a:gd name="connsiteX206" fmla="*/ 4340773 w 7094483"/>
                <a:gd name="connsiteY206" fmla="*/ 2985057 h 5234271"/>
                <a:gd name="connsiteX207" fmla="*/ 4309242 w 7094483"/>
                <a:gd name="connsiteY207" fmla="*/ 2995567 h 5234271"/>
                <a:gd name="connsiteX208" fmla="*/ 4277711 w 7094483"/>
                <a:gd name="connsiteY208" fmla="*/ 3027098 h 5234271"/>
                <a:gd name="connsiteX209" fmla="*/ 4246180 w 7094483"/>
                <a:gd name="connsiteY209" fmla="*/ 3048119 h 5234271"/>
                <a:gd name="connsiteX210" fmla="*/ 4225159 w 7094483"/>
                <a:gd name="connsiteY210" fmla="*/ 3079650 h 5234271"/>
                <a:gd name="connsiteX211" fmla="*/ 4193628 w 7094483"/>
                <a:gd name="connsiteY211" fmla="*/ 3100671 h 5234271"/>
                <a:gd name="connsiteX212" fmla="*/ 4099035 w 7094483"/>
                <a:gd name="connsiteY212" fmla="*/ 3174243 h 5234271"/>
                <a:gd name="connsiteX213" fmla="*/ 4067504 w 7094483"/>
                <a:gd name="connsiteY213" fmla="*/ 3195264 h 5234271"/>
                <a:gd name="connsiteX214" fmla="*/ 4004442 w 7094483"/>
                <a:gd name="connsiteY214" fmla="*/ 3216284 h 5234271"/>
                <a:gd name="connsiteX215" fmla="*/ 3972911 w 7094483"/>
                <a:gd name="connsiteY215" fmla="*/ 3226795 h 5234271"/>
                <a:gd name="connsiteX216" fmla="*/ 3909849 w 7094483"/>
                <a:gd name="connsiteY216" fmla="*/ 3237305 h 5234271"/>
                <a:gd name="connsiteX217" fmla="*/ 3815255 w 7094483"/>
                <a:gd name="connsiteY217" fmla="*/ 3268836 h 5234271"/>
                <a:gd name="connsiteX218" fmla="*/ 3783724 w 7094483"/>
                <a:gd name="connsiteY218" fmla="*/ 3279347 h 5234271"/>
                <a:gd name="connsiteX219" fmla="*/ 3752193 w 7094483"/>
                <a:gd name="connsiteY219" fmla="*/ 3300367 h 5234271"/>
                <a:gd name="connsiteX220" fmla="*/ 3731173 w 7094483"/>
                <a:gd name="connsiteY220" fmla="*/ 3363429 h 5234271"/>
                <a:gd name="connsiteX221" fmla="*/ 3636580 w 7094483"/>
                <a:gd name="connsiteY221" fmla="*/ 3415981 h 5234271"/>
                <a:gd name="connsiteX222" fmla="*/ 3584028 w 7094483"/>
                <a:gd name="connsiteY222" fmla="*/ 3468533 h 5234271"/>
                <a:gd name="connsiteX223" fmla="*/ 3541986 w 7094483"/>
                <a:gd name="connsiteY223" fmla="*/ 3563126 h 5234271"/>
                <a:gd name="connsiteX224" fmla="*/ 3478924 w 7094483"/>
                <a:gd name="connsiteY224" fmla="*/ 3584147 h 5234271"/>
                <a:gd name="connsiteX225" fmla="*/ 3447393 w 7094483"/>
                <a:gd name="connsiteY225" fmla="*/ 3594657 h 5234271"/>
                <a:gd name="connsiteX226" fmla="*/ 3415862 w 7094483"/>
                <a:gd name="connsiteY226" fmla="*/ 3615678 h 5234271"/>
                <a:gd name="connsiteX227" fmla="*/ 3384331 w 7094483"/>
                <a:gd name="connsiteY227" fmla="*/ 3626188 h 5234271"/>
                <a:gd name="connsiteX228" fmla="*/ 3373821 w 7094483"/>
                <a:gd name="connsiteY228" fmla="*/ 3657719 h 5234271"/>
                <a:gd name="connsiteX229" fmla="*/ 3363311 w 7094483"/>
                <a:gd name="connsiteY229" fmla="*/ 3783843 h 5234271"/>
                <a:gd name="connsiteX230" fmla="*/ 3331780 w 7094483"/>
                <a:gd name="connsiteY230" fmla="*/ 3794353 h 5234271"/>
                <a:gd name="connsiteX231" fmla="*/ 3300249 w 7094483"/>
                <a:gd name="connsiteY231" fmla="*/ 3815374 h 5234271"/>
                <a:gd name="connsiteX232" fmla="*/ 3153104 w 7094483"/>
                <a:gd name="connsiteY232" fmla="*/ 3836395 h 5234271"/>
                <a:gd name="connsiteX233" fmla="*/ 3090042 w 7094483"/>
                <a:gd name="connsiteY233" fmla="*/ 3878436 h 5234271"/>
                <a:gd name="connsiteX234" fmla="*/ 2995449 w 7094483"/>
                <a:gd name="connsiteY234" fmla="*/ 3899457 h 5234271"/>
                <a:gd name="connsiteX235" fmla="*/ 2932386 w 7094483"/>
                <a:gd name="connsiteY235" fmla="*/ 3952009 h 5234271"/>
                <a:gd name="connsiteX236" fmla="*/ 2869324 w 7094483"/>
                <a:gd name="connsiteY236" fmla="*/ 3983540 h 5234271"/>
                <a:gd name="connsiteX237" fmla="*/ 2806262 w 7094483"/>
                <a:gd name="connsiteY237" fmla="*/ 4015071 h 5234271"/>
                <a:gd name="connsiteX238" fmla="*/ 2764221 w 7094483"/>
                <a:gd name="connsiteY238" fmla="*/ 4057112 h 5234271"/>
                <a:gd name="connsiteX239" fmla="*/ 2743200 w 7094483"/>
                <a:gd name="connsiteY239" fmla="*/ 4088643 h 5234271"/>
                <a:gd name="connsiteX240" fmla="*/ 2711669 w 7094483"/>
                <a:gd name="connsiteY240" fmla="*/ 4109664 h 5234271"/>
                <a:gd name="connsiteX241" fmla="*/ 2617076 w 7094483"/>
                <a:gd name="connsiteY241" fmla="*/ 4183236 h 5234271"/>
                <a:gd name="connsiteX242" fmla="*/ 2585545 w 7094483"/>
                <a:gd name="connsiteY242" fmla="*/ 4214767 h 5234271"/>
                <a:gd name="connsiteX243" fmla="*/ 2522483 w 7094483"/>
                <a:gd name="connsiteY243" fmla="*/ 4235788 h 5234271"/>
                <a:gd name="connsiteX244" fmla="*/ 2459421 w 7094483"/>
                <a:gd name="connsiteY244" fmla="*/ 4277829 h 5234271"/>
                <a:gd name="connsiteX245" fmla="*/ 2396359 w 7094483"/>
                <a:gd name="connsiteY245" fmla="*/ 4330381 h 5234271"/>
                <a:gd name="connsiteX246" fmla="*/ 2375338 w 7094483"/>
                <a:gd name="connsiteY246" fmla="*/ 4361912 h 5234271"/>
                <a:gd name="connsiteX247" fmla="*/ 2270235 w 7094483"/>
                <a:gd name="connsiteY247" fmla="*/ 4414464 h 5234271"/>
                <a:gd name="connsiteX248" fmla="*/ 2217683 w 7094483"/>
                <a:gd name="connsiteY248" fmla="*/ 4424974 h 5234271"/>
                <a:gd name="connsiteX249" fmla="*/ 2154621 w 7094483"/>
                <a:gd name="connsiteY249" fmla="*/ 4445995 h 5234271"/>
                <a:gd name="connsiteX250" fmla="*/ 2091559 w 7094483"/>
                <a:gd name="connsiteY250" fmla="*/ 4488036 h 5234271"/>
                <a:gd name="connsiteX251" fmla="*/ 2028497 w 7094483"/>
                <a:gd name="connsiteY251" fmla="*/ 4519567 h 5234271"/>
                <a:gd name="connsiteX252" fmla="*/ 1933904 w 7094483"/>
                <a:gd name="connsiteY252" fmla="*/ 4572119 h 5234271"/>
                <a:gd name="connsiteX253" fmla="*/ 1723697 w 7094483"/>
                <a:gd name="connsiteY253" fmla="*/ 4603650 h 5234271"/>
                <a:gd name="connsiteX254" fmla="*/ 1713186 w 7094483"/>
                <a:gd name="connsiteY254" fmla="*/ 4635181 h 5234271"/>
                <a:gd name="connsiteX255" fmla="*/ 1650124 w 7094483"/>
                <a:gd name="connsiteY255" fmla="*/ 4687733 h 5234271"/>
                <a:gd name="connsiteX256" fmla="*/ 1618593 w 7094483"/>
                <a:gd name="connsiteY256" fmla="*/ 4719264 h 5234271"/>
                <a:gd name="connsiteX257" fmla="*/ 1555531 w 7094483"/>
                <a:gd name="connsiteY257" fmla="*/ 4740284 h 5234271"/>
                <a:gd name="connsiteX258" fmla="*/ 1524000 w 7094483"/>
                <a:gd name="connsiteY258" fmla="*/ 4750795 h 5234271"/>
                <a:gd name="connsiteX259" fmla="*/ 1460938 w 7094483"/>
                <a:gd name="connsiteY259" fmla="*/ 4792836 h 5234271"/>
                <a:gd name="connsiteX260" fmla="*/ 1397876 w 7094483"/>
                <a:gd name="connsiteY260" fmla="*/ 4834878 h 5234271"/>
                <a:gd name="connsiteX261" fmla="*/ 1366345 w 7094483"/>
                <a:gd name="connsiteY261" fmla="*/ 4845388 h 5234271"/>
                <a:gd name="connsiteX262" fmla="*/ 1271752 w 7094483"/>
                <a:gd name="connsiteY262" fmla="*/ 4866409 h 5234271"/>
                <a:gd name="connsiteX263" fmla="*/ 1208690 w 7094483"/>
                <a:gd name="connsiteY263" fmla="*/ 4876919 h 5234271"/>
                <a:gd name="connsiteX264" fmla="*/ 1093076 w 7094483"/>
                <a:gd name="connsiteY264" fmla="*/ 4908450 h 5234271"/>
                <a:gd name="connsiteX265" fmla="*/ 1061545 w 7094483"/>
                <a:gd name="connsiteY265" fmla="*/ 4929471 h 5234271"/>
                <a:gd name="connsiteX266" fmla="*/ 998483 w 7094483"/>
                <a:gd name="connsiteY266" fmla="*/ 4950491 h 5234271"/>
                <a:gd name="connsiteX267" fmla="*/ 935421 w 7094483"/>
                <a:gd name="connsiteY267" fmla="*/ 4982022 h 5234271"/>
                <a:gd name="connsiteX268" fmla="*/ 872359 w 7094483"/>
                <a:gd name="connsiteY268" fmla="*/ 5024064 h 5234271"/>
                <a:gd name="connsiteX269" fmla="*/ 777766 w 7094483"/>
                <a:gd name="connsiteY269" fmla="*/ 5034574 h 5234271"/>
                <a:gd name="connsiteX270" fmla="*/ 756745 w 7094483"/>
                <a:gd name="connsiteY270" fmla="*/ 5066105 h 5234271"/>
                <a:gd name="connsiteX271" fmla="*/ 693683 w 7094483"/>
                <a:gd name="connsiteY271" fmla="*/ 5097636 h 5234271"/>
                <a:gd name="connsiteX272" fmla="*/ 493986 w 7094483"/>
                <a:gd name="connsiteY272" fmla="*/ 5087126 h 5234271"/>
                <a:gd name="connsiteX273" fmla="*/ 388883 w 7094483"/>
                <a:gd name="connsiteY273" fmla="*/ 5097636 h 5234271"/>
                <a:gd name="connsiteX274" fmla="*/ 325821 w 7094483"/>
                <a:gd name="connsiteY274" fmla="*/ 5118657 h 5234271"/>
                <a:gd name="connsiteX275" fmla="*/ 294290 w 7094483"/>
                <a:gd name="connsiteY275" fmla="*/ 5139678 h 5234271"/>
                <a:gd name="connsiteX276" fmla="*/ 252249 w 7094483"/>
                <a:gd name="connsiteY276" fmla="*/ 5181719 h 5234271"/>
                <a:gd name="connsiteX277" fmla="*/ 220717 w 7094483"/>
                <a:gd name="connsiteY277" fmla="*/ 5202740 h 5234271"/>
                <a:gd name="connsiteX278" fmla="*/ 94593 w 7094483"/>
                <a:gd name="connsiteY278" fmla="*/ 5234271 h 5234271"/>
                <a:gd name="connsiteX279" fmla="*/ 52552 w 7094483"/>
                <a:gd name="connsiteY279" fmla="*/ 5171209 h 5234271"/>
                <a:gd name="connsiteX280" fmla="*/ 63062 w 7094483"/>
                <a:gd name="connsiteY280" fmla="*/ 5139678 h 5234271"/>
                <a:gd name="connsiteX281" fmla="*/ 94593 w 7094483"/>
                <a:gd name="connsiteY281" fmla="*/ 5118657 h 5234271"/>
                <a:gd name="connsiteX282" fmla="*/ 94593 w 7094483"/>
                <a:gd name="connsiteY282" fmla="*/ 5118657 h 52342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</a:cxnLst>
              <a:rect l="l" t="t" r="r" b="b"/>
              <a:pathLst>
                <a:path w="7094483" h="5234271">
                  <a:moveTo>
                    <a:pt x="0" y="5181719"/>
                  </a:moveTo>
                  <a:lnTo>
                    <a:pt x="0" y="5181719"/>
                  </a:lnTo>
                  <a:cubicBezTo>
                    <a:pt x="24524" y="5160698"/>
                    <a:pt x="49564" y="5140265"/>
                    <a:pt x="73573" y="5118657"/>
                  </a:cubicBezTo>
                  <a:cubicBezTo>
                    <a:pt x="97720" y="5096924"/>
                    <a:pt x="106602" y="5079453"/>
                    <a:pt x="136635" y="5066105"/>
                  </a:cubicBezTo>
                  <a:cubicBezTo>
                    <a:pt x="156883" y="5057106"/>
                    <a:pt x="199697" y="5045084"/>
                    <a:pt x="199697" y="5045084"/>
                  </a:cubicBezTo>
                  <a:cubicBezTo>
                    <a:pt x="206704" y="5034574"/>
                    <a:pt x="211785" y="5022485"/>
                    <a:pt x="220717" y="5013553"/>
                  </a:cubicBezTo>
                  <a:cubicBezTo>
                    <a:pt x="241090" y="4993181"/>
                    <a:pt x="258138" y="4990570"/>
                    <a:pt x="283780" y="4982022"/>
                  </a:cubicBezTo>
                  <a:cubicBezTo>
                    <a:pt x="290787" y="4971512"/>
                    <a:pt x="295868" y="4959423"/>
                    <a:pt x="304800" y="4950491"/>
                  </a:cubicBezTo>
                  <a:cubicBezTo>
                    <a:pt x="325173" y="4930118"/>
                    <a:pt x="342219" y="4927508"/>
                    <a:pt x="367862" y="4918960"/>
                  </a:cubicBezTo>
                  <a:cubicBezTo>
                    <a:pt x="378372" y="4908450"/>
                    <a:pt x="387974" y="4896945"/>
                    <a:pt x="399393" y="4887429"/>
                  </a:cubicBezTo>
                  <a:cubicBezTo>
                    <a:pt x="409097" y="4879342"/>
                    <a:pt x="421992" y="4875341"/>
                    <a:pt x="430924" y="4866409"/>
                  </a:cubicBezTo>
                  <a:cubicBezTo>
                    <a:pt x="500997" y="4796337"/>
                    <a:pt x="399389" y="4869916"/>
                    <a:pt x="483476" y="4813857"/>
                  </a:cubicBezTo>
                  <a:cubicBezTo>
                    <a:pt x="490483" y="4803347"/>
                    <a:pt x="495565" y="4791258"/>
                    <a:pt x="504497" y="4782326"/>
                  </a:cubicBezTo>
                  <a:cubicBezTo>
                    <a:pt x="513429" y="4773394"/>
                    <a:pt x="528137" y="4771169"/>
                    <a:pt x="536028" y="4761305"/>
                  </a:cubicBezTo>
                  <a:cubicBezTo>
                    <a:pt x="542949" y="4752654"/>
                    <a:pt x="541583" y="4739683"/>
                    <a:pt x="546538" y="4729774"/>
                  </a:cubicBezTo>
                  <a:cubicBezTo>
                    <a:pt x="552187" y="4718476"/>
                    <a:pt x="560552" y="4708753"/>
                    <a:pt x="567559" y="4698243"/>
                  </a:cubicBezTo>
                  <a:cubicBezTo>
                    <a:pt x="571062" y="4687733"/>
                    <a:pt x="571924" y="4675930"/>
                    <a:pt x="578069" y="4666712"/>
                  </a:cubicBezTo>
                  <a:cubicBezTo>
                    <a:pt x="586314" y="4654344"/>
                    <a:pt x="598181" y="4644697"/>
                    <a:pt x="609600" y="4635181"/>
                  </a:cubicBezTo>
                  <a:cubicBezTo>
                    <a:pt x="631886" y="4616609"/>
                    <a:pt x="657469" y="4605991"/>
                    <a:pt x="683173" y="4593140"/>
                  </a:cubicBezTo>
                  <a:cubicBezTo>
                    <a:pt x="717774" y="4558539"/>
                    <a:pt x="727483" y="4544708"/>
                    <a:pt x="777766" y="4519567"/>
                  </a:cubicBezTo>
                  <a:cubicBezTo>
                    <a:pt x="791780" y="4512560"/>
                    <a:pt x="806372" y="4506608"/>
                    <a:pt x="819807" y="4498547"/>
                  </a:cubicBezTo>
                  <a:cubicBezTo>
                    <a:pt x="841471" y="4485549"/>
                    <a:pt x="861848" y="4470519"/>
                    <a:pt x="882869" y="4456505"/>
                  </a:cubicBezTo>
                  <a:cubicBezTo>
                    <a:pt x="893379" y="4449498"/>
                    <a:pt x="902416" y="4439478"/>
                    <a:pt x="914400" y="4435484"/>
                  </a:cubicBezTo>
                  <a:lnTo>
                    <a:pt x="1008993" y="4403953"/>
                  </a:lnTo>
                  <a:lnTo>
                    <a:pt x="1040524" y="4393443"/>
                  </a:lnTo>
                  <a:lnTo>
                    <a:pt x="1072055" y="4382933"/>
                  </a:lnTo>
                  <a:cubicBezTo>
                    <a:pt x="1093076" y="4368919"/>
                    <a:pt x="1117252" y="4358755"/>
                    <a:pt x="1135117" y="4340891"/>
                  </a:cubicBezTo>
                  <a:cubicBezTo>
                    <a:pt x="1162323" y="4313686"/>
                    <a:pt x="1191997" y="4279891"/>
                    <a:pt x="1229711" y="4267319"/>
                  </a:cubicBezTo>
                  <a:cubicBezTo>
                    <a:pt x="1309720" y="4240649"/>
                    <a:pt x="1271046" y="4250643"/>
                    <a:pt x="1345324" y="4235788"/>
                  </a:cubicBezTo>
                  <a:cubicBezTo>
                    <a:pt x="1435688" y="4175544"/>
                    <a:pt x="1321357" y="4247772"/>
                    <a:pt x="1408386" y="4204257"/>
                  </a:cubicBezTo>
                  <a:cubicBezTo>
                    <a:pt x="1419684" y="4198608"/>
                    <a:pt x="1428374" y="4188366"/>
                    <a:pt x="1439917" y="4183236"/>
                  </a:cubicBezTo>
                  <a:cubicBezTo>
                    <a:pt x="1460165" y="4174237"/>
                    <a:pt x="1481959" y="4169223"/>
                    <a:pt x="1502980" y="4162216"/>
                  </a:cubicBezTo>
                  <a:cubicBezTo>
                    <a:pt x="1513490" y="4158713"/>
                    <a:pt x="1525293" y="4157850"/>
                    <a:pt x="1534511" y="4151705"/>
                  </a:cubicBezTo>
                  <a:cubicBezTo>
                    <a:pt x="1693888" y="4045455"/>
                    <a:pt x="1530319" y="4160455"/>
                    <a:pt x="1629104" y="4078133"/>
                  </a:cubicBezTo>
                  <a:cubicBezTo>
                    <a:pt x="1638808" y="4070046"/>
                    <a:pt x="1650931" y="4065199"/>
                    <a:pt x="1660635" y="4057112"/>
                  </a:cubicBezTo>
                  <a:cubicBezTo>
                    <a:pt x="1672054" y="4047596"/>
                    <a:pt x="1680747" y="4035097"/>
                    <a:pt x="1692166" y="4025581"/>
                  </a:cubicBezTo>
                  <a:cubicBezTo>
                    <a:pt x="1701870" y="4017494"/>
                    <a:pt x="1713993" y="4012647"/>
                    <a:pt x="1723697" y="4004560"/>
                  </a:cubicBezTo>
                  <a:cubicBezTo>
                    <a:pt x="1751986" y="3980986"/>
                    <a:pt x="1753206" y="3966921"/>
                    <a:pt x="1786759" y="3952009"/>
                  </a:cubicBezTo>
                  <a:cubicBezTo>
                    <a:pt x="1807007" y="3943010"/>
                    <a:pt x="1849821" y="3930988"/>
                    <a:pt x="1849821" y="3930988"/>
                  </a:cubicBezTo>
                  <a:cubicBezTo>
                    <a:pt x="1860331" y="3923981"/>
                    <a:pt x="1870054" y="3915616"/>
                    <a:pt x="1881352" y="3909967"/>
                  </a:cubicBezTo>
                  <a:cubicBezTo>
                    <a:pt x="1891261" y="3905012"/>
                    <a:pt x="1904232" y="3906378"/>
                    <a:pt x="1912883" y="3899457"/>
                  </a:cubicBezTo>
                  <a:cubicBezTo>
                    <a:pt x="1980799" y="3845125"/>
                    <a:pt x="1886181" y="3883833"/>
                    <a:pt x="1965435" y="3857416"/>
                  </a:cubicBezTo>
                  <a:cubicBezTo>
                    <a:pt x="1985238" y="3837612"/>
                    <a:pt x="2002155" y="3816571"/>
                    <a:pt x="2028497" y="3804864"/>
                  </a:cubicBezTo>
                  <a:cubicBezTo>
                    <a:pt x="2048745" y="3795865"/>
                    <a:pt x="2091559" y="3783843"/>
                    <a:pt x="2091559" y="3783843"/>
                  </a:cubicBezTo>
                  <a:cubicBezTo>
                    <a:pt x="2112580" y="3769829"/>
                    <a:pt x="2136757" y="3759666"/>
                    <a:pt x="2154621" y="3741802"/>
                  </a:cubicBezTo>
                  <a:cubicBezTo>
                    <a:pt x="2165131" y="3731292"/>
                    <a:pt x="2173159" y="3717490"/>
                    <a:pt x="2186152" y="3710271"/>
                  </a:cubicBezTo>
                  <a:cubicBezTo>
                    <a:pt x="2205521" y="3699510"/>
                    <a:pt x="2249214" y="3689250"/>
                    <a:pt x="2249214" y="3689250"/>
                  </a:cubicBezTo>
                  <a:cubicBezTo>
                    <a:pt x="2333301" y="3633191"/>
                    <a:pt x="2231693" y="3706770"/>
                    <a:pt x="2301766" y="3636698"/>
                  </a:cubicBezTo>
                  <a:cubicBezTo>
                    <a:pt x="2310698" y="3627766"/>
                    <a:pt x="2322787" y="3622685"/>
                    <a:pt x="2333297" y="3615678"/>
                  </a:cubicBezTo>
                  <a:cubicBezTo>
                    <a:pt x="2353967" y="3584672"/>
                    <a:pt x="2355499" y="3577908"/>
                    <a:pt x="2385849" y="3552616"/>
                  </a:cubicBezTo>
                  <a:cubicBezTo>
                    <a:pt x="2395553" y="3544529"/>
                    <a:pt x="2407676" y="3539682"/>
                    <a:pt x="2417380" y="3531595"/>
                  </a:cubicBezTo>
                  <a:cubicBezTo>
                    <a:pt x="2428799" y="3522079"/>
                    <a:pt x="2435918" y="3507283"/>
                    <a:pt x="2448911" y="3500064"/>
                  </a:cubicBezTo>
                  <a:cubicBezTo>
                    <a:pt x="2468280" y="3489303"/>
                    <a:pt x="2511973" y="3479043"/>
                    <a:pt x="2511973" y="3479043"/>
                  </a:cubicBezTo>
                  <a:cubicBezTo>
                    <a:pt x="2522483" y="3468533"/>
                    <a:pt x="2531136" y="3455757"/>
                    <a:pt x="2543504" y="3447512"/>
                  </a:cubicBezTo>
                  <a:cubicBezTo>
                    <a:pt x="2552722" y="3441367"/>
                    <a:pt x="2565126" y="3441957"/>
                    <a:pt x="2575035" y="3437002"/>
                  </a:cubicBezTo>
                  <a:cubicBezTo>
                    <a:pt x="2586333" y="3431353"/>
                    <a:pt x="2596056" y="3422988"/>
                    <a:pt x="2606566" y="3415981"/>
                  </a:cubicBezTo>
                  <a:cubicBezTo>
                    <a:pt x="2645101" y="3358177"/>
                    <a:pt x="2606568" y="3407220"/>
                    <a:pt x="2659117" y="3363429"/>
                  </a:cubicBezTo>
                  <a:cubicBezTo>
                    <a:pt x="2670536" y="3353913"/>
                    <a:pt x="2679363" y="3341571"/>
                    <a:pt x="2690649" y="3331898"/>
                  </a:cubicBezTo>
                  <a:cubicBezTo>
                    <a:pt x="2717889" y="3308550"/>
                    <a:pt x="2768610" y="3276421"/>
                    <a:pt x="2795752" y="3258326"/>
                  </a:cubicBezTo>
                  <a:cubicBezTo>
                    <a:pt x="2806262" y="3251319"/>
                    <a:pt x="2818351" y="3246237"/>
                    <a:pt x="2827283" y="3237305"/>
                  </a:cubicBezTo>
                  <a:cubicBezTo>
                    <a:pt x="2837793" y="3226795"/>
                    <a:pt x="2846446" y="3214019"/>
                    <a:pt x="2858814" y="3205774"/>
                  </a:cubicBezTo>
                  <a:cubicBezTo>
                    <a:pt x="2868032" y="3199629"/>
                    <a:pt x="2879835" y="3198767"/>
                    <a:pt x="2890345" y="3195264"/>
                  </a:cubicBezTo>
                  <a:cubicBezTo>
                    <a:pt x="2900855" y="3184754"/>
                    <a:pt x="2910143" y="3172859"/>
                    <a:pt x="2921876" y="3163733"/>
                  </a:cubicBezTo>
                  <a:cubicBezTo>
                    <a:pt x="2941818" y="3148222"/>
                    <a:pt x="2967074" y="3139555"/>
                    <a:pt x="2984938" y="3121691"/>
                  </a:cubicBezTo>
                  <a:cubicBezTo>
                    <a:pt x="3005959" y="3100670"/>
                    <a:pt x="3023265" y="3075119"/>
                    <a:pt x="3048000" y="3058629"/>
                  </a:cubicBezTo>
                  <a:cubicBezTo>
                    <a:pt x="3069021" y="3044615"/>
                    <a:pt x="3093198" y="3034452"/>
                    <a:pt x="3111062" y="3016588"/>
                  </a:cubicBezTo>
                  <a:cubicBezTo>
                    <a:pt x="3150427" y="2977223"/>
                    <a:pt x="3128492" y="2989757"/>
                    <a:pt x="3174124" y="2974547"/>
                  </a:cubicBezTo>
                  <a:cubicBezTo>
                    <a:pt x="3184634" y="2967540"/>
                    <a:pt x="3194357" y="2959175"/>
                    <a:pt x="3205655" y="2953526"/>
                  </a:cubicBezTo>
                  <a:cubicBezTo>
                    <a:pt x="3215564" y="2948571"/>
                    <a:pt x="3227968" y="2949161"/>
                    <a:pt x="3237186" y="2943016"/>
                  </a:cubicBezTo>
                  <a:cubicBezTo>
                    <a:pt x="3288841" y="2908579"/>
                    <a:pt x="3250961" y="2918729"/>
                    <a:pt x="3289738" y="2879953"/>
                  </a:cubicBezTo>
                  <a:cubicBezTo>
                    <a:pt x="3298670" y="2871021"/>
                    <a:pt x="3310759" y="2865940"/>
                    <a:pt x="3321269" y="2858933"/>
                  </a:cubicBezTo>
                  <a:cubicBezTo>
                    <a:pt x="3324773" y="2848423"/>
                    <a:pt x="3324859" y="2836053"/>
                    <a:pt x="3331780" y="2827402"/>
                  </a:cubicBezTo>
                  <a:cubicBezTo>
                    <a:pt x="3339671" y="2817538"/>
                    <a:pt x="3353607" y="2814468"/>
                    <a:pt x="3363311" y="2806381"/>
                  </a:cubicBezTo>
                  <a:cubicBezTo>
                    <a:pt x="3444237" y="2738942"/>
                    <a:pt x="3348087" y="2806020"/>
                    <a:pt x="3426373" y="2753829"/>
                  </a:cubicBezTo>
                  <a:lnTo>
                    <a:pt x="3531476" y="2596174"/>
                  </a:lnTo>
                  <a:lnTo>
                    <a:pt x="3552497" y="2564643"/>
                  </a:lnTo>
                  <a:cubicBezTo>
                    <a:pt x="3559504" y="2554133"/>
                    <a:pt x="3563007" y="2540119"/>
                    <a:pt x="3573517" y="2533112"/>
                  </a:cubicBezTo>
                  <a:cubicBezTo>
                    <a:pt x="3604521" y="2512443"/>
                    <a:pt x="3611291" y="2510907"/>
                    <a:pt x="3636580" y="2480560"/>
                  </a:cubicBezTo>
                  <a:cubicBezTo>
                    <a:pt x="3644667" y="2470856"/>
                    <a:pt x="3648094" y="2457347"/>
                    <a:pt x="3657600" y="2449029"/>
                  </a:cubicBezTo>
                  <a:cubicBezTo>
                    <a:pt x="3676613" y="2432393"/>
                    <a:pt x="3699641" y="2421002"/>
                    <a:pt x="3720662" y="2406988"/>
                  </a:cubicBezTo>
                  <a:cubicBezTo>
                    <a:pt x="3731172" y="2399981"/>
                    <a:pt x="3740209" y="2389961"/>
                    <a:pt x="3752193" y="2385967"/>
                  </a:cubicBezTo>
                  <a:lnTo>
                    <a:pt x="3815255" y="2364947"/>
                  </a:lnTo>
                  <a:cubicBezTo>
                    <a:pt x="3852202" y="2309527"/>
                    <a:pt x="3814972" y="2350053"/>
                    <a:pt x="3878317" y="2322905"/>
                  </a:cubicBezTo>
                  <a:cubicBezTo>
                    <a:pt x="3889928" y="2317929"/>
                    <a:pt x="3898550" y="2307533"/>
                    <a:pt x="3909849" y="2301884"/>
                  </a:cubicBezTo>
                  <a:cubicBezTo>
                    <a:pt x="3919758" y="2296929"/>
                    <a:pt x="3930870" y="2294877"/>
                    <a:pt x="3941380" y="2291374"/>
                  </a:cubicBezTo>
                  <a:cubicBezTo>
                    <a:pt x="3951890" y="2284367"/>
                    <a:pt x="3961083" y="2274788"/>
                    <a:pt x="3972911" y="2270353"/>
                  </a:cubicBezTo>
                  <a:cubicBezTo>
                    <a:pt x="3989637" y="2264081"/>
                    <a:pt x="4008131" y="2264176"/>
                    <a:pt x="4025462" y="2259843"/>
                  </a:cubicBezTo>
                  <a:cubicBezTo>
                    <a:pt x="4036210" y="2257156"/>
                    <a:pt x="4046483" y="2252836"/>
                    <a:pt x="4056993" y="2249333"/>
                  </a:cubicBezTo>
                  <a:cubicBezTo>
                    <a:pt x="4135279" y="2197142"/>
                    <a:pt x="4039129" y="2264220"/>
                    <a:pt x="4120055" y="2196781"/>
                  </a:cubicBezTo>
                  <a:cubicBezTo>
                    <a:pt x="4129759" y="2188694"/>
                    <a:pt x="4141882" y="2183847"/>
                    <a:pt x="4151586" y="2175760"/>
                  </a:cubicBezTo>
                  <a:cubicBezTo>
                    <a:pt x="4204072" y="2132022"/>
                    <a:pt x="4159236" y="2152189"/>
                    <a:pt x="4214649" y="2133719"/>
                  </a:cubicBezTo>
                  <a:cubicBezTo>
                    <a:pt x="4264618" y="2100406"/>
                    <a:pt x="4234194" y="2116694"/>
                    <a:pt x="4309242" y="2091678"/>
                  </a:cubicBezTo>
                  <a:lnTo>
                    <a:pt x="4340773" y="2081167"/>
                  </a:lnTo>
                  <a:lnTo>
                    <a:pt x="4372304" y="2070657"/>
                  </a:lnTo>
                  <a:cubicBezTo>
                    <a:pt x="4382814" y="2060147"/>
                    <a:pt x="4392416" y="2048642"/>
                    <a:pt x="4403835" y="2039126"/>
                  </a:cubicBezTo>
                  <a:cubicBezTo>
                    <a:pt x="4413539" y="2031039"/>
                    <a:pt x="4426434" y="2027037"/>
                    <a:pt x="4435366" y="2018105"/>
                  </a:cubicBezTo>
                  <a:cubicBezTo>
                    <a:pt x="4484977" y="1968493"/>
                    <a:pt x="4432705" y="2006331"/>
                    <a:pt x="4466897" y="1955043"/>
                  </a:cubicBezTo>
                  <a:cubicBezTo>
                    <a:pt x="4489392" y="1921301"/>
                    <a:pt x="4496901" y="1924021"/>
                    <a:pt x="4529959" y="1913002"/>
                  </a:cubicBezTo>
                  <a:cubicBezTo>
                    <a:pt x="4587489" y="1932178"/>
                    <a:pt x="4562214" y="1928647"/>
                    <a:pt x="4656083" y="1913002"/>
                  </a:cubicBezTo>
                  <a:cubicBezTo>
                    <a:pt x="4667011" y="1911181"/>
                    <a:pt x="4677929" y="1907871"/>
                    <a:pt x="4687614" y="1902491"/>
                  </a:cubicBezTo>
                  <a:cubicBezTo>
                    <a:pt x="4709698" y="1890222"/>
                    <a:pt x="4726709" y="1868439"/>
                    <a:pt x="4750676" y="1860450"/>
                  </a:cubicBezTo>
                  <a:lnTo>
                    <a:pt x="4876800" y="1818409"/>
                  </a:lnTo>
                  <a:cubicBezTo>
                    <a:pt x="4887310" y="1814905"/>
                    <a:pt x="4899113" y="1814043"/>
                    <a:pt x="4908331" y="1807898"/>
                  </a:cubicBezTo>
                  <a:lnTo>
                    <a:pt x="4971393" y="1765857"/>
                  </a:lnTo>
                  <a:cubicBezTo>
                    <a:pt x="4981903" y="1758850"/>
                    <a:pt x="4993992" y="1753768"/>
                    <a:pt x="5002924" y="1744836"/>
                  </a:cubicBezTo>
                  <a:cubicBezTo>
                    <a:pt x="5013434" y="1734326"/>
                    <a:pt x="5022087" y="1721550"/>
                    <a:pt x="5034455" y="1713305"/>
                  </a:cubicBezTo>
                  <a:cubicBezTo>
                    <a:pt x="5043673" y="1707160"/>
                    <a:pt x="5055333" y="1705839"/>
                    <a:pt x="5065986" y="1702795"/>
                  </a:cubicBezTo>
                  <a:cubicBezTo>
                    <a:pt x="5177155" y="1671032"/>
                    <a:pt x="5021263" y="1721206"/>
                    <a:pt x="5171090" y="1671264"/>
                  </a:cubicBezTo>
                  <a:cubicBezTo>
                    <a:pt x="5181600" y="1667761"/>
                    <a:pt x="5193403" y="1666898"/>
                    <a:pt x="5202621" y="1660753"/>
                  </a:cubicBezTo>
                  <a:cubicBezTo>
                    <a:pt x="5276911" y="1611228"/>
                    <a:pt x="5184963" y="1673367"/>
                    <a:pt x="5276193" y="1608202"/>
                  </a:cubicBezTo>
                  <a:cubicBezTo>
                    <a:pt x="5309462" y="1584438"/>
                    <a:pt x="5315421" y="1585088"/>
                    <a:pt x="5349766" y="1555650"/>
                  </a:cubicBezTo>
                  <a:cubicBezTo>
                    <a:pt x="5389443" y="1521642"/>
                    <a:pt x="5365097" y="1524119"/>
                    <a:pt x="5391807" y="1524119"/>
                  </a:cubicBezTo>
                  <a:lnTo>
                    <a:pt x="5391807" y="1471567"/>
                  </a:lnTo>
                  <a:cubicBezTo>
                    <a:pt x="5416331" y="1450546"/>
                    <a:pt x="5443921" y="1432647"/>
                    <a:pt x="5465380" y="1408505"/>
                  </a:cubicBezTo>
                  <a:cubicBezTo>
                    <a:pt x="5472740" y="1400225"/>
                    <a:pt x="5468969" y="1385625"/>
                    <a:pt x="5475890" y="1376974"/>
                  </a:cubicBezTo>
                  <a:cubicBezTo>
                    <a:pt x="5490708" y="1358451"/>
                    <a:pt x="5518180" y="1352367"/>
                    <a:pt x="5538952" y="1345443"/>
                  </a:cubicBezTo>
                  <a:cubicBezTo>
                    <a:pt x="5559973" y="1324422"/>
                    <a:pt x="5585524" y="1307116"/>
                    <a:pt x="5602014" y="1282381"/>
                  </a:cubicBezTo>
                  <a:cubicBezTo>
                    <a:pt x="5630042" y="1240340"/>
                    <a:pt x="5612525" y="1257857"/>
                    <a:pt x="5654566" y="1229829"/>
                  </a:cubicBezTo>
                  <a:cubicBezTo>
                    <a:pt x="5673065" y="1174331"/>
                    <a:pt x="5658931" y="1207515"/>
                    <a:pt x="5707117" y="1135236"/>
                  </a:cubicBezTo>
                  <a:cubicBezTo>
                    <a:pt x="5714124" y="1124726"/>
                    <a:pt x="5717628" y="1110712"/>
                    <a:pt x="5728138" y="1103705"/>
                  </a:cubicBezTo>
                  <a:lnTo>
                    <a:pt x="5791200" y="1061664"/>
                  </a:lnTo>
                  <a:cubicBezTo>
                    <a:pt x="5801710" y="1054657"/>
                    <a:pt x="5813799" y="1049575"/>
                    <a:pt x="5822731" y="1040643"/>
                  </a:cubicBezTo>
                  <a:cubicBezTo>
                    <a:pt x="5833241" y="1030133"/>
                    <a:pt x="5842529" y="1018237"/>
                    <a:pt x="5854262" y="1009112"/>
                  </a:cubicBezTo>
                  <a:cubicBezTo>
                    <a:pt x="5874204" y="993602"/>
                    <a:pt x="5899460" y="984935"/>
                    <a:pt x="5917324" y="967071"/>
                  </a:cubicBezTo>
                  <a:cubicBezTo>
                    <a:pt x="6009442" y="874953"/>
                    <a:pt x="5896712" y="991806"/>
                    <a:pt x="5969876" y="904009"/>
                  </a:cubicBezTo>
                  <a:cubicBezTo>
                    <a:pt x="5995166" y="873662"/>
                    <a:pt x="6001935" y="872126"/>
                    <a:pt x="6032938" y="851457"/>
                  </a:cubicBezTo>
                  <a:cubicBezTo>
                    <a:pt x="6052960" y="791396"/>
                    <a:pt x="6026932" y="841449"/>
                    <a:pt x="6074980" y="809416"/>
                  </a:cubicBezTo>
                  <a:cubicBezTo>
                    <a:pt x="6153710" y="756929"/>
                    <a:pt x="6063069" y="792364"/>
                    <a:pt x="6138042" y="767374"/>
                  </a:cubicBezTo>
                  <a:cubicBezTo>
                    <a:pt x="6197597" y="678038"/>
                    <a:pt x="6099507" y="816419"/>
                    <a:pt x="6222124" y="693802"/>
                  </a:cubicBezTo>
                  <a:cubicBezTo>
                    <a:pt x="6232634" y="683292"/>
                    <a:pt x="6244139" y="673690"/>
                    <a:pt x="6253655" y="662271"/>
                  </a:cubicBezTo>
                  <a:cubicBezTo>
                    <a:pt x="6261742" y="652567"/>
                    <a:pt x="6264812" y="638631"/>
                    <a:pt x="6274676" y="630740"/>
                  </a:cubicBezTo>
                  <a:cubicBezTo>
                    <a:pt x="6283327" y="623819"/>
                    <a:pt x="6295697" y="623733"/>
                    <a:pt x="6306207" y="620229"/>
                  </a:cubicBezTo>
                  <a:cubicBezTo>
                    <a:pt x="6358398" y="541943"/>
                    <a:pt x="6291320" y="638093"/>
                    <a:pt x="6358759" y="557167"/>
                  </a:cubicBezTo>
                  <a:cubicBezTo>
                    <a:pt x="6366846" y="547463"/>
                    <a:pt x="6371693" y="535340"/>
                    <a:pt x="6379780" y="525636"/>
                  </a:cubicBezTo>
                  <a:cubicBezTo>
                    <a:pt x="6405070" y="495289"/>
                    <a:pt x="6411839" y="493753"/>
                    <a:pt x="6442842" y="473084"/>
                  </a:cubicBezTo>
                  <a:cubicBezTo>
                    <a:pt x="6446345" y="462574"/>
                    <a:pt x="6446431" y="450204"/>
                    <a:pt x="6453352" y="441553"/>
                  </a:cubicBezTo>
                  <a:cubicBezTo>
                    <a:pt x="6461243" y="431689"/>
                    <a:pt x="6475179" y="428620"/>
                    <a:pt x="6484883" y="420533"/>
                  </a:cubicBezTo>
                  <a:cubicBezTo>
                    <a:pt x="6496302" y="411017"/>
                    <a:pt x="6504995" y="398518"/>
                    <a:pt x="6516414" y="389002"/>
                  </a:cubicBezTo>
                  <a:cubicBezTo>
                    <a:pt x="6526118" y="380915"/>
                    <a:pt x="6538241" y="376068"/>
                    <a:pt x="6547945" y="367981"/>
                  </a:cubicBezTo>
                  <a:cubicBezTo>
                    <a:pt x="6559364" y="358465"/>
                    <a:pt x="6568057" y="345966"/>
                    <a:pt x="6579476" y="336450"/>
                  </a:cubicBezTo>
                  <a:cubicBezTo>
                    <a:pt x="6589180" y="328363"/>
                    <a:pt x="6601566" y="323821"/>
                    <a:pt x="6611007" y="315429"/>
                  </a:cubicBezTo>
                  <a:cubicBezTo>
                    <a:pt x="6669911" y="263070"/>
                    <a:pt x="6663141" y="268759"/>
                    <a:pt x="6695090" y="220836"/>
                  </a:cubicBezTo>
                  <a:cubicBezTo>
                    <a:pt x="6721507" y="141582"/>
                    <a:pt x="6685872" y="239272"/>
                    <a:pt x="6726621" y="157774"/>
                  </a:cubicBezTo>
                  <a:cubicBezTo>
                    <a:pt x="6731576" y="147865"/>
                    <a:pt x="6733628" y="136753"/>
                    <a:pt x="6737131" y="126243"/>
                  </a:cubicBezTo>
                  <a:cubicBezTo>
                    <a:pt x="6712117" y="51197"/>
                    <a:pt x="6697675" y="75472"/>
                    <a:pt x="6747642" y="42160"/>
                  </a:cubicBezTo>
                  <a:cubicBezTo>
                    <a:pt x="6754649" y="31650"/>
                    <a:pt x="6758798" y="18520"/>
                    <a:pt x="6768662" y="10629"/>
                  </a:cubicBezTo>
                  <a:cubicBezTo>
                    <a:pt x="6797018" y="-12056"/>
                    <a:pt x="6848879" y="8259"/>
                    <a:pt x="6873766" y="10629"/>
                  </a:cubicBezTo>
                  <a:cubicBezTo>
                    <a:pt x="6922718" y="15291"/>
                    <a:pt x="6971863" y="17636"/>
                    <a:pt x="7020911" y="21140"/>
                  </a:cubicBezTo>
                  <a:lnTo>
                    <a:pt x="7062952" y="147264"/>
                  </a:lnTo>
                  <a:cubicBezTo>
                    <a:pt x="7066455" y="157774"/>
                    <a:pt x="7067317" y="169577"/>
                    <a:pt x="7073462" y="178795"/>
                  </a:cubicBezTo>
                  <a:lnTo>
                    <a:pt x="7094483" y="210326"/>
                  </a:lnTo>
                  <a:cubicBezTo>
                    <a:pt x="7090980" y="276891"/>
                    <a:pt x="7090008" y="343638"/>
                    <a:pt x="7083973" y="410022"/>
                  </a:cubicBezTo>
                  <a:cubicBezTo>
                    <a:pt x="7080688" y="446159"/>
                    <a:pt x="7066814" y="440746"/>
                    <a:pt x="7052442" y="473084"/>
                  </a:cubicBezTo>
                  <a:cubicBezTo>
                    <a:pt x="7037819" y="505987"/>
                    <a:pt x="7029646" y="543246"/>
                    <a:pt x="7020911" y="578188"/>
                  </a:cubicBezTo>
                  <a:cubicBezTo>
                    <a:pt x="7017407" y="623733"/>
                    <a:pt x="7017524" y="669702"/>
                    <a:pt x="7010400" y="714822"/>
                  </a:cubicBezTo>
                  <a:cubicBezTo>
                    <a:pt x="7006944" y="736709"/>
                    <a:pt x="6996387" y="756863"/>
                    <a:pt x="6989380" y="777884"/>
                  </a:cubicBezTo>
                  <a:lnTo>
                    <a:pt x="6968359" y="840947"/>
                  </a:lnTo>
                  <a:cubicBezTo>
                    <a:pt x="6964856" y="851457"/>
                    <a:pt x="6960536" y="861730"/>
                    <a:pt x="6957849" y="872478"/>
                  </a:cubicBezTo>
                  <a:cubicBezTo>
                    <a:pt x="6954345" y="886492"/>
                    <a:pt x="6950171" y="900355"/>
                    <a:pt x="6947338" y="914519"/>
                  </a:cubicBezTo>
                  <a:cubicBezTo>
                    <a:pt x="6943159" y="935416"/>
                    <a:pt x="6943567" y="957364"/>
                    <a:pt x="6936828" y="977581"/>
                  </a:cubicBezTo>
                  <a:cubicBezTo>
                    <a:pt x="6932833" y="989565"/>
                    <a:pt x="6922814" y="998602"/>
                    <a:pt x="6915807" y="1009112"/>
                  </a:cubicBezTo>
                  <a:cubicBezTo>
                    <a:pt x="6889390" y="1088366"/>
                    <a:pt x="6925025" y="990676"/>
                    <a:pt x="6884276" y="1072174"/>
                  </a:cubicBezTo>
                  <a:cubicBezTo>
                    <a:pt x="6853854" y="1133018"/>
                    <a:pt x="6902009" y="1075462"/>
                    <a:pt x="6842235" y="1135236"/>
                  </a:cubicBezTo>
                  <a:cubicBezTo>
                    <a:pt x="6826958" y="1181067"/>
                    <a:pt x="6827953" y="1196517"/>
                    <a:pt x="6800193" y="1229829"/>
                  </a:cubicBezTo>
                  <a:cubicBezTo>
                    <a:pt x="6790677" y="1241248"/>
                    <a:pt x="6777787" y="1249627"/>
                    <a:pt x="6768662" y="1261360"/>
                  </a:cubicBezTo>
                  <a:cubicBezTo>
                    <a:pt x="6702635" y="1346252"/>
                    <a:pt x="6756131" y="1304748"/>
                    <a:pt x="6695090" y="1345443"/>
                  </a:cubicBezTo>
                  <a:cubicBezTo>
                    <a:pt x="6676591" y="1400941"/>
                    <a:pt x="6693798" y="1370829"/>
                    <a:pt x="6621517" y="1419016"/>
                  </a:cubicBezTo>
                  <a:lnTo>
                    <a:pt x="6589986" y="1440036"/>
                  </a:lnTo>
                  <a:cubicBezTo>
                    <a:pt x="6571301" y="1468065"/>
                    <a:pt x="6565449" y="1481309"/>
                    <a:pt x="6537435" y="1503098"/>
                  </a:cubicBezTo>
                  <a:cubicBezTo>
                    <a:pt x="6517493" y="1518609"/>
                    <a:pt x="6492237" y="1527276"/>
                    <a:pt x="6474373" y="1545140"/>
                  </a:cubicBezTo>
                  <a:cubicBezTo>
                    <a:pt x="6463863" y="1555650"/>
                    <a:pt x="6454575" y="1567546"/>
                    <a:pt x="6442842" y="1576671"/>
                  </a:cubicBezTo>
                  <a:cubicBezTo>
                    <a:pt x="6371647" y="1632044"/>
                    <a:pt x="6399335" y="1604535"/>
                    <a:pt x="6337738" y="1639733"/>
                  </a:cubicBezTo>
                  <a:cubicBezTo>
                    <a:pt x="6280689" y="1672332"/>
                    <a:pt x="6332487" y="1651993"/>
                    <a:pt x="6274676" y="1671264"/>
                  </a:cubicBezTo>
                  <a:cubicBezTo>
                    <a:pt x="6267669" y="1681774"/>
                    <a:pt x="6263162" y="1694477"/>
                    <a:pt x="6253655" y="1702795"/>
                  </a:cubicBezTo>
                  <a:cubicBezTo>
                    <a:pt x="6234642" y="1719431"/>
                    <a:pt x="6211614" y="1730822"/>
                    <a:pt x="6190593" y="1744836"/>
                  </a:cubicBezTo>
                  <a:lnTo>
                    <a:pt x="6127531" y="1786878"/>
                  </a:lnTo>
                  <a:cubicBezTo>
                    <a:pt x="6117021" y="1793885"/>
                    <a:pt x="6104932" y="1798966"/>
                    <a:pt x="6096000" y="1807898"/>
                  </a:cubicBezTo>
                  <a:cubicBezTo>
                    <a:pt x="6085490" y="1818408"/>
                    <a:pt x="6073985" y="1828010"/>
                    <a:pt x="6064469" y="1839429"/>
                  </a:cubicBezTo>
                  <a:cubicBezTo>
                    <a:pt x="6056382" y="1849133"/>
                    <a:pt x="6053959" y="1863953"/>
                    <a:pt x="6043449" y="1870960"/>
                  </a:cubicBezTo>
                  <a:cubicBezTo>
                    <a:pt x="6031430" y="1878973"/>
                    <a:pt x="6015421" y="1877967"/>
                    <a:pt x="6001407" y="1881471"/>
                  </a:cubicBezTo>
                  <a:cubicBezTo>
                    <a:pt x="5952359" y="1955043"/>
                    <a:pt x="5980387" y="1930520"/>
                    <a:pt x="5927835" y="1965553"/>
                  </a:cubicBezTo>
                  <a:cubicBezTo>
                    <a:pt x="5920828" y="1976063"/>
                    <a:pt x="5916678" y="1989193"/>
                    <a:pt x="5906814" y="1997084"/>
                  </a:cubicBezTo>
                  <a:cubicBezTo>
                    <a:pt x="5898163" y="2004005"/>
                    <a:pt x="5885192" y="2002640"/>
                    <a:pt x="5875283" y="2007595"/>
                  </a:cubicBezTo>
                  <a:cubicBezTo>
                    <a:pt x="5863985" y="2013244"/>
                    <a:pt x="5855580" y="2024181"/>
                    <a:pt x="5843752" y="2028616"/>
                  </a:cubicBezTo>
                  <a:cubicBezTo>
                    <a:pt x="5832001" y="2033023"/>
                    <a:pt x="5735220" y="2048456"/>
                    <a:pt x="5728138" y="2049636"/>
                  </a:cubicBezTo>
                  <a:cubicBezTo>
                    <a:pt x="5707117" y="2056643"/>
                    <a:pt x="5680744" y="2054989"/>
                    <a:pt x="5665076" y="2070657"/>
                  </a:cubicBezTo>
                  <a:cubicBezTo>
                    <a:pt x="5644055" y="2091678"/>
                    <a:pt x="5618504" y="2108984"/>
                    <a:pt x="5602014" y="2133719"/>
                  </a:cubicBezTo>
                  <a:cubicBezTo>
                    <a:pt x="5573986" y="2175760"/>
                    <a:pt x="5591503" y="2158243"/>
                    <a:pt x="5549462" y="2186271"/>
                  </a:cubicBezTo>
                  <a:cubicBezTo>
                    <a:pt x="5530777" y="2214299"/>
                    <a:pt x="5524925" y="2227545"/>
                    <a:pt x="5496911" y="2249333"/>
                  </a:cubicBezTo>
                  <a:cubicBezTo>
                    <a:pt x="5476969" y="2264843"/>
                    <a:pt x="5451713" y="2273510"/>
                    <a:pt x="5433849" y="2291374"/>
                  </a:cubicBezTo>
                  <a:cubicBezTo>
                    <a:pt x="5423338" y="2301884"/>
                    <a:pt x="5414050" y="2313779"/>
                    <a:pt x="5402317" y="2322905"/>
                  </a:cubicBezTo>
                  <a:cubicBezTo>
                    <a:pt x="5382375" y="2338415"/>
                    <a:pt x="5339255" y="2364947"/>
                    <a:pt x="5339255" y="2364947"/>
                  </a:cubicBezTo>
                  <a:cubicBezTo>
                    <a:pt x="5301745" y="2421213"/>
                    <a:pt x="5327167" y="2387546"/>
                    <a:pt x="5255173" y="2459540"/>
                  </a:cubicBezTo>
                  <a:cubicBezTo>
                    <a:pt x="5244663" y="2470050"/>
                    <a:pt x="5236010" y="2482826"/>
                    <a:pt x="5223642" y="2491071"/>
                  </a:cubicBezTo>
                  <a:cubicBezTo>
                    <a:pt x="5213132" y="2498078"/>
                    <a:pt x="5201815" y="2504004"/>
                    <a:pt x="5192111" y="2512091"/>
                  </a:cubicBezTo>
                  <a:cubicBezTo>
                    <a:pt x="5180692" y="2521607"/>
                    <a:pt x="5170096" y="2532203"/>
                    <a:pt x="5160580" y="2543622"/>
                  </a:cubicBezTo>
                  <a:cubicBezTo>
                    <a:pt x="5152493" y="2553326"/>
                    <a:pt x="5149065" y="2566835"/>
                    <a:pt x="5139559" y="2575153"/>
                  </a:cubicBezTo>
                  <a:cubicBezTo>
                    <a:pt x="5120546" y="2591789"/>
                    <a:pt x="5094361" y="2599331"/>
                    <a:pt x="5076497" y="2617195"/>
                  </a:cubicBezTo>
                  <a:cubicBezTo>
                    <a:pt x="5004503" y="2689189"/>
                    <a:pt x="5038170" y="2663767"/>
                    <a:pt x="4981904" y="2701278"/>
                  </a:cubicBezTo>
                  <a:cubicBezTo>
                    <a:pt x="4921660" y="2791642"/>
                    <a:pt x="5001877" y="2685300"/>
                    <a:pt x="4929352" y="2743319"/>
                  </a:cubicBezTo>
                  <a:cubicBezTo>
                    <a:pt x="4919488" y="2751210"/>
                    <a:pt x="4917838" y="2766532"/>
                    <a:pt x="4908331" y="2774850"/>
                  </a:cubicBezTo>
                  <a:cubicBezTo>
                    <a:pt x="4889318" y="2791486"/>
                    <a:pt x="4845269" y="2816891"/>
                    <a:pt x="4845269" y="2816891"/>
                  </a:cubicBezTo>
                  <a:cubicBezTo>
                    <a:pt x="4796221" y="2890463"/>
                    <a:pt x="4824249" y="2865939"/>
                    <a:pt x="4771697" y="2900974"/>
                  </a:cubicBezTo>
                  <a:cubicBezTo>
                    <a:pt x="4685744" y="2893811"/>
                    <a:pt x="4594849" y="2879497"/>
                    <a:pt x="4508938" y="2900974"/>
                  </a:cubicBezTo>
                  <a:cubicBezTo>
                    <a:pt x="4494518" y="2904579"/>
                    <a:pt x="4488826" y="2922989"/>
                    <a:pt x="4477407" y="2932505"/>
                  </a:cubicBezTo>
                  <a:cubicBezTo>
                    <a:pt x="4467703" y="2940592"/>
                    <a:pt x="4457419" y="2948396"/>
                    <a:pt x="4445876" y="2953526"/>
                  </a:cubicBezTo>
                  <a:cubicBezTo>
                    <a:pt x="4400916" y="2973508"/>
                    <a:pt x="4383576" y="2972828"/>
                    <a:pt x="4340773" y="2985057"/>
                  </a:cubicBezTo>
                  <a:cubicBezTo>
                    <a:pt x="4330120" y="2988101"/>
                    <a:pt x="4319752" y="2992064"/>
                    <a:pt x="4309242" y="2995567"/>
                  </a:cubicBezTo>
                  <a:cubicBezTo>
                    <a:pt x="4298732" y="3006077"/>
                    <a:pt x="4289130" y="3017582"/>
                    <a:pt x="4277711" y="3027098"/>
                  </a:cubicBezTo>
                  <a:cubicBezTo>
                    <a:pt x="4268007" y="3035185"/>
                    <a:pt x="4255112" y="3039187"/>
                    <a:pt x="4246180" y="3048119"/>
                  </a:cubicBezTo>
                  <a:cubicBezTo>
                    <a:pt x="4237248" y="3057051"/>
                    <a:pt x="4234091" y="3070718"/>
                    <a:pt x="4225159" y="3079650"/>
                  </a:cubicBezTo>
                  <a:cubicBezTo>
                    <a:pt x="4216227" y="3088582"/>
                    <a:pt x="4203332" y="3092584"/>
                    <a:pt x="4193628" y="3100671"/>
                  </a:cubicBezTo>
                  <a:cubicBezTo>
                    <a:pt x="4094840" y="3182995"/>
                    <a:pt x="4258417" y="3067988"/>
                    <a:pt x="4099035" y="3174243"/>
                  </a:cubicBezTo>
                  <a:cubicBezTo>
                    <a:pt x="4088525" y="3181250"/>
                    <a:pt x="4079488" y="3191270"/>
                    <a:pt x="4067504" y="3195264"/>
                  </a:cubicBezTo>
                  <a:lnTo>
                    <a:pt x="4004442" y="3216284"/>
                  </a:lnTo>
                  <a:cubicBezTo>
                    <a:pt x="3993932" y="3219787"/>
                    <a:pt x="3983839" y="3224974"/>
                    <a:pt x="3972911" y="3226795"/>
                  </a:cubicBezTo>
                  <a:lnTo>
                    <a:pt x="3909849" y="3237305"/>
                  </a:lnTo>
                  <a:lnTo>
                    <a:pt x="3815255" y="3268836"/>
                  </a:lnTo>
                  <a:cubicBezTo>
                    <a:pt x="3804745" y="3272340"/>
                    <a:pt x="3792942" y="3273202"/>
                    <a:pt x="3783724" y="3279347"/>
                  </a:cubicBezTo>
                  <a:lnTo>
                    <a:pt x="3752193" y="3300367"/>
                  </a:lnTo>
                  <a:cubicBezTo>
                    <a:pt x="3745186" y="3321388"/>
                    <a:pt x="3749609" y="3351138"/>
                    <a:pt x="3731173" y="3363429"/>
                  </a:cubicBezTo>
                  <a:cubicBezTo>
                    <a:pt x="3658893" y="3411616"/>
                    <a:pt x="3692078" y="3397482"/>
                    <a:pt x="3636580" y="3415981"/>
                  </a:cubicBezTo>
                  <a:cubicBezTo>
                    <a:pt x="3607815" y="3435158"/>
                    <a:pt x="3598779" y="3435343"/>
                    <a:pt x="3584028" y="3468533"/>
                  </a:cubicBezTo>
                  <a:cubicBezTo>
                    <a:pt x="3578930" y="3480002"/>
                    <a:pt x="3563943" y="3549403"/>
                    <a:pt x="3541986" y="3563126"/>
                  </a:cubicBezTo>
                  <a:cubicBezTo>
                    <a:pt x="3523196" y="3574870"/>
                    <a:pt x="3499945" y="3577140"/>
                    <a:pt x="3478924" y="3584147"/>
                  </a:cubicBezTo>
                  <a:lnTo>
                    <a:pt x="3447393" y="3594657"/>
                  </a:lnTo>
                  <a:cubicBezTo>
                    <a:pt x="3436883" y="3601664"/>
                    <a:pt x="3427160" y="3610029"/>
                    <a:pt x="3415862" y="3615678"/>
                  </a:cubicBezTo>
                  <a:cubicBezTo>
                    <a:pt x="3405953" y="3620633"/>
                    <a:pt x="3392165" y="3618354"/>
                    <a:pt x="3384331" y="3626188"/>
                  </a:cubicBezTo>
                  <a:cubicBezTo>
                    <a:pt x="3376497" y="3634022"/>
                    <a:pt x="3377324" y="3647209"/>
                    <a:pt x="3373821" y="3657719"/>
                  </a:cubicBezTo>
                  <a:cubicBezTo>
                    <a:pt x="3370318" y="3699760"/>
                    <a:pt x="3375718" y="3743521"/>
                    <a:pt x="3363311" y="3783843"/>
                  </a:cubicBezTo>
                  <a:cubicBezTo>
                    <a:pt x="3360053" y="3794432"/>
                    <a:pt x="3341689" y="3789398"/>
                    <a:pt x="3331780" y="3794353"/>
                  </a:cubicBezTo>
                  <a:cubicBezTo>
                    <a:pt x="3320482" y="3800002"/>
                    <a:pt x="3311547" y="3809725"/>
                    <a:pt x="3300249" y="3815374"/>
                  </a:cubicBezTo>
                  <a:cubicBezTo>
                    <a:pt x="3259812" y="3835592"/>
                    <a:pt x="3182632" y="3833710"/>
                    <a:pt x="3153104" y="3836395"/>
                  </a:cubicBezTo>
                  <a:cubicBezTo>
                    <a:pt x="3132083" y="3850409"/>
                    <a:pt x="3114962" y="3874282"/>
                    <a:pt x="3090042" y="3878436"/>
                  </a:cubicBezTo>
                  <a:cubicBezTo>
                    <a:pt x="3016052" y="3890768"/>
                    <a:pt x="3047197" y="3882208"/>
                    <a:pt x="2995449" y="3899457"/>
                  </a:cubicBezTo>
                  <a:cubicBezTo>
                    <a:pt x="2917159" y="3951649"/>
                    <a:pt x="3013315" y="3884569"/>
                    <a:pt x="2932386" y="3952009"/>
                  </a:cubicBezTo>
                  <a:cubicBezTo>
                    <a:pt x="2887209" y="3989656"/>
                    <a:pt x="2916722" y="3959841"/>
                    <a:pt x="2869324" y="3983540"/>
                  </a:cubicBezTo>
                  <a:cubicBezTo>
                    <a:pt x="2787825" y="4024289"/>
                    <a:pt x="2885517" y="3988651"/>
                    <a:pt x="2806262" y="4015071"/>
                  </a:cubicBezTo>
                  <a:cubicBezTo>
                    <a:pt x="2783331" y="4083865"/>
                    <a:pt x="2815180" y="4016346"/>
                    <a:pt x="2764221" y="4057112"/>
                  </a:cubicBezTo>
                  <a:cubicBezTo>
                    <a:pt x="2754357" y="4065003"/>
                    <a:pt x="2752132" y="4079711"/>
                    <a:pt x="2743200" y="4088643"/>
                  </a:cubicBezTo>
                  <a:cubicBezTo>
                    <a:pt x="2734268" y="4097575"/>
                    <a:pt x="2721110" y="4101272"/>
                    <a:pt x="2711669" y="4109664"/>
                  </a:cubicBezTo>
                  <a:cubicBezTo>
                    <a:pt x="2626595" y="4185286"/>
                    <a:pt x="2682093" y="4161564"/>
                    <a:pt x="2617076" y="4183236"/>
                  </a:cubicBezTo>
                  <a:cubicBezTo>
                    <a:pt x="2606566" y="4193746"/>
                    <a:pt x="2598538" y="4207548"/>
                    <a:pt x="2585545" y="4214767"/>
                  </a:cubicBezTo>
                  <a:cubicBezTo>
                    <a:pt x="2566176" y="4225528"/>
                    <a:pt x="2522483" y="4235788"/>
                    <a:pt x="2522483" y="4235788"/>
                  </a:cubicBezTo>
                  <a:cubicBezTo>
                    <a:pt x="2501462" y="4249802"/>
                    <a:pt x="2477285" y="4259965"/>
                    <a:pt x="2459421" y="4277829"/>
                  </a:cubicBezTo>
                  <a:cubicBezTo>
                    <a:pt x="2418958" y="4318292"/>
                    <a:pt x="2440257" y="4301115"/>
                    <a:pt x="2396359" y="4330381"/>
                  </a:cubicBezTo>
                  <a:cubicBezTo>
                    <a:pt x="2389352" y="4340891"/>
                    <a:pt x="2384845" y="4353594"/>
                    <a:pt x="2375338" y="4361912"/>
                  </a:cubicBezTo>
                  <a:cubicBezTo>
                    <a:pt x="2329175" y="4402305"/>
                    <a:pt x="2320251" y="4403349"/>
                    <a:pt x="2270235" y="4414464"/>
                  </a:cubicBezTo>
                  <a:cubicBezTo>
                    <a:pt x="2252796" y="4418339"/>
                    <a:pt x="2234918" y="4420274"/>
                    <a:pt x="2217683" y="4424974"/>
                  </a:cubicBezTo>
                  <a:cubicBezTo>
                    <a:pt x="2196306" y="4430804"/>
                    <a:pt x="2154621" y="4445995"/>
                    <a:pt x="2154621" y="4445995"/>
                  </a:cubicBezTo>
                  <a:cubicBezTo>
                    <a:pt x="2094847" y="4505769"/>
                    <a:pt x="2152403" y="4457614"/>
                    <a:pt x="2091559" y="4488036"/>
                  </a:cubicBezTo>
                  <a:cubicBezTo>
                    <a:pt x="2010061" y="4528785"/>
                    <a:pt x="2107751" y="4493150"/>
                    <a:pt x="2028497" y="4519567"/>
                  </a:cubicBezTo>
                  <a:cubicBezTo>
                    <a:pt x="1956217" y="4567754"/>
                    <a:pt x="1989402" y="4553620"/>
                    <a:pt x="1933904" y="4572119"/>
                  </a:cubicBezTo>
                  <a:cubicBezTo>
                    <a:pt x="1837843" y="4636161"/>
                    <a:pt x="1985306" y="4545515"/>
                    <a:pt x="1723697" y="4603650"/>
                  </a:cubicBezTo>
                  <a:cubicBezTo>
                    <a:pt x="1712882" y="4606053"/>
                    <a:pt x="1719332" y="4625963"/>
                    <a:pt x="1713186" y="4635181"/>
                  </a:cubicBezTo>
                  <a:cubicBezTo>
                    <a:pt x="1690156" y="4669725"/>
                    <a:pt x="1679207" y="4663497"/>
                    <a:pt x="1650124" y="4687733"/>
                  </a:cubicBezTo>
                  <a:cubicBezTo>
                    <a:pt x="1638705" y="4697249"/>
                    <a:pt x="1631586" y="4712046"/>
                    <a:pt x="1618593" y="4719264"/>
                  </a:cubicBezTo>
                  <a:cubicBezTo>
                    <a:pt x="1599224" y="4730025"/>
                    <a:pt x="1576552" y="4733277"/>
                    <a:pt x="1555531" y="4740284"/>
                  </a:cubicBezTo>
                  <a:lnTo>
                    <a:pt x="1524000" y="4750795"/>
                  </a:lnTo>
                  <a:cubicBezTo>
                    <a:pt x="1454022" y="4820773"/>
                    <a:pt x="1529388" y="4754808"/>
                    <a:pt x="1460938" y="4792836"/>
                  </a:cubicBezTo>
                  <a:cubicBezTo>
                    <a:pt x="1438853" y="4805105"/>
                    <a:pt x="1421843" y="4826889"/>
                    <a:pt x="1397876" y="4834878"/>
                  </a:cubicBezTo>
                  <a:cubicBezTo>
                    <a:pt x="1387366" y="4838381"/>
                    <a:pt x="1376998" y="4842344"/>
                    <a:pt x="1366345" y="4845388"/>
                  </a:cubicBezTo>
                  <a:cubicBezTo>
                    <a:pt x="1336829" y="4853821"/>
                    <a:pt x="1301545" y="4860992"/>
                    <a:pt x="1271752" y="4866409"/>
                  </a:cubicBezTo>
                  <a:cubicBezTo>
                    <a:pt x="1250785" y="4870221"/>
                    <a:pt x="1229528" y="4872454"/>
                    <a:pt x="1208690" y="4876919"/>
                  </a:cubicBezTo>
                  <a:cubicBezTo>
                    <a:pt x="1142313" y="4891143"/>
                    <a:pt x="1141103" y="4892441"/>
                    <a:pt x="1093076" y="4908450"/>
                  </a:cubicBezTo>
                  <a:cubicBezTo>
                    <a:pt x="1082566" y="4915457"/>
                    <a:pt x="1073088" y="4924341"/>
                    <a:pt x="1061545" y="4929471"/>
                  </a:cubicBezTo>
                  <a:cubicBezTo>
                    <a:pt x="1041297" y="4938470"/>
                    <a:pt x="998483" y="4950491"/>
                    <a:pt x="998483" y="4950491"/>
                  </a:cubicBezTo>
                  <a:cubicBezTo>
                    <a:pt x="858504" y="5043812"/>
                    <a:pt x="1065965" y="4909497"/>
                    <a:pt x="935421" y="4982022"/>
                  </a:cubicBezTo>
                  <a:cubicBezTo>
                    <a:pt x="913336" y="4994291"/>
                    <a:pt x="897468" y="5021274"/>
                    <a:pt x="872359" y="5024064"/>
                  </a:cubicBezTo>
                  <a:lnTo>
                    <a:pt x="777766" y="5034574"/>
                  </a:lnTo>
                  <a:cubicBezTo>
                    <a:pt x="770759" y="5045084"/>
                    <a:pt x="765677" y="5057173"/>
                    <a:pt x="756745" y="5066105"/>
                  </a:cubicBezTo>
                  <a:cubicBezTo>
                    <a:pt x="736369" y="5086481"/>
                    <a:pt x="719329" y="5089088"/>
                    <a:pt x="693683" y="5097636"/>
                  </a:cubicBezTo>
                  <a:cubicBezTo>
                    <a:pt x="627117" y="5094133"/>
                    <a:pt x="560644" y="5087126"/>
                    <a:pt x="493986" y="5087126"/>
                  </a:cubicBezTo>
                  <a:cubicBezTo>
                    <a:pt x="458777" y="5087126"/>
                    <a:pt x="423489" y="5091147"/>
                    <a:pt x="388883" y="5097636"/>
                  </a:cubicBezTo>
                  <a:cubicBezTo>
                    <a:pt x="367105" y="5101719"/>
                    <a:pt x="325821" y="5118657"/>
                    <a:pt x="325821" y="5118657"/>
                  </a:cubicBezTo>
                  <a:cubicBezTo>
                    <a:pt x="315311" y="5125664"/>
                    <a:pt x="302181" y="5129814"/>
                    <a:pt x="294290" y="5139678"/>
                  </a:cubicBezTo>
                  <a:cubicBezTo>
                    <a:pt x="253524" y="5190637"/>
                    <a:pt x="321043" y="5158788"/>
                    <a:pt x="252249" y="5181719"/>
                  </a:cubicBezTo>
                  <a:cubicBezTo>
                    <a:pt x="241738" y="5188726"/>
                    <a:pt x="232972" y="5199676"/>
                    <a:pt x="220717" y="5202740"/>
                  </a:cubicBezTo>
                  <a:cubicBezTo>
                    <a:pt x="77854" y="5238455"/>
                    <a:pt x="166741" y="5186171"/>
                    <a:pt x="94593" y="5234271"/>
                  </a:cubicBezTo>
                  <a:cubicBezTo>
                    <a:pt x="80579" y="5213250"/>
                    <a:pt x="44563" y="5195176"/>
                    <a:pt x="52552" y="5171209"/>
                  </a:cubicBezTo>
                  <a:cubicBezTo>
                    <a:pt x="56055" y="5160699"/>
                    <a:pt x="56141" y="5148329"/>
                    <a:pt x="63062" y="5139678"/>
                  </a:cubicBezTo>
                  <a:cubicBezTo>
                    <a:pt x="70953" y="5129814"/>
                    <a:pt x="94593" y="5118657"/>
                    <a:pt x="94593" y="5118657"/>
                  </a:cubicBezTo>
                  <a:lnTo>
                    <a:pt x="94593" y="5118657"/>
                  </a:lnTo>
                </a:path>
              </a:pathLst>
            </a:custGeom>
            <a:gradFill>
              <a:gsLst>
                <a:gs pos="21000">
                  <a:srgbClr val="494949"/>
                </a:gs>
                <a:gs pos="62000">
                  <a:srgbClr val="FFFFFF">
                    <a:lumMod val="94000"/>
                  </a:srgbClr>
                </a:gs>
              </a:gsLst>
              <a:lin ang="2400000" scaled="0"/>
            </a:gra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4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</p:grpSp>
      <p:grpSp>
        <p:nvGrpSpPr>
          <p:cNvPr id="117" name="Grupa 130"/>
          <p:cNvGrpSpPr/>
          <p:nvPr/>
        </p:nvGrpSpPr>
        <p:grpSpPr>
          <a:xfrm>
            <a:off x="2152313" y="2196228"/>
            <a:ext cx="4737817" cy="3794614"/>
            <a:chOff x="1641783" y="2497350"/>
            <a:chExt cx="5132635" cy="3794614"/>
          </a:xfrm>
        </p:grpSpPr>
        <p:sp>
          <p:nvSpPr>
            <p:cNvPr id="118" name="pole tekstowe 8"/>
            <p:cNvSpPr txBox="1">
              <a:spLocks noChangeArrowheads="1"/>
            </p:cNvSpPr>
            <p:nvPr/>
          </p:nvSpPr>
          <p:spPr bwMode="auto">
            <a:xfrm>
              <a:off x="1995708" y="5807786"/>
              <a:ext cx="416395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1400" b="1" i="0" u="none" strike="noStrike" kern="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 charset="0"/>
                </a:rPr>
                <a:t>28</a:t>
              </a:r>
            </a:p>
          </p:txBody>
        </p:sp>
        <p:sp>
          <p:nvSpPr>
            <p:cNvPr id="119" name="pole tekstowe 9"/>
            <p:cNvSpPr txBox="1">
              <a:spLocks noChangeArrowheads="1"/>
            </p:cNvSpPr>
            <p:nvPr/>
          </p:nvSpPr>
          <p:spPr bwMode="auto">
            <a:xfrm>
              <a:off x="1641783" y="5984187"/>
              <a:ext cx="416395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 charset="0"/>
                </a:rPr>
                <a:t>20</a:t>
              </a:r>
            </a:p>
          </p:txBody>
        </p:sp>
        <p:sp>
          <p:nvSpPr>
            <p:cNvPr id="120" name="pole tekstowe 7"/>
            <p:cNvSpPr txBox="1">
              <a:spLocks noChangeArrowheads="1"/>
            </p:cNvSpPr>
            <p:nvPr/>
          </p:nvSpPr>
          <p:spPr bwMode="auto">
            <a:xfrm>
              <a:off x="2925874" y="4949650"/>
              <a:ext cx="416395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</a:rPr>
                <a:t>50</a:t>
              </a:r>
            </a:p>
          </p:txBody>
        </p:sp>
        <p:sp>
          <p:nvSpPr>
            <p:cNvPr id="121" name="pole tekstowe 5"/>
            <p:cNvSpPr txBox="1">
              <a:spLocks noChangeArrowheads="1"/>
            </p:cNvSpPr>
            <p:nvPr/>
          </p:nvSpPr>
          <p:spPr bwMode="auto">
            <a:xfrm>
              <a:off x="6249852" y="2497350"/>
              <a:ext cx="524566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</a:rPr>
                <a:t>126</a:t>
              </a:r>
            </a:p>
          </p:txBody>
        </p:sp>
        <p:sp>
          <p:nvSpPr>
            <p:cNvPr id="122" name="pole tekstowe 6"/>
            <p:cNvSpPr txBox="1">
              <a:spLocks noChangeArrowheads="1"/>
            </p:cNvSpPr>
            <p:nvPr/>
          </p:nvSpPr>
          <p:spPr bwMode="auto">
            <a:xfrm>
              <a:off x="4370949" y="4207245"/>
              <a:ext cx="518200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</a:rPr>
                <a:t>82</a:t>
              </a:r>
            </a:p>
          </p:txBody>
        </p:sp>
      </p:grpSp>
      <p:sp>
        <p:nvSpPr>
          <p:cNvPr id="123" name="Prostokąt 80"/>
          <p:cNvSpPr/>
          <p:nvPr/>
        </p:nvSpPr>
        <p:spPr bwMode="auto">
          <a:xfrm>
            <a:off x="7326960" y="1593291"/>
            <a:ext cx="42202" cy="45719"/>
          </a:xfrm>
          <a:prstGeom prst="rect">
            <a:avLst/>
          </a:prstGeom>
          <a:solidFill>
            <a:srgbClr val="000000"/>
          </a:solidFill>
          <a:ln w="635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sz="24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sp>
        <p:nvSpPr>
          <p:cNvPr id="124" name="Prostokąt 81"/>
          <p:cNvSpPr/>
          <p:nvPr/>
        </p:nvSpPr>
        <p:spPr bwMode="auto">
          <a:xfrm>
            <a:off x="7410037" y="1593291"/>
            <a:ext cx="42202" cy="45719"/>
          </a:xfrm>
          <a:prstGeom prst="rect">
            <a:avLst/>
          </a:prstGeom>
          <a:solidFill>
            <a:srgbClr val="000000"/>
          </a:solidFill>
          <a:ln w="635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sz="24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sp>
        <p:nvSpPr>
          <p:cNvPr id="125" name="Prostokąt 84"/>
          <p:cNvSpPr/>
          <p:nvPr/>
        </p:nvSpPr>
        <p:spPr bwMode="auto">
          <a:xfrm>
            <a:off x="7245318" y="1680773"/>
            <a:ext cx="42202" cy="45719"/>
          </a:xfrm>
          <a:prstGeom prst="rect">
            <a:avLst/>
          </a:prstGeom>
          <a:solidFill>
            <a:srgbClr val="000000"/>
          </a:solidFill>
          <a:ln w="635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sz="24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sp>
        <p:nvSpPr>
          <p:cNvPr id="126" name="Prostokąt 85"/>
          <p:cNvSpPr/>
          <p:nvPr/>
        </p:nvSpPr>
        <p:spPr bwMode="auto">
          <a:xfrm>
            <a:off x="2615610" y="5017843"/>
            <a:ext cx="42202" cy="45719"/>
          </a:xfrm>
          <a:prstGeom prst="rect">
            <a:avLst/>
          </a:prstGeom>
          <a:solidFill>
            <a:srgbClr val="000000"/>
          </a:solidFill>
          <a:ln w="635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sz="24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sp>
        <p:nvSpPr>
          <p:cNvPr id="127" name="Prostokąt 86"/>
          <p:cNvSpPr/>
          <p:nvPr/>
        </p:nvSpPr>
        <p:spPr bwMode="auto">
          <a:xfrm>
            <a:off x="2535083" y="5017843"/>
            <a:ext cx="42202" cy="45719"/>
          </a:xfrm>
          <a:prstGeom prst="rect">
            <a:avLst/>
          </a:prstGeom>
          <a:solidFill>
            <a:srgbClr val="000000"/>
          </a:solidFill>
          <a:ln w="635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sz="24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sp>
        <p:nvSpPr>
          <p:cNvPr id="128" name="Prostokąt 78"/>
          <p:cNvSpPr/>
          <p:nvPr/>
        </p:nvSpPr>
        <p:spPr>
          <a:xfrm rot="19640712">
            <a:off x="3673822" y="3735862"/>
            <a:ext cx="2541981" cy="466574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ArchDown">
              <a:avLst>
                <a:gd name="adj" fmla="val 70502"/>
              </a:avLst>
            </a:prstTxWarp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pl-PL" sz="1600" b="1" dirty="0">
                <a:ln w="10541" cmpd="sng">
                  <a:noFill/>
                  <a:prstDash val="solid"/>
                </a:ln>
                <a:solidFill>
                  <a:srgbClr val="DADADA">
                    <a:lumMod val="50000"/>
                  </a:srgbClr>
                </a:solidFill>
                <a:latin typeface="Arial" pitchFamily="34" charset="0"/>
                <a:cs typeface="Arial" pitchFamily="34" charset="0"/>
              </a:rPr>
              <a:t>t</a:t>
            </a:r>
            <a:r>
              <a:rPr lang="pl-PL" sz="1600" b="1" dirty="0" smtClean="0">
                <a:ln w="10541" cmpd="sng">
                  <a:noFill/>
                  <a:prstDash val="solid"/>
                </a:ln>
                <a:solidFill>
                  <a:srgbClr val="DADADA">
                    <a:lumMod val="50000"/>
                  </a:srgbClr>
                </a:solidFill>
                <a:latin typeface="Arial" pitchFamily="34" charset="0"/>
                <a:cs typeface="Arial" pitchFamily="34" charset="0"/>
              </a:rPr>
              <a:t>erra </a:t>
            </a:r>
            <a:r>
              <a:rPr lang="pl-PL" sz="1600" b="1" dirty="0" err="1" smtClean="0">
                <a:ln w="10541" cmpd="sng">
                  <a:noFill/>
                  <a:prstDash val="solid"/>
                </a:ln>
                <a:solidFill>
                  <a:srgbClr val="DADADA">
                    <a:lumMod val="50000"/>
                  </a:srgbClr>
                </a:solidFill>
                <a:latin typeface="Arial" pitchFamily="34" charset="0"/>
                <a:cs typeface="Arial" pitchFamily="34" charset="0"/>
              </a:rPr>
              <a:t>incognita</a:t>
            </a:r>
            <a:endParaRPr lang="pl-PL" sz="1600" b="1" dirty="0">
              <a:ln w="10541" cmpd="sng">
                <a:noFill/>
                <a:prstDash val="solid"/>
              </a:ln>
              <a:solidFill>
                <a:srgbClr val="DADADA">
                  <a:lumMod val="50000"/>
                </a:srgbClr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29" name="Łącznik prosty ze strzałką 63"/>
          <p:cNvCxnSpPr/>
          <p:nvPr/>
        </p:nvCxnSpPr>
        <p:spPr bwMode="auto">
          <a:xfrm flipV="1">
            <a:off x="1141256" y="2485806"/>
            <a:ext cx="0" cy="2987441"/>
          </a:xfrm>
          <a:prstGeom prst="straightConnector1">
            <a:avLst/>
          </a:prstGeom>
          <a:solidFill>
            <a:srgbClr val="00FFFF"/>
          </a:solidFill>
          <a:ln w="19050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0" name="Łącznik prosty ze strzałką 64"/>
          <p:cNvCxnSpPr/>
          <p:nvPr/>
        </p:nvCxnSpPr>
        <p:spPr bwMode="auto">
          <a:xfrm>
            <a:off x="3370609" y="6456689"/>
            <a:ext cx="3202075" cy="94"/>
          </a:xfrm>
          <a:prstGeom prst="straightConnector1">
            <a:avLst/>
          </a:prstGeom>
          <a:solidFill>
            <a:srgbClr val="00FFFF"/>
          </a:solidFill>
          <a:ln w="19050" cap="flat" cmpd="sng" algn="ctr">
            <a:solidFill>
              <a:srgbClr val="FFFFFF"/>
            </a:solidFill>
            <a:prstDash val="solid"/>
            <a:miter lim="800000"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31" name="pole tekstowe 65"/>
          <p:cNvSpPr txBox="1"/>
          <p:nvPr/>
        </p:nvSpPr>
        <p:spPr>
          <a:xfrm>
            <a:off x="3988377" y="6452094"/>
            <a:ext cx="1985740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Neutron </a:t>
            </a:r>
            <a:r>
              <a:rPr kumimoji="0" lang="pl-PL" sz="1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number</a:t>
            </a:r>
            <a:r>
              <a:rPr kumimoji="0" lang="pl-PL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N</a:t>
            </a:r>
            <a:endParaRPr kumimoji="0" lang="pl-PL" sz="16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132" name="pole tekstowe 66"/>
          <p:cNvSpPr txBox="1"/>
          <p:nvPr/>
        </p:nvSpPr>
        <p:spPr>
          <a:xfrm rot="16200000">
            <a:off x="-41562" y="3628290"/>
            <a:ext cx="18944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Proton </a:t>
            </a:r>
            <a:r>
              <a:rPr kumimoji="0" lang="pl-PL" sz="1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number</a:t>
            </a:r>
            <a:r>
              <a:rPr kumimoji="0" lang="pl-PL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 Z</a:t>
            </a:r>
            <a:endParaRPr kumimoji="0" lang="pl-PL" sz="16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133" name="pole tekstowe 18"/>
          <p:cNvSpPr txBox="1">
            <a:spLocks noChangeArrowheads="1"/>
          </p:cNvSpPr>
          <p:nvPr/>
        </p:nvSpPr>
        <p:spPr bwMode="auto">
          <a:xfrm>
            <a:off x="1354623" y="5742842"/>
            <a:ext cx="28451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</a:rPr>
              <a:t>2</a:t>
            </a:r>
          </a:p>
        </p:txBody>
      </p:sp>
      <p:sp>
        <p:nvSpPr>
          <p:cNvPr id="134" name="Figura a mano libera 133"/>
          <p:cNvSpPr/>
          <p:nvPr/>
        </p:nvSpPr>
        <p:spPr>
          <a:xfrm>
            <a:off x="213895" y="304925"/>
            <a:ext cx="9839158" cy="5400842"/>
          </a:xfrm>
          <a:custGeom>
            <a:avLst/>
            <a:gdLst>
              <a:gd name="connsiteX0" fmla="*/ 9839158 w 9839158"/>
              <a:gd name="connsiteY0" fmla="*/ 0 h 5400842"/>
              <a:gd name="connsiteX1" fmla="*/ 1417052 w 9839158"/>
              <a:gd name="connsiteY1" fmla="*/ 5400842 h 5400842"/>
              <a:gd name="connsiteX2" fmla="*/ 1363579 w 9839158"/>
              <a:gd name="connsiteY2" fmla="*/ 5146842 h 5400842"/>
              <a:gd name="connsiteX3" fmla="*/ 1376947 w 9839158"/>
              <a:gd name="connsiteY3" fmla="*/ 5093369 h 5400842"/>
              <a:gd name="connsiteX4" fmla="*/ 1430421 w 9839158"/>
              <a:gd name="connsiteY4" fmla="*/ 5053263 h 5400842"/>
              <a:gd name="connsiteX5" fmla="*/ 1470526 w 9839158"/>
              <a:gd name="connsiteY5" fmla="*/ 5013158 h 5400842"/>
              <a:gd name="connsiteX6" fmla="*/ 1497263 w 9839158"/>
              <a:gd name="connsiteY6" fmla="*/ 4959684 h 5400842"/>
              <a:gd name="connsiteX7" fmla="*/ 1510631 w 9839158"/>
              <a:gd name="connsiteY7" fmla="*/ 4919579 h 5400842"/>
              <a:gd name="connsiteX8" fmla="*/ 1590842 w 9839158"/>
              <a:gd name="connsiteY8" fmla="*/ 4852737 h 5400842"/>
              <a:gd name="connsiteX9" fmla="*/ 1671052 w 9839158"/>
              <a:gd name="connsiteY9" fmla="*/ 4772527 h 5400842"/>
              <a:gd name="connsiteX10" fmla="*/ 1684421 w 9839158"/>
              <a:gd name="connsiteY10" fmla="*/ 4652211 h 5400842"/>
              <a:gd name="connsiteX11" fmla="*/ 1724526 w 9839158"/>
              <a:gd name="connsiteY11" fmla="*/ 4612106 h 5400842"/>
              <a:gd name="connsiteX12" fmla="*/ 1844842 w 9839158"/>
              <a:gd name="connsiteY12" fmla="*/ 4558632 h 5400842"/>
              <a:gd name="connsiteX13" fmla="*/ 1938421 w 9839158"/>
              <a:gd name="connsiteY13" fmla="*/ 4518527 h 5400842"/>
              <a:gd name="connsiteX14" fmla="*/ 1951789 w 9839158"/>
              <a:gd name="connsiteY14" fmla="*/ 4438316 h 5400842"/>
              <a:gd name="connsiteX15" fmla="*/ 2045368 w 9839158"/>
              <a:gd name="connsiteY15" fmla="*/ 4424948 h 5400842"/>
              <a:gd name="connsiteX16" fmla="*/ 2112210 w 9839158"/>
              <a:gd name="connsiteY16" fmla="*/ 4411579 h 5400842"/>
              <a:gd name="connsiteX17" fmla="*/ 2152316 w 9839158"/>
              <a:gd name="connsiteY17" fmla="*/ 4398211 h 5400842"/>
              <a:gd name="connsiteX18" fmla="*/ 2232526 w 9839158"/>
              <a:gd name="connsiteY18" fmla="*/ 4384842 h 5400842"/>
              <a:gd name="connsiteX19" fmla="*/ 2219158 w 9839158"/>
              <a:gd name="connsiteY19" fmla="*/ 4291263 h 5400842"/>
              <a:gd name="connsiteX20" fmla="*/ 1430421 w 9839158"/>
              <a:gd name="connsiteY20" fmla="*/ 5347369 h 5400842"/>
              <a:gd name="connsiteX21" fmla="*/ 1443789 w 9839158"/>
              <a:gd name="connsiteY21" fmla="*/ 5227053 h 5400842"/>
              <a:gd name="connsiteX22" fmla="*/ 1457158 w 9839158"/>
              <a:gd name="connsiteY22" fmla="*/ 5186948 h 5400842"/>
              <a:gd name="connsiteX23" fmla="*/ 1537368 w 9839158"/>
              <a:gd name="connsiteY23" fmla="*/ 4799263 h 5400842"/>
              <a:gd name="connsiteX24" fmla="*/ 1577473 w 9839158"/>
              <a:gd name="connsiteY24" fmla="*/ 4785895 h 5400842"/>
              <a:gd name="connsiteX25" fmla="*/ 1590842 w 9839158"/>
              <a:gd name="connsiteY25" fmla="*/ 4732421 h 5400842"/>
              <a:gd name="connsiteX26" fmla="*/ 1778000 w 9839158"/>
              <a:gd name="connsiteY26" fmla="*/ 4585369 h 5400842"/>
              <a:gd name="connsiteX27" fmla="*/ 1884947 w 9839158"/>
              <a:gd name="connsiteY27" fmla="*/ 4518527 h 5400842"/>
              <a:gd name="connsiteX28" fmla="*/ 1911684 w 9839158"/>
              <a:gd name="connsiteY28" fmla="*/ 4465053 h 5400842"/>
              <a:gd name="connsiteX29" fmla="*/ 1925052 w 9839158"/>
              <a:gd name="connsiteY29" fmla="*/ 4424948 h 5400842"/>
              <a:gd name="connsiteX30" fmla="*/ 1965158 w 9839158"/>
              <a:gd name="connsiteY30" fmla="*/ 4411579 h 5400842"/>
              <a:gd name="connsiteX31" fmla="*/ 2072105 w 9839158"/>
              <a:gd name="connsiteY31" fmla="*/ 4384842 h 5400842"/>
              <a:gd name="connsiteX32" fmla="*/ 1470526 w 9839158"/>
              <a:gd name="connsiteY32" fmla="*/ 2847474 h 5400842"/>
              <a:gd name="connsiteX33" fmla="*/ 0 w 9839158"/>
              <a:gd name="connsiteY33" fmla="*/ 2646948 h 5400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9839158" h="5400842">
                <a:moveTo>
                  <a:pt x="9839158" y="0"/>
                </a:moveTo>
                <a:lnTo>
                  <a:pt x="1417052" y="5400842"/>
                </a:lnTo>
                <a:cubicBezTo>
                  <a:pt x="1379375" y="5287810"/>
                  <a:pt x="1363579" y="5269869"/>
                  <a:pt x="1363579" y="5146842"/>
                </a:cubicBezTo>
                <a:cubicBezTo>
                  <a:pt x="1363579" y="5128469"/>
                  <a:pt x="1366268" y="5108320"/>
                  <a:pt x="1376947" y="5093369"/>
                </a:cubicBezTo>
                <a:cubicBezTo>
                  <a:pt x="1389898" y="5075238"/>
                  <a:pt x="1413504" y="5067763"/>
                  <a:pt x="1430421" y="5053263"/>
                </a:cubicBezTo>
                <a:cubicBezTo>
                  <a:pt x="1444775" y="5040959"/>
                  <a:pt x="1459537" y="5028542"/>
                  <a:pt x="1470526" y="5013158"/>
                </a:cubicBezTo>
                <a:cubicBezTo>
                  <a:pt x="1482109" y="4996941"/>
                  <a:pt x="1489413" y="4978001"/>
                  <a:pt x="1497263" y="4959684"/>
                </a:cubicBezTo>
                <a:cubicBezTo>
                  <a:pt x="1502814" y="4946732"/>
                  <a:pt x="1502814" y="4931304"/>
                  <a:pt x="1510631" y="4919579"/>
                </a:cubicBezTo>
                <a:cubicBezTo>
                  <a:pt x="1543879" y="4869708"/>
                  <a:pt x="1550490" y="4888606"/>
                  <a:pt x="1590842" y="4852737"/>
                </a:cubicBezTo>
                <a:cubicBezTo>
                  <a:pt x="1619103" y="4827616"/>
                  <a:pt x="1671052" y="4772527"/>
                  <a:pt x="1671052" y="4772527"/>
                </a:cubicBezTo>
                <a:cubicBezTo>
                  <a:pt x="1675508" y="4732422"/>
                  <a:pt x="1671660" y="4690492"/>
                  <a:pt x="1684421" y="4652211"/>
                </a:cubicBezTo>
                <a:cubicBezTo>
                  <a:pt x="1690400" y="4634276"/>
                  <a:pt x="1708796" y="4622593"/>
                  <a:pt x="1724526" y="4612106"/>
                </a:cubicBezTo>
                <a:cubicBezTo>
                  <a:pt x="1810470" y="4554810"/>
                  <a:pt x="1779617" y="4586585"/>
                  <a:pt x="1844842" y="4558632"/>
                </a:cubicBezTo>
                <a:cubicBezTo>
                  <a:pt x="1960477" y="4509074"/>
                  <a:pt x="1844368" y="4549877"/>
                  <a:pt x="1938421" y="4518527"/>
                </a:cubicBezTo>
                <a:cubicBezTo>
                  <a:pt x="1942877" y="4491790"/>
                  <a:pt x="1931390" y="4456165"/>
                  <a:pt x="1951789" y="4438316"/>
                </a:cubicBezTo>
                <a:cubicBezTo>
                  <a:pt x="1975502" y="4417567"/>
                  <a:pt x="2014287" y="4430128"/>
                  <a:pt x="2045368" y="4424948"/>
                </a:cubicBezTo>
                <a:cubicBezTo>
                  <a:pt x="2067781" y="4421213"/>
                  <a:pt x="2090166" y="4417090"/>
                  <a:pt x="2112210" y="4411579"/>
                </a:cubicBezTo>
                <a:cubicBezTo>
                  <a:pt x="2125881" y="4408161"/>
                  <a:pt x="2138560" y="4401268"/>
                  <a:pt x="2152316" y="4398211"/>
                </a:cubicBezTo>
                <a:cubicBezTo>
                  <a:pt x="2178776" y="4392331"/>
                  <a:pt x="2205789" y="4389298"/>
                  <a:pt x="2232526" y="4384842"/>
                </a:cubicBezTo>
                <a:cubicBezTo>
                  <a:pt x="2218425" y="4300236"/>
                  <a:pt x="2219158" y="4331737"/>
                  <a:pt x="2219158" y="4291263"/>
                </a:cubicBezTo>
                <a:lnTo>
                  <a:pt x="1430421" y="5347369"/>
                </a:lnTo>
                <a:cubicBezTo>
                  <a:pt x="1434877" y="5307264"/>
                  <a:pt x="1437155" y="5266856"/>
                  <a:pt x="1443789" y="5227053"/>
                </a:cubicBezTo>
                <a:cubicBezTo>
                  <a:pt x="1446106" y="5213153"/>
                  <a:pt x="1455708" y="5200965"/>
                  <a:pt x="1457158" y="5186948"/>
                </a:cubicBezTo>
                <a:cubicBezTo>
                  <a:pt x="1481034" y="4956145"/>
                  <a:pt x="1391809" y="4882440"/>
                  <a:pt x="1537368" y="4799263"/>
                </a:cubicBezTo>
                <a:cubicBezTo>
                  <a:pt x="1549603" y="4792272"/>
                  <a:pt x="1564105" y="4790351"/>
                  <a:pt x="1577473" y="4785895"/>
                </a:cubicBezTo>
                <a:cubicBezTo>
                  <a:pt x="1581929" y="4768070"/>
                  <a:pt x="1580035" y="4747280"/>
                  <a:pt x="1590842" y="4732421"/>
                </a:cubicBezTo>
                <a:cubicBezTo>
                  <a:pt x="1663657" y="4632301"/>
                  <a:pt x="1683719" y="4645366"/>
                  <a:pt x="1778000" y="4585369"/>
                </a:cubicBezTo>
                <a:cubicBezTo>
                  <a:pt x="1905263" y="4504383"/>
                  <a:pt x="1759804" y="4581096"/>
                  <a:pt x="1884947" y="4518527"/>
                </a:cubicBezTo>
                <a:cubicBezTo>
                  <a:pt x="1893859" y="4500702"/>
                  <a:pt x="1903834" y="4483370"/>
                  <a:pt x="1911684" y="4465053"/>
                </a:cubicBezTo>
                <a:cubicBezTo>
                  <a:pt x="1917235" y="4452101"/>
                  <a:pt x="1915088" y="4434912"/>
                  <a:pt x="1925052" y="4424948"/>
                </a:cubicBezTo>
                <a:cubicBezTo>
                  <a:pt x="1935016" y="4414984"/>
                  <a:pt x="1952554" y="4417881"/>
                  <a:pt x="1965158" y="4411579"/>
                </a:cubicBezTo>
                <a:cubicBezTo>
                  <a:pt x="2043349" y="4372483"/>
                  <a:pt x="1962088" y="4384842"/>
                  <a:pt x="2072105" y="4384842"/>
                </a:cubicBezTo>
                <a:lnTo>
                  <a:pt x="1470526" y="2847474"/>
                </a:lnTo>
                <a:lnTo>
                  <a:pt x="0" y="2646948"/>
                </a:lnTo>
              </a:path>
            </a:pathLst>
          </a:custGeom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it-IT" sz="2400" smtClean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135" name="Figura a mano libera 134"/>
          <p:cNvSpPr/>
          <p:nvPr/>
        </p:nvSpPr>
        <p:spPr>
          <a:xfrm>
            <a:off x="-66841" y="973348"/>
            <a:ext cx="7660105" cy="4852737"/>
          </a:xfrm>
          <a:custGeom>
            <a:avLst/>
            <a:gdLst>
              <a:gd name="connsiteX0" fmla="*/ 1657684 w 7660105"/>
              <a:gd name="connsiteY0" fmla="*/ 4692316 h 4852737"/>
              <a:gd name="connsiteX1" fmla="*/ 1657684 w 7660105"/>
              <a:gd name="connsiteY1" fmla="*/ 4692316 h 4852737"/>
              <a:gd name="connsiteX2" fmla="*/ 1671053 w 7660105"/>
              <a:gd name="connsiteY2" fmla="*/ 4451685 h 4852737"/>
              <a:gd name="connsiteX3" fmla="*/ 1697789 w 7660105"/>
              <a:gd name="connsiteY3" fmla="*/ 4411579 h 4852737"/>
              <a:gd name="connsiteX4" fmla="*/ 1778000 w 7660105"/>
              <a:gd name="connsiteY4" fmla="*/ 4291263 h 4852737"/>
              <a:gd name="connsiteX5" fmla="*/ 1791368 w 7660105"/>
              <a:gd name="connsiteY5" fmla="*/ 4251158 h 4852737"/>
              <a:gd name="connsiteX6" fmla="*/ 1804737 w 7660105"/>
              <a:gd name="connsiteY6" fmla="*/ 4197685 h 4852737"/>
              <a:gd name="connsiteX7" fmla="*/ 1884947 w 7660105"/>
              <a:gd name="connsiteY7" fmla="*/ 4090737 h 4852737"/>
              <a:gd name="connsiteX8" fmla="*/ 1965158 w 7660105"/>
              <a:gd name="connsiteY8" fmla="*/ 3983790 h 4852737"/>
              <a:gd name="connsiteX9" fmla="*/ 2005263 w 7660105"/>
              <a:gd name="connsiteY9" fmla="*/ 3876842 h 4852737"/>
              <a:gd name="connsiteX10" fmla="*/ 2045368 w 7660105"/>
              <a:gd name="connsiteY10" fmla="*/ 3850106 h 4852737"/>
              <a:gd name="connsiteX11" fmla="*/ 2125579 w 7660105"/>
              <a:gd name="connsiteY11" fmla="*/ 3743158 h 4852737"/>
              <a:gd name="connsiteX12" fmla="*/ 2165684 w 7660105"/>
              <a:gd name="connsiteY12" fmla="*/ 3729790 h 4852737"/>
              <a:gd name="connsiteX13" fmla="*/ 2205789 w 7660105"/>
              <a:gd name="connsiteY13" fmla="*/ 3689685 h 4852737"/>
              <a:gd name="connsiteX14" fmla="*/ 2219158 w 7660105"/>
              <a:gd name="connsiteY14" fmla="*/ 3649579 h 4852737"/>
              <a:gd name="connsiteX15" fmla="*/ 2312737 w 7660105"/>
              <a:gd name="connsiteY15" fmla="*/ 3556000 h 4852737"/>
              <a:gd name="connsiteX16" fmla="*/ 2406316 w 7660105"/>
              <a:gd name="connsiteY16" fmla="*/ 3489158 h 4852737"/>
              <a:gd name="connsiteX17" fmla="*/ 2526631 w 7660105"/>
              <a:gd name="connsiteY17" fmla="*/ 3422316 h 4852737"/>
              <a:gd name="connsiteX18" fmla="*/ 2580105 w 7660105"/>
              <a:gd name="connsiteY18" fmla="*/ 3355474 h 4852737"/>
              <a:gd name="connsiteX19" fmla="*/ 2687053 w 7660105"/>
              <a:gd name="connsiteY19" fmla="*/ 3221790 h 4852737"/>
              <a:gd name="connsiteX20" fmla="*/ 2780631 w 7660105"/>
              <a:gd name="connsiteY20" fmla="*/ 3154948 h 4852737"/>
              <a:gd name="connsiteX21" fmla="*/ 2847474 w 7660105"/>
              <a:gd name="connsiteY21" fmla="*/ 3061369 h 4852737"/>
              <a:gd name="connsiteX22" fmla="*/ 2994526 w 7660105"/>
              <a:gd name="connsiteY22" fmla="*/ 2874211 h 4852737"/>
              <a:gd name="connsiteX23" fmla="*/ 3168316 w 7660105"/>
              <a:gd name="connsiteY23" fmla="*/ 2700421 h 4852737"/>
              <a:gd name="connsiteX24" fmla="*/ 3235158 w 7660105"/>
              <a:gd name="connsiteY24" fmla="*/ 2620211 h 4852737"/>
              <a:gd name="connsiteX25" fmla="*/ 3315368 w 7660105"/>
              <a:gd name="connsiteY25" fmla="*/ 2566737 h 4852737"/>
              <a:gd name="connsiteX26" fmla="*/ 3408947 w 7660105"/>
              <a:gd name="connsiteY26" fmla="*/ 2499895 h 4852737"/>
              <a:gd name="connsiteX27" fmla="*/ 3435684 w 7660105"/>
              <a:gd name="connsiteY27" fmla="*/ 2459790 h 4852737"/>
              <a:gd name="connsiteX28" fmla="*/ 3529263 w 7660105"/>
              <a:gd name="connsiteY28" fmla="*/ 2366211 h 4852737"/>
              <a:gd name="connsiteX29" fmla="*/ 3596105 w 7660105"/>
              <a:gd name="connsiteY29" fmla="*/ 2299369 h 4852737"/>
              <a:gd name="connsiteX30" fmla="*/ 3636210 w 7660105"/>
              <a:gd name="connsiteY30" fmla="*/ 2259263 h 4852737"/>
              <a:gd name="connsiteX31" fmla="*/ 3783263 w 7660105"/>
              <a:gd name="connsiteY31" fmla="*/ 2138948 h 4852737"/>
              <a:gd name="connsiteX32" fmla="*/ 3836737 w 7660105"/>
              <a:gd name="connsiteY32" fmla="*/ 2112211 h 4852737"/>
              <a:gd name="connsiteX33" fmla="*/ 3876842 w 7660105"/>
              <a:gd name="connsiteY33" fmla="*/ 2072106 h 4852737"/>
              <a:gd name="connsiteX34" fmla="*/ 3916947 w 7660105"/>
              <a:gd name="connsiteY34" fmla="*/ 2045369 h 4852737"/>
              <a:gd name="connsiteX35" fmla="*/ 3957053 w 7660105"/>
              <a:gd name="connsiteY35" fmla="*/ 2005263 h 4852737"/>
              <a:gd name="connsiteX36" fmla="*/ 4010526 w 7660105"/>
              <a:gd name="connsiteY36" fmla="*/ 1965158 h 4852737"/>
              <a:gd name="connsiteX37" fmla="*/ 4090737 w 7660105"/>
              <a:gd name="connsiteY37" fmla="*/ 1844842 h 4852737"/>
              <a:gd name="connsiteX38" fmla="*/ 4665579 w 7660105"/>
              <a:gd name="connsiteY38" fmla="*/ 1363579 h 4852737"/>
              <a:gd name="connsiteX39" fmla="*/ 4785895 w 7660105"/>
              <a:gd name="connsiteY39" fmla="*/ 1270000 h 4852737"/>
              <a:gd name="connsiteX40" fmla="*/ 4879474 w 7660105"/>
              <a:gd name="connsiteY40" fmla="*/ 1216527 h 4852737"/>
              <a:gd name="connsiteX41" fmla="*/ 4959684 w 7660105"/>
              <a:gd name="connsiteY41" fmla="*/ 1163053 h 4852737"/>
              <a:gd name="connsiteX42" fmla="*/ 5039895 w 7660105"/>
              <a:gd name="connsiteY42" fmla="*/ 1122948 h 4852737"/>
              <a:gd name="connsiteX43" fmla="*/ 5106737 w 7660105"/>
              <a:gd name="connsiteY43" fmla="*/ 1082842 h 4852737"/>
              <a:gd name="connsiteX44" fmla="*/ 5160210 w 7660105"/>
              <a:gd name="connsiteY44" fmla="*/ 1056106 h 4852737"/>
              <a:gd name="connsiteX45" fmla="*/ 5267158 w 7660105"/>
              <a:gd name="connsiteY45" fmla="*/ 989263 h 4852737"/>
              <a:gd name="connsiteX46" fmla="*/ 5347368 w 7660105"/>
              <a:gd name="connsiteY46" fmla="*/ 949158 h 4852737"/>
              <a:gd name="connsiteX47" fmla="*/ 5440947 w 7660105"/>
              <a:gd name="connsiteY47" fmla="*/ 895685 h 4852737"/>
              <a:gd name="connsiteX48" fmla="*/ 5588000 w 7660105"/>
              <a:gd name="connsiteY48" fmla="*/ 842211 h 4852737"/>
              <a:gd name="connsiteX49" fmla="*/ 5694947 w 7660105"/>
              <a:gd name="connsiteY49" fmla="*/ 815474 h 4852737"/>
              <a:gd name="connsiteX50" fmla="*/ 5801895 w 7660105"/>
              <a:gd name="connsiteY50" fmla="*/ 802106 h 4852737"/>
              <a:gd name="connsiteX51" fmla="*/ 5962316 w 7660105"/>
              <a:gd name="connsiteY51" fmla="*/ 708527 h 4852737"/>
              <a:gd name="connsiteX52" fmla="*/ 6069263 w 7660105"/>
              <a:gd name="connsiteY52" fmla="*/ 655053 h 4852737"/>
              <a:gd name="connsiteX53" fmla="*/ 6256421 w 7660105"/>
              <a:gd name="connsiteY53" fmla="*/ 588211 h 4852737"/>
              <a:gd name="connsiteX54" fmla="*/ 6376737 w 7660105"/>
              <a:gd name="connsiteY54" fmla="*/ 534737 h 4852737"/>
              <a:gd name="connsiteX55" fmla="*/ 6416842 w 7660105"/>
              <a:gd name="connsiteY55" fmla="*/ 521369 h 4852737"/>
              <a:gd name="connsiteX56" fmla="*/ 6550526 w 7660105"/>
              <a:gd name="connsiteY56" fmla="*/ 427790 h 4852737"/>
              <a:gd name="connsiteX57" fmla="*/ 6670842 w 7660105"/>
              <a:gd name="connsiteY57" fmla="*/ 360948 h 4852737"/>
              <a:gd name="connsiteX58" fmla="*/ 6858000 w 7660105"/>
              <a:gd name="connsiteY58" fmla="*/ 240632 h 4852737"/>
              <a:gd name="connsiteX59" fmla="*/ 7031789 w 7660105"/>
              <a:gd name="connsiteY59" fmla="*/ 160421 h 4852737"/>
              <a:gd name="connsiteX60" fmla="*/ 7272421 w 7660105"/>
              <a:gd name="connsiteY60" fmla="*/ 53474 h 4852737"/>
              <a:gd name="connsiteX61" fmla="*/ 7392737 w 7660105"/>
              <a:gd name="connsiteY61" fmla="*/ 26737 h 4852737"/>
              <a:gd name="connsiteX62" fmla="*/ 7472947 w 7660105"/>
              <a:gd name="connsiteY62" fmla="*/ 0 h 4852737"/>
              <a:gd name="connsiteX63" fmla="*/ 7620000 w 7660105"/>
              <a:gd name="connsiteY63" fmla="*/ 66842 h 4852737"/>
              <a:gd name="connsiteX64" fmla="*/ 7660105 w 7660105"/>
              <a:gd name="connsiteY64" fmla="*/ 120316 h 4852737"/>
              <a:gd name="connsiteX65" fmla="*/ 7513053 w 7660105"/>
              <a:gd name="connsiteY65" fmla="*/ 213895 h 4852737"/>
              <a:gd name="connsiteX66" fmla="*/ 7553158 w 7660105"/>
              <a:gd name="connsiteY66" fmla="*/ 227263 h 4852737"/>
              <a:gd name="connsiteX67" fmla="*/ 7472947 w 7660105"/>
              <a:gd name="connsiteY67" fmla="*/ 294106 h 4852737"/>
              <a:gd name="connsiteX68" fmla="*/ 7486316 w 7660105"/>
              <a:gd name="connsiteY68" fmla="*/ 347579 h 4852737"/>
              <a:gd name="connsiteX69" fmla="*/ 7499684 w 7660105"/>
              <a:gd name="connsiteY69" fmla="*/ 387685 h 4852737"/>
              <a:gd name="connsiteX70" fmla="*/ 7513053 w 7660105"/>
              <a:gd name="connsiteY70" fmla="*/ 481263 h 4852737"/>
              <a:gd name="connsiteX71" fmla="*/ 7553158 w 7660105"/>
              <a:gd name="connsiteY71" fmla="*/ 721895 h 4852737"/>
              <a:gd name="connsiteX72" fmla="*/ 7566526 w 7660105"/>
              <a:gd name="connsiteY72" fmla="*/ 762000 h 4852737"/>
              <a:gd name="connsiteX73" fmla="*/ 7593263 w 7660105"/>
              <a:gd name="connsiteY73" fmla="*/ 868948 h 4852737"/>
              <a:gd name="connsiteX74" fmla="*/ 7539789 w 7660105"/>
              <a:gd name="connsiteY74" fmla="*/ 1056106 h 4852737"/>
              <a:gd name="connsiteX75" fmla="*/ 7432842 w 7660105"/>
              <a:gd name="connsiteY75" fmla="*/ 1149685 h 4852737"/>
              <a:gd name="connsiteX76" fmla="*/ 7406105 w 7660105"/>
              <a:gd name="connsiteY76" fmla="*/ 1203158 h 4852737"/>
              <a:gd name="connsiteX77" fmla="*/ 7366000 w 7660105"/>
              <a:gd name="connsiteY77" fmla="*/ 1323474 h 4852737"/>
              <a:gd name="connsiteX78" fmla="*/ 7339263 w 7660105"/>
              <a:gd name="connsiteY78" fmla="*/ 1363579 h 4852737"/>
              <a:gd name="connsiteX79" fmla="*/ 7205579 w 7660105"/>
              <a:gd name="connsiteY79" fmla="*/ 1604211 h 4852737"/>
              <a:gd name="connsiteX80" fmla="*/ 6898105 w 7660105"/>
              <a:gd name="connsiteY80" fmla="*/ 2125579 h 4852737"/>
              <a:gd name="connsiteX81" fmla="*/ 6670842 w 7660105"/>
              <a:gd name="connsiteY81" fmla="*/ 2459790 h 4852737"/>
              <a:gd name="connsiteX82" fmla="*/ 6604000 w 7660105"/>
              <a:gd name="connsiteY82" fmla="*/ 2540000 h 4852737"/>
              <a:gd name="connsiteX83" fmla="*/ 6497053 w 7660105"/>
              <a:gd name="connsiteY83" fmla="*/ 2633579 h 4852737"/>
              <a:gd name="connsiteX84" fmla="*/ 6443579 w 7660105"/>
              <a:gd name="connsiteY84" fmla="*/ 2687053 h 4852737"/>
              <a:gd name="connsiteX85" fmla="*/ 6390105 w 7660105"/>
              <a:gd name="connsiteY85" fmla="*/ 2753895 h 4852737"/>
              <a:gd name="connsiteX86" fmla="*/ 6323263 w 7660105"/>
              <a:gd name="connsiteY86" fmla="*/ 2794000 h 4852737"/>
              <a:gd name="connsiteX87" fmla="*/ 6243053 w 7660105"/>
              <a:gd name="connsiteY87" fmla="*/ 2914316 h 4852737"/>
              <a:gd name="connsiteX88" fmla="*/ 6109368 w 7660105"/>
              <a:gd name="connsiteY88" fmla="*/ 3088106 h 4852737"/>
              <a:gd name="connsiteX89" fmla="*/ 6055895 w 7660105"/>
              <a:gd name="connsiteY89" fmla="*/ 3101474 h 4852737"/>
              <a:gd name="connsiteX90" fmla="*/ 5801895 w 7660105"/>
              <a:gd name="connsiteY90" fmla="*/ 3128211 h 4852737"/>
              <a:gd name="connsiteX91" fmla="*/ 5681579 w 7660105"/>
              <a:gd name="connsiteY91" fmla="*/ 3154948 h 4852737"/>
              <a:gd name="connsiteX92" fmla="*/ 5534526 w 7660105"/>
              <a:gd name="connsiteY92" fmla="*/ 3195053 h 4852737"/>
              <a:gd name="connsiteX93" fmla="*/ 5106737 w 7660105"/>
              <a:gd name="connsiteY93" fmla="*/ 3529263 h 4852737"/>
              <a:gd name="connsiteX94" fmla="*/ 4946316 w 7660105"/>
              <a:gd name="connsiteY94" fmla="*/ 3649579 h 4852737"/>
              <a:gd name="connsiteX95" fmla="*/ 4799263 w 7660105"/>
              <a:gd name="connsiteY95" fmla="*/ 3729790 h 4852737"/>
              <a:gd name="connsiteX96" fmla="*/ 4638842 w 7660105"/>
              <a:gd name="connsiteY96" fmla="*/ 3876842 h 4852737"/>
              <a:gd name="connsiteX97" fmla="*/ 4518526 w 7660105"/>
              <a:gd name="connsiteY97" fmla="*/ 3957053 h 4852737"/>
              <a:gd name="connsiteX98" fmla="*/ 4358105 w 7660105"/>
              <a:gd name="connsiteY98" fmla="*/ 4117474 h 4852737"/>
              <a:gd name="connsiteX99" fmla="*/ 4331368 w 7660105"/>
              <a:gd name="connsiteY99" fmla="*/ 4170948 h 4852737"/>
              <a:gd name="connsiteX100" fmla="*/ 4304631 w 7660105"/>
              <a:gd name="connsiteY100" fmla="*/ 4211053 h 4852737"/>
              <a:gd name="connsiteX101" fmla="*/ 4264526 w 7660105"/>
              <a:gd name="connsiteY101" fmla="*/ 4277895 h 4852737"/>
              <a:gd name="connsiteX102" fmla="*/ 4197684 w 7660105"/>
              <a:gd name="connsiteY102" fmla="*/ 4371474 h 4852737"/>
              <a:gd name="connsiteX103" fmla="*/ 4157579 w 7660105"/>
              <a:gd name="connsiteY103" fmla="*/ 4398211 h 4852737"/>
              <a:gd name="connsiteX104" fmla="*/ 3876842 w 7660105"/>
              <a:gd name="connsiteY104" fmla="*/ 4424948 h 4852737"/>
              <a:gd name="connsiteX105" fmla="*/ 3769895 w 7660105"/>
              <a:gd name="connsiteY105" fmla="*/ 4451685 h 4852737"/>
              <a:gd name="connsiteX106" fmla="*/ 3556000 w 7660105"/>
              <a:gd name="connsiteY106" fmla="*/ 4491790 h 4852737"/>
              <a:gd name="connsiteX107" fmla="*/ 3422316 w 7660105"/>
              <a:gd name="connsiteY107" fmla="*/ 4558632 h 4852737"/>
              <a:gd name="connsiteX108" fmla="*/ 3235158 w 7660105"/>
              <a:gd name="connsiteY108" fmla="*/ 4705685 h 4852737"/>
              <a:gd name="connsiteX109" fmla="*/ 3154947 w 7660105"/>
              <a:gd name="connsiteY109" fmla="*/ 4759158 h 4852737"/>
              <a:gd name="connsiteX110" fmla="*/ 2660316 w 7660105"/>
              <a:gd name="connsiteY110" fmla="*/ 4799263 h 4852737"/>
              <a:gd name="connsiteX111" fmla="*/ 2272631 w 7660105"/>
              <a:gd name="connsiteY111" fmla="*/ 4826000 h 4852737"/>
              <a:gd name="connsiteX112" fmla="*/ 2045368 w 7660105"/>
              <a:gd name="connsiteY112" fmla="*/ 4826000 h 4852737"/>
              <a:gd name="connsiteX113" fmla="*/ 1898316 w 7660105"/>
              <a:gd name="connsiteY113" fmla="*/ 4839369 h 4852737"/>
              <a:gd name="connsiteX114" fmla="*/ 1751263 w 7660105"/>
              <a:gd name="connsiteY114" fmla="*/ 4839369 h 4852737"/>
              <a:gd name="connsiteX115" fmla="*/ 1751263 w 7660105"/>
              <a:gd name="connsiteY115" fmla="*/ 4839369 h 4852737"/>
              <a:gd name="connsiteX116" fmla="*/ 360947 w 7660105"/>
              <a:gd name="connsiteY116" fmla="*/ 4852737 h 4852737"/>
              <a:gd name="connsiteX117" fmla="*/ 0 w 7660105"/>
              <a:gd name="connsiteY117" fmla="*/ 4785895 h 4852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</a:cxnLst>
            <a:rect l="l" t="t" r="r" b="b"/>
            <a:pathLst>
              <a:path w="7660105" h="4852737">
                <a:moveTo>
                  <a:pt x="1657684" y="4692316"/>
                </a:moveTo>
                <a:lnTo>
                  <a:pt x="1657684" y="4692316"/>
                </a:lnTo>
                <a:cubicBezTo>
                  <a:pt x="1662140" y="4612106"/>
                  <a:pt x="1659692" y="4531212"/>
                  <a:pt x="1671053" y="4451685"/>
                </a:cubicBezTo>
                <a:cubicBezTo>
                  <a:pt x="1673325" y="4435780"/>
                  <a:pt x="1689986" y="4425624"/>
                  <a:pt x="1697789" y="4411579"/>
                </a:cubicBezTo>
                <a:cubicBezTo>
                  <a:pt x="1758487" y="4302322"/>
                  <a:pt x="1709082" y="4360183"/>
                  <a:pt x="1778000" y="4291263"/>
                </a:cubicBezTo>
                <a:cubicBezTo>
                  <a:pt x="1782456" y="4277895"/>
                  <a:pt x="1787497" y="4264707"/>
                  <a:pt x="1791368" y="4251158"/>
                </a:cubicBezTo>
                <a:cubicBezTo>
                  <a:pt x="1796416" y="4233492"/>
                  <a:pt x="1797275" y="4214474"/>
                  <a:pt x="1804737" y="4197685"/>
                </a:cubicBezTo>
                <a:cubicBezTo>
                  <a:pt x="1843665" y="4110097"/>
                  <a:pt x="1834402" y="4152514"/>
                  <a:pt x="1884947" y="4090737"/>
                </a:cubicBezTo>
                <a:cubicBezTo>
                  <a:pt x="1913165" y="4056248"/>
                  <a:pt x="1965158" y="3983790"/>
                  <a:pt x="1965158" y="3983790"/>
                </a:cubicBezTo>
                <a:cubicBezTo>
                  <a:pt x="1973208" y="3959639"/>
                  <a:pt x="1995272" y="3890830"/>
                  <a:pt x="2005263" y="3876842"/>
                </a:cubicBezTo>
                <a:cubicBezTo>
                  <a:pt x="2014602" y="3863768"/>
                  <a:pt x="2032000" y="3859018"/>
                  <a:pt x="2045368" y="3850106"/>
                </a:cubicBezTo>
                <a:cubicBezTo>
                  <a:pt x="2066078" y="3819040"/>
                  <a:pt x="2100878" y="3764330"/>
                  <a:pt x="2125579" y="3743158"/>
                </a:cubicBezTo>
                <a:cubicBezTo>
                  <a:pt x="2136278" y="3733987"/>
                  <a:pt x="2152316" y="3734246"/>
                  <a:pt x="2165684" y="3729790"/>
                </a:cubicBezTo>
                <a:cubicBezTo>
                  <a:pt x="2179052" y="3716422"/>
                  <a:pt x="2195302" y="3705415"/>
                  <a:pt x="2205789" y="3689685"/>
                </a:cubicBezTo>
                <a:cubicBezTo>
                  <a:pt x="2213606" y="3677960"/>
                  <a:pt x="2210355" y="3660583"/>
                  <a:pt x="2219158" y="3649579"/>
                </a:cubicBezTo>
                <a:cubicBezTo>
                  <a:pt x="2246716" y="3615132"/>
                  <a:pt x="2276840" y="3581640"/>
                  <a:pt x="2312737" y="3556000"/>
                </a:cubicBezTo>
                <a:cubicBezTo>
                  <a:pt x="2343930" y="3533719"/>
                  <a:pt x="2373205" y="3508473"/>
                  <a:pt x="2406316" y="3489158"/>
                </a:cubicBezTo>
                <a:cubicBezTo>
                  <a:pt x="2590123" y="3381937"/>
                  <a:pt x="2364569" y="3543863"/>
                  <a:pt x="2526631" y="3422316"/>
                </a:cubicBezTo>
                <a:cubicBezTo>
                  <a:pt x="2555183" y="3336664"/>
                  <a:pt x="2516757" y="3424581"/>
                  <a:pt x="2580105" y="3355474"/>
                </a:cubicBezTo>
                <a:cubicBezTo>
                  <a:pt x="2618666" y="3313407"/>
                  <a:pt x="2641400" y="3256030"/>
                  <a:pt x="2687053" y="3221790"/>
                </a:cubicBezTo>
                <a:cubicBezTo>
                  <a:pt x="2753379" y="3172045"/>
                  <a:pt x="2721988" y="3194044"/>
                  <a:pt x="2780631" y="3154948"/>
                </a:cubicBezTo>
                <a:cubicBezTo>
                  <a:pt x="2867563" y="3024549"/>
                  <a:pt x="2731392" y="3227200"/>
                  <a:pt x="2847474" y="3061369"/>
                </a:cubicBezTo>
                <a:cubicBezTo>
                  <a:pt x="2923185" y="2953211"/>
                  <a:pt x="2885739" y="2988437"/>
                  <a:pt x="2994526" y="2874211"/>
                </a:cubicBezTo>
                <a:cubicBezTo>
                  <a:pt x="3051026" y="2814886"/>
                  <a:pt x="3115868" y="2763358"/>
                  <a:pt x="3168316" y="2700421"/>
                </a:cubicBezTo>
                <a:cubicBezTo>
                  <a:pt x="3190597" y="2673684"/>
                  <a:pt x="3209406" y="2643622"/>
                  <a:pt x="3235158" y="2620211"/>
                </a:cubicBezTo>
                <a:cubicBezTo>
                  <a:pt x="3258935" y="2598596"/>
                  <a:pt x="3289661" y="2586017"/>
                  <a:pt x="3315368" y="2566737"/>
                </a:cubicBezTo>
                <a:cubicBezTo>
                  <a:pt x="3381695" y="2516992"/>
                  <a:pt x="3350303" y="2538991"/>
                  <a:pt x="3408947" y="2499895"/>
                </a:cubicBezTo>
                <a:cubicBezTo>
                  <a:pt x="3417859" y="2486527"/>
                  <a:pt x="3424936" y="2471732"/>
                  <a:pt x="3435684" y="2459790"/>
                </a:cubicBezTo>
                <a:cubicBezTo>
                  <a:pt x="3465194" y="2427001"/>
                  <a:pt x="3504793" y="2402916"/>
                  <a:pt x="3529263" y="2366211"/>
                </a:cubicBezTo>
                <a:cubicBezTo>
                  <a:pt x="3578282" y="2292683"/>
                  <a:pt x="3529262" y="2355073"/>
                  <a:pt x="3596105" y="2299369"/>
                </a:cubicBezTo>
                <a:cubicBezTo>
                  <a:pt x="3610629" y="2287266"/>
                  <a:pt x="3621856" y="2271567"/>
                  <a:pt x="3636210" y="2259263"/>
                </a:cubicBezTo>
                <a:cubicBezTo>
                  <a:pt x="3684296" y="2218046"/>
                  <a:pt x="3726616" y="2167272"/>
                  <a:pt x="3783263" y="2138948"/>
                </a:cubicBezTo>
                <a:cubicBezTo>
                  <a:pt x="3801088" y="2130036"/>
                  <a:pt x="3820520" y="2123794"/>
                  <a:pt x="3836737" y="2112211"/>
                </a:cubicBezTo>
                <a:cubicBezTo>
                  <a:pt x="3852121" y="2101222"/>
                  <a:pt x="3862318" y="2084209"/>
                  <a:pt x="3876842" y="2072106"/>
                </a:cubicBezTo>
                <a:cubicBezTo>
                  <a:pt x="3889185" y="2061820"/>
                  <a:pt x="3904604" y="2055655"/>
                  <a:pt x="3916947" y="2045369"/>
                </a:cubicBezTo>
                <a:cubicBezTo>
                  <a:pt x="3931471" y="2033266"/>
                  <a:pt x="3942698" y="2017567"/>
                  <a:pt x="3957053" y="2005263"/>
                </a:cubicBezTo>
                <a:cubicBezTo>
                  <a:pt x="3973970" y="1990763"/>
                  <a:pt x="3996262" y="1982274"/>
                  <a:pt x="4010526" y="1965158"/>
                </a:cubicBezTo>
                <a:cubicBezTo>
                  <a:pt x="4041383" y="1928129"/>
                  <a:pt x="4057236" y="1879498"/>
                  <a:pt x="4090737" y="1844842"/>
                </a:cubicBezTo>
                <a:cubicBezTo>
                  <a:pt x="4323638" y="1603910"/>
                  <a:pt x="4413079" y="1555130"/>
                  <a:pt x="4665579" y="1363579"/>
                </a:cubicBezTo>
                <a:cubicBezTo>
                  <a:pt x="4706057" y="1332871"/>
                  <a:pt x="4741781" y="1295208"/>
                  <a:pt x="4785895" y="1270000"/>
                </a:cubicBezTo>
                <a:cubicBezTo>
                  <a:pt x="4817088" y="1252176"/>
                  <a:pt x="4848877" y="1235356"/>
                  <a:pt x="4879474" y="1216527"/>
                </a:cubicBezTo>
                <a:cubicBezTo>
                  <a:pt x="4906841" y="1199686"/>
                  <a:pt x="4931928" y="1179244"/>
                  <a:pt x="4959684" y="1163053"/>
                </a:cubicBezTo>
                <a:cubicBezTo>
                  <a:pt x="4985505" y="1147991"/>
                  <a:pt x="5013652" y="1137262"/>
                  <a:pt x="5039895" y="1122948"/>
                </a:cubicBezTo>
                <a:cubicBezTo>
                  <a:pt x="5062706" y="1110506"/>
                  <a:pt x="5084023" y="1095461"/>
                  <a:pt x="5106737" y="1082842"/>
                </a:cubicBezTo>
                <a:cubicBezTo>
                  <a:pt x="5124157" y="1073164"/>
                  <a:pt x="5142997" y="1066147"/>
                  <a:pt x="5160210" y="1056106"/>
                </a:cubicBezTo>
                <a:cubicBezTo>
                  <a:pt x="5196523" y="1034924"/>
                  <a:pt x="5229557" y="1008064"/>
                  <a:pt x="5267158" y="989263"/>
                </a:cubicBezTo>
                <a:cubicBezTo>
                  <a:pt x="5293895" y="975895"/>
                  <a:pt x="5321048" y="963330"/>
                  <a:pt x="5347368" y="949158"/>
                </a:cubicBezTo>
                <a:cubicBezTo>
                  <a:pt x="5379000" y="932125"/>
                  <a:pt x="5408813" y="911752"/>
                  <a:pt x="5440947" y="895685"/>
                </a:cubicBezTo>
                <a:cubicBezTo>
                  <a:pt x="5471069" y="880624"/>
                  <a:pt x="5558881" y="850531"/>
                  <a:pt x="5588000" y="842211"/>
                </a:cubicBezTo>
                <a:cubicBezTo>
                  <a:pt x="5623332" y="832116"/>
                  <a:pt x="5658485" y="820032"/>
                  <a:pt x="5694947" y="815474"/>
                </a:cubicBezTo>
                <a:lnTo>
                  <a:pt x="5801895" y="802106"/>
                </a:lnTo>
                <a:cubicBezTo>
                  <a:pt x="5906750" y="718221"/>
                  <a:pt x="5828817" y="770826"/>
                  <a:pt x="5962316" y="708527"/>
                </a:cubicBezTo>
                <a:cubicBezTo>
                  <a:pt x="5998434" y="691672"/>
                  <a:pt x="6032748" y="671028"/>
                  <a:pt x="6069263" y="655053"/>
                </a:cubicBezTo>
                <a:cubicBezTo>
                  <a:pt x="6154247" y="617873"/>
                  <a:pt x="6175883" y="617498"/>
                  <a:pt x="6256421" y="588211"/>
                </a:cubicBezTo>
                <a:cubicBezTo>
                  <a:pt x="6393238" y="538459"/>
                  <a:pt x="6259054" y="585172"/>
                  <a:pt x="6376737" y="534737"/>
                </a:cubicBezTo>
                <a:cubicBezTo>
                  <a:pt x="6389689" y="529186"/>
                  <a:pt x="6403890" y="526920"/>
                  <a:pt x="6416842" y="521369"/>
                </a:cubicBezTo>
                <a:cubicBezTo>
                  <a:pt x="6514350" y="479580"/>
                  <a:pt x="6432469" y="506495"/>
                  <a:pt x="6550526" y="427790"/>
                </a:cubicBezTo>
                <a:cubicBezTo>
                  <a:pt x="6588699" y="402341"/>
                  <a:pt x="6631652" y="384803"/>
                  <a:pt x="6670842" y="360948"/>
                </a:cubicBezTo>
                <a:cubicBezTo>
                  <a:pt x="6734194" y="322386"/>
                  <a:pt x="6793168" y="276650"/>
                  <a:pt x="6858000" y="240632"/>
                </a:cubicBezTo>
                <a:cubicBezTo>
                  <a:pt x="6913773" y="209647"/>
                  <a:pt x="6974723" y="188954"/>
                  <a:pt x="7031789" y="160421"/>
                </a:cubicBezTo>
                <a:cubicBezTo>
                  <a:pt x="7190317" y="81157"/>
                  <a:pt x="7107422" y="100616"/>
                  <a:pt x="7272421" y="53474"/>
                </a:cubicBezTo>
                <a:cubicBezTo>
                  <a:pt x="7539472" y="-22825"/>
                  <a:pt x="7169896" y="93591"/>
                  <a:pt x="7392737" y="26737"/>
                </a:cubicBezTo>
                <a:cubicBezTo>
                  <a:pt x="7419731" y="18639"/>
                  <a:pt x="7472947" y="0"/>
                  <a:pt x="7472947" y="0"/>
                </a:cubicBezTo>
                <a:cubicBezTo>
                  <a:pt x="7574880" y="25483"/>
                  <a:pt x="7565928" y="3757"/>
                  <a:pt x="7620000" y="66842"/>
                </a:cubicBezTo>
                <a:cubicBezTo>
                  <a:pt x="7634500" y="83759"/>
                  <a:pt x="7646737" y="102491"/>
                  <a:pt x="7660105" y="120316"/>
                </a:cubicBezTo>
                <a:cubicBezTo>
                  <a:pt x="7589153" y="226744"/>
                  <a:pt x="7638442" y="195983"/>
                  <a:pt x="7513053" y="213895"/>
                </a:cubicBezTo>
                <a:cubicBezTo>
                  <a:pt x="7526421" y="218351"/>
                  <a:pt x="7553158" y="213172"/>
                  <a:pt x="7553158" y="227263"/>
                </a:cubicBezTo>
                <a:cubicBezTo>
                  <a:pt x="7553158" y="244420"/>
                  <a:pt x="7485046" y="286040"/>
                  <a:pt x="7472947" y="294106"/>
                </a:cubicBezTo>
                <a:cubicBezTo>
                  <a:pt x="7477403" y="311930"/>
                  <a:pt x="7481269" y="329913"/>
                  <a:pt x="7486316" y="347579"/>
                </a:cubicBezTo>
                <a:cubicBezTo>
                  <a:pt x="7490187" y="361129"/>
                  <a:pt x="7496920" y="373867"/>
                  <a:pt x="7499684" y="387685"/>
                </a:cubicBezTo>
                <a:cubicBezTo>
                  <a:pt x="7505864" y="418582"/>
                  <a:pt x="7508075" y="450149"/>
                  <a:pt x="7513053" y="481263"/>
                </a:cubicBezTo>
                <a:cubicBezTo>
                  <a:pt x="7525900" y="561559"/>
                  <a:pt x="7537943" y="642014"/>
                  <a:pt x="7553158" y="721895"/>
                </a:cubicBezTo>
                <a:cubicBezTo>
                  <a:pt x="7555795" y="735738"/>
                  <a:pt x="7562818" y="748405"/>
                  <a:pt x="7566526" y="762000"/>
                </a:cubicBezTo>
                <a:cubicBezTo>
                  <a:pt x="7576195" y="797452"/>
                  <a:pt x="7593263" y="868948"/>
                  <a:pt x="7593263" y="868948"/>
                </a:cubicBezTo>
                <a:cubicBezTo>
                  <a:pt x="7575438" y="931334"/>
                  <a:pt x="7566140" y="996816"/>
                  <a:pt x="7539789" y="1056106"/>
                </a:cubicBezTo>
                <a:cubicBezTo>
                  <a:pt x="7528251" y="1082066"/>
                  <a:pt x="7455489" y="1132699"/>
                  <a:pt x="7432842" y="1149685"/>
                </a:cubicBezTo>
                <a:cubicBezTo>
                  <a:pt x="7423930" y="1167509"/>
                  <a:pt x="7413259" y="1184558"/>
                  <a:pt x="7406105" y="1203158"/>
                </a:cubicBezTo>
                <a:cubicBezTo>
                  <a:pt x="7390929" y="1242615"/>
                  <a:pt x="7389450" y="1288299"/>
                  <a:pt x="7366000" y="1323474"/>
                </a:cubicBezTo>
                <a:cubicBezTo>
                  <a:pt x="7357088" y="1336842"/>
                  <a:pt x="7347234" y="1349629"/>
                  <a:pt x="7339263" y="1363579"/>
                </a:cubicBezTo>
                <a:cubicBezTo>
                  <a:pt x="7293738" y="1443247"/>
                  <a:pt x="7260634" y="1530805"/>
                  <a:pt x="7205579" y="1604211"/>
                </a:cubicBezTo>
                <a:cubicBezTo>
                  <a:pt x="7030063" y="1838230"/>
                  <a:pt x="7149537" y="1668430"/>
                  <a:pt x="6898105" y="2125579"/>
                </a:cubicBezTo>
                <a:cubicBezTo>
                  <a:pt x="6812089" y="2281973"/>
                  <a:pt x="6811960" y="2290449"/>
                  <a:pt x="6670842" y="2459790"/>
                </a:cubicBezTo>
                <a:cubicBezTo>
                  <a:pt x="6648561" y="2486527"/>
                  <a:pt x="6628610" y="2515390"/>
                  <a:pt x="6604000" y="2540000"/>
                </a:cubicBezTo>
                <a:cubicBezTo>
                  <a:pt x="6570505" y="2573495"/>
                  <a:pt x="6531971" y="2601570"/>
                  <a:pt x="6497053" y="2633579"/>
                </a:cubicBezTo>
                <a:cubicBezTo>
                  <a:pt x="6478471" y="2650613"/>
                  <a:pt x="6460326" y="2668212"/>
                  <a:pt x="6443579" y="2687053"/>
                </a:cubicBezTo>
                <a:cubicBezTo>
                  <a:pt x="6424622" y="2708379"/>
                  <a:pt x="6411431" y="2734939"/>
                  <a:pt x="6390105" y="2753895"/>
                </a:cubicBezTo>
                <a:cubicBezTo>
                  <a:pt x="6370685" y="2771157"/>
                  <a:pt x="6345544" y="2780632"/>
                  <a:pt x="6323263" y="2794000"/>
                </a:cubicBezTo>
                <a:cubicBezTo>
                  <a:pt x="6267653" y="2905221"/>
                  <a:pt x="6332045" y="2785772"/>
                  <a:pt x="6243053" y="2914316"/>
                </a:cubicBezTo>
                <a:cubicBezTo>
                  <a:pt x="6198021" y="2979362"/>
                  <a:pt x="6177070" y="3042970"/>
                  <a:pt x="6109368" y="3088106"/>
                </a:cubicBezTo>
                <a:cubicBezTo>
                  <a:pt x="6094081" y="3098298"/>
                  <a:pt x="6073561" y="3096427"/>
                  <a:pt x="6055895" y="3101474"/>
                </a:cubicBezTo>
                <a:cubicBezTo>
                  <a:pt x="5925006" y="3138870"/>
                  <a:pt x="6146509" y="3106672"/>
                  <a:pt x="5801895" y="3128211"/>
                </a:cubicBezTo>
                <a:cubicBezTo>
                  <a:pt x="5763722" y="3135845"/>
                  <a:pt x="5719346" y="3143618"/>
                  <a:pt x="5681579" y="3154948"/>
                </a:cubicBezTo>
                <a:cubicBezTo>
                  <a:pt x="5545897" y="3195653"/>
                  <a:pt x="5656347" y="3170690"/>
                  <a:pt x="5534526" y="3195053"/>
                </a:cubicBezTo>
                <a:cubicBezTo>
                  <a:pt x="5343025" y="3346238"/>
                  <a:pt x="5284817" y="3393922"/>
                  <a:pt x="5106737" y="3529263"/>
                </a:cubicBezTo>
                <a:cubicBezTo>
                  <a:pt x="5053520" y="3569708"/>
                  <a:pt x="5004996" y="3617571"/>
                  <a:pt x="4946316" y="3649579"/>
                </a:cubicBezTo>
                <a:cubicBezTo>
                  <a:pt x="4897298" y="3676316"/>
                  <a:pt x="4844165" y="3696602"/>
                  <a:pt x="4799263" y="3729790"/>
                </a:cubicBezTo>
                <a:cubicBezTo>
                  <a:pt x="4740928" y="3772907"/>
                  <a:pt x="4695224" y="3831200"/>
                  <a:pt x="4638842" y="3876842"/>
                </a:cubicBezTo>
                <a:cubicBezTo>
                  <a:pt x="4601378" y="3907170"/>
                  <a:pt x="4557087" y="3928133"/>
                  <a:pt x="4518526" y="3957053"/>
                </a:cubicBezTo>
                <a:cubicBezTo>
                  <a:pt x="4454504" y="4005070"/>
                  <a:pt x="4403823" y="4052162"/>
                  <a:pt x="4358105" y="4117474"/>
                </a:cubicBezTo>
                <a:cubicBezTo>
                  <a:pt x="4346677" y="4133800"/>
                  <a:pt x="4341255" y="4153645"/>
                  <a:pt x="4331368" y="4170948"/>
                </a:cubicBezTo>
                <a:cubicBezTo>
                  <a:pt x="4323397" y="4184898"/>
                  <a:pt x="4313146" y="4197428"/>
                  <a:pt x="4304631" y="4211053"/>
                </a:cubicBezTo>
                <a:cubicBezTo>
                  <a:pt x="4290860" y="4233087"/>
                  <a:pt x="4277145" y="4255181"/>
                  <a:pt x="4264526" y="4277895"/>
                </a:cubicBezTo>
                <a:cubicBezTo>
                  <a:pt x="4231903" y="4336617"/>
                  <a:pt x="4249444" y="4328341"/>
                  <a:pt x="4197684" y="4371474"/>
                </a:cubicBezTo>
                <a:cubicBezTo>
                  <a:pt x="4185341" y="4381760"/>
                  <a:pt x="4173427" y="4395570"/>
                  <a:pt x="4157579" y="4398211"/>
                </a:cubicBezTo>
                <a:cubicBezTo>
                  <a:pt x="4064856" y="4413665"/>
                  <a:pt x="3970421" y="4416036"/>
                  <a:pt x="3876842" y="4424948"/>
                </a:cubicBezTo>
                <a:cubicBezTo>
                  <a:pt x="3841193" y="4433860"/>
                  <a:pt x="3805766" y="4443714"/>
                  <a:pt x="3769895" y="4451685"/>
                </a:cubicBezTo>
                <a:cubicBezTo>
                  <a:pt x="3673762" y="4473048"/>
                  <a:pt x="3642784" y="4477325"/>
                  <a:pt x="3556000" y="4491790"/>
                </a:cubicBezTo>
                <a:cubicBezTo>
                  <a:pt x="3511439" y="4514071"/>
                  <a:pt x="3457545" y="4523403"/>
                  <a:pt x="3422316" y="4558632"/>
                </a:cubicBezTo>
                <a:cubicBezTo>
                  <a:pt x="3251970" y="4728977"/>
                  <a:pt x="3385518" y="4617975"/>
                  <a:pt x="3235158" y="4705685"/>
                </a:cubicBezTo>
                <a:cubicBezTo>
                  <a:pt x="3207402" y="4721876"/>
                  <a:pt x="3184483" y="4746500"/>
                  <a:pt x="3154947" y="4759158"/>
                </a:cubicBezTo>
                <a:cubicBezTo>
                  <a:pt x="3027535" y="4813763"/>
                  <a:pt x="2715316" y="4796923"/>
                  <a:pt x="2660316" y="4799263"/>
                </a:cubicBezTo>
                <a:cubicBezTo>
                  <a:pt x="2448475" y="4808278"/>
                  <a:pt x="2451939" y="4809700"/>
                  <a:pt x="2272631" y="4826000"/>
                </a:cubicBezTo>
                <a:cubicBezTo>
                  <a:pt x="2120873" y="4856353"/>
                  <a:pt x="2304709" y="4826000"/>
                  <a:pt x="2045368" y="4826000"/>
                </a:cubicBezTo>
                <a:cubicBezTo>
                  <a:pt x="1996149" y="4826000"/>
                  <a:pt x="1947485" y="4837134"/>
                  <a:pt x="1898316" y="4839369"/>
                </a:cubicBezTo>
                <a:cubicBezTo>
                  <a:pt x="1849349" y="4841595"/>
                  <a:pt x="1800281" y="4839369"/>
                  <a:pt x="1751263" y="4839369"/>
                </a:cubicBezTo>
                <a:lnTo>
                  <a:pt x="1751263" y="4839369"/>
                </a:lnTo>
                <a:lnTo>
                  <a:pt x="360947" y="4852737"/>
                </a:lnTo>
                <a:lnTo>
                  <a:pt x="0" y="4785895"/>
                </a:lnTo>
              </a:path>
            </a:pathLst>
          </a:custGeom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it-IT" sz="2400" smtClean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140" name="Prostokąt 68"/>
          <p:cNvSpPr/>
          <p:nvPr/>
        </p:nvSpPr>
        <p:spPr>
          <a:xfrm>
            <a:off x="6370431" y="1900312"/>
            <a:ext cx="497052" cy="378413"/>
          </a:xfrm>
          <a:prstGeom prst="rect">
            <a:avLst/>
          </a:prstGeom>
          <a:solidFill>
            <a:srgbClr val="F79646">
              <a:lumMod val="60000"/>
              <a:lumOff val="40000"/>
              <a:alpha val="81000"/>
            </a:srgbClr>
          </a:solidFill>
          <a:ln w="28575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844083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sz="2215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44" name="Picture 26" descr="octupole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6005" y="2896222"/>
            <a:ext cx="779118" cy="779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6932278" y="3758427"/>
            <a:ext cx="1724300" cy="9838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84408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pl-PL" sz="2000" dirty="0" smtClean="0">
                <a:solidFill>
                  <a:srgbClr val="0000FF"/>
                </a:solidFill>
                <a:latin typeface="Calibri"/>
              </a:rPr>
              <a:t>3</a:t>
            </a:r>
            <a:r>
              <a:rPr lang="pl-PL" sz="3600" baseline="30000" dirty="0" smtClean="0">
                <a:solidFill>
                  <a:srgbClr val="0000FF"/>
                </a:solidFill>
                <a:latin typeface="Calibri"/>
              </a:rPr>
              <a:t>- </a:t>
            </a:r>
            <a:r>
              <a:rPr lang="pl-PL" sz="2000" dirty="0" err="1" smtClean="0">
                <a:solidFill>
                  <a:srgbClr val="0000FF"/>
                </a:solidFill>
                <a:latin typeface="Calibri"/>
              </a:rPr>
              <a:t>phonon</a:t>
            </a:r>
            <a:endParaRPr lang="pl-PL" sz="2000" baseline="30000" dirty="0" smtClean="0">
              <a:solidFill>
                <a:srgbClr val="0000FF"/>
              </a:solidFill>
              <a:latin typeface="Calibri"/>
            </a:endParaRPr>
          </a:p>
          <a:p>
            <a:pPr lvl="0" algn="ctr" defTabSz="84408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pl-PL" sz="2000" dirty="0" smtClean="0">
                <a:solidFill>
                  <a:srgbClr val="0000FF"/>
                </a:solidFill>
                <a:latin typeface="Calibri"/>
              </a:rPr>
              <a:t>E</a:t>
            </a:r>
            <a:r>
              <a:rPr lang="pl-PL" sz="2000" baseline="-25000" dirty="0" smtClean="0">
                <a:solidFill>
                  <a:srgbClr val="0000FF"/>
                </a:solidFill>
                <a:latin typeface="Calibri"/>
              </a:rPr>
              <a:t>x</a:t>
            </a:r>
            <a:r>
              <a:rPr lang="pl-PL" sz="2000" dirty="0" smtClean="0">
                <a:solidFill>
                  <a:srgbClr val="0000FF"/>
                </a:solidFill>
                <a:latin typeface="Calibri"/>
              </a:rPr>
              <a:t> </a:t>
            </a:r>
            <a:r>
              <a:rPr lang="pl-PL" sz="2000" dirty="0">
                <a:solidFill>
                  <a:srgbClr val="0000FF"/>
                </a:solidFill>
                <a:latin typeface="Calibri"/>
              </a:rPr>
              <a:t>= 2.6 </a:t>
            </a:r>
            <a:r>
              <a:rPr lang="pl-PL" sz="2000" dirty="0" err="1">
                <a:solidFill>
                  <a:srgbClr val="0000FF"/>
                </a:solidFill>
                <a:latin typeface="Calibri"/>
              </a:rPr>
              <a:t>MeV</a:t>
            </a:r>
            <a:r>
              <a:rPr lang="pl-PL" sz="2000" dirty="0">
                <a:solidFill>
                  <a:srgbClr val="0000FF"/>
                </a:solidFill>
                <a:latin typeface="Calibri"/>
              </a:rPr>
              <a:t>, </a:t>
            </a:r>
            <a:endParaRPr lang="pl-PL" sz="2000" dirty="0" smtClean="0">
              <a:solidFill>
                <a:srgbClr val="0000FF"/>
              </a:solidFill>
              <a:latin typeface="Calibri"/>
            </a:endParaRPr>
          </a:p>
          <a:p>
            <a:pPr lvl="0" algn="ctr" defTabSz="84408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pl-PL" sz="2000" dirty="0" smtClean="0">
                <a:solidFill>
                  <a:srgbClr val="0000FF"/>
                </a:solidFill>
                <a:latin typeface="Calibri"/>
              </a:rPr>
              <a:t>B</a:t>
            </a:r>
            <a:r>
              <a:rPr lang="pl-PL" sz="2000" dirty="0">
                <a:solidFill>
                  <a:srgbClr val="0000FF"/>
                </a:solidFill>
                <a:latin typeface="Calibri"/>
              </a:rPr>
              <a:t>(E3) = 34 </a:t>
            </a:r>
            <a:r>
              <a:rPr lang="pl-PL" sz="2000" dirty="0" err="1">
                <a:solidFill>
                  <a:srgbClr val="0000FF"/>
                </a:solidFill>
                <a:latin typeface="Calibri"/>
              </a:rPr>
              <a:t>W.u</a:t>
            </a:r>
            <a:endParaRPr lang="pl-PL" sz="2000" dirty="0">
              <a:solidFill>
                <a:srgbClr val="0000FF"/>
              </a:solidFill>
              <a:latin typeface="Calibri"/>
            </a:endParaRPr>
          </a:p>
        </p:txBody>
      </p:sp>
      <p:grpSp>
        <p:nvGrpSpPr>
          <p:cNvPr id="5" name="Gruppo 4"/>
          <p:cNvGrpSpPr/>
          <p:nvPr/>
        </p:nvGrpSpPr>
        <p:grpSpPr>
          <a:xfrm>
            <a:off x="2008852" y="353627"/>
            <a:ext cx="4286758" cy="5640355"/>
            <a:chOff x="1937701" y="304925"/>
            <a:chExt cx="4286758" cy="5640355"/>
          </a:xfrm>
        </p:grpSpPr>
        <p:grpSp>
          <p:nvGrpSpPr>
            <p:cNvPr id="143" name="Group 6"/>
            <p:cNvGrpSpPr/>
            <p:nvPr/>
          </p:nvGrpSpPr>
          <p:grpSpPr>
            <a:xfrm>
              <a:off x="1937701" y="678863"/>
              <a:ext cx="3095999" cy="5266417"/>
              <a:chOff x="6076024" y="1706136"/>
              <a:chExt cx="2926307" cy="5266417"/>
            </a:xfrm>
          </p:grpSpPr>
          <p:sp>
            <p:nvSpPr>
              <p:cNvPr id="149" name="Rectangle 5"/>
              <p:cNvSpPr/>
              <p:nvPr/>
            </p:nvSpPr>
            <p:spPr>
              <a:xfrm>
                <a:off x="6076024" y="2638174"/>
                <a:ext cx="2926307" cy="4334379"/>
              </a:xfrm>
              <a:prstGeom prst="rect">
                <a:avLst/>
              </a:prstGeom>
              <a:solidFill>
                <a:schemeClr val="bg1"/>
              </a:solidFill>
              <a:ln w="38100" cmpd="sng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 dirty="0"/>
              </a:p>
            </p:txBody>
          </p:sp>
          <p:pic>
            <p:nvPicPr>
              <p:cNvPr id="150" name="Picture 2"/>
              <p:cNvPicPr>
                <a:picLocks noChangeAspect="1"/>
              </p:cNvPicPr>
              <p:nvPr/>
            </p:nvPicPr>
            <p:blipFill rotWithShape="1">
              <a:blip r:embed="rId11"/>
              <a:srcRect t="10709" r="24983"/>
              <a:stretch/>
            </p:blipFill>
            <p:spPr>
              <a:xfrm>
                <a:off x="6348623" y="2677048"/>
                <a:ext cx="2236654" cy="2964383"/>
              </a:xfrm>
              <a:prstGeom prst="rect">
                <a:avLst/>
              </a:prstGeom>
            </p:spPr>
          </p:pic>
          <p:sp>
            <p:nvSpPr>
              <p:cNvPr id="151" name="Rectangle 3"/>
              <p:cNvSpPr/>
              <p:nvPr/>
            </p:nvSpPr>
            <p:spPr>
              <a:xfrm>
                <a:off x="6346615" y="1706136"/>
                <a:ext cx="2413026" cy="9233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it-IT" b="1" dirty="0" smtClean="0">
                    <a:solidFill>
                      <a:srgbClr val="0000FF"/>
                    </a:solidFill>
                    <a:latin typeface="Corbel"/>
                    <a:ea typeface="ＭＳ Ｐゴシック" charset="0"/>
                    <a:cs typeface="Corbel"/>
                  </a:rPr>
                  <a:t>The </a:t>
                </a:r>
                <a:r>
                  <a:rPr lang="it-IT" b="1" dirty="0" err="1" smtClean="0">
                    <a:solidFill>
                      <a:srgbClr val="0000FF"/>
                    </a:solidFill>
                    <a:latin typeface="Corbel"/>
                    <a:ea typeface="ＭＳ Ｐゴシック" charset="0"/>
                    <a:cs typeface="Corbel"/>
                  </a:rPr>
                  <a:t>only</a:t>
                </a:r>
                <a:r>
                  <a:rPr lang="it-IT" b="1" dirty="0" smtClean="0">
                    <a:solidFill>
                      <a:srgbClr val="0000FF"/>
                    </a:solidFill>
                    <a:latin typeface="Corbel"/>
                    <a:ea typeface="ＭＳ Ｐゴシック" charset="0"/>
                    <a:cs typeface="Corbel"/>
                  </a:rPr>
                  <a:t> </a:t>
                </a:r>
                <a:r>
                  <a:rPr lang="it-IT" b="1" dirty="0" err="1" smtClean="0">
                    <a:solidFill>
                      <a:srgbClr val="0000FF"/>
                    </a:solidFill>
                    <a:latin typeface="Corbel"/>
                    <a:ea typeface="ＭＳ Ｐゴシック" charset="0"/>
                    <a:cs typeface="Corbel"/>
                  </a:rPr>
                  <a:t>known</a:t>
                </a:r>
                <a:r>
                  <a:rPr lang="it-IT" b="1" dirty="0">
                    <a:solidFill>
                      <a:srgbClr val="0000FF"/>
                    </a:solidFill>
                    <a:latin typeface="Corbel"/>
                    <a:ea typeface="ＭＳ Ｐゴシック" charset="0"/>
                    <a:cs typeface="Corbel"/>
                  </a:rPr>
                  <a:t> </a:t>
                </a:r>
                <a:endParaRPr lang="it-IT" b="1" dirty="0" smtClean="0">
                  <a:solidFill>
                    <a:srgbClr val="0000FF"/>
                  </a:solidFill>
                  <a:latin typeface="Corbel"/>
                  <a:ea typeface="ＭＳ Ｐゴシック" charset="0"/>
                  <a:cs typeface="Corbel"/>
                </a:endParaRPr>
              </a:p>
              <a:p>
                <a:pPr algn="ctr"/>
                <a:r>
                  <a:rPr lang="it-IT" b="1" dirty="0" smtClean="0">
                    <a:solidFill>
                      <a:srgbClr val="0000FF"/>
                    </a:solidFill>
                    <a:latin typeface="Corbel"/>
                    <a:ea typeface="ＭＳ Ｐゴシック" charset="0"/>
                    <a:cs typeface="Corbel"/>
                  </a:rPr>
                  <a:t>COMPLETE MULTIPLET </a:t>
                </a:r>
              </a:p>
              <a:p>
                <a:pPr algn="ctr"/>
                <a:r>
                  <a:rPr lang="it-IT" b="1" dirty="0" smtClean="0">
                    <a:solidFill>
                      <a:srgbClr val="0000FF"/>
                    </a:solidFill>
                    <a:latin typeface="Corbel"/>
                    <a:ea typeface="ＭＳ Ｐゴシック" charset="0"/>
                    <a:cs typeface="Corbel"/>
                  </a:rPr>
                  <a:t>3</a:t>
                </a:r>
                <a:r>
                  <a:rPr lang="it-IT" b="1" baseline="30000" dirty="0">
                    <a:solidFill>
                      <a:srgbClr val="0000FF"/>
                    </a:solidFill>
                    <a:latin typeface="Corbel"/>
                    <a:ea typeface="ＭＳ Ｐゴシック" charset="0"/>
                    <a:cs typeface="Corbel"/>
                  </a:rPr>
                  <a:t>-</a:t>
                </a:r>
                <a:r>
                  <a:rPr lang="it-IT" b="1" dirty="0">
                    <a:solidFill>
                      <a:srgbClr val="0000FF"/>
                    </a:solidFill>
                    <a:latin typeface="Corbel"/>
                    <a:ea typeface="ＭＳ Ｐゴシック" charset="0"/>
                    <a:cs typeface="Corbel"/>
                    <a:sym typeface="Symbol" charset="0"/>
                  </a:rPr>
                  <a:t></a:t>
                </a:r>
                <a:r>
                  <a:rPr lang="it-IT" b="1" dirty="0">
                    <a:solidFill>
                      <a:srgbClr val="0000FF"/>
                    </a:solidFill>
                    <a:latin typeface="Symbol" charset="2"/>
                    <a:ea typeface="ＭＳ Ｐゴシック" charset="0"/>
                    <a:cs typeface="Symbol" charset="2"/>
                    <a:sym typeface="Symbol" charset="0"/>
                  </a:rPr>
                  <a:t> </a:t>
                </a:r>
                <a:r>
                  <a:rPr lang="it-IT" b="1" dirty="0" err="1" smtClean="0">
                    <a:solidFill>
                      <a:srgbClr val="0000FF"/>
                    </a:solidFill>
                    <a:latin typeface="Symbol" charset="2"/>
                    <a:ea typeface="ＭＳ Ｐゴシック" charset="0"/>
                    <a:cs typeface="Symbol" charset="2"/>
                    <a:sym typeface="Symbol" charset="0"/>
                  </a:rPr>
                  <a:t>p</a:t>
                </a:r>
                <a:r>
                  <a:rPr lang="en-US" b="1" dirty="0" smtClean="0">
                    <a:solidFill>
                      <a:srgbClr val="0000FF"/>
                    </a:solidFill>
                    <a:latin typeface="Symbol" charset="2"/>
                    <a:cs typeface="Symbol" charset="2"/>
                  </a:rPr>
                  <a:t>(</a:t>
                </a:r>
                <a:r>
                  <a:rPr lang="en-US" b="1" dirty="0" smtClean="0">
                    <a:solidFill>
                      <a:srgbClr val="0000FF"/>
                    </a:solidFill>
                  </a:rPr>
                  <a:t>h</a:t>
                </a:r>
                <a:r>
                  <a:rPr lang="en-US" b="1" baseline="-25000" dirty="0">
                    <a:solidFill>
                      <a:srgbClr val="0000FF"/>
                    </a:solidFill>
                  </a:rPr>
                  <a:t>9</a:t>
                </a:r>
                <a:r>
                  <a:rPr lang="en-US" b="1" baseline="-25000" dirty="0" smtClean="0">
                    <a:solidFill>
                      <a:srgbClr val="0000FF"/>
                    </a:solidFill>
                  </a:rPr>
                  <a:t>/</a:t>
                </a:r>
                <a:r>
                  <a:rPr lang="en-US" b="1" baseline="-25000" dirty="0">
                    <a:solidFill>
                      <a:srgbClr val="0000FF"/>
                    </a:solidFill>
                  </a:rPr>
                  <a:t>2</a:t>
                </a:r>
                <a:r>
                  <a:rPr lang="en-US" b="1" dirty="0">
                    <a:solidFill>
                      <a:srgbClr val="0000FF"/>
                    </a:solidFill>
                  </a:rPr>
                  <a:t>) </a:t>
                </a:r>
                <a:r>
                  <a:rPr lang="pl-PL" b="1" i="1" dirty="0">
                    <a:solidFill>
                      <a:srgbClr val="0000FF"/>
                    </a:solidFill>
                  </a:rPr>
                  <a:t> </a:t>
                </a:r>
              </a:p>
            </p:txBody>
          </p:sp>
          <p:sp>
            <p:nvSpPr>
              <p:cNvPr id="152" name="Rectangle 4"/>
              <p:cNvSpPr/>
              <p:nvPr/>
            </p:nvSpPr>
            <p:spPr>
              <a:xfrm>
                <a:off x="6457783" y="5368482"/>
                <a:ext cx="2267619" cy="158812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pPr algn="ctr"/>
                <a:r>
                  <a:rPr lang="pl-PL" sz="2800" b="1" baseline="30000" dirty="0" smtClean="0">
                    <a:solidFill>
                      <a:srgbClr val="0000FF"/>
                    </a:solidFill>
                  </a:rPr>
                  <a:t> </a:t>
                </a:r>
                <a:r>
                  <a:rPr lang="pl-PL" sz="2400" b="1" baseline="30000" dirty="0" smtClean="0">
                    <a:solidFill>
                      <a:srgbClr val="0000FF"/>
                    </a:solidFill>
                  </a:rPr>
                  <a:t>209</a:t>
                </a:r>
                <a:r>
                  <a:rPr lang="pl-PL" sz="2400" b="1" dirty="0" smtClean="0">
                    <a:solidFill>
                      <a:srgbClr val="0000FF"/>
                    </a:solidFill>
                  </a:rPr>
                  <a:t>Bi</a:t>
                </a:r>
                <a:endParaRPr lang="pl-PL" sz="2400" b="1" dirty="0" smtClean="0">
                  <a:solidFill>
                    <a:srgbClr val="0000FF"/>
                  </a:solidFill>
                  <a:latin typeface="Symbol" charset="2"/>
                  <a:cs typeface="Symbol" charset="2"/>
                </a:endParaRPr>
              </a:p>
              <a:p>
                <a:pPr algn="ctr">
                  <a:lnSpc>
                    <a:spcPct val="90000"/>
                  </a:lnSpc>
                </a:pPr>
                <a:r>
                  <a:rPr lang="pl-PL" sz="800" b="1" dirty="0" smtClean="0">
                    <a:solidFill>
                      <a:srgbClr val="0000FF"/>
                    </a:solidFill>
                  </a:rPr>
                  <a:t> </a:t>
                </a:r>
              </a:p>
              <a:p>
                <a:pPr algn="ctr"/>
                <a:r>
                  <a:rPr lang="pl-PL" sz="1600" baseline="30000" dirty="0" smtClean="0">
                    <a:solidFill>
                      <a:srgbClr val="0000FF"/>
                    </a:solidFill>
                  </a:rPr>
                  <a:t>209</a:t>
                </a:r>
                <a:r>
                  <a:rPr lang="pl-PL" sz="1600" dirty="0" smtClean="0">
                    <a:solidFill>
                      <a:srgbClr val="0000FF"/>
                    </a:solidFill>
                  </a:rPr>
                  <a:t>Bi(</a:t>
                </a:r>
                <a:r>
                  <a:rPr lang="pl-PL" sz="1600" dirty="0" err="1" smtClean="0">
                    <a:solidFill>
                      <a:srgbClr val="0000FF"/>
                    </a:solidFill>
                  </a:rPr>
                  <a:t>d,d</a:t>
                </a:r>
                <a:r>
                  <a:rPr lang="pl-PL" sz="1600" dirty="0" smtClean="0">
                    <a:solidFill>
                      <a:srgbClr val="0000FF"/>
                    </a:solidFill>
                  </a:rPr>
                  <a:t>’), </a:t>
                </a:r>
                <a:r>
                  <a:rPr lang="pl-PL" sz="1600" baseline="30000" dirty="0">
                    <a:solidFill>
                      <a:srgbClr val="0000FF"/>
                    </a:solidFill>
                  </a:rPr>
                  <a:t>209</a:t>
                </a:r>
                <a:r>
                  <a:rPr lang="pl-PL" sz="1600" dirty="0">
                    <a:solidFill>
                      <a:srgbClr val="0000FF"/>
                    </a:solidFill>
                  </a:rPr>
                  <a:t>Bi</a:t>
                </a:r>
                <a:r>
                  <a:rPr lang="pl-PL" sz="1600" dirty="0" smtClean="0">
                    <a:solidFill>
                      <a:srgbClr val="0000FF"/>
                    </a:solidFill>
                  </a:rPr>
                  <a:t>(</a:t>
                </a:r>
                <a:r>
                  <a:rPr lang="pl-PL" sz="1600" dirty="0" err="1" smtClean="0">
                    <a:solidFill>
                      <a:srgbClr val="0000FF"/>
                    </a:solidFill>
                    <a:latin typeface="Symbol" charset="2"/>
                    <a:cs typeface="Symbol" charset="2"/>
                  </a:rPr>
                  <a:t>a,a</a:t>
                </a:r>
                <a:r>
                  <a:rPr lang="pl-PL" sz="1600" dirty="0" smtClean="0">
                    <a:solidFill>
                      <a:srgbClr val="0000FF"/>
                    </a:solidFill>
                  </a:rPr>
                  <a:t>’), …</a:t>
                </a:r>
              </a:p>
              <a:p>
                <a:pPr algn="ctr"/>
                <a:r>
                  <a:rPr lang="pl-PL" b="1" dirty="0" smtClean="0">
                    <a:solidFill>
                      <a:srgbClr val="0000FF"/>
                    </a:solidFill>
                  </a:rPr>
                  <a:t>1970 </a:t>
                </a:r>
              </a:p>
              <a:p>
                <a:pPr algn="ctr"/>
                <a:r>
                  <a:rPr lang="pl-PL" sz="1600" dirty="0" smtClean="0">
                    <a:solidFill>
                      <a:srgbClr val="0000FF"/>
                    </a:solidFill>
                  </a:rPr>
                  <a:t>Bohr-</a:t>
                </a:r>
                <a:r>
                  <a:rPr lang="pl-PL" sz="1600" dirty="0" err="1" smtClean="0">
                    <a:solidFill>
                      <a:srgbClr val="0000FF"/>
                    </a:solidFill>
                  </a:rPr>
                  <a:t>Mottelson</a:t>
                </a:r>
                <a:endParaRPr lang="pl-PL" sz="1600" dirty="0" smtClean="0">
                  <a:solidFill>
                    <a:srgbClr val="0000FF"/>
                  </a:solidFill>
                </a:endParaRPr>
              </a:p>
              <a:p>
                <a:pPr algn="ctr"/>
                <a:r>
                  <a:rPr lang="pl-PL" sz="1600" dirty="0" err="1" smtClean="0">
                    <a:solidFill>
                      <a:srgbClr val="0000FF"/>
                    </a:solidFill>
                  </a:rPr>
                  <a:t>Particle-Phonon</a:t>
                </a:r>
                <a:r>
                  <a:rPr lang="pl-PL" sz="1600" dirty="0" smtClean="0">
                    <a:solidFill>
                      <a:srgbClr val="0000FF"/>
                    </a:solidFill>
                  </a:rPr>
                  <a:t> Model</a:t>
                </a:r>
                <a:endParaRPr lang="en-US" sz="1600" dirty="0"/>
              </a:p>
            </p:txBody>
          </p:sp>
        </p:grpSp>
        <p:sp>
          <p:nvSpPr>
            <p:cNvPr id="136" name="Dowolny kształt 3"/>
            <p:cNvSpPr/>
            <p:nvPr/>
          </p:nvSpPr>
          <p:spPr bwMode="auto">
            <a:xfrm rot="18586494">
              <a:off x="4898749" y="1514778"/>
              <a:ext cx="1402716" cy="1248704"/>
            </a:xfrm>
            <a:custGeom>
              <a:avLst/>
              <a:gdLst>
                <a:gd name="connsiteX0" fmla="*/ 0 w 620111"/>
                <a:gd name="connsiteY0" fmla="*/ 0 h 777765"/>
                <a:gd name="connsiteX1" fmla="*/ 336331 w 620111"/>
                <a:gd name="connsiteY1" fmla="*/ 273269 h 777765"/>
                <a:gd name="connsiteX2" fmla="*/ 620111 w 620111"/>
                <a:gd name="connsiteY2" fmla="*/ 777765 h 7777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20111" h="777765">
                  <a:moveTo>
                    <a:pt x="0" y="0"/>
                  </a:moveTo>
                  <a:cubicBezTo>
                    <a:pt x="116489" y="71821"/>
                    <a:pt x="232979" y="143642"/>
                    <a:pt x="336331" y="273269"/>
                  </a:cubicBezTo>
                  <a:cubicBezTo>
                    <a:pt x="439683" y="402896"/>
                    <a:pt x="529897" y="590330"/>
                    <a:pt x="620111" y="777765"/>
                  </a:cubicBezTo>
                </a:path>
              </a:pathLst>
            </a:custGeom>
            <a:noFill/>
            <a:ln w="38100" cap="flat" cmpd="sng" algn="ctr">
              <a:solidFill>
                <a:srgbClr val="FF9900"/>
              </a:solidFill>
              <a:prstDash val="solid"/>
              <a:miter lim="800000"/>
              <a:headEnd type="triangl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pl-PL" sz="2400" smtClean="0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4" name="Rettangolo 3"/>
            <p:cNvSpPr/>
            <p:nvPr/>
          </p:nvSpPr>
          <p:spPr>
            <a:xfrm>
              <a:off x="2078840" y="304925"/>
              <a:ext cx="2826689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pl-PL" sz="2800" b="1" baseline="30000" dirty="0">
                  <a:solidFill>
                    <a:srgbClr val="FF0000"/>
                  </a:solidFill>
                </a:rPr>
                <a:t>209</a:t>
              </a:r>
              <a:r>
                <a:rPr lang="pl-PL" sz="2800" b="1" dirty="0">
                  <a:solidFill>
                    <a:srgbClr val="FF0000"/>
                  </a:solidFill>
                </a:rPr>
                <a:t>Bi: </a:t>
              </a:r>
              <a:r>
                <a:rPr lang="pl-PL" sz="2800" b="1" baseline="30000" dirty="0">
                  <a:solidFill>
                    <a:srgbClr val="FF0000"/>
                  </a:solidFill>
                </a:rPr>
                <a:t>208</a:t>
              </a:r>
              <a:r>
                <a:rPr lang="pl-PL" sz="2800" b="1" dirty="0">
                  <a:solidFill>
                    <a:srgbClr val="FF0000"/>
                  </a:solidFill>
                </a:rPr>
                <a:t>Pb + 1</a:t>
              </a:r>
              <a:r>
                <a:rPr lang="pl-PL" sz="2800" b="1" dirty="0">
                  <a:solidFill>
                    <a:srgbClr val="FF0000"/>
                  </a:solidFill>
                  <a:latin typeface="Symbol" charset="2"/>
                  <a:cs typeface="Symbol" charset="2"/>
                </a:rPr>
                <a:t>p</a:t>
              </a:r>
            </a:p>
          </p:txBody>
        </p:sp>
      </p:grpSp>
      <p:sp>
        <p:nvSpPr>
          <p:cNvPr id="154" name="TextBox 341"/>
          <p:cNvSpPr txBox="1"/>
          <p:nvPr/>
        </p:nvSpPr>
        <p:spPr>
          <a:xfrm>
            <a:off x="7051089" y="2234112"/>
            <a:ext cx="13086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baseline="30000" dirty="0" smtClean="0">
                <a:solidFill>
                  <a:srgbClr val="FF0000"/>
                </a:solidFill>
                <a:latin typeface="Corbel"/>
                <a:cs typeface="Corbel"/>
              </a:rPr>
              <a:t>208</a:t>
            </a:r>
            <a:r>
              <a:rPr lang="en-US" sz="4000" b="1" dirty="0" smtClean="0">
                <a:solidFill>
                  <a:srgbClr val="FF0000"/>
                </a:solidFill>
                <a:latin typeface="Corbel"/>
                <a:cs typeface="Corbel"/>
              </a:rPr>
              <a:t>Pb</a:t>
            </a:r>
          </a:p>
        </p:txBody>
      </p:sp>
    </p:spTree>
    <p:extLst>
      <p:ext uri="{BB962C8B-B14F-4D97-AF65-F5344CB8AC3E}">
        <p14:creationId xmlns:p14="http://schemas.microsoft.com/office/powerpoint/2010/main" val="1153392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69"/>
          <p:cNvSpPr/>
          <p:nvPr/>
        </p:nvSpPr>
        <p:spPr>
          <a:xfrm>
            <a:off x="1" y="105418"/>
            <a:ext cx="9144000" cy="487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it-IT" sz="2800" b="1" dirty="0" err="1" smtClean="0">
                <a:solidFill>
                  <a:srgbClr val="FFFF00"/>
                </a:solidFill>
                <a:latin typeface="Corbel"/>
                <a:cs typeface="Corbel"/>
              </a:rPr>
              <a:t>Relevance</a:t>
            </a:r>
            <a:r>
              <a:rPr lang="it-IT" sz="2800" b="1" dirty="0" smtClean="0">
                <a:solidFill>
                  <a:srgbClr val="FFFF00"/>
                </a:solidFill>
                <a:latin typeface="Corbel"/>
                <a:cs typeface="Corbel"/>
              </a:rPr>
              <a:t> of  CORE </a:t>
            </a:r>
            <a:r>
              <a:rPr lang="it-IT" sz="2800" b="1" dirty="0" err="1" smtClean="0">
                <a:solidFill>
                  <a:srgbClr val="FFFF00"/>
                </a:solidFill>
                <a:latin typeface="Corbel"/>
                <a:cs typeface="Corbel"/>
              </a:rPr>
              <a:t>Excitations</a:t>
            </a:r>
            <a:r>
              <a:rPr lang="it-IT" sz="2800" b="1" dirty="0" smtClean="0">
                <a:solidFill>
                  <a:srgbClr val="FFFF00"/>
                </a:solidFill>
                <a:latin typeface="Corbel"/>
                <a:cs typeface="Corbel"/>
              </a:rPr>
              <a:t> </a:t>
            </a:r>
          </a:p>
        </p:txBody>
      </p:sp>
      <p:pic>
        <p:nvPicPr>
          <p:cNvPr id="22" name="Immagine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0134" y="2258440"/>
            <a:ext cx="3184297" cy="2606364"/>
          </a:xfrm>
          <a:prstGeom prst="rect">
            <a:avLst/>
          </a:prstGeom>
          <a:ln>
            <a:noFill/>
          </a:ln>
        </p:spPr>
      </p:pic>
      <p:sp>
        <p:nvSpPr>
          <p:cNvPr id="23" name="Rectangle 7"/>
          <p:cNvSpPr/>
          <p:nvPr/>
        </p:nvSpPr>
        <p:spPr>
          <a:xfrm>
            <a:off x="3729780" y="1004805"/>
            <a:ext cx="5721685" cy="10746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>
              <a:lnSpc>
                <a:spcPct val="90000"/>
              </a:lnSpc>
            </a:pPr>
            <a:r>
              <a:rPr lang="en-US" sz="2000" dirty="0" smtClean="0">
                <a:solidFill>
                  <a:schemeClr val="bg1"/>
                </a:solidFill>
                <a:latin typeface="Corbel"/>
                <a:cs typeface="Corbel"/>
                <a:sym typeface="Wingdings"/>
              </a:rPr>
              <a:t>Complex, collective excitations dominate</a:t>
            </a:r>
          </a:p>
          <a:p>
            <a:pPr marL="0" lvl="1" algn="ctr">
              <a:lnSpc>
                <a:spcPct val="90000"/>
              </a:lnSpc>
            </a:pPr>
            <a:r>
              <a:rPr lang="en-US" sz="2000" dirty="0" smtClean="0">
                <a:solidFill>
                  <a:schemeClr val="bg1"/>
                </a:solidFill>
                <a:latin typeface="Corbel"/>
                <a:cs typeface="Corbel"/>
                <a:sym typeface="Wingdings"/>
              </a:rPr>
              <a:t>Low Lying states in </a:t>
            </a:r>
            <a:r>
              <a:rPr lang="en-US" sz="2000" b="1" dirty="0">
                <a:solidFill>
                  <a:schemeClr val="bg1"/>
                </a:solidFill>
                <a:latin typeface="Corbel"/>
                <a:cs typeface="Corbel"/>
                <a:sym typeface="Wingdings"/>
              </a:rPr>
              <a:t>DOUBLY MAGIC </a:t>
            </a:r>
            <a:r>
              <a:rPr lang="en-US" sz="2000" dirty="0">
                <a:solidFill>
                  <a:schemeClr val="bg1"/>
                </a:solidFill>
                <a:latin typeface="Corbel"/>
                <a:cs typeface="Corbel"/>
                <a:sym typeface="Wingdings"/>
              </a:rPr>
              <a:t>Nuclei</a:t>
            </a:r>
            <a:endParaRPr lang="en-US" sz="2000" dirty="0" smtClean="0">
              <a:solidFill>
                <a:schemeClr val="bg1"/>
              </a:solidFill>
              <a:latin typeface="Corbel"/>
              <a:cs typeface="Corbel"/>
              <a:sym typeface="Wingdings"/>
            </a:endParaRPr>
          </a:p>
          <a:p>
            <a:pPr marL="0" lvl="1" algn="ctr">
              <a:lnSpc>
                <a:spcPct val="50000"/>
              </a:lnSpc>
            </a:pPr>
            <a:endParaRPr lang="en-US" sz="900" dirty="0" smtClean="0">
              <a:solidFill>
                <a:schemeClr val="bg1"/>
              </a:solidFill>
              <a:latin typeface="Corbel"/>
              <a:cs typeface="Corbel"/>
              <a:sym typeface="Wingdings"/>
            </a:endParaRPr>
          </a:p>
          <a:p>
            <a:pPr marL="0" lvl="1" algn="ctr">
              <a:lnSpc>
                <a:spcPct val="80000"/>
              </a:lnSpc>
            </a:pPr>
            <a:r>
              <a:rPr lang="en-US" sz="2800" dirty="0" smtClean="0">
                <a:solidFill>
                  <a:srgbClr val="00FFFF"/>
                </a:solidFill>
                <a:latin typeface="Calibri"/>
                <a:cs typeface="Calibri"/>
                <a:sym typeface="Wingdings"/>
              </a:rPr>
              <a:t>2</a:t>
            </a:r>
            <a:r>
              <a:rPr lang="en-US" sz="2800" baseline="30000" dirty="0" smtClean="0">
                <a:solidFill>
                  <a:srgbClr val="00FFFF"/>
                </a:solidFill>
                <a:latin typeface="Calibri"/>
                <a:cs typeface="Calibri"/>
                <a:sym typeface="Wingdings"/>
              </a:rPr>
              <a:t>+</a:t>
            </a:r>
            <a:r>
              <a:rPr lang="en-US" sz="2800" dirty="0" smtClean="0">
                <a:solidFill>
                  <a:srgbClr val="00FFFF"/>
                </a:solidFill>
                <a:latin typeface="Calibri"/>
                <a:cs typeface="Calibri"/>
                <a:sym typeface="Wingdings"/>
              </a:rPr>
              <a:t>, </a:t>
            </a:r>
            <a:r>
              <a:rPr lang="en-US" sz="2800" dirty="0">
                <a:solidFill>
                  <a:srgbClr val="00FFFF"/>
                </a:solidFill>
                <a:latin typeface="Calibri"/>
                <a:cs typeface="Calibri"/>
                <a:sym typeface="Wingdings"/>
              </a:rPr>
              <a:t>3</a:t>
            </a:r>
            <a:r>
              <a:rPr lang="en-US" sz="2800" baseline="30000" dirty="0">
                <a:solidFill>
                  <a:srgbClr val="00FFFF"/>
                </a:solidFill>
                <a:latin typeface="Calibri"/>
                <a:cs typeface="Calibri"/>
                <a:sym typeface="Wingdings"/>
              </a:rPr>
              <a:t>-</a:t>
            </a:r>
            <a:r>
              <a:rPr lang="en-US" sz="2800" dirty="0">
                <a:solidFill>
                  <a:srgbClr val="00FFFF"/>
                </a:solidFill>
                <a:latin typeface="Calibri"/>
                <a:cs typeface="Calibri"/>
                <a:sym typeface="Wingdings"/>
              </a:rPr>
              <a:t>,4</a:t>
            </a:r>
            <a:r>
              <a:rPr lang="en-US" sz="2800" baseline="30000" dirty="0">
                <a:solidFill>
                  <a:srgbClr val="00FFFF"/>
                </a:solidFill>
                <a:latin typeface="Calibri"/>
                <a:cs typeface="Calibri"/>
                <a:sym typeface="Wingdings"/>
              </a:rPr>
              <a:t>+</a:t>
            </a:r>
            <a:r>
              <a:rPr lang="en-US" sz="2800" dirty="0">
                <a:solidFill>
                  <a:srgbClr val="00FFFF"/>
                </a:solidFill>
                <a:latin typeface="Calibri"/>
                <a:cs typeface="Calibri"/>
                <a:sym typeface="Wingdings"/>
              </a:rPr>
              <a:t>, </a:t>
            </a:r>
            <a:r>
              <a:rPr lang="en-US" sz="2000" dirty="0" smtClean="0">
                <a:solidFill>
                  <a:srgbClr val="00FFFF"/>
                </a:solidFill>
                <a:latin typeface="Corbel"/>
                <a:cs typeface="Corbel"/>
                <a:sym typeface="Wingdings"/>
              </a:rPr>
              <a:t>… </a:t>
            </a:r>
            <a:r>
              <a:rPr lang="en-US" sz="2000" b="1" dirty="0" smtClean="0">
                <a:solidFill>
                  <a:srgbClr val="00FFFF"/>
                </a:solidFill>
                <a:latin typeface="Corbel"/>
                <a:cs typeface="Corbel"/>
                <a:sym typeface="Wingdings"/>
              </a:rPr>
              <a:t>PHONONS</a:t>
            </a:r>
          </a:p>
        </p:txBody>
      </p:sp>
      <p:sp>
        <p:nvSpPr>
          <p:cNvPr id="24" name="Figura a mano libera 23"/>
          <p:cNvSpPr/>
          <p:nvPr/>
        </p:nvSpPr>
        <p:spPr>
          <a:xfrm>
            <a:off x="6375124" y="3370299"/>
            <a:ext cx="796890" cy="722840"/>
          </a:xfrm>
          <a:custGeom>
            <a:avLst/>
            <a:gdLst>
              <a:gd name="connsiteX0" fmla="*/ 113972 w 1329806"/>
              <a:gd name="connsiteY0" fmla="*/ 314055 h 1055552"/>
              <a:gd name="connsiteX1" fmla="*/ 113972 w 1329806"/>
              <a:gd name="connsiteY1" fmla="*/ 314055 h 1055552"/>
              <a:gd name="connsiteX2" fmla="*/ 223215 w 1329806"/>
              <a:gd name="connsiteY2" fmla="*/ 177509 h 1055552"/>
              <a:gd name="connsiteX3" fmla="*/ 264181 w 1329806"/>
              <a:gd name="connsiteY3" fmla="*/ 150200 h 1055552"/>
              <a:gd name="connsiteX4" fmla="*/ 305147 w 1329806"/>
              <a:gd name="connsiteY4" fmla="*/ 109237 h 1055552"/>
              <a:gd name="connsiteX5" fmla="*/ 414391 w 1329806"/>
              <a:gd name="connsiteY5" fmla="*/ 54618 h 1055552"/>
              <a:gd name="connsiteX6" fmla="*/ 469012 w 1329806"/>
              <a:gd name="connsiteY6" fmla="*/ 27309 h 1055552"/>
              <a:gd name="connsiteX7" fmla="*/ 564600 w 1329806"/>
              <a:gd name="connsiteY7" fmla="*/ 0 h 1055552"/>
              <a:gd name="connsiteX8" fmla="*/ 933296 w 1329806"/>
              <a:gd name="connsiteY8" fmla="*/ 13655 h 1055552"/>
              <a:gd name="connsiteX9" fmla="*/ 974262 w 1329806"/>
              <a:gd name="connsiteY9" fmla="*/ 68273 h 1055552"/>
              <a:gd name="connsiteX10" fmla="*/ 1042539 w 1329806"/>
              <a:gd name="connsiteY10" fmla="*/ 163855 h 1055552"/>
              <a:gd name="connsiteX11" fmla="*/ 1124472 w 1329806"/>
              <a:gd name="connsiteY11" fmla="*/ 191164 h 1055552"/>
              <a:gd name="connsiteX12" fmla="*/ 1247370 w 1329806"/>
              <a:gd name="connsiteY12" fmla="*/ 286746 h 1055552"/>
              <a:gd name="connsiteX13" fmla="*/ 1288336 w 1329806"/>
              <a:gd name="connsiteY13" fmla="*/ 382328 h 1055552"/>
              <a:gd name="connsiteX14" fmla="*/ 1315647 w 1329806"/>
              <a:gd name="connsiteY14" fmla="*/ 464255 h 1055552"/>
              <a:gd name="connsiteX15" fmla="*/ 1329303 w 1329806"/>
              <a:gd name="connsiteY15" fmla="*/ 505219 h 1055552"/>
              <a:gd name="connsiteX16" fmla="*/ 1274681 w 1329806"/>
              <a:gd name="connsiteY16" fmla="*/ 751001 h 1055552"/>
              <a:gd name="connsiteX17" fmla="*/ 1220059 w 1329806"/>
              <a:gd name="connsiteY17" fmla="*/ 764655 h 1055552"/>
              <a:gd name="connsiteX18" fmla="*/ 1165438 w 1329806"/>
              <a:gd name="connsiteY18" fmla="*/ 791964 h 1055552"/>
              <a:gd name="connsiteX19" fmla="*/ 1083505 w 1329806"/>
              <a:gd name="connsiteY19" fmla="*/ 860237 h 1055552"/>
              <a:gd name="connsiteX20" fmla="*/ 1056195 w 1329806"/>
              <a:gd name="connsiteY20" fmla="*/ 901201 h 1055552"/>
              <a:gd name="connsiteX21" fmla="*/ 1015228 w 1329806"/>
              <a:gd name="connsiteY21" fmla="*/ 942165 h 1055552"/>
              <a:gd name="connsiteX22" fmla="*/ 987918 w 1329806"/>
              <a:gd name="connsiteY22" fmla="*/ 983128 h 1055552"/>
              <a:gd name="connsiteX23" fmla="*/ 905985 w 1329806"/>
              <a:gd name="connsiteY23" fmla="*/ 1010437 h 1055552"/>
              <a:gd name="connsiteX24" fmla="*/ 865019 w 1329806"/>
              <a:gd name="connsiteY24" fmla="*/ 1037746 h 1055552"/>
              <a:gd name="connsiteX25" fmla="*/ 523634 w 1329806"/>
              <a:gd name="connsiteY25" fmla="*/ 1037746 h 1055552"/>
              <a:gd name="connsiteX26" fmla="*/ 400735 w 1329806"/>
              <a:gd name="connsiteY26" fmla="*/ 996783 h 1055552"/>
              <a:gd name="connsiteX27" fmla="*/ 359769 w 1329806"/>
              <a:gd name="connsiteY27" fmla="*/ 983128 h 1055552"/>
              <a:gd name="connsiteX28" fmla="*/ 264181 w 1329806"/>
              <a:gd name="connsiteY28" fmla="*/ 942165 h 1055552"/>
              <a:gd name="connsiteX29" fmla="*/ 223215 w 1329806"/>
              <a:gd name="connsiteY29" fmla="*/ 887546 h 1055552"/>
              <a:gd name="connsiteX30" fmla="*/ 182249 w 1329806"/>
              <a:gd name="connsiteY30" fmla="*/ 873892 h 1055552"/>
              <a:gd name="connsiteX31" fmla="*/ 141283 w 1329806"/>
              <a:gd name="connsiteY31" fmla="*/ 832928 h 1055552"/>
              <a:gd name="connsiteX32" fmla="*/ 100316 w 1329806"/>
              <a:gd name="connsiteY32" fmla="*/ 737346 h 1055552"/>
              <a:gd name="connsiteX33" fmla="*/ 86661 w 1329806"/>
              <a:gd name="connsiteY33" fmla="*/ 696383 h 1055552"/>
              <a:gd name="connsiteX34" fmla="*/ 18384 w 1329806"/>
              <a:gd name="connsiteY34" fmla="*/ 628110 h 1055552"/>
              <a:gd name="connsiteX35" fmla="*/ 18384 w 1329806"/>
              <a:gd name="connsiteY35" fmla="*/ 436946 h 1055552"/>
              <a:gd name="connsiteX36" fmla="*/ 32039 w 1329806"/>
              <a:gd name="connsiteY36" fmla="*/ 395982 h 1055552"/>
              <a:gd name="connsiteX37" fmla="*/ 73005 w 1329806"/>
              <a:gd name="connsiteY37" fmla="*/ 355019 h 1055552"/>
              <a:gd name="connsiteX38" fmla="*/ 113972 w 1329806"/>
              <a:gd name="connsiteY38" fmla="*/ 327710 h 1055552"/>
              <a:gd name="connsiteX39" fmla="*/ 113972 w 1329806"/>
              <a:gd name="connsiteY39" fmla="*/ 314055 h 1055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329806" h="1055552">
                <a:moveTo>
                  <a:pt x="113972" y="314055"/>
                </a:moveTo>
                <a:lnTo>
                  <a:pt x="113972" y="314055"/>
                </a:lnTo>
                <a:cubicBezTo>
                  <a:pt x="152531" y="260076"/>
                  <a:pt x="174755" y="217890"/>
                  <a:pt x="223215" y="177509"/>
                </a:cubicBezTo>
                <a:cubicBezTo>
                  <a:pt x="235823" y="167003"/>
                  <a:pt x="251573" y="160706"/>
                  <a:pt x="264181" y="150200"/>
                </a:cubicBezTo>
                <a:cubicBezTo>
                  <a:pt x="279016" y="137838"/>
                  <a:pt x="288855" y="119604"/>
                  <a:pt x="305147" y="109237"/>
                </a:cubicBezTo>
                <a:cubicBezTo>
                  <a:pt x="339495" y="87381"/>
                  <a:pt x="377976" y="72824"/>
                  <a:pt x="414391" y="54618"/>
                </a:cubicBezTo>
                <a:cubicBezTo>
                  <a:pt x="432598" y="45515"/>
                  <a:pt x="449701" y="33746"/>
                  <a:pt x="469012" y="27309"/>
                </a:cubicBezTo>
                <a:cubicBezTo>
                  <a:pt x="527783" y="7721"/>
                  <a:pt x="496014" y="17146"/>
                  <a:pt x="564600" y="0"/>
                </a:cubicBezTo>
                <a:cubicBezTo>
                  <a:pt x="687499" y="4552"/>
                  <a:pt x="811986" y="-6562"/>
                  <a:pt x="933296" y="13655"/>
                </a:cubicBezTo>
                <a:cubicBezTo>
                  <a:pt x="955744" y="17396"/>
                  <a:pt x="961034" y="49754"/>
                  <a:pt x="974262" y="68273"/>
                </a:cubicBezTo>
                <a:cubicBezTo>
                  <a:pt x="986332" y="85170"/>
                  <a:pt x="1030368" y="155742"/>
                  <a:pt x="1042539" y="163855"/>
                </a:cubicBezTo>
                <a:cubicBezTo>
                  <a:pt x="1066493" y="179823"/>
                  <a:pt x="1100518" y="175196"/>
                  <a:pt x="1124472" y="191164"/>
                </a:cubicBezTo>
                <a:cubicBezTo>
                  <a:pt x="1222472" y="256493"/>
                  <a:pt x="1183194" y="222573"/>
                  <a:pt x="1247370" y="286746"/>
                </a:cubicBezTo>
                <a:cubicBezTo>
                  <a:pt x="1291331" y="418616"/>
                  <a:pt x="1220836" y="213586"/>
                  <a:pt x="1288336" y="382328"/>
                </a:cubicBezTo>
                <a:cubicBezTo>
                  <a:pt x="1299028" y="409055"/>
                  <a:pt x="1306543" y="436946"/>
                  <a:pt x="1315647" y="464255"/>
                </a:cubicBezTo>
                <a:lnTo>
                  <a:pt x="1329303" y="505219"/>
                </a:lnTo>
                <a:cubicBezTo>
                  <a:pt x="1324398" y="573884"/>
                  <a:pt x="1350284" y="697003"/>
                  <a:pt x="1274681" y="751001"/>
                </a:cubicBezTo>
                <a:cubicBezTo>
                  <a:pt x="1259409" y="761909"/>
                  <a:pt x="1238266" y="760104"/>
                  <a:pt x="1220059" y="764655"/>
                </a:cubicBezTo>
                <a:cubicBezTo>
                  <a:pt x="1201852" y="773758"/>
                  <a:pt x="1183112" y="781865"/>
                  <a:pt x="1165438" y="791964"/>
                </a:cubicBezTo>
                <a:cubicBezTo>
                  <a:pt x="1131265" y="811490"/>
                  <a:pt x="1109177" y="829433"/>
                  <a:pt x="1083505" y="860237"/>
                </a:cubicBezTo>
                <a:cubicBezTo>
                  <a:pt x="1072999" y="872844"/>
                  <a:pt x="1066701" y="888594"/>
                  <a:pt x="1056195" y="901201"/>
                </a:cubicBezTo>
                <a:cubicBezTo>
                  <a:pt x="1043832" y="916036"/>
                  <a:pt x="1027591" y="927330"/>
                  <a:pt x="1015228" y="942165"/>
                </a:cubicBezTo>
                <a:cubicBezTo>
                  <a:pt x="1004722" y="954772"/>
                  <a:pt x="1001835" y="974431"/>
                  <a:pt x="987918" y="983128"/>
                </a:cubicBezTo>
                <a:cubicBezTo>
                  <a:pt x="963505" y="998385"/>
                  <a:pt x="905985" y="1010437"/>
                  <a:pt x="905985" y="1010437"/>
                </a:cubicBezTo>
                <a:cubicBezTo>
                  <a:pt x="892330" y="1019540"/>
                  <a:pt x="880104" y="1031282"/>
                  <a:pt x="865019" y="1037746"/>
                </a:cubicBezTo>
                <a:cubicBezTo>
                  <a:pt x="772854" y="1077243"/>
                  <a:pt x="547189" y="1038868"/>
                  <a:pt x="523634" y="1037746"/>
                </a:cubicBezTo>
                <a:lnTo>
                  <a:pt x="400735" y="996783"/>
                </a:lnTo>
                <a:cubicBezTo>
                  <a:pt x="387080" y="992231"/>
                  <a:pt x="372644" y="989565"/>
                  <a:pt x="359769" y="983128"/>
                </a:cubicBezTo>
                <a:cubicBezTo>
                  <a:pt x="292273" y="949382"/>
                  <a:pt x="324459" y="962256"/>
                  <a:pt x="264181" y="942165"/>
                </a:cubicBezTo>
                <a:cubicBezTo>
                  <a:pt x="250526" y="923959"/>
                  <a:pt x="240699" y="902115"/>
                  <a:pt x="223215" y="887546"/>
                </a:cubicBezTo>
                <a:cubicBezTo>
                  <a:pt x="212157" y="878332"/>
                  <a:pt x="194226" y="881876"/>
                  <a:pt x="182249" y="873892"/>
                </a:cubicBezTo>
                <a:cubicBezTo>
                  <a:pt x="166181" y="863181"/>
                  <a:pt x="154938" y="846583"/>
                  <a:pt x="141283" y="832928"/>
                </a:cubicBezTo>
                <a:cubicBezTo>
                  <a:pt x="112862" y="719255"/>
                  <a:pt x="147468" y="831645"/>
                  <a:pt x="100316" y="737346"/>
                </a:cubicBezTo>
                <a:cubicBezTo>
                  <a:pt x="93879" y="724473"/>
                  <a:pt x="95297" y="707897"/>
                  <a:pt x="86661" y="696383"/>
                </a:cubicBezTo>
                <a:cubicBezTo>
                  <a:pt x="67349" y="670635"/>
                  <a:pt x="18384" y="628110"/>
                  <a:pt x="18384" y="628110"/>
                </a:cubicBezTo>
                <a:cubicBezTo>
                  <a:pt x="-9458" y="544592"/>
                  <a:pt x="-2558" y="583533"/>
                  <a:pt x="18384" y="436946"/>
                </a:cubicBezTo>
                <a:cubicBezTo>
                  <a:pt x="20420" y="422697"/>
                  <a:pt x="24055" y="407958"/>
                  <a:pt x="32039" y="395982"/>
                </a:cubicBezTo>
                <a:cubicBezTo>
                  <a:pt x="42751" y="379915"/>
                  <a:pt x="58170" y="367381"/>
                  <a:pt x="73005" y="355019"/>
                </a:cubicBezTo>
                <a:cubicBezTo>
                  <a:pt x="85613" y="344513"/>
                  <a:pt x="105528" y="341783"/>
                  <a:pt x="113972" y="327710"/>
                </a:cubicBezTo>
                <a:cubicBezTo>
                  <a:pt x="120998" y="316001"/>
                  <a:pt x="113972" y="316331"/>
                  <a:pt x="113972" y="314055"/>
                </a:cubicBezTo>
                <a:close/>
              </a:path>
            </a:pathLst>
          </a:custGeom>
          <a:solidFill>
            <a:srgbClr val="FFFF00">
              <a:alpha val="57000"/>
            </a:srgb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25" name="Gruppo 24"/>
          <p:cNvGrpSpPr/>
          <p:nvPr/>
        </p:nvGrpSpPr>
        <p:grpSpPr>
          <a:xfrm>
            <a:off x="7930833" y="3397933"/>
            <a:ext cx="817425" cy="685795"/>
            <a:chOff x="8300581" y="2687242"/>
            <a:chExt cx="817425" cy="685795"/>
          </a:xfrm>
        </p:grpSpPr>
        <p:pic>
          <p:nvPicPr>
            <p:cNvPr id="26" name="Picture 26" descr="octupole"/>
            <p:cNvPicPr>
              <a:picLocks noChangeAspect="1" noChangeArrowheads="1" noCrop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00581" y="2687242"/>
              <a:ext cx="685795" cy="6857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Rectangle 7"/>
            <p:cNvSpPr/>
            <p:nvPr/>
          </p:nvSpPr>
          <p:spPr>
            <a:xfrm>
              <a:off x="8715981" y="3003705"/>
              <a:ext cx="402025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>
                  <a:solidFill>
                    <a:srgbClr val="0000FF"/>
                  </a:solidFill>
                  <a:latin typeface="Corbel"/>
                  <a:cs typeface="Corbel"/>
                  <a:sym typeface="Wingdings"/>
                </a:rPr>
                <a:t>3</a:t>
              </a:r>
              <a:r>
                <a:rPr lang="en-US" baseline="30000" dirty="0">
                  <a:solidFill>
                    <a:srgbClr val="0000FF"/>
                  </a:solidFill>
                  <a:latin typeface="Corbel"/>
                  <a:cs typeface="Corbel"/>
                  <a:sym typeface="Wingdings"/>
                </a:rPr>
                <a:t>-</a:t>
              </a:r>
              <a:endParaRPr lang="en-US" dirty="0"/>
            </a:p>
          </p:txBody>
        </p:sp>
      </p:grpSp>
      <p:grpSp>
        <p:nvGrpSpPr>
          <p:cNvPr id="28" name="Group 9"/>
          <p:cNvGrpSpPr/>
          <p:nvPr/>
        </p:nvGrpSpPr>
        <p:grpSpPr>
          <a:xfrm>
            <a:off x="7049803" y="3879823"/>
            <a:ext cx="944479" cy="1034835"/>
            <a:chOff x="1739180" y="4516099"/>
            <a:chExt cx="1325942" cy="1442657"/>
          </a:xfrm>
        </p:grpSpPr>
        <p:pic>
          <p:nvPicPr>
            <p:cNvPr id="29" name="Picture 26" descr="octupole"/>
            <p:cNvPicPr>
              <a:picLocks noChangeAspect="1" noChangeArrowheads="1" noCrop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61926" y="4955561"/>
              <a:ext cx="1003195" cy="10031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Oval 2"/>
            <p:cNvSpPr>
              <a:spLocks noChangeAspect="1"/>
            </p:cNvSpPr>
            <p:nvPr/>
          </p:nvSpPr>
          <p:spPr bwMode="auto">
            <a:xfrm>
              <a:off x="2867370" y="5732978"/>
              <a:ext cx="197752" cy="174329"/>
            </a:xfrm>
            <a:prstGeom prst="ellipse">
              <a:avLst/>
            </a:prstGeom>
            <a:gradFill flip="none" rotWithShape="1">
              <a:gsLst>
                <a:gs pos="0">
                  <a:srgbClr val="000082"/>
                </a:gs>
                <a:gs pos="30000">
                  <a:srgbClr val="66008F"/>
                </a:gs>
                <a:gs pos="64999">
                  <a:srgbClr val="BA0066"/>
                </a:gs>
                <a:gs pos="89999">
                  <a:srgbClr val="FF0000"/>
                </a:gs>
                <a:gs pos="100000">
                  <a:srgbClr val="FF8200"/>
                </a:gs>
              </a:gsLst>
              <a:lin ang="8100000" scaled="1"/>
              <a:tileRect/>
            </a:gradFill>
            <a:ln w="9525">
              <a:solidFill>
                <a:schemeClr val="tx1"/>
              </a:solidFill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  <a:softEdge rad="12700"/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>
                <a:solidFill>
                  <a:prstClr val="white"/>
                </a:solidFill>
                <a:latin typeface="Corbel"/>
                <a:cs typeface="Corbel"/>
              </a:endParaRPr>
            </a:p>
          </p:txBody>
        </p:sp>
        <p:sp>
          <p:nvSpPr>
            <p:cNvPr id="31" name="Freeform 21"/>
            <p:cNvSpPr>
              <a:spLocks/>
            </p:cNvSpPr>
            <p:nvPr/>
          </p:nvSpPr>
          <p:spPr bwMode="auto">
            <a:xfrm>
              <a:off x="2701228" y="5547442"/>
              <a:ext cx="248802" cy="215900"/>
            </a:xfrm>
            <a:custGeom>
              <a:avLst/>
              <a:gdLst>
                <a:gd name="T0" fmla="*/ 0 w 548640"/>
                <a:gd name="T1" fmla="*/ 5338 h 544014"/>
                <a:gd name="T2" fmla="*/ 22027 w 548640"/>
                <a:gd name="T3" fmla="*/ 537 h 544014"/>
                <a:gd name="T4" fmla="*/ 29894 w 548640"/>
                <a:gd name="T5" fmla="*/ 16540 h 544014"/>
                <a:gd name="T6" fmla="*/ 23600 w 548640"/>
                <a:gd name="T7" fmla="*/ 38943 h 544014"/>
                <a:gd name="T8" fmla="*/ 42480 w 548640"/>
                <a:gd name="T9" fmla="*/ 45344 h 544014"/>
                <a:gd name="T10" fmla="*/ 58214 w 548640"/>
                <a:gd name="T11" fmla="*/ 38943 h 544014"/>
                <a:gd name="T12" fmla="*/ 67654 w 548640"/>
                <a:gd name="T13" fmla="*/ 53345 h 544014"/>
                <a:gd name="T14" fmla="*/ 58214 w 548640"/>
                <a:gd name="T15" fmla="*/ 69347 h 544014"/>
                <a:gd name="T16" fmla="*/ 56640 w 548640"/>
                <a:gd name="T17" fmla="*/ 82149 h 544014"/>
                <a:gd name="T18" fmla="*/ 67654 w 548640"/>
                <a:gd name="T19" fmla="*/ 85349 h 544014"/>
                <a:gd name="T20" fmla="*/ 75521 w 548640"/>
                <a:gd name="T21" fmla="*/ 75748 h 544014"/>
                <a:gd name="T22" fmla="*/ 84961 w 548640"/>
                <a:gd name="T23" fmla="*/ 77348 h 544014"/>
                <a:gd name="T24" fmla="*/ 84961 w 548640"/>
                <a:gd name="T25" fmla="*/ 77348 h 54401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48640"/>
                <a:gd name="T40" fmla="*/ 0 h 544014"/>
                <a:gd name="T41" fmla="*/ 548640 w 548640"/>
                <a:gd name="T42" fmla="*/ 544014 h 544014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48640" h="544014">
                  <a:moveTo>
                    <a:pt x="0" y="33893"/>
                  </a:moveTo>
                  <a:cubicBezTo>
                    <a:pt x="55033" y="12726"/>
                    <a:pt x="110067" y="-8440"/>
                    <a:pt x="142240" y="3413"/>
                  </a:cubicBezTo>
                  <a:cubicBezTo>
                    <a:pt x="174413" y="15266"/>
                    <a:pt x="191347" y="64373"/>
                    <a:pt x="193040" y="105013"/>
                  </a:cubicBezTo>
                  <a:cubicBezTo>
                    <a:pt x="194733" y="145653"/>
                    <a:pt x="138853" y="216773"/>
                    <a:pt x="152400" y="247253"/>
                  </a:cubicBezTo>
                  <a:cubicBezTo>
                    <a:pt x="165947" y="277733"/>
                    <a:pt x="237067" y="287893"/>
                    <a:pt x="274320" y="287893"/>
                  </a:cubicBezTo>
                  <a:cubicBezTo>
                    <a:pt x="311573" y="287893"/>
                    <a:pt x="348827" y="238786"/>
                    <a:pt x="375920" y="247253"/>
                  </a:cubicBezTo>
                  <a:cubicBezTo>
                    <a:pt x="403013" y="255720"/>
                    <a:pt x="436880" y="306520"/>
                    <a:pt x="436880" y="338693"/>
                  </a:cubicBezTo>
                  <a:cubicBezTo>
                    <a:pt x="436880" y="370866"/>
                    <a:pt x="387773" y="409813"/>
                    <a:pt x="375920" y="440293"/>
                  </a:cubicBezTo>
                  <a:cubicBezTo>
                    <a:pt x="364067" y="470773"/>
                    <a:pt x="355600" y="504640"/>
                    <a:pt x="365760" y="521573"/>
                  </a:cubicBezTo>
                  <a:cubicBezTo>
                    <a:pt x="375920" y="538506"/>
                    <a:pt x="416560" y="548666"/>
                    <a:pt x="436880" y="541893"/>
                  </a:cubicBezTo>
                  <a:cubicBezTo>
                    <a:pt x="457200" y="535120"/>
                    <a:pt x="469053" y="489400"/>
                    <a:pt x="487680" y="480933"/>
                  </a:cubicBezTo>
                  <a:cubicBezTo>
                    <a:pt x="506307" y="472466"/>
                    <a:pt x="548640" y="491093"/>
                    <a:pt x="548640" y="491093"/>
                  </a:cubicBezTo>
                </a:path>
              </a:pathLst>
            </a:custGeom>
            <a:noFill/>
            <a:ln w="19050" cap="flat" cmpd="sng">
              <a:solidFill>
                <a:srgbClr val="0000FF"/>
              </a:solidFill>
              <a:prstDash val="solid"/>
              <a:round/>
              <a:headEnd/>
              <a:tailEnd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cxnSp>
          <p:nvCxnSpPr>
            <p:cNvPr id="32" name="Straight Connector 9"/>
            <p:cNvCxnSpPr>
              <a:cxnSpLocks noChangeShapeType="1"/>
            </p:cNvCxnSpPr>
            <p:nvPr/>
          </p:nvCxnSpPr>
          <p:spPr bwMode="auto">
            <a:xfrm>
              <a:off x="1739180" y="4516099"/>
              <a:ext cx="582253" cy="549209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33" name="Rectangle 69"/>
          <p:cNvSpPr/>
          <p:nvPr/>
        </p:nvSpPr>
        <p:spPr>
          <a:xfrm>
            <a:off x="83307" y="2239966"/>
            <a:ext cx="4637287" cy="14065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it-IT" sz="2000" dirty="0" smtClean="0">
                <a:solidFill>
                  <a:schemeClr val="bg1"/>
                </a:solidFill>
                <a:latin typeface="Corbel"/>
                <a:cs typeface="Corbel"/>
              </a:rPr>
              <a:t>The </a:t>
            </a:r>
            <a:r>
              <a:rPr lang="it-IT" sz="2000" dirty="0" err="1" smtClean="0">
                <a:solidFill>
                  <a:schemeClr val="bg1"/>
                </a:solidFill>
                <a:latin typeface="Corbel"/>
                <a:cs typeface="Corbel"/>
              </a:rPr>
              <a:t>Structure</a:t>
            </a:r>
            <a:r>
              <a:rPr lang="it-IT" sz="2000" dirty="0" smtClean="0">
                <a:solidFill>
                  <a:schemeClr val="bg1"/>
                </a:solidFill>
                <a:latin typeface="Corbel"/>
                <a:cs typeface="Corbel"/>
              </a:rPr>
              <a:t> of Nuclei with </a:t>
            </a:r>
          </a:p>
          <a:p>
            <a:pPr algn="ctr">
              <a:lnSpc>
                <a:spcPct val="90000"/>
              </a:lnSpc>
            </a:pPr>
            <a:r>
              <a:rPr lang="it-IT" sz="2000" b="1" dirty="0" err="1" smtClean="0">
                <a:solidFill>
                  <a:schemeClr val="bg1"/>
                </a:solidFill>
                <a:latin typeface="Corbel"/>
                <a:cs typeface="Corbel"/>
              </a:rPr>
              <a:t>one</a:t>
            </a:r>
            <a:r>
              <a:rPr lang="it-IT" sz="2000" b="1" dirty="0" smtClean="0">
                <a:solidFill>
                  <a:schemeClr val="bg1"/>
                </a:solidFill>
                <a:latin typeface="Corbel"/>
                <a:cs typeface="Corbel"/>
              </a:rPr>
              <a:t> </a:t>
            </a:r>
            <a:r>
              <a:rPr lang="it-IT" sz="2000" dirty="0" smtClean="0">
                <a:solidFill>
                  <a:schemeClr val="bg1"/>
                </a:solidFill>
                <a:latin typeface="Corbel"/>
                <a:cs typeface="Corbel"/>
              </a:rPr>
              <a:t>or</a:t>
            </a:r>
            <a:r>
              <a:rPr lang="it-IT" sz="2000" b="1" dirty="0" smtClean="0">
                <a:solidFill>
                  <a:schemeClr val="bg1"/>
                </a:solidFill>
                <a:latin typeface="Corbel"/>
                <a:cs typeface="Corbel"/>
              </a:rPr>
              <a:t> </a:t>
            </a:r>
            <a:r>
              <a:rPr lang="it-IT" sz="2000" b="1" dirty="0" err="1" smtClean="0">
                <a:solidFill>
                  <a:schemeClr val="bg1"/>
                </a:solidFill>
                <a:latin typeface="Corbel"/>
                <a:cs typeface="Corbel"/>
              </a:rPr>
              <a:t>two</a:t>
            </a:r>
            <a:r>
              <a:rPr lang="it-IT" sz="2000" b="1" dirty="0" smtClean="0">
                <a:solidFill>
                  <a:schemeClr val="bg1"/>
                </a:solidFill>
                <a:latin typeface="Corbel"/>
                <a:cs typeface="Corbel"/>
              </a:rPr>
              <a:t> </a:t>
            </a:r>
            <a:r>
              <a:rPr lang="it-IT" sz="2000" b="1" dirty="0" err="1" smtClean="0">
                <a:solidFill>
                  <a:schemeClr val="bg1"/>
                </a:solidFill>
                <a:latin typeface="Corbel"/>
                <a:cs typeface="Corbel"/>
              </a:rPr>
              <a:t>valence</a:t>
            </a:r>
            <a:r>
              <a:rPr lang="it-IT" sz="2000" b="1" dirty="0" smtClean="0">
                <a:solidFill>
                  <a:schemeClr val="bg1"/>
                </a:solidFill>
                <a:latin typeface="Corbel"/>
                <a:cs typeface="Corbel"/>
              </a:rPr>
              <a:t> </a:t>
            </a:r>
            <a:r>
              <a:rPr lang="it-IT" sz="2000" b="1" dirty="0" err="1" smtClean="0">
                <a:solidFill>
                  <a:schemeClr val="bg1"/>
                </a:solidFill>
                <a:latin typeface="Corbel"/>
                <a:cs typeface="Corbel"/>
              </a:rPr>
              <a:t>particles</a:t>
            </a:r>
            <a:r>
              <a:rPr lang="it-IT" sz="2000" b="1" dirty="0" smtClean="0">
                <a:solidFill>
                  <a:schemeClr val="bg1"/>
                </a:solidFill>
                <a:latin typeface="Corbel"/>
                <a:cs typeface="Corbel"/>
              </a:rPr>
              <a:t> </a:t>
            </a:r>
          </a:p>
          <a:p>
            <a:pPr algn="ctr">
              <a:lnSpc>
                <a:spcPct val="90000"/>
              </a:lnSpc>
            </a:pPr>
            <a:r>
              <a:rPr lang="it-IT" sz="2000" dirty="0" err="1" smtClean="0">
                <a:solidFill>
                  <a:schemeClr val="bg1"/>
                </a:solidFill>
                <a:latin typeface="Corbel"/>
                <a:cs typeface="Corbel"/>
              </a:rPr>
              <a:t>is</a:t>
            </a:r>
            <a:r>
              <a:rPr lang="it-IT" sz="2000" dirty="0" smtClean="0">
                <a:solidFill>
                  <a:schemeClr val="bg1"/>
                </a:solidFill>
                <a:latin typeface="Corbel"/>
                <a:cs typeface="Corbel"/>
              </a:rPr>
              <a:t> </a:t>
            </a:r>
            <a:r>
              <a:rPr lang="it-IT" sz="2000" dirty="0" err="1" smtClean="0">
                <a:solidFill>
                  <a:schemeClr val="bg1"/>
                </a:solidFill>
                <a:latin typeface="Corbel"/>
                <a:cs typeface="Corbel"/>
              </a:rPr>
              <a:t>influenced</a:t>
            </a:r>
            <a:r>
              <a:rPr lang="it-IT" sz="2000" dirty="0" smtClean="0">
                <a:solidFill>
                  <a:schemeClr val="bg1"/>
                </a:solidFill>
                <a:latin typeface="Corbel"/>
                <a:cs typeface="Corbel"/>
              </a:rPr>
              <a:t> by </a:t>
            </a:r>
          </a:p>
          <a:p>
            <a:pPr algn="ctr">
              <a:lnSpc>
                <a:spcPct val="50000"/>
              </a:lnSpc>
            </a:pPr>
            <a:endParaRPr lang="it-IT" sz="800" dirty="0" smtClean="0">
              <a:solidFill>
                <a:schemeClr val="bg1"/>
              </a:solidFill>
              <a:latin typeface="Corbel"/>
              <a:cs typeface="Corbel"/>
            </a:endParaRPr>
          </a:p>
          <a:p>
            <a:pPr algn="ctr">
              <a:lnSpc>
                <a:spcPct val="60000"/>
              </a:lnSpc>
            </a:pPr>
            <a:endParaRPr lang="it-IT" sz="900" dirty="0" smtClean="0">
              <a:solidFill>
                <a:schemeClr val="bg1"/>
              </a:solidFill>
              <a:latin typeface="Corbel"/>
              <a:cs typeface="Corbel"/>
            </a:endParaRPr>
          </a:p>
          <a:p>
            <a:pPr algn="ctr">
              <a:lnSpc>
                <a:spcPct val="90000"/>
              </a:lnSpc>
            </a:pPr>
            <a:r>
              <a:rPr lang="it-IT" sz="2400" dirty="0" err="1" smtClean="0">
                <a:solidFill>
                  <a:srgbClr val="00FFFF"/>
                </a:solidFill>
                <a:latin typeface="Corbel"/>
                <a:cs typeface="Corbel"/>
              </a:rPr>
              <a:t>Particle</a:t>
            </a:r>
            <a:r>
              <a:rPr lang="it-IT" sz="2400" dirty="0" smtClean="0">
                <a:solidFill>
                  <a:srgbClr val="00FFFF"/>
                </a:solidFill>
                <a:latin typeface="Corbel"/>
                <a:cs typeface="Corbel"/>
              </a:rPr>
              <a:t>-PHONON </a:t>
            </a:r>
            <a:r>
              <a:rPr lang="it-IT" sz="2400" dirty="0" err="1" smtClean="0">
                <a:solidFill>
                  <a:srgbClr val="00FFFF"/>
                </a:solidFill>
                <a:latin typeface="Corbel"/>
                <a:cs typeface="Corbel"/>
              </a:rPr>
              <a:t>couplings</a:t>
            </a:r>
            <a:endParaRPr lang="it-IT" sz="2400" dirty="0" smtClean="0">
              <a:solidFill>
                <a:srgbClr val="00FFFF"/>
              </a:solidFill>
              <a:latin typeface="Corbel"/>
              <a:cs typeface="Corbel"/>
            </a:endParaRPr>
          </a:p>
        </p:txBody>
      </p:sp>
      <p:sp>
        <p:nvSpPr>
          <p:cNvPr id="35" name="Rettangolo 34"/>
          <p:cNvSpPr/>
          <p:nvPr/>
        </p:nvSpPr>
        <p:spPr>
          <a:xfrm>
            <a:off x="1688520" y="5539327"/>
            <a:ext cx="6084718" cy="11551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2800" dirty="0" smtClean="0">
                <a:solidFill>
                  <a:srgbClr val="00FFFF"/>
                </a:solidFill>
                <a:latin typeface="Corbel"/>
                <a:cs typeface="Corbel"/>
              </a:rPr>
              <a:t>Limited Experimental Information</a:t>
            </a:r>
          </a:p>
          <a:p>
            <a:pPr algn="ctr">
              <a:lnSpc>
                <a:spcPct val="50000"/>
              </a:lnSpc>
            </a:pPr>
            <a:endParaRPr lang="en-US" sz="2800" dirty="0" smtClean="0">
              <a:solidFill>
                <a:srgbClr val="00FFFF"/>
              </a:solidFill>
              <a:latin typeface="Corbel"/>
              <a:cs typeface="Corbel"/>
            </a:endParaRPr>
          </a:p>
          <a:p>
            <a:pPr algn="ctr">
              <a:lnSpc>
                <a:spcPct val="80000"/>
              </a:lnSpc>
            </a:pPr>
            <a:r>
              <a:rPr lang="en-US" sz="2000" dirty="0" smtClean="0">
                <a:solidFill>
                  <a:srgbClr val="FFFF00"/>
                </a:solidFill>
                <a:latin typeface="Corbel"/>
                <a:cs typeface="Corbel"/>
              </a:rPr>
              <a:t>PHENOMENOLOGICAL </a:t>
            </a:r>
            <a:r>
              <a:rPr lang="en-US" sz="2000" dirty="0">
                <a:solidFill>
                  <a:srgbClr val="FFFF00"/>
                </a:solidFill>
                <a:latin typeface="Corbel"/>
                <a:cs typeface="Corbel"/>
              </a:rPr>
              <a:t>m</a:t>
            </a:r>
            <a:r>
              <a:rPr lang="en-US" sz="2000" dirty="0" smtClean="0">
                <a:solidFill>
                  <a:srgbClr val="FFFF00"/>
                </a:solidFill>
                <a:latin typeface="Corbel"/>
                <a:cs typeface="Corbel"/>
              </a:rPr>
              <a:t>odels (</a:t>
            </a:r>
            <a:r>
              <a:rPr lang="en-US" sz="2000" dirty="0">
                <a:solidFill>
                  <a:srgbClr val="FFFF00"/>
                </a:solidFill>
                <a:latin typeface="Corbel"/>
                <a:cs typeface="Corbel"/>
              </a:rPr>
              <a:t>Bohr-Mottelson</a:t>
            </a:r>
            <a:r>
              <a:rPr lang="en-US" sz="2000" dirty="0" smtClean="0">
                <a:solidFill>
                  <a:srgbClr val="FFFF00"/>
                </a:solidFill>
                <a:latin typeface="Corbel"/>
                <a:cs typeface="Corbel"/>
              </a:rPr>
              <a:t>)</a:t>
            </a:r>
          </a:p>
          <a:p>
            <a:pPr algn="ctr">
              <a:lnSpc>
                <a:spcPct val="80000"/>
              </a:lnSpc>
            </a:pPr>
            <a:r>
              <a:rPr lang="en-US" sz="2000" dirty="0" smtClean="0">
                <a:solidFill>
                  <a:srgbClr val="FFFF00"/>
                </a:solidFill>
                <a:latin typeface="Corbel"/>
                <a:cs typeface="Corbel"/>
              </a:rPr>
              <a:t>MICROSCOPIC models (</a:t>
            </a:r>
            <a:r>
              <a:rPr lang="en-US" sz="2000" dirty="0" err="1" smtClean="0">
                <a:solidFill>
                  <a:srgbClr val="FFFF00"/>
                </a:solidFill>
                <a:latin typeface="Corbel"/>
                <a:cs typeface="Corbel"/>
              </a:rPr>
              <a:t>Dobaczewski</a:t>
            </a:r>
            <a:r>
              <a:rPr lang="en-US" sz="2000" dirty="0" smtClean="0">
                <a:solidFill>
                  <a:srgbClr val="FFFF00"/>
                </a:solidFill>
                <a:latin typeface="Corbel"/>
                <a:cs typeface="Corbel"/>
              </a:rPr>
              <a:t>, Sagawa, </a:t>
            </a:r>
            <a:r>
              <a:rPr lang="en-US" sz="2000" dirty="0" err="1" smtClean="0">
                <a:solidFill>
                  <a:srgbClr val="FFFF00"/>
                </a:solidFill>
                <a:latin typeface="Corbel"/>
                <a:cs typeface="Corbel"/>
              </a:rPr>
              <a:t>Colò</a:t>
            </a:r>
            <a:r>
              <a:rPr lang="en-US" sz="2000" dirty="0" smtClean="0">
                <a:solidFill>
                  <a:srgbClr val="FFFF00"/>
                </a:solidFill>
                <a:latin typeface="Corbel"/>
                <a:cs typeface="Corbel"/>
              </a:rPr>
              <a:t>, …)</a:t>
            </a:r>
            <a:endParaRPr lang="en-US" sz="2000" dirty="0">
              <a:solidFill>
                <a:srgbClr val="FFFF00"/>
              </a:solidFill>
              <a:latin typeface="Corbel"/>
              <a:cs typeface="Corbel"/>
            </a:endParaRPr>
          </a:p>
        </p:txBody>
      </p:sp>
      <p:sp>
        <p:nvSpPr>
          <p:cNvPr id="36" name="Rettangolo 35"/>
          <p:cNvSpPr/>
          <p:nvPr/>
        </p:nvSpPr>
        <p:spPr>
          <a:xfrm>
            <a:off x="467466" y="3517644"/>
            <a:ext cx="4479404" cy="18928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rbel"/>
                <a:cs typeface="Corbel"/>
              </a:rPr>
              <a:t>         </a:t>
            </a:r>
            <a:endParaRPr lang="en-US" sz="900" dirty="0">
              <a:solidFill>
                <a:schemeClr val="bg1"/>
              </a:solidFill>
              <a:latin typeface="Corbel"/>
              <a:cs typeface="Corbel"/>
            </a:endParaRPr>
          </a:p>
          <a:p>
            <a:pPr marL="342900" indent="-342900">
              <a:buFont typeface="Courier New"/>
              <a:buChar char="o"/>
              <a:defRPr/>
            </a:pPr>
            <a:r>
              <a:rPr lang="en-US" dirty="0" smtClean="0">
                <a:solidFill>
                  <a:schemeClr val="bg1"/>
                </a:solidFill>
                <a:latin typeface="Corbel"/>
                <a:cs typeface="Corbel"/>
              </a:rPr>
              <a:t>Quenching </a:t>
            </a:r>
            <a:r>
              <a:rPr lang="en-US" dirty="0">
                <a:solidFill>
                  <a:schemeClr val="bg1"/>
                </a:solidFill>
                <a:latin typeface="Corbel"/>
                <a:cs typeface="Corbel"/>
              </a:rPr>
              <a:t>of </a:t>
            </a:r>
            <a:r>
              <a:rPr lang="en-US" dirty="0" smtClean="0">
                <a:solidFill>
                  <a:schemeClr val="bg1"/>
                </a:solidFill>
                <a:latin typeface="Corbel"/>
                <a:cs typeface="Corbel"/>
              </a:rPr>
              <a:t> Spec. Factors, </a:t>
            </a:r>
          </a:p>
          <a:p>
            <a:pPr marL="342900" indent="-342900">
              <a:buFont typeface="Courier New"/>
              <a:buChar char="o"/>
              <a:defRPr/>
            </a:pPr>
            <a:r>
              <a:rPr lang="en-US" dirty="0" err="1" smtClean="0">
                <a:solidFill>
                  <a:schemeClr val="bg1"/>
                </a:solidFill>
                <a:latin typeface="Corbel"/>
                <a:cs typeface="Corbel"/>
              </a:rPr>
              <a:t>Anharmonicity</a:t>
            </a:r>
            <a:r>
              <a:rPr lang="en-US" dirty="0" smtClean="0">
                <a:solidFill>
                  <a:schemeClr val="bg1"/>
                </a:solidFill>
                <a:latin typeface="Corbel"/>
                <a:cs typeface="Corbel"/>
              </a:rPr>
              <a:t> of vibrational spectra, </a:t>
            </a:r>
          </a:p>
          <a:p>
            <a:pPr marL="342900" indent="-342900">
              <a:buFont typeface="Courier New"/>
              <a:buChar char="o"/>
              <a:defRPr/>
            </a:pPr>
            <a:r>
              <a:rPr lang="en-US" dirty="0" smtClean="0">
                <a:solidFill>
                  <a:schemeClr val="bg1"/>
                </a:solidFill>
                <a:latin typeface="Corbel"/>
                <a:cs typeface="Corbel"/>
              </a:rPr>
              <a:t>Damping </a:t>
            </a:r>
            <a:r>
              <a:rPr lang="en-US" dirty="0">
                <a:solidFill>
                  <a:schemeClr val="bg1"/>
                </a:solidFill>
                <a:latin typeface="Corbel"/>
                <a:cs typeface="Corbel"/>
              </a:rPr>
              <a:t>of Giant </a:t>
            </a:r>
            <a:r>
              <a:rPr lang="en-US" dirty="0" smtClean="0">
                <a:solidFill>
                  <a:schemeClr val="bg1"/>
                </a:solidFill>
                <a:latin typeface="Corbel"/>
                <a:cs typeface="Corbel"/>
              </a:rPr>
              <a:t>Resonances,</a:t>
            </a:r>
          </a:p>
          <a:p>
            <a:pPr marL="342900" indent="-342900">
              <a:buFont typeface="Courier New"/>
              <a:buChar char="o"/>
              <a:defRPr/>
            </a:pPr>
            <a:r>
              <a:rPr lang="en-US" dirty="0" smtClean="0">
                <a:solidFill>
                  <a:schemeClr val="bg1"/>
                </a:solidFill>
                <a:latin typeface="Corbel"/>
                <a:cs typeface="Corbel"/>
              </a:rPr>
              <a:t>…</a:t>
            </a:r>
            <a:endParaRPr lang="en-US" dirty="0">
              <a:solidFill>
                <a:schemeClr val="bg1"/>
              </a:solidFill>
              <a:latin typeface="Corbel"/>
              <a:cs typeface="Corbel"/>
            </a:endParaRPr>
          </a:p>
          <a:p>
            <a:pPr lvl="1">
              <a:defRPr/>
            </a:pPr>
            <a:endParaRPr lang="en-US" dirty="0" smtClean="0">
              <a:solidFill>
                <a:schemeClr val="bg1"/>
              </a:solidFill>
              <a:latin typeface="Corbel"/>
              <a:cs typeface="Corbel"/>
            </a:endParaRPr>
          </a:p>
          <a:p>
            <a:pPr algn="ctr">
              <a:defRPr/>
            </a:pPr>
            <a:endParaRPr lang="en-US" sz="900" b="1" dirty="0">
              <a:solidFill>
                <a:schemeClr val="bg1"/>
              </a:solidFill>
              <a:latin typeface="Corbel"/>
              <a:cs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2045381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33" grpId="0"/>
      <p:bldP spid="35" grpId="0"/>
      <p:bldP spid="36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1"/>
          <p:cNvGrpSpPr/>
          <p:nvPr/>
        </p:nvGrpSpPr>
        <p:grpSpPr>
          <a:xfrm>
            <a:off x="2345260" y="615042"/>
            <a:ext cx="6507149" cy="4508935"/>
            <a:chOff x="441535" y="591950"/>
            <a:chExt cx="8396888" cy="6062251"/>
          </a:xfrm>
        </p:grpSpPr>
        <p:sp>
          <p:nvSpPr>
            <p:cNvPr id="205" name="Prostokąt 49"/>
            <p:cNvSpPr>
              <a:spLocks noChangeArrowheads="1"/>
            </p:cNvSpPr>
            <p:nvPr/>
          </p:nvSpPr>
          <p:spPr bwMode="auto">
            <a:xfrm>
              <a:off x="516021" y="610360"/>
              <a:ext cx="8322402" cy="6043841"/>
            </a:xfrm>
            <a:prstGeom prst="rect">
              <a:avLst/>
            </a:prstGeom>
            <a:solidFill>
              <a:srgbClr val="FFFFFF"/>
            </a:solidFill>
            <a:ln w="9525" algn="ctr">
              <a:solidFill>
                <a:srgbClr val="FFFFFF"/>
              </a:solidFill>
              <a:miter lim="800000"/>
              <a:headEnd/>
              <a:tailEnd/>
            </a:ln>
          </p:spPr>
          <p:txBody>
            <a:bodyPr wrap="none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4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pic>
          <p:nvPicPr>
            <p:cNvPr id="206" name="Obraz 4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contras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163" b="12035"/>
            <a:stretch>
              <a:fillRect/>
            </a:stretch>
          </p:blipFill>
          <p:spPr bwMode="auto">
            <a:xfrm>
              <a:off x="5806916" y="616135"/>
              <a:ext cx="2483430" cy="18140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7" name="Obraz 3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contras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346" b="7314"/>
            <a:stretch>
              <a:fillRect/>
            </a:stretch>
          </p:blipFill>
          <p:spPr bwMode="auto">
            <a:xfrm>
              <a:off x="3720716" y="1710549"/>
              <a:ext cx="2536011" cy="19113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8" name="Obraz 2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contras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34" b="7684"/>
            <a:stretch>
              <a:fillRect/>
            </a:stretch>
          </p:blipFill>
          <p:spPr bwMode="auto">
            <a:xfrm>
              <a:off x="1863444" y="2948957"/>
              <a:ext cx="2770681" cy="19037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9" name="Obraz 1"/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contras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02" r="-7402" b="7880"/>
            <a:stretch>
              <a:fillRect/>
            </a:stretch>
          </p:blipFill>
          <p:spPr bwMode="auto">
            <a:xfrm>
              <a:off x="574799" y="4612809"/>
              <a:ext cx="2893198" cy="18996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0" name="pole tekstowe 10"/>
            <p:cNvSpPr txBox="1">
              <a:spLocks noChangeArrowheads="1"/>
            </p:cNvSpPr>
            <p:nvPr/>
          </p:nvSpPr>
          <p:spPr bwMode="auto">
            <a:xfrm>
              <a:off x="964900" y="6317713"/>
              <a:ext cx="284515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1400" b="1" i="0" u="none" strike="noStrike" kern="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 charset="0"/>
                </a:rPr>
                <a:t>8</a:t>
              </a:r>
            </a:p>
          </p:txBody>
        </p:sp>
        <p:sp>
          <p:nvSpPr>
            <p:cNvPr id="211" name="Prostokąt 15"/>
            <p:cNvSpPr>
              <a:spLocks noChangeArrowheads="1"/>
            </p:cNvSpPr>
            <p:nvPr/>
          </p:nvSpPr>
          <p:spPr bwMode="auto">
            <a:xfrm>
              <a:off x="701495" y="6188989"/>
              <a:ext cx="523455" cy="45719"/>
            </a:xfrm>
            <a:prstGeom prst="rect">
              <a:avLst/>
            </a:prstGeom>
            <a:noFill/>
            <a:ln w="9525" algn="ctr">
              <a:solidFill>
                <a:srgbClr val="007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pl-PL" sz="2400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212" name="Prostokąt 16"/>
            <p:cNvSpPr>
              <a:spLocks noChangeArrowheads="1"/>
            </p:cNvSpPr>
            <p:nvPr/>
          </p:nvSpPr>
          <p:spPr bwMode="auto">
            <a:xfrm rot="5400000">
              <a:off x="652154" y="6163568"/>
              <a:ext cx="371476" cy="38954"/>
            </a:xfrm>
            <a:prstGeom prst="rect">
              <a:avLst/>
            </a:prstGeom>
            <a:noFill/>
            <a:ln w="6350" algn="ctr">
              <a:solidFill>
                <a:srgbClr val="000000">
                  <a:alpha val="50980"/>
                </a:srgb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4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213" name="pole tekstowe 17"/>
            <p:cNvSpPr txBox="1">
              <a:spLocks noChangeArrowheads="1"/>
            </p:cNvSpPr>
            <p:nvPr/>
          </p:nvSpPr>
          <p:spPr bwMode="auto">
            <a:xfrm>
              <a:off x="716884" y="6316135"/>
              <a:ext cx="284515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1400" b="1" i="0" u="none" strike="noStrike" kern="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 charset="0"/>
                </a:rPr>
                <a:t>2</a:t>
              </a:r>
            </a:p>
          </p:txBody>
        </p:sp>
        <p:sp>
          <p:nvSpPr>
            <p:cNvPr id="214" name="pole tekstowe 18"/>
            <p:cNvSpPr txBox="1">
              <a:spLocks noChangeArrowheads="1"/>
            </p:cNvSpPr>
            <p:nvPr/>
          </p:nvSpPr>
          <p:spPr bwMode="auto">
            <a:xfrm>
              <a:off x="441535" y="6057957"/>
              <a:ext cx="284515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charset="0"/>
                </a:rPr>
                <a:t>2</a:t>
              </a:r>
            </a:p>
          </p:txBody>
        </p:sp>
        <p:sp>
          <p:nvSpPr>
            <p:cNvPr id="215" name="Prostokąt 19"/>
            <p:cNvSpPr>
              <a:spLocks noChangeArrowheads="1"/>
            </p:cNvSpPr>
            <p:nvPr/>
          </p:nvSpPr>
          <p:spPr bwMode="auto">
            <a:xfrm>
              <a:off x="1036262" y="5400638"/>
              <a:ext cx="85214" cy="13372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4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216" name="Prostokąt 20"/>
            <p:cNvSpPr>
              <a:spLocks noChangeArrowheads="1"/>
            </p:cNvSpPr>
            <p:nvPr/>
          </p:nvSpPr>
          <p:spPr bwMode="auto">
            <a:xfrm>
              <a:off x="750185" y="5886715"/>
              <a:ext cx="45100" cy="8964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4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217" name="Prostokąt 21"/>
            <p:cNvSpPr>
              <a:spLocks noChangeArrowheads="1"/>
            </p:cNvSpPr>
            <p:nvPr/>
          </p:nvSpPr>
          <p:spPr bwMode="auto">
            <a:xfrm>
              <a:off x="1043302" y="6341924"/>
              <a:ext cx="85214" cy="4762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4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218" name="Prostokąt 22"/>
            <p:cNvSpPr>
              <a:spLocks noChangeArrowheads="1"/>
            </p:cNvSpPr>
            <p:nvPr/>
          </p:nvSpPr>
          <p:spPr bwMode="auto">
            <a:xfrm>
              <a:off x="795285" y="6344973"/>
              <a:ext cx="85214" cy="4762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4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219" name="Prostokąt 23"/>
            <p:cNvSpPr>
              <a:spLocks noChangeArrowheads="1"/>
            </p:cNvSpPr>
            <p:nvPr/>
          </p:nvSpPr>
          <p:spPr bwMode="auto">
            <a:xfrm>
              <a:off x="674508" y="6115842"/>
              <a:ext cx="42606" cy="13440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4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220" name="Prostokąt 24"/>
            <p:cNvSpPr>
              <a:spLocks noChangeArrowheads="1"/>
            </p:cNvSpPr>
            <p:nvPr/>
          </p:nvSpPr>
          <p:spPr bwMode="auto">
            <a:xfrm>
              <a:off x="1206921" y="6181729"/>
              <a:ext cx="42606" cy="13440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4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221" name="Prostokąt 25"/>
            <p:cNvSpPr>
              <a:spLocks noChangeArrowheads="1"/>
            </p:cNvSpPr>
            <p:nvPr/>
          </p:nvSpPr>
          <p:spPr bwMode="auto">
            <a:xfrm>
              <a:off x="1691384" y="5862902"/>
              <a:ext cx="42606" cy="13440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4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222" name="Prostokąt 26"/>
            <p:cNvSpPr>
              <a:spLocks noChangeArrowheads="1"/>
            </p:cNvSpPr>
            <p:nvPr/>
          </p:nvSpPr>
          <p:spPr bwMode="auto">
            <a:xfrm>
              <a:off x="1528030" y="6057672"/>
              <a:ext cx="85214" cy="4762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4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223" name="Prostokąt 27"/>
            <p:cNvSpPr>
              <a:spLocks noChangeArrowheads="1"/>
            </p:cNvSpPr>
            <p:nvPr/>
          </p:nvSpPr>
          <p:spPr bwMode="auto">
            <a:xfrm>
              <a:off x="1852048" y="5862906"/>
              <a:ext cx="85214" cy="4762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4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224" name="Prostokąt 28"/>
            <p:cNvSpPr>
              <a:spLocks noChangeArrowheads="1"/>
            </p:cNvSpPr>
            <p:nvPr/>
          </p:nvSpPr>
          <p:spPr bwMode="auto">
            <a:xfrm>
              <a:off x="822557" y="5976359"/>
              <a:ext cx="30673" cy="252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4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225" name="pole tekstowe 11"/>
            <p:cNvSpPr txBox="1">
              <a:spLocks noChangeArrowheads="1"/>
            </p:cNvSpPr>
            <p:nvPr/>
          </p:nvSpPr>
          <p:spPr bwMode="auto">
            <a:xfrm>
              <a:off x="596825" y="5754674"/>
              <a:ext cx="284515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1400" b="1" i="0" u="none" strike="noStrike" kern="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charset="0"/>
                </a:rPr>
                <a:t>8</a:t>
              </a:r>
            </a:p>
          </p:txBody>
        </p:sp>
        <p:sp>
          <p:nvSpPr>
            <p:cNvPr id="226" name="Prostokąt 29"/>
            <p:cNvSpPr>
              <a:spLocks noChangeArrowheads="1"/>
            </p:cNvSpPr>
            <p:nvPr/>
          </p:nvSpPr>
          <p:spPr bwMode="auto">
            <a:xfrm>
              <a:off x="1131730" y="5308936"/>
              <a:ext cx="45100" cy="8964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4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227" name="pole tekstowe 30"/>
            <p:cNvSpPr txBox="1">
              <a:spLocks noChangeArrowheads="1"/>
            </p:cNvSpPr>
            <p:nvPr/>
          </p:nvSpPr>
          <p:spPr bwMode="auto">
            <a:xfrm>
              <a:off x="920015" y="5199868"/>
              <a:ext cx="384365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charset="0"/>
                </a:rPr>
                <a:t>20</a:t>
              </a:r>
            </a:p>
          </p:txBody>
        </p:sp>
        <p:sp>
          <p:nvSpPr>
            <p:cNvPr id="228" name="Prostokąt 31"/>
            <p:cNvSpPr>
              <a:spLocks noChangeArrowheads="1"/>
            </p:cNvSpPr>
            <p:nvPr/>
          </p:nvSpPr>
          <p:spPr bwMode="auto">
            <a:xfrm>
              <a:off x="1384739" y="4940259"/>
              <a:ext cx="45100" cy="8964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4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229" name="Prostokąt 32"/>
            <p:cNvSpPr>
              <a:spLocks noChangeArrowheads="1"/>
            </p:cNvSpPr>
            <p:nvPr/>
          </p:nvSpPr>
          <p:spPr bwMode="auto">
            <a:xfrm>
              <a:off x="2414690" y="5310994"/>
              <a:ext cx="45100" cy="8964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4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230" name="pole tekstowe 33"/>
            <p:cNvSpPr txBox="1">
              <a:spLocks noChangeArrowheads="1"/>
            </p:cNvSpPr>
            <p:nvPr/>
          </p:nvSpPr>
          <p:spPr bwMode="auto">
            <a:xfrm>
              <a:off x="1176831" y="4809760"/>
              <a:ext cx="384365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1400" b="1" i="0" u="none" strike="noStrike" kern="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charset="0"/>
                </a:rPr>
                <a:t>28</a:t>
              </a:r>
            </a:p>
          </p:txBody>
        </p:sp>
        <p:sp>
          <p:nvSpPr>
            <p:cNvPr id="231" name="Prostokąt 34"/>
            <p:cNvSpPr>
              <a:spLocks noChangeArrowheads="1"/>
            </p:cNvSpPr>
            <p:nvPr/>
          </p:nvSpPr>
          <p:spPr bwMode="auto">
            <a:xfrm>
              <a:off x="1528031" y="4748440"/>
              <a:ext cx="85214" cy="6686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4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232" name="Prostokąt 35"/>
            <p:cNvSpPr>
              <a:spLocks noChangeArrowheads="1"/>
            </p:cNvSpPr>
            <p:nvPr/>
          </p:nvSpPr>
          <p:spPr bwMode="auto">
            <a:xfrm>
              <a:off x="1840512" y="4495589"/>
              <a:ext cx="85214" cy="6686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4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233" name="Prostokąt 36"/>
            <p:cNvSpPr>
              <a:spLocks noChangeArrowheads="1"/>
            </p:cNvSpPr>
            <p:nvPr/>
          </p:nvSpPr>
          <p:spPr bwMode="auto">
            <a:xfrm>
              <a:off x="2745396" y="3680026"/>
              <a:ext cx="85214" cy="6686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4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234" name="Prostokąt 37"/>
            <p:cNvSpPr>
              <a:spLocks noChangeArrowheads="1"/>
            </p:cNvSpPr>
            <p:nvPr/>
          </p:nvSpPr>
          <p:spPr bwMode="auto">
            <a:xfrm>
              <a:off x="2547504" y="3900815"/>
              <a:ext cx="45100" cy="8964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4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235" name="Prostokąt 38"/>
            <p:cNvSpPr>
              <a:spLocks noChangeArrowheads="1"/>
            </p:cNvSpPr>
            <p:nvPr/>
          </p:nvSpPr>
          <p:spPr bwMode="auto">
            <a:xfrm>
              <a:off x="2950395" y="4918825"/>
              <a:ext cx="45100" cy="8964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4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236" name="Prostokąt 39"/>
            <p:cNvSpPr>
              <a:spLocks noChangeArrowheads="1"/>
            </p:cNvSpPr>
            <p:nvPr/>
          </p:nvSpPr>
          <p:spPr bwMode="auto">
            <a:xfrm>
              <a:off x="2744352" y="5117538"/>
              <a:ext cx="85214" cy="6686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4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237" name="pole tekstowe 40"/>
            <p:cNvSpPr txBox="1">
              <a:spLocks noChangeArrowheads="1"/>
            </p:cNvSpPr>
            <p:nvPr/>
          </p:nvSpPr>
          <p:spPr bwMode="auto">
            <a:xfrm>
              <a:off x="2308971" y="3776966"/>
              <a:ext cx="384365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charset="0"/>
                </a:rPr>
                <a:t>50</a:t>
              </a:r>
            </a:p>
          </p:txBody>
        </p:sp>
        <p:sp>
          <p:nvSpPr>
            <p:cNvPr id="238" name="Prostokąt 41"/>
            <p:cNvSpPr>
              <a:spLocks noChangeArrowheads="1"/>
            </p:cNvSpPr>
            <p:nvPr/>
          </p:nvSpPr>
          <p:spPr bwMode="auto">
            <a:xfrm>
              <a:off x="4027173" y="4250881"/>
              <a:ext cx="85214" cy="6686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4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239" name="Prostokąt 42"/>
            <p:cNvSpPr>
              <a:spLocks noChangeArrowheads="1"/>
            </p:cNvSpPr>
            <p:nvPr/>
          </p:nvSpPr>
          <p:spPr bwMode="auto">
            <a:xfrm>
              <a:off x="4431412" y="3897226"/>
              <a:ext cx="45100" cy="8964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4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240" name="Prostokąt 43"/>
            <p:cNvSpPr>
              <a:spLocks noChangeArrowheads="1"/>
            </p:cNvSpPr>
            <p:nvPr/>
          </p:nvSpPr>
          <p:spPr bwMode="auto">
            <a:xfrm>
              <a:off x="4027173" y="2632795"/>
              <a:ext cx="85214" cy="6686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4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241" name="Prostokąt 44"/>
            <p:cNvSpPr>
              <a:spLocks noChangeArrowheads="1"/>
            </p:cNvSpPr>
            <p:nvPr/>
          </p:nvSpPr>
          <p:spPr bwMode="auto">
            <a:xfrm>
              <a:off x="4461636" y="2372545"/>
              <a:ext cx="45100" cy="8964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4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242" name="pole tekstowe 45"/>
            <p:cNvSpPr txBox="1">
              <a:spLocks noChangeArrowheads="1"/>
            </p:cNvSpPr>
            <p:nvPr/>
          </p:nvSpPr>
          <p:spPr bwMode="auto">
            <a:xfrm>
              <a:off x="4238489" y="2231431"/>
              <a:ext cx="384365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charset="0"/>
                </a:rPr>
                <a:t>82</a:t>
              </a:r>
            </a:p>
          </p:txBody>
        </p:sp>
        <p:sp>
          <p:nvSpPr>
            <p:cNvPr id="243" name="Prostokąt 46"/>
            <p:cNvSpPr>
              <a:spLocks noChangeArrowheads="1"/>
            </p:cNvSpPr>
            <p:nvPr/>
          </p:nvSpPr>
          <p:spPr bwMode="auto">
            <a:xfrm>
              <a:off x="5841117" y="2834541"/>
              <a:ext cx="85214" cy="6686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4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244" name="Prostokąt 47"/>
            <p:cNvSpPr>
              <a:spLocks noChangeArrowheads="1"/>
            </p:cNvSpPr>
            <p:nvPr/>
          </p:nvSpPr>
          <p:spPr bwMode="auto">
            <a:xfrm>
              <a:off x="5841117" y="1677115"/>
              <a:ext cx="85214" cy="6686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4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245" name="Prostokąt 48"/>
            <p:cNvSpPr>
              <a:spLocks noChangeArrowheads="1"/>
            </p:cNvSpPr>
            <p:nvPr/>
          </p:nvSpPr>
          <p:spPr bwMode="auto">
            <a:xfrm>
              <a:off x="6484656" y="2387354"/>
              <a:ext cx="73485" cy="11249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4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246" name="Dowolny kształt 128"/>
            <p:cNvSpPr/>
            <p:nvPr/>
          </p:nvSpPr>
          <p:spPr bwMode="auto">
            <a:xfrm>
              <a:off x="5094358" y="616136"/>
              <a:ext cx="2927562" cy="1615294"/>
            </a:xfrm>
            <a:custGeom>
              <a:avLst/>
              <a:gdLst>
                <a:gd name="connsiteX0" fmla="*/ 0 w 3211174"/>
                <a:gd name="connsiteY0" fmla="*/ 1496291 h 1506726"/>
                <a:gd name="connsiteX1" fmla="*/ 118753 w 3211174"/>
                <a:gd name="connsiteY1" fmla="*/ 1413164 h 1506726"/>
                <a:gd name="connsiteX2" fmla="*/ 154379 w 3211174"/>
                <a:gd name="connsiteY2" fmla="*/ 1401288 h 1506726"/>
                <a:gd name="connsiteX3" fmla="*/ 190005 w 3211174"/>
                <a:gd name="connsiteY3" fmla="*/ 1389413 h 1506726"/>
                <a:gd name="connsiteX4" fmla="*/ 201880 w 3211174"/>
                <a:gd name="connsiteY4" fmla="*/ 1353787 h 1506726"/>
                <a:gd name="connsiteX5" fmla="*/ 273132 w 3211174"/>
                <a:gd name="connsiteY5" fmla="*/ 1306286 h 1506726"/>
                <a:gd name="connsiteX6" fmla="*/ 308758 w 3211174"/>
                <a:gd name="connsiteY6" fmla="*/ 1270660 h 1506726"/>
                <a:gd name="connsiteX7" fmla="*/ 320634 w 3211174"/>
                <a:gd name="connsiteY7" fmla="*/ 1235034 h 1506726"/>
                <a:gd name="connsiteX8" fmla="*/ 391885 w 3211174"/>
                <a:gd name="connsiteY8" fmla="*/ 1211283 h 1506726"/>
                <a:gd name="connsiteX9" fmla="*/ 522514 w 3211174"/>
                <a:gd name="connsiteY9" fmla="*/ 1187532 h 1506726"/>
                <a:gd name="connsiteX10" fmla="*/ 581891 w 3211174"/>
                <a:gd name="connsiteY10" fmla="*/ 1140031 h 1506726"/>
                <a:gd name="connsiteX11" fmla="*/ 617517 w 3211174"/>
                <a:gd name="connsiteY11" fmla="*/ 1128156 h 1506726"/>
                <a:gd name="connsiteX12" fmla="*/ 688769 w 3211174"/>
                <a:gd name="connsiteY12" fmla="*/ 1080655 h 1506726"/>
                <a:gd name="connsiteX13" fmla="*/ 724395 w 3211174"/>
                <a:gd name="connsiteY13" fmla="*/ 1056904 h 1506726"/>
                <a:gd name="connsiteX14" fmla="*/ 760021 w 3211174"/>
                <a:gd name="connsiteY14" fmla="*/ 1045029 h 1506726"/>
                <a:gd name="connsiteX15" fmla="*/ 819397 w 3211174"/>
                <a:gd name="connsiteY15" fmla="*/ 997527 h 1506726"/>
                <a:gd name="connsiteX16" fmla="*/ 855023 w 3211174"/>
                <a:gd name="connsiteY16" fmla="*/ 961901 h 1506726"/>
                <a:gd name="connsiteX17" fmla="*/ 961901 w 3211174"/>
                <a:gd name="connsiteY17" fmla="*/ 902525 h 1506726"/>
                <a:gd name="connsiteX18" fmla="*/ 997527 w 3211174"/>
                <a:gd name="connsiteY18" fmla="*/ 878774 h 1506726"/>
                <a:gd name="connsiteX19" fmla="*/ 1045028 w 3211174"/>
                <a:gd name="connsiteY19" fmla="*/ 807522 h 1506726"/>
                <a:gd name="connsiteX20" fmla="*/ 1116280 w 3211174"/>
                <a:gd name="connsiteY20" fmla="*/ 771896 h 1506726"/>
                <a:gd name="connsiteX21" fmla="*/ 1223158 w 3211174"/>
                <a:gd name="connsiteY21" fmla="*/ 724395 h 1506726"/>
                <a:gd name="connsiteX22" fmla="*/ 1258784 w 3211174"/>
                <a:gd name="connsiteY22" fmla="*/ 712519 h 1506726"/>
                <a:gd name="connsiteX23" fmla="*/ 1330036 w 3211174"/>
                <a:gd name="connsiteY23" fmla="*/ 665018 h 1506726"/>
                <a:gd name="connsiteX24" fmla="*/ 1389413 w 3211174"/>
                <a:gd name="connsiteY24" fmla="*/ 605642 h 1506726"/>
                <a:gd name="connsiteX25" fmla="*/ 1496291 w 3211174"/>
                <a:gd name="connsiteY25" fmla="*/ 570016 h 1506726"/>
                <a:gd name="connsiteX26" fmla="*/ 1531917 w 3211174"/>
                <a:gd name="connsiteY26" fmla="*/ 558140 h 1506726"/>
                <a:gd name="connsiteX27" fmla="*/ 1638795 w 3211174"/>
                <a:gd name="connsiteY27" fmla="*/ 510639 h 1506726"/>
                <a:gd name="connsiteX28" fmla="*/ 1698171 w 3211174"/>
                <a:gd name="connsiteY28" fmla="*/ 498764 h 1506726"/>
                <a:gd name="connsiteX29" fmla="*/ 1769423 w 3211174"/>
                <a:gd name="connsiteY29" fmla="*/ 475013 h 1506726"/>
                <a:gd name="connsiteX30" fmla="*/ 1828800 w 3211174"/>
                <a:gd name="connsiteY30" fmla="*/ 415636 h 1506726"/>
                <a:gd name="connsiteX31" fmla="*/ 1864426 w 3211174"/>
                <a:gd name="connsiteY31" fmla="*/ 380010 h 1506726"/>
                <a:gd name="connsiteX32" fmla="*/ 2030680 w 3211174"/>
                <a:gd name="connsiteY32" fmla="*/ 344384 h 1506726"/>
                <a:gd name="connsiteX33" fmla="*/ 2113808 w 3211174"/>
                <a:gd name="connsiteY33" fmla="*/ 332509 h 1506726"/>
                <a:gd name="connsiteX34" fmla="*/ 2232561 w 3211174"/>
                <a:gd name="connsiteY34" fmla="*/ 296883 h 1506726"/>
                <a:gd name="connsiteX35" fmla="*/ 2268187 w 3211174"/>
                <a:gd name="connsiteY35" fmla="*/ 285008 h 1506726"/>
                <a:gd name="connsiteX36" fmla="*/ 2303813 w 3211174"/>
                <a:gd name="connsiteY36" fmla="*/ 261257 h 1506726"/>
                <a:gd name="connsiteX37" fmla="*/ 2339439 w 3211174"/>
                <a:gd name="connsiteY37" fmla="*/ 249382 h 1506726"/>
                <a:gd name="connsiteX38" fmla="*/ 2375065 w 3211174"/>
                <a:gd name="connsiteY38" fmla="*/ 213756 h 1506726"/>
                <a:gd name="connsiteX39" fmla="*/ 2446317 w 3211174"/>
                <a:gd name="connsiteY39" fmla="*/ 178130 h 1506726"/>
                <a:gd name="connsiteX40" fmla="*/ 2481943 w 3211174"/>
                <a:gd name="connsiteY40" fmla="*/ 154379 h 1506726"/>
                <a:gd name="connsiteX41" fmla="*/ 2517569 w 3211174"/>
                <a:gd name="connsiteY41" fmla="*/ 142504 h 1506726"/>
                <a:gd name="connsiteX42" fmla="*/ 2588821 w 3211174"/>
                <a:gd name="connsiteY42" fmla="*/ 95003 h 1506726"/>
                <a:gd name="connsiteX43" fmla="*/ 2624447 w 3211174"/>
                <a:gd name="connsiteY43" fmla="*/ 71252 h 1506726"/>
                <a:gd name="connsiteX44" fmla="*/ 2826327 w 3211174"/>
                <a:gd name="connsiteY44" fmla="*/ 35626 h 1506726"/>
                <a:gd name="connsiteX45" fmla="*/ 3040083 w 3211174"/>
                <a:gd name="connsiteY45" fmla="*/ 11875 h 1506726"/>
                <a:gd name="connsiteX46" fmla="*/ 3099459 w 3211174"/>
                <a:gd name="connsiteY46" fmla="*/ 0 h 1506726"/>
                <a:gd name="connsiteX47" fmla="*/ 3194462 w 3211174"/>
                <a:gd name="connsiteY47" fmla="*/ 11875 h 1506726"/>
                <a:gd name="connsiteX48" fmla="*/ 3170711 w 3211174"/>
                <a:gd name="connsiteY48" fmla="*/ 83127 h 1506726"/>
                <a:gd name="connsiteX49" fmla="*/ 3135085 w 3211174"/>
                <a:gd name="connsiteY49" fmla="*/ 95003 h 1506726"/>
                <a:gd name="connsiteX50" fmla="*/ 3051958 w 3211174"/>
                <a:gd name="connsiteY50" fmla="*/ 118753 h 1506726"/>
                <a:gd name="connsiteX51" fmla="*/ 2980706 w 3211174"/>
                <a:gd name="connsiteY51" fmla="*/ 178130 h 1506726"/>
                <a:gd name="connsiteX52" fmla="*/ 2909454 w 3211174"/>
                <a:gd name="connsiteY52" fmla="*/ 190005 h 1506726"/>
                <a:gd name="connsiteX53" fmla="*/ 2660072 w 3211174"/>
                <a:gd name="connsiteY53" fmla="*/ 249382 h 1506726"/>
                <a:gd name="connsiteX54" fmla="*/ 2612571 w 3211174"/>
                <a:gd name="connsiteY54" fmla="*/ 296883 h 1506726"/>
                <a:gd name="connsiteX55" fmla="*/ 2576945 w 3211174"/>
                <a:gd name="connsiteY55" fmla="*/ 332509 h 1506726"/>
                <a:gd name="connsiteX56" fmla="*/ 2541319 w 3211174"/>
                <a:gd name="connsiteY56" fmla="*/ 344384 h 1506726"/>
                <a:gd name="connsiteX57" fmla="*/ 2398815 w 3211174"/>
                <a:gd name="connsiteY57" fmla="*/ 356260 h 1506726"/>
                <a:gd name="connsiteX58" fmla="*/ 2327563 w 3211174"/>
                <a:gd name="connsiteY58" fmla="*/ 391886 h 1506726"/>
                <a:gd name="connsiteX59" fmla="*/ 2256311 w 3211174"/>
                <a:gd name="connsiteY59" fmla="*/ 415636 h 1506726"/>
                <a:gd name="connsiteX60" fmla="*/ 2220685 w 3211174"/>
                <a:gd name="connsiteY60" fmla="*/ 427512 h 1506726"/>
                <a:gd name="connsiteX61" fmla="*/ 2185059 w 3211174"/>
                <a:gd name="connsiteY61" fmla="*/ 451262 h 1506726"/>
                <a:gd name="connsiteX62" fmla="*/ 2173184 w 3211174"/>
                <a:gd name="connsiteY62" fmla="*/ 486888 h 1506726"/>
                <a:gd name="connsiteX63" fmla="*/ 2161309 w 3211174"/>
                <a:gd name="connsiteY63" fmla="*/ 534390 h 1506726"/>
                <a:gd name="connsiteX64" fmla="*/ 2090057 w 3211174"/>
                <a:gd name="connsiteY64" fmla="*/ 558140 h 1506726"/>
                <a:gd name="connsiteX65" fmla="*/ 2006930 w 3211174"/>
                <a:gd name="connsiteY65" fmla="*/ 581891 h 1506726"/>
                <a:gd name="connsiteX66" fmla="*/ 1959428 w 3211174"/>
                <a:gd name="connsiteY66" fmla="*/ 653143 h 1506726"/>
                <a:gd name="connsiteX67" fmla="*/ 1888176 w 3211174"/>
                <a:gd name="connsiteY67" fmla="*/ 676893 h 1506726"/>
                <a:gd name="connsiteX68" fmla="*/ 1852550 w 3211174"/>
                <a:gd name="connsiteY68" fmla="*/ 688769 h 1506726"/>
                <a:gd name="connsiteX69" fmla="*/ 1840675 w 3211174"/>
                <a:gd name="connsiteY69" fmla="*/ 724395 h 1506726"/>
                <a:gd name="connsiteX70" fmla="*/ 1805049 w 3211174"/>
                <a:gd name="connsiteY70" fmla="*/ 748145 h 1506726"/>
                <a:gd name="connsiteX71" fmla="*/ 1721922 w 3211174"/>
                <a:gd name="connsiteY71" fmla="*/ 771896 h 1506726"/>
                <a:gd name="connsiteX72" fmla="*/ 1686296 w 3211174"/>
                <a:gd name="connsiteY72" fmla="*/ 783771 h 1506726"/>
                <a:gd name="connsiteX73" fmla="*/ 1626919 w 3211174"/>
                <a:gd name="connsiteY73" fmla="*/ 831273 h 1506726"/>
                <a:gd name="connsiteX74" fmla="*/ 1567543 w 3211174"/>
                <a:gd name="connsiteY74" fmla="*/ 878774 h 1506726"/>
                <a:gd name="connsiteX75" fmla="*/ 1531917 w 3211174"/>
                <a:gd name="connsiteY75" fmla="*/ 902525 h 1506726"/>
                <a:gd name="connsiteX76" fmla="*/ 1508166 w 3211174"/>
                <a:gd name="connsiteY76" fmla="*/ 938151 h 1506726"/>
                <a:gd name="connsiteX77" fmla="*/ 1436914 w 3211174"/>
                <a:gd name="connsiteY77" fmla="*/ 961901 h 1506726"/>
                <a:gd name="connsiteX78" fmla="*/ 1365662 w 3211174"/>
                <a:gd name="connsiteY78" fmla="*/ 1009403 h 1506726"/>
                <a:gd name="connsiteX79" fmla="*/ 1306285 w 3211174"/>
                <a:gd name="connsiteY79" fmla="*/ 1080655 h 1506726"/>
                <a:gd name="connsiteX80" fmla="*/ 1294410 w 3211174"/>
                <a:gd name="connsiteY80" fmla="*/ 1116281 h 1506726"/>
                <a:gd name="connsiteX81" fmla="*/ 1175657 w 3211174"/>
                <a:gd name="connsiteY81" fmla="*/ 1151906 h 1506726"/>
                <a:gd name="connsiteX82" fmla="*/ 1104405 w 3211174"/>
                <a:gd name="connsiteY82" fmla="*/ 1175657 h 1506726"/>
                <a:gd name="connsiteX83" fmla="*/ 1068779 w 3211174"/>
                <a:gd name="connsiteY83" fmla="*/ 1187532 h 1506726"/>
                <a:gd name="connsiteX84" fmla="*/ 1033153 w 3211174"/>
                <a:gd name="connsiteY84" fmla="*/ 1211283 h 1506726"/>
                <a:gd name="connsiteX85" fmla="*/ 878774 w 3211174"/>
                <a:gd name="connsiteY85" fmla="*/ 1246909 h 1506726"/>
                <a:gd name="connsiteX86" fmla="*/ 831272 w 3211174"/>
                <a:gd name="connsiteY86" fmla="*/ 1258784 h 1506726"/>
                <a:gd name="connsiteX87" fmla="*/ 771896 w 3211174"/>
                <a:gd name="connsiteY87" fmla="*/ 1270660 h 1506726"/>
                <a:gd name="connsiteX88" fmla="*/ 736270 w 3211174"/>
                <a:gd name="connsiteY88" fmla="*/ 1282535 h 1506726"/>
                <a:gd name="connsiteX89" fmla="*/ 593766 w 3211174"/>
                <a:gd name="connsiteY89" fmla="*/ 1294410 h 1506726"/>
                <a:gd name="connsiteX90" fmla="*/ 486888 w 3211174"/>
                <a:gd name="connsiteY90" fmla="*/ 1353787 h 1506726"/>
                <a:gd name="connsiteX91" fmla="*/ 451262 w 3211174"/>
                <a:gd name="connsiteY91" fmla="*/ 1377538 h 1506726"/>
                <a:gd name="connsiteX92" fmla="*/ 368135 w 3211174"/>
                <a:gd name="connsiteY92" fmla="*/ 1401288 h 1506726"/>
                <a:gd name="connsiteX93" fmla="*/ 273132 w 3211174"/>
                <a:gd name="connsiteY93" fmla="*/ 1425039 h 1506726"/>
                <a:gd name="connsiteX94" fmla="*/ 201880 w 3211174"/>
                <a:gd name="connsiteY94" fmla="*/ 1496291 h 1506726"/>
                <a:gd name="connsiteX95" fmla="*/ 0 w 3211174"/>
                <a:gd name="connsiteY95" fmla="*/ 1496291 h 15067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</a:cxnLst>
              <a:rect l="l" t="t" r="r" b="b"/>
              <a:pathLst>
                <a:path w="3211174" h="1506726">
                  <a:moveTo>
                    <a:pt x="0" y="1496291"/>
                  </a:moveTo>
                  <a:cubicBezTo>
                    <a:pt x="63141" y="1417363"/>
                    <a:pt x="23454" y="1444930"/>
                    <a:pt x="118753" y="1413164"/>
                  </a:cubicBezTo>
                  <a:lnTo>
                    <a:pt x="154379" y="1401288"/>
                  </a:lnTo>
                  <a:lnTo>
                    <a:pt x="190005" y="1389413"/>
                  </a:lnTo>
                  <a:cubicBezTo>
                    <a:pt x="193963" y="1377538"/>
                    <a:pt x="193029" y="1362638"/>
                    <a:pt x="201880" y="1353787"/>
                  </a:cubicBezTo>
                  <a:cubicBezTo>
                    <a:pt x="222064" y="1333603"/>
                    <a:pt x="252948" y="1326470"/>
                    <a:pt x="273132" y="1306286"/>
                  </a:cubicBezTo>
                  <a:lnTo>
                    <a:pt x="308758" y="1270660"/>
                  </a:lnTo>
                  <a:cubicBezTo>
                    <a:pt x="312717" y="1258785"/>
                    <a:pt x="310448" y="1242310"/>
                    <a:pt x="320634" y="1235034"/>
                  </a:cubicBezTo>
                  <a:cubicBezTo>
                    <a:pt x="341006" y="1220483"/>
                    <a:pt x="368135" y="1219200"/>
                    <a:pt x="391885" y="1211283"/>
                  </a:cubicBezTo>
                  <a:cubicBezTo>
                    <a:pt x="457784" y="1189317"/>
                    <a:pt x="415100" y="1200959"/>
                    <a:pt x="522514" y="1187532"/>
                  </a:cubicBezTo>
                  <a:cubicBezTo>
                    <a:pt x="612061" y="1157684"/>
                    <a:pt x="505155" y="1201419"/>
                    <a:pt x="581891" y="1140031"/>
                  </a:cubicBezTo>
                  <a:cubicBezTo>
                    <a:pt x="591666" y="1132211"/>
                    <a:pt x="605642" y="1132114"/>
                    <a:pt x="617517" y="1128156"/>
                  </a:cubicBezTo>
                  <a:lnTo>
                    <a:pt x="688769" y="1080655"/>
                  </a:lnTo>
                  <a:cubicBezTo>
                    <a:pt x="700644" y="1072738"/>
                    <a:pt x="710855" y="1061417"/>
                    <a:pt x="724395" y="1056904"/>
                  </a:cubicBezTo>
                  <a:lnTo>
                    <a:pt x="760021" y="1045029"/>
                  </a:lnTo>
                  <a:cubicBezTo>
                    <a:pt x="813136" y="965355"/>
                    <a:pt x="750566" y="1043415"/>
                    <a:pt x="819397" y="997527"/>
                  </a:cubicBezTo>
                  <a:cubicBezTo>
                    <a:pt x="833371" y="988211"/>
                    <a:pt x="841766" y="972212"/>
                    <a:pt x="855023" y="961901"/>
                  </a:cubicBezTo>
                  <a:cubicBezTo>
                    <a:pt x="916274" y="914262"/>
                    <a:pt x="908148" y="920442"/>
                    <a:pt x="961901" y="902525"/>
                  </a:cubicBezTo>
                  <a:cubicBezTo>
                    <a:pt x="973776" y="894608"/>
                    <a:pt x="988129" y="889515"/>
                    <a:pt x="997527" y="878774"/>
                  </a:cubicBezTo>
                  <a:cubicBezTo>
                    <a:pt x="1016324" y="857292"/>
                    <a:pt x="1021277" y="823356"/>
                    <a:pt x="1045028" y="807522"/>
                  </a:cubicBezTo>
                  <a:cubicBezTo>
                    <a:pt x="1091069" y="776827"/>
                    <a:pt x="1067114" y="788284"/>
                    <a:pt x="1116280" y="771896"/>
                  </a:cubicBezTo>
                  <a:cubicBezTo>
                    <a:pt x="1172738" y="734257"/>
                    <a:pt x="1138364" y="752660"/>
                    <a:pt x="1223158" y="724395"/>
                  </a:cubicBezTo>
                  <a:cubicBezTo>
                    <a:pt x="1235033" y="720437"/>
                    <a:pt x="1248369" y="719463"/>
                    <a:pt x="1258784" y="712519"/>
                  </a:cubicBezTo>
                  <a:lnTo>
                    <a:pt x="1330036" y="665018"/>
                  </a:lnTo>
                  <a:cubicBezTo>
                    <a:pt x="1351704" y="632516"/>
                    <a:pt x="1351911" y="622309"/>
                    <a:pt x="1389413" y="605642"/>
                  </a:cubicBezTo>
                  <a:cubicBezTo>
                    <a:pt x="1389428" y="605635"/>
                    <a:pt x="1478470" y="575956"/>
                    <a:pt x="1496291" y="570016"/>
                  </a:cubicBezTo>
                  <a:cubicBezTo>
                    <a:pt x="1508166" y="566057"/>
                    <a:pt x="1521501" y="565083"/>
                    <a:pt x="1531917" y="558140"/>
                  </a:cubicBezTo>
                  <a:cubicBezTo>
                    <a:pt x="1574562" y="529711"/>
                    <a:pt x="1578232" y="522751"/>
                    <a:pt x="1638795" y="510639"/>
                  </a:cubicBezTo>
                  <a:cubicBezTo>
                    <a:pt x="1658587" y="506681"/>
                    <a:pt x="1678698" y="504075"/>
                    <a:pt x="1698171" y="498764"/>
                  </a:cubicBezTo>
                  <a:cubicBezTo>
                    <a:pt x="1722324" y="492177"/>
                    <a:pt x="1769423" y="475013"/>
                    <a:pt x="1769423" y="475013"/>
                  </a:cubicBezTo>
                  <a:cubicBezTo>
                    <a:pt x="1812966" y="409699"/>
                    <a:pt x="1769423" y="465117"/>
                    <a:pt x="1828800" y="415636"/>
                  </a:cubicBezTo>
                  <a:cubicBezTo>
                    <a:pt x="1841702" y="404885"/>
                    <a:pt x="1849745" y="388166"/>
                    <a:pt x="1864426" y="380010"/>
                  </a:cubicBezTo>
                  <a:cubicBezTo>
                    <a:pt x="1914371" y="352263"/>
                    <a:pt x="1976592" y="351596"/>
                    <a:pt x="2030680" y="344384"/>
                  </a:cubicBezTo>
                  <a:cubicBezTo>
                    <a:pt x="2058425" y="340685"/>
                    <a:pt x="2086269" y="337516"/>
                    <a:pt x="2113808" y="332509"/>
                  </a:cubicBezTo>
                  <a:cubicBezTo>
                    <a:pt x="2153295" y="325330"/>
                    <a:pt x="2195375" y="309278"/>
                    <a:pt x="2232561" y="296883"/>
                  </a:cubicBezTo>
                  <a:lnTo>
                    <a:pt x="2268187" y="285008"/>
                  </a:lnTo>
                  <a:cubicBezTo>
                    <a:pt x="2280062" y="277091"/>
                    <a:pt x="2291047" y="267640"/>
                    <a:pt x="2303813" y="261257"/>
                  </a:cubicBezTo>
                  <a:cubicBezTo>
                    <a:pt x="2315009" y="255659"/>
                    <a:pt x="2329024" y="256326"/>
                    <a:pt x="2339439" y="249382"/>
                  </a:cubicBezTo>
                  <a:cubicBezTo>
                    <a:pt x="2353413" y="240066"/>
                    <a:pt x="2362163" y="224507"/>
                    <a:pt x="2375065" y="213756"/>
                  </a:cubicBezTo>
                  <a:cubicBezTo>
                    <a:pt x="2405760" y="188177"/>
                    <a:pt x="2410610" y="190032"/>
                    <a:pt x="2446317" y="178130"/>
                  </a:cubicBezTo>
                  <a:cubicBezTo>
                    <a:pt x="2458192" y="170213"/>
                    <a:pt x="2469177" y="160762"/>
                    <a:pt x="2481943" y="154379"/>
                  </a:cubicBezTo>
                  <a:cubicBezTo>
                    <a:pt x="2493139" y="148781"/>
                    <a:pt x="2507154" y="149448"/>
                    <a:pt x="2517569" y="142504"/>
                  </a:cubicBezTo>
                  <a:cubicBezTo>
                    <a:pt x="2606524" y="83201"/>
                    <a:pt x="2504111" y="123239"/>
                    <a:pt x="2588821" y="95003"/>
                  </a:cubicBezTo>
                  <a:cubicBezTo>
                    <a:pt x="2600696" y="87086"/>
                    <a:pt x="2611405" y="77049"/>
                    <a:pt x="2624447" y="71252"/>
                  </a:cubicBezTo>
                  <a:cubicBezTo>
                    <a:pt x="2701748" y="36895"/>
                    <a:pt x="2732639" y="44143"/>
                    <a:pt x="2826327" y="35626"/>
                  </a:cubicBezTo>
                  <a:cubicBezTo>
                    <a:pt x="2924136" y="3024"/>
                    <a:pt x="2822232" y="33660"/>
                    <a:pt x="3040083" y="11875"/>
                  </a:cubicBezTo>
                  <a:cubicBezTo>
                    <a:pt x="3060167" y="9867"/>
                    <a:pt x="3079667" y="3958"/>
                    <a:pt x="3099459" y="0"/>
                  </a:cubicBezTo>
                  <a:cubicBezTo>
                    <a:pt x="3131127" y="3958"/>
                    <a:pt x="3165298" y="-1086"/>
                    <a:pt x="3194462" y="11875"/>
                  </a:cubicBezTo>
                  <a:cubicBezTo>
                    <a:pt x="3241231" y="32661"/>
                    <a:pt x="3175498" y="79935"/>
                    <a:pt x="3170711" y="83127"/>
                  </a:cubicBezTo>
                  <a:cubicBezTo>
                    <a:pt x="3160296" y="90071"/>
                    <a:pt x="3147121" y="91564"/>
                    <a:pt x="3135085" y="95003"/>
                  </a:cubicBezTo>
                  <a:cubicBezTo>
                    <a:pt x="3030680" y="124834"/>
                    <a:pt x="3137397" y="90274"/>
                    <a:pt x="3051958" y="118753"/>
                  </a:cubicBezTo>
                  <a:cubicBezTo>
                    <a:pt x="3035422" y="135289"/>
                    <a:pt x="3005505" y="169864"/>
                    <a:pt x="2980706" y="178130"/>
                  </a:cubicBezTo>
                  <a:cubicBezTo>
                    <a:pt x="2957863" y="185744"/>
                    <a:pt x="2933205" y="186047"/>
                    <a:pt x="2909454" y="190005"/>
                  </a:cubicBezTo>
                  <a:cubicBezTo>
                    <a:pt x="2788688" y="270515"/>
                    <a:pt x="2866683" y="235607"/>
                    <a:pt x="2660072" y="249382"/>
                  </a:cubicBezTo>
                  <a:cubicBezTo>
                    <a:pt x="2637453" y="317241"/>
                    <a:pt x="2666858" y="260692"/>
                    <a:pt x="2612571" y="296883"/>
                  </a:cubicBezTo>
                  <a:cubicBezTo>
                    <a:pt x="2598597" y="306199"/>
                    <a:pt x="2590919" y="323193"/>
                    <a:pt x="2576945" y="332509"/>
                  </a:cubicBezTo>
                  <a:cubicBezTo>
                    <a:pt x="2566530" y="339453"/>
                    <a:pt x="2553727" y="342730"/>
                    <a:pt x="2541319" y="344384"/>
                  </a:cubicBezTo>
                  <a:cubicBezTo>
                    <a:pt x="2494071" y="350684"/>
                    <a:pt x="2446316" y="352301"/>
                    <a:pt x="2398815" y="356260"/>
                  </a:cubicBezTo>
                  <a:cubicBezTo>
                    <a:pt x="2268888" y="399568"/>
                    <a:pt x="2465687" y="330498"/>
                    <a:pt x="2327563" y="391886"/>
                  </a:cubicBezTo>
                  <a:cubicBezTo>
                    <a:pt x="2304685" y="402054"/>
                    <a:pt x="2280062" y="407719"/>
                    <a:pt x="2256311" y="415636"/>
                  </a:cubicBezTo>
                  <a:cubicBezTo>
                    <a:pt x="2244436" y="419594"/>
                    <a:pt x="2231101" y="420569"/>
                    <a:pt x="2220685" y="427512"/>
                  </a:cubicBezTo>
                  <a:lnTo>
                    <a:pt x="2185059" y="451262"/>
                  </a:lnTo>
                  <a:cubicBezTo>
                    <a:pt x="2181101" y="463137"/>
                    <a:pt x="2176623" y="474852"/>
                    <a:pt x="2173184" y="486888"/>
                  </a:cubicBezTo>
                  <a:cubicBezTo>
                    <a:pt x="2168700" y="502581"/>
                    <a:pt x="2173701" y="523768"/>
                    <a:pt x="2161309" y="534390"/>
                  </a:cubicBezTo>
                  <a:cubicBezTo>
                    <a:pt x="2142301" y="550683"/>
                    <a:pt x="2114345" y="552068"/>
                    <a:pt x="2090057" y="558140"/>
                  </a:cubicBezTo>
                  <a:cubicBezTo>
                    <a:pt x="2030412" y="573052"/>
                    <a:pt x="2058040" y="564855"/>
                    <a:pt x="2006930" y="581891"/>
                  </a:cubicBezTo>
                  <a:cubicBezTo>
                    <a:pt x="1991096" y="605642"/>
                    <a:pt x="1986508" y="644117"/>
                    <a:pt x="1959428" y="653143"/>
                  </a:cubicBezTo>
                  <a:lnTo>
                    <a:pt x="1888176" y="676893"/>
                  </a:lnTo>
                  <a:lnTo>
                    <a:pt x="1852550" y="688769"/>
                  </a:lnTo>
                  <a:cubicBezTo>
                    <a:pt x="1848592" y="700644"/>
                    <a:pt x="1848495" y="714620"/>
                    <a:pt x="1840675" y="724395"/>
                  </a:cubicBezTo>
                  <a:cubicBezTo>
                    <a:pt x="1831759" y="735540"/>
                    <a:pt x="1817814" y="741762"/>
                    <a:pt x="1805049" y="748145"/>
                  </a:cubicBezTo>
                  <a:cubicBezTo>
                    <a:pt x="1786062" y="757639"/>
                    <a:pt x="1739685" y="766821"/>
                    <a:pt x="1721922" y="771896"/>
                  </a:cubicBezTo>
                  <a:cubicBezTo>
                    <a:pt x="1709886" y="775335"/>
                    <a:pt x="1698171" y="779813"/>
                    <a:pt x="1686296" y="783771"/>
                  </a:cubicBezTo>
                  <a:cubicBezTo>
                    <a:pt x="1618227" y="885873"/>
                    <a:pt x="1708864" y="765715"/>
                    <a:pt x="1626919" y="831273"/>
                  </a:cubicBezTo>
                  <a:cubicBezTo>
                    <a:pt x="1550187" y="892660"/>
                    <a:pt x="1657088" y="848927"/>
                    <a:pt x="1567543" y="878774"/>
                  </a:cubicBezTo>
                  <a:cubicBezTo>
                    <a:pt x="1555668" y="886691"/>
                    <a:pt x="1542009" y="892433"/>
                    <a:pt x="1531917" y="902525"/>
                  </a:cubicBezTo>
                  <a:cubicBezTo>
                    <a:pt x="1521825" y="912617"/>
                    <a:pt x="1520269" y="930587"/>
                    <a:pt x="1508166" y="938151"/>
                  </a:cubicBezTo>
                  <a:cubicBezTo>
                    <a:pt x="1486936" y="951420"/>
                    <a:pt x="1436914" y="961901"/>
                    <a:pt x="1436914" y="961901"/>
                  </a:cubicBezTo>
                  <a:cubicBezTo>
                    <a:pt x="1413163" y="977735"/>
                    <a:pt x="1381496" y="985652"/>
                    <a:pt x="1365662" y="1009403"/>
                  </a:cubicBezTo>
                  <a:cubicBezTo>
                    <a:pt x="1332595" y="1059003"/>
                    <a:pt x="1352003" y="1034937"/>
                    <a:pt x="1306285" y="1080655"/>
                  </a:cubicBezTo>
                  <a:cubicBezTo>
                    <a:pt x="1302327" y="1092530"/>
                    <a:pt x="1304596" y="1109005"/>
                    <a:pt x="1294410" y="1116281"/>
                  </a:cubicBezTo>
                  <a:cubicBezTo>
                    <a:pt x="1274141" y="1130759"/>
                    <a:pt x="1204115" y="1143369"/>
                    <a:pt x="1175657" y="1151906"/>
                  </a:cubicBezTo>
                  <a:cubicBezTo>
                    <a:pt x="1151677" y="1159100"/>
                    <a:pt x="1128156" y="1167740"/>
                    <a:pt x="1104405" y="1175657"/>
                  </a:cubicBezTo>
                  <a:lnTo>
                    <a:pt x="1068779" y="1187532"/>
                  </a:lnTo>
                  <a:cubicBezTo>
                    <a:pt x="1056904" y="1195449"/>
                    <a:pt x="1046195" y="1205486"/>
                    <a:pt x="1033153" y="1211283"/>
                  </a:cubicBezTo>
                  <a:cubicBezTo>
                    <a:pt x="962408" y="1242726"/>
                    <a:pt x="956430" y="1232790"/>
                    <a:pt x="878774" y="1246909"/>
                  </a:cubicBezTo>
                  <a:cubicBezTo>
                    <a:pt x="862716" y="1249829"/>
                    <a:pt x="847205" y="1255243"/>
                    <a:pt x="831272" y="1258784"/>
                  </a:cubicBezTo>
                  <a:cubicBezTo>
                    <a:pt x="811569" y="1263163"/>
                    <a:pt x="791477" y="1265765"/>
                    <a:pt x="771896" y="1270660"/>
                  </a:cubicBezTo>
                  <a:cubicBezTo>
                    <a:pt x="759752" y="1273696"/>
                    <a:pt x="748678" y="1280881"/>
                    <a:pt x="736270" y="1282535"/>
                  </a:cubicBezTo>
                  <a:cubicBezTo>
                    <a:pt x="689022" y="1288835"/>
                    <a:pt x="641267" y="1290452"/>
                    <a:pt x="593766" y="1294410"/>
                  </a:cubicBezTo>
                  <a:cubicBezTo>
                    <a:pt x="531061" y="1315313"/>
                    <a:pt x="568554" y="1299343"/>
                    <a:pt x="486888" y="1353787"/>
                  </a:cubicBezTo>
                  <a:cubicBezTo>
                    <a:pt x="475013" y="1361704"/>
                    <a:pt x="464802" y="1373025"/>
                    <a:pt x="451262" y="1377538"/>
                  </a:cubicBezTo>
                  <a:cubicBezTo>
                    <a:pt x="411587" y="1390763"/>
                    <a:pt x="412872" y="1391346"/>
                    <a:pt x="368135" y="1401288"/>
                  </a:cubicBezTo>
                  <a:cubicBezTo>
                    <a:pt x="282156" y="1420395"/>
                    <a:pt x="336792" y="1403820"/>
                    <a:pt x="273132" y="1425039"/>
                  </a:cubicBezTo>
                  <a:cubicBezTo>
                    <a:pt x="249381" y="1448790"/>
                    <a:pt x="235302" y="1492949"/>
                    <a:pt x="201880" y="1496291"/>
                  </a:cubicBezTo>
                  <a:cubicBezTo>
                    <a:pt x="43739" y="1512105"/>
                    <a:pt x="122909" y="1508166"/>
                    <a:pt x="0" y="1496291"/>
                  </a:cubicBezTo>
                  <a:close/>
                </a:path>
              </a:pathLst>
            </a:custGeom>
            <a:gradFill>
              <a:gsLst>
                <a:gs pos="16000">
                  <a:srgbClr val="080808"/>
                </a:gs>
                <a:gs pos="57000">
                  <a:srgbClr val="FFFFFF">
                    <a:lumMod val="94000"/>
                  </a:srgbClr>
                </a:gs>
              </a:gsLst>
              <a:lin ang="14700000" scaled="0"/>
            </a:gra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4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247" name="Dowolny kształt 129"/>
            <p:cNvSpPr/>
            <p:nvPr/>
          </p:nvSpPr>
          <p:spPr bwMode="auto">
            <a:xfrm>
              <a:off x="1714342" y="591950"/>
              <a:ext cx="6548754" cy="5234271"/>
            </a:xfrm>
            <a:custGeom>
              <a:avLst/>
              <a:gdLst>
                <a:gd name="connsiteX0" fmla="*/ 0 w 7094483"/>
                <a:gd name="connsiteY0" fmla="*/ 5181719 h 5234271"/>
                <a:gd name="connsiteX1" fmla="*/ 0 w 7094483"/>
                <a:gd name="connsiteY1" fmla="*/ 5181719 h 5234271"/>
                <a:gd name="connsiteX2" fmla="*/ 73573 w 7094483"/>
                <a:gd name="connsiteY2" fmla="*/ 5118657 h 5234271"/>
                <a:gd name="connsiteX3" fmla="*/ 136635 w 7094483"/>
                <a:gd name="connsiteY3" fmla="*/ 5066105 h 5234271"/>
                <a:gd name="connsiteX4" fmla="*/ 199697 w 7094483"/>
                <a:gd name="connsiteY4" fmla="*/ 5045084 h 5234271"/>
                <a:gd name="connsiteX5" fmla="*/ 220717 w 7094483"/>
                <a:gd name="connsiteY5" fmla="*/ 5013553 h 5234271"/>
                <a:gd name="connsiteX6" fmla="*/ 283780 w 7094483"/>
                <a:gd name="connsiteY6" fmla="*/ 4982022 h 5234271"/>
                <a:gd name="connsiteX7" fmla="*/ 304800 w 7094483"/>
                <a:gd name="connsiteY7" fmla="*/ 4950491 h 5234271"/>
                <a:gd name="connsiteX8" fmla="*/ 367862 w 7094483"/>
                <a:gd name="connsiteY8" fmla="*/ 4918960 h 5234271"/>
                <a:gd name="connsiteX9" fmla="*/ 399393 w 7094483"/>
                <a:gd name="connsiteY9" fmla="*/ 4887429 h 5234271"/>
                <a:gd name="connsiteX10" fmla="*/ 430924 w 7094483"/>
                <a:gd name="connsiteY10" fmla="*/ 4866409 h 5234271"/>
                <a:gd name="connsiteX11" fmla="*/ 483476 w 7094483"/>
                <a:gd name="connsiteY11" fmla="*/ 4813857 h 5234271"/>
                <a:gd name="connsiteX12" fmla="*/ 504497 w 7094483"/>
                <a:gd name="connsiteY12" fmla="*/ 4782326 h 5234271"/>
                <a:gd name="connsiteX13" fmla="*/ 536028 w 7094483"/>
                <a:gd name="connsiteY13" fmla="*/ 4761305 h 5234271"/>
                <a:gd name="connsiteX14" fmla="*/ 546538 w 7094483"/>
                <a:gd name="connsiteY14" fmla="*/ 4729774 h 5234271"/>
                <a:gd name="connsiteX15" fmla="*/ 567559 w 7094483"/>
                <a:gd name="connsiteY15" fmla="*/ 4698243 h 5234271"/>
                <a:gd name="connsiteX16" fmla="*/ 578069 w 7094483"/>
                <a:gd name="connsiteY16" fmla="*/ 4666712 h 5234271"/>
                <a:gd name="connsiteX17" fmla="*/ 609600 w 7094483"/>
                <a:gd name="connsiteY17" fmla="*/ 4635181 h 5234271"/>
                <a:gd name="connsiteX18" fmla="*/ 683173 w 7094483"/>
                <a:gd name="connsiteY18" fmla="*/ 4593140 h 5234271"/>
                <a:gd name="connsiteX19" fmla="*/ 777766 w 7094483"/>
                <a:gd name="connsiteY19" fmla="*/ 4519567 h 5234271"/>
                <a:gd name="connsiteX20" fmla="*/ 819807 w 7094483"/>
                <a:gd name="connsiteY20" fmla="*/ 4498547 h 5234271"/>
                <a:gd name="connsiteX21" fmla="*/ 882869 w 7094483"/>
                <a:gd name="connsiteY21" fmla="*/ 4456505 h 5234271"/>
                <a:gd name="connsiteX22" fmla="*/ 914400 w 7094483"/>
                <a:gd name="connsiteY22" fmla="*/ 4435484 h 5234271"/>
                <a:gd name="connsiteX23" fmla="*/ 1008993 w 7094483"/>
                <a:gd name="connsiteY23" fmla="*/ 4403953 h 5234271"/>
                <a:gd name="connsiteX24" fmla="*/ 1040524 w 7094483"/>
                <a:gd name="connsiteY24" fmla="*/ 4393443 h 5234271"/>
                <a:gd name="connsiteX25" fmla="*/ 1072055 w 7094483"/>
                <a:gd name="connsiteY25" fmla="*/ 4382933 h 5234271"/>
                <a:gd name="connsiteX26" fmla="*/ 1135117 w 7094483"/>
                <a:gd name="connsiteY26" fmla="*/ 4340891 h 5234271"/>
                <a:gd name="connsiteX27" fmla="*/ 1229711 w 7094483"/>
                <a:gd name="connsiteY27" fmla="*/ 4267319 h 5234271"/>
                <a:gd name="connsiteX28" fmla="*/ 1345324 w 7094483"/>
                <a:gd name="connsiteY28" fmla="*/ 4235788 h 5234271"/>
                <a:gd name="connsiteX29" fmla="*/ 1408386 w 7094483"/>
                <a:gd name="connsiteY29" fmla="*/ 4204257 h 5234271"/>
                <a:gd name="connsiteX30" fmla="*/ 1439917 w 7094483"/>
                <a:gd name="connsiteY30" fmla="*/ 4183236 h 5234271"/>
                <a:gd name="connsiteX31" fmla="*/ 1502980 w 7094483"/>
                <a:gd name="connsiteY31" fmla="*/ 4162216 h 5234271"/>
                <a:gd name="connsiteX32" fmla="*/ 1534511 w 7094483"/>
                <a:gd name="connsiteY32" fmla="*/ 4151705 h 5234271"/>
                <a:gd name="connsiteX33" fmla="*/ 1629104 w 7094483"/>
                <a:gd name="connsiteY33" fmla="*/ 4078133 h 5234271"/>
                <a:gd name="connsiteX34" fmla="*/ 1660635 w 7094483"/>
                <a:gd name="connsiteY34" fmla="*/ 4057112 h 5234271"/>
                <a:gd name="connsiteX35" fmla="*/ 1692166 w 7094483"/>
                <a:gd name="connsiteY35" fmla="*/ 4025581 h 5234271"/>
                <a:gd name="connsiteX36" fmla="*/ 1723697 w 7094483"/>
                <a:gd name="connsiteY36" fmla="*/ 4004560 h 5234271"/>
                <a:gd name="connsiteX37" fmla="*/ 1786759 w 7094483"/>
                <a:gd name="connsiteY37" fmla="*/ 3952009 h 5234271"/>
                <a:gd name="connsiteX38" fmla="*/ 1849821 w 7094483"/>
                <a:gd name="connsiteY38" fmla="*/ 3930988 h 5234271"/>
                <a:gd name="connsiteX39" fmla="*/ 1881352 w 7094483"/>
                <a:gd name="connsiteY39" fmla="*/ 3909967 h 5234271"/>
                <a:gd name="connsiteX40" fmla="*/ 1912883 w 7094483"/>
                <a:gd name="connsiteY40" fmla="*/ 3899457 h 5234271"/>
                <a:gd name="connsiteX41" fmla="*/ 1965435 w 7094483"/>
                <a:gd name="connsiteY41" fmla="*/ 3857416 h 5234271"/>
                <a:gd name="connsiteX42" fmla="*/ 2028497 w 7094483"/>
                <a:gd name="connsiteY42" fmla="*/ 3804864 h 5234271"/>
                <a:gd name="connsiteX43" fmla="*/ 2091559 w 7094483"/>
                <a:gd name="connsiteY43" fmla="*/ 3783843 h 5234271"/>
                <a:gd name="connsiteX44" fmla="*/ 2154621 w 7094483"/>
                <a:gd name="connsiteY44" fmla="*/ 3741802 h 5234271"/>
                <a:gd name="connsiteX45" fmla="*/ 2186152 w 7094483"/>
                <a:gd name="connsiteY45" fmla="*/ 3710271 h 5234271"/>
                <a:gd name="connsiteX46" fmla="*/ 2249214 w 7094483"/>
                <a:gd name="connsiteY46" fmla="*/ 3689250 h 5234271"/>
                <a:gd name="connsiteX47" fmla="*/ 2301766 w 7094483"/>
                <a:gd name="connsiteY47" fmla="*/ 3636698 h 5234271"/>
                <a:gd name="connsiteX48" fmla="*/ 2333297 w 7094483"/>
                <a:gd name="connsiteY48" fmla="*/ 3615678 h 5234271"/>
                <a:gd name="connsiteX49" fmla="*/ 2385849 w 7094483"/>
                <a:gd name="connsiteY49" fmla="*/ 3552616 h 5234271"/>
                <a:gd name="connsiteX50" fmla="*/ 2417380 w 7094483"/>
                <a:gd name="connsiteY50" fmla="*/ 3531595 h 5234271"/>
                <a:gd name="connsiteX51" fmla="*/ 2448911 w 7094483"/>
                <a:gd name="connsiteY51" fmla="*/ 3500064 h 5234271"/>
                <a:gd name="connsiteX52" fmla="*/ 2511973 w 7094483"/>
                <a:gd name="connsiteY52" fmla="*/ 3479043 h 5234271"/>
                <a:gd name="connsiteX53" fmla="*/ 2543504 w 7094483"/>
                <a:gd name="connsiteY53" fmla="*/ 3447512 h 5234271"/>
                <a:gd name="connsiteX54" fmla="*/ 2575035 w 7094483"/>
                <a:gd name="connsiteY54" fmla="*/ 3437002 h 5234271"/>
                <a:gd name="connsiteX55" fmla="*/ 2606566 w 7094483"/>
                <a:gd name="connsiteY55" fmla="*/ 3415981 h 5234271"/>
                <a:gd name="connsiteX56" fmla="*/ 2659117 w 7094483"/>
                <a:gd name="connsiteY56" fmla="*/ 3363429 h 5234271"/>
                <a:gd name="connsiteX57" fmla="*/ 2690649 w 7094483"/>
                <a:gd name="connsiteY57" fmla="*/ 3331898 h 5234271"/>
                <a:gd name="connsiteX58" fmla="*/ 2795752 w 7094483"/>
                <a:gd name="connsiteY58" fmla="*/ 3258326 h 5234271"/>
                <a:gd name="connsiteX59" fmla="*/ 2827283 w 7094483"/>
                <a:gd name="connsiteY59" fmla="*/ 3237305 h 5234271"/>
                <a:gd name="connsiteX60" fmla="*/ 2858814 w 7094483"/>
                <a:gd name="connsiteY60" fmla="*/ 3205774 h 5234271"/>
                <a:gd name="connsiteX61" fmla="*/ 2890345 w 7094483"/>
                <a:gd name="connsiteY61" fmla="*/ 3195264 h 5234271"/>
                <a:gd name="connsiteX62" fmla="*/ 2921876 w 7094483"/>
                <a:gd name="connsiteY62" fmla="*/ 3163733 h 5234271"/>
                <a:gd name="connsiteX63" fmla="*/ 2984938 w 7094483"/>
                <a:gd name="connsiteY63" fmla="*/ 3121691 h 5234271"/>
                <a:gd name="connsiteX64" fmla="*/ 3048000 w 7094483"/>
                <a:gd name="connsiteY64" fmla="*/ 3058629 h 5234271"/>
                <a:gd name="connsiteX65" fmla="*/ 3111062 w 7094483"/>
                <a:gd name="connsiteY65" fmla="*/ 3016588 h 5234271"/>
                <a:gd name="connsiteX66" fmla="*/ 3174124 w 7094483"/>
                <a:gd name="connsiteY66" fmla="*/ 2974547 h 5234271"/>
                <a:gd name="connsiteX67" fmla="*/ 3205655 w 7094483"/>
                <a:gd name="connsiteY67" fmla="*/ 2953526 h 5234271"/>
                <a:gd name="connsiteX68" fmla="*/ 3237186 w 7094483"/>
                <a:gd name="connsiteY68" fmla="*/ 2943016 h 5234271"/>
                <a:gd name="connsiteX69" fmla="*/ 3289738 w 7094483"/>
                <a:gd name="connsiteY69" fmla="*/ 2879953 h 5234271"/>
                <a:gd name="connsiteX70" fmla="*/ 3321269 w 7094483"/>
                <a:gd name="connsiteY70" fmla="*/ 2858933 h 5234271"/>
                <a:gd name="connsiteX71" fmla="*/ 3331780 w 7094483"/>
                <a:gd name="connsiteY71" fmla="*/ 2827402 h 5234271"/>
                <a:gd name="connsiteX72" fmla="*/ 3363311 w 7094483"/>
                <a:gd name="connsiteY72" fmla="*/ 2806381 h 5234271"/>
                <a:gd name="connsiteX73" fmla="*/ 3426373 w 7094483"/>
                <a:gd name="connsiteY73" fmla="*/ 2753829 h 5234271"/>
                <a:gd name="connsiteX74" fmla="*/ 3531476 w 7094483"/>
                <a:gd name="connsiteY74" fmla="*/ 2596174 h 5234271"/>
                <a:gd name="connsiteX75" fmla="*/ 3552497 w 7094483"/>
                <a:gd name="connsiteY75" fmla="*/ 2564643 h 5234271"/>
                <a:gd name="connsiteX76" fmla="*/ 3573517 w 7094483"/>
                <a:gd name="connsiteY76" fmla="*/ 2533112 h 5234271"/>
                <a:gd name="connsiteX77" fmla="*/ 3636580 w 7094483"/>
                <a:gd name="connsiteY77" fmla="*/ 2480560 h 5234271"/>
                <a:gd name="connsiteX78" fmla="*/ 3657600 w 7094483"/>
                <a:gd name="connsiteY78" fmla="*/ 2449029 h 5234271"/>
                <a:gd name="connsiteX79" fmla="*/ 3720662 w 7094483"/>
                <a:gd name="connsiteY79" fmla="*/ 2406988 h 5234271"/>
                <a:gd name="connsiteX80" fmla="*/ 3752193 w 7094483"/>
                <a:gd name="connsiteY80" fmla="*/ 2385967 h 5234271"/>
                <a:gd name="connsiteX81" fmla="*/ 3815255 w 7094483"/>
                <a:gd name="connsiteY81" fmla="*/ 2364947 h 5234271"/>
                <a:gd name="connsiteX82" fmla="*/ 3878317 w 7094483"/>
                <a:gd name="connsiteY82" fmla="*/ 2322905 h 5234271"/>
                <a:gd name="connsiteX83" fmla="*/ 3909849 w 7094483"/>
                <a:gd name="connsiteY83" fmla="*/ 2301884 h 5234271"/>
                <a:gd name="connsiteX84" fmla="*/ 3941380 w 7094483"/>
                <a:gd name="connsiteY84" fmla="*/ 2291374 h 5234271"/>
                <a:gd name="connsiteX85" fmla="*/ 3972911 w 7094483"/>
                <a:gd name="connsiteY85" fmla="*/ 2270353 h 5234271"/>
                <a:gd name="connsiteX86" fmla="*/ 4025462 w 7094483"/>
                <a:gd name="connsiteY86" fmla="*/ 2259843 h 5234271"/>
                <a:gd name="connsiteX87" fmla="*/ 4056993 w 7094483"/>
                <a:gd name="connsiteY87" fmla="*/ 2249333 h 5234271"/>
                <a:gd name="connsiteX88" fmla="*/ 4120055 w 7094483"/>
                <a:gd name="connsiteY88" fmla="*/ 2196781 h 5234271"/>
                <a:gd name="connsiteX89" fmla="*/ 4151586 w 7094483"/>
                <a:gd name="connsiteY89" fmla="*/ 2175760 h 5234271"/>
                <a:gd name="connsiteX90" fmla="*/ 4214649 w 7094483"/>
                <a:gd name="connsiteY90" fmla="*/ 2133719 h 5234271"/>
                <a:gd name="connsiteX91" fmla="*/ 4309242 w 7094483"/>
                <a:gd name="connsiteY91" fmla="*/ 2091678 h 5234271"/>
                <a:gd name="connsiteX92" fmla="*/ 4340773 w 7094483"/>
                <a:gd name="connsiteY92" fmla="*/ 2081167 h 5234271"/>
                <a:gd name="connsiteX93" fmla="*/ 4372304 w 7094483"/>
                <a:gd name="connsiteY93" fmla="*/ 2070657 h 5234271"/>
                <a:gd name="connsiteX94" fmla="*/ 4403835 w 7094483"/>
                <a:gd name="connsiteY94" fmla="*/ 2039126 h 5234271"/>
                <a:gd name="connsiteX95" fmla="*/ 4435366 w 7094483"/>
                <a:gd name="connsiteY95" fmla="*/ 2018105 h 5234271"/>
                <a:gd name="connsiteX96" fmla="*/ 4466897 w 7094483"/>
                <a:gd name="connsiteY96" fmla="*/ 1955043 h 5234271"/>
                <a:gd name="connsiteX97" fmla="*/ 4529959 w 7094483"/>
                <a:gd name="connsiteY97" fmla="*/ 1913002 h 5234271"/>
                <a:gd name="connsiteX98" fmla="*/ 4656083 w 7094483"/>
                <a:gd name="connsiteY98" fmla="*/ 1913002 h 5234271"/>
                <a:gd name="connsiteX99" fmla="*/ 4687614 w 7094483"/>
                <a:gd name="connsiteY99" fmla="*/ 1902491 h 5234271"/>
                <a:gd name="connsiteX100" fmla="*/ 4750676 w 7094483"/>
                <a:gd name="connsiteY100" fmla="*/ 1860450 h 5234271"/>
                <a:gd name="connsiteX101" fmla="*/ 4876800 w 7094483"/>
                <a:gd name="connsiteY101" fmla="*/ 1818409 h 5234271"/>
                <a:gd name="connsiteX102" fmla="*/ 4908331 w 7094483"/>
                <a:gd name="connsiteY102" fmla="*/ 1807898 h 5234271"/>
                <a:gd name="connsiteX103" fmla="*/ 4971393 w 7094483"/>
                <a:gd name="connsiteY103" fmla="*/ 1765857 h 5234271"/>
                <a:gd name="connsiteX104" fmla="*/ 5002924 w 7094483"/>
                <a:gd name="connsiteY104" fmla="*/ 1744836 h 5234271"/>
                <a:gd name="connsiteX105" fmla="*/ 5034455 w 7094483"/>
                <a:gd name="connsiteY105" fmla="*/ 1713305 h 5234271"/>
                <a:gd name="connsiteX106" fmla="*/ 5065986 w 7094483"/>
                <a:gd name="connsiteY106" fmla="*/ 1702795 h 5234271"/>
                <a:gd name="connsiteX107" fmla="*/ 5171090 w 7094483"/>
                <a:gd name="connsiteY107" fmla="*/ 1671264 h 5234271"/>
                <a:gd name="connsiteX108" fmla="*/ 5202621 w 7094483"/>
                <a:gd name="connsiteY108" fmla="*/ 1660753 h 5234271"/>
                <a:gd name="connsiteX109" fmla="*/ 5276193 w 7094483"/>
                <a:gd name="connsiteY109" fmla="*/ 1608202 h 5234271"/>
                <a:gd name="connsiteX110" fmla="*/ 5349766 w 7094483"/>
                <a:gd name="connsiteY110" fmla="*/ 1555650 h 5234271"/>
                <a:gd name="connsiteX111" fmla="*/ 5391807 w 7094483"/>
                <a:gd name="connsiteY111" fmla="*/ 1524119 h 5234271"/>
                <a:gd name="connsiteX112" fmla="*/ 5391807 w 7094483"/>
                <a:gd name="connsiteY112" fmla="*/ 1471567 h 5234271"/>
                <a:gd name="connsiteX113" fmla="*/ 5465380 w 7094483"/>
                <a:gd name="connsiteY113" fmla="*/ 1408505 h 5234271"/>
                <a:gd name="connsiteX114" fmla="*/ 5475890 w 7094483"/>
                <a:gd name="connsiteY114" fmla="*/ 1376974 h 5234271"/>
                <a:gd name="connsiteX115" fmla="*/ 5538952 w 7094483"/>
                <a:gd name="connsiteY115" fmla="*/ 1345443 h 5234271"/>
                <a:gd name="connsiteX116" fmla="*/ 5602014 w 7094483"/>
                <a:gd name="connsiteY116" fmla="*/ 1282381 h 5234271"/>
                <a:gd name="connsiteX117" fmla="*/ 5654566 w 7094483"/>
                <a:gd name="connsiteY117" fmla="*/ 1229829 h 5234271"/>
                <a:gd name="connsiteX118" fmla="*/ 5707117 w 7094483"/>
                <a:gd name="connsiteY118" fmla="*/ 1135236 h 5234271"/>
                <a:gd name="connsiteX119" fmla="*/ 5728138 w 7094483"/>
                <a:gd name="connsiteY119" fmla="*/ 1103705 h 5234271"/>
                <a:gd name="connsiteX120" fmla="*/ 5791200 w 7094483"/>
                <a:gd name="connsiteY120" fmla="*/ 1061664 h 5234271"/>
                <a:gd name="connsiteX121" fmla="*/ 5822731 w 7094483"/>
                <a:gd name="connsiteY121" fmla="*/ 1040643 h 5234271"/>
                <a:gd name="connsiteX122" fmla="*/ 5854262 w 7094483"/>
                <a:gd name="connsiteY122" fmla="*/ 1009112 h 5234271"/>
                <a:gd name="connsiteX123" fmla="*/ 5917324 w 7094483"/>
                <a:gd name="connsiteY123" fmla="*/ 967071 h 5234271"/>
                <a:gd name="connsiteX124" fmla="*/ 5969876 w 7094483"/>
                <a:gd name="connsiteY124" fmla="*/ 904009 h 5234271"/>
                <a:gd name="connsiteX125" fmla="*/ 6032938 w 7094483"/>
                <a:gd name="connsiteY125" fmla="*/ 851457 h 5234271"/>
                <a:gd name="connsiteX126" fmla="*/ 6074980 w 7094483"/>
                <a:gd name="connsiteY126" fmla="*/ 809416 h 5234271"/>
                <a:gd name="connsiteX127" fmla="*/ 6138042 w 7094483"/>
                <a:gd name="connsiteY127" fmla="*/ 767374 h 5234271"/>
                <a:gd name="connsiteX128" fmla="*/ 6222124 w 7094483"/>
                <a:gd name="connsiteY128" fmla="*/ 693802 h 5234271"/>
                <a:gd name="connsiteX129" fmla="*/ 6253655 w 7094483"/>
                <a:gd name="connsiteY129" fmla="*/ 662271 h 5234271"/>
                <a:gd name="connsiteX130" fmla="*/ 6274676 w 7094483"/>
                <a:gd name="connsiteY130" fmla="*/ 630740 h 5234271"/>
                <a:gd name="connsiteX131" fmla="*/ 6306207 w 7094483"/>
                <a:gd name="connsiteY131" fmla="*/ 620229 h 5234271"/>
                <a:gd name="connsiteX132" fmla="*/ 6358759 w 7094483"/>
                <a:gd name="connsiteY132" fmla="*/ 557167 h 5234271"/>
                <a:gd name="connsiteX133" fmla="*/ 6379780 w 7094483"/>
                <a:gd name="connsiteY133" fmla="*/ 525636 h 5234271"/>
                <a:gd name="connsiteX134" fmla="*/ 6442842 w 7094483"/>
                <a:gd name="connsiteY134" fmla="*/ 473084 h 5234271"/>
                <a:gd name="connsiteX135" fmla="*/ 6453352 w 7094483"/>
                <a:gd name="connsiteY135" fmla="*/ 441553 h 5234271"/>
                <a:gd name="connsiteX136" fmla="*/ 6484883 w 7094483"/>
                <a:gd name="connsiteY136" fmla="*/ 420533 h 5234271"/>
                <a:gd name="connsiteX137" fmla="*/ 6516414 w 7094483"/>
                <a:gd name="connsiteY137" fmla="*/ 389002 h 5234271"/>
                <a:gd name="connsiteX138" fmla="*/ 6547945 w 7094483"/>
                <a:gd name="connsiteY138" fmla="*/ 367981 h 5234271"/>
                <a:gd name="connsiteX139" fmla="*/ 6579476 w 7094483"/>
                <a:gd name="connsiteY139" fmla="*/ 336450 h 5234271"/>
                <a:gd name="connsiteX140" fmla="*/ 6611007 w 7094483"/>
                <a:gd name="connsiteY140" fmla="*/ 315429 h 5234271"/>
                <a:gd name="connsiteX141" fmla="*/ 6695090 w 7094483"/>
                <a:gd name="connsiteY141" fmla="*/ 220836 h 5234271"/>
                <a:gd name="connsiteX142" fmla="*/ 6726621 w 7094483"/>
                <a:gd name="connsiteY142" fmla="*/ 157774 h 5234271"/>
                <a:gd name="connsiteX143" fmla="*/ 6737131 w 7094483"/>
                <a:gd name="connsiteY143" fmla="*/ 126243 h 5234271"/>
                <a:gd name="connsiteX144" fmla="*/ 6747642 w 7094483"/>
                <a:gd name="connsiteY144" fmla="*/ 42160 h 5234271"/>
                <a:gd name="connsiteX145" fmla="*/ 6768662 w 7094483"/>
                <a:gd name="connsiteY145" fmla="*/ 10629 h 5234271"/>
                <a:gd name="connsiteX146" fmla="*/ 6873766 w 7094483"/>
                <a:gd name="connsiteY146" fmla="*/ 10629 h 5234271"/>
                <a:gd name="connsiteX147" fmla="*/ 7020911 w 7094483"/>
                <a:gd name="connsiteY147" fmla="*/ 21140 h 5234271"/>
                <a:gd name="connsiteX148" fmla="*/ 7062952 w 7094483"/>
                <a:gd name="connsiteY148" fmla="*/ 147264 h 5234271"/>
                <a:gd name="connsiteX149" fmla="*/ 7073462 w 7094483"/>
                <a:gd name="connsiteY149" fmla="*/ 178795 h 5234271"/>
                <a:gd name="connsiteX150" fmla="*/ 7094483 w 7094483"/>
                <a:gd name="connsiteY150" fmla="*/ 210326 h 5234271"/>
                <a:gd name="connsiteX151" fmla="*/ 7083973 w 7094483"/>
                <a:gd name="connsiteY151" fmla="*/ 410022 h 5234271"/>
                <a:gd name="connsiteX152" fmla="*/ 7052442 w 7094483"/>
                <a:gd name="connsiteY152" fmla="*/ 473084 h 5234271"/>
                <a:gd name="connsiteX153" fmla="*/ 7020911 w 7094483"/>
                <a:gd name="connsiteY153" fmla="*/ 578188 h 5234271"/>
                <a:gd name="connsiteX154" fmla="*/ 7010400 w 7094483"/>
                <a:gd name="connsiteY154" fmla="*/ 714822 h 5234271"/>
                <a:gd name="connsiteX155" fmla="*/ 6989380 w 7094483"/>
                <a:gd name="connsiteY155" fmla="*/ 777884 h 5234271"/>
                <a:gd name="connsiteX156" fmla="*/ 6968359 w 7094483"/>
                <a:gd name="connsiteY156" fmla="*/ 840947 h 5234271"/>
                <a:gd name="connsiteX157" fmla="*/ 6957849 w 7094483"/>
                <a:gd name="connsiteY157" fmla="*/ 872478 h 5234271"/>
                <a:gd name="connsiteX158" fmla="*/ 6947338 w 7094483"/>
                <a:gd name="connsiteY158" fmla="*/ 914519 h 5234271"/>
                <a:gd name="connsiteX159" fmla="*/ 6936828 w 7094483"/>
                <a:gd name="connsiteY159" fmla="*/ 977581 h 5234271"/>
                <a:gd name="connsiteX160" fmla="*/ 6915807 w 7094483"/>
                <a:gd name="connsiteY160" fmla="*/ 1009112 h 5234271"/>
                <a:gd name="connsiteX161" fmla="*/ 6884276 w 7094483"/>
                <a:gd name="connsiteY161" fmla="*/ 1072174 h 5234271"/>
                <a:gd name="connsiteX162" fmla="*/ 6842235 w 7094483"/>
                <a:gd name="connsiteY162" fmla="*/ 1135236 h 5234271"/>
                <a:gd name="connsiteX163" fmla="*/ 6800193 w 7094483"/>
                <a:gd name="connsiteY163" fmla="*/ 1229829 h 5234271"/>
                <a:gd name="connsiteX164" fmla="*/ 6768662 w 7094483"/>
                <a:gd name="connsiteY164" fmla="*/ 1261360 h 5234271"/>
                <a:gd name="connsiteX165" fmla="*/ 6695090 w 7094483"/>
                <a:gd name="connsiteY165" fmla="*/ 1345443 h 5234271"/>
                <a:gd name="connsiteX166" fmla="*/ 6621517 w 7094483"/>
                <a:gd name="connsiteY166" fmla="*/ 1419016 h 5234271"/>
                <a:gd name="connsiteX167" fmla="*/ 6589986 w 7094483"/>
                <a:gd name="connsiteY167" fmla="*/ 1440036 h 5234271"/>
                <a:gd name="connsiteX168" fmla="*/ 6537435 w 7094483"/>
                <a:gd name="connsiteY168" fmla="*/ 1503098 h 5234271"/>
                <a:gd name="connsiteX169" fmla="*/ 6474373 w 7094483"/>
                <a:gd name="connsiteY169" fmla="*/ 1545140 h 5234271"/>
                <a:gd name="connsiteX170" fmla="*/ 6442842 w 7094483"/>
                <a:gd name="connsiteY170" fmla="*/ 1576671 h 5234271"/>
                <a:gd name="connsiteX171" fmla="*/ 6337738 w 7094483"/>
                <a:gd name="connsiteY171" fmla="*/ 1639733 h 5234271"/>
                <a:gd name="connsiteX172" fmla="*/ 6274676 w 7094483"/>
                <a:gd name="connsiteY172" fmla="*/ 1671264 h 5234271"/>
                <a:gd name="connsiteX173" fmla="*/ 6253655 w 7094483"/>
                <a:gd name="connsiteY173" fmla="*/ 1702795 h 5234271"/>
                <a:gd name="connsiteX174" fmla="*/ 6190593 w 7094483"/>
                <a:gd name="connsiteY174" fmla="*/ 1744836 h 5234271"/>
                <a:gd name="connsiteX175" fmla="*/ 6127531 w 7094483"/>
                <a:gd name="connsiteY175" fmla="*/ 1786878 h 5234271"/>
                <a:gd name="connsiteX176" fmla="*/ 6096000 w 7094483"/>
                <a:gd name="connsiteY176" fmla="*/ 1807898 h 5234271"/>
                <a:gd name="connsiteX177" fmla="*/ 6064469 w 7094483"/>
                <a:gd name="connsiteY177" fmla="*/ 1839429 h 5234271"/>
                <a:gd name="connsiteX178" fmla="*/ 6043449 w 7094483"/>
                <a:gd name="connsiteY178" fmla="*/ 1870960 h 5234271"/>
                <a:gd name="connsiteX179" fmla="*/ 6001407 w 7094483"/>
                <a:gd name="connsiteY179" fmla="*/ 1881471 h 5234271"/>
                <a:gd name="connsiteX180" fmla="*/ 5927835 w 7094483"/>
                <a:gd name="connsiteY180" fmla="*/ 1965553 h 5234271"/>
                <a:gd name="connsiteX181" fmla="*/ 5906814 w 7094483"/>
                <a:gd name="connsiteY181" fmla="*/ 1997084 h 5234271"/>
                <a:gd name="connsiteX182" fmla="*/ 5875283 w 7094483"/>
                <a:gd name="connsiteY182" fmla="*/ 2007595 h 5234271"/>
                <a:gd name="connsiteX183" fmla="*/ 5843752 w 7094483"/>
                <a:gd name="connsiteY183" fmla="*/ 2028616 h 5234271"/>
                <a:gd name="connsiteX184" fmla="*/ 5728138 w 7094483"/>
                <a:gd name="connsiteY184" fmla="*/ 2049636 h 5234271"/>
                <a:gd name="connsiteX185" fmla="*/ 5665076 w 7094483"/>
                <a:gd name="connsiteY185" fmla="*/ 2070657 h 5234271"/>
                <a:gd name="connsiteX186" fmla="*/ 5602014 w 7094483"/>
                <a:gd name="connsiteY186" fmla="*/ 2133719 h 5234271"/>
                <a:gd name="connsiteX187" fmla="*/ 5549462 w 7094483"/>
                <a:gd name="connsiteY187" fmla="*/ 2186271 h 5234271"/>
                <a:gd name="connsiteX188" fmla="*/ 5496911 w 7094483"/>
                <a:gd name="connsiteY188" fmla="*/ 2249333 h 5234271"/>
                <a:gd name="connsiteX189" fmla="*/ 5433849 w 7094483"/>
                <a:gd name="connsiteY189" fmla="*/ 2291374 h 5234271"/>
                <a:gd name="connsiteX190" fmla="*/ 5402317 w 7094483"/>
                <a:gd name="connsiteY190" fmla="*/ 2322905 h 5234271"/>
                <a:gd name="connsiteX191" fmla="*/ 5339255 w 7094483"/>
                <a:gd name="connsiteY191" fmla="*/ 2364947 h 5234271"/>
                <a:gd name="connsiteX192" fmla="*/ 5255173 w 7094483"/>
                <a:gd name="connsiteY192" fmla="*/ 2459540 h 5234271"/>
                <a:gd name="connsiteX193" fmla="*/ 5223642 w 7094483"/>
                <a:gd name="connsiteY193" fmla="*/ 2491071 h 5234271"/>
                <a:gd name="connsiteX194" fmla="*/ 5192111 w 7094483"/>
                <a:gd name="connsiteY194" fmla="*/ 2512091 h 5234271"/>
                <a:gd name="connsiteX195" fmla="*/ 5160580 w 7094483"/>
                <a:gd name="connsiteY195" fmla="*/ 2543622 h 5234271"/>
                <a:gd name="connsiteX196" fmla="*/ 5139559 w 7094483"/>
                <a:gd name="connsiteY196" fmla="*/ 2575153 h 5234271"/>
                <a:gd name="connsiteX197" fmla="*/ 5076497 w 7094483"/>
                <a:gd name="connsiteY197" fmla="*/ 2617195 h 5234271"/>
                <a:gd name="connsiteX198" fmla="*/ 4981904 w 7094483"/>
                <a:gd name="connsiteY198" fmla="*/ 2701278 h 5234271"/>
                <a:gd name="connsiteX199" fmla="*/ 4929352 w 7094483"/>
                <a:gd name="connsiteY199" fmla="*/ 2743319 h 5234271"/>
                <a:gd name="connsiteX200" fmla="*/ 4908331 w 7094483"/>
                <a:gd name="connsiteY200" fmla="*/ 2774850 h 5234271"/>
                <a:gd name="connsiteX201" fmla="*/ 4845269 w 7094483"/>
                <a:gd name="connsiteY201" fmla="*/ 2816891 h 5234271"/>
                <a:gd name="connsiteX202" fmla="*/ 4771697 w 7094483"/>
                <a:gd name="connsiteY202" fmla="*/ 2900974 h 5234271"/>
                <a:gd name="connsiteX203" fmla="*/ 4508938 w 7094483"/>
                <a:gd name="connsiteY203" fmla="*/ 2900974 h 5234271"/>
                <a:gd name="connsiteX204" fmla="*/ 4477407 w 7094483"/>
                <a:gd name="connsiteY204" fmla="*/ 2932505 h 5234271"/>
                <a:gd name="connsiteX205" fmla="*/ 4445876 w 7094483"/>
                <a:gd name="connsiteY205" fmla="*/ 2953526 h 5234271"/>
                <a:gd name="connsiteX206" fmla="*/ 4340773 w 7094483"/>
                <a:gd name="connsiteY206" fmla="*/ 2985057 h 5234271"/>
                <a:gd name="connsiteX207" fmla="*/ 4309242 w 7094483"/>
                <a:gd name="connsiteY207" fmla="*/ 2995567 h 5234271"/>
                <a:gd name="connsiteX208" fmla="*/ 4277711 w 7094483"/>
                <a:gd name="connsiteY208" fmla="*/ 3027098 h 5234271"/>
                <a:gd name="connsiteX209" fmla="*/ 4246180 w 7094483"/>
                <a:gd name="connsiteY209" fmla="*/ 3048119 h 5234271"/>
                <a:gd name="connsiteX210" fmla="*/ 4225159 w 7094483"/>
                <a:gd name="connsiteY210" fmla="*/ 3079650 h 5234271"/>
                <a:gd name="connsiteX211" fmla="*/ 4193628 w 7094483"/>
                <a:gd name="connsiteY211" fmla="*/ 3100671 h 5234271"/>
                <a:gd name="connsiteX212" fmla="*/ 4099035 w 7094483"/>
                <a:gd name="connsiteY212" fmla="*/ 3174243 h 5234271"/>
                <a:gd name="connsiteX213" fmla="*/ 4067504 w 7094483"/>
                <a:gd name="connsiteY213" fmla="*/ 3195264 h 5234271"/>
                <a:gd name="connsiteX214" fmla="*/ 4004442 w 7094483"/>
                <a:gd name="connsiteY214" fmla="*/ 3216284 h 5234271"/>
                <a:gd name="connsiteX215" fmla="*/ 3972911 w 7094483"/>
                <a:gd name="connsiteY215" fmla="*/ 3226795 h 5234271"/>
                <a:gd name="connsiteX216" fmla="*/ 3909849 w 7094483"/>
                <a:gd name="connsiteY216" fmla="*/ 3237305 h 5234271"/>
                <a:gd name="connsiteX217" fmla="*/ 3815255 w 7094483"/>
                <a:gd name="connsiteY217" fmla="*/ 3268836 h 5234271"/>
                <a:gd name="connsiteX218" fmla="*/ 3783724 w 7094483"/>
                <a:gd name="connsiteY218" fmla="*/ 3279347 h 5234271"/>
                <a:gd name="connsiteX219" fmla="*/ 3752193 w 7094483"/>
                <a:gd name="connsiteY219" fmla="*/ 3300367 h 5234271"/>
                <a:gd name="connsiteX220" fmla="*/ 3731173 w 7094483"/>
                <a:gd name="connsiteY220" fmla="*/ 3363429 h 5234271"/>
                <a:gd name="connsiteX221" fmla="*/ 3636580 w 7094483"/>
                <a:gd name="connsiteY221" fmla="*/ 3415981 h 5234271"/>
                <a:gd name="connsiteX222" fmla="*/ 3584028 w 7094483"/>
                <a:gd name="connsiteY222" fmla="*/ 3468533 h 5234271"/>
                <a:gd name="connsiteX223" fmla="*/ 3541986 w 7094483"/>
                <a:gd name="connsiteY223" fmla="*/ 3563126 h 5234271"/>
                <a:gd name="connsiteX224" fmla="*/ 3478924 w 7094483"/>
                <a:gd name="connsiteY224" fmla="*/ 3584147 h 5234271"/>
                <a:gd name="connsiteX225" fmla="*/ 3447393 w 7094483"/>
                <a:gd name="connsiteY225" fmla="*/ 3594657 h 5234271"/>
                <a:gd name="connsiteX226" fmla="*/ 3415862 w 7094483"/>
                <a:gd name="connsiteY226" fmla="*/ 3615678 h 5234271"/>
                <a:gd name="connsiteX227" fmla="*/ 3384331 w 7094483"/>
                <a:gd name="connsiteY227" fmla="*/ 3626188 h 5234271"/>
                <a:gd name="connsiteX228" fmla="*/ 3373821 w 7094483"/>
                <a:gd name="connsiteY228" fmla="*/ 3657719 h 5234271"/>
                <a:gd name="connsiteX229" fmla="*/ 3363311 w 7094483"/>
                <a:gd name="connsiteY229" fmla="*/ 3783843 h 5234271"/>
                <a:gd name="connsiteX230" fmla="*/ 3331780 w 7094483"/>
                <a:gd name="connsiteY230" fmla="*/ 3794353 h 5234271"/>
                <a:gd name="connsiteX231" fmla="*/ 3300249 w 7094483"/>
                <a:gd name="connsiteY231" fmla="*/ 3815374 h 5234271"/>
                <a:gd name="connsiteX232" fmla="*/ 3153104 w 7094483"/>
                <a:gd name="connsiteY232" fmla="*/ 3836395 h 5234271"/>
                <a:gd name="connsiteX233" fmla="*/ 3090042 w 7094483"/>
                <a:gd name="connsiteY233" fmla="*/ 3878436 h 5234271"/>
                <a:gd name="connsiteX234" fmla="*/ 2995449 w 7094483"/>
                <a:gd name="connsiteY234" fmla="*/ 3899457 h 5234271"/>
                <a:gd name="connsiteX235" fmla="*/ 2932386 w 7094483"/>
                <a:gd name="connsiteY235" fmla="*/ 3952009 h 5234271"/>
                <a:gd name="connsiteX236" fmla="*/ 2869324 w 7094483"/>
                <a:gd name="connsiteY236" fmla="*/ 3983540 h 5234271"/>
                <a:gd name="connsiteX237" fmla="*/ 2806262 w 7094483"/>
                <a:gd name="connsiteY237" fmla="*/ 4015071 h 5234271"/>
                <a:gd name="connsiteX238" fmla="*/ 2764221 w 7094483"/>
                <a:gd name="connsiteY238" fmla="*/ 4057112 h 5234271"/>
                <a:gd name="connsiteX239" fmla="*/ 2743200 w 7094483"/>
                <a:gd name="connsiteY239" fmla="*/ 4088643 h 5234271"/>
                <a:gd name="connsiteX240" fmla="*/ 2711669 w 7094483"/>
                <a:gd name="connsiteY240" fmla="*/ 4109664 h 5234271"/>
                <a:gd name="connsiteX241" fmla="*/ 2617076 w 7094483"/>
                <a:gd name="connsiteY241" fmla="*/ 4183236 h 5234271"/>
                <a:gd name="connsiteX242" fmla="*/ 2585545 w 7094483"/>
                <a:gd name="connsiteY242" fmla="*/ 4214767 h 5234271"/>
                <a:gd name="connsiteX243" fmla="*/ 2522483 w 7094483"/>
                <a:gd name="connsiteY243" fmla="*/ 4235788 h 5234271"/>
                <a:gd name="connsiteX244" fmla="*/ 2459421 w 7094483"/>
                <a:gd name="connsiteY244" fmla="*/ 4277829 h 5234271"/>
                <a:gd name="connsiteX245" fmla="*/ 2396359 w 7094483"/>
                <a:gd name="connsiteY245" fmla="*/ 4330381 h 5234271"/>
                <a:gd name="connsiteX246" fmla="*/ 2375338 w 7094483"/>
                <a:gd name="connsiteY246" fmla="*/ 4361912 h 5234271"/>
                <a:gd name="connsiteX247" fmla="*/ 2270235 w 7094483"/>
                <a:gd name="connsiteY247" fmla="*/ 4414464 h 5234271"/>
                <a:gd name="connsiteX248" fmla="*/ 2217683 w 7094483"/>
                <a:gd name="connsiteY248" fmla="*/ 4424974 h 5234271"/>
                <a:gd name="connsiteX249" fmla="*/ 2154621 w 7094483"/>
                <a:gd name="connsiteY249" fmla="*/ 4445995 h 5234271"/>
                <a:gd name="connsiteX250" fmla="*/ 2091559 w 7094483"/>
                <a:gd name="connsiteY250" fmla="*/ 4488036 h 5234271"/>
                <a:gd name="connsiteX251" fmla="*/ 2028497 w 7094483"/>
                <a:gd name="connsiteY251" fmla="*/ 4519567 h 5234271"/>
                <a:gd name="connsiteX252" fmla="*/ 1933904 w 7094483"/>
                <a:gd name="connsiteY252" fmla="*/ 4572119 h 5234271"/>
                <a:gd name="connsiteX253" fmla="*/ 1723697 w 7094483"/>
                <a:gd name="connsiteY253" fmla="*/ 4603650 h 5234271"/>
                <a:gd name="connsiteX254" fmla="*/ 1713186 w 7094483"/>
                <a:gd name="connsiteY254" fmla="*/ 4635181 h 5234271"/>
                <a:gd name="connsiteX255" fmla="*/ 1650124 w 7094483"/>
                <a:gd name="connsiteY255" fmla="*/ 4687733 h 5234271"/>
                <a:gd name="connsiteX256" fmla="*/ 1618593 w 7094483"/>
                <a:gd name="connsiteY256" fmla="*/ 4719264 h 5234271"/>
                <a:gd name="connsiteX257" fmla="*/ 1555531 w 7094483"/>
                <a:gd name="connsiteY257" fmla="*/ 4740284 h 5234271"/>
                <a:gd name="connsiteX258" fmla="*/ 1524000 w 7094483"/>
                <a:gd name="connsiteY258" fmla="*/ 4750795 h 5234271"/>
                <a:gd name="connsiteX259" fmla="*/ 1460938 w 7094483"/>
                <a:gd name="connsiteY259" fmla="*/ 4792836 h 5234271"/>
                <a:gd name="connsiteX260" fmla="*/ 1397876 w 7094483"/>
                <a:gd name="connsiteY260" fmla="*/ 4834878 h 5234271"/>
                <a:gd name="connsiteX261" fmla="*/ 1366345 w 7094483"/>
                <a:gd name="connsiteY261" fmla="*/ 4845388 h 5234271"/>
                <a:gd name="connsiteX262" fmla="*/ 1271752 w 7094483"/>
                <a:gd name="connsiteY262" fmla="*/ 4866409 h 5234271"/>
                <a:gd name="connsiteX263" fmla="*/ 1208690 w 7094483"/>
                <a:gd name="connsiteY263" fmla="*/ 4876919 h 5234271"/>
                <a:gd name="connsiteX264" fmla="*/ 1093076 w 7094483"/>
                <a:gd name="connsiteY264" fmla="*/ 4908450 h 5234271"/>
                <a:gd name="connsiteX265" fmla="*/ 1061545 w 7094483"/>
                <a:gd name="connsiteY265" fmla="*/ 4929471 h 5234271"/>
                <a:gd name="connsiteX266" fmla="*/ 998483 w 7094483"/>
                <a:gd name="connsiteY266" fmla="*/ 4950491 h 5234271"/>
                <a:gd name="connsiteX267" fmla="*/ 935421 w 7094483"/>
                <a:gd name="connsiteY267" fmla="*/ 4982022 h 5234271"/>
                <a:gd name="connsiteX268" fmla="*/ 872359 w 7094483"/>
                <a:gd name="connsiteY268" fmla="*/ 5024064 h 5234271"/>
                <a:gd name="connsiteX269" fmla="*/ 777766 w 7094483"/>
                <a:gd name="connsiteY269" fmla="*/ 5034574 h 5234271"/>
                <a:gd name="connsiteX270" fmla="*/ 756745 w 7094483"/>
                <a:gd name="connsiteY270" fmla="*/ 5066105 h 5234271"/>
                <a:gd name="connsiteX271" fmla="*/ 693683 w 7094483"/>
                <a:gd name="connsiteY271" fmla="*/ 5097636 h 5234271"/>
                <a:gd name="connsiteX272" fmla="*/ 493986 w 7094483"/>
                <a:gd name="connsiteY272" fmla="*/ 5087126 h 5234271"/>
                <a:gd name="connsiteX273" fmla="*/ 388883 w 7094483"/>
                <a:gd name="connsiteY273" fmla="*/ 5097636 h 5234271"/>
                <a:gd name="connsiteX274" fmla="*/ 325821 w 7094483"/>
                <a:gd name="connsiteY274" fmla="*/ 5118657 h 5234271"/>
                <a:gd name="connsiteX275" fmla="*/ 294290 w 7094483"/>
                <a:gd name="connsiteY275" fmla="*/ 5139678 h 5234271"/>
                <a:gd name="connsiteX276" fmla="*/ 252249 w 7094483"/>
                <a:gd name="connsiteY276" fmla="*/ 5181719 h 5234271"/>
                <a:gd name="connsiteX277" fmla="*/ 220717 w 7094483"/>
                <a:gd name="connsiteY277" fmla="*/ 5202740 h 5234271"/>
                <a:gd name="connsiteX278" fmla="*/ 94593 w 7094483"/>
                <a:gd name="connsiteY278" fmla="*/ 5234271 h 5234271"/>
                <a:gd name="connsiteX279" fmla="*/ 52552 w 7094483"/>
                <a:gd name="connsiteY279" fmla="*/ 5171209 h 5234271"/>
                <a:gd name="connsiteX280" fmla="*/ 63062 w 7094483"/>
                <a:gd name="connsiteY280" fmla="*/ 5139678 h 5234271"/>
                <a:gd name="connsiteX281" fmla="*/ 94593 w 7094483"/>
                <a:gd name="connsiteY281" fmla="*/ 5118657 h 5234271"/>
                <a:gd name="connsiteX282" fmla="*/ 94593 w 7094483"/>
                <a:gd name="connsiteY282" fmla="*/ 5118657 h 52342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</a:cxnLst>
              <a:rect l="l" t="t" r="r" b="b"/>
              <a:pathLst>
                <a:path w="7094483" h="5234271">
                  <a:moveTo>
                    <a:pt x="0" y="5181719"/>
                  </a:moveTo>
                  <a:lnTo>
                    <a:pt x="0" y="5181719"/>
                  </a:lnTo>
                  <a:cubicBezTo>
                    <a:pt x="24524" y="5160698"/>
                    <a:pt x="49564" y="5140265"/>
                    <a:pt x="73573" y="5118657"/>
                  </a:cubicBezTo>
                  <a:cubicBezTo>
                    <a:pt x="97720" y="5096924"/>
                    <a:pt x="106602" y="5079453"/>
                    <a:pt x="136635" y="5066105"/>
                  </a:cubicBezTo>
                  <a:cubicBezTo>
                    <a:pt x="156883" y="5057106"/>
                    <a:pt x="199697" y="5045084"/>
                    <a:pt x="199697" y="5045084"/>
                  </a:cubicBezTo>
                  <a:cubicBezTo>
                    <a:pt x="206704" y="5034574"/>
                    <a:pt x="211785" y="5022485"/>
                    <a:pt x="220717" y="5013553"/>
                  </a:cubicBezTo>
                  <a:cubicBezTo>
                    <a:pt x="241090" y="4993181"/>
                    <a:pt x="258138" y="4990570"/>
                    <a:pt x="283780" y="4982022"/>
                  </a:cubicBezTo>
                  <a:cubicBezTo>
                    <a:pt x="290787" y="4971512"/>
                    <a:pt x="295868" y="4959423"/>
                    <a:pt x="304800" y="4950491"/>
                  </a:cubicBezTo>
                  <a:cubicBezTo>
                    <a:pt x="325173" y="4930118"/>
                    <a:pt x="342219" y="4927508"/>
                    <a:pt x="367862" y="4918960"/>
                  </a:cubicBezTo>
                  <a:cubicBezTo>
                    <a:pt x="378372" y="4908450"/>
                    <a:pt x="387974" y="4896945"/>
                    <a:pt x="399393" y="4887429"/>
                  </a:cubicBezTo>
                  <a:cubicBezTo>
                    <a:pt x="409097" y="4879342"/>
                    <a:pt x="421992" y="4875341"/>
                    <a:pt x="430924" y="4866409"/>
                  </a:cubicBezTo>
                  <a:cubicBezTo>
                    <a:pt x="500997" y="4796337"/>
                    <a:pt x="399389" y="4869916"/>
                    <a:pt x="483476" y="4813857"/>
                  </a:cubicBezTo>
                  <a:cubicBezTo>
                    <a:pt x="490483" y="4803347"/>
                    <a:pt x="495565" y="4791258"/>
                    <a:pt x="504497" y="4782326"/>
                  </a:cubicBezTo>
                  <a:cubicBezTo>
                    <a:pt x="513429" y="4773394"/>
                    <a:pt x="528137" y="4771169"/>
                    <a:pt x="536028" y="4761305"/>
                  </a:cubicBezTo>
                  <a:cubicBezTo>
                    <a:pt x="542949" y="4752654"/>
                    <a:pt x="541583" y="4739683"/>
                    <a:pt x="546538" y="4729774"/>
                  </a:cubicBezTo>
                  <a:cubicBezTo>
                    <a:pt x="552187" y="4718476"/>
                    <a:pt x="560552" y="4708753"/>
                    <a:pt x="567559" y="4698243"/>
                  </a:cubicBezTo>
                  <a:cubicBezTo>
                    <a:pt x="571062" y="4687733"/>
                    <a:pt x="571924" y="4675930"/>
                    <a:pt x="578069" y="4666712"/>
                  </a:cubicBezTo>
                  <a:cubicBezTo>
                    <a:pt x="586314" y="4654344"/>
                    <a:pt x="598181" y="4644697"/>
                    <a:pt x="609600" y="4635181"/>
                  </a:cubicBezTo>
                  <a:cubicBezTo>
                    <a:pt x="631886" y="4616609"/>
                    <a:pt x="657469" y="4605991"/>
                    <a:pt x="683173" y="4593140"/>
                  </a:cubicBezTo>
                  <a:cubicBezTo>
                    <a:pt x="717774" y="4558539"/>
                    <a:pt x="727483" y="4544708"/>
                    <a:pt x="777766" y="4519567"/>
                  </a:cubicBezTo>
                  <a:cubicBezTo>
                    <a:pt x="791780" y="4512560"/>
                    <a:pt x="806372" y="4506608"/>
                    <a:pt x="819807" y="4498547"/>
                  </a:cubicBezTo>
                  <a:cubicBezTo>
                    <a:pt x="841471" y="4485549"/>
                    <a:pt x="861848" y="4470519"/>
                    <a:pt x="882869" y="4456505"/>
                  </a:cubicBezTo>
                  <a:cubicBezTo>
                    <a:pt x="893379" y="4449498"/>
                    <a:pt x="902416" y="4439478"/>
                    <a:pt x="914400" y="4435484"/>
                  </a:cubicBezTo>
                  <a:lnTo>
                    <a:pt x="1008993" y="4403953"/>
                  </a:lnTo>
                  <a:lnTo>
                    <a:pt x="1040524" y="4393443"/>
                  </a:lnTo>
                  <a:lnTo>
                    <a:pt x="1072055" y="4382933"/>
                  </a:lnTo>
                  <a:cubicBezTo>
                    <a:pt x="1093076" y="4368919"/>
                    <a:pt x="1117252" y="4358755"/>
                    <a:pt x="1135117" y="4340891"/>
                  </a:cubicBezTo>
                  <a:cubicBezTo>
                    <a:pt x="1162323" y="4313686"/>
                    <a:pt x="1191997" y="4279891"/>
                    <a:pt x="1229711" y="4267319"/>
                  </a:cubicBezTo>
                  <a:cubicBezTo>
                    <a:pt x="1309720" y="4240649"/>
                    <a:pt x="1271046" y="4250643"/>
                    <a:pt x="1345324" y="4235788"/>
                  </a:cubicBezTo>
                  <a:cubicBezTo>
                    <a:pt x="1435688" y="4175544"/>
                    <a:pt x="1321357" y="4247772"/>
                    <a:pt x="1408386" y="4204257"/>
                  </a:cubicBezTo>
                  <a:cubicBezTo>
                    <a:pt x="1419684" y="4198608"/>
                    <a:pt x="1428374" y="4188366"/>
                    <a:pt x="1439917" y="4183236"/>
                  </a:cubicBezTo>
                  <a:cubicBezTo>
                    <a:pt x="1460165" y="4174237"/>
                    <a:pt x="1481959" y="4169223"/>
                    <a:pt x="1502980" y="4162216"/>
                  </a:cubicBezTo>
                  <a:cubicBezTo>
                    <a:pt x="1513490" y="4158713"/>
                    <a:pt x="1525293" y="4157850"/>
                    <a:pt x="1534511" y="4151705"/>
                  </a:cubicBezTo>
                  <a:cubicBezTo>
                    <a:pt x="1693888" y="4045455"/>
                    <a:pt x="1530319" y="4160455"/>
                    <a:pt x="1629104" y="4078133"/>
                  </a:cubicBezTo>
                  <a:cubicBezTo>
                    <a:pt x="1638808" y="4070046"/>
                    <a:pt x="1650931" y="4065199"/>
                    <a:pt x="1660635" y="4057112"/>
                  </a:cubicBezTo>
                  <a:cubicBezTo>
                    <a:pt x="1672054" y="4047596"/>
                    <a:pt x="1680747" y="4035097"/>
                    <a:pt x="1692166" y="4025581"/>
                  </a:cubicBezTo>
                  <a:cubicBezTo>
                    <a:pt x="1701870" y="4017494"/>
                    <a:pt x="1713993" y="4012647"/>
                    <a:pt x="1723697" y="4004560"/>
                  </a:cubicBezTo>
                  <a:cubicBezTo>
                    <a:pt x="1751986" y="3980986"/>
                    <a:pt x="1753206" y="3966921"/>
                    <a:pt x="1786759" y="3952009"/>
                  </a:cubicBezTo>
                  <a:cubicBezTo>
                    <a:pt x="1807007" y="3943010"/>
                    <a:pt x="1849821" y="3930988"/>
                    <a:pt x="1849821" y="3930988"/>
                  </a:cubicBezTo>
                  <a:cubicBezTo>
                    <a:pt x="1860331" y="3923981"/>
                    <a:pt x="1870054" y="3915616"/>
                    <a:pt x="1881352" y="3909967"/>
                  </a:cubicBezTo>
                  <a:cubicBezTo>
                    <a:pt x="1891261" y="3905012"/>
                    <a:pt x="1904232" y="3906378"/>
                    <a:pt x="1912883" y="3899457"/>
                  </a:cubicBezTo>
                  <a:cubicBezTo>
                    <a:pt x="1980799" y="3845125"/>
                    <a:pt x="1886181" y="3883833"/>
                    <a:pt x="1965435" y="3857416"/>
                  </a:cubicBezTo>
                  <a:cubicBezTo>
                    <a:pt x="1985238" y="3837612"/>
                    <a:pt x="2002155" y="3816571"/>
                    <a:pt x="2028497" y="3804864"/>
                  </a:cubicBezTo>
                  <a:cubicBezTo>
                    <a:pt x="2048745" y="3795865"/>
                    <a:pt x="2091559" y="3783843"/>
                    <a:pt x="2091559" y="3783843"/>
                  </a:cubicBezTo>
                  <a:cubicBezTo>
                    <a:pt x="2112580" y="3769829"/>
                    <a:pt x="2136757" y="3759666"/>
                    <a:pt x="2154621" y="3741802"/>
                  </a:cubicBezTo>
                  <a:cubicBezTo>
                    <a:pt x="2165131" y="3731292"/>
                    <a:pt x="2173159" y="3717490"/>
                    <a:pt x="2186152" y="3710271"/>
                  </a:cubicBezTo>
                  <a:cubicBezTo>
                    <a:pt x="2205521" y="3699510"/>
                    <a:pt x="2249214" y="3689250"/>
                    <a:pt x="2249214" y="3689250"/>
                  </a:cubicBezTo>
                  <a:cubicBezTo>
                    <a:pt x="2333301" y="3633191"/>
                    <a:pt x="2231693" y="3706770"/>
                    <a:pt x="2301766" y="3636698"/>
                  </a:cubicBezTo>
                  <a:cubicBezTo>
                    <a:pt x="2310698" y="3627766"/>
                    <a:pt x="2322787" y="3622685"/>
                    <a:pt x="2333297" y="3615678"/>
                  </a:cubicBezTo>
                  <a:cubicBezTo>
                    <a:pt x="2353967" y="3584672"/>
                    <a:pt x="2355499" y="3577908"/>
                    <a:pt x="2385849" y="3552616"/>
                  </a:cubicBezTo>
                  <a:cubicBezTo>
                    <a:pt x="2395553" y="3544529"/>
                    <a:pt x="2407676" y="3539682"/>
                    <a:pt x="2417380" y="3531595"/>
                  </a:cubicBezTo>
                  <a:cubicBezTo>
                    <a:pt x="2428799" y="3522079"/>
                    <a:pt x="2435918" y="3507283"/>
                    <a:pt x="2448911" y="3500064"/>
                  </a:cubicBezTo>
                  <a:cubicBezTo>
                    <a:pt x="2468280" y="3489303"/>
                    <a:pt x="2511973" y="3479043"/>
                    <a:pt x="2511973" y="3479043"/>
                  </a:cubicBezTo>
                  <a:cubicBezTo>
                    <a:pt x="2522483" y="3468533"/>
                    <a:pt x="2531136" y="3455757"/>
                    <a:pt x="2543504" y="3447512"/>
                  </a:cubicBezTo>
                  <a:cubicBezTo>
                    <a:pt x="2552722" y="3441367"/>
                    <a:pt x="2565126" y="3441957"/>
                    <a:pt x="2575035" y="3437002"/>
                  </a:cubicBezTo>
                  <a:cubicBezTo>
                    <a:pt x="2586333" y="3431353"/>
                    <a:pt x="2596056" y="3422988"/>
                    <a:pt x="2606566" y="3415981"/>
                  </a:cubicBezTo>
                  <a:cubicBezTo>
                    <a:pt x="2645101" y="3358177"/>
                    <a:pt x="2606568" y="3407220"/>
                    <a:pt x="2659117" y="3363429"/>
                  </a:cubicBezTo>
                  <a:cubicBezTo>
                    <a:pt x="2670536" y="3353913"/>
                    <a:pt x="2679363" y="3341571"/>
                    <a:pt x="2690649" y="3331898"/>
                  </a:cubicBezTo>
                  <a:cubicBezTo>
                    <a:pt x="2717889" y="3308550"/>
                    <a:pt x="2768610" y="3276421"/>
                    <a:pt x="2795752" y="3258326"/>
                  </a:cubicBezTo>
                  <a:cubicBezTo>
                    <a:pt x="2806262" y="3251319"/>
                    <a:pt x="2818351" y="3246237"/>
                    <a:pt x="2827283" y="3237305"/>
                  </a:cubicBezTo>
                  <a:cubicBezTo>
                    <a:pt x="2837793" y="3226795"/>
                    <a:pt x="2846446" y="3214019"/>
                    <a:pt x="2858814" y="3205774"/>
                  </a:cubicBezTo>
                  <a:cubicBezTo>
                    <a:pt x="2868032" y="3199629"/>
                    <a:pt x="2879835" y="3198767"/>
                    <a:pt x="2890345" y="3195264"/>
                  </a:cubicBezTo>
                  <a:cubicBezTo>
                    <a:pt x="2900855" y="3184754"/>
                    <a:pt x="2910143" y="3172859"/>
                    <a:pt x="2921876" y="3163733"/>
                  </a:cubicBezTo>
                  <a:cubicBezTo>
                    <a:pt x="2941818" y="3148222"/>
                    <a:pt x="2967074" y="3139555"/>
                    <a:pt x="2984938" y="3121691"/>
                  </a:cubicBezTo>
                  <a:cubicBezTo>
                    <a:pt x="3005959" y="3100670"/>
                    <a:pt x="3023265" y="3075119"/>
                    <a:pt x="3048000" y="3058629"/>
                  </a:cubicBezTo>
                  <a:cubicBezTo>
                    <a:pt x="3069021" y="3044615"/>
                    <a:pt x="3093198" y="3034452"/>
                    <a:pt x="3111062" y="3016588"/>
                  </a:cubicBezTo>
                  <a:cubicBezTo>
                    <a:pt x="3150427" y="2977223"/>
                    <a:pt x="3128492" y="2989757"/>
                    <a:pt x="3174124" y="2974547"/>
                  </a:cubicBezTo>
                  <a:cubicBezTo>
                    <a:pt x="3184634" y="2967540"/>
                    <a:pt x="3194357" y="2959175"/>
                    <a:pt x="3205655" y="2953526"/>
                  </a:cubicBezTo>
                  <a:cubicBezTo>
                    <a:pt x="3215564" y="2948571"/>
                    <a:pt x="3227968" y="2949161"/>
                    <a:pt x="3237186" y="2943016"/>
                  </a:cubicBezTo>
                  <a:cubicBezTo>
                    <a:pt x="3288841" y="2908579"/>
                    <a:pt x="3250961" y="2918729"/>
                    <a:pt x="3289738" y="2879953"/>
                  </a:cubicBezTo>
                  <a:cubicBezTo>
                    <a:pt x="3298670" y="2871021"/>
                    <a:pt x="3310759" y="2865940"/>
                    <a:pt x="3321269" y="2858933"/>
                  </a:cubicBezTo>
                  <a:cubicBezTo>
                    <a:pt x="3324773" y="2848423"/>
                    <a:pt x="3324859" y="2836053"/>
                    <a:pt x="3331780" y="2827402"/>
                  </a:cubicBezTo>
                  <a:cubicBezTo>
                    <a:pt x="3339671" y="2817538"/>
                    <a:pt x="3353607" y="2814468"/>
                    <a:pt x="3363311" y="2806381"/>
                  </a:cubicBezTo>
                  <a:cubicBezTo>
                    <a:pt x="3444237" y="2738942"/>
                    <a:pt x="3348087" y="2806020"/>
                    <a:pt x="3426373" y="2753829"/>
                  </a:cubicBezTo>
                  <a:lnTo>
                    <a:pt x="3531476" y="2596174"/>
                  </a:lnTo>
                  <a:lnTo>
                    <a:pt x="3552497" y="2564643"/>
                  </a:lnTo>
                  <a:cubicBezTo>
                    <a:pt x="3559504" y="2554133"/>
                    <a:pt x="3563007" y="2540119"/>
                    <a:pt x="3573517" y="2533112"/>
                  </a:cubicBezTo>
                  <a:cubicBezTo>
                    <a:pt x="3604521" y="2512443"/>
                    <a:pt x="3611291" y="2510907"/>
                    <a:pt x="3636580" y="2480560"/>
                  </a:cubicBezTo>
                  <a:cubicBezTo>
                    <a:pt x="3644667" y="2470856"/>
                    <a:pt x="3648094" y="2457347"/>
                    <a:pt x="3657600" y="2449029"/>
                  </a:cubicBezTo>
                  <a:cubicBezTo>
                    <a:pt x="3676613" y="2432393"/>
                    <a:pt x="3699641" y="2421002"/>
                    <a:pt x="3720662" y="2406988"/>
                  </a:cubicBezTo>
                  <a:cubicBezTo>
                    <a:pt x="3731172" y="2399981"/>
                    <a:pt x="3740209" y="2389961"/>
                    <a:pt x="3752193" y="2385967"/>
                  </a:cubicBezTo>
                  <a:lnTo>
                    <a:pt x="3815255" y="2364947"/>
                  </a:lnTo>
                  <a:cubicBezTo>
                    <a:pt x="3852202" y="2309527"/>
                    <a:pt x="3814972" y="2350053"/>
                    <a:pt x="3878317" y="2322905"/>
                  </a:cubicBezTo>
                  <a:cubicBezTo>
                    <a:pt x="3889928" y="2317929"/>
                    <a:pt x="3898550" y="2307533"/>
                    <a:pt x="3909849" y="2301884"/>
                  </a:cubicBezTo>
                  <a:cubicBezTo>
                    <a:pt x="3919758" y="2296929"/>
                    <a:pt x="3930870" y="2294877"/>
                    <a:pt x="3941380" y="2291374"/>
                  </a:cubicBezTo>
                  <a:cubicBezTo>
                    <a:pt x="3951890" y="2284367"/>
                    <a:pt x="3961083" y="2274788"/>
                    <a:pt x="3972911" y="2270353"/>
                  </a:cubicBezTo>
                  <a:cubicBezTo>
                    <a:pt x="3989637" y="2264081"/>
                    <a:pt x="4008131" y="2264176"/>
                    <a:pt x="4025462" y="2259843"/>
                  </a:cubicBezTo>
                  <a:cubicBezTo>
                    <a:pt x="4036210" y="2257156"/>
                    <a:pt x="4046483" y="2252836"/>
                    <a:pt x="4056993" y="2249333"/>
                  </a:cubicBezTo>
                  <a:cubicBezTo>
                    <a:pt x="4135279" y="2197142"/>
                    <a:pt x="4039129" y="2264220"/>
                    <a:pt x="4120055" y="2196781"/>
                  </a:cubicBezTo>
                  <a:cubicBezTo>
                    <a:pt x="4129759" y="2188694"/>
                    <a:pt x="4141882" y="2183847"/>
                    <a:pt x="4151586" y="2175760"/>
                  </a:cubicBezTo>
                  <a:cubicBezTo>
                    <a:pt x="4204072" y="2132022"/>
                    <a:pt x="4159236" y="2152189"/>
                    <a:pt x="4214649" y="2133719"/>
                  </a:cubicBezTo>
                  <a:cubicBezTo>
                    <a:pt x="4264618" y="2100406"/>
                    <a:pt x="4234194" y="2116694"/>
                    <a:pt x="4309242" y="2091678"/>
                  </a:cubicBezTo>
                  <a:lnTo>
                    <a:pt x="4340773" y="2081167"/>
                  </a:lnTo>
                  <a:lnTo>
                    <a:pt x="4372304" y="2070657"/>
                  </a:lnTo>
                  <a:cubicBezTo>
                    <a:pt x="4382814" y="2060147"/>
                    <a:pt x="4392416" y="2048642"/>
                    <a:pt x="4403835" y="2039126"/>
                  </a:cubicBezTo>
                  <a:cubicBezTo>
                    <a:pt x="4413539" y="2031039"/>
                    <a:pt x="4426434" y="2027037"/>
                    <a:pt x="4435366" y="2018105"/>
                  </a:cubicBezTo>
                  <a:cubicBezTo>
                    <a:pt x="4484977" y="1968493"/>
                    <a:pt x="4432705" y="2006331"/>
                    <a:pt x="4466897" y="1955043"/>
                  </a:cubicBezTo>
                  <a:cubicBezTo>
                    <a:pt x="4489392" y="1921301"/>
                    <a:pt x="4496901" y="1924021"/>
                    <a:pt x="4529959" y="1913002"/>
                  </a:cubicBezTo>
                  <a:cubicBezTo>
                    <a:pt x="4587489" y="1932178"/>
                    <a:pt x="4562214" y="1928647"/>
                    <a:pt x="4656083" y="1913002"/>
                  </a:cubicBezTo>
                  <a:cubicBezTo>
                    <a:pt x="4667011" y="1911181"/>
                    <a:pt x="4677929" y="1907871"/>
                    <a:pt x="4687614" y="1902491"/>
                  </a:cubicBezTo>
                  <a:cubicBezTo>
                    <a:pt x="4709698" y="1890222"/>
                    <a:pt x="4726709" y="1868439"/>
                    <a:pt x="4750676" y="1860450"/>
                  </a:cubicBezTo>
                  <a:lnTo>
                    <a:pt x="4876800" y="1818409"/>
                  </a:lnTo>
                  <a:cubicBezTo>
                    <a:pt x="4887310" y="1814905"/>
                    <a:pt x="4899113" y="1814043"/>
                    <a:pt x="4908331" y="1807898"/>
                  </a:cubicBezTo>
                  <a:lnTo>
                    <a:pt x="4971393" y="1765857"/>
                  </a:lnTo>
                  <a:cubicBezTo>
                    <a:pt x="4981903" y="1758850"/>
                    <a:pt x="4993992" y="1753768"/>
                    <a:pt x="5002924" y="1744836"/>
                  </a:cubicBezTo>
                  <a:cubicBezTo>
                    <a:pt x="5013434" y="1734326"/>
                    <a:pt x="5022087" y="1721550"/>
                    <a:pt x="5034455" y="1713305"/>
                  </a:cubicBezTo>
                  <a:cubicBezTo>
                    <a:pt x="5043673" y="1707160"/>
                    <a:pt x="5055333" y="1705839"/>
                    <a:pt x="5065986" y="1702795"/>
                  </a:cubicBezTo>
                  <a:cubicBezTo>
                    <a:pt x="5177155" y="1671032"/>
                    <a:pt x="5021263" y="1721206"/>
                    <a:pt x="5171090" y="1671264"/>
                  </a:cubicBezTo>
                  <a:cubicBezTo>
                    <a:pt x="5181600" y="1667761"/>
                    <a:pt x="5193403" y="1666898"/>
                    <a:pt x="5202621" y="1660753"/>
                  </a:cubicBezTo>
                  <a:cubicBezTo>
                    <a:pt x="5276911" y="1611228"/>
                    <a:pt x="5184963" y="1673367"/>
                    <a:pt x="5276193" y="1608202"/>
                  </a:cubicBezTo>
                  <a:cubicBezTo>
                    <a:pt x="5309462" y="1584438"/>
                    <a:pt x="5315421" y="1585088"/>
                    <a:pt x="5349766" y="1555650"/>
                  </a:cubicBezTo>
                  <a:cubicBezTo>
                    <a:pt x="5389443" y="1521642"/>
                    <a:pt x="5365097" y="1524119"/>
                    <a:pt x="5391807" y="1524119"/>
                  </a:cubicBezTo>
                  <a:lnTo>
                    <a:pt x="5391807" y="1471567"/>
                  </a:lnTo>
                  <a:cubicBezTo>
                    <a:pt x="5416331" y="1450546"/>
                    <a:pt x="5443921" y="1432647"/>
                    <a:pt x="5465380" y="1408505"/>
                  </a:cubicBezTo>
                  <a:cubicBezTo>
                    <a:pt x="5472740" y="1400225"/>
                    <a:pt x="5468969" y="1385625"/>
                    <a:pt x="5475890" y="1376974"/>
                  </a:cubicBezTo>
                  <a:cubicBezTo>
                    <a:pt x="5490708" y="1358451"/>
                    <a:pt x="5518180" y="1352367"/>
                    <a:pt x="5538952" y="1345443"/>
                  </a:cubicBezTo>
                  <a:cubicBezTo>
                    <a:pt x="5559973" y="1324422"/>
                    <a:pt x="5585524" y="1307116"/>
                    <a:pt x="5602014" y="1282381"/>
                  </a:cubicBezTo>
                  <a:cubicBezTo>
                    <a:pt x="5630042" y="1240340"/>
                    <a:pt x="5612525" y="1257857"/>
                    <a:pt x="5654566" y="1229829"/>
                  </a:cubicBezTo>
                  <a:cubicBezTo>
                    <a:pt x="5673065" y="1174331"/>
                    <a:pt x="5658931" y="1207515"/>
                    <a:pt x="5707117" y="1135236"/>
                  </a:cubicBezTo>
                  <a:cubicBezTo>
                    <a:pt x="5714124" y="1124726"/>
                    <a:pt x="5717628" y="1110712"/>
                    <a:pt x="5728138" y="1103705"/>
                  </a:cubicBezTo>
                  <a:lnTo>
                    <a:pt x="5791200" y="1061664"/>
                  </a:lnTo>
                  <a:cubicBezTo>
                    <a:pt x="5801710" y="1054657"/>
                    <a:pt x="5813799" y="1049575"/>
                    <a:pt x="5822731" y="1040643"/>
                  </a:cubicBezTo>
                  <a:cubicBezTo>
                    <a:pt x="5833241" y="1030133"/>
                    <a:pt x="5842529" y="1018237"/>
                    <a:pt x="5854262" y="1009112"/>
                  </a:cubicBezTo>
                  <a:cubicBezTo>
                    <a:pt x="5874204" y="993602"/>
                    <a:pt x="5899460" y="984935"/>
                    <a:pt x="5917324" y="967071"/>
                  </a:cubicBezTo>
                  <a:cubicBezTo>
                    <a:pt x="6009442" y="874953"/>
                    <a:pt x="5896712" y="991806"/>
                    <a:pt x="5969876" y="904009"/>
                  </a:cubicBezTo>
                  <a:cubicBezTo>
                    <a:pt x="5995166" y="873662"/>
                    <a:pt x="6001935" y="872126"/>
                    <a:pt x="6032938" y="851457"/>
                  </a:cubicBezTo>
                  <a:cubicBezTo>
                    <a:pt x="6052960" y="791396"/>
                    <a:pt x="6026932" y="841449"/>
                    <a:pt x="6074980" y="809416"/>
                  </a:cubicBezTo>
                  <a:cubicBezTo>
                    <a:pt x="6153710" y="756929"/>
                    <a:pt x="6063069" y="792364"/>
                    <a:pt x="6138042" y="767374"/>
                  </a:cubicBezTo>
                  <a:cubicBezTo>
                    <a:pt x="6197597" y="678038"/>
                    <a:pt x="6099507" y="816419"/>
                    <a:pt x="6222124" y="693802"/>
                  </a:cubicBezTo>
                  <a:cubicBezTo>
                    <a:pt x="6232634" y="683292"/>
                    <a:pt x="6244139" y="673690"/>
                    <a:pt x="6253655" y="662271"/>
                  </a:cubicBezTo>
                  <a:cubicBezTo>
                    <a:pt x="6261742" y="652567"/>
                    <a:pt x="6264812" y="638631"/>
                    <a:pt x="6274676" y="630740"/>
                  </a:cubicBezTo>
                  <a:cubicBezTo>
                    <a:pt x="6283327" y="623819"/>
                    <a:pt x="6295697" y="623733"/>
                    <a:pt x="6306207" y="620229"/>
                  </a:cubicBezTo>
                  <a:cubicBezTo>
                    <a:pt x="6358398" y="541943"/>
                    <a:pt x="6291320" y="638093"/>
                    <a:pt x="6358759" y="557167"/>
                  </a:cubicBezTo>
                  <a:cubicBezTo>
                    <a:pt x="6366846" y="547463"/>
                    <a:pt x="6371693" y="535340"/>
                    <a:pt x="6379780" y="525636"/>
                  </a:cubicBezTo>
                  <a:cubicBezTo>
                    <a:pt x="6405070" y="495289"/>
                    <a:pt x="6411839" y="493753"/>
                    <a:pt x="6442842" y="473084"/>
                  </a:cubicBezTo>
                  <a:cubicBezTo>
                    <a:pt x="6446345" y="462574"/>
                    <a:pt x="6446431" y="450204"/>
                    <a:pt x="6453352" y="441553"/>
                  </a:cubicBezTo>
                  <a:cubicBezTo>
                    <a:pt x="6461243" y="431689"/>
                    <a:pt x="6475179" y="428620"/>
                    <a:pt x="6484883" y="420533"/>
                  </a:cubicBezTo>
                  <a:cubicBezTo>
                    <a:pt x="6496302" y="411017"/>
                    <a:pt x="6504995" y="398518"/>
                    <a:pt x="6516414" y="389002"/>
                  </a:cubicBezTo>
                  <a:cubicBezTo>
                    <a:pt x="6526118" y="380915"/>
                    <a:pt x="6538241" y="376068"/>
                    <a:pt x="6547945" y="367981"/>
                  </a:cubicBezTo>
                  <a:cubicBezTo>
                    <a:pt x="6559364" y="358465"/>
                    <a:pt x="6568057" y="345966"/>
                    <a:pt x="6579476" y="336450"/>
                  </a:cubicBezTo>
                  <a:cubicBezTo>
                    <a:pt x="6589180" y="328363"/>
                    <a:pt x="6601566" y="323821"/>
                    <a:pt x="6611007" y="315429"/>
                  </a:cubicBezTo>
                  <a:cubicBezTo>
                    <a:pt x="6669911" y="263070"/>
                    <a:pt x="6663141" y="268759"/>
                    <a:pt x="6695090" y="220836"/>
                  </a:cubicBezTo>
                  <a:cubicBezTo>
                    <a:pt x="6721507" y="141582"/>
                    <a:pt x="6685872" y="239272"/>
                    <a:pt x="6726621" y="157774"/>
                  </a:cubicBezTo>
                  <a:cubicBezTo>
                    <a:pt x="6731576" y="147865"/>
                    <a:pt x="6733628" y="136753"/>
                    <a:pt x="6737131" y="126243"/>
                  </a:cubicBezTo>
                  <a:cubicBezTo>
                    <a:pt x="6712117" y="51197"/>
                    <a:pt x="6697675" y="75472"/>
                    <a:pt x="6747642" y="42160"/>
                  </a:cubicBezTo>
                  <a:cubicBezTo>
                    <a:pt x="6754649" y="31650"/>
                    <a:pt x="6758798" y="18520"/>
                    <a:pt x="6768662" y="10629"/>
                  </a:cubicBezTo>
                  <a:cubicBezTo>
                    <a:pt x="6797018" y="-12056"/>
                    <a:pt x="6848879" y="8259"/>
                    <a:pt x="6873766" y="10629"/>
                  </a:cubicBezTo>
                  <a:cubicBezTo>
                    <a:pt x="6922718" y="15291"/>
                    <a:pt x="6971863" y="17636"/>
                    <a:pt x="7020911" y="21140"/>
                  </a:cubicBezTo>
                  <a:lnTo>
                    <a:pt x="7062952" y="147264"/>
                  </a:lnTo>
                  <a:cubicBezTo>
                    <a:pt x="7066455" y="157774"/>
                    <a:pt x="7067317" y="169577"/>
                    <a:pt x="7073462" y="178795"/>
                  </a:cubicBezTo>
                  <a:lnTo>
                    <a:pt x="7094483" y="210326"/>
                  </a:lnTo>
                  <a:cubicBezTo>
                    <a:pt x="7090980" y="276891"/>
                    <a:pt x="7090008" y="343638"/>
                    <a:pt x="7083973" y="410022"/>
                  </a:cubicBezTo>
                  <a:cubicBezTo>
                    <a:pt x="7080688" y="446159"/>
                    <a:pt x="7066814" y="440746"/>
                    <a:pt x="7052442" y="473084"/>
                  </a:cubicBezTo>
                  <a:cubicBezTo>
                    <a:pt x="7037819" y="505987"/>
                    <a:pt x="7029646" y="543246"/>
                    <a:pt x="7020911" y="578188"/>
                  </a:cubicBezTo>
                  <a:cubicBezTo>
                    <a:pt x="7017407" y="623733"/>
                    <a:pt x="7017524" y="669702"/>
                    <a:pt x="7010400" y="714822"/>
                  </a:cubicBezTo>
                  <a:cubicBezTo>
                    <a:pt x="7006944" y="736709"/>
                    <a:pt x="6996387" y="756863"/>
                    <a:pt x="6989380" y="777884"/>
                  </a:cubicBezTo>
                  <a:lnTo>
                    <a:pt x="6968359" y="840947"/>
                  </a:lnTo>
                  <a:cubicBezTo>
                    <a:pt x="6964856" y="851457"/>
                    <a:pt x="6960536" y="861730"/>
                    <a:pt x="6957849" y="872478"/>
                  </a:cubicBezTo>
                  <a:cubicBezTo>
                    <a:pt x="6954345" y="886492"/>
                    <a:pt x="6950171" y="900355"/>
                    <a:pt x="6947338" y="914519"/>
                  </a:cubicBezTo>
                  <a:cubicBezTo>
                    <a:pt x="6943159" y="935416"/>
                    <a:pt x="6943567" y="957364"/>
                    <a:pt x="6936828" y="977581"/>
                  </a:cubicBezTo>
                  <a:cubicBezTo>
                    <a:pt x="6932833" y="989565"/>
                    <a:pt x="6922814" y="998602"/>
                    <a:pt x="6915807" y="1009112"/>
                  </a:cubicBezTo>
                  <a:cubicBezTo>
                    <a:pt x="6889390" y="1088366"/>
                    <a:pt x="6925025" y="990676"/>
                    <a:pt x="6884276" y="1072174"/>
                  </a:cubicBezTo>
                  <a:cubicBezTo>
                    <a:pt x="6853854" y="1133018"/>
                    <a:pt x="6902009" y="1075462"/>
                    <a:pt x="6842235" y="1135236"/>
                  </a:cubicBezTo>
                  <a:cubicBezTo>
                    <a:pt x="6826958" y="1181067"/>
                    <a:pt x="6827953" y="1196517"/>
                    <a:pt x="6800193" y="1229829"/>
                  </a:cubicBezTo>
                  <a:cubicBezTo>
                    <a:pt x="6790677" y="1241248"/>
                    <a:pt x="6777787" y="1249627"/>
                    <a:pt x="6768662" y="1261360"/>
                  </a:cubicBezTo>
                  <a:cubicBezTo>
                    <a:pt x="6702635" y="1346252"/>
                    <a:pt x="6756131" y="1304748"/>
                    <a:pt x="6695090" y="1345443"/>
                  </a:cubicBezTo>
                  <a:cubicBezTo>
                    <a:pt x="6676591" y="1400941"/>
                    <a:pt x="6693798" y="1370829"/>
                    <a:pt x="6621517" y="1419016"/>
                  </a:cubicBezTo>
                  <a:lnTo>
                    <a:pt x="6589986" y="1440036"/>
                  </a:lnTo>
                  <a:cubicBezTo>
                    <a:pt x="6571301" y="1468065"/>
                    <a:pt x="6565449" y="1481309"/>
                    <a:pt x="6537435" y="1503098"/>
                  </a:cubicBezTo>
                  <a:cubicBezTo>
                    <a:pt x="6517493" y="1518609"/>
                    <a:pt x="6492237" y="1527276"/>
                    <a:pt x="6474373" y="1545140"/>
                  </a:cubicBezTo>
                  <a:cubicBezTo>
                    <a:pt x="6463863" y="1555650"/>
                    <a:pt x="6454575" y="1567546"/>
                    <a:pt x="6442842" y="1576671"/>
                  </a:cubicBezTo>
                  <a:cubicBezTo>
                    <a:pt x="6371647" y="1632044"/>
                    <a:pt x="6399335" y="1604535"/>
                    <a:pt x="6337738" y="1639733"/>
                  </a:cubicBezTo>
                  <a:cubicBezTo>
                    <a:pt x="6280689" y="1672332"/>
                    <a:pt x="6332487" y="1651993"/>
                    <a:pt x="6274676" y="1671264"/>
                  </a:cubicBezTo>
                  <a:cubicBezTo>
                    <a:pt x="6267669" y="1681774"/>
                    <a:pt x="6263162" y="1694477"/>
                    <a:pt x="6253655" y="1702795"/>
                  </a:cubicBezTo>
                  <a:cubicBezTo>
                    <a:pt x="6234642" y="1719431"/>
                    <a:pt x="6211614" y="1730822"/>
                    <a:pt x="6190593" y="1744836"/>
                  </a:cubicBezTo>
                  <a:lnTo>
                    <a:pt x="6127531" y="1786878"/>
                  </a:lnTo>
                  <a:cubicBezTo>
                    <a:pt x="6117021" y="1793885"/>
                    <a:pt x="6104932" y="1798966"/>
                    <a:pt x="6096000" y="1807898"/>
                  </a:cubicBezTo>
                  <a:cubicBezTo>
                    <a:pt x="6085490" y="1818408"/>
                    <a:pt x="6073985" y="1828010"/>
                    <a:pt x="6064469" y="1839429"/>
                  </a:cubicBezTo>
                  <a:cubicBezTo>
                    <a:pt x="6056382" y="1849133"/>
                    <a:pt x="6053959" y="1863953"/>
                    <a:pt x="6043449" y="1870960"/>
                  </a:cubicBezTo>
                  <a:cubicBezTo>
                    <a:pt x="6031430" y="1878973"/>
                    <a:pt x="6015421" y="1877967"/>
                    <a:pt x="6001407" y="1881471"/>
                  </a:cubicBezTo>
                  <a:cubicBezTo>
                    <a:pt x="5952359" y="1955043"/>
                    <a:pt x="5980387" y="1930520"/>
                    <a:pt x="5927835" y="1965553"/>
                  </a:cubicBezTo>
                  <a:cubicBezTo>
                    <a:pt x="5920828" y="1976063"/>
                    <a:pt x="5916678" y="1989193"/>
                    <a:pt x="5906814" y="1997084"/>
                  </a:cubicBezTo>
                  <a:cubicBezTo>
                    <a:pt x="5898163" y="2004005"/>
                    <a:pt x="5885192" y="2002640"/>
                    <a:pt x="5875283" y="2007595"/>
                  </a:cubicBezTo>
                  <a:cubicBezTo>
                    <a:pt x="5863985" y="2013244"/>
                    <a:pt x="5855580" y="2024181"/>
                    <a:pt x="5843752" y="2028616"/>
                  </a:cubicBezTo>
                  <a:cubicBezTo>
                    <a:pt x="5832001" y="2033023"/>
                    <a:pt x="5735220" y="2048456"/>
                    <a:pt x="5728138" y="2049636"/>
                  </a:cubicBezTo>
                  <a:cubicBezTo>
                    <a:pt x="5707117" y="2056643"/>
                    <a:pt x="5680744" y="2054989"/>
                    <a:pt x="5665076" y="2070657"/>
                  </a:cubicBezTo>
                  <a:cubicBezTo>
                    <a:pt x="5644055" y="2091678"/>
                    <a:pt x="5618504" y="2108984"/>
                    <a:pt x="5602014" y="2133719"/>
                  </a:cubicBezTo>
                  <a:cubicBezTo>
                    <a:pt x="5573986" y="2175760"/>
                    <a:pt x="5591503" y="2158243"/>
                    <a:pt x="5549462" y="2186271"/>
                  </a:cubicBezTo>
                  <a:cubicBezTo>
                    <a:pt x="5530777" y="2214299"/>
                    <a:pt x="5524925" y="2227545"/>
                    <a:pt x="5496911" y="2249333"/>
                  </a:cubicBezTo>
                  <a:cubicBezTo>
                    <a:pt x="5476969" y="2264843"/>
                    <a:pt x="5451713" y="2273510"/>
                    <a:pt x="5433849" y="2291374"/>
                  </a:cubicBezTo>
                  <a:cubicBezTo>
                    <a:pt x="5423338" y="2301884"/>
                    <a:pt x="5414050" y="2313779"/>
                    <a:pt x="5402317" y="2322905"/>
                  </a:cubicBezTo>
                  <a:cubicBezTo>
                    <a:pt x="5382375" y="2338415"/>
                    <a:pt x="5339255" y="2364947"/>
                    <a:pt x="5339255" y="2364947"/>
                  </a:cubicBezTo>
                  <a:cubicBezTo>
                    <a:pt x="5301745" y="2421213"/>
                    <a:pt x="5327167" y="2387546"/>
                    <a:pt x="5255173" y="2459540"/>
                  </a:cubicBezTo>
                  <a:cubicBezTo>
                    <a:pt x="5244663" y="2470050"/>
                    <a:pt x="5236010" y="2482826"/>
                    <a:pt x="5223642" y="2491071"/>
                  </a:cubicBezTo>
                  <a:cubicBezTo>
                    <a:pt x="5213132" y="2498078"/>
                    <a:pt x="5201815" y="2504004"/>
                    <a:pt x="5192111" y="2512091"/>
                  </a:cubicBezTo>
                  <a:cubicBezTo>
                    <a:pt x="5180692" y="2521607"/>
                    <a:pt x="5170096" y="2532203"/>
                    <a:pt x="5160580" y="2543622"/>
                  </a:cubicBezTo>
                  <a:cubicBezTo>
                    <a:pt x="5152493" y="2553326"/>
                    <a:pt x="5149065" y="2566835"/>
                    <a:pt x="5139559" y="2575153"/>
                  </a:cubicBezTo>
                  <a:cubicBezTo>
                    <a:pt x="5120546" y="2591789"/>
                    <a:pt x="5094361" y="2599331"/>
                    <a:pt x="5076497" y="2617195"/>
                  </a:cubicBezTo>
                  <a:cubicBezTo>
                    <a:pt x="5004503" y="2689189"/>
                    <a:pt x="5038170" y="2663767"/>
                    <a:pt x="4981904" y="2701278"/>
                  </a:cubicBezTo>
                  <a:cubicBezTo>
                    <a:pt x="4921660" y="2791642"/>
                    <a:pt x="5001877" y="2685300"/>
                    <a:pt x="4929352" y="2743319"/>
                  </a:cubicBezTo>
                  <a:cubicBezTo>
                    <a:pt x="4919488" y="2751210"/>
                    <a:pt x="4917838" y="2766532"/>
                    <a:pt x="4908331" y="2774850"/>
                  </a:cubicBezTo>
                  <a:cubicBezTo>
                    <a:pt x="4889318" y="2791486"/>
                    <a:pt x="4845269" y="2816891"/>
                    <a:pt x="4845269" y="2816891"/>
                  </a:cubicBezTo>
                  <a:cubicBezTo>
                    <a:pt x="4796221" y="2890463"/>
                    <a:pt x="4824249" y="2865939"/>
                    <a:pt x="4771697" y="2900974"/>
                  </a:cubicBezTo>
                  <a:cubicBezTo>
                    <a:pt x="4685744" y="2893811"/>
                    <a:pt x="4594849" y="2879497"/>
                    <a:pt x="4508938" y="2900974"/>
                  </a:cubicBezTo>
                  <a:cubicBezTo>
                    <a:pt x="4494518" y="2904579"/>
                    <a:pt x="4488826" y="2922989"/>
                    <a:pt x="4477407" y="2932505"/>
                  </a:cubicBezTo>
                  <a:cubicBezTo>
                    <a:pt x="4467703" y="2940592"/>
                    <a:pt x="4457419" y="2948396"/>
                    <a:pt x="4445876" y="2953526"/>
                  </a:cubicBezTo>
                  <a:cubicBezTo>
                    <a:pt x="4400916" y="2973508"/>
                    <a:pt x="4383576" y="2972828"/>
                    <a:pt x="4340773" y="2985057"/>
                  </a:cubicBezTo>
                  <a:cubicBezTo>
                    <a:pt x="4330120" y="2988101"/>
                    <a:pt x="4319752" y="2992064"/>
                    <a:pt x="4309242" y="2995567"/>
                  </a:cubicBezTo>
                  <a:cubicBezTo>
                    <a:pt x="4298732" y="3006077"/>
                    <a:pt x="4289130" y="3017582"/>
                    <a:pt x="4277711" y="3027098"/>
                  </a:cubicBezTo>
                  <a:cubicBezTo>
                    <a:pt x="4268007" y="3035185"/>
                    <a:pt x="4255112" y="3039187"/>
                    <a:pt x="4246180" y="3048119"/>
                  </a:cubicBezTo>
                  <a:cubicBezTo>
                    <a:pt x="4237248" y="3057051"/>
                    <a:pt x="4234091" y="3070718"/>
                    <a:pt x="4225159" y="3079650"/>
                  </a:cubicBezTo>
                  <a:cubicBezTo>
                    <a:pt x="4216227" y="3088582"/>
                    <a:pt x="4203332" y="3092584"/>
                    <a:pt x="4193628" y="3100671"/>
                  </a:cubicBezTo>
                  <a:cubicBezTo>
                    <a:pt x="4094840" y="3182995"/>
                    <a:pt x="4258417" y="3067988"/>
                    <a:pt x="4099035" y="3174243"/>
                  </a:cubicBezTo>
                  <a:cubicBezTo>
                    <a:pt x="4088525" y="3181250"/>
                    <a:pt x="4079488" y="3191270"/>
                    <a:pt x="4067504" y="3195264"/>
                  </a:cubicBezTo>
                  <a:lnTo>
                    <a:pt x="4004442" y="3216284"/>
                  </a:lnTo>
                  <a:cubicBezTo>
                    <a:pt x="3993932" y="3219787"/>
                    <a:pt x="3983839" y="3224974"/>
                    <a:pt x="3972911" y="3226795"/>
                  </a:cubicBezTo>
                  <a:lnTo>
                    <a:pt x="3909849" y="3237305"/>
                  </a:lnTo>
                  <a:lnTo>
                    <a:pt x="3815255" y="3268836"/>
                  </a:lnTo>
                  <a:cubicBezTo>
                    <a:pt x="3804745" y="3272340"/>
                    <a:pt x="3792942" y="3273202"/>
                    <a:pt x="3783724" y="3279347"/>
                  </a:cubicBezTo>
                  <a:lnTo>
                    <a:pt x="3752193" y="3300367"/>
                  </a:lnTo>
                  <a:cubicBezTo>
                    <a:pt x="3745186" y="3321388"/>
                    <a:pt x="3749609" y="3351138"/>
                    <a:pt x="3731173" y="3363429"/>
                  </a:cubicBezTo>
                  <a:cubicBezTo>
                    <a:pt x="3658893" y="3411616"/>
                    <a:pt x="3692078" y="3397482"/>
                    <a:pt x="3636580" y="3415981"/>
                  </a:cubicBezTo>
                  <a:cubicBezTo>
                    <a:pt x="3607815" y="3435158"/>
                    <a:pt x="3598779" y="3435343"/>
                    <a:pt x="3584028" y="3468533"/>
                  </a:cubicBezTo>
                  <a:cubicBezTo>
                    <a:pt x="3578930" y="3480002"/>
                    <a:pt x="3563943" y="3549403"/>
                    <a:pt x="3541986" y="3563126"/>
                  </a:cubicBezTo>
                  <a:cubicBezTo>
                    <a:pt x="3523196" y="3574870"/>
                    <a:pt x="3499945" y="3577140"/>
                    <a:pt x="3478924" y="3584147"/>
                  </a:cubicBezTo>
                  <a:lnTo>
                    <a:pt x="3447393" y="3594657"/>
                  </a:lnTo>
                  <a:cubicBezTo>
                    <a:pt x="3436883" y="3601664"/>
                    <a:pt x="3427160" y="3610029"/>
                    <a:pt x="3415862" y="3615678"/>
                  </a:cubicBezTo>
                  <a:cubicBezTo>
                    <a:pt x="3405953" y="3620633"/>
                    <a:pt x="3392165" y="3618354"/>
                    <a:pt x="3384331" y="3626188"/>
                  </a:cubicBezTo>
                  <a:cubicBezTo>
                    <a:pt x="3376497" y="3634022"/>
                    <a:pt x="3377324" y="3647209"/>
                    <a:pt x="3373821" y="3657719"/>
                  </a:cubicBezTo>
                  <a:cubicBezTo>
                    <a:pt x="3370318" y="3699760"/>
                    <a:pt x="3375718" y="3743521"/>
                    <a:pt x="3363311" y="3783843"/>
                  </a:cubicBezTo>
                  <a:cubicBezTo>
                    <a:pt x="3360053" y="3794432"/>
                    <a:pt x="3341689" y="3789398"/>
                    <a:pt x="3331780" y="3794353"/>
                  </a:cubicBezTo>
                  <a:cubicBezTo>
                    <a:pt x="3320482" y="3800002"/>
                    <a:pt x="3311547" y="3809725"/>
                    <a:pt x="3300249" y="3815374"/>
                  </a:cubicBezTo>
                  <a:cubicBezTo>
                    <a:pt x="3259812" y="3835592"/>
                    <a:pt x="3182632" y="3833710"/>
                    <a:pt x="3153104" y="3836395"/>
                  </a:cubicBezTo>
                  <a:cubicBezTo>
                    <a:pt x="3132083" y="3850409"/>
                    <a:pt x="3114962" y="3874282"/>
                    <a:pt x="3090042" y="3878436"/>
                  </a:cubicBezTo>
                  <a:cubicBezTo>
                    <a:pt x="3016052" y="3890768"/>
                    <a:pt x="3047197" y="3882208"/>
                    <a:pt x="2995449" y="3899457"/>
                  </a:cubicBezTo>
                  <a:cubicBezTo>
                    <a:pt x="2917159" y="3951649"/>
                    <a:pt x="3013315" y="3884569"/>
                    <a:pt x="2932386" y="3952009"/>
                  </a:cubicBezTo>
                  <a:cubicBezTo>
                    <a:pt x="2887209" y="3989656"/>
                    <a:pt x="2916722" y="3959841"/>
                    <a:pt x="2869324" y="3983540"/>
                  </a:cubicBezTo>
                  <a:cubicBezTo>
                    <a:pt x="2787825" y="4024289"/>
                    <a:pt x="2885517" y="3988651"/>
                    <a:pt x="2806262" y="4015071"/>
                  </a:cubicBezTo>
                  <a:cubicBezTo>
                    <a:pt x="2783331" y="4083865"/>
                    <a:pt x="2815180" y="4016346"/>
                    <a:pt x="2764221" y="4057112"/>
                  </a:cubicBezTo>
                  <a:cubicBezTo>
                    <a:pt x="2754357" y="4065003"/>
                    <a:pt x="2752132" y="4079711"/>
                    <a:pt x="2743200" y="4088643"/>
                  </a:cubicBezTo>
                  <a:cubicBezTo>
                    <a:pt x="2734268" y="4097575"/>
                    <a:pt x="2721110" y="4101272"/>
                    <a:pt x="2711669" y="4109664"/>
                  </a:cubicBezTo>
                  <a:cubicBezTo>
                    <a:pt x="2626595" y="4185286"/>
                    <a:pt x="2682093" y="4161564"/>
                    <a:pt x="2617076" y="4183236"/>
                  </a:cubicBezTo>
                  <a:cubicBezTo>
                    <a:pt x="2606566" y="4193746"/>
                    <a:pt x="2598538" y="4207548"/>
                    <a:pt x="2585545" y="4214767"/>
                  </a:cubicBezTo>
                  <a:cubicBezTo>
                    <a:pt x="2566176" y="4225528"/>
                    <a:pt x="2522483" y="4235788"/>
                    <a:pt x="2522483" y="4235788"/>
                  </a:cubicBezTo>
                  <a:cubicBezTo>
                    <a:pt x="2501462" y="4249802"/>
                    <a:pt x="2477285" y="4259965"/>
                    <a:pt x="2459421" y="4277829"/>
                  </a:cubicBezTo>
                  <a:cubicBezTo>
                    <a:pt x="2418958" y="4318292"/>
                    <a:pt x="2440257" y="4301115"/>
                    <a:pt x="2396359" y="4330381"/>
                  </a:cubicBezTo>
                  <a:cubicBezTo>
                    <a:pt x="2389352" y="4340891"/>
                    <a:pt x="2384845" y="4353594"/>
                    <a:pt x="2375338" y="4361912"/>
                  </a:cubicBezTo>
                  <a:cubicBezTo>
                    <a:pt x="2329175" y="4402305"/>
                    <a:pt x="2320251" y="4403349"/>
                    <a:pt x="2270235" y="4414464"/>
                  </a:cubicBezTo>
                  <a:cubicBezTo>
                    <a:pt x="2252796" y="4418339"/>
                    <a:pt x="2234918" y="4420274"/>
                    <a:pt x="2217683" y="4424974"/>
                  </a:cubicBezTo>
                  <a:cubicBezTo>
                    <a:pt x="2196306" y="4430804"/>
                    <a:pt x="2154621" y="4445995"/>
                    <a:pt x="2154621" y="4445995"/>
                  </a:cubicBezTo>
                  <a:cubicBezTo>
                    <a:pt x="2094847" y="4505769"/>
                    <a:pt x="2152403" y="4457614"/>
                    <a:pt x="2091559" y="4488036"/>
                  </a:cubicBezTo>
                  <a:cubicBezTo>
                    <a:pt x="2010061" y="4528785"/>
                    <a:pt x="2107751" y="4493150"/>
                    <a:pt x="2028497" y="4519567"/>
                  </a:cubicBezTo>
                  <a:cubicBezTo>
                    <a:pt x="1956217" y="4567754"/>
                    <a:pt x="1989402" y="4553620"/>
                    <a:pt x="1933904" y="4572119"/>
                  </a:cubicBezTo>
                  <a:cubicBezTo>
                    <a:pt x="1837843" y="4636161"/>
                    <a:pt x="1985306" y="4545515"/>
                    <a:pt x="1723697" y="4603650"/>
                  </a:cubicBezTo>
                  <a:cubicBezTo>
                    <a:pt x="1712882" y="4606053"/>
                    <a:pt x="1719332" y="4625963"/>
                    <a:pt x="1713186" y="4635181"/>
                  </a:cubicBezTo>
                  <a:cubicBezTo>
                    <a:pt x="1690156" y="4669725"/>
                    <a:pt x="1679207" y="4663497"/>
                    <a:pt x="1650124" y="4687733"/>
                  </a:cubicBezTo>
                  <a:cubicBezTo>
                    <a:pt x="1638705" y="4697249"/>
                    <a:pt x="1631586" y="4712046"/>
                    <a:pt x="1618593" y="4719264"/>
                  </a:cubicBezTo>
                  <a:cubicBezTo>
                    <a:pt x="1599224" y="4730025"/>
                    <a:pt x="1576552" y="4733277"/>
                    <a:pt x="1555531" y="4740284"/>
                  </a:cubicBezTo>
                  <a:lnTo>
                    <a:pt x="1524000" y="4750795"/>
                  </a:lnTo>
                  <a:cubicBezTo>
                    <a:pt x="1454022" y="4820773"/>
                    <a:pt x="1529388" y="4754808"/>
                    <a:pt x="1460938" y="4792836"/>
                  </a:cubicBezTo>
                  <a:cubicBezTo>
                    <a:pt x="1438853" y="4805105"/>
                    <a:pt x="1421843" y="4826889"/>
                    <a:pt x="1397876" y="4834878"/>
                  </a:cubicBezTo>
                  <a:cubicBezTo>
                    <a:pt x="1387366" y="4838381"/>
                    <a:pt x="1376998" y="4842344"/>
                    <a:pt x="1366345" y="4845388"/>
                  </a:cubicBezTo>
                  <a:cubicBezTo>
                    <a:pt x="1336829" y="4853821"/>
                    <a:pt x="1301545" y="4860992"/>
                    <a:pt x="1271752" y="4866409"/>
                  </a:cubicBezTo>
                  <a:cubicBezTo>
                    <a:pt x="1250785" y="4870221"/>
                    <a:pt x="1229528" y="4872454"/>
                    <a:pt x="1208690" y="4876919"/>
                  </a:cubicBezTo>
                  <a:cubicBezTo>
                    <a:pt x="1142313" y="4891143"/>
                    <a:pt x="1141103" y="4892441"/>
                    <a:pt x="1093076" y="4908450"/>
                  </a:cubicBezTo>
                  <a:cubicBezTo>
                    <a:pt x="1082566" y="4915457"/>
                    <a:pt x="1073088" y="4924341"/>
                    <a:pt x="1061545" y="4929471"/>
                  </a:cubicBezTo>
                  <a:cubicBezTo>
                    <a:pt x="1041297" y="4938470"/>
                    <a:pt x="998483" y="4950491"/>
                    <a:pt x="998483" y="4950491"/>
                  </a:cubicBezTo>
                  <a:cubicBezTo>
                    <a:pt x="858504" y="5043812"/>
                    <a:pt x="1065965" y="4909497"/>
                    <a:pt x="935421" y="4982022"/>
                  </a:cubicBezTo>
                  <a:cubicBezTo>
                    <a:pt x="913336" y="4994291"/>
                    <a:pt x="897468" y="5021274"/>
                    <a:pt x="872359" y="5024064"/>
                  </a:cubicBezTo>
                  <a:lnTo>
                    <a:pt x="777766" y="5034574"/>
                  </a:lnTo>
                  <a:cubicBezTo>
                    <a:pt x="770759" y="5045084"/>
                    <a:pt x="765677" y="5057173"/>
                    <a:pt x="756745" y="5066105"/>
                  </a:cubicBezTo>
                  <a:cubicBezTo>
                    <a:pt x="736369" y="5086481"/>
                    <a:pt x="719329" y="5089088"/>
                    <a:pt x="693683" y="5097636"/>
                  </a:cubicBezTo>
                  <a:cubicBezTo>
                    <a:pt x="627117" y="5094133"/>
                    <a:pt x="560644" y="5087126"/>
                    <a:pt x="493986" y="5087126"/>
                  </a:cubicBezTo>
                  <a:cubicBezTo>
                    <a:pt x="458777" y="5087126"/>
                    <a:pt x="423489" y="5091147"/>
                    <a:pt x="388883" y="5097636"/>
                  </a:cubicBezTo>
                  <a:cubicBezTo>
                    <a:pt x="367105" y="5101719"/>
                    <a:pt x="325821" y="5118657"/>
                    <a:pt x="325821" y="5118657"/>
                  </a:cubicBezTo>
                  <a:cubicBezTo>
                    <a:pt x="315311" y="5125664"/>
                    <a:pt x="302181" y="5129814"/>
                    <a:pt x="294290" y="5139678"/>
                  </a:cubicBezTo>
                  <a:cubicBezTo>
                    <a:pt x="253524" y="5190637"/>
                    <a:pt x="321043" y="5158788"/>
                    <a:pt x="252249" y="5181719"/>
                  </a:cubicBezTo>
                  <a:cubicBezTo>
                    <a:pt x="241738" y="5188726"/>
                    <a:pt x="232972" y="5199676"/>
                    <a:pt x="220717" y="5202740"/>
                  </a:cubicBezTo>
                  <a:cubicBezTo>
                    <a:pt x="77854" y="5238455"/>
                    <a:pt x="166741" y="5186171"/>
                    <a:pt x="94593" y="5234271"/>
                  </a:cubicBezTo>
                  <a:cubicBezTo>
                    <a:pt x="80579" y="5213250"/>
                    <a:pt x="44563" y="5195176"/>
                    <a:pt x="52552" y="5171209"/>
                  </a:cubicBezTo>
                  <a:cubicBezTo>
                    <a:pt x="56055" y="5160699"/>
                    <a:pt x="56141" y="5148329"/>
                    <a:pt x="63062" y="5139678"/>
                  </a:cubicBezTo>
                  <a:cubicBezTo>
                    <a:pt x="70953" y="5129814"/>
                    <a:pt x="94593" y="5118657"/>
                    <a:pt x="94593" y="5118657"/>
                  </a:cubicBezTo>
                  <a:lnTo>
                    <a:pt x="94593" y="5118657"/>
                  </a:lnTo>
                </a:path>
              </a:pathLst>
            </a:custGeom>
            <a:gradFill>
              <a:gsLst>
                <a:gs pos="21000">
                  <a:srgbClr val="494949"/>
                </a:gs>
                <a:gs pos="62000">
                  <a:srgbClr val="FFFFFF">
                    <a:lumMod val="94000"/>
                  </a:srgbClr>
                </a:gs>
              </a:gsLst>
              <a:lin ang="2400000" scaled="0"/>
            </a:gra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4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248" name="pole tekstowe 8"/>
            <p:cNvSpPr txBox="1">
              <a:spLocks noChangeArrowheads="1"/>
            </p:cNvSpPr>
            <p:nvPr/>
          </p:nvSpPr>
          <p:spPr bwMode="auto">
            <a:xfrm>
              <a:off x="1733990" y="5821785"/>
              <a:ext cx="384365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1400" b="1" i="0" u="none" strike="noStrike" kern="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 charset="0"/>
                </a:rPr>
                <a:t>28</a:t>
              </a:r>
            </a:p>
          </p:txBody>
        </p:sp>
        <p:sp>
          <p:nvSpPr>
            <p:cNvPr id="249" name="pole tekstowe 9"/>
            <p:cNvSpPr txBox="1">
              <a:spLocks noChangeArrowheads="1"/>
            </p:cNvSpPr>
            <p:nvPr/>
          </p:nvSpPr>
          <p:spPr bwMode="auto">
            <a:xfrm>
              <a:off x="1407290" y="5998186"/>
              <a:ext cx="384365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 charset="0"/>
                </a:rPr>
                <a:t>20</a:t>
              </a:r>
            </a:p>
          </p:txBody>
        </p:sp>
        <p:sp>
          <p:nvSpPr>
            <p:cNvPr id="250" name="pole tekstowe 7"/>
            <p:cNvSpPr txBox="1">
              <a:spLocks noChangeArrowheads="1"/>
            </p:cNvSpPr>
            <p:nvPr/>
          </p:nvSpPr>
          <p:spPr bwMode="auto">
            <a:xfrm>
              <a:off x="2592605" y="4963649"/>
              <a:ext cx="384365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</a:rPr>
                <a:t>50</a:t>
              </a:r>
            </a:p>
          </p:txBody>
        </p:sp>
        <p:sp>
          <p:nvSpPr>
            <p:cNvPr id="251" name="pole tekstowe 6"/>
            <p:cNvSpPr txBox="1">
              <a:spLocks noChangeArrowheads="1"/>
            </p:cNvSpPr>
            <p:nvPr/>
          </p:nvSpPr>
          <p:spPr bwMode="auto">
            <a:xfrm>
              <a:off x="3926519" y="4221244"/>
              <a:ext cx="684002" cy="4138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</a:rPr>
                <a:t>82</a:t>
              </a:r>
            </a:p>
          </p:txBody>
        </p:sp>
        <p:sp>
          <p:nvSpPr>
            <p:cNvPr id="252" name="Prostokąt 80"/>
            <p:cNvSpPr/>
            <p:nvPr/>
          </p:nvSpPr>
          <p:spPr bwMode="auto">
            <a:xfrm>
              <a:off x="6581936" y="1908411"/>
              <a:ext cx="42202" cy="45719"/>
            </a:xfrm>
            <a:prstGeom prst="rect">
              <a:avLst/>
            </a:prstGeom>
            <a:solidFill>
              <a:srgbClr val="000000"/>
            </a:solidFill>
            <a:ln w="6350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4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253" name="Prostokąt 81"/>
            <p:cNvSpPr/>
            <p:nvPr/>
          </p:nvSpPr>
          <p:spPr bwMode="auto">
            <a:xfrm>
              <a:off x="6665013" y="1908411"/>
              <a:ext cx="42202" cy="45719"/>
            </a:xfrm>
            <a:prstGeom prst="rect">
              <a:avLst/>
            </a:prstGeom>
            <a:solidFill>
              <a:srgbClr val="000000"/>
            </a:solidFill>
            <a:ln w="6350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4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254" name="Prostokąt 84"/>
            <p:cNvSpPr/>
            <p:nvPr/>
          </p:nvSpPr>
          <p:spPr bwMode="auto">
            <a:xfrm>
              <a:off x="6500295" y="1995889"/>
              <a:ext cx="42202" cy="45719"/>
            </a:xfrm>
            <a:prstGeom prst="rect">
              <a:avLst/>
            </a:prstGeom>
            <a:solidFill>
              <a:srgbClr val="000000"/>
            </a:solidFill>
            <a:ln w="6350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4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255" name="Prostokąt 85"/>
            <p:cNvSpPr/>
            <p:nvPr/>
          </p:nvSpPr>
          <p:spPr bwMode="auto">
            <a:xfrm>
              <a:off x="1870587" y="5332959"/>
              <a:ext cx="42202" cy="45719"/>
            </a:xfrm>
            <a:prstGeom prst="rect">
              <a:avLst/>
            </a:prstGeom>
            <a:solidFill>
              <a:srgbClr val="000000"/>
            </a:solidFill>
            <a:ln w="6350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4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256" name="Prostokąt 86"/>
            <p:cNvSpPr/>
            <p:nvPr/>
          </p:nvSpPr>
          <p:spPr bwMode="auto">
            <a:xfrm>
              <a:off x="1790059" y="5332959"/>
              <a:ext cx="42202" cy="45719"/>
            </a:xfrm>
            <a:prstGeom prst="rect">
              <a:avLst/>
            </a:prstGeom>
            <a:solidFill>
              <a:srgbClr val="000000"/>
            </a:solidFill>
            <a:ln w="6350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4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257" name="Dowolny kształt 75"/>
            <p:cNvSpPr/>
            <p:nvPr/>
          </p:nvSpPr>
          <p:spPr bwMode="auto">
            <a:xfrm>
              <a:off x="1925726" y="2188143"/>
              <a:ext cx="5273172" cy="2878428"/>
            </a:xfrm>
            <a:custGeom>
              <a:avLst/>
              <a:gdLst>
                <a:gd name="connsiteX0" fmla="*/ 0 w 5647386"/>
                <a:gd name="connsiteY0" fmla="*/ 2878428 h 2878428"/>
                <a:gd name="connsiteX1" fmla="*/ 508715 w 5647386"/>
                <a:gd name="connsiteY1" fmla="*/ 2878428 h 2878428"/>
                <a:gd name="connsiteX2" fmla="*/ 579549 w 5647386"/>
                <a:gd name="connsiteY2" fmla="*/ 2820473 h 2878428"/>
                <a:gd name="connsiteX3" fmla="*/ 656822 w 5647386"/>
                <a:gd name="connsiteY3" fmla="*/ 2775397 h 2878428"/>
                <a:gd name="connsiteX4" fmla="*/ 708338 w 5647386"/>
                <a:gd name="connsiteY4" fmla="*/ 2762519 h 2878428"/>
                <a:gd name="connsiteX5" fmla="*/ 779172 w 5647386"/>
                <a:gd name="connsiteY5" fmla="*/ 2730321 h 2878428"/>
                <a:gd name="connsiteX6" fmla="*/ 798490 w 5647386"/>
                <a:gd name="connsiteY6" fmla="*/ 2723882 h 2878428"/>
                <a:gd name="connsiteX7" fmla="*/ 850006 w 5647386"/>
                <a:gd name="connsiteY7" fmla="*/ 2620851 h 2878428"/>
                <a:gd name="connsiteX8" fmla="*/ 901521 w 5647386"/>
                <a:gd name="connsiteY8" fmla="*/ 2511380 h 2878428"/>
                <a:gd name="connsiteX9" fmla="*/ 927279 w 5647386"/>
                <a:gd name="connsiteY9" fmla="*/ 2453426 h 2878428"/>
                <a:gd name="connsiteX10" fmla="*/ 965915 w 5647386"/>
                <a:gd name="connsiteY10" fmla="*/ 2427668 h 2878428"/>
                <a:gd name="connsiteX11" fmla="*/ 1133341 w 5647386"/>
                <a:gd name="connsiteY11" fmla="*/ 2389031 h 2878428"/>
                <a:gd name="connsiteX12" fmla="*/ 1384479 w 5647386"/>
                <a:gd name="connsiteY12" fmla="*/ 2343955 h 2878428"/>
                <a:gd name="connsiteX13" fmla="*/ 1693572 w 5647386"/>
                <a:gd name="connsiteY13" fmla="*/ 2279561 h 2878428"/>
                <a:gd name="connsiteX14" fmla="*/ 1938270 w 5647386"/>
                <a:gd name="connsiteY14" fmla="*/ 2234485 h 2878428"/>
                <a:gd name="connsiteX15" fmla="*/ 2157211 w 5647386"/>
                <a:gd name="connsiteY15" fmla="*/ 2157211 h 2878428"/>
                <a:gd name="connsiteX16" fmla="*/ 2273121 w 5647386"/>
                <a:gd name="connsiteY16" fmla="*/ 2041302 h 2878428"/>
                <a:gd name="connsiteX17" fmla="*/ 2343955 w 5647386"/>
                <a:gd name="connsiteY17" fmla="*/ 1770845 h 2878428"/>
                <a:gd name="connsiteX18" fmla="*/ 2363273 w 5647386"/>
                <a:gd name="connsiteY18" fmla="*/ 1725769 h 2878428"/>
                <a:gd name="connsiteX19" fmla="*/ 2498501 w 5647386"/>
                <a:gd name="connsiteY19" fmla="*/ 1661375 h 2878428"/>
                <a:gd name="connsiteX20" fmla="*/ 2723882 w 5647386"/>
                <a:gd name="connsiteY20" fmla="*/ 1584102 h 2878428"/>
                <a:gd name="connsiteX21" fmla="*/ 2994338 w 5647386"/>
                <a:gd name="connsiteY21" fmla="*/ 1500389 h 2878428"/>
                <a:gd name="connsiteX22" fmla="*/ 3129566 w 5647386"/>
                <a:gd name="connsiteY22" fmla="*/ 1468192 h 2878428"/>
                <a:gd name="connsiteX23" fmla="*/ 3303431 w 5647386"/>
                <a:gd name="connsiteY23" fmla="*/ 1423116 h 2878428"/>
                <a:gd name="connsiteX24" fmla="*/ 3477296 w 5647386"/>
                <a:gd name="connsiteY24" fmla="*/ 1397358 h 2878428"/>
                <a:gd name="connsiteX25" fmla="*/ 3625403 w 5647386"/>
                <a:gd name="connsiteY25" fmla="*/ 1378040 h 2878428"/>
                <a:gd name="connsiteX26" fmla="*/ 3715555 w 5647386"/>
                <a:gd name="connsiteY26" fmla="*/ 1352282 h 2878428"/>
                <a:gd name="connsiteX27" fmla="*/ 3960253 w 5647386"/>
                <a:gd name="connsiteY27" fmla="*/ 1217054 h 2878428"/>
                <a:gd name="connsiteX28" fmla="*/ 4101921 w 5647386"/>
                <a:gd name="connsiteY28" fmla="*/ 1126902 h 2878428"/>
                <a:gd name="connsiteX29" fmla="*/ 4159876 w 5647386"/>
                <a:gd name="connsiteY29" fmla="*/ 1088265 h 2878428"/>
                <a:gd name="connsiteX30" fmla="*/ 4185634 w 5647386"/>
                <a:gd name="connsiteY30" fmla="*/ 1004552 h 2878428"/>
                <a:gd name="connsiteX31" fmla="*/ 4179194 w 5647386"/>
                <a:gd name="connsiteY31" fmla="*/ 676141 h 2878428"/>
                <a:gd name="connsiteX32" fmla="*/ 4211391 w 5647386"/>
                <a:gd name="connsiteY32" fmla="*/ 631065 h 2878428"/>
                <a:gd name="connsiteX33" fmla="*/ 4250028 w 5647386"/>
                <a:gd name="connsiteY33" fmla="*/ 598868 h 2878428"/>
                <a:gd name="connsiteX34" fmla="*/ 4365938 w 5647386"/>
                <a:gd name="connsiteY34" fmla="*/ 592428 h 2878428"/>
                <a:gd name="connsiteX35" fmla="*/ 4655713 w 5647386"/>
                <a:gd name="connsiteY35" fmla="*/ 598868 h 2878428"/>
                <a:gd name="connsiteX36" fmla="*/ 4752304 w 5647386"/>
                <a:gd name="connsiteY36" fmla="*/ 585989 h 2878428"/>
                <a:gd name="connsiteX37" fmla="*/ 4848896 w 5647386"/>
                <a:gd name="connsiteY37" fmla="*/ 540913 h 2878428"/>
                <a:gd name="connsiteX38" fmla="*/ 5035639 w 5647386"/>
                <a:gd name="connsiteY38" fmla="*/ 431442 h 2878428"/>
                <a:gd name="connsiteX39" fmla="*/ 5203065 w 5647386"/>
                <a:gd name="connsiteY39" fmla="*/ 315533 h 2878428"/>
                <a:gd name="connsiteX40" fmla="*/ 5402687 w 5647386"/>
                <a:gd name="connsiteY40" fmla="*/ 199623 h 2878428"/>
                <a:gd name="connsiteX41" fmla="*/ 5550794 w 5647386"/>
                <a:gd name="connsiteY41" fmla="*/ 83713 h 2878428"/>
                <a:gd name="connsiteX42" fmla="*/ 5647386 w 5647386"/>
                <a:gd name="connsiteY42" fmla="*/ 0 h 2878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5647386" h="2878428">
                  <a:moveTo>
                    <a:pt x="0" y="2878428"/>
                  </a:moveTo>
                  <a:lnTo>
                    <a:pt x="508715" y="2878428"/>
                  </a:lnTo>
                  <a:lnTo>
                    <a:pt x="579549" y="2820473"/>
                  </a:lnTo>
                  <a:lnTo>
                    <a:pt x="656822" y="2775397"/>
                  </a:lnTo>
                  <a:lnTo>
                    <a:pt x="708338" y="2762519"/>
                  </a:lnTo>
                  <a:lnTo>
                    <a:pt x="779172" y="2730321"/>
                  </a:lnTo>
                  <a:lnTo>
                    <a:pt x="798490" y="2723882"/>
                  </a:lnTo>
                  <a:lnTo>
                    <a:pt x="850006" y="2620851"/>
                  </a:lnTo>
                  <a:lnTo>
                    <a:pt x="901521" y="2511380"/>
                  </a:lnTo>
                  <a:lnTo>
                    <a:pt x="927279" y="2453426"/>
                  </a:lnTo>
                  <a:lnTo>
                    <a:pt x="965915" y="2427668"/>
                  </a:lnTo>
                  <a:lnTo>
                    <a:pt x="1133341" y="2389031"/>
                  </a:lnTo>
                  <a:lnTo>
                    <a:pt x="1384479" y="2343955"/>
                  </a:lnTo>
                  <a:lnTo>
                    <a:pt x="1693572" y="2279561"/>
                  </a:lnTo>
                  <a:lnTo>
                    <a:pt x="1938270" y="2234485"/>
                  </a:lnTo>
                  <a:lnTo>
                    <a:pt x="2157211" y="2157211"/>
                  </a:lnTo>
                  <a:lnTo>
                    <a:pt x="2273121" y="2041302"/>
                  </a:lnTo>
                  <a:lnTo>
                    <a:pt x="2343955" y="1770845"/>
                  </a:lnTo>
                  <a:lnTo>
                    <a:pt x="2363273" y="1725769"/>
                  </a:lnTo>
                  <a:lnTo>
                    <a:pt x="2498501" y="1661375"/>
                  </a:lnTo>
                  <a:lnTo>
                    <a:pt x="2723882" y="1584102"/>
                  </a:lnTo>
                  <a:lnTo>
                    <a:pt x="2994338" y="1500389"/>
                  </a:lnTo>
                  <a:lnTo>
                    <a:pt x="3129566" y="1468192"/>
                  </a:lnTo>
                  <a:lnTo>
                    <a:pt x="3303431" y="1423116"/>
                  </a:lnTo>
                  <a:lnTo>
                    <a:pt x="3477296" y="1397358"/>
                  </a:lnTo>
                  <a:lnTo>
                    <a:pt x="3625403" y="1378040"/>
                  </a:lnTo>
                  <a:lnTo>
                    <a:pt x="3715555" y="1352282"/>
                  </a:lnTo>
                  <a:lnTo>
                    <a:pt x="3960253" y="1217054"/>
                  </a:lnTo>
                  <a:lnTo>
                    <a:pt x="4101921" y="1126902"/>
                  </a:lnTo>
                  <a:lnTo>
                    <a:pt x="4159876" y="1088265"/>
                  </a:lnTo>
                  <a:lnTo>
                    <a:pt x="4185634" y="1004552"/>
                  </a:lnTo>
                  <a:lnTo>
                    <a:pt x="4179194" y="676141"/>
                  </a:lnTo>
                  <a:lnTo>
                    <a:pt x="4211391" y="631065"/>
                  </a:lnTo>
                  <a:lnTo>
                    <a:pt x="4250028" y="598868"/>
                  </a:lnTo>
                  <a:lnTo>
                    <a:pt x="4365938" y="592428"/>
                  </a:lnTo>
                  <a:lnTo>
                    <a:pt x="4655713" y="598868"/>
                  </a:lnTo>
                  <a:lnTo>
                    <a:pt x="4752304" y="585989"/>
                  </a:lnTo>
                  <a:lnTo>
                    <a:pt x="4848896" y="540913"/>
                  </a:lnTo>
                  <a:lnTo>
                    <a:pt x="5035639" y="431442"/>
                  </a:lnTo>
                  <a:lnTo>
                    <a:pt x="5203065" y="315533"/>
                  </a:lnTo>
                  <a:lnTo>
                    <a:pt x="5402687" y="199623"/>
                  </a:lnTo>
                  <a:lnTo>
                    <a:pt x="5550794" y="83713"/>
                  </a:lnTo>
                  <a:lnTo>
                    <a:pt x="5647386" y="0"/>
                  </a:lnTo>
                </a:path>
              </a:pathLst>
            </a:custGeom>
            <a:noFill/>
            <a:ln w="76200" cap="flat" cmpd="sng" algn="ctr">
              <a:solidFill>
                <a:srgbClr val="FFCC66">
                  <a:lumMod val="75000"/>
                  <a:alpha val="93000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4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258" name="pole tekstowe 76"/>
            <p:cNvSpPr txBox="1"/>
            <p:nvPr/>
          </p:nvSpPr>
          <p:spPr>
            <a:xfrm rot="19646555">
              <a:off x="6205324" y="2389821"/>
              <a:ext cx="160993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pl-PL" sz="1600" b="1" dirty="0">
                  <a:solidFill>
                    <a:srgbClr val="FF9933"/>
                  </a:solidFill>
                  <a:latin typeface="Arial" pitchFamily="34" charset="0"/>
                  <a:cs typeface="Arial" pitchFamily="34" charset="0"/>
                </a:rPr>
                <a:t>r</a:t>
              </a:r>
              <a:r>
                <a:rPr lang="pl-PL" sz="1600" b="1" dirty="0" smtClean="0">
                  <a:solidFill>
                    <a:srgbClr val="FF9933"/>
                  </a:solidFill>
                  <a:latin typeface="Arial" pitchFamily="34" charset="0"/>
                  <a:cs typeface="Arial" pitchFamily="34" charset="0"/>
                </a:rPr>
                <a:t>-</a:t>
              </a:r>
              <a:r>
                <a:rPr lang="pl-PL" sz="1600" b="1" dirty="0" err="1" smtClean="0">
                  <a:solidFill>
                    <a:srgbClr val="FF9933"/>
                  </a:solidFill>
                  <a:latin typeface="Arial" pitchFamily="34" charset="0"/>
                  <a:cs typeface="Arial" pitchFamily="34" charset="0"/>
                </a:rPr>
                <a:t>process</a:t>
              </a:r>
              <a:r>
                <a:rPr lang="pl-PL" sz="1600" b="1" dirty="0" smtClean="0">
                  <a:solidFill>
                    <a:srgbClr val="FF9933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pl-PL" sz="1600" b="1" dirty="0" err="1" smtClean="0">
                  <a:solidFill>
                    <a:srgbClr val="FF9933"/>
                  </a:solidFill>
                  <a:latin typeface="Arial" pitchFamily="34" charset="0"/>
                  <a:cs typeface="Arial" pitchFamily="34" charset="0"/>
                </a:rPr>
                <a:t>path</a:t>
              </a:r>
              <a:endParaRPr lang="pl-PL" sz="1600" b="1" dirty="0">
                <a:solidFill>
                  <a:srgbClr val="FF9933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63" name="Elipsa 67"/>
            <p:cNvSpPr>
              <a:spLocks noChangeAspect="1"/>
            </p:cNvSpPr>
            <p:nvPr/>
          </p:nvSpPr>
          <p:spPr bwMode="auto">
            <a:xfrm>
              <a:off x="5793035" y="2333071"/>
              <a:ext cx="145110" cy="150668"/>
            </a:xfrm>
            <a:prstGeom prst="ellipse">
              <a:avLst/>
            </a:prstGeom>
            <a:solidFill>
              <a:srgbClr val="002060"/>
            </a:solidFill>
            <a:ln w="9525" cap="flat" cmpd="sng" algn="ctr">
              <a:solidFill>
                <a:srgbClr val="FFFFFF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4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266" name="pole tekstowe 5"/>
            <p:cNvSpPr txBox="1">
              <a:spLocks noChangeArrowheads="1"/>
            </p:cNvSpPr>
            <p:nvPr/>
          </p:nvSpPr>
          <p:spPr bwMode="auto">
            <a:xfrm>
              <a:off x="5644461" y="2560194"/>
              <a:ext cx="484215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</a:rPr>
                <a:t>126</a:t>
              </a:r>
            </a:p>
          </p:txBody>
        </p:sp>
        <p:sp>
          <p:nvSpPr>
            <p:cNvPr id="259" name="Prostokąt 78"/>
            <p:cNvSpPr/>
            <p:nvPr/>
          </p:nvSpPr>
          <p:spPr>
            <a:xfrm rot="19640712">
              <a:off x="2928797" y="4050981"/>
              <a:ext cx="2541981" cy="466574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prstTxWarp prst="textArchDown">
                <a:avLst>
                  <a:gd name="adj" fmla="val 70502"/>
                </a:avLst>
              </a:prstTxWarp>
              <a:spAutoFit/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pl-PL" sz="1600" b="1" dirty="0">
                  <a:ln w="10541" cmpd="sng">
                    <a:noFill/>
                    <a:prstDash val="solid"/>
                  </a:ln>
                  <a:solidFill>
                    <a:srgbClr val="DADADA">
                      <a:lumMod val="50000"/>
                    </a:srgbClr>
                  </a:solidFill>
                  <a:latin typeface="Arial" pitchFamily="34" charset="0"/>
                  <a:cs typeface="Arial" pitchFamily="34" charset="0"/>
                </a:rPr>
                <a:t>t</a:t>
              </a:r>
              <a:r>
                <a:rPr lang="pl-PL" sz="1600" b="1" dirty="0" smtClean="0">
                  <a:ln w="10541" cmpd="sng">
                    <a:noFill/>
                    <a:prstDash val="solid"/>
                  </a:ln>
                  <a:solidFill>
                    <a:srgbClr val="DADADA">
                      <a:lumMod val="50000"/>
                    </a:srgbClr>
                  </a:solidFill>
                  <a:latin typeface="Arial" pitchFamily="34" charset="0"/>
                  <a:cs typeface="Arial" pitchFamily="34" charset="0"/>
                </a:rPr>
                <a:t>erra </a:t>
              </a:r>
              <a:r>
                <a:rPr lang="pl-PL" sz="1600" b="1" dirty="0" err="1" smtClean="0">
                  <a:ln w="10541" cmpd="sng">
                    <a:noFill/>
                    <a:prstDash val="solid"/>
                  </a:ln>
                  <a:solidFill>
                    <a:srgbClr val="DADADA">
                      <a:lumMod val="50000"/>
                    </a:srgbClr>
                  </a:solidFill>
                  <a:latin typeface="Arial" pitchFamily="34" charset="0"/>
                  <a:cs typeface="Arial" pitchFamily="34" charset="0"/>
                </a:rPr>
                <a:t>incognita</a:t>
              </a:r>
              <a:endParaRPr lang="pl-PL" sz="1600" b="1" dirty="0">
                <a:ln w="10541" cmpd="sng">
                  <a:noFill/>
                  <a:prstDash val="solid"/>
                </a:ln>
                <a:solidFill>
                  <a:srgbClr val="DADADA">
                    <a:lumMod val="50000"/>
                  </a:srgbClr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65" name="Elipsa 71"/>
            <p:cNvSpPr>
              <a:spLocks noChangeAspect="1"/>
            </p:cNvSpPr>
            <p:nvPr/>
          </p:nvSpPr>
          <p:spPr bwMode="auto">
            <a:xfrm>
              <a:off x="4015935" y="3848417"/>
              <a:ext cx="145110" cy="150668"/>
            </a:xfrm>
            <a:prstGeom prst="ellipse">
              <a:avLst/>
            </a:prstGeom>
            <a:solidFill>
              <a:srgbClr val="FF66CC"/>
            </a:solidFill>
            <a:ln w="9525" cap="flat" cmpd="sng" algn="ctr">
              <a:solidFill>
                <a:srgbClr val="FFFFFF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4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</p:grpSp>
      <p:grpSp>
        <p:nvGrpSpPr>
          <p:cNvPr id="272" name="Gruppo 271"/>
          <p:cNvGrpSpPr/>
          <p:nvPr/>
        </p:nvGrpSpPr>
        <p:grpSpPr>
          <a:xfrm>
            <a:off x="5576007" y="1792872"/>
            <a:ext cx="3789871" cy="4384160"/>
            <a:chOff x="5677024" y="1922742"/>
            <a:chExt cx="3789871" cy="4384160"/>
          </a:xfrm>
        </p:grpSpPr>
        <p:sp>
          <p:nvSpPr>
            <p:cNvPr id="260" name="Prostokąt 72"/>
            <p:cNvSpPr/>
            <p:nvPr/>
          </p:nvSpPr>
          <p:spPr>
            <a:xfrm>
              <a:off x="6486082" y="1922742"/>
              <a:ext cx="288702" cy="322048"/>
            </a:xfrm>
            <a:prstGeom prst="rect">
              <a:avLst/>
            </a:prstGeom>
            <a:solidFill>
              <a:srgbClr val="FFC000">
                <a:alpha val="58000"/>
              </a:srgbClr>
            </a:solidFill>
            <a:ln w="5715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4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264" name="Dowolny kształt 3"/>
            <p:cNvSpPr/>
            <p:nvPr/>
          </p:nvSpPr>
          <p:spPr bwMode="auto">
            <a:xfrm rot="622762">
              <a:off x="6806175" y="2301756"/>
              <a:ext cx="1196498" cy="938709"/>
            </a:xfrm>
            <a:custGeom>
              <a:avLst/>
              <a:gdLst>
                <a:gd name="connsiteX0" fmla="*/ 0 w 620111"/>
                <a:gd name="connsiteY0" fmla="*/ 0 h 777765"/>
                <a:gd name="connsiteX1" fmla="*/ 336331 w 620111"/>
                <a:gd name="connsiteY1" fmla="*/ 273269 h 777765"/>
                <a:gd name="connsiteX2" fmla="*/ 620111 w 620111"/>
                <a:gd name="connsiteY2" fmla="*/ 777765 h 7777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20111" h="777765">
                  <a:moveTo>
                    <a:pt x="0" y="0"/>
                  </a:moveTo>
                  <a:cubicBezTo>
                    <a:pt x="116489" y="71821"/>
                    <a:pt x="232979" y="143642"/>
                    <a:pt x="336331" y="273269"/>
                  </a:cubicBezTo>
                  <a:cubicBezTo>
                    <a:pt x="439683" y="402896"/>
                    <a:pt x="529897" y="590330"/>
                    <a:pt x="620111" y="777765"/>
                  </a:cubicBezTo>
                </a:path>
              </a:pathLst>
            </a:custGeom>
            <a:noFill/>
            <a:ln w="38100" cap="flat" cmpd="sng" algn="ctr">
              <a:solidFill>
                <a:srgbClr val="FF9900"/>
              </a:solidFill>
              <a:prstDash val="solid"/>
              <a:miter lim="800000"/>
              <a:headEnd type="triangl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pl-PL" sz="2400" smtClean="0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pic>
          <p:nvPicPr>
            <p:cNvPr id="267" name="Obraz 83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677024" y="3414998"/>
              <a:ext cx="3789871" cy="2891904"/>
            </a:xfrm>
            <a:prstGeom prst="rect">
              <a:avLst/>
            </a:prstGeom>
          </p:spPr>
        </p:pic>
      </p:grpSp>
      <p:grpSp>
        <p:nvGrpSpPr>
          <p:cNvPr id="71" name="Gruppo 70"/>
          <p:cNvGrpSpPr/>
          <p:nvPr/>
        </p:nvGrpSpPr>
        <p:grpSpPr>
          <a:xfrm>
            <a:off x="360402" y="897086"/>
            <a:ext cx="1803953" cy="2855486"/>
            <a:chOff x="1094372" y="2352841"/>
            <a:chExt cx="2843617" cy="3850105"/>
          </a:xfrm>
        </p:grpSpPr>
        <p:sp>
          <p:nvSpPr>
            <p:cNvPr id="72" name="Rettangolo 71"/>
            <p:cNvSpPr/>
            <p:nvPr/>
          </p:nvSpPr>
          <p:spPr bwMode="auto">
            <a:xfrm>
              <a:off x="1094372" y="2352841"/>
              <a:ext cx="2843617" cy="3850105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rgbClr val="0000FF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rPr>
                <a:t>lo</a:t>
              </a:r>
            </a:p>
          </p:txBody>
        </p:sp>
        <p:pic>
          <p:nvPicPr>
            <p:cNvPr id="73" name="Picture 3" descr="N-capture-scheme.pdf"/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904" b="7686"/>
            <a:stretch/>
          </p:blipFill>
          <p:spPr>
            <a:xfrm>
              <a:off x="2324691" y="2842996"/>
              <a:ext cx="1573193" cy="3253004"/>
            </a:xfrm>
            <a:prstGeom prst="rect">
              <a:avLst/>
            </a:prstGeom>
          </p:spPr>
        </p:pic>
        <p:pic>
          <p:nvPicPr>
            <p:cNvPr id="74" name="Picture 6" descr="Schermata 2015-04-08 alle 18.36.57.png"/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565" r="50245" b="18902"/>
            <a:stretch/>
          </p:blipFill>
          <p:spPr>
            <a:xfrm>
              <a:off x="1161212" y="2467511"/>
              <a:ext cx="1160331" cy="563842"/>
            </a:xfrm>
            <a:prstGeom prst="rect">
              <a:avLst/>
            </a:prstGeom>
          </p:spPr>
        </p:pic>
        <p:sp>
          <p:nvSpPr>
            <p:cNvPr id="75" name="CasellaDiTesto 74"/>
            <p:cNvSpPr txBox="1"/>
            <p:nvPr/>
          </p:nvSpPr>
          <p:spPr>
            <a:xfrm>
              <a:off x="1177449" y="3828121"/>
              <a:ext cx="1146868" cy="95445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t-IT" sz="2000" b="1" dirty="0" err="1" smtClean="0">
                  <a:solidFill>
                    <a:srgbClr val="0000FF"/>
                  </a:solidFill>
                  <a:latin typeface="Calibri"/>
                  <a:cs typeface="Calibri"/>
                </a:rPr>
                <a:t>Low</a:t>
              </a:r>
              <a:r>
                <a:rPr lang="it-IT" sz="2000" b="1" dirty="0" smtClean="0">
                  <a:solidFill>
                    <a:srgbClr val="0000FF"/>
                  </a:solidFill>
                  <a:latin typeface="Calibri"/>
                  <a:cs typeface="Calibri"/>
                </a:rPr>
                <a:t> </a:t>
              </a:r>
            </a:p>
            <a:p>
              <a:pPr algn="ctr"/>
              <a:r>
                <a:rPr lang="it-IT" sz="2000" b="1" dirty="0" smtClean="0">
                  <a:solidFill>
                    <a:srgbClr val="0000FF"/>
                  </a:solidFill>
                  <a:latin typeface="Calibri"/>
                  <a:cs typeface="Calibri"/>
                </a:rPr>
                <a:t>spins</a:t>
              </a:r>
              <a:endParaRPr lang="it-IT" sz="2000" b="1" dirty="0">
                <a:solidFill>
                  <a:srgbClr val="0000FF"/>
                </a:solidFill>
                <a:latin typeface="Calibri"/>
                <a:cs typeface="Calibri"/>
              </a:endParaRPr>
            </a:p>
          </p:txBody>
        </p:sp>
      </p:grpSp>
      <p:sp>
        <p:nvSpPr>
          <p:cNvPr id="76" name="Text Box 12"/>
          <p:cNvSpPr txBox="1">
            <a:spLocks noChangeArrowheads="1"/>
          </p:cNvSpPr>
          <p:nvPr/>
        </p:nvSpPr>
        <p:spPr bwMode="auto">
          <a:xfrm>
            <a:off x="2568377" y="906691"/>
            <a:ext cx="2245922" cy="1261884"/>
          </a:xfrm>
          <a:prstGeom prst="rect">
            <a:avLst/>
          </a:prstGeom>
          <a:solidFill>
            <a:srgbClr val="FFCC66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pl-PL" b="1" dirty="0" smtClean="0">
                <a:solidFill>
                  <a:srgbClr val="0000FF"/>
                </a:solidFill>
                <a:latin typeface="Calibri"/>
                <a:cs typeface="Calibri"/>
              </a:rPr>
              <a:t>Neutron </a:t>
            </a:r>
          </a:p>
          <a:p>
            <a:pPr algn="ctr" eaLnBrk="1" hangingPunct="1"/>
            <a:r>
              <a:rPr lang="pl-PL" b="1" dirty="0" smtClean="0">
                <a:solidFill>
                  <a:srgbClr val="0000FF"/>
                </a:solidFill>
                <a:latin typeface="Calibri"/>
                <a:cs typeface="Calibri"/>
              </a:rPr>
              <a:t>CAPTURE</a:t>
            </a:r>
          </a:p>
          <a:p>
            <a:pPr algn="ctr" eaLnBrk="1" hangingPunct="1">
              <a:lnSpc>
                <a:spcPct val="50000"/>
              </a:lnSpc>
            </a:pPr>
            <a:endParaRPr lang="pl-PL" sz="800" b="1" dirty="0">
              <a:solidFill>
                <a:srgbClr val="0000FF"/>
              </a:solidFill>
              <a:latin typeface="Calibri"/>
              <a:cs typeface="Calibri"/>
            </a:endParaRPr>
          </a:p>
          <a:p>
            <a:pPr algn="ctr" eaLnBrk="1" hangingPunct="1"/>
            <a:r>
              <a:rPr lang="pl-PL" b="1" baseline="30000" dirty="0" smtClean="0">
                <a:solidFill>
                  <a:srgbClr val="0000FF"/>
                </a:solidFill>
                <a:latin typeface="Calibri"/>
                <a:cs typeface="Calibri"/>
              </a:rPr>
              <a:t>209</a:t>
            </a:r>
            <a:r>
              <a:rPr lang="pl-PL" b="1" dirty="0" smtClean="0">
                <a:solidFill>
                  <a:srgbClr val="0000FF"/>
                </a:solidFill>
                <a:latin typeface="Calibri"/>
                <a:cs typeface="Calibri"/>
              </a:rPr>
              <a:t>Bi (</a:t>
            </a:r>
            <a:r>
              <a:rPr lang="pl-PL" b="1" dirty="0" err="1" smtClean="0">
                <a:solidFill>
                  <a:srgbClr val="0000FF"/>
                </a:solidFill>
                <a:latin typeface="Calibri"/>
                <a:cs typeface="Calibri"/>
              </a:rPr>
              <a:t>n,</a:t>
            </a:r>
            <a:r>
              <a:rPr lang="pl-PL" b="1" dirty="0" err="1" smtClean="0">
                <a:solidFill>
                  <a:srgbClr val="0000FF"/>
                </a:solidFill>
                <a:latin typeface="Symbol" charset="2"/>
                <a:cs typeface="Symbol" charset="2"/>
              </a:rPr>
              <a:t>g</a:t>
            </a:r>
            <a:r>
              <a:rPr lang="pl-PL" b="1" dirty="0" smtClean="0">
                <a:solidFill>
                  <a:srgbClr val="0000FF"/>
                </a:solidFill>
                <a:latin typeface="Calibri"/>
                <a:cs typeface="Calibri"/>
              </a:rPr>
              <a:t>)</a:t>
            </a:r>
            <a:r>
              <a:rPr lang="pl-PL" b="1" baseline="30000" dirty="0" smtClean="0">
                <a:solidFill>
                  <a:srgbClr val="0000FF"/>
                </a:solidFill>
                <a:latin typeface="Calibri"/>
                <a:cs typeface="Calibri"/>
              </a:rPr>
              <a:t>210</a:t>
            </a:r>
            <a:r>
              <a:rPr lang="pl-PL" b="1" dirty="0" smtClean="0">
                <a:solidFill>
                  <a:srgbClr val="0000FF"/>
                </a:solidFill>
                <a:latin typeface="Calibri"/>
                <a:cs typeface="Calibri"/>
              </a:rPr>
              <a:t>Bi</a:t>
            </a:r>
          </a:p>
        </p:txBody>
      </p:sp>
      <p:grpSp>
        <p:nvGrpSpPr>
          <p:cNvPr id="77" name="Group 3"/>
          <p:cNvGrpSpPr>
            <a:grpSpLocks noChangeAspect="1"/>
          </p:cNvGrpSpPr>
          <p:nvPr/>
        </p:nvGrpSpPr>
        <p:grpSpPr>
          <a:xfrm>
            <a:off x="7470448" y="4522578"/>
            <a:ext cx="420026" cy="322141"/>
            <a:chOff x="3368910" y="2060656"/>
            <a:chExt cx="386215" cy="296210"/>
          </a:xfrm>
        </p:grpSpPr>
        <p:sp>
          <p:nvSpPr>
            <p:cNvPr id="78" name="Oval 18"/>
            <p:cNvSpPr>
              <a:spLocks noChangeAspect="1" noChangeArrowheads="1"/>
            </p:cNvSpPr>
            <p:nvPr/>
          </p:nvSpPr>
          <p:spPr bwMode="auto">
            <a:xfrm>
              <a:off x="3402856" y="2060656"/>
              <a:ext cx="296231" cy="296210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0" cap="none" spc="0" normalizeH="0" baseline="0" noProof="0" smtClean="0">
                <a:ln>
                  <a:noFill/>
                </a:ln>
                <a:solidFill>
                  <a:srgbClr val="FF0033"/>
                </a:solidFill>
                <a:effectLst/>
                <a:uLnTx/>
                <a:uFillTx/>
              </a:endParaRPr>
            </a:p>
          </p:txBody>
        </p:sp>
        <p:sp>
          <p:nvSpPr>
            <p:cNvPr id="79" name="Text Box 23"/>
            <p:cNvSpPr txBox="1">
              <a:spLocks noChangeArrowheads="1"/>
            </p:cNvSpPr>
            <p:nvPr/>
          </p:nvSpPr>
          <p:spPr bwMode="auto">
            <a:xfrm>
              <a:off x="3368910" y="2092926"/>
              <a:ext cx="386215" cy="24055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11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</a:rPr>
                <a:t>210</a:t>
              </a:r>
            </a:p>
          </p:txBody>
        </p:sp>
      </p:grpSp>
      <p:sp>
        <p:nvSpPr>
          <p:cNvPr id="81" name="CasellaDiTesto 80"/>
          <p:cNvSpPr txBox="1"/>
          <p:nvPr/>
        </p:nvSpPr>
        <p:spPr>
          <a:xfrm>
            <a:off x="-680422" y="5692522"/>
            <a:ext cx="7616480" cy="87408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it-IT" sz="3200" baseline="30000" dirty="0" smtClean="0">
                <a:solidFill>
                  <a:srgbClr val="00FFFF"/>
                </a:solidFill>
                <a:latin typeface="Calibri"/>
                <a:cs typeface="Calibri"/>
              </a:rPr>
              <a:t>210</a:t>
            </a:r>
            <a:r>
              <a:rPr lang="it-IT" sz="3200" dirty="0" smtClean="0">
                <a:solidFill>
                  <a:srgbClr val="00FFFF"/>
                </a:solidFill>
                <a:latin typeface="Calibri"/>
                <a:cs typeface="Calibri"/>
              </a:rPr>
              <a:t>Bi: </a:t>
            </a:r>
            <a:r>
              <a:rPr lang="it-IT" sz="3200" baseline="30000" dirty="0" smtClean="0">
                <a:solidFill>
                  <a:srgbClr val="00FFFF"/>
                </a:solidFill>
                <a:latin typeface="Calibri"/>
                <a:cs typeface="Calibri"/>
              </a:rPr>
              <a:t>208</a:t>
            </a:r>
            <a:r>
              <a:rPr lang="it-IT" sz="3200" dirty="0" smtClean="0">
                <a:solidFill>
                  <a:srgbClr val="00FFFF"/>
                </a:solidFill>
                <a:latin typeface="Calibri"/>
                <a:cs typeface="Calibri"/>
              </a:rPr>
              <a:t>Pb </a:t>
            </a:r>
            <a:r>
              <a:rPr lang="it-IT" sz="3200" dirty="0">
                <a:solidFill>
                  <a:srgbClr val="00FFFF"/>
                </a:solidFill>
                <a:latin typeface="Calibri"/>
                <a:cs typeface="Calibri"/>
              </a:rPr>
              <a:t>+ </a:t>
            </a:r>
            <a:r>
              <a:rPr lang="it-IT" sz="3200" dirty="0" smtClean="0">
                <a:solidFill>
                  <a:srgbClr val="00FFFF"/>
                </a:solidFill>
                <a:latin typeface="Calibri"/>
                <a:cs typeface="Calibri"/>
              </a:rPr>
              <a:t>1 </a:t>
            </a:r>
            <a:r>
              <a:rPr lang="it-IT" sz="3200" dirty="0" err="1" smtClean="0">
                <a:solidFill>
                  <a:srgbClr val="00FFFF"/>
                </a:solidFill>
                <a:latin typeface="Symbol" charset="2"/>
                <a:cs typeface="Symbol" charset="2"/>
              </a:rPr>
              <a:t>p</a:t>
            </a:r>
            <a:r>
              <a:rPr lang="it-IT" sz="3200" dirty="0" smtClean="0">
                <a:solidFill>
                  <a:srgbClr val="00FFFF"/>
                </a:solidFill>
                <a:latin typeface="Symbol" charset="2"/>
                <a:cs typeface="Symbol" charset="2"/>
              </a:rPr>
              <a:t> + </a:t>
            </a:r>
            <a:r>
              <a:rPr lang="it-IT" sz="3200" dirty="0" smtClean="0">
                <a:solidFill>
                  <a:srgbClr val="00FFFF"/>
                </a:solidFill>
                <a:latin typeface="Calibri"/>
                <a:cs typeface="Calibri"/>
              </a:rPr>
              <a:t>1 </a:t>
            </a:r>
            <a:r>
              <a:rPr lang="it-IT" sz="3200" dirty="0" err="1" smtClean="0">
                <a:solidFill>
                  <a:srgbClr val="00FFFF"/>
                </a:solidFill>
                <a:latin typeface="Symbol" charset="2"/>
                <a:cs typeface="Symbol" charset="2"/>
              </a:rPr>
              <a:t>n</a:t>
            </a:r>
            <a:endParaRPr lang="it-IT" sz="3200" dirty="0">
              <a:solidFill>
                <a:srgbClr val="00FFFF"/>
              </a:solidFill>
              <a:latin typeface="Symbol" charset="2"/>
              <a:cs typeface="Symbol" charset="2"/>
            </a:endParaRPr>
          </a:p>
          <a:p>
            <a:pPr algn="ctr">
              <a:lnSpc>
                <a:spcPct val="90000"/>
              </a:lnSpc>
            </a:pPr>
            <a:endParaRPr lang="it-IT" sz="2400" b="1" dirty="0" smtClean="0">
              <a:solidFill>
                <a:srgbClr val="00FFFF"/>
              </a:solidFill>
              <a:latin typeface="Corbel"/>
              <a:cs typeface="Corbel"/>
            </a:endParaRPr>
          </a:p>
        </p:txBody>
      </p:sp>
      <p:grpSp>
        <p:nvGrpSpPr>
          <p:cNvPr id="82" name="Gruppo 81"/>
          <p:cNvGrpSpPr/>
          <p:nvPr/>
        </p:nvGrpSpPr>
        <p:grpSpPr>
          <a:xfrm>
            <a:off x="50892" y="5511950"/>
            <a:ext cx="6930014" cy="1340280"/>
            <a:chOff x="79754" y="5511950"/>
            <a:chExt cx="6930014" cy="1340280"/>
          </a:xfrm>
        </p:grpSpPr>
        <p:grpSp>
          <p:nvGrpSpPr>
            <p:cNvPr id="83" name="Gruppo 82"/>
            <p:cNvGrpSpPr/>
            <p:nvPr/>
          </p:nvGrpSpPr>
          <p:grpSpPr>
            <a:xfrm>
              <a:off x="79754" y="5511950"/>
              <a:ext cx="6930014" cy="1293040"/>
              <a:chOff x="-3068490" y="4844827"/>
              <a:chExt cx="6930014" cy="1293040"/>
            </a:xfrm>
          </p:grpSpPr>
          <p:grpSp>
            <p:nvGrpSpPr>
              <p:cNvPr id="85" name="Group 11"/>
              <p:cNvGrpSpPr/>
              <p:nvPr/>
            </p:nvGrpSpPr>
            <p:grpSpPr>
              <a:xfrm>
                <a:off x="-3068490" y="4844827"/>
                <a:ext cx="6930014" cy="719999"/>
                <a:chOff x="-2762639" y="4974005"/>
                <a:chExt cx="6930014" cy="719999"/>
              </a:xfrm>
            </p:grpSpPr>
            <p:sp>
              <p:nvSpPr>
                <p:cNvPr id="88" name="Rectangle 86"/>
                <p:cNvSpPr/>
                <p:nvPr/>
              </p:nvSpPr>
              <p:spPr>
                <a:xfrm>
                  <a:off x="3982709" y="4974005"/>
                  <a:ext cx="184666" cy="30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lang="en-US" sz="1400" kern="0" dirty="0">
                    <a:solidFill>
                      <a:schemeClr val="bg1"/>
                    </a:solidFill>
                  </a:endParaRPr>
                </a:p>
              </p:txBody>
            </p:sp>
            <p:pic>
              <p:nvPicPr>
                <p:cNvPr id="89" name="Picture 8"/>
                <p:cNvPicPr>
                  <a:picLocks noChangeAspect="1"/>
                </p:cNvPicPr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-2762639" y="4974005"/>
                  <a:ext cx="724425" cy="719999"/>
                </a:xfrm>
                <a:prstGeom prst="rect">
                  <a:avLst/>
                </a:prstGeom>
              </p:spPr>
            </p:pic>
          </p:grpSp>
          <p:sp>
            <p:nvSpPr>
              <p:cNvPr id="86" name="Elipsa 1"/>
              <p:cNvSpPr>
                <a:spLocks noChangeAspect="1"/>
              </p:cNvSpPr>
              <p:nvPr/>
            </p:nvSpPr>
            <p:spPr bwMode="auto">
              <a:xfrm>
                <a:off x="-3068490" y="5454847"/>
                <a:ext cx="684116" cy="683020"/>
              </a:xfrm>
              <a:prstGeom prst="ellipse">
                <a:avLst/>
              </a:prstGeom>
              <a:solidFill>
                <a:sysClr val="window" lastClr="FFFFFF"/>
              </a:solidFill>
              <a:ln w="9525" algn="ctr">
                <a:solidFill>
                  <a:sysClr val="windowText" lastClr="000000"/>
                </a:solidFill>
                <a:miter lim="800000"/>
                <a:headEnd/>
                <a:tailEnd/>
              </a:ln>
            </p:spPr>
            <p:txBody>
              <a:bodyPr wrap="none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30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pic>
            <p:nvPicPr>
              <p:cNvPr id="87" name="Picture 6"/>
              <p:cNvPicPr>
                <a:picLocks noChangeAspect="1" noChangeArrowheads="1"/>
              </p:cNvPicPr>
              <p:nvPr/>
            </p:nvPicPr>
            <p:blipFill>
              <a:blip r:embed="rId14"/>
              <a:srcRect/>
              <a:stretch>
                <a:fillRect/>
              </a:stretch>
            </p:blipFill>
            <p:spPr bwMode="auto">
              <a:xfrm>
                <a:off x="-2959238" y="5563559"/>
                <a:ext cx="478358" cy="468000"/>
              </a:xfrm>
              <a:prstGeom prst="rect">
                <a:avLst/>
              </a:prstGeom>
              <a:solidFill>
                <a:sysClr val="window" lastClr="FFFFFF"/>
              </a:solidFill>
              <a:ln w="9525">
                <a:noFill/>
                <a:miter lim="800000"/>
                <a:headEnd/>
                <a:tailEnd/>
              </a:ln>
              <a:effectLst/>
            </p:spPr>
          </p:pic>
        </p:grpSp>
        <p:sp>
          <p:nvSpPr>
            <p:cNvPr id="84" name="Rettangolo 83"/>
            <p:cNvSpPr/>
            <p:nvPr/>
          </p:nvSpPr>
          <p:spPr>
            <a:xfrm>
              <a:off x="1010209" y="6505981"/>
              <a:ext cx="5256976" cy="34624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defTabSz="914400">
                <a:lnSpc>
                  <a:spcPct val="90000"/>
                </a:lnSpc>
                <a:defRPr/>
              </a:pPr>
              <a:r>
                <a:rPr lang="en-US" kern="0" dirty="0" smtClean="0">
                  <a:solidFill>
                    <a:schemeClr val="bg1"/>
                  </a:solidFill>
                  <a:latin typeface="Calibri"/>
                  <a:cs typeface="Calibri"/>
                </a:rPr>
                <a:t>N. </a:t>
              </a:r>
              <a:r>
                <a:rPr lang="en-US" kern="0" dirty="0" err="1" smtClean="0">
                  <a:solidFill>
                    <a:schemeClr val="bg1"/>
                  </a:solidFill>
                  <a:latin typeface="Calibri"/>
                  <a:cs typeface="Calibri"/>
                </a:rPr>
                <a:t>Cielicka</a:t>
              </a:r>
              <a:r>
                <a:rPr lang="en-US" kern="0" dirty="0" smtClean="0">
                  <a:solidFill>
                    <a:schemeClr val="bg1"/>
                  </a:solidFill>
                  <a:latin typeface="Calibri"/>
                  <a:cs typeface="Calibri"/>
                </a:rPr>
                <a:t>, B</a:t>
              </a:r>
              <a:r>
                <a:rPr lang="en-US" kern="0" dirty="0">
                  <a:solidFill>
                    <a:schemeClr val="bg1"/>
                  </a:solidFill>
                  <a:latin typeface="Calibri"/>
                  <a:cs typeface="Calibri"/>
                </a:rPr>
                <a:t>. </a:t>
              </a:r>
              <a:r>
                <a:rPr lang="en-US" kern="0" dirty="0" err="1" smtClean="0">
                  <a:solidFill>
                    <a:schemeClr val="bg1"/>
                  </a:solidFill>
                  <a:latin typeface="Calibri"/>
                  <a:cs typeface="Calibri"/>
                </a:rPr>
                <a:t>Fornal</a:t>
              </a:r>
              <a:r>
                <a:rPr lang="en-US" kern="0" dirty="0" smtClean="0">
                  <a:solidFill>
                    <a:schemeClr val="bg1"/>
                  </a:solidFill>
                  <a:latin typeface="Calibri"/>
                  <a:cs typeface="Calibri"/>
                </a:rPr>
                <a:t>, S. </a:t>
              </a:r>
              <a:r>
                <a:rPr lang="en-US" kern="0" dirty="0" err="1" smtClean="0">
                  <a:solidFill>
                    <a:schemeClr val="bg1"/>
                  </a:solidFill>
                  <a:latin typeface="Calibri"/>
                  <a:cs typeface="Calibri"/>
                </a:rPr>
                <a:t>Leoni</a:t>
              </a:r>
              <a:r>
                <a:rPr lang="en-US" kern="0" dirty="0" smtClean="0">
                  <a:solidFill>
                    <a:schemeClr val="bg1"/>
                  </a:solidFill>
                  <a:latin typeface="Calibri"/>
                  <a:cs typeface="Calibri"/>
                </a:rPr>
                <a:t>, …  (Milano, Krakow)</a:t>
              </a:r>
              <a:endParaRPr lang="en-US" kern="0" dirty="0">
                <a:solidFill>
                  <a:schemeClr val="bg1"/>
                </a:solidFill>
                <a:latin typeface="Calibri"/>
                <a:cs typeface="Calibri"/>
              </a:endParaRPr>
            </a:p>
          </p:txBody>
        </p:sp>
      </p:grpSp>
      <p:sp>
        <p:nvSpPr>
          <p:cNvPr id="90" name="Rettangolo 89"/>
          <p:cNvSpPr/>
          <p:nvPr/>
        </p:nvSpPr>
        <p:spPr>
          <a:xfrm>
            <a:off x="0" y="40136"/>
            <a:ext cx="9144000" cy="487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90000"/>
              </a:lnSpc>
            </a:pPr>
            <a:r>
              <a:rPr lang="it-IT" sz="2800" b="1" dirty="0" smtClean="0">
                <a:solidFill>
                  <a:srgbClr val="FFFF00"/>
                </a:solidFill>
                <a:ea typeface="ＭＳ Ｐゴシック" charset="0"/>
                <a:cs typeface="Calibri"/>
              </a:rPr>
              <a:t>New Data on </a:t>
            </a:r>
            <a:r>
              <a:rPr lang="it-IT" sz="2800" b="1" baseline="30000" dirty="0" smtClean="0">
                <a:solidFill>
                  <a:srgbClr val="FFFF00"/>
                </a:solidFill>
                <a:ea typeface="ＭＳ Ｐゴシック" charset="0"/>
                <a:cs typeface="Calibri"/>
              </a:rPr>
              <a:t>210</a:t>
            </a:r>
            <a:r>
              <a:rPr lang="it-IT" sz="2800" b="1" dirty="0" smtClean="0">
                <a:solidFill>
                  <a:srgbClr val="FFFF00"/>
                </a:solidFill>
                <a:ea typeface="ＭＳ Ｐゴシック" charset="0"/>
                <a:cs typeface="Calibri"/>
              </a:rPr>
              <a:t>Bi from the EXILL </a:t>
            </a:r>
            <a:r>
              <a:rPr lang="it-IT" sz="2800" b="1" dirty="0" err="1" smtClean="0">
                <a:solidFill>
                  <a:srgbClr val="FFFF00"/>
                </a:solidFill>
                <a:ea typeface="ＭＳ Ｐゴシック" charset="0"/>
                <a:cs typeface="Calibri"/>
              </a:rPr>
              <a:t>Campaign</a:t>
            </a:r>
            <a:r>
              <a:rPr lang="it-IT" sz="2800" b="1" dirty="0" smtClean="0">
                <a:solidFill>
                  <a:srgbClr val="FFFF00"/>
                </a:solidFill>
                <a:ea typeface="ＭＳ Ｐゴシック" charset="0"/>
                <a:cs typeface="Calibri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16011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 animBg="1"/>
      <p:bldP spid="81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3"/>
          <p:cNvGrpSpPr/>
          <p:nvPr/>
        </p:nvGrpSpPr>
        <p:grpSpPr>
          <a:xfrm>
            <a:off x="94064" y="4938324"/>
            <a:ext cx="4284663" cy="1754187"/>
            <a:chOff x="94064" y="4981590"/>
            <a:chExt cx="4284663" cy="1754187"/>
          </a:xfrm>
        </p:grpSpPr>
        <p:pic>
          <p:nvPicPr>
            <p:cNvPr id="3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064" y="4981590"/>
              <a:ext cx="4284663" cy="17541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227" t="19408" r="62675" b="34074"/>
            <a:stretch>
              <a:fillRect/>
            </a:stretch>
          </p:blipFill>
          <p:spPr bwMode="auto">
            <a:xfrm>
              <a:off x="2794402" y="5510997"/>
              <a:ext cx="1223962" cy="7366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10"/>
            <p:cNvSpPr txBox="1">
              <a:spLocks noChangeArrowheads="1"/>
            </p:cNvSpPr>
            <p:nvPr/>
          </p:nvSpPr>
          <p:spPr bwMode="auto">
            <a:xfrm>
              <a:off x="2377364" y="6591784"/>
              <a:ext cx="257883" cy="1231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/>
          </p:spPr>
          <p:txBody>
            <a:bodyPr wrap="none" lIns="0" tIns="0" rIns="0" bIns="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800" dirty="0" smtClean="0">
                  <a:solidFill>
                    <a:prstClr val="black"/>
                  </a:solidFill>
                  <a:latin typeface="Corbel" charset="0"/>
                  <a:cs typeface="Corbel" charset="0"/>
                </a:rPr>
                <a:t>[</a:t>
              </a:r>
              <a:r>
                <a:rPr lang="en-US" sz="800" dirty="0" err="1" smtClean="0">
                  <a:solidFill>
                    <a:prstClr val="black"/>
                  </a:solidFill>
                  <a:latin typeface="Corbel" charset="0"/>
                  <a:cs typeface="Corbel" charset="0"/>
                </a:rPr>
                <a:t>chns</a:t>
              </a:r>
              <a:r>
                <a:rPr lang="en-US" sz="800" dirty="0" smtClean="0">
                  <a:solidFill>
                    <a:prstClr val="black"/>
                  </a:solidFill>
                  <a:latin typeface="Corbel" charset="0"/>
                  <a:cs typeface="Corbel" charset="0"/>
                </a:rPr>
                <a:t>]</a:t>
              </a:r>
              <a:endParaRPr lang="en-US" sz="800" baseline="-25000" dirty="0">
                <a:solidFill>
                  <a:prstClr val="black"/>
                </a:solidFill>
                <a:latin typeface="Corbel" charset="0"/>
                <a:cs typeface="Corbel" charset="0"/>
              </a:endParaRPr>
            </a:p>
          </p:txBody>
        </p:sp>
        <p:sp>
          <p:nvSpPr>
            <p:cNvPr id="6" name="TextBox 11"/>
            <p:cNvSpPr txBox="1">
              <a:spLocks noChangeArrowheads="1"/>
            </p:cNvSpPr>
            <p:nvPr/>
          </p:nvSpPr>
          <p:spPr bwMode="auto">
            <a:xfrm>
              <a:off x="3010673" y="5123288"/>
              <a:ext cx="1296987" cy="2159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>
                  <a:solidFill>
                    <a:prstClr val="black"/>
                  </a:solidFill>
                </a:rPr>
                <a:t>Gate 3081 </a:t>
              </a:r>
              <a:r>
                <a:rPr lang="en-US" sz="1400" dirty="0" err="1">
                  <a:solidFill>
                    <a:prstClr val="black"/>
                  </a:solidFill>
                </a:rPr>
                <a:t>keV</a:t>
              </a:r>
              <a:endParaRPr lang="en-US" sz="1400" dirty="0">
                <a:solidFill>
                  <a:prstClr val="black"/>
                </a:solidFill>
              </a:endParaRPr>
            </a:p>
          </p:txBody>
        </p:sp>
        <p:sp>
          <p:nvSpPr>
            <p:cNvPr id="7" name="TextBox 13"/>
            <p:cNvSpPr txBox="1">
              <a:spLocks noChangeArrowheads="1"/>
            </p:cNvSpPr>
            <p:nvPr/>
          </p:nvSpPr>
          <p:spPr bwMode="auto">
            <a:xfrm>
              <a:off x="1065614" y="5222072"/>
              <a:ext cx="377026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1000" b="1" dirty="0" smtClean="0">
                  <a:solidFill>
                    <a:srgbClr val="0000FF"/>
                  </a:solidFill>
                  <a:latin typeface="Corbel" charset="0"/>
                  <a:cs typeface="Corbel" charset="0"/>
                </a:rPr>
                <a:t>320</a:t>
              </a:r>
              <a:endParaRPr lang="en-US" sz="1000" b="1" dirty="0">
                <a:solidFill>
                  <a:srgbClr val="0000FF"/>
                </a:solidFill>
                <a:latin typeface="Corbel" charset="0"/>
                <a:cs typeface="Corbel" charset="0"/>
              </a:endParaRPr>
            </a:p>
          </p:txBody>
        </p:sp>
        <p:sp>
          <p:nvSpPr>
            <p:cNvPr id="8" name="TextBox 14"/>
            <p:cNvSpPr txBox="1">
              <a:spLocks noChangeArrowheads="1"/>
            </p:cNvSpPr>
            <p:nvPr/>
          </p:nvSpPr>
          <p:spPr bwMode="auto">
            <a:xfrm>
              <a:off x="1570439" y="5374472"/>
              <a:ext cx="377026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1000" b="1" dirty="0" smtClean="0">
                  <a:solidFill>
                    <a:srgbClr val="0000FF"/>
                  </a:solidFill>
                  <a:latin typeface="Corbel" charset="0"/>
                  <a:cs typeface="Corbel" charset="0"/>
                </a:rPr>
                <a:t>530</a:t>
              </a:r>
              <a:endParaRPr lang="en-US" sz="1000" b="1" dirty="0">
                <a:solidFill>
                  <a:srgbClr val="0000FF"/>
                </a:solidFill>
                <a:latin typeface="Corbel" charset="0"/>
                <a:cs typeface="Corbel" charset="0"/>
              </a:endParaRPr>
            </a:p>
          </p:txBody>
        </p:sp>
        <p:sp>
          <p:nvSpPr>
            <p:cNvPr id="9" name="TextBox 15"/>
            <p:cNvSpPr txBox="1">
              <a:spLocks noChangeArrowheads="1"/>
            </p:cNvSpPr>
            <p:nvPr/>
          </p:nvSpPr>
          <p:spPr bwMode="auto">
            <a:xfrm>
              <a:off x="1929214" y="5623709"/>
              <a:ext cx="378028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1000" b="1" dirty="0" smtClean="0">
                  <a:solidFill>
                    <a:srgbClr val="0000FF"/>
                  </a:solidFill>
                  <a:latin typeface="Corbel" charset="0"/>
                  <a:cs typeface="Corbel" charset="0"/>
                </a:rPr>
                <a:t>674</a:t>
              </a:r>
              <a:endParaRPr lang="en-US" sz="1000" b="1" dirty="0">
                <a:solidFill>
                  <a:srgbClr val="0000FF"/>
                </a:solidFill>
                <a:latin typeface="Corbel" charset="0"/>
                <a:cs typeface="Corbel" charset="0"/>
              </a:endParaRPr>
            </a:p>
          </p:txBody>
        </p:sp>
        <p:sp>
          <p:nvSpPr>
            <p:cNvPr id="10" name="Rectangle 50"/>
            <p:cNvSpPr/>
            <p:nvPr/>
          </p:nvSpPr>
          <p:spPr>
            <a:xfrm>
              <a:off x="3518599" y="5548526"/>
              <a:ext cx="470652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100" b="1" dirty="0">
                  <a:solidFill>
                    <a:srgbClr val="CC0099"/>
                  </a:solidFill>
                  <a:latin typeface="Calibri"/>
                </a:rPr>
                <a:t>3081</a:t>
              </a:r>
            </a:p>
          </p:txBody>
        </p:sp>
      </p:grpSp>
      <p:grpSp>
        <p:nvGrpSpPr>
          <p:cNvPr id="11" name="Gruppo 10"/>
          <p:cNvGrpSpPr/>
          <p:nvPr/>
        </p:nvGrpSpPr>
        <p:grpSpPr>
          <a:xfrm>
            <a:off x="80533" y="618595"/>
            <a:ext cx="9000000" cy="4147324"/>
            <a:chOff x="80533" y="791755"/>
            <a:chExt cx="9000000" cy="4147324"/>
          </a:xfrm>
        </p:grpSpPr>
        <p:pic>
          <p:nvPicPr>
            <p:cNvPr id="12" name="Picture 6" descr="210Bi_ng.jpg"/>
            <p:cNvPicPr>
              <a:picLocks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533" y="907079"/>
              <a:ext cx="9000000" cy="4032000"/>
            </a:xfrm>
            <a:prstGeom prst="rect">
              <a:avLst/>
            </a:prstGeom>
          </p:spPr>
        </p:pic>
        <p:sp>
          <p:nvSpPr>
            <p:cNvPr id="13" name="Rectangle 4"/>
            <p:cNvSpPr>
              <a:spLocks noChangeArrowheads="1"/>
            </p:cNvSpPr>
            <p:nvPr/>
          </p:nvSpPr>
          <p:spPr bwMode="auto">
            <a:xfrm>
              <a:off x="8469091" y="791755"/>
              <a:ext cx="603588" cy="460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b="1" i="1" dirty="0" err="1">
                  <a:solidFill>
                    <a:srgbClr val="0000FF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S</a:t>
              </a:r>
              <a:r>
                <a:rPr lang="en-US" sz="2400" b="1" i="1" baseline="-25000" dirty="0" err="1">
                  <a:solidFill>
                    <a:srgbClr val="0000FF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n</a:t>
              </a:r>
              <a:endParaRPr lang="en-US" sz="2400" b="1" baseline="-25000" dirty="0">
                <a:solidFill>
                  <a:srgbClr val="0000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4" name="Rectangle 3"/>
            <p:cNvSpPr>
              <a:spLocks noChangeArrowheads="1"/>
            </p:cNvSpPr>
            <p:nvPr/>
          </p:nvSpPr>
          <p:spPr bwMode="auto">
            <a:xfrm>
              <a:off x="7074006" y="947938"/>
              <a:ext cx="1420222" cy="4493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r" defTabSz="914400" fontAlgn="base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 i="1" dirty="0" smtClean="0">
                  <a:solidFill>
                    <a:srgbClr val="0000FF"/>
                  </a:solidFill>
                  <a:latin typeface="Corbel" charset="0"/>
                  <a:ea typeface="ＭＳ Ｐゴシック" charset="0"/>
                  <a:cs typeface="Corbel" charset="0"/>
                </a:rPr>
                <a:t>4605.2(1) </a:t>
              </a:r>
              <a:r>
                <a:rPr lang="en-US" sz="1600" b="1" i="1" dirty="0" err="1" smtClean="0">
                  <a:solidFill>
                    <a:srgbClr val="0000FF"/>
                  </a:solidFill>
                  <a:latin typeface="Corbel" charset="0"/>
                  <a:ea typeface="ＭＳ Ｐゴシック" charset="0"/>
                  <a:cs typeface="Corbel" charset="0"/>
                </a:rPr>
                <a:t>keV</a:t>
              </a:r>
              <a:endParaRPr lang="en-US" sz="1600" b="1" i="1" dirty="0" smtClean="0">
                <a:solidFill>
                  <a:srgbClr val="0000FF"/>
                </a:solidFill>
                <a:latin typeface="Corbel" charset="0"/>
                <a:ea typeface="ＭＳ Ｐゴシック" charset="0"/>
                <a:cs typeface="Corbel" charset="0"/>
              </a:endParaRPr>
            </a:p>
            <a:p>
              <a:pPr algn="r" defTabSz="914400" fontAlgn="base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 i="1" dirty="0" smtClean="0">
                  <a:solidFill>
                    <a:srgbClr val="0000FF"/>
                  </a:solidFill>
                  <a:latin typeface="Corbel" charset="0"/>
                  <a:ea typeface="ＭＳ Ｐゴシック" charset="0"/>
                  <a:cs typeface="Corbel" charset="0"/>
                </a:rPr>
                <a:t>4-,5-</a:t>
              </a:r>
              <a:endParaRPr lang="en-US" sz="1600" b="1" i="1" dirty="0">
                <a:solidFill>
                  <a:srgbClr val="0000FF"/>
                </a:solidFill>
                <a:latin typeface="Corbel" charset="0"/>
                <a:ea typeface="ＭＳ Ｐゴシック" charset="0"/>
                <a:cs typeface="Corbel" charset="0"/>
              </a:endParaRPr>
            </a:p>
          </p:txBody>
        </p:sp>
        <p:sp>
          <p:nvSpPr>
            <p:cNvPr id="15" name="TextBox 1"/>
            <p:cNvSpPr txBox="1"/>
            <p:nvPr/>
          </p:nvSpPr>
          <p:spPr>
            <a:xfrm>
              <a:off x="927799" y="1005585"/>
              <a:ext cx="2928406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rgbClr val="CC0099"/>
                  </a:solidFill>
                  <a:latin typeface="Corbel"/>
                  <a:cs typeface="Corbel"/>
                </a:rPr>
                <a:t>6</a:t>
              </a:r>
              <a:r>
                <a:rPr lang="en-US" sz="1600" b="1" dirty="0" smtClean="0">
                  <a:solidFill>
                    <a:srgbClr val="CC0099"/>
                  </a:solidFill>
                  <a:latin typeface="Corbel"/>
                  <a:cs typeface="Corbel"/>
                </a:rPr>
                <a:t>4 primary transitions (40 new)</a:t>
              </a:r>
              <a:endParaRPr lang="en-US" sz="1600" b="1" dirty="0">
                <a:solidFill>
                  <a:srgbClr val="CC0099"/>
                </a:solidFill>
                <a:latin typeface="Corbel"/>
                <a:cs typeface="Corbel"/>
              </a:endParaRPr>
            </a:p>
          </p:txBody>
        </p:sp>
        <p:sp>
          <p:nvSpPr>
            <p:cNvPr id="16" name="TextBox 67"/>
            <p:cNvSpPr txBox="1"/>
            <p:nvPr/>
          </p:nvSpPr>
          <p:spPr>
            <a:xfrm>
              <a:off x="6264298" y="1708447"/>
              <a:ext cx="2444499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solidFill>
                    <a:srgbClr val="CC0099"/>
                  </a:solidFill>
                  <a:latin typeface="Corbel"/>
                  <a:cs typeface="Corbel"/>
                </a:rPr>
                <a:t>70 excited states (33 new)</a:t>
              </a:r>
              <a:endParaRPr lang="en-US" sz="1600" b="1" dirty="0">
                <a:solidFill>
                  <a:srgbClr val="CC0099"/>
                </a:solidFill>
                <a:latin typeface="Corbel"/>
                <a:cs typeface="Corbel"/>
              </a:endParaRPr>
            </a:p>
          </p:txBody>
        </p:sp>
      </p:grpSp>
      <p:grpSp>
        <p:nvGrpSpPr>
          <p:cNvPr id="17" name="Group 9"/>
          <p:cNvGrpSpPr/>
          <p:nvPr/>
        </p:nvGrpSpPr>
        <p:grpSpPr>
          <a:xfrm>
            <a:off x="316008" y="746420"/>
            <a:ext cx="8605575" cy="3996908"/>
            <a:chOff x="316008" y="805280"/>
            <a:chExt cx="8605575" cy="3996908"/>
          </a:xfrm>
        </p:grpSpPr>
        <p:cxnSp>
          <p:nvCxnSpPr>
            <p:cNvPr id="18" name="Straight Connector 24"/>
            <p:cNvCxnSpPr/>
            <p:nvPr/>
          </p:nvCxnSpPr>
          <p:spPr>
            <a:xfrm>
              <a:off x="634346" y="896456"/>
              <a:ext cx="0" cy="2615846"/>
            </a:xfrm>
            <a:prstGeom prst="line">
              <a:avLst/>
            </a:prstGeom>
            <a:ln w="19050" cmpd="sng">
              <a:solidFill>
                <a:srgbClr val="CC0099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39"/>
            <p:cNvCxnSpPr/>
            <p:nvPr/>
          </p:nvCxnSpPr>
          <p:spPr>
            <a:xfrm>
              <a:off x="7979658" y="3959038"/>
              <a:ext cx="0" cy="583841"/>
            </a:xfrm>
            <a:prstGeom prst="line">
              <a:avLst/>
            </a:prstGeom>
            <a:ln w="19050" cmpd="sng">
              <a:solidFill>
                <a:srgbClr val="0000FF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41"/>
            <p:cNvCxnSpPr/>
            <p:nvPr/>
          </p:nvCxnSpPr>
          <p:spPr>
            <a:xfrm>
              <a:off x="8743245" y="4528137"/>
              <a:ext cx="0" cy="274051"/>
            </a:xfrm>
            <a:prstGeom prst="line">
              <a:avLst/>
            </a:prstGeom>
            <a:ln w="19050" cmpd="sng">
              <a:solidFill>
                <a:srgbClr val="0000FF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44"/>
            <p:cNvSpPr/>
            <p:nvPr/>
          </p:nvSpPr>
          <p:spPr>
            <a:xfrm rot="18551578">
              <a:off x="211487" y="909801"/>
              <a:ext cx="470652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100" b="1" dirty="0">
                  <a:solidFill>
                    <a:srgbClr val="CC0099"/>
                  </a:solidFill>
                  <a:latin typeface="Calibri"/>
                </a:rPr>
                <a:t>3081</a:t>
              </a:r>
            </a:p>
          </p:txBody>
        </p:sp>
        <p:sp>
          <p:nvSpPr>
            <p:cNvPr id="22" name="Rectangle 49"/>
            <p:cNvSpPr/>
            <p:nvPr/>
          </p:nvSpPr>
          <p:spPr>
            <a:xfrm rot="18551578">
              <a:off x="8591200" y="4174737"/>
              <a:ext cx="399155" cy="261610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r>
                <a:rPr lang="en-US" sz="1100" b="1" dirty="0" smtClean="0">
                  <a:solidFill>
                    <a:srgbClr val="0000FF"/>
                  </a:solidFill>
                  <a:latin typeface="Calibri"/>
                </a:rPr>
                <a:t>320</a:t>
              </a:r>
              <a:endParaRPr lang="en-US" sz="1100" b="1" dirty="0">
                <a:solidFill>
                  <a:srgbClr val="0000FF"/>
                </a:solidFill>
                <a:latin typeface="Calibri"/>
              </a:endParaRPr>
            </a:p>
          </p:txBody>
        </p:sp>
        <p:cxnSp>
          <p:nvCxnSpPr>
            <p:cNvPr id="23" name="Straight Connector 68"/>
            <p:cNvCxnSpPr/>
            <p:nvPr/>
          </p:nvCxnSpPr>
          <p:spPr>
            <a:xfrm>
              <a:off x="7043106" y="3508040"/>
              <a:ext cx="0" cy="450998"/>
            </a:xfrm>
            <a:prstGeom prst="line">
              <a:avLst/>
            </a:prstGeom>
            <a:ln w="19050" cmpd="sng">
              <a:solidFill>
                <a:srgbClr val="0000FF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69"/>
            <p:cNvSpPr/>
            <p:nvPr/>
          </p:nvSpPr>
          <p:spPr>
            <a:xfrm rot="18551578">
              <a:off x="6893112" y="3205628"/>
              <a:ext cx="399155" cy="261610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r>
                <a:rPr lang="en-US" sz="1100" b="1" dirty="0" smtClean="0">
                  <a:solidFill>
                    <a:srgbClr val="0000FF"/>
                  </a:solidFill>
                  <a:latin typeface="Calibri"/>
                </a:rPr>
                <a:t>530</a:t>
              </a:r>
              <a:endParaRPr lang="en-US" sz="1100" b="1" dirty="0">
                <a:solidFill>
                  <a:srgbClr val="0000FF"/>
                </a:solidFill>
                <a:latin typeface="Calibri"/>
              </a:endParaRPr>
            </a:p>
          </p:txBody>
        </p:sp>
        <p:sp>
          <p:nvSpPr>
            <p:cNvPr id="25" name="Rectangle 70"/>
            <p:cNvSpPr/>
            <p:nvPr/>
          </p:nvSpPr>
          <p:spPr>
            <a:xfrm rot="18551578">
              <a:off x="7832159" y="3654714"/>
              <a:ext cx="399155" cy="261610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r>
                <a:rPr lang="en-US" sz="1100" b="1" dirty="0" smtClean="0">
                  <a:solidFill>
                    <a:srgbClr val="0000FF"/>
                  </a:solidFill>
                  <a:latin typeface="Calibri"/>
                </a:rPr>
                <a:t>674</a:t>
              </a:r>
              <a:endParaRPr lang="en-US" sz="1100" b="1" dirty="0">
                <a:solidFill>
                  <a:srgbClr val="0000FF"/>
                </a:solidFill>
                <a:latin typeface="Calibri"/>
              </a:endParaRPr>
            </a:p>
          </p:txBody>
        </p:sp>
      </p:grpSp>
      <p:grpSp>
        <p:nvGrpSpPr>
          <p:cNvPr id="26" name="Group 23"/>
          <p:cNvGrpSpPr/>
          <p:nvPr/>
        </p:nvGrpSpPr>
        <p:grpSpPr>
          <a:xfrm>
            <a:off x="5049879" y="5154268"/>
            <a:ext cx="3860186" cy="1456081"/>
            <a:chOff x="5049867" y="5178993"/>
            <a:chExt cx="3860186" cy="1456081"/>
          </a:xfrm>
        </p:grpSpPr>
        <p:sp>
          <p:nvSpPr>
            <p:cNvPr id="27" name="Rectangle 22"/>
            <p:cNvSpPr/>
            <p:nvPr/>
          </p:nvSpPr>
          <p:spPr>
            <a:xfrm>
              <a:off x="5053106" y="5178993"/>
              <a:ext cx="3856947" cy="1456081"/>
            </a:xfrm>
            <a:prstGeom prst="rect">
              <a:avLst/>
            </a:prstGeom>
            <a:solidFill>
              <a:srgbClr val="FFFF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28" name="Picture 1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745376" y="5294134"/>
              <a:ext cx="1152226" cy="1277824"/>
            </a:xfrm>
            <a:prstGeom prst="rect">
              <a:avLst/>
            </a:prstGeom>
          </p:spPr>
        </p:pic>
        <p:pic>
          <p:nvPicPr>
            <p:cNvPr id="29" name="Picture 17"/>
            <p:cNvPicPr>
              <a:picLocks noChangeAspect="1"/>
            </p:cNvPicPr>
            <p:nvPr/>
          </p:nvPicPr>
          <p:blipFill rotWithShape="1">
            <a:blip r:embed="rId6"/>
            <a:srcRect l="4159"/>
            <a:stretch/>
          </p:blipFill>
          <p:spPr>
            <a:xfrm>
              <a:off x="5102961" y="5540780"/>
              <a:ext cx="2870634" cy="503999"/>
            </a:xfrm>
            <a:prstGeom prst="rect">
              <a:avLst/>
            </a:prstGeom>
          </p:spPr>
        </p:pic>
        <p:sp>
          <p:nvSpPr>
            <p:cNvPr id="30" name="TextBox 71"/>
            <p:cNvSpPr txBox="1"/>
            <p:nvPr/>
          </p:nvSpPr>
          <p:spPr>
            <a:xfrm>
              <a:off x="5049867" y="5178993"/>
              <a:ext cx="2428870" cy="1428083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rgbClr val="CC0099"/>
                  </a:solidFill>
                  <a:latin typeface="Corbel"/>
                  <a:cs typeface="Corbel"/>
                </a:rPr>
                <a:t>Angular Correlations</a:t>
              </a:r>
            </a:p>
            <a:p>
              <a:pPr algn="ctr"/>
              <a:endParaRPr lang="en-US" sz="1600" b="1" dirty="0">
                <a:solidFill>
                  <a:srgbClr val="FF00FF"/>
                </a:solidFill>
                <a:latin typeface="Corbel"/>
                <a:cs typeface="Corbel"/>
              </a:endParaRPr>
            </a:p>
            <a:p>
              <a:pPr algn="ctr"/>
              <a:endParaRPr lang="en-US" sz="1600" b="1" dirty="0">
                <a:solidFill>
                  <a:srgbClr val="FF00FF"/>
                </a:solidFill>
                <a:latin typeface="Corbel"/>
                <a:cs typeface="Corbel"/>
              </a:endParaRPr>
            </a:p>
            <a:p>
              <a:pPr algn="ctr">
                <a:lnSpc>
                  <a:spcPct val="60000"/>
                </a:lnSpc>
              </a:pPr>
              <a:endParaRPr lang="en-US" sz="800" b="1" dirty="0">
                <a:solidFill>
                  <a:srgbClr val="FF00FF"/>
                </a:solidFill>
                <a:latin typeface="Corbel"/>
                <a:cs typeface="Corbel"/>
              </a:endParaRPr>
            </a:p>
            <a:p>
              <a:pPr algn="ctr"/>
              <a:r>
                <a:rPr lang="en-US" sz="1600" b="1" dirty="0" err="1" smtClean="0">
                  <a:solidFill>
                    <a:srgbClr val="0000FF"/>
                  </a:solidFill>
                  <a:latin typeface="Corbel"/>
                  <a:cs typeface="Corbel"/>
                </a:rPr>
                <a:t>Multipolarities</a:t>
              </a:r>
              <a:r>
                <a:rPr lang="en-US" sz="1600" b="1" dirty="0" smtClean="0">
                  <a:solidFill>
                    <a:srgbClr val="0000FF"/>
                  </a:solidFill>
                  <a:latin typeface="Corbel"/>
                  <a:cs typeface="Corbel"/>
                </a:rPr>
                <a:t> of </a:t>
              </a:r>
              <a:r>
                <a:rPr lang="en-US" sz="1600" b="1" dirty="0" smtClean="0">
                  <a:solidFill>
                    <a:srgbClr val="0000FF"/>
                  </a:solidFill>
                  <a:latin typeface="Symbol" charset="2"/>
                  <a:cs typeface="Symbol" charset="2"/>
                </a:rPr>
                <a:t>g</a:t>
              </a:r>
              <a:r>
                <a:rPr lang="en-US" sz="1600" b="1" dirty="0" smtClean="0">
                  <a:solidFill>
                    <a:srgbClr val="0000FF"/>
                  </a:solidFill>
                  <a:latin typeface="Corbel"/>
                  <a:cs typeface="Corbel"/>
                </a:rPr>
                <a:t>-decay</a:t>
              </a:r>
            </a:p>
            <a:p>
              <a:pPr algn="ctr"/>
              <a:r>
                <a:rPr lang="en-US" sz="1600" b="1" dirty="0" smtClean="0">
                  <a:solidFill>
                    <a:srgbClr val="0000FF"/>
                  </a:solidFill>
                  <a:latin typeface="Corbel"/>
                  <a:cs typeface="Corbel"/>
                </a:rPr>
                <a:t>Spin (Parity) of States</a:t>
              </a:r>
              <a:endParaRPr lang="en-US" sz="1600" b="1" dirty="0">
                <a:solidFill>
                  <a:srgbClr val="0000FF"/>
                </a:solidFill>
                <a:latin typeface="Corbel"/>
                <a:cs typeface="Corbel"/>
              </a:endParaRPr>
            </a:p>
          </p:txBody>
        </p:sp>
      </p:grpSp>
      <p:sp>
        <p:nvSpPr>
          <p:cNvPr id="31" name="Rectangle 1"/>
          <p:cNvSpPr>
            <a:spLocks noChangeArrowheads="1"/>
          </p:cNvSpPr>
          <p:nvPr/>
        </p:nvSpPr>
        <p:spPr bwMode="auto">
          <a:xfrm>
            <a:off x="0" y="-71593"/>
            <a:ext cx="9144000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it-IT" sz="3200" b="1" baseline="30000" dirty="0" smtClean="0">
                <a:solidFill>
                  <a:srgbClr val="00FFFF"/>
                </a:solidFill>
                <a:latin typeface="Corbel" charset="0"/>
                <a:ea typeface="ＭＳ Ｐゴシック" charset="0"/>
                <a:cs typeface="Corbel" charset="0"/>
              </a:rPr>
              <a:t>209</a:t>
            </a:r>
            <a:r>
              <a:rPr lang="it-IT" sz="3200" b="1" dirty="0" smtClean="0">
                <a:solidFill>
                  <a:srgbClr val="00FFFF"/>
                </a:solidFill>
                <a:latin typeface="Corbel" charset="0"/>
                <a:ea typeface="ＭＳ Ｐゴシック" charset="0"/>
                <a:cs typeface="Corbel" charset="0"/>
              </a:rPr>
              <a:t>Bi(</a:t>
            </a:r>
            <a:r>
              <a:rPr lang="it-IT" sz="3200" b="1" dirty="0" err="1" smtClean="0">
                <a:solidFill>
                  <a:srgbClr val="00FFFF"/>
                </a:solidFill>
                <a:latin typeface="Corbel" charset="0"/>
                <a:ea typeface="ＭＳ Ｐゴシック" charset="0"/>
                <a:cs typeface="Corbel" charset="0"/>
              </a:rPr>
              <a:t>n,</a:t>
            </a:r>
            <a:r>
              <a:rPr lang="it-IT" sz="3200" b="1" dirty="0" err="1" smtClean="0">
                <a:solidFill>
                  <a:srgbClr val="00FFFF"/>
                </a:solidFill>
                <a:latin typeface="Symbol" charset="2"/>
                <a:ea typeface="ＭＳ Ｐゴシック" charset="0"/>
                <a:cs typeface="Symbol" charset="2"/>
              </a:rPr>
              <a:t>g</a:t>
            </a:r>
            <a:r>
              <a:rPr lang="it-IT" sz="3200" b="1" dirty="0" smtClean="0">
                <a:solidFill>
                  <a:srgbClr val="00FFFF"/>
                </a:solidFill>
                <a:latin typeface="Corbel" charset="0"/>
                <a:ea typeface="ＭＳ Ｐゴシック" charset="0"/>
                <a:cs typeface="Corbel" charset="0"/>
              </a:rPr>
              <a:t>)</a:t>
            </a:r>
            <a:r>
              <a:rPr lang="it-IT" sz="3200" b="1" baseline="30000" dirty="0" smtClean="0">
                <a:solidFill>
                  <a:srgbClr val="00FFFF"/>
                </a:solidFill>
                <a:latin typeface="Corbel" charset="0"/>
                <a:ea typeface="ＭＳ Ｐゴシック" charset="0"/>
                <a:cs typeface="Corbel" charset="0"/>
              </a:rPr>
              <a:t>210</a:t>
            </a:r>
            <a:r>
              <a:rPr lang="it-IT" sz="3200" b="1" dirty="0" smtClean="0">
                <a:solidFill>
                  <a:srgbClr val="00FFFF"/>
                </a:solidFill>
                <a:latin typeface="Corbel" charset="0"/>
                <a:ea typeface="ＭＳ Ｐゴシック" charset="0"/>
                <a:cs typeface="Corbel" charset="0"/>
              </a:rPr>
              <a:t>Bi 					        </a:t>
            </a:r>
            <a:r>
              <a:rPr lang="it-IT" sz="2800" dirty="0" smtClean="0">
                <a:solidFill>
                  <a:srgbClr val="00FFFF"/>
                </a:solidFill>
                <a:latin typeface="Corbel" charset="0"/>
                <a:ea typeface="ＭＳ Ｐゴシック" charset="0"/>
                <a:cs typeface="Corbel" charset="0"/>
              </a:rPr>
              <a:t>ILL Grenoble</a:t>
            </a:r>
          </a:p>
        </p:txBody>
      </p:sp>
    </p:spTree>
    <p:extLst>
      <p:ext uri="{BB962C8B-B14F-4D97-AF65-F5344CB8AC3E}">
        <p14:creationId xmlns:p14="http://schemas.microsoft.com/office/powerpoint/2010/main" val="1610223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/>
          <p:nvPr/>
        </p:nvSpPr>
        <p:spPr>
          <a:xfrm>
            <a:off x="4918058" y="64035"/>
            <a:ext cx="3688880" cy="8094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400" fontAlgn="base">
              <a:lnSpc>
                <a:spcPct val="70000"/>
              </a:lnSpc>
              <a:spcBef>
                <a:spcPct val="0"/>
              </a:spcBef>
              <a:spcAft>
                <a:spcPct val="0"/>
              </a:spcAft>
            </a:pPr>
            <a:r>
              <a:rPr lang="it-IT" sz="2800" b="1" dirty="0" smtClean="0">
                <a:solidFill>
                  <a:srgbClr val="FFFF00"/>
                </a:solidFill>
                <a:latin typeface="Corbel" charset="0"/>
                <a:ea typeface="ＭＳ Ｐゴシック" charset="0"/>
                <a:cs typeface="Corbel" charset="0"/>
              </a:rPr>
              <a:t>Complete </a:t>
            </a:r>
            <a:r>
              <a:rPr lang="it-IT" sz="2800" b="1" dirty="0" err="1" smtClean="0">
                <a:solidFill>
                  <a:srgbClr val="FFFF00"/>
                </a:solidFill>
                <a:latin typeface="Corbel" charset="0"/>
                <a:ea typeface="ＭＳ Ｐゴシック" charset="0"/>
                <a:cs typeface="Corbel" charset="0"/>
              </a:rPr>
              <a:t>Low</a:t>
            </a:r>
            <a:r>
              <a:rPr lang="it-IT" sz="2800" b="1" dirty="0" smtClean="0">
                <a:solidFill>
                  <a:srgbClr val="FFFF00"/>
                </a:solidFill>
                <a:latin typeface="Corbel" charset="0"/>
                <a:ea typeface="ＭＳ Ｐゴシック" charset="0"/>
                <a:cs typeface="Corbel" charset="0"/>
              </a:rPr>
              <a:t> Spin</a:t>
            </a:r>
          </a:p>
          <a:p>
            <a:pPr algn="ctr" defTabSz="914400" fontAlgn="base">
              <a:lnSpc>
                <a:spcPct val="70000"/>
              </a:lnSpc>
              <a:spcBef>
                <a:spcPct val="0"/>
              </a:spcBef>
              <a:spcAft>
                <a:spcPct val="0"/>
              </a:spcAft>
            </a:pPr>
            <a:r>
              <a:rPr lang="it-IT" sz="2800" b="1" dirty="0" err="1" smtClean="0">
                <a:solidFill>
                  <a:srgbClr val="FFFF00"/>
                </a:solidFill>
                <a:latin typeface="Corbel" charset="0"/>
                <a:ea typeface="ＭＳ Ｐゴシック" charset="0"/>
                <a:cs typeface="Corbel" charset="0"/>
              </a:rPr>
              <a:t>Spectroscopy</a:t>
            </a:r>
            <a:r>
              <a:rPr lang="it-IT" sz="2800" b="1" dirty="0" smtClean="0">
                <a:solidFill>
                  <a:srgbClr val="FFFF00"/>
                </a:solidFill>
                <a:latin typeface="Corbel" charset="0"/>
                <a:ea typeface="ＭＳ Ｐゴシック" charset="0"/>
                <a:cs typeface="Corbel" charset="0"/>
              </a:rPr>
              <a:t> of  </a:t>
            </a:r>
            <a:r>
              <a:rPr lang="it-IT" sz="3600" b="1" baseline="30000" dirty="0" smtClean="0">
                <a:solidFill>
                  <a:srgbClr val="FFFF00"/>
                </a:solidFill>
                <a:latin typeface="Corbel" charset="0"/>
                <a:ea typeface="ＭＳ Ｐゴシック" charset="0"/>
                <a:cs typeface="Corbel" charset="0"/>
              </a:rPr>
              <a:t>210</a:t>
            </a:r>
            <a:r>
              <a:rPr lang="it-IT" sz="3600" b="1" dirty="0" smtClean="0">
                <a:solidFill>
                  <a:srgbClr val="FFFF00"/>
                </a:solidFill>
                <a:latin typeface="Corbel" charset="0"/>
                <a:ea typeface="ＭＳ Ｐゴシック" charset="0"/>
                <a:cs typeface="Corbel" charset="0"/>
              </a:rPr>
              <a:t>Bi</a:t>
            </a:r>
            <a:endParaRPr lang="it-IT" sz="3600" b="1" dirty="0">
              <a:solidFill>
                <a:srgbClr val="FFFF00"/>
              </a:solidFill>
              <a:latin typeface="Corbel" charset="0"/>
              <a:ea typeface="ＭＳ Ｐゴシック" charset="0"/>
              <a:cs typeface="Corbel" charset="0"/>
            </a:endParaRPr>
          </a:p>
        </p:txBody>
      </p:sp>
      <p:grpSp>
        <p:nvGrpSpPr>
          <p:cNvPr id="3" name="Grupa 68"/>
          <p:cNvGrpSpPr/>
          <p:nvPr/>
        </p:nvGrpSpPr>
        <p:grpSpPr>
          <a:xfrm>
            <a:off x="487255" y="130648"/>
            <a:ext cx="3852139" cy="6563521"/>
            <a:chOff x="556574" y="130628"/>
            <a:chExt cx="3852139" cy="6563521"/>
          </a:xfrm>
        </p:grpSpPr>
        <p:pic>
          <p:nvPicPr>
            <p:cNvPr id="4" name="Obraz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56574" y="130628"/>
              <a:ext cx="3852139" cy="6563521"/>
            </a:xfrm>
            <a:prstGeom prst="rect">
              <a:avLst/>
            </a:prstGeom>
          </p:spPr>
        </p:pic>
        <p:cxnSp>
          <p:nvCxnSpPr>
            <p:cNvPr id="5" name="Łącznik prosty 3"/>
            <p:cNvCxnSpPr/>
            <p:nvPr/>
          </p:nvCxnSpPr>
          <p:spPr>
            <a:xfrm>
              <a:off x="3013543" y="3228229"/>
              <a:ext cx="1116000" cy="0"/>
            </a:xfrm>
            <a:prstGeom prst="line">
              <a:avLst/>
            </a:prstGeom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6" name="pole tekstowe 4"/>
            <p:cNvSpPr txBox="1"/>
            <p:nvPr/>
          </p:nvSpPr>
          <p:spPr>
            <a:xfrm>
              <a:off x="4063116" y="3112556"/>
              <a:ext cx="261986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600" dirty="0" smtClean="0">
                  <a:solidFill>
                    <a:prstClr val="white">
                      <a:lumMod val="50000"/>
                    </a:prstClr>
                  </a:solidFill>
                  <a:latin typeface="Calibri"/>
                </a:rPr>
                <a:t>3+</a:t>
              </a:r>
              <a:endParaRPr lang="pl-PL" sz="600" dirty="0">
                <a:solidFill>
                  <a:prstClr val="white">
                    <a:lumMod val="50000"/>
                  </a:prstClr>
                </a:solidFill>
                <a:latin typeface="Calibri"/>
              </a:endParaRPr>
            </a:p>
          </p:txBody>
        </p:sp>
        <p:sp>
          <p:nvSpPr>
            <p:cNvPr id="7" name="pole tekstowe 5"/>
            <p:cNvSpPr txBox="1"/>
            <p:nvPr/>
          </p:nvSpPr>
          <p:spPr>
            <a:xfrm>
              <a:off x="2713730" y="3120250"/>
              <a:ext cx="355837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600" dirty="0" smtClean="0">
                  <a:solidFill>
                    <a:prstClr val="white">
                      <a:lumMod val="50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1898</a:t>
              </a:r>
              <a:endParaRPr lang="pl-PL" sz="600" dirty="0">
                <a:solidFill>
                  <a:prstClr val="white">
                    <a:lumMod val="50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pole tekstowe 6"/>
            <p:cNvSpPr txBox="1"/>
            <p:nvPr/>
          </p:nvSpPr>
          <p:spPr>
            <a:xfrm>
              <a:off x="629477" y="3117222"/>
              <a:ext cx="278705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600" dirty="0" smtClean="0">
                  <a:solidFill>
                    <a:prstClr val="white">
                      <a:lumMod val="50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(3</a:t>
              </a:r>
              <a:r>
                <a:rPr lang="pl-PL" sz="600" dirty="0">
                  <a:solidFill>
                    <a:prstClr val="white">
                      <a:lumMod val="50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</a:p>
          </p:txBody>
        </p:sp>
        <p:cxnSp>
          <p:nvCxnSpPr>
            <p:cNvPr id="9" name="Łącznik prosty 8"/>
            <p:cNvCxnSpPr>
              <a:endCxn id="7" idx="1"/>
            </p:cNvCxnSpPr>
            <p:nvPr/>
          </p:nvCxnSpPr>
          <p:spPr>
            <a:xfrm>
              <a:off x="2202422" y="3204888"/>
              <a:ext cx="511308" cy="7695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" name="Łącznik prosty 64"/>
            <p:cNvCxnSpPr/>
            <p:nvPr/>
          </p:nvCxnSpPr>
          <p:spPr>
            <a:xfrm>
              <a:off x="2224726" y="2509422"/>
              <a:ext cx="589696" cy="234414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1" name="pole tekstowe 66"/>
            <p:cNvSpPr txBox="1"/>
            <p:nvPr/>
          </p:nvSpPr>
          <p:spPr>
            <a:xfrm>
              <a:off x="626932" y="2409394"/>
              <a:ext cx="300477" cy="1692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500" b="1" dirty="0" smtClean="0">
                  <a:solidFill>
                    <a:prstClr val="black">
                      <a:lumMod val="65000"/>
                      <a:lumOff val="35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(4+)</a:t>
              </a:r>
              <a:endParaRPr lang="pl-PL" sz="500" b="1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2" name="TextBox 2"/>
          <p:cNvSpPr txBox="1"/>
          <p:nvPr/>
        </p:nvSpPr>
        <p:spPr>
          <a:xfrm>
            <a:off x="803188" y="6517524"/>
            <a:ext cx="1105358" cy="276999"/>
          </a:xfrm>
          <a:prstGeom prst="rect">
            <a:avLst/>
          </a:prstGeom>
          <a:solidFill>
            <a:srgbClr val="FFFFFF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  <a:latin typeface="Calibri"/>
              </a:rPr>
              <a:t>E</a:t>
            </a:r>
            <a:r>
              <a:rPr lang="en-US" b="1" dirty="0" smtClean="0">
                <a:solidFill>
                  <a:srgbClr val="0000FF"/>
                </a:solidFill>
                <a:latin typeface="Calibri"/>
              </a:rPr>
              <a:t>xperiment</a:t>
            </a:r>
            <a:endParaRPr lang="en-US" b="1" dirty="0">
              <a:solidFill>
                <a:srgbClr val="0000FF"/>
              </a:solidFill>
              <a:latin typeface="Calibri"/>
            </a:endParaRPr>
          </a:p>
        </p:txBody>
      </p:sp>
      <p:sp>
        <p:nvSpPr>
          <p:cNvPr id="13" name="TextBox 4"/>
          <p:cNvSpPr txBox="1"/>
          <p:nvPr/>
        </p:nvSpPr>
        <p:spPr>
          <a:xfrm>
            <a:off x="2863665" y="6527604"/>
            <a:ext cx="1335834" cy="276999"/>
          </a:xfrm>
          <a:prstGeom prst="rect">
            <a:avLst/>
          </a:prstGeom>
          <a:solidFill>
            <a:srgbClr val="FFFFFF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  <a:latin typeface="Calibri"/>
              </a:rPr>
              <a:t>SHELL  Model</a:t>
            </a:r>
            <a:endParaRPr lang="pl-PL" sz="1600" i="1" dirty="0">
              <a:solidFill>
                <a:srgbClr val="0000FF"/>
              </a:solidFill>
              <a:latin typeface="Corbel"/>
              <a:cs typeface="Corbel"/>
            </a:endParaRPr>
          </a:p>
        </p:txBody>
      </p:sp>
      <p:grpSp>
        <p:nvGrpSpPr>
          <p:cNvPr id="14" name="Gruppo 13"/>
          <p:cNvGrpSpPr/>
          <p:nvPr/>
        </p:nvGrpSpPr>
        <p:grpSpPr>
          <a:xfrm>
            <a:off x="925687" y="1161853"/>
            <a:ext cx="7917803" cy="4085535"/>
            <a:chOff x="925684" y="1161843"/>
            <a:chExt cx="7917803" cy="4085535"/>
          </a:xfrm>
        </p:grpSpPr>
        <p:sp>
          <p:nvSpPr>
            <p:cNvPr id="15" name="Rectangle 7"/>
            <p:cNvSpPr/>
            <p:nvPr/>
          </p:nvSpPr>
          <p:spPr>
            <a:xfrm>
              <a:off x="4823654" y="4268649"/>
              <a:ext cx="4019833" cy="9787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914400" fontAlgn="base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it-IT" sz="2400" b="1" dirty="0" smtClean="0">
                  <a:solidFill>
                    <a:srgbClr val="FFFFFF"/>
                  </a:solidFill>
                  <a:latin typeface="Corbel" charset="0"/>
                  <a:ea typeface="ＭＳ Ｐゴシック" charset="0"/>
                  <a:cs typeface="Corbel" charset="0"/>
                  <a:sym typeface="Wingdings" charset="0"/>
                </a:rPr>
                <a:t>12</a:t>
              </a:r>
              <a:r>
                <a:rPr lang="it-IT" dirty="0" smtClean="0">
                  <a:solidFill>
                    <a:srgbClr val="FFFFFF"/>
                  </a:solidFill>
                  <a:latin typeface="Corbel" charset="0"/>
                  <a:ea typeface="ＭＳ Ｐゴシック" charset="0"/>
                  <a:cs typeface="Corbel" charset="0"/>
                  <a:sym typeface="Wingdings" charset="0"/>
                </a:rPr>
                <a:t> </a:t>
              </a:r>
              <a:r>
                <a:rPr lang="it-IT" dirty="0" err="1" smtClean="0">
                  <a:solidFill>
                    <a:srgbClr val="FFFFFF"/>
                  </a:solidFill>
                  <a:latin typeface="Corbel" charset="0"/>
                  <a:ea typeface="ＭＳ Ｐゴシック" charset="0"/>
                  <a:cs typeface="Corbel" charset="0"/>
                  <a:sym typeface="Wingdings" charset="0"/>
                </a:rPr>
                <a:t>Low</a:t>
              </a:r>
              <a:r>
                <a:rPr lang="it-IT" dirty="0" smtClean="0">
                  <a:solidFill>
                    <a:srgbClr val="FFFFFF"/>
                  </a:solidFill>
                  <a:latin typeface="Corbel" charset="0"/>
                  <a:ea typeface="ＭＳ Ｐゴシック" charset="0"/>
                  <a:cs typeface="Corbel" charset="0"/>
                  <a:sym typeface="Wingdings" charset="0"/>
                </a:rPr>
                <a:t>-Spin </a:t>
              </a:r>
              <a:r>
                <a:rPr lang="it-IT" dirty="0" err="1" smtClean="0">
                  <a:solidFill>
                    <a:srgbClr val="FFFFFF"/>
                  </a:solidFill>
                  <a:latin typeface="Corbel" charset="0"/>
                  <a:ea typeface="ＭＳ Ｐゴシック" charset="0"/>
                  <a:cs typeface="Corbel" charset="0"/>
                  <a:sym typeface="Wingdings" charset="0"/>
                </a:rPr>
                <a:t>States</a:t>
              </a:r>
              <a:endParaRPr lang="it-IT" dirty="0">
                <a:solidFill>
                  <a:srgbClr val="FFFFFF"/>
                </a:solidFill>
                <a:latin typeface="Corbel" charset="0"/>
                <a:ea typeface="ＭＳ Ｐゴシック" charset="0"/>
                <a:cs typeface="Corbel" charset="0"/>
                <a:sym typeface="Wingdings" charset="0"/>
              </a:endParaRPr>
            </a:p>
            <a:p>
              <a:pPr algn="ctr" defTabSz="914400" fontAlgn="base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it-IT" b="1" dirty="0" smtClean="0">
                  <a:solidFill>
                    <a:srgbClr val="FFFFFF"/>
                  </a:solidFill>
                  <a:latin typeface="Corbel" charset="0"/>
                  <a:ea typeface="ＭＳ Ｐゴシック" charset="0"/>
                  <a:cs typeface="Corbel" charset="0"/>
                  <a:sym typeface="Wingdings" charset="0"/>
                </a:rPr>
                <a:t>2 &lt; E &lt; 3 </a:t>
              </a:r>
              <a:r>
                <a:rPr lang="it-IT" b="1" dirty="0" err="1" smtClean="0">
                  <a:solidFill>
                    <a:srgbClr val="FFFFFF"/>
                  </a:solidFill>
                  <a:latin typeface="Corbel" charset="0"/>
                  <a:ea typeface="ＭＳ Ｐゴシック" charset="0"/>
                  <a:cs typeface="Corbel" charset="0"/>
                  <a:sym typeface="Wingdings" charset="0"/>
                </a:rPr>
                <a:t>MeV</a:t>
              </a:r>
              <a:r>
                <a:rPr lang="it-IT" b="1" dirty="0" smtClean="0">
                  <a:solidFill>
                    <a:srgbClr val="FFFFFF"/>
                  </a:solidFill>
                  <a:latin typeface="Corbel" charset="0"/>
                  <a:ea typeface="ＭＳ Ｐゴシック" charset="0"/>
                  <a:cs typeface="Corbel" charset="0"/>
                  <a:sym typeface="Wingdings" charset="0"/>
                </a:rPr>
                <a:t> </a:t>
              </a:r>
            </a:p>
            <a:p>
              <a:pPr algn="ctr" defTabSz="914400" fontAlgn="base">
                <a:lnSpc>
                  <a:spcPct val="50000"/>
                </a:lnSpc>
                <a:spcBef>
                  <a:spcPct val="0"/>
                </a:spcBef>
                <a:spcAft>
                  <a:spcPct val="0"/>
                </a:spcAft>
              </a:pPr>
              <a:endParaRPr lang="it-IT" b="1" dirty="0" smtClean="0">
                <a:solidFill>
                  <a:srgbClr val="FFFFFF"/>
                </a:solidFill>
                <a:latin typeface="Corbel" charset="0"/>
                <a:ea typeface="ＭＳ Ｐゴシック" charset="0"/>
                <a:cs typeface="Corbel" charset="0"/>
                <a:sym typeface="Wingdings" charset="0"/>
              </a:endParaRPr>
            </a:p>
            <a:p>
              <a:pPr algn="ctr" defTabSz="914400" fontAlgn="base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it-IT" b="1" dirty="0" smtClean="0">
                  <a:solidFill>
                    <a:srgbClr val="FFFFFF"/>
                  </a:solidFill>
                  <a:latin typeface="Corbel" charset="0"/>
                  <a:ea typeface="ＭＳ Ｐゴシック" charset="0"/>
                  <a:cs typeface="Corbel" charset="0"/>
                  <a:sym typeface="Wingdings" charset="0"/>
                </a:rPr>
                <a:t>NOT</a:t>
              </a:r>
              <a:r>
                <a:rPr lang="it-IT" dirty="0" smtClean="0">
                  <a:solidFill>
                    <a:srgbClr val="FFFFFF"/>
                  </a:solidFill>
                  <a:latin typeface="Corbel" charset="0"/>
                  <a:ea typeface="ＭＳ Ｐゴシック" charset="0"/>
                  <a:cs typeface="Corbel" charset="0"/>
                  <a:sym typeface="Wingdings" charset="0"/>
                </a:rPr>
                <a:t> </a:t>
              </a:r>
              <a:r>
                <a:rPr lang="it-IT" dirty="0" err="1" smtClean="0">
                  <a:solidFill>
                    <a:srgbClr val="FFFFFF"/>
                  </a:solidFill>
                  <a:latin typeface="Corbel" charset="0"/>
                  <a:ea typeface="ＭＳ Ｐゴシック" charset="0"/>
                  <a:cs typeface="Corbel" charset="0"/>
                  <a:sym typeface="Wingdings" charset="0"/>
                </a:rPr>
                <a:t>described</a:t>
              </a:r>
              <a:r>
                <a:rPr lang="it-IT" dirty="0" smtClean="0">
                  <a:solidFill>
                    <a:srgbClr val="FFFFFF"/>
                  </a:solidFill>
                  <a:latin typeface="Corbel" charset="0"/>
                  <a:ea typeface="ＭＳ Ｐゴシック" charset="0"/>
                  <a:cs typeface="Corbel" charset="0"/>
                  <a:sym typeface="Wingdings" charset="0"/>
                </a:rPr>
                <a:t> by </a:t>
              </a:r>
              <a:r>
                <a:rPr lang="it-IT" b="1" dirty="0" smtClean="0">
                  <a:solidFill>
                    <a:srgbClr val="FFFFFF"/>
                  </a:solidFill>
                  <a:latin typeface="Corbel" charset="0"/>
                  <a:ea typeface="ＭＳ Ｐゴシック" charset="0"/>
                  <a:cs typeface="Corbel" charset="0"/>
                  <a:sym typeface="Wingdings" charset="0"/>
                </a:rPr>
                <a:t>SHELL Model</a:t>
              </a:r>
            </a:p>
          </p:txBody>
        </p:sp>
        <p:grpSp>
          <p:nvGrpSpPr>
            <p:cNvPr id="16" name="Gruppo 15"/>
            <p:cNvGrpSpPr/>
            <p:nvPr/>
          </p:nvGrpSpPr>
          <p:grpSpPr>
            <a:xfrm>
              <a:off x="925684" y="1161843"/>
              <a:ext cx="876699" cy="1860809"/>
              <a:chOff x="1161358" y="1161843"/>
              <a:chExt cx="876699" cy="1860809"/>
            </a:xfrm>
          </p:grpSpPr>
          <p:cxnSp>
            <p:nvCxnSpPr>
              <p:cNvPr id="17" name="Straight Connector 38"/>
              <p:cNvCxnSpPr/>
              <p:nvPr/>
            </p:nvCxnSpPr>
            <p:spPr>
              <a:xfrm>
                <a:off x="1163463" y="3022652"/>
                <a:ext cx="863999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38"/>
              <p:cNvCxnSpPr/>
              <p:nvPr/>
            </p:nvCxnSpPr>
            <p:spPr>
              <a:xfrm>
                <a:off x="1169813" y="2806752"/>
                <a:ext cx="863999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38"/>
              <p:cNvCxnSpPr/>
              <p:nvPr/>
            </p:nvCxnSpPr>
            <p:spPr>
              <a:xfrm>
                <a:off x="1169813" y="2109850"/>
                <a:ext cx="863999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38"/>
              <p:cNvCxnSpPr/>
              <p:nvPr/>
            </p:nvCxnSpPr>
            <p:spPr>
              <a:xfrm>
                <a:off x="1163463" y="1847383"/>
                <a:ext cx="863999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38"/>
              <p:cNvCxnSpPr/>
              <p:nvPr/>
            </p:nvCxnSpPr>
            <p:spPr>
              <a:xfrm>
                <a:off x="1163463" y="1813515"/>
                <a:ext cx="863999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38"/>
              <p:cNvCxnSpPr/>
              <p:nvPr/>
            </p:nvCxnSpPr>
            <p:spPr>
              <a:xfrm>
                <a:off x="1167708" y="1680205"/>
                <a:ext cx="863999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38"/>
              <p:cNvCxnSpPr/>
              <p:nvPr/>
            </p:nvCxnSpPr>
            <p:spPr>
              <a:xfrm>
                <a:off x="1161358" y="1565800"/>
                <a:ext cx="863999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38"/>
              <p:cNvCxnSpPr/>
              <p:nvPr/>
            </p:nvCxnSpPr>
            <p:spPr>
              <a:xfrm>
                <a:off x="1174058" y="1394350"/>
                <a:ext cx="863999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38"/>
              <p:cNvCxnSpPr/>
              <p:nvPr/>
            </p:nvCxnSpPr>
            <p:spPr>
              <a:xfrm>
                <a:off x="1167708" y="1265092"/>
                <a:ext cx="863999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38"/>
              <p:cNvCxnSpPr/>
              <p:nvPr/>
            </p:nvCxnSpPr>
            <p:spPr>
              <a:xfrm>
                <a:off x="1167708" y="1233342"/>
                <a:ext cx="863999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38"/>
              <p:cNvCxnSpPr/>
              <p:nvPr/>
            </p:nvCxnSpPr>
            <p:spPr>
              <a:xfrm>
                <a:off x="1167708" y="1201275"/>
                <a:ext cx="863999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38"/>
              <p:cNvCxnSpPr/>
              <p:nvPr/>
            </p:nvCxnSpPr>
            <p:spPr>
              <a:xfrm>
                <a:off x="1174058" y="1161843"/>
                <a:ext cx="863999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9" name="CasellaDiTesto 28"/>
          <p:cNvSpPr txBox="1"/>
          <p:nvPr/>
        </p:nvSpPr>
        <p:spPr>
          <a:xfrm>
            <a:off x="4438617" y="102299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  <p:grpSp>
        <p:nvGrpSpPr>
          <p:cNvPr id="30" name="Gruppo 29"/>
          <p:cNvGrpSpPr/>
          <p:nvPr/>
        </p:nvGrpSpPr>
        <p:grpSpPr>
          <a:xfrm>
            <a:off x="4516724" y="1203706"/>
            <a:ext cx="4635447" cy="3031600"/>
            <a:chOff x="4516724" y="1203706"/>
            <a:chExt cx="4635447" cy="3031600"/>
          </a:xfrm>
        </p:grpSpPr>
        <p:sp>
          <p:nvSpPr>
            <p:cNvPr id="31" name="Rettangolo 30"/>
            <p:cNvSpPr/>
            <p:nvPr/>
          </p:nvSpPr>
          <p:spPr>
            <a:xfrm>
              <a:off x="4516724" y="1203706"/>
              <a:ext cx="4536251" cy="303160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pl-PL" sz="2400" b="1" dirty="0" err="1" smtClean="0">
                  <a:solidFill>
                    <a:srgbClr val="00FFFF"/>
                  </a:solidFill>
                  <a:latin typeface="Corbel"/>
                  <a:cs typeface="Corbel"/>
                </a:rPr>
                <a:t>Comparison</a:t>
              </a:r>
              <a:r>
                <a:rPr lang="pl-PL" sz="2400" b="1" dirty="0" smtClean="0">
                  <a:solidFill>
                    <a:srgbClr val="00FFFF"/>
                  </a:solidFill>
                  <a:latin typeface="Corbel"/>
                  <a:cs typeface="Corbel"/>
                </a:rPr>
                <a:t> with SHELL Model</a:t>
              </a:r>
            </a:p>
            <a:p>
              <a:pPr algn="ctr">
                <a:lnSpc>
                  <a:spcPct val="50000"/>
                </a:lnSpc>
              </a:pPr>
              <a:endParaRPr lang="pl-PL" sz="800" b="1" dirty="0" smtClean="0">
                <a:solidFill>
                  <a:srgbClr val="0000FF"/>
                </a:solidFill>
                <a:latin typeface="Corbel"/>
                <a:cs typeface="Corbel"/>
              </a:endParaRPr>
            </a:p>
            <a:p>
              <a:pPr algn="ctr">
                <a:lnSpc>
                  <a:spcPct val="50000"/>
                </a:lnSpc>
              </a:pPr>
              <a:endParaRPr lang="pl-PL" sz="800" b="1" dirty="0">
                <a:solidFill>
                  <a:srgbClr val="0000FF"/>
                </a:solidFill>
                <a:latin typeface="Corbel"/>
                <a:cs typeface="Corbel"/>
              </a:endParaRPr>
            </a:p>
            <a:p>
              <a:pPr algn="ctr">
                <a:lnSpc>
                  <a:spcPct val="50000"/>
                </a:lnSpc>
              </a:pPr>
              <a:endParaRPr lang="pl-PL" sz="800" b="1" dirty="0" smtClean="0">
                <a:solidFill>
                  <a:srgbClr val="0000FF"/>
                </a:solidFill>
                <a:latin typeface="Corbel"/>
                <a:cs typeface="Corbel"/>
              </a:endParaRPr>
            </a:p>
            <a:p>
              <a:pPr algn="ctr">
                <a:lnSpc>
                  <a:spcPct val="50000"/>
                </a:lnSpc>
              </a:pPr>
              <a:endParaRPr lang="pl-PL" sz="800" b="1" dirty="0">
                <a:solidFill>
                  <a:srgbClr val="0000FF"/>
                </a:solidFill>
                <a:latin typeface="Corbel"/>
                <a:cs typeface="Corbel"/>
              </a:endParaRPr>
            </a:p>
            <a:p>
              <a:pPr algn="ctr">
                <a:lnSpc>
                  <a:spcPct val="50000"/>
                </a:lnSpc>
              </a:pPr>
              <a:endParaRPr lang="pl-PL" sz="800" b="1" dirty="0" smtClean="0">
                <a:solidFill>
                  <a:srgbClr val="0000FF"/>
                </a:solidFill>
                <a:latin typeface="Corbel"/>
                <a:cs typeface="Corbel"/>
              </a:endParaRPr>
            </a:p>
            <a:p>
              <a:pPr algn="ctr">
                <a:lnSpc>
                  <a:spcPct val="50000"/>
                </a:lnSpc>
              </a:pPr>
              <a:endParaRPr lang="pl-PL" sz="800" b="1" dirty="0">
                <a:solidFill>
                  <a:srgbClr val="0000FF"/>
                </a:solidFill>
                <a:latin typeface="Corbel"/>
                <a:cs typeface="Corbel"/>
              </a:endParaRPr>
            </a:p>
            <a:p>
              <a:pPr algn="ctr">
                <a:lnSpc>
                  <a:spcPct val="50000"/>
                </a:lnSpc>
              </a:pPr>
              <a:endParaRPr lang="pl-PL" sz="800" b="1" dirty="0" smtClean="0">
                <a:solidFill>
                  <a:srgbClr val="0000FF"/>
                </a:solidFill>
                <a:latin typeface="Corbel"/>
                <a:cs typeface="Corbel"/>
              </a:endParaRPr>
            </a:p>
            <a:p>
              <a:pPr algn="ctr">
                <a:lnSpc>
                  <a:spcPct val="50000"/>
                </a:lnSpc>
              </a:pPr>
              <a:endParaRPr lang="pl-PL" sz="800" b="1" dirty="0">
                <a:solidFill>
                  <a:srgbClr val="0000FF"/>
                </a:solidFill>
                <a:latin typeface="Corbel"/>
                <a:cs typeface="Corbel"/>
              </a:endParaRPr>
            </a:p>
            <a:p>
              <a:pPr algn="ctr">
                <a:lnSpc>
                  <a:spcPct val="50000"/>
                </a:lnSpc>
              </a:pPr>
              <a:endParaRPr lang="pl-PL" sz="800" b="1" dirty="0" smtClean="0">
                <a:solidFill>
                  <a:srgbClr val="0000FF"/>
                </a:solidFill>
                <a:latin typeface="Corbel"/>
                <a:cs typeface="Corbel"/>
              </a:endParaRPr>
            </a:p>
            <a:p>
              <a:pPr algn="ctr">
                <a:lnSpc>
                  <a:spcPct val="50000"/>
                </a:lnSpc>
              </a:pPr>
              <a:endParaRPr lang="pl-PL" sz="800" b="1" dirty="0">
                <a:solidFill>
                  <a:srgbClr val="0000FF"/>
                </a:solidFill>
                <a:latin typeface="Corbel"/>
                <a:cs typeface="Corbel"/>
              </a:endParaRPr>
            </a:p>
            <a:p>
              <a:pPr algn="ctr">
                <a:lnSpc>
                  <a:spcPct val="50000"/>
                </a:lnSpc>
              </a:pPr>
              <a:endParaRPr lang="pl-PL" sz="800" b="1" dirty="0" smtClean="0">
                <a:solidFill>
                  <a:srgbClr val="0000FF"/>
                </a:solidFill>
                <a:latin typeface="Corbel"/>
                <a:cs typeface="Corbel"/>
              </a:endParaRPr>
            </a:p>
            <a:p>
              <a:pPr algn="ctr">
                <a:lnSpc>
                  <a:spcPct val="50000"/>
                </a:lnSpc>
              </a:pPr>
              <a:endParaRPr lang="pl-PL" sz="800" b="1" dirty="0">
                <a:solidFill>
                  <a:srgbClr val="0000FF"/>
                </a:solidFill>
                <a:latin typeface="Corbel"/>
                <a:cs typeface="Corbel"/>
              </a:endParaRPr>
            </a:p>
            <a:p>
              <a:pPr algn="ctr">
                <a:lnSpc>
                  <a:spcPct val="50000"/>
                </a:lnSpc>
              </a:pPr>
              <a:endParaRPr lang="pl-PL" sz="800" b="1" dirty="0" smtClean="0">
                <a:solidFill>
                  <a:srgbClr val="0000FF"/>
                </a:solidFill>
                <a:latin typeface="Corbel"/>
                <a:cs typeface="Corbel"/>
              </a:endParaRPr>
            </a:p>
            <a:p>
              <a:pPr algn="ctr">
                <a:lnSpc>
                  <a:spcPct val="50000"/>
                </a:lnSpc>
              </a:pPr>
              <a:endParaRPr lang="pl-PL" sz="800" b="1" dirty="0">
                <a:solidFill>
                  <a:srgbClr val="0000FF"/>
                </a:solidFill>
                <a:latin typeface="Corbel"/>
                <a:cs typeface="Corbel"/>
              </a:endParaRPr>
            </a:p>
            <a:p>
              <a:pPr algn="ctr">
                <a:lnSpc>
                  <a:spcPct val="50000"/>
                </a:lnSpc>
              </a:pPr>
              <a:endParaRPr lang="pl-PL" sz="800" b="1" dirty="0" smtClean="0">
                <a:solidFill>
                  <a:srgbClr val="0000FF"/>
                </a:solidFill>
                <a:latin typeface="Corbel"/>
                <a:cs typeface="Corbel"/>
              </a:endParaRPr>
            </a:p>
            <a:p>
              <a:pPr algn="ctr">
                <a:lnSpc>
                  <a:spcPct val="50000"/>
                </a:lnSpc>
              </a:pPr>
              <a:endParaRPr lang="pl-PL" sz="800" b="1" dirty="0">
                <a:solidFill>
                  <a:srgbClr val="0000FF"/>
                </a:solidFill>
                <a:latin typeface="Corbel"/>
                <a:cs typeface="Corbel"/>
              </a:endParaRPr>
            </a:p>
            <a:p>
              <a:pPr algn="ctr">
                <a:lnSpc>
                  <a:spcPct val="50000"/>
                </a:lnSpc>
              </a:pPr>
              <a:endParaRPr lang="pl-PL" sz="800" b="1" dirty="0" smtClean="0">
                <a:solidFill>
                  <a:srgbClr val="0000FF"/>
                </a:solidFill>
                <a:latin typeface="Corbel"/>
                <a:cs typeface="Corbel"/>
              </a:endParaRPr>
            </a:p>
            <a:p>
              <a:pPr algn="ctr">
                <a:lnSpc>
                  <a:spcPct val="50000"/>
                </a:lnSpc>
              </a:pPr>
              <a:endParaRPr lang="pl-PL" sz="800" b="1" dirty="0">
                <a:solidFill>
                  <a:srgbClr val="0000FF"/>
                </a:solidFill>
                <a:latin typeface="Corbel"/>
                <a:cs typeface="Corbel"/>
              </a:endParaRPr>
            </a:p>
            <a:p>
              <a:pPr algn="ctr">
                <a:lnSpc>
                  <a:spcPct val="50000"/>
                </a:lnSpc>
              </a:pPr>
              <a:endParaRPr lang="pl-PL" sz="800" b="1" dirty="0" smtClean="0">
                <a:solidFill>
                  <a:srgbClr val="0000FF"/>
                </a:solidFill>
                <a:latin typeface="Corbel"/>
                <a:cs typeface="Corbel"/>
              </a:endParaRPr>
            </a:p>
            <a:p>
              <a:pPr algn="ctr">
                <a:lnSpc>
                  <a:spcPct val="50000"/>
                </a:lnSpc>
              </a:pPr>
              <a:endParaRPr lang="pl-PL" sz="800" b="1" dirty="0">
                <a:solidFill>
                  <a:srgbClr val="0000FF"/>
                </a:solidFill>
                <a:latin typeface="Corbel"/>
                <a:cs typeface="Corbel"/>
              </a:endParaRPr>
            </a:p>
            <a:p>
              <a:pPr algn="ctr">
                <a:lnSpc>
                  <a:spcPct val="50000"/>
                </a:lnSpc>
              </a:pPr>
              <a:endParaRPr lang="pl-PL" sz="800" b="1" dirty="0" smtClean="0">
                <a:solidFill>
                  <a:srgbClr val="0000FF"/>
                </a:solidFill>
                <a:latin typeface="Corbel"/>
                <a:cs typeface="Corbel"/>
              </a:endParaRPr>
            </a:p>
            <a:p>
              <a:pPr algn="ctr">
                <a:lnSpc>
                  <a:spcPct val="50000"/>
                </a:lnSpc>
              </a:pPr>
              <a:endParaRPr lang="pl-PL" sz="800" b="1" dirty="0">
                <a:solidFill>
                  <a:srgbClr val="0000FF"/>
                </a:solidFill>
                <a:latin typeface="Corbel"/>
                <a:cs typeface="Corbel"/>
              </a:endParaRPr>
            </a:p>
            <a:p>
              <a:pPr algn="ctr">
                <a:lnSpc>
                  <a:spcPct val="50000"/>
                </a:lnSpc>
              </a:pPr>
              <a:endParaRPr lang="pl-PL" sz="800" b="1" dirty="0" smtClean="0">
                <a:solidFill>
                  <a:srgbClr val="0000FF"/>
                </a:solidFill>
                <a:latin typeface="Corbel"/>
                <a:cs typeface="Corbel"/>
              </a:endParaRPr>
            </a:p>
            <a:p>
              <a:pPr algn="ctr">
                <a:lnSpc>
                  <a:spcPct val="50000"/>
                </a:lnSpc>
              </a:pPr>
              <a:endParaRPr lang="pl-PL" sz="800" b="1" dirty="0">
                <a:solidFill>
                  <a:srgbClr val="0000FF"/>
                </a:solidFill>
                <a:latin typeface="Corbel"/>
                <a:cs typeface="Corbel"/>
              </a:endParaRPr>
            </a:p>
            <a:p>
              <a:pPr algn="ctr">
                <a:lnSpc>
                  <a:spcPct val="50000"/>
                </a:lnSpc>
              </a:pPr>
              <a:endParaRPr lang="pl-PL" sz="800" b="1" dirty="0" smtClean="0">
                <a:solidFill>
                  <a:srgbClr val="0000FF"/>
                </a:solidFill>
                <a:latin typeface="Corbel"/>
                <a:cs typeface="Corbel"/>
              </a:endParaRPr>
            </a:p>
            <a:p>
              <a:pPr algn="ctr">
                <a:lnSpc>
                  <a:spcPct val="50000"/>
                </a:lnSpc>
              </a:pPr>
              <a:endParaRPr lang="pl-PL" sz="800" b="1" dirty="0">
                <a:solidFill>
                  <a:srgbClr val="0000FF"/>
                </a:solidFill>
                <a:latin typeface="Corbel"/>
                <a:cs typeface="Corbel"/>
              </a:endParaRPr>
            </a:p>
            <a:p>
              <a:pPr algn="ctr">
                <a:lnSpc>
                  <a:spcPct val="50000"/>
                </a:lnSpc>
              </a:pPr>
              <a:endParaRPr lang="pl-PL" sz="800" b="1" dirty="0" smtClean="0">
                <a:solidFill>
                  <a:srgbClr val="0000FF"/>
                </a:solidFill>
                <a:latin typeface="Corbel"/>
                <a:cs typeface="Corbel"/>
              </a:endParaRPr>
            </a:p>
            <a:p>
              <a:pPr algn="ctr">
                <a:lnSpc>
                  <a:spcPct val="50000"/>
                </a:lnSpc>
              </a:pPr>
              <a:endParaRPr lang="pl-PL" sz="800" b="1" dirty="0">
                <a:solidFill>
                  <a:srgbClr val="0000FF"/>
                </a:solidFill>
                <a:latin typeface="Corbel"/>
                <a:cs typeface="Corbel"/>
              </a:endParaRPr>
            </a:p>
            <a:p>
              <a:pPr algn="ctr">
                <a:lnSpc>
                  <a:spcPct val="50000"/>
                </a:lnSpc>
              </a:pPr>
              <a:endParaRPr lang="pl-PL" sz="800" b="1" dirty="0" smtClean="0">
                <a:solidFill>
                  <a:srgbClr val="0000FF"/>
                </a:solidFill>
                <a:latin typeface="Corbel"/>
                <a:cs typeface="Corbel"/>
              </a:endParaRPr>
            </a:p>
            <a:p>
              <a:pPr algn="ctr">
                <a:lnSpc>
                  <a:spcPct val="50000"/>
                </a:lnSpc>
              </a:pPr>
              <a:endParaRPr lang="pl-PL" sz="800" b="1" dirty="0">
                <a:solidFill>
                  <a:srgbClr val="0000FF"/>
                </a:solidFill>
                <a:latin typeface="Corbel"/>
                <a:cs typeface="Corbel"/>
              </a:endParaRPr>
            </a:p>
            <a:p>
              <a:pPr algn="ctr">
                <a:lnSpc>
                  <a:spcPct val="50000"/>
                </a:lnSpc>
              </a:pPr>
              <a:endParaRPr lang="pl-PL" sz="800" b="1" dirty="0" smtClean="0">
                <a:solidFill>
                  <a:srgbClr val="0000FF"/>
                </a:solidFill>
                <a:latin typeface="Corbel"/>
                <a:cs typeface="Corbel"/>
              </a:endParaRPr>
            </a:p>
            <a:p>
              <a:pPr algn="ctr">
                <a:lnSpc>
                  <a:spcPct val="50000"/>
                </a:lnSpc>
              </a:pPr>
              <a:endParaRPr lang="pl-PL" sz="800" b="1" dirty="0">
                <a:solidFill>
                  <a:srgbClr val="0000FF"/>
                </a:solidFill>
                <a:latin typeface="Corbel"/>
                <a:cs typeface="Corbel"/>
              </a:endParaRPr>
            </a:p>
            <a:p>
              <a:pPr algn="ctr">
                <a:lnSpc>
                  <a:spcPct val="50000"/>
                </a:lnSpc>
              </a:pPr>
              <a:endParaRPr lang="pl-PL" sz="800" b="1" dirty="0" smtClean="0">
                <a:solidFill>
                  <a:srgbClr val="0000FF"/>
                </a:solidFill>
                <a:latin typeface="Corbel"/>
                <a:cs typeface="Corbel"/>
              </a:endParaRPr>
            </a:p>
            <a:p>
              <a:pPr algn="ctr">
                <a:lnSpc>
                  <a:spcPct val="50000"/>
                </a:lnSpc>
              </a:pPr>
              <a:endParaRPr lang="pl-PL" sz="800" b="1" dirty="0">
                <a:solidFill>
                  <a:srgbClr val="0000FF"/>
                </a:solidFill>
                <a:latin typeface="Corbel"/>
                <a:cs typeface="Corbel"/>
              </a:endParaRPr>
            </a:p>
            <a:p>
              <a:pPr algn="ctr">
                <a:lnSpc>
                  <a:spcPct val="50000"/>
                </a:lnSpc>
              </a:pPr>
              <a:endParaRPr lang="pl-PL" sz="800" b="1" dirty="0" smtClean="0">
                <a:solidFill>
                  <a:srgbClr val="0000FF"/>
                </a:solidFill>
                <a:latin typeface="Corbel"/>
                <a:cs typeface="Corbel"/>
              </a:endParaRPr>
            </a:p>
            <a:p>
              <a:pPr algn="ctr">
                <a:lnSpc>
                  <a:spcPct val="50000"/>
                </a:lnSpc>
              </a:pPr>
              <a:endParaRPr lang="pl-PL" sz="800" b="1" dirty="0">
                <a:solidFill>
                  <a:srgbClr val="0000FF"/>
                </a:solidFill>
                <a:latin typeface="Corbel"/>
                <a:cs typeface="Corbel"/>
              </a:endParaRPr>
            </a:p>
            <a:p>
              <a:pPr algn="ctr">
                <a:lnSpc>
                  <a:spcPct val="50000"/>
                </a:lnSpc>
              </a:pPr>
              <a:endParaRPr lang="pl-PL" sz="800" b="1" dirty="0" smtClean="0">
                <a:solidFill>
                  <a:srgbClr val="0000FF"/>
                </a:solidFill>
                <a:latin typeface="Corbel"/>
                <a:cs typeface="Corbel"/>
              </a:endParaRPr>
            </a:p>
            <a:p>
              <a:pPr algn="ctr">
                <a:lnSpc>
                  <a:spcPct val="50000"/>
                </a:lnSpc>
              </a:pPr>
              <a:endParaRPr lang="pl-PL" sz="800" b="1" dirty="0" smtClean="0">
                <a:solidFill>
                  <a:srgbClr val="0000FF"/>
                </a:solidFill>
                <a:latin typeface="Corbel"/>
                <a:cs typeface="Corbel"/>
              </a:endParaRPr>
            </a:p>
            <a:p>
              <a:pPr algn="ctr" defTabSz="914400" fontAlgn="base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it-IT" sz="1600" dirty="0">
                  <a:solidFill>
                    <a:srgbClr val="0000FF"/>
                  </a:solidFill>
                  <a:latin typeface="Corbel" charset="0"/>
                  <a:ea typeface="ＭＳ Ｐゴシック" charset="0"/>
                  <a:cs typeface="Corbel" charset="0"/>
                  <a:sym typeface="Wingdings" charset="0"/>
                </a:rPr>
                <a:t> </a:t>
              </a:r>
              <a:r>
                <a:rPr lang="it-IT" dirty="0" smtClean="0">
                  <a:solidFill>
                    <a:srgbClr val="0000FF"/>
                  </a:solidFill>
                  <a:latin typeface="Corbel" charset="0"/>
                  <a:ea typeface="ＭＳ Ｐゴシック" charset="0"/>
                  <a:cs typeface="Corbel" charset="0"/>
                  <a:sym typeface="Wingdings" charset="0"/>
                </a:rPr>
                <a:t> </a:t>
              </a:r>
              <a:r>
                <a:rPr lang="it-IT" sz="1600" dirty="0" err="1" smtClean="0">
                  <a:solidFill>
                    <a:srgbClr val="0000FF"/>
                  </a:solidFill>
                  <a:latin typeface="Corbel" charset="0"/>
                  <a:ea typeface="ＭＳ Ｐゴシック" charset="0"/>
                  <a:cs typeface="Corbel" charset="0"/>
                  <a:sym typeface="Wingdings" charset="0"/>
                </a:rPr>
                <a:t>considering</a:t>
              </a:r>
              <a:endParaRPr lang="it-IT" sz="1600" dirty="0">
                <a:solidFill>
                  <a:srgbClr val="0000FF"/>
                </a:solidFill>
                <a:latin typeface="Corbel" charset="0"/>
                <a:ea typeface="ＭＳ Ｐゴシック" charset="0"/>
                <a:cs typeface="Corbel" charset="0"/>
                <a:sym typeface="Wingdings" charset="0"/>
              </a:endParaRPr>
            </a:p>
          </p:txBody>
        </p:sp>
        <p:sp>
          <p:nvSpPr>
            <p:cNvPr id="32" name="Rettangolo 31"/>
            <p:cNvSpPr/>
            <p:nvPr/>
          </p:nvSpPr>
          <p:spPr>
            <a:xfrm>
              <a:off x="5763304" y="1796671"/>
              <a:ext cx="2154141" cy="2373807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2000"/>
            </a:p>
          </p:txBody>
        </p:sp>
        <p:pic>
          <p:nvPicPr>
            <p:cNvPr id="33" name="Picture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880801" y="2314914"/>
              <a:ext cx="2010726" cy="1816002"/>
            </a:xfrm>
            <a:prstGeom prst="rect">
              <a:avLst/>
            </a:prstGeom>
          </p:spPr>
        </p:pic>
        <p:sp>
          <p:nvSpPr>
            <p:cNvPr id="34" name="TextBox 9"/>
            <p:cNvSpPr txBox="1"/>
            <p:nvPr/>
          </p:nvSpPr>
          <p:spPr>
            <a:xfrm>
              <a:off x="5763303" y="1912368"/>
              <a:ext cx="2065083" cy="3462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70000"/>
                </a:lnSpc>
              </a:pPr>
              <a:r>
                <a:rPr lang="en-US" sz="2200" b="1" baseline="30000" dirty="0" smtClean="0">
                  <a:solidFill>
                    <a:srgbClr val="0000FF"/>
                  </a:solidFill>
                  <a:latin typeface="Corbel"/>
                  <a:cs typeface="Corbel"/>
                </a:rPr>
                <a:t>208</a:t>
              </a:r>
              <a:r>
                <a:rPr lang="en-US" sz="2200" b="1" dirty="0" smtClean="0">
                  <a:solidFill>
                    <a:srgbClr val="0000FF"/>
                  </a:solidFill>
                  <a:latin typeface="Corbel"/>
                  <a:cs typeface="Corbel"/>
                </a:rPr>
                <a:t>Pb + 1𝜋 + 1𝜈</a:t>
              </a:r>
              <a:endParaRPr lang="en-US" sz="2200" b="1" dirty="0">
                <a:solidFill>
                  <a:srgbClr val="0000FF"/>
                </a:solidFill>
                <a:latin typeface="Corbel"/>
                <a:cs typeface="Corbel"/>
              </a:endParaRPr>
            </a:p>
          </p:txBody>
        </p:sp>
        <p:sp>
          <p:nvSpPr>
            <p:cNvPr id="35" name="Rettangolo 34"/>
            <p:cNvSpPr/>
            <p:nvPr/>
          </p:nvSpPr>
          <p:spPr>
            <a:xfrm>
              <a:off x="4703297" y="2393711"/>
              <a:ext cx="823287" cy="5447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914400" fontAlgn="base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it-IT" b="1" dirty="0" err="1">
                  <a:solidFill>
                    <a:schemeClr val="bg1"/>
                  </a:solidFill>
                  <a:latin typeface="Corbel"/>
                  <a:ea typeface="ＭＳ Ｐゴシック" charset="0"/>
                  <a:cs typeface="Corbel"/>
                  <a:sym typeface="Symbol" charset="0"/>
                </a:rPr>
                <a:t>frozen</a:t>
              </a:r>
              <a:r>
                <a:rPr lang="it-IT" b="1" dirty="0">
                  <a:solidFill>
                    <a:schemeClr val="bg1"/>
                  </a:solidFill>
                  <a:latin typeface="Corbel"/>
                  <a:ea typeface="ＭＳ Ｐゴシック" charset="0"/>
                  <a:cs typeface="Corbel"/>
                  <a:sym typeface="Symbol" charset="0"/>
                </a:rPr>
                <a:t> </a:t>
              </a:r>
              <a:endParaRPr lang="it-IT" b="1" dirty="0" smtClean="0">
                <a:solidFill>
                  <a:schemeClr val="bg1"/>
                </a:solidFill>
                <a:latin typeface="Corbel"/>
                <a:ea typeface="ＭＳ Ｐゴシック" charset="0"/>
                <a:cs typeface="Corbel"/>
                <a:sym typeface="Symbol" charset="0"/>
              </a:endParaRPr>
            </a:p>
            <a:p>
              <a:pPr algn="ctr" defTabSz="914400" fontAlgn="base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it-IT" b="1" dirty="0" smtClean="0">
                  <a:solidFill>
                    <a:schemeClr val="bg1"/>
                  </a:solidFill>
                  <a:latin typeface="Corbel"/>
                  <a:ea typeface="ＭＳ Ｐゴシック" charset="0"/>
                  <a:cs typeface="Corbel"/>
                  <a:sym typeface="Symbol" charset="0"/>
                </a:rPr>
                <a:t>CORE</a:t>
              </a:r>
              <a:endParaRPr lang="pl-PL" b="1" dirty="0">
                <a:solidFill>
                  <a:schemeClr val="bg1"/>
                </a:solidFill>
                <a:latin typeface="Corbel"/>
                <a:cs typeface="Corbel"/>
              </a:endParaRPr>
            </a:p>
          </p:txBody>
        </p:sp>
        <p:sp>
          <p:nvSpPr>
            <p:cNvPr id="36" name="Oval 80"/>
            <p:cNvSpPr>
              <a:spLocks noChangeAspect="1"/>
            </p:cNvSpPr>
            <p:nvPr/>
          </p:nvSpPr>
          <p:spPr>
            <a:xfrm>
              <a:off x="5871400" y="1840535"/>
              <a:ext cx="803352" cy="447359"/>
            </a:xfrm>
            <a:prstGeom prst="ellipse">
              <a:avLst/>
            </a:prstGeom>
            <a:noFill/>
            <a:ln w="1905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37" name="Straight Connector 85"/>
            <p:cNvCxnSpPr>
              <a:stCxn id="36" idx="3"/>
            </p:cNvCxnSpPr>
            <p:nvPr/>
          </p:nvCxnSpPr>
          <p:spPr>
            <a:xfrm flipH="1">
              <a:off x="5445190" y="2222380"/>
              <a:ext cx="543858" cy="241064"/>
            </a:xfrm>
            <a:prstGeom prst="line">
              <a:avLst/>
            </a:prstGeom>
            <a:ln w="9525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Oval 80"/>
            <p:cNvSpPr>
              <a:spLocks noChangeAspect="1"/>
            </p:cNvSpPr>
            <p:nvPr/>
          </p:nvSpPr>
          <p:spPr>
            <a:xfrm>
              <a:off x="6772144" y="1855247"/>
              <a:ext cx="952306" cy="447359"/>
            </a:xfrm>
            <a:prstGeom prst="ellipse">
              <a:avLst/>
            </a:prstGeom>
            <a:noFill/>
            <a:ln w="19050" cmpd="sng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accent3">
                    <a:lumMod val="75000"/>
                  </a:schemeClr>
                </a:solidFill>
              </a:endParaRPr>
            </a:p>
          </p:txBody>
        </p:sp>
        <p:cxnSp>
          <p:nvCxnSpPr>
            <p:cNvPr id="39" name="Straight Connector 85"/>
            <p:cNvCxnSpPr/>
            <p:nvPr/>
          </p:nvCxnSpPr>
          <p:spPr>
            <a:xfrm>
              <a:off x="7706857" y="2125880"/>
              <a:ext cx="590285" cy="337564"/>
            </a:xfrm>
            <a:prstGeom prst="line">
              <a:avLst/>
            </a:prstGeom>
            <a:ln w="9525" cmpd="sng">
              <a:solidFill>
                <a:srgbClr val="00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Rettangolo 39"/>
            <p:cNvSpPr/>
            <p:nvPr/>
          </p:nvSpPr>
          <p:spPr>
            <a:xfrm>
              <a:off x="7991877" y="2477034"/>
              <a:ext cx="1160294" cy="5447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914400" fontAlgn="base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it-IT" b="1" dirty="0" smtClean="0">
                  <a:solidFill>
                    <a:srgbClr val="FFFFFF"/>
                  </a:solidFill>
                  <a:latin typeface="Corbel"/>
                  <a:ea typeface="ＭＳ Ｐゴシック" charset="0"/>
                  <a:cs typeface="Corbel"/>
                  <a:sym typeface="Symbol" charset="0"/>
                </a:rPr>
                <a:t>VALENCE</a:t>
              </a:r>
            </a:p>
            <a:p>
              <a:pPr algn="ctr" defTabSz="914400" fontAlgn="base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it-IT" b="1" dirty="0" err="1" smtClean="0">
                  <a:solidFill>
                    <a:srgbClr val="FFFFFF"/>
                  </a:solidFill>
                  <a:latin typeface="Corbel"/>
                  <a:ea typeface="ＭＳ Ｐゴシック" charset="0"/>
                  <a:cs typeface="Corbel"/>
                  <a:sym typeface="Symbol" charset="0"/>
                </a:rPr>
                <a:t>Particles</a:t>
              </a:r>
              <a:endParaRPr lang="pl-PL" b="1" dirty="0">
                <a:solidFill>
                  <a:srgbClr val="FFFFFF"/>
                </a:solidFill>
                <a:latin typeface="Corbel"/>
                <a:cs typeface="Corbel"/>
              </a:endParaRPr>
            </a:p>
          </p:txBody>
        </p:sp>
      </p:grpSp>
      <p:grpSp>
        <p:nvGrpSpPr>
          <p:cNvPr id="41" name="Gruppo 40"/>
          <p:cNvGrpSpPr/>
          <p:nvPr/>
        </p:nvGrpSpPr>
        <p:grpSpPr>
          <a:xfrm>
            <a:off x="3514" y="5540557"/>
            <a:ext cx="9238440" cy="1181862"/>
            <a:chOff x="3514" y="5540557"/>
            <a:chExt cx="9238440" cy="1181862"/>
          </a:xfrm>
        </p:grpSpPr>
        <p:sp>
          <p:nvSpPr>
            <p:cNvPr id="42" name="Rectangle 8"/>
            <p:cNvSpPr/>
            <p:nvPr/>
          </p:nvSpPr>
          <p:spPr>
            <a:xfrm>
              <a:off x="5343017" y="5540557"/>
              <a:ext cx="3898937" cy="118186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it-IT" sz="2000" dirty="0" err="1" smtClean="0">
                  <a:solidFill>
                    <a:srgbClr val="00FFFF"/>
                  </a:solidFill>
                  <a:latin typeface="Corbel"/>
                  <a:ea typeface="ＭＳ Ｐゴシック" charset="0"/>
                  <a:cs typeface="Corbel"/>
                </a:rPr>
                <a:t>Couplings</a:t>
              </a:r>
              <a:r>
                <a:rPr lang="it-IT" sz="2000" dirty="0" smtClean="0">
                  <a:solidFill>
                    <a:srgbClr val="00FFFF"/>
                  </a:solidFill>
                  <a:latin typeface="Corbel"/>
                  <a:ea typeface="ＭＳ Ｐゴシック" charset="0"/>
                  <a:cs typeface="Corbel"/>
                </a:rPr>
                <a:t> with  </a:t>
              </a:r>
              <a:r>
                <a:rPr lang="it-IT" b="1" dirty="0" smtClean="0">
                  <a:solidFill>
                    <a:srgbClr val="00FFFF"/>
                  </a:solidFill>
                  <a:latin typeface="Corbel"/>
                  <a:ea typeface="ＭＳ Ｐゴシック" charset="0"/>
                  <a:cs typeface="Corbel"/>
                </a:rPr>
                <a:t>CORE </a:t>
              </a:r>
              <a:r>
                <a:rPr lang="it-IT" b="1" dirty="0" err="1" smtClean="0">
                  <a:solidFill>
                    <a:srgbClr val="00FFFF"/>
                  </a:solidFill>
                  <a:latin typeface="Corbel"/>
                  <a:ea typeface="ＭＳ Ｐゴシック" charset="0"/>
                  <a:cs typeface="Corbel"/>
                </a:rPr>
                <a:t>Excitations</a:t>
              </a:r>
              <a:r>
                <a:rPr lang="it-IT" b="1" dirty="0" smtClean="0">
                  <a:solidFill>
                    <a:srgbClr val="00FFFF"/>
                  </a:solidFill>
                  <a:latin typeface="Corbel"/>
                  <a:ea typeface="ＭＳ Ｐゴシック" charset="0"/>
                  <a:cs typeface="Corbel"/>
                </a:rPr>
                <a:t> ?</a:t>
              </a:r>
              <a:endParaRPr lang="it-IT" sz="800" b="1" dirty="0" smtClean="0">
                <a:solidFill>
                  <a:srgbClr val="00FFFF"/>
                </a:solidFill>
                <a:latin typeface="Corbel"/>
                <a:ea typeface="ＭＳ Ｐゴシック" charset="0"/>
                <a:cs typeface="Corbel"/>
                <a:sym typeface="Symbol" charset="0"/>
              </a:endParaRPr>
            </a:p>
            <a:p>
              <a:pPr algn="ctr">
                <a:lnSpc>
                  <a:spcPct val="50000"/>
                </a:lnSpc>
              </a:pPr>
              <a:endParaRPr lang="it-IT" sz="800" b="1" dirty="0" smtClean="0">
                <a:solidFill>
                  <a:srgbClr val="00FFFF"/>
                </a:solidFill>
                <a:latin typeface="Corbel"/>
                <a:ea typeface="ＭＳ Ｐゴシック" charset="0"/>
                <a:cs typeface="Corbel"/>
                <a:sym typeface="Symbol" charset="0"/>
              </a:endParaRPr>
            </a:p>
            <a:p>
              <a:pPr algn="ctr"/>
              <a:r>
                <a:rPr lang="it-IT" b="1" dirty="0" smtClean="0">
                  <a:solidFill>
                    <a:srgbClr val="00FFFF"/>
                  </a:solidFill>
                  <a:latin typeface="Corbel"/>
                  <a:ea typeface="ＭＳ Ｐゴシック" charset="0"/>
                  <a:cs typeface="Corbel"/>
                  <a:sym typeface="Symbol" charset="0"/>
                </a:rPr>
                <a:t>E</a:t>
              </a:r>
              <a:r>
                <a:rPr lang="it-IT" b="1" baseline="-25000" dirty="0" smtClean="0">
                  <a:solidFill>
                    <a:srgbClr val="00FFFF"/>
                  </a:solidFill>
                  <a:latin typeface="Corbel"/>
                  <a:ea typeface="ＭＳ Ｐゴシック" charset="0"/>
                  <a:cs typeface="Corbel"/>
                  <a:sym typeface="Symbol" charset="0"/>
                </a:rPr>
                <a:t>x</a:t>
              </a:r>
              <a:r>
                <a:rPr lang="it-IT" b="1" dirty="0" smtClean="0">
                  <a:solidFill>
                    <a:srgbClr val="00FFFF"/>
                  </a:solidFill>
                  <a:latin typeface="Corbel"/>
                  <a:ea typeface="ＭＳ Ｐゴシック" charset="0"/>
                  <a:cs typeface="Corbel"/>
                  <a:sym typeface="Symbol" charset="0"/>
                </a:rPr>
                <a:t>(</a:t>
              </a:r>
              <a:r>
                <a:rPr lang="it-IT" b="1" dirty="0" smtClean="0">
                  <a:solidFill>
                    <a:srgbClr val="00FFFF"/>
                  </a:solidFill>
                  <a:latin typeface="Calibri"/>
                  <a:ea typeface="ＭＳ Ｐゴシック" charset="0"/>
                  <a:cs typeface="Corbel"/>
                  <a:sym typeface="Symbol" charset="0"/>
                </a:rPr>
                <a:t>3</a:t>
              </a:r>
              <a:r>
                <a:rPr lang="it-IT" b="1" baseline="30000" dirty="0" smtClean="0">
                  <a:solidFill>
                    <a:srgbClr val="00FFFF"/>
                  </a:solidFill>
                  <a:latin typeface="Calibri"/>
                  <a:ea typeface="ＭＳ Ｐゴシック" charset="0"/>
                  <a:cs typeface="Corbel"/>
                  <a:sym typeface="Symbol" charset="0"/>
                </a:rPr>
                <a:t>-</a:t>
              </a:r>
              <a:r>
                <a:rPr lang="it-IT" b="1" dirty="0" smtClean="0">
                  <a:solidFill>
                    <a:srgbClr val="00FFFF"/>
                  </a:solidFill>
                  <a:latin typeface="Corbel"/>
                  <a:ea typeface="ＭＳ Ｐゴシック" charset="0"/>
                  <a:cs typeface="Corbel"/>
                  <a:sym typeface="Symbol" charset="0"/>
                </a:rPr>
                <a:t>)  = 2.6 </a:t>
              </a:r>
              <a:r>
                <a:rPr lang="it-IT" b="1" dirty="0" err="1" smtClean="0">
                  <a:solidFill>
                    <a:srgbClr val="00FFFF"/>
                  </a:solidFill>
                  <a:latin typeface="Corbel"/>
                  <a:ea typeface="ＭＳ Ｐゴシック" charset="0"/>
                  <a:cs typeface="Corbel"/>
                  <a:sym typeface="Symbol" charset="0"/>
                </a:rPr>
                <a:t>MeV</a:t>
              </a:r>
              <a:r>
                <a:rPr lang="it-IT" b="1" dirty="0" smtClean="0">
                  <a:solidFill>
                    <a:srgbClr val="00FFFF"/>
                  </a:solidFill>
                  <a:latin typeface="Corbel"/>
                  <a:ea typeface="ＭＳ Ｐゴシック" charset="0"/>
                  <a:cs typeface="Corbel"/>
                  <a:sym typeface="Symbol" charset="0"/>
                </a:rPr>
                <a:t>, B(E3) = 34 </a:t>
              </a:r>
              <a:r>
                <a:rPr lang="it-IT" b="1" dirty="0" err="1" smtClean="0">
                  <a:solidFill>
                    <a:srgbClr val="00FFFF"/>
                  </a:solidFill>
                  <a:latin typeface="Corbel"/>
                  <a:ea typeface="ＭＳ Ｐゴシック" charset="0"/>
                  <a:cs typeface="Corbel"/>
                  <a:sym typeface="Symbol" charset="0"/>
                </a:rPr>
                <a:t>W.u</a:t>
              </a:r>
              <a:r>
                <a:rPr lang="it-IT" b="1" dirty="0" smtClean="0">
                  <a:solidFill>
                    <a:srgbClr val="00FFFF"/>
                  </a:solidFill>
                  <a:latin typeface="Corbel"/>
                  <a:ea typeface="ＭＳ Ｐゴシック" charset="0"/>
                  <a:cs typeface="Corbel"/>
                  <a:sym typeface="Symbol" charset="0"/>
                </a:rPr>
                <a:t>. </a:t>
              </a:r>
            </a:p>
            <a:p>
              <a:pPr algn="ctr">
                <a:lnSpc>
                  <a:spcPct val="60000"/>
                </a:lnSpc>
              </a:pPr>
              <a:endParaRPr lang="en-US" sz="800" b="1" dirty="0" smtClean="0">
                <a:solidFill>
                  <a:srgbClr val="FFFF00"/>
                </a:solidFill>
                <a:latin typeface="Calibri"/>
                <a:sym typeface="Symbol" charset="0"/>
              </a:endParaRPr>
            </a:p>
            <a:p>
              <a:pPr algn="ctr"/>
              <a:r>
                <a:rPr lang="en-US" sz="2400" b="1" dirty="0" smtClean="0">
                  <a:solidFill>
                    <a:srgbClr val="FFFF00"/>
                  </a:solidFill>
                  <a:latin typeface="Calibri"/>
                  <a:sym typeface="Symbol" charset="0"/>
                </a:rPr>
                <a:t>New Hybrid Model ?</a:t>
              </a:r>
              <a:endParaRPr lang="it-IT" sz="2400" b="1" dirty="0">
                <a:solidFill>
                  <a:srgbClr val="FFFF00"/>
                </a:solidFill>
                <a:latin typeface="Corbel"/>
                <a:ea typeface="ＭＳ Ｐゴシック" charset="0"/>
                <a:cs typeface="Corbel"/>
                <a:sym typeface="Symbol" charset="0"/>
              </a:endParaRPr>
            </a:p>
          </p:txBody>
        </p:sp>
        <p:grpSp>
          <p:nvGrpSpPr>
            <p:cNvPr id="43" name="Group 12"/>
            <p:cNvGrpSpPr/>
            <p:nvPr/>
          </p:nvGrpSpPr>
          <p:grpSpPr>
            <a:xfrm>
              <a:off x="3514" y="5794248"/>
              <a:ext cx="1928943" cy="690393"/>
              <a:chOff x="439606" y="5982540"/>
              <a:chExt cx="1809223" cy="598671"/>
            </a:xfrm>
          </p:grpSpPr>
          <p:grpSp>
            <p:nvGrpSpPr>
              <p:cNvPr id="49" name="Group 28"/>
              <p:cNvGrpSpPr/>
              <p:nvPr/>
            </p:nvGrpSpPr>
            <p:grpSpPr>
              <a:xfrm>
                <a:off x="439606" y="5982540"/>
                <a:ext cx="1809223" cy="266887"/>
                <a:chOff x="439606" y="5982540"/>
                <a:chExt cx="1809223" cy="266887"/>
              </a:xfrm>
            </p:grpSpPr>
            <p:cxnSp>
              <p:nvCxnSpPr>
                <p:cNvPr id="54" name="Straight Connector 24"/>
                <p:cNvCxnSpPr/>
                <p:nvPr/>
              </p:nvCxnSpPr>
              <p:spPr>
                <a:xfrm>
                  <a:off x="1194408" y="6122779"/>
                  <a:ext cx="1054421" cy="0"/>
                </a:xfrm>
                <a:prstGeom prst="line">
                  <a:avLst/>
                </a:prstGeom>
                <a:ln w="38100" cmpd="sng">
                  <a:solidFill>
                    <a:srgbClr val="CC0099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5" name="TextBox 27"/>
                <p:cNvSpPr txBox="1"/>
                <p:nvPr/>
              </p:nvSpPr>
              <p:spPr>
                <a:xfrm>
                  <a:off x="439606" y="5982540"/>
                  <a:ext cx="638507" cy="26688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 smtClean="0">
                      <a:solidFill>
                        <a:srgbClr val="CC0099"/>
                      </a:solidFill>
                      <a:latin typeface="Calibri"/>
                    </a:rPr>
                    <a:t>3 10</a:t>
                  </a:r>
                  <a:r>
                    <a:rPr lang="en-US" sz="1400" baseline="30000" dirty="0">
                      <a:solidFill>
                        <a:srgbClr val="CC0099"/>
                      </a:solidFill>
                      <a:latin typeface="Calibri"/>
                    </a:rPr>
                    <a:t>6</a:t>
                  </a:r>
                  <a:r>
                    <a:rPr lang="en-US" sz="1400" dirty="0" smtClean="0">
                      <a:solidFill>
                        <a:srgbClr val="CC0099"/>
                      </a:solidFill>
                      <a:latin typeface="Calibri"/>
                    </a:rPr>
                    <a:t> y</a:t>
                  </a:r>
                  <a:endParaRPr lang="en-US" sz="1400" dirty="0">
                    <a:solidFill>
                      <a:srgbClr val="CC0099"/>
                    </a:solidFill>
                    <a:latin typeface="Calibri"/>
                  </a:endParaRPr>
                </a:p>
              </p:txBody>
            </p:sp>
          </p:grpSp>
          <p:cxnSp>
            <p:nvCxnSpPr>
              <p:cNvPr id="50" name="Straight Connector 25"/>
              <p:cNvCxnSpPr/>
              <p:nvPr/>
            </p:nvCxnSpPr>
            <p:spPr>
              <a:xfrm>
                <a:off x="1194408" y="6455608"/>
                <a:ext cx="1054421" cy="0"/>
              </a:xfrm>
              <a:prstGeom prst="line">
                <a:avLst/>
              </a:prstGeom>
              <a:ln w="38100" cmpd="sng">
                <a:solidFill>
                  <a:srgbClr val="CC0099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29"/>
              <p:cNvCxnSpPr/>
              <p:nvPr/>
            </p:nvCxnSpPr>
            <p:spPr>
              <a:xfrm>
                <a:off x="1194408" y="6524733"/>
                <a:ext cx="1054421" cy="0"/>
              </a:xfrm>
              <a:prstGeom prst="line">
                <a:avLst/>
              </a:prstGeom>
              <a:ln w="38100" cmpd="sng">
                <a:solidFill>
                  <a:srgbClr val="CC0099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2" name="TextBox 30"/>
              <p:cNvSpPr txBox="1"/>
              <p:nvPr/>
            </p:nvSpPr>
            <p:spPr>
              <a:xfrm>
                <a:off x="1015183" y="6068179"/>
                <a:ext cx="179997" cy="1200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900" b="1" dirty="0" smtClean="0">
                    <a:solidFill>
                      <a:srgbClr val="CC0099"/>
                    </a:solidFill>
                    <a:latin typeface="Calibri"/>
                  </a:rPr>
                  <a:t>9-</a:t>
                </a:r>
                <a:endParaRPr lang="en-US" sz="900" b="1" dirty="0">
                  <a:solidFill>
                    <a:srgbClr val="CC0099"/>
                  </a:solidFill>
                  <a:latin typeface="Calibri"/>
                </a:endParaRPr>
              </a:p>
            </p:txBody>
          </p:sp>
          <p:sp>
            <p:nvSpPr>
              <p:cNvPr id="53" name="TextBox 31"/>
              <p:cNvSpPr txBox="1"/>
              <p:nvPr/>
            </p:nvSpPr>
            <p:spPr>
              <a:xfrm>
                <a:off x="1015124" y="6341013"/>
                <a:ext cx="179997" cy="24019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900" b="1" dirty="0">
                    <a:solidFill>
                      <a:srgbClr val="CC0099"/>
                    </a:solidFill>
                    <a:latin typeface="Calibri"/>
                  </a:rPr>
                  <a:t>0</a:t>
                </a:r>
                <a:r>
                  <a:rPr lang="en-US" sz="900" b="1" dirty="0" smtClean="0">
                    <a:solidFill>
                      <a:srgbClr val="CC0099"/>
                    </a:solidFill>
                    <a:latin typeface="Calibri"/>
                  </a:rPr>
                  <a:t>-</a:t>
                </a:r>
              </a:p>
              <a:p>
                <a:pPr algn="ctr"/>
                <a:r>
                  <a:rPr lang="en-US" sz="900" b="1" dirty="0" smtClean="0">
                    <a:solidFill>
                      <a:srgbClr val="CC0099"/>
                    </a:solidFill>
                    <a:latin typeface="Calibri"/>
                  </a:rPr>
                  <a:t>1-</a:t>
                </a:r>
                <a:endParaRPr lang="en-US" sz="900" b="1" dirty="0">
                  <a:solidFill>
                    <a:srgbClr val="CC0099"/>
                  </a:solidFill>
                  <a:latin typeface="Calibri"/>
                </a:endParaRPr>
              </a:p>
            </p:txBody>
          </p:sp>
        </p:grpSp>
        <p:grpSp>
          <p:nvGrpSpPr>
            <p:cNvPr id="44" name="Gruppo 43"/>
            <p:cNvGrpSpPr/>
            <p:nvPr/>
          </p:nvGrpSpPr>
          <p:grpSpPr>
            <a:xfrm>
              <a:off x="4459999" y="5752886"/>
              <a:ext cx="1020358" cy="826746"/>
              <a:chOff x="4459999" y="5752886"/>
              <a:chExt cx="1020358" cy="826746"/>
            </a:xfrm>
          </p:grpSpPr>
          <p:pic>
            <p:nvPicPr>
              <p:cNvPr id="45" name="Picture 2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4576" t="36542" r="15134" b="50163"/>
              <a:stretch>
                <a:fillRect/>
              </a:stretch>
            </p:blipFill>
            <p:spPr bwMode="auto">
              <a:xfrm>
                <a:off x="4459999" y="5752886"/>
                <a:ext cx="914169" cy="8074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6" name="Oval 2"/>
              <p:cNvSpPr>
                <a:spLocks noChangeAspect="1"/>
              </p:cNvSpPr>
              <p:nvPr/>
            </p:nvSpPr>
            <p:spPr bwMode="auto">
              <a:xfrm>
                <a:off x="5121979" y="5760193"/>
                <a:ext cx="122481" cy="107974"/>
              </a:xfrm>
              <a:prstGeom prst="ellipse">
                <a:avLst/>
              </a:prstGeom>
              <a:gradFill flip="none" rotWithShape="1">
                <a:gsLst>
                  <a:gs pos="0">
                    <a:srgbClr val="000082"/>
                  </a:gs>
                  <a:gs pos="30000">
                    <a:srgbClr val="66008F"/>
                  </a:gs>
                  <a:gs pos="64999">
                    <a:srgbClr val="BA0066"/>
                  </a:gs>
                  <a:gs pos="89999">
                    <a:srgbClr val="FF0000"/>
                  </a:gs>
                  <a:gs pos="100000">
                    <a:srgbClr val="FF8200"/>
                  </a:gs>
                </a:gsLst>
                <a:lin ang="8100000" scaled="1"/>
                <a:tileRect/>
              </a:gradFill>
              <a:ln w="9525">
                <a:solidFill>
                  <a:schemeClr val="tx1"/>
                </a:solidFill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  <a:softEdge rad="12700"/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it-IT">
                  <a:solidFill>
                    <a:srgbClr val="CC0099"/>
                  </a:solidFill>
                  <a:latin typeface="Corbel"/>
                  <a:cs typeface="Corbel"/>
                </a:endParaRPr>
              </a:p>
            </p:txBody>
          </p:sp>
          <p:sp>
            <p:nvSpPr>
              <p:cNvPr id="47" name="Oval 2"/>
              <p:cNvSpPr>
                <a:spLocks noChangeAspect="1"/>
              </p:cNvSpPr>
              <p:nvPr/>
            </p:nvSpPr>
            <p:spPr bwMode="auto">
              <a:xfrm>
                <a:off x="5259948" y="5898163"/>
                <a:ext cx="122481" cy="107974"/>
              </a:xfrm>
              <a:prstGeom prst="ellipse">
                <a:avLst/>
              </a:prstGeom>
              <a:gradFill flip="none" rotWithShape="1">
                <a:gsLst>
                  <a:gs pos="0">
                    <a:srgbClr val="000082"/>
                  </a:gs>
                  <a:gs pos="30000">
                    <a:srgbClr val="66008F"/>
                  </a:gs>
                  <a:gs pos="64999">
                    <a:srgbClr val="BA0066"/>
                  </a:gs>
                  <a:gs pos="89999">
                    <a:srgbClr val="FF0000"/>
                  </a:gs>
                  <a:gs pos="100000">
                    <a:srgbClr val="FF8200"/>
                  </a:gs>
                </a:gsLst>
                <a:lin ang="8100000" scaled="1"/>
                <a:tileRect/>
              </a:gradFill>
              <a:ln w="9525">
                <a:solidFill>
                  <a:schemeClr val="tx1"/>
                </a:solidFill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  <a:softEdge rad="12700"/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it-IT">
                  <a:solidFill>
                    <a:srgbClr val="CC0099"/>
                  </a:solidFill>
                  <a:latin typeface="Corbel"/>
                  <a:cs typeface="Corbel"/>
                </a:endParaRPr>
              </a:p>
            </p:txBody>
          </p:sp>
          <p:sp>
            <p:nvSpPr>
              <p:cNvPr id="48" name="Rettangolo 47"/>
              <p:cNvSpPr/>
              <p:nvPr/>
            </p:nvSpPr>
            <p:spPr>
              <a:xfrm>
                <a:off x="5077332" y="6117967"/>
                <a:ext cx="403025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it-IT" sz="2400" b="1" dirty="0">
                    <a:solidFill>
                      <a:srgbClr val="CC0099"/>
                    </a:solidFill>
                    <a:latin typeface="Corbel"/>
                    <a:ea typeface="ＭＳ Ｐゴシック" charset="0"/>
                    <a:cs typeface="Corbel"/>
                  </a:rPr>
                  <a:t>3</a:t>
                </a:r>
                <a:r>
                  <a:rPr lang="it-IT" sz="2400" b="1" baseline="30000" dirty="0">
                    <a:solidFill>
                      <a:srgbClr val="CC0099"/>
                    </a:solidFill>
                    <a:latin typeface="Corbel"/>
                    <a:ea typeface="ＭＳ Ｐゴシック" charset="0"/>
                    <a:cs typeface="Corbel"/>
                  </a:rPr>
                  <a:t>-</a:t>
                </a:r>
                <a:endParaRPr lang="it-IT" sz="2400" dirty="0"/>
              </a:p>
            </p:txBody>
          </p:sp>
        </p:grpSp>
      </p:grpSp>
      <p:sp>
        <p:nvSpPr>
          <p:cNvPr id="56" name="Rettangolo 55"/>
          <p:cNvSpPr/>
          <p:nvPr/>
        </p:nvSpPr>
        <p:spPr>
          <a:xfrm>
            <a:off x="1933603" y="236061"/>
            <a:ext cx="969148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pl-PL" sz="1600" b="1" dirty="0" smtClean="0">
                <a:solidFill>
                  <a:srgbClr val="CC0099"/>
                </a:solidFill>
                <a:latin typeface="Corbel"/>
                <a:cs typeface="Corbel"/>
              </a:rPr>
              <a:t>PARTIAL</a:t>
            </a:r>
            <a:endParaRPr lang="it-IT" sz="1600" b="1" dirty="0">
              <a:solidFill>
                <a:srgbClr val="CC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3837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1826" y="1615271"/>
            <a:ext cx="6129592" cy="4220062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3"/>
          <a:srcRect l="19296"/>
          <a:stretch/>
        </p:blipFill>
        <p:spPr>
          <a:xfrm>
            <a:off x="12329" y="0"/>
            <a:ext cx="48476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547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/>
          <a:srcRect l="2402" r="2478" b="15549"/>
          <a:stretch/>
        </p:blipFill>
        <p:spPr>
          <a:xfrm>
            <a:off x="3637256" y="377852"/>
            <a:ext cx="5227785" cy="2753711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678" y="377852"/>
            <a:ext cx="3100767" cy="4136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213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541" y="826746"/>
            <a:ext cx="4670176" cy="3638447"/>
          </a:xfrm>
          <a:prstGeom prst="rect">
            <a:avLst/>
          </a:prstGeom>
        </p:spPr>
      </p:pic>
      <p:grpSp>
        <p:nvGrpSpPr>
          <p:cNvPr id="3" name="Gruppo 2"/>
          <p:cNvGrpSpPr/>
          <p:nvPr/>
        </p:nvGrpSpPr>
        <p:grpSpPr>
          <a:xfrm>
            <a:off x="4290821" y="1070912"/>
            <a:ext cx="2357218" cy="5237078"/>
            <a:chOff x="4290821" y="1324904"/>
            <a:chExt cx="2357218" cy="5237078"/>
          </a:xfrm>
        </p:grpSpPr>
        <p:sp>
          <p:nvSpPr>
            <p:cNvPr id="4" name="Rectangle 75"/>
            <p:cNvSpPr/>
            <p:nvPr/>
          </p:nvSpPr>
          <p:spPr>
            <a:xfrm>
              <a:off x="4297760" y="1955573"/>
              <a:ext cx="2345223" cy="4508511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>
                <a:solidFill>
                  <a:srgbClr val="FFFFFF"/>
                </a:solidFill>
                <a:latin typeface="Times New Roman"/>
              </a:endParaRPr>
            </a:p>
          </p:txBody>
        </p:sp>
        <p:pic>
          <p:nvPicPr>
            <p:cNvPr id="5" name="Immagine 4"/>
            <p:cNvPicPr>
              <a:picLocks noChangeAspect="1"/>
            </p:cNvPicPr>
            <p:nvPr/>
          </p:nvPicPr>
          <p:blipFill rotWithShape="1">
            <a:blip r:embed="rId3"/>
            <a:srcRect l="8840" t="-1116" r="21951" b="-2618"/>
            <a:stretch/>
          </p:blipFill>
          <p:spPr>
            <a:xfrm>
              <a:off x="4664280" y="2008493"/>
              <a:ext cx="1923115" cy="4553489"/>
            </a:xfrm>
            <a:prstGeom prst="rect">
              <a:avLst/>
            </a:prstGeom>
          </p:spPr>
        </p:pic>
        <p:grpSp>
          <p:nvGrpSpPr>
            <p:cNvPr id="6" name="Group 107"/>
            <p:cNvGrpSpPr/>
            <p:nvPr/>
          </p:nvGrpSpPr>
          <p:grpSpPr>
            <a:xfrm>
              <a:off x="4290821" y="1324904"/>
              <a:ext cx="2352162" cy="4996947"/>
              <a:chOff x="4290821" y="1324904"/>
              <a:chExt cx="2352162" cy="4996947"/>
            </a:xfrm>
          </p:grpSpPr>
          <p:sp>
            <p:nvSpPr>
              <p:cNvPr id="15" name="TextBox 76"/>
              <p:cNvSpPr txBox="1"/>
              <p:nvPr/>
            </p:nvSpPr>
            <p:spPr>
              <a:xfrm>
                <a:off x="4673975" y="1324904"/>
                <a:ext cx="1969008" cy="64633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 smtClean="0">
                    <a:solidFill>
                      <a:srgbClr val="0000FF"/>
                    </a:solidFill>
                    <a:latin typeface="Corbel"/>
                    <a:cs typeface="Corbel"/>
                  </a:rPr>
                  <a:t>Shell Structure</a:t>
                </a:r>
              </a:p>
              <a:p>
                <a:pPr algn="ctr"/>
                <a:r>
                  <a:rPr lang="en-US" dirty="0" smtClean="0">
                    <a:solidFill>
                      <a:srgbClr val="0000FF"/>
                    </a:solidFill>
                    <a:latin typeface="Corbel"/>
                    <a:cs typeface="Corbel"/>
                  </a:rPr>
                  <a:t>for p and n</a:t>
                </a:r>
                <a:endParaRPr lang="en-US" dirty="0">
                  <a:solidFill>
                    <a:srgbClr val="0000FF"/>
                  </a:solidFill>
                  <a:latin typeface="Corbel"/>
                  <a:cs typeface="Corbel"/>
                </a:endParaRPr>
              </a:p>
            </p:txBody>
          </p:sp>
          <p:sp>
            <p:nvSpPr>
              <p:cNvPr id="16" name="TextBox 80"/>
              <p:cNvSpPr txBox="1"/>
              <p:nvPr/>
            </p:nvSpPr>
            <p:spPr>
              <a:xfrm>
                <a:off x="4304415" y="5384469"/>
                <a:ext cx="447339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900" b="1" dirty="0" smtClean="0">
                    <a:solidFill>
                      <a:srgbClr val="0000FF"/>
                    </a:solidFill>
                    <a:latin typeface="Corbel"/>
                    <a:cs typeface="Corbel"/>
                  </a:rPr>
                  <a:t>2 </a:t>
                </a:r>
                <a:r>
                  <a:rPr lang="en-US" sz="900" b="1" dirty="0" err="1" smtClean="0">
                    <a:solidFill>
                      <a:srgbClr val="0000FF"/>
                    </a:solidFill>
                    <a:latin typeface="Corbel"/>
                    <a:cs typeface="Corbel"/>
                  </a:rPr>
                  <a:t>ħ</a:t>
                </a:r>
                <a:r>
                  <a:rPr lang="en-US" sz="900" b="1" dirty="0" err="1" smtClean="0">
                    <a:solidFill>
                      <a:srgbClr val="0000FF"/>
                    </a:solidFill>
                    <a:latin typeface="Symbol" charset="2"/>
                    <a:cs typeface="Symbol" charset="2"/>
                  </a:rPr>
                  <a:t>w</a:t>
                </a:r>
                <a:endParaRPr lang="en-US" sz="900" b="1" dirty="0">
                  <a:solidFill>
                    <a:srgbClr val="0000FF"/>
                  </a:solidFill>
                  <a:latin typeface="Symbol" charset="2"/>
                  <a:cs typeface="Symbol" charset="2"/>
                </a:endParaRPr>
              </a:p>
            </p:txBody>
          </p:sp>
          <p:sp>
            <p:nvSpPr>
              <p:cNvPr id="17" name="TextBox 81"/>
              <p:cNvSpPr txBox="1"/>
              <p:nvPr/>
            </p:nvSpPr>
            <p:spPr>
              <a:xfrm>
                <a:off x="4297759" y="4933188"/>
                <a:ext cx="439102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900" b="1" dirty="0">
                    <a:solidFill>
                      <a:srgbClr val="0000FF"/>
                    </a:solidFill>
                    <a:latin typeface="Corbel"/>
                    <a:cs typeface="Corbel"/>
                  </a:rPr>
                  <a:t>3</a:t>
                </a:r>
                <a:r>
                  <a:rPr lang="en-US" sz="900" b="1" dirty="0" smtClean="0">
                    <a:solidFill>
                      <a:srgbClr val="0000FF"/>
                    </a:solidFill>
                    <a:latin typeface="Corbel"/>
                    <a:cs typeface="Corbel"/>
                  </a:rPr>
                  <a:t> </a:t>
                </a:r>
                <a:r>
                  <a:rPr lang="en-US" sz="900" b="1" dirty="0" err="1" smtClean="0">
                    <a:solidFill>
                      <a:srgbClr val="0000FF"/>
                    </a:solidFill>
                    <a:latin typeface="Corbel"/>
                    <a:cs typeface="Corbel"/>
                  </a:rPr>
                  <a:t>ħ</a:t>
                </a:r>
                <a:r>
                  <a:rPr lang="en-US" sz="900" b="1" dirty="0" err="1" smtClean="0">
                    <a:solidFill>
                      <a:srgbClr val="0000FF"/>
                    </a:solidFill>
                    <a:latin typeface="Symbol" charset="2"/>
                    <a:cs typeface="Symbol" charset="2"/>
                  </a:rPr>
                  <a:t>w</a:t>
                </a:r>
                <a:endParaRPr lang="en-US" sz="900" b="1" dirty="0">
                  <a:solidFill>
                    <a:srgbClr val="0000FF"/>
                  </a:solidFill>
                  <a:latin typeface="Symbol" charset="2"/>
                  <a:cs typeface="Symbol" charset="2"/>
                </a:endParaRPr>
              </a:p>
            </p:txBody>
          </p:sp>
          <p:sp>
            <p:nvSpPr>
              <p:cNvPr id="18" name="TextBox 82"/>
              <p:cNvSpPr txBox="1"/>
              <p:nvPr/>
            </p:nvSpPr>
            <p:spPr>
              <a:xfrm>
                <a:off x="4297760" y="4248629"/>
                <a:ext cx="448178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900" b="1" dirty="0" smtClean="0">
                    <a:solidFill>
                      <a:srgbClr val="0000FF"/>
                    </a:solidFill>
                    <a:latin typeface="Corbel"/>
                    <a:cs typeface="Corbel"/>
                  </a:rPr>
                  <a:t>4 </a:t>
                </a:r>
                <a:r>
                  <a:rPr lang="en-US" sz="900" b="1" dirty="0" err="1" smtClean="0">
                    <a:solidFill>
                      <a:srgbClr val="0000FF"/>
                    </a:solidFill>
                    <a:latin typeface="Corbel"/>
                    <a:cs typeface="Corbel"/>
                  </a:rPr>
                  <a:t>ħ</a:t>
                </a:r>
                <a:r>
                  <a:rPr lang="en-US" sz="900" b="1" dirty="0" err="1" smtClean="0">
                    <a:solidFill>
                      <a:srgbClr val="0000FF"/>
                    </a:solidFill>
                    <a:latin typeface="Symbol" charset="2"/>
                    <a:cs typeface="Symbol" charset="2"/>
                  </a:rPr>
                  <a:t>w</a:t>
                </a:r>
                <a:endParaRPr lang="en-US" sz="900" b="1" dirty="0">
                  <a:solidFill>
                    <a:srgbClr val="0000FF"/>
                  </a:solidFill>
                  <a:latin typeface="Symbol" charset="2"/>
                  <a:cs typeface="Symbol" charset="2"/>
                </a:endParaRPr>
              </a:p>
            </p:txBody>
          </p:sp>
          <p:sp>
            <p:nvSpPr>
              <p:cNvPr id="19" name="Rectangle 85"/>
              <p:cNvSpPr/>
              <p:nvPr/>
            </p:nvSpPr>
            <p:spPr>
              <a:xfrm>
                <a:off x="4586716" y="5866404"/>
                <a:ext cx="71687" cy="425681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>
                  <a:ln>
                    <a:solidFill>
                      <a:srgbClr val="0000FF"/>
                    </a:solidFill>
                  </a:ln>
                  <a:solidFill>
                    <a:srgbClr val="FFFFFF"/>
                  </a:solidFill>
                  <a:latin typeface="Times New Roman"/>
                </a:endParaRPr>
              </a:p>
            </p:txBody>
          </p:sp>
          <p:sp>
            <p:nvSpPr>
              <p:cNvPr id="20" name="TextBox 86"/>
              <p:cNvSpPr txBox="1"/>
              <p:nvPr/>
            </p:nvSpPr>
            <p:spPr>
              <a:xfrm>
                <a:off x="4297759" y="3373995"/>
                <a:ext cx="445548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900" b="1" dirty="0">
                    <a:solidFill>
                      <a:srgbClr val="0000FF"/>
                    </a:solidFill>
                    <a:latin typeface="Corbel"/>
                    <a:cs typeface="Corbel"/>
                  </a:rPr>
                  <a:t>5</a:t>
                </a:r>
                <a:r>
                  <a:rPr lang="en-US" sz="900" b="1" dirty="0" smtClean="0">
                    <a:solidFill>
                      <a:srgbClr val="0000FF"/>
                    </a:solidFill>
                    <a:latin typeface="Corbel"/>
                    <a:cs typeface="Corbel"/>
                  </a:rPr>
                  <a:t> </a:t>
                </a:r>
                <a:r>
                  <a:rPr lang="en-US" sz="900" b="1" dirty="0" err="1" smtClean="0">
                    <a:solidFill>
                      <a:srgbClr val="0000FF"/>
                    </a:solidFill>
                    <a:latin typeface="Corbel"/>
                    <a:cs typeface="Corbel"/>
                  </a:rPr>
                  <a:t>ħ</a:t>
                </a:r>
                <a:r>
                  <a:rPr lang="en-US" sz="900" b="1" dirty="0" err="1" smtClean="0">
                    <a:solidFill>
                      <a:srgbClr val="0000FF"/>
                    </a:solidFill>
                    <a:latin typeface="Symbol" charset="2"/>
                    <a:cs typeface="Symbol" charset="2"/>
                  </a:rPr>
                  <a:t>w</a:t>
                </a:r>
                <a:endParaRPr lang="en-US" sz="900" b="1" dirty="0">
                  <a:solidFill>
                    <a:srgbClr val="0000FF"/>
                  </a:solidFill>
                  <a:latin typeface="Symbol" charset="2"/>
                  <a:cs typeface="Symbol" charset="2"/>
                </a:endParaRPr>
              </a:p>
            </p:txBody>
          </p:sp>
          <p:sp>
            <p:nvSpPr>
              <p:cNvPr id="21" name="TextBox 87"/>
              <p:cNvSpPr txBox="1"/>
              <p:nvPr/>
            </p:nvSpPr>
            <p:spPr>
              <a:xfrm>
                <a:off x="4290821" y="2546401"/>
                <a:ext cx="449294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900" b="1" dirty="0" smtClean="0">
                    <a:solidFill>
                      <a:srgbClr val="0000FF"/>
                    </a:solidFill>
                    <a:latin typeface="Corbel"/>
                    <a:cs typeface="Corbel"/>
                  </a:rPr>
                  <a:t>6 </a:t>
                </a:r>
                <a:r>
                  <a:rPr lang="en-US" sz="900" b="1" dirty="0" err="1" smtClean="0">
                    <a:solidFill>
                      <a:srgbClr val="0000FF"/>
                    </a:solidFill>
                    <a:latin typeface="Corbel"/>
                    <a:cs typeface="Corbel"/>
                  </a:rPr>
                  <a:t>ħ</a:t>
                </a:r>
                <a:r>
                  <a:rPr lang="en-US" sz="900" b="1" dirty="0" err="1" smtClean="0">
                    <a:solidFill>
                      <a:srgbClr val="0000FF"/>
                    </a:solidFill>
                    <a:latin typeface="Symbol" charset="2"/>
                    <a:cs typeface="Symbol" charset="2"/>
                  </a:rPr>
                  <a:t>w</a:t>
                </a:r>
                <a:endParaRPr lang="en-US" sz="900" b="1" dirty="0">
                  <a:solidFill>
                    <a:srgbClr val="0000FF"/>
                  </a:solidFill>
                  <a:latin typeface="Symbol" charset="2"/>
                  <a:cs typeface="Symbol" charset="2"/>
                </a:endParaRPr>
              </a:p>
            </p:txBody>
          </p:sp>
          <p:sp>
            <p:nvSpPr>
              <p:cNvPr id="22" name="TextBox 78"/>
              <p:cNvSpPr txBox="1"/>
              <p:nvPr/>
            </p:nvSpPr>
            <p:spPr>
              <a:xfrm>
                <a:off x="4330195" y="6091019"/>
                <a:ext cx="447759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900" b="1" dirty="0" smtClean="0">
                    <a:solidFill>
                      <a:srgbClr val="0000FF"/>
                    </a:solidFill>
                    <a:latin typeface="Corbel"/>
                    <a:cs typeface="Corbel"/>
                  </a:rPr>
                  <a:t>0 </a:t>
                </a:r>
                <a:r>
                  <a:rPr lang="en-US" sz="900" b="1" dirty="0" err="1" smtClean="0">
                    <a:solidFill>
                      <a:srgbClr val="0000FF"/>
                    </a:solidFill>
                    <a:latin typeface="Corbel"/>
                    <a:cs typeface="Corbel"/>
                  </a:rPr>
                  <a:t>ħ</a:t>
                </a:r>
                <a:r>
                  <a:rPr lang="en-US" sz="900" b="1" dirty="0" err="1" smtClean="0">
                    <a:solidFill>
                      <a:srgbClr val="0000FF"/>
                    </a:solidFill>
                    <a:latin typeface="Symbol" charset="2"/>
                    <a:cs typeface="Symbol" charset="2"/>
                  </a:rPr>
                  <a:t>w</a:t>
                </a:r>
                <a:endParaRPr lang="en-US" sz="900" b="1" dirty="0">
                  <a:solidFill>
                    <a:srgbClr val="0000FF"/>
                  </a:solidFill>
                  <a:latin typeface="Symbol" charset="2"/>
                  <a:cs typeface="Symbol" charset="2"/>
                </a:endParaRPr>
              </a:p>
            </p:txBody>
          </p:sp>
          <p:sp>
            <p:nvSpPr>
              <p:cNvPr id="23" name="TextBox 79"/>
              <p:cNvSpPr txBox="1"/>
              <p:nvPr/>
            </p:nvSpPr>
            <p:spPr>
              <a:xfrm>
                <a:off x="4318842" y="5820064"/>
                <a:ext cx="438405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900" b="1" dirty="0">
                    <a:solidFill>
                      <a:srgbClr val="0000FF"/>
                    </a:solidFill>
                    <a:latin typeface="Corbel"/>
                    <a:cs typeface="Corbel"/>
                  </a:rPr>
                  <a:t>1</a:t>
                </a:r>
                <a:r>
                  <a:rPr lang="en-US" sz="900" b="1" dirty="0" smtClean="0">
                    <a:solidFill>
                      <a:srgbClr val="0000FF"/>
                    </a:solidFill>
                    <a:latin typeface="Corbel"/>
                    <a:cs typeface="Corbel"/>
                  </a:rPr>
                  <a:t> </a:t>
                </a:r>
                <a:r>
                  <a:rPr lang="en-US" sz="900" b="1" dirty="0" err="1" smtClean="0">
                    <a:solidFill>
                      <a:srgbClr val="0000FF"/>
                    </a:solidFill>
                    <a:latin typeface="Corbel"/>
                    <a:cs typeface="Corbel"/>
                  </a:rPr>
                  <a:t>ħ</a:t>
                </a:r>
                <a:r>
                  <a:rPr lang="en-US" sz="900" b="1" dirty="0" err="1" smtClean="0">
                    <a:solidFill>
                      <a:srgbClr val="0000FF"/>
                    </a:solidFill>
                    <a:latin typeface="Symbol" charset="2"/>
                    <a:cs typeface="Symbol" charset="2"/>
                  </a:rPr>
                  <a:t>w</a:t>
                </a:r>
                <a:endParaRPr lang="en-US" sz="900" b="1" dirty="0">
                  <a:solidFill>
                    <a:srgbClr val="0000FF"/>
                  </a:solidFill>
                  <a:latin typeface="Symbol" charset="2"/>
                  <a:cs typeface="Symbol" charset="2"/>
                </a:endParaRPr>
              </a:p>
            </p:txBody>
          </p:sp>
        </p:grpSp>
        <p:grpSp>
          <p:nvGrpSpPr>
            <p:cNvPr id="7" name="Group 108"/>
            <p:cNvGrpSpPr/>
            <p:nvPr/>
          </p:nvGrpSpPr>
          <p:grpSpPr>
            <a:xfrm>
              <a:off x="5893949" y="2857739"/>
              <a:ext cx="754090" cy="3358205"/>
              <a:chOff x="6003709" y="2857739"/>
              <a:chExt cx="615778" cy="3358205"/>
            </a:xfrm>
          </p:grpSpPr>
          <p:sp>
            <p:nvSpPr>
              <p:cNvPr id="8" name="TextBox 88"/>
              <p:cNvSpPr txBox="1"/>
              <p:nvPr/>
            </p:nvSpPr>
            <p:spPr>
              <a:xfrm>
                <a:off x="6160510" y="5938945"/>
                <a:ext cx="229736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 smtClean="0">
                    <a:solidFill>
                      <a:srgbClr val="FF0000"/>
                    </a:solidFill>
                    <a:latin typeface="Corbel"/>
                    <a:cs typeface="Corbel"/>
                  </a:rPr>
                  <a:t>2</a:t>
                </a:r>
                <a:endParaRPr lang="en-US" sz="1200" b="1" dirty="0">
                  <a:solidFill>
                    <a:srgbClr val="FF0000"/>
                  </a:solidFill>
                  <a:latin typeface="Corbel"/>
                  <a:cs typeface="Corbel"/>
                </a:endParaRPr>
              </a:p>
            </p:txBody>
          </p:sp>
          <p:sp>
            <p:nvSpPr>
              <p:cNvPr id="9" name="TextBox 89"/>
              <p:cNvSpPr txBox="1"/>
              <p:nvPr/>
            </p:nvSpPr>
            <p:spPr>
              <a:xfrm>
                <a:off x="6152669" y="5633535"/>
                <a:ext cx="23644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>
                    <a:solidFill>
                      <a:srgbClr val="FF0000"/>
                    </a:solidFill>
                    <a:latin typeface="Corbel"/>
                    <a:cs typeface="Corbel"/>
                  </a:rPr>
                  <a:t>8</a:t>
                </a:r>
              </a:p>
            </p:txBody>
          </p:sp>
          <p:sp>
            <p:nvSpPr>
              <p:cNvPr id="10" name="TextBox 90"/>
              <p:cNvSpPr txBox="1"/>
              <p:nvPr/>
            </p:nvSpPr>
            <p:spPr>
              <a:xfrm>
                <a:off x="6098899" y="5208875"/>
                <a:ext cx="434754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 smtClean="0">
                    <a:solidFill>
                      <a:srgbClr val="FF0000"/>
                    </a:solidFill>
                    <a:latin typeface="Corbel"/>
                    <a:cs typeface="Corbel"/>
                  </a:rPr>
                  <a:t>20</a:t>
                </a:r>
                <a:endParaRPr lang="en-US" sz="1200" b="1" dirty="0">
                  <a:solidFill>
                    <a:srgbClr val="FF0000"/>
                  </a:solidFill>
                  <a:latin typeface="Corbel"/>
                  <a:cs typeface="Corbel"/>
                </a:endParaRPr>
              </a:p>
            </p:txBody>
          </p:sp>
          <p:sp>
            <p:nvSpPr>
              <p:cNvPr id="11" name="TextBox 91"/>
              <p:cNvSpPr txBox="1"/>
              <p:nvPr/>
            </p:nvSpPr>
            <p:spPr>
              <a:xfrm>
                <a:off x="6097789" y="4985556"/>
                <a:ext cx="521698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 smtClean="0">
                    <a:solidFill>
                      <a:srgbClr val="FF0000"/>
                    </a:solidFill>
                    <a:latin typeface="Corbel"/>
                    <a:cs typeface="Corbel"/>
                  </a:rPr>
                  <a:t>28</a:t>
                </a:r>
                <a:endParaRPr lang="en-US" sz="1200" b="1" dirty="0">
                  <a:solidFill>
                    <a:srgbClr val="FF0000"/>
                  </a:solidFill>
                  <a:latin typeface="Corbel"/>
                  <a:cs typeface="Corbel"/>
                </a:endParaRPr>
              </a:p>
            </p:txBody>
          </p:sp>
          <p:sp>
            <p:nvSpPr>
              <p:cNvPr id="12" name="TextBox 92"/>
              <p:cNvSpPr txBox="1"/>
              <p:nvPr/>
            </p:nvSpPr>
            <p:spPr>
              <a:xfrm>
                <a:off x="6103988" y="4438241"/>
                <a:ext cx="30275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 smtClean="0">
                    <a:solidFill>
                      <a:srgbClr val="FF0000"/>
                    </a:solidFill>
                    <a:latin typeface="Corbel"/>
                    <a:cs typeface="Corbel"/>
                  </a:rPr>
                  <a:t>50</a:t>
                </a:r>
                <a:endParaRPr lang="en-US" sz="1200" b="1" dirty="0">
                  <a:solidFill>
                    <a:srgbClr val="FF0000"/>
                  </a:solidFill>
                  <a:latin typeface="Corbel"/>
                  <a:cs typeface="Corbel"/>
                </a:endParaRPr>
              </a:p>
            </p:txBody>
          </p:sp>
          <p:sp>
            <p:nvSpPr>
              <p:cNvPr id="13" name="TextBox 93"/>
              <p:cNvSpPr txBox="1"/>
              <p:nvPr/>
            </p:nvSpPr>
            <p:spPr>
              <a:xfrm>
                <a:off x="6083219" y="3728634"/>
                <a:ext cx="423396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 smtClean="0">
                    <a:solidFill>
                      <a:srgbClr val="FF0000"/>
                    </a:solidFill>
                    <a:latin typeface="Corbel"/>
                    <a:cs typeface="Corbel"/>
                  </a:rPr>
                  <a:t>82</a:t>
                </a:r>
                <a:endParaRPr lang="en-US" sz="1200" b="1" dirty="0">
                  <a:solidFill>
                    <a:srgbClr val="FF0000"/>
                  </a:solidFill>
                  <a:latin typeface="Corbel"/>
                  <a:cs typeface="Corbel"/>
                </a:endParaRPr>
              </a:p>
            </p:txBody>
          </p:sp>
          <p:sp>
            <p:nvSpPr>
              <p:cNvPr id="14" name="TextBox 94"/>
              <p:cNvSpPr txBox="1"/>
              <p:nvPr/>
            </p:nvSpPr>
            <p:spPr>
              <a:xfrm>
                <a:off x="6003709" y="2857739"/>
                <a:ext cx="38803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 smtClean="0">
                    <a:solidFill>
                      <a:srgbClr val="FF0000"/>
                    </a:solidFill>
                    <a:latin typeface="Corbel"/>
                    <a:cs typeface="Corbel"/>
                  </a:rPr>
                  <a:t>126</a:t>
                </a:r>
                <a:endParaRPr lang="en-US" sz="1200" b="1" dirty="0">
                  <a:solidFill>
                    <a:srgbClr val="FF0000"/>
                  </a:solidFill>
                  <a:latin typeface="Corbel"/>
                  <a:cs typeface="Corbel"/>
                </a:endParaRPr>
              </a:p>
            </p:txBody>
          </p:sp>
        </p:grpSp>
      </p:grpSp>
      <p:grpSp>
        <p:nvGrpSpPr>
          <p:cNvPr id="24" name="Group 109"/>
          <p:cNvGrpSpPr/>
          <p:nvPr/>
        </p:nvGrpSpPr>
        <p:grpSpPr>
          <a:xfrm>
            <a:off x="6964289" y="2141406"/>
            <a:ext cx="2015918" cy="1455192"/>
            <a:chOff x="6964289" y="2395398"/>
            <a:chExt cx="2015918" cy="1455192"/>
          </a:xfrm>
        </p:grpSpPr>
        <p:pic>
          <p:nvPicPr>
            <p:cNvPr id="25" name="Immagine 2"/>
            <p:cNvPicPr>
              <a:picLocks noChangeAspect="1"/>
            </p:cNvPicPr>
            <p:nvPr/>
          </p:nvPicPr>
          <p:blipFill rotWithShape="1">
            <a:blip r:embed="rId4"/>
            <a:srcRect l="22845" t="72883" r="44679" b="13854"/>
            <a:stretch/>
          </p:blipFill>
          <p:spPr>
            <a:xfrm>
              <a:off x="6977691" y="2807261"/>
              <a:ext cx="1871511" cy="533118"/>
            </a:xfrm>
            <a:prstGeom prst="rect">
              <a:avLst/>
            </a:prstGeom>
          </p:spPr>
        </p:pic>
        <p:sp>
          <p:nvSpPr>
            <p:cNvPr id="26" name="TextBox 96"/>
            <p:cNvSpPr txBox="1"/>
            <p:nvPr/>
          </p:nvSpPr>
          <p:spPr>
            <a:xfrm>
              <a:off x="6964289" y="2395398"/>
              <a:ext cx="198002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solidFill>
                    <a:srgbClr val="00FFFF"/>
                  </a:solidFill>
                  <a:latin typeface="Corbel"/>
                  <a:cs typeface="Corbel"/>
                </a:rPr>
                <a:t>Configuration Space</a:t>
              </a:r>
              <a:endParaRPr lang="en-US" sz="1600" b="1" dirty="0">
                <a:solidFill>
                  <a:srgbClr val="00FFFF"/>
                </a:solidFill>
                <a:latin typeface="Corbel"/>
                <a:cs typeface="Corbel"/>
              </a:endParaRPr>
            </a:p>
          </p:txBody>
        </p:sp>
        <p:sp>
          <p:nvSpPr>
            <p:cNvPr id="27" name="TextBox 97"/>
            <p:cNvSpPr txBox="1"/>
            <p:nvPr/>
          </p:nvSpPr>
          <p:spPr>
            <a:xfrm>
              <a:off x="6984235" y="3388925"/>
              <a:ext cx="199597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i="1" dirty="0" smtClean="0">
                  <a:solidFill>
                    <a:schemeClr val="bg1"/>
                  </a:solidFill>
                  <a:latin typeface="Corbel"/>
                  <a:cs typeface="Corbel"/>
                </a:rPr>
                <a:t>Number of ways to distribute</a:t>
              </a:r>
            </a:p>
            <a:p>
              <a:pPr algn="ctr"/>
              <a:r>
                <a:rPr lang="en-US" sz="1200" i="1" dirty="0" smtClean="0">
                  <a:solidFill>
                    <a:schemeClr val="bg1"/>
                  </a:solidFill>
                  <a:latin typeface="Corbel"/>
                  <a:cs typeface="Corbel"/>
                </a:rPr>
                <a:t>A nucleons over K orbitals </a:t>
              </a:r>
              <a:endParaRPr lang="en-US" sz="1200" i="1" dirty="0">
                <a:solidFill>
                  <a:schemeClr val="bg1"/>
                </a:solidFill>
                <a:latin typeface="Corbel"/>
                <a:cs typeface="Corbel"/>
              </a:endParaRPr>
            </a:p>
          </p:txBody>
        </p:sp>
      </p:grpSp>
      <p:sp>
        <p:nvSpPr>
          <p:cNvPr id="28" name="TextBox 105"/>
          <p:cNvSpPr txBox="1"/>
          <p:nvPr/>
        </p:nvSpPr>
        <p:spPr>
          <a:xfrm>
            <a:off x="5011624" y="6254495"/>
            <a:ext cx="3642418" cy="5447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b="1" dirty="0" smtClean="0">
                <a:solidFill>
                  <a:srgbClr val="00FFFF"/>
                </a:solidFill>
                <a:latin typeface="Corbel"/>
                <a:cs typeface="Corbel"/>
              </a:rPr>
              <a:t>MICROSCOPIC </a:t>
            </a:r>
            <a:r>
              <a:rPr lang="en-US" b="1" dirty="0">
                <a:solidFill>
                  <a:srgbClr val="00FFFF"/>
                </a:solidFill>
                <a:latin typeface="Corbel"/>
                <a:cs typeface="Corbel"/>
              </a:rPr>
              <a:t>Structure of Nuclei:</a:t>
            </a:r>
          </a:p>
          <a:p>
            <a:pPr algn="ctr">
              <a:lnSpc>
                <a:spcPct val="80000"/>
              </a:lnSpc>
            </a:pPr>
            <a:r>
              <a:rPr lang="en-US" b="1" dirty="0" smtClean="0">
                <a:solidFill>
                  <a:schemeClr val="bg1"/>
                </a:solidFill>
                <a:latin typeface="Corbel"/>
                <a:cs typeface="Corbel"/>
              </a:rPr>
              <a:t>a computational challenge …</a:t>
            </a:r>
            <a:endParaRPr lang="en-US" b="1" dirty="0">
              <a:solidFill>
                <a:schemeClr val="bg1"/>
              </a:solidFill>
              <a:latin typeface="Corbel"/>
              <a:cs typeface="Corbel"/>
            </a:endParaRPr>
          </a:p>
        </p:txBody>
      </p:sp>
      <p:sp>
        <p:nvSpPr>
          <p:cNvPr id="29" name="TextBox 2"/>
          <p:cNvSpPr txBox="1">
            <a:spLocks noChangeArrowheads="1"/>
          </p:cNvSpPr>
          <p:nvPr/>
        </p:nvSpPr>
        <p:spPr bwMode="auto">
          <a:xfrm>
            <a:off x="0" y="-21402"/>
            <a:ext cx="6958956" cy="605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 b="1" dirty="0" smtClean="0">
                <a:solidFill>
                  <a:srgbClr val="FFFF00"/>
                </a:solidFill>
                <a:latin typeface="Corbel" charset="0"/>
              </a:rPr>
              <a:t>Challenge</a:t>
            </a:r>
            <a:r>
              <a:rPr lang="pl-PL" sz="2800" b="1" dirty="0" smtClean="0">
                <a:solidFill>
                  <a:srgbClr val="FFFF00"/>
                </a:solidFill>
                <a:latin typeface="Corbel" charset="0"/>
              </a:rPr>
              <a:t>s</a:t>
            </a:r>
            <a:r>
              <a:rPr lang="en-US" sz="2800" b="1" dirty="0" smtClean="0">
                <a:solidFill>
                  <a:srgbClr val="FFFF00"/>
                </a:solidFill>
                <a:latin typeface="Corbel" charset="0"/>
              </a:rPr>
              <a:t> in MODERN NUCLEAR PHYSICS</a:t>
            </a:r>
          </a:p>
          <a:p>
            <a:pPr eaLnBrk="1" hangingPunct="1">
              <a:lnSpc>
                <a:spcPct val="50000"/>
              </a:lnSpc>
            </a:pPr>
            <a:endParaRPr lang="en-US" sz="900" b="1" dirty="0" smtClean="0">
              <a:solidFill>
                <a:srgbClr val="FFFF00"/>
              </a:solidFill>
              <a:latin typeface="Corbel" charset="0"/>
            </a:endParaRPr>
          </a:p>
        </p:txBody>
      </p:sp>
      <p:sp>
        <p:nvSpPr>
          <p:cNvPr id="30" name="Rectangle 144"/>
          <p:cNvSpPr>
            <a:spLocks noChangeArrowheads="1"/>
          </p:cNvSpPr>
          <p:nvPr/>
        </p:nvSpPr>
        <p:spPr bwMode="auto">
          <a:xfrm>
            <a:off x="0" y="398895"/>
            <a:ext cx="5693547" cy="53040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defTabSz="914400">
              <a:lnSpc>
                <a:spcPct val="110000"/>
              </a:lnSpc>
              <a:buClr>
                <a:srgbClr val="FF0000"/>
              </a:buClr>
            </a:pPr>
            <a:r>
              <a:rPr lang="it-IT" b="1" kern="0" dirty="0" err="1" smtClean="0">
                <a:solidFill>
                  <a:srgbClr val="00FFFF"/>
                </a:solidFill>
                <a:latin typeface="Corbel" charset="0"/>
                <a:cs typeface="Corbel" charset="0"/>
              </a:rPr>
              <a:t>Quest</a:t>
            </a:r>
            <a:r>
              <a:rPr lang="it-IT" b="1" kern="0" dirty="0" smtClean="0">
                <a:solidFill>
                  <a:srgbClr val="00FFFF"/>
                </a:solidFill>
                <a:latin typeface="Corbel" charset="0"/>
                <a:cs typeface="Corbel" charset="0"/>
              </a:rPr>
              <a:t> for a UNIFIED DESCRIPTION of ALL Nuclei</a:t>
            </a:r>
            <a:endParaRPr lang="it-IT" sz="800" kern="0" dirty="0" smtClean="0">
              <a:solidFill>
                <a:srgbClr val="00FFFF"/>
              </a:solidFill>
              <a:latin typeface="Corbel" charset="0"/>
              <a:cs typeface="Corbel" charset="0"/>
            </a:endParaRPr>
          </a:p>
          <a:p>
            <a:pPr defTabSz="914400">
              <a:lnSpc>
                <a:spcPct val="110000"/>
              </a:lnSpc>
              <a:buClr>
                <a:srgbClr val="FF0000"/>
              </a:buClr>
            </a:pPr>
            <a:endParaRPr lang="it-IT" sz="800" kern="0" dirty="0" smtClean="0">
              <a:solidFill>
                <a:srgbClr val="00FFFF"/>
              </a:solidFill>
              <a:latin typeface="Corbel" charset="0"/>
              <a:cs typeface="Corbel" charset="0"/>
            </a:endParaRPr>
          </a:p>
        </p:txBody>
      </p:sp>
      <p:grpSp>
        <p:nvGrpSpPr>
          <p:cNvPr id="31" name="Group 110"/>
          <p:cNvGrpSpPr/>
          <p:nvPr/>
        </p:nvGrpSpPr>
        <p:grpSpPr>
          <a:xfrm>
            <a:off x="6542926" y="3919040"/>
            <a:ext cx="3135554" cy="1567698"/>
            <a:chOff x="6542926" y="4225952"/>
            <a:chExt cx="3135554" cy="1567698"/>
          </a:xfrm>
        </p:grpSpPr>
        <p:sp>
          <p:nvSpPr>
            <p:cNvPr id="32" name="TextBox 98"/>
            <p:cNvSpPr txBox="1"/>
            <p:nvPr/>
          </p:nvSpPr>
          <p:spPr>
            <a:xfrm>
              <a:off x="7003623" y="4263377"/>
              <a:ext cx="61308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00FFFF"/>
                  </a:solidFill>
                  <a:latin typeface="Corbel"/>
                  <a:cs typeface="Corbel"/>
                </a:rPr>
                <a:t>N=Z</a:t>
              </a:r>
            </a:p>
          </p:txBody>
        </p:sp>
        <p:sp>
          <p:nvSpPr>
            <p:cNvPr id="33" name="Rectangle 99"/>
            <p:cNvSpPr/>
            <p:nvPr/>
          </p:nvSpPr>
          <p:spPr>
            <a:xfrm>
              <a:off x="7073281" y="5455096"/>
              <a:ext cx="2605199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600" dirty="0" smtClean="0">
                  <a:solidFill>
                    <a:schemeClr val="bg1"/>
                  </a:solidFill>
                  <a:latin typeface="Corbel"/>
                  <a:cs typeface="Corbel"/>
                </a:rPr>
                <a:t>22      </a:t>
              </a:r>
              <a:r>
                <a:rPr lang="en-US" sz="1600" baseline="30000" dirty="0" smtClean="0">
                  <a:solidFill>
                    <a:schemeClr val="bg1"/>
                  </a:solidFill>
                  <a:latin typeface="Corbel"/>
                  <a:cs typeface="Corbel"/>
                </a:rPr>
                <a:t>44</a:t>
              </a:r>
              <a:r>
                <a:rPr lang="en-US" sz="1600" dirty="0" smtClean="0">
                  <a:solidFill>
                    <a:schemeClr val="bg1"/>
                  </a:solidFill>
                  <a:latin typeface="Corbel"/>
                  <a:cs typeface="Corbel"/>
                </a:rPr>
                <a:t>Ti	≈ 10</a:t>
              </a:r>
              <a:r>
                <a:rPr lang="en-US" sz="1600" baseline="30000" dirty="0" smtClean="0">
                  <a:solidFill>
                    <a:schemeClr val="bg1"/>
                  </a:solidFill>
                  <a:latin typeface="Corbel"/>
                  <a:cs typeface="Corbel"/>
                </a:rPr>
                <a:t>4   </a:t>
              </a:r>
              <a:r>
                <a:rPr lang="en-US" sz="1600" dirty="0" smtClean="0">
                  <a:solidFill>
                    <a:schemeClr val="bg1"/>
                  </a:solidFill>
                  <a:latin typeface="Corbel"/>
                  <a:cs typeface="Corbel"/>
                </a:rPr>
                <a:t>	</a:t>
              </a:r>
              <a:endParaRPr lang="en-US" sz="1600" dirty="0">
                <a:solidFill>
                  <a:schemeClr val="bg1"/>
                </a:solidFill>
                <a:latin typeface="Corbel"/>
                <a:cs typeface="Corbel"/>
              </a:endParaRPr>
            </a:p>
          </p:txBody>
        </p:sp>
        <p:sp>
          <p:nvSpPr>
            <p:cNvPr id="34" name="Rectangle 100"/>
            <p:cNvSpPr/>
            <p:nvPr/>
          </p:nvSpPr>
          <p:spPr>
            <a:xfrm>
              <a:off x="7073281" y="5216218"/>
              <a:ext cx="2605199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600" dirty="0" smtClean="0">
                  <a:solidFill>
                    <a:schemeClr val="bg1"/>
                  </a:solidFill>
                  <a:latin typeface="Corbel"/>
                  <a:cs typeface="Corbel"/>
                </a:rPr>
                <a:t>24     </a:t>
              </a:r>
              <a:r>
                <a:rPr lang="en-US" sz="1600" baseline="30000" dirty="0" smtClean="0">
                  <a:solidFill>
                    <a:schemeClr val="bg1"/>
                  </a:solidFill>
                  <a:latin typeface="Corbel"/>
                  <a:cs typeface="Corbel"/>
                </a:rPr>
                <a:t>48</a:t>
              </a:r>
              <a:r>
                <a:rPr lang="en-US" sz="1600" dirty="0" smtClean="0">
                  <a:solidFill>
                    <a:schemeClr val="bg1"/>
                  </a:solidFill>
                  <a:latin typeface="Corbel"/>
                  <a:cs typeface="Corbel"/>
                </a:rPr>
                <a:t>Cr	≈ 10</a:t>
              </a:r>
              <a:r>
                <a:rPr lang="en-US" sz="1600" baseline="30000" dirty="0">
                  <a:solidFill>
                    <a:schemeClr val="bg1"/>
                  </a:solidFill>
                  <a:latin typeface="Corbel"/>
                  <a:cs typeface="Corbel"/>
                </a:rPr>
                <a:t>7</a:t>
              </a:r>
              <a:r>
                <a:rPr lang="en-US" sz="1600" baseline="30000" dirty="0" smtClean="0">
                  <a:solidFill>
                    <a:schemeClr val="bg1"/>
                  </a:solidFill>
                  <a:latin typeface="Corbel"/>
                  <a:cs typeface="Corbel"/>
                </a:rPr>
                <a:t>   </a:t>
              </a:r>
              <a:r>
                <a:rPr lang="en-US" sz="1600" dirty="0" smtClean="0">
                  <a:solidFill>
                    <a:schemeClr val="bg1"/>
                  </a:solidFill>
                  <a:latin typeface="Corbel"/>
                  <a:cs typeface="Corbel"/>
                </a:rPr>
                <a:t>	</a:t>
              </a:r>
              <a:endParaRPr lang="en-US" sz="1600" dirty="0">
                <a:solidFill>
                  <a:schemeClr val="bg1"/>
                </a:solidFill>
                <a:latin typeface="Corbel"/>
                <a:cs typeface="Corbel"/>
              </a:endParaRPr>
            </a:p>
          </p:txBody>
        </p:sp>
        <p:sp>
          <p:nvSpPr>
            <p:cNvPr id="35" name="Rectangle 101"/>
            <p:cNvSpPr/>
            <p:nvPr/>
          </p:nvSpPr>
          <p:spPr>
            <a:xfrm>
              <a:off x="7073281" y="4970865"/>
              <a:ext cx="2605199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600" dirty="0" smtClean="0">
                  <a:solidFill>
                    <a:schemeClr val="bg1"/>
                  </a:solidFill>
                  <a:latin typeface="Corbel"/>
                  <a:cs typeface="Corbel"/>
                </a:rPr>
                <a:t>28     </a:t>
              </a:r>
              <a:r>
                <a:rPr lang="en-US" sz="1600" baseline="30000" dirty="0" smtClean="0">
                  <a:solidFill>
                    <a:schemeClr val="bg1"/>
                  </a:solidFill>
                  <a:latin typeface="Corbel"/>
                  <a:cs typeface="Corbel"/>
                </a:rPr>
                <a:t>56</a:t>
              </a:r>
              <a:r>
                <a:rPr lang="en-US" sz="1600" dirty="0" smtClean="0">
                  <a:solidFill>
                    <a:schemeClr val="bg1"/>
                  </a:solidFill>
                  <a:latin typeface="Corbel"/>
                  <a:cs typeface="Corbel"/>
                </a:rPr>
                <a:t>Ni	≈ 10</a:t>
              </a:r>
              <a:r>
                <a:rPr lang="en-US" sz="1600" baseline="30000" dirty="0" smtClean="0">
                  <a:solidFill>
                    <a:schemeClr val="bg1"/>
                  </a:solidFill>
                  <a:latin typeface="Corbel"/>
                  <a:cs typeface="Corbel"/>
                </a:rPr>
                <a:t>10  </a:t>
              </a:r>
              <a:r>
                <a:rPr lang="en-US" sz="1600" dirty="0" smtClean="0">
                  <a:solidFill>
                    <a:schemeClr val="bg1"/>
                  </a:solidFill>
                  <a:latin typeface="Corbel"/>
                  <a:cs typeface="Corbel"/>
                </a:rPr>
                <a:t>	</a:t>
              </a:r>
              <a:endParaRPr lang="en-US" sz="1600" dirty="0">
                <a:solidFill>
                  <a:schemeClr val="bg1"/>
                </a:solidFill>
                <a:latin typeface="Corbel"/>
                <a:cs typeface="Corbel"/>
              </a:endParaRPr>
            </a:p>
          </p:txBody>
        </p:sp>
        <p:sp>
          <p:nvSpPr>
            <p:cNvPr id="36" name="Rectangle 102"/>
            <p:cNvSpPr/>
            <p:nvPr/>
          </p:nvSpPr>
          <p:spPr>
            <a:xfrm>
              <a:off x="7073281" y="4632311"/>
              <a:ext cx="2605199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600" dirty="0" smtClean="0">
                  <a:solidFill>
                    <a:schemeClr val="bg1"/>
                  </a:solidFill>
                  <a:latin typeface="Corbel"/>
                  <a:cs typeface="Corbel"/>
                </a:rPr>
                <a:t>44    </a:t>
              </a:r>
              <a:r>
                <a:rPr lang="en-US" sz="1600" baseline="30000" dirty="0" smtClean="0">
                  <a:solidFill>
                    <a:schemeClr val="bg1"/>
                  </a:solidFill>
                  <a:latin typeface="Corbel"/>
                  <a:cs typeface="Corbel"/>
                </a:rPr>
                <a:t>88</a:t>
              </a:r>
              <a:r>
                <a:rPr lang="en-US" sz="1600" dirty="0" smtClean="0">
                  <a:solidFill>
                    <a:schemeClr val="bg1"/>
                  </a:solidFill>
                  <a:latin typeface="Corbel"/>
                  <a:cs typeface="Corbel"/>
                </a:rPr>
                <a:t>Ru     ≈ 10</a:t>
              </a:r>
              <a:r>
                <a:rPr lang="en-US" sz="1600" baseline="30000" dirty="0" smtClean="0">
                  <a:solidFill>
                    <a:schemeClr val="bg1"/>
                  </a:solidFill>
                  <a:latin typeface="Corbel"/>
                  <a:cs typeface="Corbel"/>
                </a:rPr>
                <a:t>28  </a:t>
              </a:r>
              <a:r>
                <a:rPr lang="en-US" sz="1600" dirty="0" smtClean="0">
                  <a:solidFill>
                    <a:schemeClr val="bg1"/>
                  </a:solidFill>
                  <a:latin typeface="Corbel"/>
                  <a:cs typeface="Corbel"/>
                </a:rPr>
                <a:t>	</a:t>
              </a:r>
              <a:endParaRPr lang="en-US" sz="1600" dirty="0">
                <a:solidFill>
                  <a:schemeClr val="bg1"/>
                </a:solidFill>
                <a:latin typeface="Corbel"/>
                <a:cs typeface="Corbel"/>
              </a:endParaRPr>
            </a:p>
          </p:txBody>
        </p:sp>
        <p:sp>
          <p:nvSpPr>
            <p:cNvPr id="37" name="TextBox 103"/>
            <p:cNvSpPr txBox="1"/>
            <p:nvPr/>
          </p:nvSpPr>
          <p:spPr>
            <a:xfrm>
              <a:off x="7698040" y="4225952"/>
              <a:ext cx="1304050" cy="4442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1400" b="1" dirty="0" smtClean="0">
                  <a:solidFill>
                    <a:srgbClr val="00FFFF"/>
                  </a:solidFill>
                  <a:latin typeface="Corbel"/>
                  <a:cs typeface="Corbel"/>
                </a:rPr>
                <a:t>Number of</a:t>
              </a:r>
            </a:p>
            <a:p>
              <a:pPr algn="ctr">
                <a:lnSpc>
                  <a:spcPct val="80000"/>
                </a:lnSpc>
              </a:pPr>
              <a:r>
                <a:rPr lang="en-US" sz="1400" b="1" dirty="0" smtClean="0">
                  <a:solidFill>
                    <a:srgbClr val="00FFFF"/>
                  </a:solidFill>
                  <a:latin typeface="Corbel"/>
                  <a:cs typeface="Corbel"/>
                </a:rPr>
                <a:t>configurations</a:t>
              </a:r>
            </a:p>
          </p:txBody>
        </p:sp>
        <p:cxnSp>
          <p:nvCxnSpPr>
            <p:cNvPr id="38" name="Straight Connector 5"/>
            <p:cNvCxnSpPr/>
            <p:nvPr/>
          </p:nvCxnSpPr>
          <p:spPr bwMode="auto">
            <a:xfrm flipV="1">
              <a:off x="6587395" y="4801588"/>
              <a:ext cx="554548" cy="5918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00FFFF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9" name="Straight Connector 106"/>
            <p:cNvCxnSpPr/>
            <p:nvPr/>
          </p:nvCxnSpPr>
          <p:spPr bwMode="auto">
            <a:xfrm>
              <a:off x="6542926" y="5146303"/>
              <a:ext cx="599017" cy="33071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00FFFF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1968377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541" y="826746"/>
            <a:ext cx="4670176" cy="3638447"/>
          </a:xfrm>
          <a:prstGeom prst="rect">
            <a:avLst/>
          </a:prstGeom>
        </p:spPr>
      </p:pic>
      <p:grpSp>
        <p:nvGrpSpPr>
          <p:cNvPr id="3" name="Gruppo 2"/>
          <p:cNvGrpSpPr/>
          <p:nvPr/>
        </p:nvGrpSpPr>
        <p:grpSpPr>
          <a:xfrm>
            <a:off x="4290821" y="1070912"/>
            <a:ext cx="2357218" cy="5237078"/>
            <a:chOff x="4290821" y="1324904"/>
            <a:chExt cx="2357218" cy="5237078"/>
          </a:xfrm>
        </p:grpSpPr>
        <p:sp>
          <p:nvSpPr>
            <p:cNvPr id="4" name="Rectangle 75"/>
            <p:cNvSpPr/>
            <p:nvPr/>
          </p:nvSpPr>
          <p:spPr>
            <a:xfrm>
              <a:off x="4297760" y="1955573"/>
              <a:ext cx="2345223" cy="4508511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>
                <a:solidFill>
                  <a:srgbClr val="FFFFFF"/>
                </a:solidFill>
                <a:latin typeface="Times New Roman"/>
              </a:endParaRPr>
            </a:p>
          </p:txBody>
        </p:sp>
        <p:pic>
          <p:nvPicPr>
            <p:cNvPr id="5" name="Immagine 4"/>
            <p:cNvPicPr>
              <a:picLocks noChangeAspect="1"/>
            </p:cNvPicPr>
            <p:nvPr/>
          </p:nvPicPr>
          <p:blipFill rotWithShape="1">
            <a:blip r:embed="rId3"/>
            <a:srcRect l="8840" t="-1116" r="21951" b="-2618"/>
            <a:stretch/>
          </p:blipFill>
          <p:spPr>
            <a:xfrm>
              <a:off x="4664280" y="2008493"/>
              <a:ext cx="1923115" cy="4553489"/>
            </a:xfrm>
            <a:prstGeom prst="rect">
              <a:avLst/>
            </a:prstGeom>
          </p:spPr>
        </p:pic>
        <p:grpSp>
          <p:nvGrpSpPr>
            <p:cNvPr id="6" name="Group 107"/>
            <p:cNvGrpSpPr/>
            <p:nvPr/>
          </p:nvGrpSpPr>
          <p:grpSpPr>
            <a:xfrm>
              <a:off x="4290821" y="1324904"/>
              <a:ext cx="2352162" cy="4996947"/>
              <a:chOff x="4290821" y="1324904"/>
              <a:chExt cx="2352162" cy="4996947"/>
            </a:xfrm>
          </p:grpSpPr>
          <p:sp>
            <p:nvSpPr>
              <p:cNvPr id="15" name="TextBox 76"/>
              <p:cNvSpPr txBox="1"/>
              <p:nvPr/>
            </p:nvSpPr>
            <p:spPr>
              <a:xfrm>
                <a:off x="4673975" y="1324904"/>
                <a:ext cx="1969008" cy="64633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 smtClean="0">
                    <a:solidFill>
                      <a:srgbClr val="0000FF"/>
                    </a:solidFill>
                    <a:latin typeface="Corbel"/>
                    <a:cs typeface="Corbel"/>
                  </a:rPr>
                  <a:t>Shell Structure</a:t>
                </a:r>
              </a:p>
              <a:p>
                <a:pPr algn="ctr"/>
                <a:r>
                  <a:rPr lang="en-US" dirty="0" smtClean="0">
                    <a:solidFill>
                      <a:srgbClr val="0000FF"/>
                    </a:solidFill>
                    <a:latin typeface="Corbel"/>
                    <a:cs typeface="Corbel"/>
                  </a:rPr>
                  <a:t>for p and n</a:t>
                </a:r>
                <a:endParaRPr lang="en-US" dirty="0">
                  <a:solidFill>
                    <a:srgbClr val="0000FF"/>
                  </a:solidFill>
                  <a:latin typeface="Corbel"/>
                  <a:cs typeface="Corbel"/>
                </a:endParaRPr>
              </a:p>
            </p:txBody>
          </p:sp>
          <p:sp>
            <p:nvSpPr>
              <p:cNvPr id="16" name="TextBox 80"/>
              <p:cNvSpPr txBox="1"/>
              <p:nvPr/>
            </p:nvSpPr>
            <p:spPr>
              <a:xfrm>
                <a:off x="4304415" y="5384469"/>
                <a:ext cx="447339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900" b="1" dirty="0" smtClean="0">
                    <a:solidFill>
                      <a:srgbClr val="0000FF"/>
                    </a:solidFill>
                    <a:latin typeface="Corbel"/>
                    <a:cs typeface="Corbel"/>
                  </a:rPr>
                  <a:t>2 </a:t>
                </a:r>
                <a:r>
                  <a:rPr lang="en-US" sz="900" b="1" dirty="0" err="1" smtClean="0">
                    <a:solidFill>
                      <a:srgbClr val="0000FF"/>
                    </a:solidFill>
                    <a:latin typeface="Corbel"/>
                    <a:cs typeface="Corbel"/>
                  </a:rPr>
                  <a:t>ħ</a:t>
                </a:r>
                <a:r>
                  <a:rPr lang="en-US" sz="900" b="1" dirty="0" err="1" smtClean="0">
                    <a:solidFill>
                      <a:srgbClr val="0000FF"/>
                    </a:solidFill>
                    <a:latin typeface="Symbol" charset="2"/>
                    <a:cs typeface="Symbol" charset="2"/>
                  </a:rPr>
                  <a:t>w</a:t>
                </a:r>
                <a:endParaRPr lang="en-US" sz="900" b="1" dirty="0">
                  <a:solidFill>
                    <a:srgbClr val="0000FF"/>
                  </a:solidFill>
                  <a:latin typeface="Symbol" charset="2"/>
                  <a:cs typeface="Symbol" charset="2"/>
                </a:endParaRPr>
              </a:p>
            </p:txBody>
          </p:sp>
          <p:sp>
            <p:nvSpPr>
              <p:cNvPr id="17" name="TextBox 81"/>
              <p:cNvSpPr txBox="1"/>
              <p:nvPr/>
            </p:nvSpPr>
            <p:spPr>
              <a:xfrm>
                <a:off x="4297759" y="4933188"/>
                <a:ext cx="439102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900" b="1" dirty="0">
                    <a:solidFill>
                      <a:srgbClr val="0000FF"/>
                    </a:solidFill>
                    <a:latin typeface="Corbel"/>
                    <a:cs typeface="Corbel"/>
                  </a:rPr>
                  <a:t>3</a:t>
                </a:r>
                <a:r>
                  <a:rPr lang="en-US" sz="900" b="1" dirty="0" smtClean="0">
                    <a:solidFill>
                      <a:srgbClr val="0000FF"/>
                    </a:solidFill>
                    <a:latin typeface="Corbel"/>
                    <a:cs typeface="Corbel"/>
                  </a:rPr>
                  <a:t> </a:t>
                </a:r>
                <a:r>
                  <a:rPr lang="en-US" sz="900" b="1" dirty="0" err="1" smtClean="0">
                    <a:solidFill>
                      <a:srgbClr val="0000FF"/>
                    </a:solidFill>
                    <a:latin typeface="Corbel"/>
                    <a:cs typeface="Corbel"/>
                  </a:rPr>
                  <a:t>ħ</a:t>
                </a:r>
                <a:r>
                  <a:rPr lang="en-US" sz="900" b="1" dirty="0" err="1" smtClean="0">
                    <a:solidFill>
                      <a:srgbClr val="0000FF"/>
                    </a:solidFill>
                    <a:latin typeface="Symbol" charset="2"/>
                    <a:cs typeface="Symbol" charset="2"/>
                  </a:rPr>
                  <a:t>w</a:t>
                </a:r>
                <a:endParaRPr lang="en-US" sz="900" b="1" dirty="0">
                  <a:solidFill>
                    <a:srgbClr val="0000FF"/>
                  </a:solidFill>
                  <a:latin typeface="Symbol" charset="2"/>
                  <a:cs typeface="Symbol" charset="2"/>
                </a:endParaRPr>
              </a:p>
            </p:txBody>
          </p:sp>
          <p:sp>
            <p:nvSpPr>
              <p:cNvPr id="18" name="TextBox 82"/>
              <p:cNvSpPr txBox="1"/>
              <p:nvPr/>
            </p:nvSpPr>
            <p:spPr>
              <a:xfrm>
                <a:off x="4297760" y="4248629"/>
                <a:ext cx="448178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900" b="1" dirty="0" smtClean="0">
                    <a:solidFill>
                      <a:srgbClr val="0000FF"/>
                    </a:solidFill>
                    <a:latin typeface="Corbel"/>
                    <a:cs typeface="Corbel"/>
                  </a:rPr>
                  <a:t>4 </a:t>
                </a:r>
                <a:r>
                  <a:rPr lang="en-US" sz="900" b="1" dirty="0" err="1" smtClean="0">
                    <a:solidFill>
                      <a:srgbClr val="0000FF"/>
                    </a:solidFill>
                    <a:latin typeface="Corbel"/>
                    <a:cs typeface="Corbel"/>
                  </a:rPr>
                  <a:t>ħ</a:t>
                </a:r>
                <a:r>
                  <a:rPr lang="en-US" sz="900" b="1" dirty="0" err="1" smtClean="0">
                    <a:solidFill>
                      <a:srgbClr val="0000FF"/>
                    </a:solidFill>
                    <a:latin typeface="Symbol" charset="2"/>
                    <a:cs typeface="Symbol" charset="2"/>
                  </a:rPr>
                  <a:t>w</a:t>
                </a:r>
                <a:endParaRPr lang="en-US" sz="900" b="1" dirty="0">
                  <a:solidFill>
                    <a:srgbClr val="0000FF"/>
                  </a:solidFill>
                  <a:latin typeface="Symbol" charset="2"/>
                  <a:cs typeface="Symbol" charset="2"/>
                </a:endParaRPr>
              </a:p>
            </p:txBody>
          </p:sp>
          <p:sp>
            <p:nvSpPr>
              <p:cNvPr id="19" name="Rectangle 85"/>
              <p:cNvSpPr/>
              <p:nvPr/>
            </p:nvSpPr>
            <p:spPr>
              <a:xfrm>
                <a:off x="4586716" y="5866404"/>
                <a:ext cx="71687" cy="425681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>
                  <a:ln>
                    <a:solidFill>
                      <a:srgbClr val="0000FF"/>
                    </a:solidFill>
                  </a:ln>
                  <a:solidFill>
                    <a:srgbClr val="FFFFFF"/>
                  </a:solidFill>
                  <a:latin typeface="Times New Roman"/>
                </a:endParaRPr>
              </a:p>
            </p:txBody>
          </p:sp>
          <p:sp>
            <p:nvSpPr>
              <p:cNvPr id="20" name="TextBox 86"/>
              <p:cNvSpPr txBox="1"/>
              <p:nvPr/>
            </p:nvSpPr>
            <p:spPr>
              <a:xfrm>
                <a:off x="4297759" y="3373995"/>
                <a:ext cx="445548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900" b="1" dirty="0">
                    <a:solidFill>
                      <a:srgbClr val="0000FF"/>
                    </a:solidFill>
                    <a:latin typeface="Corbel"/>
                    <a:cs typeface="Corbel"/>
                  </a:rPr>
                  <a:t>5</a:t>
                </a:r>
                <a:r>
                  <a:rPr lang="en-US" sz="900" b="1" dirty="0" smtClean="0">
                    <a:solidFill>
                      <a:srgbClr val="0000FF"/>
                    </a:solidFill>
                    <a:latin typeface="Corbel"/>
                    <a:cs typeface="Corbel"/>
                  </a:rPr>
                  <a:t> </a:t>
                </a:r>
                <a:r>
                  <a:rPr lang="en-US" sz="900" b="1" dirty="0" err="1" smtClean="0">
                    <a:solidFill>
                      <a:srgbClr val="0000FF"/>
                    </a:solidFill>
                    <a:latin typeface="Corbel"/>
                    <a:cs typeface="Corbel"/>
                  </a:rPr>
                  <a:t>ħ</a:t>
                </a:r>
                <a:r>
                  <a:rPr lang="en-US" sz="900" b="1" dirty="0" err="1" smtClean="0">
                    <a:solidFill>
                      <a:srgbClr val="0000FF"/>
                    </a:solidFill>
                    <a:latin typeface="Symbol" charset="2"/>
                    <a:cs typeface="Symbol" charset="2"/>
                  </a:rPr>
                  <a:t>w</a:t>
                </a:r>
                <a:endParaRPr lang="en-US" sz="900" b="1" dirty="0">
                  <a:solidFill>
                    <a:srgbClr val="0000FF"/>
                  </a:solidFill>
                  <a:latin typeface="Symbol" charset="2"/>
                  <a:cs typeface="Symbol" charset="2"/>
                </a:endParaRPr>
              </a:p>
            </p:txBody>
          </p:sp>
          <p:sp>
            <p:nvSpPr>
              <p:cNvPr id="21" name="TextBox 87"/>
              <p:cNvSpPr txBox="1"/>
              <p:nvPr/>
            </p:nvSpPr>
            <p:spPr>
              <a:xfrm>
                <a:off x="4290821" y="2546401"/>
                <a:ext cx="449294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900" b="1" dirty="0" smtClean="0">
                    <a:solidFill>
                      <a:srgbClr val="0000FF"/>
                    </a:solidFill>
                    <a:latin typeface="Corbel"/>
                    <a:cs typeface="Corbel"/>
                  </a:rPr>
                  <a:t>6 </a:t>
                </a:r>
                <a:r>
                  <a:rPr lang="en-US" sz="900" b="1" dirty="0" err="1" smtClean="0">
                    <a:solidFill>
                      <a:srgbClr val="0000FF"/>
                    </a:solidFill>
                    <a:latin typeface="Corbel"/>
                    <a:cs typeface="Corbel"/>
                  </a:rPr>
                  <a:t>ħ</a:t>
                </a:r>
                <a:r>
                  <a:rPr lang="en-US" sz="900" b="1" dirty="0" err="1" smtClean="0">
                    <a:solidFill>
                      <a:srgbClr val="0000FF"/>
                    </a:solidFill>
                    <a:latin typeface="Symbol" charset="2"/>
                    <a:cs typeface="Symbol" charset="2"/>
                  </a:rPr>
                  <a:t>w</a:t>
                </a:r>
                <a:endParaRPr lang="en-US" sz="900" b="1" dirty="0">
                  <a:solidFill>
                    <a:srgbClr val="0000FF"/>
                  </a:solidFill>
                  <a:latin typeface="Symbol" charset="2"/>
                  <a:cs typeface="Symbol" charset="2"/>
                </a:endParaRPr>
              </a:p>
            </p:txBody>
          </p:sp>
          <p:sp>
            <p:nvSpPr>
              <p:cNvPr id="22" name="TextBox 78"/>
              <p:cNvSpPr txBox="1"/>
              <p:nvPr/>
            </p:nvSpPr>
            <p:spPr>
              <a:xfrm>
                <a:off x="4330195" y="6091019"/>
                <a:ext cx="447759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900" b="1" dirty="0" smtClean="0">
                    <a:solidFill>
                      <a:srgbClr val="0000FF"/>
                    </a:solidFill>
                    <a:latin typeface="Corbel"/>
                    <a:cs typeface="Corbel"/>
                  </a:rPr>
                  <a:t>0 </a:t>
                </a:r>
                <a:r>
                  <a:rPr lang="en-US" sz="900" b="1" dirty="0" err="1" smtClean="0">
                    <a:solidFill>
                      <a:srgbClr val="0000FF"/>
                    </a:solidFill>
                    <a:latin typeface="Corbel"/>
                    <a:cs typeface="Corbel"/>
                  </a:rPr>
                  <a:t>ħ</a:t>
                </a:r>
                <a:r>
                  <a:rPr lang="en-US" sz="900" b="1" dirty="0" err="1" smtClean="0">
                    <a:solidFill>
                      <a:srgbClr val="0000FF"/>
                    </a:solidFill>
                    <a:latin typeface="Symbol" charset="2"/>
                    <a:cs typeface="Symbol" charset="2"/>
                  </a:rPr>
                  <a:t>w</a:t>
                </a:r>
                <a:endParaRPr lang="en-US" sz="900" b="1" dirty="0">
                  <a:solidFill>
                    <a:srgbClr val="0000FF"/>
                  </a:solidFill>
                  <a:latin typeface="Symbol" charset="2"/>
                  <a:cs typeface="Symbol" charset="2"/>
                </a:endParaRPr>
              </a:p>
            </p:txBody>
          </p:sp>
          <p:sp>
            <p:nvSpPr>
              <p:cNvPr id="23" name="TextBox 79"/>
              <p:cNvSpPr txBox="1"/>
              <p:nvPr/>
            </p:nvSpPr>
            <p:spPr>
              <a:xfrm>
                <a:off x="4318842" y="5820064"/>
                <a:ext cx="438405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900" b="1" dirty="0">
                    <a:solidFill>
                      <a:srgbClr val="0000FF"/>
                    </a:solidFill>
                    <a:latin typeface="Corbel"/>
                    <a:cs typeface="Corbel"/>
                  </a:rPr>
                  <a:t>1</a:t>
                </a:r>
                <a:r>
                  <a:rPr lang="en-US" sz="900" b="1" dirty="0" smtClean="0">
                    <a:solidFill>
                      <a:srgbClr val="0000FF"/>
                    </a:solidFill>
                    <a:latin typeface="Corbel"/>
                    <a:cs typeface="Corbel"/>
                  </a:rPr>
                  <a:t> </a:t>
                </a:r>
                <a:r>
                  <a:rPr lang="en-US" sz="900" b="1" dirty="0" err="1" smtClean="0">
                    <a:solidFill>
                      <a:srgbClr val="0000FF"/>
                    </a:solidFill>
                    <a:latin typeface="Corbel"/>
                    <a:cs typeface="Corbel"/>
                  </a:rPr>
                  <a:t>ħ</a:t>
                </a:r>
                <a:r>
                  <a:rPr lang="en-US" sz="900" b="1" dirty="0" err="1" smtClean="0">
                    <a:solidFill>
                      <a:srgbClr val="0000FF"/>
                    </a:solidFill>
                    <a:latin typeface="Symbol" charset="2"/>
                    <a:cs typeface="Symbol" charset="2"/>
                  </a:rPr>
                  <a:t>w</a:t>
                </a:r>
                <a:endParaRPr lang="en-US" sz="900" b="1" dirty="0">
                  <a:solidFill>
                    <a:srgbClr val="0000FF"/>
                  </a:solidFill>
                  <a:latin typeface="Symbol" charset="2"/>
                  <a:cs typeface="Symbol" charset="2"/>
                </a:endParaRPr>
              </a:p>
            </p:txBody>
          </p:sp>
        </p:grpSp>
        <p:grpSp>
          <p:nvGrpSpPr>
            <p:cNvPr id="7" name="Group 108"/>
            <p:cNvGrpSpPr/>
            <p:nvPr/>
          </p:nvGrpSpPr>
          <p:grpSpPr>
            <a:xfrm>
              <a:off x="5893949" y="2857739"/>
              <a:ext cx="754090" cy="3358205"/>
              <a:chOff x="6003709" y="2857739"/>
              <a:chExt cx="615778" cy="3358205"/>
            </a:xfrm>
          </p:grpSpPr>
          <p:sp>
            <p:nvSpPr>
              <p:cNvPr id="8" name="TextBox 88"/>
              <p:cNvSpPr txBox="1"/>
              <p:nvPr/>
            </p:nvSpPr>
            <p:spPr>
              <a:xfrm>
                <a:off x="6160510" y="5938945"/>
                <a:ext cx="229736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 smtClean="0">
                    <a:solidFill>
                      <a:srgbClr val="FF0000"/>
                    </a:solidFill>
                    <a:latin typeface="Corbel"/>
                    <a:cs typeface="Corbel"/>
                  </a:rPr>
                  <a:t>2</a:t>
                </a:r>
                <a:endParaRPr lang="en-US" sz="1200" b="1" dirty="0">
                  <a:solidFill>
                    <a:srgbClr val="FF0000"/>
                  </a:solidFill>
                  <a:latin typeface="Corbel"/>
                  <a:cs typeface="Corbel"/>
                </a:endParaRPr>
              </a:p>
            </p:txBody>
          </p:sp>
          <p:sp>
            <p:nvSpPr>
              <p:cNvPr id="9" name="TextBox 89"/>
              <p:cNvSpPr txBox="1"/>
              <p:nvPr/>
            </p:nvSpPr>
            <p:spPr>
              <a:xfrm>
                <a:off x="6152669" y="5633535"/>
                <a:ext cx="23644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>
                    <a:solidFill>
                      <a:srgbClr val="FF0000"/>
                    </a:solidFill>
                    <a:latin typeface="Corbel"/>
                    <a:cs typeface="Corbel"/>
                  </a:rPr>
                  <a:t>8</a:t>
                </a:r>
              </a:p>
            </p:txBody>
          </p:sp>
          <p:sp>
            <p:nvSpPr>
              <p:cNvPr id="10" name="TextBox 90"/>
              <p:cNvSpPr txBox="1"/>
              <p:nvPr/>
            </p:nvSpPr>
            <p:spPr>
              <a:xfrm>
                <a:off x="6098899" y="5208875"/>
                <a:ext cx="434754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 smtClean="0">
                    <a:solidFill>
                      <a:srgbClr val="FF0000"/>
                    </a:solidFill>
                    <a:latin typeface="Corbel"/>
                    <a:cs typeface="Corbel"/>
                  </a:rPr>
                  <a:t>20</a:t>
                </a:r>
                <a:endParaRPr lang="en-US" sz="1200" b="1" dirty="0">
                  <a:solidFill>
                    <a:srgbClr val="FF0000"/>
                  </a:solidFill>
                  <a:latin typeface="Corbel"/>
                  <a:cs typeface="Corbel"/>
                </a:endParaRPr>
              </a:p>
            </p:txBody>
          </p:sp>
          <p:sp>
            <p:nvSpPr>
              <p:cNvPr id="11" name="TextBox 91"/>
              <p:cNvSpPr txBox="1"/>
              <p:nvPr/>
            </p:nvSpPr>
            <p:spPr>
              <a:xfrm>
                <a:off x="6097789" y="4985556"/>
                <a:ext cx="521698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 smtClean="0">
                    <a:solidFill>
                      <a:srgbClr val="FF0000"/>
                    </a:solidFill>
                    <a:latin typeface="Corbel"/>
                    <a:cs typeface="Corbel"/>
                  </a:rPr>
                  <a:t>28</a:t>
                </a:r>
                <a:endParaRPr lang="en-US" sz="1200" b="1" dirty="0">
                  <a:solidFill>
                    <a:srgbClr val="FF0000"/>
                  </a:solidFill>
                  <a:latin typeface="Corbel"/>
                  <a:cs typeface="Corbel"/>
                </a:endParaRPr>
              </a:p>
            </p:txBody>
          </p:sp>
          <p:sp>
            <p:nvSpPr>
              <p:cNvPr id="12" name="TextBox 92"/>
              <p:cNvSpPr txBox="1"/>
              <p:nvPr/>
            </p:nvSpPr>
            <p:spPr>
              <a:xfrm>
                <a:off x="6103988" y="4438241"/>
                <a:ext cx="30275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 smtClean="0">
                    <a:solidFill>
                      <a:srgbClr val="FF0000"/>
                    </a:solidFill>
                    <a:latin typeface="Corbel"/>
                    <a:cs typeface="Corbel"/>
                  </a:rPr>
                  <a:t>50</a:t>
                </a:r>
                <a:endParaRPr lang="en-US" sz="1200" b="1" dirty="0">
                  <a:solidFill>
                    <a:srgbClr val="FF0000"/>
                  </a:solidFill>
                  <a:latin typeface="Corbel"/>
                  <a:cs typeface="Corbel"/>
                </a:endParaRPr>
              </a:p>
            </p:txBody>
          </p:sp>
          <p:sp>
            <p:nvSpPr>
              <p:cNvPr id="13" name="TextBox 93"/>
              <p:cNvSpPr txBox="1"/>
              <p:nvPr/>
            </p:nvSpPr>
            <p:spPr>
              <a:xfrm>
                <a:off x="6083219" y="3728634"/>
                <a:ext cx="423396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 smtClean="0">
                    <a:solidFill>
                      <a:srgbClr val="FF0000"/>
                    </a:solidFill>
                    <a:latin typeface="Corbel"/>
                    <a:cs typeface="Corbel"/>
                  </a:rPr>
                  <a:t>82</a:t>
                </a:r>
                <a:endParaRPr lang="en-US" sz="1200" b="1" dirty="0">
                  <a:solidFill>
                    <a:srgbClr val="FF0000"/>
                  </a:solidFill>
                  <a:latin typeface="Corbel"/>
                  <a:cs typeface="Corbel"/>
                </a:endParaRPr>
              </a:p>
            </p:txBody>
          </p:sp>
          <p:sp>
            <p:nvSpPr>
              <p:cNvPr id="14" name="TextBox 94"/>
              <p:cNvSpPr txBox="1"/>
              <p:nvPr/>
            </p:nvSpPr>
            <p:spPr>
              <a:xfrm>
                <a:off x="6003709" y="2857739"/>
                <a:ext cx="38803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 smtClean="0">
                    <a:solidFill>
                      <a:srgbClr val="FF0000"/>
                    </a:solidFill>
                    <a:latin typeface="Corbel"/>
                    <a:cs typeface="Corbel"/>
                  </a:rPr>
                  <a:t>126</a:t>
                </a:r>
                <a:endParaRPr lang="en-US" sz="1200" b="1" dirty="0">
                  <a:solidFill>
                    <a:srgbClr val="FF0000"/>
                  </a:solidFill>
                  <a:latin typeface="Corbel"/>
                  <a:cs typeface="Corbel"/>
                </a:endParaRPr>
              </a:p>
            </p:txBody>
          </p:sp>
        </p:grpSp>
      </p:grpSp>
      <p:grpSp>
        <p:nvGrpSpPr>
          <p:cNvPr id="24" name="Group 109"/>
          <p:cNvGrpSpPr/>
          <p:nvPr/>
        </p:nvGrpSpPr>
        <p:grpSpPr>
          <a:xfrm>
            <a:off x="6964289" y="2141406"/>
            <a:ext cx="2015918" cy="1455192"/>
            <a:chOff x="6964289" y="2395398"/>
            <a:chExt cx="2015918" cy="1455192"/>
          </a:xfrm>
        </p:grpSpPr>
        <p:pic>
          <p:nvPicPr>
            <p:cNvPr id="25" name="Immagine 2"/>
            <p:cNvPicPr>
              <a:picLocks noChangeAspect="1"/>
            </p:cNvPicPr>
            <p:nvPr/>
          </p:nvPicPr>
          <p:blipFill rotWithShape="1">
            <a:blip r:embed="rId4"/>
            <a:srcRect l="22845" t="72883" r="44679" b="13854"/>
            <a:stretch/>
          </p:blipFill>
          <p:spPr>
            <a:xfrm>
              <a:off x="6977691" y="2807261"/>
              <a:ext cx="1871511" cy="533118"/>
            </a:xfrm>
            <a:prstGeom prst="rect">
              <a:avLst/>
            </a:prstGeom>
          </p:spPr>
        </p:pic>
        <p:sp>
          <p:nvSpPr>
            <p:cNvPr id="26" name="TextBox 96"/>
            <p:cNvSpPr txBox="1"/>
            <p:nvPr/>
          </p:nvSpPr>
          <p:spPr>
            <a:xfrm>
              <a:off x="6964289" y="2395398"/>
              <a:ext cx="198002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solidFill>
                    <a:srgbClr val="00FFFF"/>
                  </a:solidFill>
                  <a:latin typeface="Corbel"/>
                  <a:cs typeface="Corbel"/>
                </a:rPr>
                <a:t>Configuration Space</a:t>
              </a:r>
              <a:endParaRPr lang="en-US" sz="1600" b="1" dirty="0">
                <a:solidFill>
                  <a:srgbClr val="00FFFF"/>
                </a:solidFill>
                <a:latin typeface="Corbel"/>
                <a:cs typeface="Corbel"/>
              </a:endParaRPr>
            </a:p>
          </p:txBody>
        </p:sp>
        <p:sp>
          <p:nvSpPr>
            <p:cNvPr id="27" name="TextBox 97"/>
            <p:cNvSpPr txBox="1"/>
            <p:nvPr/>
          </p:nvSpPr>
          <p:spPr>
            <a:xfrm>
              <a:off x="6984235" y="3388925"/>
              <a:ext cx="199597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i="1" dirty="0" smtClean="0">
                  <a:solidFill>
                    <a:schemeClr val="bg1"/>
                  </a:solidFill>
                  <a:latin typeface="Corbel"/>
                  <a:cs typeface="Corbel"/>
                </a:rPr>
                <a:t>Number of ways to distribute</a:t>
              </a:r>
            </a:p>
            <a:p>
              <a:pPr algn="ctr"/>
              <a:r>
                <a:rPr lang="en-US" sz="1200" i="1" dirty="0" smtClean="0">
                  <a:solidFill>
                    <a:schemeClr val="bg1"/>
                  </a:solidFill>
                  <a:latin typeface="Corbel"/>
                  <a:cs typeface="Corbel"/>
                </a:rPr>
                <a:t>A nucleons over K orbitals </a:t>
              </a:r>
              <a:endParaRPr lang="en-US" sz="1200" i="1" dirty="0">
                <a:solidFill>
                  <a:schemeClr val="bg1"/>
                </a:solidFill>
                <a:latin typeface="Corbel"/>
                <a:cs typeface="Corbel"/>
              </a:endParaRPr>
            </a:p>
          </p:txBody>
        </p:sp>
      </p:grpSp>
      <p:sp>
        <p:nvSpPr>
          <p:cNvPr id="28" name="TextBox 105"/>
          <p:cNvSpPr txBox="1"/>
          <p:nvPr/>
        </p:nvSpPr>
        <p:spPr>
          <a:xfrm>
            <a:off x="5011624" y="6254495"/>
            <a:ext cx="3642418" cy="5447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b="1" dirty="0" smtClean="0">
                <a:solidFill>
                  <a:srgbClr val="00FFFF"/>
                </a:solidFill>
                <a:latin typeface="Corbel"/>
                <a:cs typeface="Corbel"/>
              </a:rPr>
              <a:t>MICROSCOPIC </a:t>
            </a:r>
            <a:r>
              <a:rPr lang="en-US" b="1" dirty="0">
                <a:solidFill>
                  <a:srgbClr val="00FFFF"/>
                </a:solidFill>
                <a:latin typeface="Corbel"/>
                <a:cs typeface="Corbel"/>
              </a:rPr>
              <a:t>Structure of Nuclei:</a:t>
            </a:r>
          </a:p>
          <a:p>
            <a:pPr algn="ctr">
              <a:lnSpc>
                <a:spcPct val="80000"/>
              </a:lnSpc>
            </a:pPr>
            <a:r>
              <a:rPr lang="en-US" b="1" dirty="0" smtClean="0">
                <a:solidFill>
                  <a:schemeClr val="bg1"/>
                </a:solidFill>
                <a:latin typeface="Corbel"/>
                <a:cs typeface="Corbel"/>
              </a:rPr>
              <a:t>a computational challenge …</a:t>
            </a:r>
            <a:endParaRPr lang="en-US" b="1" dirty="0">
              <a:solidFill>
                <a:schemeClr val="bg1"/>
              </a:solidFill>
              <a:latin typeface="Corbel"/>
              <a:cs typeface="Corbel"/>
            </a:endParaRPr>
          </a:p>
        </p:txBody>
      </p:sp>
      <p:sp>
        <p:nvSpPr>
          <p:cNvPr id="29" name="TextBox 2"/>
          <p:cNvSpPr txBox="1">
            <a:spLocks noChangeArrowheads="1"/>
          </p:cNvSpPr>
          <p:nvPr/>
        </p:nvSpPr>
        <p:spPr bwMode="auto">
          <a:xfrm>
            <a:off x="0" y="-21402"/>
            <a:ext cx="6958956" cy="605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 b="1" dirty="0" smtClean="0">
                <a:solidFill>
                  <a:srgbClr val="FFFF00"/>
                </a:solidFill>
                <a:latin typeface="Corbel" charset="0"/>
              </a:rPr>
              <a:t>Challenge</a:t>
            </a:r>
            <a:r>
              <a:rPr lang="pl-PL" sz="2800" b="1" dirty="0" smtClean="0">
                <a:solidFill>
                  <a:srgbClr val="FFFF00"/>
                </a:solidFill>
                <a:latin typeface="Corbel" charset="0"/>
              </a:rPr>
              <a:t>s</a:t>
            </a:r>
            <a:r>
              <a:rPr lang="en-US" sz="2800" b="1" dirty="0" smtClean="0">
                <a:solidFill>
                  <a:srgbClr val="FFFF00"/>
                </a:solidFill>
                <a:latin typeface="Corbel" charset="0"/>
              </a:rPr>
              <a:t> in MODERN NUCLEAR PHYSICS</a:t>
            </a:r>
          </a:p>
          <a:p>
            <a:pPr eaLnBrk="1" hangingPunct="1">
              <a:lnSpc>
                <a:spcPct val="50000"/>
              </a:lnSpc>
            </a:pPr>
            <a:endParaRPr lang="en-US" sz="900" b="1" dirty="0" smtClean="0">
              <a:solidFill>
                <a:srgbClr val="FFFF00"/>
              </a:solidFill>
              <a:latin typeface="Corbel" charset="0"/>
            </a:endParaRPr>
          </a:p>
        </p:txBody>
      </p:sp>
      <p:sp>
        <p:nvSpPr>
          <p:cNvPr id="30" name="Rectangle 144"/>
          <p:cNvSpPr>
            <a:spLocks noChangeArrowheads="1"/>
          </p:cNvSpPr>
          <p:nvPr/>
        </p:nvSpPr>
        <p:spPr bwMode="auto">
          <a:xfrm>
            <a:off x="0" y="398895"/>
            <a:ext cx="5693547" cy="53040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defTabSz="914400">
              <a:lnSpc>
                <a:spcPct val="110000"/>
              </a:lnSpc>
              <a:buClr>
                <a:srgbClr val="FF0000"/>
              </a:buClr>
            </a:pPr>
            <a:r>
              <a:rPr lang="it-IT" b="1" kern="0" dirty="0" err="1" smtClean="0">
                <a:solidFill>
                  <a:srgbClr val="00FFFF"/>
                </a:solidFill>
                <a:latin typeface="Corbel" charset="0"/>
                <a:cs typeface="Corbel" charset="0"/>
              </a:rPr>
              <a:t>Quest</a:t>
            </a:r>
            <a:r>
              <a:rPr lang="it-IT" b="1" kern="0" dirty="0" smtClean="0">
                <a:solidFill>
                  <a:srgbClr val="00FFFF"/>
                </a:solidFill>
                <a:latin typeface="Corbel" charset="0"/>
                <a:cs typeface="Corbel" charset="0"/>
              </a:rPr>
              <a:t> for a UNIFIED DESCRIPTION of ALL Nuclei</a:t>
            </a:r>
            <a:endParaRPr lang="it-IT" sz="800" kern="0" dirty="0" smtClean="0">
              <a:solidFill>
                <a:srgbClr val="00FFFF"/>
              </a:solidFill>
              <a:latin typeface="Corbel" charset="0"/>
              <a:cs typeface="Corbel" charset="0"/>
            </a:endParaRPr>
          </a:p>
          <a:p>
            <a:pPr defTabSz="914400">
              <a:lnSpc>
                <a:spcPct val="110000"/>
              </a:lnSpc>
              <a:buClr>
                <a:srgbClr val="FF0000"/>
              </a:buClr>
            </a:pPr>
            <a:endParaRPr lang="it-IT" sz="800" kern="0" dirty="0" smtClean="0">
              <a:solidFill>
                <a:srgbClr val="00FFFF"/>
              </a:solidFill>
              <a:latin typeface="Corbel" charset="0"/>
              <a:cs typeface="Corbel" charset="0"/>
            </a:endParaRPr>
          </a:p>
        </p:txBody>
      </p:sp>
      <p:grpSp>
        <p:nvGrpSpPr>
          <p:cNvPr id="31" name="Group 110"/>
          <p:cNvGrpSpPr/>
          <p:nvPr/>
        </p:nvGrpSpPr>
        <p:grpSpPr>
          <a:xfrm>
            <a:off x="6542926" y="3919040"/>
            <a:ext cx="3135554" cy="1567698"/>
            <a:chOff x="6542926" y="4225952"/>
            <a:chExt cx="3135554" cy="1567698"/>
          </a:xfrm>
        </p:grpSpPr>
        <p:sp>
          <p:nvSpPr>
            <p:cNvPr id="32" name="TextBox 98"/>
            <p:cNvSpPr txBox="1"/>
            <p:nvPr/>
          </p:nvSpPr>
          <p:spPr>
            <a:xfrm>
              <a:off x="7003623" y="4263377"/>
              <a:ext cx="61308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00FFFF"/>
                  </a:solidFill>
                  <a:latin typeface="Corbel"/>
                  <a:cs typeface="Corbel"/>
                </a:rPr>
                <a:t>N=Z</a:t>
              </a:r>
            </a:p>
          </p:txBody>
        </p:sp>
        <p:sp>
          <p:nvSpPr>
            <p:cNvPr id="33" name="Rectangle 99"/>
            <p:cNvSpPr/>
            <p:nvPr/>
          </p:nvSpPr>
          <p:spPr>
            <a:xfrm>
              <a:off x="7073281" y="5455096"/>
              <a:ext cx="2605199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600" dirty="0" smtClean="0">
                  <a:solidFill>
                    <a:schemeClr val="bg1"/>
                  </a:solidFill>
                  <a:latin typeface="Corbel"/>
                  <a:cs typeface="Corbel"/>
                </a:rPr>
                <a:t>22      </a:t>
              </a:r>
              <a:r>
                <a:rPr lang="en-US" sz="1600" baseline="30000" dirty="0" smtClean="0">
                  <a:solidFill>
                    <a:schemeClr val="bg1"/>
                  </a:solidFill>
                  <a:latin typeface="Corbel"/>
                  <a:cs typeface="Corbel"/>
                </a:rPr>
                <a:t>44</a:t>
              </a:r>
              <a:r>
                <a:rPr lang="en-US" sz="1600" dirty="0" smtClean="0">
                  <a:solidFill>
                    <a:schemeClr val="bg1"/>
                  </a:solidFill>
                  <a:latin typeface="Corbel"/>
                  <a:cs typeface="Corbel"/>
                </a:rPr>
                <a:t>Ti	≈ 10</a:t>
              </a:r>
              <a:r>
                <a:rPr lang="en-US" sz="1600" baseline="30000" dirty="0" smtClean="0">
                  <a:solidFill>
                    <a:schemeClr val="bg1"/>
                  </a:solidFill>
                  <a:latin typeface="Corbel"/>
                  <a:cs typeface="Corbel"/>
                </a:rPr>
                <a:t>4   </a:t>
              </a:r>
              <a:r>
                <a:rPr lang="en-US" sz="1600" dirty="0" smtClean="0">
                  <a:solidFill>
                    <a:schemeClr val="bg1"/>
                  </a:solidFill>
                  <a:latin typeface="Corbel"/>
                  <a:cs typeface="Corbel"/>
                </a:rPr>
                <a:t>	</a:t>
              </a:r>
              <a:endParaRPr lang="en-US" sz="1600" dirty="0">
                <a:solidFill>
                  <a:schemeClr val="bg1"/>
                </a:solidFill>
                <a:latin typeface="Corbel"/>
                <a:cs typeface="Corbel"/>
              </a:endParaRPr>
            </a:p>
          </p:txBody>
        </p:sp>
        <p:sp>
          <p:nvSpPr>
            <p:cNvPr id="34" name="Rectangle 100"/>
            <p:cNvSpPr/>
            <p:nvPr/>
          </p:nvSpPr>
          <p:spPr>
            <a:xfrm>
              <a:off x="7073281" y="5216218"/>
              <a:ext cx="2605199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600" dirty="0" smtClean="0">
                  <a:solidFill>
                    <a:schemeClr val="bg1"/>
                  </a:solidFill>
                  <a:latin typeface="Corbel"/>
                  <a:cs typeface="Corbel"/>
                </a:rPr>
                <a:t>24     </a:t>
              </a:r>
              <a:r>
                <a:rPr lang="en-US" sz="1600" baseline="30000" dirty="0" smtClean="0">
                  <a:solidFill>
                    <a:schemeClr val="bg1"/>
                  </a:solidFill>
                  <a:latin typeface="Corbel"/>
                  <a:cs typeface="Corbel"/>
                </a:rPr>
                <a:t>48</a:t>
              </a:r>
              <a:r>
                <a:rPr lang="en-US" sz="1600" dirty="0" smtClean="0">
                  <a:solidFill>
                    <a:schemeClr val="bg1"/>
                  </a:solidFill>
                  <a:latin typeface="Corbel"/>
                  <a:cs typeface="Corbel"/>
                </a:rPr>
                <a:t>Cr	≈ 10</a:t>
              </a:r>
              <a:r>
                <a:rPr lang="en-US" sz="1600" baseline="30000" dirty="0">
                  <a:solidFill>
                    <a:schemeClr val="bg1"/>
                  </a:solidFill>
                  <a:latin typeface="Corbel"/>
                  <a:cs typeface="Corbel"/>
                </a:rPr>
                <a:t>7</a:t>
              </a:r>
              <a:r>
                <a:rPr lang="en-US" sz="1600" baseline="30000" dirty="0" smtClean="0">
                  <a:solidFill>
                    <a:schemeClr val="bg1"/>
                  </a:solidFill>
                  <a:latin typeface="Corbel"/>
                  <a:cs typeface="Corbel"/>
                </a:rPr>
                <a:t>   </a:t>
              </a:r>
              <a:r>
                <a:rPr lang="en-US" sz="1600" dirty="0" smtClean="0">
                  <a:solidFill>
                    <a:schemeClr val="bg1"/>
                  </a:solidFill>
                  <a:latin typeface="Corbel"/>
                  <a:cs typeface="Corbel"/>
                </a:rPr>
                <a:t>	</a:t>
              </a:r>
              <a:endParaRPr lang="en-US" sz="1600" dirty="0">
                <a:solidFill>
                  <a:schemeClr val="bg1"/>
                </a:solidFill>
                <a:latin typeface="Corbel"/>
                <a:cs typeface="Corbel"/>
              </a:endParaRPr>
            </a:p>
          </p:txBody>
        </p:sp>
        <p:sp>
          <p:nvSpPr>
            <p:cNvPr id="35" name="Rectangle 101"/>
            <p:cNvSpPr/>
            <p:nvPr/>
          </p:nvSpPr>
          <p:spPr>
            <a:xfrm>
              <a:off x="7073281" y="4970865"/>
              <a:ext cx="2605199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600" dirty="0" smtClean="0">
                  <a:solidFill>
                    <a:schemeClr val="bg1"/>
                  </a:solidFill>
                  <a:latin typeface="Corbel"/>
                  <a:cs typeface="Corbel"/>
                </a:rPr>
                <a:t>28     </a:t>
              </a:r>
              <a:r>
                <a:rPr lang="en-US" sz="1600" baseline="30000" dirty="0" smtClean="0">
                  <a:solidFill>
                    <a:schemeClr val="bg1"/>
                  </a:solidFill>
                  <a:latin typeface="Corbel"/>
                  <a:cs typeface="Corbel"/>
                </a:rPr>
                <a:t>56</a:t>
              </a:r>
              <a:r>
                <a:rPr lang="en-US" sz="1600" dirty="0" smtClean="0">
                  <a:solidFill>
                    <a:schemeClr val="bg1"/>
                  </a:solidFill>
                  <a:latin typeface="Corbel"/>
                  <a:cs typeface="Corbel"/>
                </a:rPr>
                <a:t>Ni	≈ 10</a:t>
              </a:r>
              <a:r>
                <a:rPr lang="en-US" sz="1600" baseline="30000" dirty="0" smtClean="0">
                  <a:solidFill>
                    <a:schemeClr val="bg1"/>
                  </a:solidFill>
                  <a:latin typeface="Corbel"/>
                  <a:cs typeface="Corbel"/>
                </a:rPr>
                <a:t>10  </a:t>
              </a:r>
              <a:r>
                <a:rPr lang="en-US" sz="1600" dirty="0" smtClean="0">
                  <a:solidFill>
                    <a:schemeClr val="bg1"/>
                  </a:solidFill>
                  <a:latin typeface="Corbel"/>
                  <a:cs typeface="Corbel"/>
                </a:rPr>
                <a:t>	</a:t>
              </a:r>
              <a:endParaRPr lang="en-US" sz="1600" dirty="0">
                <a:solidFill>
                  <a:schemeClr val="bg1"/>
                </a:solidFill>
                <a:latin typeface="Corbel"/>
                <a:cs typeface="Corbel"/>
              </a:endParaRPr>
            </a:p>
          </p:txBody>
        </p:sp>
        <p:sp>
          <p:nvSpPr>
            <p:cNvPr id="36" name="Rectangle 102"/>
            <p:cNvSpPr/>
            <p:nvPr/>
          </p:nvSpPr>
          <p:spPr>
            <a:xfrm>
              <a:off x="7073281" y="4632311"/>
              <a:ext cx="2605199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600" dirty="0" smtClean="0">
                  <a:solidFill>
                    <a:schemeClr val="bg1"/>
                  </a:solidFill>
                  <a:latin typeface="Corbel"/>
                  <a:cs typeface="Corbel"/>
                </a:rPr>
                <a:t>44    </a:t>
              </a:r>
              <a:r>
                <a:rPr lang="en-US" sz="1600" baseline="30000" dirty="0" smtClean="0">
                  <a:solidFill>
                    <a:schemeClr val="bg1"/>
                  </a:solidFill>
                  <a:latin typeface="Corbel"/>
                  <a:cs typeface="Corbel"/>
                </a:rPr>
                <a:t>88</a:t>
              </a:r>
              <a:r>
                <a:rPr lang="en-US" sz="1600" dirty="0" smtClean="0">
                  <a:solidFill>
                    <a:schemeClr val="bg1"/>
                  </a:solidFill>
                  <a:latin typeface="Corbel"/>
                  <a:cs typeface="Corbel"/>
                </a:rPr>
                <a:t>Ru     ≈ 10</a:t>
              </a:r>
              <a:r>
                <a:rPr lang="en-US" sz="1600" baseline="30000" dirty="0" smtClean="0">
                  <a:solidFill>
                    <a:schemeClr val="bg1"/>
                  </a:solidFill>
                  <a:latin typeface="Corbel"/>
                  <a:cs typeface="Corbel"/>
                </a:rPr>
                <a:t>28  </a:t>
              </a:r>
              <a:r>
                <a:rPr lang="en-US" sz="1600" dirty="0" smtClean="0">
                  <a:solidFill>
                    <a:schemeClr val="bg1"/>
                  </a:solidFill>
                  <a:latin typeface="Corbel"/>
                  <a:cs typeface="Corbel"/>
                </a:rPr>
                <a:t>	</a:t>
              </a:r>
              <a:endParaRPr lang="en-US" sz="1600" dirty="0">
                <a:solidFill>
                  <a:schemeClr val="bg1"/>
                </a:solidFill>
                <a:latin typeface="Corbel"/>
                <a:cs typeface="Corbel"/>
              </a:endParaRPr>
            </a:p>
          </p:txBody>
        </p:sp>
        <p:sp>
          <p:nvSpPr>
            <p:cNvPr id="37" name="TextBox 103"/>
            <p:cNvSpPr txBox="1"/>
            <p:nvPr/>
          </p:nvSpPr>
          <p:spPr>
            <a:xfrm>
              <a:off x="7698040" y="4225952"/>
              <a:ext cx="1304050" cy="4442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1400" b="1" dirty="0" smtClean="0">
                  <a:solidFill>
                    <a:srgbClr val="00FFFF"/>
                  </a:solidFill>
                  <a:latin typeface="Corbel"/>
                  <a:cs typeface="Corbel"/>
                </a:rPr>
                <a:t>Number of</a:t>
              </a:r>
            </a:p>
            <a:p>
              <a:pPr algn="ctr">
                <a:lnSpc>
                  <a:spcPct val="80000"/>
                </a:lnSpc>
              </a:pPr>
              <a:r>
                <a:rPr lang="en-US" sz="1400" b="1" dirty="0" smtClean="0">
                  <a:solidFill>
                    <a:srgbClr val="00FFFF"/>
                  </a:solidFill>
                  <a:latin typeface="Corbel"/>
                  <a:cs typeface="Corbel"/>
                </a:rPr>
                <a:t>configurations</a:t>
              </a:r>
            </a:p>
          </p:txBody>
        </p:sp>
        <p:cxnSp>
          <p:nvCxnSpPr>
            <p:cNvPr id="38" name="Straight Connector 5"/>
            <p:cNvCxnSpPr/>
            <p:nvPr/>
          </p:nvCxnSpPr>
          <p:spPr bwMode="auto">
            <a:xfrm flipV="1">
              <a:off x="6587395" y="4801588"/>
              <a:ext cx="554548" cy="5918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00FFFF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9" name="Straight Connector 106"/>
            <p:cNvCxnSpPr/>
            <p:nvPr/>
          </p:nvCxnSpPr>
          <p:spPr bwMode="auto">
            <a:xfrm>
              <a:off x="6542926" y="5146303"/>
              <a:ext cx="599017" cy="33071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00FFFF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1" name="Gruppo 50"/>
          <p:cNvGrpSpPr/>
          <p:nvPr/>
        </p:nvGrpSpPr>
        <p:grpSpPr>
          <a:xfrm>
            <a:off x="519436" y="1795571"/>
            <a:ext cx="3642932" cy="4407632"/>
            <a:chOff x="519436" y="1795571"/>
            <a:chExt cx="3642932" cy="4407632"/>
          </a:xfrm>
        </p:grpSpPr>
        <p:grpSp>
          <p:nvGrpSpPr>
            <p:cNvPr id="40" name="Group 14"/>
            <p:cNvGrpSpPr/>
            <p:nvPr/>
          </p:nvGrpSpPr>
          <p:grpSpPr>
            <a:xfrm>
              <a:off x="519436" y="1795571"/>
              <a:ext cx="3642932" cy="4407632"/>
              <a:chOff x="519436" y="1795571"/>
              <a:chExt cx="3642932" cy="4407632"/>
            </a:xfrm>
          </p:grpSpPr>
          <p:sp>
            <p:nvSpPr>
              <p:cNvPr id="41" name="Rettangolo 4"/>
              <p:cNvSpPr/>
              <p:nvPr/>
            </p:nvSpPr>
            <p:spPr>
              <a:xfrm>
                <a:off x="1680311" y="4679196"/>
                <a:ext cx="2482057" cy="152400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80000"/>
                  </a:lnSpc>
                </a:pPr>
                <a:r>
                  <a:rPr lang="en-US" sz="2400" dirty="0" smtClean="0">
                    <a:solidFill>
                      <a:srgbClr val="00FF00"/>
                    </a:solidFill>
                    <a:latin typeface="Corbel" charset="0"/>
                    <a:cs typeface="Corbel" charset="0"/>
                  </a:rPr>
                  <a:t>SHELL Model</a:t>
                </a:r>
              </a:p>
              <a:p>
                <a:pPr>
                  <a:lnSpc>
                    <a:spcPct val="50000"/>
                  </a:lnSpc>
                </a:pPr>
                <a:r>
                  <a:rPr lang="en-US" sz="900" dirty="0" smtClean="0">
                    <a:solidFill>
                      <a:srgbClr val="00FF00"/>
                    </a:solidFill>
                    <a:latin typeface="Corbel" charset="0"/>
                    <a:cs typeface="Corbel" charset="0"/>
                  </a:rPr>
                  <a:t> </a:t>
                </a:r>
              </a:p>
              <a:p>
                <a:pPr>
                  <a:lnSpc>
                    <a:spcPct val="80000"/>
                  </a:lnSpc>
                </a:pPr>
                <a:r>
                  <a:rPr lang="en-US" dirty="0" smtClean="0">
                    <a:solidFill>
                      <a:srgbClr val="00FF00"/>
                    </a:solidFill>
                    <a:latin typeface="Corbel" charset="0"/>
                    <a:cs typeface="Corbel" charset="0"/>
                  </a:rPr>
                  <a:t>Large Scale Calculations</a:t>
                </a:r>
              </a:p>
              <a:p>
                <a:pPr>
                  <a:lnSpc>
                    <a:spcPct val="80000"/>
                  </a:lnSpc>
                </a:pPr>
                <a:r>
                  <a:rPr lang="en-US" dirty="0">
                    <a:solidFill>
                      <a:srgbClr val="00FF00"/>
                    </a:solidFill>
                    <a:latin typeface="Corbel" charset="0"/>
                    <a:cs typeface="Corbel" charset="0"/>
                  </a:rPr>
                  <a:t>w</a:t>
                </a:r>
                <a:r>
                  <a:rPr lang="en-US" dirty="0" smtClean="0">
                    <a:solidFill>
                      <a:srgbClr val="00FF00"/>
                    </a:solidFill>
                    <a:latin typeface="Corbel" charset="0"/>
                    <a:cs typeface="Corbel" charset="0"/>
                  </a:rPr>
                  <a:t>ith Frozen CORE </a:t>
                </a:r>
                <a:endParaRPr lang="pl-PL" dirty="0" smtClean="0">
                  <a:solidFill>
                    <a:srgbClr val="00FF00"/>
                  </a:solidFill>
                  <a:latin typeface="Corbel" charset="0"/>
                  <a:cs typeface="Corbel" charset="0"/>
                </a:endParaRPr>
              </a:p>
              <a:p>
                <a:pPr>
                  <a:lnSpc>
                    <a:spcPct val="50000"/>
                  </a:lnSpc>
                </a:pPr>
                <a:endParaRPr lang="en-US" sz="800" dirty="0" smtClean="0">
                  <a:solidFill>
                    <a:srgbClr val="00FF00"/>
                  </a:solidFill>
                  <a:latin typeface="Corbel" charset="0"/>
                  <a:cs typeface="Corbel" charset="0"/>
                </a:endParaRPr>
              </a:p>
              <a:p>
                <a:pPr>
                  <a:lnSpc>
                    <a:spcPct val="80000"/>
                  </a:lnSpc>
                </a:pPr>
                <a:endParaRPr lang="en-US" sz="800" dirty="0">
                  <a:solidFill>
                    <a:srgbClr val="00FF00"/>
                  </a:solidFill>
                  <a:latin typeface="Corbel" charset="0"/>
                  <a:cs typeface="Corbel" charset="0"/>
                </a:endParaRPr>
              </a:p>
              <a:p>
                <a:pPr marL="285750" indent="-285750">
                  <a:lnSpc>
                    <a:spcPct val="80000"/>
                  </a:lnSpc>
                  <a:buFont typeface="Courier New"/>
                  <a:buChar char="o"/>
                </a:pPr>
                <a:r>
                  <a:rPr lang="en-US" sz="1600" dirty="0" smtClean="0">
                    <a:solidFill>
                      <a:srgbClr val="00FF00"/>
                    </a:solidFill>
                    <a:latin typeface="Corbel" charset="0"/>
                    <a:cs typeface="Corbel" charset="0"/>
                  </a:rPr>
                  <a:t>A up to ≈ 100</a:t>
                </a:r>
                <a:r>
                  <a:rPr lang="it-IT" sz="1600" dirty="0" smtClean="0">
                    <a:solidFill>
                      <a:srgbClr val="00FF00"/>
                    </a:solidFill>
                    <a:latin typeface="Times New Roman"/>
                  </a:rPr>
                  <a:t> </a:t>
                </a:r>
              </a:p>
              <a:p>
                <a:pPr marL="171450" indent="-171450">
                  <a:lnSpc>
                    <a:spcPct val="50000"/>
                  </a:lnSpc>
                  <a:buFont typeface="Courier New"/>
                  <a:buChar char="o"/>
                </a:pPr>
                <a:endParaRPr lang="en-US" sz="800" dirty="0" smtClean="0">
                  <a:solidFill>
                    <a:srgbClr val="00FF00"/>
                  </a:solidFill>
                  <a:latin typeface="Corbel" charset="0"/>
                  <a:cs typeface="Corbel" charset="0"/>
                </a:endParaRPr>
              </a:p>
              <a:p>
                <a:pPr marL="285750" indent="-285750">
                  <a:lnSpc>
                    <a:spcPct val="80000"/>
                  </a:lnSpc>
                  <a:buFont typeface="Courier New"/>
                  <a:buChar char="o"/>
                </a:pPr>
                <a:r>
                  <a:rPr lang="en-US" sz="1600" dirty="0" smtClean="0">
                    <a:solidFill>
                      <a:srgbClr val="00FF00"/>
                    </a:solidFill>
                    <a:latin typeface="Corbel" charset="0"/>
                    <a:cs typeface="Corbel" charset="0"/>
                  </a:rPr>
                  <a:t> Around Closed shell</a:t>
                </a:r>
                <a:r>
                  <a:rPr lang="it-IT" sz="1400" dirty="0" smtClean="0">
                    <a:solidFill>
                      <a:srgbClr val="00FF00"/>
                    </a:solidFill>
                    <a:latin typeface="Corbel"/>
                    <a:cs typeface="Corbel"/>
                  </a:rPr>
                  <a:t> </a:t>
                </a:r>
              </a:p>
            </p:txBody>
          </p:sp>
          <p:grpSp>
            <p:nvGrpSpPr>
              <p:cNvPr id="42" name="Group 13"/>
              <p:cNvGrpSpPr/>
              <p:nvPr/>
            </p:nvGrpSpPr>
            <p:grpSpPr>
              <a:xfrm>
                <a:off x="519436" y="1795571"/>
                <a:ext cx="2863757" cy="2178024"/>
                <a:chOff x="519436" y="1795571"/>
                <a:chExt cx="2863757" cy="2178024"/>
              </a:xfrm>
            </p:grpSpPr>
            <p:sp>
              <p:nvSpPr>
                <p:cNvPr id="43" name="Freeform 12"/>
                <p:cNvSpPr/>
                <p:nvPr/>
              </p:nvSpPr>
              <p:spPr>
                <a:xfrm>
                  <a:off x="519436" y="2783582"/>
                  <a:ext cx="1771683" cy="1190013"/>
                </a:xfrm>
                <a:custGeom>
                  <a:avLst/>
                  <a:gdLst>
                    <a:gd name="connsiteX0" fmla="*/ 7365 w 1648344"/>
                    <a:gd name="connsiteY0" fmla="*/ 1048765 h 1084437"/>
                    <a:gd name="connsiteX1" fmla="*/ 230 w 1648344"/>
                    <a:gd name="connsiteY1" fmla="*/ 1013093 h 1084437"/>
                    <a:gd name="connsiteX2" fmla="*/ 14499 w 1648344"/>
                    <a:gd name="connsiteY2" fmla="*/ 991690 h 1084437"/>
                    <a:gd name="connsiteX3" fmla="*/ 28769 w 1648344"/>
                    <a:gd name="connsiteY3" fmla="*/ 948883 h 1084437"/>
                    <a:gd name="connsiteX4" fmla="*/ 43038 w 1648344"/>
                    <a:gd name="connsiteY4" fmla="*/ 927479 h 1084437"/>
                    <a:gd name="connsiteX5" fmla="*/ 57307 w 1648344"/>
                    <a:gd name="connsiteY5" fmla="*/ 884673 h 1084437"/>
                    <a:gd name="connsiteX6" fmla="*/ 71577 w 1648344"/>
                    <a:gd name="connsiteY6" fmla="*/ 870404 h 1084437"/>
                    <a:gd name="connsiteX7" fmla="*/ 100116 w 1648344"/>
                    <a:gd name="connsiteY7" fmla="*/ 834731 h 1084437"/>
                    <a:gd name="connsiteX8" fmla="*/ 107250 w 1648344"/>
                    <a:gd name="connsiteY8" fmla="*/ 813328 h 1084437"/>
                    <a:gd name="connsiteX9" fmla="*/ 114385 w 1648344"/>
                    <a:gd name="connsiteY9" fmla="*/ 784790 h 1084437"/>
                    <a:gd name="connsiteX10" fmla="*/ 135789 w 1648344"/>
                    <a:gd name="connsiteY10" fmla="*/ 763387 h 1084437"/>
                    <a:gd name="connsiteX11" fmla="*/ 164328 w 1648344"/>
                    <a:gd name="connsiteY11" fmla="*/ 713446 h 1084437"/>
                    <a:gd name="connsiteX12" fmla="*/ 171463 w 1648344"/>
                    <a:gd name="connsiteY12" fmla="*/ 692042 h 1084437"/>
                    <a:gd name="connsiteX13" fmla="*/ 192867 w 1648344"/>
                    <a:gd name="connsiteY13" fmla="*/ 670639 h 1084437"/>
                    <a:gd name="connsiteX14" fmla="*/ 221405 w 1648344"/>
                    <a:gd name="connsiteY14" fmla="*/ 627832 h 1084437"/>
                    <a:gd name="connsiteX15" fmla="*/ 235675 w 1648344"/>
                    <a:gd name="connsiteY15" fmla="*/ 606429 h 1084437"/>
                    <a:gd name="connsiteX16" fmla="*/ 257079 w 1648344"/>
                    <a:gd name="connsiteY16" fmla="*/ 585025 h 1084437"/>
                    <a:gd name="connsiteX17" fmla="*/ 278483 w 1648344"/>
                    <a:gd name="connsiteY17" fmla="*/ 570756 h 1084437"/>
                    <a:gd name="connsiteX18" fmla="*/ 321291 w 1648344"/>
                    <a:gd name="connsiteY18" fmla="*/ 513681 h 1084437"/>
                    <a:gd name="connsiteX19" fmla="*/ 342695 w 1648344"/>
                    <a:gd name="connsiteY19" fmla="*/ 499412 h 1084437"/>
                    <a:gd name="connsiteX20" fmla="*/ 356965 w 1648344"/>
                    <a:gd name="connsiteY20" fmla="*/ 485143 h 1084437"/>
                    <a:gd name="connsiteX21" fmla="*/ 385503 w 1648344"/>
                    <a:gd name="connsiteY21" fmla="*/ 470874 h 1084437"/>
                    <a:gd name="connsiteX22" fmla="*/ 406907 w 1648344"/>
                    <a:gd name="connsiteY22" fmla="*/ 449471 h 1084437"/>
                    <a:gd name="connsiteX23" fmla="*/ 435446 w 1648344"/>
                    <a:gd name="connsiteY23" fmla="*/ 435202 h 1084437"/>
                    <a:gd name="connsiteX24" fmla="*/ 449716 w 1648344"/>
                    <a:gd name="connsiteY24" fmla="*/ 420933 h 1084437"/>
                    <a:gd name="connsiteX25" fmla="*/ 478254 w 1648344"/>
                    <a:gd name="connsiteY25" fmla="*/ 406664 h 1084437"/>
                    <a:gd name="connsiteX26" fmla="*/ 499658 w 1648344"/>
                    <a:gd name="connsiteY26" fmla="*/ 392395 h 1084437"/>
                    <a:gd name="connsiteX27" fmla="*/ 513928 w 1648344"/>
                    <a:gd name="connsiteY27" fmla="*/ 378126 h 1084437"/>
                    <a:gd name="connsiteX28" fmla="*/ 535332 w 1648344"/>
                    <a:gd name="connsiteY28" fmla="*/ 370991 h 1084437"/>
                    <a:gd name="connsiteX29" fmla="*/ 556736 w 1648344"/>
                    <a:gd name="connsiteY29" fmla="*/ 356723 h 1084437"/>
                    <a:gd name="connsiteX30" fmla="*/ 606679 w 1648344"/>
                    <a:gd name="connsiteY30" fmla="*/ 335319 h 1084437"/>
                    <a:gd name="connsiteX31" fmla="*/ 649487 w 1648344"/>
                    <a:gd name="connsiteY31" fmla="*/ 292512 h 1084437"/>
                    <a:gd name="connsiteX32" fmla="*/ 685160 w 1648344"/>
                    <a:gd name="connsiteY32" fmla="*/ 256840 h 1084437"/>
                    <a:gd name="connsiteX33" fmla="*/ 699430 w 1648344"/>
                    <a:gd name="connsiteY33" fmla="*/ 235437 h 1084437"/>
                    <a:gd name="connsiteX34" fmla="*/ 713699 w 1648344"/>
                    <a:gd name="connsiteY34" fmla="*/ 206899 h 1084437"/>
                    <a:gd name="connsiteX35" fmla="*/ 727969 w 1648344"/>
                    <a:gd name="connsiteY35" fmla="*/ 192630 h 1084437"/>
                    <a:gd name="connsiteX36" fmla="*/ 792181 w 1648344"/>
                    <a:gd name="connsiteY36" fmla="*/ 114151 h 1084437"/>
                    <a:gd name="connsiteX37" fmla="*/ 813585 w 1648344"/>
                    <a:gd name="connsiteY37" fmla="*/ 92748 h 1084437"/>
                    <a:gd name="connsiteX38" fmla="*/ 856393 w 1648344"/>
                    <a:gd name="connsiteY38" fmla="*/ 71344 h 1084437"/>
                    <a:gd name="connsiteX39" fmla="*/ 877797 w 1648344"/>
                    <a:gd name="connsiteY39" fmla="*/ 64210 h 1084437"/>
                    <a:gd name="connsiteX40" fmla="*/ 927740 w 1648344"/>
                    <a:gd name="connsiteY40" fmla="*/ 35672 h 1084437"/>
                    <a:gd name="connsiteX41" fmla="*/ 1013356 w 1648344"/>
                    <a:gd name="connsiteY41" fmla="*/ 21403 h 1084437"/>
                    <a:gd name="connsiteX42" fmla="*/ 1120377 w 1648344"/>
                    <a:gd name="connsiteY42" fmla="*/ 0 h 1084437"/>
                    <a:gd name="connsiteX43" fmla="*/ 1327283 w 1648344"/>
                    <a:gd name="connsiteY43" fmla="*/ 14268 h 1084437"/>
                    <a:gd name="connsiteX44" fmla="*/ 1362956 w 1648344"/>
                    <a:gd name="connsiteY44" fmla="*/ 21403 h 1084437"/>
                    <a:gd name="connsiteX45" fmla="*/ 1412899 w 1648344"/>
                    <a:gd name="connsiteY45" fmla="*/ 28537 h 1084437"/>
                    <a:gd name="connsiteX46" fmla="*/ 1469977 w 1648344"/>
                    <a:gd name="connsiteY46" fmla="*/ 42806 h 1084437"/>
                    <a:gd name="connsiteX47" fmla="*/ 1527054 w 1648344"/>
                    <a:gd name="connsiteY47" fmla="*/ 64210 h 1084437"/>
                    <a:gd name="connsiteX48" fmla="*/ 1548458 w 1648344"/>
                    <a:gd name="connsiteY48" fmla="*/ 78479 h 1084437"/>
                    <a:gd name="connsiteX49" fmla="*/ 1569862 w 1648344"/>
                    <a:gd name="connsiteY49" fmla="*/ 85613 h 1084437"/>
                    <a:gd name="connsiteX50" fmla="*/ 1584132 w 1648344"/>
                    <a:gd name="connsiteY50" fmla="*/ 99882 h 1084437"/>
                    <a:gd name="connsiteX51" fmla="*/ 1605536 w 1648344"/>
                    <a:gd name="connsiteY51" fmla="*/ 107016 h 1084437"/>
                    <a:gd name="connsiteX52" fmla="*/ 1626940 w 1648344"/>
                    <a:gd name="connsiteY52" fmla="*/ 121285 h 1084437"/>
                    <a:gd name="connsiteX53" fmla="*/ 1648344 w 1648344"/>
                    <a:gd name="connsiteY53" fmla="*/ 199764 h 1084437"/>
                    <a:gd name="connsiteX54" fmla="*/ 1641209 w 1648344"/>
                    <a:gd name="connsiteY54" fmla="*/ 321050 h 1084437"/>
                    <a:gd name="connsiteX55" fmla="*/ 1612670 w 1648344"/>
                    <a:gd name="connsiteY55" fmla="*/ 363857 h 1084437"/>
                    <a:gd name="connsiteX56" fmla="*/ 1598401 w 1648344"/>
                    <a:gd name="connsiteY56" fmla="*/ 385260 h 1084437"/>
                    <a:gd name="connsiteX57" fmla="*/ 1584132 w 1648344"/>
                    <a:gd name="connsiteY57" fmla="*/ 406664 h 1084437"/>
                    <a:gd name="connsiteX58" fmla="*/ 1569862 w 1648344"/>
                    <a:gd name="connsiteY58" fmla="*/ 420933 h 1084437"/>
                    <a:gd name="connsiteX59" fmla="*/ 1555593 w 1648344"/>
                    <a:gd name="connsiteY59" fmla="*/ 442336 h 1084437"/>
                    <a:gd name="connsiteX60" fmla="*/ 1519919 w 1648344"/>
                    <a:gd name="connsiteY60" fmla="*/ 478008 h 1084437"/>
                    <a:gd name="connsiteX61" fmla="*/ 1477111 w 1648344"/>
                    <a:gd name="connsiteY61" fmla="*/ 527950 h 1084437"/>
                    <a:gd name="connsiteX62" fmla="*/ 1455707 w 1648344"/>
                    <a:gd name="connsiteY62" fmla="*/ 556487 h 1084437"/>
                    <a:gd name="connsiteX63" fmla="*/ 1427168 w 1648344"/>
                    <a:gd name="connsiteY63" fmla="*/ 577891 h 1084437"/>
                    <a:gd name="connsiteX64" fmla="*/ 1362956 w 1648344"/>
                    <a:gd name="connsiteY64" fmla="*/ 627832 h 1084437"/>
                    <a:gd name="connsiteX65" fmla="*/ 1341552 w 1648344"/>
                    <a:gd name="connsiteY65" fmla="*/ 642101 h 1084437"/>
                    <a:gd name="connsiteX66" fmla="*/ 1313013 w 1648344"/>
                    <a:gd name="connsiteY66" fmla="*/ 663504 h 1084437"/>
                    <a:gd name="connsiteX67" fmla="*/ 1284475 w 1648344"/>
                    <a:gd name="connsiteY67" fmla="*/ 670639 h 1084437"/>
                    <a:gd name="connsiteX68" fmla="*/ 1241666 w 1648344"/>
                    <a:gd name="connsiteY68" fmla="*/ 699177 h 1084437"/>
                    <a:gd name="connsiteX69" fmla="*/ 1198858 w 1648344"/>
                    <a:gd name="connsiteY69" fmla="*/ 727714 h 1084437"/>
                    <a:gd name="connsiteX70" fmla="*/ 1141781 w 1648344"/>
                    <a:gd name="connsiteY70" fmla="*/ 749118 h 1084437"/>
                    <a:gd name="connsiteX71" fmla="*/ 1120377 w 1648344"/>
                    <a:gd name="connsiteY71" fmla="*/ 756252 h 1084437"/>
                    <a:gd name="connsiteX72" fmla="*/ 1063299 w 1648344"/>
                    <a:gd name="connsiteY72" fmla="*/ 784790 h 1084437"/>
                    <a:gd name="connsiteX73" fmla="*/ 1034760 w 1648344"/>
                    <a:gd name="connsiteY73" fmla="*/ 806194 h 1084437"/>
                    <a:gd name="connsiteX74" fmla="*/ 999087 w 1648344"/>
                    <a:gd name="connsiteY74" fmla="*/ 813328 h 1084437"/>
                    <a:gd name="connsiteX75" fmla="*/ 934875 w 1648344"/>
                    <a:gd name="connsiteY75" fmla="*/ 849000 h 1084437"/>
                    <a:gd name="connsiteX76" fmla="*/ 913471 w 1648344"/>
                    <a:gd name="connsiteY76" fmla="*/ 863269 h 1084437"/>
                    <a:gd name="connsiteX77" fmla="*/ 870662 w 1648344"/>
                    <a:gd name="connsiteY77" fmla="*/ 877538 h 1084437"/>
                    <a:gd name="connsiteX78" fmla="*/ 827854 w 1648344"/>
                    <a:gd name="connsiteY78" fmla="*/ 891807 h 1084437"/>
                    <a:gd name="connsiteX79" fmla="*/ 792181 w 1648344"/>
                    <a:gd name="connsiteY79" fmla="*/ 906076 h 1084437"/>
                    <a:gd name="connsiteX80" fmla="*/ 770777 w 1648344"/>
                    <a:gd name="connsiteY80" fmla="*/ 913210 h 1084437"/>
                    <a:gd name="connsiteX81" fmla="*/ 713699 w 1648344"/>
                    <a:gd name="connsiteY81" fmla="*/ 934614 h 1084437"/>
                    <a:gd name="connsiteX82" fmla="*/ 649487 w 1648344"/>
                    <a:gd name="connsiteY82" fmla="*/ 956017 h 1084437"/>
                    <a:gd name="connsiteX83" fmla="*/ 620948 w 1648344"/>
                    <a:gd name="connsiteY83" fmla="*/ 970286 h 1084437"/>
                    <a:gd name="connsiteX84" fmla="*/ 556736 w 1648344"/>
                    <a:gd name="connsiteY84" fmla="*/ 991690 h 1084437"/>
                    <a:gd name="connsiteX85" fmla="*/ 521062 w 1648344"/>
                    <a:gd name="connsiteY85" fmla="*/ 1005958 h 1084437"/>
                    <a:gd name="connsiteX86" fmla="*/ 449716 w 1648344"/>
                    <a:gd name="connsiteY86" fmla="*/ 1020227 h 1084437"/>
                    <a:gd name="connsiteX87" fmla="*/ 371234 w 1648344"/>
                    <a:gd name="connsiteY87" fmla="*/ 1041631 h 1084437"/>
                    <a:gd name="connsiteX88" fmla="*/ 342695 w 1648344"/>
                    <a:gd name="connsiteY88" fmla="*/ 1048765 h 1084437"/>
                    <a:gd name="connsiteX89" fmla="*/ 314156 w 1648344"/>
                    <a:gd name="connsiteY89" fmla="*/ 1055900 h 1084437"/>
                    <a:gd name="connsiteX90" fmla="*/ 278483 w 1648344"/>
                    <a:gd name="connsiteY90" fmla="*/ 1063034 h 1084437"/>
                    <a:gd name="connsiteX91" fmla="*/ 235675 w 1648344"/>
                    <a:gd name="connsiteY91" fmla="*/ 1077303 h 1084437"/>
                    <a:gd name="connsiteX92" fmla="*/ 214271 w 1648344"/>
                    <a:gd name="connsiteY92" fmla="*/ 1084437 h 1084437"/>
                    <a:gd name="connsiteX93" fmla="*/ 107250 w 1648344"/>
                    <a:gd name="connsiteY93" fmla="*/ 1084437 h 1084437"/>
                    <a:gd name="connsiteX0" fmla="*/ 7365 w 1648344"/>
                    <a:gd name="connsiteY0" fmla="*/ 1048765 h 1084437"/>
                    <a:gd name="connsiteX1" fmla="*/ 230 w 1648344"/>
                    <a:gd name="connsiteY1" fmla="*/ 1013093 h 1084437"/>
                    <a:gd name="connsiteX2" fmla="*/ 14499 w 1648344"/>
                    <a:gd name="connsiteY2" fmla="*/ 991690 h 1084437"/>
                    <a:gd name="connsiteX3" fmla="*/ 28769 w 1648344"/>
                    <a:gd name="connsiteY3" fmla="*/ 948883 h 1084437"/>
                    <a:gd name="connsiteX4" fmla="*/ 43038 w 1648344"/>
                    <a:gd name="connsiteY4" fmla="*/ 927479 h 1084437"/>
                    <a:gd name="connsiteX5" fmla="*/ 57307 w 1648344"/>
                    <a:gd name="connsiteY5" fmla="*/ 884673 h 1084437"/>
                    <a:gd name="connsiteX6" fmla="*/ 71577 w 1648344"/>
                    <a:gd name="connsiteY6" fmla="*/ 870404 h 1084437"/>
                    <a:gd name="connsiteX7" fmla="*/ 100116 w 1648344"/>
                    <a:gd name="connsiteY7" fmla="*/ 834731 h 1084437"/>
                    <a:gd name="connsiteX8" fmla="*/ 107250 w 1648344"/>
                    <a:gd name="connsiteY8" fmla="*/ 813328 h 1084437"/>
                    <a:gd name="connsiteX9" fmla="*/ 114385 w 1648344"/>
                    <a:gd name="connsiteY9" fmla="*/ 784790 h 1084437"/>
                    <a:gd name="connsiteX10" fmla="*/ 135789 w 1648344"/>
                    <a:gd name="connsiteY10" fmla="*/ 763387 h 1084437"/>
                    <a:gd name="connsiteX11" fmla="*/ 164328 w 1648344"/>
                    <a:gd name="connsiteY11" fmla="*/ 713446 h 1084437"/>
                    <a:gd name="connsiteX12" fmla="*/ 171463 w 1648344"/>
                    <a:gd name="connsiteY12" fmla="*/ 692042 h 1084437"/>
                    <a:gd name="connsiteX13" fmla="*/ 192867 w 1648344"/>
                    <a:gd name="connsiteY13" fmla="*/ 670639 h 1084437"/>
                    <a:gd name="connsiteX14" fmla="*/ 221405 w 1648344"/>
                    <a:gd name="connsiteY14" fmla="*/ 627832 h 1084437"/>
                    <a:gd name="connsiteX15" fmla="*/ 235675 w 1648344"/>
                    <a:gd name="connsiteY15" fmla="*/ 606429 h 1084437"/>
                    <a:gd name="connsiteX16" fmla="*/ 257079 w 1648344"/>
                    <a:gd name="connsiteY16" fmla="*/ 585025 h 1084437"/>
                    <a:gd name="connsiteX17" fmla="*/ 278483 w 1648344"/>
                    <a:gd name="connsiteY17" fmla="*/ 570756 h 1084437"/>
                    <a:gd name="connsiteX18" fmla="*/ 321291 w 1648344"/>
                    <a:gd name="connsiteY18" fmla="*/ 513681 h 1084437"/>
                    <a:gd name="connsiteX19" fmla="*/ 342695 w 1648344"/>
                    <a:gd name="connsiteY19" fmla="*/ 499412 h 1084437"/>
                    <a:gd name="connsiteX20" fmla="*/ 356965 w 1648344"/>
                    <a:gd name="connsiteY20" fmla="*/ 485143 h 1084437"/>
                    <a:gd name="connsiteX21" fmla="*/ 385503 w 1648344"/>
                    <a:gd name="connsiteY21" fmla="*/ 470874 h 1084437"/>
                    <a:gd name="connsiteX22" fmla="*/ 406907 w 1648344"/>
                    <a:gd name="connsiteY22" fmla="*/ 449471 h 1084437"/>
                    <a:gd name="connsiteX23" fmla="*/ 435446 w 1648344"/>
                    <a:gd name="connsiteY23" fmla="*/ 435202 h 1084437"/>
                    <a:gd name="connsiteX24" fmla="*/ 449716 w 1648344"/>
                    <a:gd name="connsiteY24" fmla="*/ 420933 h 1084437"/>
                    <a:gd name="connsiteX25" fmla="*/ 478254 w 1648344"/>
                    <a:gd name="connsiteY25" fmla="*/ 406664 h 1084437"/>
                    <a:gd name="connsiteX26" fmla="*/ 499658 w 1648344"/>
                    <a:gd name="connsiteY26" fmla="*/ 392395 h 1084437"/>
                    <a:gd name="connsiteX27" fmla="*/ 513928 w 1648344"/>
                    <a:gd name="connsiteY27" fmla="*/ 378126 h 1084437"/>
                    <a:gd name="connsiteX28" fmla="*/ 535332 w 1648344"/>
                    <a:gd name="connsiteY28" fmla="*/ 370991 h 1084437"/>
                    <a:gd name="connsiteX29" fmla="*/ 556736 w 1648344"/>
                    <a:gd name="connsiteY29" fmla="*/ 356723 h 1084437"/>
                    <a:gd name="connsiteX30" fmla="*/ 599544 w 1648344"/>
                    <a:gd name="connsiteY30" fmla="*/ 306781 h 1084437"/>
                    <a:gd name="connsiteX31" fmla="*/ 649487 w 1648344"/>
                    <a:gd name="connsiteY31" fmla="*/ 292512 h 1084437"/>
                    <a:gd name="connsiteX32" fmla="*/ 685160 w 1648344"/>
                    <a:gd name="connsiteY32" fmla="*/ 256840 h 1084437"/>
                    <a:gd name="connsiteX33" fmla="*/ 699430 w 1648344"/>
                    <a:gd name="connsiteY33" fmla="*/ 235437 h 1084437"/>
                    <a:gd name="connsiteX34" fmla="*/ 713699 w 1648344"/>
                    <a:gd name="connsiteY34" fmla="*/ 206899 h 1084437"/>
                    <a:gd name="connsiteX35" fmla="*/ 727969 w 1648344"/>
                    <a:gd name="connsiteY35" fmla="*/ 192630 h 1084437"/>
                    <a:gd name="connsiteX36" fmla="*/ 792181 w 1648344"/>
                    <a:gd name="connsiteY36" fmla="*/ 114151 h 1084437"/>
                    <a:gd name="connsiteX37" fmla="*/ 813585 w 1648344"/>
                    <a:gd name="connsiteY37" fmla="*/ 92748 h 1084437"/>
                    <a:gd name="connsiteX38" fmla="*/ 856393 w 1648344"/>
                    <a:gd name="connsiteY38" fmla="*/ 71344 h 1084437"/>
                    <a:gd name="connsiteX39" fmla="*/ 877797 w 1648344"/>
                    <a:gd name="connsiteY39" fmla="*/ 64210 h 1084437"/>
                    <a:gd name="connsiteX40" fmla="*/ 927740 w 1648344"/>
                    <a:gd name="connsiteY40" fmla="*/ 35672 h 1084437"/>
                    <a:gd name="connsiteX41" fmla="*/ 1013356 w 1648344"/>
                    <a:gd name="connsiteY41" fmla="*/ 21403 h 1084437"/>
                    <a:gd name="connsiteX42" fmla="*/ 1120377 w 1648344"/>
                    <a:gd name="connsiteY42" fmla="*/ 0 h 1084437"/>
                    <a:gd name="connsiteX43" fmla="*/ 1327283 w 1648344"/>
                    <a:gd name="connsiteY43" fmla="*/ 14268 h 1084437"/>
                    <a:gd name="connsiteX44" fmla="*/ 1362956 w 1648344"/>
                    <a:gd name="connsiteY44" fmla="*/ 21403 h 1084437"/>
                    <a:gd name="connsiteX45" fmla="*/ 1412899 w 1648344"/>
                    <a:gd name="connsiteY45" fmla="*/ 28537 h 1084437"/>
                    <a:gd name="connsiteX46" fmla="*/ 1469977 w 1648344"/>
                    <a:gd name="connsiteY46" fmla="*/ 42806 h 1084437"/>
                    <a:gd name="connsiteX47" fmla="*/ 1527054 w 1648344"/>
                    <a:gd name="connsiteY47" fmla="*/ 64210 h 1084437"/>
                    <a:gd name="connsiteX48" fmla="*/ 1548458 w 1648344"/>
                    <a:gd name="connsiteY48" fmla="*/ 78479 h 1084437"/>
                    <a:gd name="connsiteX49" fmla="*/ 1569862 w 1648344"/>
                    <a:gd name="connsiteY49" fmla="*/ 85613 h 1084437"/>
                    <a:gd name="connsiteX50" fmla="*/ 1584132 w 1648344"/>
                    <a:gd name="connsiteY50" fmla="*/ 99882 h 1084437"/>
                    <a:gd name="connsiteX51" fmla="*/ 1605536 w 1648344"/>
                    <a:gd name="connsiteY51" fmla="*/ 107016 h 1084437"/>
                    <a:gd name="connsiteX52" fmla="*/ 1626940 w 1648344"/>
                    <a:gd name="connsiteY52" fmla="*/ 121285 h 1084437"/>
                    <a:gd name="connsiteX53" fmla="*/ 1648344 w 1648344"/>
                    <a:gd name="connsiteY53" fmla="*/ 199764 h 1084437"/>
                    <a:gd name="connsiteX54" fmla="*/ 1641209 w 1648344"/>
                    <a:gd name="connsiteY54" fmla="*/ 321050 h 1084437"/>
                    <a:gd name="connsiteX55" fmla="*/ 1612670 w 1648344"/>
                    <a:gd name="connsiteY55" fmla="*/ 363857 h 1084437"/>
                    <a:gd name="connsiteX56" fmla="*/ 1598401 w 1648344"/>
                    <a:gd name="connsiteY56" fmla="*/ 385260 h 1084437"/>
                    <a:gd name="connsiteX57" fmla="*/ 1584132 w 1648344"/>
                    <a:gd name="connsiteY57" fmla="*/ 406664 h 1084437"/>
                    <a:gd name="connsiteX58" fmla="*/ 1569862 w 1648344"/>
                    <a:gd name="connsiteY58" fmla="*/ 420933 h 1084437"/>
                    <a:gd name="connsiteX59" fmla="*/ 1555593 w 1648344"/>
                    <a:gd name="connsiteY59" fmla="*/ 442336 h 1084437"/>
                    <a:gd name="connsiteX60" fmla="*/ 1519919 w 1648344"/>
                    <a:gd name="connsiteY60" fmla="*/ 478008 h 1084437"/>
                    <a:gd name="connsiteX61" fmla="*/ 1477111 w 1648344"/>
                    <a:gd name="connsiteY61" fmla="*/ 527950 h 1084437"/>
                    <a:gd name="connsiteX62" fmla="*/ 1455707 w 1648344"/>
                    <a:gd name="connsiteY62" fmla="*/ 556487 h 1084437"/>
                    <a:gd name="connsiteX63" fmla="*/ 1427168 w 1648344"/>
                    <a:gd name="connsiteY63" fmla="*/ 577891 h 1084437"/>
                    <a:gd name="connsiteX64" fmla="*/ 1362956 w 1648344"/>
                    <a:gd name="connsiteY64" fmla="*/ 627832 h 1084437"/>
                    <a:gd name="connsiteX65" fmla="*/ 1341552 w 1648344"/>
                    <a:gd name="connsiteY65" fmla="*/ 642101 h 1084437"/>
                    <a:gd name="connsiteX66" fmla="*/ 1313013 w 1648344"/>
                    <a:gd name="connsiteY66" fmla="*/ 663504 h 1084437"/>
                    <a:gd name="connsiteX67" fmla="*/ 1284475 w 1648344"/>
                    <a:gd name="connsiteY67" fmla="*/ 670639 h 1084437"/>
                    <a:gd name="connsiteX68" fmla="*/ 1241666 w 1648344"/>
                    <a:gd name="connsiteY68" fmla="*/ 699177 h 1084437"/>
                    <a:gd name="connsiteX69" fmla="*/ 1198858 w 1648344"/>
                    <a:gd name="connsiteY69" fmla="*/ 727714 h 1084437"/>
                    <a:gd name="connsiteX70" fmla="*/ 1141781 w 1648344"/>
                    <a:gd name="connsiteY70" fmla="*/ 749118 h 1084437"/>
                    <a:gd name="connsiteX71" fmla="*/ 1120377 w 1648344"/>
                    <a:gd name="connsiteY71" fmla="*/ 756252 h 1084437"/>
                    <a:gd name="connsiteX72" fmla="*/ 1063299 w 1648344"/>
                    <a:gd name="connsiteY72" fmla="*/ 784790 h 1084437"/>
                    <a:gd name="connsiteX73" fmla="*/ 1034760 w 1648344"/>
                    <a:gd name="connsiteY73" fmla="*/ 806194 h 1084437"/>
                    <a:gd name="connsiteX74" fmla="*/ 999087 w 1648344"/>
                    <a:gd name="connsiteY74" fmla="*/ 813328 h 1084437"/>
                    <a:gd name="connsiteX75" fmla="*/ 934875 w 1648344"/>
                    <a:gd name="connsiteY75" fmla="*/ 849000 h 1084437"/>
                    <a:gd name="connsiteX76" fmla="*/ 913471 w 1648344"/>
                    <a:gd name="connsiteY76" fmla="*/ 863269 h 1084437"/>
                    <a:gd name="connsiteX77" fmla="*/ 870662 w 1648344"/>
                    <a:gd name="connsiteY77" fmla="*/ 877538 h 1084437"/>
                    <a:gd name="connsiteX78" fmla="*/ 827854 w 1648344"/>
                    <a:gd name="connsiteY78" fmla="*/ 891807 h 1084437"/>
                    <a:gd name="connsiteX79" fmla="*/ 792181 w 1648344"/>
                    <a:gd name="connsiteY79" fmla="*/ 906076 h 1084437"/>
                    <a:gd name="connsiteX80" fmla="*/ 770777 w 1648344"/>
                    <a:gd name="connsiteY80" fmla="*/ 913210 h 1084437"/>
                    <a:gd name="connsiteX81" fmla="*/ 713699 w 1648344"/>
                    <a:gd name="connsiteY81" fmla="*/ 934614 h 1084437"/>
                    <a:gd name="connsiteX82" fmla="*/ 649487 w 1648344"/>
                    <a:gd name="connsiteY82" fmla="*/ 956017 h 1084437"/>
                    <a:gd name="connsiteX83" fmla="*/ 620948 w 1648344"/>
                    <a:gd name="connsiteY83" fmla="*/ 970286 h 1084437"/>
                    <a:gd name="connsiteX84" fmla="*/ 556736 w 1648344"/>
                    <a:gd name="connsiteY84" fmla="*/ 991690 h 1084437"/>
                    <a:gd name="connsiteX85" fmla="*/ 521062 w 1648344"/>
                    <a:gd name="connsiteY85" fmla="*/ 1005958 h 1084437"/>
                    <a:gd name="connsiteX86" fmla="*/ 449716 w 1648344"/>
                    <a:gd name="connsiteY86" fmla="*/ 1020227 h 1084437"/>
                    <a:gd name="connsiteX87" fmla="*/ 371234 w 1648344"/>
                    <a:gd name="connsiteY87" fmla="*/ 1041631 h 1084437"/>
                    <a:gd name="connsiteX88" fmla="*/ 342695 w 1648344"/>
                    <a:gd name="connsiteY88" fmla="*/ 1048765 h 1084437"/>
                    <a:gd name="connsiteX89" fmla="*/ 314156 w 1648344"/>
                    <a:gd name="connsiteY89" fmla="*/ 1055900 h 1084437"/>
                    <a:gd name="connsiteX90" fmla="*/ 278483 w 1648344"/>
                    <a:gd name="connsiteY90" fmla="*/ 1063034 h 1084437"/>
                    <a:gd name="connsiteX91" fmla="*/ 235675 w 1648344"/>
                    <a:gd name="connsiteY91" fmla="*/ 1077303 h 1084437"/>
                    <a:gd name="connsiteX92" fmla="*/ 214271 w 1648344"/>
                    <a:gd name="connsiteY92" fmla="*/ 1084437 h 1084437"/>
                    <a:gd name="connsiteX93" fmla="*/ 107250 w 1648344"/>
                    <a:gd name="connsiteY93" fmla="*/ 1084437 h 1084437"/>
                    <a:gd name="connsiteX0" fmla="*/ 7365 w 1648344"/>
                    <a:gd name="connsiteY0" fmla="*/ 1048765 h 1084437"/>
                    <a:gd name="connsiteX1" fmla="*/ 230 w 1648344"/>
                    <a:gd name="connsiteY1" fmla="*/ 1013093 h 1084437"/>
                    <a:gd name="connsiteX2" fmla="*/ 14499 w 1648344"/>
                    <a:gd name="connsiteY2" fmla="*/ 991690 h 1084437"/>
                    <a:gd name="connsiteX3" fmla="*/ 28769 w 1648344"/>
                    <a:gd name="connsiteY3" fmla="*/ 948883 h 1084437"/>
                    <a:gd name="connsiteX4" fmla="*/ 43038 w 1648344"/>
                    <a:gd name="connsiteY4" fmla="*/ 927479 h 1084437"/>
                    <a:gd name="connsiteX5" fmla="*/ 57307 w 1648344"/>
                    <a:gd name="connsiteY5" fmla="*/ 884673 h 1084437"/>
                    <a:gd name="connsiteX6" fmla="*/ 71577 w 1648344"/>
                    <a:gd name="connsiteY6" fmla="*/ 870404 h 1084437"/>
                    <a:gd name="connsiteX7" fmla="*/ 100116 w 1648344"/>
                    <a:gd name="connsiteY7" fmla="*/ 834731 h 1084437"/>
                    <a:gd name="connsiteX8" fmla="*/ 107250 w 1648344"/>
                    <a:gd name="connsiteY8" fmla="*/ 813328 h 1084437"/>
                    <a:gd name="connsiteX9" fmla="*/ 114385 w 1648344"/>
                    <a:gd name="connsiteY9" fmla="*/ 784790 h 1084437"/>
                    <a:gd name="connsiteX10" fmla="*/ 135789 w 1648344"/>
                    <a:gd name="connsiteY10" fmla="*/ 763387 h 1084437"/>
                    <a:gd name="connsiteX11" fmla="*/ 164328 w 1648344"/>
                    <a:gd name="connsiteY11" fmla="*/ 713446 h 1084437"/>
                    <a:gd name="connsiteX12" fmla="*/ 171463 w 1648344"/>
                    <a:gd name="connsiteY12" fmla="*/ 692042 h 1084437"/>
                    <a:gd name="connsiteX13" fmla="*/ 192867 w 1648344"/>
                    <a:gd name="connsiteY13" fmla="*/ 670639 h 1084437"/>
                    <a:gd name="connsiteX14" fmla="*/ 221405 w 1648344"/>
                    <a:gd name="connsiteY14" fmla="*/ 627832 h 1084437"/>
                    <a:gd name="connsiteX15" fmla="*/ 235675 w 1648344"/>
                    <a:gd name="connsiteY15" fmla="*/ 606429 h 1084437"/>
                    <a:gd name="connsiteX16" fmla="*/ 257079 w 1648344"/>
                    <a:gd name="connsiteY16" fmla="*/ 585025 h 1084437"/>
                    <a:gd name="connsiteX17" fmla="*/ 278483 w 1648344"/>
                    <a:gd name="connsiteY17" fmla="*/ 570756 h 1084437"/>
                    <a:gd name="connsiteX18" fmla="*/ 321291 w 1648344"/>
                    <a:gd name="connsiteY18" fmla="*/ 513681 h 1084437"/>
                    <a:gd name="connsiteX19" fmla="*/ 342695 w 1648344"/>
                    <a:gd name="connsiteY19" fmla="*/ 499412 h 1084437"/>
                    <a:gd name="connsiteX20" fmla="*/ 356965 w 1648344"/>
                    <a:gd name="connsiteY20" fmla="*/ 485143 h 1084437"/>
                    <a:gd name="connsiteX21" fmla="*/ 385503 w 1648344"/>
                    <a:gd name="connsiteY21" fmla="*/ 470874 h 1084437"/>
                    <a:gd name="connsiteX22" fmla="*/ 406907 w 1648344"/>
                    <a:gd name="connsiteY22" fmla="*/ 449471 h 1084437"/>
                    <a:gd name="connsiteX23" fmla="*/ 435446 w 1648344"/>
                    <a:gd name="connsiteY23" fmla="*/ 435202 h 1084437"/>
                    <a:gd name="connsiteX24" fmla="*/ 449716 w 1648344"/>
                    <a:gd name="connsiteY24" fmla="*/ 420933 h 1084437"/>
                    <a:gd name="connsiteX25" fmla="*/ 478254 w 1648344"/>
                    <a:gd name="connsiteY25" fmla="*/ 406664 h 1084437"/>
                    <a:gd name="connsiteX26" fmla="*/ 499658 w 1648344"/>
                    <a:gd name="connsiteY26" fmla="*/ 392395 h 1084437"/>
                    <a:gd name="connsiteX27" fmla="*/ 513928 w 1648344"/>
                    <a:gd name="connsiteY27" fmla="*/ 378126 h 1084437"/>
                    <a:gd name="connsiteX28" fmla="*/ 535332 w 1648344"/>
                    <a:gd name="connsiteY28" fmla="*/ 370991 h 1084437"/>
                    <a:gd name="connsiteX29" fmla="*/ 556736 w 1648344"/>
                    <a:gd name="connsiteY29" fmla="*/ 356723 h 1084437"/>
                    <a:gd name="connsiteX30" fmla="*/ 599544 w 1648344"/>
                    <a:gd name="connsiteY30" fmla="*/ 306781 h 1084437"/>
                    <a:gd name="connsiteX31" fmla="*/ 649487 w 1648344"/>
                    <a:gd name="connsiteY31" fmla="*/ 292512 h 1084437"/>
                    <a:gd name="connsiteX32" fmla="*/ 663756 w 1648344"/>
                    <a:gd name="connsiteY32" fmla="*/ 242571 h 1084437"/>
                    <a:gd name="connsiteX33" fmla="*/ 699430 w 1648344"/>
                    <a:gd name="connsiteY33" fmla="*/ 235437 h 1084437"/>
                    <a:gd name="connsiteX34" fmla="*/ 713699 w 1648344"/>
                    <a:gd name="connsiteY34" fmla="*/ 206899 h 1084437"/>
                    <a:gd name="connsiteX35" fmla="*/ 727969 w 1648344"/>
                    <a:gd name="connsiteY35" fmla="*/ 192630 h 1084437"/>
                    <a:gd name="connsiteX36" fmla="*/ 792181 w 1648344"/>
                    <a:gd name="connsiteY36" fmla="*/ 114151 h 1084437"/>
                    <a:gd name="connsiteX37" fmla="*/ 813585 w 1648344"/>
                    <a:gd name="connsiteY37" fmla="*/ 92748 h 1084437"/>
                    <a:gd name="connsiteX38" fmla="*/ 856393 w 1648344"/>
                    <a:gd name="connsiteY38" fmla="*/ 71344 h 1084437"/>
                    <a:gd name="connsiteX39" fmla="*/ 877797 w 1648344"/>
                    <a:gd name="connsiteY39" fmla="*/ 64210 h 1084437"/>
                    <a:gd name="connsiteX40" fmla="*/ 927740 w 1648344"/>
                    <a:gd name="connsiteY40" fmla="*/ 35672 h 1084437"/>
                    <a:gd name="connsiteX41" fmla="*/ 1013356 w 1648344"/>
                    <a:gd name="connsiteY41" fmla="*/ 21403 h 1084437"/>
                    <a:gd name="connsiteX42" fmla="*/ 1120377 w 1648344"/>
                    <a:gd name="connsiteY42" fmla="*/ 0 h 1084437"/>
                    <a:gd name="connsiteX43" fmla="*/ 1327283 w 1648344"/>
                    <a:gd name="connsiteY43" fmla="*/ 14268 h 1084437"/>
                    <a:gd name="connsiteX44" fmla="*/ 1362956 w 1648344"/>
                    <a:gd name="connsiteY44" fmla="*/ 21403 h 1084437"/>
                    <a:gd name="connsiteX45" fmla="*/ 1412899 w 1648344"/>
                    <a:gd name="connsiteY45" fmla="*/ 28537 h 1084437"/>
                    <a:gd name="connsiteX46" fmla="*/ 1469977 w 1648344"/>
                    <a:gd name="connsiteY46" fmla="*/ 42806 h 1084437"/>
                    <a:gd name="connsiteX47" fmla="*/ 1527054 w 1648344"/>
                    <a:gd name="connsiteY47" fmla="*/ 64210 h 1084437"/>
                    <a:gd name="connsiteX48" fmla="*/ 1548458 w 1648344"/>
                    <a:gd name="connsiteY48" fmla="*/ 78479 h 1084437"/>
                    <a:gd name="connsiteX49" fmla="*/ 1569862 w 1648344"/>
                    <a:gd name="connsiteY49" fmla="*/ 85613 h 1084437"/>
                    <a:gd name="connsiteX50" fmla="*/ 1584132 w 1648344"/>
                    <a:gd name="connsiteY50" fmla="*/ 99882 h 1084437"/>
                    <a:gd name="connsiteX51" fmla="*/ 1605536 w 1648344"/>
                    <a:gd name="connsiteY51" fmla="*/ 107016 h 1084437"/>
                    <a:gd name="connsiteX52" fmla="*/ 1626940 w 1648344"/>
                    <a:gd name="connsiteY52" fmla="*/ 121285 h 1084437"/>
                    <a:gd name="connsiteX53" fmla="*/ 1648344 w 1648344"/>
                    <a:gd name="connsiteY53" fmla="*/ 199764 h 1084437"/>
                    <a:gd name="connsiteX54" fmla="*/ 1641209 w 1648344"/>
                    <a:gd name="connsiteY54" fmla="*/ 321050 h 1084437"/>
                    <a:gd name="connsiteX55" fmla="*/ 1612670 w 1648344"/>
                    <a:gd name="connsiteY55" fmla="*/ 363857 h 1084437"/>
                    <a:gd name="connsiteX56" fmla="*/ 1598401 w 1648344"/>
                    <a:gd name="connsiteY56" fmla="*/ 385260 h 1084437"/>
                    <a:gd name="connsiteX57" fmla="*/ 1584132 w 1648344"/>
                    <a:gd name="connsiteY57" fmla="*/ 406664 h 1084437"/>
                    <a:gd name="connsiteX58" fmla="*/ 1569862 w 1648344"/>
                    <a:gd name="connsiteY58" fmla="*/ 420933 h 1084437"/>
                    <a:gd name="connsiteX59" fmla="*/ 1555593 w 1648344"/>
                    <a:gd name="connsiteY59" fmla="*/ 442336 h 1084437"/>
                    <a:gd name="connsiteX60" fmla="*/ 1519919 w 1648344"/>
                    <a:gd name="connsiteY60" fmla="*/ 478008 h 1084437"/>
                    <a:gd name="connsiteX61" fmla="*/ 1477111 w 1648344"/>
                    <a:gd name="connsiteY61" fmla="*/ 527950 h 1084437"/>
                    <a:gd name="connsiteX62" fmla="*/ 1455707 w 1648344"/>
                    <a:gd name="connsiteY62" fmla="*/ 556487 h 1084437"/>
                    <a:gd name="connsiteX63" fmla="*/ 1427168 w 1648344"/>
                    <a:gd name="connsiteY63" fmla="*/ 577891 h 1084437"/>
                    <a:gd name="connsiteX64" fmla="*/ 1362956 w 1648344"/>
                    <a:gd name="connsiteY64" fmla="*/ 627832 h 1084437"/>
                    <a:gd name="connsiteX65" fmla="*/ 1341552 w 1648344"/>
                    <a:gd name="connsiteY65" fmla="*/ 642101 h 1084437"/>
                    <a:gd name="connsiteX66" fmla="*/ 1313013 w 1648344"/>
                    <a:gd name="connsiteY66" fmla="*/ 663504 h 1084437"/>
                    <a:gd name="connsiteX67" fmla="*/ 1284475 w 1648344"/>
                    <a:gd name="connsiteY67" fmla="*/ 670639 h 1084437"/>
                    <a:gd name="connsiteX68" fmla="*/ 1241666 w 1648344"/>
                    <a:gd name="connsiteY68" fmla="*/ 699177 h 1084437"/>
                    <a:gd name="connsiteX69" fmla="*/ 1198858 w 1648344"/>
                    <a:gd name="connsiteY69" fmla="*/ 727714 h 1084437"/>
                    <a:gd name="connsiteX70" fmla="*/ 1141781 w 1648344"/>
                    <a:gd name="connsiteY70" fmla="*/ 749118 h 1084437"/>
                    <a:gd name="connsiteX71" fmla="*/ 1120377 w 1648344"/>
                    <a:gd name="connsiteY71" fmla="*/ 756252 h 1084437"/>
                    <a:gd name="connsiteX72" fmla="*/ 1063299 w 1648344"/>
                    <a:gd name="connsiteY72" fmla="*/ 784790 h 1084437"/>
                    <a:gd name="connsiteX73" fmla="*/ 1034760 w 1648344"/>
                    <a:gd name="connsiteY73" fmla="*/ 806194 h 1084437"/>
                    <a:gd name="connsiteX74" fmla="*/ 999087 w 1648344"/>
                    <a:gd name="connsiteY74" fmla="*/ 813328 h 1084437"/>
                    <a:gd name="connsiteX75" fmla="*/ 934875 w 1648344"/>
                    <a:gd name="connsiteY75" fmla="*/ 849000 h 1084437"/>
                    <a:gd name="connsiteX76" fmla="*/ 913471 w 1648344"/>
                    <a:gd name="connsiteY76" fmla="*/ 863269 h 1084437"/>
                    <a:gd name="connsiteX77" fmla="*/ 870662 w 1648344"/>
                    <a:gd name="connsiteY77" fmla="*/ 877538 h 1084437"/>
                    <a:gd name="connsiteX78" fmla="*/ 827854 w 1648344"/>
                    <a:gd name="connsiteY78" fmla="*/ 891807 h 1084437"/>
                    <a:gd name="connsiteX79" fmla="*/ 792181 w 1648344"/>
                    <a:gd name="connsiteY79" fmla="*/ 906076 h 1084437"/>
                    <a:gd name="connsiteX80" fmla="*/ 770777 w 1648344"/>
                    <a:gd name="connsiteY80" fmla="*/ 913210 h 1084437"/>
                    <a:gd name="connsiteX81" fmla="*/ 713699 w 1648344"/>
                    <a:gd name="connsiteY81" fmla="*/ 934614 h 1084437"/>
                    <a:gd name="connsiteX82" fmla="*/ 649487 w 1648344"/>
                    <a:gd name="connsiteY82" fmla="*/ 956017 h 1084437"/>
                    <a:gd name="connsiteX83" fmla="*/ 620948 w 1648344"/>
                    <a:gd name="connsiteY83" fmla="*/ 970286 h 1084437"/>
                    <a:gd name="connsiteX84" fmla="*/ 556736 w 1648344"/>
                    <a:gd name="connsiteY84" fmla="*/ 991690 h 1084437"/>
                    <a:gd name="connsiteX85" fmla="*/ 521062 w 1648344"/>
                    <a:gd name="connsiteY85" fmla="*/ 1005958 h 1084437"/>
                    <a:gd name="connsiteX86" fmla="*/ 449716 w 1648344"/>
                    <a:gd name="connsiteY86" fmla="*/ 1020227 h 1084437"/>
                    <a:gd name="connsiteX87" fmla="*/ 371234 w 1648344"/>
                    <a:gd name="connsiteY87" fmla="*/ 1041631 h 1084437"/>
                    <a:gd name="connsiteX88" fmla="*/ 342695 w 1648344"/>
                    <a:gd name="connsiteY88" fmla="*/ 1048765 h 1084437"/>
                    <a:gd name="connsiteX89" fmla="*/ 314156 w 1648344"/>
                    <a:gd name="connsiteY89" fmla="*/ 1055900 h 1084437"/>
                    <a:gd name="connsiteX90" fmla="*/ 278483 w 1648344"/>
                    <a:gd name="connsiteY90" fmla="*/ 1063034 h 1084437"/>
                    <a:gd name="connsiteX91" fmla="*/ 235675 w 1648344"/>
                    <a:gd name="connsiteY91" fmla="*/ 1077303 h 1084437"/>
                    <a:gd name="connsiteX92" fmla="*/ 214271 w 1648344"/>
                    <a:gd name="connsiteY92" fmla="*/ 1084437 h 1084437"/>
                    <a:gd name="connsiteX93" fmla="*/ 107250 w 1648344"/>
                    <a:gd name="connsiteY93" fmla="*/ 1084437 h 1084437"/>
                    <a:gd name="connsiteX0" fmla="*/ 7365 w 1648344"/>
                    <a:gd name="connsiteY0" fmla="*/ 1048765 h 1084437"/>
                    <a:gd name="connsiteX1" fmla="*/ 230 w 1648344"/>
                    <a:gd name="connsiteY1" fmla="*/ 1013093 h 1084437"/>
                    <a:gd name="connsiteX2" fmla="*/ 14499 w 1648344"/>
                    <a:gd name="connsiteY2" fmla="*/ 991690 h 1084437"/>
                    <a:gd name="connsiteX3" fmla="*/ 28769 w 1648344"/>
                    <a:gd name="connsiteY3" fmla="*/ 948883 h 1084437"/>
                    <a:gd name="connsiteX4" fmla="*/ 43038 w 1648344"/>
                    <a:gd name="connsiteY4" fmla="*/ 927479 h 1084437"/>
                    <a:gd name="connsiteX5" fmla="*/ 57307 w 1648344"/>
                    <a:gd name="connsiteY5" fmla="*/ 884673 h 1084437"/>
                    <a:gd name="connsiteX6" fmla="*/ 71577 w 1648344"/>
                    <a:gd name="connsiteY6" fmla="*/ 870404 h 1084437"/>
                    <a:gd name="connsiteX7" fmla="*/ 100116 w 1648344"/>
                    <a:gd name="connsiteY7" fmla="*/ 834731 h 1084437"/>
                    <a:gd name="connsiteX8" fmla="*/ 107250 w 1648344"/>
                    <a:gd name="connsiteY8" fmla="*/ 813328 h 1084437"/>
                    <a:gd name="connsiteX9" fmla="*/ 114385 w 1648344"/>
                    <a:gd name="connsiteY9" fmla="*/ 784790 h 1084437"/>
                    <a:gd name="connsiteX10" fmla="*/ 135789 w 1648344"/>
                    <a:gd name="connsiteY10" fmla="*/ 763387 h 1084437"/>
                    <a:gd name="connsiteX11" fmla="*/ 164328 w 1648344"/>
                    <a:gd name="connsiteY11" fmla="*/ 713446 h 1084437"/>
                    <a:gd name="connsiteX12" fmla="*/ 171463 w 1648344"/>
                    <a:gd name="connsiteY12" fmla="*/ 692042 h 1084437"/>
                    <a:gd name="connsiteX13" fmla="*/ 192867 w 1648344"/>
                    <a:gd name="connsiteY13" fmla="*/ 670639 h 1084437"/>
                    <a:gd name="connsiteX14" fmla="*/ 221405 w 1648344"/>
                    <a:gd name="connsiteY14" fmla="*/ 627832 h 1084437"/>
                    <a:gd name="connsiteX15" fmla="*/ 235675 w 1648344"/>
                    <a:gd name="connsiteY15" fmla="*/ 606429 h 1084437"/>
                    <a:gd name="connsiteX16" fmla="*/ 257079 w 1648344"/>
                    <a:gd name="connsiteY16" fmla="*/ 585025 h 1084437"/>
                    <a:gd name="connsiteX17" fmla="*/ 278483 w 1648344"/>
                    <a:gd name="connsiteY17" fmla="*/ 570756 h 1084437"/>
                    <a:gd name="connsiteX18" fmla="*/ 321291 w 1648344"/>
                    <a:gd name="connsiteY18" fmla="*/ 513681 h 1084437"/>
                    <a:gd name="connsiteX19" fmla="*/ 342695 w 1648344"/>
                    <a:gd name="connsiteY19" fmla="*/ 499412 h 1084437"/>
                    <a:gd name="connsiteX20" fmla="*/ 356965 w 1648344"/>
                    <a:gd name="connsiteY20" fmla="*/ 485143 h 1084437"/>
                    <a:gd name="connsiteX21" fmla="*/ 385503 w 1648344"/>
                    <a:gd name="connsiteY21" fmla="*/ 470874 h 1084437"/>
                    <a:gd name="connsiteX22" fmla="*/ 406907 w 1648344"/>
                    <a:gd name="connsiteY22" fmla="*/ 449471 h 1084437"/>
                    <a:gd name="connsiteX23" fmla="*/ 435446 w 1648344"/>
                    <a:gd name="connsiteY23" fmla="*/ 435202 h 1084437"/>
                    <a:gd name="connsiteX24" fmla="*/ 449716 w 1648344"/>
                    <a:gd name="connsiteY24" fmla="*/ 420933 h 1084437"/>
                    <a:gd name="connsiteX25" fmla="*/ 478254 w 1648344"/>
                    <a:gd name="connsiteY25" fmla="*/ 406664 h 1084437"/>
                    <a:gd name="connsiteX26" fmla="*/ 499658 w 1648344"/>
                    <a:gd name="connsiteY26" fmla="*/ 392395 h 1084437"/>
                    <a:gd name="connsiteX27" fmla="*/ 513928 w 1648344"/>
                    <a:gd name="connsiteY27" fmla="*/ 378126 h 1084437"/>
                    <a:gd name="connsiteX28" fmla="*/ 535332 w 1648344"/>
                    <a:gd name="connsiteY28" fmla="*/ 370991 h 1084437"/>
                    <a:gd name="connsiteX29" fmla="*/ 556736 w 1648344"/>
                    <a:gd name="connsiteY29" fmla="*/ 356723 h 1084437"/>
                    <a:gd name="connsiteX30" fmla="*/ 599544 w 1648344"/>
                    <a:gd name="connsiteY30" fmla="*/ 306781 h 1084437"/>
                    <a:gd name="connsiteX31" fmla="*/ 649487 w 1648344"/>
                    <a:gd name="connsiteY31" fmla="*/ 292512 h 1084437"/>
                    <a:gd name="connsiteX32" fmla="*/ 663756 w 1648344"/>
                    <a:gd name="connsiteY32" fmla="*/ 242571 h 1084437"/>
                    <a:gd name="connsiteX33" fmla="*/ 692296 w 1648344"/>
                    <a:gd name="connsiteY33" fmla="*/ 206899 h 1084437"/>
                    <a:gd name="connsiteX34" fmla="*/ 713699 w 1648344"/>
                    <a:gd name="connsiteY34" fmla="*/ 206899 h 1084437"/>
                    <a:gd name="connsiteX35" fmla="*/ 727969 w 1648344"/>
                    <a:gd name="connsiteY35" fmla="*/ 192630 h 1084437"/>
                    <a:gd name="connsiteX36" fmla="*/ 792181 w 1648344"/>
                    <a:gd name="connsiteY36" fmla="*/ 114151 h 1084437"/>
                    <a:gd name="connsiteX37" fmla="*/ 813585 w 1648344"/>
                    <a:gd name="connsiteY37" fmla="*/ 92748 h 1084437"/>
                    <a:gd name="connsiteX38" fmla="*/ 856393 w 1648344"/>
                    <a:gd name="connsiteY38" fmla="*/ 71344 h 1084437"/>
                    <a:gd name="connsiteX39" fmla="*/ 877797 w 1648344"/>
                    <a:gd name="connsiteY39" fmla="*/ 64210 h 1084437"/>
                    <a:gd name="connsiteX40" fmla="*/ 927740 w 1648344"/>
                    <a:gd name="connsiteY40" fmla="*/ 35672 h 1084437"/>
                    <a:gd name="connsiteX41" fmla="*/ 1013356 w 1648344"/>
                    <a:gd name="connsiteY41" fmla="*/ 21403 h 1084437"/>
                    <a:gd name="connsiteX42" fmla="*/ 1120377 w 1648344"/>
                    <a:gd name="connsiteY42" fmla="*/ 0 h 1084437"/>
                    <a:gd name="connsiteX43" fmla="*/ 1327283 w 1648344"/>
                    <a:gd name="connsiteY43" fmla="*/ 14268 h 1084437"/>
                    <a:gd name="connsiteX44" fmla="*/ 1362956 w 1648344"/>
                    <a:gd name="connsiteY44" fmla="*/ 21403 h 1084437"/>
                    <a:gd name="connsiteX45" fmla="*/ 1412899 w 1648344"/>
                    <a:gd name="connsiteY45" fmla="*/ 28537 h 1084437"/>
                    <a:gd name="connsiteX46" fmla="*/ 1469977 w 1648344"/>
                    <a:gd name="connsiteY46" fmla="*/ 42806 h 1084437"/>
                    <a:gd name="connsiteX47" fmla="*/ 1527054 w 1648344"/>
                    <a:gd name="connsiteY47" fmla="*/ 64210 h 1084437"/>
                    <a:gd name="connsiteX48" fmla="*/ 1548458 w 1648344"/>
                    <a:gd name="connsiteY48" fmla="*/ 78479 h 1084437"/>
                    <a:gd name="connsiteX49" fmla="*/ 1569862 w 1648344"/>
                    <a:gd name="connsiteY49" fmla="*/ 85613 h 1084437"/>
                    <a:gd name="connsiteX50" fmla="*/ 1584132 w 1648344"/>
                    <a:gd name="connsiteY50" fmla="*/ 99882 h 1084437"/>
                    <a:gd name="connsiteX51" fmla="*/ 1605536 w 1648344"/>
                    <a:gd name="connsiteY51" fmla="*/ 107016 h 1084437"/>
                    <a:gd name="connsiteX52" fmla="*/ 1626940 w 1648344"/>
                    <a:gd name="connsiteY52" fmla="*/ 121285 h 1084437"/>
                    <a:gd name="connsiteX53" fmla="*/ 1648344 w 1648344"/>
                    <a:gd name="connsiteY53" fmla="*/ 199764 h 1084437"/>
                    <a:gd name="connsiteX54" fmla="*/ 1641209 w 1648344"/>
                    <a:gd name="connsiteY54" fmla="*/ 321050 h 1084437"/>
                    <a:gd name="connsiteX55" fmla="*/ 1612670 w 1648344"/>
                    <a:gd name="connsiteY55" fmla="*/ 363857 h 1084437"/>
                    <a:gd name="connsiteX56" fmla="*/ 1598401 w 1648344"/>
                    <a:gd name="connsiteY56" fmla="*/ 385260 h 1084437"/>
                    <a:gd name="connsiteX57" fmla="*/ 1584132 w 1648344"/>
                    <a:gd name="connsiteY57" fmla="*/ 406664 h 1084437"/>
                    <a:gd name="connsiteX58" fmla="*/ 1569862 w 1648344"/>
                    <a:gd name="connsiteY58" fmla="*/ 420933 h 1084437"/>
                    <a:gd name="connsiteX59" fmla="*/ 1555593 w 1648344"/>
                    <a:gd name="connsiteY59" fmla="*/ 442336 h 1084437"/>
                    <a:gd name="connsiteX60" fmla="*/ 1519919 w 1648344"/>
                    <a:gd name="connsiteY60" fmla="*/ 478008 h 1084437"/>
                    <a:gd name="connsiteX61" fmla="*/ 1477111 w 1648344"/>
                    <a:gd name="connsiteY61" fmla="*/ 527950 h 1084437"/>
                    <a:gd name="connsiteX62" fmla="*/ 1455707 w 1648344"/>
                    <a:gd name="connsiteY62" fmla="*/ 556487 h 1084437"/>
                    <a:gd name="connsiteX63" fmla="*/ 1427168 w 1648344"/>
                    <a:gd name="connsiteY63" fmla="*/ 577891 h 1084437"/>
                    <a:gd name="connsiteX64" fmla="*/ 1362956 w 1648344"/>
                    <a:gd name="connsiteY64" fmla="*/ 627832 h 1084437"/>
                    <a:gd name="connsiteX65" fmla="*/ 1341552 w 1648344"/>
                    <a:gd name="connsiteY65" fmla="*/ 642101 h 1084437"/>
                    <a:gd name="connsiteX66" fmla="*/ 1313013 w 1648344"/>
                    <a:gd name="connsiteY66" fmla="*/ 663504 h 1084437"/>
                    <a:gd name="connsiteX67" fmla="*/ 1284475 w 1648344"/>
                    <a:gd name="connsiteY67" fmla="*/ 670639 h 1084437"/>
                    <a:gd name="connsiteX68" fmla="*/ 1241666 w 1648344"/>
                    <a:gd name="connsiteY68" fmla="*/ 699177 h 1084437"/>
                    <a:gd name="connsiteX69" fmla="*/ 1198858 w 1648344"/>
                    <a:gd name="connsiteY69" fmla="*/ 727714 h 1084437"/>
                    <a:gd name="connsiteX70" fmla="*/ 1141781 w 1648344"/>
                    <a:gd name="connsiteY70" fmla="*/ 749118 h 1084437"/>
                    <a:gd name="connsiteX71" fmla="*/ 1120377 w 1648344"/>
                    <a:gd name="connsiteY71" fmla="*/ 756252 h 1084437"/>
                    <a:gd name="connsiteX72" fmla="*/ 1063299 w 1648344"/>
                    <a:gd name="connsiteY72" fmla="*/ 784790 h 1084437"/>
                    <a:gd name="connsiteX73" fmla="*/ 1034760 w 1648344"/>
                    <a:gd name="connsiteY73" fmla="*/ 806194 h 1084437"/>
                    <a:gd name="connsiteX74" fmla="*/ 999087 w 1648344"/>
                    <a:gd name="connsiteY74" fmla="*/ 813328 h 1084437"/>
                    <a:gd name="connsiteX75" fmla="*/ 934875 w 1648344"/>
                    <a:gd name="connsiteY75" fmla="*/ 849000 h 1084437"/>
                    <a:gd name="connsiteX76" fmla="*/ 913471 w 1648344"/>
                    <a:gd name="connsiteY76" fmla="*/ 863269 h 1084437"/>
                    <a:gd name="connsiteX77" fmla="*/ 870662 w 1648344"/>
                    <a:gd name="connsiteY77" fmla="*/ 877538 h 1084437"/>
                    <a:gd name="connsiteX78" fmla="*/ 827854 w 1648344"/>
                    <a:gd name="connsiteY78" fmla="*/ 891807 h 1084437"/>
                    <a:gd name="connsiteX79" fmla="*/ 792181 w 1648344"/>
                    <a:gd name="connsiteY79" fmla="*/ 906076 h 1084437"/>
                    <a:gd name="connsiteX80" fmla="*/ 770777 w 1648344"/>
                    <a:gd name="connsiteY80" fmla="*/ 913210 h 1084437"/>
                    <a:gd name="connsiteX81" fmla="*/ 713699 w 1648344"/>
                    <a:gd name="connsiteY81" fmla="*/ 934614 h 1084437"/>
                    <a:gd name="connsiteX82" fmla="*/ 649487 w 1648344"/>
                    <a:gd name="connsiteY82" fmla="*/ 956017 h 1084437"/>
                    <a:gd name="connsiteX83" fmla="*/ 620948 w 1648344"/>
                    <a:gd name="connsiteY83" fmla="*/ 970286 h 1084437"/>
                    <a:gd name="connsiteX84" fmla="*/ 556736 w 1648344"/>
                    <a:gd name="connsiteY84" fmla="*/ 991690 h 1084437"/>
                    <a:gd name="connsiteX85" fmla="*/ 521062 w 1648344"/>
                    <a:gd name="connsiteY85" fmla="*/ 1005958 h 1084437"/>
                    <a:gd name="connsiteX86" fmla="*/ 449716 w 1648344"/>
                    <a:gd name="connsiteY86" fmla="*/ 1020227 h 1084437"/>
                    <a:gd name="connsiteX87" fmla="*/ 371234 w 1648344"/>
                    <a:gd name="connsiteY87" fmla="*/ 1041631 h 1084437"/>
                    <a:gd name="connsiteX88" fmla="*/ 342695 w 1648344"/>
                    <a:gd name="connsiteY88" fmla="*/ 1048765 h 1084437"/>
                    <a:gd name="connsiteX89" fmla="*/ 314156 w 1648344"/>
                    <a:gd name="connsiteY89" fmla="*/ 1055900 h 1084437"/>
                    <a:gd name="connsiteX90" fmla="*/ 278483 w 1648344"/>
                    <a:gd name="connsiteY90" fmla="*/ 1063034 h 1084437"/>
                    <a:gd name="connsiteX91" fmla="*/ 235675 w 1648344"/>
                    <a:gd name="connsiteY91" fmla="*/ 1077303 h 1084437"/>
                    <a:gd name="connsiteX92" fmla="*/ 214271 w 1648344"/>
                    <a:gd name="connsiteY92" fmla="*/ 1084437 h 1084437"/>
                    <a:gd name="connsiteX93" fmla="*/ 107250 w 1648344"/>
                    <a:gd name="connsiteY93" fmla="*/ 1084437 h 1084437"/>
                    <a:gd name="connsiteX0" fmla="*/ 7365 w 1648344"/>
                    <a:gd name="connsiteY0" fmla="*/ 1048765 h 1084437"/>
                    <a:gd name="connsiteX1" fmla="*/ 230 w 1648344"/>
                    <a:gd name="connsiteY1" fmla="*/ 1013093 h 1084437"/>
                    <a:gd name="connsiteX2" fmla="*/ 14499 w 1648344"/>
                    <a:gd name="connsiteY2" fmla="*/ 991690 h 1084437"/>
                    <a:gd name="connsiteX3" fmla="*/ 28769 w 1648344"/>
                    <a:gd name="connsiteY3" fmla="*/ 948883 h 1084437"/>
                    <a:gd name="connsiteX4" fmla="*/ 43038 w 1648344"/>
                    <a:gd name="connsiteY4" fmla="*/ 927479 h 1084437"/>
                    <a:gd name="connsiteX5" fmla="*/ 57307 w 1648344"/>
                    <a:gd name="connsiteY5" fmla="*/ 884673 h 1084437"/>
                    <a:gd name="connsiteX6" fmla="*/ 71577 w 1648344"/>
                    <a:gd name="connsiteY6" fmla="*/ 870404 h 1084437"/>
                    <a:gd name="connsiteX7" fmla="*/ 100116 w 1648344"/>
                    <a:gd name="connsiteY7" fmla="*/ 834731 h 1084437"/>
                    <a:gd name="connsiteX8" fmla="*/ 107250 w 1648344"/>
                    <a:gd name="connsiteY8" fmla="*/ 813328 h 1084437"/>
                    <a:gd name="connsiteX9" fmla="*/ 114385 w 1648344"/>
                    <a:gd name="connsiteY9" fmla="*/ 784790 h 1084437"/>
                    <a:gd name="connsiteX10" fmla="*/ 135789 w 1648344"/>
                    <a:gd name="connsiteY10" fmla="*/ 763387 h 1084437"/>
                    <a:gd name="connsiteX11" fmla="*/ 164328 w 1648344"/>
                    <a:gd name="connsiteY11" fmla="*/ 713446 h 1084437"/>
                    <a:gd name="connsiteX12" fmla="*/ 171463 w 1648344"/>
                    <a:gd name="connsiteY12" fmla="*/ 692042 h 1084437"/>
                    <a:gd name="connsiteX13" fmla="*/ 192867 w 1648344"/>
                    <a:gd name="connsiteY13" fmla="*/ 670639 h 1084437"/>
                    <a:gd name="connsiteX14" fmla="*/ 221405 w 1648344"/>
                    <a:gd name="connsiteY14" fmla="*/ 627832 h 1084437"/>
                    <a:gd name="connsiteX15" fmla="*/ 235675 w 1648344"/>
                    <a:gd name="connsiteY15" fmla="*/ 606429 h 1084437"/>
                    <a:gd name="connsiteX16" fmla="*/ 257079 w 1648344"/>
                    <a:gd name="connsiteY16" fmla="*/ 585025 h 1084437"/>
                    <a:gd name="connsiteX17" fmla="*/ 278483 w 1648344"/>
                    <a:gd name="connsiteY17" fmla="*/ 570756 h 1084437"/>
                    <a:gd name="connsiteX18" fmla="*/ 321291 w 1648344"/>
                    <a:gd name="connsiteY18" fmla="*/ 513681 h 1084437"/>
                    <a:gd name="connsiteX19" fmla="*/ 342695 w 1648344"/>
                    <a:gd name="connsiteY19" fmla="*/ 499412 h 1084437"/>
                    <a:gd name="connsiteX20" fmla="*/ 356965 w 1648344"/>
                    <a:gd name="connsiteY20" fmla="*/ 485143 h 1084437"/>
                    <a:gd name="connsiteX21" fmla="*/ 385503 w 1648344"/>
                    <a:gd name="connsiteY21" fmla="*/ 470874 h 1084437"/>
                    <a:gd name="connsiteX22" fmla="*/ 406907 w 1648344"/>
                    <a:gd name="connsiteY22" fmla="*/ 449471 h 1084437"/>
                    <a:gd name="connsiteX23" fmla="*/ 435446 w 1648344"/>
                    <a:gd name="connsiteY23" fmla="*/ 435202 h 1084437"/>
                    <a:gd name="connsiteX24" fmla="*/ 449716 w 1648344"/>
                    <a:gd name="connsiteY24" fmla="*/ 420933 h 1084437"/>
                    <a:gd name="connsiteX25" fmla="*/ 478254 w 1648344"/>
                    <a:gd name="connsiteY25" fmla="*/ 406664 h 1084437"/>
                    <a:gd name="connsiteX26" fmla="*/ 499658 w 1648344"/>
                    <a:gd name="connsiteY26" fmla="*/ 392395 h 1084437"/>
                    <a:gd name="connsiteX27" fmla="*/ 513928 w 1648344"/>
                    <a:gd name="connsiteY27" fmla="*/ 378126 h 1084437"/>
                    <a:gd name="connsiteX28" fmla="*/ 535332 w 1648344"/>
                    <a:gd name="connsiteY28" fmla="*/ 370991 h 1084437"/>
                    <a:gd name="connsiteX29" fmla="*/ 556736 w 1648344"/>
                    <a:gd name="connsiteY29" fmla="*/ 356723 h 1084437"/>
                    <a:gd name="connsiteX30" fmla="*/ 599544 w 1648344"/>
                    <a:gd name="connsiteY30" fmla="*/ 306781 h 1084437"/>
                    <a:gd name="connsiteX31" fmla="*/ 649487 w 1648344"/>
                    <a:gd name="connsiteY31" fmla="*/ 263974 h 1084437"/>
                    <a:gd name="connsiteX32" fmla="*/ 663756 w 1648344"/>
                    <a:gd name="connsiteY32" fmla="*/ 242571 h 1084437"/>
                    <a:gd name="connsiteX33" fmla="*/ 692296 w 1648344"/>
                    <a:gd name="connsiteY33" fmla="*/ 206899 h 1084437"/>
                    <a:gd name="connsiteX34" fmla="*/ 713699 w 1648344"/>
                    <a:gd name="connsiteY34" fmla="*/ 206899 h 1084437"/>
                    <a:gd name="connsiteX35" fmla="*/ 727969 w 1648344"/>
                    <a:gd name="connsiteY35" fmla="*/ 192630 h 1084437"/>
                    <a:gd name="connsiteX36" fmla="*/ 792181 w 1648344"/>
                    <a:gd name="connsiteY36" fmla="*/ 114151 h 1084437"/>
                    <a:gd name="connsiteX37" fmla="*/ 813585 w 1648344"/>
                    <a:gd name="connsiteY37" fmla="*/ 92748 h 1084437"/>
                    <a:gd name="connsiteX38" fmla="*/ 856393 w 1648344"/>
                    <a:gd name="connsiteY38" fmla="*/ 71344 h 1084437"/>
                    <a:gd name="connsiteX39" fmla="*/ 877797 w 1648344"/>
                    <a:gd name="connsiteY39" fmla="*/ 64210 h 1084437"/>
                    <a:gd name="connsiteX40" fmla="*/ 927740 w 1648344"/>
                    <a:gd name="connsiteY40" fmla="*/ 35672 h 1084437"/>
                    <a:gd name="connsiteX41" fmla="*/ 1013356 w 1648344"/>
                    <a:gd name="connsiteY41" fmla="*/ 21403 h 1084437"/>
                    <a:gd name="connsiteX42" fmla="*/ 1120377 w 1648344"/>
                    <a:gd name="connsiteY42" fmla="*/ 0 h 1084437"/>
                    <a:gd name="connsiteX43" fmla="*/ 1327283 w 1648344"/>
                    <a:gd name="connsiteY43" fmla="*/ 14268 h 1084437"/>
                    <a:gd name="connsiteX44" fmla="*/ 1362956 w 1648344"/>
                    <a:gd name="connsiteY44" fmla="*/ 21403 h 1084437"/>
                    <a:gd name="connsiteX45" fmla="*/ 1412899 w 1648344"/>
                    <a:gd name="connsiteY45" fmla="*/ 28537 h 1084437"/>
                    <a:gd name="connsiteX46" fmla="*/ 1469977 w 1648344"/>
                    <a:gd name="connsiteY46" fmla="*/ 42806 h 1084437"/>
                    <a:gd name="connsiteX47" fmla="*/ 1527054 w 1648344"/>
                    <a:gd name="connsiteY47" fmla="*/ 64210 h 1084437"/>
                    <a:gd name="connsiteX48" fmla="*/ 1548458 w 1648344"/>
                    <a:gd name="connsiteY48" fmla="*/ 78479 h 1084437"/>
                    <a:gd name="connsiteX49" fmla="*/ 1569862 w 1648344"/>
                    <a:gd name="connsiteY49" fmla="*/ 85613 h 1084437"/>
                    <a:gd name="connsiteX50" fmla="*/ 1584132 w 1648344"/>
                    <a:gd name="connsiteY50" fmla="*/ 99882 h 1084437"/>
                    <a:gd name="connsiteX51" fmla="*/ 1605536 w 1648344"/>
                    <a:gd name="connsiteY51" fmla="*/ 107016 h 1084437"/>
                    <a:gd name="connsiteX52" fmla="*/ 1626940 w 1648344"/>
                    <a:gd name="connsiteY52" fmla="*/ 121285 h 1084437"/>
                    <a:gd name="connsiteX53" fmla="*/ 1648344 w 1648344"/>
                    <a:gd name="connsiteY53" fmla="*/ 199764 h 1084437"/>
                    <a:gd name="connsiteX54" fmla="*/ 1641209 w 1648344"/>
                    <a:gd name="connsiteY54" fmla="*/ 321050 h 1084437"/>
                    <a:gd name="connsiteX55" fmla="*/ 1612670 w 1648344"/>
                    <a:gd name="connsiteY55" fmla="*/ 363857 h 1084437"/>
                    <a:gd name="connsiteX56" fmla="*/ 1598401 w 1648344"/>
                    <a:gd name="connsiteY56" fmla="*/ 385260 h 1084437"/>
                    <a:gd name="connsiteX57" fmla="*/ 1584132 w 1648344"/>
                    <a:gd name="connsiteY57" fmla="*/ 406664 h 1084437"/>
                    <a:gd name="connsiteX58" fmla="*/ 1569862 w 1648344"/>
                    <a:gd name="connsiteY58" fmla="*/ 420933 h 1084437"/>
                    <a:gd name="connsiteX59" fmla="*/ 1555593 w 1648344"/>
                    <a:gd name="connsiteY59" fmla="*/ 442336 h 1084437"/>
                    <a:gd name="connsiteX60" fmla="*/ 1519919 w 1648344"/>
                    <a:gd name="connsiteY60" fmla="*/ 478008 h 1084437"/>
                    <a:gd name="connsiteX61" fmla="*/ 1477111 w 1648344"/>
                    <a:gd name="connsiteY61" fmla="*/ 527950 h 1084437"/>
                    <a:gd name="connsiteX62" fmla="*/ 1455707 w 1648344"/>
                    <a:gd name="connsiteY62" fmla="*/ 556487 h 1084437"/>
                    <a:gd name="connsiteX63" fmla="*/ 1427168 w 1648344"/>
                    <a:gd name="connsiteY63" fmla="*/ 577891 h 1084437"/>
                    <a:gd name="connsiteX64" fmla="*/ 1362956 w 1648344"/>
                    <a:gd name="connsiteY64" fmla="*/ 627832 h 1084437"/>
                    <a:gd name="connsiteX65" fmla="*/ 1341552 w 1648344"/>
                    <a:gd name="connsiteY65" fmla="*/ 642101 h 1084437"/>
                    <a:gd name="connsiteX66" fmla="*/ 1313013 w 1648344"/>
                    <a:gd name="connsiteY66" fmla="*/ 663504 h 1084437"/>
                    <a:gd name="connsiteX67" fmla="*/ 1284475 w 1648344"/>
                    <a:gd name="connsiteY67" fmla="*/ 670639 h 1084437"/>
                    <a:gd name="connsiteX68" fmla="*/ 1241666 w 1648344"/>
                    <a:gd name="connsiteY68" fmla="*/ 699177 h 1084437"/>
                    <a:gd name="connsiteX69" fmla="*/ 1198858 w 1648344"/>
                    <a:gd name="connsiteY69" fmla="*/ 727714 h 1084437"/>
                    <a:gd name="connsiteX70" fmla="*/ 1141781 w 1648344"/>
                    <a:gd name="connsiteY70" fmla="*/ 749118 h 1084437"/>
                    <a:gd name="connsiteX71" fmla="*/ 1120377 w 1648344"/>
                    <a:gd name="connsiteY71" fmla="*/ 756252 h 1084437"/>
                    <a:gd name="connsiteX72" fmla="*/ 1063299 w 1648344"/>
                    <a:gd name="connsiteY72" fmla="*/ 784790 h 1084437"/>
                    <a:gd name="connsiteX73" fmla="*/ 1034760 w 1648344"/>
                    <a:gd name="connsiteY73" fmla="*/ 806194 h 1084437"/>
                    <a:gd name="connsiteX74" fmla="*/ 999087 w 1648344"/>
                    <a:gd name="connsiteY74" fmla="*/ 813328 h 1084437"/>
                    <a:gd name="connsiteX75" fmla="*/ 934875 w 1648344"/>
                    <a:gd name="connsiteY75" fmla="*/ 849000 h 1084437"/>
                    <a:gd name="connsiteX76" fmla="*/ 913471 w 1648344"/>
                    <a:gd name="connsiteY76" fmla="*/ 863269 h 1084437"/>
                    <a:gd name="connsiteX77" fmla="*/ 870662 w 1648344"/>
                    <a:gd name="connsiteY77" fmla="*/ 877538 h 1084437"/>
                    <a:gd name="connsiteX78" fmla="*/ 827854 w 1648344"/>
                    <a:gd name="connsiteY78" fmla="*/ 891807 h 1084437"/>
                    <a:gd name="connsiteX79" fmla="*/ 792181 w 1648344"/>
                    <a:gd name="connsiteY79" fmla="*/ 906076 h 1084437"/>
                    <a:gd name="connsiteX80" fmla="*/ 770777 w 1648344"/>
                    <a:gd name="connsiteY80" fmla="*/ 913210 h 1084437"/>
                    <a:gd name="connsiteX81" fmla="*/ 713699 w 1648344"/>
                    <a:gd name="connsiteY81" fmla="*/ 934614 h 1084437"/>
                    <a:gd name="connsiteX82" fmla="*/ 649487 w 1648344"/>
                    <a:gd name="connsiteY82" fmla="*/ 956017 h 1084437"/>
                    <a:gd name="connsiteX83" fmla="*/ 620948 w 1648344"/>
                    <a:gd name="connsiteY83" fmla="*/ 970286 h 1084437"/>
                    <a:gd name="connsiteX84" fmla="*/ 556736 w 1648344"/>
                    <a:gd name="connsiteY84" fmla="*/ 991690 h 1084437"/>
                    <a:gd name="connsiteX85" fmla="*/ 521062 w 1648344"/>
                    <a:gd name="connsiteY85" fmla="*/ 1005958 h 1084437"/>
                    <a:gd name="connsiteX86" fmla="*/ 449716 w 1648344"/>
                    <a:gd name="connsiteY86" fmla="*/ 1020227 h 1084437"/>
                    <a:gd name="connsiteX87" fmla="*/ 371234 w 1648344"/>
                    <a:gd name="connsiteY87" fmla="*/ 1041631 h 1084437"/>
                    <a:gd name="connsiteX88" fmla="*/ 342695 w 1648344"/>
                    <a:gd name="connsiteY88" fmla="*/ 1048765 h 1084437"/>
                    <a:gd name="connsiteX89" fmla="*/ 314156 w 1648344"/>
                    <a:gd name="connsiteY89" fmla="*/ 1055900 h 1084437"/>
                    <a:gd name="connsiteX90" fmla="*/ 278483 w 1648344"/>
                    <a:gd name="connsiteY90" fmla="*/ 1063034 h 1084437"/>
                    <a:gd name="connsiteX91" fmla="*/ 235675 w 1648344"/>
                    <a:gd name="connsiteY91" fmla="*/ 1077303 h 1084437"/>
                    <a:gd name="connsiteX92" fmla="*/ 214271 w 1648344"/>
                    <a:gd name="connsiteY92" fmla="*/ 1084437 h 1084437"/>
                    <a:gd name="connsiteX93" fmla="*/ 107250 w 1648344"/>
                    <a:gd name="connsiteY93" fmla="*/ 1084437 h 1084437"/>
                    <a:gd name="connsiteX0" fmla="*/ 7365 w 1648344"/>
                    <a:gd name="connsiteY0" fmla="*/ 1048765 h 1084437"/>
                    <a:gd name="connsiteX1" fmla="*/ 230 w 1648344"/>
                    <a:gd name="connsiteY1" fmla="*/ 1013093 h 1084437"/>
                    <a:gd name="connsiteX2" fmla="*/ 14499 w 1648344"/>
                    <a:gd name="connsiteY2" fmla="*/ 991690 h 1084437"/>
                    <a:gd name="connsiteX3" fmla="*/ 28769 w 1648344"/>
                    <a:gd name="connsiteY3" fmla="*/ 948883 h 1084437"/>
                    <a:gd name="connsiteX4" fmla="*/ 43038 w 1648344"/>
                    <a:gd name="connsiteY4" fmla="*/ 927479 h 1084437"/>
                    <a:gd name="connsiteX5" fmla="*/ 57307 w 1648344"/>
                    <a:gd name="connsiteY5" fmla="*/ 884673 h 1084437"/>
                    <a:gd name="connsiteX6" fmla="*/ 71577 w 1648344"/>
                    <a:gd name="connsiteY6" fmla="*/ 870404 h 1084437"/>
                    <a:gd name="connsiteX7" fmla="*/ 100116 w 1648344"/>
                    <a:gd name="connsiteY7" fmla="*/ 834731 h 1084437"/>
                    <a:gd name="connsiteX8" fmla="*/ 107250 w 1648344"/>
                    <a:gd name="connsiteY8" fmla="*/ 813328 h 1084437"/>
                    <a:gd name="connsiteX9" fmla="*/ 114385 w 1648344"/>
                    <a:gd name="connsiteY9" fmla="*/ 784790 h 1084437"/>
                    <a:gd name="connsiteX10" fmla="*/ 135789 w 1648344"/>
                    <a:gd name="connsiteY10" fmla="*/ 763387 h 1084437"/>
                    <a:gd name="connsiteX11" fmla="*/ 164328 w 1648344"/>
                    <a:gd name="connsiteY11" fmla="*/ 713446 h 1084437"/>
                    <a:gd name="connsiteX12" fmla="*/ 171463 w 1648344"/>
                    <a:gd name="connsiteY12" fmla="*/ 692042 h 1084437"/>
                    <a:gd name="connsiteX13" fmla="*/ 192867 w 1648344"/>
                    <a:gd name="connsiteY13" fmla="*/ 670639 h 1084437"/>
                    <a:gd name="connsiteX14" fmla="*/ 221405 w 1648344"/>
                    <a:gd name="connsiteY14" fmla="*/ 627832 h 1084437"/>
                    <a:gd name="connsiteX15" fmla="*/ 235675 w 1648344"/>
                    <a:gd name="connsiteY15" fmla="*/ 606429 h 1084437"/>
                    <a:gd name="connsiteX16" fmla="*/ 257079 w 1648344"/>
                    <a:gd name="connsiteY16" fmla="*/ 585025 h 1084437"/>
                    <a:gd name="connsiteX17" fmla="*/ 278483 w 1648344"/>
                    <a:gd name="connsiteY17" fmla="*/ 570756 h 1084437"/>
                    <a:gd name="connsiteX18" fmla="*/ 321291 w 1648344"/>
                    <a:gd name="connsiteY18" fmla="*/ 513681 h 1084437"/>
                    <a:gd name="connsiteX19" fmla="*/ 342695 w 1648344"/>
                    <a:gd name="connsiteY19" fmla="*/ 499412 h 1084437"/>
                    <a:gd name="connsiteX20" fmla="*/ 356965 w 1648344"/>
                    <a:gd name="connsiteY20" fmla="*/ 485143 h 1084437"/>
                    <a:gd name="connsiteX21" fmla="*/ 385503 w 1648344"/>
                    <a:gd name="connsiteY21" fmla="*/ 470874 h 1084437"/>
                    <a:gd name="connsiteX22" fmla="*/ 406907 w 1648344"/>
                    <a:gd name="connsiteY22" fmla="*/ 449471 h 1084437"/>
                    <a:gd name="connsiteX23" fmla="*/ 435446 w 1648344"/>
                    <a:gd name="connsiteY23" fmla="*/ 435202 h 1084437"/>
                    <a:gd name="connsiteX24" fmla="*/ 449716 w 1648344"/>
                    <a:gd name="connsiteY24" fmla="*/ 420933 h 1084437"/>
                    <a:gd name="connsiteX25" fmla="*/ 478254 w 1648344"/>
                    <a:gd name="connsiteY25" fmla="*/ 406664 h 1084437"/>
                    <a:gd name="connsiteX26" fmla="*/ 499658 w 1648344"/>
                    <a:gd name="connsiteY26" fmla="*/ 392395 h 1084437"/>
                    <a:gd name="connsiteX27" fmla="*/ 513928 w 1648344"/>
                    <a:gd name="connsiteY27" fmla="*/ 378126 h 1084437"/>
                    <a:gd name="connsiteX28" fmla="*/ 535332 w 1648344"/>
                    <a:gd name="connsiteY28" fmla="*/ 370991 h 1084437"/>
                    <a:gd name="connsiteX29" fmla="*/ 556736 w 1648344"/>
                    <a:gd name="connsiteY29" fmla="*/ 356723 h 1084437"/>
                    <a:gd name="connsiteX30" fmla="*/ 599544 w 1648344"/>
                    <a:gd name="connsiteY30" fmla="*/ 306781 h 1084437"/>
                    <a:gd name="connsiteX31" fmla="*/ 649487 w 1648344"/>
                    <a:gd name="connsiteY31" fmla="*/ 263974 h 1084437"/>
                    <a:gd name="connsiteX32" fmla="*/ 663756 w 1648344"/>
                    <a:gd name="connsiteY32" fmla="*/ 242571 h 1084437"/>
                    <a:gd name="connsiteX33" fmla="*/ 692296 w 1648344"/>
                    <a:gd name="connsiteY33" fmla="*/ 206899 h 1084437"/>
                    <a:gd name="connsiteX34" fmla="*/ 713699 w 1648344"/>
                    <a:gd name="connsiteY34" fmla="*/ 206899 h 1084437"/>
                    <a:gd name="connsiteX35" fmla="*/ 727969 w 1648344"/>
                    <a:gd name="connsiteY35" fmla="*/ 192630 h 1084437"/>
                    <a:gd name="connsiteX36" fmla="*/ 792181 w 1648344"/>
                    <a:gd name="connsiteY36" fmla="*/ 114151 h 1084437"/>
                    <a:gd name="connsiteX37" fmla="*/ 813585 w 1648344"/>
                    <a:gd name="connsiteY37" fmla="*/ 92748 h 1084437"/>
                    <a:gd name="connsiteX38" fmla="*/ 856393 w 1648344"/>
                    <a:gd name="connsiteY38" fmla="*/ 71344 h 1084437"/>
                    <a:gd name="connsiteX39" fmla="*/ 877797 w 1648344"/>
                    <a:gd name="connsiteY39" fmla="*/ 64210 h 1084437"/>
                    <a:gd name="connsiteX40" fmla="*/ 927740 w 1648344"/>
                    <a:gd name="connsiteY40" fmla="*/ 35672 h 1084437"/>
                    <a:gd name="connsiteX41" fmla="*/ 1013356 w 1648344"/>
                    <a:gd name="connsiteY41" fmla="*/ 21403 h 1084437"/>
                    <a:gd name="connsiteX42" fmla="*/ 1120377 w 1648344"/>
                    <a:gd name="connsiteY42" fmla="*/ 0 h 1084437"/>
                    <a:gd name="connsiteX43" fmla="*/ 1327283 w 1648344"/>
                    <a:gd name="connsiteY43" fmla="*/ 14268 h 1084437"/>
                    <a:gd name="connsiteX44" fmla="*/ 1362956 w 1648344"/>
                    <a:gd name="connsiteY44" fmla="*/ 21403 h 1084437"/>
                    <a:gd name="connsiteX45" fmla="*/ 1412899 w 1648344"/>
                    <a:gd name="connsiteY45" fmla="*/ 28537 h 1084437"/>
                    <a:gd name="connsiteX46" fmla="*/ 1518249 w 1648344"/>
                    <a:gd name="connsiteY46" fmla="*/ 23176 h 1084437"/>
                    <a:gd name="connsiteX47" fmla="*/ 1527054 w 1648344"/>
                    <a:gd name="connsiteY47" fmla="*/ 64210 h 1084437"/>
                    <a:gd name="connsiteX48" fmla="*/ 1548458 w 1648344"/>
                    <a:gd name="connsiteY48" fmla="*/ 78479 h 1084437"/>
                    <a:gd name="connsiteX49" fmla="*/ 1569862 w 1648344"/>
                    <a:gd name="connsiteY49" fmla="*/ 85613 h 1084437"/>
                    <a:gd name="connsiteX50" fmla="*/ 1584132 w 1648344"/>
                    <a:gd name="connsiteY50" fmla="*/ 99882 h 1084437"/>
                    <a:gd name="connsiteX51" fmla="*/ 1605536 w 1648344"/>
                    <a:gd name="connsiteY51" fmla="*/ 107016 h 1084437"/>
                    <a:gd name="connsiteX52" fmla="*/ 1626940 w 1648344"/>
                    <a:gd name="connsiteY52" fmla="*/ 121285 h 1084437"/>
                    <a:gd name="connsiteX53" fmla="*/ 1648344 w 1648344"/>
                    <a:gd name="connsiteY53" fmla="*/ 199764 h 1084437"/>
                    <a:gd name="connsiteX54" fmla="*/ 1641209 w 1648344"/>
                    <a:gd name="connsiteY54" fmla="*/ 321050 h 1084437"/>
                    <a:gd name="connsiteX55" fmla="*/ 1612670 w 1648344"/>
                    <a:gd name="connsiteY55" fmla="*/ 363857 h 1084437"/>
                    <a:gd name="connsiteX56" fmla="*/ 1598401 w 1648344"/>
                    <a:gd name="connsiteY56" fmla="*/ 385260 h 1084437"/>
                    <a:gd name="connsiteX57" fmla="*/ 1584132 w 1648344"/>
                    <a:gd name="connsiteY57" fmla="*/ 406664 h 1084437"/>
                    <a:gd name="connsiteX58" fmla="*/ 1569862 w 1648344"/>
                    <a:gd name="connsiteY58" fmla="*/ 420933 h 1084437"/>
                    <a:gd name="connsiteX59" fmla="*/ 1555593 w 1648344"/>
                    <a:gd name="connsiteY59" fmla="*/ 442336 h 1084437"/>
                    <a:gd name="connsiteX60" fmla="*/ 1519919 w 1648344"/>
                    <a:gd name="connsiteY60" fmla="*/ 478008 h 1084437"/>
                    <a:gd name="connsiteX61" fmla="*/ 1477111 w 1648344"/>
                    <a:gd name="connsiteY61" fmla="*/ 527950 h 1084437"/>
                    <a:gd name="connsiteX62" fmla="*/ 1455707 w 1648344"/>
                    <a:gd name="connsiteY62" fmla="*/ 556487 h 1084437"/>
                    <a:gd name="connsiteX63" fmla="*/ 1427168 w 1648344"/>
                    <a:gd name="connsiteY63" fmla="*/ 577891 h 1084437"/>
                    <a:gd name="connsiteX64" fmla="*/ 1362956 w 1648344"/>
                    <a:gd name="connsiteY64" fmla="*/ 627832 h 1084437"/>
                    <a:gd name="connsiteX65" fmla="*/ 1341552 w 1648344"/>
                    <a:gd name="connsiteY65" fmla="*/ 642101 h 1084437"/>
                    <a:gd name="connsiteX66" fmla="*/ 1313013 w 1648344"/>
                    <a:gd name="connsiteY66" fmla="*/ 663504 h 1084437"/>
                    <a:gd name="connsiteX67" fmla="*/ 1284475 w 1648344"/>
                    <a:gd name="connsiteY67" fmla="*/ 670639 h 1084437"/>
                    <a:gd name="connsiteX68" fmla="*/ 1241666 w 1648344"/>
                    <a:gd name="connsiteY68" fmla="*/ 699177 h 1084437"/>
                    <a:gd name="connsiteX69" fmla="*/ 1198858 w 1648344"/>
                    <a:gd name="connsiteY69" fmla="*/ 727714 h 1084437"/>
                    <a:gd name="connsiteX70" fmla="*/ 1141781 w 1648344"/>
                    <a:gd name="connsiteY70" fmla="*/ 749118 h 1084437"/>
                    <a:gd name="connsiteX71" fmla="*/ 1120377 w 1648344"/>
                    <a:gd name="connsiteY71" fmla="*/ 756252 h 1084437"/>
                    <a:gd name="connsiteX72" fmla="*/ 1063299 w 1648344"/>
                    <a:gd name="connsiteY72" fmla="*/ 784790 h 1084437"/>
                    <a:gd name="connsiteX73" fmla="*/ 1034760 w 1648344"/>
                    <a:gd name="connsiteY73" fmla="*/ 806194 h 1084437"/>
                    <a:gd name="connsiteX74" fmla="*/ 999087 w 1648344"/>
                    <a:gd name="connsiteY74" fmla="*/ 813328 h 1084437"/>
                    <a:gd name="connsiteX75" fmla="*/ 934875 w 1648344"/>
                    <a:gd name="connsiteY75" fmla="*/ 849000 h 1084437"/>
                    <a:gd name="connsiteX76" fmla="*/ 913471 w 1648344"/>
                    <a:gd name="connsiteY76" fmla="*/ 863269 h 1084437"/>
                    <a:gd name="connsiteX77" fmla="*/ 870662 w 1648344"/>
                    <a:gd name="connsiteY77" fmla="*/ 877538 h 1084437"/>
                    <a:gd name="connsiteX78" fmla="*/ 827854 w 1648344"/>
                    <a:gd name="connsiteY78" fmla="*/ 891807 h 1084437"/>
                    <a:gd name="connsiteX79" fmla="*/ 792181 w 1648344"/>
                    <a:gd name="connsiteY79" fmla="*/ 906076 h 1084437"/>
                    <a:gd name="connsiteX80" fmla="*/ 770777 w 1648344"/>
                    <a:gd name="connsiteY80" fmla="*/ 913210 h 1084437"/>
                    <a:gd name="connsiteX81" fmla="*/ 713699 w 1648344"/>
                    <a:gd name="connsiteY81" fmla="*/ 934614 h 1084437"/>
                    <a:gd name="connsiteX82" fmla="*/ 649487 w 1648344"/>
                    <a:gd name="connsiteY82" fmla="*/ 956017 h 1084437"/>
                    <a:gd name="connsiteX83" fmla="*/ 620948 w 1648344"/>
                    <a:gd name="connsiteY83" fmla="*/ 970286 h 1084437"/>
                    <a:gd name="connsiteX84" fmla="*/ 556736 w 1648344"/>
                    <a:gd name="connsiteY84" fmla="*/ 991690 h 1084437"/>
                    <a:gd name="connsiteX85" fmla="*/ 521062 w 1648344"/>
                    <a:gd name="connsiteY85" fmla="*/ 1005958 h 1084437"/>
                    <a:gd name="connsiteX86" fmla="*/ 449716 w 1648344"/>
                    <a:gd name="connsiteY86" fmla="*/ 1020227 h 1084437"/>
                    <a:gd name="connsiteX87" fmla="*/ 371234 w 1648344"/>
                    <a:gd name="connsiteY87" fmla="*/ 1041631 h 1084437"/>
                    <a:gd name="connsiteX88" fmla="*/ 342695 w 1648344"/>
                    <a:gd name="connsiteY88" fmla="*/ 1048765 h 1084437"/>
                    <a:gd name="connsiteX89" fmla="*/ 314156 w 1648344"/>
                    <a:gd name="connsiteY89" fmla="*/ 1055900 h 1084437"/>
                    <a:gd name="connsiteX90" fmla="*/ 278483 w 1648344"/>
                    <a:gd name="connsiteY90" fmla="*/ 1063034 h 1084437"/>
                    <a:gd name="connsiteX91" fmla="*/ 235675 w 1648344"/>
                    <a:gd name="connsiteY91" fmla="*/ 1077303 h 1084437"/>
                    <a:gd name="connsiteX92" fmla="*/ 214271 w 1648344"/>
                    <a:gd name="connsiteY92" fmla="*/ 1084437 h 1084437"/>
                    <a:gd name="connsiteX93" fmla="*/ 107250 w 1648344"/>
                    <a:gd name="connsiteY93" fmla="*/ 1084437 h 1084437"/>
                    <a:gd name="connsiteX0" fmla="*/ 7365 w 1648344"/>
                    <a:gd name="connsiteY0" fmla="*/ 1048765 h 1084437"/>
                    <a:gd name="connsiteX1" fmla="*/ 230 w 1648344"/>
                    <a:gd name="connsiteY1" fmla="*/ 1013093 h 1084437"/>
                    <a:gd name="connsiteX2" fmla="*/ 14499 w 1648344"/>
                    <a:gd name="connsiteY2" fmla="*/ 991690 h 1084437"/>
                    <a:gd name="connsiteX3" fmla="*/ 28769 w 1648344"/>
                    <a:gd name="connsiteY3" fmla="*/ 948883 h 1084437"/>
                    <a:gd name="connsiteX4" fmla="*/ 43038 w 1648344"/>
                    <a:gd name="connsiteY4" fmla="*/ 927479 h 1084437"/>
                    <a:gd name="connsiteX5" fmla="*/ 57307 w 1648344"/>
                    <a:gd name="connsiteY5" fmla="*/ 884673 h 1084437"/>
                    <a:gd name="connsiteX6" fmla="*/ 71577 w 1648344"/>
                    <a:gd name="connsiteY6" fmla="*/ 870404 h 1084437"/>
                    <a:gd name="connsiteX7" fmla="*/ 100116 w 1648344"/>
                    <a:gd name="connsiteY7" fmla="*/ 834731 h 1084437"/>
                    <a:gd name="connsiteX8" fmla="*/ 107250 w 1648344"/>
                    <a:gd name="connsiteY8" fmla="*/ 813328 h 1084437"/>
                    <a:gd name="connsiteX9" fmla="*/ 114385 w 1648344"/>
                    <a:gd name="connsiteY9" fmla="*/ 784790 h 1084437"/>
                    <a:gd name="connsiteX10" fmla="*/ 135789 w 1648344"/>
                    <a:gd name="connsiteY10" fmla="*/ 763387 h 1084437"/>
                    <a:gd name="connsiteX11" fmla="*/ 164328 w 1648344"/>
                    <a:gd name="connsiteY11" fmla="*/ 713446 h 1084437"/>
                    <a:gd name="connsiteX12" fmla="*/ 171463 w 1648344"/>
                    <a:gd name="connsiteY12" fmla="*/ 692042 h 1084437"/>
                    <a:gd name="connsiteX13" fmla="*/ 192867 w 1648344"/>
                    <a:gd name="connsiteY13" fmla="*/ 670639 h 1084437"/>
                    <a:gd name="connsiteX14" fmla="*/ 221405 w 1648344"/>
                    <a:gd name="connsiteY14" fmla="*/ 627832 h 1084437"/>
                    <a:gd name="connsiteX15" fmla="*/ 235675 w 1648344"/>
                    <a:gd name="connsiteY15" fmla="*/ 606429 h 1084437"/>
                    <a:gd name="connsiteX16" fmla="*/ 257079 w 1648344"/>
                    <a:gd name="connsiteY16" fmla="*/ 585025 h 1084437"/>
                    <a:gd name="connsiteX17" fmla="*/ 278483 w 1648344"/>
                    <a:gd name="connsiteY17" fmla="*/ 570756 h 1084437"/>
                    <a:gd name="connsiteX18" fmla="*/ 321291 w 1648344"/>
                    <a:gd name="connsiteY18" fmla="*/ 513681 h 1084437"/>
                    <a:gd name="connsiteX19" fmla="*/ 342695 w 1648344"/>
                    <a:gd name="connsiteY19" fmla="*/ 499412 h 1084437"/>
                    <a:gd name="connsiteX20" fmla="*/ 356965 w 1648344"/>
                    <a:gd name="connsiteY20" fmla="*/ 485143 h 1084437"/>
                    <a:gd name="connsiteX21" fmla="*/ 385503 w 1648344"/>
                    <a:gd name="connsiteY21" fmla="*/ 470874 h 1084437"/>
                    <a:gd name="connsiteX22" fmla="*/ 406907 w 1648344"/>
                    <a:gd name="connsiteY22" fmla="*/ 449471 h 1084437"/>
                    <a:gd name="connsiteX23" fmla="*/ 435446 w 1648344"/>
                    <a:gd name="connsiteY23" fmla="*/ 435202 h 1084437"/>
                    <a:gd name="connsiteX24" fmla="*/ 449716 w 1648344"/>
                    <a:gd name="connsiteY24" fmla="*/ 420933 h 1084437"/>
                    <a:gd name="connsiteX25" fmla="*/ 478254 w 1648344"/>
                    <a:gd name="connsiteY25" fmla="*/ 406664 h 1084437"/>
                    <a:gd name="connsiteX26" fmla="*/ 499658 w 1648344"/>
                    <a:gd name="connsiteY26" fmla="*/ 392395 h 1084437"/>
                    <a:gd name="connsiteX27" fmla="*/ 513928 w 1648344"/>
                    <a:gd name="connsiteY27" fmla="*/ 378126 h 1084437"/>
                    <a:gd name="connsiteX28" fmla="*/ 535332 w 1648344"/>
                    <a:gd name="connsiteY28" fmla="*/ 370991 h 1084437"/>
                    <a:gd name="connsiteX29" fmla="*/ 556736 w 1648344"/>
                    <a:gd name="connsiteY29" fmla="*/ 356723 h 1084437"/>
                    <a:gd name="connsiteX30" fmla="*/ 599544 w 1648344"/>
                    <a:gd name="connsiteY30" fmla="*/ 306781 h 1084437"/>
                    <a:gd name="connsiteX31" fmla="*/ 649487 w 1648344"/>
                    <a:gd name="connsiteY31" fmla="*/ 263974 h 1084437"/>
                    <a:gd name="connsiteX32" fmla="*/ 663756 w 1648344"/>
                    <a:gd name="connsiteY32" fmla="*/ 242571 h 1084437"/>
                    <a:gd name="connsiteX33" fmla="*/ 692296 w 1648344"/>
                    <a:gd name="connsiteY33" fmla="*/ 206899 h 1084437"/>
                    <a:gd name="connsiteX34" fmla="*/ 713699 w 1648344"/>
                    <a:gd name="connsiteY34" fmla="*/ 206899 h 1084437"/>
                    <a:gd name="connsiteX35" fmla="*/ 727969 w 1648344"/>
                    <a:gd name="connsiteY35" fmla="*/ 192630 h 1084437"/>
                    <a:gd name="connsiteX36" fmla="*/ 792181 w 1648344"/>
                    <a:gd name="connsiteY36" fmla="*/ 114151 h 1084437"/>
                    <a:gd name="connsiteX37" fmla="*/ 813585 w 1648344"/>
                    <a:gd name="connsiteY37" fmla="*/ 92748 h 1084437"/>
                    <a:gd name="connsiteX38" fmla="*/ 856393 w 1648344"/>
                    <a:gd name="connsiteY38" fmla="*/ 71344 h 1084437"/>
                    <a:gd name="connsiteX39" fmla="*/ 877797 w 1648344"/>
                    <a:gd name="connsiteY39" fmla="*/ 64210 h 1084437"/>
                    <a:gd name="connsiteX40" fmla="*/ 927740 w 1648344"/>
                    <a:gd name="connsiteY40" fmla="*/ 35672 h 1084437"/>
                    <a:gd name="connsiteX41" fmla="*/ 1013356 w 1648344"/>
                    <a:gd name="connsiteY41" fmla="*/ 21403 h 1084437"/>
                    <a:gd name="connsiteX42" fmla="*/ 1120377 w 1648344"/>
                    <a:gd name="connsiteY42" fmla="*/ 0 h 1084437"/>
                    <a:gd name="connsiteX43" fmla="*/ 1327283 w 1648344"/>
                    <a:gd name="connsiteY43" fmla="*/ 14268 h 1084437"/>
                    <a:gd name="connsiteX44" fmla="*/ 1362956 w 1648344"/>
                    <a:gd name="connsiteY44" fmla="*/ 21403 h 1084437"/>
                    <a:gd name="connsiteX45" fmla="*/ 1412899 w 1648344"/>
                    <a:gd name="connsiteY45" fmla="*/ 28537 h 1084437"/>
                    <a:gd name="connsiteX46" fmla="*/ 1518249 w 1648344"/>
                    <a:gd name="connsiteY46" fmla="*/ 23176 h 1084437"/>
                    <a:gd name="connsiteX47" fmla="*/ 1527054 w 1648344"/>
                    <a:gd name="connsiteY47" fmla="*/ 64210 h 1084437"/>
                    <a:gd name="connsiteX48" fmla="*/ 1548458 w 1648344"/>
                    <a:gd name="connsiteY48" fmla="*/ 78479 h 1084437"/>
                    <a:gd name="connsiteX49" fmla="*/ 1611237 w 1648344"/>
                    <a:gd name="connsiteY49" fmla="*/ 65983 h 1084437"/>
                    <a:gd name="connsiteX50" fmla="*/ 1584132 w 1648344"/>
                    <a:gd name="connsiteY50" fmla="*/ 99882 h 1084437"/>
                    <a:gd name="connsiteX51" fmla="*/ 1605536 w 1648344"/>
                    <a:gd name="connsiteY51" fmla="*/ 107016 h 1084437"/>
                    <a:gd name="connsiteX52" fmla="*/ 1626940 w 1648344"/>
                    <a:gd name="connsiteY52" fmla="*/ 121285 h 1084437"/>
                    <a:gd name="connsiteX53" fmla="*/ 1648344 w 1648344"/>
                    <a:gd name="connsiteY53" fmla="*/ 199764 h 1084437"/>
                    <a:gd name="connsiteX54" fmla="*/ 1641209 w 1648344"/>
                    <a:gd name="connsiteY54" fmla="*/ 321050 h 1084437"/>
                    <a:gd name="connsiteX55" fmla="*/ 1612670 w 1648344"/>
                    <a:gd name="connsiteY55" fmla="*/ 363857 h 1084437"/>
                    <a:gd name="connsiteX56" fmla="*/ 1598401 w 1648344"/>
                    <a:gd name="connsiteY56" fmla="*/ 385260 h 1084437"/>
                    <a:gd name="connsiteX57" fmla="*/ 1584132 w 1648344"/>
                    <a:gd name="connsiteY57" fmla="*/ 406664 h 1084437"/>
                    <a:gd name="connsiteX58" fmla="*/ 1569862 w 1648344"/>
                    <a:gd name="connsiteY58" fmla="*/ 420933 h 1084437"/>
                    <a:gd name="connsiteX59" fmla="*/ 1555593 w 1648344"/>
                    <a:gd name="connsiteY59" fmla="*/ 442336 h 1084437"/>
                    <a:gd name="connsiteX60" fmla="*/ 1519919 w 1648344"/>
                    <a:gd name="connsiteY60" fmla="*/ 478008 h 1084437"/>
                    <a:gd name="connsiteX61" fmla="*/ 1477111 w 1648344"/>
                    <a:gd name="connsiteY61" fmla="*/ 527950 h 1084437"/>
                    <a:gd name="connsiteX62" fmla="*/ 1455707 w 1648344"/>
                    <a:gd name="connsiteY62" fmla="*/ 556487 h 1084437"/>
                    <a:gd name="connsiteX63" fmla="*/ 1427168 w 1648344"/>
                    <a:gd name="connsiteY63" fmla="*/ 577891 h 1084437"/>
                    <a:gd name="connsiteX64" fmla="*/ 1362956 w 1648344"/>
                    <a:gd name="connsiteY64" fmla="*/ 627832 h 1084437"/>
                    <a:gd name="connsiteX65" fmla="*/ 1341552 w 1648344"/>
                    <a:gd name="connsiteY65" fmla="*/ 642101 h 1084437"/>
                    <a:gd name="connsiteX66" fmla="*/ 1313013 w 1648344"/>
                    <a:gd name="connsiteY66" fmla="*/ 663504 h 1084437"/>
                    <a:gd name="connsiteX67" fmla="*/ 1284475 w 1648344"/>
                    <a:gd name="connsiteY67" fmla="*/ 670639 h 1084437"/>
                    <a:gd name="connsiteX68" fmla="*/ 1241666 w 1648344"/>
                    <a:gd name="connsiteY68" fmla="*/ 699177 h 1084437"/>
                    <a:gd name="connsiteX69" fmla="*/ 1198858 w 1648344"/>
                    <a:gd name="connsiteY69" fmla="*/ 727714 h 1084437"/>
                    <a:gd name="connsiteX70" fmla="*/ 1141781 w 1648344"/>
                    <a:gd name="connsiteY70" fmla="*/ 749118 h 1084437"/>
                    <a:gd name="connsiteX71" fmla="*/ 1120377 w 1648344"/>
                    <a:gd name="connsiteY71" fmla="*/ 756252 h 1084437"/>
                    <a:gd name="connsiteX72" fmla="*/ 1063299 w 1648344"/>
                    <a:gd name="connsiteY72" fmla="*/ 784790 h 1084437"/>
                    <a:gd name="connsiteX73" fmla="*/ 1034760 w 1648344"/>
                    <a:gd name="connsiteY73" fmla="*/ 806194 h 1084437"/>
                    <a:gd name="connsiteX74" fmla="*/ 999087 w 1648344"/>
                    <a:gd name="connsiteY74" fmla="*/ 813328 h 1084437"/>
                    <a:gd name="connsiteX75" fmla="*/ 934875 w 1648344"/>
                    <a:gd name="connsiteY75" fmla="*/ 849000 h 1084437"/>
                    <a:gd name="connsiteX76" fmla="*/ 913471 w 1648344"/>
                    <a:gd name="connsiteY76" fmla="*/ 863269 h 1084437"/>
                    <a:gd name="connsiteX77" fmla="*/ 870662 w 1648344"/>
                    <a:gd name="connsiteY77" fmla="*/ 877538 h 1084437"/>
                    <a:gd name="connsiteX78" fmla="*/ 827854 w 1648344"/>
                    <a:gd name="connsiteY78" fmla="*/ 891807 h 1084437"/>
                    <a:gd name="connsiteX79" fmla="*/ 792181 w 1648344"/>
                    <a:gd name="connsiteY79" fmla="*/ 906076 h 1084437"/>
                    <a:gd name="connsiteX80" fmla="*/ 770777 w 1648344"/>
                    <a:gd name="connsiteY80" fmla="*/ 913210 h 1084437"/>
                    <a:gd name="connsiteX81" fmla="*/ 713699 w 1648344"/>
                    <a:gd name="connsiteY81" fmla="*/ 934614 h 1084437"/>
                    <a:gd name="connsiteX82" fmla="*/ 649487 w 1648344"/>
                    <a:gd name="connsiteY82" fmla="*/ 956017 h 1084437"/>
                    <a:gd name="connsiteX83" fmla="*/ 620948 w 1648344"/>
                    <a:gd name="connsiteY83" fmla="*/ 970286 h 1084437"/>
                    <a:gd name="connsiteX84" fmla="*/ 556736 w 1648344"/>
                    <a:gd name="connsiteY84" fmla="*/ 991690 h 1084437"/>
                    <a:gd name="connsiteX85" fmla="*/ 521062 w 1648344"/>
                    <a:gd name="connsiteY85" fmla="*/ 1005958 h 1084437"/>
                    <a:gd name="connsiteX86" fmla="*/ 449716 w 1648344"/>
                    <a:gd name="connsiteY86" fmla="*/ 1020227 h 1084437"/>
                    <a:gd name="connsiteX87" fmla="*/ 371234 w 1648344"/>
                    <a:gd name="connsiteY87" fmla="*/ 1041631 h 1084437"/>
                    <a:gd name="connsiteX88" fmla="*/ 342695 w 1648344"/>
                    <a:gd name="connsiteY88" fmla="*/ 1048765 h 1084437"/>
                    <a:gd name="connsiteX89" fmla="*/ 314156 w 1648344"/>
                    <a:gd name="connsiteY89" fmla="*/ 1055900 h 1084437"/>
                    <a:gd name="connsiteX90" fmla="*/ 278483 w 1648344"/>
                    <a:gd name="connsiteY90" fmla="*/ 1063034 h 1084437"/>
                    <a:gd name="connsiteX91" fmla="*/ 235675 w 1648344"/>
                    <a:gd name="connsiteY91" fmla="*/ 1077303 h 1084437"/>
                    <a:gd name="connsiteX92" fmla="*/ 214271 w 1648344"/>
                    <a:gd name="connsiteY92" fmla="*/ 1084437 h 1084437"/>
                    <a:gd name="connsiteX93" fmla="*/ 107250 w 1648344"/>
                    <a:gd name="connsiteY93" fmla="*/ 1084437 h 1084437"/>
                    <a:gd name="connsiteX0" fmla="*/ 7365 w 1648344"/>
                    <a:gd name="connsiteY0" fmla="*/ 1048765 h 1084437"/>
                    <a:gd name="connsiteX1" fmla="*/ 230 w 1648344"/>
                    <a:gd name="connsiteY1" fmla="*/ 1013093 h 1084437"/>
                    <a:gd name="connsiteX2" fmla="*/ 14499 w 1648344"/>
                    <a:gd name="connsiteY2" fmla="*/ 991690 h 1084437"/>
                    <a:gd name="connsiteX3" fmla="*/ 28769 w 1648344"/>
                    <a:gd name="connsiteY3" fmla="*/ 948883 h 1084437"/>
                    <a:gd name="connsiteX4" fmla="*/ 43038 w 1648344"/>
                    <a:gd name="connsiteY4" fmla="*/ 927479 h 1084437"/>
                    <a:gd name="connsiteX5" fmla="*/ 57307 w 1648344"/>
                    <a:gd name="connsiteY5" fmla="*/ 884673 h 1084437"/>
                    <a:gd name="connsiteX6" fmla="*/ 71577 w 1648344"/>
                    <a:gd name="connsiteY6" fmla="*/ 870404 h 1084437"/>
                    <a:gd name="connsiteX7" fmla="*/ 100116 w 1648344"/>
                    <a:gd name="connsiteY7" fmla="*/ 834731 h 1084437"/>
                    <a:gd name="connsiteX8" fmla="*/ 107250 w 1648344"/>
                    <a:gd name="connsiteY8" fmla="*/ 813328 h 1084437"/>
                    <a:gd name="connsiteX9" fmla="*/ 114385 w 1648344"/>
                    <a:gd name="connsiteY9" fmla="*/ 784790 h 1084437"/>
                    <a:gd name="connsiteX10" fmla="*/ 135789 w 1648344"/>
                    <a:gd name="connsiteY10" fmla="*/ 763387 h 1084437"/>
                    <a:gd name="connsiteX11" fmla="*/ 164328 w 1648344"/>
                    <a:gd name="connsiteY11" fmla="*/ 713446 h 1084437"/>
                    <a:gd name="connsiteX12" fmla="*/ 171463 w 1648344"/>
                    <a:gd name="connsiteY12" fmla="*/ 692042 h 1084437"/>
                    <a:gd name="connsiteX13" fmla="*/ 192867 w 1648344"/>
                    <a:gd name="connsiteY13" fmla="*/ 670639 h 1084437"/>
                    <a:gd name="connsiteX14" fmla="*/ 221405 w 1648344"/>
                    <a:gd name="connsiteY14" fmla="*/ 627832 h 1084437"/>
                    <a:gd name="connsiteX15" fmla="*/ 235675 w 1648344"/>
                    <a:gd name="connsiteY15" fmla="*/ 606429 h 1084437"/>
                    <a:gd name="connsiteX16" fmla="*/ 257079 w 1648344"/>
                    <a:gd name="connsiteY16" fmla="*/ 585025 h 1084437"/>
                    <a:gd name="connsiteX17" fmla="*/ 278483 w 1648344"/>
                    <a:gd name="connsiteY17" fmla="*/ 570756 h 1084437"/>
                    <a:gd name="connsiteX18" fmla="*/ 321291 w 1648344"/>
                    <a:gd name="connsiteY18" fmla="*/ 513681 h 1084437"/>
                    <a:gd name="connsiteX19" fmla="*/ 342695 w 1648344"/>
                    <a:gd name="connsiteY19" fmla="*/ 499412 h 1084437"/>
                    <a:gd name="connsiteX20" fmla="*/ 356965 w 1648344"/>
                    <a:gd name="connsiteY20" fmla="*/ 485143 h 1084437"/>
                    <a:gd name="connsiteX21" fmla="*/ 385503 w 1648344"/>
                    <a:gd name="connsiteY21" fmla="*/ 470874 h 1084437"/>
                    <a:gd name="connsiteX22" fmla="*/ 406907 w 1648344"/>
                    <a:gd name="connsiteY22" fmla="*/ 449471 h 1084437"/>
                    <a:gd name="connsiteX23" fmla="*/ 435446 w 1648344"/>
                    <a:gd name="connsiteY23" fmla="*/ 435202 h 1084437"/>
                    <a:gd name="connsiteX24" fmla="*/ 449716 w 1648344"/>
                    <a:gd name="connsiteY24" fmla="*/ 420933 h 1084437"/>
                    <a:gd name="connsiteX25" fmla="*/ 478254 w 1648344"/>
                    <a:gd name="connsiteY25" fmla="*/ 406664 h 1084437"/>
                    <a:gd name="connsiteX26" fmla="*/ 499658 w 1648344"/>
                    <a:gd name="connsiteY26" fmla="*/ 392395 h 1084437"/>
                    <a:gd name="connsiteX27" fmla="*/ 513928 w 1648344"/>
                    <a:gd name="connsiteY27" fmla="*/ 378126 h 1084437"/>
                    <a:gd name="connsiteX28" fmla="*/ 535332 w 1648344"/>
                    <a:gd name="connsiteY28" fmla="*/ 370991 h 1084437"/>
                    <a:gd name="connsiteX29" fmla="*/ 556736 w 1648344"/>
                    <a:gd name="connsiteY29" fmla="*/ 356723 h 1084437"/>
                    <a:gd name="connsiteX30" fmla="*/ 599544 w 1648344"/>
                    <a:gd name="connsiteY30" fmla="*/ 306781 h 1084437"/>
                    <a:gd name="connsiteX31" fmla="*/ 649487 w 1648344"/>
                    <a:gd name="connsiteY31" fmla="*/ 263974 h 1084437"/>
                    <a:gd name="connsiteX32" fmla="*/ 663756 w 1648344"/>
                    <a:gd name="connsiteY32" fmla="*/ 242571 h 1084437"/>
                    <a:gd name="connsiteX33" fmla="*/ 692296 w 1648344"/>
                    <a:gd name="connsiteY33" fmla="*/ 206899 h 1084437"/>
                    <a:gd name="connsiteX34" fmla="*/ 713699 w 1648344"/>
                    <a:gd name="connsiteY34" fmla="*/ 206899 h 1084437"/>
                    <a:gd name="connsiteX35" fmla="*/ 727969 w 1648344"/>
                    <a:gd name="connsiteY35" fmla="*/ 192630 h 1084437"/>
                    <a:gd name="connsiteX36" fmla="*/ 792181 w 1648344"/>
                    <a:gd name="connsiteY36" fmla="*/ 114151 h 1084437"/>
                    <a:gd name="connsiteX37" fmla="*/ 813585 w 1648344"/>
                    <a:gd name="connsiteY37" fmla="*/ 92748 h 1084437"/>
                    <a:gd name="connsiteX38" fmla="*/ 856393 w 1648344"/>
                    <a:gd name="connsiteY38" fmla="*/ 71344 h 1084437"/>
                    <a:gd name="connsiteX39" fmla="*/ 877797 w 1648344"/>
                    <a:gd name="connsiteY39" fmla="*/ 64210 h 1084437"/>
                    <a:gd name="connsiteX40" fmla="*/ 927740 w 1648344"/>
                    <a:gd name="connsiteY40" fmla="*/ 35672 h 1084437"/>
                    <a:gd name="connsiteX41" fmla="*/ 1013356 w 1648344"/>
                    <a:gd name="connsiteY41" fmla="*/ 21403 h 1084437"/>
                    <a:gd name="connsiteX42" fmla="*/ 1120377 w 1648344"/>
                    <a:gd name="connsiteY42" fmla="*/ 0 h 1084437"/>
                    <a:gd name="connsiteX43" fmla="*/ 1327283 w 1648344"/>
                    <a:gd name="connsiteY43" fmla="*/ 14268 h 1084437"/>
                    <a:gd name="connsiteX44" fmla="*/ 1362956 w 1648344"/>
                    <a:gd name="connsiteY44" fmla="*/ 21403 h 1084437"/>
                    <a:gd name="connsiteX45" fmla="*/ 1412899 w 1648344"/>
                    <a:gd name="connsiteY45" fmla="*/ 28537 h 1084437"/>
                    <a:gd name="connsiteX46" fmla="*/ 1518249 w 1648344"/>
                    <a:gd name="connsiteY46" fmla="*/ 23176 h 1084437"/>
                    <a:gd name="connsiteX47" fmla="*/ 1527054 w 1648344"/>
                    <a:gd name="connsiteY47" fmla="*/ 64210 h 1084437"/>
                    <a:gd name="connsiteX48" fmla="*/ 1548458 w 1648344"/>
                    <a:gd name="connsiteY48" fmla="*/ 78479 h 1084437"/>
                    <a:gd name="connsiteX49" fmla="*/ 1611237 w 1648344"/>
                    <a:gd name="connsiteY49" fmla="*/ 65983 h 1084437"/>
                    <a:gd name="connsiteX50" fmla="*/ 1584132 w 1648344"/>
                    <a:gd name="connsiteY50" fmla="*/ 99882 h 1084437"/>
                    <a:gd name="connsiteX51" fmla="*/ 1646912 w 1648344"/>
                    <a:gd name="connsiteY51" fmla="*/ 100473 h 1084437"/>
                    <a:gd name="connsiteX52" fmla="*/ 1626940 w 1648344"/>
                    <a:gd name="connsiteY52" fmla="*/ 121285 h 1084437"/>
                    <a:gd name="connsiteX53" fmla="*/ 1648344 w 1648344"/>
                    <a:gd name="connsiteY53" fmla="*/ 199764 h 1084437"/>
                    <a:gd name="connsiteX54" fmla="*/ 1641209 w 1648344"/>
                    <a:gd name="connsiteY54" fmla="*/ 321050 h 1084437"/>
                    <a:gd name="connsiteX55" fmla="*/ 1612670 w 1648344"/>
                    <a:gd name="connsiteY55" fmla="*/ 363857 h 1084437"/>
                    <a:gd name="connsiteX56" fmla="*/ 1598401 w 1648344"/>
                    <a:gd name="connsiteY56" fmla="*/ 385260 h 1084437"/>
                    <a:gd name="connsiteX57" fmla="*/ 1584132 w 1648344"/>
                    <a:gd name="connsiteY57" fmla="*/ 406664 h 1084437"/>
                    <a:gd name="connsiteX58" fmla="*/ 1569862 w 1648344"/>
                    <a:gd name="connsiteY58" fmla="*/ 420933 h 1084437"/>
                    <a:gd name="connsiteX59" fmla="*/ 1555593 w 1648344"/>
                    <a:gd name="connsiteY59" fmla="*/ 442336 h 1084437"/>
                    <a:gd name="connsiteX60" fmla="*/ 1519919 w 1648344"/>
                    <a:gd name="connsiteY60" fmla="*/ 478008 h 1084437"/>
                    <a:gd name="connsiteX61" fmla="*/ 1477111 w 1648344"/>
                    <a:gd name="connsiteY61" fmla="*/ 527950 h 1084437"/>
                    <a:gd name="connsiteX62" fmla="*/ 1455707 w 1648344"/>
                    <a:gd name="connsiteY62" fmla="*/ 556487 h 1084437"/>
                    <a:gd name="connsiteX63" fmla="*/ 1427168 w 1648344"/>
                    <a:gd name="connsiteY63" fmla="*/ 577891 h 1084437"/>
                    <a:gd name="connsiteX64" fmla="*/ 1362956 w 1648344"/>
                    <a:gd name="connsiteY64" fmla="*/ 627832 h 1084437"/>
                    <a:gd name="connsiteX65" fmla="*/ 1341552 w 1648344"/>
                    <a:gd name="connsiteY65" fmla="*/ 642101 h 1084437"/>
                    <a:gd name="connsiteX66" fmla="*/ 1313013 w 1648344"/>
                    <a:gd name="connsiteY66" fmla="*/ 663504 h 1084437"/>
                    <a:gd name="connsiteX67" fmla="*/ 1284475 w 1648344"/>
                    <a:gd name="connsiteY67" fmla="*/ 670639 h 1084437"/>
                    <a:gd name="connsiteX68" fmla="*/ 1241666 w 1648344"/>
                    <a:gd name="connsiteY68" fmla="*/ 699177 h 1084437"/>
                    <a:gd name="connsiteX69" fmla="*/ 1198858 w 1648344"/>
                    <a:gd name="connsiteY69" fmla="*/ 727714 h 1084437"/>
                    <a:gd name="connsiteX70" fmla="*/ 1141781 w 1648344"/>
                    <a:gd name="connsiteY70" fmla="*/ 749118 h 1084437"/>
                    <a:gd name="connsiteX71" fmla="*/ 1120377 w 1648344"/>
                    <a:gd name="connsiteY71" fmla="*/ 756252 h 1084437"/>
                    <a:gd name="connsiteX72" fmla="*/ 1063299 w 1648344"/>
                    <a:gd name="connsiteY72" fmla="*/ 784790 h 1084437"/>
                    <a:gd name="connsiteX73" fmla="*/ 1034760 w 1648344"/>
                    <a:gd name="connsiteY73" fmla="*/ 806194 h 1084437"/>
                    <a:gd name="connsiteX74" fmla="*/ 999087 w 1648344"/>
                    <a:gd name="connsiteY74" fmla="*/ 813328 h 1084437"/>
                    <a:gd name="connsiteX75" fmla="*/ 934875 w 1648344"/>
                    <a:gd name="connsiteY75" fmla="*/ 849000 h 1084437"/>
                    <a:gd name="connsiteX76" fmla="*/ 913471 w 1648344"/>
                    <a:gd name="connsiteY76" fmla="*/ 863269 h 1084437"/>
                    <a:gd name="connsiteX77" fmla="*/ 870662 w 1648344"/>
                    <a:gd name="connsiteY77" fmla="*/ 877538 h 1084437"/>
                    <a:gd name="connsiteX78" fmla="*/ 827854 w 1648344"/>
                    <a:gd name="connsiteY78" fmla="*/ 891807 h 1084437"/>
                    <a:gd name="connsiteX79" fmla="*/ 792181 w 1648344"/>
                    <a:gd name="connsiteY79" fmla="*/ 906076 h 1084437"/>
                    <a:gd name="connsiteX80" fmla="*/ 770777 w 1648344"/>
                    <a:gd name="connsiteY80" fmla="*/ 913210 h 1084437"/>
                    <a:gd name="connsiteX81" fmla="*/ 713699 w 1648344"/>
                    <a:gd name="connsiteY81" fmla="*/ 934614 h 1084437"/>
                    <a:gd name="connsiteX82" fmla="*/ 649487 w 1648344"/>
                    <a:gd name="connsiteY82" fmla="*/ 956017 h 1084437"/>
                    <a:gd name="connsiteX83" fmla="*/ 620948 w 1648344"/>
                    <a:gd name="connsiteY83" fmla="*/ 970286 h 1084437"/>
                    <a:gd name="connsiteX84" fmla="*/ 556736 w 1648344"/>
                    <a:gd name="connsiteY84" fmla="*/ 991690 h 1084437"/>
                    <a:gd name="connsiteX85" fmla="*/ 521062 w 1648344"/>
                    <a:gd name="connsiteY85" fmla="*/ 1005958 h 1084437"/>
                    <a:gd name="connsiteX86" fmla="*/ 449716 w 1648344"/>
                    <a:gd name="connsiteY86" fmla="*/ 1020227 h 1084437"/>
                    <a:gd name="connsiteX87" fmla="*/ 371234 w 1648344"/>
                    <a:gd name="connsiteY87" fmla="*/ 1041631 h 1084437"/>
                    <a:gd name="connsiteX88" fmla="*/ 342695 w 1648344"/>
                    <a:gd name="connsiteY88" fmla="*/ 1048765 h 1084437"/>
                    <a:gd name="connsiteX89" fmla="*/ 314156 w 1648344"/>
                    <a:gd name="connsiteY89" fmla="*/ 1055900 h 1084437"/>
                    <a:gd name="connsiteX90" fmla="*/ 278483 w 1648344"/>
                    <a:gd name="connsiteY90" fmla="*/ 1063034 h 1084437"/>
                    <a:gd name="connsiteX91" fmla="*/ 235675 w 1648344"/>
                    <a:gd name="connsiteY91" fmla="*/ 1077303 h 1084437"/>
                    <a:gd name="connsiteX92" fmla="*/ 214271 w 1648344"/>
                    <a:gd name="connsiteY92" fmla="*/ 1084437 h 1084437"/>
                    <a:gd name="connsiteX93" fmla="*/ 107250 w 1648344"/>
                    <a:gd name="connsiteY93" fmla="*/ 1084437 h 1084437"/>
                    <a:gd name="connsiteX0" fmla="*/ 7365 w 1675928"/>
                    <a:gd name="connsiteY0" fmla="*/ 1048765 h 1084437"/>
                    <a:gd name="connsiteX1" fmla="*/ 230 w 1675928"/>
                    <a:gd name="connsiteY1" fmla="*/ 1013093 h 1084437"/>
                    <a:gd name="connsiteX2" fmla="*/ 14499 w 1675928"/>
                    <a:gd name="connsiteY2" fmla="*/ 991690 h 1084437"/>
                    <a:gd name="connsiteX3" fmla="*/ 28769 w 1675928"/>
                    <a:gd name="connsiteY3" fmla="*/ 948883 h 1084437"/>
                    <a:gd name="connsiteX4" fmla="*/ 43038 w 1675928"/>
                    <a:gd name="connsiteY4" fmla="*/ 927479 h 1084437"/>
                    <a:gd name="connsiteX5" fmla="*/ 57307 w 1675928"/>
                    <a:gd name="connsiteY5" fmla="*/ 884673 h 1084437"/>
                    <a:gd name="connsiteX6" fmla="*/ 71577 w 1675928"/>
                    <a:gd name="connsiteY6" fmla="*/ 870404 h 1084437"/>
                    <a:gd name="connsiteX7" fmla="*/ 100116 w 1675928"/>
                    <a:gd name="connsiteY7" fmla="*/ 834731 h 1084437"/>
                    <a:gd name="connsiteX8" fmla="*/ 107250 w 1675928"/>
                    <a:gd name="connsiteY8" fmla="*/ 813328 h 1084437"/>
                    <a:gd name="connsiteX9" fmla="*/ 114385 w 1675928"/>
                    <a:gd name="connsiteY9" fmla="*/ 784790 h 1084437"/>
                    <a:gd name="connsiteX10" fmla="*/ 135789 w 1675928"/>
                    <a:gd name="connsiteY10" fmla="*/ 763387 h 1084437"/>
                    <a:gd name="connsiteX11" fmla="*/ 164328 w 1675928"/>
                    <a:gd name="connsiteY11" fmla="*/ 713446 h 1084437"/>
                    <a:gd name="connsiteX12" fmla="*/ 171463 w 1675928"/>
                    <a:gd name="connsiteY12" fmla="*/ 692042 h 1084437"/>
                    <a:gd name="connsiteX13" fmla="*/ 192867 w 1675928"/>
                    <a:gd name="connsiteY13" fmla="*/ 670639 h 1084437"/>
                    <a:gd name="connsiteX14" fmla="*/ 221405 w 1675928"/>
                    <a:gd name="connsiteY14" fmla="*/ 627832 h 1084437"/>
                    <a:gd name="connsiteX15" fmla="*/ 235675 w 1675928"/>
                    <a:gd name="connsiteY15" fmla="*/ 606429 h 1084437"/>
                    <a:gd name="connsiteX16" fmla="*/ 257079 w 1675928"/>
                    <a:gd name="connsiteY16" fmla="*/ 585025 h 1084437"/>
                    <a:gd name="connsiteX17" fmla="*/ 278483 w 1675928"/>
                    <a:gd name="connsiteY17" fmla="*/ 570756 h 1084437"/>
                    <a:gd name="connsiteX18" fmla="*/ 321291 w 1675928"/>
                    <a:gd name="connsiteY18" fmla="*/ 513681 h 1084437"/>
                    <a:gd name="connsiteX19" fmla="*/ 342695 w 1675928"/>
                    <a:gd name="connsiteY19" fmla="*/ 499412 h 1084437"/>
                    <a:gd name="connsiteX20" fmla="*/ 356965 w 1675928"/>
                    <a:gd name="connsiteY20" fmla="*/ 485143 h 1084437"/>
                    <a:gd name="connsiteX21" fmla="*/ 385503 w 1675928"/>
                    <a:gd name="connsiteY21" fmla="*/ 470874 h 1084437"/>
                    <a:gd name="connsiteX22" fmla="*/ 406907 w 1675928"/>
                    <a:gd name="connsiteY22" fmla="*/ 449471 h 1084437"/>
                    <a:gd name="connsiteX23" fmla="*/ 435446 w 1675928"/>
                    <a:gd name="connsiteY23" fmla="*/ 435202 h 1084437"/>
                    <a:gd name="connsiteX24" fmla="*/ 449716 w 1675928"/>
                    <a:gd name="connsiteY24" fmla="*/ 420933 h 1084437"/>
                    <a:gd name="connsiteX25" fmla="*/ 478254 w 1675928"/>
                    <a:gd name="connsiteY25" fmla="*/ 406664 h 1084437"/>
                    <a:gd name="connsiteX26" fmla="*/ 499658 w 1675928"/>
                    <a:gd name="connsiteY26" fmla="*/ 392395 h 1084437"/>
                    <a:gd name="connsiteX27" fmla="*/ 513928 w 1675928"/>
                    <a:gd name="connsiteY27" fmla="*/ 378126 h 1084437"/>
                    <a:gd name="connsiteX28" fmla="*/ 535332 w 1675928"/>
                    <a:gd name="connsiteY28" fmla="*/ 370991 h 1084437"/>
                    <a:gd name="connsiteX29" fmla="*/ 556736 w 1675928"/>
                    <a:gd name="connsiteY29" fmla="*/ 356723 h 1084437"/>
                    <a:gd name="connsiteX30" fmla="*/ 599544 w 1675928"/>
                    <a:gd name="connsiteY30" fmla="*/ 306781 h 1084437"/>
                    <a:gd name="connsiteX31" fmla="*/ 649487 w 1675928"/>
                    <a:gd name="connsiteY31" fmla="*/ 263974 h 1084437"/>
                    <a:gd name="connsiteX32" fmla="*/ 663756 w 1675928"/>
                    <a:gd name="connsiteY32" fmla="*/ 242571 h 1084437"/>
                    <a:gd name="connsiteX33" fmla="*/ 692296 w 1675928"/>
                    <a:gd name="connsiteY33" fmla="*/ 206899 h 1084437"/>
                    <a:gd name="connsiteX34" fmla="*/ 713699 w 1675928"/>
                    <a:gd name="connsiteY34" fmla="*/ 206899 h 1084437"/>
                    <a:gd name="connsiteX35" fmla="*/ 727969 w 1675928"/>
                    <a:gd name="connsiteY35" fmla="*/ 192630 h 1084437"/>
                    <a:gd name="connsiteX36" fmla="*/ 792181 w 1675928"/>
                    <a:gd name="connsiteY36" fmla="*/ 114151 h 1084437"/>
                    <a:gd name="connsiteX37" fmla="*/ 813585 w 1675928"/>
                    <a:gd name="connsiteY37" fmla="*/ 92748 h 1084437"/>
                    <a:gd name="connsiteX38" fmla="*/ 856393 w 1675928"/>
                    <a:gd name="connsiteY38" fmla="*/ 71344 h 1084437"/>
                    <a:gd name="connsiteX39" fmla="*/ 877797 w 1675928"/>
                    <a:gd name="connsiteY39" fmla="*/ 64210 h 1084437"/>
                    <a:gd name="connsiteX40" fmla="*/ 927740 w 1675928"/>
                    <a:gd name="connsiteY40" fmla="*/ 35672 h 1084437"/>
                    <a:gd name="connsiteX41" fmla="*/ 1013356 w 1675928"/>
                    <a:gd name="connsiteY41" fmla="*/ 21403 h 1084437"/>
                    <a:gd name="connsiteX42" fmla="*/ 1120377 w 1675928"/>
                    <a:gd name="connsiteY42" fmla="*/ 0 h 1084437"/>
                    <a:gd name="connsiteX43" fmla="*/ 1327283 w 1675928"/>
                    <a:gd name="connsiteY43" fmla="*/ 14268 h 1084437"/>
                    <a:gd name="connsiteX44" fmla="*/ 1362956 w 1675928"/>
                    <a:gd name="connsiteY44" fmla="*/ 21403 h 1084437"/>
                    <a:gd name="connsiteX45" fmla="*/ 1412899 w 1675928"/>
                    <a:gd name="connsiteY45" fmla="*/ 28537 h 1084437"/>
                    <a:gd name="connsiteX46" fmla="*/ 1518249 w 1675928"/>
                    <a:gd name="connsiteY46" fmla="*/ 23176 h 1084437"/>
                    <a:gd name="connsiteX47" fmla="*/ 1527054 w 1675928"/>
                    <a:gd name="connsiteY47" fmla="*/ 64210 h 1084437"/>
                    <a:gd name="connsiteX48" fmla="*/ 1548458 w 1675928"/>
                    <a:gd name="connsiteY48" fmla="*/ 78479 h 1084437"/>
                    <a:gd name="connsiteX49" fmla="*/ 1611237 w 1675928"/>
                    <a:gd name="connsiteY49" fmla="*/ 65983 h 1084437"/>
                    <a:gd name="connsiteX50" fmla="*/ 1584132 w 1675928"/>
                    <a:gd name="connsiteY50" fmla="*/ 99882 h 1084437"/>
                    <a:gd name="connsiteX51" fmla="*/ 1646912 w 1675928"/>
                    <a:gd name="connsiteY51" fmla="*/ 100473 h 1084437"/>
                    <a:gd name="connsiteX52" fmla="*/ 1626940 w 1675928"/>
                    <a:gd name="connsiteY52" fmla="*/ 121285 h 1084437"/>
                    <a:gd name="connsiteX53" fmla="*/ 1675928 w 1675928"/>
                    <a:gd name="connsiteY53" fmla="*/ 186677 h 1084437"/>
                    <a:gd name="connsiteX54" fmla="*/ 1641209 w 1675928"/>
                    <a:gd name="connsiteY54" fmla="*/ 321050 h 1084437"/>
                    <a:gd name="connsiteX55" fmla="*/ 1612670 w 1675928"/>
                    <a:gd name="connsiteY55" fmla="*/ 363857 h 1084437"/>
                    <a:gd name="connsiteX56" fmla="*/ 1598401 w 1675928"/>
                    <a:gd name="connsiteY56" fmla="*/ 385260 h 1084437"/>
                    <a:gd name="connsiteX57" fmla="*/ 1584132 w 1675928"/>
                    <a:gd name="connsiteY57" fmla="*/ 406664 h 1084437"/>
                    <a:gd name="connsiteX58" fmla="*/ 1569862 w 1675928"/>
                    <a:gd name="connsiteY58" fmla="*/ 420933 h 1084437"/>
                    <a:gd name="connsiteX59" fmla="*/ 1555593 w 1675928"/>
                    <a:gd name="connsiteY59" fmla="*/ 442336 h 1084437"/>
                    <a:gd name="connsiteX60" fmla="*/ 1519919 w 1675928"/>
                    <a:gd name="connsiteY60" fmla="*/ 478008 h 1084437"/>
                    <a:gd name="connsiteX61" fmla="*/ 1477111 w 1675928"/>
                    <a:gd name="connsiteY61" fmla="*/ 527950 h 1084437"/>
                    <a:gd name="connsiteX62" fmla="*/ 1455707 w 1675928"/>
                    <a:gd name="connsiteY62" fmla="*/ 556487 h 1084437"/>
                    <a:gd name="connsiteX63" fmla="*/ 1427168 w 1675928"/>
                    <a:gd name="connsiteY63" fmla="*/ 577891 h 1084437"/>
                    <a:gd name="connsiteX64" fmla="*/ 1362956 w 1675928"/>
                    <a:gd name="connsiteY64" fmla="*/ 627832 h 1084437"/>
                    <a:gd name="connsiteX65" fmla="*/ 1341552 w 1675928"/>
                    <a:gd name="connsiteY65" fmla="*/ 642101 h 1084437"/>
                    <a:gd name="connsiteX66" fmla="*/ 1313013 w 1675928"/>
                    <a:gd name="connsiteY66" fmla="*/ 663504 h 1084437"/>
                    <a:gd name="connsiteX67" fmla="*/ 1284475 w 1675928"/>
                    <a:gd name="connsiteY67" fmla="*/ 670639 h 1084437"/>
                    <a:gd name="connsiteX68" fmla="*/ 1241666 w 1675928"/>
                    <a:gd name="connsiteY68" fmla="*/ 699177 h 1084437"/>
                    <a:gd name="connsiteX69" fmla="*/ 1198858 w 1675928"/>
                    <a:gd name="connsiteY69" fmla="*/ 727714 h 1084437"/>
                    <a:gd name="connsiteX70" fmla="*/ 1141781 w 1675928"/>
                    <a:gd name="connsiteY70" fmla="*/ 749118 h 1084437"/>
                    <a:gd name="connsiteX71" fmla="*/ 1120377 w 1675928"/>
                    <a:gd name="connsiteY71" fmla="*/ 756252 h 1084437"/>
                    <a:gd name="connsiteX72" fmla="*/ 1063299 w 1675928"/>
                    <a:gd name="connsiteY72" fmla="*/ 784790 h 1084437"/>
                    <a:gd name="connsiteX73" fmla="*/ 1034760 w 1675928"/>
                    <a:gd name="connsiteY73" fmla="*/ 806194 h 1084437"/>
                    <a:gd name="connsiteX74" fmla="*/ 999087 w 1675928"/>
                    <a:gd name="connsiteY74" fmla="*/ 813328 h 1084437"/>
                    <a:gd name="connsiteX75" fmla="*/ 934875 w 1675928"/>
                    <a:gd name="connsiteY75" fmla="*/ 849000 h 1084437"/>
                    <a:gd name="connsiteX76" fmla="*/ 913471 w 1675928"/>
                    <a:gd name="connsiteY76" fmla="*/ 863269 h 1084437"/>
                    <a:gd name="connsiteX77" fmla="*/ 870662 w 1675928"/>
                    <a:gd name="connsiteY77" fmla="*/ 877538 h 1084437"/>
                    <a:gd name="connsiteX78" fmla="*/ 827854 w 1675928"/>
                    <a:gd name="connsiteY78" fmla="*/ 891807 h 1084437"/>
                    <a:gd name="connsiteX79" fmla="*/ 792181 w 1675928"/>
                    <a:gd name="connsiteY79" fmla="*/ 906076 h 1084437"/>
                    <a:gd name="connsiteX80" fmla="*/ 770777 w 1675928"/>
                    <a:gd name="connsiteY80" fmla="*/ 913210 h 1084437"/>
                    <a:gd name="connsiteX81" fmla="*/ 713699 w 1675928"/>
                    <a:gd name="connsiteY81" fmla="*/ 934614 h 1084437"/>
                    <a:gd name="connsiteX82" fmla="*/ 649487 w 1675928"/>
                    <a:gd name="connsiteY82" fmla="*/ 956017 h 1084437"/>
                    <a:gd name="connsiteX83" fmla="*/ 620948 w 1675928"/>
                    <a:gd name="connsiteY83" fmla="*/ 970286 h 1084437"/>
                    <a:gd name="connsiteX84" fmla="*/ 556736 w 1675928"/>
                    <a:gd name="connsiteY84" fmla="*/ 991690 h 1084437"/>
                    <a:gd name="connsiteX85" fmla="*/ 521062 w 1675928"/>
                    <a:gd name="connsiteY85" fmla="*/ 1005958 h 1084437"/>
                    <a:gd name="connsiteX86" fmla="*/ 449716 w 1675928"/>
                    <a:gd name="connsiteY86" fmla="*/ 1020227 h 1084437"/>
                    <a:gd name="connsiteX87" fmla="*/ 371234 w 1675928"/>
                    <a:gd name="connsiteY87" fmla="*/ 1041631 h 1084437"/>
                    <a:gd name="connsiteX88" fmla="*/ 342695 w 1675928"/>
                    <a:gd name="connsiteY88" fmla="*/ 1048765 h 1084437"/>
                    <a:gd name="connsiteX89" fmla="*/ 314156 w 1675928"/>
                    <a:gd name="connsiteY89" fmla="*/ 1055900 h 1084437"/>
                    <a:gd name="connsiteX90" fmla="*/ 278483 w 1675928"/>
                    <a:gd name="connsiteY90" fmla="*/ 1063034 h 1084437"/>
                    <a:gd name="connsiteX91" fmla="*/ 235675 w 1675928"/>
                    <a:gd name="connsiteY91" fmla="*/ 1077303 h 1084437"/>
                    <a:gd name="connsiteX92" fmla="*/ 214271 w 1675928"/>
                    <a:gd name="connsiteY92" fmla="*/ 1084437 h 1084437"/>
                    <a:gd name="connsiteX93" fmla="*/ 107250 w 1675928"/>
                    <a:gd name="connsiteY93" fmla="*/ 1084437 h 1084437"/>
                    <a:gd name="connsiteX0" fmla="*/ 7365 w 1675928"/>
                    <a:gd name="connsiteY0" fmla="*/ 1048765 h 1084437"/>
                    <a:gd name="connsiteX1" fmla="*/ 230 w 1675928"/>
                    <a:gd name="connsiteY1" fmla="*/ 1013093 h 1084437"/>
                    <a:gd name="connsiteX2" fmla="*/ 14499 w 1675928"/>
                    <a:gd name="connsiteY2" fmla="*/ 991690 h 1084437"/>
                    <a:gd name="connsiteX3" fmla="*/ 28769 w 1675928"/>
                    <a:gd name="connsiteY3" fmla="*/ 948883 h 1084437"/>
                    <a:gd name="connsiteX4" fmla="*/ 43038 w 1675928"/>
                    <a:gd name="connsiteY4" fmla="*/ 927479 h 1084437"/>
                    <a:gd name="connsiteX5" fmla="*/ 57307 w 1675928"/>
                    <a:gd name="connsiteY5" fmla="*/ 884673 h 1084437"/>
                    <a:gd name="connsiteX6" fmla="*/ 71577 w 1675928"/>
                    <a:gd name="connsiteY6" fmla="*/ 870404 h 1084437"/>
                    <a:gd name="connsiteX7" fmla="*/ 100116 w 1675928"/>
                    <a:gd name="connsiteY7" fmla="*/ 834731 h 1084437"/>
                    <a:gd name="connsiteX8" fmla="*/ 107250 w 1675928"/>
                    <a:gd name="connsiteY8" fmla="*/ 813328 h 1084437"/>
                    <a:gd name="connsiteX9" fmla="*/ 114385 w 1675928"/>
                    <a:gd name="connsiteY9" fmla="*/ 784790 h 1084437"/>
                    <a:gd name="connsiteX10" fmla="*/ 135789 w 1675928"/>
                    <a:gd name="connsiteY10" fmla="*/ 763387 h 1084437"/>
                    <a:gd name="connsiteX11" fmla="*/ 164328 w 1675928"/>
                    <a:gd name="connsiteY11" fmla="*/ 713446 h 1084437"/>
                    <a:gd name="connsiteX12" fmla="*/ 171463 w 1675928"/>
                    <a:gd name="connsiteY12" fmla="*/ 692042 h 1084437"/>
                    <a:gd name="connsiteX13" fmla="*/ 192867 w 1675928"/>
                    <a:gd name="connsiteY13" fmla="*/ 670639 h 1084437"/>
                    <a:gd name="connsiteX14" fmla="*/ 221405 w 1675928"/>
                    <a:gd name="connsiteY14" fmla="*/ 627832 h 1084437"/>
                    <a:gd name="connsiteX15" fmla="*/ 235675 w 1675928"/>
                    <a:gd name="connsiteY15" fmla="*/ 606429 h 1084437"/>
                    <a:gd name="connsiteX16" fmla="*/ 257079 w 1675928"/>
                    <a:gd name="connsiteY16" fmla="*/ 585025 h 1084437"/>
                    <a:gd name="connsiteX17" fmla="*/ 278483 w 1675928"/>
                    <a:gd name="connsiteY17" fmla="*/ 570756 h 1084437"/>
                    <a:gd name="connsiteX18" fmla="*/ 321291 w 1675928"/>
                    <a:gd name="connsiteY18" fmla="*/ 513681 h 1084437"/>
                    <a:gd name="connsiteX19" fmla="*/ 342695 w 1675928"/>
                    <a:gd name="connsiteY19" fmla="*/ 499412 h 1084437"/>
                    <a:gd name="connsiteX20" fmla="*/ 356965 w 1675928"/>
                    <a:gd name="connsiteY20" fmla="*/ 485143 h 1084437"/>
                    <a:gd name="connsiteX21" fmla="*/ 385503 w 1675928"/>
                    <a:gd name="connsiteY21" fmla="*/ 470874 h 1084437"/>
                    <a:gd name="connsiteX22" fmla="*/ 406907 w 1675928"/>
                    <a:gd name="connsiteY22" fmla="*/ 449471 h 1084437"/>
                    <a:gd name="connsiteX23" fmla="*/ 435446 w 1675928"/>
                    <a:gd name="connsiteY23" fmla="*/ 435202 h 1084437"/>
                    <a:gd name="connsiteX24" fmla="*/ 449716 w 1675928"/>
                    <a:gd name="connsiteY24" fmla="*/ 420933 h 1084437"/>
                    <a:gd name="connsiteX25" fmla="*/ 478254 w 1675928"/>
                    <a:gd name="connsiteY25" fmla="*/ 406664 h 1084437"/>
                    <a:gd name="connsiteX26" fmla="*/ 499658 w 1675928"/>
                    <a:gd name="connsiteY26" fmla="*/ 392395 h 1084437"/>
                    <a:gd name="connsiteX27" fmla="*/ 513928 w 1675928"/>
                    <a:gd name="connsiteY27" fmla="*/ 378126 h 1084437"/>
                    <a:gd name="connsiteX28" fmla="*/ 535332 w 1675928"/>
                    <a:gd name="connsiteY28" fmla="*/ 370991 h 1084437"/>
                    <a:gd name="connsiteX29" fmla="*/ 556736 w 1675928"/>
                    <a:gd name="connsiteY29" fmla="*/ 356723 h 1084437"/>
                    <a:gd name="connsiteX30" fmla="*/ 599544 w 1675928"/>
                    <a:gd name="connsiteY30" fmla="*/ 306781 h 1084437"/>
                    <a:gd name="connsiteX31" fmla="*/ 649487 w 1675928"/>
                    <a:gd name="connsiteY31" fmla="*/ 263974 h 1084437"/>
                    <a:gd name="connsiteX32" fmla="*/ 663756 w 1675928"/>
                    <a:gd name="connsiteY32" fmla="*/ 242571 h 1084437"/>
                    <a:gd name="connsiteX33" fmla="*/ 692296 w 1675928"/>
                    <a:gd name="connsiteY33" fmla="*/ 206899 h 1084437"/>
                    <a:gd name="connsiteX34" fmla="*/ 713699 w 1675928"/>
                    <a:gd name="connsiteY34" fmla="*/ 206899 h 1084437"/>
                    <a:gd name="connsiteX35" fmla="*/ 727969 w 1675928"/>
                    <a:gd name="connsiteY35" fmla="*/ 192630 h 1084437"/>
                    <a:gd name="connsiteX36" fmla="*/ 792181 w 1675928"/>
                    <a:gd name="connsiteY36" fmla="*/ 114151 h 1084437"/>
                    <a:gd name="connsiteX37" fmla="*/ 813585 w 1675928"/>
                    <a:gd name="connsiteY37" fmla="*/ 92748 h 1084437"/>
                    <a:gd name="connsiteX38" fmla="*/ 856393 w 1675928"/>
                    <a:gd name="connsiteY38" fmla="*/ 71344 h 1084437"/>
                    <a:gd name="connsiteX39" fmla="*/ 877797 w 1675928"/>
                    <a:gd name="connsiteY39" fmla="*/ 64210 h 1084437"/>
                    <a:gd name="connsiteX40" fmla="*/ 927740 w 1675928"/>
                    <a:gd name="connsiteY40" fmla="*/ 35672 h 1084437"/>
                    <a:gd name="connsiteX41" fmla="*/ 1013356 w 1675928"/>
                    <a:gd name="connsiteY41" fmla="*/ 21403 h 1084437"/>
                    <a:gd name="connsiteX42" fmla="*/ 1120377 w 1675928"/>
                    <a:gd name="connsiteY42" fmla="*/ 0 h 1084437"/>
                    <a:gd name="connsiteX43" fmla="*/ 1327283 w 1675928"/>
                    <a:gd name="connsiteY43" fmla="*/ 14268 h 1084437"/>
                    <a:gd name="connsiteX44" fmla="*/ 1362956 w 1675928"/>
                    <a:gd name="connsiteY44" fmla="*/ 21403 h 1084437"/>
                    <a:gd name="connsiteX45" fmla="*/ 1412899 w 1675928"/>
                    <a:gd name="connsiteY45" fmla="*/ 28537 h 1084437"/>
                    <a:gd name="connsiteX46" fmla="*/ 1518249 w 1675928"/>
                    <a:gd name="connsiteY46" fmla="*/ 23176 h 1084437"/>
                    <a:gd name="connsiteX47" fmla="*/ 1527054 w 1675928"/>
                    <a:gd name="connsiteY47" fmla="*/ 64210 h 1084437"/>
                    <a:gd name="connsiteX48" fmla="*/ 1548458 w 1675928"/>
                    <a:gd name="connsiteY48" fmla="*/ 78479 h 1084437"/>
                    <a:gd name="connsiteX49" fmla="*/ 1611237 w 1675928"/>
                    <a:gd name="connsiteY49" fmla="*/ 65983 h 1084437"/>
                    <a:gd name="connsiteX50" fmla="*/ 1584132 w 1675928"/>
                    <a:gd name="connsiteY50" fmla="*/ 99882 h 1084437"/>
                    <a:gd name="connsiteX51" fmla="*/ 1646912 w 1675928"/>
                    <a:gd name="connsiteY51" fmla="*/ 100473 h 1084437"/>
                    <a:gd name="connsiteX52" fmla="*/ 1647628 w 1675928"/>
                    <a:gd name="connsiteY52" fmla="*/ 114742 h 1084437"/>
                    <a:gd name="connsiteX53" fmla="*/ 1675928 w 1675928"/>
                    <a:gd name="connsiteY53" fmla="*/ 186677 h 1084437"/>
                    <a:gd name="connsiteX54" fmla="*/ 1641209 w 1675928"/>
                    <a:gd name="connsiteY54" fmla="*/ 321050 h 1084437"/>
                    <a:gd name="connsiteX55" fmla="*/ 1612670 w 1675928"/>
                    <a:gd name="connsiteY55" fmla="*/ 363857 h 1084437"/>
                    <a:gd name="connsiteX56" fmla="*/ 1598401 w 1675928"/>
                    <a:gd name="connsiteY56" fmla="*/ 385260 h 1084437"/>
                    <a:gd name="connsiteX57" fmla="*/ 1584132 w 1675928"/>
                    <a:gd name="connsiteY57" fmla="*/ 406664 h 1084437"/>
                    <a:gd name="connsiteX58" fmla="*/ 1569862 w 1675928"/>
                    <a:gd name="connsiteY58" fmla="*/ 420933 h 1084437"/>
                    <a:gd name="connsiteX59" fmla="*/ 1555593 w 1675928"/>
                    <a:gd name="connsiteY59" fmla="*/ 442336 h 1084437"/>
                    <a:gd name="connsiteX60" fmla="*/ 1519919 w 1675928"/>
                    <a:gd name="connsiteY60" fmla="*/ 478008 h 1084437"/>
                    <a:gd name="connsiteX61" fmla="*/ 1477111 w 1675928"/>
                    <a:gd name="connsiteY61" fmla="*/ 527950 h 1084437"/>
                    <a:gd name="connsiteX62" fmla="*/ 1455707 w 1675928"/>
                    <a:gd name="connsiteY62" fmla="*/ 556487 h 1084437"/>
                    <a:gd name="connsiteX63" fmla="*/ 1427168 w 1675928"/>
                    <a:gd name="connsiteY63" fmla="*/ 577891 h 1084437"/>
                    <a:gd name="connsiteX64" fmla="*/ 1362956 w 1675928"/>
                    <a:gd name="connsiteY64" fmla="*/ 627832 h 1084437"/>
                    <a:gd name="connsiteX65" fmla="*/ 1341552 w 1675928"/>
                    <a:gd name="connsiteY65" fmla="*/ 642101 h 1084437"/>
                    <a:gd name="connsiteX66" fmla="*/ 1313013 w 1675928"/>
                    <a:gd name="connsiteY66" fmla="*/ 663504 h 1084437"/>
                    <a:gd name="connsiteX67" fmla="*/ 1284475 w 1675928"/>
                    <a:gd name="connsiteY67" fmla="*/ 670639 h 1084437"/>
                    <a:gd name="connsiteX68" fmla="*/ 1241666 w 1675928"/>
                    <a:gd name="connsiteY68" fmla="*/ 699177 h 1084437"/>
                    <a:gd name="connsiteX69" fmla="*/ 1198858 w 1675928"/>
                    <a:gd name="connsiteY69" fmla="*/ 727714 h 1084437"/>
                    <a:gd name="connsiteX70" fmla="*/ 1141781 w 1675928"/>
                    <a:gd name="connsiteY70" fmla="*/ 749118 h 1084437"/>
                    <a:gd name="connsiteX71" fmla="*/ 1120377 w 1675928"/>
                    <a:gd name="connsiteY71" fmla="*/ 756252 h 1084437"/>
                    <a:gd name="connsiteX72" fmla="*/ 1063299 w 1675928"/>
                    <a:gd name="connsiteY72" fmla="*/ 784790 h 1084437"/>
                    <a:gd name="connsiteX73" fmla="*/ 1034760 w 1675928"/>
                    <a:gd name="connsiteY73" fmla="*/ 806194 h 1084437"/>
                    <a:gd name="connsiteX74" fmla="*/ 999087 w 1675928"/>
                    <a:gd name="connsiteY74" fmla="*/ 813328 h 1084437"/>
                    <a:gd name="connsiteX75" fmla="*/ 934875 w 1675928"/>
                    <a:gd name="connsiteY75" fmla="*/ 849000 h 1084437"/>
                    <a:gd name="connsiteX76" fmla="*/ 913471 w 1675928"/>
                    <a:gd name="connsiteY76" fmla="*/ 863269 h 1084437"/>
                    <a:gd name="connsiteX77" fmla="*/ 870662 w 1675928"/>
                    <a:gd name="connsiteY77" fmla="*/ 877538 h 1084437"/>
                    <a:gd name="connsiteX78" fmla="*/ 827854 w 1675928"/>
                    <a:gd name="connsiteY78" fmla="*/ 891807 h 1084437"/>
                    <a:gd name="connsiteX79" fmla="*/ 792181 w 1675928"/>
                    <a:gd name="connsiteY79" fmla="*/ 906076 h 1084437"/>
                    <a:gd name="connsiteX80" fmla="*/ 770777 w 1675928"/>
                    <a:gd name="connsiteY80" fmla="*/ 913210 h 1084437"/>
                    <a:gd name="connsiteX81" fmla="*/ 713699 w 1675928"/>
                    <a:gd name="connsiteY81" fmla="*/ 934614 h 1084437"/>
                    <a:gd name="connsiteX82" fmla="*/ 649487 w 1675928"/>
                    <a:gd name="connsiteY82" fmla="*/ 956017 h 1084437"/>
                    <a:gd name="connsiteX83" fmla="*/ 620948 w 1675928"/>
                    <a:gd name="connsiteY83" fmla="*/ 970286 h 1084437"/>
                    <a:gd name="connsiteX84" fmla="*/ 556736 w 1675928"/>
                    <a:gd name="connsiteY84" fmla="*/ 991690 h 1084437"/>
                    <a:gd name="connsiteX85" fmla="*/ 521062 w 1675928"/>
                    <a:gd name="connsiteY85" fmla="*/ 1005958 h 1084437"/>
                    <a:gd name="connsiteX86" fmla="*/ 449716 w 1675928"/>
                    <a:gd name="connsiteY86" fmla="*/ 1020227 h 1084437"/>
                    <a:gd name="connsiteX87" fmla="*/ 371234 w 1675928"/>
                    <a:gd name="connsiteY87" fmla="*/ 1041631 h 1084437"/>
                    <a:gd name="connsiteX88" fmla="*/ 342695 w 1675928"/>
                    <a:gd name="connsiteY88" fmla="*/ 1048765 h 1084437"/>
                    <a:gd name="connsiteX89" fmla="*/ 314156 w 1675928"/>
                    <a:gd name="connsiteY89" fmla="*/ 1055900 h 1084437"/>
                    <a:gd name="connsiteX90" fmla="*/ 278483 w 1675928"/>
                    <a:gd name="connsiteY90" fmla="*/ 1063034 h 1084437"/>
                    <a:gd name="connsiteX91" fmla="*/ 235675 w 1675928"/>
                    <a:gd name="connsiteY91" fmla="*/ 1077303 h 1084437"/>
                    <a:gd name="connsiteX92" fmla="*/ 214271 w 1675928"/>
                    <a:gd name="connsiteY92" fmla="*/ 1084437 h 1084437"/>
                    <a:gd name="connsiteX93" fmla="*/ 107250 w 1675928"/>
                    <a:gd name="connsiteY93" fmla="*/ 1084437 h 1084437"/>
                    <a:gd name="connsiteX0" fmla="*/ 7365 w 1675928"/>
                    <a:gd name="connsiteY0" fmla="*/ 1048765 h 1084437"/>
                    <a:gd name="connsiteX1" fmla="*/ 230 w 1675928"/>
                    <a:gd name="connsiteY1" fmla="*/ 1013093 h 1084437"/>
                    <a:gd name="connsiteX2" fmla="*/ 14499 w 1675928"/>
                    <a:gd name="connsiteY2" fmla="*/ 991690 h 1084437"/>
                    <a:gd name="connsiteX3" fmla="*/ 28769 w 1675928"/>
                    <a:gd name="connsiteY3" fmla="*/ 948883 h 1084437"/>
                    <a:gd name="connsiteX4" fmla="*/ 43038 w 1675928"/>
                    <a:gd name="connsiteY4" fmla="*/ 927479 h 1084437"/>
                    <a:gd name="connsiteX5" fmla="*/ 57307 w 1675928"/>
                    <a:gd name="connsiteY5" fmla="*/ 884673 h 1084437"/>
                    <a:gd name="connsiteX6" fmla="*/ 71577 w 1675928"/>
                    <a:gd name="connsiteY6" fmla="*/ 870404 h 1084437"/>
                    <a:gd name="connsiteX7" fmla="*/ 100116 w 1675928"/>
                    <a:gd name="connsiteY7" fmla="*/ 834731 h 1084437"/>
                    <a:gd name="connsiteX8" fmla="*/ 107250 w 1675928"/>
                    <a:gd name="connsiteY8" fmla="*/ 813328 h 1084437"/>
                    <a:gd name="connsiteX9" fmla="*/ 114385 w 1675928"/>
                    <a:gd name="connsiteY9" fmla="*/ 784790 h 1084437"/>
                    <a:gd name="connsiteX10" fmla="*/ 135789 w 1675928"/>
                    <a:gd name="connsiteY10" fmla="*/ 763387 h 1084437"/>
                    <a:gd name="connsiteX11" fmla="*/ 164328 w 1675928"/>
                    <a:gd name="connsiteY11" fmla="*/ 713446 h 1084437"/>
                    <a:gd name="connsiteX12" fmla="*/ 171463 w 1675928"/>
                    <a:gd name="connsiteY12" fmla="*/ 692042 h 1084437"/>
                    <a:gd name="connsiteX13" fmla="*/ 192867 w 1675928"/>
                    <a:gd name="connsiteY13" fmla="*/ 670639 h 1084437"/>
                    <a:gd name="connsiteX14" fmla="*/ 221405 w 1675928"/>
                    <a:gd name="connsiteY14" fmla="*/ 627832 h 1084437"/>
                    <a:gd name="connsiteX15" fmla="*/ 235675 w 1675928"/>
                    <a:gd name="connsiteY15" fmla="*/ 606429 h 1084437"/>
                    <a:gd name="connsiteX16" fmla="*/ 257079 w 1675928"/>
                    <a:gd name="connsiteY16" fmla="*/ 585025 h 1084437"/>
                    <a:gd name="connsiteX17" fmla="*/ 278483 w 1675928"/>
                    <a:gd name="connsiteY17" fmla="*/ 570756 h 1084437"/>
                    <a:gd name="connsiteX18" fmla="*/ 321291 w 1675928"/>
                    <a:gd name="connsiteY18" fmla="*/ 513681 h 1084437"/>
                    <a:gd name="connsiteX19" fmla="*/ 342695 w 1675928"/>
                    <a:gd name="connsiteY19" fmla="*/ 499412 h 1084437"/>
                    <a:gd name="connsiteX20" fmla="*/ 356965 w 1675928"/>
                    <a:gd name="connsiteY20" fmla="*/ 485143 h 1084437"/>
                    <a:gd name="connsiteX21" fmla="*/ 385503 w 1675928"/>
                    <a:gd name="connsiteY21" fmla="*/ 470874 h 1084437"/>
                    <a:gd name="connsiteX22" fmla="*/ 406907 w 1675928"/>
                    <a:gd name="connsiteY22" fmla="*/ 449471 h 1084437"/>
                    <a:gd name="connsiteX23" fmla="*/ 435446 w 1675928"/>
                    <a:gd name="connsiteY23" fmla="*/ 435202 h 1084437"/>
                    <a:gd name="connsiteX24" fmla="*/ 449716 w 1675928"/>
                    <a:gd name="connsiteY24" fmla="*/ 420933 h 1084437"/>
                    <a:gd name="connsiteX25" fmla="*/ 478254 w 1675928"/>
                    <a:gd name="connsiteY25" fmla="*/ 406664 h 1084437"/>
                    <a:gd name="connsiteX26" fmla="*/ 499658 w 1675928"/>
                    <a:gd name="connsiteY26" fmla="*/ 392395 h 1084437"/>
                    <a:gd name="connsiteX27" fmla="*/ 513928 w 1675928"/>
                    <a:gd name="connsiteY27" fmla="*/ 378126 h 1084437"/>
                    <a:gd name="connsiteX28" fmla="*/ 535332 w 1675928"/>
                    <a:gd name="connsiteY28" fmla="*/ 370991 h 1084437"/>
                    <a:gd name="connsiteX29" fmla="*/ 556736 w 1675928"/>
                    <a:gd name="connsiteY29" fmla="*/ 356723 h 1084437"/>
                    <a:gd name="connsiteX30" fmla="*/ 599544 w 1675928"/>
                    <a:gd name="connsiteY30" fmla="*/ 306781 h 1084437"/>
                    <a:gd name="connsiteX31" fmla="*/ 649487 w 1675928"/>
                    <a:gd name="connsiteY31" fmla="*/ 263974 h 1084437"/>
                    <a:gd name="connsiteX32" fmla="*/ 663756 w 1675928"/>
                    <a:gd name="connsiteY32" fmla="*/ 242571 h 1084437"/>
                    <a:gd name="connsiteX33" fmla="*/ 692296 w 1675928"/>
                    <a:gd name="connsiteY33" fmla="*/ 206899 h 1084437"/>
                    <a:gd name="connsiteX34" fmla="*/ 713699 w 1675928"/>
                    <a:gd name="connsiteY34" fmla="*/ 206899 h 1084437"/>
                    <a:gd name="connsiteX35" fmla="*/ 727969 w 1675928"/>
                    <a:gd name="connsiteY35" fmla="*/ 192630 h 1084437"/>
                    <a:gd name="connsiteX36" fmla="*/ 792181 w 1675928"/>
                    <a:gd name="connsiteY36" fmla="*/ 114151 h 1084437"/>
                    <a:gd name="connsiteX37" fmla="*/ 813585 w 1675928"/>
                    <a:gd name="connsiteY37" fmla="*/ 92748 h 1084437"/>
                    <a:gd name="connsiteX38" fmla="*/ 856393 w 1675928"/>
                    <a:gd name="connsiteY38" fmla="*/ 71344 h 1084437"/>
                    <a:gd name="connsiteX39" fmla="*/ 877797 w 1675928"/>
                    <a:gd name="connsiteY39" fmla="*/ 64210 h 1084437"/>
                    <a:gd name="connsiteX40" fmla="*/ 927740 w 1675928"/>
                    <a:gd name="connsiteY40" fmla="*/ 35672 h 1084437"/>
                    <a:gd name="connsiteX41" fmla="*/ 1013356 w 1675928"/>
                    <a:gd name="connsiteY41" fmla="*/ 21403 h 1084437"/>
                    <a:gd name="connsiteX42" fmla="*/ 1120377 w 1675928"/>
                    <a:gd name="connsiteY42" fmla="*/ 0 h 1084437"/>
                    <a:gd name="connsiteX43" fmla="*/ 1327283 w 1675928"/>
                    <a:gd name="connsiteY43" fmla="*/ 14268 h 1084437"/>
                    <a:gd name="connsiteX44" fmla="*/ 1362956 w 1675928"/>
                    <a:gd name="connsiteY44" fmla="*/ 21403 h 1084437"/>
                    <a:gd name="connsiteX45" fmla="*/ 1412899 w 1675928"/>
                    <a:gd name="connsiteY45" fmla="*/ 28537 h 1084437"/>
                    <a:gd name="connsiteX46" fmla="*/ 1518249 w 1675928"/>
                    <a:gd name="connsiteY46" fmla="*/ 23176 h 1084437"/>
                    <a:gd name="connsiteX47" fmla="*/ 1527054 w 1675928"/>
                    <a:gd name="connsiteY47" fmla="*/ 64210 h 1084437"/>
                    <a:gd name="connsiteX48" fmla="*/ 1548458 w 1675928"/>
                    <a:gd name="connsiteY48" fmla="*/ 78479 h 1084437"/>
                    <a:gd name="connsiteX49" fmla="*/ 1638820 w 1675928"/>
                    <a:gd name="connsiteY49" fmla="*/ 52896 h 1084437"/>
                    <a:gd name="connsiteX50" fmla="*/ 1584132 w 1675928"/>
                    <a:gd name="connsiteY50" fmla="*/ 99882 h 1084437"/>
                    <a:gd name="connsiteX51" fmla="*/ 1646912 w 1675928"/>
                    <a:gd name="connsiteY51" fmla="*/ 100473 h 1084437"/>
                    <a:gd name="connsiteX52" fmla="*/ 1647628 w 1675928"/>
                    <a:gd name="connsiteY52" fmla="*/ 114742 h 1084437"/>
                    <a:gd name="connsiteX53" fmla="*/ 1675928 w 1675928"/>
                    <a:gd name="connsiteY53" fmla="*/ 186677 h 1084437"/>
                    <a:gd name="connsiteX54" fmla="*/ 1641209 w 1675928"/>
                    <a:gd name="connsiteY54" fmla="*/ 321050 h 1084437"/>
                    <a:gd name="connsiteX55" fmla="*/ 1612670 w 1675928"/>
                    <a:gd name="connsiteY55" fmla="*/ 363857 h 1084437"/>
                    <a:gd name="connsiteX56" fmla="*/ 1598401 w 1675928"/>
                    <a:gd name="connsiteY56" fmla="*/ 385260 h 1084437"/>
                    <a:gd name="connsiteX57" fmla="*/ 1584132 w 1675928"/>
                    <a:gd name="connsiteY57" fmla="*/ 406664 h 1084437"/>
                    <a:gd name="connsiteX58" fmla="*/ 1569862 w 1675928"/>
                    <a:gd name="connsiteY58" fmla="*/ 420933 h 1084437"/>
                    <a:gd name="connsiteX59" fmla="*/ 1555593 w 1675928"/>
                    <a:gd name="connsiteY59" fmla="*/ 442336 h 1084437"/>
                    <a:gd name="connsiteX60" fmla="*/ 1519919 w 1675928"/>
                    <a:gd name="connsiteY60" fmla="*/ 478008 h 1084437"/>
                    <a:gd name="connsiteX61" fmla="*/ 1477111 w 1675928"/>
                    <a:gd name="connsiteY61" fmla="*/ 527950 h 1084437"/>
                    <a:gd name="connsiteX62" fmla="*/ 1455707 w 1675928"/>
                    <a:gd name="connsiteY62" fmla="*/ 556487 h 1084437"/>
                    <a:gd name="connsiteX63" fmla="*/ 1427168 w 1675928"/>
                    <a:gd name="connsiteY63" fmla="*/ 577891 h 1084437"/>
                    <a:gd name="connsiteX64" fmla="*/ 1362956 w 1675928"/>
                    <a:gd name="connsiteY64" fmla="*/ 627832 h 1084437"/>
                    <a:gd name="connsiteX65" fmla="*/ 1341552 w 1675928"/>
                    <a:gd name="connsiteY65" fmla="*/ 642101 h 1084437"/>
                    <a:gd name="connsiteX66" fmla="*/ 1313013 w 1675928"/>
                    <a:gd name="connsiteY66" fmla="*/ 663504 h 1084437"/>
                    <a:gd name="connsiteX67" fmla="*/ 1284475 w 1675928"/>
                    <a:gd name="connsiteY67" fmla="*/ 670639 h 1084437"/>
                    <a:gd name="connsiteX68" fmla="*/ 1241666 w 1675928"/>
                    <a:gd name="connsiteY68" fmla="*/ 699177 h 1084437"/>
                    <a:gd name="connsiteX69" fmla="*/ 1198858 w 1675928"/>
                    <a:gd name="connsiteY69" fmla="*/ 727714 h 1084437"/>
                    <a:gd name="connsiteX70" fmla="*/ 1141781 w 1675928"/>
                    <a:gd name="connsiteY70" fmla="*/ 749118 h 1084437"/>
                    <a:gd name="connsiteX71" fmla="*/ 1120377 w 1675928"/>
                    <a:gd name="connsiteY71" fmla="*/ 756252 h 1084437"/>
                    <a:gd name="connsiteX72" fmla="*/ 1063299 w 1675928"/>
                    <a:gd name="connsiteY72" fmla="*/ 784790 h 1084437"/>
                    <a:gd name="connsiteX73" fmla="*/ 1034760 w 1675928"/>
                    <a:gd name="connsiteY73" fmla="*/ 806194 h 1084437"/>
                    <a:gd name="connsiteX74" fmla="*/ 999087 w 1675928"/>
                    <a:gd name="connsiteY74" fmla="*/ 813328 h 1084437"/>
                    <a:gd name="connsiteX75" fmla="*/ 934875 w 1675928"/>
                    <a:gd name="connsiteY75" fmla="*/ 849000 h 1084437"/>
                    <a:gd name="connsiteX76" fmla="*/ 913471 w 1675928"/>
                    <a:gd name="connsiteY76" fmla="*/ 863269 h 1084437"/>
                    <a:gd name="connsiteX77" fmla="*/ 870662 w 1675928"/>
                    <a:gd name="connsiteY77" fmla="*/ 877538 h 1084437"/>
                    <a:gd name="connsiteX78" fmla="*/ 827854 w 1675928"/>
                    <a:gd name="connsiteY78" fmla="*/ 891807 h 1084437"/>
                    <a:gd name="connsiteX79" fmla="*/ 792181 w 1675928"/>
                    <a:gd name="connsiteY79" fmla="*/ 906076 h 1084437"/>
                    <a:gd name="connsiteX80" fmla="*/ 770777 w 1675928"/>
                    <a:gd name="connsiteY80" fmla="*/ 913210 h 1084437"/>
                    <a:gd name="connsiteX81" fmla="*/ 713699 w 1675928"/>
                    <a:gd name="connsiteY81" fmla="*/ 934614 h 1084437"/>
                    <a:gd name="connsiteX82" fmla="*/ 649487 w 1675928"/>
                    <a:gd name="connsiteY82" fmla="*/ 956017 h 1084437"/>
                    <a:gd name="connsiteX83" fmla="*/ 620948 w 1675928"/>
                    <a:gd name="connsiteY83" fmla="*/ 970286 h 1084437"/>
                    <a:gd name="connsiteX84" fmla="*/ 556736 w 1675928"/>
                    <a:gd name="connsiteY84" fmla="*/ 991690 h 1084437"/>
                    <a:gd name="connsiteX85" fmla="*/ 521062 w 1675928"/>
                    <a:gd name="connsiteY85" fmla="*/ 1005958 h 1084437"/>
                    <a:gd name="connsiteX86" fmla="*/ 449716 w 1675928"/>
                    <a:gd name="connsiteY86" fmla="*/ 1020227 h 1084437"/>
                    <a:gd name="connsiteX87" fmla="*/ 371234 w 1675928"/>
                    <a:gd name="connsiteY87" fmla="*/ 1041631 h 1084437"/>
                    <a:gd name="connsiteX88" fmla="*/ 342695 w 1675928"/>
                    <a:gd name="connsiteY88" fmla="*/ 1048765 h 1084437"/>
                    <a:gd name="connsiteX89" fmla="*/ 314156 w 1675928"/>
                    <a:gd name="connsiteY89" fmla="*/ 1055900 h 1084437"/>
                    <a:gd name="connsiteX90" fmla="*/ 278483 w 1675928"/>
                    <a:gd name="connsiteY90" fmla="*/ 1063034 h 1084437"/>
                    <a:gd name="connsiteX91" fmla="*/ 235675 w 1675928"/>
                    <a:gd name="connsiteY91" fmla="*/ 1077303 h 1084437"/>
                    <a:gd name="connsiteX92" fmla="*/ 214271 w 1675928"/>
                    <a:gd name="connsiteY92" fmla="*/ 1084437 h 1084437"/>
                    <a:gd name="connsiteX93" fmla="*/ 107250 w 1675928"/>
                    <a:gd name="connsiteY93" fmla="*/ 1084437 h 1084437"/>
                    <a:gd name="connsiteX0" fmla="*/ 7365 w 1675928"/>
                    <a:gd name="connsiteY0" fmla="*/ 1048765 h 1084437"/>
                    <a:gd name="connsiteX1" fmla="*/ 230 w 1675928"/>
                    <a:gd name="connsiteY1" fmla="*/ 1013093 h 1084437"/>
                    <a:gd name="connsiteX2" fmla="*/ 14499 w 1675928"/>
                    <a:gd name="connsiteY2" fmla="*/ 991690 h 1084437"/>
                    <a:gd name="connsiteX3" fmla="*/ 28769 w 1675928"/>
                    <a:gd name="connsiteY3" fmla="*/ 948883 h 1084437"/>
                    <a:gd name="connsiteX4" fmla="*/ 43038 w 1675928"/>
                    <a:gd name="connsiteY4" fmla="*/ 927479 h 1084437"/>
                    <a:gd name="connsiteX5" fmla="*/ 57307 w 1675928"/>
                    <a:gd name="connsiteY5" fmla="*/ 884673 h 1084437"/>
                    <a:gd name="connsiteX6" fmla="*/ 71577 w 1675928"/>
                    <a:gd name="connsiteY6" fmla="*/ 870404 h 1084437"/>
                    <a:gd name="connsiteX7" fmla="*/ 100116 w 1675928"/>
                    <a:gd name="connsiteY7" fmla="*/ 834731 h 1084437"/>
                    <a:gd name="connsiteX8" fmla="*/ 107250 w 1675928"/>
                    <a:gd name="connsiteY8" fmla="*/ 813328 h 1084437"/>
                    <a:gd name="connsiteX9" fmla="*/ 114385 w 1675928"/>
                    <a:gd name="connsiteY9" fmla="*/ 784790 h 1084437"/>
                    <a:gd name="connsiteX10" fmla="*/ 135789 w 1675928"/>
                    <a:gd name="connsiteY10" fmla="*/ 763387 h 1084437"/>
                    <a:gd name="connsiteX11" fmla="*/ 164328 w 1675928"/>
                    <a:gd name="connsiteY11" fmla="*/ 713446 h 1084437"/>
                    <a:gd name="connsiteX12" fmla="*/ 171463 w 1675928"/>
                    <a:gd name="connsiteY12" fmla="*/ 692042 h 1084437"/>
                    <a:gd name="connsiteX13" fmla="*/ 192867 w 1675928"/>
                    <a:gd name="connsiteY13" fmla="*/ 670639 h 1084437"/>
                    <a:gd name="connsiteX14" fmla="*/ 221405 w 1675928"/>
                    <a:gd name="connsiteY14" fmla="*/ 627832 h 1084437"/>
                    <a:gd name="connsiteX15" fmla="*/ 235675 w 1675928"/>
                    <a:gd name="connsiteY15" fmla="*/ 606429 h 1084437"/>
                    <a:gd name="connsiteX16" fmla="*/ 257079 w 1675928"/>
                    <a:gd name="connsiteY16" fmla="*/ 585025 h 1084437"/>
                    <a:gd name="connsiteX17" fmla="*/ 278483 w 1675928"/>
                    <a:gd name="connsiteY17" fmla="*/ 570756 h 1084437"/>
                    <a:gd name="connsiteX18" fmla="*/ 321291 w 1675928"/>
                    <a:gd name="connsiteY18" fmla="*/ 513681 h 1084437"/>
                    <a:gd name="connsiteX19" fmla="*/ 342695 w 1675928"/>
                    <a:gd name="connsiteY19" fmla="*/ 499412 h 1084437"/>
                    <a:gd name="connsiteX20" fmla="*/ 356965 w 1675928"/>
                    <a:gd name="connsiteY20" fmla="*/ 485143 h 1084437"/>
                    <a:gd name="connsiteX21" fmla="*/ 385503 w 1675928"/>
                    <a:gd name="connsiteY21" fmla="*/ 470874 h 1084437"/>
                    <a:gd name="connsiteX22" fmla="*/ 406907 w 1675928"/>
                    <a:gd name="connsiteY22" fmla="*/ 449471 h 1084437"/>
                    <a:gd name="connsiteX23" fmla="*/ 435446 w 1675928"/>
                    <a:gd name="connsiteY23" fmla="*/ 435202 h 1084437"/>
                    <a:gd name="connsiteX24" fmla="*/ 449716 w 1675928"/>
                    <a:gd name="connsiteY24" fmla="*/ 420933 h 1084437"/>
                    <a:gd name="connsiteX25" fmla="*/ 478254 w 1675928"/>
                    <a:gd name="connsiteY25" fmla="*/ 406664 h 1084437"/>
                    <a:gd name="connsiteX26" fmla="*/ 499658 w 1675928"/>
                    <a:gd name="connsiteY26" fmla="*/ 392395 h 1084437"/>
                    <a:gd name="connsiteX27" fmla="*/ 513928 w 1675928"/>
                    <a:gd name="connsiteY27" fmla="*/ 378126 h 1084437"/>
                    <a:gd name="connsiteX28" fmla="*/ 535332 w 1675928"/>
                    <a:gd name="connsiteY28" fmla="*/ 370991 h 1084437"/>
                    <a:gd name="connsiteX29" fmla="*/ 556736 w 1675928"/>
                    <a:gd name="connsiteY29" fmla="*/ 356723 h 1084437"/>
                    <a:gd name="connsiteX30" fmla="*/ 599544 w 1675928"/>
                    <a:gd name="connsiteY30" fmla="*/ 306781 h 1084437"/>
                    <a:gd name="connsiteX31" fmla="*/ 649487 w 1675928"/>
                    <a:gd name="connsiteY31" fmla="*/ 263974 h 1084437"/>
                    <a:gd name="connsiteX32" fmla="*/ 663756 w 1675928"/>
                    <a:gd name="connsiteY32" fmla="*/ 242571 h 1084437"/>
                    <a:gd name="connsiteX33" fmla="*/ 692296 w 1675928"/>
                    <a:gd name="connsiteY33" fmla="*/ 206899 h 1084437"/>
                    <a:gd name="connsiteX34" fmla="*/ 713699 w 1675928"/>
                    <a:gd name="connsiteY34" fmla="*/ 206899 h 1084437"/>
                    <a:gd name="connsiteX35" fmla="*/ 727969 w 1675928"/>
                    <a:gd name="connsiteY35" fmla="*/ 192630 h 1084437"/>
                    <a:gd name="connsiteX36" fmla="*/ 792181 w 1675928"/>
                    <a:gd name="connsiteY36" fmla="*/ 114151 h 1084437"/>
                    <a:gd name="connsiteX37" fmla="*/ 813585 w 1675928"/>
                    <a:gd name="connsiteY37" fmla="*/ 92748 h 1084437"/>
                    <a:gd name="connsiteX38" fmla="*/ 856393 w 1675928"/>
                    <a:gd name="connsiteY38" fmla="*/ 71344 h 1084437"/>
                    <a:gd name="connsiteX39" fmla="*/ 877797 w 1675928"/>
                    <a:gd name="connsiteY39" fmla="*/ 64210 h 1084437"/>
                    <a:gd name="connsiteX40" fmla="*/ 927740 w 1675928"/>
                    <a:gd name="connsiteY40" fmla="*/ 35672 h 1084437"/>
                    <a:gd name="connsiteX41" fmla="*/ 1013356 w 1675928"/>
                    <a:gd name="connsiteY41" fmla="*/ 21403 h 1084437"/>
                    <a:gd name="connsiteX42" fmla="*/ 1120377 w 1675928"/>
                    <a:gd name="connsiteY42" fmla="*/ 0 h 1084437"/>
                    <a:gd name="connsiteX43" fmla="*/ 1327283 w 1675928"/>
                    <a:gd name="connsiteY43" fmla="*/ 14268 h 1084437"/>
                    <a:gd name="connsiteX44" fmla="*/ 1362956 w 1675928"/>
                    <a:gd name="connsiteY44" fmla="*/ 21403 h 1084437"/>
                    <a:gd name="connsiteX45" fmla="*/ 1412899 w 1675928"/>
                    <a:gd name="connsiteY45" fmla="*/ 28537 h 1084437"/>
                    <a:gd name="connsiteX46" fmla="*/ 1518249 w 1675928"/>
                    <a:gd name="connsiteY46" fmla="*/ 23176 h 1084437"/>
                    <a:gd name="connsiteX47" fmla="*/ 1527054 w 1675928"/>
                    <a:gd name="connsiteY47" fmla="*/ 64210 h 1084437"/>
                    <a:gd name="connsiteX48" fmla="*/ 1548458 w 1675928"/>
                    <a:gd name="connsiteY48" fmla="*/ 78479 h 1084437"/>
                    <a:gd name="connsiteX49" fmla="*/ 1638820 w 1675928"/>
                    <a:gd name="connsiteY49" fmla="*/ 52896 h 1084437"/>
                    <a:gd name="connsiteX50" fmla="*/ 1591029 w 1675928"/>
                    <a:gd name="connsiteY50" fmla="*/ 73708 h 1084437"/>
                    <a:gd name="connsiteX51" fmla="*/ 1646912 w 1675928"/>
                    <a:gd name="connsiteY51" fmla="*/ 100473 h 1084437"/>
                    <a:gd name="connsiteX52" fmla="*/ 1647628 w 1675928"/>
                    <a:gd name="connsiteY52" fmla="*/ 114742 h 1084437"/>
                    <a:gd name="connsiteX53" fmla="*/ 1675928 w 1675928"/>
                    <a:gd name="connsiteY53" fmla="*/ 186677 h 1084437"/>
                    <a:gd name="connsiteX54" fmla="*/ 1641209 w 1675928"/>
                    <a:gd name="connsiteY54" fmla="*/ 321050 h 1084437"/>
                    <a:gd name="connsiteX55" fmla="*/ 1612670 w 1675928"/>
                    <a:gd name="connsiteY55" fmla="*/ 363857 h 1084437"/>
                    <a:gd name="connsiteX56" fmla="*/ 1598401 w 1675928"/>
                    <a:gd name="connsiteY56" fmla="*/ 385260 h 1084437"/>
                    <a:gd name="connsiteX57" fmla="*/ 1584132 w 1675928"/>
                    <a:gd name="connsiteY57" fmla="*/ 406664 h 1084437"/>
                    <a:gd name="connsiteX58" fmla="*/ 1569862 w 1675928"/>
                    <a:gd name="connsiteY58" fmla="*/ 420933 h 1084437"/>
                    <a:gd name="connsiteX59" fmla="*/ 1555593 w 1675928"/>
                    <a:gd name="connsiteY59" fmla="*/ 442336 h 1084437"/>
                    <a:gd name="connsiteX60" fmla="*/ 1519919 w 1675928"/>
                    <a:gd name="connsiteY60" fmla="*/ 478008 h 1084437"/>
                    <a:gd name="connsiteX61" fmla="*/ 1477111 w 1675928"/>
                    <a:gd name="connsiteY61" fmla="*/ 527950 h 1084437"/>
                    <a:gd name="connsiteX62" fmla="*/ 1455707 w 1675928"/>
                    <a:gd name="connsiteY62" fmla="*/ 556487 h 1084437"/>
                    <a:gd name="connsiteX63" fmla="*/ 1427168 w 1675928"/>
                    <a:gd name="connsiteY63" fmla="*/ 577891 h 1084437"/>
                    <a:gd name="connsiteX64" fmla="*/ 1362956 w 1675928"/>
                    <a:gd name="connsiteY64" fmla="*/ 627832 h 1084437"/>
                    <a:gd name="connsiteX65" fmla="*/ 1341552 w 1675928"/>
                    <a:gd name="connsiteY65" fmla="*/ 642101 h 1084437"/>
                    <a:gd name="connsiteX66" fmla="*/ 1313013 w 1675928"/>
                    <a:gd name="connsiteY66" fmla="*/ 663504 h 1084437"/>
                    <a:gd name="connsiteX67" fmla="*/ 1284475 w 1675928"/>
                    <a:gd name="connsiteY67" fmla="*/ 670639 h 1084437"/>
                    <a:gd name="connsiteX68" fmla="*/ 1241666 w 1675928"/>
                    <a:gd name="connsiteY68" fmla="*/ 699177 h 1084437"/>
                    <a:gd name="connsiteX69" fmla="*/ 1198858 w 1675928"/>
                    <a:gd name="connsiteY69" fmla="*/ 727714 h 1084437"/>
                    <a:gd name="connsiteX70" fmla="*/ 1141781 w 1675928"/>
                    <a:gd name="connsiteY70" fmla="*/ 749118 h 1084437"/>
                    <a:gd name="connsiteX71" fmla="*/ 1120377 w 1675928"/>
                    <a:gd name="connsiteY71" fmla="*/ 756252 h 1084437"/>
                    <a:gd name="connsiteX72" fmla="*/ 1063299 w 1675928"/>
                    <a:gd name="connsiteY72" fmla="*/ 784790 h 1084437"/>
                    <a:gd name="connsiteX73" fmla="*/ 1034760 w 1675928"/>
                    <a:gd name="connsiteY73" fmla="*/ 806194 h 1084437"/>
                    <a:gd name="connsiteX74" fmla="*/ 999087 w 1675928"/>
                    <a:gd name="connsiteY74" fmla="*/ 813328 h 1084437"/>
                    <a:gd name="connsiteX75" fmla="*/ 934875 w 1675928"/>
                    <a:gd name="connsiteY75" fmla="*/ 849000 h 1084437"/>
                    <a:gd name="connsiteX76" fmla="*/ 913471 w 1675928"/>
                    <a:gd name="connsiteY76" fmla="*/ 863269 h 1084437"/>
                    <a:gd name="connsiteX77" fmla="*/ 870662 w 1675928"/>
                    <a:gd name="connsiteY77" fmla="*/ 877538 h 1084437"/>
                    <a:gd name="connsiteX78" fmla="*/ 827854 w 1675928"/>
                    <a:gd name="connsiteY78" fmla="*/ 891807 h 1084437"/>
                    <a:gd name="connsiteX79" fmla="*/ 792181 w 1675928"/>
                    <a:gd name="connsiteY79" fmla="*/ 906076 h 1084437"/>
                    <a:gd name="connsiteX80" fmla="*/ 770777 w 1675928"/>
                    <a:gd name="connsiteY80" fmla="*/ 913210 h 1084437"/>
                    <a:gd name="connsiteX81" fmla="*/ 713699 w 1675928"/>
                    <a:gd name="connsiteY81" fmla="*/ 934614 h 1084437"/>
                    <a:gd name="connsiteX82" fmla="*/ 649487 w 1675928"/>
                    <a:gd name="connsiteY82" fmla="*/ 956017 h 1084437"/>
                    <a:gd name="connsiteX83" fmla="*/ 620948 w 1675928"/>
                    <a:gd name="connsiteY83" fmla="*/ 970286 h 1084437"/>
                    <a:gd name="connsiteX84" fmla="*/ 556736 w 1675928"/>
                    <a:gd name="connsiteY84" fmla="*/ 991690 h 1084437"/>
                    <a:gd name="connsiteX85" fmla="*/ 521062 w 1675928"/>
                    <a:gd name="connsiteY85" fmla="*/ 1005958 h 1084437"/>
                    <a:gd name="connsiteX86" fmla="*/ 449716 w 1675928"/>
                    <a:gd name="connsiteY86" fmla="*/ 1020227 h 1084437"/>
                    <a:gd name="connsiteX87" fmla="*/ 371234 w 1675928"/>
                    <a:gd name="connsiteY87" fmla="*/ 1041631 h 1084437"/>
                    <a:gd name="connsiteX88" fmla="*/ 342695 w 1675928"/>
                    <a:gd name="connsiteY88" fmla="*/ 1048765 h 1084437"/>
                    <a:gd name="connsiteX89" fmla="*/ 314156 w 1675928"/>
                    <a:gd name="connsiteY89" fmla="*/ 1055900 h 1084437"/>
                    <a:gd name="connsiteX90" fmla="*/ 278483 w 1675928"/>
                    <a:gd name="connsiteY90" fmla="*/ 1063034 h 1084437"/>
                    <a:gd name="connsiteX91" fmla="*/ 235675 w 1675928"/>
                    <a:gd name="connsiteY91" fmla="*/ 1077303 h 1084437"/>
                    <a:gd name="connsiteX92" fmla="*/ 214271 w 1675928"/>
                    <a:gd name="connsiteY92" fmla="*/ 1084437 h 1084437"/>
                    <a:gd name="connsiteX93" fmla="*/ 107250 w 1675928"/>
                    <a:gd name="connsiteY93" fmla="*/ 1084437 h 1084437"/>
                    <a:gd name="connsiteX0" fmla="*/ 7365 w 1675928"/>
                    <a:gd name="connsiteY0" fmla="*/ 1048765 h 1084437"/>
                    <a:gd name="connsiteX1" fmla="*/ 230 w 1675928"/>
                    <a:gd name="connsiteY1" fmla="*/ 1013093 h 1084437"/>
                    <a:gd name="connsiteX2" fmla="*/ 14499 w 1675928"/>
                    <a:gd name="connsiteY2" fmla="*/ 991690 h 1084437"/>
                    <a:gd name="connsiteX3" fmla="*/ 28769 w 1675928"/>
                    <a:gd name="connsiteY3" fmla="*/ 948883 h 1084437"/>
                    <a:gd name="connsiteX4" fmla="*/ 43038 w 1675928"/>
                    <a:gd name="connsiteY4" fmla="*/ 927479 h 1084437"/>
                    <a:gd name="connsiteX5" fmla="*/ 57307 w 1675928"/>
                    <a:gd name="connsiteY5" fmla="*/ 884673 h 1084437"/>
                    <a:gd name="connsiteX6" fmla="*/ 71577 w 1675928"/>
                    <a:gd name="connsiteY6" fmla="*/ 870404 h 1084437"/>
                    <a:gd name="connsiteX7" fmla="*/ 100116 w 1675928"/>
                    <a:gd name="connsiteY7" fmla="*/ 834731 h 1084437"/>
                    <a:gd name="connsiteX8" fmla="*/ 107250 w 1675928"/>
                    <a:gd name="connsiteY8" fmla="*/ 813328 h 1084437"/>
                    <a:gd name="connsiteX9" fmla="*/ 114385 w 1675928"/>
                    <a:gd name="connsiteY9" fmla="*/ 784790 h 1084437"/>
                    <a:gd name="connsiteX10" fmla="*/ 135789 w 1675928"/>
                    <a:gd name="connsiteY10" fmla="*/ 763387 h 1084437"/>
                    <a:gd name="connsiteX11" fmla="*/ 164328 w 1675928"/>
                    <a:gd name="connsiteY11" fmla="*/ 713446 h 1084437"/>
                    <a:gd name="connsiteX12" fmla="*/ 171463 w 1675928"/>
                    <a:gd name="connsiteY12" fmla="*/ 692042 h 1084437"/>
                    <a:gd name="connsiteX13" fmla="*/ 192867 w 1675928"/>
                    <a:gd name="connsiteY13" fmla="*/ 670639 h 1084437"/>
                    <a:gd name="connsiteX14" fmla="*/ 221405 w 1675928"/>
                    <a:gd name="connsiteY14" fmla="*/ 627832 h 1084437"/>
                    <a:gd name="connsiteX15" fmla="*/ 235675 w 1675928"/>
                    <a:gd name="connsiteY15" fmla="*/ 606429 h 1084437"/>
                    <a:gd name="connsiteX16" fmla="*/ 257079 w 1675928"/>
                    <a:gd name="connsiteY16" fmla="*/ 585025 h 1084437"/>
                    <a:gd name="connsiteX17" fmla="*/ 278483 w 1675928"/>
                    <a:gd name="connsiteY17" fmla="*/ 570756 h 1084437"/>
                    <a:gd name="connsiteX18" fmla="*/ 321291 w 1675928"/>
                    <a:gd name="connsiteY18" fmla="*/ 513681 h 1084437"/>
                    <a:gd name="connsiteX19" fmla="*/ 342695 w 1675928"/>
                    <a:gd name="connsiteY19" fmla="*/ 499412 h 1084437"/>
                    <a:gd name="connsiteX20" fmla="*/ 356965 w 1675928"/>
                    <a:gd name="connsiteY20" fmla="*/ 485143 h 1084437"/>
                    <a:gd name="connsiteX21" fmla="*/ 385503 w 1675928"/>
                    <a:gd name="connsiteY21" fmla="*/ 470874 h 1084437"/>
                    <a:gd name="connsiteX22" fmla="*/ 406907 w 1675928"/>
                    <a:gd name="connsiteY22" fmla="*/ 449471 h 1084437"/>
                    <a:gd name="connsiteX23" fmla="*/ 435446 w 1675928"/>
                    <a:gd name="connsiteY23" fmla="*/ 435202 h 1084437"/>
                    <a:gd name="connsiteX24" fmla="*/ 449716 w 1675928"/>
                    <a:gd name="connsiteY24" fmla="*/ 420933 h 1084437"/>
                    <a:gd name="connsiteX25" fmla="*/ 478254 w 1675928"/>
                    <a:gd name="connsiteY25" fmla="*/ 406664 h 1084437"/>
                    <a:gd name="connsiteX26" fmla="*/ 499658 w 1675928"/>
                    <a:gd name="connsiteY26" fmla="*/ 392395 h 1084437"/>
                    <a:gd name="connsiteX27" fmla="*/ 513928 w 1675928"/>
                    <a:gd name="connsiteY27" fmla="*/ 378126 h 1084437"/>
                    <a:gd name="connsiteX28" fmla="*/ 535332 w 1675928"/>
                    <a:gd name="connsiteY28" fmla="*/ 370991 h 1084437"/>
                    <a:gd name="connsiteX29" fmla="*/ 556736 w 1675928"/>
                    <a:gd name="connsiteY29" fmla="*/ 356723 h 1084437"/>
                    <a:gd name="connsiteX30" fmla="*/ 599544 w 1675928"/>
                    <a:gd name="connsiteY30" fmla="*/ 306781 h 1084437"/>
                    <a:gd name="connsiteX31" fmla="*/ 649487 w 1675928"/>
                    <a:gd name="connsiteY31" fmla="*/ 263974 h 1084437"/>
                    <a:gd name="connsiteX32" fmla="*/ 663756 w 1675928"/>
                    <a:gd name="connsiteY32" fmla="*/ 242571 h 1084437"/>
                    <a:gd name="connsiteX33" fmla="*/ 692296 w 1675928"/>
                    <a:gd name="connsiteY33" fmla="*/ 206899 h 1084437"/>
                    <a:gd name="connsiteX34" fmla="*/ 713699 w 1675928"/>
                    <a:gd name="connsiteY34" fmla="*/ 206899 h 1084437"/>
                    <a:gd name="connsiteX35" fmla="*/ 727969 w 1675928"/>
                    <a:gd name="connsiteY35" fmla="*/ 192630 h 1084437"/>
                    <a:gd name="connsiteX36" fmla="*/ 792181 w 1675928"/>
                    <a:gd name="connsiteY36" fmla="*/ 114151 h 1084437"/>
                    <a:gd name="connsiteX37" fmla="*/ 813585 w 1675928"/>
                    <a:gd name="connsiteY37" fmla="*/ 92748 h 1084437"/>
                    <a:gd name="connsiteX38" fmla="*/ 856393 w 1675928"/>
                    <a:gd name="connsiteY38" fmla="*/ 71344 h 1084437"/>
                    <a:gd name="connsiteX39" fmla="*/ 877797 w 1675928"/>
                    <a:gd name="connsiteY39" fmla="*/ 64210 h 1084437"/>
                    <a:gd name="connsiteX40" fmla="*/ 927740 w 1675928"/>
                    <a:gd name="connsiteY40" fmla="*/ 35672 h 1084437"/>
                    <a:gd name="connsiteX41" fmla="*/ 1013356 w 1675928"/>
                    <a:gd name="connsiteY41" fmla="*/ 21403 h 1084437"/>
                    <a:gd name="connsiteX42" fmla="*/ 1120377 w 1675928"/>
                    <a:gd name="connsiteY42" fmla="*/ 0 h 1084437"/>
                    <a:gd name="connsiteX43" fmla="*/ 1327283 w 1675928"/>
                    <a:gd name="connsiteY43" fmla="*/ 14268 h 1084437"/>
                    <a:gd name="connsiteX44" fmla="*/ 1362956 w 1675928"/>
                    <a:gd name="connsiteY44" fmla="*/ 21403 h 1084437"/>
                    <a:gd name="connsiteX45" fmla="*/ 1412899 w 1675928"/>
                    <a:gd name="connsiteY45" fmla="*/ 28537 h 1084437"/>
                    <a:gd name="connsiteX46" fmla="*/ 1518249 w 1675928"/>
                    <a:gd name="connsiteY46" fmla="*/ 23176 h 1084437"/>
                    <a:gd name="connsiteX47" fmla="*/ 1527054 w 1675928"/>
                    <a:gd name="connsiteY47" fmla="*/ 64210 h 1084437"/>
                    <a:gd name="connsiteX48" fmla="*/ 1589833 w 1675928"/>
                    <a:gd name="connsiteY48" fmla="*/ 52305 h 1084437"/>
                    <a:gd name="connsiteX49" fmla="*/ 1638820 w 1675928"/>
                    <a:gd name="connsiteY49" fmla="*/ 52896 h 1084437"/>
                    <a:gd name="connsiteX50" fmla="*/ 1591029 w 1675928"/>
                    <a:gd name="connsiteY50" fmla="*/ 73708 h 1084437"/>
                    <a:gd name="connsiteX51" fmla="*/ 1646912 w 1675928"/>
                    <a:gd name="connsiteY51" fmla="*/ 100473 h 1084437"/>
                    <a:gd name="connsiteX52" fmla="*/ 1647628 w 1675928"/>
                    <a:gd name="connsiteY52" fmla="*/ 114742 h 1084437"/>
                    <a:gd name="connsiteX53" fmla="*/ 1675928 w 1675928"/>
                    <a:gd name="connsiteY53" fmla="*/ 186677 h 1084437"/>
                    <a:gd name="connsiteX54" fmla="*/ 1641209 w 1675928"/>
                    <a:gd name="connsiteY54" fmla="*/ 321050 h 1084437"/>
                    <a:gd name="connsiteX55" fmla="*/ 1612670 w 1675928"/>
                    <a:gd name="connsiteY55" fmla="*/ 363857 h 1084437"/>
                    <a:gd name="connsiteX56" fmla="*/ 1598401 w 1675928"/>
                    <a:gd name="connsiteY56" fmla="*/ 385260 h 1084437"/>
                    <a:gd name="connsiteX57" fmla="*/ 1584132 w 1675928"/>
                    <a:gd name="connsiteY57" fmla="*/ 406664 h 1084437"/>
                    <a:gd name="connsiteX58" fmla="*/ 1569862 w 1675928"/>
                    <a:gd name="connsiteY58" fmla="*/ 420933 h 1084437"/>
                    <a:gd name="connsiteX59" fmla="*/ 1555593 w 1675928"/>
                    <a:gd name="connsiteY59" fmla="*/ 442336 h 1084437"/>
                    <a:gd name="connsiteX60" fmla="*/ 1519919 w 1675928"/>
                    <a:gd name="connsiteY60" fmla="*/ 478008 h 1084437"/>
                    <a:gd name="connsiteX61" fmla="*/ 1477111 w 1675928"/>
                    <a:gd name="connsiteY61" fmla="*/ 527950 h 1084437"/>
                    <a:gd name="connsiteX62" fmla="*/ 1455707 w 1675928"/>
                    <a:gd name="connsiteY62" fmla="*/ 556487 h 1084437"/>
                    <a:gd name="connsiteX63" fmla="*/ 1427168 w 1675928"/>
                    <a:gd name="connsiteY63" fmla="*/ 577891 h 1084437"/>
                    <a:gd name="connsiteX64" fmla="*/ 1362956 w 1675928"/>
                    <a:gd name="connsiteY64" fmla="*/ 627832 h 1084437"/>
                    <a:gd name="connsiteX65" fmla="*/ 1341552 w 1675928"/>
                    <a:gd name="connsiteY65" fmla="*/ 642101 h 1084437"/>
                    <a:gd name="connsiteX66" fmla="*/ 1313013 w 1675928"/>
                    <a:gd name="connsiteY66" fmla="*/ 663504 h 1084437"/>
                    <a:gd name="connsiteX67" fmla="*/ 1284475 w 1675928"/>
                    <a:gd name="connsiteY67" fmla="*/ 670639 h 1084437"/>
                    <a:gd name="connsiteX68" fmla="*/ 1241666 w 1675928"/>
                    <a:gd name="connsiteY68" fmla="*/ 699177 h 1084437"/>
                    <a:gd name="connsiteX69" fmla="*/ 1198858 w 1675928"/>
                    <a:gd name="connsiteY69" fmla="*/ 727714 h 1084437"/>
                    <a:gd name="connsiteX70" fmla="*/ 1141781 w 1675928"/>
                    <a:gd name="connsiteY70" fmla="*/ 749118 h 1084437"/>
                    <a:gd name="connsiteX71" fmla="*/ 1120377 w 1675928"/>
                    <a:gd name="connsiteY71" fmla="*/ 756252 h 1084437"/>
                    <a:gd name="connsiteX72" fmla="*/ 1063299 w 1675928"/>
                    <a:gd name="connsiteY72" fmla="*/ 784790 h 1084437"/>
                    <a:gd name="connsiteX73" fmla="*/ 1034760 w 1675928"/>
                    <a:gd name="connsiteY73" fmla="*/ 806194 h 1084437"/>
                    <a:gd name="connsiteX74" fmla="*/ 999087 w 1675928"/>
                    <a:gd name="connsiteY74" fmla="*/ 813328 h 1084437"/>
                    <a:gd name="connsiteX75" fmla="*/ 934875 w 1675928"/>
                    <a:gd name="connsiteY75" fmla="*/ 849000 h 1084437"/>
                    <a:gd name="connsiteX76" fmla="*/ 913471 w 1675928"/>
                    <a:gd name="connsiteY76" fmla="*/ 863269 h 1084437"/>
                    <a:gd name="connsiteX77" fmla="*/ 870662 w 1675928"/>
                    <a:gd name="connsiteY77" fmla="*/ 877538 h 1084437"/>
                    <a:gd name="connsiteX78" fmla="*/ 827854 w 1675928"/>
                    <a:gd name="connsiteY78" fmla="*/ 891807 h 1084437"/>
                    <a:gd name="connsiteX79" fmla="*/ 792181 w 1675928"/>
                    <a:gd name="connsiteY79" fmla="*/ 906076 h 1084437"/>
                    <a:gd name="connsiteX80" fmla="*/ 770777 w 1675928"/>
                    <a:gd name="connsiteY80" fmla="*/ 913210 h 1084437"/>
                    <a:gd name="connsiteX81" fmla="*/ 713699 w 1675928"/>
                    <a:gd name="connsiteY81" fmla="*/ 934614 h 1084437"/>
                    <a:gd name="connsiteX82" fmla="*/ 649487 w 1675928"/>
                    <a:gd name="connsiteY82" fmla="*/ 956017 h 1084437"/>
                    <a:gd name="connsiteX83" fmla="*/ 620948 w 1675928"/>
                    <a:gd name="connsiteY83" fmla="*/ 970286 h 1084437"/>
                    <a:gd name="connsiteX84" fmla="*/ 556736 w 1675928"/>
                    <a:gd name="connsiteY84" fmla="*/ 991690 h 1084437"/>
                    <a:gd name="connsiteX85" fmla="*/ 521062 w 1675928"/>
                    <a:gd name="connsiteY85" fmla="*/ 1005958 h 1084437"/>
                    <a:gd name="connsiteX86" fmla="*/ 449716 w 1675928"/>
                    <a:gd name="connsiteY86" fmla="*/ 1020227 h 1084437"/>
                    <a:gd name="connsiteX87" fmla="*/ 371234 w 1675928"/>
                    <a:gd name="connsiteY87" fmla="*/ 1041631 h 1084437"/>
                    <a:gd name="connsiteX88" fmla="*/ 342695 w 1675928"/>
                    <a:gd name="connsiteY88" fmla="*/ 1048765 h 1084437"/>
                    <a:gd name="connsiteX89" fmla="*/ 314156 w 1675928"/>
                    <a:gd name="connsiteY89" fmla="*/ 1055900 h 1084437"/>
                    <a:gd name="connsiteX90" fmla="*/ 278483 w 1675928"/>
                    <a:gd name="connsiteY90" fmla="*/ 1063034 h 1084437"/>
                    <a:gd name="connsiteX91" fmla="*/ 235675 w 1675928"/>
                    <a:gd name="connsiteY91" fmla="*/ 1077303 h 1084437"/>
                    <a:gd name="connsiteX92" fmla="*/ 214271 w 1675928"/>
                    <a:gd name="connsiteY92" fmla="*/ 1084437 h 1084437"/>
                    <a:gd name="connsiteX93" fmla="*/ 107250 w 1675928"/>
                    <a:gd name="connsiteY93" fmla="*/ 1084437 h 1084437"/>
                    <a:gd name="connsiteX0" fmla="*/ 7365 w 1675928"/>
                    <a:gd name="connsiteY0" fmla="*/ 1048765 h 1084437"/>
                    <a:gd name="connsiteX1" fmla="*/ 230 w 1675928"/>
                    <a:gd name="connsiteY1" fmla="*/ 1013093 h 1084437"/>
                    <a:gd name="connsiteX2" fmla="*/ 14499 w 1675928"/>
                    <a:gd name="connsiteY2" fmla="*/ 991690 h 1084437"/>
                    <a:gd name="connsiteX3" fmla="*/ 28769 w 1675928"/>
                    <a:gd name="connsiteY3" fmla="*/ 948883 h 1084437"/>
                    <a:gd name="connsiteX4" fmla="*/ 43038 w 1675928"/>
                    <a:gd name="connsiteY4" fmla="*/ 927479 h 1084437"/>
                    <a:gd name="connsiteX5" fmla="*/ 57307 w 1675928"/>
                    <a:gd name="connsiteY5" fmla="*/ 884673 h 1084437"/>
                    <a:gd name="connsiteX6" fmla="*/ 71577 w 1675928"/>
                    <a:gd name="connsiteY6" fmla="*/ 870404 h 1084437"/>
                    <a:gd name="connsiteX7" fmla="*/ 100116 w 1675928"/>
                    <a:gd name="connsiteY7" fmla="*/ 834731 h 1084437"/>
                    <a:gd name="connsiteX8" fmla="*/ 107250 w 1675928"/>
                    <a:gd name="connsiteY8" fmla="*/ 813328 h 1084437"/>
                    <a:gd name="connsiteX9" fmla="*/ 114385 w 1675928"/>
                    <a:gd name="connsiteY9" fmla="*/ 784790 h 1084437"/>
                    <a:gd name="connsiteX10" fmla="*/ 135789 w 1675928"/>
                    <a:gd name="connsiteY10" fmla="*/ 763387 h 1084437"/>
                    <a:gd name="connsiteX11" fmla="*/ 164328 w 1675928"/>
                    <a:gd name="connsiteY11" fmla="*/ 713446 h 1084437"/>
                    <a:gd name="connsiteX12" fmla="*/ 171463 w 1675928"/>
                    <a:gd name="connsiteY12" fmla="*/ 692042 h 1084437"/>
                    <a:gd name="connsiteX13" fmla="*/ 192867 w 1675928"/>
                    <a:gd name="connsiteY13" fmla="*/ 670639 h 1084437"/>
                    <a:gd name="connsiteX14" fmla="*/ 221405 w 1675928"/>
                    <a:gd name="connsiteY14" fmla="*/ 627832 h 1084437"/>
                    <a:gd name="connsiteX15" fmla="*/ 235675 w 1675928"/>
                    <a:gd name="connsiteY15" fmla="*/ 606429 h 1084437"/>
                    <a:gd name="connsiteX16" fmla="*/ 257079 w 1675928"/>
                    <a:gd name="connsiteY16" fmla="*/ 585025 h 1084437"/>
                    <a:gd name="connsiteX17" fmla="*/ 278483 w 1675928"/>
                    <a:gd name="connsiteY17" fmla="*/ 570756 h 1084437"/>
                    <a:gd name="connsiteX18" fmla="*/ 321291 w 1675928"/>
                    <a:gd name="connsiteY18" fmla="*/ 513681 h 1084437"/>
                    <a:gd name="connsiteX19" fmla="*/ 342695 w 1675928"/>
                    <a:gd name="connsiteY19" fmla="*/ 499412 h 1084437"/>
                    <a:gd name="connsiteX20" fmla="*/ 356965 w 1675928"/>
                    <a:gd name="connsiteY20" fmla="*/ 485143 h 1084437"/>
                    <a:gd name="connsiteX21" fmla="*/ 385503 w 1675928"/>
                    <a:gd name="connsiteY21" fmla="*/ 470874 h 1084437"/>
                    <a:gd name="connsiteX22" fmla="*/ 406907 w 1675928"/>
                    <a:gd name="connsiteY22" fmla="*/ 449471 h 1084437"/>
                    <a:gd name="connsiteX23" fmla="*/ 435446 w 1675928"/>
                    <a:gd name="connsiteY23" fmla="*/ 435202 h 1084437"/>
                    <a:gd name="connsiteX24" fmla="*/ 449716 w 1675928"/>
                    <a:gd name="connsiteY24" fmla="*/ 420933 h 1084437"/>
                    <a:gd name="connsiteX25" fmla="*/ 478254 w 1675928"/>
                    <a:gd name="connsiteY25" fmla="*/ 406664 h 1084437"/>
                    <a:gd name="connsiteX26" fmla="*/ 499658 w 1675928"/>
                    <a:gd name="connsiteY26" fmla="*/ 392395 h 1084437"/>
                    <a:gd name="connsiteX27" fmla="*/ 513928 w 1675928"/>
                    <a:gd name="connsiteY27" fmla="*/ 378126 h 1084437"/>
                    <a:gd name="connsiteX28" fmla="*/ 535332 w 1675928"/>
                    <a:gd name="connsiteY28" fmla="*/ 370991 h 1084437"/>
                    <a:gd name="connsiteX29" fmla="*/ 556736 w 1675928"/>
                    <a:gd name="connsiteY29" fmla="*/ 356723 h 1084437"/>
                    <a:gd name="connsiteX30" fmla="*/ 599544 w 1675928"/>
                    <a:gd name="connsiteY30" fmla="*/ 306781 h 1084437"/>
                    <a:gd name="connsiteX31" fmla="*/ 649487 w 1675928"/>
                    <a:gd name="connsiteY31" fmla="*/ 263974 h 1084437"/>
                    <a:gd name="connsiteX32" fmla="*/ 663756 w 1675928"/>
                    <a:gd name="connsiteY32" fmla="*/ 242571 h 1084437"/>
                    <a:gd name="connsiteX33" fmla="*/ 692296 w 1675928"/>
                    <a:gd name="connsiteY33" fmla="*/ 206899 h 1084437"/>
                    <a:gd name="connsiteX34" fmla="*/ 713699 w 1675928"/>
                    <a:gd name="connsiteY34" fmla="*/ 206899 h 1084437"/>
                    <a:gd name="connsiteX35" fmla="*/ 727969 w 1675928"/>
                    <a:gd name="connsiteY35" fmla="*/ 192630 h 1084437"/>
                    <a:gd name="connsiteX36" fmla="*/ 792181 w 1675928"/>
                    <a:gd name="connsiteY36" fmla="*/ 114151 h 1084437"/>
                    <a:gd name="connsiteX37" fmla="*/ 813585 w 1675928"/>
                    <a:gd name="connsiteY37" fmla="*/ 92748 h 1084437"/>
                    <a:gd name="connsiteX38" fmla="*/ 856393 w 1675928"/>
                    <a:gd name="connsiteY38" fmla="*/ 71344 h 1084437"/>
                    <a:gd name="connsiteX39" fmla="*/ 877797 w 1675928"/>
                    <a:gd name="connsiteY39" fmla="*/ 64210 h 1084437"/>
                    <a:gd name="connsiteX40" fmla="*/ 927740 w 1675928"/>
                    <a:gd name="connsiteY40" fmla="*/ 35672 h 1084437"/>
                    <a:gd name="connsiteX41" fmla="*/ 1013356 w 1675928"/>
                    <a:gd name="connsiteY41" fmla="*/ 21403 h 1084437"/>
                    <a:gd name="connsiteX42" fmla="*/ 1120377 w 1675928"/>
                    <a:gd name="connsiteY42" fmla="*/ 0 h 1084437"/>
                    <a:gd name="connsiteX43" fmla="*/ 1327283 w 1675928"/>
                    <a:gd name="connsiteY43" fmla="*/ 14268 h 1084437"/>
                    <a:gd name="connsiteX44" fmla="*/ 1362956 w 1675928"/>
                    <a:gd name="connsiteY44" fmla="*/ 21403 h 1084437"/>
                    <a:gd name="connsiteX45" fmla="*/ 1412899 w 1675928"/>
                    <a:gd name="connsiteY45" fmla="*/ 28537 h 1084437"/>
                    <a:gd name="connsiteX46" fmla="*/ 1518249 w 1675928"/>
                    <a:gd name="connsiteY46" fmla="*/ 23176 h 1084437"/>
                    <a:gd name="connsiteX47" fmla="*/ 1492574 w 1675928"/>
                    <a:gd name="connsiteY47" fmla="*/ 83840 h 1084437"/>
                    <a:gd name="connsiteX48" fmla="*/ 1589833 w 1675928"/>
                    <a:gd name="connsiteY48" fmla="*/ 52305 h 1084437"/>
                    <a:gd name="connsiteX49" fmla="*/ 1638820 w 1675928"/>
                    <a:gd name="connsiteY49" fmla="*/ 52896 h 1084437"/>
                    <a:gd name="connsiteX50" fmla="*/ 1591029 w 1675928"/>
                    <a:gd name="connsiteY50" fmla="*/ 73708 h 1084437"/>
                    <a:gd name="connsiteX51" fmla="*/ 1646912 w 1675928"/>
                    <a:gd name="connsiteY51" fmla="*/ 100473 h 1084437"/>
                    <a:gd name="connsiteX52" fmla="*/ 1647628 w 1675928"/>
                    <a:gd name="connsiteY52" fmla="*/ 114742 h 1084437"/>
                    <a:gd name="connsiteX53" fmla="*/ 1675928 w 1675928"/>
                    <a:gd name="connsiteY53" fmla="*/ 186677 h 1084437"/>
                    <a:gd name="connsiteX54" fmla="*/ 1641209 w 1675928"/>
                    <a:gd name="connsiteY54" fmla="*/ 321050 h 1084437"/>
                    <a:gd name="connsiteX55" fmla="*/ 1612670 w 1675928"/>
                    <a:gd name="connsiteY55" fmla="*/ 363857 h 1084437"/>
                    <a:gd name="connsiteX56" fmla="*/ 1598401 w 1675928"/>
                    <a:gd name="connsiteY56" fmla="*/ 385260 h 1084437"/>
                    <a:gd name="connsiteX57" fmla="*/ 1584132 w 1675928"/>
                    <a:gd name="connsiteY57" fmla="*/ 406664 h 1084437"/>
                    <a:gd name="connsiteX58" fmla="*/ 1569862 w 1675928"/>
                    <a:gd name="connsiteY58" fmla="*/ 420933 h 1084437"/>
                    <a:gd name="connsiteX59" fmla="*/ 1555593 w 1675928"/>
                    <a:gd name="connsiteY59" fmla="*/ 442336 h 1084437"/>
                    <a:gd name="connsiteX60" fmla="*/ 1519919 w 1675928"/>
                    <a:gd name="connsiteY60" fmla="*/ 478008 h 1084437"/>
                    <a:gd name="connsiteX61" fmla="*/ 1477111 w 1675928"/>
                    <a:gd name="connsiteY61" fmla="*/ 527950 h 1084437"/>
                    <a:gd name="connsiteX62" fmla="*/ 1455707 w 1675928"/>
                    <a:gd name="connsiteY62" fmla="*/ 556487 h 1084437"/>
                    <a:gd name="connsiteX63" fmla="*/ 1427168 w 1675928"/>
                    <a:gd name="connsiteY63" fmla="*/ 577891 h 1084437"/>
                    <a:gd name="connsiteX64" fmla="*/ 1362956 w 1675928"/>
                    <a:gd name="connsiteY64" fmla="*/ 627832 h 1084437"/>
                    <a:gd name="connsiteX65" fmla="*/ 1341552 w 1675928"/>
                    <a:gd name="connsiteY65" fmla="*/ 642101 h 1084437"/>
                    <a:gd name="connsiteX66" fmla="*/ 1313013 w 1675928"/>
                    <a:gd name="connsiteY66" fmla="*/ 663504 h 1084437"/>
                    <a:gd name="connsiteX67" fmla="*/ 1284475 w 1675928"/>
                    <a:gd name="connsiteY67" fmla="*/ 670639 h 1084437"/>
                    <a:gd name="connsiteX68" fmla="*/ 1241666 w 1675928"/>
                    <a:gd name="connsiteY68" fmla="*/ 699177 h 1084437"/>
                    <a:gd name="connsiteX69" fmla="*/ 1198858 w 1675928"/>
                    <a:gd name="connsiteY69" fmla="*/ 727714 h 1084437"/>
                    <a:gd name="connsiteX70" fmla="*/ 1141781 w 1675928"/>
                    <a:gd name="connsiteY70" fmla="*/ 749118 h 1084437"/>
                    <a:gd name="connsiteX71" fmla="*/ 1120377 w 1675928"/>
                    <a:gd name="connsiteY71" fmla="*/ 756252 h 1084437"/>
                    <a:gd name="connsiteX72" fmla="*/ 1063299 w 1675928"/>
                    <a:gd name="connsiteY72" fmla="*/ 784790 h 1084437"/>
                    <a:gd name="connsiteX73" fmla="*/ 1034760 w 1675928"/>
                    <a:gd name="connsiteY73" fmla="*/ 806194 h 1084437"/>
                    <a:gd name="connsiteX74" fmla="*/ 999087 w 1675928"/>
                    <a:gd name="connsiteY74" fmla="*/ 813328 h 1084437"/>
                    <a:gd name="connsiteX75" fmla="*/ 934875 w 1675928"/>
                    <a:gd name="connsiteY75" fmla="*/ 849000 h 1084437"/>
                    <a:gd name="connsiteX76" fmla="*/ 913471 w 1675928"/>
                    <a:gd name="connsiteY76" fmla="*/ 863269 h 1084437"/>
                    <a:gd name="connsiteX77" fmla="*/ 870662 w 1675928"/>
                    <a:gd name="connsiteY77" fmla="*/ 877538 h 1084437"/>
                    <a:gd name="connsiteX78" fmla="*/ 827854 w 1675928"/>
                    <a:gd name="connsiteY78" fmla="*/ 891807 h 1084437"/>
                    <a:gd name="connsiteX79" fmla="*/ 792181 w 1675928"/>
                    <a:gd name="connsiteY79" fmla="*/ 906076 h 1084437"/>
                    <a:gd name="connsiteX80" fmla="*/ 770777 w 1675928"/>
                    <a:gd name="connsiteY80" fmla="*/ 913210 h 1084437"/>
                    <a:gd name="connsiteX81" fmla="*/ 713699 w 1675928"/>
                    <a:gd name="connsiteY81" fmla="*/ 934614 h 1084437"/>
                    <a:gd name="connsiteX82" fmla="*/ 649487 w 1675928"/>
                    <a:gd name="connsiteY82" fmla="*/ 956017 h 1084437"/>
                    <a:gd name="connsiteX83" fmla="*/ 620948 w 1675928"/>
                    <a:gd name="connsiteY83" fmla="*/ 970286 h 1084437"/>
                    <a:gd name="connsiteX84" fmla="*/ 556736 w 1675928"/>
                    <a:gd name="connsiteY84" fmla="*/ 991690 h 1084437"/>
                    <a:gd name="connsiteX85" fmla="*/ 521062 w 1675928"/>
                    <a:gd name="connsiteY85" fmla="*/ 1005958 h 1084437"/>
                    <a:gd name="connsiteX86" fmla="*/ 449716 w 1675928"/>
                    <a:gd name="connsiteY86" fmla="*/ 1020227 h 1084437"/>
                    <a:gd name="connsiteX87" fmla="*/ 371234 w 1675928"/>
                    <a:gd name="connsiteY87" fmla="*/ 1041631 h 1084437"/>
                    <a:gd name="connsiteX88" fmla="*/ 342695 w 1675928"/>
                    <a:gd name="connsiteY88" fmla="*/ 1048765 h 1084437"/>
                    <a:gd name="connsiteX89" fmla="*/ 314156 w 1675928"/>
                    <a:gd name="connsiteY89" fmla="*/ 1055900 h 1084437"/>
                    <a:gd name="connsiteX90" fmla="*/ 278483 w 1675928"/>
                    <a:gd name="connsiteY90" fmla="*/ 1063034 h 1084437"/>
                    <a:gd name="connsiteX91" fmla="*/ 235675 w 1675928"/>
                    <a:gd name="connsiteY91" fmla="*/ 1077303 h 1084437"/>
                    <a:gd name="connsiteX92" fmla="*/ 214271 w 1675928"/>
                    <a:gd name="connsiteY92" fmla="*/ 1084437 h 1084437"/>
                    <a:gd name="connsiteX93" fmla="*/ 107250 w 1675928"/>
                    <a:gd name="connsiteY93" fmla="*/ 1084437 h 1084437"/>
                    <a:gd name="connsiteX0" fmla="*/ 7365 w 1675928"/>
                    <a:gd name="connsiteY0" fmla="*/ 1048765 h 1084437"/>
                    <a:gd name="connsiteX1" fmla="*/ 230 w 1675928"/>
                    <a:gd name="connsiteY1" fmla="*/ 1013093 h 1084437"/>
                    <a:gd name="connsiteX2" fmla="*/ 14499 w 1675928"/>
                    <a:gd name="connsiteY2" fmla="*/ 991690 h 1084437"/>
                    <a:gd name="connsiteX3" fmla="*/ 28769 w 1675928"/>
                    <a:gd name="connsiteY3" fmla="*/ 948883 h 1084437"/>
                    <a:gd name="connsiteX4" fmla="*/ 43038 w 1675928"/>
                    <a:gd name="connsiteY4" fmla="*/ 927479 h 1084437"/>
                    <a:gd name="connsiteX5" fmla="*/ 57307 w 1675928"/>
                    <a:gd name="connsiteY5" fmla="*/ 884673 h 1084437"/>
                    <a:gd name="connsiteX6" fmla="*/ 71577 w 1675928"/>
                    <a:gd name="connsiteY6" fmla="*/ 870404 h 1084437"/>
                    <a:gd name="connsiteX7" fmla="*/ 100116 w 1675928"/>
                    <a:gd name="connsiteY7" fmla="*/ 834731 h 1084437"/>
                    <a:gd name="connsiteX8" fmla="*/ 107250 w 1675928"/>
                    <a:gd name="connsiteY8" fmla="*/ 813328 h 1084437"/>
                    <a:gd name="connsiteX9" fmla="*/ 114385 w 1675928"/>
                    <a:gd name="connsiteY9" fmla="*/ 784790 h 1084437"/>
                    <a:gd name="connsiteX10" fmla="*/ 135789 w 1675928"/>
                    <a:gd name="connsiteY10" fmla="*/ 763387 h 1084437"/>
                    <a:gd name="connsiteX11" fmla="*/ 164328 w 1675928"/>
                    <a:gd name="connsiteY11" fmla="*/ 713446 h 1084437"/>
                    <a:gd name="connsiteX12" fmla="*/ 171463 w 1675928"/>
                    <a:gd name="connsiteY12" fmla="*/ 692042 h 1084437"/>
                    <a:gd name="connsiteX13" fmla="*/ 192867 w 1675928"/>
                    <a:gd name="connsiteY13" fmla="*/ 670639 h 1084437"/>
                    <a:gd name="connsiteX14" fmla="*/ 221405 w 1675928"/>
                    <a:gd name="connsiteY14" fmla="*/ 627832 h 1084437"/>
                    <a:gd name="connsiteX15" fmla="*/ 235675 w 1675928"/>
                    <a:gd name="connsiteY15" fmla="*/ 606429 h 1084437"/>
                    <a:gd name="connsiteX16" fmla="*/ 257079 w 1675928"/>
                    <a:gd name="connsiteY16" fmla="*/ 585025 h 1084437"/>
                    <a:gd name="connsiteX17" fmla="*/ 278483 w 1675928"/>
                    <a:gd name="connsiteY17" fmla="*/ 570756 h 1084437"/>
                    <a:gd name="connsiteX18" fmla="*/ 321291 w 1675928"/>
                    <a:gd name="connsiteY18" fmla="*/ 513681 h 1084437"/>
                    <a:gd name="connsiteX19" fmla="*/ 342695 w 1675928"/>
                    <a:gd name="connsiteY19" fmla="*/ 499412 h 1084437"/>
                    <a:gd name="connsiteX20" fmla="*/ 356965 w 1675928"/>
                    <a:gd name="connsiteY20" fmla="*/ 485143 h 1084437"/>
                    <a:gd name="connsiteX21" fmla="*/ 385503 w 1675928"/>
                    <a:gd name="connsiteY21" fmla="*/ 470874 h 1084437"/>
                    <a:gd name="connsiteX22" fmla="*/ 406907 w 1675928"/>
                    <a:gd name="connsiteY22" fmla="*/ 449471 h 1084437"/>
                    <a:gd name="connsiteX23" fmla="*/ 435446 w 1675928"/>
                    <a:gd name="connsiteY23" fmla="*/ 435202 h 1084437"/>
                    <a:gd name="connsiteX24" fmla="*/ 449716 w 1675928"/>
                    <a:gd name="connsiteY24" fmla="*/ 420933 h 1084437"/>
                    <a:gd name="connsiteX25" fmla="*/ 478254 w 1675928"/>
                    <a:gd name="connsiteY25" fmla="*/ 406664 h 1084437"/>
                    <a:gd name="connsiteX26" fmla="*/ 499658 w 1675928"/>
                    <a:gd name="connsiteY26" fmla="*/ 392395 h 1084437"/>
                    <a:gd name="connsiteX27" fmla="*/ 513928 w 1675928"/>
                    <a:gd name="connsiteY27" fmla="*/ 378126 h 1084437"/>
                    <a:gd name="connsiteX28" fmla="*/ 535332 w 1675928"/>
                    <a:gd name="connsiteY28" fmla="*/ 370991 h 1084437"/>
                    <a:gd name="connsiteX29" fmla="*/ 556736 w 1675928"/>
                    <a:gd name="connsiteY29" fmla="*/ 356723 h 1084437"/>
                    <a:gd name="connsiteX30" fmla="*/ 599544 w 1675928"/>
                    <a:gd name="connsiteY30" fmla="*/ 306781 h 1084437"/>
                    <a:gd name="connsiteX31" fmla="*/ 649487 w 1675928"/>
                    <a:gd name="connsiteY31" fmla="*/ 263974 h 1084437"/>
                    <a:gd name="connsiteX32" fmla="*/ 663756 w 1675928"/>
                    <a:gd name="connsiteY32" fmla="*/ 242571 h 1084437"/>
                    <a:gd name="connsiteX33" fmla="*/ 692296 w 1675928"/>
                    <a:gd name="connsiteY33" fmla="*/ 206899 h 1084437"/>
                    <a:gd name="connsiteX34" fmla="*/ 713699 w 1675928"/>
                    <a:gd name="connsiteY34" fmla="*/ 206899 h 1084437"/>
                    <a:gd name="connsiteX35" fmla="*/ 727969 w 1675928"/>
                    <a:gd name="connsiteY35" fmla="*/ 192630 h 1084437"/>
                    <a:gd name="connsiteX36" fmla="*/ 792181 w 1675928"/>
                    <a:gd name="connsiteY36" fmla="*/ 114151 h 1084437"/>
                    <a:gd name="connsiteX37" fmla="*/ 813585 w 1675928"/>
                    <a:gd name="connsiteY37" fmla="*/ 92748 h 1084437"/>
                    <a:gd name="connsiteX38" fmla="*/ 856393 w 1675928"/>
                    <a:gd name="connsiteY38" fmla="*/ 71344 h 1084437"/>
                    <a:gd name="connsiteX39" fmla="*/ 877797 w 1675928"/>
                    <a:gd name="connsiteY39" fmla="*/ 64210 h 1084437"/>
                    <a:gd name="connsiteX40" fmla="*/ 927740 w 1675928"/>
                    <a:gd name="connsiteY40" fmla="*/ 35672 h 1084437"/>
                    <a:gd name="connsiteX41" fmla="*/ 1013356 w 1675928"/>
                    <a:gd name="connsiteY41" fmla="*/ 21403 h 1084437"/>
                    <a:gd name="connsiteX42" fmla="*/ 1120377 w 1675928"/>
                    <a:gd name="connsiteY42" fmla="*/ 0 h 1084437"/>
                    <a:gd name="connsiteX43" fmla="*/ 1327283 w 1675928"/>
                    <a:gd name="connsiteY43" fmla="*/ 14268 h 1084437"/>
                    <a:gd name="connsiteX44" fmla="*/ 1362956 w 1675928"/>
                    <a:gd name="connsiteY44" fmla="*/ 21403 h 1084437"/>
                    <a:gd name="connsiteX45" fmla="*/ 1412899 w 1675928"/>
                    <a:gd name="connsiteY45" fmla="*/ 28537 h 1084437"/>
                    <a:gd name="connsiteX46" fmla="*/ 1518249 w 1675928"/>
                    <a:gd name="connsiteY46" fmla="*/ 23176 h 1084437"/>
                    <a:gd name="connsiteX47" fmla="*/ 1520158 w 1675928"/>
                    <a:gd name="connsiteY47" fmla="*/ 31493 h 1084437"/>
                    <a:gd name="connsiteX48" fmla="*/ 1589833 w 1675928"/>
                    <a:gd name="connsiteY48" fmla="*/ 52305 h 1084437"/>
                    <a:gd name="connsiteX49" fmla="*/ 1638820 w 1675928"/>
                    <a:gd name="connsiteY49" fmla="*/ 52896 h 1084437"/>
                    <a:gd name="connsiteX50" fmla="*/ 1591029 w 1675928"/>
                    <a:gd name="connsiteY50" fmla="*/ 73708 h 1084437"/>
                    <a:gd name="connsiteX51" fmla="*/ 1646912 w 1675928"/>
                    <a:gd name="connsiteY51" fmla="*/ 100473 h 1084437"/>
                    <a:gd name="connsiteX52" fmla="*/ 1647628 w 1675928"/>
                    <a:gd name="connsiteY52" fmla="*/ 114742 h 1084437"/>
                    <a:gd name="connsiteX53" fmla="*/ 1675928 w 1675928"/>
                    <a:gd name="connsiteY53" fmla="*/ 186677 h 1084437"/>
                    <a:gd name="connsiteX54" fmla="*/ 1641209 w 1675928"/>
                    <a:gd name="connsiteY54" fmla="*/ 321050 h 1084437"/>
                    <a:gd name="connsiteX55" fmla="*/ 1612670 w 1675928"/>
                    <a:gd name="connsiteY55" fmla="*/ 363857 h 1084437"/>
                    <a:gd name="connsiteX56" fmla="*/ 1598401 w 1675928"/>
                    <a:gd name="connsiteY56" fmla="*/ 385260 h 1084437"/>
                    <a:gd name="connsiteX57" fmla="*/ 1584132 w 1675928"/>
                    <a:gd name="connsiteY57" fmla="*/ 406664 h 1084437"/>
                    <a:gd name="connsiteX58" fmla="*/ 1569862 w 1675928"/>
                    <a:gd name="connsiteY58" fmla="*/ 420933 h 1084437"/>
                    <a:gd name="connsiteX59" fmla="*/ 1555593 w 1675928"/>
                    <a:gd name="connsiteY59" fmla="*/ 442336 h 1084437"/>
                    <a:gd name="connsiteX60" fmla="*/ 1519919 w 1675928"/>
                    <a:gd name="connsiteY60" fmla="*/ 478008 h 1084437"/>
                    <a:gd name="connsiteX61" fmla="*/ 1477111 w 1675928"/>
                    <a:gd name="connsiteY61" fmla="*/ 527950 h 1084437"/>
                    <a:gd name="connsiteX62" fmla="*/ 1455707 w 1675928"/>
                    <a:gd name="connsiteY62" fmla="*/ 556487 h 1084437"/>
                    <a:gd name="connsiteX63" fmla="*/ 1427168 w 1675928"/>
                    <a:gd name="connsiteY63" fmla="*/ 577891 h 1084437"/>
                    <a:gd name="connsiteX64" fmla="*/ 1362956 w 1675928"/>
                    <a:gd name="connsiteY64" fmla="*/ 627832 h 1084437"/>
                    <a:gd name="connsiteX65" fmla="*/ 1341552 w 1675928"/>
                    <a:gd name="connsiteY65" fmla="*/ 642101 h 1084437"/>
                    <a:gd name="connsiteX66" fmla="*/ 1313013 w 1675928"/>
                    <a:gd name="connsiteY66" fmla="*/ 663504 h 1084437"/>
                    <a:gd name="connsiteX67" fmla="*/ 1284475 w 1675928"/>
                    <a:gd name="connsiteY67" fmla="*/ 670639 h 1084437"/>
                    <a:gd name="connsiteX68" fmla="*/ 1241666 w 1675928"/>
                    <a:gd name="connsiteY68" fmla="*/ 699177 h 1084437"/>
                    <a:gd name="connsiteX69" fmla="*/ 1198858 w 1675928"/>
                    <a:gd name="connsiteY69" fmla="*/ 727714 h 1084437"/>
                    <a:gd name="connsiteX70" fmla="*/ 1141781 w 1675928"/>
                    <a:gd name="connsiteY70" fmla="*/ 749118 h 1084437"/>
                    <a:gd name="connsiteX71" fmla="*/ 1120377 w 1675928"/>
                    <a:gd name="connsiteY71" fmla="*/ 756252 h 1084437"/>
                    <a:gd name="connsiteX72" fmla="*/ 1063299 w 1675928"/>
                    <a:gd name="connsiteY72" fmla="*/ 784790 h 1084437"/>
                    <a:gd name="connsiteX73" fmla="*/ 1034760 w 1675928"/>
                    <a:gd name="connsiteY73" fmla="*/ 806194 h 1084437"/>
                    <a:gd name="connsiteX74" fmla="*/ 999087 w 1675928"/>
                    <a:gd name="connsiteY74" fmla="*/ 813328 h 1084437"/>
                    <a:gd name="connsiteX75" fmla="*/ 934875 w 1675928"/>
                    <a:gd name="connsiteY75" fmla="*/ 849000 h 1084437"/>
                    <a:gd name="connsiteX76" fmla="*/ 913471 w 1675928"/>
                    <a:gd name="connsiteY76" fmla="*/ 863269 h 1084437"/>
                    <a:gd name="connsiteX77" fmla="*/ 870662 w 1675928"/>
                    <a:gd name="connsiteY77" fmla="*/ 877538 h 1084437"/>
                    <a:gd name="connsiteX78" fmla="*/ 827854 w 1675928"/>
                    <a:gd name="connsiteY78" fmla="*/ 891807 h 1084437"/>
                    <a:gd name="connsiteX79" fmla="*/ 792181 w 1675928"/>
                    <a:gd name="connsiteY79" fmla="*/ 906076 h 1084437"/>
                    <a:gd name="connsiteX80" fmla="*/ 770777 w 1675928"/>
                    <a:gd name="connsiteY80" fmla="*/ 913210 h 1084437"/>
                    <a:gd name="connsiteX81" fmla="*/ 713699 w 1675928"/>
                    <a:gd name="connsiteY81" fmla="*/ 934614 h 1084437"/>
                    <a:gd name="connsiteX82" fmla="*/ 649487 w 1675928"/>
                    <a:gd name="connsiteY82" fmla="*/ 956017 h 1084437"/>
                    <a:gd name="connsiteX83" fmla="*/ 620948 w 1675928"/>
                    <a:gd name="connsiteY83" fmla="*/ 970286 h 1084437"/>
                    <a:gd name="connsiteX84" fmla="*/ 556736 w 1675928"/>
                    <a:gd name="connsiteY84" fmla="*/ 991690 h 1084437"/>
                    <a:gd name="connsiteX85" fmla="*/ 521062 w 1675928"/>
                    <a:gd name="connsiteY85" fmla="*/ 1005958 h 1084437"/>
                    <a:gd name="connsiteX86" fmla="*/ 449716 w 1675928"/>
                    <a:gd name="connsiteY86" fmla="*/ 1020227 h 1084437"/>
                    <a:gd name="connsiteX87" fmla="*/ 371234 w 1675928"/>
                    <a:gd name="connsiteY87" fmla="*/ 1041631 h 1084437"/>
                    <a:gd name="connsiteX88" fmla="*/ 342695 w 1675928"/>
                    <a:gd name="connsiteY88" fmla="*/ 1048765 h 1084437"/>
                    <a:gd name="connsiteX89" fmla="*/ 314156 w 1675928"/>
                    <a:gd name="connsiteY89" fmla="*/ 1055900 h 1084437"/>
                    <a:gd name="connsiteX90" fmla="*/ 278483 w 1675928"/>
                    <a:gd name="connsiteY90" fmla="*/ 1063034 h 1084437"/>
                    <a:gd name="connsiteX91" fmla="*/ 235675 w 1675928"/>
                    <a:gd name="connsiteY91" fmla="*/ 1077303 h 1084437"/>
                    <a:gd name="connsiteX92" fmla="*/ 214271 w 1675928"/>
                    <a:gd name="connsiteY92" fmla="*/ 1084437 h 1084437"/>
                    <a:gd name="connsiteX93" fmla="*/ 107250 w 1675928"/>
                    <a:gd name="connsiteY93" fmla="*/ 1084437 h 1084437"/>
                    <a:gd name="connsiteX0" fmla="*/ 7365 w 1675928"/>
                    <a:gd name="connsiteY0" fmla="*/ 1048765 h 1084437"/>
                    <a:gd name="connsiteX1" fmla="*/ 230 w 1675928"/>
                    <a:gd name="connsiteY1" fmla="*/ 1013093 h 1084437"/>
                    <a:gd name="connsiteX2" fmla="*/ 14499 w 1675928"/>
                    <a:gd name="connsiteY2" fmla="*/ 991690 h 1084437"/>
                    <a:gd name="connsiteX3" fmla="*/ 28769 w 1675928"/>
                    <a:gd name="connsiteY3" fmla="*/ 948883 h 1084437"/>
                    <a:gd name="connsiteX4" fmla="*/ 43038 w 1675928"/>
                    <a:gd name="connsiteY4" fmla="*/ 927479 h 1084437"/>
                    <a:gd name="connsiteX5" fmla="*/ 57307 w 1675928"/>
                    <a:gd name="connsiteY5" fmla="*/ 884673 h 1084437"/>
                    <a:gd name="connsiteX6" fmla="*/ 71577 w 1675928"/>
                    <a:gd name="connsiteY6" fmla="*/ 870404 h 1084437"/>
                    <a:gd name="connsiteX7" fmla="*/ 100116 w 1675928"/>
                    <a:gd name="connsiteY7" fmla="*/ 834731 h 1084437"/>
                    <a:gd name="connsiteX8" fmla="*/ 107250 w 1675928"/>
                    <a:gd name="connsiteY8" fmla="*/ 813328 h 1084437"/>
                    <a:gd name="connsiteX9" fmla="*/ 114385 w 1675928"/>
                    <a:gd name="connsiteY9" fmla="*/ 784790 h 1084437"/>
                    <a:gd name="connsiteX10" fmla="*/ 135789 w 1675928"/>
                    <a:gd name="connsiteY10" fmla="*/ 763387 h 1084437"/>
                    <a:gd name="connsiteX11" fmla="*/ 164328 w 1675928"/>
                    <a:gd name="connsiteY11" fmla="*/ 713446 h 1084437"/>
                    <a:gd name="connsiteX12" fmla="*/ 171463 w 1675928"/>
                    <a:gd name="connsiteY12" fmla="*/ 692042 h 1084437"/>
                    <a:gd name="connsiteX13" fmla="*/ 192867 w 1675928"/>
                    <a:gd name="connsiteY13" fmla="*/ 670639 h 1084437"/>
                    <a:gd name="connsiteX14" fmla="*/ 221405 w 1675928"/>
                    <a:gd name="connsiteY14" fmla="*/ 627832 h 1084437"/>
                    <a:gd name="connsiteX15" fmla="*/ 235675 w 1675928"/>
                    <a:gd name="connsiteY15" fmla="*/ 606429 h 1084437"/>
                    <a:gd name="connsiteX16" fmla="*/ 257079 w 1675928"/>
                    <a:gd name="connsiteY16" fmla="*/ 585025 h 1084437"/>
                    <a:gd name="connsiteX17" fmla="*/ 278483 w 1675928"/>
                    <a:gd name="connsiteY17" fmla="*/ 570756 h 1084437"/>
                    <a:gd name="connsiteX18" fmla="*/ 321291 w 1675928"/>
                    <a:gd name="connsiteY18" fmla="*/ 513681 h 1084437"/>
                    <a:gd name="connsiteX19" fmla="*/ 342695 w 1675928"/>
                    <a:gd name="connsiteY19" fmla="*/ 499412 h 1084437"/>
                    <a:gd name="connsiteX20" fmla="*/ 356965 w 1675928"/>
                    <a:gd name="connsiteY20" fmla="*/ 485143 h 1084437"/>
                    <a:gd name="connsiteX21" fmla="*/ 385503 w 1675928"/>
                    <a:gd name="connsiteY21" fmla="*/ 470874 h 1084437"/>
                    <a:gd name="connsiteX22" fmla="*/ 406907 w 1675928"/>
                    <a:gd name="connsiteY22" fmla="*/ 449471 h 1084437"/>
                    <a:gd name="connsiteX23" fmla="*/ 435446 w 1675928"/>
                    <a:gd name="connsiteY23" fmla="*/ 435202 h 1084437"/>
                    <a:gd name="connsiteX24" fmla="*/ 449716 w 1675928"/>
                    <a:gd name="connsiteY24" fmla="*/ 420933 h 1084437"/>
                    <a:gd name="connsiteX25" fmla="*/ 478254 w 1675928"/>
                    <a:gd name="connsiteY25" fmla="*/ 406664 h 1084437"/>
                    <a:gd name="connsiteX26" fmla="*/ 499658 w 1675928"/>
                    <a:gd name="connsiteY26" fmla="*/ 392395 h 1084437"/>
                    <a:gd name="connsiteX27" fmla="*/ 513928 w 1675928"/>
                    <a:gd name="connsiteY27" fmla="*/ 378126 h 1084437"/>
                    <a:gd name="connsiteX28" fmla="*/ 535332 w 1675928"/>
                    <a:gd name="connsiteY28" fmla="*/ 370991 h 1084437"/>
                    <a:gd name="connsiteX29" fmla="*/ 556736 w 1675928"/>
                    <a:gd name="connsiteY29" fmla="*/ 356723 h 1084437"/>
                    <a:gd name="connsiteX30" fmla="*/ 599544 w 1675928"/>
                    <a:gd name="connsiteY30" fmla="*/ 306781 h 1084437"/>
                    <a:gd name="connsiteX31" fmla="*/ 649487 w 1675928"/>
                    <a:gd name="connsiteY31" fmla="*/ 263974 h 1084437"/>
                    <a:gd name="connsiteX32" fmla="*/ 663756 w 1675928"/>
                    <a:gd name="connsiteY32" fmla="*/ 242571 h 1084437"/>
                    <a:gd name="connsiteX33" fmla="*/ 692296 w 1675928"/>
                    <a:gd name="connsiteY33" fmla="*/ 206899 h 1084437"/>
                    <a:gd name="connsiteX34" fmla="*/ 713699 w 1675928"/>
                    <a:gd name="connsiteY34" fmla="*/ 206899 h 1084437"/>
                    <a:gd name="connsiteX35" fmla="*/ 727969 w 1675928"/>
                    <a:gd name="connsiteY35" fmla="*/ 192630 h 1084437"/>
                    <a:gd name="connsiteX36" fmla="*/ 792181 w 1675928"/>
                    <a:gd name="connsiteY36" fmla="*/ 114151 h 1084437"/>
                    <a:gd name="connsiteX37" fmla="*/ 813585 w 1675928"/>
                    <a:gd name="connsiteY37" fmla="*/ 92748 h 1084437"/>
                    <a:gd name="connsiteX38" fmla="*/ 856393 w 1675928"/>
                    <a:gd name="connsiteY38" fmla="*/ 71344 h 1084437"/>
                    <a:gd name="connsiteX39" fmla="*/ 877797 w 1675928"/>
                    <a:gd name="connsiteY39" fmla="*/ 64210 h 1084437"/>
                    <a:gd name="connsiteX40" fmla="*/ 927740 w 1675928"/>
                    <a:gd name="connsiteY40" fmla="*/ 35672 h 1084437"/>
                    <a:gd name="connsiteX41" fmla="*/ 1013356 w 1675928"/>
                    <a:gd name="connsiteY41" fmla="*/ 21403 h 1084437"/>
                    <a:gd name="connsiteX42" fmla="*/ 1120377 w 1675928"/>
                    <a:gd name="connsiteY42" fmla="*/ 0 h 1084437"/>
                    <a:gd name="connsiteX43" fmla="*/ 1327283 w 1675928"/>
                    <a:gd name="connsiteY43" fmla="*/ 14268 h 1084437"/>
                    <a:gd name="connsiteX44" fmla="*/ 1362956 w 1675928"/>
                    <a:gd name="connsiteY44" fmla="*/ 21403 h 1084437"/>
                    <a:gd name="connsiteX45" fmla="*/ 1433587 w 1675928"/>
                    <a:gd name="connsiteY45" fmla="*/ 15450 h 1084437"/>
                    <a:gd name="connsiteX46" fmla="*/ 1518249 w 1675928"/>
                    <a:gd name="connsiteY46" fmla="*/ 23176 h 1084437"/>
                    <a:gd name="connsiteX47" fmla="*/ 1520158 w 1675928"/>
                    <a:gd name="connsiteY47" fmla="*/ 31493 h 1084437"/>
                    <a:gd name="connsiteX48" fmla="*/ 1589833 w 1675928"/>
                    <a:gd name="connsiteY48" fmla="*/ 52305 h 1084437"/>
                    <a:gd name="connsiteX49" fmla="*/ 1638820 w 1675928"/>
                    <a:gd name="connsiteY49" fmla="*/ 52896 h 1084437"/>
                    <a:gd name="connsiteX50" fmla="*/ 1591029 w 1675928"/>
                    <a:gd name="connsiteY50" fmla="*/ 73708 h 1084437"/>
                    <a:gd name="connsiteX51" fmla="*/ 1646912 w 1675928"/>
                    <a:gd name="connsiteY51" fmla="*/ 100473 h 1084437"/>
                    <a:gd name="connsiteX52" fmla="*/ 1647628 w 1675928"/>
                    <a:gd name="connsiteY52" fmla="*/ 114742 h 1084437"/>
                    <a:gd name="connsiteX53" fmla="*/ 1675928 w 1675928"/>
                    <a:gd name="connsiteY53" fmla="*/ 186677 h 1084437"/>
                    <a:gd name="connsiteX54" fmla="*/ 1641209 w 1675928"/>
                    <a:gd name="connsiteY54" fmla="*/ 321050 h 1084437"/>
                    <a:gd name="connsiteX55" fmla="*/ 1612670 w 1675928"/>
                    <a:gd name="connsiteY55" fmla="*/ 363857 h 1084437"/>
                    <a:gd name="connsiteX56" fmla="*/ 1598401 w 1675928"/>
                    <a:gd name="connsiteY56" fmla="*/ 385260 h 1084437"/>
                    <a:gd name="connsiteX57" fmla="*/ 1584132 w 1675928"/>
                    <a:gd name="connsiteY57" fmla="*/ 406664 h 1084437"/>
                    <a:gd name="connsiteX58" fmla="*/ 1569862 w 1675928"/>
                    <a:gd name="connsiteY58" fmla="*/ 420933 h 1084437"/>
                    <a:gd name="connsiteX59" fmla="*/ 1555593 w 1675928"/>
                    <a:gd name="connsiteY59" fmla="*/ 442336 h 1084437"/>
                    <a:gd name="connsiteX60" fmla="*/ 1519919 w 1675928"/>
                    <a:gd name="connsiteY60" fmla="*/ 478008 h 1084437"/>
                    <a:gd name="connsiteX61" fmla="*/ 1477111 w 1675928"/>
                    <a:gd name="connsiteY61" fmla="*/ 527950 h 1084437"/>
                    <a:gd name="connsiteX62" fmla="*/ 1455707 w 1675928"/>
                    <a:gd name="connsiteY62" fmla="*/ 556487 h 1084437"/>
                    <a:gd name="connsiteX63" fmla="*/ 1427168 w 1675928"/>
                    <a:gd name="connsiteY63" fmla="*/ 577891 h 1084437"/>
                    <a:gd name="connsiteX64" fmla="*/ 1362956 w 1675928"/>
                    <a:gd name="connsiteY64" fmla="*/ 627832 h 1084437"/>
                    <a:gd name="connsiteX65" fmla="*/ 1341552 w 1675928"/>
                    <a:gd name="connsiteY65" fmla="*/ 642101 h 1084437"/>
                    <a:gd name="connsiteX66" fmla="*/ 1313013 w 1675928"/>
                    <a:gd name="connsiteY66" fmla="*/ 663504 h 1084437"/>
                    <a:gd name="connsiteX67" fmla="*/ 1284475 w 1675928"/>
                    <a:gd name="connsiteY67" fmla="*/ 670639 h 1084437"/>
                    <a:gd name="connsiteX68" fmla="*/ 1241666 w 1675928"/>
                    <a:gd name="connsiteY68" fmla="*/ 699177 h 1084437"/>
                    <a:gd name="connsiteX69" fmla="*/ 1198858 w 1675928"/>
                    <a:gd name="connsiteY69" fmla="*/ 727714 h 1084437"/>
                    <a:gd name="connsiteX70" fmla="*/ 1141781 w 1675928"/>
                    <a:gd name="connsiteY70" fmla="*/ 749118 h 1084437"/>
                    <a:gd name="connsiteX71" fmla="*/ 1120377 w 1675928"/>
                    <a:gd name="connsiteY71" fmla="*/ 756252 h 1084437"/>
                    <a:gd name="connsiteX72" fmla="*/ 1063299 w 1675928"/>
                    <a:gd name="connsiteY72" fmla="*/ 784790 h 1084437"/>
                    <a:gd name="connsiteX73" fmla="*/ 1034760 w 1675928"/>
                    <a:gd name="connsiteY73" fmla="*/ 806194 h 1084437"/>
                    <a:gd name="connsiteX74" fmla="*/ 999087 w 1675928"/>
                    <a:gd name="connsiteY74" fmla="*/ 813328 h 1084437"/>
                    <a:gd name="connsiteX75" fmla="*/ 934875 w 1675928"/>
                    <a:gd name="connsiteY75" fmla="*/ 849000 h 1084437"/>
                    <a:gd name="connsiteX76" fmla="*/ 913471 w 1675928"/>
                    <a:gd name="connsiteY76" fmla="*/ 863269 h 1084437"/>
                    <a:gd name="connsiteX77" fmla="*/ 870662 w 1675928"/>
                    <a:gd name="connsiteY77" fmla="*/ 877538 h 1084437"/>
                    <a:gd name="connsiteX78" fmla="*/ 827854 w 1675928"/>
                    <a:gd name="connsiteY78" fmla="*/ 891807 h 1084437"/>
                    <a:gd name="connsiteX79" fmla="*/ 792181 w 1675928"/>
                    <a:gd name="connsiteY79" fmla="*/ 906076 h 1084437"/>
                    <a:gd name="connsiteX80" fmla="*/ 770777 w 1675928"/>
                    <a:gd name="connsiteY80" fmla="*/ 913210 h 1084437"/>
                    <a:gd name="connsiteX81" fmla="*/ 713699 w 1675928"/>
                    <a:gd name="connsiteY81" fmla="*/ 934614 h 1084437"/>
                    <a:gd name="connsiteX82" fmla="*/ 649487 w 1675928"/>
                    <a:gd name="connsiteY82" fmla="*/ 956017 h 1084437"/>
                    <a:gd name="connsiteX83" fmla="*/ 620948 w 1675928"/>
                    <a:gd name="connsiteY83" fmla="*/ 970286 h 1084437"/>
                    <a:gd name="connsiteX84" fmla="*/ 556736 w 1675928"/>
                    <a:gd name="connsiteY84" fmla="*/ 991690 h 1084437"/>
                    <a:gd name="connsiteX85" fmla="*/ 521062 w 1675928"/>
                    <a:gd name="connsiteY85" fmla="*/ 1005958 h 1084437"/>
                    <a:gd name="connsiteX86" fmla="*/ 449716 w 1675928"/>
                    <a:gd name="connsiteY86" fmla="*/ 1020227 h 1084437"/>
                    <a:gd name="connsiteX87" fmla="*/ 371234 w 1675928"/>
                    <a:gd name="connsiteY87" fmla="*/ 1041631 h 1084437"/>
                    <a:gd name="connsiteX88" fmla="*/ 342695 w 1675928"/>
                    <a:gd name="connsiteY88" fmla="*/ 1048765 h 1084437"/>
                    <a:gd name="connsiteX89" fmla="*/ 314156 w 1675928"/>
                    <a:gd name="connsiteY89" fmla="*/ 1055900 h 1084437"/>
                    <a:gd name="connsiteX90" fmla="*/ 278483 w 1675928"/>
                    <a:gd name="connsiteY90" fmla="*/ 1063034 h 1084437"/>
                    <a:gd name="connsiteX91" fmla="*/ 235675 w 1675928"/>
                    <a:gd name="connsiteY91" fmla="*/ 1077303 h 1084437"/>
                    <a:gd name="connsiteX92" fmla="*/ 214271 w 1675928"/>
                    <a:gd name="connsiteY92" fmla="*/ 1084437 h 1084437"/>
                    <a:gd name="connsiteX93" fmla="*/ 107250 w 1675928"/>
                    <a:gd name="connsiteY93" fmla="*/ 1084437 h 1084437"/>
                    <a:gd name="connsiteX0" fmla="*/ 7365 w 1681550"/>
                    <a:gd name="connsiteY0" fmla="*/ 1048765 h 1084437"/>
                    <a:gd name="connsiteX1" fmla="*/ 230 w 1681550"/>
                    <a:gd name="connsiteY1" fmla="*/ 1013093 h 1084437"/>
                    <a:gd name="connsiteX2" fmla="*/ 14499 w 1681550"/>
                    <a:gd name="connsiteY2" fmla="*/ 991690 h 1084437"/>
                    <a:gd name="connsiteX3" fmla="*/ 28769 w 1681550"/>
                    <a:gd name="connsiteY3" fmla="*/ 948883 h 1084437"/>
                    <a:gd name="connsiteX4" fmla="*/ 43038 w 1681550"/>
                    <a:gd name="connsiteY4" fmla="*/ 927479 h 1084437"/>
                    <a:gd name="connsiteX5" fmla="*/ 57307 w 1681550"/>
                    <a:gd name="connsiteY5" fmla="*/ 884673 h 1084437"/>
                    <a:gd name="connsiteX6" fmla="*/ 71577 w 1681550"/>
                    <a:gd name="connsiteY6" fmla="*/ 870404 h 1084437"/>
                    <a:gd name="connsiteX7" fmla="*/ 100116 w 1681550"/>
                    <a:gd name="connsiteY7" fmla="*/ 834731 h 1084437"/>
                    <a:gd name="connsiteX8" fmla="*/ 107250 w 1681550"/>
                    <a:gd name="connsiteY8" fmla="*/ 813328 h 1084437"/>
                    <a:gd name="connsiteX9" fmla="*/ 114385 w 1681550"/>
                    <a:gd name="connsiteY9" fmla="*/ 784790 h 1084437"/>
                    <a:gd name="connsiteX10" fmla="*/ 135789 w 1681550"/>
                    <a:gd name="connsiteY10" fmla="*/ 763387 h 1084437"/>
                    <a:gd name="connsiteX11" fmla="*/ 164328 w 1681550"/>
                    <a:gd name="connsiteY11" fmla="*/ 713446 h 1084437"/>
                    <a:gd name="connsiteX12" fmla="*/ 171463 w 1681550"/>
                    <a:gd name="connsiteY12" fmla="*/ 692042 h 1084437"/>
                    <a:gd name="connsiteX13" fmla="*/ 192867 w 1681550"/>
                    <a:gd name="connsiteY13" fmla="*/ 670639 h 1084437"/>
                    <a:gd name="connsiteX14" fmla="*/ 221405 w 1681550"/>
                    <a:gd name="connsiteY14" fmla="*/ 627832 h 1084437"/>
                    <a:gd name="connsiteX15" fmla="*/ 235675 w 1681550"/>
                    <a:gd name="connsiteY15" fmla="*/ 606429 h 1084437"/>
                    <a:gd name="connsiteX16" fmla="*/ 257079 w 1681550"/>
                    <a:gd name="connsiteY16" fmla="*/ 585025 h 1084437"/>
                    <a:gd name="connsiteX17" fmla="*/ 278483 w 1681550"/>
                    <a:gd name="connsiteY17" fmla="*/ 570756 h 1084437"/>
                    <a:gd name="connsiteX18" fmla="*/ 321291 w 1681550"/>
                    <a:gd name="connsiteY18" fmla="*/ 513681 h 1084437"/>
                    <a:gd name="connsiteX19" fmla="*/ 342695 w 1681550"/>
                    <a:gd name="connsiteY19" fmla="*/ 499412 h 1084437"/>
                    <a:gd name="connsiteX20" fmla="*/ 356965 w 1681550"/>
                    <a:gd name="connsiteY20" fmla="*/ 485143 h 1084437"/>
                    <a:gd name="connsiteX21" fmla="*/ 385503 w 1681550"/>
                    <a:gd name="connsiteY21" fmla="*/ 470874 h 1084437"/>
                    <a:gd name="connsiteX22" fmla="*/ 406907 w 1681550"/>
                    <a:gd name="connsiteY22" fmla="*/ 449471 h 1084437"/>
                    <a:gd name="connsiteX23" fmla="*/ 435446 w 1681550"/>
                    <a:gd name="connsiteY23" fmla="*/ 435202 h 1084437"/>
                    <a:gd name="connsiteX24" fmla="*/ 449716 w 1681550"/>
                    <a:gd name="connsiteY24" fmla="*/ 420933 h 1084437"/>
                    <a:gd name="connsiteX25" fmla="*/ 478254 w 1681550"/>
                    <a:gd name="connsiteY25" fmla="*/ 406664 h 1084437"/>
                    <a:gd name="connsiteX26" fmla="*/ 499658 w 1681550"/>
                    <a:gd name="connsiteY26" fmla="*/ 392395 h 1084437"/>
                    <a:gd name="connsiteX27" fmla="*/ 513928 w 1681550"/>
                    <a:gd name="connsiteY27" fmla="*/ 378126 h 1084437"/>
                    <a:gd name="connsiteX28" fmla="*/ 535332 w 1681550"/>
                    <a:gd name="connsiteY28" fmla="*/ 370991 h 1084437"/>
                    <a:gd name="connsiteX29" fmla="*/ 556736 w 1681550"/>
                    <a:gd name="connsiteY29" fmla="*/ 356723 h 1084437"/>
                    <a:gd name="connsiteX30" fmla="*/ 599544 w 1681550"/>
                    <a:gd name="connsiteY30" fmla="*/ 306781 h 1084437"/>
                    <a:gd name="connsiteX31" fmla="*/ 649487 w 1681550"/>
                    <a:gd name="connsiteY31" fmla="*/ 263974 h 1084437"/>
                    <a:gd name="connsiteX32" fmla="*/ 663756 w 1681550"/>
                    <a:gd name="connsiteY32" fmla="*/ 242571 h 1084437"/>
                    <a:gd name="connsiteX33" fmla="*/ 692296 w 1681550"/>
                    <a:gd name="connsiteY33" fmla="*/ 206899 h 1084437"/>
                    <a:gd name="connsiteX34" fmla="*/ 713699 w 1681550"/>
                    <a:gd name="connsiteY34" fmla="*/ 206899 h 1084437"/>
                    <a:gd name="connsiteX35" fmla="*/ 727969 w 1681550"/>
                    <a:gd name="connsiteY35" fmla="*/ 192630 h 1084437"/>
                    <a:gd name="connsiteX36" fmla="*/ 792181 w 1681550"/>
                    <a:gd name="connsiteY36" fmla="*/ 114151 h 1084437"/>
                    <a:gd name="connsiteX37" fmla="*/ 813585 w 1681550"/>
                    <a:gd name="connsiteY37" fmla="*/ 92748 h 1084437"/>
                    <a:gd name="connsiteX38" fmla="*/ 856393 w 1681550"/>
                    <a:gd name="connsiteY38" fmla="*/ 71344 h 1084437"/>
                    <a:gd name="connsiteX39" fmla="*/ 877797 w 1681550"/>
                    <a:gd name="connsiteY39" fmla="*/ 64210 h 1084437"/>
                    <a:gd name="connsiteX40" fmla="*/ 927740 w 1681550"/>
                    <a:gd name="connsiteY40" fmla="*/ 35672 h 1084437"/>
                    <a:gd name="connsiteX41" fmla="*/ 1013356 w 1681550"/>
                    <a:gd name="connsiteY41" fmla="*/ 21403 h 1084437"/>
                    <a:gd name="connsiteX42" fmla="*/ 1120377 w 1681550"/>
                    <a:gd name="connsiteY42" fmla="*/ 0 h 1084437"/>
                    <a:gd name="connsiteX43" fmla="*/ 1327283 w 1681550"/>
                    <a:gd name="connsiteY43" fmla="*/ 14268 h 1084437"/>
                    <a:gd name="connsiteX44" fmla="*/ 1362956 w 1681550"/>
                    <a:gd name="connsiteY44" fmla="*/ 21403 h 1084437"/>
                    <a:gd name="connsiteX45" fmla="*/ 1433587 w 1681550"/>
                    <a:gd name="connsiteY45" fmla="*/ 15450 h 1084437"/>
                    <a:gd name="connsiteX46" fmla="*/ 1518249 w 1681550"/>
                    <a:gd name="connsiteY46" fmla="*/ 23176 h 1084437"/>
                    <a:gd name="connsiteX47" fmla="*/ 1520158 w 1681550"/>
                    <a:gd name="connsiteY47" fmla="*/ 31493 h 1084437"/>
                    <a:gd name="connsiteX48" fmla="*/ 1589833 w 1681550"/>
                    <a:gd name="connsiteY48" fmla="*/ 52305 h 1084437"/>
                    <a:gd name="connsiteX49" fmla="*/ 1638820 w 1681550"/>
                    <a:gd name="connsiteY49" fmla="*/ 52896 h 1084437"/>
                    <a:gd name="connsiteX50" fmla="*/ 1591029 w 1681550"/>
                    <a:gd name="connsiteY50" fmla="*/ 73708 h 1084437"/>
                    <a:gd name="connsiteX51" fmla="*/ 1646912 w 1681550"/>
                    <a:gd name="connsiteY51" fmla="*/ 100473 h 1084437"/>
                    <a:gd name="connsiteX52" fmla="*/ 1675211 w 1681550"/>
                    <a:gd name="connsiteY52" fmla="*/ 114742 h 1084437"/>
                    <a:gd name="connsiteX53" fmla="*/ 1675928 w 1681550"/>
                    <a:gd name="connsiteY53" fmla="*/ 186677 h 1084437"/>
                    <a:gd name="connsiteX54" fmla="*/ 1641209 w 1681550"/>
                    <a:gd name="connsiteY54" fmla="*/ 321050 h 1084437"/>
                    <a:gd name="connsiteX55" fmla="*/ 1612670 w 1681550"/>
                    <a:gd name="connsiteY55" fmla="*/ 363857 h 1084437"/>
                    <a:gd name="connsiteX56" fmla="*/ 1598401 w 1681550"/>
                    <a:gd name="connsiteY56" fmla="*/ 385260 h 1084437"/>
                    <a:gd name="connsiteX57" fmla="*/ 1584132 w 1681550"/>
                    <a:gd name="connsiteY57" fmla="*/ 406664 h 1084437"/>
                    <a:gd name="connsiteX58" fmla="*/ 1569862 w 1681550"/>
                    <a:gd name="connsiteY58" fmla="*/ 420933 h 1084437"/>
                    <a:gd name="connsiteX59" fmla="*/ 1555593 w 1681550"/>
                    <a:gd name="connsiteY59" fmla="*/ 442336 h 1084437"/>
                    <a:gd name="connsiteX60" fmla="*/ 1519919 w 1681550"/>
                    <a:gd name="connsiteY60" fmla="*/ 478008 h 1084437"/>
                    <a:gd name="connsiteX61" fmla="*/ 1477111 w 1681550"/>
                    <a:gd name="connsiteY61" fmla="*/ 527950 h 1084437"/>
                    <a:gd name="connsiteX62" fmla="*/ 1455707 w 1681550"/>
                    <a:gd name="connsiteY62" fmla="*/ 556487 h 1084437"/>
                    <a:gd name="connsiteX63" fmla="*/ 1427168 w 1681550"/>
                    <a:gd name="connsiteY63" fmla="*/ 577891 h 1084437"/>
                    <a:gd name="connsiteX64" fmla="*/ 1362956 w 1681550"/>
                    <a:gd name="connsiteY64" fmla="*/ 627832 h 1084437"/>
                    <a:gd name="connsiteX65" fmla="*/ 1341552 w 1681550"/>
                    <a:gd name="connsiteY65" fmla="*/ 642101 h 1084437"/>
                    <a:gd name="connsiteX66" fmla="*/ 1313013 w 1681550"/>
                    <a:gd name="connsiteY66" fmla="*/ 663504 h 1084437"/>
                    <a:gd name="connsiteX67" fmla="*/ 1284475 w 1681550"/>
                    <a:gd name="connsiteY67" fmla="*/ 670639 h 1084437"/>
                    <a:gd name="connsiteX68" fmla="*/ 1241666 w 1681550"/>
                    <a:gd name="connsiteY68" fmla="*/ 699177 h 1084437"/>
                    <a:gd name="connsiteX69" fmla="*/ 1198858 w 1681550"/>
                    <a:gd name="connsiteY69" fmla="*/ 727714 h 1084437"/>
                    <a:gd name="connsiteX70" fmla="*/ 1141781 w 1681550"/>
                    <a:gd name="connsiteY70" fmla="*/ 749118 h 1084437"/>
                    <a:gd name="connsiteX71" fmla="*/ 1120377 w 1681550"/>
                    <a:gd name="connsiteY71" fmla="*/ 756252 h 1084437"/>
                    <a:gd name="connsiteX72" fmla="*/ 1063299 w 1681550"/>
                    <a:gd name="connsiteY72" fmla="*/ 784790 h 1084437"/>
                    <a:gd name="connsiteX73" fmla="*/ 1034760 w 1681550"/>
                    <a:gd name="connsiteY73" fmla="*/ 806194 h 1084437"/>
                    <a:gd name="connsiteX74" fmla="*/ 999087 w 1681550"/>
                    <a:gd name="connsiteY74" fmla="*/ 813328 h 1084437"/>
                    <a:gd name="connsiteX75" fmla="*/ 934875 w 1681550"/>
                    <a:gd name="connsiteY75" fmla="*/ 849000 h 1084437"/>
                    <a:gd name="connsiteX76" fmla="*/ 913471 w 1681550"/>
                    <a:gd name="connsiteY76" fmla="*/ 863269 h 1084437"/>
                    <a:gd name="connsiteX77" fmla="*/ 870662 w 1681550"/>
                    <a:gd name="connsiteY77" fmla="*/ 877538 h 1084437"/>
                    <a:gd name="connsiteX78" fmla="*/ 827854 w 1681550"/>
                    <a:gd name="connsiteY78" fmla="*/ 891807 h 1084437"/>
                    <a:gd name="connsiteX79" fmla="*/ 792181 w 1681550"/>
                    <a:gd name="connsiteY79" fmla="*/ 906076 h 1084437"/>
                    <a:gd name="connsiteX80" fmla="*/ 770777 w 1681550"/>
                    <a:gd name="connsiteY80" fmla="*/ 913210 h 1084437"/>
                    <a:gd name="connsiteX81" fmla="*/ 713699 w 1681550"/>
                    <a:gd name="connsiteY81" fmla="*/ 934614 h 1084437"/>
                    <a:gd name="connsiteX82" fmla="*/ 649487 w 1681550"/>
                    <a:gd name="connsiteY82" fmla="*/ 956017 h 1084437"/>
                    <a:gd name="connsiteX83" fmla="*/ 620948 w 1681550"/>
                    <a:gd name="connsiteY83" fmla="*/ 970286 h 1084437"/>
                    <a:gd name="connsiteX84" fmla="*/ 556736 w 1681550"/>
                    <a:gd name="connsiteY84" fmla="*/ 991690 h 1084437"/>
                    <a:gd name="connsiteX85" fmla="*/ 521062 w 1681550"/>
                    <a:gd name="connsiteY85" fmla="*/ 1005958 h 1084437"/>
                    <a:gd name="connsiteX86" fmla="*/ 449716 w 1681550"/>
                    <a:gd name="connsiteY86" fmla="*/ 1020227 h 1084437"/>
                    <a:gd name="connsiteX87" fmla="*/ 371234 w 1681550"/>
                    <a:gd name="connsiteY87" fmla="*/ 1041631 h 1084437"/>
                    <a:gd name="connsiteX88" fmla="*/ 342695 w 1681550"/>
                    <a:gd name="connsiteY88" fmla="*/ 1048765 h 1084437"/>
                    <a:gd name="connsiteX89" fmla="*/ 314156 w 1681550"/>
                    <a:gd name="connsiteY89" fmla="*/ 1055900 h 1084437"/>
                    <a:gd name="connsiteX90" fmla="*/ 278483 w 1681550"/>
                    <a:gd name="connsiteY90" fmla="*/ 1063034 h 1084437"/>
                    <a:gd name="connsiteX91" fmla="*/ 235675 w 1681550"/>
                    <a:gd name="connsiteY91" fmla="*/ 1077303 h 1084437"/>
                    <a:gd name="connsiteX92" fmla="*/ 214271 w 1681550"/>
                    <a:gd name="connsiteY92" fmla="*/ 1084437 h 1084437"/>
                    <a:gd name="connsiteX93" fmla="*/ 107250 w 1681550"/>
                    <a:gd name="connsiteY93" fmla="*/ 1084437 h 1084437"/>
                    <a:gd name="connsiteX0" fmla="*/ 7365 w 1681550"/>
                    <a:gd name="connsiteY0" fmla="*/ 1048765 h 1084437"/>
                    <a:gd name="connsiteX1" fmla="*/ 230 w 1681550"/>
                    <a:gd name="connsiteY1" fmla="*/ 1013093 h 1084437"/>
                    <a:gd name="connsiteX2" fmla="*/ 14499 w 1681550"/>
                    <a:gd name="connsiteY2" fmla="*/ 991690 h 1084437"/>
                    <a:gd name="connsiteX3" fmla="*/ 28769 w 1681550"/>
                    <a:gd name="connsiteY3" fmla="*/ 948883 h 1084437"/>
                    <a:gd name="connsiteX4" fmla="*/ 43038 w 1681550"/>
                    <a:gd name="connsiteY4" fmla="*/ 927479 h 1084437"/>
                    <a:gd name="connsiteX5" fmla="*/ 57307 w 1681550"/>
                    <a:gd name="connsiteY5" fmla="*/ 884673 h 1084437"/>
                    <a:gd name="connsiteX6" fmla="*/ 71577 w 1681550"/>
                    <a:gd name="connsiteY6" fmla="*/ 870404 h 1084437"/>
                    <a:gd name="connsiteX7" fmla="*/ 100116 w 1681550"/>
                    <a:gd name="connsiteY7" fmla="*/ 834731 h 1084437"/>
                    <a:gd name="connsiteX8" fmla="*/ 107250 w 1681550"/>
                    <a:gd name="connsiteY8" fmla="*/ 813328 h 1084437"/>
                    <a:gd name="connsiteX9" fmla="*/ 114385 w 1681550"/>
                    <a:gd name="connsiteY9" fmla="*/ 784790 h 1084437"/>
                    <a:gd name="connsiteX10" fmla="*/ 135789 w 1681550"/>
                    <a:gd name="connsiteY10" fmla="*/ 763387 h 1084437"/>
                    <a:gd name="connsiteX11" fmla="*/ 164328 w 1681550"/>
                    <a:gd name="connsiteY11" fmla="*/ 713446 h 1084437"/>
                    <a:gd name="connsiteX12" fmla="*/ 171463 w 1681550"/>
                    <a:gd name="connsiteY12" fmla="*/ 692042 h 1084437"/>
                    <a:gd name="connsiteX13" fmla="*/ 192867 w 1681550"/>
                    <a:gd name="connsiteY13" fmla="*/ 670639 h 1084437"/>
                    <a:gd name="connsiteX14" fmla="*/ 221405 w 1681550"/>
                    <a:gd name="connsiteY14" fmla="*/ 627832 h 1084437"/>
                    <a:gd name="connsiteX15" fmla="*/ 235675 w 1681550"/>
                    <a:gd name="connsiteY15" fmla="*/ 606429 h 1084437"/>
                    <a:gd name="connsiteX16" fmla="*/ 257079 w 1681550"/>
                    <a:gd name="connsiteY16" fmla="*/ 585025 h 1084437"/>
                    <a:gd name="connsiteX17" fmla="*/ 278483 w 1681550"/>
                    <a:gd name="connsiteY17" fmla="*/ 570756 h 1084437"/>
                    <a:gd name="connsiteX18" fmla="*/ 321291 w 1681550"/>
                    <a:gd name="connsiteY18" fmla="*/ 513681 h 1084437"/>
                    <a:gd name="connsiteX19" fmla="*/ 342695 w 1681550"/>
                    <a:gd name="connsiteY19" fmla="*/ 499412 h 1084437"/>
                    <a:gd name="connsiteX20" fmla="*/ 356965 w 1681550"/>
                    <a:gd name="connsiteY20" fmla="*/ 485143 h 1084437"/>
                    <a:gd name="connsiteX21" fmla="*/ 385503 w 1681550"/>
                    <a:gd name="connsiteY21" fmla="*/ 470874 h 1084437"/>
                    <a:gd name="connsiteX22" fmla="*/ 406907 w 1681550"/>
                    <a:gd name="connsiteY22" fmla="*/ 449471 h 1084437"/>
                    <a:gd name="connsiteX23" fmla="*/ 435446 w 1681550"/>
                    <a:gd name="connsiteY23" fmla="*/ 435202 h 1084437"/>
                    <a:gd name="connsiteX24" fmla="*/ 449716 w 1681550"/>
                    <a:gd name="connsiteY24" fmla="*/ 420933 h 1084437"/>
                    <a:gd name="connsiteX25" fmla="*/ 478254 w 1681550"/>
                    <a:gd name="connsiteY25" fmla="*/ 406664 h 1084437"/>
                    <a:gd name="connsiteX26" fmla="*/ 499658 w 1681550"/>
                    <a:gd name="connsiteY26" fmla="*/ 392395 h 1084437"/>
                    <a:gd name="connsiteX27" fmla="*/ 513928 w 1681550"/>
                    <a:gd name="connsiteY27" fmla="*/ 378126 h 1084437"/>
                    <a:gd name="connsiteX28" fmla="*/ 535332 w 1681550"/>
                    <a:gd name="connsiteY28" fmla="*/ 370991 h 1084437"/>
                    <a:gd name="connsiteX29" fmla="*/ 556736 w 1681550"/>
                    <a:gd name="connsiteY29" fmla="*/ 356723 h 1084437"/>
                    <a:gd name="connsiteX30" fmla="*/ 599544 w 1681550"/>
                    <a:gd name="connsiteY30" fmla="*/ 306781 h 1084437"/>
                    <a:gd name="connsiteX31" fmla="*/ 649487 w 1681550"/>
                    <a:gd name="connsiteY31" fmla="*/ 263974 h 1084437"/>
                    <a:gd name="connsiteX32" fmla="*/ 663756 w 1681550"/>
                    <a:gd name="connsiteY32" fmla="*/ 242571 h 1084437"/>
                    <a:gd name="connsiteX33" fmla="*/ 692296 w 1681550"/>
                    <a:gd name="connsiteY33" fmla="*/ 206899 h 1084437"/>
                    <a:gd name="connsiteX34" fmla="*/ 713699 w 1681550"/>
                    <a:gd name="connsiteY34" fmla="*/ 206899 h 1084437"/>
                    <a:gd name="connsiteX35" fmla="*/ 727969 w 1681550"/>
                    <a:gd name="connsiteY35" fmla="*/ 192630 h 1084437"/>
                    <a:gd name="connsiteX36" fmla="*/ 792181 w 1681550"/>
                    <a:gd name="connsiteY36" fmla="*/ 114151 h 1084437"/>
                    <a:gd name="connsiteX37" fmla="*/ 813585 w 1681550"/>
                    <a:gd name="connsiteY37" fmla="*/ 92748 h 1084437"/>
                    <a:gd name="connsiteX38" fmla="*/ 856393 w 1681550"/>
                    <a:gd name="connsiteY38" fmla="*/ 71344 h 1084437"/>
                    <a:gd name="connsiteX39" fmla="*/ 877797 w 1681550"/>
                    <a:gd name="connsiteY39" fmla="*/ 64210 h 1084437"/>
                    <a:gd name="connsiteX40" fmla="*/ 927740 w 1681550"/>
                    <a:gd name="connsiteY40" fmla="*/ 35672 h 1084437"/>
                    <a:gd name="connsiteX41" fmla="*/ 1013356 w 1681550"/>
                    <a:gd name="connsiteY41" fmla="*/ 21403 h 1084437"/>
                    <a:gd name="connsiteX42" fmla="*/ 1120377 w 1681550"/>
                    <a:gd name="connsiteY42" fmla="*/ 0 h 1084437"/>
                    <a:gd name="connsiteX43" fmla="*/ 1327283 w 1681550"/>
                    <a:gd name="connsiteY43" fmla="*/ 14268 h 1084437"/>
                    <a:gd name="connsiteX44" fmla="*/ 1362956 w 1681550"/>
                    <a:gd name="connsiteY44" fmla="*/ 21403 h 1084437"/>
                    <a:gd name="connsiteX45" fmla="*/ 1433587 w 1681550"/>
                    <a:gd name="connsiteY45" fmla="*/ 15450 h 1084437"/>
                    <a:gd name="connsiteX46" fmla="*/ 1518249 w 1681550"/>
                    <a:gd name="connsiteY46" fmla="*/ 23176 h 1084437"/>
                    <a:gd name="connsiteX47" fmla="*/ 1520158 w 1681550"/>
                    <a:gd name="connsiteY47" fmla="*/ 31493 h 1084437"/>
                    <a:gd name="connsiteX48" fmla="*/ 1589833 w 1681550"/>
                    <a:gd name="connsiteY48" fmla="*/ 52305 h 1084437"/>
                    <a:gd name="connsiteX49" fmla="*/ 1638820 w 1681550"/>
                    <a:gd name="connsiteY49" fmla="*/ 52896 h 1084437"/>
                    <a:gd name="connsiteX50" fmla="*/ 1637114 w 1681550"/>
                    <a:gd name="connsiteY50" fmla="*/ 60705 h 1084437"/>
                    <a:gd name="connsiteX51" fmla="*/ 1646912 w 1681550"/>
                    <a:gd name="connsiteY51" fmla="*/ 100473 h 1084437"/>
                    <a:gd name="connsiteX52" fmla="*/ 1675211 w 1681550"/>
                    <a:gd name="connsiteY52" fmla="*/ 114742 h 1084437"/>
                    <a:gd name="connsiteX53" fmla="*/ 1675928 w 1681550"/>
                    <a:gd name="connsiteY53" fmla="*/ 186677 h 1084437"/>
                    <a:gd name="connsiteX54" fmla="*/ 1641209 w 1681550"/>
                    <a:gd name="connsiteY54" fmla="*/ 321050 h 1084437"/>
                    <a:gd name="connsiteX55" fmla="*/ 1612670 w 1681550"/>
                    <a:gd name="connsiteY55" fmla="*/ 363857 h 1084437"/>
                    <a:gd name="connsiteX56" fmla="*/ 1598401 w 1681550"/>
                    <a:gd name="connsiteY56" fmla="*/ 385260 h 1084437"/>
                    <a:gd name="connsiteX57" fmla="*/ 1584132 w 1681550"/>
                    <a:gd name="connsiteY57" fmla="*/ 406664 h 1084437"/>
                    <a:gd name="connsiteX58" fmla="*/ 1569862 w 1681550"/>
                    <a:gd name="connsiteY58" fmla="*/ 420933 h 1084437"/>
                    <a:gd name="connsiteX59" fmla="*/ 1555593 w 1681550"/>
                    <a:gd name="connsiteY59" fmla="*/ 442336 h 1084437"/>
                    <a:gd name="connsiteX60" fmla="*/ 1519919 w 1681550"/>
                    <a:gd name="connsiteY60" fmla="*/ 478008 h 1084437"/>
                    <a:gd name="connsiteX61" fmla="*/ 1477111 w 1681550"/>
                    <a:gd name="connsiteY61" fmla="*/ 527950 h 1084437"/>
                    <a:gd name="connsiteX62" fmla="*/ 1455707 w 1681550"/>
                    <a:gd name="connsiteY62" fmla="*/ 556487 h 1084437"/>
                    <a:gd name="connsiteX63" fmla="*/ 1427168 w 1681550"/>
                    <a:gd name="connsiteY63" fmla="*/ 577891 h 1084437"/>
                    <a:gd name="connsiteX64" fmla="*/ 1362956 w 1681550"/>
                    <a:gd name="connsiteY64" fmla="*/ 627832 h 1084437"/>
                    <a:gd name="connsiteX65" fmla="*/ 1341552 w 1681550"/>
                    <a:gd name="connsiteY65" fmla="*/ 642101 h 1084437"/>
                    <a:gd name="connsiteX66" fmla="*/ 1313013 w 1681550"/>
                    <a:gd name="connsiteY66" fmla="*/ 663504 h 1084437"/>
                    <a:gd name="connsiteX67" fmla="*/ 1284475 w 1681550"/>
                    <a:gd name="connsiteY67" fmla="*/ 670639 h 1084437"/>
                    <a:gd name="connsiteX68" fmla="*/ 1241666 w 1681550"/>
                    <a:gd name="connsiteY68" fmla="*/ 699177 h 1084437"/>
                    <a:gd name="connsiteX69" fmla="*/ 1198858 w 1681550"/>
                    <a:gd name="connsiteY69" fmla="*/ 727714 h 1084437"/>
                    <a:gd name="connsiteX70" fmla="*/ 1141781 w 1681550"/>
                    <a:gd name="connsiteY70" fmla="*/ 749118 h 1084437"/>
                    <a:gd name="connsiteX71" fmla="*/ 1120377 w 1681550"/>
                    <a:gd name="connsiteY71" fmla="*/ 756252 h 1084437"/>
                    <a:gd name="connsiteX72" fmla="*/ 1063299 w 1681550"/>
                    <a:gd name="connsiteY72" fmla="*/ 784790 h 1084437"/>
                    <a:gd name="connsiteX73" fmla="*/ 1034760 w 1681550"/>
                    <a:gd name="connsiteY73" fmla="*/ 806194 h 1084437"/>
                    <a:gd name="connsiteX74" fmla="*/ 999087 w 1681550"/>
                    <a:gd name="connsiteY74" fmla="*/ 813328 h 1084437"/>
                    <a:gd name="connsiteX75" fmla="*/ 934875 w 1681550"/>
                    <a:gd name="connsiteY75" fmla="*/ 849000 h 1084437"/>
                    <a:gd name="connsiteX76" fmla="*/ 913471 w 1681550"/>
                    <a:gd name="connsiteY76" fmla="*/ 863269 h 1084437"/>
                    <a:gd name="connsiteX77" fmla="*/ 870662 w 1681550"/>
                    <a:gd name="connsiteY77" fmla="*/ 877538 h 1084437"/>
                    <a:gd name="connsiteX78" fmla="*/ 827854 w 1681550"/>
                    <a:gd name="connsiteY78" fmla="*/ 891807 h 1084437"/>
                    <a:gd name="connsiteX79" fmla="*/ 792181 w 1681550"/>
                    <a:gd name="connsiteY79" fmla="*/ 906076 h 1084437"/>
                    <a:gd name="connsiteX80" fmla="*/ 770777 w 1681550"/>
                    <a:gd name="connsiteY80" fmla="*/ 913210 h 1084437"/>
                    <a:gd name="connsiteX81" fmla="*/ 713699 w 1681550"/>
                    <a:gd name="connsiteY81" fmla="*/ 934614 h 1084437"/>
                    <a:gd name="connsiteX82" fmla="*/ 649487 w 1681550"/>
                    <a:gd name="connsiteY82" fmla="*/ 956017 h 1084437"/>
                    <a:gd name="connsiteX83" fmla="*/ 620948 w 1681550"/>
                    <a:gd name="connsiteY83" fmla="*/ 970286 h 1084437"/>
                    <a:gd name="connsiteX84" fmla="*/ 556736 w 1681550"/>
                    <a:gd name="connsiteY84" fmla="*/ 991690 h 1084437"/>
                    <a:gd name="connsiteX85" fmla="*/ 521062 w 1681550"/>
                    <a:gd name="connsiteY85" fmla="*/ 1005958 h 1084437"/>
                    <a:gd name="connsiteX86" fmla="*/ 449716 w 1681550"/>
                    <a:gd name="connsiteY86" fmla="*/ 1020227 h 1084437"/>
                    <a:gd name="connsiteX87" fmla="*/ 371234 w 1681550"/>
                    <a:gd name="connsiteY87" fmla="*/ 1041631 h 1084437"/>
                    <a:gd name="connsiteX88" fmla="*/ 342695 w 1681550"/>
                    <a:gd name="connsiteY88" fmla="*/ 1048765 h 1084437"/>
                    <a:gd name="connsiteX89" fmla="*/ 314156 w 1681550"/>
                    <a:gd name="connsiteY89" fmla="*/ 1055900 h 1084437"/>
                    <a:gd name="connsiteX90" fmla="*/ 278483 w 1681550"/>
                    <a:gd name="connsiteY90" fmla="*/ 1063034 h 1084437"/>
                    <a:gd name="connsiteX91" fmla="*/ 235675 w 1681550"/>
                    <a:gd name="connsiteY91" fmla="*/ 1077303 h 1084437"/>
                    <a:gd name="connsiteX92" fmla="*/ 214271 w 1681550"/>
                    <a:gd name="connsiteY92" fmla="*/ 1084437 h 1084437"/>
                    <a:gd name="connsiteX93" fmla="*/ 107250 w 1681550"/>
                    <a:gd name="connsiteY93" fmla="*/ 1084437 h 1084437"/>
                    <a:gd name="connsiteX0" fmla="*/ 7365 w 1681550"/>
                    <a:gd name="connsiteY0" fmla="*/ 1048765 h 1084437"/>
                    <a:gd name="connsiteX1" fmla="*/ 230 w 1681550"/>
                    <a:gd name="connsiteY1" fmla="*/ 1013093 h 1084437"/>
                    <a:gd name="connsiteX2" fmla="*/ 14499 w 1681550"/>
                    <a:gd name="connsiteY2" fmla="*/ 991690 h 1084437"/>
                    <a:gd name="connsiteX3" fmla="*/ 28769 w 1681550"/>
                    <a:gd name="connsiteY3" fmla="*/ 948883 h 1084437"/>
                    <a:gd name="connsiteX4" fmla="*/ 43038 w 1681550"/>
                    <a:gd name="connsiteY4" fmla="*/ 927479 h 1084437"/>
                    <a:gd name="connsiteX5" fmla="*/ 57307 w 1681550"/>
                    <a:gd name="connsiteY5" fmla="*/ 884673 h 1084437"/>
                    <a:gd name="connsiteX6" fmla="*/ 71577 w 1681550"/>
                    <a:gd name="connsiteY6" fmla="*/ 870404 h 1084437"/>
                    <a:gd name="connsiteX7" fmla="*/ 100116 w 1681550"/>
                    <a:gd name="connsiteY7" fmla="*/ 834731 h 1084437"/>
                    <a:gd name="connsiteX8" fmla="*/ 107250 w 1681550"/>
                    <a:gd name="connsiteY8" fmla="*/ 813328 h 1084437"/>
                    <a:gd name="connsiteX9" fmla="*/ 114385 w 1681550"/>
                    <a:gd name="connsiteY9" fmla="*/ 784790 h 1084437"/>
                    <a:gd name="connsiteX10" fmla="*/ 135789 w 1681550"/>
                    <a:gd name="connsiteY10" fmla="*/ 763387 h 1084437"/>
                    <a:gd name="connsiteX11" fmla="*/ 164328 w 1681550"/>
                    <a:gd name="connsiteY11" fmla="*/ 713446 h 1084437"/>
                    <a:gd name="connsiteX12" fmla="*/ 171463 w 1681550"/>
                    <a:gd name="connsiteY12" fmla="*/ 692042 h 1084437"/>
                    <a:gd name="connsiteX13" fmla="*/ 192867 w 1681550"/>
                    <a:gd name="connsiteY13" fmla="*/ 670639 h 1084437"/>
                    <a:gd name="connsiteX14" fmla="*/ 221405 w 1681550"/>
                    <a:gd name="connsiteY14" fmla="*/ 627832 h 1084437"/>
                    <a:gd name="connsiteX15" fmla="*/ 235675 w 1681550"/>
                    <a:gd name="connsiteY15" fmla="*/ 606429 h 1084437"/>
                    <a:gd name="connsiteX16" fmla="*/ 257079 w 1681550"/>
                    <a:gd name="connsiteY16" fmla="*/ 585025 h 1084437"/>
                    <a:gd name="connsiteX17" fmla="*/ 278483 w 1681550"/>
                    <a:gd name="connsiteY17" fmla="*/ 570756 h 1084437"/>
                    <a:gd name="connsiteX18" fmla="*/ 321291 w 1681550"/>
                    <a:gd name="connsiteY18" fmla="*/ 513681 h 1084437"/>
                    <a:gd name="connsiteX19" fmla="*/ 342695 w 1681550"/>
                    <a:gd name="connsiteY19" fmla="*/ 499412 h 1084437"/>
                    <a:gd name="connsiteX20" fmla="*/ 356965 w 1681550"/>
                    <a:gd name="connsiteY20" fmla="*/ 485143 h 1084437"/>
                    <a:gd name="connsiteX21" fmla="*/ 385503 w 1681550"/>
                    <a:gd name="connsiteY21" fmla="*/ 470874 h 1084437"/>
                    <a:gd name="connsiteX22" fmla="*/ 406907 w 1681550"/>
                    <a:gd name="connsiteY22" fmla="*/ 449471 h 1084437"/>
                    <a:gd name="connsiteX23" fmla="*/ 435446 w 1681550"/>
                    <a:gd name="connsiteY23" fmla="*/ 435202 h 1084437"/>
                    <a:gd name="connsiteX24" fmla="*/ 449716 w 1681550"/>
                    <a:gd name="connsiteY24" fmla="*/ 420933 h 1084437"/>
                    <a:gd name="connsiteX25" fmla="*/ 478254 w 1681550"/>
                    <a:gd name="connsiteY25" fmla="*/ 406664 h 1084437"/>
                    <a:gd name="connsiteX26" fmla="*/ 499658 w 1681550"/>
                    <a:gd name="connsiteY26" fmla="*/ 392395 h 1084437"/>
                    <a:gd name="connsiteX27" fmla="*/ 513928 w 1681550"/>
                    <a:gd name="connsiteY27" fmla="*/ 378126 h 1084437"/>
                    <a:gd name="connsiteX28" fmla="*/ 535332 w 1681550"/>
                    <a:gd name="connsiteY28" fmla="*/ 370991 h 1084437"/>
                    <a:gd name="connsiteX29" fmla="*/ 556736 w 1681550"/>
                    <a:gd name="connsiteY29" fmla="*/ 356723 h 1084437"/>
                    <a:gd name="connsiteX30" fmla="*/ 599544 w 1681550"/>
                    <a:gd name="connsiteY30" fmla="*/ 306781 h 1084437"/>
                    <a:gd name="connsiteX31" fmla="*/ 649487 w 1681550"/>
                    <a:gd name="connsiteY31" fmla="*/ 263974 h 1084437"/>
                    <a:gd name="connsiteX32" fmla="*/ 663756 w 1681550"/>
                    <a:gd name="connsiteY32" fmla="*/ 242571 h 1084437"/>
                    <a:gd name="connsiteX33" fmla="*/ 692296 w 1681550"/>
                    <a:gd name="connsiteY33" fmla="*/ 206899 h 1084437"/>
                    <a:gd name="connsiteX34" fmla="*/ 713699 w 1681550"/>
                    <a:gd name="connsiteY34" fmla="*/ 206899 h 1084437"/>
                    <a:gd name="connsiteX35" fmla="*/ 727969 w 1681550"/>
                    <a:gd name="connsiteY35" fmla="*/ 192630 h 1084437"/>
                    <a:gd name="connsiteX36" fmla="*/ 792181 w 1681550"/>
                    <a:gd name="connsiteY36" fmla="*/ 114151 h 1084437"/>
                    <a:gd name="connsiteX37" fmla="*/ 813585 w 1681550"/>
                    <a:gd name="connsiteY37" fmla="*/ 92748 h 1084437"/>
                    <a:gd name="connsiteX38" fmla="*/ 856393 w 1681550"/>
                    <a:gd name="connsiteY38" fmla="*/ 71344 h 1084437"/>
                    <a:gd name="connsiteX39" fmla="*/ 877797 w 1681550"/>
                    <a:gd name="connsiteY39" fmla="*/ 64210 h 1084437"/>
                    <a:gd name="connsiteX40" fmla="*/ 927740 w 1681550"/>
                    <a:gd name="connsiteY40" fmla="*/ 35672 h 1084437"/>
                    <a:gd name="connsiteX41" fmla="*/ 1013356 w 1681550"/>
                    <a:gd name="connsiteY41" fmla="*/ 21403 h 1084437"/>
                    <a:gd name="connsiteX42" fmla="*/ 1120377 w 1681550"/>
                    <a:gd name="connsiteY42" fmla="*/ 0 h 1084437"/>
                    <a:gd name="connsiteX43" fmla="*/ 1327283 w 1681550"/>
                    <a:gd name="connsiteY43" fmla="*/ 14268 h 1084437"/>
                    <a:gd name="connsiteX44" fmla="*/ 1362956 w 1681550"/>
                    <a:gd name="connsiteY44" fmla="*/ 21403 h 1084437"/>
                    <a:gd name="connsiteX45" fmla="*/ 1433587 w 1681550"/>
                    <a:gd name="connsiteY45" fmla="*/ 15450 h 1084437"/>
                    <a:gd name="connsiteX46" fmla="*/ 1518249 w 1681550"/>
                    <a:gd name="connsiteY46" fmla="*/ 23176 h 1084437"/>
                    <a:gd name="connsiteX47" fmla="*/ 1520158 w 1681550"/>
                    <a:gd name="connsiteY47" fmla="*/ 31493 h 1084437"/>
                    <a:gd name="connsiteX48" fmla="*/ 1589833 w 1681550"/>
                    <a:gd name="connsiteY48" fmla="*/ 52305 h 1084437"/>
                    <a:gd name="connsiteX49" fmla="*/ 1638820 w 1681550"/>
                    <a:gd name="connsiteY49" fmla="*/ 52896 h 1084437"/>
                    <a:gd name="connsiteX50" fmla="*/ 1637114 w 1681550"/>
                    <a:gd name="connsiteY50" fmla="*/ 60705 h 1084437"/>
                    <a:gd name="connsiteX51" fmla="*/ 1679830 w 1681550"/>
                    <a:gd name="connsiteY51" fmla="*/ 74467 h 1084437"/>
                    <a:gd name="connsiteX52" fmla="*/ 1675211 w 1681550"/>
                    <a:gd name="connsiteY52" fmla="*/ 114742 h 1084437"/>
                    <a:gd name="connsiteX53" fmla="*/ 1675928 w 1681550"/>
                    <a:gd name="connsiteY53" fmla="*/ 186677 h 1084437"/>
                    <a:gd name="connsiteX54" fmla="*/ 1641209 w 1681550"/>
                    <a:gd name="connsiteY54" fmla="*/ 321050 h 1084437"/>
                    <a:gd name="connsiteX55" fmla="*/ 1612670 w 1681550"/>
                    <a:gd name="connsiteY55" fmla="*/ 363857 h 1084437"/>
                    <a:gd name="connsiteX56" fmla="*/ 1598401 w 1681550"/>
                    <a:gd name="connsiteY56" fmla="*/ 385260 h 1084437"/>
                    <a:gd name="connsiteX57" fmla="*/ 1584132 w 1681550"/>
                    <a:gd name="connsiteY57" fmla="*/ 406664 h 1084437"/>
                    <a:gd name="connsiteX58" fmla="*/ 1569862 w 1681550"/>
                    <a:gd name="connsiteY58" fmla="*/ 420933 h 1084437"/>
                    <a:gd name="connsiteX59" fmla="*/ 1555593 w 1681550"/>
                    <a:gd name="connsiteY59" fmla="*/ 442336 h 1084437"/>
                    <a:gd name="connsiteX60" fmla="*/ 1519919 w 1681550"/>
                    <a:gd name="connsiteY60" fmla="*/ 478008 h 1084437"/>
                    <a:gd name="connsiteX61" fmla="*/ 1477111 w 1681550"/>
                    <a:gd name="connsiteY61" fmla="*/ 527950 h 1084437"/>
                    <a:gd name="connsiteX62" fmla="*/ 1455707 w 1681550"/>
                    <a:gd name="connsiteY62" fmla="*/ 556487 h 1084437"/>
                    <a:gd name="connsiteX63" fmla="*/ 1427168 w 1681550"/>
                    <a:gd name="connsiteY63" fmla="*/ 577891 h 1084437"/>
                    <a:gd name="connsiteX64" fmla="*/ 1362956 w 1681550"/>
                    <a:gd name="connsiteY64" fmla="*/ 627832 h 1084437"/>
                    <a:gd name="connsiteX65" fmla="*/ 1341552 w 1681550"/>
                    <a:gd name="connsiteY65" fmla="*/ 642101 h 1084437"/>
                    <a:gd name="connsiteX66" fmla="*/ 1313013 w 1681550"/>
                    <a:gd name="connsiteY66" fmla="*/ 663504 h 1084437"/>
                    <a:gd name="connsiteX67" fmla="*/ 1284475 w 1681550"/>
                    <a:gd name="connsiteY67" fmla="*/ 670639 h 1084437"/>
                    <a:gd name="connsiteX68" fmla="*/ 1241666 w 1681550"/>
                    <a:gd name="connsiteY68" fmla="*/ 699177 h 1084437"/>
                    <a:gd name="connsiteX69" fmla="*/ 1198858 w 1681550"/>
                    <a:gd name="connsiteY69" fmla="*/ 727714 h 1084437"/>
                    <a:gd name="connsiteX70" fmla="*/ 1141781 w 1681550"/>
                    <a:gd name="connsiteY70" fmla="*/ 749118 h 1084437"/>
                    <a:gd name="connsiteX71" fmla="*/ 1120377 w 1681550"/>
                    <a:gd name="connsiteY71" fmla="*/ 756252 h 1084437"/>
                    <a:gd name="connsiteX72" fmla="*/ 1063299 w 1681550"/>
                    <a:gd name="connsiteY72" fmla="*/ 784790 h 1084437"/>
                    <a:gd name="connsiteX73" fmla="*/ 1034760 w 1681550"/>
                    <a:gd name="connsiteY73" fmla="*/ 806194 h 1084437"/>
                    <a:gd name="connsiteX74" fmla="*/ 999087 w 1681550"/>
                    <a:gd name="connsiteY74" fmla="*/ 813328 h 1084437"/>
                    <a:gd name="connsiteX75" fmla="*/ 934875 w 1681550"/>
                    <a:gd name="connsiteY75" fmla="*/ 849000 h 1084437"/>
                    <a:gd name="connsiteX76" fmla="*/ 913471 w 1681550"/>
                    <a:gd name="connsiteY76" fmla="*/ 863269 h 1084437"/>
                    <a:gd name="connsiteX77" fmla="*/ 870662 w 1681550"/>
                    <a:gd name="connsiteY77" fmla="*/ 877538 h 1084437"/>
                    <a:gd name="connsiteX78" fmla="*/ 827854 w 1681550"/>
                    <a:gd name="connsiteY78" fmla="*/ 891807 h 1084437"/>
                    <a:gd name="connsiteX79" fmla="*/ 792181 w 1681550"/>
                    <a:gd name="connsiteY79" fmla="*/ 906076 h 1084437"/>
                    <a:gd name="connsiteX80" fmla="*/ 770777 w 1681550"/>
                    <a:gd name="connsiteY80" fmla="*/ 913210 h 1084437"/>
                    <a:gd name="connsiteX81" fmla="*/ 713699 w 1681550"/>
                    <a:gd name="connsiteY81" fmla="*/ 934614 h 1084437"/>
                    <a:gd name="connsiteX82" fmla="*/ 649487 w 1681550"/>
                    <a:gd name="connsiteY82" fmla="*/ 956017 h 1084437"/>
                    <a:gd name="connsiteX83" fmla="*/ 620948 w 1681550"/>
                    <a:gd name="connsiteY83" fmla="*/ 970286 h 1084437"/>
                    <a:gd name="connsiteX84" fmla="*/ 556736 w 1681550"/>
                    <a:gd name="connsiteY84" fmla="*/ 991690 h 1084437"/>
                    <a:gd name="connsiteX85" fmla="*/ 521062 w 1681550"/>
                    <a:gd name="connsiteY85" fmla="*/ 1005958 h 1084437"/>
                    <a:gd name="connsiteX86" fmla="*/ 449716 w 1681550"/>
                    <a:gd name="connsiteY86" fmla="*/ 1020227 h 1084437"/>
                    <a:gd name="connsiteX87" fmla="*/ 371234 w 1681550"/>
                    <a:gd name="connsiteY87" fmla="*/ 1041631 h 1084437"/>
                    <a:gd name="connsiteX88" fmla="*/ 342695 w 1681550"/>
                    <a:gd name="connsiteY88" fmla="*/ 1048765 h 1084437"/>
                    <a:gd name="connsiteX89" fmla="*/ 314156 w 1681550"/>
                    <a:gd name="connsiteY89" fmla="*/ 1055900 h 1084437"/>
                    <a:gd name="connsiteX90" fmla="*/ 278483 w 1681550"/>
                    <a:gd name="connsiteY90" fmla="*/ 1063034 h 1084437"/>
                    <a:gd name="connsiteX91" fmla="*/ 235675 w 1681550"/>
                    <a:gd name="connsiteY91" fmla="*/ 1077303 h 1084437"/>
                    <a:gd name="connsiteX92" fmla="*/ 214271 w 1681550"/>
                    <a:gd name="connsiteY92" fmla="*/ 1084437 h 1084437"/>
                    <a:gd name="connsiteX93" fmla="*/ 107250 w 1681550"/>
                    <a:gd name="connsiteY93" fmla="*/ 1084437 h 1084437"/>
                    <a:gd name="connsiteX0" fmla="*/ 7365 w 1681205"/>
                    <a:gd name="connsiteY0" fmla="*/ 1048765 h 1084437"/>
                    <a:gd name="connsiteX1" fmla="*/ 230 w 1681205"/>
                    <a:gd name="connsiteY1" fmla="*/ 1013093 h 1084437"/>
                    <a:gd name="connsiteX2" fmla="*/ 14499 w 1681205"/>
                    <a:gd name="connsiteY2" fmla="*/ 991690 h 1084437"/>
                    <a:gd name="connsiteX3" fmla="*/ 28769 w 1681205"/>
                    <a:gd name="connsiteY3" fmla="*/ 948883 h 1084437"/>
                    <a:gd name="connsiteX4" fmla="*/ 43038 w 1681205"/>
                    <a:gd name="connsiteY4" fmla="*/ 927479 h 1084437"/>
                    <a:gd name="connsiteX5" fmla="*/ 57307 w 1681205"/>
                    <a:gd name="connsiteY5" fmla="*/ 884673 h 1084437"/>
                    <a:gd name="connsiteX6" fmla="*/ 71577 w 1681205"/>
                    <a:gd name="connsiteY6" fmla="*/ 870404 h 1084437"/>
                    <a:gd name="connsiteX7" fmla="*/ 100116 w 1681205"/>
                    <a:gd name="connsiteY7" fmla="*/ 834731 h 1084437"/>
                    <a:gd name="connsiteX8" fmla="*/ 107250 w 1681205"/>
                    <a:gd name="connsiteY8" fmla="*/ 813328 h 1084437"/>
                    <a:gd name="connsiteX9" fmla="*/ 114385 w 1681205"/>
                    <a:gd name="connsiteY9" fmla="*/ 784790 h 1084437"/>
                    <a:gd name="connsiteX10" fmla="*/ 135789 w 1681205"/>
                    <a:gd name="connsiteY10" fmla="*/ 763387 h 1084437"/>
                    <a:gd name="connsiteX11" fmla="*/ 164328 w 1681205"/>
                    <a:gd name="connsiteY11" fmla="*/ 713446 h 1084437"/>
                    <a:gd name="connsiteX12" fmla="*/ 171463 w 1681205"/>
                    <a:gd name="connsiteY12" fmla="*/ 692042 h 1084437"/>
                    <a:gd name="connsiteX13" fmla="*/ 192867 w 1681205"/>
                    <a:gd name="connsiteY13" fmla="*/ 670639 h 1084437"/>
                    <a:gd name="connsiteX14" fmla="*/ 221405 w 1681205"/>
                    <a:gd name="connsiteY14" fmla="*/ 627832 h 1084437"/>
                    <a:gd name="connsiteX15" fmla="*/ 235675 w 1681205"/>
                    <a:gd name="connsiteY15" fmla="*/ 606429 h 1084437"/>
                    <a:gd name="connsiteX16" fmla="*/ 257079 w 1681205"/>
                    <a:gd name="connsiteY16" fmla="*/ 585025 h 1084437"/>
                    <a:gd name="connsiteX17" fmla="*/ 278483 w 1681205"/>
                    <a:gd name="connsiteY17" fmla="*/ 570756 h 1084437"/>
                    <a:gd name="connsiteX18" fmla="*/ 321291 w 1681205"/>
                    <a:gd name="connsiteY18" fmla="*/ 513681 h 1084437"/>
                    <a:gd name="connsiteX19" fmla="*/ 342695 w 1681205"/>
                    <a:gd name="connsiteY19" fmla="*/ 499412 h 1084437"/>
                    <a:gd name="connsiteX20" fmla="*/ 356965 w 1681205"/>
                    <a:gd name="connsiteY20" fmla="*/ 485143 h 1084437"/>
                    <a:gd name="connsiteX21" fmla="*/ 385503 w 1681205"/>
                    <a:gd name="connsiteY21" fmla="*/ 470874 h 1084437"/>
                    <a:gd name="connsiteX22" fmla="*/ 406907 w 1681205"/>
                    <a:gd name="connsiteY22" fmla="*/ 449471 h 1084437"/>
                    <a:gd name="connsiteX23" fmla="*/ 435446 w 1681205"/>
                    <a:gd name="connsiteY23" fmla="*/ 435202 h 1084437"/>
                    <a:gd name="connsiteX24" fmla="*/ 449716 w 1681205"/>
                    <a:gd name="connsiteY24" fmla="*/ 420933 h 1084437"/>
                    <a:gd name="connsiteX25" fmla="*/ 478254 w 1681205"/>
                    <a:gd name="connsiteY25" fmla="*/ 406664 h 1084437"/>
                    <a:gd name="connsiteX26" fmla="*/ 499658 w 1681205"/>
                    <a:gd name="connsiteY26" fmla="*/ 392395 h 1084437"/>
                    <a:gd name="connsiteX27" fmla="*/ 513928 w 1681205"/>
                    <a:gd name="connsiteY27" fmla="*/ 378126 h 1084437"/>
                    <a:gd name="connsiteX28" fmla="*/ 535332 w 1681205"/>
                    <a:gd name="connsiteY28" fmla="*/ 370991 h 1084437"/>
                    <a:gd name="connsiteX29" fmla="*/ 556736 w 1681205"/>
                    <a:gd name="connsiteY29" fmla="*/ 356723 h 1084437"/>
                    <a:gd name="connsiteX30" fmla="*/ 599544 w 1681205"/>
                    <a:gd name="connsiteY30" fmla="*/ 306781 h 1084437"/>
                    <a:gd name="connsiteX31" fmla="*/ 649487 w 1681205"/>
                    <a:gd name="connsiteY31" fmla="*/ 263974 h 1084437"/>
                    <a:gd name="connsiteX32" fmla="*/ 663756 w 1681205"/>
                    <a:gd name="connsiteY32" fmla="*/ 242571 h 1084437"/>
                    <a:gd name="connsiteX33" fmla="*/ 692296 w 1681205"/>
                    <a:gd name="connsiteY33" fmla="*/ 206899 h 1084437"/>
                    <a:gd name="connsiteX34" fmla="*/ 713699 w 1681205"/>
                    <a:gd name="connsiteY34" fmla="*/ 206899 h 1084437"/>
                    <a:gd name="connsiteX35" fmla="*/ 727969 w 1681205"/>
                    <a:gd name="connsiteY35" fmla="*/ 192630 h 1084437"/>
                    <a:gd name="connsiteX36" fmla="*/ 792181 w 1681205"/>
                    <a:gd name="connsiteY36" fmla="*/ 114151 h 1084437"/>
                    <a:gd name="connsiteX37" fmla="*/ 813585 w 1681205"/>
                    <a:gd name="connsiteY37" fmla="*/ 92748 h 1084437"/>
                    <a:gd name="connsiteX38" fmla="*/ 856393 w 1681205"/>
                    <a:gd name="connsiteY38" fmla="*/ 71344 h 1084437"/>
                    <a:gd name="connsiteX39" fmla="*/ 877797 w 1681205"/>
                    <a:gd name="connsiteY39" fmla="*/ 64210 h 1084437"/>
                    <a:gd name="connsiteX40" fmla="*/ 927740 w 1681205"/>
                    <a:gd name="connsiteY40" fmla="*/ 35672 h 1084437"/>
                    <a:gd name="connsiteX41" fmla="*/ 1013356 w 1681205"/>
                    <a:gd name="connsiteY41" fmla="*/ 21403 h 1084437"/>
                    <a:gd name="connsiteX42" fmla="*/ 1120377 w 1681205"/>
                    <a:gd name="connsiteY42" fmla="*/ 0 h 1084437"/>
                    <a:gd name="connsiteX43" fmla="*/ 1327283 w 1681205"/>
                    <a:gd name="connsiteY43" fmla="*/ 14268 h 1084437"/>
                    <a:gd name="connsiteX44" fmla="*/ 1362956 w 1681205"/>
                    <a:gd name="connsiteY44" fmla="*/ 21403 h 1084437"/>
                    <a:gd name="connsiteX45" fmla="*/ 1433587 w 1681205"/>
                    <a:gd name="connsiteY45" fmla="*/ 15450 h 1084437"/>
                    <a:gd name="connsiteX46" fmla="*/ 1518249 w 1681205"/>
                    <a:gd name="connsiteY46" fmla="*/ 23176 h 1084437"/>
                    <a:gd name="connsiteX47" fmla="*/ 1520158 w 1681205"/>
                    <a:gd name="connsiteY47" fmla="*/ 31493 h 1084437"/>
                    <a:gd name="connsiteX48" fmla="*/ 1589833 w 1681205"/>
                    <a:gd name="connsiteY48" fmla="*/ 52305 h 1084437"/>
                    <a:gd name="connsiteX49" fmla="*/ 1638820 w 1681205"/>
                    <a:gd name="connsiteY49" fmla="*/ 52896 h 1084437"/>
                    <a:gd name="connsiteX50" fmla="*/ 1637114 w 1681205"/>
                    <a:gd name="connsiteY50" fmla="*/ 60705 h 1084437"/>
                    <a:gd name="connsiteX51" fmla="*/ 1679830 w 1681205"/>
                    <a:gd name="connsiteY51" fmla="*/ 74467 h 1084437"/>
                    <a:gd name="connsiteX52" fmla="*/ 1675211 w 1681205"/>
                    <a:gd name="connsiteY52" fmla="*/ 114742 h 1084437"/>
                    <a:gd name="connsiteX53" fmla="*/ 1629057 w 1681205"/>
                    <a:gd name="connsiteY53" fmla="*/ 180890 h 1084437"/>
                    <a:gd name="connsiteX54" fmla="*/ 1641209 w 1681205"/>
                    <a:gd name="connsiteY54" fmla="*/ 321050 h 1084437"/>
                    <a:gd name="connsiteX55" fmla="*/ 1612670 w 1681205"/>
                    <a:gd name="connsiteY55" fmla="*/ 363857 h 1084437"/>
                    <a:gd name="connsiteX56" fmla="*/ 1598401 w 1681205"/>
                    <a:gd name="connsiteY56" fmla="*/ 385260 h 1084437"/>
                    <a:gd name="connsiteX57" fmla="*/ 1584132 w 1681205"/>
                    <a:gd name="connsiteY57" fmla="*/ 406664 h 1084437"/>
                    <a:gd name="connsiteX58" fmla="*/ 1569862 w 1681205"/>
                    <a:gd name="connsiteY58" fmla="*/ 420933 h 1084437"/>
                    <a:gd name="connsiteX59" fmla="*/ 1555593 w 1681205"/>
                    <a:gd name="connsiteY59" fmla="*/ 442336 h 1084437"/>
                    <a:gd name="connsiteX60" fmla="*/ 1519919 w 1681205"/>
                    <a:gd name="connsiteY60" fmla="*/ 478008 h 1084437"/>
                    <a:gd name="connsiteX61" fmla="*/ 1477111 w 1681205"/>
                    <a:gd name="connsiteY61" fmla="*/ 527950 h 1084437"/>
                    <a:gd name="connsiteX62" fmla="*/ 1455707 w 1681205"/>
                    <a:gd name="connsiteY62" fmla="*/ 556487 h 1084437"/>
                    <a:gd name="connsiteX63" fmla="*/ 1427168 w 1681205"/>
                    <a:gd name="connsiteY63" fmla="*/ 577891 h 1084437"/>
                    <a:gd name="connsiteX64" fmla="*/ 1362956 w 1681205"/>
                    <a:gd name="connsiteY64" fmla="*/ 627832 h 1084437"/>
                    <a:gd name="connsiteX65" fmla="*/ 1341552 w 1681205"/>
                    <a:gd name="connsiteY65" fmla="*/ 642101 h 1084437"/>
                    <a:gd name="connsiteX66" fmla="*/ 1313013 w 1681205"/>
                    <a:gd name="connsiteY66" fmla="*/ 663504 h 1084437"/>
                    <a:gd name="connsiteX67" fmla="*/ 1284475 w 1681205"/>
                    <a:gd name="connsiteY67" fmla="*/ 670639 h 1084437"/>
                    <a:gd name="connsiteX68" fmla="*/ 1241666 w 1681205"/>
                    <a:gd name="connsiteY68" fmla="*/ 699177 h 1084437"/>
                    <a:gd name="connsiteX69" fmla="*/ 1198858 w 1681205"/>
                    <a:gd name="connsiteY69" fmla="*/ 727714 h 1084437"/>
                    <a:gd name="connsiteX70" fmla="*/ 1141781 w 1681205"/>
                    <a:gd name="connsiteY70" fmla="*/ 749118 h 1084437"/>
                    <a:gd name="connsiteX71" fmla="*/ 1120377 w 1681205"/>
                    <a:gd name="connsiteY71" fmla="*/ 756252 h 1084437"/>
                    <a:gd name="connsiteX72" fmla="*/ 1063299 w 1681205"/>
                    <a:gd name="connsiteY72" fmla="*/ 784790 h 1084437"/>
                    <a:gd name="connsiteX73" fmla="*/ 1034760 w 1681205"/>
                    <a:gd name="connsiteY73" fmla="*/ 806194 h 1084437"/>
                    <a:gd name="connsiteX74" fmla="*/ 999087 w 1681205"/>
                    <a:gd name="connsiteY74" fmla="*/ 813328 h 1084437"/>
                    <a:gd name="connsiteX75" fmla="*/ 934875 w 1681205"/>
                    <a:gd name="connsiteY75" fmla="*/ 849000 h 1084437"/>
                    <a:gd name="connsiteX76" fmla="*/ 913471 w 1681205"/>
                    <a:gd name="connsiteY76" fmla="*/ 863269 h 1084437"/>
                    <a:gd name="connsiteX77" fmla="*/ 870662 w 1681205"/>
                    <a:gd name="connsiteY77" fmla="*/ 877538 h 1084437"/>
                    <a:gd name="connsiteX78" fmla="*/ 827854 w 1681205"/>
                    <a:gd name="connsiteY78" fmla="*/ 891807 h 1084437"/>
                    <a:gd name="connsiteX79" fmla="*/ 792181 w 1681205"/>
                    <a:gd name="connsiteY79" fmla="*/ 906076 h 1084437"/>
                    <a:gd name="connsiteX80" fmla="*/ 770777 w 1681205"/>
                    <a:gd name="connsiteY80" fmla="*/ 913210 h 1084437"/>
                    <a:gd name="connsiteX81" fmla="*/ 713699 w 1681205"/>
                    <a:gd name="connsiteY81" fmla="*/ 934614 h 1084437"/>
                    <a:gd name="connsiteX82" fmla="*/ 649487 w 1681205"/>
                    <a:gd name="connsiteY82" fmla="*/ 956017 h 1084437"/>
                    <a:gd name="connsiteX83" fmla="*/ 620948 w 1681205"/>
                    <a:gd name="connsiteY83" fmla="*/ 970286 h 1084437"/>
                    <a:gd name="connsiteX84" fmla="*/ 556736 w 1681205"/>
                    <a:gd name="connsiteY84" fmla="*/ 991690 h 1084437"/>
                    <a:gd name="connsiteX85" fmla="*/ 521062 w 1681205"/>
                    <a:gd name="connsiteY85" fmla="*/ 1005958 h 1084437"/>
                    <a:gd name="connsiteX86" fmla="*/ 449716 w 1681205"/>
                    <a:gd name="connsiteY86" fmla="*/ 1020227 h 1084437"/>
                    <a:gd name="connsiteX87" fmla="*/ 371234 w 1681205"/>
                    <a:gd name="connsiteY87" fmla="*/ 1041631 h 1084437"/>
                    <a:gd name="connsiteX88" fmla="*/ 342695 w 1681205"/>
                    <a:gd name="connsiteY88" fmla="*/ 1048765 h 1084437"/>
                    <a:gd name="connsiteX89" fmla="*/ 314156 w 1681205"/>
                    <a:gd name="connsiteY89" fmla="*/ 1055900 h 1084437"/>
                    <a:gd name="connsiteX90" fmla="*/ 278483 w 1681205"/>
                    <a:gd name="connsiteY90" fmla="*/ 1063034 h 1084437"/>
                    <a:gd name="connsiteX91" fmla="*/ 235675 w 1681205"/>
                    <a:gd name="connsiteY91" fmla="*/ 1077303 h 1084437"/>
                    <a:gd name="connsiteX92" fmla="*/ 214271 w 1681205"/>
                    <a:gd name="connsiteY92" fmla="*/ 1084437 h 1084437"/>
                    <a:gd name="connsiteX93" fmla="*/ 107250 w 1681205"/>
                    <a:gd name="connsiteY93" fmla="*/ 1084437 h 1084437"/>
                    <a:gd name="connsiteX0" fmla="*/ 7365 w 1681205"/>
                    <a:gd name="connsiteY0" fmla="*/ 1048765 h 1084437"/>
                    <a:gd name="connsiteX1" fmla="*/ 230 w 1681205"/>
                    <a:gd name="connsiteY1" fmla="*/ 1013093 h 1084437"/>
                    <a:gd name="connsiteX2" fmla="*/ 14499 w 1681205"/>
                    <a:gd name="connsiteY2" fmla="*/ 991690 h 1084437"/>
                    <a:gd name="connsiteX3" fmla="*/ 28769 w 1681205"/>
                    <a:gd name="connsiteY3" fmla="*/ 948883 h 1084437"/>
                    <a:gd name="connsiteX4" fmla="*/ 43038 w 1681205"/>
                    <a:gd name="connsiteY4" fmla="*/ 927479 h 1084437"/>
                    <a:gd name="connsiteX5" fmla="*/ 57307 w 1681205"/>
                    <a:gd name="connsiteY5" fmla="*/ 884673 h 1084437"/>
                    <a:gd name="connsiteX6" fmla="*/ 71577 w 1681205"/>
                    <a:gd name="connsiteY6" fmla="*/ 870404 h 1084437"/>
                    <a:gd name="connsiteX7" fmla="*/ 100116 w 1681205"/>
                    <a:gd name="connsiteY7" fmla="*/ 834731 h 1084437"/>
                    <a:gd name="connsiteX8" fmla="*/ 107250 w 1681205"/>
                    <a:gd name="connsiteY8" fmla="*/ 813328 h 1084437"/>
                    <a:gd name="connsiteX9" fmla="*/ 114385 w 1681205"/>
                    <a:gd name="connsiteY9" fmla="*/ 784790 h 1084437"/>
                    <a:gd name="connsiteX10" fmla="*/ 135789 w 1681205"/>
                    <a:gd name="connsiteY10" fmla="*/ 763387 h 1084437"/>
                    <a:gd name="connsiteX11" fmla="*/ 164328 w 1681205"/>
                    <a:gd name="connsiteY11" fmla="*/ 713446 h 1084437"/>
                    <a:gd name="connsiteX12" fmla="*/ 171463 w 1681205"/>
                    <a:gd name="connsiteY12" fmla="*/ 692042 h 1084437"/>
                    <a:gd name="connsiteX13" fmla="*/ 192867 w 1681205"/>
                    <a:gd name="connsiteY13" fmla="*/ 670639 h 1084437"/>
                    <a:gd name="connsiteX14" fmla="*/ 221405 w 1681205"/>
                    <a:gd name="connsiteY14" fmla="*/ 627832 h 1084437"/>
                    <a:gd name="connsiteX15" fmla="*/ 235675 w 1681205"/>
                    <a:gd name="connsiteY15" fmla="*/ 606429 h 1084437"/>
                    <a:gd name="connsiteX16" fmla="*/ 257079 w 1681205"/>
                    <a:gd name="connsiteY16" fmla="*/ 585025 h 1084437"/>
                    <a:gd name="connsiteX17" fmla="*/ 278483 w 1681205"/>
                    <a:gd name="connsiteY17" fmla="*/ 570756 h 1084437"/>
                    <a:gd name="connsiteX18" fmla="*/ 321291 w 1681205"/>
                    <a:gd name="connsiteY18" fmla="*/ 513681 h 1084437"/>
                    <a:gd name="connsiteX19" fmla="*/ 342695 w 1681205"/>
                    <a:gd name="connsiteY19" fmla="*/ 499412 h 1084437"/>
                    <a:gd name="connsiteX20" fmla="*/ 356965 w 1681205"/>
                    <a:gd name="connsiteY20" fmla="*/ 485143 h 1084437"/>
                    <a:gd name="connsiteX21" fmla="*/ 385503 w 1681205"/>
                    <a:gd name="connsiteY21" fmla="*/ 470874 h 1084437"/>
                    <a:gd name="connsiteX22" fmla="*/ 406907 w 1681205"/>
                    <a:gd name="connsiteY22" fmla="*/ 449471 h 1084437"/>
                    <a:gd name="connsiteX23" fmla="*/ 435446 w 1681205"/>
                    <a:gd name="connsiteY23" fmla="*/ 435202 h 1084437"/>
                    <a:gd name="connsiteX24" fmla="*/ 449716 w 1681205"/>
                    <a:gd name="connsiteY24" fmla="*/ 420933 h 1084437"/>
                    <a:gd name="connsiteX25" fmla="*/ 478254 w 1681205"/>
                    <a:gd name="connsiteY25" fmla="*/ 406664 h 1084437"/>
                    <a:gd name="connsiteX26" fmla="*/ 499658 w 1681205"/>
                    <a:gd name="connsiteY26" fmla="*/ 392395 h 1084437"/>
                    <a:gd name="connsiteX27" fmla="*/ 513928 w 1681205"/>
                    <a:gd name="connsiteY27" fmla="*/ 378126 h 1084437"/>
                    <a:gd name="connsiteX28" fmla="*/ 535332 w 1681205"/>
                    <a:gd name="connsiteY28" fmla="*/ 370991 h 1084437"/>
                    <a:gd name="connsiteX29" fmla="*/ 556736 w 1681205"/>
                    <a:gd name="connsiteY29" fmla="*/ 356723 h 1084437"/>
                    <a:gd name="connsiteX30" fmla="*/ 599544 w 1681205"/>
                    <a:gd name="connsiteY30" fmla="*/ 306781 h 1084437"/>
                    <a:gd name="connsiteX31" fmla="*/ 649487 w 1681205"/>
                    <a:gd name="connsiteY31" fmla="*/ 263974 h 1084437"/>
                    <a:gd name="connsiteX32" fmla="*/ 663756 w 1681205"/>
                    <a:gd name="connsiteY32" fmla="*/ 242571 h 1084437"/>
                    <a:gd name="connsiteX33" fmla="*/ 692296 w 1681205"/>
                    <a:gd name="connsiteY33" fmla="*/ 206899 h 1084437"/>
                    <a:gd name="connsiteX34" fmla="*/ 713699 w 1681205"/>
                    <a:gd name="connsiteY34" fmla="*/ 206899 h 1084437"/>
                    <a:gd name="connsiteX35" fmla="*/ 727969 w 1681205"/>
                    <a:gd name="connsiteY35" fmla="*/ 192630 h 1084437"/>
                    <a:gd name="connsiteX36" fmla="*/ 792181 w 1681205"/>
                    <a:gd name="connsiteY36" fmla="*/ 114151 h 1084437"/>
                    <a:gd name="connsiteX37" fmla="*/ 813585 w 1681205"/>
                    <a:gd name="connsiteY37" fmla="*/ 92748 h 1084437"/>
                    <a:gd name="connsiteX38" fmla="*/ 856393 w 1681205"/>
                    <a:gd name="connsiteY38" fmla="*/ 71344 h 1084437"/>
                    <a:gd name="connsiteX39" fmla="*/ 877797 w 1681205"/>
                    <a:gd name="connsiteY39" fmla="*/ 64210 h 1084437"/>
                    <a:gd name="connsiteX40" fmla="*/ 927740 w 1681205"/>
                    <a:gd name="connsiteY40" fmla="*/ 35672 h 1084437"/>
                    <a:gd name="connsiteX41" fmla="*/ 1013356 w 1681205"/>
                    <a:gd name="connsiteY41" fmla="*/ 21403 h 1084437"/>
                    <a:gd name="connsiteX42" fmla="*/ 1120377 w 1681205"/>
                    <a:gd name="connsiteY42" fmla="*/ 0 h 1084437"/>
                    <a:gd name="connsiteX43" fmla="*/ 1327283 w 1681205"/>
                    <a:gd name="connsiteY43" fmla="*/ 14268 h 1084437"/>
                    <a:gd name="connsiteX44" fmla="*/ 1362956 w 1681205"/>
                    <a:gd name="connsiteY44" fmla="*/ 21403 h 1084437"/>
                    <a:gd name="connsiteX45" fmla="*/ 1433587 w 1681205"/>
                    <a:gd name="connsiteY45" fmla="*/ 15450 h 1084437"/>
                    <a:gd name="connsiteX46" fmla="*/ 1518249 w 1681205"/>
                    <a:gd name="connsiteY46" fmla="*/ 23176 h 1084437"/>
                    <a:gd name="connsiteX47" fmla="*/ 1520158 w 1681205"/>
                    <a:gd name="connsiteY47" fmla="*/ 31493 h 1084437"/>
                    <a:gd name="connsiteX48" fmla="*/ 1589833 w 1681205"/>
                    <a:gd name="connsiteY48" fmla="*/ 52305 h 1084437"/>
                    <a:gd name="connsiteX49" fmla="*/ 1638820 w 1681205"/>
                    <a:gd name="connsiteY49" fmla="*/ 52896 h 1084437"/>
                    <a:gd name="connsiteX50" fmla="*/ 1637114 w 1681205"/>
                    <a:gd name="connsiteY50" fmla="*/ 60705 h 1084437"/>
                    <a:gd name="connsiteX51" fmla="*/ 1679830 w 1681205"/>
                    <a:gd name="connsiteY51" fmla="*/ 74467 h 1084437"/>
                    <a:gd name="connsiteX52" fmla="*/ 1675211 w 1681205"/>
                    <a:gd name="connsiteY52" fmla="*/ 114742 h 1084437"/>
                    <a:gd name="connsiteX53" fmla="*/ 1652492 w 1681205"/>
                    <a:gd name="connsiteY53" fmla="*/ 180890 h 1084437"/>
                    <a:gd name="connsiteX54" fmla="*/ 1641209 w 1681205"/>
                    <a:gd name="connsiteY54" fmla="*/ 321050 h 1084437"/>
                    <a:gd name="connsiteX55" fmla="*/ 1612670 w 1681205"/>
                    <a:gd name="connsiteY55" fmla="*/ 363857 h 1084437"/>
                    <a:gd name="connsiteX56" fmla="*/ 1598401 w 1681205"/>
                    <a:gd name="connsiteY56" fmla="*/ 385260 h 1084437"/>
                    <a:gd name="connsiteX57" fmla="*/ 1584132 w 1681205"/>
                    <a:gd name="connsiteY57" fmla="*/ 406664 h 1084437"/>
                    <a:gd name="connsiteX58" fmla="*/ 1569862 w 1681205"/>
                    <a:gd name="connsiteY58" fmla="*/ 420933 h 1084437"/>
                    <a:gd name="connsiteX59" fmla="*/ 1555593 w 1681205"/>
                    <a:gd name="connsiteY59" fmla="*/ 442336 h 1084437"/>
                    <a:gd name="connsiteX60" fmla="*/ 1519919 w 1681205"/>
                    <a:gd name="connsiteY60" fmla="*/ 478008 h 1084437"/>
                    <a:gd name="connsiteX61" fmla="*/ 1477111 w 1681205"/>
                    <a:gd name="connsiteY61" fmla="*/ 527950 h 1084437"/>
                    <a:gd name="connsiteX62" fmla="*/ 1455707 w 1681205"/>
                    <a:gd name="connsiteY62" fmla="*/ 556487 h 1084437"/>
                    <a:gd name="connsiteX63" fmla="*/ 1427168 w 1681205"/>
                    <a:gd name="connsiteY63" fmla="*/ 577891 h 1084437"/>
                    <a:gd name="connsiteX64" fmla="*/ 1362956 w 1681205"/>
                    <a:gd name="connsiteY64" fmla="*/ 627832 h 1084437"/>
                    <a:gd name="connsiteX65" fmla="*/ 1341552 w 1681205"/>
                    <a:gd name="connsiteY65" fmla="*/ 642101 h 1084437"/>
                    <a:gd name="connsiteX66" fmla="*/ 1313013 w 1681205"/>
                    <a:gd name="connsiteY66" fmla="*/ 663504 h 1084437"/>
                    <a:gd name="connsiteX67" fmla="*/ 1284475 w 1681205"/>
                    <a:gd name="connsiteY67" fmla="*/ 670639 h 1084437"/>
                    <a:gd name="connsiteX68" fmla="*/ 1241666 w 1681205"/>
                    <a:gd name="connsiteY68" fmla="*/ 699177 h 1084437"/>
                    <a:gd name="connsiteX69" fmla="*/ 1198858 w 1681205"/>
                    <a:gd name="connsiteY69" fmla="*/ 727714 h 1084437"/>
                    <a:gd name="connsiteX70" fmla="*/ 1141781 w 1681205"/>
                    <a:gd name="connsiteY70" fmla="*/ 749118 h 1084437"/>
                    <a:gd name="connsiteX71" fmla="*/ 1120377 w 1681205"/>
                    <a:gd name="connsiteY71" fmla="*/ 756252 h 1084437"/>
                    <a:gd name="connsiteX72" fmla="*/ 1063299 w 1681205"/>
                    <a:gd name="connsiteY72" fmla="*/ 784790 h 1084437"/>
                    <a:gd name="connsiteX73" fmla="*/ 1034760 w 1681205"/>
                    <a:gd name="connsiteY73" fmla="*/ 806194 h 1084437"/>
                    <a:gd name="connsiteX74" fmla="*/ 999087 w 1681205"/>
                    <a:gd name="connsiteY74" fmla="*/ 813328 h 1084437"/>
                    <a:gd name="connsiteX75" fmla="*/ 934875 w 1681205"/>
                    <a:gd name="connsiteY75" fmla="*/ 849000 h 1084437"/>
                    <a:gd name="connsiteX76" fmla="*/ 913471 w 1681205"/>
                    <a:gd name="connsiteY76" fmla="*/ 863269 h 1084437"/>
                    <a:gd name="connsiteX77" fmla="*/ 870662 w 1681205"/>
                    <a:gd name="connsiteY77" fmla="*/ 877538 h 1084437"/>
                    <a:gd name="connsiteX78" fmla="*/ 827854 w 1681205"/>
                    <a:gd name="connsiteY78" fmla="*/ 891807 h 1084437"/>
                    <a:gd name="connsiteX79" fmla="*/ 792181 w 1681205"/>
                    <a:gd name="connsiteY79" fmla="*/ 906076 h 1084437"/>
                    <a:gd name="connsiteX80" fmla="*/ 770777 w 1681205"/>
                    <a:gd name="connsiteY80" fmla="*/ 913210 h 1084437"/>
                    <a:gd name="connsiteX81" fmla="*/ 713699 w 1681205"/>
                    <a:gd name="connsiteY81" fmla="*/ 934614 h 1084437"/>
                    <a:gd name="connsiteX82" fmla="*/ 649487 w 1681205"/>
                    <a:gd name="connsiteY82" fmla="*/ 956017 h 1084437"/>
                    <a:gd name="connsiteX83" fmla="*/ 620948 w 1681205"/>
                    <a:gd name="connsiteY83" fmla="*/ 970286 h 1084437"/>
                    <a:gd name="connsiteX84" fmla="*/ 556736 w 1681205"/>
                    <a:gd name="connsiteY84" fmla="*/ 991690 h 1084437"/>
                    <a:gd name="connsiteX85" fmla="*/ 521062 w 1681205"/>
                    <a:gd name="connsiteY85" fmla="*/ 1005958 h 1084437"/>
                    <a:gd name="connsiteX86" fmla="*/ 449716 w 1681205"/>
                    <a:gd name="connsiteY86" fmla="*/ 1020227 h 1084437"/>
                    <a:gd name="connsiteX87" fmla="*/ 371234 w 1681205"/>
                    <a:gd name="connsiteY87" fmla="*/ 1041631 h 1084437"/>
                    <a:gd name="connsiteX88" fmla="*/ 342695 w 1681205"/>
                    <a:gd name="connsiteY88" fmla="*/ 1048765 h 1084437"/>
                    <a:gd name="connsiteX89" fmla="*/ 314156 w 1681205"/>
                    <a:gd name="connsiteY89" fmla="*/ 1055900 h 1084437"/>
                    <a:gd name="connsiteX90" fmla="*/ 278483 w 1681205"/>
                    <a:gd name="connsiteY90" fmla="*/ 1063034 h 1084437"/>
                    <a:gd name="connsiteX91" fmla="*/ 235675 w 1681205"/>
                    <a:gd name="connsiteY91" fmla="*/ 1077303 h 1084437"/>
                    <a:gd name="connsiteX92" fmla="*/ 214271 w 1681205"/>
                    <a:gd name="connsiteY92" fmla="*/ 1084437 h 1084437"/>
                    <a:gd name="connsiteX93" fmla="*/ 107250 w 1681205"/>
                    <a:gd name="connsiteY93" fmla="*/ 1084437 h 1084437"/>
                    <a:gd name="connsiteX0" fmla="*/ 7365 w 1679871"/>
                    <a:gd name="connsiteY0" fmla="*/ 1048765 h 1084437"/>
                    <a:gd name="connsiteX1" fmla="*/ 230 w 1679871"/>
                    <a:gd name="connsiteY1" fmla="*/ 1013093 h 1084437"/>
                    <a:gd name="connsiteX2" fmla="*/ 14499 w 1679871"/>
                    <a:gd name="connsiteY2" fmla="*/ 991690 h 1084437"/>
                    <a:gd name="connsiteX3" fmla="*/ 28769 w 1679871"/>
                    <a:gd name="connsiteY3" fmla="*/ 948883 h 1084437"/>
                    <a:gd name="connsiteX4" fmla="*/ 43038 w 1679871"/>
                    <a:gd name="connsiteY4" fmla="*/ 927479 h 1084437"/>
                    <a:gd name="connsiteX5" fmla="*/ 57307 w 1679871"/>
                    <a:gd name="connsiteY5" fmla="*/ 884673 h 1084437"/>
                    <a:gd name="connsiteX6" fmla="*/ 71577 w 1679871"/>
                    <a:gd name="connsiteY6" fmla="*/ 870404 h 1084437"/>
                    <a:gd name="connsiteX7" fmla="*/ 100116 w 1679871"/>
                    <a:gd name="connsiteY7" fmla="*/ 834731 h 1084437"/>
                    <a:gd name="connsiteX8" fmla="*/ 107250 w 1679871"/>
                    <a:gd name="connsiteY8" fmla="*/ 813328 h 1084437"/>
                    <a:gd name="connsiteX9" fmla="*/ 114385 w 1679871"/>
                    <a:gd name="connsiteY9" fmla="*/ 784790 h 1084437"/>
                    <a:gd name="connsiteX10" fmla="*/ 135789 w 1679871"/>
                    <a:gd name="connsiteY10" fmla="*/ 763387 h 1084437"/>
                    <a:gd name="connsiteX11" fmla="*/ 164328 w 1679871"/>
                    <a:gd name="connsiteY11" fmla="*/ 713446 h 1084437"/>
                    <a:gd name="connsiteX12" fmla="*/ 171463 w 1679871"/>
                    <a:gd name="connsiteY12" fmla="*/ 692042 h 1084437"/>
                    <a:gd name="connsiteX13" fmla="*/ 192867 w 1679871"/>
                    <a:gd name="connsiteY13" fmla="*/ 670639 h 1084437"/>
                    <a:gd name="connsiteX14" fmla="*/ 221405 w 1679871"/>
                    <a:gd name="connsiteY14" fmla="*/ 627832 h 1084437"/>
                    <a:gd name="connsiteX15" fmla="*/ 235675 w 1679871"/>
                    <a:gd name="connsiteY15" fmla="*/ 606429 h 1084437"/>
                    <a:gd name="connsiteX16" fmla="*/ 257079 w 1679871"/>
                    <a:gd name="connsiteY16" fmla="*/ 585025 h 1084437"/>
                    <a:gd name="connsiteX17" fmla="*/ 278483 w 1679871"/>
                    <a:gd name="connsiteY17" fmla="*/ 570756 h 1084437"/>
                    <a:gd name="connsiteX18" fmla="*/ 321291 w 1679871"/>
                    <a:gd name="connsiteY18" fmla="*/ 513681 h 1084437"/>
                    <a:gd name="connsiteX19" fmla="*/ 342695 w 1679871"/>
                    <a:gd name="connsiteY19" fmla="*/ 499412 h 1084437"/>
                    <a:gd name="connsiteX20" fmla="*/ 356965 w 1679871"/>
                    <a:gd name="connsiteY20" fmla="*/ 485143 h 1084437"/>
                    <a:gd name="connsiteX21" fmla="*/ 385503 w 1679871"/>
                    <a:gd name="connsiteY21" fmla="*/ 470874 h 1084437"/>
                    <a:gd name="connsiteX22" fmla="*/ 406907 w 1679871"/>
                    <a:gd name="connsiteY22" fmla="*/ 449471 h 1084437"/>
                    <a:gd name="connsiteX23" fmla="*/ 435446 w 1679871"/>
                    <a:gd name="connsiteY23" fmla="*/ 435202 h 1084437"/>
                    <a:gd name="connsiteX24" fmla="*/ 449716 w 1679871"/>
                    <a:gd name="connsiteY24" fmla="*/ 420933 h 1084437"/>
                    <a:gd name="connsiteX25" fmla="*/ 478254 w 1679871"/>
                    <a:gd name="connsiteY25" fmla="*/ 406664 h 1084437"/>
                    <a:gd name="connsiteX26" fmla="*/ 499658 w 1679871"/>
                    <a:gd name="connsiteY26" fmla="*/ 392395 h 1084437"/>
                    <a:gd name="connsiteX27" fmla="*/ 513928 w 1679871"/>
                    <a:gd name="connsiteY27" fmla="*/ 378126 h 1084437"/>
                    <a:gd name="connsiteX28" fmla="*/ 535332 w 1679871"/>
                    <a:gd name="connsiteY28" fmla="*/ 370991 h 1084437"/>
                    <a:gd name="connsiteX29" fmla="*/ 556736 w 1679871"/>
                    <a:gd name="connsiteY29" fmla="*/ 356723 h 1084437"/>
                    <a:gd name="connsiteX30" fmla="*/ 599544 w 1679871"/>
                    <a:gd name="connsiteY30" fmla="*/ 306781 h 1084437"/>
                    <a:gd name="connsiteX31" fmla="*/ 649487 w 1679871"/>
                    <a:gd name="connsiteY31" fmla="*/ 263974 h 1084437"/>
                    <a:gd name="connsiteX32" fmla="*/ 663756 w 1679871"/>
                    <a:gd name="connsiteY32" fmla="*/ 242571 h 1084437"/>
                    <a:gd name="connsiteX33" fmla="*/ 692296 w 1679871"/>
                    <a:gd name="connsiteY33" fmla="*/ 206899 h 1084437"/>
                    <a:gd name="connsiteX34" fmla="*/ 713699 w 1679871"/>
                    <a:gd name="connsiteY34" fmla="*/ 206899 h 1084437"/>
                    <a:gd name="connsiteX35" fmla="*/ 727969 w 1679871"/>
                    <a:gd name="connsiteY35" fmla="*/ 192630 h 1084437"/>
                    <a:gd name="connsiteX36" fmla="*/ 792181 w 1679871"/>
                    <a:gd name="connsiteY36" fmla="*/ 114151 h 1084437"/>
                    <a:gd name="connsiteX37" fmla="*/ 813585 w 1679871"/>
                    <a:gd name="connsiteY37" fmla="*/ 92748 h 1084437"/>
                    <a:gd name="connsiteX38" fmla="*/ 856393 w 1679871"/>
                    <a:gd name="connsiteY38" fmla="*/ 71344 h 1084437"/>
                    <a:gd name="connsiteX39" fmla="*/ 877797 w 1679871"/>
                    <a:gd name="connsiteY39" fmla="*/ 64210 h 1084437"/>
                    <a:gd name="connsiteX40" fmla="*/ 927740 w 1679871"/>
                    <a:gd name="connsiteY40" fmla="*/ 35672 h 1084437"/>
                    <a:gd name="connsiteX41" fmla="*/ 1013356 w 1679871"/>
                    <a:gd name="connsiteY41" fmla="*/ 21403 h 1084437"/>
                    <a:gd name="connsiteX42" fmla="*/ 1120377 w 1679871"/>
                    <a:gd name="connsiteY42" fmla="*/ 0 h 1084437"/>
                    <a:gd name="connsiteX43" fmla="*/ 1327283 w 1679871"/>
                    <a:gd name="connsiteY43" fmla="*/ 14268 h 1084437"/>
                    <a:gd name="connsiteX44" fmla="*/ 1362956 w 1679871"/>
                    <a:gd name="connsiteY44" fmla="*/ 21403 h 1084437"/>
                    <a:gd name="connsiteX45" fmla="*/ 1433587 w 1679871"/>
                    <a:gd name="connsiteY45" fmla="*/ 15450 h 1084437"/>
                    <a:gd name="connsiteX46" fmla="*/ 1518249 w 1679871"/>
                    <a:gd name="connsiteY46" fmla="*/ 23176 h 1084437"/>
                    <a:gd name="connsiteX47" fmla="*/ 1520158 w 1679871"/>
                    <a:gd name="connsiteY47" fmla="*/ 31493 h 1084437"/>
                    <a:gd name="connsiteX48" fmla="*/ 1589833 w 1679871"/>
                    <a:gd name="connsiteY48" fmla="*/ 52305 h 1084437"/>
                    <a:gd name="connsiteX49" fmla="*/ 1638820 w 1679871"/>
                    <a:gd name="connsiteY49" fmla="*/ 52896 h 1084437"/>
                    <a:gd name="connsiteX50" fmla="*/ 1637114 w 1679871"/>
                    <a:gd name="connsiteY50" fmla="*/ 60705 h 1084437"/>
                    <a:gd name="connsiteX51" fmla="*/ 1679830 w 1679871"/>
                    <a:gd name="connsiteY51" fmla="*/ 74467 h 1084437"/>
                    <a:gd name="connsiteX52" fmla="*/ 1628340 w 1679871"/>
                    <a:gd name="connsiteY52" fmla="*/ 114742 h 1084437"/>
                    <a:gd name="connsiteX53" fmla="*/ 1652492 w 1679871"/>
                    <a:gd name="connsiteY53" fmla="*/ 180890 h 1084437"/>
                    <a:gd name="connsiteX54" fmla="*/ 1641209 w 1679871"/>
                    <a:gd name="connsiteY54" fmla="*/ 321050 h 1084437"/>
                    <a:gd name="connsiteX55" fmla="*/ 1612670 w 1679871"/>
                    <a:gd name="connsiteY55" fmla="*/ 363857 h 1084437"/>
                    <a:gd name="connsiteX56" fmla="*/ 1598401 w 1679871"/>
                    <a:gd name="connsiteY56" fmla="*/ 385260 h 1084437"/>
                    <a:gd name="connsiteX57" fmla="*/ 1584132 w 1679871"/>
                    <a:gd name="connsiteY57" fmla="*/ 406664 h 1084437"/>
                    <a:gd name="connsiteX58" fmla="*/ 1569862 w 1679871"/>
                    <a:gd name="connsiteY58" fmla="*/ 420933 h 1084437"/>
                    <a:gd name="connsiteX59" fmla="*/ 1555593 w 1679871"/>
                    <a:gd name="connsiteY59" fmla="*/ 442336 h 1084437"/>
                    <a:gd name="connsiteX60" fmla="*/ 1519919 w 1679871"/>
                    <a:gd name="connsiteY60" fmla="*/ 478008 h 1084437"/>
                    <a:gd name="connsiteX61" fmla="*/ 1477111 w 1679871"/>
                    <a:gd name="connsiteY61" fmla="*/ 527950 h 1084437"/>
                    <a:gd name="connsiteX62" fmla="*/ 1455707 w 1679871"/>
                    <a:gd name="connsiteY62" fmla="*/ 556487 h 1084437"/>
                    <a:gd name="connsiteX63" fmla="*/ 1427168 w 1679871"/>
                    <a:gd name="connsiteY63" fmla="*/ 577891 h 1084437"/>
                    <a:gd name="connsiteX64" fmla="*/ 1362956 w 1679871"/>
                    <a:gd name="connsiteY64" fmla="*/ 627832 h 1084437"/>
                    <a:gd name="connsiteX65" fmla="*/ 1341552 w 1679871"/>
                    <a:gd name="connsiteY65" fmla="*/ 642101 h 1084437"/>
                    <a:gd name="connsiteX66" fmla="*/ 1313013 w 1679871"/>
                    <a:gd name="connsiteY66" fmla="*/ 663504 h 1084437"/>
                    <a:gd name="connsiteX67" fmla="*/ 1284475 w 1679871"/>
                    <a:gd name="connsiteY67" fmla="*/ 670639 h 1084437"/>
                    <a:gd name="connsiteX68" fmla="*/ 1241666 w 1679871"/>
                    <a:gd name="connsiteY68" fmla="*/ 699177 h 1084437"/>
                    <a:gd name="connsiteX69" fmla="*/ 1198858 w 1679871"/>
                    <a:gd name="connsiteY69" fmla="*/ 727714 h 1084437"/>
                    <a:gd name="connsiteX70" fmla="*/ 1141781 w 1679871"/>
                    <a:gd name="connsiteY70" fmla="*/ 749118 h 1084437"/>
                    <a:gd name="connsiteX71" fmla="*/ 1120377 w 1679871"/>
                    <a:gd name="connsiteY71" fmla="*/ 756252 h 1084437"/>
                    <a:gd name="connsiteX72" fmla="*/ 1063299 w 1679871"/>
                    <a:gd name="connsiteY72" fmla="*/ 784790 h 1084437"/>
                    <a:gd name="connsiteX73" fmla="*/ 1034760 w 1679871"/>
                    <a:gd name="connsiteY73" fmla="*/ 806194 h 1084437"/>
                    <a:gd name="connsiteX74" fmla="*/ 999087 w 1679871"/>
                    <a:gd name="connsiteY74" fmla="*/ 813328 h 1084437"/>
                    <a:gd name="connsiteX75" fmla="*/ 934875 w 1679871"/>
                    <a:gd name="connsiteY75" fmla="*/ 849000 h 1084437"/>
                    <a:gd name="connsiteX76" fmla="*/ 913471 w 1679871"/>
                    <a:gd name="connsiteY76" fmla="*/ 863269 h 1084437"/>
                    <a:gd name="connsiteX77" fmla="*/ 870662 w 1679871"/>
                    <a:gd name="connsiteY77" fmla="*/ 877538 h 1084437"/>
                    <a:gd name="connsiteX78" fmla="*/ 827854 w 1679871"/>
                    <a:gd name="connsiteY78" fmla="*/ 891807 h 1084437"/>
                    <a:gd name="connsiteX79" fmla="*/ 792181 w 1679871"/>
                    <a:gd name="connsiteY79" fmla="*/ 906076 h 1084437"/>
                    <a:gd name="connsiteX80" fmla="*/ 770777 w 1679871"/>
                    <a:gd name="connsiteY80" fmla="*/ 913210 h 1084437"/>
                    <a:gd name="connsiteX81" fmla="*/ 713699 w 1679871"/>
                    <a:gd name="connsiteY81" fmla="*/ 934614 h 1084437"/>
                    <a:gd name="connsiteX82" fmla="*/ 649487 w 1679871"/>
                    <a:gd name="connsiteY82" fmla="*/ 956017 h 1084437"/>
                    <a:gd name="connsiteX83" fmla="*/ 620948 w 1679871"/>
                    <a:gd name="connsiteY83" fmla="*/ 970286 h 1084437"/>
                    <a:gd name="connsiteX84" fmla="*/ 556736 w 1679871"/>
                    <a:gd name="connsiteY84" fmla="*/ 991690 h 1084437"/>
                    <a:gd name="connsiteX85" fmla="*/ 521062 w 1679871"/>
                    <a:gd name="connsiteY85" fmla="*/ 1005958 h 1084437"/>
                    <a:gd name="connsiteX86" fmla="*/ 449716 w 1679871"/>
                    <a:gd name="connsiteY86" fmla="*/ 1020227 h 1084437"/>
                    <a:gd name="connsiteX87" fmla="*/ 371234 w 1679871"/>
                    <a:gd name="connsiteY87" fmla="*/ 1041631 h 1084437"/>
                    <a:gd name="connsiteX88" fmla="*/ 342695 w 1679871"/>
                    <a:gd name="connsiteY88" fmla="*/ 1048765 h 1084437"/>
                    <a:gd name="connsiteX89" fmla="*/ 314156 w 1679871"/>
                    <a:gd name="connsiteY89" fmla="*/ 1055900 h 1084437"/>
                    <a:gd name="connsiteX90" fmla="*/ 278483 w 1679871"/>
                    <a:gd name="connsiteY90" fmla="*/ 1063034 h 1084437"/>
                    <a:gd name="connsiteX91" fmla="*/ 235675 w 1679871"/>
                    <a:gd name="connsiteY91" fmla="*/ 1077303 h 1084437"/>
                    <a:gd name="connsiteX92" fmla="*/ 214271 w 1679871"/>
                    <a:gd name="connsiteY92" fmla="*/ 1084437 h 1084437"/>
                    <a:gd name="connsiteX93" fmla="*/ 107250 w 1679871"/>
                    <a:gd name="connsiteY93" fmla="*/ 1084437 h 1084437"/>
                    <a:gd name="connsiteX0" fmla="*/ 7365 w 1652492"/>
                    <a:gd name="connsiteY0" fmla="*/ 1048765 h 1084437"/>
                    <a:gd name="connsiteX1" fmla="*/ 230 w 1652492"/>
                    <a:gd name="connsiteY1" fmla="*/ 1013093 h 1084437"/>
                    <a:gd name="connsiteX2" fmla="*/ 14499 w 1652492"/>
                    <a:gd name="connsiteY2" fmla="*/ 991690 h 1084437"/>
                    <a:gd name="connsiteX3" fmla="*/ 28769 w 1652492"/>
                    <a:gd name="connsiteY3" fmla="*/ 948883 h 1084437"/>
                    <a:gd name="connsiteX4" fmla="*/ 43038 w 1652492"/>
                    <a:gd name="connsiteY4" fmla="*/ 927479 h 1084437"/>
                    <a:gd name="connsiteX5" fmla="*/ 57307 w 1652492"/>
                    <a:gd name="connsiteY5" fmla="*/ 884673 h 1084437"/>
                    <a:gd name="connsiteX6" fmla="*/ 71577 w 1652492"/>
                    <a:gd name="connsiteY6" fmla="*/ 870404 h 1084437"/>
                    <a:gd name="connsiteX7" fmla="*/ 100116 w 1652492"/>
                    <a:gd name="connsiteY7" fmla="*/ 834731 h 1084437"/>
                    <a:gd name="connsiteX8" fmla="*/ 107250 w 1652492"/>
                    <a:gd name="connsiteY8" fmla="*/ 813328 h 1084437"/>
                    <a:gd name="connsiteX9" fmla="*/ 114385 w 1652492"/>
                    <a:gd name="connsiteY9" fmla="*/ 784790 h 1084437"/>
                    <a:gd name="connsiteX10" fmla="*/ 135789 w 1652492"/>
                    <a:gd name="connsiteY10" fmla="*/ 763387 h 1084437"/>
                    <a:gd name="connsiteX11" fmla="*/ 164328 w 1652492"/>
                    <a:gd name="connsiteY11" fmla="*/ 713446 h 1084437"/>
                    <a:gd name="connsiteX12" fmla="*/ 171463 w 1652492"/>
                    <a:gd name="connsiteY12" fmla="*/ 692042 h 1084437"/>
                    <a:gd name="connsiteX13" fmla="*/ 192867 w 1652492"/>
                    <a:gd name="connsiteY13" fmla="*/ 670639 h 1084437"/>
                    <a:gd name="connsiteX14" fmla="*/ 221405 w 1652492"/>
                    <a:gd name="connsiteY14" fmla="*/ 627832 h 1084437"/>
                    <a:gd name="connsiteX15" fmla="*/ 235675 w 1652492"/>
                    <a:gd name="connsiteY15" fmla="*/ 606429 h 1084437"/>
                    <a:gd name="connsiteX16" fmla="*/ 257079 w 1652492"/>
                    <a:gd name="connsiteY16" fmla="*/ 585025 h 1084437"/>
                    <a:gd name="connsiteX17" fmla="*/ 278483 w 1652492"/>
                    <a:gd name="connsiteY17" fmla="*/ 570756 h 1084437"/>
                    <a:gd name="connsiteX18" fmla="*/ 321291 w 1652492"/>
                    <a:gd name="connsiteY18" fmla="*/ 513681 h 1084437"/>
                    <a:gd name="connsiteX19" fmla="*/ 342695 w 1652492"/>
                    <a:gd name="connsiteY19" fmla="*/ 499412 h 1084437"/>
                    <a:gd name="connsiteX20" fmla="*/ 356965 w 1652492"/>
                    <a:gd name="connsiteY20" fmla="*/ 485143 h 1084437"/>
                    <a:gd name="connsiteX21" fmla="*/ 385503 w 1652492"/>
                    <a:gd name="connsiteY21" fmla="*/ 470874 h 1084437"/>
                    <a:gd name="connsiteX22" fmla="*/ 406907 w 1652492"/>
                    <a:gd name="connsiteY22" fmla="*/ 449471 h 1084437"/>
                    <a:gd name="connsiteX23" fmla="*/ 435446 w 1652492"/>
                    <a:gd name="connsiteY23" fmla="*/ 435202 h 1084437"/>
                    <a:gd name="connsiteX24" fmla="*/ 449716 w 1652492"/>
                    <a:gd name="connsiteY24" fmla="*/ 420933 h 1084437"/>
                    <a:gd name="connsiteX25" fmla="*/ 478254 w 1652492"/>
                    <a:gd name="connsiteY25" fmla="*/ 406664 h 1084437"/>
                    <a:gd name="connsiteX26" fmla="*/ 499658 w 1652492"/>
                    <a:gd name="connsiteY26" fmla="*/ 392395 h 1084437"/>
                    <a:gd name="connsiteX27" fmla="*/ 513928 w 1652492"/>
                    <a:gd name="connsiteY27" fmla="*/ 378126 h 1084437"/>
                    <a:gd name="connsiteX28" fmla="*/ 535332 w 1652492"/>
                    <a:gd name="connsiteY28" fmla="*/ 370991 h 1084437"/>
                    <a:gd name="connsiteX29" fmla="*/ 556736 w 1652492"/>
                    <a:gd name="connsiteY29" fmla="*/ 356723 h 1084437"/>
                    <a:gd name="connsiteX30" fmla="*/ 599544 w 1652492"/>
                    <a:gd name="connsiteY30" fmla="*/ 306781 h 1084437"/>
                    <a:gd name="connsiteX31" fmla="*/ 649487 w 1652492"/>
                    <a:gd name="connsiteY31" fmla="*/ 263974 h 1084437"/>
                    <a:gd name="connsiteX32" fmla="*/ 663756 w 1652492"/>
                    <a:gd name="connsiteY32" fmla="*/ 242571 h 1084437"/>
                    <a:gd name="connsiteX33" fmla="*/ 692296 w 1652492"/>
                    <a:gd name="connsiteY33" fmla="*/ 206899 h 1084437"/>
                    <a:gd name="connsiteX34" fmla="*/ 713699 w 1652492"/>
                    <a:gd name="connsiteY34" fmla="*/ 206899 h 1084437"/>
                    <a:gd name="connsiteX35" fmla="*/ 727969 w 1652492"/>
                    <a:gd name="connsiteY35" fmla="*/ 192630 h 1084437"/>
                    <a:gd name="connsiteX36" fmla="*/ 792181 w 1652492"/>
                    <a:gd name="connsiteY36" fmla="*/ 114151 h 1084437"/>
                    <a:gd name="connsiteX37" fmla="*/ 813585 w 1652492"/>
                    <a:gd name="connsiteY37" fmla="*/ 92748 h 1084437"/>
                    <a:gd name="connsiteX38" fmla="*/ 856393 w 1652492"/>
                    <a:gd name="connsiteY38" fmla="*/ 71344 h 1084437"/>
                    <a:gd name="connsiteX39" fmla="*/ 877797 w 1652492"/>
                    <a:gd name="connsiteY39" fmla="*/ 64210 h 1084437"/>
                    <a:gd name="connsiteX40" fmla="*/ 927740 w 1652492"/>
                    <a:gd name="connsiteY40" fmla="*/ 35672 h 1084437"/>
                    <a:gd name="connsiteX41" fmla="*/ 1013356 w 1652492"/>
                    <a:gd name="connsiteY41" fmla="*/ 21403 h 1084437"/>
                    <a:gd name="connsiteX42" fmla="*/ 1120377 w 1652492"/>
                    <a:gd name="connsiteY42" fmla="*/ 0 h 1084437"/>
                    <a:gd name="connsiteX43" fmla="*/ 1327283 w 1652492"/>
                    <a:gd name="connsiteY43" fmla="*/ 14268 h 1084437"/>
                    <a:gd name="connsiteX44" fmla="*/ 1362956 w 1652492"/>
                    <a:gd name="connsiteY44" fmla="*/ 21403 h 1084437"/>
                    <a:gd name="connsiteX45" fmla="*/ 1433587 w 1652492"/>
                    <a:gd name="connsiteY45" fmla="*/ 15450 h 1084437"/>
                    <a:gd name="connsiteX46" fmla="*/ 1518249 w 1652492"/>
                    <a:gd name="connsiteY46" fmla="*/ 23176 h 1084437"/>
                    <a:gd name="connsiteX47" fmla="*/ 1520158 w 1652492"/>
                    <a:gd name="connsiteY47" fmla="*/ 31493 h 1084437"/>
                    <a:gd name="connsiteX48" fmla="*/ 1589833 w 1652492"/>
                    <a:gd name="connsiteY48" fmla="*/ 52305 h 1084437"/>
                    <a:gd name="connsiteX49" fmla="*/ 1638820 w 1652492"/>
                    <a:gd name="connsiteY49" fmla="*/ 52896 h 1084437"/>
                    <a:gd name="connsiteX50" fmla="*/ 1637114 w 1652492"/>
                    <a:gd name="connsiteY50" fmla="*/ 60705 h 1084437"/>
                    <a:gd name="connsiteX51" fmla="*/ 1621241 w 1652492"/>
                    <a:gd name="connsiteY51" fmla="*/ 74467 h 1084437"/>
                    <a:gd name="connsiteX52" fmla="*/ 1628340 w 1652492"/>
                    <a:gd name="connsiteY52" fmla="*/ 114742 h 1084437"/>
                    <a:gd name="connsiteX53" fmla="*/ 1652492 w 1652492"/>
                    <a:gd name="connsiteY53" fmla="*/ 180890 h 1084437"/>
                    <a:gd name="connsiteX54" fmla="*/ 1641209 w 1652492"/>
                    <a:gd name="connsiteY54" fmla="*/ 321050 h 1084437"/>
                    <a:gd name="connsiteX55" fmla="*/ 1612670 w 1652492"/>
                    <a:gd name="connsiteY55" fmla="*/ 363857 h 1084437"/>
                    <a:gd name="connsiteX56" fmla="*/ 1598401 w 1652492"/>
                    <a:gd name="connsiteY56" fmla="*/ 385260 h 1084437"/>
                    <a:gd name="connsiteX57" fmla="*/ 1584132 w 1652492"/>
                    <a:gd name="connsiteY57" fmla="*/ 406664 h 1084437"/>
                    <a:gd name="connsiteX58" fmla="*/ 1569862 w 1652492"/>
                    <a:gd name="connsiteY58" fmla="*/ 420933 h 1084437"/>
                    <a:gd name="connsiteX59" fmla="*/ 1555593 w 1652492"/>
                    <a:gd name="connsiteY59" fmla="*/ 442336 h 1084437"/>
                    <a:gd name="connsiteX60" fmla="*/ 1519919 w 1652492"/>
                    <a:gd name="connsiteY60" fmla="*/ 478008 h 1084437"/>
                    <a:gd name="connsiteX61" fmla="*/ 1477111 w 1652492"/>
                    <a:gd name="connsiteY61" fmla="*/ 527950 h 1084437"/>
                    <a:gd name="connsiteX62" fmla="*/ 1455707 w 1652492"/>
                    <a:gd name="connsiteY62" fmla="*/ 556487 h 1084437"/>
                    <a:gd name="connsiteX63" fmla="*/ 1427168 w 1652492"/>
                    <a:gd name="connsiteY63" fmla="*/ 577891 h 1084437"/>
                    <a:gd name="connsiteX64" fmla="*/ 1362956 w 1652492"/>
                    <a:gd name="connsiteY64" fmla="*/ 627832 h 1084437"/>
                    <a:gd name="connsiteX65" fmla="*/ 1341552 w 1652492"/>
                    <a:gd name="connsiteY65" fmla="*/ 642101 h 1084437"/>
                    <a:gd name="connsiteX66" fmla="*/ 1313013 w 1652492"/>
                    <a:gd name="connsiteY66" fmla="*/ 663504 h 1084437"/>
                    <a:gd name="connsiteX67" fmla="*/ 1284475 w 1652492"/>
                    <a:gd name="connsiteY67" fmla="*/ 670639 h 1084437"/>
                    <a:gd name="connsiteX68" fmla="*/ 1241666 w 1652492"/>
                    <a:gd name="connsiteY68" fmla="*/ 699177 h 1084437"/>
                    <a:gd name="connsiteX69" fmla="*/ 1198858 w 1652492"/>
                    <a:gd name="connsiteY69" fmla="*/ 727714 h 1084437"/>
                    <a:gd name="connsiteX70" fmla="*/ 1141781 w 1652492"/>
                    <a:gd name="connsiteY70" fmla="*/ 749118 h 1084437"/>
                    <a:gd name="connsiteX71" fmla="*/ 1120377 w 1652492"/>
                    <a:gd name="connsiteY71" fmla="*/ 756252 h 1084437"/>
                    <a:gd name="connsiteX72" fmla="*/ 1063299 w 1652492"/>
                    <a:gd name="connsiteY72" fmla="*/ 784790 h 1084437"/>
                    <a:gd name="connsiteX73" fmla="*/ 1034760 w 1652492"/>
                    <a:gd name="connsiteY73" fmla="*/ 806194 h 1084437"/>
                    <a:gd name="connsiteX74" fmla="*/ 999087 w 1652492"/>
                    <a:gd name="connsiteY74" fmla="*/ 813328 h 1084437"/>
                    <a:gd name="connsiteX75" fmla="*/ 934875 w 1652492"/>
                    <a:gd name="connsiteY75" fmla="*/ 849000 h 1084437"/>
                    <a:gd name="connsiteX76" fmla="*/ 913471 w 1652492"/>
                    <a:gd name="connsiteY76" fmla="*/ 863269 h 1084437"/>
                    <a:gd name="connsiteX77" fmla="*/ 870662 w 1652492"/>
                    <a:gd name="connsiteY77" fmla="*/ 877538 h 1084437"/>
                    <a:gd name="connsiteX78" fmla="*/ 827854 w 1652492"/>
                    <a:gd name="connsiteY78" fmla="*/ 891807 h 1084437"/>
                    <a:gd name="connsiteX79" fmla="*/ 792181 w 1652492"/>
                    <a:gd name="connsiteY79" fmla="*/ 906076 h 1084437"/>
                    <a:gd name="connsiteX80" fmla="*/ 770777 w 1652492"/>
                    <a:gd name="connsiteY80" fmla="*/ 913210 h 1084437"/>
                    <a:gd name="connsiteX81" fmla="*/ 713699 w 1652492"/>
                    <a:gd name="connsiteY81" fmla="*/ 934614 h 1084437"/>
                    <a:gd name="connsiteX82" fmla="*/ 649487 w 1652492"/>
                    <a:gd name="connsiteY82" fmla="*/ 956017 h 1084437"/>
                    <a:gd name="connsiteX83" fmla="*/ 620948 w 1652492"/>
                    <a:gd name="connsiteY83" fmla="*/ 970286 h 1084437"/>
                    <a:gd name="connsiteX84" fmla="*/ 556736 w 1652492"/>
                    <a:gd name="connsiteY84" fmla="*/ 991690 h 1084437"/>
                    <a:gd name="connsiteX85" fmla="*/ 521062 w 1652492"/>
                    <a:gd name="connsiteY85" fmla="*/ 1005958 h 1084437"/>
                    <a:gd name="connsiteX86" fmla="*/ 449716 w 1652492"/>
                    <a:gd name="connsiteY86" fmla="*/ 1020227 h 1084437"/>
                    <a:gd name="connsiteX87" fmla="*/ 371234 w 1652492"/>
                    <a:gd name="connsiteY87" fmla="*/ 1041631 h 1084437"/>
                    <a:gd name="connsiteX88" fmla="*/ 342695 w 1652492"/>
                    <a:gd name="connsiteY88" fmla="*/ 1048765 h 1084437"/>
                    <a:gd name="connsiteX89" fmla="*/ 314156 w 1652492"/>
                    <a:gd name="connsiteY89" fmla="*/ 1055900 h 1084437"/>
                    <a:gd name="connsiteX90" fmla="*/ 278483 w 1652492"/>
                    <a:gd name="connsiteY90" fmla="*/ 1063034 h 1084437"/>
                    <a:gd name="connsiteX91" fmla="*/ 235675 w 1652492"/>
                    <a:gd name="connsiteY91" fmla="*/ 1077303 h 1084437"/>
                    <a:gd name="connsiteX92" fmla="*/ 214271 w 1652492"/>
                    <a:gd name="connsiteY92" fmla="*/ 1084437 h 1084437"/>
                    <a:gd name="connsiteX93" fmla="*/ 107250 w 1652492"/>
                    <a:gd name="connsiteY93" fmla="*/ 1084437 h 1084437"/>
                    <a:gd name="connsiteX0" fmla="*/ 7365 w 1641502"/>
                    <a:gd name="connsiteY0" fmla="*/ 1048765 h 1084437"/>
                    <a:gd name="connsiteX1" fmla="*/ 230 w 1641502"/>
                    <a:gd name="connsiteY1" fmla="*/ 1013093 h 1084437"/>
                    <a:gd name="connsiteX2" fmla="*/ 14499 w 1641502"/>
                    <a:gd name="connsiteY2" fmla="*/ 991690 h 1084437"/>
                    <a:gd name="connsiteX3" fmla="*/ 28769 w 1641502"/>
                    <a:gd name="connsiteY3" fmla="*/ 948883 h 1084437"/>
                    <a:gd name="connsiteX4" fmla="*/ 43038 w 1641502"/>
                    <a:gd name="connsiteY4" fmla="*/ 927479 h 1084437"/>
                    <a:gd name="connsiteX5" fmla="*/ 57307 w 1641502"/>
                    <a:gd name="connsiteY5" fmla="*/ 884673 h 1084437"/>
                    <a:gd name="connsiteX6" fmla="*/ 71577 w 1641502"/>
                    <a:gd name="connsiteY6" fmla="*/ 870404 h 1084437"/>
                    <a:gd name="connsiteX7" fmla="*/ 100116 w 1641502"/>
                    <a:gd name="connsiteY7" fmla="*/ 834731 h 1084437"/>
                    <a:gd name="connsiteX8" fmla="*/ 107250 w 1641502"/>
                    <a:gd name="connsiteY8" fmla="*/ 813328 h 1084437"/>
                    <a:gd name="connsiteX9" fmla="*/ 114385 w 1641502"/>
                    <a:gd name="connsiteY9" fmla="*/ 784790 h 1084437"/>
                    <a:gd name="connsiteX10" fmla="*/ 135789 w 1641502"/>
                    <a:gd name="connsiteY10" fmla="*/ 763387 h 1084437"/>
                    <a:gd name="connsiteX11" fmla="*/ 164328 w 1641502"/>
                    <a:gd name="connsiteY11" fmla="*/ 713446 h 1084437"/>
                    <a:gd name="connsiteX12" fmla="*/ 171463 w 1641502"/>
                    <a:gd name="connsiteY12" fmla="*/ 692042 h 1084437"/>
                    <a:gd name="connsiteX13" fmla="*/ 192867 w 1641502"/>
                    <a:gd name="connsiteY13" fmla="*/ 670639 h 1084437"/>
                    <a:gd name="connsiteX14" fmla="*/ 221405 w 1641502"/>
                    <a:gd name="connsiteY14" fmla="*/ 627832 h 1084437"/>
                    <a:gd name="connsiteX15" fmla="*/ 235675 w 1641502"/>
                    <a:gd name="connsiteY15" fmla="*/ 606429 h 1084437"/>
                    <a:gd name="connsiteX16" fmla="*/ 257079 w 1641502"/>
                    <a:gd name="connsiteY16" fmla="*/ 585025 h 1084437"/>
                    <a:gd name="connsiteX17" fmla="*/ 278483 w 1641502"/>
                    <a:gd name="connsiteY17" fmla="*/ 570756 h 1084437"/>
                    <a:gd name="connsiteX18" fmla="*/ 321291 w 1641502"/>
                    <a:gd name="connsiteY18" fmla="*/ 513681 h 1084437"/>
                    <a:gd name="connsiteX19" fmla="*/ 342695 w 1641502"/>
                    <a:gd name="connsiteY19" fmla="*/ 499412 h 1084437"/>
                    <a:gd name="connsiteX20" fmla="*/ 356965 w 1641502"/>
                    <a:gd name="connsiteY20" fmla="*/ 485143 h 1084437"/>
                    <a:gd name="connsiteX21" fmla="*/ 385503 w 1641502"/>
                    <a:gd name="connsiteY21" fmla="*/ 470874 h 1084437"/>
                    <a:gd name="connsiteX22" fmla="*/ 406907 w 1641502"/>
                    <a:gd name="connsiteY22" fmla="*/ 449471 h 1084437"/>
                    <a:gd name="connsiteX23" fmla="*/ 435446 w 1641502"/>
                    <a:gd name="connsiteY23" fmla="*/ 435202 h 1084437"/>
                    <a:gd name="connsiteX24" fmla="*/ 449716 w 1641502"/>
                    <a:gd name="connsiteY24" fmla="*/ 420933 h 1084437"/>
                    <a:gd name="connsiteX25" fmla="*/ 478254 w 1641502"/>
                    <a:gd name="connsiteY25" fmla="*/ 406664 h 1084437"/>
                    <a:gd name="connsiteX26" fmla="*/ 499658 w 1641502"/>
                    <a:gd name="connsiteY26" fmla="*/ 392395 h 1084437"/>
                    <a:gd name="connsiteX27" fmla="*/ 513928 w 1641502"/>
                    <a:gd name="connsiteY27" fmla="*/ 378126 h 1084437"/>
                    <a:gd name="connsiteX28" fmla="*/ 535332 w 1641502"/>
                    <a:gd name="connsiteY28" fmla="*/ 370991 h 1084437"/>
                    <a:gd name="connsiteX29" fmla="*/ 556736 w 1641502"/>
                    <a:gd name="connsiteY29" fmla="*/ 356723 h 1084437"/>
                    <a:gd name="connsiteX30" fmla="*/ 599544 w 1641502"/>
                    <a:gd name="connsiteY30" fmla="*/ 306781 h 1084437"/>
                    <a:gd name="connsiteX31" fmla="*/ 649487 w 1641502"/>
                    <a:gd name="connsiteY31" fmla="*/ 263974 h 1084437"/>
                    <a:gd name="connsiteX32" fmla="*/ 663756 w 1641502"/>
                    <a:gd name="connsiteY32" fmla="*/ 242571 h 1084437"/>
                    <a:gd name="connsiteX33" fmla="*/ 692296 w 1641502"/>
                    <a:gd name="connsiteY33" fmla="*/ 206899 h 1084437"/>
                    <a:gd name="connsiteX34" fmla="*/ 713699 w 1641502"/>
                    <a:gd name="connsiteY34" fmla="*/ 206899 h 1084437"/>
                    <a:gd name="connsiteX35" fmla="*/ 727969 w 1641502"/>
                    <a:gd name="connsiteY35" fmla="*/ 192630 h 1084437"/>
                    <a:gd name="connsiteX36" fmla="*/ 792181 w 1641502"/>
                    <a:gd name="connsiteY36" fmla="*/ 114151 h 1084437"/>
                    <a:gd name="connsiteX37" fmla="*/ 813585 w 1641502"/>
                    <a:gd name="connsiteY37" fmla="*/ 92748 h 1084437"/>
                    <a:gd name="connsiteX38" fmla="*/ 856393 w 1641502"/>
                    <a:gd name="connsiteY38" fmla="*/ 71344 h 1084437"/>
                    <a:gd name="connsiteX39" fmla="*/ 877797 w 1641502"/>
                    <a:gd name="connsiteY39" fmla="*/ 64210 h 1084437"/>
                    <a:gd name="connsiteX40" fmla="*/ 927740 w 1641502"/>
                    <a:gd name="connsiteY40" fmla="*/ 35672 h 1084437"/>
                    <a:gd name="connsiteX41" fmla="*/ 1013356 w 1641502"/>
                    <a:gd name="connsiteY41" fmla="*/ 21403 h 1084437"/>
                    <a:gd name="connsiteX42" fmla="*/ 1120377 w 1641502"/>
                    <a:gd name="connsiteY42" fmla="*/ 0 h 1084437"/>
                    <a:gd name="connsiteX43" fmla="*/ 1327283 w 1641502"/>
                    <a:gd name="connsiteY43" fmla="*/ 14268 h 1084437"/>
                    <a:gd name="connsiteX44" fmla="*/ 1362956 w 1641502"/>
                    <a:gd name="connsiteY44" fmla="*/ 21403 h 1084437"/>
                    <a:gd name="connsiteX45" fmla="*/ 1433587 w 1641502"/>
                    <a:gd name="connsiteY45" fmla="*/ 15450 h 1084437"/>
                    <a:gd name="connsiteX46" fmla="*/ 1518249 w 1641502"/>
                    <a:gd name="connsiteY46" fmla="*/ 23176 h 1084437"/>
                    <a:gd name="connsiteX47" fmla="*/ 1520158 w 1641502"/>
                    <a:gd name="connsiteY47" fmla="*/ 31493 h 1084437"/>
                    <a:gd name="connsiteX48" fmla="*/ 1589833 w 1641502"/>
                    <a:gd name="connsiteY48" fmla="*/ 52305 h 1084437"/>
                    <a:gd name="connsiteX49" fmla="*/ 1638820 w 1641502"/>
                    <a:gd name="connsiteY49" fmla="*/ 52896 h 1084437"/>
                    <a:gd name="connsiteX50" fmla="*/ 1637114 w 1641502"/>
                    <a:gd name="connsiteY50" fmla="*/ 60705 h 1084437"/>
                    <a:gd name="connsiteX51" fmla="*/ 1621241 w 1641502"/>
                    <a:gd name="connsiteY51" fmla="*/ 74467 h 1084437"/>
                    <a:gd name="connsiteX52" fmla="*/ 1628340 w 1641502"/>
                    <a:gd name="connsiteY52" fmla="*/ 114742 h 1084437"/>
                    <a:gd name="connsiteX53" fmla="*/ 1629056 w 1641502"/>
                    <a:gd name="connsiteY53" fmla="*/ 186677 h 1084437"/>
                    <a:gd name="connsiteX54" fmla="*/ 1641209 w 1641502"/>
                    <a:gd name="connsiteY54" fmla="*/ 321050 h 1084437"/>
                    <a:gd name="connsiteX55" fmla="*/ 1612670 w 1641502"/>
                    <a:gd name="connsiteY55" fmla="*/ 363857 h 1084437"/>
                    <a:gd name="connsiteX56" fmla="*/ 1598401 w 1641502"/>
                    <a:gd name="connsiteY56" fmla="*/ 385260 h 1084437"/>
                    <a:gd name="connsiteX57" fmla="*/ 1584132 w 1641502"/>
                    <a:gd name="connsiteY57" fmla="*/ 406664 h 1084437"/>
                    <a:gd name="connsiteX58" fmla="*/ 1569862 w 1641502"/>
                    <a:gd name="connsiteY58" fmla="*/ 420933 h 1084437"/>
                    <a:gd name="connsiteX59" fmla="*/ 1555593 w 1641502"/>
                    <a:gd name="connsiteY59" fmla="*/ 442336 h 1084437"/>
                    <a:gd name="connsiteX60" fmla="*/ 1519919 w 1641502"/>
                    <a:gd name="connsiteY60" fmla="*/ 478008 h 1084437"/>
                    <a:gd name="connsiteX61" fmla="*/ 1477111 w 1641502"/>
                    <a:gd name="connsiteY61" fmla="*/ 527950 h 1084437"/>
                    <a:gd name="connsiteX62" fmla="*/ 1455707 w 1641502"/>
                    <a:gd name="connsiteY62" fmla="*/ 556487 h 1084437"/>
                    <a:gd name="connsiteX63" fmla="*/ 1427168 w 1641502"/>
                    <a:gd name="connsiteY63" fmla="*/ 577891 h 1084437"/>
                    <a:gd name="connsiteX64" fmla="*/ 1362956 w 1641502"/>
                    <a:gd name="connsiteY64" fmla="*/ 627832 h 1084437"/>
                    <a:gd name="connsiteX65" fmla="*/ 1341552 w 1641502"/>
                    <a:gd name="connsiteY65" fmla="*/ 642101 h 1084437"/>
                    <a:gd name="connsiteX66" fmla="*/ 1313013 w 1641502"/>
                    <a:gd name="connsiteY66" fmla="*/ 663504 h 1084437"/>
                    <a:gd name="connsiteX67" fmla="*/ 1284475 w 1641502"/>
                    <a:gd name="connsiteY67" fmla="*/ 670639 h 1084437"/>
                    <a:gd name="connsiteX68" fmla="*/ 1241666 w 1641502"/>
                    <a:gd name="connsiteY68" fmla="*/ 699177 h 1084437"/>
                    <a:gd name="connsiteX69" fmla="*/ 1198858 w 1641502"/>
                    <a:gd name="connsiteY69" fmla="*/ 727714 h 1084437"/>
                    <a:gd name="connsiteX70" fmla="*/ 1141781 w 1641502"/>
                    <a:gd name="connsiteY70" fmla="*/ 749118 h 1084437"/>
                    <a:gd name="connsiteX71" fmla="*/ 1120377 w 1641502"/>
                    <a:gd name="connsiteY71" fmla="*/ 756252 h 1084437"/>
                    <a:gd name="connsiteX72" fmla="*/ 1063299 w 1641502"/>
                    <a:gd name="connsiteY72" fmla="*/ 784790 h 1084437"/>
                    <a:gd name="connsiteX73" fmla="*/ 1034760 w 1641502"/>
                    <a:gd name="connsiteY73" fmla="*/ 806194 h 1084437"/>
                    <a:gd name="connsiteX74" fmla="*/ 999087 w 1641502"/>
                    <a:gd name="connsiteY74" fmla="*/ 813328 h 1084437"/>
                    <a:gd name="connsiteX75" fmla="*/ 934875 w 1641502"/>
                    <a:gd name="connsiteY75" fmla="*/ 849000 h 1084437"/>
                    <a:gd name="connsiteX76" fmla="*/ 913471 w 1641502"/>
                    <a:gd name="connsiteY76" fmla="*/ 863269 h 1084437"/>
                    <a:gd name="connsiteX77" fmla="*/ 870662 w 1641502"/>
                    <a:gd name="connsiteY77" fmla="*/ 877538 h 1084437"/>
                    <a:gd name="connsiteX78" fmla="*/ 827854 w 1641502"/>
                    <a:gd name="connsiteY78" fmla="*/ 891807 h 1084437"/>
                    <a:gd name="connsiteX79" fmla="*/ 792181 w 1641502"/>
                    <a:gd name="connsiteY79" fmla="*/ 906076 h 1084437"/>
                    <a:gd name="connsiteX80" fmla="*/ 770777 w 1641502"/>
                    <a:gd name="connsiteY80" fmla="*/ 913210 h 1084437"/>
                    <a:gd name="connsiteX81" fmla="*/ 713699 w 1641502"/>
                    <a:gd name="connsiteY81" fmla="*/ 934614 h 1084437"/>
                    <a:gd name="connsiteX82" fmla="*/ 649487 w 1641502"/>
                    <a:gd name="connsiteY82" fmla="*/ 956017 h 1084437"/>
                    <a:gd name="connsiteX83" fmla="*/ 620948 w 1641502"/>
                    <a:gd name="connsiteY83" fmla="*/ 970286 h 1084437"/>
                    <a:gd name="connsiteX84" fmla="*/ 556736 w 1641502"/>
                    <a:gd name="connsiteY84" fmla="*/ 991690 h 1084437"/>
                    <a:gd name="connsiteX85" fmla="*/ 521062 w 1641502"/>
                    <a:gd name="connsiteY85" fmla="*/ 1005958 h 1084437"/>
                    <a:gd name="connsiteX86" fmla="*/ 449716 w 1641502"/>
                    <a:gd name="connsiteY86" fmla="*/ 1020227 h 1084437"/>
                    <a:gd name="connsiteX87" fmla="*/ 371234 w 1641502"/>
                    <a:gd name="connsiteY87" fmla="*/ 1041631 h 1084437"/>
                    <a:gd name="connsiteX88" fmla="*/ 342695 w 1641502"/>
                    <a:gd name="connsiteY88" fmla="*/ 1048765 h 1084437"/>
                    <a:gd name="connsiteX89" fmla="*/ 314156 w 1641502"/>
                    <a:gd name="connsiteY89" fmla="*/ 1055900 h 1084437"/>
                    <a:gd name="connsiteX90" fmla="*/ 278483 w 1641502"/>
                    <a:gd name="connsiteY90" fmla="*/ 1063034 h 1084437"/>
                    <a:gd name="connsiteX91" fmla="*/ 235675 w 1641502"/>
                    <a:gd name="connsiteY91" fmla="*/ 1077303 h 1084437"/>
                    <a:gd name="connsiteX92" fmla="*/ 214271 w 1641502"/>
                    <a:gd name="connsiteY92" fmla="*/ 1084437 h 1084437"/>
                    <a:gd name="connsiteX93" fmla="*/ 107250 w 1641502"/>
                    <a:gd name="connsiteY93" fmla="*/ 1084437 h 1084437"/>
                    <a:gd name="connsiteX0" fmla="*/ 7365 w 1641149"/>
                    <a:gd name="connsiteY0" fmla="*/ 1048765 h 1084437"/>
                    <a:gd name="connsiteX1" fmla="*/ 230 w 1641149"/>
                    <a:gd name="connsiteY1" fmla="*/ 1013093 h 1084437"/>
                    <a:gd name="connsiteX2" fmla="*/ 14499 w 1641149"/>
                    <a:gd name="connsiteY2" fmla="*/ 991690 h 1084437"/>
                    <a:gd name="connsiteX3" fmla="*/ 28769 w 1641149"/>
                    <a:gd name="connsiteY3" fmla="*/ 948883 h 1084437"/>
                    <a:gd name="connsiteX4" fmla="*/ 43038 w 1641149"/>
                    <a:gd name="connsiteY4" fmla="*/ 927479 h 1084437"/>
                    <a:gd name="connsiteX5" fmla="*/ 57307 w 1641149"/>
                    <a:gd name="connsiteY5" fmla="*/ 884673 h 1084437"/>
                    <a:gd name="connsiteX6" fmla="*/ 71577 w 1641149"/>
                    <a:gd name="connsiteY6" fmla="*/ 870404 h 1084437"/>
                    <a:gd name="connsiteX7" fmla="*/ 100116 w 1641149"/>
                    <a:gd name="connsiteY7" fmla="*/ 834731 h 1084437"/>
                    <a:gd name="connsiteX8" fmla="*/ 107250 w 1641149"/>
                    <a:gd name="connsiteY8" fmla="*/ 813328 h 1084437"/>
                    <a:gd name="connsiteX9" fmla="*/ 114385 w 1641149"/>
                    <a:gd name="connsiteY9" fmla="*/ 784790 h 1084437"/>
                    <a:gd name="connsiteX10" fmla="*/ 135789 w 1641149"/>
                    <a:gd name="connsiteY10" fmla="*/ 763387 h 1084437"/>
                    <a:gd name="connsiteX11" fmla="*/ 164328 w 1641149"/>
                    <a:gd name="connsiteY11" fmla="*/ 713446 h 1084437"/>
                    <a:gd name="connsiteX12" fmla="*/ 171463 w 1641149"/>
                    <a:gd name="connsiteY12" fmla="*/ 692042 h 1084437"/>
                    <a:gd name="connsiteX13" fmla="*/ 192867 w 1641149"/>
                    <a:gd name="connsiteY13" fmla="*/ 670639 h 1084437"/>
                    <a:gd name="connsiteX14" fmla="*/ 221405 w 1641149"/>
                    <a:gd name="connsiteY14" fmla="*/ 627832 h 1084437"/>
                    <a:gd name="connsiteX15" fmla="*/ 235675 w 1641149"/>
                    <a:gd name="connsiteY15" fmla="*/ 606429 h 1084437"/>
                    <a:gd name="connsiteX16" fmla="*/ 257079 w 1641149"/>
                    <a:gd name="connsiteY16" fmla="*/ 585025 h 1084437"/>
                    <a:gd name="connsiteX17" fmla="*/ 278483 w 1641149"/>
                    <a:gd name="connsiteY17" fmla="*/ 570756 h 1084437"/>
                    <a:gd name="connsiteX18" fmla="*/ 321291 w 1641149"/>
                    <a:gd name="connsiteY18" fmla="*/ 513681 h 1084437"/>
                    <a:gd name="connsiteX19" fmla="*/ 342695 w 1641149"/>
                    <a:gd name="connsiteY19" fmla="*/ 499412 h 1084437"/>
                    <a:gd name="connsiteX20" fmla="*/ 356965 w 1641149"/>
                    <a:gd name="connsiteY20" fmla="*/ 485143 h 1084437"/>
                    <a:gd name="connsiteX21" fmla="*/ 385503 w 1641149"/>
                    <a:gd name="connsiteY21" fmla="*/ 470874 h 1084437"/>
                    <a:gd name="connsiteX22" fmla="*/ 406907 w 1641149"/>
                    <a:gd name="connsiteY22" fmla="*/ 449471 h 1084437"/>
                    <a:gd name="connsiteX23" fmla="*/ 435446 w 1641149"/>
                    <a:gd name="connsiteY23" fmla="*/ 435202 h 1084437"/>
                    <a:gd name="connsiteX24" fmla="*/ 449716 w 1641149"/>
                    <a:gd name="connsiteY24" fmla="*/ 420933 h 1084437"/>
                    <a:gd name="connsiteX25" fmla="*/ 478254 w 1641149"/>
                    <a:gd name="connsiteY25" fmla="*/ 406664 h 1084437"/>
                    <a:gd name="connsiteX26" fmla="*/ 499658 w 1641149"/>
                    <a:gd name="connsiteY26" fmla="*/ 392395 h 1084437"/>
                    <a:gd name="connsiteX27" fmla="*/ 513928 w 1641149"/>
                    <a:gd name="connsiteY27" fmla="*/ 378126 h 1084437"/>
                    <a:gd name="connsiteX28" fmla="*/ 535332 w 1641149"/>
                    <a:gd name="connsiteY28" fmla="*/ 370991 h 1084437"/>
                    <a:gd name="connsiteX29" fmla="*/ 556736 w 1641149"/>
                    <a:gd name="connsiteY29" fmla="*/ 356723 h 1084437"/>
                    <a:gd name="connsiteX30" fmla="*/ 599544 w 1641149"/>
                    <a:gd name="connsiteY30" fmla="*/ 306781 h 1084437"/>
                    <a:gd name="connsiteX31" fmla="*/ 649487 w 1641149"/>
                    <a:gd name="connsiteY31" fmla="*/ 263974 h 1084437"/>
                    <a:gd name="connsiteX32" fmla="*/ 663756 w 1641149"/>
                    <a:gd name="connsiteY32" fmla="*/ 242571 h 1084437"/>
                    <a:gd name="connsiteX33" fmla="*/ 692296 w 1641149"/>
                    <a:gd name="connsiteY33" fmla="*/ 206899 h 1084437"/>
                    <a:gd name="connsiteX34" fmla="*/ 713699 w 1641149"/>
                    <a:gd name="connsiteY34" fmla="*/ 206899 h 1084437"/>
                    <a:gd name="connsiteX35" fmla="*/ 727969 w 1641149"/>
                    <a:gd name="connsiteY35" fmla="*/ 192630 h 1084437"/>
                    <a:gd name="connsiteX36" fmla="*/ 792181 w 1641149"/>
                    <a:gd name="connsiteY36" fmla="*/ 114151 h 1084437"/>
                    <a:gd name="connsiteX37" fmla="*/ 813585 w 1641149"/>
                    <a:gd name="connsiteY37" fmla="*/ 92748 h 1084437"/>
                    <a:gd name="connsiteX38" fmla="*/ 856393 w 1641149"/>
                    <a:gd name="connsiteY38" fmla="*/ 71344 h 1084437"/>
                    <a:gd name="connsiteX39" fmla="*/ 877797 w 1641149"/>
                    <a:gd name="connsiteY39" fmla="*/ 64210 h 1084437"/>
                    <a:gd name="connsiteX40" fmla="*/ 927740 w 1641149"/>
                    <a:gd name="connsiteY40" fmla="*/ 35672 h 1084437"/>
                    <a:gd name="connsiteX41" fmla="*/ 1013356 w 1641149"/>
                    <a:gd name="connsiteY41" fmla="*/ 21403 h 1084437"/>
                    <a:gd name="connsiteX42" fmla="*/ 1120377 w 1641149"/>
                    <a:gd name="connsiteY42" fmla="*/ 0 h 1084437"/>
                    <a:gd name="connsiteX43" fmla="*/ 1327283 w 1641149"/>
                    <a:gd name="connsiteY43" fmla="*/ 14268 h 1084437"/>
                    <a:gd name="connsiteX44" fmla="*/ 1362956 w 1641149"/>
                    <a:gd name="connsiteY44" fmla="*/ 21403 h 1084437"/>
                    <a:gd name="connsiteX45" fmla="*/ 1433587 w 1641149"/>
                    <a:gd name="connsiteY45" fmla="*/ 15450 h 1084437"/>
                    <a:gd name="connsiteX46" fmla="*/ 1518249 w 1641149"/>
                    <a:gd name="connsiteY46" fmla="*/ 23176 h 1084437"/>
                    <a:gd name="connsiteX47" fmla="*/ 1520158 w 1641149"/>
                    <a:gd name="connsiteY47" fmla="*/ 31493 h 1084437"/>
                    <a:gd name="connsiteX48" fmla="*/ 1589833 w 1641149"/>
                    <a:gd name="connsiteY48" fmla="*/ 52305 h 1084437"/>
                    <a:gd name="connsiteX49" fmla="*/ 1638820 w 1641149"/>
                    <a:gd name="connsiteY49" fmla="*/ 52896 h 1084437"/>
                    <a:gd name="connsiteX50" fmla="*/ 1637114 w 1641149"/>
                    <a:gd name="connsiteY50" fmla="*/ 60705 h 1084437"/>
                    <a:gd name="connsiteX51" fmla="*/ 1621241 w 1641149"/>
                    <a:gd name="connsiteY51" fmla="*/ 74467 h 1084437"/>
                    <a:gd name="connsiteX52" fmla="*/ 1628340 w 1641149"/>
                    <a:gd name="connsiteY52" fmla="*/ 114742 h 1084437"/>
                    <a:gd name="connsiteX53" fmla="*/ 1629056 w 1641149"/>
                    <a:gd name="connsiteY53" fmla="*/ 186677 h 1084437"/>
                    <a:gd name="connsiteX54" fmla="*/ 1623633 w 1641149"/>
                    <a:gd name="connsiteY54" fmla="*/ 321050 h 1084437"/>
                    <a:gd name="connsiteX55" fmla="*/ 1612670 w 1641149"/>
                    <a:gd name="connsiteY55" fmla="*/ 363857 h 1084437"/>
                    <a:gd name="connsiteX56" fmla="*/ 1598401 w 1641149"/>
                    <a:gd name="connsiteY56" fmla="*/ 385260 h 1084437"/>
                    <a:gd name="connsiteX57" fmla="*/ 1584132 w 1641149"/>
                    <a:gd name="connsiteY57" fmla="*/ 406664 h 1084437"/>
                    <a:gd name="connsiteX58" fmla="*/ 1569862 w 1641149"/>
                    <a:gd name="connsiteY58" fmla="*/ 420933 h 1084437"/>
                    <a:gd name="connsiteX59" fmla="*/ 1555593 w 1641149"/>
                    <a:gd name="connsiteY59" fmla="*/ 442336 h 1084437"/>
                    <a:gd name="connsiteX60" fmla="*/ 1519919 w 1641149"/>
                    <a:gd name="connsiteY60" fmla="*/ 478008 h 1084437"/>
                    <a:gd name="connsiteX61" fmla="*/ 1477111 w 1641149"/>
                    <a:gd name="connsiteY61" fmla="*/ 527950 h 1084437"/>
                    <a:gd name="connsiteX62" fmla="*/ 1455707 w 1641149"/>
                    <a:gd name="connsiteY62" fmla="*/ 556487 h 1084437"/>
                    <a:gd name="connsiteX63" fmla="*/ 1427168 w 1641149"/>
                    <a:gd name="connsiteY63" fmla="*/ 577891 h 1084437"/>
                    <a:gd name="connsiteX64" fmla="*/ 1362956 w 1641149"/>
                    <a:gd name="connsiteY64" fmla="*/ 627832 h 1084437"/>
                    <a:gd name="connsiteX65" fmla="*/ 1341552 w 1641149"/>
                    <a:gd name="connsiteY65" fmla="*/ 642101 h 1084437"/>
                    <a:gd name="connsiteX66" fmla="*/ 1313013 w 1641149"/>
                    <a:gd name="connsiteY66" fmla="*/ 663504 h 1084437"/>
                    <a:gd name="connsiteX67" fmla="*/ 1284475 w 1641149"/>
                    <a:gd name="connsiteY67" fmla="*/ 670639 h 1084437"/>
                    <a:gd name="connsiteX68" fmla="*/ 1241666 w 1641149"/>
                    <a:gd name="connsiteY68" fmla="*/ 699177 h 1084437"/>
                    <a:gd name="connsiteX69" fmla="*/ 1198858 w 1641149"/>
                    <a:gd name="connsiteY69" fmla="*/ 727714 h 1084437"/>
                    <a:gd name="connsiteX70" fmla="*/ 1141781 w 1641149"/>
                    <a:gd name="connsiteY70" fmla="*/ 749118 h 1084437"/>
                    <a:gd name="connsiteX71" fmla="*/ 1120377 w 1641149"/>
                    <a:gd name="connsiteY71" fmla="*/ 756252 h 1084437"/>
                    <a:gd name="connsiteX72" fmla="*/ 1063299 w 1641149"/>
                    <a:gd name="connsiteY72" fmla="*/ 784790 h 1084437"/>
                    <a:gd name="connsiteX73" fmla="*/ 1034760 w 1641149"/>
                    <a:gd name="connsiteY73" fmla="*/ 806194 h 1084437"/>
                    <a:gd name="connsiteX74" fmla="*/ 999087 w 1641149"/>
                    <a:gd name="connsiteY74" fmla="*/ 813328 h 1084437"/>
                    <a:gd name="connsiteX75" fmla="*/ 934875 w 1641149"/>
                    <a:gd name="connsiteY75" fmla="*/ 849000 h 1084437"/>
                    <a:gd name="connsiteX76" fmla="*/ 913471 w 1641149"/>
                    <a:gd name="connsiteY76" fmla="*/ 863269 h 1084437"/>
                    <a:gd name="connsiteX77" fmla="*/ 870662 w 1641149"/>
                    <a:gd name="connsiteY77" fmla="*/ 877538 h 1084437"/>
                    <a:gd name="connsiteX78" fmla="*/ 827854 w 1641149"/>
                    <a:gd name="connsiteY78" fmla="*/ 891807 h 1084437"/>
                    <a:gd name="connsiteX79" fmla="*/ 792181 w 1641149"/>
                    <a:gd name="connsiteY79" fmla="*/ 906076 h 1084437"/>
                    <a:gd name="connsiteX80" fmla="*/ 770777 w 1641149"/>
                    <a:gd name="connsiteY80" fmla="*/ 913210 h 1084437"/>
                    <a:gd name="connsiteX81" fmla="*/ 713699 w 1641149"/>
                    <a:gd name="connsiteY81" fmla="*/ 934614 h 1084437"/>
                    <a:gd name="connsiteX82" fmla="*/ 649487 w 1641149"/>
                    <a:gd name="connsiteY82" fmla="*/ 956017 h 1084437"/>
                    <a:gd name="connsiteX83" fmla="*/ 620948 w 1641149"/>
                    <a:gd name="connsiteY83" fmla="*/ 970286 h 1084437"/>
                    <a:gd name="connsiteX84" fmla="*/ 556736 w 1641149"/>
                    <a:gd name="connsiteY84" fmla="*/ 991690 h 1084437"/>
                    <a:gd name="connsiteX85" fmla="*/ 521062 w 1641149"/>
                    <a:gd name="connsiteY85" fmla="*/ 1005958 h 1084437"/>
                    <a:gd name="connsiteX86" fmla="*/ 449716 w 1641149"/>
                    <a:gd name="connsiteY86" fmla="*/ 1020227 h 1084437"/>
                    <a:gd name="connsiteX87" fmla="*/ 371234 w 1641149"/>
                    <a:gd name="connsiteY87" fmla="*/ 1041631 h 1084437"/>
                    <a:gd name="connsiteX88" fmla="*/ 342695 w 1641149"/>
                    <a:gd name="connsiteY88" fmla="*/ 1048765 h 1084437"/>
                    <a:gd name="connsiteX89" fmla="*/ 314156 w 1641149"/>
                    <a:gd name="connsiteY89" fmla="*/ 1055900 h 1084437"/>
                    <a:gd name="connsiteX90" fmla="*/ 278483 w 1641149"/>
                    <a:gd name="connsiteY90" fmla="*/ 1063034 h 1084437"/>
                    <a:gd name="connsiteX91" fmla="*/ 235675 w 1641149"/>
                    <a:gd name="connsiteY91" fmla="*/ 1077303 h 1084437"/>
                    <a:gd name="connsiteX92" fmla="*/ 214271 w 1641149"/>
                    <a:gd name="connsiteY92" fmla="*/ 1084437 h 1084437"/>
                    <a:gd name="connsiteX93" fmla="*/ 107250 w 1641149"/>
                    <a:gd name="connsiteY93" fmla="*/ 1084437 h 1084437"/>
                    <a:gd name="connsiteX0" fmla="*/ 7365 w 1639175"/>
                    <a:gd name="connsiteY0" fmla="*/ 1048765 h 1084437"/>
                    <a:gd name="connsiteX1" fmla="*/ 230 w 1639175"/>
                    <a:gd name="connsiteY1" fmla="*/ 1013093 h 1084437"/>
                    <a:gd name="connsiteX2" fmla="*/ 14499 w 1639175"/>
                    <a:gd name="connsiteY2" fmla="*/ 991690 h 1084437"/>
                    <a:gd name="connsiteX3" fmla="*/ 28769 w 1639175"/>
                    <a:gd name="connsiteY3" fmla="*/ 948883 h 1084437"/>
                    <a:gd name="connsiteX4" fmla="*/ 43038 w 1639175"/>
                    <a:gd name="connsiteY4" fmla="*/ 927479 h 1084437"/>
                    <a:gd name="connsiteX5" fmla="*/ 57307 w 1639175"/>
                    <a:gd name="connsiteY5" fmla="*/ 884673 h 1084437"/>
                    <a:gd name="connsiteX6" fmla="*/ 71577 w 1639175"/>
                    <a:gd name="connsiteY6" fmla="*/ 870404 h 1084437"/>
                    <a:gd name="connsiteX7" fmla="*/ 100116 w 1639175"/>
                    <a:gd name="connsiteY7" fmla="*/ 834731 h 1084437"/>
                    <a:gd name="connsiteX8" fmla="*/ 107250 w 1639175"/>
                    <a:gd name="connsiteY8" fmla="*/ 813328 h 1084437"/>
                    <a:gd name="connsiteX9" fmla="*/ 114385 w 1639175"/>
                    <a:gd name="connsiteY9" fmla="*/ 784790 h 1084437"/>
                    <a:gd name="connsiteX10" fmla="*/ 135789 w 1639175"/>
                    <a:gd name="connsiteY10" fmla="*/ 763387 h 1084437"/>
                    <a:gd name="connsiteX11" fmla="*/ 164328 w 1639175"/>
                    <a:gd name="connsiteY11" fmla="*/ 713446 h 1084437"/>
                    <a:gd name="connsiteX12" fmla="*/ 171463 w 1639175"/>
                    <a:gd name="connsiteY12" fmla="*/ 692042 h 1084437"/>
                    <a:gd name="connsiteX13" fmla="*/ 192867 w 1639175"/>
                    <a:gd name="connsiteY13" fmla="*/ 670639 h 1084437"/>
                    <a:gd name="connsiteX14" fmla="*/ 221405 w 1639175"/>
                    <a:gd name="connsiteY14" fmla="*/ 627832 h 1084437"/>
                    <a:gd name="connsiteX15" fmla="*/ 235675 w 1639175"/>
                    <a:gd name="connsiteY15" fmla="*/ 606429 h 1084437"/>
                    <a:gd name="connsiteX16" fmla="*/ 257079 w 1639175"/>
                    <a:gd name="connsiteY16" fmla="*/ 585025 h 1084437"/>
                    <a:gd name="connsiteX17" fmla="*/ 278483 w 1639175"/>
                    <a:gd name="connsiteY17" fmla="*/ 570756 h 1084437"/>
                    <a:gd name="connsiteX18" fmla="*/ 321291 w 1639175"/>
                    <a:gd name="connsiteY18" fmla="*/ 513681 h 1084437"/>
                    <a:gd name="connsiteX19" fmla="*/ 342695 w 1639175"/>
                    <a:gd name="connsiteY19" fmla="*/ 499412 h 1084437"/>
                    <a:gd name="connsiteX20" fmla="*/ 356965 w 1639175"/>
                    <a:gd name="connsiteY20" fmla="*/ 485143 h 1084437"/>
                    <a:gd name="connsiteX21" fmla="*/ 385503 w 1639175"/>
                    <a:gd name="connsiteY21" fmla="*/ 470874 h 1084437"/>
                    <a:gd name="connsiteX22" fmla="*/ 406907 w 1639175"/>
                    <a:gd name="connsiteY22" fmla="*/ 449471 h 1084437"/>
                    <a:gd name="connsiteX23" fmla="*/ 435446 w 1639175"/>
                    <a:gd name="connsiteY23" fmla="*/ 435202 h 1084437"/>
                    <a:gd name="connsiteX24" fmla="*/ 449716 w 1639175"/>
                    <a:gd name="connsiteY24" fmla="*/ 420933 h 1084437"/>
                    <a:gd name="connsiteX25" fmla="*/ 478254 w 1639175"/>
                    <a:gd name="connsiteY25" fmla="*/ 406664 h 1084437"/>
                    <a:gd name="connsiteX26" fmla="*/ 499658 w 1639175"/>
                    <a:gd name="connsiteY26" fmla="*/ 392395 h 1084437"/>
                    <a:gd name="connsiteX27" fmla="*/ 513928 w 1639175"/>
                    <a:gd name="connsiteY27" fmla="*/ 378126 h 1084437"/>
                    <a:gd name="connsiteX28" fmla="*/ 535332 w 1639175"/>
                    <a:gd name="connsiteY28" fmla="*/ 370991 h 1084437"/>
                    <a:gd name="connsiteX29" fmla="*/ 556736 w 1639175"/>
                    <a:gd name="connsiteY29" fmla="*/ 356723 h 1084437"/>
                    <a:gd name="connsiteX30" fmla="*/ 599544 w 1639175"/>
                    <a:gd name="connsiteY30" fmla="*/ 306781 h 1084437"/>
                    <a:gd name="connsiteX31" fmla="*/ 649487 w 1639175"/>
                    <a:gd name="connsiteY31" fmla="*/ 263974 h 1084437"/>
                    <a:gd name="connsiteX32" fmla="*/ 663756 w 1639175"/>
                    <a:gd name="connsiteY32" fmla="*/ 242571 h 1084437"/>
                    <a:gd name="connsiteX33" fmla="*/ 692296 w 1639175"/>
                    <a:gd name="connsiteY33" fmla="*/ 206899 h 1084437"/>
                    <a:gd name="connsiteX34" fmla="*/ 713699 w 1639175"/>
                    <a:gd name="connsiteY34" fmla="*/ 206899 h 1084437"/>
                    <a:gd name="connsiteX35" fmla="*/ 727969 w 1639175"/>
                    <a:gd name="connsiteY35" fmla="*/ 192630 h 1084437"/>
                    <a:gd name="connsiteX36" fmla="*/ 792181 w 1639175"/>
                    <a:gd name="connsiteY36" fmla="*/ 114151 h 1084437"/>
                    <a:gd name="connsiteX37" fmla="*/ 813585 w 1639175"/>
                    <a:gd name="connsiteY37" fmla="*/ 92748 h 1084437"/>
                    <a:gd name="connsiteX38" fmla="*/ 856393 w 1639175"/>
                    <a:gd name="connsiteY38" fmla="*/ 71344 h 1084437"/>
                    <a:gd name="connsiteX39" fmla="*/ 877797 w 1639175"/>
                    <a:gd name="connsiteY39" fmla="*/ 64210 h 1084437"/>
                    <a:gd name="connsiteX40" fmla="*/ 927740 w 1639175"/>
                    <a:gd name="connsiteY40" fmla="*/ 35672 h 1084437"/>
                    <a:gd name="connsiteX41" fmla="*/ 1013356 w 1639175"/>
                    <a:gd name="connsiteY41" fmla="*/ 21403 h 1084437"/>
                    <a:gd name="connsiteX42" fmla="*/ 1120377 w 1639175"/>
                    <a:gd name="connsiteY42" fmla="*/ 0 h 1084437"/>
                    <a:gd name="connsiteX43" fmla="*/ 1327283 w 1639175"/>
                    <a:gd name="connsiteY43" fmla="*/ 14268 h 1084437"/>
                    <a:gd name="connsiteX44" fmla="*/ 1362956 w 1639175"/>
                    <a:gd name="connsiteY44" fmla="*/ 21403 h 1084437"/>
                    <a:gd name="connsiteX45" fmla="*/ 1433587 w 1639175"/>
                    <a:gd name="connsiteY45" fmla="*/ 15450 h 1084437"/>
                    <a:gd name="connsiteX46" fmla="*/ 1518249 w 1639175"/>
                    <a:gd name="connsiteY46" fmla="*/ 23176 h 1084437"/>
                    <a:gd name="connsiteX47" fmla="*/ 1520158 w 1639175"/>
                    <a:gd name="connsiteY47" fmla="*/ 31493 h 1084437"/>
                    <a:gd name="connsiteX48" fmla="*/ 1589833 w 1639175"/>
                    <a:gd name="connsiteY48" fmla="*/ 52305 h 1084437"/>
                    <a:gd name="connsiteX49" fmla="*/ 1638820 w 1639175"/>
                    <a:gd name="connsiteY49" fmla="*/ 52896 h 1084437"/>
                    <a:gd name="connsiteX50" fmla="*/ 1596101 w 1639175"/>
                    <a:gd name="connsiteY50" fmla="*/ 66492 h 1084437"/>
                    <a:gd name="connsiteX51" fmla="*/ 1621241 w 1639175"/>
                    <a:gd name="connsiteY51" fmla="*/ 74467 h 1084437"/>
                    <a:gd name="connsiteX52" fmla="*/ 1628340 w 1639175"/>
                    <a:gd name="connsiteY52" fmla="*/ 114742 h 1084437"/>
                    <a:gd name="connsiteX53" fmla="*/ 1629056 w 1639175"/>
                    <a:gd name="connsiteY53" fmla="*/ 186677 h 1084437"/>
                    <a:gd name="connsiteX54" fmla="*/ 1623633 w 1639175"/>
                    <a:gd name="connsiteY54" fmla="*/ 321050 h 1084437"/>
                    <a:gd name="connsiteX55" fmla="*/ 1612670 w 1639175"/>
                    <a:gd name="connsiteY55" fmla="*/ 363857 h 1084437"/>
                    <a:gd name="connsiteX56" fmla="*/ 1598401 w 1639175"/>
                    <a:gd name="connsiteY56" fmla="*/ 385260 h 1084437"/>
                    <a:gd name="connsiteX57" fmla="*/ 1584132 w 1639175"/>
                    <a:gd name="connsiteY57" fmla="*/ 406664 h 1084437"/>
                    <a:gd name="connsiteX58" fmla="*/ 1569862 w 1639175"/>
                    <a:gd name="connsiteY58" fmla="*/ 420933 h 1084437"/>
                    <a:gd name="connsiteX59" fmla="*/ 1555593 w 1639175"/>
                    <a:gd name="connsiteY59" fmla="*/ 442336 h 1084437"/>
                    <a:gd name="connsiteX60" fmla="*/ 1519919 w 1639175"/>
                    <a:gd name="connsiteY60" fmla="*/ 478008 h 1084437"/>
                    <a:gd name="connsiteX61" fmla="*/ 1477111 w 1639175"/>
                    <a:gd name="connsiteY61" fmla="*/ 527950 h 1084437"/>
                    <a:gd name="connsiteX62" fmla="*/ 1455707 w 1639175"/>
                    <a:gd name="connsiteY62" fmla="*/ 556487 h 1084437"/>
                    <a:gd name="connsiteX63" fmla="*/ 1427168 w 1639175"/>
                    <a:gd name="connsiteY63" fmla="*/ 577891 h 1084437"/>
                    <a:gd name="connsiteX64" fmla="*/ 1362956 w 1639175"/>
                    <a:gd name="connsiteY64" fmla="*/ 627832 h 1084437"/>
                    <a:gd name="connsiteX65" fmla="*/ 1341552 w 1639175"/>
                    <a:gd name="connsiteY65" fmla="*/ 642101 h 1084437"/>
                    <a:gd name="connsiteX66" fmla="*/ 1313013 w 1639175"/>
                    <a:gd name="connsiteY66" fmla="*/ 663504 h 1084437"/>
                    <a:gd name="connsiteX67" fmla="*/ 1284475 w 1639175"/>
                    <a:gd name="connsiteY67" fmla="*/ 670639 h 1084437"/>
                    <a:gd name="connsiteX68" fmla="*/ 1241666 w 1639175"/>
                    <a:gd name="connsiteY68" fmla="*/ 699177 h 1084437"/>
                    <a:gd name="connsiteX69" fmla="*/ 1198858 w 1639175"/>
                    <a:gd name="connsiteY69" fmla="*/ 727714 h 1084437"/>
                    <a:gd name="connsiteX70" fmla="*/ 1141781 w 1639175"/>
                    <a:gd name="connsiteY70" fmla="*/ 749118 h 1084437"/>
                    <a:gd name="connsiteX71" fmla="*/ 1120377 w 1639175"/>
                    <a:gd name="connsiteY71" fmla="*/ 756252 h 1084437"/>
                    <a:gd name="connsiteX72" fmla="*/ 1063299 w 1639175"/>
                    <a:gd name="connsiteY72" fmla="*/ 784790 h 1084437"/>
                    <a:gd name="connsiteX73" fmla="*/ 1034760 w 1639175"/>
                    <a:gd name="connsiteY73" fmla="*/ 806194 h 1084437"/>
                    <a:gd name="connsiteX74" fmla="*/ 999087 w 1639175"/>
                    <a:gd name="connsiteY74" fmla="*/ 813328 h 1084437"/>
                    <a:gd name="connsiteX75" fmla="*/ 934875 w 1639175"/>
                    <a:gd name="connsiteY75" fmla="*/ 849000 h 1084437"/>
                    <a:gd name="connsiteX76" fmla="*/ 913471 w 1639175"/>
                    <a:gd name="connsiteY76" fmla="*/ 863269 h 1084437"/>
                    <a:gd name="connsiteX77" fmla="*/ 870662 w 1639175"/>
                    <a:gd name="connsiteY77" fmla="*/ 877538 h 1084437"/>
                    <a:gd name="connsiteX78" fmla="*/ 827854 w 1639175"/>
                    <a:gd name="connsiteY78" fmla="*/ 891807 h 1084437"/>
                    <a:gd name="connsiteX79" fmla="*/ 792181 w 1639175"/>
                    <a:gd name="connsiteY79" fmla="*/ 906076 h 1084437"/>
                    <a:gd name="connsiteX80" fmla="*/ 770777 w 1639175"/>
                    <a:gd name="connsiteY80" fmla="*/ 913210 h 1084437"/>
                    <a:gd name="connsiteX81" fmla="*/ 713699 w 1639175"/>
                    <a:gd name="connsiteY81" fmla="*/ 934614 h 1084437"/>
                    <a:gd name="connsiteX82" fmla="*/ 649487 w 1639175"/>
                    <a:gd name="connsiteY82" fmla="*/ 956017 h 1084437"/>
                    <a:gd name="connsiteX83" fmla="*/ 620948 w 1639175"/>
                    <a:gd name="connsiteY83" fmla="*/ 970286 h 1084437"/>
                    <a:gd name="connsiteX84" fmla="*/ 556736 w 1639175"/>
                    <a:gd name="connsiteY84" fmla="*/ 991690 h 1084437"/>
                    <a:gd name="connsiteX85" fmla="*/ 521062 w 1639175"/>
                    <a:gd name="connsiteY85" fmla="*/ 1005958 h 1084437"/>
                    <a:gd name="connsiteX86" fmla="*/ 449716 w 1639175"/>
                    <a:gd name="connsiteY86" fmla="*/ 1020227 h 1084437"/>
                    <a:gd name="connsiteX87" fmla="*/ 371234 w 1639175"/>
                    <a:gd name="connsiteY87" fmla="*/ 1041631 h 1084437"/>
                    <a:gd name="connsiteX88" fmla="*/ 342695 w 1639175"/>
                    <a:gd name="connsiteY88" fmla="*/ 1048765 h 1084437"/>
                    <a:gd name="connsiteX89" fmla="*/ 314156 w 1639175"/>
                    <a:gd name="connsiteY89" fmla="*/ 1055900 h 1084437"/>
                    <a:gd name="connsiteX90" fmla="*/ 278483 w 1639175"/>
                    <a:gd name="connsiteY90" fmla="*/ 1063034 h 1084437"/>
                    <a:gd name="connsiteX91" fmla="*/ 235675 w 1639175"/>
                    <a:gd name="connsiteY91" fmla="*/ 1077303 h 1084437"/>
                    <a:gd name="connsiteX92" fmla="*/ 214271 w 1639175"/>
                    <a:gd name="connsiteY92" fmla="*/ 1084437 h 1084437"/>
                    <a:gd name="connsiteX93" fmla="*/ 107250 w 1639175"/>
                    <a:gd name="connsiteY93" fmla="*/ 1084437 h 1084437"/>
                    <a:gd name="connsiteX0" fmla="*/ 7365 w 1634679"/>
                    <a:gd name="connsiteY0" fmla="*/ 1048765 h 1084437"/>
                    <a:gd name="connsiteX1" fmla="*/ 230 w 1634679"/>
                    <a:gd name="connsiteY1" fmla="*/ 1013093 h 1084437"/>
                    <a:gd name="connsiteX2" fmla="*/ 14499 w 1634679"/>
                    <a:gd name="connsiteY2" fmla="*/ 991690 h 1084437"/>
                    <a:gd name="connsiteX3" fmla="*/ 28769 w 1634679"/>
                    <a:gd name="connsiteY3" fmla="*/ 948883 h 1084437"/>
                    <a:gd name="connsiteX4" fmla="*/ 43038 w 1634679"/>
                    <a:gd name="connsiteY4" fmla="*/ 927479 h 1084437"/>
                    <a:gd name="connsiteX5" fmla="*/ 57307 w 1634679"/>
                    <a:gd name="connsiteY5" fmla="*/ 884673 h 1084437"/>
                    <a:gd name="connsiteX6" fmla="*/ 71577 w 1634679"/>
                    <a:gd name="connsiteY6" fmla="*/ 870404 h 1084437"/>
                    <a:gd name="connsiteX7" fmla="*/ 100116 w 1634679"/>
                    <a:gd name="connsiteY7" fmla="*/ 834731 h 1084437"/>
                    <a:gd name="connsiteX8" fmla="*/ 107250 w 1634679"/>
                    <a:gd name="connsiteY8" fmla="*/ 813328 h 1084437"/>
                    <a:gd name="connsiteX9" fmla="*/ 114385 w 1634679"/>
                    <a:gd name="connsiteY9" fmla="*/ 784790 h 1084437"/>
                    <a:gd name="connsiteX10" fmla="*/ 135789 w 1634679"/>
                    <a:gd name="connsiteY10" fmla="*/ 763387 h 1084437"/>
                    <a:gd name="connsiteX11" fmla="*/ 164328 w 1634679"/>
                    <a:gd name="connsiteY11" fmla="*/ 713446 h 1084437"/>
                    <a:gd name="connsiteX12" fmla="*/ 171463 w 1634679"/>
                    <a:gd name="connsiteY12" fmla="*/ 692042 h 1084437"/>
                    <a:gd name="connsiteX13" fmla="*/ 192867 w 1634679"/>
                    <a:gd name="connsiteY13" fmla="*/ 670639 h 1084437"/>
                    <a:gd name="connsiteX14" fmla="*/ 221405 w 1634679"/>
                    <a:gd name="connsiteY14" fmla="*/ 627832 h 1084437"/>
                    <a:gd name="connsiteX15" fmla="*/ 235675 w 1634679"/>
                    <a:gd name="connsiteY15" fmla="*/ 606429 h 1084437"/>
                    <a:gd name="connsiteX16" fmla="*/ 257079 w 1634679"/>
                    <a:gd name="connsiteY16" fmla="*/ 585025 h 1084437"/>
                    <a:gd name="connsiteX17" fmla="*/ 278483 w 1634679"/>
                    <a:gd name="connsiteY17" fmla="*/ 570756 h 1084437"/>
                    <a:gd name="connsiteX18" fmla="*/ 321291 w 1634679"/>
                    <a:gd name="connsiteY18" fmla="*/ 513681 h 1084437"/>
                    <a:gd name="connsiteX19" fmla="*/ 342695 w 1634679"/>
                    <a:gd name="connsiteY19" fmla="*/ 499412 h 1084437"/>
                    <a:gd name="connsiteX20" fmla="*/ 356965 w 1634679"/>
                    <a:gd name="connsiteY20" fmla="*/ 485143 h 1084437"/>
                    <a:gd name="connsiteX21" fmla="*/ 385503 w 1634679"/>
                    <a:gd name="connsiteY21" fmla="*/ 470874 h 1084437"/>
                    <a:gd name="connsiteX22" fmla="*/ 406907 w 1634679"/>
                    <a:gd name="connsiteY22" fmla="*/ 449471 h 1084437"/>
                    <a:gd name="connsiteX23" fmla="*/ 435446 w 1634679"/>
                    <a:gd name="connsiteY23" fmla="*/ 435202 h 1084437"/>
                    <a:gd name="connsiteX24" fmla="*/ 449716 w 1634679"/>
                    <a:gd name="connsiteY24" fmla="*/ 420933 h 1084437"/>
                    <a:gd name="connsiteX25" fmla="*/ 478254 w 1634679"/>
                    <a:gd name="connsiteY25" fmla="*/ 406664 h 1084437"/>
                    <a:gd name="connsiteX26" fmla="*/ 499658 w 1634679"/>
                    <a:gd name="connsiteY26" fmla="*/ 392395 h 1084437"/>
                    <a:gd name="connsiteX27" fmla="*/ 513928 w 1634679"/>
                    <a:gd name="connsiteY27" fmla="*/ 378126 h 1084437"/>
                    <a:gd name="connsiteX28" fmla="*/ 535332 w 1634679"/>
                    <a:gd name="connsiteY28" fmla="*/ 370991 h 1084437"/>
                    <a:gd name="connsiteX29" fmla="*/ 556736 w 1634679"/>
                    <a:gd name="connsiteY29" fmla="*/ 356723 h 1084437"/>
                    <a:gd name="connsiteX30" fmla="*/ 599544 w 1634679"/>
                    <a:gd name="connsiteY30" fmla="*/ 306781 h 1084437"/>
                    <a:gd name="connsiteX31" fmla="*/ 649487 w 1634679"/>
                    <a:gd name="connsiteY31" fmla="*/ 263974 h 1084437"/>
                    <a:gd name="connsiteX32" fmla="*/ 663756 w 1634679"/>
                    <a:gd name="connsiteY32" fmla="*/ 242571 h 1084437"/>
                    <a:gd name="connsiteX33" fmla="*/ 692296 w 1634679"/>
                    <a:gd name="connsiteY33" fmla="*/ 206899 h 1084437"/>
                    <a:gd name="connsiteX34" fmla="*/ 713699 w 1634679"/>
                    <a:gd name="connsiteY34" fmla="*/ 206899 h 1084437"/>
                    <a:gd name="connsiteX35" fmla="*/ 727969 w 1634679"/>
                    <a:gd name="connsiteY35" fmla="*/ 192630 h 1084437"/>
                    <a:gd name="connsiteX36" fmla="*/ 792181 w 1634679"/>
                    <a:gd name="connsiteY36" fmla="*/ 114151 h 1084437"/>
                    <a:gd name="connsiteX37" fmla="*/ 813585 w 1634679"/>
                    <a:gd name="connsiteY37" fmla="*/ 92748 h 1084437"/>
                    <a:gd name="connsiteX38" fmla="*/ 856393 w 1634679"/>
                    <a:gd name="connsiteY38" fmla="*/ 71344 h 1084437"/>
                    <a:gd name="connsiteX39" fmla="*/ 877797 w 1634679"/>
                    <a:gd name="connsiteY39" fmla="*/ 64210 h 1084437"/>
                    <a:gd name="connsiteX40" fmla="*/ 927740 w 1634679"/>
                    <a:gd name="connsiteY40" fmla="*/ 35672 h 1084437"/>
                    <a:gd name="connsiteX41" fmla="*/ 1013356 w 1634679"/>
                    <a:gd name="connsiteY41" fmla="*/ 21403 h 1084437"/>
                    <a:gd name="connsiteX42" fmla="*/ 1120377 w 1634679"/>
                    <a:gd name="connsiteY42" fmla="*/ 0 h 1084437"/>
                    <a:gd name="connsiteX43" fmla="*/ 1327283 w 1634679"/>
                    <a:gd name="connsiteY43" fmla="*/ 14268 h 1084437"/>
                    <a:gd name="connsiteX44" fmla="*/ 1362956 w 1634679"/>
                    <a:gd name="connsiteY44" fmla="*/ 21403 h 1084437"/>
                    <a:gd name="connsiteX45" fmla="*/ 1433587 w 1634679"/>
                    <a:gd name="connsiteY45" fmla="*/ 15450 h 1084437"/>
                    <a:gd name="connsiteX46" fmla="*/ 1518249 w 1634679"/>
                    <a:gd name="connsiteY46" fmla="*/ 23176 h 1084437"/>
                    <a:gd name="connsiteX47" fmla="*/ 1520158 w 1634679"/>
                    <a:gd name="connsiteY47" fmla="*/ 31493 h 1084437"/>
                    <a:gd name="connsiteX48" fmla="*/ 1589833 w 1634679"/>
                    <a:gd name="connsiteY48" fmla="*/ 52305 h 1084437"/>
                    <a:gd name="connsiteX49" fmla="*/ 1603666 w 1634679"/>
                    <a:gd name="connsiteY49" fmla="*/ 64470 h 1084437"/>
                    <a:gd name="connsiteX50" fmla="*/ 1596101 w 1634679"/>
                    <a:gd name="connsiteY50" fmla="*/ 66492 h 1084437"/>
                    <a:gd name="connsiteX51" fmla="*/ 1621241 w 1634679"/>
                    <a:gd name="connsiteY51" fmla="*/ 74467 h 1084437"/>
                    <a:gd name="connsiteX52" fmla="*/ 1628340 w 1634679"/>
                    <a:gd name="connsiteY52" fmla="*/ 114742 h 1084437"/>
                    <a:gd name="connsiteX53" fmla="*/ 1629056 w 1634679"/>
                    <a:gd name="connsiteY53" fmla="*/ 186677 h 1084437"/>
                    <a:gd name="connsiteX54" fmla="*/ 1623633 w 1634679"/>
                    <a:gd name="connsiteY54" fmla="*/ 321050 h 1084437"/>
                    <a:gd name="connsiteX55" fmla="*/ 1612670 w 1634679"/>
                    <a:gd name="connsiteY55" fmla="*/ 363857 h 1084437"/>
                    <a:gd name="connsiteX56" fmla="*/ 1598401 w 1634679"/>
                    <a:gd name="connsiteY56" fmla="*/ 385260 h 1084437"/>
                    <a:gd name="connsiteX57" fmla="*/ 1584132 w 1634679"/>
                    <a:gd name="connsiteY57" fmla="*/ 406664 h 1084437"/>
                    <a:gd name="connsiteX58" fmla="*/ 1569862 w 1634679"/>
                    <a:gd name="connsiteY58" fmla="*/ 420933 h 1084437"/>
                    <a:gd name="connsiteX59" fmla="*/ 1555593 w 1634679"/>
                    <a:gd name="connsiteY59" fmla="*/ 442336 h 1084437"/>
                    <a:gd name="connsiteX60" fmla="*/ 1519919 w 1634679"/>
                    <a:gd name="connsiteY60" fmla="*/ 478008 h 1084437"/>
                    <a:gd name="connsiteX61" fmla="*/ 1477111 w 1634679"/>
                    <a:gd name="connsiteY61" fmla="*/ 527950 h 1084437"/>
                    <a:gd name="connsiteX62" fmla="*/ 1455707 w 1634679"/>
                    <a:gd name="connsiteY62" fmla="*/ 556487 h 1084437"/>
                    <a:gd name="connsiteX63" fmla="*/ 1427168 w 1634679"/>
                    <a:gd name="connsiteY63" fmla="*/ 577891 h 1084437"/>
                    <a:gd name="connsiteX64" fmla="*/ 1362956 w 1634679"/>
                    <a:gd name="connsiteY64" fmla="*/ 627832 h 1084437"/>
                    <a:gd name="connsiteX65" fmla="*/ 1341552 w 1634679"/>
                    <a:gd name="connsiteY65" fmla="*/ 642101 h 1084437"/>
                    <a:gd name="connsiteX66" fmla="*/ 1313013 w 1634679"/>
                    <a:gd name="connsiteY66" fmla="*/ 663504 h 1084437"/>
                    <a:gd name="connsiteX67" fmla="*/ 1284475 w 1634679"/>
                    <a:gd name="connsiteY67" fmla="*/ 670639 h 1084437"/>
                    <a:gd name="connsiteX68" fmla="*/ 1241666 w 1634679"/>
                    <a:gd name="connsiteY68" fmla="*/ 699177 h 1084437"/>
                    <a:gd name="connsiteX69" fmla="*/ 1198858 w 1634679"/>
                    <a:gd name="connsiteY69" fmla="*/ 727714 h 1084437"/>
                    <a:gd name="connsiteX70" fmla="*/ 1141781 w 1634679"/>
                    <a:gd name="connsiteY70" fmla="*/ 749118 h 1084437"/>
                    <a:gd name="connsiteX71" fmla="*/ 1120377 w 1634679"/>
                    <a:gd name="connsiteY71" fmla="*/ 756252 h 1084437"/>
                    <a:gd name="connsiteX72" fmla="*/ 1063299 w 1634679"/>
                    <a:gd name="connsiteY72" fmla="*/ 784790 h 1084437"/>
                    <a:gd name="connsiteX73" fmla="*/ 1034760 w 1634679"/>
                    <a:gd name="connsiteY73" fmla="*/ 806194 h 1084437"/>
                    <a:gd name="connsiteX74" fmla="*/ 999087 w 1634679"/>
                    <a:gd name="connsiteY74" fmla="*/ 813328 h 1084437"/>
                    <a:gd name="connsiteX75" fmla="*/ 934875 w 1634679"/>
                    <a:gd name="connsiteY75" fmla="*/ 849000 h 1084437"/>
                    <a:gd name="connsiteX76" fmla="*/ 913471 w 1634679"/>
                    <a:gd name="connsiteY76" fmla="*/ 863269 h 1084437"/>
                    <a:gd name="connsiteX77" fmla="*/ 870662 w 1634679"/>
                    <a:gd name="connsiteY77" fmla="*/ 877538 h 1084437"/>
                    <a:gd name="connsiteX78" fmla="*/ 827854 w 1634679"/>
                    <a:gd name="connsiteY78" fmla="*/ 891807 h 1084437"/>
                    <a:gd name="connsiteX79" fmla="*/ 792181 w 1634679"/>
                    <a:gd name="connsiteY79" fmla="*/ 906076 h 1084437"/>
                    <a:gd name="connsiteX80" fmla="*/ 770777 w 1634679"/>
                    <a:gd name="connsiteY80" fmla="*/ 913210 h 1084437"/>
                    <a:gd name="connsiteX81" fmla="*/ 713699 w 1634679"/>
                    <a:gd name="connsiteY81" fmla="*/ 934614 h 1084437"/>
                    <a:gd name="connsiteX82" fmla="*/ 649487 w 1634679"/>
                    <a:gd name="connsiteY82" fmla="*/ 956017 h 1084437"/>
                    <a:gd name="connsiteX83" fmla="*/ 620948 w 1634679"/>
                    <a:gd name="connsiteY83" fmla="*/ 970286 h 1084437"/>
                    <a:gd name="connsiteX84" fmla="*/ 556736 w 1634679"/>
                    <a:gd name="connsiteY84" fmla="*/ 991690 h 1084437"/>
                    <a:gd name="connsiteX85" fmla="*/ 521062 w 1634679"/>
                    <a:gd name="connsiteY85" fmla="*/ 1005958 h 1084437"/>
                    <a:gd name="connsiteX86" fmla="*/ 449716 w 1634679"/>
                    <a:gd name="connsiteY86" fmla="*/ 1020227 h 1084437"/>
                    <a:gd name="connsiteX87" fmla="*/ 371234 w 1634679"/>
                    <a:gd name="connsiteY87" fmla="*/ 1041631 h 1084437"/>
                    <a:gd name="connsiteX88" fmla="*/ 342695 w 1634679"/>
                    <a:gd name="connsiteY88" fmla="*/ 1048765 h 1084437"/>
                    <a:gd name="connsiteX89" fmla="*/ 314156 w 1634679"/>
                    <a:gd name="connsiteY89" fmla="*/ 1055900 h 1084437"/>
                    <a:gd name="connsiteX90" fmla="*/ 278483 w 1634679"/>
                    <a:gd name="connsiteY90" fmla="*/ 1063034 h 1084437"/>
                    <a:gd name="connsiteX91" fmla="*/ 235675 w 1634679"/>
                    <a:gd name="connsiteY91" fmla="*/ 1077303 h 1084437"/>
                    <a:gd name="connsiteX92" fmla="*/ 214271 w 1634679"/>
                    <a:gd name="connsiteY92" fmla="*/ 1084437 h 1084437"/>
                    <a:gd name="connsiteX93" fmla="*/ 107250 w 1634679"/>
                    <a:gd name="connsiteY93" fmla="*/ 1084437 h 10844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</a:cxnLst>
                  <a:rect l="l" t="t" r="r" b="b"/>
                  <a:pathLst>
                    <a:path w="1634679" h="1084437">
                      <a:moveTo>
                        <a:pt x="7365" y="1048765"/>
                      </a:moveTo>
                      <a:cubicBezTo>
                        <a:pt x="4987" y="1036874"/>
                        <a:pt x="-1274" y="1025126"/>
                        <a:pt x="230" y="1013093"/>
                      </a:cubicBezTo>
                      <a:cubicBezTo>
                        <a:pt x="1293" y="1004585"/>
                        <a:pt x="11016" y="999525"/>
                        <a:pt x="14499" y="991690"/>
                      </a:cubicBezTo>
                      <a:cubicBezTo>
                        <a:pt x="20608" y="977946"/>
                        <a:pt x="20426" y="961398"/>
                        <a:pt x="28769" y="948883"/>
                      </a:cubicBezTo>
                      <a:cubicBezTo>
                        <a:pt x="33525" y="941748"/>
                        <a:pt x="39555" y="935315"/>
                        <a:pt x="43038" y="927479"/>
                      </a:cubicBezTo>
                      <a:cubicBezTo>
                        <a:pt x="49147" y="913735"/>
                        <a:pt x="46671" y="895308"/>
                        <a:pt x="57307" y="884673"/>
                      </a:cubicBezTo>
                      <a:cubicBezTo>
                        <a:pt x="62064" y="879917"/>
                        <a:pt x="67375" y="875657"/>
                        <a:pt x="71577" y="870404"/>
                      </a:cubicBezTo>
                      <a:cubicBezTo>
                        <a:pt x="107579" y="825403"/>
                        <a:pt x="65661" y="869184"/>
                        <a:pt x="100116" y="834731"/>
                      </a:cubicBezTo>
                      <a:cubicBezTo>
                        <a:pt x="102494" y="827597"/>
                        <a:pt x="105184" y="820559"/>
                        <a:pt x="107250" y="813328"/>
                      </a:cubicBezTo>
                      <a:cubicBezTo>
                        <a:pt x="109944" y="803900"/>
                        <a:pt x="109520" y="793303"/>
                        <a:pt x="114385" y="784790"/>
                      </a:cubicBezTo>
                      <a:cubicBezTo>
                        <a:pt x="119391" y="776030"/>
                        <a:pt x="128654" y="770521"/>
                        <a:pt x="135789" y="763387"/>
                      </a:cubicBezTo>
                      <a:cubicBezTo>
                        <a:pt x="152148" y="714311"/>
                        <a:pt x="129772" y="773916"/>
                        <a:pt x="164328" y="713446"/>
                      </a:cubicBezTo>
                      <a:cubicBezTo>
                        <a:pt x="168059" y="706916"/>
                        <a:pt x="167291" y="698299"/>
                        <a:pt x="171463" y="692042"/>
                      </a:cubicBezTo>
                      <a:cubicBezTo>
                        <a:pt x="177060" y="683647"/>
                        <a:pt x="186672" y="678603"/>
                        <a:pt x="192867" y="670639"/>
                      </a:cubicBezTo>
                      <a:cubicBezTo>
                        <a:pt x="203396" y="657102"/>
                        <a:pt x="211892" y="642101"/>
                        <a:pt x="221405" y="627832"/>
                      </a:cubicBezTo>
                      <a:cubicBezTo>
                        <a:pt x="226161" y="620698"/>
                        <a:pt x="229612" y="612492"/>
                        <a:pt x="235675" y="606429"/>
                      </a:cubicBezTo>
                      <a:cubicBezTo>
                        <a:pt x="242810" y="599294"/>
                        <a:pt x="249328" y="591484"/>
                        <a:pt x="257079" y="585025"/>
                      </a:cubicBezTo>
                      <a:cubicBezTo>
                        <a:pt x="263666" y="579536"/>
                        <a:pt x="272747" y="577129"/>
                        <a:pt x="278483" y="570756"/>
                      </a:cubicBezTo>
                      <a:cubicBezTo>
                        <a:pt x="294392" y="553080"/>
                        <a:pt x="301503" y="526872"/>
                        <a:pt x="321291" y="513681"/>
                      </a:cubicBezTo>
                      <a:cubicBezTo>
                        <a:pt x="328426" y="508925"/>
                        <a:pt x="335999" y="504768"/>
                        <a:pt x="342695" y="499412"/>
                      </a:cubicBezTo>
                      <a:cubicBezTo>
                        <a:pt x="347948" y="495210"/>
                        <a:pt x="351368" y="488874"/>
                        <a:pt x="356965" y="485143"/>
                      </a:cubicBezTo>
                      <a:cubicBezTo>
                        <a:pt x="365814" y="479244"/>
                        <a:pt x="376848" y="477056"/>
                        <a:pt x="385503" y="470874"/>
                      </a:cubicBezTo>
                      <a:cubicBezTo>
                        <a:pt x="393713" y="465010"/>
                        <a:pt x="398697" y="455335"/>
                        <a:pt x="406907" y="449471"/>
                      </a:cubicBezTo>
                      <a:cubicBezTo>
                        <a:pt x="415562" y="443289"/>
                        <a:pt x="426596" y="441101"/>
                        <a:pt x="435446" y="435202"/>
                      </a:cubicBezTo>
                      <a:cubicBezTo>
                        <a:pt x="441043" y="431471"/>
                        <a:pt x="444119" y="424664"/>
                        <a:pt x="449716" y="420933"/>
                      </a:cubicBezTo>
                      <a:cubicBezTo>
                        <a:pt x="458565" y="415034"/>
                        <a:pt x="469020" y="411941"/>
                        <a:pt x="478254" y="406664"/>
                      </a:cubicBezTo>
                      <a:cubicBezTo>
                        <a:pt x="485699" y="402410"/>
                        <a:pt x="492962" y="397751"/>
                        <a:pt x="499658" y="392395"/>
                      </a:cubicBezTo>
                      <a:cubicBezTo>
                        <a:pt x="504911" y="388193"/>
                        <a:pt x="508160" y="381587"/>
                        <a:pt x="513928" y="378126"/>
                      </a:cubicBezTo>
                      <a:cubicBezTo>
                        <a:pt x="520377" y="374257"/>
                        <a:pt x="528605" y="374354"/>
                        <a:pt x="535332" y="370991"/>
                      </a:cubicBezTo>
                      <a:cubicBezTo>
                        <a:pt x="543001" y="367156"/>
                        <a:pt x="546034" y="367425"/>
                        <a:pt x="556736" y="356723"/>
                      </a:cubicBezTo>
                      <a:cubicBezTo>
                        <a:pt x="567438" y="346021"/>
                        <a:pt x="584086" y="322239"/>
                        <a:pt x="599544" y="306781"/>
                      </a:cubicBezTo>
                      <a:cubicBezTo>
                        <a:pt x="615002" y="291323"/>
                        <a:pt x="638785" y="274676"/>
                        <a:pt x="649487" y="263974"/>
                      </a:cubicBezTo>
                      <a:cubicBezTo>
                        <a:pt x="660189" y="253272"/>
                        <a:pt x="656621" y="252084"/>
                        <a:pt x="663756" y="242571"/>
                      </a:cubicBezTo>
                      <a:cubicBezTo>
                        <a:pt x="670891" y="233059"/>
                        <a:pt x="683972" y="212844"/>
                        <a:pt x="692296" y="206899"/>
                      </a:cubicBezTo>
                      <a:cubicBezTo>
                        <a:pt x="700620" y="200954"/>
                        <a:pt x="707754" y="209277"/>
                        <a:pt x="713699" y="206899"/>
                      </a:cubicBezTo>
                      <a:cubicBezTo>
                        <a:pt x="719644" y="204521"/>
                        <a:pt x="723933" y="198011"/>
                        <a:pt x="727969" y="192630"/>
                      </a:cubicBezTo>
                      <a:cubicBezTo>
                        <a:pt x="784771" y="116896"/>
                        <a:pt x="725812" y="180517"/>
                        <a:pt x="792181" y="114151"/>
                      </a:cubicBezTo>
                      <a:cubicBezTo>
                        <a:pt x="799316" y="107017"/>
                        <a:pt x="804013" y="95939"/>
                        <a:pt x="813585" y="92748"/>
                      </a:cubicBezTo>
                      <a:cubicBezTo>
                        <a:pt x="867392" y="74812"/>
                        <a:pt x="801062" y="99008"/>
                        <a:pt x="856393" y="71344"/>
                      </a:cubicBezTo>
                      <a:cubicBezTo>
                        <a:pt x="863120" y="67981"/>
                        <a:pt x="870662" y="66588"/>
                        <a:pt x="877797" y="64210"/>
                      </a:cubicBezTo>
                      <a:cubicBezTo>
                        <a:pt x="890536" y="55718"/>
                        <a:pt x="913256" y="39293"/>
                        <a:pt x="927740" y="35672"/>
                      </a:cubicBezTo>
                      <a:cubicBezTo>
                        <a:pt x="955809" y="28655"/>
                        <a:pt x="985288" y="28420"/>
                        <a:pt x="1013356" y="21403"/>
                      </a:cubicBezTo>
                      <a:cubicBezTo>
                        <a:pt x="1067691" y="7819"/>
                        <a:pt x="1032247" y="16022"/>
                        <a:pt x="1120377" y="0"/>
                      </a:cubicBezTo>
                      <a:lnTo>
                        <a:pt x="1327283" y="14268"/>
                      </a:lnTo>
                      <a:cubicBezTo>
                        <a:pt x="1339363" y="15334"/>
                        <a:pt x="1345239" y="21206"/>
                        <a:pt x="1362956" y="21403"/>
                      </a:cubicBezTo>
                      <a:cubicBezTo>
                        <a:pt x="1380673" y="21600"/>
                        <a:pt x="1407705" y="15155"/>
                        <a:pt x="1433587" y="15450"/>
                      </a:cubicBezTo>
                      <a:cubicBezTo>
                        <a:pt x="1459469" y="15745"/>
                        <a:pt x="1503821" y="20502"/>
                        <a:pt x="1518249" y="23176"/>
                      </a:cubicBezTo>
                      <a:cubicBezTo>
                        <a:pt x="1532677" y="25850"/>
                        <a:pt x="1508227" y="26638"/>
                        <a:pt x="1520158" y="31493"/>
                      </a:cubicBezTo>
                      <a:cubicBezTo>
                        <a:pt x="1532089" y="36348"/>
                        <a:pt x="1575915" y="46809"/>
                        <a:pt x="1589833" y="52305"/>
                      </a:cubicBezTo>
                      <a:cubicBezTo>
                        <a:pt x="1603751" y="57801"/>
                        <a:pt x="1596531" y="62092"/>
                        <a:pt x="1603666" y="64470"/>
                      </a:cubicBezTo>
                      <a:cubicBezTo>
                        <a:pt x="1608423" y="69226"/>
                        <a:pt x="1593172" y="64826"/>
                        <a:pt x="1596101" y="66492"/>
                      </a:cubicBezTo>
                      <a:cubicBezTo>
                        <a:pt x="1599030" y="68158"/>
                        <a:pt x="1615868" y="66425"/>
                        <a:pt x="1621241" y="74467"/>
                      </a:cubicBezTo>
                      <a:cubicBezTo>
                        <a:pt x="1626614" y="82509"/>
                        <a:pt x="1621205" y="109986"/>
                        <a:pt x="1628340" y="114742"/>
                      </a:cubicBezTo>
                      <a:cubicBezTo>
                        <a:pt x="1646444" y="169053"/>
                        <a:pt x="1618971" y="136256"/>
                        <a:pt x="1629056" y="186677"/>
                      </a:cubicBezTo>
                      <a:cubicBezTo>
                        <a:pt x="1626678" y="227106"/>
                        <a:pt x="1626364" y="291520"/>
                        <a:pt x="1623633" y="321050"/>
                      </a:cubicBezTo>
                      <a:cubicBezTo>
                        <a:pt x="1620902" y="350580"/>
                        <a:pt x="1622183" y="349588"/>
                        <a:pt x="1612670" y="363857"/>
                      </a:cubicBezTo>
                      <a:lnTo>
                        <a:pt x="1598401" y="385260"/>
                      </a:lnTo>
                      <a:cubicBezTo>
                        <a:pt x="1593645" y="392395"/>
                        <a:pt x="1590195" y="400601"/>
                        <a:pt x="1584132" y="406664"/>
                      </a:cubicBezTo>
                      <a:cubicBezTo>
                        <a:pt x="1579375" y="411420"/>
                        <a:pt x="1574064" y="415680"/>
                        <a:pt x="1569862" y="420933"/>
                      </a:cubicBezTo>
                      <a:cubicBezTo>
                        <a:pt x="1564505" y="427628"/>
                        <a:pt x="1561239" y="435883"/>
                        <a:pt x="1555593" y="442336"/>
                      </a:cubicBezTo>
                      <a:cubicBezTo>
                        <a:pt x="1544519" y="454991"/>
                        <a:pt x="1530009" y="464555"/>
                        <a:pt x="1519919" y="478008"/>
                      </a:cubicBezTo>
                      <a:cubicBezTo>
                        <a:pt x="1457337" y="561448"/>
                        <a:pt x="1536727" y="458400"/>
                        <a:pt x="1477111" y="527950"/>
                      </a:cubicBezTo>
                      <a:cubicBezTo>
                        <a:pt x="1469373" y="536978"/>
                        <a:pt x="1464115" y="548079"/>
                        <a:pt x="1455707" y="556487"/>
                      </a:cubicBezTo>
                      <a:cubicBezTo>
                        <a:pt x="1447298" y="564895"/>
                        <a:pt x="1436197" y="570152"/>
                        <a:pt x="1427168" y="577891"/>
                      </a:cubicBezTo>
                      <a:cubicBezTo>
                        <a:pt x="1368491" y="628184"/>
                        <a:pt x="1456899" y="565204"/>
                        <a:pt x="1362956" y="627832"/>
                      </a:cubicBezTo>
                      <a:cubicBezTo>
                        <a:pt x="1355821" y="632588"/>
                        <a:pt x="1348412" y="636956"/>
                        <a:pt x="1341552" y="642101"/>
                      </a:cubicBezTo>
                      <a:cubicBezTo>
                        <a:pt x="1332039" y="649235"/>
                        <a:pt x="1323649" y="658186"/>
                        <a:pt x="1313013" y="663504"/>
                      </a:cubicBezTo>
                      <a:cubicBezTo>
                        <a:pt x="1304243" y="667889"/>
                        <a:pt x="1293988" y="668261"/>
                        <a:pt x="1284475" y="670639"/>
                      </a:cubicBezTo>
                      <a:cubicBezTo>
                        <a:pt x="1236973" y="718137"/>
                        <a:pt x="1288130" y="673365"/>
                        <a:pt x="1241666" y="699177"/>
                      </a:cubicBezTo>
                      <a:cubicBezTo>
                        <a:pt x="1226675" y="707505"/>
                        <a:pt x="1215495" y="723555"/>
                        <a:pt x="1198858" y="727714"/>
                      </a:cubicBezTo>
                      <a:cubicBezTo>
                        <a:pt x="1146237" y="740870"/>
                        <a:pt x="1194018" y="726731"/>
                        <a:pt x="1141781" y="749118"/>
                      </a:cubicBezTo>
                      <a:cubicBezTo>
                        <a:pt x="1134869" y="752080"/>
                        <a:pt x="1127223" y="753140"/>
                        <a:pt x="1120377" y="756252"/>
                      </a:cubicBezTo>
                      <a:cubicBezTo>
                        <a:pt x="1101012" y="765054"/>
                        <a:pt x="1080316" y="772027"/>
                        <a:pt x="1063299" y="784790"/>
                      </a:cubicBezTo>
                      <a:cubicBezTo>
                        <a:pt x="1053786" y="791925"/>
                        <a:pt x="1045626" y="801365"/>
                        <a:pt x="1034760" y="806194"/>
                      </a:cubicBezTo>
                      <a:cubicBezTo>
                        <a:pt x="1023679" y="811119"/>
                        <a:pt x="1010978" y="810950"/>
                        <a:pt x="999087" y="813328"/>
                      </a:cubicBezTo>
                      <a:cubicBezTo>
                        <a:pt x="942951" y="855427"/>
                        <a:pt x="1000276" y="816300"/>
                        <a:pt x="934875" y="849000"/>
                      </a:cubicBezTo>
                      <a:cubicBezTo>
                        <a:pt x="927205" y="852835"/>
                        <a:pt x="921307" y="859787"/>
                        <a:pt x="913471" y="863269"/>
                      </a:cubicBezTo>
                      <a:cubicBezTo>
                        <a:pt x="899726" y="869378"/>
                        <a:pt x="884932" y="872782"/>
                        <a:pt x="870662" y="877538"/>
                      </a:cubicBezTo>
                      <a:cubicBezTo>
                        <a:pt x="856393" y="882294"/>
                        <a:pt x="841819" y="886221"/>
                        <a:pt x="827854" y="891807"/>
                      </a:cubicBezTo>
                      <a:cubicBezTo>
                        <a:pt x="815963" y="896563"/>
                        <a:pt x="804173" y="901579"/>
                        <a:pt x="792181" y="906076"/>
                      </a:cubicBezTo>
                      <a:cubicBezTo>
                        <a:pt x="785139" y="908717"/>
                        <a:pt x="777690" y="910248"/>
                        <a:pt x="770777" y="913210"/>
                      </a:cubicBezTo>
                      <a:cubicBezTo>
                        <a:pt x="718540" y="935596"/>
                        <a:pt x="766319" y="921459"/>
                        <a:pt x="713699" y="934614"/>
                      </a:cubicBezTo>
                      <a:cubicBezTo>
                        <a:pt x="669208" y="964274"/>
                        <a:pt x="719395" y="935046"/>
                        <a:pt x="649487" y="956017"/>
                      </a:cubicBezTo>
                      <a:cubicBezTo>
                        <a:pt x="639300" y="959073"/>
                        <a:pt x="630667" y="965966"/>
                        <a:pt x="620948" y="970286"/>
                      </a:cubicBezTo>
                      <a:cubicBezTo>
                        <a:pt x="553970" y="1000053"/>
                        <a:pt x="614697" y="972371"/>
                        <a:pt x="556736" y="991690"/>
                      </a:cubicBezTo>
                      <a:cubicBezTo>
                        <a:pt x="544586" y="995740"/>
                        <a:pt x="533437" y="1002658"/>
                        <a:pt x="521062" y="1005958"/>
                      </a:cubicBezTo>
                      <a:cubicBezTo>
                        <a:pt x="497628" y="1012207"/>
                        <a:pt x="472724" y="1012558"/>
                        <a:pt x="449716" y="1020227"/>
                      </a:cubicBezTo>
                      <a:cubicBezTo>
                        <a:pt x="409708" y="1033563"/>
                        <a:pt x="435602" y="1025540"/>
                        <a:pt x="371234" y="1041631"/>
                      </a:cubicBezTo>
                      <a:lnTo>
                        <a:pt x="342695" y="1048765"/>
                      </a:lnTo>
                      <a:cubicBezTo>
                        <a:pt x="333182" y="1051143"/>
                        <a:pt x="323771" y="1053977"/>
                        <a:pt x="314156" y="1055900"/>
                      </a:cubicBezTo>
                      <a:cubicBezTo>
                        <a:pt x="302265" y="1058278"/>
                        <a:pt x="290182" y="1059843"/>
                        <a:pt x="278483" y="1063034"/>
                      </a:cubicBezTo>
                      <a:cubicBezTo>
                        <a:pt x="263972" y="1066991"/>
                        <a:pt x="249944" y="1072547"/>
                        <a:pt x="235675" y="1077303"/>
                      </a:cubicBezTo>
                      <a:cubicBezTo>
                        <a:pt x="228540" y="1079681"/>
                        <a:pt x="221792" y="1084437"/>
                        <a:pt x="214271" y="1084437"/>
                      </a:cubicBezTo>
                      <a:lnTo>
                        <a:pt x="107250" y="1084437"/>
                      </a:lnTo>
                    </a:path>
                  </a:pathLst>
                </a:custGeom>
                <a:solidFill>
                  <a:srgbClr val="33CC00">
                    <a:alpha val="63000"/>
                  </a:srgbClr>
                </a:solidFill>
                <a:ln>
                  <a:solidFill>
                    <a:srgbClr val="33CC00"/>
                  </a:solidFill>
                </a:ln>
              </p:spPr>
              <p:txBody>
                <a:bodyPr vert="horz" wrap="non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itchFamily="18" charset="0"/>
                  </a:endParaRPr>
                </a:p>
              </p:txBody>
            </p:sp>
            <p:sp>
              <p:nvSpPr>
                <p:cNvPr id="44" name="Oval 59"/>
                <p:cNvSpPr/>
                <p:nvPr/>
              </p:nvSpPr>
              <p:spPr bwMode="auto">
                <a:xfrm>
                  <a:off x="3080839" y="1795571"/>
                  <a:ext cx="302354" cy="287337"/>
                </a:xfrm>
                <a:prstGeom prst="ellipse">
                  <a:avLst/>
                </a:prstGeom>
                <a:solidFill>
                  <a:srgbClr val="33CC00">
                    <a:alpha val="73000"/>
                  </a:srgbClr>
                </a:solidFill>
                <a:ln w="12700" cap="flat" cmpd="sng" algn="ctr">
                  <a:solidFill>
                    <a:srgbClr val="33CC00"/>
                  </a:solidFill>
                  <a:prstDash val="dash"/>
                  <a:miter lim="800000"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 vert="horz" wrap="non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FFFFFF"/>
                    </a:solidFill>
                    <a:latin typeface="Times New Roman" pitchFamily="18" charset="0"/>
                  </a:endParaRPr>
                </a:p>
              </p:txBody>
            </p:sp>
          </p:grpSp>
        </p:grpSp>
        <p:cxnSp>
          <p:nvCxnSpPr>
            <p:cNvPr id="47" name="Straight Connector 5"/>
            <p:cNvCxnSpPr/>
            <p:nvPr/>
          </p:nvCxnSpPr>
          <p:spPr bwMode="auto">
            <a:xfrm>
              <a:off x="1342745" y="3655780"/>
              <a:ext cx="761241" cy="1023416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99CC66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2" name="Gruppo 51"/>
          <p:cNvGrpSpPr/>
          <p:nvPr/>
        </p:nvGrpSpPr>
        <p:grpSpPr>
          <a:xfrm>
            <a:off x="153227" y="3710610"/>
            <a:ext cx="1352854" cy="2064139"/>
            <a:chOff x="153227" y="3710610"/>
            <a:chExt cx="1352854" cy="2064139"/>
          </a:xfrm>
        </p:grpSpPr>
        <p:sp>
          <p:nvSpPr>
            <p:cNvPr id="45" name="TextBox 17"/>
            <p:cNvSpPr txBox="1">
              <a:spLocks noChangeArrowheads="1"/>
            </p:cNvSpPr>
            <p:nvPr/>
          </p:nvSpPr>
          <p:spPr bwMode="auto">
            <a:xfrm>
              <a:off x="153227" y="5034033"/>
              <a:ext cx="1352854" cy="7407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lnSpc>
                  <a:spcPct val="80000"/>
                </a:lnSpc>
              </a:pPr>
              <a:r>
                <a:rPr lang="en-US" sz="2000" b="1" dirty="0" smtClean="0">
                  <a:solidFill>
                    <a:srgbClr val="FF0000"/>
                  </a:solidFill>
                  <a:latin typeface="Calibri" panose="020F0502020204030204" pitchFamily="34" charset="0"/>
                  <a:cs typeface="Corbel" charset="0"/>
                </a:rPr>
                <a:t>  AB-INITIO</a:t>
              </a:r>
            </a:p>
            <a:p>
              <a:pPr eaLnBrk="1" hangingPunct="1">
                <a:lnSpc>
                  <a:spcPct val="80000"/>
                </a:lnSpc>
              </a:pPr>
              <a:r>
                <a:rPr lang="en-US" sz="1600" dirty="0" smtClean="0">
                  <a:solidFill>
                    <a:srgbClr val="FF0000"/>
                  </a:solidFill>
                  <a:latin typeface="Calibri" panose="020F0502020204030204" pitchFamily="34" charset="0"/>
                  <a:cs typeface="Corbel" charset="0"/>
                </a:rPr>
                <a:t>   NN, NNN</a:t>
              </a:r>
            </a:p>
            <a:p>
              <a:pPr eaLnBrk="1" hangingPunct="1">
                <a:lnSpc>
                  <a:spcPct val="80000"/>
                </a:lnSpc>
              </a:pPr>
              <a:r>
                <a:rPr lang="pl-PL" sz="1600" dirty="0" smtClean="0">
                  <a:solidFill>
                    <a:srgbClr val="FF0000"/>
                  </a:solidFill>
                  <a:latin typeface="Calibri" panose="020F0502020204030204" pitchFamily="34" charset="0"/>
                  <a:cs typeface="Corbel" charset="0"/>
                </a:rPr>
                <a:t>  (</a:t>
              </a:r>
              <a:r>
                <a:rPr lang="en-US" sz="1600" dirty="0" smtClean="0">
                  <a:solidFill>
                    <a:srgbClr val="FF0000"/>
                  </a:solidFill>
                  <a:latin typeface="Calibri" panose="020F0502020204030204" pitchFamily="34" charset="0"/>
                  <a:cs typeface="Corbel" charset="0"/>
                </a:rPr>
                <a:t>EFT, QCD</a:t>
              </a:r>
              <a:r>
                <a:rPr lang="pl-PL" sz="1600" dirty="0" smtClean="0">
                  <a:solidFill>
                    <a:srgbClr val="FF0000"/>
                  </a:solidFill>
                  <a:latin typeface="Calibri" panose="020F0502020204030204" pitchFamily="34" charset="0"/>
                  <a:cs typeface="Corbel" charset="0"/>
                </a:rPr>
                <a:t>)</a:t>
              </a:r>
            </a:p>
          </p:txBody>
        </p:sp>
        <p:sp>
          <p:nvSpPr>
            <p:cNvPr id="46" name="Freeform 9"/>
            <p:cNvSpPr/>
            <p:nvPr/>
          </p:nvSpPr>
          <p:spPr>
            <a:xfrm>
              <a:off x="243030" y="3710610"/>
              <a:ext cx="512422" cy="495795"/>
            </a:xfrm>
            <a:custGeom>
              <a:avLst/>
              <a:gdLst>
                <a:gd name="connsiteX0" fmla="*/ 0 w 512422"/>
                <a:gd name="connsiteY0" fmla="*/ 493917 h 495795"/>
                <a:gd name="connsiteX1" fmla="*/ 0 w 512422"/>
                <a:gd name="connsiteY1" fmla="*/ 493917 h 495795"/>
                <a:gd name="connsiteX2" fmla="*/ 31359 w 512422"/>
                <a:gd name="connsiteY2" fmla="*/ 431198 h 495795"/>
                <a:gd name="connsiteX3" fmla="*/ 47038 w 512422"/>
                <a:gd name="connsiteY3" fmla="*/ 384158 h 495795"/>
                <a:gd name="connsiteX4" fmla="*/ 78397 w 512422"/>
                <a:gd name="connsiteY4" fmla="*/ 344958 h 495795"/>
                <a:gd name="connsiteX5" fmla="*/ 94076 w 512422"/>
                <a:gd name="connsiteY5" fmla="*/ 321438 h 495795"/>
                <a:gd name="connsiteX6" fmla="*/ 101916 w 512422"/>
                <a:gd name="connsiteY6" fmla="*/ 297919 h 495795"/>
                <a:gd name="connsiteX7" fmla="*/ 125435 w 512422"/>
                <a:gd name="connsiteY7" fmla="*/ 282239 h 495795"/>
                <a:gd name="connsiteX8" fmla="*/ 156793 w 512422"/>
                <a:gd name="connsiteY8" fmla="*/ 243039 h 495795"/>
                <a:gd name="connsiteX9" fmla="*/ 172473 w 512422"/>
                <a:gd name="connsiteY9" fmla="*/ 219519 h 495795"/>
                <a:gd name="connsiteX10" fmla="*/ 219511 w 512422"/>
                <a:gd name="connsiteY10" fmla="*/ 172479 h 495795"/>
                <a:gd name="connsiteX11" fmla="*/ 243030 w 512422"/>
                <a:gd name="connsiteY11" fmla="*/ 125440 h 495795"/>
                <a:gd name="connsiteX12" fmla="*/ 290068 w 512422"/>
                <a:gd name="connsiteY12" fmla="*/ 78400 h 495795"/>
                <a:gd name="connsiteX13" fmla="*/ 321427 w 512422"/>
                <a:gd name="connsiteY13" fmla="*/ 39200 h 495795"/>
                <a:gd name="connsiteX14" fmla="*/ 352785 w 512422"/>
                <a:gd name="connsiteY14" fmla="*/ 31360 h 495795"/>
                <a:gd name="connsiteX15" fmla="*/ 368465 w 512422"/>
                <a:gd name="connsiteY15" fmla="*/ 15680 h 495795"/>
                <a:gd name="connsiteX16" fmla="*/ 415503 w 512422"/>
                <a:gd name="connsiteY16" fmla="*/ 0 h 495795"/>
                <a:gd name="connsiteX17" fmla="*/ 486060 w 512422"/>
                <a:gd name="connsiteY17" fmla="*/ 7840 h 495795"/>
                <a:gd name="connsiteX18" fmla="*/ 501739 w 512422"/>
                <a:gd name="connsiteY18" fmla="*/ 54880 h 495795"/>
                <a:gd name="connsiteX19" fmla="*/ 501739 w 512422"/>
                <a:gd name="connsiteY19" fmla="*/ 297919 h 495795"/>
                <a:gd name="connsiteX20" fmla="*/ 493899 w 512422"/>
                <a:gd name="connsiteY20" fmla="*/ 321438 h 495795"/>
                <a:gd name="connsiteX21" fmla="*/ 439022 w 512422"/>
                <a:gd name="connsiteY21" fmla="*/ 337118 h 495795"/>
                <a:gd name="connsiteX22" fmla="*/ 391984 w 512422"/>
                <a:gd name="connsiteY22" fmla="*/ 376318 h 495795"/>
                <a:gd name="connsiteX23" fmla="*/ 360625 w 512422"/>
                <a:gd name="connsiteY23" fmla="*/ 384158 h 495795"/>
                <a:gd name="connsiteX24" fmla="*/ 313587 w 512422"/>
                <a:gd name="connsiteY24" fmla="*/ 423358 h 495795"/>
                <a:gd name="connsiteX25" fmla="*/ 274388 w 512422"/>
                <a:gd name="connsiteY25" fmla="*/ 431198 h 495795"/>
                <a:gd name="connsiteX26" fmla="*/ 243030 w 512422"/>
                <a:gd name="connsiteY26" fmla="*/ 446878 h 495795"/>
                <a:gd name="connsiteX27" fmla="*/ 211671 w 512422"/>
                <a:gd name="connsiteY27" fmla="*/ 454718 h 495795"/>
                <a:gd name="connsiteX28" fmla="*/ 141114 w 512422"/>
                <a:gd name="connsiteY28" fmla="*/ 493917 h 495795"/>
                <a:gd name="connsiteX29" fmla="*/ 0 w 512422"/>
                <a:gd name="connsiteY29" fmla="*/ 493917 h 4957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12422" h="495795">
                  <a:moveTo>
                    <a:pt x="0" y="493917"/>
                  </a:moveTo>
                  <a:lnTo>
                    <a:pt x="0" y="493917"/>
                  </a:lnTo>
                  <a:cubicBezTo>
                    <a:pt x="10453" y="473011"/>
                    <a:pt x="22152" y="452682"/>
                    <a:pt x="31359" y="431198"/>
                  </a:cubicBezTo>
                  <a:cubicBezTo>
                    <a:pt x="37870" y="416006"/>
                    <a:pt x="37870" y="397910"/>
                    <a:pt x="47038" y="384158"/>
                  </a:cubicBezTo>
                  <a:cubicBezTo>
                    <a:pt x="95296" y="311767"/>
                    <a:pt x="33713" y="400814"/>
                    <a:pt x="78397" y="344958"/>
                  </a:cubicBezTo>
                  <a:cubicBezTo>
                    <a:pt x="84283" y="337600"/>
                    <a:pt x="89862" y="329866"/>
                    <a:pt x="94076" y="321438"/>
                  </a:cubicBezTo>
                  <a:cubicBezTo>
                    <a:pt x="97772" y="314047"/>
                    <a:pt x="96754" y="304372"/>
                    <a:pt x="101916" y="297919"/>
                  </a:cubicBezTo>
                  <a:cubicBezTo>
                    <a:pt x="107802" y="290561"/>
                    <a:pt x="117595" y="287466"/>
                    <a:pt x="125435" y="282239"/>
                  </a:cubicBezTo>
                  <a:cubicBezTo>
                    <a:pt x="140695" y="236452"/>
                    <a:pt x="121333" y="278500"/>
                    <a:pt x="156793" y="243039"/>
                  </a:cubicBezTo>
                  <a:cubicBezTo>
                    <a:pt x="163456" y="236376"/>
                    <a:pt x="166213" y="226562"/>
                    <a:pt x="172473" y="219519"/>
                  </a:cubicBezTo>
                  <a:cubicBezTo>
                    <a:pt x="187205" y="202945"/>
                    <a:pt x="219511" y="172479"/>
                    <a:pt x="219511" y="172479"/>
                  </a:cubicBezTo>
                  <a:cubicBezTo>
                    <a:pt x="226776" y="150681"/>
                    <a:pt x="226817" y="143680"/>
                    <a:pt x="243030" y="125440"/>
                  </a:cubicBezTo>
                  <a:cubicBezTo>
                    <a:pt x="257762" y="108867"/>
                    <a:pt x="277768" y="96851"/>
                    <a:pt x="290068" y="78400"/>
                  </a:cubicBezTo>
                  <a:cubicBezTo>
                    <a:pt x="295608" y="70089"/>
                    <a:pt x="310254" y="44787"/>
                    <a:pt x="321427" y="39200"/>
                  </a:cubicBezTo>
                  <a:cubicBezTo>
                    <a:pt x="331064" y="34381"/>
                    <a:pt x="342332" y="33973"/>
                    <a:pt x="352785" y="31360"/>
                  </a:cubicBezTo>
                  <a:cubicBezTo>
                    <a:pt x="358012" y="26133"/>
                    <a:pt x="361854" y="18986"/>
                    <a:pt x="368465" y="15680"/>
                  </a:cubicBezTo>
                  <a:cubicBezTo>
                    <a:pt x="383248" y="8288"/>
                    <a:pt x="415503" y="0"/>
                    <a:pt x="415503" y="0"/>
                  </a:cubicBezTo>
                  <a:cubicBezTo>
                    <a:pt x="439022" y="2613"/>
                    <a:pt x="466096" y="-4865"/>
                    <a:pt x="486060" y="7840"/>
                  </a:cubicBezTo>
                  <a:cubicBezTo>
                    <a:pt x="500004" y="16714"/>
                    <a:pt x="501739" y="54880"/>
                    <a:pt x="501739" y="54880"/>
                  </a:cubicBezTo>
                  <a:cubicBezTo>
                    <a:pt x="517159" y="162817"/>
                    <a:pt x="514758" y="122165"/>
                    <a:pt x="501739" y="297919"/>
                  </a:cubicBezTo>
                  <a:cubicBezTo>
                    <a:pt x="501129" y="306160"/>
                    <a:pt x="499742" y="315595"/>
                    <a:pt x="493899" y="321438"/>
                  </a:cubicBezTo>
                  <a:cubicBezTo>
                    <a:pt x="490150" y="325187"/>
                    <a:pt x="439294" y="337050"/>
                    <a:pt x="439022" y="337118"/>
                  </a:cubicBezTo>
                  <a:cubicBezTo>
                    <a:pt x="424647" y="351493"/>
                    <a:pt x="410617" y="367001"/>
                    <a:pt x="391984" y="376318"/>
                  </a:cubicBezTo>
                  <a:cubicBezTo>
                    <a:pt x="382347" y="381137"/>
                    <a:pt x="371078" y="381545"/>
                    <a:pt x="360625" y="384158"/>
                  </a:cubicBezTo>
                  <a:cubicBezTo>
                    <a:pt x="348424" y="396359"/>
                    <a:pt x="331050" y="416809"/>
                    <a:pt x="313587" y="423358"/>
                  </a:cubicBezTo>
                  <a:cubicBezTo>
                    <a:pt x="301110" y="428037"/>
                    <a:pt x="287454" y="428585"/>
                    <a:pt x="274388" y="431198"/>
                  </a:cubicBezTo>
                  <a:cubicBezTo>
                    <a:pt x="263935" y="436425"/>
                    <a:pt x="253972" y="442774"/>
                    <a:pt x="243030" y="446878"/>
                  </a:cubicBezTo>
                  <a:cubicBezTo>
                    <a:pt x="232941" y="450661"/>
                    <a:pt x="221308" y="449899"/>
                    <a:pt x="211671" y="454718"/>
                  </a:cubicBezTo>
                  <a:cubicBezTo>
                    <a:pt x="186241" y="467433"/>
                    <a:pt x="170019" y="490304"/>
                    <a:pt x="141114" y="493917"/>
                  </a:cubicBezTo>
                  <a:cubicBezTo>
                    <a:pt x="107305" y="498143"/>
                    <a:pt x="23519" y="493917"/>
                    <a:pt x="0" y="493917"/>
                  </a:cubicBezTo>
                  <a:close/>
                </a:path>
              </a:pathLst>
            </a:custGeom>
            <a:solidFill>
              <a:srgbClr val="FF0000">
                <a:alpha val="66000"/>
              </a:srgbClr>
            </a:solidFill>
            <a:ln>
              <a:solidFill>
                <a:srgbClr val="FF0000"/>
              </a:solidFill>
            </a:ln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cxnSp>
          <p:nvCxnSpPr>
            <p:cNvPr id="49" name="Straight Connector 5"/>
            <p:cNvCxnSpPr>
              <a:endCxn id="45" idx="0"/>
            </p:cNvCxnSpPr>
            <p:nvPr/>
          </p:nvCxnSpPr>
          <p:spPr bwMode="auto">
            <a:xfrm>
              <a:off x="519121" y="4042150"/>
              <a:ext cx="310533" cy="991883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0000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2239986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rostokąt 49"/>
          <p:cNvSpPr>
            <a:spLocks noChangeArrowheads="1"/>
          </p:cNvSpPr>
          <p:nvPr/>
        </p:nvSpPr>
        <p:spPr bwMode="auto">
          <a:xfrm>
            <a:off x="1261044" y="194508"/>
            <a:ext cx="7926266" cy="6126163"/>
          </a:xfrm>
          <a:prstGeom prst="rect">
            <a:avLst/>
          </a:prstGeom>
          <a:solidFill>
            <a:srgbClr val="FFFFFF"/>
          </a:solidFill>
          <a:ln w="9525" algn="ctr">
            <a:solidFill>
              <a:srgbClr val="FFFFFF"/>
            </a:solidFill>
            <a:miter lim="800000"/>
            <a:headEnd/>
            <a:tailEnd/>
          </a:ln>
        </p:spPr>
        <p:txBody>
          <a:bodyPr wrap="none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pic>
        <p:nvPicPr>
          <p:cNvPr id="76" name="Obraz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163" b="12035"/>
          <a:stretch>
            <a:fillRect/>
          </a:stretch>
        </p:blipFill>
        <p:spPr bwMode="auto">
          <a:xfrm>
            <a:off x="6551937" y="301016"/>
            <a:ext cx="2483431" cy="1814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" name="Obraz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346" b="7314"/>
          <a:stretch>
            <a:fillRect/>
          </a:stretch>
        </p:blipFill>
        <p:spPr bwMode="auto">
          <a:xfrm>
            <a:off x="4465740" y="1395433"/>
            <a:ext cx="2536011" cy="1911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" name="Obraz 2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34" b="7684"/>
          <a:stretch>
            <a:fillRect/>
          </a:stretch>
        </p:blipFill>
        <p:spPr bwMode="auto">
          <a:xfrm>
            <a:off x="2608469" y="2633838"/>
            <a:ext cx="2770681" cy="1903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" name="Obraz 1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02" r="-7402" b="7880"/>
          <a:stretch>
            <a:fillRect/>
          </a:stretch>
        </p:blipFill>
        <p:spPr bwMode="auto">
          <a:xfrm>
            <a:off x="1319822" y="4297690"/>
            <a:ext cx="2893198" cy="1899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" name="pole tekstowe 10"/>
          <p:cNvSpPr txBox="1">
            <a:spLocks noChangeArrowheads="1"/>
          </p:cNvSpPr>
          <p:nvPr/>
        </p:nvSpPr>
        <p:spPr bwMode="auto">
          <a:xfrm>
            <a:off x="1709925" y="6002598"/>
            <a:ext cx="28451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b="1" i="0" u="none" strike="noStrike" kern="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charset="0"/>
              </a:rPr>
              <a:t>8</a:t>
            </a:r>
          </a:p>
        </p:txBody>
      </p:sp>
      <p:sp>
        <p:nvSpPr>
          <p:cNvPr id="81" name="Prostokąt 15"/>
          <p:cNvSpPr>
            <a:spLocks noChangeArrowheads="1"/>
          </p:cNvSpPr>
          <p:nvPr/>
        </p:nvSpPr>
        <p:spPr bwMode="auto">
          <a:xfrm>
            <a:off x="1446520" y="5873873"/>
            <a:ext cx="523455" cy="45719"/>
          </a:xfrm>
          <a:prstGeom prst="rect">
            <a:avLst/>
          </a:prstGeom>
          <a:noFill/>
          <a:ln w="9525" algn="ctr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pl-PL" sz="240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82" name="Prostokąt 16"/>
          <p:cNvSpPr>
            <a:spLocks noChangeArrowheads="1"/>
          </p:cNvSpPr>
          <p:nvPr/>
        </p:nvSpPr>
        <p:spPr bwMode="auto">
          <a:xfrm rot="5400000">
            <a:off x="1490753" y="5848449"/>
            <a:ext cx="371476" cy="38954"/>
          </a:xfrm>
          <a:prstGeom prst="rect">
            <a:avLst/>
          </a:prstGeom>
          <a:noFill/>
          <a:ln w="6350" algn="ctr">
            <a:solidFill>
              <a:srgbClr val="000000">
                <a:alpha val="50980"/>
              </a:srgb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sp>
        <p:nvSpPr>
          <p:cNvPr id="83" name="pole tekstowe 17"/>
          <p:cNvSpPr txBox="1">
            <a:spLocks noChangeArrowheads="1"/>
          </p:cNvSpPr>
          <p:nvPr/>
        </p:nvSpPr>
        <p:spPr bwMode="auto">
          <a:xfrm>
            <a:off x="1461909" y="6001020"/>
            <a:ext cx="28451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b="1" i="0" u="none" strike="noStrike" kern="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charset="0"/>
              </a:rPr>
              <a:t>2</a:t>
            </a:r>
          </a:p>
        </p:txBody>
      </p:sp>
      <p:sp>
        <p:nvSpPr>
          <p:cNvPr id="84" name="Prostokąt 19"/>
          <p:cNvSpPr>
            <a:spLocks noChangeArrowheads="1"/>
          </p:cNvSpPr>
          <p:nvPr/>
        </p:nvSpPr>
        <p:spPr bwMode="auto">
          <a:xfrm>
            <a:off x="1781288" y="5085519"/>
            <a:ext cx="85214" cy="13372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sp>
        <p:nvSpPr>
          <p:cNvPr id="85" name="Prostokąt 20"/>
          <p:cNvSpPr>
            <a:spLocks noChangeArrowheads="1"/>
          </p:cNvSpPr>
          <p:nvPr/>
        </p:nvSpPr>
        <p:spPr bwMode="auto">
          <a:xfrm>
            <a:off x="1588784" y="5571596"/>
            <a:ext cx="45100" cy="89644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sp>
        <p:nvSpPr>
          <p:cNvPr id="86" name="Prostokąt 21"/>
          <p:cNvSpPr>
            <a:spLocks noChangeArrowheads="1"/>
          </p:cNvSpPr>
          <p:nvPr/>
        </p:nvSpPr>
        <p:spPr bwMode="auto">
          <a:xfrm>
            <a:off x="1788325" y="6026808"/>
            <a:ext cx="85214" cy="476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sp>
        <p:nvSpPr>
          <p:cNvPr id="87" name="Prostokąt 22"/>
          <p:cNvSpPr>
            <a:spLocks noChangeArrowheads="1"/>
          </p:cNvSpPr>
          <p:nvPr/>
        </p:nvSpPr>
        <p:spPr bwMode="auto">
          <a:xfrm>
            <a:off x="1633884" y="6029857"/>
            <a:ext cx="85214" cy="476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sp>
        <p:nvSpPr>
          <p:cNvPr id="88" name="Prostokąt 23"/>
          <p:cNvSpPr>
            <a:spLocks noChangeArrowheads="1"/>
          </p:cNvSpPr>
          <p:nvPr/>
        </p:nvSpPr>
        <p:spPr bwMode="auto">
          <a:xfrm>
            <a:off x="1513107" y="5800723"/>
            <a:ext cx="42606" cy="134404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sp>
        <p:nvSpPr>
          <p:cNvPr id="89" name="Prostokąt 24"/>
          <p:cNvSpPr>
            <a:spLocks noChangeArrowheads="1"/>
          </p:cNvSpPr>
          <p:nvPr/>
        </p:nvSpPr>
        <p:spPr bwMode="auto">
          <a:xfrm>
            <a:off x="1951945" y="5866610"/>
            <a:ext cx="42606" cy="134404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sp>
        <p:nvSpPr>
          <p:cNvPr id="90" name="Prostokąt 25"/>
          <p:cNvSpPr>
            <a:spLocks noChangeArrowheads="1"/>
          </p:cNvSpPr>
          <p:nvPr/>
        </p:nvSpPr>
        <p:spPr bwMode="auto">
          <a:xfrm>
            <a:off x="2436408" y="5547783"/>
            <a:ext cx="42606" cy="134404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sp>
        <p:nvSpPr>
          <p:cNvPr id="91" name="Prostokąt 26"/>
          <p:cNvSpPr>
            <a:spLocks noChangeArrowheads="1"/>
          </p:cNvSpPr>
          <p:nvPr/>
        </p:nvSpPr>
        <p:spPr bwMode="auto">
          <a:xfrm>
            <a:off x="2273053" y="5742556"/>
            <a:ext cx="85214" cy="476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sp>
        <p:nvSpPr>
          <p:cNvPr id="92" name="Prostokąt 27"/>
          <p:cNvSpPr>
            <a:spLocks noChangeArrowheads="1"/>
          </p:cNvSpPr>
          <p:nvPr/>
        </p:nvSpPr>
        <p:spPr bwMode="auto">
          <a:xfrm>
            <a:off x="2597073" y="5547790"/>
            <a:ext cx="85214" cy="476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sp>
        <p:nvSpPr>
          <p:cNvPr id="93" name="Prostokąt 28"/>
          <p:cNvSpPr>
            <a:spLocks noChangeArrowheads="1"/>
          </p:cNvSpPr>
          <p:nvPr/>
        </p:nvSpPr>
        <p:spPr bwMode="auto">
          <a:xfrm>
            <a:off x="1661157" y="5661240"/>
            <a:ext cx="30673" cy="252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sp>
        <p:nvSpPr>
          <p:cNvPr id="94" name="pole tekstowe 11"/>
          <p:cNvSpPr txBox="1">
            <a:spLocks noChangeArrowheads="1"/>
          </p:cNvSpPr>
          <p:nvPr/>
        </p:nvSpPr>
        <p:spPr bwMode="auto">
          <a:xfrm>
            <a:off x="1435425" y="5439559"/>
            <a:ext cx="28451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b="1" i="0" u="none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</a:rPr>
              <a:t>8</a:t>
            </a:r>
          </a:p>
        </p:txBody>
      </p:sp>
      <p:sp>
        <p:nvSpPr>
          <p:cNvPr id="95" name="Prostokąt 29"/>
          <p:cNvSpPr>
            <a:spLocks noChangeArrowheads="1"/>
          </p:cNvSpPr>
          <p:nvPr/>
        </p:nvSpPr>
        <p:spPr bwMode="auto">
          <a:xfrm>
            <a:off x="1876753" y="4993817"/>
            <a:ext cx="45100" cy="89644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sp>
        <p:nvSpPr>
          <p:cNvPr id="96" name="pole tekstowe 30"/>
          <p:cNvSpPr txBox="1">
            <a:spLocks noChangeArrowheads="1"/>
          </p:cNvSpPr>
          <p:nvPr/>
        </p:nvSpPr>
        <p:spPr bwMode="auto">
          <a:xfrm>
            <a:off x="1665040" y="4884753"/>
            <a:ext cx="38436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</a:rPr>
              <a:t>20</a:t>
            </a:r>
          </a:p>
        </p:txBody>
      </p:sp>
      <p:sp>
        <p:nvSpPr>
          <p:cNvPr id="97" name="Prostokąt 31"/>
          <p:cNvSpPr>
            <a:spLocks noChangeArrowheads="1"/>
          </p:cNvSpPr>
          <p:nvPr/>
        </p:nvSpPr>
        <p:spPr bwMode="auto">
          <a:xfrm>
            <a:off x="2129762" y="4625140"/>
            <a:ext cx="45100" cy="89644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sp>
        <p:nvSpPr>
          <p:cNvPr id="98" name="Prostokąt 32"/>
          <p:cNvSpPr>
            <a:spLocks noChangeArrowheads="1"/>
          </p:cNvSpPr>
          <p:nvPr/>
        </p:nvSpPr>
        <p:spPr bwMode="auto">
          <a:xfrm>
            <a:off x="3159714" y="4995875"/>
            <a:ext cx="45100" cy="89644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sp>
        <p:nvSpPr>
          <p:cNvPr id="99" name="pole tekstowe 33"/>
          <p:cNvSpPr txBox="1">
            <a:spLocks noChangeArrowheads="1"/>
          </p:cNvSpPr>
          <p:nvPr/>
        </p:nvSpPr>
        <p:spPr bwMode="auto">
          <a:xfrm>
            <a:off x="1921856" y="4494645"/>
            <a:ext cx="38436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b="1" i="0" u="none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</a:rPr>
              <a:t>28</a:t>
            </a:r>
          </a:p>
        </p:txBody>
      </p:sp>
      <p:sp>
        <p:nvSpPr>
          <p:cNvPr id="100" name="Prostokąt 34"/>
          <p:cNvSpPr>
            <a:spLocks noChangeArrowheads="1"/>
          </p:cNvSpPr>
          <p:nvPr/>
        </p:nvSpPr>
        <p:spPr bwMode="auto">
          <a:xfrm>
            <a:off x="2273054" y="4433321"/>
            <a:ext cx="85214" cy="6686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sp>
        <p:nvSpPr>
          <p:cNvPr id="101" name="Prostokąt 35"/>
          <p:cNvSpPr>
            <a:spLocks noChangeArrowheads="1"/>
          </p:cNvSpPr>
          <p:nvPr/>
        </p:nvSpPr>
        <p:spPr bwMode="auto">
          <a:xfrm>
            <a:off x="2585535" y="4180470"/>
            <a:ext cx="85214" cy="6686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sp>
        <p:nvSpPr>
          <p:cNvPr id="102" name="Prostokąt 36"/>
          <p:cNvSpPr>
            <a:spLocks noChangeArrowheads="1"/>
          </p:cNvSpPr>
          <p:nvPr/>
        </p:nvSpPr>
        <p:spPr bwMode="auto">
          <a:xfrm>
            <a:off x="3490419" y="3364907"/>
            <a:ext cx="85214" cy="6686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sp>
        <p:nvSpPr>
          <p:cNvPr id="103" name="Prostokąt 37"/>
          <p:cNvSpPr>
            <a:spLocks noChangeArrowheads="1"/>
          </p:cNvSpPr>
          <p:nvPr/>
        </p:nvSpPr>
        <p:spPr bwMode="auto">
          <a:xfrm>
            <a:off x="3292527" y="3585696"/>
            <a:ext cx="45100" cy="89644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sp>
        <p:nvSpPr>
          <p:cNvPr id="104" name="Prostokąt 38"/>
          <p:cNvSpPr>
            <a:spLocks noChangeArrowheads="1"/>
          </p:cNvSpPr>
          <p:nvPr/>
        </p:nvSpPr>
        <p:spPr bwMode="auto">
          <a:xfrm>
            <a:off x="3695419" y="4603706"/>
            <a:ext cx="45100" cy="89644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sp>
        <p:nvSpPr>
          <p:cNvPr id="105" name="Prostokąt 39"/>
          <p:cNvSpPr>
            <a:spLocks noChangeArrowheads="1"/>
          </p:cNvSpPr>
          <p:nvPr/>
        </p:nvSpPr>
        <p:spPr bwMode="auto">
          <a:xfrm>
            <a:off x="3489375" y="4802419"/>
            <a:ext cx="85214" cy="6686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sp>
        <p:nvSpPr>
          <p:cNvPr id="106" name="pole tekstowe 40"/>
          <p:cNvSpPr txBox="1">
            <a:spLocks noChangeArrowheads="1"/>
          </p:cNvSpPr>
          <p:nvPr/>
        </p:nvSpPr>
        <p:spPr bwMode="auto">
          <a:xfrm>
            <a:off x="3053996" y="3461847"/>
            <a:ext cx="38436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</a:rPr>
              <a:t>50</a:t>
            </a:r>
          </a:p>
        </p:txBody>
      </p:sp>
      <p:sp>
        <p:nvSpPr>
          <p:cNvPr id="107" name="Prostokąt 41"/>
          <p:cNvSpPr>
            <a:spLocks noChangeArrowheads="1"/>
          </p:cNvSpPr>
          <p:nvPr/>
        </p:nvSpPr>
        <p:spPr bwMode="auto">
          <a:xfrm>
            <a:off x="4772195" y="3935762"/>
            <a:ext cx="85214" cy="6686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sp>
        <p:nvSpPr>
          <p:cNvPr id="108" name="Prostokąt 42"/>
          <p:cNvSpPr>
            <a:spLocks noChangeArrowheads="1"/>
          </p:cNvSpPr>
          <p:nvPr/>
        </p:nvSpPr>
        <p:spPr bwMode="auto">
          <a:xfrm>
            <a:off x="5176435" y="3582107"/>
            <a:ext cx="45100" cy="89644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sp>
        <p:nvSpPr>
          <p:cNvPr id="109" name="Prostokąt 44"/>
          <p:cNvSpPr>
            <a:spLocks noChangeArrowheads="1"/>
          </p:cNvSpPr>
          <p:nvPr/>
        </p:nvSpPr>
        <p:spPr bwMode="auto">
          <a:xfrm>
            <a:off x="5206659" y="2057426"/>
            <a:ext cx="45100" cy="89644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sp>
        <p:nvSpPr>
          <p:cNvPr id="110" name="pole tekstowe 45"/>
          <p:cNvSpPr txBox="1">
            <a:spLocks noChangeArrowheads="1"/>
          </p:cNvSpPr>
          <p:nvPr/>
        </p:nvSpPr>
        <p:spPr bwMode="auto">
          <a:xfrm>
            <a:off x="4983514" y="1916316"/>
            <a:ext cx="38436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</a:rPr>
              <a:t>82</a:t>
            </a:r>
          </a:p>
        </p:txBody>
      </p:sp>
      <p:sp>
        <p:nvSpPr>
          <p:cNvPr id="111" name="Prostokąt 46"/>
          <p:cNvSpPr>
            <a:spLocks noChangeArrowheads="1"/>
          </p:cNvSpPr>
          <p:nvPr/>
        </p:nvSpPr>
        <p:spPr bwMode="auto">
          <a:xfrm>
            <a:off x="6586139" y="2519422"/>
            <a:ext cx="85214" cy="6686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sp>
        <p:nvSpPr>
          <p:cNvPr id="112" name="Prostokąt 47"/>
          <p:cNvSpPr>
            <a:spLocks noChangeArrowheads="1"/>
          </p:cNvSpPr>
          <p:nvPr/>
        </p:nvSpPr>
        <p:spPr bwMode="auto">
          <a:xfrm>
            <a:off x="6586139" y="1361996"/>
            <a:ext cx="85214" cy="6686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sp>
        <p:nvSpPr>
          <p:cNvPr id="113" name="Prostokąt 48"/>
          <p:cNvSpPr>
            <a:spLocks noChangeArrowheads="1"/>
          </p:cNvSpPr>
          <p:nvPr/>
        </p:nvSpPr>
        <p:spPr bwMode="auto">
          <a:xfrm>
            <a:off x="7229680" y="2072238"/>
            <a:ext cx="73485" cy="11249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grpSp>
        <p:nvGrpSpPr>
          <p:cNvPr id="114" name="Group 1"/>
          <p:cNvGrpSpPr/>
          <p:nvPr/>
        </p:nvGrpSpPr>
        <p:grpSpPr>
          <a:xfrm>
            <a:off x="2459365" y="276834"/>
            <a:ext cx="6548754" cy="5234271"/>
            <a:chOff x="2325685" y="573480"/>
            <a:chExt cx="6548754" cy="5234271"/>
          </a:xfrm>
        </p:grpSpPr>
        <p:sp>
          <p:nvSpPr>
            <p:cNvPr id="115" name="Dowolny kształt 128"/>
            <p:cNvSpPr/>
            <p:nvPr/>
          </p:nvSpPr>
          <p:spPr bwMode="auto">
            <a:xfrm>
              <a:off x="5705701" y="597669"/>
              <a:ext cx="2927563" cy="1615294"/>
            </a:xfrm>
            <a:custGeom>
              <a:avLst/>
              <a:gdLst>
                <a:gd name="connsiteX0" fmla="*/ 0 w 3211174"/>
                <a:gd name="connsiteY0" fmla="*/ 1496291 h 1506726"/>
                <a:gd name="connsiteX1" fmla="*/ 118753 w 3211174"/>
                <a:gd name="connsiteY1" fmla="*/ 1413164 h 1506726"/>
                <a:gd name="connsiteX2" fmla="*/ 154379 w 3211174"/>
                <a:gd name="connsiteY2" fmla="*/ 1401288 h 1506726"/>
                <a:gd name="connsiteX3" fmla="*/ 190005 w 3211174"/>
                <a:gd name="connsiteY3" fmla="*/ 1389413 h 1506726"/>
                <a:gd name="connsiteX4" fmla="*/ 201880 w 3211174"/>
                <a:gd name="connsiteY4" fmla="*/ 1353787 h 1506726"/>
                <a:gd name="connsiteX5" fmla="*/ 273132 w 3211174"/>
                <a:gd name="connsiteY5" fmla="*/ 1306286 h 1506726"/>
                <a:gd name="connsiteX6" fmla="*/ 308758 w 3211174"/>
                <a:gd name="connsiteY6" fmla="*/ 1270660 h 1506726"/>
                <a:gd name="connsiteX7" fmla="*/ 320634 w 3211174"/>
                <a:gd name="connsiteY7" fmla="*/ 1235034 h 1506726"/>
                <a:gd name="connsiteX8" fmla="*/ 391885 w 3211174"/>
                <a:gd name="connsiteY8" fmla="*/ 1211283 h 1506726"/>
                <a:gd name="connsiteX9" fmla="*/ 522514 w 3211174"/>
                <a:gd name="connsiteY9" fmla="*/ 1187532 h 1506726"/>
                <a:gd name="connsiteX10" fmla="*/ 581891 w 3211174"/>
                <a:gd name="connsiteY10" fmla="*/ 1140031 h 1506726"/>
                <a:gd name="connsiteX11" fmla="*/ 617517 w 3211174"/>
                <a:gd name="connsiteY11" fmla="*/ 1128156 h 1506726"/>
                <a:gd name="connsiteX12" fmla="*/ 688769 w 3211174"/>
                <a:gd name="connsiteY12" fmla="*/ 1080655 h 1506726"/>
                <a:gd name="connsiteX13" fmla="*/ 724395 w 3211174"/>
                <a:gd name="connsiteY13" fmla="*/ 1056904 h 1506726"/>
                <a:gd name="connsiteX14" fmla="*/ 760021 w 3211174"/>
                <a:gd name="connsiteY14" fmla="*/ 1045029 h 1506726"/>
                <a:gd name="connsiteX15" fmla="*/ 819397 w 3211174"/>
                <a:gd name="connsiteY15" fmla="*/ 997527 h 1506726"/>
                <a:gd name="connsiteX16" fmla="*/ 855023 w 3211174"/>
                <a:gd name="connsiteY16" fmla="*/ 961901 h 1506726"/>
                <a:gd name="connsiteX17" fmla="*/ 961901 w 3211174"/>
                <a:gd name="connsiteY17" fmla="*/ 902525 h 1506726"/>
                <a:gd name="connsiteX18" fmla="*/ 997527 w 3211174"/>
                <a:gd name="connsiteY18" fmla="*/ 878774 h 1506726"/>
                <a:gd name="connsiteX19" fmla="*/ 1045028 w 3211174"/>
                <a:gd name="connsiteY19" fmla="*/ 807522 h 1506726"/>
                <a:gd name="connsiteX20" fmla="*/ 1116280 w 3211174"/>
                <a:gd name="connsiteY20" fmla="*/ 771896 h 1506726"/>
                <a:gd name="connsiteX21" fmla="*/ 1223158 w 3211174"/>
                <a:gd name="connsiteY21" fmla="*/ 724395 h 1506726"/>
                <a:gd name="connsiteX22" fmla="*/ 1258784 w 3211174"/>
                <a:gd name="connsiteY22" fmla="*/ 712519 h 1506726"/>
                <a:gd name="connsiteX23" fmla="*/ 1330036 w 3211174"/>
                <a:gd name="connsiteY23" fmla="*/ 665018 h 1506726"/>
                <a:gd name="connsiteX24" fmla="*/ 1389413 w 3211174"/>
                <a:gd name="connsiteY24" fmla="*/ 605642 h 1506726"/>
                <a:gd name="connsiteX25" fmla="*/ 1496291 w 3211174"/>
                <a:gd name="connsiteY25" fmla="*/ 570016 h 1506726"/>
                <a:gd name="connsiteX26" fmla="*/ 1531917 w 3211174"/>
                <a:gd name="connsiteY26" fmla="*/ 558140 h 1506726"/>
                <a:gd name="connsiteX27" fmla="*/ 1638795 w 3211174"/>
                <a:gd name="connsiteY27" fmla="*/ 510639 h 1506726"/>
                <a:gd name="connsiteX28" fmla="*/ 1698171 w 3211174"/>
                <a:gd name="connsiteY28" fmla="*/ 498764 h 1506726"/>
                <a:gd name="connsiteX29" fmla="*/ 1769423 w 3211174"/>
                <a:gd name="connsiteY29" fmla="*/ 475013 h 1506726"/>
                <a:gd name="connsiteX30" fmla="*/ 1828800 w 3211174"/>
                <a:gd name="connsiteY30" fmla="*/ 415636 h 1506726"/>
                <a:gd name="connsiteX31" fmla="*/ 1864426 w 3211174"/>
                <a:gd name="connsiteY31" fmla="*/ 380010 h 1506726"/>
                <a:gd name="connsiteX32" fmla="*/ 2030680 w 3211174"/>
                <a:gd name="connsiteY32" fmla="*/ 344384 h 1506726"/>
                <a:gd name="connsiteX33" fmla="*/ 2113808 w 3211174"/>
                <a:gd name="connsiteY33" fmla="*/ 332509 h 1506726"/>
                <a:gd name="connsiteX34" fmla="*/ 2232561 w 3211174"/>
                <a:gd name="connsiteY34" fmla="*/ 296883 h 1506726"/>
                <a:gd name="connsiteX35" fmla="*/ 2268187 w 3211174"/>
                <a:gd name="connsiteY35" fmla="*/ 285008 h 1506726"/>
                <a:gd name="connsiteX36" fmla="*/ 2303813 w 3211174"/>
                <a:gd name="connsiteY36" fmla="*/ 261257 h 1506726"/>
                <a:gd name="connsiteX37" fmla="*/ 2339439 w 3211174"/>
                <a:gd name="connsiteY37" fmla="*/ 249382 h 1506726"/>
                <a:gd name="connsiteX38" fmla="*/ 2375065 w 3211174"/>
                <a:gd name="connsiteY38" fmla="*/ 213756 h 1506726"/>
                <a:gd name="connsiteX39" fmla="*/ 2446317 w 3211174"/>
                <a:gd name="connsiteY39" fmla="*/ 178130 h 1506726"/>
                <a:gd name="connsiteX40" fmla="*/ 2481943 w 3211174"/>
                <a:gd name="connsiteY40" fmla="*/ 154379 h 1506726"/>
                <a:gd name="connsiteX41" fmla="*/ 2517569 w 3211174"/>
                <a:gd name="connsiteY41" fmla="*/ 142504 h 1506726"/>
                <a:gd name="connsiteX42" fmla="*/ 2588821 w 3211174"/>
                <a:gd name="connsiteY42" fmla="*/ 95003 h 1506726"/>
                <a:gd name="connsiteX43" fmla="*/ 2624447 w 3211174"/>
                <a:gd name="connsiteY43" fmla="*/ 71252 h 1506726"/>
                <a:gd name="connsiteX44" fmla="*/ 2826327 w 3211174"/>
                <a:gd name="connsiteY44" fmla="*/ 35626 h 1506726"/>
                <a:gd name="connsiteX45" fmla="*/ 3040083 w 3211174"/>
                <a:gd name="connsiteY45" fmla="*/ 11875 h 1506726"/>
                <a:gd name="connsiteX46" fmla="*/ 3099459 w 3211174"/>
                <a:gd name="connsiteY46" fmla="*/ 0 h 1506726"/>
                <a:gd name="connsiteX47" fmla="*/ 3194462 w 3211174"/>
                <a:gd name="connsiteY47" fmla="*/ 11875 h 1506726"/>
                <a:gd name="connsiteX48" fmla="*/ 3170711 w 3211174"/>
                <a:gd name="connsiteY48" fmla="*/ 83127 h 1506726"/>
                <a:gd name="connsiteX49" fmla="*/ 3135085 w 3211174"/>
                <a:gd name="connsiteY49" fmla="*/ 95003 h 1506726"/>
                <a:gd name="connsiteX50" fmla="*/ 3051958 w 3211174"/>
                <a:gd name="connsiteY50" fmla="*/ 118753 h 1506726"/>
                <a:gd name="connsiteX51" fmla="*/ 2980706 w 3211174"/>
                <a:gd name="connsiteY51" fmla="*/ 178130 h 1506726"/>
                <a:gd name="connsiteX52" fmla="*/ 2909454 w 3211174"/>
                <a:gd name="connsiteY52" fmla="*/ 190005 h 1506726"/>
                <a:gd name="connsiteX53" fmla="*/ 2660072 w 3211174"/>
                <a:gd name="connsiteY53" fmla="*/ 249382 h 1506726"/>
                <a:gd name="connsiteX54" fmla="*/ 2612571 w 3211174"/>
                <a:gd name="connsiteY54" fmla="*/ 296883 h 1506726"/>
                <a:gd name="connsiteX55" fmla="*/ 2576945 w 3211174"/>
                <a:gd name="connsiteY55" fmla="*/ 332509 h 1506726"/>
                <a:gd name="connsiteX56" fmla="*/ 2541319 w 3211174"/>
                <a:gd name="connsiteY56" fmla="*/ 344384 h 1506726"/>
                <a:gd name="connsiteX57" fmla="*/ 2398815 w 3211174"/>
                <a:gd name="connsiteY57" fmla="*/ 356260 h 1506726"/>
                <a:gd name="connsiteX58" fmla="*/ 2327563 w 3211174"/>
                <a:gd name="connsiteY58" fmla="*/ 391886 h 1506726"/>
                <a:gd name="connsiteX59" fmla="*/ 2256311 w 3211174"/>
                <a:gd name="connsiteY59" fmla="*/ 415636 h 1506726"/>
                <a:gd name="connsiteX60" fmla="*/ 2220685 w 3211174"/>
                <a:gd name="connsiteY60" fmla="*/ 427512 h 1506726"/>
                <a:gd name="connsiteX61" fmla="*/ 2185059 w 3211174"/>
                <a:gd name="connsiteY61" fmla="*/ 451262 h 1506726"/>
                <a:gd name="connsiteX62" fmla="*/ 2173184 w 3211174"/>
                <a:gd name="connsiteY62" fmla="*/ 486888 h 1506726"/>
                <a:gd name="connsiteX63" fmla="*/ 2161309 w 3211174"/>
                <a:gd name="connsiteY63" fmla="*/ 534390 h 1506726"/>
                <a:gd name="connsiteX64" fmla="*/ 2090057 w 3211174"/>
                <a:gd name="connsiteY64" fmla="*/ 558140 h 1506726"/>
                <a:gd name="connsiteX65" fmla="*/ 2006930 w 3211174"/>
                <a:gd name="connsiteY65" fmla="*/ 581891 h 1506726"/>
                <a:gd name="connsiteX66" fmla="*/ 1959428 w 3211174"/>
                <a:gd name="connsiteY66" fmla="*/ 653143 h 1506726"/>
                <a:gd name="connsiteX67" fmla="*/ 1888176 w 3211174"/>
                <a:gd name="connsiteY67" fmla="*/ 676893 h 1506726"/>
                <a:gd name="connsiteX68" fmla="*/ 1852550 w 3211174"/>
                <a:gd name="connsiteY68" fmla="*/ 688769 h 1506726"/>
                <a:gd name="connsiteX69" fmla="*/ 1840675 w 3211174"/>
                <a:gd name="connsiteY69" fmla="*/ 724395 h 1506726"/>
                <a:gd name="connsiteX70" fmla="*/ 1805049 w 3211174"/>
                <a:gd name="connsiteY70" fmla="*/ 748145 h 1506726"/>
                <a:gd name="connsiteX71" fmla="*/ 1721922 w 3211174"/>
                <a:gd name="connsiteY71" fmla="*/ 771896 h 1506726"/>
                <a:gd name="connsiteX72" fmla="*/ 1686296 w 3211174"/>
                <a:gd name="connsiteY72" fmla="*/ 783771 h 1506726"/>
                <a:gd name="connsiteX73" fmla="*/ 1626919 w 3211174"/>
                <a:gd name="connsiteY73" fmla="*/ 831273 h 1506726"/>
                <a:gd name="connsiteX74" fmla="*/ 1567543 w 3211174"/>
                <a:gd name="connsiteY74" fmla="*/ 878774 h 1506726"/>
                <a:gd name="connsiteX75" fmla="*/ 1531917 w 3211174"/>
                <a:gd name="connsiteY75" fmla="*/ 902525 h 1506726"/>
                <a:gd name="connsiteX76" fmla="*/ 1508166 w 3211174"/>
                <a:gd name="connsiteY76" fmla="*/ 938151 h 1506726"/>
                <a:gd name="connsiteX77" fmla="*/ 1436914 w 3211174"/>
                <a:gd name="connsiteY77" fmla="*/ 961901 h 1506726"/>
                <a:gd name="connsiteX78" fmla="*/ 1365662 w 3211174"/>
                <a:gd name="connsiteY78" fmla="*/ 1009403 h 1506726"/>
                <a:gd name="connsiteX79" fmla="*/ 1306285 w 3211174"/>
                <a:gd name="connsiteY79" fmla="*/ 1080655 h 1506726"/>
                <a:gd name="connsiteX80" fmla="*/ 1294410 w 3211174"/>
                <a:gd name="connsiteY80" fmla="*/ 1116281 h 1506726"/>
                <a:gd name="connsiteX81" fmla="*/ 1175657 w 3211174"/>
                <a:gd name="connsiteY81" fmla="*/ 1151906 h 1506726"/>
                <a:gd name="connsiteX82" fmla="*/ 1104405 w 3211174"/>
                <a:gd name="connsiteY82" fmla="*/ 1175657 h 1506726"/>
                <a:gd name="connsiteX83" fmla="*/ 1068779 w 3211174"/>
                <a:gd name="connsiteY83" fmla="*/ 1187532 h 1506726"/>
                <a:gd name="connsiteX84" fmla="*/ 1033153 w 3211174"/>
                <a:gd name="connsiteY84" fmla="*/ 1211283 h 1506726"/>
                <a:gd name="connsiteX85" fmla="*/ 878774 w 3211174"/>
                <a:gd name="connsiteY85" fmla="*/ 1246909 h 1506726"/>
                <a:gd name="connsiteX86" fmla="*/ 831272 w 3211174"/>
                <a:gd name="connsiteY86" fmla="*/ 1258784 h 1506726"/>
                <a:gd name="connsiteX87" fmla="*/ 771896 w 3211174"/>
                <a:gd name="connsiteY87" fmla="*/ 1270660 h 1506726"/>
                <a:gd name="connsiteX88" fmla="*/ 736270 w 3211174"/>
                <a:gd name="connsiteY88" fmla="*/ 1282535 h 1506726"/>
                <a:gd name="connsiteX89" fmla="*/ 593766 w 3211174"/>
                <a:gd name="connsiteY89" fmla="*/ 1294410 h 1506726"/>
                <a:gd name="connsiteX90" fmla="*/ 486888 w 3211174"/>
                <a:gd name="connsiteY90" fmla="*/ 1353787 h 1506726"/>
                <a:gd name="connsiteX91" fmla="*/ 451262 w 3211174"/>
                <a:gd name="connsiteY91" fmla="*/ 1377538 h 1506726"/>
                <a:gd name="connsiteX92" fmla="*/ 368135 w 3211174"/>
                <a:gd name="connsiteY92" fmla="*/ 1401288 h 1506726"/>
                <a:gd name="connsiteX93" fmla="*/ 273132 w 3211174"/>
                <a:gd name="connsiteY93" fmla="*/ 1425039 h 1506726"/>
                <a:gd name="connsiteX94" fmla="*/ 201880 w 3211174"/>
                <a:gd name="connsiteY94" fmla="*/ 1496291 h 1506726"/>
                <a:gd name="connsiteX95" fmla="*/ 0 w 3211174"/>
                <a:gd name="connsiteY95" fmla="*/ 1496291 h 15067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</a:cxnLst>
              <a:rect l="l" t="t" r="r" b="b"/>
              <a:pathLst>
                <a:path w="3211174" h="1506726">
                  <a:moveTo>
                    <a:pt x="0" y="1496291"/>
                  </a:moveTo>
                  <a:cubicBezTo>
                    <a:pt x="63141" y="1417363"/>
                    <a:pt x="23454" y="1444930"/>
                    <a:pt x="118753" y="1413164"/>
                  </a:cubicBezTo>
                  <a:lnTo>
                    <a:pt x="154379" y="1401288"/>
                  </a:lnTo>
                  <a:lnTo>
                    <a:pt x="190005" y="1389413"/>
                  </a:lnTo>
                  <a:cubicBezTo>
                    <a:pt x="193963" y="1377538"/>
                    <a:pt x="193029" y="1362638"/>
                    <a:pt x="201880" y="1353787"/>
                  </a:cubicBezTo>
                  <a:cubicBezTo>
                    <a:pt x="222064" y="1333603"/>
                    <a:pt x="252948" y="1326470"/>
                    <a:pt x="273132" y="1306286"/>
                  </a:cubicBezTo>
                  <a:lnTo>
                    <a:pt x="308758" y="1270660"/>
                  </a:lnTo>
                  <a:cubicBezTo>
                    <a:pt x="312717" y="1258785"/>
                    <a:pt x="310448" y="1242310"/>
                    <a:pt x="320634" y="1235034"/>
                  </a:cubicBezTo>
                  <a:cubicBezTo>
                    <a:pt x="341006" y="1220483"/>
                    <a:pt x="368135" y="1219200"/>
                    <a:pt x="391885" y="1211283"/>
                  </a:cubicBezTo>
                  <a:cubicBezTo>
                    <a:pt x="457784" y="1189317"/>
                    <a:pt x="415100" y="1200959"/>
                    <a:pt x="522514" y="1187532"/>
                  </a:cubicBezTo>
                  <a:cubicBezTo>
                    <a:pt x="612061" y="1157684"/>
                    <a:pt x="505155" y="1201419"/>
                    <a:pt x="581891" y="1140031"/>
                  </a:cubicBezTo>
                  <a:cubicBezTo>
                    <a:pt x="591666" y="1132211"/>
                    <a:pt x="605642" y="1132114"/>
                    <a:pt x="617517" y="1128156"/>
                  </a:cubicBezTo>
                  <a:lnTo>
                    <a:pt x="688769" y="1080655"/>
                  </a:lnTo>
                  <a:cubicBezTo>
                    <a:pt x="700644" y="1072738"/>
                    <a:pt x="710855" y="1061417"/>
                    <a:pt x="724395" y="1056904"/>
                  </a:cubicBezTo>
                  <a:lnTo>
                    <a:pt x="760021" y="1045029"/>
                  </a:lnTo>
                  <a:cubicBezTo>
                    <a:pt x="813136" y="965355"/>
                    <a:pt x="750566" y="1043415"/>
                    <a:pt x="819397" y="997527"/>
                  </a:cubicBezTo>
                  <a:cubicBezTo>
                    <a:pt x="833371" y="988211"/>
                    <a:pt x="841766" y="972212"/>
                    <a:pt x="855023" y="961901"/>
                  </a:cubicBezTo>
                  <a:cubicBezTo>
                    <a:pt x="916274" y="914262"/>
                    <a:pt x="908148" y="920442"/>
                    <a:pt x="961901" y="902525"/>
                  </a:cubicBezTo>
                  <a:cubicBezTo>
                    <a:pt x="973776" y="894608"/>
                    <a:pt x="988129" y="889515"/>
                    <a:pt x="997527" y="878774"/>
                  </a:cubicBezTo>
                  <a:cubicBezTo>
                    <a:pt x="1016324" y="857292"/>
                    <a:pt x="1021277" y="823356"/>
                    <a:pt x="1045028" y="807522"/>
                  </a:cubicBezTo>
                  <a:cubicBezTo>
                    <a:pt x="1091069" y="776827"/>
                    <a:pt x="1067114" y="788284"/>
                    <a:pt x="1116280" y="771896"/>
                  </a:cubicBezTo>
                  <a:cubicBezTo>
                    <a:pt x="1172738" y="734257"/>
                    <a:pt x="1138364" y="752660"/>
                    <a:pt x="1223158" y="724395"/>
                  </a:cubicBezTo>
                  <a:cubicBezTo>
                    <a:pt x="1235033" y="720437"/>
                    <a:pt x="1248369" y="719463"/>
                    <a:pt x="1258784" y="712519"/>
                  </a:cubicBezTo>
                  <a:lnTo>
                    <a:pt x="1330036" y="665018"/>
                  </a:lnTo>
                  <a:cubicBezTo>
                    <a:pt x="1351704" y="632516"/>
                    <a:pt x="1351911" y="622309"/>
                    <a:pt x="1389413" y="605642"/>
                  </a:cubicBezTo>
                  <a:cubicBezTo>
                    <a:pt x="1389428" y="605635"/>
                    <a:pt x="1478470" y="575956"/>
                    <a:pt x="1496291" y="570016"/>
                  </a:cubicBezTo>
                  <a:cubicBezTo>
                    <a:pt x="1508166" y="566057"/>
                    <a:pt x="1521501" y="565083"/>
                    <a:pt x="1531917" y="558140"/>
                  </a:cubicBezTo>
                  <a:cubicBezTo>
                    <a:pt x="1574562" y="529711"/>
                    <a:pt x="1578232" y="522751"/>
                    <a:pt x="1638795" y="510639"/>
                  </a:cubicBezTo>
                  <a:cubicBezTo>
                    <a:pt x="1658587" y="506681"/>
                    <a:pt x="1678698" y="504075"/>
                    <a:pt x="1698171" y="498764"/>
                  </a:cubicBezTo>
                  <a:cubicBezTo>
                    <a:pt x="1722324" y="492177"/>
                    <a:pt x="1769423" y="475013"/>
                    <a:pt x="1769423" y="475013"/>
                  </a:cubicBezTo>
                  <a:cubicBezTo>
                    <a:pt x="1812966" y="409699"/>
                    <a:pt x="1769423" y="465117"/>
                    <a:pt x="1828800" y="415636"/>
                  </a:cubicBezTo>
                  <a:cubicBezTo>
                    <a:pt x="1841702" y="404885"/>
                    <a:pt x="1849745" y="388166"/>
                    <a:pt x="1864426" y="380010"/>
                  </a:cubicBezTo>
                  <a:cubicBezTo>
                    <a:pt x="1914371" y="352263"/>
                    <a:pt x="1976592" y="351596"/>
                    <a:pt x="2030680" y="344384"/>
                  </a:cubicBezTo>
                  <a:cubicBezTo>
                    <a:pt x="2058425" y="340685"/>
                    <a:pt x="2086269" y="337516"/>
                    <a:pt x="2113808" y="332509"/>
                  </a:cubicBezTo>
                  <a:cubicBezTo>
                    <a:pt x="2153295" y="325330"/>
                    <a:pt x="2195375" y="309278"/>
                    <a:pt x="2232561" y="296883"/>
                  </a:cubicBezTo>
                  <a:lnTo>
                    <a:pt x="2268187" y="285008"/>
                  </a:lnTo>
                  <a:cubicBezTo>
                    <a:pt x="2280062" y="277091"/>
                    <a:pt x="2291047" y="267640"/>
                    <a:pt x="2303813" y="261257"/>
                  </a:cubicBezTo>
                  <a:cubicBezTo>
                    <a:pt x="2315009" y="255659"/>
                    <a:pt x="2329024" y="256326"/>
                    <a:pt x="2339439" y="249382"/>
                  </a:cubicBezTo>
                  <a:cubicBezTo>
                    <a:pt x="2353413" y="240066"/>
                    <a:pt x="2362163" y="224507"/>
                    <a:pt x="2375065" y="213756"/>
                  </a:cubicBezTo>
                  <a:cubicBezTo>
                    <a:pt x="2405760" y="188177"/>
                    <a:pt x="2410610" y="190032"/>
                    <a:pt x="2446317" y="178130"/>
                  </a:cubicBezTo>
                  <a:cubicBezTo>
                    <a:pt x="2458192" y="170213"/>
                    <a:pt x="2469177" y="160762"/>
                    <a:pt x="2481943" y="154379"/>
                  </a:cubicBezTo>
                  <a:cubicBezTo>
                    <a:pt x="2493139" y="148781"/>
                    <a:pt x="2507154" y="149448"/>
                    <a:pt x="2517569" y="142504"/>
                  </a:cubicBezTo>
                  <a:cubicBezTo>
                    <a:pt x="2606524" y="83201"/>
                    <a:pt x="2504111" y="123239"/>
                    <a:pt x="2588821" y="95003"/>
                  </a:cubicBezTo>
                  <a:cubicBezTo>
                    <a:pt x="2600696" y="87086"/>
                    <a:pt x="2611405" y="77049"/>
                    <a:pt x="2624447" y="71252"/>
                  </a:cubicBezTo>
                  <a:cubicBezTo>
                    <a:pt x="2701748" y="36895"/>
                    <a:pt x="2732639" y="44143"/>
                    <a:pt x="2826327" y="35626"/>
                  </a:cubicBezTo>
                  <a:cubicBezTo>
                    <a:pt x="2924136" y="3024"/>
                    <a:pt x="2822232" y="33660"/>
                    <a:pt x="3040083" y="11875"/>
                  </a:cubicBezTo>
                  <a:cubicBezTo>
                    <a:pt x="3060167" y="9867"/>
                    <a:pt x="3079667" y="3958"/>
                    <a:pt x="3099459" y="0"/>
                  </a:cubicBezTo>
                  <a:cubicBezTo>
                    <a:pt x="3131127" y="3958"/>
                    <a:pt x="3165298" y="-1086"/>
                    <a:pt x="3194462" y="11875"/>
                  </a:cubicBezTo>
                  <a:cubicBezTo>
                    <a:pt x="3241231" y="32661"/>
                    <a:pt x="3175498" y="79935"/>
                    <a:pt x="3170711" y="83127"/>
                  </a:cubicBezTo>
                  <a:cubicBezTo>
                    <a:pt x="3160296" y="90071"/>
                    <a:pt x="3147121" y="91564"/>
                    <a:pt x="3135085" y="95003"/>
                  </a:cubicBezTo>
                  <a:cubicBezTo>
                    <a:pt x="3030680" y="124834"/>
                    <a:pt x="3137397" y="90274"/>
                    <a:pt x="3051958" y="118753"/>
                  </a:cubicBezTo>
                  <a:cubicBezTo>
                    <a:pt x="3035422" y="135289"/>
                    <a:pt x="3005505" y="169864"/>
                    <a:pt x="2980706" y="178130"/>
                  </a:cubicBezTo>
                  <a:cubicBezTo>
                    <a:pt x="2957863" y="185744"/>
                    <a:pt x="2933205" y="186047"/>
                    <a:pt x="2909454" y="190005"/>
                  </a:cubicBezTo>
                  <a:cubicBezTo>
                    <a:pt x="2788688" y="270515"/>
                    <a:pt x="2866683" y="235607"/>
                    <a:pt x="2660072" y="249382"/>
                  </a:cubicBezTo>
                  <a:cubicBezTo>
                    <a:pt x="2637453" y="317241"/>
                    <a:pt x="2666858" y="260692"/>
                    <a:pt x="2612571" y="296883"/>
                  </a:cubicBezTo>
                  <a:cubicBezTo>
                    <a:pt x="2598597" y="306199"/>
                    <a:pt x="2590919" y="323193"/>
                    <a:pt x="2576945" y="332509"/>
                  </a:cubicBezTo>
                  <a:cubicBezTo>
                    <a:pt x="2566530" y="339453"/>
                    <a:pt x="2553727" y="342730"/>
                    <a:pt x="2541319" y="344384"/>
                  </a:cubicBezTo>
                  <a:cubicBezTo>
                    <a:pt x="2494071" y="350684"/>
                    <a:pt x="2446316" y="352301"/>
                    <a:pt x="2398815" y="356260"/>
                  </a:cubicBezTo>
                  <a:cubicBezTo>
                    <a:pt x="2268888" y="399568"/>
                    <a:pt x="2465687" y="330498"/>
                    <a:pt x="2327563" y="391886"/>
                  </a:cubicBezTo>
                  <a:cubicBezTo>
                    <a:pt x="2304685" y="402054"/>
                    <a:pt x="2280062" y="407719"/>
                    <a:pt x="2256311" y="415636"/>
                  </a:cubicBezTo>
                  <a:cubicBezTo>
                    <a:pt x="2244436" y="419594"/>
                    <a:pt x="2231101" y="420569"/>
                    <a:pt x="2220685" y="427512"/>
                  </a:cubicBezTo>
                  <a:lnTo>
                    <a:pt x="2185059" y="451262"/>
                  </a:lnTo>
                  <a:cubicBezTo>
                    <a:pt x="2181101" y="463137"/>
                    <a:pt x="2176623" y="474852"/>
                    <a:pt x="2173184" y="486888"/>
                  </a:cubicBezTo>
                  <a:cubicBezTo>
                    <a:pt x="2168700" y="502581"/>
                    <a:pt x="2173701" y="523768"/>
                    <a:pt x="2161309" y="534390"/>
                  </a:cubicBezTo>
                  <a:cubicBezTo>
                    <a:pt x="2142301" y="550683"/>
                    <a:pt x="2114345" y="552068"/>
                    <a:pt x="2090057" y="558140"/>
                  </a:cubicBezTo>
                  <a:cubicBezTo>
                    <a:pt x="2030412" y="573052"/>
                    <a:pt x="2058040" y="564855"/>
                    <a:pt x="2006930" y="581891"/>
                  </a:cubicBezTo>
                  <a:cubicBezTo>
                    <a:pt x="1991096" y="605642"/>
                    <a:pt x="1986508" y="644117"/>
                    <a:pt x="1959428" y="653143"/>
                  </a:cubicBezTo>
                  <a:lnTo>
                    <a:pt x="1888176" y="676893"/>
                  </a:lnTo>
                  <a:lnTo>
                    <a:pt x="1852550" y="688769"/>
                  </a:lnTo>
                  <a:cubicBezTo>
                    <a:pt x="1848592" y="700644"/>
                    <a:pt x="1848495" y="714620"/>
                    <a:pt x="1840675" y="724395"/>
                  </a:cubicBezTo>
                  <a:cubicBezTo>
                    <a:pt x="1831759" y="735540"/>
                    <a:pt x="1817814" y="741762"/>
                    <a:pt x="1805049" y="748145"/>
                  </a:cubicBezTo>
                  <a:cubicBezTo>
                    <a:pt x="1786062" y="757639"/>
                    <a:pt x="1739685" y="766821"/>
                    <a:pt x="1721922" y="771896"/>
                  </a:cubicBezTo>
                  <a:cubicBezTo>
                    <a:pt x="1709886" y="775335"/>
                    <a:pt x="1698171" y="779813"/>
                    <a:pt x="1686296" y="783771"/>
                  </a:cubicBezTo>
                  <a:cubicBezTo>
                    <a:pt x="1618227" y="885873"/>
                    <a:pt x="1708864" y="765715"/>
                    <a:pt x="1626919" y="831273"/>
                  </a:cubicBezTo>
                  <a:cubicBezTo>
                    <a:pt x="1550187" y="892660"/>
                    <a:pt x="1657088" y="848927"/>
                    <a:pt x="1567543" y="878774"/>
                  </a:cubicBezTo>
                  <a:cubicBezTo>
                    <a:pt x="1555668" y="886691"/>
                    <a:pt x="1542009" y="892433"/>
                    <a:pt x="1531917" y="902525"/>
                  </a:cubicBezTo>
                  <a:cubicBezTo>
                    <a:pt x="1521825" y="912617"/>
                    <a:pt x="1520269" y="930587"/>
                    <a:pt x="1508166" y="938151"/>
                  </a:cubicBezTo>
                  <a:cubicBezTo>
                    <a:pt x="1486936" y="951420"/>
                    <a:pt x="1436914" y="961901"/>
                    <a:pt x="1436914" y="961901"/>
                  </a:cubicBezTo>
                  <a:cubicBezTo>
                    <a:pt x="1413163" y="977735"/>
                    <a:pt x="1381496" y="985652"/>
                    <a:pt x="1365662" y="1009403"/>
                  </a:cubicBezTo>
                  <a:cubicBezTo>
                    <a:pt x="1332595" y="1059003"/>
                    <a:pt x="1352003" y="1034937"/>
                    <a:pt x="1306285" y="1080655"/>
                  </a:cubicBezTo>
                  <a:cubicBezTo>
                    <a:pt x="1302327" y="1092530"/>
                    <a:pt x="1304596" y="1109005"/>
                    <a:pt x="1294410" y="1116281"/>
                  </a:cubicBezTo>
                  <a:cubicBezTo>
                    <a:pt x="1274141" y="1130759"/>
                    <a:pt x="1204115" y="1143369"/>
                    <a:pt x="1175657" y="1151906"/>
                  </a:cubicBezTo>
                  <a:cubicBezTo>
                    <a:pt x="1151677" y="1159100"/>
                    <a:pt x="1128156" y="1167740"/>
                    <a:pt x="1104405" y="1175657"/>
                  </a:cubicBezTo>
                  <a:lnTo>
                    <a:pt x="1068779" y="1187532"/>
                  </a:lnTo>
                  <a:cubicBezTo>
                    <a:pt x="1056904" y="1195449"/>
                    <a:pt x="1046195" y="1205486"/>
                    <a:pt x="1033153" y="1211283"/>
                  </a:cubicBezTo>
                  <a:cubicBezTo>
                    <a:pt x="962408" y="1242726"/>
                    <a:pt x="956430" y="1232790"/>
                    <a:pt x="878774" y="1246909"/>
                  </a:cubicBezTo>
                  <a:cubicBezTo>
                    <a:pt x="862716" y="1249829"/>
                    <a:pt x="847205" y="1255243"/>
                    <a:pt x="831272" y="1258784"/>
                  </a:cubicBezTo>
                  <a:cubicBezTo>
                    <a:pt x="811569" y="1263163"/>
                    <a:pt x="791477" y="1265765"/>
                    <a:pt x="771896" y="1270660"/>
                  </a:cubicBezTo>
                  <a:cubicBezTo>
                    <a:pt x="759752" y="1273696"/>
                    <a:pt x="748678" y="1280881"/>
                    <a:pt x="736270" y="1282535"/>
                  </a:cubicBezTo>
                  <a:cubicBezTo>
                    <a:pt x="689022" y="1288835"/>
                    <a:pt x="641267" y="1290452"/>
                    <a:pt x="593766" y="1294410"/>
                  </a:cubicBezTo>
                  <a:cubicBezTo>
                    <a:pt x="531061" y="1315313"/>
                    <a:pt x="568554" y="1299343"/>
                    <a:pt x="486888" y="1353787"/>
                  </a:cubicBezTo>
                  <a:cubicBezTo>
                    <a:pt x="475013" y="1361704"/>
                    <a:pt x="464802" y="1373025"/>
                    <a:pt x="451262" y="1377538"/>
                  </a:cubicBezTo>
                  <a:cubicBezTo>
                    <a:pt x="411587" y="1390763"/>
                    <a:pt x="412872" y="1391346"/>
                    <a:pt x="368135" y="1401288"/>
                  </a:cubicBezTo>
                  <a:cubicBezTo>
                    <a:pt x="282156" y="1420395"/>
                    <a:pt x="336792" y="1403820"/>
                    <a:pt x="273132" y="1425039"/>
                  </a:cubicBezTo>
                  <a:cubicBezTo>
                    <a:pt x="249381" y="1448790"/>
                    <a:pt x="235302" y="1492949"/>
                    <a:pt x="201880" y="1496291"/>
                  </a:cubicBezTo>
                  <a:cubicBezTo>
                    <a:pt x="43739" y="1512105"/>
                    <a:pt x="122909" y="1508166"/>
                    <a:pt x="0" y="1496291"/>
                  </a:cubicBezTo>
                  <a:close/>
                </a:path>
              </a:pathLst>
            </a:custGeom>
            <a:gradFill>
              <a:gsLst>
                <a:gs pos="16000">
                  <a:srgbClr val="080808"/>
                </a:gs>
                <a:gs pos="57000">
                  <a:srgbClr val="FFFFFF">
                    <a:lumMod val="94000"/>
                  </a:srgbClr>
                </a:gs>
              </a:gsLst>
              <a:lin ang="14700000" scaled="0"/>
            </a:gra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4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116" name="Dowolny kształt 129"/>
            <p:cNvSpPr/>
            <p:nvPr/>
          </p:nvSpPr>
          <p:spPr bwMode="auto">
            <a:xfrm>
              <a:off x="2325685" y="573480"/>
              <a:ext cx="6548754" cy="5234271"/>
            </a:xfrm>
            <a:custGeom>
              <a:avLst/>
              <a:gdLst>
                <a:gd name="connsiteX0" fmla="*/ 0 w 7094483"/>
                <a:gd name="connsiteY0" fmla="*/ 5181719 h 5234271"/>
                <a:gd name="connsiteX1" fmla="*/ 0 w 7094483"/>
                <a:gd name="connsiteY1" fmla="*/ 5181719 h 5234271"/>
                <a:gd name="connsiteX2" fmla="*/ 73573 w 7094483"/>
                <a:gd name="connsiteY2" fmla="*/ 5118657 h 5234271"/>
                <a:gd name="connsiteX3" fmla="*/ 136635 w 7094483"/>
                <a:gd name="connsiteY3" fmla="*/ 5066105 h 5234271"/>
                <a:gd name="connsiteX4" fmla="*/ 199697 w 7094483"/>
                <a:gd name="connsiteY4" fmla="*/ 5045084 h 5234271"/>
                <a:gd name="connsiteX5" fmla="*/ 220717 w 7094483"/>
                <a:gd name="connsiteY5" fmla="*/ 5013553 h 5234271"/>
                <a:gd name="connsiteX6" fmla="*/ 283780 w 7094483"/>
                <a:gd name="connsiteY6" fmla="*/ 4982022 h 5234271"/>
                <a:gd name="connsiteX7" fmla="*/ 304800 w 7094483"/>
                <a:gd name="connsiteY7" fmla="*/ 4950491 h 5234271"/>
                <a:gd name="connsiteX8" fmla="*/ 367862 w 7094483"/>
                <a:gd name="connsiteY8" fmla="*/ 4918960 h 5234271"/>
                <a:gd name="connsiteX9" fmla="*/ 399393 w 7094483"/>
                <a:gd name="connsiteY9" fmla="*/ 4887429 h 5234271"/>
                <a:gd name="connsiteX10" fmla="*/ 430924 w 7094483"/>
                <a:gd name="connsiteY10" fmla="*/ 4866409 h 5234271"/>
                <a:gd name="connsiteX11" fmla="*/ 483476 w 7094483"/>
                <a:gd name="connsiteY11" fmla="*/ 4813857 h 5234271"/>
                <a:gd name="connsiteX12" fmla="*/ 504497 w 7094483"/>
                <a:gd name="connsiteY12" fmla="*/ 4782326 h 5234271"/>
                <a:gd name="connsiteX13" fmla="*/ 536028 w 7094483"/>
                <a:gd name="connsiteY13" fmla="*/ 4761305 h 5234271"/>
                <a:gd name="connsiteX14" fmla="*/ 546538 w 7094483"/>
                <a:gd name="connsiteY14" fmla="*/ 4729774 h 5234271"/>
                <a:gd name="connsiteX15" fmla="*/ 567559 w 7094483"/>
                <a:gd name="connsiteY15" fmla="*/ 4698243 h 5234271"/>
                <a:gd name="connsiteX16" fmla="*/ 578069 w 7094483"/>
                <a:gd name="connsiteY16" fmla="*/ 4666712 h 5234271"/>
                <a:gd name="connsiteX17" fmla="*/ 609600 w 7094483"/>
                <a:gd name="connsiteY17" fmla="*/ 4635181 h 5234271"/>
                <a:gd name="connsiteX18" fmla="*/ 683173 w 7094483"/>
                <a:gd name="connsiteY18" fmla="*/ 4593140 h 5234271"/>
                <a:gd name="connsiteX19" fmla="*/ 777766 w 7094483"/>
                <a:gd name="connsiteY19" fmla="*/ 4519567 h 5234271"/>
                <a:gd name="connsiteX20" fmla="*/ 819807 w 7094483"/>
                <a:gd name="connsiteY20" fmla="*/ 4498547 h 5234271"/>
                <a:gd name="connsiteX21" fmla="*/ 882869 w 7094483"/>
                <a:gd name="connsiteY21" fmla="*/ 4456505 h 5234271"/>
                <a:gd name="connsiteX22" fmla="*/ 914400 w 7094483"/>
                <a:gd name="connsiteY22" fmla="*/ 4435484 h 5234271"/>
                <a:gd name="connsiteX23" fmla="*/ 1008993 w 7094483"/>
                <a:gd name="connsiteY23" fmla="*/ 4403953 h 5234271"/>
                <a:gd name="connsiteX24" fmla="*/ 1040524 w 7094483"/>
                <a:gd name="connsiteY24" fmla="*/ 4393443 h 5234271"/>
                <a:gd name="connsiteX25" fmla="*/ 1072055 w 7094483"/>
                <a:gd name="connsiteY25" fmla="*/ 4382933 h 5234271"/>
                <a:gd name="connsiteX26" fmla="*/ 1135117 w 7094483"/>
                <a:gd name="connsiteY26" fmla="*/ 4340891 h 5234271"/>
                <a:gd name="connsiteX27" fmla="*/ 1229711 w 7094483"/>
                <a:gd name="connsiteY27" fmla="*/ 4267319 h 5234271"/>
                <a:gd name="connsiteX28" fmla="*/ 1345324 w 7094483"/>
                <a:gd name="connsiteY28" fmla="*/ 4235788 h 5234271"/>
                <a:gd name="connsiteX29" fmla="*/ 1408386 w 7094483"/>
                <a:gd name="connsiteY29" fmla="*/ 4204257 h 5234271"/>
                <a:gd name="connsiteX30" fmla="*/ 1439917 w 7094483"/>
                <a:gd name="connsiteY30" fmla="*/ 4183236 h 5234271"/>
                <a:gd name="connsiteX31" fmla="*/ 1502980 w 7094483"/>
                <a:gd name="connsiteY31" fmla="*/ 4162216 h 5234271"/>
                <a:gd name="connsiteX32" fmla="*/ 1534511 w 7094483"/>
                <a:gd name="connsiteY32" fmla="*/ 4151705 h 5234271"/>
                <a:gd name="connsiteX33" fmla="*/ 1629104 w 7094483"/>
                <a:gd name="connsiteY33" fmla="*/ 4078133 h 5234271"/>
                <a:gd name="connsiteX34" fmla="*/ 1660635 w 7094483"/>
                <a:gd name="connsiteY34" fmla="*/ 4057112 h 5234271"/>
                <a:gd name="connsiteX35" fmla="*/ 1692166 w 7094483"/>
                <a:gd name="connsiteY35" fmla="*/ 4025581 h 5234271"/>
                <a:gd name="connsiteX36" fmla="*/ 1723697 w 7094483"/>
                <a:gd name="connsiteY36" fmla="*/ 4004560 h 5234271"/>
                <a:gd name="connsiteX37" fmla="*/ 1786759 w 7094483"/>
                <a:gd name="connsiteY37" fmla="*/ 3952009 h 5234271"/>
                <a:gd name="connsiteX38" fmla="*/ 1849821 w 7094483"/>
                <a:gd name="connsiteY38" fmla="*/ 3930988 h 5234271"/>
                <a:gd name="connsiteX39" fmla="*/ 1881352 w 7094483"/>
                <a:gd name="connsiteY39" fmla="*/ 3909967 h 5234271"/>
                <a:gd name="connsiteX40" fmla="*/ 1912883 w 7094483"/>
                <a:gd name="connsiteY40" fmla="*/ 3899457 h 5234271"/>
                <a:gd name="connsiteX41" fmla="*/ 1965435 w 7094483"/>
                <a:gd name="connsiteY41" fmla="*/ 3857416 h 5234271"/>
                <a:gd name="connsiteX42" fmla="*/ 2028497 w 7094483"/>
                <a:gd name="connsiteY42" fmla="*/ 3804864 h 5234271"/>
                <a:gd name="connsiteX43" fmla="*/ 2091559 w 7094483"/>
                <a:gd name="connsiteY43" fmla="*/ 3783843 h 5234271"/>
                <a:gd name="connsiteX44" fmla="*/ 2154621 w 7094483"/>
                <a:gd name="connsiteY44" fmla="*/ 3741802 h 5234271"/>
                <a:gd name="connsiteX45" fmla="*/ 2186152 w 7094483"/>
                <a:gd name="connsiteY45" fmla="*/ 3710271 h 5234271"/>
                <a:gd name="connsiteX46" fmla="*/ 2249214 w 7094483"/>
                <a:gd name="connsiteY46" fmla="*/ 3689250 h 5234271"/>
                <a:gd name="connsiteX47" fmla="*/ 2301766 w 7094483"/>
                <a:gd name="connsiteY47" fmla="*/ 3636698 h 5234271"/>
                <a:gd name="connsiteX48" fmla="*/ 2333297 w 7094483"/>
                <a:gd name="connsiteY48" fmla="*/ 3615678 h 5234271"/>
                <a:gd name="connsiteX49" fmla="*/ 2385849 w 7094483"/>
                <a:gd name="connsiteY49" fmla="*/ 3552616 h 5234271"/>
                <a:gd name="connsiteX50" fmla="*/ 2417380 w 7094483"/>
                <a:gd name="connsiteY50" fmla="*/ 3531595 h 5234271"/>
                <a:gd name="connsiteX51" fmla="*/ 2448911 w 7094483"/>
                <a:gd name="connsiteY51" fmla="*/ 3500064 h 5234271"/>
                <a:gd name="connsiteX52" fmla="*/ 2511973 w 7094483"/>
                <a:gd name="connsiteY52" fmla="*/ 3479043 h 5234271"/>
                <a:gd name="connsiteX53" fmla="*/ 2543504 w 7094483"/>
                <a:gd name="connsiteY53" fmla="*/ 3447512 h 5234271"/>
                <a:gd name="connsiteX54" fmla="*/ 2575035 w 7094483"/>
                <a:gd name="connsiteY54" fmla="*/ 3437002 h 5234271"/>
                <a:gd name="connsiteX55" fmla="*/ 2606566 w 7094483"/>
                <a:gd name="connsiteY55" fmla="*/ 3415981 h 5234271"/>
                <a:gd name="connsiteX56" fmla="*/ 2659117 w 7094483"/>
                <a:gd name="connsiteY56" fmla="*/ 3363429 h 5234271"/>
                <a:gd name="connsiteX57" fmla="*/ 2690649 w 7094483"/>
                <a:gd name="connsiteY57" fmla="*/ 3331898 h 5234271"/>
                <a:gd name="connsiteX58" fmla="*/ 2795752 w 7094483"/>
                <a:gd name="connsiteY58" fmla="*/ 3258326 h 5234271"/>
                <a:gd name="connsiteX59" fmla="*/ 2827283 w 7094483"/>
                <a:gd name="connsiteY59" fmla="*/ 3237305 h 5234271"/>
                <a:gd name="connsiteX60" fmla="*/ 2858814 w 7094483"/>
                <a:gd name="connsiteY60" fmla="*/ 3205774 h 5234271"/>
                <a:gd name="connsiteX61" fmla="*/ 2890345 w 7094483"/>
                <a:gd name="connsiteY61" fmla="*/ 3195264 h 5234271"/>
                <a:gd name="connsiteX62" fmla="*/ 2921876 w 7094483"/>
                <a:gd name="connsiteY62" fmla="*/ 3163733 h 5234271"/>
                <a:gd name="connsiteX63" fmla="*/ 2984938 w 7094483"/>
                <a:gd name="connsiteY63" fmla="*/ 3121691 h 5234271"/>
                <a:gd name="connsiteX64" fmla="*/ 3048000 w 7094483"/>
                <a:gd name="connsiteY64" fmla="*/ 3058629 h 5234271"/>
                <a:gd name="connsiteX65" fmla="*/ 3111062 w 7094483"/>
                <a:gd name="connsiteY65" fmla="*/ 3016588 h 5234271"/>
                <a:gd name="connsiteX66" fmla="*/ 3174124 w 7094483"/>
                <a:gd name="connsiteY66" fmla="*/ 2974547 h 5234271"/>
                <a:gd name="connsiteX67" fmla="*/ 3205655 w 7094483"/>
                <a:gd name="connsiteY67" fmla="*/ 2953526 h 5234271"/>
                <a:gd name="connsiteX68" fmla="*/ 3237186 w 7094483"/>
                <a:gd name="connsiteY68" fmla="*/ 2943016 h 5234271"/>
                <a:gd name="connsiteX69" fmla="*/ 3289738 w 7094483"/>
                <a:gd name="connsiteY69" fmla="*/ 2879953 h 5234271"/>
                <a:gd name="connsiteX70" fmla="*/ 3321269 w 7094483"/>
                <a:gd name="connsiteY70" fmla="*/ 2858933 h 5234271"/>
                <a:gd name="connsiteX71" fmla="*/ 3331780 w 7094483"/>
                <a:gd name="connsiteY71" fmla="*/ 2827402 h 5234271"/>
                <a:gd name="connsiteX72" fmla="*/ 3363311 w 7094483"/>
                <a:gd name="connsiteY72" fmla="*/ 2806381 h 5234271"/>
                <a:gd name="connsiteX73" fmla="*/ 3426373 w 7094483"/>
                <a:gd name="connsiteY73" fmla="*/ 2753829 h 5234271"/>
                <a:gd name="connsiteX74" fmla="*/ 3531476 w 7094483"/>
                <a:gd name="connsiteY74" fmla="*/ 2596174 h 5234271"/>
                <a:gd name="connsiteX75" fmla="*/ 3552497 w 7094483"/>
                <a:gd name="connsiteY75" fmla="*/ 2564643 h 5234271"/>
                <a:gd name="connsiteX76" fmla="*/ 3573517 w 7094483"/>
                <a:gd name="connsiteY76" fmla="*/ 2533112 h 5234271"/>
                <a:gd name="connsiteX77" fmla="*/ 3636580 w 7094483"/>
                <a:gd name="connsiteY77" fmla="*/ 2480560 h 5234271"/>
                <a:gd name="connsiteX78" fmla="*/ 3657600 w 7094483"/>
                <a:gd name="connsiteY78" fmla="*/ 2449029 h 5234271"/>
                <a:gd name="connsiteX79" fmla="*/ 3720662 w 7094483"/>
                <a:gd name="connsiteY79" fmla="*/ 2406988 h 5234271"/>
                <a:gd name="connsiteX80" fmla="*/ 3752193 w 7094483"/>
                <a:gd name="connsiteY80" fmla="*/ 2385967 h 5234271"/>
                <a:gd name="connsiteX81" fmla="*/ 3815255 w 7094483"/>
                <a:gd name="connsiteY81" fmla="*/ 2364947 h 5234271"/>
                <a:gd name="connsiteX82" fmla="*/ 3878317 w 7094483"/>
                <a:gd name="connsiteY82" fmla="*/ 2322905 h 5234271"/>
                <a:gd name="connsiteX83" fmla="*/ 3909849 w 7094483"/>
                <a:gd name="connsiteY83" fmla="*/ 2301884 h 5234271"/>
                <a:gd name="connsiteX84" fmla="*/ 3941380 w 7094483"/>
                <a:gd name="connsiteY84" fmla="*/ 2291374 h 5234271"/>
                <a:gd name="connsiteX85" fmla="*/ 3972911 w 7094483"/>
                <a:gd name="connsiteY85" fmla="*/ 2270353 h 5234271"/>
                <a:gd name="connsiteX86" fmla="*/ 4025462 w 7094483"/>
                <a:gd name="connsiteY86" fmla="*/ 2259843 h 5234271"/>
                <a:gd name="connsiteX87" fmla="*/ 4056993 w 7094483"/>
                <a:gd name="connsiteY87" fmla="*/ 2249333 h 5234271"/>
                <a:gd name="connsiteX88" fmla="*/ 4120055 w 7094483"/>
                <a:gd name="connsiteY88" fmla="*/ 2196781 h 5234271"/>
                <a:gd name="connsiteX89" fmla="*/ 4151586 w 7094483"/>
                <a:gd name="connsiteY89" fmla="*/ 2175760 h 5234271"/>
                <a:gd name="connsiteX90" fmla="*/ 4214649 w 7094483"/>
                <a:gd name="connsiteY90" fmla="*/ 2133719 h 5234271"/>
                <a:gd name="connsiteX91" fmla="*/ 4309242 w 7094483"/>
                <a:gd name="connsiteY91" fmla="*/ 2091678 h 5234271"/>
                <a:gd name="connsiteX92" fmla="*/ 4340773 w 7094483"/>
                <a:gd name="connsiteY92" fmla="*/ 2081167 h 5234271"/>
                <a:gd name="connsiteX93" fmla="*/ 4372304 w 7094483"/>
                <a:gd name="connsiteY93" fmla="*/ 2070657 h 5234271"/>
                <a:gd name="connsiteX94" fmla="*/ 4403835 w 7094483"/>
                <a:gd name="connsiteY94" fmla="*/ 2039126 h 5234271"/>
                <a:gd name="connsiteX95" fmla="*/ 4435366 w 7094483"/>
                <a:gd name="connsiteY95" fmla="*/ 2018105 h 5234271"/>
                <a:gd name="connsiteX96" fmla="*/ 4466897 w 7094483"/>
                <a:gd name="connsiteY96" fmla="*/ 1955043 h 5234271"/>
                <a:gd name="connsiteX97" fmla="*/ 4529959 w 7094483"/>
                <a:gd name="connsiteY97" fmla="*/ 1913002 h 5234271"/>
                <a:gd name="connsiteX98" fmla="*/ 4656083 w 7094483"/>
                <a:gd name="connsiteY98" fmla="*/ 1913002 h 5234271"/>
                <a:gd name="connsiteX99" fmla="*/ 4687614 w 7094483"/>
                <a:gd name="connsiteY99" fmla="*/ 1902491 h 5234271"/>
                <a:gd name="connsiteX100" fmla="*/ 4750676 w 7094483"/>
                <a:gd name="connsiteY100" fmla="*/ 1860450 h 5234271"/>
                <a:gd name="connsiteX101" fmla="*/ 4876800 w 7094483"/>
                <a:gd name="connsiteY101" fmla="*/ 1818409 h 5234271"/>
                <a:gd name="connsiteX102" fmla="*/ 4908331 w 7094483"/>
                <a:gd name="connsiteY102" fmla="*/ 1807898 h 5234271"/>
                <a:gd name="connsiteX103" fmla="*/ 4971393 w 7094483"/>
                <a:gd name="connsiteY103" fmla="*/ 1765857 h 5234271"/>
                <a:gd name="connsiteX104" fmla="*/ 5002924 w 7094483"/>
                <a:gd name="connsiteY104" fmla="*/ 1744836 h 5234271"/>
                <a:gd name="connsiteX105" fmla="*/ 5034455 w 7094483"/>
                <a:gd name="connsiteY105" fmla="*/ 1713305 h 5234271"/>
                <a:gd name="connsiteX106" fmla="*/ 5065986 w 7094483"/>
                <a:gd name="connsiteY106" fmla="*/ 1702795 h 5234271"/>
                <a:gd name="connsiteX107" fmla="*/ 5171090 w 7094483"/>
                <a:gd name="connsiteY107" fmla="*/ 1671264 h 5234271"/>
                <a:gd name="connsiteX108" fmla="*/ 5202621 w 7094483"/>
                <a:gd name="connsiteY108" fmla="*/ 1660753 h 5234271"/>
                <a:gd name="connsiteX109" fmla="*/ 5276193 w 7094483"/>
                <a:gd name="connsiteY109" fmla="*/ 1608202 h 5234271"/>
                <a:gd name="connsiteX110" fmla="*/ 5349766 w 7094483"/>
                <a:gd name="connsiteY110" fmla="*/ 1555650 h 5234271"/>
                <a:gd name="connsiteX111" fmla="*/ 5391807 w 7094483"/>
                <a:gd name="connsiteY111" fmla="*/ 1524119 h 5234271"/>
                <a:gd name="connsiteX112" fmla="*/ 5391807 w 7094483"/>
                <a:gd name="connsiteY112" fmla="*/ 1471567 h 5234271"/>
                <a:gd name="connsiteX113" fmla="*/ 5465380 w 7094483"/>
                <a:gd name="connsiteY113" fmla="*/ 1408505 h 5234271"/>
                <a:gd name="connsiteX114" fmla="*/ 5475890 w 7094483"/>
                <a:gd name="connsiteY114" fmla="*/ 1376974 h 5234271"/>
                <a:gd name="connsiteX115" fmla="*/ 5538952 w 7094483"/>
                <a:gd name="connsiteY115" fmla="*/ 1345443 h 5234271"/>
                <a:gd name="connsiteX116" fmla="*/ 5602014 w 7094483"/>
                <a:gd name="connsiteY116" fmla="*/ 1282381 h 5234271"/>
                <a:gd name="connsiteX117" fmla="*/ 5654566 w 7094483"/>
                <a:gd name="connsiteY117" fmla="*/ 1229829 h 5234271"/>
                <a:gd name="connsiteX118" fmla="*/ 5707117 w 7094483"/>
                <a:gd name="connsiteY118" fmla="*/ 1135236 h 5234271"/>
                <a:gd name="connsiteX119" fmla="*/ 5728138 w 7094483"/>
                <a:gd name="connsiteY119" fmla="*/ 1103705 h 5234271"/>
                <a:gd name="connsiteX120" fmla="*/ 5791200 w 7094483"/>
                <a:gd name="connsiteY120" fmla="*/ 1061664 h 5234271"/>
                <a:gd name="connsiteX121" fmla="*/ 5822731 w 7094483"/>
                <a:gd name="connsiteY121" fmla="*/ 1040643 h 5234271"/>
                <a:gd name="connsiteX122" fmla="*/ 5854262 w 7094483"/>
                <a:gd name="connsiteY122" fmla="*/ 1009112 h 5234271"/>
                <a:gd name="connsiteX123" fmla="*/ 5917324 w 7094483"/>
                <a:gd name="connsiteY123" fmla="*/ 967071 h 5234271"/>
                <a:gd name="connsiteX124" fmla="*/ 5969876 w 7094483"/>
                <a:gd name="connsiteY124" fmla="*/ 904009 h 5234271"/>
                <a:gd name="connsiteX125" fmla="*/ 6032938 w 7094483"/>
                <a:gd name="connsiteY125" fmla="*/ 851457 h 5234271"/>
                <a:gd name="connsiteX126" fmla="*/ 6074980 w 7094483"/>
                <a:gd name="connsiteY126" fmla="*/ 809416 h 5234271"/>
                <a:gd name="connsiteX127" fmla="*/ 6138042 w 7094483"/>
                <a:gd name="connsiteY127" fmla="*/ 767374 h 5234271"/>
                <a:gd name="connsiteX128" fmla="*/ 6222124 w 7094483"/>
                <a:gd name="connsiteY128" fmla="*/ 693802 h 5234271"/>
                <a:gd name="connsiteX129" fmla="*/ 6253655 w 7094483"/>
                <a:gd name="connsiteY129" fmla="*/ 662271 h 5234271"/>
                <a:gd name="connsiteX130" fmla="*/ 6274676 w 7094483"/>
                <a:gd name="connsiteY130" fmla="*/ 630740 h 5234271"/>
                <a:gd name="connsiteX131" fmla="*/ 6306207 w 7094483"/>
                <a:gd name="connsiteY131" fmla="*/ 620229 h 5234271"/>
                <a:gd name="connsiteX132" fmla="*/ 6358759 w 7094483"/>
                <a:gd name="connsiteY132" fmla="*/ 557167 h 5234271"/>
                <a:gd name="connsiteX133" fmla="*/ 6379780 w 7094483"/>
                <a:gd name="connsiteY133" fmla="*/ 525636 h 5234271"/>
                <a:gd name="connsiteX134" fmla="*/ 6442842 w 7094483"/>
                <a:gd name="connsiteY134" fmla="*/ 473084 h 5234271"/>
                <a:gd name="connsiteX135" fmla="*/ 6453352 w 7094483"/>
                <a:gd name="connsiteY135" fmla="*/ 441553 h 5234271"/>
                <a:gd name="connsiteX136" fmla="*/ 6484883 w 7094483"/>
                <a:gd name="connsiteY136" fmla="*/ 420533 h 5234271"/>
                <a:gd name="connsiteX137" fmla="*/ 6516414 w 7094483"/>
                <a:gd name="connsiteY137" fmla="*/ 389002 h 5234271"/>
                <a:gd name="connsiteX138" fmla="*/ 6547945 w 7094483"/>
                <a:gd name="connsiteY138" fmla="*/ 367981 h 5234271"/>
                <a:gd name="connsiteX139" fmla="*/ 6579476 w 7094483"/>
                <a:gd name="connsiteY139" fmla="*/ 336450 h 5234271"/>
                <a:gd name="connsiteX140" fmla="*/ 6611007 w 7094483"/>
                <a:gd name="connsiteY140" fmla="*/ 315429 h 5234271"/>
                <a:gd name="connsiteX141" fmla="*/ 6695090 w 7094483"/>
                <a:gd name="connsiteY141" fmla="*/ 220836 h 5234271"/>
                <a:gd name="connsiteX142" fmla="*/ 6726621 w 7094483"/>
                <a:gd name="connsiteY142" fmla="*/ 157774 h 5234271"/>
                <a:gd name="connsiteX143" fmla="*/ 6737131 w 7094483"/>
                <a:gd name="connsiteY143" fmla="*/ 126243 h 5234271"/>
                <a:gd name="connsiteX144" fmla="*/ 6747642 w 7094483"/>
                <a:gd name="connsiteY144" fmla="*/ 42160 h 5234271"/>
                <a:gd name="connsiteX145" fmla="*/ 6768662 w 7094483"/>
                <a:gd name="connsiteY145" fmla="*/ 10629 h 5234271"/>
                <a:gd name="connsiteX146" fmla="*/ 6873766 w 7094483"/>
                <a:gd name="connsiteY146" fmla="*/ 10629 h 5234271"/>
                <a:gd name="connsiteX147" fmla="*/ 7020911 w 7094483"/>
                <a:gd name="connsiteY147" fmla="*/ 21140 h 5234271"/>
                <a:gd name="connsiteX148" fmla="*/ 7062952 w 7094483"/>
                <a:gd name="connsiteY148" fmla="*/ 147264 h 5234271"/>
                <a:gd name="connsiteX149" fmla="*/ 7073462 w 7094483"/>
                <a:gd name="connsiteY149" fmla="*/ 178795 h 5234271"/>
                <a:gd name="connsiteX150" fmla="*/ 7094483 w 7094483"/>
                <a:gd name="connsiteY150" fmla="*/ 210326 h 5234271"/>
                <a:gd name="connsiteX151" fmla="*/ 7083973 w 7094483"/>
                <a:gd name="connsiteY151" fmla="*/ 410022 h 5234271"/>
                <a:gd name="connsiteX152" fmla="*/ 7052442 w 7094483"/>
                <a:gd name="connsiteY152" fmla="*/ 473084 h 5234271"/>
                <a:gd name="connsiteX153" fmla="*/ 7020911 w 7094483"/>
                <a:gd name="connsiteY153" fmla="*/ 578188 h 5234271"/>
                <a:gd name="connsiteX154" fmla="*/ 7010400 w 7094483"/>
                <a:gd name="connsiteY154" fmla="*/ 714822 h 5234271"/>
                <a:gd name="connsiteX155" fmla="*/ 6989380 w 7094483"/>
                <a:gd name="connsiteY155" fmla="*/ 777884 h 5234271"/>
                <a:gd name="connsiteX156" fmla="*/ 6968359 w 7094483"/>
                <a:gd name="connsiteY156" fmla="*/ 840947 h 5234271"/>
                <a:gd name="connsiteX157" fmla="*/ 6957849 w 7094483"/>
                <a:gd name="connsiteY157" fmla="*/ 872478 h 5234271"/>
                <a:gd name="connsiteX158" fmla="*/ 6947338 w 7094483"/>
                <a:gd name="connsiteY158" fmla="*/ 914519 h 5234271"/>
                <a:gd name="connsiteX159" fmla="*/ 6936828 w 7094483"/>
                <a:gd name="connsiteY159" fmla="*/ 977581 h 5234271"/>
                <a:gd name="connsiteX160" fmla="*/ 6915807 w 7094483"/>
                <a:gd name="connsiteY160" fmla="*/ 1009112 h 5234271"/>
                <a:gd name="connsiteX161" fmla="*/ 6884276 w 7094483"/>
                <a:gd name="connsiteY161" fmla="*/ 1072174 h 5234271"/>
                <a:gd name="connsiteX162" fmla="*/ 6842235 w 7094483"/>
                <a:gd name="connsiteY162" fmla="*/ 1135236 h 5234271"/>
                <a:gd name="connsiteX163" fmla="*/ 6800193 w 7094483"/>
                <a:gd name="connsiteY163" fmla="*/ 1229829 h 5234271"/>
                <a:gd name="connsiteX164" fmla="*/ 6768662 w 7094483"/>
                <a:gd name="connsiteY164" fmla="*/ 1261360 h 5234271"/>
                <a:gd name="connsiteX165" fmla="*/ 6695090 w 7094483"/>
                <a:gd name="connsiteY165" fmla="*/ 1345443 h 5234271"/>
                <a:gd name="connsiteX166" fmla="*/ 6621517 w 7094483"/>
                <a:gd name="connsiteY166" fmla="*/ 1419016 h 5234271"/>
                <a:gd name="connsiteX167" fmla="*/ 6589986 w 7094483"/>
                <a:gd name="connsiteY167" fmla="*/ 1440036 h 5234271"/>
                <a:gd name="connsiteX168" fmla="*/ 6537435 w 7094483"/>
                <a:gd name="connsiteY168" fmla="*/ 1503098 h 5234271"/>
                <a:gd name="connsiteX169" fmla="*/ 6474373 w 7094483"/>
                <a:gd name="connsiteY169" fmla="*/ 1545140 h 5234271"/>
                <a:gd name="connsiteX170" fmla="*/ 6442842 w 7094483"/>
                <a:gd name="connsiteY170" fmla="*/ 1576671 h 5234271"/>
                <a:gd name="connsiteX171" fmla="*/ 6337738 w 7094483"/>
                <a:gd name="connsiteY171" fmla="*/ 1639733 h 5234271"/>
                <a:gd name="connsiteX172" fmla="*/ 6274676 w 7094483"/>
                <a:gd name="connsiteY172" fmla="*/ 1671264 h 5234271"/>
                <a:gd name="connsiteX173" fmla="*/ 6253655 w 7094483"/>
                <a:gd name="connsiteY173" fmla="*/ 1702795 h 5234271"/>
                <a:gd name="connsiteX174" fmla="*/ 6190593 w 7094483"/>
                <a:gd name="connsiteY174" fmla="*/ 1744836 h 5234271"/>
                <a:gd name="connsiteX175" fmla="*/ 6127531 w 7094483"/>
                <a:gd name="connsiteY175" fmla="*/ 1786878 h 5234271"/>
                <a:gd name="connsiteX176" fmla="*/ 6096000 w 7094483"/>
                <a:gd name="connsiteY176" fmla="*/ 1807898 h 5234271"/>
                <a:gd name="connsiteX177" fmla="*/ 6064469 w 7094483"/>
                <a:gd name="connsiteY177" fmla="*/ 1839429 h 5234271"/>
                <a:gd name="connsiteX178" fmla="*/ 6043449 w 7094483"/>
                <a:gd name="connsiteY178" fmla="*/ 1870960 h 5234271"/>
                <a:gd name="connsiteX179" fmla="*/ 6001407 w 7094483"/>
                <a:gd name="connsiteY179" fmla="*/ 1881471 h 5234271"/>
                <a:gd name="connsiteX180" fmla="*/ 5927835 w 7094483"/>
                <a:gd name="connsiteY180" fmla="*/ 1965553 h 5234271"/>
                <a:gd name="connsiteX181" fmla="*/ 5906814 w 7094483"/>
                <a:gd name="connsiteY181" fmla="*/ 1997084 h 5234271"/>
                <a:gd name="connsiteX182" fmla="*/ 5875283 w 7094483"/>
                <a:gd name="connsiteY182" fmla="*/ 2007595 h 5234271"/>
                <a:gd name="connsiteX183" fmla="*/ 5843752 w 7094483"/>
                <a:gd name="connsiteY183" fmla="*/ 2028616 h 5234271"/>
                <a:gd name="connsiteX184" fmla="*/ 5728138 w 7094483"/>
                <a:gd name="connsiteY184" fmla="*/ 2049636 h 5234271"/>
                <a:gd name="connsiteX185" fmla="*/ 5665076 w 7094483"/>
                <a:gd name="connsiteY185" fmla="*/ 2070657 h 5234271"/>
                <a:gd name="connsiteX186" fmla="*/ 5602014 w 7094483"/>
                <a:gd name="connsiteY186" fmla="*/ 2133719 h 5234271"/>
                <a:gd name="connsiteX187" fmla="*/ 5549462 w 7094483"/>
                <a:gd name="connsiteY187" fmla="*/ 2186271 h 5234271"/>
                <a:gd name="connsiteX188" fmla="*/ 5496911 w 7094483"/>
                <a:gd name="connsiteY188" fmla="*/ 2249333 h 5234271"/>
                <a:gd name="connsiteX189" fmla="*/ 5433849 w 7094483"/>
                <a:gd name="connsiteY189" fmla="*/ 2291374 h 5234271"/>
                <a:gd name="connsiteX190" fmla="*/ 5402317 w 7094483"/>
                <a:gd name="connsiteY190" fmla="*/ 2322905 h 5234271"/>
                <a:gd name="connsiteX191" fmla="*/ 5339255 w 7094483"/>
                <a:gd name="connsiteY191" fmla="*/ 2364947 h 5234271"/>
                <a:gd name="connsiteX192" fmla="*/ 5255173 w 7094483"/>
                <a:gd name="connsiteY192" fmla="*/ 2459540 h 5234271"/>
                <a:gd name="connsiteX193" fmla="*/ 5223642 w 7094483"/>
                <a:gd name="connsiteY193" fmla="*/ 2491071 h 5234271"/>
                <a:gd name="connsiteX194" fmla="*/ 5192111 w 7094483"/>
                <a:gd name="connsiteY194" fmla="*/ 2512091 h 5234271"/>
                <a:gd name="connsiteX195" fmla="*/ 5160580 w 7094483"/>
                <a:gd name="connsiteY195" fmla="*/ 2543622 h 5234271"/>
                <a:gd name="connsiteX196" fmla="*/ 5139559 w 7094483"/>
                <a:gd name="connsiteY196" fmla="*/ 2575153 h 5234271"/>
                <a:gd name="connsiteX197" fmla="*/ 5076497 w 7094483"/>
                <a:gd name="connsiteY197" fmla="*/ 2617195 h 5234271"/>
                <a:gd name="connsiteX198" fmla="*/ 4981904 w 7094483"/>
                <a:gd name="connsiteY198" fmla="*/ 2701278 h 5234271"/>
                <a:gd name="connsiteX199" fmla="*/ 4929352 w 7094483"/>
                <a:gd name="connsiteY199" fmla="*/ 2743319 h 5234271"/>
                <a:gd name="connsiteX200" fmla="*/ 4908331 w 7094483"/>
                <a:gd name="connsiteY200" fmla="*/ 2774850 h 5234271"/>
                <a:gd name="connsiteX201" fmla="*/ 4845269 w 7094483"/>
                <a:gd name="connsiteY201" fmla="*/ 2816891 h 5234271"/>
                <a:gd name="connsiteX202" fmla="*/ 4771697 w 7094483"/>
                <a:gd name="connsiteY202" fmla="*/ 2900974 h 5234271"/>
                <a:gd name="connsiteX203" fmla="*/ 4508938 w 7094483"/>
                <a:gd name="connsiteY203" fmla="*/ 2900974 h 5234271"/>
                <a:gd name="connsiteX204" fmla="*/ 4477407 w 7094483"/>
                <a:gd name="connsiteY204" fmla="*/ 2932505 h 5234271"/>
                <a:gd name="connsiteX205" fmla="*/ 4445876 w 7094483"/>
                <a:gd name="connsiteY205" fmla="*/ 2953526 h 5234271"/>
                <a:gd name="connsiteX206" fmla="*/ 4340773 w 7094483"/>
                <a:gd name="connsiteY206" fmla="*/ 2985057 h 5234271"/>
                <a:gd name="connsiteX207" fmla="*/ 4309242 w 7094483"/>
                <a:gd name="connsiteY207" fmla="*/ 2995567 h 5234271"/>
                <a:gd name="connsiteX208" fmla="*/ 4277711 w 7094483"/>
                <a:gd name="connsiteY208" fmla="*/ 3027098 h 5234271"/>
                <a:gd name="connsiteX209" fmla="*/ 4246180 w 7094483"/>
                <a:gd name="connsiteY209" fmla="*/ 3048119 h 5234271"/>
                <a:gd name="connsiteX210" fmla="*/ 4225159 w 7094483"/>
                <a:gd name="connsiteY210" fmla="*/ 3079650 h 5234271"/>
                <a:gd name="connsiteX211" fmla="*/ 4193628 w 7094483"/>
                <a:gd name="connsiteY211" fmla="*/ 3100671 h 5234271"/>
                <a:gd name="connsiteX212" fmla="*/ 4099035 w 7094483"/>
                <a:gd name="connsiteY212" fmla="*/ 3174243 h 5234271"/>
                <a:gd name="connsiteX213" fmla="*/ 4067504 w 7094483"/>
                <a:gd name="connsiteY213" fmla="*/ 3195264 h 5234271"/>
                <a:gd name="connsiteX214" fmla="*/ 4004442 w 7094483"/>
                <a:gd name="connsiteY214" fmla="*/ 3216284 h 5234271"/>
                <a:gd name="connsiteX215" fmla="*/ 3972911 w 7094483"/>
                <a:gd name="connsiteY215" fmla="*/ 3226795 h 5234271"/>
                <a:gd name="connsiteX216" fmla="*/ 3909849 w 7094483"/>
                <a:gd name="connsiteY216" fmla="*/ 3237305 h 5234271"/>
                <a:gd name="connsiteX217" fmla="*/ 3815255 w 7094483"/>
                <a:gd name="connsiteY217" fmla="*/ 3268836 h 5234271"/>
                <a:gd name="connsiteX218" fmla="*/ 3783724 w 7094483"/>
                <a:gd name="connsiteY218" fmla="*/ 3279347 h 5234271"/>
                <a:gd name="connsiteX219" fmla="*/ 3752193 w 7094483"/>
                <a:gd name="connsiteY219" fmla="*/ 3300367 h 5234271"/>
                <a:gd name="connsiteX220" fmla="*/ 3731173 w 7094483"/>
                <a:gd name="connsiteY220" fmla="*/ 3363429 h 5234271"/>
                <a:gd name="connsiteX221" fmla="*/ 3636580 w 7094483"/>
                <a:gd name="connsiteY221" fmla="*/ 3415981 h 5234271"/>
                <a:gd name="connsiteX222" fmla="*/ 3584028 w 7094483"/>
                <a:gd name="connsiteY222" fmla="*/ 3468533 h 5234271"/>
                <a:gd name="connsiteX223" fmla="*/ 3541986 w 7094483"/>
                <a:gd name="connsiteY223" fmla="*/ 3563126 h 5234271"/>
                <a:gd name="connsiteX224" fmla="*/ 3478924 w 7094483"/>
                <a:gd name="connsiteY224" fmla="*/ 3584147 h 5234271"/>
                <a:gd name="connsiteX225" fmla="*/ 3447393 w 7094483"/>
                <a:gd name="connsiteY225" fmla="*/ 3594657 h 5234271"/>
                <a:gd name="connsiteX226" fmla="*/ 3415862 w 7094483"/>
                <a:gd name="connsiteY226" fmla="*/ 3615678 h 5234271"/>
                <a:gd name="connsiteX227" fmla="*/ 3384331 w 7094483"/>
                <a:gd name="connsiteY227" fmla="*/ 3626188 h 5234271"/>
                <a:gd name="connsiteX228" fmla="*/ 3373821 w 7094483"/>
                <a:gd name="connsiteY228" fmla="*/ 3657719 h 5234271"/>
                <a:gd name="connsiteX229" fmla="*/ 3363311 w 7094483"/>
                <a:gd name="connsiteY229" fmla="*/ 3783843 h 5234271"/>
                <a:gd name="connsiteX230" fmla="*/ 3331780 w 7094483"/>
                <a:gd name="connsiteY230" fmla="*/ 3794353 h 5234271"/>
                <a:gd name="connsiteX231" fmla="*/ 3300249 w 7094483"/>
                <a:gd name="connsiteY231" fmla="*/ 3815374 h 5234271"/>
                <a:gd name="connsiteX232" fmla="*/ 3153104 w 7094483"/>
                <a:gd name="connsiteY232" fmla="*/ 3836395 h 5234271"/>
                <a:gd name="connsiteX233" fmla="*/ 3090042 w 7094483"/>
                <a:gd name="connsiteY233" fmla="*/ 3878436 h 5234271"/>
                <a:gd name="connsiteX234" fmla="*/ 2995449 w 7094483"/>
                <a:gd name="connsiteY234" fmla="*/ 3899457 h 5234271"/>
                <a:gd name="connsiteX235" fmla="*/ 2932386 w 7094483"/>
                <a:gd name="connsiteY235" fmla="*/ 3952009 h 5234271"/>
                <a:gd name="connsiteX236" fmla="*/ 2869324 w 7094483"/>
                <a:gd name="connsiteY236" fmla="*/ 3983540 h 5234271"/>
                <a:gd name="connsiteX237" fmla="*/ 2806262 w 7094483"/>
                <a:gd name="connsiteY237" fmla="*/ 4015071 h 5234271"/>
                <a:gd name="connsiteX238" fmla="*/ 2764221 w 7094483"/>
                <a:gd name="connsiteY238" fmla="*/ 4057112 h 5234271"/>
                <a:gd name="connsiteX239" fmla="*/ 2743200 w 7094483"/>
                <a:gd name="connsiteY239" fmla="*/ 4088643 h 5234271"/>
                <a:gd name="connsiteX240" fmla="*/ 2711669 w 7094483"/>
                <a:gd name="connsiteY240" fmla="*/ 4109664 h 5234271"/>
                <a:gd name="connsiteX241" fmla="*/ 2617076 w 7094483"/>
                <a:gd name="connsiteY241" fmla="*/ 4183236 h 5234271"/>
                <a:gd name="connsiteX242" fmla="*/ 2585545 w 7094483"/>
                <a:gd name="connsiteY242" fmla="*/ 4214767 h 5234271"/>
                <a:gd name="connsiteX243" fmla="*/ 2522483 w 7094483"/>
                <a:gd name="connsiteY243" fmla="*/ 4235788 h 5234271"/>
                <a:gd name="connsiteX244" fmla="*/ 2459421 w 7094483"/>
                <a:gd name="connsiteY244" fmla="*/ 4277829 h 5234271"/>
                <a:gd name="connsiteX245" fmla="*/ 2396359 w 7094483"/>
                <a:gd name="connsiteY245" fmla="*/ 4330381 h 5234271"/>
                <a:gd name="connsiteX246" fmla="*/ 2375338 w 7094483"/>
                <a:gd name="connsiteY246" fmla="*/ 4361912 h 5234271"/>
                <a:gd name="connsiteX247" fmla="*/ 2270235 w 7094483"/>
                <a:gd name="connsiteY247" fmla="*/ 4414464 h 5234271"/>
                <a:gd name="connsiteX248" fmla="*/ 2217683 w 7094483"/>
                <a:gd name="connsiteY248" fmla="*/ 4424974 h 5234271"/>
                <a:gd name="connsiteX249" fmla="*/ 2154621 w 7094483"/>
                <a:gd name="connsiteY249" fmla="*/ 4445995 h 5234271"/>
                <a:gd name="connsiteX250" fmla="*/ 2091559 w 7094483"/>
                <a:gd name="connsiteY250" fmla="*/ 4488036 h 5234271"/>
                <a:gd name="connsiteX251" fmla="*/ 2028497 w 7094483"/>
                <a:gd name="connsiteY251" fmla="*/ 4519567 h 5234271"/>
                <a:gd name="connsiteX252" fmla="*/ 1933904 w 7094483"/>
                <a:gd name="connsiteY252" fmla="*/ 4572119 h 5234271"/>
                <a:gd name="connsiteX253" fmla="*/ 1723697 w 7094483"/>
                <a:gd name="connsiteY253" fmla="*/ 4603650 h 5234271"/>
                <a:gd name="connsiteX254" fmla="*/ 1713186 w 7094483"/>
                <a:gd name="connsiteY254" fmla="*/ 4635181 h 5234271"/>
                <a:gd name="connsiteX255" fmla="*/ 1650124 w 7094483"/>
                <a:gd name="connsiteY255" fmla="*/ 4687733 h 5234271"/>
                <a:gd name="connsiteX256" fmla="*/ 1618593 w 7094483"/>
                <a:gd name="connsiteY256" fmla="*/ 4719264 h 5234271"/>
                <a:gd name="connsiteX257" fmla="*/ 1555531 w 7094483"/>
                <a:gd name="connsiteY257" fmla="*/ 4740284 h 5234271"/>
                <a:gd name="connsiteX258" fmla="*/ 1524000 w 7094483"/>
                <a:gd name="connsiteY258" fmla="*/ 4750795 h 5234271"/>
                <a:gd name="connsiteX259" fmla="*/ 1460938 w 7094483"/>
                <a:gd name="connsiteY259" fmla="*/ 4792836 h 5234271"/>
                <a:gd name="connsiteX260" fmla="*/ 1397876 w 7094483"/>
                <a:gd name="connsiteY260" fmla="*/ 4834878 h 5234271"/>
                <a:gd name="connsiteX261" fmla="*/ 1366345 w 7094483"/>
                <a:gd name="connsiteY261" fmla="*/ 4845388 h 5234271"/>
                <a:gd name="connsiteX262" fmla="*/ 1271752 w 7094483"/>
                <a:gd name="connsiteY262" fmla="*/ 4866409 h 5234271"/>
                <a:gd name="connsiteX263" fmla="*/ 1208690 w 7094483"/>
                <a:gd name="connsiteY263" fmla="*/ 4876919 h 5234271"/>
                <a:gd name="connsiteX264" fmla="*/ 1093076 w 7094483"/>
                <a:gd name="connsiteY264" fmla="*/ 4908450 h 5234271"/>
                <a:gd name="connsiteX265" fmla="*/ 1061545 w 7094483"/>
                <a:gd name="connsiteY265" fmla="*/ 4929471 h 5234271"/>
                <a:gd name="connsiteX266" fmla="*/ 998483 w 7094483"/>
                <a:gd name="connsiteY266" fmla="*/ 4950491 h 5234271"/>
                <a:gd name="connsiteX267" fmla="*/ 935421 w 7094483"/>
                <a:gd name="connsiteY267" fmla="*/ 4982022 h 5234271"/>
                <a:gd name="connsiteX268" fmla="*/ 872359 w 7094483"/>
                <a:gd name="connsiteY268" fmla="*/ 5024064 h 5234271"/>
                <a:gd name="connsiteX269" fmla="*/ 777766 w 7094483"/>
                <a:gd name="connsiteY269" fmla="*/ 5034574 h 5234271"/>
                <a:gd name="connsiteX270" fmla="*/ 756745 w 7094483"/>
                <a:gd name="connsiteY270" fmla="*/ 5066105 h 5234271"/>
                <a:gd name="connsiteX271" fmla="*/ 693683 w 7094483"/>
                <a:gd name="connsiteY271" fmla="*/ 5097636 h 5234271"/>
                <a:gd name="connsiteX272" fmla="*/ 493986 w 7094483"/>
                <a:gd name="connsiteY272" fmla="*/ 5087126 h 5234271"/>
                <a:gd name="connsiteX273" fmla="*/ 388883 w 7094483"/>
                <a:gd name="connsiteY273" fmla="*/ 5097636 h 5234271"/>
                <a:gd name="connsiteX274" fmla="*/ 325821 w 7094483"/>
                <a:gd name="connsiteY274" fmla="*/ 5118657 h 5234271"/>
                <a:gd name="connsiteX275" fmla="*/ 294290 w 7094483"/>
                <a:gd name="connsiteY275" fmla="*/ 5139678 h 5234271"/>
                <a:gd name="connsiteX276" fmla="*/ 252249 w 7094483"/>
                <a:gd name="connsiteY276" fmla="*/ 5181719 h 5234271"/>
                <a:gd name="connsiteX277" fmla="*/ 220717 w 7094483"/>
                <a:gd name="connsiteY277" fmla="*/ 5202740 h 5234271"/>
                <a:gd name="connsiteX278" fmla="*/ 94593 w 7094483"/>
                <a:gd name="connsiteY278" fmla="*/ 5234271 h 5234271"/>
                <a:gd name="connsiteX279" fmla="*/ 52552 w 7094483"/>
                <a:gd name="connsiteY279" fmla="*/ 5171209 h 5234271"/>
                <a:gd name="connsiteX280" fmla="*/ 63062 w 7094483"/>
                <a:gd name="connsiteY280" fmla="*/ 5139678 h 5234271"/>
                <a:gd name="connsiteX281" fmla="*/ 94593 w 7094483"/>
                <a:gd name="connsiteY281" fmla="*/ 5118657 h 5234271"/>
                <a:gd name="connsiteX282" fmla="*/ 94593 w 7094483"/>
                <a:gd name="connsiteY282" fmla="*/ 5118657 h 52342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</a:cxnLst>
              <a:rect l="l" t="t" r="r" b="b"/>
              <a:pathLst>
                <a:path w="7094483" h="5234271">
                  <a:moveTo>
                    <a:pt x="0" y="5181719"/>
                  </a:moveTo>
                  <a:lnTo>
                    <a:pt x="0" y="5181719"/>
                  </a:lnTo>
                  <a:cubicBezTo>
                    <a:pt x="24524" y="5160698"/>
                    <a:pt x="49564" y="5140265"/>
                    <a:pt x="73573" y="5118657"/>
                  </a:cubicBezTo>
                  <a:cubicBezTo>
                    <a:pt x="97720" y="5096924"/>
                    <a:pt x="106602" y="5079453"/>
                    <a:pt x="136635" y="5066105"/>
                  </a:cubicBezTo>
                  <a:cubicBezTo>
                    <a:pt x="156883" y="5057106"/>
                    <a:pt x="199697" y="5045084"/>
                    <a:pt x="199697" y="5045084"/>
                  </a:cubicBezTo>
                  <a:cubicBezTo>
                    <a:pt x="206704" y="5034574"/>
                    <a:pt x="211785" y="5022485"/>
                    <a:pt x="220717" y="5013553"/>
                  </a:cubicBezTo>
                  <a:cubicBezTo>
                    <a:pt x="241090" y="4993181"/>
                    <a:pt x="258138" y="4990570"/>
                    <a:pt x="283780" y="4982022"/>
                  </a:cubicBezTo>
                  <a:cubicBezTo>
                    <a:pt x="290787" y="4971512"/>
                    <a:pt x="295868" y="4959423"/>
                    <a:pt x="304800" y="4950491"/>
                  </a:cubicBezTo>
                  <a:cubicBezTo>
                    <a:pt x="325173" y="4930118"/>
                    <a:pt x="342219" y="4927508"/>
                    <a:pt x="367862" y="4918960"/>
                  </a:cubicBezTo>
                  <a:cubicBezTo>
                    <a:pt x="378372" y="4908450"/>
                    <a:pt x="387974" y="4896945"/>
                    <a:pt x="399393" y="4887429"/>
                  </a:cubicBezTo>
                  <a:cubicBezTo>
                    <a:pt x="409097" y="4879342"/>
                    <a:pt x="421992" y="4875341"/>
                    <a:pt x="430924" y="4866409"/>
                  </a:cubicBezTo>
                  <a:cubicBezTo>
                    <a:pt x="500997" y="4796337"/>
                    <a:pt x="399389" y="4869916"/>
                    <a:pt x="483476" y="4813857"/>
                  </a:cubicBezTo>
                  <a:cubicBezTo>
                    <a:pt x="490483" y="4803347"/>
                    <a:pt x="495565" y="4791258"/>
                    <a:pt x="504497" y="4782326"/>
                  </a:cubicBezTo>
                  <a:cubicBezTo>
                    <a:pt x="513429" y="4773394"/>
                    <a:pt x="528137" y="4771169"/>
                    <a:pt x="536028" y="4761305"/>
                  </a:cubicBezTo>
                  <a:cubicBezTo>
                    <a:pt x="542949" y="4752654"/>
                    <a:pt x="541583" y="4739683"/>
                    <a:pt x="546538" y="4729774"/>
                  </a:cubicBezTo>
                  <a:cubicBezTo>
                    <a:pt x="552187" y="4718476"/>
                    <a:pt x="560552" y="4708753"/>
                    <a:pt x="567559" y="4698243"/>
                  </a:cubicBezTo>
                  <a:cubicBezTo>
                    <a:pt x="571062" y="4687733"/>
                    <a:pt x="571924" y="4675930"/>
                    <a:pt x="578069" y="4666712"/>
                  </a:cubicBezTo>
                  <a:cubicBezTo>
                    <a:pt x="586314" y="4654344"/>
                    <a:pt x="598181" y="4644697"/>
                    <a:pt x="609600" y="4635181"/>
                  </a:cubicBezTo>
                  <a:cubicBezTo>
                    <a:pt x="631886" y="4616609"/>
                    <a:pt x="657469" y="4605991"/>
                    <a:pt x="683173" y="4593140"/>
                  </a:cubicBezTo>
                  <a:cubicBezTo>
                    <a:pt x="717774" y="4558539"/>
                    <a:pt x="727483" y="4544708"/>
                    <a:pt x="777766" y="4519567"/>
                  </a:cubicBezTo>
                  <a:cubicBezTo>
                    <a:pt x="791780" y="4512560"/>
                    <a:pt x="806372" y="4506608"/>
                    <a:pt x="819807" y="4498547"/>
                  </a:cubicBezTo>
                  <a:cubicBezTo>
                    <a:pt x="841471" y="4485549"/>
                    <a:pt x="861848" y="4470519"/>
                    <a:pt x="882869" y="4456505"/>
                  </a:cubicBezTo>
                  <a:cubicBezTo>
                    <a:pt x="893379" y="4449498"/>
                    <a:pt x="902416" y="4439478"/>
                    <a:pt x="914400" y="4435484"/>
                  </a:cubicBezTo>
                  <a:lnTo>
                    <a:pt x="1008993" y="4403953"/>
                  </a:lnTo>
                  <a:lnTo>
                    <a:pt x="1040524" y="4393443"/>
                  </a:lnTo>
                  <a:lnTo>
                    <a:pt x="1072055" y="4382933"/>
                  </a:lnTo>
                  <a:cubicBezTo>
                    <a:pt x="1093076" y="4368919"/>
                    <a:pt x="1117252" y="4358755"/>
                    <a:pt x="1135117" y="4340891"/>
                  </a:cubicBezTo>
                  <a:cubicBezTo>
                    <a:pt x="1162323" y="4313686"/>
                    <a:pt x="1191997" y="4279891"/>
                    <a:pt x="1229711" y="4267319"/>
                  </a:cubicBezTo>
                  <a:cubicBezTo>
                    <a:pt x="1309720" y="4240649"/>
                    <a:pt x="1271046" y="4250643"/>
                    <a:pt x="1345324" y="4235788"/>
                  </a:cubicBezTo>
                  <a:cubicBezTo>
                    <a:pt x="1435688" y="4175544"/>
                    <a:pt x="1321357" y="4247772"/>
                    <a:pt x="1408386" y="4204257"/>
                  </a:cubicBezTo>
                  <a:cubicBezTo>
                    <a:pt x="1419684" y="4198608"/>
                    <a:pt x="1428374" y="4188366"/>
                    <a:pt x="1439917" y="4183236"/>
                  </a:cubicBezTo>
                  <a:cubicBezTo>
                    <a:pt x="1460165" y="4174237"/>
                    <a:pt x="1481959" y="4169223"/>
                    <a:pt x="1502980" y="4162216"/>
                  </a:cubicBezTo>
                  <a:cubicBezTo>
                    <a:pt x="1513490" y="4158713"/>
                    <a:pt x="1525293" y="4157850"/>
                    <a:pt x="1534511" y="4151705"/>
                  </a:cubicBezTo>
                  <a:cubicBezTo>
                    <a:pt x="1693888" y="4045455"/>
                    <a:pt x="1530319" y="4160455"/>
                    <a:pt x="1629104" y="4078133"/>
                  </a:cubicBezTo>
                  <a:cubicBezTo>
                    <a:pt x="1638808" y="4070046"/>
                    <a:pt x="1650931" y="4065199"/>
                    <a:pt x="1660635" y="4057112"/>
                  </a:cubicBezTo>
                  <a:cubicBezTo>
                    <a:pt x="1672054" y="4047596"/>
                    <a:pt x="1680747" y="4035097"/>
                    <a:pt x="1692166" y="4025581"/>
                  </a:cubicBezTo>
                  <a:cubicBezTo>
                    <a:pt x="1701870" y="4017494"/>
                    <a:pt x="1713993" y="4012647"/>
                    <a:pt x="1723697" y="4004560"/>
                  </a:cubicBezTo>
                  <a:cubicBezTo>
                    <a:pt x="1751986" y="3980986"/>
                    <a:pt x="1753206" y="3966921"/>
                    <a:pt x="1786759" y="3952009"/>
                  </a:cubicBezTo>
                  <a:cubicBezTo>
                    <a:pt x="1807007" y="3943010"/>
                    <a:pt x="1849821" y="3930988"/>
                    <a:pt x="1849821" y="3930988"/>
                  </a:cubicBezTo>
                  <a:cubicBezTo>
                    <a:pt x="1860331" y="3923981"/>
                    <a:pt x="1870054" y="3915616"/>
                    <a:pt x="1881352" y="3909967"/>
                  </a:cubicBezTo>
                  <a:cubicBezTo>
                    <a:pt x="1891261" y="3905012"/>
                    <a:pt x="1904232" y="3906378"/>
                    <a:pt x="1912883" y="3899457"/>
                  </a:cubicBezTo>
                  <a:cubicBezTo>
                    <a:pt x="1980799" y="3845125"/>
                    <a:pt x="1886181" y="3883833"/>
                    <a:pt x="1965435" y="3857416"/>
                  </a:cubicBezTo>
                  <a:cubicBezTo>
                    <a:pt x="1985238" y="3837612"/>
                    <a:pt x="2002155" y="3816571"/>
                    <a:pt x="2028497" y="3804864"/>
                  </a:cubicBezTo>
                  <a:cubicBezTo>
                    <a:pt x="2048745" y="3795865"/>
                    <a:pt x="2091559" y="3783843"/>
                    <a:pt x="2091559" y="3783843"/>
                  </a:cubicBezTo>
                  <a:cubicBezTo>
                    <a:pt x="2112580" y="3769829"/>
                    <a:pt x="2136757" y="3759666"/>
                    <a:pt x="2154621" y="3741802"/>
                  </a:cubicBezTo>
                  <a:cubicBezTo>
                    <a:pt x="2165131" y="3731292"/>
                    <a:pt x="2173159" y="3717490"/>
                    <a:pt x="2186152" y="3710271"/>
                  </a:cubicBezTo>
                  <a:cubicBezTo>
                    <a:pt x="2205521" y="3699510"/>
                    <a:pt x="2249214" y="3689250"/>
                    <a:pt x="2249214" y="3689250"/>
                  </a:cubicBezTo>
                  <a:cubicBezTo>
                    <a:pt x="2333301" y="3633191"/>
                    <a:pt x="2231693" y="3706770"/>
                    <a:pt x="2301766" y="3636698"/>
                  </a:cubicBezTo>
                  <a:cubicBezTo>
                    <a:pt x="2310698" y="3627766"/>
                    <a:pt x="2322787" y="3622685"/>
                    <a:pt x="2333297" y="3615678"/>
                  </a:cubicBezTo>
                  <a:cubicBezTo>
                    <a:pt x="2353967" y="3584672"/>
                    <a:pt x="2355499" y="3577908"/>
                    <a:pt x="2385849" y="3552616"/>
                  </a:cubicBezTo>
                  <a:cubicBezTo>
                    <a:pt x="2395553" y="3544529"/>
                    <a:pt x="2407676" y="3539682"/>
                    <a:pt x="2417380" y="3531595"/>
                  </a:cubicBezTo>
                  <a:cubicBezTo>
                    <a:pt x="2428799" y="3522079"/>
                    <a:pt x="2435918" y="3507283"/>
                    <a:pt x="2448911" y="3500064"/>
                  </a:cubicBezTo>
                  <a:cubicBezTo>
                    <a:pt x="2468280" y="3489303"/>
                    <a:pt x="2511973" y="3479043"/>
                    <a:pt x="2511973" y="3479043"/>
                  </a:cubicBezTo>
                  <a:cubicBezTo>
                    <a:pt x="2522483" y="3468533"/>
                    <a:pt x="2531136" y="3455757"/>
                    <a:pt x="2543504" y="3447512"/>
                  </a:cubicBezTo>
                  <a:cubicBezTo>
                    <a:pt x="2552722" y="3441367"/>
                    <a:pt x="2565126" y="3441957"/>
                    <a:pt x="2575035" y="3437002"/>
                  </a:cubicBezTo>
                  <a:cubicBezTo>
                    <a:pt x="2586333" y="3431353"/>
                    <a:pt x="2596056" y="3422988"/>
                    <a:pt x="2606566" y="3415981"/>
                  </a:cubicBezTo>
                  <a:cubicBezTo>
                    <a:pt x="2645101" y="3358177"/>
                    <a:pt x="2606568" y="3407220"/>
                    <a:pt x="2659117" y="3363429"/>
                  </a:cubicBezTo>
                  <a:cubicBezTo>
                    <a:pt x="2670536" y="3353913"/>
                    <a:pt x="2679363" y="3341571"/>
                    <a:pt x="2690649" y="3331898"/>
                  </a:cubicBezTo>
                  <a:cubicBezTo>
                    <a:pt x="2717889" y="3308550"/>
                    <a:pt x="2768610" y="3276421"/>
                    <a:pt x="2795752" y="3258326"/>
                  </a:cubicBezTo>
                  <a:cubicBezTo>
                    <a:pt x="2806262" y="3251319"/>
                    <a:pt x="2818351" y="3246237"/>
                    <a:pt x="2827283" y="3237305"/>
                  </a:cubicBezTo>
                  <a:cubicBezTo>
                    <a:pt x="2837793" y="3226795"/>
                    <a:pt x="2846446" y="3214019"/>
                    <a:pt x="2858814" y="3205774"/>
                  </a:cubicBezTo>
                  <a:cubicBezTo>
                    <a:pt x="2868032" y="3199629"/>
                    <a:pt x="2879835" y="3198767"/>
                    <a:pt x="2890345" y="3195264"/>
                  </a:cubicBezTo>
                  <a:cubicBezTo>
                    <a:pt x="2900855" y="3184754"/>
                    <a:pt x="2910143" y="3172859"/>
                    <a:pt x="2921876" y="3163733"/>
                  </a:cubicBezTo>
                  <a:cubicBezTo>
                    <a:pt x="2941818" y="3148222"/>
                    <a:pt x="2967074" y="3139555"/>
                    <a:pt x="2984938" y="3121691"/>
                  </a:cubicBezTo>
                  <a:cubicBezTo>
                    <a:pt x="3005959" y="3100670"/>
                    <a:pt x="3023265" y="3075119"/>
                    <a:pt x="3048000" y="3058629"/>
                  </a:cubicBezTo>
                  <a:cubicBezTo>
                    <a:pt x="3069021" y="3044615"/>
                    <a:pt x="3093198" y="3034452"/>
                    <a:pt x="3111062" y="3016588"/>
                  </a:cubicBezTo>
                  <a:cubicBezTo>
                    <a:pt x="3150427" y="2977223"/>
                    <a:pt x="3128492" y="2989757"/>
                    <a:pt x="3174124" y="2974547"/>
                  </a:cubicBezTo>
                  <a:cubicBezTo>
                    <a:pt x="3184634" y="2967540"/>
                    <a:pt x="3194357" y="2959175"/>
                    <a:pt x="3205655" y="2953526"/>
                  </a:cubicBezTo>
                  <a:cubicBezTo>
                    <a:pt x="3215564" y="2948571"/>
                    <a:pt x="3227968" y="2949161"/>
                    <a:pt x="3237186" y="2943016"/>
                  </a:cubicBezTo>
                  <a:cubicBezTo>
                    <a:pt x="3288841" y="2908579"/>
                    <a:pt x="3250961" y="2918729"/>
                    <a:pt x="3289738" y="2879953"/>
                  </a:cubicBezTo>
                  <a:cubicBezTo>
                    <a:pt x="3298670" y="2871021"/>
                    <a:pt x="3310759" y="2865940"/>
                    <a:pt x="3321269" y="2858933"/>
                  </a:cubicBezTo>
                  <a:cubicBezTo>
                    <a:pt x="3324773" y="2848423"/>
                    <a:pt x="3324859" y="2836053"/>
                    <a:pt x="3331780" y="2827402"/>
                  </a:cubicBezTo>
                  <a:cubicBezTo>
                    <a:pt x="3339671" y="2817538"/>
                    <a:pt x="3353607" y="2814468"/>
                    <a:pt x="3363311" y="2806381"/>
                  </a:cubicBezTo>
                  <a:cubicBezTo>
                    <a:pt x="3444237" y="2738942"/>
                    <a:pt x="3348087" y="2806020"/>
                    <a:pt x="3426373" y="2753829"/>
                  </a:cubicBezTo>
                  <a:lnTo>
                    <a:pt x="3531476" y="2596174"/>
                  </a:lnTo>
                  <a:lnTo>
                    <a:pt x="3552497" y="2564643"/>
                  </a:lnTo>
                  <a:cubicBezTo>
                    <a:pt x="3559504" y="2554133"/>
                    <a:pt x="3563007" y="2540119"/>
                    <a:pt x="3573517" y="2533112"/>
                  </a:cubicBezTo>
                  <a:cubicBezTo>
                    <a:pt x="3604521" y="2512443"/>
                    <a:pt x="3611291" y="2510907"/>
                    <a:pt x="3636580" y="2480560"/>
                  </a:cubicBezTo>
                  <a:cubicBezTo>
                    <a:pt x="3644667" y="2470856"/>
                    <a:pt x="3648094" y="2457347"/>
                    <a:pt x="3657600" y="2449029"/>
                  </a:cubicBezTo>
                  <a:cubicBezTo>
                    <a:pt x="3676613" y="2432393"/>
                    <a:pt x="3699641" y="2421002"/>
                    <a:pt x="3720662" y="2406988"/>
                  </a:cubicBezTo>
                  <a:cubicBezTo>
                    <a:pt x="3731172" y="2399981"/>
                    <a:pt x="3740209" y="2389961"/>
                    <a:pt x="3752193" y="2385967"/>
                  </a:cubicBezTo>
                  <a:lnTo>
                    <a:pt x="3815255" y="2364947"/>
                  </a:lnTo>
                  <a:cubicBezTo>
                    <a:pt x="3852202" y="2309527"/>
                    <a:pt x="3814972" y="2350053"/>
                    <a:pt x="3878317" y="2322905"/>
                  </a:cubicBezTo>
                  <a:cubicBezTo>
                    <a:pt x="3889928" y="2317929"/>
                    <a:pt x="3898550" y="2307533"/>
                    <a:pt x="3909849" y="2301884"/>
                  </a:cubicBezTo>
                  <a:cubicBezTo>
                    <a:pt x="3919758" y="2296929"/>
                    <a:pt x="3930870" y="2294877"/>
                    <a:pt x="3941380" y="2291374"/>
                  </a:cubicBezTo>
                  <a:cubicBezTo>
                    <a:pt x="3951890" y="2284367"/>
                    <a:pt x="3961083" y="2274788"/>
                    <a:pt x="3972911" y="2270353"/>
                  </a:cubicBezTo>
                  <a:cubicBezTo>
                    <a:pt x="3989637" y="2264081"/>
                    <a:pt x="4008131" y="2264176"/>
                    <a:pt x="4025462" y="2259843"/>
                  </a:cubicBezTo>
                  <a:cubicBezTo>
                    <a:pt x="4036210" y="2257156"/>
                    <a:pt x="4046483" y="2252836"/>
                    <a:pt x="4056993" y="2249333"/>
                  </a:cubicBezTo>
                  <a:cubicBezTo>
                    <a:pt x="4135279" y="2197142"/>
                    <a:pt x="4039129" y="2264220"/>
                    <a:pt x="4120055" y="2196781"/>
                  </a:cubicBezTo>
                  <a:cubicBezTo>
                    <a:pt x="4129759" y="2188694"/>
                    <a:pt x="4141882" y="2183847"/>
                    <a:pt x="4151586" y="2175760"/>
                  </a:cubicBezTo>
                  <a:cubicBezTo>
                    <a:pt x="4204072" y="2132022"/>
                    <a:pt x="4159236" y="2152189"/>
                    <a:pt x="4214649" y="2133719"/>
                  </a:cubicBezTo>
                  <a:cubicBezTo>
                    <a:pt x="4264618" y="2100406"/>
                    <a:pt x="4234194" y="2116694"/>
                    <a:pt x="4309242" y="2091678"/>
                  </a:cubicBezTo>
                  <a:lnTo>
                    <a:pt x="4340773" y="2081167"/>
                  </a:lnTo>
                  <a:lnTo>
                    <a:pt x="4372304" y="2070657"/>
                  </a:lnTo>
                  <a:cubicBezTo>
                    <a:pt x="4382814" y="2060147"/>
                    <a:pt x="4392416" y="2048642"/>
                    <a:pt x="4403835" y="2039126"/>
                  </a:cubicBezTo>
                  <a:cubicBezTo>
                    <a:pt x="4413539" y="2031039"/>
                    <a:pt x="4426434" y="2027037"/>
                    <a:pt x="4435366" y="2018105"/>
                  </a:cubicBezTo>
                  <a:cubicBezTo>
                    <a:pt x="4484977" y="1968493"/>
                    <a:pt x="4432705" y="2006331"/>
                    <a:pt x="4466897" y="1955043"/>
                  </a:cubicBezTo>
                  <a:cubicBezTo>
                    <a:pt x="4489392" y="1921301"/>
                    <a:pt x="4496901" y="1924021"/>
                    <a:pt x="4529959" y="1913002"/>
                  </a:cubicBezTo>
                  <a:cubicBezTo>
                    <a:pt x="4587489" y="1932178"/>
                    <a:pt x="4562214" y="1928647"/>
                    <a:pt x="4656083" y="1913002"/>
                  </a:cubicBezTo>
                  <a:cubicBezTo>
                    <a:pt x="4667011" y="1911181"/>
                    <a:pt x="4677929" y="1907871"/>
                    <a:pt x="4687614" y="1902491"/>
                  </a:cubicBezTo>
                  <a:cubicBezTo>
                    <a:pt x="4709698" y="1890222"/>
                    <a:pt x="4726709" y="1868439"/>
                    <a:pt x="4750676" y="1860450"/>
                  </a:cubicBezTo>
                  <a:lnTo>
                    <a:pt x="4876800" y="1818409"/>
                  </a:lnTo>
                  <a:cubicBezTo>
                    <a:pt x="4887310" y="1814905"/>
                    <a:pt x="4899113" y="1814043"/>
                    <a:pt x="4908331" y="1807898"/>
                  </a:cubicBezTo>
                  <a:lnTo>
                    <a:pt x="4971393" y="1765857"/>
                  </a:lnTo>
                  <a:cubicBezTo>
                    <a:pt x="4981903" y="1758850"/>
                    <a:pt x="4993992" y="1753768"/>
                    <a:pt x="5002924" y="1744836"/>
                  </a:cubicBezTo>
                  <a:cubicBezTo>
                    <a:pt x="5013434" y="1734326"/>
                    <a:pt x="5022087" y="1721550"/>
                    <a:pt x="5034455" y="1713305"/>
                  </a:cubicBezTo>
                  <a:cubicBezTo>
                    <a:pt x="5043673" y="1707160"/>
                    <a:pt x="5055333" y="1705839"/>
                    <a:pt x="5065986" y="1702795"/>
                  </a:cubicBezTo>
                  <a:cubicBezTo>
                    <a:pt x="5177155" y="1671032"/>
                    <a:pt x="5021263" y="1721206"/>
                    <a:pt x="5171090" y="1671264"/>
                  </a:cubicBezTo>
                  <a:cubicBezTo>
                    <a:pt x="5181600" y="1667761"/>
                    <a:pt x="5193403" y="1666898"/>
                    <a:pt x="5202621" y="1660753"/>
                  </a:cubicBezTo>
                  <a:cubicBezTo>
                    <a:pt x="5276911" y="1611228"/>
                    <a:pt x="5184963" y="1673367"/>
                    <a:pt x="5276193" y="1608202"/>
                  </a:cubicBezTo>
                  <a:cubicBezTo>
                    <a:pt x="5309462" y="1584438"/>
                    <a:pt x="5315421" y="1585088"/>
                    <a:pt x="5349766" y="1555650"/>
                  </a:cubicBezTo>
                  <a:cubicBezTo>
                    <a:pt x="5389443" y="1521642"/>
                    <a:pt x="5365097" y="1524119"/>
                    <a:pt x="5391807" y="1524119"/>
                  </a:cubicBezTo>
                  <a:lnTo>
                    <a:pt x="5391807" y="1471567"/>
                  </a:lnTo>
                  <a:cubicBezTo>
                    <a:pt x="5416331" y="1450546"/>
                    <a:pt x="5443921" y="1432647"/>
                    <a:pt x="5465380" y="1408505"/>
                  </a:cubicBezTo>
                  <a:cubicBezTo>
                    <a:pt x="5472740" y="1400225"/>
                    <a:pt x="5468969" y="1385625"/>
                    <a:pt x="5475890" y="1376974"/>
                  </a:cubicBezTo>
                  <a:cubicBezTo>
                    <a:pt x="5490708" y="1358451"/>
                    <a:pt x="5518180" y="1352367"/>
                    <a:pt x="5538952" y="1345443"/>
                  </a:cubicBezTo>
                  <a:cubicBezTo>
                    <a:pt x="5559973" y="1324422"/>
                    <a:pt x="5585524" y="1307116"/>
                    <a:pt x="5602014" y="1282381"/>
                  </a:cubicBezTo>
                  <a:cubicBezTo>
                    <a:pt x="5630042" y="1240340"/>
                    <a:pt x="5612525" y="1257857"/>
                    <a:pt x="5654566" y="1229829"/>
                  </a:cubicBezTo>
                  <a:cubicBezTo>
                    <a:pt x="5673065" y="1174331"/>
                    <a:pt x="5658931" y="1207515"/>
                    <a:pt x="5707117" y="1135236"/>
                  </a:cubicBezTo>
                  <a:cubicBezTo>
                    <a:pt x="5714124" y="1124726"/>
                    <a:pt x="5717628" y="1110712"/>
                    <a:pt x="5728138" y="1103705"/>
                  </a:cubicBezTo>
                  <a:lnTo>
                    <a:pt x="5791200" y="1061664"/>
                  </a:lnTo>
                  <a:cubicBezTo>
                    <a:pt x="5801710" y="1054657"/>
                    <a:pt x="5813799" y="1049575"/>
                    <a:pt x="5822731" y="1040643"/>
                  </a:cubicBezTo>
                  <a:cubicBezTo>
                    <a:pt x="5833241" y="1030133"/>
                    <a:pt x="5842529" y="1018237"/>
                    <a:pt x="5854262" y="1009112"/>
                  </a:cubicBezTo>
                  <a:cubicBezTo>
                    <a:pt x="5874204" y="993602"/>
                    <a:pt x="5899460" y="984935"/>
                    <a:pt x="5917324" y="967071"/>
                  </a:cubicBezTo>
                  <a:cubicBezTo>
                    <a:pt x="6009442" y="874953"/>
                    <a:pt x="5896712" y="991806"/>
                    <a:pt x="5969876" y="904009"/>
                  </a:cubicBezTo>
                  <a:cubicBezTo>
                    <a:pt x="5995166" y="873662"/>
                    <a:pt x="6001935" y="872126"/>
                    <a:pt x="6032938" y="851457"/>
                  </a:cubicBezTo>
                  <a:cubicBezTo>
                    <a:pt x="6052960" y="791396"/>
                    <a:pt x="6026932" y="841449"/>
                    <a:pt x="6074980" y="809416"/>
                  </a:cubicBezTo>
                  <a:cubicBezTo>
                    <a:pt x="6153710" y="756929"/>
                    <a:pt x="6063069" y="792364"/>
                    <a:pt x="6138042" y="767374"/>
                  </a:cubicBezTo>
                  <a:cubicBezTo>
                    <a:pt x="6197597" y="678038"/>
                    <a:pt x="6099507" y="816419"/>
                    <a:pt x="6222124" y="693802"/>
                  </a:cubicBezTo>
                  <a:cubicBezTo>
                    <a:pt x="6232634" y="683292"/>
                    <a:pt x="6244139" y="673690"/>
                    <a:pt x="6253655" y="662271"/>
                  </a:cubicBezTo>
                  <a:cubicBezTo>
                    <a:pt x="6261742" y="652567"/>
                    <a:pt x="6264812" y="638631"/>
                    <a:pt x="6274676" y="630740"/>
                  </a:cubicBezTo>
                  <a:cubicBezTo>
                    <a:pt x="6283327" y="623819"/>
                    <a:pt x="6295697" y="623733"/>
                    <a:pt x="6306207" y="620229"/>
                  </a:cubicBezTo>
                  <a:cubicBezTo>
                    <a:pt x="6358398" y="541943"/>
                    <a:pt x="6291320" y="638093"/>
                    <a:pt x="6358759" y="557167"/>
                  </a:cubicBezTo>
                  <a:cubicBezTo>
                    <a:pt x="6366846" y="547463"/>
                    <a:pt x="6371693" y="535340"/>
                    <a:pt x="6379780" y="525636"/>
                  </a:cubicBezTo>
                  <a:cubicBezTo>
                    <a:pt x="6405070" y="495289"/>
                    <a:pt x="6411839" y="493753"/>
                    <a:pt x="6442842" y="473084"/>
                  </a:cubicBezTo>
                  <a:cubicBezTo>
                    <a:pt x="6446345" y="462574"/>
                    <a:pt x="6446431" y="450204"/>
                    <a:pt x="6453352" y="441553"/>
                  </a:cubicBezTo>
                  <a:cubicBezTo>
                    <a:pt x="6461243" y="431689"/>
                    <a:pt x="6475179" y="428620"/>
                    <a:pt x="6484883" y="420533"/>
                  </a:cubicBezTo>
                  <a:cubicBezTo>
                    <a:pt x="6496302" y="411017"/>
                    <a:pt x="6504995" y="398518"/>
                    <a:pt x="6516414" y="389002"/>
                  </a:cubicBezTo>
                  <a:cubicBezTo>
                    <a:pt x="6526118" y="380915"/>
                    <a:pt x="6538241" y="376068"/>
                    <a:pt x="6547945" y="367981"/>
                  </a:cubicBezTo>
                  <a:cubicBezTo>
                    <a:pt x="6559364" y="358465"/>
                    <a:pt x="6568057" y="345966"/>
                    <a:pt x="6579476" y="336450"/>
                  </a:cubicBezTo>
                  <a:cubicBezTo>
                    <a:pt x="6589180" y="328363"/>
                    <a:pt x="6601566" y="323821"/>
                    <a:pt x="6611007" y="315429"/>
                  </a:cubicBezTo>
                  <a:cubicBezTo>
                    <a:pt x="6669911" y="263070"/>
                    <a:pt x="6663141" y="268759"/>
                    <a:pt x="6695090" y="220836"/>
                  </a:cubicBezTo>
                  <a:cubicBezTo>
                    <a:pt x="6721507" y="141582"/>
                    <a:pt x="6685872" y="239272"/>
                    <a:pt x="6726621" y="157774"/>
                  </a:cubicBezTo>
                  <a:cubicBezTo>
                    <a:pt x="6731576" y="147865"/>
                    <a:pt x="6733628" y="136753"/>
                    <a:pt x="6737131" y="126243"/>
                  </a:cubicBezTo>
                  <a:cubicBezTo>
                    <a:pt x="6712117" y="51197"/>
                    <a:pt x="6697675" y="75472"/>
                    <a:pt x="6747642" y="42160"/>
                  </a:cubicBezTo>
                  <a:cubicBezTo>
                    <a:pt x="6754649" y="31650"/>
                    <a:pt x="6758798" y="18520"/>
                    <a:pt x="6768662" y="10629"/>
                  </a:cubicBezTo>
                  <a:cubicBezTo>
                    <a:pt x="6797018" y="-12056"/>
                    <a:pt x="6848879" y="8259"/>
                    <a:pt x="6873766" y="10629"/>
                  </a:cubicBezTo>
                  <a:cubicBezTo>
                    <a:pt x="6922718" y="15291"/>
                    <a:pt x="6971863" y="17636"/>
                    <a:pt x="7020911" y="21140"/>
                  </a:cubicBezTo>
                  <a:lnTo>
                    <a:pt x="7062952" y="147264"/>
                  </a:lnTo>
                  <a:cubicBezTo>
                    <a:pt x="7066455" y="157774"/>
                    <a:pt x="7067317" y="169577"/>
                    <a:pt x="7073462" y="178795"/>
                  </a:cubicBezTo>
                  <a:lnTo>
                    <a:pt x="7094483" y="210326"/>
                  </a:lnTo>
                  <a:cubicBezTo>
                    <a:pt x="7090980" y="276891"/>
                    <a:pt x="7090008" y="343638"/>
                    <a:pt x="7083973" y="410022"/>
                  </a:cubicBezTo>
                  <a:cubicBezTo>
                    <a:pt x="7080688" y="446159"/>
                    <a:pt x="7066814" y="440746"/>
                    <a:pt x="7052442" y="473084"/>
                  </a:cubicBezTo>
                  <a:cubicBezTo>
                    <a:pt x="7037819" y="505987"/>
                    <a:pt x="7029646" y="543246"/>
                    <a:pt x="7020911" y="578188"/>
                  </a:cubicBezTo>
                  <a:cubicBezTo>
                    <a:pt x="7017407" y="623733"/>
                    <a:pt x="7017524" y="669702"/>
                    <a:pt x="7010400" y="714822"/>
                  </a:cubicBezTo>
                  <a:cubicBezTo>
                    <a:pt x="7006944" y="736709"/>
                    <a:pt x="6996387" y="756863"/>
                    <a:pt x="6989380" y="777884"/>
                  </a:cubicBezTo>
                  <a:lnTo>
                    <a:pt x="6968359" y="840947"/>
                  </a:lnTo>
                  <a:cubicBezTo>
                    <a:pt x="6964856" y="851457"/>
                    <a:pt x="6960536" y="861730"/>
                    <a:pt x="6957849" y="872478"/>
                  </a:cubicBezTo>
                  <a:cubicBezTo>
                    <a:pt x="6954345" y="886492"/>
                    <a:pt x="6950171" y="900355"/>
                    <a:pt x="6947338" y="914519"/>
                  </a:cubicBezTo>
                  <a:cubicBezTo>
                    <a:pt x="6943159" y="935416"/>
                    <a:pt x="6943567" y="957364"/>
                    <a:pt x="6936828" y="977581"/>
                  </a:cubicBezTo>
                  <a:cubicBezTo>
                    <a:pt x="6932833" y="989565"/>
                    <a:pt x="6922814" y="998602"/>
                    <a:pt x="6915807" y="1009112"/>
                  </a:cubicBezTo>
                  <a:cubicBezTo>
                    <a:pt x="6889390" y="1088366"/>
                    <a:pt x="6925025" y="990676"/>
                    <a:pt x="6884276" y="1072174"/>
                  </a:cubicBezTo>
                  <a:cubicBezTo>
                    <a:pt x="6853854" y="1133018"/>
                    <a:pt x="6902009" y="1075462"/>
                    <a:pt x="6842235" y="1135236"/>
                  </a:cubicBezTo>
                  <a:cubicBezTo>
                    <a:pt x="6826958" y="1181067"/>
                    <a:pt x="6827953" y="1196517"/>
                    <a:pt x="6800193" y="1229829"/>
                  </a:cubicBezTo>
                  <a:cubicBezTo>
                    <a:pt x="6790677" y="1241248"/>
                    <a:pt x="6777787" y="1249627"/>
                    <a:pt x="6768662" y="1261360"/>
                  </a:cubicBezTo>
                  <a:cubicBezTo>
                    <a:pt x="6702635" y="1346252"/>
                    <a:pt x="6756131" y="1304748"/>
                    <a:pt x="6695090" y="1345443"/>
                  </a:cubicBezTo>
                  <a:cubicBezTo>
                    <a:pt x="6676591" y="1400941"/>
                    <a:pt x="6693798" y="1370829"/>
                    <a:pt x="6621517" y="1419016"/>
                  </a:cubicBezTo>
                  <a:lnTo>
                    <a:pt x="6589986" y="1440036"/>
                  </a:lnTo>
                  <a:cubicBezTo>
                    <a:pt x="6571301" y="1468065"/>
                    <a:pt x="6565449" y="1481309"/>
                    <a:pt x="6537435" y="1503098"/>
                  </a:cubicBezTo>
                  <a:cubicBezTo>
                    <a:pt x="6517493" y="1518609"/>
                    <a:pt x="6492237" y="1527276"/>
                    <a:pt x="6474373" y="1545140"/>
                  </a:cubicBezTo>
                  <a:cubicBezTo>
                    <a:pt x="6463863" y="1555650"/>
                    <a:pt x="6454575" y="1567546"/>
                    <a:pt x="6442842" y="1576671"/>
                  </a:cubicBezTo>
                  <a:cubicBezTo>
                    <a:pt x="6371647" y="1632044"/>
                    <a:pt x="6399335" y="1604535"/>
                    <a:pt x="6337738" y="1639733"/>
                  </a:cubicBezTo>
                  <a:cubicBezTo>
                    <a:pt x="6280689" y="1672332"/>
                    <a:pt x="6332487" y="1651993"/>
                    <a:pt x="6274676" y="1671264"/>
                  </a:cubicBezTo>
                  <a:cubicBezTo>
                    <a:pt x="6267669" y="1681774"/>
                    <a:pt x="6263162" y="1694477"/>
                    <a:pt x="6253655" y="1702795"/>
                  </a:cubicBezTo>
                  <a:cubicBezTo>
                    <a:pt x="6234642" y="1719431"/>
                    <a:pt x="6211614" y="1730822"/>
                    <a:pt x="6190593" y="1744836"/>
                  </a:cubicBezTo>
                  <a:lnTo>
                    <a:pt x="6127531" y="1786878"/>
                  </a:lnTo>
                  <a:cubicBezTo>
                    <a:pt x="6117021" y="1793885"/>
                    <a:pt x="6104932" y="1798966"/>
                    <a:pt x="6096000" y="1807898"/>
                  </a:cubicBezTo>
                  <a:cubicBezTo>
                    <a:pt x="6085490" y="1818408"/>
                    <a:pt x="6073985" y="1828010"/>
                    <a:pt x="6064469" y="1839429"/>
                  </a:cubicBezTo>
                  <a:cubicBezTo>
                    <a:pt x="6056382" y="1849133"/>
                    <a:pt x="6053959" y="1863953"/>
                    <a:pt x="6043449" y="1870960"/>
                  </a:cubicBezTo>
                  <a:cubicBezTo>
                    <a:pt x="6031430" y="1878973"/>
                    <a:pt x="6015421" y="1877967"/>
                    <a:pt x="6001407" y="1881471"/>
                  </a:cubicBezTo>
                  <a:cubicBezTo>
                    <a:pt x="5952359" y="1955043"/>
                    <a:pt x="5980387" y="1930520"/>
                    <a:pt x="5927835" y="1965553"/>
                  </a:cubicBezTo>
                  <a:cubicBezTo>
                    <a:pt x="5920828" y="1976063"/>
                    <a:pt x="5916678" y="1989193"/>
                    <a:pt x="5906814" y="1997084"/>
                  </a:cubicBezTo>
                  <a:cubicBezTo>
                    <a:pt x="5898163" y="2004005"/>
                    <a:pt x="5885192" y="2002640"/>
                    <a:pt x="5875283" y="2007595"/>
                  </a:cubicBezTo>
                  <a:cubicBezTo>
                    <a:pt x="5863985" y="2013244"/>
                    <a:pt x="5855580" y="2024181"/>
                    <a:pt x="5843752" y="2028616"/>
                  </a:cubicBezTo>
                  <a:cubicBezTo>
                    <a:pt x="5832001" y="2033023"/>
                    <a:pt x="5735220" y="2048456"/>
                    <a:pt x="5728138" y="2049636"/>
                  </a:cubicBezTo>
                  <a:cubicBezTo>
                    <a:pt x="5707117" y="2056643"/>
                    <a:pt x="5680744" y="2054989"/>
                    <a:pt x="5665076" y="2070657"/>
                  </a:cubicBezTo>
                  <a:cubicBezTo>
                    <a:pt x="5644055" y="2091678"/>
                    <a:pt x="5618504" y="2108984"/>
                    <a:pt x="5602014" y="2133719"/>
                  </a:cubicBezTo>
                  <a:cubicBezTo>
                    <a:pt x="5573986" y="2175760"/>
                    <a:pt x="5591503" y="2158243"/>
                    <a:pt x="5549462" y="2186271"/>
                  </a:cubicBezTo>
                  <a:cubicBezTo>
                    <a:pt x="5530777" y="2214299"/>
                    <a:pt x="5524925" y="2227545"/>
                    <a:pt x="5496911" y="2249333"/>
                  </a:cubicBezTo>
                  <a:cubicBezTo>
                    <a:pt x="5476969" y="2264843"/>
                    <a:pt x="5451713" y="2273510"/>
                    <a:pt x="5433849" y="2291374"/>
                  </a:cubicBezTo>
                  <a:cubicBezTo>
                    <a:pt x="5423338" y="2301884"/>
                    <a:pt x="5414050" y="2313779"/>
                    <a:pt x="5402317" y="2322905"/>
                  </a:cubicBezTo>
                  <a:cubicBezTo>
                    <a:pt x="5382375" y="2338415"/>
                    <a:pt x="5339255" y="2364947"/>
                    <a:pt x="5339255" y="2364947"/>
                  </a:cubicBezTo>
                  <a:cubicBezTo>
                    <a:pt x="5301745" y="2421213"/>
                    <a:pt x="5327167" y="2387546"/>
                    <a:pt x="5255173" y="2459540"/>
                  </a:cubicBezTo>
                  <a:cubicBezTo>
                    <a:pt x="5244663" y="2470050"/>
                    <a:pt x="5236010" y="2482826"/>
                    <a:pt x="5223642" y="2491071"/>
                  </a:cubicBezTo>
                  <a:cubicBezTo>
                    <a:pt x="5213132" y="2498078"/>
                    <a:pt x="5201815" y="2504004"/>
                    <a:pt x="5192111" y="2512091"/>
                  </a:cubicBezTo>
                  <a:cubicBezTo>
                    <a:pt x="5180692" y="2521607"/>
                    <a:pt x="5170096" y="2532203"/>
                    <a:pt x="5160580" y="2543622"/>
                  </a:cubicBezTo>
                  <a:cubicBezTo>
                    <a:pt x="5152493" y="2553326"/>
                    <a:pt x="5149065" y="2566835"/>
                    <a:pt x="5139559" y="2575153"/>
                  </a:cubicBezTo>
                  <a:cubicBezTo>
                    <a:pt x="5120546" y="2591789"/>
                    <a:pt x="5094361" y="2599331"/>
                    <a:pt x="5076497" y="2617195"/>
                  </a:cubicBezTo>
                  <a:cubicBezTo>
                    <a:pt x="5004503" y="2689189"/>
                    <a:pt x="5038170" y="2663767"/>
                    <a:pt x="4981904" y="2701278"/>
                  </a:cubicBezTo>
                  <a:cubicBezTo>
                    <a:pt x="4921660" y="2791642"/>
                    <a:pt x="5001877" y="2685300"/>
                    <a:pt x="4929352" y="2743319"/>
                  </a:cubicBezTo>
                  <a:cubicBezTo>
                    <a:pt x="4919488" y="2751210"/>
                    <a:pt x="4917838" y="2766532"/>
                    <a:pt x="4908331" y="2774850"/>
                  </a:cubicBezTo>
                  <a:cubicBezTo>
                    <a:pt x="4889318" y="2791486"/>
                    <a:pt x="4845269" y="2816891"/>
                    <a:pt x="4845269" y="2816891"/>
                  </a:cubicBezTo>
                  <a:cubicBezTo>
                    <a:pt x="4796221" y="2890463"/>
                    <a:pt x="4824249" y="2865939"/>
                    <a:pt x="4771697" y="2900974"/>
                  </a:cubicBezTo>
                  <a:cubicBezTo>
                    <a:pt x="4685744" y="2893811"/>
                    <a:pt x="4594849" y="2879497"/>
                    <a:pt x="4508938" y="2900974"/>
                  </a:cubicBezTo>
                  <a:cubicBezTo>
                    <a:pt x="4494518" y="2904579"/>
                    <a:pt x="4488826" y="2922989"/>
                    <a:pt x="4477407" y="2932505"/>
                  </a:cubicBezTo>
                  <a:cubicBezTo>
                    <a:pt x="4467703" y="2940592"/>
                    <a:pt x="4457419" y="2948396"/>
                    <a:pt x="4445876" y="2953526"/>
                  </a:cubicBezTo>
                  <a:cubicBezTo>
                    <a:pt x="4400916" y="2973508"/>
                    <a:pt x="4383576" y="2972828"/>
                    <a:pt x="4340773" y="2985057"/>
                  </a:cubicBezTo>
                  <a:cubicBezTo>
                    <a:pt x="4330120" y="2988101"/>
                    <a:pt x="4319752" y="2992064"/>
                    <a:pt x="4309242" y="2995567"/>
                  </a:cubicBezTo>
                  <a:cubicBezTo>
                    <a:pt x="4298732" y="3006077"/>
                    <a:pt x="4289130" y="3017582"/>
                    <a:pt x="4277711" y="3027098"/>
                  </a:cubicBezTo>
                  <a:cubicBezTo>
                    <a:pt x="4268007" y="3035185"/>
                    <a:pt x="4255112" y="3039187"/>
                    <a:pt x="4246180" y="3048119"/>
                  </a:cubicBezTo>
                  <a:cubicBezTo>
                    <a:pt x="4237248" y="3057051"/>
                    <a:pt x="4234091" y="3070718"/>
                    <a:pt x="4225159" y="3079650"/>
                  </a:cubicBezTo>
                  <a:cubicBezTo>
                    <a:pt x="4216227" y="3088582"/>
                    <a:pt x="4203332" y="3092584"/>
                    <a:pt x="4193628" y="3100671"/>
                  </a:cubicBezTo>
                  <a:cubicBezTo>
                    <a:pt x="4094840" y="3182995"/>
                    <a:pt x="4258417" y="3067988"/>
                    <a:pt x="4099035" y="3174243"/>
                  </a:cubicBezTo>
                  <a:cubicBezTo>
                    <a:pt x="4088525" y="3181250"/>
                    <a:pt x="4079488" y="3191270"/>
                    <a:pt x="4067504" y="3195264"/>
                  </a:cubicBezTo>
                  <a:lnTo>
                    <a:pt x="4004442" y="3216284"/>
                  </a:lnTo>
                  <a:cubicBezTo>
                    <a:pt x="3993932" y="3219787"/>
                    <a:pt x="3983839" y="3224974"/>
                    <a:pt x="3972911" y="3226795"/>
                  </a:cubicBezTo>
                  <a:lnTo>
                    <a:pt x="3909849" y="3237305"/>
                  </a:lnTo>
                  <a:lnTo>
                    <a:pt x="3815255" y="3268836"/>
                  </a:lnTo>
                  <a:cubicBezTo>
                    <a:pt x="3804745" y="3272340"/>
                    <a:pt x="3792942" y="3273202"/>
                    <a:pt x="3783724" y="3279347"/>
                  </a:cubicBezTo>
                  <a:lnTo>
                    <a:pt x="3752193" y="3300367"/>
                  </a:lnTo>
                  <a:cubicBezTo>
                    <a:pt x="3745186" y="3321388"/>
                    <a:pt x="3749609" y="3351138"/>
                    <a:pt x="3731173" y="3363429"/>
                  </a:cubicBezTo>
                  <a:cubicBezTo>
                    <a:pt x="3658893" y="3411616"/>
                    <a:pt x="3692078" y="3397482"/>
                    <a:pt x="3636580" y="3415981"/>
                  </a:cubicBezTo>
                  <a:cubicBezTo>
                    <a:pt x="3607815" y="3435158"/>
                    <a:pt x="3598779" y="3435343"/>
                    <a:pt x="3584028" y="3468533"/>
                  </a:cubicBezTo>
                  <a:cubicBezTo>
                    <a:pt x="3578930" y="3480002"/>
                    <a:pt x="3563943" y="3549403"/>
                    <a:pt x="3541986" y="3563126"/>
                  </a:cubicBezTo>
                  <a:cubicBezTo>
                    <a:pt x="3523196" y="3574870"/>
                    <a:pt x="3499945" y="3577140"/>
                    <a:pt x="3478924" y="3584147"/>
                  </a:cubicBezTo>
                  <a:lnTo>
                    <a:pt x="3447393" y="3594657"/>
                  </a:lnTo>
                  <a:cubicBezTo>
                    <a:pt x="3436883" y="3601664"/>
                    <a:pt x="3427160" y="3610029"/>
                    <a:pt x="3415862" y="3615678"/>
                  </a:cubicBezTo>
                  <a:cubicBezTo>
                    <a:pt x="3405953" y="3620633"/>
                    <a:pt x="3392165" y="3618354"/>
                    <a:pt x="3384331" y="3626188"/>
                  </a:cubicBezTo>
                  <a:cubicBezTo>
                    <a:pt x="3376497" y="3634022"/>
                    <a:pt x="3377324" y="3647209"/>
                    <a:pt x="3373821" y="3657719"/>
                  </a:cubicBezTo>
                  <a:cubicBezTo>
                    <a:pt x="3370318" y="3699760"/>
                    <a:pt x="3375718" y="3743521"/>
                    <a:pt x="3363311" y="3783843"/>
                  </a:cubicBezTo>
                  <a:cubicBezTo>
                    <a:pt x="3360053" y="3794432"/>
                    <a:pt x="3341689" y="3789398"/>
                    <a:pt x="3331780" y="3794353"/>
                  </a:cubicBezTo>
                  <a:cubicBezTo>
                    <a:pt x="3320482" y="3800002"/>
                    <a:pt x="3311547" y="3809725"/>
                    <a:pt x="3300249" y="3815374"/>
                  </a:cubicBezTo>
                  <a:cubicBezTo>
                    <a:pt x="3259812" y="3835592"/>
                    <a:pt x="3182632" y="3833710"/>
                    <a:pt x="3153104" y="3836395"/>
                  </a:cubicBezTo>
                  <a:cubicBezTo>
                    <a:pt x="3132083" y="3850409"/>
                    <a:pt x="3114962" y="3874282"/>
                    <a:pt x="3090042" y="3878436"/>
                  </a:cubicBezTo>
                  <a:cubicBezTo>
                    <a:pt x="3016052" y="3890768"/>
                    <a:pt x="3047197" y="3882208"/>
                    <a:pt x="2995449" y="3899457"/>
                  </a:cubicBezTo>
                  <a:cubicBezTo>
                    <a:pt x="2917159" y="3951649"/>
                    <a:pt x="3013315" y="3884569"/>
                    <a:pt x="2932386" y="3952009"/>
                  </a:cubicBezTo>
                  <a:cubicBezTo>
                    <a:pt x="2887209" y="3989656"/>
                    <a:pt x="2916722" y="3959841"/>
                    <a:pt x="2869324" y="3983540"/>
                  </a:cubicBezTo>
                  <a:cubicBezTo>
                    <a:pt x="2787825" y="4024289"/>
                    <a:pt x="2885517" y="3988651"/>
                    <a:pt x="2806262" y="4015071"/>
                  </a:cubicBezTo>
                  <a:cubicBezTo>
                    <a:pt x="2783331" y="4083865"/>
                    <a:pt x="2815180" y="4016346"/>
                    <a:pt x="2764221" y="4057112"/>
                  </a:cubicBezTo>
                  <a:cubicBezTo>
                    <a:pt x="2754357" y="4065003"/>
                    <a:pt x="2752132" y="4079711"/>
                    <a:pt x="2743200" y="4088643"/>
                  </a:cubicBezTo>
                  <a:cubicBezTo>
                    <a:pt x="2734268" y="4097575"/>
                    <a:pt x="2721110" y="4101272"/>
                    <a:pt x="2711669" y="4109664"/>
                  </a:cubicBezTo>
                  <a:cubicBezTo>
                    <a:pt x="2626595" y="4185286"/>
                    <a:pt x="2682093" y="4161564"/>
                    <a:pt x="2617076" y="4183236"/>
                  </a:cubicBezTo>
                  <a:cubicBezTo>
                    <a:pt x="2606566" y="4193746"/>
                    <a:pt x="2598538" y="4207548"/>
                    <a:pt x="2585545" y="4214767"/>
                  </a:cubicBezTo>
                  <a:cubicBezTo>
                    <a:pt x="2566176" y="4225528"/>
                    <a:pt x="2522483" y="4235788"/>
                    <a:pt x="2522483" y="4235788"/>
                  </a:cubicBezTo>
                  <a:cubicBezTo>
                    <a:pt x="2501462" y="4249802"/>
                    <a:pt x="2477285" y="4259965"/>
                    <a:pt x="2459421" y="4277829"/>
                  </a:cubicBezTo>
                  <a:cubicBezTo>
                    <a:pt x="2418958" y="4318292"/>
                    <a:pt x="2440257" y="4301115"/>
                    <a:pt x="2396359" y="4330381"/>
                  </a:cubicBezTo>
                  <a:cubicBezTo>
                    <a:pt x="2389352" y="4340891"/>
                    <a:pt x="2384845" y="4353594"/>
                    <a:pt x="2375338" y="4361912"/>
                  </a:cubicBezTo>
                  <a:cubicBezTo>
                    <a:pt x="2329175" y="4402305"/>
                    <a:pt x="2320251" y="4403349"/>
                    <a:pt x="2270235" y="4414464"/>
                  </a:cubicBezTo>
                  <a:cubicBezTo>
                    <a:pt x="2252796" y="4418339"/>
                    <a:pt x="2234918" y="4420274"/>
                    <a:pt x="2217683" y="4424974"/>
                  </a:cubicBezTo>
                  <a:cubicBezTo>
                    <a:pt x="2196306" y="4430804"/>
                    <a:pt x="2154621" y="4445995"/>
                    <a:pt x="2154621" y="4445995"/>
                  </a:cubicBezTo>
                  <a:cubicBezTo>
                    <a:pt x="2094847" y="4505769"/>
                    <a:pt x="2152403" y="4457614"/>
                    <a:pt x="2091559" y="4488036"/>
                  </a:cubicBezTo>
                  <a:cubicBezTo>
                    <a:pt x="2010061" y="4528785"/>
                    <a:pt x="2107751" y="4493150"/>
                    <a:pt x="2028497" y="4519567"/>
                  </a:cubicBezTo>
                  <a:cubicBezTo>
                    <a:pt x="1956217" y="4567754"/>
                    <a:pt x="1989402" y="4553620"/>
                    <a:pt x="1933904" y="4572119"/>
                  </a:cubicBezTo>
                  <a:cubicBezTo>
                    <a:pt x="1837843" y="4636161"/>
                    <a:pt x="1985306" y="4545515"/>
                    <a:pt x="1723697" y="4603650"/>
                  </a:cubicBezTo>
                  <a:cubicBezTo>
                    <a:pt x="1712882" y="4606053"/>
                    <a:pt x="1719332" y="4625963"/>
                    <a:pt x="1713186" y="4635181"/>
                  </a:cubicBezTo>
                  <a:cubicBezTo>
                    <a:pt x="1690156" y="4669725"/>
                    <a:pt x="1679207" y="4663497"/>
                    <a:pt x="1650124" y="4687733"/>
                  </a:cubicBezTo>
                  <a:cubicBezTo>
                    <a:pt x="1638705" y="4697249"/>
                    <a:pt x="1631586" y="4712046"/>
                    <a:pt x="1618593" y="4719264"/>
                  </a:cubicBezTo>
                  <a:cubicBezTo>
                    <a:pt x="1599224" y="4730025"/>
                    <a:pt x="1576552" y="4733277"/>
                    <a:pt x="1555531" y="4740284"/>
                  </a:cubicBezTo>
                  <a:lnTo>
                    <a:pt x="1524000" y="4750795"/>
                  </a:lnTo>
                  <a:cubicBezTo>
                    <a:pt x="1454022" y="4820773"/>
                    <a:pt x="1529388" y="4754808"/>
                    <a:pt x="1460938" y="4792836"/>
                  </a:cubicBezTo>
                  <a:cubicBezTo>
                    <a:pt x="1438853" y="4805105"/>
                    <a:pt x="1421843" y="4826889"/>
                    <a:pt x="1397876" y="4834878"/>
                  </a:cubicBezTo>
                  <a:cubicBezTo>
                    <a:pt x="1387366" y="4838381"/>
                    <a:pt x="1376998" y="4842344"/>
                    <a:pt x="1366345" y="4845388"/>
                  </a:cubicBezTo>
                  <a:cubicBezTo>
                    <a:pt x="1336829" y="4853821"/>
                    <a:pt x="1301545" y="4860992"/>
                    <a:pt x="1271752" y="4866409"/>
                  </a:cubicBezTo>
                  <a:cubicBezTo>
                    <a:pt x="1250785" y="4870221"/>
                    <a:pt x="1229528" y="4872454"/>
                    <a:pt x="1208690" y="4876919"/>
                  </a:cubicBezTo>
                  <a:cubicBezTo>
                    <a:pt x="1142313" y="4891143"/>
                    <a:pt x="1141103" y="4892441"/>
                    <a:pt x="1093076" y="4908450"/>
                  </a:cubicBezTo>
                  <a:cubicBezTo>
                    <a:pt x="1082566" y="4915457"/>
                    <a:pt x="1073088" y="4924341"/>
                    <a:pt x="1061545" y="4929471"/>
                  </a:cubicBezTo>
                  <a:cubicBezTo>
                    <a:pt x="1041297" y="4938470"/>
                    <a:pt x="998483" y="4950491"/>
                    <a:pt x="998483" y="4950491"/>
                  </a:cubicBezTo>
                  <a:cubicBezTo>
                    <a:pt x="858504" y="5043812"/>
                    <a:pt x="1065965" y="4909497"/>
                    <a:pt x="935421" y="4982022"/>
                  </a:cubicBezTo>
                  <a:cubicBezTo>
                    <a:pt x="913336" y="4994291"/>
                    <a:pt x="897468" y="5021274"/>
                    <a:pt x="872359" y="5024064"/>
                  </a:cubicBezTo>
                  <a:lnTo>
                    <a:pt x="777766" y="5034574"/>
                  </a:lnTo>
                  <a:cubicBezTo>
                    <a:pt x="770759" y="5045084"/>
                    <a:pt x="765677" y="5057173"/>
                    <a:pt x="756745" y="5066105"/>
                  </a:cubicBezTo>
                  <a:cubicBezTo>
                    <a:pt x="736369" y="5086481"/>
                    <a:pt x="719329" y="5089088"/>
                    <a:pt x="693683" y="5097636"/>
                  </a:cubicBezTo>
                  <a:cubicBezTo>
                    <a:pt x="627117" y="5094133"/>
                    <a:pt x="560644" y="5087126"/>
                    <a:pt x="493986" y="5087126"/>
                  </a:cubicBezTo>
                  <a:cubicBezTo>
                    <a:pt x="458777" y="5087126"/>
                    <a:pt x="423489" y="5091147"/>
                    <a:pt x="388883" y="5097636"/>
                  </a:cubicBezTo>
                  <a:cubicBezTo>
                    <a:pt x="367105" y="5101719"/>
                    <a:pt x="325821" y="5118657"/>
                    <a:pt x="325821" y="5118657"/>
                  </a:cubicBezTo>
                  <a:cubicBezTo>
                    <a:pt x="315311" y="5125664"/>
                    <a:pt x="302181" y="5129814"/>
                    <a:pt x="294290" y="5139678"/>
                  </a:cubicBezTo>
                  <a:cubicBezTo>
                    <a:pt x="253524" y="5190637"/>
                    <a:pt x="321043" y="5158788"/>
                    <a:pt x="252249" y="5181719"/>
                  </a:cubicBezTo>
                  <a:cubicBezTo>
                    <a:pt x="241738" y="5188726"/>
                    <a:pt x="232972" y="5199676"/>
                    <a:pt x="220717" y="5202740"/>
                  </a:cubicBezTo>
                  <a:cubicBezTo>
                    <a:pt x="77854" y="5238455"/>
                    <a:pt x="166741" y="5186171"/>
                    <a:pt x="94593" y="5234271"/>
                  </a:cubicBezTo>
                  <a:cubicBezTo>
                    <a:pt x="80579" y="5213250"/>
                    <a:pt x="44563" y="5195176"/>
                    <a:pt x="52552" y="5171209"/>
                  </a:cubicBezTo>
                  <a:cubicBezTo>
                    <a:pt x="56055" y="5160699"/>
                    <a:pt x="56141" y="5148329"/>
                    <a:pt x="63062" y="5139678"/>
                  </a:cubicBezTo>
                  <a:cubicBezTo>
                    <a:pt x="70953" y="5129814"/>
                    <a:pt x="94593" y="5118657"/>
                    <a:pt x="94593" y="5118657"/>
                  </a:cubicBezTo>
                  <a:lnTo>
                    <a:pt x="94593" y="5118657"/>
                  </a:lnTo>
                </a:path>
              </a:pathLst>
            </a:custGeom>
            <a:gradFill>
              <a:gsLst>
                <a:gs pos="21000">
                  <a:srgbClr val="494949"/>
                </a:gs>
                <a:gs pos="62000">
                  <a:srgbClr val="FFFFFF">
                    <a:lumMod val="94000"/>
                  </a:srgbClr>
                </a:gs>
              </a:gsLst>
              <a:lin ang="2400000" scaled="0"/>
            </a:gra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4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</p:grpSp>
      <p:grpSp>
        <p:nvGrpSpPr>
          <p:cNvPr id="117" name="Grupa 130"/>
          <p:cNvGrpSpPr/>
          <p:nvPr/>
        </p:nvGrpSpPr>
        <p:grpSpPr>
          <a:xfrm>
            <a:off x="2152313" y="2196228"/>
            <a:ext cx="4737817" cy="3794614"/>
            <a:chOff x="1641783" y="2497350"/>
            <a:chExt cx="5132635" cy="3794614"/>
          </a:xfrm>
        </p:grpSpPr>
        <p:sp>
          <p:nvSpPr>
            <p:cNvPr id="118" name="pole tekstowe 8"/>
            <p:cNvSpPr txBox="1">
              <a:spLocks noChangeArrowheads="1"/>
            </p:cNvSpPr>
            <p:nvPr/>
          </p:nvSpPr>
          <p:spPr bwMode="auto">
            <a:xfrm>
              <a:off x="1995708" y="5807786"/>
              <a:ext cx="416395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1400" b="1" i="0" u="none" strike="noStrike" kern="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 charset="0"/>
                </a:rPr>
                <a:t>28</a:t>
              </a:r>
            </a:p>
          </p:txBody>
        </p:sp>
        <p:sp>
          <p:nvSpPr>
            <p:cNvPr id="119" name="pole tekstowe 9"/>
            <p:cNvSpPr txBox="1">
              <a:spLocks noChangeArrowheads="1"/>
            </p:cNvSpPr>
            <p:nvPr/>
          </p:nvSpPr>
          <p:spPr bwMode="auto">
            <a:xfrm>
              <a:off x="1641783" y="5984187"/>
              <a:ext cx="416395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 charset="0"/>
                </a:rPr>
                <a:t>20</a:t>
              </a:r>
            </a:p>
          </p:txBody>
        </p:sp>
        <p:sp>
          <p:nvSpPr>
            <p:cNvPr id="120" name="pole tekstowe 7"/>
            <p:cNvSpPr txBox="1">
              <a:spLocks noChangeArrowheads="1"/>
            </p:cNvSpPr>
            <p:nvPr/>
          </p:nvSpPr>
          <p:spPr bwMode="auto">
            <a:xfrm>
              <a:off x="2925874" y="4949650"/>
              <a:ext cx="416395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</a:rPr>
                <a:t>50</a:t>
              </a:r>
            </a:p>
          </p:txBody>
        </p:sp>
        <p:sp>
          <p:nvSpPr>
            <p:cNvPr id="121" name="pole tekstowe 5"/>
            <p:cNvSpPr txBox="1">
              <a:spLocks noChangeArrowheads="1"/>
            </p:cNvSpPr>
            <p:nvPr/>
          </p:nvSpPr>
          <p:spPr bwMode="auto">
            <a:xfrm>
              <a:off x="6249852" y="2497350"/>
              <a:ext cx="524566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</a:rPr>
                <a:t>126</a:t>
              </a:r>
            </a:p>
          </p:txBody>
        </p:sp>
        <p:sp>
          <p:nvSpPr>
            <p:cNvPr id="122" name="pole tekstowe 6"/>
            <p:cNvSpPr txBox="1">
              <a:spLocks noChangeArrowheads="1"/>
            </p:cNvSpPr>
            <p:nvPr/>
          </p:nvSpPr>
          <p:spPr bwMode="auto">
            <a:xfrm>
              <a:off x="4370949" y="4207245"/>
              <a:ext cx="518200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</a:rPr>
                <a:t>82</a:t>
              </a:r>
            </a:p>
          </p:txBody>
        </p:sp>
      </p:grpSp>
      <p:sp>
        <p:nvSpPr>
          <p:cNvPr id="123" name="Prostokąt 80"/>
          <p:cNvSpPr/>
          <p:nvPr/>
        </p:nvSpPr>
        <p:spPr bwMode="auto">
          <a:xfrm>
            <a:off x="7326960" y="1593291"/>
            <a:ext cx="42202" cy="45719"/>
          </a:xfrm>
          <a:prstGeom prst="rect">
            <a:avLst/>
          </a:prstGeom>
          <a:solidFill>
            <a:srgbClr val="000000"/>
          </a:solidFill>
          <a:ln w="635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sz="24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sp>
        <p:nvSpPr>
          <p:cNvPr id="124" name="Prostokąt 81"/>
          <p:cNvSpPr/>
          <p:nvPr/>
        </p:nvSpPr>
        <p:spPr bwMode="auto">
          <a:xfrm>
            <a:off x="7410037" y="1593291"/>
            <a:ext cx="42202" cy="45719"/>
          </a:xfrm>
          <a:prstGeom prst="rect">
            <a:avLst/>
          </a:prstGeom>
          <a:solidFill>
            <a:srgbClr val="000000"/>
          </a:solidFill>
          <a:ln w="635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sz="24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sp>
        <p:nvSpPr>
          <p:cNvPr id="125" name="Prostokąt 84"/>
          <p:cNvSpPr/>
          <p:nvPr/>
        </p:nvSpPr>
        <p:spPr bwMode="auto">
          <a:xfrm>
            <a:off x="7245318" y="1680773"/>
            <a:ext cx="42202" cy="45719"/>
          </a:xfrm>
          <a:prstGeom prst="rect">
            <a:avLst/>
          </a:prstGeom>
          <a:solidFill>
            <a:srgbClr val="000000"/>
          </a:solidFill>
          <a:ln w="635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sz="24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sp>
        <p:nvSpPr>
          <p:cNvPr id="126" name="Prostokąt 85"/>
          <p:cNvSpPr/>
          <p:nvPr/>
        </p:nvSpPr>
        <p:spPr bwMode="auto">
          <a:xfrm>
            <a:off x="2615610" y="5017843"/>
            <a:ext cx="42202" cy="45719"/>
          </a:xfrm>
          <a:prstGeom prst="rect">
            <a:avLst/>
          </a:prstGeom>
          <a:solidFill>
            <a:srgbClr val="000000"/>
          </a:solidFill>
          <a:ln w="635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sz="24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sp>
        <p:nvSpPr>
          <p:cNvPr id="127" name="Prostokąt 86"/>
          <p:cNvSpPr/>
          <p:nvPr/>
        </p:nvSpPr>
        <p:spPr bwMode="auto">
          <a:xfrm>
            <a:off x="2535083" y="5017843"/>
            <a:ext cx="42202" cy="45719"/>
          </a:xfrm>
          <a:prstGeom prst="rect">
            <a:avLst/>
          </a:prstGeom>
          <a:solidFill>
            <a:srgbClr val="000000"/>
          </a:solidFill>
          <a:ln w="635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sz="24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sp>
        <p:nvSpPr>
          <p:cNvPr id="128" name="Prostokąt 78"/>
          <p:cNvSpPr/>
          <p:nvPr/>
        </p:nvSpPr>
        <p:spPr>
          <a:xfrm rot="19640712">
            <a:off x="3673822" y="3735862"/>
            <a:ext cx="2541981" cy="466574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ArchDown">
              <a:avLst>
                <a:gd name="adj" fmla="val 70502"/>
              </a:avLst>
            </a:prstTxWarp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pl-PL" sz="1600" b="1" dirty="0">
                <a:ln w="10541" cmpd="sng">
                  <a:noFill/>
                  <a:prstDash val="solid"/>
                </a:ln>
                <a:solidFill>
                  <a:srgbClr val="DADADA">
                    <a:lumMod val="50000"/>
                  </a:srgbClr>
                </a:solidFill>
                <a:latin typeface="Arial" pitchFamily="34" charset="0"/>
                <a:cs typeface="Arial" pitchFamily="34" charset="0"/>
              </a:rPr>
              <a:t>t</a:t>
            </a:r>
            <a:r>
              <a:rPr lang="pl-PL" sz="1600" b="1" dirty="0" smtClean="0">
                <a:ln w="10541" cmpd="sng">
                  <a:noFill/>
                  <a:prstDash val="solid"/>
                </a:ln>
                <a:solidFill>
                  <a:srgbClr val="DADADA">
                    <a:lumMod val="50000"/>
                  </a:srgbClr>
                </a:solidFill>
                <a:latin typeface="Arial" pitchFamily="34" charset="0"/>
                <a:cs typeface="Arial" pitchFamily="34" charset="0"/>
              </a:rPr>
              <a:t>erra </a:t>
            </a:r>
            <a:r>
              <a:rPr lang="pl-PL" sz="1600" b="1" dirty="0" err="1" smtClean="0">
                <a:ln w="10541" cmpd="sng">
                  <a:noFill/>
                  <a:prstDash val="solid"/>
                </a:ln>
                <a:solidFill>
                  <a:srgbClr val="DADADA">
                    <a:lumMod val="50000"/>
                  </a:srgbClr>
                </a:solidFill>
                <a:latin typeface="Arial" pitchFamily="34" charset="0"/>
                <a:cs typeface="Arial" pitchFamily="34" charset="0"/>
              </a:rPr>
              <a:t>incognita</a:t>
            </a:r>
            <a:endParaRPr lang="pl-PL" sz="1600" b="1" dirty="0">
              <a:ln w="10541" cmpd="sng">
                <a:noFill/>
                <a:prstDash val="solid"/>
              </a:ln>
              <a:solidFill>
                <a:srgbClr val="DADADA">
                  <a:lumMod val="50000"/>
                </a:srgbClr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29" name="Łącznik prosty ze strzałką 63"/>
          <p:cNvCxnSpPr/>
          <p:nvPr/>
        </p:nvCxnSpPr>
        <p:spPr bwMode="auto">
          <a:xfrm flipV="1">
            <a:off x="1141256" y="2485806"/>
            <a:ext cx="0" cy="2987441"/>
          </a:xfrm>
          <a:prstGeom prst="straightConnector1">
            <a:avLst/>
          </a:prstGeom>
          <a:solidFill>
            <a:srgbClr val="00FFFF"/>
          </a:solidFill>
          <a:ln w="19050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0" name="Łącznik prosty ze strzałką 64"/>
          <p:cNvCxnSpPr/>
          <p:nvPr/>
        </p:nvCxnSpPr>
        <p:spPr bwMode="auto">
          <a:xfrm>
            <a:off x="3370609" y="6456689"/>
            <a:ext cx="3202075" cy="94"/>
          </a:xfrm>
          <a:prstGeom prst="straightConnector1">
            <a:avLst/>
          </a:prstGeom>
          <a:solidFill>
            <a:srgbClr val="00FFFF"/>
          </a:solidFill>
          <a:ln w="19050" cap="flat" cmpd="sng" algn="ctr">
            <a:solidFill>
              <a:srgbClr val="FFFFFF"/>
            </a:solidFill>
            <a:prstDash val="solid"/>
            <a:miter lim="800000"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31" name="pole tekstowe 65"/>
          <p:cNvSpPr txBox="1"/>
          <p:nvPr/>
        </p:nvSpPr>
        <p:spPr>
          <a:xfrm>
            <a:off x="3988377" y="6452094"/>
            <a:ext cx="1985740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Neutron </a:t>
            </a:r>
            <a:r>
              <a:rPr kumimoji="0" lang="pl-PL" sz="1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number</a:t>
            </a:r>
            <a:r>
              <a:rPr kumimoji="0" lang="pl-PL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N</a:t>
            </a:r>
            <a:endParaRPr kumimoji="0" lang="pl-PL" sz="16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132" name="pole tekstowe 66"/>
          <p:cNvSpPr txBox="1"/>
          <p:nvPr/>
        </p:nvSpPr>
        <p:spPr>
          <a:xfrm rot="16200000">
            <a:off x="-41562" y="3628290"/>
            <a:ext cx="18944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Proton </a:t>
            </a:r>
            <a:r>
              <a:rPr kumimoji="0" lang="pl-PL" sz="1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number</a:t>
            </a:r>
            <a:r>
              <a:rPr kumimoji="0" lang="pl-PL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 Z</a:t>
            </a:r>
            <a:endParaRPr kumimoji="0" lang="pl-PL" sz="16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133" name="pole tekstowe 18"/>
          <p:cNvSpPr txBox="1">
            <a:spLocks noChangeArrowheads="1"/>
          </p:cNvSpPr>
          <p:nvPr/>
        </p:nvSpPr>
        <p:spPr bwMode="auto">
          <a:xfrm>
            <a:off x="1354623" y="5742842"/>
            <a:ext cx="28451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</a:rPr>
              <a:t>2</a:t>
            </a:r>
          </a:p>
        </p:txBody>
      </p:sp>
      <p:sp>
        <p:nvSpPr>
          <p:cNvPr id="134" name="Figura a mano libera 133"/>
          <p:cNvSpPr/>
          <p:nvPr/>
        </p:nvSpPr>
        <p:spPr>
          <a:xfrm>
            <a:off x="213895" y="304925"/>
            <a:ext cx="9839158" cy="5400842"/>
          </a:xfrm>
          <a:custGeom>
            <a:avLst/>
            <a:gdLst>
              <a:gd name="connsiteX0" fmla="*/ 9839158 w 9839158"/>
              <a:gd name="connsiteY0" fmla="*/ 0 h 5400842"/>
              <a:gd name="connsiteX1" fmla="*/ 1417052 w 9839158"/>
              <a:gd name="connsiteY1" fmla="*/ 5400842 h 5400842"/>
              <a:gd name="connsiteX2" fmla="*/ 1363579 w 9839158"/>
              <a:gd name="connsiteY2" fmla="*/ 5146842 h 5400842"/>
              <a:gd name="connsiteX3" fmla="*/ 1376947 w 9839158"/>
              <a:gd name="connsiteY3" fmla="*/ 5093369 h 5400842"/>
              <a:gd name="connsiteX4" fmla="*/ 1430421 w 9839158"/>
              <a:gd name="connsiteY4" fmla="*/ 5053263 h 5400842"/>
              <a:gd name="connsiteX5" fmla="*/ 1470526 w 9839158"/>
              <a:gd name="connsiteY5" fmla="*/ 5013158 h 5400842"/>
              <a:gd name="connsiteX6" fmla="*/ 1497263 w 9839158"/>
              <a:gd name="connsiteY6" fmla="*/ 4959684 h 5400842"/>
              <a:gd name="connsiteX7" fmla="*/ 1510631 w 9839158"/>
              <a:gd name="connsiteY7" fmla="*/ 4919579 h 5400842"/>
              <a:gd name="connsiteX8" fmla="*/ 1590842 w 9839158"/>
              <a:gd name="connsiteY8" fmla="*/ 4852737 h 5400842"/>
              <a:gd name="connsiteX9" fmla="*/ 1671052 w 9839158"/>
              <a:gd name="connsiteY9" fmla="*/ 4772527 h 5400842"/>
              <a:gd name="connsiteX10" fmla="*/ 1684421 w 9839158"/>
              <a:gd name="connsiteY10" fmla="*/ 4652211 h 5400842"/>
              <a:gd name="connsiteX11" fmla="*/ 1724526 w 9839158"/>
              <a:gd name="connsiteY11" fmla="*/ 4612106 h 5400842"/>
              <a:gd name="connsiteX12" fmla="*/ 1844842 w 9839158"/>
              <a:gd name="connsiteY12" fmla="*/ 4558632 h 5400842"/>
              <a:gd name="connsiteX13" fmla="*/ 1938421 w 9839158"/>
              <a:gd name="connsiteY13" fmla="*/ 4518527 h 5400842"/>
              <a:gd name="connsiteX14" fmla="*/ 1951789 w 9839158"/>
              <a:gd name="connsiteY14" fmla="*/ 4438316 h 5400842"/>
              <a:gd name="connsiteX15" fmla="*/ 2045368 w 9839158"/>
              <a:gd name="connsiteY15" fmla="*/ 4424948 h 5400842"/>
              <a:gd name="connsiteX16" fmla="*/ 2112210 w 9839158"/>
              <a:gd name="connsiteY16" fmla="*/ 4411579 h 5400842"/>
              <a:gd name="connsiteX17" fmla="*/ 2152316 w 9839158"/>
              <a:gd name="connsiteY17" fmla="*/ 4398211 h 5400842"/>
              <a:gd name="connsiteX18" fmla="*/ 2232526 w 9839158"/>
              <a:gd name="connsiteY18" fmla="*/ 4384842 h 5400842"/>
              <a:gd name="connsiteX19" fmla="*/ 2219158 w 9839158"/>
              <a:gd name="connsiteY19" fmla="*/ 4291263 h 5400842"/>
              <a:gd name="connsiteX20" fmla="*/ 1430421 w 9839158"/>
              <a:gd name="connsiteY20" fmla="*/ 5347369 h 5400842"/>
              <a:gd name="connsiteX21" fmla="*/ 1443789 w 9839158"/>
              <a:gd name="connsiteY21" fmla="*/ 5227053 h 5400842"/>
              <a:gd name="connsiteX22" fmla="*/ 1457158 w 9839158"/>
              <a:gd name="connsiteY22" fmla="*/ 5186948 h 5400842"/>
              <a:gd name="connsiteX23" fmla="*/ 1537368 w 9839158"/>
              <a:gd name="connsiteY23" fmla="*/ 4799263 h 5400842"/>
              <a:gd name="connsiteX24" fmla="*/ 1577473 w 9839158"/>
              <a:gd name="connsiteY24" fmla="*/ 4785895 h 5400842"/>
              <a:gd name="connsiteX25" fmla="*/ 1590842 w 9839158"/>
              <a:gd name="connsiteY25" fmla="*/ 4732421 h 5400842"/>
              <a:gd name="connsiteX26" fmla="*/ 1778000 w 9839158"/>
              <a:gd name="connsiteY26" fmla="*/ 4585369 h 5400842"/>
              <a:gd name="connsiteX27" fmla="*/ 1884947 w 9839158"/>
              <a:gd name="connsiteY27" fmla="*/ 4518527 h 5400842"/>
              <a:gd name="connsiteX28" fmla="*/ 1911684 w 9839158"/>
              <a:gd name="connsiteY28" fmla="*/ 4465053 h 5400842"/>
              <a:gd name="connsiteX29" fmla="*/ 1925052 w 9839158"/>
              <a:gd name="connsiteY29" fmla="*/ 4424948 h 5400842"/>
              <a:gd name="connsiteX30" fmla="*/ 1965158 w 9839158"/>
              <a:gd name="connsiteY30" fmla="*/ 4411579 h 5400842"/>
              <a:gd name="connsiteX31" fmla="*/ 2072105 w 9839158"/>
              <a:gd name="connsiteY31" fmla="*/ 4384842 h 5400842"/>
              <a:gd name="connsiteX32" fmla="*/ 1470526 w 9839158"/>
              <a:gd name="connsiteY32" fmla="*/ 2847474 h 5400842"/>
              <a:gd name="connsiteX33" fmla="*/ 0 w 9839158"/>
              <a:gd name="connsiteY33" fmla="*/ 2646948 h 5400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9839158" h="5400842">
                <a:moveTo>
                  <a:pt x="9839158" y="0"/>
                </a:moveTo>
                <a:lnTo>
                  <a:pt x="1417052" y="5400842"/>
                </a:lnTo>
                <a:cubicBezTo>
                  <a:pt x="1379375" y="5287810"/>
                  <a:pt x="1363579" y="5269869"/>
                  <a:pt x="1363579" y="5146842"/>
                </a:cubicBezTo>
                <a:cubicBezTo>
                  <a:pt x="1363579" y="5128469"/>
                  <a:pt x="1366268" y="5108320"/>
                  <a:pt x="1376947" y="5093369"/>
                </a:cubicBezTo>
                <a:cubicBezTo>
                  <a:pt x="1389898" y="5075238"/>
                  <a:pt x="1413504" y="5067763"/>
                  <a:pt x="1430421" y="5053263"/>
                </a:cubicBezTo>
                <a:cubicBezTo>
                  <a:pt x="1444775" y="5040959"/>
                  <a:pt x="1459537" y="5028542"/>
                  <a:pt x="1470526" y="5013158"/>
                </a:cubicBezTo>
                <a:cubicBezTo>
                  <a:pt x="1482109" y="4996941"/>
                  <a:pt x="1489413" y="4978001"/>
                  <a:pt x="1497263" y="4959684"/>
                </a:cubicBezTo>
                <a:cubicBezTo>
                  <a:pt x="1502814" y="4946732"/>
                  <a:pt x="1502814" y="4931304"/>
                  <a:pt x="1510631" y="4919579"/>
                </a:cubicBezTo>
                <a:cubicBezTo>
                  <a:pt x="1543879" y="4869708"/>
                  <a:pt x="1550490" y="4888606"/>
                  <a:pt x="1590842" y="4852737"/>
                </a:cubicBezTo>
                <a:cubicBezTo>
                  <a:pt x="1619103" y="4827616"/>
                  <a:pt x="1671052" y="4772527"/>
                  <a:pt x="1671052" y="4772527"/>
                </a:cubicBezTo>
                <a:cubicBezTo>
                  <a:pt x="1675508" y="4732422"/>
                  <a:pt x="1671660" y="4690492"/>
                  <a:pt x="1684421" y="4652211"/>
                </a:cubicBezTo>
                <a:cubicBezTo>
                  <a:pt x="1690400" y="4634276"/>
                  <a:pt x="1708796" y="4622593"/>
                  <a:pt x="1724526" y="4612106"/>
                </a:cubicBezTo>
                <a:cubicBezTo>
                  <a:pt x="1810470" y="4554810"/>
                  <a:pt x="1779617" y="4586585"/>
                  <a:pt x="1844842" y="4558632"/>
                </a:cubicBezTo>
                <a:cubicBezTo>
                  <a:pt x="1960477" y="4509074"/>
                  <a:pt x="1844368" y="4549877"/>
                  <a:pt x="1938421" y="4518527"/>
                </a:cubicBezTo>
                <a:cubicBezTo>
                  <a:pt x="1942877" y="4491790"/>
                  <a:pt x="1931390" y="4456165"/>
                  <a:pt x="1951789" y="4438316"/>
                </a:cubicBezTo>
                <a:cubicBezTo>
                  <a:pt x="1975502" y="4417567"/>
                  <a:pt x="2014287" y="4430128"/>
                  <a:pt x="2045368" y="4424948"/>
                </a:cubicBezTo>
                <a:cubicBezTo>
                  <a:pt x="2067781" y="4421213"/>
                  <a:pt x="2090166" y="4417090"/>
                  <a:pt x="2112210" y="4411579"/>
                </a:cubicBezTo>
                <a:cubicBezTo>
                  <a:pt x="2125881" y="4408161"/>
                  <a:pt x="2138560" y="4401268"/>
                  <a:pt x="2152316" y="4398211"/>
                </a:cubicBezTo>
                <a:cubicBezTo>
                  <a:pt x="2178776" y="4392331"/>
                  <a:pt x="2205789" y="4389298"/>
                  <a:pt x="2232526" y="4384842"/>
                </a:cubicBezTo>
                <a:cubicBezTo>
                  <a:pt x="2218425" y="4300236"/>
                  <a:pt x="2219158" y="4331737"/>
                  <a:pt x="2219158" y="4291263"/>
                </a:cubicBezTo>
                <a:lnTo>
                  <a:pt x="1430421" y="5347369"/>
                </a:lnTo>
                <a:cubicBezTo>
                  <a:pt x="1434877" y="5307264"/>
                  <a:pt x="1437155" y="5266856"/>
                  <a:pt x="1443789" y="5227053"/>
                </a:cubicBezTo>
                <a:cubicBezTo>
                  <a:pt x="1446106" y="5213153"/>
                  <a:pt x="1455708" y="5200965"/>
                  <a:pt x="1457158" y="5186948"/>
                </a:cubicBezTo>
                <a:cubicBezTo>
                  <a:pt x="1481034" y="4956145"/>
                  <a:pt x="1391809" y="4882440"/>
                  <a:pt x="1537368" y="4799263"/>
                </a:cubicBezTo>
                <a:cubicBezTo>
                  <a:pt x="1549603" y="4792272"/>
                  <a:pt x="1564105" y="4790351"/>
                  <a:pt x="1577473" y="4785895"/>
                </a:cubicBezTo>
                <a:cubicBezTo>
                  <a:pt x="1581929" y="4768070"/>
                  <a:pt x="1580035" y="4747280"/>
                  <a:pt x="1590842" y="4732421"/>
                </a:cubicBezTo>
                <a:cubicBezTo>
                  <a:pt x="1663657" y="4632301"/>
                  <a:pt x="1683719" y="4645366"/>
                  <a:pt x="1778000" y="4585369"/>
                </a:cubicBezTo>
                <a:cubicBezTo>
                  <a:pt x="1905263" y="4504383"/>
                  <a:pt x="1759804" y="4581096"/>
                  <a:pt x="1884947" y="4518527"/>
                </a:cubicBezTo>
                <a:cubicBezTo>
                  <a:pt x="1893859" y="4500702"/>
                  <a:pt x="1903834" y="4483370"/>
                  <a:pt x="1911684" y="4465053"/>
                </a:cubicBezTo>
                <a:cubicBezTo>
                  <a:pt x="1917235" y="4452101"/>
                  <a:pt x="1915088" y="4434912"/>
                  <a:pt x="1925052" y="4424948"/>
                </a:cubicBezTo>
                <a:cubicBezTo>
                  <a:pt x="1935016" y="4414984"/>
                  <a:pt x="1952554" y="4417881"/>
                  <a:pt x="1965158" y="4411579"/>
                </a:cubicBezTo>
                <a:cubicBezTo>
                  <a:pt x="2043349" y="4372483"/>
                  <a:pt x="1962088" y="4384842"/>
                  <a:pt x="2072105" y="4384842"/>
                </a:cubicBezTo>
                <a:lnTo>
                  <a:pt x="1470526" y="2847474"/>
                </a:lnTo>
                <a:lnTo>
                  <a:pt x="0" y="2646948"/>
                </a:lnTo>
              </a:path>
            </a:pathLst>
          </a:custGeom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it-IT" sz="2400" smtClean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135" name="Figura a mano libera 134"/>
          <p:cNvSpPr/>
          <p:nvPr/>
        </p:nvSpPr>
        <p:spPr>
          <a:xfrm>
            <a:off x="-66841" y="973348"/>
            <a:ext cx="7660105" cy="4852737"/>
          </a:xfrm>
          <a:custGeom>
            <a:avLst/>
            <a:gdLst>
              <a:gd name="connsiteX0" fmla="*/ 1657684 w 7660105"/>
              <a:gd name="connsiteY0" fmla="*/ 4692316 h 4852737"/>
              <a:gd name="connsiteX1" fmla="*/ 1657684 w 7660105"/>
              <a:gd name="connsiteY1" fmla="*/ 4692316 h 4852737"/>
              <a:gd name="connsiteX2" fmla="*/ 1671053 w 7660105"/>
              <a:gd name="connsiteY2" fmla="*/ 4451685 h 4852737"/>
              <a:gd name="connsiteX3" fmla="*/ 1697789 w 7660105"/>
              <a:gd name="connsiteY3" fmla="*/ 4411579 h 4852737"/>
              <a:gd name="connsiteX4" fmla="*/ 1778000 w 7660105"/>
              <a:gd name="connsiteY4" fmla="*/ 4291263 h 4852737"/>
              <a:gd name="connsiteX5" fmla="*/ 1791368 w 7660105"/>
              <a:gd name="connsiteY5" fmla="*/ 4251158 h 4852737"/>
              <a:gd name="connsiteX6" fmla="*/ 1804737 w 7660105"/>
              <a:gd name="connsiteY6" fmla="*/ 4197685 h 4852737"/>
              <a:gd name="connsiteX7" fmla="*/ 1884947 w 7660105"/>
              <a:gd name="connsiteY7" fmla="*/ 4090737 h 4852737"/>
              <a:gd name="connsiteX8" fmla="*/ 1965158 w 7660105"/>
              <a:gd name="connsiteY8" fmla="*/ 3983790 h 4852737"/>
              <a:gd name="connsiteX9" fmla="*/ 2005263 w 7660105"/>
              <a:gd name="connsiteY9" fmla="*/ 3876842 h 4852737"/>
              <a:gd name="connsiteX10" fmla="*/ 2045368 w 7660105"/>
              <a:gd name="connsiteY10" fmla="*/ 3850106 h 4852737"/>
              <a:gd name="connsiteX11" fmla="*/ 2125579 w 7660105"/>
              <a:gd name="connsiteY11" fmla="*/ 3743158 h 4852737"/>
              <a:gd name="connsiteX12" fmla="*/ 2165684 w 7660105"/>
              <a:gd name="connsiteY12" fmla="*/ 3729790 h 4852737"/>
              <a:gd name="connsiteX13" fmla="*/ 2205789 w 7660105"/>
              <a:gd name="connsiteY13" fmla="*/ 3689685 h 4852737"/>
              <a:gd name="connsiteX14" fmla="*/ 2219158 w 7660105"/>
              <a:gd name="connsiteY14" fmla="*/ 3649579 h 4852737"/>
              <a:gd name="connsiteX15" fmla="*/ 2312737 w 7660105"/>
              <a:gd name="connsiteY15" fmla="*/ 3556000 h 4852737"/>
              <a:gd name="connsiteX16" fmla="*/ 2406316 w 7660105"/>
              <a:gd name="connsiteY16" fmla="*/ 3489158 h 4852737"/>
              <a:gd name="connsiteX17" fmla="*/ 2526631 w 7660105"/>
              <a:gd name="connsiteY17" fmla="*/ 3422316 h 4852737"/>
              <a:gd name="connsiteX18" fmla="*/ 2580105 w 7660105"/>
              <a:gd name="connsiteY18" fmla="*/ 3355474 h 4852737"/>
              <a:gd name="connsiteX19" fmla="*/ 2687053 w 7660105"/>
              <a:gd name="connsiteY19" fmla="*/ 3221790 h 4852737"/>
              <a:gd name="connsiteX20" fmla="*/ 2780631 w 7660105"/>
              <a:gd name="connsiteY20" fmla="*/ 3154948 h 4852737"/>
              <a:gd name="connsiteX21" fmla="*/ 2847474 w 7660105"/>
              <a:gd name="connsiteY21" fmla="*/ 3061369 h 4852737"/>
              <a:gd name="connsiteX22" fmla="*/ 2994526 w 7660105"/>
              <a:gd name="connsiteY22" fmla="*/ 2874211 h 4852737"/>
              <a:gd name="connsiteX23" fmla="*/ 3168316 w 7660105"/>
              <a:gd name="connsiteY23" fmla="*/ 2700421 h 4852737"/>
              <a:gd name="connsiteX24" fmla="*/ 3235158 w 7660105"/>
              <a:gd name="connsiteY24" fmla="*/ 2620211 h 4852737"/>
              <a:gd name="connsiteX25" fmla="*/ 3315368 w 7660105"/>
              <a:gd name="connsiteY25" fmla="*/ 2566737 h 4852737"/>
              <a:gd name="connsiteX26" fmla="*/ 3408947 w 7660105"/>
              <a:gd name="connsiteY26" fmla="*/ 2499895 h 4852737"/>
              <a:gd name="connsiteX27" fmla="*/ 3435684 w 7660105"/>
              <a:gd name="connsiteY27" fmla="*/ 2459790 h 4852737"/>
              <a:gd name="connsiteX28" fmla="*/ 3529263 w 7660105"/>
              <a:gd name="connsiteY28" fmla="*/ 2366211 h 4852737"/>
              <a:gd name="connsiteX29" fmla="*/ 3596105 w 7660105"/>
              <a:gd name="connsiteY29" fmla="*/ 2299369 h 4852737"/>
              <a:gd name="connsiteX30" fmla="*/ 3636210 w 7660105"/>
              <a:gd name="connsiteY30" fmla="*/ 2259263 h 4852737"/>
              <a:gd name="connsiteX31" fmla="*/ 3783263 w 7660105"/>
              <a:gd name="connsiteY31" fmla="*/ 2138948 h 4852737"/>
              <a:gd name="connsiteX32" fmla="*/ 3836737 w 7660105"/>
              <a:gd name="connsiteY32" fmla="*/ 2112211 h 4852737"/>
              <a:gd name="connsiteX33" fmla="*/ 3876842 w 7660105"/>
              <a:gd name="connsiteY33" fmla="*/ 2072106 h 4852737"/>
              <a:gd name="connsiteX34" fmla="*/ 3916947 w 7660105"/>
              <a:gd name="connsiteY34" fmla="*/ 2045369 h 4852737"/>
              <a:gd name="connsiteX35" fmla="*/ 3957053 w 7660105"/>
              <a:gd name="connsiteY35" fmla="*/ 2005263 h 4852737"/>
              <a:gd name="connsiteX36" fmla="*/ 4010526 w 7660105"/>
              <a:gd name="connsiteY36" fmla="*/ 1965158 h 4852737"/>
              <a:gd name="connsiteX37" fmla="*/ 4090737 w 7660105"/>
              <a:gd name="connsiteY37" fmla="*/ 1844842 h 4852737"/>
              <a:gd name="connsiteX38" fmla="*/ 4665579 w 7660105"/>
              <a:gd name="connsiteY38" fmla="*/ 1363579 h 4852737"/>
              <a:gd name="connsiteX39" fmla="*/ 4785895 w 7660105"/>
              <a:gd name="connsiteY39" fmla="*/ 1270000 h 4852737"/>
              <a:gd name="connsiteX40" fmla="*/ 4879474 w 7660105"/>
              <a:gd name="connsiteY40" fmla="*/ 1216527 h 4852737"/>
              <a:gd name="connsiteX41" fmla="*/ 4959684 w 7660105"/>
              <a:gd name="connsiteY41" fmla="*/ 1163053 h 4852737"/>
              <a:gd name="connsiteX42" fmla="*/ 5039895 w 7660105"/>
              <a:gd name="connsiteY42" fmla="*/ 1122948 h 4852737"/>
              <a:gd name="connsiteX43" fmla="*/ 5106737 w 7660105"/>
              <a:gd name="connsiteY43" fmla="*/ 1082842 h 4852737"/>
              <a:gd name="connsiteX44" fmla="*/ 5160210 w 7660105"/>
              <a:gd name="connsiteY44" fmla="*/ 1056106 h 4852737"/>
              <a:gd name="connsiteX45" fmla="*/ 5267158 w 7660105"/>
              <a:gd name="connsiteY45" fmla="*/ 989263 h 4852737"/>
              <a:gd name="connsiteX46" fmla="*/ 5347368 w 7660105"/>
              <a:gd name="connsiteY46" fmla="*/ 949158 h 4852737"/>
              <a:gd name="connsiteX47" fmla="*/ 5440947 w 7660105"/>
              <a:gd name="connsiteY47" fmla="*/ 895685 h 4852737"/>
              <a:gd name="connsiteX48" fmla="*/ 5588000 w 7660105"/>
              <a:gd name="connsiteY48" fmla="*/ 842211 h 4852737"/>
              <a:gd name="connsiteX49" fmla="*/ 5694947 w 7660105"/>
              <a:gd name="connsiteY49" fmla="*/ 815474 h 4852737"/>
              <a:gd name="connsiteX50" fmla="*/ 5801895 w 7660105"/>
              <a:gd name="connsiteY50" fmla="*/ 802106 h 4852737"/>
              <a:gd name="connsiteX51" fmla="*/ 5962316 w 7660105"/>
              <a:gd name="connsiteY51" fmla="*/ 708527 h 4852737"/>
              <a:gd name="connsiteX52" fmla="*/ 6069263 w 7660105"/>
              <a:gd name="connsiteY52" fmla="*/ 655053 h 4852737"/>
              <a:gd name="connsiteX53" fmla="*/ 6256421 w 7660105"/>
              <a:gd name="connsiteY53" fmla="*/ 588211 h 4852737"/>
              <a:gd name="connsiteX54" fmla="*/ 6376737 w 7660105"/>
              <a:gd name="connsiteY54" fmla="*/ 534737 h 4852737"/>
              <a:gd name="connsiteX55" fmla="*/ 6416842 w 7660105"/>
              <a:gd name="connsiteY55" fmla="*/ 521369 h 4852737"/>
              <a:gd name="connsiteX56" fmla="*/ 6550526 w 7660105"/>
              <a:gd name="connsiteY56" fmla="*/ 427790 h 4852737"/>
              <a:gd name="connsiteX57" fmla="*/ 6670842 w 7660105"/>
              <a:gd name="connsiteY57" fmla="*/ 360948 h 4852737"/>
              <a:gd name="connsiteX58" fmla="*/ 6858000 w 7660105"/>
              <a:gd name="connsiteY58" fmla="*/ 240632 h 4852737"/>
              <a:gd name="connsiteX59" fmla="*/ 7031789 w 7660105"/>
              <a:gd name="connsiteY59" fmla="*/ 160421 h 4852737"/>
              <a:gd name="connsiteX60" fmla="*/ 7272421 w 7660105"/>
              <a:gd name="connsiteY60" fmla="*/ 53474 h 4852737"/>
              <a:gd name="connsiteX61" fmla="*/ 7392737 w 7660105"/>
              <a:gd name="connsiteY61" fmla="*/ 26737 h 4852737"/>
              <a:gd name="connsiteX62" fmla="*/ 7472947 w 7660105"/>
              <a:gd name="connsiteY62" fmla="*/ 0 h 4852737"/>
              <a:gd name="connsiteX63" fmla="*/ 7620000 w 7660105"/>
              <a:gd name="connsiteY63" fmla="*/ 66842 h 4852737"/>
              <a:gd name="connsiteX64" fmla="*/ 7660105 w 7660105"/>
              <a:gd name="connsiteY64" fmla="*/ 120316 h 4852737"/>
              <a:gd name="connsiteX65" fmla="*/ 7513053 w 7660105"/>
              <a:gd name="connsiteY65" fmla="*/ 213895 h 4852737"/>
              <a:gd name="connsiteX66" fmla="*/ 7553158 w 7660105"/>
              <a:gd name="connsiteY66" fmla="*/ 227263 h 4852737"/>
              <a:gd name="connsiteX67" fmla="*/ 7472947 w 7660105"/>
              <a:gd name="connsiteY67" fmla="*/ 294106 h 4852737"/>
              <a:gd name="connsiteX68" fmla="*/ 7486316 w 7660105"/>
              <a:gd name="connsiteY68" fmla="*/ 347579 h 4852737"/>
              <a:gd name="connsiteX69" fmla="*/ 7499684 w 7660105"/>
              <a:gd name="connsiteY69" fmla="*/ 387685 h 4852737"/>
              <a:gd name="connsiteX70" fmla="*/ 7513053 w 7660105"/>
              <a:gd name="connsiteY70" fmla="*/ 481263 h 4852737"/>
              <a:gd name="connsiteX71" fmla="*/ 7553158 w 7660105"/>
              <a:gd name="connsiteY71" fmla="*/ 721895 h 4852737"/>
              <a:gd name="connsiteX72" fmla="*/ 7566526 w 7660105"/>
              <a:gd name="connsiteY72" fmla="*/ 762000 h 4852737"/>
              <a:gd name="connsiteX73" fmla="*/ 7593263 w 7660105"/>
              <a:gd name="connsiteY73" fmla="*/ 868948 h 4852737"/>
              <a:gd name="connsiteX74" fmla="*/ 7539789 w 7660105"/>
              <a:gd name="connsiteY74" fmla="*/ 1056106 h 4852737"/>
              <a:gd name="connsiteX75" fmla="*/ 7432842 w 7660105"/>
              <a:gd name="connsiteY75" fmla="*/ 1149685 h 4852737"/>
              <a:gd name="connsiteX76" fmla="*/ 7406105 w 7660105"/>
              <a:gd name="connsiteY76" fmla="*/ 1203158 h 4852737"/>
              <a:gd name="connsiteX77" fmla="*/ 7366000 w 7660105"/>
              <a:gd name="connsiteY77" fmla="*/ 1323474 h 4852737"/>
              <a:gd name="connsiteX78" fmla="*/ 7339263 w 7660105"/>
              <a:gd name="connsiteY78" fmla="*/ 1363579 h 4852737"/>
              <a:gd name="connsiteX79" fmla="*/ 7205579 w 7660105"/>
              <a:gd name="connsiteY79" fmla="*/ 1604211 h 4852737"/>
              <a:gd name="connsiteX80" fmla="*/ 6898105 w 7660105"/>
              <a:gd name="connsiteY80" fmla="*/ 2125579 h 4852737"/>
              <a:gd name="connsiteX81" fmla="*/ 6670842 w 7660105"/>
              <a:gd name="connsiteY81" fmla="*/ 2459790 h 4852737"/>
              <a:gd name="connsiteX82" fmla="*/ 6604000 w 7660105"/>
              <a:gd name="connsiteY82" fmla="*/ 2540000 h 4852737"/>
              <a:gd name="connsiteX83" fmla="*/ 6497053 w 7660105"/>
              <a:gd name="connsiteY83" fmla="*/ 2633579 h 4852737"/>
              <a:gd name="connsiteX84" fmla="*/ 6443579 w 7660105"/>
              <a:gd name="connsiteY84" fmla="*/ 2687053 h 4852737"/>
              <a:gd name="connsiteX85" fmla="*/ 6390105 w 7660105"/>
              <a:gd name="connsiteY85" fmla="*/ 2753895 h 4852737"/>
              <a:gd name="connsiteX86" fmla="*/ 6323263 w 7660105"/>
              <a:gd name="connsiteY86" fmla="*/ 2794000 h 4852737"/>
              <a:gd name="connsiteX87" fmla="*/ 6243053 w 7660105"/>
              <a:gd name="connsiteY87" fmla="*/ 2914316 h 4852737"/>
              <a:gd name="connsiteX88" fmla="*/ 6109368 w 7660105"/>
              <a:gd name="connsiteY88" fmla="*/ 3088106 h 4852737"/>
              <a:gd name="connsiteX89" fmla="*/ 6055895 w 7660105"/>
              <a:gd name="connsiteY89" fmla="*/ 3101474 h 4852737"/>
              <a:gd name="connsiteX90" fmla="*/ 5801895 w 7660105"/>
              <a:gd name="connsiteY90" fmla="*/ 3128211 h 4852737"/>
              <a:gd name="connsiteX91" fmla="*/ 5681579 w 7660105"/>
              <a:gd name="connsiteY91" fmla="*/ 3154948 h 4852737"/>
              <a:gd name="connsiteX92" fmla="*/ 5534526 w 7660105"/>
              <a:gd name="connsiteY92" fmla="*/ 3195053 h 4852737"/>
              <a:gd name="connsiteX93" fmla="*/ 5106737 w 7660105"/>
              <a:gd name="connsiteY93" fmla="*/ 3529263 h 4852737"/>
              <a:gd name="connsiteX94" fmla="*/ 4946316 w 7660105"/>
              <a:gd name="connsiteY94" fmla="*/ 3649579 h 4852737"/>
              <a:gd name="connsiteX95" fmla="*/ 4799263 w 7660105"/>
              <a:gd name="connsiteY95" fmla="*/ 3729790 h 4852737"/>
              <a:gd name="connsiteX96" fmla="*/ 4638842 w 7660105"/>
              <a:gd name="connsiteY96" fmla="*/ 3876842 h 4852737"/>
              <a:gd name="connsiteX97" fmla="*/ 4518526 w 7660105"/>
              <a:gd name="connsiteY97" fmla="*/ 3957053 h 4852737"/>
              <a:gd name="connsiteX98" fmla="*/ 4358105 w 7660105"/>
              <a:gd name="connsiteY98" fmla="*/ 4117474 h 4852737"/>
              <a:gd name="connsiteX99" fmla="*/ 4331368 w 7660105"/>
              <a:gd name="connsiteY99" fmla="*/ 4170948 h 4852737"/>
              <a:gd name="connsiteX100" fmla="*/ 4304631 w 7660105"/>
              <a:gd name="connsiteY100" fmla="*/ 4211053 h 4852737"/>
              <a:gd name="connsiteX101" fmla="*/ 4264526 w 7660105"/>
              <a:gd name="connsiteY101" fmla="*/ 4277895 h 4852737"/>
              <a:gd name="connsiteX102" fmla="*/ 4197684 w 7660105"/>
              <a:gd name="connsiteY102" fmla="*/ 4371474 h 4852737"/>
              <a:gd name="connsiteX103" fmla="*/ 4157579 w 7660105"/>
              <a:gd name="connsiteY103" fmla="*/ 4398211 h 4852737"/>
              <a:gd name="connsiteX104" fmla="*/ 3876842 w 7660105"/>
              <a:gd name="connsiteY104" fmla="*/ 4424948 h 4852737"/>
              <a:gd name="connsiteX105" fmla="*/ 3769895 w 7660105"/>
              <a:gd name="connsiteY105" fmla="*/ 4451685 h 4852737"/>
              <a:gd name="connsiteX106" fmla="*/ 3556000 w 7660105"/>
              <a:gd name="connsiteY106" fmla="*/ 4491790 h 4852737"/>
              <a:gd name="connsiteX107" fmla="*/ 3422316 w 7660105"/>
              <a:gd name="connsiteY107" fmla="*/ 4558632 h 4852737"/>
              <a:gd name="connsiteX108" fmla="*/ 3235158 w 7660105"/>
              <a:gd name="connsiteY108" fmla="*/ 4705685 h 4852737"/>
              <a:gd name="connsiteX109" fmla="*/ 3154947 w 7660105"/>
              <a:gd name="connsiteY109" fmla="*/ 4759158 h 4852737"/>
              <a:gd name="connsiteX110" fmla="*/ 2660316 w 7660105"/>
              <a:gd name="connsiteY110" fmla="*/ 4799263 h 4852737"/>
              <a:gd name="connsiteX111" fmla="*/ 2272631 w 7660105"/>
              <a:gd name="connsiteY111" fmla="*/ 4826000 h 4852737"/>
              <a:gd name="connsiteX112" fmla="*/ 2045368 w 7660105"/>
              <a:gd name="connsiteY112" fmla="*/ 4826000 h 4852737"/>
              <a:gd name="connsiteX113" fmla="*/ 1898316 w 7660105"/>
              <a:gd name="connsiteY113" fmla="*/ 4839369 h 4852737"/>
              <a:gd name="connsiteX114" fmla="*/ 1751263 w 7660105"/>
              <a:gd name="connsiteY114" fmla="*/ 4839369 h 4852737"/>
              <a:gd name="connsiteX115" fmla="*/ 1751263 w 7660105"/>
              <a:gd name="connsiteY115" fmla="*/ 4839369 h 4852737"/>
              <a:gd name="connsiteX116" fmla="*/ 360947 w 7660105"/>
              <a:gd name="connsiteY116" fmla="*/ 4852737 h 4852737"/>
              <a:gd name="connsiteX117" fmla="*/ 0 w 7660105"/>
              <a:gd name="connsiteY117" fmla="*/ 4785895 h 4852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</a:cxnLst>
            <a:rect l="l" t="t" r="r" b="b"/>
            <a:pathLst>
              <a:path w="7660105" h="4852737">
                <a:moveTo>
                  <a:pt x="1657684" y="4692316"/>
                </a:moveTo>
                <a:lnTo>
                  <a:pt x="1657684" y="4692316"/>
                </a:lnTo>
                <a:cubicBezTo>
                  <a:pt x="1662140" y="4612106"/>
                  <a:pt x="1659692" y="4531212"/>
                  <a:pt x="1671053" y="4451685"/>
                </a:cubicBezTo>
                <a:cubicBezTo>
                  <a:pt x="1673325" y="4435780"/>
                  <a:pt x="1689986" y="4425624"/>
                  <a:pt x="1697789" y="4411579"/>
                </a:cubicBezTo>
                <a:cubicBezTo>
                  <a:pt x="1758487" y="4302322"/>
                  <a:pt x="1709082" y="4360183"/>
                  <a:pt x="1778000" y="4291263"/>
                </a:cubicBezTo>
                <a:cubicBezTo>
                  <a:pt x="1782456" y="4277895"/>
                  <a:pt x="1787497" y="4264707"/>
                  <a:pt x="1791368" y="4251158"/>
                </a:cubicBezTo>
                <a:cubicBezTo>
                  <a:pt x="1796416" y="4233492"/>
                  <a:pt x="1797275" y="4214474"/>
                  <a:pt x="1804737" y="4197685"/>
                </a:cubicBezTo>
                <a:cubicBezTo>
                  <a:pt x="1843665" y="4110097"/>
                  <a:pt x="1834402" y="4152514"/>
                  <a:pt x="1884947" y="4090737"/>
                </a:cubicBezTo>
                <a:cubicBezTo>
                  <a:pt x="1913165" y="4056248"/>
                  <a:pt x="1965158" y="3983790"/>
                  <a:pt x="1965158" y="3983790"/>
                </a:cubicBezTo>
                <a:cubicBezTo>
                  <a:pt x="1973208" y="3959639"/>
                  <a:pt x="1995272" y="3890830"/>
                  <a:pt x="2005263" y="3876842"/>
                </a:cubicBezTo>
                <a:cubicBezTo>
                  <a:pt x="2014602" y="3863768"/>
                  <a:pt x="2032000" y="3859018"/>
                  <a:pt x="2045368" y="3850106"/>
                </a:cubicBezTo>
                <a:cubicBezTo>
                  <a:pt x="2066078" y="3819040"/>
                  <a:pt x="2100878" y="3764330"/>
                  <a:pt x="2125579" y="3743158"/>
                </a:cubicBezTo>
                <a:cubicBezTo>
                  <a:pt x="2136278" y="3733987"/>
                  <a:pt x="2152316" y="3734246"/>
                  <a:pt x="2165684" y="3729790"/>
                </a:cubicBezTo>
                <a:cubicBezTo>
                  <a:pt x="2179052" y="3716422"/>
                  <a:pt x="2195302" y="3705415"/>
                  <a:pt x="2205789" y="3689685"/>
                </a:cubicBezTo>
                <a:cubicBezTo>
                  <a:pt x="2213606" y="3677960"/>
                  <a:pt x="2210355" y="3660583"/>
                  <a:pt x="2219158" y="3649579"/>
                </a:cubicBezTo>
                <a:cubicBezTo>
                  <a:pt x="2246716" y="3615132"/>
                  <a:pt x="2276840" y="3581640"/>
                  <a:pt x="2312737" y="3556000"/>
                </a:cubicBezTo>
                <a:cubicBezTo>
                  <a:pt x="2343930" y="3533719"/>
                  <a:pt x="2373205" y="3508473"/>
                  <a:pt x="2406316" y="3489158"/>
                </a:cubicBezTo>
                <a:cubicBezTo>
                  <a:pt x="2590123" y="3381937"/>
                  <a:pt x="2364569" y="3543863"/>
                  <a:pt x="2526631" y="3422316"/>
                </a:cubicBezTo>
                <a:cubicBezTo>
                  <a:pt x="2555183" y="3336664"/>
                  <a:pt x="2516757" y="3424581"/>
                  <a:pt x="2580105" y="3355474"/>
                </a:cubicBezTo>
                <a:cubicBezTo>
                  <a:pt x="2618666" y="3313407"/>
                  <a:pt x="2641400" y="3256030"/>
                  <a:pt x="2687053" y="3221790"/>
                </a:cubicBezTo>
                <a:cubicBezTo>
                  <a:pt x="2753379" y="3172045"/>
                  <a:pt x="2721988" y="3194044"/>
                  <a:pt x="2780631" y="3154948"/>
                </a:cubicBezTo>
                <a:cubicBezTo>
                  <a:pt x="2867563" y="3024549"/>
                  <a:pt x="2731392" y="3227200"/>
                  <a:pt x="2847474" y="3061369"/>
                </a:cubicBezTo>
                <a:cubicBezTo>
                  <a:pt x="2923185" y="2953211"/>
                  <a:pt x="2885739" y="2988437"/>
                  <a:pt x="2994526" y="2874211"/>
                </a:cubicBezTo>
                <a:cubicBezTo>
                  <a:pt x="3051026" y="2814886"/>
                  <a:pt x="3115868" y="2763358"/>
                  <a:pt x="3168316" y="2700421"/>
                </a:cubicBezTo>
                <a:cubicBezTo>
                  <a:pt x="3190597" y="2673684"/>
                  <a:pt x="3209406" y="2643622"/>
                  <a:pt x="3235158" y="2620211"/>
                </a:cubicBezTo>
                <a:cubicBezTo>
                  <a:pt x="3258935" y="2598596"/>
                  <a:pt x="3289661" y="2586017"/>
                  <a:pt x="3315368" y="2566737"/>
                </a:cubicBezTo>
                <a:cubicBezTo>
                  <a:pt x="3381695" y="2516992"/>
                  <a:pt x="3350303" y="2538991"/>
                  <a:pt x="3408947" y="2499895"/>
                </a:cubicBezTo>
                <a:cubicBezTo>
                  <a:pt x="3417859" y="2486527"/>
                  <a:pt x="3424936" y="2471732"/>
                  <a:pt x="3435684" y="2459790"/>
                </a:cubicBezTo>
                <a:cubicBezTo>
                  <a:pt x="3465194" y="2427001"/>
                  <a:pt x="3504793" y="2402916"/>
                  <a:pt x="3529263" y="2366211"/>
                </a:cubicBezTo>
                <a:cubicBezTo>
                  <a:pt x="3578282" y="2292683"/>
                  <a:pt x="3529262" y="2355073"/>
                  <a:pt x="3596105" y="2299369"/>
                </a:cubicBezTo>
                <a:cubicBezTo>
                  <a:pt x="3610629" y="2287266"/>
                  <a:pt x="3621856" y="2271567"/>
                  <a:pt x="3636210" y="2259263"/>
                </a:cubicBezTo>
                <a:cubicBezTo>
                  <a:pt x="3684296" y="2218046"/>
                  <a:pt x="3726616" y="2167272"/>
                  <a:pt x="3783263" y="2138948"/>
                </a:cubicBezTo>
                <a:cubicBezTo>
                  <a:pt x="3801088" y="2130036"/>
                  <a:pt x="3820520" y="2123794"/>
                  <a:pt x="3836737" y="2112211"/>
                </a:cubicBezTo>
                <a:cubicBezTo>
                  <a:pt x="3852121" y="2101222"/>
                  <a:pt x="3862318" y="2084209"/>
                  <a:pt x="3876842" y="2072106"/>
                </a:cubicBezTo>
                <a:cubicBezTo>
                  <a:pt x="3889185" y="2061820"/>
                  <a:pt x="3904604" y="2055655"/>
                  <a:pt x="3916947" y="2045369"/>
                </a:cubicBezTo>
                <a:cubicBezTo>
                  <a:pt x="3931471" y="2033266"/>
                  <a:pt x="3942698" y="2017567"/>
                  <a:pt x="3957053" y="2005263"/>
                </a:cubicBezTo>
                <a:cubicBezTo>
                  <a:pt x="3973970" y="1990763"/>
                  <a:pt x="3996262" y="1982274"/>
                  <a:pt x="4010526" y="1965158"/>
                </a:cubicBezTo>
                <a:cubicBezTo>
                  <a:pt x="4041383" y="1928129"/>
                  <a:pt x="4057236" y="1879498"/>
                  <a:pt x="4090737" y="1844842"/>
                </a:cubicBezTo>
                <a:cubicBezTo>
                  <a:pt x="4323638" y="1603910"/>
                  <a:pt x="4413079" y="1555130"/>
                  <a:pt x="4665579" y="1363579"/>
                </a:cubicBezTo>
                <a:cubicBezTo>
                  <a:pt x="4706057" y="1332871"/>
                  <a:pt x="4741781" y="1295208"/>
                  <a:pt x="4785895" y="1270000"/>
                </a:cubicBezTo>
                <a:cubicBezTo>
                  <a:pt x="4817088" y="1252176"/>
                  <a:pt x="4848877" y="1235356"/>
                  <a:pt x="4879474" y="1216527"/>
                </a:cubicBezTo>
                <a:cubicBezTo>
                  <a:pt x="4906841" y="1199686"/>
                  <a:pt x="4931928" y="1179244"/>
                  <a:pt x="4959684" y="1163053"/>
                </a:cubicBezTo>
                <a:cubicBezTo>
                  <a:pt x="4985505" y="1147991"/>
                  <a:pt x="5013652" y="1137262"/>
                  <a:pt x="5039895" y="1122948"/>
                </a:cubicBezTo>
                <a:cubicBezTo>
                  <a:pt x="5062706" y="1110506"/>
                  <a:pt x="5084023" y="1095461"/>
                  <a:pt x="5106737" y="1082842"/>
                </a:cubicBezTo>
                <a:cubicBezTo>
                  <a:pt x="5124157" y="1073164"/>
                  <a:pt x="5142997" y="1066147"/>
                  <a:pt x="5160210" y="1056106"/>
                </a:cubicBezTo>
                <a:cubicBezTo>
                  <a:pt x="5196523" y="1034924"/>
                  <a:pt x="5229557" y="1008064"/>
                  <a:pt x="5267158" y="989263"/>
                </a:cubicBezTo>
                <a:cubicBezTo>
                  <a:pt x="5293895" y="975895"/>
                  <a:pt x="5321048" y="963330"/>
                  <a:pt x="5347368" y="949158"/>
                </a:cubicBezTo>
                <a:cubicBezTo>
                  <a:pt x="5379000" y="932125"/>
                  <a:pt x="5408813" y="911752"/>
                  <a:pt x="5440947" y="895685"/>
                </a:cubicBezTo>
                <a:cubicBezTo>
                  <a:pt x="5471069" y="880624"/>
                  <a:pt x="5558881" y="850531"/>
                  <a:pt x="5588000" y="842211"/>
                </a:cubicBezTo>
                <a:cubicBezTo>
                  <a:pt x="5623332" y="832116"/>
                  <a:pt x="5658485" y="820032"/>
                  <a:pt x="5694947" y="815474"/>
                </a:cubicBezTo>
                <a:lnTo>
                  <a:pt x="5801895" y="802106"/>
                </a:lnTo>
                <a:cubicBezTo>
                  <a:pt x="5906750" y="718221"/>
                  <a:pt x="5828817" y="770826"/>
                  <a:pt x="5962316" y="708527"/>
                </a:cubicBezTo>
                <a:cubicBezTo>
                  <a:pt x="5998434" y="691672"/>
                  <a:pt x="6032748" y="671028"/>
                  <a:pt x="6069263" y="655053"/>
                </a:cubicBezTo>
                <a:cubicBezTo>
                  <a:pt x="6154247" y="617873"/>
                  <a:pt x="6175883" y="617498"/>
                  <a:pt x="6256421" y="588211"/>
                </a:cubicBezTo>
                <a:cubicBezTo>
                  <a:pt x="6393238" y="538459"/>
                  <a:pt x="6259054" y="585172"/>
                  <a:pt x="6376737" y="534737"/>
                </a:cubicBezTo>
                <a:cubicBezTo>
                  <a:pt x="6389689" y="529186"/>
                  <a:pt x="6403890" y="526920"/>
                  <a:pt x="6416842" y="521369"/>
                </a:cubicBezTo>
                <a:cubicBezTo>
                  <a:pt x="6514350" y="479580"/>
                  <a:pt x="6432469" y="506495"/>
                  <a:pt x="6550526" y="427790"/>
                </a:cubicBezTo>
                <a:cubicBezTo>
                  <a:pt x="6588699" y="402341"/>
                  <a:pt x="6631652" y="384803"/>
                  <a:pt x="6670842" y="360948"/>
                </a:cubicBezTo>
                <a:cubicBezTo>
                  <a:pt x="6734194" y="322386"/>
                  <a:pt x="6793168" y="276650"/>
                  <a:pt x="6858000" y="240632"/>
                </a:cubicBezTo>
                <a:cubicBezTo>
                  <a:pt x="6913773" y="209647"/>
                  <a:pt x="6974723" y="188954"/>
                  <a:pt x="7031789" y="160421"/>
                </a:cubicBezTo>
                <a:cubicBezTo>
                  <a:pt x="7190317" y="81157"/>
                  <a:pt x="7107422" y="100616"/>
                  <a:pt x="7272421" y="53474"/>
                </a:cubicBezTo>
                <a:cubicBezTo>
                  <a:pt x="7539472" y="-22825"/>
                  <a:pt x="7169896" y="93591"/>
                  <a:pt x="7392737" y="26737"/>
                </a:cubicBezTo>
                <a:cubicBezTo>
                  <a:pt x="7419731" y="18639"/>
                  <a:pt x="7472947" y="0"/>
                  <a:pt x="7472947" y="0"/>
                </a:cubicBezTo>
                <a:cubicBezTo>
                  <a:pt x="7574880" y="25483"/>
                  <a:pt x="7565928" y="3757"/>
                  <a:pt x="7620000" y="66842"/>
                </a:cubicBezTo>
                <a:cubicBezTo>
                  <a:pt x="7634500" y="83759"/>
                  <a:pt x="7646737" y="102491"/>
                  <a:pt x="7660105" y="120316"/>
                </a:cubicBezTo>
                <a:cubicBezTo>
                  <a:pt x="7589153" y="226744"/>
                  <a:pt x="7638442" y="195983"/>
                  <a:pt x="7513053" y="213895"/>
                </a:cubicBezTo>
                <a:cubicBezTo>
                  <a:pt x="7526421" y="218351"/>
                  <a:pt x="7553158" y="213172"/>
                  <a:pt x="7553158" y="227263"/>
                </a:cubicBezTo>
                <a:cubicBezTo>
                  <a:pt x="7553158" y="244420"/>
                  <a:pt x="7485046" y="286040"/>
                  <a:pt x="7472947" y="294106"/>
                </a:cubicBezTo>
                <a:cubicBezTo>
                  <a:pt x="7477403" y="311930"/>
                  <a:pt x="7481269" y="329913"/>
                  <a:pt x="7486316" y="347579"/>
                </a:cubicBezTo>
                <a:cubicBezTo>
                  <a:pt x="7490187" y="361129"/>
                  <a:pt x="7496920" y="373867"/>
                  <a:pt x="7499684" y="387685"/>
                </a:cubicBezTo>
                <a:cubicBezTo>
                  <a:pt x="7505864" y="418582"/>
                  <a:pt x="7508075" y="450149"/>
                  <a:pt x="7513053" y="481263"/>
                </a:cubicBezTo>
                <a:cubicBezTo>
                  <a:pt x="7525900" y="561559"/>
                  <a:pt x="7537943" y="642014"/>
                  <a:pt x="7553158" y="721895"/>
                </a:cubicBezTo>
                <a:cubicBezTo>
                  <a:pt x="7555795" y="735738"/>
                  <a:pt x="7562818" y="748405"/>
                  <a:pt x="7566526" y="762000"/>
                </a:cubicBezTo>
                <a:cubicBezTo>
                  <a:pt x="7576195" y="797452"/>
                  <a:pt x="7593263" y="868948"/>
                  <a:pt x="7593263" y="868948"/>
                </a:cubicBezTo>
                <a:cubicBezTo>
                  <a:pt x="7575438" y="931334"/>
                  <a:pt x="7566140" y="996816"/>
                  <a:pt x="7539789" y="1056106"/>
                </a:cubicBezTo>
                <a:cubicBezTo>
                  <a:pt x="7528251" y="1082066"/>
                  <a:pt x="7455489" y="1132699"/>
                  <a:pt x="7432842" y="1149685"/>
                </a:cubicBezTo>
                <a:cubicBezTo>
                  <a:pt x="7423930" y="1167509"/>
                  <a:pt x="7413259" y="1184558"/>
                  <a:pt x="7406105" y="1203158"/>
                </a:cubicBezTo>
                <a:cubicBezTo>
                  <a:pt x="7390929" y="1242615"/>
                  <a:pt x="7389450" y="1288299"/>
                  <a:pt x="7366000" y="1323474"/>
                </a:cubicBezTo>
                <a:cubicBezTo>
                  <a:pt x="7357088" y="1336842"/>
                  <a:pt x="7347234" y="1349629"/>
                  <a:pt x="7339263" y="1363579"/>
                </a:cubicBezTo>
                <a:cubicBezTo>
                  <a:pt x="7293738" y="1443247"/>
                  <a:pt x="7260634" y="1530805"/>
                  <a:pt x="7205579" y="1604211"/>
                </a:cubicBezTo>
                <a:cubicBezTo>
                  <a:pt x="7030063" y="1838230"/>
                  <a:pt x="7149537" y="1668430"/>
                  <a:pt x="6898105" y="2125579"/>
                </a:cubicBezTo>
                <a:cubicBezTo>
                  <a:pt x="6812089" y="2281973"/>
                  <a:pt x="6811960" y="2290449"/>
                  <a:pt x="6670842" y="2459790"/>
                </a:cubicBezTo>
                <a:cubicBezTo>
                  <a:pt x="6648561" y="2486527"/>
                  <a:pt x="6628610" y="2515390"/>
                  <a:pt x="6604000" y="2540000"/>
                </a:cubicBezTo>
                <a:cubicBezTo>
                  <a:pt x="6570505" y="2573495"/>
                  <a:pt x="6531971" y="2601570"/>
                  <a:pt x="6497053" y="2633579"/>
                </a:cubicBezTo>
                <a:cubicBezTo>
                  <a:pt x="6478471" y="2650613"/>
                  <a:pt x="6460326" y="2668212"/>
                  <a:pt x="6443579" y="2687053"/>
                </a:cubicBezTo>
                <a:cubicBezTo>
                  <a:pt x="6424622" y="2708379"/>
                  <a:pt x="6411431" y="2734939"/>
                  <a:pt x="6390105" y="2753895"/>
                </a:cubicBezTo>
                <a:cubicBezTo>
                  <a:pt x="6370685" y="2771157"/>
                  <a:pt x="6345544" y="2780632"/>
                  <a:pt x="6323263" y="2794000"/>
                </a:cubicBezTo>
                <a:cubicBezTo>
                  <a:pt x="6267653" y="2905221"/>
                  <a:pt x="6332045" y="2785772"/>
                  <a:pt x="6243053" y="2914316"/>
                </a:cubicBezTo>
                <a:cubicBezTo>
                  <a:pt x="6198021" y="2979362"/>
                  <a:pt x="6177070" y="3042970"/>
                  <a:pt x="6109368" y="3088106"/>
                </a:cubicBezTo>
                <a:cubicBezTo>
                  <a:pt x="6094081" y="3098298"/>
                  <a:pt x="6073561" y="3096427"/>
                  <a:pt x="6055895" y="3101474"/>
                </a:cubicBezTo>
                <a:cubicBezTo>
                  <a:pt x="5925006" y="3138870"/>
                  <a:pt x="6146509" y="3106672"/>
                  <a:pt x="5801895" y="3128211"/>
                </a:cubicBezTo>
                <a:cubicBezTo>
                  <a:pt x="5763722" y="3135845"/>
                  <a:pt x="5719346" y="3143618"/>
                  <a:pt x="5681579" y="3154948"/>
                </a:cubicBezTo>
                <a:cubicBezTo>
                  <a:pt x="5545897" y="3195653"/>
                  <a:pt x="5656347" y="3170690"/>
                  <a:pt x="5534526" y="3195053"/>
                </a:cubicBezTo>
                <a:cubicBezTo>
                  <a:pt x="5343025" y="3346238"/>
                  <a:pt x="5284817" y="3393922"/>
                  <a:pt x="5106737" y="3529263"/>
                </a:cubicBezTo>
                <a:cubicBezTo>
                  <a:pt x="5053520" y="3569708"/>
                  <a:pt x="5004996" y="3617571"/>
                  <a:pt x="4946316" y="3649579"/>
                </a:cubicBezTo>
                <a:cubicBezTo>
                  <a:pt x="4897298" y="3676316"/>
                  <a:pt x="4844165" y="3696602"/>
                  <a:pt x="4799263" y="3729790"/>
                </a:cubicBezTo>
                <a:cubicBezTo>
                  <a:pt x="4740928" y="3772907"/>
                  <a:pt x="4695224" y="3831200"/>
                  <a:pt x="4638842" y="3876842"/>
                </a:cubicBezTo>
                <a:cubicBezTo>
                  <a:pt x="4601378" y="3907170"/>
                  <a:pt x="4557087" y="3928133"/>
                  <a:pt x="4518526" y="3957053"/>
                </a:cubicBezTo>
                <a:cubicBezTo>
                  <a:pt x="4454504" y="4005070"/>
                  <a:pt x="4403823" y="4052162"/>
                  <a:pt x="4358105" y="4117474"/>
                </a:cubicBezTo>
                <a:cubicBezTo>
                  <a:pt x="4346677" y="4133800"/>
                  <a:pt x="4341255" y="4153645"/>
                  <a:pt x="4331368" y="4170948"/>
                </a:cubicBezTo>
                <a:cubicBezTo>
                  <a:pt x="4323397" y="4184898"/>
                  <a:pt x="4313146" y="4197428"/>
                  <a:pt x="4304631" y="4211053"/>
                </a:cubicBezTo>
                <a:cubicBezTo>
                  <a:pt x="4290860" y="4233087"/>
                  <a:pt x="4277145" y="4255181"/>
                  <a:pt x="4264526" y="4277895"/>
                </a:cubicBezTo>
                <a:cubicBezTo>
                  <a:pt x="4231903" y="4336617"/>
                  <a:pt x="4249444" y="4328341"/>
                  <a:pt x="4197684" y="4371474"/>
                </a:cubicBezTo>
                <a:cubicBezTo>
                  <a:pt x="4185341" y="4381760"/>
                  <a:pt x="4173427" y="4395570"/>
                  <a:pt x="4157579" y="4398211"/>
                </a:cubicBezTo>
                <a:cubicBezTo>
                  <a:pt x="4064856" y="4413665"/>
                  <a:pt x="3970421" y="4416036"/>
                  <a:pt x="3876842" y="4424948"/>
                </a:cubicBezTo>
                <a:cubicBezTo>
                  <a:pt x="3841193" y="4433860"/>
                  <a:pt x="3805766" y="4443714"/>
                  <a:pt x="3769895" y="4451685"/>
                </a:cubicBezTo>
                <a:cubicBezTo>
                  <a:pt x="3673762" y="4473048"/>
                  <a:pt x="3642784" y="4477325"/>
                  <a:pt x="3556000" y="4491790"/>
                </a:cubicBezTo>
                <a:cubicBezTo>
                  <a:pt x="3511439" y="4514071"/>
                  <a:pt x="3457545" y="4523403"/>
                  <a:pt x="3422316" y="4558632"/>
                </a:cubicBezTo>
                <a:cubicBezTo>
                  <a:pt x="3251970" y="4728977"/>
                  <a:pt x="3385518" y="4617975"/>
                  <a:pt x="3235158" y="4705685"/>
                </a:cubicBezTo>
                <a:cubicBezTo>
                  <a:pt x="3207402" y="4721876"/>
                  <a:pt x="3184483" y="4746500"/>
                  <a:pt x="3154947" y="4759158"/>
                </a:cubicBezTo>
                <a:cubicBezTo>
                  <a:pt x="3027535" y="4813763"/>
                  <a:pt x="2715316" y="4796923"/>
                  <a:pt x="2660316" y="4799263"/>
                </a:cubicBezTo>
                <a:cubicBezTo>
                  <a:pt x="2448475" y="4808278"/>
                  <a:pt x="2451939" y="4809700"/>
                  <a:pt x="2272631" y="4826000"/>
                </a:cubicBezTo>
                <a:cubicBezTo>
                  <a:pt x="2120873" y="4856353"/>
                  <a:pt x="2304709" y="4826000"/>
                  <a:pt x="2045368" y="4826000"/>
                </a:cubicBezTo>
                <a:cubicBezTo>
                  <a:pt x="1996149" y="4826000"/>
                  <a:pt x="1947485" y="4837134"/>
                  <a:pt x="1898316" y="4839369"/>
                </a:cubicBezTo>
                <a:cubicBezTo>
                  <a:pt x="1849349" y="4841595"/>
                  <a:pt x="1800281" y="4839369"/>
                  <a:pt x="1751263" y="4839369"/>
                </a:cubicBezTo>
                <a:lnTo>
                  <a:pt x="1751263" y="4839369"/>
                </a:lnTo>
                <a:lnTo>
                  <a:pt x="360947" y="4852737"/>
                </a:lnTo>
                <a:lnTo>
                  <a:pt x="0" y="4785895"/>
                </a:lnTo>
              </a:path>
            </a:pathLst>
          </a:custGeom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it-IT" sz="2400" smtClean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151" name="CasellaDiTesto 150"/>
          <p:cNvSpPr txBox="1"/>
          <p:nvPr/>
        </p:nvSpPr>
        <p:spPr>
          <a:xfrm>
            <a:off x="1344820" y="1361996"/>
            <a:ext cx="3480440" cy="7632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it-IT" sz="2400" b="1" dirty="0" err="1" smtClean="0">
                <a:solidFill>
                  <a:srgbClr val="FF0000"/>
                </a:solidFill>
                <a:latin typeface="Corbel"/>
                <a:cs typeface="Corbel"/>
              </a:rPr>
              <a:t>Motivation</a:t>
            </a:r>
            <a:r>
              <a:rPr lang="it-IT" sz="2400" b="1" dirty="0" smtClean="0">
                <a:solidFill>
                  <a:srgbClr val="FF0000"/>
                </a:solidFill>
                <a:latin typeface="Corbel"/>
                <a:cs typeface="Corbel"/>
              </a:rPr>
              <a:t> for new</a:t>
            </a:r>
            <a:endParaRPr lang="it-IT" sz="2400" b="1" dirty="0">
              <a:solidFill>
                <a:srgbClr val="FF0000"/>
              </a:solidFill>
              <a:latin typeface="Corbel"/>
              <a:cs typeface="Corbel"/>
            </a:endParaRPr>
          </a:p>
          <a:p>
            <a:pPr>
              <a:lnSpc>
                <a:spcPct val="90000"/>
              </a:lnSpc>
            </a:pPr>
            <a:r>
              <a:rPr lang="it-IT" sz="2400" b="1" dirty="0" err="1" smtClean="0">
                <a:solidFill>
                  <a:srgbClr val="FF0000"/>
                </a:solidFill>
                <a:latin typeface="Corbel"/>
                <a:cs typeface="Corbel"/>
              </a:rPr>
              <a:t>development</a:t>
            </a:r>
            <a:r>
              <a:rPr lang="it-IT" sz="2400" b="1" dirty="0" smtClean="0">
                <a:solidFill>
                  <a:srgbClr val="FF0000"/>
                </a:solidFill>
                <a:latin typeface="Corbel"/>
                <a:cs typeface="Corbel"/>
              </a:rPr>
              <a:t> in THEORY</a:t>
            </a:r>
            <a:endParaRPr lang="it-IT" sz="2400" b="1" dirty="0">
              <a:solidFill>
                <a:srgbClr val="FF0000"/>
              </a:solidFill>
              <a:latin typeface="Corbel"/>
              <a:cs typeface="Corbel"/>
            </a:endParaRPr>
          </a:p>
        </p:txBody>
      </p:sp>
      <p:sp>
        <p:nvSpPr>
          <p:cNvPr id="70" name="TextBox 342"/>
          <p:cNvSpPr txBox="1"/>
          <p:nvPr/>
        </p:nvSpPr>
        <p:spPr>
          <a:xfrm>
            <a:off x="5602825" y="3750951"/>
            <a:ext cx="126352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baseline="30000" dirty="0" smtClean="0">
                <a:solidFill>
                  <a:srgbClr val="FF0000"/>
                </a:solidFill>
                <a:latin typeface="Corbel"/>
                <a:cs typeface="Corbel"/>
              </a:rPr>
              <a:t>132</a:t>
            </a:r>
            <a:r>
              <a:rPr lang="en-US" sz="4000" b="1" dirty="0" smtClean="0">
                <a:solidFill>
                  <a:srgbClr val="FF0000"/>
                </a:solidFill>
                <a:latin typeface="Corbel"/>
                <a:cs typeface="Corbel"/>
              </a:rPr>
              <a:t>Sn</a:t>
            </a:r>
            <a:endParaRPr lang="en-US" sz="4000" b="1" dirty="0">
              <a:solidFill>
                <a:srgbClr val="FF0000"/>
              </a:solidFill>
              <a:latin typeface="Corbel"/>
              <a:cs typeface="Corbel"/>
            </a:endParaRPr>
          </a:p>
        </p:txBody>
      </p:sp>
      <p:sp>
        <p:nvSpPr>
          <p:cNvPr id="71" name="Prostokąt 68"/>
          <p:cNvSpPr/>
          <p:nvPr/>
        </p:nvSpPr>
        <p:spPr>
          <a:xfrm>
            <a:off x="4608884" y="3431771"/>
            <a:ext cx="497052" cy="378413"/>
          </a:xfrm>
          <a:prstGeom prst="rect">
            <a:avLst/>
          </a:prstGeom>
          <a:solidFill>
            <a:srgbClr val="F79646">
              <a:lumMod val="60000"/>
              <a:lumOff val="40000"/>
              <a:alpha val="81000"/>
            </a:srgbClr>
          </a:solidFill>
          <a:ln w="28575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844083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sz="2215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7" name="Rectangle 78"/>
          <p:cNvSpPr/>
          <p:nvPr/>
        </p:nvSpPr>
        <p:spPr>
          <a:xfrm>
            <a:off x="5609468" y="4367290"/>
            <a:ext cx="1441621" cy="56092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400">
              <a:lnSpc>
                <a:spcPct val="70000"/>
              </a:lnSpc>
            </a:pPr>
            <a:r>
              <a:rPr kumimoji="0" lang="en-US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rbel"/>
                <a:cs typeface="Corbel"/>
              </a:rPr>
              <a:t>(n,</a:t>
            </a:r>
            <a:r>
              <a:rPr lang="en-US" kern="0" dirty="0" err="1">
                <a:solidFill>
                  <a:srgbClr val="0000FF"/>
                </a:solidFill>
                <a:latin typeface="Corbel"/>
                <a:cs typeface="Corbel"/>
              </a:rPr>
              <a:t>f</a:t>
            </a:r>
            <a:r>
              <a:rPr kumimoji="0" lang="en-US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rbel"/>
                <a:cs typeface="Corbel"/>
              </a:rPr>
              <a:t>): </a:t>
            </a:r>
            <a:r>
              <a:rPr lang="en-US" kern="0" baseline="30000" dirty="0" smtClean="0">
                <a:solidFill>
                  <a:srgbClr val="0000FF"/>
                </a:solidFill>
                <a:latin typeface="Corbel"/>
                <a:cs typeface="Corbel"/>
              </a:rPr>
              <a:t> 133</a:t>
            </a:r>
            <a:r>
              <a:rPr lang="en-US" kern="0" dirty="0" smtClean="0">
                <a:solidFill>
                  <a:srgbClr val="0000FF"/>
                </a:solidFill>
                <a:latin typeface="Corbel"/>
                <a:cs typeface="Corbel"/>
              </a:rPr>
              <a:t>Sb</a:t>
            </a:r>
            <a:endParaRPr kumimoji="0" lang="en-US" u="none" strike="noStrike" kern="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orbel"/>
              <a:cs typeface="Corbel"/>
            </a:endParaRPr>
          </a:p>
          <a:p>
            <a:pPr marL="0" marR="0" lvl="0" indent="0" defTabSz="91440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kern="0" dirty="0" smtClean="0">
                <a:solidFill>
                  <a:srgbClr val="0000FF"/>
                </a:solidFill>
                <a:latin typeface="Corbel"/>
                <a:cs typeface="Corbel"/>
              </a:rPr>
              <a:t>ILL-Grenoble</a:t>
            </a:r>
            <a:endParaRPr kumimoji="0" lang="en-US" u="none" strike="noStrike" kern="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orbel"/>
              <a:cs typeface="Corbel"/>
            </a:endParaRPr>
          </a:p>
          <a:p>
            <a:pPr marL="0" marR="0" lvl="0" indent="0" defTabSz="91440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u="none" strike="noStrike" kern="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orbel"/>
              <a:cs typeface="Corbel"/>
            </a:endParaRPr>
          </a:p>
        </p:txBody>
      </p:sp>
      <p:sp>
        <p:nvSpPr>
          <p:cNvPr id="138" name="Rettangolo 137"/>
          <p:cNvSpPr/>
          <p:nvPr/>
        </p:nvSpPr>
        <p:spPr>
          <a:xfrm>
            <a:off x="1344820" y="287261"/>
            <a:ext cx="578458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/>
            <a:r>
              <a:rPr lang="en-US" sz="2400" b="1" dirty="0" smtClean="0">
                <a:solidFill>
                  <a:srgbClr val="0000FF"/>
                </a:solidFill>
                <a:latin typeface="Corbel"/>
                <a:cs typeface="Corbel"/>
                <a:sym typeface="Wingdings"/>
              </a:rPr>
              <a:t>RECENT </a:t>
            </a:r>
            <a:r>
              <a:rPr lang="en-US" sz="2400" b="1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g</a:t>
            </a:r>
            <a:r>
              <a:rPr lang="en-US" sz="2400" b="1" dirty="0" smtClean="0">
                <a:solidFill>
                  <a:srgbClr val="0000FF"/>
                </a:solidFill>
                <a:latin typeface="Corbel"/>
                <a:cs typeface="Corbel"/>
              </a:rPr>
              <a:t> </a:t>
            </a:r>
            <a:r>
              <a:rPr lang="en-US" sz="2400" b="1" dirty="0">
                <a:solidFill>
                  <a:srgbClr val="0000FF"/>
                </a:solidFill>
                <a:latin typeface="Corbel"/>
                <a:cs typeface="Corbel"/>
              </a:rPr>
              <a:t>– spectroscopy </a:t>
            </a:r>
            <a:r>
              <a:rPr lang="en-US" sz="2400" b="1" dirty="0" smtClean="0">
                <a:solidFill>
                  <a:srgbClr val="0000FF"/>
                </a:solidFill>
                <a:latin typeface="Corbel"/>
                <a:cs typeface="Corbel"/>
              </a:rPr>
              <a:t>RESULTS</a:t>
            </a:r>
          </a:p>
          <a:p>
            <a:pPr marL="0" lvl="1"/>
            <a:r>
              <a:rPr lang="en-US" sz="2400" b="1" dirty="0" smtClean="0">
                <a:solidFill>
                  <a:srgbClr val="0000FF"/>
                </a:solidFill>
                <a:latin typeface="Corbel"/>
                <a:cs typeface="Corbel"/>
              </a:rPr>
              <a:t>around  </a:t>
            </a:r>
            <a:r>
              <a:rPr lang="en-US" sz="2400" b="1" dirty="0">
                <a:solidFill>
                  <a:srgbClr val="0000FF"/>
                </a:solidFill>
                <a:latin typeface="Corbel"/>
                <a:cs typeface="Corbel"/>
              </a:rPr>
              <a:t>DOUBLY MAGIC NUCLEI</a:t>
            </a:r>
            <a:endParaRPr lang="en-US" sz="2000" i="1" dirty="0">
              <a:solidFill>
                <a:srgbClr val="0000FF"/>
              </a:solidFill>
              <a:latin typeface="Corbel"/>
              <a:cs typeface="Corbel"/>
            </a:endParaRPr>
          </a:p>
        </p:txBody>
      </p:sp>
      <p:sp>
        <p:nvSpPr>
          <p:cNvPr id="69" name="CasellaDiTesto 68"/>
          <p:cNvSpPr txBox="1"/>
          <p:nvPr/>
        </p:nvSpPr>
        <p:spPr>
          <a:xfrm>
            <a:off x="7274014" y="3588508"/>
            <a:ext cx="1365753" cy="1323439"/>
          </a:xfrm>
          <a:prstGeom prst="rect">
            <a:avLst/>
          </a:prstGeom>
          <a:solidFill>
            <a:srgbClr val="FFCC66">
              <a:lumMod val="60000"/>
              <a:lumOff val="40000"/>
            </a:srgbClr>
          </a:solidFill>
        </p:spPr>
        <p:txBody>
          <a:bodyPr wrap="non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rbel"/>
                <a:cs typeface="Corbel"/>
              </a:rPr>
              <a:t>Unfeasible</a:t>
            </a:r>
            <a:endParaRPr kumimoji="0" lang="it-IT" sz="2000" b="1" i="0" u="none" strike="noStrike" kern="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orbel"/>
              <a:cs typeface="Corbel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rbel"/>
                <a:cs typeface="Corbel"/>
              </a:rPr>
              <a:t>by Large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rbel"/>
                <a:cs typeface="Corbel"/>
              </a:rPr>
              <a:t>Shell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rbel"/>
                <a:cs typeface="Corbel"/>
              </a:rPr>
              <a:t>Model</a:t>
            </a:r>
            <a:endParaRPr kumimoji="0" lang="it-IT" sz="20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orbel"/>
              <a:cs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1922288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ttangolo 38"/>
          <p:cNvSpPr/>
          <p:nvPr/>
        </p:nvSpPr>
        <p:spPr>
          <a:xfrm>
            <a:off x="8486" y="-26739"/>
            <a:ext cx="4392061" cy="2967790"/>
          </a:xfrm>
          <a:prstGeom prst="rect">
            <a:avLst/>
          </a:prstGeom>
          <a:solidFill>
            <a:srgbClr val="FFFF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" name="Obraz 1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2084" y="-7558"/>
            <a:ext cx="4036449" cy="2983631"/>
          </a:xfrm>
          <a:prstGeom prst="rect">
            <a:avLst/>
          </a:prstGeom>
        </p:spPr>
      </p:pic>
      <p:sp>
        <p:nvSpPr>
          <p:cNvPr id="10" name="Rectangle 104"/>
          <p:cNvSpPr/>
          <p:nvPr/>
        </p:nvSpPr>
        <p:spPr>
          <a:xfrm>
            <a:off x="183424" y="3068530"/>
            <a:ext cx="2129309" cy="1205458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 defTabSz="84408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pl-PL" sz="2000" b="1" dirty="0" err="1" smtClean="0">
                <a:solidFill>
                  <a:srgbClr val="00FFFF"/>
                </a:solidFill>
                <a:latin typeface="Corbel"/>
                <a:cs typeface="Corbel"/>
              </a:rPr>
              <a:t>Double</a:t>
            </a:r>
            <a:r>
              <a:rPr lang="pl-PL" sz="2000" b="1" dirty="0" smtClean="0">
                <a:solidFill>
                  <a:srgbClr val="00FFFF"/>
                </a:solidFill>
                <a:latin typeface="Corbel"/>
                <a:cs typeface="Corbel"/>
              </a:rPr>
              <a:t> </a:t>
            </a:r>
          </a:p>
          <a:p>
            <a:pPr algn="ctr" defTabSz="84408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pl-PL" sz="2000" b="1" dirty="0" smtClean="0">
                <a:solidFill>
                  <a:srgbClr val="00FFFF"/>
                </a:solidFill>
                <a:latin typeface="Corbel"/>
                <a:cs typeface="Corbel"/>
              </a:rPr>
              <a:t>SHELL CLOSURE </a:t>
            </a:r>
          </a:p>
          <a:p>
            <a:pPr algn="ctr" defTabSz="84408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pl-PL" sz="2000" b="1" dirty="0" err="1" smtClean="0">
                <a:solidFill>
                  <a:srgbClr val="00FFFF"/>
                </a:solidFill>
                <a:latin typeface="Corbel"/>
                <a:cs typeface="Corbel"/>
              </a:rPr>
              <a:t>away</a:t>
            </a:r>
            <a:r>
              <a:rPr lang="pl-PL" sz="2000" b="1" dirty="0" smtClean="0">
                <a:solidFill>
                  <a:srgbClr val="00FFFF"/>
                </a:solidFill>
                <a:latin typeface="Corbel"/>
                <a:cs typeface="Corbel"/>
              </a:rPr>
              <a:t> from Valley </a:t>
            </a:r>
          </a:p>
          <a:p>
            <a:pPr algn="ctr" defTabSz="84408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pl-PL" sz="2000" b="1" dirty="0" smtClean="0">
                <a:solidFill>
                  <a:srgbClr val="00FFFF"/>
                </a:solidFill>
                <a:latin typeface="Corbel"/>
                <a:cs typeface="Corbel"/>
              </a:rPr>
              <a:t>   of </a:t>
            </a:r>
            <a:r>
              <a:rPr lang="pl-PL" sz="2000" b="1" dirty="0" err="1" smtClean="0">
                <a:solidFill>
                  <a:srgbClr val="00FFFF"/>
                </a:solidFill>
                <a:latin typeface="Corbel"/>
                <a:cs typeface="Corbel"/>
              </a:rPr>
              <a:t>Stability</a:t>
            </a:r>
            <a:endParaRPr lang="pl-PL" sz="2000" dirty="0">
              <a:solidFill>
                <a:srgbClr val="00FFFF"/>
              </a:solidFill>
              <a:latin typeface="Corbel"/>
              <a:cs typeface="Corbel"/>
            </a:endParaRPr>
          </a:p>
        </p:txBody>
      </p:sp>
      <p:sp>
        <p:nvSpPr>
          <p:cNvPr id="13" name="Rectangle 18"/>
          <p:cNvSpPr/>
          <p:nvPr/>
        </p:nvSpPr>
        <p:spPr>
          <a:xfrm>
            <a:off x="5191679" y="56935"/>
            <a:ext cx="4384817" cy="2033377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defTabSz="84408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pl-PL" b="1" i="1" dirty="0">
                <a:solidFill>
                  <a:srgbClr val="FF00FF"/>
                </a:solidFill>
                <a:latin typeface="Corbel"/>
                <a:cs typeface="Corbel"/>
              </a:rPr>
              <a:t> </a:t>
            </a:r>
            <a:r>
              <a:rPr lang="pl-PL" b="1" i="1" dirty="0" smtClean="0">
                <a:solidFill>
                  <a:srgbClr val="FF00FF"/>
                </a:solidFill>
                <a:latin typeface="Corbel"/>
                <a:cs typeface="Corbel"/>
              </a:rPr>
              <a:t>             </a:t>
            </a:r>
            <a:r>
              <a:rPr lang="pl-PL" sz="3600" b="1" baseline="30000" dirty="0" smtClean="0">
                <a:solidFill>
                  <a:srgbClr val="FFFF00"/>
                </a:solidFill>
                <a:latin typeface="Corbel"/>
                <a:cs typeface="Corbel"/>
              </a:rPr>
              <a:t>133</a:t>
            </a:r>
            <a:r>
              <a:rPr lang="pl-PL" sz="3600" b="1" dirty="0" smtClean="0">
                <a:solidFill>
                  <a:srgbClr val="FFFF00"/>
                </a:solidFill>
                <a:latin typeface="Corbel"/>
                <a:cs typeface="Corbel"/>
              </a:rPr>
              <a:t>Sb:  </a:t>
            </a:r>
            <a:r>
              <a:rPr lang="pl-PL" sz="3200" b="1" baseline="30000" dirty="0" smtClean="0">
                <a:solidFill>
                  <a:srgbClr val="FFFF00"/>
                </a:solidFill>
                <a:latin typeface="Corbel"/>
                <a:cs typeface="Corbel"/>
              </a:rPr>
              <a:t>132</a:t>
            </a:r>
            <a:r>
              <a:rPr lang="pl-PL" sz="3200" b="1" dirty="0" smtClean="0">
                <a:solidFill>
                  <a:srgbClr val="FFFF00"/>
                </a:solidFill>
                <a:latin typeface="Corbel"/>
                <a:cs typeface="Corbel"/>
              </a:rPr>
              <a:t>Sn + 1</a:t>
            </a:r>
            <a:r>
              <a:rPr lang="pl-PL" sz="3200" b="1" dirty="0" smtClean="0">
                <a:solidFill>
                  <a:srgbClr val="FFFF00"/>
                </a:solidFill>
                <a:latin typeface="Symbol" charset="2"/>
                <a:cs typeface="Symbol" charset="2"/>
              </a:rPr>
              <a:t>p</a:t>
            </a:r>
          </a:p>
          <a:p>
            <a:pPr defTabSz="84408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pl-PL" sz="800" b="1" dirty="0">
              <a:solidFill>
                <a:srgbClr val="0000FF"/>
              </a:solidFill>
              <a:latin typeface="Corbel"/>
              <a:cs typeface="Corbel"/>
            </a:endParaRPr>
          </a:p>
          <a:p>
            <a:pPr marL="1257300" lvl="2" indent="-342900" defTabSz="84408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SzPct val="100000"/>
              <a:buFont typeface="Courier New"/>
              <a:buChar char="o"/>
            </a:pPr>
            <a:r>
              <a:rPr lang="pl-PL" sz="2000" b="1" dirty="0" smtClean="0">
                <a:solidFill>
                  <a:srgbClr val="00FFFF"/>
                </a:solidFill>
                <a:latin typeface="Corbel"/>
                <a:cs typeface="Corbel"/>
              </a:rPr>
              <a:t>Single</a:t>
            </a:r>
            <a:r>
              <a:rPr lang="pl-PL" sz="2000" dirty="0" smtClean="0">
                <a:solidFill>
                  <a:srgbClr val="00FFFF"/>
                </a:solidFill>
                <a:latin typeface="Corbel"/>
                <a:cs typeface="Corbel"/>
              </a:rPr>
              <a:t> </a:t>
            </a:r>
            <a:r>
              <a:rPr lang="pl-PL" sz="2000" dirty="0" err="1">
                <a:solidFill>
                  <a:srgbClr val="00FFFF"/>
                </a:solidFill>
                <a:latin typeface="Corbel"/>
                <a:cs typeface="Corbel"/>
              </a:rPr>
              <a:t>particle</a:t>
            </a:r>
            <a:r>
              <a:rPr lang="pl-PL" sz="2000" dirty="0">
                <a:solidFill>
                  <a:srgbClr val="00FFFF"/>
                </a:solidFill>
                <a:latin typeface="Corbel"/>
                <a:cs typeface="Corbel"/>
              </a:rPr>
              <a:t> </a:t>
            </a:r>
            <a:r>
              <a:rPr lang="pl-PL" sz="2000" dirty="0" err="1" smtClean="0">
                <a:solidFill>
                  <a:srgbClr val="00FFFF"/>
                </a:solidFill>
                <a:latin typeface="Corbel"/>
                <a:cs typeface="Corbel"/>
              </a:rPr>
              <a:t>levels</a:t>
            </a:r>
            <a:endParaRPr lang="pl-PL" sz="2000" dirty="0" smtClean="0">
              <a:solidFill>
                <a:srgbClr val="00FFFF"/>
              </a:solidFill>
              <a:latin typeface="Corbel"/>
              <a:cs typeface="Corbel"/>
            </a:endParaRPr>
          </a:p>
          <a:p>
            <a:pPr marL="1257300" lvl="2" indent="-342900" defTabSz="84408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SzPct val="100000"/>
              <a:buFont typeface="Courier New"/>
              <a:buChar char="o"/>
            </a:pPr>
            <a:endParaRPr lang="pl-PL" sz="800" dirty="0" smtClean="0">
              <a:solidFill>
                <a:srgbClr val="00FFFF"/>
              </a:solidFill>
              <a:latin typeface="Corbel"/>
              <a:cs typeface="Corbel"/>
            </a:endParaRPr>
          </a:p>
          <a:p>
            <a:pPr marL="1257300" lvl="2" indent="-342900" defTabSz="84408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SzPct val="100000"/>
              <a:buFont typeface="Courier New"/>
              <a:buChar char="o"/>
            </a:pPr>
            <a:r>
              <a:rPr lang="pl-PL" sz="2000" b="1" dirty="0" err="1">
                <a:solidFill>
                  <a:srgbClr val="00FFFF"/>
                </a:solidFill>
                <a:latin typeface="Corbel"/>
                <a:cs typeface="Corbel"/>
              </a:rPr>
              <a:t>Couplings</a:t>
            </a:r>
            <a:r>
              <a:rPr lang="pl-PL" sz="2000" dirty="0">
                <a:solidFill>
                  <a:srgbClr val="00FFFF"/>
                </a:solidFill>
                <a:latin typeface="Corbel"/>
                <a:cs typeface="Corbel"/>
              </a:rPr>
              <a:t>  </a:t>
            </a:r>
            <a:r>
              <a:rPr lang="pl-PL" sz="2000" dirty="0" err="1">
                <a:solidFill>
                  <a:srgbClr val="00FFFF"/>
                </a:solidFill>
                <a:latin typeface="Corbel"/>
                <a:cs typeface="Corbel"/>
              </a:rPr>
              <a:t>between</a:t>
            </a:r>
            <a:endParaRPr lang="pl-PL" sz="2000" dirty="0">
              <a:solidFill>
                <a:srgbClr val="00FFFF"/>
              </a:solidFill>
              <a:latin typeface="Corbel"/>
              <a:cs typeface="Corbel"/>
            </a:endParaRPr>
          </a:p>
          <a:p>
            <a:pPr lvl="2" defTabSz="84408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pl-PL" sz="2000" dirty="0">
                <a:solidFill>
                  <a:srgbClr val="00FFFF"/>
                </a:solidFill>
                <a:latin typeface="Corbel"/>
                <a:cs typeface="Corbel"/>
              </a:rPr>
              <a:t>      </a:t>
            </a:r>
            <a:r>
              <a:rPr lang="pl-PL" sz="2000" dirty="0" err="1">
                <a:solidFill>
                  <a:srgbClr val="00FFFF"/>
                </a:solidFill>
                <a:latin typeface="Corbel"/>
                <a:cs typeface="Corbel"/>
              </a:rPr>
              <a:t>particle</a:t>
            </a:r>
            <a:r>
              <a:rPr lang="pl-PL" sz="2000" dirty="0">
                <a:solidFill>
                  <a:srgbClr val="00FFFF"/>
                </a:solidFill>
                <a:latin typeface="Corbel"/>
                <a:cs typeface="Corbel"/>
              </a:rPr>
              <a:t> and </a:t>
            </a:r>
            <a:r>
              <a:rPr lang="pl-PL" sz="2000" dirty="0" err="1">
                <a:solidFill>
                  <a:srgbClr val="00FFFF"/>
                </a:solidFill>
                <a:latin typeface="Corbel"/>
                <a:cs typeface="Corbel"/>
              </a:rPr>
              <a:t>phonons</a:t>
            </a:r>
            <a:endParaRPr lang="pl-PL" sz="2000" dirty="0">
              <a:solidFill>
                <a:srgbClr val="00FFFF"/>
              </a:solidFill>
              <a:latin typeface="Corbel"/>
              <a:cs typeface="Corbel"/>
            </a:endParaRPr>
          </a:p>
          <a:p>
            <a:pPr marL="1257300" lvl="2" indent="-342900" defTabSz="84408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SzPct val="100000"/>
              <a:buFont typeface="Courier New"/>
              <a:buChar char="o"/>
            </a:pPr>
            <a:endParaRPr lang="pl-PL" sz="2000" i="1" dirty="0" smtClean="0">
              <a:solidFill>
                <a:srgbClr val="00FFFF"/>
              </a:solidFill>
              <a:latin typeface="Corbel"/>
              <a:cs typeface="Corbel"/>
            </a:endParaRPr>
          </a:p>
          <a:p>
            <a:pPr marL="171450" indent="-171450" defTabSz="84408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SzPct val="150000"/>
              <a:buFont typeface="Courier New"/>
              <a:buChar char="o"/>
            </a:pPr>
            <a:endParaRPr lang="pl-PL" sz="800" i="1" dirty="0">
              <a:solidFill>
                <a:srgbClr val="00FFFF"/>
              </a:solidFill>
              <a:latin typeface="Corbel"/>
              <a:cs typeface="Corbel"/>
            </a:endParaRPr>
          </a:p>
        </p:txBody>
      </p:sp>
      <p:grpSp>
        <p:nvGrpSpPr>
          <p:cNvPr id="14" name="Gruppo 2"/>
          <p:cNvGrpSpPr/>
          <p:nvPr/>
        </p:nvGrpSpPr>
        <p:grpSpPr>
          <a:xfrm>
            <a:off x="1817239" y="977943"/>
            <a:ext cx="437262" cy="913271"/>
            <a:chOff x="2915183" y="3694986"/>
            <a:chExt cx="437263" cy="913271"/>
          </a:xfrm>
        </p:grpSpPr>
        <p:sp>
          <p:nvSpPr>
            <p:cNvPr id="15" name="Oval 17"/>
            <p:cNvSpPr>
              <a:spLocks noChangeAspect="1" noChangeArrowheads="1"/>
            </p:cNvSpPr>
            <p:nvPr/>
          </p:nvSpPr>
          <p:spPr bwMode="auto">
            <a:xfrm>
              <a:off x="2964411" y="3694986"/>
              <a:ext cx="328246" cy="328246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rgbClr val="CC99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844083" fontAlgn="base">
                <a:spcBef>
                  <a:spcPct val="0"/>
                </a:spcBef>
                <a:spcAft>
                  <a:spcPct val="0"/>
                </a:spcAft>
              </a:pPr>
              <a:endParaRPr lang="pl-PL" sz="2215">
                <a:solidFill>
                  <a:srgbClr val="FF0033"/>
                </a:solidFill>
                <a:latin typeface="Times New Roman"/>
              </a:endParaRPr>
            </a:p>
          </p:txBody>
        </p:sp>
        <p:sp>
          <p:nvSpPr>
            <p:cNvPr id="16" name="Text Box 22"/>
            <p:cNvSpPr txBox="1">
              <a:spLocks noChangeArrowheads="1"/>
            </p:cNvSpPr>
            <p:nvPr/>
          </p:nvSpPr>
          <p:spPr bwMode="auto">
            <a:xfrm>
              <a:off x="2930708" y="3728691"/>
              <a:ext cx="421738" cy="2628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defTabSz="844083" fontAlgn="base">
                <a:spcBef>
                  <a:spcPct val="0"/>
                </a:spcBef>
                <a:spcAft>
                  <a:spcPct val="0"/>
                </a:spcAft>
              </a:pPr>
              <a:r>
                <a:rPr lang="pl-PL" sz="1108" b="1" dirty="0" smtClean="0">
                  <a:solidFill>
                    <a:srgbClr val="000000"/>
                  </a:solidFill>
                  <a:latin typeface="Arial" charset="0"/>
                </a:rPr>
                <a:t>132</a:t>
              </a:r>
              <a:endParaRPr lang="pl-PL" sz="1108" b="1" dirty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7" name="Oval 33"/>
            <p:cNvSpPr>
              <a:spLocks noChangeAspect="1" noChangeArrowheads="1"/>
            </p:cNvSpPr>
            <p:nvPr/>
          </p:nvSpPr>
          <p:spPr bwMode="auto">
            <a:xfrm>
              <a:off x="2960444" y="4280011"/>
              <a:ext cx="328246" cy="328246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rgbClr val="CC99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844083" fontAlgn="base">
                <a:spcBef>
                  <a:spcPct val="0"/>
                </a:spcBef>
                <a:spcAft>
                  <a:spcPct val="0"/>
                </a:spcAft>
              </a:pPr>
              <a:endParaRPr lang="pl-PL" sz="2215">
                <a:solidFill>
                  <a:srgbClr val="FF0033"/>
                </a:solidFill>
                <a:latin typeface="Times New Roman"/>
              </a:endParaRPr>
            </a:p>
          </p:txBody>
        </p:sp>
        <p:sp>
          <p:nvSpPr>
            <p:cNvPr id="18" name="Text Box 34"/>
            <p:cNvSpPr txBox="1">
              <a:spLocks noChangeArrowheads="1"/>
            </p:cNvSpPr>
            <p:nvPr/>
          </p:nvSpPr>
          <p:spPr bwMode="auto">
            <a:xfrm>
              <a:off x="2915183" y="4309860"/>
              <a:ext cx="421738" cy="2628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defTabSz="844083" fontAlgn="base">
                <a:spcBef>
                  <a:spcPct val="0"/>
                </a:spcBef>
                <a:spcAft>
                  <a:spcPct val="0"/>
                </a:spcAft>
              </a:pPr>
              <a:r>
                <a:rPr lang="pl-PL" sz="1108" b="1" dirty="0" smtClean="0">
                  <a:solidFill>
                    <a:srgbClr val="000000"/>
                  </a:solidFill>
                  <a:latin typeface="Arial" charset="0"/>
                </a:rPr>
                <a:t>130</a:t>
              </a:r>
              <a:endParaRPr lang="pl-PL" sz="1108" b="1" dirty="0">
                <a:solidFill>
                  <a:srgbClr val="000000"/>
                </a:solidFill>
                <a:latin typeface="Arial" charset="0"/>
              </a:endParaRPr>
            </a:p>
          </p:txBody>
        </p:sp>
      </p:grpSp>
      <p:grpSp>
        <p:nvGrpSpPr>
          <p:cNvPr id="40" name="Gruppo 39"/>
          <p:cNvGrpSpPr/>
          <p:nvPr/>
        </p:nvGrpSpPr>
        <p:grpSpPr>
          <a:xfrm>
            <a:off x="2414504" y="1855658"/>
            <a:ext cx="3650066" cy="5153611"/>
            <a:chOff x="2414504" y="1855658"/>
            <a:chExt cx="3650066" cy="5153611"/>
          </a:xfrm>
        </p:grpSpPr>
        <p:sp>
          <p:nvSpPr>
            <p:cNvPr id="37" name="Rettangolo 36"/>
            <p:cNvSpPr/>
            <p:nvPr/>
          </p:nvSpPr>
          <p:spPr>
            <a:xfrm>
              <a:off x="2655230" y="1855658"/>
              <a:ext cx="3409340" cy="500234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grpSp>
          <p:nvGrpSpPr>
            <p:cNvPr id="20" name="Grupa 95"/>
            <p:cNvGrpSpPr>
              <a:grpSpLocks noChangeAspect="1"/>
            </p:cNvGrpSpPr>
            <p:nvPr/>
          </p:nvGrpSpPr>
          <p:grpSpPr>
            <a:xfrm>
              <a:off x="2414504" y="1898595"/>
              <a:ext cx="3650066" cy="5110674"/>
              <a:chOff x="3851628" y="2633475"/>
              <a:chExt cx="3103738" cy="4345727"/>
            </a:xfrm>
          </p:grpSpPr>
          <p:sp>
            <p:nvSpPr>
              <p:cNvPr id="21" name="Text Box 11"/>
              <p:cNvSpPr txBox="1">
                <a:spLocks noChangeArrowheads="1"/>
              </p:cNvSpPr>
              <p:nvPr/>
            </p:nvSpPr>
            <p:spPr bwMode="auto">
              <a:xfrm>
                <a:off x="4935093" y="3233374"/>
                <a:ext cx="171171" cy="18466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pl-PL" sz="1200" b="1" dirty="0" smtClean="0">
                    <a:solidFill>
                      <a:srgbClr val="000066"/>
                    </a:solidFill>
                    <a:latin typeface="Arial" charset="0"/>
                  </a:rPr>
                  <a:t>86</a:t>
                </a:r>
                <a:endParaRPr lang="pl-PL" sz="1200" b="1" dirty="0">
                  <a:solidFill>
                    <a:srgbClr val="000066"/>
                  </a:solidFill>
                  <a:latin typeface="Arial" charset="0"/>
                </a:endParaRPr>
              </a:p>
            </p:txBody>
          </p:sp>
          <p:sp>
            <p:nvSpPr>
              <p:cNvPr id="22" name="Text Box 11"/>
              <p:cNvSpPr txBox="1">
                <a:spLocks noChangeArrowheads="1"/>
              </p:cNvSpPr>
              <p:nvPr/>
            </p:nvSpPr>
            <p:spPr bwMode="auto">
              <a:xfrm>
                <a:off x="5501765" y="2899874"/>
                <a:ext cx="171171" cy="18466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pl-PL" sz="1200" b="1" dirty="0" smtClean="0">
                    <a:solidFill>
                      <a:srgbClr val="000066"/>
                    </a:solidFill>
                    <a:latin typeface="Arial" charset="0"/>
                  </a:rPr>
                  <a:t>88</a:t>
                </a:r>
                <a:endParaRPr lang="pl-PL" sz="1200" b="1" dirty="0">
                  <a:solidFill>
                    <a:srgbClr val="000066"/>
                  </a:solidFill>
                  <a:latin typeface="Arial" charset="0"/>
                </a:endParaRPr>
              </a:p>
            </p:txBody>
          </p:sp>
          <p:pic>
            <p:nvPicPr>
              <p:cNvPr id="23" name="Obraz 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769876" y="2633475"/>
                <a:ext cx="1762552" cy="4345727"/>
              </a:xfrm>
              <a:prstGeom prst="rect">
                <a:avLst/>
              </a:prstGeom>
              <a:effectLst/>
            </p:spPr>
          </p:pic>
          <p:grpSp>
            <p:nvGrpSpPr>
              <p:cNvPr id="24" name="Gruppo 23"/>
              <p:cNvGrpSpPr/>
              <p:nvPr/>
            </p:nvGrpSpPr>
            <p:grpSpPr>
              <a:xfrm>
                <a:off x="4163309" y="3481476"/>
                <a:ext cx="2792057" cy="1213222"/>
                <a:chOff x="4163309" y="3481476"/>
                <a:chExt cx="2792057" cy="1213222"/>
              </a:xfrm>
            </p:grpSpPr>
            <p:grpSp>
              <p:nvGrpSpPr>
                <p:cNvPr id="26" name="Group 14"/>
                <p:cNvGrpSpPr/>
                <p:nvPr/>
              </p:nvGrpSpPr>
              <p:grpSpPr>
                <a:xfrm>
                  <a:off x="4163309" y="3481476"/>
                  <a:ext cx="2792057" cy="1167490"/>
                  <a:chOff x="4163309" y="3481476"/>
                  <a:chExt cx="2792057" cy="1167490"/>
                </a:xfrm>
              </p:grpSpPr>
              <p:grpSp>
                <p:nvGrpSpPr>
                  <p:cNvPr id="28" name="Group 12"/>
                  <p:cNvGrpSpPr/>
                  <p:nvPr/>
                </p:nvGrpSpPr>
                <p:grpSpPr>
                  <a:xfrm>
                    <a:off x="4163309" y="3481476"/>
                    <a:ext cx="2792057" cy="1167490"/>
                    <a:chOff x="4163309" y="3481476"/>
                    <a:chExt cx="2792057" cy="1167490"/>
                  </a:xfrm>
                </p:grpSpPr>
                <p:pic>
                  <p:nvPicPr>
                    <p:cNvPr id="33" name="Picture 99"/>
                    <p:cNvPicPr>
                      <a:picLocks noChangeAspect="1"/>
                    </p:cNvPicPr>
                    <p:nvPr/>
                  </p:nvPicPr>
                  <p:blipFill rotWithShape="1">
                    <a:blip r:embed="rId4"/>
                    <a:srcRect l="4666" t="56553" r="57471"/>
                    <a:stretch/>
                  </p:blipFill>
                  <p:spPr>
                    <a:xfrm>
                      <a:off x="4181105" y="3481476"/>
                      <a:ext cx="503990" cy="539041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34" name="Picture 101"/>
                    <p:cNvPicPr>
                      <a:picLocks noChangeAspect="1"/>
                    </p:cNvPicPr>
                    <p:nvPr/>
                  </p:nvPicPr>
                  <p:blipFill rotWithShape="1">
                    <a:blip r:embed="rId4"/>
                    <a:srcRect l="5160" t="4754" r="56977" b="55393"/>
                    <a:stretch/>
                  </p:blipFill>
                  <p:spPr>
                    <a:xfrm>
                      <a:off x="4163309" y="4147333"/>
                      <a:ext cx="511310" cy="501633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35" name="Picture 102"/>
                    <p:cNvPicPr>
                      <a:picLocks noChangeAspect="1"/>
                    </p:cNvPicPr>
                    <p:nvPr/>
                  </p:nvPicPr>
                  <p:blipFill rotWithShape="1">
                    <a:blip r:embed="rId4"/>
                    <a:srcRect l="53725" t="4156" r="12359" b="56426"/>
                    <a:stretch/>
                  </p:blipFill>
                  <p:spPr>
                    <a:xfrm>
                      <a:off x="6457795" y="3576299"/>
                      <a:ext cx="497571" cy="53904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29" name="Grupa 28"/>
                  <p:cNvGrpSpPr/>
                  <p:nvPr/>
                </p:nvGrpSpPr>
                <p:grpSpPr>
                  <a:xfrm>
                    <a:off x="4747723" y="3594771"/>
                    <a:ext cx="1698396" cy="870290"/>
                    <a:chOff x="5650647" y="3587445"/>
                    <a:chExt cx="1839926" cy="870290"/>
                  </a:xfrm>
                </p:grpSpPr>
                <p:sp>
                  <p:nvSpPr>
                    <p:cNvPr id="30" name="Elipsa 93"/>
                    <p:cNvSpPr/>
                    <p:nvPr/>
                  </p:nvSpPr>
                  <p:spPr bwMode="auto">
                    <a:xfrm>
                      <a:off x="6512197" y="3723986"/>
                      <a:ext cx="978376" cy="198614"/>
                    </a:xfrm>
                    <a:prstGeom prst="ellipse">
                      <a:avLst/>
                    </a:prstGeom>
                    <a:noFill/>
                    <a:ln w="28575" cap="flat" cmpd="sng" algn="ctr">
                      <a:solidFill>
                        <a:srgbClr val="00B0F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>
                    <a:effectLst/>
                    <a:extLst/>
                  </p:spPr>
                  <p:txBody>
                    <a:bodyPr vert="horz" wrap="non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defTabSz="914400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pl-PL" sz="2400" smtClean="0">
                        <a:solidFill>
                          <a:srgbClr val="FFFFFF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31" name="Elipsa 94"/>
                    <p:cNvSpPr/>
                    <p:nvPr/>
                  </p:nvSpPr>
                  <p:spPr bwMode="auto">
                    <a:xfrm>
                      <a:off x="5650647" y="3587445"/>
                      <a:ext cx="1053330" cy="198614"/>
                    </a:xfrm>
                    <a:prstGeom prst="ellipse">
                      <a:avLst/>
                    </a:prstGeom>
                    <a:noFill/>
                    <a:ln w="28575" cap="flat" cmpd="sng" algn="ctr">
                      <a:solidFill>
                        <a:srgbClr val="00B0F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>
                    <a:effectLst/>
                    <a:extLst/>
                  </p:spPr>
                  <p:txBody>
                    <a:bodyPr vert="horz" wrap="non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defTabSz="914400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pl-PL" sz="2400" smtClean="0">
                        <a:solidFill>
                          <a:srgbClr val="FFFFFF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32" name="Elipsa 10"/>
                    <p:cNvSpPr/>
                    <p:nvPr/>
                  </p:nvSpPr>
                  <p:spPr bwMode="auto">
                    <a:xfrm>
                      <a:off x="5657692" y="4259121"/>
                      <a:ext cx="1046285" cy="198614"/>
                    </a:xfrm>
                    <a:prstGeom prst="ellipse">
                      <a:avLst/>
                    </a:prstGeom>
                    <a:noFill/>
                    <a:ln w="28575" cap="flat" cmpd="sng" algn="ctr">
                      <a:solidFill>
                        <a:srgbClr val="00B0F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>
                    <a:effectLst/>
                    <a:extLst/>
                  </p:spPr>
                  <p:txBody>
                    <a:bodyPr vert="horz" wrap="non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defTabSz="914400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pl-PL" sz="2400" smtClean="0">
                        <a:solidFill>
                          <a:srgbClr val="FFFFFF"/>
                        </a:solidFill>
                        <a:latin typeface="Times New Roman" pitchFamily="18" charset="0"/>
                      </a:endParaRPr>
                    </a:p>
                  </p:txBody>
                </p:sp>
              </p:grpSp>
            </p:grpSp>
            <p:sp>
              <p:nvSpPr>
                <p:cNvPr id="27" name="Rectangle 155"/>
                <p:cNvSpPr/>
                <p:nvPr/>
              </p:nvSpPr>
              <p:spPr>
                <a:xfrm>
                  <a:off x="6025913" y="4191483"/>
                  <a:ext cx="800475" cy="503215"/>
                </a:xfrm>
                <a:prstGeom prst="rect">
                  <a:avLst/>
                </a:prstGeom>
                <a:solidFill>
                  <a:sysClr val="window" lastClr="FFFFFF"/>
                </a:solidFill>
              </p:spPr>
              <p:txBody>
                <a:bodyPr wrap="none" lIns="0" tIns="0" rIns="0" bIns="0">
                  <a:spAutoFit/>
                </a:bodyPr>
                <a:lstStyle/>
                <a:p>
                  <a:pPr defTabSz="914400">
                    <a:lnSpc>
                      <a:spcPct val="90000"/>
                    </a:lnSpc>
                    <a:defRPr/>
                  </a:pPr>
                  <a:r>
                    <a:rPr lang="it-IT" b="1" kern="0" dirty="0">
                      <a:solidFill>
                        <a:srgbClr val="0000FF"/>
                      </a:solidFill>
                      <a:effectLst>
                        <a:outerShdw blurRad="38100" dist="38100" dir="2700000" algn="tl">
                          <a:srgbClr val="DDDDDD"/>
                        </a:outerShdw>
                      </a:effectLst>
                      <a:latin typeface="Corbel"/>
                      <a:ea typeface="ＭＳ Ｐゴシック" charset="0"/>
                      <a:cs typeface="Corbel"/>
                      <a:sym typeface="Symbol" charset="0"/>
                    </a:rPr>
                    <a:t>B(</a:t>
                  </a:r>
                  <a:r>
                    <a:rPr lang="it-IT" b="1" kern="0" dirty="0" err="1">
                      <a:solidFill>
                        <a:srgbClr val="0000FF"/>
                      </a:solidFill>
                      <a:effectLst>
                        <a:outerShdw blurRad="38100" dist="38100" dir="2700000" algn="tl">
                          <a:srgbClr val="DDDDDD"/>
                        </a:outerShdw>
                      </a:effectLst>
                      <a:latin typeface="Corbel"/>
                      <a:ea typeface="ＭＳ Ｐゴシック" charset="0"/>
                      <a:cs typeface="Corbel"/>
                      <a:sym typeface="Symbol" charset="0"/>
                    </a:rPr>
                    <a:t>E</a:t>
                  </a:r>
                  <a:r>
                    <a:rPr lang="it-IT" b="1" kern="0" dirty="0" err="1">
                      <a:solidFill>
                        <a:srgbClr val="0000FF"/>
                      </a:solidFill>
                      <a:effectLst>
                        <a:outerShdw blurRad="38100" dist="38100" dir="2700000" algn="tl">
                          <a:srgbClr val="DDDDDD"/>
                        </a:outerShdw>
                      </a:effectLst>
                      <a:latin typeface="Symbol" charset="2"/>
                      <a:ea typeface="ＭＳ Ｐゴシック" charset="0"/>
                      <a:cs typeface="Symbol" charset="2"/>
                      <a:sym typeface="Symbol" charset="0"/>
                    </a:rPr>
                    <a:t>l</a:t>
                  </a:r>
                  <a:r>
                    <a:rPr lang="it-IT" b="1" kern="0" dirty="0" smtClean="0">
                      <a:solidFill>
                        <a:srgbClr val="0000FF"/>
                      </a:solidFill>
                      <a:effectLst>
                        <a:outerShdw blurRad="38100" dist="38100" dir="2700000" algn="tl">
                          <a:srgbClr val="DDDDDD"/>
                        </a:outerShdw>
                      </a:effectLst>
                      <a:latin typeface="Corbel"/>
                      <a:ea typeface="ＭＳ Ｐゴシック" charset="0"/>
                      <a:cs typeface="Corbel"/>
                      <a:sym typeface="Symbol" charset="0"/>
                    </a:rPr>
                    <a:t>)</a:t>
                  </a:r>
                </a:p>
                <a:p>
                  <a:pPr defTabSz="914400">
                    <a:lnSpc>
                      <a:spcPct val="90000"/>
                    </a:lnSpc>
                    <a:defRPr/>
                  </a:pPr>
                  <a:r>
                    <a:rPr lang="it-IT" b="1" kern="0" dirty="0" smtClean="0">
                      <a:solidFill>
                        <a:srgbClr val="0000FF"/>
                      </a:solidFill>
                      <a:effectLst>
                        <a:outerShdw blurRad="38100" dist="38100" dir="2700000" algn="tl">
                          <a:srgbClr val="DDDDDD"/>
                        </a:outerShdw>
                      </a:effectLst>
                      <a:latin typeface="Corbel"/>
                      <a:ea typeface="ＭＳ Ｐゴシック" charset="0"/>
                      <a:cs typeface="Corbel"/>
                      <a:sym typeface="Symbol" charset="0"/>
                    </a:rPr>
                    <a:t> </a:t>
                  </a:r>
                  <a:r>
                    <a:rPr lang="it-IT" b="1" kern="0" dirty="0">
                      <a:solidFill>
                        <a:srgbClr val="0000FF"/>
                      </a:solidFill>
                      <a:effectLst>
                        <a:outerShdw blurRad="38100" dist="38100" dir="2700000" algn="tl">
                          <a:srgbClr val="DDDDDD"/>
                        </a:outerShdw>
                      </a:effectLst>
                      <a:latin typeface="Corbel"/>
                      <a:ea typeface="ＭＳ Ｐゴシック" charset="0"/>
                      <a:cs typeface="Corbel"/>
                      <a:sym typeface="Symbol" charset="0"/>
                    </a:rPr>
                    <a:t>≈7 </a:t>
                  </a:r>
                  <a:r>
                    <a:rPr lang="it-IT" b="1" kern="0" dirty="0" err="1">
                      <a:solidFill>
                        <a:srgbClr val="0000FF"/>
                      </a:solidFill>
                      <a:effectLst>
                        <a:outerShdw blurRad="38100" dist="38100" dir="2700000" algn="tl">
                          <a:srgbClr val="DDDDDD"/>
                        </a:outerShdw>
                      </a:effectLst>
                      <a:latin typeface="Corbel"/>
                      <a:ea typeface="ＭＳ Ｐゴシック" charset="0"/>
                      <a:cs typeface="Corbel"/>
                      <a:sym typeface="Symbol" charset="0"/>
                    </a:rPr>
                    <a:t>W.u</a:t>
                  </a:r>
                  <a:r>
                    <a:rPr lang="it-IT" b="1" kern="0" dirty="0">
                      <a:solidFill>
                        <a:srgbClr val="0000FF"/>
                      </a:solidFill>
                      <a:effectLst>
                        <a:outerShdw blurRad="38100" dist="38100" dir="2700000" algn="tl">
                          <a:srgbClr val="DDDDDD"/>
                        </a:outerShdw>
                      </a:effectLst>
                      <a:latin typeface="Corbel"/>
                      <a:ea typeface="ＭＳ Ｐゴシック" charset="0"/>
                      <a:cs typeface="Corbel"/>
                      <a:sym typeface="Symbol" charset="0"/>
                    </a:rPr>
                    <a:t>.</a:t>
                  </a:r>
                  <a:endParaRPr lang="en-US" kern="0" dirty="0">
                    <a:solidFill>
                      <a:srgbClr val="0000FF"/>
                    </a:solidFill>
                    <a:latin typeface="Calibri"/>
                  </a:endParaRPr>
                </a:p>
              </p:txBody>
            </p:sp>
          </p:grpSp>
          <p:sp>
            <p:nvSpPr>
              <p:cNvPr id="25" name="Dowolny kształt 16"/>
              <p:cNvSpPr/>
              <p:nvPr/>
            </p:nvSpPr>
            <p:spPr bwMode="auto">
              <a:xfrm>
                <a:off x="3851628" y="2633475"/>
                <a:ext cx="896095" cy="2306500"/>
              </a:xfrm>
              <a:custGeom>
                <a:avLst/>
                <a:gdLst>
                  <a:gd name="connsiteX0" fmla="*/ 292 w 1002374"/>
                  <a:gd name="connsiteY0" fmla="*/ 0 h 1102291"/>
                  <a:gd name="connsiteX1" fmla="*/ 50396 w 1002374"/>
                  <a:gd name="connsiteY1" fmla="*/ 475990 h 1102291"/>
                  <a:gd name="connsiteX2" fmla="*/ 313443 w 1002374"/>
                  <a:gd name="connsiteY2" fmla="*/ 851770 h 1102291"/>
                  <a:gd name="connsiteX3" fmla="*/ 1002374 w 1002374"/>
                  <a:gd name="connsiteY3" fmla="*/ 1102291 h 11022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02374" h="1102291">
                    <a:moveTo>
                      <a:pt x="292" y="0"/>
                    </a:moveTo>
                    <a:cubicBezTo>
                      <a:pt x="-752" y="167014"/>
                      <a:pt x="-1796" y="334028"/>
                      <a:pt x="50396" y="475990"/>
                    </a:cubicBezTo>
                    <a:cubicBezTo>
                      <a:pt x="102588" y="617952"/>
                      <a:pt x="154780" y="747387"/>
                      <a:pt x="313443" y="851770"/>
                    </a:cubicBezTo>
                    <a:cubicBezTo>
                      <a:pt x="472106" y="956154"/>
                      <a:pt x="737240" y="1029222"/>
                      <a:pt x="1002374" y="1102291"/>
                    </a:cubicBezTo>
                  </a:path>
                </a:pathLst>
              </a:custGeom>
              <a:noFill/>
              <a:ln w="38100" cap="flat" cmpd="sng" algn="ctr">
                <a:solidFill>
                  <a:srgbClr val="FFC000"/>
                </a:solidFill>
                <a:prstDash val="solid"/>
                <a:miter lim="800000"/>
                <a:headEnd type="none" w="med" len="med"/>
                <a:tailEnd type="triangl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pl-PL" sz="2400" smtClean="0">
                  <a:solidFill>
                    <a:srgbClr val="FFFFFF"/>
                  </a:solidFill>
                  <a:latin typeface="Times New Roman" pitchFamily="18" charset="0"/>
                </a:endParaRPr>
              </a:p>
            </p:txBody>
          </p:sp>
        </p:grpSp>
      </p:grpSp>
      <p:sp>
        <p:nvSpPr>
          <p:cNvPr id="19" name="Rectangle 45"/>
          <p:cNvSpPr/>
          <p:nvPr/>
        </p:nvSpPr>
        <p:spPr>
          <a:xfrm>
            <a:off x="13377" y="4643677"/>
            <a:ext cx="2641853" cy="19528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84408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pl-PL" sz="2400" b="1" dirty="0" err="1">
                <a:solidFill>
                  <a:schemeClr val="bg1"/>
                </a:solidFill>
                <a:latin typeface="Corbel"/>
                <a:cs typeface="Corbel"/>
              </a:rPr>
              <a:t>long-lived</a:t>
            </a:r>
            <a:r>
              <a:rPr lang="pl-PL" sz="2400" b="1" dirty="0">
                <a:solidFill>
                  <a:schemeClr val="bg1"/>
                </a:solidFill>
                <a:latin typeface="Corbel"/>
                <a:cs typeface="Corbel"/>
              </a:rPr>
              <a:t> </a:t>
            </a:r>
            <a:endParaRPr lang="pl-PL" sz="2400" b="1" dirty="0" smtClean="0">
              <a:solidFill>
                <a:schemeClr val="bg1"/>
              </a:solidFill>
              <a:latin typeface="Corbel"/>
              <a:cs typeface="Corbel"/>
            </a:endParaRPr>
          </a:p>
          <a:p>
            <a:pPr algn="ctr" defTabSz="84408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pl-PL" sz="2400" b="1" dirty="0" err="1">
                <a:solidFill>
                  <a:schemeClr val="bg1"/>
                </a:solidFill>
                <a:latin typeface="Corbel"/>
                <a:cs typeface="Corbel"/>
              </a:rPr>
              <a:t>m</a:t>
            </a:r>
            <a:r>
              <a:rPr lang="pl-PL" sz="2400" b="1" dirty="0" err="1" smtClean="0">
                <a:solidFill>
                  <a:schemeClr val="bg1"/>
                </a:solidFill>
                <a:latin typeface="Corbel"/>
                <a:cs typeface="Corbel"/>
              </a:rPr>
              <a:t>icrosecond</a:t>
            </a:r>
            <a:r>
              <a:rPr lang="pl-PL" sz="2400" b="1" dirty="0" smtClean="0">
                <a:solidFill>
                  <a:schemeClr val="bg1"/>
                </a:solidFill>
                <a:latin typeface="Corbel"/>
                <a:cs typeface="Corbel"/>
              </a:rPr>
              <a:t> </a:t>
            </a:r>
          </a:p>
          <a:p>
            <a:pPr algn="ctr" defTabSz="84408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pl-PL" sz="2400" b="1" dirty="0" err="1" smtClean="0">
                <a:solidFill>
                  <a:schemeClr val="bg1"/>
                </a:solidFill>
                <a:latin typeface="Corbel"/>
                <a:cs typeface="Corbel"/>
              </a:rPr>
              <a:t>isomers</a:t>
            </a:r>
            <a:r>
              <a:rPr lang="pl-PL" sz="2400" b="1" dirty="0" smtClean="0">
                <a:solidFill>
                  <a:schemeClr val="bg1"/>
                </a:solidFill>
                <a:latin typeface="Corbel"/>
                <a:cs typeface="Corbel"/>
              </a:rPr>
              <a:t> </a:t>
            </a:r>
          </a:p>
          <a:p>
            <a:pPr algn="ctr" defTabSz="84408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pl-PL" sz="800" b="1" u="sng" dirty="0">
              <a:solidFill>
                <a:schemeClr val="bg1"/>
              </a:solidFill>
              <a:latin typeface="Corbel"/>
              <a:cs typeface="Corbel"/>
            </a:endParaRPr>
          </a:p>
          <a:p>
            <a:pPr algn="ctr" defTabSz="84408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pl-PL" dirty="0" smtClean="0">
                <a:solidFill>
                  <a:schemeClr val="bg1"/>
                </a:solidFill>
                <a:latin typeface="Corbel"/>
                <a:cs typeface="Corbel"/>
              </a:rPr>
              <a:t>Limited</a:t>
            </a:r>
          </a:p>
          <a:p>
            <a:pPr algn="ctr" defTabSz="84408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pl-PL" dirty="0" smtClean="0">
                <a:solidFill>
                  <a:schemeClr val="bg1"/>
                </a:solidFill>
                <a:latin typeface="Corbel"/>
                <a:cs typeface="Corbel"/>
              </a:rPr>
              <a:t> </a:t>
            </a:r>
            <a:r>
              <a:rPr lang="pl-PL" dirty="0" err="1">
                <a:solidFill>
                  <a:schemeClr val="bg1"/>
                </a:solidFill>
                <a:latin typeface="Corbel"/>
                <a:cs typeface="Corbel"/>
              </a:rPr>
              <a:t>yrast</a:t>
            </a:r>
            <a:r>
              <a:rPr lang="pl-PL" dirty="0">
                <a:solidFill>
                  <a:schemeClr val="bg1"/>
                </a:solidFill>
                <a:latin typeface="Corbel"/>
                <a:cs typeface="Corbel"/>
              </a:rPr>
              <a:t> </a:t>
            </a:r>
            <a:r>
              <a:rPr lang="pl-PL" dirty="0" err="1">
                <a:solidFill>
                  <a:schemeClr val="bg1"/>
                </a:solidFill>
                <a:latin typeface="Corbel"/>
                <a:cs typeface="Corbel"/>
              </a:rPr>
              <a:t>spectroscopic</a:t>
            </a:r>
            <a:r>
              <a:rPr lang="pl-PL" dirty="0">
                <a:solidFill>
                  <a:schemeClr val="bg1"/>
                </a:solidFill>
                <a:latin typeface="Corbel"/>
                <a:cs typeface="Corbel"/>
              </a:rPr>
              <a:t> </a:t>
            </a:r>
            <a:r>
              <a:rPr lang="pl-PL" dirty="0" err="1">
                <a:solidFill>
                  <a:schemeClr val="bg1"/>
                </a:solidFill>
                <a:latin typeface="Corbel"/>
                <a:cs typeface="Corbel"/>
              </a:rPr>
              <a:t>studies</a:t>
            </a:r>
            <a:r>
              <a:rPr lang="pl-PL" dirty="0">
                <a:solidFill>
                  <a:schemeClr val="bg1"/>
                </a:solidFill>
                <a:latin typeface="Corbel"/>
                <a:cs typeface="Corbel"/>
              </a:rPr>
              <a:t> </a:t>
            </a:r>
          </a:p>
        </p:txBody>
      </p:sp>
      <p:grpSp>
        <p:nvGrpSpPr>
          <p:cNvPr id="43" name="Gruppo 42"/>
          <p:cNvGrpSpPr/>
          <p:nvPr/>
        </p:nvGrpSpPr>
        <p:grpSpPr>
          <a:xfrm>
            <a:off x="2215317" y="1325185"/>
            <a:ext cx="6825479" cy="5712842"/>
            <a:chOff x="2215317" y="1325185"/>
            <a:chExt cx="6825479" cy="5712842"/>
          </a:xfrm>
        </p:grpSpPr>
        <p:grpSp>
          <p:nvGrpSpPr>
            <p:cNvPr id="41" name="Gruppo 40"/>
            <p:cNvGrpSpPr/>
            <p:nvPr/>
          </p:nvGrpSpPr>
          <p:grpSpPr>
            <a:xfrm>
              <a:off x="2215317" y="1325185"/>
              <a:ext cx="6754878" cy="5712842"/>
              <a:chOff x="2215317" y="1325185"/>
              <a:chExt cx="6754878" cy="5712842"/>
            </a:xfrm>
          </p:grpSpPr>
          <p:sp>
            <p:nvSpPr>
              <p:cNvPr id="38" name="Rettangolo 37"/>
              <p:cNvSpPr/>
              <p:nvPr/>
            </p:nvSpPr>
            <p:spPr>
              <a:xfrm>
                <a:off x="6238354" y="2429057"/>
                <a:ext cx="2731841" cy="4429036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grpSp>
            <p:nvGrpSpPr>
              <p:cNvPr id="3" name="Grupa 96"/>
              <p:cNvGrpSpPr>
                <a:grpSpLocks noChangeAspect="1"/>
              </p:cNvGrpSpPr>
              <p:nvPr/>
            </p:nvGrpSpPr>
            <p:grpSpPr>
              <a:xfrm>
                <a:off x="2215317" y="1325185"/>
                <a:ext cx="6754878" cy="5712842"/>
                <a:chOff x="3368910" y="2060656"/>
                <a:chExt cx="5851910" cy="4949168"/>
              </a:xfrm>
            </p:grpSpPr>
            <p:grpSp>
              <p:nvGrpSpPr>
                <p:cNvPr id="4" name="Group 3"/>
                <p:cNvGrpSpPr/>
                <p:nvPr/>
              </p:nvGrpSpPr>
              <p:grpSpPr>
                <a:xfrm>
                  <a:off x="3368910" y="2060656"/>
                  <a:ext cx="364123" cy="296210"/>
                  <a:chOff x="3368910" y="2060656"/>
                  <a:chExt cx="364123" cy="296210"/>
                </a:xfrm>
              </p:grpSpPr>
              <p:sp>
                <p:nvSpPr>
                  <p:cNvPr id="8" name="Oval 1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402856" y="2060656"/>
                    <a:ext cx="296231" cy="296210"/>
                  </a:xfrm>
                  <a:prstGeom prst="ellipse">
                    <a:avLst/>
                  </a:prstGeom>
                  <a:solidFill>
                    <a:srgbClr val="FFCC0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algn="ctr" defTabSz="91440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pl-PL" sz="2400">
                      <a:solidFill>
                        <a:srgbClr val="FF0033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9" name="Text Box 23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368910" y="2092926"/>
                    <a:ext cx="364123" cy="226639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>
                    <a:spAutoFit/>
                  </a:bodyPr>
                  <a:lstStyle/>
                  <a:p>
                    <a:pPr defTabSz="91440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r>
                      <a:rPr lang="pl-PL" sz="1100" b="1" dirty="0" smtClean="0">
                        <a:solidFill>
                          <a:srgbClr val="000000"/>
                        </a:solidFill>
                        <a:latin typeface="Arial" charset="0"/>
                      </a:rPr>
                      <a:t>133</a:t>
                    </a:r>
                    <a:endParaRPr lang="pl-PL" sz="1100" b="1" dirty="0">
                      <a:solidFill>
                        <a:srgbClr val="000000"/>
                      </a:solidFill>
                      <a:latin typeface="Arial" charset="0"/>
                    </a:endParaRPr>
                  </a:p>
                </p:txBody>
              </p:sp>
            </p:grpSp>
            <p:grpSp>
              <p:nvGrpSpPr>
                <p:cNvPr id="5" name="Grupa 70"/>
                <p:cNvGrpSpPr/>
                <p:nvPr/>
              </p:nvGrpSpPr>
              <p:grpSpPr>
                <a:xfrm>
                  <a:off x="3750017" y="2214515"/>
                  <a:ext cx="5470803" cy="4795309"/>
                  <a:chOff x="3988182" y="2186807"/>
                  <a:chExt cx="5926710" cy="4795309"/>
                </a:xfrm>
              </p:grpSpPr>
              <p:pic>
                <p:nvPicPr>
                  <p:cNvPr id="6" name="Obraz 69"/>
                  <p:cNvPicPr>
                    <a:picLocks noChangeAspect="1"/>
                  </p:cNvPicPr>
                  <p:nvPr/>
                </p:nvPicPr>
                <p:blipFill>
                  <a:blip r:embed="rId5"/>
                  <a:stretch>
                    <a:fillRect/>
                  </a:stretch>
                </p:blipFill>
                <p:spPr>
                  <a:xfrm>
                    <a:off x="7450980" y="3219704"/>
                    <a:ext cx="2463912" cy="3762412"/>
                  </a:xfrm>
                  <a:prstGeom prst="rect">
                    <a:avLst/>
                  </a:prstGeom>
                </p:spPr>
              </p:pic>
              <p:sp>
                <p:nvSpPr>
                  <p:cNvPr id="7" name="Dowolny kształt 17"/>
                  <p:cNvSpPr/>
                  <p:nvPr/>
                </p:nvSpPr>
                <p:spPr bwMode="auto">
                  <a:xfrm>
                    <a:off x="3988182" y="2186807"/>
                    <a:ext cx="3462798" cy="1142228"/>
                  </a:xfrm>
                  <a:custGeom>
                    <a:avLst/>
                    <a:gdLst>
                      <a:gd name="connsiteX0" fmla="*/ 0 w 3457183"/>
                      <a:gd name="connsiteY0" fmla="*/ 6026 h 907900"/>
                      <a:gd name="connsiteX1" fmla="*/ 964504 w 3457183"/>
                      <a:gd name="connsiteY1" fmla="*/ 6026 h 907900"/>
                      <a:gd name="connsiteX2" fmla="*/ 2079320 w 3457183"/>
                      <a:gd name="connsiteY2" fmla="*/ 68656 h 907900"/>
                      <a:gd name="connsiteX3" fmla="*/ 3006246 w 3457183"/>
                      <a:gd name="connsiteY3" fmla="*/ 419385 h 907900"/>
                      <a:gd name="connsiteX4" fmla="*/ 3457183 w 3457183"/>
                      <a:gd name="connsiteY4" fmla="*/ 907900 h 9079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57183" h="907900">
                        <a:moveTo>
                          <a:pt x="0" y="6026"/>
                        </a:moveTo>
                        <a:cubicBezTo>
                          <a:pt x="308975" y="807"/>
                          <a:pt x="617951" y="-4412"/>
                          <a:pt x="964504" y="6026"/>
                        </a:cubicBezTo>
                        <a:cubicBezTo>
                          <a:pt x="1311057" y="16464"/>
                          <a:pt x="1739030" y="-237"/>
                          <a:pt x="2079320" y="68656"/>
                        </a:cubicBezTo>
                        <a:cubicBezTo>
                          <a:pt x="2419610" y="137549"/>
                          <a:pt x="2776602" y="279511"/>
                          <a:pt x="3006246" y="419385"/>
                        </a:cubicBezTo>
                        <a:cubicBezTo>
                          <a:pt x="3235890" y="559259"/>
                          <a:pt x="3346536" y="733579"/>
                          <a:pt x="3457183" y="907900"/>
                        </a:cubicBezTo>
                      </a:path>
                    </a:pathLst>
                  </a:custGeom>
                  <a:noFill/>
                  <a:ln w="28575" cap="flat" cmpd="sng" algn="ctr">
                    <a:solidFill>
                      <a:srgbClr val="FFC000"/>
                    </a:solidFill>
                    <a:prstDash val="solid"/>
                    <a:miter lim="800000"/>
                    <a:headEnd type="none" w="med" len="med"/>
                    <a:tailEnd type="triangl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vert="horz" wrap="non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91440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pl-PL" sz="2400" smtClean="0">
                      <a:solidFill>
                        <a:srgbClr val="FFFFFF"/>
                      </a:solidFill>
                      <a:latin typeface="Times New Roman" pitchFamily="18" charset="0"/>
                    </a:endParaRPr>
                  </a:p>
                </p:txBody>
              </p:sp>
            </p:grpSp>
          </p:grpSp>
        </p:grpSp>
        <p:sp>
          <p:nvSpPr>
            <p:cNvPr id="42" name="TextBox 198"/>
            <p:cNvSpPr txBox="1"/>
            <p:nvPr/>
          </p:nvSpPr>
          <p:spPr>
            <a:xfrm>
              <a:off x="6219084" y="2106358"/>
              <a:ext cx="282171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i="1" dirty="0" smtClean="0">
                  <a:solidFill>
                    <a:schemeClr val="bg1"/>
                  </a:solidFill>
                  <a:latin typeface="Corbel"/>
                  <a:cs typeface="Corbel"/>
                </a:rPr>
                <a:t>W. Urban et al., PRC79(2009)037304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28369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Picture 2" descr="http://www.nndc.bnl.gov/nudat2/images/ton_c235ufy_z7_cs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4689" y="1197448"/>
            <a:ext cx="6652804" cy="4617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6" name="Gruppo 65"/>
          <p:cNvGrpSpPr/>
          <p:nvPr/>
        </p:nvGrpSpPr>
        <p:grpSpPr>
          <a:xfrm>
            <a:off x="164824" y="1477343"/>
            <a:ext cx="5178752" cy="2488163"/>
            <a:chOff x="-8348" y="1448735"/>
            <a:chExt cx="5178752" cy="2488163"/>
          </a:xfrm>
        </p:grpSpPr>
        <p:sp>
          <p:nvSpPr>
            <p:cNvPr id="67" name="Prostokąt 64"/>
            <p:cNvSpPr/>
            <p:nvPr/>
          </p:nvSpPr>
          <p:spPr>
            <a:xfrm>
              <a:off x="4891891" y="3594780"/>
              <a:ext cx="278513" cy="279698"/>
            </a:xfrm>
            <a:prstGeom prst="rect">
              <a:avLst/>
            </a:prstGeom>
            <a:solidFill>
              <a:srgbClr val="FFC000">
                <a:alpha val="58000"/>
              </a:srgbClr>
            </a:solidFill>
            <a:ln w="5715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4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pic>
          <p:nvPicPr>
            <p:cNvPr id="68" name="Obraz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8348" y="1448735"/>
              <a:ext cx="3284241" cy="2488163"/>
            </a:xfrm>
            <a:prstGeom prst="rect">
              <a:avLst/>
            </a:prstGeom>
            <a:solidFill>
              <a:srgbClr val="FFFFFF"/>
            </a:solidFill>
          </p:spPr>
        </p:pic>
        <p:sp>
          <p:nvSpPr>
            <p:cNvPr id="69" name="Dowolny kształt 82"/>
            <p:cNvSpPr/>
            <p:nvPr/>
          </p:nvSpPr>
          <p:spPr bwMode="auto">
            <a:xfrm>
              <a:off x="3380941" y="2761164"/>
              <a:ext cx="1510950" cy="730958"/>
            </a:xfrm>
            <a:custGeom>
              <a:avLst/>
              <a:gdLst>
                <a:gd name="connsiteX0" fmla="*/ 0 w 620111"/>
                <a:gd name="connsiteY0" fmla="*/ 0 h 777765"/>
                <a:gd name="connsiteX1" fmla="*/ 336331 w 620111"/>
                <a:gd name="connsiteY1" fmla="*/ 273269 h 777765"/>
                <a:gd name="connsiteX2" fmla="*/ 620111 w 620111"/>
                <a:gd name="connsiteY2" fmla="*/ 777765 h 7777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20111" h="777765">
                  <a:moveTo>
                    <a:pt x="0" y="0"/>
                  </a:moveTo>
                  <a:cubicBezTo>
                    <a:pt x="116489" y="71821"/>
                    <a:pt x="232979" y="143642"/>
                    <a:pt x="336331" y="273269"/>
                  </a:cubicBezTo>
                  <a:cubicBezTo>
                    <a:pt x="439683" y="402896"/>
                    <a:pt x="529897" y="590330"/>
                    <a:pt x="620111" y="777765"/>
                  </a:cubicBezTo>
                </a:path>
              </a:pathLst>
            </a:custGeom>
            <a:noFill/>
            <a:ln w="38100" cap="flat" cmpd="sng" algn="ctr">
              <a:solidFill>
                <a:srgbClr val="FF9900"/>
              </a:solidFill>
              <a:prstDash val="solid"/>
              <a:miter lim="800000"/>
              <a:headEnd type="none" w="med" len="med"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pl-PL" sz="2400" smtClean="0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</p:grpSp>
      <p:sp>
        <p:nvSpPr>
          <p:cNvPr id="72" name="Text Box 12"/>
          <p:cNvSpPr txBox="1">
            <a:spLocks noChangeArrowheads="1"/>
          </p:cNvSpPr>
          <p:nvPr/>
        </p:nvSpPr>
        <p:spPr bwMode="auto">
          <a:xfrm>
            <a:off x="6303327" y="4065516"/>
            <a:ext cx="2368407" cy="1631216"/>
          </a:xfrm>
          <a:prstGeom prst="rect">
            <a:avLst/>
          </a:prstGeom>
          <a:solidFill>
            <a:srgbClr val="FFCC66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pl-PL" b="1" dirty="0" smtClean="0">
                <a:solidFill>
                  <a:srgbClr val="0000FF"/>
                </a:solidFill>
                <a:latin typeface="Calibri"/>
                <a:cs typeface="Calibri"/>
              </a:rPr>
              <a:t>Neutron-</a:t>
            </a:r>
            <a:r>
              <a:rPr lang="pl-PL" b="1" dirty="0" err="1" smtClean="0">
                <a:solidFill>
                  <a:srgbClr val="0000FF"/>
                </a:solidFill>
                <a:latin typeface="Calibri"/>
                <a:cs typeface="Calibri"/>
              </a:rPr>
              <a:t>induced</a:t>
            </a:r>
            <a:r>
              <a:rPr lang="pl-PL" b="1" dirty="0" smtClean="0">
                <a:solidFill>
                  <a:srgbClr val="0000FF"/>
                </a:solidFill>
                <a:latin typeface="Calibri"/>
                <a:cs typeface="Calibri"/>
              </a:rPr>
              <a:t> </a:t>
            </a:r>
          </a:p>
          <a:p>
            <a:pPr algn="ctr" eaLnBrk="1" hangingPunct="1"/>
            <a:r>
              <a:rPr lang="pl-PL" b="1" dirty="0" smtClean="0">
                <a:solidFill>
                  <a:srgbClr val="0000FF"/>
                </a:solidFill>
                <a:latin typeface="Calibri"/>
                <a:cs typeface="Calibri"/>
              </a:rPr>
              <a:t>FISSION</a:t>
            </a:r>
          </a:p>
          <a:p>
            <a:pPr algn="ctr" eaLnBrk="1" hangingPunct="1">
              <a:lnSpc>
                <a:spcPct val="50000"/>
              </a:lnSpc>
            </a:pPr>
            <a:endParaRPr lang="pl-PL" sz="800" b="1" dirty="0">
              <a:solidFill>
                <a:srgbClr val="0000FF"/>
              </a:solidFill>
              <a:latin typeface="Calibri"/>
              <a:cs typeface="Calibri"/>
            </a:endParaRPr>
          </a:p>
          <a:p>
            <a:pPr algn="ctr" eaLnBrk="1" hangingPunct="1"/>
            <a:r>
              <a:rPr lang="pl-PL" b="1" dirty="0" smtClean="0">
                <a:solidFill>
                  <a:srgbClr val="0000FF"/>
                </a:solidFill>
                <a:latin typeface="Calibri"/>
                <a:cs typeface="Calibri"/>
              </a:rPr>
              <a:t> n + </a:t>
            </a:r>
            <a:r>
              <a:rPr lang="pl-PL" b="1" baseline="30000" dirty="0" smtClean="0">
                <a:solidFill>
                  <a:srgbClr val="0000FF"/>
                </a:solidFill>
                <a:latin typeface="Calibri"/>
                <a:cs typeface="Calibri"/>
              </a:rPr>
              <a:t>235</a:t>
            </a:r>
            <a:r>
              <a:rPr lang="pl-PL" b="1" dirty="0" smtClean="0">
                <a:solidFill>
                  <a:srgbClr val="0000FF"/>
                </a:solidFill>
                <a:latin typeface="Calibri"/>
                <a:cs typeface="Calibri"/>
              </a:rPr>
              <a:t>U</a:t>
            </a:r>
          </a:p>
          <a:p>
            <a:pPr algn="ctr" eaLnBrk="1" hangingPunct="1"/>
            <a:r>
              <a:rPr lang="pl-PL" b="1" dirty="0">
                <a:solidFill>
                  <a:srgbClr val="0000FF"/>
                </a:solidFill>
                <a:latin typeface="Calibri"/>
                <a:cs typeface="Calibri"/>
              </a:rPr>
              <a:t> n + </a:t>
            </a:r>
            <a:r>
              <a:rPr lang="pl-PL" b="1" baseline="30000" dirty="0" smtClean="0">
                <a:solidFill>
                  <a:srgbClr val="0000FF"/>
                </a:solidFill>
                <a:latin typeface="Calibri"/>
                <a:cs typeface="Calibri"/>
              </a:rPr>
              <a:t>241</a:t>
            </a:r>
            <a:r>
              <a:rPr lang="pl-PL" b="1" dirty="0" smtClean="0">
                <a:solidFill>
                  <a:srgbClr val="0000FF"/>
                </a:solidFill>
                <a:latin typeface="Calibri"/>
                <a:cs typeface="Calibri"/>
              </a:rPr>
              <a:t>Pu</a:t>
            </a:r>
            <a:endParaRPr lang="pl-PL" b="1" dirty="0">
              <a:solidFill>
                <a:srgbClr val="0000FF"/>
              </a:solidFill>
              <a:latin typeface="Calibri"/>
              <a:cs typeface="Calibri"/>
            </a:endParaRPr>
          </a:p>
        </p:txBody>
      </p:sp>
      <p:sp>
        <p:nvSpPr>
          <p:cNvPr id="73" name="Rettangolo 72"/>
          <p:cNvSpPr/>
          <p:nvPr/>
        </p:nvSpPr>
        <p:spPr>
          <a:xfrm>
            <a:off x="0" y="143800"/>
            <a:ext cx="9144000" cy="487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90000"/>
              </a:lnSpc>
            </a:pPr>
            <a:r>
              <a:rPr lang="it-IT" sz="2800" b="1" dirty="0" smtClean="0">
                <a:solidFill>
                  <a:srgbClr val="FFFF00"/>
                </a:solidFill>
                <a:ea typeface="ＭＳ Ｐゴシック" charset="0"/>
                <a:cs typeface="Calibri"/>
              </a:rPr>
              <a:t>New Data on </a:t>
            </a:r>
            <a:r>
              <a:rPr lang="it-IT" sz="2800" b="1" baseline="30000" dirty="0" smtClean="0">
                <a:solidFill>
                  <a:srgbClr val="FFFF00"/>
                </a:solidFill>
                <a:ea typeface="ＭＳ Ｐゴシック" charset="0"/>
                <a:cs typeface="Calibri"/>
              </a:rPr>
              <a:t>133</a:t>
            </a:r>
            <a:r>
              <a:rPr lang="it-IT" sz="2800" b="1" dirty="0" smtClean="0">
                <a:solidFill>
                  <a:srgbClr val="FFFF00"/>
                </a:solidFill>
                <a:ea typeface="ＭＳ Ｐゴシック" charset="0"/>
                <a:cs typeface="Calibri"/>
              </a:rPr>
              <a:t>Sb from the EXILL </a:t>
            </a:r>
            <a:r>
              <a:rPr lang="it-IT" sz="2800" b="1" dirty="0" err="1" smtClean="0">
                <a:solidFill>
                  <a:srgbClr val="FFFF00"/>
                </a:solidFill>
                <a:ea typeface="ＭＳ Ｐゴシック" charset="0"/>
                <a:cs typeface="Calibri"/>
              </a:rPr>
              <a:t>Campaign</a:t>
            </a:r>
            <a:r>
              <a:rPr lang="it-IT" sz="2800" b="1" dirty="0" smtClean="0">
                <a:solidFill>
                  <a:srgbClr val="FFFF00"/>
                </a:solidFill>
                <a:ea typeface="ＭＳ Ｐゴシック" charset="0"/>
                <a:cs typeface="Calibri"/>
              </a:rPr>
              <a:t> </a:t>
            </a:r>
          </a:p>
        </p:txBody>
      </p:sp>
      <p:grpSp>
        <p:nvGrpSpPr>
          <p:cNvPr id="82" name="Group 3"/>
          <p:cNvGrpSpPr>
            <a:grpSpLocks noChangeAspect="1"/>
          </p:cNvGrpSpPr>
          <p:nvPr/>
        </p:nvGrpSpPr>
        <p:grpSpPr>
          <a:xfrm>
            <a:off x="1951836" y="2520665"/>
            <a:ext cx="396000" cy="322141"/>
            <a:chOff x="3368910" y="2060656"/>
            <a:chExt cx="364123" cy="296210"/>
          </a:xfrm>
        </p:grpSpPr>
        <p:sp>
          <p:nvSpPr>
            <p:cNvPr id="83" name="Oval 18"/>
            <p:cNvSpPr>
              <a:spLocks noChangeAspect="1" noChangeArrowheads="1"/>
            </p:cNvSpPr>
            <p:nvPr/>
          </p:nvSpPr>
          <p:spPr bwMode="auto">
            <a:xfrm>
              <a:off x="3402856" y="2060656"/>
              <a:ext cx="296231" cy="296210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0" cap="none" spc="0" normalizeH="0" baseline="0" noProof="0" smtClean="0">
                <a:ln>
                  <a:noFill/>
                </a:ln>
                <a:solidFill>
                  <a:srgbClr val="FF0033"/>
                </a:solidFill>
                <a:effectLst/>
                <a:uLnTx/>
                <a:uFillTx/>
              </a:endParaRPr>
            </a:p>
          </p:txBody>
        </p:sp>
        <p:sp>
          <p:nvSpPr>
            <p:cNvPr id="84" name="Text Box 23"/>
            <p:cNvSpPr txBox="1">
              <a:spLocks noChangeArrowheads="1"/>
            </p:cNvSpPr>
            <p:nvPr/>
          </p:nvSpPr>
          <p:spPr bwMode="auto">
            <a:xfrm>
              <a:off x="3368910" y="2092926"/>
              <a:ext cx="364123" cy="2266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11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</a:rPr>
                <a:t>133</a:t>
              </a:r>
            </a:p>
          </p:txBody>
        </p:sp>
      </p:grpSp>
      <p:sp>
        <p:nvSpPr>
          <p:cNvPr id="21" name="CasellaDiTesto 20"/>
          <p:cNvSpPr txBox="1"/>
          <p:nvPr/>
        </p:nvSpPr>
        <p:spPr>
          <a:xfrm>
            <a:off x="713619" y="5938642"/>
            <a:ext cx="7616480" cy="90999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50000"/>
              </a:lnSpc>
            </a:pPr>
            <a:endParaRPr lang="it-IT" sz="1200" b="1" dirty="0" smtClean="0">
              <a:solidFill>
                <a:schemeClr val="bg1"/>
              </a:solidFill>
              <a:latin typeface="Calibri"/>
              <a:cs typeface="Calibri"/>
              <a:sym typeface="Wingdings"/>
            </a:endParaRPr>
          </a:p>
          <a:p>
            <a:pPr algn="ctr">
              <a:lnSpc>
                <a:spcPct val="90000"/>
              </a:lnSpc>
            </a:pPr>
            <a:r>
              <a:rPr lang="it-IT" sz="3200" baseline="30000" dirty="0">
                <a:solidFill>
                  <a:srgbClr val="00FFFF"/>
                </a:solidFill>
                <a:latin typeface="Calibri"/>
                <a:cs typeface="Calibri"/>
              </a:rPr>
              <a:t>133</a:t>
            </a:r>
            <a:r>
              <a:rPr lang="it-IT" sz="3200" dirty="0">
                <a:solidFill>
                  <a:srgbClr val="00FFFF"/>
                </a:solidFill>
                <a:latin typeface="Calibri"/>
                <a:cs typeface="Calibri"/>
              </a:rPr>
              <a:t>Sb: </a:t>
            </a:r>
            <a:r>
              <a:rPr lang="it-IT" sz="3200" baseline="30000" dirty="0">
                <a:solidFill>
                  <a:srgbClr val="00FFFF"/>
                </a:solidFill>
                <a:latin typeface="Calibri"/>
                <a:cs typeface="Calibri"/>
              </a:rPr>
              <a:t>132</a:t>
            </a:r>
            <a:r>
              <a:rPr lang="it-IT" sz="3200" dirty="0">
                <a:solidFill>
                  <a:srgbClr val="00FFFF"/>
                </a:solidFill>
                <a:latin typeface="Calibri"/>
                <a:cs typeface="Calibri"/>
              </a:rPr>
              <a:t>Sn + </a:t>
            </a:r>
            <a:r>
              <a:rPr lang="it-IT" sz="3200" dirty="0" smtClean="0">
                <a:solidFill>
                  <a:srgbClr val="00FFFF"/>
                </a:solidFill>
                <a:latin typeface="Calibri"/>
                <a:cs typeface="Calibri"/>
              </a:rPr>
              <a:t>1 </a:t>
            </a:r>
            <a:r>
              <a:rPr lang="it-IT" sz="3200" dirty="0" err="1" smtClean="0">
                <a:solidFill>
                  <a:srgbClr val="00FFFF"/>
                </a:solidFill>
                <a:latin typeface="Symbol" charset="2"/>
                <a:cs typeface="Symbol" charset="2"/>
              </a:rPr>
              <a:t>p</a:t>
            </a:r>
            <a:endParaRPr lang="it-IT" sz="3200" dirty="0">
              <a:solidFill>
                <a:srgbClr val="00FFFF"/>
              </a:solidFill>
              <a:latin typeface="Symbol" charset="2"/>
              <a:cs typeface="Symbol" charset="2"/>
            </a:endParaRPr>
          </a:p>
          <a:p>
            <a:pPr algn="ctr">
              <a:lnSpc>
                <a:spcPct val="90000"/>
              </a:lnSpc>
            </a:pPr>
            <a:endParaRPr lang="it-IT" sz="2000" b="1" dirty="0" smtClean="0">
              <a:solidFill>
                <a:schemeClr val="bg1"/>
              </a:solidFill>
              <a:latin typeface="Corbel"/>
              <a:cs typeface="Corbel"/>
            </a:endParaRPr>
          </a:p>
        </p:txBody>
      </p:sp>
      <p:grpSp>
        <p:nvGrpSpPr>
          <p:cNvPr id="22" name="Gruppo 21"/>
          <p:cNvGrpSpPr/>
          <p:nvPr/>
        </p:nvGrpSpPr>
        <p:grpSpPr>
          <a:xfrm>
            <a:off x="2164688" y="5511950"/>
            <a:ext cx="6936020" cy="1340280"/>
            <a:chOff x="2164688" y="5511950"/>
            <a:chExt cx="6936020" cy="1340280"/>
          </a:xfrm>
        </p:grpSpPr>
        <p:grpSp>
          <p:nvGrpSpPr>
            <p:cNvPr id="23" name="Gruppo 22"/>
            <p:cNvGrpSpPr/>
            <p:nvPr/>
          </p:nvGrpSpPr>
          <p:grpSpPr>
            <a:xfrm>
              <a:off x="6825102" y="5511950"/>
              <a:ext cx="2275606" cy="1322316"/>
              <a:chOff x="3676858" y="4844827"/>
              <a:chExt cx="2275606" cy="1322316"/>
            </a:xfrm>
          </p:grpSpPr>
          <p:grpSp>
            <p:nvGrpSpPr>
              <p:cNvPr id="25" name="Group 11"/>
              <p:cNvGrpSpPr/>
              <p:nvPr/>
            </p:nvGrpSpPr>
            <p:grpSpPr>
              <a:xfrm>
                <a:off x="3676858" y="4844827"/>
                <a:ext cx="1728209" cy="1322316"/>
                <a:chOff x="3982709" y="4974005"/>
                <a:chExt cx="1728209" cy="1322316"/>
              </a:xfrm>
            </p:grpSpPr>
            <p:sp>
              <p:nvSpPr>
                <p:cNvPr id="28" name="Rectangle 86"/>
                <p:cNvSpPr/>
                <p:nvPr/>
              </p:nvSpPr>
              <p:spPr>
                <a:xfrm>
                  <a:off x="3982709" y="4974005"/>
                  <a:ext cx="184666" cy="30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lang="en-US" sz="1400" kern="0" dirty="0">
                    <a:solidFill>
                      <a:schemeClr val="bg1"/>
                    </a:solidFill>
                  </a:endParaRPr>
                </a:p>
              </p:txBody>
            </p:sp>
            <p:pic>
              <p:nvPicPr>
                <p:cNvPr id="29" name="Picture 8"/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4986493" y="5576322"/>
                  <a:ext cx="724425" cy="719999"/>
                </a:xfrm>
                <a:prstGeom prst="rect">
                  <a:avLst/>
                </a:prstGeom>
              </p:spPr>
            </p:pic>
          </p:grpSp>
          <p:sp>
            <p:nvSpPr>
              <p:cNvPr id="26" name="Elipsa 1"/>
              <p:cNvSpPr>
                <a:spLocks noChangeAspect="1"/>
              </p:cNvSpPr>
              <p:nvPr/>
            </p:nvSpPr>
            <p:spPr bwMode="auto">
              <a:xfrm>
                <a:off x="5268348" y="5454847"/>
                <a:ext cx="684116" cy="683020"/>
              </a:xfrm>
              <a:prstGeom prst="ellipse">
                <a:avLst/>
              </a:prstGeom>
              <a:solidFill>
                <a:sysClr val="window" lastClr="FFFFFF"/>
              </a:solidFill>
              <a:ln w="9525" algn="ctr">
                <a:solidFill>
                  <a:sysClr val="windowText" lastClr="000000"/>
                </a:solidFill>
                <a:miter lim="800000"/>
                <a:headEnd/>
                <a:tailEnd/>
              </a:ln>
            </p:spPr>
            <p:txBody>
              <a:bodyPr wrap="none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30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pic>
            <p:nvPicPr>
              <p:cNvPr id="27" name="Picture 6"/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5377600" y="5563559"/>
                <a:ext cx="478358" cy="468000"/>
              </a:xfrm>
              <a:prstGeom prst="rect">
                <a:avLst/>
              </a:prstGeom>
              <a:solidFill>
                <a:sysClr val="window" lastClr="FFFFFF"/>
              </a:solidFill>
              <a:ln w="9525">
                <a:noFill/>
                <a:miter lim="800000"/>
                <a:headEnd/>
                <a:tailEnd/>
              </a:ln>
              <a:effectLst/>
            </p:spPr>
          </p:pic>
        </p:grpSp>
        <p:sp>
          <p:nvSpPr>
            <p:cNvPr id="24" name="Rettangolo 23"/>
            <p:cNvSpPr/>
            <p:nvPr/>
          </p:nvSpPr>
          <p:spPr>
            <a:xfrm>
              <a:off x="2164688" y="6505981"/>
              <a:ext cx="4773809" cy="34624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defTabSz="914400">
                <a:lnSpc>
                  <a:spcPct val="90000"/>
                </a:lnSpc>
                <a:defRPr/>
              </a:pPr>
              <a:r>
                <a:rPr lang="en-US" kern="0" dirty="0">
                  <a:solidFill>
                    <a:schemeClr val="bg1"/>
                  </a:solidFill>
                  <a:latin typeface="Calibri"/>
                  <a:cs typeface="Calibri"/>
                </a:rPr>
                <a:t>G. </a:t>
              </a:r>
              <a:r>
                <a:rPr lang="en-US" kern="0" dirty="0" err="1" smtClean="0">
                  <a:solidFill>
                    <a:schemeClr val="bg1"/>
                  </a:solidFill>
                  <a:latin typeface="Calibri"/>
                  <a:cs typeface="Calibri"/>
                </a:rPr>
                <a:t>Bocchi</a:t>
              </a:r>
              <a:r>
                <a:rPr lang="en-US" kern="0" dirty="0" smtClean="0">
                  <a:solidFill>
                    <a:schemeClr val="bg1"/>
                  </a:solidFill>
                  <a:latin typeface="Calibri"/>
                  <a:cs typeface="Calibri"/>
                </a:rPr>
                <a:t>, S</a:t>
              </a:r>
              <a:r>
                <a:rPr lang="en-US" kern="0" dirty="0">
                  <a:solidFill>
                    <a:schemeClr val="bg1"/>
                  </a:solidFill>
                  <a:latin typeface="Calibri"/>
                  <a:cs typeface="Calibri"/>
                </a:rPr>
                <a:t>. </a:t>
              </a:r>
              <a:r>
                <a:rPr lang="en-US" kern="0" dirty="0" err="1">
                  <a:solidFill>
                    <a:schemeClr val="bg1"/>
                  </a:solidFill>
                  <a:latin typeface="Calibri"/>
                  <a:cs typeface="Calibri"/>
                </a:rPr>
                <a:t>Leoni</a:t>
              </a:r>
              <a:r>
                <a:rPr lang="en-US" kern="0" dirty="0">
                  <a:solidFill>
                    <a:schemeClr val="bg1"/>
                  </a:solidFill>
                  <a:latin typeface="Calibri"/>
                  <a:cs typeface="Calibri"/>
                </a:rPr>
                <a:t> </a:t>
              </a:r>
              <a:r>
                <a:rPr lang="en-US" kern="0" dirty="0" smtClean="0">
                  <a:solidFill>
                    <a:schemeClr val="bg1"/>
                  </a:solidFill>
                  <a:latin typeface="Calibri"/>
                  <a:cs typeface="Calibri"/>
                </a:rPr>
                <a:t>, B</a:t>
              </a:r>
              <a:r>
                <a:rPr lang="en-US" kern="0" dirty="0">
                  <a:solidFill>
                    <a:schemeClr val="bg1"/>
                  </a:solidFill>
                  <a:latin typeface="Calibri"/>
                  <a:cs typeface="Calibri"/>
                </a:rPr>
                <a:t>. </a:t>
              </a:r>
              <a:r>
                <a:rPr lang="en-US" kern="0" dirty="0" err="1" smtClean="0">
                  <a:solidFill>
                    <a:schemeClr val="bg1"/>
                  </a:solidFill>
                  <a:latin typeface="Calibri"/>
                  <a:cs typeface="Calibri"/>
                </a:rPr>
                <a:t>Fornal</a:t>
              </a:r>
              <a:r>
                <a:rPr lang="en-US" kern="0" dirty="0" smtClean="0">
                  <a:solidFill>
                    <a:schemeClr val="bg1"/>
                  </a:solidFill>
                  <a:latin typeface="Calibri"/>
                  <a:cs typeface="Calibri"/>
                </a:rPr>
                <a:t>, … (Milano, Krakow)</a:t>
              </a:r>
              <a:endParaRPr lang="en-US" kern="0" dirty="0">
                <a:solidFill>
                  <a:schemeClr val="bg1"/>
                </a:solidFill>
                <a:latin typeface="Calibri"/>
                <a:cs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47872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ILL_schematic_layout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9427" y="1108305"/>
            <a:ext cx="8602993" cy="39690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Straight Connector 13"/>
          <p:cNvCxnSpPr/>
          <p:nvPr/>
        </p:nvCxnSpPr>
        <p:spPr>
          <a:xfrm flipH="1">
            <a:off x="5797524" y="1760497"/>
            <a:ext cx="1547984" cy="1708722"/>
          </a:xfrm>
          <a:prstGeom prst="line">
            <a:avLst/>
          </a:prstGeom>
          <a:noFill/>
          <a:ln w="28575" cap="flat" cmpd="sng" algn="ctr">
            <a:solidFill>
              <a:srgbClr val="FF00FF"/>
            </a:solidFill>
            <a:prstDash val="solid"/>
            <a:headEnd type="none" w="med" len="med"/>
            <a:tailEnd type="triangle" w="med" len="med"/>
          </a:ln>
          <a:effectLst/>
        </p:spPr>
      </p:cxnSp>
      <p:cxnSp>
        <p:nvCxnSpPr>
          <p:cNvPr id="6" name="Straight Arrow Connector 18"/>
          <p:cNvCxnSpPr/>
          <p:nvPr/>
        </p:nvCxnSpPr>
        <p:spPr>
          <a:xfrm>
            <a:off x="1803419" y="3313891"/>
            <a:ext cx="3994102" cy="108763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tailEnd type="arrow"/>
          </a:ln>
          <a:effectLst/>
        </p:spPr>
      </p:cxnSp>
      <p:sp>
        <p:nvSpPr>
          <p:cNvPr id="7" name="TextBox 11"/>
          <p:cNvSpPr txBox="1"/>
          <p:nvPr/>
        </p:nvSpPr>
        <p:spPr>
          <a:xfrm>
            <a:off x="7316497" y="1334513"/>
            <a:ext cx="896395" cy="6955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2400" b="1" dirty="0" smtClean="0">
                <a:solidFill>
                  <a:srgbClr val="FF0000"/>
                </a:solidFill>
                <a:latin typeface="Calibri"/>
                <a:ea typeface="ＭＳ Ｐゴシック" charset="0"/>
                <a:cs typeface="ＭＳ Ｐゴシック" charset="0"/>
              </a:rPr>
              <a:t>EXILL</a:t>
            </a:r>
          </a:p>
          <a:p>
            <a:pPr algn="ctr">
              <a:lnSpc>
                <a:spcPct val="80000"/>
              </a:lnSpc>
            </a:pPr>
            <a:r>
              <a:rPr lang="en-US" sz="2400" dirty="0" smtClean="0">
                <a:solidFill>
                  <a:srgbClr val="FF0000"/>
                </a:solidFill>
                <a:latin typeface="Calibri"/>
                <a:ea typeface="ＭＳ Ｐゴシック" charset="0"/>
                <a:cs typeface="ＭＳ Ｐゴシック" charset="0"/>
              </a:rPr>
              <a:t>Array</a:t>
            </a:r>
            <a:endParaRPr lang="en-US" sz="2400" dirty="0">
              <a:solidFill>
                <a:srgbClr val="FF0000"/>
              </a:solidFill>
              <a:latin typeface="Calibri"/>
              <a:ea typeface="ＭＳ Ｐゴシック" charset="0"/>
              <a:cs typeface="ＭＳ Ｐゴシック" charset="0"/>
            </a:endParaRP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-245335" y="-110249"/>
            <a:ext cx="9649102" cy="10558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tIns="90000" bIns="90000">
            <a:spAutoFit/>
          </a:bodyPr>
          <a:lstStyle/>
          <a:p>
            <a:pPr algn="ctr" defTabSz="91440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it-IT" sz="2800" b="1" dirty="0">
                <a:solidFill>
                  <a:srgbClr val="FFFF00"/>
                </a:solidFill>
                <a:latin typeface="Calibri"/>
                <a:ea typeface="ＭＳ Ｐゴシック" charset="0"/>
                <a:cs typeface="Calibri"/>
              </a:rPr>
              <a:t>The </a:t>
            </a:r>
            <a:r>
              <a:rPr lang="it-IT" sz="2800" b="1" dirty="0" smtClean="0">
                <a:solidFill>
                  <a:srgbClr val="FFFF00"/>
                </a:solidFill>
                <a:latin typeface="Symbol" charset="2"/>
                <a:ea typeface="ＭＳ Ｐゴシック" charset="0"/>
                <a:cs typeface="Symbol" charset="2"/>
              </a:rPr>
              <a:t>g</a:t>
            </a:r>
            <a:r>
              <a:rPr lang="it-IT" sz="2800" b="1" dirty="0" smtClean="0">
                <a:solidFill>
                  <a:srgbClr val="FFFF00"/>
                </a:solidFill>
                <a:latin typeface="Calibri"/>
                <a:ea typeface="ＭＳ Ｐゴシック" charset="0"/>
                <a:cs typeface="Calibri"/>
              </a:rPr>
              <a:t>-</a:t>
            </a:r>
            <a:r>
              <a:rPr lang="pl-PL" sz="2800" b="1" dirty="0" smtClean="0">
                <a:solidFill>
                  <a:srgbClr val="FFFF00"/>
                </a:solidFill>
                <a:latin typeface="Calibri"/>
                <a:ea typeface="ＭＳ Ｐゴシック" charset="0"/>
                <a:cs typeface="Calibri"/>
              </a:rPr>
              <a:t>s</a:t>
            </a:r>
            <a:r>
              <a:rPr lang="it-IT" sz="2800" b="1" dirty="0" smtClean="0">
                <a:solidFill>
                  <a:srgbClr val="FFFF00"/>
                </a:solidFill>
                <a:latin typeface="Calibri"/>
                <a:ea typeface="ＭＳ Ｐゴシック" charset="0"/>
                <a:cs typeface="Calibri"/>
              </a:rPr>
              <a:t>pectroscopy </a:t>
            </a:r>
            <a:r>
              <a:rPr lang="pl-PL" sz="2800" b="1" dirty="0">
                <a:solidFill>
                  <a:srgbClr val="FFFF00"/>
                </a:solidFill>
                <a:latin typeface="Calibri"/>
                <a:ea typeface="ＭＳ Ｐゴシック" charset="0"/>
                <a:cs typeface="Calibri"/>
              </a:rPr>
              <a:t>c</a:t>
            </a:r>
            <a:r>
              <a:rPr lang="it-IT" sz="2800" b="1" dirty="0" smtClean="0">
                <a:solidFill>
                  <a:srgbClr val="FFFF00"/>
                </a:solidFill>
                <a:latin typeface="Calibri"/>
                <a:ea typeface="ＭＳ Ｐゴシック" charset="0"/>
                <a:cs typeface="Calibri"/>
              </a:rPr>
              <a:t>ampaign </a:t>
            </a:r>
            <a:r>
              <a:rPr lang="it-IT" sz="2800" b="1" dirty="0">
                <a:solidFill>
                  <a:srgbClr val="FFFF00"/>
                </a:solidFill>
                <a:latin typeface="Calibri"/>
                <a:ea typeface="ＭＳ Ｐゴシック" charset="0"/>
                <a:cs typeface="Calibri"/>
              </a:rPr>
              <a:t>@ </a:t>
            </a:r>
            <a:r>
              <a:rPr lang="it-IT" sz="2800" b="1" dirty="0" smtClean="0">
                <a:solidFill>
                  <a:srgbClr val="FFFF00"/>
                </a:solidFill>
                <a:latin typeface="Calibri"/>
                <a:ea typeface="ＭＳ Ｐゴシック" charset="0"/>
                <a:cs typeface="Calibri"/>
              </a:rPr>
              <a:t>ILL-</a:t>
            </a:r>
            <a:r>
              <a:rPr lang="pl-PL" sz="2800" b="1" dirty="0" err="1" smtClean="0">
                <a:solidFill>
                  <a:srgbClr val="FFFF00"/>
                </a:solidFill>
                <a:latin typeface="Calibri"/>
                <a:ea typeface="ＭＳ Ｐゴシック" charset="0"/>
                <a:cs typeface="Calibri"/>
              </a:rPr>
              <a:t>R</a:t>
            </a:r>
            <a:r>
              <a:rPr lang="it-IT" sz="2800" b="1" dirty="0" smtClean="0">
                <a:solidFill>
                  <a:srgbClr val="FFFF00"/>
                </a:solidFill>
                <a:latin typeface="Calibri"/>
                <a:ea typeface="ＭＳ Ｐゴシック" charset="0"/>
                <a:cs typeface="Calibri"/>
              </a:rPr>
              <a:t>eactor </a:t>
            </a:r>
            <a:r>
              <a:rPr lang="it-IT" sz="2400" dirty="0">
                <a:solidFill>
                  <a:srgbClr val="FFFF00"/>
                </a:solidFill>
                <a:latin typeface="Calibri"/>
                <a:ea typeface="ＭＳ Ｐゴシック" charset="0"/>
                <a:cs typeface="Calibri"/>
              </a:rPr>
              <a:t>(Grenoble)</a:t>
            </a:r>
          </a:p>
          <a:p>
            <a:pPr algn="ctr" defTabSz="91440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it-IT" sz="2400" b="1" dirty="0">
                <a:solidFill>
                  <a:srgbClr val="7FFFFF"/>
                </a:solidFill>
                <a:latin typeface="Calibri"/>
                <a:ea typeface="ＭＳ Ｐゴシック" charset="0"/>
                <a:cs typeface="Calibri"/>
              </a:rPr>
              <a:t>2012-2013: </a:t>
            </a:r>
            <a:r>
              <a:rPr lang="it-IT" sz="2400" b="1" dirty="0" smtClean="0">
                <a:solidFill>
                  <a:srgbClr val="7FFFFF"/>
                </a:solidFill>
                <a:latin typeface="Calibri"/>
                <a:ea typeface="ＭＳ Ｐゴシック" charset="0"/>
                <a:cs typeface="Calibri"/>
              </a:rPr>
              <a:t>100 </a:t>
            </a:r>
            <a:r>
              <a:rPr lang="it-IT" sz="2400" b="1" dirty="0">
                <a:solidFill>
                  <a:srgbClr val="7FFFFF"/>
                </a:solidFill>
                <a:latin typeface="Calibri"/>
                <a:ea typeface="ＭＳ Ｐゴシック" charset="0"/>
                <a:cs typeface="Calibri"/>
              </a:rPr>
              <a:t>days, 95% DATA </a:t>
            </a:r>
            <a:r>
              <a:rPr lang="pl-PL" sz="2400" b="1" dirty="0" smtClean="0">
                <a:solidFill>
                  <a:srgbClr val="7FFFFF"/>
                </a:solidFill>
                <a:latin typeface="Calibri"/>
                <a:ea typeface="ＭＳ Ｐゴシック" charset="0"/>
                <a:cs typeface="Calibri"/>
              </a:rPr>
              <a:t>t</a:t>
            </a:r>
            <a:r>
              <a:rPr lang="it-IT" sz="2400" b="1" dirty="0" smtClean="0">
                <a:solidFill>
                  <a:srgbClr val="7FFFFF"/>
                </a:solidFill>
                <a:latin typeface="Calibri"/>
                <a:ea typeface="ＭＳ Ｐゴシック" charset="0"/>
                <a:cs typeface="Calibri"/>
              </a:rPr>
              <a:t>aking</a:t>
            </a:r>
            <a:endParaRPr lang="it-IT" sz="2400" b="1" dirty="0">
              <a:solidFill>
                <a:srgbClr val="7FFFFF"/>
              </a:solidFill>
              <a:latin typeface="Calibri"/>
              <a:ea typeface="ＭＳ Ｐゴシック" charset="0"/>
              <a:cs typeface="Calibri"/>
            </a:endParaRPr>
          </a:p>
        </p:txBody>
      </p:sp>
      <p:sp>
        <p:nvSpPr>
          <p:cNvPr id="13" name="Text Box 18"/>
          <p:cNvSpPr txBox="1">
            <a:spLocks noChangeArrowheads="1"/>
          </p:cNvSpPr>
          <p:nvPr/>
        </p:nvSpPr>
        <p:spPr bwMode="auto">
          <a:xfrm>
            <a:off x="795858" y="5263933"/>
            <a:ext cx="2335981" cy="1387798"/>
          </a:xfrm>
          <a:prstGeom prst="rect">
            <a:avLst/>
          </a:prstGeom>
          <a:solidFill>
            <a:srgbClr val="5F5785"/>
          </a:solidFill>
          <a:ln w="9525">
            <a:solidFill>
              <a:srgbClr val="9933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2000" tIns="72000" rIns="72000" bIns="72000">
            <a:spAutoFit/>
          </a:bodyPr>
          <a:lstStyle/>
          <a:p>
            <a:pPr algn="ctr">
              <a:lnSpc>
                <a:spcPct val="90000"/>
              </a:lnSpc>
            </a:pPr>
            <a:r>
              <a:rPr lang="it-IT" sz="1600" b="1" dirty="0">
                <a:solidFill>
                  <a:srgbClr val="FFFF00"/>
                </a:solidFill>
                <a:latin typeface="Arial"/>
                <a:ea typeface="ＭＳ Ｐゴシック" charset="0"/>
                <a:cs typeface="Corbel" charset="0"/>
                <a:sym typeface="Wingdings" charset="0"/>
              </a:rPr>
              <a:t>World </a:t>
            </a:r>
            <a:r>
              <a:rPr lang="pl-PL" sz="1600" b="1" dirty="0" smtClean="0">
                <a:solidFill>
                  <a:srgbClr val="FFFF00"/>
                </a:solidFill>
                <a:latin typeface="Arial"/>
                <a:ea typeface="ＭＳ Ｐゴシック" charset="0"/>
                <a:cs typeface="Corbel" charset="0"/>
                <a:sym typeface="Wingdings" charset="0"/>
              </a:rPr>
              <a:t>b</a:t>
            </a:r>
            <a:r>
              <a:rPr lang="it-IT" sz="1600" b="1" dirty="0" smtClean="0">
                <a:solidFill>
                  <a:srgbClr val="FFFF00"/>
                </a:solidFill>
                <a:latin typeface="Arial"/>
                <a:ea typeface="ＭＳ Ｐゴシック" charset="0"/>
                <a:cs typeface="Corbel" charset="0"/>
                <a:sym typeface="Wingdings" charset="0"/>
              </a:rPr>
              <a:t>rightest </a:t>
            </a:r>
            <a:endParaRPr lang="it-IT" sz="1600" b="1" dirty="0">
              <a:solidFill>
                <a:srgbClr val="FFFF00"/>
              </a:solidFill>
              <a:latin typeface="Arial"/>
              <a:ea typeface="ＭＳ Ｐゴシック" charset="0"/>
              <a:cs typeface="Corbel" charset="0"/>
              <a:sym typeface="Wingdings" charset="0"/>
            </a:endParaRPr>
          </a:p>
          <a:p>
            <a:pPr algn="ctr">
              <a:lnSpc>
                <a:spcPct val="90000"/>
              </a:lnSpc>
            </a:pPr>
            <a:r>
              <a:rPr lang="pl-PL" sz="1600" b="1" dirty="0">
                <a:solidFill>
                  <a:srgbClr val="FFFF00"/>
                </a:solidFill>
                <a:latin typeface="Arial"/>
                <a:ea typeface="ＭＳ Ｐゴシック" charset="0"/>
                <a:cs typeface="Corbel" charset="0"/>
                <a:sym typeface="Wingdings" charset="0"/>
              </a:rPr>
              <a:t>c</a:t>
            </a:r>
            <a:r>
              <a:rPr lang="it-IT" sz="1600" b="1" dirty="0" smtClean="0">
                <a:solidFill>
                  <a:srgbClr val="FFFF00"/>
                </a:solidFill>
                <a:latin typeface="Arial"/>
                <a:ea typeface="ＭＳ Ｐゴシック" charset="0"/>
                <a:cs typeface="Corbel" charset="0"/>
                <a:sym typeface="Wingdings" charset="0"/>
              </a:rPr>
              <a:t>ontinuum </a:t>
            </a:r>
            <a:endParaRPr lang="it-IT" sz="1600" b="1" dirty="0">
              <a:solidFill>
                <a:srgbClr val="FFFF00"/>
              </a:solidFill>
              <a:latin typeface="Arial"/>
              <a:ea typeface="ＭＳ Ｐゴシック" charset="0"/>
              <a:cs typeface="Corbel" charset="0"/>
              <a:sym typeface="Wingdings" charset="0"/>
            </a:endParaRPr>
          </a:p>
          <a:p>
            <a:pPr algn="ctr">
              <a:lnSpc>
                <a:spcPct val="90000"/>
              </a:lnSpc>
            </a:pPr>
            <a:r>
              <a:rPr lang="it-IT" sz="1600" b="1" dirty="0" err="1">
                <a:solidFill>
                  <a:srgbClr val="FFFF00"/>
                </a:solidFill>
                <a:latin typeface="Arial"/>
                <a:ea typeface="ＭＳ Ｐゴシック" charset="0"/>
                <a:cs typeface="Corbel" charset="0"/>
                <a:sym typeface="Wingdings" charset="0"/>
              </a:rPr>
              <a:t>neutron</a:t>
            </a:r>
            <a:r>
              <a:rPr lang="it-IT" sz="1600" b="1" dirty="0">
                <a:solidFill>
                  <a:srgbClr val="FFFF00"/>
                </a:solidFill>
                <a:latin typeface="Arial"/>
                <a:ea typeface="ＭＳ Ｐゴシック" charset="0"/>
                <a:cs typeface="Corbel" charset="0"/>
                <a:sym typeface="Wingdings" charset="0"/>
              </a:rPr>
              <a:t> </a:t>
            </a:r>
            <a:r>
              <a:rPr lang="it-IT" sz="1600" b="1" dirty="0" smtClean="0">
                <a:solidFill>
                  <a:srgbClr val="FFFF00"/>
                </a:solidFill>
                <a:latin typeface="Arial"/>
                <a:ea typeface="ＭＳ Ｐゴシック" charset="0"/>
                <a:cs typeface="Corbel" charset="0"/>
                <a:sym typeface="Wingdings" charset="0"/>
              </a:rPr>
              <a:t>source</a:t>
            </a:r>
            <a:endParaRPr lang="it-IT" sz="1600" b="1" dirty="0">
              <a:solidFill>
                <a:srgbClr val="FFFF00"/>
              </a:solidFill>
              <a:latin typeface="Arial"/>
              <a:ea typeface="ＭＳ Ｐゴシック" charset="0"/>
              <a:cs typeface="Corbel" charset="0"/>
              <a:sym typeface="Wingdings" charset="0"/>
            </a:endParaRPr>
          </a:p>
          <a:p>
            <a:pPr algn="ctr">
              <a:lnSpc>
                <a:spcPct val="60000"/>
              </a:lnSpc>
            </a:pPr>
            <a:endParaRPr lang="it-IT" sz="1600" b="1" dirty="0">
              <a:solidFill>
                <a:srgbClr val="FFFF00"/>
              </a:solidFill>
              <a:latin typeface="Arial"/>
              <a:ea typeface="ＭＳ Ｐゴシック" charset="0"/>
              <a:cs typeface="Corbel" charset="0"/>
              <a:sym typeface="Wingdings" charset="0"/>
            </a:endParaRPr>
          </a:p>
          <a:p>
            <a:pPr algn="ctr">
              <a:lnSpc>
                <a:spcPct val="60000"/>
              </a:lnSpc>
            </a:pPr>
            <a:r>
              <a:rPr lang="it-IT" sz="1600" dirty="0">
                <a:solidFill>
                  <a:srgbClr val="FFFF00"/>
                </a:solidFill>
                <a:latin typeface="Arial"/>
                <a:ea typeface="ＭＳ Ｐゴシック" charset="0"/>
                <a:cs typeface="Corbel" charset="0"/>
                <a:sym typeface="Wingdings" charset="0"/>
              </a:rPr>
              <a:t>In pile</a:t>
            </a:r>
          </a:p>
          <a:p>
            <a:pPr algn="ctr">
              <a:lnSpc>
                <a:spcPct val="90000"/>
              </a:lnSpc>
            </a:pPr>
            <a:r>
              <a:rPr lang="it-IT" sz="2000" b="1" dirty="0">
                <a:solidFill>
                  <a:srgbClr val="FFFF00"/>
                </a:solidFill>
                <a:latin typeface="Symbol" panose="05050102010706020507" pitchFamily="18" charset="2"/>
                <a:ea typeface="ＭＳ Ｐゴシック" charset="0"/>
                <a:cs typeface="Symbol" charset="2"/>
                <a:sym typeface="Wingdings" charset="0"/>
              </a:rPr>
              <a:t>F</a:t>
            </a:r>
            <a:r>
              <a:rPr lang="it-IT" sz="2000" b="1" baseline="-25000" dirty="0">
                <a:solidFill>
                  <a:srgbClr val="FFFF00"/>
                </a:solidFill>
                <a:latin typeface="Arial"/>
                <a:ea typeface="ＭＳ Ｐゴシック" charset="0"/>
                <a:cs typeface="Symbol" charset="2"/>
                <a:sym typeface="Wingdings" charset="0"/>
              </a:rPr>
              <a:t>n </a:t>
            </a:r>
            <a:r>
              <a:rPr lang="it-IT" sz="2000" b="1" dirty="0">
                <a:solidFill>
                  <a:srgbClr val="FFFF00"/>
                </a:solidFill>
                <a:latin typeface="Arial"/>
                <a:ea typeface="ＭＳ Ｐゴシック" charset="0"/>
                <a:cs typeface="Symbol" charset="2"/>
                <a:sym typeface="Wingdings" charset="0"/>
              </a:rPr>
              <a:t>= </a:t>
            </a:r>
            <a:r>
              <a:rPr lang="en-US" sz="1600" b="1" dirty="0">
                <a:solidFill>
                  <a:srgbClr val="FFFF00"/>
                </a:solidFill>
                <a:latin typeface="Arial"/>
                <a:ea typeface="ＭＳ Ｐゴシック" charset="0"/>
                <a:cs typeface="Corbel"/>
              </a:rPr>
              <a:t>5×10</a:t>
            </a:r>
            <a:r>
              <a:rPr lang="en-US" sz="1600" b="1" baseline="30000" dirty="0">
                <a:solidFill>
                  <a:srgbClr val="FFFF00"/>
                </a:solidFill>
                <a:latin typeface="Arial"/>
                <a:ea typeface="ＭＳ Ｐゴシック" charset="0"/>
                <a:cs typeface="Corbel"/>
              </a:rPr>
              <a:t>14</a:t>
            </a:r>
            <a:r>
              <a:rPr lang="en-US" sz="1600" b="1" dirty="0">
                <a:solidFill>
                  <a:srgbClr val="FFFF00"/>
                </a:solidFill>
                <a:latin typeface="Arial"/>
                <a:ea typeface="ＭＳ Ｐゴシック" charset="0"/>
                <a:cs typeface="Corbel"/>
              </a:rPr>
              <a:t> n cm</a:t>
            </a:r>
            <a:r>
              <a:rPr lang="en-US" sz="1600" b="1" baseline="30000" dirty="0">
                <a:solidFill>
                  <a:srgbClr val="FFFF00"/>
                </a:solidFill>
                <a:latin typeface="Arial"/>
                <a:ea typeface="ＭＳ Ｐゴシック" charset="0"/>
                <a:cs typeface="Corbel"/>
              </a:rPr>
              <a:t>-2</a:t>
            </a:r>
            <a:r>
              <a:rPr lang="en-US" sz="1600" b="1" dirty="0">
                <a:solidFill>
                  <a:srgbClr val="FFFF00"/>
                </a:solidFill>
                <a:latin typeface="Arial"/>
                <a:ea typeface="ＭＳ Ｐゴシック" charset="0"/>
                <a:cs typeface="Corbel"/>
              </a:rPr>
              <a:t> s</a:t>
            </a:r>
            <a:r>
              <a:rPr lang="en-US" sz="1600" b="1" baseline="30000" dirty="0">
                <a:solidFill>
                  <a:srgbClr val="FFFF00"/>
                </a:solidFill>
                <a:latin typeface="Arial"/>
                <a:ea typeface="ＭＳ Ｐゴシック" charset="0"/>
                <a:cs typeface="Corbel"/>
              </a:rPr>
              <a:t>-1</a:t>
            </a:r>
            <a:endParaRPr lang="it-IT" sz="1600" b="1" dirty="0">
              <a:solidFill>
                <a:srgbClr val="FFFF00"/>
              </a:solidFill>
              <a:latin typeface="Arial"/>
              <a:ea typeface="ＭＳ Ｐゴシック" charset="0"/>
              <a:cs typeface="Corbel" charset="0"/>
              <a:sym typeface="Wingdings" charset="0"/>
            </a:endParaRPr>
          </a:p>
        </p:txBody>
      </p:sp>
      <p:sp>
        <p:nvSpPr>
          <p:cNvPr id="14" name="Text Box 18"/>
          <p:cNvSpPr txBox="1">
            <a:spLocks noChangeArrowheads="1"/>
          </p:cNvSpPr>
          <p:nvPr/>
        </p:nvSpPr>
        <p:spPr bwMode="auto">
          <a:xfrm>
            <a:off x="4981929" y="5326909"/>
            <a:ext cx="3698069" cy="1307263"/>
          </a:xfrm>
          <a:prstGeom prst="rect">
            <a:avLst/>
          </a:prstGeom>
          <a:solidFill>
            <a:srgbClr val="5F5785"/>
          </a:solidFill>
          <a:ln w="9525">
            <a:solidFill>
              <a:srgbClr val="9933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2000" tIns="72000" rIns="72000" bIns="72000">
            <a:spAutoFit/>
          </a:bodyPr>
          <a:lstStyle/>
          <a:p>
            <a:pPr algn="ctr">
              <a:spcAft>
                <a:spcPts val="300"/>
              </a:spcAft>
            </a:pPr>
            <a:r>
              <a:rPr lang="pl-PL" sz="1600" b="1" dirty="0" err="1" smtClean="0">
                <a:solidFill>
                  <a:srgbClr val="FFFFFF"/>
                </a:solidFill>
                <a:latin typeface="Arial"/>
                <a:ea typeface="ＭＳ Ｐゴシック" charset="0"/>
                <a:cs typeface="Corbel" charset="0"/>
                <a:sym typeface="Wingdings" charset="0"/>
              </a:rPr>
              <a:t>Dedicated</a:t>
            </a:r>
            <a:r>
              <a:rPr lang="pl-PL" sz="1600" b="1" dirty="0" smtClean="0">
                <a:solidFill>
                  <a:srgbClr val="FFFFFF"/>
                </a:solidFill>
                <a:latin typeface="Arial"/>
                <a:ea typeface="ＭＳ Ｐゴシック" charset="0"/>
                <a:cs typeface="Corbel" charset="0"/>
                <a:sym typeface="Wingdings" charset="0"/>
              </a:rPr>
              <a:t> </a:t>
            </a:r>
            <a:r>
              <a:rPr lang="pl-PL" sz="1600" b="1" dirty="0" err="1" smtClean="0">
                <a:solidFill>
                  <a:srgbClr val="FFFFFF"/>
                </a:solidFill>
                <a:latin typeface="Arial"/>
                <a:ea typeface="ＭＳ Ｐゴシック" charset="0"/>
                <a:cs typeface="Corbel" charset="0"/>
                <a:sym typeface="Wingdings" charset="0"/>
              </a:rPr>
              <a:t>ballistic</a:t>
            </a:r>
            <a:r>
              <a:rPr lang="pl-PL" sz="1600" b="1" dirty="0" smtClean="0">
                <a:solidFill>
                  <a:srgbClr val="FFFFFF"/>
                </a:solidFill>
                <a:latin typeface="Arial"/>
                <a:ea typeface="ＭＳ Ｐゴシック" charset="0"/>
                <a:cs typeface="Corbel" charset="0"/>
                <a:sym typeface="Wingdings" charset="0"/>
              </a:rPr>
              <a:t> neutron </a:t>
            </a:r>
            <a:r>
              <a:rPr lang="pl-PL" sz="1600" b="1" dirty="0" err="1" smtClean="0">
                <a:solidFill>
                  <a:srgbClr val="FFFFFF"/>
                </a:solidFill>
                <a:latin typeface="Arial"/>
                <a:ea typeface="ＭＳ Ｐゴシック" charset="0"/>
                <a:cs typeface="Corbel" charset="0"/>
                <a:sym typeface="Wingdings" charset="0"/>
              </a:rPr>
              <a:t>guide</a:t>
            </a:r>
            <a:endParaRPr lang="pl-PL" sz="1600" b="1" dirty="0" smtClean="0">
              <a:solidFill>
                <a:srgbClr val="FFFFFF"/>
              </a:solidFill>
              <a:latin typeface="Arial"/>
              <a:ea typeface="ＭＳ Ｐゴシック" charset="0"/>
              <a:cs typeface="Corbel" charset="0"/>
              <a:sym typeface="Wingdings" charset="0"/>
            </a:endParaRPr>
          </a:p>
          <a:p>
            <a:pPr algn="ctr">
              <a:spcAft>
                <a:spcPts val="300"/>
              </a:spcAft>
            </a:pPr>
            <a:r>
              <a:rPr lang="pl-PL" sz="1600" b="1" dirty="0" err="1">
                <a:solidFill>
                  <a:srgbClr val="FFFFFF"/>
                </a:solidFill>
                <a:latin typeface="Arial"/>
                <a:ea typeface="ＭＳ Ｐゴシック" charset="0"/>
                <a:cs typeface="Corbel" charset="0"/>
                <a:sym typeface="Wingdings" charset="0"/>
              </a:rPr>
              <a:t>h</a:t>
            </a:r>
            <a:r>
              <a:rPr lang="pl-PL" sz="1600" b="1" dirty="0" err="1" smtClean="0">
                <a:solidFill>
                  <a:srgbClr val="FFFFFF"/>
                </a:solidFill>
                <a:latin typeface="Arial"/>
                <a:ea typeface="ＭＳ Ｐゴシック" charset="0"/>
                <a:cs typeface="Corbel" charset="0"/>
                <a:sym typeface="Wingdings" charset="0"/>
              </a:rPr>
              <a:t>ighly</a:t>
            </a:r>
            <a:r>
              <a:rPr lang="pl-PL" sz="1600" b="1" dirty="0" smtClean="0">
                <a:solidFill>
                  <a:srgbClr val="FFFFFF"/>
                </a:solidFill>
                <a:latin typeface="Arial"/>
                <a:ea typeface="ＭＳ Ｐゴシック" charset="0"/>
                <a:cs typeface="Corbel" charset="0"/>
                <a:sym typeface="Wingdings" charset="0"/>
              </a:rPr>
              <a:t> </a:t>
            </a:r>
            <a:r>
              <a:rPr lang="pl-PL" sz="1600" b="1" dirty="0" err="1" smtClean="0">
                <a:solidFill>
                  <a:srgbClr val="FFFFFF"/>
                </a:solidFill>
                <a:latin typeface="Arial"/>
                <a:ea typeface="ＭＳ Ｐゴシック" charset="0"/>
                <a:cs typeface="Corbel" charset="0"/>
                <a:sym typeface="Wingdings" charset="0"/>
              </a:rPr>
              <a:t>collimated</a:t>
            </a:r>
            <a:r>
              <a:rPr lang="pl-PL" sz="1600" b="1" dirty="0" smtClean="0">
                <a:solidFill>
                  <a:srgbClr val="FFFFFF"/>
                </a:solidFill>
                <a:latin typeface="Arial"/>
                <a:ea typeface="ＭＳ Ｐゴシック" charset="0"/>
                <a:cs typeface="Corbel" charset="0"/>
                <a:sym typeface="Wingdings" charset="0"/>
              </a:rPr>
              <a:t> </a:t>
            </a:r>
            <a:r>
              <a:rPr lang="pl-PL" sz="1600" b="1" dirty="0" err="1" smtClean="0">
                <a:solidFill>
                  <a:srgbClr val="FFFFFF"/>
                </a:solidFill>
                <a:latin typeface="Arial"/>
                <a:ea typeface="ＭＳ Ｐゴシック" charset="0"/>
                <a:cs typeface="Corbel" charset="0"/>
                <a:sym typeface="Wingdings" charset="0"/>
              </a:rPr>
              <a:t>beam</a:t>
            </a:r>
            <a:r>
              <a:rPr lang="pl-PL" sz="1600" b="1" dirty="0" smtClean="0">
                <a:solidFill>
                  <a:srgbClr val="FFFFFF"/>
                </a:solidFill>
                <a:latin typeface="Arial"/>
                <a:ea typeface="ＭＳ Ｐゴシック" charset="0"/>
                <a:cs typeface="Corbel" charset="0"/>
                <a:sym typeface="Wingdings" charset="0"/>
              </a:rPr>
              <a:t> (1 cm</a:t>
            </a:r>
            <a:r>
              <a:rPr lang="pl-PL" sz="1600" b="1" baseline="30000" dirty="0" smtClean="0">
                <a:solidFill>
                  <a:srgbClr val="FFFFFF"/>
                </a:solidFill>
                <a:latin typeface="Arial"/>
                <a:ea typeface="ＭＳ Ｐゴシック" charset="0"/>
                <a:cs typeface="Corbel" charset="0"/>
                <a:sym typeface="Wingdings" charset="0"/>
              </a:rPr>
              <a:t>2</a:t>
            </a:r>
            <a:r>
              <a:rPr lang="pl-PL" sz="1600" b="1" dirty="0" smtClean="0">
                <a:solidFill>
                  <a:srgbClr val="FFFFFF"/>
                </a:solidFill>
                <a:latin typeface="Arial"/>
                <a:ea typeface="ＭＳ Ｐゴシック" charset="0"/>
                <a:cs typeface="Corbel" charset="0"/>
                <a:sym typeface="Wingdings" charset="0"/>
              </a:rPr>
              <a:t>)</a:t>
            </a:r>
          </a:p>
          <a:p>
            <a:pPr algn="ctr">
              <a:spcAft>
                <a:spcPts val="300"/>
              </a:spcAft>
            </a:pPr>
            <a:r>
              <a:rPr lang="pl-PL" sz="1600" b="1" dirty="0" err="1">
                <a:solidFill>
                  <a:srgbClr val="FFFFFF"/>
                </a:solidFill>
                <a:latin typeface="Arial"/>
                <a:ea typeface="ＭＳ Ｐゴシック" charset="0"/>
                <a:cs typeface="Corbel" charset="0"/>
                <a:sym typeface="Wingdings" charset="0"/>
              </a:rPr>
              <a:t>c</a:t>
            </a:r>
            <a:r>
              <a:rPr lang="pl-PL" sz="1600" b="1" dirty="0" err="1" smtClean="0">
                <a:solidFill>
                  <a:srgbClr val="FFFFFF"/>
                </a:solidFill>
                <a:latin typeface="Arial"/>
                <a:ea typeface="ＭＳ Ｐゴシック" charset="0"/>
                <a:cs typeface="Corbel" charset="0"/>
                <a:sym typeface="Wingdings" charset="0"/>
              </a:rPr>
              <a:t>old</a:t>
            </a:r>
            <a:r>
              <a:rPr lang="pl-PL" sz="1600" b="1" dirty="0" smtClean="0">
                <a:solidFill>
                  <a:srgbClr val="FFFFFF"/>
                </a:solidFill>
                <a:latin typeface="Arial"/>
                <a:ea typeface="ＭＳ Ｐゴシック" charset="0"/>
                <a:cs typeface="Corbel" charset="0"/>
                <a:sym typeface="Wingdings" charset="0"/>
              </a:rPr>
              <a:t> </a:t>
            </a:r>
            <a:r>
              <a:rPr lang="pl-PL" sz="1600" b="1" dirty="0" err="1" smtClean="0">
                <a:solidFill>
                  <a:srgbClr val="FFFFFF"/>
                </a:solidFill>
                <a:latin typeface="Arial"/>
                <a:ea typeface="ＭＳ Ｐゴシック" charset="0"/>
                <a:cs typeface="Corbel" charset="0"/>
                <a:sym typeface="Wingdings" charset="0"/>
              </a:rPr>
              <a:t>neutrons</a:t>
            </a:r>
            <a:r>
              <a:rPr lang="pl-PL" sz="1600" b="1" dirty="0" smtClean="0">
                <a:solidFill>
                  <a:srgbClr val="FFFFFF"/>
                </a:solidFill>
                <a:latin typeface="Arial"/>
                <a:ea typeface="ＭＳ Ｐゴシック" charset="0"/>
                <a:cs typeface="Corbel" charset="0"/>
                <a:sym typeface="Wingdings" charset="0"/>
              </a:rPr>
              <a:t> (</a:t>
            </a:r>
            <a:r>
              <a:rPr lang="pl-PL" sz="1600" b="1" dirty="0" err="1" smtClean="0">
                <a:solidFill>
                  <a:srgbClr val="FFFFFF"/>
                </a:solidFill>
                <a:latin typeface="Arial"/>
                <a:ea typeface="ＭＳ Ｐゴシック" charset="0"/>
                <a:cs typeface="Corbel" charset="0"/>
                <a:sym typeface="Wingdings" charset="0"/>
              </a:rPr>
              <a:t>meV</a:t>
            </a:r>
            <a:r>
              <a:rPr lang="pl-PL" sz="1600" b="1" dirty="0" smtClean="0">
                <a:solidFill>
                  <a:srgbClr val="FFFFFF"/>
                </a:solidFill>
                <a:latin typeface="Arial"/>
                <a:ea typeface="ＭＳ Ｐゴシック" charset="0"/>
                <a:cs typeface="Corbel" charset="0"/>
                <a:sym typeface="Wingdings" charset="0"/>
              </a:rPr>
              <a:t>)</a:t>
            </a:r>
          </a:p>
          <a:p>
            <a:pPr algn="ctr">
              <a:spcAft>
                <a:spcPts val="300"/>
              </a:spcAft>
            </a:pPr>
            <a:r>
              <a:rPr lang="it-IT" sz="2000" b="1" dirty="0">
                <a:solidFill>
                  <a:srgbClr val="FFFFFF"/>
                </a:solidFill>
                <a:latin typeface="Symbol" panose="05050102010706020507" pitchFamily="18" charset="2"/>
                <a:ea typeface="ＭＳ Ｐゴシック" charset="0"/>
                <a:cs typeface="Symbol" charset="2"/>
                <a:sym typeface="Wingdings" charset="0"/>
              </a:rPr>
              <a:t>F</a:t>
            </a:r>
            <a:r>
              <a:rPr lang="it-IT" sz="2000" b="1" baseline="-25000" dirty="0">
                <a:solidFill>
                  <a:srgbClr val="FFFFFF"/>
                </a:solidFill>
                <a:latin typeface="Arial"/>
                <a:ea typeface="ＭＳ Ｐゴシック" charset="0"/>
                <a:cs typeface="Symbol" charset="2"/>
                <a:sym typeface="Wingdings" charset="0"/>
              </a:rPr>
              <a:t>n </a:t>
            </a:r>
            <a:r>
              <a:rPr lang="it-IT" sz="2000" b="1" dirty="0">
                <a:solidFill>
                  <a:srgbClr val="FFFFFF"/>
                </a:solidFill>
                <a:latin typeface="Arial"/>
                <a:ea typeface="ＭＳ Ｐゴシック" charset="0"/>
                <a:cs typeface="Symbol" charset="2"/>
                <a:sym typeface="Wingdings" charset="0"/>
              </a:rPr>
              <a:t>= </a:t>
            </a:r>
            <a:r>
              <a:rPr lang="pl-PL" sz="1600" b="1" dirty="0">
                <a:solidFill>
                  <a:srgbClr val="FFFFFF"/>
                </a:solidFill>
                <a:latin typeface="Arial"/>
                <a:ea typeface="ＭＳ Ｐゴシック" charset="0"/>
                <a:cs typeface="Symbol" charset="2"/>
                <a:sym typeface="Wingdings" charset="0"/>
              </a:rPr>
              <a:t>2</a:t>
            </a:r>
            <a:r>
              <a:rPr lang="en-US" sz="1600" b="1" dirty="0" smtClean="0">
                <a:solidFill>
                  <a:srgbClr val="FFFFFF"/>
                </a:solidFill>
                <a:latin typeface="Arial"/>
                <a:ea typeface="ＭＳ Ｐゴシック" charset="0"/>
                <a:cs typeface="Corbel"/>
              </a:rPr>
              <a:t>×10</a:t>
            </a:r>
            <a:r>
              <a:rPr lang="pl-PL" sz="1600" b="1" baseline="30000" dirty="0" smtClean="0">
                <a:solidFill>
                  <a:srgbClr val="FFFFFF"/>
                </a:solidFill>
                <a:latin typeface="Arial"/>
                <a:ea typeface="ＭＳ Ｐゴシック" charset="0"/>
                <a:cs typeface="Corbel"/>
              </a:rPr>
              <a:t>8</a:t>
            </a:r>
            <a:r>
              <a:rPr lang="en-US" sz="1600" b="1" dirty="0" smtClean="0">
                <a:solidFill>
                  <a:srgbClr val="FFFFFF"/>
                </a:solidFill>
                <a:latin typeface="Arial"/>
                <a:ea typeface="ＭＳ Ｐゴシック" charset="0"/>
                <a:cs typeface="Corbel"/>
              </a:rPr>
              <a:t> </a:t>
            </a: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  <a:cs typeface="Corbel"/>
              </a:rPr>
              <a:t>n cm</a:t>
            </a:r>
            <a:r>
              <a:rPr lang="en-US" sz="1600" b="1" baseline="30000" dirty="0">
                <a:solidFill>
                  <a:srgbClr val="FFFFFF"/>
                </a:solidFill>
                <a:latin typeface="Arial"/>
                <a:ea typeface="ＭＳ Ｐゴシック" charset="0"/>
                <a:cs typeface="Corbel"/>
              </a:rPr>
              <a:t>-2</a:t>
            </a: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  <a:cs typeface="Corbel"/>
              </a:rPr>
              <a:t> </a:t>
            </a:r>
            <a:r>
              <a:rPr lang="en-US" sz="1600" b="1" dirty="0" smtClean="0">
                <a:solidFill>
                  <a:srgbClr val="FFFFFF"/>
                </a:solidFill>
                <a:latin typeface="Arial"/>
                <a:ea typeface="ＭＳ Ｐゴシック" charset="0"/>
                <a:cs typeface="Corbel"/>
              </a:rPr>
              <a:t>s</a:t>
            </a:r>
            <a:r>
              <a:rPr lang="en-US" sz="1600" b="1" baseline="30000" dirty="0" smtClean="0">
                <a:solidFill>
                  <a:srgbClr val="FFFFFF"/>
                </a:solidFill>
                <a:latin typeface="Arial"/>
                <a:ea typeface="ＭＳ Ｐゴシック" charset="0"/>
                <a:cs typeface="Corbel"/>
              </a:rPr>
              <a:t>-1</a:t>
            </a:r>
            <a:endParaRPr lang="it-IT" sz="1600" b="1" dirty="0">
              <a:solidFill>
                <a:srgbClr val="FFFFFF"/>
              </a:solidFill>
              <a:latin typeface="Arial"/>
              <a:ea typeface="ＭＳ Ｐゴシック" charset="0"/>
              <a:cs typeface="Corbel" charset="0"/>
              <a:sym typeface="Wingdings" charset="0"/>
            </a:endParaRPr>
          </a:p>
        </p:txBody>
      </p:sp>
      <p:sp>
        <p:nvSpPr>
          <p:cNvPr id="18" name="Rectangle 23"/>
          <p:cNvSpPr/>
          <p:nvPr/>
        </p:nvSpPr>
        <p:spPr>
          <a:xfrm>
            <a:off x="138515" y="4162868"/>
            <a:ext cx="119924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000" b="1" dirty="0" smtClean="0">
                <a:solidFill>
                  <a:srgbClr val="FF0000"/>
                </a:solidFill>
                <a:latin typeface="Corbel" charset="0"/>
                <a:cs typeface="Corbel" charset="0"/>
                <a:sym typeface="Wingdings" charset="0"/>
              </a:rPr>
              <a:t>58 MW</a:t>
            </a:r>
          </a:p>
        </p:txBody>
      </p:sp>
    </p:spTree>
    <p:extLst>
      <p:ext uri="{BB962C8B-B14F-4D97-AF65-F5344CB8AC3E}">
        <p14:creationId xmlns:p14="http://schemas.microsoft.com/office/powerpoint/2010/main" val="2216490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7"/>
          <p:cNvSpPr/>
          <p:nvPr/>
        </p:nvSpPr>
        <p:spPr>
          <a:xfrm>
            <a:off x="361250" y="-27370"/>
            <a:ext cx="8463566" cy="7632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it-IT" sz="2400" b="1" dirty="0">
                <a:solidFill>
                  <a:srgbClr val="FFFF00"/>
                </a:solidFill>
                <a:latin typeface="Calibri"/>
                <a:ea typeface="ＭＳ Ｐゴシック" charset="0"/>
                <a:cs typeface="Calibri"/>
              </a:rPr>
              <a:t>First time </a:t>
            </a:r>
            <a:r>
              <a:rPr lang="it-IT" sz="2400" dirty="0">
                <a:solidFill>
                  <a:srgbClr val="FFFF00"/>
                </a:solidFill>
                <a:latin typeface="Calibri"/>
                <a:ea typeface="ＭＳ Ｐゴシック" charset="0"/>
                <a:cs typeface="Calibri"/>
              </a:rPr>
              <a:t>a </a:t>
            </a:r>
            <a:r>
              <a:rPr lang="it-IT" sz="2400" b="1" dirty="0">
                <a:solidFill>
                  <a:srgbClr val="FFFF00"/>
                </a:solidFill>
                <a:latin typeface="Calibri"/>
                <a:ea typeface="ＭＳ Ｐゴシック" charset="0"/>
                <a:cs typeface="Calibri"/>
              </a:rPr>
              <a:t>large </a:t>
            </a:r>
            <a:r>
              <a:rPr lang="it-IT" sz="2400" b="1" dirty="0" err="1">
                <a:solidFill>
                  <a:srgbClr val="FFFF00"/>
                </a:solidFill>
                <a:latin typeface="Calibri"/>
                <a:ea typeface="ＭＳ Ｐゴシック" charset="0"/>
                <a:cs typeface="Calibri"/>
              </a:rPr>
              <a:t>HPGe</a:t>
            </a:r>
            <a:r>
              <a:rPr lang="it-IT" sz="2400" b="1" dirty="0">
                <a:solidFill>
                  <a:srgbClr val="FFFF00"/>
                </a:solidFill>
                <a:latin typeface="Calibri"/>
                <a:ea typeface="ＭＳ Ｐゴシック" charset="0"/>
                <a:cs typeface="Calibri"/>
              </a:rPr>
              <a:t> array </a:t>
            </a:r>
            <a:r>
              <a:rPr lang="it-IT" sz="2400" dirty="0" smtClean="0">
                <a:solidFill>
                  <a:srgbClr val="FFFF00"/>
                </a:solidFill>
                <a:latin typeface="Calibri"/>
                <a:ea typeface="ＭＳ Ｐゴシック" charset="0"/>
                <a:cs typeface="Calibri"/>
              </a:rPr>
              <a:t>(up to 52 </a:t>
            </a:r>
            <a:r>
              <a:rPr lang="it-IT" sz="2400" dirty="0" err="1">
                <a:solidFill>
                  <a:srgbClr val="FFFF00"/>
                </a:solidFill>
                <a:latin typeface="Calibri"/>
                <a:ea typeface="ＭＳ Ｐゴシック" charset="0"/>
                <a:cs typeface="Calibri"/>
              </a:rPr>
              <a:t>Ge</a:t>
            </a:r>
            <a:r>
              <a:rPr lang="it-IT" sz="2400" dirty="0">
                <a:solidFill>
                  <a:srgbClr val="FFFF00"/>
                </a:solidFill>
                <a:latin typeface="Calibri"/>
                <a:ea typeface="ＭＳ Ｐゴシック" charset="0"/>
                <a:cs typeface="Calibri"/>
              </a:rPr>
              <a:t> </a:t>
            </a:r>
            <a:r>
              <a:rPr lang="it-IT" sz="2400" dirty="0" err="1">
                <a:solidFill>
                  <a:srgbClr val="FFFF00"/>
                </a:solidFill>
                <a:latin typeface="Calibri"/>
                <a:ea typeface="ＭＳ Ｐゴシック" charset="0"/>
                <a:cs typeface="Calibri"/>
              </a:rPr>
              <a:t>crystals</a:t>
            </a:r>
            <a:r>
              <a:rPr lang="it-IT" sz="2400" dirty="0">
                <a:solidFill>
                  <a:srgbClr val="FFFF00"/>
                </a:solidFill>
                <a:latin typeface="Calibri"/>
                <a:ea typeface="ＭＳ Ｐゴシック" charset="0"/>
                <a:cs typeface="Calibri"/>
              </a:rPr>
              <a:t>)</a:t>
            </a:r>
          </a:p>
          <a:p>
            <a:pPr algn="ctr">
              <a:lnSpc>
                <a:spcPct val="90000"/>
              </a:lnSpc>
            </a:pPr>
            <a:r>
              <a:rPr lang="it-IT" sz="2400" dirty="0" err="1">
                <a:solidFill>
                  <a:srgbClr val="FFFF00"/>
                </a:solidFill>
                <a:latin typeface="Calibri"/>
                <a:ea typeface="ＭＳ Ｐゴシック" charset="0"/>
                <a:cs typeface="Calibri"/>
              </a:rPr>
              <a:t>installed</a:t>
            </a:r>
            <a:r>
              <a:rPr lang="it-IT" sz="2400" dirty="0">
                <a:solidFill>
                  <a:srgbClr val="FFFF00"/>
                </a:solidFill>
                <a:latin typeface="Calibri"/>
                <a:ea typeface="ＭＳ Ｐゴシック" charset="0"/>
                <a:cs typeface="Calibri"/>
              </a:rPr>
              <a:t> </a:t>
            </a:r>
            <a:r>
              <a:rPr lang="it-IT" sz="2400" dirty="0" err="1">
                <a:solidFill>
                  <a:srgbClr val="FFFF00"/>
                </a:solidFill>
                <a:latin typeface="Calibri"/>
                <a:ea typeface="ＭＳ Ｐゴシック" charset="0"/>
                <a:cs typeface="Calibri"/>
              </a:rPr>
              <a:t>around</a:t>
            </a:r>
            <a:r>
              <a:rPr lang="it-IT" sz="2400" dirty="0">
                <a:solidFill>
                  <a:srgbClr val="FFFF00"/>
                </a:solidFill>
                <a:latin typeface="Calibri"/>
                <a:ea typeface="ＭＳ Ｐゴシック" charset="0"/>
                <a:cs typeface="Calibri"/>
              </a:rPr>
              <a:t> a </a:t>
            </a:r>
            <a:r>
              <a:rPr lang="it-IT" sz="2400" b="1" dirty="0" err="1">
                <a:solidFill>
                  <a:srgbClr val="FFFF00"/>
                </a:solidFill>
                <a:latin typeface="Calibri"/>
                <a:ea typeface="ＭＳ Ｐゴシック" charset="0"/>
                <a:cs typeface="Calibri"/>
              </a:rPr>
              <a:t>highly</a:t>
            </a:r>
            <a:r>
              <a:rPr lang="it-IT" sz="2400" b="1" dirty="0">
                <a:solidFill>
                  <a:srgbClr val="FFFF00"/>
                </a:solidFill>
                <a:latin typeface="Calibri"/>
                <a:ea typeface="ＭＳ Ｐゴシック" charset="0"/>
                <a:cs typeface="Calibri"/>
              </a:rPr>
              <a:t> </a:t>
            </a:r>
            <a:r>
              <a:rPr lang="it-IT" sz="2400" b="1" dirty="0" err="1">
                <a:solidFill>
                  <a:srgbClr val="FFFF00"/>
                </a:solidFill>
                <a:latin typeface="Calibri"/>
                <a:ea typeface="ＭＳ Ｐゴシック" charset="0"/>
                <a:cs typeface="Calibri"/>
              </a:rPr>
              <a:t>collimated</a:t>
            </a:r>
            <a:r>
              <a:rPr lang="it-IT" sz="2400" b="1" dirty="0">
                <a:solidFill>
                  <a:srgbClr val="FFFF00"/>
                </a:solidFill>
                <a:latin typeface="Calibri"/>
                <a:ea typeface="ＭＳ Ｐゴシック" charset="0"/>
                <a:cs typeface="Calibri"/>
              </a:rPr>
              <a:t> </a:t>
            </a:r>
            <a:r>
              <a:rPr lang="it-IT" sz="2400" b="1" dirty="0" err="1">
                <a:solidFill>
                  <a:srgbClr val="FFFF00"/>
                </a:solidFill>
                <a:latin typeface="Calibri"/>
                <a:ea typeface="ＭＳ Ｐゴシック" charset="0"/>
                <a:cs typeface="Calibri"/>
              </a:rPr>
              <a:t>cold-neutron</a:t>
            </a:r>
            <a:r>
              <a:rPr lang="it-IT" sz="2400" b="1" dirty="0">
                <a:solidFill>
                  <a:srgbClr val="FFFF00"/>
                </a:solidFill>
                <a:latin typeface="Calibri"/>
                <a:ea typeface="ＭＳ Ｐゴシック" charset="0"/>
                <a:cs typeface="Calibri"/>
              </a:rPr>
              <a:t> </a:t>
            </a:r>
            <a:r>
              <a:rPr lang="it-IT" sz="2400" b="1" dirty="0" err="1">
                <a:solidFill>
                  <a:srgbClr val="FFFF00"/>
                </a:solidFill>
                <a:latin typeface="Calibri"/>
                <a:ea typeface="ＭＳ Ｐゴシック" charset="0"/>
                <a:cs typeface="Calibri"/>
              </a:rPr>
              <a:t>beam</a:t>
            </a:r>
            <a:endParaRPr lang="it-IT" sz="2400" b="1" dirty="0">
              <a:solidFill>
                <a:srgbClr val="FFFF00"/>
              </a:solidFill>
              <a:latin typeface="Calibri"/>
              <a:ea typeface="ＭＳ Ｐゴシック" charset="0"/>
              <a:cs typeface="Calibri"/>
            </a:endParaRPr>
          </a:p>
        </p:txBody>
      </p:sp>
      <p:sp>
        <p:nvSpPr>
          <p:cNvPr id="3" name="TextBox 16"/>
          <p:cNvSpPr txBox="1"/>
          <p:nvPr/>
        </p:nvSpPr>
        <p:spPr>
          <a:xfrm>
            <a:off x="38524" y="4751993"/>
            <a:ext cx="91738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it-IT" sz="2400" dirty="0" smtClean="0">
                <a:solidFill>
                  <a:srgbClr val="FFFF00"/>
                </a:solidFill>
                <a:latin typeface="Calibri"/>
                <a:ea typeface="ＭＳ Ｐゴシック" charset="0"/>
                <a:cs typeface="Calibri"/>
                <a:sym typeface="Wingdings"/>
              </a:rPr>
              <a:t>15 (</a:t>
            </a:r>
            <a:r>
              <a:rPr lang="it-IT" sz="2400" dirty="0" err="1" smtClean="0">
                <a:solidFill>
                  <a:srgbClr val="FFFF00"/>
                </a:solidFill>
                <a:latin typeface="Calibri"/>
                <a:ea typeface="ＭＳ Ｐゴシック" charset="0"/>
                <a:cs typeface="Calibri"/>
                <a:sym typeface="Wingdings"/>
              </a:rPr>
              <a:t>n,</a:t>
            </a:r>
            <a:r>
              <a:rPr lang="it-IT" sz="2400" dirty="0" err="1" smtClean="0">
                <a:solidFill>
                  <a:srgbClr val="FFFF00"/>
                </a:solidFill>
                <a:latin typeface="Symbol" charset="2"/>
                <a:ea typeface="ＭＳ Ｐゴシック" charset="0"/>
                <a:cs typeface="Symbol" charset="2"/>
                <a:sym typeface="Wingdings"/>
              </a:rPr>
              <a:t>g</a:t>
            </a:r>
            <a:r>
              <a:rPr lang="it-IT" sz="2400" dirty="0" smtClean="0">
                <a:solidFill>
                  <a:srgbClr val="FFFF00"/>
                </a:solidFill>
                <a:latin typeface="Calibri"/>
                <a:ea typeface="ＭＳ Ｐゴシック" charset="0"/>
                <a:cs typeface="Calibri"/>
                <a:sym typeface="Wingdings"/>
              </a:rPr>
              <a:t>) and </a:t>
            </a:r>
            <a:r>
              <a:rPr lang="pl-PL" sz="2400" dirty="0" err="1" smtClean="0">
                <a:solidFill>
                  <a:srgbClr val="FFFF00"/>
                </a:solidFill>
                <a:latin typeface="Calibri"/>
                <a:ea typeface="ＭＳ Ｐゴシック" charset="0"/>
                <a:cs typeface="Calibri"/>
                <a:sym typeface="Wingdings"/>
              </a:rPr>
              <a:t>cold</a:t>
            </a:r>
            <a:r>
              <a:rPr lang="pl-PL" sz="2400" dirty="0" smtClean="0">
                <a:solidFill>
                  <a:srgbClr val="FFFF00"/>
                </a:solidFill>
                <a:latin typeface="Calibri"/>
                <a:ea typeface="ＭＳ Ｐゴシック" charset="0"/>
                <a:cs typeface="Calibri"/>
                <a:sym typeface="Wingdings"/>
              </a:rPr>
              <a:t>-neutron </a:t>
            </a:r>
            <a:r>
              <a:rPr lang="pl-PL" sz="2400" dirty="0" err="1" smtClean="0">
                <a:solidFill>
                  <a:srgbClr val="FFFF00"/>
                </a:solidFill>
                <a:latin typeface="Calibri"/>
                <a:ea typeface="ＭＳ Ｐゴシック" charset="0"/>
                <a:cs typeface="Calibri"/>
                <a:sym typeface="Wingdings"/>
              </a:rPr>
              <a:t>induced</a:t>
            </a:r>
            <a:r>
              <a:rPr lang="it-IT" sz="2400" b="1" dirty="0">
                <a:solidFill>
                  <a:srgbClr val="FFFF00"/>
                </a:solidFill>
                <a:latin typeface="Calibri"/>
                <a:ea typeface="ＭＳ Ｐゴシック" charset="0"/>
                <a:cs typeface="Calibri"/>
                <a:sym typeface="Wingdings"/>
              </a:rPr>
              <a:t> </a:t>
            </a:r>
            <a:r>
              <a:rPr lang="it-IT" sz="2400" b="1" dirty="0" err="1" smtClean="0">
                <a:solidFill>
                  <a:srgbClr val="FFFF00"/>
                </a:solidFill>
                <a:latin typeface="Calibri"/>
                <a:ea typeface="ＭＳ Ｐゴシック" charset="0"/>
                <a:cs typeface="Calibri"/>
              </a:rPr>
              <a:t>fission</a:t>
            </a:r>
            <a:r>
              <a:rPr lang="it-IT" sz="2400" b="1" dirty="0" smtClean="0">
                <a:solidFill>
                  <a:srgbClr val="FFFF00"/>
                </a:solidFill>
                <a:latin typeface="Calibri"/>
                <a:ea typeface="ＭＳ Ｐゴシック" charset="0"/>
                <a:cs typeface="Calibri"/>
              </a:rPr>
              <a:t> </a:t>
            </a:r>
            <a:r>
              <a:rPr lang="it-IT" sz="2400" dirty="0">
                <a:solidFill>
                  <a:srgbClr val="FFFF00"/>
                </a:solidFill>
                <a:latin typeface="Calibri"/>
                <a:ea typeface="ＭＳ Ｐゴシック" charset="0"/>
                <a:cs typeface="Calibri"/>
              </a:rPr>
              <a:t>on </a:t>
            </a:r>
            <a:r>
              <a:rPr lang="it-IT" sz="2400" b="1" baseline="30000" dirty="0">
                <a:solidFill>
                  <a:srgbClr val="FFFF00"/>
                </a:solidFill>
                <a:latin typeface="Calibri"/>
                <a:ea typeface="ＭＳ Ｐゴシック" charset="0"/>
                <a:cs typeface="Calibri"/>
              </a:rPr>
              <a:t>235</a:t>
            </a:r>
            <a:r>
              <a:rPr lang="it-IT" sz="2400" b="1" dirty="0">
                <a:solidFill>
                  <a:srgbClr val="FFFF00"/>
                </a:solidFill>
                <a:latin typeface="Calibri"/>
                <a:ea typeface="ＭＳ Ｐゴシック" charset="0"/>
                <a:cs typeface="Calibri"/>
              </a:rPr>
              <a:t>U</a:t>
            </a:r>
            <a:r>
              <a:rPr lang="it-IT" sz="2400" dirty="0">
                <a:solidFill>
                  <a:srgbClr val="FFFF00"/>
                </a:solidFill>
                <a:latin typeface="Calibri"/>
                <a:ea typeface="ＭＳ Ｐゴシック" charset="0"/>
                <a:cs typeface="Calibri"/>
              </a:rPr>
              <a:t> and </a:t>
            </a:r>
            <a:r>
              <a:rPr lang="it-IT" sz="2400" b="1" baseline="30000" dirty="0" smtClean="0">
                <a:solidFill>
                  <a:srgbClr val="FFFF00"/>
                </a:solidFill>
                <a:latin typeface="Calibri"/>
                <a:ea typeface="ＭＳ Ｐゴシック" charset="0"/>
                <a:cs typeface="Calibri"/>
              </a:rPr>
              <a:t>241</a:t>
            </a:r>
            <a:r>
              <a:rPr lang="it-IT" sz="2400" b="1" dirty="0" smtClean="0">
                <a:solidFill>
                  <a:srgbClr val="FFFF00"/>
                </a:solidFill>
                <a:latin typeface="Calibri"/>
                <a:ea typeface="ＭＳ Ｐゴシック" charset="0"/>
                <a:cs typeface="Calibri"/>
              </a:rPr>
              <a:t>Pu</a:t>
            </a:r>
            <a:endParaRPr lang="it-IT" sz="2400" b="1" dirty="0">
              <a:solidFill>
                <a:srgbClr val="FFFF00"/>
              </a:solidFill>
              <a:latin typeface="Calibri"/>
              <a:ea typeface="ＭＳ Ｐゴシック" charset="0"/>
              <a:cs typeface="Calibri"/>
            </a:endParaRPr>
          </a:p>
        </p:txBody>
      </p:sp>
      <p:grpSp>
        <p:nvGrpSpPr>
          <p:cNvPr id="4" name="Group 18"/>
          <p:cNvGrpSpPr/>
          <p:nvPr/>
        </p:nvGrpSpPr>
        <p:grpSpPr>
          <a:xfrm>
            <a:off x="539888" y="874767"/>
            <a:ext cx="3600064" cy="3732533"/>
            <a:chOff x="203874" y="874747"/>
            <a:chExt cx="3900070" cy="3732533"/>
          </a:xfrm>
        </p:grpSpPr>
        <p:sp>
          <p:nvSpPr>
            <p:cNvPr id="5" name="Rettangolo 8"/>
            <p:cNvSpPr/>
            <p:nvPr/>
          </p:nvSpPr>
          <p:spPr>
            <a:xfrm>
              <a:off x="284125" y="874747"/>
              <a:ext cx="3688158" cy="3732533"/>
            </a:xfrm>
            <a:prstGeom prst="rect">
              <a:avLst/>
            </a:prstGeom>
            <a:solidFill>
              <a:sysClr val="window" lastClr="FFFFFF"/>
            </a:solidFill>
            <a:ln w="9525" cap="flat" cmpd="sng" algn="ctr">
              <a:noFill/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algn="ctr">
                <a:lnSpc>
                  <a:spcPct val="80000"/>
                </a:lnSpc>
                <a:defRPr/>
              </a:pPr>
              <a:endParaRPr lang="en-US" kern="0" dirty="0" smtClean="0">
                <a:solidFill>
                  <a:srgbClr val="CC0099"/>
                </a:solidFill>
                <a:latin typeface="Calibri"/>
                <a:ea typeface="ＭＳ Ｐゴシック" charset="0"/>
                <a:cs typeface="ＭＳ Ｐゴシック" charset="0"/>
              </a:endParaRPr>
            </a:p>
          </p:txBody>
        </p:sp>
        <p:pic>
          <p:nvPicPr>
            <p:cNvPr id="6" name="Picture 2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55838" y="2161001"/>
              <a:ext cx="3398361" cy="2402394"/>
            </a:xfrm>
            <a:prstGeom prst="rect">
              <a:avLst/>
            </a:prstGeom>
          </p:spPr>
        </p:pic>
        <p:sp>
          <p:nvSpPr>
            <p:cNvPr id="7" name="Rectangle 29"/>
            <p:cNvSpPr/>
            <p:nvPr/>
          </p:nvSpPr>
          <p:spPr>
            <a:xfrm>
              <a:off x="457796" y="3965226"/>
              <a:ext cx="1609545" cy="5447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80000"/>
                </a:lnSpc>
                <a:defRPr/>
              </a:pPr>
              <a:r>
                <a:rPr lang="it-IT" b="1" i="1" kern="0" dirty="0" err="1" smtClean="0">
                  <a:solidFill>
                    <a:srgbClr val="0000FF"/>
                  </a:solidFill>
                  <a:latin typeface="Corbel"/>
                  <a:ea typeface="ＭＳ Ｐゴシック" charset="0"/>
                  <a:cs typeface="Corbel"/>
                </a:rPr>
                <a:t>Autumn</a:t>
              </a:r>
              <a:r>
                <a:rPr lang="it-IT" b="1" i="1" kern="0" dirty="0" smtClean="0">
                  <a:solidFill>
                    <a:srgbClr val="0000FF"/>
                  </a:solidFill>
                  <a:latin typeface="Corbel"/>
                  <a:ea typeface="ＭＳ Ｐゴシック" charset="0"/>
                  <a:cs typeface="Corbel"/>
                </a:rPr>
                <a:t> </a:t>
              </a:r>
            </a:p>
            <a:p>
              <a:pPr>
                <a:lnSpc>
                  <a:spcPct val="80000"/>
                </a:lnSpc>
                <a:defRPr/>
              </a:pPr>
              <a:r>
                <a:rPr lang="it-IT" b="1" i="1" kern="0" dirty="0" smtClean="0">
                  <a:solidFill>
                    <a:srgbClr val="0000FF"/>
                  </a:solidFill>
                  <a:latin typeface="Corbel"/>
                  <a:ea typeface="ＭＳ Ｐゴシック" charset="0"/>
                  <a:cs typeface="Corbel"/>
                </a:rPr>
                <a:t>2012</a:t>
              </a:r>
              <a:endParaRPr lang="en-US" b="1" kern="0" dirty="0" smtClean="0">
                <a:solidFill>
                  <a:prstClr val="black"/>
                </a:solidFill>
                <a:latin typeface="Calibri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8" name="Rectangle 30"/>
            <p:cNvSpPr/>
            <p:nvPr/>
          </p:nvSpPr>
          <p:spPr>
            <a:xfrm>
              <a:off x="203874" y="1615469"/>
              <a:ext cx="3900070" cy="53963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ct val="90000"/>
                </a:lnSpc>
                <a:defRPr/>
              </a:pPr>
              <a:r>
                <a:rPr lang="it-IT" sz="1600" kern="0" dirty="0" smtClean="0">
                  <a:solidFill>
                    <a:srgbClr val="0000FF"/>
                  </a:solidFill>
                  <a:latin typeface="Arial"/>
                  <a:ea typeface="ＭＳ Ｐゴシック" charset="0"/>
                  <a:cs typeface="Corbel"/>
                </a:rPr>
                <a:t>10 EXOGAM – </a:t>
              </a:r>
              <a:r>
                <a:rPr lang="it-IT" sz="1600" kern="0" dirty="0" err="1" smtClean="0">
                  <a:solidFill>
                    <a:srgbClr val="0000FF"/>
                  </a:solidFill>
                  <a:latin typeface="Arial"/>
                  <a:ea typeface="ＭＳ Ｐゴシック" charset="0"/>
                  <a:cs typeface="Corbel"/>
                </a:rPr>
                <a:t>Clovers</a:t>
              </a:r>
              <a:r>
                <a:rPr lang="it-IT" sz="1600" kern="0" dirty="0" smtClean="0">
                  <a:solidFill>
                    <a:srgbClr val="0000FF"/>
                  </a:solidFill>
                  <a:latin typeface="Arial"/>
                  <a:ea typeface="ＭＳ Ｐゴシック" charset="0"/>
                  <a:cs typeface="Corbel"/>
                </a:rPr>
                <a:t> + 6 </a:t>
              </a:r>
              <a:r>
                <a:rPr lang="it-IT" sz="1600" kern="0" dirty="0" err="1" smtClean="0">
                  <a:solidFill>
                    <a:srgbClr val="0000FF"/>
                  </a:solidFill>
                  <a:latin typeface="Arial"/>
                  <a:ea typeface="ＭＳ Ｐゴシック" charset="0"/>
                  <a:cs typeface="Corbel"/>
                </a:rPr>
                <a:t>Ge</a:t>
              </a:r>
              <a:r>
                <a:rPr lang="it-IT" sz="1600" kern="0" dirty="0" smtClean="0">
                  <a:solidFill>
                    <a:srgbClr val="0000FF"/>
                  </a:solidFill>
                  <a:latin typeface="Arial"/>
                  <a:ea typeface="ＭＳ Ｐゴシック" charset="0"/>
                  <a:cs typeface="Corbel"/>
                </a:rPr>
                <a:t> GASP</a:t>
              </a:r>
            </a:p>
            <a:p>
              <a:pPr algn="ctr">
                <a:lnSpc>
                  <a:spcPct val="90000"/>
                </a:lnSpc>
                <a:defRPr/>
              </a:pPr>
              <a:r>
                <a:rPr lang="it-IT" sz="1600" b="1" kern="0" dirty="0" smtClean="0">
                  <a:solidFill>
                    <a:srgbClr val="0000FF"/>
                  </a:solidFill>
                  <a:latin typeface="Arial"/>
                  <a:ea typeface="ＭＳ Ｐゴシック" charset="0"/>
                  <a:cs typeface="Symbol" charset="2"/>
                </a:rPr>
                <a:t>6% </a:t>
              </a:r>
              <a:r>
                <a:rPr lang="it-IT" sz="1600" b="1" kern="0" dirty="0" err="1" smtClean="0">
                  <a:solidFill>
                    <a:srgbClr val="0000FF"/>
                  </a:solidFill>
                  <a:latin typeface="Arial"/>
                  <a:ea typeface="ＭＳ Ｐゴシック" charset="0"/>
                  <a:cs typeface="Symbol" charset="2"/>
                </a:rPr>
                <a:t>efficiency</a:t>
              </a:r>
              <a:endParaRPr lang="en-US" sz="1600" b="1" kern="0" dirty="0" smtClean="0">
                <a:solidFill>
                  <a:srgbClr val="CC0099"/>
                </a:solidFill>
                <a:latin typeface="Arial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9" name="Rectangle 13"/>
            <p:cNvSpPr/>
            <p:nvPr/>
          </p:nvSpPr>
          <p:spPr>
            <a:xfrm>
              <a:off x="913843" y="1279832"/>
              <a:ext cx="2263119" cy="3231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ct val="80000"/>
                </a:lnSpc>
                <a:defRPr/>
              </a:pPr>
              <a:r>
                <a:rPr lang="it-IT" b="1" i="1" kern="0" dirty="0" smtClean="0">
                  <a:solidFill>
                    <a:srgbClr val="CC0099"/>
                  </a:solidFill>
                  <a:latin typeface="Symbol" panose="05050102010706020507" pitchFamily="18" charset="2"/>
                  <a:ea typeface="ＭＳ Ｐゴシック" charset="0"/>
                  <a:cs typeface="Symbol" charset="2"/>
                </a:rPr>
                <a:t>g</a:t>
              </a:r>
              <a:r>
                <a:rPr lang="it-IT" b="1" i="1" kern="0" dirty="0" smtClean="0">
                  <a:solidFill>
                    <a:srgbClr val="CC0099"/>
                  </a:solidFill>
                  <a:latin typeface="Arial"/>
                  <a:ea typeface="ＭＳ Ｐゴシック" charset="0"/>
                  <a:cs typeface="Symbol" charset="2"/>
                </a:rPr>
                <a:t> </a:t>
              </a:r>
              <a:r>
                <a:rPr lang="it-IT" b="1" i="1" kern="0" dirty="0" smtClean="0">
                  <a:solidFill>
                    <a:srgbClr val="CC0099"/>
                  </a:solidFill>
                  <a:latin typeface="Arial"/>
                  <a:ea typeface="ＭＳ Ｐゴシック" charset="0"/>
                  <a:cs typeface="Corbel"/>
                </a:rPr>
                <a:t>– </a:t>
              </a:r>
              <a:r>
                <a:rPr lang="it-IT" b="1" kern="0" dirty="0" err="1" smtClean="0">
                  <a:solidFill>
                    <a:srgbClr val="CC0099"/>
                  </a:solidFill>
                  <a:latin typeface="Arial"/>
                  <a:ea typeface="ＭＳ Ｐゴシック" charset="0"/>
                  <a:cs typeface="Corbel"/>
                </a:rPr>
                <a:t>spectroscopy</a:t>
              </a:r>
              <a:endParaRPr lang="en-US" b="1" kern="0" dirty="0" smtClean="0">
                <a:solidFill>
                  <a:srgbClr val="CC0099"/>
                </a:solidFill>
                <a:latin typeface="Arial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0" name="Rectangle 17"/>
            <p:cNvSpPr/>
            <p:nvPr/>
          </p:nvSpPr>
          <p:spPr>
            <a:xfrm>
              <a:off x="1592287" y="916840"/>
              <a:ext cx="1242332" cy="3231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ct val="80000"/>
                </a:lnSpc>
                <a:defRPr/>
              </a:pPr>
              <a:r>
                <a:rPr lang="it-IT" b="1" kern="0" dirty="0" smtClean="0">
                  <a:solidFill>
                    <a:srgbClr val="0000FF"/>
                  </a:solidFill>
                  <a:latin typeface="Arial" panose="020B0604020202020204" pitchFamily="34" charset="0"/>
                  <a:ea typeface="ＭＳ Ｐゴシック" charset="0"/>
                  <a:cs typeface="Arial" panose="020B0604020202020204" pitchFamily="34" charset="0"/>
                </a:rPr>
                <a:t>SETUP 1</a:t>
              </a:r>
              <a:endParaRPr lang="en-US" b="1" kern="0" dirty="0" smtClean="0">
                <a:solidFill>
                  <a:srgbClr val="0000FF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1" name="Group 19"/>
          <p:cNvGrpSpPr/>
          <p:nvPr/>
        </p:nvGrpSpPr>
        <p:grpSpPr>
          <a:xfrm>
            <a:off x="5138055" y="902972"/>
            <a:ext cx="3404454" cy="3732532"/>
            <a:chOff x="5185224" y="902972"/>
            <a:chExt cx="3688158" cy="3732532"/>
          </a:xfrm>
        </p:grpSpPr>
        <p:sp>
          <p:nvSpPr>
            <p:cNvPr id="12" name="Rettangolo 8"/>
            <p:cNvSpPr/>
            <p:nvPr/>
          </p:nvSpPr>
          <p:spPr>
            <a:xfrm>
              <a:off x="5185224" y="902972"/>
              <a:ext cx="3688158" cy="3732532"/>
            </a:xfrm>
            <a:prstGeom prst="rect">
              <a:avLst/>
            </a:prstGeom>
            <a:solidFill>
              <a:sysClr val="window" lastClr="FFFFFF"/>
            </a:solidFill>
            <a:ln w="9525" cap="flat" cmpd="sng" algn="ctr">
              <a:noFill/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algn="ctr">
                <a:lnSpc>
                  <a:spcPct val="80000"/>
                </a:lnSpc>
                <a:defRPr/>
              </a:pPr>
              <a:endParaRPr lang="en-US" kern="0" dirty="0" smtClean="0">
                <a:solidFill>
                  <a:srgbClr val="CC0099"/>
                </a:solidFill>
                <a:latin typeface="Calibri"/>
                <a:ea typeface="ＭＳ Ｐゴシック" charset="0"/>
                <a:cs typeface="ＭＳ Ｐゴシック" charset="0"/>
              </a:endParaRPr>
            </a:p>
          </p:txBody>
        </p:sp>
        <p:pic>
          <p:nvPicPr>
            <p:cNvPr id="13" name="Picture 2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333728" y="2252729"/>
              <a:ext cx="3427779" cy="2334878"/>
            </a:xfrm>
            <a:prstGeom prst="rect">
              <a:avLst/>
            </a:prstGeom>
          </p:spPr>
        </p:pic>
        <p:sp>
          <p:nvSpPr>
            <p:cNvPr id="14" name="Rectangle 31"/>
            <p:cNvSpPr/>
            <p:nvPr/>
          </p:nvSpPr>
          <p:spPr>
            <a:xfrm>
              <a:off x="5414359" y="4009273"/>
              <a:ext cx="2168950" cy="5447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80000"/>
                </a:lnSpc>
                <a:defRPr/>
              </a:pPr>
              <a:r>
                <a:rPr lang="it-IT" b="1" i="1" kern="0" dirty="0" smtClean="0">
                  <a:solidFill>
                    <a:srgbClr val="0000FF"/>
                  </a:solidFill>
                  <a:latin typeface="Corbel"/>
                  <a:ea typeface="ＭＳ Ｐゴシック" charset="0"/>
                  <a:cs typeface="Corbel"/>
                </a:rPr>
                <a:t>Spring </a:t>
              </a:r>
            </a:p>
            <a:p>
              <a:pPr>
                <a:lnSpc>
                  <a:spcPct val="80000"/>
                </a:lnSpc>
                <a:defRPr/>
              </a:pPr>
              <a:r>
                <a:rPr lang="it-IT" b="1" i="1" kern="0" dirty="0" smtClean="0">
                  <a:solidFill>
                    <a:srgbClr val="0000FF"/>
                  </a:solidFill>
                  <a:latin typeface="Corbel"/>
                  <a:ea typeface="ＭＳ Ｐゴシック" charset="0"/>
                  <a:cs typeface="Corbel"/>
                </a:rPr>
                <a:t>2013</a:t>
              </a:r>
              <a:endParaRPr lang="en-US" b="1" kern="0" dirty="0" smtClean="0">
                <a:solidFill>
                  <a:prstClr val="black"/>
                </a:solidFill>
                <a:latin typeface="Calibri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5" name="Rectangle 32"/>
            <p:cNvSpPr/>
            <p:nvPr/>
          </p:nvSpPr>
          <p:spPr>
            <a:xfrm>
              <a:off x="5350021" y="1677887"/>
              <a:ext cx="3517260" cy="53296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ct val="80000"/>
                </a:lnSpc>
                <a:spcAft>
                  <a:spcPts val="300"/>
                </a:spcAft>
                <a:defRPr/>
              </a:pPr>
              <a:r>
                <a:rPr lang="it-IT" sz="1600" kern="0" dirty="0" smtClean="0">
                  <a:solidFill>
                    <a:srgbClr val="0000FF"/>
                  </a:solidFill>
                  <a:latin typeface="Arial" panose="020B0604020202020204" pitchFamily="34" charset="0"/>
                  <a:ea typeface="ＭＳ Ｐゴシック" charset="0"/>
                  <a:cs typeface="Arial" panose="020B0604020202020204" pitchFamily="34" charset="0"/>
                </a:rPr>
                <a:t>8 EXOGAM – </a:t>
              </a:r>
              <a:r>
                <a:rPr lang="it-IT" sz="1600" kern="0" dirty="0" err="1" smtClean="0">
                  <a:solidFill>
                    <a:srgbClr val="0000FF"/>
                  </a:solidFill>
                  <a:latin typeface="Arial" panose="020B0604020202020204" pitchFamily="34" charset="0"/>
                  <a:ea typeface="ＭＳ Ｐゴシック" charset="0"/>
                  <a:cs typeface="Arial" panose="020B0604020202020204" pitchFamily="34" charset="0"/>
                </a:rPr>
                <a:t>Clovers</a:t>
              </a:r>
              <a:r>
                <a:rPr lang="it-IT" sz="1600" kern="0" dirty="0" smtClean="0">
                  <a:solidFill>
                    <a:srgbClr val="0000FF"/>
                  </a:solidFill>
                  <a:latin typeface="Arial" panose="020B0604020202020204" pitchFamily="34" charset="0"/>
                  <a:ea typeface="ＭＳ Ｐゴシック" charset="0"/>
                  <a:cs typeface="Arial" panose="020B0604020202020204" pitchFamily="34" charset="0"/>
                </a:rPr>
                <a:t> + 16 LaBr3 </a:t>
              </a:r>
            </a:p>
            <a:p>
              <a:pPr algn="ctr">
                <a:lnSpc>
                  <a:spcPct val="80000"/>
                </a:lnSpc>
                <a:defRPr/>
              </a:pPr>
              <a:r>
                <a:rPr lang="it-IT" sz="1600" b="1" kern="0" dirty="0" smtClean="0">
                  <a:solidFill>
                    <a:srgbClr val="FF0000"/>
                  </a:solidFill>
                  <a:latin typeface="Arial" panose="020B0604020202020204" pitchFamily="34" charset="0"/>
                  <a:ea typeface="ＭＳ Ｐゴシック" charset="0"/>
                  <a:cs typeface="Arial" panose="020B0604020202020204" pitchFamily="34" charset="0"/>
                </a:rPr>
                <a:t>FATIMA ARRAY</a:t>
              </a:r>
              <a:endParaRPr lang="en-US" sz="1600" b="1" kern="0" dirty="0" smtClean="0">
                <a:solidFill>
                  <a:srgbClr val="FF000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endParaRPr>
            </a:p>
          </p:txBody>
        </p:sp>
        <p:sp>
          <p:nvSpPr>
            <p:cNvPr id="16" name="Rectangle 34"/>
            <p:cNvSpPr/>
            <p:nvPr/>
          </p:nvSpPr>
          <p:spPr>
            <a:xfrm rot="19229042">
              <a:off x="7068741" y="2973342"/>
              <a:ext cx="586004" cy="22057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ct val="80000"/>
                </a:lnSpc>
                <a:defRPr/>
              </a:pPr>
              <a:r>
                <a:rPr lang="it-IT" sz="1000" b="1" i="1" kern="0" dirty="0" smtClean="0">
                  <a:solidFill>
                    <a:srgbClr val="FF00FF"/>
                  </a:solidFill>
                  <a:latin typeface="Corbel"/>
                  <a:ea typeface="ＭＳ Ｐゴシック" charset="0"/>
                  <a:cs typeface="Corbel"/>
                </a:rPr>
                <a:t>LaBr3</a:t>
              </a:r>
            </a:p>
          </p:txBody>
        </p:sp>
        <p:sp>
          <p:nvSpPr>
            <p:cNvPr id="17" name="Rectangle 35"/>
            <p:cNvSpPr/>
            <p:nvPr/>
          </p:nvSpPr>
          <p:spPr>
            <a:xfrm rot="19229042">
              <a:off x="6487159" y="3397616"/>
              <a:ext cx="586004" cy="22057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ct val="80000"/>
                </a:lnSpc>
                <a:defRPr/>
              </a:pPr>
              <a:r>
                <a:rPr lang="it-IT" sz="1000" b="1" i="1" kern="0" dirty="0" smtClean="0">
                  <a:solidFill>
                    <a:srgbClr val="FF00FF"/>
                  </a:solidFill>
                  <a:latin typeface="Corbel"/>
                  <a:ea typeface="ＭＳ Ｐゴシック" charset="0"/>
                  <a:cs typeface="Corbel"/>
                </a:rPr>
                <a:t>LaBr3</a:t>
              </a:r>
            </a:p>
          </p:txBody>
        </p:sp>
        <p:sp>
          <p:nvSpPr>
            <p:cNvPr id="18" name="Rectangle 36"/>
            <p:cNvSpPr/>
            <p:nvPr/>
          </p:nvSpPr>
          <p:spPr>
            <a:xfrm rot="2629361">
              <a:off x="7062280" y="3405277"/>
              <a:ext cx="586004" cy="22057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ct val="80000"/>
                </a:lnSpc>
                <a:defRPr/>
              </a:pPr>
              <a:r>
                <a:rPr lang="it-IT" sz="1000" b="1" i="1" kern="0" dirty="0" smtClean="0">
                  <a:solidFill>
                    <a:srgbClr val="FF00FF"/>
                  </a:solidFill>
                  <a:latin typeface="Corbel"/>
                  <a:ea typeface="ＭＳ Ｐゴシック" charset="0"/>
                  <a:cs typeface="Corbel"/>
                </a:rPr>
                <a:t>LaBr3</a:t>
              </a:r>
            </a:p>
          </p:txBody>
        </p:sp>
        <p:sp>
          <p:nvSpPr>
            <p:cNvPr id="19" name="Rectangle 37"/>
            <p:cNvSpPr/>
            <p:nvPr/>
          </p:nvSpPr>
          <p:spPr>
            <a:xfrm rot="2629361">
              <a:off x="6493933" y="2992619"/>
              <a:ext cx="586004" cy="22057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ct val="80000"/>
                </a:lnSpc>
                <a:defRPr/>
              </a:pPr>
              <a:r>
                <a:rPr lang="it-IT" sz="1000" b="1" i="1" kern="0" dirty="0" smtClean="0">
                  <a:solidFill>
                    <a:srgbClr val="FF00FF"/>
                  </a:solidFill>
                  <a:latin typeface="Corbel"/>
                  <a:ea typeface="ＭＳ Ｐゴシック" charset="0"/>
                  <a:cs typeface="Corbel"/>
                </a:rPr>
                <a:t>LaBr3</a:t>
              </a:r>
            </a:p>
          </p:txBody>
        </p:sp>
        <p:sp>
          <p:nvSpPr>
            <p:cNvPr id="20" name="Rectangle 14"/>
            <p:cNvSpPr/>
            <p:nvPr/>
          </p:nvSpPr>
          <p:spPr>
            <a:xfrm>
              <a:off x="5879671" y="1246138"/>
              <a:ext cx="277119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pl-PL" b="1" kern="0" dirty="0">
                  <a:solidFill>
                    <a:srgbClr val="CC0099"/>
                  </a:solidFill>
                  <a:latin typeface="Arial" panose="020B0604020202020204" pitchFamily="34" charset="0"/>
                  <a:ea typeface="ＭＳ Ｐゴシック" charset="0"/>
                  <a:cs typeface="Arial" panose="020B0604020202020204" pitchFamily="34" charset="0"/>
                </a:rPr>
                <a:t>l</a:t>
              </a:r>
              <a:r>
                <a:rPr lang="it-IT" b="1" kern="0" dirty="0" smtClean="0">
                  <a:solidFill>
                    <a:srgbClr val="CC0099"/>
                  </a:solidFill>
                  <a:latin typeface="Arial" panose="020B0604020202020204" pitchFamily="34" charset="0"/>
                  <a:ea typeface="ＭＳ Ｐゴシック" charset="0"/>
                  <a:cs typeface="Arial" panose="020B0604020202020204" pitchFamily="34" charset="0"/>
                </a:rPr>
                <a:t>ifetime </a:t>
              </a:r>
              <a:r>
                <a:rPr lang="pl-PL" b="1" kern="0" dirty="0" err="1">
                  <a:solidFill>
                    <a:srgbClr val="CC0099"/>
                  </a:solidFill>
                  <a:latin typeface="Arial" panose="020B0604020202020204" pitchFamily="34" charset="0"/>
                  <a:ea typeface="ＭＳ Ｐゴシック" charset="0"/>
                  <a:cs typeface="Arial" panose="020B0604020202020204" pitchFamily="34" charset="0"/>
                </a:rPr>
                <a:t>m</a:t>
              </a:r>
              <a:r>
                <a:rPr lang="it-IT" b="1" kern="0" dirty="0" smtClean="0">
                  <a:solidFill>
                    <a:srgbClr val="CC0099"/>
                  </a:solidFill>
                  <a:latin typeface="Arial" panose="020B0604020202020204" pitchFamily="34" charset="0"/>
                  <a:ea typeface="ＭＳ Ｐゴシック" charset="0"/>
                  <a:cs typeface="Arial" panose="020B0604020202020204" pitchFamily="34" charset="0"/>
                </a:rPr>
                <a:t>easurement</a:t>
              </a:r>
              <a:endParaRPr lang="en-US" kern="0" dirty="0" smtClean="0">
                <a:solidFill>
                  <a:prstClr val="black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endParaRPr>
            </a:p>
          </p:txBody>
        </p:sp>
        <p:sp>
          <p:nvSpPr>
            <p:cNvPr id="21" name="Rectangle 39"/>
            <p:cNvSpPr/>
            <p:nvPr/>
          </p:nvSpPr>
          <p:spPr>
            <a:xfrm>
              <a:off x="6437282" y="970080"/>
              <a:ext cx="1242332" cy="3231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ct val="80000"/>
                </a:lnSpc>
                <a:defRPr/>
              </a:pPr>
              <a:r>
                <a:rPr lang="it-IT" b="1" kern="0" dirty="0" smtClean="0">
                  <a:solidFill>
                    <a:srgbClr val="0000FF"/>
                  </a:solidFill>
                  <a:latin typeface="Arial" panose="020B0604020202020204" pitchFamily="34" charset="0"/>
                  <a:ea typeface="ＭＳ Ｐゴシック" charset="0"/>
                  <a:cs typeface="Arial" panose="020B0604020202020204" pitchFamily="34" charset="0"/>
                </a:rPr>
                <a:t>SETUP 2</a:t>
              </a:r>
              <a:endParaRPr lang="en-US" b="1" kern="0" dirty="0" smtClean="0">
                <a:solidFill>
                  <a:srgbClr val="0000FF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2" name="Group 20"/>
          <p:cNvGrpSpPr/>
          <p:nvPr/>
        </p:nvGrpSpPr>
        <p:grpSpPr>
          <a:xfrm>
            <a:off x="772466" y="5314050"/>
            <a:ext cx="7596554" cy="1143000"/>
            <a:chOff x="284125" y="4670087"/>
            <a:chExt cx="8229600" cy="1143000"/>
          </a:xfrm>
        </p:grpSpPr>
        <p:sp>
          <p:nvSpPr>
            <p:cNvPr id="23" name="Title 1"/>
            <p:cNvSpPr txBox="1">
              <a:spLocks/>
            </p:cNvSpPr>
            <p:nvPr/>
          </p:nvSpPr>
          <p:spPr>
            <a:xfrm>
              <a:off x="284125" y="4670087"/>
              <a:ext cx="8229600" cy="1143000"/>
            </a:xfrm>
            <a:prstGeom prst="rect">
              <a:avLst/>
            </a:prstGeom>
          </p:spPr>
          <p:txBody>
            <a:bodyPr>
              <a:normAutofit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defRPr/>
              </a:pPr>
              <a:r>
                <a:rPr lang="en-US" sz="2400" b="1" dirty="0" smtClean="0">
                  <a:solidFill>
                    <a:srgbClr val="7FFFFF"/>
                  </a:solidFill>
                  <a:latin typeface="Calibri"/>
                  <a:cs typeface="Calibri"/>
                </a:rPr>
                <a:t>ACQUISITION </a:t>
              </a:r>
              <a:r>
                <a:rPr lang="en-US" sz="2400" b="1" dirty="0">
                  <a:solidFill>
                    <a:srgbClr val="7FFFFF"/>
                  </a:solidFill>
                  <a:latin typeface="Calibri"/>
                  <a:cs typeface="Calibri"/>
                </a:rPr>
                <a:t>SYSTEM</a:t>
              </a:r>
            </a:p>
            <a:p>
              <a:pPr>
                <a:defRPr/>
              </a:pPr>
              <a:endParaRPr lang="en-US" sz="2400" b="1" dirty="0">
                <a:solidFill>
                  <a:srgbClr val="0000FF"/>
                </a:solidFill>
                <a:latin typeface="Calibri"/>
                <a:cs typeface="Calibri"/>
              </a:endParaRPr>
            </a:p>
          </p:txBody>
        </p:sp>
        <p:sp>
          <p:nvSpPr>
            <p:cNvPr id="24" name="Rettangolo 12"/>
            <p:cNvSpPr/>
            <p:nvPr/>
          </p:nvSpPr>
          <p:spPr>
            <a:xfrm>
              <a:off x="2216585" y="4987002"/>
              <a:ext cx="4279066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it-IT" sz="2000" b="1" i="1" dirty="0" smtClean="0">
                  <a:solidFill>
                    <a:srgbClr val="CC0099"/>
                  </a:solidFill>
                  <a:latin typeface="Calibri"/>
                  <a:ea typeface="ＭＳ Ｐゴシック" charset="0"/>
                  <a:cs typeface="Calibri"/>
                </a:rPr>
                <a:t> </a:t>
              </a:r>
              <a:r>
                <a:rPr lang="pl-PL" sz="2000" dirty="0" err="1" smtClean="0">
                  <a:solidFill>
                    <a:srgbClr val="7FFFFF"/>
                  </a:solidFill>
                  <a:latin typeface="Calibri"/>
                  <a:ea typeface="ＭＳ Ｐゴシック" charset="0"/>
                  <a:cs typeface="Calibri"/>
                </a:rPr>
                <a:t>f</a:t>
              </a:r>
              <a:r>
                <a:rPr lang="it-IT" sz="2000" dirty="0" smtClean="0">
                  <a:solidFill>
                    <a:srgbClr val="7FFFFF"/>
                  </a:solidFill>
                  <a:latin typeface="Calibri"/>
                  <a:ea typeface="ＭＳ Ｐゴシック" charset="0"/>
                  <a:cs typeface="Calibri"/>
                </a:rPr>
                <a:t>ully </a:t>
              </a:r>
              <a:r>
                <a:rPr lang="pl-PL" sz="2000" dirty="0" smtClean="0">
                  <a:solidFill>
                    <a:srgbClr val="7FFFFF"/>
                  </a:solidFill>
                  <a:latin typeface="Calibri"/>
                  <a:ea typeface="ＭＳ Ｐゴシック" charset="0"/>
                  <a:cs typeface="Calibri"/>
                </a:rPr>
                <a:t>d</a:t>
              </a:r>
              <a:r>
                <a:rPr lang="it-IT" sz="2000" dirty="0" smtClean="0">
                  <a:solidFill>
                    <a:srgbClr val="7FFFFF"/>
                  </a:solidFill>
                  <a:latin typeface="Calibri"/>
                  <a:ea typeface="ＭＳ Ｐゴシック" charset="0"/>
                  <a:cs typeface="Calibri"/>
                </a:rPr>
                <a:t>igital </a:t>
              </a:r>
              <a:r>
                <a:rPr lang="pl-PL" sz="2000" dirty="0" err="1" smtClean="0">
                  <a:solidFill>
                    <a:srgbClr val="7FFFFF"/>
                  </a:solidFill>
                  <a:latin typeface="Calibri"/>
                  <a:ea typeface="ＭＳ Ｐゴシック" charset="0"/>
                  <a:cs typeface="Calibri"/>
                </a:rPr>
                <a:t>a</a:t>
              </a:r>
              <a:r>
                <a:rPr lang="it-IT" sz="2000" dirty="0" smtClean="0">
                  <a:solidFill>
                    <a:srgbClr val="7FFFFF"/>
                  </a:solidFill>
                  <a:latin typeface="Calibri"/>
                  <a:ea typeface="ＭＳ Ｐゴシック" charset="0"/>
                  <a:cs typeface="Calibri"/>
                </a:rPr>
                <a:t>pproach</a:t>
              </a:r>
              <a:r>
                <a:rPr lang="it-IT" sz="2000" dirty="0">
                  <a:solidFill>
                    <a:srgbClr val="7FFFFF"/>
                  </a:solidFill>
                  <a:latin typeface="Calibri"/>
                  <a:ea typeface="ＭＳ Ｐゴシック" charset="0"/>
                  <a:cs typeface="Calibri"/>
                </a:rPr>
                <a:t>, TRIGGERLESS</a:t>
              </a:r>
            </a:p>
          </p:txBody>
        </p:sp>
      </p:grpSp>
      <p:sp>
        <p:nvSpPr>
          <p:cNvPr id="25" name="Rectangle 42"/>
          <p:cNvSpPr/>
          <p:nvPr/>
        </p:nvSpPr>
        <p:spPr>
          <a:xfrm>
            <a:off x="454803" y="6060866"/>
            <a:ext cx="8440614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rgbClr val="FFFFFF"/>
                </a:solidFill>
                <a:latin typeface="Calibri"/>
                <a:ea typeface="ＭＳ Ｐゴシック" charset="0"/>
                <a:cs typeface="Calibri"/>
              </a:rPr>
              <a:t>&gt;10 kHz/crystal, </a:t>
            </a:r>
            <a:r>
              <a:rPr lang="en-US" sz="1600" b="1" dirty="0">
                <a:solidFill>
                  <a:srgbClr val="FFFFFF"/>
                </a:solidFill>
                <a:latin typeface="Calibri"/>
                <a:ea typeface="ＭＳ Ｐゴシック" charset="0"/>
                <a:cs typeface="Calibri"/>
              </a:rPr>
              <a:t>&gt;600 kHz total, 10 ns clock</a:t>
            </a:r>
          </a:p>
          <a:p>
            <a:pPr algn="ctr"/>
            <a:r>
              <a:rPr lang="en-US" sz="1600" dirty="0">
                <a:solidFill>
                  <a:srgbClr val="FFFFFF"/>
                </a:solidFill>
                <a:latin typeface="Calibri"/>
                <a:ea typeface="ＭＳ Ｐゴシック" charset="0"/>
                <a:cs typeface="Calibri"/>
              </a:rPr>
              <a:t>Unique opportunity for</a:t>
            </a:r>
            <a:r>
              <a:rPr lang="en-US" sz="1600" b="1" dirty="0">
                <a:solidFill>
                  <a:srgbClr val="FFFFFF"/>
                </a:solidFill>
                <a:latin typeface="Calibri"/>
                <a:ea typeface="ＭＳ Ｐゴシック" charset="0"/>
                <a:cs typeface="Calibri"/>
              </a:rPr>
              <a:t> </a:t>
            </a:r>
            <a:r>
              <a:rPr lang="en-US" sz="1600" b="1" dirty="0">
                <a:solidFill>
                  <a:srgbClr val="FFFFFF"/>
                </a:solidFill>
                <a:latin typeface="Symbol" charset="2"/>
                <a:ea typeface="ＭＳ Ｐゴシック" charset="0"/>
                <a:cs typeface="Symbol" charset="2"/>
              </a:rPr>
              <a:t>g</a:t>
            </a:r>
            <a:r>
              <a:rPr lang="en-US" sz="1600" b="1" dirty="0">
                <a:solidFill>
                  <a:srgbClr val="FFFFFF"/>
                </a:solidFill>
                <a:latin typeface="Calibri"/>
                <a:ea typeface="ＭＳ Ｐゴシック" charset="0"/>
                <a:cs typeface="Calibri"/>
              </a:rPr>
              <a:t>-coincidences </a:t>
            </a:r>
            <a:r>
              <a:rPr lang="en-US" sz="1600" dirty="0">
                <a:solidFill>
                  <a:srgbClr val="FFFFFF"/>
                </a:solidFill>
                <a:latin typeface="Calibri"/>
                <a:ea typeface="ＭＳ Ｐゴシック" charset="0"/>
                <a:cs typeface="Calibri"/>
              </a:rPr>
              <a:t>over </a:t>
            </a:r>
            <a:r>
              <a:rPr lang="en-US" sz="1600" b="1" dirty="0">
                <a:solidFill>
                  <a:srgbClr val="FFFFFF"/>
                </a:solidFill>
                <a:latin typeface="Calibri"/>
                <a:ea typeface="ＭＳ Ｐゴシック" charset="0"/>
                <a:cs typeface="Calibri"/>
              </a:rPr>
              <a:t>several </a:t>
            </a:r>
            <a:r>
              <a:rPr lang="en-US" sz="1600" b="1" dirty="0" err="1">
                <a:solidFill>
                  <a:srgbClr val="FFFFFF"/>
                </a:solidFill>
                <a:latin typeface="Symbol" charset="2"/>
                <a:ea typeface="ＭＳ Ｐゴシック" charset="0"/>
                <a:cs typeface="Symbol" charset="2"/>
              </a:rPr>
              <a:t>m</a:t>
            </a:r>
            <a:r>
              <a:rPr lang="en-US" sz="1600" b="1" dirty="0" err="1">
                <a:solidFill>
                  <a:srgbClr val="FFFFFF"/>
                </a:solidFill>
                <a:latin typeface="Calibri"/>
                <a:ea typeface="ＭＳ Ｐゴシック" charset="0"/>
                <a:cs typeface="Calibri"/>
              </a:rPr>
              <a:t>s</a:t>
            </a:r>
            <a:r>
              <a:rPr lang="en-US" sz="1600" b="1" dirty="0">
                <a:solidFill>
                  <a:srgbClr val="FFFFFF"/>
                </a:solidFill>
                <a:latin typeface="Calibri"/>
                <a:ea typeface="ＭＳ Ｐゴシック" charset="0"/>
                <a:cs typeface="Calibri"/>
              </a:rPr>
              <a:t> </a:t>
            </a:r>
            <a:r>
              <a:rPr lang="en-US" sz="1600" dirty="0">
                <a:solidFill>
                  <a:srgbClr val="FFFFFF"/>
                </a:solidFill>
                <a:latin typeface="Calibri"/>
                <a:ea typeface="ＭＳ Ｐゴシック" charset="0"/>
                <a:cs typeface="Calibri"/>
              </a:rPr>
              <a:t>time window</a:t>
            </a:r>
          </a:p>
        </p:txBody>
      </p:sp>
    </p:spTree>
    <p:extLst>
      <p:ext uri="{BB962C8B-B14F-4D97-AF65-F5344CB8AC3E}">
        <p14:creationId xmlns:p14="http://schemas.microsoft.com/office/powerpoint/2010/main" val="2312789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1_Projekt domyślny">
  <a:themeElements>
    <a:clrScheme name="Projekt domyślny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rojekt domyślny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rojekt domyślny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59253</TotalTime>
  <Words>3625</Words>
  <Application>Microsoft Office PowerPoint</Application>
  <PresentationFormat>Affichage à l'écran (4:3)</PresentationFormat>
  <Paragraphs>1323</Paragraphs>
  <Slides>46</Slides>
  <Notes>1</Notes>
  <HiddenSlides>2</HiddenSlides>
  <MMClips>0</MMClips>
  <ScaleCrop>false</ScaleCrop>
  <HeadingPairs>
    <vt:vector size="6" baseType="variant">
      <vt:variant>
        <vt:lpstr>Thème</vt:lpstr>
      </vt:variant>
      <vt:variant>
        <vt:i4>4</vt:i4>
      </vt:variant>
      <vt:variant>
        <vt:lpstr>Serveurs OLE incorporés</vt:lpstr>
      </vt:variant>
      <vt:variant>
        <vt:i4>2</vt:i4>
      </vt:variant>
      <vt:variant>
        <vt:lpstr>Titres des diapositives</vt:lpstr>
      </vt:variant>
      <vt:variant>
        <vt:i4>46</vt:i4>
      </vt:variant>
    </vt:vector>
  </HeadingPairs>
  <TitlesOfParts>
    <vt:vector size="52" baseType="lpstr">
      <vt:lpstr>Office Theme</vt:lpstr>
      <vt:lpstr>2_Office Theme</vt:lpstr>
      <vt:lpstr>5_Office Theme</vt:lpstr>
      <vt:lpstr>1_Projekt domyślny</vt:lpstr>
      <vt:lpstr>Equation</vt:lpstr>
      <vt:lpstr>Graph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Neutron Beam: dedicated collimation system (5 m)</vt:lpstr>
      <vt:lpstr>TARGETS: Two Dedicated Chambers</vt:lpstr>
      <vt:lpstr>TARGETS for (n,g): 15 different samples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Manager/>
  <Company>INFN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MAC-Mini Silvia</dc:creator>
  <cp:keywords/>
  <dc:description/>
  <cp:lastModifiedBy>Amphi</cp:lastModifiedBy>
  <cp:revision>1993</cp:revision>
  <dcterms:created xsi:type="dcterms:W3CDTF">2013-05-20T15:19:27Z</dcterms:created>
  <dcterms:modified xsi:type="dcterms:W3CDTF">2016-05-20T06:59:15Z</dcterms:modified>
  <cp:category/>
</cp:coreProperties>
</file>