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drawings/drawing1.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6" r:id="rId2"/>
    <p:sldId id="489" r:id="rId3"/>
    <p:sldId id="338" r:id="rId4"/>
    <p:sldId id="387" r:id="rId5"/>
    <p:sldId id="282" r:id="rId6"/>
    <p:sldId id="284" r:id="rId7"/>
    <p:sldId id="281" r:id="rId8"/>
    <p:sldId id="352" r:id="rId9"/>
    <p:sldId id="350" r:id="rId10"/>
    <p:sldId id="351" r:id="rId11"/>
    <p:sldId id="485" r:id="rId12"/>
    <p:sldId id="429" r:id="rId13"/>
    <p:sldId id="481" r:id="rId14"/>
    <p:sldId id="433" r:id="rId15"/>
    <p:sldId id="432" r:id="rId16"/>
    <p:sldId id="422" r:id="rId17"/>
    <p:sldId id="415" r:id="rId18"/>
    <p:sldId id="417" r:id="rId19"/>
    <p:sldId id="418" r:id="rId20"/>
    <p:sldId id="419" r:id="rId21"/>
    <p:sldId id="420" r:id="rId22"/>
    <p:sldId id="487" r:id="rId23"/>
    <p:sldId id="488" r:id="rId24"/>
    <p:sldId id="357" r:id="rId25"/>
    <p:sldId id="283" r:id="rId26"/>
    <p:sldId id="285" r:id="rId27"/>
    <p:sldId id="490" r:id="rId28"/>
    <p:sldId id="491" r:id="rId29"/>
    <p:sldId id="492" r:id="rId30"/>
    <p:sldId id="493" r:id="rId31"/>
    <p:sldId id="494" r:id="rId32"/>
    <p:sldId id="495" r:id="rId33"/>
    <p:sldId id="496" r:id="rId34"/>
    <p:sldId id="499" r:id="rId35"/>
    <p:sldId id="462" r:id="rId36"/>
    <p:sldId id="464" r:id="rId37"/>
    <p:sldId id="466" r:id="rId38"/>
    <p:sldId id="500" r:id="rId39"/>
    <p:sldId id="262" r:id="rId40"/>
    <p:sldId id="467" r:id="rId41"/>
    <p:sldId id="474" r:id="rId42"/>
    <p:sldId id="476" r:id="rId43"/>
    <p:sldId id="299" r:id="rId44"/>
    <p:sldId id="294" r:id="rId45"/>
    <p:sldId id="295" r:id="rId46"/>
    <p:sldId id="470" r:id="rId47"/>
    <p:sldId id="269" r:id="rId48"/>
    <p:sldId id="486" r:id="rId49"/>
    <p:sldId id="484" r:id="rId50"/>
    <p:sldId id="478"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hs1pr" initials="p" lastIdx="4"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5620"/>
    <p:restoredTop sz="94660"/>
  </p:normalViewPr>
  <p:slideViewPr>
    <p:cSldViewPr>
      <p:cViewPr varScale="1">
        <p:scale>
          <a:sx n="64" d="100"/>
          <a:sy n="64" d="100"/>
        </p:scale>
        <p:origin x="-944" y="-7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file:///C:\Users\rs14\AppData\Local\Microsoft\Windows\Temporary%20Internet%20Files\Content.IE5\MRO9KDOW\deconv-curves-test.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11111111111111111111111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042365103642396E-2"/>
          <c:y val="7.2624244657103085E-2"/>
          <c:w val="0.88788616610024718"/>
          <c:h val="0.6866273240202575"/>
        </c:manualLayout>
      </c:layout>
      <c:scatterChart>
        <c:scatterStyle val="lineMarker"/>
        <c:varyColors val="0"/>
        <c:ser>
          <c:idx val="0"/>
          <c:order val="0"/>
          <c:spPr>
            <a:ln w="28440">
              <a:solidFill>
                <a:srgbClr val="3D97AF"/>
              </a:solidFill>
              <a:round/>
            </a:ln>
          </c:spPr>
          <c:marker>
            <c:symbol val="none"/>
          </c:marker>
          <c:xVal>
            <c:numRef>
              <c:f>'[deconv-curves-test.xlsx]Sheet1'!$A$2:$A$152</c:f>
              <c:numCache>
                <c:formatCode>General</c:formatCode>
                <c:ptCount val="151"/>
                <c:pt idx="0">
                  <c:v>-1000</c:v>
                </c:pt>
                <c:pt idx="1">
                  <c:v>-980</c:v>
                </c:pt>
                <c:pt idx="2">
                  <c:v>-960</c:v>
                </c:pt>
                <c:pt idx="3">
                  <c:v>-940</c:v>
                </c:pt>
                <c:pt idx="4">
                  <c:v>-920</c:v>
                </c:pt>
                <c:pt idx="5">
                  <c:v>-900</c:v>
                </c:pt>
                <c:pt idx="6">
                  <c:v>-880</c:v>
                </c:pt>
                <c:pt idx="7">
                  <c:v>-860</c:v>
                </c:pt>
                <c:pt idx="8">
                  <c:v>-840</c:v>
                </c:pt>
                <c:pt idx="9">
                  <c:v>-820</c:v>
                </c:pt>
                <c:pt idx="10">
                  <c:v>-800</c:v>
                </c:pt>
                <c:pt idx="11">
                  <c:v>-780</c:v>
                </c:pt>
                <c:pt idx="12">
                  <c:v>-760</c:v>
                </c:pt>
                <c:pt idx="13">
                  <c:v>-740</c:v>
                </c:pt>
                <c:pt idx="14">
                  <c:v>-720</c:v>
                </c:pt>
                <c:pt idx="15">
                  <c:v>-700</c:v>
                </c:pt>
                <c:pt idx="16">
                  <c:v>-680</c:v>
                </c:pt>
                <c:pt idx="17">
                  <c:v>-660</c:v>
                </c:pt>
                <c:pt idx="18">
                  <c:v>-640</c:v>
                </c:pt>
                <c:pt idx="19">
                  <c:v>-620</c:v>
                </c:pt>
                <c:pt idx="20">
                  <c:v>-600</c:v>
                </c:pt>
                <c:pt idx="21">
                  <c:v>-580</c:v>
                </c:pt>
                <c:pt idx="22">
                  <c:v>-560</c:v>
                </c:pt>
                <c:pt idx="23">
                  <c:v>-540</c:v>
                </c:pt>
                <c:pt idx="24">
                  <c:v>-520</c:v>
                </c:pt>
                <c:pt idx="25">
                  <c:v>-500</c:v>
                </c:pt>
                <c:pt idx="26">
                  <c:v>-480</c:v>
                </c:pt>
                <c:pt idx="27">
                  <c:v>-460</c:v>
                </c:pt>
                <c:pt idx="28">
                  <c:v>-440</c:v>
                </c:pt>
                <c:pt idx="29">
                  <c:v>-420</c:v>
                </c:pt>
                <c:pt idx="30">
                  <c:v>-400</c:v>
                </c:pt>
                <c:pt idx="31">
                  <c:v>-380</c:v>
                </c:pt>
                <c:pt idx="32">
                  <c:v>-360</c:v>
                </c:pt>
                <c:pt idx="33">
                  <c:v>-340</c:v>
                </c:pt>
                <c:pt idx="34">
                  <c:v>-320</c:v>
                </c:pt>
                <c:pt idx="35">
                  <c:v>-300</c:v>
                </c:pt>
                <c:pt idx="36">
                  <c:v>-280</c:v>
                </c:pt>
                <c:pt idx="37">
                  <c:v>-260</c:v>
                </c:pt>
                <c:pt idx="38">
                  <c:v>-240</c:v>
                </c:pt>
                <c:pt idx="39">
                  <c:v>-220</c:v>
                </c:pt>
                <c:pt idx="40">
                  <c:v>-200</c:v>
                </c:pt>
                <c:pt idx="41">
                  <c:v>-180</c:v>
                </c:pt>
                <c:pt idx="42">
                  <c:v>-160</c:v>
                </c:pt>
                <c:pt idx="43">
                  <c:v>-140</c:v>
                </c:pt>
                <c:pt idx="44">
                  <c:v>-120</c:v>
                </c:pt>
                <c:pt idx="45">
                  <c:v>-100</c:v>
                </c:pt>
                <c:pt idx="46">
                  <c:v>-80</c:v>
                </c:pt>
                <c:pt idx="47">
                  <c:v>-60</c:v>
                </c:pt>
                <c:pt idx="48">
                  <c:v>-40</c:v>
                </c:pt>
                <c:pt idx="49">
                  <c:v>-20</c:v>
                </c:pt>
                <c:pt idx="50">
                  <c:v>0</c:v>
                </c:pt>
                <c:pt idx="51">
                  <c:v>20</c:v>
                </c:pt>
                <c:pt idx="52">
                  <c:v>40</c:v>
                </c:pt>
                <c:pt idx="53">
                  <c:v>60</c:v>
                </c:pt>
                <c:pt idx="54">
                  <c:v>80</c:v>
                </c:pt>
                <c:pt idx="55">
                  <c:v>100</c:v>
                </c:pt>
                <c:pt idx="56">
                  <c:v>120</c:v>
                </c:pt>
                <c:pt idx="57">
                  <c:v>140</c:v>
                </c:pt>
                <c:pt idx="58">
                  <c:v>160</c:v>
                </c:pt>
                <c:pt idx="59">
                  <c:v>180</c:v>
                </c:pt>
                <c:pt idx="60">
                  <c:v>200</c:v>
                </c:pt>
                <c:pt idx="61">
                  <c:v>220</c:v>
                </c:pt>
                <c:pt idx="62">
                  <c:v>240</c:v>
                </c:pt>
                <c:pt idx="63">
                  <c:v>260</c:v>
                </c:pt>
                <c:pt idx="64">
                  <c:v>280</c:v>
                </c:pt>
                <c:pt idx="65">
                  <c:v>300</c:v>
                </c:pt>
                <c:pt idx="66">
                  <c:v>320</c:v>
                </c:pt>
                <c:pt idx="67">
                  <c:v>340</c:v>
                </c:pt>
                <c:pt idx="68">
                  <c:v>360</c:v>
                </c:pt>
                <c:pt idx="69">
                  <c:v>380</c:v>
                </c:pt>
                <c:pt idx="70">
                  <c:v>400</c:v>
                </c:pt>
                <c:pt idx="71">
                  <c:v>420</c:v>
                </c:pt>
                <c:pt idx="72">
                  <c:v>440</c:v>
                </c:pt>
                <c:pt idx="73">
                  <c:v>460</c:v>
                </c:pt>
                <c:pt idx="74">
                  <c:v>480</c:v>
                </c:pt>
                <c:pt idx="75">
                  <c:v>500</c:v>
                </c:pt>
                <c:pt idx="76">
                  <c:v>520</c:v>
                </c:pt>
                <c:pt idx="77">
                  <c:v>540</c:v>
                </c:pt>
                <c:pt idx="78">
                  <c:v>560</c:v>
                </c:pt>
                <c:pt idx="79">
                  <c:v>580</c:v>
                </c:pt>
                <c:pt idx="80">
                  <c:v>600</c:v>
                </c:pt>
                <c:pt idx="81">
                  <c:v>620</c:v>
                </c:pt>
                <c:pt idx="82">
                  <c:v>640</c:v>
                </c:pt>
                <c:pt idx="83">
                  <c:v>660</c:v>
                </c:pt>
                <c:pt idx="84">
                  <c:v>680</c:v>
                </c:pt>
                <c:pt idx="85">
                  <c:v>700</c:v>
                </c:pt>
                <c:pt idx="86">
                  <c:v>720</c:v>
                </c:pt>
                <c:pt idx="87">
                  <c:v>740</c:v>
                </c:pt>
                <c:pt idx="88">
                  <c:v>760</c:v>
                </c:pt>
                <c:pt idx="89">
                  <c:v>780</c:v>
                </c:pt>
                <c:pt idx="90">
                  <c:v>800</c:v>
                </c:pt>
                <c:pt idx="91">
                  <c:v>820</c:v>
                </c:pt>
                <c:pt idx="92">
                  <c:v>840</c:v>
                </c:pt>
                <c:pt idx="93">
                  <c:v>860</c:v>
                </c:pt>
                <c:pt idx="94">
                  <c:v>880</c:v>
                </c:pt>
                <c:pt idx="95">
                  <c:v>900</c:v>
                </c:pt>
                <c:pt idx="96">
                  <c:v>920</c:v>
                </c:pt>
                <c:pt idx="97">
                  <c:v>940</c:v>
                </c:pt>
                <c:pt idx="98">
                  <c:v>960</c:v>
                </c:pt>
                <c:pt idx="99">
                  <c:v>980</c:v>
                </c:pt>
                <c:pt idx="100">
                  <c:v>1000</c:v>
                </c:pt>
                <c:pt idx="101">
                  <c:v>1020</c:v>
                </c:pt>
                <c:pt idx="102">
                  <c:v>1040</c:v>
                </c:pt>
                <c:pt idx="103">
                  <c:v>1060</c:v>
                </c:pt>
                <c:pt idx="104">
                  <c:v>1080</c:v>
                </c:pt>
                <c:pt idx="105">
                  <c:v>1100</c:v>
                </c:pt>
                <c:pt idx="106">
                  <c:v>1120</c:v>
                </c:pt>
                <c:pt idx="107">
                  <c:v>1140</c:v>
                </c:pt>
                <c:pt idx="108">
                  <c:v>1160</c:v>
                </c:pt>
                <c:pt idx="109">
                  <c:v>1180</c:v>
                </c:pt>
                <c:pt idx="110">
                  <c:v>1200</c:v>
                </c:pt>
                <c:pt idx="111">
                  <c:v>1220</c:v>
                </c:pt>
                <c:pt idx="112">
                  <c:v>1240</c:v>
                </c:pt>
                <c:pt idx="113">
                  <c:v>1260</c:v>
                </c:pt>
                <c:pt idx="114">
                  <c:v>1280</c:v>
                </c:pt>
                <c:pt idx="115">
                  <c:v>1300</c:v>
                </c:pt>
                <c:pt idx="116">
                  <c:v>1320</c:v>
                </c:pt>
                <c:pt idx="117">
                  <c:v>1340</c:v>
                </c:pt>
                <c:pt idx="118">
                  <c:v>1360</c:v>
                </c:pt>
                <c:pt idx="119">
                  <c:v>1380</c:v>
                </c:pt>
                <c:pt idx="120">
                  <c:v>1400</c:v>
                </c:pt>
                <c:pt idx="121">
                  <c:v>1420</c:v>
                </c:pt>
                <c:pt idx="122">
                  <c:v>1440</c:v>
                </c:pt>
                <c:pt idx="123">
                  <c:v>1460</c:v>
                </c:pt>
                <c:pt idx="124">
                  <c:v>1480</c:v>
                </c:pt>
                <c:pt idx="125">
                  <c:v>1500</c:v>
                </c:pt>
                <c:pt idx="126">
                  <c:v>1520</c:v>
                </c:pt>
                <c:pt idx="127">
                  <c:v>1540</c:v>
                </c:pt>
                <c:pt idx="128">
                  <c:v>1560</c:v>
                </c:pt>
                <c:pt idx="129">
                  <c:v>1580</c:v>
                </c:pt>
                <c:pt idx="130">
                  <c:v>1600</c:v>
                </c:pt>
                <c:pt idx="131">
                  <c:v>1620</c:v>
                </c:pt>
                <c:pt idx="132">
                  <c:v>1640</c:v>
                </c:pt>
                <c:pt idx="133">
                  <c:v>1660</c:v>
                </c:pt>
                <c:pt idx="134">
                  <c:v>1680</c:v>
                </c:pt>
                <c:pt idx="135">
                  <c:v>1700</c:v>
                </c:pt>
                <c:pt idx="136">
                  <c:v>1720</c:v>
                </c:pt>
                <c:pt idx="137">
                  <c:v>1740</c:v>
                </c:pt>
                <c:pt idx="138">
                  <c:v>1760</c:v>
                </c:pt>
                <c:pt idx="139">
                  <c:v>1780</c:v>
                </c:pt>
                <c:pt idx="140">
                  <c:v>1800</c:v>
                </c:pt>
                <c:pt idx="141">
                  <c:v>1820</c:v>
                </c:pt>
                <c:pt idx="142">
                  <c:v>1840</c:v>
                </c:pt>
                <c:pt idx="143">
                  <c:v>1860</c:v>
                </c:pt>
                <c:pt idx="144">
                  <c:v>1880</c:v>
                </c:pt>
                <c:pt idx="145">
                  <c:v>1900</c:v>
                </c:pt>
                <c:pt idx="146">
                  <c:v>1920</c:v>
                </c:pt>
                <c:pt idx="147">
                  <c:v>1940</c:v>
                </c:pt>
                <c:pt idx="148">
                  <c:v>1960</c:v>
                </c:pt>
                <c:pt idx="149">
                  <c:v>1980</c:v>
                </c:pt>
                <c:pt idx="150">
                  <c:v>2000</c:v>
                </c:pt>
              </c:numCache>
            </c:numRef>
          </c:xVal>
          <c:yVal>
            <c:numRef>
              <c:f>'[deconv-curves-test.xlsx]Sheet1'!$F$2:$F$152</c:f>
              <c:numCache>
                <c:formatCode>General</c:formatCode>
                <c:ptCount val="151"/>
                <c:pt idx="0">
                  <c:v>0</c:v>
                </c:pt>
                <c:pt idx="1">
                  <c:v>0</c:v>
                </c:pt>
                <c:pt idx="2">
                  <c:v>0</c:v>
                </c:pt>
                <c:pt idx="3">
                  <c:v>0</c:v>
                </c:pt>
                <c:pt idx="4">
                  <c:v>0</c:v>
                </c:pt>
                <c:pt idx="5">
                  <c:v>0</c:v>
                </c:pt>
                <c:pt idx="6">
                  <c:v>0</c:v>
                </c:pt>
                <c:pt idx="7">
                  <c:v>0</c:v>
                </c:pt>
                <c:pt idx="8">
                  <c:v>0</c:v>
                </c:pt>
                <c:pt idx="9">
                  <c:v>0</c:v>
                </c:pt>
                <c:pt idx="10">
                  <c:v>0</c:v>
                </c:pt>
                <c:pt idx="11">
                  <c:v>0</c:v>
                </c:pt>
                <c:pt idx="12">
                  <c:v>2.9000918908043685E-14</c:v>
                </c:pt>
                <c:pt idx="13">
                  <c:v>1.328505063491762E-13</c:v>
                </c:pt>
                <c:pt idx="14">
                  <c:v>5.8657660298772817E-13</c:v>
                </c:pt>
                <c:pt idx="15">
                  <c:v>2.4913117422280028E-12</c:v>
                </c:pt>
                <c:pt idx="16">
                  <c:v>1.0174234457359813E-11</c:v>
                </c:pt>
                <c:pt idx="17">
                  <c:v>3.995512206474886E-11</c:v>
                </c:pt>
                <c:pt idx="18">
                  <c:v>1.5086761467658041E-10</c:v>
                </c:pt>
                <c:pt idx="19">
                  <c:v>5.477754425551331E-10</c:v>
                </c:pt>
                <c:pt idx="20">
                  <c:v>1.9125345417123393E-9</c:v>
                </c:pt>
                <c:pt idx="21">
                  <c:v>6.4215204934578158E-9</c:v>
                </c:pt>
                <c:pt idx="22">
                  <c:v>2.0735358167781208E-8</c:v>
                </c:pt>
                <c:pt idx="23">
                  <c:v>6.439550008783221E-8</c:v>
                </c:pt>
                <c:pt idx="24">
                  <c:v>1.9235225983425902E-7</c:v>
                </c:pt>
                <c:pt idx="25">
                  <c:v>5.5267120544121233E-7</c:v>
                </c:pt>
                <c:pt idx="26">
                  <c:v>1.5275553238339594E-6</c:v>
                </c:pt>
                <c:pt idx="27">
                  <c:v>4.0618470737153047E-6</c:v>
                </c:pt>
                <c:pt idx="28">
                  <c:v>1.0391690157170104E-5</c:v>
                </c:pt>
                <c:pt idx="29">
                  <c:v>2.5581634965418106E-5</c:v>
                </c:pt>
                <c:pt idx="30">
                  <c:v>6.0603526836066318E-5</c:v>
                </c:pt>
                <c:pt idx="31">
                  <c:v>1.3818093222954547E-4</c:v>
                </c:pt>
                <c:pt idx="32">
                  <c:v>3.0327589938964255E-4</c:v>
                </c:pt>
                <c:pt idx="33">
                  <c:v>6.4081521231722043E-4</c:v>
                </c:pt>
                <c:pt idx="34">
                  <c:v>1.3037850604057145E-3</c:v>
                </c:pt>
                <c:pt idx="35">
                  <c:v>2.5546962560274483E-3</c:v>
                </c:pt>
                <c:pt idx="36">
                  <c:v>4.8219687087067168E-3</c:v>
                </c:pt>
                <c:pt idx="37">
                  <c:v>8.7692925869947373E-3</c:v>
                </c:pt>
                <c:pt idx="38">
                  <c:v>1.5370082728901606E-2</c:v>
                </c:pt>
                <c:pt idx="39">
                  <c:v>2.5971138726985674E-2</c:v>
                </c:pt>
                <c:pt idx="40">
                  <c:v>4.2321226576979988E-2</c:v>
                </c:pt>
                <c:pt idx="41">
                  <c:v>6.653463000360646E-2</c:v>
                </c:pt>
                <c:pt idx="42">
                  <c:v>0.10096084658304047</c:v>
                </c:pt>
                <c:pt idx="43">
                  <c:v>0.14794317630299214</c:v>
                </c:pt>
                <c:pt idx="44">
                  <c:v>0.20947221462028595</c:v>
                </c:pt>
                <c:pt idx="45">
                  <c:v>0.28677219224859518</c:v>
                </c:pt>
                <c:pt idx="46">
                  <c:v>0.37989074844548298</c:v>
                </c:pt>
                <c:pt idx="47">
                  <c:v>0.48738469589151751</c:v>
                </c:pt>
                <c:pt idx="48">
                  <c:v>0.60619454471112411</c:v>
                </c:pt>
                <c:pt idx="49">
                  <c:v>0.73177307169208472</c:v>
                </c:pt>
                <c:pt idx="50">
                  <c:v>0.85848114681716658</c:v>
                </c:pt>
                <c:pt idx="51">
                  <c:v>0.98020017751539235</c:v>
                </c:pt>
                <c:pt idx="52">
                  <c:v>1.0910539206975136</c:v>
                </c:pt>
                <c:pt idx="53">
                  <c:v>1.186101521700867</c:v>
                </c:pt>
                <c:pt idx="54">
                  <c:v>1.2618691813915979</c:v>
                </c:pt>
                <c:pt idx="55">
                  <c:v>1.3166283567750781</c:v>
                </c:pt>
                <c:pt idx="56">
                  <c:v>1.3503907058742337</c:v>
                </c:pt>
                <c:pt idx="57">
                  <c:v>1.3646544537133922</c:v>
                </c:pt>
                <c:pt idx="58">
                  <c:v>1.361984867097473</c:v>
                </c:pt>
                <c:pt idx="59">
                  <c:v>1.3455319368607177</c:v>
                </c:pt>
                <c:pt idx="60">
                  <c:v>1.318580313956631</c:v>
                </c:pt>
                <c:pt idx="61">
                  <c:v>1.284197976170099</c:v>
                </c:pt>
                <c:pt idx="62">
                  <c:v>1.2450133417166216</c:v>
                </c:pt>
                <c:pt idx="63">
                  <c:v>1.2031172596641684</c:v>
                </c:pt>
                <c:pt idx="64">
                  <c:v>1.1600639379414603</c:v>
                </c:pt>
                <c:pt idx="65">
                  <c:v>1.1169355242421588</c:v>
                </c:pt>
                <c:pt idx="66">
                  <c:v>1.0744365444658179</c:v>
                </c:pt>
                <c:pt idx="67">
                  <c:v>1.0329923776127505</c:v>
                </c:pt>
                <c:pt idx="68">
                  <c:v>0.99283598180379184</c:v>
                </c:pt>
                <c:pt idx="69">
                  <c:v>0.95407600637612588</c:v>
                </c:pt>
                <c:pt idx="70">
                  <c:v>0.91674569359582303</c:v>
                </c:pt>
                <c:pt idx="71">
                  <c:v>0.88083541121639608</c:v>
                </c:pt>
                <c:pt idx="72">
                  <c:v>0.84631286990712962</c:v>
                </c:pt>
                <c:pt idx="73">
                  <c:v>0.81313491837031104</c:v>
                </c:pt>
                <c:pt idx="74">
                  <c:v>0.78125402036603409</c:v>
                </c:pt>
                <c:pt idx="75">
                  <c:v>0.75062160221917684</c:v>
                </c:pt>
                <c:pt idx="76">
                  <c:v>0.72118967361814856</c:v>
                </c:pt>
                <c:pt idx="77">
                  <c:v>0.69291155161621276</c:v>
                </c:pt>
                <c:pt idx="78">
                  <c:v>0.6657421452135871</c:v>
                </c:pt>
                <c:pt idx="79">
                  <c:v>0.63963803677731135</c:v>
                </c:pt>
                <c:pt idx="80">
                  <c:v>0.61455747516457127</c:v>
                </c:pt>
                <c:pt idx="81">
                  <c:v>0.59046033326549496</c:v>
                </c:pt>
                <c:pt idx="82">
                  <c:v>0.5673080528393829</c:v>
                </c:pt>
                <c:pt idx="83">
                  <c:v>0.54506358602568061</c:v>
                </c:pt>
                <c:pt idx="84">
                  <c:v>0.52369133714988614</c:v>
                </c:pt>
                <c:pt idx="85">
                  <c:v>0.50315710611688103</c:v>
                </c:pt>
                <c:pt idx="86">
                  <c:v>0.48342803379345417</c:v>
                </c:pt>
                <c:pt idx="87">
                  <c:v>0.46447254945937783</c:v>
                </c:pt>
                <c:pt idx="88">
                  <c:v>0.44626032029682922</c:v>
                </c:pt>
                <c:pt idx="89">
                  <c:v>0.4287622028539495</c:v>
                </c:pt>
                <c:pt idx="90">
                  <c:v>0.4119501964097656</c:v>
                </c:pt>
                <c:pt idx="91">
                  <c:v>0.39579739816722914</c:v>
                </c:pt>
                <c:pt idx="92">
                  <c:v>0.38027796020304105</c:v>
                </c:pt>
                <c:pt idx="93">
                  <c:v>0.36536704810546933</c:v>
                </c:pt>
                <c:pt idx="94">
                  <c:v>0.35104080123399373</c:v>
                </c:pt>
                <c:pt idx="95">
                  <c:v>0.33727629453719099</c:v>
                </c:pt>
                <c:pt idx="96">
                  <c:v>0.32405150186776149</c:v>
                </c:pt>
                <c:pt idx="97">
                  <c:v>0.31134526073599467</c:v>
                </c:pt>
                <c:pt idx="98">
                  <c:v>0.29913723844527013</c:v>
                </c:pt>
                <c:pt idx="99">
                  <c:v>0.28740789955540585</c:v>
                </c:pt>
                <c:pt idx="100">
                  <c:v>0.27613847462178565</c:v>
                </c:pt>
                <c:pt idx="101">
                  <c:v>0.26531093016024343</c:v>
                </c:pt>
                <c:pt idx="102">
                  <c:v>0.25490793978964149</c:v>
                </c:pt>
                <c:pt idx="103">
                  <c:v>0.24491285650596381</c:v>
                </c:pt>
                <c:pt idx="104">
                  <c:v>0.23530968604355837</c:v>
                </c:pt>
                <c:pt idx="105">
                  <c:v>0.22608306128089969</c:v>
                </c:pt>
                <c:pt idx="106">
                  <c:v>0.21721821764991592</c:v>
                </c:pt>
                <c:pt idx="107">
                  <c:v>0.20870096950953007</c:v>
                </c:pt>
                <c:pt idx="108">
                  <c:v>0.2005176874456075</c:v>
                </c:pt>
                <c:pt idx="109">
                  <c:v>0.19265527646098607</c:v>
                </c:pt>
                <c:pt idx="110">
                  <c:v>0.18510115502068658</c:v>
                </c:pt>
                <c:pt idx="111">
                  <c:v>0.17784323491877269</c:v>
                </c:pt>
                <c:pt idx="112">
                  <c:v>0.17086990193464247</c:v>
                </c:pt>
                <c:pt idx="113">
                  <c:v>0.1641699972477976</c:v>
                </c:pt>
                <c:pt idx="114">
                  <c:v>0.15773279958134989</c:v>
                </c:pt>
                <c:pt idx="115">
                  <c:v>0.15154800804569096</c:v>
                </c:pt>
                <c:pt idx="116">
                  <c:v>0.14560572565487118</c:v>
                </c:pt>
                <c:pt idx="117">
                  <c:v>0.13989644348931071</c:v>
                </c:pt>
                <c:pt idx="118">
                  <c:v>0.13441102547949951</c:v>
                </c:pt>
                <c:pt idx="119">
                  <c:v>0.129140693786337</c:v>
                </c:pt>
                <c:pt idx="120">
                  <c:v>0.12407701475471664</c:v>
                </c:pt>
                <c:pt idx="121">
                  <c:v>0.11921188541787874</c:v>
                </c:pt>
                <c:pt idx="122">
                  <c:v>0.11453752053093472</c:v>
                </c:pt>
                <c:pt idx="123">
                  <c:v>0.11004644011281446</c:v>
                </c:pt>
                <c:pt idx="124">
                  <c:v>0.10573145747670074</c:v>
                </c:pt>
                <c:pt idx="125">
                  <c:v>0.10158566772979701</c:v>
                </c:pt>
                <c:pt idx="126">
                  <c:v>9.7602436724025923E-2</c:v>
                </c:pt>
                <c:pt idx="127">
                  <c:v>9.3775390439976972E-2</c:v>
                </c:pt>
                <c:pt idx="128">
                  <c:v>9.0098404787115602E-2</c:v>
                </c:pt>
                <c:pt idx="129">
                  <c:v>8.6565595803931791E-2</c:v>
                </c:pt>
                <c:pt idx="130">
                  <c:v>8.3171310242346322E-2</c:v>
                </c:pt>
                <c:pt idx="131">
                  <c:v>7.9910116521307792E-2</c:v>
                </c:pt>
                <c:pt idx="132">
                  <c:v>7.677679603510415E-2</c:v>
                </c:pt>
                <c:pt idx="133">
                  <c:v>7.376633480248003E-2</c:v>
                </c:pt>
                <c:pt idx="134">
                  <c:v>7.087391544319728E-2</c:v>
                </c:pt>
                <c:pt idx="135">
                  <c:v>6.8094909469198689E-2</c:v>
                </c:pt>
                <c:pt idx="136">
                  <c:v>6.5424869878039638E-2</c:v>
                </c:pt>
                <c:pt idx="137">
                  <c:v>6.285952403673542E-2</c:v>
                </c:pt>
                <c:pt idx="138">
                  <c:v>6.0394766844637002E-2</c:v>
                </c:pt>
                <c:pt idx="139">
                  <c:v>5.8026654164394106E-2</c:v>
                </c:pt>
                <c:pt idx="140">
                  <c:v>5.5751396510494031E-2</c:v>
                </c:pt>
                <c:pt idx="141">
                  <c:v>5.356535298527635E-2</c:v>
                </c:pt>
                <c:pt idx="142">
                  <c:v>5.146502545271988E-2</c:v>
                </c:pt>
                <c:pt idx="143">
                  <c:v>4.9447052940678776E-2</c:v>
                </c:pt>
                <c:pt idx="144">
                  <c:v>4.7508206262610014E-2</c:v>
                </c:pt>
                <c:pt idx="145">
                  <c:v>4.5645382850185962E-2</c:v>
                </c:pt>
                <c:pt idx="146">
                  <c:v>4.3855601788523241E-2</c:v>
                </c:pt>
                <c:pt idx="147">
                  <c:v>4.2135999046082867E-2</c:v>
                </c:pt>
                <c:pt idx="148">
                  <c:v>4.0483822891608783E-2</c:v>
                </c:pt>
                <c:pt idx="149">
                  <c:v>3.8896429490770781E-2</c:v>
                </c:pt>
                <c:pt idx="150">
                  <c:v>3.7371278675465545E-2</c:v>
                </c:pt>
              </c:numCache>
            </c:numRef>
          </c:yVal>
          <c:smooth val="1"/>
        </c:ser>
        <c:ser>
          <c:idx val="1"/>
          <c:order val="1"/>
          <c:spPr>
            <a:ln w="28440">
              <a:solidFill>
                <a:srgbClr val="DB8238"/>
              </a:solidFill>
              <a:round/>
            </a:ln>
          </c:spPr>
          <c:marker>
            <c:symbol val="none"/>
          </c:marker>
          <c:xVal>
            <c:numRef>
              <c:f>'[deconv-curves-test.xlsx]Sheet1'!$A$2:$A$152</c:f>
              <c:numCache>
                <c:formatCode>General</c:formatCode>
                <c:ptCount val="151"/>
                <c:pt idx="0">
                  <c:v>-1000</c:v>
                </c:pt>
                <c:pt idx="1">
                  <c:v>-980</c:v>
                </c:pt>
                <c:pt idx="2">
                  <c:v>-960</c:v>
                </c:pt>
                <c:pt idx="3">
                  <c:v>-940</c:v>
                </c:pt>
                <c:pt idx="4">
                  <c:v>-920</c:v>
                </c:pt>
                <c:pt idx="5">
                  <c:v>-900</c:v>
                </c:pt>
                <c:pt idx="6">
                  <c:v>-880</c:v>
                </c:pt>
                <c:pt idx="7">
                  <c:v>-860</c:v>
                </c:pt>
                <c:pt idx="8">
                  <c:v>-840</c:v>
                </c:pt>
                <c:pt idx="9">
                  <c:v>-820</c:v>
                </c:pt>
                <c:pt idx="10">
                  <c:v>-800</c:v>
                </c:pt>
                <c:pt idx="11">
                  <c:v>-780</c:v>
                </c:pt>
                <c:pt idx="12">
                  <c:v>-760</c:v>
                </c:pt>
                <c:pt idx="13">
                  <c:v>-740</c:v>
                </c:pt>
                <c:pt idx="14">
                  <c:v>-720</c:v>
                </c:pt>
                <c:pt idx="15">
                  <c:v>-700</c:v>
                </c:pt>
                <c:pt idx="16">
                  <c:v>-680</c:v>
                </c:pt>
                <c:pt idx="17">
                  <c:v>-660</c:v>
                </c:pt>
                <c:pt idx="18">
                  <c:v>-640</c:v>
                </c:pt>
                <c:pt idx="19">
                  <c:v>-620</c:v>
                </c:pt>
                <c:pt idx="20">
                  <c:v>-600</c:v>
                </c:pt>
                <c:pt idx="21">
                  <c:v>-580</c:v>
                </c:pt>
                <c:pt idx="22">
                  <c:v>-560</c:v>
                </c:pt>
                <c:pt idx="23">
                  <c:v>-540</c:v>
                </c:pt>
                <c:pt idx="24">
                  <c:v>-520</c:v>
                </c:pt>
                <c:pt idx="25">
                  <c:v>-500</c:v>
                </c:pt>
                <c:pt idx="26">
                  <c:v>-480</c:v>
                </c:pt>
                <c:pt idx="27">
                  <c:v>-460</c:v>
                </c:pt>
                <c:pt idx="28">
                  <c:v>-440</c:v>
                </c:pt>
                <c:pt idx="29">
                  <c:v>-420</c:v>
                </c:pt>
                <c:pt idx="30">
                  <c:v>-400</c:v>
                </c:pt>
                <c:pt idx="31">
                  <c:v>-380</c:v>
                </c:pt>
                <c:pt idx="32">
                  <c:v>-360</c:v>
                </c:pt>
                <c:pt idx="33">
                  <c:v>-340</c:v>
                </c:pt>
                <c:pt idx="34">
                  <c:v>-320</c:v>
                </c:pt>
                <c:pt idx="35">
                  <c:v>-300</c:v>
                </c:pt>
                <c:pt idx="36">
                  <c:v>-280</c:v>
                </c:pt>
                <c:pt idx="37">
                  <c:v>-260</c:v>
                </c:pt>
                <c:pt idx="38">
                  <c:v>-240</c:v>
                </c:pt>
                <c:pt idx="39">
                  <c:v>-220</c:v>
                </c:pt>
                <c:pt idx="40">
                  <c:v>-200</c:v>
                </c:pt>
                <c:pt idx="41">
                  <c:v>-180</c:v>
                </c:pt>
                <c:pt idx="42">
                  <c:v>-160</c:v>
                </c:pt>
                <c:pt idx="43">
                  <c:v>-140</c:v>
                </c:pt>
                <c:pt idx="44">
                  <c:v>-120</c:v>
                </c:pt>
                <c:pt idx="45">
                  <c:v>-100</c:v>
                </c:pt>
                <c:pt idx="46">
                  <c:v>-80</c:v>
                </c:pt>
                <c:pt idx="47">
                  <c:v>-60</c:v>
                </c:pt>
                <c:pt idx="48">
                  <c:v>-40</c:v>
                </c:pt>
                <c:pt idx="49">
                  <c:v>-20</c:v>
                </c:pt>
                <c:pt idx="50">
                  <c:v>0</c:v>
                </c:pt>
                <c:pt idx="51">
                  <c:v>20</c:v>
                </c:pt>
                <c:pt idx="52">
                  <c:v>40</c:v>
                </c:pt>
                <c:pt idx="53">
                  <c:v>60</c:v>
                </c:pt>
                <c:pt idx="54">
                  <c:v>80</c:v>
                </c:pt>
                <c:pt idx="55">
                  <c:v>100</c:v>
                </c:pt>
                <c:pt idx="56">
                  <c:v>120</c:v>
                </c:pt>
                <c:pt idx="57">
                  <c:v>140</c:v>
                </c:pt>
                <c:pt idx="58">
                  <c:v>160</c:v>
                </c:pt>
                <c:pt idx="59">
                  <c:v>180</c:v>
                </c:pt>
                <c:pt idx="60">
                  <c:v>200</c:v>
                </c:pt>
                <c:pt idx="61">
                  <c:v>220</c:v>
                </c:pt>
                <c:pt idx="62">
                  <c:v>240</c:v>
                </c:pt>
                <c:pt idx="63">
                  <c:v>260</c:v>
                </c:pt>
                <c:pt idx="64">
                  <c:v>280</c:v>
                </c:pt>
                <c:pt idx="65">
                  <c:v>300</c:v>
                </c:pt>
                <c:pt idx="66">
                  <c:v>320</c:v>
                </c:pt>
                <c:pt idx="67">
                  <c:v>340</c:v>
                </c:pt>
                <c:pt idx="68">
                  <c:v>360</c:v>
                </c:pt>
                <c:pt idx="69">
                  <c:v>380</c:v>
                </c:pt>
                <c:pt idx="70">
                  <c:v>400</c:v>
                </c:pt>
                <c:pt idx="71">
                  <c:v>420</c:v>
                </c:pt>
                <c:pt idx="72">
                  <c:v>440</c:v>
                </c:pt>
                <c:pt idx="73">
                  <c:v>460</c:v>
                </c:pt>
                <c:pt idx="74">
                  <c:v>480</c:v>
                </c:pt>
                <c:pt idx="75">
                  <c:v>500</c:v>
                </c:pt>
                <c:pt idx="76">
                  <c:v>520</c:v>
                </c:pt>
                <c:pt idx="77">
                  <c:v>540</c:v>
                </c:pt>
                <c:pt idx="78">
                  <c:v>560</c:v>
                </c:pt>
                <c:pt idx="79">
                  <c:v>580</c:v>
                </c:pt>
                <c:pt idx="80">
                  <c:v>600</c:v>
                </c:pt>
                <c:pt idx="81">
                  <c:v>620</c:v>
                </c:pt>
                <c:pt idx="82">
                  <c:v>640</c:v>
                </c:pt>
                <c:pt idx="83">
                  <c:v>660</c:v>
                </c:pt>
                <c:pt idx="84">
                  <c:v>680</c:v>
                </c:pt>
                <c:pt idx="85">
                  <c:v>700</c:v>
                </c:pt>
                <c:pt idx="86">
                  <c:v>720</c:v>
                </c:pt>
                <c:pt idx="87">
                  <c:v>740</c:v>
                </c:pt>
                <c:pt idx="88">
                  <c:v>760</c:v>
                </c:pt>
                <c:pt idx="89">
                  <c:v>780</c:v>
                </c:pt>
                <c:pt idx="90">
                  <c:v>800</c:v>
                </c:pt>
                <c:pt idx="91">
                  <c:v>820</c:v>
                </c:pt>
                <c:pt idx="92">
                  <c:v>840</c:v>
                </c:pt>
                <c:pt idx="93">
                  <c:v>860</c:v>
                </c:pt>
                <c:pt idx="94">
                  <c:v>880</c:v>
                </c:pt>
                <c:pt idx="95">
                  <c:v>900</c:v>
                </c:pt>
                <c:pt idx="96">
                  <c:v>920</c:v>
                </c:pt>
                <c:pt idx="97">
                  <c:v>940</c:v>
                </c:pt>
                <c:pt idx="98">
                  <c:v>960</c:v>
                </c:pt>
                <c:pt idx="99">
                  <c:v>980</c:v>
                </c:pt>
                <c:pt idx="100">
                  <c:v>1000</c:v>
                </c:pt>
                <c:pt idx="101">
                  <c:v>1020</c:v>
                </c:pt>
                <c:pt idx="102">
                  <c:v>1040</c:v>
                </c:pt>
                <c:pt idx="103">
                  <c:v>1060</c:v>
                </c:pt>
                <c:pt idx="104">
                  <c:v>1080</c:v>
                </c:pt>
                <c:pt idx="105">
                  <c:v>1100</c:v>
                </c:pt>
                <c:pt idx="106">
                  <c:v>1120</c:v>
                </c:pt>
                <c:pt idx="107">
                  <c:v>1140</c:v>
                </c:pt>
                <c:pt idx="108">
                  <c:v>1160</c:v>
                </c:pt>
                <c:pt idx="109">
                  <c:v>1180</c:v>
                </c:pt>
                <c:pt idx="110">
                  <c:v>1200</c:v>
                </c:pt>
                <c:pt idx="111">
                  <c:v>1220</c:v>
                </c:pt>
                <c:pt idx="112">
                  <c:v>1240</c:v>
                </c:pt>
                <c:pt idx="113">
                  <c:v>1260</c:v>
                </c:pt>
                <c:pt idx="114">
                  <c:v>1280</c:v>
                </c:pt>
                <c:pt idx="115">
                  <c:v>1300</c:v>
                </c:pt>
                <c:pt idx="116">
                  <c:v>1320</c:v>
                </c:pt>
                <c:pt idx="117">
                  <c:v>1340</c:v>
                </c:pt>
                <c:pt idx="118">
                  <c:v>1360</c:v>
                </c:pt>
                <c:pt idx="119">
                  <c:v>1380</c:v>
                </c:pt>
                <c:pt idx="120">
                  <c:v>1400</c:v>
                </c:pt>
                <c:pt idx="121">
                  <c:v>1420</c:v>
                </c:pt>
                <c:pt idx="122">
                  <c:v>1440</c:v>
                </c:pt>
                <c:pt idx="123">
                  <c:v>1460</c:v>
                </c:pt>
                <c:pt idx="124">
                  <c:v>1480</c:v>
                </c:pt>
                <c:pt idx="125">
                  <c:v>1500</c:v>
                </c:pt>
                <c:pt idx="126">
                  <c:v>1520</c:v>
                </c:pt>
                <c:pt idx="127">
                  <c:v>1540</c:v>
                </c:pt>
                <c:pt idx="128">
                  <c:v>1560</c:v>
                </c:pt>
                <c:pt idx="129">
                  <c:v>1580</c:v>
                </c:pt>
                <c:pt idx="130">
                  <c:v>1600</c:v>
                </c:pt>
                <c:pt idx="131">
                  <c:v>1620</c:v>
                </c:pt>
                <c:pt idx="132">
                  <c:v>1640</c:v>
                </c:pt>
                <c:pt idx="133">
                  <c:v>1660</c:v>
                </c:pt>
                <c:pt idx="134">
                  <c:v>1680</c:v>
                </c:pt>
                <c:pt idx="135">
                  <c:v>1700</c:v>
                </c:pt>
                <c:pt idx="136">
                  <c:v>1720</c:v>
                </c:pt>
                <c:pt idx="137">
                  <c:v>1740</c:v>
                </c:pt>
                <c:pt idx="138">
                  <c:v>1760</c:v>
                </c:pt>
                <c:pt idx="139">
                  <c:v>1780</c:v>
                </c:pt>
                <c:pt idx="140">
                  <c:v>1800</c:v>
                </c:pt>
                <c:pt idx="141">
                  <c:v>1820</c:v>
                </c:pt>
                <c:pt idx="142">
                  <c:v>1840</c:v>
                </c:pt>
                <c:pt idx="143">
                  <c:v>1860</c:v>
                </c:pt>
                <c:pt idx="144">
                  <c:v>1880</c:v>
                </c:pt>
                <c:pt idx="145">
                  <c:v>1900</c:v>
                </c:pt>
                <c:pt idx="146">
                  <c:v>1920</c:v>
                </c:pt>
                <c:pt idx="147">
                  <c:v>1940</c:v>
                </c:pt>
                <c:pt idx="148">
                  <c:v>1960</c:v>
                </c:pt>
                <c:pt idx="149">
                  <c:v>1980</c:v>
                </c:pt>
                <c:pt idx="150">
                  <c:v>2000</c:v>
                </c:pt>
              </c:numCache>
            </c:numRef>
          </c:xVal>
          <c:yVal>
            <c:numRef>
              <c:f>'[deconv-curves-test.xlsx]Sheet1'!$G$2:$G$152</c:f>
              <c:numCache>
                <c:formatCode>General</c:formatCode>
                <c:ptCount val="151"/>
                <c:pt idx="0">
                  <c:v>7.3890560989306504</c:v>
                </c:pt>
                <c:pt idx="1">
                  <c:v>7.0993270651566327</c:v>
                </c:pt>
                <c:pt idx="2">
                  <c:v>6.8209584692907494</c:v>
                </c:pt>
                <c:pt idx="3">
                  <c:v>6.553504862191148</c:v>
                </c:pt>
                <c:pt idx="4">
                  <c:v>6.2965382610266571</c:v>
                </c:pt>
                <c:pt idx="5">
                  <c:v>6.0496474644129465</c:v>
                </c:pt>
                <c:pt idx="6">
                  <c:v>5.8124373944025889</c:v>
                </c:pt>
                <c:pt idx="7">
                  <c:v>5.5845284642760538</c:v>
                </c:pt>
                <c:pt idx="8">
                  <c:v>5.3655559711219745</c:v>
                </c:pt>
                <c:pt idx="9">
                  <c:v>5.1551695122346803</c:v>
                </c:pt>
                <c:pt idx="10">
                  <c:v>4.9530324243951149</c:v>
                </c:pt>
                <c:pt idx="11">
                  <c:v>4.7588212451378542</c:v>
                </c:pt>
                <c:pt idx="12">
                  <c:v>4.5722251951421589</c:v>
                </c:pt>
                <c:pt idx="13">
                  <c:v>4.392945680918757</c:v>
                </c:pt>
                <c:pt idx="14">
                  <c:v>4.2206958169965523</c:v>
                </c:pt>
                <c:pt idx="15">
                  <c:v>4.0551999668446745</c:v>
                </c:pt>
                <c:pt idx="16">
                  <c:v>3.8961933017952148</c:v>
                </c:pt>
                <c:pt idx="17">
                  <c:v>3.7434213772608627</c:v>
                </c:pt>
                <c:pt idx="18">
                  <c:v>3.5966397255692817</c:v>
                </c:pt>
                <c:pt idx="19">
                  <c:v>3.4556134647626755</c:v>
                </c:pt>
                <c:pt idx="20">
                  <c:v>3.3201169227365472</c:v>
                </c:pt>
                <c:pt idx="21">
                  <c:v>3.1899332761161845</c:v>
                </c:pt>
                <c:pt idx="22">
                  <c:v>3.0648542032930024</c:v>
                </c:pt>
                <c:pt idx="23">
                  <c:v>2.9446795510655241</c:v>
                </c:pt>
                <c:pt idx="24">
                  <c:v>2.8292170143515598</c:v>
                </c:pt>
                <c:pt idx="25">
                  <c:v>2.7182818284590451</c:v>
                </c:pt>
                <c:pt idx="26">
                  <c:v>2.6116964734231178</c:v>
                </c:pt>
                <c:pt idx="27">
                  <c:v>2.5092903899362979</c:v>
                </c:pt>
                <c:pt idx="28">
                  <c:v>2.4108997064172097</c:v>
                </c:pt>
                <c:pt idx="29">
                  <c:v>2.3163669767810915</c:v>
                </c:pt>
                <c:pt idx="30">
                  <c:v>2.2255409284924679</c:v>
                </c:pt>
                <c:pt idx="31">
                  <c:v>2.1382762204968184</c:v>
                </c:pt>
                <c:pt idx="32">
                  <c:v>2.0544332106438876</c:v>
                </c:pt>
                <c:pt idx="33">
                  <c:v>1.9738777322304477</c:v>
                </c:pt>
                <c:pt idx="34">
                  <c:v>1.8964808793049515</c:v>
                </c:pt>
                <c:pt idx="35">
                  <c:v>1.8221188003905089</c:v>
                </c:pt>
                <c:pt idx="36">
                  <c:v>1.7506725002961012</c:v>
                </c:pt>
                <c:pt idx="37">
                  <c:v>1.6820276496988864</c:v>
                </c:pt>
                <c:pt idx="38">
                  <c:v>1.6160744021928934</c:v>
                </c:pt>
                <c:pt idx="39">
                  <c:v>1.552707218511336</c:v>
                </c:pt>
                <c:pt idx="40">
                  <c:v>1.4918246976412703</c:v>
                </c:pt>
                <c:pt idx="41">
                  <c:v>1.4333294145603401</c:v>
                </c:pt>
                <c:pt idx="42">
                  <c:v>1.3771277643359572</c:v>
                </c:pt>
                <c:pt idx="43">
                  <c:v>1.3231298123374369</c:v>
                </c:pt>
                <c:pt idx="44">
                  <c:v>1.2712491503214047</c:v>
                </c:pt>
                <c:pt idx="45">
                  <c:v>1.2214027581601699</c:v>
                </c:pt>
                <c:pt idx="46">
                  <c:v>1.1735108709918103</c:v>
                </c:pt>
                <c:pt idx="47">
                  <c:v>1.1274968515793757</c:v>
                </c:pt>
                <c:pt idx="48">
                  <c:v>1.0832870676749586</c:v>
                </c:pt>
                <c:pt idx="49">
                  <c:v>1.0408107741923882</c:v>
                </c:pt>
                <c:pt idx="50">
                  <c:v>1</c:v>
                </c:pt>
                <c:pt idx="51">
                  <c:v>0.96078943915232318</c:v>
                </c:pt>
                <c:pt idx="52">
                  <c:v>0.92311634638663576</c:v>
                </c:pt>
                <c:pt idx="53">
                  <c:v>0.88692043671715748</c:v>
                </c:pt>
                <c:pt idx="54">
                  <c:v>0.85214378896621135</c:v>
                </c:pt>
                <c:pt idx="55">
                  <c:v>0.81873075307798182</c:v>
                </c:pt>
                <c:pt idx="56">
                  <c:v>0.78662786106655347</c:v>
                </c:pt>
                <c:pt idx="57">
                  <c:v>0.75578374145572547</c:v>
                </c:pt>
                <c:pt idx="58">
                  <c:v>0.72614903707369094</c:v>
                </c:pt>
                <c:pt idx="59">
                  <c:v>0.69767632607103103</c:v>
                </c:pt>
                <c:pt idx="60">
                  <c:v>0.67032004603563933</c:v>
                </c:pt>
                <c:pt idx="61">
                  <c:v>0.64403642108314141</c:v>
                </c:pt>
                <c:pt idx="62">
                  <c:v>0.61878339180614084</c:v>
                </c:pt>
                <c:pt idx="63">
                  <c:v>0.59452054797019438</c:v>
                </c:pt>
                <c:pt idx="64">
                  <c:v>0.57120906384881487</c:v>
                </c:pt>
                <c:pt idx="65">
                  <c:v>0.54881163609402639</c:v>
                </c:pt>
                <c:pt idx="66">
                  <c:v>0.52729242404304855</c:v>
                </c:pt>
                <c:pt idx="67">
                  <c:v>0.50661699236558955</c:v>
                </c:pt>
                <c:pt idx="68">
                  <c:v>0.48675225595997168</c:v>
                </c:pt>
                <c:pt idx="69">
                  <c:v>0.46766642700990924</c:v>
                </c:pt>
                <c:pt idx="70">
                  <c:v>0.44932896411722156</c:v>
                </c:pt>
                <c:pt idx="71">
                  <c:v>0.43171052342907973</c:v>
                </c:pt>
                <c:pt idx="72">
                  <c:v>0.41478291168158138</c:v>
                </c:pt>
                <c:pt idx="73">
                  <c:v>0.39851904108451414</c:v>
                </c:pt>
                <c:pt idx="74">
                  <c:v>0.38289288597511206</c:v>
                </c:pt>
                <c:pt idx="75">
                  <c:v>0.36787944117144233</c:v>
                </c:pt>
                <c:pt idx="76">
                  <c:v>0.35345468195878016</c:v>
                </c:pt>
                <c:pt idx="77">
                  <c:v>0.33959552564493911</c:v>
                </c:pt>
                <c:pt idx="78">
                  <c:v>0.32627979462303947</c:v>
                </c:pt>
                <c:pt idx="79">
                  <c:v>0.31348618088260533</c:v>
                </c:pt>
                <c:pt idx="80">
                  <c:v>0.30119421191220214</c:v>
                </c:pt>
                <c:pt idx="81">
                  <c:v>0.28938421793905061</c:v>
                </c:pt>
                <c:pt idx="82">
                  <c:v>0.27803730045319414</c:v>
                </c:pt>
                <c:pt idx="83">
                  <c:v>0.26713530196585034</c:v>
                </c:pt>
                <c:pt idx="84">
                  <c:v>0.25666077695355588</c:v>
                </c:pt>
                <c:pt idx="85">
                  <c:v>0.24659696394160649</c:v>
                </c:pt>
                <c:pt idx="86">
                  <c:v>0.23692775868212176</c:v>
                </c:pt>
                <c:pt idx="87">
                  <c:v>0.22763768838381274</c:v>
                </c:pt>
                <c:pt idx="88">
                  <c:v>0.21871188695221475</c:v>
                </c:pt>
                <c:pt idx="89">
                  <c:v>0.21013607120076472</c:v>
                </c:pt>
                <c:pt idx="90">
                  <c:v>0.20189651799465538</c:v>
                </c:pt>
                <c:pt idx="91">
                  <c:v>0.19398004229089191</c:v>
                </c:pt>
                <c:pt idx="92">
                  <c:v>0.18637397603940997</c:v>
                </c:pt>
                <c:pt idx="93">
                  <c:v>0.17906614791149322</c:v>
                </c:pt>
                <c:pt idx="94">
                  <c:v>0.17204486382305054</c:v>
                </c:pt>
                <c:pt idx="95">
                  <c:v>0.16529888822158653</c:v>
                </c:pt>
                <c:pt idx="96">
                  <c:v>0.15881742610692068</c:v>
                </c:pt>
                <c:pt idx="97">
                  <c:v>0.15259010575688389</c:v>
                </c:pt>
                <c:pt idx="98">
                  <c:v>0.14660696213035015</c:v>
                </c:pt>
                <c:pt idx="99">
                  <c:v>0.140858420921045</c:v>
                </c:pt>
                <c:pt idx="100">
                  <c:v>0.1353352832366127</c:v>
                </c:pt>
                <c:pt idx="101">
                  <c:v>0.13002871087842591</c:v>
                </c:pt>
                <c:pt idx="102">
                  <c:v>0.12493021219858241</c:v>
                </c:pt>
                <c:pt idx="103">
                  <c:v>0.12003162851145673</c:v>
                </c:pt>
                <c:pt idx="104">
                  <c:v>0.11532512103806251</c:v>
                </c:pt>
                <c:pt idx="105">
                  <c:v>0.11080315836233387</c:v>
                </c:pt>
                <c:pt idx="106">
                  <c:v>0.10645850437925281</c:v>
                </c:pt>
                <c:pt idx="107">
                  <c:v>0.10228420671553748</c:v>
                </c:pt>
                <c:pt idx="108">
                  <c:v>9.8273585604361544E-2</c:v>
                </c:pt>
                <c:pt idx="109">
                  <c:v>9.4420223196302347E-2</c:v>
                </c:pt>
                <c:pt idx="110">
                  <c:v>9.0717953289412512E-2</c:v>
                </c:pt>
                <c:pt idx="111">
                  <c:v>8.7160851461981298E-2</c:v>
                </c:pt>
                <c:pt idx="112">
                  <c:v>8.3743225592195963E-2</c:v>
                </c:pt>
                <c:pt idx="113">
                  <c:v>8.0459606749532439E-2</c:v>
                </c:pt>
                <c:pt idx="114">
                  <c:v>7.7304740443299741E-2</c:v>
                </c:pt>
                <c:pt idx="115">
                  <c:v>7.4273578214333877E-2</c:v>
                </c:pt>
                <c:pt idx="116">
                  <c:v>7.1361269556386053E-2</c:v>
                </c:pt>
                <c:pt idx="117">
                  <c:v>6.8563154154277911E-2</c:v>
                </c:pt>
                <c:pt idx="118">
                  <c:v>6.5874754426402948E-2</c:v>
                </c:pt>
                <c:pt idx="119">
                  <c:v>6.3291768359640732E-2</c:v>
                </c:pt>
                <c:pt idx="120">
                  <c:v>6.0810062625217973E-2</c:v>
                </c:pt>
                <c:pt idx="121">
                  <c:v>5.8425665964500828E-2</c:v>
                </c:pt>
                <c:pt idx="122">
                  <c:v>5.6134762834133725E-2</c:v>
                </c:pt>
                <c:pt idx="123">
                  <c:v>5.3933687300356019E-2</c:v>
                </c:pt>
                <c:pt idx="124">
                  <c:v>5.1818917172725833E-2</c:v>
                </c:pt>
                <c:pt idx="125">
                  <c:v>4.9787068367863944E-2</c:v>
                </c:pt>
                <c:pt idx="126">
                  <c:v>4.7834889494198368E-2</c:v>
                </c:pt>
                <c:pt idx="127">
                  <c:v>4.5959256649044204E-2</c:v>
                </c:pt>
                <c:pt idx="128">
                  <c:v>4.415716841969286E-2</c:v>
                </c:pt>
                <c:pt idx="129">
                  <c:v>4.2425741080511385E-2</c:v>
                </c:pt>
                <c:pt idx="130">
                  <c:v>4.0762203978366211E-2</c:v>
                </c:pt>
                <c:pt idx="131">
                  <c:v>3.9163895098987066E-2</c:v>
                </c:pt>
                <c:pt idx="132">
                  <c:v>3.7628256807176221E-2</c:v>
                </c:pt>
                <c:pt idx="133">
                  <c:v>3.6152831754046426E-2</c:v>
                </c:pt>
                <c:pt idx="134">
                  <c:v>3.4735258944738563E-2</c:v>
                </c:pt>
                <c:pt idx="135">
                  <c:v>3.337326996032608E-2</c:v>
                </c:pt>
                <c:pt idx="136">
                  <c:v>3.2064685327860769E-2</c:v>
                </c:pt>
                <c:pt idx="137">
                  <c:v>3.0807411032751076E-2</c:v>
                </c:pt>
                <c:pt idx="138">
                  <c:v>2.9599435167891999E-2</c:v>
                </c:pt>
                <c:pt idx="139">
                  <c:v>2.8438824714184505E-2</c:v>
                </c:pt>
                <c:pt idx="140">
                  <c:v>2.7323722447292559E-2</c:v>
                </c:pt>
                <c:pt idx="141">
                  <c:v>2.6252343965687961E-2</c:v>
                </c:pt>
                <c:pt idx="142">
                  <c:v>2.5222974835227212E-2</c:v>
                </c:pt>
                <c:pt idx="143">
                  <c:v>2.4233967845691113E-2</c:v>
                </c:pt>
                <c:pt idx="144">
                  <c:v>2.328374037489701E-2</c:v>
                </c:pt>
                <c:pt idx="145">
                  <c:v>2.2370771856165601E-2</c:v>
                </c:pt>
                <c:pt idx="146">
                  <c:v>2.1493601345089923E-2</c:v>
                </c:pt>
                <c:pt idx="147">
                  <c:v>2.0650825181712566E-2</c:v>
                </c:pt>
                <c:pt idx="148">
                  <c:v>1.9841094744370288E-2</c:v>
                </c:pt>
                <c:pt idx="149">
                  <c:v>1.9063114291611637E-2</c:v>
                </c:pt>
                <c:pt idx="150">
                  <c:v>1.8315638888734179E-2</c:v>
                </c:pt>
              </c:numCache>
            </c:numRef>
          </c:yVal>
          <c:smooth val="1"/>
        </c:ser>
        <c:ser>
          <c:idx val="2"/>
          <c:order val="2"/>
          <c:spPr>
            <a:ln w="28440">
              <a:solidFill>
                <a:schemeClr val="tx1">
                  <a:lumMod val="50000"/>
                </a:schemeClr>
              </a:solidFill>
              <a:round/>
            </a:ln>
          </c:spPr>
          <c:marker>
            <c:symbol val="none"/>
          </c:marker>
          <c:xVal>
            <c:numRef>
              <c:f>'[deconv-curves-test.xlsx]Sheet1'!$A$2:$A$152</c:f>
              <c:numCache>
                <c:formatCode>General</c:formatCode>
                <c:ptCount val="151"/>
                <c:pt idx="0">
                  <c:v>-1000</c:v>
                </c:pt>
                <c:pt idx="1">
                  <c:v>-980</c:v>
                </c:pt>
                <c:pt idx="2">
                  <c:v>-960</c:v>
                </c:pt>
                <c:pt idx="3">
                  <c:v>-940</c:v>
                </c:pt>
                <c:pt idx="4">
                  <c:v>-920</c:v>
                </c:pt>
                <c:pt idx="5">
                  <c:v>-900</c:v>
                </c:pt>
                <c:pt idx="6">
                  <c:v>-880</c:v>
                </c:pt>
                <c:pt idx="7">
                  <c:v>-860</c:v>
                </c:pt>
                <c:pt idx="8">
                  <c:v>-840</c:v>
                </c:pt>
                <c:pt idx="9">
                  <c:v>-820</c:v>
                </c:pt>
                <c:pt idx="10">
                  <c:v>-800</c:v>
                </c:pt>
                <c:pt idx="11">
                  <c:v>-780</c:v>
                </c:pt>
                <c:pt idx="12">
                  <c:v>-760</c:v>
                </c:pt>
                <c:pt idx="13">
                  <c:v>-740</c:v>
                </c:pt>
                <c:pt idx="14">
                  <c:v>-720</c:v>
                </c:pt>
                <c:pt idx="15">
                  <c:v>-700</c:v>
                </c:pt>
                <c:pt idx="16">
                  <c:v>-680</c:v>
                </c:pt>
                <c:pt idx="17">
                  <c:v>-660</c:v>
                </c:pt>
                <c:pt idx="18">
                  <c:v>-640</c:v>
                </c:pt>
                <c:pt idx="19">
                  <c:v>-620</c:v>
                </c:pt>
                <c:pt idx="20">
                  <c:v>-600</c:v>
                </c:pt>
                <c:pt idx="21">
                  <c:v>-580</c:v>
                </c:pt>
                <c:pt idx="22">
                  <c:v>-560</c:v>
                </c:pt>
                <c:pt idx="23">
                  <c:v>-540</c:v>
                </c:pt>
                <c:pt idx="24">
                  <c:v>-520</c:v>
                </c:pt>
                <c:pt idx="25">
                  <c:v>-500</c:v>
                </c:pt>
                <c:pt idx="26">
                  <c:v>-480</c:v>
                </c:pt>
                <c:pt idx="27">
                  <c:v>-460</c:v>
                </c:pt>
                <c:pt idx="28">
                  <c:v>-440</c:v>
                </c:pt>
                <c:pt idx="29">
                  <c:v>-420</c:v>
                </c:pt>
                <c:pt idx="30">
                  <c:v>-400</c:v>
                </c:pt>
                <c:pt idx="31">
                  <c:v>-380</c:v>
                </c:pt>
                <c:pt idx="32">
                  <c:v>-360</c:v>
                </c:pt>
                <c:pt idx="33">
                  <c:v>-340</c:v>
                </c:pt>
                <c:pt idx="34">
                  <c:v>-320</c:v>
                </c:pt>
                <c:pt idx="35">
                  <c:v>-300</c:v>
                </c:pt>
                <c:pt idx="36">
                  <c:v>-280</c:v>
                </c:pt>
                <c:pt idx="37">
                  <c:v>-260</c:v>
                </c:pt>
                <c:pt idx="38">
                  <c:v>-240</c:v>
                </c:pt>
                <c:pt idx="39">
                  <c:v>-220</c:v>
                </c:pt>
                <c:pt idx="40">
                  <c:v>-200</c:v>
                </c:pt>
                <c:pt idx="41">
                  <c:v>-180</c:v>
                </c:pt>
                <c:pt idx="42">
                  <c:v>-160</c:v>
                </c:pt>
                <c:pt idx="43">
                  <c:v>-140</c:v>
                </c:pt>
                <c:pt idx="44">
                  <c:v>-120</c:v>
                </c:pt>
                <c:pt idx="45">
                  <c:v>-100</c:v>
                </c:pt>
                <c:pt idx="46">
                  <c:v>-80</c:v>
                </c:pt>
                <c:pt idx="47">
                  <c:v>-60</c:v>
                </c:pt>
                <c:pt idx="48">
                  <c:v>-40</c:v>
                </c:pt>
                <c:pt idx="49">
                  <c:v>-20</c:v>
                </c:pt>
                <c:pt idx="50">
                  <c:v>0</c:v>
                </c:pt>
                <c:pt idx="51">
                  <c:v>20</c:v>
                </c:pt>
                <c:pt idx="52">
                  <c:v>40</c:v>
                </c:pt>
                <c:pt idx="53">
                  <c:v>60</c:v>
                </c:pt>
                <c:pt idx="54">
                  <c:v>80</c:v>
                </c:pt>
                <c:pt idx="55">
                  <c:v>100</c:v>
                </c:pt>
                <c:pt idx="56">
                  <c:v>120</c:v>
                </c:pt>
                <c:pt idx="57">
                  <c:v>140</c:v>
                </c:pt>
                <c:pt idx="58">
                  <c:v>160</c:v>
                </c:pt>
                <c:pt idx="59">
                  <c:v>180</c:v>
                </c:pt>
                <c:pt idx="60">
                  <c:v>200</c:v>
                </c:pt>
                <c:pt idx="61">
                  <c:v>220</c:v>
                </c:pt>
                <c:pt idx="62">
                  <c:v>240</c:v>
                </c:pt>
                <c:pt idx="63">
                  <c:v>260</c:v>
                </c:pt>
                <c:pt idx="64">
                  <c:v>280</c:v>
                </c:pt>
                <c:pt idx="65">
                  <c:v>300</c:v>
                </c:pt>
                <c:pt idx="66">
                  <c:v>320</c:v>
                </c:pt>
                <c:pt idx="67">
                  <c:v>340</c:v>
                </c:pt>
                <c:pt idx="68">
                  <c:v>360</c:v>
                </c:pt>
                <c:pt idx="69">
                  <c:v>380</c:v>
                </c:pt>
                <c:pt idx="70">
                  <c:v>400</c:v>
                </c:pt>
                <c:pt idx="71">
                  <c:v>420</c:v>
                </c:pt>
                <c:pt idx="72">
                  <c:v>440</c:v>
                </c:pt>
                <c:pt idx="73">
                  <c:v>460</c:v>
                </c:pt>
                <c:pt idx="74">
                  <c:v>480</c:v>
                </c:pt>
                <c:pt idx="75">
                  <c:v>500</c:v>
                </c:pt>
                <c:pt idx="76">
                  <c:v>520</c:v>
                </c:pt>
                <c:pt idx="77">
                  <c:v>540</c:v>
                </c:pt>
                <c:pt idx="78">
                  <c:v>560</c:v>
                </c:pt>
                <c:pt idx="79">
                  <c:v>580</c:v>
                </c:pt>
                <c:pt idx="80">
                  <c:v>600</c:v>
                </c:pt>
                <c:pt idx="81">
                  <c:v>620</c:v>
                </c:pt>
                <c:pt idx="82">
                  <c:v>640</c:v>
                </c:pt>
                <c:pt idx="83">
                  <c:v>660</c:v>
                </c:pt>
                <c:pt idx="84">
                  <c:v>680</c:v>
                </c:pt>
                <c:pt idx="85">
                  <c:v>700</c:v>
                </c:pt>
                <c:pt idx="86">
                  <c:v>720</c:v>
                </c:pt>
                <c:pt idx="87">
                  <c:v>740</c:v>
                </c:pt>
                <c:pt idx="88">
                  <c:v>760</c:v>
                </c:pt>
                <c:pt idx="89">
                  <c:v>780</c:v>
                </c:pt>
                <c:pt idx="90">
                  <c:v>800</c:v>
                </c:pt>
                <c:pt idx="91">
                  <c:v>820</c:v>
                </c:pt>
                <c:pt idx="92">
                  <c:v>840</c:v>
                </c:pt>
                <c:pt idx="93">
                  <c:v>860</c:v>
                </c:pt>
                <c:pt idx="94">
                  <c:v>880</c:v>
                </c:pt>
                <c:pt idx="95">
                  <c:v>900</c:v>
                </c:pt>
                <c:pt idx="96">
                  <c:v>920</c:v>
                </c:pt>
                <c:pt idx="97">
                  <c:v>940</c:v>
                </c:pt>
                <c:pt idx="98">
                  <c:v>960</c:v>
                </c:pt>
                <c:pt idx="99">
                  <c:v>980</c:v>
                </c:pt>
                <c:pt idx="100">
                  <c:v>1000</c:v>
                </c:pt>
                <c:pt idx="101">
                  <c:v>1020</c:v>
                </c:pt>
                <c:pt idx="102">
                  <c:v>1040</c:v>
                </c:pt>
                <c:pt idx="103">
                  <c:v>1060</c:v>
                </c:pt>
                <c:pt idx="104">
                  <c:v>1080</c:v>
                </c:pt>
                <c:pt idx="105">
                  <c:v>1100</c:v>
                </c:pt>
                <c:pt idx="106">
                  <c:v>1120</c:v>
                </c:pt>
                <c:pt idx="107">
                  <c:v>1140</c:v>
                </c:pt>
                <c:pt idx="108">
                  <c:v>1160</c:v>
                </c:pt>
                <c:pt idx="109">
                  <c:v>1180</c:v>
                </c:pt>
                <c:pt idx="110">
                  <c:v>1200</c:v>
                </c:pt>
                <c:pt idx="111">
                  <c:v>1220</c:v>
                </c:pt>
                <c:pt idx="112">
                  <c:v>1240</c:v>
                </c:pt>
                <c:pt idx="113">
                  <c:v>1260</c:v>
                </c:pt>
                <c:pt idx="114">
                  <c:v>1280</c:v>
                </c:pt>
                <c:pt idx="115">
                  <c:v>1300</c:v>
                </c:pt>
                <c:pt idx="116">
                  <c:v>1320</c:v>
                </c:pt>
                <c:pt idx="117">
                  <c:v>1340</c:v>
                </c:pt>
                <c:pt idx="118">
                  <c:v>1360</c:v>
                </c:pt>
                <c:pt idx="119">
                  <c:v>1380</c:v>
                </c:pt>
                <c:pt idx="120">
                  <c:v>1400</c:v>
                </c:pt>
                <c:pt idx="121">
                  <c:v>1420</c:v>
                </c:pt>
                <c:pt idx="122">
                  <c:v>1440</c:v>
                </c:pt>
                <c:pt idx="123">
                  <c:v>1460</c:v>
                </c:pt>
                <c:pt idx="124">
                  <c:v>1480</c:v>
                </c:pt>
                <c:pt idx="125">
                  <c:v>1500</c:v>
                </c:pt>
                <c:pt idx="126">
                  <c:v>1520</c:v>
                </c:pt>
                <c:pt idx="127">
                  <c:v>1540</c:v>
                </c:pt>
                <c:pt idx="128">
                  <c:v>1560</c:v>
                </c:pt>
                <c:pt idx="129">
                  <c:v>1580</c:v>
                </c:pt>
                <c:pt idx="130">
                  <c:v>1600</c:v>
                </c:pt>
                <c:pt idx="131">
                  <c:v>1620</c:v>
                </c:pt>
                <c:pt idx="132">
                  <c:v>1640</c:v>
                </c:pt>
                <c:pt idx="133">
                  <c:v>1660</c:v>
                </c:pt>
                <c:pt idx="134">
                  <c:v>1680</c:v>
                </c:pt>
                <c:pt idx="135">
                  <c:v>1700</c:v>
                </c:pt>
                <c:pt idx="136">
                  <c:v>1720</c:v>
                </c:pt>
                <c:pt idx="137">
                  <c:v>1740</c:v>
                </c:pt>
                <c:pt idx="138">
                  <c:v>1760</c:v>
                </c:pt>
                <c:pt idx="139">
                  <c:v>1780</c:v>
                </c:pt>
                <c:pt idx="140">
                  <c:v>1800</c:v>
                </c:pt>
                <c:pt idx="141">
                  <c:v>1820</c:v>
                </c:pt>
                <c:pt idx="142">
                  <c:v>1840</c:v>
                </c:pt>
                <c:pt idx="143">
                  <c:v>1860</c:v>
                </c:pt>
                <c:pt idx="144">
                  <c:v>1880</c:v>
                </c:pt>
                <c:pt idx="145">
                  <c:v>1900</c:v>
                </c:pt>
                <c:pt idx="146">
                  <c:v>1920</c:v>
                </c:pt>
                <c:pt idx="147">
                  <c:v>1940</c:v>
                </c:pt>
                <c:pt idx="148">
                  <c:v>1960</c:v>
                </c:pt>
                <c:pt idx="149">
                  <c:v>1980</c:v>
                </c:pt>
                <c:pt idx="150">
                  <c:v>2000</c:v>
                </c:pt>
              </c:numCache>
            </c:numRef>
          </c:xVal>
          <c:yVal>
            <c:numRef>
              <c:f>'[deconv-curves-test.xlsx]Sheet1'!$H$2:$H$152</c:f>
              <c:numCache>
                <c:formatCode>General</c:formatCode>
                <c:ptCount val="151"/>
                <c:pt idx="0">
                  <c:v>1.9287498479639178E-22</c:v>
                </c:pt>
                <c:pt idx="1">
                  <c:v>1.3969439431470991E-21</c:v>
                </c:pt>
                <c:pt idx="2">
                  <c:v>9.7209850203007803E-21</c:v>
                </c:pt>
                <c:pt idx="3">
                  <c:v>6.4993479720708929E-20</c:v>
                </c:pt>
                <c:pt idx="4">
                  <c:v>4.1750100558505142E-19</c:v>
                </c:pt>
                <c:pt idx="5">
                  <c:v>2.576757109154981E-18</c:v>
                </c:pt>
                <c:pt idx="6">
                  <c:v>1.5279799682873048E-17</c:v>
                </c:pt>
                <c:pt idx="7">
                  <c:v>8.7054266222962508E-17</c:v>
                </c:pt>
                <c:pt idx="8">
                  <c:v>4.7653047352990878E-16</c:v>
                </c:pt>
                <c:pt idx="9">
                  <c:v>2.5062218871452745E-15</c:v>
                </c:pt>
                <c:pt idx="10">
                  <c:v>1.2664165549094176E-14</c:v>
                </c:pt>
                <c:pt idx="11">
                  <c:v>6.1483964127047563E-14</c:v>
                </c:pt>
                <c:pt idx="12">
                  <c:v>2.8679750088880978E-13</c:v>
                </c:pt>
                <c:pt idx="13">
                  <c:v>1.2853372251336503E-12</c:v>
                </c:pt>
                <c:pt idx="14">
                  <c:v>5.5346100717010135E-12</c:v>
                </c:pt>
                <c:pt idx="15">
                  <c:v>2.289734845645553E-11</c:v>
                </c:pt>
                <c:pt idx="16">
                  <c:v>9.1014707644879351E-11</c:v>
                </c:pt>
                <c:pt idx="17">
                  <c:v>3.475891281239922E-10</c:v>
                </c:pt>
                <c:pt idx="18">
                  <c:v>1.2754076295260442E-9</c:v>
                </c:pt>
                <c:pt idx="19">
                  <c:v>4.4963494622808701E-9</c:v>
                </c:pt>
                <c:pt idx="20">
                  <c:v>1.5229979744712629E-8</c:v>
                </c:pt>
                <c:pt idx="21">
                  <c:v>4.9564053191724981E-8</c:v>
                </c:pt>
                <c:pt idx="22">
                  <c:v>1.5497531357028967E-7</c:v>
                </c:pt>
                <c:pt idx="23">
                  <c:v>4.6557157157830866E-7</c:v>
                </c:pt>
                <c:pt idx="24">
                  <c:v>1.3438122776315214E-6</c:v>
                </c:pt>
                <c:pt idx="25">
                  <c:v>3.7266531720786709E-6</c:v>
                </c:pt>
                <c:pt idx="26">
                  <c:v>9.9295043058510811E-6</c:v>
                </c:pt>
                <c:pt idx="27">
                  <c:v>2.5419346516199247E-5</c:v>
                </c:pt>
                <c:pt idx="28">
                  <c:v>6.252150377482026E-5</c:v>
                </c:pt>
                <c:pt idx="29">
                  <c:v>1.4774836023203364E-4</c:v>
                </c:pt>
                <c:pt idx="30">
                  <c:v>3.3546262790251185E-4</c:v>
                </c:pt>
                <c:pt idx="31">
                  <c:v>7.3180241888047277E-4</c:v>
                </c:pt>
                <c:pt idx="32">
                  <c:v>1.533810679324463E-3</c:v>
                </c:pt>
                <c:pt idx="33">
                  <c:v>3.0887154082367687E-3</c:v>
                </c:pt>
                <c:pt idx="34">
                  <c:v>5.9760228950059427E-3</c:v>
                </c:pt>
                <c:pt idx="35">
                  <c:v>1.1108996538242306E-2</c:v>
                </c:pt>
                <c:pt idx="36">
                  <c:v>1.9841094744370288E-2</c:v>
                </c:pt>
                <c:pt idx="37">
                  <c:v>3.4047454734599344E-2</c:v>
                </c:pt>
                <c:pt idx="38">
                  <c:v>5.6134762834133725E-2</c:v>
                </c:pt>
                <c:pt idx="39">
                  <c:v>8.8921617459386343E-2</c:v>
                </c:pt>
                <c:pt idx="40">
                  <c:v>0.1353352832366127</c:v>
                </c:pt>
                <c:pt idx="41">
                  <c:v>0.19789869908361465</c:v>
                </c:pt>
                <c:pt idx="42">
                  <c:v>0.27803730045319414</c:v>
                </c:pt>
                <c:pt idx="43">
                  <c:v>0.37531109885139957</c:v>
                </c:pt>
                <c:pt idx="44">
                  <c:v>0.48675225595997168</c:v>
                </c:pt>
                <c:pt idx="45">
                  <c:v>0.60653065971263342</c:v>
                </c:pt>
                <c:pt idx="46">
                  <c:v>0.72614903707369094</c:v>
                </c:pt>
                <c:pt idx="47">
                  <c:v>0.835270211411272</c:v>
                </c:pt>
                <c:pt idx="48">
                  <c:v>0.92311634638663576</c:v>
                </c:pt>
                <c:pt idx="49">
                  <c:v>0.98019867330675525</c:v>
                </c:pt>
                <c:pt idx="50">
                  <c:v>1</c:v>
                </c:pt>
                <c:pt idx="51">
                  <c:v>0.98019867330675525</c:v>
                </c:pt>
                <c:pt idx="52">
                  <c:v>0.92311634638663576</c:v>
                </c:pt>
                <c:pt idx="53">
                  <c:v>0.835270211411272</c:v>
                </c:pt>
                <c:pt idx="54">
                  <c:v>0.72614903707369094</c:v>
                </c:pt>
                <c:pt idx="55">
                  <c:v>0.60653065971263342</c:v>
                </c:pt>
                <c:pt idx="56">
                  <c:v>0.48675225595997168</c:v>
                </c:pt>
                <c:pt idx="57">
                  <c:v>0.37531109885139957</c:v>
                </c:pt>
                <c:pt idx="58">
                  <c:v>0.27803730045319414</c:v>
                </c:pt>
                <c:pt idx="59">
                  <c:v>0.19789869908361465</c:v>
                </c:pt>
                <c:pt idx="60">
                  <c:v>0.1353352832366127</c:v>
                </c:pt>
                <c:pt idx="61">
                  <c:v>8.8921617459386343E-2</c:v>
                </c:pt>
                <c:pt idx="62">
                  <c:v>5.6134762834133725E-2</c:v>
                </c:pt>
                <c:pt idx="63">
                  <c:v>3.4047454734599344E-2</c:v>
                </c:pt>
                <c:pt idx="64">
                  <c:v>1.9841094744370288E-2</c:v>
                </c:pt>
                <c:pt idx="65">
                  <c:v>1.1108996538242306E-2</c:v>
                </c:pt>
                <c:pt idx="66">
                  <c:v>5.9760228950059427E-3</c:v>
                </c:pt>
                <c:pt idx="67">
                  <c:v>3.0887154082367687E-3</c:v>
                </c:pt>
                <c:pt idx="68">
                  <c:v>1.533810679324463E-3</c:v>
                </c:pt>
                <c:pt idx="69">
                  <c:v>7.3180241888047277E-4</c:v>
                </c:pt>
                <c:pt idx="70">
                  <c:v>3.3546262790251185E-4</c:v>
                </c:pt>
                <c:pt idx="71">
                  <c:v>1.4774836023203364E-4</c:v>
                </c:pt>
                <c:pt idx="72">
                  <c:v>6.252150377482026E-5</c:v>
                </c:pt>
                <c:pt idx="73">
                  <c:v>2.5419346516199247E-5</c:v>
                </c:pt>
                <c:pt idx="74">
                  <c:v>9.9295043058510811E-6</c:v>
                </c:pt>
                <c:pt idx="75">
                  <c:v>3.7266531720786709E-6</c:v>
                </c:pt>
                <c:pt idx="76">
                  <c:v>1.3438122776315214E-6</c:v>
                </c:pt>
                <c:pt idx="77">
                  <c:v>4.6557157157830866E-7</c:v>
                </c:pt>
                <c:pt idx="78">
                  <c:v>1.5497531357028967E-7</c:v>
                </c:pt>
                <c:pt idx="79">
                  <c:v>4.9564053191724981E-8</c:v>
                </c:pt>
                <c:pt idx="80">
                  <c:v>1.5229979744712629E-8</c:v>
                </c:pt>
                <c:pt idx="81">
                  <c:v>4.4963494622808701E-9</c:v>
                </c:pt>
                <c:pt idx="82">
                  <c:v>1.2754076295260442E-9</c:v>
                </c:pt>
                <c:pt idx="83">
                  <c:v>3.475891281239922E-10</c:v>
                </c:pt>
                <c:pt idx="84">
                  <c:v>9.1014707644879351E-11</c:v>
                </c:pt>
                <c:pt idx="85">
                  <c:v>2.289734845645553E-11</c:v>
                </c:pt>
                <c:pt idx="86">
                  <c:v>5.5346100717010135E-12</c:v>
                </c:pt>
                <c:pt idx="87">
                  <c:v>1.2853372251336503E-12</c:v>
                </c:pt>
                <c:pt idx="88">
                  <c:v>2.8679750088880978E-13</c:v>
                </c:pt>
                <c:pt idx="89">
                  <c:v>6.1483964127047563E-14</c:v>
                </c:pt>
                <c:pt idx="90">
                  <c:v>1.2664165549094176E-14</c:v>
                </c:pt>
                <c:pt idx="91">
                  <c:v>2.5062218871452745E-15</c:v>
                </c:pt>
                <c:pt idx="92">
                  <c:v>4.7653047352990878E-16</c:v>
                </c:pt>
                <c:pt idx="93">
                  <c:v>8.7054266222962508E-17</c:v>
                </c:pt>
                <c:pt idx="94">
                  <c:v>1.5279799682873048E-17</c:v>
                </c:pt>
                <c:pt idx="95">
                  <c:v>2.576757109154981E-18</c:v>
                </c:pt>
                <c:pt idx="96">
                  <c:v>4.1750100558505142E-19</c:v>
                </c:pt>
                <c:pt idx="97">
                  <c:v>6.4993479720708929E-20</c:v>
                </c:pt>
                <c:pt idx="98">
                  <c:v>9.7209850203007803E-21</c:v>
                </c:pt>
                <c:pt idx="99">
                  <c:v>1.3969439431470991E-21</c:v>
                </c:pt>
                <c:pt idx="100">
                  <c:v>1.9287498479639178E-22</c:v>
                </c:pt>
                <c:pt idx="101">
                  <c:v>2.5585920810486678E-23</c:v>
                </c:pt>
                <c:pt idx="102">
                  <c:v>3.2610271807110525E-24</c:v>
                </c:pt>
                <c:pt idx="103">
                  <c:v>3.993337409857663E-25</c:v>
                </c:pt>
                <c:pt idx="104">
                  <c:v>4.6983548608980136E-26</c:v>
                </c:pt>
                <c:pt idx="105">
                  <c:v>5.3110922496790952E-27</c:v>
                </c:pt>
                <c:pt idx="106">
                  <c:v>5.7683299612478847E-28</c:v>
                </c:pt>
                <c:pt idx="107">
                  <c:v>6.0192802768164858E-29</c:v>
                </c:pt>
                <c:pt idx="108">
                  <c:v>6.0348608059710055E-30</c:v>
                </c:pt>
                <c:pt idx="109">
                  <c:v>5.8132388848895457E-31</c:v>
                </c:pt>
                <c:pt idx="110">
                  <c:v>5.3801861600211382E-32</c:v>
                </c:pt>
                <c:pt idx="111">
                  <c:v>4.7841485558168357E-33</c:v>
                </c:pt>
                <c:pt idx="112">
                  <c:v>4.0873349728659457E-34</c:v>
                </c:pt>
                <c:pt idx="113">
                  <c:v>3.3550888562311458E-35</c:v>
                </c:pt>
                <c:pt idx="114">
                  <c:v>2.6460377906876222E-36</c:v>
                </c:pt>
                <c:pt idx="115">
                  <c:v>2.0050087819616541E-37</c:v>
                </c:pt>
                <c:pt idx="116">
                  <c:v>1.4597037932095734E-38</c:v>
                </c:pt>
                <c:pt idx="117">
                  <c:v>1.0210368460893815E-39</c:v>
                </c:pt>
                <c:pt idx="118">
                  <c:v>6.8619304767613658E-41</c:v>
                </c:pt>
                <c:pt idx="119">
                  <c:v>4.4307723124128868E-42</c:v>
                </c:pt>
                <c:pt idx="120">
                  <c:v>2.7487850079102147E-43</c:v>
                </c:pt>
                <c:pt idx="121">
                  <c:v>1.638439217006888E-44</c:v>
                </c:pt>
                <c:pt idx="122">
                  <c:v>9.3831382728306222E-46</c:v>
                </c:pt>
                <c:pt idx="123">
                  <c:v>5.162904820056606E-47</c:v>
                </c:pt>
                <c:pt idx="124">
                  <c:v>2.7294072571903475E-48</c:v>
                </c:pt>
                <c:pt idx="125">
                  <c:v>1.3863432936411706E-49</c:v>
                </c:pt>
                <c:pt idx="126">
                  <c:v>6.7655241797695289E-51</c:v>
                </c:pt>
                <c:pt idx="127">
                  <c:v>3.1721983574449558E-52</c:v>
                </c:pt>
                <c:pt idx="128">
                  <c:v>1.4290500583704821E-53</c:v>
                </c:pt>
                <c:pt idx="129">
                  <c:v>6.1853284868242995E-55</c:v>
                </c:pt>
                <c:pt idx="130">
                  <c:v>2.5722093726424148E-56</c:v>
                </c:pt>
                <c:pt idx="131">
                  <c:v>1.0277277534252784E-57</c:v>
                </c:pt>
                <c:pt idx="132">
                  <c:v>3.9452822052174554E-59</c:v>
                </c:pt>
                <c:pt idx="133">
                  <c:v>1.4551450402016707E-60</c:v>
                </c:pt>
                <c:pt idx="134">
                  <c:v>5.1565913268420381E-62</c:v>
                </c:pt>
                <c:pt idx="135">
                  <c:v>1.7556880978548265E-63</c:v>
                </c:pt>
                <c:pt idx="136">
                  <c:v>5.7432832674288181E-65</c:v>
                </c:pt>
                <c:pt idx="137">
                  <c:v>1.8051002629935962E-66</c:v>
                </c:pt>
                <c:pt idx="138">
                  <c:v>5.4509304757345587E-68</c:v>
                </c:pt>
                <c:pt idx="139">
                  <c:v>1.58149628794804E-69</c:v>
                </c:pt>
                <c:pt idx="140">
                  <c:v>4.4085313314632264E-71</c:v>
                </c:pt>
                <c:pt idx="141">
                  <c:v>1.1807226845823849E-72</c:v>
                </c:pt>
                <c:pt idx="142">
                  <c:v>3.0382961507318205E-74</c:v>
                </c:pt>
                <c:pt idx="143">
                  <c:v>7.51173953073493E-76</c:v>
                </c:pt>
                <c:pt idx="144">
                  <c:v>1.7843463550857652E-77</c:v>
                </c:pt>
                <c:pt idx="145">
                  <c:v>4.0723586257611754E-79</c:v>
                </c:pt>
                <c:pt idx="146">
                  <c:v>8.9297869115720532E-81</c:v>
                </c:pt>
                <c:pt idx="147">
                  <c:v>1.8813274639385904E-82</c:v>
                </c:pt>
                <c:pt idx="148">
                  <c:v>3.8081663925604481E-84</c:v>
                </c:pt>
                <c:pt idx="149">
                  <c:v>7.4062037788675361E-86</c:v>
                </c:pt>
                <c:pt idx="150">
                  <c:v>1.3838965267367376E-87</c:v>
                </c:pt>
              </c:numCache>
            </c:numRef>
          </c:yVal>
          <c:smooth val="1"/>
        </c:ser>
        <c:dLbls>
          <c:showLegendKey val="0"/>
          <c:showVal val="0"/>
          <c:showCatName val="0"/>
          <c:showSerName val="0"/>
          <c:showPercent val="0"/>
          <c:showBubbleSize val="0"/>
        </c:dLbls>
        <c:axId val="96965376"/>
        <c:axId val="96966912"/>
      </c:scatterChart>
      <c:valAx>
        <c:axId val="96965376"/>
        <c:scaling>
          <c:orientation val="minMax"/>
          <c:max val="2500"/>
          <c:min val="-500"/>
        </c:scaling>
        <c:delete val="0"/>
        <c:axPos val="b"/>
        <c:numFmt formatCode="General" sourceLinked="1"/>
        <c:majorTickMark val="out"/>
        <c:minorTickMark val="none"/>
        <c:tickLblPos val="nextTo"/>
        <c:spPr>
          <a:ln w="9360">
            <a:solidFill>
              <a:srgbClr val="878787"/>
            </a:solidFill>
            <a:round/>
          </a:ln>
        </c:spPr>
        <c:crossAx val="96966912"/>
        <c:crossesAt val="0"/>
        <c:crossBetween val="midCat"/>
      </c:valAx>
      <c:valAx>
        <c:axId val="96966912"/>
        <c:scaling>
          <c:orientation val="minMax"/>
          <c:max val="2"/>
          <c:min val="0"/>
        </c:scaling>
        <c:delete val="0"/>
        <c:axPos val="l"/>
        <c:numFmt formatCode="General" sourceLinked="1"/>
        <c:majorTickMark val="none"/>
        <c:minorTickMark val="none"/>
        <c:tickLblPos val="nextTo"/>
        <c:spPr>
          <a:ln w="9360">
            <a:solidFill>
              <a:srgbClr val="878787"/>
            </a:solidFill>
            <a:round/>
          </a:ln>
        </c:spPr>
        <c:crossAx val="96965376"/>
        <c:crossesAt val="0"/>
        <c:crossBetween val="midCat"/>
        <c:majorUnit val="500"/>
        <c:minorUnit val="250"/>
      </c:valAx>
      <c:spPr>
        <a:noFill/>
        <a:ln w="25400">
          <a:noFill/>
        </a:ln>
      </c:spPr>
    </c:plotArea>
    <c:plotVisOnly val="1"/>
    <c:dispBlanksAs val="zero"/>
    <c:showDLblsOverMax val="1"/>
  </c:chart>
  <c:spPr>
    <a:noFill/>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476104875958029E-2"/>
          <c:y val="1.7525903747959135E-2"/>
          <c:w val="0.75521323500157334"/>
          <c:h val="0.89616837096971147"/>
        </c:manualLayout>
      </c:layout>
      <c:scatterChart>
        <c:scatterStyle val="lineMarker"/>
        <c:varyColors val="0"/>
        <c:ser>
          <c:idx val="2"/>
          <c:order val="0"/>
          <c:marker>
            <c:symbol val="none"/>
          </c:marker>
          <c:xVal>
            <c:numRef>
              <c:f>Sheet1!$A$2:$A$152</c:f>
              <c:numCache>
                <c:formatCode>General</c:formatCode>
                <c:ptCount val="151"/>
                <c:pt idx="0">
                  <c:v>-1000</c:v>
                </c:pt>
                <c:pt idx="1">
                  <c:v>-980</c:v>
                </c:pt>
                <c:pt idx="2">
                  <c:v>-960</c:v>
                </c:pt>
                <c:pt idx="3">
                  <c:v>-940</c:v>
                </c:pt>
                <c:pt idx="4">
                  <c:v>-920</c:v>
                </c:pt>
                <c:pt idx="5">
                  <c:v>-900</c:v>
                </c:pt>
                <c:pt idx="6">
                  <c:v>-880</c:v>
                </c:pt>
                <c:pt idx="7">
                  <c:v>-860</c:v>
                </c:pt>
                <c:pt idx="8">
                  <c:v>-840</c:v>
                </c:pt>
                <c:pt idx="9">
                  <c:v>-820</c:v>
                </c:pt>
                <c:pt idx="10">
                  <c:v>-800</c:v>
                </c:pt>
                <c:pt idx="11">
                  <c:v>-780</c:v>
                </c:pt>
                <c:pt idx="12">
                  <c:v>-760</c:v>
                </c:pt>
                <c:pt idx="13">
                  <c:v>-740</c:v>
                </c:pt>
                <c:pt idx="14">
                  <c:v>-720</c:v>
                </c:pt>
                <c:pt idx="15">
                  <c:v>-700</c:v>
                </c:pt>
                <c:pt idx="16">
                  <c:v>-680</c:v>
                </c:pt>
                <c:pt idx="17">
                  <c:v>-660</c:v>
                </c:pt>
                <c:pt idx="18">
                  <c:v>-640</c:v>
                </c:pt>
                <c:pt idx="19">
                  <c:v>-620</c:v>
                </c:pt>
                <c:pt idx="20">
                  <c:v>-600</c:v>
                </c:pt>
                <c:pt idx="21">
                  <c:v>-580</c:v>
                </c:pt>
                <c:pt idx="22">
                  <c:v>-560</c:v>
                </c:pt>
                <c:pt idx="23">
                  <c:v>-540</c:v>
                </c:pt>
                <c:pt idx="24">
                  <c:v>-520</c:v>
                </c:pt>
                <c:pt idx="25">
                  <c:v>-500</c:v>
                </c:pt>
                <c:pt idx="26">
                  <c:v>-480</c:v>
                </c:pt>
                <c:pt idx="27">
                  <c:v>-460</c:v>
                </c:pt>
                <c:pt idx="28">
                  <c:v>-440</c:v>
                </c:pt>
                <c:pt idx="29">
                  <c:v>-420</c:v>
                </c:pt>
                <c:pt idx="30">
                  <c:v>-400</c:v>
                </c:pt>
                <c:pt idx="31">
                  <c:v>-380</c:v>
                </c:pt>
                <c:pt idx="32">
                  <c:v>-360</c:v>
                </c:pt>
                <c:pt idx="33">
                  <c:v>-340</c:v>
                </c:pt>
                <c:pt idx="34">
                  <c:v>-320</c:v>
                </c:pt>
                <c:pt idx="35">
                  <c:v>-300</c:v>
                </c:pt>
                <c:pt idx="36">
                  <c:v>-280</c:v>
                </c:pt>
                <c:pt idx="37">
                  <c:v>-260</c:v>
                </c:pt>
                <c:pt idx="38">
                  <c:v>-240</c:v>
                </c:pt>
                <c:pt idx="39">
                  <c:v>-220</c:v>
                </c:pt>
                <c:pt idx="40">
                  <c:v>-200</c:v>
                </c:pt>
                <c:pt idx="41">
                  <c:v>-180</c:v>
                </c:pt>
                <c:pt idx="42">
                  <c:v>-160</c:v>
                </c:pt>
                <c:pt idx="43">
                  <c:v>-140</c:v>
                </c:pt>
                <c:pt idx="44">
                  <c:v>-120</c:v>
                </c:pt>
                <c:pt idx="45">
                  <c:v>-100</c:v>
                </c:pt>
                <c:pt idx="46">
                  <c:v>-80</c:v>
                </c:pt>
                <c:pt idx="47">
                  <c:v>-60</c:v>
                </c:pt>
                <c:pt idx="48">
                  <c:v>-40</c:v>
                </c:pt>
                <c:pt idx="49">
                  <c:v>-20</c:v>
                </c:pt>
                <c:pt idx="50">
                  <c:v>0</c:v>
                </c:pt>
                <c:pt idx="51">
                  <c:v>20</c:v>
                </c:pt>
                <c:pt idx="52">
                  <c:v>40</c:v>
                </c:pt>
                <c:pt idx="53">
                  <c:v>60</c:v>
                </c:pt>
                <c:pt idx="54">
                  <c:v>80</c:v>
                </c:pt>
                <c:pt idx="55">
                  <c:v>100</c:v>
                </c:pt>
                <c:pt idx="56">
                  <c:v>120</c:v>
                </c:pt>
                <c:pt idx="57">
                  <c:v>140</c:v>
                </c:pt>
                <c:pt idx="58">
                  <c:v>160</c:v>
                </c:pt>
                <c:pt idx="59">
                  <c:v>180</c:v>
                </c:pt>
                <c:pt idx="60">
                  <c:v>200</c:v>
                </c:pt>
                <c:pt idx="61">
                  <c:v>220</c:v>
                </c:pt>
                <c:pt idx="62">
                  <c:v>240</c:v>
                </c:pt>
                <c:pt idx="63">
                  <c:v>260</c:v>
                </c:pt>
                <c:pt idx="64">
                  <c:v>280</c:v>
                </c:pt>
                <c:pt idx="65">
                  <c:v>300</c:v>
                </c:pt>
                <c:pt idx="66">
                  <c:v>320</c:v>
                </c:pt>
                <c:pt idx="67">
                  <c:v>340</c:v>
                </c:pt>
                <c:pt idx="68">
                  <c:v>360</c:v>
                </c:pt>
                <c:pt idx="69">
                  <c:v>380</c:v>
                </c:pt>
                <c:pt idx="70">
                  <c:v>400</c:v>
                </c:pt>
                <c:pt idx="71">
                  <c:v>420</c:v>
                </c:pt>
                <c:pt idx="72">
                  <c:v>440</c:v>
                </c:pt>
                <c:pt idx="73">
                  <c:v>460</c:v>
                </c:pt>
                <c:pt idx="74">
                  <c:v>480</c:v>
                </c:pt>
                <c:pt idx="75">
                  <c:v>500</c:v>
                </c:pt>
                <c:pt idx="76">
                  <c:v>520</c:v>
                </c:pt>
                <c:pt idx="77">
                  <c:v>540</c:v>
                </c:pt>
                <c:pt idx="78">
                  <c:v>560</c:v>
                </c:pt>
                <c:pt idx="79">
                  <c:v>580</c:v>
                </c:pt>
                <c:pt idx="80">
                  <c:v>600</c:v>
                </c:pt>
                <c:pt idx="81">
                  <c:v>620</c:v>
                </c:pt>
                <c:pt idx="82">
                  <c:v>640</c:v>
                </c:pt>
                <c:pt idx="83">
                  <c:v>660</c:v>
                </c:pt>
                <c:pt idx="84">
                  <c:v>680</c:v>
                </c:pt>
                <c:pt idx="85">
                  <c:v>700</c:v>
                </c:pt>
                <c:pt idx="86">
                  <c:v>720</c:v>
                </c:pt>
                <c:pt idx="87">
                  <c:v>740</c:v>
                </c:pt>
                <c:pt idx="88">
                  <c:v>760</c:v>
                </c:pt>
                <c:pt idx="89">
                  <c:v>780</c:v>
                </c:pt>
                <c:pt idx="90">
                  <c:v>800</c:v>
                </c:pt>
                <c:pt idx="91">
                  <c:v>820</c:v>
                </c:pt>
                <c:pt idx="92">
                  <c:v>840</c:v>
                </c:pt>
                <c:pt idx="93">
                  <c:v>860</c:v>
                </c:pt>
                <c:pt idx="94">
                  <c:v>880</c:v>
                </c:pt>
                <c:pt idx="95">
                  <c:v>900</c:v>
                </c:pt>
                <c:pt idx="96">
                  <c:v>920</c:v>
                </c:pt>
                <c:pt idx="97">
                  <c:v>940</c:v>
                </c:pt>
                <c:pt idx="98">
                  <c:v>960</c:v>
                </c:pt>
                <c:pt idx="99">
                  <c:v>980</c:v>
                </c:pt>
                <c:pt idx="100">
                  <c:v>1000</c:v>
                </c:pt>
                <c:pt idx="101">
                  <c:v>1020</c:v>
                </c:pt>
                <c:pt idx="102">
                  <c:v>1040</c:v>
                </c:pt>
                <c:pt idx="103">
                  <c:v>1060</c:v>
                </c:pt>
                <c:pt idx="104">
                  <c:v>1080</c:v>
                </c:pt>
                <c:pt idx="105">
                  <c:v>1100</c:v>
                </c:pt>
                <c:pt idx="106">
                  <c:v>1120</c:v>
                </c:pt>
                <c:pt idx="107">
                  <c:v>1140</c:v>
                </c:pt>
                <c:pt idx="108">
                  <c:v>1160</c:v>
                </c:pt>
                <c:pt idx="109">
                  <c:v>1180</c:v>
                </c:pt>
                <c:pt idx="110">
                  <c:v>1200</c:v>
                </c:pt>
                <c:pt idx="111">
                  <c:v>1220</c:v>
                </c:pt>
                <c:pt idx="112">
                  <c:v>1240</c:v>
                </c:pt>
                <c:pt idx="113">
                  <c:v>1260</c:v>
                </c:pt>
                <c:pt idx="114">
                  <c:v>1280</c:v>
                </c:pt>
                <c:pt idx="115">
                  <c:v>1300</c:v>
                </c:pt>
                <c:pt idx="116">
                  <c:v>1320</c:v>
                </c:pt>
                <c:pt idx="117">
                  <c:v>1340</c:v>
                </c:pt>
                <c:pt idx="118">
                  <c:v>1360</c:v>
                </c:pt>
                <c:pt idx="119">
                  <c:v>1380</c:v>
                </c:pt>
                <c:pt idx="120">
                  <c:v>1400</c:v>
                </c:pt>
                <c:pt idx="121">
                  <c:v>1420</c:v>
                </c:pt>
                <c:pt idx="122">
                  <c:v>1440</c:v>
                </c:pt>
                <c:pt idx="123">
                  <c:v>1460</c:v>
                </c:pt>
                <c:pt idx="124">
                  <c:v>1480</c:v>
                </c:pt>
                <c:pt idx="125">
                  <c:v>1500</c:v>
                </c:pt>
                <c:pt idx="126">
                  <c:v>1520</c:v>
                </c:pt>
                <c:pt idx="127">
                  <c:v>1540</c:v>
                </c:pt>
                <c:pt idx="128">
                  <c:v>1560</c:v>
                </c:pt>
                <c:pt idx="129">
                  <c:v>1580</c:v>
                </c:pt>
                <c:pt idx="130">
                  <c:v>1600</c:v>
                </c:pt>
                <c:pt idx="131">
                  <c:v>1620</c:v>
                </c:pt>
                <c:pt idx="132">
                  <c:v>1640</c:v>
                </c:pt>
                <c:pt idx="133">
                  <c:v>1660</c:v>
                </c:pt>
                <c:pt idx="134">
                  <c:v>1680</c:v>
                </c:pt>
                <c:pt idx="135">
                  <c:v>1700</c:v>
                </c:pt>
                <c:pt idx="136">
                  <c:v>1720</c:v>
                </c:pt>
                <c:pt idx="137">
                  <c:v>1740</c:v>
                </c:pt>
                <c:pt idx="138">
                  <c:v>1760</c:v>
                </c:pt>
                <c:pt idx="139">
                  <c:v>1780</c:v>
                </c:pt>
                <c:pt idx="140">
                  <c:v>1800</c:v>
                </c:pt>
                <c:pt idx="141">
                  <c:v>1820</c:v>
                </c:pt>
                <c:pt idx="142">
                  <c:v>1840</c:v>
                </c:pt>
                <c:pt idx="143">
                  <c:v>1860</c:v>
                </c:pt>
                <c:pt idx="144">
                  <c:v>1880</c:v>
                </c:pt>
                <c:pt idx="145">
                  <c:v>1900</c:v>
                </c:pt>
                <c:pt idx="146">
                  <c:v>1920</c:v>
                </c:pt>
                <c:pt idx="147">
                  <c:v>1940</c:v>
                </c:pt>
                <c:pt idx="148">
                  <c:v>1960</c:v>
                </c:pt>
                <c:pt idx="149">
                  <c:v>1980</c:v>
                </c:pt>
                <c:pt idx="150">
                  <c:v>2000</c:v>
                </c:pt>
              </c:numCache>
            </c:numRef>
          </c:xVal>
          <c:yVal>
            <c:numRef>
              <c:f>Sheet1!$D$2:$D$152</c:f>
              <c:numCache>
                <c:formatCode>General</c:formatCode>
                <c:ptCount val="151"/>
                <c:pt idx="0">
                  <c:v>0</c:v>
                </c:pt>
                <c:pt idx="1">
                  <c:v>0</c:v>
                </c:pt>
                <c:pt idx="2">
                  <c:v>0</c:v>
                </c:pt>
                <c:pt idx="3">
                  <c:v>0</c:v>
                </c:pt>
                <c:pt idx="4">
                  <c:v>0</c:v>
                </c:pt>
                <c:pt idx="5">
                  <c:v>0</c:v>
                </c:pt>
                <c:pt idx="6">
                  <c:v>0</c:v>
                </c:pt>
                <c:pt idx="7">
                  <c:v>0</c:v>
                </c:pt>
                <c:pt idx="8">
                  <c:v>0</c:v>
                </c:pt>
                <c:pt idx="9">
                  <c:v>0</c:v>
                </c:pt>
                <c:pt idx="10">
                  <c:v>0</c:v>
                </c:pt>
                <c:pt idx="11">
                  <c:v>0</c:v>
                </c:pt>
                <c:pt idx="12">
                  <c:v>6.2172489379008766E-15</c:v>
                </c:pt>
                <c:pt idx="13">
                  <c:v>2.964295475749168E-14</c:v>
                </c:pt>
                <c:pt idx="14">
                  <c:v>1.3622436512150671E-13</c:v>
                </c:pt>
                <c:pt idx="15">
                  <c:v>6.0218496855668491E-13</c:v>
                </c:pt>
                <c:pt idx="16">
                  <c:v>2.5596191832732984E-12</c:v>
                </c:pt>
                <c:pt idx="17">
                  <c:v>1.04620756502527E-11</c:v>
                </c:pt>
                <c:pt idx="18">
                  <c:v>4.1116221538572972E-11</c:v>
                </c:pt>
                <c:pt idx="19">
                  <c:v>1.5537870989845715E-10</c:v>
                </c:pt>
                <c:pt idx="20">
                  <c:v>5.6463789199767689E-10</c:v>
                </c:pt>
                <c:pt idx="21">
                  <c:v>1.9731967171310316E-9</c:v>
                </c:pt>
                <c:pt idx="22">
                  <c:v>6.6315619662304925E-9</c:v>
                </c:pt>
                <c:pt idx="23">
                  <c:v>2.1435399899516483E-8</c:v>
                </c:pt>
                <c:pt idx="24">
                  <c:v>6.6641558049695959E-8</c:v>
                </c:pt>
                <c:pt idx="25">
                  <c:v>1.9929044026145704E-7</c:v>
                </c:pt>
                <c:pt idx="26">
                  <c:v>5.7330846714442885E-7</c:v>
                </c:pt>
                <c:pt idx="27">
                  <c:v>1.5866705299627526E-6</c:v>
                </c:pt>
                <c:pt idx="28">
                  <c:v>4.2249459313303817E-6</c:v>
                </c:pt>
                <c:pt idx="29">
                  <c:v>1.0825177921058859E-5</c:v>
                </c:pt>
                <c:pt idx="30">
                  <c:v>2.669171159330741E-5</c:v>
                </c:pt>
                <c:pt idx="31">
                  <c:v>6.3342969981783348E-5</c:v>
                </c:pt>
                <c:pt idx="32">
                  <c:v>1.4469715184095566E-4</c:v>
                </c:pt>
                <c:pt idx="33">
                  <c:v>3.182194168827035E-4</c:v>
                </c:pt>
                <c:pt idx="34">
                  <c:v>6.7386304836103417E-4</c:v>
                </c:pt>
                <c:pt idx="35">
                  <c:v>1.3742846406739062E-3</c:v>
                </c:pt>
                <c:pt idx="36">
                  <c:v>2.6998124036343718E-3</c:v>
                </c:pt>
                <c:pt idx="37">
                  <c:v>5.1102899296273652E-3</c:v>
                </c:pt>
                <c:pt idx="38">
                  <c:v>9.3224264173984439E-3</c:v>
                </c:pt>
                <c:pt idx="39">
                  <c:v>1.639515513353762E-2</c:v>
                </c:pt>
                <c:pt idx="40">
                  <c:v>2.7807027333077161E-2</c:v>
                </c:pt>
                <c:pt idx="41">
                  <c:v>4.5500465835689008E-2</c:v>
                </c:pt>
                <c:pt idx="42">
                  <c:v>7.1860934358797035E-2</c:v>
                </c:pt>
                <c:pt idx="43">
                  <c:v>0.10959900063078432</c:v>
                </c:pt>
                <c:pt idx="44">
                  <c:v>0.16151388326475646</c:v>
                </c:pt>
                <c:pt idx="45">
                  <c:v>0.23014007501240741</c:v>
                </c:pt>
                <c:pt idx="46">
                  <c:v>0.31731142576724491</c:v>
                </c:pt>
                <c:pt idx="47">
                  <c:v>0.42371189918063323</c:v>
                </c:pt>
                <c:pt idx="48">
                  <c:v>0.54850750666389758</c:v>
                </c:pt>
                <c:pt idx="49">
                  <c:v>0.68915792555160915</c:v>
                </c:pt>
                <c:pt idx="50">
                  <c:v>0.84148208116904855</c:v>
                </c:pt>
                <c:pt idx="51">
                  <c:v>1.0000015345956672</c:v>
                </c:pt>
                <c:pt idx="52">
                  <c:v>1.1585209272482224</c:v>
                </c:pt>
                <c:pt idx="53">
                  <c:v>1.3108449076690698</c:v>
                </c:pt>
                <c:pt idx="54">
                  <c:v>1.4514950569401728</c:v>
                </c:pt>
                <c:pt idx="55">
                  <c:v>1.5762903295096609</c:v>
                </c:pt>
                <c:pt idx="56">
                  <c:v>1.6826904357913506</c:v>
                </c:pt>
                <c:pt idx="57">
                  <c:v>1.7698614189233413</c:v>
                </c:pt>
                <c:pt idx="58">
                  <c:v>1.8384872686367559</c:v>
                </c:pt>
                <c:pt idx="59">
                  <c:v>1.8904018527188309</c:v>
                </c:pt>
                <c:pt idx="60">
                  <c:v>1.928139673030123</c:v>
                </c:pt>
                <c:pt idx="61">
                  <c:v>1.9544999495341453</c:v>
                </c:pt>
                <c:pt idx="62">
                  <c:v>1.9721932455843454</c:v>
                </c:pt>
                <c:pt idx="63">
                  <c:v>1.9836050171547637</c:v>
                </c:pt>
                <c:pt idx="64">
                  <c:v>1.9906776780807358</c:v>
                </c:pt>
                <c:pt idx="65">
                  <c:v>1.9948897709664759</c:v>
                </c:pt>
                <c:pt idx="66">
                  <c:v>1.9973002216919933</c:v>
                </c:pt>
                <c:pt idx="67">
                  <c:v>1.9986257337008788</c:v>
                </c:pt>
                <c:pt idx="68">
                  <c:v>1.9993261464314946</c:v>
                </c:pt>
                <c:pt idx="69">
                  <c:v>1.9996817852906741</c:v>
                </c:pt>
                <c:pt idx="70">
                  <c:v>1.9998553050941998</c:v>
                </c:pt>
                <c:pt idx="71">
                  <c:v>1.999936658059617</c:v>
                </c:pt>
                <c:pt idx="72">
                  <c:v>1.9999733087418745</c:v>
                </c:pt>
                <c:pt idx="73">
                  <c:v>1.9999891750139693</c:v>
                </c:pt>
                <c:pt idx="74">
                  <c:v>1.9999957751320854</c:v>
                </c:pt>
                <c:pt idx="75">
                  <c:v>1.9999984133599455</c:v>
                </c:pt>
                <c:pt idx="76">
                  <c:v>1.9999994267029706</c:v>
                </c:pt>
                <c:pt idx="77">
                  <c:v>1.9999998007136841</c:v>
                </c:pt>
                <c:pt idx="78">
                  <c:v>1.9999999333598708</c:v>
                </c:pt>
                <c:pt idx="79">
                  <c:v>1.9999999785650757</c:v>
                </c:pt>
                <c:pt idx="80">
                  <c:v>1.9999999933685904</c:v>
                </c:pt>
                <c:pt idx="81">
                  <c:v>1.9999999980268499</c:v>
                </c:pt>
                <c:pt idx="82">
                  <c:v>1.9999999994353759</c:v>
                </c:pt>
                <c:pt idx="83">
                  <c:v>1.9999999998446252</c:v>
                </c:pt>
                <c:pt idx="84">
                  <c:v>1.9999999999588849</c:v>
                </c:pt>
                <c:pt idx="85">
                  <c:v>1.9999999999895381</c:v>
                </c:pt>
                <c:pt idx="86">
                  <c:v>1.9999999999974403</c:v>
                </c:pt>
                <c:pt idx="87">
                  <c:v>1.9999999999993978</c:v>
                </c:pt>
                <c:pt idx="88">
                  <c:v>1.9999999999998637</c:v>
                </c:pt>
                <c:pt idx="89">
                  <c:v>1.9999999999999702</c:v>
                </c:pt>
                <c:pt idx="90">
                  <c:v>1.9999999999999938</c:v>
                </c:pt>
                <c:pt idx="91">
                  <c:v>1.9999999999999987</c:v>
                </c:pt>
                <c:pt idx="92">
                  <c:v>1.9999999999999998</c:v>
                </c:pt>
                <c:pt idx="93">
                  <c:v>2</c:v>
                </c:pt>
                <c:pt idx="94">
                  <c:v>2</c:v>
                </c:pt>
                <c:pt idx="95">
                  <c:v>2</c:v>
                </c:pt>
                <c:pt idx="96">
                  <c:v>2</c:v>
                </c:pt>
                <c:pt idx="97">
                  <c:v>2</c:v>
                </c:pt>
                <c:pt idx="98">
                  <c:v>2</c:v>
                </c:pt>
                <c:pt idx="99">
                  <c:v>2</c:v>
                </c:pt>
                <c:pt idx="100">
                  <c:v>2</c:v>
                </c:pt>
                <c:pt idx="101">
                  <c:v>2</c:v>
                </c:pt>
                <c:pt idx="102">
                  <c:v>2</c:v>
                </c:pt>
                <c:pt idx="103">
                  <c:v>2</c:v>
                </c:pt>
                <c:pt idx="104">
                  <c:v>2</c:v>
                </c:pt>
                <c:pt idx="105">
                  <c:v>2</c:v>
                </c:pt>
                <c:pt idx="106">
                  <c:v>2</c:v>
                </c:pt>
                <c:pt idx="107">
                  <c:v>2</c:v>
                </c:pt>
                <c:pt idx="108">
                  <c:v>2</c:v>
                </c:pt>
                <c:pt idx="109">
                  <c:v>2</c:v>
                </c:pt>
                <c:pt idx="110">
                  <c:v>2</c:v>
                </c:pt>
                <c:pt idx="111">
                  <c:v>2</c:v>
                </c:pt>
                <c:pt idx="112">
                  <c:v>2</c:v>
                </c:pt>
                <c:pt idx="113">
                  <c:v>2</c:v>
                </c:pt>
                <c:pt idx="114">
                  <c:v>2</c:v>
                </c:pt>
                <c:pt idx="115">
                  <c:v>2</c:v>
                </c:pt>
                <c:pt idx="116">
                  <c:v>2</c:v>
                </c:pt>
                <c:pt idx="117">
                  <c:v>2</c:v>
                </c:pt>
                <c:pt idx="118">
                  <c:v>2</c:v>
                </c:pt>
                <c:pt idx="119">
                  <c:v>2</c:v>
                </c:pt>
                <c:pt idx="120">
                  <c:v>2</c:v>
                </c:pt>
                <c:pt idx="121">
                  <c:v>2</c:v>
                </c:pt>
                <c:pt idx="122">
                  <c:v>2</c:v>
                </c:pt>
                <c:pt idx="123">
                  <c:v>2</c:v>
                </c:pt>
                <c:pt idx="124">
                  <c:v>2</c:v>
                </c:pt>
                <c:pt idx="125">
                  <c:v>2</c:v>
                </c:pt>
                <c:pt idx="126">
                  <c:v>2</c:v>
                </c:pt>
                <c:pt idx="127">
                  <c:v>2</c:v>
                </c:pt>
                <c:pt idx="128">
                  <c:v>2</c:v>
                </c:pt>
                <c:pt idx="129">
                  <c:v>2</c:v>
                </c:pt>
                <c:pt idx="130">
                  <c:v>2</c:v>
                </c:pt>
                <c:pt idx="131">
                  <c:v>2</c:v>
                </c:pt>
                <c:pt idx="132">
                  <c:v>2</c:v>
                </c:pt>
                <c:pt idx="133">
                  <c:v>2</c:v>
                </c:pt>
                <c:pt idx="134">
                  <c:v>2</c:v>
                </c:pt>
                <c:pt idx="135">
                  <c:v>2</c:v>
                </c:pt>
                <c:pt idx="136">
                  <c:v>2</c:v>
                </c:pt>
                <c:pt idx="137">
                  <c:v>2</c:v>
                </c:pt>
                <c:pt idx="138">
                  <c:v>2</c:v>
                </c:pt>
                <c:pt idx="139">
                  <c:v>2</c:v>
                </c:pt>
                <c:pt idx="140">
                  <c:v>2</c:v>
                </c:pt>
                <c:pt idx="141">
                  <c:v>2</c:v>
                </c:pt>
                <c:pt idx="142">
                  <c:v>2</c:v>
                </c:pt>
                <c:pt idx="143">
                  <c:v>2</c:v>
                </c:pt>
                <c:pt idx="144">
                  <c:v>2</c:v>
                </c:pt>
                <c:pt idx="145">
                  <c:v>2</c:v>
                </c:pt>
                <c:pt idx="146">
                  <c:v>2</c:v>
                </c:pt>
                <c:pt idx="147">
                  <c:v>2</c:v>
                </c:pt>
                <c:pt idx="148">
                  <c:v>2</c:v>
                </c:pt>
                <c:pt idx="149">
                  <c:v>2</c:v>
                </c:pt>
                <c:pt idx="150">
                  <c:v>2</c:v>
                </c:pt>
              </c:numCache>
            </c:numRef>
          </c:yVal>
          <c:smooth val="0"/>
        </c:ser>
        <c:ser>
          <c:idx val="3"/>
          <c:order val="1"/>
          <c:marker>
            <c:symbol val="none"/>
          </c:marker>
          <c:xVal>
            <c:numRef>
              <c:f>Sheet1!$A$2:$A$152</c:f>
              <c:numCache>
                <c:formatCode>General</c:formatCode>
                <c:ptCount val="151"/>
                <c:pt idx="0">
                  <c:v>-1000</c:v>
                </c:pt>
                <c:pt idx="1">
                  <c:v>-980</c:v>
                </c:pt>
                <c:pt idx="2">
                  <c:v>-960</c:v>
                </c:pt>
                <c:pt idx="3">
                  <c:v>-940</c:v>
                </c:pt>
                <c:pt idx="4">
                  <c:v>-920</c:v>
                </c:pt>
                <c:pt idx="5">
                  <c:v>-900</c:v>
                </c:pt>
                <c:pt idx="6">
                  <c:v>-880</c:v>
                </c:pt>
                <c:pt idx="7">
                  <c:v>-860</c:v>
                </c:pt>
                <c:pt idx="8">
                  <c:v>-840</c:v>
                </c:pt>
                <c:pt idx="9">
                  <c:v>-820</c:v>
                </c:pt>
                <c:pt idx="10">
                  <c:v>-800</c:v>
                </c:pt>
                <c:pt idx="11">
                  <c:v>-780</c:v>
                </c:pt>
                <c:pt idx="12">
                  <c:v>-760</c:v>
                </c:pt>
                <c:pt idx="13">
                  <c:v>-740</c:v>
                </c:pt>
                <c:pt idx="14">
                  <c:v>-720</c:v>
                </c:pt>
                <c:pt idx="15">
                  <c:v>-700</c:v>
                </c:pt>
                <c:pt idx="16">
                  <c:v>-680</c:v>
                </c:pt>
                <c:pt idx="17">
                  <c:v>-660</c:v>
                </c:pt>
                <c:pt idx="18">
                  <c:v>-640</c:v>
                </c:pt>
                <c:pt idx="19">
                  <c:v>-620</c:v>
                </c:pt>
                <c:pt idx="20">
                  <c:v>-600</c:v>
                </c:pt>
                <c:pt idx="21">
                  <c:v>-580</c:v>
                </c:pt>
                <c:pt idx="22">
                  <c:v>-560</c:v>
                </c:pt>
                <c:pt idx="23">
                  <c:v>-540</c:v>
                </c:pt>
                <c:pt idx="24">
                  <c:v>-520</c:v>
                </c:pt>
                <c:pt idx="25">
                  <c:v>-500</c:v>
                </c:pt>
                <c:pt idx="26">
                  <c:v>-480</c:v>
                </c:pt>
                <c:pt idx="27">
                  <c:v>-460</c:v>
                </c:pt>
                <c:pt idx="28">
                  <c:v>-440</c:v>
                </c:pt>
                <c:pt idx="29">
                  <c:v>-420</c:v>
                </c:pt>
                <c:pt idx="30">
                  <c:v>-400</c:v>
                </c:pt>
                <c:pt idx="31">
                  <c:v>-380</c:v>
                </c:pt>
                <c:pt idx="32">
                  <c:v>-360</c:v>
                </c:pt>
                <c:pt idx="33">
                  <c:v>-340</c:v>
                </c:pt>
                <c:pt idx="34">
                  <c:v>-320</c:v>
                </c:pt>
                <c:pt idx="35">
                  <c:v>-300</c:v>
                </c:pt>
                <c:pt idx="36">
                  <c:v>-280</c:v>
                </c:pt>
                <c:pt idx="37">
                  <c:v>-260</c:v>
                </c:pt>
                <c:pt idx="38">
                  <c:v>-240</c:v>
                </c:pt>
                <c:pt idx="39">
                  <c:v>-220</c:v>
                </c:pt>
                <c:pt idx="40">
                  <c:v>-200</c:v>
                </c:pt>
                <c:pt idx="41">
                  <c:v>-180</c:v>
                </c:pt>
                <c:pt idx="42">
                  <c:v>-160</c:v>
                </c:pt>
                <c:pt idx="43">
                  <c:v>-140</c:v>
                </c:pt>
                <c:pt idx="44">
                  <c:v>-120</c:v>
                </c:pt>
                <c:pt idx="45">
                  <c:v>-100</c:v>
                </c:pt>
                <c:pt idx="46">
                  <c:v>-80</c:v>
                </c:pt>
                <c:pt idx="47">
                  <c:v>-60</c:v>
                </c:pt>
                <c:pt idx="48">
                  <c:v>-40</c:v>
                </c:pt>
                <c:pt idx="49">
                  <c:v>-20</c:v>
                </c:pt>
                <c:pt idx="50">
                  <c:v>0</c:v>
                </c:pt>
                <c:pt idx="51">
                  <c:v>20</c:v>
                </c:pt>
                <c:pt idx="52">
                  <c:v>40</c:v>
                </c:pt>
                <c:pt idx="53">
                  <c:v>60</c:v>
                </c:pt>
                <c:pt idx="54">
                  <c:v>80</c:v>
                </c:pt>
                <c:pt idx="55">
                  <c:v>100</c:v>
                </c:pt>
                <c:pt idx="56">
                  <c:v>120</c:v>
                </c:pt>
                <c:pt idx="57">
                  <c:v>140</c:v>
                </c:pt>
                <c:pt idx="58">
                  <c:v>160</c:v>
                </c:pt>
                <c:pt idx="59">
                  <c:v>180</c:v>
                </c:pt>
                <c:pt idx="60">
                  <c:v>200</c:v>
                </c:pt>
                <c:pt idx="61">
                  <c:v>220</c:v>
                </c:pt>
                <c:pt idx="62">
                  <c:v>240</c:v>
                </c:pt>
                <c:pt idx="63">
                  <c:v>260</c:v>
                </c:pt>
                <c:pt idx="64">
                  <c:v>280</c:v>
                </c:pt>
                <c:pt idx="65">
                  <c:v>300</c:v>
                </c:pt>
                <c:pt idx="66">
                  <c:v>320</c:v>
                </c:pt>
                <c:pt idx="67">
                  <c:v>340</c:v>
                </c:pt>
                <c:pt idx="68">
                  <c:v>360</c:v>
                </c:pt>
                <c:pt idx="69">
                  <c:v>380</c:v>
                </c:pt>
                <c:pt idx="70">
                  <c:v>400</c:v>
                </c:pt>
                <c:pt idx="71">
                  <c:v>420</c:v>
                </c:pt>
                <c:pt idx="72">
                  <c:v>440</c:v>
                </c:pt>
                <c:pt idx="73">
                  <c:v>460</c:v>
                </c:pt>
                <c:pt idx="74">
                  <c:v>480</c:v>
                </c:pt>
                <c:pt idx="75">
                  <c:v>500</c:v>
                </c:pt>
                <c:pt idx="76">
                  <c:v>520</c:v>
                </c:pt>
                <c:pt idx="77">
                  <c:v>540</c:v>
                </c:pt>
                <c:pt idx="78">
                  <c:v>560</c:v>
                </c:pt>
                <c:pt idx="79">
                  <c:v>580</c:v>
                </c:pt>
                <c:pt idx="80">
                  <c:v>600</c:v>
                </c:pt>
                <c:pt idx="81">
                  <c:v>620</c:v>
                </c:pt>
                <c:pt idx="82">
                  <c:v>640</c:v>
                </c:pt>
                <c:pt idx="83">
                  <c:v>660</c:v>
                </c:pt>
                <c:pt idx="84">
                  <c:v>680</c:v>
                </c:pt>
                <c:pt idx="85">
                  <c:v>700</c:v>
                </c:pt>
                <c:pt idx="86">
                  <c:v>720</c:v>
                </c:pt>
                <c:pt idx="87">
                  <c:v>740</c:v>
                </c:pt>
                <c:pt idx="88">
                  <c:v>760</c:v>
                </c:pt>
                <c:pt idx="89">
                  <c:v>780</c:v>
                </c:pt>
                <c:pt idx="90">
                  <c:v>800</c:v>
                </c:pt>
                <c:pt idx="91">
                  <c:v>820</c:v>
                </c:pt>
                <c:pt idx="92">
                  <c:v>840</c:v>
                </c:pt>
                <c:pt idx="93">
                  <c:v>860</c:v>
                </c:pt>
                <c:pt idx="94">
                  <c:v>880</c:v>
                </c:pt>
                <c:pt idx="95">
                  <c:v>900</c:v>
                </c:pt>
                <c:pt idx="96">
                  <c:v>920</c:v>
                </c:pt>
                <c:pt idx="97">
                  <c:v>940</c:v>
                </c:pt>
                <c:pt idx="98">
                  <c:v>960</c:v>
                </c:pt>
                <c:pt idx="99">
                  <c:v>980</c:v>
                </c:pt>
                <c:pt idx="100">
                  <c:v>1000</c:v>
                </c:pt>
                <c:pt idx="101">
                  <c:v>1020</c:v>
                </c:pt>
                <c:pt idx="102">
                  <c:v>1040</c:v>
                </c:pt>
                <c:pt idx="103">
                  <c:v>1060</c:v>
                </c:pt>
                <c:pt idx="104">
                  <c:v>1080</c:v>
                </c:pt>
                <c:pt idx="105">
                  <c:v>1100</c:v>
                </c:pt>
                <c:pt idx="106">
                  <c:v>1120</c:v>
                </c:pt>
                <c:pt idx="107">
                  <c:v>1140</c:v>
                </c:pt>
                <c:pt idx="108">
                  <c:v>1160</c:v>
                </c:pt>
                <c:pt idx="109">
                  <c:v>1180</c:v>
                </c:pt>
                <c:pt idx="110">
                  <c:v>1200</c:v>
                </c:pt>
                <c:pt idx="111">
                  <c:v>1220</c:v>
                </c:pt>
                <c:pt idx="112">
                  <c:v>1240</c:v>
                </c:pt>
                <c:pt idx="113">
                  <c:v>1260</c:v>
                </c:pt>
                <c:pt idx="114">
                  <c:v>1280</c:v>
                </c:pt>
                <c:pt idx="115">
                  <c:v>1300</c:v>
                </c:pt>
                <c:pt idx="116">
                  <c:v>1320</c:v>
                </c:pt>
                <c:pt idx="117">
                  <c:v>1340</c:v>
                </c:pt>
                <c:pt idx="118">
                  <c:v>1360</c:v>
                </c:pt>
                <c:pt idx="119">
                  <c:v>1380</c:v>
                </c:pt>
                <c:pt idx="120">
                  <c:v>1400</c:v>
                </c:pt>
                <c:pt idx="121">
                  <c:v>1420</c:v>
                </c:pt>
                <c:pt idx="122">
                  <c:v>1440</c:v>
                </c:pt>
                <c:pt idx="123">
                  <c:v>1460</c:v>
                </c:pt>
                <c:pt idx="124">
                  <c:v>1480</c:v>
                </c:pt>
                <c:pt idx="125">
                  <c:v>1500</c:v>
                </c:pt>
                <c:pt idx="126">
                  <c:v>1520</c:v>
                </c:pt>
                <c:pt idx="127">
                  <c:v>1540</c:v>
                </c:pt>
                <c:pt idx="128">
                  <c:v>1560</c:v>
                </c:pt>
                <c:pt idx="129">
                  <c:v>1580</c:v>
                </c:pt>
                <c:pt idx="130">
                  <c:v>1600</c:v>
                </c:pt>
                <c:pt idx="131">
                  <c:v>1620</c:v>
                </c:pt>
                <c:pt idx="132">
                  <c:v>1640</c:v>
                </c:pt>
                <c:pt idx="133">
                  <c:v>1660</c:v>
                </c:pt>
                <c:pt idx="134">
                  <c:v>1680</c:v>
                </c:pt>
                <c:pt idx="135">
                  <c:v>1700</c:v>
                </c:pt>
                <c:pt idx="136">
                  <c:v>1720</c:v>
                </c:pt>
                <c:pt idx="137">
                  <c:v>1740</c:v>
                </c:pt>
                <c:pt idx="138">
                  <c:v>1760</c:v>
                </c:pt>
                <c:pt idx="139">
                  <c:v>1780</c:v>
                </c:pt>
                <c:pt idx="140">
                  <c:v>1800</c:v>
                </c:pt>
                <c:pt idx="141">
                  <c:v>1820</c:v>
                </c:pt>
                <c:pt idx="142">
                  <c:v>1840</c:v>
                </c:pt>
                <c:pt idx="143">
                  <c:v>1860</c:v>
                </c:pt>
                <c:pt idx="144">
                  <c:v>1880</c:v>
                </c:pt>
                <c:pt idx="145">
                  <c:v>1900</c:v>
                </c:pt>
                <c:pt idx="146">
                  <c:v>1920</c:v>
                </c:pt>
                <c:pt idx="147">
                  <c:v>1940</c:v>
                </c:pt>
                <c:pt idx="148">
                  <c:v>1960</c:v>
                </c:pt>
                <c:pt idx="149">
                  <c:v>1980</c:v>
                </c:pt>
                <c:pt idx="150">
                  <c:v>2000</c:v>
                </c:pt>
              </c:numCache>
            </c:numRef>
          </c:xVal>
          <c:yVal>
            <c:numRef>
              <c:f>Sheet1!$E$2:$E$152</c:f>
              <c:numCache>
                <c:formatCode>General</c:formatCode>
                <c:ptCount val="151"/>
                <c:pt idx="0">
                  <c:v>7.5383249336619222</c:v>
                </c:pt>
                <c:pt idx="1">
                  <c:v>7.2427429851610121</c:v>
                </c:pt>
                <c:pt idx="2">
                  <c:v>6.9587509706372721</c:v>
                </c:pt>
                <c:pt idx="3">
                  <c:v>6.6858944422792685</c:v>
                </c:pt>
                <c:pt idx="4">
                  <c:v>6.4237367714291347</c:v>
                </c:pt>
                <c:pt idx="5">
                  <c:v>6.1718584498835538</c:v>
                </c:pt>
                <c:pt idx="6">
                  <c:v>5.9298564185911458</c:v>
                </c:pt>
                <c:pt idx="7">
                  <c:v>5.6973434226719908</c:v>
                </c:pt>
                <c:pt idx="8">
                  <c:v>5.4739473917271999</c:v>
                </c:pt>
                <c:pt idx="9">
                  <c:v>5.2593108444468983</c:v>
                </c:pt>
                <c:pt idx="10">
                  <c:v>5.0530903165638676</c:v>
                </c:pt>
                <c:pt idx="11">
                  <c:v>4.854955811237434</c:v>
                </c:pt>
                <c:pt idx="12">
                  <c:v>4.6645902709881257</c:v>
                </c:pt>
                <c:pt idx="13">
                  <c:v>4.4816890703380645</c:v>
                </c:pt>
                <c:pt idx="14">
                  <c:v>4.3059595283452063</c:v>
                </c:pt>
                <c:pt idx="15">
                  <c:v>4.1371204402513921</c:v>
                </c:pt>
                <c:pt idx="16">
                  <c:v>3.9749016274947486</c:v>
                </c:pt>
                <c:pt idx="17">
                  <c:v>3.8190435053663361</c:v>
                </c:pt>
                <c:pt idx="18">
                  <c:v>3.6692966676192444</c:v>
                </c:pt>
                <c:pt idx="19">
                  <c:v>3.5254214873653824</c:v>
                </c:pt>
                <c:pt idx="20">
                  <c:v>3.3871877336213347</c:v>
                </c:pt>
                <c:pt idx="21">
                  <c:v>3.2543742028896707</c:v>
                </c:pt>
                <c:pt idx="22">
                  <c:v>3.1267683651861562</c:v>
                </c:pt>
                <c:pt idx="23">
                  <c:v>3.0041660239464334</c:v>
                </c:pt>
                <c:pt idx="24">
                  <c:v>2.8863709892679585</c:v>
                </c:pt>
                <c:pt idx="25">
                  <c:v>2.7731947639642978</c:v>
                </c:pt>
                <c:pt idx="26">
                  <c:v>2.6644562419294169</c:v>
                </c:pt>
                <c:pt idx="27">
                  <c:v>2.5599814183292717</c:v>
                </c:pt>
                <c:pt idx="28">
                  <c:v>2.4596031111569499</c:v>
                </c:pt>
                <c:pt idx="29">
                  <c:v>2.3631606937057947</c:v>
                </c:pt>
                <c:pt idx="30">
                  <c:v>2.2704998375324061</c:v>
                </c:pt>
                <c:pt idx="31">
                  <c:v>2.1814722654982011</c:v>
                </c:pt>
                <c:pt idx="32">
                  <c:v>2.0959355144943643</c:v>
                </c:pt>
                <c:pt idx="33">
                  <c:v>2.0137527074704766</c:v>
                </c:pt>
                <c:pt idx="34">
                  <c:v>1.9347923344020317</c:v>
                </c:pt>
                <c:pt idx="35">
                  <c:v>1.8589280418463421</c:v>
                </c:pt>
                <c:pt idx="36">
                  <c:v>1.7860384307500734</c:v>
                </c:pt>
                <c:pt idx="37">
                  <c:v>1.7160068621848585</c:v>
                </c:pt>
                <c:pt idx="38">
                  <c:v>1.6487212707001282</c:v>
                </c:pt>
                <c:pt idx="39">
                  <c:v>1.5840739849944818</c:v>
                </c:pt>
                <c:pt idx="40">
                  <c:v>1.5219615556186339</c:v>
                </c:pt>
                <c:pt idx="41">
                  <c:v>1.4622845894342245</c:v>
                </c:pt>
                <c:pt idx="42">
                  <c:v>1.4049475905635938</c:v>
                </c:pt>
                <c:pt idx="43">
                  <c:v>1.3498588075760032</c:v>
                </c:pt>
                <c:pt idx="44">
                  <c:v>1.2969300866657718</c:v>
                </c:pt>
                <c:pt idx="45">
                  <c:v>1.2460767305873808</c:v>
                </c:pt>
                <c:pt idx="46">
                  <c:v>1.1972173631218102</c:v>
                </c:pt>
                <c:pt idx="47">
                  <c:v>1.1502737988572274</c:v>
                </c:pt>
                <c:pt idx="48">
                  <c:v>1.1051709180756477</c:v>
                </c:pt>
                <c:pt idx="49">
                  <c:v>1.0618365465453596</c:v>
                </c:pt>
                <c:pt idx="50">
                  <c:v>1.0202013400267558</c:v>
                </c:pt>
                <c:pt idx="51">
                  <c:v>0.98019867330675525</c:v>
                </c:pt>
                <c:pt idx="52">
                  <c:v>0.94176453358424872</c:v>
                </c:pt>
                <c:pt idx="53">
                  <c:v>0.90483741803595963</c:v>
                </c:pt>
                <c:pt idx="54">
                  <c:v>0.86935823539880586</c:v>
                </c:pt>
                <c:pt idx="55">
                  <c:v>0.835270211411272</c:v>
                </c:pt>
                <c:pt idx="56">
                  <c:v>0.80251879796247849</c:v>
                </c:pt>
                <c:pt idx="57">
                  <c:v>0.77105158580356625</c:v>
                </c:pt>
                <c:pt idx="58">
                  <c:v>0.74081822068171788</c:v>
                </c:pt>
                <c:pt idx="59">
                  <c:v>0.71177032276260976</c:v>
                </c:pt>
                <c:pt idx="60">
                  <c:v>0.68386140921235583</c:v>
                </c:pt>
                <c:pt idx="61">
                  <c:v>0.65704681981505675</c:v>
                </c:pt>
                <c:pt idx="62">
                  <c:v>0.63128364550692595</c:v>
                </c:pt>
                <c:pt idx="63">
                  <c:v>0.60653065971263342</c:v>
                </c:pt>
                <c:pt idx="64">
                  <c:v>0.58274825237398964</c:v>
                </c:pt>
                <c:pt idx="65">
                  <c:v>0.55989836656540204</c:v>
                </c:pt>
                <c:pt idx="66">
                  <c:v>0.53794443759467447</c:v>
                </c:pt>
                <c:pt idx="67">
                  <c:v>0.51685133449169918</c:v>
                </c:pt>
                <c:pt idx="68">
                  <c:v>0.49658530379140953</c:v>
                </c:pt>
                <c:pt idx="69">
                  <c:v>0.47711391552103438</c:v>
                </c:pt>
                <c:pt idx="70">
                  <c:v>0.45840601130522352</c:v>
                </c:pt>
                <c:pt idx="71">
                  <c:v>0.4404316545059993</c:v>
                </c:pt>
                <c:pt idx="72">
                  <c:v>0.42316208231774882</c:v>
                </c:pt>
                <c:pt idx="73">
                  <c:v>0.40656965974059911</c:v>
                </c:pt>
                <c:pt idx="74">
                  <c:v>0.39062783535852114</c:v>
                </c:pt>
                <c:pt idx="75">
                  <c:v>0.37531109885139957</c:v>
                </c:pt>
                <c:pt idx="76">
                  <c:v>0.3605949401730783</c:v>
                </c:pt>
                <c:pt idx="77">
                  <c:v>0.3464558103300574</c:v>
                </c:pt>
                <c:pt idx="78">
                  <c:v>0.33287108369807955</c:v>
                </c:pt>
                <c:pt idx="79">
                  <c:v>0.31981902181630395</c:v>
                </c:pt>
                <c:pt idx="80">
                  <c:v>0.30727873860113125</c:v>
                </c:pt>
                <c:pt idx="81">
                  <c:v>0.29523016692401421</c:v>
                </c:pt>
                <c:pt idx="82">
                  <c:v>0.2836540264997704</c:v>
                </c:pt>
                <c:pt idx="83">
                  <c:v>0.27253179303401259</c:v>
                </c:pt>
                <c:pt idx="84">
                  <c:v>0.26184566858032599</c:v>
                </c:pt>
                <c:pt idx="85">
                  <c:v>0.25157855305975652</c:v>
                </c:pt>
                <c:pt idx="86">
                  <c:v>0.24171401689703645</c:v>
                </c:pt>
                <c:pt idx="87">
                  <c:v>0.23223627472975883</c:v>
                </c:pt>
                <c:pt idx="88">
                  <c:v>0.22313016014842982</c:v>
                </c:pt>
                <c:pt idx="89">
                  <c:v>0.21438110142697794</c:v>
                </c:pt>
                <c:pt idx="90">
                  <c:v>0.20597509820488344</c:v>
                </c:pt>
                <c:pt idx="91">
                  <c:v>0.19789869908361471</c:v>
                </c:pt>
                <c:pt idx="92">
                  <c:v>0.19013898010152055</c:v>
                </c:pt>
                <c:pt idx="93">
                  <c:v>0.18268352405273466</c:v>
                </c:pt>
                <c:pt idx="94">
                  <c:v>0.17552040061699686</c:v>
                </c:pt>
                <c:pt idx="95">
                  <c:v>0.1686381472685955</c:v>
                </c:pt>
                <c:pt idx="96">
                  <c:v>0.16202575093388075</c:v>
                </c:pt>
                <c:pt idx="97">
                  <c:v>0.15567263036799733</c:v>
                </c:pt>
                <c:pt idx="98">
                  <c:v>0.14956861922263506</c:v>
                </c:pt>
                <c:pt idx="99">
                  <c:v>0.14370394977770293</c:v>
                </c:pt>
                <c:pt idx="100">
                  <c:v>0.13806923731089282</c:v>
                </c:pt>
                <c:pt idx="101">
                  <c:v>0.13265546508012172</c:v>
                </c:pt>
                <c:pt idx="102">
                  <c:v>0.12745396989482075</c:v>
                </c:pt>
                <c:pt idx="103">
                  <c:v>0.12245642825298191</c:v>
                </c:pt>
                <c:pt idx="104">
                  <c:v>0.11765484302177918</c:v>
                </c:pt>
                <c:pt idx="105">
                  <c:v>0.11304153064044985</c:v>
                </c:pt>
                <c:pt idx="106">
                  <c:v>0.10860910882495796</c:v>
                </c:pt>
                <c:pt idx="107">
                  <c:v>0.10435048475476504</c:v>
                </c:pt>
                <c:pt idx="108">
                  <c:v>0.10025884372280375</c:v>
                </c:pt>
                <c:pt idx="109">
                  <c:v>9.6327638230493035E-2</c:v>
                </c:pt>
                <c:pt idx="110">
                  <c:v>9.255057751034329E-2</c:v>
                </c:pt>
                <c:pt idx="111">
                  <c:v>8.8921617459386343E-2</c:v>
                </c:pt>
                <c:pt idx="112">
                  <c:v>8.5434950967321233E-2</c:v>
                </c:pt>
                <c:pt idx="113">
                  <c:v>8.20849986238988E-2</c:v>
                </c:pt>
                <c:pt idx="114">
                  <c:v>7.8866399790674946E-2</c:v>
                </c:pt>
                <c:pt idx="115">
                  <c:v>7.5774004022845481E-2</c:v>
                </c:pt>
                <c:pt idx="116">
                  <c:v>7.2802862827435588E-2</c:v>
                </c:pt>
                <c:pt idx="117">
                  <c:v>6.9948221744655356E-2</c:v>
                </c:pt>
                <c:pt idx="118">
                  <c:v>6.7205512739749756E-2</c:v>
                </c:pt>
                <c:pt idx="119">
                  <c:v>6.4570346893168498E-2</c:v>
                </c:pt>
                <c:pt idx="120">
                  <c:v>6.2038507377358318E-2</c:v>
                </c:pt>
                <c:pt idx="121">
                  <c:v>5.9605942708939368E-2</c:v>
                </c:pt>
                <c:pt idx="122">
                  <c:v>5.7268760265467358E-2</c:v>
                </c:pt>
                <c:pt idx="123">
                  <c:v>5.5023220056407231E-2</c:v>
                </c:pt>
                <c:pt idx="124">
                  <c:v>5.2865728738350368E-2</c:v>
                </c:pt>
                <c:pt idx="125">
                  <c:v>5.0792833864898503E-2</c:v>
                </c:pt>
                <c:pt idx="126">
                  <c:v>4.8801218362012962E-2</c:v>
                </c:pt>
                <c:pt idx="127">
                  <c:v>4.6887695219988486E-2</c:v>
                </c:pt>
                <c:pt idx="128">
                  <c:v>4.5049202393557801E-2</c:v>
                </c:pt>
                <c:pt idx="129">
                  <c:v>4.3282797901965896E-2</c:v>
                </c:pt>
                <c:pt idx="130">
                  <c:v>4.1585655121173161E-2</c:v>
                </c:pt>
                <c:pt idx="131">
                  <c:v>3.9955058260653896E-2</c:v>
                </c:pt>
                <c:pt idx="132">
                  <c:v>3.8388398017552075E-2</c:v>
                </c:pt>
                <c:pt idx="133">
                  <c:v>3.6883167401240015E-2</c:v>
                </c:pt>
                <c:pt idx="134">
                  <c:v>3.543695772159864E-2</c:v>
                </c:pt>
                <c:pt idx="135">
                  <c:v>3.4047454734599344E-2</c:v>
                </c:pt>
                <c:pt idx="136">
                  <c:v>3.2712434939019819E-2</c:v>
                </c:pt>
                <c:pt idx="137">
                  <c:v>3.142976201836771E-2</c:v>
                </c:pt>
                <c:pt idx="138">
                  <c:v>3.0197383422318501E-2</c:v>
                </c:pt>
                <c:pt idx="139">
                  <c:v>2.9013327082197053E-2</c:v>
                </c:pt>
                <c:pt idx="140">
                  <c:v>2.7875698255247015E-2</c:v>
                </c:pt>
                <c:pt idx="141">
                  <c:v>2.6782676492638175E-2</c:v>
                </c:pt>
                <c:pt idx="142">
                  <c:v>2.573251272635994E-2</c:v>
                </c:pt>
                <c:pt idx="143">
                  <c:v>2.4723526470339388E-2</c:v>
                </c:pt>
                <c:pt idx="144">
                  <c:v>2.3754103131305007E-2</c:v>
                </c:pt>
                <c:pt idx="145">
                  <c:v>2.2822691425092981E-2</c:v>
                </c:pt>
                <c:pt idx="146">
                  <c:v>2.192780089426162E-2</c:v>
                </c:pt>
                <c:pt idx="147">
                  <c:v>2.1067999523041434E-2</c:v>
                </c:pt>
                <c:pt idx="148">
                  <c:v>2.0241911445804391E-2</c:v>
                </c:pt>
                <c:pt idx="149">
                  <c:v>1.9448214745385391E-2</c:v>
                </c:pt>
                <c:pt idx="150">
                  <c:v>1.8685639337732773E-2</c:v>
                </c:pt>
              </c:numCache>
            </c:numRef>
          </c:yVal>
          <c:smooth val="0"/>
        </c:ser>
        <c:ser>
          <c:idx val="4"/>
          <c:order val="2"/>
          <c:marker>
            <c:symbol val="none"/>
          </c:marker>
          <c:xVal>
            <c:numRef>
              <c:f>Sheet1!$A$2:$A$152</c:f>
              <c:numCache>
                <c:formatCode>General</c:formatCode>
                <c:ptCount val="151"/>
                <c:pt idx="0">
                  <c:v>-1000</c:v>
                </c:pt>
                <c:pt idx="1">
                  <c:v>-980</c:v>
                </c:pt>
                <c:pt idx="2">
                  <c:v>-960</c:v>
                </c:pt>
                <c:pt idx="3">
                  <c:v>-940</c:v>
                </c:pt>
                <c:pt idx="4">
                  <c:v>-920</c:v>
                </c:pt>
                <c:pt idx="5">
                  <c:v>-900</c:v>
                </c:pt>
                <c:pt idx="6">
                  <c:v>-880</c:v>
                </c:pt>
                <c:pt idx="7">
                  <c:v>-860</c:v>
                </c:pt>
                <c:pt idx="8">
                  <c:v>-840</c:v>
                </c:pt>
                <c:pt idx="9">
                  <c:v>-820</c:v>
                </c:pt>
                <c:pt idx="10">
                  <c:v>-800</c:v>
                </c:pt>
                <c:pt idx="11">
                  <c:v>-780</c:v>
                </c:pt>
                <c:pt idx="12">
                  <c:v>-760</c:v>
                </c:pt>
                <c:pt idx="13">
                  <c:v>-740</c:v>
                </c:pt>
                <c:pt idx="14">
                  <c:v>-720</c:v>
                </c:pt>
                <c:pt idx="15">
                  <c:v>-700</c:v>
                </c:pt>
                <c:pt idx="16">
                  <c:v>-680</c:v>
                </c:pt>
                <c:pt idx="17">
                  <c:v>-660</c:v>
                </c:pt>
                <c:pt idx="18">
                  <c:v>-640</c:v>
                </c:pt>
                <c:pt idx="19">
                  <c:v>-620</c:v>
                </c:pt>
                <c:pt idx="20">
                  <c:v>-600</c:v>
                </c:pt>
                <c:pt idx="21">
                  <c:v>-580</c:v>
                </c:pt>
                <c:pt idx="22">
                  <c:v>-560</c:v>
                </c:pt>
                <c:pt idx="23">
                  <c:v>-540</c:v>
                </c:pt>
                <c:pt idx="24">
                  <c:v>-520</c:v>
                </c:pt>
                <c:pt idx="25">
                  <c:v>-500</c:v>
                </c:pt>
                <c:pt idx="26">
                  <c:v>-480</c:v>
                </c:pt>
                <c:pt idx="27">
                  <c:v>-460</c:v>
                </c:pt>
                <c:pt idx="28">
                  <c:v>-440</c:v>
                </c:pt>
                <c:pt idx="29">
                  <c:v>-420</c:v>
                </c:pt>
                <c:pt idx="30">
                  <c:v>-400</c:v>
                </c:pt>
                <c:pt idx="31">
                  <c:v>-380</c:v>
                </c:pt>
                <c:pt idx="32">
                  <c:v>-360</c:v>
                </c:pt>
                <c:pt idx="33">
                  <c:v>-340</c:v>
                </c:pt>
                <c:pt idx="34">
                  <c:v>-320</c:v>
                </c:pt>
                <c:pt idx="35">
                  <c:v>-300</c:v>
                </c:pt>
                <c:pt idx="36">
                  <c:v>-280</c:v>
                </c:pt>
                <c:pt idx="37">
                  <c:v>-260</c:v>
                </c:pt>
                <c:pt idx="38">
                  <c:v>-240</c:v>
                </c:pt>
                <c:pt idx="39">
                  <c:v>-220</c:v>
                </c:pt>
                <c:pt idx="40">
                  <c:v>-200</c:v>
                </c:pt>
                <c:pt idx="41">
                  <c:v>-180</c:v>
                </c:pt>
                <c:pt idx="42">
                  <c:v>-160</c:v>
                </c:pt>
                <c:pt idx="43">
                  <c:v>-140</c:v>
                </c:pt>
                <c:pt idx="44">
                  <c:v>-120</c:v>
                </c:pt>
                <c:pt idx="45">
                  <c:v>-100</c:v>
                </c:pt>
                <c:pt idx="46">
                  <c:v>-80</c:v>
                </c:pt>
                <c:pt idx="47">
                  <c:v>-60</c:v>
                </c:pt>
                <c:pt idx="48">
                  <c:v>-40</c:v>
                </c:pt>
                <c:pt idx="49">
                  <c:v>-20</c:v>
                </c:pt>
                <c:pt idx="50">
                  <c:v>0</c:v>
                </c:pt>
                <c:pt idx="51">
                  <c:v>20</c:v>
                </c:pt>
                <c:pt idx="52">
                  <c:v>40</c:v>
                </c:pt>
                <c:pt idx="53">
                  <c:v>60</c:v>
                </c:pt>
                <c:pt idx="54">
                  <c:v>80</c:v>
                </c:pt>
                <c:pt idx="55">
                  <c:v>100</c:v>
                </c:pt>
                <c:pt idx="56">
                  <c:v>120</c:v>
                </c:pt>
                <c:pt idx="57">
                  <c:v>140</c:v>
                </c:pt>
                <c:pt idx="58">
                  <c:v>160</c:v>
                </c:pt>
                <c:pt idx="59">
                  <c:v>180</c:v>
                </c:pt>
                <c:pt idx="60">
                  <c:v>200</c:v>
                </c:pt>
                <c:pt idx="61">
                  <c:v>220</c:v>
                </c:pt>
                <c:pt idx="62">
                  <c:v>240</c:v>
                </c:pt>
                <c:pt idx="63">
                  <c:v>260</c:v>
                </c:pt>
                <c:pt idx="64">
                  <c:v>280</c:v>
                </c:pt>
                <c:pt idx="65">
                  <c:v>300</c:v>
                </c:pt>
                <c:pt idx="66">
                  <c:v>320</c:v>
                </c:pt>
                <c:pt idx="67">
                  <c:v>340</c:v>
                </c:pt>
                <c:pt idx="68">
                  <c:v>360</c:v>
                </c:pt>
                <c:pt idx="69">
                  <c:v>380</c:v>
                </c:pt>
                <c:pt idx="70">
                  <c:v>400</c:v>
                </c:pt>
                <c:pt idx="71">
                  <c:v>420</c:v>
                </c:pt>
                <c:pt idx="72">
                  <c:v>440</c:v>
                </c:pt>
                <c:pt idx="73">
                  <c:v>460</c:v>
                </c:pt>
                <c:pt idx="74">
                  <c:v>480</c:v>
                </c:pt>
                <c:pt idx="75">
                  <c:v>500</c:v>
                </c:pt>
                <c:pt idx="76">
                  <c:v>520</c:v>
                </c:pt>
                <c:pt idx="77">
                  <c:v>540</c:v>
                </c:pt>
                <c:pt idx="78">
                  <c:v>560</c:v>
                </c:pt>
                <c:pt idx="79">
                  <c:v>580</c:v>
                </c:pt>
                <c:pt idx="80">
                  <c:v>600</c:v>
                </c:pt>
                <c:pt idx="81">
                  <c:v>620</c:v>
                </c:pt>
                <c:pt idx="82">
                  <c:v>640</c:v>
                </c:pt>
                <c:pt idx="83">
                  <c:v>660</c:v>
                </c:pt>
                <c:pt idx="84">
                  <c:v>680</c:v>
                </c:pt>
                <c:pt idx="85">
                  <c:v>700</c:v>
                </c:pt>
                <c:pt idx="86">
                  <c:v>720</c:v>
                </c:pt>
                <c:pt idx="87">
                  <c:v>740</c:v>
                </c:pt>
                <c:pt idx="88">
                  <c:v>760</c:v>
                </c:pt>
                <c:pt idx="89">
                  <c:v>780</c:v>
                </c:pt>
                <c:pt idx="90">
                  <c:v>800</c:v>
                </c:pt>
                <c:pt idx="91">
                  <c:v>820</c:v>
                </c:pt>
                <c:pt idx="92">
                  <c:v>840</c:v>
                </c:pt>
                <c:pt idx="93">
                  <c:v>860</c:v>
                </c:pt>
                <c:pt idx="94">
                  <c:v>880</c:v>
                </c:pt>
                <c:pt idx="95">
                  <c:v>900</c:v>
                </c:pt>
                <c:pt idx="96">
                  <c:v>920</c:v>
                </c:pt>
                <c:pt idx="97">
                  <c:v>940</c:v>
                </c:pt>
                <c:pt idx="98">
                  <c:v>960</c:v>
                </c:pt>
                <c:pt idx="99">
                  <c:v>980</c:v>
                </c:pt>
                <c:pt idx="100">
                  <c:v>1000</c:v>
                </c:pt>
                <c:pt idx="101">
                  <c:v>1020</c:v>
                </c:pt>
                <c:pt idx="102">
                  <c:v>1040</c:v>
                </c:pt>
                <c:pt idx="103">
                  <c:v>1060</c:v>
                </c:pt>
                <c:pt idx="104">
                  <c:v>1080</c:v>
                </c:pt>
                <c:pt idx="105">
                  <c:v>1100</c:v>
                </c:pt>
                <c:pt idx="106">
                  <c:v>1120</c:v>
                </c:pt>
                <c:pt idx="107">
                  <c:v>1140</c:v>
                </c:pt>
                <c:pt idx="108">
                  <c:v>1160</c:v>
                </c:pt>
                <c:pt idx="109">
                  <c:v>1180</c:v>
                </c:pt>
                <c:pt idx="110">
                  <c:v>1200</c:v>
                </c:pt>
                <c:pt idx="111">
                  <c:v>1220</c:v>
                </c:pt>
                <c:pt idx="112">
                  <c:v>1240</c:v>
                </c:pt>
                <c:pt idx="113">
                  <c:v>1260</c:v>
                </c:pt>
                <c:pt idx="114">
                  <c:v>1280</c:v>
                </c:pt>
                <c:pt idx="115">
                  <c:v>1300</c:v>
                </c:pt>
                <c:pt idx="116">
                  <c:v>1320</c:v>
                </c:pt>
                <c:pt idx="117">
                  <c:v>1340</c:v>
                </c:pt>
                <c:pt idx="118">
                  <c:v>1360</c:v>
                </c:pt>
                <c:pt idx="119">
                  <c:v>1380</c:v>
                </c:pt>
                <c:pt idx="120">
                  <c:v>1400</c:v>
                </c:pt>
                <c:pt idx="121">
                  <c:v>1420</c:v>
                </c:pt>
                <c:pt idx="122">
                  <c:v>1440</c:v>
                </c:pt>
                <c:pt idx="123">
                  <c:v>1460</c:v>
                </c:pt>
                <c:pt idx="124">
                  <c:v>1480</c:v>
                </c:pt>
                <c:pt idx="125">
                  <c:v>1500</c:v>
                </c:pt>
                <c:pt idx="126">
                  <c:v>1520</c:v>
                </c:pt>
                <c:pt idx="127">
                  <c:v>1540</c:v>
                </c:pt>
                <c:pt idx="128">
                  <c:v>1560</c:v>
                </c:pt>
                <c:pt idx="129">
                  <c:v>1580</c:v>
                </c:pt>
                <c:pt idx="130">
                  <c:v>1600</c:v>
                </c:pt>
                <c:pt idx="131">
                  <c:v>1620</c:v>
                </c:pt>
                <c:pt idx="132">
                  <c:v>1640</c:v>
                </c:pt>
                <c:pt idx="133">
                  <c:v>1660</c:v>
                </c:pt>
                <c:pt idx="134">
                  <c:v>1680</c:v>
                </c:pt>
                <c:pt idx="135">
                  <c:v>1700</c:v>
                </c:pt>
                <c:pt idx="136">
                  <c:v>1720</c:v>
                </c:pt>
                <c:pt idx="137">
                  <c:v>1740</c:v>
                </c:pt>
                <c:pt idx="138">
                  <c:v>1760</c:v>
                </c:pt>
                <c:pt idx="139">
                  <c:v>1780</c:v>
                </c:pt>
                <c:pt idx="140">
                  <c:v>1800</c:v>
                </c:pt>
                <c:pt idx="141">
                  <c:v>1820</c:v>
                </c:pt>
                <c:pt idx="142">
                  <c:v>1840</c:v>
                </c:pt>
                <c:pt idx="143">
                  <c:v>1860</c:v>
                </c:pt>
                <c:pt idx="144">
                  <c:v>1880</c:v>
                </c:pt>
                <c:pt idx="145">
                  <c:v>1900</c:v>
                </c:pt>
                <c:pt idx="146">
                  <c:v>1920</c:v>
                </c:pt>
                <c:pt idx="147">
                  <c:v>1940</c:v>
                </c:pt>
                <c:pt idx="148">
                  <c:v>1960</c:v>
                </c:pt>
                <c:pt idx="149">
                  <c:v>1980</c:v>
                </c:pt>
                <c:pt idx="150">
                  <c:v>2000</c:v>
                </c:pt>
              </c:numCache>
            </c:numRef>
          </c:xVal>
          <c:yVal>
            <c:numRef>
              <c:f>Sheet1!$F$2:$F$152</c:f>
              <c:numCache>
                <c:formatCode>General</c:formatCode>
                <c:ptCount val="151"/>
                <c:pt idx="0">
                  <c:v>0</c:v>
                </c:pt>
                <c:pt idx="1">
                  <c:v>0</c:v>
                </c:pt>
                <c:pt idx="2">
                  <c:v>0</c:v>
                </c:pt>
                <c:pt idx="3">
                  <c:v>0</c:v>
                </c:pt>
                <c:pt idx="4">
                  <c:v>0</c:v>
                </c:pt>
                <c:pt idx="5">
                  <c:v>0</c:v>
                </c:pt>
                <c:pt idx="6">
                  <c:v>0</c:v>
                </c:pt>
                <c:pt idx="7">
                  <c:v>0</c:v>
                </c:pt>
                <c:pt idx="8">
                  <c:v>0</c:v>
                </c:pt>
                <c:pt idx="9">
                  <c:v>0</c:v>
                </c:pt>
                <c:pt idx="10">
                  <c:v>0</c:v>
                </c:pt>
                <c:pt idx="11">
                  <c:v>0</c:v>
                </c:pt>
                <c:pt idx="12">
                  <c:v>2.9000918908043685E-14</c:v>
                </c:pt>
                <c:pt idx="13">
                  <c:v>1.328505063491762E-13</c:v>
                </c:pt>
                <c:pt idx="14">
                  <c:v>5.8657660298772817E-13</c:v>
                </c:pt>
                <c:pt idx="15">
                  <c:v>2.4913117422280028E-12</c:v>
                </c:pt>
                <c:pt idx="16">
                  <c:v>1.0174234457359813E-11</c:v>
                </c:pt>
                <c:pt idx="17">
                  <c:v>3.995512206474886E-11</c:v>
                </c:pt>
                <c:pt idx="18">
                  <c:v>1.5086761467658041E-10</c:v>
                </c:pt>
                <c:pt idx="19">
                  <c:v>5.477754425551331E-10</c:v>
                </c:pt>
                <c:pt idx="20">
                  <c:v>1.9125345417123393E-9</c:v>
                </c:pt>
                <c:pt idx="21">
                  <c:v>6.4215204934578158E-9</c:v>
                </c:pt>
                <c:pt idx="22">
                  <c:v>2.0735358167781208E-8</c:v>
                </c:pt>
                <c:pt idx="23">
                  <c:v>6.439550008783221E-8</c:v>
                </c:pt>
                <c:pt idx="24">
                  <c:v>1.9235225983425902E-7</c:v>
                </c:pt>
                <c:pt idx="25">
                  <c:v>5.5267120544121233E-7</c:v>
                </c:pt>
                <c:pt idx="26">
                  <c:v>1.5275553238339594E-6</c:v>
                </c:pt>
                <c:pt idx="27">
                  <c:v>4.0618470737153047E-6</c:v>
                </c:pt>
                <c:pt idx="28">
                  <c:v>1.0391690157170104E-5</c:v>
                </c:pt>
                <c:pt idx="29">
                  <c:v>2.5581634965418106E-5</c:v>
                </c:pt>
                <c:pt idx="30">
                  <c:v>6.0603526836066318E-5</c:v>
                </c:pt>
                <c:pt idx="31">
                  <c:v>1.3818093222954547E-4</c:v>
                </c:pt>
                <c:pt idx="32">
                  <c:v>3.0327589938964255E-4</c:v>
                </c:pt>
                <c:pt idx="33">
                  <c:v>6.4081521231722043E-4</c:v>
                </c:pt>
                <c:pt idx="34">
                  <c:v>1.3037850604057145E-3</c:v>
                </c:pt>
                <c:pt idx="35">
                  <c:v>2.5546962560274483E-3</c:v>
                </c:pt>
                <c:pt idx="36">
                  <c:v>4.8219687087067168E-3</c:v>
                </c:pt>
                <c:pt idx="37">
                  <c:v>8.7692925869947373E-3</c:v>
                </c:pt>
                <c:pt idx="38">
                  <c:v>1.5370082728901606E-2</c:v>
                </c:pt>
                <c:pt idx="39">
                  <c:v>2.5971138726985674E-2</c:v>
                </c:pt>
                <c:pt idx="40">
                  <c:v>4.2321226576979988E-2</c:v>
                </c:pt>
                <c:pt idx="41">
                  <c:v>6.653463000360646E-2</c:v>
                </c:pt>
                <c:pt idx="42">
                  <c:v>0.10096084658304047</c:v>
                </c:pt>
                <c:pt idx="43">
                  <c:v>0.14794317630299214</c:v>
                </c:pt>
                <c:pt idx="44">
                  <c:v>0.20947221462028595</c:v>
                </c:pt>
                <c:pt idx="45">
                  <c:v>0.28677219224859518</c:v>
                </c:pt>
                <c:pt idx="46">
                  <c:v>0.37989074844548298</c:v>
                </c:pt>
                <c:pt idx="47">
                  <c:v>0.48738469589151751</c:v>
                </c:pt>
                <c:pt idx="48">
                  <c:v>0.60619454471112411</c:v>
                </c:pt>
                <c:pt idx="49">
                  <c:v>0.73177307169208472</c:v>
                </c:pt>
                <c:pt idx="50">
                  <c:v>0.85848114681716658</c:v>
                </c:pt>
                <c:pt idx="51">
                  <c:v>0.98020017751539235</c:v>
                </c:pt>
                <c:pt idx="52">
                  <c:v>1.0910539206975136</c:v>
                </c:pt>
                <c:pt idx="53">
                  <c:v>1.186101521700867</c:v>
                </c:pt>
                <c:pt idx="54">
                  <c:v>1.2618691813915979</c:v>
                </c:pt>
                <c:pt idx="55">
                  <c:v>1.3166283567750781</c:v>
                </c:pt>
                <c:pt idx="56">
                  <c:v>1.3503907058742337</c:v>
                </c:pt>
                <c:pt idx="57">
                  <c:v>1.3646544537133922</c:v>
                </c:pt>
                <c:pt idx="58">
                  <c:v>1.361984867097473</c:v>
                </c:pt>
                <c:pt idx="59">
                  <c:v>1.3455319368607177</c:v>
                </c:pt>
                <c:pt idx="60">
                  <c:v>1.318580313956631</c:v>
                </c:pt>
                <c:pt idx="61">
                  <c:v>1.284197976170099</c:v>
                </c:pt>
                <c:pt idx="62">
                  <c:v>1.2450133417166216</c:v>
                </c:pt>
                <c:pt idx="63">
                  <c:v>1.2031172596641684</c:v>
                </c:pt>
                <c:pt idx="64">
                  <c:v>1.1600639379414603</c:v>
                </c:pt>
                <c:pt idx="65">
                  <c:v>1.1169355242421588</c:v>
                </c:pt>
                <c:pt idx="66">
                  <c:v>1.0744365444658179</c:v>
                </c:pt>
                <c:pt idx="67">
                  <c:v>1.0329923776127505</c:v>
                </c:pt>
                <c:pt idx="68">
                  <c:v>0.99283598180379184</c:v>
                </c:pt>
                <c:pt idx="69">
                  <c:v>0.95407600637612588</c:v>
                </c:pt>
                <c:pt idx="70">
                  <c:v>0.91674569359582303</c:v>
                </c:pt>
                <c:pt idx="71">
                  <c:v>0.88083541121639608</c:v>
                </c:pt>
                <c:pt idx="72">
                  <c:v>0.84631286990712962</c:v>
                </c:pt>
                <c:pt idx="73">
                  <c:v>0.81313491837031104</c:v>
                </c:pt>
                <c:pt idx="74">
                  <c:v>0.78125402036603409</c:v>
                </c:pt>
                <c:pt idx="75">
                  <c:v>0.75062160221917684</c:v>
                </c:pt>
                <c:pt idx="76">
                  <c:v>0.72118967361814856</c:v>
                </c:pt>
                <c:pt idx="77">
                  <c:v>0.69291155161621276</c:v>
                </c:pt>
                <c:pt idx="78">
                  <c:v>0.6657421452135871</c:v>
                </c:pt>
                <c:pt idx="79">
                  <c:v>0.63963803677731135</c:v>
                </c:pt>
                <c:pt idx="80">
                  <c:v>0.61455747516457127</c:v>
                </c:pt>
                <c:pt idx="81">
                  <c:v>0.59046033326549496</c:v>
                </c:pt>
                <c:pt idx="82">
                  <c:v>0.5673080528393829</c:v>
                </c:pt>
                <c:pt idx="83">
                  <c:v>0.54506358602568061</c:v>
                </c:pt>
                <c:pt idx="84">
                  <c:v>0.52369133714988614</c:v>
                </c:pt>
                <c:pt idx="85">
                  <c:v>0.50315710611688103</c:v>
                </c:pt>
                <c:pt idx="86">
                  <c:v>0.48342803379345417</c:v>
                </c:pt>
                <c:pt idx="87">
                  <c:v>0.46447254945937783</c:v>
                </c:pt>
                <c:pt idx="88">
                  <c:v>0.44626032029682922</c:v>
                </c:pt>
                <c:pt idx="89">
                  <c:v>0.4287622028539495</c:v>
                </c:pt>
                <c:pt idx="90">
                  <c:v>0.4119501964097656</c:v>
                </c:pt>
                <c:pt idx="91">
                  <c:v>0.39579739816722914</c:v>
                </c:pt>
                <c:pt idx="92">
                  <c:v>0.38027796020304105</c:v>
                </c:pt>
                <c:pt idx="93">
                  <c:v>0.36536704810546933</c:v>
                </c:pt>
                <c:pt idx="94">
                  <c:v>0.35104080123399373</c:v>
                </c:pt>
                <c:pt idx="95">
                  <c:v>0.33727629453719099</c:v>
                </c:pt>
                <c:pt idx="96">
                  <c:v>0.32405150186776149</c:v>
                </c:pt>
                <c:pt idx="97">
                  <c:v>0.31134526073599467</c:v>
                </c:pt>
                <c:pt idx="98">
                  <c:v>0.29913723844527013</c:v>
                </c:pt>
                <c:pt idx="99">
                  <c:v>0.28740789955540585</c:v>
                </c:pt>
                <c:pt idx="100">
                  <c:v>0.27613847462178565</c:v>
                </c:pt>
                <c:pt idx="101">
                  <c:v>0.26531093016024343</c:v>
                </c:pt>
                <c:pt idx="102">
                  <c:v>0.25490793978964149</c:v>
                </c:pt>
                <c:pt idx="103">
                  <c:v>0.24491285650596381</c:v>
                </c:pt>
                <c:pt idx="104">
                  <c:v>0.23530968604355837</c:v>
                </c:pt>
                <c:pt idx="105">
                  <c:v>0.22608306128089969</c:v>
                </c:pt>
                <c:pt idx="106">
                  <c:v>0.21721821764991592</c:v>
                </c:pt>
                <c:pt idx="107">
                  <c:v>0.20870096950953007</c:v>
                </c:pt>
                <c:pt idx="108">
                  <c:v>0.2005176874456075</c:v>
                </c:pt>
                <c:pt idx="109">
                  <c:v>0.19265527646098607</c:v>
                </c:pt>
                <c:pt idx="110">
                  <c:v>0.18510115502068658</c:v>
                </c:pt>
                <c:pt idx="111">
                  <c:v>0.17784323491877269</c:v>
                </c:pt>
                <c:pt idx="112">
                  <c:v>0.17086990193464247</c:v>
                </c:pt>
                <c:pt idx="113">
                  <c:v>0.1641699972477976</c:v>
                </c:pt>
                <c:pt idx="114">
                  <c:v>0.15773279958134989</c:v>
                </c:pt>
                <c:pt idx="115">
                  <c:v>0.15154800804569096</c:v>
                </c:pt>
                <c:pt idx="116">
                  <c:v>0.14560572565487118</c:v>
                </c:pt>
                <c:pt idx="117">
                  <c:v>0.13989644348931071</c:v>
                </c:pt>
                <c:pt idx="118">
                  <c:v>0.13441102547949951</c:v>
                </c:pt>
                <c:pt idx="119">
                  <c:v>0.129140693786337</c:v>
                </c:pt>
                <c:pt idx="120">
                  <c:v>0.12407701475471664</c:v>
                </c:pt>
                <c:pt idx="121">
                  <c:v>0.11921188541787874</c:v>
                </c:pt>
                <c:pt idx="122">
                  <c:v>0.11453752053093472</c:v>
                </c:pt>
                <c:pt idx="123">
                  <c:v>0.11004644011281446</c:v>
                </c:pt>
                <c:pt idx="124">
                  <c:v>0.10573145747670074</c:v>
                </c:pt>
                <c:pt idx="125">
                  <c:v>0.10158566772979701</c:v>
                </c:pt>
                <c:pt idx="126">
                  <c:v>9.7602436724025923E-2</c:v>
                </c:pt>
                <c:pt idx="127">
                  <c:v>9.3775390439976972E-2</c:v>
                </c:pt>
                <c:pt idx="128">
                  <c:v>9.0098404787115602E-2</c:v>
                </c:pt>
                <c:pt idx="129">
                  <c:v>8.6565595803931791E-2</c:v>
                </c:pt>
                <c:pt idx="130">
                  <c:v>8.3171310242346322E-2</c:v>
                </c:pt>
                <c:pt idx="131">
                  <c:v>7.9910116521307792E-2</c:v>
                </c:pt>
                <c:pt idx="132">
                  <c:v>7.677679603510415E-2</c:v>
                </c:pt>
                <c:pt idx="133">
                  <c:v>7.376633480248003E-2</c:v>
                </c:pt>
                <c:pt idx="134">
                  <c:v>7.087391544319728E-2</c:v>
                </c:pt>
                <c:pt idx="135">
                  <c:v>6.8094909469198689E-2</c:v>
                </c:pt>
                <c:pt idx="136">
                  <c:v>6.5424869878039638E-2</c:v>
                </c:pt>
                <c:pt idx="137">
                  <c:v>6.285952403673542E-2</c:v>
                </c:pt>
                <c:pt idx="138">
                  <c:v>6.0394766844637002E-2</c:v>
                </c:pt>
                <c:pt idx="139">
                  <c:v>5.8026654164394106E-2</c:v>
                </c:pt>
                <c:pt idx="140">
                  <c:v>5.5751396510494031E-2</c:v>
                </c:pt>
                <c:pt idx="141">
                  <c:v>5.356535298527635E-2</c:v>
                </c:pt>
                <c:pt idx="142">
                  <c:v>5.146502545271988E-2</c:v>
                </c:pt>
                <c:pt idx="143">
                  <c:v>4.9447052940678776E-2</c:v>
                </c:pt>
                <c:pt idx="144">
                  <c:v>4.7508206262610014E-2</c:v>
                </c:pt>
                <c:pt idx="145">
                  <c:v>4.5645382850185962E-2</c:v>
                </c:pt>
                <c:pt idx="146">
                  <c:v>4.3855601788523241E-2</c:v>
                </c:pt>
                <c:pt idx="147">
                  <c:v>4.2135999046082867E-2</c:v>
                </c:pt>
                <c:pt idx="148">
                  <c:v>4.0483822891608783E-2</c:v>
                </c:pt>
                <c:pt idx="149">
                  <c:v>3.8896429490770781E-2</c:v>
                </c:pt>
                <c:pt idx="150">
                  <c:v>3.7371278675465545E-2</c:v>
                </c:pt>
              </c:numCache>
            </c:numRef>
          </c:yVal>
          <c:smooth val="0"/>
        </c:ser>
        <c:ser>
          <c:idx val="5"/>
          <c:order val="3"/>
          <c:marker>
            <c:symbol val="none"/>
          </c:marker>
          <c:xVal>
            <c:numRef>
              <c:f>Sheet1!$A$2:$A$152</c:f>
              <c:numCache>
                <c:formatCode>General</c:formatCode>
                <c:ptCount val="151"/>
                <c:pt idx="0">
                  <c:v>-1000</c:v>
                </c:pt>
                <c:pt idx="1">
                  <c:v>-980</c:v>
                </c:pt>
                <c:pt idx="2">
                  <c:v>-960</c:v>
                </c:pt>
                <c:pt idx="3">
                  <c:v>-940</c:v>
                </c:pt>
                <c:pt idx="4">
                  <c:v>-920</c:v>
                </c:pt>
                <c:pt idx="5">
                  <c:v>-900</c:v>
                </c:pt>
                <c:pt idx="6">
                  <c:v>-880</c:v>
                </c:pt>
                <c:pt idx="7">
                  <c:v>-860</c:v>
                </c:pt>
                <c:pt idx="8">
                  <c:v>-840</c:v>
                </c:pt>
                <c:pt idx="9">
                  <c:v>-820</c:v>
                </c:pt>
                <c:pt idx="10">
                  <c:v>-800</c:v>
                </c:pt>
                <c:pt idx="11">
                  <c:v>-780</c:v>
                </c:pt>
                <c:pt idx="12">
                  <c:v>-760</c:v>
                </c:pt>
                <c:pt idx="13">
                  <c:v>-740</c:v>
                </c:pt>
                <c:pt idx="14">
                  <c:v>-720</c:v>
                </c:pt>
                <c:pt idx="15">
                  <c:v>-700</c:v>
                </c:pt>
                <c:pt idx="16">
                  <c:v>-680</c:v>
                </c:pt>
                <c:pt idx="17">
                  <c:v>-660</c:v>
                </c:pt>
                <c:pt idx="18">
                  <c:v>-640</c:v>
                </c:pt>
                <c:pt idx="19">
                  <c:v>-620</c:v>
                </c:pt>
                <c:pt idx="20">
                  <c:v>-600</c:v>
                </c:pt>
                <c:pt idx="21">
                  <c:v>-580</c:v>
                </c:pt>
                <c:pt idx="22">
                  <c:v>-560</c:v>
                </c:pt>
                <c:pt idx="23">
                  <c:v>-540</c:v>
                </c:pt>
                <c:pt idx="24">
                  <c:v>-520</c:v>
                </c:pt>
                <c:pt idx="25">
                  <c:v>-500</c:v>
                </c:pt>
                <c:pt idx="26">
                  <c:v>-480</c:v>
                </c:pt>
                <c:pt idx="27">
                  <c:v>-460</c:v>
                </c:pt>
                <c:pt idx="28">
                  <c:v>-440</c:v>
                </c:pt>
                <c:pt idx="29">
                  <c:v>-420</c:v>
                </c:pt>
                <c:pt idx="30">
                  <c:v>-400</c:v>
                </c:pt>
                <c:pt idx="31">
                  <c:v>-380</c:v>
                </c:pt>
                <c:pt idx="32">
                  <c:v>-360</c:v>
                </c:pt>
                <c:pt idx="33">
                  <c:v>-340</c:v>
                </c:pt>
                <c:pt idx="34">
                  <c:v>-320</c:v>
                </c:pt>
                <c:pt idx="35">
                  <c:v>-300</c:v>
                </c:pt>
                <c:pt idx="36">
                  <c:v>-280</c:v>
                </c:pt>
                <c:pt idx="37">
                  <c:v>-260</c:v>
                </c:pt>
                <c:pt idx="38">
                  <c:v>-240</c:v>
                </c:pt>
                <c:pt idx="39">
                  <c:v>-220</c:v>
                </c:pt>
                <c:pt idx="40">
                  <c:v>-200</c:v>
                </c:pt>
                <c:pt idx="41">
                  <c:v>-180</c:v>
                </c:pt>
                <c:pt idx="42">
                  <c:v>-160</c:v>
                </c:pt>
                <c:pt idx="43">
                  <c:v>-140</c:v>
                </c:pt>
                <c:pt idx="44">
                  <c:v>-120</c:v>
                </c:pt>
                <c:pt idx="45">
                  <c:v>-100</c:v>
                </c:pt>
                <c:pt idx="46">
                  <c:v>-80</c:v>
                </c:pt>
                <c:pt idx="47">
                  <c:v>-60</c:v>
                </c:pt>
                <c:pt idx="48">
                  <c:v>-40</c:v>
                </c:pt>
                <c:pt idx="49">
                  <c:v>-20</c:v>
                </c:pt>
                <c:pt idx="50">
                  <c:v>0</c:v>
                </c:pt>
                <c:pt idx="51">
                  <c:v>20</c:v>
                </c:pt>
                <c:pt idx="52">
                  <c:v>40</c:v>
                </c:pt>
                <c:pt idx="53">
                  <c:v>60</c:v>
                </c:pt>
                <c:pt idx="54">
                  <c:v>80</c:v>
                </c:pt>
                <c:pt idx="55">
                  <c:v>100</c:v>
                </c:pt>
                <c:pt idx="56">
                  <c:v>120</c:v>
                </c:pt>
                <c:pt idx="57">
                  <c:v>140</c:v>
                </c:pt>
                <c:pt idx="58">
                  <c:v>160</c:v>
                </c:pt>
                <c:pt idx="59">
                  <c:v>180</c:v>
                </c:pt>
                <c:pt idx="60">
                  <c:v>200</c:v>
                </c:pt>
                <c:pt idx="61">
                  <c:v>220</c:v>
                </c:pt>
                <c:pt idx="62">
                  <c:v>240</c:v>
                </c:pt>
                <c:pt idx="63">
                  <c:v>260</c:v>
                </c:pt>
                <c:pt idx="64">
                  <c:v>280</c:v>
                </c:pt>
                <c:pt idx="65">
                  <c:v>300</c:v>
                </c:pt>
                <c:pt idx="66">
                  <c:v>320</c:v>
                </c:pt>
                <c:pt idx="67">
                  <c:v>340</c:v>
                </c:pt>
                <c:pt idx="68">
                  <c:v>360</c:v>
                </c:pt>
                <c:pt idx="69">
                  <c:v>380</c:v>
                </c:pt>
                <c:pt idx="70">
                  <c:v>400</c:v>
                </c:pt>
                <c:pt idx="71">
                  <c:v>420</c:v>
                </c:pt>
                <c:pt idx="72">
                  <c:v>440</c:v>
                </c:pt>
                <c:pt idx="73">
                  <c:v>460</c:v>
                </c:pt>
                <c:pt idx="74">
                  <c:v>480</c:v>
                </c:pt>
                <c:pt idx="75">
                  <c:v>500</c:v>
                </c:pt>
                <c:pt idx="76">
                  <c:v>520</c:v>
                </c:pt>
                <c:pt idx="77">
                  <c:v>540</c:v>
                </c:pt>
                <c:pt idx="78">
                  <c:v>560</c:v>
                </c:pt>
                <c:pt idx="79">
                  <c:v>580</c:v>
                </c:pt>
                <c:pt idx="80">
                  <c:v>600</c:v>
                </c:pt>
                <c:pt idx="81">
                  <c:v>620</c:v>
                </c:pt>
                <c:pt idx="82">
                  <c:v>640</c:v>
                </c:pt>
                <c:pt idx="83">
                  <c:v>660</c:v>
                </c:pt>
                <c:pt idx="84">
                  <c:v>680</c:v>
                </c:pt>
                <c:pt idx="85">
                  <c:v>700</c:v>
                </c:pt>
                <c:pt idx="86">
                  <c:v>720</c:v>
                </c:pt>
                <c:pt idx="87">
                  <c:v>740</c:v>
                </c:pt>
                <c:pt idx="88">
                  <c:v>760</c:v>
                </c:pt>
                <c:pt idx="89">
                  <c:v>780</c:v>
                </c:pt>
                <c:pt idx="90">
                  <c:v>800</c:v>
                </c:pt>
                <c:pt idx="91">
                  <c:v>820</c:v>
                </c:pt>
                <c:pt idx="92">
                  <c:v>840</c:v>
                </c:pt>
                <c:pt idx="93">
                  <c:v>860</c:v>
                </c:pt>
                <c:pt idx="94">
                  <c:v>880</c:v>
                </c:pt>
                <c:pt idx="95">
                  <c:v>900</c:v>
                </c:pt>
                <c:pt idx="96">
                  <c:v>920</c:v>
                </c:pt>
                <c:pt idx="97">
                  <c:v>940</c:v>
                </c:pt>
                <c:pt idx="98">
                  <c:v>960</c:v>
                </c:pt>
                <c:pt idx="99">
                  <c:v>980</c:v>
                </c:pt>
                <c:pt idx="100">
                  <c:v>1000</c:v>
                </c:pt>
                <c:pt idx="101">
                  <c:v>1020</c:v>
                </c:pt>
                <c:pt idx="102">
                  <c:v>1040</c:v>
                </c:pt>
                <c:pt idx="103">
                  <c:v>1060</c:v>
                </c:pt>
                <c:pt idx="104">
                  <c:v>1080</c:v>
                </c:pt>
                <c:pt idx="105">
                  <c:v>1100</c:v>
                </c:pt>
                <c:pt idx="106">
                  <c:v>1120</c:v>
                </c:pt>
                <c:pt idx="107">
                  <c:v>1140</c:v>
                </c:pt>
                <c:pt idx="108">
                  <c:v>1160</c:v>
                </c:pt>
                <c:pt idx="109">
                  <c:v>1180</c:v>
                </c:pt>
                <c:pt idx="110">
                  <c:v>1200</c:v>
                </c:pt>
                <c:pt idx="111">
                  <c:v>1220</c:v>
                </c:pt>
                <c:pt idx="112">
                  <c:v>1240</c:v>
                </c:pt>
                <c:pt idx="113">
                  <c:v>1260</c:v>
                </c:pt>
                <c:pt idx="114">
                  <c:v>1280</c:v>
                </c:pt>
                <c:pt idx="115">
                  <c:v>1300</c:v>
                </c:pt>
                <c:pt idx="116">
                  <c:v>1320</c:v>
                </c:pt>
                <c:pt idx="117">
                  <c:v>1340</c:v>
                </c:pt>
                <c:pt idx="118">
                  <c:v>1360</c:v>
                </c:pt>
                <c:pt idx="119">
                  <c:v>1380</c:v>
                </c:pt>
                <c:pt idx="120">
                  <c:v>1400</c:v>
                </c:pt>
                <c:pt idx="121">
                  <c:v>1420</c:v>
                </c:pt>
                <c:pt idx="122">
                  <c:v>1440</c:v>
                </c:pt>
                <c:pt idx="123">
                  <c:v>1460</c:v>
                </c:pt>
                <c:pt idx="124">
                  <c:v>1480</c:v>
                </c:pt>
                <c:pt idx="125">
                  <c:v>1500</c:v>
                </c:pt>
                <c:pt idx="126">
                  <c:v>1520</c:v>
                </c:pt>
                <c:pt idx="127">
                  <c:v>1540</c:v>
                </c:pt>
                <c:pt idx="128">
                  <c:v>1560</c:v>
                </c:pt>
                <c:pt idx="129">
                  <c:v>1580</c:v>
                </c:pt>
                <c:pt idx="130">
                  <c:v>1600</c:v>
                </c:pt>
                <c:pt idx="131">
                  <c:v>1620</c:v>
                </c:pt>
                <c:pt idx="132">
                  <c:v>1640</c:v>
                </c:pt>
                <c:pt idx="133">
                  <c:v>1660</c:v>
                </c:pt>
                <c:pt idx="134">
                  <c:v>1680</c:v>
                </c:pt>
                <c:pt idx="135">
                  <c:v>1700</c:v>
                </c:pt>
                <c:pt idx="136">
                  <c:v>1720</c:v>
                </c:pt>
                <c:pt idx="137">
                  <c:v>1740</c:v>
                </c:pt>
                <c:pt idx="138">
                  <c:v>1760</c:v>
                </c:pt>
                <c:pt idx="139">
                  <c:v>1780</c:v>
                </c:pt>
                <c:pt idx="140">
                  <c:v>1800</c:v>
                </c:pt>
                <c:pt idx="141">
                  <c:v>1820</c:v>
                </c:pt>
                <c:pt idx="142">
                  <c:v>1840</c:v>
                </c:pt>
                <c:pt idx="143">
                  <c:v>1860</c:v>
                </c:pt>
                <c:pt idx="144">
                  <c:v>1880</c:v>
                </c:pt>
                <c:pt idx="145">
                  <c:v>1900</c:v>
                </c:pt>
                <c:pt idx="146">
                  <c:v>1920</c:v>
                </c:pt>
                <c:pt idx="147">
                  <c:v>1940</c:v>
                </c:pt>
                <c:pt idx="148">
                  <c:v>1960</c:v>
                </c:pt>
                <c:pt idx="149">
                  <c:v>1980</c:v>
                </c:pt>
                <c:pt idx="150">
                  <c:v>2000</c:v>
                </c:pt>
              </c:numCache>
            </c:numRef>
          </c:xVal>
          <c:yVal>
            <c:numRef>
              <c:f>Sheet1!$G$2:$G$152</c:f>
              <c:numCache>
                <c:formatCode>General</c:formatCode>
                <c:ptCount val="151"/>
                <c:pt idx="0">
                  <c:v>7.3890560989306504</c:v>
                </c:pt>
                <c:pt idx="1">
                  <c:v>7.0993270651566327</c:v>
                </c:pt>
                <c:pt idx="2">
                  <c:v>6.8209584692907494</c:v>
                </c:pt>
                <c:pt idx="3">
                  <c:v>6.553504862191148</c:v>
                </c:pt>
                <c:pt idx="4">
                  <c:v>6.2965382610266571</c:v>
                </c:pt>
                <c:pt idx="5">
                  <c:v>6.0496474644129465</c:v>
                </c:pt>
                <c:pt idx="6">
                  <c:v>5.8124373944025889</c:v>
                </c:pt>
                <c:pt idx="7">
                  <c:v>5.5845284642760538</c:v>
                </c:pt>
                <c:pt idx="8">
                  <c:v>5.3655559711219745</c:v>
                </c:pt>
                <c:pt idx="9">
                  <c:v>5.1551695122346803</c:v>
                </c:pt>
                <c:pt idx="10">
                  <c:v>4.9530324243951149</c:v>
                </c:pt>
                <c:pt idx="11">
                  <c:v>4.7588212451378542</c:v>
                </c:pt>
                <c:pt idx="12">
                  <c:v>4.5722251951421589</c:v>
                </c:pt>
                <c:pt idx="13">
                  <c:v>4.392945680918757</c:v>
                </c:pt>
                <c:pt idx="14">
                  <c:v>4.2206958169965523</c:v>
                </c:pt>
                <c:pt idx="15">
                  <c:v>4.0551999668446745</c:v>
                </c:pt>
                <c:pt idx="16">
                  <c:v>3.8961933017952148</c:v>
                </c:pt>
                <c:pt idx="17">
                  <c:v>3.7434213772608627</c:v>
                </c:pt>
                <c:pt idx="18">
                  <c:v>3.5966397255692817</c:v>
                </c:pt>
                <c:pt idx="19">
                  <c:v>3.4556134647626755</c:v>
                </c:pt>
                <c:pt idx="20">
                  <c:v>3.3201169227365472</c:v>
                </c:pt>
                <c:pt idx="21">
                  <c:v>3.1899332761161845</c:v>
                </c:pt>
                <c:pt idx="22">
                  <c:v>3.0648542032930024</c:v>
                </c:pt>
                <c:pt idx="23">
                  <c:v>2.9446795510655241</c:v>
                </c:pt>
                <c:pt idx="24">
                  <c:v>2.8292170143515598</c:v>
                </c:pt>
                <c:pt idx="25">
                  <c:v>2.7182818284590451</c:v>
                </c:pt>
                <c:pt idx="26">
                  <c:v>2.6116964734231178</c:v>
                </c:pt>
                <c:pt idx="27">
                  <c:v>2.5092903899362979</c:v>
                </c:pt>
                <c:pt idx="28">
                  <c:v>2.4108997064172097</c:v>
                </c:pt>
                <c:pt idx="29">
                  <c:v>2.3163669767810915</c:v>
                </c:pt>
                <c:pt idx="30">
                  <c:v>2.2255409284924679</c:v>
                </c:pt>
                <c:pt idx="31">
                  <c:v>2.1382762204968184</c:v>
                </c:pt>
                <c:pt idx="32">
                  <c:v>2.0544332106438876</c:v>
                </c:pt>
                <c:pt idx="33">
                  <c:v>1.9738777322304477</c:v>
                </c:pt>
                <c:pt idx="34">
                  <c:v>1.8964808793049515</c:v>
                </c:pt>
                <c:pt idx="35">
                  <c:v>1.8221188003905089</c:v>
                </c:pt>
                <c:pt idx="36">
                  <c:v>1.7506725002961012</c:v>
                </c:pt>
                <c:pt idx="37">
                  <c:v>1.6820276496988864</c:v>
                </c:pt>
                <c:pt idx="38">
                  <c:v>1.6160744021928934</c:v>
                </c:pt>
                <c:pt idx="39">
                  <c:v>1.552707218511336</c:v>
                </c:pt>
                <c:pt idx="40">
                  <c:v>1.4918246976412703</c:v>
                </c:pt>
                <c:pt idx="41">
                  <c:v>1.4333294145603401</c:v>
                </c:pt>
                <c:pt idx="42">
                  <c:v>1.3771277643359572</c:v>
                </c:pt>
                <c:pt idx="43">
                  <c:v>1.3231298123374369</c:v>
                </c:pt>
                <c:pt idx="44">
                  <c:v>1.2712491503214047</c:v>
                </c:pt>
                <c:pt idx="45">
                  <c:v>1.2214027581601699</c:v>
                </c:pt>
                <c:pt idx="46">
                  <c:v>1.1735108709918103</c:v>
                </c:pt>
                <c:pt idx="47">
                  <c:v>1.1274968515793757</c:v>
                </c:pt>
                <c:pt idx="48">
                  <c:v>1.0832870676749586</c:v>
                </c:pt>
                <c:pt idx="49">
                  <c:v>1.0408107741923882</c:v>
                </c:pt>
                <c:pt idx="50">
                  <c:v>1</c:v>
                </c:pt>
                <c:pt idx="51">
                  <c:v>0.96078943915232318</c:v>
                </c:pt>
                <c:pt idx="52">
                  <c:v>0.92311634638663576</c:v>
                </c:pt>
                <c:pt idx="53">
                  <c:v>0.88692043671715748</c:v>
                </c:pt>
                <c:pt idx="54">
                  <c:v>0.85214378896621135</c:v>
                </c:pt>
                <c:pt idx="55">
                  <c:v>0.81873075307798182</c:v>
                </c:pt>
                <c:pt idx="56">
                  <c:v>0.78662786106655347</c:v>
                </c:pt>
                <c:pt idx="57">
                  <c:v>0.75578374145572547</c:v>
                </c:pt>
                <c:pt idx="58">
                  <c:v>0.72614903707369094</c:v>
                </c:pt>
                <c:pt idx="59">
                  <c:v>0.69767632607103103</c:v>
                </c:pt>
                <c:pt idx="60">
                  <c:v>0.67032004603563933</c:v>
                </c:pt>
                <c:pt idx="61">
                  <c:v>0.64403642108314141</c:v>
                </c:pt>
                <c:pt idx="62">
                  <c:v>0.61878339180614084</c:v>
                </c:pt>
                <c:pt idx="63">
                  <c:v>0.59452054797019438</c:v>
                </c:pt>
                <c:pt idx="64">
                  <c:v>0.57120906384881487</c:v>
                </c:pt>
                <c:pt idx="65">
                  <c:v>0.54881163609402639</c:v>
                </c:pt>
                <c:pt idx="66">
                  <c:v>0.52729242404304855</c:v>
                </c:pt>
                <c:pt idx="67">
                  <c:v>0.50661699236558955</c:v>
                </c:pt>
                <c:pt idx="68">
                  <c:v>0.48675225595997168</c:v>
                </c:pt>
                <c:pt idx="69">
                  <c:v>0.46766642700990924</c:v>
                </c:pt>
                <c:pt idx="70">
                  <c:v>0.44932896411722156</c:v>
                </c:pt>
                <c:pt idx="71">
                  <c:v>0.43171052342907973</c:v>
                </c:pt>
                <c:pt idx="72">
                  <c:v>0.41478291168158138</c:v>
                </c:pt>
                <c:pt idx="73">
                  <c:v>0.39851904108451414</c:v>
                </c:pt>
                <c:pt idx="74">
                  <c:v>0.38289288597511206</c:v>
                </c:pt>
                <c:pt idx="75">
                  <c:v>0.36787944117144233</c:v>
                </c:pt>
                <c:pt idx="76">
                  <c:v>0.35345468195878016</c:v>
                </c:pt>
                <c:pt idx="77">
                  <c:v>0.33959552564493911</c:v>
                </c:pt>
                <c:pt idx="78">
                  <c:v>0.32627979462303947</c:v>
                </c:pt>
                <c:pt idx="79">
                  <c:v>0.31348618088260533</c:v>
                </c:pt>
                <c:pt idx="80">
                  <c:v>0.30119421191220214</c:v>
                </c:pt>
                <c:pt idx="81">
                  <c:v>0.28938421793905061</c:v>
                </c:pt>
                <c:pt idx="82">
                  <c:v>0.27803730045319414</c:v>
                </c:pt>
                <c:pt idx="83">
                  <c:v>0.26713530196585034</c:v>
                </c:pt>
                <c:pt idx="84">
                  <c:v>0.25666077695355588</c:v>
                </c:pt>
                <c:pt idx="85">
                  <c:v>0.24659696394160649</c:v>
                </c:pt>
                <c:pt idx="86">
                  <c:v>0.23692775868212176</c:v>
                </c:pt>
                <c:pt idx="87">
                  <c:v>0.22763768838381274</c:v>
                </c:pt>
                <c:pt idx="88">
                  <c:v>0.21871188695221475</c:v>
                </c:pt>
                <c:pt idx="89">
                  <c:v>0.21013607120076472</c:v>
                </c:pt>
                <c:pt idx="90">
                  <c:v>0.20189651799465538</c:v>
                </c:pt>
                <c:pt idx="91">
                  <c:v>0.19398004229089191</c:v>
                </c:pt>
                <c:pt idx="92">
                  <c:v>0.18637397603940997</c:v>
                </c:pt>
                <c:pt idx="93">
                  <c:v>0.17906614791149322</c:v>
                </c:pt>
                <c:pt idx="94">
                  <c:v>0.17204486382305054</c:v>
                </c:pt>
                <c:pt idx="95">
                  <c:v>0.16529888822158653</c:v>
                </c:pt>
                <c:pt idx="96">
                  <c:v>0.15881742610692068</c:v>
                </c:pt>
                <c:pt idx="97">
                  <c:v>0.15259010575688389</c:v>
                </c:pt>
                <c:pt idx="98">
                  <c:v>0.14660696213035015</c:v>
                </c:pt>
                <c:pt idx="99">
                  <c:v>0.140858420921045</c:v>
                </c:pt>
                <c:pt idx="100">
                  <c:v>0.1353352832366127</c:v>
                </c:pt>
                <c:pt idx="101">
                  <c:v>0.13002871087842591</c:v>
                </c:pt>
                <c:pt idx="102">
                  <c:v>0.12493021219858241</c:v>
                </c:pt>
                <c:pt idx="103">
                  <c:v>0.12003162851145673</c:v>
                </c:pt>
                <c:pt idx="104">
                  <c:v>0.11532512103806251</c:v>
                </c:pt>
                <c:pt idx="105">
                  <c:v>0.11080315836233387</c:v>
                </c:pt>
                <c:pt idx="106">
                  <c:v>0.10645850437925281</c:v>
                </c:pt>
                <c:pt idx="107">
                  <c:v>0.10228420671553748</c:v>
                </c:pt>
                <c:pt idx="108">
                  <c:v>9.8273585604361544E-2</c:v>
                </c:pt>
                <c:pt idx="109">
                  <c:v>9.4420223196302347E-2</c:v>
                </c:pt>
                <c:pt idx="110">
                  <c:v>9.0717953289412512E-2</c:v>
                </c:pt>
                <c:pt idx="111">
                  <c:v>8.7160851461981298E-2</c:v>
                </c:pt>
                <c:pt idx="112">
                  <c:v>8.3743225592195963E-2</c:v>
                </c:pt>
                <c:pt idx="113">
                  <c:v>8.0459606749532439E-2</c:v>
                </c:pt>
                <c:pt idx="114">
                  <c:v>7.7304740443299741E-2</c:v>
                </c:pt>
                <c:pt idx="115">
                  <c:v>7.4273578214333877E-2</c:v>
                </c:pt>
                <c:pt idx="116">
                  <c:v>7.1361269556386053E-2</c:v>
                </c:pt>
                <c:pt idx="117">
                  <c:v>6.8563154154277911E-2</c:v>
                </c:pt>
                <c:pt idx="118">
                  <c:v>6.5874754426402948E-2</c:v>
                </c:pt>
                <c:pt idx="119">
                  <c:v>6.3291768359640732E-2</c:v>
                </c:pt>
                <c:pt idx="120">
                  <c:v>6.0810062625217973E-2</c:v>
                </c:pt>
                <c:pt idx="121">
                  <c:v>5.8425665964500828E-2</c:v>
                </c:pt>
                <c:pt idx="122">
                  <c:v>5.6134762834133725E-2</c:v>
                </c:pt>
                <c:pt idx="123">
                  <c:v>5.3933687300356019E-2</c:v>
                </c:pt>
                <c:pt idx="124">
                  <c:v>5.1818917172725833E-2</c:v>
                </c:pt>
                <c:pt idx="125">
                  <c:v>4.9787068367863944E-2</c:v>
                </c:pt>
                <c:pt idx="126">
                  <c:v>4.7834889494198368E-2</c:v>
                </c:pt>
                <c:pt idx="127">
                  <c:v>4.5959256649044204E-2</c:v>
                </c:pt>
                <c:pt idx="128">
                  <c:v>4.415716841969286E-2</c:v>
                </c:pt>
                <c:pt idx="129">
                  <c:v>4.2425741080511385E-2</c:v>
                </c:pt>
                <c:pt idx="130">
                  <c:v>4.0762203978366211E-2</c:v>
                </c:pt>
                <c:pt idx="131">
                  <c:v>3.9163895098987066E-2</c:v>
                </c:pt>
                <c:pt idx="132">
                  <c:v>3.7628256807176221E-2</c:v>
                </c:pt>
                <c:pt idx="133">
                  <c:v>3.6152831754046426E-2</c:v>
                </c:pt>
                <c:pt idx="134">
                  <c:v>3.4735258944738563E-2</c:v>
                </c:pt>
                <c:pt idx="135">
                  <c:v>3.337326996032608E-2</c:v>
                </c:pt>
                <c:pt idx="136">
                  <c:v>3.2064685327860769E-2</c:v>
                </c:pt>
                <c:pt idx="137">
                  <c:v>3.0807411032751076E-2</c:v>
                </c:pt>
                <c:pt idx="138">
                  <c:v>2.9599435167891999E-2</c:v>
                </c:pt>
                <c:pt idx="139">
                  <c:v>2.8438824714184505E-2</c:v>
                </c:pt>
                <c:pt idx="140">
                  <c:v>2.7323722447292559E-2</c:v>
                </c:pt>
                <c:pt idx="141">
                  <c:v>2.6252343965687961E-2</c:v>
                </c:pt>
                <c:pt idx="142">
                  <c:v>2.5222974835227212E-2</c:v>
                </c:pt>
                <c:pt idx="143">
                  <c:v>2.4233967845691113E-2</c:v>
                </c:pt>
                <c:pt idx="144">
                  <c:v>2.328374037489701E-2</c:v>
                </c:pt>
                <c:pt idx="145">
                  <c:v>2.2370771856165601E-2</c:v>
                </c:pt>
                <c:pt idx="146">
                  <c:v>2.1493601345089923E-2</c:v>
                </c:pt>
                <c:pt idx="147">
                  <c:v>2.0650825181712566E-2</c:v>
                </c:pt>
                <c:pt idx="148">
                  <c:v>1.9841094744370288E-2</c:v>
                </c:pt>
                <c:pt idx="149">
                  <c:v>1.9063114291611637E-2</c:v>
                </c:pt>
                <c:pt idx="150">
                  <c:v>1.8315638888734179E-2</c:v>
                </c:pt>
              </c:numCache>
            </c:numRef>
          </c:yVal>
          <c:smooth val="0"/>
        </c:ser>
        <c:ser>
          <c:idx val="6"/>
          <c:order val="4"/>
          <c:marker>
            <c:symbol val="none"/>
          </c:marker>
          <c:xVal>
            <c:numRef>
              <c:f>Sheet1!$A$2:$A$152</c:f>
              <c:numCache>
                <c:formatCode>General</c:formatCode>
                <c:ptCount val="151"/>
                <c:pt idx="0">
                  <c:v>-1000</c:v>
                </c:pt>
                <c:pt idx="1">
                  <c:v>-980</c:v>
                </c:pt>
                <c:pt idx="2">
                  <c:v>-960</c:v>
                </c:pt>
                <c:pt idx="3">
                  <c:v>-940</c:v>
                </c:pt>
                <c:pt idx="4">
                  <c:v>-920</c:v>
                </c:pt>
                <c:pt idx="5">
                  <c:v>-900</c:v>
                </c:pt>
                <c:pt idx="6">
                  <c:v>-880</c:v>
                </c:pt>
                <c:pt idx="7">
                  <c:v>-860</c:v>
                </c:pt>
                <c:pt idx="8">
                  <c:v>-840</c:v>
                </c:pt>
                <c:pt idx="9">
                  <c:v>-820</c:v>
                </c:pt>
                <c:pt idx="10">
                  <c:v>-800</c:v>
                </c:pt>
                <c:pt idx="11">
                  <c:v>-780</c:v>
                </c:pt>
                <c:pt idx="12">
                  <c:v>-760</c:v>
                </c:pt>
                <c:pt idx="13">
                  <c:v>-740</c:v>
                </c:pt>
                <c:pt idx="14">
                  <c:v>-720</c:v>
                </c:pt>
                <c:pt idx="15">
                  <c:v>-700</c:v>
                </c:pt>
                <c:pt idx="16">
                  <c:v>-680</c:v>
                </c:pt>
                <c:pt idx="17">
                  <c:v>-660</c:v>
                </c:pt>
                <c:pt idx="18">
                  <c:v>-640</c:v>
                </c:pt>
                <c:pt idx="19">
                  <c:v>-620</c:v>
                </c:pt>
                <c:pt idx="20">
                  <c:v>-600</c:v>
                </c:pt>
                <c:pt idx="21">
                  <c:v>-580</c:v>
                </c:pt>
                <c:pt idx="22">
                  <c:v>-560</c:v>
                </c:pt>
                <c:pt idx="23">
                  <c:v>-540</c:v>
                </c:pt>
                <c:pt idx="24">
                  <c:v>-520</c:v>
                </c:pt>
                <c:pt idx="25">
                  <c:v>-500</c:v>
                </c:pt>
                <c:pt idx="26">
                  <c:v>-480</c:v>
                </c:pt>
                <c:pt idx="27">
                  <c:v>-460</c:v>
                </c:pt>
                <c:pt idx="28">
                  <c:v>-440</c:v>
                </c:pt>
                <c:pt idx="29">
                  <c:v>-420</c:v>
                </c:pt>
                <c:pt idx="30">
                  <c:v>-400</c:v>
                </c:pt>
                <c:pt idx="31">
                  <c:v>-380</c:v>
                </c:pt>
                <c:pt idx="32">
                  <c:v>-360</c:v>
                </c:pt>
                <c:pt idx="33">
                  <c:v>-340</c:v>
                </c:pt>
                <c:pt idx="34">
                  <c:v>-320</c:v>
                </c:pt>
                <c:pt idx="35">
                  <c:v>-300</c:v>
                </c:pt>
                <c:pt idx="36">
                  <c:v>-280</c:v>
                </c:pt>
                <c:pt idx="37">
                  <c:v>-260</c:v>
                </c:pt>
                <c:pt idx="38">
                  <c:v>-240</c:v>
                </c:pt>
                <c:pt idx="39">
                  <c:v>-220</c:v>
                </c:pt>
                <c:pt idx="40">
                  <c:v>-200</c:v>
                </c:pt>
                <c:pt idx="41">
                  <c:v>-180</c:v>
                </c:pt>
                <c:pt idx="42">
                  <c:v>-160</c:v>
                </c:pt>
                <c:pt idx="43">
                  <c:v>-140</c:v>
                </c:pt>
                <c:pt idx="44">
                  <c:v>-120</c:v>
                </c:pt>
                <c:pt idx="45">
                  <c:v>-100</c:v>
                </c:pt>
                <c:pt idx="46">
                  <c:v>-80</c:v>
                </c:pt>
                <c:pt idx="47">
                  <c:v>-60</c:v>
                </c:pt>
                <c:pt idx="48">
                  <c:v>-40</c:v>
                </c:pt>
                <c:pt idx="49">
                  <c:v>-20</c:v>
                </c:pt>
                <c:pt idx="50">
                  <c:v>0</c:v>
                </c:pt>
                <c:pt idx="51">
                  <c:v>20</c:v>
                </c:pt>
                <c:pt idx="52">
                  <c:v>40</c:v>
                </c:pt>
                <c:pt idx="53">
                  <c:v>60</c:v>
                </c:pt>
                <c:pt idx="54">
                  <c:v>80</c:v>
                </c:pt>
                <c:pt idx="55">
                  <c:v>100</c:v>
                </c:pt>
                <c:pt idx="56">
                  <c:v>120</c:v>
                </c:pt>
                <c:pt idx="57">
                  <c:v>140</c:v>
                </c:pt>
                <c:pt idx="58">
                  <c:v>160</c:v>
                </c:pt>
                <c:pt idx="59">
                  <c:v>180</c:v>
                </c:pt>
                <c:pt idx="60">
                  <c:v>200</c:v>
                </c:pt>
                <c:pt idx="61">
                  <c:v>220</c:v>
                </c:pt>
                <c:pt idx="62">
                  <c:v>240</c:v>
                </c:pt>
                <c:pt idx="63">
                  <c:v>260</c:v>
                </c:pt>
                <c:pt idx="64">
                  <c:v>280</c:v>
                </c:pt>
                <c:pt idx="65">
                  <c:v>300</c:v>
                </c:pt>
                <c:pt idx="66">
                  <c:v>320</c:v>
                </c:pt>
                <c:pt idx="67">
                  <c:v>340</c:v>
                </c:pt>
                <c:pt idx="68">
                  <c:v>360</c:v>
                </c:pt>
                <c:pt idx="69">
                  <c:v>380</c:v>
                </c:pt>
                <c:pt idx="70">
                  <c:v>400</c:v>
                </c:pt>
                <c:pt idx="71">
                  <c:v>420</c:v>
                </c:pt>
                <c:pt idx="72">
                  <c:v>440</c:v>
                </c:pt>
                <c:pt idx="73">
                  <c:v>460</c:v>
                </c:pt>
                <c:pt idx="74">
                  <c:v>480</c:v>
                </c:pt>
                <c:pt idx="75">
                  <c:v>500</c:v>
                </c:pt>
                <c:pt idx="76">
                  <c:v>520</c:v>
                </c:pt>
                <c:pt idx="77">
                  <c:v>540</c:v>
                </c:pt>
                <c:pt idx="78">
                  <c:v>560</c:v>
                </c:pt>
                <c:pt idx="79">
                  <c:v>580</c:v>
                </c:pt>
                <c:pt idx="80">
                  <c:v>600</c:v>
                </c:pt>
                <c:pt idx="81">
                  <c:v>620</c:v>
                </c:pt>
                <c:pt idx="82">
                  <c:v>640</c:v>
                </c:pt>
                <c:pt idx="83">
                  <c:v>660</c:v>
                </c:pt>
                <c:pt idx="84">
                  <c:v>680</c:v>
                </c:pt>
                <c:pt idx="85">
                  <c:v>700</c:v>
                </c:pt>
                <c:pt idx="86">
                  <c:v>720</c:v>
                </c:pt>
                <c:pt idx="87">
                  <c:v>740</c:v>
                </c:pt>
                <c:pt idx="88">
                  <c:v>760</c:v>
                </c:pt>
                <c:pt idx="89">
                  <c:v>780</c:v>
                </c:pt>
                <c:pt idx="90">
                  <c:v>800</c:v>
                </c:pt>
                <c:pt idx="91">
                  <c:v>820</c:v>
                </c:pt>
                <c:pt idx="92">
                  <c:v>840</c:v>
                </c:pt>
                <c:pt idx="93">
                  <c:v>860</c:v>
                </c:pt>
                <c:pt idx="94">
                  <c:v>880</c:v>
                </c:pt>
                <c:pt idx="95">
                  <c:v>900</c:v>
                </c:pt>
                <c:pt idx="96">
                  <c:v>920</c:v>
                </c:pt>
                <c:pt idx="97">
                  <c:v>940</c:v>
                </c:pt>
                <c:pt idx="98">
                  <c:v>960</c:v>
                </c:pt>
                <c:pt idx="99">
                  <c:v>980</c:v>
                </c:pt>
                <c:pt idx="100">
                  <c:v>1000</c:v>
                </c:pt>
                <c:pt idx="101">
                  <c:v>1020</c:v>
                </c:pt>
                <c:pt idx="102">
                  <c:v>1040</c:v>
                </c:pt>
                <c:pt idx="103">
                  <c:v>1060</c:v>
                </c:pt>
                <c:pt idx="104">
                  <c:v>1080</c:v>
                </c:pt>
                <c:pt idx="105">
                  <c:v>1100</c:v>
                </c:pt>
                <c:pt idx="106">
                  <c:v>1120</c:v>
                </c:pt>
                <c:pt idx="107">
                  <c:v>1140</c:v>
                </c:pt>
                <c:pt idx="108">
                  <c:v>1160</c:v>
                </c:pt>
                <c:pt idx="109">
                  <c:v>1180</c:v>
                </c:pt>
                <c:pt idx="110">
                  <c:v>1200</c:v>
                </c:pt>
                <c:pt idx="111">
                  <c:v>1220</c:v>
                </c:pt>
                <c:pt idx="112">
                  <c:v>1240</c:v>
                </c:pt>
                <c:pt idx="113">
                  <c:v>1260</c:v>
                </c:pt>
                <c:pt idx="114">
                  <c:v>1280</c:v>
                </c:pt>
                <c:pt idx="115">
                  <c:v>1300</c:v>
                </c:pt>
                <c:pt idx="116">
                  <c:v>1320</c:v>
                </c:pt>
                <c:pt idx="117">
                  <c:v>1340</c:v>
                </c:pt>
                <c:pt idx="118">
                  <c:v>1360</c:v>
                </c:pt>
                <c:pt idx="119">
                  <c:v>1380</c:v>
                </c:pt>
                <c:pt idx="120">
                  <c:v>1400</c:v>
                </c:pt>
                <c:pt idx="121">
                  <c:v>1420</c:v>
                </c:pt>
                <c:pt idx="122">
                  <c:v>1440</c:v>
                </c:pt>
                <c:pt idx="123">
                  <c:v>1460</c:v>
                </c:pt>
                <c:pt idx="124">
                  <c:v>1480</c:v>
                </c:pt>
                <c:pt idx="125">
                  <c:v>1500</c:v>
                </c:pt>
                <c:pt idx="126">
                  <c:v>1520</c:v>
                </c:pt>
                <c:pt idx="127">
                  <c:v>1540</c:v>
                </c:pt>
                <c:pt idx="128">
                  <c:v>1560</c:v>
                </c:pt>
                <c:pt idx="129">
                  <c:v>1580</c:v>
                </c:pt>
                <c:pt idx="130">
                  <c:v>1600</c:v>
                </c:pt>
                <c:pt idx="131">
                  <c:v>1620</c:v>
                </c:pt>
                <c:pt idx="132">
                  <c:v>1640</c:v>
                </c:pt>
                <c:pt idx="133">
                  <c:v>1660</c:v>
                </c:pt>
                <c:pt idx="134">
                  <c:v>1680</c:v>
                </c:pt>
                <c:pt idx="135">
                  <c:v>1700</c:v>
                </c:pt>
                <c:pt idx="136">
                  <c:v>1720</c:v>
                </c:pt>
                <c:pt idx="137">
                  <c:v>1740</c:v>
                </c:pt>
                <c:pt idx="138">
                  <c:v>1760</c:v>
                </c:pt>
                <c:pt idx="139">
                  <c:v>1780</c:v>
                </c:pt>
                <c:pt idx="140">
                  <c:v>1800</c:v>
                </c:pt>
                <c:pt idx="141">
                  <c:v>1820</c:v>
                </c:pt>
                <c:pt idx="142">
                  <c:v>1840</c:v>
                </c:pt>
                <c:pt idx="143">
                  <c:v>1860</c:v>
                </c:pt>
                <c:pt idx="144">
                  <c:v>1880</c:v>
                </c:pt>
                <c:pt idx="145">
                  <c:v>1900</c:v>
                </c:pt>
                <c:pt idx="146">
                  <c:v>1920</c:v>
                </c:pt>
                <c:pt idx="147">
                  <c:v>1940</c:v>
                </c:pt>
                <c:pt idx="148">
                  <c:v>1960</c:v>
                </c:pt>
                <c:pt idx="149">
                  <c:v>1980</c:v>
                </c:pt>
                <c:pt idx="150">
                  <c:v>2000</c:v>
                </c:pt>
              </c:numCache>
            </c:numRef>
          </c:xVal>
          <c:yVal>
            <c:numRef>
              <c:f>Sheet1!$H$2:$H$152</c:f>
              <c:numCache>
                <c:formatCode>General</c:formatCode>
                <c:ptCount val="151"/>
                <c:pt idx="0">
                  <c:v>1.9287498479639178E-22</c:v>
                </c:pt>
                <c:pt idx="1">
                  <c:v>1.3969439431470991E-21</c:v>
                </c:pt>
                <c:pt idx="2">
                  <c:v>9.7209850203007803E-21</c:v>
                </c:pt>
                <c:pt idx="3">
                  <c:v>6.4993479720708929E-20</c:v>
                </c:pt>
                <c:pt idx="4">
                  <c:v>4.1750100558505142E-19</c:v>
                </c:pt>
                <c:pt idx="5">
                  <c:v>2.576757109154981E-18</c:v>
                </c:pt>
                <c:pt idx="6">
                  <c:v>1.5279799682873048E-17</c:v>
                </c:pt>
                <c:pt idx="7">
                  <c:v>8.7054266222962508E-17</c:v>
                </c:pt>
                <c:pt idx="8">
                  <c:v>4.7653047352990878E-16</c:v>
                </c:pt>
                <c:pt idx="9">
                  <c:v>2.5062218871452745E-15</c:v>
                </c:pt>
                <c:pt idx="10">
                  <c:v>1.2664165549094176E-14</c:v>
                </c:pt>
                <c:pt idx="11">
                  <c:v>6.1483964127047563E-14</c:v>
                </c:pt>
                <c:pt idx="12">
                  <c:v>2.8679750088880978E-13</c:v>
                </c:pt>
                <c:pt idx="13">
                  <c:v>1.2853372251336503E-12</c:v>
                </c:pt>
                <c:pt idx="14">
                  <c:v>5.5346100717010135E-12</c:v>
                </c:pt>
                <c:pt idx="15">
                  <c:v>2.289734845645553E-11</c:v>
                </c:pt>
                <c:pt idx="16">
                  <c:v>9.1014707644879351E-11</c:v>
                </c:pt>
                <c:pt idx="17">
                  <c:v>3.475891281239922E-10</c:v>
                </c:pt>
                <c:pt idx="18">
                  <c:v>1.2754076295260442E-9</c:v>
                </c:pt>
                <c:pt idx="19">
                  <c:v>4.4963494622808701E-9</c:v>
                </c:pt>
                <c:pt idx="20">
                  <c:v>1.5229979744712629E-8</c:v>
                </c:pt>
                <c:pt idx="21">
                  <c:v>4.9564053191724981E-8</c:v>
                </c:pt>
                <c:pt idx="22">
                  <c:v>1.5497531357028967E-7</c:v>
                </c:pt>
                <c:pt idx="23">
                  <c:v>4.6557157157830866E-7</c:v>
                </c:pt>
                <c:pt idx="24">
                  <c:v>1.3438122776315214E-6</c:v>
                </c:pt>
                <c:pt idx="25">
                  <c:v>3.7266531720786709E-6</c:v>
                </c:pt>
                <c:pt idx="26">
                  <c:v>9.9295043058510811E-6</c:v>
                </c:pt>
                <c:pt idx="27">
                  <c:v>2.5419346516199247E-5</c:v>
                </c:pt>
                <c:pt idx="28">
                  <c:v>6.252150377482026E-5</c:v>
                </c:pt>
                <c:pt idx="29">
                  <c:v>1.4774836023203364E-4</c:v>
                </c:pt>
                <c:pt idx="30">
                  <c:v>3.3546262790251185E-4</c:v>
                </c:pt>
                <c:pt idx="31">
                  <c:v>7.3180241888047277E-4</c:v>
                </c:pt>
                <c:pt idx="32">
                  <c:v>1.533810679324463E-3</c:v>
                </c:pt>
                <c:pt idx="33">
                  <c:v>3.0887154082367687E-3</c:v>
                </c:pt>
                <c:pt idx="34">
                  <c:v>5.9760228950059427E-3</c:v>
                </c:pt>
                <c:pt idx="35">
                  <c:v>1.1108996538242306E-2</c:v>
                </c:pt>
                <c:pt idx="36">
                  <c:v>1.9841094744370288E-2</c:v>
                </c:pt>
                <c:pt idx="37">
                  <c:v>3.4047454734599344E-2</c:v>
                </c:pt>
                <c:pt idx="38">
                  <c:v>5.6134762834133725E-2</c:v>
                </c:pt>
                <c:pt idx="39">
                  <c:v>8.8921617459386343E-2</c:v>
                </c:pt>
                <c:pt idx="40">
                  <c:v>0.1353352832366127</c:v>
                </c:pt>
                <c:pt idx="41">
                  <c:v>0.19789869908361465</c:v>
                </c:pt>
                <c:pt idx="42">
                  <c:v>0.27803730045319414</c:v>
                </c:pt>
                <c:pt idx="43">
                  <c:v>0.37531109885139957</c:v>
                </c:pt>
                <c:pt idx="44">
                  <c:v>0.48675225595997168</c:v>
                </c:pt>
                <c:pt idx="45">
                  <c:v>0.60653065971263342</c:v>
                </c:pt>
                <c:pt idx="46">
                  <c:v>0.72614903707369094</c:v>
                </c:pt>
                <c:pt idx="47">
                  <c:v>0.835270211411272</c:v>
                </c:pt>
                <c:pt idx="48">
                  <c:v>0.92311634638663576</c:v>
                </c:pt>
                <c:pt idx="49">
                  <c:v>0.98019867330675525</c:v>
                </c:pt>
                <c:pt idx="50">
                  <c:v>1</c:v>
                </c:pt>
                <c:pt idx="51">
                  <c:v>0.98019867330675525</c:v>
                </c:pt>
                <c:pt idx="52">
                  <c:v>0.92311634638663576</c:v>
                </c:pt>
                <c:pt idx="53">
                  <c:v>0.835270211411272</c:v>
                </c:pt>
                <c:pt idx="54">
                  <c:v>0.72614903707369094</c:v>
                </c:pt>
                <c:pt idx="55">
                  <c:v>0.60653065971263342</c:v>
                </c:pt>
                <c:pt idx="56">
                  <c:v>0.48675225595997168</c:v>
                </c:pt>
                <c:pt idx="57">
                  <c:v>0.37531109885139957</c:v>
                </c:pt>
                <c:pt idx="58">
                  <c:v>0.27803730045319414</c:v>
                </c:pt>
                <c:pt idx="59">
                  <c:v>0.19789869908361465</c:v>
                </c:pt>
                <c:pt idx="60">
                  <c:v>0.1353352832366127</c:v>
                </c:pt>
                <c:pt idx="61">
                  <c:v>8.8921617459386343E-2</c:v>
                </c:pt>
                <c:pt idx="62">
                  <c:v>5.6134762834133725E-2</c:v>
                </c:pt>
                <c:pt idx="63">
                  <c:v>3.4047454734599344E-2</c:v>
                </c:pt>
                <c:pt idx="64">
                  <c:v>1.9841094744370288E-2</c:v>
                </c:pt>
                <c:pt idx="65">
                  <c:v>1.1108996538242306E-2</c:v>
                </c:pt>
                <c:pt idx="66">
                  <c:v>5.9760228950059427E-3</c:v>
                </c:pt>
                <c:pt idx="67">
                  <c:v>3.0887154082367687E-3</c:v>
                </c:pt>
                <c:pt idx="68">
                  <c:v>1.533810679324463E-3</c:v>
                </c:pt>
                <c:pt idx="69">
                  <c:v>7.3180241888047277E-4</c:v>
                </c:pt>
                <c:pt idx="70">
                  <c:v>3.3546262790251185E-4</c:v>
                </c:pt>
                <c:pt idx="71">
                  <c:v>1.4774836023203364E-4</c:v>
                </c:pt>
                <c:pt idx="72">
                  <c:v>6.252150377482026E-5</c:v>
                </c:pt>
                <c:pt idx="73">
                  <c:v>2.5419346516199247E-5</c:v>
                </c:pt>
                <c:pt idx="74">
                  <c:v>9.9295043058510811E-6</c:v>
                </c:pt>
                <c:pt idx="75">
                  <c:v>3.7266531720786709E-6</c:v>
                </c:pt>
                <c:pt idx="76">
                  <c:v>1.3438122776315214E-6</c:v>
                </c:pt>
                <c:pt idx="77">
                  <c:v>4.6557157157830866E-7</c:v>
                </c:pt>
                <c:pt idx="78">
                  <c:v>1.5497531357028967E-7</c:v>
                </c:pt>
                <c:pt idx="79">
                  <c:v>4.9564053191724981E-8</c:v>
                </c:pt>
                <c:pt idx="80">
                  <c:v>1.5229979744712629E-8</c:v>
                </c:pt>
                <c:pt idx="81">
                  <c:v>4.4963494622808701E-9</c:v>
                </c:pt>
                <c:pt idx="82">
                  <c:v>1.2754076295260442E-9</c:v>
                </c:pt>
                <c:pt idx="83">
                  <c:v>3.475891281239922E-10</c:v>
                </c:pt>
                <c:pt idx="84">
                  <c:v>9.1014707644879351E-11</c:v>
                </c:pt>
                <c:pt idx="85">
                  <c:v>2.289734845645553E-11</c:v>
                </c:pt>
                <c:pt idx="86">
                  <c:v>5.5346100717010135E-12</c:v>
                </c:pt>
                <c:pt idx="87">
                  <c:v>1.2853372251336503E-12</c:v>
                </c:pt>
                <c:pt idx="88">
                  <c:v>2.8679750088880978E-13</c:v>
                </c:pt>
                <c:pt idx="89">
                  <c:v>6.1483964127047563E-14</c:v>
                </c:pt>
                <c:pt idx="90">
                  <c:v>1.2664165549094176E-14</c:v>
                </c:pt>
                <c:pt idx="91">
                  <c:v>2.5062218871452745E-15</c:v>
                </c:pt>
                <c:pt idx="92">
                  <c:v>4.7653047352990878E-16</c:v>
                </c:pt>
                <c:pt idx="93">
                  <c:v>8.7054266222962508E-17</c:v>
                </c:pt>
                <c:pt idx="94">
                  <c:v>1.5279799682873048E-17</c:v>
                </c:pt>
                <c:pt idx="95">
                  <c:v>2.576757109154981E-18</c:v>
                </c:pt>
                <c:pt idx="96">
                  <c:v>4.1750100558505142E-19</c:v>
                </c:pt>
                <c:pt idx="97">
                  <c:v>6.4993479720708929E-20</c:v>
                </c:pt>
                <c:pt idx="98">
                  <c:v>9.7209850203007803E-21</c:v>
                </c:pt>
                <c:pt idx="99">
                  <c:v>1.3969439431470991E-21</c:v>
                </c:pt>
                <c:pt idx="100">
                  <c:v>1.9287498479639178E-22</c:v>
                </c:pt>
                <c:pt idx="101">
                  <c:v>2.5585920810486678E-23</c:v>
                </c:pt>
                <c:pt idx="102">
                  <c:v>3.2610271807110525E-24</c:v>
                </c:pt>
                <c:pt idx="103">
                  <c:v>3.993337409857663E-25</c:v>
                </c:pt>
                <c:pt idx="104">
                  <c:v>4.6983548608980136E-26</c:v>
                </c:pt>
                <c:pt idx="105">
                  <c:v>5.3110922496790952E-27</c:v>
                </c:pt>
                <c:pt idx="106">
                  <c:v>5.7683299612478847E-28</c:v>
                </c:pt>
                <c:pt idx="107">
                  <c:v>6.0192802768164858E-29</c:v>
                </c:pt>
                <c:pt idx="108">
                  <c:v>6.0348608059710055E-30</c:v>
                </c:pt>
                <c:pt idx="109">
                  <c:v>5.8132388848895457E-31</c:v>
                </c:pt>
                <c:pt idx="110">
                  <c:v>5.3801861600211382E-32</c:v>
                </c:pt>
                <c:pt idx="111">
                  <c:v>4.7841485558168357E-33</c:v>
                </c:pt>
                <c:pt idx="112">
                  <c:v>4.0873349728659457E-34</c:v>
                </c:pt>
                <c:pt idx="113">
                  <c:v>3.3550888562311458E-35</c:v>
                </c:pt>
                <c:pt idx="114">
                  <c:v>2.6460377906876222E-36</c:v>
                </c:pt>
                <c:pt idx="115">
                  <c:v>2.0050087819616541E-37</c:v>
                </c:pt>
                <c:pt idx="116">
                  <c:v>1.4597037932095734E-38</c:v>
                </c:pt>
                <c:pt idx="117">
                  <c:v>1.0210368460893815E-39</c:v>
                </c:pt>
                <c:pt idx="118">
                  <c:v>6.8619304767613658E-41</c:v>
                </c:pt>
                <c:pt idx="119">
                  <c:v>4.4307723124128868E-42</c:v>
                </c:pt>
                <c:pt idx="120">
                  <c:v>2.7487850079102147E-43</c:v>
                </c:pt>
                <c:pt idx="121">
                  <c:v>1.638439217006888E-44</c:v>
                </c:pt>
                <c:pt idx="122">
                  <c:v>9.3831382728306222E-46</c:v>
                </c:pt>
                <c:pt idx="123">
                  <c:v>5.162904820056606E-47</c:v>
                </c:pt>
                <c:pt idx="124">
                  <c:v>2.7294072571903475E-48</c:v>
                </c:pt>
                <c:pt idx="125">
                  <c:v>1.3863432936411706E-49</c:v>
                </c:pt>
                <c:pt idx="126">
                  <c:v>6.7655241797695289E-51</c:v>
                </c:pt>
                <c:pt idx="127">
                  <c:v>3.1721983574449558E-52</c:v>
                </c:pt>
                <c:pt idx="128">
                  <c:v>1.4290500583704821E-53</c:v>
                </c:pt>
                <c:pt idx="129">
                  <c:v>6.1853284868242995E-55</c:v>
                </c:pt>
                <c:pt idx="130">
                  <c:v>2.5722093726424148E-56</c:v>
                </c:pt>
                <c:pt idx="131">
                  <c:v>1.0277277534252784E-57</c:v>
                </c:pt>
                <c:pt idx="132">
                  <c:v>3.9452822052174554E-59</c:v>
                </c:pt>
                <c:pt idx="133">
                  <c:v>1.4551450402016707E-60</c:v>
                </c:pt>
                <c:pt idx="134">
                  <c:v>5.1565913268420381E-62</c:v>
                </c:pt>
                <c:pt idx="135">
                  <c:v>1.7556880978548265E-63</c:v>
                </c:pt>
                <c:pt idx="136">
                  <c:v>5.7432832674288181E-65</c:v>
                </c:pt>
                <c:pt idx="137">
                  <c:v>1.8051002629935962E-66</c:v>
                </c:pt>
                <c:pt idx="138">
                  <c:v>5.4509304757345587E-68</c:v>
                </c:pt>
                <c:pt idx="139">
                  <c:v>1.58149628794804E-69</c:v>
                </c:pt>
                <c:pt idx="140">
                  <c:v>4.4085313314632264E-71</c:v>
                </c:pt>
                <c:pt idx="141">
                  <c:v>1.1807226845823849E-72</c:v>
                </c:pt>
                <c:pt idx="142">
                  <c:v>3.0382961507318205E-74</c:v>
                </c:pt>
                <c:pt idx="143">
                  <c:v>7.51173953073493E-76</c:v>
                </c:pt>
                <c:pt idx="144">
                  <c:v>1.7843463550857652E-77</c:v>
                </c:pt>
                <c:pt idx="145">
                  <c:v>4.0723586257611754E-79</c:v>
                </c:pt>
                <c:pt idx="146">
                  <c:v>8.9297869115720532E-81</c:v>
                </c:pt>
                <c:pt idx="147">
                  <c:v>1.8813274639385904E-82</c:v>
                </c:pt>
                <c:pt idx="148">
                  <c:v>3.8081663925604481E-84</c:v>
                </c:pt>
                <c:pt idx="149">
                  <c:v>7.4062037788675361E-86</c:v>
                </c:pt>
                <c:pt idx="150">
                  <c:v>1.3838965267367376E-87</c:v>
                </c:pt>
              </c:numCache>
            </c:numRef>
          </c:yVal>
          <c:smooth val="0"/>
        </c:ser>
        <c:dLbls>
          <c:showLegendKey val="0"/>
          <c:showVal val="0"/>
          <c:showCatName val="0"/>
          <c:showSerName val="0"/>
          <c:showPercent val="0"/>
          <c:showBubbleSize val="0"/>
        </c:dLbls>
        <c:axId val="110795392"/>
        <c:axId val="110805376"/>
      </c:scatterChart>
      <c:valAx>
        <c:axId val="110795392"/>
        <c:scaling>
          <c:orientation val="minMax"/>
          <c:max val="2500"/>
          <c:min val="-500"/>
        </c:scaling>
        <c:delete val="0"/>
        <c:axPos val="b"/>
        <c:numFmt formatCode="General" sourceLinked="1"/>
        <c:majorTickMark val="out"/>
        <c:minorTickMark val="none"/>
        <c:tickLblPos val="nextTo"/>
        <c:crossAx val="110805376"/>
        <c:crosses val="autoZero"/>
        <c:crossBetween val="midCat"/>
      </c:valAx>
      <c:valAx>
        <c:axId val="110805376"/>
        <c:scaling>
          <c:orientation val="minMax"/>
          <c:max val="2"/>
          <c:min val="0"/>
        </c:scaling>
        <c:delete val="0"/>
        <c:axPos val="l"/>
        <c:majorGridlines/>
        <c:numFmt formatCode="General" sourceLinked="1"/>
        <c:majorTickMark val="out"/>
        <c:minorTickMark val="none"/>
        <c:tickLblPos val="nextTo"/>
        <c:crossAx val="110795392"/>
        <c:crosses val="autoZero"/>
        <c:crossBetween val="midCat"/>
      </c:valAx>
    </c:plotArea>
    <c:plotVisOnly val="1"/>
    <c:dispBlanksAs val="gap"/>
    <c:showDLblsOverMax val="0"/>
  </c:chart>
  <c:externalData r:id="rId1">
    <c:autoUpdate val="0"/>
  </c:externalData>
  <c:userShapes r:id="rId2"/>
</c:chartSpace>
</file>

<file path=ppt/drawings/_rels/drawing1.xml.rels><?xml version="1.0" encoding="UTF-8" standalone="yes"?>
<Relationships xmlns="http://schemas.openxmlformats.org/package/2006/relationships"><Relationship Id="rId1" Type="http://schemas.openxmlformats.org/officeDocument/2006/relationships/image" Target="../media/image41.png"/></Relationships>
</file>

<file path=ppt/drawings/drawing1.xml><?xml version="1.0" encoding="utf-8"?>
<c:userShapes xmlns:c="http://schemas.openxmlformats.org/drawingml/2006/chart">
  <cdr:relSizeAnchor xmlns:cdr="http://schemas.openxmlformats.org/drawingml/2006/chartDrawing">
    <cdr:from>
      <cdr:x>0.25806</cdr:x>
      <cdr:y>0.02222</cdr:y>
    </cdr:from>
    <cdr:to>
      <cdr:x>0.98347</cdr:x>
      <cdr:y>0.44444</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2248502" y="144016"/>
          <a:ext cx="6320450" cy="2736304"/>
        </a:xfrm>
        <a:prstGeom xmlns:a="http://schemas.openxmlformats.org/drawingml/2006/main" prst="rect">
          <a:avLst/>
        </a:prstGeom>
      </cdr:spPr>
    </cdr:pic>
  </cdr:relSizeAnchor>
  <cdr:relSizeAnchor xmlns:cdr="http://schemas.openxmlformats.org/drawingml/2006/chartDrawing">
    <cdr:from>
      <cdr:x>0.52893</cdr:x>
      <cdr:y>0.44444</cdr:y>
    </cdr:from>
    <cdr:to>
      <cdr:x>0.98347</cdr:x>
      <cdr:y>0.74444</cdr:y>
    </cdr:to>
    <cdr:sp macro="" textlink="">
      <cdr:nvSpPr>
        <cdr:cNvPr id="3" name="TextBox 2"/>
        <cdr:cNvSpPr txBox="1"/>
      </cdr:nvSpPr>
      <cdr:spPr>
        <a:xfrm xmlns:a="http://schemas.openxmlformats.org/drawingml/2006/main">
          <a:off x="4608550" y="2880291"/>
          <a:ext cx="3960393" cy="1944245"/>
        </a:xfrm>
        <a:prstGeom xmlns:a="http://schemas.openxmlformats.org/drawingml/2006/main" prst="rect">
          <a:avLst/>
        </a:prstGeom>
        <a:solidFill xmlns:a="http://schemas.openxmlformats.org/drawingml/2006/main">
          <a:schemeClr val="bg1"/>
        </a:solidFill>
        <a:ln xmlns:a="http://schemas.openxmlformats.org/drawingml/2006/main" w="28575">
          <a:solidFill>
            <a:schemeClr val="accent1">
              <a:lumMod val="75000"/>
            </a:schemeClr>
          </a:solidFill>
        </a:ln>
      </cdr:spPr>
      <cdr:txBody>
        <a:bodyPr xmlns:a="http://schemas.openxmlformats.org/drawingml/2006/main" vertOverflow="clip" wrap="none" rtlCol="0"/>
        <a:lstStyle xmlns:a="http://schemas.openxmlformats.org/drawingml/2006/main"/>
        <a:p xmlns:a="http://schemas.openxmlformats.org/drawingml/2006/main">
          <a:r>
            <a:rPr lang="en-GB" sz="2000" dirty="0" smtClean="0"/>
            <a:t>The lifetimes that can be measured</a:t>
          </a:r>
        </a:p>
        <a:p xmlns:a="http://schemas.openxmlformats.org/drawingml/2006/main">
          <a:r>
            <a:rPr lang="en-GB" sz="2000" dirty="0" smtClean="0"/>
            <a:t>depend on </a:t>
          </a:r>
          <a:r>
            <a:rPr lang="en-GB" sz="2000" dirty="0" smtClean="0">
              <a:latin typeface="Symbol" panose="05050102010706020507" pitchFamily="18" charset="2"/>
            </a:rPr>
            <a:t>s</a:t>
          </a:r>
          <a:r>
            <a:rPr lang="en-GB" sz="2000" dirty="0" smtClean="0"/>
            <a:t>/</a:t>
          </a:r>
          <a:r>
            <a:rPr lang="en-GB" sz="2000" dirty="0" smtClean="0">
              <a:latin typeface="Symbol" panose="05050102010706020507" pitchFamily="18" charset="2"/>
            </a:rPr>
            <a:t>t</a:t>
          </a:r>
          <a:r>
            <a:rPr lang="en-GB" sz="2000" dirty="0" smtClean="0"/>
            <a:t> for your instrument.</a:t>
          </a:r>
        </a:p>
        <a:p xmlns:a="http://schemas.openxmlformats.org/drawingml/2006/main">
          <a:endParaRPr lang="en-GB" sz="2000" dirty="0" smtClean="0"/>
        </a:p>
        <a:p xmlns:a="http://schemas.openxmlformats.org/drawingml/2006/main">
          <a:r>
            <a:rPr lang="en-GB" sz="2000" dirty="0" smtClean="0"/>
            <a:t>Improved timing resolution </a:t>
          </a:r>
        </a:p>
        <a:p xmlns:a="http://schemas.openxmlformats.org/drawingml/2006/main">
          <a:r>
            <a:rPr lang="en-GB" sz="2000" dirty="0" smtClean="0"/>
            <a:t>(i.e., faster response)  is needed for </a:t>
          </a:r>
        </a:p>
        <a:p xmlns:a="http://schemas.openxmlformats.org/drawingml/2006/main">
          <a:r>
            <a:rPr lang="en-GB" sz="2000" dirty="0"/>
            <a:t>s</a:t>
          </a:r>
          <a:r>
            <a:rPr lang="en-GB" sz="2000" dirty="0" smtClean="0"/>
            <a:t>horter lifetime measurements.</a:t>
          </a:r>
          <a:endParaRPr lang="en-GB" sz="20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E8466E-21FB-4EC5-8CD4-CD8918B61A11}" type="datetimeFigureOut">
              <a:rPr lang="en-GB" smtClean="0"/>
              <a:t>19/05/2016</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BFF882-FCD5-460B-B52A-58831804B35F}" type="slidenum">
              <a:rPr lang="en-GB" smtClean="0"/>
              <a:t>‹#›</a:t>
            </a:fld>
            <a:endParaRPr lang="en-GB"/>
          </a:p>
        </p:txBody>
      </p:sp>
    </p:spTree>
    <p:extLst>
      <p:ext uri="{BB962C8B-B14F-4D97-AF65-F5344CB8AC3E}">
        <p14:creationId xmlns:p14="http://schemas.microsoft.com/office/powerpoint/2010/main" val="4229581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3EB031C-0FD5-4025-AC12-5D3C9D5D6E4A}" type="slidenum">
              <a:rPr lang="en-GB" smtClean="0"/>
              <a:t>6</a:t>
            </a:fld>
            <a:endParaRPr lang="en-GB"/>
          </a:p>
        </p:txBody>
      </p:sp>
    </p:spTree>
    <p:extLst>
      <p:ext uri="{BB962C8B-B14F-4D97-AF65-F5344CB8AC3E}">
        <p14:creationId xmlns:p14="http://schemas.microsoft.com/office/powerpoint/2010/main" val="31300689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86" name="Shape 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3EB031C-0FD5-4025-AC12-5D3C9D5D6E4A}" type="slidenum">
              <a:rPr lang="en-GB" smtClean="0"/>
              <a:t>7</a:t>
            </a:fld>
            <a:endParaRPr lang="en-GB"/>
          </a:p>
        </p:txBody>
      </p:sp>
    </p:spTree>
    <p:extLst>
      <p:ext uri="{BB962C8B-B14F-4D97-AF65-F5344CB8AC3E}">
        <p14:creationId xmlns:p14="http://schemas.microsoft.com/office/powerpoint/2010/main" val="1564506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 a quick aside</a:t>
            </a:r>
            <a:r>
              <a:rPr lang="en-GB" baseline="0" dirty="0" smtClean="0"/>
              <a:t> this spectrometer can be used industrially to </a:t>
            </a:r>
            <a:r>
              <a:rPr lang="en-GB" baseline="0" dirty="0" err="1" smtClean="0"/>
              <a:t>jdeconvolute</a:t>
            </a:r>
            <a:r>
              <a:rPr lang="en-GB" baseline="0" dirty="0" smtClean="0"/>
              <a:t> messy spectrum that could be seen in fission fragment s and also in waste. By creating a simple 2d matrix it and gating it is very clear that the 2 possible decay modes can be separated simply and easily as well showing the presence of an isomer on the gated transition for the beta day branch. </a:t>
            </a:r>
            <a:endParaRPr lang="en-GB" dirty="0"/>
          </a:p>
        </p:txBody>
      </p:sp>
      <p:sp>
        <p:nvSpPr>
          <p:cNvPr id="4" name="Slide Number Placeholder 3"/>
          <p:cNvSpPr>
            <a:spLocks noGrp="1"/>
          </p:cNvSpPr>
          <p:nvPr>
            <p:ph type="sldNum" sz="quarter" idx="10"/>
          </p:nvPr>
        </p:nvSpPr>
        <p:spPr/>
        <p:txBody>
          <a:bodyPr/>
          <a:lstStyle/>
          <a:p>
            <a:fld id="{A57CAE16-870E-C348-AC05-C5671CA9D70B}" type="slidenum">
              <a:rPr lang="en-US" smtClean="0"/>
              <a:t>9</a:t>
            </a:fld>
            <a:endParaRPr lang="en-US"/>
          </a:p>
        </p:txBody>
      </p:sp>
    </p:spTree>
    <p:extLst>
      <p:ext uri="{BB962C8B-B14F-4D97-AF65-F5344CB8AC3E}">
        <p14:creationId xmlns:p14="http://schemas.microsoft.com/office/powerpoint/2010/main" val="1305783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 a quick aside</a:t>
            </a:r>
            <a:r>
              <a:rPr lang="en-GB" baseline="0" dirty="0" smtClean="0"/>
              <a:t> this spectrometer can be used industrially to </a:t>
            </a:r>
            <a:r>
              <a:rPr lang="en-GB" baseline="0" dirty="0" err="1" smtClean="0"/>
              <a:t>jdeconvolute</a:t>
            </a:r>
            <a:r>
              <a:rPr lang="en-GB" baseline="0" dirty="0" smtClean="0"/>
              <a:t> messy spectrum that could be seen in fission fragment s and also in waste. By creating a simple 2d matrix it and gating it is very clear that the 2 possible decay modes can be separated simply and easily as well showing the presence of an isomer on the gated transition for the beta day branch. </a:t>
            </a:r>
            <a:endParaRPr lang="en-GB" dirty="0"/>
          </a:p>
        </p:txBody>
      </p:sp>
      <p:sp>
        <p:nvSpPr>
          <p:cNvPr id="4" name="Slide Number Placeholder 3"/>
          <p:cNvSpPr>
            <a:spLocks noGrp="1"/>
          </p:cNvSpPr>
          <p:nvPr>
            <p:ph type="sldNum" sz="quarter" idx="10"/>
          </p:nvPr>
        </p:nvSpPr>
        <p:spPr/>
        <p:txBody>
          <a:bodyPr/>
          <a:lstStyle/>
          <a:p>
            <a:fld id="{A57CAE16-870E-C348-AC05-C5671CA9D70B}" type="slidenum">
              <a:rPr lang="en-US" smtClean="0"/>
              <a:t>10</a:t>
            </a:fld>
            <a:endParaRPr lang="en-US"/>
          </a:p>
        </p:txBody>
      </p:sp>
    </p:spTree>
    <p:extLst>
      <p:ext uri="{BB962C8B-B14F-4D97-AF65-F5344CB8AC3E}">
        <p14:creationId xmlns:p14="http://schemas.microsoft.com/office/powerpoint/2010/main" val="1305783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p:spPr>
        <p:txBody>
          <a:bodyPr/>
          <a:lstStyle/>
          <a:p>
            <a:endParaRPr lang="en-US" altLang="en-US" smtClean="0"/>
          </a:p>
        </p:txBody>
      </p:sp>
      <p:sp>
        <p:nvSpPr>
          <p:cNvPr id="126980"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41BF779-4C20-4BFC-9714-D59179CC4BA1}" type="slidenum">
              <a:rPr lang="en-GB" altLang="en-US" smtClean="0"/>
              <a:pPr eaLnBrk="1" hangingPunct="1"/>
              <a:t>14</a:t>
            </a:fld>
            <a:endParaRPr lang="en-GB"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Once</a:t>
            </a:r>
            <a:r>
              <a:rPr lang="en-GB" baseline="0" dirty="0" smtClean="0"/>
              <a:t> we have, a time distribution between two transitions of interest can be created. This time distribution is a function of two functions the exponential decay of the lifetime itself and the near Gaussian response of the detector pair used. In thesi9mple case where the decay lifetime is far longer than the PRF FWHM (500 </a:t>
            </a:r>
            <a:r>
              <a:rPr lang="en-GB" baseline="0" dirty="0" err="1" smtClean="0"/>
              <a:t>ps</a:t>
            </a:r>
            <a:r>
              <a:rPr lang="en-GB" baseline="0" dirty="0" smtClean="0"/>
              <a:t>) then it is allowed to fit the exponential of with a </a:t>
            </a:r>
            <a:r>
              <a:rPr lang="en-GB" baseline="0" dirty="0" err="1" smtClean="0"/>
              <a:t>backround</a:t>
            </a:r>
            <a:r>
              <a:rPr lang="en-GB" baseline="0" dirty="0" smtClean="0"/>
              <a:t> past the centroid or centre of mas of the distribution.</a:t>
            </a:r>
            <a:endParaRPr lang="en-GB" dirty="0"/>
          </a:p>
        </p:txBody>
      </p:sp>
      <p:sp>
        <p:nvSpPr>
          <p:cNvPr id="4" name="Slide Number Placeholder 3"/>
          <p:cNvSpPr>
            <a:spLocks noGrp="1"/>
          </p:cNvSpPr>
          <p:nvPr>
            <p:ph type="sldNum" sz="quarter" idx="10"/>
          </p:nvPr>
        </p:nvSpPr>
        <p:spPr/>
        <p:txBody>
          <a:bodyPr/>
          <a:lstStyle/>
          <a:p>
            <a:fld id="{A57CAE16-870E-C348-AC05-C5671CA9D70B}" type="slidenum">
              <a:rPr lang="en-US" smtClean="0"/>
              <a:t>18</a:t>
            </a:fld>
            <a:endParaRPr lang="en-US"/>
          </a:p>
        </p:txBody>
      </p:sp>
    </p:spTree>
    <p:extLst>
      <p:ext uri="{BB962C8B-B14F-4D97-AF65-F5344CB8AC3E}">
        <p14:creationId xmlns:p14="http://schemas.microsoft.com/office/powerpoint/2010/main" val="2609739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3EB031C-0FD5-4025-AC12-5D3C9D5D6E4A}" type="slidenum">
              <a:rPr lang="en-GB" smtClean="0"/>
              <a:t>21</a:t>
            </a:fld>
            <a:endParaRPr lang="en-GB"/>
          </a:p>
        </p:txBody>
      </p:sp>
    </p:spTree>
    <p:extLst>
      <p:ext uri="{BB962C8B-B14F-4D97-AF65-F5344CB8AC3E}">
        <p14:creationId xmlns:p14="http://schemas.microsoft.com/office/powerpoint/2010/main" val="2599542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digitized waveform also allows</a:t>
            </a:r>
            <a:r>
              <a:rPr lang="en-GB" baseline="0" dirty="0" smtClean="0"/>
              <a:t> for time to be </a:t>
            </a:r>
            <a:r>
              <a:rPr lang="en-GB" baseline="0" dirty="0" err="1" smtClean="0"/>
              <a:t>pic,ked</a:t>
            </a:r>
            <a:r>
              <a:rPr lang="en-GB" baseline="0" dirty="0" smtClean="0"/>
              <a:t> off by other means such as a linear fit. In both cases </a:t>
            </a:r>
            <a:r>
              <a:rPr lang="en-GB" sz="1200" b="0" i="0" kern="1200" dirty="0" smtClean="0">
                <a:solidFill>
                  <a:schemeClr val="tx1"/>
                </a:solidFill>
                <a:effectLst/>
                <a:latin typeface="+mn-lt"/>
                <a:ea typeface="+mn-ea"/>
                <a:cs typeface="+mn-cs"/>
              </a:rPr>
              <a:t>CFD time is picked off using the intercept of the straight line created using the last positive and first negative point around the zero crossing, and the baseline. And the linear fit searches across the negative slope of the pulse searching for the largest absolute gradient before the intercept with the calculated baseline, a chi squared analysis can be used as a sanity check"</a:t>
            </a:r>
            <a:endParaRPr lang="en-GB" dirty="0"/>
          </a:p>
        </p:txBody>
      </p:sp>
      <p:sp>
        <p:nvSpPr>
          <p:cNvPr id="4" name="Slide Number Placeholder 3"/>
          <p:cNvSpPr>
            <a:spLocks noGrp="1"/>
          </p:cNvSpPr>
          <p:nvPr>
            <p:ph type="sldNum" sz="quarter" idx="10"/>
          </p:nvPr>
        </p:nvSpPr>
        <p:spPr/>
        <p:txBody>
          <a:bodyPr/>
          <a:lstStyle/>
          <a:p>
            <a:fld id="{A57CAE16-870E-C348-AC05-C5671CA9D70B}" type="slidenum">
              <a:rPr lang="en-US" smtClean="0"/>
              <a:t>23</a:t>
            </a:fld>
            <a:endParaRPr lang="en-US"/>
          </a:p>
        </p:txBody>
      </p:sp>
    </p:spTree>
    <p:extLst>
      <p:ext uri="{BB962C8B-B14F-4D97-AF65-F5344CB8AC3E}">
        <p14:creationId xmlns:p14="http://schemas.microsoft.com/office/powerpoint/2010/main" val="2255201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3EB031C-0FD5-4025-AC12-5D3C9D5D6E4A}" type="slidenum">
              <a:rPr lang="en-GB" smtClean="0"/>
              <a:t>26</a:t>
            </a:fld>
            <a:endParaRPr lang="en-GB"/>
          </a:p>
        </p:txBody>
      </p:sp>
    </p:spTree>
    <p:extLst>
      <p:ext uri="{BB962C8B-B14F-4D97-AF65-F5344CB8AC3E}">
        <p14:creationId xmlns:p14="http://schemas.microsoft.com/office/powerpoint/2010/main" val="3574382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4FE6E16F-F594-4FF0-AEC2-3F82C8BA8B01}" type="datetimeFigureOut">
              <a:rPr lang="en-GB" smtClean="0"/>
              <a:t>19/05/2016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F94EBE-AC5D-418D-B32E-099E20BAAB6C}" type="slidenum">
              <a:rPr lang="en-GB" smtClean="0"/>
              <a:t>‹#›</a:t>
            </a:fld>
            <a:endParaRPr lang="en-GB"/>
          </a:p>
        </p:txBody>
      </p:sp>
    </p:spTree>
    <p:extLst>
      <p:ext uri="{BB962C8B-B14F-4D97-AF65-F5344CB8AC3E}">
        <p14:creationId xmlns:p14="http://schemas.microsoft.com/office/powerpoint/2010/main" val="3645892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FE6E16F-F594-4FF0-AEC2-3F82C8BA8B01}" type="datetimeFigureOut">
              <a:rPr lang="en-GB" smtClean="0"/>
              <a:t>19/05/2016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F94EBE-AC5D-418D-B32E-099E20BAAB6C}" type="slidenum">
              <a:rPr lang="en-GB" smtClean="0"/>
              <a:t>‹#›</a:t>
            </a:fld>
            <a:endParaRPr lang="en-GB"/>
          </a:p>
        </p:txBody>
      </p:sp>
    </p:spTree>
    <p:extLst>
      <p:ext uri="{BB962C8B-B14F-4D97-AF65-F5344CB8AC3E}">
        <p14:creationId xmlns:p14="http://schemas.microsoft.com/office/powerpoint/2010/main" val="886227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FE6E16F-F594-4FF0-AEC2-3F82C8BA8B01}" type="datetimeFigureOut">
              <a:rPr lang="en-GB" smtClean="0"/>
              <a:t>19/05/2016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F94EBE-AC5D-418D-B32E-099E20BAAB6C}" type="slidenum">
              <a:rPr lang="en-GB" smtClean="0"/>
              <a:t>‹#›</a:t>
            </a:fld>
            <a:endParaRPr lang="en-GB"/>
          </a:p>
        </p:txBody>
      </p:sp>
    </p:spTree>
    <p:extLst>
      <p:ext uri="{BB962C8B-B14F-4D97-AF65-F5344CB8AC3E}">
        <p14:creationId xmlns:p14="http://schemas.microsoft.com/office/powerpoint/2010/main" val="28718992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pic>
        <p:nvPicPr>
          <p:cNvPr id="2" name="Picture 2052" descr="SCI_PPT_templ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162800"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4"/>
          <p:cNvSpPr>
            <a:spLocks noGrp="1" noChangeArrowheads="1"/>
          </p:cNvSpPr>
          <p:nvPr>
            <p:ph type="dt" sz="half" idx="10"/>
          </p:nvPr>
        </p:nvSpPr>
        <p:spPr/>
        <p:txBody>
          <a:bodyPr/>
          <a:lstStyle>
            <a:lvl1pPr algn="ctr">
              <a:defRPr sz="1400" b="1" u="sng" smtClean="0"/>
            </a:lvl1pPr>
          </a:lstStyle>
          <a:p>
            <a:pPr>
              <a:defRPr/>
            </a:pPr>
            <a:r>
              <a:rPr lang="en-US"/>
              <a:t>ASML Confidential</a:t>
            </a:r>
            <a:endParaRPr lang="en-GB" dirty="0"/>
          </a:p>
        </p:txBody>
      </p:sp>
    </p:spTree>
    <p:extLst>
      <p:ext uri="{BB962C8B-B14F-4D97-AF65-F5344CB8AC3E}">
        <p14:creationId xmlns:p14="http://schemas.microsoft.com/office/powerpoint/2010/main" val="906054231"/>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UniOfSurrey - Standard Slide">
    <p:spTree>
      <p:nvGrpSpPr>
        <p:cNvPr id="1" name=""/>
        <p:cNvGrpSpPr/>
        <p:nvPr/>
      </p:nvGrpSpPr>
      <p:grpSpPr>
        <a:xfrm>
          <a:off x="0" y="0"/>
          <a:ext cx="0" cy="0"/>
          <a:chOff x="0" y="0"/>
          <a:chExt cx="0" cy="0"/>
        </a:xfrm>
      </p:grpSpPr>
      <p:sp>
        <p:nvSpPr>
          <p:cNvPr id="11" name="Rectangle 10"/>
          <p:cNvSpPr/>
          <p:nvPr userDrawn="1"/>
        </p:nvSpPr>
        <p:spPr>
          <a:xfrm>
            <a:off x="0" y="6575392"/>
            <a:ext cx="9144000" cy="282607"/>
          </a:xfrm>
          <a:prstGeom prst="rect">
            <a:avLst/>
          </a:prstGeom>
          <a:solidFill>
            <a:srgbClr val="203D7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p:txBody>
          <a:bodyPr/>
          <a:lstStyle/>
          <a:p>
            <a:r>
              <a:rPr lang="en-GB" dirty="0" smtClean="0"/>
              <a:t>Headline title goes here</a:t>
            </a:r>
            <a:endParaRPr lang="en-US" dirty="0"/>
          </a:p>
        </p:txBody>
      </p:sp>
      <p:sp>
        <p:nvSpPr>
          <p:cNvPr id="3" name="Content Placeholder 2"/>
          <p:cNvSpPr>
            <a:spLocks noGrp="1"/>
          </p:cNvSpPr>
          <p:nvPr>
            <p:ph idx="1"/>
          </p:nvPr>
        </p:nvSpPr>
        <p:spPr>
          <a:xfrm>
            <a:off x="457199" y="1600200"/>
            <a:ext cx="8321443" cy="4525963"/>
          </a:xfrm>
          <a:prstGeom prst="rect">
            <a:avLst/>
          </a:prstGeom>
        </p:spPr>
        <p:txBody>
          <a:bodyPr>
            <a:normAutofit/>
          </a:bodyPr>
          <a:lstStyle>
            <a:lvl1pPr>
              <a:defRPr sz="1800">
                <a:solidFill>
                  <a:schemeClr val="tx1">
                    <a:lumMod val="50000"/>
                  </a:schemeClr>
                </a:solidFill>
                <a:latin typeface="Arial"/>
                <a:cs typeface="Arial"/>
              </a:defRPr>
            </a:lvl1pPr>
            <a:lvl2pPr>
              <a:defRPr sz="1800">
                <a:solidFill>
                  <a:srgbClr val="203D75"/>
                </a:solidFill>
                <a:latin typeface="Arial"/>
                <a:cs typeface="Arial"/>
              </a:defRPr>
            </a:lvl2pPr>
            <a:lvl3pPr>
              <a:defRPr sz="1800">
                <a:solidFill>
                  <a:srgbClr val="556169"/>
                </a:solidFill>
                <a:latin typeface="Arial"/>
                <a:cs typeface="Arial"/>
              </a:defRPr>
            </a:lvl3pPr>
            <a:lvl4pPr>
              <a:defRPr sz="1800">
                <a:solidFill>
                  <a:srgbClr val="006AA0"/>
                </a:solidFill>
                <a:latin typeface="Arial"/>
                <a:cs typeface="Arial"/>
              </a:defRPr>
            </a:lvl4pPr>
            <a:lvl5pPr>
              <a:defRPr sz="1800">
                <a:solidFill>
                  <a:srgbClr val="556169"/>
                </a:solidFill>
                <a:latin typeface="Arial"/>
                <a:cs typeface="Arial"/>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Date Placeholder 3"/>
          <p:cNvSpPr>
            <a:spLocks noGrp="1"/>
          </p:cNvSpPr>
          <p:nvPr>
            <p:ph type="dt" sz="half" idx="10"/>
          </p:nvPr>
        </p:nvSpPr>
        <p:spPr/>
        <p:txBody>
          <a:bodyPr/>
          <a:lstStyle/>
          <a:p>
            <a:fld id="{045C5B80-30DB-F945-8F28-4F1279430857}" type="datetime2">
              <a:rPr lang="en-GB" smtClean="0"/>
              <a:t>Thursday, 19 May 2016</a:t>
            </a:fld>
            <a:endParaRPr lang="en-US"/>
          </a:p>
        </p:txBody>
      </p:sp>
      <p:sp>
        <p:nvSpPr>
          <p:cNvPr id="6" name="Slide Number Placeholder 5"/>
          <p:cNvSpPr>
            <a:spLocks noGrp="1"/>
          </p:cNvSpPr>
          <p:nvPr>
            <p:ph type="sldNum" sz="quarter" idx="12"/>
          </p:nvPr>
        </p:nvSpPr>
        <p:spPr/>
        <p:txBody>
          <a:bodyPr/>
          <a:lstStyle/>
          <a:p>
            <a:fld id="{C8625EC3-6C33-CC45-91BB-212F920403D2}" type="slidenum">
              <a:rPr lang="en-US" smtClean="0"/>
              <a:t>‹#›</a:t>
            </a:fld>
            <a:endParaRPr lang="en-US"/>
          </a:p>
        </p:txBody>
      </p:sp>
      <p:sp>
        <p:nvSpPr>
          <p:cNvPr id="10" name="Text Placeholder 9"/>
          <p:cNvSpPr>
            <a:spLocks noGrp="1"/>
          </p:cNvSpPr>
          <p:nvPr>
            <p:ph type="body" sz="quarter" idx="13" hasCustomPrompt="1"/>
          </p:nvPr>
        </p:nvSpPr>
        <p:spPr>
          <a:xfrm>
            <a:off x="457200" y="936625"/>
            <a:ext cx="8321442" cy="384175"/>
          </a:xfrm>
          <a:prstGeom prst="rect">
            <a:avLst/>
          </a:prstGeom>
        </p:spPr>
        <p:txBody>
          <a:bodyPr>
            <a:normAutofit/>
          </a:bodyPr>
          <a:lstStyle>
            <a:lvl1pPr marL="0" indent="0">
              <a:buNone/>
              <a:defRPr sz="1600" baseline="0">
                <a:solidFill>
                  <a:srgbClr val="556169"/>
                </a:solidFill>
                <a:latin typeface="Georgia"/>
                <a:cs typeface="Georgia"/>
              </a:defRPr>
            </a:lvl1pPr>
          </a:lstStyle>
          <a:p>
            <a:pPr lvl="0"/>
            <a:r>
              <a:rPr lang="en-US" dirty="0" smtClean="0"/>
              <a:t>Sub line / Content Title goes here</a:t>
            </a:r>
            <a:endParaRPr lang="en-US" dirty="0"/>
          </a:p>
        </p:txBody>
      </p:sp>
      <p:cxnSp>
        <p:nvCxnSpPr>
          <p:cNvPr id="12" name="Straight Connector 11"/>
          <p:cNvCxnSpPr/>
          <p:nvPr userDrawn="1"/>
        </p:nvCxnSpPr>
        <p:spPr>
          <a:xfrm>
            <a:off x="0" y="878002"/>
            <a:ext cx="9180000"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pic>
        <p:nvPicPr>
          <p:cNvPr id="15" name="Picture 14" descr="UniversityofSurreyColourPowerpoint.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80513" y="230941"/>
            <a:ext cx="1522040" cy="448510"/>
          </a:xfrm>
          <a:prstGeom prst="rect">
            <a:avLst/>
          </a:prstGeom>
        </p:spPr>
      </p:pic>
    </p:spTree>
    <p:extLst>
      <p:ext uri="{BB962C8B-B14F-4D97-AF65-F5344CB8AC3E}">
        <p14:creationId xmlns:p14="http://schemas.microsoft.com/office/powerpoint/2010/main" val="1604050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FE6E16F-F594-4FF0-AEC2-3F82C8BA8B01}" type="datetimeFigureOut">
              <a:rPr lang="en-GB" smtClean="0"/>
              <a:t>19/05/2016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F94EBE-AC5D-418D-B32E-099E20BAAB6C}" type="slidenum">
              <a:rPr lang="en-GB" smtClean="0"/>
              <a:t>‹#›</a:t>
            </a:fld>
            <a:endParaRPr lang="en-GB"/>
          </a:p>
        </p:txBody>
      </p:sp>
    </p:spTree>
    <p:extLst>
      <p:ext uri="{BB962C8B-B14F-4D97-AF65-F5344CB8AC3E}">
        <p14:creationId xmlns:p14="http://schemas.microsoft.com/office/powerpoint/2010/main" val="92405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FE6E16F-F594-4FF0-AEC2-3F82C8BA8B01}" type="datetimeFigureOut">
              <a:rPr lang="en-GB" smtClean="0"/>
              <a:t>19/05/2016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F94EBE-AC5D-418D-B32E-099E20BAAB6C}" type="slidenum">
              <a:rPr lang="en-GB" smtClean="0"/>
              <a:t>‹#›</a:t>
            </a:fld>
            <a:endParaRPr lang="en-GB"/>
          </a:p>
        </p:txBody>
      </p:sp>
    </p:spTree>
    <p:extLst>
      <p:ext uri="{BB962C8B-B14F-4D97-AF65-F5344CB8AC3E}">
        <p14:creationId xmlns:p14="http://schemas.microsoft.com/office/powerpoint/2010/main" val="2901248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4FE6E16F-F594-4FF0-AEC2-3F82C8BA8B01}" type="datetimeFigureOut">
              <a:rPr lang="en-GB" smtClean="0"/>
              <a:t>19/05/2016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6F94EBE-AC5D-418D-B32E-099E20BAAB6C}" type="slidenum">
              <a:rPr lang="en-GB" smtClean="0"/>
              <a:t>‹#›</a:t>
            </a:fld>
            <a:endParaRPr lang="en-GB"/>
          </a:p>
        </p:txBody>
      </p:sp>
    </p:spTree>
    <p:extLst>
      <p:ext uri="{BB962C8B-B14F-4D97-AF65-F5344CB8AC3E}">
        <p14:creationId xmlns:p14="http://schemas.microsoft.com/office/powerpoint/2010/main" val="3503269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4FE6E16F-F594-4FF0-AEC2-3F82C8BA8B01}" type="datetimeFigureOut">
              <a:rPr lang="en-GB" smtClean="0"/>
              <a:t>19/05/2016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6F94EBE-AC5D-418D-B32E-099E20BAAB6C}" type="slidenum">
              <a:rPr lang="en-GB" smtClean="0"/>
              <a:t>‹#›</a:t>
            </a:fld>
            <a:endParaRPr lang="en-GB"/>
          </a:p>
        </p:txBody>
      </p:sp>
    </p:spTree>
    <p:extLst>
      <p:ext uri="{BB962C8B-B14F-4D97-AF65-F5344CB8AC3E}">
        <p14:creationId xmlns:p14="http://schemas.microsoft.com/office/powerpoint/2010/main" val="601215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FE6E16F-F594-4FF0-AEC2-3F82C8BA8B01}" type="datetimeFigureOut">
              <a:rPr lang="en-GB" smtClean="0"/>
              <a:t>19/05/2016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6F94EBE-AC5D-418D-B32E-099E20BAAB6C}" type="slidenum">
              <a:rPr lang="en-GB" smtClean="0"/>
              <a:t>‹#›</a:t>
            </a:fld>
            <a:endParaRPr lang="en-GB"/>
          </a:p>
        </p:txBody>
      </p:sp>
    </p:spTree>
    <p:extLst>
      <p:ext uri="{BB962C8B-B14F-4D97-AF65-F5344CB8AC3E}">
        <p14:creationId xmlns:p14="http://schemas.microsoft.com/office/powerpoint/2010/main" val="2104347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E6E16F-F594-4FF0-AEC2-3F82C8BA8B01}" type="datetimeFigureOut">
              <a:rPr lang="en-GB" smtClean="0"/>
              <a:t>19/05/2016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6F94EBE-AC5D-418D-B32E-099E20BAAB6C}" type="slidenum">
              <a:rPr lang="en-GB" smtClean="0"/>
              <a:t>‹#›</a:t>
            </a:fld>
            <a:endParaRPr lang="en-GB"/>
          </a:p>
        </p:txBody>
      </p:sp>
    </p:spTree>
    <p:extLst>
      <p:ext uri="{BB962C8B-B14F-4D97-AF65-F5344CB8AC3E}">
        <p14:creationId xmlns:p14="http://schemas.microsoft.com/office/powerpoint/2010/main" val="2249144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E6E16F-F594-4FF0-AEC2-3F82C8BA8B01}" type="datetimeFigureOut">
              <a:rPr lang="en-GB" smtClean="0"/>
              <a:t>19/05/2016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6F94EBE-AC5D-418D-B32E-099E20BAAB6C}" type="slidenum">
              <a:rPr lang="en-GB" smtClean="0"/>
              <a:t>‹#›</a:t>
            </a:fld>
            <a:endParaRPr lang="en-GB"/>
          </a:p>
        </p:txBody>
      </p:sp>
    </p:spTree>
    <p:extLst>
      <p:ext uri="{BB962C8B-B14F-4D97-AF65-F5344CB8AC3E}">
        <p14:creationId xmlns:p14="http://schemas.microsoft.com/office/powerpoint/2010/main" val="3858213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E6E16F-F594-4FF0-AEC2-3F82C8BA8B01}" type="datetimeFigureOut">
              <a:rPr lang="en-GB" smtClean="0"/>
              <a:t>19/05/2016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6F94EBE-AC5D-418D-B32E-099E20BAAB6C}" type="slidenum">
              <a:rPr lang="en-GB" smtClean="0"/>
              <a:t>‹#›</a:t>
            </a:fld>
            <a:endParaRPr lang="en-GB"/>
          </a:p>
        </p:txBody>
      </p:sp>
    </p:spTree>
    <p:extLst>
      <p:ext uri="{BB962C8B-B14F-4D97-AF65-F5344CB8AC3E}">
        <p14:creationId xmlns:p14="http://schemas.microsoft.com/office/powerpoint/2010/main" val="1179408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E6E16F-F594-4FF0-AEC2-3F82C8BA8B01}" type="datetimeFigureOut">
              <a:rPr lang="en-GB" smtClean="0"/>
              <a:t>19/05/2016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F94EBE-AC5D-418D-B32E-099E20BAAB6C}" type="slidenum">
              <a:rPr lang="en-GB" smtClean="0"/>
              <a:t>‹#›</a:t>
            </a:fld>
            <a:endParaRPr lang="en-GB"/>
          </a:p>
        </p:txBody>
      </p:sp>
    </p:spTree>
    <p:extLst>
      <p:ext uri="{BB962C8B-B14F-4D97-AF65-F5344CB8AC3E}">
        <p14:creationId xmlns:p14="http://schemas.microsoft.com/office/powerpoint/2010/main" val="2707703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paddy.regan@npl.co.uk" TargetMode="External"/><Relationship Id="rId2" Type="http://schemas.openxmlformats.org/officeDocument/2006/relationships/hyperlink" Target="mailto:p.regan@surrey.ac.uk"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emf"/></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0.png"/><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2.wmf"/></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2.wmf"/><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chart" Target="../charts/chart1.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2.wmf"/><Relationship Id="rId1" Type="http://schemas.openxmlformats.org/officeDocument/2006/relationships/slideLayout" Target="../slideLayouts/slideLayout2.xml"/><Relationship Id="rId4" Type="http://schemas.openxmlformats.org/officeDocument/2006/relationships/image" Target="../media/image54.wmf"/></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4.w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wmf"/><Relationship Id="rId1" Type="http://schemas.openxmlformats.org/officeDocument/2006/relationships/slideLayout" Target="../slideLayouts/slideLayout2.xml"/><Relationship Id="rId4" Type="http://schemas.openxmlformats.org/officeDocument/2006/relationships/image" Target="../media/image65.wmf"/></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wmf"/><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jpe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4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12.xml"/><Relationship Id="rId4" Type="http://schemas.openxmlformats.org/officeDocument/2006/relationships/image" Target="../media/image95.jpeg"/></Relationships>
</file>

<file path=ppt/slides/_rels/slide46.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6.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 Id="rId5" Type="http://schemas.openxmlformats.org/officeDocument/2006/relationships/image" Target="../media/image17.jpe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20.emf"/><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576" y="764704"/>
            <a:ext cx="7772400" cy="1872208"/>
          </a:xfrm>
        </p:spPr>
        <p:txBody>
          <a:bodyPr>
            <a:normAutofit fontScale="90000"/>
          </a:bodyPr>
          <a:lstStyle/>
          <a:p>
            <a:r>
              <a:rPr lang="en-GB" u="sng" dirty="0" smtClean="0"/>
              <a:t>Applications of LaBr</a:t>
            </a:r>
            <a:r>
              <a:rPr lang="en-GB" u="sng" baseline="-25000" dirty="0" smtClean="0"/>
              <a:t>3</a:t>
            </a:r>
            <a:r>
              <a:rPr lang="en-GB" u="sng" dirty="0" smtClean="0"/>
              <a:t> Gamma-ray Arrays for Nuclear Spectroscopy and Radionuclide Assay</a:t>
            </a:r>
            <a:endParaRPr lang="en-GB" u="sng" dirty="0"/>
          </a:p>
        </p:txBody>
      </p:sp>
      <p:sp>
        <p:nvSpPr>
          <p:cNvPr id="3" name="Subtitle 2"/>
          <p:cNvSpPr>
            <a:spLocks noGrp="1"/>
          </p:cNvSpPr>
          <p:nvPr>
            <p:ph type="subTitle" idx="1"/>
          </p:nvPr>
        </p:nvSpPr>
        <p:spPr>
          <a:xfrm>
            <a:off x="1547664" y="3068960"/>
            <a:ext cx="6400800" cy="1752600"/>
          </a:xfrm>
        </p:spPr>
        <p:txBody>
          <a:bodyPr>
            <a:noAutofit/>
          </a:bodyPr>
          <a:lstStyle/>
          <a:p>
            <a:r>
              <a:rPr lang="en-GB" sz="2400" dirty="0" smtClean="0">
                <a:solidFill>
                  <a:schemeClr val="tx1"/>
                </a:solidFill>
              </a:rPr>
              <a:t>Paddy Regan</a:t>
            </a:r>
          </a:p>
          <a:p>
            <a:r>
              <a:rPr lang="en-GB" sz="2400" dirty="0" smtClean="0">
                <a:solidFill>
                  <a:schemeClr val="tx1"/>
                </a:solidFill>
              </a:rPr>
              <a:t>Department of Physics, University of Surrey, Guildford, UK  </a:t>
            </a:r>
            <a:r>
              <a:rPr lang="en-GB" sz="2400" dirty="0" smtClean="0">
                <a:solidFill>
                  <a:schemeClr val="tx1"/>
                </a:solidFill>
                <a:hlinkClick r:id="rId2"/>
              </a:rPr>
              <a:t>p.regan@surrey.ac.uk</a:t>
            </a:r>
            <a:r>
              <a:rPr lang="en-GB" sz="2400" dirty="0" smtClean="0">
                <a:solidFill>
                  <a:schemeClr val="tx1"/>
                </a:solidFill>
              </a:rPr>
              <a:t> </a:t>
            </a:r>
          </a:p>
          <a:p>
            <a:r>
              <a:rPr lang="en-GB" sz="2400" dirty="0" smtClean="0">
                <a:solidFill>
                  <a:schemeClr val="tx1"/>
                </a:solidFill>
              </a:rPr>
              <a:t>&amp;</a:t>
            </a:r>
          </a:p>
          <a:p>
            <a:r>
              <a:rPr lang="en-GB" sz="2400" dirty="0" smtClean="0">
                <a:solidFill>
                  <a:schemeClr val="tx1"/>
                </a:solidFill>
              </a:rPr>
              <a:t>Radioactivity Group, National Physical Laboratory, Teddington, TW11 0LW, UK </a:t>
            </a:r>
            <a:r>
              <a:rPr lang="en-GB" sz="2400" dirty="0" smtClean="0">
                <a:solidFill>
                  <a:schemeClr val="tx1"/>
                </a:solidFill>
                <a:hlinkClick r:id="rId3"/>
              </a:rPr>
              <a:t>paddy.regan@npl.co.uk</a:t>
            </a:r>
            <a:endParaRPr lang="en-GB" sz="2400" dirty="0" smtClean="0">
              <a:solidFill>
                <a:schemeClr val="tx1"/>
              </a:solidFill>
            </a:endParaRPr>
          </a:p>
          <a:p>
            <a:endParaRPr lang="en-GB" sz="2400" dirty="0">
              <a:solidFill>
                <a:schemeClr val="tx1"/>
              </a:solidFill>
            </a:endParaRPr>
          </a:p>
        </p:txBody>
      </p:sp>
    </p:spTree>
    <p:extLst>
      <p:ext uri="{BB962C8B-B14F-4D97-AF65-F5344CB8AC3E}">
        <p14:creationId xmlns:p14="http://schemas.microsoft.com/office/powerpoint/2010/main" val="36895834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6" y="101237"/>
            <a:ext cx="5220072" cy="663467"/>
          </a:xfrm>
        </p:spPr>
        <p:txBody>
          <a:bodyPr>
            <a:noAutofit/>
          </a:bodyPr>
          <a:lstStyle/>
          <a:p>
            <a:r>
              <a:rPr lang="en-GB" sz="2800" u="sng" dirty="0" smtClean="0"/>
              <a:t>Coincidence gamma-ray </a:t>
            </a:r>
            <a:r>
              <a:rPr lang="en-GB" sz="2800" u="sng" dirty="0"/>
              <a:t>e</a:t>
            </a:r>
            <a:r>
              <a:rPr lang="en-GB" sz="2800" u="sng" dirty="0" smtClean="0"/>
              <a:t>nergy gating with a </a:t>
            </a:r>
            <a:r>
              <a:rPr lang="en-GB" sz="2800" u="sng" baseline="30000" dirty="0" smtClean="0"/>
              <a:t>152</a:t>
            </a:r>
            <a:r>
              <a:rPr lang="en-GB" sz="2800" u="sng" dirty="0" smtClean="0"/>
              <a:t>Eu source.</a:t>
            </a:r>
            <a:endParaRPr lang="en-GB" sz="2800" u="sng"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5339" y="220619"/>
            <a:ext cx="1451574" cy="533552"/>
          </a:xfrm>
          <a:prstGeom prst="rect">
            <a:avLst/>
          </a:prstGeom>
        </p:spPr>
      </p:pic>
      <p:pic>
        <p:nvPicPr>
          <p:cNvPr id="9" name="Picture 8"/>
          <p:cNvPicPr>
            <a:picLocks noChangeAspect="1"/>
          </p:cNvPicPr>
          <p:nvPr/>
        </p:nvPicPr>
        <p:blipFill>
          <a:blip r:embed="rId4"/>
          <a:stretch>
            <a:fillRect/>
          </a:stretch>
        </p:blipFill>
        <p:spPr>
          <a:xfrm>
            <a:off x="5364088" y="1134504"/>
            <a:ext cx="3602137" cy="5030800"/>
          </a:xfrm>
          <a:prstGeom prst="rect">
            <a:avLst/>
          </a:prstGeom>
        </p:spPr>
      </p:pic>
      <p:cxnSp>
        <p:nvCxnSpPr>
          <p:cNvPr id="10" name="Straight Arrow Connector 9"/>
          <p:cNvCxnSpPr/>
          <p:nvPr/>
        </p:nvCxnSpPr>
        <p:spPr>
          <a:xfrm>
            <a:off x="7236296" y="5589240"/>
            <a:ext cx="0" cy="360040"/>
          </a:xfrm>
          <a:prstGeom prst="straightConnector1">
            <a:avLst/>
          </a:prstGeom>
          <a:ln w="3810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660232" y="2996952"/>
            <a:ext cx="0" cy="266429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732240" y="3674717"/>
            <a:ext cx="1122551" cy="369332"/>
          </a:xfrm>
          <a:prstGeom prst="rect">
            <a:avLst/>
          </a:prstGeom>
          <a:solidFill>
            <a:schemeClr val="bg1"/>
          </a:solidFill>
        </p:spPr>
        <p:txBody>
          <a:bodyPr wrap="none" rtlCol="0">
            <a:spAutoFit/>
          </a:bodyPr>
          <a:lstStyle/>
          <a:p>
            <a:r>
              <a:rPr lang="en-GB" b="1" dirty="0" smtClean="0">
                <a:solidFill>
                  <a:srgbClr val="FF0000"/>
                </a:solidFill>
              </a:rPr>
              <a:t>964.1 </a:t>
            </a:r>
            <a:r>
              <a:rPr lang="en-GB" b="1" dirty="0" err="1" smtClean="0">
                <a:solidFill>
                  <a:srgbClr val="FF0000"/>
                </a:solidFill>
              </a:rPr>
              <a:t>keV</a:t>
            </a:r>
            <a:endParaRPr lang="en-GB" b="1" dirty="0">
              <a:solidFill>
                <a:srgbClr val="FF0000"/>
              </a:solidFill>
            </a:endParaRPr>
          </a:p>
        </p:txBody>
      </p:sp>
      <p:sp>
        <p:nvSpPr>
          <p:cNvPr id="22" name="TextBox 21"/>
          <p:cNvSpPr txBox="1"/>
          <p:nvPr/>
        </p:nvSpPr>
        <p:spPr>
          <a:xfrm>
            <a:off x="7668344" y="5651956"/>
            <a:ext cx="1253712" cy="369332"/>
          </a:xfrm>
          <a:prstGeom prst="rect">
            <a:avLst/>
          </a:prstGeom>
          <a:solidFill>
            <a:schemeClr val="bg1"/>
          </a:solidFill>
        </p:spPr>
        <p:txBody>
          <a:bodyPr wrap="square" rtlCol="0">
            <a:spAutoFit/>
          </a:bodyPr>
          <a:lstStyle/>
          <a:p>
            <a:r>
              <a:rPr lang="en-GB" b="1" dirty="0" smtClean="0">
                <a:solidFill>
                  <a:schemeClr val="accent1">
                    <a:lumMod val="50000"/>
                  </a:schemeClr>
                </a:solidFill>
              </a:rPr>
              <a:t>121.8 </a:t>
            </a:r>
            <a:r>
              <a:rPr lang="en-GB" b="1" dirty="0" err="1" smtClean="0">
                <a:solidFill>
                  <a:schemeClr val="accent1">
                    <a:lumMod val="50000"/>
                  </a:schemeClr>
                </a:solidFill>
              </a:rPr>
              <a:t>keV</a:t>
            </a:r>
            <a:endParaRPr lang="en-GB" b="1" dirty="0">
              <a:solidFill>
                <a:schemeClr val="accent1">
                  <a:lumMod val="50000"/>
                </a:schemeClr>
              </a:solidFill>
            </a:endParaRPr>
          </a:p>
        </p:txBody>
      </p:sp>
      <p:cxnSp>
        <p:nvCxnSpPr>
          <p:cNvPr id="18" name="Straight Arrow Connector 17"/>
          <p:cNvCxnSpPr/>
          <p:nvPr/>
        </p:nvCxnSpPr>
        <p:spPr>
          <a:xfrm>
            <a:off x="7092280" y="4941168"/>
            <a:ext cx="0" cy="72008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380312" y="5085184"/>
            <a:ext cx="1122551" cy="369332"/>
          </a:xfrm>
          <a:prstGeom prst="rect">
            <a:avLst/>
          </a:prstGeom>
          <a:noFill/>
        </p:spPr>
        <p:txBody>
          <a:bodyPr wrap="none" rtlCol="0">
            <a:spAutoFit/>
          </a:bodyPr>
          <a:lstStyle/>
          <a:p>
            <a:r>
              <a:rPr lang="en-GB" b="1" dirty="0" smtClean="0">
                <a:solidFill>
                  <a:srgbClr val="FF0000"/>
                </a:solidFill>
              </a:rPr>
              <a:t>244.7 </a:t>
            </a:r>
            <a:r>
              <a:rPr lang="en-GB" b="1" dirty="0" err="1" smtClean="0">
                <a:solidFill>
                  <a:srgbClr val="FF0000"/>
                </a:solidFill>
              </a:rPr>
              <a:t>keV</a:t>
            </a:r>
            <a:endParaRPr lang="en-GB" b="1" dirty="0">
              <a:solidFill>
                <a:srgbClr val="FF0000"/>
              </a:solidFill>
            </a:endParaRPr>
          </a:p>
        </p:txBody>
      </p:sp>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908720"/>
            <a:ext cx="5076056" cy="5262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288032" y="2564904"/>
            <a:ext cx="4932040" cy="1008112"/>
          </a:xfrm>
          <a:prstGeom prst="rect">
            <a:avLst/>
          </a:prstGeom>
          <a:no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29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96" y="6309320"/>
            <a:ext cx="8655010" cy="504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64098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818679" y="5163479"/>
                <a:ext cx="5179017" cy="781223"/>
              </a:xfrm>
            </p:spPr>
            <p:txBody>
              <a:bodyPr/>
              <a:lstStyle/>
              <a:p>
                <a14:m>
                  <m:oMath xmlns:m="http://schemas.openxmlformats.org/officeDocument/2006/math">
                    <m:r>
                      <a:rPr lang="en-GB" i="1">
                        <a:latin typeface="Cambria Math" panose="02040503050406030204" pitchFamily="18" charset="0"/>
                        <a:ea typeface="Cambria Math" panose="02040503050406030204" pitchFamily="18" charset="0"/>
                      </a:rPr>
                      <m:t>𝜏</m:t>
                    </m:r>
                    <m:r>
                      <a:rPr lang="en-GB" i="1">
                        <a:latin typeface="Cambria Math" panose="02040503050406030204" pitchFamily="18" charset="0"/>
                      </a:rPr>
                      <m:t>=2010(10)</m:t>
                    </m:r>
                  </m:oMath>
                </a14:m>
                <a:r>
                  <a:rPr lang="en-GB" dirty="0"/>
                  <a:t> ps</a:t>
                </a:r>
              </a:p>
              <a:p>
                <a:r>
                  <a:rPr lang="en-GB" dirty="0"/>
                  <a:t>Agrees with literature 2020(20) </a:t>
                </a:r>
                <a:r>
                  <a:rPr lang="en-GB" dirty="0" err="1"/>
                  <a:t>ps</a:t>
                </a:r>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818679" y="5163479"/>
                <a:ext cx="5179017" cy="781223"/>
              </a:xfrm>
              <a:blipFill rotWithShape="1">
                <a:blip r:embed="rId2"/>
                <a:stretch>
                  <a:fillRect l="-706" t="-3906" b="-1563"/>
                </a:stretch>
              </a:blipFill>
            </p:spPr>
            <p:txBody>
              <a:bodyPr/>
              <a:lstStyle/>
              <a:p>
                <a:r>
                  <a:rPr lang="en-GB">
                    <a:noFill/>
                  </a:rPr>
                  <a:t> </a:t>
                </a:r>
              </a:p>
            </p:txBody>
          </p:sp>
        </mc:Fallback>
      </mc:AlternateContent>
      <p:sp>
        <p:nvSpPr>
          <p:cNvPr id="5" name="Slide Number Placeholder 4"/>
          <p:cNvSpPr>
            <a:spLocks noGrp="1"/>
          </p:cNvSpPr>
          <p:nvPr>
            <p:ph type="sldNum" sz="quarter" idx="12"/>
          </p:nvPr>
        </p:nvSpPr>
        <p:spPr/>
        <p:txBody>
          <a:bodyPr/>
          <a:lstStyle/>
          <a:p>
            <a:fld id="{C8625EC3-6C33-CC45-91BB-212F920403D2}" type="slidenum">
              <a:rPr lang="en-US" smtClean="0"/>
              <a:t>11</a:t>
            </a:fld>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1339" y="826179"/>
            <a:ext cx="5647165" cy="440302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75339" y="220619"/>
            <a:ext cx="1451574" cy="533552"/>
          </a:xfrm>
          <a:prstGeom prst="rect">
            <a:avLst/>
          </a:prstGeom>
        </p:spPr>
      </p:pic>
      <p:sp>
        <p:nvSpPr>
          <p:cNvPr id="9" name="TextBox 8"/>
          <p:cNvSpPr txBox="1"/>
          <p:nvPr/>
        </p:nvSpPr>
        <p:spPr>
          <a:xfrm>
            <a:off x="6729984" y="6267226"/>
            <a:ext cx="2267712" cy="369332"/>
          </a:xfrm>
          <a:prstGeom prst="rect">
            <a:avLst/>
          </a:prstGeom>
          <a:noFill/>
        </p:spPr>
        <p:txBody>
          <a:bodyPr wrap="square" rtlCol="0">
            <a:spAutoFit/>
          </a:bodyPr>
          <a:lstStyle/>
          <a:p>
            <a:r>
              <a:rPr lang="en-GB" sz="1800" i="1" dirty="0" smtClean="0"/>
              <a:t>www.nndc.bnl.gov</a:t>
            </a:r>
            <a:endParaRPr lang="en-GB" sz="1800" i="1" dirty="0"/>
          </a:p>
        </p:txBody>
      </p:sp>
      <mc:AlternateContent xmlns:mc="http://schemas.openxmlformats.org/markup-compatibility/2006" xmlns:a14="http://schemas.microsoft.com/office/drawing/2010/main">
        <mc:Choice Requires="a14">
          <p:sp>
            <p:nvSpPr>
              <p:cNvPr id="10" name="Content Placeholder 2"/>
              <p:cNvSpPr txBox="1">
                <a:spLocks/>
              </p:cNvSpPr>
              <p:nvPr/>
            </p:nvSpPr>
            <p:spPr>
              <a:xfrm>
                <a:off x="135476" y="847253"/>
                <a:ext cx="3356404" cy="45259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800" kern="1200">
                    <a:solidFill>
                      <a:schemeClr val="tx1">
                        <a:lumMod val="50000"/>
                      </a:schemeClr>
                    </a:solidFill>
                    <a:latin typeface="Arial"/>
                    <a:ea typeface="+mn-ea"/>
                    <a:cs typeface="Arial"/>
                  </a:defRPr>
                </a:lvl1pPr>
                <a:lvl2pPr marL="742950" indent="-285750" algn="l" defTabSz="914400" rtl="0" eaLnBrk="1" latinLnBrk="0" hangingPunct="1">
                  <a:spcBef>
                    <a:spcPct val="20000"/>
                  </a:spcBef>
                  <a:buFont typeface="Arial" panose="020B0604020202020204" pitchFamily="34" charset="0"/>
                  <a:buChar char="–"/>
                  <a:defRPr sz="1800" kern="1200">
                    <a:solidFill>
                      <a:srgbClr val="203D75"/>
                    </a:solidFill>
                    <a:latin typeface="Arial"/>
                    <a:ea typeface="+mn-ea"/>
                    <a:cs typeface="Arial"/>
                  </a:defRPr>
                </a:lvl2pPr>
                <a:lvl3pPr marL="1143000" indent="-228600" algn="l" defTabSz="914400" rtl="0" eaLnBrk="1" latinLnBrk="0" hangingPunct="1">
                  <a:spcBef>
                    <a:spcPct val="20000"/>
                  </a:spcBef>
                  <a:buFont typeface="Arial" panose="020B0604020202020204" pitchFamily="34" charset="0"/>
                  <a:buChar char="•"/>
                  <a:defRPr sz="1800" kern="1200">
                    <a:solidFill>
                      <a:srgbClr val="556169"/>
                    </a:solidFill>
                    <a:latin typeface="Arial"/>
                    <a:ea typeface="+mn-ea"/>
                    <a:cs typeface="Arial"/>
                  </a:defRPr>
                </a:lvl3pPr>
                <a:lvl4pPr marL="1600200" indent="-228600" algn="l" defTabSz="914400" rtl="0" eaLnBrk="1" latinLnBrk="0" hangingPunct="1">
                  <a:spcBef>
                    <a:spcPct val="20000"/>
                  </a:spcBef>
                  <a:buFont typeface="Arial" panose="020B0604020202020204" pitchFamily="34" charset="0"/>
                  <a:buChar char="–"/>
                  <a:defRPr sz="1800" kern="1200">
                    <a:solidFill>
                      <a:srgbClr val="006AA0"/>
                    </a:solidFill>
                    <a:latin typeface="Arial"/>
                    <a:ea typeface="+mn-ea"/>
                    <a:cs typeface="Arial"/>
                  </a:defRPr>
                </a:lvl4pPr>
                <a:lvl5pPr marL="2057400" indent="-228600" algn="l" defTabSz="914400" rtl="0" eaLnBrk="1" latinLnBrk="0" hangingPunct="1">
                  <a:spcBef>
                    <a:spcPct val="20000"/>
                  </a:spcBef>
                  <a:buFont typeface="Arial" panose="020B0604020202020204" pitchFamily="34" charset="0"/>
                  <a:buChar char="»"/>
                  <a:defRPr sz="1800" kern="1200">
                    <a:solidFill>
                      <a:srgbClr val="556169"/>
                    </a:solidFill>
                    <a:latin typeface="Arial"/>
                    <a:ea typeface="+mn-ea"/>
                    <a:cs typeface="Arial"/>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000" dirty="0" smtClean="0"/>
                  <a:t>Time difference spectrum</a:t>
                </a:r>
                <a:endParaRPr lang="en-GB" sz="2000" i="1" dirty="0">
                  <a:latin typeface="Cambria Math" panose="02040503050406030204" pitchFamily="18" charset="0"/>
                </a:endParaRPr>
              </a:p>
              <a:p>
                <a:pPr marL="0" indent="0">
                  <a:buFont typeface="Arial" panose="020B0604020202020204" pitchFamily="34" charset="0"/>
                  <a:buNone/>
                </a:pPr>
                <a:endParaRPr lang="en-GB" sz="2000" i="1" dirty="0">
                  <a:latin typeface="Cambria Math" panose="02040503050406030204" pitchFamily="18" charset="0"/>
                </a:endParaRPr>
              </a:p>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GB" sz="2000" i="1" dirty="0" smtClean="0">
                          <a:latin typeface="Cambria Math"/>
                        </a:rPr>
                        <m:t>𝐷𝑇</m:t>
                      </m:r>
                      <m:r>
                        <a:rPr lang="en-GB" sz="2000" i="1" dirty="0">
                          <a:latin typeface="Cambria Math" panose="02040503050406030204" pitchFamily="18" charset="0"/>
                        </a:rPr>
                        <m:t> = </m:t>
                      </m:r>
                      <m:sSub>
                        <m:sSubPr>
                          <m:ctrlPr>
                            <a:rPr lang="en-GB" sz="2000" i="1" dirty="0">
                              <a:latin typeface="Cambria Math"/>
                            </a:rPr>
                          </m:ctrlPr>
                        </m:sSubPr>
                        <m:e>
                          <m:r>
                            <a:rPr lang="en-GB" sz="2000" i="1" dirty="0">
                              <a:latin typeface="Cambria Math" panose="02040503050406030204" pitchFamily="18" charset="0"/>
                            </a:rPr>
                            <m:t>𝑇</m:t>
                          </m:r>
                        </m:e>
                        <m:sub>
                          <m:r>
                            <a:rPr lang="en-GB" sz="2000" i="1" dirty="0">
                              <a:latin typeface="Cambria Math" panose="02040503050406030204" pitchFamily="18" charset="0"/>
                              <a:ea typeface="Cambria Math" panose="02040503050406030204" pitchFamily="18" charset="0"/>
                            </a:rPr>
                            <m:t>𝛾</m:t>
                          </m:r>
                          <m:r>
                            <a:rPr lang="en-GB" sz="2000" i="1" dirty="0">
                              <a:latin typeface="Cambria Math" panose="02040503050406030204" pitchFamily="18" charset="0"/>
                              <a:ea typeface="Cambria Math" panose="02040503050406030204" pitchFamily="18" charset="0"/>
                            </a:rPr>
                            <m:t>2</m:t>
                          </m:r>
                        </m:sub>
                      </m:sSub>
                      <m:r>
                        <a:rPr lang="en-GB" sz="2000" i="1" dirty="0">
                          <a:latin typeface="Cambria Math" panose="02040503050406030204" pitchFamily="18" charset="0"/>
                        </a:rPr>
                        <m:t>−</m:t>
                      </m:r>
                      <m:sSub>
                        <m:sSubPr>
                          <m:ctrlPr>
                            <a:rPr lang="en-GB" sz="2000" i="1" dirty="0">
                              <a:latin typeface="Cambria Math"/>
                            </a:rPr>
                          </m:ctrlPr>
                        </m:sSubPr>
                        <m:e>
                          <m:r>
                            <a:rPr lang="en-GB" sz="2000" i="1" dirty="0">
                              <a:latin typeface="Cambria Math" panose="02040503050406030204" pitchFamily="18" charset="0"/>
                            </a:rPr>
                            <m:t>𝑇</m:t>
                          </m:r>
                        </m:e>
                        <m:sub>
                          <m:r>
                            <a:rPr lang="en-GB" sz="2000" i="1" dirty="0">
                              <a:latin typeface="Cambria Math" panose="02040503050406030204" pitchFamily="18" charset="0"/>
                              <a:ea typeface="Cambria Math" panose="02040503050406030204" pitchFamily="18" charset="0"/>
                            </a:rPr>
                            <m:t>𝛾</m:t>
                          </m:r>
                          <m:r>
                            <a:rPr lang="en-GB" sz="2000" i="1" dirty="0">
                              <a:latin typeface="Cambria Math" panose="02040503050406030204" pitchFamily="18" charset="0"/>
                              <a:ea typeface="Cambria Math" panose="02040503050406030204" pitchFamily="18" charset="0"/>
                            </a:rPr>
                            <m:t>1</m:t>
                          </m:r>
                        </m:sub>
                      </m:sSub>
                    </m:oMath>
                  </m:oMathPara>
                </a14:m>
                <a:endParaRPr lang="en-GB" sz="2000" dirty="0"/>
              </a:p>
              <a:p>
                <a:endParaRPr lang="en-GB" sz="2000" dirty="0"/>
              </a:p>
              <a:p>
                <a:r>
                  <a:rPr lang="en-GB" sz="2000" dirty="0"/>
                  <a:t>Spectrum has distribution </a:t>
                </a:r>
                <a:r>
                  <a:rPr lang="en-GB" sz="2000" dirty="0" smtClean="0"/>
                  <a:t>D(t)</a:t>
                </a:r>
              </a:p>
              <a:p>
                <a:endParaRPr lang="en-GB" sz="2000" dirty="0"/>
              </a:p>
              <a:p>
                <a:r>
                  <a:rPr lang="en-GB" sz="2000" dirty="0"/>
                  <a:t>T</a:t>
                </a:r>
                <a:r>
                  <a:rPr lang="en-GB" sz="2000" dirty="0" smtClean="0"/>
                  <a:t>he 2</a:t>
                </a:r>
                <a:r>
                  <a:rPr lang="en-GB" sz="2000" baseline="30000" dirty="0" smtClean="0"/>
                  <a:t>+</a:t>
                </a:r>
                <a:r>
                  <a:rPr lang="en-GB" sz="2000" dirty="0" smtClean="0"/>
                  <a:t> state lifetime in </a:t>
                </a:r>
                <a:r>
                  <a:rPr lang="en-GB" sz="2000" baseline="30000" dirty="0" smtClean="0"/>
                  <a:t>152</a:t>
                </a:r>
                <a:r>
                  <a:rPr lang="en-GB" sz="2000" dirty="0" smtClean="0"/>
                  <a:t>Sm (</a:t>
                </a:r>
                <a:r>
                  <a:rPr lang="en-GB" sz="2000" dirty="0" smtClean="0">
                    <a:latin typeface="Symbol" panose="05050102010706020507" pitchFamily="18" charset="2"/>
                  </a:rPr>
                  <a:t>t </a:t>
                </a:r>
                <a:r>
                  <a:rPr lang="en-GB" sz="2000" dirty="0" smtClean="0"/>
                  <a:t>= 2 ns) is much longer than the FWHM of the PRF.</a:t>
                </a:r>
              </a:p>
              <a:p>
                <a:endParaRPr lang="en-GB" sz="2000" dirty="0" smtClean="0"/>
              </a:p>
              <a:p>
                <a:r>
                  <a:rPr lang="en-GB" sz="2000" dirty="0" smtClean="0"/>
                  <a:t>Fit to exponential decay,</a:t>
                </a:r>
                <a:r>
                  <a:rPr lang="en-GB" sz="2000" dirty="0"/>
                  <a:t> </a:t>
                </a:r>
                <a:r>
                  <a:rPr lang="en-GB" sz="2000" dirty="0" smtClean="0"/>
                  <a:t>away from prompt.</a:t>
                </a:r>
              </a:p>
            </p:txBody>
          </p:sp>
        </mc:Choice>
        <mc:Fallback xmlns="">
          <p:sp>
            <p:nvSpPr>
              <p:cNvPr id="10" name="Content Placeholder 2"/>
              <p:cNvSpPr txBox="1">
                <a:spLocks noRot="1" noChangeAspect="1" noMove="1" noResize="1" noEditPoints="1" noAdjustHandles="1" noChangeArrowheads="1" noChangeShapeType="1" noTextEdit="1"/>
              </p:cNvSpPr>
              <p:nvPr/>
            </p:nvSpPr>
            <p:spPr>
              <a:xfrm>
                <a:off x="135476" y="847253"/>
                <a:ext cx="3356404" cy="4525963"/>
              </a:xfrm>
              <a:prstGeom prst="rect">
                <a:avLst/>
              </a:prstGeom>
              <a:blipFill rotWithShape="1">
                <a:blip r:embed="rId5"/>
                <a:stretch>
                  <a:fillRect l="-1452" t="-539" r="-544" b="-15499"/>
                </a:stretch>
              </a:blipFill>
            </p:spPr>
            <p:txBody>
              <a:bodyPr/>
              <a:lstStyle/>
              <a:p>
                <a:r>
                  <a:rPr lang="en-GB">
                    <a:noFill/>
                  </a:rPr>
                  <a:t> </a:t>
                </a:r>
              </a:p>
            </p:txBody>
          </p:sp>
        </mc:Fallback>
      </mc:AlternateContent>
    </p:spTree>
    <p:extLst>
      <p:ext uri="{BB962C8B-B14F-4D97-AF65-F5344CB8AC3E}">
        <p14:creationId xmlns:p14="http://schemas.microsoft.com/office/powerpoint/2010/main" val="41862964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07288" cy="1143000"/>
          </a:xfrm>
        </p:spPr>
        <p:txBody>
          <a:bodyPr>
            <a:normAutofit fontScale="90000"/>
          </a:bodyPr>
          <a:lstStyle/>
          <a:p>
            <a:r>
              <a:rPr lang="en-GB" dirty="0" smtClean="0"/>
              <a:t>Potential impact of this technology </a:t>
            </a:r>
            <a:br>
              <a:rPr lang="en-GB" dirty="0" smtClean="0"/>
            </a:br>
            <a:r>
              <a:rPr lang="en-GB" dirty="0" smtClean="0"/>
              <a:t>outside nuclear structure research?</a:t>
            </a:r>
            <a:endParaRPr lang="en-GB" dirty="0"/>
          </a:p>
        </p:txBody>
      </p:sp>
      <p:sp>
        <p:nvSpPr>
          <p:cNvPr id="3" name="Content Placeholder 2"/>
          <p:cNvSpPr>
            <a:spLocks noGrp="1"/>
          </p:cNvSpPr>
          <p:nvPr>
            <p:ph idx="1"/>
          </p:nvPr>
        </p:nvSpPr>
        <p:spPr>
          <a:xfrm>
            <a:off x="590872" y="1927373"/>
            <a:ext cx="8445624" cy="4525963"/>
          </a:xfrm>
        </p:spPr>
        <p:txBody>
          <a:bodyPr/>
          <a:lstStyle/>
          <a:p>
            <a:r>
              <a:rPr lang="en-GB" dirty="0" smtClean="0"/>
              <a:t>Radionuclide assay and standardisations.</a:t>
            </a:r>
          </a:p>
          <a:p>
            <a:pPr lvl="1"/>
            <a:r>
              <a:rPr lang="en-GB" dirty="0" smtClean="0"/>
              <a:t>Waste Management.</a:t>
            </a:r>
          </a:p>
          <a:p>
            <a:pPr lvl="1"/>
            <a:r>
              <a:rPr lang="en-GB" dirty="0" smtClean="0"/>
              <a:t>Radiopharmaceutical characterisation and standardisations.</a:t>
            </a:r>
          </a:p>
          <a:p>
            <a:pPr lvl="1"/>
            <a:r>
              <a:rPr lang="en-GB" dirty="0" smtClean="0"/>
              <a:t>Nuclear forensics; CTBT-related work.</a:t>
            </a:r>
          </a:p>
          <a:p>
            <a:pPr lvl="1"/>
            <a:r>
              <a:rPr lang="en-GB" dirty="0" smtClean="0"/>
              <a:t>Environmental Radioactivity (NORMs) evaluation.</a:t>
            </a:r>
            <a:endParaRPr lang="en-GB" dirty="0"/>
          </a:p>
        </p:txBody>
      </p:sp>
    </p:spTree>
    <p:extLst>
      <p:ext uri="{BB962C8B-B14F-4D97-AF65-F5344CB8AC3E}">
        <p14:creationId xmlns:p14="http://schemas.microsoft.com/office/powerpoint/2010/main" val="15182133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16632"/>
            <a:ext cx="8229600" cy="652934"/>
          </a:xfrm>
        </p:spPr>
        <p:txBody>
          <a:bodyPr>
            <a:normAutofit/>
          </a:bodyPr>
          <a:lstStyle/>
          <a:p>
            <a:r>
              <a:rPr lang="en-GB" sz="3600" dirty="0" smtClean="0"/>
              <a:t>LaBr</a:t>
            </a:r>
            <a:r>
              <a:rPr lang="en-GB" sz="3600" baseline="-25000" dirty="0"/>
              <a:t>3</a:t>
            </a:r>
            <a:r>
              <a:rPr lang="en-GB" sz="3600" dirty="0" smtClean="0"/>
              <a:t>(Ce) being used in spent fuel assay…</a:t>
            </a:r>
            <a:endParaRPr lang="en-GB" sz="3600" dirty="0"/>
          </a:p>
        </p:txBody>
      </p:sp>
      <p:grpSp>
        <p:nvGrpSpPr>
          <p:cNvPr id="4" name="Group 3"/>
          <p:cNvGrpSpPr/>
          <p:nvPr/>
        </p:nvGrpSpPr>
        <p:grpSpPr>
          <a:xfrm>
            <a:off x="179512" y="764704"/>
            <a:ext cx="5112568" cy="1872208"/>
            <a:chOff x="179512" y="980728"/>
            <a:chExt cx="6705600" cy="233045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980728"/>
              <a:ext cx="6705600" cy="2330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980728"/>
              <a:ext cx="5184576" cy="219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787" y="2492897"/>
            <a:ext cx="3772141" cy="1985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19" y="4503471"/>
            <a:ext cx="3973403" cy="2334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1414" y="683550"/>
            <a:ext cx="4269681" cy="2814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48064" y="3573016"/>
            <a:ext cx="3881134" cy="3165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96826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473200" y="-1033462"/>
            <a:ext cx="6197600" cy="864235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249738" y="1017587"/>
            <a:ext cx="3957638" cy="5040313"/>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46835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859" y="404664"/>
            <a:ext cx="4398125" cy="3342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463" y="3645024"/>
            <a:ext cx="4931593"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1754" y="563751"/>
            <a:ext cx="4646750" cy="2865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5597983" y="3303354"/>
            <a:ext cx="3024336" cy="3851692"/>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22700" y="44624"/>
            <a:ext cx="8713796" cy="369332"/>
          </a:xfrm>
          <a:prstGeom prst="rect">
            <a:avLst/>
          </a:prstGeom>
          <a:noFill/>
        </p:spPr>
        <p:txBody>
          <a:bodyPr wrap="none" rtlCol="0">
            <a:spAutoFit/>
          </a:bodyPr>
          <a:lstStyle/>
          <a:p>
            <a:r>
              <a:rPr lang="en-GB" u="sng" dirty="0" smtClean="0"/>
              <a:t>Can use coincidence mode to assay/separate out </a:t>
            </a:r>
            <a:r>
              <a:rPr lang="en-GB" u="sng" baseline="30000" dirty="0" smtClean="0"/>
              <a:t>134</a:t>
            </a:r>
            <a:r>
              <a:rPr lang="en-GB" u="sng" dirty="0" smtClean="0"/>
              <a:t>Cs from </a:t>
            </a:r>
            <a:r>
              <a:rPr lang="en-GB" u="sng" baseline="30000" dirty="0" smtClean="0"/>
              <a:t>137</a:t>
            </a:r>
            <a:r>
              <a:rPr lang="en-GB" u="sng" dirty="0" smtClean="0"/>
              <a:t>Cs in nuclear waste (</a:t>
            </a:r>
            <a:r>
              <a:rPr lang="en-GB" u="sng" dirty="0" err="1" smtClean="0"/>
              <a:t>Geant</a:t>
            </a:r>
            <a:r>
              <a:rPr lang="en-GB" u="sng" dirty="0" smtClean="0"/>
              <a:t> 4)</a:t>
            </a:r>
            <a:endParaRPr lang="en-GB" u="sng" dirty="0"/>
          </a:p>
        </p:txBody>
      </p:sp>
    </p:spTree>
    <p:extLst>
      <p:ext uri="{BB962C8B-B14F-4D97-AF65-F5344CB8AC3E}">
        <p14:creationId xmlns:p14="http://schemas.microsoft.com/office/powerpoint/2010/main" val="32730408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276872"/>
            <a:ext cx="8229600" cy="1143000"/>
          </a:xfrm>
        </p:spPr>
        <p:txBody>
          <a:bodyPr>
            <a:normAutofit fontScale="90000"/>
          </a:bodyPr>
          <a:lstStyle/>
          <a:p>
            <a:r>
              <a:rPr lang="en-GB" dirty="0" smtClean="0"/>
              <a:t>Measuring Nuclear Excited State Lifetimes using LaBr</a:t>
            </a:r>
            <a:r>
              <a:rPr lang="en-GB" baseline="-25000" dirty="0" smtClean="0"/>
              <a:t>3</a:t>
            </a:r>
            <a:r>
              <a:rPr lang="en-GB" dirty="0" smtClean="0"/>
              <a:t>(Ce) arrays</a:t>
            </a:r>
            <a:endParaRPr lang="en-GB" dirty="0"/>
          </a:p>
        </p:txBody>
      </p:sp>
    </p:spTree>
    <p:extLst>
      <p:ext uri="{BB962C8B-B14F-4D97-AF65-F5344CB8AC3E}">
        <p14:creationId xmlns:p14="http://schemas.microsoft.com/office/powerpoint/2010/main" val="35565510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88640"/>
            <a:ext cx="8686800" cy="1143000"/>
          </a:xfrm>
        </p:spPr>
        <p:txBody>
          <a:bodyPr>
            <a:noAutofit/>
          </a:bodyPr>
          <a:lstStyle/>
          <a:p>
            <a:r>
              <a:rPr lang="en-GB" sz="3200" dirty="0" smtClean="0"/>
              <a:t>Nuclear EM transition rates between excited states </a:t>
            </a:r>
            <a:r>
              <a:rPr lang="en-GB" sz="3200" u="sng" dirty="0" smtClean="0"/>
              <a:t>are  underpinning</a:t>
            </a:r>
            <a:r>
              <a:rPr lang="en-GB" sz="3200" dirty="0" smtClean="0"/>
              <a:t> observables in nuclear structure.</a:t>
            </a:r>
            <a:endParaRPr lang="en-GB" sz="3200"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556792"/>
            <a:ext cx="8381658" cy="1368152"/>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251520" y="3068960"/>
            <a:ext cx="8640960" cy="3416320"/>
          </a:xfrm>
          <a:prstGeom prst="rect">
            <a:avLst/>
          </a:prstGeom>
          <a:noFill/>
        </p:spPr>
        <p:txBody>
          <a:bodyPr wrap="square" rtlCol="0">
            <a:spAutoFit/>
          </a:bodyPr>
          <a:lstStyle/>
          <a:p>
            <a:r>
              <a:rPr lang="en-GB" sz="2400" dirty="0" smtClean="0"/>
              <a:t>The </a:t>
            </a:r>
            <a:r>
              <a:rPr lang="en-GB" sz="2400" b="1" i="1" u="sng" dirty="0" smtClean="0">
                <a:solidFill>
                  <a:schemeClr val="accent1">
                    <a:lumMod val="75000"/>
                  </a:schemeClr>
                </a:solidFill>
              </a:rPr>
              <a:t>reduced matrix elements</a:t>
            </a:r>
            <a:r>
              <a:rPr lang="en-GB" sz="2400" dirty="0" smtClean="0"/>
              <a:t>, </a:t>
            </a:r>
            <a:r>
              <a:rPr lang="en-GB" sz="2400" i="1" dirty="0" smtClean="0"/>
              <a:t>B(</a:t>
            </a:r>
            <a:r>
              <a:rPr lang="en-GB" sz="2400" i="1" dirty="0" err="1" smtClean="0">
                <a:latin typeface="Symbol" panose="05050102010706020507" pitchFamily="18" charset="2"/>
              </a:rPr>
              <a:t>l</a:t>
            </a:r>
            <a:r>
              <a:rPr lang="en-GB" sz="2400" i="1" dirty="0" err="1" smtClean="0"/>
              <a:t>L</a:t>
            </a:r>
            <a:r>
              <a:rPr lang="en-GB" sz="2400" i="1" dirty="0" smtClean="0"/>
              <a:t>)</a:t>
            </a:r>
            <a:r>
              <a:rPr lang="en-GB" sz="2400" dirty="0" smtClean="0"/>
              <a:t> give insights into structure e.g., </a:t>
            </a:r>
          </a:p>
          <a:p>
            <a:endParaRPr lang="en-GB" sz="2400" dirty="0"/>
          </a:p>
          <a:p>
            <a:pPr marL="285750" indent="-285750">
              <a:buFont typeface="Arial" panose="020B0604020202020204" pitchFamily="34" charset="0"/>
              <a:buChar char="•"/>
            </a:pPr>
            <a:r>
              <a:rPr lang="en-GB" sz="2400" dirty="0" smtClean="0"/>
              <a:t>Single particle / shell model-like: ~ 1 </a:t>
            </a:r>
            <a:r>
              <a:rPr lang="en-GB" sz="2400" dirty="0" err="1" smtClean="0"/>
              <a:t>Weisskopf</a:t>
            </a:r>
            <a:r>
              <a:rPr lang="en-GB" sz="2400" dirty="0" smtClean="0"/>
              <a:t> unit (Wu).</a:t>
            </a:r>
          </a:p>
          <a:p>
            <a:pPr marL="285750" indent="-285750">
              <a:buFont typeface="Arial" panose="020B0604020202020204" pitchFamily="34" charset="0"/>
              <a:buChar char="•"/>
            </a:pPr>
            <a:endParaRPr lang="en-GB" sz="2400" dirty="0" smtClean="0"/>
          </a:p>
          <a:p>
            <a:pPr marL="285750" indent="-285750">
              <a:buFont typeface="Arial" panose="020B0604020202020204" pitchFamily="34" charset="0"/>
              <a:buChar char="•"/>
            </a:pPr>
            <a:r>
              <a:rPr lang="en-GB" sz="2400" dirty="0" smtClean="0"/>
              <a:t>Deformed / collective: faster lifetimes, ~10s to 1000s of Wu</a:t>
            </a:r>
          </a:p>
          <a:p>
            <a:pPr marL="285750" indent="-285750">
              <a:buFont typeface="Arial" panose="020B0604020202020204" pitchFamily="34" charset="0"/>
              <a:buChar char="•"/>
            </a:pPr>
            <a:endParaRPr lang="en-GB" sz="2400" dirty="0" smtClean="0"/>
          </a:p>
          <a:p>
            <a:pPr marL="285750" indent="-285750">
              <a:buFont typeface="Arial" panose="020B0604020202020204" pitchFamily="34" charset="0"/>
              <a:buChar char="•"/>
            </a:pPr>
            <a:r>
              <a:rPr lang="en-GB" sz="2400" dirty="0" smtClean="0"/>
              <a:t>Highlight underlying symmetries, quantum numbers and related nuclear decay selection rules</a:t>
            </a:r>
            <a:r>
              <a:rPr lang="en-GB" sz="2400" dirty="0"/>
              <a:t> </a:t>
            </a:r>
            <a:r>
              <a:rPr lang="en-GB" sz="2400" dirty="0" smtClean="0"/>
              <a:t>such as K-isomerism: MUCH slower decay rates ~ 10</a:t>
            </a:r>
            <a:r>
              <a:rPr lang="en-GB" sz="2400" baseline="30000" dirty="0" smtClean="0"/>
              <a:t>-3 </a:t>
            </a:r>
            <a:r>
              <a:rPr lang="en-GB" sz="2400" dirty="0" smtClean="0"/>
              <a:t>→10</a:t>
            </a:r>
            <a:r>
              <a:rPr lang="en-GB" sz="2400" baseline="30000" dirty="0" smtClean="0"/>
              <a:t> -9</a:t>
            </a:r>
            <a:r>
              <a:rPr lang="en-GB" sz="2400" dirty="0" smtClean="0"/>
              <a:t> Wu and slower.</a:t>
            </a:r>
            <a:endParaRPr lang="en-GB" sz="2400" dirty="0"/>
          </a:p>
        </p:txBody>
      </p:sp>
    </p:spTree>
    <p:extLst>
      <p:ext uri="{BB962C8B-B14F-4D97-AF65-F5344CB8AC3E}">
        <p14:creationId xmlns:p14="http://schemas.microsoft.com/office/powerpoint/2010/main" val="32661592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6" y="182671"/>
            <a:ext cx="6768752" cy="571500"/>
          </a:xfrm>
        </p:spPr>
        <p:txBody>
          <a:bodyPr>
            <a:normAutofit fontScale="90000"/>
          </a:bodyPr>
          <a:lstStyle/>
          <a:p>
            <a:r>
              <a:rPr lang="en-GB" sz="3200" b="1" u="sng" dirty="0" smtClean="0"/>
              <a:t>Measuring the lifetime of nuclear states</a:t>
            </a:r>
            <a:endParaRPr lang="en-GB" sz="3200" b="1" u="sng" dirty="0"/>
          </a:p>
        </p:txBody>
      </p:sp>
      <p:sp>
        <p:nvSpPr>
          <p:cNvPr id="4" name="Date Placeholder 3"/>
          <p:cNvSpPr>
            <a:spLocks noGrp="1"/>
          </p:cNvSpPr>
          <p:nvPr>
            <p:ph type="dt" sz="half" idx="10"/>
          </p:nvPr>
        </p:nvSpPr>
        <p:spPr/>
        <p:txBody>
          <a:bodyPr/>
          <a:lstStyle/>
          <a:p>
            <a:fld id="{045C5B80-30DB-F945-8F28-4F1279430857}" type="datetime2">
              <a:rPr lang="en-GB" smtClean="0"/>
              <a:t>Thursday, 19 May 2016</a:t>
            </a:fld>
            <a:endParaRPr lang="en-US"/>
          </a:p>
        </p:txBody>
      </p:sp>
      <p:sp>
        <p:nvSpPr>
          <p:cNvPr id="5" name="Slide Number Placeholder 4"/>
          <p:cNvSpPr>
            <a:spLocks noGrp="1"/>
          </p:cNvSpPr>
          <p:nvPr>
            <p:ph type="sldNum" sz="quarter" idx="12"/>
          </p:nvPr>
        </p:nvSpPr>
        <p:spPr/>
        <p:txBody>
          <a:bodyPr/>
          <a:lstStyle/>
          <a:p>
            <a:fld id="{C8625EC3-6C33-CC45-91BB-212F920403D2}" type="slidenum">
              <a:rPr lang="en-US" smtClean="0"/>
              <a:t>18</a:t>
            </a:fld>
            <a:endParaRPr lang="en-US"/>
          </a:p>
        </p:txBody>
      </p:sp>
      <mc:AlternateContent xmlns:mc="http://schemas.openxmlformats.org/markup-compatibility/2006" xmlns:a14="http://schemas.microsoft.com/office/drawing/2010/main">
        <mc:Choice Requires="a14">
          <p:sp>
            <p:nvSpPr>
              <p:cNvPr id="7" name="Content Placeholder 2"/>
              <p:cNvSpPr>
                <a:spLocks noGrp="1"/>
              </p:cNvSpPr>
              <p:nvPr>
                <p:ph idx="1"/>
              </p:nvPr>
            </p:nvSpPr>
            <p:spPr>
              <a:xfrm>
                <a:off x="179512" y="1600200"/>
                <a:ext cx="4176464" cy="4525963"/>
              </a:xfrm>
            </p:spPr>
            <p:txBody>
              <a:bodyPr>
                <a:normAutofit/>
              </a:bodyPr>
              <a:lstStyle/>
              <a:p>
                <a:pPr marL="0" indent="0">
                  <a:buNone/>
                </a:pPr>
                <a:r>
                  <a:rPr lang="en-GB" sz="2400" dirty="0" smtClean="0"/>
                  <a:t>The time</a:t>
                </a:r>
                <a:r>
                  <a:rPr lang="en-GB" sz="2400" dirty="0"/>
                  <a:t> </a:t>
                </a:r>
                <a:r>
                  <a:rPr lang="en-GB" sz="2400" dirty="0" smtClean="0"/>
                  <a:t>distribution is the </a:t>
                </a:r>
                <a:r>
                  <a:rPr lang="en-GB" sz="2400" b="1" u="sng" dirty="0" smtClean="0"/>
                  <a:t>convolution</a:t>
                </a:r>
                <a:r>
                  <a:rPr lang="en-GB" sz="2400" dirty="0" smtClean="0"/>
                  <a:t> of the (Gaussian) </a:t>
                </a:r>
                <a:r>
                  <a:rPr lang="en-GB" sz="2400" b="1" dirty="0" smtClean="0">
                    <a:solidFill>
                      <a:schemeClr val="tx1"/>
                    </a:solidFill>
                  </a:rPr>
                  <a:t>prompt response function</a:t>
                </a:r>
                <a:r>
                  <a:rPr lang="en-GB" sz="2400" dirty="0" smtClean="0"/>
                  <a:t> of the detector pair and the </a:t>
                </a:r>
                <a:r>
                  <a:rPr lang="en-GB" sz="2400" b="1" u="sng" dirty="0" smtClean="0">
                    <a:solidFill>
                      <a:schemeClr val="accent6">
                        <a:lumMod val="75000"/>
                      </a:schemeClr>
                    </a:solidFill>
                  </a:rPr>
                  <a:t>exponential decay lifetime</a:t>
                </a:r>
                <a:r>
                  <a:rPr lang="en-GB" sz="2400" dirty="0" smtClean="0"/>
                  <a:t>.</a:t>
                </a:r>
              </a:p>
              <a:p>
                <a14:m>
                  <m:oMath xmlns:m="http://schemas.openxmlformats.org/officeDocument/2006/math">
                    <m:r>
                      <m:rPr>
                        <m:sty m:val="p"/>
                      </m:rPr>
                      <a:rPr lang="en-GB" sz="2400">
                        <a:latin typeface="Cambria Math" panose="02040503050406030204" pitchFamily="18" charset="0"/>
                      </a:rPr>
                      <m:t>D</m:t>
                    </m:r>
                    <m:d>
                      <m:dPr>
                        <m:ctrlPr>
                          <a:rPr lang="en-GB" sz="2400" i="1">
                            <a:latin typeface="Cambria Math"/>
                          </a:rPr>
                        </m:ctrlPr>
                      </m:dPr>
                      <m:e>
                        <m:r>
                          <m:rPr>
                            <m:sty m:val="p"/>
                          </m:rPr>
                          <a:rPr lang="en-GB" sz="2400">
                            <a:latin typeface="Cambria Math" panose="02040503050406030204" pitchFamily="18" charset="0"/>
                          </a:rPr>
                          <m:t>t</m:t>
                        </m:r>
                      </m:e>
                    </m:d>
                    <m:r>
                      <a:rPr lang="en-GB" sz="2400" i="1">
                        <a:latin typeface="Cambria Math" panose="02040503050406030204" pitchFamily="18" charset="0"/>
                      </a:rPr>
                      <m:t>=</m:t>
                    </m:r>
                    <m:nary>
                      <m:naryPr>
                        <m:ctrlPr>
                          <a:rPr lang="en-GB" sz="2400" i="1">
                            <a:latin typeface="Cambria Math"/>
                          </a:rPr>
                        </m:ctrlPr>
                      </m:naryPr>
                      <m:sub>
                        <m:r>
                          <m:rPr>
                            <m:brk m:alnAt="23"/>
                          </m:rPr>
                          <a:rPr lang="en-GB" sz="2400" i="1">
                            <a:latin typeface="Cambria Math" panose="02040503050406030204" pitchFamily="18" charset="0"/>
                          </a:rPr>
                          <m:t>−</m:t>
                        </m:r>
                        <m:r>
                          <a:rPr lang="en-GB" sz="2400" i="1" smtClean="0">
                            <a:latin typeface="Cambria Math" panose="02040503050406030204" pitchFamily="18" charset="0"/>
                            <a:ea typeface="Cambria Math" panose="02040503050406030204" pitchFamily="18" charset="0"/>
                          </a:rPr>
                          <m:t>∞</m:t>
                        </m:r>
                      </m:sub>
                      <m:sup>
                        <m:r>
                          <a:rPr lang="en-GB" sz="2400" i="1">
                            <a:latin typeface="Cambria Math" panose="02040503050406030204" pitchFamily="18" charset="0"/>
                          </a:rPr>
                          <m:t>𝑡</m:t>
                        </m:r>
                      </m:sup>
                      <m:e>
                        <m:r>
                          <a:rPr lang="en-GB" sz="2400" i="1">
                            <a:latin typeface="Cambria Math" panose="02040503050406030204" pitchFamily="18" charset="0"/>
                          </a:rPr>
                          <m:t>𝑃</m:t>
                        </m:r>
                        <m:d>
                          <m:dPr>
                            <m:ctrlPr>
                              <a:rPr lang="en-GB" sz="2400" i="1">
                                <a:latin typeface="Cambria Math"/>
                              </a:rPr>
                            </m:ctrlPr>
                          </m:dPr>
                          <m:e>
                            <m:r>
                              <a:rPr lang="en-GB" sz="2400" i="1">
                                <a:latin typeface="Cambria Math" panose="02040503050406030204" pitchFamily="18" charset="0"/>
                              </a:rPr>
                              <m:t>𝑥</m:t>
                            </m:r>
                          </m:e>
                        </m:d>
                        <m:r>
                          <a:rPr lang="en-GB" sz="2400" i="1">
                            <a:latin typeface="Cambria Math" panose="02040503050406030204" pitchFamily="18" charset="0"/>
                            <a:ea typeface="Cambria Math" panose="02040503050406030204" pitchFamily="18" charset="0"/>
                          </a:rPr>
                          <m:t>× </m:t>
                        </m:r>
                        <m:sSup>
                          <m:sSupPr>
                            <m:ctrlPr>
                              <a:rPr lang="en-GB" sz="2400" i="1">
                                <a:latin typeface="Cambria Math"/>
                                <a:ea typeface="Cambria Math" panose="02040503050406030204" pitchFamily="18" charset="0"/>
                              </a:rPr>
                            </m:ctrlPr>
                          </m:sSupPr>
                          <m:e>
                            <m:r>
                              <a:rPr lang="en-GB" sz="2400" i="1">
                                <a:latin typeface="Cambria Math" panose="02040503050406030204" pitchFamily="18" charset="0"/>
                                <a:ea typeface="Cambria Math" panose="02040503050406030204" pitchFamily="18" charset="0"/>
                              </a:rPr>
                              <m:t>𝑒</m:t>
                            </m:r>
                          </m:e>
                          <m:sup>
                            <m:r>
                              <a:rPr lang="en-GB" sz="2400" i="1">
                                <a:latin typeface="Cambria Math" panose="02040503050406030204" pitchFamily="18" charset="0"/>
                                <a:ea typeface="Cambria Math" panose="02040503050406030204" pitchFamily="18" charset="0"/>
                              </a:rPr>
                              <m:t>−</m:t>
                            </m:r>
                            <m:f>
                              <m:fPr>
                                <m:ctrlPr>
                                  <a:rPr lang="en-GB" sz="2400" i="1">
                                    <a:latin typeface="Cambria Math"/>
                                    <a:ea typeface="Cambria Math" panose="02040503050406030204" pitchFamily="18" charset="0"/>
                                  </a:rPr>
                                </m:ctrlPr>
                              </m:fPr>
                              <m:num>
                                <m:r>
                                  <a:rPr lang="en-GB" sz="2400" i="1">
                                    <a:latin typeface="Cambria Math" panose="02040503050406030204" pitchFamily="18" charset="0"/>
                                    <a:ea typeface="Cambria Math" panose="02040503050406030204" pitchFamily="18" charset="0"/>
                                  </a:rPr>
                                  <m:t>𝑡</m:t>
                                </m:r>
                              </m:num>
                              <m:den>
                                <m:r>
                                  <a:rPr lang="en-GB" sz="2400" i="1">
                                    <a:latin typeface="Cambria Math" panose="02040503050406030204" pitchFamily="18" charset="0"/>
                                    <a:ea typeface="Cambria Math" panose="02040503050406030204" pitchFamily="18" charset="0"/>
                                  </a:rPr>
                                  <m:t>𝜏</m:t>
                                </m:r>
                              </m:den>
                            </m:f>
                          </m:sup>
                        </m:sSup>
                      </m:e>
                    </m:nary>
                    <m:r>
                      <a:rPr lang="en-GB" sz="2400" i="1">
                        <a:latin typeface="Cambria Math" panose="02040503050406030204" pitchFamily="18" charset="0"/>
                      </a:rPr>
                      <m:t> </m:t>
                    </m:r>
                    <m:r>
                      <a:rPr lang="en-GB" sz="2400" i="1">
                        <a:latin typeface="Cambria Math" panose="02040503050406030204" pitchFamily="18" charset="0"/>
                      </a:rPr>
                      <m:t>𝑑𝑥</m:t>
                    </m:r>
                  </m:oMath>
                </a14:m>
                <a:endParaRPr lang="en-GB" sz="2400" dirty="0"/>
              </a:p>
              <a:p>
                <a:pPr marL="0" indent="0">
                  <a:buNone/>
                </a:pPr>
                <a:endParaRPr lang="en-GB" sz="2000" dirty="0" smtClean="0"/>
              </a:p>
              <a:p>
                <a:pPr marL="0" indent="0">
                  <a:buNone/>
                </a:pPr>
                <a:endParaRPr lang="en-GB" sz="2000" dirty="0"/>
              </a:p>
            </p:txBody>
          </p:sp>
        </mc:Choice>
        <mc:Fallback xmlns="">
          <p:sp>
            <p:nvSpPr>
              <p:cNvPr id="7" name="Content Placeholder 2"/>
              <p:cNvSpPr>
                <a:spLocks noGrp="1" noRot="1" noChangeAspect="1" noMove="1" noResize="1" noEditPoints="1" noAdjustHandles="1" noChangeArrowheads="1" noChangeShapeType="1" noTextEdit="1"/>
              </p:cNvSpPr>
              <p:nvPr>
                <p:ph idx="1"/>
              </p:nvPr>
            </p:nvSpPr>
            <p:spPr>
              <a:xfrm>
                <a:off x="179512" y="1600200"/>
                <a:ext cx="4176464" cy="4525963"/>
              </a:xfrm>
              <a:blipFill rotWithShape="1">
                <a:blip r:embed="rId3"/>
                <a:stretch>
                  <a:fillRect l="-2187" t="-943"/>
                </a:stretch>
              </a:blipFill>
            </p:spPr>
            <p:txBody>
              <a:bodyPr/>
              <a:lstStyle/>
              <a:p>
                <a:r>
                  <a:rPr lang="en-GB">
                    <a:noFill/>
                  </a:rPr>
                  <a:t> </a:t>
                </a:r>
              </a:p>
            </p:txBody>
          </p:sp>
        </mc:Fallback>
      </mc:AlternateContent>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2625" y="1566233"/>
            <a:ext cx="2624112" cy="2296948"/>
          </a:xfrm>
          <a:prstGeom prst="rect">
            <a:avLst/>
          </a:prstGeom>
        </p:spPr>
      </p:pic>
      <p:graphicFrame>
        <p:nvGraphicFramePr>
          <p:cNvPr id="9" name="Chart 8"/>
          <p:cNvGraphicFramePr>
            <a:graphicFrameLocks/>
          </p:cNvGraphicFramePr>
          <p:nvPr>
            <p:extLst>
              <p:ext uri="{D42A27DB-BD31-4B8C-83A1-F6EECF244321}">
                <p14:modId xmlns:p14="http://schemas.microsoft.com/office/powerpoint/2010/main" val="3516725291"/>
              </p:ext>
            </p:extLst>
          </p:nvPr>
        </p:nvGraphicFramePr>
        <p:xfrm>
          <a:off x="4207780" y="1814262"/>
          <a:ext cx="4570861" cy="4500274"/>
        </p:xfrm>
        <a:graphic>
          <a:graphicData uri="http://schemas.openxmlformats.org/drawingml/2006/chart">
            <c:chart xmlns:c="http://schemas.openxmlformats.org/drawingml/2006/chart" xmlns:r="http://schemas.openxmlformats.org/officeDocument/2006/relationships" r:id="rId5"/>
          </a:graphicData>
        </a:graphic>
      </p:graphicFrame>
      <p:sp>
        <p:nvSpPr>
          <p:cNvPr id="10" name="TextBox 9"/>
          <p:cNvSpPr txBox="1"/>
          <p:nvPr/>
        </p:nvSpPr>
        <p:spPr>
          <a:xfrm>
            <a:off x="107504" y="5589240"/>
            <a:ext cx="4927311" cy="923330"/>
          </a:xfrm>
          <a:prstGeom prst="rect">
            <a:avLst/>
          </a:prstGeom>
          <a:noFill/>
        </p:spPr>
        <p:txBody>
          <a:bodyPr wrap="none" rtlCol="0">
            <a:spAutoFit/>
          </a:bodyPr>
          <a:lstStyle/>
          <a:p>
            <a:r>
              <a:rPr lang="en-GB" dirty="0" smtClean="0"/>
              <a:t>See e.g.,  Z. Bay, Phys. Rev. </a:t>
            </a:r>
            <a:r>
              <a:rPr lang="en-GB" b="1" dirty="0" smtClean="0"/>
              <a:t>77</a:t>
            </a:r>
            <a:r>
              <a:rPr lang="en-GB" dirty="0" smtClean="0"/>
              <a:t> (1950) p419;</a:t>
            </a:r>
          </a:p>
          <a:p>
            <a:r>
              <a:rPr lang="en-GB" dirty="0" smtClean="0"/>
              <a:t>T.D. Newton, Phys. Rev. </a:t>
            </a:r>
            <a:r>
              <a:rPr lang="en-GB" b="1" dirty="0" smtClean="0"/>
              <a:t>78</a:t>
            </a:r>
            <a:r>
              <a:rPr lang="en-GB" dirty="0" smtClean="0"/>
              <a:t> (1950) p490;</a:t>
            </a:r>
          </a:p>
          <a:p>
            <a:r>
              <a:rPr lang="en-GB" dirty="0" err="1" smtClean="0"/>
              <a:t>J.M.Regis</a:t>
            </a:r>
            <a:r>
              <a:rPr lang="en-GB" dirty="0" smtClean="0"/>
              <a:t> et al., EPJ Web of Conf. </a:t>
            </a:r>
            <a:r>
              <a:rPr lang="en-GB" b="1" dirty="0" smtClean="0"/>
              <a:t>93</a:t>
            </a:r>
            <a:r>
              <a:rPr lang="en-GB" dirty="0" smtClean="0"/>
              <a:t> (2015) 01014</a:t>
            </a:r>
            <a:endParaRPr lang="en-GB" dirty="0"/>
          </a:p>
        </p:txBody>
      </p:sp>
    </p:spTree>
    <p:extLst>
      <p:ext uri="{BB962C8B-B14F-4D97-AF65-F5344CB8AC3E}">
        <p14:creationId xmlns:p14="http://schemas.microsoft.com/office/powerpoint/2010/main" val="34413366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496" y="476672"/>
            <a:ext cx="9001000" cy="3888432"/>
          </a:xfrm>
        </p:spPr>
        <p:txBody>
          <a:bodyPr>
            <a:normAutofit fontScale="25000" lnSpcReduction="20000"/>
          </a:bodyPr>
          <a:lstStyle/>
          <a:p>
            <a:pPr marL="0" indent="0">
              <a:buNone/>
            </a:pPr>
            <a:r>
              <a:rPr lang="en-GB" sz="9600" dirty="0" smtClean="0"/>
              <a:t>If the instrument Prompt (time) </a:t>
            </a:r>
            <a:r>
              <a:rPr lang="en-GB" sz="9600" dirty="0"/>
              <a:t>R</a:t>
            </a:r>
            <a:r>
              <a:rPr lang="en-GB" sz="9600" dirty="0" smtClean="0"/>
              <a:t>esponse </a:t>
            </a:r>
            <a:r>
              <a:rPr lang="en-GB" sz="9600" dirty="0"/>
              <a:t>F</a:t>
            </a:r>
            <a:r>
              <a:rPr lang="en-GB" sz="9600" dirty="0" smtClean="0"/>
              <a:t>unction R(t) is a Gaussian of width </a:t>
            </a:r>
            <a:r>
              <a:rPr lang="en-GB" sz="9600" b="1" i="1" dirty="0" smtClean="0">
                <a:solidFill>
                  <a:schemeClr val="accent1">
                    <a:lumMod val="75000"/>
                  </a:schemeClr>
                </a:solidFill>
                <a:latin typeface="Symbol" panose="05050102010706020507" pitchFamily="18" charset="2"/>
              </a:rPr>
              <a:t>s</a:t>
            </a:r>
            <a:r>
              <a:rPr lang="en-GB" sz="9600" dirty="0" smtClean="0"/>
              <a:t>,    </a:t>
            </a:r>
          </a:p>
          <a:p>
            <a:pPr marL="0" indent="0">
              <a:buNone/>
            </a:pPr>
            <a:endParaRPr lang="en-GB" sz="9600" dirty="0" smtClean="0"/>
          </a:p>
          <a:p>
            <a:endParaRPr lang="en-GB" sz="9600" dirty="0"/>
          </a:p>
          <a:p>
            <a:endParaRPr lang="en-GB" sz="9600" dirty="0" smtClean="0"/>
          </a:p>
          <a:p>
            <a:endParaRPr lang="en-GB" sz="9600" dirty="0" smtClean="0"/>
          </a:p>
          <a:p>
            <a:pPr marL="0" indent="0">
              <a:buNone/>
            </a:pPr>
            <a:r>
              <a:rPr lang="en-GB" sz="9600" dirty="0"/>
              <a:t>a</a:t>
            </a:r>
            <a:r>
              <a:rPr lang="en-GB" sz="9600" dirty="0" smtClean="0"/>
              <a:t>nd If the intermediate state decays with a mean lifetime </a:t>
            </a:r>
            <a:r>
              <a:rPr lang="en-GB" sz="9600" b="1" i="1" dirty="0" smtClean="0">
                <a:solidFill>
                  <a:srgbClr val="FF0000"/>
                </a:solidFill>
                <a:latin typeface="Symbol" panose="05050102010706020507" pitchFamily="18" charset="2"/>
              </a:rPr>
              <a:t>t</a:t>
            </a:r>
            <a:r>
              <a:rPr lang="en-GB" sz="9600" dirty="0" smtClean="0"/>
              <a:t>, then</a:t>
            </a:r>
            <a:endParaRPr lang="en-GB" sz="9600" dirty="0"/>
          </a:p>
          <a:p>
            <a:endParaRPr lang="en-GB" sz="9600" dirty="0" smtClean="0"/>
          </a:p>
          <a:p>
            <a:endParaRPr lang="en-GB" sz="9600" dirty="0"/>
          </a:p>
          <a:p>
            <a:endParaRPr lang="en-GB" sz="9600" dirty="0" smtClean="0"/>
          </a:p>
          <a:p>
            <a:pPr marL="0" indent="0">
              <a:buNone/>
            </a:pPr>
            <a:endParaRPr lang="en-GB" sz="9600" b="1" i="1" dirty="0" smtClean="0"/>
          </a:p>
          <a:p>
            <a:pPr marL="0" indent="0">
              <a:buNone/>
            </a:pPr>
            <a:r>
              <a:rPr lang="en-GB" sz="9600" dirty="0" smtClean="0"/>
              <a:t>The deconvolution integral for a single state lifetime is given by (ignoring the normalisation coefficients).</a:t>
            </a:r>
          </a:p>
          <a:p>
            <a:pPr marL="0" indent="0">
              <a:buNone/>
            </a:pPr>
            <a:endParaRPr lang="en-GB" dirty="0"/>
          </a:p>
          <a:p>
            <a:pPr marL="0" indent="0">
              <a:buNone/>
            </a:pPr>
            <a:r>
              <a:rPr lang="en-GB" dirty="0" smtClean="0"/>
              <a:t>               </a:t>
            </a:r>
          </a:p>
          <a:p>
            <a:pPr marL="0" indent="0">
              <a:buNone/>
            </a:pPr>
            <a:endParaRPr lang="en-GB" dirty="0" smtClean="0"/>
          </a:p>
          <a:p>
            <a:pPr marL="0" indent="0">
              <a:buNone/>
            </a:pPr>
            <a:endParaRPr lang="en-GB" dirty="0"/>
          </a:p>
          <a:p>
            <a:pPr marL="0" indent="0">
              <a:buNone/>
            </a:pPr>
            <a:r>
              <a:rPr lang="en-GB" dirty="0" smtClean="0"/>
              <a:t> </a:t>
            </a:r>
            <a:endParaRPr lang="en-GB"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5221" y="1392188"/>
            <a:ext cx="3190875" cy="102870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2014" y="3006080"/>
            <a:ext cx="2686050" cy="114300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5244802"/>
            <a:ext cx="5486400" cy="135255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5803176" y="5529426"/>
            <a:ext cx="3305328" cy="707886"/>
          </a:xfrm>
          <a:prstGeom prst="rect">
            <a:avLst/>
          </a:prstGeom>
          <a:noFill/>
        </p:spPr>
        <p:txBody>
          <a:bodyPr wrap="none" rtlCol="0">
            <a:spAutoFit/>
          </a:bodyPr>
          <a:lstStyle/>
          <a:p>
            <a:r>
              <a:rPr lang="en-GB" sz="2000" i="1" dirty="0" smtClean="0"/>
              <a:t>1-erf(x) is the complementary </a:t>
            </a:r>
          </a:p>
          <a:p>
            <a:r>
              <a:rPr lang="en-GB" sz="2000" i="1" dirty="0"/>
              <a:t>e</a:t>
            </a:r>
            <a:r>
              <a:rPr lang="en-GB" sz="2000" i="1" dirty="0" smtClean="0"/>
              <a:t>rror function of x.</a:t>
            </a:r>
            <a:endParaRPr lang="en-GB" sz="2000" i="1" dirty="0"/>
          </a:p>
        </p:txBody>
      </p:sp>
    </p:spTree>
    <p:extLst>
      <p:ext uri="{BB962C8B-B14F-4D97-AF65-F5344CB8AC3E}">
        <p14:creationId xmlns:p14="http://schemas.microsoft.com/office/powerpoint/2010/main" val="14701610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738" y="1341438"/>
            <a:ext cx="5035550" cy="547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3" name="Text Box 5"/>
          <p:cNvSpPr txBox="1">
            <a:spLocks noChangeArrowheads="1"/>
          </p:cNvSpPr>
          <p:nvPr/>
        </p:nvSpPr>
        <p:spPr bwMode="auto">
          <a:xfrm>
            <a:off x="34925" y="115888"/>
            <a:ext cx="4802188" cy="594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spcBef>
                <a:spcPct val="20000"/>
              </a:spcBef>
              <a:buChar char="•"/>
              <a:defRPr sz="3200">
                <a:solidFill>
                  <a:schemeClr val="tx1"/>
                </a:solidFill>
                <a:latin typeface="Arial" charset="0"/>
              </a:defRPr>
            </a:lvl1pPr>
            <a:lvl2pPr marL="800100" indent="-342900" eaLnBrk="0" hangingPunct="0">
              <a:spcBef>
                <a:spcPct val="20000"/>
              </a:spcBef>
              <a:buChar char="–"/>
              <a:defRPr sz="2800">
                <a:solidFill>
                  <a:schemeClr val="tx1"/>
                </a:solidFill>
                <a:latin typeface="Arial" charset="0"/>
              </a:defRPr>
            </a:lvl2pPr>
            <a:lvl3pPr marL="1257300" indent="-342900" eaLnBrk="0" hangingPunct="0">
              <a:spcBef>
                <a:spcPct val="20000"/>
              </a:spcBef>
              <a:buChar char="•"/>
              <a:defRPr sz="2400">
                <a:solidFill>
                  <a:schemeClr val="tx1"/>
                </a:solidFill>
                <a:latin typeface="Arial" charset="0"/>
              </a:defRPr>
            </a:lvl3pPr>
            <a:lvl4pPr marL="1714500" indent="-342900" eaLnBrk="0" hangingPunct="0">
              <a:spcBef>
                <a:spcPct val="20000"/>
              </a:spcBef>
              <a:buChar char="–"/>
              <a:defRPr sz="2000">
                <a:solidFill>
                  <a:schemeClr val="tx1"/>
                </a:solidFill>
                <a:latin typeface="Arial" charset="0"/>
              </a:defRPr>
            </a:lvl4pPr>
            <a:lvl5pPr marL="2171700" indent="-342900" eaLnBrk="0" hangingPunct="0">
              <a:spcBef>
                <a:spcPct val="20000"/>
              </a:spcBef>
              <a:buChar char="»"/>
              <a:defRPr sz="2000">
                <a:solidFill>
                  <a:schemeClr val="tx1"/>
                </a:solidFill>
                <a:latin typeface="Arial" charset="0"/>
              </a:defRPr>
            </a:lvl5pPr>
            <a:lvl6pPr marL="2628900" indent="-342900" eaLnBrk="0" fontAlgn="base" hangingPunct="0">
              <a:spcBef>
                <a:spcPct val="20000"/>
              </a:spcBef>
              <a:spcAft>
                <a:spcPct val="0"/>
              </a:spcAft>
              <a:buChar char="»"/>
              <a:defRPr sz="2000">
                <a:solidFill>
                  <a:schemeClr val="tx1"/>
                </a:solidFill>
                <a:latin typeface="Arial" charset="0"/>
              </a:defRPr>
            </a:lvl6pPr>
            <a:lvl7pPr marL="3086100" indent="-342900" eaLnBrk="0" fontAlgn="base" hangingPunct="0">
              <a:spcBef>
                <a:spcPct val="20000"/>
              </a:spcBef>
              <a:spcAft>
                <a:spcPct val="0"/>
              </a:spcAft>
              <a:buChar char="»"/>
              <a:defRPr sz="2000">
                <a:solidFill>
                  <a:schemeClr val="tx1"/>
                </a:solidFill>
                <a:latin typeface="Arial" charset="0"/>
              </a:defRPr>
            </a:lvl7pPr>
            <a:lvl8pPr marL="3543300" indent="-342900" eaLnBrk="0" fontAlgn="base" hangingPunct="0">
              <a:spcBef>
                <a:spcPct val="20000"/>
              </a:spcBef>
              <a:spcAft>
                <a:spcPct val="0"/>
              </a:spcAft>
              <a:buChar char="»"/>
              <a:defRPr sz="2000">
                <a:solidFill>
                  <a:schemeClr val="tx1"/>
                </a:solidFill>
                <a:latin typeface="Arial" charset="0"/>
              </a:defRPr>
            </a:lvl8pPr>
            <a:lvl9pPr marL="4000500" indent="-3429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2000">
                <a:latin typeface="Comic Sans MS" pitchFamily="66" charset="0"/>
              </a:rPr>
              <a:t>Some nuclear observables?</a:t>
            </a:r>
          </a:p>
          <a:p>
            <a:pPr eaLnBrk="1" hangingPunct="1">
              <a:spcBef>
                <a:spcPct val="0"/>
              </a:spcBef>
              <a:buFontTx/>
              <a:buNone/>
            </a:pPr>
            <a:endParaRPr lang="en-GB" altLang="en-US" sz="2000">
              <a:latin typeface="Comic Sans MS" pitchFamily="66" charset="0"/>
            </a:endParaRPr>
          </a:p>
          <a:p>
            <a:pPr eaLnBrk="1" hangingPunct="1">
              <a:spcBef>
                <a:spcPct val="0"/>
              </a:spcBef>
              <a:buFontTx/>
              <a:buAutoNum type="arabicParenR"/>
            </a:pPr>
            <a:endParaRPr lang="en-GB" altLang="en-US" sz="2000">
              <a:latin typeface="Comic Sans MS" pitchFamily="66" charset="0"/>
            </a:endParaRPr>
          </a:p>
          <a:p>
            <a:pPr eaLnBrk="1" hangingPunct="1">
              <a:spcBef>
                <a:spcPct val="0"/>
              </a:spcBef>
              <a:buFontTx/>
              <a:buAutoNum type="arabicParenR"/>
            </a:pPr>
            <a:r>
              <a:rPr lang="en-GB" altLang="en-US" sz="2000">
                <a:latin typeface="Comic Sans MS" pitchFamily="66" charset="0"/>
              </a:rPr>
              <a:t>Masses and energy differences</a:t>
            </a:r>
          </a:p>
          <a:p>
            <a:pPr eaLnBrk="1" hangingPunct="1">
              <a:spcBef>
                <a:spcPct val="0"/>
              </a:spcBef>
              <a:buFontTx/>
              <a:buAutoNum type="arabicParenR"/>
            </a:pPr>
            <a:r>
              <a:rPr lang="en-GB" altLang="en-US" sz="2000">
                <a:latin typeface="Comic Sans MS" pitchFamily="66" charset="0"/>
              </a:rPr>
              <a:t>Energy levels</a:t>
            </a:r>
          </a:p>
          <a:p>
            <a:pPr eaLnBrk="1" hangingPunct="1">
              <a:spcBef>
                <a:spcPct val="0"/>
              </a:spcBef>
              <a:buFontTx/>
              <a:buAutoNum type="arabicParenR"/>
            </a:pPr>
            <a:r>
              <a:rPr lang="en-GB" altLang="en-US" sz="2000">
                <a:latin typeface="Comic Sans MS" pitchFamily="66" charset="0"/>
              </a:rPr>
              <a:t>Level spins  and parities</a:t>
            </a:r>
          </a:p>
          <a:p>
            <a:pPr eaLnBrk="1" hangingPunct="1">
              <a:spcBef>
                <a:spcPct val="0"/>
              </a:spcBef>
              <a:buFontTx/>
              <a:buAutoNum type="arabicParenR"/>
            </a:pPr>
            <a:r>
              <a:rPr lang="en-GB" altLang="en-US" sz="2000">
                <a:latin typeface="Comic Sans MS" pitchFamily="66" charset="0"/>
              </a:rPr>
              <a:t>EM transition rates between states</a:t>
            </a:r>
          </a:p>
          <a:p>
            <a:pPr eaLnBrk="1" hangingPunct="1">
              <a:spcBef>
                <a:spcPct val="0"/>
              </a:spcBef>
              <a:buFontTx/>
              <a:buAutoNum type="arabicParenR"/>
            </a:pPr>
            <a:r>
              <a:rPr lang="en-GB" altLang="en-US" sz="2000">
                <a:latin typeface="Comic Sans MS" pitchFamily="66" charset="0"/>
              </a:rPr>
              <a:t>Magnetic properties (g-factors)</a:t>
            </a:r>
          </a:p>
          <a:p>
            <a:pPr eaLnBrk="1" hangingPunct="1">
              <a:spcBef>
                <a:spcPct val="0"/>
              </a:spcBef>
              <a:buFontTx/>
              <a:buAutoNum type="arabicParenR"/>
            </a:pPr>
            <a:r>
              <a:rPr lang="en-GB" altLang="en-US" sz="2000">
                <a:latin typeface="Comic Sans MS" pitchFamily="66" charset="0"/>
              </a:rPr>
              <a:t>Electric quadrupole moments?</a:t>
            </a:r>
          </a:p>
          <a:p>
            <a:pPr eaLnBrk="1" hangingPunct="1">
              <a:spcBef>
                <a:spcPct val="0"/>
              </a:spcBef>
              <a:buFontTx/>
              <a:buNone/>
            </a:pPr>
            <a:endParaRPr lang="en-GB" altLang="en-US" sz="2000">
              <a:latin typeface="Comic Sans MS" pitchFamily="66" charset="0"/>
            </a:endParaRPr>
          </a:p>
          <a:p>
            <a:pPr eaLnBrk="1" hangingPunct="1">
              <a:spcBef>
                <a:spcPct val="0"/>
              </a:spcBef>
              <a:buFontTx/>
              <a:buNone/>
            </a:pPr>
            <a:r>
              <a:rPr lang="en-GB" altLang="en-US" sz="2000">
                <a:latin typeface="Comic Sans MS" pitchFamily="66" charset="0"/>
              </a:rPr>
              <a:t>Essence of nuclear structure physics</a:t>
            </a:r>
          </a:p>
          <a:p>
            <a:pPr eaLnBrk="1" hangingPunct="1">
              <a:spcBef>
                <a:spcPct val="0"/>
              </a:spcBef>
              <a:buFontTx/>
              <a:buNone/>
            </a:pPr>
            <a:r>
              <a:rPr lang="en-GB" altLang="en-US" sz="2000">
                <a:latin typeface="Comic Sans MS" pitchFamily="66" charset="0"/>
              </a:rPr>
              <a:t>……..</a:t>
            </a:r>
          </a:p>
          <a:p>
            <a:pPr eaLnBrk="1" hangingPunct="1">
              <a:spcBef>
                <a:spcPct val="0"/>
              </a:spcBef>
              <a:buFontTx/>
              <a:buNone/>
            </a:pPr>
            <a:endParaRPr lang="en-GB" altLang="en-US" sz="2000">
              <a:latin typeface="Comic Sans MS" pitchFamily="66" charset="0"/>
            </a:endParaRPr>
          </a:p>
          <a:p>
            <a:pPr eaLnBrk="1" hangingPunct="1">
              <a:spcBef>
                <a:spcPct val="0"/>
              </a:spcBef>
              <a:buFontTx/>
              <a:buNone/>
            </a:pPr>
            <a:r>
              <a:rPr lang="en-GB" altLang="en-US" sz="2000">
                <a:latin typeface="Comic Sans MS" pitchFamily="66" charset="0"/>
              </a:rPr>
              <a:t>How do these change as functions</a:t>
            </a:r>
          </a:p>
          <a:p>
            <a:pPr eaLnBrk="1" hangingPunct="1">
              <a:spcBef>
                <a:spcPct val="0"/>
              </a:spcBef>
              <a:buFontTx/>
              <a:buNone/>
            </a:pPr>
            <a:r>
              <a:rPr lang="en-GB" altLang="en-US" sz="2000">
                <a:latin typeface="Comic Sans MS" pitchFamily="66" charset="0"/>
              </a:rPr>
              <a:t>of N, Z, I, Ex ?</a:t>
            </a:r>
          </a:p>
          <a:p>
            <a:pPr eaLnBrk="1" hangingPunct="1">
              <a:spcBef>
                <a:spcPct val="0"/>
              </a:spcBef>
              <a:buFontTx/>
              <a:buNone/>
            </a:pPr>
            <a:endParaRPr lang="en-GB" altLang="en-US" sz="2000">
              <a:latin typeface="Comic Sans MS" pitchFamily="66" charset="0"/>
            </a:endParaRPr>
          </a:p>
          <a:p>
            <a:pPr eaLnBrk="1" hangingPunct="1">
              <a:spcBef>
                <a:spcPct val="0"/>
              </a:spcBef>
              <a:buFontTx/>
              <a:buNone/>
            </a:pPr>
            <a:r>
              <a:rPr lang="en-GB" altLang="en-US" sz="2000">
                <a:latin typeface="Comic Sans MS" pitchFamily="66" charset="0"/>
              </a:rPr>
              <a:t>What are the most useful </a:t>
            </a:r>
          </a:p>
          <a:p>
            <a:pPr eaLnBrk="1" hangingPunct="1">
              <a:spcBef>
                <a:spcPct val="0"/>
              </a:spcBef>
              <a:buFontTx/>
              <a:buNone/>
            </a:pPr>
            <a:r>
              <a:rPr lang="en-GB" altLang="en-US" sz="2000">
                <a:latin typeface="Comic Sans MS" pitchFamily="66" charset="0"/>
              </a:rPr>
              <a:t>‘signatures’ of nuclear</a:t>
            </a:r>
          </a:p>
          <a:p>
            <a:pPr eaLnBrk="1" hangingPunct="1">
              <a:spcBef>
                <a:spcPct val="0"/>
              </a:spcBef>
              <a:buFontTx/>
              <a:buNone/>
            </a:pPr>
            <a:r>
              <a:rPr lang="en-GB" altLang="en-US" sz="2000">
                <a:latin typeface="Comic Sans MS" pitchFamily="66" charset="0"/>
              </a:rPr>
              <a:t>structural evolution?</a:t>
            </a:r>
            <a:endParaRPr lang="en-GB" altLang="en-US" sz="2000"/>
          </a:p>
        </p:txBody>
      </p:sp>
      <p:sp>
        <p:nvSpPr>
          <p:cNvPr id="2" name="Rectangle 1"/>
          <p:cNvSpPr/>
          <p:nvPr/>
        </p:nvSpPr>
        <p:spPr>
          <a:xfrm>
            <a:off x="34925" y="1989138"/>
            <a:ext cx="4757738" cy="36036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extLst>
      <p:ext uri="{BB962C8B-B14F-4D97-AF65-F5344CB8AC3E}">
        <p14:creationId xmlns:p14="http://schemas.microsoft.com/office/powerpoint/2010/main" val="13195296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2354191155"/>
              </p:ext>
            </p:extLst>
          </p:nvPr>
        </p:nvGraphicFramePr>
        <p:xfrm>
          <a:off x="251520" y="116632"/>
          <a:ext cx="8712968" cy="64807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697989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196752"/>
            <a:ext cx="8640960" cy="4525963"/>
          </a:xfrm>
        </p:spPr>
        <p:txBody>
          <a:bodyPr>
            <a:normAutofit/>
          </a:bodyPr>
          <a:lstStyle/>
          <a:p>
            <a:r>
              <a:rPr lang="en-GB" dirty="0" err="1" smtClean="0"/>
              <a:t>HPGe</a:t>
            </a:r>
            <a:r>
              <a:rPr lang="en-GB" dirty="0" smtClean="0"/>
              <a:t> </a:t>
            </a:r>
            <a:r>
              <a:rPr lang="en-GB" dirty="0" smtClean="0">
                <a:latin typeface="Symbol" panose="05050102010706020507" pitchFamily="18" charset="2"/>
              </a:rPr>
              <a:t>g-g-D</a:t>
            </a:r>
            <a:r>
              <a:rPr lang="en-GB" dirty="0" smtClean="0"/>
              <a:t>t coincidences struggle to measure direct coincidence lifetimes much less than 1 ns. </a:t>
            </a:r>
          </a:p>
          <a:p>
            <a:endParaRPr lang="en-GB" dirty="0" smtClean="0"/>
          </a:p>
          <a:p>
            <a:r>
              <a:rPr lang="en-GB" dirty="0" smtClean="0"/>
              <a:t>LaBr</a:t>
            </a:r>
            <a:r>
              <a:rPr lang="en-GB" baseline="-25000" dirty="0" smtClean="0"/>
              <a:t>3</a:t>
            </a:r>
            <a:r>
              <a:rPr lang="en-GB" dirty="0" smtClean="0"/>
              <a:t>(Ce) coincidences allow lifetimes to be determined down to the tens of picoseconds</a:t>
            </a:r>
            <a:r>
              <a:rPr lang="en-GB" dirty="0"/>
              <a:t> </a:t>
            </a:r>
            <a:r>
              <a:rPr lang="en-GB" dirty="0" smtClean="0"/>
              <a:t>using centroid shift analysis of time difference distribution.</a:t>
            </a:r>
          </a:p>
        </p:txBody>
      </p:sp>
    </p:spTree>
    <p:extLst>
      <p:ext uri="{BB962C8B-B14F-4D97-AF65-F5344CB8AC3E}">
        <p14:creationId xmlns:p14="http://schemas.microsoft.com/office/powerpoint/2010/main" val="36811496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76178"/>
            <a:ext cx="7200800" cy="688526"/>
          </a:xfrm>
        </p:spPr>
        <p:txBody>
          <a:bodyPr>
            <a:normAutofit/>
          </a:bodyPr>
          <a:lstStyle/>
          <a:p>
            <a:r>
              <a:rPr lang="en-GB" sz="3600" dirty="0" smtClean="0"/>
              <a:t>Constant Fraction Discrimination.</a:t>
            </a:r>
            <a:endParaRPr lang="en-GB" sz="36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60" y="980728"/>
            <a:ext cx="9009925"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33076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01" y="116632"/>
            <a:ext cx="5410944" cy="778098"/>
          </a:xfrm>
        </p:spPr>
        <p:txBody>
          <a:bodyPr>
            <a:normAutofit/>
          </a:bodyPr>
          <a:lstStyle/>
          <a:p>
            <a:r>
              <a:rPr lang="en-GB" sz="3600" dirty="0" err="1" smtClean="0"/>
              <a:t>dCFD</a:t>
            </a:r>
            <a:r>
              <a:rPr lang="en-GB" sz="3600" dirty="0" smtClean="0"/>
              <a:t> and direct linear fit</a:t>
            </a:r>
            <a:endParaRPr lang="en-GB" sz="3600" dirty="0"/>
          </a:p>
        </p:txBody>
      </p:sp>
      <p:sp>
        <p:nvSpPr>
          <p:cNvPr id="3" name="Content Placeholder 2"/>
          <p:cNvSpPr>
            <a:spLocks noGrp="1"/>
          </p:cNvSpPr>
          <p:nvPr>
            <p:ph idx="1"/>
          </p:nvPr>
        </p:nvSpPr>
        <p:spPr>
          <a:xfrm>
            <a:off x="457200" y="1320800"/>
            <a:ext cx="8321443" cy="4525963"/>
          </a:xfrm>
        </p:spPr>
        <p:txBody>
          <a:bodyPr/>
          <a:lstStyle/>
          <a:p>
            <a:r>
              <a:rPr lang="en-GB" dirty="0" smtClean="0"/>
              <a:t>The digitizer outputs the quantized signal. From this, different signal manipulations can be performed for time pickoff.</a:t>
            </a:r>
            <a:endParaRPr lang="en-GB" dirty="0"/>
          </a:p>
        </p:txBody>
      </p:sp>
      <p:sp>
        <p:nvSpPr>
          <p:cNvPr id="4" name="Date Placeholder 3"/>
          <p:cNvSpPr>
            <a:spLocks noGrp="1"/>
          </p:cNvSpPr>
          <p:nvPr>
            <p:ph type="dt" sz="half" idx="10"/>
          </p:nvPr>
        </p:nvSpPr>
        <p:spPr/>
        <p:txBody>
          <a:bodyPr/>
          <a:lstStyle/>
          <a:p>
            <a:fld id="{045C5B80-30DB-F945-8F28-4F1279430857}" type="datetime2">
              <a:rPr lang="en-GB" smtClean="0"/>
              <a:t>Thursday, 19 May 2016</a:t>
            </a:fld>
            <a:endParaRPr lang="en-US"/>
          </a:p>
        </p:txBody>
      </p:sp>
      <p:sp>
        <p:nvSpPr>
          <p:cNvPr id="5" name="Slide Number Placeholder 4"/>
          <p:cNvSpPr>
            <a:spLocks noGrp="1"/>
          </p:cNvSpPr>
          <p:nvPr>
            <p:ph type="sldNum" sz="quarter" idx="12"/>
          </p:nvPr>
        </p:nvSpPr>
        <p:spPr/>
        <p:txBody>
          <a:bodyPr/>
          <a:lstStyle/>
          <a:p>
            <a:fld id="{C8625EC3-6C33-CC45-91BB-212F920403D2}" type="slidenum">
              <a:rPr lang="en-US" smtClean="0"/>
              <a:t>23</a:t>
            </a:fld>
            <a:endParaRPr lang="en-US"/>
          </a:p>
        </p:txBody>
      </p:sp>
      <p:sp>
        <p:nvSpPr>
          <p:cNvPr id="6" name="Text Placeholder 5"/>
          <p:cNvSpPr>
            <a:spLocks noGrp="1"/>
          </p:cNvSpPr>
          <p:nvPr>
            <p:ph type="body" sz="quarter" idx="13"/>
          </p:nvPr>
        </p:nvSpPr>
        <p:spPr/>
        <p:txBody>
          <a:bodyPr/>
          <a:lstStyle/>
          <a:p>
            <a:r>
              <a:rPr lang="en-GB" dirty="0" smtClean="0"/>
              <a:t>Two ways to pick off time</a:t>
            </a:r>
            <a:endParaRPr lang="en-GB"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9462" y="2343171"/>
            <a:ext cx="4141580" cy="4041783"/>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r="4496"/>
          <a:stretch/>
        </p:blipFill>
        <p:spPr>
          <a:xfrm>
            <a:off x="304799" y="2343171"/>
            <a:ext cx="3924301" cy="4010042"/>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75339" y="220619"/>
            <a:ext cx="1451574" cy="533552"/>
          </a:xfrm>
          <a:prstGeom prst="rect">
            <a:avLst/>
          </a:prstGeom>
        </p:spPr>
      </p:pic>
    </p:spTree>
    <p:extLst>
      <p:ext uri="{BB962C8B-B14F-4D97-AF65-F5344CB8AC3E}">
        <p14:creationId xmlns:p14="http://schemas.microsoft.com/office/powerpoint/2010/main" val="9126664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5338936" cy="706090"/>
          </a:xfrm>
        </p:spPr>
        <p:txBody>
          <a:bodyPr>
            <a:normAutofit fontScale="90000"/>
          </a:bodyPr>
          <a:lstStyle/>
          <a:p>
            <a:r>
              <a:rPr lang="en-GB" sz="4000" dirty="0"/>
              <a:t>g</a:t>
            </a:r>
            <a:r>
              <a:rPr lang="en-GB" sz="4000" dirty="0" smtClean="0"/>
              <a:t>etting the timing right….</a:t>
            </a:r>
            <a:endParaRPr lang="en-GB" sz="40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339" y="738156"/>
            <a:ext cx="8896977" cy="5859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76400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3078088"/>
            <a:ext cx="8856984" cy="1143000"/>
          </a:xfrm>
        </p:spPr>
        <p:txBody>
          <a:bodyPr>
            <a:normAutofit fontScale="90000"/>
          </a:bodyPr>
          <a:lstStyle/>
          <a:p>
            <a:pPr algn="l"/>
            <a:r>
              <a:rPr lang="en-GB" b="1" u="sng" dirty="0" smtClean="0"/>
              <a:t>Hybrid </a:t>
            </a:r>
            <a:r>
              <a:rPr lang="en-GB" b="1" u="sng" dirty="0" err="1" smtClean="0"/>
              <a:t>HPGe</a:t>
            </a:r>
            <a:r>
              <a:rPr lang="en-GB" b="1" u="sng" dirty="0" smtClean="0"/>
              <a:t> – LaBr</a:t>
            </a:r>
            <a:r>
              <a:rPr lang="en-GB" b="1" u="sng" baseline="-25000" dirty="0" smtClean="0"/>
              <a:t>3</a:t>
            </a:r>
            <a:r>
              <a:rPr lang="en-GB" b="1" u="sng" dirty="0" smtClean="0"/>
              <a:t>(Ce)</a:t>
            </a:r>
            <a:r>
              <a:rPr lang="en-GB" b="1" u="sng" dirty="0"/>
              <a:t> A</a:t>
            </a:r>
            <a:r>
              <a:rPr lang="en-GB" b="1" u="sng" dirty="0" smtClean="0"/>
              <a:t>rrays </a:t>
            </a:r>
            <a:r>
              <a:rPr lang="en-GB" dirty="0" smtClean="0"/>
              <a:t>– </a:t>
            </a:r>
            <a:br>
              <a:rPr lang="en-GB" dirty="0" smtClean="0"/>
            </a:br>
            <a:r>
              <a:rPr lang="en-GB" dirty="0" smtClean="0"/>
              <a:t>The best of both worlds!</a:t>
            </a:r>
            <a:br>
              <a:rPr lang="en-GB" dirty="0" smtClean="0"/>
            </a:br>
            <a:r>
              <a:rPr lang="en-GB" dirty="0"/>
              <a:t/>
            </a:r>
            <a:br>
              <a:rPr lang="en-GB" dirty="0"/>
            </a:br>
            <a:r>
              <a:rPr lang="en-GB" dirty="0" smtClean="0"/>
              <a:t>1) Use </a:t>
            </a:r>
            <a:r>
              <a:rPr lang="en-GB" dirty="0" err="1" smtClean="0"/>
              <a:t>HPGe</a:t>
            </a:r>
            <a:r>
              <a:rPr lang="en-GB" dirty="0" smtClean="0"/>
              <a:t> for enhanced, highly selective channel / decay path isolation.</a:t>
            </a:r>
            <a:br>
              <a:rPr lang="en-GB" dirty="0" smtClean="0"/>
            </a:br>
            <a:r>
              <a:rPr lang="en-GB" dirty="0"/>
              <a:t/>
            </a:r>
            <a:br>
              <a:rPr lang="en-GB" dirty="0"/>
            </a:br>
            <a:r>
              <a:rPr lang="en-GB" dirty="0" smtClean="0"/>
              <a:t>and  </a:t>
            </a:r>
            <a:br>
              <a:rPr lang="en-GB" dirty="0" smtClean="0"/>
            </a:br>
            <a:r>
              <a:rPr lang="en-GB" dirty="0" smtClean="0"/>
              <a:t/>
            </a:r>
            <a:br>
              <a:rPr lang="en-GB" dirty="0" smtClean="0"/>
            </a:br>
            <a:r>
              <a:rPr lang="en-GB" dirty="0" smtClean="0"/>
              <a:t>2) Use additional LaBr</a:t>
            </a:r>
            <a:r>
              <a:rPr lang="en-GB" baseline="-25000" dirty="0" smtClean="0"/>
              <a:t>3</a:t>
            </a:r>
            <a:r>
              <a:rPr lang="en-GB" dirty="0" smtClean="0"/>
              <a:t>(Ce) coincidences for ‘gated’, sub-nanosecond lifetime measurements.</a:t>
            </a:r>
            <a:br>
              <a:rPr lang="en-GB" dirty="0" smtClean="0"/>
            </a:br>
            <a:endParaRPr lang="en-GB" dirty="0"/>
          </a:p>
        </p:txBody>
      </p:sp>
    </p:spTree>
    <p:extLst>
      <p:ext uri="{BB962C8B-B14F-4D97-AF65-F5344CB8AC3E}">
        <p14:creationId xmlns:p14="http://schemas.microsoft.com/office/powerpoint/2010/main" val="36365357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518864" y="116632"/>
            <a:ext cx="8229600" cy="777875"/>
          </a:xfrm>
        </p:spPr>
        <p:txBody>
          <a:bodyPr>
            <a:normAutofit fontScale="90000"/>
          </a:bodyPr>
          <a:lstStyle/>
          <a:p>
            <a:r>
              <a:rPr lang="en-US" altLang="en-US" sz="3200" dirty="0" err="1" smtClean="0">
                <a:solidFill>
                  <a:srgbClr val="FF0000"/>
                </a:solidFill>
              </a:rPr>
              <a:t>RO</a:t>
            </a:r>
            <a:r>
              <a:rPr lang="en-US" altLang="en-US" sz="3200" dirty="0" err="1" smtClean="0"/>
              <a:t>manian</a:t>
            </a:r>
            <a:r>
              <a:rPr lang="en-US" altLang="en-US" sz="3200" dirty="0" smtClean="0"/>
              <a:t> </a:t>
            </a:r>
            <a:r>
              <a:rPr lang="en-US" altLang="en-US" sz="3200" dirty="0"/>
              <a:t>array for </a:t>
            </a:r>
            <a:r>
              <a:rPr lang="en-US" altLang="en-US" sz="3200" dirty="0" err="1">
                <a:solidFill>
                  <a:srgbClr val="FF0000"/>
                </a:solidFill>
              </a:rPr>
              <a:t>SP</a:t>
            </a:r>
            <a:r>
              <a:rPr lang="en-US" altLang="en-US" sz="3200" dirty="0" err="1"/>
              <a:t>ectroscopy</a:t>
            </a:r>
            <a:r>
              <a:rPr lang="en-US" altLang="en-US" sz="3200" dirty="0"/>
              <a:t> in </a:t>
            </a:r>
            <a:r>
              <a:rPr lang="en-US" altLang="en-US" sz="3200" dirty="0" err="1">
                <a:solidFill>
                  <a:srgbClr val="FF0000"/>
                </a:solidFill>
              </a:rPr>
              <a:t>HE</a:t>
            </a:r>
            <a:r>
              <a:rPr lang="en-US" altLang="en-US" sz="3200" dirty="0" err="1"/>
              <a:t>avy</a:t>
            </a:r>
            <a:r>
              <a:rPr lang="en-US" altLang="en-US" sz="3200" dirty="0"/>
              <a:t> ion </a:t>
            </a:r>
            <a:r>
              <a:rPr lang="en-US" altLang="en-US" sz="3200" dirty="0" smtClean="0">
                <a:solidFill>
                  <a:srgbClr val="FF0000"/>
                </a:solidFill>
              </a:rPr>
              <a:t>Re</a:t>
            </a:r>
            <a:r>
              <a:rPr lang="en-US" altLang="en-US" sz="3200" dirty="0" smtClean="0"/>
              <a:t>actions – ROSPHERE </a:t>
            </a:r>
            <a:r>
              <a:rPr lang="en-GB" altLang="en-US" sz="3200" i="1" dirty="0" smtClean="0"/>
              <a:t>at IFIN-HH Bucharest</a:t>
            </a:r>
          </a:p>
        </p:txBody>
      </p:sp>
      <p:sp>
        <p:nvSpPr>
          <p:cNvPr id="3" name="Content Placeholder 2"/>
          <p:cNvSpPr>
            <a:spLocks noGrp="1"/>
          </p:cNvSpPr>
          <p:nvPr>
            <p:ph idx="1"/>
          </p:nvPr>
        </p:nvSpPr>
        <p:spPr>
          <a:xfrm>
            <a:off x="3995936" y="1196752"/>
            <a:ext cx="5148263" cy="5111750"/>
          </a:xfrm>
        </p:spPr>
        <p:txBody>
          <a:bodyPr>
            <a:normAutofit fontScale="85000" lnSpcReduction="20000"/>
          </a:bodyPr>
          <a:lstStyle/>
          <a:p>
            <a:pPr>
              <a:defRPr/>
            </a:pPr>
            <a:r>
              <a:rPr lang="en-GB" dirty="0" smtClean="0"/>
              <a:t>14 </a:t>
            </a:r>
            <a:r>
              <a:rPr lang="en-GB" dirty="0" err="1" smtClean="0"/>
              <a:t>HPGe</a:t>
            </a:r>
            <a:r>
              <a:rPr lang="en-GB" dirty="0" smtClean="0"/>
              <a:t> detectors (with Anti-Compton shields) are used to detect coincident </a:t>
            </a:r>
            <a:r>
              <a:rPr lang="el-GR" dirty="0" smtClean="0">
                <a:latin typeface="Times New Roman" pitchFamily="18" charset="0"/>
                <a:cs typeface="Times New Roman" pitchFamily="18" charset="0"/>
              </a:rPr>
              <a:t>γ</a:t>
            </a:r>
            <a:r>
              <a:rPr lang="en-GB" dirty="0" smtClean="0"/>
              <a:t> rays as ‘gates/selection’:</a:t>
            </a:r>
          </a:p>
          <a:p>
            <a:pPr lvl="1">
              <a:defRPr/>
            </a:pPr>
            <a:r>
              <a:rPr lang="en-GB" b="1" dirty="0" smtClean="0"/>
              <a:t>7x</a:t>
            </a:r>
            <a:r>
              <a:rPr lang="en-GB" dirty="0" smtClean="0"/>
              <a:t> </a:t>
            </a:r>
            <a:r>
              <a:rPr lang="en-GB" dirty="0" err="1" smtClean="0"/>
              <a:t>HPGe</a:t>
            </a:r>
            <a:r>
              <a:rPr lang="en-GB" dirty="0" smtClean="0"/>
              <a:t> </a:t>
            </a:r>
            <a:r>
              <a:rPr lang="en-GB" dirty="0" err="1" smtClean="0"/>
              <a:t>dets</a:t>
            </a:r>
            <a:r>
              <a:rPr lang="en-GB" dirty="0" smtClean="0"/>
              <a:t>. @ 37</a:t>
            </a:r>
            <a:r>
              <a:rPr lang="en-GB" baseline="30000" dirty="0" smtClean="0"/>
              <a:t>o</a:t>
            </a:r>
          </a:p>
          <a:p>
            <a:pPr lvl="1">
              <a:defRPr/>
            </a:pPr>
            <a:r>
              <a:rPr lang="en-GB" b="1" dirty="0" smtClean="0"/>
              <a:t>4x</a:t>
            </a:r>
            <a:r>
              <a:rPr lang="en-GB" dirty="0" smtClean="0"/>
              <a:t> </a:t>
            </a:r>
            <a:r>
              <a:rPr lang="en-GB" dirty="0" err="1" smtClean="0"/>
              <a:t>HPGe</a:t>
            </a:r>
            <a:r>
              <a:rPr lang="en-GB" dirty="0" smtClean="0"/>
              <a:t> </a:t>
            </a:r>
            <a:r>
              <a:rPr lang="en-GB" dirty="0" err="1" smtClean="0"/>
              <a:t>dets</a:t>
            </a:r>
            <a:r>
              <a:rPr lang="en-GB" dirty="0" smtClean="0"/>
              <a:t>. @ 64</a:t>
            </a:r>
            <a:r>
              <a:rPr lang="en-GB" baseline="30000" dirty="0" smtClean="0"/>
              <a:t>o</a:t>
            </a:r>
          </a:p>
          <a:p>
            <a:pPr lvl="1">
              <a:defRPr/>
            </a:pPr>
            <a:r>
              <a:rPr lang="en-GB" b="1" dirty="0" smtClean="0"/>
              <a:t>3x</a:t>
            </a:r>
            <a:r>
              <a:rPr lang="en-GB" dirty="0" smtClean="0"/>
              <a:t> </a:t>
            </a:r>
            <a:r>
              <a:rPr lang="en-GB" dirty="0" err="1" smtClean="0"/>
              <a:t>HPGe</a:t>
            </a:r>
            <a:r>
              <a:rPr lang="en-GB" dirty="0" smtClean="0"/>
              <a:t> </a:t>
            </a:r>
            <a:r>
              <a:rPr lang="en-GB" dirty="0" err="1" smtClean="0"/>
              <a:t>dets</a:t>
            </a:r>
            <a:r>
              <a:rPr lang="en-GB" dirty="0" smtClean="0"/>
              <a:t>. @ 90</a:t>
            </a:r>
            <a:r>
              <a:rPr lang="en-GB" baseline="30000" dirty="0" smtClean="0"/>
              <a:t>o</a:t>
            </a:r>
          </a:p>
          <a:p>
            <a:pPr lvl="1">
              <a:defRPr/>
            </a:pPr>
            <a:endParaRPr lang="en-GB" baseline="30000" dirty="0"/>
          </a:p>
          <a:p>
            <a:pPr lvl="1">
              <a:buFontTx/>
              <a:buNone/>
              <a:defRPr/>
            </a:pPr>
            <a:endParaRPr lang="en-GB" baseline="30000" dirty="0" smtClean="0"/>
          </a:p>
          <a:p>
            <a:pPr>
              <a:defRPr/>
            </a:pPr>
            <a:r>
              <a:rPr lang="en-GB" dirty="0" smtClean="0"/>
              <a:t>11 LaBr</a:t>
            </a:r>
            <a:r>
              <a:rPr lang="en-GB" baseline="-25000" dirty="0" smtClean="0"/>
              <a:t>3</a:t>
            </a:r>
            <a:r>
              <a:rPr lang="en-GB" dirty="0" smtClean="0"/>
              <a:t>(Ce:5%) detectors used for fast-timing measurements</a:t>
            </a:r>
          </a:p>
          <a:p>
            <a:pPr lvl="1">
              <a:defRPr/>
            </a:pPr>
            <a:r>
              <a:rPr lang="en-GB" b="1" u="sng" dirty="0" smtClean="0">
                <a:solidFill>
                  <a:srgbClr val="000000"/>
                </a:solidFill>
              </a:rPr>
              <a:t>7x</a:t>
            </a:r>
            <a:r>
              <a:rPr lang="en-GB" u="sng" dirty="0" smtClean="0">
                <a:solidFill>
                  <a:srgbClr val="000000"/>
                </a:solidFill>
              </a:rPr>
              <a:t> ø2”</a:t>
            </a:r>
            <a:r>
              <a:rPr lang="en-GB" u="sng" dirty="0" smtClean="0">
                <a:solidFill>
                  <a:srgbClr val="000000"/>
                </a:solidFill>
                <a:cs typeface="Arial" pitchFamily="34" charset="0"/>
              </a:rPr>
              <a:t>x2” </a:t>
            </a:r>
            <a:r>
              <a:rPr lang="en-GB" dirty="0" smtClean="0">
                <a:solidFill>
                  <a:srgbClr val="000000"/>
                </a:solidFill>
                <a:cs typeface="Arial" pitchFamily="34" charset="0"/>
              </a:rPr>
              <a:t>and </a:t>
            </a:r>
            <a:r>
              <a:rPr lang="en-GB" b="1" u="sng" dirty="0" smtClean="0">
                <a:solidFill>
                  <a:srgbClr val="000000"/>
                </a:solidFill>
              </a:rPr>
              <a:t>4x</a:t>
            </a:r>
            <a:r>
              <a:rPr lang="en-GB" u="sng" dirty="0" smtClean="0">
                <a:solidFill>
                  <a:srgbClr val="000000"/>
                </a:solidFill>
              </a:rPr>
              <a:t> ø</a:t>
            </a:r>
            <a:r>
              <a:rPr lang="en-GB" u="sng" dirty="0" smtClean="0">
                <a:solidFill>
                  <a:srgbClr val="000000"/>
                </a:solidFill>
                <a:cs typeface="Arial" pitchFamily="34" charset="0"/>
              </a:rPr>
              <a:t>1.5”x2” (UK) </a:t>
            </a:r>
            <a:r>
              <a:rPr lang="en-GB" dirty="0" smtClean="0">
                <a:solidFill>
                  <a:srgbClr val="000000"/>
                </a:solidFill>
                <a:cs typeface="Arial" pitchFamily="34" charset="0"/>
              </a:rPr>
              <a:t>(Cylindrical) @ </a:t>
            </a:r>
            <a:r>
              <a:rPr lang="en-GB" dirty="0" smtClean="0">
                <a:solidFill>
                  <a:srgbClr val="FF0000"/>
                </a:solidFill>
                <a:cs typeface="Arial" pitchFamily="34" charset="0"/>
              </a:rPr>
              <a:t>37</a:t>
            </a:r>
            <a:r>
              <a:rPr lang="en-GB" dirty="0" smtClean="0">
                <a:solidFill>
                  <a:srgbClr val="000000"/>
                </a:solidFill>
                <a:cs typeface="Arial" pitchFamily="34" charset="0"/>
              </a:rPr>
              <a:t>, </a:t>
            </a:r>
            <a:r>
              <a:rPr lang="en-GB" dirty="0" smtClean="0">
                <a:solidFill>
                  <a:srgbClr val="FF0000"/>
                </a:solidFill>
                <a:cs typeface="Arial" pitchFamily="34" charset="0"/>
              </a:rPr>
              <a:t>64</a:t>
            </a:r>
            <a:r>
              <a:rPr lang="en-GB" dirty="0" smtClean="0">
                <a:solidFill>
                  <a:srgbClr val="000000"/>
                </a:solidFill>
                <a:cs typeface="Arial" pitchFamily="34" charset="0"/>
              </a:rPr>
              <a:t> and </a:t>
            </a:r>
            <a:r>
              <a:rPr lang="en-GB" dirty="0" smtClean="0">
                <a:solidFill>
                  <a:srgbClr val="FF0000"/>
                </a:solidFill>
                <a:cs typeface="Arial" pitchFamily="34" charset="0"/>
              </a:rPr>
              <a:t>90</a:t>
            </a:r>
            <a:r>
              <a:rPr lang="en-GB" baseline="30000" dirty="0" smtClean="0">
                <a:solidFill>
                  <a:srgbClr val="FF0000"/>
                </a:solidFill>
              </a:rPr>
              <a:t>o</a:t>
            </a:r>
            <a:r>
              <a:rPr lang="en-GB" baseline="30000" dirty="0" smtClean="0">
                <a:solidFill>
                  <a:srgbClr val="000000"/>
                </a:solidFill>
              </a:rPr>
              <a:t> </a:t>
            </a:r>
            <a:r>
              <a:rPr lang="en-GB" dirty="0" smtClean="0">
                <a:solidFill>
                  <a:srgbClr val="000000"/>
                </a:solidFill>
              </a:rPr>
              <a:t> w.r.t. the beam axis. </a:t>
            </a:r>
            <a:endParaRPr lang="en-GB" dirty="0" smtClean="0">
              <a:solidFill>
                <a:srgbClr val="000000"/>
              </a:solidFill>
              <a:cs typeface="Arial" pitchFamily="34" charset="0"/>
            </a:endParaRPr>
          </a:p>
          <a:p>
            <a:pPr>
              <a:defRPr/>
            </a:pPr>
            <a:endParaRPr lang="en-GB" dirty="0" smtClean="0"/>
          </a:p>
          <a:p>
            <a:pPr lvl="1">
              <a:defRPr/>
            </a:pPr>
            <a:endParaRPr lang="en-GB" baseline="30000" dirty="0"/>
          </a:p>
          <a:p>
            <a:pPr lvl="1">
              <a:defRPr/>
            </a:pPr>
            <a:endParaRPr lang="en-GB" baseline="30000" dirty="0" smtClean="0"/>
          </a:p>
          <a:p>
            <a:pPr lvl="1">
              <a:buFontTx/>
              <a:buNone/>
              <a:defRPr/>
            </a:pPr>
            <a:endParaRPr lang="en-GB" baseline="30000" dirty="0" smtClean="0"/>
          </a:p>
        </p:txBody>
      </p:sp>
      <p:pic>
        <p:nvPicPr>
          <p:cNvPr id="18436" name="Picture 1" descr="C:\Users\ojr11\Desktop\Proposals\IMG_019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3933056"/>
            <a:ext cx="3842263" cy="288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2" descr="C:\Users\ojr11\Desktop\ANU_Talk\IMG_02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908720"/>
            <a:ext cx="3744685" cy="2808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39720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395288" y="2276475"/>
            <a:ext cx="8229600" cy="1143000"/>
          </a:xfrm>
        </p:spPr>
        <p:txBody>
          <a:bodyPr>
            <a:normAutofit fontScale="90000"/>
          </a:bodyPr>
          <a:lstStyle/>
          <a:p>
            <a:r>
              <a:rPr lang="en-GB" altLang="en-US" baseline="30000" smtClean="0">
                <a:latin typeface="Comic Sans MS" pitchFamily="66" charset="0"/>
              </a:rPr>
              <a:t/>
            </a:r>
            <a:br>
              <a:rPr lang="en-GB" altLang="en-US" baseline="30000" smtClean="0">
                <a:latin typeface="Comic Sans MS" pitchFamily="66" charset="0"/>
              </a:rPr>
            </a:br>
            <a:r>
              <a:rPr lang="en-GB" altLang="en-US" smtClean="0">
                <a:latin typeface="Comic Sans MS" pitchFamily="66" charset="0"/>
              </a:rPr>
              <a:t>An experimental example:</a:t>
            </a:r>
            <a:r>
              <a:rPr lang="en-GB" altLang="en-US" baseline="30000" smtClean="0">
                <a:latin typeface="Comic Sans MS" pitchFamily="66" charset="0"/>
              </a:rPr>
              <a:t/>
            </a:r>
            <a:br>
              <a:rPr lang="en-GB" altLang="en-US" baseline="30000" smtClean="0">
                <a:latin typeface="Comic Sans MS" pitchFamily="66" charset="0"/>
              </a:rPr>
            </a:br>
            <a:r>
              <a:rPr lang="en-GB" altLang="en-US" baseline="30000" smtClean="0">
                <a:latin typeface="Comic Sans MS" pitchFamily="66" charset="0"/>
              </a:rPr>
              <a:t>138</a:t>
            </a:r>
            <a:r>
              <a:rPr lang="en-GB" altLang="en-US" smtClean="0">
                <a:latin typeface="Comic Sans MS" pitchFamily="66" charset="0"/>
              </a:rPr>
              <a:t>Ce</a:t>
            </a:r>
            <a:r>
              <a:rPr lang="en-GB" altLang="en-US" baseline="-25000" smtClean="0">
                <a:latin typeface="Comic Sans MS" pitchFamily="66" charset="0"/>
              </a:rPr>
              <a:t>80</a:t>
            </a:r>
          </a:p>
        </p:txBody>
      </p:sp>
    </p:spTree>
    <p:extLst>
      <p:ext uri="{BB962C8B-B14F-4D97-AF65-F5344CB8AC3E}">
        <p14:creationId xmlns:p14="http://schemas.microsoft.com/office/powerpoint/2010/main" val="28374206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5364163" y="1844675"/>
            <a:ext cx="1152525" cy="701675"/>
          </a:xfrm>
          <a:prstGeom prst="rect">
            <a:avLst/>
          </a:prstGeom>
          <a:solidFill>
            <a:schemeClr val="bg1"/>
          </a:solidFill>
          <a:ln>
            <a:noFill/>
          </a:ln>
          <a:effectLst/>
          <a:extLs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2563" indent="-182563"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2000">
                <a:sym typeface="Symbol" pitchFamily="18" charset="2"/>
              </a:rPr>
              <a:t>(h</a:t>
            </a:r>
            <a:r>
              <a:rPr lang="en-GB" altLang="en-US" sz="2000" baseline="-25000">
                <a:sym typeface="Symbol" pitchFamily="18" charset="2"/>
              </a:rPr>
              <a:t>11/2</a:t>
            </a:r>
            <a:r>
              <a:rPr lang="en-GB" altLang="en-US" sz="2000">
                <a:sym typeface="Symbol" pitchFamily="18" charset="2"/>
              </a:rPr>
              <a:t>)</a:t>
            </a:r>
            <a:r>
              <a:rPr lang="en-GB" altLang="en-US" sz="2000" baseline="30000">
                <a:sym typeface="Symbol" pitchFamily="18" charset="2"/>
              </a:rPr>
              <a:t>-2</a:t>
            </a:r>
            <a:r>
              <a:rPr lang="en-GB" altLang="en-US" sz="2000">
                <a:sym typeface="Symbol" pitchFamily="18" charset="2"/>
              </a:rPr>
              <a:t> only</a:t>
            </a:r>
            <a:endParaRPr lang="en-GB" altLang="en-US" sz="2000" baseline="30000">
              <a:sym typeface="Symbol" pitchFamily="18" charset="2"/>
            </a:endParaRPr>
          </a:p>
        </p:txBody>
      </p:sp>
      <p:sp>
        <p:nvSpPr>
          <p:cNvPr id="21507" name="Rectangle 3"/>
          <p:cNvSpPr>
            <a:spLocks noChangeArrowheads="1"/>
          </p:cNvSpPr>
          <p:nvPr/>
        </p:nvSpPr>
        <p:spPr bwMode="auto">
          <a:xfrm>
            <a:off x="395288" y="260350"/>
            <a:ext cx="77724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a:solidFill>
                  <a:srgbClr val="003D7D"/>
                </a:solidFill>
                <a:latin typeface="Comic Sans MS" pitchFamily="66" charset="0"/>
              </a:rPr>
              <a:t>N=80 Isotones</a:t>
            </a:r>
          </a:p>
        </p:txBody>
      </p:sp>
      <p:grpSp>
        <p:nvGrpSpPr>
          <p:cNvPr id="21508" name="Group 4"/>
          <p:cNvGrpSpPr>
            <a:grpSpLocks/>
          </p:cNvGrpSpPr>
          <p:nvPr/>
        </p:nvGrpSpPr>
        <p:grpSpPr bwMode="auto">
          <a:xfrm>
            <a:off x="179388" y="3860800"/>
            <a:ext cx="4211637" cy="2808288"/>
            <a:chOff x="113" y="2160"/>
            <a:chExt cx="3039" cy="2041"/>
          </a:xfrm>
        </p:grpSpPr>
        <p:pic>
          <p:nvPicPr>
            <p:cNvPr id="2153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 y="2205"/>
              <a:ext cx="2994" cy="1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36" name="Rectangle 6"/>
            <p:cNvSpPr>
              <a:spLocks noChangeArrowheads="1"/>
            </p:cNvSpPr>
            <p:nvPr/>
          </p:nvSpPr>
          <p:spPr bwMode="auto">
            <a:xfrm>
              <a:off x="431" y="2205"/>
              <a:ext cx="545" cy="27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latin typeface="Comic Sans MS" pitchFamily="66" charset="0"/>
              </a:endParaRPr>
            </a:p>
          </p:txBody>
        </p:sp>
        <p:sp>
          <p:nvSpPr>
            <p:cNvPr id="21537" name="Rectangle 7"/>
            <p:cNvSpPr>
              <a:spLocks noChangeArrowheads="1"/>
            </p:cNvSpPr>
            <p:nvPr/>
          </p:nvSpPr>
          <p:spPr bwMode="auto">
            <a:xfrm>
              <a:off x="385" y="3339"/>
              <a:ext cx="545" cy="27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latin typeface="Comic Sans MS" pitchFamily="66" charset="0"/>
              </a:endParaRPr>
            </a:p>
          </p:txBody>
        </p:sp>
        <p:sp>
          <p:nvSpPr>
            <p:cNvPr id="21538" name="Rectangle 8"/>
            <p:cNvSpPr>
              <a:spLocks noChangeArrowheads="1"/>
            </p:cNvSpPr>
            <p:nvPr/>
          </p:nvSpPr>
          <p:spPr bwMode="auto">
            <a:xfrm>
              <a:off x="340" y="3929"/>
              <a:ext cx="545" cy="27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latin typeface="Comic Sans MS" pitchFamily="66" charset="0"/>
              </a:endParaRPr>
            </a:p>
          </p:txBody>
        </p:sp>
        <p:sp>
          <p:nvSpPr>
            <p:cNvPr id="21539" name="Rectangle 9"/>
            <p:cNvSpPr>
              <a:spLocks noChangeArrowheads="1"/>
            </p:cNvSpPr>
            <p:nvPr/>
          </p:nvSpPr>
          <p:spPr bwMode="auto">
            <a:xfrm>
              <a:off x="113" y="2160"/>
              <a:ext cx="227" cy="186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latin typeface="Comic Sans MS" pitchFamily="66" charset="0"/>
              </a:endParaRPr>
            </a:p>
          </p:txBody>
        </p:sp>
      </p:grpSp>
      <p:sp>
        <p:nvSpPr>
          <p:cNvPr id="21509" name="Line 10"/>
          <p:cNvSpPr>
            <a:spLocks noChangeShapeType="1"/>
          </p:cNvSpPr>
          <p:nvPr/>
        </p:nvSpPr>
        <p:spPr bwMode="auto">
          <a:xfrm>
            <a:off x="6948488" y="6307138"/>
            <a:ext cx="1366837"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1510" name="Line 11"/>
          <p:cNvSpPr>
            <a:spLocks noChangeShapeType="1"/>
          </p:cNvSpPr>
          <p:nvPr/>
        </p:nvSpPr>
        <p:spPr bwMode="auto">
          <a:xfrm>
            <a:off x="6948488" y="4506913"/>
            <a:ext cx="1366837"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1511" name="Line 12"/>
          <p:cNvSpPr>
            <a:spLocks noChangeShapeType="1"/>
          </p:cNvSpPr>
          <p:nvPr/>
        </p:nvSpPr>
        <p:spPr bwMode="auto">
          <a:xfrm>
            <a:off x="6948488" y="3429000"/>
            <a:ext cx="1366837"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1512" name="Line 13"/>
          <p:cNvSpPr>
            <a:spLocks noChangeShapeType="1"/>
          </p:cNvSpPr>
          <p:nvPr/>
        </p:nvSpPr>
        <p:spPr bwMode="auto">
          <a:xfrm>
            <a:off x="6948488" y="2779713"/>
            <a:ext cx="1366837"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1513" name="Line 14"/>
          <p:cNvSpPr>
            <a:spLocks noChangeShapeType="1"/>
          </p:cNvSpPr>
          <p:nvPr/>
        </p:nvSpPr>
        <p:spPr bwMode="auto">
          <a:xfrm>
            <a:off x="6948488" y="2347913"/>
            <a:ext cx="1366837"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1514" name="Line 15"/>
          <p:cNvSpPr>
            <a:spLocks noChangeShapeType="1"/>
          </p:cNvSpPr>
          <p:nvPr/>
        </p:nvSpPr>
        <p:spPr bwMode="auto">
          <a:xfrm>
            <a:off x="6948488" y="1987550"/>
            <a:ext cx="1366837"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1515" name="Text Box 16"/>
          <p:cNvSpPr txBox="1">
            <a:spLocks noChangeArrowheads="1"/>
          </p:cNvSpPr>
          <p:nvPr/>
        </p:nvSpPr>
        <p:spPr bwMode="auto">
          <a:xfrm>
            <a:off x="8389938" y="6164263"/>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800"/>
              <a:t>0</a:t>
            </a:r>
            <a:r>
              <a:rPr lang="en-GB" altLang="en-US" sz="1800" baseline="30000"/>
              <a:t>+</a:t>
            </a:r>
            <a:endParaRPr lang="en-GB" altLang="en-US" sz="1800"/>
          </a:p>
        </p:txBody>
      </p:sp>
      <p:sp>
        <p:nvSpPr>
          <p:cNvPr id="21516" name="Text Box 17"/>
          <p:cNvSpPr txBox="1">
            <a:spLocks noChangeArrowheads="1"/>
          </p:cNvSpPr>
          <p:nvPr/>
        </p:nvSpPr>
        <p:spPr bwMode="auto">
          <a:xfrm>
            <a:off x="8389938" y="4364038"/>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800"/>
              <a:t>2</a:t>
            </a:r>
            <a:r>
              <a:rPr lang="en-GB" altLang="en-US" sz="1800" baseline="30000"/>
              <a:t>+</a:t>
            </a:r>
            <a:endParaRPr lang="en-GB" altLang="en-US" sz="1800"/>
          </a:p>
        </p:txBody>
      </p:sp>
      <p:sp>
        <p:nvSpPr>
          <p:cNvPr id="21517" name="Text Box 18"/>
          <p:cNvSpPr txBox="1">
            <a:spLocks noChangeArrowheads="1"/>
          </p:cNvSpPr>
          <p:nvPr/>
        </p:nvSpPr>
        <p:spPr bwMode="auto">
          <a:xfrm>
            <a:off x="8389938" y="3282950"/>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800"/>
              <a:t>4</a:t>
            </a:r>
            <a:r>
              <a:rPr lang="en-GB" altLang="en-US" sz="1800" baseline="30000"/>
              <a:t>+</a:t>
            </a:r>
            <a:endParaRPr lang="en-GB" altLang="en-US" sz="1800"/>
          </a:p>
        </p:txBody>
      </p:sp>
      <p:sp>
        <p:nvSpPr>
          <p:cNvPr id="21518" name="Text Box 19"/>
          <p:cNvSpPr txBox="1">
            <a:spLocks noChangeArrowheads="1"/>
          </p:cNvSpPr>
          <p:nvPr/>
        </p:nvSpPr>
        <p:spPr bwMode="auto">
          <a:xfrm>
            <a:off x="8389938" y="2635250"/>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800"/>
              <a:t>6</a:t>
            </a:r>
            <a:r>
              <a:rPr lang="en-GB" altLang="en-US" sz="1800" baseline="30000"/>
              <a:t>+</a:t>
            </a:r>
            <a:endParaRPr lang="en-GB" altLang="en-US" sz="1800"/>
          </a:p>
        </p:txBody>
      </p:sp>
      <p:sp>
        <p:nvSpPr>
          <p:cNvPr id="21519" name="Text Box 20"/>
          <p:cNvSpPr txBox="1">
            <a:spLocks noChangeArrowheads="1"/>
          </p:cNvSpPr>
          <p:nvPr/>
        </p:nvSpPr>
        <p:spPr bwMode="auto">
          <a:xfrm>
            <a:off x="8389938" y="2203450"/>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800"/>
              <a:t>8</a:t>
            </a:r>
            <a:r>
              <a:rPr lang="en-GB" altLang="en-US" sz="1800" baseline="30000"/>
              <a:t>+</a:t>
            </a:r>
            <a:endParaRPr lang="en-GB" altLang="en-US" sz="1800"/>
          </a:p>
        </p:txBody>
      </p:sp>
      <p:sp>
        <p:nvSpPr>
          <p:cNvPr id="21520" name="Text Box 21"/>
          <p:cNvSpPr txBox="1">
            <a:spLocks noChangeArrowheads="1"/>
          </p:cNvSpPr>
          <p:nvPr/>
        </p:nvSpPr>
        <p:spPr bwMode="auto">
          <a:xfrm>
            <a:off x="8316913" y="1843088"/>
            <a:ext cx="527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800"/>
              <a:t>10</a:t>
            </a:r>
            <a:r>
              <a:rPr lang="en-GB" altLang="en-US" sz="1800" baseline="30000"/>
              <a:t>+</a:t>
            </a:r>
            <a:endParaRPr lang="en-GB" altLang="en-US" sz="1800"/>
          </a:p>
        </p:txBody>
      </p:sp>
      <p:sp>
        <p:nvSpPr>
          <p:cNvPr id="21521" name="Line 22"/>
          <p:cNvSpPr>
            <a:spLocks noChangeShapeType="1"/>
          </p:cNvSpPr>
          <p:nvPr/>
        </p:nvSpPr>
        <p:spPr bwMode="auto">
          <a:xfrm>
            <a:off x="6588125" y="3429000"/>
            <a:ext cx="0" cy="28797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1522" name="Line 23"/>
          <p:cNvSpPr>
            <a:spLocks noChangeShapeType="1"/>
          </p:cNvSpPr>
          <p:nvPr/>
        </p:nvSpPr>
        <p:spPr bwMode="auto">
          <a:xfrm>
            <a:off x="6588125" y="3429000"/>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1523" name="Line 24"/>
          <p:cNvSpPr>
            <a:spLocks noChangeShapeType="1"/>
          </p:cNvSpPr>
          <p:nvPr/>
        </p:nvSpPr>
        <p:spPr bwMode="auto">
          <a:xfrm>
            <a:off x="6588125" y="6308725"/>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1524" name="Line 25"/>
          <p:cNvSpPr>
            <a:spLocks noChangeShapeType="1"/>
          </p:cNvSpPr>
          <p:nvPr/>
        </p:nvSpPr>
        <p:spPr bwMode="auto">
          <a:xfrm>
            <a:off x="6372225" y="4868863"/>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1525" name="Text Box 26"/>
          <p:cNvSpPr txBox="1">
            <a:spLocks noChangeArrowheads="1"/>
          </p:cNvSpPr>
          <p:nvPr/>
        </p:nvSpPr>
        <p:spPr bwMode="auto">
          <a:xfrm>
            <a:off x="7235825" y="1628775"/>
            <a:ext cx="869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800"/>
              <a:t>isomer</a:t>
            </a:r>
          </a:p>
        </p:txBody>
      </p:sp>
      <p:sp>
        <p:nvSpPr>
          <p:cNvPr id="21526" name="Text Box 27"/>
          <p:cNvSpPr txBox="1">
            <a:spLocks noChangeArrowheads="1"/>
          </p:cNvSpPr>
          <p:nvPr/>
        </p:nvSpPr>
        <p:spPr bwMode="auto">
          <a:xfrm>
            <a:off x="5148263" y="4508500"/>
            <a:ext cx="1223962" cy="701675"/>
          </a:xfrm>
          <a:prstGeom prst="rect">
            <a:avLst/>
          </a:prstGeom>
          <a:solidFill>
            <a:schemeClr val="bg1"/>
          </a:solidFill>
          <a:ln>
            <a:noFill/>
          </a:ln>
          <a:effectLst/>
          <a:extLs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2563" indent="-182563"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2000">
                <a:sym typeface="Symbol" pitchFamily="18" charset="2"/>
              </a:rPr>
              <a:t>Primarily</a:t>
            </a:r>
          </a:p>
          <a:p>
            <a:pPr eaLnBrk="1" hangingPunct="1">
              <a:spcBef>
                <a:spcPct val="0"/>
              </a:spcBef>
              <a:buFontTx/>
              <a:buNone/>
            </a:pPr>
            <a:r>
              <a:rPr lang="en-GB" altLang="en-US" sz="2000">
                <a:sym typeface="Symbol" pitchFamily="18" charset="2"/>
              </a:rPr>
              <a:t>(d</a:t>
            </a:r>
            <a:r>
              <a:rPr lang="en-GB" altLang="en-US" sz="2000" baseline="-25000">
                <a:sym typeface="Symbol" pitchFamily="18" charset="2"/>
              </a:rPr>
              <a:t>5/2</a:t>
            </a:r>
            <a:r>
              <a:rPr lang="en-GB" altLang="en-US" sz="2000">
                <a:sym typeface="Symbol" pitchFamily="18" charset="2"/>
              </a:rPr>
              <a:t>)</a:t>
            </a:r>
            <a:r>
              <a:rPr lang="en-GB" altLang="en-US" sz="2000" baseline="30000">
                <a:sym typeface="Symbol" pitchFamily="18" charset="2"/>
              </a:rPr>
              <a:t>2</a:t>
            </a:r>
          </a:p>
        </p:txBody>
      </p:sp>
      <p:sp>
        <p:nvSpPr>
          <p:cNvPr id="21527" name="Line 28"/>
          <p:cNvSpPr>
            <a:spLocks noChangeShapeType="1"/>
          </p:cNvSpPr>
          <p:nvPr/>
        </p:nvSpPr>
        <p:spPr bwMode="auto">
          <a:xfrm>
            <a:off x="6588125" y="1989138"/>
            <a:ext cx="0" cy="360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1528" name="Line 29"/>
          <p:cNvSpPr>
            <a:spLocks noChangeShapeType="1"/>
          </p:cNvSpPr>
          <p:nvPr/>
        </p:nvSpPr>
        <p:spPr bwMode="auto">
          <a:xfrm>
            <a:off x="6588125" y="1989138"/>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1529" name="Line 30"/>
          <p:cNvSpPr>
            <a:spLocks noChangeShapeType="1"/>
          </p:cNvSpPr>
          <p:nvPr/>
        </p:nvSpPr>
        <p:spPr bwMode="auto">
          <a:xfrm>
            <a:off x="6588125" y="2349500"/>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1530" name="Line 31"/>
          <p:cNvSpPr>
            <a:spLocks noChangeShapeType="1"/>
          </p:cNvSpPr>
          <p:nvPr/>
        </p:nvSpPr>
        <p:spPr bwMode="auto">
          <a:xfrm>
            <a:off x="6372225" y="2205038"/>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1531" name="Line 32"/>
          <p:cNvSpPr>
            <a:spLocks noChangeShapeType="1"/>
          </p:cNvSpPr>
          <p:nvPr/>
        </p:nvSpPr>
        <p:spPr bwMode="auto">
          <a:xfrm>
            <a:off x="6588125" y="2781300"/>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1532" name="Text Box 33"/>
          <p:cNvSpPr txBox="1">
            <a:spLocks noChangeArrowheads="1"/>
          </p:cNvSpPr>
          <p:nvPr/>
        </p:nvSpPr>
        <p:spPr bwMode="auto">
          <a:xfrm>
            <a:off x="5076825" y="2781300"/>
            <a:ext cx="1223963" cy="701675"/>
          </a:xfrm>
          <a:prstGeom prst="rect">
            <a:avLst/>
          </a:prstGeom>
          <a:solidFill>
            <a:schemeClr val="bg1"/>
          </a:solidFill>
          <a:ln>
            <a:noFill/>
          </a:ln>
          <a:effectLst/>
          <a:extLs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2563" indent="-182563"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2000">
                <a:sym typeface="Symbol" pitchFamily="18" charset="2"/>
              </a:rPr>
              <a:t>Primarily</a:t>
            </a:r>
          </a:p>
          <a:p>
            <a:pPr eaLnBrk="1" hangingPunct="1">
              <a:spcBef>
                <a:spcPct val="0"/>
              </a:spcBef>
              <a:buFontTx/>
              <a:buNone/>
            </a:pPr>
            <a:r>
              <a:rPr lang="en-GB" altLang="en-US" sz="2000">
                <a:sym typeface="Symbol" pitchFamily="18" charset="2"/>
              </a:rPr>
              <a:t>(g</a:t>
            </a:r>
            <a:r>
              <a:rPr lang="en-GB" altLang="en-US" sz="2000" baseline="-25000">
                <a:sym typeface="Symbol" pitchFamily="18" charset="2"/>
              </a:rPr>
              <a:t>7/2</a:t>
            </a:r>
            <a:r>
              <a:rPr lang="en-GB" altLang="en-US" sz="2000">
                <a:sym typeface="Symbol" pitchFamily="18" charset="2"/>
              </a:rPr>
              <a:t>)</a:t>
            </a:r>
            <a:r>
              <a:rPr lang="en-GB" altLang="en-US" sz="2000" baseline="30000">
                <a:sym typeface="Symbol" pitchFamily="18" charset="2"/>
              </a:rPr>
              <a:t>2</a:t>
            </a:r>
          </a:p>
        </p:txBody>
      </p:sp>
      <p:sp>
        <p:nvSpPr>
          <p:cNvPr id="21533" name="Line 34"/>
          <p:cNvSpPr>
            <a:spLocks noChangeShapeType="1"/>
          </p:cNvSpPr>
          <p:nvPr/>
        </p:nvSpPr>
        <p:spPr bwMode="auto">
          <a:xfrm flipV="1">
            <a:off x="6227763" y="2781300"/>
            <a:ext cx="360362"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1534" name="Text Box 35"/>
          <p:cNvSpPr txBox="1">
            <a:spLocks noChangeArrowheads="1"/>
          </p:cNvSpPr>
          <p:nvPr/>
        </p:nvSpPr>
        <p:spPr bwMode="auto">
          <a:xfrm>
            <a:off x="179388" y="1341438"/>
            <a:ext cx="4824412" cy="2225675"/>
          </a:xfrm>
          <a:prstGeom prst="rect">
            <a:avLst/>
          </a:prstGeom>
          <a:solidFill>
            <a:schemeClr val="bg1"/>
          </a:solidFill>
          <a:ln>
            <a:noFill/>
          </a:ln>
          <a:effectLst/>
          <a:extLs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2563" indent="-182563"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pPr>
            <a:r>
              <a:rPr lang="en-GB" altLang="en-US" sz="2000">
                <a:solidFill>
                  <a:srgbClr val="003D7D"/>
                </a:solidFill>
                <a:latin typeface="Comic Sans MS" pitchFamily="66" charset="0"/>
              </a:rPr>
              <a:t>N = 80 isotones above Z = 50 display 10</a:t>
            </a:r>
            <a:r>
              <a:rPr lang="en-GB" altLang="en-US" sz="2000" baseline="30000">
                <a:solidFill>
                  <a:srgbClr val="003D7D"/>
                </a:solidFill>
                <a:latin typeface="Comic Sans MS" pitchFamily="66" charset="0"/>
              </a:rPr>
              <a:t>+</a:t>
            </a:r>
            <a:r>
              <a:rPr lang="en-GB" altLang="en-US" sz="2000">
                <a:solidFill>
                  <a:srgbClr val="003D7D"/>
                </a:solidFill>
                <a:latin typeface="Comic Sans MS" pitchFamily="66" charset="0"/>
              </a:rPr>
              <a:t> seniority isomers from coupling of </a:t>
            </a:r>
            <a:r>
              <a:rPr lang="en-GB" altLang="en-US" sz="2000">
                <a:solidFill>
                  <a:srgbClr val="003D7D"/>
                </a:solidFill>
                <a:latin typeface="Comic Sans MS" pitchFamily="66" charset="0"/>
                <a:sym typeface="Symbol" pitchFamily="18" charset="2"/>
              </a:rPr>
              <a:t>(h</a:t>
            </a:r>
            <a:r>
              <a:rPr lang="en-GB" altLang="en-US" sz="2000" baseline="-25000">
                <a:solidFill>
                  <a:srgbClr val="003D7D"/>
                </a:solidFill>
                <a:latin typeface="Comic Sans MS" pitchFamily="66" charset="0"/>
                <a:sym typeface="Symbol" pitchFamily="18" charset="2"/>
              </a:rPr>
              <a:t>11/2</a:t>
            </a:r>
            <a:r>
              <a:rPr lang="en-GB" altLang="en-US" sz="2000">
                <a:solidFill>
                  <a:srgbClr val="003D7D"/>
                </a:solidFill>
                <a:latin typeface="Comic Sans MS" pitchFamily="66" charset="0"/>
                <a:sym typeface="Symbol" pitchFamily="18" charset="2"/>
              </a:rPr>
              <a:t>)</a:t>
            </a:r>
            <a:r>
              <a:rPr lang="en-GB" altLang="en-US" sz="2000" baseline="30000">
                <a:solidFill>
                  <a:srgbClr val="003D7D"/>
                </a:solidFill>
                <a:latin typeface="Comic Sans MS" pitchFamily="66" charset="0"/>
                <a:sym typeface="Symbol" pitchFamily="18" charset="2"/>
              </a:rPr>
              <a:t>-2 </a:t>
            </a:r>
          </a:p>
          <a:p>
            <a:pPr eaLnBrk="1" hangingPunct="1">
              <a:spcBef>
                <a:spcPct val="0"/>
              </a:spcBef>
            </a:pPr>
            <a:r>
              <a:rPr lang="en-GB" altLang="en-US" sz="2000">
                <a:solidFill>
                  <a:srgbClr val="003D7D"/>
                </a:solidFill>
                <a:latin typeface="Comic Sans MS" pitchFamily="66" charset="0"/>
                <a:sym typeface="Symbol" pitchFamily="18" charset="2"/>
              </a:rPr>
              <a:t>6</a:t>
            </a:r>
            <a:r>
              <a:rPr lang="en-GB" altLang="en-US" sz="2000" baseline="30000">
                <a:solidFill>
                  <a:srgbClr val="003D7D"/>
                </a:solidFill>
                <a:latin typeface="Comic Sans MS" pitchFamily="66" charset="0"/>
                <a:sym typeface="Symbol" pitchFamily="18" charset="2"/>
              </a:rPr>
              <a:t>+</a:t>
            </a:r>
            <a:r>
              <a:rPr lang="en-GB" altLang="en-US" sz="2000">
                <a:solidFill>
                  <a:srgbClr val="003D7D"/>
                </a:solidFill>
                <a:latin typeface="Comic Sans MS" pitchFamily="66" charset="0"/>
                <a:sym typeface="Symbol" pitchFamily="18" charset="2"/>
              </a:rPr>
              <a:t> level decays also usually ‘hindered’ e.g.,  in </a:t>
            </a:r>
            <a:r>
              <a:rPr lang="en-GB" altLang="en-US" sz="2000" baseline="30000">
                <a:solidFill>
                  <a:srgbClr val="003D7D"/>
                </a:solidFill>
                <a:latin typeface="Comic Sans MS" pitchFamily="66" charset="0"/>
                <a:sym typeface="Symbol" pitchFamily="18" charset="2"/>
              </a:rPr>
              <a:t>136</a:t>
            </a:r>
            <a:r>
              <a:rPr lang="en-GB" altLang="en-US" sz="2000">
                <a:solidFill>
                  <a:srgbClr val="003D7D"/>
                </a:solidFill>
                <a:latin typeface="Comic Sans MS" pitchFamily="66" charset="0"/>
                <a:sym typeface="Symbol" pitchFamily="18" charset="2"/>
              </a:rPr>
              <a:t>Ba,	T</a:t>
            </a:r>
            <a:r>
              <a:rPr lang="en-GB" altLang="en-US" sz="2000" baseline="-25000">
                <a:solidFill>
                  <a:srgbClr val="003D7D"/>
                </a:solidFill>
                <a:latin typeface="Comic Sans MS" pitchFamily="66" charset="0"/>
                <a:sym typeface="Symbol" pitchFamily="18" charset="2"/>
              </a:rPr>
              <a:t>1/2</a:t>
            </a:r>
            <a:r>
              <a:rPr lang="en-GB" altLang="en-US" sz="2000">
                <a:solidFill>
                  <a:srgbClr val="003D7D"/>
                </a:solidFill>
                <a:latin typeface="Comic Sans MS" pitchFamily="66" charset="0"/>
                <a:sym typeface="Symbol" pitchFamily="18" charset="2"/>
              </a:rPr>
              <a:t> = 3.1(1)ns.</a:t>
            </a:r>
          </a:p>
          <a:p>
            <a:pPr eaLnBrk="1" hangingPunct="1">
              <a:spcBef>
                <a:spcPct val="0"/>
              </a:spcBef>
            </a:pPr>
            <a:r>
              <a:rPr lang="en-GB" altLang="en-US" sz="2000">
                <a:solidFill>
                  <a:srgbClr val="003D7D"/>
                </a:solidFill>
                <a:latin typeface="Comic Sans MS" pitchFamily="66" charset="0"/>
                <a:sym typeface="Symbol" pitchFamily="18" charset="2"/>
              </a:rPr>
              <a:t>Thought to be due to change in configuration and seniority.</a:t>
            </a:r>
          </a:p>
        </p:txBody>
      </p:sp>
    </p:spTree>
    <p:extLst>
      <p:ext uri="{BB962C8B-B14F-4D97-AF65-F5344CB8AC3E}">
        <p14:creationId xmlns:p14="http://schemas.microsoft.com/office/powerpoint/2010/main" val="37220718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107950" y="44450"/>
            <a:ext cx="77724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2800">
                <a:solidFill>
                  <a:srgbClr val="003D7D"/>
                </a:solidFill>
                <a:latin typeface="Comic Sans MS" pitchFamily="66" charset="0"/>
              </a:rPr>
              <a:t>N=80 Isotones</a:t>
            </a:r>
          </a:p>
        </p:txBody>
      </p:sp>
      <p:pic>
        <p:nvPicPr>
          <p:cNvPr id="22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 y="2497138"/>
            <a:ext cx="8783638" cy="424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2" name="Text Box 4"/>
          <p:cNvSpPr txBox="1">
            <a:spLocks noChangeArrowheads="1"/>
          </p:cNvSpPr>
          <p:nvPr/>
        </p:nvSpPr>
        <p:spPr bwMode="auto">
          <a:xfrm>
            <a:off x="611188" y="534988"/>
            <a:ext cx="8137525" cy="1814512"/>
          </a:xfrm>
          <a:prstGeom prst="rect">
            <a:avLst/>
          </a:prstGeom>
          <a:solidFill>
            <a:schemeClr val="bg1"/>
          </a:solidFill>
          <a:ln>
            <a:noFill/>
          </a:ln>
          <a:effectLst/>
          <a:extLs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2563" indent="-182563" eaLnBrk="0" hangingPunct="0">
              <a:spcBef>
                <a:spcPct val="20000"/>
              </a:spcBef>
              <a:buChar char="•"/>
              <a:defRPr sz="3200">
                <a:solidFill>
                  <a:schemeClr val="tx1"/>
                </a:solidFill>
                <a:latin typeface="Arial" charset="0"/>
              </a:defRPr>
            </a:lvl1pPr>
            <a:lvl2pPr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pPr>
            <a:r>
              <a:rPr lang="en-GB" altLang="en-US" sz="2000">
                <a:solidFill>
                  <a:srgbClr val="003D7D"/>
                </a:solidFill>
                <a:latin typeface="Comic Sans MS" pitchFamily="66" charset="0"/>
              </a:rPr>
              <a:t>Neighbouring N=80 nuclei, </a:t>
            </a:r>
            <a:r>
              <a:rPr lang="en-GB" altLang="en-US" sz="2000" baseline="30000">
                <a:solidFill>
                  <a:srgbClr val="003D7D"/>
                </a:solidFill>
                <a:latin typeface="Comic Sans MS" pitchFamily="66" charset="0"/>
              </a:rPr>
              <a:t>138</a:t>
            </a:r>
            <a:r>
              <a:rPr lang="en-GB" altLang="en-US" sz="2000">
                <a:solidFill>
                  <a:srgbClr val="003D7D"/>
                </a:solidFill>
                <a:latin typeface="Comic Sans MS" pitchFamily="66" charset="0"/>
              </a:rPr>
              <a:t>Ce and </a:t>
            </a:r>
            <a:r>
              <a:rPr lang="en-GB" altLang="en-US" sz="2000" baseline="30000">
                <a:solidFill>
                  <a:srgbClr val="003D7D"/>
                </a:solidFill>
                <a:latin typeface="Comic Sans MS" pitchFamily="66" charset="0"/>
              </a:rPr>
              <a:t>140</a:t>
            </a:r>
            <a:r>
              <a:rPr lang="en-GB" altLang="en-US" sz="2000">
                <a:solidFill>
                  <a:srgbClr val="003D7D"/>
                </a:solidFill>
                <a:latin typeface="Comic Sans MS" pitchFamily="66" charset="0"/>
              </a:rPr>
              <a:t>Nd expected to show similar 6</a:t>
            </a:r>
            <a:r>
              <a:rPr lang="en-GB" altLang="en-US" sz="2000" baseline="30000">
                <a:solidFill>
                  <a:srgbClr val="003D7D"/>
                </a:solidFill>
                <a:latin typeface="Comic Sans MS" pitchFamily="66" charset="0"/>
              </a:rPr>
              <a:t>+ </a:t>
            </a:r>
            <a:r>
              <a:rPr lang="en-GB" altLang="en-US" sz="2000">
                <a:solidFill>
                  <a:srgbClr val="003D7D"/>
                </a:solidFill>
              </a:rPr>
              <a:t>→</a:t>
            </a:r>
            <a:r>
              <a:rPr lang="en-GB" altLang="en-US" sz="2000">
                <a:solidFill>
                  <a:srgbClr val="003D7D"/>
                </a:solidFill>
                <a:latin typeface="Comic Sans MS" pitchFamily="66" charset="0"/>
              </a:rPr>
              <a:t> 4</a:t>
            </a:r>
            <a:r>
              <a:rPr lang="en-GB" altLang="en-US" sz="2000" baseline="30000">
                <a:solidFill>
                  <a:srgbClr val="003D7D"/>
                </a:solidFill>
                <a:latin typeface="Comic Sans MS" pitchFamily="66" charset="0"/>
              </a:rPr>
              <a:t>+</a:t>
            </a:r>
            <a:r>
              <a:rPr lang="en-GB" altLang="en-US" sz="2000">
                <a:solidFill>
                  <a:srgbClr val="003D7D"/>
                </a:solidFill>
                <a:latin typeface="Comic Sans MS" pitchFamily="66" charset="0"/>
              </a:rPr>
              <a:t> hindrance.</a:t>
            </a:r>
          </a:p>
          <a:p>
            <a:pPr eaLnBrk="1" hangingPunct="1">
              <a:spcBef>
                <a:spcPct val="0"/>
              </a:spcBef>
              <a:buFontTx/>
              <a:buNone/>
            </a:pPr>
            <a:endParaRPr lang="en-GB" altLang="en-US" sz="2000">
              <a:solidFill>
                <a:srgbClr val="003D7D"/>
              </a:solidFill>
              <a:latin typeface="Comic Sans MS" pitchFamily="66" charset="0"/>
            </a:endParaRPr>
          </a:p>
          <a:p>
            <a:pPr eaLnBrk="1" hangingPunct="1">
              <a:spcBef>
                <a:spcPct val="0"/>
              </a:spcBef>
            </a:pPr>
            <a:r>
              <a:rPr lang="en-GB" altLang="en-US" sz="2000">
                <a:solidFill>
                  <a:srgbClr val="003D7D"/>
                </a:solidFill>
                <a:latin typeface="Comic Sans MS" pitchFamily="66" charset="0"/>
              </a:rPr>
              <a:t>Competing transitions to negative parity states </a:t>
            </a:r>
          </a:p>
          <a:p>
            <a:pPr lvl="1" eaLnBrk="1" hangingPunct="1">
              <a:spcBef>
                <a:spcPct val="0"/>
              </a:spcBef>
              <a:buFontTx/>
              <a:buChar char="•"/>
            </a:pPr>
            <a:r>
              <a:rPr lang="en-GB" altLang="en-US" sz="2000">
                <a:solidFill>
                  <a:srgbClr val="003D7D"/>
                </a:solidFill>
                <a:latin typeface="Comic Sans MS" pitchFamily="66" charset="0"/>
              </a:rPr>
              <a:t>E1 decays, forbidden in truncated shell model space.</a:t>
            </a:r>
          </a:p>
          <a:p>
            <a:pPr eaLnBrk="1" hangingPunct="1">
              <a:spcBef>
                <a:spcPct val="0"/>
              </a:spcBef>
            </a:pPr>
            <a:endParaRPr lang="en-GB" altLang="en-US" sz="2000" baseline="30000">
              <a:solidFill>
                <a:srgbClr val="003D7D"/>
              </a:solidFill>
              <a:latin typeface="Comic Sans MS" pitchFamily="66" charset="0"/>
              <a:sym typeface="Symbol" pitchFamily="18" charset="2"/>
            </a:endParaRPr>
          </a:p>
        </p:txBody>
      </p:sp>
    </p:spTree>
    <p:extLst>
      <p:ext uri="{BB962C8B-B14F-4D97-AF65-F5344CB8AC3E}">
        <p14:creationId xmlns:p14="http://schemas.microsoft.com/office/powerpoint/2010/main" val="37956548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03" y="0"/>
            <a:ext cx="8686800" cy="724942"/>
          </a:xfrm>
        </p:spPr>
        <p:txBody>
          <a:bodyPr>
            <a:normAutofit/>
          </a:bodyPr>
          <a:lstStyle/>
          <a:p>
            <a:r>
              <a:rPr lang="en-GB" sz="3200" dirty="0" smtClean="0"/>
              <a:t>Why use LaBr</a:t>
            </a:r>
            <a:r>
              <a:rPr lang="en-GB" sz="3200" baseline="-25000" dirty="0" smtClean="0"/>
              <a:t>3</a:t>
            </a:r>
            <a:r>
              <a:rPr lang="en-GB" sz="3200" dirty="0" smtClean="0"/>
              <a:t>(Ce) (for gamma-ray spectrometry) ?</a:t>
            </a:r>
            <a:endParaRPr lang="en-GB" sz="3200" dirty="0"/>
          </a:p>
        </p:txBody>
      </p:sp>
      <p:sp>
        <p:nvSpPr>
          <p:cNvPr id="3" name="Content Placeholder 2"/>
          <p:cNvSpPr>
            <a:spLocks noGrp="1"/>
          </p:cNvSpPr>
          <p:nvPr>
            <p:ph idx="1"/>
          </p:nvPr>
        </p:nvSpPr>
        <p:spPr>
          <a:xfrm>
            <a:off x="107504" y="736104"/>
            <a:ext cx="8229600" cy="1900808"/>
          </a:xfrm>
        </p:spPr>
        <p:txBody>
          <a:bodyPr>
            <a:normAutofit/>
          </a:bodyPr>
          <a:lstStyle/>
          <a:p>
            <a:r>
              <a:rPr lang="en-GB" sz="2800" dirty="0" smtClean="0">
                <a:solidFill>
                  <a:schemeClr val="accent4">
                    <a:lumMod val="50000"/>
                  </a:schemeClr>
                </a:solidFill>
              </a:rPr>
              <a:t>Good (enough) energy resolution.</a:t>
            </a:r>
          </a:p>
          <a:p>
            <a:r>
              <a:rPr lang="en-GB" sz="2800" dirty="0" smtClean="0">
                <a:solidFill>
                  <a:schemeClr val="accent4">
                    <a:lumMod val="50000"/>
                  </a:schemeClr>
                </a:solidFill>
              </a:rPr>
              <a:t>Fast (enough) timing response</a:t>
            </a:r>
          </a:p>
          <a:p>
            <a:r>
              <a:rPr lang="en-GB" sz="2800" dirty="0" smtClean="0">
                <a:solidFill>
                  <a:schemeClr val="accent4">
                    <a:lumMod val="50000"/>
                  </a:schemeClr>
                </a:solidFill>
              </a:rPr>
              <a:t>Good (enough) full-energy peak efficiency</a:t>
            </a:r>
            <a:r>
              <a:rPr lang="en-GB" sz="2800" dirty="0" smtClean="0"/>
              <a:t>.</a:t>
            </a:r>
            <a:endParaRPr lang="en-GB" sz="2800"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2420888"/>
            <a:ext cx="5544616" cy="39754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8144" y="2564904"/>
            <a:ext cx="3044726" cy="367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605199" y="6396334"/>
            <a:ext cx="7340279" cy="369332"/>
          </a:xfrm>
          <a:prstGeom prst="rect">
            <a:avLst/>
          </a:prstGeom>
          <a:noFill/>
        </p:spPr>
        <p:txBody>
          <a:bodyPr wrap="none" rtlCol="0">
            <a:spAutoFit/>
          </a:bodyPr>
          <a:lstStyle/>
          <a:p>
            <a:r>
              <a:rPr lang="en-GB" dirty="0" err="1" smtClean="0"/>
              <a:t>S.J.Bell</a:t>
            </a:r>
            <a:r>
              <a:rPr lang="en-GB" dirty="0" smtClean="0"/>
              <a:t> et al., CTBT:  Science and Technology  conference, Vienna, June 2015.</a:t>
            </a:r>
          </a:p>
        </p:txBody>
      </p:sp>
    </p:spTree>
    <p:extLst>
      <p:ext uri="{BB962C8B-B14F-4D97-AF65-F5344CB8AC3E}">
        <p14:creationId xmlns:p14="http://schemas.microsoft.com/office/powerpoint/2010/main" val="41739853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765175"/>
            <a:ext cx="5505450" cy="609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5" name="Text Box 3"/>
          <p:cNvSpPr txBox="1">
            <a:spLocks noChangeArrowheads="1"/>
          </p:cNvSpPr>
          <p:nvPr/>
        </p:nvSpPr>
        <p:spPr bwMode="auto">
          <a:xfrm>
            <a:off x="6588125" y="2636838"/>
            <a:ext cx="2305050"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800">
                <a:latin typeface="Comic Sans MS" pitchFamily="66" charset="0"/>
              </a:rPr>
              <a:t>Restricted basis SM calculations </a:t>
            </a:r>
          </a:p>
          <a:p>
            <a:pPr eaLnBrk="1" hangingPunct="1">
              <a:spcBef>
                <a:spcPct val="0"/>
              </a:spcBef>
              <a:buFontTx/>
              <a:buNone/>
            </a:pPr>
            <a:r>
              <a:rPr lang="en-GB" altLang="en-US" sz="1800">
                <a:latin typeface="Comic Sans MS" pitchFamily="66" charset="0"/>
              </a:rPr>
              <a:t>give reasonable comparison with experimental (near-yrast) states in </a:t>
            </a:r>
            <a:r>
              <a:rPr lang="en-GB" altLang="en-US" sz="1800" baseline="30000">
                <a:latin typeface="Comic Sans MS" pitchFamily="66" charset="0"/>
              </a:rPr>
              <a:t>138</a:t>
            </a:r>
            <a:r>
              <a:rPr lang="en-GB" altLang="en-US" sz="1800">
                <a:latin typeface="Comic Sans MS" pitchFamily="66" charset="0"/>
              </a:rPr>
              <a:t>Ce.</a:t>
            </a:r>
          </a:p>
          <a:p>
            <a:pPr eaLnBrk="1" hangingPunct="1">
              <a:spcBef>
                <a:spcPct val="0"/>
              </a:spcBef>
              <a:buFontTx/>
              <a:buNone/>
            </a:pPr>
            <a:endParaRPr lang="en-GB" altLang="en-US" sz="1800">
              <a:latin typeface="Comic Sans MS" pitchFamily="66" charset="0"/>
            </a:endParaRPr>
          </a:p>
          <a:p>
            <a:pPr eaLnBrk="1" hangingPunct="1">
              <a:spcBef>
                <a:spcPct val="0"/>
              </a:spcBef>
              <a:buFontTx/>
              <a:buNone/>
            </a:pPr>
            <a:r>
              <a:rPr lang="en-GB" altLang="en-US" sz="1800">
                <a:latin typeface="Comic Sans MS" pitchFamily="66" charset="0"/>
              </a:rPr>
              <a:t>What about transition rates?</a:t>
            </a:r>
          </a:p>
        </p:txBody>
      </p:sp>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6988"/>
            <a:ext cx="8394700" cy="181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958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3516313"/>
            <a:ext cx="4032250" cy="3297237"/>
          </a:xfrm>
          <a:prstGeom prst="rect">
            <a:avLst/>
          </a:prstGeom>
          <a:noFill/>
          <a:ln w="9525">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69850"/>
            <a:ext cx="4032250" cy="335915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638" y="115888"/>
            <a:ext cx="4752975" cy="6553200"/>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1" name="Text Box 5"/>
          <p:cNvSpPr txBox="1">
            <a:spLocks noChangeArrowheads="1"/>
          </p:cNvSpPr>
          <p:nvPr/>
        </p:nvSpPr>
        <p:spPr bwMode="auto">
          <a:xfrm>
            <a:off x="788988" y="254000"/>
            <a:ext cx="31353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800" baseline="30000">
                <a:latin typeface="Comic Sans MS" pitchFamily="66" charset="0"/>
              </a:rPr>
              <a:t>130</a:t>
            </a:r>
            <a:r>
              <a:rPr lang="en-GB" altLang="en-US" sz="1800">
                <a:latin typeface="Comic Sans MS" pitchFamily="66" charset="0"/>
              </a:rPr>
              <a:t>Te(</a:t>
            </a:r>
            <a:r>
              <a:rPr lang="en-GB" altLang="en-US" sz="1800" baseline="30000">
                <a:latin typeface="Comic Sans MS" pitchFamily="66" charset="0"/>
              </a:rPr>
              <a:t>12</a:t>
            </a:r>
            <a:r>
              <a:rPr lang="en-GB" altLang="en-US" sz="1800">
                <a:latin typeface="Comic Sans MS" pitchFamily="66" charset="0"/>
              </a:rPr>
              <a:t>C,4n)</a:t>
            </a:r>
            <a:r>
              <a:rPr lang="en-GB" altLang="en-US" sz="1800" baseline="30000">
                <a:latin typeface="Comic Sans MS" pitchFamily="66" charset="0"/>
              </a:rPr>
              <a:t>138</a:t>
            </a:r>
            <a:r>
              <a:rPr lang="en-GB" altLang="en-US" sz="1800">
                <a:latin typeface="Comic Sans MS" pitchFamily="66" charset="0"/>
              </a:rPr>
              <a:t>Ce @56 MeV</a:t>
            </a:r>
          </a:p>
        </p:txBody>
      </p:sp>
    </p:spTree>
    <p:extLst>
      <p:ext uri="{BB962C8B-B14F-4D97-AF65-F5344CB8AC3E}">
        <p14:creationId xmlns:p14="http://schemas.microsoft.com/office/powerpoint/2010/main" val="36712249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00" y="141288"/>
            <a:ext cx="3898900" cy="6240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123825"/>
            <a:ext cx="4629150" cy="3017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3032125"/>
            <a:ext cx="4572000" cy="3781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605" name="TextBox 3"/>
          <p:cNvSpPr txBox="1">
            <a:spLocks noChangeArrowheads="1"/>
          </p:cNvSpPr>
          <p:nvPr/>
        </p:nvSpPr>
        <p:spPr bwMode="auto">
          <a:xfrm>
            <a:off x="34925" y="6516688"/>
            <a:ext cx="50911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GB" altLang="en-US"/>
              <a:t>T.Alharbi et al., Phys. Rev. C87 (2013) 014323</a:t>
            </a:r>
          </a:p>
        </p:txBody>
      </p:sp>
      <p:sp>
        <p:nvSpPr>
          <p:cNvPr id="25606" name="TextBox 4"/>
          <p:cNvSpPr txBox="1">
            <a:spLocks noChangeArrowheads="1"/>
          </p:cNvSpPr>
          <p:nvPr/>
        </p:nvSpPr>
        <p:spPr bwMode="auto">
          <a:xfrm>
            <a:off x="3059113" y="2133600"/>
            <a:ext cx="974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GB" altLang="en-US" sz="2000" baseline="30000"/>
              <a:t>138</a:t>
            </a:r>
            <a:r>
              <a:rPr lang="en-GB" altLang="en-US" sz="2000"/>
              <a:t>Ce</a:t>
            </a:r>
            <a:r>
              <a:rPr lang="en-GB" altLang="en-US" sz="2000" baseline="-25000"/>
              <a:t>80</a:t>
            </a:r>
          </a:p>
        </p:txBody>
      </p:sp>
    </p:spTree>
    <p:extLst>
      <p:ext uri="{BB962C8B-B14F-4D97-AF65-F5344CB8AC3E}">
        <p14:creationId xmlns:p14="http://schemas.microsoft.com/office/powerpoint/2010/main" val="14425724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0775" y="115888"/>
            <a:ext cx="5448300" cy="6237287"/>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651" name="Group 3"/>
          <p:cNvGrpSpPr>
            <a:grpSpLocks/>
          </p:cNvGrpSpPr>
          <p:nvPr/>
        </p:nvGrpSpPr>
        <p:grpSpPr bwMode="auto">
          <a:xfrm>
            <a:off x="85725" y="333375"/>
            <a:ext cx="3517900" cy="5762625"/>
            <a:chOff x="54" y="164"/>
            <a:chExt cx="2216" cy="3630"/>
          </a:xfrm>
        </p:grpSpPr>
        <p:pic>
          <p:nvPicPr>
            <p:cNvPr id="2765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 y="164"/>
              <a:ext cx="2212" cy="362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60" name="Text Box 5"/>
            <p:cNvSpPr txBox="1">
              <a:spLocks noChangeArrowheads="1"/>
            </p:cNvSpPr>
            <p:nvPr/>
          </p:nvSpPr>
          <p:spPr bwMode="auto">
            <a:xfrm>
              <a:off x="54" y="3500"/>
              <a:ext cx="764" cy="29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2400" baseline="30000">
                  <a:latin typeface="Comic Sans MS" pitchFamily="66" charset="0"/>
                </a:rPr>
                <a:t>138</a:t>
              </a:r>
              <a:r>
                <a:rPr lang="en-GB" altLang="en-US" sz="2400">
                  <a:latin typeface="Comic Sans MS" pitchFamily="66" charset="0"/>
                </a:rPr>
                <a:t>Ce</a:t>
              </a:r>
              <a:r>
                <a:rPr lang="en-GB" altLang="en-US" sz="2400" baseline="-25000">
                  <a:latin typeface="Comic Sans MS" pitchFamily="66" charset="0"/>
                </a:rPr>
                <a:t>80</a:t>
              </a:r>
            </a:p>
          </p:txBody>
        </p:sp>
      </p:grpSp>
      <p:grpSp>
        <p:nvGrpSpPr>
          <p:cNvPr id="225286" name="Group 6"/>
          <p:cNvGrpSpPr>
            <a:grpSpLocks/>
          </p:cNvGrpSpPr>
          <p:nvPr/>
        </p:nvGrpSpPr>
        <p:grpSpPr bwMode="auto">
          <a:xfrm>
            <a:off x="1044575" y="981075"/>
            <a:ext cx="3382963" cy="3816350"/>
            <a:chOff x="658" y="618"/>
            <a:chExt cx="2131" cy="2404"/>
          </a:xfrm>
        </p:grpSpPr>
        <p:sp>
          <p:nvSpPr>
            <p:cNvPr id="27653" name="Oval 7"/>
            <p:cNvSpPr>
              <a:spLocks noChangeArrowheads="1"/>
            </p:cNvSpPr>
            <p:nvPr/>
          </p:nvSpPr>
          <p:spPr bwMode="auto">
            <a:xfrm>
              <a:off x="930" y="2781"/>
              <a:ext cx="272" cy="181"/>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latin typeface="Comic Sans MS" pitchFamily="66" charset="0"/>
              </a:endParaRPr>
            </a:p>
          </p:txBody>
        </p:sp>
        <p:sp>
          <p:nvSpPr>
            <p:cNvPr id="27654" name="Line 8"/>
            <p:cNvSpPr>
              <a:spLocks noChangeShapeType="1"/>
            </p:cNvSpPr>
            <p:nvPr/>
          </p:nvSpPr>
          <p:spPr bwMode="auto">
            <a:xfrm flipV="1">
              <a:off x="1111" y="2024"/>
              <a:ext cx="1633" cy="771"/>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7655" name="Oval 9"/>
            <p:cNvSpPr>
              <a:spLocks noChangeArrowheads="1"/>
            </p:cNvSpPr>
            <p:nvPr/>
          </p:nvSpPr>
          <p:spPr bwMode="auto">
            <a:xfrm>
              <a:off x="1383" y="2659"/>
              <a:ext cx="272" cy="181"/>
            </a:xfrm>
            <a:prstGeom prst="ellipse">
              <a:avLst/>
            </a:prstGeom>
            <a:noFill/>
            <a:ln w="25400">
              <a:solidFill>
                <a:srgbClr val="0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latin typeface="Comic Sans MS" pitchFamily="66" charset="0"/>
              </a:endParaRPr>
            </a:p>
          </p:txBody>
        </p:sp>
        <p:sp>
          <p:nvSpPr>
            <p:cNvPr id="27656" name="Line 10"/>
            <p:cNvSpPr>
              <a:spLocks noChangeShapeType="1"/>
            </p:cNvSpPr>
            <p:nvPr/>
          </p:nvSpPr>
          <p:spPr bwMode="auto">
            <a:xfrm>
              <a:off x="1655" y="2750"/>
              <a:ext cx="1089" cy="272"/>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7657" name="Oval 11"/>
            <p:cNvSpPr>
              <a:spLocks noChangeArrowheads="1"/>
            </p:cNvSpPr>
            <p:nvPr/>
          </p:nvSpPr>
          <p:spPr bwMode="auto">
            <a:xfrm>
              <a:off x="658" y="2705"/>
              <a:ext cx="272" cy="181"/>
            </a:xfrm>
            <a:prstGeom prst="ellipse">
              <a:avLst/>
            </a:pr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latin typeface="Comic Sans MS" pitchFamily="66" charset="0"/>
              </a:endParaRPr>
            </a:p>
          </p:txBody>
        </p:sp>
        <p:sp>
          <p:nvSpPr>
            <p:cNvPr id="27658" name="Line 12"/>
            <p:cNvSpPr>
              <a:spLocks noChangeShapeType="1"/>
            </p:cNvSpPr>
            <p:nvPr/>
          </p:nvSpPr>
          <p:spPr bwMode="auto">
            <a:xfrm flipV="1">
              <a:off x="839" y="618"/>
              <a:ext cx="1950" cy="2086"/>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Tree>
    <p:extLst>
      <p:ext uri="{BB962C8B-B14F-4D97-AF65-F5344CB8AC3E}">
        <p14:creationId xmlns:p14="http://schemas.microsoft.com/office/powerpoint/2010/main" val="40914503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25282"/>
                                        </p:tgtEl>
                                        <p:attrNameLst>
                                          <p:attrName>style.visibility</p:attrName>
                                        </p:attrNameLst>
                                      </p:cBhvr>
                                      <p:to>
                                        <p:strVal val="visible"/>
                                      </p:to>
                                    </p:set>
                                    <p:anim calcmode="lin" valueType="num">
                                      <p:cBhvr additive="base">
                                        <p:cTn id="7" dur="500" fill="hold"/>
                                        <p:tgtEl>
                                          <p:spTgt spid="225282"/>
                                        </p:tgtEl>
                                        <p:attrNameLst>
                                          <p:attrName>ppt_x</p:attrName>
                                        </p:attrNameLst>
                                      </p:cBhvr>
                                      <p:tavLst>
                                        <p:tav tm="0">
                                          <p:val>
                                            <p:strVal val="#ppt_x"/>
                                          </p:val>
                                        </p:tav>
                                        <p:tav tm="100000">
                                          <p:val>
                                            <p:strVal val="#ppt_x"/>
                                          </p:val>
                                        </p:tav>
                                      </p:tavLst>
                                    </p:anim>
                                    <p:anim calcmode="lin" valueType="num">
                                      <p:cBhvr additive="base">
                                        <p:cTn id="8" dur="500" fill="hold"/>
                                        <p:tgtEl>
                                          <p:spTgt spid="22528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16" fill="hold" nodeType="clickEffect">
                                  <p:stCondLst>
                                    <p:cond delay="0"/>
                                  </p:stCondLst>
                                  <p:childTnLst>
                                    <p:set>
                                      <p:cBhvr>
                                        <p:cTn id="12" dur="1" fill="hold">
                                          <p:stCondLst>
                                            <p:cond delay="0"/>
                                          </p:stCondLst>
                                        </p:cTn>
                                        <p:tgtEl>
                                          <p:spTgt spid="225286"/>
                                        </p:tgtEl>
                                        <p:attrNameLst>
                                          <p:attrName>style.visibility</p:attrName>
                                        </p:attrNameLst>
                                      </p:cBhvr>
                                      <p:to>
                                        <p:strVal val="visible"/>
                                      </p:to>
                                    </p:set>
                                    <p:animEffect transition="in" filter="box(in)">
                                      <p:cBhvr>
                                        <p:cTn id="13" dur="500"/>
                                        <p:tgtEl>
                                          <p:spTgt spid="225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538" y="125413"/>
            <a:ext cx="4533900" cy="3448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1063" y="3716338"/>
            <a:ext cx="4344987" cy="307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260350"/>
            <a:ext cx="3887787" cy="6402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68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620713"/>
            <a:ext cx="3649662" cy="273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9343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1685"/>
                                        </p:tgtEl>
                                        <p:attrNameLst>
                                          <p:attrName>style.visibility</p:attrName>
                                        </p:attrNameLst>
                                      </p:cBhvr>
                                      <p:to>
                                        <p:strVal val="visible"/>
                                      </p:to>
                                    </p:set>
                                    <p:anim calcmode="lin" valueType="num">
                                      <p:cBhvr additive="base">
                                        <p:cTn id="7" dur="500" fill="hold"/>
                                        <p:tgtEl>
                                          <p:spTgt spid="71685"/>
                                        </p:tgtEl>
                                        <p:attrNameLst>
                                          <p:attrName>ppt_x</p:attrName>
                                        </p:attrNameLst>
                                      </p:cBhvr>
                                      <p:tavLst>
                                        <p:tav tm="0">
                                          <p:val>
                                            <p:strVal val="#ppt_x"/>
                                          </p:val>
                                        </p:tav>
                                        <p:tav tm="100000">
                                          <p:val>
                                            <p:strVal val="#ppt_x"/>
                                          </p:val>
                                        </p:tav>
                                      </p:tavLst>
                                    </p:anim>
                                    <p:anim calcmode="lin" valueType="num">
                                      <p:cBhvr additive="base">
                                        <p:cTn id="8" dur="500" fill="hold"/>
                                        <p:tgtEl>
                                          <p:spTgt spid="716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784976" cy="1143000"/>
          </a:xfrm>
        </p:spPr>
        <p:txBody>
          <a:bodyPr>
            <a:normAutofit/>
          </a:bodyPr>
          <a:lstStyle/>
          <a:p>
            <a:r>
              <a:rPr lang="en-GB" sz="3600" dirty="0" smtClean="0"/>
              <a:t>Examples of </a:t>
            </a:r>
            <a:r>
              <a:rPr lang="en-GB" sz="3600" dirty="0" smtClean="0"/>
              <a:t>recent </a:t>
            </a:r>
            <a:r>
              <a:rPr lang="en-GB" sz="3600" dirty="0" smtClean="0"/>
              <a:t>ROSPHERE physics results</a:t>
            </a:r>
            <a:endParaRPr lang="en-GB" sz="3600" dirty="0"/>
          </a:p>
        </p:txBody>
      </p:sp>
      <p:sp>
        <p:nvSpPr>
          <p:cNvPr id="3" name="Content Placeholder 2"/>
          <p:cNvSpPr>
            <a:spLocks noGrp="1"/>
          </p:cNvSpPr>
          <p:nvPr>
            <p:ph idx="1"/>
          </p:nvPr>
        </p:nvSpPr>
        <p:spPr>
          <a:xfrm>
            <a:off x="179512" y="1567333"/>
            <a:ext cx="8784976" cy="4525963"/>
          </a:xfrm>
        </p:spPr>
        <p:txBody>
          <a:bodyPr>
            <a:normAutofit fontScale="85000" lnSpcReduction="10000"/>
          </a:bodyPr>
          <a:lstStyle/>
          <a:p>
            <a:r>
              <a:rPr lang="en-GB" dirty="0" smtClean="0"/>
              <a:t>Single particle shell model structure around the N=20 nuclear closed shell (</a:t>
            </a:r>
            <a:r>
              <a:rPr lang="en-GB" baseline="30000" dirty="0" smtClean="0"/>
              <a:t>34</a:t>
            </a:r>
            <a:r>
              <a:rPr lang="en-GB" dirty="0" smtClean="0"/>
              <a:t>P</a:t>
            </a:r>
            <a:r>
              <a:rPr lang="en-GB" baseline="-25000" dirty="0" smtClean="0"/>
              <a:t>19</a:t>
            </a:r>
            <a:r>
              <a:rPr lang="en-GB" dirty="0" smtClean="0"/>
              <a:t>).</a:t>
            </a:r>
          </a:p>
          <a:p>
            <a:endParaRPr lang="en-GB" dirty="0"/>
          </a:p>
          <a:p>
            <a:r>
              <a:rPr lang="en-GB" dirty="0"/>
              <a:t>Understanding ‘transitional’ nuclei between ‘shell model’ and ‘deformed’ (</a:t>
            </a:r>
            <a:r>
              <a:rPr lang="en-GB" baseline="30000" dirty="0"/>
              <a:t>136</a:t>
            </a:r>
            <a:r>
              <a:rPr lang="en-GB" dirty="0"/>
              <a:t>Ce</a:t>
            </a:r>
            <a:r>
              <a:rPr lang="en-GB" baseline="-25000" dirty="0"/>
              <a:t>78</a:t>
            </a:r>
            <a:r>
              <a:rPr lang="en-GB" dirty="0" smtClean="0"/>
              <a:t>).</a:t>
            </a:r>
            <a:endParaRPr lang="en-GB" dirty="0" smtClean="0"/>
          </a:p>
          <a:p>
            <a:pPr marL="0" indent="0">
              <a:buNone/>
            </a:pPr>
            <a:endParaRPr lang="en-GB" dirty="0"/>
          </a:p>
          <a:p>
            <a:r>
              <a:rPr lang="en-GB" dirty="0" smtClean="0"/>
              <a:t>B(E2:2</a:t>
            </a:r>
            <a:r>
              <a:rPr lang="en-GB" baseline="30000" dirty="0" smtClean="0"/>
              <a:t>+</a:t>
            </a:r>
            <a:r>
              <a:rPr lang="en-GB" dirty="0" smtClean="0"/>
              <a:t> </a:t>
            </a:r>
            <a:r>
              <a:rPr lang="en-GB" dirty="0" smtClean="0">
                <a:latin typeface="Calibri"/>
              </a:rPr>
              <a:t>→</a:t>
            </a:r>
            <a:r>
              <a:rPr lang="en-GB" dirty="0" smtClean="0"/>
              <a:t>0</a:t>
            </a:r>
            <a:r>
              <a:rPr lang="en-GB" baseline="30000" dirty="0" smtClean="0"/>
              <a:t>+</a:t>
            </a:r>
            <a:r>
              <a:rPr lang="en-GB" dirty="0" smtClean="0"/>
              <a:t>) in </a:t>
            </a:r>
            <a:r>
              <a:rPr lang="en-GB" baseline="30000" dirty="0" smtClean="0"/>
              <a:t>188</a:t>
            </a:r>
            <a:r>
              <a:rPr lang="en-GB" dirty="0" smtClean="0"/>
              <a:t>W, tests of nuclear shape evolution.</a:t>
            </a:r>
            <a:endParaRPr lang="en-GB" dirty="0" smtClean="0"/>
          </a:p>
          <a:p>
            <a:endParaRPr lang="en-GB" dirty="0" smtClean="0"/>
          </a:p>
          <a:p>
            <a:r>
              <a:rPr lang="en-GB" dirty="0" smtClean="0"/>
              <a:t>Testing the ‘simplest’ nuclear shell model structures (</a:t>
            </a:r>
            <a:r>
              <a:rPr lang="en-GB" baseline="30000" dirty="0" smtClean="0"/>
              <a:t>209</a:t>
            </a:r>
            <a:r>
              <a:rPr lang="en-GB" dirty="0" smtClean="0"/>
              <a:t>Bi</a:t>
            </a:r>
            <a:r>
              <a:rPr lang="en-GB" baseline="-25000" dirty="0" smtClean="0"/>
              <a:t>126</a:t>
            </a:r>
            <a:r>
              <a:rPr lang="en-GB" dirty="0" smtClean="0"/>
              <a:t>).</a:t>
            </a:r>
          </a:p>
          <a:p>
            <a:pPr marL="0" indent="0">
              <a:buNone/>
            </a:pPr>
            <a:endParaRPr lang="en-GB" dirty="0" smtClean="0"/>
          </a:p>
        </p:txBody>
      </p:sp>
    </p:spTree>
    <p:extLst>
      <p:ext uri="{BB962C8B-B14F-4D97-AF65-F5344CB8AC3E}">
        <p14:creationId xmlns:p14="http://schemas.microsoft.com/office/powerpoint/2010/main" val="28665397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Group 4"/>
          <p:cNvGrpSpPr>
            <a:grpSpLocks/>
          </p:cNvGrpSpPr>
          <p:nvPr/>
        </p:nvGrpSpPr>
        <p:grpSpPr bwMode="auto">
          <a:xfrm>
            <a:off x="6588125" y="187424"/>
            <a:ext cx="2376488" cy="5257800"/>
            <a:chOff x="3513" y="210"/>
            <a:chExt cx="2179" cy="3492"/>
          </a:xfrm>
        </p:grpSpPr>
        <p:pic>
          <p:nvPicPr>
            <p:cNvPr id="266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3" y="210"/>
              <a:ext cx="2179" cy="34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30" name="Line 6"/>
            <p:cNvSpPr>
              <a:spLocks noChangeShapeType="1"/>
            </p:cNvSpPr>
            <p:nvPr/>
          </p:nvSpPr>
          <p:spPr bwMode="auto">
            <a:xfrm>
              <a:off x="4105" y="2523"/>
              <a:ext cx="1406"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6631" name="Text Box 7"/>
            <p:cNvSpPr txBox="1">
              <a:spLocks noChangeArrowheads="1"/>
            </p:cNvSpPr>
            <p:nvPr/>
          </p:nvSpPr>
          <p:spPr bwMode="auto">
            <a:xfrm>
              <a:off x="4014" y="2230"/>
              <a:ext cx="353" cy="338"/>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2400"/>
                <a:t>4</a:t>
              </a:r>
              <a:r>
                <a:rPr lang="en-GB" altLang="en-US" sz="2400" baseline="30000"/>
                <a:t>-</a:t>
              </a:r>
            </a:p>
          </p:txBody>
        </p:sp>
      </p:grpSp>
      <p:pic>
        <p:nvPicPr>
          <p:cNvPr id="2662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1700213"/>
            <a:ext cx="6480175" cy="496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 y="84138"/>
            <a:ext cx="6361113" cy="1544637"/>
          </a:xfrm>
          <a:prstGeom prst="rect">
            <a:avLst/>
          </a:prstGeom>
          <a:noFill/>
          <a:ln w="9525">
            <a:solidFill>
              <a:srgbClr val="800000"/>
            </a:solidFill>
            <a:miter lim="800000"/>
            <a:headEnd/>
            <a:tailEnd/>
          </a:ln>
          <a:effectLst/>
          <a:extLst>
            <a:ext uri="{909E8E84-426E-40DD-AFC4-6F175D3DCCD1}">
              <a14:hiddenFill xmlns:a14="http://schemas.microsoft.com/office/drawing/2010/main">
                <a:solidFill>
                  <a:srgbClr val="8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6732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4624"/>
            <a:ext cx="6523080"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6832" y="220849"/>
            <a:ext cx="2317656" cy="3928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02" y="2708920"/>
            <a:ext cx="5677526" cy="3927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6136" y="4293096"/>
            <a:ext cx="3168352" cy="2436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34827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3" name="Text Box 3"/>
          <p:cNvSpPr txBox="1">
            <a:spLocks noChangeArrowheads="1"/>
          </p:cNvSpPr>
          <p:nvPr/>
        </p:nvSpPr>
        <p:spPr bwMode="auto">
          <a:xfrm>
            <a:off x="12170" y="5838091"/>
            <a:ext cx="3384500" cy="830997"/>
          </a:xfrm>
          <a:prstGeom prst="rect">
            <a:avLst/>
          </a:prstGeom>
          <a:solidFill>
            <a:schemeClr val="bg1"/>
          </a:solidFill>
          <a:ln>
            <a:noFill/>
          </a:ln>
          <a:effectLst/>
          <a:extLs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82563" indent="-182563">
              <a:defRPr>
                <a:solidFill>
                  <a:schemeClr val="tx1"/>
                </a:solidFill>
                <a:latin typeface="Arial" charset="0"/>
              </a:defRPr>
            </a:lvl1pPr>
            <a:lvl2pPr marL="44767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buFontTx/>
              <a:buChar char="•"/>
              <a:defRPr/>
            </a:pPr>
            <a:r>
              <a:rPr lang="en-GB" altLang="en-US" sz="1600" dirty="0" smtClean="0">
                <a:solidFill>
                  <a:srgbClr val="003D7D"/>
                </a:solidFill>
                <a:latin typeface="Calibri" pitchFamily="34" charset="0"/>
                <a:sym typeface="Symbol" pitchFamily="18" charset="2"/>
              </a:rPr>
              <a:t>Sum of time differences between </a:t>
            </a:r>
          </a:p>
          <a:p>
            <a:pPr marL="0" indent="0">
              <a:defRPr/>
            </a:pPr>
            <a:r>
              <a:rPr lang="en-GB" altLang="en-US" sz="1600" dirty="0" smtClean="0">
                <a:solidFill>
                  <a:srgbClr val="003D7D"/>
                </a:solidFill>
                <a:latin typeface="Calibri" pitchFamily="34" charset="0"/>
                <a:sym typeface="Symbol" pitchFamily="18" charset="2"/>
              </a:rPr>
              <a:t>143-keV (2</a:t>
            </a:r>
            <a:r>
              <a:rPr lang="en-GB" altLang="en-US" sz="1600" baseline="30000" dirty="0" smtClean="0">
                <a:solidFill>
                  <a:srgbClr val="003D7D"/>
                </a:solidFill>
                <a:latin typeface="Calibri" pitchFamily="34" charset="0"/>
                <a:sym typeface="Symbol" pitchFamily="18" charset="2"/>
              </a:rPr>
              <a:t>+</a:t>
            </a:r>
            <a:r>
              <a:rPr lang="en-GB" altLang="en-US" sz="1600" dirty="0" smtClean="0">
                <a:solidFill>
                  <a:srgbClr val="003D7D"/>
                </a:solidFill>
                <a:latin typeface="Calibri" pitchFamily="34" charset="0"/>
                <a:sym typeface="Symbol" pitchFamily="18" charset="2"/>
              </a:rPr>
              <a:t>→ 0</a:t>
            </a:r>
            <a:r>
              <a:rPr lang="en-GB" altLang="en-US" sz="1600" baseline="30000" dirty="0" smtClean="0">
                <a:solidFill>
                  <a:srgbClr val="003D7D"/>
                </a:solidFill>
                <a:latin typeface="Calibri" pitchFamily="34" charset="0"/>
                <a:sym typeface="Symbol" pitchFamily="18" charset="2"/>
              </a:rPr>
              <a:t>+</a:t>
            </a:r>
            <a:r>
              <a:rPr lang="en-GB" altLang="en-US" sz="1600" dirty="0" smtClean="0">
                <a:solidFill>
                  <a:srgbClr val="003D7D"/>
                </a:solidFill>
                <a:latin typeface="Calibri" pitchFamily="34" charset="0"/>
                <a:sym typeface="Symbol" pitchFamily="18" charset="2"/>
              </a:rPr>
              <a:t>) transition and any </a:t>
            </a:r>
          </a:p>
          <a:p>
            <a:pPr marL="0" indent="0">
              <a:defRPr/>
            </a:pPr>
            <a:r>
              <a:rPr lang="en-GB" altLang="en-US" sz="1600" dirty="0" smtClean="0">
                <a:solidFill>
                  <a:srgbClr val="003D7D"/>
                </a:solidFill>
                <a:latin typeface="Calibri" pitchFamily="34" charset="0"/>
                <a:sym typeface="Symbol" pitchFamily="18" charset="2"/>
              </a:rPr>
              <a:t>higher lying feeding transition.</a:t>
            </a:r>
            <a:endParaRPr lang="el-GR" altLang="en-US" sz="1600" dirty="0" smtClean="0">
              <a:solidFill>
                <a:srgbClr val="003D7D"/>
              </a:solidFill>
              <a:latin typeface="Calibri" pitchFamily="34" charset="0"/>
              <a:sym typeface="Symbol" pitchFamily="18" charset="2"/>
            </a:endParaRPr>
          </a:p>
        </p:txBody>
      </p:sp>
      <p:pic>
        <p:nvPicPr>
          <p:cNvPr id="4198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615" y="-5405"/>
            <a:ext cx="7128718" cy="1922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8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2276872"/>
            <a:ext cx="5544617"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8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145" y="4077072"/>
            <a:ext cx="2644378"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6090" y="1953747"/>
            <a:ext cx="3230366" cy="2147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3"/>
          <p:cNvSpPr txBox="1">
            <a:spLocks noChangeArrowheads="1"/>
          </p:cNvSpPr>
          <p:nvPr/>
        </p:nvSpPr>
        <p:spPr bwMode="auto">
          <a:xfrm rot="2282013">
            <a:off x="6841044" y="2529754"/>
            <a:ext cx="19367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600" dirty="0">
                <a:latin typeface="Comic Sans MS" pitchFamily="66" charset="0"/>
              </a:rPr>
              <a:t>T</a:t>
            </a:r>
            <a:r>
              <a:rPr lang="en-GB" altLang="en-US" sz="1600" baseline="-25000" dirty="0">
                <a:latin typeface="Comic Sans MS" pitchFamily="66" charset="0"/>
              </a:rPr>
              <a:t>1/2</a:t>
            </a:r>
            <a:r>
              <a:rPr lang="en-GB" altLang="en-US" sz="1600" dirty="0">
                <a:latin typeface="Comic Sans MS" pitchFamily="66" charset="0"/>
              </a:rPr>
              <a:t>=0.87(12) ns</a:t>
            </a:r>
          </a:p>
        </p:txBody>
      </p:sp>
    </p:spTree>
    <p:extLst>
      <p:ext uri="{BB962C8B-B14F-4D97-AF65-F5344CB8AC3E}">
        <p14:creationId xmlns:p14="http://schemas.microsoft.com/office/powerpoint/2010/main" val="418336296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348880"/>
            <a:ext cx="5328592" cy="4461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2415884"/>
            <a:ext cx="2376264" cy="4397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44624"/>
            <a:ext cx="7005660" cy="2352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94592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53975"/>
            <a:ext cx="8424863" cy="683101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725" y="476672"/>
            <a:ext cx="3487331" cy="259228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4288" y="100013"/>
            <a:ext cx="52736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881930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276872"/>
            <a:ext cx="8507288" cy="1143000"/>
          </a:xfrm>
        </p:spPr>
        <p:txBody>
          <a:bodyPr>
            <a:normAutofit fontScale="90000"/>
          </a:bodyPr>
          <a:lstStyle/>
          <a:p>
            <a:r>
              <a:rPr lang="en-GB" dirty="0" smtClean="0"/>
              <a:t>Other LaBr</a:t>
            </a:r>
            <a:r>
              <a:rPr lang="en-GB" baseline="-25000" dirty="0" smtClean="0"/>
              <a:t>3</a:t>
            </a:r>
            <a:r>
              <a:rPr lang="en-GB" dirty="0" smtClean="0"/>
              <a:t> (Ce) + </a:t>
            </a:r>
            <a:r>
              <a:rPr lang="en-GB" dirty="0" err="1" smtClean="0"/>
              <a:t>HPGe</a:t>
            </a:r>
            <a:r>
              <a:rPr lang="en-GB" dirty="0" smtClean="0"/>
              <a:t> hybrid arrays…</a:t>
            </a:r>
            <a:endParaRPr lang="en-GB" dirty="0"/>
          </a:p>
        </p:txBody>
      </p:sp>
    </p:spTree>
    <p:extLst>
      <p:ext uri="{BB962C8B-B14F-4D97-AF65-F5344CB8AC3E}">
        <p14:creationId xmlns:p14="http://schemas.microsoft.com/office/powerpoint/2010/main" val="30759613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8692" y="47039"/>
            <a:ext cx="4968552" cy="501641"/>
          </a:xfrm>
        </p:spPr>
        <p:txBody>
          <a:bodyPr>
            <a:normAutofit fontScale="90000"/>
          </a:bodyPr>
          <a:lstStyle/>
          <a:p>
            <a:r>
              <a:rPr lang="en-GB" sz="2800" u="sng" dirty="0" smtClean="0"/>
              <a:t>EURICA + FATIMA (RIBF-Japan)</a:t>
            </a:r>
            <a:endParaRPr lang="en-GB" sz="2800" u="sng" dirty="0"/>
          </a:p>
        </p:txBody>
      </p:sp>
      <p:grpSp>
        <p:nvGrpSpPr>
          <p:cNvPr id="3" name="Group 2"/>
          <p:cNvGrpSpPr/>
          <p:nvPr/>
        </p:nvGrpSpPr>
        <p:grpSpPr>
          <a:xfrm>
            <a:off x="1196746" y="519752"/>
            <a:ext cx="6183566" cy="1969527"/>
            <a:chOff x="251520" y="1474260"/>
            <a:chExt cx="7526426" cy="2976238"/>
          </a:xfrm>
        </p:grpSpPr>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771" y="1474260"/>
              <a:ext cx="7496175" cy="1343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1638574"/>
              <a:ext cx="4762277" cy="350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374048"/>
              <a:ext cx="6143625" cy="2076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1500" y="2718416"/>
            <a:ext cx="4982806" cy="3884034"/>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520" y="2636912"/>
            <a:ext cx="3312368" cy="3176002"/>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Title 1"/>
          <p:cNvSpPr txBox="1">
            <a:spLocks/>
          </p:cNvSpPr>
          <p:nvPr/>
        </p:nvSpPr>
        <p:spPr>
          <a:xfrm>
            <a:off x="107504" y="5814392"/>
            <a:ext cx="397851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000" dirty="0" smtClean="0"/>
              <a:t>Hybrid LaBr</a:t>
            </a:r>
            <a:r>
              <a:rPr lang="en-GB" sz="2000" baseline="-25000" dirty="0" smtClean="0"/>
              <a:t>3</a:t>
            </a:r>
            <a:r>
              <a:rPr lang="en-GB" sz="2000" dirty="0" smtClean="0"/>
              <a:t> (18) + </a:t>
            </a:r>
            <a:r>
              <a:rPr lang="en-GB" sz="2000" dirty="0" err="1" smtClean="0"/>
              <a:t>HPGe</a:t>
            </a:r>
            <a:r>
              <a:rPr lang="en-GB" sz="2000" dirty="0" smtClean="0"/>
              <a:t> ‘Clusters’ </a:t>
            </a:r>
          </a:p>
          <a:p>
            <a:pPr algn="l"/>
            <a:r>
              <a:rPr lang="en-GB" sz="2000" dirty="0" smtClean="0"/>
              <a:t>(12x7=84) array at the focal plane </a:t>
            </a:r>
          </a:p>
          <a:p>
            <a:pPr algn="l"/>
            <a:r>
              <a:rPr lang="en-GB" sz="2000" dirty="0" smtClean="0"/>
              <a:t>of </a:t>
            </a:r>
            <a:r>
              <a:rPr lang="en-GB" sz="2000" dirty="0" err="1" smtClean="0"/>
              <a:t>BigRIPS</a:t>
            </a:r>
            <a:r>
              <a:rPr lang="en-GB" sz="2000" dirty="0" smtClean="0"/>
              <a:t> separator,  RIKEN, Japan</a:t>
            </a:r>
            <a:endParaRPr lang="en-GB" sz="2000" dirty="0"/>
          </a:p>
        </p:txBody>
      </p:sp>
    </p:spTree>
    <p:extLst>
      <p:ext uri="{BB962C8B-B14F-4D97-AF65-F5344CB8AC3E}">
        <p14:creationId xmlns:p14="http://schemas.microsoft.com/office/powerpoint/2010/main" val="7008297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7504" y="6516052"/>
            <a:ext cx="8949566" cy="369332"/>
          </a:xfrm>
          <a:prstGeom prst="rect">
            <a:avLst/>
          </a:prstGeom>
          <a:noFill/>
        </p:spPr>
        <p:txBody>
          <a:bodyPr wrap="none" rtlCol="0">
            <a:spAutoFit/>
          </a:bodyPr>
          <a:lstStyle/>
          <a:p>
            <a:r>
              <a:rPr lang="en-GB" dirty="0" smtClean="0"/>
              <a:t>F. Browne, </a:t>
            </a:r>
            <a:r>
              <a:rPr lang="en-GB" dirty="0" err="1" smtClean="0"/>
              <a:t>A.M.Bruce</a:t>
            </a:r>
            <a:r>
              <a:rPr lang="en-GB" dirty="0" smtClean="0"/>
              <a:t>, T. Sumikama et al., EURICA + FATIMA, Phys. Lett. B750 (2015) p448-452.</a:t>
            </a:r>
            <a:endParaRPr lang="en-GB" dirty="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393" y="116632"/>
            <a:ext cx="7108903" cy="4026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nvGrpSpPr>
        <p:grpSpPr>
          <a:xfrm>
            <a:off x="179512" y="4221088"/>
            <a:ext cx="7200800" cy="2296641"/>
            <a:chOff x="179512" y="4221088"/>
            <a:chExt cx="7200800" cy="2296641"/>
          </a:xfrm>
        </p:grpSpPr>
        <p:pic>
          <p:nvPicPr>
            <p:cNvPr id="1024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6165304"/>
              <a:ext cx="5904656" cy="35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4221088"/>
              <a:ext cx="7198464" cy="193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85579169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08" y="418480"/>
            <a:ext cx="8229600" cy="193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911"/>
            <a:ext cx="8801100" cy="40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79512" y="6453336"/>
            <a:ext cx="8368573" cy="369332"/>
          </a:xfrm>
          <a:prstGeom prst="rect">
            <a:avLst/>
          </a:prstGeom>
          <a:noFill/>
        </p:spPr>
        <p:txBody>
          <a:bodyPr wrap="none" rtlCol="0">
            <a:spAutoFit/>
          </a:bodyPr>
          <a:lstStyle/>
          <a:p>
            <a:r>
              <a:rPr lang="en-GB" baseline="30000" dirty="0" smtClean="0"/>
              <a:t>100</a:t>
            </a:r>
            <a:r>
              <a:rPr lang="en-GB" dirty="0" smtClean="0"/>
              <a:t>Zr populated in </a:t>
            </a:r>
            <a:r>
              <a:rPr lang="en-GB" baseline="30000" dirty="0" smtClean="0"/>
              <a:t>235</a:t>
            </a:r>
            <a:r>
              <a:rPr lang="en-GB" dirty="0" smtClean="0"/>
              <a:t>U(</a:t>
            </a:r>
            <a:r>
              <a:rPr lang="en-GB" dirty="0" err="1" smtClean="0"/>
              <a:t>n,f</a:t>
            </a:r>
            <a:r>
              <a:rPr lang="en-GB" dirty="0" smtClean="0"/>
              <a:t>)  and </a:t>
            </a:r>
            <a:r>
              <a:rPr lang="en-GB" baseline="30000" dirty="0" smtClean="0"/>
              <a:t>241</a:t>
            </a:r>
            <a:r>
              <a:rPr lang="en-GB" dirty="0" smtClean="0"/>
              <a:t>Pu(</a:t>
            </a:r>
            <a:r>
              <a:rPr lang="en-GB" dirty="0" err="1" smtClean="0"/>
              <a:t>n,f</a:t>
            </a:r>
            <a:r>
              <a:rPr lang="en-GB" dirty="0" smtClean="0"/>
              <a:t>) reactions at ILL, gammas with EXILL+FATIMA</a:t>
            </a:r>
            <a:endParaRPr lang="en-GB" dirty="0"/>
          </a:p>
        </p:txBody>
      </p:sp>
      <p:pic>
        <p:nvPicPr>
          <p:cNvPr id="1229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2420888"/>
            <a:ext cx="2880320" cy="410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300192" y="2132856"/>
            <a:ext cx="2489849" cy="2031325"/>
          </a:xfrm>
          <a:prstGeom prst="rect">
            <a:avLst/>
          </a:prstGeom>
          <a:noFill/>
          <a:ln>
            <a:solidFill>
              <a:schemeClr val="tx1">
                <a:lumMod val="75000"/>
                <a:lumOff val="25000"/>
              </a:schemeClr>
            </a:solidFill>
          </a:ln>
        </p:spPr>
        <p:txBody>
          <a:bodyPr wrap="none" rtlCol="0">
            <a:spAutoFit/>
          </a:bodyPr>
          <a:lstStyle/>
          <a:p>
            <a:r>
              <a:rPr lang="en-GB" dirty="0" smtClean="0"/>
              <a:t>EXILL + FATIMA array </a:t>
            </a:r>
          </a:p>
          <a:p>
            <a:r>
              <a:rPr lang="en-GB" dirty="0"/>
              <a:t>c</a:t>
            </a:r>
            <a:r>
              <a:rPr lang="en-GB" dirty="0" smtClean="0"/>
              <a:t>onsisting  of:</a:t>
            </a:r>
          </a:p>
          <a:p>
            <a:endParaRPr lang="en-GB" dirty="0" smtClean="0"/>
          </a:p>
          <a:p>
            <a:r>
              <a:rPr lang="en-GB" dirty="0" smtClean="0"/>
              <a:t>a) ) 8 x EXOGAM clovers </a:t>
            </a:r>
          </a:p>
          <a:p>
            <a:r>
              <a:rPr lang="en-GB" dirty="0" smtClean="0"/>
              <a:t>(32 </a:t>
            </a:r>
            <a:r>
              <a:rPr lang="en-GB" dirty="0" err="1" smtClean="0"/>
              <a:t>HPGe</a:t>
            </a:r>
            <a:r>
              <a:rPr lang="en-GB" dirty="0" smtClean="0"/>
              <a:t> crystals total)</a:t>
            </a:r>
          </a:p>
          <a:p>
            <a:r>
              <a:rPr lang="en-GB" dirty="0"/>
              <a:t>+</a:t>
            </a:r>
            <a:r>
              <a:rPr lang="en-GB" dirty="0" smtClean="0"/>
              <a:t> </a:t>
            </a:r>
            <a:endParaRPr lang="en-GB" dirty="0"/>
          </a:p>
          <a:p>
            <a:r>
              <a:rPr lang="en-GB" dirty="0" smtClean="0"/>
              <a:t>b) 16 x LaBr</a:t>
            </a:r>
            <a:r>
              <a:rPr lang="en-GB" baseline="-25000" dirty="0" smtClean="0"/>
              <a:t>3</a:t>
            </a:r>
            <a:r>
              <a:rPr lang="en-GB" dirty="0" smtClean="0"/>
              <a:t>(Ce) crystals</a:t>
            </a:r>
          </a:p>
        </p:txBody>
      </p:sp>
      <p:pic>
        <p:nvPicPr>
          <p:cNvPr id="1229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933" y="2348880"/>
            <a:ext cx="3279678"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659" y="4293096"/>
            <a:ext cx="3288213"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20384" y="4346726"/>
            <a:ext cx="2692518" cy="2018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21430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72008"/>
            <a:ext cx="8712968" cy="620688"/>
          </a:xfrm>
        </p:spPr>
        <p:txBody>
          <a:bodyPr>
            <a:normAutofit fontScale="90000"/>
          </a:bodyPr>
          <a:lstStyle/>
          <a:p>
            <a:r>
              <a:rPr lang="en-US" sz="2800" dirty="0"/>
              <a:t/>
            </a:r>
            <a:br>
              <a:rPr lang="en-US" sz="2800" dirty="0"/>
            </a:br>
            <a:r>
              <a:rPr lang="en-US" sz="2800" dirty="0" smtClean="0"/>
              <a:t>GAMMASPHERE </a:t>
            </a:r>
            <a:r>
              <a:rPr lang="en-US" sz="2800" dirty="0"/>
              <a:t>+ FATIMA; Argonne National </a:t>
            </a:r>
            <a:r>
              <a:rPr lang="en-US" sz="2800" dirty="0" smtClean="0"/>
              <a:t>Lab:</a:t>
            </a:r>
            <a:br>
              <a:rPr lang="en-US" sz="2800" dirty="0" smtClean="0"/>
            </a:br>
            <a:r>
              <a:rPr lang="en-US" sz="2800" dirty="0" smtClean="0"/>
              <a:t>Dec</a:t>
            </a:r>
            <a:r>
              <a:rPr lang="en-US" sz="2800" dirty="0"/>
              <a:t>. 2015 </a:t>
            </a:r>
            <a:r>
              <a:rPr lang="en-US" sz="2800" dirty="0" smtClean="0"/>
              <a:t>- Feb </a:t>
            </a:r>
            <a:r>
              <a:rPr lang="en-US" sz="2800" dirty="0"/>
              <a:t>. 2016</a:t>
            </a:r>
            <a:br>
              <a:rPr lang="en-US" sz="2800" dirty="0"/>
            </a:br>
            <a:r>
              <a:rPr lang="en-US" sz="2800" dirty="0"/>
              <a:t>Nuclei </a:t>
            </a:r>
            <a:r>
              <a:rPr lang="en-US" sz="2800" dirty="0" smtClean="0"/>
              <a:t>produced in </a:t>
            </a:r>
            <a:r>
              <a:rPr lang="en-US" sz="2800" baseline="30000" dirty="0" smtClean="0"/>
              <a:t>252</a:t>
            </a:r>
            <a:r>
              <a:rPr lang="en-US" sz="2800" dirty="0" smtClean="0"/>
              <a:t>Cf </a:t>
            </a:r>
            <a:r>
              <a:rPr lang="en-US" sz="2800" dirty="0" smtClean="0"/>
              <a:t>fission using a fixed source.</a:t>
            </a:r>
            <a:endParaRPr lang="en-US" sz="2800" dirty="0"/>
          </a:p>
        </p:txBody>
      </p:sp>
      <p:pic>
        <p:nvPicPr>
          <p:cNvPr id="4" name="Content Placeholder 3"/>
          <p:cNvPicPr>
            <a:picLocks noGrp="1" noChangeAspect="1"/>
          </p:cNvPicPr>
          <p:nvPr>
            <p:ph idx="1"/>
          </p:nvPr>
        </p:nvPicPr>
        <p:blipFill>
          <a:blip r:embed="rId2"/>
          <a:srcRect t="2906" b="2906"/>
          <a:stretch>
            <a:fillRect/>
          </a:stretch>
        </p:blipFill>
        <p:spPr>
          <a:xfrm>
            <a:off x="3668251" y="3789040"/>
            <a:ext cx="5368245" cy="2952328"/>
          </a:xfrm>
        </p:spPr>
      </p:pic>
      <p:sp>
        <p:nvSpPr>
          <p:cNvPr id="7" name="Rectangle 6"/>
          <p:cNvSpPr/>
          <p:nvPr/>
        </p:nvSpPr>
        <p:spPr>
          <a:xfrm>
            <a:off x="323528" y="3356992"/>
            <a:ext cx="1700572"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descr="https://scontent-cdg2-1.xx.fbcdn.net/t31.0-8/12465924_10206858928486603_5009996823639695281_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888" y="1218029"/>
            <a:ext cx="5252216" cy="3939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80512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l="37010" t="18500" r="37720" b="18091"/>
          <a:stretch/>
        </p:blipFill>
        <p:spPr>
          <a:xfrm>
            <a:off x="1331640" y="548680"/>
            <a:ext cx="2304256" cy="4088526"/>
          </a:xfrm>
          <a:prstGeom prst="snip2SameRect">
            <a:avLst/>
          </a:prstGeom>
        </p:spPr>
      </p:pic>
      <p:sp>
        <p:nvSpPr>
          <p:cNvPr id="2" name="Title 1"/>
          <p:cNvSpPr txBox="1">
            <a:spLocks/>
          </p:cNvSpPr>
          <p:nvPr/>
        </p:nvSpPr>
        <p:spPr>
          <a:xfrm>
            <a:off x="1476375" y="1911350"/>
            <a:ext cx="6264275" cy="3960813"/>
          </a:xfrm>
          <a:prstGeom prst="rect">
            <a:avLst/>
          </a:prstGeom>
        </p:spPr>
        <p:txBody>
          <a:bodyPr/>
          <a:lstStyle>
            <a:lvl1pPr algn="ctr" rtl="0" eaLnBrk="0" fontAlgn="base" hangingPunct="0">
              <a:spcBef>
                <a:spcPct val="0"/>
              </a:spcBef>
              <a:spcAft>
                <a:spcPct val="0"/>
              </a:spcAft>
              <a:defRPr sz="2400" b="1">
                <a:solidFill>
                  <a:schemeClr val="accent2">
                    <a:lumMod val="50000"/>
                  </a:schemeClr>
                </a:solidFill>
                <a:latin typeface="+mj-lt"/>
                <a:ea typeface="+mj-ea"/>
                <a:cs typeface="+mj-cs"/>
              </a:defRPr>
            </a:lvl1pPr>
            <a:lvl2pPr algn="ctr" rtl="0" eaLnBrk="0" fontAlgn="base" hangingPunct="0">
              <a:spcBef>
                <a:spcPct val="0"/>
              </a:spcBef>
              <a:spcAft>
                <a:spcPct val="0"/>
              </a:spcAft>
              <a:defRPr sz="2400" b="1">
                <a:solidFill>
                  <a:srgbClr val="FF0000"/>
                </a:solidFill>
                <a:latin typeface="Arial" charset="0"/>
              </a:defRPr>
            </a:lvl2pPr>
            <a:lvl3pPr algn="ctr" rtl="0" eaLnBrk="0" fontAlgn="base" hangingPunct="0">
              <a:spcBef>
                <a:spcPct val="0"/>
              </a:spcBef>
              <a:spcAft>
                <a:spcPct val="0"/>
              </a:spcAft>
              <a:defRPr sz="2400" b="1">
                <a:solidFill>
                  <a:srgbClr val="FF0000"/>
                </a:solidFill>
                <a:latin typeface="Arial" charset="0"/>
              </a:defRPr>
            </a:lvl3pPr>
            <a:lvl4pPr algn="ctr" rtl="0" eaLnBrk="0" fontAlgn="base" hangingPunct="0">
              <a:spcBef>
                <a:spcPct val="0"/>
              </a:spcBef>
              <a:spcAft>
                <a:spcPct val="0"/>
              </a:spcAft>
              <a:defRPr sz="2400" b="1">
                <a:solidFill>
                  <a:srgbClr val="FF0000"/>
                </a:solidFill>
                <a:latin typeface="Arial" charset="0"/>
              </a:defRPr>
            </a:lvl4pPr>
            <a:lvl5pPr algn="ctr" rtl="0" eaLnBrk="0" fontAlgn="base" hangingPunct="0">
              <a:spcBef>
                <a:spcPct val="0"/>
              </a:spcBef>
              <a:spcAft>
                <a:spcPct val="0"/>
              </a:spcAft>
              <a:defRPr sz="2400" b="1">
                <a:solidFill>
                  <a:srgbClr val="FF0000"/>
                </a:solidFill>
                <a:latin typeface="Arial" charset="0"/>
              </a:defRPr>
            </a:lvl5pPr>
            <a:lvl6pPr marL="457200" algn="ctr" rtl="0" fontAlgn="base">
              <a:spcBef>
                <a:spcPct val="0"/>
              </a:spcBef>
              <a:spcAft>
                <a:spcPct val="0"/>
              </a:spcAft>
              <a:defRPr sz="2400" b="1">
                <a:solidFill>
                  <a:srgbClr val="FF0000"/>
                </a:solidFill>
                <a:latin typeface="Arial" charset="0"/>
              </a:defRPr>
            </a:lvl6pPr>
            <a:lvl7pPr marL="914400" algn="ctr" rtl="0" fontAlgn="base">
              <a:spcBef>
                <a:spcPct val="0"/>
              </a:spcBef>
              <a:spcAft>
                <a:spcPct val="0"/>
              </a:spcAft>
              <a:defRPr sz="2400" b="1">
                <a:solidFill>
                  <a:srgbClr val="FF0000"/>
                </a:solidFill>
                <a:latin typeface="Arial" charset="0"/>
              </a:defRPr>
            </a:lvl7pPr>
            <a:lvl8pPr marL="1371600" algn="ctr" rtl="0" fontAlgn="base">
              <a:spcBef>
                <a:spcPct val="0"/>
              </a:spcBef>
              <a:spcAft>
                <a:spcPct val="0"/>
              </a:spcAft>
              <a:defRPr sz="2400" b="1">
                <a:solidFill>
                  <a:srgbClr val="FF0000"/>
                </a:solidFill>
                <a:latin typeface="Arial" charset="0"/>
              </a:defRPr>
            </a:lvl8pPr>
            <a:lvl9pPr marL="1828800" algn="ctr" rtl="0" fontAlgn="base">
              <a:spcBef>
                <a:spcPct val="0"/>
              </a:spcBef>
              <a:spcAft>
                <a:spcPct val="0"/>
              </a:spcAft>
              <a:defRPr sz="2400" b="1">
                <a:solidFill>
                  <a:srgbClr val="FF0000"/>
                </a:solidFill>
                <a:latin typeface="Arial" charset="0"/>
              </a:defRPr>
            </a:lvl9pPr>
          </a:lstStyle>
          <a:p>
            <a:pPr>
              <a:defRPr/>
            </a:pPr>
            <a:r>
              <a:rPr lang="en-GB" sz="2000" i="1" kern="0" dirty="0" smtClean="0">
                <a:solidFill>
                  <a:srgbClr val="FFFFFF">
                    <a:lumMod val="50000"/>
                  </a:srgbClr>
                </a:solidFill>
                <a:cs typeface="Calibri" pitchFamily="34" charset="0"/>
              </a:rPr>
              <a:t/>
            </a:r>
            <a:br>
              <a:rPr lang="en-GB" sz="2000" i="1" kern="0" dirty="0" smtClean="0">
                <a:solidFill>
                  <a:srgbClr val="FFFFFF">
                    <a:lumMod val="50000"/>
                  </a:srgbClr>
                </a:solidFill>
                <a:cs typeface="Calibri" pitchFamily="34" charset="0"/>
              </a:rPr>
            </a:br>
            <a:endParaRPr lang="en-GB" sz="2000" i="1" kern="0" dirty="0">
              <a:solidFill>
                <a:srgbClr val="FFFFFF">
                  <a:lumMod val="50000"/>
                </a:srgbClr>
              </a:solidFill>
              <a:cs typeface="Calibri" pitchFamily="34" charset="0"/>
            </a:endParaRPr>
          </a:p>
        </p:txBody>
      </p:sp>
      <p:sp>
        <p:nvSpPr>
          <p:cNvPr id="4099" name="Date Placeholder 4"/>
          <p:cNvSpPr>
            <a:spLocks noGrp="1"/>
          </p:cNvSpPr>
          <p:nvPr/>
        </p:nvSpPr>
        <p:spPr bwMode="auto">
          <a:xfrm>
            <a:off x="7026275" y="650557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sz="2000">
                <a:solidFill>
                  <a:schemeClr val="tx1"/>
                </a:solidFill>
                <a:latin typeface="Arial" charset="0"/>
              </a:defRPr>
            </a:lvl1pPr>
            <a:lvl2pPr indent="-285750" algn="l" eaLnBrk="0" hangingPunct="0">
              <a:spcBef>
                <a:spcPct val="20000"/>
              </a:spcBef>
              <a:buChar char="–"/>
              <a:defRPr sz="2000">
                <a:solidFill>
                  <a:schemeClr val="tx1"/>
                </a:solidFill>
                <a:latin typeface="Arial" charset="0"/>
              </a:defRPr>
            </a:lvl2pPr>
            <a:lvl3pPr indent="-228600" algn="l" eaLnBrk="0" hangingPunct="0">
              <a:spcBef>
                <a:spcPct val="20000"/>
              </a:spcBef>
              <a:buChar char="•"/>
              <a:defRPr sz="2000">
                <a:solidFill>
                  <a:schemeClr val="tx1"/>
                </a:solidFill>
                <a:latin typeface="Arial" charset="0"/>
              </a:defRPr>
            </a:lvl3pPr>
            <a:lvl4pPr indent="-228600" algn="l" eaLnBrk="0" hangingPunct="0">
              <a:spcBef>
                <a:spcPct val="20000"/>
              </a:spcBef>
              <a:buChar char="–"/>
              <a:defRPr sz="2000">
                <a:solidFill>
                  <a:schemeClr val="tx1"/>
                </a:solidFill>
                <a:latin typeface="Arial" charset="0"/>
              </a:defRPr>
            </a:lvl4pPr>
            <a:lvl5pPr indent="-228600" algn="l" eaLnBrk="0" hangingPunct="0">
              <a:spcBef>
                <a:spcPct val="20000"/>
              </a:spcBef>
              <a:buChar char="»"/>
              <a:defRPr sz="2000">
                <a:solidFill>
                  <a:schemeClr val="tx1"/>
                </a:solidFill>
                <a:latin typeface="Arial" charset="0"/>
              </a:defRPr>
            </a:lvl5pPr>
            <a:lvl6pPr indent="-228600" eaLnBrk="0" fontAlgn="base" hangingPunct="0">
              <a:spcBef>
                <a:spcPct val="20000"/>
              </a:spcBef>
              <a:spcAft>
                <a:spcPct val="0"/>
              </a:spcAft>
              <a:buChar char="»"/>
              <a:defRPr sz="2000">
                <a:solidFill>
                  <a:schemeClr val="tx1"/>
                </a:solidFill>
                <a:latin typeface="Arial" charset="0"/>
              </a:defRPr>
            </a:lvl6pPr>
            <a:lvl7pPr indent="-228600" eaLnBrk="0" fontAlgn="base" hangingPunct="0">
              <a:spcBef>
                <a:spcPct val="20000"/>
              </a:spcBef>
              <a:spcAft>
                <a:spcPct val="0"/>
              </a:spcAft>
              <a:buChar char="»"/>
              <a:defRPr sz="2000">
                <a:solidFill>
                  <a:schemeClr val="tx1"/>
                </a:solidFill>
                <a:latin typeface="Arial" charset="0"/>
              </a:defRPr>
            </a:lvl7pPr>
            <a:lvl8pPr indent="-228600" eaLnBrk="0" fontAlgn="base" hangingPunct="0">
              <a:spcBef>
                <a:spcPct val="20000"/>
              </a:spcBef>
              <a:spcAft>
                <a:spcPct val="0"/>
              </a:spcAft>
              <a:buChar char="»"/>
              <a:defRPr sz="2000">
                <a:solidFill>
                  <a:schemeClr val="tx1"/>
                </a:solidFill>
                <a:latin typeface="Arial" charset="0"/>
              </a:defRPr>
            </a:lvl8pPr>
            <a:lvl9pPr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GB" altLang="en-US" sz="1400">
              <a:solidFill>
                <a:srgbClr val="000000"/>
              </a:solidFill>
            </a:endParaRPr>
          </a:p>
        </p:txBody>
      </p:sp>
      <p:pic>
        <p:nvPicPr>
          <p:cNvPr id="4100" name="Picture 5"/>
          <p:cNvPicPr>
            <a:picLocks noChangeAspect="1"/>
          </p:cNvPicPr>
          <p:nvPr/>
        </p:nvPicPr>
        <p:blipFill>
          <a:blip r:embed="rId3">
            <a:extLst>
              <a:ext uri="{28A0092B-C50C-407E-A947-70E740481C1C}">
                <a14:useLocalDpi xmlns:a14="http://schemas.microsoft.com/office/drawing/2010/main" val="0"/>
              </a:ext>
            </a:extLst>
          </a:blip>
          <a:srcRect l="33818" t="20752" r="29636" b="13937"/>
          <a:stretch>
            <a:fillRect/>
          </a:stretch>
        </p:blipFill>
        <p:spPr bwMode="auto">
          <a:xfrm>
            <a:off x="5065713" y="1397000"/>
            <a:ext cx="3802062"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9946" t="19852" r="24029" b="13937"/>
          <a:stretch/>
        </p:blipFill>
        <p:spPr>
          <a:xfrm>
            <a:off x="69732" y="3016217"/>
            <a:ext cx="3776746" cy="3841783"/>
          </a:xfrm>
          <a:prstGeom prst="snip2SameRect">
            <a:avLst/>
          </a:prstGeom>
        </p:spPr>
      </p:pic>
      <p:cxnSp>
        <p:nvCxnSpPr>
          <p:cNvPr id="8" name="Straight Connector 7"/>
          <p:cNvCxnSpPr/>
          <p:nvPr/>
        </p:nvCxnSpPr>
        <p:spPr>
          <a:xfrm flipV="1">
            <a:off x="5311775" y="3765550"/>
            <a:ext cx="3522663" cy="33338"/>
          </a:xfrm>
          <a:prstGeom prst="line">
            <a:avLst/>
          </a:prstGeom>
          <a:ln w="28575">
            <a:solidFill>
              <a:schemeClr val="tx1"/>
            </a:solidFill>
            <a:prstDash val="lgDashDot"/>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62500" y="3806825"/>
            <a:ext cx="482600" cy="79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654550" y="5935663"/>
            <a:ext cx="493713" cy="31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4838700" y="3824288"/>
            <a:ext cx="15875" cy="2111375"/>
          </a:xfrm>
          <a:prstGeom prst="line">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107" name="TextBox 25"/>
          <p:cNvSpPr txBox="1">
            <a:spLocks noChangeArrowheads="1"/>
          </p:cNvSpPr>
          <p:nvPr/>
        </p:nvSpPr>
        <p:spPr bwMode="auto">
          <a:xfrm>
            <a:off x="5580063" y="742950"/>
            <a:ext cx="25082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r>
              <a:rPr lang="en-GB" altLang="en-US" sz="1400"/>
              <a:t>Existing Gammasphere half – opposite half withdrawn</a:t>
            </a:r>
          </a:p>
        </p:txBody>
      </p:sp>
      <p:sp>
        <p:nvSpPr>
          <p:cNvPr id="4108" name="TextBox 26"/>
          <p:cNvSpPr txBox="1">
            <a:spLocks noChangeArrowheads="1"/>
          </p:cNvSpPr>
          <p:nvPr/>
        </p:nvSpPr>
        <p:spPr bwMode="auto">
          <a:xfrm rot="-5400000">
            <a:off x="4257675" y="4754563"/>
            <a:ext cx="930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altLang="en-US" sz="1400"/>
              <a:t>1020 mm</a:t>
            </a:r>
          </a:p>
        </p:txBody>
      </p:sp>
    </p:spTree>
    <p:extLst>
      <p:ext uri="{BB962C8B-B14F-4D97-AF65-F5344CB8AC3E}">
        <p14:creationId xmlns:p14="http://schemas.microsoft.com/office/powerpoint/2010/main" val="2640518751"/>
      </p:ext>
    </p:extLst>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Shape 79"/>
          <p:cNvSpPr txBox="1">
            <a:spLocks noGrp="1"/>
          </p:cNvSpPr>
          <p:nvPr>
            <p:ph type="title"/>
          </p:nvPr>
        </p:nvSpPr>
        <p:spPr>
          <a:xfrm>
            <a:off x="323527" y="188640"/>
            <a:ext cx="8648458" cy="638944"/>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Calibri"/>
              <a:buNone/>
            </a:pPr>
            <a:r>
              <a:rPr lang="en-GB" sz="3200" b="0" i="0" u="none" strike="noStrike" cap="none" baseline="0" dirty="0" smtClean="0">
                <a:solidFill>
                  <a:schemeClr val="dk2"/>
                </a:solidFill>
                <a:latin typeface="Calibri"/>
                <a:ea typeface="Calibri"/>
                <a:cs typeface="Calibri"/>
                <a:sym typeface="Calibri"/>
              </a:rPr>
              <a:t>LaBr</a:t>
            </a:r>
            <a:r>
              <a:rPr lang="en-GB" sz="3200" b="0" i="0" u="none" strike="noStrike" cap="none" baseline="-25000" dirty="0" smtClean="0">
                <a:solidFill>
                  <a:schemeClr val="dk2"/>
                </a:solidFill>
                <a:latin typeface="Calibri"/>
                <a:ea typeface="Calibri"/>
                <a:cs typeface="Calibri"/>
                <a:sym typeface="Calibri"/>
              </a:rPr>
              <a:t>3</a:t>
            </a:r>
            <a:r>
              <a:rPr lang="en-GB" sz="3200" b="0" i="0" u="none" strike="noStrike" cap="none" baseline="0" dirty="0" smtClean="0">
                <a:solidFill>
                  <a:schemeClr val="dk2"/>
                </a:solidFill>
                <a:latin typeface="Calibri"/>
                <a:ea typeface="Calibri"/>
                <a:cs typeface="Calibri"/>
                <a:sym typeface="Calibri"/>
              </a:rPr>
              <a:t>(Ce) </a:t>
            </a:r>
            <a:r>
              <a:rPr lang="en-GB" sz="3200" dirty="0" smtClean="0">
                <a:solidFill>
                  <a:schemeClr val="dk2"/>
                </a:solidFill>
                <a:latin typeface="Calibri"/>
                <a:ea typeface="Calibri"/>
                <a:cs typeface="Calibri"/>
                <a:sym typeface="Calibri"/>
              </a:rPr>
              <a:t>Focal Plane </a:t>
            </a:r>
            <a:r>
              <a:rPr lang="en-GB" sz="3200" b="0" i="0" u="none" strike="noStrike" cap="none" baseline="0" dirty="0" smtClean="0">
                <a:solidFill>
                  <a:schemeClr val="dk2"/>
                </a:solidFill>
                <a:latin typeface="Calibri"/>
                <a:ea typeface="Calibri"/>
                <a:cs typeface="Calibri"/>
                <a:sym typeface="Calibri"/>
              </a:rPr>
              <a:t>Array at </a:t>
            </a:r>
            <a:r>
              <a:rPr lang="en-GB" sz="3200" b="0" i="0" u="none" strike="noStrike" cap="none" baseline="0" dirty="0">
                <a:solidFill>
                  <a:schemeClr val="dk2"/>
                </a:solidFill>
                <a:latin typeface="Calibri"/>
                <a:ea typeface="Calibri"/>
                <a:cs typeface="Calibri"/>
                <a:sym typeface="Calibri"/>
              </a:rPr>
              <a:t>JYFL</a:t>
            </a:r>
          </a:p>
        </p:txBody>
      </p:sp>
      <p:sp>
        <p:nvSpPr>
          <p:cNvPr id="80" name="Shape 80"/>
          <p:cNvSpPr txBox="1"/>
          <p:nvPr/>
        </p:nvSpPr>
        <p:spPr>
          <a:xfrm>
            <a:off x="755576" y="6443244"/>
            <a:ext cx="7776863"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GB" sz="1800" b="0" i="0" u="none" strike="noStrike" cap="none" baseline="0" dirty="0">
                <a:solidFill>
                  <a:schemeClr val="dk1"/>
                </a:solidFill>
                <a:latin typeface="Calibri"/>
                <a:ea typeface="Calibri"/>
                <a:cs typeface="Calibri"/>
                <a:sym typeface="Calibri"/>
              </a:rPr>
              <a:t>Michael </a:t>
            </a:r>
            <a:r>
              <a:rPr lang="en-GB" sz="1800" b="0" i="0" u="none" strike="noStrike" cap="none" baseline="0" dirty="0" err="1" smtClean="0">
                <a:solidFill>
                  <a:schemeClr val="dk1"/>
                </a:solidFill>
                <a:latin typeface="Calibri"/>
                <a:ea typeface="Calibri"/>
                <a:cs typeface="Calibri"/>
                <a:sym typeface="Calibri"/>
              </a:rPr>
              <a:t>Mallaburn</a:t>
            </a:r>
            <a:r>
              <a:rPr lang="en-GB" sz="1800" b="0" i="0" u="none" strike="noStrike" cap="none" baseline="0" dirty="0" smtClean="0">
                <a:solidFill>
                  <a:schemeClr val="dk1"/>
                </a:solidFill>
                <a:latin typeface="Calibri"/>
                <a:ea typeface="Calibri"/>
                <a:cs typeface="Calibri"/>
                <a:sym typeface="Calibri"/>
              </a:rPr>
              <a:t>, David Cullen et al.,  </a:t>
            </a:r>
            <a:r>
              <a:rPr lang="en-GB" sz="1800" b="0" i="0" u="none" strike="noStrike" cap="none" baseline="0" dirty="0">
                <a:solidFill>
                  <a:schemeClr val="dk1"/>
                </a:solidFill>
                <a:latin typeface="Calibri"/>
                <a:ea typeface="Calibri"/>
                <a:cs typeface="Calibri"/>
                <a:sym typeface="Calibri"/>
              </a:rPr>
              <a:t>– University of Manchester</a:t>
            </a:r>
          </a:p>
        </p:txBody>
      </p:sp>
      <p:pic>
        <p:nvPicPr>
          <p:cNvPr id="81" name="Shape 81"/>
          <p:cNvPicPr preferRelativeResize="0"/>
          <p:nvPr/>
        </p:nvPicPr>
        <p:blipFill rotWithShape="1">
          <a:blip r:embed="rId3">
            <a:alphaModFix/>
          </a:blip>
          <a:srcRect/>
          <a:stretch/>
        </p:blipFill>
        <p:spPr>
          <a:xfrm>
            <a:off x="179512" y="1196752"/>
            <a:ext cx="4673022" cy="4001490"/>
          </a:xfrm>
          <a:prstGeom prst="rect">
            <a:avLst/>
          </a:prstGeom>
          <a:noFill/>
          <a:ln>
            <a:noFill/>
          </a:ln>
        </p:spPr>
      </p:pic>
      <p:sp>
        <p:nvSpPr>
          <p:cNvPr id="82" name="Shape 82"/>
          <p:cNvSpPr txBox="1"/>
          <p:nvPr/>
        </p:nvSpPr>
        <p:spPr>
          <a:xfrm>
            <a:off x="4932040" y="1002978"/>
            <a:ext cx="4039945" cy="220999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GB" sz="1800" b="0" i="0" u="none" strike="noStrike" cap="none" baseline="0" dirty="0">
                <a:solidFill>
                  <a:schemeClr val="dk1"/>
                </a:solidFill>
                <a:latin typeface="Calibri"/>
                <a:ea typeface="Calibri"/>
                <a:cs typeface="Calibri"/>
                <a:sym typeface="Calibri"/>
              </a:rPr>
              <a:t>A test measurement of </a:t>
            </a:r>
            <a:r>
              <a:rPr lang="en-GB" sz="1800" b="0" i="0" u="none" strike="noStrike" cap="none" baseline="30000" dirty="0">
                <a:solidFill>
                  <a:schemeClr val="dk1"/>
                </a:solidFill>
                <a:latin typeface="Calibri"/>
                <a:ea typeface="Calibri"/>
                <a:cs typeface="Calibri"/>
                <a:sym typeface="Calibri"/>
              </a:rPr>
              <a:t>138</a:t>
            </a:r>
            <a:r>
              <a:rPr lang="en-GB" sz="1800" b="0" i="0" u="none" strike="noStrike" cap="none" baseline="0" dirty="0">
                <a:solidFill>
                  <a:schemeClr val="dk1"/>
                </a:solidFill>
                <a:latin typeface="Calibri"/>
                <a:ea typeface="Calibri"/>
                <a:cs typeface="Calibri"/>
                <a:sym typeface="Calibri"/>
              </a:rPr>
              <a:t>Gd sub-isomer 2</a:t>
            </a:r>
            <a:r>
              <a:rPr lang="en-GB" sz="1800" b="0" i="0" u="none" strike="noStrike" cap="none" baseline="30000" dirty="0">
                <a:solidFill>
                  <a:schemeClr val="dk1"/>
                </a:solidFill>
                <a:latin typeface="Calibri"/>
                <a:ea typeface="Calibri"/>
                <a:cs typeface="Calibri"/>
                <a:sym typeface="Calibri"/>
              </a:rPr>
              <a:t>+</a:t>
            </a:r>
            <a:r>
              <a:rPr lang="en-GB" sz="1800" b="0" i="0" u="none" strike="noStrike" cap="none" baseline="0" dirty="0">
                <a:solidFill>
                  <a:schemeClr val="dk1"/>
                </a:solidFill>
                <a:latin typeface="Calibri"/>
                <a:ea typeface="Calibri"/>
                <a:cs typeface="Calibri"/>
                <a:sym typeface="Calibri"/>
              </a:rPr>
              <a:t> </a:t>
            </a:r>
            <a:r>
              <a:rPr lang="en-GB" dirty="0">
                <a:solidFill>
                  <a:schemeClr val="dk1"/>
                </a:solidFill>
                <a:latin typeface="Calibri"/>
                <a:ea typeface="Calibri"/>
                <a:cs typeface="Calibri"/>
                <a:sym typeface="Calibri"/>
              </a:rPr>
              <a:t>→</a:t>
            </a:r>
            <a:r>
              <a:rPr lang="en-GB" sz="1800" b="0" i="0" u="none" strike="noStrike" cap="none" baseline="0" dirty="0" smtClean="0">
                <a:solidFill>
                  <a:schemeClr val="dk1"/>
                </a:solidFill>
                <a:latin typeface="Calibri"/>
                <a:ea typeface="Calibri"/>
                <a:cs typeface="Calibri"/>
                <a:sym typeface="Calibri"/>
              </a:rPr>
              <a:t>0</a:t>
            </a:r>
            <a:r>
              <a:rPr lang="en-GB" sz="1800" b="0" i="0" u="none" strike="noStrike" cap="none" baseline="30000" dirty="0">
                <a:solidFill>
                  <a:schemeClr val="dk1"/>
                </a:solidFill>
                <a:latin typeface="Calibri"/>
                <a:ea typeface="Calibri"/>
                <a:cs typeface="Calibri"/>
                <a:sym typeface="Calibri"/>
              </a:rPr>
              <a:t>+</a:t>
            </a:r>
            <a:r>
              <a:rPr lang="en-GB" sz="1800" b="0" i="0" u="none" strike="noStrike" cap="none" baseline="0" dirty="0">
                <a:solidFill>
                  <a:schemeClr val="dk1"/>
                </a:solidFill>
                <a:latin typeface="Calibri"/>
                <a:ea typeface="Calibri"/>
                <a:cs typeface="Calibri"/>
                <a:sym typeface="Calibri"/>
              </a:rPr>
              <a:t> transition was carried out in </a:t>
            </a:r>
            <a:r>
              <a:rPr lang="en-GB" sz="1800" b="0" i="0" u="none" strike="noStrike" cap="none" baseline="0" dirty="0" err="1">
                <a:solidFill>
                  <a:schemeClr val="dk1"/>
                </a:solidFill>
                <a:latin typeface="Calibri"/>
                <a:ea typeface="Calibri"/>
                <a:cs typeface="Calibri"/>
                <a:sym typeface="Calibri"/>
              </a:rPr>
              <a:t>Jyväskylä</a:t>
            </a:r>
            <a:r>
              <a:rPr lang="en-GB" sz="1800" b="0" i="0" u="none" strike="noStrike" cap="none" baseline="0" dirty="0">
                <a:solidFill>
                  <a:schemeClr val="dk1"/>
                </a:solidFill>
                <a:latin typeface="Calibri"/>
                <a:ea typeface="Calibri"/>
                <a:cs typeface="Calibri"/>
                <a:sym typeface="Calibri"/>
              </a:rPr>
              <a:t> </a:t>
            </a:r>
            <a:r>
              <a:rPr lang="en-GB" sz="1800" b="0" i="0" u="none" strike="noStrike" cap="none" baseline="0" dirty="0" smtClean="0">
                <a:solidFill>
                  <a:schemeClr val="dk1"/>
                </a:solidFill>
                <a:latin typeface="Calibri"/>
                <a:ea typeface="Calibri"/>
                <a:cs typeface="Calibri"/>
                <a:sym typeface="Calibri"/>
              </a:rPr>
              <a:t> , Finland</a:t>
            </a:r>
            <a:r>
              <a:rPr lang="en-GB" dirty="0" smtClean="0">
                <a:solidFill>
                  <a:schemeClr val="dk1"/>
                </a:solidFill>
                <a:latin typeface="Calibri"/>
                <a:ea typeface="Calibri"/>
                <a:cs typeface="Calibri"/>
                <a:sym typeface="Calibri"/>
              </a:rPr>
              <a:t>,  </a:t>
            </a:r>
            <a:r>
              <a:rPr lang="en-GB" sz="1800" b="0" i="0" u="none" strike="noStrike" cap="none" baseline="0" dirty="0" smtClean="0">
                <a:solidFill>
                  <a:schemeClr val="dk1"/>
                </a:solidFill>
                <a:latin typeface="Calibri"/>
                <a:ea typeface="Calibri"/>
                <a:cs typeface="Calibri"/>
                <a:sym typeface="Calibri"/>
              </a:rPr>
              <a:t>in Autumn </a:t>
            </a:r>
            <a:r>
              <a:rPr lang="en-GB" sz="1800" b="0" i="0" u="none" strike="noStrike" cap="none" baseline="0" dirty="0">
                <a:solidFill>
                  <a:schemeClr val="dk1"/>
                </a:solidFill>
                <a:latin typeface="Calibri"/>
                <a:ea typeface="Calibri"/>
                <a:cs typeface="Calibri"/>
                <a:sym typeface="Calibri"/>
              </a:rPr>
              <a:t>2015</a:t>
            </a:r>
            <a:r>
              <a:rPr lang="en-GB" sz="1800" b="0" i="0" u="none" strike="noStrike" cap="none" baseline="0" dirty="0" smtClean="0">
                <a:solidFill>
                  <a:schemeClr val="dk1"/>
                </a:solidFill>
                <a:latin typeface="Calibri"/>
                <a:ea typeface="Calibri"/>
                <a:cs typeface="Calibri"/>
                <a:sym typeface="Calibri"/>
              </a:rPr>
              <a:t>.</a:t>
            </a:r>
          </a:p>
          <a:p>
            <a:pPr marL="0" marR="0" lvl="0" indent="0" algn="l" rtl="0">
              <a:spcBef>
                <a:spcPts val="0"/>
              </a:spcBef>
              <a:buSzPct val="25000"/>
              <a:buNone/>
            </a:pPr>
            <a:endParaRPr lang="en-GB" sz="18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GB" sz="1800" b="0" i="0" u="none" strike="noStrike" cap="none" baseline="0" dirty="0" smtClean="0">
                <a:solidFill>
                  <a:schemeClr val="dk1"/>
                </a:solidFill>
                <a:latin typeface="Calibri"/>
                <a:ea typeface="Calibri"/>
                <a:cs typeface="Calibri"/>
                <a:sym typeface="Calibri"/>
              </a:rPr>
              <a:t>This</a:t>
            </a:r>
            <a:r>
              <a:rPr lang="en-GB" sz="1800" b="0" i="0" u="none" strike="noStrike" cap="none" dirty="0" smtClean="0">
                <a:solidFill>
                  <a:schemeClr val="dk1"/>
                </a:solidFill>
                <a:latin typeface="Calibri"/>
                <a:ea typeface="Calibri"/>
                <a:cs typeface="Calibri"/>
                <a:sym typeface="Calibri"/>
              </a:rPr>
              <a:t> was the </a:t>
            </a:r>
            <a:r>
              <a:rPr lang="en-GB" sz="1800" b="0" i="0" u="none" strike="noStrike" cap="none" baseline="0" dirty="0" smtClean="0">
                <a:solidFill>
                  <a:schemeClr val="dk1"/>
                </a:solidFill>
                <a:latin typeface="Calibri"/>
                <a:ea typeface="Calibri"/>
                <a:cs typeface="Calibri"/>
                <a:sym typeface="Calibri"/>
              </a:rPr>
              <a:t>first </a:t>
            </a:r>
            <a:r>
              <a:rPr lang="en-GB" sz="1800" b="0" i="0" u="none" strike="noStrike" cap="none" baseline="0" dirty="0">
                <a:solidFill>
                  <a:schemeClr val="dk1"/>
                </a:solidFill>
                <a:latin typeface="Calibri"/>
                <a:ea typeface="Calibri"/>
                <a:cs typeface="Calibri"/>
                <a:sym typeface="Calibri"/>
              </a:rPr>
              <a:t>fast timing measurement using the GREAT focal plane DSSD as a distributed </a:t>
            </a:r>
            <a:r>
              <a:rPr lang="en-GB" sz="1800" b="0" i="0" u="none" strike="noStrike" cap="none" baseline="0" dirty="0" smtClean="0">
                <a:solidFill>
                  <a:schemeClr val="dk1"/>
                </a:solidFill>
                <a:latin typeface="Calibri"/>
                <a:ea typeface="Calibri"/>
                <a:cs typeface="Calibri"/>
                <a:sym typeface="Calibri"/>
              </a:rPr>
              <a:t>source.</a:t>
            </a:r>
            <a:endParaRPr lang="en-GB" sz="1800" b="0" i="0" u="none" strike="noStrike" cap="none" baseline="0" dirty="0">
              <a:solidFill>
                <a:schemeClr val="dk1"/>
              </a:solidFill>
              <a:latin typeface="Calibri"/>
              <a:ea typeface="Calibri"/>
              <a:cs typeface="Calibri"/>
              <a:sym typeface="Calibri"/>
            </a:endParaRPr>
          </a:p>
        </p:txBody>
      </p:sp>
      <p:pic>
        <p:nvPicPr>
          <p:cNvPr id="83" name="Shape 83"/>
          <p:cNvPicPr preferRelativeResize="0"/>
          <p:nvPr/>
        </p:nvPicPr>
        <p:blipFill rotWithShape="1">
          <a:blip r:embed="rId4">
            <a:alphaModFix/>
          </a:blip>
          <a:srcRect l="27489" t="56240" r="28689" b="7698"/>
          <a:stretch/>
        </p:blipFill>
        <p:spPr>
          <a:xfrm>
            <a:off x="5004048" y="3236878"/>
            <a:ext cx="3967937" cy="3072442"/>
          </a:xfrm>
          <a:prstGeom prst="rect">
            <a:avLst/>
          </a:prstGeom>
          <a:noFill/>
          <a:ln>
            <a:noFill/>
          </a:ln>
        </p:spPr>
      </p:pic>
    </p:spTree>
    <p:extLst>
      <p:ext uri="{BB962C8B-B14F-4D97-AF65-F5344CB8AC3E}">
        <p14:creationId xmlns:p14="http://schemas.microsoft.com/office/powerpoint/2010/main" val="3452898769"/>
      </p:ext>
    </p:extLst>
  </p:cSld>
  <p:clrMapOvr>
    <a:masterClrMapping/>
  </p:clrMapOvr>
  <p:transition spd="slow">
    <p:cu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124744"/>
            <a:ext cx="8229600" cy="1143000"/>
          </a:xfrm>
        </p:spPr>
        <p:txBody>
          <a:bodyPr>
            <a:normAutofit fontScale="90000"/>
          </a:bodyPr>
          <a:lstStyle/>
          <a:p>
            <a:r>
              <a:rPr lang="en-GB" dirty="0"/>
              <a:t>N</a:t>
            </a:r>
            <a:r>
              <a:rPr lang="en-GB" dirty="0" smtClean="0"/>
              <a:t>ear-future </a:t>
            </a:r>
            <a:r>
              <a:rPr lang="en-GB" dirty="0"/>
              <a:t> </a:t>
            </a:r>
            <a:r>
              <a:rPr lang="en-GB" dirty="0"/>
              <a:t>h</a:t>
            </a:r>
            <a:r>
              <a:rPr lang="en-GB" dirty="0" smtClean="0"/>
              <a:t>ybrid arrays </a:t>
            </a:r>
            <a:br>
              <a:rPr lang="en-GB" dirty="0" smtClean="0"/>
            </a:br>
            <a:r>
              <a:rPr lang="en-GB" dirty="0" smtClean="0"/>
              <a:t>for </a:t>
            </a:r>
            <a:r>
              <a:rPr lang="en-GB" dirty="0" smtClean="0"/>
              <a:t>nuclear structure research.</a:t>
            </a:r>
            <a:br>
              <a:rPr lang="en-GB" dirty="0" smtClean="0"/>
            </a:br>
            <a:endParaRPr lang="en-GB" dirty="0"/>
          </a:p>
        </p:txBody>
      </p:sp>
      <p:sp>
        <p:nvSpPr>
          <p:cNvPr id="3" name="Content Placeholder 2"/>
          <p:cNvSpPr>
            <a:spLocks noGrp="1"/>
          </p:cNvSpPr>
          <p:nvPr>
            <p:ph idx="1"/>
          </p:nvPr>
        </p:nvSpPr>
        <p:spPr>
          <a:xfrm>
            <a:off x="467544" y="2852937"/>
            <a:ext cx="8229600" cy="1440160"/>
          </a:xfrm>
        </p:spPr>
        <p:txBody>
          <a:bodyPr>
            <a:normAutofit fontScale="92500"/>
          </a:bodyPr>
          <a:lstStyle/>
          <a:p>
            <a:r>
              <a:rPr lang="en-GB" dirty="0" smtClean="0"/>
              <a:t>AGATA+FATIMA.</a:t>
            </a:r>
          </a:p>
          <a:p>
            <a:r>
              <a:rPr lang="en-GB" dirty="0" err="1" smtClean="0"/>
              <a:t>NuBALL</a:t>
            </a:r>
            <a:r>
              <a:rPr lang="en-GB" dirty="0" smtClean="0"/>
              <a:t> (</a:t>
            </a:r>
            <a:r>
              <a:rPr lang="en-GB" dirty="0" err="1" smtClean="0"/>
              <a:t>HPGe</a:t>
            </a:r>
            <a:r>
              <a:rPr lang="en-GB" dirty="0" smtClean="0"/>
              <a:t> clovers and FATIMA &amp; IPN-</a:t>
            </a:r>
            <a:r>
              <a:rPr lang="en-GB" dirty="0" err="1" smtClean="0"/>
              <a:t>Orsay</a:t>
            </a:r>
            <a:r>
              <a:rPr lang="en-GB" dirty="0" smtClean="0"/>
              <a:t>)</a:t>
            </a:r>
          </a:p>
        </p:txBody>
      </p:sp>
    </p:spTree>
    <p:extLst>
      <p:ext uri="{BB962C8B-B14F-4D97-AF65-F5344CB8AC3E}">
        <p14:creationId xmlns:p14="http://schemas.microsoft.com/office/powerpoint/2010/main" val="94116520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7824" y="9939"/>
            <a:ext cx="4032448" cy="620688"/>
          </a:xfrm>
        </p:spPr>
        <p:txBody>
          <a:bodyPr>
            <a:normAutofit fontScale="90000"/>
          </a:bodyPr>
          <a:lstStyle/>
          <a:p>
            <a:r>
              <a:rPr lang="en-GB" dirty="0" err="1" smtClean="0"/>
              <a:t>NuBALL</a:t>
            </a:r>
            <a:endParaRPr lang="en-GB" dirty="0"/>
          </a:p>
        </p:txBody>
      </p:sp>
      <p:sp>
        <p:nvSpPr>
          <p:cNvPr id="3" name="Content Placeholder 2"/>
          <p:cNvSpPr>
            <a:spLocks noGrp="1"/>
          </p:cNvSpPr>
          <p:nvPr>
            <p:ph idx="1"/>
          </p:nvPr>
        </p:nvSpPr>
        <p:spPr>
          <a:xfrm>
            <a:off x="0" y="764704"/>
            <a:ext cx="9036496" cy="5904656"/>
          </a:xfrm>
        </p:spPr>
        <p:txBody>
          <a:bodyPr>
            <a:normAutofit fontScale="62500" lnSpcReduction="20000"/>
          </a:bodyPr>
          <a:lstStyle/>
          <a:p>
            <a:r>
              <a:rPr lang="en-GB" dirty="0" smtClean="0"/>
              <a:t>Up to 24 </a:t>
            </a:r>
            <a:r>
              <a:rPr lang="en-GB" dirty="0" err="1" smtClean="0"/>
              <a:t>HPGe</a:t>
            </a:r>
            <a:r>
              <a:rPr lang="en-GB" dirty="0" smtClean="0"/>
              <a:t> Clovers (from Loan pool) and up to 36 LaBr</a:t>
            </a:r>
            <a:r>
              <a:rPr lang="en-GB" baseline="-25000" dirty="0" smtClean="0"/>
              <a:t>3</a:t>
            </a:r>
            <a:r>
              <a:rPr lang="en-GB" dirty="0" smtClean="0"/>
              <a:t> detectors (from UK and other FATIMA) in high-efficiency, high granularity array. </a:t>
            </a:r>
          </a:p>
          <a:p>
            <a:endParaRPr lang="en-GB" dirty="0" smtClean="0"/>
          </a:p>
          <a:p>
            <a:r>
              <a:rPr lang="en-GB" dirty="0" smtClean="0"/>
              <a:t>Aim to be at IPN </a:t>
            </a:r>
            <a:r>
              <a:rPr lang="en-GB" dirty="0" err="1" smtClean="0"/>
              <a:t>Orsay</a:t>
            </a:r>
            <a:r>
              <a:rPr lang="en-GB" dirty="0" smtClean="0"/>
              <a:t> from ~Jan to ~Sept. 2017.</a:t>
            </a:r>
          </a:p>
          <a:p>
            <a:endParaRPr lang="en-GB" dirty="0" smtClean="0"/>
          </a:p>
          <a:p>
            <a:r>
              <a:rPr lang="en-GB" dirty="0" smtClean="0"/>
              <a:t>Physics problems attacked with </a:t>
            </a:r>
            <a:r>
              <a:rPr lang="en-GB" dirty="0" err="1" smtClean="0"/>
              <a:t>NuBall</a:t>
            </a:r>
            <a:r>
              <a:rPr lang="en-GB" dirty="0" smtClean="0"/>
              <a:t> (discuss today/tomorrow), might include:</a:t>
            </a:r>
          </a:p>
          <a:p>
            <a:pPr marL="0" indent="0">
              <a:buNone/>
            </a:pPr>
            <a:endParaRPr lang="en-GB" dirty="0" smtClean="0"/>
          </a:p>
          <a:p>
            <a:pPr lvl="1"/>
            <a:r>
              <a:rPr lang="en-GB" dirty="0" smtClean="0"/>
              <a:t>Prompt, pulsed neutron-induced studies using LICORNE; e.g., </a:t>
            </a:r>
            <a:r>
              <a:rPr lang="en-GB" baseline="30000" dirty="0" smtClean="0"/>
              <a:t>238</a:t>
            </a:r>
            <a:r>
              <a:rPr lang="en-GB" dirty="0" smtClean="0"/>
              <a:t>U(</a:t>
            </a:r>
            <a:r>
              <a:rPr lang="en-GB" dirty="0" err="1" smtClean="0"/>
              <a:t>n,f</a:t>
            </a:r>
            <a:r>
              <a:rPr lang="en-GB" dirty="0" smtClean="0"/>
              <a:t>) ; </a:t>
            </a:r>
            <a:r>
              <a:rPr lang="en-GB" baseline="30000" dirty="0" smtClean="0"/>
              <a:t>232</a:t>
            </a:r>
            <a:r>
              <a:rPr lang="en-GB" dirty="0" smtClean="0"/>
              <a:t>Th(</a:t>
            </a:r>
            <a:r>
              <a:rPr lang="en-GB" dirty="0" err="1" smtClean="0"/>
              <a:t>n,f</a:t>
            </a:r>
            <a:r>
              <a:rPr lang="en-GB" dirty="0" smtClean="0"/>
              <a:t>) spectroscopy of fission fragments using ~1ns beam-pulsing.</a:t>
            </a:r>
          </a:p>
          <a:p>
            <a:pPr lvl="2"/>
            <a:r>
              <a:rPr lang="en-GB" dirty="0" smtClean="0"/>
              <a:t>Does this do ‘better’ than EXILL+FATIMA for some cases?</a:t>
            </a:r>
          </a:p>
          <a:p>
            <a:pPr lvl="1"/>
            <a:r>
              <a:rPr lang="en-GB" dirty="0" smtClean="0"/>
              <a:t>Fusion/Fission reaction to make medium-neutron rich A~120 ~(symmetric) nuclei; E</a:t>
            </a:r>
            <a:r>
              <a:rPr lang="en-GB" dirty="0" smtClean="0">
                <a:latin typeface="Symbol" panose="05050102010706020507" pitchFamily="18" charset="2"/>
              </a:rPr>
              <a:t>g</a:t>
            </a:r>
            <a:r>
              <a:rPr lang="en-GB" baseline="-25000" dirty="0" smtClean="0"/>
              <a:t>1</a:t>
            </a:r>
            <a:r>
              <a:rPr lang="en-GB" dirty="0" smtClean="0"/>
              <a:t>-(E</a:t>
            </a:r>
            <a:r>
              <a:rPr lang="en-GB" dirty="0" smtClean="0">
                <a:latin typeface="Symbol" panose="05050102010706020507" pitchFamily="18" charset="2"/>
              </a:rPr>
              <a:t>g</a:t>
            </a:r>
            <a:r>
              <a:rPr lang="en-GB" baseline="-25000" dirty="0" smtClean="0"/>
              <a:t>2</a:t>
            </a:r>
            <a:r>
              <a:rPr lang="en-GB" dirty="0" smtClean="0"/>
              <a:t>)-LaBr</a:t>
            </a:r>
            <a:r>
              <a:rPr lang="en-GB" baseline="-25000" dirty="0" smtClean="0"/>
              <a:t>3</a:t>
            </a:r>
            <a:r>
              <a:rPr lang="en-GB" dirty="0" smtClean="0"/>
              <a:t>-LaBr</a:t>
            </a:r>
            <a:r>
              <a:rPr lang="en-GB" baseline="-25000" dirty="0" smtClean="0"/>
              <a:t>3</a:t>
            </a:r>
            <a:r>
              <a:rPr lang="en-GB" dirty="0" smtClean="0"/>
              <a:t>-</a:t>
            </a:r>
            <a:r>
              <a:rPr lang="en-GB" dirty="0" smtClean="0">
                <a:latin typeface="Symbol" panose="05050102010706020507" pitchFamily="18" charset="2"/>
              </a:rPr>
              <a:t>D</a:t>
            </a:r>
            <a:r>
              <a:rPr lang="en-GB" dirty="0" smtClean="0"/>
              <a:t>T ?</a:t>
            </a:r>
          </a:p>
          <a:p>
            <a:pPr lvl="1"/>
            <a:r>
              <a:rPr lang="en-GB" dirty="0" smtClean="0"/>
              <a:t>HI-fusion  evaporation residues in ‘complex’ shell model systems to high spins; </a:t>
            </a:r>
          </a:p>
          <a:p>
            <a:pPr lvl="2"/>
            <a:r>
              <a:rPr lang="en-GB" dirty="0" smtClean="0"/>
              <a:t>use ~1 ns beam pulsing to separate out decays between/below isomers; e.g., shape coexistence studies in neutron-deficient </a:t>
            </a:r>
            <a:r>
              <a:rPr lang="en-GB" dirty="0" err="1" smtClean="0"/>
              <a:t>Os</a:t>
            </a:r>
            <a:r>
              <a:rPr lang="en-GB" dirty="0" smtClean="0"/>
              <a:t>/Hg/</a:t>
            </a:r>
            <a:r>
              <a:rPr lang="en-GB" dirty="0" err="1" smtClean="0"/>
              <a:t>Pb</a:t>
            </a:r>
            <a:r>
              <a:rPr lang="en-GB" dirty="0" smtClean="0"/>
              <a:t>/Po ; N~20; 50; 82 ; 126 shell model systems ? </a:t>
            </a:r>
          </a:p>
          <a:p>
            <a:pPr lvl="1"/>
            <a:r>
              <a:rPr lang="en-GB" dirty="0" smtClean="0"/>
              <a:t>DIC studies / nucleon transfer reactions with heavy-ion beams on heavy targets.</a:t>
            </a:r>
          </a:p>
          <a:p>
            <a:pPr lvl="1"/>
            <a:r>
              <a:rPr lang="en-GB" dirty="0" smtClean="0"/>
              <a:t> Decay spectroscopy of reaction residues produced using the </a:t>
            </a:r>
            <a:r>
              <a:rPr lang="en-GB" dirty="0" err="1" smtClean="0"/>
              <a:t>Orsay</a:t>
            </a:r>
            <a:r>
              <a:rPr lang="en-GB" dirty="0" smtClean="0"/>
              <a:t> Tandem. </a:t>
            </a:r>
          </a:p>
          <a:p>
            <a:pPr lvl="1"/>
            <a:r>
              <a:rPr lang="en-GB" dirty="0"/>
              <a:t>T</a:t>
            </a:r>
            <a:r>
              <a:rPr lang="en-GB" dirty="0" smtClean="0"/>
              <a:t>ransfer reactions (</a:t>
            </a:r>
            <a:r>
              <a:rPr lang="en-GB" baseline="30000" dirty="0" smtClean="0"/>
              <a:t>18</a:t>
            </a:r>
            <a:r>
              <a:rPr lang="en-GB" dirty="0" smtClean="0"/>
              <a:t>O,</a:t>
            </a:r>
            <a:r>
              <a:rPr lang="en-GB" baseline="30000" dirty="0" smtClean="0"/>
              <a:t>16</a:t>
            </a:r>
            <a:r>
              <a:rPr lang="en-GB" dirty="0" smtClean="0"/>
              <a:t>O) for B(E2) values and shape evolution in stable+2n systems.</a:t>
            </a:r>
          </a:p>
          <a:p>
            <a:pPr lvl="1"/>
            <a:r>
              <a:rPr lang="en-GB" dirty="0" smtClean="0"/>
              <a:t>Decay spectroscopy of separated/transported ALTO sources, e.g.,</a:t>
            </a:r>
            <a:r>
              <a:rPr lang="en-GB" dirty="0"/>
              <a:t> </a:t>
            </a:r>
            <a:r>
              <a:rPr lang="en-GB" dirty="0" smtClean="0"/>
              <a:t>around N~50 </a:t>
            </a:r>
            <a:r>
              <a:rPr lang="en-GB" dirty="0" smtClean="0">
                <a:latin typeface="Calibri"/>
              </a:rPr>
              <a:t>→</a:t>
            </a:r>
            <a:r>
              <a:rPr lang="en-GB" dirty="0" smtClean="0"/>
              <a:t>60?</a:t>
            </a:r>
            <a:endParaRPr lang="en-GB" dirty="0"/>
          </a:p>
        </p:txBody>
      </p:sp>
    </p:spTree>
    <p:extLst>
      <p:ext uri="{BB962C8B-B14F-4D97-AF65-F5344CB8AC3E}">
        <p14:creationId xmlns:p14="http://schemas.microsoft.com/office/powerpoint/2010/main" val="130174574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60648"/>
            <a:ext cx="7128792" cy="850106"/>
          </a:xfrm>
        </p:spPr>
        <p:txBody>
          <a:bodyPr>
            <a:normAutofit/>
          </a:bodyPr>
          <a:lstStyle/>
          <a:p>
            <a:r>
              <a:rPr lang="en-GB" u="sng" dirty="0" smtClean="0"/>
              <a:t>(some) Acknowledgements</a:t>
            </a:r>
            <a:endParaRPr lang="en-GB" u="sng" dirty="0"/>
          </a:p>
        </p:txBody>
      </p:sp>
      <p:sp>
        <p:nvSpPr>
          <p:cNvPr id="3" name="Content Placeholder 2"/>
          <p:cNvSpPr>
            <a:spLocks noGrp="1"/>
          </p:cNvSpPr>
          <p:nvPr>
            <p:ph idx="1"/>
          </p:nvPr>
        </p:nvSpPr>
        <p:spPr>
          <a:xfrm>
            <a:off x="457200" y="1196752"/>
            <a:ext cx="8435280" cy="4929411"/>
          </a:xfrm>
        </p:spPr>
        <p:txBody>
          <a:bodyPr>
            <a:normAutofit fontScale="85000" lnSpcReduction="20000"/>
          </a:bodyPr>
          <a:lstStyle/>
          <a:p>
            <a:r>
              <a:rPr lang="en-GB" dirty="0" smtClean="0"/>
              <a:t>STFC (for NUSTAR / DESPEC funding).</a:t>
            </a:r>
          </a:p>
          <a:p>
            <a:r>
              <a:rPr lang="en-GB" dirty="0" smtClean="0"/>
              <a:t>UK National Measurement office (NANA funding)</a:t>
            </a:r>
          </a:p>
          <a:p>
            <a:r>
              <a:rPr lang="en-GB" dirty="0" smtClean="0"/>
              <a:t>NDA (funding for UK PhD student Rob Shearman)</a:t>
            </a:r>
          </a:p>
          <a:p>
            <a:r>
              <a:rPr lang="en-GB" dirty="0" smtClean="0"/>
              <a:t>Robert Shearman (PhD student; GEANT4 etc.)</a:t>
            </a:r>
          </a:p>
          <a:p>
            <a:r>
              <a:rPr lang="en-GB" dirty="0" smtClean="0"/>
              <a:t>Giuseppe Lorusso (NPL, PSA and timing).</a:t>
            </a:r>
          </a:p>
          <a:p>
            <a:r>
              <a:rPr lang="en-GB" dirty="0" err="1" smtClean="0"/>
              <a:t>Nicu</a:t>
            </a:r>
            <a:r>
              <a:rPr lang="en-GB" dirty="0" smtClean="0"/>
              <a:t> Marginean, Raluca Marginean et al.,</a:t>
            </a:r>
            <a:r>
              <a:rPr lang="en-GB" dirty="0"/>
              <a:t> </a:t>
            </a:r>
            <a:r>
              <a:rPr lang="en-GB" dirty="0" smtClean="0"/>
              <a:t>IFIN-Bucharest (ROSPHERE)</a:t>
            </a:r>
          </a:p>
          <a:p>
            <a:r>
              <a:rPr lang="en-GB" dirty="0" smtClean="0"/>
              <a:t>Zsolt Podolyak, </a:t>
            </a:r>
            <a:r>
              <a:rPr lang="en-GB" dirty="0"/>
              <a:t>A</a:t>
            </a:r>
            <a:r>
              <a:rPr lang="en-GB" dirty="0" smtClean="0"/>
              <a:t>lison Bruce, Oliver Roberts, Christina Nita, Robert Carroll, Peter Mason, Stefan Lalkovski, Chantal Nobs, </a:t>
            </a:r>
            <a:r>
              <a:rPr lang="en-GB" dirty="0" err="1" smtClean="0"/>
              <a:t>Thamer</a:t>
            </a:r>
            <a:r>
              <a:rPr lang="en-GB" dirty="0" smtClean="0"/>
              <a:t> Alharbi, </a:t>
            </a:r>
            <a:r>
              <a:rPr lang="en-GB" dirty="0" err="1" smtClean="0"/>
              <a:t>Terver</a:t>
            </a:r>
            <a:r>
              <a:rPr lang="en-GB" dirty="0" smtClean="0"/>
              <a:t> Daniel, Laila </a:t>
            </a:r>
            <a:r>
              <a:rPr lang="en-GB" dirty="0" err="1" smtClean="0"/>
              <a:t>Gurgi</a:t>
            </a:r>
            <a:r>
              <a:rPr lang="en-GB" dirty="0" smtClean="0"/>
              <a:t> et al.,  </a:t>
            </a:r>
            <a:r>
              <a:rPr lang="en-GB" smtClean="0"/>
              <a:t>(Surrey/Brighton </a:t>
            </a:r>
            <a:r>
              <a:rPr lang="en-GB" dirty="0" smtClean="0"/>
              <a:t>fast-timing group).</a:t>
            </a:r>
          </a:p>
          <a:p>
            <a:r>
              <a:rPr lang="en-GB" dirty="0" smtClean="0"/>
              <a:t>Jon Wilson et al.,  IPN </a:t>
            </a:r>
            <a:r>
              <a:rPr lang="en-GB" dirty="0" err="1" smtClean="0"/>
              <a:t>Orsay</a:t>
            </a:r>
            <a:r>
              <a:rPr lang="en-GB" dirty="0" smtClean="0"/>
              <a:t>.</a:t>
            </a:r>
            <a:endParaRPr lang="en-GB" dirty="0"/>
          </a:p>
        </p:txBody>
      </p:sp>
    </p:spTree>
    <p:extLst>
      <p:ext uri="{BB962C8B-B14F-4D97-AF65-F5344CB8AC3E}">
        <p14:creationId xmlns:p14="http://schemas.microsoft.com/office/powerpoint/2010/main" val="18921135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780928"/>
            <a:ext cx="8229600" cy="1143000"/>
          </a:xfrm>
        </p:spPr>
        <p:txBody>
          <a:bodyPr>
            <a:normAutofit fontScale="90000"/>
          </a:bodyPr>
          <a:lstStyle/>
          <a:p>
            <a:r>
              <a:rPr lang="en-GB" dirty="0" smtClean="0"/>
              <a:t>The </a:t>
            </a:r>
            <a:r>
              <a:rPr lang="en-GB" b="1" dirty="0" err="1" smtClean="0"/>
              <a:t>FA</a:t>
            </a:r>
            <a:r>
              <a:rPr lang="en-GB" dirty="0" err="1" smtClean="0"/>
              <a:t>st</a:t>
            </a:r>
            <a:r>
              <a:rPr lang="en-GB" dirty="0" smtClean="0"/>
              <a:t> </a:t>
            </a:r>
            <a:r>
              <a:rPr lang="en-GB" b="1" dirty="0" err="1" smtClean="0"/>
              <a:t>TIM</a:t>
            </a:r>
            <a:r>
              <a:rPr lang="en-GB" dirty="0" err="1" smtClean="0"/>
              <a:t>ing</a:t>
            </a:r>
            <a:r>
              <a:rPr lang="en-GB" dirty="0" smtClean="0"/>
              <a:t> </a:t>
            </a:r>
            <a:r>
              <a:rPr lang="en-GB" b="1" dirty="0" smtClean="0"/>
              <a:t>A</a:t>
            </a:r>
            <a:r>
              <a:rPr lang="en-GB" dirty="0" smtClean="0"/>
              <a:t>rray for DESPEC:</a:t>
            </a:r>
            <a:br>
              <a:rPr lang="en-GB" dirty="0" smtClean="0"/>
            </a:br>
            <a:r>
              <a:rPr lang="en-GB" dirty="0" smtClean="0"/>
              <a:t>(FATIMA)</a:t>
            </a:r>
            <a:endParaRPr lang="en-GB" dirty="0"/>
          </a:p>
        </p:txBody>
      </p:sp>
    </p:spTree>
    <p:extLst>
      <p:ext uri="{BB962C8B-B14F-4D97-AF65-F5344CB8AC3E}">
        <p14:creationId xmlns:p14="http://schemas.microsoft.com/office/powerpoint/2010/main" val="363900559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4704"/>
            <a:ext cx="8229600" cy="1143000"/>
          </a:xfrm>
        </p:spPr>
        <p:txBody>
          <a:bodyPr>
            <a:noAutofit/>
          </a:bodyPr>
          <a:lstStyle/>
          <a:p>
            <a:pPr algn="l"/>
            <a:r>
              <a:rPr lang="en-GB" sz="3200" u="sng" dirty="0" smtClean="0"/>
              <a:t>FATIMA with AGATA @ GANIL (Late 2017)</a:t>
            </a:r>
            <a:r>
              <a:rPr lang="en-GB" sz="3200" dirty="0" smtClean="0"/>
              <a:t/>
            </a:r>
            <a:br>
              <a:rPr lang="en-GB" sz="3200" dirty="0" smtClean="0"/>
            </a:br>
            <a:r>
              <a:rPr lang="en-GB" sz="3200" dirty="0" smtClean="0"/>
              <a:t>22 LaBr</a:t>
            </a:r>
            <a:r>
              <a:rPr lang="en-GB" sz="3200" baseline="-25000" dirty="0" smtClean="0"/>
              <a:t>3</a:t>
            </a:r>
            <a:r>
              <a:rPr lang="en-GB" sz="3200" dirty="0" smtClean="0"/>
              <a:t>(Ce) coupled</a:t>
            </a:r>
            <a:br>
              <a:rPr lang="en-GB" sz="3200" dirty="0" smtClean="0"/>
            </a:br>
            <a:r>
              <a:rPr lang="en-GB" sz="3200" dirty="0" smtClean="0"/>
              <a:t>to the Advance </a:t>
            </a:r>
            <a:br>
              <a:rPr lang="en-GB" sz="3200" dirty="0" smtClean="0"/>
            </a:br>
            <a:r>
              <a:rPr lang="en-GB" sz="3200" dirty="0" smtClean="0"/>
              <a:t>Gamma Tracking Array</a:t>
            </a:r>
            <a:br>
              <a:rPr lang="en-GB" sz="3200" dirty="0" smtClean="0"/>
            </a:br>
            <a:r>
              <a:rPr lang="en-GB" sz="3200" dirty="0" smtClean="0"/>
              <a:t>(AGATA).</a:t>
            </a:r>
            <a:endParaRPr lang="en-GB" sz="32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644383"/>
            <a:ext cx="4006731" cy="2945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852936"/>
            <a:ext cx="4698107" cy="3485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5611" y="3645024"/>
            <a:ext cx="3908871" cy="3128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44179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143000"/>
          </a:xfrm>
        </p:spPr>
        <p:txBody>
          <a:bodyPr/>
          <a:lstStyle/>
          <a:p>
            <a:r>
              <a:rPr lang="en-GB" dirty="0" smtClean="0"/>
              <a:t>FATIMA detector module</a:t>
            </a:r>
            <a:endParaRPr lang="en-GB" dirty="0"/>
          </a:p>
        </p:txBody>
      </p:sp>
      <p:sp>
        <p:nvSpPr>
          <p:cNvPr id="3" name="Content Placeholder 2"/>
          <p:cNvSpPr>
            <a:spLocks noGrp="1"/>
          </p:cNvSpPr>
          <p:nvPr>
            <p:ph idx="1"/>
          </p:nvPr>
        </p:nvSpPr>
        <p:spPr>
          <a:xfrm>
            <a:off x="395536" y="991269"/>
            <a:ext cx="8229600" cy="4525963"/>
          </a:xfrm>
        </p:spPr>
        <p:txBody>
          <a:bodyPr/>
          <a:lstStyle/>
          <a:p>
            <a:r>
              <a:rPr lang="en-GB" dirty="0" smtClean="0"/>
              <a:t>1.5” x 2” LaBr</a:t>
            </a:r>
            <a:r>
              <a:rPr lang="en-GB" baseline="-25000" dirty="0" smtClean="0"/>
              <a:t>3</a:t>
            </a:r>
            <a:r>
              <a:rPr lang="en-GB" dirty="0" smtClean="0"/>
              <a:t>(</a:t>
            </a:r>
            <a:r>
              <a:rPr lang="en-GB" dirty="0"/>
              <a:t>C</a:t>
            </a:r>
            <a:r>
              <a:rPr lang="en-GB" dirty="0" smtClean="0"/>
              <a:t>e) crystal, coupled to a fast-timing PMT.    Housed in aluminium can.</a:t>
            </a:r>
            <a:endParaRPr lang="en-GB" dirty="0"/>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2132856"/>
            <a:ext cx="7128792" cy="4568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descr="labr3-test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7904" y="2564905"/>
            <a:ext cx="5189499" cy="352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36095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114921" y="-27384"/>
            <a:ext cx="6481415" cy="648816"/>
          </a:xfrm>
        </p:spPr>
        <p:txBody>
          <a:bodyPr>
            <a:normAutofit/>
          </a:bodyPr>
          <a:lstStyle/>
          <a:p>
            <a:pPr eaLnBrk="1" hangingPunct="1"/>
            <a:r>
              <a:rPr lang="en-GB" altLang="en-US" sz="2800" u="sng" dirty="0" smtClean="0">
                <a:latin typeface="Comic Sans MS" pitchFamily="66" charset="0"/>
              </a:rPr>
              <a:t>FATIMA  for DESPEC</a:t>
            </a:r>
          </a:p>
        </p:txBody>
      </p:sp>
      <p:sp>
        <p:nvSpPr>
          <p:cNvPr id="230403" name="Rectangle 3"/>
          <p:cNvSpPr>
            <a:spLocks noGrp="1" noChangeArrowheads="1"/>
          </p:cNvSpPr>
          <p:nvPr>
            <p:ph type="body" idx="1"/>
          </p:nvPr>
        </p:nvSpPr>
        <p:spPr>
          <a:xfrm>
            <a:off x="-36512" y="692696"/>
            <a:ext cx="9073008" cy="4968552"/>
          </a:xfrm>
        </p:spPr>
        <p:txBody>
          <a:bodyPr>
            <a:normAutofit fontScale="25000" lnSpcReduction="20000"/>
          </a:bodyPr>
          <a:lstStyle/>
          <a:p>
            <a:pPr>
              <a:lnSpc>
                <a:spcPct val="120000"/>
              </a:lnSpc>
            </a:pPr>
            <a:r>
              <a:rPr lang="en-GB" altLang="en-US" sz="7200" b="1" u="sng" dirty="0" smtClean="0">
                <a:latin typeface="Comic Sans MS" pitchFamily="66" charset="0"/>
              </a:rPr>
              <a:t>FATIMA</a:t>
            </a:r>
            <a:r>
              <a:rPr lang="en-GB" altLang="en-US" sz="7200" dirty="0" smtClean="0">
                <a:latin typeface="Comic Sans MS" pitchFamily="66" charset="0"/>
              </a:rPr>
              <a:t> = </a:t>
            </a:r>
            <a:r>
              <a:rPr lang="en-GB" altLang="en-US" sz="7200" b="1" u="sng" dirty="0" err="1" smtClean="0">
                <a:solidFill>
                  <a:schemeClr val="accent2"/>
                </a:solidFill>
                <a:latin typeface="Comic Sans MS" pitchFamily="66" charset="0"/>
              </a:rPr>
              <a:t>FA</a:t>
            </a:r>
            <a:r>
              <a:rPr lang="en-GB" altLang="en-US" sz="7200" dirty="0" err="1" smtClean="0">
                <a:latin typeface="Comic Sans MS" pitchFamily="66" charset="0"/>
              </a:rPr>
              <a:t>st</a:t>
            </a:r>
            <a:r>
              <a:rPr lang="en-GB" altLang="en-US" sz="7200" dirty="0" smtClean="0">
                <a:latin typeface="Comic Sans MS" pitchFamily="66" charset="0"/>
              </a:rPr>
              <a:t> </a:t>
            </a:r>
            <a:r>
              <a:rPr lang="en-GB" altLang="en-US" sz="7200" b="1" u="sng" dirty="0" err="1" smtClean="0">
                <a:solidFill>
                  <a:schemeClr val="accent2"/>
                </a:solidFill>
                <a:latin typeface="Comic Sans MS" pitchFamily="66" charset="0"/>
              </a:rPr>
              <a:t>TIM</a:t>
            </a:r>
            <a:r>
              <a:rPr lang="en-GB" altLang="en-US" sz="7200" dirty="0" err="1" smtClean="0">
                <a:latin typeface="Comic Sans MS" pitchFamily="66" charset="0"/>
              </a:rPr>
              <a:t>ing</a:t>
            </a:r>
            <a:r>
              <a:rPr lang="en-GB" altLang="en-US" sz="7200" dirty="0" smtClean="0">
                <a:latin typeface="Comic Sans MS" pitchFamily="66" charset="0"/>
              </a:rPr>
              <a:t> </a:t>
            </a:r>
            <a:r>
              <a:rPr lang="en-GB" altLang="en-US" sz="7200" b="1" u="sng" dirty="0" smtClean="0">
                <a:solidFill>
                  <a:schemeClr val="accent2"/>
                </a:solidFill>
                <a:latin typeface="Comic Sans MS" pitchFamily="66" charset="0"/>
              </a:rPr>
              <a:t>A</a:t>
            </a:r>
            <a:r>
              <a:rPr lang="en-GB" altLang="en-US" sz="7200" dirty="0" smtClean="0">
                <a:latin typeface="Comic Sans MS" pitchFamily="66" charset="0"/>
              </a:rPr>
              <a:t>rray = State of the art array for precision measurements of nuclear structure in the most exotic and rare nuclei. </a:t>
            </a:r>
          </a:p>
          <a:p>
            <a:pPr>
              <a:lnSpc>
                <a:spcPct val="120000"/>
              </a:lnSpc>
            </a:pPr>
            <a:r>
              <a:rPr lang="en-GB" altLang="en-US" sz="7200" b="1" u="sng" dirty="0" smtClean="0">
                <a:latin typeface="Comic Sans MS" pitchFamily="66" charset="0"/>
              </a:rPr>
              <a:t>36 individual LaBr</a:t>
            </a:r>
            <a:r>
              <a:rPr lang="en-GB" altLang="en-US" sz="7200" b="1" u="sng" baseline="-25000" dirty="0" smtClean="0">
                <a:latin typeface="Comic Sans MS" pitchFamily="66" charset="0"/>
              </a:rPr>
              <a:t>3</a:t>
            </a:r>
            <a:r>
              <a:rPr lang="en-GB" altLang="en-US" sz="7200" b="1" u="sng" dirty="0" smtClean="0">
                <a:latin typeface="Comic Sans MS" pitchFamily="66" charset="0"/>
              </a:rPr>
              <a:t>(Ce</a:t>
            </a:r>
            <a:r>
              <a:rPr lang="en-GB" altLang="en-US" sz="7200" dirty="0" smtClean="0">
                <a:latin typeface="Comic Sans MS" pitchFamily="66" charset="0"/>
              </a:rPr>
              <a:t>) detectors in 3 concentric rings of 12 detectors.</a:t>
            </a:r>
          </a:p>
          <a:p>
            <a:pPr lvl="1">
              <a:lnSpc>
                <a:spcPct val="120000"/>
              </a:lnSpc>
            </a:pPr>
            <a:r>
              <a:rPr lang="en-GB" altLang="en-US" sz="7200" dirty="0">
                <a:latin typeface="Comic Sans MS" pitchFamily="66" charset="0"/>
              </a:rPr>
              <a:t>E</a:t>
            </a:r>
            <a:r>
              <a:rPr lang="en-GB" altLang="en-US" sz="7200" dirty="0" smtClean="0">
                <a:latin typeface="Comic Sans MS" pitchFamily="66" charset="0"/>
              </a:rPr>
              <a:t>nergy resolution</a:t>
            </a:r>
            <a:r>
              <a:rPr lang="en-GB" altLang="en-US" sz="7200" dirty="0">
                <a:latin typeface="Comic Sans MS" pitchFamily="66" charset="0"/>
              </a:rPr>
              <a:t> </a:t>
            </a:r>
            <a:r>
              <a:rPr lang="en-GB" altLang="en-US" sz="7200" dirty="0" smtClean="0">
                <a:latin typeface="Comic Sans MS" pitchFamily="66" charset="0"/>
              </a:rPr>
              <a:t>better than 3% at 1 MeV.</a:t>
            </a:r>
          </a:p>
          <a:p>
            <a:pPr lvl="1" eaLnBrk="1" hangingPunct="1">
              <a:lnSpc>
                <a:spcPct val="120000"/>
              </a:lnSpc>
            </a:pPr>
            <a:r>
              <a:rPr lang="en-GB" altLang="en-US" sz="7200" dirty="0">
                <a:latin typeface="Comic Sans MS" pitchFamily="66" charset="0"/>
              </a:rPr>
              <a:t>D</a:t>
            </a:r>
            <a:r>
              <a:rPr lang="en-GB" altLang="en-US" sz="7200" dirty="0" smtClean="0">
                <a:latin typeface="Comic Sans MS" pitchFamily="66" charset="0"/>
              </a:rPr>
              <a:t>etection efficiency of ~ 5% Full-energy peak at 1 MeV.</a:t>
            </a:r>
          </a:p>
          <a:p>
            <a:pPr lvl="1" eaLnBrk="1" hangingPunct="1">
              <a:lnSpc>
                <a:spcPct val="120000"/>
              </a:lnSpc>
            </a:pPr>
            <a:r>
              <a:rPr lang="en-GB" altLang="en-US" sz="7200" dirty="0" smtClean="0">
                <a:latin typeface="Comic Sans MS" pitchFamily="66" charset="0"/>
              </a:rPr>
              <a:t>Excellent timing qualities (~ </a:t>
            </a:r>
            <a:r>
              <a:rPr lang="en-GB" altLang="en-US" sz="7200" dirty="0" smtClean="0">
                <a:latin typeface="Comic Sans MS" pitchFamily="66" charset="0"/>
              </a:rPr>
              <a:t>200 </a:t>
            </a:r>
            <a:r>
              <a:rPr lang="en-GB" altLang="en-US" sz="7200" dirty="0" err="1" smtClean="0">
                <a:latin typeface="Comic Sans MS" pitchFamily="66" charset="0"/>
              </a:rPr>
              <a:t>ps</a:t>
            </a:r>
            <a:r>
              <a:rPr lang="en-GB" altLang="en-US" sz="7200" dirty="0" smtClean="0">
                <a:latin typeface="Comic Sans MS" pitchFamily="66" charset="0"/>
              </a:rPr>
              <a:t>, depends on gamma-ray energy).</a:t>
            </a:r>
          </a:p>
          <a:p>
            <a:pPr eaLnBrk="1" hangingPunct="1">
              <a:lnSpc>
                <a:spcPct val="120000"/>
              </a:lnSpc>
            </a:pPr>
            <a:endParaRPr lang="en-GB" altLang="en-US" sz="7200" dirty="0" smtClean="0">
              <a:latin typeface="Comic Sans MS" pitchFamily="66" charset="0"/>
            </a:endParaRPr>
          </a:p>
          <a:p>
            <a:pPr eaLnBrk="1" hangingPunct="1">
              <a:lnSpc>
                <a:spcPct val="120000"/>
              </a:lnSpc>
            </a:pPr>
            <a:r>
              <a:rPr lang="en-GB" altLang="en-US" sz="7200" dirty="0">
                <a:latin typeface="Comic Sans MS" pitchFamily="66" charset="0"/>
              </a:rPr>
              <a:t>U</a:t>
            </a:r>
            <a:r>
              <a:rPr lang="en-GB" altLang="en-US" sz="7200" dirty="0" smtClean="0">
                <a:latin typeface="Comic Sans MS" pitchFamily="66" charset="0"/>
              </a:rPr>
              <a:t>se to measure lifetimes of excited nuclear states &amp; provide precision tests of nuclear structure, uses a fully-digitised DAQ (CAEN 1 GHz digitizers).</a:t>
            </a:r>
          </a:p>
          <a:p>
            <a:pPr eaLnBrk="1" hangingPunct="1">
              <a:lnSpc>
                <a:spcPct val="120000"/>
              </a:lnSpc>
            </a:pPr>
            <a:endParaRPr lang="en-GB" altLang="en-US" sz="6400" dirty="0" smtClean="0">
              <a:latin typeface="Comic Sans MS" pitchFamily="66" charset="0"/>
            </a:endParaRPr>
          </a:p>
          <a:p>
            <a:pPr marL="0" indent="0" eaLnBrk="1" hangingPunct="1">
              <a:lnSpc>
                <a:spcPct val="120000"/>
              </a:lnSpc>
              <a:buNone/>
            </a:pPr>
            <a:endParaRPr lang="en-GB" altLang="en-US" sz="6400" dirty="0" smtClean="0">
              <a:latin typeface="Comic Sans MS" pitchFamily="66" charset="0"/>
            </a:endParaRPr>
          </a:p>
          <a:p>
            <a:pPr marL="0" indent="0" eaLnBrk="1" hangingPunct="1">
              <a:lnSpc>
                <a:spcPct val="120000"/>
              </a:lnSpc>
              <a:buNone/>
            </a:pPr>
            <a:endParaRPr lang="en-GB" altLang="en-US" sz="6400" dirty="0">
              <a:latin typeface="Comic Sans MS" pitchFamily="66" charset="0"/>
            </a:endParaRPr>
          </a:p>
          <a:p>
            <a:pPr marL="0" indent="0" eaLnBrk="1" hangingPunct="1">
              <a:lnSpc>
                <a:spcPct val="120000"/>
              </a:lnSpc>
              <a:buNone/>
            </a:pPr>
            <a:endParaRPr lang="en-GB" altLang="en-US" sz="6400" dirty="0" smtClean="0">
              <a:latin typeface="Comic Sans MS" pitchFamily="66" charset="0"/>
            </a:endParaRPr>
          </a:p>
          <a:p>
            <a:pPr marL="0" indent="0" eaLnBrk="1" hangingPunct="1">
              <a:lnSpc>
                <a:spcPct val="120000"/>
              </a:lnSpc>
              <a:buNone/>
            </a:pPr>
            <a:endParaRPr lang="en-GB" altLang="en-US" sz="6400" dirty="0">
              <a:latin typeface="Comic Sans MS" pitchFamily="66" charset="0"/>
            </a:endParaRPr>
          </a:p>
          <a:p>
            <a:pPr marL="0" indent="0" eaLnBrk="1" hangingPunct="1">
              <a:lnSpc>
                <a:spcPct val="120000"/>
              </a:lnSpc>
              <a:buNone/>
            </a:pPr>
            <a:endParaRPr lang="en-GB" altLang="en-US" sz="6400" dirty="0" smtClean="0">
              <a:latin typeface="Comic Sans MS" pitchFamily="66" charset="0"/>
            </a:endParaRPr>
          </a:p>
          <a:p>
            <a:pPr marL="0" indent="0" eaLnBrk="1" hangingPunct="1">
              <a:lnSpc>
                <a:spcPct val="120000"/>
              </a:lnSpc>
              <a:buNone/>
            </a:pPr>
            <a:endParaRPr lang="en-GB" altLang="en-US" sz="6400" dirty="0" smtClean="0">
              <a:latin typeface="Comic Sans MS" pitchFamily="66" charset="0"/>
            </a:endParaRPr>
          </a:p>
          <a:p>
            <a:pPr marL="0" indent="0" eaLnBrk="1" hangingPunct="1">
              <a:lnSpc>
                <a:spcPct val="120000"/>
              </a:lnSpc>
              <a:buNone/>
            </a:pPr>
            <a:endParaRPr lang="en-GB" altLang="en-US" sz="6400" dirty="0">
              <a:latin typeface="Comic Sans MS" pitchFamily="66" charset="0"/>
            </a:endParaRPr>
          </a:p>
          <a:p>
            <a:pPr marL="0" indent="0" eaLnBrk="1" hangingPunct="1">
              <a:lnSpc>
                <a:spcPct val="120000"/>
              </a:lnSpc>
              <a:buNone/>
            </a:pPr>
            <a:endParaRPr lang="en-GB" altLang="en-US" sz="6400" dirty="0" smtClean="0">
              <a:latin typeface="Comic Sans MS" pitchFamily="66" charset="0"/>
            </a:endParaRPr>
          </a:p>
          <a:p>
            <a:pPr marL="0" indent="0" eaLnBrk="1" hangingPunct="1">
              <a:lnSpc>
                <a:spcPct val="120000"/>
              </a:lnSpc>
              <a:buNone/>
            </a:pPr>
            <a:endParaRPr lang="en-GB" altLang="en-US" sz="6400" dirty="0" smtClean="0">
              <a:latin typeface="Comic Sans MS" pitchFamily="66" charset="0"/>
            </a:endParaRPr>
          </a:p>
          <a:p>
            <a:pPr marL="0" indent="0" eaLnBrk="1" hangingPunct="1">
              <a:lnSpc>
                <a:spcPct val="80000"/>
              </a:lnSpc>
              <a:buNone/>
            </a:pPr>
            <a:r>
              <a:rPr lang="en-GB" altLang="en-US" sz="2000" dirty="0" smtClean="0">
                <a:latin typeface="Comic Sans MS" pitchFamily="66" charset="0"/>
              </a:rPr>
              <a:t> </a:t>
            </a:r>
          </a:p>
        </p:txBody>
      </p:sp>
      <p:pic>
        <p:nvPicPr>
          <p:cNvPr id="5123" name="Picture 3" descr="C:\Users\phs1pr\AppData\Local\Microsoft\Windows\Temporary Internet Files\Content.Outlook\ET9VR3A6\20140903_095147 (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3861048"/>
            <a:ext cx="5248584" cy="295232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3839219" y="3884181"/>
            <a:ext cx="5265379" cy="2929195"/>
            <a:chOff x="3839219" y="3884181"/>
            <a:chExt cx="5265379" cy="2929195"/>
          </a:xfrm>
        </p:grpSpPr>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9219" y="3884181"/>
              <a:ext cx="5265379" cy="292919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9867" y="3933056"/>
              <a:ext cx="5136629" cy="157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242777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230403">
                                            <p:txEl>
                                              <p:pRg st="17" end="17"/>
                                            </p:txEl>
                                          </p:spTgt>
                                        </p:tgtEl>
                                        <p:attrNameLst>
                                          <p:attrName>style.visibility</p:attrName>
                                        </p:attrNameLst>
                                      </p:cBhvr>
                                      <p:to>
                                        <p:strVal val="visible"/>
                                      </p:to>
                                    </p:set>
                                    <p:anim calcmode="lin" valueType="num">
                                      <p:cBhvr additive="base">
                                        <p:cTn id="7" dur="500" fill="hold"/>
                                        <p:tgtEl>
                                          <p:spTgt spid="230403">
                                            <p:txEl>
                                              <p:pRg st="17" end="1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0403">
                                            <p:txEl>
                                              <p:pRg st="17" end="1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2008" y="188640"/>
            <a:ext cx="6084168" cy="2160240"/>
            <a:chOff x="72008" y="188640"/>
            <a:chExt cx="7380312" cy="3024038"/>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008" y="188640"/>
              <a:ext cx="7380312" cy="3024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188640"/>
              <a:ext cx="5400600" cy="359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1247" y="2489069"/>
            <a:ext cx="6240285" cy="3954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70027" y="2966602"/>
            <a:ext cx="3820249" cy="2865188"/>
          </a:xfrm>
          <a:prstGeom prst="rect">
            <a:avLst/>
          </a:prstGeom>
        </p:spPr>
      </p:pic>
    </p:spTree>
    <p:extLst>
      <p:ext uri="{BB962C8B-B14F-4D97-AF65-F5344CB8AC3E}">
        <p14:creationId xmlns:p14="http://schemas.microsoft.com/office/powerpoint/2010/main" val="37464987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 y="155661"/>
            <a:ext cx="4834880" cy="663467"/>
          </a:xfrm>
        </p:spPr>
        <p:txBody>
          <a:bodyPr>
            <a:normAutofit fontScale="90000"/>
          </a:bodyPr>
          <a:lstStyle/>
          <a:p>
            <a:r>
              <a:rPr lang="en-GB" dirty="0" smtClean="0"/>
              <a:t>Energy gating</a:t>
            </a:r>
            <a:endParaRPr lang="en-GB" dirty="0"/>
          </a:p>
        </p:txBody>
      </p:sp>
      <p:sp>
        <p:nvSpPr>
          <p:cNvPr id="4" name="Date Placeholder 3"/>
          <p:cNvSpPr>
            <a:spLocks noGrp="1"/>
          </p:cNvSpPr>
          <p:nvPr>
            <p:ph type="dt" sz="half" idx="10"/>
          </p:nvPr>
        </p:nvSpPr>
        <p:spPr/>
        <p:txBody>
          <a:bodyPr/>
          <a:lstStyle/>
          <a:p>
            <a:fld id="{045C5B80-30DB-F945-8F28-4F1279430857}" type="datetime2">
              <a:rPr lang="en-GB" smtClean="0"/>
              <a:t>Thursday, 19 May 2016</a:t>
            </a:fld>
            <a:endParaRPr lang="en-US"/>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7504" y="1600200"/>
            <a:ext cx="5328592" cy="4525963"/>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75339" y="220619"/>
            <a:ext cx="1451574" cy="533552"/>
          </a:xfrm>
          <a:prstGeom prst="rect">
            <a:avLst/>
          </a:prstGeom>
        </p:spPr>
      </p:pic>
      <p:pic>
        <p:nvPicPr>
          <p:cNvPr id="9" name="Picture 8"/>
          <p:cNvPicPr>
            <a:picLocks noChangeAspect="1"/>
          </p:cNvPicPr>
          <p:nvPr/>
        </p:nvPicPr>
        <p:blipFill>
          <a:blip r:embed="rId5"/>
          <a:stretch>
            <a:fillRect/>
          </a:stretch>
        </p:blipFill>
        <p:spPr>
          <a:xfrm>
            <a:off x="5364088" y="1134504"/>
            <a:ext cx="3602137" cy="5030800"/>
          </a:xfrm>
          <a:prstGeom prst="rect">
            <a:avLst/>
          </a:prstGeom>
        </p:spPr>
      </p:pic>
      <p:cxnSp>
        <p:nvCxnSpPr>
          <p:cNvPr id="10" name="Straight Arrow Connector 9"/>
          <p:cNvCxnSpPr/>
          <p:nvPr/>
        </p:nvCxnSpPr>
        <p:spPr>
          <a:xfrm>
            <a:off x="7165156" y="5589240"/>
            <a:ext cx="0" cy="360040"/>
          </a:xfrm>
          <a:prstGeom prst="straightConnector1">
            <a:avLst/>
          </a:prstGeom>
          <a:ln w="3810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660232" y="2996952"/>
            <a:ext cx="0" cy="266429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683568" y="1844824"/>
            <a:ext cx="4104456" cy="3924436"/>
          </a:xfrm>
          <a:prstGeom prst="straightConnector1">
            <a:avLst/>
          </a:prstGeom>
          <a:ln w="38100">
            <a:solidFill>
              <a:srgbClr val="FF0000"/>
            </a:solidFill>
            <a:prstDash val="dash"/>
            <a:headEnd type="triangle" w="med" len="med"/>
            <a:tailEnd type="triangle" w="med" len="med"/>
          </a:ln>
        </p:spPr>
        <p:style>
          <a:lnRef idx="2">
            <a:schemeClr val="accent4"/>
          </a:lnRef>
          <a:fillRef idx="0">
            <a:schemeClr val="accent4"/>
          </a:fillRef>
          <a:effectRef idx="1">
            <a:schemeClr val="accent4"/>
          </a:effectRef>
          <a:fontRef idx="minor">
            <a:schemeClr val="tx1"/>
          </a:fontRef>
        </p:style>
      </p:cxnSp>
      <p:sp>
        <p:nvSpPr>
          <p:cNvPr id="21" name="TextBox 20"/>
          <p:cNvSpPr txBox="1"/>
          <p:nvPr/>
        </p:nvSpPr>
        <p:spPr>
          <a:xfrm>
            <a:off x="6732240" y="3674717"/>
            <a:ext cx="1122551" cy="369332"/>
          </a:xfrm>
          <a:prstGeom prst="rect">
            <a:avLst/>
          </a:prstGeom>
          <a:solidFill>
            <a:schemeClr val="bg1"/>
          </a:solidFill>
        </p:spPr>
        <p:txBody>
          <a:bodyPr wrap="none" rtlCol="0">
            <a:spAutoFit/>
          </a:bodyPr>
          <a:lstStyle/>
          <a:p>
            <a:r>
              <a:rPr lang="en-GB" b="1" dirty="0" smtClean="0">
                <a:solidFill>
                  <a:srgbClr val="FF0000"/>
                </a:solidFill>
              </a:rPr>
              <a:t>964.1 </a:t>
            </a:r>
            <a:r>
              <a:rPr lang="en-GB" b="1" dirty="0" err="1" smtClean="0">
                <a:solidFill>
                  <a:srgbClr val="FF0000"/>
                </a:solidFill>
              </a:rPr>
              <a:t>keV</a:t>
            </a:r>
            <a:endParaRPr lang="en-GB" b="1" dirty="0">
              <a:solidFill>
                <a:srgbClr val="FF0000"/>
              </a:solidFill>
            </a:endParaRPr>
          </a:p>
        </p:txBody>
      </p:sp>
      <p:sp>
        <p:nvSpPr>
          <p:cNvPr id="22" name="TextBox 21"/>
          <p:cNvSpPr txBox="1"/>
          <p:nvPr/>
        </p:nvSpPr>
        <p:spPr>
          <a:xfrm>
            <a:off x="7668344" y="5651956"/>
            <a:ext cx="1253712" cy="369332"/>
          </a:xfrm>
          <a:prstGeom prst="rect">
            <a:avLst/>
          </a:prstGeom>
          <a:solidFill>
            <a:schemeClr val="bg1"/>
          </a:solidFill>
        </p:spPr>
        <p:txBody>
          <a:bodyPr wrap="square" rtlCol="0">
            <a:spAutoFit/>
          </a:bodyPr>
          <a:lstStyle/>
          <a:p>
            <a:r>
              <a:rPr lang="en-GB" b="1" dirty="0" smtClean="0">
                <a:solidFill>
                  <a:schemeClr val="accent1">
                    <a:lumMod val="50000"/>
                  </a:schemeClr>
                </a:solidFill>
              </a:rPr>
              <a:t>121.8 </a:t>
            </a:r>
            <a:r>
              <a:rPr lang="en-GB" b="1" dirty="0" err="1" smtClean="0">
                <a:solidFill>
                  <a:schemeClr val="accent1">
                    <a:lumMod val="50000"/>
                  </a:schemeClr>
                </a:solidFill>
              </a:rPr>
              <a:t>keV</a:t>
            </a:r>
            <a:endParaRPr lang="en-GB" b="1" dirty="0">
              <a:solidFill>
                <a:schemeClr val="accent1">
                  <a:lumMod val="50000"/>
                </a:schemeClr>
              </a:solidFill>
            </a:endParaRPr>
          </a:p>
        </p:txBody>
      </p:sp>
      <p:sp>
        <p:nvSpPr>
          <p:cNvPr id="3" name="Oval 2"/>
          <p:cNvSpPr/>
          <p:nvPr/>
        </p:nvSpPr>
        <p:spPr>
          <a:xfrm>
            <a:off x="2534265" y="5301208"/>
            <a:ext cx="288032" cy="288032"/>
          </a:xfrm>
          <a:prstGeom prst="ellipse">
            <a:avLst/>
          </a:prstGeom>
          <a:noFill/>
          <a:ln w="5715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849886" y="3739334"/>
            <a:ext cx="288032" cy="288032"/>
          </a:xfrm>
          <a:prstGeom prst="ellipse">
            <a:avLst/>
          </a:prstGeom>
          <a:noFill/>
          <a:ln w="5715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993902" y="3319804"/>
            <a:ext cx="904415" cy="307777"/>
          </a:xfrm>
          <a:prstGeom prst="rect">
            <a:avLst/>
          </a:prstGeom>
          <a:solidFill>
            <a:schemeClr val="bg1"/>
          </a:solidFill>
        </p:spPr>
        <p:txBody>
          <a:bodyPr wrap="none" rtlCol="0">
            <a:spAutoFit/>
          </a:bodyPr>
          <a:lstStyle/>
          <a:p>
            <a:r>
              <a:rPr lang="en-GB" sz="1400" b="1" dirty="0" smtClean="0">
                <a:solidFill>
                  <a:srgbClr val="002060"/>
                </a:solidFill>
              </a:rPr>
              <a:t>{122,964}</a:t>
            </a:r>
            <a:endParaRPr lang="en-GB" sz="1400" b="1" dirty="0">
              <a:solidFill>
                <a:srgbClr val="002060"/>
              </a:solidFill>
            </a:endParaRPr>
          </a:p>
        </p:txBody>
      </p:sp>
      <p:sp>
        <p:nvSpPr>
          <p:cNvPr id="17" name="TextBox 16"/>
          <p:cNvSpPr txBox="1"/>
          <p:nvPr/>
        </p:nvSpPr>
        <p:spPr>
          <a:xfrm>
            <a:off x="3059832" y="5137447"/>
            <a:ext cx="904415" cy="307777"/>
          </a:xfrm>
          <a:prstGeom prst="rect">
            <a:avLst/>
          </a:prstGeom>
          <a:solidFill>
            <a:schemeClr val="bg1"/>
          </a:solidFill>
        </p:spPr>
        <p:txBody>
          <a:bodyPr wrap="none" rtlCol="0">
            <a:spAutoFit/>
          </a:bodyPr>
          <a:lstStyle/>
          <a:p>
            <a:r>
              <a:rPr lang="en-GB" sz="1400" b="1" dirty="0" smtClean="0">
                <a:solidFill>
                  <a:srgbClr val="002060"/>
                </a:solidFill>
              </a:rPr>
              <a:t>{964,122}</a:t>
            </a:r>
            <a:endParaRPr lang="en-GB" sz="1400" b="1" dirty="0">
              <a:solidFill>
                <a:srgbClr val="002060"/>
              </a:solidFill>
            </a:endParaRPr>
          </a:p>
        </p:txBody>
      </p:sp>
      <p:cxnSp>
        <p:nvCxnSpPr>
          <p:cNvPr id="18" name="Straight Arrow Connector 17"/>
          <p:cNvCxnSpPr/>
          <p:nvPr/>
        </p:nvCxnSpPr>
        <p:spPr>
          <a:xfrm>
            <a:off x="7092280" y="4941168"/>
            <a:ext cx="0" cy="72008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409889" y="5085184"/>
            <a:ext cx="1122551" cy="369332"/>
          </a:xfrm>
          <a:prstGeom prst="rect">
            <a:avLst/>
          </a:prstGeom>
          <a:noFill/>
        </p:spPr>
        <p:txBody>
          <a:bodyPr wrap="none" rtlCol="0">
            <a:spAutoFit/>
          </a:bodyPr>
          <a:lstStyle/>
          <a:p>
            <a:r>
              <a:rPr lang="en-GB" b="1" dirty="0" smtClean="0">
                <a:solidFill>
                  <a:srgbClr val="FF0000"/>
                </a:solidFill>
              </a:rPr>
              <a:t>244.7 </a:t>
            </a:r>
            <a:r>
              <a:rPr lang="en-GB" b="1" dirty="0" err="1" smtClean="0">
                <a:solidFill>
                  <a:srgbClr val="FF0000"/>
                </a:solidFill>
              </a:rPr>
              <a:t>keV</a:t>
            </a:r>
            <a:endParaRPr lang="en-GB" b="1" dirty="0">
              <a:solidFill>
                <a:srgbClr val="FF0000"/>
              </a:solidFill>
            </a:endParaRPr>
          </a:p>
        </p:txBody>
      </p:sp>
    </p:spTree>
    <p:extLst>
      <p:ext uri="{BB962C8B-B14F-4D97-AF65-F5344CB8AC3E}">
        <p14:creationId xmlns:p14="http://schemas.microsoft.com/office/powerpoint/2010/main" val="364966402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721</TotalTime>
  <Words>1962</Words>
  <Application>Microsoft Office PowerPoint</Application>
  <PresentationFormat>On-screen Show (4:3)</PresentationFormat>
  <Paragraphs>254</Paragraphs>
  <Slides>50</Slides>
  <Notes>10</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Theme</vt:lpstr>
      <vt:lpstr>Applications of LaBr3 Gamma-ray Arrays for Nuclear Spectroscopy and Radionuclide Assay</vt:lpstr>
      <vt:lpstr>PowerPoint Presentation</vt:lpstr>
      <vt:lpstr>Why use LaBr3(Ce) (for gamma-ray spectrometry) ?</vt:lpstr>
      <vt:lpstr>PowerPoint Presentation</vt:lpstr>
      <vt:lpstr>The FAst TIMing Array for DESPEC: (FATIMA)</vt:lpstr>
      <vt:lpstr>FATIMA detector module</vt:lpstr>
      <vt:lpstr>FATIMA  for DESPEC</vt:lpstr>
      <vt:lpstr>PowerPoint Presentation</vt:lpstr>
      <vt:lpstr>Energy gating</vt:lpstr>
      <vt:lpstr>Coincidence gamma-ray energy gating with a 152Eu source.</vt:lpstr>
      <vt:lpstr>PowerPoint Presentation</vt:lpstr>
      <vt:lpstr>Potential impact of this technology  outside nuclear structure research?</vt:lpstr>
      <vt:lpstr>LaBr3(Ce) being used in spent fuel assay…</vt:lpstr>
      <vt:lpstr>PowerPoint Presentation</vt:lpstr>
      <vt:lpstr>PowerPoint Presentation</vt:lpstr>
      <vt:lpstr>Measuring Nuclear Excited State Lifetimes using LaBr3(Ce) arrays</vt:lpstr>
      <vt:lpstr>Nuclear EM transition rates between excited states are  underpinning observables in nuclear structure.</vt:lpstr>
      <vt:lpstr>Measuring the lifetime of nuclear states</vt:lpstr>
      <vt:lpstr>PowerPoint Presentation</vt:lpstr>
      <vt:lpstr>PowerPoint Presentation</vt:lpstr>
      <vt:lpstr>PowerPoint Presentation</vt:lpstr>
      <vt:lpstr>Constant Fraction Discrimination.</vt:lpstr>
      <vt:lpstr>dCFD and direct linear fit</vt:lpstr>
      <vt:lpstr>getting the timing right….</vt:lpstr>
      <vt:lpstr>Hybrid HPGe – LaBr3(Ce) Arrays –  The best of both worlds!  1) Use HPGe for enhanced, highly selective channel / decay path isolation.  and    2) Use additional LaBr3(Ce) coincidences for ‘gated’, sub-nanosecond lifetime measurements. </vt:lpstr>
      <vt:lpstr>ROmanian array for SPectroscopy in HEavy ion Reactions – ROSPHERE at IFIN-HH Bucharest</vt:lpstr>
      <vt:lpstr> An experimental example: 138Ce80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Examples of recent ROSPHERE physics results</vt:lpstr>
      <vt:lpstr>PowerPoint Presentation</vt:lpstr>
      <vt:lpstr>PowerPoint Presentation</vt:lpstr>
      <vt:lpstr>PowerPoint Presentation</vt:lpstr>
      <vt:lpstr>PowerPoint Presentation</vt:lpstr>
      <vt:lpstr>Other LaBr3 (Ce) + HPGe hybrid arrays…</vt:lpstr>
      <vt:lpstr>EURICA + FATIMA (RIBF-Japan)</vt:lpstr>
      <vt:lpstr>PowerPoint Presentation</vt:lpstr>
      <vt:lpstr>PowerPoint Presentation</vt:lpstr>
      <vt:lpstr> GAMMASPHERE + FATIMA; Argonne National Lab: Dec. 2015 - Feb . 2016 Nuclei produced in 252Cf fission using a fixed source.</vt:lpstr>
      <vt:lpstr>PowerPoint Presentation</vt:lpstr>
      <vt:lpstr>LaBr3(Ce) Focal Plane Array at JYFL</vt:lpstr>
      <vt:lpstr>Near-future  hybrid arrays  for nuclear structure research. </vt:lpstr>
      <vt:lpstr>NuBALL</vt:lpstr>
      <vt:lpstr>(some) Acknowledgements</vt:lpstr>
      <vt:lpstr>FATIMA with AGATA @ GANIL (Late 2017) 22 LaBr3(Ce) coupled to the Advance  Gamma Tracking Array (AGATA).</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Patrick Regan</dc:creator>
  <cp:lastModifiedBy>Patrick Regan</cp:lastModifiedBy>
  <cp:revision>183</cp:revision>
  <dcterms:created xsi:type="dcterms:W3CDTF">2016-05-10T14:21:08Z</dcterms:created>
  <dcterms:modified xsi:type="dcterms:W3CDTF">2016-05-19T06:52:12Z</dcterms:modified>
</cp:coreProperties>
</file>