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59" r:id="rId3"/>
    <p:sldId id="278" r:id="rId4"/>
    <p:sldId id="267" r:id="rId5"/>
    <p:sldId id="264" r:id="rId6"/>
    <p:sldId id="265" r:id="rId7"/>
    <p:sldId id="268" r:id="rId8"/>
    <p:sldId id="272" r:id="rId9"/>
    <p:sldId id="290" r:id="rId10"/>
    <p:sldId id="273" r:id="rId11"/>
    <p:sldId id="277" r:id="rId12"/>
    <p:sldId id="292" r:id="rId13"/>
    <p:sldId id="293" r:id="rId14"/>
    <p:sldId id="279" r:id="rId15"/>
    <p:sldId id="281" r:id="rId16"/>
    <p:sldId id="282" r:id="rId17"/>
    <p:sldId id="283" r:id="rId18"/>
    <p:sldId id="284" r:id="rId19"/>
    <p:sldId id="285" r:id="rId20"/>
    <p:sldId id="286" r:id="rId21"/>
    <p:sldId id="288" r:id="rId22"/>
    <p:sldId id="289" r:id="rId23"/>
    <p:sldId id="276" r:id="rId24"/>
    <p:sldId id="258" r:id="rId25"/>
    <p:sldId id="291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F770"/>
    <a:srgbClr val="D84144"/>
    <a:srgbClr val="0032F7"/>
    <a:srgbClr val="FFF7D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96" autoAdjust="0"/>
    <p:restoredTop sz="94660"/>
  </p:normalViewPr>
  <p:slideViewPr>
    <p:cSldViewPr snapToGrid="0" snapToObjects="1" showGuides="1">
      <p:cViewPr>
        <p:scale>
          <a:sx n="125" d="100"/>
          <a:sy n="125" d="100"/>
        </p:scale>
        <p:origin x="-154" y="1757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81D4A-53C5-4141-AC62-CC1952C9BCBA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AA1AB-9156-8145-B2B6-B6FA3F2572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73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principle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selecting</a:t>
            </a:r>
            <a:r>
              <a:rPr lang="fr-FR" baseline="0" dirty="0" smtClean="0"/>
              <a:t>, one </a:t>
            </a:r>
            <a:r>
              <a:rPr lang="fr-FR" baseline="0" dirty="0" err="1" smtClean="0"/>
              <a:t>isomeric</a:t>
            </a:r>
            <a:r>
              <a:rPr lang="fr-FR" baseline="0" dirty="0" smtClean="0"/>
              <a:t> transition in one fragment close to </a:t>
            </a:r>
            <a:r>
              <a:rPr lang="fr-FR" baseline="0" dirty="0" err="1" smtClean="0"/>
              <a:t>stability</a:t>
            </a:r>
            <a:r>
              <a:rPr lang="fr-FR" baseline="0" dirty="0" smtClean="0"/>
              <a:t>, and by g-g-g </a:t>
            </a:r>
            <a:r>
              <a:rPr lang="fr-FR" baseline="0" dirty="0" err="1" smtClean="0"/>
              <a:t>correlation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isomeric</a:t>
            </a:r>
            <a:r>
              <a:rPr lang="fr-FR" baseline="0" dirty="0" smtClean="0"/>
              <a:t> transition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able to </a:t>
            </a:r>
            <a:r>
              <a:rPr lang="fr-FR" baseline="0" dirty="0" err="1" smtClean="0"/>
              <a:t>get</a:t>
            </a:r>
            <a:r>
              <a:rPr lang="fr-FR" baseline="0" dirty="0" smtClean="0"/>
              <a:t> gamma </a:t>
            </a:r>
            <a:r>
              <a:rPr lang="fr-FR" baseline="0" dirty="0" err="1" smtClean="0"/>
              <a:t>spectroscopy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complementary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exotic</a:t>
            </a:r>
            <a:r>
              <a:rPr lang="fr-FR" baseline="0" dirty="0" smtClean="0"/>
              <a:t> fission fragment.</a:t>
            </a:r>
          </a:p>
          <a:p>
            <a:endParaRPr lang="fr-FR" baseline="0" dirty="0" smtClean="0"/>
          </a:p>
          <a:p>
            <a:r>
              <a:rPr lang="fr-FR" baseline="0" dirty="0" smtClean="0"/>
              <a:t>On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nuclear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chart</a:t>
            </a:r>
            <a:r>
              <a:rPr lang="fr-FR" baseline="0" dirty="0" smtClean="0"/>
              <a:t>, crosses </a:t>
            </a:r>
            <a:r>
              <a:rPr lang="fr-FR" baseline="0" dirty="0" err="1" smtClean="0"/>
              <a:t>represent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known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isomers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red</a:t>
            </a:r>
            <a:r>
              <a:rPr lang="fr-FR" baseline="0" dirty="0" smtClean="0"/>
              <a:t> rectangles the </a:t>
            </a:r>
            <a:r>
              <a:rPr lang="fr-FR" baseline="0" dirty="0" err="1" smtClean="0"/>
              <a:t>corresponding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exotic</a:t>
            </a:r>
            <a:r>
              <a:rPr lang="fr-FR" baseline="0" dirty="0" smtClean="0"/>
              <a:t> fission fragment.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123CA84-58B5-4D99-83BD-74C09BABF9E2}" type="datetime2">
              <a:rPr lang="fr-FR" smtClean="0"/>
              <a:pPr>
                <a:defRPr/>
              </a:pPr>
              <a:t>jeudi 19 mai 2016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D5971-1C9F-4800-B5EE-606F5EF12A16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42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23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59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204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logoipn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7800" y="-71439"/>
            <a:ext cx="2406650" cy="157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6A58142-DBD7-45C4-BA44-88DC846B2057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46" y="214291"/>
            <a:ext cx="5572164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500298" y="1714490"/>
            <a:ext cx="6143668" cy="2071701"/>
          </a:xfrm>
        </p:spPr>
        <p:txBody>
          <a:bodyPr>
            <a:normAutofit/>
          </a:bodyPr>
          <a:lstStyle>
            <a:lvl1pPr>
              <a:buFontTx/>
              <a:buNone/>
              <a:defRPr sz="1200" b="0" i="0" baseline="0">
                <a:solidFill>
                  <a:srgbClr val="AB757F"/>
                </a:solidFill>
                <a:latin typeface="Arial Bold"/>
              </a:defRPr>
            </a:lvl1pPr>
            <a:lvl2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500298" y="4143381"/>
            <a:ext cx="6143668" cy="2143140"/>
          </a:xfrm>
        </p:spPr>
        <p:txBody>
          <a:bodyPr rtlCol="0">
            <a:normAutofit/>
          </a:bodyPr>
          <a:lstStyle>
            <a:lvl1pPr>
              <a:buNone/>
              <a:defRPr sz="16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>
          <a:xfrm>
            <a:off x="500063" y="1635125"/>
            <a:ext cx="2000250" cy="365125"/>
          </a:xfrm>
        </p:spPr>
        <p:txBody>
          <a:bodyPr/>
          <a:lstStyle>
            <a:lvl1pPr>
              <a:defRPr sz="1400" b="0" i="1" u="sng" baseline="0" dirty="0" smtClean="0">
                <a:solidFill>
                  <a:srgbClr val="C3004A"/>
                </a:solidFill>
                <a:uFill>
                  <a:solidFill>
                    <a:srgbClr val="C00000"/>
                  </a:solidFill>
                </a:u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Lundi  28 mars 2011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428625" y="5357813"/>
            <a:ext cx="1714500" cy="1357312"/>
          </a:xfrm>
        </p:spPr>
        <p:txBody>
          <a:bodyPr/>
          <a:lstStyle>
            <a:lvl1pPr algn="l">
              <a:defRPr sz="1000" b="1" i="0" baseline="0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Unité mixte de recherche </a:t>
            </a:r>
            <a:br>
              <a:rPr lang="fr-FR"/>
            </a:br>
            <a:r>
              <a:rPr lang="fr-FR"/>
              <a:t>CNRS-IN2P3</a:t>
            </a:r>
          </a:p>
          <a:p>
            <a:pPr>
              <a:defRPr/>
            </a:pPr>
            <a:r>
              <a:rPr lang="fr-FR"/>
              <a:t>Université Paris-Sud 11</a:t>
            </a:r>
            <a:r>
              <a:rPr lang="fr-FR">
                <a:solidFill>
                  <a:srgbClr val="AB757F"/>
                </a:solidFill>
              </a:rPr>
              <a:t/>
            </a:r>
            <a:br>
              <a:rPr lang="fr-FR">
                <a:solidFill>
                  <a:srgbClr val="AB757F"/>
                </a:solidFill>
              </a:rPr>
            </a:br>
            <a:r>
              <a:rPr lang="fr-FR"/>
              <a:t/>
            </a:r>
            <a:br>
              <a:rPr lang="fr-FR"/>
            </a:br>
            <a:r>
              <a:rPr lang="fr-FR">
                <a:solidFill>
                  <a:srgbClr val="501F74"/>
                </a:solidFill>
              </a:rPr>
              <a:t>91406 Orsay cedex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Tél. : +33 1 69 15 73 40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Fax : +33 1 69 15 64 70</a:t>
            </a:r>
          </a:p>
          <a:p>
            <a:pPr>
              <a:defRPr/>
            </a:pPr>
            <a:r>
              <a:rPr lang="fr-FR"/>
              <a:t>http://ipnweb.in2p3.fr</a:t>
            </a:r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199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500315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FB5736-817C-4F1B-9D27-4C17F3D9DC1A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60949482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500315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FB5736-817C-4F1B-9D27-4C17F3D9DC1A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04243221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500315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FB5736-817C-4F1B-9D27-4C17F3D9DC1A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04243221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POWERPOINTfond_suite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7" descr="logoip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2500315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4236E98-CD52-4A1E-A31D-75B1F78BA480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286625" y="492126"/>
            <a:ext cx="1714500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fld id="{05C4C6BA-7746-42D1-9EFD-7603BE244B66}" type="datetime2">
              <a:rPr lang="fr-FR"/>
              <a:pPr>
                <a:defRPr/>
              </a:pPr>
              <a:t>jeudi 19 mai 2016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6278339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500315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FB5736-817C-4F1B-9D27-4C17F3D9DC1A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00717333"/>
      </p:ext>
    </p:extLst>
  </p:cSld>
  <p:clrMapOvr>
    <a:masterClrMapping/>
  </p:clrMapOvr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500315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FB5736-817C-4F1B-9D27-4C17F3D9DC1A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80412832"/>
      </p:ext>
    </p:extLst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500315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FB5736-817C-4F1B-9D27-4C17F3D9DC1A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81038416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710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POWERPOINTfond_suite (2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7" descr="logoip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7800" y="-71438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4236E98-CD52-4A1E-A31D-75B1F78BA480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286625" y="492125"/>
            <a:ext cx="1714500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fld id="{05C4C6BA-7746-42D1-9EFD-7603BE244B66}" type="datetime2">
              <a:rPr lang="fr-FR"/>
              <a:pPr>
                <a:defRPr/>
              </a:pPr>
              <a:t>jeudi 19 mai 2016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1151424"/>
      </p:ext>
    </p:extLst>
  </p:cSld>
  <p:clrMapOvr>
    <a:masterClrMapping/>
  </p:clrMapOvr>
  <p:hf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POWERPOINTfond_suite (2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7" descr="logoip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7800" y="-71438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4236E98-CD52-4A1E-A31D-75B1F78BA480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286625" y="492125"/>
            <a:ext cx="1714500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fld id="{05C4C6BA-7746-42D1-9EFD-7603BE244B66}" type="datetime2">
              <a:rPr lang="fr-FR"/>
              <a:pPr>
                <a:defRPr/>
              </a:pPr>
              <a:t>jeudi 19 mai 2016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7914649"/>
      </p:ext>
    </p:extLst>
  </p:cSld>
  <p:clrMapOvr>
    <a:masterClrMapping/>
  </p:clrMapOvr>
  <p:hf sldNum="0"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500315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FB5736-817C-4F1B-9D27-4C17F3D9DC1A}" type="slidenum">
              <a:rPr lang="fr-FR" sz="1200" smtClean="0"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cs typeface="+mn-cs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72673147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38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94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01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32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46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94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36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3D30A-A2CE-0043-B209-996832377EFD}" type="datetimeFigureOut">
              <a:rPr lang="fr-FR" smtClean="0"/>
              <a:t>19/05/2016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DC8C7-6929-0144-B11E-6323FD2FF8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60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6" r:id="rId14"/>
    <p:sldLayoutId id="2147483667" r:id="rId15"/>
    <p:sldLayoutId id="2147483669" r:id="rId16"/>
    <p:sldLayoutId id="2147483670" r:id="rId17"/>
    <p:sldLayoutId id="2147483674" r:id="rId18"/>
    <p:sldLayoutId id="2147483675" r:id="rId19"/>
    <p:sldLayoutId id="2147483676" r:id="rId20"/>
    <p:sldLayoutId id="2147483677" r:id="rId21"/>
    <p:sldLayoutId id="2147483678" r:id="rId2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Jon\Bureau\licorne-logo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4246" y="-16881"/>
            <a:ext cx="2309754" cy="140215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91344" y="2424971"/>
            <a:ext cx="8964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 Bold"/>
                <a:cs typeface="Times New Roman" panose="02020603050405020304" pitchFamily="18" charset="0"/>
              </a:rPr>
              <a:t>LICORNE &amp; </a:t>
            </a:r>
            <a:r>
              <a:rPr lang="en-US" sz="3200" dirty="0" smtClean="0">
                <a:latin typeface="Symbol" charset="2"/>
                <a:cs typeface="Symbol" charset="2"/>
              </a:rPr>
              <a:t>n</a:t>
            </a:r>
            <a:r>
              <a:rPr lang="en-US" sz="3200" dirty="0" smtClean="0">
                <a:latin typeface="Arial Bold"/>
                <a:cs typeface="Times New Roman" panose="02020603050405020304" pitchFamily="18" charset="0"/>
              </a:rPr>
              <a:t>-ball 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  <a:latin typeface="Arial Bold"/>
                <a:cs typeface="Times New Roman" panose="02020603050405020304" pitchFamily="18" charset="0"/>
              </a:rPr>
              <a:t>A technique for production </a:t>
            </a:r>
            <a:r>
              <a:rPr lang="en-US" sz="2800" dirty="0">
                <a:solidFill>
                  <a:srgbClr val="7030A0"/>
                </a:solidFill>
                <a:latin typeface="Arial Bold"/>
                <a:cs typeface="Times New Roman" panose="02020603050405020304" pitchFamily="18" charset="0"/>
              </a:rPr>
              <a:t>and study of the most exotic neutron-rich nuclei</a:t>
            </a:r>
            <a:endParaRPr lang="fr-FR" sz="2800" dirty="0">
              <a:solidFill>
                <a:srgbClr val="7030A0"/>
              </a:solidFill>
              <a:latin typeface="Arial Bold"/>
              <a:cs typeface="Times New Roman" panose="02020603050405020304" pitchFamily="18" charset="0"/>
            </a:endParaRPr>
          </a:p>
        </p:txBody>
      </p:sp>
      <p:pic>
        <p:nvPicPr>
          <p:cNvPr id="12" name="Image 11" descr="Com_IPN_207_2617_alto_L3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554866" cy="141277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51384" y="4069854"/>
            <a:ext cx="824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M. </a:t>
            </a:r>
            <a:r>
              <a:rPr lang="fr-FR" b="1" u="sng" dirty="0" err="1" smtClean="0"/>
              <a:t>Lebois</a:t>
            </a:r>
            <a:r>
              <a:rPr lang="fr-FR" b="1" dirty="0" smtClean="0"/>
              <a:t>, J.N</a:t>
            </a:r>
            <a:r>
              <a:rPr lang="fr-FR" b="1" dirty="0"/>
              <a:t>. </a:t>
            </a:r>
            <a:r>
              <a:rPr lang="fr-FR" b="1" dirty="0" smtClean="0"/>
              <a:t>Wilson, L. Qi</a:t>
            </a:r>
          </a:p>
        </p:txBody>
      </p:sp>
      <p:pic>
        <p:nvPicPr>
          <p:cNvPr id="6" name="Picture 2" descr="C:\Users\$wilson\Desktop\nu-ball workshop\nu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970" y="4623852"/>
            <a:ext cx="1373235" cy="13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8210" y="6540063"/>
            <a:ext cx="41107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Baskerville"/>
                <a:cs typeface="Baskerville"/>
              </a:rPr>
              <a:t>ALTO/ </a:t>
            </a:r>
            <a:r>
              <a:rPr lang="en-US" sz="1200" dirty="0">
                <a:latin typeface="Baskerville"/>
                <a:cs typeface="Baskerville"/>
              </a:rPr>
              <a:t>ν</a:t>
            </a:r>
            <a:r>
              <a:rPr lang="en-US" sz="1200" dirty="0" smtClean="0">
                <a:latin typeface="Baskerville"/>
                <a:cs typeface="Baskerville"/>
              </a:rPr>
              <a:t>-ball </a:t>
            </a:r>
            <a:r>
              <a:rPr lang="en-US" sz="1200" dirty="0">
                <a:latin typeface="Baskerville"/>
                <a:cs typeface="Baskerville"/>
              </a:rPr>
              <a:t>hybrid spectrometer workshop 2016</a:t>
            </a:r>
            <a:endParaRPr lang="fr-FR" sz="12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12352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Is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any</a:t>
            </a:r>
            <a:r>
              <a:rPr lang="fr-FR" dirty="0" smtClean="0"/>
              <a:t> new </a:t>
            </a:r>
            <a:r>
              <a:rPr lang="fr-FR" dirty="0" err="1" smtClean="0"/>
              <a:t>physics</a:t>
            </a:r>
            <a:r>
              <a:rPr lang="fr-FR" dirty="0" smtClean="0"/>
              <a:t>?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4" b="6206"/>
          <a:stretch/>
        </p:blipFill>
        <p:spPr>
          <a:xfrm>
            <a:off x="426146" y="956097"/>
            <a:ext cx="7047556" cy="55844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70950" y="1604127"/>
            <a:ext cx="3007925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Beta decay of </a:t>
            </a:r>
            <a:r>
              <a:rPr lang="en-US" b="1" baseline="30000" dirty="0" smtClean="0">
                <a:solidFill>
                  <a:srgbClr val="FF0000"/>
                </a:solidFill>
              </a:rPr>
              <a:t>138</a:t>
            </a:r>
            <a:r>
              <a:rPr lang="en-US" b="1" dirty="0" smtClean="0">
                <a:solidFill>
                  <a:srgbClr val="FF0000"/>
                </a:solidFill>
              </a:rPr>
              <a:t>Sb @ RIKEN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Phys</a:t>
            </a:r>
            <a:r>
              <a:rPr lang="en-US" b="1" dirty="0">
                <a:solidFill>
                  <a:srgbClr val="FF0000"/>
                </a:solidFill>
              </a:rPr>
              <a:t>. Rev. C 92, </a:t>
            </a:r>
            <a:r>
              <a:rPr lang="en-US" b="1" dirty="0" smtClean="0">
                <a:solidFill>
                  <a:srgbClr val="FF0000"/>
                </a:solidFill>
              </a:rPr>
              <a:t>044320,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October </a:t>
            </a:r>
            <a:r>
              <a:rPr lang="en-US" b="1" dirty="0">
                <a:solidFill>
                  <a:srgbClr val="FF0000"/>
                </a:solidFill>
              </a:rPr>
              <a:t>2015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5770950" y="2527457"/>
            <a:ext cx="847935" cy="58888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128776" y="1059411"/>
            <a:ext cx="534492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Te isotope </a:t>
            </a:r>
            <a:r>
              <a:rPr lang="fr-FR" sz="2000" b="1" dirty="0" err="1" smtClean="0"/>
              <a:t>yields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from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Miniball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experiment</a:t>
            </a:r>
            <a:endParaRPr lang="fr-FR" sz="2000" b="1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362155" y="4268497"/>
            <a:ext cx="59048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6546825" y="3548397"/>
            <a:ext cx="648428" cy="64806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225190" y="3044329"/>
            <a:ext cx="2836546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baseline="30000" dirty="0" smtClean="0">
                <a:solidFill>
                  <a:srgbClr val="FF0000"/>
                </a:solidFill>
              </a:rPr>
              <a:t>139,140</a:t>
            </a:r>
            <a:r>
              <a:rPr lang="fr-FR" b="1" dirty="0" smtClean="0">
                <a:solidFill>
                  <a:srgbClr val="FF0000"/>
                </a:solidFill>
              </a:rPr>
              <a:t>Te are observable!!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478532" y="3872753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miniball</a:t>
            </a:r>
            <a:r>
              <a:rPr lang="fr-FR" dirty="0" smtClean="0"/>
              <a:t> </a:t>
            </a:r>
            <a:r>
              <a:rPr lang="fr-FR" dirty="0" err="1" smtClean="0"/>
              <a:t>observational</a:t>
            </a:r>
            <a:r>
              <a:rPr lang="fr-FR" dirty="0" smtClean="0"/>
              <a:t> </a:t>
            </a:r>
            <a:r>
              <a:rPr lang="fr-FR" dirty="0" err="1" smtClean="0"/>
              <a:t>limit</a:t>
            </a:r>
            <a:endParaRPr lang="fr-FR" dirty="0"/>
          </a:p>
        </p:txBody>
      </p:sp>
      <p:grpSp>
        <p:nvGrpSpPr>
          <p:cNvPr id="2" name="Grouper 1"/>
          <p:cNvGrpSpPr/>
          <p:nvPr/>
        </p:nvGrpSpPr>
        <p:grpSpPr>
          <a:xfrm>
            <a:off x="1362249" y="5348585"/>
            <a:ext cx="5904820" cy="441340"/>
            <a:chOff x="1362249" y="5348585"/>
            <a:chExt cx="5904820" cy="441340"/>
          </a:xfrm>
        </p:grpSpPr>
        <p:cxnSp>
          <p:nvCxnSpPr>
            <p:cNvPr id="12" name="Connecteur droit 11"/>
            <p:cNvCxnSpPr/>
            <p:nvPr/>
          </p:nvCxnSpPr>
          <p:spPr>
            <a:xfrm>
              <a:off x="1362249" y="5348585"/>
              <a:ext cx="590482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1650281" y="5420593"/>
              <a:ext cx="4794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Observational</a:t>
              </a:r>
              <a:r>
                <a:rPr lang="fr-FR" dirty="0" smtClean="0"/>
                <a:t> </a:t>
              </a:r>
              <a:r>
                <a:rPr lang="fr-FR" dirty="0" err="1" smtClean="0"/>
                <a:t>limit</a:t>
              </a:r>
              <a:r>
                <a:rPr lang="fr-FR" dirty="0" smtClean="0"/>
                <a:t> </a:t>
              </a:r>
              <a:r>
                <a:rPr lang="fr-FR" dirty="0" err="1" smtClean="0"/>
                <a:t>with</a:t>
              </a:r>
              <a:r>
                <a:rPr lang="fr-FR" dirty="0" smtClean="0"/>
                <a:t> escape </a:t>
              </a:r>
              <a:r>
                <a:rPr lang="fr-FR" dirty="0" err="1" smtClean="0"/>
                <a:t>suppressed</a:t>
              </a:r>
              <a:r>
                <a:rPr lang="fr-FR" dirty="0" smtClean="0"/>
                <a:t> </a:t>
              </a:r>
              <a:r>
                <a:rPr lang="fr-FR" dirty="0" err="1" smtClean="0"/>
                <a:t>array</a:t>
              </a:r>
              <a:endParaRPr lang="fr-FR" dirty="0"/>
            </a:p>
          </p:txBody>
        </p:sp>
      </p:grpSp>
      <p:cxnSp>
        <p:nvCxnSpPr>
          <p:cNvPr id="15" name="Connecteur droit avec flèche 14"/>
          <p:cNvCxnSpPr/>
          <p:nvPr/>
        </p:nvCxnSpPr>
        <p:spPr>
          <a:xfrm flipH="1">
            <a:off x="6186785" y="3548385"/>
            <a:ext cx="1008114" cy="7200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r 17"/>
          <p:cNvGrpSpPr/>
          <p:nvPr/>
        </p:nvGrpSpPr>
        <p:grpSpPr>
          <a:xfrm>
            <a:off x="2652887" y="4259089"/>
            <a:ext cx="3835704" cy="1080088"/>
            <a:chOff x="5977932" y="4268497"/>
            <a:chExt cx="3144383" cy="1080088"/>
          </a:xfrm>
        </p:grpSpPr>
        <p:sp>
          <p:nvSpPr>
            <p:cNvPr id="3" name="Flèche vers le bas 2"/>
            <p:cNvSpPr/>
            <p:nvPr/>
          </p:nvSpPr>
          <p:spPr>
            <a:xfrm>
              <a:off x="5977932" y="4268497"/>
              <a:ext cx="321635" cy="1080088"/>
            </a:xfrm>
            <a:prstGeom prst="downArrow">
              <a:avLst/>
            </a:prstGeom>
            <a:gradFill>
              <a:gsLst>
                <a:gs pos="15000">
                  <a:srgbClr val="008000"/>
                </a:gs>
                <a:gs pos="81000">
                  <a:srgbClr val="FF0000">
                    <a:alpha val="85000"/>
                  </a:srgb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299567" y="4322048"/>
              <a:ext cx="2822748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Ø"/>
              </a:pPr>
              <a:r>
                <a:rPr lang="fr-FR" sz="1400" dirty="0" smtClean="0"/>
                <a:t>P/</a:t>
              </a:r>
              <a:r>
                <a:rPr lang="fr-FR" sz="1400" dirty="0" err="1" smtClean="0"/>
                <a:t>T</a:t>
              </a:r>
              <a:r>
                <a:rPr lang="fr-FR" sz="1400" dirty="0" smtClean="0"/>
                <a:t> Ratio </a:t>
              </a:r>
              <a:r>
                <a:rPr lang="fr-FR" sz="1400" dirty="0" err="1" smtClean="0"/>
                <a:t>improvement</a:t>
              </a:r>
              <a:endParaRPr lang="fr-FR" sz="1400" dirty="0" smtClean="0"/>
            </a:p>
            <a:p>
              <a:pPr marL="285750" indent="-285750">
                <a:buFont typeface="Wingdings" charset="2"/>
                <a:buChar char="Ø"/>
              </a:pPr>
              <a:r>
                <a:rPr lang="fr-FR" sz="1400" dirty="0" smtClean="0"/>
                <a:t>Fission tag</a:t>
              </a:r>
            </a:p>
            <a:p>
              <a:pPr marL="285750" indent="-285750">
                <a:buFont typeface="Wingdings" charset="2"/>
                <a:buChar char="Ø"/>
              </a:pPr>
              <a:r>
                <a:rPr lang="fr-FR" sz="1400" dirty="0" smtClean="0"/>
                <a:t>Time </a:t>
              </a:r>
              <a:r>
                <a:rPr lang="fr-FR" sz="1400" dirty="0" err="1" smtClean="0"/>
                <a:t>Resolution</a:t>
              </a:r>
              <a:r>
                <a:rPr lang="fr-FR" sz="1400" dirty="0" smtClean="0"/>
                <a:t> (Detectors/</a:t>
              </a:r>
              <a:r>
                <a:rPr lang="fr-FR" sz="1400" dirty="0" err="1" smtClean="0"/>
                <a:t>buncher</a:t>
              </a:r>
              <a:r>
                <a:rPr lang="fr-FR" sz="1400" dirty="0" smtClean="0"/>
                <a:t>)</a:t>
              </a:r>
            </a:p>
            <a:p>
              <a:pPr marL="285750" indent="-285750">
                <a:buFont typeface="Wingdings" charset="2"/>
                <a:buChar char="Ø"/>
              </a:pPr>
              <a:r>
                <a:rPr lang="fr-FR" sz="1400" dirty="0" smtClean="0"/>
                <a:t>Target/</a:t>
              </a:r>
              <a:r>
                <a:rPr lang="fr-FR" sz="1400" dirty="0" err="1" smtClean="0"/>
                <a:t>Beam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954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357422" y="94683"/>
            <a:ext cx="6572296" cy="714380"/>
          </a:xfrm>
        </p:spPr>
        <p:txBody>
          <a:bodyPr/>
          <a:lstStyle/>
          <a:p>
            <a:r>
              <a:rPr lang="fr-FR" dirty="0" err="1" smtClean="0"/>
              <a:t>Experiment</a:t>
            </a:r>
            <a:r>
              <a:rPr lang="fr-FR" dirty="0" smtClean="0"/>
              <a:t> in March 2015: </a:t>
            </a:r>
            <a:br>
              <a:rPr lang="fr-FR" dirty="0" smtClean="0"/>
            </a:br>
            <a:r>
              <a:rPr lang="fr-FR" dirty="0" smtClean="0"/>
              <a:t>Neutron Flux and fission Rate</a:t>
            </a:r>
            <a:endParaRPr lang="fr-FR" dirty="0"/>
          </a:p>
        </p:txBody>
      </p:sp>
      <p:pic>
        <p:nvPicPr>
          <p:cNvPr id="4" name="Image 3" descr="MINIBALL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7106" b="8889"/>
          <a:stretch/>
        </p:blipFill>
        <p:spPr>
          <a:xfrm>
            <a:off x="0" y="1117600"/>
            <a:ext cx="5940831" cy="5557520"/>
          </a:xfrm>
          <a:prstGeom prst="rect">
            <a:avLst/>
          </a:prstGeom>
        </p:spPr>
      </p:pic>
      <p:pic>
        <p:nvPicPr>
          <p:cNvPr id="6" name="Picture 2" descr="C:\Users\$wilson\Desktop\Ume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275" y="1117600"/>
            <a:ext cx="2045193" cy="83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06170" y="1952721"/>
            <a:ext cx="26235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Half</a:t>
            </a:r>
            <a:r>
              <a:rPr lang="fr-FR" dirty="0" err="1"/>
              <a:t>-cylinder</a:t>
            </a:r>
            <a:endParaRPr lang="fr-FR" dirty="0" smtClean="0"/>
          </a:p>
          <a:p>
            <a:r>
              <a:rPr lang="fr-FR" dirty="0"/>
              <a:t>D</a:t>
            </a:r>
            <a:r>
              <a:rPr lang="fr-FR" dirty="0" smtClean="0"/>
              <a:t>=</a:t>
            </a:r>
            <a:r>
              <a:rPr lang="fr-FR" dirty="0"/>
              <a:t>1.2cm </a:t>
            </a:r>
            <a:endParaRPr lang="fr-FR" dirty="0" smtClean="0"/>
          </a:p>
          <a:p>
            <a:r>
              <a:rPr lang="fr-FR" dirty="0" err="1"/>
              <a:t>T</a:t>
            </a:r>
            <a:r>
              <a:rPr lang="fr-FR" dirty="0" err="1" smtClean="0"/>
              <a:t>hickness</a:t>
            </a:r>
            <a:r>
              <a:rPr lang="fr-FR" dirty="0"/>
              <a:t>=</a:t>
            </a:r>
            <a:r>
              <a:rPr lang="fr-FR" dirty="0" smtClean="0"/>
              <a:t>3cm,</a:t>
            </a:r>
          </a:p>
          <a:p>
            <a:r>
              <a:rPr lang="fr-FR" dirty="0" smtClean="0"/>
              <a:t>d = 19.1 g/cm</a:t>
            </a:r>
            <a:r>
              <a:rPr lang="fr-FR" baseline="30000" dirty="0" smtClean="0"/>
              <a:t>3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Tilted</a:t>
            </a:r>
            <a:r>
              <a:rPr lang="fr-FR" dirty="0" smtClean="0"/>
              <a:t> about 5 </a:t>
            </a:r>
            <a:r>
              <a:rPr lang="fr-FR" dirty="0" err="1" smtClean="0"/>
              <a:t>degrees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32080" y="6384091"/>
            <a:ext cx="189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Times New Roman"/>
                <a:cs typeface="Times New Roman"/>
              </a:rPr>
              <a:t>Q. </a:t>
            </a:r>
            <a:r>
              <a:rPr lang="fr-FR" sz="1400" i="1" dirty="0" err="1" smtClean="0">
                <a:latin typeface="Times New Roman"/>
                <a:cs typeface="Times New Roman"/>
              </a:rPr>
              <a:t>Liqiang</a:t>
            </a:r>
            <a:r>
              <a:rPr lang="fr-FR" sz="1400" i="1" dirty="0" smtClean="0">
                <a:latin typeface="Times New Roman"/>
                <a:cs typeface="Times New Roman"/>
              </a:rPr>
              <a:t>, </a:t>
            </a:r>
            <a:r>
              <a:rPr lang="fr-FR" sz="1400" i="1" dirty="0" err="1" smtClean="0">
                <a:latin typeface="Times New Roman"/>
                <a:cs typeface="Times New Roman"/>
              </a:rPr>
              <a:t>PhD</a:t>
            </a:r>
            <a:r>
              <a:rPr lang="fr-FR" sz="1400" i="1" dirty="0" smtClean="0">
                <a:latin typeface="Times New Roman"/>
                <a:cs typeface="Times New Roman"/>
              </a:rPr>
              <a:t> </a:t>
            </a:r>
            <a:r>
              <a:rPr lang="fr-FR" sz="1400" i="1" dirty="0" err="1" smtClean="0">
                <a:latin typeface="Times New Roman"/>
                <a:cs typeface="Times New Roman"/>
              </a:rPr>
              <a:t>thesis</a:t>
            </a:r>
            <a:endParaRPr lang="fr-FR" sz="1400" i="1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65173" y="4833202"/>
            <a:ext cx="2810976" cy="92333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 err="1" smtClean="0"/>
              <a:t>Calculated</a:t>
            </a:r>
            <a:r>
              <a:rPr lang="fr-FR" dirty="0" smtClean="0"/>
              <a:t> fission </a:t>
            </a:r>
            <a:r>
              <a:rPr lang="fr-FR" dirty="0"/>
              <a:t>rate for MINIBALL </a:t>
            </a:r>
            <a:r>
              <a:rPr lang="fr-FR" dirty="0" err="1" smtClean="0"/>
              <a:t>target</a:t>
            </a:r>
            <a:r>
              <a:rPr lang="fr-FR" dirty="0" smtClean="0"/>
              <a:t> (30 </a:t>
            </a:r>
            <a:r>
              <a:rPr lang="fr-FR" dirty="0" err="1" smtClean="0"/>
              <a:t>nA</a:t>
            </a:r>
            <a:r>
              <a:rPr lang="fr-FR" dirty="0" smtClean="0"/>
              <a:t> </a:t>
            </a:r>
            <a:r>
              <a:rPr lang="fr-FR" baseline="30000" dirty="0" smtClean="0"/>
              <a:t>7</a:t>
            </a:r>
            <a:r>
              <a:rPr lang="fr-FR" dirty="0" smtClean="0"/>
              <a:t>Li): 36 kHz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065173" y="3762213"/>
            <a:ext cx="2864545" cy="646331"/>
          </a:xfrm>
          <a:prstGeom prst="rect">
            <a:avLst/>
          </a:prstGeom>
          <a:ln w="19050" cmpd="sng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 err="1" smtClean="0"/>
              <a:t>Estimated</a:t>
            </a:r>
            <a:r>
              <a:rPr lang="fr-FR" dirty="0" smtClean="0"/>
              <a:t> fission rate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r>
              <a:rPr lang="fr-FR" dirty="0" smtClean="0"/>
              <a:t>: 25 kHz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2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wder_terge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8" r="26247"/>
          <a:stretch/>
        </p:blipFill>
        <p:spPr>
          <a:xfrm>
            <a:off x="63802" y="1486649"/>
            <a:ext cx="5188917" cy="5181121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357422" y="94683"/>
            <a:ext cx="6644338" cy="714380"/>
          </a:xfrm>
        </p:spPr>
        <p:txBody>
          <a:bodyPr/>
          <a:lstStyle/>
          <a:p>
            <a:r>
              <a:rPr lang="fr-FR" dirty="0" err="1" smtClean="0"/>
              <a:t>Experiment</a:t>
            </a:r>
            <a:r>
              <a:rPr lang="fr-FR" dirty="0" smtClean="0"/>
              <a:t> in March 2015: </a:t>
            </a:r>
            <a:r>
              <a:rPr lang="fr-FR" baseline="30000" dirty="0" smtClean="0"/>
              <a:t>238</a:t>
            </a:r>
            <a:r>
              <a:rPr lang="fr-FR" dirty="0" smtClean="0"/>
              <a:t>U Target </a:t>
            </a:r>
            <a:r>
              <a:rPr lang="fr-FR" dirty="0" err="1" smtClean="0"/>
              <a:t>Improvment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217920" y="1647921"/>
            <a:ext cx="1859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 err="1" smtClean="0"/>
              <a:t>Cylinder</a:t>
            </a:r>
            <a:r>
              <a:rPr lang="fr-FR" b="1" u="sng" dirty="0" smtClean="0"/>
              <a:t>:</a:t>
            </a:r>
          </a:p>
          <a:p>
            <a:r>
              <a:rPr lang="fr-FR" dirty="0" smtClean="0"/>
              <a:t>R=1.5 cm </a:t>
            </a:r>
          </a:p>
          <a:p>
            <a:r>
              <a:rPr lang="fr-FR" dirty="0" err="1"/>
              <a:t>T</a:t>
            </a:r>
            <a:r>
              <a:rPr lang="fr-FR" dirty="0" err="1" smtClean="0"/>
              <a:t>hickness</a:t>
            </a:r>
            <a:r>
              <a:rPr lang="fr-FR" dirty="0"/>
              <a:t>=</a:t>
            </a:r>
            <a:r>
              <a:rPr lang="fr-FR" dirty="0" smtClean="0"/>
              <a:t>3 cm </a:t>
            </a:r>
          </a:p>
          <a:p>
            <a:r>
              <a:rPr lang="fr-FR" dirty="0"/>
              <a:t>d = </a:t>
            </a:r>
            <a:r>
              <a:rPr lang="fr-FR" dirty="0" smtClean="0"/>
              <a:t>1 g/cm</a:t>
            </a:r>
            <a:r>
              <a:rPr lang="fr-FR" baseline="30000" dirty="0" smtClean="0"/>
              <a:t>3</a:t>
            </a:r>
            <a:endParaRPr lang="fr-FR" baseline="30000" dirty="0"/>
          </a:p>
        </p:txBody>
      </p:sp>
      <p:sp>
        <p:nvSpPr>
          <p:cNvPr id="8" name="ZoneTexte 7"/>
          <p:cNvSpPr txBox="1"/>
          <p:nvPr/>
        </p:nvSpPr>
        <p:spPr>
          <a:xfrm>
            <a:off x="132080" y="6384091"/>
            <a:ext cx="189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Times New Roman"/>
                <a:cs typeface="Times New Roman"/>
              </a:rPr>
              <a:t>Q. </a:t>
            </a:r>
            <a:r>
              <a:rPr lang="fr-FR" sz="1400" i="1" dirty="0" err="1" smtClean="0">
                <a:latin typeface="Times New Roman"/>
                <a:cs typeface="Times New Roman"/>
              </a:rPr>
              <a:t>Liqiang</a:t>
            </a:r>
            <a:r>
              <a:rPr lang="fr-FR" sz="1400" i="1" dirty="0" smtClean="0">
                <a:latin typeface="Times New Roman"/>
                <a:cs typeface="Times New Roman"/>
              </a:rPr>
              <a:t>, </a:t>
            </a:r>
            <a:r>
              <a:rPr lang="fr-FR" sz="1400" i="1" dirty="0" err="1" smtClean="0">
                <a:latin typeface="Times New Roman"/>
                <a:cs typeface="Times New Roman"/>
              </a:rPr>
              <a:t>PhD</a:t>
            </a:r>
            <a:r>
              <a:rPr lang="fr-FR" sz="1400" i="1" dirty="0" smtClean="0">
                <a:latin typeface="Times New Roman"/>
                <a:cs typeface="Times New Roman"/>
              </a:rPr>
              <a:t> </a:t>
            </a:r>
            <a:r>
              <a:rPr lang="fr-FR" sz="1400" i="1" dirty="0" err="1" smtClean="0">
                <a:latin typeface="Times New Roman"/>
                <a:cs typeface="Times New Roman"/>
              </a:rPr>
              <a:t>thesis</a:t>
            </a:r>
            <a:endParaRPr lang="fr-FR" sz="1400" i="1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95643" y="3561248"/>
            <a:ext cx="2872437" cy="646331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fission rate </a:t>
            </a:r>
            <a:r>
              <a:rPr lang="fr-FR" dirty="0" smtClean="0"/>
              <a:t>(100 </a:t>
            </a:r>
            <a:r>
              <a:rPr lang="fr-FR" dirty="0" err="1" smtClean="0"/>
              <a:t>nA</a:t>
            </a:r>
            <a:r>
              <a:rPr lang="fr-FR" dirty="0" smtClean="0"/>
              <a:t> of </a:t>
            </a:r>
            <a:r>
              <a:rPr lang="fr-FR" baseline="30000" dirty="0" smtClean="0"/>
              <a:t>7</a:t>
            </a:r>
            <a:r>
              <a:rPr lang="fr-FR" dirty="0" smtClean="0"/>
              <a:t>Li): 37 kHz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5824523" y="4851568"/>
            <a:ext cx="3016945" cy="1200329"/>
          </a:xfrm>
          <a:prstGeom prst="rect">
            <a:avLst/>
          </a:prstGeom>
          <a:ln w="19050" cmpd="sng">
            <a:solidFill>
              <a:srgbClr val="604A7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Autoprotection of the </a:t>
            </a:r>
            <a:r>
              <a:rPr lang="fr-FR" dirty="0" err="1" smtClean="0"/>
              <a:t>target</a:t>
            </a:r>
            <a:r>
              <a:rPr lang="fr-FR" dirty="0"/>
              <a:t> </a:t>
            </a:r>
            <a:r>
              <a:rPr lang="fr-FR" dirty="0" smtClean="0"/>
              <a:t>: </a:t>
            </a:r>
            <a:r>
              <a:rPr lang="fr-FR" dirty="0" err="1" smtClean="0"/>
              <a:t>negligible</a:t>
            </a:r>
            <a:endParaRPr lang="fr-FR" dirty="0" smtClean="0"/>
          </a:p>
          <a:p>
            <a:pPr algn="ctr"/>
            <a:r>
              <a:rPr lang="fr-FR" dirty="0"/>
              <a:t>Production/manipulation of pure </a:t>
            </a:r>
            <a:r>
              <a:rPr lang="fr-FR" baseline="30000" dirty="0"/>
              <a:t>238</a:t>
            </a:r>
            <a:r>
              <a:rPr lang="fr-FR" dirty="0"/>
              <a:t>U </a:t>
            </a:r>
            <a:r>
              <a:rPr lang="fr-FR" dirty="0" err="1" smtClean="0"/>
              <a:t>powder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471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ur_disk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t="15556" r="17750" b="16296"/>
          <a:stretch/>
        </p:blipFill>
        <p:spPr>
          <a:xfrm>
            <a:off x="0" y="1310639"/>
            <a:ext cx="5445760" cy="5262709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357422" y="94683"/>
            <a:ext cx="6634178" cy="714380"/>
          </a:xfrm>
        </p:spPr>
        <p:txBody>
          <a:bodyPr/>
          <a:lstStyle/>
          <a:p>
            <a:r>
              <a:rPr lang="fr-FR" dirty="0" err="1" smtClean="0"/>
              <a:t>Experiment</a:t>
            </a:r>
            <a:r>
              <a:rPr lang="fr-FR" dirty="0" smtClean="0"/>
              <a:t> in March 2015: </a:t>
            </a:r>
            <a:r>
              <a:rPr lang="fr-FR" baseline="30000" dirty="0" smtClean="0"/>
              <a:t>238</a:t>
            </a:r>
            <a:r>
              <a:rPr lang="fr-FR" dirty="0" smtClean="0"/>
              <a:t>U Target </a:t>
            </a:r>
            <a:r>
              <a:rPr lang="fr-FR" dirty="0" err="1" smtClean="0"/>
              <a:t>Improvment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217920" y="1647921"/>
            <a:ext cx="26235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 smtClean="0"/>
              <a:t>4 </a:t>
            </a:r>
            <a:r>
              <a:rPr lang="fr-FR" b="1" u="sng" dirty="0" err="1" smtClean="0"/>
              <a:t>disks</a:t>
            </a:r>
            <a:endParaRPr lang="fr-FR" b="1" u="sng" dirty="0" smtClean="0"/>
          </a:p>
          <a:p>
            <a:r>
              <a:rPr lang="fr-FR" dirty="0" smtClean="0"/>
              <a:t>R=1.2 cm </a:t>
            </a:r>
          </a:p>
          <a:p>
            <a:r>
              <a:rPr lang="fr-FR" dirty="0" err="1"/>
              <a:t>T</a:t>
            </a:r>
            <a:r>
              <a:rPr lang="fr-FR" dirty="0" err="1" smtClean="0"/>
              <a:t>hickness</a:t>
            </a:r>
            <a:r>
              <a:rPr lang="fr-FR" dirty="0" smtClean="0"/>
              <a:t>=1 mm </a:t>
            </a:r>
          </a:p>
          <a:p>
            <a:r>
              <a:rPr lang="fr-FR" dirty="0"/>
              <a:t>d = 19.1 g/cm</a:t>
            </a:r>
            <a:r>
              <a:rPr lang="fr-FR" baseline="30000" dirty="0"/>
              <a:t>3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>
                <a:latin typeface="Symbol" charset="2"/>
                <a:cs typeface="Symbol" charset="2"/>
              </a:rPr>
              <a:t>D</a:t>
            </a:r>
            <a:r>
              <a:rPr lang="fr-FR" dirty="0" smtClean="0"/>
              <a:t>d= 1 cm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32080" y="6384091"/>
            <a:ext cx="189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Times New Roman"/>
                <a:cs typeface="Times New Roman"/>
              </a:rPr>
              <a:t>Q. </a:t>
            </a:r>
            <a:r>
              <a:rPr lang="fr-FR" sz="1400" i="1" dirty="0" err="1" smtClean="0">
                <a:latin typeface="Times New Roman"/>
                <a:cs typeface="Times New Roman"/>
              </a:rPr>
              <a:t>Liqiang</a:t>
            </a:r>
            <a:r>
              <a:rPr lang="fr-FR" sz="1400" i="1" dirty="0" smtClean="0">
                <a:latin typeface="Times New Roman"/>
                <a:cs typeface="Times New Roman"/>
              </a:rPr>
              <a:t>, </a:t>
            </a:r>
            <a:r>
              <a:rPr lang="fr-FR" sz="1400" i="1" dirty="0" err="1" smtClean="0">
                <a:latin typeface="Times New Roman"/>
                <a:cs typeface="Times New Roman"/>
              </a:rPr>
              <a:t>PhD</a:t>
            </a:r>
            <a:r>
              <a:rPr lang="fr-FR" sz="1400" i="1" dirty="0" smtClean="0">
                <a:latin typeface="Times New Roman"/>
                <a:cs typeface="Times New Roman"/>
              </a:rPr>
              <a:t> </a:t>
            </a:r>
            <a:r>
              <a:rPr lang="fr-FR" sz="1400" i="1" dirty="0" err="1" smtClean="0">
                <a:latin typeface="Times New Roman"/>
                <a:cs typeface="Times New Roman"/>
              </a:rPr>
              <a:t>thesis</a:t>
            </a:r>
            <a:endParaRPr lang="fr-FR" sz="1400" i="1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24523" y="3561248"/>
            <a:ext cx="3016945" cy="646331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fission rate </a:t>
            </a:r>
            <a:r>
              <a:rPr lang="fr-FR" dirty="0" smtClean="0"/>
              <a:t>(100 </a:t>
            </a:r>
            <a:r>
              <a:rPr lang="fr-FR" dirty="0" err="1" smtClean="0"/>
              <a:t>nA</a:t>
            </a:r>
            <a:r>
              <a:rPr lang="fr-FR" dirty="0" smtClean="0"/>
              <a:t> of </a:t>
            </a:r>
            <a:r>
              <a:rPr lang="fr-FR" baseline="30000" dirty="0" smtClean="0"/>
              <a:t>7</a:t>
            </a:r>
            <a:r>
              <a:rPr lang="fr-FR" dirty="0" smtClean="0"/>
              <a:t>Li): </a:t>
            </a:r>
          </a:p>
          <a:p>
            <a:pPr algn="ctr"/>
            <a:r>
              <a:rPr lang="fr-FR" dirty="0" smtClean="0"/>
              <a:t>95 kHz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5824523" y="4959345"/>
            <a:ext cx="3016945" cy="646331"/>
          </a:xfrm>
          <a:prstGeom prst="rect">
            <a:avLst/>
          </a:prstGeom>
          <a:ln w="19050" cmpd="sng">
            <a:solidFill>
              <a:srgbClr val="604A7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Autoprotection of the </a:t>
            </a:r>
            <a:r>
              <a:rPr lang="fr-FR" dirty="0" err="1" smtClean="0"/>
              <a:t>target</a:t>
            </a:r>
            <a:r>
              <a:rPr lang="fr-FR" dirty="0"/>
              <a:t> </a:t>
            </a:r>
            <a:r>
              <a:rPr lang="fr-FR" dirty="0" smtClean="0"/>
              <a:t>: </a:t>
            </a:r>
            <a:r>
              <a:rPr lang="fr-FR" dirty="0" err="1" smtClean="0"/>
              <a:t>small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7886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2436500" y="127317"/>
            <a:ext cx="6592046" cy="6225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cap="none" dirty="0" smtClean="0">
                <a:latin typeface="Symbol" charset="2"/>
                <a:cs typeface="Symbol" charset="2"/>
              </a:rPr>
              <a:t>n</a:t>
            </a:r>
            <a:r>
              <a:rPr lang="en-GB" dirty="0" smtClean="0"/>
              <a:t>-ball: hybrid L</a:t>
            </a:r>
            <a:r>
              <a:rPr lang="en-GB" cap="none" dirty="0" smtClean="0"/>
              <a:t>a</a:t>
            </a:r>
            <a:r>
              <a:rPr lang="en-GB" dirty="0" smtClean="0"/>
              <a:t>B</a:t>
            </a:r>
            <a:r>
              <a:rPr lang="en-GB" cap="none" dirty="0" smtClean="0"/>
              <a:t>r</a:t>
            </a:r>
            <a:r>
              <a:rPr lang="en-GB" baseline="-25000" dirty="0" smtClean="0"/>
              <a:t>3</a:t>
            </a:r>
            <a:r>
              <a:rPr lang="en-GB" dirty="0" smtClean="0"/>
              <a:t>-G</a:t>
            </a:r>
            <a:r>
              <a:rPr lang="en-GB" cap="none" dirty="0" smtClean="0"/>
              <a:t>e</a:t>
            </a:r>
            <a:r>
              <a:rPr lang="en-GB" dirty="0" smtClean="0"/>
              <a:t> array for fast timing spectroscopic studies</a:t>
            </a:r>
            <a:endParaRPr lang="en-GB" dirty="0"/>
          </a:p>
        </p:txBody>
      </p:sp>
      <p:sp>
        <p:nvSpPr>
          <p:cNvPr id="39" name="ZoneTexte 38"/>
          <p:cNvSpPr txBox="1"/>
          <p:nvPr/>
        </p:nvSpPr>
        <p:spPr>
          <a:xfrm>
            <a:off x="338716" y="1220118"/>
            <a:ext cx="846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GB" sz="2000" dirty="0" smtClean="0"/>
              <a:t>Construction of a hybrid </a:t>
            </a:r>
            <a:r>
              <a:rPr lang="en-GB" sz="2000" dirty="0" err="1" smtClean="0"/>
              <a:t>Ge</a:t>
            </a:r>
            <a:r>
              <a:rPr lang="en-GB" sz="2000" dirty="0" smtClean="0"/>
              <a:t> + LaBr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 array @ IPN </a:t>
            </a:r>
            <a:r>
              <a:rPr lang="en-GB" sz="2000" dirty="0" err="1" smtClean="0"/>
              <a:t>Orsay</a:t>
            </a:r>
            <a:endParaRPr lang="en-GB" sz="2000" dirty="0" smtClean="0"/>
          </a:p>
        </p:txBody>
      </p:sp>
      <p:grpSp>
        <p:nvGrpSpPr>
          <p:cNvPr id="12" name="Grouper 11"/>
          <p:cNvGrpSpPr/>
          <p:nvPr/>
        </p:nvGrpSpPr>
        <p:grpSpPr>
          <a:xfrm>
            <a:off x="854141" y="1752236"/>
            <a:ext cx="3164718" cy="1653393"/>
            <a:chOff x="386678" y="2602303"/>
            <a:chExt cx="3164718" cy="1653393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386678" y="2602303"/>
              <a:ext cx="3164718" cy="1653393"/>
            </a:xfrm>
            <a:prstGeom prst="roundRect">
              <a:avLst>
                <a:gd name="adj" fmla="val 8510"/>
              </a:avLst>
            </a:prstGeom>
            <a:noFill/>
            <a:ln w="28575" cmpd="sng"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249" y="2848907"/>
              <a:ext cx="1114108" cy="74138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81085" y="2828835"/>
              <a:ext cx="149549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smtClean="0"/>
                <a:t>24 French/UK</a:t>
              </a:r>
            </a:p>
            <a:p>
              <a:pPr algn="ctr"/>
              <a:r>
                <a:rPr lang="en-GB" b="1" dirty="0" smtClean="0"/>
                <a:t>Clovers</a:t>
              </a:r>
            </a:p>
            <a:p>
              <a:pPr algn="ctr"/>
              <a:r>
                <a:rPr lang="en-GB" b="1" dirty="0" smtClean="0"/>
                <a:t>+</a:t>
              </a:r>
            </a:p>
            <a:p>
              <a:pPr algn="ctr"/>
              <a:r>
                <a:rPr lang="en-GB" b="1" dirty="0" smtClean="0"/>
                <a:t>BGO Shields</a:t>
              </a:r>
              <a:endParaRPr lang="fr-FR" dirty="0" smtClean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98398" y="3594271"/>
              <a:ext cx="1200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EUROGAM</a:t>
              </a:r>
              <a:endParaRPr lang="fr-FR" dirty="0"/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5073346" y="1752236"/>
            <a:ext cx="3164718" cy="1653393"/>
            <a:chOff x="5073346" y="1752236"/>
            <a:chExt cx="3164718" cy="1653393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5073346" y="1752236"/>
              <a:ext cx="3164718" cy="1653393"/>
            </a:xfrm>
            <a:prstGeom prst="roundRect">
              <a:avLst>
                <a:gd name="adj" fmla="val 8510"/>
              </a:avLst>
            </a:prstGeom>
            <a:noFill/>
            <a:ln w="28575" cmpd="sng">
              <a:solidFill>
                <a:srgbClr val="FFF7D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141625" y="2555562"/>
              <a:ext cx="9718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/>
                <a:t>36 LaBr</a:t>
              </a:r>
              <a:r>
                <a:rPr lang="en-GB" baseline="-25000" dirty="0" smtClean="0"/>
                <a:t>3</a:t>
              </a:r>
              <a:endParaRPr lang="fr-FR" baseline="-25000" dirty="0" smtClean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1625" y="2209601"/>
              <a:ext cx="9541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 smtClean="0"/>
                <a:t>FATIMA</a:t>
              </a:r>
              <a:endParaRPr lang="fr-FR" b="1" dirty="0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8073" y="1915742"/>
              <a:ext cx="1771913" cy="1320680"/>
            </a:xfrm>
            <a:prstGeom prst="rect">
              <a:avLst/>
            </a:prstGeom>
          </p:spPr>
        </p:pic>
      </p:grpSp>
      <p:grpSp>
        <p:nvGrpSpPr>
          <p:cNvPr id="29" name="Grouper 28"/>
          <p:cNvGrpSpPr/>
          <p:nvPr/>
        </p:nvGrpSpPr>
        <p:grpSpPr>
          <a:xfrm>
            <a:off x="2436500" y="2194212"/>
            <a:ext cx="4219205" cy="3139047"/>
            <a:chOff x="2436500" y="2194212"/>
            <a:chExt cx="4219205" cy="3139047"/>
          </a:xfrm>
        </p:grpSpPr>
        <p:pic>
          <p:nvPicPr>
            <p:cNvPr id="38" name="Picture 2" descr="C:\Users\$wilson\Desktop\nu-ball workshop\nubal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4838" y="3960024"/>
              <a:ext cx="1373235" cy="1373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4338603" y="2194212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dirty="0" smtClean="0"/>
                <a:t>⊕</a:t>
              </a:r>
              <a:endParaRPr lang="fr-FR" sz="4400" dirty="0"/>
            </a:p>
          </p:txBody>
        </p:sp>
        <p:cxnSp>
          <p:nvCxnSpPr>
            <p:cNvPr id="17" name="Connecteur droit avec flèche 16"/>
            <p:cNvCxnSpPr>
              <a:stCxn id="7" idx="2"/>
              <a:endCxn id="38" idx="0"/>
            </p:cNvCxnSpPr>
            <p:nvPr/>
          </p:nvCxnSpPr>
          <p:spPr>
            <a:xfrm>
              <a:off x="2436500" y="3405629"/>
              <a:ext cx="2134956" cy="554395"/>
            </a:xfrm>
            <a:prstGeom prst="straightConnector1">
              <a:avLst/>
            </a:prstGeom>
            <a:ln>
              <a:solidFill>
                <a:srgbClr val="40404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>
              <a:stCxn id="23" idx="2"/>
              <a:endCxn id="38" idx="0"/>
            </p:cNvCxnSpPr>
            <p:nvPr/>
          </p:nvCxnSpPr>
          <p:spPr>
            <a:xfrm flipH="1">
              <a:off x="4571456" y="3405629"/>
              <a:ext cx="2084249" cy="554395"/>
            </a:xfrm>
            <a:prstGeom prst="straightConnector1">
              <a:avLst/>
            </a:prstGeom>
            <a:ln>
              <a:solidFill>
                <a:srgbClr val="FFF7D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r 29"/>
          <p:cNvGrpSpPr/>
          <p:nvPr/>
        </p:nvGrpSpPr>
        <p:grpSpPr>
          <a:xfrm>
            <a:off x="338716" y="5432723"/>
            <a:ext cx="8466568" cy="1206497"/>
            <a:chOff x="338716" y="5432723"/>
            <a:chExt cx="8466568" cy="1206497"/>
          </a:xfrm>
        </p:grpSpPr>
        <p:sp>
          <p:nvSpPr>
            <p:cNvPr id="5" name="Rectangle 4"/>
            <p:cNvSpPr/>
            <p:nvPr/>
          </p:nvSpPr>
          <p:spPr>
            <a:xfrm>
              <a:off x="338716" y="5432723"/>
              <a:ext cx="84665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charset="2"/>
                <a:buChar char="Ø"/>
              </a:pPr>
              <a:r>
                <a:rPr lang="en-GB" sz="2000" dirty="0" smtClean="0"/>
                <a:t>LOI (2015) signed by 43 scientists from 17 different institutions</a:t>
              </a:r>
            </a:p>
          </p:txBody>
        </p:sp>
        <p:grpSp>
          <p:nvGrpSpPr>
            <p:cNvPr id="27" name="Grouper 26"/>
            <p:cNvGrpSpPr/>
            <p:nvPr/>
          </p:nvGrpSpPr>
          <p:grpSpPr>
            <a:xfrm>
              <a:off x="2680494" y="5931334"/>
              <a:ext cx="3783011" cy="707886"/>
              <a:chOff x="2680494" y="5931334"/>
              <a:chExt cx="3783011" cy="70788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680494" y="5931334"/>
                <a:ext cx="378301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000" b="1" dirty="0" smtClean="0"/>
                  <a:t>Experimental Campaign planned for 2017-2018</a:t>
                </a:r>
                <a:endParaRPr lang="en-GB" sz="2000" b="1" dirty="0"/>
              </a:p>
            </p:txBody>
          </p:sp>
          <p:sp>
            <p:nvSpPr>
              <p:cNvPr id="21" name="Rogner un rectangle avec un coin diagonal 20"/>
              <p:cNvSpPr/>
              <p:nvPr/>
            </p:nvSpPr>
            <p:spPr>
              <a:xfrm>
                <a:off x="2680494" y="5931334"/>
                <a:ext cx="3783011" cy="707886"/>
              </a:xfrm>
              <a:prstGeom prst="snip2DiagRect">
                <a:avLst>
                  <a:gd name="adj1" fmla="val 0"/>
                  <a:gd name="adj2" fmla="val 10143"/>
                </a:avLst>
              </a:prstGeom>
              <a:noFill/>
              <a:ln w="127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3" name="Image 2" descr="LOI-nub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470"/>
            <a:ext cx="9144000" cy="54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6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2436500" y="127317"/>
            <a:ext cx="6592046" cy="6225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cap="none" dirty="0" smtClean="0">
                <a:latin typeface="Symbol" charset="2"/>
                <a:cs typeface="Symbol" charset="2"/>
              </a:rPr>
              <a:t>n</a:t>
            </a:r>
            <a:r>
              <a:rPr lang="en-GB" dirty="0" smtClean="0"/>
              <a:t>-ball: spectrometer properties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200727" y="853456"/>
            <a:ext cx="6742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GEANT4 Simulation of Major Parameters for this array: </a:t>
            </a:r>
          </a:p>
          <a:p>
            <a:pPr algn="ctr"/>
            <a:r>
              <a:rPr lang="en-GB" dirty="0" smtClean="0"/>
              <a:t>efficiency, Peak-to-total ratio, </a:t>
            </a:r>
            <a:r>
              <a:rPr lang="en-GB" dirty="0" err="1" smtClean="0"/>
              <a:t>compton</a:t>
            </a:r>
            <a:r>
              <a:rPr lang="en-GB" dirty="0" smtClean="0"/>
              <a:t> suppression</a:t>
            </a:r>
            <a:endParaRPr lang="en-GB" dirty="0"/>
          </a:p>
        </p:txBody>
      </p:sp>
      <p:pic>
        <p:nvPicPr>
          <p:cNvPr id="3" name="G4Movie2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35727"/>
            <a:ext cx="6297219" cy="41609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439990" y="2262970"/>
            <a:ext cx="2251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24 </a:t>
            </a:r>
            <a:r>
              <a:rPr lang="fr-FR" dirty="0" err="1" smtClean="0"/>
              <a:t>Clovers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90°</a:t>
            </a:r>
          </a:p>
          <a:p>
            <a:r>
              <a:rPr lang="fr-FR" dirty="0" err="1"/>
              <a:t>d</a:t>
            </a:r>
            <a:r>
              <a:rPr lang="fr-FR" baseline="-25000" dirty="0" err="1" smtClean="0"/>
              <a:t>center</a:t>
            </a:r>
            <a:r>
              <a:rPr lang="fr-FR" dirty="0" smtClean="0"/>
              <a:t> = 20.88 cm</a:t>
            </a:r>
          </a:p>
          <a:p>
            <a:r>
              <a:rPr lang="fr-FR" dirty="0" err="1" smtClean="0">
                <a:latin typeface="Symbol" charset="2"/>
                <a:cs typeface="Symbol" charset="2"/>
              </a:rPr>
              <a:t>Dq</a:t>
            </a:r>
            <a:r>
              <a:rPr lang="fr-FR" dirty="0" smtClean="0"/>
              <a:t> = 10.35° 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6439990" y="4158734"/>
            <a:ext cx="169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32 LaBr</a:t>
            </a:r>
            <a:r>
              <a:rPr lang="fr-FR" baseline="-25000" dirty="0" smtClean="0"/>
              <a:t>3 </a:t>
            </a:r>
            <a:r>
              <a:rPr lang="fr-FR" dirty="0" smtClean="0"/>
              <a:t>1.5”x2”</a:t>
            </a:r>
          </a:p>
          <a:p>
            <a:r>
              <a:rPr lang="fr-FR" dirty="0" err="1" smtClean="0"/>
              <a:t>d</a:t>
            </a:r>
            <a:r>
              <a:rPr lang="fr-FR" baseline="-25000" dirty="0" err="1" smtClean="0"/>
              <a:t>center</a:t>
            </a:r>
            <a:r>
              <a:rPr lang="fr-FR" dirty="0" smtClean="0"/>
              <a:t> = 15.2 cm</a:t>
            </a:r>
          </a:p>
          <a:p>
            <a:r>
              <a:rPr lang="fr-FR" dirty="0" err="1" smtClean="0">
                <a:latin typeface="Symbol" charset="2"/>
                <a:cs typeface="Symbol" charset="2"/>
              </a:rPr>
              <a:t>Dq</a:t>
            </a:r>
            <a:r>
              <a:rPr lang="fr-FR" dirty="0" smtClean="0"/>
              <a:t> = 14.3° </a:t>
            </a:r>
          </a:p>
        </p:txBody>
      </p:sp>
    </p:spTree>
    <p:extLst>
      <p:ext uri="{BB962C8B-B14F-4D97-AF65-F5344CB8AC3E}">
        <p14:creationId xmlns:p14="http://schemas.microsoft.com/office/powerpoint/2010/main" val="84633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2436500" y="127317"/>
            <a:ext cx="6592046" cy="6225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cap="none" dirty="0" smtClean="0">
                <a:latin typeface="Symbol" charset="2"/>
                <a:cs typeface="Symbol" charset="2"/>
              </a:rPr>
              <a:t>n</a:t>
            </a:r>
            <a:r>
              <a:rPr lang="en-GB" dirty="0" smtClean="0"/>
              <a:t>-ball: spectrometer properties</a:t>
            </a:r>
            <a:endParaRPr lang="en-GB" dirty="0"/>
          </a:p>
        </p:txBody>
      </p:sp>
      <p:pic>
        <p:nvPicPr>
          <p:cNvPr id="6" name="Image 5" descr="Rnub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853440"/>
            <a:ext cx="8381999" cy="7080135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1720682" y="1803399"/>
            <a:ext cx="4729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6004049" y="2008845"/>
            <a:ext cx="472955" cy="0"/>
          </a:xfrm>
          <a:prstGeom prst="line">
            <a:avLst/>
          </a:prstGeom>
          <a:ln>
            <a:solidFill>
              <a:srgbClr val="0032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720682" y="2006537"/>
            <a:ext cx="472955" cy="0"/>
          </a:xfrm>
          <a:prstGeom prst="line">
            <a:avLst/>
          </a:prstGeom>
          <a:ln>
            <a:solidFill>
              <a:srgbClr val="D841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004049" y="1798778"/>
            <a:ext cx="472955" cy="0"/>
          </a:xfrm>
          <a:prstGeom prst="line">
            <a:avLst/>
          </a:prstGeom>
          <a:ln>
            <a:solidFill>
              <a:srgbClr val="45F77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147457" y="1626420"/>
            <a:ext cx="1712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Independent </a:t>
            </a:r>
            <a:r>
              <a:rPr lang="fr-FR" sz="1400" dirty="0" err="1" smtClean="0"/>
              <a:t>crystals</a:t>
            </a:r>
            <a:endParaRPr lang="fr-FR" sz="1400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2147457" y="1841103"/>
            <a:ext cx="1930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CS Independent </a:t>
            </a:r>
            <a:r>
              <a:rPr lang="fr-FR" sz="1400" dirty="0" err="1" smtClean="0"/>
              <a:t>crystals</a:t>
            </a:r>
            <a:endParaRPr lang="fr-FR" sz="1400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6477004" y="1637205"/>
            <a:ext cx="1621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Add</a:t>
            </a:r>
            <a:r>
              <a:rPr lang="fr-FR" sz="1400" dirty="0" smtClean="0"/>
              <a:t>-back in </a:t>
            </a:r>
            <a:r>
              <a:rPr lang="fr-FR" sz="1400" dirty="0" err="1" smtClean="0"/>
              <a:t>Clovers</a:t>
            </a:r>
            <a:endParaRPr lang="fr-FR" sz="1400" dirty="0" smtClean="0"/>
          </a:p>
        </p:txBody>
      </p:sp>
      <p:sp>
        <p:nvSpPr>
          <p:cNvPr id="23" name="ZoneTexte 22"/>
          <p:cNvSpPr txBox="1"/>
          <p:nvPr/>
        </p:nvSpPr>
        <p:spPr>
          <a:xfrm>
            <a:off x="6477004" y="1841103"/>
            <a:ext cx="1840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CS </a:t>
            </a:r>
            <a:r>
              <a:rPr lang="fr-FR" sz="1400" dirty="0" err="1" smtClean="0"/>
              <a:t>Add</a:t>
            </a:r>
            <a:r>
              <a:rPr lang="fr-FR" sz="1400" dirty="0" smtClean="0"/>
              <a:t>-back in </a:t>
            </a:r>
            <a:r>
              <a:rPr lang="fr-FR" sz="1400" dirty="0" err="1" smtClean="0"/>
              <a:t>Clovers</a:t>
            </a:r>
            <a:endParaRPr lang="fr-FR" sz="1400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2193637" y="3717636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32F7"/>
                </a:solidFill>
              </a:rPr>
              <a:t>5.1% @1MeV</a:t>
            </a:r>
            <a:endParaRPr lang="fr-FR" sz="1600" dirty="0">
              <a:solidFill>
                <a:srgbClr val="0032F7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318493" y="4992255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D84144"/>
                </a:solidFill>
              </a:rPr>
              <a:t>3.8% @1MeV</a:t>
            </a:r>
            <a:endParaRPr lang="fr-FR" sz="1600" dirty="0">
              <a:solidFill>
                <a:srgbClr val="D84144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617855" y="3731490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32F7"/>
                </a:solidFill>
              </a:rPr>
              <a:t>44.7% @1MeV</a:t>
            </a:r>
            <a:endParaRPr lang="fr-FR" sz="1600" dirty="0">
              <a:solidFill>
                <a:srgbClr val="0032F7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66695" y="5015345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404040"/>
                </a:solidFill>
              </a:rPr>
              <a:t>18% @1MeV</a:t>
            </a:r>
            <a:endParaRPr lang="fr-FR" sz="16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2436500" y="127317"/>
            <a:ext cx="6592046" cy="6225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cap="none" dirty="0" smtClean="0">
                <a:latin typeface="Symbol" charset="2"/>
                <a:cs typeface="Symbol" charset="2"/>
              </a:rPr>
              <a:t>n</a:t>
            </a:r>
            <a:r>
              <a:rPr lang="en-GB" dirty="0" smtClean="0"/>
              <a:t>-ball: spectrometer properties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955963" y="894112"/>
            <a:ext cx="7232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Needs for </a:t>
            </a:r>
            <a:r>
              <a:rPr lang="en-GB" dirty="0" err="1" smtClean="0"/>
              <a:t>PhaseI</a:t>
            </a:r>
            <a:r>
              <a:rPr lang="en-GB" dirty="0" smtClean="0"/>
              <a:t> detectors (“OUPS like” experiments, </a:t>
            </a:r>
            <a:r>
              <a:rPr lang="en-GB" i="1" dirty="0" smtClean="0"/>
              <a:t>see J. </a:t>
            </a:r>
            <a:r>
              <a:rPr lang="en-GB" i="1" dirty="0" err="1" smtClean="0"/>
              <a:t>Ljunvall’s</a:t>
            </a:r>
            <a:r>
              <a:rPr lang="en-GB" i="1" dirty="0" smtClean="0"/>
              <a:t> talk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6439990" y="1838960"/>
            <a:ext cx="2251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24 </a:t>
            </a:r>
            <a:r>
              <a:rPr lang="fr-FR" dirty="0" err="1" smtClean="0"/>
              <a:t>Clovers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90°</a:t>
            </a:r>
          </a:p>
          <a:p>
            <a:r>
              <a:rPr lang="fr-FR" dirty="0" err="1"/>
              <a:t>d</a:t>
            </a:r>
            <a:r>
              <a:rPr lang="fr-FR" baseline="-25000" dirty="0" err="1" smtClean="0"/>
              <a:t>center</a:t>
            </a:r>
            <a:r>
              <a:rPr lang="fr-FR" dirty="0" smtClean="0"/>
              <a:t> = 20.88 cm</a:t>
            </a:r>
          </a:p>
          <a:p>
            <a:r>
              <a:rPr lang="fr-FR" dirty="0" err="1" smtClean="0">
                <a:latin typeface="Symbol" charset="2"/>
                <a:cs typeface="Symbol" charset="2"/>
              </a:rPr>
              <a:t>Dq</a:t>
            </a:r>
            <a:r>
              <a:rPr lang="fr-FR" dirty="0" smtClean="0"/>
              <a:t> = 10.35° 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6439990" y="3241655"/>
            <a:ext cx="169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 LaBr</a:t>
            </a:r>
            <a:r>
              <a:rPr lang="fr-FR" baseline="-25000" dirty="0" smtClean="0"/>
              <a:t>3 </a:t>
            </a:r>
            <a:r>
              <a:rPr lang="fr-FR" dirty="0" smtClean="0"/>
              <a:t>1.5”x2”</a:t>
            </a:r>
          </a:p>
          <a:p>
            <a:r>
              <a:rPr lang="fr-FR" dirty="0" err="1" smtClean="0"/>
              <a:t>d</a:t>
            </a:r>
            <a:r>
              <a:rPr lang="fr-FR" baseline="-25000" dirty="0" err="1" smtClean="0"/>
              <a:t>center</a:t>
            </a:r>
            <a:r>
              <a:rPr lang="fr-FR" dirty="0" smtClean="0"/>
              <a:t> = 24.2 cm</a:t>
            </a:r>
          </a:p>
          <a:p>
            <a:r>
              <a:rPr lang="fr-FR" dirty="0" err="1" smtClean="0">
                <a:latin typeface="Symbol" charset="2"/>
                <a:cs typeface="Symbol" charset="2"/>
              </a:rPr>
              <a:t>Dq</a:t>
            </a:r>
            <a:r>
              <a:rPr lang="fr-FR" dirty="0" smtClean="0"/>
              <a:t> = 9° </a:t>
            </a:r>
          </a:p>
        </p:txBody>
      </p:sp>
      <p:pic>
        <p:nvPicPr>
          <p:cNvPr id="5" name="G4Movie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467" t="3339" r="7807" b="14450"/>
          <a:stretch/>
        </p:blipFill>
        <p:spPr>
          <a:xfrm>
            <a:off x="-1" y="1838960"/>
            <a:ext cx="5997569" cy="389128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439990" y="4806910"/>
            <a:ext cx="169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 </a:t>
            </a:r>
            <a:r>
              <a:rPr lang="fr-FR" dirty="0" err="1" smtClean="0"/>
              <a:t>PhaseI</a:t>
            </a:r>
            <a:r>
              <a:rPr lang="fr-FR" dirty="0" smtClean="0"/>
              <a:t> </a:t>
            </a:r>
            <a:r>
              <a:rPr lang="fr-FR" dirty="0" err="1" smtClean="0"/>
              <a:t>HPGe</a:t>
            </a:r>
            <a:endParaRPr lang="fr-FR" dirty="0" smtClean="0"/>
          </a:p>
          <a:p>
            <a:r>
              <a:rPr lang="fr-FR" dirty="0" err="1" smtClean="0"/>
              <a:t>d</a:t>
            </a:r>
            <a:r>
              <a:rPr lang="fr-FR" baseline="-25000" dirty="0" err="1" smtClean="0"/>
              <a:t>center</a:t>
            </a:r>
            <a:r>
              <a:rPr lang="fr-FR" dirty="0" smtClean="0"/>
              <a:t> = 18 cm</a:t>
            </a:r>
          </a:p>
          <a:p>
            <a:r>
              <a:rPr lang="fr-FR" dirty="0" err="1" smtClean="0">
                <a:latin typeface="Symbol" charset="2"/>
                <a:cs typeface="Symbol" charset="2"/>
              </a:rPr>
              <a:t>Dq</a:t>
            </a:r>
            <a:r>
              <a:rPr lang="fr-FR" dirty="0" smtClean="0"/>
              <a:t> = 20.1° </a:t>
            </a:r>
          </a:p>
        </p:txBody>
      </p:sp>
    </p:spTree>
    <p:extLst>
      <p:ext uri="{BB962C8B-B14F-4D97-AF65-F5344CB8AC3E}">
        <p14:creationId xmlns:p14="http://schemas.microsoft.com/office/powerpoint/2010/main" val="31329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nub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895306"/>
            <a:ext cx="8125967" cy="7364440"/>
          </a:xfrm>
          <a:prstGeom prst="rect">
            <a:avLst/>
          </a:prstGeom>
        </p:spPr>
      </p:pic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2436500" y="127317"/>
            <a:ext cx="6592046" cy="6225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cap="none" dirty="0" smtClean="0">
                <a:latin typeface="Symbol" charset="2"/>
                <a:cs typeface="Symbol" charset="2"/>
              </a:rPr>
              <a:t>n</a:t>
            </a:r>
            <a:r>
              <a:rPr lang="en-GB" dirty="0" smtClean="0"/>
              <a:t>-ball: spectrometer properties</a:t>
            </a:r>
            <a:endParaRPr lang="en-GB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720682" y="1803399"/>
            <a:ext cx="4729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6004049" y="2008845"/>
            <a:ext cx="472955" cy="0"/>
          </a:xfrm>
          <a:prstGeom prst="line">
            <a:avLst/>
          </a:prstGeom>
          <a:ln>
            <a:solidFill>
              <a:srgbClr val="0032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720682" y="2006537"/>
            <a:ext cx="472955" cy="0"/>
          </a:xfrm>
          <a:prstGeom prst="line">
            <a:avLst/>
          </a:prstGeom>
          <a:ln>
            <a:solidFill>
              <a:srgbClr val="D841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004049" y="1798778"/>
            <a:ext cx="472955" cy="0"/>
          </a:xfrm>
          <a:prstGeom prst="line">
            <a:avLst/>
          </a:prstGeom>
          <a:ln>
            <a:solidFill>
              <a:srgbClr val="45F77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147457" y="1626420"/>
            <a:ext cx="1712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Independent </a:t>
            </a:r>
            <a:r>
              <a:rPr lang="fr-FR" sz="1400" dirty="0" err="1" smtClean="0"/>
              <a:t>crystals</a:t>
            </a:r>
            <a:endParaRPr lang="fr-FR" sz="1400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2147457" y="1841103"/>
            <a:ext cx="1930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CS Independent </a:t>
            </a:r>
            <a:r>
              <a:rPr lang="fr-FR" sz="1400" dirty="0" err="1" smtClean="0"/>
              <a:t>crystals</a:t>
            </a:r>
            <a:endParaRPr lang="fr-FR" sz="1400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6477004" y="1637205"/>
            <a:ext cx="1621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Add</a:t>
            </a:r>
            <a:r>
              <a:rPr lang="fr-FR" sz="1400" dirty="0" smtClean="0"/>
              <a:t>-back in </a:t>
            </a:r>
            <a:r>
              <a:rPr lang="fr-FR" sz="1400" dirty="0" err="1" smtClean="0"/>
              <a:t>Clovers</a:t>
            </a:r>
            <a:endParaRPr lang="fr-FR" sz="1400" dirty="0" smtClean="0"/>
          </a:p>
        </p:txBody>
      </p:sp>
      <p:sp>
        <p:nvSpPr>
          <p:cNvPr id="23" name="ZoneTexte 22"/>
          <p:cNvSpPr txBox="1"/>
          <p:nvPr/>
        </p:nvSpPr>
        <p:spPr>
          <a:xfrm>
            <a:off x="6477004" y="1841103"/>
            <a:ext cx="1840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CS </a:t>
            </a:r>
            <a:r>
              <a:rPr lang="fr-FR" sz="1400" dirty="0" err="1" smtClean="0"/>
              <a:t>Add</a:t>
            </a:r>
            <a:r>
              <a:rPr lang="fr-FR" sz="1400" dirty="0" smtClean="0"/>
              <a:t>-back in </a:t>
            </a:r>
            <a:r>
              <a:rPr lang="fr-FR" sz="1400" dirty="0" err="1" smtClean="0"/>
              <a:t>Clovers</a:t>
            </a:r>
            <a:endParaRPr lang="fr-FR" sz="1400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2147457" y="4266276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32F7"/>
                </a:solidFill>
              </a:rPr>
              <a:t>7% @1MeV</a:t>
            </a:r>
            <a:endParaRPr lang="fr-FR" sz="1600" dirty="0">
              <a:solidFill>
                <a:srgbClr val="0032F7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057680" y="5161532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D84144"/>
                </a:solidFill>
              </a:rPr>
              <a:t>5.6% @1MeV</a:t>
            </a:r>
            <a:endParaRPr lang="fr-FR" sz="1600" dirty="0">
              <a:solidFill>
                <a:srgbClr val="D84144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669978" y="3731490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32F7"/>
                </a:solidFill>
              </a:rPr>
              <a:t>53% @1MeV</a:t>
            </a:r>
            <a:endParaRPr lang="fr-FR" sz="1600" dirty="0">
              <a:solidFill>
                <a:srgbClr val="0032F7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202296" y="5161532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404040"/>
                </a:solidFill>
              </a:rPr>
              <a:t>19.8% @1MeV</a:t>
            </a:r>
            <a:endParaRPr lang="fr-FR" sz="16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2436500" y="127317"/>
            <a:ext cx="6592046" cy="6225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cap="none" dirty="0" smtClean="0">
                <a:latin typeface="Symbol" charset="2"/>
                <a:cs typeface="Symbol" charset="2"/>
              </a:rPr>
              <a:t>n</a:t>
            </a:r>
            <a:r>
              <a:rPr lang="en-GB" dirty="0" smtClean="0"/>
              <a:t>-ball: spectrometer properties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955963" y="894112"/>
            <a:ext cx="7232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Improvement of LaBr3 efficiency: use of the 2”x2” crystals/PM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6439990" y="1838960"/>
            <a:ext cx="2251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24 </a:t>
            </a:r>
            <a:r>
              <a:rPr lang="fr-FR" dirty="0" err="1" smtClean="0"/>
              <a:t>Clovers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90°</a:t>
            </a:r>
          </a:p>
          <a:p>
            <a:r>
              <a:rPr lang="fr-FR" dirty="0" err="1"/>
              <a:t>d</a:t>
            </a:r>
            <a:r>
              <a:rPr lang="fr-FR" baseline="-25000" dirty="0" err="1" smtClean="0"/>
              <a:t>center</a:t>
            </a:r>
            <a:r>
              <a:rPr lang="fr-FR" dirty="0" smtClean="0"/>
              <a:t> = 20.88 cm</a:t>
            </a:r>
          </a:p>
          <a:p>
            <a:r>
              <a:rPr lang="fr-FR" dirty="0" err="1" smtClean="0">
                <a:latin typeface="Symbol" charset="2"/>
                <a:cs typeface="Symbol" charset="2"/>
              </a:rPr>
              <a:t>Dq</a:t>
            </a:r>
            <a:r>
              <a:rPr lang="fr-FR" dirty="0" smtClean="0"/>
              <a:t> = 10.35° 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6439990" y="3241655"/>
            <a:ext cx="169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 LaBr</a:t>
            </a:r>
            <a:r>
              <a:rPr lang="fr-FR" baseline="-25000" dirty="0" smtClean="0"/>
              <a:t>3 </a:t>
            </a:r>
            <a:r>
              <a:rPr lang="fr-FR" dirty="0" smtClean="0"/>
              <a:t>2”x2”</a:t>
            </a:r>
          </a:p>
          <a:p>
            <a:r>
              <a:rPr lang="fr-FR" dirty="0" err="1" smtClean="0"/>
              <a:t>d</a:t>
            </a:r>
            <a:r>
              <a:rPr lang="fr-FR" baseline="-25000" dirty="0" err="1" smtClean="0"/>
              <a:t>center</a:t>
            </a:r>
            <a:r>
              <a:rPr lang="fr-FR" dirty="0" smtClean="0"/>
              <a:t> = 24.2 cm</a:t>
            </a:r>
          </a:p>
          <a:p>
            <a:r>
              <a:rPr lang="fr-FR" dirty="0" err="1" smtClean="0">
                <a:latin typeface="Symbol" charset="2"/>
                <a:cs typeface="Symbol" charset="2"/>
              </a:rPr>
              <a:t>Dq</a:t>
            </a:r>
            <a:r>
              <a:rPr lang="fr-FR" dirty="0" smtClean="0"/>
              <a:t> = 9°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439990" y="4806910"/>
            <a:ext cx="169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 </a:t>
            </a:r>
            <a:r>
              <a:rPr lang="fr-FR" dirty="0" err="1" smtClean="0"/>
              <a:t>PhaseI</a:t>
            </a:r>
            <a:r>
              <a:rPr lang="fr-FR" dirty="0" smtClean="0"/>
              <a:t> </a:t>
            </a:r>
            <a:r>
              <a:rPr lang="fr-FR" dirty="0" err="1" smtClean="0"/>
              <a:t>HPGe</a:t>
            </a:r>
            <a:endParaRPr lang="fr-FR" dirty="0" smtClean="0"/>
          </a:p>
          <a:p>
            <a:r>
              <a:rPr lang="fr-FR" dirty="0" err="1" smtClean="0"/>
              <a:t>d</a:t>
            </a:r>
            <a:r>
              <a:rPr lang="fr-FR" baseline="-25000" dirty="0" err="1" smtClean="0"/>
              <a:t>center</a:t>
            </a:r>
            <a:r>
              <a:rPr lang="fr-FR" dirty="0" smtClean="0"/>
              <a:t> = 18 cm</a:t>
            </a:r>
          </a:p>
          <a:p>
            <a:r>
              <a:rPr lang="fr-FR" dirty="0" err="1" smtClean="0">
                <a:latin typeface="Symbol" charset="2"/>
                <a:cs typeface="Symbol" charset="2"/>
              </a:rPr>
              <a:t>Dq</a:t>
            </a:r>
            <a:r>
              <a:rPr lang="fr-FR" dirty="0" smtClean="0"/>
              <a:t> = 20.1° </a:t>
            </a:r>
          </a:p>
        </p:txBody>
      </p:sp>
      <p:pic>
        <p:nvPicPr>
          <p:cNvPr id="3" name="G4Movie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110" t="5597" r="22780" b="17451"/>
          <a:stretch/>
        </p:blipFill>
        <p:spPr>
          <a:xfrm>
            <a:off x="233680" y="1746290"/>
            <a:ext cx="5201920" cy="44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4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50324"/>
            <a:ext cx="6572296" cy="714380"/>
          </a:xfrm>
        </p:spPr>
        <p:txBody>
          <a:bodyPr>
            <a:normAutofit/>
          </a:bodyPr>
          <a:lstStyle/>
          <a:p>
            <a:r>
              <a:rPr lang="fr-FR" dirty="0" smtClean="0"/>
              <a:t>Production of </a:t>
            </a:r>
            <a:r>
              <a:rPr lang="fr-FR" dirty="0" err="1" smtClean="0"/>
              <a:t>exotic</a:t>
            </a:r>
            <a:r>
              <a:rPr lang="fr-FR" dirty="0" smtClean="0"/>
              <a:t> neutron </a:t>
            </a:r>
            <a:r>
              <a:rPr lang="fr-FR" dirty="0" err="1" smtClean="0"/>
              <a:t>rich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r>
              <a:rPr lang="fr-FR" dirty="0" smtClean="0"/>
              <a:t> via fission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2385" t="10262" r="30002" b="5942"/>
          <a:stretch/>
        </p:blipFill>
        <p:spPr>
          <a:xfrm>
            <a:off x="3059832" y="836712"/>
            <a:ext cx="6000751" cy="5746751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5508104" y="1628800"/>
            <a:ext cx="2808312" cy="2736304"/>
            <a:chOff x="5508104" y="1628800"/>
            <a:chExt cx="2808312" cy="2736304"/>
          </a:xfrm>
        </p:grpSpPr>
        <p:cxnSp>
          <p:nvCxnSpPr>
            <p:cNvPr id="11" name="Connecteur droit avec flèche 10"/>
            <p:cNvCxnSpPr/>
            <p:nvPr/>
          </p:nvCxnSpPr>
          <p:spPr>
            <a:xfrm flipH="1" flipV="1">
              <a:off x="5508104" y="1628800"/>
              <a:ext cx="2808312" cy="2736304"/>
            </a:xfrm>
            <a:prstGeom prst="straightConnector1">
              <a:avLst/>
            </a:prstGeom>
            <a:ln w="38100" cmpd="sng">
              <a:solidFill>
                <a:srgbClr val="7030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6300192" y="2060848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7030A0"/>
                  </a:solidFill>
                </a:rPr>
                <a:t>Exoticity</a:t>
              </a:r>
              <a:endParaRPr lang="fr-FR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261292" y="1110789"/>
            <a:ext cx="6236136" cy="3712251"/>
            <a:chOff x="261292" y="1110789"/>
            <a:chExt cx="6236136" cy="3712251"/>
          </a:xfrm>
        </p:grpSpPr>
        <p:sp>
          <p:nvSpPr>
            <p:cNvPr id="24" name="Rectangle 23"/>
            <p:cNvSpPr/>
            <p:nvPr/>
          </p:nvSpPr>
          <p:spPr>
            <a:xfrm>
              <a:off x="261292" y="1110789"/>
              <a:ext cx="299312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err="1" smtClean="0">
                  <a:solidFill>
                    <a:srgbClr val="008000"/>
                  </a:solidFill>
                </a:rPr>
                <a:t>Spontaneous</a:t>
              </a:r>
              <a:r>
                <a:rPr lang="fr-FR" b="1" dirty="0" smtClean="0">
                  <a:solidFill>
                    <a:srgbClr val="008000"/>
                  </a:solidFill>
                </a:rPr>
                <a:t> Fission</a:t>
              </a:r>
            </a:p>
            <a:p>
              <a:r>
                <a:rPr lang="fr-FR" b="1" baseline="30000" dirty="0" smtClean="0">
                  <a:solidFill>
                    <a:srgbClr val="008000"/>
                  </a:solidFill>
                </a:rPr>
                <a:t>252</a:t>
              </a:r>
              <a:r>
                <a:rPr lang="fr-FR" b="1" dirty="0" smtClean="0">
                  <a:solidFill>
                    <a:srgbClr val="008000"/>
                  </a:solidFill>
                </a:rPr>
                <a:t>Cf(SF), </a:t>
              </a:r>
              <a:r>
                <a:rPr lang="fr-FR" b="1" baseline="30000" dirty="0" smtClean="0">
                  <a:solidFill>
                    <a:srgbClr val="008000"/>
                  </a:solidFill>
                </a:rPr>
                <a:t>248</a:t>
              </a:r>
              <a:r>
                <a:rPr lang="fr-FR" b="1" dirty="0" smtClean="0">
                  <a:solidFill>
                    <a:srgbClr val="008000"/>
                  </a:solidFill>
                </a:rPr>
                <a:t>Cm(SF)</a:t>
              </a:r>
            </a:p>
            <a:p>
              <a:r>
                <a:rPr lang="fr-FR" b="1" dirty="0" smtClean="0">
                  <a:solidFill>
                    <a:srgbClr val="008000"/>
                  </a:solidFill>
                </a:rPr>
                <a:t>(</a:t>
              </a:r>
              <a:r>
                <a:rPr lang="fr-FR" b="1" dirty="0" err="1" smtClean="0">
                  <a:solidFill>
                    <a:srgbClr val="008000"/>
                  </a:solidFill>
                </a:rPr>
                <a:t>Gammasphere</a:t>
              </a:r>
              <a:r>
                <a:rPr lang="fr-FR" b="1" dirty="0" smtClean="0">
                  <a:solidFill>
                    <a:srgbClr val="008000"/>
                  </a:solidFill>
                </a:rPr>
                <a:t>, </a:t>
              </a:r>
              <a:r>
                <a:rPr lang="fr-FR" b="1" dirty="0" err="1" smtClean="0">
                  <a:solidFill>
                    <a:srgbClr val="008000"/>
                  </a:solidFill>
                </a:rPr>
                <a:t>Euroball</a:t>
              </a:r>
              <a:r>
                <a:rPr lang="fr-FR" b="1" dirty="0" smtClean="0">
                  <a:solidFill>
                    <a:srgbClr val="008000"/>
                  </a:solidFill>
                </a:rPr>
                <a:t>)</a:t>
              </a:r>
              <a:endParaRPr lang="fr-FR" b="1" dirty="0">
                <a:solidFill>
                  <a:srgbClr val="008000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 rot="19926564">
              <a:off x="5993372" y="3238864"/>
              <a:ext cx="504056" cy="1584176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250765" y="2660629"/>
            <a:ext cx="5777673" cy="1537277"/>
            <a:chOff x="250765" y="2660629"/>
            <a:chExt cx="5777673" cy="1537277"/>
          </a:xfrm>
        </p:grpSpPr>
        <p:sp>
          <p:nvSpPr>
            <p:cNvPr id="25" name="Rectangle 24"/>
            <p:cNvSpPr/>
            <p:nvPr/>
          </p:nvSpPr>
          <p:spPr>
            <a:xfrm>
              <a:off x="250765" y="2660629"/>
              <a:ext cx="29811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Fission induced by thermal neutrons</a:t>
              </a:r>
            </a:p>
            <a:p>
              <a:r>
                <a:rPr lang="en-US" b="1" baseline="30000" dirty="0" smtClean="0">
                  <a:solidFill>
                    <a:srgbClr val="0000FF"/>
                  </a:solidFill>
                </a:rPr>
                <a:t>235</a:t>
              </a:r>
              <a:r>
                <a:rPr lang="en-US" b="1" dirty="0" smtClean="0">
                  <a:solidFill>
                    <a:srgbClr val="0000FF"/>
                  </a:solidFill>
                </a:rPr>
                <a:t>U(</a:t>
              </a:r>
              <a:r>
                <a:rPr lang="en-US" b="1" dirty="0" err="1" smtClean="0">
                  <a:solidFill>
                    <a:srgbClr val="0000FF"/>
                  </a:solidFill>
                </a:rPr>
                <a:t>n</a:t>
              </a:r>
              <a:r>
                <a:rPr lang="en-US" b="1" baseline="-25000" dirty="0" err="1" smtClean="0">
                  <a:solidFill>
                    <a:srgbClr val="0000FF"/>
                  </a:solidFill>
                </a:rPr>
                <a:t>th</a:t>
              </a:r>
              <a:r>
                <a:rPr lang="en-US" b="1" dirty="0" err="1" smtClean="0">
                  <a:solidFill>
                    <a:srgbClr val="0000FF"/>
                  </a:solidFill>
                </a:rPr>
                <a:t>,f</a:t>
              </a:r>
              <a:r>
                <a:rPr lang="en-US" b="1" dirty="0" smtClean="0">
                  <a:solidFill>
                    <a:srgbClr val="0000FF"/>
                  </a:solidFill>
                </a:rPr>
                <a:t>) </a:t>
              </a:r>
              <a:r>
                <a:rPr lang="en-US" b="1" baseline="30000" dirty="0" smtClean="0">
                  <a:solidFill>
                    <a:srgbClr val="0000FF"/>
                  </a:solidFill>
                </a:rPr>
                <a:t>241</a:t>
              </a:r>
              <a:r>
                <a:rPr lang="en-US" b="1" dirty="0" smtClean="0">
                  <a:solidFill>
                    <a:srgbClr val="0000FF"/>
                  </a:solidFill>
                </a:rPr>
                <a:t>Pu(</a:t>
              </a:r>
              <a:r>
                <a:rPr lang="en-US" b="1" dirty="0" err="1" smtClean="0">
                  <a:solidFill>
                    <a:srgbClr val="0000FF"/>
                  </a:solidFill>
                </a:rPr>
                <a:t>n</a:t>
              </a:r>
              <a:r>
                <a:rPr lang="en-US" b="1" baseline="-25000" dirty="0" err="1" smtClean="0">
                  <a:solidFill>
                    <a:srgbClr val="0000FF"/>
                  </a:solidFill>
                </a:rPr>
                <a:t>th</a:t>
              </a:r>
              <a:r>
                <a:rPr lang="en-US" b="1" dirty="0" err="1" smtClean="0">
                  <a:solidFill>
                    <a:srgbClr val="0000FF"/>
                  </a:solidFill>
                </a:rPr>
                <a:t>,f</a:t>
              </a:r>
              <a:r>
                <a:rPr lang="en-US" b="1" dirty="0" smtClean="0">
                  <a:solidFill>
                    <a:srgbClr val="0000FF"/>
                  </a:solidFill>
                </a:rPr>
                <a:t>) (EXILL </a:t>
              </a:r>
              <a:r>
                <a:rPr lang="en-US" b="1" dirty="0" err="1" smtClean="0">
                  <a:solidFill>
                    <a:srgbClr val="0000FF"/>
                  </a:solidFill>
                </a:rPr>
                <a:t>Exogam@ILL</a:t>
              </a:r>
              <a:r>
                <a:rPr lang="en-US" b="1" dirty="0" smtClean="0">
                  <a:solidFill>
                    <a:srgbClr val="0000FF"/>
                  </a:solidFill>
                </a:rPr>
                <a:t>) 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 rot="14800686">
              <a:off x="5237297" y="3406764"/>
              <a:ext cx="504056" cy="1078227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251520" y="2397705"/>
            <a:ext cx="5454436" cy="3671784"/>
            <a:chOff x="251520" y="2397705"/>
            <a:chExt cx="5454436" cy="3671784"/>
          </a:xfrm>
        </p:grpSpPr>
        <p:sp>
          <p:nvSpPr>
            <p:cNvPr id="27" name="Rectangle 26"/>
            <p:cNvSpPr/>
            <p:nvPr/>
          </p:nvSpPr>
          <p:spPr>
            <a:xfrm>
              <a:off x="251520" y="4869160"/>
              <a:ext cx="288583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 smtClean="0">
                  <a:solidFill>
                    <a:srgbClr val="FF0000"/>
                  </a:solidFill>
                </a:rPr>
                <a:t>Fission induced by fast 1.5 MeV neutrons </a:t>
              </a:r>
            </a:p>
            <a:p>
              <a:r>
                <a:rPr lang="sv-SE" b="1" baseline="30000" dirty="0" smtClean="0">
                  <a:solidFill>
                    <a:srgbClr val="FF0000"/>
                  </a:solidFill>
                </a:rPr>
                <a:t>238</a:t>
              </a:r>
              <a:r>
                <a:rPr lang="sv-SE" b="1" dirty="0" smtClean="0">
                  <a:solidFill>
                    <a:srgbClr val="FF0000"/>
                  </a:solidFill>
                </a:rPr>
                <a:t>U(n,f), </a:t>
              </a:r>
              <a:r>
                <a:rPr lang="sv-SE" b="1" baseline="30000" dirty="0" smtClean="0">
                  <a:solidFill>
                    <a:srgbClr val="FF0000"/>
                  </a:solidFill>
                </a:rPr>
                <a:t>232</a:t>
              </a:r>
              <a:r>
                <a:rPr lang="sv-SE" b="1" dirty="0" smtClean="0">
                  <a:solidFill>
                    <a:srgbClr val="FF0000"/>
                  </a:solidFill>
                </a:rPr>
                <a:t>Th(n,f)</a:t>
              </a:r>
            </a:p>
            <a:p>
              <a:r>
                <a:rPr lang="sv-SE" b="1" dirty="0" smtClean="0">
                  <a:solidFill>
                    <a:srgbClr val="FF0000"/>
                  </a:solidFill>
                </a:rPr>
                <a:t>(LICORNE @ IPN Orsay</a:t>
              </a:r>
              <a:r>
                <a:rPr lang="sv-SE" dirty="0" smtClean="0">
                  <a:solidFill>
                    <a:srgbClr val="FF0000"/>
                  </a:solidFill>
                </a:rPr>
                <a:t>)</a:t>
              </a:r>
              <a:endParaRPr lang="sv-SE" dirty="0">
                <a:solidFill>
                  <a:srgbClr val="FF0000"/>
                </a:solidFill>
              </a:endParaRPr>
            </a:p>
          </p:txBody>
        </p:sp>
        <p:sp>
          <p:nvSpPr>
            <p:cNvPr id="30" name="Ellipse 29"/>
            <p:cNvSpPr/>
            <p:nvPr/>
          </p:nvSpPr>
          <p:spPr>
            <a:xfrm rot="14800686">
              <a:off x="4914815" y="2110619"/>
              <a:ext cx="504056" cy="1078227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3320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nub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824406"/>
            <a:ext cx="8284464" cy="7214557"/>
          </a:xfrm>
          <a:prstGeom prst="rect">
            <a:avLst/>
          </a:prstGeom>
        </p:spPr>
      </p:pic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2436500" y="127317"/>
            <a:ext cx="6592046" cy="6225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cap="none" dirty="0" smtClean="0">
                <a:latin typeface="Symbol" charset="2"/>
                <a:cs typeface="Symbol" charset="2"/>
              </a:rPr>
              <a:t>n</a:t>
            </a:r>
            <a:r>
              <a:rPr lang="en-GB" dirty="0" smtClean="0"/>
              <a:t>-ball: spectrometer properties</a:t>
            </a:r>
            <a:endParaRPr lang="en-GB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720682" y="1803399"/>
            <a:ext cx="4729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6004049" y="2008845"/>
            <a:ext cx="472955" cy="0"/>
          </a:xfrm>
          <a:prstGeom prst="line">
            <a:avLst/>
          </a:prstGeom>
          <a:ln>
            <a:solidFill>
              <a:srgbClr val="0032F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720682" y="2006537"/>
            <a:ext cx="472955" cy="0"/>
          </a:xfrm>
          <a:prstGeom prst="line">
            <a:avLst/>
          </a:prstGeom>
          <a:ln>
            <a:solidFill>
              <a:srgbClr val="D841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004049" y="1798778"/>
            <a:ext cx="472955" cy="0"/>
          </a:xfrm>
          <a:prstGeom prst="line">
            <a:avLst/>
          </a:prstGeom>
          <a:ln>
            <a:solidFill>
              <a:srgbClr val="45F77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147457" y="1626420"/>
            <a:ext cx="1712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Independent </a:t>
            </a:r>
            <a:r>
              <a:rPr lang="fr-FR" sz="1400" dirty="0" err="1" smtClean="0"/>
              <a:t>crystals</a:t>
            </a:r>
            <a:endParaRPr lang="fr-FR" sz="1400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2147457" y="1841103"/>
            <a:ext cx="1930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CS Independent </a:t>
            </a:r>
            <a:r>
              <a:rPr lang="fr-FR" sz="1400" dirty="0" err="1" smtClean="0"/>
              <a:t>crystals</a:t>
            </a:r>
            <a:endParaRPr lang="fr-FR" sz="1400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6477004" y="1637205"/>
            <a:ext cx="1621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Add</a:t>
            </a:r>
            <a:r>
              <a:rPr lang="fr-FR" sz="1400" dirty="0" smtClean="0"/>
              <a:t>-back in </a:t>
            </a:r>
            <a:r>
              <a:rPr lang="fr-FR" sz="1400" dirty="0" err="1" smtClean="0"/>
              <a:t>Clovers</a:t>
            </a:r>
            <a:endParaRPr lang="fr-FR" sz="1400" dirty="0" smtClean="0"/>
          </a:p>
        </p:txBody>
      </p:sp>
      <p:sp>
        <p:nvSpPr>
          <p:cNvPr id="23" name="ZoneTexte 22"/>
          <p:cNvSpPr txBox="1"/>
          <p:nvPr/>
        </p:nvSpPr>
        <p:spPr>
          <a:xfrm>
            <a:off x="6477004" y="1841103"/>
            <a:ext cx="1840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CS </a:t>
            </a:r>
            <a:r>
              <a:rPr lang="fr-FR" sz="1400" dirty="0" err="1" smtClean="0"/>
              <a:t>Add</a:t>
            </a:r>
            <a:r>
              <a:rPr lang="fr-FR" sz="1400" dirty="0" smtClean="0"/>
              <a:t>-back in </a:t>
            </a:r>
            <a:r>
              <a:rPr lang="fr-FR" sz="1400" dirty="0" err="1" smtClean="0"/>
              <a:t>Clovers</a:t>
            </a:r>
            <a:endParaRPr lang="fr-FR" sz="1400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2147457" y="4266276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32F7"/>
                </a:solidFill>
              </a:rPr>
              <a:t>7.4% @1MeV</a:t>
            </a:r>
            <a:endParaRPr lang="fr-FR" sz="1600" dirty="0">
              <a:solidFill>
                <a:srgbClr val="0032F7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057680" y="5161532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D84144"/>
                </a:solidFill>
              </a:rPr>
              <a:t>5.9% @1MeV</a:t>
            </a:r>
            <a:endParaRPr lang="fr-FR" sz="1600" dirty="0">
              <a:solidFill>
                <a:srgbClr val="D84144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669978" y="3731490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32F7"/>
                </a:solidFill>
              </a:rPr>
              <a:t>52% @1MeV</a:t>
            </a:r>
            <a:endParaRPr lang="fr-FR" sz="1600" dirty="0">
              <a:solidFill>
                <a:srgbClr val="0032F7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44536" y="5161532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404040"/>
                </a:solidFill>
              </a:rPr>
              <a:t>20% @1MeV</a:t>
            </a:r>
            <a:endParaRPr lang="fr-FR" sz="16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2436500" y="127317"/>
            <a:ext cx="6592046" cy="6225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cap="none" dirty="0" smtClean="0">
                <a:latin typeface="Symbol" charset="2"/>
                <a:cs typeface="Symbol" charset="2"/>
              </a:rPr>
              <a:t>n</a:t>
            </a:r>
            <a:r>
              <a:rPr lang="en-GB" dirty="0" smtClean="0"/>
              <a:t>-ball Fission TAG: “Calorimeter MODE”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955963" y="894112"/>
            <a:ext cx="7232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/>
              <a:t>Selection of fission event</a:t>
            </a:r>
            <a:endParaRPr lang="en-GB" sz="2800" b="1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503680"/>
            <a:ext cx="0" cy="2611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935416" y="1525786"/>
            <a:ext cx="2477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u="sng" dirty="0" smtClean="0">
                <a:latin typeface="Symbol" charset="2"/>
                <a:cs typeface="Symbol" charset="2"/>
              </a:rPr>
              <a:t>g </a:t>
            </a:r>
            <a:r>
              <a:rPr lang="en-GB" u="sng" dirty="0" smtClean="0"/>
              <a:t>emission in </a:t>
            </a:r>
            <a:r>
              <a:rPr lang="en-GB" u="sng" baseline="30000" dirty="0" smtClean="0"/>
              <a:t>238</a:t>
            </a:r>
            <a:r>
              <a:rPr lang="en-GB" u="sng" dirty="0" smtClean="0"/>
              <a:t>U fission</a:t>
            </a:r>
            <a:endParaRPr lang="en-GB" u="sng" dirty="0"/>
          </a:p>
        </p:txBody>
      </p:sp>
      <p:sp>
        <p:nvSpPr>
          <p:cNvPr id="11" name="Rectangle 10"/>
          <p:cNvSpPr/>
          <p:nvPr/>
        </p:nvSpPr>
        <p:spPr>
          <a:xfrm>
            <a:off x="226970" y="2657750"/>
            <a:ext cx="3116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Average multiplicity: 8 </a:t>
            </a:r>
            <a:r>
              <a:rPr lang="en-GB" dirty="0" smtClean="0">
                <a:latin typeface="Symbol" charset="2"/>
                <a:cs typeface="Symbol" charset="2"/>
              </a:rPr>
              <a:t>g</a:t>
            </a:r>
            <a:r>
              <a:rPr lang="en-GB" dirty="0" smtClean="0"/>
              <a:t>/fission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972013" y="1525786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u="sng" dirty="0" smtClean="0"/>
              <a:t>Parasitic processes</a:t>
            </a:r>
            <a:endParaRPr lang="en-GB" u="sng" dirty="0"/>
          </a:p>
        </p:txBody>
      </p:sp>
      <p:sp>
        <p:nvSpPr>
          <p:cNvPr id="13" name="Rectangle 12"/>
          <p:cNvSpPr/>
          <p:nvPr/>
        </p:nvSpPr>
        <p:spPr>
          <a:xfrm>
            <a:off x="226970" y="3037124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Average </a:t>
            </a:r>
            <a:r>
              <a:rPr lang="en-GB" dirty="0" smtClean="0">
                <a:latin typeface="Symbol" charset="2"/>
                <a:cs typeface="Symbol" charset="2"/>
              </a:rPr>
              <a:t>g </a:t>
            </a:r>
            <a:r>
              <a:rPr lang="en-GB" dirty="0" smtClean="0"/>
              <a:t>energy : 800 </a:t>
            </a:r>
            <a:r>
              <a:rPr lang="en-GB" dirty="0" err="1" smtClean="0"/>
              <a:t>keV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26969" y="3429000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Total </a:t>
            </a:r>
            <a:r>
              <a:rPr lang="en-GB" dirty="0" smtClean="0">
                <a:latin typeface="Symbol" charset="2"/>
                <a:cs typeface="Symbol" charset="2"/>
              </a:rPr>
              <a:t>g </a:t>
            </a:r>
            <a:r>
              <a:rPr lang="en-GB" dirty="0" smtClean="0"/>
              <a:t>energy : 7 MeV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527514" y="1895118"/>
            <a:ext cx="13082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i="1" dirty="0" smtClean="0"/>
              <a:t>Approximation</a:t>
            </a:r>
            <a:endParaRPr lang="en-GB" sz="1400" i="1" dirty="0"/>
          </a:p>
        </p:txBody>
      </p:sp>
      <p:sp>
        <p:nvSpPr>
          <p:cNvPr id="16" name="Rectangle 15"/>
          <p:cNvSpPr/>
          <p:nvPr/>
        </p:nvSpPr>
        <p:spPr>
          <a:xfrm>
            <a:off x="4837979" y="2288418"/>
            <a:ext cx="3245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Elastic scattering: 1-2 </a:t>
            </a:r>
            <a:r>
              <a:rPr lang="en-GB" dirty="0" smtClean="0">
                <a:latin typeface="Symbol" charset="2"/>
                <a:cs typeface="Symbol" charset="2"/>
              </a:rPr>
              <a:t>g</a:t>
            </a:r>
            <a:r>
              <a:rPr lang="en-GB" dirty="0" smtClean="0"/>
              <a:t>/TE 2MeV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4837979" y="2701406"/>
            <a:ext cx="366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Inelastic scattering: 2-3 </a:t>
            </a:r>
            <a:r>
              <a:rPr lang="en-GB" dirty="0" smtClean="0">
                <a:latin typeface="Symbol" charset="2"/>
                <a:cs typeface="Symbol" charset="2"/>
              </a:rPr>
              <a:t>g</a:t>
            </a:r>
            <a:r>
              <a:rPr lang="en-GB" dirty="0" smtClean="0"/>
              <a:t>/TE 2-3 MeV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4834129" y="3099710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latin typeface="Symbol" charset="2"/>
                <a:cs typeface="Symbol" charset="2"/>
              </a:rPr>
              <a:t>b</a:t>
            </a:r>
            <a:r>
              <a:rPr lang="en-GB" dirty="0" smtClean="0"/>
              <a:t> decay: 2-3 </a:t>
            </a:r>
            <a:r>
              <a:rPr lang="en-GB" dirty="0" smtClean="0">
                <a:latin typeface="Symbol" charset="2"/>
                <a:cs typeface="Symbol" charset="2"/>
              </a:rPr>
              <a:t>g</a:t>
            </a:r>
            <a:r>
              <a:rPr lang="en-GB" dirty="0" smtClean="0"/>
              <a:t>/TE 2-4 MeV 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4837979" y="3565284"/>
            <a:ext cx="3001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(n,</a:t>
            </a:r>
            <a:r>
              <a:rPr lang="en-GB" dirty="0">
                <a:latin typeface="Symbol" charset="2"/>
                <a:cs typeface="Symbol" charset="2"/>
              </a:rPr>
              <a:t> </a:t>
            </a:r>
            <a:r>
              <a:rPr lang="en-GB" dirty="0" smtClean="0">
                <a:latin typeface="Symbol" charset="2"/>
                <a:cs typeface="Symbol" charset="2"/>
              </a:rPr>
              <a:t>g) </a:t>
            </a:r>
            <a:r>
              <a:rPr lang="en-GB" dirty="0" smtClean="0"/>
              <a:t>decay: 2-3 </a:t>
            </a:r>
            <a:r>
              <a:rPr lang="en-GB" dirty="0" smtClean="0">
                <a:latin typeface="Symbol" charset="2"/>
                <a:cs typeface="Symbol" charset="2"/>
              </a:rPr>
              <a:t>g</a:t>
            </a:r>
            <a:r>
              <a:rPr lang="en-GB" dirty="0" smtClean="0"/>
              <a:t>/TE 2-5 MeV </a:t>
            </a:r>
            <a:endParaRPr lang="en-GB" dirty="0"/>
          </a:p>
        </p:txBody>
      </p:sp>
      <p:cxnSp>
        <p:nvCxnSpPr>
          <p:cNvPr id="21" name="Connecteur en angle 20"/>
          <p:cNvCxnSpPr/>
          <p:nvPr/>
        </p:nvCxnSpPr>
        <p:spPr>
          <a:xfrm>
            <a:off x="1798320" y="3934616"/>
            <a:ext cx="1545496" cy="1236824"/>
          </a:xfrm>
          <a:prstGeom prst="bentConnector3">
            <a:avLst>
              <a:gd name="adj1" fmla="val 695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716637" y="498677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High </a:t>
            </a:r>
            <a:r>
              <a:rPr lang="fr-FR" dirty="0" err="1" smtClean="0"/>
              <a:t>multiplicity</a:t>
            </a:r>
            <a:endParaRPr lang="fr-FR" dirty="0"/>
          </a:p>
        </p:txBody>
      </p:sp>
      <p:pic>
        <p:nvPicPr>
          <p:cNvPr id="3" name="Image 2" descr="gamma_fo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09" y="1739564"/>
            <a:ext cx="6519385" cy="4977661"/>
          </a:xfrm>
          <a:prstGeom prst="rect">
            <a:avLst/>
          </a:prstGeom>
        </p:spPr>
      </p:pic>
      <p:grpSp>
        <p:nvGrpSpPr>
          <p:cNvPr id="26" name="Grouper 25"/>
          <p:cNvGrpSpPr/>
          <p:nvPr/>
        </p:nvGrpSpPr>
        <p:grpSpPr>
          <a:xfrm>
            <a:off x="2634172" y="2683118"/>
            <a:ext cx="1431477" cy="3476545"/>
            <a:chOff x="2628077" y="2202895"/>
            <a:chExt cx="1431477" cy="3476545"/>
          </a:xfrm>
        </p:grpSpPr>
        <p:grpSp>
          <p:nvGrpSpPr>
            <p:cNvPr id="20" name="Grouper 19"/>
            <p:cNvGrpSpPr/>
            <p:nvPr/>
          </p:nvGrpSpPr>
          <p:grpSpPr>
            <a:xfrm>
              <a:off x="2628077" y="2202895"/>
              <a:ext cx="1431477" cy="3476545"/>
              <a:chOff x="2628077" y="2202895"/>
              <a:chExt cx="1431477" cy="3476545"/>
            </a:xfrm>
          </p:grpSpPr>
          <p:cxnSp>
            <p:nvCxnSpPr>
              <p:cNvPr id="5" name="Connecteur droit 4"/>
              <p:cNvCxnSpPr/>
              <p:nvPr/>
            </p:nvCxnSpPr>
            <p:spPr>
              <a:xfrm>
                <a:off x="2661920" y="2202895"/>
                <a:ext cx="0" cy="3476545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/>
              <p:cNvSpPr txBox="1"/>
              <p:nvPr/>
            </p:nvSpPr>
            <p:spPr>
              <a:xfrm>
                <a:off x="2628077" y="2288418"/>
                <a:ext cx="14314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>
                    <a:solidFill>
                      <a:schemeClr val="accent4"/>
                    </a:solidFill>
                  </a:rPr>
                  <a:t>Fold</a:t>
                </a:r>
                <a:r>
                  <a:rPr lang="fr-FR" dirty="0" smtClean="0">
                    <a:solidFill>
                      <a:schemeClr val="accent4"/>
                    </a:solidFill>
                  </a:rPr>
                  <a:t> 3 trigger</a:t>
                </a:r>
                <a:endParaRPr lang="fr-FR"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23" name="Grouper 22"/>
            <p:cNvGrpSpPr/>
            <p:nvPr/>
          </p:nvGrpSpPr>
          <p:grpSpPr>
            <a:xfrm>
              <a:off x="2672080" y="4582160"/>
              <a:ext cx="619389" cy="1097280"/>
              <a:chOff x="2672080" y="4582160"/>
              <a:chExt cx="619389" cy="109728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672080" y="4582160"/>
                <a:ext cx="288873" cy="1097280"/>
              </a:xfrm>
              <a:prstGeom prst="rect">
                <a:avLst/>
              </a:prstGeom>
              <a:pattFill prst="pct10">
                <a:fgClr>
                  <a:schemeClr val="tx2"/>
                </a:fgClr>
                <a:bgClr>
                  <a:prstClr val="white"/>
                </a:bgClr>
              </a:patt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966596" y="5356106"/>
                <a:ext cx="324873" cy="323334"/>
              </a:xfrm>
              <a:prstGeom prst="rect">
                <a:avLst/>
              </a:prstGeom>
              <a:pattFill prst="pct10">
                <a:fgClr>
                  <a:schemeClr val="tx2"/>
                </a:fgClr>
                <a:bgClr>
                  <a:prstClr val="white"/>
                </a:bgClr>
              </a:patt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3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2436500" y="127317"/>
            <a:ext cx="6592046" cy="6225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cap="none" dirty="0" smtClean="0">
                <a:latin typeface="Symbol" charset="2"/>
                <a:cs typeface="Symbol" charset="2"/>
              </a:rPr>
              <a:t>n</a:t>
            </a:r>
            <a:r>
              <a:rPr lang="en-GB" dirty="0" smtClean="0"/>
              <a:t>-ball Fission TAG: “Calorimeter MODE”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955963" y="894112"/>
            <a:ext cx="7232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/>
              <a:t>Selection of fission event</a:t>
            </a:r>
            <a:endParaRPr lang="en-GB" sz="2800" b="1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4572000" y="1503680"/>
            <a:ext cx="0" cy="2611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935416" y="1525786"/>
            <a:ext cx="2477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u="sng" dirty="0" smtClean="0">
                <a:latin typeface="Symbol" charset="2"/>
                <a:cs typeface="Symbol" charset="2"/>
              </a:rPr>
              <a:t>g </a:t>
            </a:r>
            <a:r>
              <a:rPr lang="en-GB" u="sng" dirty="0" smtClean="0"/>
              <a:t>emission in </a:t>
            </a:r>
            <a:r>
              <a:rPr lang="en-GB" u="sng" baseline="30000" dirty="0" smtClean="0"/>
              <a:t>238</a:t>
            </a:r>
            <a:r>
              <a:rPr lang="en-GB" u="sng" dirty="0" smtClean="0"/>
              <a:t>U fission</a:t>
            </a:r>
            <a:endParaRPr lang="en-GB" u="sng" dirty="0"/>
          </a:p>
        </p:txBody>
      </p:sp>
      <p:sp>
        <p:nvSpPr>
          <p:cNvPr id="11" name="Rectangle 10"/>
          <p:cNvSpPr/>
          <p:nvPr/>
        </p:nvSpPr>
        <p:spPr>
          <a:xfrm>
            <a:off x="226970" y="2657750"/>
            <a:ext cx="3116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Average multiplicity: 8 </a:t>
            </a:r>
            <a:r>
              <a:rPr lang="en-GB" dirty="0" smtClean="0">
                <a:latin typeface="Symbol" charset="2"/>
                <a:cs typeface="Symbol" charset="2"/>
              </a:rPr>
              <a:t>g</a:t>
            </a:r>
            <a:r>
              <a:rPr lang="en-GB" dirty="0" smtClean="0"/>
              <a:t>/fission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972013" y="1525786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u="sng" dirty="0" smtClean="0"/>
              <a:t>Parasitic processes</a:t>
            </a:r>
            <a:endParaRPr lang="en-GB" u="sng" dirty="0"/>
          </a:p>
        </p:txBody>
      </p:sp>
      <p:sp>
        <p:nvSpPr>
          <p:cNvPr id="13" name="Rectangle 12"/>
          <p:cNvSpPr/>
          <p:nvPr/>
        </p:nvSpPr>
        <p:spPr>
          <a:xfrm>
            <a:off x="226970" y="3037124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Average </a:t>
            </a:r>
            <a:r>
              <a:rPr lang="en-GB" dirty="0" smtClean="0">
                <a:latin typeface="Symbol" charset="2"/>
                <a:cs typeface="Symbol" charset="2"/>
              </a:rPr>
              <a:t>g </a:t>
            </a:r>
            <a:r>
              <a:rPr lang="en-GB" dirty="0" smtClean="0"/>
              <a:t>energy : 800 </a:t>
            </a:r>
            <a:r>
              <a:rPr lang="en-GB" dirty="0" err="1" smtClean="0"/>
              <a:t>keV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26969" y="3429000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Total </a:t>
            </a:r>
            <a:r>
              <a:rPr lang="en-GB" dirty="0" smtClean="0">
                <a:latin typeface="Symbol" charset="2"/>
                <a:cs typeface="Symbol" charset="2"/>
              </a:rPr>
              <a:t>g </a:t>
            </a:r>
            <a:r>
              <a:rPr lang="en-GB" dirty="0" smtClean="0"/>
              <a:t>energy : 7 MeV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527514" y="1895118"/>
            <a:ext cx="13082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i="1" dirty="0" smtClean="0"/>
              <a:t>Approximation</a:t>
            </a:r>
            <a:endParaRPr lang="en-GB" sz="1400" i="1" dirty="0"/>
          </a:p>
        </p:txBody>
      </p:sp>
      <p:sp>
        <p:nvSpPr>
          <p:cNvPr id="16" name="Rectangle 15"/>
          <p:cNvSpPr/>
          <p:nvPr/>
        </p:nvSpPr>
        <p:spPr>
          <a:xfrm>
            <a:off x="4837979" y="2288418"/>
            <a:ext cx="3245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Elastic scattering: 1-2 </a:t>
            </a:r>
            <a:r>
              <a:rPr lang="en-GB" dirty="0" smtClean="0">
                <a:latin typeface="Symbol" charset="2"/>
                <a:cs typeface="Symbol" charset="2"/>
              </a:rPr>
              <a:t>g</a:t>
            </a:r>
            <a:r>
              <a:rPr lang="en-GB" dirty="0" smtClean="0"/>
              <a:t>/TE 2MeV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4837979" y="2701406"/>
            <a:ext cx="366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Inelastic scattering: 2-3 </a:t>
            </a:r>
            <a:r>
              <a:rPr lang="en-GB" dirty="0" smtClean="0">
                <a:latin typeface="Symbol" charset="2"/>
                <a:cs typeface="Symbol" charset="2"/>
              </a:rPr>
              <a:t>g</a:t>
            </a:r>
            <a:r>
              <a:rPr lang="en-GB" dirty="0" smtClean="0"/>
              <a:t>/TE 2-3 MeV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4834129" y="3099710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latin typeface="Symbol" charset="2"/>
                <a:cs typeface="Symbol" charset="2"/>
              </a:rPr>
              <a:t>b</a:t>
            </a:r>
            <a:r>
              <a:rPr lang="en-GB" dirty="0" smtClean="0"/>
              <a:t> decay: 2-3 </a:t>
            </a:r>
            <a:r>
              <a:rPr lang="en-GB" dirty="0" smtClean="0">
                <a:latin typeface="Symbol" charset="2"/>
                <a:cs typeface="Symbol" charset="2"/>
              </a:rPr>
              <a:t>g</a:t>
            </a:r>
            <a:r>
              <a:rPr lang="en-GB" dirty="0" smtClean="0"/>
              <a:t>/TE 2-4 MeV 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4837979" y="3565284"/>
            <a:ext cx="3001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(n,</a:t>
            </a:r>
            <a:r>
              <a:rPr lang="en-GB" dirty="0">
                <a:latin typeface="Symbol" charset="2"/>
                <a:cs typeface="Symbol" charset="2"/>
              </a:rPr>
              <a:t> </a:t>
            </a:r>
            <a:r>
              <a:rPr lang="en-GB" dirty="0" smtClean="0">
                <a:latin typeface="Symbol" charset="2"/>
                <a:cs typeface="Symbol" charset="2"/>
              </a:rPr>
              <a:t>g) </a:t>
            </a:r>
            <a:r>
              <a:rPr lang="en-GB" dirty="0" smtClean="0"/>
              <a:t>decay: 2-3 </a:t>
            </a:r>
            <a:r>
              <a:rPr lang="en-GB" dirty="0" smtClean="0">
                <a:latin typeface="Symbol" charset="2"/>
                <a:cs typeface="Symbol" charset="2"/>
              </a:rPr>
              <a:t>g</a:t>
            </a:r>
            <a:r>
              <a:rPr lang="en-GB" dirty="0" smtClean="0"/>
              <a:t>/TE 2-5 MeV </a:t>
            </a:r>
            <a:endParaRPr lang="en-GB" dirty="0"/>
          </a:p>
        </p:txBody>
      </p:sp>
      <p:cxnSp>
        <p:nvCxnSpPr>
          <p:cNvPr id="21" name="Connecteur en angle 20"/>
          <p:cNvCxnSpPr/>
          <p:nvPr/>
        </p:nvCxnSpPr>
        <p:spPr>
          <a:xfrm>
            <a:off x="1798320" y="3934616"/>
            <a:ext cx="1545496" cy="1236824"/>
          </a:xfrm>
          <a:prstGeom prst="bentConnector3">
            <a:avLst>
              <a:gd name="adj1" fmla="val 695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716637" y="4986774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High </a:t>
            </a:r>
            <a:r>
              <a:rPr lang="fr-FR" dirty="0" err="1" smtClean="0"/>
              <a:t>multiplicity</a:t>
            </a:r>
            <a:r>
              <a:rPr lang="fr-FR" dirty="0" smtClean="0"/>
              <a:t> &amp; High </a:t>
            </a:r>
            <a:r>
              <a:rPr lang="fr-FR" dirty="0" err="1" smtClean="0"/>
              <a:t>Energy</a:t>
            </a:r>
            <a:endParaRPr lang="fr-FR" dirty="0"/>
          </a:p>
        </p:txBody>
      </p:sp>
      <p:pic>
        <p:nvPicPr>
          <p:cNvPr id="4" name="Image 3" descr="MatrixC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42" y="697005"/>
            <a:ext cx="5143405" cy="5695421"/>
          </a:xfrm>
          <a:prstGeom prst="rect">
            <a:avLst/>
          </a:prstGeom>
        </p:spPr>
      </p:pic>
      <p:pic>
        <p:nvPicPr>
          <p:cNvPr id="29" name="Image 28" descr="Matrix_fiss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14" y="844715"/>
            <a:ext cx="5137801" cy="5400000"/>
          </a:xfrm>
          <a:prstGeom prst="rect">
            <a:avLst/>
          </a:prstGeom>
        </p:spPr>
      </p:pic>
      <p:sp>
        <p:nvSpPr>
          <p:cNvPr id="28" name="Forme libre 27"/>
          <p:cNvSpPr/>
          <p:nvPr/>
        </p:nvSpPr>
        <p:spPr>
          <a:xfrm>
            <a:off x="2044192" y="4695952"/>
            <a:ext cx="2702397" cy="944880"/>
          </a:xfrm>
          <a:custGeom>
            <a:avLst/>
            <a:gdLst>
              <a:gd name="connsiteX0" fmla="*/ 0 w 2702397"/>
              <a:gd name="connsiteY0" fmla="*/ 111760 h 944880"/>
              <a:gd name="connsiteX1" fmla="*/ 203200 w 2702397"/>
              <a:gd name="connsiteY1" fmla="*/ 81280 h 944880"/>
              <a:gd name="connsiteX2" fmla="*/ 294640 w 2702397"/>
              <a:gd name="connsiteY2" fmla="*/ 71120 h 944880"/>
              <a:gd name="connsiteX3" fmla="*/ 355600 w 2702397"/>
              <a:gd name="connsiteY3" fmla="*/ 60960 h 944880"/>
              <a:gd name="connsiteX4" fmla="*/ 436880 w 2702397"/>
              <a:gd name="connsiteY4" fmla="*/ 30480 h 944880"/>
              <a:gd name="connsiteX5" fmla="*/ 487680 w 2702397"/>
              <a:gd name="connsiteY5" fmla="*/ 20320 h 944880"/>
              <a:gd name="connsiteX6" fmla="*/ 518160 w 2702397"/>
              <a:gd name="connsiteY6" fmla="*/ 10160 h 944880"/>
              <a:gd name="connsiteX7" fmla="*/ 558800 w 2702397"/>
              <a:gd name="connsiteY7" fmla="*/ 0 h 944880"/>
              <a:gd name="connsiteX8" fmla="*/ 2286000 w 2702397"/>
              <a:gd name="connsiteY8" fmla="*/ 10160 h 944880"/>
              <a:gd name="connsiteX9" fmla="*/ 2326640 w 2702397"/>
              <a:gd name="connsiteY9" fmla="*/ 30480 h 944880"/>
              <a:gd name="connsiteX10" fmla="*/ 2397760 w 2702397"/>
              <a:gd name="connsiteY10" fmla="*/ 40640 h 944880"/>
              <a:gd name="connsiteX11" fmla="*/ 2458720 w 2702397"/>
              <a:gd name="connsiteY11" fmla="*/ 60960 h 944880"/>
              <a:gd name="connsiteX12" fmla="*/ 2489200 w 2702397"/>
              <a:gd name="connsiteY12" fmla="*/ 71120 h 944880"/>
              <a:gd name="connsiteX13" fmla="*/ 2631440 w 2702397"/>
              <a:gd name="connsiteY13" fmla="*/ 91440 h 944880"/>
              <a:gd name="connsiteX14" fmla="*/ 2661920 w 2702397"/>
              <a:gd name="connsiteY14" fmla="*/ 447040 h 944880"/>
              <a:gd name="connsiteX15" fmla="*/ 2611120 w 2702397"/>
              <a:gd name="connsiteY15" fmla="*/ 518160 h 944880"/>
              <a:gd name="connsiteX16" fmla="*/ 2590800 w 2702397"/>
              <a:gd name="connsiteY16" fmla="*/ 548640 h 944880"/>
              <a:gd name="connsiteX17" fmla="*/ 2560320 w 2702397"/>
              <a:gd name="connsiteY17" fmla="*/ 568960 h 944880"/>
              <a:gd name="connsiteX18" fmla="*/ 2499360 w 2702397"/>
              <a:gd name="connsiteY18" fmla="*/ 640080 h 944880"/>
              <a:gd name="connsiteX19" fmla="*/ 2458720 w 2702397"/>
              <a:gd name="connsiteY19" fmla="*/ 660400 h 944880"/>
              <a:gd name="connsiteX20" fmla="*/ 2428240 w 2702397"/>
              <a:gd name="connsiteY20" fmla="*/ 690880 h 944880"/>
              <a:gd name="connsiteX21" fmla="*/ 2397760 w 2702397"/>
              <a:gd name="connsiteY21" fmla="*/ 711200 h 944880"/>
              <a:gd name="connsiteX22" fmla="*/ 2357120 w 2702397"/>
              <a:gd name="connsiteY22" fmla="*/ 772160 h 944880"/>
              <a:gd name="connsiteX23" fmla="*/ 2336800 w 2702397"/>
              <a:gd name="connsiteY23" fmla="*/ 802640 h 944880"/>
              <a:gd name="connsiteX24" fmla="*/ 2255520 w 2702397"/>
              <a:gd name="connsiteY24" fmla="*/ 873760 h 944880"/>
              <a:gd name="connsiteX25" fmla="*/ 2214880 w 2702397"/>
              <a:gd name="connsiteY25" fmla="*/ 883920 h 944880"/>
              <a:gd name="connsiteX26" fmla="*/ 2153920 w 2702397"/>
              <a:gd name="connsiteY26" fmla="*/ 904240 h 944880"/>
              <a:gd name="connsiteX27" fmla="*/ 2092960 w 2702397"/>
              <a:gd name="connsiteY27" fmla="*/ 934720 h 944880"/>
              <a:gd name="connsiteX28" fmla="*/ 2092960 w 2702397"/>
              <a:gd name="connsiteY28" fmla="*/ 94488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02397" h="944880">
                <a:moveTo>
                  <a:pt x="0" y="111760"/>
                </a:moveTo>
                <a:cubicBezTo>
                  <a:pt x="223128" y="86968"/>
                  <a:pt x="-54860" y="119989"/>
                  <a:pt x="203200" y="81280"/>
                </a:cubicBezTo>
                <a:cubicBezTo>
                  <a:pt x="233528" y="76731"/>
                  <a:pt x="264241" y="75173"/>
                  <a:pt x="294640" y="71120"/>
                </a:cubicBezTo>
                <a:cubicBezTo>
                  <a:pt x="315060" y="68397"/>
                  <a:pt x="335280" y="64347"/>
                  <a:pt x="355600" y="60960"/>
                </a:cubicBezTo>
                <a:cubicBezTo>
                  <a:pt x="371138" y="54745"/>
                  <a:pt x="415644" y="35789"/>
                  <a:pt x="436880" y="30480"/>
                </a:cubicBezTo>
                <a:cubicBezTo>
                  <a:pt x="453633" y="26292"/>
                  <a:pt x="470927" y="24508"/>
                  <a:pt x="487680" y="20320"/>
                </a:cubicBezTo>
                <a:cubicBezTo>
                  <a:pt x="498070" y="17723"/>
                  <a:pt x="507862" y="13102"/>
                  <a:pt x="518160" y="10160"/>
                </a:cubicBezTo>
                <a:cubicBezTo>
                  <a:pt x="531586" y="6324"/>
                  <a:pt x="545253" y="3387"/>
                  <a:pt x="558800" y="0"/>
                </a:cubicBezTo>
                <a:lnTo>
                  <a:pt x="2286000" y="10160"/>
                </a:lnTo>
                <a:cubicBezTo>
                  <a:pt x="2301143" y="10421"/>
                  <a:pt x="2312028" y="26495"/>
                  <a:pt x="2326640" y="30480"/>
                </a:cubicBezTo>
                <a:cubicBezTo>
                  <a:pt x="2349744" y="36781"/>
                  <a:pt x="2374053" y="37253"/>
                  <a:pt x="2397760" y="40640"/>
                </a:cubicBezTo>
                <a:lnTo>
                  <a:pt x="2458720" y="60960"/>
                </a:lnTo>
                <a:cubicBezTo>
                  <a:pt x="2468880" y="64347"/>
                  <a:pt x="2478698" y="69020"/>
                  <a:pt x="2489200" y="71120"/>
                </a:cubicBezTo>
                <a:cubicBezTo>
                  <a:pt x="2570072" y="87294"/>
                  <a:pt x="2522837" y="79373"/>
                  <a:pt x="2631440" y="91440"/>
                </a:cubicBezTo>
                <a:cubicBezTo>
                  <a:pt x="2757495" y="185981"/>
                  <a:pt x="2681101" y="111364"/>
                  <a:pt x="2661920" y="447040"/>
                </a:cubicBezTo>
                <a:cubicBezTo>
                  <a:pt x="2659825" y="483710"/>
                  <a:pt x="2634069" y="491386"/>
                  <a:pt x="2611120" y="518160"/>
                </a:cubicBezTo>
                <a:cubicBezTo>
                  <a:pt x="2603173" y="527431"/>
                  <a:pt x="2599434" y="540006"/>
                  <a:pt x="2590800" y="548640"/>
                </a:cubicBezTo>
                <a:cubicBezTo>
                  <a:pt x="2582166" y="557274"/>
                  <a:pt x="2568954" y="560326"/>
                  <a:pt x="2560320" y="568960"/>
                </a:cubicBezTo>
                <a:cubicBezTo>
                  <a:pt x="2525633" y="603647"/>
                  <a:pt x="2538068" y="612431"/>
                  <a:pt x="2499360" y="640080"/>
                </a:cubicBezTo>
                <a:cubicBezTo>
                  <a:pt x="2487035" y="648883"/>
                  <a:pt x="2471045" y="651597"/>
                  <a:pt x="2458720" y="660400"/>
                </a:cubicBezTo>
                <a:cubicBezTo>
                  <a:pt x="2447028" y="668751"/>
                  <a:pt x="2439278" y="681682"/>
                  <a:pt x="2428240" y="690880"/>
                </a:cubicBezTo>
                <a:cubicBezTo>
                  <a:pt x="2418859" y="698697"/>
                  <a:pt x="2407920" y="704427"/>
                  <a:pt x="2397760" y="711200"/>
                </a:cubicBezTo>
                <a:lnTo>
                  <a:pt x="2357120" y="772160"/>
                </a:lnTo>
                <a:lnTo>
                  <a:pt x="2336800" y="802640"/>
                </a:lnTo>
                <a:cubicBezTo>
                  <a:pt x="2314787" y="835660"/>
                  <a:pt x="2302933" y="861907"/>
                  <a:pt x="2255520" y="873760"/>
                </a:cubicBezTo>
                <a:cubicBezTo>
                  <a:pt x="2241973" y="877147"/>
                  <a:pt x="2228255" y="879908"/>
                  <a:pt x="2214880" y="883920"/>
                </a:cubicBezTo>
                <a:cubicBezTo>
                  <a:pt x="2194364" y="890075"/>
                  <a:pt x="2174240" y="897467"/>
                  <a:pt x="2153920" y="904240"/>
                </a:cubicBezTo>
                <a:cubicBezTo>
                  <a:pt x="2129130" y="912503"/>
                  <a:pt x="2112655" y="915025"/>
                  <a:pt x="2092960" y="934720"/>
                </a:cubicBezTo>
                <a:lnTo>
                  <a:pt x="2092960" y="94488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3305780" y="6207760"/>
            <a:ext cx="253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Fission </a:t>
            </a:r>
            <a:r>
              <a:rPr lang="fr-FR" dirty="0" err="1" smtClean="0">
                <a:solidFill>
                  <a:srgbClr val="FF0000"/>
                </a:solidFill>
              </a:rPr>
              <a:t>selection</a:t>
            </a:r>
            <a:r>
              <a:rPr lang="fr-FR" dirty="0" smtClean="0">
                <a:solidFill>
                  <a:srgbClr val="FF0000"/>
                </a:solidFill>
              </a:rPr>
              <a:t> possible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6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008" y="4550271"/>
            <a:ext cx="8209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Construction of a </a:t>
            </a:r>
            <a:r>
              <a:rPr lang="fr-FR" b="1" dirty="0" err="1"/>
              <a:t>h</a:t>
            </a:r>
            <a:r>
              <a:rPr lang="fr-FR" b="1" dirty="0" err="1" smtClean="0"/>
              <a:t>ybrid</a:t>
            </a:r>
            <a:r>
              <a:rPr lang="fr-FR" b="1" dirty="0" smtClean="0"/>
              <a:t> Ge + LaBr</a:t>
            </a:r>
            <a:r>
              <a:rPr lang="fr-FR" b="1" baseline="-25000" dirty="0" smtClean="0"/>
              <a:t>3</a:t>
            </a:r>
            <a:r>
              <a:rPr lang="fr-FR" b="1" dirty="0" smtClean="0"/>
              <a:t> </a:t>
            </a:r>
            <a:r>
              <a:rPr lang="fr-FR" b="1" dirty="0" err="1" smtClean="0"/>
              <a:t>array</a:t>
            </a:r>
            <a:r>
              <a:rPr lang="fr-FR" b="1" dirty="0" smtClean="0"/>
              <a:t> @ IPN Orsay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&gt;7%</a:t>
            </a:r>
            <a:r>
              <a:rPr lang="en-US" b="1" dirty="0" smtClean="0"/>
              <a:t> </a:t>
            </a:r>
            <a:r>
              <a:rPr lang="en-US" b="1" dirty="0"/>
              <a:t>total gamma </a:t>
            </a:r>
            <a:r>
              <a:rPr lang="en-US" b="1" dirty="0" err="1"/>
              <a:t>photopeak</a:t>
            </a:r>
            <a:r>
              <a:rPr lang="en-US" b="1" dirty="0"/>
              <a:t> </a:t>
            </a:r>
            <a:r>
              <a:rPr lang="en-US" b="1" dirty="0" smtClean="0"/>
              <a:t>efficiency; &gt; 50 P/T ratio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24 France/UK Clover detectors + 20 </a:t>
            </a:r>
            <a:r>
              <a:rPr lang="en-US" b="1" dirty="0" err="1" smtClean="0"/>
              <a:t>PhaseI</a:t>
            </a:r>
            <a:r>
              <a:rPr lang="en-US" b="1" dirty="0" smtClean="0"/>
              <a:t> France/UK loan pool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+ 20 FATIMA collaboration LaBr</a:t>
            </a:r>
            <a:r>
              <a:rPr lang="en-US" b="1" baseline="-25000" dirty="0" smtClean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Improved fission tag thanks to </a:t>
            </a:r>
            <a:r>
              <a:rPr lang="en-US" b="1" dirty="0" err="1" smtClean="0"/>
              <a:t>calorimetry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LOI (2015) signed by 43 scientists from 17 different institutions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/>
              <a:t>Other</a:t>
            </a:r>
            <a:r>
              <a:rPr lang="fr-FR" b="1" dirty="0" smtClean="0"/>
              <a:t> possible </a:t>
            </a:r>
            <a:r>
              <a:rPr lang="fr-FR" b="1" dirty="0" err="1" smtClean="0"/>
              <a:t>geometries</a:t>
            </a:r>
            <a:r>
              <a:rPr lang="fr-FR" b="1" dirty="0" smtClean="0"/>
              <a:t> -&gt; </a:t>
            </a:r>
            <a:r>
              <a:rPr lang="fr-FR" b="1" dirty="0" err="1" smtClean="0"/>
              <a:t>Experimental</a:t>
            </a:r>
            <a:r>
              <a:rPr lang="fr-FR" b="1" dirty="0" smtClean="0"/>
              <a:t> </a:t>
            </a:r>
            <a:r>
              <a:rPr lang="fr-FR" b="1" dirty="0" err="1" smtClean="0"/>
              <a:t>Campaign</a:t>
            </a:r>
            <a:r>
              <a:rPr lang="fr-FR" b="1" dirty="0" smtClean="0"/>
              <a:t> </a:t>
            </a:r>
            <a:r>
              <a:rPr lang="fr-FR" b="1" dirty="0" err="1" smtClean="0"/>
              <a:t>planned</a:t>
            </a:r>
            <a:r>
              <a:rPr lang="fr-FR" b="1" dirty="0" smtClean="0"/>
              <a:t> for 2017-2018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1835696" y="260648"/>
            <a:ext cx="5608811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el-GR" sz="2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ν</a:t>
            </a:r>
            <a:r>
              <a:rPr lang="fr-FR" sz="2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ball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 A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hybrid LaBr</a:t>
            </a:r>
            <a:r>
              <a:rPr lang="en-US" sz="2400" b="1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-Ge array for fast timing spectroscopic 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studies</a:t>
            </a:r>
            <a:endParaRPr lang="fr-FR" sz="2400" b="1" dirty="0">
              <a:latin typeface="Times New Roman"/>
              <a:ea typeface="Times New Roman"/>
            </a:endParaRPr>
          </a:p>
        </p:txBody>
      </p:sp>
      <p:pic>
        <p:nvPicPr>
          <p:cNvPr id="6" name="Picture 2" descr="C:\Users\$wilson\Desktop\nu-ball workshop\nu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65" y="0"/>
            <a:ext cx="1373235" cy="13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fronvi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4262" r="8333" b="2076"/>
          <a:stretch/>
        </p:blipFill>
        <p:spPr>
          <a:xfrm>
            <a:off x="2156051" y="1373235"/>
            <a:ext cx="4831898" cy="33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$wilson\Desktop\nu-ball workshop\nu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65" y="0"/>
            <a:ext cx="1373235" cy="13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$wilson\Desktop\BormioTalk\Im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16832"/>
            <a:ext cx="4999038" cy="375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1680" y="692696"/>
            <a:ext cx="619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Maiandra GD"/>
                <a:cs typeface="Maiandra GD"/>
              </a:rPr>
              <a:t>ALTO/ </a:t>
            </a:r>
            <a:r>
              <a:rPr lang="en-US" sz="2800" b="1" dirty="0">
                <a:latin typeface="Symbol" charset="2"/>
                <a:cs typeface="Symbol" charset="2"/>
              </a:rPr>
              <a:t>ν</a:t>
            </a:r>
            <a:r>
              <a:rPr lang="en-US" sz="2800" b="1" dirty="0" smtClean="0">
                <a:latin typeface="Maiandra GD"/>
                <a:cs typeface="Maiandra GD"/>
              </a:rPr>
              <a:t>-ball </a:t>
            </a:r>
            <a:r>
              <a:rPr lang="en-US" sz="2800" b="1" dirty="0">
                <a:latin typeface="Maiandra GD"/>
                <a:cs typeface="Maiandra GD"/>
              </a:rPr>
              <a:t>hybrid spectrometer workshop 2016</a:t>
            </a:r>
            <a:endParaRPr lang="fr-FR" sz="2800" b="1" dirty="0">
              <a:latin typeface="Maiandra GD"/>
              <a:cs typeface="Maiandra GD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15498" y="6036096"/>
            <a:ext cx="1513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latin typeface="Magic card 2"/>
                <a:cs typeface="Magic card 2"/>
              </a:rPr>
              <a:t>Thank</a:t>
            </a:r>
            <a:r>
              <a:rPr lang="fr-FR" sz="2400" b="1" dirty="0" smtClean="0">
                <a:latin typeface="Magic card 2"/>
                <a:cs typeface="Magic card 2"/>
              </a:rPr>
              <a:t> </a:t>
            </a:r>
            <a:r>
              <a:rPr lang="fr-FR" sz="2400" b="1" dirty="0" err="1" smtClean="0">
                <a:latin typeface="Magic card 2"/>
                <a:cs typeface="Magic card 2"/>
              </a:rPr>
              <a:t>you</a:t>
            </a:r>
            <a:endParaRPr lang="fr-FR" sz="2400" b="1" dirty="0">
              <a:latin typeface="Magic card 2"/>
              <a:cs typeface="Magic card 2"/>
            </a:endParaRPr>
          </a:p>
        </p:txBody>
      </p:sp>
    </p:spTree>
    <p:extLst>
      <p:ext uri="{BB962C8B-B14F-4D97-AF65-F5344CB8AC3E}">
        <p14:creationId xmlns:p14="http://schemas.microsoft.com/office/powerpoint/2010/main" val="352341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Jon\Bureau\licorne-logo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4246" y="-16881"/>
            <a:ext cx="2309754" cy="140215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75167" y="1772816"/>
            <a:ext cx="8964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 Bold"/>
                <a:cs typeface="Times New Roman" panose="02020603050405020304" pitchFamily="18" charset="0"/>
              </a:rPr>
              <a:t>LICORNE &amp; </a:t>
            </a:r>
            <a:r>
              <a:rPr lang="en-US" sz="3200" dirty="0" smtClean="0">
                <a:latin typeface="Symbol" charset="2"/>
                <a:cs typeface="Symbol" charset="2"/>
              </a:rPr>
              <a:t>n</a:t>
            </a:r>
            <a:r>
              <a:rPr lang="en-US" sz="3200" dirty="0" smtClean="0">
                <a:latin typeface="Arial Bold"/>
                <a:cs typeface="Times New Roman" panose="02020603050405020304" pitchFamily="18" charset="0"/>
              </a:rPr>
              <a:t>-ball 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  <a:latin typeface="Arial Bold"/>
                <a:cs typeface="Times New Roman" panose="02020603050405020304" pitchFamily="18" charset="0"/>
              </a:rPr>
              <a:t>A technique for production </a:t>
            </a:r>
            <a:r>
              <a:rPr lang="en-US" sz="2800" dirty="0">
                <a:solidFill>
                  <a:srgbClr val="7030A0"/>
                </a:solidFill>
                <a:latin typeface="Arial Bold"/>
                <a:cs typeface="Times New Roman" panose="02020603050405020304" pitchFamily="18" charset="0"/>
              </a:rPr>
              <a:t>and study of the most exotic neutron-rich nuclei</a:t>
            </a:r>
            <a:endParaRPr lang="fr-FR" sz="2800" dirty="0">
              <a:solidFill>
                <a:srgbClr val="7030A0"/>
              </a:solidFill>
              <a:latin typeface="Arial Bold"/>
              <a:cs typeface="Times New Roman" panose="02020603050405020304" pitchFamily="18" charset="0"/>
            </a:endParaRPr>
          </a:p>
        </p:txBody>
      </p:sp>
      <p:pic>
        <p:nvPicPr>
          <p:cNvPr id="12" name="Image 11" descr="Com_IPN_207_2617_alto_L3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554866" cy="141277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39552" y="3861048"/>
            <a:ext cx="8244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M. </a:t>
            </a:r>
            <a:r>
              <a:rPr lang="fr-FR" b="1" u="sng" dirty="0" err="1" smtClean="0"/>
              <a:t>Lebois</a:t>
            </a:r>
            <a:r>
              <a:rPr lang="fr-FR" b="1" dirty="0" smtClean="0"/>
              <a:t>, J.N</a:t>
            </a:r>
            <a:r>
              <a:rPr lang="fr-FR" b="1" dirty="0"/>
              <a:t>. </a:t>
            </a:r>
            <a:r>
              <a:rPr lang="fr-FR" b="1" dirty="0" smtClean="0"/>
              <a:t>Wilson, L. Qi,</a:t>
            </a:r>
          </a:p>
          <a:p>
            <a:pPr algn="ctr"/>
            <a:r>
              <a:rPr lang="fr-FR" b="1" dirty="0"/>
              <a:t> </a:t>
            </a:r>
            <a:r>
              <a:rPr lang="fr-FR" dirty="0"/>
              <a:t>Stephan </a:t>
            </a:r>
            <a:r>
              <a:rPr lang="fr-FR" dirty="0" err="1" smtClean="0"/>
              <a:t>Oberstedt</a:t>
            </a:r>
            <a:r>
              <a:rPr lang="fr-FR" dirty="0" smtClean="0"/>
              <a:t>, Andreas </a:t>
            </a:r>
            <a:r>
              <a:rPr lang="fr-FR" dirty="0" err="1" smtClean="0"/>
              <a:t>Oberstedt,Robert</a:t>
            </a:r>
            <a:r>
              <a:rPr lang="fr-FR" dirty="0" smtClean="0"/>
              <a:t> </a:t>
            </a:r>
            <a:r>
              <a:rPr lang="fr-FR" dirty="0" err="1" smtClean="0"/>
              <a:t>Shearman,Robert</a:t>
            </a:r>
            <a:r>
              <a:rPr lang="fr-FR" dirty="0" smtClean="0"/>
              <a:t> </a:t>
            </a:r>
            <a:r>
              <a:rPr lang="fr-FR" dirty="0" err="1" smtClean="0"/>
              <a:t>Carroll,Patrick</a:t>
            </a:r>
            <a:r>
              <a:rPr lang="fr-FR" dirty="0" smtClean="0"/>
              <a:t> </a:t>
            </a:r>
            <a:r>
              <a:rPr lang="fr-FR" dirty="0" err="1" smtClean="0"/>
              <a:t>Regan,Wilton</a:t>
            </a:r>
            <a:r>
              <a:rPr lang="fr-FR" dirty="0" smtClean="0"/>
              <a:t> </a:t>
            </a:r>
            <a:r>
              <a:rPr lang="fr-FR" dirty="0" err="1" smtClean="0"/>
              <a:t>Catford,Zsolt</a:t>
            </a:r>
            <a:r>
              <a:rPr lang="fr-FR" dirty="0" smtClean="0"/>
              <a:t> </a:t>
            </a:r>
            <a:r>
              <a:rPr lang="fr-FR" dirty="0" err="1" smtClean="0"/>
              <a:t>Podolyak,Giuseppe</a:t>
            </a:r>
            <a:r>
              <a:rPr lang="fr-FR" dirty="0" smtClean="0"/>
              <a:t> </a:t>
            </a:r>
            <a:r>
              <a:rPr lang="fr-FR" dirty="0" err="1" smtClean="0"/>
              <a:t>Lorusso,Velte</a:t>
            </a:r>
            <a:r>
              <a:rPr lang="fr-FR" dirty="0" smtClean="0"/>
              <a:t> </a:t>
            </a:r>
            <a:r>
              <a:rPr lang="fr-FR" dirty="0" err="1" smtClean="0"/>
              <a:t>Ingeberg,Fabio</a:t>
            </a:r>
            <a:r>
              <a:rPr lang="fr-FR" dirty="0" smtClean="0"/>
              <a:t> </a:t>
            </a:r>
            <a:r>
              <a:rPr lang="fr-FR" dirty="0" err="1" smtClean="0"/>
              <a:t>Zesier,Sunniva</a:t>
            </a:r>
            <a:r>
              <a:rPr lang="fr-FR" dirty="0" smtClean="0"/>
              <a:t> </a:t>
            </a:r>
            <a:r>
              <a:rPr lang="fr-FR" dirty="0" err="1" smtClean="0"/>
              <a:t>Rose,Sunniva</a:t>
            </a:r>
            <a:r>
              <a:rPr lang="fr-FR" dirty="0" smtClean="0"/>
              <a:t> </a:t>
            </a:r>
            <a:r>
              <a:rPr lang="fr-FR" dirty="0" err="1" smtClean="0"/>
              <a:t>Siem,Kasia</a:t>
            </a:r>
            <a:r>
              <a:rPr lang="fr-FR" dirty="0" smtClean="0"/>
              <a:t> </a:t>
            </a:r>
            <a:r>
              <a:rPr lang="fr-FR" dirty="0" err="1" smtClean="0"/>
              <a:t>Hadynske-Klek,Eda</a:t>
            </a:r>
            <a:r>
              <a:rPr lang="fr-FR" dirty="0" smtClean="0"/>
              <a:t> </a:t>
            </a:r>
            <a:r>
              <a:rPr lang="fr-FR" dirty="0" err="1" smtClean="0"/>
              <a:t>Sahin,Gry</a:t>
            </a:r>
            <a:r>
              <a:rPr lang="fr-FR" dirty="0" smtClean="0"/>
              <a:t> </a:t>
            </a:r>
            <a:r>
              <a:rPr lang="fr-FR" dirty="0" err="1" smtClean="0"/>
              <a:t>Tveten,Radomira</a:t>
            </a:r>
            <a:r>
              <a:rPr lang="fr-FR" dirty="0" smtClean="0"/>
              <a:t> </a:t>
            </a:r>
            <a:r>
              <a:rPr lang="fr-FR" dirty="0" err="1" smtClean="0"/>
              <a:t>Lozeva,Magdelana</a:t>
            </a:r>
            <a:r>
              <a:rPr lang="fr-FR" dirty="0" smtClean="0"/>
              <a:t> </a:t>
            </a:r>
            <a:r>
              <a:rPr lang="fr-FR" dirty="0" err="1" smtClean="0"/>
              <a:t>Zielinska,Daniel</a:t>
            </a:r>
            <a:r>
              <a:rPr lang="fr-FR" dirty="0" smtClean="0"/>
              <a:t> </a:t>
            </a:r>
            <a:r>
              <a:rPr lang="fr-FR" dirty="0" err="1" smtClean="0"/>
              <a:t>Doherty,Thomas</a:t>
            </a:r>
            <a:r>
              <a:rPr lang="fr-FR" dirty="0" smtClean="0"/>
              <a:t> </a:t>
            </a:r>
            <a:r>
              <a:rPr lang="fr-FR" dirty="0" err="1" smtClean="0"/>
              <a:t>Materna,Stefano</a:t>
            </a:r>
            <a:r>
              <a:rPr lang="fr-FR" dirty="0" smtClean="0"/>
              <a:t> </a:t>
            </a:r>
            <a:r>
              <a:rPr lang="fr-FR" dirty="0" err="1" smtClean="0"/>
              <a:t>Panebianco,Nigel</a:t>
            </a:r>
            <a:r>
              <a:rPr lang="fr-FR" dirty="0" smtClean="0"/>
              <a:t> </a:t>
            </a:r>
            <a:r>
              <a:rPr lang="fr-FR" dirty="0" err="1" smtClean="0"/>
              <a:t>Warr,Rachel</a:t>
            </a:r>
            <a:r>
              <a:rPr lang="fr-FR" dirty="0" smtClean="0"/>
              <a:t> </a:t>
            </a:r>
            <a:r>
              <a:rPr lang="fr-FR" dirty="0" err="1" smtClean="0"/>
              <a:t>Eloirdi,Pedro</a:t>
            </a:r>
            <a:r>
              <a:rPr lang="fr-FR" dirty="0" smtClean="0"/>
              <a:t> </a:t>
            </a:r>
            <a:r>
              <a:rPr lang="fr-FR" dirty="0" err="1" smtClean="0"/>
              <a:t>Amador-Celdran,Amanda</a:t>
            </a:r>
            <a:r>
              <a:rPr lang="fr-FR" dirty="0" smtClean="0"/>
              <a:t> </a:t>
            </a:r>
            <a:r>
              <a:rPr lang="fr-FR" dirty="0" err="1" smtClean="0"/>
              <a:t>Porta,Jose</a:t>
            </a:r>
            <a:r>
              <a:rPr lang="fr-FR" dirty="0" smtClean="0"/>
              <a:t> </a:t>
            </a:r>
            <a:r>
              <a:rPr lang="fr-FR" dirty="0" err="1" smtClean="0"/>
              <a:t>Briz,Paola</a:t>
            </a:r>
            <a:r>
              <a:rPr lang="fr-FR" dirty="0" smtClean="0"/>
              <a:t> </a:t>
            </a:r>
            <a:r>
              <a:rPr lang="fr-FR" dirty="0" err="1" smtClean="0"/>
              <a:t>Marini,Ludovic</a:t>
            </a:r>
            <a:r>
              <a:rPr lang="fr-FR" dirty="0" smtClean="0"/>
              <a:t> </a:t>
            </a:r>
            <a:r>
              <a:rPr lang="fr-FR" dirty="0" err="1" smtClean="0"/>
              <a:t>Matthieu,Gavin</a:t>
            </a:r>
            <a:r>
              <a:rPr lang="fr-FR" dirty="0" smtClean="0"/>
              <a:t> </a:t>
            </a:r>
            <a:r>
              <a:rPr lang="fr-FR" dirty="0" err="1" smtClean="0"/>
              <a:t>Smith,Darren</a:t>
            </a:r>
            <a:r>
              <a:rPr lang="fr-FR" dirty="0" smtClean="0"/>
              <a:t> </a:t>
            </a:r>
            <a:r>
              <a:rPr lang="fr-FR" dirty="0" err="1" smtClean="0"/>
              <a:t>Bleuel,Joa</a:t>
            </a:r>
            <a:r>
              <a:rPr lang="fr-FR" dirty="0" smtClean="0"/>
              <a:t> </a:t>
            </a:r>
            <a:r>
              <a:rPr lang="fr-FR" dirty="0" err="1" smtClean="0"/>
              <a:t>Ljungvall,David</a:t>
            </a:r>
            <a:r>
              <a:rPr lang="fr-FR" dirty="0" smtClean="0"/>
              <a:t> </a:t>
            </a:r>
            <a:r>
              <a:rPr lang="fr-FR" dirty="0" err="1" smtClean="0"/>
              <a:t>Verney,Iolanda</a:t>
            </a:r>
            <a:r>
              <a:rPr lang="fr-FR" dirty="0" smtClean="0"/>
              <a:t> </a:t>
            </a:r>
            <a:r>
              <a:rPr lang="fr-FR" dirty="0" err="1" smtClean="0"/>
              <a:t>Matea,Araceli</a:t>
            </a:r>
            <a:r>
              <a:rPr lang="fr-FR" dirty="0" smtClean="0"/>
              <a:t> </a:t>
            </a:r>
            <a:r>
              <a:rPr lang="fr-FR" dirty="0" err="1" smtClean="0"/>
              <a:t>Lopez-Martens,Karl</a:t>
            </a:r>
            <a:r>
              <a:rPr lang="fr-FR" dirty="0" smtClean="0"/>
              <a:t> </a:t>
            </a:r>
            <a:r>
              <a:rPr lang="fr-FR" dirty="0" err="1" smtClean="0"/>
              <a:t>Hauschild,Kseniia</a:t>
            </a:r>
            <a:r>
              <a:rPr lang="fr-FR" dirty="0" smtClean="0"/>
              <a:t> </a:t>
            </a:r>
            <a:r>
              <a:rPr lang="fr-FR" dirty="0" err="1" smtClean="0"/>
              <a:t>Resynkina,Andrea</a:t>
            </a:r>
            <a:r>
              <a:rPr lang="fr-FR" dirty="0" smtClean="0"/>
              <a:t> </a:t>
            </a:r>
            <a:r>
              <a:rPr lang="fr-FR" dirty="0" err="1" smtClean="0"/>
              <a:t>Gottardo,Georgi</a:t>
            </a:r>
            <a:r>
              <a:rPr lang="fr-FR" dirty="0" smtClean="0"/>
              <a:t> </a:t>
            </a:r>
            <a:r>
              <a:rPr lang="fr-FR" dirty="0" err="1"/>
              <a:t>Georgiev</a:t>
            </a:r>
            <a:endParaRPr lang="fr-FR" dirty="0"/>
          </a:p>
          <a:p>
            <a:pPr algn="ctr"/>
            <a:endParaRPr lang="fr-FR" b="1" dirty="0" smtClean="0"/>
          </a:p>
        </p:txBody>
      </p:sp>
      <p:pic>
        <p:nvPicPr>
          <p:cNvPr id="6" name="Picture 2" descr="C:\Users\$wilson\Desktop\nu-ball workshop\nu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82" y="-16881"/>
            <a:ext cx="1373235" cy="13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15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C:\Documents and Settings\Jon\Bureau\kinall.png"/>
          <p:cNvPicPr>
            <a:picLocks noChangeAspect="1" noChangeArrowheads="1"/>
          </p:cNvPicPr>
          <p:nvPr/>
        </p:nvPicPr>
        <p:blipFill rotWithShape="1">
          <a:blip r:embed="rId2" cstate="print"/>
          <a:srcRect l="4823" t="11630" r="6548" b="5291"/>
          <a:stretch/>
        </p:blipFill>
        <p:spPr bwMode="auto">
          <a:xfrm>
            <a:off x="4976994" y="3657600"/>
            <a:ext cx="4033958" cy="2921892"/>
          </a:xfrm>
          <a:prstGeom prst="rect">
            <a:avLst/>
          </a:prstGeom>
          <a:noFill/>
        </p:spPr>
      </p:pic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2436500" y="127317"/>
            <a:ext cx="6574452" cy="62258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Neutron Flux </a:t>
            </a:r>
            <a:r>
              <a:rPr lang="fr-FR" dirty="0" err="1" smtClean="0"/>
              <a:t>Calculations</a:t>
            </a:r>
            <a:r>
              <a:rPr lang="fr-FR" dirty="0" smtClean="0"/>
              <a:t> for LICORNE</a:t>
            </a:r>
            <a:endParaRPr lang="fr-FR" dirty="0"/>
          </a:p>
        </p:txBody>
      </p:sp>
      <p:sp>
        <p:nvSpPr>
          <p:cNvPr id="35" name="Flèche droite 7"/>
          <p:cNvSpPr/>
          <p:nvPr/>
        </p:nvSpPr>
        <p:spPr>
          <a:xfrm>
            <a:off x="238074" y="2185685"/>
            <a:ext cx="144016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2020272" y="1897653"/>
            <a:ext cx="72008" cy="86409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/>
          <p:cNvCxnSpPr>
            <a:stCxn id="36" idx="3"/>
          </p:cNvCxnSpPr>
          <p:nvPr/>
        </p:nvCxnSpPr>
        <p:spPr>
          <a:xfrm flipV="1">
            <a:off x="2092280" y="1753637"/>
            <a:ext cx="237626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36" idx="3"/>
          </p:cNvCxnSpPr>
          <p:nvPr/>
        </p:nvCxnSpPr>
        <p:spPr>
          <a:xfrm flipV="1">
            <a:off x="2092280" y="2041669"/>
            <a:ext cx="324036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36" idx="3"/>
          </p:cNvCxnSpPr>
          <p:nvPr/>
        </p:nvCxnSpPr>
        <p:spPr>
          <a:xfrm>
            <a:off x="2092280" y="2329701"/>
            <a:ext cx="1440160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36" idx="3"/>
          </p:cNvCxnSpPr>
          <p:nvPr/>
        </p:nvCxnSpPr>
        <p:spPr>
          <a:xfrm>
            <a:off x="2092280" y="2329701"/>
            <a:ext cx="194421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540552" y="1465605"/>
            <a:ext cx="3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</a:t>
            </a:r>
            <a:endParaRPr lang="fr-FR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3604448" y="2185685"/>
            <a:ext cx="3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</a:t>
            </a:r>
            <a:endParaRPr lang="fr-FR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5404648" y="1825645"/>
            <a:ext cx="3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</a:t>
            </a:r>
            <a:endParaRPr lang="fr-FR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4036496" y="2545725"/>
            <a:ext cx="3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</a:t>
            </a:r>
            <a:endParaRPr lang="fr-FR" b="1" dirty="0"/>
          </a:p>
        </p:txBody>
      </p:sp>
      <p:sp>
        <p:nvSpPr>
          <p:cNvPr id="45" name="Rectangle 44"/>
          <p:cNvSpPr/>
          <p:nvPr/>
        </p:nvSpPr>
        <p:spPr>
          <a:xfrm>
            <a:off x="3208404" y="1915655"/>
            <a:ext cx="72008" cy="864096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1813251" y="1915655"/>
            <a:ext cx="207023" cy="864096"/>
          </a:xfrm>
          <a:prstGeom prst="rect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reeform 41"/>
          <p:cNvSpPr>
            <a:spLocks noChangeAspect="1"/>
          </p:cNvSpPr>
          <p:nvPr/>
        </p:nvSpPr>
        <p:spPr bwMode="auto">
          <a:xfrm rot="18302875" flipH="1">
            <a:off x="2420339" y="2975991"/>
            <a:ext cx="864240" cy="63456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2848364" y="2905766"/>
            <a:ext cx="79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US" sz="24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49" name="Freeform 41"/>
          <p:cNvSpPr>
            <a:spLocks noChangeAspect="1"/>
          </p:cNvSpPr>
          <p:nvPr/>
        </p:nvSpPr>
        <p:spPr bwMode="auto">
          <a:xfrm rot="3193461" flipH="1">
            <a:off x="2340321" y="1663979"/>
            <a:ext cx="864240" cy="63456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" name="Text Box 30"/>
          <p:cNvSpPr txBox="1">
            <a:spLocks noChangeArrowheads="1"/>
          </p:cNvSpPr>
          <p:nvPr/>
        </p:nvSpPr>
        <p:spPr bwMode="auto">
          <a:xfrm>
            <a:off x="2803359" y="1375597"/>
            <a:ext cx="79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US" sz="24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433430" y="299577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Actinide Target</a:t>
            </a:r>
            <a:endParaRPr lang="fr-FR" b="1" dirty="0"/>
          </a:p>
        </p:txBody>
      </p:sp>
      <p:sp>
        <p:nvSpPr>
          <p:cNvPr id="52" name="ZoneTexte 51"/>
          <p:cNvSpPr txBox="1"/>
          <p:nvPr/>
        </p:nvSpPr>
        <p:spPr>
          <a:xfrm>
            <a:off x="733130" y="1240580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H </a:t>
            </a:r>
            <a:r>
              <a:rPr lang="fr-FR" b="1" dirty="0" err="1" smtClean="0"/>
              <a:t>target</a:t>
            </a:r>
            <a:endParaRPr lang="fr-FR" b="1" dirty="0"/>
          </a:p>
        </p:txBody>
      </p:sp>
      <p:cxnSp>
        <p:nvCxnSpPr>
          <p:cNvPr id="53" name="Connecteur droit 52"/>
          <p:cNvCxnSpPr/>
          <p:nvPr/>
        </p:nvCxnSpPr>
        <p:spPr>
          <a:xfrm>
            <a:off x="1678236" y="1600621"/>
            <a:ext cx="135015" cy="225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endCxn id="48" idx="0"/>
          </p:cNvCxnSpPr>
          <p:nvPr/>
        </p:nvCxnSpPr>
        <p:spPr>
          <a:xfrm flipH="1" flipV="1">
            <a:off x="3247110" y="2905766"/>
            <a:ext cx="240326" cy="261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148063" y="2455716"/>
            <a:ext cx="166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100 </a:t>
            </a:r>
            <a:r>
              <a:rPr lang="fr-FR" b="1" dirty="0" err="1" smtClean="0"/>
              <a:t>nA</a:t>
            </a:r>
            <a:r>
              <a:rPr lang="fr-FR" b="1" dirty="0" smtClean="0"/>
              <a:t> (DC) </a:t>
            </a:r>
            <a:r>
              <a:rPr lang="fr-FR" b="1" baseline="30000" dirty="0" smtClean="0"/>
              <a:t>7</a:t>
            </a:r>
            <a:r>
              <a:rPr lang="fr-FR" b="1" dirty="0" smtClean="0"/>
              <a:t>Li</a:t>
            </a:r>
          </a:p>
          <a:p>
            <a:r>
              <a:rPr lang="fr-FR" b="1" dirty="0" smtClean="0"/>
              <a:t>13-17 MeV</a:t>
            </a:r>
            <a:endParaRPr lang="fr-FR" b="1" dirty="0"/>
          </a:p>
        </p:txBody>
      </p:sp>
      <p:sp>
        <p:nvSpPr>
          <p:cNvPr id="56" name="ZoneTexte 55"/>
          <p:cNvSpPr txBox="1"/>
          <p:nvPr/>
        </p:nvSpPr>
        <p:spPr>
          <a:xfrm>
            <a:off x="26302" y="821582"/>
            <a:ext cx="90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Baskerville"/>
                <a:cs typeface="Baskerville"/>
              </a:rPr>
              <a:t>L</a:t>
            </a:r>
            <a:r>
              <a:rPr lang="fr-FR" sz="2400" b="1" dirty="0" smtClean="0">
                <a:latin typeface="Baskerville"/>
                <a:cs typeface="Baskerville"/>
              </a:rPr>
              <a:t>ithium </a:t>
            </a:r>
            <a:r>
              <a:rPr lang="fr-FR" sz="2400" b="1" dirty="0" smtClean="0">
                <a:solidFill>
                  <a:srgbClr val="FF0000"/>
                </a:solidFill>
                <a:latin typeface="Baskerville"/>
                <a:cs typeface="Baskerville"/>
              </a:rPr>
              <a:t>I</a:t>
            </a:r>
            <a:r>
              <a:rPr lang="fr-FR" sz="2400" b="1" dirty="0" smtClean="0">
                <a:latin typeface="Baskerville"/>
                <a:cs typeface="Baskerville"/>
              </a:rPr>
              <a:t>nverse </a:t>
            </a:r>
            <a:r>
              <a:rPr lang="fr-FR" sz="2400" b="1" dirty="0" err="1" smtClean="0">
                <a:solidFill>
                  <a:srgbClr val="FF0000"/>
                </a:solidFill>
                <a:latin typeface="Baskerville"/>
                <a:cs typeface="Baskerville"/>
              </a:rPr>
              <a:t>C</a:t>
            </a:r>
            <a:r>
              <a:rPr lang="fr-FR" sz="2400" b="1" dirty="0" err="1" smtClean="0">
                <a:latin typeface="Baskerville"/>
                <a:cs typeface="Baskerville"/>
              </a:rPr>
              <a:t>inematiques</a:t>
            </a:r>
            <a:r>
              <a:rPr lang="fr-FR" sz="2400" b="1" dirty="0" smtClean="0">
                <a:latin typeface="Baskerville"/>
                <a:cs typeface="Baskerville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latin typeface="Baskerville"/>
                <a:cs typeface="Baskerville"/>
              </a:rPr>
              <a:t>OR</a:t>
            </a:r>
            <a:r>
              <a:rPr lang="fr-FR" sz="2400" b="1" dirty="0" err="1" smtClean="0">
                <a:latin typeface="Baskerville"/>
                <a:cs typeface="Baskerville"/>
              </a:rPr>
              <a:t>say</a:t>
            </a:r>
            <a:r>
              <a:rPr lang="fr-FR" sz="2400" b="1" dirty="0" smtClean="0">
                <a:latin typeface="Baskerville"/>
                <a:cs typeface="Baskerville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latin typeface="Baskerville"/>
                <a:cs typeface="Baskerville"/>
              </a:rPr>
              <a:t>Ne</a:t>
            </a:r>
            <a:r>
              <a:rPr lang="fr-FR" sz="2400" b="1" dirty="0" smtClean="0">
                <a:latin typeface="Baskerville"/>
                <a:cs typeface="Baskerville"/>
              </a:rPr>
              <a:t>utron source</a:t>
            </a:r>
            <a:endParaRPr lang="fr-FR" sz="2400" b="1" dirty="0">
              <a:latin typeface="Baskerville"/>
              <a:cs typeface="Baskerville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5781885" y="1240580"/>
            <a:ext cx="1866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Intensely</a:t>
            </a:r>
            <a:r>
              <a:rPr lang="fr-FR" b="1" dirty="0" smtClean="0"/>
              <a:t> </a:t>
            </a:r>
            <a:r>
              <a:rPr lang="fr-FR" b="1" dirty="0" err="1" smtClean="0"/>
              <a:t>focused</a:t>
            </a:r>
            <a:endParaRPr lang="fr-FR" b="1" dirty="0" smtClean="0"/>
          </a:p>
          <a:p>
            <a:r>
              <a:rPr lang="fr-FR" b="1" dirty="0" err="1" smtClean="0"/>
              <a:t>monoenergetic</a:t>
            </a:r>
            <a:endParaRPr lang="fr-FR" b="1" dirty="0" smtClean="0"/>
          </a:p>
          <a:p>
            <a:r>
              <a:rPr lang="fr-FR" b="1" dirty="0" smtClean="0"/>
              <a:t>neutron source: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401409" y="2438583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7030A0"/>
                </a:solidFill>
              </a:rPr>
              <a:t>Neutron </a:t>
            </a:r>
            <a:r>
              <a:rPr lang="fr-FR" b="1" dirty="0" err="1" smtClean="0">
                <a:solidFill>
                  <a:srgbClr val="7030A0"/>
                </a:solidFill>
              </a:rPr>
              <a:t>Energy</a:t>
            </a:r>
            <a:endParaRPr lang="fr-FR" b="1" dirty="0" smtClean="0">
              <a:solidFill>
                <a:srgbClr val="7030A0"/>
              </a:solidFill>
            </a:endParaRPr>
          </a:p>
          <a:p>
            <a:pPr algn="ctr"/>
            <a:r>
              <a:rPr lang="fr-FR" b="1" dirty="0" smtClean="0">
                <a:solidFill>
                  <a:srgbClr val="7030A0"/>
                </a:solidFill>
              </a:rPr>
              <a:t>E</a:t>
            </a:r>
            <a:r>
              <a:rPr lang="fr-FR" b="1" baseline="-25000" dirty="0" smtClean="0">
                <a:solidFill>
                  <a:srgbClr val="7030A0"/>
                </a:solidFill>
              </a:rPr>
              <a:t>n</a:t>
            </a:r>
            <a:r>
              <a:rPr lang="fr-FR" b="1" dirty="0" smtClean="0">
                <a:solidFill>
                  <a:srgbClr val="7030A0"/>
                </a:solidFill>
              </a:rPr>
              <a:t>=0.5 – 4 MeV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04648" y="2401709"/>
            <a:ext cx="1865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Neutron Flux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10</a:t>
            </a:r>
            <a:r>
              <a:rPr lang="fr-FR" b="1" baseline="30000" dirty="0" smtClean="0">
                <a:solidFill>
                  <a:srgbClr val="FF0000"/>
                </a:solidFill>
              </a:rPr>
              <a:t>7</a:t>
            </a:r>
            <a:r>
              <a:rPr lang="fr-FR" b="1" dirty="0" smtClean="0">
                <a:solidFill>
                  <a:srgbClr val="FF0000"/>
                </a:solidFill>
              </a:rPr>
              <a:t> n/s/</a:t>
            </a:r>
            <a:r>
              <a:rPr lang="fr-FR" b="1" dirty="0" err="1" smtClean="0">
                <a:solidFill>
                  <a:srgbClr val="FF0000"/>
                </a:solidFill>
              </a:rPr>
              <a:t>steradian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370" t="6128"/>
          <a:stretch/>
        </p:blipFill>
        <p:spPr>
          <a:xfrm>
            <a:off x="0" y="3952458"/>
            <a:ext cx="4840498" cy="2627034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132080" y="6384091"/>
            <a:ext cx="189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latin typeface="Times New Roman"/>
                <a:cs typeface="Times New Roman"/>
              </a:rPr>
              <a:t>Q. </a:t>
            </a:r>
            <a:r>
              <a:rPr lang="fr-FR" sz="1400" i="1" dirty="0" err="1" smtClean="0">
                <a:latin typeface="Times New Roman"/>
                <a:cs typeface="Times New Roman"/>
              </a:rPr>
              <a:t>Liqiang</a:t>
            </a:r>
            <a:r>
              <a:rPr lang="fr-FR" sz="1400" i="1" dirty="0" smtClean="0">
                <a:latin typeface="Times New Roman"/>
                <a:cs typeface="Times New Roman"/>
              </a:rPr>
              <a:t>, </a:t>
            </a:r>
            <a:r>
              <a:rPr lang="fr-FR" sz="1400" i="1" dirty="0" err="1" smtClean="0">
                <a:latin typeface="Times New Roman"/>
                <a:cs typeface="Times New Roman"/>
              </a:rPr>
              <a:t>PhD</a:t>
            </a:r>
            <a:r>
              <a:rPr lang="fr-FR" sz="1400" i="1" dirty="0" smtClean="0">
                <a:latin typeface="Times New Roman"/>
                <a:cs typeface="Times New Roman"/>
              </a:rPr>
              <a:t> </a:t>
            </a:r>
            <a:r>
              <a:rPr lang="fr-FR" sz="1400" i="1" dirty="0" err="1" smtClean="0">
                <a:latin typeface="Times New Roman"/>
                <a:cs typeface="Times New Roman"/>
              </a:rPr>
              <a:t>thesis</a:t>
            </a:r>
            <a:endParaRPr lang="fr-FR" sz="1400" i="1" dirty="0">
              <a:latin typeface="Times New Roman"/>
              <a:cs typeface="Times New Roman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0" y="3056538"/>
            <a:ext cx="166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Or 250 MHz (2ns </a:t>
            </a:r>
            <a:r>
              <a:rPr lang="fr-FR" b="1" dirty="0" err="1" smtClean="0"/>
              <a:t>wide</a:t>
            </a:r>
            <a:r>
              <a:rPr lang="fr-FR" b="1" dirty="0" smtClean="0"/>
              <a:t>) AC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1829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Experiment</a:t>
            </a:r>
            <a:r>
              <a:rPr lang="fr-FR" dirty="0" smtClean="0"/>
              <a:t> in March 2015</a:t>
            </a:r>
            <a:endParaRPr lang="fr-FR" dirty="0"/>
          </a:p>
        </p:txBody>
      </p:sp>
      <p:pic>
        <p:nvPicPr>
          <p:cNvPr id="1026" name="Picture 2" descr="C:\Users\$wilson\Desktop\LICORNE\Theory3-talk\LICORN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742238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871498" y="1340768"/>
            <a:ext cx="2659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30g Uranium </a:t>
            </a:r>
            <a:r>
              <a:rPr lang="fr-FR" u="sng" dirty="0" err="1" smtClean="0"/>
              <a:t>metal</a:t>
            </a:r>
            <a:r>
              <a:rPr lang="fr-FR" dirty="0" smtClean="0"/>
              <a:t> </a:t>
            </a:r>
            <a:r>
              <a:rPr lang="fr-FR" dirty="0" err="1" smtClean="0"/>
              <a:t>target</a:t>
            </a:r>
            <a:endParaRPr lang="fr-FR" dirty="0" smtClean="0"/>
          </a:p>
          <a:p>
            <a:pPr algn="ctr"/>
            <a:r>
              <a:rPr lang="fr-FR" dirty="0" smtClean="0"/>
              <a:t>(ITU Karlsruhe)</a:t>
            </a:r>
            <a:endParaRPr lang="fr-FR" dirty="0"/>
          </a:p>
        </p:txBody>
      </p:sp>
      <p:pic>
        <p:nvPicPr>
          <p:cNvPr id="5122" name="Picture 2" descr="C:\Users\$wilson\Desktop\Ume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55" y="2075309"/>
            <a:ext cx="2045193" cy="83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6431833" y="3097985"/>
            <a:ext cx="1615837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898892" y="318387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3cm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48063" y="1072361"/>
            <a:ext cx="1853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30nA (AC) </a:t>
            </a:r>
            <a:r>
              <a:rPr lang="fr-FR" baseline="30000" dirty="0" smtClean="0"/>
              <a:t>7</a:t>
            </a:r>
            <a:r>
              <a:rPr lang="fr-FR" dirty="0" smtClean="0"/>
              <a:t>Li</a:t>
            </a:r>
          </a:p>
          <a:p>
            <a:r>
              <a:rPr lang="fr-FR" dirty="0" smtClean="0"/>
              <a:t>16.75 MeV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906813" y="5565852"/>
            <a:ext cx="166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3.5 cm </a:t>
            </a:r>
            <a:r>
              <a:rPr lang="fr-FR" dirty="0" err="1" smtClean="0"/>
              <a:t>gas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endParaRPr lang="fr-FR" dirty="0" smtClean="0"/>
          </a:p>
          <a:p>
            <a:pPr algn="ctr"/>
            <a:r>
              <a:rPr lang="fr-FR" dirty="0" smtClean="0"/>
              <a:t>@1.5 </a:t>
            </a:r>
            <a:r>
              <a:rPr lang="fr-FR" dirty="0" err="1" smtClean="0"/>
              <a:t>atm</a:t>
            </a:r>
            <a:endParaRPr lang="fr-FR" dirty="0"/>
          </a:p>
        </p:txBody>
      </p:sp>
      <p:cxnSp>
        <p:nvCxnSpPr>
          <p:cNvPr id="4" name="Connecteur droit avec flèche 3"/>
          <p:cNvCxnSpPr>
            <a:stCxn id="10" idx="0"/>
          </p:cNvCxnSpPr>
          <p:nvPr/>
        </p:nvCxnSpPr>
        <p:spPr>
          <a:xfrm flipV="1">
            <a:off x="3739407" y="3786909"/>
            <a:ext cx="162957" cy="1778943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480" y="5968444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/>
              <a:t>7</a:t>
            </a:r>
            <a:r>
              <a:rPr lang="en-US" dirty="0" smtClean="0"/>
              <a:t>Li Kinetic Energy</a:t>
            </a:r>
          </a:p>
          <a:p>
            <a:r>
              <a:rPr lang="en-US" dirty="0" smtClean="0"/>
              <a:t>After </a:t>
            </a:r>
            <a:r>
              <a:rPr lang="en-US" dirty="0"/>
              <a:t>Ta: 14.79 </a:t>
            </a:r>
            <a:r>
              <a:rPr lang="en-US" dirty="0" smtClean="0"/>
              <a:t>± 0.05 </a:t>
            </a:r>
            <a:r>
              <a:rPr lang="en-US" dirty="0"/>
              <a:t>MeV</a:t>
            </a:r>
          </a:p>
          <a:p>
            <a:r>
              <a:rPr lang="en-US" dirty="0" smtClean="0"/>
              <a:t>End of Gas </a:t>
            </a:r>
            <a:r>
              <a:rPr lang="en-US" dirty="0"/>
              <a:t>cell: 13.09 </a:t>
            </a:r>
            <a:r>
              <a:rPr lang="en-US" dirty="0" smtClean="0"/>
              <a:t>± 0.08 </a:t>
            </a:r>
            <a:r>
              <a:rPr lang="en-US" dirty="0"/>
              <a:t>MeV</a:t>
            </a:r>
            <a:endParaRPr lang="fr-FR" dirty="0"/>
          </a:p>
        </p:txBody>
      </p:sp>
      <p:sp>
        <p:nvSpPr>
          <p:cNvPr id="3" name="Flèche vers la droite 2"/>
          <p:cNvSpPr/>
          <p:nvPr/>
        </p:nvSpPr>
        <p:spPr>
          <a:xfrm>
            <a:off x="2753360" y="6360160"/>
            <a:ext cx="782320" cy="132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607327" y="6222343"/>
            <a:ext cx="2264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Cone</a:t>
            </a:r>
            <a:r>
              <a:rPr lang="fr-FR" dirty="0" smtClean="0"/>
              <a:t> </a:t>
            </a:r>
            <a:r>
              <a:rPr lang="fr-FR" dirty="0" err="1" smtClean="0"/>
              <a:t>opening</a:t>
            </a:r>
            <a:r>
              <a:rPr lang="fr-FR" dirty="0" smtClean="0"/>
              <a:t> = 19.8°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759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LICORNE + MINIBALL (March 2015)</a:t>
            </a:r>
            <a:endParaRPr lang="fr-FR" dirty="0"/>
          </a:p>
        </p:txBody>
      </p:sp>
      <p:pic>
        <p:nvPicPr>
          <p:cNvPr id="11" name="Picture 2" descr="C:\Users\$wilson\Desktop\238U(n,f) Miniball\238U(n,f) expt photos\20150224_085633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70" y="1228652"/>
            <a:ext cx="9236470" cy="519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LICORNE + </a:t>
            </a:r>
            <a:r>
              <a:rPr lang="fr-FR" dirty="0" err="1" smtClean="0"/>
              <a:t>Miniball</a:t>
            </a:r>
            <a:r>
              <a:rPr lang="fr-FR" dirty="0" smtClean="0"/>
              <a:t> (March 2015)</a:t>
            </a:r>
            <a:endParaRPr lang="fr-FR" dirty="0"/>
          </a:p>
        </p:txBody>
      </p:sp>
      <p:pic>
        <p:nvPicPr>
          <p:cNvPr id="5" name="Picture 4" descr="C:\Users\$wilson\Desktop\talk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14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123728" y="6309320"/>
            <a:ext cx="5860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3 </a:t>
            </a:r>
            <a:r>
              <a:rPr lang="fr-FR" b="1" dirty="0" err="1" smtClean="0"/>
              <a:t>weeks</a:t>
            </a:r>
            <a:r>
              <a:rPr lang="fr-FR" b="1" dirty="0" smtClean="0"/>
              <a:t> of </a:t>
            </a:r>
            <a:r>
              <a:rPr lang="fr-FR" b="1" dirty="0" err="1" smtClean="0"/>
              <a:t>beam</a:t>
            </a:r>
            <a:r>
              <a:rPr lang="fr-FR" b="1" dirty="0" smtClean="0"/>
              <a:t> time: ~ 3 × 10</a:t>
            </a:r>
            <a:r>
              <a:rPr lang="fr-FR" b="1" baseline="30000" dirty="0" smtClean="0"/>
              <a:t>9</a:t>
            </a:r>
            <a:r>
              <a:rPr lang="fr-FR" b="1" dirty="0" smtClean="0"/>
              <a:t> </a:t>
            </a:r>
            <a:r>
              <a:rPr lang="fr-FR" b="1" dirty="0" err="1" smtClean="0"/>
              <a:t>events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M</a:t>
            </a:r>
            <a:r>
              <a:rPr lang="el-GR" b="1" baseline="-25000" dirty="0" smtClean="0"/>
              <a:t>γ</a:t>
            </a:r>
            <a:r>
              <a:rPr lang="fr-FR" b="1" dirty="0" smtClean="0"/>
              <a:t> &gt;= 3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79512" y="314096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Ge singles rates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~ 8kHz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Selection</a:t>
            </a:r>
            <a:r>
              <a:rPr lang="fr-FR" dirty="0" smtClean="0"/>
              <a:t> of prompt gamma rays</a:t>
            </a:r>
            <a:endParaRPr lang="fr-FR" dirty="0"/>
          </a:p>
        </p:txBody>
      </p:sp>
      <p:pic>
        <p:nvPicPr>
          <p:cNvPr id="5" name="Image 4" descr="af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0" y="1484785"/>
            <a:ext cx="7817363" cy="48037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5856" y="1484784"/>
            <a:ext cx="2304256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995936" y="6309320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Baskerville"/>
                <a:cs typeface="Baskerville"/>
              </a:rPr>
              <a:t>Time (ns)</a:t>
            </a:r>
            <a:endParaRPr lang="fr-FR" b="1" dirty="0">
              <a:latin typeface="Baskerville"/>
              <a:cs typeface="Baskerville"/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-505484" y="387042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Baskerville"/>
                <a:cs typeface="Baskerville"/>
              </a:rPr>
              <a:t>Energy</a:t>
            </a:r>
            <a:r>
              <a:rPr lang="fr-FR" b="1" dirty="0" smtClean="0">
                <a:latin typeface="Baskerville"/>
                <a:cs typeface="Baskerville"/>
              </a:rPr>
              <a:t> (</a:t>
            </a:r>
            <a:r>
              <a:rPr lang="fr-FR" b="1" dirty="0" err="1" smtClean="0">
                <a:latin typeface="Baskerville"/>
                <a:cs typeface="Baskerville"/>
              </a:rPr>
              <a:t>keV</a:t>
            </a:r>
            <a:r>
              <a:rPr lang="fr-FR" dirty="0" smtClean="0">
                <a:latin typeface="Baskerville"/>
                <a:cs typeface="Baskerville"/>
              </a:rPr>
              <a:t>)</a:t>
            </a:r>
            <a:endParaRPr lang="fr-FR" dirty="0">
              <a:latin typeface="Baskerville"/>
              <a:cs typeface="Baskerville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1547664" y="1340768"/>
            <a:ext cx="3544560" cy="4705191"/>
            <a:chOff x="1547664" y="1340768"/>
            <a:chExt cx="3544560" cy="4705191"/>
          </a:xfrm>
        </p:grpSpPr>
        <p:sp>
          <p:nvSpPr>
            <p:cNvPr id="2" name="Forme libre 1"/>
            <p:cNvSpPr/>
            <p:nvPr/>
          </p:nvSpPr>
          <p:spPr>
            <a:xfrm>
              <a:off x="2388358" y="1916833"/>
              <a:ext cx="1337481" cy="4129126"/>
            </a:xfrm>
            <a:custGeom>
              <a:avLst/>
              <a:gdLst>
                <a:gd name="connsiteX0" fmla="*/ 341194 w 1337481"/>
                <a:gd name="connsiteY0" fmla="*/ 0 h 4067033"/>
                <a:gd name="connsiteX1" fmla="*/ 382138 w 1337481"/>
                <a:gd name="connsiteY1" fmla="*/ 3398293 h 4067033"/>
                <a:gd name="connsiteX2" fmla="*/ 313899 w 1337481"/>
                <a:gd name="connsiteY2" fmla="*/ 3684896 h 4067033"/>
                <a:gd name="connsiteX3" fmla="*/ 177421 w 1337481"/>
                <a:gd name="connsiteY3" fmla="*/ 3930556 h 4067033"/>
                <a:gd name="connsiteX4" fmla="*/ 0 w 1337481"/>
                <a:gd name="connsiteY4" fmla="*/ 4067033 h 4067033"/>
                <a:gd name="connsiteX5" fmla="*/ 1337481 w 1337481"/>
                <a:gd name="connsiteY5" fmla="*/ 4067033 h 4067033"/>
                <a:gd name="connsiteX6" fmla="*/ 1119117 w 1337481"/>
                <a:gd name="connsiteY6" fmla="*/ 3862317 h 4067033"/>
                <a:gd name="connsiteX7" fmla="*/ 887105 w 1337481"/>
                <a:gd name="connsiteY7" fmla="*/ 3589362 h 4067033"/>
                <a:gd name="connsiteX8" fmla="*/ 791570 w 1337481"/>
                <a:gd name="connsiteY8" fmla="*/ 3343702 h 4067033"/>
                <a:gd name="connsiteX9" fmla="*/ 764275 w 1337481"/>
                <a:gd name="connsiteY9" fmla="*/ 2347415 h 4067033"/>
                <a:gd name="connsiteX10" fmla="*/ 764275 w 1337481"/>
                <a:gd name="connsiteY10" fmla="*/ 13648 h 4067033"/>
                <a:gd name="connsiteX11" fmla="*/ 341194 w 1337481"/>
                <a:gd name="connsiteY11" fmla="*/ 0 h 4067033"/>
                <a:gd name="connsiteX0" fmla="*/ 341194 w 1337481"/>
                <a:gd name="connsiteY0" fmla="*/ 0 h 4067033"/>
                <a:gd name="connsiteX1" fmla="*/ 382138 w 1337481"/>
                <a:gd name="connsiteY1" fmla="*/ 3398293 h 4067033"/>
                <a:gd name="connsiteX2" fmla="*/ 313899 w 1337481"/>
                <a:gd name="connsiteY2" fmla="*/ 3684896 h 4067033"/>
                <a:gd name="connsiteX3" fmla="*/ 177421 w 1337481"/>
                <a:gd name="connsiteY3" fmla="*/ 3930556 h 4067033"/>
                <a:gd name="connsiteX4" fmla="*/ 0 w 1337481"/>
                <a:gd name="connsiteY4" fmla="*/ 4067033 h 4067033"/>
                <a:gd name="connsiteX5" fmla="*/ 1337481 w 1337481"/>
                <a:gd name="connsiteY5" fmla="*/ 4067033 h 4067033"/>
                <a:gd name="connsiteX6" fmla="*/ 1119117 w 1337481"/>
                <a:gd name="connsiteY6" fmla="*/ 3862317 h 4067033"/>
                <a:gd name="connsiteX7" fmla="*/ 887105 w 1337481"/>
                <a:gd name="connsiteY7" fmla="*/ 3589362 h 4067033"/>
                <a:gd name="connsiteX8" fmla="*/ 791570 w 1337481"/>
                <a:gd name="connsiteY8" fmla="*/ 3220872 h 4067033"/>
                <a:gd name="connsiteX9" fmla="*/ 764275 w 1337481"/>
                <a:gd name="connsiteY9" fmla="*/ 2347415 h 4067033"/>
                <a:gd name="connsiteX10" fmla="*/ 764275 w 1337481"/>
                <a:gd name="connsiteY10" fmla="*/ 13648 h 4067033"/>
                <a:gd name="connsiteX11" fmla="*/ 341194 w 1337481"/>
                <a:gd name="connsiteY11" fmla="*/ 0 h 406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7481" h="4067033">
                  <a:moveTo>
                    <a:pt x="341194" y="0"/>
                  </a:moveTo>
                  <a:lnTo>
                    <a:pt x="382138" y="3398293"/>
                  </a:lnTo>
                  <a:lnTo>
                    <a:pt x="313899" y="3684896"/>
                  </a:lnTo>
                  <a:lnTo>
                    <a:pt x="177421" y="3930556"/>
                  </a:lnTo>
                  <a:lnTo>
                    <a:pt x="0" y="4067033"/>
                  </a:lnTo>
                  <a:lnTo>
                    <a:pt x="1337481" y="4067033"/>
                  </a:lnTo>
                  <a:lnTo>
                    <a:pt x="1119117" y="3862317"/>
                  </a:lnTo>
                  <a:lnTo>
                    <a:pt x="887105" y="3589362"/>
                  </a:lnTo>
                  <a:lnTo>
                    <a:pt x="791570" y="3220872"/>
                  </a:lnTo>
                  <a:lnTo>
                    <a:pt x="764275" y="2347415"/>
                  </a:lnTo>
                  <a:lnTo>
                    <a:pt x="764275" y="13648"/>
                  </a:lnTo>
                  <a:lnTo>
                    <a:pt x="341194" y="0"/>
                  </a:lnTo>
                  <a:close/>
                </a:path>
              </a:pathLst>
            </a:custGeom>
            <a:solidFill>
              <a:srgbClr val="FF0000">
                <a:alpha val="9000"/>
              </a:srgbClr>
            </a:solidFill>
            <a:ln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547664" y="1340768"/>
              <a:ext cx="35445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rgbClr val="FF0000"/>
                  </a:solidFill>
                </a:rPr>
                <a:t>Prompt fission gamma rays</a:t>
              </a:r>
              <a:endParaRPr lang="fr-FR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32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Selection</a:t>
            </a:r>
            <a:r>
              <a:rPr lang="fr-FR" dirty="0" smtClean="0"/>
              <a:t> of </a:t>
            </a:r>
            <a:r>
              <a:rPr lang="fr-FR" dirty="0" err="1" smtClean="0"/>
              <a:t>delayed</a:t>
            </a:r>
            <a:r>
              <a:rPr lang="fr-FR" dirty="0" smtClean="0"/>
              <a:t> gamma rays</a:t>
            </a:r>
            <a:endParaRPr lang="fr-FR" dirty="0"/>
          </a:p>
        </p:txBody>
      </p:sp>
      <p:pic>
        <p:nvPicPr>
          <p:cNvPr id="5" name="Image 4" descr="af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817363" cy="480375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95936" y="6309320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Baskerville"/>
                <a:cs typeface="Baskerville"/>
              </a:rPr>
              <a:t>Time (ns)</a:t>
            </a:r>
            <a:endParaRPr lang="fr-FR" b="1" dirty="0">
              <a:latin typeface="Baskerville"/>
              <a:cs typeface="Baskerville"/>
            </a:endParaRPr>
          </a:p>
        </p:txBody>
      </p:sp>
      <p:sp>
        <p:nvSpPr>
          <p:cNvPr id="8" name="ZoneTexte 7"/>
          <p:cNvSpPr txBox="1"/>
          <p:nvPr/>
        </p:nvSpPr>
        <p:spPr>
          <a:xfrm rot="16200000">
            <a:off x="-505484" y="387042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Baskerville"/>
                <a:cs typeface="Baskerville"/>
              </a:rPr>
              <a:t>Energy</a:t>
            </a:r>
            <a:r>
              <a:rPr lang="fr-FR" b="1" dirty="0" smtClean="0">
                <a:latin typeface="Baskerville"/>
                <a:cs typeface="Baskerville"/>
              </a:rPr>
              <a:t> (</a:t>
            </a:r>
            <a:r>
              <a:rPr lang="fr-FR" b="1" dirty="0" err="1" smtClean="0">
                <a:latin typeface="Baskerville"/>
                <a:cs typeface="Baskerville"/>
              </a:rPr>
              <a:t>keV</a:t>
            </a:r>
            <a:r>
              <a:rPr lang="fr-FR" dirty="0" smtClean="0">
                <a:latin typeface="Baskerville"/>
                <a:cs typeface="Baskerville"/>
              </a:rPr>
              <a:t>)</a:t>
            </a:r>
            <a:endParaRPr lang="fr-FR" dirty="0">
              <a:latin typeface="Baskerville"/>
              <a:cs typeface="Baskervill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5856" y="1484784"/>
            <a:ext cx="2304256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 1"/>
          <p:cNvSpPr/>
          <p:nvPr/>
        </p:nvSpPr>
        <p:spPr>
          <a:xfrm>
            <a:off x="3117438" y="1916832"/>
            <a:ext cx="1166530" cy="4142775"/>
          </a:xfrm>
          <a:custGeom>
            <a:avLst/>
            <a:gdLst>
              <a:gd name="connsiteX0" fmla="*/ 54591 w 1160060"/>
              <a:gd name="connsiteY0" fmla="*/ 13648 h 4053385"/>
              <a:gd name="connsiteX1" fmla="*/ 68239 w 1160060"/>
              <a:gd name="connsiteY1" fmla="*/ 2879678 h 4053385"/>
              <a:gd name="connsiteX2" fmla="*/ 163773 w 1160060"/>
              <a:gd name="connsiteY2" fmla="*/ 3275463 h 4053385"/>
              <a:gd name="connsiteX3" fmla="*/ 395785 w 1160060"/>
              <a:gd name="connsiteY3" fmla="*/ 3780430 h 4053385"/>
              <a:gd name="connsiteX4" fmla="*/ 532263 w 1160060"/>
              <a:gd name="connsiteY4" fmla="*/ 4053385 h 4053385"/>
              <a:gd name="connsiteX5" fmla="*/ 941696 w 1160060"/>
              <a:gd name="connsiteY5" fmla="*/ 4039737 h 4053385"/>
              <a:gd name="connsiteX6" fmla="*/ 1078173 w 1160060"/>
              <a:gd name="connsiteY6" fmla="*/ 3657600 h 4053385"/>
              <a:gd name="connsiteX7" fmla="*/ 1105469 w 1160060"/>
              <a:gd name="connsiteY7" fmla="*/ 2988860 h 4053385"/>
              <a:gd name="connsiteX8" fmla="*/ 1160060 w 1160060"/>
              <a:gd name="connsiteY8" fmla="*/ 0 h 4053385"/>
              <a:gd name="connsiteX9" fmla="*/ 0 w 1160060"/>
              <a:gd name="connsiteY9" fmla="*/ 0 h 4053385"/>
              <a:gd name="connsiteX0" fmla="*/ 54591 w 1160060"/>
              <a:gd name="connsiteY0" fmla="*/ 13648 h 4053385"/>
              <a:gd name="connsiteX1" fmla="*/ 68239 w 1160060"/>
              <a:gd name="connsiteY1" fmla="*/ 2879678 h 4053385"/>
              <a:gd name="connsiteX2" fmla="*/ 99107 w 1160060"/>
              <a:gd name="connsiteY2" fmla="*/ 3382289 h 4053385"/>
              <a:gd name="connsiteX3" fmla="*/ 395785 w 1160060"/>
              <a:gd name="connsiteY3" fmla="*/ 3780430 h 4053385"/>
              <a:gd name="connsiteX4" fmla="*/ 532263 w 1160060"/>
              <a:gd name="connsiteY4" fmla="*/ 4053385 h 4053385"/>
              <a:gd name="connsiteX5" fmla="*/ 941696 w 1160060"/>
              <a:gd name="connsiteY5" fmla="*/ 4039737 h 4053385"/>
              <a:gd name="connsiteX6" fmla="*/ 1078173 w 1160060"/>
              <a:gd name="connsiteY6" fmla="*/ 3657600 h 4053385"/>
              <a:gd name="connsiteX7" fmla="*/ 1105469 w 1160060"/>
              <a:gd name="connsiteY7" fmla="*/ 2988860 h 4053385"/>
              <a:gd name="connsiteX8" fmla="*/ 1160060 w 1160060"/>
              <a:gd name="connsiteY8" fmla="*/ 0 h 4053385"/>
              <a:gd name="connsiteX9" fmla="*/ 0 w 1160060"/>
              <a:gd name="connsiteY9" fmla="*/ 0 h 4053385"/>
              <a:gd name="connsiteX0" fmla="*/ 54591 w 1160060"/>
              <a:gd name="connsiteY0" fmla="*/ 13648 h 4053385"/>
              <a:gd name="connsiteX1" fmla="*/ 68239 w 1160060"/>
              <a:gd name="connsiteY1" fmla="*/ 2879678 h 4053385"/>
              <a:gd name="connsiteX2" fmla="*/ 99107 w 1160060"/>
              <a:gd name="connsiteY2" fmla="*/ 3382289 h 4053385"/>
              <a:gd name="connsiteX3" fmla="*/ 279384 w 1160060"/>
              <a:gd name="connsiteY3" fmla="*/ 3860549 h 4053385"/>
              <a:gd name="connsiteX4" fmla="*/ 532263 w 1160060"/>
              <a:gd name="connsiteY4" fmla="*/ 4053385 h 4053385"/>
              <a:gd name="connsiteX5" fmla="*/ 941696 w 1160060"/>
              <a:gd name="connsiteY5" fmla="*/ 4039737 h 4053385"/>
              <a:gd name="connsiteX6" fmla="*/ 1078173 w 1160060"/>
              <a:gd name="connsiteY6" fmla="*/ 3657600 h 4053385"/>
              <a:gd name="connsiteX7" fmla="*/ 1105469 w 1160060"/>
              <a:gd name="connsiteY7" fmla="*/ 2988860 h 4053385"/>
              <a:gd name="connsiteX8" fmla="*/ 1160060 w 1160060"/>
              <a:gd name="connsiteY8" fmla="*/ 0 h 4053385"/>
              <a:gd name="connsiteX9" fmla="*/ 0 w 1160060"/>
              <a:gd name="connsiteY9" fmla="*/ 0 h 4053385"/>
              <a:gd name="connsiteX0" fmla="*/ 0 w 1105469"/>
              <a:gd name="connsiteY0" fmla="*/ 13648 h 4053385"/>
              <a:gd name="connsiteX1" fmla="*/ 13648 w 1105469"/>
              <a:gd name="connsiteY1" fmla="*/ 2879678 h 4053385"/>
              <a:gd name="connsiteX2" fmla="*/ 44516 w 1105469"/>
              <a:gd name="connsiteY2" fmla="*/ 3382289 h 4053385"/>
              <a:gd name="connsiteX3" fmla="*/ 224793 w 1105469"/>
              <a:gd name="connsiteY3" fmla="*/ 3860549 h 4053385"/>
              <a:gd name="connsiteX4" fmla="*/ 477672 w 1105469"/>
              <a:gd name="connsiteY4" fmla="*/ 4053385 h 4053385"/>
              <a:gd name="connsiteX5" fmla="*/ 887105 w 1105469"/>
              <a:gd name="connsiteY5" fmla="*/ 4039737 h 4053385"/>
              <a:gd name="connsiteX6" fmla="*/ 1023582 w 1105469"/>
              <a:gd name="connsiteY6" fmla="*/ 3657600 h 4053385"/>
              <a:gd name="connsiteX7" fmla="*/ 1050878 w 1105469"/>
              <a:gd name="connsiteY7" fmla="*/ 2988860 h 4053385"/>
              <a:gd name="connsiteX8" fmla="*/ 1105469 w 1105469"/>
              <a:gd name="connsiteY8" fmla="*/ 0 h 4053385"/>
              <a:gd name="connsiteX9" fmla="*/ 10075 w 1105469"/>
              <a:gd name="connsiteY9" fmla="*/ 0 h 4053385"/>
              <a:gd name="connsiteX0" fmla="*/ 0 w 1105469"/>
              <a:gd name="connsiteY0" fmla="*/ 13648 h 4053385"/>
              <a:gd name="connsiteX1" fmla="*/ 13648 w 1105469"/>
              <a:gd name="connsiteY1" fmla="*/ 2879678 h 4053385"/>
              <a:gd name="connsiteX2" fmla="*/ 44516 w 1105469"/>
              <a:gd name="connsiteY2" fmla="*/ 3382289 h 4053385"/>
              <a:gd name="connsiteX3" fmla="*/ 95460 w 1105469"/>
              <a:gd name="connsiteY3" fmla="*/ 3873901 h 4053385"/>
              <a:gd name="connsiteX4" fmla="*/ 477672 w 1105469"/>
              <a:gd name="connsiteY4" fmla="*/ 4053385 h 4053385"/>
              <a:gd name="connsiteX5" fmla="*/ 887105 w 1105469"/>
              <a:gd name="connsiteY5" fmla="*/ 4039737 h 4053385"/>
              <a:gd name="connsiteX6" fmla="*/ 1023582 w 1105469"/>
              <a:gd name="connsiteY6" fmla="*/ 3657600 h 4053385"/>
              <a:gd name="connsiteX7" fmla="*/ 1050878 w 1105469"/>
              <a:gd name="connsiteY7" fmla="*/ 2988860 h 4053385"/>
              <a:gd name="connsiteX8" fmla="*/ 1105469 w 1105469"/>
              <a:gd name="connsiteY8" fmla="*/ 0 h 4053385"/>
              <a:gd name="connsiteX9" fmla="*/ 10075 w 1105469"/>
              <a:gd name="connsiteY9" fmla="*/ 0 h 4053385"/>
              <a:gd name="connsiteX0" fmla="*/ 0 w 1105469"/>
              <a:gd name="connsiteY0" fmla="*/ 13648 h 4053385"/>
              <a:gd name="connsiteX1" fmla="*/ 13648 w 1105469"/>
              <a:gd name="connsiteY1" fmla="*/ 2879678 h 4053385"/>
              <a:gd name="connsiteX2" fmla="*/ 44516 w 1105469"/>
              <a:gd name="connsiteY2" fmla="*/ 3382289 h 4053385"/>
              <a:gd name="connsiteX3" fmla="*/ 147194 w 1105469"/>
              <a:gd name="connsiteY3" fmla="*/ 3833842 h 4053385"/>
              <a:gd name="connsiteX4" fmla="*/ 477672 w 1105469"/>
              <a:gd name="connsiteY4" fmla="*/ 4053385 h 4053385"/>
              <a:gd name="connsiteX5" fmla="*/ 887105 w 1105469"/>
              <a:gd name="connsiteY5" fmla="*/ 4039737 h 4053385"/>
              <a:gd name="connsiteX6" fmla="*/ 1023582 w 1105469"/>
              <a:gd name="connsiteY6" fmla="*/ 3657600 h 4053385"/>
              <a:gd name="connsiteX7" fmla="*/ 1050878 w 1105469"/>
              <a:gd name="connsiteY7" fmla="*/ 2988860 h 4053385"/>
              <a:gd name="connsiteX8" fmla="*/ 1105469 w 1105469"/>
              <a:gd name="connsiteY8" fmla="*/ 0 h 4053385"/>
              <a:gd name="connsiteX9" fmla="*/ 10075 w 1105469"/>
              <a:gd name="connsiteY9" fmla="*/ 0 h 4053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5469" h="4053385">
                <a:moveTo>
                  <a:pt x="0" y="13648"/>
                </a:moveTo>
                <a:cubicBezTo>
                  <a:pt x="4549" y="968991"/>
                  <a:pt x="9099" y="1924335"/>
                  <a:pt x="13648" y="2879678"/>
                </a:cubicBezTo>
                <a:lnTo>
                  <a:pt x="44516" y="3382289"/>
                </a:lnTo>
                <a:lnTo>
                  <a:pt x="147194" y="3833842"/>
                </a:lnTo>
                <a:lnTo>
                  <a:pt x="477672" y="4053385"/>
                </a:lnTo>
                <a:lnTo>
                  <a:pt x="887105" y="4039737"/>
                </a:lnTo>
                <a:lnTo>
                  <a:pt x="1023582" y="3657600"/>
                </a:lnTo>
                <a:lnTo>
                  <a:pt x="1050878" y="2988860"/>
                </a:lnTo>
                <a:lnTo>
                  <a:pt x="1105469" y="0"/>
                </a:lnTo>
                <a:lnTo>
                  <a:pt x="10075" y="0"/>
                </a:lnTo>
              </a:path>
            </a:pathLst>
          </a:custGeom>
          <a:solidFill>
            <a:srgbClr val="FF0000">
              <a:alpha val="10000"/>
            </a:srgbClr>
          </a:solidFill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131840" y="1628800"/>
            <a:ext cx="115212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203848" y="112474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400 ns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3059832" y="5229200"/>
            <a:ext cx="3888432" cy="216024"/>
          </a:xfrm>
          <a:prstGeom prst="ellipse">
            <a:avLst/>
          </a:prstGeom>
          <a:noFill/>
          <a:ln w="28575" cmpd="sng">
            <a:solidFill>
              <a:srgbClr val="E70BE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44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7286625" y="492125"/>
            <a:ext cx="17145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CF33FC-A964-4643-B229-D6102F4236CD}" type="datetime2">
              <a:rPr lang="fr-FR" smtClean="0"/>
              <a:pPr>
                <a:defRPr/>
              </a:pPr>
              <a:t>jeudi 19 mai 2016</a:t>
            </a:fld>
            <a:endParaRPr lang="fr-FR" dirty="0"/>
          </a:p>
        </p:txBody>
      </p:sp>
      <p:pic>
        <p:nvPicPr>
          <p:cNvPr id="1026" name="Picture 2" descr="C:\Documents and Settings\Jon\Bureau\IPN PAC 2013\y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36654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092988" y="6093296"/>
            <a:ext cx="495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TIPS</a:t>
            </a:r>
            <a:r>
              <a:rPr lang="fr-FR" sz="2400" b="1" dirty="0" smtClean="0"/>
              <a:t> – </a:t>
            </a:r>
            <a:r>
              <a:rPr lang="fr-FR" sz="2400" b="1" dirty="0" err="1" smtClean="0"/>
              <a:t>T</a:t>
            </a:r>
            <a:r>
              <a:rPr lang="fr-FR" sz="2400" b="1" dirty="0" err="1" smtClean="0">
                <a:solidFill>
                  <a:srgbClr val="FF0000"/>
                </a:solidFill>
              </a:rPr>
              <a:t>agging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</a:t>
            </a:r>
            <a:r>
              <a:rPr lang="fr-FR" sz="2400" b="1" dirty="0" err="1" smtClean="0">
                <a:solidFill>
                  <a:srgbClr val="FF0000"/>
                </a:solidFill>
              </a:rPr>
              <a:t>somer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</a:t>
            </a:r>
            <a:r>
              <a:rPr lang="fr-FR" sz="2400" b="1" dirty="0" err="1" smtClean="0">
                <a:solidFill>
                  <a:srgbClr val="FF0000"/>
                </a:solidFill>
              </a:rPr>
              <a:t>artner</a:t>
            </a:r>
            <a:r>
              <a:rPr lang="fr-FR" sz="2400" b="1" dirty="0" err="1" smtClean="0"/>
              <a:t>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09399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4504</TotalTime>
  <Words>1117</Words>
  <Application>Microsoft Office PowerPoint</Application>
  <PresentationFormat>Affichage à l'écran (4:3)</PresentationFormat>
  <Paragraphs>222</Paragraphs>
  <Slides>25</Slides>
  <Notes>1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Présentation PowerPoint</vt:lpstr>
      <vt:lpstr>Production of exotic neutron rich nuclei via fission</vt:lpstr>
      <vt:lpstr>Neutron Flux Calculations for LICORNE</vt:lpstr>
      <vt:lpstr>Experiment in March 2015</vt:lpstr>
      <vt:lpstr>LICORNE + MINIBALL (March 2015)</vt:lpstr>
      <vt:lpstr>LICORNE + Miniball (March 2015)</vt:lpstr>
      <vt:lpstr>Selection of prompt gamma rays</vt:lpstr>
      <vt:lpstr>Selection of delayed gamma rays</vt:lpstr>
      <vt:lpstr> </vt:lpstr>
      <vt:lpstr>Is there any new physics?</vt:lpstr>
      <vt:lpstr>Experiment in March 2015:  Neutron Flux and fission Rate</vt:lpstr>
      <vt:lpstr>Experiment in March 2015: 238U Target Improvment</vt:lpstr>
      <vt:lpstr>Experiment in March 2015: 238U Target Improvment</vt:lpstr>
      <vt:lpstr>n-ball: hybrid LaBr3-Ge array for fast timing spectroscopic studies</vt:lpstr>
      <vt:lpstr>n-ball: spectrometer properties</vt:lpstr>
      <vt:lpstr>n-ball: spectrometer properties</vt:lpstr>
      <vt:lpstr>n-ball: spectrometer properties</vt:lpstr>
      <vt:lpstr>n-ball: spectrometer properties</vt:lpstr>
      <vt:lpstr>n-ball: spectrometer properties</vt:lpstr>
      <vt:lpstr>n-ball: spectrometer properties</vt:lpstr>
      <vt:lpstr>n-ball Fission TAG: “Calorimeter MODE”</vt:lpstr>
      <vt:lpstr>n-ball Fission TAG: “Calorimeter MODE”</vt:lpstr>
      <vt:lpstr>Présentation PowerPoint</vt:lpstr>
      <vt:lpstr>Présentation PowerPoint</vt:lpstr>
      <vt:lpstr>Présentation PowerPoint</vt:lpstr>
    </vt:vector>
  </TitlesOfParts>
  <Company>home Sweet 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Bouh Bouh</dc:creator>
  <cp:lastModifiedBy>Amphi</cp:lastModifiedBy>
  <cp:revision>53</cp:revision>
  <dcterms:created xsi:type="dcterms:W3CDTF">2016-05-11T08:02:06Z</dcterms:created>
  <dcterms:modified xsi:type="dcterms:W3CDTF">2016-05-19T07:02:09Z</dcterms:modified>
</cp:coreProperties>
</file>