
<file path=[Content_Types].xml><?xml version="1.0" encoding="utf-8"?>
<Types xmlns="http://schemas.openxmlformats.org/package/2006/content-types">
  <Default Extension="png" ContentType="image/png"/>
  <Default Extension="wmf" ContentType="image/x-e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6" r:id="rId2"/>
    <p:sldId id="277" r:id="rId3"/>
    <p:sldId id="359" r:id="rId4"/>
    <p:sldId id="334" r:id="rId5"/>
    <p:sldId id="262" r:id="rId6"/>
    <p:sldId id="279" r:id="rId7"/>
    <p:sldId id="280" r:id="rId8"/>
    <p:sldId id="281" r:id="rId9"/>
    <p:sldId id="284" r:id="rId10"/>
    <p:sldId id="286" r:id="rId11"/>
    <p:sldId id="300" r:id="rId12"/>
    <p:sldId id="354" r:id="rId13"/>
    <p:sldId id="355" r:id="rId14"/>
    <p:sldId id="357" r:id="rId15"/>
    <p:sldId id="358" r:id="rId16"/>
    <p:sldId id="352" r:id="rId17"/>
    <p:sldId id="353" r:id="rId18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S PGothic" panose="020B060007020508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1212EC"/>
    <a:srgbClr val="F3ECF9"/>
    <a:srgbClr val="D0B1E8"/>
    <a:srgbClr val="B482DA"/>
    <a:srgbClr val="D0CECE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95652" autoAdjust="0"/>
  </p:normalViewPr>
  <p:slideViewPr>
    <p:cSldViewPr snapToGrid="0" showGuides="1">
      <p:cViewPr varScale="1">
        <p:scale>
          <a:sx n="91" d="100"/>
          <a:sy n="91" d="100"/>
        </p:scale>
        <p:origin x="1262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DD12B-9CF6-4CB7-8A18-928DE72BC7DC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1AC98-A453-4B79-A16F-1E0F84A2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0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7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47" y="6637753"/>
            <a:ext cx="4139137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noProof="0" dirty="0">
                <a:solidFill>
                  <a:schemeClr val="bg1">
                    <a:lumMod val="75000"/>
                  </a:schemeClr>
                </a:solidFill>
              </a:rPr>
              <a:t>nu-ball hybrid spectrometer workshop 19-20 May, </a:t>
            </a:r>
            <a:r>
              <a:rPr lang="en-US" sz="1400" noProof="0" dirty="0" err="1">
                <a:solidFill>
                  <a:schemeClr val="bg1">
                    <a:lumMod val="75000"/>
                  </a:schemeClr>
                </a:solidFill>
              </a:rPr>
              <a:t>Orsay</a:t>
            </a:r>
            <a:endParaRPr lang="en-US" sz="14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6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0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47" y="6637753"/>
            <a:ext cx="4139137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noProof="0" dirty="0">
                <a:solidFill>
                  <a:schemeClr val="bg1">
                    <a:lumMod val="75000"/>
                  </a:schemeClr>
                </a:solidFill>
              </a:rPr>
              <a:t>nu-ball hybrid spectrometer workshop 19-20 May, </a:t>
            </a:r>
            <a:r>
              <a:rPr lang="en-US" sz="1400" noProof="0" dirty="0" err="1">
                <a:solidFill>
                  <a:schemeClr val="bg1">
                    <a:lumMod val="75000"/>
                  </a:schemeClr>
                </a:solidFill>
              </a:rPr>
              <a:t>Orsay</a:t>
            </a:r>
            <a:endParaRPr lang="en-US" sz="14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9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5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B7F6-F8A5-4A62-825C-1D90D8B7DDA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A614-C30F-4975-BD43-36A1AA8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faster.in2p3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pnwww.in2p3.fr/Available-beams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52241" y="189238"/>
            <a:ext cx="5839519" cy="1012575"/>
          </a:xfrm>
        </p:spPr>
        <p:txBody>
          <a:bodyPr>
            <a:noAutofit/>
          </a:bodyPr>
          <a:lstStyle/>
          <a:p>
            <a:r>
              <a:rPr lang="en-GB" sz="4000" b="1" dirty="0"/>
              <a:t>The ALTO facility </a:t>
            </a:r>
            <a:endParaRPr lang="pt-BR" sz="40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lum/>
          </a:blip>
          <a:srcRect/>
          <a:stretch>
            <a:fillRect/>
          </a:stretch>
        </p:blipFill>
        <p:spPr>
          <a:xfrm>
            <a:off x="8878" y="2387038"/>
            <a:ext cx="9144000" cy="447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7719840" y="270000"/>
            <a:ext cx="1208159" cy="6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790040" y="1090440"/>
            <a:ext cx="1137960" cy="62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alphaModFix/>
            <a:lum/>
          </a:blip>
          <a:srcRect/>
          <a:stretch>
            <a:fillRect/>
          </a:stretch>
        </p:blipFill>
        <p:spPr>
          <a:xfrm>
            <a:off x="130320" y="333360"/>
            <a:ext cx="1280880" cy="11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15" y="1477658"/>
            <a:ext cx="1247368" cy="8710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31182" y="1243004"/>
            <a:ext cx="12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G. Georgiev</a:t>
            </a:r>
          </a:p>
        </p:txBody>
      </p:sp>
    </p:spTree>
    <p:extLst>
      <p:ext uri="{BB962C8B-B14F-4D97-AF65-F5344CB8AC3E}">
        <p14:creationId xmlns:p14="http://schemas.microsoft.com/office/powerpoint/2010/main" val="34367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DSAM for the 8</a:t>
            </a:r>
            <a:r>
              <a:rPr lang="en-US" baseline="30000" dirty="0"/>
              <a:t>+</a:t>
            </a:r>
            <a:endParaRPr lang="fr-FR" dirty="0"/>
          </a:p>
        </p:txBody>
      </p:sp>
      <p:pic>
        <p:nvPicPr>
          <p:cNvPr id="3" name="Picture 2" descr="dsam_fi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3" y="1248276"/>
            <a:ext cx="2599999" cy="5199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461" y="619111"/>
            <a:ext cx="2949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Fit with DSAM code for </a:t>
            </a:r>
            <a:br>
              <a:rPr lang="en-US" sz="2000" dirty="0"/>
            </a:br>
            <a:r>
              <a:rPr lang="en-US" sz="2000" dirty="0"/>
              <a:t>3 different detector angles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94221" y="1373695"/>
            <a:ext cx="4908069" cy="2592832"/>
            <a:chOff x="4094221" y="3504501"/>
            <a:chExt cx="4908069" cy="25928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221" y="3504501"/>
              <a:ext cx="4663177" cy="25928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517547">
              <a:off x="5191567" y="4276017"/>
              <a:ext cx="3810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Preliminary!</a:t>
              </a:r>
            </a:p>
          </p:txBody>
        </p:sp>
      </p:grpSp>
      <p:sp>
        <p:nvSpPr>
          <p:cNvPr id="5" name="Rectangle 4"/>
          <p:cNvSpPr/>
          <p:nvPr/>
        </p:nvSpPr>
        <p:spPr>
          <a:xfrm rot="20779828">
            <a:off x="3918496" y="4779359"/>
            <a:ext cx="4662623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US" sz="400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Ru not confirmed </a:t>
            </a:r>
            <a:b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E(5) nucleus”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1300" y="622308"/>
            <a:ext cx="272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T. </a:t>
            </a:r>
            <a:r>
              <a:rPr lang="en-US" b="1" dirty="0" err="1"/>
              <a:t>Konstantinopoulos</a:t>
            </a:r>
            <a:r>
              <a:rPr lang="en-US" b="1" dirty="0"/>
              <a:t> </a:t>
            </a:r>
            <a:r>
              <a:rPr lang="en-US" b="1" i="1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6504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Pear-shaped nuclei in the N~88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3718" y="6535277"/>
            <a:ext cx="26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M. Komorowska</a:t>
            </a:r>
          </a:p>
        </p:txBody>
      </p:sp>
      <p:pic>
        <p:nvPicPr>
          <p:cNvPr id="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711" y="1147430"/>
            <a:ext cx="3097966" cy="238237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6370966" y="622308"/>
            <a:ext cx="276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P. Butler, </a:t>
            </a:r>
            <a:r>
              <a:rPr lang="en-US" b="1" dirty="0"/>
              <a:t>M. </a:t>
            </a:r>
            <a:r>
              <a:rPr lang="en-US" b="1" dirty="0" err="1"/>
              <a:t>Zielinska</a:t>
            </a:r>
            <a:r>
              <a:rPr lang="en-US" b="1" i="1" dirty="0"/>
              <a:t> et al.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126" y="627314"/>
            <a:ext cx="4331898" cy="3637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/>
              <a:t>Octupole</a:t>
            </a:r>
            <a:r>
              <a:rPr lang="en-US" sz="2000" b="1" dirty="0"/>
              <a:t> collectivity in </a:t>
            </a:r>
            <a:r>
              <a:rPr lang="en-US" sz="2000" b="1" baseline="30000" dirty="0"/>
              <a:t>146</a:t>
            </a:r>
            <a:r>
              <a:rPr lang="en-US" sz="2000" b="1" dirty="0"/>
              <a:t>Nd and </a:t>
            </a:r>
            <a:r>
              <a:rPr lang="en-US" sz="2000" b="1" baseline="30000" dirty="0"/>
              <a:t>148</a:t>
            </a:r>
            <a:r>
              <a:rPr lang="en-US" sz="2000" b="1" dirty="0"/>
              <a:t>Sm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47" y="1196206"/>
            <a:ext cx="2038106" cy="2065586"/>
          </a:xfrm>
          <a:prstGeom prst="rect">
            <a:avLst/>
          </a:prstGeom>
        </p:spPr>
      </p:pic>
      <p:pic>
        <p:nvPicPr>
          <p:cNvPr id="9" name="148S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08" y="3612063"/>
            <a:ext cx="5431203" cy="29522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/>
          <p:cNvGrpSpPr/>
          <p:nvPr/>
        </p:nvGrpSpPr>
        <p:grpSpPr>
          <a:xfrm>
            <a:off x="5926937" y="3963086"/>
            <a:ext cx="2794321" cy="2599334"/>
            <a:chOff x="5961773" y="3780203"/>
            <a:chExt cx="2794321" cy="2599334"/>
          </a:xfrm>
        </p:grpSpPr>
        <p:pic>
          <p:nvPicPr>
            <p:cNvPr id="13" name="sch_148Sm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61773" y="3780203"/>
              <a:ext cx="2794321" cy="214770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914938" y="5917872"/>
              <a:ext cx="8931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baseline="30000" dirty="0"/>
                <a:t>148</a:t>
              </a:r>
              <a:r>
                <a:rPr lang="en-US" sz="2400" b="1" dirty="0"/>
                <a:t>Sm</a:t>
              </a:r>
              <a:endParaRPr lang="en-US" sz="2400" dirty="0"/>
            </a:p>
          </p:txBody>
        </p:sp>
      </p:grpSp>
      <p:sp>
        <p:nvSpPr>
          <p:cNvPr id="5" name="Rectangle 4"/>
          <p:cNvSpPr/>
          <p:nvPr/>
        </p:nvSpPr>
        <p:spPr>
          <a:xfrm rot="19284135">
            <a:off x="6561356" y="1881442"/>
            <a:ext cx="17611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</a:rPr>
              <a:t>Coulex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41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 detectors maintenance at IPNO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84407" y="6496367"/>
            <a:ext cx="205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B. </a:t>
            </a:r>
            <a:r>
              <a:rPr lang="en-US" i="1" dirty="0" err="1"/>
              <a:t>Genolini</a:t>
            </a:r>
            <a:endParaRPr lang="en-US" i="1" dirty="0"/>
          </a:p>
        </p:txBody>
      </p:sp>
      <p:sp>
        <p:nvSpPr>
          <p:cNvPr id="4" name="ZoneTexte 8"/>
          <p:cNvSpPr txBox="1"/>
          <p:nvPr/>
        </p:nvSpPr>
        <p:spPr>
          <a:xfrm>
            <a:off x="728525" y="3918298"/>
            <a:ext cx="76040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Detector </a:t>
            </a:r>
            <a:r>
              <a:rPr lang="en-US" b="1" dirty="0"/>
              <a:t>calibration</a:t>
            </a:r>
            <a:r>
              <a:rPr lang="en-US" dirty="0"/>
              <a:t>, potentially 3 in parallel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Failure diagnostic and </a:t>
            </a:r>
            <a:r>
              <a:rPr lang="en-US" b="1" dirty="0"/>
              <a:t>maintenance </a:t>
            </a:r>
            <a:r>
              <a:rPr lang="en-US" dirty="0"/>
              <a:t>(no crystal processing) on coaxial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Manpower: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b="1" dirty="0"/>
              <a:t>1 </a:t>
            </a:r>
            <a:r>
              <a:rPr lang="en-US" b="1" dirty="0"/>
              <a:t>technician, 100 % FTE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 engineer, 15 % FTE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Support from the electronics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Currently acquiring the ability to </a:t>
            </a:r>
            <a:r>
              <a:rPr lang="en-US" b="1" dirty="0"/>
              <a:t>routinely</a:t>
            </a:r>
            <a:r>
              <a:rPr lang="en-US" dirty="0"/>
              <a:t> </a:t>
            </a:r>
            <a:r>
              <a:rPr lang="en-US" b="1" dirty="0"/>
              <a:t>manage students </a:t>
            </a:r>
            <a:r>
              <a:rPr lang="en-US" dirty="0"/>
              <a:t>on detector calibration and instrumental issues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8" y="1124744"/>
            <a:ext cx="2999262" cy="22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205292"/>
            <a:ext cx="3229240" cy="2169753"/>
          </a:xfrm>
          <a:prstGeom prst="rect">
            <a:avLst/>
          </a:prstGeom>
          <a:ln/>
        </p:spPr>
      </p:pic>
      <p:sp>
        <p:nvSpPr>
          <p:cNvPr id="7" name="ZoneTexte 11"/>
          <p:cNvSpPr txBox="1"/>
          <p:nvPr/>
        </p:nvSpPr>
        <p:spPr>
          <a:xfrm>
            <a:off x="5220072" y="3460358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Canberra PSC 823 CM charge </a:t>
            </a:r>
            <a:r>
              <a:rPr lang="fr-FR" sz="1100" dirty="0" err="1"/>
              <a:t>preamplifier</a:t>
            </a:r>
            <a:endParaRPr lang="en-US" sz="1100" dirty="0"/>
          </a:p>
        </p:txBody>
      </p:sp>
      <p:sp>
        <p:nvSpPr>
          <p:cNvPr id="8" name="Espace réservé du texte 5"/>
          <p:cNvSpPr txBox="1">
            <a:spLocks/>
          </p:cNvSpPr>
          <p:nvPr/>
        </p:nvSpPr>
        <p:spPr>
          <a:xfrm>
            <a:off x="728525" y="3561108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</a:rPr>
              <a:t>At present</a:t>
            </a:r>
          </a:p>
        </p:txBody>
      </p:sp>
    </p:spTree>
    <p:extLst>
      <p:ext uri="{BB962C8B-B14F-4D97-AF65-F5344CB8AC3E}">
        <p14:creationId xmlns:p14="http://schemas.microsoft.com/office/powerpoint/2010/main" val="39538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resources</a:t>
            </a:r>
          </a:p>
        </p:txBody>
      </p:sp>
      <p:sp>
        <p:nvSpPr>
          <p:cNvPr id="3" name="Espace réservé du contenu 1"/>
          <p:cNvSpPr txBox="1">
            <a:spLocks/>
          </p:cNvSpPr>
          <p:nvPr/>
        </p:nvSpPr>
        <p:spPr>
          <a:xfrm>
            <a:off x="1045565" y="890611"/>
            <a:ext cx="7069876" cy="27891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single-channel analog spectroscopy chain + analysis software </a:t>
            </a:r>
            <a:r>
              <a:rPr lang="en-US" sz="1000" dirty="0"/>
              <a:t>(ORTEC MCA + Maestro)</a:t>
            </a:r>
            <a:endParaRPr lang="en-US" sz="1600" dirty="0"/>
          </a:p>
          <a:p>
            <a:r>
              <a:rPr lang="en-US" sz="1600" dirty="0"/>
              <a:t>2-channel high-voltage power supply </a:t>
            </a:r>
            <a:r>
              <a:rPr lang="en-US" sz="1000" dirty="0"/>
              <a:t>(ISEG NHQ 226L)</a:t>
            </a:r>
            <a:endParaRPr lang="en-US" sz="1600" dirty="0"/>
          </a:p>
          <a:p>
            <a:r>
              <a:rPr lang="en-US" sz="1600" dirty="0"/>
              <a:t>1 digitizing oscilloscope</a:t>
            </a:r>
          </a:p>
          <a:p>
            <a:r>
              <a:rPr lang="en-US" sz="1600" dirty="0"/>
              <a:t>2-channel digital spectroscopy chain </a:t>
            </a:r>
            <a:r>
              <a:rPr lang="en-US" sz="1000" dirty="0"/>
              <a:t>(CAEN DT5780, 100 MSPS, 14 bits)</a:t>
            </a:r>
            <a:r>
              <a:rPr lang="en-US" dirty="0"/>
              <a:t> </a:t>
            </a:r>
            <a:r>
              <a:rPr lang="en-US" sz="1600" dirty="0"/>
              <a:t>(validated with </a:t>
            </a:r>
            <a:r>
              <a:rPr lang="en-US" sz="1600" baseline="30000" dirty="0"/>
              <a:t>60</a:t>
            </a:r>
            <a:r>
              <a:rPr lang="en-US" sz="1600" dirty="0"/>
              <a:t>Co): oscilloscope, charge spectrum; equipped with high voltage power supplies (two channels) to be validated.</a:t>
            </a:r>
          </a:p>
          <a:p>
            <a:r>
              <a:rPr lang="en-US" sz="1600" dirty="0"/>
              <a:t>1 additional digital spectroscopy chain to be validated</a:t>
            </a:r>
            <a:endParaRPr lang="en-US" sz="1800" dirty="0"/>
          </a:p>
          <a:p>
            <a:r>
              <a:rPr lang="en-US" sz="1600" dirty="0"/>
              <a:t>Pumping/annealing bench</a:t>
            </a:r>
          </a:p>
          <a:p>
            <a:r>
              <a:rPr lang="en-US" sz="1600" dirty="0"/>
              <a:t>Clean room for FET replacement, including tooling</a:t>
            </a:r>
          </a:p>
        </p:txBody>
      </p:sp>
      <p:pic>
        <p:nvPicPr>
          <p:cNvPr id="4" name="Picture 5" descr="DSCN14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8311"/>
            <a:ext cx="2831577" cy="212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N1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77" y="3828311"/>
            <a:ext cx="2831912" cy="212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4"/>
          <p:cNvSpPr txBox="1"/>
          <p:nvPr/>
        </p:nvSpPr>
        <p:spPr>
          <a:xfrm>
            <a:off x="179512" y="5991096"/>
            <a:ext cx="2749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Possibility</a:t>
            </a:r>
            <a:r>
              <a:rPr lang="fr-FR" sz="1100" dirty="0"/>
              <a:t> to cool 7 detectors </a:t>
            </a:r>
            <a:r>
              <a:rPr lang="fr-FR" sz="1100" dirty="0" err="1"/>
              <a:t>simultaneously</a:t>
            </a:r>
            <a:endParaRPr lang="en-US" sz="1100" dirty="0"/>
          </a:p>
        </p:txBody>
      </p:sp>
      <p:sp>
        <p:nvSpPr>
          <p:cNvPr id="7" name="ZoneTexte 15"/>
          <p:cNvSpPr txBox="1"/>
          <p:nvPr/>
        </p:nvSpPr>
        <p:spPr>
          <a:xfrm>
            <a:off x="3739567" y="5997581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Pumping</a:t>
            </a:r>
            <a:r>
              <a:rPr lang="fr-FR" sz="1100" dirty="0"/>
              <a:t>/</a:t>
            </a:r>
            <a:r>
              <a:rPr lang="fr-FR" sz="1100" dirty="0" err="1"/>
              <a:t>annealing</a:t>
            </a:r>
            <a:r>
              <a:rPr lang="fr-FR" sz="1100" dirty="0"/>
              <a:t> </a:t>
            </a:r>
            <a:r>
              <a:rPr lang="fr-FR" sz="1100" dirty="0" err="1"/>
              <a:t>bench</a:t>
            </a:r>
            <a:endParaRPr lang="en-US" sz="1100" dirty="0"/>
          </a:p>
        </p:txBody>
      </p:sp>
      <p:pic>
        <p:nvPicPr>
          <p:cNvPr id="8" name="Picture 2" descr="D:\users\genolini\2Reference\Projets\Germanium\Ouverture_Ge_TP\DSCF1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28311"/>
            <a:ext cx="2831912" cy="21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17"/>
          <p:cNvSpPr txBox="1"/>
          <p:nvPr/>
        </p:nvSpPr>
        <p:spPr>
          <a:xfrm>
            <a:off x="6862643" y="5997581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Tooling</a:t>
            </a:r>
            <a:r>
              <a:rPr lang="fr-FR" sz="1100" dirty="0"/>
              <a:t> in clean room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084407" y="6496367"/>
            <a:ext cx="205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B. </a:t>
            </a:r>
            <a:r>
              <a:rPr lang="en-US" i="1" dirty="0" err="1"/>
              <a:t>Genolini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8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Qualifications</a:t>
            </a:r>
            <a:endParaRPr lang="en-GB" dirty="0"/>
          </a:p>
        </p:txBody>
      </p:sp>
      <p:sp>
        <p:nvSpPr>
          <p:cNvPr id="3" name="Espace réservé du contenu 1"/>
          <p:cNvSpPr txBox="1">
            <a:spLocks/>
          </p:cNvSpPr>
          <p:nvPr/>
        </p:nvSpPr>
        <p:spPr>
          <a:xfrm>
            <a:off x="871198" y="3685275"/>
            <a:ext cx="7632848" cy="2734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at Canberra on coaxial detectors (3 days in January 2016) (N. </a:t>
            </a:r>
            <a:r>
              <a:rPr lang="en-US" sz="1400" dirty="0" err="1"/>
              <a:t>Hammoudi</a:t>
            </a:r>
            <a:r>
              <a:rPr lang="en-US" sz="1400" dirty="0"/>
              <a:t>, B. </a:t>
            </a:r>
            <a:r>
              <a:rPr lang="en-US" sz="1400" dirty="0" err="1"/>
              <a:t>Genolini</a:t>
            </a:r>
            <a:r>
              <a:rPr lang="en-US" sz="1400" dirty="0"/>
              <a:t>, G. </a:t>
            </a:r>
            <a:r>
              <a:rPr lang="en-US" sz="1400" dirty="0" err="1"/>
              <a:t>Brulin</a:t>
            </a:r>
            <a:r>
              <a:rPr lang="en-US" sz="1400" dirty="0"/>
              <a:t>)</a:t>
            </a:r>
          </a:p>
          <a:p>
            <a:r>
              <a:rPr lang="en-US" sz="1400" dirty="0"/>
              <a:t>N. </a:t>
            </a:r>
            <a:r>
              <a:rPr lang="en-US" sz="1400" dirty="0" err="1"/>
              <a:t>Hammoudi</a:t>
            </a:r>
            <a:r>
              <a:rPr lang="en-US" sz="1400" dirty="0"/>
              <a:t>: </a:t>
            </a:r>
          </a:p>
          <a:p>
            <a:pPr lvl="1"/>
            <a:r>
              <a:rPr lang="en-US" sz="1400" dirty="0"/>
              <a:t>24-year experience in vacuum and cryogenic technologies</a:t>
            </a:r>
          </a:p>
          <a:p>
            <a:pPr lvl="1"/>
            <a:r>
              <a:rPr lang="en-US" sz="1400" dirty="0"/>
              <a:t>3-year experience in calibration and first-level maintenance on coaxial detectors, with experienced instrumentalists and engineers</a:t>
            </a:r>
          </a:p>
          <a:p>
            <a:r>
              <a:rPr lang="fr-FR" sz="1400" dirty="0"/>
              <a:t>B. </a:t>
            </a:r>
            <a:r>
              <a:rPr lang="fr-FR" sz="1400" dirty="0" err="1"/>
              <a:t>Genolini</a:t>
            </a:r>
            <a:r>
              <a:rPr lang="fr-FR" sz="1400" dirty="0"/>
              <a:t>: </a:t>
            </a:r>
          </a:p>
          <a:p>
            <a:pPr lvl="1"/>
            <a:r>
              <a:rPr lang="fr-FR" sz="1400" dirty="0" err="1"/>
              <a:t>electronics</a:t>
            </a:r>
            <a:r>
              <a:rPr lang="fr-FR" sz="1400" dirty="0"/>
              <a:t>/instrumentation </a:t>
            </a:r>
            <a:r>
              <a:rPr lang="fr-FR" sz="1400" dirty="0" err="1"/>
              <a:t>engineer</a:t>
            </a:r>
            <a:r>
              <a:rPr lang="fr-FR" sz="1400" dirty="0"/>
              <a:t> </a:t>
            </a:r>
          </a:p>
          <a:p>
            <a:pPr lvl="1"/>
            <a:r>
              <a:rPr lang="fr-FR" sz="1400" dirty="0"/>
              <a:t>20-year </a:t>
            </a:r>
            <a:r>
              <a:rPr lang="fr-FR" sz="1400" dirty="0" err="1"/>
              <a:t>experience</a:t>
            </a:r>
            <a:r>
              <a:rPr lang="fr-FR" sz="1400" dirty="0"/>
              <a:t> in </a:t>
            </a:r>
            <a:r>
              <a:rPr lang="fr-FR" sz="1400" dirty="0" err="1"/>
              <a:t>nuclear</a:t>
            </a:r>
            <a:r>
              <a:rPr lang="fr-FR" sz="1400" dirty="0"/>
              <a:t> </a:t>
            </a:r>
            <a:r>
              <a:rPr lang="fr-FR" sz="1400" dirty="0" err="1"/>
              <a:t>physics</a:t>
            </a:r>
            <a:r>
              <a:rPr lang="fr-FR" sz="1400" dirty="0"/>
              <a:t> instrumentation</a:t>
            </a:r>
          </a:p>
          <a:p>
            <a:pPr lvl="1"/>
            <a:r>
              <a:rPr lang="fr-FR" sz="1400" dirty="0"/>
              <a:t>10-year </a:t>
            </a:r>
            <a:r>
              <a:rPr lang="fr-FR" sz="1400" dirty="0" err="1"/>
              <a:t>experience</a:t>
            </a:r>
            <a:r>
              <a:rPr lang="fr-FR" sz="1400" dirty="0"/>
              <a:t> in detector signal </a:t>
            </a:r>
            <a:r>
              <a:rPr lang="fr-FR" sz="1400" dirty="0" err="1"/>
              <a:t>processing</a:t>
            </a:r>
            <a:r>
              <a:rPr lang="fr-FR" sz="1400" dirty="0"/>
              <a:t>, contacts </a:t>
            </a:r>
            <a:r>
              <a:rPr lang="fr-FR" sz="1400" dirty="0" err="1"/>
              <a:t>with</a:t>
            </a:r>
            <a:r>
              <a:rPr lang="fr-FR" sz="1400" dirty="0"/>
              <a:t> CAEN </a:t>
            </a:r>
            <a:r>
              <a:rPr lang="fr-FR" sz="1400" dirty="0" err="1"/>
              <a:t>engineers</a:t>
            </a:r>
            <a:endParaRPr lang="en-US" sz="1400" dirty="0"/>
          </a:p>
          <a:p>
            <a:r>
              <a:rPr lang="en-US" sz="1400" dirty="0"/>
              <a:t>G. </a:t>
            </a:r>
            <a:r>
              <a:rPr lang="en-US" sz="1400" dirty="0" err="1"/>
              <a:t>Brulin</a:t>
            </a:r>
            <a:r>
              <a:rPr lang="en-US" sz="1400" dirty="0"/>
              <a:t>: electronics test, soldering, EMC</a:t>
            </a:r>
          </a:p>
          <a:p>
            <a:endParaRPr lang="fr-FR" sz="1400" dirty="0"/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871198" y="986938"/>
            <a:ext cx="6143668" cy="21573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Failure diagnostic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Pumping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Annealing (80°C)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FET replacement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HV filter replacement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Charge preamplifier test and replacement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Replace ORTEC’s obsolete preamplifier by Canberra material</a:t>
            </a:r>
          </a:p>
        </p:txBody>
      </p:sp>
      <p:sp>
        <p:nvSpPr>
          <p:cNvPr id="5" name="Espace réservé du texte 5"/>
          <p:cNvSpPr txBox="1">
            <a:spLocks/>
          </p:cNvSpPr>
          <p:nvPr/>
        </p:nvSpPr>
        <p:spPr>
          <a:xfrm>
            <a:off x="728525" y="3314675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</a:rPr>
              <a:t>Training / experience</a:t>
            </a:r>
          </a:p>
        </p:txBody>
      </p:sp>
      <p:sp>
        <p:nvSpPr>
          <p:cNvPr id="6" name="Espace réservé du texte 5"/>
          <p:cNvSpPr txBox="1">
            <a:spLocks/>
          </p:cNvSpPr>
          <p:nvPr/>
        </p:nvSpPr>
        <p:spPr>
          <a:xfrm>
            <a:off x="728525" y="629748"/>
            <a:ext cx="4626182" cy="35719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Know-how (maintain coaxial detectors)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4407" y="6496367"/>
            <a:ext cx="205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B. </a:t>
            </a:r>
            <a:r>
              <a:rPr lang="en-US" i="1" dirty="0" err="1"/>
              <a:t>Genolini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024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Schedule for 2016</a:t>
            </a:r>
            <a:endParaRPr lang="en-GB" dirty="0"/>
          </a:p>
        </p:txBody>
      </p:sp>
      <p:sp>
        <p:nvSpPr>
          <p:cNvPr id="3" name="Espace réservé du contenu 1"/>
          <p:cNvSpPr txBox="1">
            <a:spLocks/>
          </p:cNvSpPr>
          <p:nvPr/>
        </p:nvSpPr>
        <p:spPr>
          <a:xfrm>
            <a:off x="2821390" y="1330794"/>
            <a:ext cx="6215106" cy="1652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Apply the techniques learnt at Canberra on the gamma and loan pools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Improve the test procedures (e.g. efficiency, calibration and settings at different rates) </a:t>
            </a:r>
            <a:r>
              <a:rPr lang="en-US" sz="1200" dirty="0"/>
              <a:t>(report in June 2016)</a:t>
            </a:r>
            <a:endParaRPr lang="en-US" sz="1600" dirty="0"/>
          </a:p>
          <a:p>
            <a:r>
              <a:rPr lang="en-US" sz="1600" dirty="0"/>
              <a:t>Train N. </a:t>
            </a:r>
            <a:r>
              <a:rPr lang="en-US" sz="1600" dirty="0" err="1"/>
              <a:t>Hammoudi</a:t>
            </a:r>
            <a:r>
              <a:rPr lang="en-US" sz="1600" dirty="0"/>
              <a:t> on digital chains to understand their parameters (resolution, pile-up rejection): CAEN and </a:t>
            </a:r>
            <a:r>
              <a:rPr lang="en-US" sz="1600" dirty="0">
                <a:hlinkClick r:id="rId2"/>
              </a:rPr>
              <a:t>FASTER</a:t>
            </a:r>
            <a:r>
              <a:rPr lang="en-US" sz="1600" dirty="0"/>
              <a:t> digitizers </a:t>
            </a:r>
            <a:r>
              <a:rPr lang="en-US" sz="1200" dirty="0"/>
              <a:t>(to start in June 2016)</a:t>
            </a:r>
            <a:endParaRPr lang="en-US" sz="1600" dirty="0"/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2866786" y="836436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7030A0"/>
                </a:solidFill>
              </a:rPr>
              <a:t>Coaxial detectors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2821390" y="3979051"/>
            <a:ext cx="6215106" cy="17083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Calibration</a:t>
            </a:r>
          </a:p>
          <a:p>
            <a:r>
              <a:rPr lang="en-US" sz="1600" dirty="0"/>
              <a:t>Specific training at Canberra – foreseen during S2/Q3 2016</a:t>
            </a:r>
          </a:p>
          <a:p>
            <a:r>
              <a:rPr lang="en-US" sz="1600" dirty="0"/>
              <a:t>Automate the biasing, monitoring and data analysis </a:t>
            </a:r>
          </a:p>
          <a:p>
            <a:pPr lvl="1"/>
            <a:r>
              <a:rPr lang="en-US" sz="1400" dirty="0"/>
              <a:t>at present: 4 Clovers/week </a:t>
            </a:r>
          </a:p>
          <a:p>
            <a:pPr lvl="1"/>
            <a:r>
              <a:rPr lang="en-US" sz="1400" dirty="0"/>
              <a:t>aim – double to triple this capacity using </a:t>
            </a:r>
            <a:r>
              <a:rPr lang="en-US" sz="1400" dirty="0">
                <a:sym typeface="Wingdings" panose="05000000000000000000" pitchFamily="2" charset="2"/>
              </a:rPr>
              <a:t>FASTER @ ALTO</a:t>
            </a:r>
            <a:endParaRPr lang="en-US" sz="1400" dirty="0"/>
          </a:p>
        </p:txBody>
      </p:sp>
      <p:sp>
        <p:nvSpPr>
          <p:cNvPr id="6" name="Espace réservé du texte 5"/>
          <p:cNvSpPr txBox="1">
            <a:spLocks/>
          </p:cNvSpPr>
          <p:nvPr/>
        </p:nvSpPr>
        <p:spPr>
          <a:xfrm>
            <a:off x="2821390" y="3542195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solidFill>
                  <a:srgbClr val="7030A0"/>
                </a:solidFill>
              </a:rPr>
              <a:t>Clover</a:t>
            </a:r>
            <a:r>
              <a:rPr lang="fr-FR" sz="2000" b="1" dirty="0">
                <a:solidFill>
                  <a:srgbClr val="7030A0"/>
                </a:solidFill>
              </a:rPr>
              <a:t> detectors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7" name="Image 7" descr="D:\users\genolini\4Mesures\CAEN\2015-12-09_GFIC40\pictures\FWH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1" y="836436"/>
            <a:ext cx="2313378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2"/>
          <p:cNvSpPr txBox="1"/>
          <p:nvPr/>
        </p:nvSpPr>
        <p:spPr>
          <a:xfrm>
            <a:off x="88991" y="5965317"/>
            <a:ext cx="266106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Result of Automated data analysis for the comparison of a digital and analog spectroscopy chain: measurement with a </a:t>
            </a:r>
            <a:r>
              <a:rPr lang="en-US" sz="900" baseline="30000" dirty="0"/>
              <a:t>152</a:t>
            </a:r>
            <a:r>
              <a:rPr lang="en-US" sz="900" dirty="0"/>
              <a:t>Eu source</a:t>
            </a:r>
          </a:p>
        </p:txBody>
      </p:sp>
      <p:pic>
        <p:nvPicPr>
          <p:cNvPr id="9" name="Image 10" descr="D:\users\genolini\4Mesures\CAEN\2015-12-09_GFIC40\pictures\EuCmp_zoom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1" y="3542195"/>
            <a:ext cx="2245931" cy="233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084407" y="6496367"/>
            <a:ext cx="205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B. </a:t>
            </a:r>
            <a:r>
              <a:rPr lang="en-US" i="1" dirty="0" err="1"/>
              <a:t>Genolini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82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125454"/>
            <a:ext cx="7886700" cy="5265119"/>
          </a:xfrm>
        </p:spPr>
        <p:txBody>
          <a:bodyPr>
            <a:normAutofit/>
          </a:bodyPr>
          <a:lstStyle/>
          <a:p>
            <a:pPr marL="285750" lvl="0" indent="-285750" algn="just">
              <a:lnSpc>
                <a:spcPct val="15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1212EC"/>
                </a:solidFill>
                <a:ea typeface="ＭＳ Ｐゴシック" pitchFamily="34"/>
                <a:cs typeface="ＭＳ Ｐゴシック" pitchFamily="34"/>
              </a:rPr>
              <a:t>Gamma-ray spectroscopy</a:t>
            </a:r>
            <a:r>
              <a:rPr lang="en-US" sz="2400" b="1" dirty="0">
                <a:solidFill>
                  <a:srgbClr val="000000"/>
                </a:solidFill>
                <a:ea typeface="ＭＳ Ｐゴシック" pitchFamily="34"/>
                <a:cs typeface="ＭＳ Ｐゴシック" pitchFamily="34"/>
              </a:rPr>
              <a:t> has been providing </a:t>
            </a:r>
            <a:r>
              <a:rPr lang="en-US" sz="2400" b="1" dirty="0">
                <a:solidFill>
                  <a:srgbClr val="C00000"/>
                </a:solidFill>
                <a:ea typeface="ＭＳ Ｐゴシック" pitchFamily="34"/>
                <a:cs typeface="ＭＳ Ｐゴシック" pitchFamily="34"/>
              </a:rPr>
              <a:t>strong physics contributions</a:t>
            </a:r>
            <a:r>
              <a:rPr lang="en-US" sz="2400" b="1" dirty="0">
                <a:solidFill>
                  <a:srgbClr val="000000"/>
                </a:solidFill>
                <a:ea typeface="ＭＳ Ｐゴシック" pitchFamily="34"/>
                <a:cs typeface="ＭＳ Ｐゴシック" pitchFamily="34"/>
              </a:rPr>
              <a:t> to the nuclear structure studies at ALTO</a:t>
            </a:r>
          </a:p>
          <a:p>
            <a:pPr marL="285750" lvl="0" indent="-285750" algn="just">
              <a:lnSpc>
                <a:spcPct val="15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000000"/>
                </a:solidFill>
                <a:ea typeface="ＭＳ Ｐゴシック" pitchFamily="34"/>
                <a:cs typeface="ＭＳ Ｐゴシック" pitchFamily="34"/>
              </a:rPr>
              <a:t>On the technical side we have a considerable knowledge and we are getting further trained prepared specifically for the Clover detectors.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362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 rot="20466683">
            <a:off x="2521344" y="2967335"/>
            <a:ext cx="41013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88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953098" y="1358771"/>
            <a:ext cx="6834763" cy="4986031"/>
            <a:chOff x="1611360" y="1109520"/>
            <a:chExt cx="7518239" cy="54846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>
              <a:off x="1611360" y="1109520"/>
              <a:ext cx="7410240" cy="5364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reeform 3"/>
            <p:cNvSpPr/>
            <p:nvPr/>
          </p:nvSpPr>
          <p:spPr>
            <a:xfrm rot="1020000">
              <a:off x="5146671" y="2951177"/>
              <a:ext cx="803519" cy="965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410632" y="3593909"/>
              <a:ext cx="414360" cy="3841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CC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216479" y="5230800"/>
              <a:ext cx="2913120" cy="1362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3371040" y="5230800"/>
              <a:ext cx="2825640" cy="1325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395959" y="6248520"/>
              <a:ext cx="682560" cy="301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172120" y="5857919"/>
              <a:ext cx="682560" cy="301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781600" y="5467320"/>
              <a:ext cx="682560" cy="301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224320" y="6253200"/>
              <a:ext cx="3295800" cy="34095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0" i="0" u="none" strike="noStrike" cap="non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Stable beam with spectrometer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967360" y="5848199"/>
              <a:ext cx="3100320" cy="34095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0" i="0" u="none" strike="noStrike" cap="non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Stable beam w/o spectrometer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6564240" y="5467320"/>
              <a:ext cx="2284560" cy="34095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0" i="0" u="none" strike="noStrike" cap="non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Radioactive beam lines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514680" y="1988999"/>
              <a:ext cx="2786040" cy="225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85533"/>
                <a:gd name="f7" fmla="val 2252133"/>
                <a:gd name="f8" fmla="val 643467"/>
                <a:gd name="f9" fmla="val 1701800"/>
                <a:gd name="f10" fmla="val 110066"/>
                <a:gd name="f11" fmla="val 567267"/>
                <a:gd name="f12" fmla="val 1261533"/>
                <a:gd name="f13" fmla="val 59266"/>
                <a:gd name="f14" fmla="val 1964267"/>
                <a:gd name="f15" fmla="val 448733"/>
                <a:gd name="f16" fmla="val 2396067"/>
                <a:gd name="f17" fmla="val 897466"/>
                <a:gd name="f18" fmla="val 2667000"/>
                <a:gd name="f19" fmla="val 1397000"/>
                <a:gd name="f20" fmla="val 2751667"/>
                <a:gd name="f21" fmla="val 1820333"/>
                <a:gd name="f22" fmla="val 2777067"/>
                <a:gd name="f23" fmla="val 2175933"/>
                <a:gd name="f24" fmla="val 2243666"/>
                <a:gd name="f25" fmla="val 1049867"/>
                <a:gd name="f26" fmla="val 1041400"/>
                <a:gd name="f27" fmla="val 1947333"/>
                <a:gd name="f28" fmla="val 897467"/>
                <a:gd name="f29" fmla="val 1769533"/>
                <a:gd name="f30" fmla="+- 0 0 0"/>
                <a:gd name="f31" fmla="*/ f3 1 2785533"/>
                <a:gd name="f32" fmla="*/ f4 1 2252133"/>
                <a:gd name="f33" fmla="*/ f30 f0 1"/>
                <a:gd name="f34" fmla="*/ 0 f31 1"/>
                <a:gd name="f35" fmla="*/ 2785533 f31 1"/>
                <a:gd name="f36" fmla="*/ 2252133 f32 1"/>
                <a:gd name="f37" fmla="*/ 0 f32 1"/>
                <a:gd name="f38" fmla="*/ 643590 f31 1"/>
                <a:gd name="f39" fmla="*/ 1701001 f32 1"/>
                <a:gd name="f40" fmla="*/ f33 1 f2"/>
                <a:gd name="f41" fmla="*/ 110014 f32 1"/>
                <a:gd name="f42" fmla="*/ 567375 f31 1"/>
                <a:gd name="f43" fmla="*/ 1261774 f31 1"/>
                <a:gd name="f44" fmla="*/ 59238 f32 1"/>
                <a:gd name="f45" fmla="*/ 1964641 f31 1"/>
                <a:gd name="f46" fmla="*/ 448522 f32 1"/>
                <a:gd name="f47" fmla="*/ 2396523 f31 1"/>
                <a:gd name="f48" fmla="*/ 897045 f32 1"/>
                <a:gd name="f49" fmla="*/ 2667508 f31 1"/>
                <a:gd name="f50" fmla="*/ 1396344 f32 1"/>
                <a:gd name="f51" fmla="*/ 2752191 f31 1"/>
                <a:gd name="f52" fmla="*/ 1819478 f32 1"/>
                <a:gd name="f53" fmla="*/ 2777595 f31 1"/>
                <a:gd name="f54" fmla="*/ 2174911 f32 1"/>
                <a:gd name="f55" fmla="*/ 2786063 f31 1"/>
                <a:gd name="f56" fmla="*/ 2242613 f32 1"/>
                <a:gd name="f57" fmla="*/ 1050067 f31 1"/>
                <a:gd name="f58" fmla="*/ 2251075 f32 1"/>
                <a:gd name="f59" fmla="*/ 1041598 f31 1"/>
                <a:gd name="f60" fmla="*/ 1946419 f32 1"/>
                <a:gd name="f61" fmla="*/ 897638 f31 1"/>
                <a:gd name="f62" fmla="*/ 1768702 f32 1"/>
                <a:gd name="f63" fmla="+- f4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38" y="f39"/>
                </a:cxn>
                <a:cxn ang="f63">
                  <a:pos x="f34" y="f41"/>
                </a:cxn>
                <a:cxn ang="f63">
                  <a:pos x="f42" y="f37"/>
                </a:cxn>
                <a:cxn ang="f63">
                  <a:pos x="f43" y="f44"/>
                </a:cxn>
                <a:cxn ang="f63">
                  <a:pos x="f45" y="f46"/>
                </a:cxn>
                <a:cxn ang="f63">
                  <a:pos x="f47" y="f48"/>
                </a:cxn>
                <a:cxn ang="f63">
                  <a:pos x="f49" y="f50"/>
                </a:cxn>
                <a:cxn ang="f63">
                  <a:pos x="f51" y="f52"/>
                </a:cxn>
                <a:cxn ang="f63">
                  <a:pos x="f53" y="f54"/>
                </a:cxn>
                <a:cxn ang="f63">
                  <a:pos x="f55" y="f56"/>
                </a:cxn>
                <a:cxn ang="f63">
                  <a:pos x="f57" y="f58"/>
                </a:cxn>
                <a:cxn ang="f63">
                  <a:pos x="f59" y="f60"/>
                </a:cxn>
                <a:cxn ang="f63">
                  <a:pos x="f61" y="f62"/>
                </a:cxn>
                <a:cxn ang="f63">
                  <a:pos x="f38" y="f39"/>
                </a:cxn>
              </a:cxnLst>
              <a:rect l="f34" t="f37" r="f35" b="f36"/>
              <a:pathLst>
                <a:path w="2785533" h="2252133">
                  <a:moveTo>
                    <a:pt x="f8" y="f9"/>
                  </a:moveTo>
                  <a:lnTo>
                    <a:pt x="f5" y="f10"/>
                  </a:lnTo>
                  <a:lnTo>
                    <a:pt x="f11" y="f5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6" y="f24"/>
                  </a:lnTo>
                  <a:lnTo>
                    <a:pt x="f25" y="f7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8" y="f9"/>
                  </a:lnTo>
                  <a:close/>
                </a:path>
              </a:pathLst>
            </a:custGeom>
            <a:noFill/>
            <a:ln w="76320" cap="sq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>
              <a:off x="5854678" y="2602716"/>
              <a:ext cx="947864" cy="516734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2220000">
              <a:off x="5043839" y="1829717"/>
              <a:ext cx="1458744" cy="580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998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0" i="0" u="none" strike="noStrike" cap="none" baseline="0" dirty="0">
                  <a:ln>
                    <a:noFill/>
                  </a:ln>
                  <a:solidFill>
                    <a:srgbClr val="FF0000"/>
                  </a:solidFill>
                  <a:latin typeface="Arial Black" pitchFamily="34"/>
                  <a:ea typeface="ＭＳ Ｐゴシック" pitchFamily="34"/>
                  <a:cs typeface="ＭＳ Ｐゴシック" pitchFamily="34"/>
                </a:rPr>
                <a:t>ISOL installation</a:t>
              </a:r>
            </a:p>
          </p:txBody>
        </p:sp>
        <p:sp>
          <p:nvSpPr>
            <p:cNvPr id="28" name="Straight Connector 27"/>
            <p:cNvSpPr/>
            <p:nvPr/>
          </p:nvSpPr>
          <p:spPr>
            <a:xfrm flipH="1">
              <a:off x="4954325" y="1165481"/>
              <a:ext cx="407437" cy="995139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532528" y="2113316"/>
              <a:ext cx="866520" cy="3031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0" i="0" u="none" strike="noStrike" cap="none" baseline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e LINAC</a:t>
              </a:r>
            </a:p>
          </p:txBody>
        </p:sp>
        <p:sp>
          <p:nvSpPr>
            <p:cNvPr id="32" name="Freeform 31"/>
            <p:cNvSpPr/>
            <p:nvPr/>
          </p:nvSpPr>
          <p:spPr>
            <a:xfrm rot="441366">
              <a:off x="4432091" y="2203671"/>
              <a:ext cx="803519" cy="965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53975" cap="sq" cmpd="sng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4073393">
              <a:off x="4301530" y="2527523"/>
              <a:ext cx="730472" cy="11862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53975" cap="sq" cmpd="sng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 flipH="1">
              <a:off x="5224319" y="1674718"/>
              <a:ext cx="1306126" cy="120508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areas</a:t>
            </a:r>
          </a:p>
        </p:txBody>
      </p:sp>
      <p:sp>
        <p:nvSpPr>
          <p:cNvPr id="5" name="Freeform 4"/>
          <p:cNvSpPr/>
          <p:nvPr/>
        </p:nvSpPr>
        <p:spPr>
          <a:xfrm>
            <a:off x="4397935" y="814554"/>
            <a:ext cx="1593163" cy="5869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FF0000"/>
            </a:solidFill>
            <a:prstDash val="dash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87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Split-Pole </a:t>
            </a:r>
            <a:br>
              <a:rPr lang="fr-FR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</a:b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spectrometer</a:t>
            </a:r>
          </a:p>
        </p:txBody>
      </p:sp>
      <p:sp>
        <p:nvSpPr>
          <p:cNvPr id="6" name="Freeform 5"/>
          <p:cNvSpPr/>
          <p:nvPr/>
        </p:nvSpPr>
        <p:spPr>
          <a:xfrm>
            <a:off x="3048958" y="867583"/>
            <a:ext cx="1030941" cy="3277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87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Bacchus</a:t>
            </a:r>
          </a:p>
        </p:txBody>
      </p:sp>
      <p:sp>
        <p:nvSpPr>
          <p:cNvPr id="7" name="Straight Connector 6"/>
          <p:cNvSpPr/>
          <p:nvPr/>
        </p:nvSpPr>
        <p:spPr>
          <a:xfrm flipH="1">
            <a:off x="3456733" y="1195335"/>
            <a:ext cx="50978" cy="1408539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1820912" y="3027405"/>
            <a:ext cx="842101" cy="742756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755717" y="1880636"/>
            <a:ext cx="1972315" cy="8331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FF33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ISOL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experimental cave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(~100 m</a:t>
            </a:r>
            <a:r>
              <a:rPr lang="en-US" sz="1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2</a:t>
            </a: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)</a:t>
            </a:r>
            <a:endParaRPr lang="en-US" sz="1600" b="1" i="0" u="none" strike="noStrike" cap="none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134007" y="4260254"/>
            <a:ext cx="164618" cy="863018"/>
          </a:xfrm>
          <a:custGeom>
            <a:avLst>
              <a:gd name="f0" fmla="val 3431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noFill/>
          <a:ln w="18360" cap="sq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2831" y="5825617"/>
            <a:ext cx="1801800" cy="824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cluster,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molecular &amp;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droplets beams</a:t>
            </a:r>
          </a:p>
        </p:txBody>
      </p:sp>
      <p:sp>
        <p:nvSpPr>
          <p:cNvPr id="26" name="Freeform 25"/>
          <p:cNvSpPr/>
          <p:nvPr/>
        </p:nvSpPr>
        <p:spPr>
          <a:xfrm>
            <a:off x="5883325" y="1025573"/>
            <a:ext cx="1326131" cy="78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FF33"/>
          </a:solidFill>
          <a:ln w="19050">
            <a:solidFill>
              <a:srgbClr val="FF0000"/>
            </a:solidFill>
            <a:prstDash val="dash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ISOL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production cave</a:t>
            </a:r>
          </a:p>
        </p:txBody>
      </p:sp>
      <p:sp>
        <p:nvSpPr>
          <p:cNvPr id="36" name="Straight Connector 35"/>
          <p:cNvSpPr/>
          <p:nvPr/>
        </p:nvSpPr>
        <p:spPr>
          <a:xfrm flipV="1">
            <a:off x="1930637" y="4687485"/>
            <a:ext cx="1100934" cy="1431752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pic>
        <p:nvPicPr>
          <p:cNvPr id="35" name="Picture 2" descr="C:\Documents and Settings\Jon\Bureau\licorne-logo04.jpg"/>
          <p:cNvPicPr>
            <a:picLocks noChangeAspect="1" noChangeArrowheads="1"/>
          </p:cNvPicPr>
          <p:nvPr/>
        </p:nvPicPr>
        <p:blipFill rotWithShape="1">
          <a:blip r:embed="rId3" cstate="print"/>
          <a:srcRect l="3647" t="9593" r="9479" b="4278"/>
          <a:stretch/>
        </p:blipFill>
        <p:spPr bwMode="auto">
          <a:xfrm>
            <a:off x="2042915" y="1226997"/>
            <a:ext cx="1129966" cy="680070"/>
          </a:xfrm>
          <a:prstGeom prst="rect">
            <a:avLst/>
          </a:prstGeom>
          <a:noFill/>
        </p:spPr>
      </p:pic>
      <p:sp>
        <p:nvSpPr>
          <p:cNvPr id="31" name="Straight Connector 30"/>
          <p:cNvSpPr/>
          <p:nvPr/>
        </p:nvSpPr>
        <p:spPr>
          <a:xfrm>
            <a:off x="2417252" y="1880636"/>
            <a:ext cx="351020" cy="1736670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2417254" y="1880636"/>
            <a:ext cx="698042" cy="1190018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38994" y="797209"/>
            <a:ext cx="1689207" cy="5024042"/>
            <a:chOff x="138994" y="797209"/>
            <a:chExt cx="1689207" cy="5024042"/>
          </a:xfrm>
        </p:grpSpPr>
        <p:sp>
          <p:nvSpPr>
            <p:cNvPr id="8" name="Freeform 7"/>
            <p:cNvSpPr/>
            <p:nvPr/>
          </p:nvSpPr>
          <p:spPr>
            <a:xfrm>
              <a:off x="147757" y="813987"/>
              <a:ext cx="1673155" cy="2462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998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 i="0" u="none" strike="noStrike" cap="none" baseline="0" dirty="0">
                  <a:ln>
                    <a:noFill/>
                  </a:ln>
                  <a:solidFill>
                    <a:srgbClr val="000000"/>
                  </a:solidFill>
                  <a:latin typeface="Symbol" panose="05050102010706020507" pitchFamily="18" charset="2"/>
                  <a:ea typeface="ＭＳ Ｐゴシック" pitchFamily="34"/>
                  <a:cs typeface="ＭＳ Ｐゴシック" pitchFamily="34"/>
                </a:rPr>
                <a:t>g</a:t>
              </a:r>
              <a:r>
                <a:rPr lang="en-US" sz="1600" b="1" i="0" u="none" strike="noStrike" cap="non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-spectroscopy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02456" y="1033707"/>
              <a:ext cx="1562670" cy="1406404"/>
              <a:chOff x="-1832547" y="4140956"/>
              <a:chExt cx="1718937" cy="1547044"/>
            </a:xfrm>
          </p:grpSpPr>
          <p:pic>
            <p:nvPicPr>
              <p:cNvPr id="38" name="19 Resim" descr="C:\Documents and Settings\ASLI\My Documents\A_KUSOGLU\ASLI_K\ASLI\Doktora\TDRIV\Asli\_IGP3071.jpg"/>
              <p:cNvPicPr/>
              <p:nvPr/>
            </p:nvPicPr>
            <p:blipFill rotWithShape="1">
              <a:blip r:embed="rId4" cstate="print"/>
              <a:srcRect l="17086" t="8311" r="17629" b="11222"/>
              <a:stretch/>
            </p:blipFill>
            <p:spPr bwMode="auto">
              <a:xfrm>
                <a:off x="-1832547" y="4140956"/>
                <a:ext cx="1718937" cy="154704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 rot="20931346">
                <a:off x="-1508666" y="5057557"/>
                <a:ext cx="121456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ORGAM</a:t>
                </a:r>
                <a:endParaRPr lang="en-US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02239" y="2322057"/>
              <a:ext cx="1577784" cy="1435849"/>
              <a:chOff x="-661086" y="3461649"/>
              <a:chExt cx="1909118" cy="1737377"/>
            </a:xfrm>
          </p:grpSpPr>
          <p:pic>
            <p:nvPicPr>
              <p:cNvPr id="42" name="Image 5" descr="20140617_172809.jpg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8676" r="8910"/>
              <a:stretch/>
            </p:blipFill>
            <p:spPr>
              <a:xfrm flipH="1" flipV="1">
                <a:off x="-661086" y="3461649"/>
                <a:ext cx="1909118" cy="173737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3" name="Rectangle 42"/>
              <p:cNvSpPr/>
              <p:nvPr/>
            </p:nvSpPr>
            <p:spPr>
              <a:xfrm rot="20745320">
                <a:off x="-391834" y="4487743"/>
                <a:ext cx="148109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</a:rPr>
                  <a:t>MINORCA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497" y="3734286"/>
              <a:ext cx="1679719" cy="7427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Rectangle 36"/>
            <p:cNvSpPr/>
            <p:nvPr/>
          </p:nvSpPr>
          <p:spPr>
            <a:xfrm>
              <a:off x="138994" y="797209"/>
              <a:ext cx="1689207" cy="5024042"/>
            </a:xfrm>
            <a:prstGeom prst="rect">
              <a:avLst/>
            </a:prstGeom>
            <a:noFill/>
            <a:ln w="285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/>
            <a:srcRect l="8637" t="2102" r="6824" b="5012"/>
            <a:stretch/>
          </p:blipFill>
          <p:spPr>
            <a:xfrm>
              <a:off x="461709" y="4551306"/>
              <a:ext cx="1123950" cy="1230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0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Stable </a:t>
            </a:r>
            <a:r>
              <a:rPr lang="fr-FR" dirty="0" err="1"/>
              <a:t>beams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ALTO Tandem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135798" y="617867"/>
            <a:ext cx="400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http://ipnwww.in2p3.fr/Available-beams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8919" y="988890"/>
            <a:ext cx="895828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7030A0"/>
                </a:solidFill>
              </a:rPr>
              <a:t>Standard Tandem beams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	- from </a:t>
            </a:r>
            <a:r>
              <a:rPr lang="en-US" sz="2000" b="1" dirty="0" smtClean="0"/>
              <a:t>H, 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He, </a:t>
            </a:r>
            <a:r>
              <a:rPr lang="en-US" sz="2000" b="1" baseline="30000" dirty="0" smtClean="0"/>
              <a:t>4</a:t>
            </a:r>
            <a:r>
              <a:rPr lang="en-US" sz="2000" b="1" dirty="0" smtClean="0"/>
              <a:t>He, ..., </a:t>
            </a:r>
            <a:r>
              <a:rPr lang="en-US" sz="2000" b="1" baseline="30000" dirty="0" smtClean="0">
                <a:solidFill>
                  <a:srgbClr val="7030A0"/>
                </a:solidFill>
              </a:rPr>
              <a:t>14</a:t>
            </a:r>
            <a:r>
              <a:rPr lang="en-US" sz="2000" b="1" dirty="0" smtClean="0">
                <a:solidFill>
                  <a:srgbClr val="7030A0"/>
                </a:solidFill>
              </a:rPr>
              <a:t>C</a:t>
            </a:r>
            <a:r>
              <a:rPr lang="en-US" sz="2000" b="1" dirty="0" smtClean="0"/>
              <a:t>, ...</a:t>
            </a:r>
            <a:r>
              <a:rPr lang="en-US" sz="2000" dirty="0" smtClean="0"/>
              <a:t> up to </a:t>
            </a:r>
            <a:r>
              <a:rPr lang="en-US" sz="2000" b="1" baseline="30000" dirty="0" smtClean="0"/>
              <a:t>127</a:t>
            </a:r>
            <a:r>
              <a:rPr lang="en-US" sz="2000" b="1" dirty="0" smtClean="0"/>
              <a:t>I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	- terminal voltage: from </a:t>
            </a:r>
            <a:r>
              <a:rPr lang="en-US" sz="2000" b="1" dirty="0" smtClean="0">
                <a:solidFill>
                  <a:srgbClr val="7030A0"/>
                </a:solidFill>
              </a:rPr>
              <a:t>&lt; 1 MV</a:t>
            </a:r>
            <a:r>
              <a:rPr lang="en-US" sz="2000" dirty="0" smtClean="0"/>
              <a:t> up to </a:t>
            </a:r>
            <a:r>
              <a:rPr lang="en-US" sz="2000" b="1" dirty="0" smtClean="0">
                <a:solidFill>
                  <a:srgbClr val="7030A0"/>
                </a:solidFill>
              </a:rPr>
              <a:t>14.5 MV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	- beam pulsing: pulse width </a:t>
            </a:r>
            <a:r>
              <a:rPr lang="en-US" sz="2000" b="1" dirty="0" smtClean="0">
                <a:solidFill>
                  <a:srgbClr val="7030A0"/>
                </a:solidFill>
              </a:rPr>
              <a:t>1 – 2 ns</a:t>
            </a:r>
            <a:r>
              <a:rPr lang="en-US" sz="2000" dirty="0" smtClean="0"/>
              <a:t>; repetition rate – </a:t>
            </a:r>
            <a:r>
              <a:rPr lang="en-US" sz="2000" b="1" dirty="0" smtClean="0">
                <a:solidFill>
                  <a:srgbClr val="7030A0"/>
                </a:solidFill>
              </a:rPr>
              <a:t>200 ns</a:t>
            </a:r>
            <a:r>
              <a:rPr lang="en-US" sz="2000" dirty="0" smtClean="0"/>
              <a:t> or more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	- </a:t>
            </a:r>
            <a:r>
              <a:rPr lang="en-US" sz="2000" b="1" dirty="0" smtClean="0">
                <a:solidFill>
                  <a:srgbClr val="7030A0"/>
                </a:solidFill>
              </a:rPr>
              <a:t>new ions source</a:t>
            </a:r>
            <a:r>
              <a:rPr lang="en-US" sz="2000" dirty="0" smtClean="0"/>
              <a:t> purchased for higher intensity of difficult beams (Mg, Ca)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4623" y="3575796"/>
            <a:ext cx="8554754" cy="2669365"/>
            <a:chOff x="460870" y="3533074"/>
            <a:chExt cx="8554754" cy="2669365"/>
          </a:xfrm>
        </p:grpSpPr>
        <p:sp>
          <p:nvSpPr>
            <p:cNvPr id="5" name="TextBox 4"/>
            <p:cNvSpPr txBox="1"/>
            <p:nvPr/>
          </p:nvSpPr>
          <p:spPr>
            <a:xfrm>
              <a:off x="460870" y="3533074"/>
              <a:ext cx="4870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7030A0"/>
                  </a:solidFill>
                </a:rPr>
                <a:t>How to </a:t>
              </a:r>
              <a:r>
                <a:rPr lang="fr-FR" sz="2000" b="1" dirty="0" err="1">
                  <a:solidFill>
                    <a:srgbClr val="7030A0"/>
                  </a:solidFill>
                </a:rPr>
                <a:t>get</a:t>
              </a:r>
              <a:r>
                <a:rPr lang="fr-FR" sz="2000" b="1" dirty="0">
                  <a:solidFill>
                    <a:srgbClr val="7030A0"/>
                  </a:solidFill>
                </a:rPr>
                <a:t> </a:t>
              </a:r>
              <a:r>
                <a:rPr lang="fr-FR" sz="2000" b="1" dirty="0" smtClean="0">
                  <a:solidFill>
                    <a:srgbClr val="7030A0"/>
                  </a:solidFill>
                </a:rPr>
                <a:t>the </a:t>
              </a:r>
              <a:r>
                <a:rPr lang="fr-FR" sz="2000" b="1" dirty="0" err="1" smtClean="0">
                  <a:solidFill>
                    <a:srgbClr val="7030A0"/>
                  </a:solidFill>
                </a:rPr>
                <a:t>beamtime</a:t>
              </a:r>
              <a:r>
                <a:rPr lang="fr-FR" sz="2000" b="1" dirty="0" smtClean="0">
                  <a:solidFill>
                    <a:srgbClr val="7030A0"/>
                  </a:solidFill>
                </a:rPr>
                <a:t>? </a:t>
              </a:r>
              <a:r>
                <a:rPr lang="fr-FR" sz="2000" b="1" dirty="0" smtClean="0">
                  <a:solidFill>
                    <a:srgbClr val="7030A0"/>
                  </a:solidFill>
                  <a:sym typeface="Wingdings" panose="05000000000000000000" pitchFamily="2" charset="2"/>
                </a:rPr>
                <a:t> the </a:t>
              </a:r>
              <a:r>
                <a:rPr lang="fr-FR" sz="2000" b="1" dirty="0" smtClean="0">
                  <a:solidFill>
                    <a:srgbClr val="7030A0"/>
                  </a:solidFill>
                </a:rPr>
                <a:t> </a:t>
              </a:r>
              <a:r>
                <a:rPr lang="fr-FR" sz="2000" b="1" dirty="0">
                  <a:solidFill>
                    <a:srgbClr val="7030A0"/>
                  </a:solidFill>
                </a:rPr>
                <a:t>ALTO PAC</a:t>
              </a:r>
              <a:endParaRPr lang="en-GB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5239" y="4140336"/>
              <a:ext cx="848038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7030A0"/>
                  </a:solidFill>
                </a:rPr>
                <a:t>Richard </a:t>
              </a:r>
              <a:r>
                <a:rPr lang="en-GB" dirty="0" err="1">
                  <a:solidFill>
                    <a:srgbClr val="7030A0"/>
                  </a:solidFill>
                </a:rPr>
                <a:t>Casten</a:t>
              </a:r>
              <a:r>
                <a:rPr lang="en-GB" dirty="0">
                  <a:solidFill>
                    <a:srgbClr val="7030A0"/>
                  </a:solidFill>
                </a:rPr>
                <a:t>, Yale, </a:t>
              </a:r>
              <a:r>
                <a:rPr lang="en-GB" b="1" i="1" dirty="0">
                  <a:solidFill>
                    <a:srgbClr val="7030A0"/>
                  </a:solidFill>
                </a:rPr>
                <a:t>USA</a:t>
              </a:r>
              <a:r>
                <a:rPr lang="en-GB" dirty="0">
                  <a:solidFill>
                    <a:srgbClr val="7030A0"/>
                  </a:solidFill>
                </a:rPr>
                <a:t>, </a:t>
              </a:r>
              <a:r>
                <a:rPr lang="en-GB" b="1" dirty="0">
                  <a:solidFill>
                    <a:srgbClr val="7030A0"/>
                  </a:solidFill>
                </a:rPr>
                <a:t>Chair</a:t>
              </a:r>
              <a:r>
                <a:rPr lang="en-GB" dirty="0"/>
                <a:t>; 		</a:t>
              </a:r>
              <a:r>
                <a:rPr lang="en-GB" dirty="0" err="1"/>
                <a:t>Dimiter</a:t>
              </a:r>
              <a:r>
                <a:rPr lang="en-GB" dirty="0"/>
                <a:t> </a:t>
              </a:r>
              <a:r>
                <a:rPr lang="en-GB" dirty="0" err="1"/>
                <a:t>Balabanski</a:t>
              </a:r>
              <a:r>
                <a:rPr lang="en-GB" dirty="0"/>
                <a:t>, ELI-NP, </a:t>
              </a:r>
              <a:r>
                <a:rPr lang="en-GB" b="1" i="1" dirty="0"/>
                <a:t>Romania</a:t>
              </a:r>
              <a:r>
                <a:rPr lang="en-GB" dirty="0"/>
                <a:t>; </a:t>
              </a:r>
              <a:br>
                <a:rPr lang="en-GB" dirty="0"/>
              </a:br>
              <a:r>
                <a:rPr lang="en-GB" dirty="0"/>
                <a:t>Emmanuel </a:t>
              </a:r>
              <a:r>
                <a:rPr lang="en-GB" dirty="0" err="1"/>
                <a:t>Balanzat</a:t>
              </a:r>
              <a:r>
                <a:rPr lang="en-GB" dirty="0"/>
                <a:t>, CIMAP/GANIL, </a:t>
              </a:r>
              <a:r>
                <a:rPr lang="en-GB" b="1" dirty="0"/>
                <a:t>France</a:t>
              </a:r>
              <a:r>
                <a:rPr lang="en-GB" dirty="0"/>
                <a:t>; 	Marcella Grasso, IPN </a:t>
              </a:r>
              <a:r>
                <a:rPr lang="en-GB" dirty="0" err="1"/>
                <a:t>Orsay</a:t>
              </a:r>
              <a:r>
                <a:rPr lang="en-GB" dirty="0"/>
                <a:t>, </a:t>
              </a:r>
              <a:r>
                <a:rPr lang="en-GB" b="1" dirty="0"/>
                <a:t>France</a:t>
              </a:r>
              <a:r>
                <a:rPr lang="en-GB" dirty="0"/>
                <a:t>;  </a:t>
              </a:r>
              <a:r>
                <a:rPr lang="en-GB" dirty="0" err="1"/>
                <a:t>Stéphane</a:t>
              </a:r>
              <a:r>
                <a:rPr lang="en-GB" dirty="0"/>
                <a:t> </a:t>
              </a:r>
              <a:r>
                <a:rPr lang="en-GB" dirty="0" err="1"/>
                <a:t>Grévy</a:t>
              </a:r>
              <a:r>
                <a:rPr lang="en-GB" dirty="0"/>
                <a:t>, Bordeaux-</a:t>
              </a:r>
              <a:r>
                <a:rPr lang="en-GB" dirty="0" err="1"/>
                <a:t>Gradignan</a:t>
              </a:r>
              <a:r>
                <a:rPr lang="en-GB" dirty="0"/>
                <a:t>, </a:t>
              </a:r>
              <a:r>
                <a:rPr lang="en-GB" b="1" dirty="0"/>
                <a:t>France</a:t>
              </a:r>
              <a:r>
                <a:rPr lang="en-GB" dirty="0"/>
                <a:t>; 	Adam Maj, IFJ PAN </a:t>
              </a:r>
              <a:r>
                <a:rPr lang="en-GB" dirty="0" err="1"/>
                <a:t>Kraków</a:t>
              </a:r>
              <a:r>
                <a:rPr lang="en-GB" dirty="0"/>
                <a:t>, </a:t>
              </a:r>
              <a:r>
                <a:rPr lang="en-GB" b="1" dirty="0"/>
                <a:t>Poland</a:t>
              </a:r>
              <a:r>
                <a:rPr lang="en-GB" dirty="0"/>
                <a:t>; </a:t>
              </a:r>
              <a:br>
                <a:rPr lang="en-GB" dirty="0"/>
              </a:br>
              <a:r>
                <a:rPr lang="en-GB" dirty="0"/>
                <a:t>Paddy Regan, Univ. Surrey, </a:t>
              </a:r>
              <a:r>
                <a:rPr lang="en-GB" b="1" dirty="0"/>
                <a:t>UK</a:t>
              </a:r>
              <a:r>
                <a:rPr lang="en-GB" dirty="0"/>
                <a:t>; 		Peter Reiter, Univ. </a:t>
              </a:r>
              <a:r>
                <a:rPr lang="en-GB" dirty="0" err="1"/>
                <a:t>Koeln</a:t>
              </a:r>
              <a:r>
                <a:rPr lang="en-GB" dirty="0"/>
                <a:t>, </a:t>
              </a:r>
              <a:r>
                <a:rPr lang="en-GB" b="1" dirty="0"/>
                <a:t>Germany</a:t>
              </a:r>
              <a:r>
                <a:rPr lang="en-GB" dirty="0"/>
                <a:t>; </a:t>
              </a:r>
              <a:br>
                <a:rPr lang="en-GB" dirty="0"/>
              </a:br>
              <a:r>
                <a:rPr lang="en-GB" dirty="0"/>
                <a:t>Berta Rubio, CSIC-Univ. Valencia, </a:t>
              </a:r>
              <a:r>
                <a:rPr lang="en-GB" b="1" dirty="0"/>
                <a:t>Spain</a:t>
              </a:r>
              <a:r>
                <a:rPr lang="en-GB" dirty="0"/>
                <a:t>; 	Jean-Charles Thomas, GANIL, </a:t>
              </a:r>
              <a:r>
                <a:rPr lang="en-GB" b="1" dirty="0"/>
                <a:t>France</a:t>
              </a:r>
              <a:r>
                <a:rPr lang="en-GB" dirty="0"/>
                <a:t>; </a:t>
              </a:r>
              <a:br>
                <a:rPr lang="en-GB" dirty="0"/>
              </a:br>
              <a:r>
                <a:rPr lang="en-GB" dirty="0"/>
                <a:t>Christina </a:t>
              </a:r>
              <a:r>
                <a:rPr lang="en-GB" dirty="0" err="1"/>
                <a:t>Trautmann</a:t>
              </a:r>
              <a:r>
                <a:rPr lang="en-GB" dirty="0"/>
                <a:t>, GSI, </a:t>
              </a:r>
              <a:r>
                <a:rPr lang="en-GB" b="1" dirty="0"/>
                <a:t>Germany</a:t>
              </a:r>
              <a:r>
                <a:rPr lang="en-GB" dirty="0"/>
                <a:t>; 		Aurora </a:t>
              </a:r>
              <a:r>
                <a:rPr lang="en-GB" dirty="0" err="1"/>
                <a:t>Tumino</a:t>
              </a:r>
              <a:r>
                <a:rPr lang="en-GB" dirty="0"/>
                <a:t>, LNS-INFN Catania, </a:t>
              </a:r>
              <a:r>
                <a:rPr lang="en-GB" b="1" dirty="0"/>
                <a:t>Italy</a:t>
              </a:r>
            </a:p>
            <a:p>
              <a:r>
                <a:rPr lang="en-GB" dirty="0"/>
                <a:t>			</a:t>
              </a:r>
              <a:r>
                <a:rPr lang="en-GB" sz="2000" b="1" dirty="0">
                  <a:solidFill>
                    <a:srgbClr val="7030A0"/>
                  </a:solidFill>
                </a:rPr>
                <a:t>Call for proposals once a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9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Beam-time and users (2011 – 2015)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66" y="1682462"/>
            <a:ext cx="6128496" cy="377426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963240" y="663574"/>
            <a:ext cx="7221647" cy="10793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0" bIns="450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800080"/>
                </a:solidFill>
                <a:latin typeface="Arial" pitchFamily="34"/>
                <a:ea typeface="Calibri" pitchFamily="34"/>
                <a:cs typeface="Calibri" pitchFamily="34"/>
              </a:rPr>
              <a:t>					</a:t>
            </a:r>
            <a:r>
              <a:rPr lang="en-US" sz="1600" b="1" i="0" u="sng" strike="noStrike" cap="none" baseline="0" dirty="0">
                <a:ln>
                  <a:noFill/>
                </a:ln>
                <a:solidFill>
                  <a:srgbClr val="800080"/>
                </a:solidFill>
                <a:latin typeface="Arial" pitchFamily="34"/>
                <a:ea typeface="Calibri" pitchFamily="34"/>
                <a:cs typeface="Calibri" pitchFamily="34"/>
              </a:rPr>
              <a:t>2011		2012	2013	2014	2015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Calibri" pitchFamily="34"/>
                <a:cs typeface="Calibri" pitchFamily="34"/>
              </a:rPr>
              <a:t>Users			~120		~240	200	135		</a:t>
            </a:r>
            <a:r>
              <a:rPr lang="en-US" sz="1600" b="1" dirty="0">
                <a:solidFill>
                  <a:srgbClr val="C00000"/>
                </a:solidFill>
                <a:latin typeface="Arial" pitchFamily="34"/>
                <a:ea typeface="Calibri" pitchFamily="34"/>
                <a:cs typeface="Calibri" pitchFamily="34"/>
              </a:rPr>
              <a:t>246</a:t>
            </a:r>
            <a:endParaRPr lang="en-US" sz="1600" b="1" i="0" u="none" strike="noStrike" cap="none" baseline="0" dirty="0">
              <a:ln>
                <a:noFill/>
              </a:ln>
              <a:solidFill>
                <a:srgbClr val="C00000"/>
              </a:solidFill>
              <a:latin typeface="Arial" pitchFamily="34"/>
              <a:ea typeface="Calibri" pitchFamily="34"/>
              <a:cs typeface="Calibri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i="0" u="none" strike="noStrike" cap="none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Beam-time		1752 h	3600 h	2712 h	2232 h	3816 h</a:t>
            </a:r>
          </a:p>
          <a:p>
            <a:pPr lvl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					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219 UT 	450 UT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	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339 UT	279 UT	477 UT</a:t>
            </a:r>
            <a:endParaRPr lang="en-US" sz="1400" i="0" u="none" strike="noStrike" cap="none" baseline="0" dirty="0">
              <a:ln>
                <a:noFill/>
              </a:ln>
              <a:solidFill>
                <a:schemeClr val="bg2">
                  <a:lumMod val="90000"/>
                </a:schemeClr>
              </a:solidFill>
              <a:latin typeface="Arial" pitchFamily="34"/>
              <a:ea typeface="Calibri" pitchFamily="34"/>
              <a:cs typeface="Calibri" pitchFamily="34"/>
            </a:endParaRPr>
          </a:p>
        </p:txBody>
      </p:sp>
      <p:pic>
        <p:nvPicPr>
          <p:cNvPr id="5" name="Image 7" descr="logo_ens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95" y="6024267"/>
            <a:ext cx="1550938" cy="4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encrypted-tbn0.gstatic.com/images?q=tbn:ANd9GcR6R2yxmAqenbLIF46QURB-k8n0XkvqMS2xrOSFhUtM9O4elk1xuyquSDd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3" y="6024267"/>
            <a:ext cx="1605894" cy="4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8797" y="5517884"/>
            <a:ext cx="448191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ALTO - TNA within ENSAR and ENSAR2</a:t>
            </a:r>
          </a:p>
        </p:txBody>
      </p:sp>
    </p:spTree>
    <p:extLst>
      <p:ext uri="{BB962C8B-B14F-4D97-AF65-F5344CB8AC3E}">
        <p14:creationId xmlns:p14="http://schemas.microsoft.com/office/powerpoint/2010/main" val="32653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Gamma-ray spectroscopy with ORGAM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05098" y="4206142"/>
            <a:ext cx="4472378" cy="2112873"/>
            <a:chOff x="4644008" y="4167232"/>
            <a:chExt cx="4472378" cy="2112873"/>
          </a:xfrm>
        </p:grpSpPr>
        <p:sp>
          <p:nvSpPr>
            <p:cNvPr id="8" name="TextBox 7"/>
            <p:cNvSpPr txBox="1"/>
            <p:nvPr/>
          </p:nvSpPr>
          <p:spPr>
            <a:xfrm>
              <a:off x="4644008" y="5972328"/>
              <a:ext cx="44723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0" baseline="30000" dirty="0">
                  <a:solidFill>
                    <a:srgbClr val="7030A0"/>
                  </a:solidFill>
                </a:rPr>
                <a:t>24</a:t>
              </a:r>
              <a:r>
                <a:rPr lang="en-US" sz="2000" b="0" dirty="0">
                  <a:solidFill>
                    <a:srgbClr val="7030A0"/>
                  </a:solidFill>
                </a:rPr>
                <a:t>Mg 2</a:t>
              </a:r>
              <a:r>
                <a:rPr lang="en-US" sz="2000" b="0" baseline="30000" dirty="0">
                  <a:solidFill>
                    <a:srgbClr val="7030A0"/>
                  </a:solidFill>
                </a:rPr>
                <a:t>+ </a:t>
              </a:r>
              <a:r>
                <a:rPr lang="en-US" sz="2000" b="0" dirty="0">
                  <a:solidFill>
                    <a:srgbClr val="7030A0"/>
                  </a:solidFill>
                </a:rPr>
                <a:t>state </a:t>
              </a:r>
              <a:r>
                <a:rPr lang="en-US" b="0" dirty="0"/>
                <a:t>USD shell model: g(2</a:t>
              </a:r>
              <a:r>
                <a:rPr lang="en-US" b="0" baseline="30000" dirty="0"/>
                <a:t>+</a:t>
              </a:r>
              <a:r>
                <a:rPr lang="en-US" b="0" dirty="0"/>
                <a:t>)=0.544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163" y="4167232"/>
              <a:ext cx="3561947" cy="187428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45827" y="4302766"/>
            <a:ext cx="3708066" cy="2004852"/>
            <a:chOff x="445827" y="3631646"/>
            <a:chExt cx="3708066" cy="2004852"/>
          </a:xfrm>
        </p:grpSpPr>
        <p:sp>
          <p:nvSpPr>
            <p:cNvPr id="5" name="ZoneTexte 5"/>
            <p:cNvSpPr txBox="1"/>
            <p:nvPr/>
          </p:nvSpPr>
          <p:spPr>
            <a:xfrm>
              <a:off x="537734" y="4576827"/>
              <a:ext cx="197329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dirty="0">
                  <a:solidFill>
                    <a:srgbClr val="990099"/>
                  </a:solidFill>
                  <a:sym typeface="Wingdings" panose="05000000000000000000" pitchFamily="2" charset="2"/>
                </a:rPr>
                <a:t>Our result:</a:t>
              </a:r>
            </a:p>
            <a:p>
              <a:r>
                <a:rPr lang="en-US" sz="2000" b="0" dirty="0">
                  <a:solidFill>
                    <a:srgbClr val="990099"/>
                  </a:solidFill>
                </a:rPr>
                <a:t>|g(2</a:t>
              </a:r>
              <a:r>
                <a:rPr lang="en-US" sz="2000" b="0" baseline="30000" dirty="0">
                  <a:solidFill>
                    <a:srgbClr val="990099"/>
                  </a:solidFill>
                </a:rPr>
                <a:t>+</a:t>
              </a:r>
              <a:r>
                <a:rPr lang="en-US" sz="2000" b="0" dirty="0">
                  <a:solidFill>
                    <a:srgbClr val="990099"/>
                  </a:solidFill>
                </a:rPr>
                <a:t>)|= 0.538 </a:t>
              </a:r>
              <a:r>
                <a:rPr lang="en-US" sz="2000" dirty="0">
                  <a:solidFill>
                    <a:srgbClr val="990099"/>
                  </a:solidFill>
                </a:rPr>
                <a:t>(13)</a:t>
              </a:r>
              <a:endParaRPr lang="en-US" sz="2000" b="0" baseline="-25000" dirty="0">
                <a:solidFill>
                  <a:srgbClr val="990099"/>
                </a:solidFill>
              </a:endParaRPr>
            </a:p>
          </p:txBody>
        </p:sp>
        <p:sp>
          <p:nvSpPr>
            <p:cNvPr id="6" name="ZoneTexte 3"/>
            <p:cNvSpPr txBox="1"/>
            <p:nvPr/>
          </p:nvSpPr>
          <p:spPr>
            <a:xfrm>
              <a:off x="445827" y="3631646"/>
              <a:ext cx="370806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Previous measurement:</a:t>
              </a:r>
            </a:p>
            <a:p>
              <a:r>
                <a:rPr lang="en-US" b="0" dirty="0"/>
                <a:t>|g(2</a:t>
              </a:r>
              <a:r>
                <a:rPr lang="en-US" b="0" baseline="30000" dirty="0"/>
                <a:t>+</a:t>
              </a:r>
              <a:r>
                <a:rPr lang="en-US" b="0" dirty="0"/>
                <a:t>)| = 0.51 (2)</a:t>
              </a:r>
            </a:p>
            <a:p>
              <a:r>
                <a:rPr lang="en-US" sz="1600" b="0" dirty="0"/>
                <a:t>R.F. </a:t>
              </a:r>
              <a:r>
                <a:rPr lang="en-US" sz="1600" b="0" dirty="0" err="1"/>
                <a:t>Horstman</a:t>
              </a:r>
              <a:r>
                <a:rPr lang="en-US" sz="1600" b="0" dirty="0"/>
                <a:t>  et al., NPA 248, 291 (1975)</a:t>
              </a:r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 flipV="1">
              <a:off x="1655347" y="4194084"/>
              <a:ext cx="173453" cy="69669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22"/>
            <p:cNvSpPr txBox="1"/>
            <p:nvPr/>
          </p:nvSpPr>
          <p:spPr>
            <a:xfrm>
              <a:off x="464225" y="5297944"/>
              <a:ext cx="35857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>
                  <a:solidFill>
                    <a:srgbClr val="0000CC"/>
                  </a:solidFill>
                </a:rPr>
                <a:t>A. </a:t>
              </a:r>
              <a:r>
                <a:rPr lang="fr-FR" sz="1600" b="1" i="1" dirty="0" err="1">
                  <a:solidFill>
                    <a:srgbClr val="0000CC"/>
                  </a:solidFill>
                </a:rPr>
                <a:t>Kusoglu</a:t>
              </a:r>
              <a:r>
                <a:rPr lang="fr-FR" sz="1600" b="1" i="1" dirty="0">
                  <a:solidFill>
                    <a:srgbClr val="0000CC"/>
                  </a:solidFill>
                </a:rPr>
                <a:t> et al. PRL 114, 062501 (2015)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59" y="1352309"/>
            <a:ext cx="2897115" cy="27826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35796" y="1432148"/>
            <a:ext cx="2838853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lang="tr-T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eam: </a:t>
            </a:r>
            <a:r>
              <a:rPr lang="tr-TR" sz="1400" b="1" baseline="30000" dirty="0">
                <a:solidFill>
                  <a:srgbClr val="1903BD"/>
                </a:solidFill>
                <a:cs typeface="Times New Roman" panose="02020603050405020304" pitchFamily="18" charset="0"/>
              </a:rPr>
              <a:t>24</a:t>
            </a:r>
            <a:r>
              <a:rPr lang="tr-TR" sz="1400" b="1" dirty="0">
                <a:solidFill>
                  <a:srgbClr val="1903BD"/>
                </a:solidFill>
                <a:cs typeface="Times New Roman" panose="02020603050405020304" pitchFamily="18" charset="0"/>
              </a:rPr>
              <a:t>Mg</a:t>
            </a:r>
            <a:r>
              <a:rPr lang="tr-TR" sz="1400" b="1" dirty="0">
                <a:cs typeface="Times New Roman" panose="02020603050405020304" pitchFamily="18" charset="0"/>
              </a:rPr>
              <a:t> @120 MeV</a:t>
            </a:r>
            <a:r>
              <a:rPr lang="fr-FR" sz="1400" b="1" dirty="0">
                <a:cs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(5 MeV/u)</a:t>
            </a:r>
            <a:endParaRPr lang="tr-TR" sz="1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tr-T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arget: </a:t>
            </a:r>
            <a:r>
              <a:rPr lang="tr-TR" sz="1400" b="1" dirty="0">
                <a:cs typeface="Times New Roman" panose="02020603050405020304" pitchFamily="18" charset="0"/>
              </a:rPr>
              <a:t>2.4 mg/cm</a:t>
            </a:r>
            <a:r>
              <a:rPr lang="tr-TR" sz="1400" b="1" baseline="30000" dirty="0">
                <a:cs typeface="Times New Roman" panose="02020603050405020304" pitchFamily="18" charset="0"/>
              </a:rPr>
              <a:t>2</a:t>
            </a:r>
            <a:r>
              <a:rPr lang="tr-TR" sz="1400" b="1" dirty="0">
                <a:cs typeface="Times New Roman" panose="02020603050405020304" pitchFamily="18" charset="0"/>
              </a:rPr>
              <a:t> </a:t>
            </a:r>
            <a:r>
              <a:rPr lang="tr-TR" sz="1400" b="1" baseline="30000" dirty="0">
                <a:solidFill>
                  <a:srgbClr val="1903BD"/>
                </a:solidFill>
                <a:cs typeface="Times New Roman" panose="02020603050405020304" pitchFamily="18" charset="0"/>
              </a:rPr>
              <a:t>93</a:t>
            </a:r>
            <a:r>
              <a:rPr lang="tr-TR" sz="1400" b="1" dirty="0">
                <a:solidFill>
                  <a:srgbClr val="1903BD"/>
                </a:solidFill>
                <a:cs typeface="Times New Roman" panose="02020603050405020304" pitchFamily="18" charset="0"/>
              </a:rPr>
              <a:t>Nb</a:t>
            </a:r>
            <a:r>
              <a:rPr lang="tr-TR" sz="1400" b="1" dirty="0">
                <a:cs typeface="Times New Roman" panose="02020603050405020304" pitchFamily="18" charset="0"/>
              </a:rPr>
              <a:t> </a:t>
            </a:r>
          </a:p>
          <a:p>
            <a:r>
              <a:rPr 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r</a:t>
            </a:r>
            <a:r>
              <a:rPr lang="tr-T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eset Foil: </a:t>
            </a:r>
            <a:r>
              <a:rPr lang="tr-TR" sz="1400" b="1" dirty="0">
                <a:cs typeface="Times New Roman" panose="02020603050405020304" pitchFamily="18" charset="0"/>
              </a:rPr>
              <a:t>1.7 mg/cm</a:t>
            </a:r>
            <a:r>
              <a:rPr lang="tr-TR" sz="1400" b="1" baseline="30000" dirty="0">
                <a:cs typeface="Times New Roman" panose="02020603050405020304" pitchFamily="18" charset="0"/>
              </a:rPr>
              <a:t>2 </a:t>
            </a:r>
            <a:r>
              <a:rPr lang="tr-TR" sz="1400" b="1" dirty="0">
                <a:cs typeface="Times New Roman" panose="02020603050405020304" pitchFamily="18" charset="0"/>
              </a:rPr>
              <a:t> </a:t>
            </a:r>
            <a:r>
              <a:rPr lang="tr-TR" sz="1400" b="1" baseline="30000" dirty="0">
                <a:solidFill>
                  <a:srgbClr val="1903BD"/>
                </a:solidFill>
                <a:cs typeface="Times New Roman" panose="02020603050405020304" pitchFamily="18" charset="0"/>
              </a:rPr>
              <a:t>197</a:t>
            </a:r>
            <a:r>
              <a:rPr lang="tr-TR" sz="1400" b="1" dirty="0">
                <a:solidFill>
                  <a:srgbClr val="1903BD"/>
                </a:solidFill>
                <a:cs typeface="Times New Roman" panose="02020603050405020304" pitchFamily="18" charset="0"/>
              </a:rPr>
              <a:t>Au</a:t>
            </a:r>
          </a:p>
        </p:txBody>
      </p:sp>
      <p:pic>
        <p:nvPicPr>
          <p:cNvPr id="15" name="19 Resim" descr="C:\Documents and Settings\ASLI\My Documents\A_KUSOGLU\ASLI_K\ASLI\Doktora\TDRIV\Asli\_IGP3071.jpg"/>
          <p:cNvPicPr/>
          <p:nvPr/>
        </p:nvPicPr>
        <p:blipFill rotWithShape="1">
          <a:blip r:embed="rId4" cstate="print"/>
          <a:srcRect l="17086" t="8311" r="17629" b="11222"/>
          <a:stretch/>
        </p:blipFill>
        <p:spPr bwMode="auto">
          <a:xfrm>
            <a:off x="125817" y="1401171"/>
            <a:ext cx="3045203" cy="249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 rot="19509048">
            <a:off x="620114" y="2052669"/>
            <a:ext cx="1902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ORGAM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03071" y="2297733"/>
            <a:ext cx="1937858" cy="1495160"/>
            <a:chOff x="3447875" y="2592198"/>
            <a:chExt cx="1761689" cy="1359236"/>
          </a:xfrm>
        </p:grpSpPr>
        <p:pic>
          <p:nvPicPr>
            <p:cNvPr id="18" name="Picture 17" descr="SSA43394.JPG"/>
            <p:cNvPicPr>
              <a:picLocks noChangeAspect="1"/>
            </p:cNvPicPr>
            <p:nvPr/>
          </p:nvPicPr>
          <p:blipFill rotWithShape="1">
            <a:blip r:embed="rId5" cstate="print">
              <a:lum bright="-10000"/>
            </a:blip>
            <a:srcRect l="6700" t="21516" r="17007"/>
            <a:stretch/>
          </p:blipFill>
          <p:spPr>
            <a:xfrm>
              <a:off x="3447875" y="2592198"/>
              <a:ext cx="1761689" cy="13592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18"/>
            <p:cNvSpPr/>
            <p:nvPr/>
          </p:nvSpPr>
          <p:spPr>
            <a:xfrm rot="19477369">
              <a:off x="3992782" y="3076392"/>
              <a:ext cx="114165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OUPS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67761" y="668649"/>
            <a:ext cx="565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212EC"/>
                </a:solidFill>
              </a:rPr>
              <a:t>TDRIV on H-like ions in RIB geometry: </a:t>
            </a:r>
            <a:r>
              <a:rPr lang="en-US" sz="2400" b="1" baseline="30000" dirty="0">
                <a:solidFill>
                  <a:srgbClr val="1212EC"/>
                </a:solidFill>
              </a:rPr>
              <a:t>24</a:t>
            </a:r>
            <a:r>
              <a:rPr lang="en-US" sz="2400" b="1" dirty="0">
                <a:solidFill>
                  <a:srgbClr val="1212EC"/>
                </a:solidFill>
              </a:rPr>
              <a:t>Mg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44267" y="699978"/>
                <a:ext cx="3045642" cy="43184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F3ECF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=16.7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type m:val="skw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84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2.5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[T]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267" y="699978"/>
                <a:ext cx="3045642" cy="431849"/>
              </a:xfrm>
              <a:prstGeom prst="rect">
                <a:avLst/>
              </a:prstGeom>
              <a:blipFill rotWithShape="0">
                <a:blip r:embed="rId6"/>
                <a:stretch>
                  <a:fillRect r="-4208" b="-18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1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MINORCA at ALTO (June 2014 – March 2015)</a:t>
            </a:r>
          </a:p>
        </p:txBody>
      </p:sp>
      <p:pic>
        <p:nvPicPr>
          <p:cNvPr id="6" name="Image 4" descr="20140617_172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275635" y="731771"/>
            <a:ext cx="3730752" cy="279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5" descr="20140617_172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5214945" y="714992"/>
            <a:ext cx="3730752" cy="279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6" descr="20140617_172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275635" y="3682657"/>
            <a:ext cx="3730752" cy="279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7"/>
          <p:cNvSpPr txBox="1"/>
          <p:nvPr/>
        </p:nvSpPr>
        <p:spPr>
          <a:xfrm>
            <a:off x="4597542" y="3796957"/>
            <a:ext cx="3929055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5B9BD5"/>
                </a:solidFill>
              </a:rPr>
              <a:t>12 ORGAM </a:t>
            </a:r>
            <a:r>
              <a:rPr lang="en-US" sz="2000" b="1" i="1" dirty="0">
                <a:solidFill>
                  <a:srgbClr val="5B9BD5"/>
                </a:solidFill>
              </a:rPr>
              <a:t>CS </a:t>
            </a:r>
            <a:r>
              <a:rPr lang="en-US" sz="2000" b="1" dirty="0" err="1">
                <a:solidFill>
                  <a:srgbClr val="5B9BD5"/>
                </a:solidFill>
              </a:rPr>
              <a:t>HPGe</a:t>
            </a:r>
            <a:r>
              <a:rPr lang="en-US" sz="2000" b="1" dirty="0">
                <a:solidFill>
                  <a:prstClr val="black"/>
                </a:solidFill>
              </a:rPr>
              <a:t> x 0.1%</a:t>
            </a:r>
            <a:endParaRPr lang="en-US" sz="900" b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8 </a:t>
            </a:r>
            <a:r>
              <a:rPr lang="en-US" sz="2000" b="1" dirty="0" err="1">
                <a:solidFill>
                  <a:srgbClr val="7030A0"/>
                </a:solidFill>
              </a:rPr>
              <a:t>Miniball</a:t>
            </a:r>
            <a:r>
              <a:rPr lang="en-US" sz="2000" b="1" dirty="0">
                <a:solidFill>
                  <a:srgbClr val="7030A0"/>
                </a:solidFill>
              </a:rPr>
              <a:t> TC </a:t>
            </a:r>
            <a:r>
              <a:rPr lang="en-US" sz="2000" b="1" dirty="0">
                <a:solidFill>
                  <a:prstClr val="black"/>
                </a:solidFill>
              </a:rPr>
              <a:t>at ~14 cm from target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7.3% efficiency @ 1.33 MeV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212EC"/>
                </a:solidFill>
              </a:rPr>
              <a:t>ancillary detectors: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212EC"/>
                </a:solidFill>
              </a:rPr>
              <a:t>	- </a:t>
            </a:r>
            <a:r>
              <a:rPr lang="en-US" sz="2000" b="1" dirty="0" err="1">
                <a:solidFill>
                  <a:srgbClr val="1212EC"/>
                </a:solidFill>
              </a:rPr>
              <a:t>Orsay</a:t>
            </a:r>
            <a:r>
              <a:rPr lang="en-US" sz="2000" b="1" dirty="0">
                <a:solidFill>
                  <a:srgbClr val="1212EC"/>
                </a:solidFill>
              </a:rPr>
              <a:t> plunger (OUPS)</a:t>
            </a:r>
            <a:br>
              <a:rPr lang="en-US" sz="2000" b="1" dirty="0">
                <a:solidFill>
                  <a:srgbClr val="1212EC"/>
                </a:solidFill>
              </a:rPr>
            </a:br>
            <a:r>
              <a:rPr lang="en-US" sz="2000" b="1" dirty="0">
                <a:solidFill>
                  <a:srgbClr val="1212EC"/>
                </a:solidFill>
              </a:rPr>
              <a:t>	- particle detector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212EC"/>
                </a:solidFill>
              </a:rPr>
              <a:t>	- DSSD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779" y="6353524"/>
            <a:ext cx="389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Campaign managers: I. </a:t>
            </a:r>
            <a:r>
              <a:rPr lang="en-US" i="1" dirty="0" err="1"/>
              <a:t>Matea</a:t>
            </a:r>
            <a:r>
              <a:rPr lang="en-US" i="1" dirty="0"/>
              <a:t> and G.G.</a:t>
            </a:r>
          </a:p>
        </p:txBody>
      </p:sp>
    </p:spTree>
    <p:extLst>
      <p:ext uri="{BB962C8B-B14F-4D97-AF65-F5344CB8AC3E}">
        <p14:creationId xmlns:p14="http://schemas.microsoft.com/office/powerpoint/2010/main" val="168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MINORCA physics cases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779" y="6303372"/>
            <a:ext cx="389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Campaign managers: I. </a:t>
            </a:r>
            <a:r>
              <a:rPr lang="en-US" i="1" dirty="0" err="1"/>
              <a:t>Matea</a:t>
            </a:r>
            <a:r>
              <a:rPr lang="en-US" i="1" dirty="0"/>
              <a:t> and G.G.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" y="717399"/>
            <a:ext cx="8963827" cy="56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dirty="0"/>
              <a:t>ithium </a:t>
            </a:r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/>
              <a:t>nverse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/>
              <a:t>inematics </a:t>
            </a:r>
            <a:r>
              <a:rPr lang="en-US" dirty="0" err="1">
                <a:solidFill>
                  <a:srgbClr val="FFFF00"/>
                </a:solidFill>
              </a:rPr>
              <a:t>OR</a:t>
            </a:r>
            <a:r>
              <a:rPr lang="en-US" dirty="0" err="1"/>
              <a:t>say</a:t>
            </a:r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NE</a:t>
            </a:r>
            <a:r>
              <a:rPr lang="en-US" dirty="0" err="1"/>
              <a:t>utron</a:t>
            </a:r>
            <a:r>
              <a:rPr lang="en-US" dirty="0"/>
              <a:t> source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0001" y="690701"/>
            <a:ext cx="2727253" cy="2296727"/>
            <a:chOff x="121946" y="690701"/>
            <a:chExt cx="2727253" cy="2296727"/>
          </a:xfrm>
        </p:grpSpPr>
        <p:sp>
          <p:nvSpPr>
            <p:cNvPr id="4" name="Flèche droite 62"/>
            <p:cNvSpPr/>
            <p:nvPr/>
          </p:nvSpPr>
          <p:spPr>
            <a:xfrm>
              <a:off x="134461" y="1799661"/>
              <a:ext cx="710072" cy="2164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01512" y="1595832"/>
              <a:ext cx="54101" cy="63641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avec flèche 64"/>
            <p:cNvCxnSpPr>
              <a:stCxn id="5" idx="3"/>
            </p:cNvCxnSpPr>
            <p:nvPr/>
          </p:nvCxnSpPr>
          <p:spPr>
            <a:xfrm flipV="1">
              <a:off x="1155613" y="1595556"/>
              <a:ext cx="1326175" cy="318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5"/>
            <p:cNvCxnSpPr>
              <a:stCxn id="5" idx="3"/>
            </p:cNvCxnSpPr>
            <p:nvPr/>
          </p:nvCxnSpPr>
          <p:spPr>
            <a:xfrm flipV="1">
              <a:off x="1155613" y="1742800"/>
              <a:ext cx="1488589" cy="1712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66"/>
            <p:cNvCxnSpPr>
              <a:stCxn id="5" idx="3"/>
            </p:cNvCxnSpPr>
            <p:nvPr/>
          </p:nvCxnSpPr>
          <p:spPr>
            <a:xfrm>
              <a:off x="1155613" y="1914040"/>
              <a:ext cx="1425739" cy="70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67"/>
            <p:cNvCxnSpPr>
              <a:stCxn id="5" idx="3"/>
            </p:cNvCxnSpPr>
            <p:nvPr/>
          </p:nvCxnSpPr>
          <p:spPr>
            <a:xfrm>
              <a:off x="1155613" y="1914040"/>
              <a:ext cx="1089697" cy="1692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68"/>
            <p:cNvSpPr txBox="1"/>
            <p:nvPr/>
          </p:nvSpPr>
          <p:spPr>
            <a:xfrm>
              <a:off x="2482180" y="1394922"/>
              <a:ext cx="244679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n</a:t>
              </a:r>
            </a:p>
          </p:txBody>
        </p:sp>
        <p:sp>
          <p:nvSpPr>
            <p:cNvPr id="11" name="ZoneTexte 69"/>
            <p:cNvSpPr txBox="1"/>
            <p:nvPr/>
          </p:nvSpPr>
          <p:spPr>
            <a:xfrm>
              <a:off x="2559312" y="1839356"/>
              <a:ext cx="244679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n</a:t>
              </a:r>
            </a:p>
          </p:txBody>
        </p:sp>
        <p:sp>
          <p:nvSpPr>
            <p:cNvPr id="12" name="ZoneTexte 70"/>
            <p:cNvSpPr txBox="1"/>
            <p:nvPr/>
          </p:nvSpPr>
          <p:spPr>
            <a:xfrm>
              <a:off x="2604520" y="1664995"/>
              <a:ext cx="244679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n</a:t>
              </a:r>
            </a:p>
          </p:txBody>
        </p:sp>
        <p:sp>
          <p:nvSpPr>
            <p:cNvPr id="13" name="ZoneTexte 71"/>
            <p:cNvSpPr txBox="1"/>
            <p:nvPr/>
          </p:nvSpPr>
          <p:spPr>
            <a:xfrm>
              <a:off x="2237108" y="1945385"/>
              <a:ext cx="244679" cy="27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45974" y="1596784"/>
              <a:ext cx="155539" cy="635684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73"/>
            <p:cNvSpPr txBox="1"/>
            <p:nvPr/>
          </p:nvSpPr>
          <p:spPr>
            <a:xfrm>
              <a:off x="162312" y="1163860"/>
              <a:ext cx="698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Calibri"/>
                  <a:cs typeface="Calibri"/>
                </a:rPr>
                <a:t>H </a:t>
              </a:r>
              <a:r>
                <a:rPr lang="fr-FR" sz="1200" b="1" dirty="0" err="1">
                  <a:latin typeface="Calibri"/>
                  <a:cs typeface="Calibri"/>
                </a:rPr>
                <a:t>target</a:t>
              </a:r>
              <a:endParaRPr lang="fr-FR" sz="1200" b="1" dirty="0">
                <a:latin typeface="Calibri"/>
                <a:cs typeface="Calibri"/>
              </a:endParaRPr>
            </a:p>
          </p:txBody>
        </p:sp>
        <p:cxnSp>
          <p:nvCxnSpPr>
            <p:cNvPr id="16" name="Connecteur droit 74"/>
            <p:cNvCxnSpPr/>
            <p:nvPr/>
          </p:nvCxnSpPr>
          <p:spPr>
            <a:xfrm>
              <a:off x="844535" y="1360095"/>
              <a:ext cx="101439" cy="169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75"/>
            <p:cNvSpPr txBox="1"/>
            <p:nvPr/>
          </p:nvSpPr>
          <p:spPr>
            <a:xfrm>
              <a:off x="121946" y="2002539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Calibri"/>
                  <a:cs typeface="Calibri"/>
                </a:rPr>
                <a:t>100nA </a:t>
              </a:r>
              <a:r>
                <a:rPr lang="fr-FR" sz="1200" b="1" baseline="30000" dirty="0">
                  <a:latin typeface="Calibri"/>
                  <a:cs typeface="Calibri"/>
                </a:rPr>
                <a:t>7</a:t>
              </a:r>
              <a:r>
                <a:rPr lang="fr-FR" sz="1200" b="1" dirty="0">
                  <a:latin typeface="Calibri"/>
                  <a:cs typeface="Calibri"/>
                </a:rPr>
                <a:t>Li</a:t>
              </a:r>
            </a:p>
            <a:p>
              <a:r>
                <a:rPr lang="fr-FR" sz="1200" b="1" dirty="0">
                  <a:latin typeface="Calibri"/>
                  <a:cs typeface="Calibri"/>
                </a:rPr>
                <a:t>13-17 MeV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973" y="1691461"/>
              <a:ext cx="34349" cy="38568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4241" y="742953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4241" y="2668877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 rot="1860032">
              <a:off x="1333420" y="2564093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 rot="19840960" flipH="1">
              <a:off x="1333420" y="839922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 rot="3012098" flipH="1">
              <a:off x="1057405" y="2310850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 rot="18718595">
              <a:off x="1043178" y="1082403"/>
              <a:ext cx="263687" cy="3185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reeform 41"/>
            <p:cNvSpPr>
              <a:spLocks noChangeAspect="1"/>
            </p:cNvSpPr>
            <p:nvPr/>
          </p:nvSpPr>
          <p:spPr bwMode="auto">
            <a:xfrm rot="3193461" flipH="1">
              <a:off x="1329082" y="1512301"/>
              <a:ext cx="649316" cy="47675"/>
            </a:xfrm>
            <a:custGeom>
              <a:avLst/>
              <a:gdLst>
                <a:gd name="T0" fmla="*/ 0 w 1248"/>
                <a:gd name="T1" fmla="*/ 2147483647 h 464"/>
                <a:gd name="T2" fmla="*/ 2147483647 w 1248"/>
                <a:gd name="T3" fmla="*/ 2147483647 h 464"/>
                <a:gd name="T4" fmla="*/ 2147483647 w 1248"/>
                <a:gd name="T5" fmla="*/ 2147483647 h 464"/>
                <a:gd name="T6" fmla="*/ 2147483647 w 1248"/>
                <a:gd name="T7" fmla="*/ 2147483647 h 464"/>
                <a:gd name="T8" fmla="*/ 2147483647 w 1248"/>
                <a:gd name="T9" fmla="*/ 2147483647 h 464"/>
                <a:gd name="T10" fmla="*/ 2147483647 w 1248"/>
                <a:gd name="T11" fmla="*/ 2147483647 h 464"/>
                <a:gd name="T12" fmla="*/ 2147483647 w 1248"/>
                <a:gd name="T13" fmla="*/ 2147483647 h 464"/>
                <a:gd name="T14" fmla="*/ 2147483647 w 1248"/>
                <a:gd name="T15" fmla="*/ 2147483647 h 464"/>
                <a:gd name="T16" fmla="*/ 2147483647 w 1248"/>
                <a:gd name="T17" fmla="*/ 2147483647 h 464"/>
                <a:gd name="T18" fmla="*/ 2147483647 w 1248"/>
                <a:gd name="T19" fmla="*/ 2147483647 h 464"/>
                <a:gd name="T20" fmla="*/ 2147483647 w 1248"/>
                <a:gd name="T21" fmla="*/ 2147483647 h 464"/>
                <a:gd name="T22" fmla="*/ 2147483647 w 1248"/>
                <a:gd name="T23" fmla="*/ 2147483647 h 464"/>
                <a:gd name="T24" fmla="*/ 2147483647 w 1248"/>
                <a:gd name="T25" fmla="*/ 2147483647 h 464"/>
                <a:gd name="T26" fmla="*/ 2147483647 w 1248"/>
                <a:gd name="T27" fmla="*/ 2147483647 h 4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8"/>
                <a:gd name="T43" fmla="*/ 0 h 464"/>
                <a:gd name="T44" fmla="*/ 1248 w 1248"/>
                <a:gd name="T45" fmla="*/ 464 h 4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 type="none" w="med" len="med"/>
              <a:tailEnd type="arrow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41"/>
            <p:cNvSpPr>
              <a:spLocks noChangeAspect="1"/>
            </p:cNvSpPr>
            <p:nvPr/>
          </p:nvSpPr>
          <p:spPr bwMode="auto">
            <a:xfrm rot="7134491" flipV="1">
              <a:off x="1329082" y="2185070"/>
              <a:ext cx="649316" cy="47675"/>
            </a:xfrm>
            <a:custGeom>
              <a:avLst/>
              <a:gdLst>
                <a:gd name="T0" fmla="*/ 0 w 1248"/>
                <a:gd name="T1" fmla="*/ 2147483647 h 464"/>
                <a:gd name="T2" fmla="*/ 2147483647 w 1248"/>
                <a:gd name="T3" fmla="*/ 2147483647 h 464"/>
                <a:gd name="T4" fmla="*/ 2147483647 w 1248"/>
                <a:gd name="T5" fmla="*/ 2147483647 h 464"/>
                <a:gd name="T6" fmla="*/ 2147483647 w 1248"/>
                <a:gd name="T7" fmla="*/ 2147483647 h 464"/>
                <a:gd name="T8" fmla="*/ 2147483647 w 1248"/>
                <a:gd name="T9" fmla="*/ 2147483647 h 464"/>
                <a:gd name="T10" fmla="*/ 2147483647 w 1248"/>
                <a:gd name="T11" fmla="*/ 2147483647 h 464"/>
                <a:gd name="T12" fmla="*/ 2147483647 w 1248"/>
                <a:gd name="T13" fmla="*/ 2147483647 h 464"/>
                <a:gd name="T14" fmla="*/ 2147483647 w 1248"/>
                <a:gd name="T15" fmla="*/ 2147483647 h 464"/>
                <a:gd name="T16" fmla="*/ 2147483647 w 1248"/>
                <a:gd name="T17" fmla="*/ 2147483647 h 464"/>
                <a:gd name="T18" fmla="*/ 2147483647 w 1248"/>
                <a:gd name="T19" fmla="*/ 2147483647 h 464"/>
                <a:gd name="T20" fmla="*/ 2147483647 w 1248"/>
                <a:gd name="T21" fmla="*/ 2147483647 h 464"/>
                <a:gd name="T22" fmla="*/ 2147483647 w 1248"/>
                <a:gd name="T23" fmla="*/ 2147483647 h 464"/>
                <a:gd name="T24" fmla="*/ 2147483647 w 1248"/>
                <a:gd name="T25" fmla="*/ 2147483647 h 464"/>
                <a:gd name="T26" fmla="*/ 2147483647 w 1248"/>
                <a:gd name="T27" fmla="*/ 2147483647 h 4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8"/>
                <a:gd name="T43" fmla="*/ 0 h 464"/>
                <a:gd name="T44" fmla="*/ 1248 w 1248"/>
                <a:gd name="T45" fmla="*/ 464 h 4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 type="none" w="med" len="med"/>
              <a:tailEnd type="arrow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1601863" y="1104193"/>
              <a:ext cx="3753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rmAutofit/>
            </a:bodyPr>
            <a:lstStyle/>
            <a:p>
              <a:pPr eaLnBrk="0" hangingPunct="0"/>
              <a:r>
                <a:rPr lang="el-GR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endParaRPr lang="en-US" sz="2400" b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1620737" y="2141360"/>
              <a:ext cx="599168" cy="346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l-GR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endParaRPr lang="en-US" sz="2400" b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30" name="ZoneTexte 92"/>
            <p:cNvSpPr txBox="1"/>
            <p:nvPr/>
          </p:nvSpPr>
          <p:spPr>
            <a:xfrm>
              <a:off x="2146601" y="690701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latin typeface="Calibri"/>
                  <a:cs typeface="Calibri"/>
                </a:rPr>
                <a:t>Sample</a:t>
              </a:r>
              <a:endParaRPr lang="fr-FR" sz="1200" b="1" dirty="0">
                <a:latin typeface="Calibri"/>
                <a:cs typeface="Calibri"/>
              </a:endParaRPr>
            </a:p>
          </p:txBody>
        </p:sp>
        <p:cxnSp>
          <p:nvCxnSpPr>
            <p:cNvPr id="31" name="Connecteur droit avec flèche 93"/>
            <p:cNvCxnSpPr/>
            <p:nvPr/>
          </p:nvCxnSpPr>
          <p:spPr>
            <a:xfrm>
              <a:off x="844534" y="1348010"/>
              <a:ext cx="101440" cy="18812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94"/>
            <p:cNvCxnSpPr/>
            <p:nvPr/>
          </p:nvCxnSpPr>
          <p:spPr>
            <a:xfrm flipH="1">
              <a:off x="1885972" y="968186"/>
              <a:ext cx="405755" cy="6997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2094577" y="2224368"/>
              <a:ext cx="75193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</a:rPr>
                <a:t>10</a:t>
              </a:r>
              <a:r>
                <a:rPr lang="fr-FR" sz="1200" b="1" baseline="30000" dirty="0">
                  <a:solidFill>
                    <a:srgbClr val="FF0000"/>
                  </a:solidFill>
                </a:rPr>
                <a:t>7</a:t>
              </a:r>
              <a:r>
                <a:rPr lang="fr-FR" sz="1200" b="1" dirty="0">
                  <a:solidFill>
                    <a:srgbClr val="FF0000"/>
                  </a:solidFill>
                </a:rPr>
                <a:t> n/s/cm</a:t>
              </a:r>
              <a:r>
                <a:rPr lang="fr-FR" sz="1200" b="1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40" name="Picture 2" descr="C:\Documents and Settings\Jon\Bureau\licorne-logo04.jpg"/>
          <p:cNvPicPr>
            <a:picLocks noChangeAspect="1" noChangeArrowheads="1"/>
          </p:cNvPicPr>
          <p:nvPr/>
        </p:nvPicPr>
        <p:blipFill rotWithShape="1">
          <a:blip r:embed="rId2" cstate="print"/>
          <a:srcRect l="3647" t="9593" r="9479" b="4278"/>
          <a:stretch/>
        </p:blipFill>
        <p:spPr bwMode="auto">
          <a:xfrm>
            <a:off x="6262938" y="631434"/>
            <a:ext cx="933852" cy="562041"/>
          </a:xfrm>
          <a:prstGeom prst="rect">
            <a:avLst/>
          </a:prstGeom>
          <a:noFill/>
        </p:spPr>
      </p:pic>
      <p:pic>
        <p:nvPicPr>
          <p:cNvPr id="41" name="Picture 4" descr="C:\Users\$wilson\Desktop\talk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7414" r="17775" b="12391"/>
          <a:stretch/>
        </p:blipFill>
        <p:spPr bwMode="auto">
          <a:xfrm>
            <a:off x="5954030" y="1184299"/>
            <a:ext cx="3018887" cy="223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3588076" y="1922499"/>
            <a:ext cx="1972424" cy="590349"/>
          </a:xfrm>
          <a:prstGeom prst="rect">
            <a:avLst/>
          </a:prstGeom>
        </p:spPr>
        <p:txBody>
          <a:bodyPr wrap="square" lIns="0" tIns="0" rIns="0" bIns="36000">
            <a:spAutoFit/>
          </a:bodyPr>
          <a:lstStyle/>
          <a:p>
            <a:pPr algn="ctr"/>
            <a:r>
              <a:rPr lang="en-US" b="1" i="1" dirty="0">
                <a:solidFill>
                  <a:srgbClr val="7030A0"/>
                </a:solidFill>
              </a:rPr>
              <a:t>TIPS – tagging of </a:t>
            </a:r>
            <a:br>
              <a:rPr lang="en-US" b="1" i="1" dirty="0">
                <a:solidFill>
                  <a:srgbClr val="7030A0"/>
                </a:solidFill>
              </a:rPr>
            </a:br>
            <a:r>
              <a:rPr lang="en-US" b="1" i="1" dirty="0">
                <a:solidFill>
                  <a:srgbClr val="7030A0"/>
                </a:solidFill>
              </a:rPr>
              <a:t>isomer partners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57680" y="673968"/>
            <a:ext cx="16203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+MINORCA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17136" y="1204744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7030A0"/>
                </a:solidFill>
              </a:rPr>
              <a:t>n-induced fission of </a:t>
            </a:r>
            <a:r>
              <a:rPr lang="en-US" b="1" i="1" baseline="30000" dirty="0">
                <a:solidFill>
                  <a:srgbClr val="7030A0"/>
                </a:solidFill>
              </a:rPr>
              <a:t>238</a:t>
            </a:r>
            <a:r>
              <a:rPr lang="en-US" b="1" i="1" dirty="0">
                <a:solidFill>
                  <a:srgbClr val="7030A0"/>
                </a:solidFill>
              </a:rPr>
              <a:t>U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58089" y="3169512"/>
            <a:ext cx="3577531" cy="3218934"/>
            <a:chOff x="3305183" y="1343024"/>
            <a:chExt cx="5755399" cy="5362179"/>
          </a:xfrm>
        </p:grpSpPr>
        <p:pic>
          <p:nvPicPr>
            <p:cNvPr id="51" name="Image 12"/>
            <p:cNvPicPr>
              <a:picLocks noChangeAspect="1"/>
            </p:cNvPicPr>
            <p:nvPr/>
          </p:nvPicPr>
          <p:blipFill rotWithShape="1">
            <a:blip r:embed="rId4"/>
            <a:srcRect l="2385" t="12537" r="30002" b="5942"/>
            <a:stretch/>
          </p:blipFill>
          <p:spPr>
            <a:xfrm>
              <a:off x="3305183" y="1343024"/>
              <a:ext cx="5755399" cy="5362179"/>
            </a:xfrm>
            <a:prstGeom prst="rect">
              <a:avLst/>
            </a:prstGeom>
          </p:spPr>
        </p:pic>
        <p:grpSp>
          <p:nvGrpSpPr>
            <p:cNvPr id="52" name="Grouper 14"/>
            <p:cNvGrpSpPr/>
            <p:nvPr/>
          </p:nvGrpSpPr>
          <p:grpSpPr>
            <a:xfrm>
              <a:off x="5676599" y="1949664"/>
              <a:ext cx="2639815" cy="2624425"/>
              <a:chOff x="5508104" y="1628800"/>
              <a:chExt cx="2808312" cy="2736304"/>
            </a:xfrm>
          </p:grpSpPr>
          <p:cxnSp>
            <p:nvCxnSpPr>
              <p:cNvPr id="53" name="Connecteur droit avec flèche 14"/>
              <p:cNvCxnSpPr/>
              <p:nvPr/>
            </p:nvCxnSpPr>
            <p:spPr>
              <a:xfrm flipH="1" flipV="1">
                <a:off x="5508104" y="1628800"/>
                <a:ext cx="2808312" cy="2736304"/>
              </a:xfrm>
              <a:prstGeom prst="straightConnector1">
                <a:avLst/>
              </a:prstGeom>
              <a:ln w="38100" cmpd="sng">
                <a:solidFill>
                  <a:srgbClr val="BE80F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ZoneTexte 15"/>
              <p:cNvSpPr txBox="1"/>
              <p:nvPr/>
            </p:nvSpPr>
            <p:spPr>
              <a:xfrm>
                <a:off x="6300192" y="2060848"/>
                <a:ext cx="1110506" cy="38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BE80F2"/>
                    </a:solidFill>
                  </a:rPr>
                  <a:t>Exoticity</a:t>
                </a:r>
                <a:endParaRPr lang="fr-FR" dirty="0">
                  <a:solidFill>
                    <a:srgbClr val="BE80F2"/>
                  </a:solidFill>
                </a:endParaRPr>
              </a:p>
            </p:txBody>
          </p:sp>
        </p:grpSp>
        <p:sp>
          <p:nvSpPr>
            <p:cNvPr id="55" name="Ellipse 18"/>
            <p:cNvSpPr/>
            <p:nvPr/>
          </p:nvSpPr>
          <p:spPr>
            <a:xfrm rot="19693676">
              <a:off x="6137388" y="3387084"/>
              <a:ext cx="504056" cy="1584176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21"/>
            <p:cNvSpPr/>
            <p:nvPr/>
          </p:nvSpPr>
          <p:spPr>
            <a:xfrm rot="14800686">
              <a:off x="5381313" y="3669153"/>
              <a:ext cx="504056" cy="1078227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24"/>
            <p:cNvSpPr/>
            <p:nvPr/>
          </p:nvSpPr>
          <p:spPr>
            <a:xfrm rot="14327097">
              <a:off x="5055667" y="2394948"/>
              <a:ext cx="504056" cy="1078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97420" y="2254457"/>
              <a:ext cx="1171728" cy="46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LICORNE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44505" y="3839447"/>
              <a:ext cx="815434" cy="46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EXILL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21099" y="4165679"/>
              <a:ext cx="560126" cy="51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SF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5369013" y="6253896"/>
            <a:ext cx="338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Testing ground for NFS@SPIRAL2 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3" y="3509165"/>
            <a:ext cx="3972623" cy="281339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47135" y="6251557"/>
            <a:ext cx="254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Wilson, M. </a:t>
            </a:r>
            <a:r>
              <a:rPr lang="en-US" dirty="0" err="1"/>
              <a:t>Lebois</a:t>
            </a:r>
            <a:r>
              <a:rPr lang="en-US" dirty="0"/>
              <a:t> </a:t>
            </a:r>
            <a:r>
              <a:rPr lang="en-US" i="1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8300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 </a:t>
            </a:r>
            <a:r>
              <a:rPr lang="fr-FR" baseline="30000" dirty="0"/>
              <a:t>100</a:t>
            </a:r>
            <a:r>
              <a:rPr lang="fr-FR" dirty="0"/>
              <a:t>Ru an E(5) nucleus?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34"/>
          <a:stretch/>
        </p:blipFill>
        <p:spPr bwMode="auto">
          <a:xfrm>
            <a:off x="5984659" y="4180608"/>
            <a:ext cx="2266968" cy="177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9874" y="3588925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RDDS </a:t>
            </a:r>
            <a:r>
              <a:rPr lang="en-US" sz="2000" b="1" dirty="0">
                <a:solidFill>
                  <a:srgbClr val="1212EC"/>
                </a:solidFill>
              </a:rPr>
              <a:t>(2</a:t>
            </a:r>
            <a:r>
              <a:rPr lang="en-US" sz="2000" b="1" baseline="30000" dirty="0">
                <a:solidFill>
                  <a:srgbClr val="1212EC"/>
                </a:solidFill>
              </a:rPr>
              <a:t>+</a:t>
            </a:r>
            <a:r>
              <a:rPr lang="en-US" sz="2000" b="1" dirty="0">
                <a:solidFill>
                  <a:srgbClr val="1212EC"/>
                </a:solidFill>
              </a:rPr>
              <a:t>, 4</a:t>
            </a:r>
            <a:r>
              <a:rPr lang="en-US" sz="2000" b="1" baseline="30000" dirty="0">
                <a:solidFill>
                  <a:srgbClr val="1212EC"/>
                </a:solidFill>
              </a:rPr>
              <a:t>+</a:t>
            </a:r>
            <a:r>
              <a:rPr lang="en-US" sz="2000" b="1" dirty="0">
                <a:solidFill>
                  <a:srgbClr val="1212EC"/>
                </a:solidFill>
              </a:rPr>
              <a:t>, 6</a:t>
            </a:r>
            <a:r>
              <a:rPr lang="en-US" sz="2000" b="1" baseline="30000" dirty="0">
                <a:solidFill>
                  <a:srgbClr val="1212EC"/>
                </a:solidFill>
              </a:rPr>
              <a:t>+</a:t>
            </a:r>
            <a:r>
              <a:rPr lang="en-US" sz="2000" b="1" dirty="0">
                <a:solidFill>
                  <a:srgbClr val="1212EC"/>
                </a:solidFill>
              </a:rPr>
              <a:t>) </a:t>
            </a:r>
            <a:r>
              <a:rPr lang="en-US" sz="2400" dirty="0"/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3666" y="3600340"/>
            <a:ext cx="160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DSAM </a:t>
            </a:r>
            <a:r>
              <a:rPr lang="en-US" sz="2000" b="1" dirty="0">
                <a:solidFill>
                  <a:srgbClr val="1212EC"/>
                </a:solidFill>
              </a:rPr>
              <a:t>(8</a:t>
            </a:r>
            <a:r>
              <a:rPr lang="en-US" sz="2000" b="1" baseline="30000" dirty="0">
                <a:solidFill>
                  <a:srgbClr val="1212EC"/>
                </a:solidFill>
              </a:rPr>
              <a:t>+</a:t>
            </a:r>
            <a:r>
              <a:rPr lang="en-US" sz="2000" b="1" dirty="0">
                <a:solidFill>
                  <a:srgbClr val="1212EC"/>
                </a:solidFill>
              </a:rPr>
              <a:t>) </a:t>
            </a:r>
            <a:r>
              <a:rPr lang="en-US" sz="2400" dirty="0"/>
              <a:t>: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086" y="4062005"/>
            <a:ext cx="405811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6045337"/>
            <a:ext cx="368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12 plunger dist. from 1 um to 1 mm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6951" y="2755488"/>
            <a:ext cx="4197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charset="0"/>
              <a:buChar char="Ø"/>
            </a:pPr>
            <a:r>
              <a:rPr lang="en-US" baseline="30000" dirty="0"/>
              <a:t>88</a:t>
            </a:r>
            <a:r>
              <a:rPr lang="en-US" dirty="0"/>
              <a:t>Sr(</a:t>
            </a:r>
            <a:r>
              <a:rPr lang="en-US" baseline="30000" dirty="0"/>
              <a:t>14</a:t>
            </a:r>
            <a:r>
              <a:rPr lang="en-US" dirty="0"/>
              <a:t>C, 2n)</a:t>
            </a:r>
            <a:r>
              <a:rPr lang="en-US" baseline="30000" dirty="0"/>
              <a:t>100</a:t>
            </a:r>
            <a:r>
              <a:rPr lang="en-US" dirty="0"/>
              <a:t>Ru : 200</a:t>
            </a:r>
            <a:r>
              <a:rPr lang="el-GR" dirty="0"/>
              <a:t> </a:t>
            </a:r>
            <a:r>
              <a:rPr lang="en-US" dirty="0" err="1"/>
              <a:t>mbarn</a:t>
            </a:r>
            <a:r>
              <a:rPr lang="en-US" dirty="0"/>
              <a:t> @ 42 MeV</a:t>
            </a:r>
          </a:p>
          <a:p>
            <a:pPr>
              <a:buFont typeface="Wingdings" charset="0"/>
              <a:buChar char="Ø"/>
            </a:pPr>
            <a:r>
              <a:rPr lang="en-US" dirty="0"/>
              <a:t> </a:t>
            </a:r>
            <a:r>
              <a:rPr lang="en-US" baseline="30000" dirty="0"/>
              <a:t>14</a:t>
            </a:r>
            <a:r>
              <a:rPr lang="en-US" dirty="0"/>
              <a:t>C beam @ &lt;1.5 </a:t>
            </a:r>
            <a:r>
              <a:rPr lang="en-US" dirty="0" err="1"/>
              <a:t>pnA</a:t>
            </a:r>
            <a:endParaRPr lang="en-US" dirty="0"/>
          </a:p>
          <a:p>
            <a:pPr>
              <a:buFont typeface="Wingdings" charset="0"/>
              <a:buChar char="Ø"/>
            </a:pPr>
            <a:r>
              <a:rPr lang="en-US" dirty="0"/>
              <a:t> </a:t>
            </a:r>
            <a:r>
              <a:rPr lang="en-US" dirty="0" err="1"/>
              <a:t>Orsay</a:t>
            </a:r>
            <a:r>
              <a:rPr lang="en-US" dirty="0"/>
              <a:t> Universal Plunger System (OUPS)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0053" y="6038346"/>
            <a:ext cx="354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6.5*10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g-g</a:t>
            </a:r>
            <a:r>
              <a:rPr lang="en-US" dirty="0"/>
              <a:t> coincidences collected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1300" y="622308"/>
            <a:ext cx="272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T. </a:t>
            </a:r>
            <a:r>
              <a:rPr lang="en-US" b="1" dirty="0" err="1"/>
              <a:t>Konstantinopoulos</a:t>
            </a:r>
            <a:r>
              <a:rPr lang="en-US" b="1" dirty="0"/>
              <a:t> </a:t>
            </a:r>
            <a:r>
              <a:rPr lang="en-US" b="1" i="1" dirty="0"/>
              <a:t>et al.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" y="625200"/>
            <a:ext cx="3043172" cy="2755338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2" y="4182097"/>
            <a:ext cx="4228094" cy="18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808" y="1060386"/>
            <a:ext cx="4572761" cy="1682186"/>
          </a:xfrm>
          <a:prstGeom prst="rect">
            <a:avLst/>
          </a:prstGeom>
        </p:spPr>
      </p:pic>
      <p:cxnSp>
        <p:nvCxnSpPr>
          <p:cNvPr id="288" name="Straight Connector 287"/>
          <p:cNvCxnSpPr/>
          <p:nvPr/>
        </p:nvCxnSpPr>
        <p:spPr>
          <a:xfrm>
            <a:off x="5090727" y="4063403"/>
            <a:ext cx="368919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447256" y="3028856"/>
            <a:ext cx="2984299" cy="359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08134" y="3337801"/>
            <a:ext cx="4806243" cy="36533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6371</TotalTime>
  <Words>868</Words>
  <Application>Microsoft Office PowerPoint</Application>
  <PresentationFormat>On-screen Show (4:3)</PresentationFormat>
  <Paragraphs>163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 Black</vt:lpstr>
      <vt:lpstr>Times New Roman</vt:lpstr>
      <vt:lpstr>Wingdings</vt:lpstr>
      <vt:lpstr>Arial</vt:lpstr>
      <vt:lpstr>Cambria Math</vt:lpstr>
      <vt:lpstr>Symbol</vt:lpstr>
      <vt:lpstr>Calibri Light</vt:lpstr>
      <vt:lpstr>MS PGothic</vt:lpstr>
      <vt:lpstr>Calibri</vt:lpstr>
      <vt:lpstr>Office Theme</vt:lpstr>
      <vt:lpstr>The ALTO facility </vt:lpstr>
      <vt:lpstr>Experimental areas</vt:lpstr>
      <vt:lpstr>Stable beams from the ALTO Tandem</vt:lpstr>
      <vt:lpstr>Beam-time and users (2011 – 2015)</vt:lpstr>
      <vt:lpstr>Gamma-ray spectroscopy with ORGAM</vt:lpstr>
      <vt:lpstr>MINORCA at ALTO (June 2014 – March 2015)</vt:lpstr>
      <vt:lpstr>MINORCA physics cases</vt:lpstr>
      <vt:lpstr>Lithium Inverse Cinematics ORsay NEutron source</vt:lpstr>
      <vt:lpstr>Is 100Ru an E(5) nucleus?</vt:lpstr>
      <vt:lpstr>DSAM for the 8+</vt:lpstr>
      <vt:lpstr>Pear-shaped nuclei in the N~88 region</vt:lpstr>
      <vt:lpstr>Ge detectors maintenance at IPNO</vt:lpstr>
      <vt:lpstr>Hardware resources</vt:lpstr>
      <vt:lpstr>Qualifications</vt:lpstr>
      <vt:lpstr>Schedule for 2016</vt:lpstr>
      <vt:lpstr>Conclusions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ALTO facility</dc:title>
  <dc:creator>Georgi Georgiev</dc:creator>
  <cp:lastModifiedBy>Georgi Georgiev</cp:lastModifiedBy>
  <cp:revision>269</cp:revision>
  <dcterms:created xsi:type="dcterms:W3CDTF">2015-03-13T08:37:38Z</dcterms:created>
  <dcterms:modified xsi:type="dcterms:W3CDTF">2016-05-18T20:39:01Z</dcterms:modified>
</cp:coreProperties>
</file>