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73" r:id="rId2"/>
    <p:sldId id="438" r:id="rId3"/>
    <p:sldId id="440" r:id="rId4"/>
    <p:sldId id="451" r:id="rId5"/>
    <p:sldId id="453" r:id="rId6"/>
    <p:sldId id="460" r:id="rId7"/>
    <p:sldId id="444" r:id="rId8"/>
    <p:sldId id="445" r:id="rId9"/>
    <p:sldId id="441" r:id="rId10"/>
    <p:sldId id="443" r:id="rId11"/>
    <p:sldId id="416" r:id="rId12"/>
    <p:sldId id="426" r:id="rId13"/>
    <p:sldId id="418" r:id="rId14"/>
    <p:sldId id="458" r:id="rId15"/>
    <p:sldId id="415" r:id="rId16"/>
    <p:sldId id="457" r:id="rId17"/>
    <p:sldId id="455" r:id="rId18"/>
    <p:sldId id="456" r:id="rId19"/>
    <p:sldId id="461" r:id="rId20"/>
    <p:sldId id="452" r:id="rId21"/>
    <p:sldId id="449" r:id="rId22"/>
    <p:sldId id="463" r:id="rId23"/>
    <p:sldId id="464" r:id="rId24"/>
    <p:sldId id="437" r:id="rId25"/>
    <p:sldId id="462" r:id="rId26"/>
    <p:sldId id="447" r:id="rId27"/>
    <p:sldId id="448" r:id="rId28"/>
    <p:sldId id="424" r:id="rId29"/>
    <p:sldId id="454" r:id="rId30"/>
    <p:sldId id="459" r:id="rId31"/>
    <p:sldId id="450" r:id="rId32"/>
    <p:sldId id="432" r:id="rId33"/>
    <p:sldId id="436" r:id="rId34"/>
    <p:sldId id="421" r:id="rId35"/>
    <p:sldId id="423" r:id="rId36"/>
    <p:sldId id="425" r:id="rId37"/>
    <p:sldId id="419" r:id="rId38"/>
    <p:sldId id="435" r:id="rId39"/>
    <p:sldId id="420" r:id="rId40"/>
    <p:sldId id="439" r:id="rId41"/>
    <p:sldId id="433" r:id="rId42"/>
    <p:sldId id="434" r:id="rId43"/>
    <p:sldId id="430" r:id="rId44"/>
    <p:sldId id="428" r:id="rId45"/>
    <p:sldId id="431" r:id="rId46"/>
    <p:sldId id="427" r:id="rId47"/>
    <p:sldId id="429" r:id="rId48"/>
    <p:sldId id="442" r:id="rId4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11" autoAdjust="0"/>
    <p:restoredTop sz="94660"/>
  </p:normalViewPr>
  <p:slideViewPr>
    <p:cSldViewPr>
      <p:cViewPr>
        <p:scale>
          <a:sx n="60" d="100"/>
          <a:sy n="60" d="100"/>
        </p:scale>
        <p:origin x="-1188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5FB0DA-DA9E-4927-9364-D648B55D61E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259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B0DA-DA9E-4927-9364-D648B55D61E6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92E5AD-82BB-4CB6-BF60-BACD1AB97DC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7F7B7-CFC0-4994-BBD5-7C03C7FA59E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598E2-8E98-44AC-8BD4-706AAE1B516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B394F-774C-4AFB-A981-2998ADEDDA9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D152A-DA28-4EAD-BE53-DF0CC0395EB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EE720-0FCD-4C71-9A71-65C5542A58E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BBC38-C56D-4822-8CC6-AC8559A2210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B492E-0BB8-42C2-B967-8A8F6982234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03030-520D-4376-80D2-CB556E3FE0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19405-2B10-4190-AA75-84141FFE300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820EB-81E2-41FF-BE9B-9D1F4897170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BF746-7EA9-4569-89BA-C764102E89D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6282D7-AAD4-42DD-9C29-57092C1222CD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38816" y="548680"/>
            <a:ext cx="767389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i="1" dirty="0" smtClean="0">
                <a:solidFill>
                  <a:srgbClr val="FFFF99"/>
                </a:solidFill>
              </a:rPr>
              <a:t>Decay spectroscopy with LaBr</a:t>
            </a:r>
            <a:r>
              <a:rPr lang="en-GB" sz="3600" i="1" baseline="-25000" dirty="0" smtClean="0">
                <a:solidFill>
                  <a:srgbClr val="FFFF99"/>
                </a:solidFill>
              </a:rPr>
              <a:t>3</a:t>
            </a:r>
            <a:r>
              <a:rPr lang="en-GB" sz="3600" i="1" dirty="0" smtClean="0">
                <a:solidFill>
                  <a:srgbClr val="FFFF99"/>
                </a:solidFill>
              </a:rPr>
              <a:t>(Ce) </a:t>
            </a:r>
          </a:p>
          <a:p>
            <a:pPr algn="ctr"/>
            <a:r>
              <a:rPr lang="en-GB" sz="3600" i="1" dirty="0" smtClean="0">
                <a:solidFill>
                  <a:srgbClr val="FFFF99"/>
                </a:solidFill>
              </a:rPr>
              <a:t>detectors at RIKEN and GSI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843808" y="2992043"/>
            <a:ext cx="3308855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</a:rPr>
              <a:t>Zsolt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</a:rPr>
              <a:t>Podoly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</a:rPr>
              <a:t>k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</a:rPr>
              <a:t>University of Surrey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3686" y="5943462"/>
            <a:ext cx="3100314" cy="914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1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18"/>
            <a:ext cx="5150445" cy="667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6502108"/>
            <a:ext cx="483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F. Browne et al., Phys. Lett. B 750 (2015) 448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29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" y="620688"/>
            <a:ext cx="912300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1499" y="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Future at RIKEN?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67135"/>
            <a:ext cx="4362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Neutron-rich nuclei at EURICA</a:t>
            </a:r>
          </a:p>
        </p:txBody>
      </p:sp>
    </p:spTree>
    <p:extLst>
      <p:ext uri="{BB962C8B-B14F-4D97-AF65-F5344CB8AC3E}">
        <p14:creationId xmlns:p14="http://schemas.microsoft.com/office/powerpoint/2010/main" val="31532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11756" cy="404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7" y="84898"/>
            <a:ext cx="6538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Around 170Dy: energy systematics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7" y="659367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E(2+)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659367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E(4+)-E(2+)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513" y="5301208"/>
            <a:ext cx="833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Excitation energies: kink at N=100</a:t>
            </a:r>
          </a:p>
          <a:p>
            <a:r>
              <a:rPr lang="el-GR" sz="2400" dirty="0" smtClean="0">
                <a:solidFill>
                  <a:srgbClr val="0070C0"/>
                </a:solidFill>
              </a:rPr>
              <a:t>β</a:t>
            </a:r>
            <a:r>
              <a:rPr lang="en-GB" sz="2400" baseline="-25000" dirty="0" smtClean="0">
                <a:solidFill>
                  <a:srgbClr val="0070C0"/>
                </a:solidFill>
              </a:rPr>
              <a:t>2</a:t>
            </a:r>
            <a:r>
              <a:rPr lang="en-GB" sz="2400" dirty="0" smtClean="0">
                <a:solidFill>
                  <a:srgbClr val="0070C0"/>
                </a:solidFill>
              </a:rPr>
              <a:t> deformation calculations, </a:t>
            </a:r>
            <a:r>
              <a:rPr lang="en-GB" sz="2400" i="1" dirty="0" smtClean="0">
                <a:solidFill>
                  <a:srgbClr val="0070C0"/>
                </a:solidFill>
              </a:rPr>
              <a:t>always</a:t>
            </a:r>
            <a:r>
              <a:rPr lang="en-GB" sz="2400" dirty="0" smtClean="0">
                <a:solidFill>
                  <a:srgbClr val="0070C0"/>
                </a:solidFill>
              </a:rPr>
              <a:t> smooth change: no kink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13" y="6525344"/>
            <a:ext cx="540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Z. Patel et al., Phys, Rev. Lett. 113, 262502 (2014)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11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595"/>
            <a:ext cx="9036496" cy="598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96" y="476672"/>
            <a:ext cx="924329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0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Identification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7371" y="648866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Z. Patel, PhD thesis, University of Surrey (2016)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0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346" name="Group 2"/>
          <p:cNvGrpSpPr>
            <a:grpSpLocks/>
          </p:cNvGrpSpPr>
          <p:nvPr/>
        </p:nvGrpSpPr>
        <p:grpSpPr bwMode="auto">
          <a:xfrm>
            <a:off x="228600" y="1268413"/>
            <a:ext cx="8915400" cy="5276850"/>
            <a:chOff x="144" y="799"/>
            <a:chExt cx="5616" cy="3324"/>
          </a:xfrm>
        </p:grpSpPr>
        <p:grpSp>
          <p:nvGrpSpPr>
            <p:cNvPr id="313347" name="Group 3"/>
            <p:cNvGrpSpPr>
              <a:grpSpLocks/>
            </p:cNvGrpSpPr>
            <p:nvPr/>
          </p:nvGrpSpPr>
          <p:grpSpPr bwMode="auto">
            <a:xfrm>
              <a:off x="144" y="799"/>
              <a:ext cx="5616" cy="3324"/>
              <a:chOff x="144" y="1585"/>
              <a:chExt cx="5616" cy="3324"/>
            </a:xfrm>
          </p:grpSpPr>
          <p:pic>
            <p:nvPicPr>
              <p:cNvPr id="31334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585"/>
                <a:ext cx="5472" cy="27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13349" name="Rectangle 5"/>
              <p:cNvSpPr>
                <a:spLocks noChangeArrowheads="1"/>
              </p:cNvSpPr>
              <p:nvPr/>
            </p:nvSpPr>
            <p:spPr bwMode="auto">
              <a:xfrm>
                <a:off x="4377" y="2478"/>
                <a:ext cx="1383" cy="18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3350" name="Rectangle 6"/>
              <p:cNvSpPr>
                <a:spLocks noChangeArrowheads="1"/>
              </p:cNvSpPr>
              <p:nvPr/>
            </p:nvSpPr>
            <p:spPr bwMode="auto">
              <a:xfrm>
                <a:off x="4105" y="3067"/>
                <a:ext cx="1383" cy="18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3351" name="Rectangle 7"/>
              <p:cNvSpPr>
                <a:spLocks noChangeArrowheads="1"/>
              </p:cNvSpPr>
              <p:nvPr/>
            </p:nvSpPr>
            <p:spPr bwMode="auto">
              <a:xfrm>
                <a:off x="4195" y="2205"/>
                <a:ext cx="1383" cy="18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3352" name="Rectangle 8"/>
              <p:cNvSpPr>
                <a:spLocks noChangeArrowheads="1"/>
              </p:cNvSpPr>
              <p:nvPr/>
            </p:nvSpPr>
            <p:spPr bwMode="auto">
              <a:xfrm>
                <a:off x="4150" y="2931"/>
                <a:ext cx="1383" cy="18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3353" name="Rectangle 9"/>
              <p:cNvSpPr>
                <a:spLocks noChangeArrowheads="1"/>
              </p:cNvSpPr>
              <p:nvPr/>
            </p:nvSpPr>
            <p:spPr bwMode="auto">
              <a:xfrm>
                <a:off x="4105" y="2976"/>
                <a:ext cx="1383" cy="18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3354" name="Rectangle 10"/>
              <p:cNvSpPr>
                <a:spLocks noChangeArrowheads="1"/>
              </p:cNvSpPr>
              <p:nvPr/>
            </p:nvSpPr>
            <p:spPr bwMode="auto">
              <a:xfrm>
                <a:off x="521" y="3203"/>
                <a:ext cx="2677" cy="1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13355" name="Rectangle 11"/>
            <p:cNvSpPr>
              <a:spLocks noChangeArrowheads="1"/>
            </p:cNvSpPr>
            <p:nvPr/>
          </p:nvSpPr>
          <p:spPr bwMode="auto">
            <a:xfrm>
              <a:off x="1701" y="845"/>
              <a:ext cx="2041" cy="181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13356" name="Group 12"/>
          <p:cNvGrpSpPr>
            <a:grpSpLocks/>
          </p:cNvGrpSpPr>
          <p:nvPr/>
        </p:nvGrpSpPr>
        <p:grpSpPr bwMode="auto">
          <a:xfrm>
            <a:off x="6637338" y="2278063"/>
            <a:ext cx="2451100" cy="3124200"/>
            <a:chOff x="4072" y="2352"/>
            <a:chExt cx="1544" cy="1968"/>
          </a:xfrm>
        </p:grpSpPr>
        <p:pic>
          <p:nvPicPr>
            <p:cNvPr id="313357" name="Picture 13" descr="stopp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2"/>
            <a:stretch>
              <a:fillRect/>
            </a:stretch>
          </p:blipFill>
          <p:spPr bwMode="auto">
            <a:xfrm>
              <a:off x="4128" y="2640"/>
              <a:ext cx="1440" cy="1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3358" name="Rectangle 14"/>
            <p:cNvSpPr>
              <a:spLocks noChangeArrowheads="1"/>
            </p:cNvSpPr>
            <p:nvPr/>
          </p:nvSpPr>
          <p:spPr bwMode="auto">
            <a:xfrm>
              <a:off x="4848" y="4032"/>
              <a:ext cx="76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3359" name="Freeform 15"/>
            <p:cNvSpPr>
              <a:spLocks/>
            </p:cNvSpPr>
            <p:nvPr/>
          </p:nvSpPr>
          <p:spPr bwMode="auto">
            <a:xfrm>
              <a:off x="4168" y="2352"/>
              <a:ext cx="1208" cy="216"/>
            </a:xfrm>
            <a:custGeom>
              <a:avLst/>
              <a:gdLst>
                <a:gd name="T0" fmla="*/ 1016 w 1208"/>
                <a:gd name="T1" fmla="*/ 48 h 216"/>
                <a:gd name="T2" fmla="*/ 728 w 1208"/>
                <a:gd name="T3" fmla="*/ 0 h 216"/>
                <a:gd name="T4" fmla="*/ 152 w 1208"/>
                <a:gd name="T5" fmla="*/ 48 h 216"/>
                <a:gd name="T6" fmla="*/ 152 w 1208"/>
                <a:gd name="T7" fmla="*/ 192 h 216"/>
                <a:gd name="T8" fmla="*/ 1064 w 1208"/>
                <a:gd name="T9" fmla="*/ 192 h 216"/>
                <a:gd name="T10" fmla="*/ 1016 w 1208"/>
                <a:gd name="T11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8" h="216">
                  <a:moveTo>
                    <a:pt x="1016" y="48"/>
                  </a:moveTo>
                  <a:cubicBezTo>
                    <a:pt x="960" y="16"/>
                    <a:pt x="872" y="0"/>
                    <a:pt x="728" y="0"/>
                  </a:cubicBezTo>
                  <a:cubicBezTo>
                    <a:pt x="584" y="0"/>
                    <a:pt x="248" y="16"/>
                    <a:pt x="152" y="48"/>
                  </a:cubicBezTo>
                  <a:cubicBezTo>
                    <a:pt x="56" y="80"/>
                    <a:pt x="0" y="168"/>
                    <a:pt x="152" y="192"/>
                  </a:cubicBezTo>
                  <a:cubicBezTo>
                    <a:pt x="304" y="216"/>
                    <a:pt x="920" y="216"/>
                    <a:pt x="1064" y="192"/>
                  </a:cubicBezTo>
                  <a:cubicBezTo>
                    <a:pt x="1208" y="168"/>
                    <a:pt x="1072" y="80"/>
                    <a:pt x="1016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3360" name="Freeform 16"/>
            <p:cNvSpPr>
              <a:spLocks/>
            </p:cNvSpPr>
            <p:nvPr/>
          </p:nvSpPr>
          <p:spPr bwMode="auto">
            <a:xfrm>
              <a:off x="4474" y="2544"/>
              <a:ext cx="326" cy="96"/>
            </a:xfrm>
            <a:custGeom>
              <a:avLst/>
              <a:gdLst>
                <a:gd name="T0" fmla="*/ 14 w 359"/>
                <a:gd name="T1" fmla="*/ 19 h 122"/>
                <a:gd name="T2" fmla="*/ 86 w 359"/>
                <a:gd name="T3" fmla="*/ 110 h 122"/>
                <a:gd name="T4" fmla="*/ 302 w 359"/>
                <a:gd name="T5" fmla="*/ 106 h 122"/>
                <a:gd name="T6" fmla="*/ 268 w 359"/>
                <a:gd name="T7" fmla="*/ 48 h 122"/>
                <a:gd name="T8" fmla="*/ 14 w 359"/>
                <a:gd name="T9" fmla="*/ 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22">
                  <a:moveTo>
                    <a:pt x="14" y="19"/>
                  </a:moveTo>
                  <a:cubicBezTo>
                    <a:pt x="0" y="61"/>
                    <a:pt x="50" y="100"/>
                    <a:pt x="86" y="110"/>
                  </a:cubicBezTo>
                  <a:cubicBezTo>
                    <a:pt x="158" y="109"/>
                    <a:pt x="232" y="122"/>
                    <a:pt x="302" y="106"/>
                  </a:cubicBezTo>
                  <a:cubicBezTo>
                    <a:pt x="359" y="93"/>
                    <a:pt x="270" y="49"/>
                    <a:pt x="268" y="48"/>
                  </a:cubicBezTo>
                  <a:cubicBezTo>
                    <a:pt x="201" y="0"/>
                    <a:pt x="58" y="22"/>
                    <a:pt x="14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3361" name="Freeform 17"/>
            <p:cNvSpPr>
              <a:spLocks/>
            </p:cNvSpPr>
            <p:nvPr/>
          </p:nvSpPr>
          <p:spPr bwMode="auto">
            <a:xfrm>
              <a:off x="4072" y="3152"/>
              <a:ext cx="104" cy="160"/>
            </a:xfrm>
            <a:custGeom>
              <a:avLst/>
              <a:gdLst>
                <a:gd name="T0" fmla="*/ 56 w 104"/>
                <a:gd name="T1" fmla="*/ 16 h 160"/>
                <a:gd name="T2" fmla="*/ 8 w 104"/>
                <a:gd name="T3" fmla="*/ 16 h 160"/>
                <a:gd name="T4" fmla="*/ 8 w 104"/>
                <a:gd name="T5" fmla="*/ 112 h 160"/>
                <a:gd name="T6" fmla="*/ 56 w 104"/>
                <a:gd name="T7" fmla="*/ 160 h 160"/>
                <a:gd name="T8" fmla="*/ 104 w 104"/>
                <a:gd name="T9" fmla="*/ 112 h 160"/>
                <a:gd name="T10" fmla="*/ 56 w 104"/>
                <a:gd name="T11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60">
                  <a:moveTo>
                    <a:pt x="56" y="16"/>
                  </a:moveTo>
                  <a:cubicBezTo>
                    <a:pt x="40" y="0"/>
                    <a:pt x="16" y="0"/>
                    <a:pt x="8" y="16"/>
                  </a:cubicBezTo>
                  <a:cubicBezTo>
                    <a:pt x="0" y="32"/>
                    <a:pt x="0" y="88"/>
                    <a:pt x="8" y="112"/>
                  </a:cubicBezTo>
                  <a:cubicBezTo>
                    <a:pt x="16" y="136"/>
                    <a:pt x="40" y="160"/>
                    <a:pt x="56" y="160"/>
                  </a:cubicBezTo>
                  <a:cubicBezTo>
                    <a:pt x="72" y="160"/>
                    <a:pt x="104" y="136"/>
                    <a:pt x="104" y="112"/>
                  </a:cubicBezTo>
                  <a:cubicBezTo>
                    <a:pt x="104" y="88"/>
                    <a:pt x="72" y="32"/>
                    <a:pt x="56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3362" name="Rectangle 18"/>
          <p:cNvSpPr>
            <a:spLocks noChangeArrowheads="1"/>
          </p:cNvSpPr>
          <p:nvPr/>
        </p:nvSpPr>
        <p:spPr bwMode="auto">
          <a:xfrm>
            <a:off x="0" y="125413"/>
            <a:ext cx="9144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algn="ctr" defTabSz="45720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 defTabSz="45720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defTabSz="45720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defTabSz="45720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defTabSz="45720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Decay spectroscopy at the Fragment Separator</a:t>
            </a:r>
            <a:br>
              <a:rPr lang="en-GB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DESPEC from 2018</a:t>
            </a:r>
            <a:endParaRPr lang="en-GB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363" name="Line 19"/>
          <p:cNvSpPr>
            <a:spLocks noChangeShapeType="1"/>
          </p:cNvSpPr>
          <p:nvPr/>
        </p:nvSpPr>
        <p:spPr bwMode="auto">
          <a:xfrm>
            <a:off x="1331913" y="1196975"/>
            <a:ext cx="6911975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3364" name="Text Box 20"/>
          <p:cNvSpPr txBox="1">
            <a:spLocks noChangeArrowheads="1"/>
          </p:cNvSpPr>
          <p:nvPr/>
        </p:nvSpPr>
        <p:spPr bwMode="auto">
          <a:xfrm>
            <a:off x="4284663" y="1052513"/>
            <a:ext cx="4679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000" b="1"/>
              <a:t>Time from production to spectroscopic analysis: ~ 300 ns</a:t>
            </a:r>
            <a:endParaRPr lang="en-US" altLang="en-US" sz="2000"/>
          </a:p>
        </p:txBody>
      </p:sp>
      <p:sp>
        <p:nvSpPr>
          <p:cNvPr id="313365" name="Text Box 21"/>
          <p:cNvSpPr txBox="1">
            <a:spLocks noChangeArrowheads="1"/>
          </p:cNvSpPr>
          <p:nvPr/>
        </p:nvSpPr>
        <p:spPr bwMode="auto">
          <a:xfrm>
            <a:off x="0" y="2924175"/>
            <a:ext cx="1890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>
                <a:latin typeface="Times New Roman" pitchFamily="18" charset="0"/>
              </a:rPr>
              <a:t>fragmentation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latin typeface="Times New Roman" pitchFamily="18" charset="0"/>
              </a:rPr>
              <a:t>fission</a:t>
            </a:r>
          </a:p>
        </p:txBody>
      </p:sp>
      <p:sp>
        <p:nvSpPr>
          <p:cNvPr id="313366" name="Text Box 22"/>
          <p:cNvSpPr txBox="1">
            <a:spLocks noChangeArrowheads="1"/>
          </p:cNvSpPr>
          <p:nvPr/>
        </p:nvSpPr>
        <p:spPr bwMode="auto">
          <a:xfrm>
            <a:off x="684213" y="4581525"/>
            <a:ext cx="5908675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>
                <a:solidFill>
                  <a:srgbClr val="0000CC"/>
                </a:solidFill>
                <a:latin typeface="Times New Roman" pitchFamily="18" charset="0"/>
              </a:rPr>
              <a:t>Isomers: 	- ‘special’ states</a:t>
            </a:r>
          </a:p>
          <a:p>
            <a:r>
              <a:rPr lang="en-GB" altLang="en-US">
                <a:solidFill>
                  <a:srgbClr val="0000CC"/>
                </a:solidFill>
                <a:latin typeface="Times New Roman" pitchFamily="18" charset="0"/>
              </a:rPr>
              <a:t>		- tool to study exotic nuclei</a:t>
            </a:r>
          </a:p>
          <a:p>
            <a:r>
              <a:rPr lang="en-GB" altLang="en-US">
                <a:solidFill>
                  <a:srgbClr val="0000CC"/>
                </a:solidFill>
                <a:latin typeface="Times New Roman" pitchFamily="18" charset="0"/>
              </a:rPr>
              <a:t>Charged particle decays</a:t>
            </a:r>
          </a:p>
        </p:txBody>
      </p:sp>
      <p:sp>
        <p:nvSpPr>
          <p:cNvPr id="313367" name="Text Box 23"/>
          <p:cNvSpPr txBox="1">
            <a:spLocks noChangeArrowheads="1"/>
          </p:cNvSpPr>
          <p:nvPr/>
        </p:nvSpPr>
        <p:spPr bwMode="auto">
          <a:xfrm>
            <a:off x="4356100" y="6400800"/>
            <a:ext cx="3348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400"/>
              <a:t>Very sensitive method</a:t>
            </a:r>
          </a:p>
        </p:txBody>
      </p:sp>
    </p:spTree>
    <p:extLst>
      <p:ext uri="{BB962C8B-B14F-4D97-AF65-F5344CB8AC3E}">
        <p14:creationId xmlns:p14="http://schemas.microsoft.com/office/powerpoint/2010/main" val="31481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1230313" y="78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1782389" y="49213"/>
            <a:ext cx="56252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3200" dirty="0">
                <a:solidFill>
                  <a:srgbClr val="FF0000"/>
                </a:solidFill>
                <a:cs typeface="Arial" charset="0"/>
              </a:rPr>
              <a:t>In-Flight Fragment </a:t>
            </a:r>
            <a:r>
              <a:rPr lang="de-DE" altLang="en-US" sz="3200" dirty="0" smtClean="0">
                <a:solidFill>
                  <a:srgbClr val="FF0000"/>
                </a:solidFill>
                <a:cs typeface="Arial" charset="0"/>
              </a:rPr>
              <a:t>Separation</a:t>
            </a:r>
            <a:endParaRPr lang="de-DE" altLang="en-US" sz="32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38244" name="Picture 4" descr="operating-domain-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0" y="668401"/>
            <a:ext cx="7290210" cy="61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663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6589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575"/>
          </a:xfrm>
          <a:noFill/>
          <a:ln/>
        </p:spPr>
      </p:pic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4217988" y="103188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endParaRPr lang="en-GB" altLang="en-US" sz="2200">
              <a:solidFill>
                <a:schemeClr val="accent1"/>
              </a:solidFill>
            </a:endParaRPr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473200" y="0"/>
            <a:ext cx="7670800" cy="1193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en-US" sz="2200" b="1">
                <a:solidFill>
                  <a:srgbClr val="FFFFFF"/>
                </a:solidFill>
              </a:rPr>
              <a:t>Stopped Rising Array @ GSI: 15 x 7 element CLUSTERs</a:t>
            </a:r>
          </a:p>
          <a:p>
            <a:pPr>
              <a:spcBef>
                <a:spcPct val="20000"/>
              </a:spcBef>
            </a:pPr>
            <a:r>
              <a:rPr lang="el-GR" altLang="en-US" sz="2200" b="1">
                <a:solidFill>
                  <a:srgbClr val="FFFFFF"/>
                </a:solidFill>
              </a:rPr>
              <a:t>ε</a:t>
            </a:r>
            <a:r>
              <a:rPr lang="el-GR" altLang="en-US" sz="2200" b="1" baseline="-25000">
                <a:solidFill>
                  <a:srgbClr val="FFFFFF"/>
                </a:solidFill>
              </a:rPr>
              <a:t>γ</a:t>
            </a:r>
            <a:r>
              <a:rPr lang="en-GB" altLang="en-US" sz="2200" b="1" baseline="-25000">
                <a:solidFill>
                  <a:srgbClr val="FFFFFF"/>
                </a:solidFill>
              </a:rPr>
              <a:t> </a:t>
            </a:r>
            <a:r>
              <a:rPr lang="en-GB" altLang="en-US" sz="2200" b="1">
                <a:solidFill>
                  <a:srgbClr val="FFFFFF"/>
                </a:solidFill>
              </a:rPr>
              <a:t>=11% at 1.3 MeV, </a:t>
            </a:r>
            <a:r>
              <a:rPr lang="en-GB" altLang="en-US" sz="2000" b="1">
                <a:solidFill>
                  <a:srgbClr val="FFFFFF"/>
                </a:solidFill>
              </a:rPr>
              <a:t>20% at 550 keV, 35% at 100 keV </a:t>
            </a:r>
          </a:p>
          <a:p>
            <a:pPr>
              <a:spcBef>
                <a:spcPct val="20000"/>
              </a:spcBef>
            </a:pPr>
            <a:r>
              <a:rPr lang="en-GB" altLang="en-US" sz="2000" b="1">
                <a:solidFill>
                  <a:srgbClr val="FFFFFF"/>
                </a:solidFill>
              </a:rPr>
              <a:t>flight time ~300ns</a:t>
            </a:r>
          </a:p>
        </p:txBody>
      </p:sp>
    </p:spTree>
    <p:extLst>
      <p:ext uri="{BB962C8B-B14F-4D97-AF65-F5344CB8AC3E}">
        <p14:creationId xmlns:p14="http://schemas.microsoft.com/office/powerpoint/2010/main" val="2456542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27095" y="0"/>
            <a:ext cx="8725507" cy="6058483"/>
            <a:chOff x="-193613" y="92354"/>
            <a:chExt cx="6388829" cy="4875790"/>
          </a:xfrm>
        </p:grpSpPr>
        <p:pic>
          <p:nvPicPr>
            <p:cNvPr id="4" name="Picture 5" descr="Chart of nuclei + r-process path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139" r="8266" b="46667"/>
            <a:stretch/>
          </p:blipFill>
          <p:spPr bwMode="auto">
            <a:xfrm>
              <a:off x="395536" y="626438"/>
              <a:ext cx="5799680" cy="434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eck 5"/>
            <p:cNvSpPr/>
            <p:nvPr/>
          </p:nvSpPr>
          <p:spPr>
            <a:xfrm>
              <a:off x="-193613" y="92354"/>
              <a:ext cx="1843178" cy="904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smtClean="0">
                  <a:solidFill>
                    <a:srgbClr val="FF0000"/>
                  </a:solidFill>
                </a:rPr>
                <a:t>DESPEC in 2018-2020</a:t>
              </a:r>
              <a:endParaRPr lang="de-DE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2207546" y="12391"/>
            <a:ext cx="558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Z~82/ N~126; r-process nuclei 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 rot="1430115">
            <a:off x="5463642" y="2049828"/>
            <a:ext cx="1250040" cy="2112635"/>
          </a:xfrm>
          <a:prstGeom prst="ellipse">
            <a:avLst/>
          </a:prstGeom>
          <a:solidFill>
            <a:srgbClr val="92D050">
              <a:alpha val="60000"/>
            </a:srgbClr>
          </a:solidFill>
          <a:ln w="50800">
            <a:solidFill>
              <a:srgbClr val="00B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 rot="1430115">
            <a:off x="5596140" y="2069709"/>
            <a:ext cx="985043" cy="1512804"/>
          </a:xfrm>
          <a:prstGeom prst="ellipse">
            <a:avLst/>
          </a:prstGeom>
          <a:solidFill>
            <a:srgbClr val="92D050">
              <a:alpha val="50000"/>
            </a:srgbClr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 rot="1430115">
            <a:off x="5835615" y="2072101"/>
            <a:ext cx="653283" cy="1053816"/>
          </a:xfrm>
          <a:prstGeom prst="ellipse">
            <a:avLst/>
          </a:prstGeom>
          <a:solidFill>
            <a:srgbClr val="92D050">
              <a:alpha val="50000"/>
            </a:srgbClr>
          </a:solidFill>
          <a:ln w="50800">
            <a:solidFill>
              <a:srgbClr val="0D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 rot="1430115">
            <a:off x="6014866" y="2054694"/>
            <a:ext cx="437282" cy="643146"/>
          </a:xfrm>
          <a:prstGeom prst="ellipse">
            <a:avLst/>
          </a:prstGeom>
          <a:solidFill>
            <a:srgbClr val="92D050">
              <a:alpha val="50000"/>
            </a:srgbClr>
          </a:solidFill>
          <a:ln w="50800">
            <a:solidFill>
              <a:srgbClr val="86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/>
          <p:cNvCxnSpPr>
            <a:stCxn id="16" idx="1"/>
          </p:cNvCxnSpPr>
          <p:nvPr/>
        </p:nvCxnSpPr>
        <p:spPr>
          <a:xfrm flipH="1">
            <a:off x="6372201" y="3263240"/>
            <a:ext cx="782271" cy="23776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 rot="20601520">
            <a:off x="7118515" y="2848111"/>
            <a:ext cx="1716968" cy="33855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3rd. </a:t>
            </a:r>
            <a:r>
              <a:rPr lang="de-DE" sz="1600" b="1" dirty="0" err="1" smtClean="0">
                <a:solidFill>
                  <a:srgbClr val="FF0000"/>
                </a:solidFill>
              </a:rPr>
              <a:t>waiting</a:t>
            </a:r>
            <a:r>
              <a:rPr lang="de-DE" sz="1600" b="1" dirty="0" smtClean="0">
                <a:solidFill>
                  <a:srgbClr val="FF0000"/>
                </a:solidFill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</a:rPr>
              <a:t>point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 rot="21216270">
            <a:off x="4584839" y="4289201"/>
            <a:ext cx="1500742" cy="33855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r-</a:t>
            </a:r>
            <a:r>
              <a:rPr lang="de-DE" sz="1600" b="1" dirty="0" err="1" smtClean="0">
                <a:solidFill>
                  <a:srgbClr val="FF0000"/>
                </a:solidFill>
              </a:rPr>
              <a:t>process</a:t>
            </a:r>
            <a:r>
              <a:rPr lang="de-DE" sz="1600" b="1" dirty="0" smtClean="0">
                <a:solidFill>
                  <a:srgbClr val="FF0000"/>
                </a:solidFill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</a:rPr>
              <a:t>path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629716" y="1565857"/>
            <a:ext cx="566077" cy="369332"/>
          </a:xfrm>
          <a:prstGeom prst="rect">
            <a:avLst/>
          </a:prstGeom>
          <a:solidFill>
            <a:srgbClr val="C2D84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GSI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6611264" y="1750523"/>
            <a:ext cx="1061264" cy="369332"/>
          </a:xfrm>
          <a:prstGeom prst="rect">
            <a:avLst/>
          </a:prstGeom>
          <a:solidFill>
            <a:srgbClr val="10DE0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Phase-0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6827578" y="2090469"/>
            <a:ext cx="106126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Phase-1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6915735" y="2424682"/>
            <a:ext cx="1061264" cy="369332"/>
          </a:xfrm>
          <a:prstGeom prst="rect">
            <a:avLst/>
          </a:prstGeom>
          <a:solidFill>
            <a:srgbClr val="00B0A8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Phase-2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683568" y="4918450"/>
            <a:ext cx="2344654" cy="1754326"/>
          </a:xfrm>
          <a:prstGeom prst="rect">
            <a:avLst/>
          </a:prstGeom>
          <a:solidFill>
            <a:srgbClr val="EDF2F9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7030A0"/>
                </a:solidFill>
              </a:rPr>
              <a:t>Mass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abundances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depend</a:t>
            </a:r>
            <a:r>
              <a:rPr lang="de-DE" b="1" dirty="0" smtClean="0">
                <a:solidFill>
                  <a:srgbClr val="7030A0"/>
                </a:solidFill>
              </a:rPr>
              <a:t> on </a:t>
            </a:r>
            <a:r>
              <a:rPr lang="de-DE" b="1" dirty="0" err="1" smtClean="0">
                <a:solidFill>
                  <a:srgbClr val="7030A0"/>
                </a:solidFill>
              </a:rPr>
              <a:t>the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detailed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structure</a:t>
            </a:r>
            <a:endParaRPr lang="de-DE" b="1" dirty="0" smtClean="0">
              <a:solidFill>
                <a:srgbClr val="7030A0"/>
              </a:solidFill>
            </a:endParaRPr>
          </a:p>
          <a:p>
            <a:r>
              <a:rPr lang="de-DE" b="1" dirty="0" err="1" smtClean="0">
                <a:solidFill>
                  <a:srgbClr val="7030A0"/>
                </a:solidFill>
              </a:rPr>
              <a:t>of</a:t>
            </a:r>
            <a:r>
              <a:rPr lang="de-DE" b="1" dirty="0" smtClean="0">
                <a:solidFill>
                  <a:srgbClr val="7030A0"/>
                </a:solidFill>
              </a:rPr>
              <a:t>  N=126 </a:t>
            </a:r>
            <a:r>
              <a:rPr lang="de-DE" b="1" dirty="0" err="1" smtClean="0">
                <a:solidFill>
                  <a:srgbClr val="7030A0"/>
                </a:solidFill>
              </a:rPr>
              <a:t>nuclei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around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the</a:t>
            </a:r>
            <a:r>
              <a:rPr lang="de-DE" b="1" dirty="0" smtClean="0">
                <a:solidFill>
                  <a:srgbClr val="7030A0"/>
                </a:solidFill>
              </a:rPr>
              <a:t> 3rd. r-</a:t>
            </a:r>
            <a:r>
              <a:rPr lang="de-DE" b="1" dirty="0" err="1" smtClean="0">
                <a:solidFill>
                  <a:srgbClr val="7030A0"/>
                </a:solidFill>
              </a:rPr>
              <a:t>process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waiting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point</a:t>
            </a:r>
            <a:endParaRPr lang="de-DE" b="1" dirty="0" smtClean="0">
              <a:solidFill>
                <a:srgbClr val="7030A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50734" y="3560338"/>
            <a:ext cx="136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66"/>
                </a:solidFill>
              </a:rPr>
              <a:t>β-</a:t>
            </a:r>
            <a:r>
              <a:rPr lang="de-DE" b="1" dirty="0" err="1" smtClean="0">
                <a:solidFill>
                  <a:srgbClr val="FF0066"/>
                </a:solidFill>
              </a:rPr>
              <a:t>lifetimes</a:t>
            </a:r>
            <a:endParaRPr lang="de-DE" b="1" dirty="0" smtClean="0">
              <a:solidFill>
                <a:srgbClr val="FF0066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47298" y="827193"/>
            <a:ext cx="415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7030A0"/>
                </a:solidFill>
              </a:rPr>
              <a:t>Previous</a:t>
            </a:r>
            <a:r>
              <a:rPr lang="de-DE" dirty="0" smtClean="0">
                <a:solidFill>
                  <a:srgbClr val="7030A0"/>
                </a:solidFill>
              </a:rPr>
              <a:t> GSI </a:t>
            </a:r>
            <a:r>
              <a:rPr lang="de-DE" dirty="0" err="1" smtClean="0">
                <a:solidFill>
                  <a:srgbClr val="7030A0"/>
                </a:solidFill>
              </a:rPr>
              <a:t>measurements</a:t>
            </a:r>
            <a:r>
              <a:rPr lang="de-DE" dirty="0" smtClean="0">
                <a:solidFill>
                  <a:srgbClr val="7030A0"/>
                </a:solidFill>
              </a:rPr>
              <a:t> </a:t>
            </a:r>
            <a:r>
              <a:rPr lang="de-DE" dirty="0" err="1" smtClean="0">
                <a:solidFill>
                  <a:srgbClr val="7030A0"/>
                </a:solidFill>
              </a:rPr>
              <a:t>contradict</a:t>
            </a:r>
            <a:r>
              <a:rPr lang="de-DE" dirty="0" smtClean="0">
                <a:solidFill>
                  <a:srgbClr val="7030A0"/>
                </a:solidFill>
              </a:rPr>
              <a:t> </a:t>
            </a:r>
            <a:r>
              <a:rPr lang="de-DE" dirty="0" err="1" smtClean="0">
                <a:solidFill>
                  <a:srgbClr val="7030A0"/>
                </a:solidFill>
              </a:rPr>
              <a:t>earlier</a:t>
            </a:r>
            <a:r>
              <a:rPr lang="de-DE" dirty="0" smtClean="0">
                <a:solidFill>
                  <a:srgbClr val="7030A0"/>
                </a:solidFill>
              </a:rPr>
              <a:t> </a:t>
            </a:r>
            <a:r>
              <a:rPr lang="el-GR" dirty="0" smtClean="0">
                <a:solidFill>
                  <a:srgbClr val="7030A0"/>
                </a:solidFill>
              </a:rPr>
              <a:t>β</a:t>
            </a:r>
            <a:r>
              <a:rPr lang="de-DE" dirty="0" smtClean="0">
                <a:solidFill>
                  <a:srgbClr val="7030A0"/>
                </a:solidFill>
              </a:rPr>
              <a:t>-</a:t>
            </a:r>
            <a:r>
              <a:rPr lang="de-DE" dirty="0" err="1" smtClean="0">
                <a:solidFill>
                  <a:srgbClr val="7030A0"/>
                </a:solidFill>
              </a:rPr>
              <a:t>lifetime</a:t>
            </a:r>
            <a:r>
              <a:rPr lang="de-DE" dirty="0" smtClean="0">
                <a:solidFill>
                  <a:srgbClr val="7030A0"/>
                </a:solidFill>
              </a:rPr>
              <a:t> </a:t>
            </a:r>
            <a:r>
              <a:rPr lang="de-DE" dirty="0" err="1" smtClean="0">
                <a:solidFill>
                  <a:srgbClr val="7030A0"/>
                </a:solidFill>
              </a:rPr>
              <a:t>predictions</a:t>
            </a:r>
            <a:r>
              <a:rPr lang="de-DE" dirty="0" smtClean="0">
                <a:solidFill>
                  <a:srgbClr val="7030A0"/>
                </a:solidFill>
              </a:rPr>
              <a:t>!</a:t>
            </a:r>
          </a:p>
          <a:p>
            <a:r>
              <a:rPr lang="de-DE" b="1" dirty="0" smtClean="0">
                <a:solidFill>
                  <a:srgbClr val="7030A0"/>
                </a:solidFill>
              </a:rPr>
              <a:t>→ </a:t>
            </a:r>
            <a:r>
              <a:rPr lang="de-DE" b="1" dirty="0" err="1" smtClean="0">
                <a:solidFill>
                  <a:srgbClr val="7030A0"/>
                </a:solidFill>
              </a:rPr>
              <a:t>Mass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abundances</a:t>
            </a:r>
            <a:r>
              <a:rPr lang="de-DE" b="1" dirty="0" smtClean="0">
                <a:solidFill>
                  <a:srgbClr val="7030A0"/>
                </a:solidFill>
              </a:rPr>
              <a:t> not </a:t>
            </a:r>
            <a:r>
              <a:rPr lang="de-DE" b="1" dirty="0" err="1" smtClean="0">
                <a:solidFill>
                  <a:srgbClr val="7030A0"/>
                </a:solidFill>
              </a:rPr>
              <a:t>understood</a:t>
            </a:r>
            <a:r>
              <a:rPr lang="de-DE" b="1" dirty="0" smtClean="0">
                <a:solidFill>
                  <a:srgbClr val="7030A0"/>
                </a:solidFill>
              </a:rPr>
              <a:t>!!</a:t>
            </a:r>
            <a:endParaRPr lang="de-DE" b="1" dirty="0">
              <a:solidFill>
                <a:srgbClr val="7030A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32068" y="2021098"/>
            <a:ext cx="4217863" cy="2170093"/>
            <a:chOff x="232068" y="2127930"/>
            <a:chExt cx="4217863" cy="217009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68" y="2127930"/>
              <a:ext cx="4217863" cy="217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1694169" y="2173994"/>
              <a:ext cx="17257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latin typeface="Arial Narrow" panose="020B0606020202030204" pitchFamily="34" charset="0"/>
                </a:rPr>
                <a:t>old</a:t>
              </a:r>
              <a:r>
                <a:rPr lang="de-DE" sz="1600" dirty="0" smtClean="0">
                  <a:latin typeface="Arial Narrow" panose="020B0606020202030204" pitchFamily="34" charset="0"/>
                </a:rPr>
                <a:t> T</a:t>
              </a:r>
              <a:r>
                <a:rPr lang="de-DE" sz="1600" baseline="-25000" dirty="0" smtClean="0">
                  <a:latin typeface="Arial Narrow" panose="020B0606020202030204" pitchFamily="34" charset="0"/>
                </a:rPr>
                <a:t>1/2</a:t>
              </a:r>
              <a:r>
                <a:rPr lang="de-DE" sz="1600" dirty="0" smtClean="0">
                  <a:latin typeface="Arial Narrow" panose="020B0606020202030204" pitchFamily="34" charset="0"/>
                </a:rPr>
                <a:t> </a:t>
              </a:r>
              <a:r>
                <a:rPr lang="de-DE" sz="1600" dirty="0" err="1" smtClean="0">
                  <a:latin typeface="Arial Narrow" panose="020B0606020202030204" pitchFamily="34" charset="0"/>
                </a:rPr>
                <a:t>predictions</a:t>
              </a:r>
              <a:endParaRPr lang="de-DE" sz="1600" dirty="0" smtClean="0">
                <a:latin typeface="Arial Narrow" panose="020B0606020202030204" pitchFamily="34" charset="0"/>
              </a:endParaRPr>
            </a:p>
            <a:p>
              <a:r>
                <a:rPr lang="de-DE" sz="1600" dirty="0" err="1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new</a:t>
              </a:r>
              <a:r>
                <a:rPr lang="de-DE" sz="1600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 T</a:t>
              </a:r>
              <a:r>
                <a:rPr lang="de-DE" sz="1600" baseline="-25000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1/2</a:t>
              </a:r>
              <a:r>
                <a:rPr lang="de-DE" sz="1600" dirty="0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600" dirty="0" err="1" smtClean="0">
                  <a:solidFill>
                    <a:srgbClr val="0000FF"/>
                  </a:solidFill>
                  <a:latin typeface="Arial Narrow" panose="020B0606020202030204" pitchFamily="34" charset="0"/>
                </a:rPr>
                <a:t>predictions</a:t>
              </a:r>
              <a:endParaRPr lang="de-DE" sz="1600" dirty="0">
                <a:solidFill>
                  <a:srgbClr val="0000FF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3287759" y="4931092"/>
            <a:ext cx="3514558" cy="1754326"/>
          </a:xfrm>
          <a:prstGeom prst="rect">
            <a:avLst/>
          </a:prstGeom>
          <a:solidFill>
            <a:srgbClr val="FFEFFD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66"/>
                </a:solidFill>
              </a:rPr>
              <a:t>NUSTAR will </a:t>
            </a:r>
            <a:r>
              <a:rPr lang="de-DE" b="1" dirty="0" err="1" smtClean="0">
                <a:solidFill>
                  <a:srgbClr val="FF0066"/>
                </a:solidFill>
              </a:rPr>
              <a:t>measure</a:t>
            </a:r>
            <a:r>
              <a:rPr lang="de-DE" b="1" dirty="0" smtClean="0">
                <a:solidFill>
                  <a:srgbClr val="FF0066"/>
                </a:solidFill>
              </a:rPr>
              <a:t> all relevant</a:t>
            </a:r>
          </a:p>
          <a:p>
            <a:r>
              <a:rPr lang="de-DE" b="1" dirty="0" smtClean="0">
                <a:solidFill>
                  <a:srgbClr val="FF0066"/>
                </a:solidFill>
              </a:rPr>
              <a:t>-</a:t>
            </a:r>
            <a:r>
              <a:rPr lang="de-DE" b="1" dirty="0" err="1" smtClean="0">
                <a:solidFill>
                  <a:srgbClr val="FF0066"/>
                </a:solidFill>
              </a:rPr>
              <a:t>masses</a:t>
            </a:r>
            <a:endParaRPr lang="de-DE" b="1" dirty="0" smtClean="0">
              <a:solidFill>
                <a:srgbClr val="FF0066"/>
              </a:solidFill>
            </a:endParaRPr>
          </a:p>
          <a:p>
            <a:r>
              <a:rPr lang="de-DE" b="1" dirty="0" smtClean="0">
                <a:solidFill>
                  <a:srgbClr val="FF0066"/>
                </a:solidFill>
              </a:rPr>
              <a:t>-β-</a:t>
            </a:r>
            <a:r>
              <a:rPr lang="de-DE" b="1" dirty="0" err="1" smtClean="0">
                <a:solidFill>
                  <a:srgbClr val="FF0066"/>
                </a:solidFill>
              </a:rPr>
              <a:t>lifetimes</a:t>
            </a:r>
            <a:endParaRPr lang="de-DE" b="1" dirty="0" smtClean="0">
              <a:solidFill>
                <a:srgbClr val="FF0066"/>
              </a:solidFill>
            </a:endParaRPr>
          </a:p>
          <a:p>
            <a:r>
              <a:rPr lang="de-DE" b="1" dirty="0" smtClean="0">
                <a:solidFill>
                  <a:srgbClr val="FF0066"/>
                </a:solidFill>
              </a:rPr>
              <a:t>-neutron-</a:t>
            </a:r>
            <a:r>
              <a:rPr lang="de-DE" b="1" dirty="0" err="1" smtClean="0">
                <a:solidFill>
                  <a:srgbClr val="FF0066"/>
                </a:solidFill>
              </a:rPr>
              <a:t>branchings</a:t>
            </a:r>
            <a:endParaRPr lang="de-DE" b="1" dirty="0" smtClean="0">
              <a:solidFill>
                <a:srgbClr val="FF0066"/>
              </a:solidFill>
            </a:endParaRPr>
          </a:p>
          <a:p>
            <a:r>
              <a:rPr lang="de-DE" b="1" dirty="0" smtClean="0">
                <a:solidFill>
                  <a:srgbClr val="FF0066"/>
                </a:solidFill>
              </a:rPr>
              <a:t>-</a:t>
            </a:r>
            <a:r>
              <a:rPr lang="de-DE" b="1" dirty="0" err="1" smtClean="0">
                <a:solidFill>
                  <a:srgbClr val="FF0066"/>
                </a:solidFill>
              </a:rPr>
              <a:t>strength</a:t>
            </a:r>
            <a:r>
              <a:rPr lang="de-DE" b="1" dirty="0" smtClean="0">
                <a:solidFill>
                  <a:srgbClr val="FF0066"/>
                </a:solidFill>
              </a:rPr>
              <a:t> </a:t>
            </a:r>
            <a:r>
              <a:rPr lang="de-DE" b="1" dirty="0" err="1" smtClean="0">
                <a:solidFill>
                  <a:srgbClr val="FF0066"/>
                </a:solidFill>
              </a:rPr>
              <a:t>distributions</a:t>
            </a:r>
            <a:endParaRPr lang="de-DE" b="1" dirty="0" smtClean="0">
              <a:solidFill>
                <a:srgbClr val="FF0066"/>
              </a:solidFill>
            </a:endParaRPr>
          </a:p>
          <a:p>
            <a:r>
              <a:rPr lang="de-DE" b="1" dirty="0" smtClean="0">
                <a:solidFill>
                  <a:srgbClr val="FF0066"/>
                </a:solidFill>
              </a:rPr>
              <a:t>-level </a:t>
            </a:r>
            <a:r>
              <a:rPr lang="de-DE" b="1" dirty="0" err="1" smtClean="0">
                <a:solidFill>
                  <a:srgbClr val="FF0066"/>
                </a:solidFill>
              </a:rPr>
              <a:t>structure</a:t>
            </a:r>
            <a:endParaRPr lang="de-DE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51520" y="620688"/>
            <a:ext cx="8784976" cy="4770537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endParaRPr lang="de-DE" sz="2000" dirty="0">
              <a:solidFill>
                <a:schemeClr val="accent6"/>
              </a:solidFill>
            </a:endParaRPr>
          </a:p>
          <a:p>
            <a:pPr marL="990600" indent="-990600" algn="l">
              <a:buFontTx/>
              <a:buAutoNum type="arabicPlain" startAt="2016"/>
              <a:defRPr/>
            </a:pPr>
            <a:r>
              <a:rPr lang="de-DE" sz="2400" dirty="0" smtClean="0">
                <a:solidFill>
                  <a:schemeClr val="accent6"/>
                </a:solidFill>
              </a:rPr>
              <a:t>SIS-18 </a:t>
            </a:r>
            <a:r>
              <a:rPr lang="de-DE" sz="2400" dirty="0">
                <a:solidFill>
                  <a:schemeClr val="accent6"/>
                </a:solidFill>
              </a:rPr>
              <a:t>upgrade and UNILAC renovation, Operation of UNILAC (experiments) and SIS (tests) </a:t>
            </a:r>
            <a:r>
              <a:rPr lang="de-DE" sz="2400" dirty="0" smtClean="0">
                <a:solidFill>
                  <a:schemeClr val="accent6"/>
                </a:solidFill>
              </a:rPr>
              <a:t> </a:t>
            </a:r>
            <a:r>
              <a:rPr lang="de-DE" sz="2400" dirty="0">
                <a:solidFill>
                  <a:schemeClr val="accent6"/>
                </a:solidFill>
              </a:rPr>
              <a:t>for </a:t>
            </a:r>
            <a:r>
              <a:rPr lang="de-DE" sz="2400" dirty="0" smtClean="0">
                <a:solidFill>
                  <a:schemeClr val="accent6"/>
                </a:solidFill>
              </a:rPr>
              <a:t>12 and 7 weeks,  respectively</a:t>
            </a:r>
          </a:p>
          <a:p>
            <a:pPr algn="l">
              <a:defRPr/>
            </a:pPr>
            <a:endParaRPr lang="de-DE" sz="2400" dirty="0">
              <a:solidFill>
                <a:schemeClr val="accent6"/>
              </a:solidFill>
            </a:endParaRPr>
          </a:p>
          <a:p>
            <a:pPr marL="990600" indent="-990600" algn="l">
              <a:defRPr/>
            </a:pPr>
            <a:r>
              <a:rPr lang="de-DE" sz="2400" dirty="0">
                <a:solidFill>
                  <a:schemeClr val="accent6"/>
                </a:solidFill>
              </a:rPr>
              <a:t>2017: 	</a:t>
            </a:r>
            <a:r>
              <a:rPr lang="de-DE" sz="2400" dirty="0" smtClean="0">
                <a:solidFill>
                  <a:schemeClr val="accent6"/>
                </a:solidFill>
              </a:rPr>
              <a:t>SIS-18 </a:t>
            </a:r>
            <a:r>
              <a:rPr lang="de-DE" sz="2400" dirty="0">
                <a:solidFill>
                  <a:schemeClr val="accent6"/>
                </a:solidFill>
              </a:rPr>
              <a:t>upgrade and shielding enforcement </a:t>
            </a:r>
          </a:p>
          <a:p>
            <a:pPr marL="990600" indent="-990600" algn="l">
              <a:defRPr/>
            </a:pPr>
            <a:r>
              <a:rPr lang="de-DE" sz="2400" dirty="0">
                <a:solidFill>
                  <a:schemeClr val="accent6"/>
                </a:solidFill>
              </a:rPr>
              <a:t>	Q3-4: SIS-18 </a:t>
            </a:r>
            <a:r>
              <a:rPr lang="de-DE" sz="2400" dirty="0" err="1">
                <a:solidFill>
                  <a:schemeClr val="accent6"/>
                </a:solidFill>
              </a:rPr>
              <a:t>commissioning</a:t>
            </a:r>
            <a:endParaRPr lang="de-DE" sz="2400" dirty="0">
              <a:solidFill>
                <a:schemeClr val="accent6"/>
              </a:solidFill>
            </a:endParaRPr>
          </a:p>
          <a:p>
            <a:pPr marL="990600" indent="-990600" algn="l">
              <a:defRPr/>
            </a:pPr>
            <a:endParaRPr lang="de-DE" sz="2000" dirty="0">
              <a:solidFill>
                <a:schemeClr val="accent6"/>
              </a:solidFill>
            </a:endParaRPr>
          </a:p>
          <a:p>
            <a:pPr marL="990600" indent="-990600" algn="l">
              <a:defRPr/>
            </a:pPr>
            <a:r>
              <a:rPr lang="de-DE" sz="2400" dirty="0">
                <a:solidFill>
                  <a:schemeClr val="accent6"/>
                </a:solidFill>
              </a:rPr>
              <a:t>2018:    </a:t>
            </a:r>
            <a:r>
              <a:rPr lang="de-DE" sz="2400" dirty="0" smtClean="0">
                <a:solidFill>
                  <a:schemeClr val="accent6"/>
                </a:solidFill>
              </a:rPr>
              <a:t>4-5 </a:t>
            </a:r>
            <a:r>
              <a:rPr lang="de-DE" sz="2400" dirty="0">
                <a:solidFill>
                  <a:schemeClr val="accent6"/>
                </a:solidFill>
              </a:rPr>
              <a:t>months, FAIR </a:t>
            </a:r>
            <a:r>
              <a:rPr lang="de-DE" sz="2400" b="1" dirty="0">
                <a:solidFill>
                  <a:srgbClr val="FF0000"/>
                </a:solidFill>
              </a:rPr>
              <a:t>preparations and </a:t>
            </a:r>
            <a:r>
              <a:rPr lang="de-DE" sz="2400" b="1" i="1" dirty="0" smtClean="0">
                <a:solidFill>
                  <a:srgbClr val="FF0000"/>
                </a:solidFill>
              </a:rPr>
              <a:t>experiments</a:t>
            </a:r>
          </a:p>
          <a:p>
            <a:pPr marL="990600" indent="-990600" algn="l">
              <a:defRPr/>
            </a:pPr>
            <a:endParaRPr lang="de-DE" sz="2400" dirty="0">
              <a:solidFill>
                <a:schemeClr val="accent6"/>
              </a:solidFill>
            </a:endParaRPr>
          </a:p>
          <a:p>
            <a:pPr algn="l">
              <a:defRPr/>
            </a:pPr>
            <a:r>
              <a:rPr lang="de-DE" sz="2400" dirty="0">
                <a:solidFill>
                  <a:schemeClr val="accent6"/>
                </a:solidFill>
              </a:rPr>
              <a:t>2019:	</a:t>
            </a:r>
            <a:r>
              <a:rPr lang="de-DE" sz="2400" dirty="0" smtClean="0">
                <a:solidFill>
                  <a:schemeClr val="accent6"/>
                </a:solidFill>
              </a:rPr>
              <a:t>  5-6 </a:t>
            </a:r>
            <a:r>
              <a:rPr lang="de-DE" sz="2400" dirty="0">
                <a:solidFill>
                  <a:schemeClr val="accent6"/>
                </a:solidFill>
              </a:rPr>
              <a:t>months, FAIR </a:t>
            </a:r>
            <a:r>
              <a:rPr lang="de-DE" sz="2400" b="1" dirty="0">
                <a:solidFill>
                  <a:srgbClr val="FF0000"/>
                </a:solidFill>
              </a:rPr>
              <a:t>preparations and </a:t>
            </a:r>
            <a:r>
              <a:rPr lang="de-DE" sz="2400" b="1" i="1" dirty="0" smtClean="0">
                <a:solidFill>
                  <a:srgbClr val="FF0000"/>
                </a:solidFill>
              </a:rPr>
              <a:t>experiments</a:t>
            </a:r>
          </a:p>
          <a:p>
            <a:pPr algn="l">
              <a:defRPr/>
            </a:pPr>
            <a:endParaRPr lang="de-DE" sz="2400" dirty="0">
              <a:solidFill>
                <a:schemeClr val="accent6"/>
              </a:solidFill>
            </a:endParaRPr>
          </a:p>
          <a:p>
            <a:pPr algn="l">
              <a:defRPr/>
            </a:pPr>
            <a:r>
              <a:rPr lang="de-DE" sz="2400" dirty="0">
                <a:solidFill>
                  <a:schemeClr val="accent6"/>
                </a:solidFill>
              </a:rPr>
              <a:t>2020:	</a:t>
            </a:r>
            <a:r>
              <a:rPr lang="de-DE" sz="2400" dirty="0" smtClean="0">
                <a:solidFill>
                  <a:schemeClr val="accent6"/>
                </a:solidFill>
              </a:rPr>
              <a:t>  5-6 </a:t>
            </a:r>
            <a:r>
              <a:rPr lang="de-DE" sz="2400" dirty="0">
                <a:solidFill>
                  <a:schemeClr val="accent6"/>
                </a:solidFill>
              </a:rPr>
              <a:t>months, FAIR </a:t>
            </a:r>
            <a:r>
              <a:rPr lang="de-DE" sz="2400" b="1" dirty="0">
                <a:solidFill>
                  <a:srgbClr val="FF0000"/>
                </a:solidFill>
              </a:rPr>
              <a:t>preparations and </a:t>
            </a:r>
            <a:r>
              <a:rPr lang="de-DE" sz="2400" b="1" i="1" dirty="0" smtClean="0">
                <a:solidFill>
                  <a:srgbClr val="FF0000"/>
                </a:solidFill>
              </a:rPr>
              <a:t>experiments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9219" name="Titel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229600" cy="1143000"/>
          </a:xfrm>
        </p:spPr>
        <p:txBody>
          <a:bodyPr/>
          <a:lstStyle/>
          <a:p>
            <a:r>
              <a:rPr lang="de-DE" altLang="de-DE" sz="2800" dirty="0" smtClean="0">
                <a:solidFill>
                  <a:srgbClr val="FF0000"/>
                </a:solidFill>
              </a:rPr>
              <a:t>Beam time at GSI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8190" y="5391225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Experiments 2018-- : DESPEC, R3B, (ILIMA)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92" y="6334780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DESPEC physics worksh</a:t>
            </a:r>
            <a:r>
              <a:rPr lang="en-GB" sz="2800" dirty="0"/>
              <a:t>o</a:t>
            </a:r>
            <a:r>
              <a:rPr lang="en-GB" sz="2800" dirty="0" smtClean="0"/>
              <a:t>p: 27 September 2016, York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962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15651"/>
            <a:ext cx="3384376" cy="257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61" y="-88406"/>
            <a:ext cx="6329694" cy="462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219"/>
            <a:ext cx="2922561" cy="46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3812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AIDA+LaBr</a:t>
            </a:r>
            <a:r>
              <a:rPr lang="en-GB" sz="2800" baseline="-25000" dirty="0" smtClean="0">
                <a:solidFill>
                  <a:srgbClr val="FF0000"/>
                </a:solidFill>
              </a:rPr>
              <a:t>3</a:t>
            </a:r>
            <a:r>
              <a:rPr lang="en-GB" sz="2800" dirty="0" smtClean="0">
                <a:solidFill>
                  <a:srgbClr val="FF0000"/>
                </a:solidFill>
              </a:rPr>
              <a:t>(Ce) array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2018 onwards at GSI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708920"/>
            <a:ext cx="3136257" cy="393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1"/>
          <a:stretch/>
        </p:blipFill>
        <p:spPr bwMode="auto">
          <a:xfrm>
            <a:off x="-184512" y="692696"/>
            <a:ext cx="9319345" cy="15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482" y="10297"/>
            <a:ext cx="8201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Decay spectroscopy following fragmentation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3924062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3140968"/>
            <a:ext cx="36231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 smtClean="0">
                <a:solidFill>
                  <a:srgbClr val="002060"/>
                </a:solidFill>
              </a:rPr>
              <a:t>238</a:t>
            </a:r>
            <a:r>
              <a:rPr lang="en-GB" sz="2400" dirty="0" smtClean="0">
                <a:solidFill>
                  <a:srgbClr val="002060"/>
                </a:solidFill>
              </a:rPr>
              <a:t>U fission at 345 MeV/u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+ Very sensitive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Isomeric or beta decay</a:t>
            </a:r>
          </a:p>
        </p:txBody>
      </p:sp>
    </p:spTree>
    <p:extLst>
      <p:ext uri="{BB962C8B-B14F-4D97-AF65-F5344CB8AC3E}">
        <p14:creationId xmlns:p14="http://schemas.microsoft.com/office/powerpoint/2010/main" val="22623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" y="385068"/>
            <a:ext cx="6192914" cy="64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76" y="4363427"/>
            <a:ext cx="6527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188427"/>
            <a:ext cx="80391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4356992" y="5971143"/>
            <a:ext cx="417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O. Roberts et al., NIM A 748, 91 (2014)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0"/>
            <a:ext cx="7208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FATIMA Technical Design Report </a:t>
            </a:r>
            <a:r>
              <a:rPr lang="en-GB" dirty="0" smtClean="0"/>
              <a:t>(L.M. Fraile et al., 2015)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3176" y="2564904"/>
            <a:ext cx="58197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" y="4053504"/>
            <a:ext cx="9158519" cy="26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1569434"/>
            <a:ext cx="59626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737" y="6488668"/>
            <a:ext cx="417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O. Roberts et al., NIM A 748, 91 (2014)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419872" y="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Simulations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2" y="731541"/>
            <a:ext cx="8881528" cy="331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2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" y="419104"/>
            <a:ext cx="7733997" cy="59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737" y="6488668"/>
            <a:ext cx="417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O. Roberts et al., NIM A 748, 91 (2014)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419872" y="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Simulations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112" y="692696"/>
            <a:ext cx="8046360" cy="539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39" y="836712"/>
            <a:ext cx="2922561" cy="46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0"/>
            <a:ext cx="478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Existing frame (36 detectors)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6294511"/>
            <a:ext cx="6177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A fourth ring can be added at forward angle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9079"/>
            <a:ext cx="5616624" cy="368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2590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627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Summary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3069" y="532793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/fission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6430" y="523846"/>
            <a:ext cx="726514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solidFill>
                  <a:srgbClr val="002060"/>
                </a:solidFill>
              </a:rPr>
              <a:t>Fast-timing used at RIKEN (</a:t>
            </a:r>
            <a:r>
              <a:rPr lang="en-GB" sz="2400" dirty="0" err="1" smtClean="0">
                <a:solidFill>
                  <a:srgbClr val="002060"/>
                </a:solidFill>
              </a:rPr>
              <a:t>Zr</a:t>
            </a:r>
            <a:r>
              <a:rPr lang="en-GB" sz="2400" dirty="0" smtClean="0">
                <a:solidFill>
                  <a:srgbClr val="002060"/>
                </a:solidFill>
              </a:rPr>
              <a:t> nuclei)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solidFill>
                  <a:srgbClr val="002060"/>
                </a:solidFill>
              </a:rPr>
              <a:t>Future: dedicated setup for fast-timing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</a:rPr>
              <a:t>	</a:t>
            </a:r>
            <a:r>
              <a:rPr lang="en-GB" sz="2400" dirty="0" smtClean="0">
                <a:solidFill>
                  <a:srgbClr val="002060"/>
                </a:solidFill>
              </a:rPr>
              <a:t>  high gamma (and beta/alpha) efficiency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solidFill>
                  <a:srgbClr val="002060"/>
                </a:solidFill>
              </a:rPr>
              <a:t>Physics case?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</a:rPr>
              <a:t>	</a:t>
            </a:r>
            <a:r>
              <a:rPr lang="en-GB" sz="2400" dirty="0" smtClean="0">
                <a:solidFill>
                  <a:srgbClr val="002060"/>
                </a:solidFill>
              </a:rPr>
              <a:t>for RIKEN (fission products?)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</a:rPr>
              <a:t>	</a:t>
            </a:r>
            <a:r>
              <a:rPr lang="en-GB" sz="2400" dirty="0" smtClean="0">
                <a:solidFill>
                  <a:srgbClr val="002060"/>
                </a:solidFill>
              </a:rPr>
              <a:t>for GSI (heavy nuclei?)</a:t>
            </a:r>
          </a:p>
        </p:txBody>
      </p:sp>
    </p:spTree>
    <p:extLst>
      <p:ext uri="{BB962C8B-B14F-4D97-AF65-F5344CB8AC3E}">
        <p14:creationId xmlns:p14="http://schemas.microsoft.com/office/powerpoint/2010/main" val="37570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0" y="641350"/>
            <a:ext cx="8664551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-recently large amount of new experimental info </a:t>
            </a:r>
          </a:p>
          <a:p>
            <a:r>
              <a:rPr lang="en-GB" sz="2800" dirty="0">
                <a:solidFill>
                  <a:srgbClr val="FFFF00"/>
                </a:solidFill>
              </a:rPr>
              <a:t>			on neutron-rich </a:t>
            </a:r>
            <a:r>
              <a:rPr lang="en-GB" sz="2800" dirty="0" smtClean="0">
                <a:solidFill>
                  <a:srgbClr val="FFFF00"/>
                </a:solidFill>
              </a:rPr>
              <a:t>N&gt;126 nuclei</a:t>
            </a:r>
            <a:endParaRPr lang="en-GB" sz="2800" dirty="0">
              <a:solidFill>
                <a:srgbClr val="FFFF00"/>
              </a:solidFill>
            </a:endParaRP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 smtClean="0">
                <a:solidFill>
                  <a:srgbClr val="FFFF00"/>
                </a:solidFill>
              </a:rPr>
              <a:t>-excited states and lifetimes from fragmentation</a:t>
            </a:r>
            <a:endParaRPr lang="en-GB" sz="2800" dirty="0">
              <a:solidFill>
                <a:srgbClr val="FFFF00"/>
              </a:solidFill>
            </a:endParaRP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 smtClean="0">
                <a:solidFill>
                  <a:srgbClr val="FFFF00"/>
                </a:solidFill>
              </a:rPr>
              <a:t>-ideal testing ground for allowed vs FF beta decay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 smtClean="0">
                <a:solidFill>
                  <a:srgbClr val="FFFF00"/>
                </a:solidFill>
              </a:rPr>
              <a:t>-role of FF transitions in nucleosynthesis</a:t>
            </a:r>
            <a:endParaRPr lang="en-GB" sz="2800" dirty="0">
              <a:solidFill>
                <a:srgbClr val="FFFF00"/>
              </a:solidFill>
            </a:endParaRP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 smtClean="0">
                <a:solidFill>
                  <a:srgbClr val="FFFF00"/>
                </a:solidFill>
              </a:rPr>
              <a:t>-future: fragmentation and/or multi-nucleon transfer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r>
              <a:rPr lang="en-GB" sz="2800" dirty="0" smtClean="0">
                <a:solidFill>
                  <a:srgbClr val="FFFF00"/>
                </a:solidFill>
              </a:rPr>
              <a:t>-future: setups dedicated to heavy neutron-rich nuclei</a:t>
            </a:r>
            <a:endParaRPr lang="en-GB" sz="2800" dirty="0">
              <a:solidFill>
                <a:srgbClr val="FFFF00"/>
              </a:solidFill>
            </a:endParaRPr>
          </a:p>
          <a:p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492500" y="50800"/>
            <a:ext cx="1763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3200" u="none" dirty="0">
                <a:solidFill>
                  <a:srgbClr val="FF0000"/>
                </a:solidFill>
                <a:latin typeface="Times New Roman" pitchFamily="18" charset="0"/>
              </a:rPr>
              <a:t>Summary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7388391" y="6093296"/>
            <a:ext cx="17556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3200" u="none" dirty="0">
                <a:solidFill>
                  <a:schemeClr val="bg1"/>
                </a:solidFill>
                <a:latin typeface="Arial" charset="0"/>
              </a:rPr>
              <a:t>Thanks! </a:t>
            </a:r>
          </a:p>
        </p:txBody>
      </p:sp>
    </p:spTree>
    <p:extLst>
      <p:ext uri="{BB962C8B-B14F-4D97-AF65-F5344CB8AC3E}">
        <p14:creationId xmlns:p14="http://schemas.microsoft.com/office/powerpoint/2010/main" val="858410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" y="2924944"/>
            <a:ext cx="9382274" cy="292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021288"/>
            <a:ext cx="417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O. Roberts et al., NIM A 748, 91 (2014)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69723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02" y="918982"/>
            <a:ext cx="77438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021288"/>
            <a:ext cx="417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O. Roberts et al., NIM A 748, 91 (2014)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5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6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295400"/>
            <a:ext cx="69627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55673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Z. Patel et al., RIKEN </a:t>
            </a:r>
            <a:r>
              <a:rPr lang="en-GB" dirty="0" err="1">
                <a:latin typeface="+mj-lt"/>
              </a:rPr>
              <a:t>Accel</a:t>
            </a:r>
            <a:r>
              <a:rPr lang="en-GB" dirty="0">
                <a:latin typeface="+mj-lt"/>
              </a:rPr>
              <a:t>. </a:t>
            </a:r>
            <a:r>
              <a:rPr lang="en-GB" dirty="0" err="1">
                <a:latin typeface="+mj-lt"/>
              </a:rPr>
              <a:t>Prog</a:t>
            </a:r>
            <a:r>
              <a:rPr lang="en-GB" dirty="0">
                <a:latin typeface="+mj-lt"/>
              </a:rPr>
              <a:t>. </a:t>
            </a:r>
            <a:r>
              <a:rPr lang="en-GB" dirty="0" smtClean="0">
                <a:latin typeface="+mj-lt"/>
              </a:rPr>
              <a:t>Rep. 47, 13 (2014)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94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canon-fuji\2014\2014_11_riken\DSCF5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68" y="1268704"/>
            <a:ext cx="7328044" cy="54960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25687" y="0"/>
            <a:ext cx="3588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EURICA + fast-timing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668595"/>
            <a:ext cx="5569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</a:rPr>
              <a:t>12 Ge clusters   +    18 LaBr3(Ce)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3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3552" y="832373"/>
            <a:ext cx="483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F. Browne et al., Phys. Lett. B 750 (2015) 448</a:t>
            </a:r>
            <a:endParaRPr lang="en-GB" dirty="0"/>
          </a:p>
        </p:txBody>
      </p:sp>
      <p:pic>
        <p:nvPicPr>
          <p:cNvPr id="5" name="Picture 2" descr="E:\canon-fuji\2014\2014_11_riken\DSCF5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154011" cy="311550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44" y="1268760"/>
            <a:ext cx="5073120" cy="356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4" y="437763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2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lifetimes in </a:t>
            </a:r>
            <a:r>
              <a:rPr lang="en-GB" sz="2400" baseline="30000" dirty="0" smtClean="0"/>
              <a:t>104,106</a:t>
            </a:r>
            <a:r>
              <a:rPr lang="en-GB" sz="2400" dirty="0" smtClean="0"/>
              <a:t>Zr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25687" y="0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DESPEC fast-timing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11" name="Picture 2" descr="https://photos-2.dropbox.com/t/2/AAAgpaL68PO1Dl_t4qtWD7fpWIeY2vu3-SKx5LUIaZldgQ/12/26962174/png/32x32/1/1453492800/0/2/2015_06_04_GS%2BFATIMA.png/EM_z64IEGKd3IAcoBw/BCdIQ_mpsZVjxILGQTUqUjAfEDy5o2Dronw-ZH427GY?size_mode=3&amp;size=800x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2552473" cy="301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61706" y="5229200"/>
            <a:ext cx="6418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Commissioning of the system (including EDAQ</a:t>
            </a:r>
            <a:r>
              <a:rPr lang="en-GB" dirty="0" smtClean="0"/>
              <a:t>) was done:</a:t>
            </a:r>
            <a:endParaRPr lang="en-GB" dirty="0"/>
          </a:p>
          <a:p>
            <a:r>
              <a:rPr lang="en-GB" dirty="0" smtClean="0"/>
              <a:t>Argonne </a:t>
            </a:r>
            <a:r>
              <a:rPr lang="en-GB" dirty="0"/>
              <a:t>National Laboratory (Dec. 2015-Jan. 2016)</a:t>
            </a:r>
          </a:p>
          <a:p>
            <a:r>
              <a:rPr lang="en-GB" dirty="0" smtClean="0"/>
              <a:t>(</a:t>
            </a:r>
            <a:r>
              <a:rPr lang="en-GB" dirty="0" err="1" smtClean="0"/>
              <a:t>Gammasphere</a:t>
            </a:r>
            <a:r>
              <a:rPr lang="en-GB" dirty="0" smtClean="0"/>
              <a:t> coupled to FATIMA detectors)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-31013" y="400506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Argonne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2343" y="48392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25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58769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" y="635515"/>
            <a:ext cx="9144000" cy="278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" y="3513956"/>
            <a:ext cx="4381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7080"/>
            <a:ext cx="4341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Thesis work of Zena Patel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4106"/>
            <a:ext cx="9144000" cy="29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0"/>
            <a:ext cx="2692382" cy="794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94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" b="15684"/>
          <a:stretch/>
        </p:blipFill>
        <p:spPr bwMode="auto">
          <a:xfrm>
            <a:off x="167891" y="548680"/>
            <a:ext cx="10308765" cy="543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549" y="6396962"/>
            <a:ext cx="653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 smtClean="0"/>
              <a:t>170</a:t>
            </a:r>
            <a:r>
              <a:rPr lang="en-GB" sz="2400" dirty="0" smtClean="0"/>
              <a:t>Dy (Z=66, N=104) double </a:t>
            </a:r>
            <a:r>
              <a:rPr lang="en-GB" sz="2400" dirty="0" err="1" smtClean="0"/>
              <a:t>midshell</a:t>
            </a:r>
            <a:r>
              <a:rPr lang="en-GB" sz="2400" dirty="0" smtClean="0"/>
              <a:t> nucleus</a:t>
            </a:r>
            <a:endParaRPr lang="en-GB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846496" y="5244534"/>
            <a:ext cx="57606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22560" y="5059868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Limit with known excited states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907704" y="25460"/>
            <a:ext cx="5102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The double </a:t>
            </a:r>
            <a:r>
              <a:rPr lang="en-GB" sz="3200" dirty="0" err="1" smtClean="0">
                <a:solidFill>
                  <a:srgbClr val="FF0000"/>
                </a:solidFill>
              </a:rPr>
              <a:t>midshell</a:t>
            </a:r>
            <a:r>
              <a:rPr lang="en-GB" sz="3200" dirty="0" smtClean="0">
                <a:solidFill>
                  <a:srgbClr val="FF0000"/>
                </a:solidFill>
              </a:rPr>
              <a:t> region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3466049" y="5733811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N=102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715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02" y="2364477"/>
            <a:ext cx="9106198" cy="452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0"/>
          <a:stretch/>
        </p:blipFill>
        <p:spPr bwMode="auto">
          <a:xfrm>
            <a:off x="0" y="116632"/>
            <a:ext cx="4932040" cy="261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63" y="2173977"/>
            <a:ext cx="2371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620688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30000" dirty="0" smtClean="0">
                <a:solidFill>
                  <a:srgbClr val="FF0000"/>
                </a:solidFill>
              </a:rPr>
              <a:t>166</a:t>
            </a:r>
            <a:r>
              <a:rPr lang="en-GB" sz="3200" dirty="0" smtClean="0">
                <a:solidFill>
                  <a:srgbClr val="FF0000"/>
                </a:solidFill>
              </a:rPr>
              <a:t>Gd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5" y="3517007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39170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r>
              <a:rPr lang="en-GB" dirty="0" smtClean="0"/>
              <a:t> band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68" y="2859715"/>
            <a:ext cx="6270997" cy="399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91"/>
            <a:ext cx="5796136" cy="345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0272" y="745540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30000" dirty="0" smtClean="0">
                <a:solidFill>
                  <a:srgbClr val="FF0000"/>
                </a:solidFill>
              </a:rPr>
              <a:t>164</a:t>
            </a:r>
            <a:r>
              <a:rPr lang="en-GB" sz="3200" dirty="0" smtClean="0">
                <a:solidFill>
                  <a:srgbClr val="FF0000"/>
                </a:solidFill>
              </a:rPr>
              <a:t>Sm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" y="3717032"/>
            <a:ext cx="3430759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3" y="3462535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PES calculation: </a:t>
            </a:r>
            <a:r>
              <a:rPr lang="el-GR" sz="2400" dirty="0"/>
              <a:t>β</a:t>
            </a:r>
            <a:r>
              <a:rPr lang="en-GB" sz="2400" baseline="-25000" dirty="0"/>
              <a:t>2</a:t>
            </a:r>
            <a:r>
              <a:rPr lang="en-GB" sz="2400" dirty="0" smtClean="0"/>
              <a:t>, </a:t>
            </a:r>
            <a:r>
              <a:rPr lang="el-GR" sz="2400" dirty="0" smtClean="0"/>
              <a:t>β</a:t>
            </a:r>
            <a:r>
              <a:rPr lang="en-GB" sz="2400" baseline="-25000" dirty="0" smtClean="0"/>
              <a:t>4</a:t>
            </a:r>
            <a:r>
              <a:rPr lang="en-GB" sz="2400" dirty="0" smtClean="0"/>
              <a:t>, </a:t>
            </a:r>
            <a:r>
              <a:rPr lang="el-GR" sz="2400" dirty="0" smtClean="0"/>
              <a:t>γ</a:t>
            </a:r>
            <a:r>
              <a:rPr lang="en-GB" sz="2400" dirty="0" smtClean="0"/>
              <a:t>, (</a:t>
            </a:r>
            <a:r>
              <a:rPr lang="el-GR" sz="2400" dirty="0" smtClean="0"/>
              <a:t>β</a:t>
            </a:r>
            <a:r>
              <a:rPr lang="en-GB" sz="2400" baseline="-25000" dirty="0" smtClean="0"/>
              <a:t>6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6"/>
            <a:ext cx="23336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9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3"/>
            <a:ext cx="3960440" cy="639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4480" y="6488668"/>
            <a:ext cx="5617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L. </a:t>
            </a:r>
            <a:r>
              <a:rPr lang="en-GB" dirty="0" err="1" smtClean="0"/>
              <a:t>Sapathy</a:t>
            </a:r>
            <a:r>
              <a:rPr lang="en-GB" dirty="0" smtClean="0"/>
              <a:t>, S.K. Patra, </a:t>
            </a:r>
            <a:r>
              <a:rPr lang="en-GB" dirty="0" err="1" smtClean="0"/>
              <a:t>Nucl</a:t>
            </a:r>
            <a:r>
              <a:rPr lang="en-GB" dirty="0" smtClean="0"/>
              <a:t>. Phys. A722, C24 (2003)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420" y="1775"/>
            <a:ext cx="7188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Deformed sub-shell closure at N=100?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" y="692696"/>
            <a:ext cx="5329714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" y="4869159"/>
            <a:ext cx="5937732" cy="58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9" t="67009" r="8907" b="7993"/>
          <a:stretch/>
        </p:blipFill>
        <p:spPr bwMode="auto">
          <a:xfrm>
            <a:off x="2434856" y="1556792"/>
            <a:ext cx="2281160" cy="19360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2842" y="104527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992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033588"/>
            <a:ext cx="30384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9174"/>
            <a:ext cx="7704856" cy="62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8930" y="0"/>
            <a:ext cx="4964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Rare-earth r-process peak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726" y="6334780"/>
            <a:ext cx="784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Related to:   N=82                 ?                  N=126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869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8"/>
          <a:stretch/>
        </p:blipFill>
        <p:spPr bwMode="auto">
          <a:xfrm>
            <a:off x="-32832" y="482084"/>
            <a:ext cx="6209067" cy="424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7"/>
          <a:stretch/>
        </p:blipFill>
        <p:spPr bwMode="auto">
          <a:xfrm>
            <a:off x="4100280" y="3450592"/>
            <a:ext cx="5257800" cy="283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49" y="1133633"/>
            <a:ext cx="54006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0"/>
            <a:ext cx="6216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Rare-earth peak and deformation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1906" y="371703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Smooth S</a:t>
            </a:r>
            <a:r>
              <a:rPr lang="en-GB" baseline="-25000" dirty="0" smtClean="0"/>
              <a:t>n</a:t>
            </a:r>
            <a:endParaRPr lang="en-GB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4980842" y="5085184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k</a:t>
            </a:r>
            <a:r>
              <a:rPr lang="en-GB" sz="2000" dirty="0" smtClean="0">
                <a:solidFill>
                  <a:srgbClr val="FF0000"/>
                </a:solidFill>
              </a:rPr>
              <a:t>ink in S</a:t>
            </a:r>
            <a:r>
              <a:rPr lang="en-GB" sz="2000" baseline="-25000" dirty="0" smtClean="0">
                <a:solidFill>
                  <a:srgbClr val="FF0000"/>
                </a:solidFill>
              </a:rPr>
              <a:t>n</a:t>
            </a:r>
            <a:endParaRPr lang="en-GB" sz="2000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1458" y="2927372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S</a:t>
            </a:r>
            <a:r>
              <a:rPr lang="en-GB" sz="2800" baseline="-25000" dirty="0" smtClean="0">
                <a:solidFill>
                  <a:srgbClr val="FF0000"/>
                </a:solidFill>
              </a:rPr>
              <a:t>n</a:t>
            </a:r>
            <a:endParaRPr lang="en-GB" sz="2800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805264"/>
            <a:ext cx="385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=&gt; Mass measurements needed</a:t>
            </a:r>
            <a:endParaRPr lang="en-GB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1" b="21516"/>
          <a:stretch/>
        </p:blipFill>
        <p:spPr bwMode="auto">
          <a:xfrm>
            <a:off x="4111352" y="6044771"/>
            <a:ext cx="5257800" cy="62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6623" y="4722336"/>
            <a:ext cx="2674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Just before freeze-out</a:t>
            </a:r>
            <a:endParaRPr lang="en-GB" sz="2000" dirty="0"/>
          </a:p>
        </p:txBody>
      </p:sp>
      <p:pic>
        <p:nvPicPr>
          <p:cNvPr id="3075" name="Picture 3" descr="C:\Users\phs1zp\Desktop\Sn_Deltan3_c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2"/>
          <a:stretch/>
        </p:blipFill>
        <p:spPr bwMode="auto">
          <a:xfrm>
            <a:off x="6063189" y="635227"/>
            <a:ext cx="3161565" cy="19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phs1zp\Desktop\Sn_Deltan3_c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4"/>
          <a:stretch/>
        </p:blipFill>
        <p:spPr bwMode="auto">
          <a:xfrm>
            <a:off x="6079175" y="2600821"/>
            <a:ext cx="3161565" cy="4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00392" y="1340768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</a:t>
            </a:r>
            <a:r>
              <a:rPr lang="en-GB" sz="2400" baseline="-25000" dirty="0" smtClean="0"/>
              <a:t>n</a:t>
            </a:r>
            <a:endParaRPr lang="en-GB" sz="2400" baseline="-25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774259" y="908720"/>
            <a:ext cx="38101" cy="16921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61545" y="100991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N=83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6317281" y="2952056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Kink mimics closed shell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88668"/>
            <a:ext cx="522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</a:t>
            </a:r>
            <a:r>
              <a:rPr lang="en-GB" dirty="0" err="1" smtClean="0"/>
              <a:t>Surman</a:t>
            </a:r>
            <a:r>
              <a:rPr lang="en-GB" dirty="0" smtClean="0"/>
              <a:t> et al, Phys. Rev. Lett. 79, 1809 (1997)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1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72" y="1268760"/>
            <a:ext cx="565172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" y="188640"/>
            <a:ext cx="485872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53138"/>
            <a:ext cx="21717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63835"/>
            <a:ext cx="22288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366"/>
            <a:ext cx="2200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3356992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30000" dirty="0" smtClean="0">
                <a:solidFill>
                  <a:srgbClr val="FF0000"/>
                </a:solidFill>
              </a:rPr>
              <a:t>160</a:t>
            </a:r>
            <a:r>
              <a:rPr lang="en-GB" sz="3200" dirty="0" smtClean="0">
                <a:solidFill>
                  <a:srgbClr val="FF0000"/>
                </a:solidFill>
              </a:rPr>
              <a:t>Sm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6"/>
          <a:stretch/>
        </p:blipFill>
        <p:spPr bwMode="auto">
          <a:xfrm>
            <a:off x="107504" y="6591300"/>
            <a:ext cx="3456384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433" y="600060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Below 5-:</a:t>
            </a:r>
            <a:endParaRPr lang="en-GB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47"/>
          <a:stretch/>
        </p:blipFill>
        <p:spPr bwMode="auto">
          <a:xfrm>
            <a:off x="75034" y="6335734"/>
            <a:ext cx="228478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89851" y="4960488"/>
            <a:ext cx="2553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P.-A. </a:t>
            </a:r>
            <a:r>
              <a:rPr lang="en-GB" dirty="0" err="1" smtClean="0"/>
              <a:t>Soderstrom</a:t>
            </a:r>
            <a:r>
              <a:rPr lang="en-GB" dirty="0" smtClean="0"/>
              <a:t> et al, </a:t>
            </a:r>
          </a:p>
          <a:p>
            <a:r>
              <a:rPr lang="en-GB" dirty="0" smtClean="0"/>
              <a:t>NIM B 317, 649 (2013)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9"/>
          <a:stretch/>
        </p:blipFill>
        <p:spPr bwMode="auto">
          <a:xfrm>
            <a:off x="-295549" y="289295"/>
            <a:ext cx="5731645" cy="404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3520" y="1336401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n-lt"/>
              </a:rPr>
              <a:t>Z. Patel et al., RIKEN </a:t>
            </a:r>
          </a:p>
          <a:p>
            <a:r>
              <a:rPr lang="en-GB" dirty="0" err="1" smtClean="0">
                <a:latin typeface="+mn-lt"/>
              </a:rPr>
              <a:t>Accel</a:t>
            </a:r>
            <a:r>
              <a:rPr lang="en-GB" dirty="0">
                <a:latin typeface="+mn-lt"/>
              </a:rPr>
              <a:t>. </a:t>
            </a:r>
            <a:r>
              <a:rPr lang="en-GB" dirty="0" err="1">
                <a:latin typeface="+mn-lt"/>
              </a:rPr>
              <a:t>Prog</a:t>
            </a:r>
            <a:r>
              <a:rPr lang="en-GB" dirty="0">
                <a:latin typeface="+mn-lt"/>
              </a:rPr>
              <a:t>. </a:t>
            </a:r>
            <a:r>
              <a:rPr lang="en-GB" dirty="0" smtClean="0">
                <a:latin typeface="+mn-lt"/>
              </a:rPr>
              <a:t>Rep. 47, 13 (2014)</a:t>
            </a:r>
            <a:endParaRPr lang="en-GB" dirty="0">
              <a:latin typeface="+mn-lt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6" y="3015395"/>
            <a:ext cx="6028585" cy="453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1874" y="548680"/>
            <a:ext cx="630301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4%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2%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75349" y="27685"/>
            <a:ext cx="551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Gamma-ray detection efficiencies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760149"/>
            <a:ext cx="64706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83" y="681138"/>
            <a:ext cx="8483584" cy="371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633"/>
            <a:ext cx="909896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100" dirty="0" smtClean="0">
                <a:solidFill>
                  <a:srgbClr val="FF0000"/>
                </a:solidFill>
              </a:rPr>
              <a:t>The role of the </a:t>
            </a:r>
            <a:r>
              <a:rPr lang="en-GB" sz="3100" dirty="0" err="1" smtClean="0">
                <a:solidFill>
                  <a:srgbClr val="FF0000"/>
                </a:solidFill>
              </a:rPr>
              <a:t>hexacontatetrapole</a:t>
            </a:r>
            <a:r>
              <a:rPr lang="en-GB" sz="3100" dirty="0" smtClean="0">
                <a:solidFill>
                  <a:srgbClr val="FF0000"/>
                </a:solidFill>
              </a:rPr>
              <a:t> (</a:t>
            </a:r>
            <a:r>
              <a:rPr lang="el-GR" sz="3100" dirty="0" smtClean="0">
                <a:solidFill>
                  <a:srgbClr val="FF0000"/>
                </a:solidFill>
              </a:rPr>
              <a:t>β</a:t>
            </a:r>
            <a:r>
              <a:rPr lang="en-GB" sz="3100" baseline="-25000" dirty="0" smtClean="0">
                <a:solidFill>
                  <a:srgbClr val="FF0000"/>
                </a:solidFill>
              </a:rPr>
              <a:t>6</a:t>
            </a:r>
            <a:r>
              <a:rPr lang="en-GB" sz="3100" dirty="0" smtClean="0">
                <a:solidFill>
                  <a:srgbClr val="FF0000"/>
                </a:solidFill>
              </a:rPr>
              <a:t>)deformation</a:t>
            </a:r>
            <a:endParaRPr lang="en-GB" sz="31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2" t="44681" r="8836" b="10215"/>
          <a:stretch/>
        </p:blipFill>
        <p:spPr bwMode="auto">
          <a:xfrm>
            <a:off x="4890064" y="741780"/>
            <a:ext cx="4074423" cy="362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3990" y="6457890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Calc. by </a:t>
            </a:r>
            <a:r>
              <a:rPr lang="en-GB" sz="2000" dirty="0" err="1" smtClean="0"/>
              <a:t>Honliang</a:t>
            </a:r>
            <a:r>
              <a:rPr lang="en-GB" sz="2000" dirty="0" smtClean="0"/>
              <a:t> Liu</a:t>
            </a:r>
            <a:endParaRPr lang="en-GB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6" b="54107"/>
          <a:stretch/>
        </p:blipFill>
        <p:spPr bwMode="auto">
          <a:xfrm>
            <a:off x="2420410" y="4378141"/>
            <a:ext cx="3496197" cy="18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0" t="48501" r="4801" b="8212"/>
          <a:stretch/>
        </p:blipFill>
        <p:spPr bwMode="auto">
          <a:xfrm>
            <a:off x="-73283" y="4827868"/>
            <a:ext cx="2593199" cy="146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8" t="52962" r="11965" b="42915"/>
          <a:stretch/>
        </p:blipFill>
        <p:spPr bwMode="auto">
          <a:xfrm>
            <a:off x="5826424" y="4444382"/>
            <a:ext cx="3067897" cy="38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064" y="496472"/>
            <a:ext cx="5593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Highest </a:t>
            </a:r>
            <a:r>
              <a:rPr lang="el-GR" sz="2000" dirty="0" smtClean="0"/>
              <a:t>β</a:t>
            </a:r>
            <a:r>
              <a:rPr lang="en-GB" sz="2000" baseline="-25000" dirty="0" smtClean="0"/>
              <a:t>6</a:t>
            </a:r>
            <a:r>
              <a:rPr lang="en-GB" sz="2000" dirty="0" smtClean="0"/>
              <a:t> predicted for ~</a:t>
            </a:r>
            <a:r>
              <a:rPr lang="en-GB" sz="2000" baseline="30000" dirty="0" smtClean="0"/>
              <a:t>164</a:t>
            </a:r>
            <a:r>
              <a:rPr lang="en-GB" sz="2000" dirty="0" smtClean="0"/>
              <a:t>Sm (P. Moller et al.)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00986" y="168599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Sm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96871" y="5081647"/>
            <a:ext cx="28809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el-GR" sz="2800" dirty="0" smtClean="0">
                <a:solidFill>
                  <a:srgbClr val="FF0000"/>
                </a:solidFill>
              </a:rPr>
              <a:t>β</a:t>
            </a:r>
            <a:r>
              <a:rPr lang="en-GB" sz="2800" baseline="-25000" dirty="0" smtClean="0">
                <a:solidFill>
                  <a:srgbClr val="FF0000"/>
                </a:solidFill>
              </a:rPr>
              <a:t>6</a:t>
            </a:r>
            <a:r>
              <a:rPr lang="en-GB" sz="2800" dirty="0" smtClean="0">
                <a:solidFill>
                  <a:srgbClr val="FF0000"/>
                </a:solidFill>
              </a:rPr>
              <a:t>   K</a:t>
            </a:r>
            <a:r>
              <a:rPr lang="el-GR" sz="2800" baseline="30000" dirty="0" smtClean="0">
                <a:solidFill>
                  <a:srgbClr val="FF0000"/>
                </a:solidFill>
              </a:rPr>
              <a:t>π</a:t>
            </a:r>
            <a:r>
              <a:rPr lang="en-GB" sz="2800" dirty="0" smtClean="0">
                <a:solidFill>
                  <a:srgbClr val="FF0000"/>
                </a:solidFill>
              </a:rPr>
              <a:t>=6</a:t>
            </a:r>
            <a:r>
              <a:rPr lang="en-GB" sz="2800" baseline="30000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>
                <a:solidFill>
                  <a:srgbClr val="FF0000"/>
                </a:solidFill>
              </a:rPr>
              <a:t> -&gt; 5</a:t>
            </a:r>
            <a:r>
              <a:rPr lang="en-GB" sz="2800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~150 </a:t>
            </a:r>
            <a:r>
              <a:rPr lang="en-GB" sz="2800" dirty="0" err="1" smtClean="0">
                <a:solidFill>
                  <a:srgbClr val="FF0000"/>
                </a:solidFill>
              </a:rPr>
              <a:t>keV</a:t>
            </a:r>
            <a:r>
              <a:rPr lang="en-GB" sz="2800" dirty="0" smtClean="0">
                <a:solidFill>
                  <a:srgbClr val="FF0000"/>
                </a:solidFill>
              </a:rPr>
              <a:t> effect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7" y="639852"/>
            <a:ext cx="77247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49080"/>
            <a:ext cx="13525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2552304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601" y="6078960"/>
            <a:ext cx="5826682" cy="5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0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Reduced hindrance systematics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0"/>
            <a:ext cx="7633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30000" dirty="0" smtClean="0">
                <a:solidFill>
                  <a:srgbClr val="FF0000"/>
                </a:solidFill>
              </a:rPr>
              <a:t>160</a:t>
            </a:r>
            <a:r>
              <a:rPr lang="en-GB" sz="3200" dirty="0" smtClean="0">
                <a:solidFill>
                  <a:srgbClr val="FF0000"/>
                </a:solidFill>
              </a:rPr>
              <a:t>Sm: lightest 4 quasi-particle </a:t>
            </a:r>
            <a:r>
              <a:rPr lang="en-GB" sz="3200" dirty="0">
                <a:solidFill>
                  <a:srgbClr val="FF0000"/>
                </a:solidFill>
              </a:rPr>
              <a:t>K</a:t>
            </a:r>
            <a:r>
              <a:rPr lang="en-GB" sz="3200" dirty="0" smtClean="0">
                <a:solidFill>
                  <a:srgbClr val="FF0000"/>
                </a:solidFill>
              </a:rPr>
              <a:t> isomer?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730" y="836712"/>
            <a:ext cx="467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Blocked-BCS calculations (</a:t>
            </a:r>
            <a:r>
              <a:rPr lang="el-GR" sz="2400" dirty="0" smtClean="0"/>
              <a:t>ε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, </a:t>
            </a:r>
            <a:r>
              <a:rPr lang="el-GR" sz="2400" dirty="0" smtClean="0"/>
              <a:t>ε</a:t>
            </a:r>
            <a:r>
              <a:rPr lang="en-GB" sz="2400" baseline="-25000" dirty="0" smtClean="0"/>
              <a:t>4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337391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Z=56-64; N=90-102</a:t>
            </a:r>
          </a:p>
          <a:p>
            <a:r>
              <a:rPr lang="en-GB" sz="2400" dirty="0" smtClean="0"/>
              <a:t>(Ba, Ce, </a:t>
            </a:r>
            <a:r>
              <a:rPr lang="en-GB" sz="2400" dirty="0" err="1" smtClean="0"/>
              <a:t>Nd</a:t>
            </a:r>
            <a:r>
              <a:rPr lang="en-GB" sz="2400" dirty="0" smtClean="0"/>
              <a:t>, Sm, </a:t>
            </a:r>
            <a:r>
              <a:rPr lang="en-GB" sz="2400" dirty="0" err="1" smtClean="0"/>
              <a:t>Gd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1" b="-4734"/>
          <a:stretch/>
        </p:blipFill>
        <p:spPr bwMode="auto">
          <a:xfrm>
            <a:off x="1533278" y="2636912"/>
            <a:ext cx="759671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54"/>
          <a:stretch/>
        </p:blipFill>
        <p:spPr bwMode="auto">
          <a:xfrm>
            <a:off x="187730" y="2660558"/>
            <a:ext cx="999893" cy="210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029400"/>
            <a:ext cx="8765508" cy="163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07504" y="3897052"/>
            <a:ext cx="8784976" cy="3600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7514" y="5255622"/>
            <a:ext cx="60612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Symbol"/>
              <a:buChar char="Þ"/>
            </a:pPr>
            <a:r>
              <a:rPr lang="en-GB" sz="2800" baseline="30000" dirty="0" smtClean="0">
                <a:solidFill>
                  <a:srgbClr val="0070C0"/>
                </a:solidFill>
              </a:rPr>
              <a:t>160</a:t>
            </a:r>
            <a:r>
              <a:rPr lang="en-GB" sz="2800" dirty="0" smtClean="0">
                <a:solidFill>
                  <a:srgbClr val="0070C0"/>
                </a:solidFill>
              </a:rPr>
              <a:t>Sm is the best candidate, </a:t>
            </a:r>
          </a:p>
          <a:p>
            <a:r>
              <a:rPr lang="en-GB" sz="2800" dirty="0" smtClean="0">
                <a:solidFill>
                  <a:srgbClr val="0070C0"/>
                </a:solidFill>
              </a:rPr>
              <a:t>	next best are </a:t>
            </a:r>
            <a:r>
              <a:rPr lang="en-GB" sz="2800" baseline="30000" dirty="0" smtClean="0">
                <a:solidFill>
                  <a:srgbClr val="0070C0"/>
                </a:solidFill>
              </a:rPr>
              <a:t>158</a:t>
            </a:r>
            <a:r>
              <a:rPr lang="en-GB" sz="2800" dirty="0" smtClean="0">
                <a:solidFill>
                  <a:srgbClr val="0070C0"/>
                </a:solidFill>
              </a:rPr>
              <a:t>Sm and </a:t>
            </a:r>
            <a:r>
              <a:rPr lang="en-GB" sz="2800" baseline="30000" dirty="0" smtClean="0">
                <a:solidFill>
                  <a:srgbClr val="0070C0"/>
                </a:solidFill>
              </a:rPr>
              <a:t>162</a:t>
            </a:r>
            <a:r>
              <a:rPr lang="en-GB" sz="2800" dirty="0" smtClean="0">
                <a:solidFill>
                  <a:srgbClr val="0070C0"/>
                </a:solidFill>
              </a:rPr>
              <a:t>Sm </a:t>
            </a:r>
          </a:p>
          <a:p>
            <a:r>
              <a:rPr lang="en-GB" sz="2800" dirty="0">
                <a:solidFill>
                  <a:srgbClr val="0070C0"/>
                </a:solidFill>
              </a:rPr>
              <a:t>	</a:t>
            </a:r>
            <a:r>
              <a:rPr lang="en-GB" sz="2800" dirty="0" smtClean="0">
                <a:solidFill>
                  <a:srgbClr val="0070C0"/>
                </a:solidFill>
              </a:rPr>
              <a:t>	(2-qp isomers observed)</a:t>
            </a:r>
            <a:endParaRPr lang="en-GB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20688"/>
            <a:ext cx="11316362" cy="612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0"/>
            <a:ext cx="7584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Next: new experiment performed in 2015</a:t>
            </a:r>
          </a:p>
          <a:p>
            <a:r>
              <a:rPr lang="en-GB" sz="3200" dirty="0">
                <a:solidFill>
                  <a:srgbClr val="FF0000"/>
                </a:solidFill>
              </a:rPr>
              <a:t>w</a:t>
            </a:r>
            <a:r>
              <a:rPr lang="en-GB" sz="3200" dirty="0" smtClean="0">
                <a:solidFill>
                  <a:srgbClr val="FF0000"/>
                </a:solidFill>
              </a:rPr>
              <a:t>ith active stopper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3691"/>
            <a:ext cx="11766550" cy="624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6502047"/>
            <a:ext cx="3710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Tom Berry, University of Surrey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979711" y="147990"/>
            <a:ext cx="5254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30000" dirty="0" smtClean="0">
                <a:solidFill>
                  <a:srgbClr val="FF0000"/>
                </a:solidFill>
              </a:rPr>
              <a:t>166</a:t>
            </a:r>
            <a:r>
              <a:rPr lang="en-GB" sz="3200" dirty="0" smtClean="0">
                <a:solidFill>
                  <a:srgbClr val="FF0000"/>
                </a:solidFill>
              </a:rPr>
              <a:t>Eu -&gt; </a:t>
            </a:r>
            <a:r>
              <a:rPr lang="en-GB" sz="3200" baseline="30000" dirty="0" smtClean="0">
                <a:solidFill>
                  <a:srgbClr val="FF0000"/>
                </a:solidFill>
              </a:rPr>
              <a:t>166</a:t>
            </a:r>
            <a:r>
              <a:rPr lang="en-GB" sz="3200" dirty="0" smtClean="0">
                <a:solidFill>
                  <a:srgbClr val="FF0000"/>
                </a:solidFill>
              </a:rPr>
              <a:t>Gd  (preliminary)</a:t>
            </a:r>
            <a:endParaRPr lang="en-GB" sz="32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05595" y="2233795"/>
            <a:ext cx="0" cy="67114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873698" y="1221284"/>
            <a:ext cx="0" cy="1001879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905595" y="2904939"/>
            <a:ext cx="1" cy="46481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39752" y="2223163"/>
            <a:ext cx="108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08065" y="2904939"/>
            <a:ext cx="108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48125" y="1268760"/>
            <a:ext cx="6559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249</a:t>
            </a:r>
          </a:p>
          <a:p>
            <a:endParaRPr lang="en-GB" sz="2200" dirty="0"/>
          </a:p>
          <a:p>
            <a:endParaRPr lang="en-GB" sz="2200" dirty="0" smtClean="0"/>
          </a:p>
          <a:p>
            <a:r>
              <a:rPr lang="en-GB" sz="2200" dirty="0" smtClean="0"/>
              <a:t>161</a:t>
            </a:r>
          </a:p>
          <a:p>
            <a:endParaRPr lang="en-GB" sz="2200" dirty="0"/>
          </a:p>
          <a:p>
            <a:r>
              <a:rPr lang="en-GB" sz="2200" dirty="0" smtClean="0"/>
              <a:t>70</a:t>
            </a:r>
            <a:endParaRPr lang="en-GB" sz="2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408065" y="3369756"/>
            <a:ext cx="108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39752" y="1196752"/>
            <a:ext cx="108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89830" y="2330589"/>
            <a:ext cx="384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=&gt; Spin of </a:t>
            </a:r>
            <a:r>
              <a:rPr lang="el-GR" sz="2400" dirty="0" smtClean="0">
                <a:solidFill>
                  <a:srgbClr val="002060"/>
                </a:solidFill>
              </a:rPr>
              <a:t>β</a:t>
            </a:r>
            <a:r>
              <a:rPr lang="en-GB" sz="2400" dirty="0" smtClean="0">
                <a:solidFill>
                  <a:srgbClr val="002060"/>
                </a:solidFill>
              </a:rPr>
              <a:t> parent is</a:t>
            </a:r>
            <a:r>
              <a:rPr lang="en-GB" sz="2400" i="1" dirty="0" smtClean="0">
                <a:solidFill>
                  <a:srgbClr val="002060"/>
                </a:solidFill>
              </a:rPr>
              <a:t> I</a:t>
            </a:r>
            <a:r>
              <a:rPr lang="en-GB" sz="2400" dirty="0" smtClean="0">
                <a:solidFill>
                  <a:srgbClr val="002060"/>
                </a:solidFill>
              </a:rPr>
              <a:t>=(5)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6591" y="796642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6+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408065" y="185383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4+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2408065" y="252425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2+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403035" y="300042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0+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3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12212"/>
            <a:ext cx="2417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Conclusions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66" y="980728"/>
            <a:ext cx="909736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aseline="30000" dirty="0" smtClean="0">
                <a:solidFill>
                  <a:srgbClr val="002060"/>
                </a:solidFill>
              </a:rPr>
              <a:t>166</a:t>
            </a:r>
            <a:r>
              <a:rPr lang="en-GB" sz="2800" dirty="0" smtClean="0">
                <a:solidFill>
                  <a:srgbClr val="002060"/>
                </a:solidFill>
              </a:rPr>
              <a:t>Gd, </a:t>
            </a:r>
            <a:r>
              <a:rPr lang="en-GB" sz="2800" baseline="30000" dirty="0" smtClean="0">
                <a:solidFill>
                  <a:srgbClr val="002060"/>
                </a:solidFill>
              </a:rPr>
              <a:t>164</a:t>
            </a:r>
            <a:r>
              <a:rPr lang="en-GB" sz="2800" dirty="0" smtClean="0">
                <a:solidFill>
                  <a:srgbClr val="002060"/>
                </a:solidFill>
              </a:rPr>
              <a:t>Sm K</a:t>
            </a:r>
            <a:r>
              <a:rPr lang="el-GR" sz="2800" baseline="30000" dirty="0" smtClean="0">
                <a:solidFill>
                  <a:srgbClr val="002060"/>
                </a:solidFill>
              </a:rPr>
              <a:t>π</a:t>
            </a:r>
            <a:r>
              <a:rPr lang="en-GB" sz="2800" dirty="0" smtClean="0">
                <a:solidFill>
                  <a:srgbClr val="002060"/>
                </a:solidFill>
              </a:rPr>
              <a:t>=6</a:t>
            </a:r>
            <a:r>
              <a:rPr lang="en-GB" sz="2800" baseline="30000" dirty="0" smtClean="0">
                <a:solidFill>
                  <a:srgbClr val="002060"/>
                </a:solidFill>
              </a:rPr>
              <a:t>-</a:t>
            </a:r>
            <a:r>
              <a:rPr lang="en-GB" sz="2800" dirty="0" smtClean="0">
                <a:solidFill>
                  <a:srgbClr val="002060"/>
                </a:solidFill>
              </a:rPr>
              <a:t> isomers</a:t>
            </a:r>
          </a:p>
          <a:p>
            <a:endParaRPr lang="en-GB" sz="2800" dirty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Kink at N=100 in the E(2+) and E(4+)-E(2+) systematics</a:t>
            </a:r>
          </a:p>
          <a:p>
            <a:endParaRPr lang="en-GB" sz="2800" dirty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N=100 deformed shell closure?</a:t>
            </a:r>
          </a:p>
          <a:p>
            <a:endParaRPr lang="en-GB" sz="2800" dirty="0">
              <a:solidFill>
                <a:srgbClr val="002060"/>
              </a:solidFill>
            </a:endParaRPr>
          </a:p>
          <a:p>
            <a:r>
              <a:rPr lang="en-GB" sz="2800" baseline="30000" dirty="0" smtClean="0">
                <a:solidFill>
                  <a:srgbClr val="002060"/>
                </a:solidFill>
              </a:rPr>
              <a:t>160</a:t>
            </a:r>
            <a:r>
              <a:rPr lang="en-GB" sz="2800" dirty="0" smtClean="0">
                <a:solidFill>
                  <a:srgbClr val="002060"/>
                </a:solidFill>
              </a:rPr>
              <a:t>Sm four-quasiparticle isomer</a:t>
            </a:r>
          </a:p>
          <a:p>
            <a:endParaRPr lang="en-GB" sz="2800" dirty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Lightest 4-qp isomer?</a:t>
            </a:r>
          </a:p>
          <a:p>
            <a:endParaRPr lang="en-GB" sz="2800" dirty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Role of </a:t>
            </a:r>
            <a:r>
              <a:rPr lang="el-GR" sz="2800" dirty="0" smtClean="0">
                <a:solidFill>
                  <a:srgbClr val="002060"/>
                </a:solidFill>
              </a:rPr>
              <a:t>β</a:t>
            </a:r>
            <a:r>
              <a:rPr lang="en-GB" sz="2800" baseline="-25000" dirty="0" smtClean="0">
                <a:solidFill>
                  <a:srgbClr val="002060"/>
                </a:solidFill>
              </a:rPr>
              <a:t>6</a:t>
            </a:r>
            <a:endParaRPr lang="en-GB" sz="2800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1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11766550" cy="624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1" y="14799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166Eu -&gt; 166Gd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93" y="1196752"/>
            <a:ext cx="62166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5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101725"/>
            <a:ext cx="386715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3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96136" y="0"/>
            <a:ext cx="3347275" cy="384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951"/>
            <a:ext cx="5364088" cy="621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39" y="6488668"/>
            <a:ext cx="550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F. Browne, PhD thesis, University of Brighton (2016)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2" r="50000"/>
          <a:stretch/>
        </p:blipFill>
        <p:spPr bwMode="auto">
          <a:xfrm>
            <a:off x="5796136" y="3772727"/>
            <a:ext cx="3105149" cy="3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9989" y="287070"/>
            <a:ext cx="330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Beta-gamma timing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00" y="134016"/>
            <a:ext cx="5242972" cy="673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5457" y="6194842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F. Browne, PhD thesis, </a:t>
            </a:r>
          </a:p>
          <a:p>
            <a:r>
              <a:rPr lang="en-GB" dirty="0" smtClean="0"/>
              <a:t>University of Brighton (2016)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228134" y="863714"/>
            <a:ext cx="37417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WAS3ABi with 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two plastic scintillators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668"/>
            <a:ext cx="7308304" cy="632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r="4640" b="23600"/>
          <a:stretch/>
        </p:blipFill>
        <p:spPr bwMode="auto">
          <a:xfrm>
            <a:off x="4499992" y="290186"/>
            <a:ext cx="4644008" cy="321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944" y="6470210"/>
            <a:ext cx="588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T. Sumikama et al., Phys. Rev. Lett. 106, 202501 (2011)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26556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Shape evolution: neutron-rich </a:t>
            </a:r>
            <a:r>
              <a:rPr lang="en-GB" sz="2800" dirty="0" err="1" smtClean="0">
                <a:solidFill>
                  <a:srgbClr val="FF0000"/>
                </a:solidFill>
              </a:rPr>
              <a:t>Zr</a:t>
            </a:r>
            <a:r>
              <a:rPr lang="en-GB" sz="2800" dirty="0" smtClean="0">
                <a:solidFill>
                  <a:srgbClr val="FF0000"/>
                </a:solidFill>
              </a:rPr>
              <a:t> isotopes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1218242"/>
            <a:ext cx="5517605" cy="145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3758" y="6488668"/>
            <a:ext cx="588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T. Sumikama et al., Phys. Rev. Lett. 106, 202501 (2011)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26556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Shape evolution: neutron-rich </a:t>
            </a:r>
            <a:r>
              <a:rPr lang="en-GB" sz="2800" dirty="0" err="1" smtClean="0">
                <a:solidFill>
                  <a:srgbClr val="FF0000"/>
                </a:solidFill>
              </a:rPr>
              <a:t>Zr</a:t>
            </a:r>
            <a:r>
              <a:rPr lang="en-GB" sz="2800" dirty="0" smtClean="0">
                <a:solidFill>
                  <a:srgbClr val="FF0000"/>
                </a:solidFill>
              </a:rPr>
              <a:t> isotopes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2905"/>
            <a:ext cx="8971064" cy="604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6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025"/>
            <a:ext cx="4187686" cy="475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05" y="364777"/>
            <a:ext cx="5019857" cy="60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6488668"/>
            <a:ext cx="483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F. Browne et al., Phys. Lett. B 750 (2015) 448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987824" y="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Fast-timing results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657671"/>
            <a:ext cx="1598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4x10</a:t>
            </a:r>
            <a:r>
              <a:rPr lang="en-GB" sz="2400" baseline="30000" dirty="0" smtClean="0"/>
              <a:t>5</a:t>
            </a:r>
            <a:r>
              <a:rPr lang="en-GB" sz="2400" dirty="0" smtClean="0"/>
              <a:t> </a:t>
            </a:r>
            <a:r>
              <a:rPr lang="en-GB" sz="2400" baseline="30000" dirty="0" smtClean="0"/>
              <a:t>104</a:t>
            </a:r>
            <a:r>
              <a:rPr lang="en-GB" sz="2400" dirty="0" smtClean="0"/>
              <a:t>Y</a:t>
            </a:r>
          </a:p>
          <a:p>
            <a:r>
              <a:rPr lang="en-GB" sz="2400" dirty="0" smtClean="0"/>
              <a:t>6x10</a:t>
            </a:r>
            <a:r>
              <a:rPr lang="en-GB" sz="2400" baseline="30000" dirty="0" smtClean="0"/>
              <a:t>5</a:t>
            </a:r>
            <a:r>
              <a:rPr lang="en-GB" sz="2400" dirty="0" smtClean="0"/>
              <a:t> </a:t>
            </a:r>
            <a:r>
              <a:rPr lang="en-GB" sz="2400" baseline="30000" dirty="0" smtClean="0"/>
              <a:t>106</a:t>
            </a:r>
            <a:r>
              <a:rPr lang="en-GB" sz="2400" dirty="0" smtClean="0"/>
              <a:t>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447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25972</TotalTime>
  <Words>951</Words>
  <Application>Microsoft Office PowerPoint</Application>
  <PresentationFormat>On-screen Show (4:3)</PresentationFormat>
  <Paragraphs>207</Paragraphs>
  <Slides>48</Slides>
  <Notes>2</Notes>
  <HiddenSlides>24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time at GSI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Surrey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Podolyak</dc:creator>
  <cp:lastModifiedBy>Zsolt Podolyak</cp:lastModifiedBy>
  <cp:revision>511</cp:revision>
  <dcterms:created xsi:type="dcterms:W3CDTF">2009-05-14T12:23:16Z</dcterms:created>
  <dcterms:modified xsi:type="dcterms:W3CDTF">2016-05-19T13:23:55Z</dcterms:modified>
</cp:coreProperties>
</file>