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97" r:id="rId2"/>
    <p:sldMasterId id="2147483733" r:id="rId3"/>
    <p:sldMasterId id="2147484058" r:id="rId4"/>
    <p:sldMasterId id="2147484094" r:id="rId5"/>
    <p:sldMasterId id="2147484106" r:id="rId6"/>
    <p:sldMasterId id="2147484118" r:id="rId7"/>
    <p:sldMasterId id="2147484130" r:id="rId8"/>
    <p:sldMasterId id="2147484142" r:id="rId9"/>
    <p:sldMasterId id="2147484154" r:id="rId10"/>
  </p:sldMasterIdLst>
  <p:notesMasterIdLst>
    <p:notesMasterId r:id="rId56"/>
  </p:notesMasterIdLst>
  <p:handoutMasterIdLst>
    <p:handoutMasterId r:id="rId57"/>
  </p:handoutMasterIdLst>
  <p:sldIdLst>
    <p:sldId id="692" r:id="rId11"/>
    <p:sldId id="811" r:id="rId12"/>
    <p:sldId id="794" r:id="rId13"/>
    <p:sldId id="830" r:id="rId14"/>
    <p:sldId id="833" r:id="rId15"/>
    <p:sldId id="832" r:id="rId16"/>
    <p:sldId id="834" r:id="rId17"/>
    <p:sldId id="858" r:id="rId18"/>
    <p:sldId id="859" r:id="rId19"/>
    <p:sldId id="815" r:id="rId20"/>
    <p:sldId id="831" r:id="rId21"/>
    <p:sldId id="812" r:id="rId22"/>
    <p:sldId id="779" r:id="rId23"/>
    <p:sldId id="790" r:id="rId24"/>
    <p:sldId id="846" r:id="rId25"/>
    <p:sldId id="855" r:id="rId26"/>
    <p:sldId id="847" r:id="rId27"/>
    <p:sldId id="848" r:id="rId28"/>
    <p:sldId id="838" r:id="rId29"/>
    <p:sldId id="851" r:id="rId30"/>
    <p:sldId id="839" r:id="rId31"/>
    <p:sldId id="836" r:id="rId32"/>
    <p:sldId id="853" r:id="rId33"/>
    <p:sldId id="845" r:id="rId34"/>
    <p:sldId id="844" r:id="rId35"/>
    <p:sldId id="849" r:id="rId36"/>
    <p:sldId id="826" r:id="rId37"/>
    <p:sldId id="816" r:id="rId38"/>
    <p:sldId id="810" r:id="rId39"/>
    <p:sldId id="857" r:id="rId40"/>
    <p:sldId id="489" r:id="rId41"/>
    <p:sldId id="463" r:id="rId42"/>
    <p:sldId id="856" r:id="rId43"/>
    <p:sldId id="840" r:id="rId44"/>
    <p:sldId id="817" r:id="rId45"/>
    <p:sldId id="807" r:id="rId46"/>
    <p:sldId id="828" r:id="rId47"/>
    <p:sldId id="843" r:id="rId48"/>
    <p:sldId id="821" r:id="rId49"/>
    <p:sldId id="813" r:id="rId50"/>
    <p:sldId id="805" r:id="rId51"/>
    <p:sldId id="747" r:id="rId52"/>
    <p:sldId id="841" r:id="rId53"/>
    <p:sldId id="854" r:id="rId54"/>
    <p:sldId id="802" r:id="rId55"/>
  </p:sldIdLst>
  <p:sldSz cx="9906000" cy="6858000" type="A4"/>
  <p:notesSz cx="6794500" cy="9906000"/>
  <p:custShowLst>
    <p:custShow name="Pokaz niestandardowy 1" id="0">
      <p:sldLst/>
    </p:custShow>
    <p:custShow name="Pokaz niestandardowy 2" id="1">
      <p:sldLst/>
    </p:custShow>
    <p:custShow name="Pokaz niestandardowy 3" id="2">
      <p:sldLst/>
    </p:custShow>
    <p:custShow name="Pokaz niestandardowy 4" id="3">
      <p:sldLst/>
    </p:custShow>
  </p:custShowLst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19">
          <p15:clr>
            <a:srgbClr val="A4A3A4"/>
          </p15:clr>
        </p15:guide>
        <p15:guide id="2" pos="14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CC00"/>
    <a:srgbClr val="66FFFF"/>
    <a:srgbClr val="FF99FF"/>
    <a:srgbClr val="FF00FF"/>
    <a:srgbClr val="8E8E8E"/>
    <a:srgbClr val="FF9933"/>
    <a:srgbClr val="848484"/>
    <a:srgbClr val="FF66F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36" autoAdjust="0"/>
    <p:restoredTop sz="93536" autoAdjust="0"/>
  </p:normalViewPr>
  <p:slideViewPr>
    <p:cSldViewPr snapToGrid="0">
      <p:cViewPr varScale="1">
        <p:scale>
          <a:sx n="54" d="100"/>
          <a:sy n="54" d="100"/>
        </p:scale>
        <p:origin x="-418" y="-62"/>
      </p:cViewPr>
      <p:guideLst>
        <p:guide orient="horz" pos="4319"/>
        <p:guide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8" tIns="46069" rIns="92138" bIns="46069" numCol="1" anchor="t" anchorCtr="0" compatLnSpc="1">
            <a:prstTxWarp prst="textNoShape">
              <a:avLst/>
            </a:prstTxWarp>
          </a:bodyPr>
          <a:lstStyle>
            <a:lvl1pPr defTabSz="920750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8" tIns="46069" rIns="92138" bIns="46069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2288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8" tIns="46069" rIns="92138" bIns="46069" numCol="1" anchor="b" anchorCtr="0" compatLnSpc="1">
            <a:prstTxWarp prst="textNoShape">
              <a:avLst/>
            </a:prstTxWarp>
          </a:bodyPr>
          <a:lstStyle>
            <a:lvl1pPr defTabSz="920750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12288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8" tIns="46069" rIns="92138" bIns="46069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smtClean="0"/>
            </a:lvl1pPr>
          </a:lstStyle>
          <a:p>
            <a:pPr>
              <a:defRPr/>
            </a:pPr>
            <a:fld id="{D977BCDA-201F-4643-B0CC-9BEBAB58EBB7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711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815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8" tIns="46069" rIns="92138" bIns="46069" numCol="1" anchor="t" anchorCtr="0" compatLnSpc="1">
            <a:prstTxWarp prst="textNoShape">
              <a:avLst/>
            </a:prstTxWarp>
          </a:bodyPr>
          <a:lstStyle>
            <a:lvl1pPr defTabSz="920750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0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7815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8" tIns="46069" rIns="92138" bIns="46069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584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3263" y="760413"/>
            <a:ext cx="5387975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718050"/>
            <a:ext cx="4962525" cy="44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8" tIns="46069" rIns="92138" bIns="460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5120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7688"/>
            <a:ext cx="2978150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8" tIns="46069" rIns="92138" bIns="46069" numCol="1" anchor="b" anchorCtr="0" compatLnSpc="1">
            <a:prstTxWarp prst="textNoShape">
              <a:avLst/>
            </a:prstTxWarp>
          </a:bodyPr>
          <a:lstStyle>
            <a:lvl1pPr defTabSz="920750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0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437688"/>
            <a:ext cx="2978150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8" tIns="46069" rIns="92138" bIns="46069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smtClean="0"/>
            </a:lvl1pPr>
          </a:lstStyle>
          <a:p>
            <a:pPr>
              <a:defRPr/>
            </a:pPr>
            <a:fld id="{FA3EC6E5-77A8-4348-B751-122B336D1241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6501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EC6E5-77A8-4348-B751-122B336D1241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743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EC6E5-77A8-4348-B751-122B336D1241}" type="slidenum">
              <a:rPr lang="pl-PL" smtClean="0"/>
              <a:pPr>
                <a:defRPr/>
              </a:pPr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321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EC6E5-77A8-4348-B751-122B336D1241}" type="slidenum">
              <a:rPr lang="pl-PL" smtClean="0"/>
              <a:pPr>
                <a:defRPr/>
              </a:pPr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4086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EC6E5-77A8-4348-B751-122B336D1241}" type="slidenum">
              <a:rPr lang="pl-PL" smtClean="0"/>
              <a:pPr>
                <a:defRPr/>
              </a:pPr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600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EC6E5-77A8-4348-B751-122B336D1241}" type="slidenum">
              <a:rPr lang="pl-PL" smtClean="0"/>
              <a:pPr>
                <a:defRPr/>
              </a:pPr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784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120775" y="1552619"/>
            <a:ext cx="11026776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763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42950" y="3429000"/>
            <a:ext cx="69342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65905B-B3E7-449D-9AF8-24817C459172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265501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3A1C-845C-4871-8337-3EC477AB43D2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4613644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120775" y="1552619"/>
            <a:ext cx="11026776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763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42950" y="3429000"/>
            <a:ext cx="69342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65905B-B3E7-449D-9AF8-24817C45917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98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30A4-B4AB-4087-ABB6-8A53527B465E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1324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638" y="440694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7DD3E-BFE0-4E84-8002-3840D925614A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0247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9CD3F-6A09-472F-950A-7D57761C385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5802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39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39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2871-BFF4-48AD-B21F-7B419E4FEC84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6869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CDB2C-4B22-4109-AF63-8F8E95F76838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5444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BFBE-EECF-427D-83EF-CA50E85CB1EF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7" y="5902041"/>
            <a:ext cx="946041" cy="85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81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3499" y="27309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485F-EFEA-4BCD-8031-344A282D7039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95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3E3E-320B-4EC0-8D4B-CBD0244EBDE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0180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3A1C-845C-4871-8337-3EC477AB43D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036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42974" y="609600"/>
            <a:ext cx="6162675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B18D-5511-4CD5-8C1A-1BE6774C190D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8422456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42974" y="609600"/>
            <a:ext cx="6162675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B18D-5511-4CD5-8C1A-1BE6774C190D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5912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66"/>
            <a:ext cx="84201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26D4D-D903-48A6-8D09-6E167EB0A10E}" type="slidenum">
              <a:rPr lang="pl-PL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93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879B-BA16-46C2-B2AC-CA796BF062B9}" type="slidenum">
              <a:rPr lang="pl-PL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90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506" y="440694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4FAE-78D9-4C06-BC43-23211228C398}" type="slidenum">
              <a:rPr lang="pl-PL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69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A569-0EA0-48F9-A8F1-DC056EB6D700}" type="slidenum">
              <a:rPr lang="pl-PL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29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6C28A-E3C0-46C6-9800-CB9FB79D5BD0}" type="slidenum">
              <a:rPr lang="pl-PL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74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8608-8656-42BA-AACD-4868C7BBDD7A}" type="slidenum">
              <a:rPr lang="pl-PL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00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8AF05-C46F-4081-B0B1-2E6E07EEB3BF}" type="slidenum">
              <a:rPr lang="pl-PL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30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2972" y="27309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0185-48D9-4DE4-A59E-5A5F0E9D92FF}" type="slidenum">
              <a:rPr lang="pl-PL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11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30A4-B4AB-4087-ABB6-8A53527B465E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070206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01AAE-3625-4E7E-89F8-6B87E949B10E}" type="slidenum">
              <a:rPr lang="pl-PL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62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0CC83-8CC9-43F0-BC45-AFC5E3C42807}" type="slidenum">
              <a:rPr lang="pl-PL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80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181850" y="274679"/>
            <a:ext cx="222885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95300" y="274679"/>
            <a:ext cx="652145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C3FF-C2CD-456E-AB26-A5988D6BBAC5}" type="slidenum">
              <a:rPr lang="pl-PL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60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-1120775" y="1552581"/>
            <a:ext cx="11026776" cy="5305425"/>
            <a:chOff x="-652" y="978"/>
            <a:chExt cx="6412" cy="3342"/>
          </a:xfrm>
        </p:grpSpPr>
        <p:sp>
          <p:nvSpPr>
            <p:cNvPr id="61443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61444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763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42950" y="3429000"/>
            <a:ext cx="69342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1448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4A388DC-1E43-4F25-AFB8-0D2036F8D7FE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314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ED4B8-A593-4B97-BA6D-F95F72D90091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3609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638" y="440690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B00E3-E216-4D60-B0A6-F6C8DB4CFF53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845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2952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4CFDE-BE78-4E73-83F6-875B37B1CEFE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1268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37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37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17571-A626-4462-BD31-83199ABFDF20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6090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0E625-90B9-445A-99B2-4318E6501F41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8595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C3770-055A-4678-9B66-EC91AC013A09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4617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638" y="440694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7DD3E-BFE0-4E84-8002-3840D925614A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310335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3499" y="27305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3C851-ADAB-4DEC-BD97-7724BEA3CAAD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0400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101EE-F61F-4DB0-9768-8BB4F914F7A6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659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6E5E5-04DF-495F-9199-0CC55EFF7913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271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42954" y="609600"/>
            <a:ext cx="6162675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0E40A-6BB3-49D6-804F-855480A923CB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0626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120775" y="1552619"/>
            <a:ext cx="11026776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763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42950" y="3429000"/>
            <a:ext cx="69342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65905B-B3E7-449D-9AF8-24817C45917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4230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30A4-B4AB-4087-ABB6-8A53527B465E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9724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638" y="440694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7DD3E-BFE0-4E84-8002-3840D925614A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8594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9CD3F-6A09-472F-950A-7D57761C385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7072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39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39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2871-BFF4-48AD-B21F-7B419E4FEC84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0476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CDB2C-4B22-4109-AF63-8F8E95F76838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455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9CD3F-6A09-472F-950A-7D57761C3857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357550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BFBE-EECF-427D-83EF-CA50E85CB1EF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7" y="5902041"/>
            <a:ext cx="946041" cy="85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414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3499" y="27309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485F-EFEA-4BCD-8031-344A282D7039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56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3E3E-320B-4EC0-8D4B-CBD0244EBDE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4209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3A1C-845C-4871-8337-3EC477AB43D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963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42974" y="609600"/>
            <a:ext cx="6162675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B18D-5511-4CD5-8C1A-1BE6774C190D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8655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120775" y="1552619"/>
            <a:ext cx="11026776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763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42950" y="3429000"/>
            <a:ext cx="69342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65905B-B3E7-449D-9AF8-24817C45917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228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30A4-B4AB-4087-ABB6-8A53527B465E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6630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638" y="440694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7DD3E-BFE0-4E84-8002-3840D925614A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6667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9CD3F-6A09-472F-950A-7D57761C385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5928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39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39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2871-BFF4-48AD-B21F-7B419E4FEC84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166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39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39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2871-BFF4-48AD-B21F-7B419E4FEC84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78077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CDB2C-4B22-4109-AF63-8F8E95F76838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0597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BFBE-EECF-427D-83EF-CA50E85CB1EF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7" y="5902041"/>
            <a:ext cx="946041" cy="85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439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3499" y="27309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485F-EFEA-4BCD-8031-344A282D7039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44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3E3E-320B-4EC0-8D4B-CBD0244EBDE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2441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3A1C-845C-4871-8337-3EC477AB43D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1729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42974" y="609600"/>
            <a:ext cx="6162675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B18D-5511-4CD5-8C1A-1BE6774C190D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5782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120775" y="1552619"/>
            <a:ext cx="11026776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763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42950" y="3429000"/>
            <a:ext cx="69342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65905B-B3E7-449D-9AF8-24817C45917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0170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30A4-B4AB-4087-ABB6-8A53527B465E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1970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638" y="440694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7DD3E-BFE0-4E84-8002-3840D925614A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5406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9CD3F-6A09-472F-950A-7D57761C385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934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CDB2C-4B22-4109-AF63-8F8E95F76838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683325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39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39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2871-BFF4-48AD-B21F-7B419E4FEC84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390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CDB2C-4B22-4109-AF63-8F8E95F76838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0363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BFBE-EECF-427D-83EF-CA50E85CB1EF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7" y="5902041"/>
            <a:ext cx="946041" cy="85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425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3499" y="27309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485F-EFEA-4BCD-8031-344A282D7039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10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3E3E-320B-4EC0-8D4B-CBD0244EBDE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8893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3A1C-845C-4871-8337-3EC477AB43D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860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42974" y="609600"/>
            <a:ext cx="6162675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B18D-5511-4CD5-8C1A-1BE6774C190D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9588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-1120775" y="1552581"/>
            <a:ext cx="11026776" cy="5305425"/>
            <a:chOff x="-652" y="978"/>
            <a:chExt cx="6412" cy="3342"/>
          </a:xfrm>
        </p:grpSpPr>
        <p:sp>
          <p:nvSpPr>
            <p:cNvPr id="61443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61444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763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42950" y="3429000"/>
            <a:ext cx="69342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1448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4A388DC-1E43-4F25-AFB8-0D2036F8D7FE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5413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ED4B8-A593-4B97-BA6D-F95F72D90091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7351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638" y="440690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B00E3-E216-4D60-B0A6-F6C8DB4CFF53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06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BFBE-EECF-427D-83EF-CA50E85CB1EF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7" y="5902041"/>
            <a:ext cx="946041" cy="85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617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2952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4CFDE-BE78-4E73-83F6-875B37B1CEFE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1569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37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37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17571-A626-4462-BD31-83199ABFDF20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940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0E625-90B9-445A-99B2-4318E6501F41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3822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C3770-055A-4678-9B66-EC91AC013A09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8913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3499" y="27305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3C851-ADAB-4DEC-BD97-7724BEA3CAAD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3842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101EE-F61F-4DB0-9768-8BB4F914F7A6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7045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6E5E5-04DF-495F-9199-0CC55EFF7913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9680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42954" y="609600"/>
            <a:ext cx="6162675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0E40A-6BB3-49D6-804F-855480A923CB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3941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120775" y="1552619"/>
            <a:ext cx="11026776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763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42950" y="3429000"/>
            <a:ext cx="69342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65905B-B3E7-449D-9AF8-24817C45917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9810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30A4-B4AB-4087-ABB6-8A53527B465E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8181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3499" y="27309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485F-EFEA-4BCD-8031-344A282D7039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8782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638" y="440694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7DD3E-BFE0-4E84-8002-3840D925614A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2737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9CD3F-6A09-472F-950A-7D57761C385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2889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39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39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2871-BFF4-48AD-B21F-7B419E4FEC84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3705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CDB2C-4B22-4109-AF63-8F8E95F76838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2158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BFBE-EECF-427D-83EF-CA50E85CB1EF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7" y="5902041"/>
            <a:ext cx="946041" cy="85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315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3499" y="27309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485F-EFEA-4BCD-8031-344A282D7039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64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3E3E-320B-4EC0-8D4B-CBD0244EBDE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7225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3A1C-845C-4871-8337-3EC477AB43D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4651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42974" y="609600"/>
            <a:ext cx="6162675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B18D-5511-4CD5-8C1A-1BE6774C190D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6404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28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3E3E-320B-4EC0-8D4B-CBD0244EBDE7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060381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310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947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036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843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903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387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270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986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619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57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7" y="1588"/>
            <a:ext cx="9893300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B3ABD71-1464-4E30-BA45-D7EB44A8EB10}" type="slidenum">
              <a:rPr lang="pl-PL"/>
              <a:pPr>
                <a:defRPr/>
              </a:pPr>
              <a:t>‹N°›</a:t>
            </a:fld>
            <a:endParaRPr lang="pl-PL"/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7" y="1588"/>
            <a:ext cx="9893300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B3ABD71-1464-4E30-BA45-D7EB44A8EB10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22750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2E62CDA-C5A5-4FC5-BED7-910E477F27C7}" type="slidenum">
              <a:rPr lang="pl-PL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14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3" y="1588"/>
            <a:ext cx="9893300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60420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F6F6FD4-45F8-4A41-909E-6713F55D9338}" type="slidenum">
              <a:rPr lang="pl-PL" smtClean="0">
                <a:solidFill>
                  <a:srgbClr val="FFFFFF"/>
                </a:solidFill>
              </a:rPr>
              <a:pPr/>
              <a:t>‹N°›</a:t>
            </a:fld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04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771490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7" y="1588"/>
            <a:ext cx="9893300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B3ABD71-1464-4E30-BA45-D7EB44A8EB10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0373756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7" y="1588"/>
            <a:ext cx="9893300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B3ABD71-1464-4E30-BA45-D7EB44A8EB10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7773103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7" y="1588"/>
            <a:ext cx="9893300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B3ABD71-1464-4E30-BA45-D7EB44A8EB10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132174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3" y="1588"/>
            <a:ext cx="9893300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60420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F6F6FD4-45F8-4A41-909E-6713F55D9338}" type="slidenum">
              <a:rPr lang="pl-PL" smtClean="0">
                <a:solidFill>
                  <a:srgbClr val="FFFFFF"/>
                </a:solidFill>
              </a:rPr>
              <a:pPr/>
              <a:t>‹N°›</a:t>
            </a:fld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04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5771620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7" y="1588"/>
            <a:ext cx="9893300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B3ABD71-1464-4E30-BA45-D7EB44A8EB10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2534703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28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emf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43.emf"/><Relationship Id="rId17" Type="http://schemas.openxmlformats.org/officeDocument/2006/relationships/image" Target="../media/image48.emf"/><Relationship Id="rId2" Type="http://schemas.openxmlformats.org/officeDocument/2006/relationships/image" Target="../media/image37.png"/><Relationship Id="rId16" Type="http://schemas.openxmlformats.org/officeDocument/2006/relationships/image" Target="../media/image47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microsoft.com/office/2007/relationships/hdphoto" Target="../media/hdphoto3.wdp"/><Relationship Id="rId15" Type="http://schemas.openxmlformats.org/officeDocument/2006/relationships/image" Target="../media/image46.emf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5.wdp"/><Relationship Id="rId1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microsoft.com/office/2007/relationships/hdphoto" Target="../media/hdphoto7.wdp"/><Relationship Id="rId4" Type="http://schemas.openxmlformats.org/officeDocument/2006/relationships/image" Target="../media/image57.png"/><Relationship Id="rId9" Type="http://schemas.microsoft.com/office/2007/relationships/hdphoto" Target="../media/hdphoto9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49041" r="1202" b="237"/>
          <a:stretch/>
        </p:blipFill>
        <p:spPr bwMode="auto">
          <a:xfrm>
            <a:off x="0" y="0"/>
            <a:ext cx="9895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4448347" y="1379836"/>
            <a:ext cx="2890003" cy="55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l-PL" b="1" dirty="0">
                <a:latin typeface="Arial" charset="0"/>
              </a:rPr>
              <a:t>Bogdan </a:t>
            </a:r>
            <a:r>
              <a:rPr lang="pl-PL" b="1" dirty="0" smtClean="0">
                <a:latin typeface="Arial" charset="0"/>
              </a:rPr>
              <a:t>Fornal</a:t>
            </a:r>
            <a:endParaRPr lang="pl-PL" i="1" dirty="0"/>
          </a:p>
          <a:p>
            <a:pPr algn="ctr" eaLnBrk="1" hangingPunct="1"/>
            <a:r>
              <a:rPr lang="pl-PL" sz="1200" dirty="0"/>
              <a:t> </a:t>
            </a:r>
          </a:p>
        </p:txBody>
      </p:sp>
      <p:sp>
        <p:nvSpPr>
          <p:cNvPr id="4" name="AutoShape 1040"/>
          <p:cNvSpPr>
            <a:spLocks noChangeArrowheads="1"/>
          </p:cNvSpPr>
          <p:nvPr/>
        </p:nvSpPr>
        <p:spPr bwMode="auto">
          <a:xfrm>
            <a:off x="139705" y="2438868"/>
            <a:ext cx="9659938" cy="12049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0066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6" name="Text Box 1041"/>
          <p:cNvSpPr txBox="1">
            <a:spLocks noChangeArrowheads="1"/>
          </p:cNvSpPr>
          <p:nvPr/>
        </p:nvSpPr>
        <p:spPr bwMode="auto">
          <a:xfrm>
            <a:off x="0" y="216453"/>
            <a:ext cx="9918874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Search for nanosecond isomers in neutron-induced fission products with </a:t>
            </a:r>
            <a:r>
              <a:rPr lang="pl-PL" sz="3200" b="1" dirty="0" smtClean="0">
                <a:solidFill>
                  <a:srgbClr val="FFFF00"/>
                </a:solidFill>
                <a:latin typeface="Arial" charset="0"/>
              </a:rPr>
              <a:t>50&lt;</a:t>
            </a:r>
            <a:r>
              <a:rPr lang="en-US" sz="3200" b="1" dirty="0" smtClean="0">
                <a:solidFill>
                  <a:srgbClr val="FFFF00"/>
                </a:solidFill>
                <a:latin typeface="Arial" charset="0"/>
              </a:rPr>
              <a:t>N</a:t>
            </a:r>
            <a:r>
              <a:rPr lang="pl-PL" sz="3200" b="1" dirty="0" smtClean="0">
                <a:solidFill>
                  <a:srgbClr val="FFFF00"/>
                </a:solidFill>
                <a:latin typeface="Arial" charset="0"/>
              </a:rPr>
              <a:t>&lt;</a:t>
            </a:r>
            <a:r>
              <a:rPr lang="en-US" sz="3200" b="1" dirty="0" smtClean="0">
                <a:solidFill>
                  <a:srgbClr val="FFFF00"/>
                </a:solidFill>
                <a:latin typeface="Arial" charset="0"/>
              </a:rPr>
              <a:t>60</a:t>
            </a:r>
            <a:endParaRPr lang="pl-PL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" name="Text Box 1026"/>
          <p:cNvSpPr txBox="1">
            <a:spLocks noChangeArrowheads="1"/>
          </p:cNvSpPr>
          <p:nvPr/>
        </p:nvSpPr>
        <p:spPr bwMode="auto">
          <a:xfrm>
            <a:off x="4114697" y="1873419"/>
            <a:ext cx="3790812" cy="50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l-PL" b="1" i="1" dirty="0" smtClean="0">
                <a:latin typeface="+mn-lt"/>
                <a:cs typeface="Arial" pitchFamily="34" charset="0"/>
              </a:rPr>
              <a:t>IFJ PAN </a:t>
            </a:r>
            <a:r>
              <a:rPr lang="pl-PL" b="1" i="1" dirty="0" err="1">
                <a:latin typeface="+mn-lt"/>
                <a:cs typeface="Arial" pitchFamily="34" charset="0"/>
              </a:rPr>
              <a:t>Krakow</a:t>
            </a:r>
            <a:r>
              <a:rPr lang="pl-PL" b="1" i="1" dirty="0">
                <a:latin typeface="+mn-lt"/>
                <a:cs typeface="Arial" pitchFamily="34" charset="0"/>
              </a:rPr>
              <a:t>, </a:t>
            </a:r>
            <a:r>
              <a:rPr lang="pl-PL" b="1" i="1" dirty="0" smtClean="0">
                <a:latin typeface="+mn-lt"/>
                <a:cs typeface="Arial" pitchFamily="34" charset="0"/>
              </a:rPr>
              <a:t>Poland</a:t>
            </a:r>
            <a:r>
              <a:rPr lang="pl-PL" sz="1200" b="1" dirty="0" smtClean="0"/>
              <a:t> </a:t>
            </a:r>
            <a:endParaRPr lang="pl-PL" sz="1200" b="1" dirty="0"/>
          </a:p>
        </p:txBody>
      </p:sp>
      <p:sp>
        <p:nvSpPr>
          <p:cNvPr id="9" name="Text Box 1041"/>
          <p:cNvSpPr txBox="1">
            <a:spLocks noChangeArrowheads="1"/>
          </p:cNvSpPr>
          <p:nvPr/>
        </p:nvSpPr>
        <p:spPr bwMode="auto">
          <a:xfrm>
            <a:off x="10237" y="5581684"/>
            <a:ext cx="9918874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srgbClr val="FFFF00"/>
                </a:solidFill>
                <a:latin typeface="Arial" charset="0"/>
              </a:rPr>
              <a:t>nu-</a:t>
            </a:r>
            <a:r>
              <a:rPr lang="pl-PL" sz="2200" b="1" dirty="0" smtClean="0">
                <a:solidFill>
                  <a:srgbClr val="FFFF00"/>
                </a:solidFill>
                <a:latin typeface="Arial" charset="0"/>
              </a:rPr>
              <a:t>B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</a:rPr>
              <a:t>all </a:t>
            </a:r>
            <a:r>
              <a:rPr lang="pl-PL" sz="2200" b="1" dirty="0" smtClean="0">
                <a:solidFill>
                  <a:srgbClr val="FFFF00"/>
                </a:solidFill>
                <a:latin typeface="Arial" charset="0"/>
              </a:rPr>
              <a:t>H</a:t>
            </a:r>
            <a:r>
              <a:rPr lang="en-US" sz="2200" b="1" dirty="0" err="1" smtClean="0">
                <a:solidFill>
                  <a:srgbClr val="FFFF00"/>
                </a:solidFill>
                <a:latin typeface="Arial" charset="0"/>
              </a:rPr>
              <a:t>ybrid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sz="2200" b="1" dirty="0" smtClean="0">
                <a:solidFill>
                  <a:srgbClr val="FFFF00"/>
                </a:solidFill>
                <a:latin typeface="Arial" charset="0"/>
              </a:rPr>
              <a:t>S</a:t>
            </a:r>
            <a:r>
              <a:rPr lang="en-US" sz="2200" b="1" dirty="0" err="1" smtClean="0">
                <a:solidFill>
                  <a:srgbClr val="FFFF00"/>
                </a:solidFill>
                <a:latin typeface="Arial" charset="0"/>
              </a:rPr>
              <a:t>pectrometer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sz="2200" b="1" dirty="0" smtClean="0">
                <a:solidFill>
                  <a:srgbClr val="FFFF00"/>
                </a:solidFill>
                <a:latin typeface="Arial" charset="0"/>
              </a:rPr>
              <a:t>W</a:t>
            </a:r>
            <a:r>
              <a:rPr lang="en-US" sz="2200" b="1" dirty="0" err="1" smtClean="0">
                <a:solidFill>
                  <a:srgbClr val="FFFF00"/>
                </a:solidFill>
                <a:latin typeface="Arial" charset="0"/>
              </a:rPr>
              <a:t>orkshop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</a:rPr>
              <a:t> 2016</a:t>
            </a:r>
            <a:r>
              <a:rPr lang="pl-PL" sz="2200" b="1" dirty="0" smtClean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pl-PL" sz="2200" b="1" dirty="0" smtClean="0">
                <a:solidFill>
                  <a:srgbClr val="FFFF00"/>
                </a:solidFill>
                <a:latin typeface="Arial" charset="0"/>
              </a:rPr>
              <a:t>Paris-Orsay, May 19-20, </a:t>
            </a:r>
            <a:r>
              <a:rPr lang="pl-PL" sz="2200" b="1" dirty="0">
                <a:solidFill>
                  <a:srgbClr val="FFFF00"/>
                </a:solidFill>
                <a:latin typeface="Arial" charset="0"/>
              </a:rPr>
              <a:t>2016</a:t>
            </a:r>
          </a:p>
        </p:txBody>
      </p:sp>
      <p:sp>
        <p:nvSpPr>
          <p:cNvPr id="7" name="Elipsa 6"/>
          <p:cNvSpPr/>
          <p:nvPr/>
        </p:nvSpPr>
        <p:spPr bwMode="auto">
          <a:xfrm rot="21295690">
            <a:off x="909133" y="1788324"/>
            <a:ext cx="3055542" cy="1354770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Elipsa 10"/>
          <p:cNvSpPr/>
          <p:nvPr/>
        </p:nvSpPr>
        <p:spPr bwMode="auto">
          <a:xfrm rot="21099618">
            <a:off x="3058910" y="3294137"/>
            <a:ext cx="1633438" cy="780704"/>
          </a:xfrm>
          <a:prstGeom prst="ellipse">
            <a:avLst/>
          </a:prstGeom>
          <a:noFill/>
          <a:ln w="28575" cap="flat" cmpd="sng" algn="ctr">
            <a:solidFill>
              <a:srgbClr val="FF99FF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821882" y="1565249"/>
            <a:ext cx="830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ALTO</a:t>
            </a:r>
            <a:endParaRPr lang="pl-PL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19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-7704" y="1905463"/>
            <a:ext cx="3963056" cy="4890981"/>
            <a:chOff x="875159" y="1905463"/>
            <a:chExt cx="3963056" cy="4890981"/>
          </a:xfrm>
        </p:grpSpPr>
        <p:cxnSp>
          <p:nvCxnSpPr>
            <p:cNvPr id="59" name="Łącznik prosty ze strzałką 58"/>
            <p:cNvCxnSpPr/>
            <p:nvPr/>
          </p:nvCxnSpPr>
          <p:spPr bwMode="auto">
            <a:xfrm>
              <a:off x="1369300" y="6475185"/>
              <a:ext cx="3468915" cy="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pole tekstowe 59"/>
            <p:cNvSpPr txBox="1"/>
            <p:nvPr/>
          </p:nvSpPr>
          <p:spPr>
            <a:xfrm>
              <a:off x="2286204" y="6457890"/>
              <a:ext cx="18373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Neutron </a:t>
              </a:r>
              <a:r>
                <a:rPr lang="pl-PL" sz="1600" b="1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number</a:t>
              </a:r>
              <a:endParaRPr lang="pl-PL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5" name="Łącznik prosty ze strzałką 54"/>
            <p:cNvCxnSpPr/>
            <p:nvPr/>
          </p:nvCxnSpPr>
          <p:spPr bwMode="auto">
            <a:xfrm flipV="1">
              <a:off x="1299652" y="1905463"/>
              <a:ext cx="0" cy="22680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pole tekstowe 55"/>
            <p:cNvSpPr txBox="1"/>
            <p:nvPr/>
          </p:nvSpPr>
          <p:spPr>
            <a:xfrm rot="16200000">
              <a:off x="188272" y="3086056"/>
              <a:ext cx="1712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Proton </a:t>
              </a:r>
              <a:r>
                <a:rPr lang="pl-PL" sz="16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number</a:t>
              </a:r>
              <a:r>
                <a:rPr lang="pl-PL" sz="1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pl-PL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upa 5"/>
          <p:cNvGrpSpPr/>
          <p:nvPr/>
        </p:nvGrpSpPr>
        <p:grpSpPr>
          <a:xfrm>
            <a:off x="2080580" y="439219"/>
            <a:ext cx="9328150" cy="6072187"/>
            <a:chOff x="3751746" y="439219"/>
            <a:chExt cx="9328150" cy="6072187"/>
          </a:xfrm>
        </p:grpSpPr>
        <p:grpSp>
          <p:nvGrpSpPr>
            <p:cNvPr id="5" name="Grupa 4"/>
            <p:cNvGrpSpPr/>
            <p:nvPr/>
          </p:nvGrpSpPr>
          <p:grpSpPr>
            <a:xfrm>
              <a:off x="3751746" y="439219"/>
              <a:ext cx="9328150" cy="6072187"/>
              <a:chOff x="3751746" y="439219"/>
              <a:chExt cx="9328150" cy="6072187"/>
            </a:xfrm>
          </p:grpSpPr>
          <p:grpSp>
            <p:nvGrpSpPr>
              <p:cNvPr id="3" name="Grupa 2"/>
              <p:cNvGrpSpPr/>
              <p:nvPr/>
            </p:nvGrpSpPr>
            <p:grpSpPr>
              <a:xfrm>
                <a:off x="3751746" y="439219"/>
                <a:ext cx="9328150" cy="6072187"/>
                <a:chOff x="3751746" y="439219"/>
                <a:chExt cx="9328150" cy="6072187"/>
              </a:xfrm>
            </p:grpSpPr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98695" l="327" r="96732">
                              <a14:foregroundMark x1="1634" y1="89157" x2="2157" y2="84538"/>
                              <a14:foregroundMark x1="2288" y1="84438" x2="3791" y2="83434"/>
                              <a14:foregroundMark x1="3791" y1="83434" x2="5686" y2="81727"/>
                              <a14:foregroundMark x1="5686" y1="81727" x2="6928" y2="80221"/>
                              <a14:foregroundMark x1="6667" y1="80422" x2="5490" y2="78414"/>
                              <a14:foregroundMark x1="5425" y1="78414" x2="6471" y2="76004"/>
                              <a14:foregroundMark x1="6471" y1="76004" x2="7908" y2="76104"/>
                              <a14:foregroundMark x1="7843" y1="76205" x2="9608" y2="76606"/>
                              <a14:foregroundMark x1="9542" y1="76807" x2="10980" y2="75000"/>
                              <a14:foregroundMark x1="11176" y1="75000" x2="9542" y2="72791"/>
                              <a14:foregroundMark x1="9477" y1="72289" x2="8954" y2="70382"/>
                              <a14:foregroundMark x1="8954" y1="70382" x2="11046" y2="69076"/>
                              <a14:foregroundMark x1="11046" y1="69076" x2="12680" y2="68173"/>
                              <a14:foregroundMark x1="12745" y1="68273" x2="15033" y2="67169"/>
                              <a14:foregroundMark x1="15033" y1="67169" x2="16536" y2="65763"/>
                              <a14:foregroundMark x1="16536" y1="65763" x2="18170" y2="63353"/>
                              <a14:foregroundMark x1="18170" y1="63353" x2="19020" y2="64759"/>
                              <a14:foregroundMark x1="19020" y1="64558" x2="21634" y2="61546"/>
                              <a14:foregroundMark x1="21634" y1="61546" x2="24314" y2="58032"/>
                              <a14:foregroundMark x1="24379" y1="57831" x2="25294" y2="56827"/>
                              <a14:foregroundMark x1="25294" y1="56627" x2="23268" y2="55924"/>
                              <a14:foregroundMark x1="23464" y1="55924" x2="23595" y2="52610"/>
                              <a14:foregroundMark x1="23529" y1="52410" x2="26078" y2="52209"/>
                              <a14:foregroundMark x1="26144" y1="52209" x2="27712" y2="51506"/>
                              <a14:foregroundMark x1="27712" y1="51506" x2="29869" y2="51004"/>
                              <a14:foregroundMark x1="29804" y1="51004" x2="31765" y2="48795"/>
                              <a14:foregroundMark x1="31830" y1="48795" x2="35948" y2="43976"/>
                              <a14:foregroundMark x1="35948" y1="44076" x2="39869" y2="39659"/>
                              <a14:foregroundMark x1="39869" y1="39659" x2="43268" y2="36245"/>
                              <a14:foregroundMark x1="43464" y1="36345" x2="44379" y2="34036"/>
                              <a14:foregroundMark x1="44379" y1="34036" x2="45556" y2="33635"/>
                              <a14:foregroundMark x1="45556" y1="33635" x2="46928" y2="32631"/>
                              <a14:foregroundMark x1="46928" y1="32631" x2="48366" y2="31426"/>
                              <a14:foregroundMark x1="48366" y1="31426" x2="47647" y2="28916"/>
                              <a14:foregroundMark x1="47647" y1="29016" x2="48366" y2="27008"/>
                              <a14:foregroundMark x1="48366" y1="27008" x2="50719" y2="26908"/>
                              <a14:foregroundMark x1="50719" y1="26908" x2="53464" y2="26908"/>
                              <a14:foregroundMark x1="53660" y1="27008" x2="56536" y2="26104"/>
                              <a14:foregroundMark x1="56536" y1="26104" x2="59412" y2="24900"/>
                              <a14:foregroundMark x1="59412" y1="24900" x2="62680" y2="22791"/>
                              <a14:foregroundMark x1="62680" y1="22791" x2="66144" y2="20281"/>
                              <a14:foregroundMark x1="66144" y1="20181" x2="67190" y2="18072"/>
                              <a14:foregroundMark x1="67320" y1="18273" x2="69216" y2="18072"/>
                              <a14:foregroundMark x1="69150" y1="18173" x2="69150" y2="19679"/>
                              <a14:foregroundMark x1="69412" y1="19578" x2="70523" y2="19578"/>
                              <a14:foregroundMark x1="70784" y1="19578" x2="72941" y2="16466"/>
                              <a14:foregroundMark x1="72941" y1="16466" x2="75033" y2="13855"/>
                              <a14:foregroundMark x1="74837" y1="13755" x2="77582" y2="11948"/>
                              <a14:foregroundMark x1="77582" y1="11948" x2="80131" y2="9739"/>
                              <a14:foregroundMark x1="80131" y1="9739" x2="82026" y2="7831"/>
                              <a14:foregroundMark x1="82026" y1="7831" x2="83529" y2="6124"/>
                              <a14:foregroundMark x1="83529" y1="6124" x2="86078" y2="5221"/>
                              <a14:foregroundMark x1="86078" y1="5221" x2="88301" y2="3815"/>
                              <a14:foregroundMark x1="88497" y1="3514" x2="89542" y2="3414"/>
                              <a14:foregroundMark x1="89673" y1="3514" x2="90523" y2="3313"/>
                              <a14:foregroundMark x1="90523" y1="3213" x2="91111" y2="2610"/>
                              <a14:foregroundMark x1="76013" y1="30321" x2="71176" y2="33032"/>
                              <a14:foregroundMark x1="71176" y1="33032" x2="69216" y2="34237"/>
                              <a14:foregroundMark x1="69477" y1="34237" x2="69542" y2="38755"/>
                              <a14:foregroundMark x1="69542" y1="38855" x2="69216" y2="39859"/>
                              <a14:foregroundMark x1="69346" y1="39659" x2="66993" y2="40261"/>
                              <a14:foregroundMark x1="66993" y1="40261" x2="65359" y2="39558"/>
                              <a14:foregroundMark x1="65425" y1="39357" x2="63529" y2="37751"/>
                              <a14:foregroundMark x1="63464" y1="37851" x2="61111" y2="39759"/>
                              <a14:foregroundMark x1="47778" y1="57028" x2="46601" y2="60141"/>
                              <a14:foregroundMark x1="46667" y1="60241" x2="46536" y2="63454"/>
                              <a14:foregroundMark x1="46536" y1="63855" x2="44837" y2="64458"/>
                              <a14:foregroundMark x1="44837" y1="64458" x2="43203" y2="63454"/>
                              <a14:foregroundMark x1="43268" y1="63253" x2="42418" y2="61044"/>
                              <a14:foregroundMark x1="31242" y1="72289" x2="30392" y2="75904"/>
                              <a14:foregroundMark x1="30392" y1="76004" x2="30392" y2="76004"/>
                              <a14:foregroundMark x1="30392" y1="76004" x2="30000" y2="77912"/>
                              <a14:foregroundMark x1="30000" y1="78213" x2="28627" y2="78213"/>
                              <a14:foregroundMark x1="28627" y1="78213" x2="27124" y2="77610"/>
                              <a14:foregroundMark x1="27059" y1="77410" x2="26340" y2="75301"/>
                              <a14:foregroundMark x1="18954" y1="85141" x2="18889" y2="88454"/>
                              <a14:foregroundMark x1="18824" y1="88755" x2="18954" y2="89558"/>
                              <a14:foregroundMark x1="18954" y1="89759" x2="16928" y2="90060"/>
                              <a14:foregroundMark x1="16863" y1="90261" x2="15556" y2="91667"/>
                              <a14:foregroundMark x1="15556" y1="91767" x2="13856" y2="93072"/>
                              <a14:foregroundMark x1="13856" y1="93072" x2="12222" y2="92771"/>
                              <a14:foregroundMark x1="12288" y1="92771" x2="11438" y2="89960"/>
                              <a14:foregroundMark x1="9477" y1="92068" x2="8627" y2="95984"/>
                              <a14:foregroundMark x1="8627" y1="96285" x2="7582" y2="97892"/>
                              <a14:foregroundMark x1="7582" y1="98092" x2="5686" y2="97992"/>
                              <a14:foregroundMark x1="5621" y1="98092" x2="3007" y2="98092"/>
                              <a14:foregroundMark x1="3137" y1="98092" x2="1961" y2="95382"/>
                              <a14:foregroundMark x1="1961" y1="95482" x2="1111" y2="93574"/>
                              <a14:foregroundMark x1="1111" y1="93373" x2="719" y2="91064"/>
                              <a14:foregroundMark x1="850" y1="91165" x2="1699" y2="88855"/>
                              <a14:backgroundMark x1="85882" y1="2410" x2="89935" y2="1506"/>
                              <a14:backgroundMark x1="719" y1="88153" x2="719" y2="88153"/>
                              <a14:backgroundMark x1="784" y1="90361" x2="784" y2="90361"/>
                              <a14:backgroundMark x1="588" y1="93574" x2="588" y2="93574"/>
                              <a14:backgroundMark x1="588" y1="91566" x2="588" y2="91566"/>
                              <a14:backgroundMark x1="588" y1="94177" x2="588" y2="94177"/>
                              <a14:backgroundMark x1="784" y1="94478" x2="1765" y2="96586"/>
                              <a14:backgroundMark x1="1961" y1="96586" x2="3529" y2="987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1746" y="439219"/>
                  <a:ext cx="9328150" cy="6072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" name="Immagine 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59471" y="2824929"/>
                  <a:ext cx="3240000" cy="2183004"/>
                </a:xfrm>
                <a:prstGeom prst="rect">
                  <a:avLst/>
                </a:prstGeom>
              </p:spPr>
            </p:pic>
            <p:sp>
              <p:nvSpPr>
                <p:cNvPr id="22" name="Elipsa 21"/>
                <p:cNvSpPr/>
                <p:nvPr/>
              </p:nvSpPr>
              <p:spPr bwMode="auto">
                <a:xfrm>
                  <a:off x="11194995" y="1536763"/>
                  <a:ext cx="157088" cy="152999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l-PL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5" name="Dowolny kształt 24"/>
                <p:cNvSpPr/>
                <p:nvPr/>
              </p:nvSpPr>
              <p:spPr bwMode="auto">
                <a:xfrm>
                  <a:off x="6740572" y="3876964"/>
                  <a:ext cx="725905" cy="489285"/>
                </a:xfrm>
                <a:custGeom>
                  <a:avLst/>
                  <a:gdLst>
                    <a:gd name="connsiteX0" fmla="*/ 28073 w 725905"/>
                    <a:gd name="connsiteY0" fmla="*/ 316832 h 489285"/>
                    <a:gd name="connsiteX1" fmla="*/ 0 w 725905"/>
                    <a:gd name="connsiteY1" fmla="*/ 401053 h 489285"/>
                    <a:gd name="connsiteX2" fmla="*/ 104273 w 725905"/>
                    <a:gd name="connsiteY2" fmla="*/ 489285 h 489285"/>
                    <a:gd name="connsiteX3" fmla="*/ 332873 w 725905"/>
                    <a:gd name="connsiteY3" fmla="*/ 405063 h 489285"/>
                    <a:gd name="connsiteX4" fmla="*/ 565484 w 725905"/>
                    <a:gd name="connsiteY4" fmla="*/ 232611 h 489285"/>
                    <a:gd name="connsiteX5" fmla="*/ 725905 w 725905"/>
                    <a:gd name="connsiteY5" fmla="*/ 96253 h 489285"/>
                    <a:gd name="connsiteX6" fmla="*/ 633663 w 725905"/>
                    <a:gd name="connsiteY6" fmla="*/ 16042 h 489285"/>
                    <a:gd name="connsiteX7" fmla="*/ 517358 w 725905"/>
                    <a:gd name="connsiteY7" fmla="*/ 0 h 489285"/>
                    <a:gd name="connsiteX8" fmla="*/ 352926 w 725905"/>
                    <a:gd name="connsiteY8" fmla="*/ 56148 h 489285"/>
                    <a:gd name="connsiteX9" fmla="*/ 248652 w 725905"/>
                    <a:gd name="connsiteY9" fmla="*/ 148390 h 489285"/>
                    <a:gd name="connsiteX10" fmla="*/ 76200 w 725905"/>
                    <a:gd name="connsiteY10" fmla="*/ 272716 h 489285"/>
                    <a:gd name="connsiteX11" fmla="*/ 28073 w 725905"/>
                    <a:gd name="connsiteY11" fmla="*/ 316832 h 489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25905" h="489285">
                      <a:moveTo>
                        <a:pt x="28073" y="316832"/>
                      </a:moveTo>
                      <a:lnTo>
                        <a:pt x="0" y="401053"/>
                      </a:lnTo>
                      <a:lnTo>
                        <a:pt x="104273" y="489285"/>
                      </a:lnTo>
                      <a:lnTo>
                        <a:pt x="332873" y="405063"/>
                      </a:lnTo>
                      <a:lnTo>
                        <a:pt x="565484" y="232611"/>
                      </a:lnTo>
                      <a:lnTo>
                        <a:pt x="725905" y="96253"/>
                      </a:lnTo>
                      <a:lnTo>
                        <a:pt x="633663" y="16042"/>
                      </a:lnTo>
                      <a:lnTo>
                        <a:pt x="517358" y="0"/>
                      </a:lnTo>
                      <a:lnTo>
                        <a:pt x="352926" y="56148"/>
                      </a:lnTo>
                      <a:lnTo>
                        <a:pt x="248652" y="148390"/>
                      </a:lnTo>
                      <a:lnTo>
                        <a:pt x="76200" y="272716"/>
                      </a:lnTo>
                      <a:lnTo>
                        <a:pt x="28073" y="316832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l-PL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6" name="Dowolny kształt 25"/>
                <p:cNvSpPr/>
                <p:nvPr/>
              </p:nvSpPr>
              <p:spPr bwMode="auto">
                <a:xfrm>
                  <a:off x="7867530" y="3255333"/>
                  <a:ext cx="661737" cy="533400"/>
                </a:xfrm>
                <a:custGeom>
                  <a:avLst/>
                  <a:gdLst>
                    <a:gd name="connsiteX0" fmla="*/ 8021 w 661737"/>
                    <a:gd name="connsiteY0" fmla="*/ 344905 h 533400"/>
                    <a:gd name="connsiteX1" fmla="*/ 0 w 661737"/>
                    <a:gd name="connsiteY1" fmla="*/ 449179 h 533400"/>
                    <a:gd name="connsiteX2" fmla="*/ 12031 w 661737"/>
                    <a:gd name="connsiteY2" fmla="*/ 529389 h 533400"/>
                    <a:gd name="connsiteX3" fmla="*/ 92242 w 661737"/>
                    <a:gd name="connsiteY3" fmla="*/ 533400 h 533400"/>
                    <a:gd name="connsiteX4" fmla="*/ 188494 w 661737"/>
                    <a:gd name="connsiteY4" fmla="*/ 477252 h 533400"/>
                    <a:gd name="connsiteX5" fmla="*/ 332873 w 661737"/>
                    <a:gd name="connsiteY5" fmla="*/ 381000 h 533400"/>
                    <a:gd name="connsiteX6" fmla="*/ 477252 w 661737"/>
                    <a:gd name="connsiteY6" fmla="*/ 272716 h 533400"/>
                    <a:gd name="connsiteX7" fmla="*/ 629652 w 661737"/>
                    <a:gd name="connsiteY7" fmla="*/ 148389 h 533400"/>
                    <a:gd name="connsiteX8" fmla="*/ 661737 w 661737"/>
                    <a:gd name="connsiteY8" fmla="*/ 56147 h 533400"/>
                    <a:gd name="connsiteX9" fmla="*/ 601579 w 661737"/>
                    <a:gd name="connsiteY9" fmla="*/ 0 h 533400"/>
                    <a:gd name="connsiteX10" fmla="*/ 453189 w 661737"/>
                    <a:gd name="connsiteY10" fmla="*/ 20052 h 533400"/>
                    <a:gd name="connsiteX11" fmla="*/ 372979 w 661737"/>
                    <a:gd name="connsiteY11" fmla="*/ 96252 h 533400"/>
                    <a:gd name="connsiteX12" fmla="*/ 272715 w 661737"/>
                    <a:gd name="connsiteY12" fmla="*/ 144379 h 533400"/>
                    <a:gd name="connsiteX13" fmla="*/ 204537 w 661737"/>
                    <a:gd name="connsiteY13" fmla="*/ 200526 h 533400"/>
                    <a:gd name="connsiteX14" fmla="*/ 164431 w 661737"/>
                    <a:gd name="connsiteY14" fmla="*/ 244642 h 533400"/>
                    <a:gd name="connsiteX15" fmla="*/ 132347 w 661737"/>
                    <a:gd name="connsiteY15" fmla="*/ 264694 h 533400"/>
                    <a:gd name="connsiteX16" fmla="*/ 68179 w 661737"/>
                    <a:gd name="connsiteY16" fmla="*/ 316831 h 533400"/>
                    <a:gd name="connsiteX17" fmla="*/ 8021 w 661737"/>
                    <a:gd name="connsiteY17" fmla="*/ 344905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61737" h="533400">
                      <a:moveTo>
                        <a:pt x="8021" y="344905"/>
                      </a:moveTo>
                      <a:lnTo>
                        <a:pt x="0" y="449179"/>
                      </a:lnTo>
                      <a:lnTo>
                        <a:pt x="12031" y="529389"/>
                      </a:lnTo>
                      <a:lnTo>
                        <a:pt x="92242" y="533400"/>
                      </a:lnTo>
                      <a:lnTo>
                        <a:pt x="188494" y="477252"/>
                      </a:lnTo>
                      <a:lnTo>
                        <a:pt x="332873" y="381000"/>
                      </a:lnTo>
                      <a:lnTo>
                        <a:pt x="477252" y="272716"/>
                      </a:lnTo>
                      <a:lnTo>
                        <a:pt x="629652" y="148389"/>
                      </a:lnTo>
                      <a:lnTo>
                        <a:pt x="661737" y="56147"/>
                      </a:lnTo>
                      <a:lnTo>
                        <a:pt x="601579" y="0"/>
                      </a:lnTo>
                      <a:lnTo>
                        <a:pt x="453189" y="20052"/>
                      </a:lnTo>
                      <a:lnTo>
                        <a:pt x="372979" y="96252"/>
                      </a:lnTo>
                      <a:lnTo>
                        <a:pt x="272715" y="144379"/>
                      </a:lnTo>
                      <a:lnTo>
                        <a:pt x="204537" y="200526"/>
                      </a:lnTo>
                      <a:lnTo>
                        <a:pt x="164431" y="244642"/>
                      </a:lnTo>
                      <a:lnTo>
                        <a:pt x="132347" y="264694"/>
                      </a:lnTo>
                      <a:lnTo>
                        <a:pt x="68179" y="316831"/>
                      </a:lnTo>
                      <a:lnTo>
                        <a:pt x="8021" y="344905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l-PL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9" name="Dowolny kształt 28"/>
              <p:cNvSpPr/>
              <p:nvPr/>
            </p:nvSpPr>
            <p:spPr bwMode="auto">
              <a:xfrm rot="11389055">
                <a:off x="7547352" y="4323152"/>
                <a:ext cx="640610" cy="917134"/>
              </a:xfrm>
              <a:custGeom>
                <a:avLst/>
                <a:gdLst>
                  <a:gd name="connsiteX0" fmla="*/ 0 w 1122218"/>
                  <a:gd name="connsiteY0" fmla="*/ 0 h 1177637"/>
                  <a:gd name="connsiteX1" fmla="*/ 221673 w 1122218"/>
                  <a:gd name="connsiteY1" fmla="*/ 360219 h 1177637"/>
                  <a:gd name="connsiteX2" fmla="*/ 651164 w 1122218"/>
                  <a:gd name="connsiteY2" fmla="*/ 831273 h 1177637"/>
                  <a:gd name="connsiteX3" fmla="*/ 1122218 w 1122218"/>
                  <a:gd name="connsiteY3" fmla="*/ 1177637 h 117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2218" h="1177637">
                    <a:moveTo>
                      <a:pt x="0" y="0"/>
                    </a:moveTo>
                    <a:cubicBezTo>
                      <a:pt x="56573" y="110837"/>
                      <a:pt x="113146" y="221674"/>
                      <a:pt x="221673" y="360219"/>
                    </a:cubicBezTo>
                    <a:cubicBezTo>
                      <a:pt x="330200" y="498764"/>
                      <a:pt x="501073" y="695037"/>
                      <a:pt x="651164" y="831273"/>
                    </a:cubicBezTo>
                    <a:cubicBezTo>
                      <a:pt x="801255" y="967509"/>
                      <a:pt x="961736" y="1072573"/>
                      <a:pt x="1122218" y="1177637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9933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5938301" y="5339095"/>
              <a:ext cx="427278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7030A0"/>
                  </a:solidFill>
                  <a:latin typeface="Arial" charset="0"/>
                </a:rPr>
                <a:t> Yields of products </a:t>
              </a:r>
            </a:p>
            <a:p>
              <a:pPr algn="ctr"/>
              <a:r>
                <a:rPr lang="en-US" sz="2000" b="1" dirty="0">
                  <a:solidFill>
                    <a:srgbClr val="7030A0"/>
                  </a:solidFill>
                  <a:latin typeface="Arial" charset="0"/>
                </a:rPr>
                <a:t>from the </a:t>
              </a:r>
              <a:r>
                <a:rPr lang="pl-PL" sz="2000" b="1" dirty="0" err="1" smtClean="0">
                  <a:solidFill>
                    <a:srgbClr val="7030A0"/>
                  </a:solidFill>
                  <a:latin typeface="Arial" charset="0"/>
                </a:rPr>
                <a:t>spontaneous</a:t>
              </a:r>
              <a:r>
                <a:rPr lang="pl-PL" sz="2000" b="1" dirty="0" smtClean="0">
                  <a:solidFill>
                    <a:srgbClr val="7030A0"/>
                  </a:solidFill>
                  <a:latin typeface="Arial" charset="0"/>
                </a:rPr>
                <a:t> </a:t>
              </a:r>
              <a:r>
                <a:rPr lang="pl-PL" sz="2000" b="1" dirty="0" err="1" smtClean="0">
                  <a:solidFill>
                    <a:srgbClr val="7030A0"/>
                  </a:solidFill>
                  <a:latin typeface="Arial" charset="0"/>
                </a:rPr>
                <a:t>fission</a:t>
              </a:r>
              <a:r>
                <a:rPr lang="pl-PL" sz="2000" b="1" dirty="0" smtClean="0">
                  <a:solidFill>
                    <a:srgbClr val="7030A0"/>
                  </a:solidFill>
                  <a:latin typeface="Arial" charset="0"/>
                </a:rPr>
                <a:t> </a:t>
              </a:r>
            </a:p>
            <a:p>
              <a:pPr algn="ctr"/>
              <a:r>
                <a:rPr lang="pl-PL" sz="2000" b="1" dirty="0" smtClean="0">
                  <a:solidFill>
                    <a:srgbClr val="7030A0"/>
                  </a:solidFill>
                  <a:latin typeface="Arial" charset="0"/>
                </a:rPr>
                <a:t>of </a:t>
              </a:r>
              <a:r>
                <a:rPr lang="pl-PL" sz="2000" b="1" baseline="30000" dirty="0" smtClean="0">
                  <a:solidFill>
                    <a:srgbClr val="FF0000"/>
                  </a:solidFill>
                  <a:latin typeface="Arial" charset="0"/>
                </a:rPr>
                <a:t>248</a:t>
              </a:r>
              <a:r>
                <a:rPr lang="pl-PL" sz="2000" b="1" dirty="0" smtClean="0">
                  <a:solidFill>
                    <a:srgbClr val="FF0000"/>
                  </a:solidFill>
                  <a:latin typeface="Arial" charset="0"/>
                </a:rPr>
                <a:t>Cm</a:t>
              </a:r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-1323491" y="420381"/>
            <a:ext cx="9328150" cy="6072187"/>
            <a:chOff x="-1323491" y="420381"/>
            <a:chExt cx="9328150" cy="6072187"/>
          </a:xfrm>
        </p:grpSpPr>
        <p:grpSp>
          <p:nvGrpSpPr>
            <p:cNvPr id="4" name="Grupa 3"/>
            <p:cNvGrpSpPr/>
            <p:nvPr/>
          </p:nvGrpSpPr>
          <p:grpSpPr>
            <a:xfrm>
              <a:off x="-1323491" y="420381"/>
              <a:ext cx="9328150" cy="6072187"/>
              <a:chOff x="-93773" y="420381"/>
              <a:chExt cx="9328150" cy="6072187"/>
            </a:xfrm>
          </p:grpSpPr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8695" l="327" r="96732">
                            <a14:foregroundMark x1="1634" y1="89157" x2="2157" y2="84538"/>
                            <a14:foregroundMark x1="2288" y1="84438" x2="3791" y2="83434"/>
                            <a14:foregroundMark x1="3791" y1="83434" x2="5686" y2="81727"/>
                            <a14:foregroundMark x1="5686" y1="81727" x2="6928" y2="80221"/>
                            <a14:foregroundMark x1="6667" y1="80422" x2="5490" y2="78414"/>
                            <a14:foregroundMark x1="5425" y1="78414" x2="6471" y2="76004"/>
                            <a14:foregroundMark x1="6471" y1="76004" x2="7908" y2="76104"/>
                            <a14:foregroundMark x1="7843" y1="76205" x2="9608" y2="76606"/>
                            <a14:foregroundMark x1="9542" y1="76807" x2="10980" y2="75000"/>
                            <a14:foregroundMark x1="11176" y1="75000" x2="9542" y2="72791"/>
                            <a14:foregroundMark x1="9477" y1="72289" x2="8954" y2="70382"/>
                            <a14:foregroundMark x1="8954" y1="70382" x2="11046" y2="69076"/>
                            <a14:foregroundMark x1="11046" y1="69076" x2="12680" y2="68173"/>
                            <a14:foregroundMark x1="12745" y1="68273" x2="15033" y2="67169"/>
                            <a14:foregroundMark x1="15033" y1="67169" x2="16536" y2="65763"/>
                            <a14:foregroundMark x1="16536" y1="65763" x2="18170" y2="63353"/>
                            <a14:foregroundMark x1="18170" y1="63353" x2="19020" y2="64759"/>
                            <a14:foregroundMark x1="19020" y1="64558" x2="21634" y2="61546"/>
                            <a14:foregroundMark x1="21634" y1="61546" x2="24314" y2="58032"/>
                            <a14:foregroundMark x1="24379" y1="57831" x2="25294" y2="56827"/>
                            <a14:foregroundMark x1="25294" y1="56627" x2="23268" y2="55924"/>
                            <a14:foregroundMark x1="23464" y1="55924" x2="23595" y2="52610"/>
                            <a14:foregroundMark x1="23529" y1="52410" x2="26078" y2="52209"/>
                            <a14:foregroundMark x1="26144" y1="52209" x2="27712" y2="51506"/>
                            <a14:foregroundMark x1="27712" y1="51506" x2="29869" y2="51004"/>
                            <a14:foregroundMark x1="29804" y1="51004" x2="31765" y2="48795"/>
                            <a14:foregroundMark x1="31830" y1="48795" x2="35948" y2="43976"/>
                            <a14:foregroundMark x1="35948" y1="44076" x2="39869" y2="39659"/>
                            <a14:foregroundMark x1="39869" y1="39659" x2="43268" y2="36245"/>
                            <a14:foregroundMark x1="43464" y1="36345" x2="44379" y2="34036"/>
                            <a14:foregroundMark x1="44379" y1="34036" x2="45556" y2="33635"/>
                            <a14:foregroundMark x1="45556" y1="33635" x2="46928" y2="32631"/>
                            <a14:foregroundMark x1="46928" y1="32631" x2="48366" y2="31426"/>
                            <a14:foregroundMark x1="48366" y1="31426" x2="47647" y2="28916"/>
                            <a14:foregroundMark x1="47647" y1="29016" x2="48366" y2="27008"/>
                            <a14:foregroundMark x1="48366" y1="27008" x2="50719" y2="26908"/>
                            <a14:foregroundMark x1="50719" y1="26908" x2="53464" y2="26908"/>
                            <a14:foregroundMark x1="53660" y1="27008" x2="56536" y2="26104"/>
                            <a14:foregroundMark x1="56536" y1="26104" x2="59412" y2="24900"/>
                            <a14:foregroundMark x1="59412" y1="24900" x2="62680" y2="22791"/>
                            <a14:foregroundMark x1="62680" y1="22791" x2="66144" y2="20281"/>
                            <a14:foregroundMark x1="66144" y1="20181" x2="67190" y2="18072"/>
                            <a14:foregroundMark x1="67320" y1="18273" x2="69216" y2="18072"/>
                            <a14:foregroundMark x1="69150" y1="18173" x2="69150" y2="19679"/>
                            <a14:foregroundMark x1="69412" y1="19578" x2="70523" y2="19578"/>
                            <a14:foregroundMark x1="70784" y1="19578" x2="72941" y2="16466"/>
                            <a14:foregroundMark x1="72941" y1="16466" x2="75033" y2="13855"/>
                            <a14:foregroundMark x1="74837" y1="13755" x2="77582" y2="11948"/>
                            <a14:foregroundMark x1="77582" y1="11948" x2="80131" y2="9739"/>
                            <a14:foregroundMark x1="80131" y1="9739" x2="82026" y2="7831"/>
                            <a14:foregroundMark x1="82026" y1="7831" x2="83529" y2="6124"/>
                            <a14:foregroundMark x1="83529" y1="6124" x2="86078" y2="5221"/>
                            <a14:foregroundMark x1="86078" y1="5221" x2="88301" y2="3815"/>
                            <a14:foregroundMark x1="88497" y1="3514" x2="89542" y2="3414"/>
                            <a14:foregroundMark x1="89673" y1="3514" x2="90523" y2="3313"/>
                            <a14:foregroundMark x1="90523" y1="3213" x2="91111" y2="2610"/>
                            <a14:foregroundMark x1="76013" y1="30321" x2="71176" y2="33032"/>
                            <a14:foregroundMark x1="71176" y1="33032" x2="69216" y2="34237"/>
                            <a14:foregroundMark x1="69477" y1="34237" x2="69542" y2="38755"/>
                            <a14:foregroundMark x1="69542" y1="38855" x2="69216" y2="39859"/>
                            <a14:foregroundMark x1="69346" y1="39659" x2="66993" y2="40261"/>
                            <a14:foregroundMark x1="66993" y1="40261" x2="65359" y2="39558"/>
                            <a14:foregroundMark x1="65425" y1="39357" x2="63529" y2="37751"/>
                            <a14:foregroundMark x1="63464" y1="37851" x2="61111" y2="39759"/>
                            <a14:foregroundMark x1="47778" y1="57028" x2="46601" y2="60141"/>
                            <a14:foregroundMark x1="46667" y1="60241" x2="46536" y2="63454"/>
                            <a14:foregroundMark x1="46536" y1="63855" x2="44837" y2="64458"/>
                            <a14:foregroundMark x1="44837" y1="64458" x2="43203" y2="63454"/>
                            <a14:foregroundMark x1="43268" y1="63253" x2="42418" y2="61044"/>
                            <a14:foregroundMark x1="31242" y1="72289" x2="30392" y2="75904"/>
                            <a14:foregroundMark x1="30392" y1="76004" x2="30392" y2="76004"/>
                            <a14:foregroundMark x1="30392" y1="76004" x2="30000" y2="77912"/>
                            <a14:foregroundMark x1="30000" y1="78213" x2="28627" y2="78213"/>
                            <a14:foregroundMark x1="28627" y1="78213" x2="27124" y2="77610"/>
                            <a14:foregroundMark x1="27059" y1="77410" x2="26340" y2="75301"/>
                            <a14:foregroundMark x1="18954" y1="85141" x2="18889" y2="88454"/>
                            <a14:foregroundMark x1="18824" y1="88755" x2="18954" y2="89558"/>
                            <a14:foregroundMark x1="18954" y1="89759" x2="16928" y2="90060"/>
                            <a14:foregroundMark x1="16863" y1="90261" x2="15556" y2="91667"/>
                            <a14:foregroundMark x1="15556" y1="91767" x2="13856" y2="93072"/>
                            <a14:foregroundMark x1="13856" y1="93072" x2="12222" y2="92771"/>
                            <a14:foregroundMark x1="12288" y1="92771" x2="11438" y2="89960"/>
                            <a14:foregroundMark x1="9477" y1="92068" x2="8627" y2="95984"/>
                            <a14:foregroundMark x1="8627" y1="96285" x2="7582" y2="97892"/>
                            <a14:foregroundMark x1="7582" y1="98092" x2="5686" y2="97992"/>
                            <a14:foregroundMark x1="5621" y1="98092" x2="3007" y2="98092"/>
                            <a14:foregroundMark x1="3137" y1="98092" x2="1961" y2="95382"/>
                            <a14:foregroundMark x1="1961" y1="95482" x2="1111" y2="93574"/>
                            <a14:foregroundMark x1="1111" y1="93373" x2="719" y2="91064"/>
                            <a14:foregroundMark x1="850" y1="91165" x2="1699" y2="88855"/>
                            <a14:backgroundMark x1="85882" y1="2410" x2="89935" y2="1506"/>
                            <a14:backgroundMark x1="719" y1="88153" x2="719" y2="88153"/>
                            <a14:backgroundMark x1="784" y1="90361" x2="784" y2="90361"/>
                            <a14:backgroundMark x1="588" y1="93574" x2="588" y2="93574"/>
                            <a14:backgroundMark x1="588" y1="91566" x2="588" y2="91566"/>
                            <a14:backgroundMark x1="588" y1="94177" x2="588" y2="94177"/>
                            <a14:backgroundMark x1="784" y1="94478" x2="1765" y2="96586"/>
                            <a14:backgroundMark x1="1961" y1="96586" x2="3529" y2="98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3773" y="420381"/>
                <a:ext cx="9328150" cy="6072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80452" y="2875461"/>
                <a:ext cx="3340345" cy="2112056"/>
              </a:xfrm>
              <a:prstGeom prst="rect">
                <a:avLst/>
              </a:prstGeom>
            </p:spPr>
          </p:pic>
          <p:sp>
            <p:nvSpPr>
              <p:cNvPr id="31" name="Dowolny kształt 30"/>
              <p:cNvSpPr/>
              <p:nvPr/>
            </p:nvSpPr>
            <p:spPr bwMode="auto">
              <a:xfrm>
                <a:off x="2621784" y="4047312"/>
                <a:ext cx="725905" cy="489285"/>
              </a:xfrm>
              <a:custGeom>
                <a:avLst/>
                <a:gdLst>
                  <a:gd name="connsiteX0" fmla="*/ 28073 w 725905"/>
                  <a:gd name="connsiteY0" fmla="*/ 316832 h 489285"/>
                  <a:gd name="connsiteX1" fmla="*/ 0 w 725905"/>
                  <a:gd name="connsiteY1" fmla="*/ 401053 h 489285"/>
                  <a:gd name="connsiteX2" fmla="*/ 104273 w 725905"/>
                  <a:gd name="connsiteY2" fmla="*/ 489285 h 489285"/>
                  <a:gd name="connsiteX3" fmla="*/ 332873 w 725905"/>
                  <a:gd name="connsiteY3" fmla="*/ 405063 h 489285"/>
                  <a:gd name="connsiteX4" fmla="*/ 565484 w 725905"/>
                  <a:gd name="connsiteY4" fmla="*/ 232611 h 489285"/>
                  <a:gd name="connsiteX5" fmla="*/ 725905 w 725905"/>
                  <a:gd name="connsiteY5" fmla="*/ 96253 h 489285"/>
                  <a:gd name="connsiteX6" fmla="*/ 633663 w 725905"/>
                  <a:gd name="connsiteY6" fmla="*/ 16042 h 489285"/>
                  <a:gd name="connsiteX7" fmla="*/ 517358 w 725905"/>
                  <a:gd name="connsiteY7" fmla="*/ 0 h 489285"/>
                  <a:gd name="connsiteX8" fmla="*/ 352926 w 725905"/>
                  <a:gd name="connsiteY8" fmla="*/ 56148 h 489285"/>
                  <a:gd name="connsiteX9" fmla="*/ 248652 w 725905"/>
                  <a:gd name="connsiteY9" fmla="*/ 148390 h 489285"/>
                  <a:gd name="connsiteX10" fmla="*/ 76200 w 725905"/>
                  <a:gd name="connsiteY10" fmla="*/ 272716 h 489285"/>
                  <a:gd name="connsiteX11" fmla="*/ 28073 w 725905"/>
                  <a:gd name="connsiteY11" fmla="*/ 316832 h 48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5905" h="489285">
                    <a:moveTo>
                      <a:pt x="28073" y="316832"/>
                    </a:moveTo>
                    <a:lnTo>
                      <a:pt x="0" y="401053"/>
                    </a:lnTo>
                    <a:lnTo>
                      <a:pt x="104273" y="489285"/>
                    </a:lnTo>
                    <a:lnTo>
                      <a:pt x="332873" y="405063"/>
                    </a:lnTo>
                    <a:lnTo>
                      <a:pt x="565484" y="232611"/>
                    </a:lnTo>
                    <a:lnTo>
                      <a:pt x="725905" y="96253"/>
                    </a:lnTo>
                    <a:lnTo>
                      <a:pt x="633663" y="16042"/>
                    </a:lnTo>
                    <a:lnTo>
                      <a:pt x="517358" y="0"/>
                    </a:lnTo>
                    <a:lnTo>
                      <a:pt x="352926" y="56148"/>
                    </a:lnTo>
                    <a:lnTo>
                      <a:pt x="248652" y="148390"/>
                    </a:lnTo>
                    <a:lnTo>
                      <a:pt x="76200" y="272716"/>
                    </a:lnTo>
                    <a:lnTo>
                      <a:pt x="28073" y="316832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4" name="Dowolny kształt 33"/>
              <p:cNvSpPr/>
              <p:nvPr/>
            </p:nvSpPr>
            <p:spPr bwMode="auto">
              <a:xfrm>
                <a:off x="4038622" y="3208612"/>
                <a:ext cx="661737" cy="533400"/>
              </a:xfrm>
              <a:custGeom>
                <a:avLst/>
                <a:gdLst>
                  <a:gd name="connsiteX0" fmla="*/ 8021 w 661737"/>
                  <a:gd name="connsiteY0" fmla="*/ 344905 h 533400"/>
                  <a:gd name="connsiteX1" fmla="*/ 0 w 661737"/>
                  <a:gd name="connsiteY1" fmla="*/ 449179 h 533400"/>
                  <a:gd name="connsiteX2" fmla="*/ 12031 w 661737"/>
                  <a:gd name="connsiteY2" fmla="*/ 529389 h 533400"/>
                  <a:gd name="connsiteX3" fmla="*/ 92242 w 661737"/>
                  <a:gd name="connsiteY3" fmla="*/ 533400 h 533400"/>
                  <a:gd name="connsiteX4" fmla="*/ 188494 w 661737"/>
                  <a:gd name="connsiteY4" fmla="*/ 477252 h 533400"/>
                  <a:gd name="connsiteX5" fmla="*/ 332873 w 661737"/>
                  <a:gd name="connsiteY5" fmla="*/ 381000 h 533400"/>
                  <a:gd name="connsiteX6" fmla="*/ 477252 w 661737"/>
                  <a:gd name="connsiteY6" fmla="*/ 272716 h 533400"/>
                  <a:gd name="connsiteX7" fmla="*/ 629652 w 661737"/>
                  <a:gd name="connsiteY7" fmla="*/ 148389 h 533400"/>
                  <a:gd name="connsiteX8" fmla="*/ 661737 w 661737"/>
                  <a:gd name="connsiteY8" fmla="*/ 56147 h 533400"/>
                  <a:gd name="connsiteX9" fmla="*/ 601579 w 661737"/>
                  <a:gd name="connsiteY9" fmla="*/ 0 h 533400"/>
                  <a:gd name="connsiteX10" fmla="*/ 453189 w 661737"/>
                  <a:gd name="connsiteY10" fmla="*/ 20052 h 533400"/>
                  <a:gd name="connsiteX11" fmla="*/ 372979 w 661737"/>
                  <a:gd name="connsiteY11" fmla="*/ 96252 h 533400"/>
                  <a:gd name="connsiteX12" fmla="*/ 272715 w 661737"/>
                  <a:gd name="connsiteY12" fmla="*/ 144379 h 533400"/>
                  <a:gd name="connsiteX13" fmla="*/ 204537 w 661737"/>
                  <a:gd name="connsiteY13" fmla="*/ 200526 h 533400"/>
                  <a:gd name="connsiteX14" fmla="*/ 164431 w 661737"/>
                  <a:gd name="connsiteY14" fmla="*/ 244642 h 533400"/>
                  <a:gd name="connsiteX15" fmla="*/ 132347 w 661737"/>
                  <a:gd name="connsiteY15" fmla="*/ 264694 h 533400"/>
                  <a:gd name="connsiteX16" fmla="*/ 68179 w 661737"/>
                  <a:gd name="connsiteY16" fmla="*/ 316831 h 533400"/>
                  <a:gd name="connsiteX17" fmla="*/ 8021 w 661737"/>
                  <a:gd name="connsiteY17" fmla="*/ 344905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1737" h="533400">
                    <a:moveTo>
                      <a:pt x="8021" y="344905"/>
                    </a:moveTo>
                    <a:lnTo>
                      <a:pt x="0" y="449179"/>
                    </a:lnTo>
                    <a:lnTo>
                      <a:pt x="12031" y="529389"/>
                    </a:lnTo>
                    <a:lnTo>
                      <a:pt x="92242" y="533400"/>
                    </a:lnTo>
                    <a:lnTo>
                      <a:pt x="188494" y="477252"/>
                    </a:lnTo>
                    <a:lnTo>
                      <a:pt x="332873" y="381000"/>
                    </a:lnTo>
                    <a:lnTo>
                      <a:pt x="477252" y="272716"/>
                    </a:lnTo>
                    <a:lnTo>
                      <a:pt x="629652" y="148389"/>
                    </a:lnTo>
                    <a:lnTo>
                      <a:pt x="661737" y="56147"/>
                    </a:lnTo>
                    <a:lnTo>
                      <a:pt x="601579" y="0"/>
                    </a:lnTo>
                    <a:lnTo>
                      <a:pt x="453189" y="20052"/>
                    </a:lnTo>
                    <a:lnTo>
                      <a:pt x="372979" y="96252"/>
                    </a:lnTo>
                    <a:lnTo>
                      <a:pt x="272715" y="144379"/>
                    </a:lnTo>
                    <a:lnTo>
                      <a:pt x="204537" y="200526"/>
                    </a:lnTo>
                    <a:lnTo>
                      <a:pt x="164431" y="244642"/>
                    </a:lnTo>
                    <a:lnTo>
                      <a:pt x="132347" y="264694"/>
                    </a:lnTo>
                    <a:lnTo>
                      <a:pt x="68179" y="316831"/>
                    </a:lnTo>
                    <a:lnTo>
                      <a:pt x="8021" y="344905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13" name="Dowolny kształt 12"/>
            <p:cNvSpPr/>
            <p:nvPr/>
          </p:nvSpPr>
          <p:spPr bwMode="auto">
            <a:xfrm>
              <a:off x="1961591" y="2399169"/>
              <a:ext cx="709467" cy="948712"/>
            </a:xfrm>
            <a:custGeom>
              <a:avLst/>
              <a:gdLst>
                <a:gd name="connsiteX0" fmla="*/ 0 w 1122218"/>
                <a:gd name="connsiteY0" fmla="*/ 0 h 1177637"/>
                <a:gd name="connsiteX1" fmla="*/ 221673 w 1122218"/>
                <a:gd name="connsiteY1" fmla="*/ 360219 h 1177637"/>
                <a:gd name="connsiteX2" fmla="*/ 651164 w 1122218"/>
                <a:gd name="connsiteY2" fmla="*/ 831273 h 1177637"/>
                <a:gd name="connsiteX3" fmla="*/ 1122218 w 1122218"/>
                <a:gd name="connsiteY3" fmla="*/ 1177637 h 117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2218" h="1177637">
                  <a:moveTo>
                    <a:pt x="0" y="0"/>
                  </a:moveTo>
                  <a:cubicBezTo>
                    <a:pt x="56573" y="110837"/>
                    <a:pt x="113146" y="221674"/>
                    <a:pt x="221673" y="360219"/>
                  </a:cubicBezTo>
                  <a:cubicBezTo>
                    <a:pt x="330200" y="498764"/>
                    <a:pt x="501073" y="695037"/>
                    <a:pt x="651164" y="831273"/>
                  </a:cubicBezTo>
                  <a:cubicBezTo>
                    <a:pt x="801255" y="967509"/>
                    <a:pt x="961736" y="1072573"/>
                    <a:pt x="1122218" y="1177637"/>
                  </a:cubicBezTo>
                </a:path>
              </a:pathLst>
            </a:custGeom>
            <a:noFill/>
            <a:ln w="28575" cap="flat" cmpd="sng" algn="ctr">
              <a:solidFill>
                <a:srgbClr val="FF9933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Elipsa 18"/>
            <p:cNvSpPr/>
            <p:nvPr/>
          </p:nvSpPr>
          <p:spPr bwMode="auto">
            <a:xfrm>
              <a:off x="5795481" y="1665094"/>
              <a:ext cx="157088" cy="15299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pole tekstowe 40"/>
            <p:cNvSpPr txBox="1"/>
            <p:nvPr/>
          </p:nvSpPr>
          <p:spPr>
            <a:xfrm>
              <a:off x="5952569" y="1729900"/>
              <a:ext cx="748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235</a:t>
              </a:r>
              <a:r>
                <a:rPr lang="pl-PL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U</a:t>
              </a:r>
              <a:endParaRPr lang="pl-PL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461160" y="1080074"/>
              <a:ext cx="3315330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2000" b="1" dirty="0">
                  <a:solidFill>
                    <a:srgbClr val="7030A0"/>
                  </a:solidFill>
                  <a:latin typeface="Arial" charset="0"/>
                </a:rPr>
                <a:t> Yields of products </a:t>
              </a:r>
              <a:endParaRPr lang="pl-PL" sz="2000" b="1" dirty="0" smtClean="0">
                <a:solidFill>
                  <a:srgbClr val="7030A0"/>
                </a:solidFill>
                <a:latin typeface="Arial" charset="0"/>
              </a:endParaRPr>
            </a:p>
            <a:p>
              <a:pPr algn="ctr" eaLnBrk="1" hangingPunct="1"/>
              <a:r>
                <a:rPr lang="en-US" sz="2000" b="1" dirty="0" smtClean="0">
                  <a:solidFill>
                    <a:srgbClr val="7030A0"/>
                  </a:solidFill>
                  <a:latin typeface="Arial" charset="0"/>
                </a:rPr>
                <a:t>from </a:t>
              </a:r>
              <a:r>
                <a:rPr lang="en-US" sz="2000" b="1" dirty="0">
                  <a:solidFill>
                    <a:srgbClr val="7030A0"/>
                  </a:solidFill>
                  <a:latin typeface="Arial" charset="0"/>
                </a:rPr>
                <a:t>the </a:t>
              </a:r>
              <a:r>
                <a:rPr lang="en-US" sz="2000" b="1" dirty="0" smtClean="0">
                  <a:solidFill>
                    <a:srgbClr val="7030A0"/>
                  </a:solidFill>
                  <a:latin typeface="Arial" charset="0"/>
                </a:rPr>
                <a:t>thermal</a:t>
              </a:r>
              <a:r>
                <a:rPr lang="pl-PL" sz="2000" b="1" dirty="0" smtClean="0">
                  <a:solidFill>
                    <a:srgbClr val="7030A0"/>
                  </a:solidFill>
                  <a:latin typeface="Arial" charset="0"/>
                </a:rPr>
                <a:t>-</a:t>
              </a:r>
              <a:r>
                <a:rPr lang="en-US" sz="2000" b="1" dirty="0" smtClean="0">
                  <a:solidFill>
                    <a:srgbClr val="7030A0"/>
                  </a:solidFill>
                  <a:latin typeface="Arial" charset="0"/>
                </a:rPr>
                <a:t>neutron </a:t>
              </a:r>
              <a:endParaRPr lang="pl-PL" sz="2000" b="1" dirty="0" smtClean="0">
                <a:solidFill>
                  <a:srgbClr val="7030A0"/>
                </a:solidFill>
                <a:latin typeface="Arial" charset="0"/>
              </a:endParaRPr>
            </a:p>
            <a:p>
              <a:pPr algn="ctr" eaLnBrk="1" hangingPunct="1"/>
              <a:r>
                <a:rPr lang="en-US" sz="2000" b="1" dirty="0" smtClean="0">
                  <a:solidFill>
                    <a:srgbClr val="7030A0"/>
                  </a:solidFill>
                  <a:latin typeface="Arial" charset="0"/>
                </a:rPr>
                <a:t>induced </a:t>
              </a:r>
              <a:r>
                <a:rPr lang="en-US" sz="2000" b="1" dirty="0">
                  <a:solidFill>
                    <a:srgbClr val="7030A0"/>
                  </a:solidFill>
                  <a:latin typeface="Arial" charset="0"/>
                </a:rPr>
                <a:t>fission of </a:t>
              </a:r>
              <a:r>
                <a:rPr lang="en-US" sz="2000" b="1" baseline="30000" dirty="0" smtClean="0">
                  <a:solidFill>
                    <a:srgbClr val="7030A0"/>
                  </a:solidFill>
                  <a:latin typeface="Arial" charset="0"/>
                </a:rPr>
                <a:t>235</a:t>
              </a:r>
              <a:r>
                <a:rPr lang="en-US" sz="2000" b="1" dirty="0" smtClean="0">
                  <a:solidFill>
                    <a:srgbClr val="7030A0"/>
                  </a:solidFill>
                  <a:latin typeface="Arial" charset="0"/>
                </a:rPr>
                <a:t>U</a:t>
              </a:r>
              <a:endParaRPr lang="pl-PL" sz="2000" b="1" dirty="0" smtClean="0">
                <a:solidFill>
                  <a:srgbClr val="7030A0"/>
                </a:solidFill>
                <a:latin typeface="Arial" charset="0"/>
              </a:endParaRPr>
            </a:p>
            <a:p>
              <a:pPr algn="ctr" eaLnBrk="1" hangingPunct="1"/>
              <a:r>
                <a:rPr lang="pl-PL" sz="2000" b="1" dirty="0" smtClean="0">
                  <a:solidFill>
                    <a:srgbClr val="FF0000"/>
                  </a:solidFill>
                  <a:latin typeface="Arial" charset="0"/>
                </a:rPr>
                <a:t>n + </a:t>
              </a:r>
              <a:r>
                <a:rPr lang="pl-PL" sz="2000" b="1" baseline="30000" dirty="0" smtClean="0">
                  <a:solidFill>
                    <a:srgbClr val="FF0000"/>
                  </a:solidFill>
                  <a:latin typeface="Arial" charset="0"/>
                </a:rPr>
                <a:t>235</a:t>
              </a:r>
              <a:r>
                <a:rPr lang="pl-PL" sz="2000" b="1" dirty="0" smtClean="0">
                  <a:solidFill>
                    <a:srgbClr val="FF0000"/>
                  </a:solidFill>
                  <a:latin typeface="Arial" charset="0"/>
                </a:rPr>
                <a:t>U</a:t>
              </a:r>
              <a:endParaRPr lang="en-US" sz="20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8" name="Dowolny kształt 27"/>
            <p:cNvSpPr/>
            <p:nvPr/>
          </p:nvSpPr>
          <p:spPr bwMode="auto">
            <a:xfrm rot="21380541">
              <a:off x="2915780" y="1922571"/>
              <a:ext cx="2989751" cy="1860924"/>
            </a:xfrm>
            <a:custGeom>
              <a:avLst/>
              <a:gdLst>
                <a:gd name="connsiteX0" fmla="*/ 3667874 w 3667874"/>
                <a:gd name="connsiteY0" fmla="*/ 0 h 2198670"/>
                <a:gd name="connsiteX1" fmla="*/ 3400746 w 3667874"/>
                <a:gd name="connsiteY1" fmla="*/ 606176 h 2198670"/>
                <a:gd name="connsiteX2" fmla="*/ 3041150 w 3667874"/>
                <a:gd name="connsiteY2" fmla="*/ 1109609 h 2198670"/>
                <a:gd name="connsiteX3" fmla="*/ 2547991 w 3667874"/>
                <a:gd name="connsiteY3" fmla="*/ 1571946 h 2198670"/>
                <a:gd name="connsiteX4" fmla="*/ 1982912 w 3667874"/>
                <a:gd name="connsiteY4" fmla="*/ 1921268 h 2198670"/>
                <a:gd name="connsiteX5" fmla="*/ 1520575 w 3667874"/>
                <a:gd name="connsiteY5" fmla="*/ 2095928 h 2198670"/>
                <a:gd name="connsiteX6" fmla="*/ 1119883 w 3667874"/>
                <a:gd name="connsiteY6" fmla="*/ 2167847 h 2198670"/>
                <a:gd name="connsiteX7" fmla="*/ 801384 w 3667874"/>
                <a:gd name="connsiteY7" fmla="*/ 2188396 h 2198670"/>
                <a:gd name="connsiteX8" fmla="*/ 0 w 3667874"/>
                <a:gd name="connsiteY8" fmla="*/ 2198670 h 21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7874" h="2198670">
                  <a:moveTo>
                    <a:pt x="3667874" y="0"/>
                  </a:moveTo>
                  <a:cubicBezTo>
                    <a:pt x="3586537" y="210620"/>
                    <a:pt x="3505200" y="421241"/>
                    <a:pt x="3400746" y="606176"/>
                  </a:cubicBezTo>
                  <a:cubicBezTo>
                    <a:pt x="3296292" y="791111"/>
                    <a:pt x="3183276" y="948647"/>
                    <a:pt x="3041150" y="1109609"/>
                  </a:cubicBezTo>
                  <a:cubicBezTo>
                    <a:pt x="2899024" y="1270571"/>
                    <a:pt x="2724364" y="1436670"/>
                    <a:pt x="2547991" y="1571946"/>
                  </a:cubicBezTo>
                  <a:cubicBezTo>
                    <a:pt x="2371618" y="1707222"/>
                    <a:pt x="2154148" y="1833938"/>
                    <a:pt x="1982912" y="1921268"/>
                  </a:cubicBezTo>
                  <a:cubicBezTo>
                    <a:pt x="1811676" y="2008598"/>
                    <a:pt x="1664413" y="2054832"/>
                    <a:pt x="1520575" y="2095928"/>
                  </a:cubicBezTo>
                  <a:cubicBezTo>
                    <a:pt x="1376737" y="2137024"/>
                    <a:pt x="1239748" y="2152436"/>
                    <a:pt x="1119883" y="2167847"/>
                  </a:cubicBezTo>
                  <a:cubicBezTo>
                    <a:pt x="1000018" y="2183258"/>
                    <a:pt x="988031" y="2183259"/>
                    <a:pt x="801384" y="2188396"/>
                  </a:cubicBezTo>
                  <a:cubicBezTo>
                    <a:pt x="614737" y="2193533"/>
                    <a:pt x="307368" y="2196101"/>
                    <a:pt x="0" y="2198670"/>
                  </a:cubicBezTo>
                </a:path>
              </a:pathLst>
            </a:custGeom>
            <a:noFill/>
            <a:ln w="12700" cap="flat" cmpd="sng" algn="ctr">
              <a:solidFill>
                <a:srgbClr val="FF9933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0" y="12651"/>
            <a:ext cx="9374785" cy="52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r>
              <a:rPr lang="pl-PL" altLang="pl-PL" dirty="0">
                <a:solidFill>
                  <a:srgbClr val="7030A0"/>
                </a:solidFill>
                <a:latin typeface="Arial" panose="020B0604020202020204" pitchFamily="34" charset="0"/>
              </a:rPr>
              <a:t>A</a:t>
            </a:r>
            <a:r>
              <a:rPr lang="en-US" altLang="pl-PL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ccess</a:t>
            </a:r>
            <a:r>
              <a:rPr lang="pl-PL" altLang="pl-PL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ing</a:t>
            </a:r>
            <a:r>
              <a:rPr lang="en-US" altLang="pl-PL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high-</a:t>
            </a:r>
            <a:r>
              <a:rPr lang="pl-PL" altLang="pl-PL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spin</a:t>
            </a:r>
            <a:r>
              <a:rPr lang="pl-PL" altLang="pl-PL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states</a:t>
            </a:r>
            <a:r>
              <a:rPr lang="pl-PL" altLang="pl-PL" dirty="0" smtClean="0">
                <a:solidFill>
                  <a:srgbClr val="7030A0"/>
                </a:solidFill>
                <a:latin typeface="Arial" panose="020B0604020202020204" pitchFamily="34" charset="0"/>
              </a:rPr>
              <a:t> in </a:t>
            </a:r>
            <a:r>
              <a:rPr lang="en-US" altLang="pl-PL" dirty="0" smtClean="0">
                <a:solidFill>
                  <a:srgbClr val="7030A0"/>
                </a:solidFill>
                <a:latin typeface="Arial" panose="020B0604020202020204" pitchFamily="34" charset="0"/>
              </a:rPr>
              <a:t>neutron-rich </a:t>
            </a:r>
            <a:r>
              <a:rPr lang="pl-PL" altLang="pl-PL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nuclei</a:t>
            </a:r>
            <a:r>
              <a:rPr lang="pl-PL" altLang="pl-PL" dirty="0">
                <a:solidFill>
                  <a:srgbClr val="7030A0"/>
                </a:solidFill>
                <a:latin typeface="Arial" panose="020B0604020202020204" pitchFamily="34" charset="0"/>
              </a:rPr>
              <a:t> for gamma-</a:t>
            </a:r>
            <a:r>
              <a:rPr lang="pl-PL" altLang="pl-PL" dirty="0" err="1">
                <a:solidFill>
                  <a:srgbClr val="7030A0"/>
                </a:solidFill>
                <a:latin typeface="Arial" panose="020B0604020202020204" pitchFamily="34" charset="0"/>
              </a:rPr>
              <a:t>ray</a:t>
            </a:r>
            <a:r>
              <a:rPr lang="pl-PL" altLang="pl-PL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spectroscopy</a:t>
            </a:r>
            <a:r>
              <a:rPr lang="pl-PL" altLang="pl-PL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studies</a:t>
            </a:r>
            <a:r>
              <a:rPr lang="pl-PL" altLang="pl-PL" dirty="0" smtClean="0">
                <a:solidFill>
                  <a:srgbClr val="7030A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3" name="Dowolny kształt 32"/>
          <p:cNvSpPr/>
          <p:nvPr/>
        </p:nvSpPr>
        <p:spPr bwMode="auto">
          <a:xfrm rot="21380541">
            <a:off x="6628773" y="1869012"/>
            <a:ext cx="2989751" cy="1860924"/>
          </a:xfrm>
          <a:custGeom>
            <a:avLst/>
            <a:gdLst>
              <a:gd name="connsiteX0" fmla="*/ 3667874 w 3667874"/>
              <a:gd name="connsiteY0" fmla="*/ 0 h 2198670"/>
              <a:gd name="connsiteX1" fmla="*/ 3400746 w 3667874"/>
              <a:gd name="connsiteY1" fmla="*/ 606176 h 2198670"/>
              <a:gd name="connsiteX2" fmla="*/ 3041150 w 3667874"/>
              <a:gd name="connsiteY2" fmla="*/ 1109609 h 2198670"/>
              <a:gd name="connsiteX3" fmla="*/ 2547991 w 3667874"/>
              <a:gd name="connsiteY3" fmla="*/ 1571946 h 2198670"/>
              <a:gd name="connsiteX4" fmla="*/ 1982912 w 3667874"/>
              <a:gd name="connsiteY4" fmla="*/ 1921268 h 2198670"/>
              <a:gd name="connsiteX5" fmla="*/ 1520575 w 3667874"/>
              <a:gd name="connsiteY5" fmla="*/ 2095928 h 2198670"/>
              <a:gd name="connsiteX6" fmla="*/ 1119883 w 3667874"/>
              <a:gd name="connsiteY6" fmla="*/ 2167847 h 2198670"/>
              <a:gd name="connsiteX7" fmla="*/ 801384 w 3667874"/>
              <a:gd name="connsiteY7" fmla="*/ 2188396 h 2198670"/>
              <a:gd name="connsiteX8" fmla="*/ 0 w 3667874"/>
              <a:gd name="connsiteY8" fmla="*/ 2198670 h 21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7874" h="2198670">
                <a:moveTo>
                  <a:pt x="3667874" y="0"/>
                </a:moveTo>
                <a:cubicBezTo>
                  <a:pt x="3586537" y="210620"/>
                  <a:pt x="3505200" y="421241"/>
                  <a:pt x="3400746" y="606176"/>
                </a:cubicBezTo>
                <a:cubicBezTo>
                  <a:pt x="3296292" y="791111"/>
                  <a:pt x="3183276" y="948647"/>
                  <a:pt x="3041150" y="1109609"/>
                </a:cubicBezTo>
                <a:cubicBezTo>
                  <a:pt x="2899024" y="1270571"/>
                  <a:pt x="2724364" y="1436670"/>
                  <a:pt x="2547991" y="1571946"/>
                </a:cubicBezTo>
                <a:cubicBezTo>
                  <a:pt x="2371618" y="1707222"/>
                  <a:pt x="2154148" y="1833938"/>
                  <a:pt x="1982912" y="1921268"/>
                </a:cubicBezTo>
                <a:cubicBezTo>
                  <a:pt x="1811676" y="2008598"/>
                  <a:pt x="1664413" y="2054832"/>
                  <a:pt x="1520575" y="2095928"/>
                </a:cubicBezTo>
                <a:cubicBezTo>
                  <a:pt x="1376737" y="2137024"/>
                  <a:pt x="1239748" y="2152436"/>
                  <a:pt x="1119883" y="2167847"/>
                </a:cubicBezTo>
                <a:cubicBezTo>
                  <a:pt x="1000018" y="2183258"/>
                  <a:pt x="988031" y="2183259"/>
                  <a:pt x="801384" y="2188396"/>
                </a:cubicBezTo>
                <a:cubicBezTo>
                  <a:pt x="614737" y="2193533"/>
                  <a:pt x="307368" y="2196101"/>
                  <a:pt x="0" y="2198670"/>
                </a:cubicBezTo>
              </a:path>
            </a:pathLst>
          </a:custGeom>
          <a:noFill/>
          <a:ln w="12700" cap="flat" cmpd="sng" algn="ctr">
            <a:solidFill>
              <a:srgbClr val="FF9933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8964708" y="1695245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248</a:t>
            </a:r>
            <a:r>
              <a:rPr lang="pl-PL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Cm</a:t>
            </a:r>
            <a:endParaRPr lang="pl-PL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53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558434" y="611277"/>
            <a:ext cx="8813800" cy="227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To be 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able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 to 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resolve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prompt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 gamma 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rays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 from high-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spin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states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pl-PL" dirty="0">
                <a:solidFill>
                  <a:srgbClr val="FFFF00"/>
                </a:solidFill>
                <a:latin typeface="Arial" charset="0"/>
              </a:rPr>
              <a:t>i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n the 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fission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 products, one 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has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 to 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apply</a:t>
            </a:r>
            <a:r>
              <a:rPr lang="pl-PL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efficient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Arial" charset="0"/>
              </a:rPr>
              <a:t>germanium</a:t>
            </a:r>
            <a:r>
              <a:rPr lang="pl-PL" dirty="0">
                <a:solidFill>
                  <a:srgbClr val="FFFF00"/>
                </a:solidFill>
                <a:latin typeface="Arial" charset="0"/>
              </a:rPr>
              <a:t> gamma-</a:t>
            </a:r>
            <a:r>
              <a:rPr lang="pl-PL" dirty="0" err="1">
                <a:solidFill>
                  <a:srgbClr val="FFFF00"/>
                </a:solidFill>
                <a:latin typeface="Arial" charset="0"/>
              </a:rPr>
              <a:t>ray</a:t>
            </a:r>
            <a:r>
              <a:rPr lang="pl-PL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arrays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.</a:t>
            </a:r>
          </a:p>
          <a:p>
            <a:pPr algn="ctr" eaLnBrk="1" hangingPunct="1"/>
            <a:endParaRPr lang="pl-PL" dirty="0">
              <a:solidFill>
                <a:srgbClr val="FFFF00"/>
              </a:solidFill>
              <a:latin typeface="Arial" charset="0"/>
            </a:endParaRPr>
          </a:p>
          <a:p>
            <a:pPr algn="ctr" eaLnBrk="1" hangingPunct="1"/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Two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approaches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are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latin typeface="Arial" charset="0"/>
              </a:rPr>
              <a:t>possible</a:t>
            </a:r>
            <a:r>
              <a:rPr lang="pl-PL" dirty="0" smtClean="0">
                <a:solidFill>
                  <a:srgbClr val="FFFF00"/>
                </a:solidFill>
                <a:latin typeface="Arial" charset="0"/>
              </a:rPr>
              <a:t>:</a:t>
            </a:r>
          </a:p>
          <a:p>
            <a:pPr algn="ctr" eaLnBrk="1" hangingPunct="1"/>
            <a:endParaRPr lang="pl-PL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95744" y="3801979"/>
            <a:ext cx="43380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THICK TARGET </a:t>
            </a:r>
          </a:p>
          <a:p>
            <a:pPr algn="ctr"/>
            <a:r>
              <a:rPr lang="pl-PL" sz="2800" dirty="0" smtClean="0">
                <a:solidFill>
                  <a:srgbClr val="AAFFFF">
                    <a:lumMod val="90000"/>
                  </a:srgbClr>
                </a:solidFill>
                <a:latin typeface="Symbol" panose="05050102010706020507" pitchFamily="18" charset="2"/>
              </a:rPr>
              <a:t>g-g</a:t>
            </a:r>
            <a:r>
              <a:rPr lang="pl-PL" sz="2800" dirty="0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 </a:t>
            </a:r>
            <a:r>
              <a:rPr lang="pl-PL" sz="2800" dirty="0" err="1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coincidence</a:t>
            </a:r>
            <a:r>
              <a:rPr lang="pl-PL" sz="2800" dirty="0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 </a:t>
            </a:r>
            <a:r>
              <a:rPr lang="pl-PL" sz="2800" dirty="0" err="1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technique</a:t>
            </a:r>
            <a:endParaRPr lang="pl-PL" sz="2800" dirty="0">
              <a:solidFill>
                <a:srgbClr val="AAFFFF">
                  <a:lumMod val="90000"/>
                </a:srgbClr>
              </a:solidFill>
              <a:latin typeface="Arial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705268" y="3586534"/>
            <a:ext cx="4016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THIN TARGET </a:t>
            </a:r>
          </a:p>
          <a:p>
            <a:pPr algn="ctr"/>
            <a:r>
              <a:rPr lang="pl-PL" sz="2800" dirty="0" smtClean="0">
                <a:solidFill>
                  <a:srgbClr val="AAFFFF">
                    <a:lumMod val="90000"/>
                  </a:srgbClr>
                </a:solidFill>
                <a:latin typeface="Symbol" panose="05050102010706020507" pitchFamily="18" charset="2"/>
              </a:rPr>
              <a:t> g </a:t>
            </a:r>
            <a:r>
              <a:rPr lang="pl-PL" sz="2800" dirty="0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- </a:t>
            </a:r>
            <a:r>
              <a:rPr lang="pl-PL" sz="2800" dirty="0" err="1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fission</a:t>
            </a:r>
            <a:r>
              <a:rPr lang="pl-PL" sz="2800" dirty="0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 </a:t>
            </a:r>
            <a:r>
              <a:rPr lang="pl-PL" sz="2800" dirty="0" err="1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product</a:t>
            </a:r>
            <a:r>
              <a:rPr lang="pl-PL" sz="2800" dirty="0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 </a:t>
            </a:r>
          </a:p>
          <a:p>
            <a:pPr algn="ctr"/>
            <a:r>
              <a:rPr lang="pl-PL" sz="2800" dirty="0" err="1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coincidence</a:t>
            </a:r>
            <a:r>
              <a:rPr lang="pl-PL" sz="2800" dirty="0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  </a:t>
            </a:r>
            <a:r>
              <a:rPr lang="pl-PL" sz="2800" dirty="0" err="1" smtClean="0">
                <a:solidFill>
                  <a:srgbClr val="AAFFFF">
                    <a:lumMod val="90000"/>
                  </a:srgbClr>
                </a:solidFill>
                <a:latin typeface="Arial"/>
              </a:rPr>
              <a:t>technique</a:t>
            </a:r>
            <a:endParaRPr lang="pl-PL" sz="2800" dirty="0">
              <a:solidFill>
                <a:srgbClr val="AAFFFF">
                  <a:lumMod val="90000"/>
                </a:srgbClr>
              </a:solidFill>
              <a:latin typeface="Arial"/>
            </a:endParaRPr>
          </a:p>
        </p:txBody>
      </p:sp>
      <p:sp>
        <p:nvSpPr>
          <p:cNvPr id="5" name="Elipsa 4"/>
          <p:cNvSpPr/>
          <p:nvPr/>
        </p:nvSpPr>
        <p:spPr bwMode="auto">
          <a:xfrm>
            <a:off x="297024" y="3200400"/>
            <a:ext cx="4535485" cy="2302329"/>
          </a:xfrm>
          <a:prstGeom prst="ellipse">
            <a:avLst/>
          </a:prstGeom>
          <a:noFill/>
          <a:ln w="57150" cap="flat" cmpd="sng" algn="ctr">
            <a:solidFill>
              <a:srgbClr val="FF99FF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687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GAmmasphere_RIC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590" y="1073406"/>
            <a:ext cx="5846289" cy="55798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12006" y="-8838"/>
            <a:ext cx="9396286" cy="82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F578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82800" bIns="11880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FF00"/>
                </a:solidFill>
                <a:latin typeface="Arial" charset="0"/>
              </a:rPr>
              <a:t>Discrete gamma-ray spectroscopy of neutron-rich nuclei </a:t>
            </a:r>
          </a:p>
          <a:p>
            <a:pPr algn="ctr" eaLnBrk="1" hangingPunct="1"/>
            <a:r>
              <a:rPr lang="en-US" b="1" dirty="0">
                <a:solidFill>
                  <a:srgbClr val="FFFF00"/>
                </a:solidFill>
                <a:latin typeface="Arial" charset="0"/>
              </a:rPr>
              <a:t>by </a:t>
            </a:r>
            <a:r>
              <a:rPr lang="en-US" b="1" dirty="0" err="1" smtClean="0">
                <a:solidFill>
                  <a:srgbClr val="FFFF00"/>
                </a:solidFill>
                <a:latin typeface="Arial" charset="0"/>
              </a:rPr>
              <a:t>usings</a:t>
            </a:r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 n-</a:t>
            </a:r>
            <a:r>
              <a:rPr lang="pl-PL" b="1" dirty="0" err="1" smtClean="0">
                <a:solidFill>
                  <a:srgbClr val="FFFF00"/>
                </a:solidFill>
                <a:latin typeface="Arial" charset="0"/>
              </a:rPr>
              <a:t>induced</a:t>
            </a: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Arial" charset="0"/>
              </a:rPr>
              <a:t>fission and  the thick target technique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270228" y="3075342"/>
            <a:ext cx="5478601" cy="1525367"/>
            <a:chOff x="270228" y="3075342"/>
            <a:chExt cx="5478601" cy="1525367"/>
          </a:xfrm>
        </p:grpSpPr>
        <p:pic>
          <p:nvPicPr>
            <p:cNvPr id="10249" name="Picture 10" descr="GAmmasphere_RICCI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35" t="35876" r="39172" b="36785"/>
            <a:stretch/>
          </p:blipFill>
          <p:spPr bwMode="auto">
            <a:xfrm>
              <a:off x="4129153" y="3075342"/>
              <a:ext cx="1619676" cy="152536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Prostokąt 4"/>
            <p:cNvSpPr/>
            <p:nvPr/>
          </p:nvSpPr>
          <p:spPr bwMode="auto">
            <a:xfrm>
              <a:off x="4243964" y="3669181"/>
              <a:ext cx="467733" cy="312516"/>
            </a:xfrm>
            <a:prstGeom prst="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9" name="Prostokąt 8"/>
            <p:cNvSpPr/>
            <p:nvPr/>
          </p:nvSpPr>
          <p:spPr bwMode="auto">
            <a:xfrm>
              <a:off x="4508740" y="3375804"/>
              <a:ext cx="833886" cy="95465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1" name="pole tekstowe 50"/>
            <p:cNvSpPr txBox="1"/>
            <p:nvPr/>
          </p:nvSpPr>
          <p:spPr>
            <a:xfrm>
              <a:off x="627010" y="3391466"/>
              <a:ext cx="11912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latin typeface="Calibri" panose="020F0502020204030204" pitchFamily="34" charset="0"/>
                </a:rPr>
                <a:t>neutron</a:t>
              </a:r>
              <a:endParaRPr lang="pl-PL" dirty="0">
                <a:latin typeface="Calibri" panose="020F0502020204030204" pitchFamily="34" charset="0"/>
              </a:endParaRPr>
            </a:p>
          </p:txBody>
        </p:sp>
        <p:pic>
          <p:nvPicPr>
            <p:cNvPr id="19" name="Obraz 18"/>
            <p:cNvPicPr>
              <a:picLocks noChangeAspect="1"/>
            </p:cNvPicPr>
            <p:nvPr/>
          </p:nvPicPr>
          <p:blipFill rotWithShape="1">
            <a:blip r:embed="rId3"/>
            <a:srcRect l="58779" r="557" b="2367"/>
            <a:stretch/>
          </p:blipFill>
          <p:spPr>
            <a:xfrm>
              <a:off x="4425871" y="3391467"/>
              <a:ext cx="981728" cy="938992"/>
            </a:xfrm>
            <a:prstGeom prst="rect">
              <a:avLst/>
            </a:prstGeom>
            <a:solidFill>
              <a:schemeClr val="tx1"/>
            </a:solidFill>
          </p:spPr>
        </p:pic>
        <p:cxnSp>
          <p:nvCxnSpPr>
            <p:cNvPr id="3" name="Łącznik prosty ze strzałką 2"/>
            <p:cNvCxnSpPr/>
            <p:nvPr/>
          </p:nvCxnSpPr>
          <p:spPr bwMode="auto">
            <a:xfrm>
              <a:off x="270228" y="3815732"/>
              <a:ext cx="432973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upa 7"/>
          <p:cNvGrpSpPr/>
          <p:nvPr/>
        </p:nvGrpSpPr>
        <p:grpSpPr>
          <a:xfrm>
            <a:off x="2925372" y="3063914"/>
            <a:ext cx="4027237" cy="1523050"/>
            <a:chOff x="2925372" y="3110795"/>
            <a:chExt cx="4027237" cy="1523050"/>
          </a:xfrm>
        </p:grpSpPr>
        <p:sp>
          <p:nvSpPr>
            <p:cNvPr id="7" name="Prostokąt 6"/>
            <p:cNvSpPr/>
            <p:nvPr/>
          </p:nvSpPr>
          <p:spPr bwMode="auto">
            <a:xfrm>
              <a:off x="2925372" y="3110795"/>
              <a:ext cx="4027237" cy="152305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6101" y="3116830"/>
              <a:ext cx="3808097" cy="1517015"/>
            </a:xfrm>
            <a:prstGeom prst="rect">
              <a:avLst/>
            </a:prstGeom>
            <a:solidFill>
              <a:schemeClr val="tx1"/>
            </a:solidFill>
          </p:spPr>
        </p:pic>
      </p:grpSp>
      <p:cxnSp>
        <p:nvCxnSpPr>
          <p:cNvPr id="22" name="Łącznik prosty ze strzałką 21"/>
          <p:cNvCxnSpPr/>
          <p:nvPr/>
        </p:nvCxnSpPr>
        <p:spPr bwMode="auto">
          <a:xfrm>
            <a:off x="270228" y="3817671"/>
            <a:ext cx="2808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pole tekstowe 22"/>
          <p:cNvSpPr txBox="1"/>
          <p:nvPr/>
        </p:nvSpPr>
        <p:spPr>
          <a:xfrm>
            <a:off x="623608" y="3391466"/>
            <a:ext cx="119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Calibri" panose="020F0502020204030204" pitchFamily="34" charset="0"/>
              </a:rPr>
              <a:t>neutron</a:t>
            </a:r>
            <a:endParaRPr lang="pl-P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98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_schematic_layou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539" y="1108305"/>
            <a:ext cx="9319909" cy="396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13"/>
          <p:cNvCxnSpPr/>
          <p:nvPr/>
        </p:nvCxnSpPr>
        <p:spPr>
          <a:xfrm flipH="1">
            <a:off x="6585450" y="1502229"/>
            <a:ext cx="1618024" cy="2025867"/>
          </a:xfrm>
          <a:prstGeom prst="line">
            <a:avLst/>
          </a:prstGeom>
          <a:noFill/>
          <a:ln w="28575" cap="flat" cmpd="sng" algn="ctr">
            <a:solidFill>
              <a:srgbClr val="FF00FF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" name="Straight Arrow Connector 18"/>
          <p:cNvCxnSpPr/>
          <p:nvPr/>
        </p:nvCxnSpPr>
        <p:spPr>
          <a:xfrm>
            <a:off x="1953704" y="3313887"/>
            <a:ext cx="4326944" cy="15533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7" name="TextBox 11"/>
          <p:cNvSpPr txBox="1"/>
          <p:nvPr/>
        </p:nvSpPr>
        <p:spPr>
          <a:xfrm>
            <a:off x="7848027" y="1146919"/>
            <a:ext cx="971095" cy="47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Calibri"/>
              </a:rPr>
              <a:t>EXILL</a:t>
            </a:r>
            <a:endParaRPr lang="en-US" b="1" baseline="-25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-38100"/>
            <a:ext cx="9906001" cy="10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tIns="90000" bIns="9000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it-IT" sz="2800" b="1" dirty="0">
                <a:solidFill>
                  <a:srgbClr val="FFFF00"/>
                </a:solidFill>
                <a:latin typeface="+mn-lt"/>
                <a:cs typeface="Corbel"/>
              </a:rPr>
              <a:t>The </a:t>
            </a:r>
            <a:r>
              <a:rPr lang="it-IT" sz="2800" b="1" dirty="0" smtClean="0">
                <a:solidFill>
                  <a:srgbClr val="FFFF00"/>
                </a:solidFill>
                <a:latin typeface="Symbol" panose="05050102010706020507" pitchFamily="18" charset="2"/>
                <a:cs typeface="Symbol" charset="2"/>
              </a:rPr>
              <a:t>g</a:t>
            </a:r>
            <a:r>
              <a:rPr lang="it-IT" sz="2800" b="1" dirty="0" smtClean="0">
                <a:solidFill>
                  <a:srgbClr val="FFFF00"/>
                </a:solidFill>
                <a:latin typeface="+mn-lt"/>
                <a:cs typeface="Corbel"/>
              </a:rPr>
              <a:t>-</a:t>
            </a:r>
            <a:r>
              <a:rPr lang="pl-PL" sz="2800" b="1" dirty="0" smtClean="0">
                <a:solidFill>
                  <a:srgbClr val="FFFF00"/>
                </a:solidFill>
                <a:latin typeface="+mn-lt"/>
                <a:cs typeface="Corbel"/>
              </a:rPr>
              <a:t>s</a:t>
            </a:r>
            <a:r>
              <a:rPr lang="it-IT" sz="2800" b="1" dirty="0" smtClean="0">
                <a:solidFill>
                  <a:srgbClr val="FFFF00"/>
                </a:solidFill>
                <a:latin typeface="+mn-lt"/>
                <a:cs typeface="Corbel"/>
              </a:rPr>
              <a:t>pectroscopy </a:t>
            </a:r>
            <a:r>
              <a:rPr lang="pl-PL" sz="2800" b="1" dirty="0">
                <a:solidFill>
                  <a:srgbClr val="FFFF00"/>
                </a:solidFill>
                <a:latin typeface="+mn-lt"/>
                <a:cs typeface="Corbel"/>
              </a:rPr>
              <a:t>c</a:t>
            </a:r>
            <a:r>
              <a:rPr lang="it-IT" sz="2800" b="1" dirty="0" smtClean="0">
                <a:solidFill>
                  <a:srgbClr val="FFFF00"/>
                </a:solidFill>
                <a:latin typeface="+mn-lt"/>
                <a:cs typeface="Corbel"/>
              </a:rPr>
              <a:t>ampaign </a:t>
            </a:r>
            <a:r>
              <a:rPr lang="it-IT" sz="2800" b="1" dirty="0">
                <a:solidFill>
                  <a:srgbClr val="FFFF00"/>
                </a:solidFill>
                <a:latin typeface="+mn-lt"/>
                <a:cs typeface="Corbel"/>
              </a:rPr>
              <a:t>@ </a:t>
            </a:r>
            <a:r>
              <a:rPr lang="it-IT" sz="2800" b="1" dirty="0" smtClean="0">
                <a:solidFill>
                  <a:srgbClr val="FFFF00"/>
                </a:solidFill>
                <a:latin typeface="+mn-lt"/>
                <a:cs typeface="Corbel"/>
              </a:rPr>
              <a:t>ILL-</a:t>
            </a:r>
            <a:r>
              <a:rPr lang="pl-PL" sz="2800" b="1" dirty="0" err="1" smtClean="0">
                <a:solidFill>
                  <a:srgbClr val="FFFF00"/>
                </a:solidFill>
                <a:latin typeface="+mn-lt"/>
                <a:cs typeface="Corbel"/>
              </a:rPr>
              <a:t>R</a:t>
            </a:r>
            <a:r>
              <a:rPr lang="it-IT" sz="2800" b="1" dirty="0" smtClean="0">
                <a:solidFill>
                  <a:srgbClr val="FFFF00"/>
                </a:solidFill>
                <a:latin typeface="+mn-lt"/>
                <a:cs typeface="Corbel"/>
              </a:rPr>
              <a:t>eactor </a:t>
            </a:r>
            <a:r>
              <a:rPr lang="it-IT" sz="2800" b="1" dirty="0">
                <a:solidFill>
                  <a:srgbClr val="FFFF00"/>
                </a:solidFill>
                <a:latin typeface="+mn-lt"/>
                <a:cs typeface="Corbel"/>
              </a:rPr>
              <a:t>(Grenoble)</a:t>
            </a:r>
          </a:p>
          <a:p>
            <a:pPr algn="ctr">
              <a:lnSpc>
                <a:spcPct val="110000"/>
              </a:lnSpc>
              <a:defRPr/>
            </a:pPr>
            <a:r>
              <a:rPr lang="it-IT" b="1" dirty="0">
                <a:solidFill>
                  <a:srgbClr val="7FFFFF"/>
                </a:solidFill>
                <a:latin typeface="+mn-lt"/>
                <a:cs typeface="Corbel"/>
              </a:rPr>
              <a:t>2012-2013: </a:t>
            </a:r>
            <a:r>
              <a:rPr lang="it-IT" b="1" dirty="0" smtClean="0">
                <a:solidFill>
                  <a:srgbClr val="7FFFFF"/>
                </a:solidFill>
                <a:latin typeface="+mn-lt"/>
                <a:cs typeface="Corbel"/>
              </a:rPr>
              <a:t>100 </a:t>
            </a:r>
            <a:r>
              <a:rPr lang="it-IT" b="1" dirty="0">
                <a:solidFill>
                  <a:srgbClr val="7FFFFF"/>
                </a:solidFill>
                <a:latin typeface="+mn-lt"/>
                <a:cs typeface="Corbel"/>
              </a:rPr>
              <a:t>days, 95% DATA </a:t>
            </a:r>
            <a:r>
              <a:rPr lang="pl-PL" b="1" dirty="0" smtClean="0">
                <a:solidFill>
                  <a:srgbClr val="7FFFFF"/>
                </a:solidFill>
                <a:latin typeface="+mn-lt"/>
                <a:cs typeface="Corbel"/>
              </a:rPr>
              <a:t>t</a:t>
            </a:r>
            <a:r>
              <a:rPr lang="it-IT" b="1" dirty="0" smtClean="0">
                <a:solidFill>
                  <a:srgbClr val="7FFFFF"/>
                </a:solidFill>
                <a:latin typeface="+mn-lt"/>
                <a:cs typeface="Corbel"/>
              </a:rPr>
              <a:t>aking</a:t>
            </a:r>
            <a:endParaRPr lang="it-IT" b="1" dirty="0">
              <a:solidFill>
                <a:srgbClr val="7FFFFF"/>
              </a:solidFill>
              <a:latin typeface="+mn-lt"/>
              <a:cs typeface="Corbel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862179" y="5263932"/>
            <a:ext cx="2409825" cy="1382668"/>
          </a:xfrm>
          <a:prstGeom prst="rect">
            <a:avLst/>
          </a:prstGeom>
          <a:solidFill>
            <a:srgbClr val="5F5785"/>
          </a:solidFill>
          <a:ln w="9525">
            <a:solidFill>
              <a:srgbClr val="99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/>
          <a:p>
            <a:pPr lvl="0"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World </a:t>
            </a:r>
            <a:r>
              <a:rPr lang="pl-PL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b</a:t>
            </a:r>
            <a:r>
              <a:rPr lang="it-IT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rightest </a:t>
            </a:r>
            <a:endParaRPr lang="it-IT" sz="1600" b="1" dirty="0">
              <a:solidFill>
                <a:schemeClr val="bg1"/>
              </a:solidFill>
              <a:latin typeface="+mn-lt"/>
              <a:cs typeface="Corbel" charset="0"/>
              <a:sym typeface="Wingdings" charset="0"/>
            </a:endParaRPr>
          </a:p>
          <a:p>
            <a:pPr lvl="0"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600" b="1" dirty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c</a:t>
            </a:r>
            <a:r>
              <a:rPr lang="it-IT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ontinuum </a:t>
            </a:r>
            <a:endParaRPr lang="it-IT" sz="1600" b="1" dirty="0">
              <a:solidFill>
                <a:schemeClr val="bg1"/>
              </a:solidFill>
              <a:latin typeface="+mn-lt"/>
              <a:cs typeface="Corbel" charset="0"/>
              <a:sym typeface="Wingdings" charset="0"/>
            </a:endParaRPr>
          </a:p>
          <a:p>
            <a:pPr lvl="0"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neutron </a:t>
            </a:r>
            <a:r>
              <a:rPr lang="it-IT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source</a:t>
            </a:r>
            <a:r>
              <a:rPr lang="pl-PL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.</a:t>
            </a:r>
            <a:endParaRPr lang="it-IT" sz="1600" b="1" dirty="0">
              <a:solidFill>
                <a:schemeClr val="bg1"/>
              </a:solidFill>
              <a:latin typeface="+mn-lt"/>
              <a:cs typeface="Corbel" charset="0"/>
              <a:sym typeface="Wingdings" charset="0"/>
            </a:endParaRPr>
          </a:p>
          <a:p>
            <a:pPr lvl="0" algn="ctr" defTabSz="457200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</a:pPr>
            <a:endParaRPr lang="it-IT" sz="1600" b="1" dirty="0">
              <a:solidFill>
                <a:schemeClr val="bg1"/>
              </a:solidFill>
              <a:latin typeface="+mn-lt"/>
              <a:cs typeface="Corbel" charset="0"/>
              <a:sym typeface="Wingdings" charset="0"/>
            </a:endParaRPr>
          </a:p>
          <a:p>
            <a:pPr lvl="0" algn="ctr" defTabSz="457200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In pile</a:t>
            </a:r>
          </a:p>
          <a:p>
            <a:pPr lvl="0"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b="1" dirty="0">
                <a:solidFill>
                  <a:schemeClr val="bg1"/>
                </a:solidFill>
                <a:latin typeface="Symbol" panose="05050102010706020507" pitchFamily="18" charset="2"/>
                <a:cs typeface="Symbol" charset="2"/>
                <a:sym typeface="Wingdings" charset="0"/>
              </a:rPr>
              <a:t>F</a:t>
            </a:r>
            <a:r>
              <a:rPr lang="it-IT" sz="2000" b="1" baseline="-25000" dirty="0">
                <a:solidFill>
                  <a:schemeClr val="bg1"/>
                </a:solidFill>
                <a:latin typeface="+mn-lt"/>
                <a:cs typeface="Symbol" charset="2"/>
                <a:sym typeface="Wingdings" charset="0"/>
              </a:rPr>
              <a:t>n </a:t>
            </a:r>
            <a:r>
              <a:rPr lang="it-IT" sz="2000" b="1" dirty="0">
                <a:solidFill>
                  <a:schemeClr val="bg1"/>
                </a:solidFill>
                <a:latin typeface="+mn-lt"/>
                <a:cs typeface="Symbol" charset="2"/>
                <a:sym typeface="Wingdings" charset="0"/>
              </a:rPr>
              <a:t>= </a:t>
            </a:r>
            <a:r>
              <a:rPr lang="en-US" sz="1600" b="1" dirty="0">
                <a:solidFill>
                  <a:schemeClr val="bg1"/>
                </a:solidFill>
                <a:latin typeface="+mn-lt"/>
                <a:cs typeface="Corbel"/>
              </a:rPr>
              <a:t>5×10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  <a:cs typeface="Corbel"/>
              </a:rPr>
              <a:t>14</a:t>
            </a:r>
            <a:r>
              <a:rPr lang="en-US" sz="1600" b="1" dirty="0">
                <a:solidFill>
                  <a:schemeClr val="bg1"/>
                </a:solidFill>
                <a:latin typeface="+mn-lt"/>
                <a:cs typeface="Corbel"/>
              </a:rPr>
              <a:t> n cm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  <a:cs typeface="Corbel"/>
              </a:rPr>
              <a:t>-2</a:t>
            </a:r>
            <a:r>
              <a:rPr lang="en-US" sz="1600" b="1" dirty="0">
                <a:solidFill>
                  <a:schemeClr val="bg1"/>
                </a:solidFill>
                <a:latin typeface="+mn-lt"/>
                <a:cs typeface="Corbel"/>
              </a:rPr>
              <a:t> s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  <a:cs typeface="Corbel"/>
              </a:rPr>
              <a:t>-1</a:t>
            </a:r>
            <a:endParaRPr lang="it-IT" sz="1600" b="1" dirty="0">
              <a:solidFill>
                <a:schemeClr val="bg1"/>
              </a:solidFill>
              <a:latin typeface="+mn-lt"/>
              <a:cs typeface="Corbel" charset="0"/>
              <a:sym typeface="Wingdings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748392" y="5301635"/>
            <a:ext cx="3493876" cy="1307263"/>
          </a:xfrm>
          <a:prstGeom prst="rect">
            <a:avLst/>
          </a:prstGeom>
          <a:solidFill>
            <a:srgbClr val="5F5785"/>
          </a:solidFill>
          <a:ln w="9525">
            <a:solidFill>
              <a:srgbClr val="99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300"/>
              </a:spcAft>
            </a:pPr>
            <a:r>
              <a:rPr lang="pl-PL" sz="1600" b="1" dirty="0" err="1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Dedicated</a:t>
            </a:r>
            <a:r>
              <a:rPr lang="pl-PL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 </a:t>
            </a:r>
            <a:r>
              <a:rPr lang="pl-PL" sz="1600" b="1" dirty="0" err="1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ballistic</a:t>
            </a:r>
            <a:r>
              <a:rPr lang="pl-PL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 neutron </a:t>
            </a:r>
            <a:r>
              <a:rPr lang="pl-PL" sz="1600" b="1" dirty="0" err="1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guide</a:t>
            </a:r>
            <a:r>
              <a:rPr lang="pl-PL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;</a:t>
            </a:r>
          </a:p>
          <a:p>
            <a:pPr lvl="0" algn="ctr" defTabSz="457200" fontAlgn="auto">
              <a:spcBef>
                <a:spcPts val="0"/>
              </a:spcBef>
              <a:spcAft>
                <a:spcPts val="300"/>
              </a:spcAft>
            </a:pPr>
            <a:r>
              <a:rPr lang="pl-PL" sz="1600" b="1" dirty="0" err="1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h</a:t>
            </a:r>
            <a:r>
              <a:rPr lang="pl-PL" sz="1600" b="1" dirty="0" err="1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ighly</a:t>
            </a:r>
            <a:r>
              <a:rPr lang="pl-PL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 </a:t>
            </a:r>
            <a:r>
              <a:rPr lang="pl-PL" sz="1600" b="1" dirty="0" err="1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collimated</a:t>
            </a:r>
            <a:r>
              <a:rPr lang="pl-PL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 </a:t>
            </a:r>
            <a:r>
              <a:rPr lang="pl-PL" sz="1600" b="1" dirty="0" err="1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beam</a:t>
            </a:r>
            <a:r>
              <a:rPr lang="pl-PL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 (1 cm</a:t>
            </a:r>
            <a:r>
              <a:rPr lang="pl-PL" sz="1600" b="1" baseline="30000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2</a:t>
            </a:r>
            <a:r>
              <a:rPr lang="pl-PL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);</a:t>
            </a:r>
          </a:p>
          <a:p>
            <a:pPr lvl="0" algn="ctr" defTabSz="457200" fontAlgn="auto">
              <a:spcBef>
                <a:spcPts val="0"/>
              </a:spcBef>
              <a:spcAft>
                <a:spcPts val="300"/>
              </a:spcAft>
            </a:pPr>
            <a:r>
              <a:rPr lang="pl-PL" sz="1600" b="1" dirty="0" err="1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c</a:t>
            </a:r>
            <a:r>
              <a:rPr lang="pl-PL" sz="1600" b="1" dirty="0" err="1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old</a:t>
            </a:r>
            <a:r>
              <a:rPr lang="pl-PL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 </a:t>
            </a:r>
            <a:r>
              <a:rPr lang="pl-PL" sz="1600" b="1" dirty="0" err="1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neutrons</a:t>
            </a:r>
            <a:r>
              <a:rPr lang="pl-PL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 (</a:t>
            </a:r>
            <a:r>
              <a:rPr lang="pl-PL" sz="1600" b="1" dirty="0" err="1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meV</a:t>
            </a:r>
            <a:r>
              <a:rPr lang="pl-PL" sz="1600" b="1" dirty="0" smtClean="0">
                <a:solidFill>
                  <a:schemeClr val="bg1"/>
                </a:solidFill>
                <a:latin typeface="+mn-lt"/>
                <a:cs typeface="Corbel" charset="0"/>
                <a:sym typeface="Wingdings" charset="0"/>
              </a:rPr>
              <a:t>);</a:t>
            </a:r>
          </a:p>
          <a:p>
            <a:pPr lvl="0" algn="ctr" defTabSz="457200" fontAlgn="auto">
              <a:spcBef>
                <a:spcPts val="0"/>
              </a:spcBef>
              <a:spcAft>
                <a:spcPts val="300"/>
              </a:spcAft>
            </a:pPr>
            <a:r>
              <a:rPr lang="it-IT" sz="2000" b="1" dirty="0">
                <a:solidFill>
                  <a:srgbClr val="FFFF00"/>
                </a:solidFill>
                <a:latin typeface="Symbol" panose="05050102010706020507" pitchFamily="18" charset="2"/>
                <a:cs typeface="Symbol" charset="2"/>
                <a:sym typeface="Wingdings" charset="0"/>
              </a:rPr>
              <a:t>F</a:t>
            </a:r>
            <a:r>
              <a:rPr lang="it-IT" sz="2000" b="1" baseline="-25000" dirty="0">
                <a:solidFill>
                  <a:srgbClr val="FFFF00"/>
                </a:solidFill>
                <a:latin typeface="Arial"/>
                <a:cs typeface="Symbol" charset="2"/>
                <a:sym typeface="Wingdings" charset="0"/>
              </a:rPr>
              <a:t>n </a:t>
            </a:r>
            <a:r>
              <a:rPr lang="it-IT" sz="2000" b="1" dirty="0">
                <a:solidFill>
                  <a:srgbClr val="FFFF00"/>
                </a:solidFill>
                <a:latin typeface="Arial"/>
                <a:cs typeface="Symbol" charset="2"/>
                <a:sym typeface="Wingdings" charset="0"/>
              </a:rPr>
              <a:t>= </a:t>
            </a:r>
            <a:r>
              <a:rPr lang="pl-PL" sz="1600" b="1" dirty="0">
                <a:solidFill>
                  <a:srgbClr val="FFFF00"/>
                </a:solidFill>
                <a:latin typeface="Arial"/>
                <a:cs typeface="Symbol" charset="2"/>
                <a:sym typeface="Wingdings" charset="0"/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  <a:latin typeface="Arial"/>
                <a:cs typeface="Corbel"/>
              </a:rPr>
              <a:t>×10</a:t>
            </a:r>
            <a:r>
              <a:rPr lang="pl-PL" sz="1600" b="1" baseline="30000" dirty="0" smtClean="0">
                <a:solidFill>
                  <a:srgbClr val="FFFF00"/>
                </a:solidFill>
                <a:latin typeface="Arial"/>
                <a:cs typeface="Corbel"/>
              </a:rPr>
              <a:t>8</a:t>
            </a:r>
            <a:r>
              <a:rPr lang="en-US" sz="1600" b="1" dirty="0" smtClean="0">
                <a:solidFill>
                  <a:srgbClr val="FFFF00"/>
                </a:solidFill>
                <a:latin typeface="Arial"/>
                <a:cs typeface="Corbel"/>
              </a:rPr>
              <a:t> </a:t>
            </a:r>
            <a:r>
              <a:rPr lang="en-US" sz="1600" b="1" dirty="0">
                <a:solidFill>
                  <a:srgbClr val="FFFF00"/>
                </a:solidFill>
                <a:latin typeface="Arial"/>
                <a:cs typeface="Corbel"/>
              </a:rPr>
              <a:t>n cm</a:t>
            </a:r>
            <a:r>
              <a:rPr lang="en-US" sz="1600" b="1" baseline="30000" dirty="0">
                <a:solidFill>
                  <a:srgbClr val="FFFF00"/>
                </a:solidFill>
                <a:latin typeface="Arial"/>
                <a:cs typeface="Corbel"/>
              </a:rPr>
              <a:t>-2</a:t>
            </a:r>
            <a:r>
              <a:rPr lang="en-US" sz="1600" b="1" dirty="0">
                <a:solidFill>
                  <a:srgbClr val="FFFF00"/>
                </a:solidFill>
                <a:latin typeface="Arial"/>
                <a:cs typeface="Corbel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Arial"/>
                <a:cs typeface="Corbel"/>
              </a:rPr>
              <a:t>s</a:t>
            </a:r>
            <a:r>
              <a:rPr lang="en-US" sz="1600" b="1" baseline="30000" dirty="0" smtClean="0">
                <a:solidFill>
                  <a:srgbClr val="FFFF00"/>
                </a:solidFill>
                <a:latin typeface="Arial"/>
                <a:cs typeface="Corbel"/>
              </a:rPr>
              <a:t>-1</a:t>
            </a:r>
            <a:endParaRPr lang="it-IT" sz="1600" b="1" dirty="0">
              <a:solidFill>
                <a:srgbClr val="FFFF00"/>
              </a:solidFill>
              <a:latin typeface="Arial"/>
              <a:cs typeface="Corbel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74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/>
          <p:cNvSpPr/>
          <p:nvPr/>
        </p:nvSpPr>
        <p:spPr>
          <a:xfrm>
            <a:off x="498104" y="188327"/>
            <a:ext cx="916886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time </a:t>
            </a: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it-IT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it-IT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array </a:t>
            </a: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(52 </a:t>
            </a:r>
            <a:r>
              <a:rPr lang="it-IT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crystals</a:t>
            </a: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 around a </a:t>
            </a:r>
            <a:r>
              <a:rPr lang="it-IT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collimated cold-neutron </a:t>
            </a:r>
            <a:r>
              <a:rPr lang="it-IT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pl-PL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3200" b="1" dirty="0" smtClean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EXILL – </a:t>
            </a:r>
            <a:r>
              <a:rPr lang="pl-PL" sz="3200" b="1" dirty="0" err="1" smtClean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EXogam@ILL</a:t>
            </a:r>
            <a:endParaRPr lang="it-IT" sz="3200" b="1" dirty="0"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6"/>
          <p:cNvSpPr txBox="1"/>
          <p:nvPr/>
        </p:nvSpPr>
        <p:spPr>
          <a:xfrm>
            <a:off x="0" y="6075566"/>
            <a:ext cx="993828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</a:t>
            </a:r>
            <a:r>
              <a:rPr lang="pl-PL" sz="3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cold</a:t>
            </a:r>
            <a:r>
              <a:rPr lang="pl-PL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-neutron </a:t>
            </a:r>
            <a:r>
              <a:rPr lang="pl-PL" sz="3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induced</a:t>
            </a:r>
            <a:r>
              <a:rPr lang="it-IT" sz="32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fission </a:t>
            </a:r>
            <a:r>
              <a:rPr lang="it-IT" sz="3200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it-IT" sz="3200" b="1" u="sng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</a:t>
            </a:r>
            <a:r>
              <a:rPr lang="it-IT" sz="32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it-IT" sz="3200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200" b="1" u="sng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  <a:r>
              <a:rPr lang="it-IT" sz="32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endParaRPr lang="it-IT" sz="3200" b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18"/>
          <p:cNvGrpSpPr>
            <a:grpSpLocks noChangeAspect="1"/>
          </p:cNvGrpSpPr>
          <p:nvPr/>
        </p:nvGrpSpPr>
        <p:grpSpPr>
          <a:xfrm>
            <a:off x="2813990" y="1738439"/>
            <a:ext cx="4336617" cy="4083476"/>
            <a:chOff x="284125" y="874747"/>
            <a:chExt cx="3688158" cy="3732533"/>
          </a:xfrm>
        </p:grpSpPr>
        <p:sp>
          <p:nvSpPr>
            <p:cNvPr id="5" name="Rettangolo 8"/>
            <p:cNvSpPr/>
            <p:nvPr/>
          </p:nvSpPr>
          <p:spPr>
            <a:xfrm>
              <a:off x="284125" y="874747"/>
              <a:ext cx="3688158" cy="3732533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838" y="2161001"/>
              <a:ext cx="3398361" cy="2402394"/>
            </a:xfrm>
            <a:prstGeom prst="rect">
              <a:avLst/>
            </a:prstGeom>
          </p:spPr>
        </p:pic>
        <p:sp>
          <p:nvSpPr>
            <p:cNvPr id="7" name="Rectangle 29"/>
            <p:cNvSpPr/>
            <p:nvPr/>
          </p:nvSpPr>
          <p:spPr>
            <a:xfrm>
              <a:off x="457796" y="3965226"/>
              <a:ext cx="1609545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Autumn</a:t>
              </a:r>
              <a:r>
                <a:rPr kumimoji="0" lang="it-IT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 </a:t>
              </a:r>
            </a:p>
            <a:p>
              <a:pPr marL="0" marR="0" lvl="0" indent="0" defTabSz="4572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2012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Rectangle 30"/>
            <p:cNvSpPr/>
            <p:nvPr/>
          </p:nvSpPr>
          <p:spPr>
            <a:xfrm>
              <a:off x="694879" y="1499850"/>
              <a:ext cx="3037147" cy="489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cs typeface="Corbel"/>
                </a:rPr>
                <a:t>10 EXOGAM Clovers + 6 Ge GASP</a:t>
              </a:r>
            </a:p>
            <a:p>
              <a:pPr marL="0" marR="0" lvl="0" indent="0" algn="ctr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cs typeface="Symbol" charset="2"/>
                </a:rPr>
                <a:t>6% </a:t>
              </a:r>
              <a:r>
                <a:rPr kumimoji="0" lang="it-IT" sz="1600" b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cs typeface="Symbol" charset="2"/>
                </a:rPr>
                <a:t>efficiency</a:t>
              </a:r>
              <a:endPara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9" name="Rectangle 13"/>
            <p:cNvSpPr/>
            <p:nvPr/>
          </p:nvSpPr>
          <p:spPr>
            <a:xfrm>
              <a:off x="1075705" y="1148692"/>
              <a:ext cx="2082621" cy="3139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Symbol" panose="05050102010706020507" pitchFamily="18" charset="2"/>
                  <a:cs typeface="Symbol" charset="2"/>
                </a:rPr>
                <a:t>g</a:t>
              </a:r>
              <a:r>
                <a:rPr kumimoji="0" lang="it-IT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+mn-lt"/>
                  <a:cs typeface="Symbol" charset="2"/>
                </a:rPr>
                <a:t> </a:t>
              </a:r>
              <a:r>
                <a:rPr kumimoji="0" lang="it-IT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+mn-lt"/>
                  <a:cs typeface="Corbel"/>
                </a:rPr>
                <a:t>– </a:t>
              </a:r>
              <a:r>
                <a:rPr kumimoji="0" lang="it-IT" sz="1800" b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+mn-lt"/>
                  <a:cs typeface="Corbel"/>
                </a:rPr>
                <a:t>spectroscopy</a:t>
              </a:r>
              <a:endPara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" name="Rectangle 17"/>
            <p:cNvSpPr/>
            <p:nvPr/>
          </p:nvSpPr>
          <p:spPr>
            <a:xfrm>
              <a:off x="1640219" y="916840"/>
              <a:ext cx="1146468" cy="3139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SETUP 1</a:t>
              </a:r>
              <a:endPara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/>
          <a:srcRect l="3205" t="25613" r="69977" b="22399"/>
          <a:stretch/>
        </p:blipFill>
        <p:spPr>
          <a:xfrm>
            <a:off x="2802015" y="3131904"/>
            <a:ext cx="4348592" cy="27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1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12" y="1130366"/>
            <a:ext cx="4009224" cy="5425200"/>
          </a:xfrm>
          <a:prstGeom prst="rect">
            <a:avLst/>
          </a:prstGeom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95" l="327" r="96732">
                        <a14:foregroundMark x1="1634" y1="89157" x2="2157" y2="84538"/>
                        <a14:foregroundMark x1="2288" y1="84438" x2="3791" y2="83434"/>
                        <a14:foregroundMark x1="3791" y1="83434" x2="5686" y2="81727"/>
                        <a14:foregroundMark x1="5686" y1="81727" x2="6928" y2="80221"/>
                        <a14:foregroundMark x1="6667" y1="80422" x2="5490" y2="78414"/>
                        <a14:foregroundMark x1="5425" y1="78414" x2="6471" y2="76004"/>
                        <a14:foregroundMark x1="6471" y1="76004" x2="7908" y2="76104"/>
                        <a14:foregroundMark x1="7843" y1="76205" x2="9608" y2="76606"/>
                        <a14:foregroundMark x1="9542" y1="76807" x2="10980" y2="75000"/>
                        <a14:foregroundMark x1="11176" y1="75000" x2="9542" y2="72791"/>
                        <a14:foregroundMark x1="9477" y1="72289" x2="8954" y2="70382"/>
                        <a14:foregroundMark x1="8954" y1="70382" x2="11046" y2="69076"/>
                        <a14:foregroundMark x1="11046" y1="69076" x2="12680" y2="68173"/>
                        <a14:foregroundMark x1="12745" y1="68273" x2="15033" y2="67169"/>
                        <a14:foregroundMark x1="15033" y1="67169" x2="16536" y2="65763"/>
                        <a14:foregroundMark x1="16536" y1="65763" x2="18170" y2="63353"/>
                        <a14:foregroundMark x1="18170" y1="63353" x2="19020" y2="64759"/>
                        <a14:foregroundMark x1="19020" y1="64558" x2="21634" y2="61546"/>
                        <a14:foregroundMark x1="21634" y1="61546" x2="24314" y2="58032"/>
                        <a14:foregroundMark x1="24379" y1="57831" x2="25294" y2="56827"/>
                        <a14:foregroundMark x1="25294" y1="56627" x2="23268" y2="55924"/>
                        <a14:foregroundMark x1="23464" y1="55924" x2="23595" y2="52610"/>
                        <a14:foregroundMark x1="23529" y1="52410" x2="26078" y2="52209"/>
                        <a14:foregroundMark x1="26144" y1="52209" x2="27712" y2="51506"/>
                        <a14:foregroundMark x1="27712" y1="51506" x2="29869" y2="51004"/>
                        <a14:foregroundMark x1="29804" y1="51004" x2="31765" y2="48795"/>
                        <a14:foregroundMark x1="31830" y1="48795" x2="35948" y2="43976"/>
                        <a14:foregroundMark x1="35948" y1="44076" x2="39869" y2="39659"/>
                        <a14:foregroundMark x1="39869" y1="39659" x2="43268" y2="36245"/>
                        <a14:foregroundMark x1="43464" y1="36345" x2="44379" y2="34036"/>
                        <a14:foregroundMark x1="44379" y1="34036" x2="45556" y2="33635"/>
                        <a14:foregroundMark x1="45556" y1="33635" x2="46928" y2="32631"/>
                        <a14:foregroundMark x1="46928" y1="32631" x2="48366" y2="31426"/>
                        <a14:foregroundMark x1="48366" y1="31426" x2="47647" y2="28916"/>
                        <a14:foregroundMark x1="47647" y1="29016" x2="48366" y2="27008"/>
                        <a14:foregroundMark x1="48366" y1="27008" x2="50719" y2="26908"/>
                        <a14:foregroundMark x1="50719" y1="26908" x2="53464" y2="26908"/>
                        <a14:foregroundMark x1="53660" y1="27008" x2="56536" y2="26104"/>
                        <a14:foregroundMark x1="56536" y1="26104" x2="59412" y2="24900"/>
                        <a14:foregroundMark x1="59412" y1="24900" x2="62680" y2="22791"/>
                        <a14:foregroundMark x1="62680" y1="22791" x2="66144" y2="20281"/>
                        <a14:foregroundMark x1="66144" y1="20181" x2="67190" y2="18072"/>
                        <a14:foregroundMark x1="67320" y1="18273" x2="69216" y2="18072"/>
                        <a14:foregroundMark x1="69150" y1="18173" x2="69150" y2="19679"/>
                        <a14:foregroundMark x1="69412" y1="19578" x2="70523" y2="19578"/>
                        <a14:foregroundMark x1="70784" y1="19578" x2="72941" y2="16466"/>
                        <a14:foregroundMark x1="72941" y1="16466" x2="75033" y2="13855"/>
                        <a14:foregroundMark x1="74837" y1="13755" x2="77582" y2="11948"/>
                        <a14:foregroundMark x1="77582" y1="11948" x2="80131" y2="9739"/>
                        <a14:foregroundMark x1="80131" y1="9739" x2="82026" y2="7831"/>
                        <a14:foregroundMark x1="82026" y1="7831" x2="83529" y2="6124"/>
                        <a14:foregroundMark x1="83529" y1="6124" x2="86078" y2="5221"/>
                        <a14:foregroundMark x1="86078" y1="5221" x2="88301" y2="3815"/>
                        <a14:foregroundMark x1="88497" y1="3514" x2="89542" y2="3414"/>
                        <a14:foregroundMark x1="89673" y1="3514" x2="90523" y2="3313"/>
                        <a14:foregroundMark x1="90523" y1="3213" x2="91111" y2="2610"/>
                        <a14:foregroundMark x1="76013" y1="30321" x2="71176" y2="33032"/>
                        <a14:foregroundMark x1="71176" y1="33032" x2="69216" y2="34237"/>
                        <a14:foregroundMark x1="69477" y1="34237" x2="69542" y2="38755"/>
                        <a14:foregroundMark x1="69542" y1="38855" x2="69216" y2="39859"/>
                        <a14:foregroundMark x1="69346" y1="39659" x2="66993" y2="40261"/>
                        <a14:foregroundMark x1="66993" y1="40261" x2="65359" y2="39558"/>
                        <a14:foregroundMark x1="65425" y1="39357" x2="63529" y2="37751"/>
                        <a14:foregroundMark x1="63464" y1="37851" x2="61111" y2="39759"/>
                        <a14:foregroundMark x1="47778" y1="57028" x2="46601" y2="60141"/>
                        <a14:foregroundMark x1="46667" y1="60241" x2="46536" y2="63454"/>
                        <a14:foregroundMark x1="46536" y1="63855" x2="44837" y2="64458"/>
                        <a14:foregroundMark x1="44837" y1="64458" x2="43203" y2="63454"/>
                        <a14:foregroundMark x1="43268" y1="63253" x2="42418" y2="61044"/>
                        <a14:foregroundMark x1="31242" y1="72289" x2="30392" y2="75904"/>
                        <a14:foregroundMark x1="30392" y1="76004" x2="30392" y2="76004"/>
                        <a14:foregroundMark x1="30392" y1="76004" x2="30000" y2="77912"/>
                        <a14:foregroundMark x1="30000" y1="78213" x2="28627" y2="78213"/>
                        <a14:foregroundMark x1="28627" y1="78213" x2="27124" y2="77610"/>
                        <a14:foregroundMark x1="27059" y1="77410" x2="26340" y2="75301"/>
                        <a14:foregroundMark x1="18954" y1="85141" x2="18889" y2="88454"/>
                        <a14:foregroundMark x1="18824" y1="88755" x2="18954" y2="89558"/>
                        <a14:foregroundMark x1="18954" y1="89759" x2="16928" y2="90060"/>
                        <a14:foregroundMark x1="16863" y1="90261" x2="15556" y2="91667"/>
                        <a14:foregroundMark x1="15556" y1="91767" x2="13856" y2="93072"/>
                        <a14:foregroundMark x1="13856" y1="93072" x2="12222" y2="92771"/>
                        <a14:foregroundMark x1="12288" y1="92771" x2="11438" y2="89960"/>
                        <a14:foregroundMark x1="9477" y1="92068" x2="8627" y2="95984"/>
                        <a14:foregroundMark x1="8627" y1="96285" x2="7582" y2="97892"/>
                        <a14:foregroundMark x1="7582" y1="98092" x2="5686" y2="97992"/>
                        <a14:foregroundMark x1="5621" y1="98092" x2="3007" y2="98092"/>
                        <a14:foregroundMark x1="3137" y1="98092" x2="1961" y2="95382"/>
                        <a14:foregroundMark x1="1961" y1="95482" x2="1111" y2="93574"/>
                        <a14:foregroundMark x1="1111" y1="93373" x2="719" y2="91064"/>
                        <a14:foregroundMark x1="850" y1="91165" x2="1699" y2="88855"/>
                        <a14:backgroundMark x1="85882" y1="2410" x2="89935" y2="1506"/>
                        <a14:backgroundMark x1="719" y1="88153" x2="719" y2="88153"/>
                        <a14:backgroundMark x1="784" y1="90361" x2="784" y2="90361"/>
                        <a14:backgroundMark x1="588" y1="93574" x2="588" y2="93574"/>
                        <a14:backgroundMark x1="588" y1="91566" x2="588" y2="91566"/>
                        <a14:backgroundMark x1="588" y1="94177" x2="588" y2="94177"/>
                        <a14:backgroundMark x1="784" y1="94478" x2="1765" y2="96586"/>
                        <a14:backgroundMark x1="1961" y1="96586" x2="3529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4536"/>
            <a:ext cx="9328150" cy="607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a 1"/>
          <p:cNvGrpSpPr/>
          <p:nvPr/>
        </p:nvGrpSpPr>
        <p:grpSpPr>
          <a:xfrm>
            <a:off x="53126" y="620070"/>
            <a:ext cx="3856148" cy="4739361"/>
            <a:chOff x="842216" y="2134987"/>
            <a:chExt cx="3856148" cy="4739361"/>
          </a:xfrm>
        </p:grpSpPr>
        <p:cxnSp>
          <p:nvCxnSpPr>
            <p:cNvPr id="59" name="Łącznik prosty ze strzałką 58"/>
            <p:cNvCxnSpPr/>
            <p:nvPr/>
          </p:nvCxnSpPr>
          <p:spPr bwMode="auto">
            <a:xfrm>
              <a:off x="1229449" y="6535794"/>
              <a:ext cx="3468915" cy="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pole tekstowe 59"/>
            <p:cNvSpPr txBox="1"/>
            <p:nvPr/>
          </p:nvSpPr>
          <p:spPr>
            <a:xfrm>
              <a:off x="1575828" y="6535794"/>
              <a:ext cx="18373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Neutron </a:t>
              </a:r>
              <a:r>
                <a:rPr lang="pl-PL" sz="16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number</a:t>
              </a:r>
              <a:endParaRPr lang="pl-PL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5" name="Łącznik prosty ze strzałką 54"/>
            <p:cNvCxnSpPr/>
            <p:nvPr/>
          </p:nvCxnSpPr>
          <p:spPr bwMode="auto">
            <a:xfrm flipV="1">
              <a:off x="1228465" y="2134987"/>
              <a:ext cx="0" cy="298744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pole tekstowe 55"/>
            <p:cNvSpPr txBox="1"/>
            <p:nvPr/>
          </p:nvSpPr>
          <p:spPr>
            <a:xfrm rot="16200000">
              <a:off x="155329" y="3598066"/>
              <a:ext cx="1712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Proton </a:t>
              </a:r>
              <a:r>
                <a:rPr lang="pl-PL" sz="16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number</a:t>
              </a:r>
              <a:endParaRPr lang="pl-PL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Elipsa 18"/>
          <p:cNvSpPr/>
          <p:nvPr/>
        </p:nvSpPr>
        <p:spPr bwMode="auto">
          <a:xfrm>
            <a:off x="7087440" y="150177"/>
            <a:ext cx="157088" cy="1529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7192154" y="226676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235</a:t>
            </a:r>
            <a:r>
              <a:rPr lang="pl-PL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</a:t>
            </a:r>
            <a:endParaRPr lang="pl-PL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Dowolny kształt 12"/>
          <p:cNvSpPr/>
          <p:nvPr/>
        </p:nvSpPr>
        <p:spPr bwMode="auto">
          <a:xfrm>
            <a:off x="2360141" y="1142399"/>
            <a:ext cx="863257" cy="1159719"/>
          </a:xfrm>
          <a:custGeom>
            <a:avLst/>
            <a:gdLst>
              <a:gd name="connsiteX0" fmla="*/ 0 w 1122218"/>
              <a:gd name="connsiteY0" fmla="*/ 0 h 1177637"/>
              <a:gd name="connsiteX1" fmla="*/ 221673 w 1122218"/>
              <a:gd name="connsiteY1" fmla="*/ 360219 h 1177637"/>
              <a:gd name="connsiteX2" fmla="*/ 651164 w 1122218"/>
              <a:gd name="connsiteY2" fmla="*/ 831273 h 1177637"/>
              <a:gd name="connsiteX3" fmla="*/ 1122218 w 1122218"/>
              <a:gd name="connsiteY3" fmla="*/ 1177637 h 117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" h="1177637">
                <a:moveTo>
                  <a:pt x="0" y="0"/>
                </a:moveTo>
                <a:cubicBezTo>
                  <a:pt x="56573" y="110837"/>
                  <a:pt x="113146" y="221674"/>
                  <a:pt x="221673" y="360219"/>
                </a:cubicBezTo>
                <a:cubicBezTo>
                  <a:pt x="330200" y="498764"/>
                  <a:pt x="501073" y="695037"/>
                  <a:pt x="651164" y="831273"/>
                </a:cubicBezTo>
                <a:cubicBezTo>
                  <a:pt x="801255" y="967509"/>
                  <a:pt x="961736" y="1072573"/>
                  <a:pt x="1122218" y="1177637"/>
                </a:cubicBezTo>
              </a:path>
            </a:pathLst>
          </a:custGeom>
          <a:noFill/>
          <a:ln w="19050" cap="flat" cmpd="sng" algn="ctr">
            <a:solidFill>
              <a:srgbClr val="FF9933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826" y="1360232"/>
            <a:ext cx="3326400" cy="2103238"/>
          </a:xfrm>
          <a:prstGeom prst="rect">
            <a:avLst/>
          </a:prstGeom>
        </p:spPr>
      </p:pic>
      <p:sp>
        <p:nvSpPr>
          <p:cNvPr id="3" name="Elipsa 2"/>
          <p:cNvSpPr/>
          <p:nvPr/>
        </p:nvSpPr>
        <p:spPr bwMode="auto">
          <a:xfrm>
            <a:off x="2952872" y="2674859"/>
            <a:ext cx="142444" cy="140696"/>
          </a:xfrm>
          <a:prstGeom prst="ellipse">
            <a:avLst/>
          </a:prstGeom>
          <a:solidFill>
            <a:schemeClr val="accent5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3311665" y="3171082"/>
            <a:ext cx="76335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32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96</a:t>
            </a:r>
            <a:r>
              <a:rPr lang="pl-PL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</a:t>
            </a:r>
          </a:p>
        </p:txBody>
      </p:sp>
      <p:sp>
        <p:nvSpPr>
          <p:cNvPr id="4" name="Dowolny kształt 3"/>
          <p:cNvSpPr/>
          <p:nvPr/>
        </p:nvSpPr>
        <p:spPr bwMode="auto">
          <a:xfrm rot="448292">
            <a:off x="3067069" y="2880345"/>
            <a:ext cx="420130" cy="284205"/>
          </a:xfrm>
          <a:custGeom>
            <a:avLst/>
            <a:gdLst>
              <a:gd name="connsiteX0" fmla="*/ 420130 w 420130"/>
              <a:gd name="connsiteY0" fmla="*/ 284205 h 284205"/>
              <a:gd name="connsiteX1" fmla="*/ 160638 w 420130"/>
              <a:gd name="connsiteY1" fmla="*/ 185351 h 284205"/>
              <a:gd name="connsiteX2" fmla="*/ 0 w 420130"/>
              <a:gd name="connsiteY2" fmla="*/ 0 h 28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130" h="284205">
                <a:moveTo>
                  <a:pt x="420130" y="284205"/>
                </a:moveTo>
                <a:cubicBezTo>
                  <a:pt x="325395" y="258461"/>
                  <a:pt x="230660" y="232718"/>
                  <a:pt x="160638" y="185351"/>
                </a:cubicBezTo>
                <a:cubicBezTo>
                  <a:pt x="90616" y="137983"/>
                  <a:pt x="45308" y="68991"/>
                  <a:pt x="0" y="0"/>
                </a:cubicBezTo>
              </a:path>
            </a:pathLst>
          </a:custGeom>
          <a:noFill/>
          <a:ln w="3810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868885" y="65182"/>
            <a:ext cx="26965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 Yields of products </a:t>
            </a:r>
            <a:endParaRPr lang="pl-PL" sz="1600" b="1" dirty="0" smtClean="0">
              <a:solidFill>
                <a:srgbClr val="7030A0"/>
              </a:solidFill>
              <a:latin typeface="Arial" charset="0"/>
            </a:endParaRPr>
          </a:p>
          <a:p>
            <a:pPr algn="ctr" eaLnBrk="1" hangingPunct="1"/>
            <a:r>
              <a:rPr lang="en-US" sz="1600" b="1" dirty="0" smtClean="0">
                <a:solidFill>
                  <a:srgbClr val="7030A0"/>
                </a:solidFill>
                <a:latin typeface="Arial" charset="0"/>
              </a:rPr>
              <a:t>from </a:t>
            </a:r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the </a:t>
            </a:r>
            <a:r>
              <a:rPr lang="en-US" sz="1600" b="1" dirty="0" smtClean="0">
                <a:solidFill>
                  <a:srgbClr val="7030A0"/>
                </a:solidFill>
                <a:latin typeface="Arial" charset="0"/>
              </a:rPr>
              <a:t>thermal</a:t>
            </a:r>
            <a:r>
              <a:rPr lang="pl-PL" sz="1600" b="1" dirty="0" smtClean="0">
                <a:solidFill>
                  <a:srgbClr val="7030A0"/>
                </a:solidFill>
                <a:latin typeface="Arial" charset="0"/>
              </a:rPr>
              <a:t>-</a:t>
            </a:r>
            <a:r>
              <a:rPr lang="en-US" sz="1600" b="1" dirty="0" smtClean="0">
                <a:solidFill>
                  <a:srgbClr val="7030A0"/>
                </a:solidFill>
                <a:latin typeface="Arial" charset="0"/>
              </a:rPr>
              <a:t>neutron </a:t>
            </a:r>
            <a:endParaRPr lang="pl-PL" sz="1600" b="1" dirty="0" smtClean="0">
              <a:solidFill>
                <a:srgbClr val="7030A0"/>
              </a:solidFill>
              <a:latin typeface="Arial" charset="0"/>
            </a:endParaRPr>
          </a:p>
          <a:p>
            <a:pPr algn="ctr" eaLnBrk="1" hangingPunct="1"/>
            <a:r>
              <a:rPr lang="en-US" sz="1600" b="1" dirty="0" smtClean="0">
                <a:solidFill>
                  <a:srgbClr val="7030A0"/>
                </a:solidFill>
                <a:latin typeface="Arial" charset="0"/>
              </a:rPr>
              <a:t>induced </a:t>
            </a:r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fission of </a:t>
            </a:r>
            <a:r>
              <a:rPr lang="en-US" sz="1600" b="1" baseline="30000" dirty="0" smtClean="0">
                <a:solidFill>
                  <a:srgbClr val="7030A0"/>
                </a:solidFill>
                <a:latin typeface="Arial" charset="0"/>
              </a:rPr>
              <a:t>235</a:t>
            </a:r>
            <a:r>
              <a:rPr lang="en-US" sz="1600" b="1" dirty="0" smtClean="0">
                <a:solidFill>
                  <a:srgbClr val="7030A0"/>
                </a:solidFill>
                <a:latin typeface="Arial" charset="0"/>
              </a:rPr>
              <a:t>U</a:t>
            </a:r>
            <a:endParaRPr lang="pl-PL" sz="1600" b="1" dirty="0" smtClean="0">
              <a:solidFill>
                <a:srgbClr val="7030A0"/>
              </a:solidFill>
              <a:latin typeface="Arial" charset="0"/>
            </a:endParaRPr>
          </a:p>
          <a:p>
            <a:pPr algn="ctr" eaLnBrk="1" hangingPunct="1"/>
            <a:r>
              <a:rPr lang="pl-PL" sz="1600" b="1" dirty="0" smtClean="0">
                <a:solidFill>
                  <a:srgbClr val="FF0000"/>
                </a:solidFill>
                <a:latin typeface="Arial" charset="0"/>
              </a:rPr>
              <a:t>n + </a:t>
            </a:r>
            <a:r>
              <a:rPr lang="pl-PL" sz="1600" b="1" baseline="30000" dirty="0" smtClean="0">
                <a:solidFill>
                  <a:srgbClr val="FF0000"/>
                </a:solidFill>
                <a:latin typeface="Arial" charset="0"/>
              </a:rPr>
              <a:t>235</a:t>
            </a:r>
            <a:r>
              <a:rPr lang="pl-PL" sz="1600" b="1" dirty="0" smtClean="0">
                <a:solidFill>
                  <a:srgbClr val="FF0000"/>
                </a:solidFill>
                <a:latin typeface="Arial" charset="0"/>
              </a:rPr>
              <a:t>U</a:t>
            </a:r>
            <a:endParaRPr lang="en-U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Dowolny kształt 8"/>
          <p:cNvSpPr/>
          <p:nvPr/>
        </p:nvSpPr>
        <p:spPr bwMode="auto">
          <a:xfrm>
            <a:off x="4005998" y="3451925"/>
            <a:ext cx="1672390" cy="745957"/>
          </a:xfrm>
          <a:custGeom>
            <a:avLst/>
            <a:gdLst>
              <a:gd name="connsiteX0" fmla="*/ 0 w 1672390"/>
              <a:gd name="connsiteY0" fmla="*/ 0 h 745957"/>
              <a:gd name="connsiteX1" fmla="*/ 637674 w 1672390"/>
              <a:gd name="connsiteY1" fmla="*/ 132347 h 745957"/>
              <a:gd name="connsiteX2" fmla="*/ 1191127 w 1672390"/>
              <a:gd name="connsiteY2" fmla="*/ 421105 h 745957"/>
              <a:gd name="connsiteX3" fmla="*/ 1672390 w 1672390"/>
              <a:gd name="connsiteY3" fmla="*/ 745957 h 74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390" h="745957">
                <a:moveTo>
                  <a:pt x="0" y="0"/>
                </a:moveTo>
                <a:cubicBezTo>
                  <a:pt x="219576" y="31081"/>
                  <a:pt x="439153" y="62163"/>
                  <a:pt x="637674" y="132347"/>
                </a:cubicBezTo>
                <a:cubicBezTo>
                  <a:pt x="836195" y="202531"/>
                  <a:pt x="1018674" y="318837"/>
                  <a:pt x="1191127" y="421105"/>
                </a:cubicBezTo>
                <a:cubicBezTo>
                  <a:pt x="1363580" y="523373"/>
                  <a:pt x="1517985" y="634665"/>
                  <a:pt x="1672390" y="745957"/>
                </a:cubicBezTo>
              </a:path>
            </a:pathLst>
          </a:custGeom>
          <a:noFill/>
          <a:ln w="952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952872" y="41978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grpSp>
        <p:nvGrpSpPr>
          <p:cNvPr id="15" name="Grupa 14"/>
          <p:cNvGrpSpPr/>
          <p:nvPr/>
        </p:nvGrpSpPr>
        <p:grpSpPr>
          <a:xfrm>
            <a:off x="2753715" y="1340482"/>
            <a:ext cx="805029" cy="2667092"/>
            <a:chOff x="2753715" y="1340482"/>
            <a:chExt cx="805029" cy="2667092"/>
          </a:xfrm>
        </p:grpSpPr>
        <p:cxnSp>
          <p:nvCxnSpPr>
            <p:cNvPr id="7" name="Łącznik prosty 6"/>
            <p:cNvCxnSpPr/>
            <p:nvPr/>
          </p:nvCxnSpPr>
          <p:spPr bwMode="auto">
            <a:xfrm>
              <a:off x="3144743" y="1340482"/>
              <a:ext cx="0" cy="226702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>
                  <a:lumMod val="5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pole tekstowe 13"/>
            <p:cNvSpPr txBox="1"/>
            <p:nvPr/>
          </p:nvSpPr>
          <p:spPr bwMode="auto">
            <a:xfrm>
              <a:off x="2753715" y="3607464"/>
              <a:ext cx="80502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pl-PL" sz="2000" b="1" dirty="0" smtClean="0">
                  <a:solidFill>
                    <a:srgbClr val="7030A0"/>
                  </a:solidFill>
                  <a:latin typeface="Arial" charset="0"/>
                </a:rPr>
                <a:t>N=60</a:t>
              </a:r>
              <a:endParaRPr lang="pl-PL" sz="2000" b="1" dirty="0">
                <a:solidFill>
                  <a:srgbClr val="7030A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39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rostokąt 43"/>
          <p:cNvSpPr/>
          <p:nvPr/>
        </p:nvSpPr>
        <p:spPr bwMode="auto">
          <a:xfrm>
            <a:off x="184979" y="1071726"/>
            <a:ext cx="5622263" cy="277294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 34"/>
          <p:cNvGrpSpPr>
            <a:grpSpLocks noChangeAspect="1"/>
          </p:cNvGrpSpPr>
          <p:nvPr/>
        </p:nvGrpSpPr>
        <p:grpSpPr>
          <a:xfrm>
            <a:off x="184979" y="1163286"/>
            <a:ext cx="5323553" cy="2443519"/>
            <a:chOff x="126906" y="3628356"/>
            <a:chExt cx="4378182" cy="2009592"/>
          </a:xfrm>
        </p:grpSpPr>
        <p:sp>
          <p:nvSpPr>
            <p:cNvPr id="3" name="Rectangle 32"/>
            <p:cNvSpPr/>
            <p:nvPr/>
          </p:nvSpPr>
          <p:spPr>
            <a:xfrm>
              <a:off x="126906" y="3628356"/>
              <a:ext cx="4378182" cy="200959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6597" t="17761" r="1776" b="17875"/>
            <a:stretch>
              <a:fillRect/>
            </a:stretch>
          </p:blipFill>
          <p:spPr bwMode="auto">
            <a:xfrm>
              <a:off x="467213" y="3714385"/>
              <a:ext cx="3856320" cy="1664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9"/>
            <p:cNvSpPr/>
            <p:nvPr/>
          </p:nvSpPr>
          <p:spPr>
            <a:xfrm rot="16200000">
              <a:off x="96815" y="4182612"/>
              <a:ext cx="7321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sym typeface="Wingdings" pitchFamily="2" charset="2"/>
                </a:rPr>
                <a:t>Fold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9" name="Straight Connector 14"/>
            <p:cNvCxnSpPr/>
            <p:nvPr/>
          </p:nvCxnSpPr>
          <p:spPr>
            <a:xfrm>
              <a:off x="588572" y="4656245"/>
              <a:ext cx="3734961" cy="21898"/>
            </a:xfrm>
            <a:prstGeom prst="line">
              <a:avLst/>
            </a:prstGeom>
            <a:noFill/>
            <a:ln w="25400" cap="flat" cmpd="sng" algn="ctr">
              <a:solidFill>
                <a:srgbClr val="FF00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3" name="pole tekstowe 42"/>
          <p:cNvSpPr txBox="1"/>
          <p:nvPr/>
        </p:nvSpPr>
        <p:spPr>
          <a:xfrm>
            <a:off x="152048" y="223786"/>
            <a:ext cx="9631163" cy="81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auto">
              <a:lnSpc>
                <a:spcPct val="90000"/>
              </a:lnSpc>
              <a:spcAft>
                <a:spcPts val="0"/>
              </a:spcAft>
            </a:pPr>
            <a:r>
              <a:rPr lang="it-IT" sz="2600" b="1" dirty="0">
                <a:solidFill>
                  <a:srgbClr val="FFFF00"/>
                </a:solidFill>
                <a:latin typeface="Corbel"/>
                <a:cs typeface="Corbel"/>
              </a:rPr>
              <a:t>The </a:t>
            </a:r>
            <a:r>
              <a:rPr lang="pl-PL" sz="2600" b="1" dirty="0" smtClean="0">
                <a:solidFill>
                  <a:srgbClr val="FFFF00"/>
                </a:solidFill>
                <a:latin typeface="Corbel"/>
                <a:cs typeface="Corbel"/>
              </a:rPr>
              <a:t>„p</a:t>
            </a:r>
            <a:r>
              <a:rPr lang="it-IT" sz="2600" b="1" dirty="0" smtClean="0">
                <a:solidFill>
                  <a:srgbClr val="FFFF00"/>
                </a:solidFill>
                <a:latin typeface="Corbel"/>
                <a:cs typeface="Corbel"/>
              </a:rPr>
              <a:t>rompt-</a:t>
            </a:r>
            <a:r>
              <a:rPr lang="pl-PL" sz="2600" b="1" dirty="0" err="1" smtClean="0">
                <a:solidFill>
                  <a:srgbClr val="FFFF00"/>
                </a:solidFill>
                <a:latin typeface="Corbel"/>
                <a:cs typeface="Corbel"/>
              </a:rPr>
              <a:t>prompt</a:t>
            </a:r>
            <a:r>
              <a:rPr lang="pl-PL" sz="2600" b="1" dirty="0" smtClean="0">
                <a:solidFill>
                  <a:srgbClr val="FFFF00"/>
                </a:solidFill>
                <a:latin typeface="Corbel"/>
                <a:cs typeface="Corbel"/>
              </a:rPr>
              <a:t>”, „</a:t>
            </a:r>
            <a:r>
              <a:rPr lang="pl-PL" sz="2600" b="1" dirty="0" err="1" smtClean="0">
                <a:solidFill>
                  <a:srgbClr val="FFFF00"/>
                </a:solidFill>
                <a:latin typeface="Corbel"/>
                <a:cs typeface="Corbel"/>
              </a:rPr>
              <a:t>delayed-delayed</a:t>
            </a:r>
            <a:r>
              <a:rPr lang="pl-PL" sz="2600" b="1" dirty="0" smtClean="0">
                <a:solidFill>
                  <a:srgbClr val="FFFF00"/>
                </a:solidFill>
                <a:latin typeface="Corbel"/>
                <a:cs typeface="Corbel"/>
              </a:rPr>
              <a:t>” and „</a:t>
            </a:r>
            <a:r>
              <a:rPr lang="pl-PL" sz="2600" b="1" dirty="0" err="1" smtClean="0">
                <a:solidFill>
                  <a:srgbClr val="FFFF00"/>
                </a:solidFill>
                <a:latin typeface="Corbel"/>
                <a:cs typeface="Corbel"/>
              </a:rPr>
              <a:t>prompt-delayed</a:t>
            </a:r>
            <a:r>
              <a:rPr lang="pl-PL" sz="2600" b="1" dirty="0" smtClean="0">
                <a:solidFill>
                  <a:srgbClr val="FFFF00"/>
                </a:solidFill>
                <a:latin typeface="Corbel"/>
                <a:cs typeface="Corbel"/>
              </a:rPr>
              <a:t>”</a:t>
            </a:r>
            <a:r>
              <a:rPr lang="it-IT" sz="2600" b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endParaRPr lang="pl-PL" sz="2600" b="1" dirty="0" smtClean="0">
              <a:solidFill>
                <a:srgbClr val="FFFF00"/>
              </a:solidFill>
              <a:latin typeface="Corbel"/>
              <a:cs typeface="Corbel"/>
            </a:endParaRPr>
          </a:p>
          <a:p>
            <a:pPr lvl="0" algn="ctr" fontAlgn="auto">
              <a:lnSpc>
                <a:spcPct val="90000"/>
              </a:lnSpc>
              <a:spcAft>
                <a:spcPts val="0"/>
              </a:spcAft>
            </a:pPr>
            <a:r>
              <a:rPr lang="pl-PL" sz="2600" b="1" dirty="0">
                <a:solidFill>
                  <a:srgbClr val="FFFF00"/>
                </a:solidFill>
                <a:latin typeface="Corbel"/>
                <a:cs typeface="Corbel"/>
              </a:rPr>
              <a:t>c</a:t>
            </a:r>
            <a:r>
              <a:rPr lang="it-IT" sz="2600" b="1" dirty="0" smtClean="0">
                <a:solidFill>
                  <a:srgbClr val="FFFF00"/>
                </a:solidFill>
                <a:latin typeface="Corbel"/>
                <a:cs typeface="Corbel"/>
              </a:rPr>
              <a:t>oincidences </a:t>
            </a:r>
            <a:r>
              <a:rPr lang="pl-PL" sz="2600" b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it-IT" sz="2600" b="1" dirty="0" smtClean="0">
                <a:solidFill>
                  <a:srgbClr val="FFFF00"/>
                </a:solidFill>
                <a:latin typeface="Corbel"/>
                <a:cs typeface="Corbel"/>
              </a:rPr>
              <a:t>with </a:t>
            </a:r>
            <a:r>
              <a:rPr lang="pl-PL" sz="2600" b="1" dirty="0" smtClean="0">
                <a:solidFill>
                  <a:srgbClr val="FFFF00"/>
                </a:solidFill>
                <a:latin typeface="Corbel"/>
                <a:cs typeface="Corbel"/>
              </a:rPr>
              <a:t>T</a:t>
            </a:r>
            <a:r>
              <a:rPr lang="it-IT" sz="2600" b="1" dirty="0" smtClean="0">
                <a:solidFill>
                  <a:srgbClr val="FFFF00"/>
                </a:solidFill>
                <a:latin typeface="Corbel"/>
                <a:cs typeface="Corbel"/>
              </a:rPr>
              <a:t>RIGGERLESS DATA</a:t>
            </a:r>
            <a:endParaRPr lang="it-IT" sz="260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grpSp>
        <p:nvGrpSpPr>
          <p:cNvPr id="66" name="Grupa 65"/>
          <p:cNvGrpSpPr/>
          <p:nvPr/>
        </p:nvGrpSpPr>
        <p:grpSpPr>
          <a:xfrm>
            <a:off x="637311" y="1161468"/>
            <a:ext cx="4906487" cy="468314"/>
            <a:chOff x="637311" y="1161468"/>
            <a:chExt cx="4906487" cy="468314"/>
          </a:xfrm>
        </p:grpSpPr>
        <p:sp>
          <p:nvSpPr>
            <p:cNvPr id="46" name="Rectangle 1"/>
            <p:cNvSpPr/>
            <p:nvPr/>
          </p:nvSpPr>
          <p:spPr>
            <a:xfrm>
              <a:off x="637311" y="1161468"/>
              <a:ext cx="2313454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b="1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PROMPT</a:t>
              </a:r>
              <a:r>
                <a:rPr kumimoji="0" lang="pl-PL" b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/>
                </a:rPr>
                <a:t>:</a:t>
              </a:r>
              <a:r>
                <a:rPr kumimoji="0" lang="pl-PL" b="1" u="none" strike="noStrike" kern="0" cap="none" spc="0" normalizeH="0" noProof="0" dirty="0" smtClean="0">
                  <a:ln>
                    <a:noFill/>
                  </a:ln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pl-PL" u="none" strike="noStrike" kern="0" cap="none" spc="0" normalizeH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</a:rPr>
                <a:t>Fold≥4</a:t>
              </a:r>
              <a:endParaRPr kumimoji="0" lang="en-US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" name="Rectangle 1"/>
            <p:cNvSpPr/>
            <p:nvPr/>
          </p:nvSpPr>
          <p:spPr>
            <a:xfrm>
              <a:off x="2950765" y="1168117"/>
              <a:ext cx="2593033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b="1" kern="0" dirty="0" smtClean="0">
                  <a:solidFill>
                    <a:srgbClr val="FF0000"/>
                  </a:solidFill>
                  <a:latin typeface="Calibri"/>
                </a:rPr>
                <a:t>   DELAYED</a:t>
              </a:r>
              <a:r>
                <a:rPr kumimoji="0" lang="pl-PL" b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/>
                </a:rPr>
                <a:t>:</a:t>
              </a:r>
              <a:r>
                <a:rPr kumimoji="0" lang="pl-PL" b="1" u="none" strike="noStrike" kern="0" cap="none" spc="0" normalizeH="0" noProof="0" dirty="0" smtClean="0">
                  <a:ln>
                    <a:noFill/>
                  </a:ln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pl-PL" u="none" strike="noStrike" kern="0" cap="none" spc="0" normalizeH="0" noProof="0" dirty="0" err="1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</a:rPr>
                <a:t>Fold</a:t>
              </a:r>
              <a:r>
                <a:rPr lang="pl-PL" kern="0" dirty="0" smtClean="0">
                  <a:solidFill>
                    <a:schemeClr val="bg2"/>
                  </a:solidFill>
                  <a:latin typeface="Calibri"/>
                </a:rPr>
                <a:t>&lt;</a:t>
              </a:r>
              <a:r>
                <a:rPr lang="pl-PL" kern="0" dirty="0">
                  <a:solidFill>
                    <a:schemeClr val="bg2"/>
                  </a:solidFill>
                  <a:latin typeface="Calibri"/>
                </a:rPr>
                <a:t>4</a:t>
              </a:r>
              <a:endParaRPr kumimoji="0" lang="en-US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65" name="Grupa 64"/>
          <p:cNvGrpSpPr/>
          <p:nvPr/>
        </p:nvGrpSpPr>
        <p:grpSpPr>
          <a:xfrm>
            <a:off x="3753853" y="3806730"/>
            <a:ext cx="6068435" cy="3098453"/>
            <a:chOff x="3753853" y="3806730"/>
            <a:chExt cx="6068435" cy="3098453"/>
          </a:xfrm>
        </p:grpSpPr>
        <p:sp>
          <p:nvSpPr>
            <p:cNvPr id="45" name="Prostokąt 44"/>
            <p:cNvSpPr/>
            <p:nvPr/>
          </p:nvSpPr>
          <p:spPr bwMode="auto">
            <a:xfrm>
              <a:off x="3753853" y="3806730"/>
              <a:ext cx="6068435" cy="305127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11" name="Group 59"/>
            <p:cNvGrpSpPr>
              <a:grpSpLocks noChangeAspect="1"/>
            </p:cNvGrpSpPr>
            <p:nvPr/>
          </p:nvGrpSpPr>
          <p:grpSpPr>
            <a:xfrm>
              <a:off x="3889173" y="4080197"/>
              <a:ext cx="5548391" cy="2454080"/>
              <a:chOff x="4627308" y="3606557"/>
              <a:chExt cx="4565594" cy="2019383"/>
            </a:xfrm>
          </p:grpSpPr>
          <p:grpSp>
            <p:nvGrpSpPr>
              <p:cNvPr id="12" name="Group 56"/>
              <p:cNvGrpSpPr/>
              <p:nvPr/>
            </p:nvGrpSpPr>
            <p:grpSpPr>
              <a:xfrm>
                <a:off x="4627308" y="3606557"/>
                <a:ext cx="4565594" cy="2019383"/>
                <a:chOff x="4645663" y="3600918"/>
                <a:chExt cx="4565594" cy="2019383"/>
              </a:xfrm>
            </p:grpSpPr>
            <p:sp>
              <p:nvSpPr>
                <p:cNvPr id="17" name="Rectangle 33"/>
                <p:cNvSpPr/>
                <p:nvPr/>
              </p:nvSpPr>
              <p:spPr>
                <a:xfrm>
                  <a:off x="4645663" y="3600918"/>
                  <a:ext cx="4378182" cy="2009592"/>
                </a:xfrm>
                <a:prstGeom prst="rect">
                  <a:avLst/>
                </a:prstGeom>
                <a:solidFill>
                  <a:sysClr val="window" lastClr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18" name="Picture 3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6730" t="17761" r="1643" b="17875"/>
                <a:stretch>
                  <a:fillRect/>
                </a:stretch>
              </p:blipFill>
              <p:spPr bwMode="auto">
                <a:xfrm>
                  <a:off x="5019586" y="3690161"/>
                  <a:ext cx="3859760" cy="16659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Rectangle 16"/>
                <p:cNvSpPr/>
                <p:nvPr/>
              </p:nvSpPr>
              <p:spPr>
                <a:xfrm rot="16200000">
                  <a:off x="4517200" y="4265005"/>
                  <a:ext cx="73214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  <a:sym typeface="Wingdings" pitchFamily="2" charset="2"/>
                    </a:rPr>
                    <a:t>Fold</a:t>
                  </a:r>
                  <a:endPara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20" name="Rectangle 17"/>
                <p:cNvSpPr/>
                <p:nvPr/>
              </p:nvSpPr>
              <p:spPr>
                <a:xfrm>
                  <a:off x="8501338" y="5240412"/>
                  <a:ext cx="709919" cy="3798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</a:rPr>
                    <a:t>20 </a:t>
                  </a:r>
                  <a:r>
                    <a:rPr kumimoji="0" lang="en-US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Symbol" charset="2"/>
                      <a:cs typeface="Symbol" charset="2"/>
                    </a:rPr>
                    <a:t>m</a:t>
                  </a:r>
                  <a:r>
                    <a:rPr kumimoji="0" lang="en-US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</a:rPr>
                    <a:t>s</a:t>
                  </a:r>
                  <a:endPara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53" name="Rectangle 17"/>
                <p:cNvSpPr/>
                <p:nvPr/>
              </p:nvSpPr>
              <p:spPr>
                <a:xfrm>
                  <a:off x="6704816" y="5233348"/>
                  <a:ext cx="709919" cy="3798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pl-PL" b="1" kern="0" dirty="0">
                      <a:solidFill>
                        <a:srgbClr val="0000FF"/>
                      </a:solidFill>
                      <a:latin typeface="Calibri"/>
                    </a:rPr>
                    <a:t>1</a:t>
                  </a:r>
                  <a:r>
                    <a:rPr kumimoji="0" lang="en-US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</a:rPr>
                    <a:t>0 </a:t>
                  </a:r>
                  <a:r>
                    <a:rPr kumimoji="0" lang="en-US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Symbol" charset="2"/>
                      <a:cs typeface="Symbol" charset="2"/>
                    </a:rPr>
                    <a:t>m</a:t>
                  </a:r>
                  <a:r>
                    <a:rPr kumimoji="0" lang="en-US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</a:rPr>
                    <a:t>s</a:t>
                  </a:r>
                  <a:endPara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54" name="Rectangle 17"/>
                <p:cNvSpPr/>
                <p:nvPr/>
              </p:nvSpPr>
              <p:spPr>
                <a:xfrm>
                  <a:off x="5051168" y="5234084"/>
                  <a:ext cx="279905" cy="3798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</a:rPr>
                    <a:t>0</a:t>
                  </a:r>
                </a:p>
              </p:txBody>
            </p:sp>
          </p:grpSp>
          <p:cxnSp>
            <p:nvCxnSpPr>
              <p:cNvPr id="15" name="Straight Connector 25"/>
              <p:cNvCxnSpPr/>
              <p:nvPr/>
            </p:nvCxnSpPr>
            <p:spPr>
              <a:xfrm>
                <a:off x="5287835" y="4778551"/>
                <a:ext cx="3507173" cy="21898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FF"/>
                </a:solidFill>
                <a:prstDash val="sysDash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50" name="Rectangle 1"/>
            <p:cNvSpPr/>
            <p:nvPr/>
          </p:nvSpPr>
          <p:spPr>
            <a:xfrm>
              <a:off x="3917559" y="4011263"/>
              <a:ext cx="2313454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b="1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PROMPT</a:t>
              </a:r>
              <a:r>
                <a:rPr kumimoji="0" lang="pl-PL" b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/>
                </a:rPr>
                <a:t>:</a:t>
              </a:r>
              <a:r>
                <a:rPr kumimoji="0" lang="pl-PL" b="1" u="none" strike="noStrike" kern="0" cap="none" spc="0" normalizeH="0" noProof="0" dirty="0" smtClean="0">
                  <a:ln>
                    <a:noFill/>
                  </a:ln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pl-PL" u="none" strike="noStrike" kern="0" cap="none" spc="0" normalizeH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</a:rPr>
                <a:t>Fold≥4</a:t>
              </a:r>
              <a:endParaRPr kumimoji="0" lang="en-US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" name="Dowolny kształt 50"/>
            <p:cNvSpPr/>
            <p:nvPr/>
          </p:nvSpPr>
          <p:spPr bwMode="auto">
            <a:xfrm>
              <a:off x="4722126" y="4433341"/>
              <a:ext cx="180109" cy="457200"/>
            </a:xfrm>
            <a:custGeom>
              <a:avLst/>
              <a:gdLst>
                <a:gd name="connsiteX0" fmla="*/ 180109 w 180109"/>
                <a:gd name="connsiteY0" fmla="*/ 0 h 457200"/>
                <a:gd name="connsiteX1" fmla="*/ 138546 w 180109"/>
                <a:gd name="connsiteY1" fmla="*/ 249382 h 457200"/>
                <a:gd name="connsiteX2" fmla="*/ 0 w 180109"/>
                <a:gd name="connsiteY2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109" h="457200">
                  <a:moveTo>
                    <a:pt x="180109" y="0"/>
                  </a:moveTo>
                  <a:cubicBezTo>
                    <a:pt x="174336" y="86591"/>
                    <a:pt x="168564" y="173182"/>
                    <a:pt x="138546" y="249382"/>
                  </a:cubicBezTo>
                  <a:cubicBezTo>
                    <a:pt x="108528" y="325582"/>
                    <a:pt x="54264" y="391391"/>
                    <a:pt x="0" y="457200"/>
                  </a:cubicBezTo>
                </a:path>
              </a:pathLst>
            </a:custGeom>
            <a:noFill/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TextBox 19"/>
            <p:cNvSpPr txBox="1"/>
            <p:nvPr/>
          </p:nvSpPr>
          <p:spPr>
            <a:xfrm>
              <a:off x="6521376" y="6443518"/>
              <a:ext cx="7729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</a:t>
              </a:r>
              <a:r>
                <a:rPr kumimoji="0" lang="pl-PL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ime</a:t>
              </a:r>
              <a:endPara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55" name="Rectangle 1"/>
            <p:cNvSpPr/>
            <p:nvPr/>
          </p:nvSpPr>
          <p:spPr>
            <a:xfrm>
              <a:off x="6451569" y="4414014"/>
              <a:ext cx="234872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b="1" kern="0" dirty="0" smtClean="0">
                  <a:solidFill>
                    <a:srgbClr val="FF0000"/>
                  </a:solidFill>
                  <a:latin typeface="Calibri"/>
                </a:rPr>
                <a:t>DELAYED</a:t>
              </a:r>
              <a:r>
                <a:rPr kumimoji="0" lang="pl-PL" b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/>
                </a:rPr>
                <a:t>:</a:t>
              </a:r>
              <a:r>
                <a:rPr kumimoji="0" lang="pl-PL" b="1" u="none" strike="noStrike" kern="0" cap="none" spc="0" normalizeH="0" noProof="0" dirty="0" smtClean="0">
                  <a:ln>
                    <a:noFill/>
                  </a:ln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pl-PL" u="none" strike="noStrike" kern="0" cap="none" spc="0" normalizeH="0" noProof="0" dirty="0" err="1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</a:rPr>
                <a:t>Fold</a:t>
              </a:r>
              <a:r>
                <a:rPr kumimoji="0" lang="pl-PL" u="none" strike="noStrike" kern="0" cap="none" spc="0" normalizeH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</a:rPr>
                <a:t>&lt;4</a:t>
              </a:r>
              <a:endParaRPr kumimoji="0" lang="en-US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57" name="Łącznik prosty 56"/>
            <p:cNvCxnSpPr/>
            <p:nvPr/>
          </p:nvCxnSpPr>
          <p:spPr bwMode="auto">
            <a:xfrm flipH="1">
              <a:off x="4722127" y="4833003"/>
              <a:ext cx="1827364" cy="6270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Łącznik prosty 60"/>
            <p:cNvCxnSpPr/>
            <p:nvPr/>
          </p:nvCxnSpPr>
          <p:spPr bwMode="auto">
            <a:xfrm>
              <a:off x="7754843" y="4797320"/>
              <a:ext cx="1124394" cy="65645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7" name="Rectangle 17"/>
          <p:cNvSpPr/>
          <p:nvPr/>
        </p:nvSpPr>
        <p:spPr>
          <a:xfrm>
            <a:off x="4795150" y="3177382"/>
            <a:ext cx="862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20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2"/>
                <a:cs typeface="Symbol" charset="2"/>
              </a:rPr>
              <a:t>m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s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8" name="Rectangle 17"/>
          <p:cNvSpPr/>
          <p:nvPr/>
        </p:nvSpPr>
        <p:spPr>
          <a:xfrm>
            <a:off x="2585684" y="3180524"/>
            <a:ext cx="862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dirty="0">
                <a:solidFill>
                  <a:srgbClr val="0000FF"/>
                </a:solidFill>
                <a:latin typeface="Calibri"/>
              </a:rPr>
              <a:t>1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0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2"/>
                <a:cs typeface="Symbol" charset="2"/>
              </a:rPr>
              <a:t>m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s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9" name="Rectangle 17"/>
          <p:cNvSpPr/>
          <p:nvPr/>
        </p:nvSpPr>
        <p:spPr>
          <a:xfrm>
            <a:off x="637311" y="3187478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0</a:t>
            </a:r>
          </a:p>
        </p:txBody>
      </p:sp>
      <p:sp>
        <p:nvSpPr>
          <p:cNvPr id="70" name="TextBox 19"/>
          <p:cNvSpPr txBox="1"/>
          <p:nvPr/>
        </p:nvSpPr>
        <p:spPr>
          <a:xfrm>
            <a:off x="3685483" y="3371285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</a:rPr>
              <a:t>t</a:t>
            </a:r>
            <a:r>
              <a:rPr kumimoji="0" lang="pl-PL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</a:rPr>
              <a:t>ime</a:t>
            </a: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02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10219" t="13852" r="70336" b="20634"/>
          <a:stretch/>
        </p:blipFill>
        <p:spPr>
          <a:xfrm>
            <a:off x="674372" y="1246570"/>
            <a:ext cx="4016829" cy="444790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/>
          <a:srcRect l="1978" t="14259" r="75648" b="20116"/>
          <a:stretch/>
        </p:blipFill>
        <p:spPr>
          <a:xfrm>
            <a:off x="666000" y="1216800"/>
            <a:ext cx="4003657" cy="454456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10365" t="14513" r="70467" b="21202"/>
          <a:stretch/>
        </p:blipFill>
        <p:spPr>
          <a:xfrm>
            <a:off x="672572" y="1252613"/>
            <a:ext cx="4019612" cy="4430709"/>
          </a:xfrm>
          <a:prstGeom prst="rect">
            <a:avLst/>
          </a:prstGeom>
        </p:spPr>
      </p:pic>
      <p:grpSp>
        <p:nvGrpSpPr>
          <p:cNvPr id="11" name="Grupa 10"/>
          <p:cNvGrpSpPr/>
          <p:nvPr/>
        </p:nvGrpSpPr>
        <p:grpSpPr>
          <a:xfrm>
            <a:off x="1721797" y="4027001"/>
            <a:ext cx="845557" cy="1195630"/>
            <a:chOff x="1721797" y="4027001"/>
            <a:chExt cx="845557" cy="1195630"/>
          </a:xfrm>
        </p:grpSpPr>
        <p:sp>
          <p:nvSpPr>
            <p:cNvPr id="9" name="Elipsa 8"/>
            <p:cNvSpPr/>
            <p:nvPr/>
          </p:nvSpPr>
          <p:spPr bwMode="auto">
            <a:xfrm>
              <a:off x="2303585" y="4818185"/>
              <a:ext cx="263769" cy="404446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10" name="Elipsa 9"/>
            <p:cNvSpPr/>
            <p:nvPr/>
          </p:nvSpPr>
          <p:spPr bwMode="auto">
            <a:xfrm>
              <a:off x="1721797" y="4027001"/>
              <a:ext cx="437744" cy="91464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/>
          <a:srcRect l="30719" t="14451" r="51624" b="54042"/>
          <a:stretch/>
        </p:blipFill>
        <p:spPr>
          <a:xfrm>
            <a:off x="5163659" y="1143000"/>
            <a:ext cx="3920183" cy="229933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30522" t="47602" r="51550" b="19434"/>
          <a:stretch/>
        </p:blipFill>
        <p:spPr>
          <a:xfrm>
            <a:off x="5202011" y="3765137"/>
            <a:ext cx="3984032" cy="2407615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2301955" y="2292666"/>
            <a:ext cx="1116943" cy="2929965"/>
            <a:chOff x="2303585" y="2292666"/>
            <a:chExt cx="1116943" cy="2929965"/>
          </a:xfrm>
        </p:grpSpPr>
        <p:sp>
          <p:nvSpPr>
            <p:cNvPr id="14" name="Elipsa 13"/>
            <p:cNvSpPr/>
            <p:nvPr/>
          </p:nvSpPr>
          <p:spPr bwMode="auto">
            <a:xfrm>
              <a:off x="2303585" y="4818185"/>
              <a:ext cx="263769" cy="404446"/>
            </a:xfrm>
            <a:prstGeom prst="ellipse">
              <a:avLst/>
            </a:prstGeom>
            <a:noFill/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15" name="Elipsa 14"/>
            <p:cNvSpPr/>
            <p:nvPr/>
          </p:nvSpPr>
          <p:spPr bwMode="auto">
            <a:xfrm>
              <a:off x="2982784" y="2292666"/>
              <a:ext cx="437744" cy="914649"/>
            </a:xfrm>
            <a:prstGeom prst="ellipse">
              <a:avLst/>
            </a:prstGeom>
            <a:noFill/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" name="pole tekstowe 5"/>
          <p:cNvSpPr txBox="1"/>
          <p:nvPr/>
        </p:nvSpPr>
        <p:spPr bwMode="auto">
          <a:xfrm>
            <a:off x="142458" y="222864"/>
            <a:ext cx="97842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pl-PL" dirty="0" err="1" smtClean="0">
                <a:solidFill>
                  <a:srgbClr val="7030A0"/>
                </a:solidFill>
                <a:latin typeface="Arial" charset="0"/>
              </a:rPr>
              <a:t>Building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 the </a:t>
            </a:r>
            <a:r>
              <a:rPr lang="pl-PL" dirty="0" err="1" smtClean="0">
                <a:solidFill>
                  <a:srgbClr val="7030A0"/>
                </a:solidFill>
                <a:latin typeface="Arial" charset="0"/>
              </a:rPr>
              <a:t>level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dirty="0" err="1" smtClean="0">
                <a:solidFill>
                  <a:srgbClr val="7030A0"/>
                </a:solidFill>
                <a:latin typeface="Arial" charset="0"/>
              </a:rPr>
              <a:t>scheme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 of </a:t>
            </a:r>
            <a:r>
              <a:rPr lang="pl-PL" baseline="30000" dirty="0" smtClean="0">
                <a:solidFill>
                  <a:srgbClr val="7030A0"/>
                </a:solidFill>
                <a:latin typeface="Arial" charset="0"/>
              </a:rPr>
              <a:t>96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Y  </a:t>
            </a:r>
            <a:r>
              <a:rPr lang="pl-PL" dirty="0" err="1" smtClean="0">
                <a:solidFill>
                  <a:srgbClr val="7030A0"/>
                </a:solidFill>
                <a:latin typeface="Arial" charset="0"/>
              </a:rPr>
              <a:t>based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 on </a:t>
            </a:r>
            <a:r>
              <a:rPr lang="pl-PL" b="1" dirty="0" err="1">
                <a:solidFill>
                  <a:srgbClr val="7030A0"/>
                </a:solidFill>
                <a:latin typeface="Arial" charset="0"/>
              </a:rPr>
              <a:t>prompt</a:t>
            </a:r>
            <a:r>
              <a:rPr lang="pl-PL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b="1" dirty="0" smtClean="0">
                <a:solidFill>
                  <a:srgbClr val="7030A0"/>
                </a:solidFill>
                <a:latin typeface="Symbol" panose="05050102010706020507" pitchFamily="18" charset="2"/>
              </a:rPr>
              <a:t>g-g-g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dirty="0" err="1" smtClean="0">
                <a:solidFill>
                  <a:srgbClr val="7030A0"/>
                </a:solidFill>
                <a:latin typeface="Arial" charset="0"/>
              </a:rPr>
              <a:t>coincidences</a:t>
            </a:r>
            <a:endParaRPr lang="pl-PL" dirty="0">
              <a:solidFill>
                <a:srgbClr val="7030A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58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10365" t="14513" r="70467" b="21202"/>
          <a:stretch/>
        </p:blipFill>
        <p:spPr>
          <a:xfrm>
            <a:off x="695319" y="1967006"/>
            <a:ext cx="3984171" cy="4391526"/>
          </a:xfrm>
          <a:prstGeom prst="rect">
            <a:avLst/>
          </a:prstGeom>
        </p:spPr>
      </p:pic>
      <p:grpSp>
        <p:nvGrpSpPr>
          <p:cNvPr id="8" name="Grupa 7"/>
          <p:cNvGrpSpPr/>
          <p:nvPr/>
        </p:nvGrpSpPr>
        <p:grpSpPr>
          <a:xfrm>
            <a:off x="2318100" y="4370066"/>
            <a:ext cx="1554128" cy="1573001"/>
            <a:chOff x="2318099" y="3649630"/>
            <a:chExt cx="1554128" cy="1573001"/>
          </a:xfrm>
        </p:grpSpPr>
        <p:sp>
          <p:nvSpPr>
            <p:cNvPr id="9" name="Elipsa 8"/>
            <p:cNvSpPr/>
            <p:nvPr/>
          </p:nvSpPr>
          <p:spPr bwMode="auto">
            <a:xfrm>
              <a:off x="2318099" y="4818185"/>
              <a:ext cx="263769" cy="404446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10" name="Elipsa 9"/>
            <p:cNvSpPr/>
            <p:nvPr/>
          </p:nvSpPr>
          <p:spPr bwMode="auto">
            <a:xfrm>
              <a:off x="3434483" y="3649630"/>
              <a:ext cx="437744" cy="1270713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upa 17"/>
          <p:cNvGrpSpPr/>
          <p:nvPr/>
        </p:nvGrpSpPr>
        <p:grpSpPr>
          <a:xfrm>
            <a:off x="788401" y="1973236"/>
            <a:ext cx="4156557" cy="4396154"/>
            <a:chOff x="788400" y="1252800"/>
            <a:chExt cx="4156557" cy="4396154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 rotWithShape="1">
            <a:blip r:embed="rId3"/>
            <a:srcRect l="10689" t="14488" r="70413" b="20762"/>
            <a:stretch/>
          </p:blipFill>
          <p:spPr>
            <a:xfrm>
              <a:off x="788400" y="1252800"/>
              <a:ext cx="3903784" cy="4396154"/>
            </a:xfrm>
            <a:prstGeom prst="rect">
              <a:avLst/>
            </a:prstGeom>
          </p:spPr>
        </p:pic>
        <p:sp>
          <p:nvSpPr>
            <p:cNvPr id="4" name="Prostokąt 3"/>
            <p:cNvSpPr/>
            <p:nvPr/>
          </p:nvSpPr>
          <p:spPr bwMode="auto">
            <a:xfrm>
              <a:off x="3948307" y="2149531"/>
              <a:ext cx="705935" cy="26058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2991073" y="2060039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 smtClean="0">
                  <a:solidFill>
                    <a:schemeClr val="bg2"/>
                  </a:solidFill>
                  <a:latin typeface="Calibri" panose="020F0502020204030204" pitchFamily="34" charset="0"/>
                </a:rPr>
                <a:t>1655</a:t>
              </a:r>
              <a:endParaRPr lang="pl-PL" sz="120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3872227" y="2103282"/>
              <a:ext cx="1072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175(25) </a:t>
              </a:r>
              <a:r>
                <a:rPr lang="pl-PL" sz="1600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ns</a:t>
              </a:r>
              <a:endParaRPr lang="pl-PL" sz="16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6" name="Prostokąt zaokrąglony 15"/>
          <p:cNvSpPr/>
          <p:nvPr/>
        </p:nvSpPr>
        <p:spPr bwMode="auto">
          <a:xfrm>
            <a:off x="3002694" y="2833441"/>
            <a:ext cx="1942264" cy="333633"/>
          </a:xfrm>
          <a:prstGeom prst="roundRect">
            <a:avLst/>
          </a:prstGeom>
          <a:noFill/>
          <a:ln w="38100" cap="flat" cmpd="sng" algn="ctr">
            <a:solidFill>
              <a:srgbClr val="FF99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grpSp>
        <p:nvGrpSpPr>
          <p:cNvPr id="21" name="Grupa 20"/>
          <p:cNvGrpSpPr/>
          <p:nvPr/>
        </p:nvGrpSpPr>
        <p:grpSpPr>
          <a:xfrm>
            <a:off x="5376445" y="4463495"/>
            <a:ext cx="3628417" cy="2314127"/>
            <a:chOff x="5376445" y="4463495"/>
            <a:chExt cx="3628417" cy="2314127"/>
          </a:xfrm>
        </p:grpSpPr>
        <p:grpSp>
          <p:nvGrpSpPr>
            <p:cNvPr id="15" name="Grupa 14"/>
            <p:cNvGrpSpPr/>
            <p:nvPr/>
          </p:nvGrpSpPr>
          <p:grpSpPr>
            <a:xfrm>
              <a:off x="5376445" y="4463495"/>
              <a:ext cx="3628417" cy="2314127"/>
              <a:chOff x="5368870" y="3323969"/>
              <a:chExt cx="3628417" cy="2314127"/>
            </a:xfrm>
          </p:grpSpPr>
          <p:pic>
            <p:nvPicPr>
              <p:cNvPr id="11" name="Obraz 10"/>
              <p:cNvPicPr>
                <a:picLocks noChangeAspect="1"/>
              </p:cNvPicPr>
              <p:nvPr/>
            </p:nvPicPr>
            <p:blipFill rotWithShape="1">
              <a:blip r:embed="rId3"/>
              <a:srcRect l="30753" t="42900" r="51683" b="26022"/>
              <a:stretch/>
            </p:blipFill>
            <p:spPr>
              <a:xfrm>
                <a:off x="5368870" y="3528118"/>
                <a:ext cx="3628417" cy="2109978"/>
              </a:xfrm>
              <a:prstGeom prst="rect">
                <a:avLst/>
              </a:prstGeom>
            </p:spPr>
          </p:pic>
          <p:sp>
            <p:nvSpPr>
              <p:cNvPr id="14" name="Prostokąt 13"/>
              <p:cNvSpPr/>
              <p:nvPr/>
            </p:nvSpPr>
            <p:spPr bwMode="auto">
              <a:xfrm>
                <a:off x="5398250" y="3323969"/>
                <a:ext cx="267707" cy="724277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pl-PL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9" name="pole tekstowe 18"/>
            <p:cNvSpPr txBox="1"/>
            <p:nvPr/>
          </p:nvSpPr>
          <p:spPr bwMode="auto">
            <a:xfrm>
              <a:off x="6781258" y="4938875"/>
              <a:ext cx="1389804" cy="215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wrap="none" lIns="0" tIns="0" rIns="0" bIns="0" rtlCol="0">
              <a:spAutoFit/>
            </a:bodyPr>
            <a:lstStyle/>
            <a:p>
              <a:pPr algn="ctr" eaLnBrk="1" hangingPunct="1"/>
              <a:r>
                <a:rPr lang="pl-PL" sz="1400" b="1" dirty="0" err="1">
                  <a:solidFill>
                    <a:srgbClr val="FF0000"/>
                  </a:solidFill>
                  <a:latin typeface="Arial" charset="0"/>
                </a:rPr>
                <a:t>d</a:t>
              </a:r>
              <a:r>
                <a:rPr lang="pl-PL" sz="1400" b="1" dirty="0" err="1" smtClean="0">
                  <a:solidFill>
                    <a:srgbClr val="FF0000"/>
                  </a:solidFill>
                  <a:latin typeface="Arial" charset="0"/>
                </a:rPr>
                <a:t>elayed-delayed</a:t>
              </a:r>
              <a:endParaRPr lang="pl-PL" sz="1400" b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5380177" y="2669191"/>
            <a:ext cx="3628417" cy="1928759"/>
            <a:chOff x="5380177" y="2669191"/>
            <a:chExt cx="3628417" cy="1928759"/>
          </a:xfrm>
        </p:grpSpPr>
        <p:grpSp>
          <p:nvGrpSpPr>
            <p:cNvPr id="13" name="Grupa 12"/>
            <p:cNvGrpSpPr/>
            <p:nvPr/>
          </p:nvGrpSpPr>
          <p:grpSpPr>
            <a:xfrm>
              <a:off x="5380177" y="2669191"/>
              <a:ext cx="3628417" cy="1928759"/>
              <a:chOff x="5372602" y="1529665"/>
              <a:chExt cx="3628417" cy="1928759"/>
            </a:xfrm>
          </p:grpSpPr>
          <p:pic>
            <p:nvPicPr>
              <p:cNvPr id="7" name="Obraz 6"/>
              <p:cNvPicPr>
                <a:picLocks noChangeAspect="1"/>
              </p:cNvPicPr>
              <p:nvPr/>
            </p:nvPicPr>
            <p:blipFill rotWithShape="1">
              <a:blip r:embed="rId3"/>
              <a:srcRect l="30753" t="17384" r="51683" b="56188"/>
              <a:stretch/>
            </p:blipFill>
            <p:spPr>
              <a:xfrm>
                <a:off x="5372602" y="1529665"/>
                <a:ext cx="3628417" cy="1794304"/>
              </a:xfrm>
              <a:prstGeom prst="rect">
                <a:avLst/>
              </a:prstGeom>
            </p:spPr>
          </p:pic>
          <p:sp>
            <p:nvSpPr>
              <p:cNvPr id="12" name="Prostokąt 11"/>
              <p:cNvSpPr/>
              <p:nvPr/>
            </p:nvSpPr>
            <p:spPr bwMode="auto">
              <a:xfrm>
                <a:off x="5372602" y="2734147"/>
                <a:ext cx="267707" cy="724277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pl-PL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5" name="pole tekstowe 44"/>
            <p:cNvSpPr txBox="1"/>
            <p:nvPr/>
          </p:nvSpPr>
          <p:spPr bwMode="auto">
            <a:xfrm>
              <a:off x="6829349" y="2900696"/>
              <a:ext cx="1293624" cy="215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wrap="none" lIns="0" tIns="0" rIns="0" bIns="0" rtlCol="0">
              <a:spAutoFit/>
            </a:bodyPr>
            <a:lstStyle/>
            <a:p>
              <a:pPr algn="ctr" eaLnBrk="1" hangingPunct="1"/>
              <a:r>
                <a:rPr lang="pl-PL" sz="1400" b="1" dirty="0" err="1">
                  <a:solidFill>
                    <a:srgbClr val="7030A0"/>
                  </a:solidFill>
                  <a:latin typeface="Arial" charset="0"/>
                </a:rPr>
                <a:t>p</a:t>
              </a:r>
              <a:r>
                <a:rPr lang="pl-PL" sz="1400" b="1" dirty="0" err="1" smtClean="0">
                  <a:solidFill>
                    <a:srgbClr val="7030A0"/>
                  </a:solidFill>
                  <a:latin typeface="Arial" charset="0"/>
                </a:rPr>
                <a:t>rompt-prompt</a:t>
              </a:r>
              <a:endParaRPr lang="pl-PL" sz="1400" b="1" dirty="0">
                <a:solidFill>
                  <a:srgbClr val="7030A0"/>
                </a:solidFill>
                <a:latin typeface="Arial" charset="0"/>
              </a:endParaRPr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4654243" y="181475"/>
            <a:ext cx="4690345" cy="2385938"/>
            <a:chOff x="4654243" y="181475"/>
            <a:chExt cx="4690345" cy="2385938"/>
          </a:xfrm>
        </p:grpSpPr>
        <p:grpSp>
          <p:nvGrpSpPr>
            <p:cNvPr id="2" name="Grupa 1"/>
            <p:cNvGrpSpPr/>
            <p:nvPr/>
          </p:nvGrpSpPr>
          <p:grpSpPr>
            <a:xfrm>
              <a:off x="4654243" y="181475"/>
              <a:ext cx="4690345" cy="2385938"/>
              <a:chOff x="2086816" y="45412"/>
              <a:chExt cx="4690345" cy="2385938"/>
            </a:xfrm>
          </p:grpSpPr>
          <p:grpSp>
            <p:nvGrpSpPr>
              <p:cNvPr id="28" name="Group 59"/>
              <p:cNvGrpSpPr/>
              <p:nvPr/>
            </p:nvGrpSpPr>
            <p:grpSpPr>
              <a:xfrm>
                <a:off x="2086816" y="45412"/>
                <a:ext cx="4690345" cy="2385938"/>
                <a:chOff x="4601940" y="3472409"/>
                <a:chExt cx="4690345" cy="2385938"/>
              </a:xfrm>
            </p:grpSpPr>
            <p:grpSp>
              <p:nvGrpSpPr>
                <p:cNvPr id="29" name="Group 56"/>
                <p:cNvGrpSpPr/>
                <p:nvPr/>
              </p:nvGrpSpPr>
              <p:grpSpPr>
                <a:xfrm>
                  <a:off x="4601940" y="3472409"/>
                  <a:ext cx="4690345" cy="2385938"/>
                  <a:chOff x="4620295" y="3466770"/>
                  <a:chExt cx="4690345" cy="2385938"/>
                </a:xfrm>
              </p:grpSpPr>
              <p:sp>
                <p:nvSpPr>
                  <p:cNvPr id="34" name="Rectangle 33"/>
                  <p:cNvSpPr/>
                  <p:nvPr/>
                </p:nvSpPr>
                <p:spPr>
                  <a:xfrm>
                    <a:off x="4620295" y="3598403"/>
                    <a:ext cx="4378182" cy="2009592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5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/>
                  <a:srcRect l="6730" t="25736" r="76181" b="17875"/>
                  <a:stretch/>
                </p:blipFill>
                <p:spPr bwMode="auto">
                  <a:xfrm>
                    <a:off x="5019586" y="3795431"/>
                    <a:ext cx="3579601" cy="18063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6" name="Rectangle 16"/>
                  <p:cNvSpPr/>
                  <p:nvPr/>
                </p:nvSpPr>
                <p:spPr>
                  <a:xfrm rot="16200000">
                    <a:off x="4871270" y="4115059"/>
                    <a:ext cx="73214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/>
                        <a:sym typeface="Wingdings" pitchFamily="2" charset="2"/>
                      </a:rPr>
                      <a:t>Fold</a:t>
                    </a:r>
                    <a:endPara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7" name="Rectangle 17"/>
                  <p:cNvSpPr/>
                  <p:nvPr/>
                </p:nvSpPr>
                <p:spPr>
                  <a:xfrm>
                    <a:off x="8245522" y="5467180"/>
                    <a:ext cx="577402" cy="369332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pl-PL" sz="1800" b="1" kern="0" noProof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</a:rPr>
                      <a:t>2</a:t>
                    </a: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 </a:t>
                    </a:r>
                    <a:r>
                      <a:rPr kumimoji="0" lang="en-US" sz="18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Symbol" panose="05050102010706020507" pitchFamily="18" charset="2"/>
                        <a:cs typeface="Symbol" charset="2"/>
                      </a:rPr>
                      <a:t>m</a:t>
                    </a:r>
                    <a:r>
                      <a:rPr kumimoji="0" lang="en-US" sz="18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s</a:t>
                    </a: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Rectangle 18"/>
                  <p:cNvSpPr/>
                  <p:nvPr/>
                </p:nvSpPr>
                <p:spPr>
                  <a:xfrm>
                    <a:off x="5634792" y="5483376"/>
                    <a:ext cx="354584" cy="369332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0</a:t>
                    </a: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39" name="TextBox 19"/>
                  <p:cNvSpPr txBox="1"/>
                  <p:nvPr/>
                </p:nvSpPr>
                <p:spPr>
                  <a:xfrm>
                    <a:off x="8637058" y="5251736"/>
                    <a:ext cx="673582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t</a:t>
                    </a:r>
                    <a:r>
                      <a:rPr kumimoji="0" lang="pl-PL" sz="2000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ime</a:t>
                    </a:r>
                    <a:endParaRPr kumimoji="0" lang="en-US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tangle 1"/>
                  <p:cNvSpPr/>
                  <p:nvPr/>
                </p:nvSpPr>
                <p:spPr>
                  <a:xfrm>
                    <a:off x="5780130" y="3466770"/>
                    <a:ext cx="1029256" cy="369332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800" b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/>
                      </a:rPr>
                      <a:t>PROMPT</a:t>
                    </a:r>
                    <a:endParaRPr kumimoji="0" lang="en-US" sz="1800" b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41" name="Rectangle 17"/>
                  <p:cNvSpPr/>
                  <p:nvPr/>
                </p:nvSpPr>
                <p:spPr>
                  <a:xfrm>
                    <a:off x="6993966" y="5456921"/>
                    <a:ext cx="57740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pl-PL" sz="1800" b="1" kern="0" noProof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</a:rPr>
                      <a:t>1</a:t>
                    </a: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 </a:t>
                    </a:r>
                    <a:r>
                      <a:rPr kumimoji="0" lang="en-US" sz="18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Symbol" panose="05050102010706020507" pitchFamily="18" charset="2"/>
                        <a:cs typeface="Symbol" charset="2"/>
                      </a:rPr>
                      <a:t>m</a:t>
                    </a:r>
                    <a:r>
                      <a:rPr kumimoji="0" lang="en-US" sz="18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s</a:t>
                    </a: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0" name="Group 57"/>
                <p:cNvGrpSpPr/>
                <p:nvPr/>
              </p:nvGrpSpPr>
              <p:grpSpPr>
                <a:xfrm>
                  <a:off x="5670272" y="3480466"/>
                  <a:ext cx="3507173" cy="1432053"/>
                  <a:chOff x="5670272" y="3480466"/>
                  <a:chExt cx="3507173" cy="1432053"/>
                </a:xfrm>
              </p:grpSpPr>
              <p:sp>
                <p:nvSpPr>
                  <p:cNvPr id="31" name="Rectangle 22"/>
                  <p:cNvSpPr/>
                  <p:nvPr/>
                </p:nvSpPr>
                <p:spPr>
                  <a:xfrm>
                    <a:off x="6723280" y="4091687"/>
                    <a:ext cx="105830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800" b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</a:rPr>
                      <a:t>DELAYED</a:t>
                    </a:r>
                    <a:endParaRPr kumimoji="0" lang="pl-PL" sz="1800" b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cxnSp>
                <p:nvCxnSpPr>
                  <p:cNvPr id="32" name="Straight Connector 25"/>
                  <p:cNvCxnSpPr/>
                  <p:nvPr/>
                </p:nvCxnSpPr>
                <p:spPr>
                  <a:xfrm>
                    <a:off x="5670272" y="4890621"/>
                    <a:ext cx="3507173" cy="2189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FF00FF"/>
                    </a:solidFill>
                    <a:prstDash val="sysDash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33" name="Rectangle 26"/>
                  <p:cNvSpPr/>
                  <p:nvPr/>
                </p:nvSpPr>
                <p:spPr>
                  <a:xfrm>
                    <a:off x="7718858" y="4084646"/>
                    <a:ext cx="93166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800" b="1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libri"/>
                      </a:rPr>
                      <a:t>Fold</a:t>
                    </a:r>
                    <a:r>
                      <a:rPr kumimoji="0" lang="pl-PL" sz="1800" b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libri"/>
                      </a:rPr>
                      <a:t> &lt; 4</a:t>
                    </a:r>
                    <a:endParaRPr kumimoji="0" lang="en-US" sz="1800" b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2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51" name="Rectangle 26"/>
                  <p:cNvSpPr/>
                  <p:nvPr/>
                </p:nvSpPr>
                <p:spPr>
                  <a:xfrm>
                    <a:off x="6668477" y="3480466"/>
                    <a:ext cx="92845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800" b="1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libri"/>
                      </a:rPr>
                      <a:t>Fold</a:t>
                    </a:r>
                    <a:r>
                      <a:rPr kumimoji="0" lang="pl-PL" sz="1800" b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libri"/>
                      </a:rPr>
                      <a:t> ≥ 4</a:t>
                    </a:r>
                    <a:endParaRPr kumimoji="0" lang="en-US" sz="1800" b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2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</p:grpSp>
          <p:sp>
            <p:nvSpPr>
              <p:cNvPr id="42" name="Dowolny kształt 41"/>
              <p:cNvSpPr/>
              <p:nvPr/>
            </p:nvSpPr>
            <p:spPr bwMode="auto">
              <a:xfrm>
                <a:off x="3588327" y="387927"/>
                <a:ext cx="180109" cy="457200"/>
              </a:xfrm>
              <a:custGeom>
                <a:avLst/>
                <a:gdLst>
                  <a:gd name="connsiteX0" fmla="*/ 180109 w 180109"/>
                  <a:gd name="connsiteY0" fmla="*/ 0 h 457200"/>
                  <a:gd name="connsiteX1" fmla="*/ 138546 w 180109"/>
                  <a:gd name="connsiteY1" fmla="*/ 249382 h 457200"/>
                  <a:gd name="connsiteX2" fmla="*/ 0 w 180109"/>
                  <a:gd name="connsiteY2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109" h="457200">
                    <a:moveTo>
                      <a:pt x="180109" y="0"/>
                    </a:moveTo>
                    <a:cubicBezTo>
                      <a:pt x="174336" y="86591"/>
                      <a:pt x="168564" y="173182"/>
                      <a:pt x="138546" y="249382"/>
                    </a:cubicBezTo>
                    <a:cubicBezTo>
                      <a:pt x="108528" y="325582"/>
                      <a:pt x="54264" y="391391"/>
                      <a:pt x="0" y="45720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44" name="Łącznik prosty 43"/>
              <p:cNvCxnSpPr/>
              <p:nvPr/>
            </p:nvCxnSpPr>
            <p:spPr bwMode="auto">
              <a:xfrm>
                <a:off x="5174741" y="990413"/>
                <a:ext cx="299495" cy="62096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60000"/>
                    <a:lumOff val="4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Łącznik prosty 45"/>
              <p:cNvCxnSpPr/>
              <p:nvPr/>
            </p:nvCxnSpPr>
            <p:spPr bwMode="auto">
              <a:xfrm flipH="1">
                <a:off x="3735444" y="963101"/>
                <a:ext cx="561999" cy="74538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60000"/>
                    <a:lumOff val="4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2" name="Prostokąt 21"/>
            <p:cNvSpPr/>
            <p:nvPr/>
          </p:nvSpPr>
          <p:spPr bwMode="auto">
            <a:xfrm>
              <a:off x="7520901" y="2198944"/>
              <a:ext cx="315940" cy="16847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pl-PL" dirty="0" smtClean="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52" name="Text Box 12"/>
          <p:cNvSpPr txBox="1">
            <a:spLocks noChangeArrowheads="1"/>
          </p:cNvSpPr>
          <p:nvPr/>
        </p:nvSpPr>
        <p:spPr bwMode="auto">
          <a:xfrm>
            <a:off x="264825" y="354294"/>
            <a:ext cx="478772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/>
            <a:r>
              <a:rPr lang="en-US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dirty="0" err="1">
                <a:solidFill>
                  <a:srgbClr val="7030A0"/>
                </a:solidFill>
                <a:latin typeface="Arial" charset="0"/>
              </a:rPr>
              <a:t>Building</a:t>
            </a:r>
            <a:r>
              <a:rPr lang="pl-PL" dirty="0">
                <a:solidFill>
                  <a:srgbClr val="7030A0"/>
                </a:solidFill>
                <a:latin typeface="Arial" charset="0"/>
              </a:rPr>
              <a:t> the </a:t>
            </a:r>
            <a:r>
              <a:rPr lang="pl-PL" dirty="0" err="1">
                <a:solidFill>
                  <a:srgbClr val="7030A0"/>
                </a:solidFill>
                <a:latin typeface="Arial" charset="0"/>
              </a:rPr>
              <a:t>level</a:t>
            </a:r>
            <a:r>
              <a:rPr lang="pl-PL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dirty="0" err="1">
                <a:solidFill>
                  <a:srgbClr val="7030A0"/>
                </a:solidFill>
                <a:latin typeface="Arial" charset="0"/>
              </a:rPr>
              <a:t>scheme</a:t>
            </a:r>
            <a:r>
              <a:rPr lang="pl-PL" dirty="0">
                <a:solidFill>
                  <a:srgbClr val="7030A0"/>
                </a:solidFill>
                <a:latin typeface="Arial" charset="0"/>
              </a:rPr>
              <a:t> of </a:t>
            </a:r>
            <a:r>
              <a:rPr lang="pl-PL" baseline="30000" dirty="0">
                <a:solidFill>
                  <a:srgbClr val="FF0000"/>
                </a:solidFill>
                <a:latin typeface="Arial" charset="0"/>
              </a:rPr>
              <a:t>96</a:t>
            </a:r>
            <a:r>
              <a:rPr lang="pl-PL" dirty="0">
                <a:solidFill>
                  <a:srgbClr val="FF0000"/>
                </a:solidFill>
                <a:latin typeface="Arial" charset="0"/>
              </a:rPr>
              <a:t>Y</a:t>
            </a:r>
            <a:r>
              <a:rPr lang="pl-PL" dirty="0">
                <a:solidFill>
                  <a:srgbClr val="7030A0"/>
                </a:solidFill>
                <a:latin typeface="Arial" charset="0"/>
              </a:rPr>
              <a:t>  </a:t>
            </a:r>
            <a:endParaRPr lang="pl-PL" dirty="0" smtClean="0">
              <a:solidFill>
                <a:srgbClr val="7030A0"/>
              </a:solidFill>
              <a:latin typeface="Arial" charset="0"/>
            </a:endParaRPr>
          </a:p>
          <a:p>
            <a:pPr lvl="0" algn="ctr" eaLnBrk="1" hangingPunct="1"/>
            <a:r>
              <a:rPr lang="pl-PL" dirty="0" err="1" smtClean="0">
                <a:solidFill>
                  <a:srgbClr val="7030A0"/>
                </a:solidFill>
                <a:latin typeface="Arial" charset="0"/>
              </a:rPr>
              <a:t>based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 on </a:t>
            </a:r>
            <a:r>
              <a:rPr lang="pl-PL" b="1" dirty="0" err="1" smtClean="0">
                <a:solidFill>
                  <a:srgbClr val="7030A0"/>
                </a:solidFill>
                <a:latin typeface="Arial" charset="0"/>
              </a:rPr>
              <a:t>prompt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 and </a:t>
            </a:r>
            <a:r>
              <a:rPr lang="pl-PL" dirty="0" err="1" smtClean="0">
                <a:solidFill>
                  <a:srgbClr val="FF0000"/>
                </a:solidFill>
                <a:latin typeface="Arial" charset="0"/>
              </a:rPr>
              <a:t>delayed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 </a:t>
            </a:r>
          </a:p>
          <a:p>
            <a:pPr lvl="0" algn="ctr" eaLnBrk="1" hangingPunct="1"/>
            <a:r>
              <a:rPr lang="pl-PL" b="1" dirty="0" smtClean="0">
                <a:solidFill>
                  <a:srgbClr val="7030A0"/>
                </a:solidFill>
                <a:latin typeface="Symbol" panose="05050102010706020507" pitchFamily="18" charset="2"/>
              </a:rPr>
              <a:t>g-g-g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dirty="0" err="1" smtClean="0">
                <a:solidFill>
                  <a:srgbClr val="7030A0"/>
                </a:solidFill>
                <a:latin typeface="Arial" charset="0"/>
              </a:rPr>
              <a:t>coincidences</a:t>
            </a:r>
            <a:endParaRPr lang="pl-PL" dirty="0">
              <a:solidFill>
                <a:srgbClr val="7030A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220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/>
          <a:srcRect l="10689" t="14488" r="70413" b="20762"/>
          <a:stretch/>
        </p:blipFill>
        <p:spPr>
          <a:xfrm>
            <a:off x="714359" y="2431077"/>
            <a:ext cx="3903784" cy="439615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10689" t="14488" r="70413" b="20762"/>
          <a:stretch/>
        </p:blipFill>
        <p:spPr>
          <a:xfrm>
            <a:off x="714359" y="2431077"/>
            <a:ext cx="3903784" cy="4396154"/>
          </a:xfrm>
          <a:prstGeom prst="rect">
            <a:avLst/>
          </a:prstGeom>
        </p:spPr>
      </p:pic>
      <p:grpSp>
        <p:nvGrpSpPr>
          <p:cNvPr id="5" name="Grupa 4"/>
          <p:cNvGrpSpPr/>
          <p:nvPr/>
        </p:nvGrpSpPr>
        <p:grpSpPr>
          <a:xfrm>
            <a:off x="2234972" y="3465816"/>
            <a:ext cx="1566485" cy="2861442"/>
            <a:chOff x="2305742" y="2361189"/>
            <a:chExt cx="1566485" cy="2861442"/>
          </a:xfrm>
        </p:grpSpPr>
        <p:sp>
          <p:nvSpPr>
            <p:cNvPr id="6" name="Elipsa 5"/>
            <p:cNvSpPr/>
            <p:nvPr/>
          </p:nvSpPr>
          <p:spPr bwMode="auto">
            <a:xfrm>
              <a:off x="2305742" y="4920343"/>
              <a:ext cx="299698" cy="30228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7" name="Elipsa 6"/>
            <p:cNvSpPr/>
            <p:nvPr/>
          </p:nvSpPr>
          <p:spPr bwMode="auto">
            <a:xfrm>
              <a:off x="3434483" y="3735225"/>
              <a:ext cx="437744" cy="128161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9" name="Elipsa 8"/>
            <p:cNvSpPr/>
            <p:nvPr/>
          </p:nvSpPr>
          <p:spPr bwMode="auto">
            <a:xfrm>
              <a:off x="3434483" y="3135143"/>
              <a:ext cx="437744" cy="60008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10" name="Elipsa 9"/>
            <p:cNvSpPr/>
            <p:nvPr/>
          </p:nvSpPr>
          <p:spPr bwMode="auto">
            <a:xfrm>
              <a:off x="2963925" y="2361189"/>
              <a:ext cx="470558" cy="81578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Prostokąt 45"/>
          <p:cNvSpPr/>
          <p:nvPr/>
        </p:nvSpPr>
        <p:spPr bwMode="auto">
          <a:xfrm>
            <a:off x="2953371" y="3169015"/>
            <a:ext cx="287301" cy="20042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47" name="Prostokąt 46"/>
          <p:cNvSpPr/>
          <p:nvPr/>
        </p:nvSpPr>
        <p:spPr bwMode="auto">
          <a:xfrm>
            <a:off x="3880725" y="3252699"/>
            <a:ext cx="458623" cy="20042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grpSp>
        <p:nvGrpSpPr>
          <p:cNvPr id="31" name="Grupa 30"/>
          <p:cNvGrpSpPr/>
          <p:nvPr/>
        </p:nvGrpSpPr>
        <p:grpSpPr>
          <a:xfrm>
            <a:off x="2487020" y="2515264"/>
            <a:ext cx="1536875" cy="958957"/>
            <a:chOff x="130629" y="1663430"/>
            <a:chExt cx="1536875" cy="958957"/>
          </a:xfrm>
        </p:grpSpPr>
        <p:sp>
          <p:nvSpPr>
            <p:cNvPr id="32" name="Dowolny kształt 31"/>
            <p:cNvSpPr/>
            <p:nvPr/>
          </p:nvSpPr>
          <p:spPr bwMode="auto">
            <a:xfrm>
              <a:off x="1181911" y="1663430"/>
              <a:ext cx="4863" cy="573932"/>
            </a:xfrm>
            <a:custGeom>
              <a:avLst/>
              <a:gdLst>
                <a:gd name="connsiteX0" fmla="*/ 0 w 4863"/>
                <a:gd name="connsiteY0" fmla="*/ 0 h 573932"/>
                <a:gd name="connsiteX1" fmla="*/ 4863 w 4863"/>
                <a:gd name="connsiteY1" fmla="*/ 573932 h 57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63" h="573932">
                  <a:moveTo>
                    <a:pt x="0" y="0"/>
                  </a:moveTo>
                  <a:lnTo>
                    <a:pt x="4863" y="573932"/>
                  </a:lnTo>
                </a:path>
              </a:pathLst>
            </a:custGeom>
            <a:noFill/>
            <a:ln w="381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" name="Dowolny kształt 32"/>
            <p:cNvSpPr/>
            <p:nvPr/>
          </p:nvSpPr>
          <p:spPr bwMode="auto">
            <a:xfrm>
              <a:off x="1186776" y="2237362"/>
              <a:ext cx="4863" cy="360000"/>
            </a:xfrm>
            <a:custGeom>
              <a:avLst/>
              <a:gdLst>
                <a:gd name="connsiteX0" fmla="*/ 0 w 4863"/>
                <a:gd name="connsiteY0" fmla="*/ 0 h 573932"/>
                <a:gd name="connsiteX1" fmla="*/ 4863 w 4863"/>
                <a:gd name="connsiteY1" fmla="*/ 573932 h 57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63" h="573932">
                  <a:moveTo>
                    <a:pt x="0" y="0"/>
                  </a:moveTo>
                  <a:lnTo>
                    <a:pt x="4863" y="573932"/>
                  </a:lnTo>
                </a:path>
              </a:pathLst>
            </a:custGeom>
            <a:noFill/>
            <a:ln w="381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4" name="Dowolny kształt 33"/>
            <p:cNvSpPr/>
            <p:nvPr/>
          </p:nvSpPr>
          <p:spPr bwMode="auto">
            <a:xfrm>
              <a:off x="1470352" y="1663430"/>
              <a:ext cx="4863" cy="936000"/>
            </a:xfrm>
            <a:custGeom>
              <a:avLst/>
              <a:gdLst>
                <a:gd name="connsiteX0" fmla="*/ 0 w 4863"/>
                <a:gd name="connsiteY0" fmla="*/ 0 h 573932"/>
                <a:gd name="connsiteX1" fmla="*/ 4863 w 4863"/>
                <a:gd name="connsiteY1" fmla="*/ 573932 h 57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63" h="573932">
                  <a:moveTo>
                    <a:pt x="0" y="0"/>
                  </a:moveTo>
                  <a:lnTo>
                    <a:pt x="4863" y="573932"/>
                  </a:lnTo>
                </a:path>
              </a:pathLst>
            </a:custGeom>
            <a:noFill/>
            <a:ln w="381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5" name="pole tekstowe 34"/>
            <p:cNvSpPr txBox="1"/>
            <p:nvPr/>
          </p:nvSpPr>
          <p:spPr>
            <a:xfrm>
              <a:off x="1057862" y="1791501"/>
              <a:ext cx="274114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400" b="1" dirty="0" smtClean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</a:rPr>
                <a:t>272</a:t>
              </a:r>
              <a:endParaRPr lang="pl-PL" sz="1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Dowolny kształt 35"/>
            <p:cNvSpPr/>
            <p:nvPr/>
          </p:nvSpPr>
          <p:spPr bwMode="auto">
            <a:xfrm>
              <a:off x="1057862" y="1663430"/>
              <a:ext cx="609642" cy="45719"/>
            </a:xfrm>
            <a:custGeom>
              <a:avLst/>
              <a:gdLst>
                <a:gd name="connsiteX0" fmla="*/ 0 w 2102498"/>
                <a:gd name="connsiteY0" fmla="*/ 0 h 0"/>
                <a:gd name="connsiteX1" fmla="*/ 2102498 w 210249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2498">
                  <a:moveTo>
                    <a:pt x="0" y="0"/>
                  </a:moveTo>
                  <a:lnTo>
                    <a:pt x="2102498" y="0"/>
                  </a:lnTo>
                </a:path>
              </a:pathLst>
            </a:cu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7" name="pole tekstowe 36"/>
            <p:cNvSpPr txBox="1"/>
            <p:nvPr/>
          </p:nvSpPr>
          <p:spPr>
            <a:xfrm>
              <a:off x="1052118" y="2284568"/>
              <a:ext cx="279858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1400" b="1" dirty="0" smtClean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</a:rPr>
                <a:t>170</a:t>
              </a:r>
              <a:endParaRPr lang="pl-PL" sz="1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pole tekstowe 37"/>
            <p:cNvSpPr txBox="1"/>
            <p:nvPr/>
          </p:nvSpPr>
          <p:spPr>
            <a:xfrm>
              <a:off x="1325150" y="1950396"/>
              <a:ext cx="274114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400" b="1" dirty="0" smtClean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</a:rPr>
                <a:t>442</a:t>
              </a:r>
              <a:endParaRPr lang="pl-PL" sz="14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Dowolny kształt 38"/>
            <p:cNvSpPr/>
            <p:nvPr/>
          </p:nvSpPr>
          <p:spPr bwMode="auto">
            <a:xfrm>
              <a:off x="130629" y="2431030"/>
              <a:ext cx="776982" cy="45719"/>
            </a:xfrm>
            <a:custGeom>
              <a:avLst/>
              <a:gdLst>
                <a:gd name="connsiteX0" fmla="*/ 0 w 2102498"/>
                <a:gd name="connsiteY0" fmla="*/ 0 h 0"/>
                <a:gd name="connsiteX1" fmla="*/ 2102498 w 210249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2498">
                  <a:moveTo>
                    <a:pt x="0" y="0"/>
                  </a:moveTo>
                  <a:lnTo>
                    <a:pt x="2102498" y="0"/>
                  </a:lnTo>
                </a:path>
              </a:pathLst>
            </a:cu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0" name="Dowolny kształt 39"/>
            <p:cNvSpPr/>
            <p:nvPr/>
          </p:nvSpPr>
          <p:spPr bwMode="auto">
            <a:xfrm>
              <a:off x="795863" y="2442387"/>
              <a:ext cx="4863" cy="180000"/>
            </a:xfrm>
            <a:custGeom>
              <a:avLst/>
              <a:gdLst>
                <a:gd name="connsiteX0" fmla="*/ 0 w 4863"/>
                <a:gd name="connsiteY0" fmla="*/ 0 h 573932"/>
                <a:gd name="connsiteX1" fmla="*/ 4863 w 4863"/>
                <a:gd name="connsiteY1" fmla="*/ 573932 h 57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63" h="573932">
                  <a:moveTo>
                    <a:pt x="0" y="0"/>
                  </a:moveTo>
                  <a:lnTo>
                    <a:pt x="4863" y="573932"/>
                  </a:lnTo>
                </a:path>
              </a:pathLst>
            </a:custGeom>
            <a:noFill/>
            <a:ln w="381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pole tekstowe 40"/>
            <p:cNvSpPr txBox="1"/>
            <p:nvPr/>
          </p:nvSpPr>
          <p:spPr>
            <a:xfrm>
              <a:off x="848470" y="2402556"/>
              <a:ext cx="157094" cy="18466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200" b="1" dirty="0" smtClean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</a:rPr>
                <a:t>78</a:t>
              </a:r>
              <a:endParaRPr lang="pl-PL" sz="1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Dowolny kształt 41"/>
            <p:cNvSpPr/>
            <p:nvPr/>
          </p:nvSpPr>
          <p:spPr bwMode="auto">
            <a:xfrm>
              <a:off x="699533" y="2241851"/>
              <a:ext cx="4863" cy="180000"/>
            </a:xfrm>
            <a:custGeom>
              <a:avLst/>
              <a:gdLst>
                <a:gd name="connsiteX0" fmla="*/ 0 w 4863"/>
                <a:gd name="connsiteY0" fmla="*/ 0 h 573932"/>
                <a:gd name="connsiteX1" fmla="*/ 4863 w 4863"/>
                <a:gd name="connsiteY1" fmla="*/ 573932 h 57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63" h="573932">
                  <a:moveTo>
                    <a:pt x="0" y="0"/>
                  </a:moveTo>
                  <a:lnTo>
                    <a:pt x="4863" y="573932"/>
                  </a:lnTo>
                </a:path>
              </a:pathLst>
            </a:custGeom>
            <a:noFill/>
            <a:ln w="381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3" name="pole tekstowe 42"/>
            <p:cNvSpPr txBox="1"/>
            <p:nvPr/>
          </p:nvSpPr>
          <p:spPr>
            <a:xfrm>
              <a:off x="769923" y="2223433"/>
              <a:ext cx="157094" cy="18466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l-PL" sz="1200" b="1" dirty="0" smtClean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</a:rPr>
                <a:t>92</a:t>
              </a:r>
              <a:endParaRPr lang="pl-PL" sz="1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Dowolny kształt 43"/>
            <p:cNvSpPr/>
            <p:nvPr/>
          </p:nvSpPr>
          <p:spPr bwMode="auto">
            <a:xfrm>
              <a:off x="646880" y="2231141"/>
              <a:ext cx="609642" cy="45719"/>
            </a:xfrm>
            <a:custGeom>
              <a:avLst/>
              <a:gdLst>
                <a:gd name="connsiteX0" fmla="*/ 0 w 2102498"/>
                <a:gd name="connsiteY0" fmla="*/ 0 h 0"/>
                <a:gd name="connsiteX1" fmla="*/ 2102498 w 210249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2498">
                  <a:moveTo>
                    <a:pt x="0" y="0"/>
                  </a:moveTo>
                  <a:lnTo>
                    <a:pt x="2102498" y="0"/>
                  </a:lnTo>
                </a:path>
              </a:pathLst>
            </a:cu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70" name="Grupa 69"/>
          <p:cNvGrpSpPr/>
          <p:nvPr/>
        </p:nvGrpSpPr>
        <p:grpSpPr>
          <a:xfrm>
            <a:off x="4611846" y="98809"/>
            <a:ext cx="4690345" cy="2385938"/>
            <a:chOff x="4654243" y="181475"/>
            <a:chExt cx="4690345" cy="2385938"/>
          </a:xfrm>
        </p:grpSpPr>
        <p:grpSp>
          <p:nvGrpSpPr>
            <p:cNvPr id="71" name="Grupa 70"/>
            <p:cNvGrpSpPr/>
            <p:nvPr/>
          </p:nvGrpSpPr>
          <p:grpSpPr>
            <a:xfrm>
              <a:off x="4654243" y="181475"/>
              <a:ext cx="4690345" cy="2385938"/>
              <a:chOff x="2086816" y="45412"/>
              <a:chExt cx="4690345" cy="2385938"/>
            </a:xfrm>
          </p:grpSpPr>
          <p:grpSp>
            <p:nvGrpSpPr>
              <p:cNvPr id="73" name="Group 59"/>
              <p:cNvGrpSpPr/>
              <p:nvPr/>
            </p:nvGrpSpPr>
            <p:grpSpPr>
              <a:xfrm>
                <a:off x="2086816" y="45412"/>
                <a:ext cx="4690345" cy="2385938"/>
                <a:chOff x="4601940" y="3472409"/>
                <a:chExt cx="4690345" cy="2385938"/>
              </a:xfrm>
            </p:grpSpPr>
            <p:grpSp>
              <p:nvGrpSpPr>
                <p:cNvPr id="77" name="Group 56"/>
                <p:cNvGrpSpPr/>
                <p:nvPr/>
              </p:nvGrpSpPr>
              <p:grpSpPr>
                <a:xfrm>
                  <a:off x="4601940" y="3472409"/>
                  <a:ext cx="4690345" cy="2385938"/>
                  <a:chOff x="4620295" y="3466770"/>
                  <a:chExt cx="4690345" cy="2385938"/>
                </a:xfrm>
              </p:grpSpPr>
              <p:sp>
                <p:nvSpPr>
                  <p:cNvPr id="83" name="Rectangle 33"/>
                  <p:cNvSpPr/>
                  <p:nvPr/>
                </p:nvSpPr>
                <p:spPr>
                  <a:xfrm>
                    <a:off x="4620295" y="3598403"/>
                    <a:ext cx="4378182" cy="2009592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4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/>
                  <a:srcRect l="6730" t="25736" r="76181" b="17875"/>
                  <a:stretch/>
                </p:blipFill>
                <p:spPr bwMode="auto">
                  <a:xfrm>
                    <a:off x="5019586" y="3795431"/>
                    <a:ext cx="3579601" cy="18063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5" name="Rectangle 16"/>
                  <p:cNvSpPr/>
                  <p:nvPr/>
                </p:nvSpPr>
                <p:spPr>
                  <a:xfrm rot="16200000">
                    <a:off x="4871270" y="4115059"/>
                    <a:ext cx="73214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/>
                        <a:sym typeface="Wingdings" pitchFamily="2" charset="2"/>
                      </a:rPr>
                      <a:t>Fold</a:t>
                    </a:r>
                    <a:endPara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86" name="Rectangle 17"/>
                  <p:cNvSpPr/>
                  <p:nvPr/>
                </p:nvSpPr>
                <p:spPr>
                  <a:xfrm>
                    <a:off x="8245522" y="5467180"/>
                    <a:ext cx="577402" cy="369332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pl-PL" sz="1800" b="1" kern="0" noProof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</a:rPr>
                      <a:t>2</a:t>
                    </a: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 </a:t>
                    </a:r>
                    <a:r>
                      <a:rPr kumimoji="0" lang="en-US" sz="18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Symbol" panose="05050102010706020507" pitchFamily="18" charset="2"/>
                        <a:cs typeface="Symbol" charset="2"/>
                      </a:rPr>
                      <a:t>m</a:t>
                    </a:r>
                    <a:r>
                      <a:rPr kumimoji="0" lang="en-US" sz="18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s</a:t>
                    </a: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87" name="Rectangle 18"/>
                  <p:cNvSpPr/>
                  <p:nvPr/>
                </p:nvSpPr>
                <p:spPr>
                  <a:xfrm>
                    <a:off x="5634792" y="5483376"/>
                    <a:ext cx="354584" cy="369332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0</a:t>
                    </a: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88" name="TextBox 19"/>
                  <p:cNvSpPr txBox="1"/>
                  <p:nvPr/>
                </p:nvSpPr>
                <p:spPr>
                  <a:xfrm>
                    <a:off x="8637058" y="5251736"/>
                    <a:ext cx="673582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t</a:t>
                    </a:r>
                    <a:r>
                      <a:rPr kumimoji="0" lang="pl-PL" sz="2000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ime</a:t>
                    </a:r>
                    <a:endParaRPr kumimoji="0" lang="en-US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89" name="Rectangle 1"/>
                  <p:cNvSpPr/>
                  <p:nvPr/>
                </p:nvSpPr>
                <p:spPr>
                  <a:xfrm>
                    <a:off x="5780130" y="3466770"/>
                    <a:ext cx="1029256" cy="369332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800" b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/>
                      </a:rPr>
                      <a:t>PROMPT</a:t>
                    </a:r>
                    <a:endParaRPr kumimoji="0" lang="en-US" sz="1800" b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90" name="Rectangle 17"/>
                  <p:cNvSpPr/>
                  <p:nvPr/>
                </p:nvSpPr>
                <p:spPr>
                  <a:xfrm>
                    <a:off x="6993966" y="5456921"/>
                    <a:ext cx="57740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pl-PL" sz="1800" b="1" kern="0" noProof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</a:rPr>
                      <a:t>1</a:t>
                    </a: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 </a:t>
                    </a:r>
                    <a:r>
                      <a:rPr kumimoji="0" lang="en-US" sz="18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Symbol" panose="05050102010706020507" pitchFamily="18" charset="2"/>
                        <a:cs typeface="Symbol" charset="2"/>
                      </a:rPr>
                      <a:t>m</a:t>
                    </a:r>
                    <a:r>
                      <a:rPr kumimoji="0" lang="en-US" sz="18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rPr>
                      <a:t>s</a:t>
                    </a: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8" name="Group 57"/>
                <p:cNvGrpSpPr/>
                <p:nvPr/>
              </p:nvGrpSpPr>
              <p:grpSpPr>
                <a:xfrm>
                  <a:off x="5670272" y="3480466"/>
                  <a:ext cx="3507173" cy="1432053"/>
                  <a:chOff x="5670272" y="3480466"/>
                  <a:chExt cx="3507173" cy="1432053"/>
                </a:xfrm>
              </p:grpSpPr>
              <p:sp>
                <p:nvSpPr>
                  <p:cNvPr id="79" name="Rectangle 22"/>
                  <p:cNvSpPr/>
                  <p:nvPr/>
                </p:nvSpPr>
                <p:spPr>
                  <a:xfrm>
                    <a:off x="6723280" y="4091687"/>
                    <a:ext cx="105830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800" b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</a:rPr>
                      <a:t>DELAYED</a:t>
                    </a:r>
                    <a:endParaRPr kumimoji="0" lang="pl-PL" sz="1800" b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cxnSp>
                <p:nvCxnSpPr>
                  <p:cNvPr id="80" name="Straight Connector 25"/>
                  <p:cNvCxnSpPr/>
                  <p:nvPr/>
                </p:nvCxnSpPr>
                <p:spPr>
                  <a:xfrm>
                    <a:off x="5670272" y="4890621"/>
                    <a:ext cx="3507173" cy="2189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FF00FF"/>
                    </a:solidFill>
                    <a:prstDash val="sysDash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81" name="Rectangle 26"/>
                  <p:cNvSpPr/>
                  <p:nvPr/>
                </p:nvSpPr>
                <p:spPr>
                  <a:xfrm>
                    <a:off x="7718858" y="4084646"/>
                    <a:ext cx="93166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800" b="1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libri"/>
                      </a:rPr>
                      <a:t>Fold</a:t>
                    </a:r>
                    <a:r>
                      <a:rPr kumimoji="0" lang="pl-PL" sz="1800" b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libri"/>
                      </a:rPr>
                      <a:t> &lt; 4</a:t>
                    </a:r>
                    <a:endParaRPr kumimoji="0" lang="en-US" sz="1800" b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2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82" name="Rectangle 26"/>
                  <p:cNvSpPr/>
                  <p:nvPr/>
                </p:nvSpPr>
                <p:spPr>
                  <a:xfrm>
                    <a:off x="6668477" y="3480466"/>
                    <a:ext cx="92845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l-PL" sz="1800" b="1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libri"/>
                      </a:rPr>
                      <a:t>Fold</a:t>
                    </a:r>
                    <a:r>
                      <a:rPr kumimoji="0" lang="pl-PL" sz="1800" b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libri"/>
                      </a:rPr>
                      <a:t> ≥ 4</a:t>
                    </a:r>
                    <a:endParaRPr kumimoji="0" lang="en-US" sz="1800" b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2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</p:grpSp>
          <p:sp>
            <p:nvSpPr>
              <p:cNvPr id="74" name="Dowolny kształt 73"/>
              <p:cNvSpPr/>
              <p:nvPr/>
            </p:nvSpPr>
            <p:spPr bwMode="auto">
              <a:xfrm>
                <a:off x="3588327" y="387927"/>
                <a:ext cx="180109" cy="457200"/>
              </a:xfrm>
              <a:custGeom>
                <a:avLst/>
                <a:gdLst>
                  <a:gd name="connsiteX0" fmla="*/ 180109 w 180109"/>
                  <a:gd name="connsiteY0" fmla="*/ 0 h 457200"/>
                  <a:gd name="connsiteX1" fmla="*/ 138546 w 180109"/>
                  <a:gd name="connsiteY1" fmla="*/ 249382 h 457200"/>
                  <a:gd name="connsiteX2" fmla="*/ 0 w 180109"/>
                  <a:gd name="connsiteY2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109" h="457200">
                    <a:moveTo>
                      <a:pt x="180109" y="0"/>
                    </a:moveTo>
                    <a:cubicBezTo>
                      <a:pt x="174336" y="86591"/>
                      <a:pt x="168564" y="173182"/>
                      <a:pt x="138546" y="249382"/>
                    </a:cubicBezTo>
                    <a:cubicBezTo>
                      <a:pt x="108528" y="325582"/>
                      <a:pt x="54264" y="391391"/>
                      <a:pt x="0" y="45720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75" name="Łącznik prosty 74"/>
              <p:cNvCxnSpPr/>
              <p:nvPr/>
            </p:nvCxnSpPr>
            <p:spPr bwMode="auto">
              <a:xfrm>
                <a:off x="5174741" y="990413"/>
                <a:ext cx="299495" cy="62096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60000"/>
                    <a:lumOff val="4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Łącznik prosty 75"/>
              <p:cNvCxnSpPr/>
              <p:nvPr/>
            </p:nvCxnSpPr>
            <p:spPr bwMode="auto">
              <a:xfrm flipH="1">
                <a:off x="3735444" y="963101"/>
                <a:ext cx="561999" cy="74538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60000"/>
                    <a:lumOff val="4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72" name="Prostokąt 71"/>
            <p:cNvSpPr/>
            <p:nvPr/>
          </p:nvSpPr>
          <p:spPr bwMode="auto">
            <a:xfrm>
              <a:off x="7520901" y="2198944"/>
              <a:ext cx="315940" cy="16847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pl-PL" dirty="0" smtClean="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5300355" y="2416543"/>
            <a:ext cx="4032860" cy="4410688"/>
            <a:chOff x="5300355" y="2416543"/>
            <a:chExt cx="4032860" cy="4410688"/>
          </a:xfrm>
        </p:grpSpPr>
        <p:grpSp>
          <p:nvGrpSpPr>
            <p:cNvPr id="2" name="Grupa 1"/>
            <p:cNvGrpSpPr>
              <a:grpSpLocks noChangeAspect="1"/>
            </p:cNvGrpSpPr>
            <p:nvPr/>
          </p:nvGrpSpPr>
          <p:grpSpPr>
            <a:xfrm>
              <a:off x="5300355" y="2416543"/>
              <a:ext cx="4032860" cy="4410688"/>
              <a:chOff x="5237618" y="1360161"/>
              <a:chExt cx="4226011" cy="4621935"/>
            </a:xfrm>
          </p:grpSpPr>
          <p:pic>
            <p:nvPicPr>
              <p:cNvPr id="8" name="Obraz 7"/>
              <p:cNvPicPr>
                <a:picLocks noChangeAspect="1"/>
              </p:cNvPicPr>
              <p:nvPr/>
            </p:nvPicPr>
            <p:blipFill rotWithShape="1">
              <a:blip r:embed="rId4"/>
              <a:srcRect l="33410" t="2728" r="46381" b="30997"/>
              <a:stretch/>
            </p:blipFill>
            <p:spPr>
              <a:xfrm>
                <a:off x="5237618" y="1427010"/>
                <a:ext cx="4226011" cy="4555086"/>
              </a:xfrm>
              <a:prstGeom prst="rect">
                <a:avLst/>
              </a:prstGeom>
            </p:spPr>
          </p:pic>
          <p:sp>
            <p:nvSpPr>
              <p:cNvPr id="48" name="Elipsa 47"/>
              <p:cNvSpPr/>
              <p:nvPr/>
            </p:nvSpPr>
            <p:spPr bwMode="auto">
              <a:xfrm>
                <a:off x="6730243" y="1681837"/>
                <a:ext cx="200722" cy="29096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bg1">
                    <a:lumMod val="60000"/>
                    <a:lumOff val="4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pl-PL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Elipsa 48"/>
              <p:cNvSpPr/>
              <p:nvPr/>
            </p:nvSpPr>
            <p:spPr bwMode="auto">
              <a:xfrm>
                <a:off x="7525213" y="2103068"/>
                <a:ext cx="200722" cy="29096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bg1">
                    <a:lumMod val="60000"/>
                    <a:lumOff val="4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pl-PL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Elipsa 49"/>
              <p:cNvSpPr/>
              <p:nvPr/>
            </p:nvSpPr>
            <p:spPr bwMode="auto">
              <a:xfrm>
                <a:off x="8830020" y="2237840"/>
                <a:ext cx="200722" cy="29096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bg1">
                    <a:lumMod val="60000"/>
                    <a:lumOff val="4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pl-PL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Elipsa 50"/>
              <p:cNvSpPr/>
              <p:nvPr/>
            </p:nvSpPr>
            <p:spPr bwMode="auto">
              <a:xfrm>
                <a:off x="6005313" y="1360161"/>
                <a:ext cx="200722" cy="29096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bg1">
                    <a:lumMod val="60000"/>
                    <a:lumOff val="4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pl-PL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Elipsa 51"/>
              <p:cNvSpPr/>
              <p:nvPr/>
            </p:nvSpPr>
            <p:spPr bwMode="auto">
              <a:xfrm>
                <a:off x="6123028" y="2014700"/>
                <a:ext cx="200722" cy="29096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bg1">
                    <a:lumMod val="60000"/>
                    <a:lumOff val="4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pl-PL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1" name="pole tekstowe 90"/>
            <p:cNvSpPr txBox="1"/>
            <p:nvPr/>
          </p:nvSpPr>
          <p:spPr bwMode="auto">
            <a:xfrm>
              <a:off x="7171126" y="2808239"/>
              <a:ext cx="1240724" cy="1846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wrap="none" lIns="0" tIns="0" rIns="0" bIns="0" rtlCol="0">
              <a:spAutoFit/>
            </a:bodyPr>
            <a:lstStyle/>
            <a:p>
              <a:pPr algn="ctr" eaLnBrk="1" hangingPunct="1"/>
              <a:r>
                <a:rPr lang="pl-PL" sz="1200" b="1" dirty="0" err="1">
                  <a:solidFill>
                    <a:srgbClr val="7030A0"/>
                  </a:solidFill>
                  <a:latin typeface="Arial" charset="0"/>
                </a:rPr>
                <a:t>p</a:t>
              </a:r>
              <a:r>
                <a:rPr lang="pl-PL" sz="1200" b="1" dirty="0" err="1" smtClean="0">
                  <a:solidFill>
                    <a:srgbClr val="7030A0"/>
                  </a:solidFill>
                  <a:latin typeface="Arial" charset="0"/>
                </a:rPr>
                <a:t>rompt</a:t>
              </a:r>
              <a:r>
                <a:rPr lang="pl-PL" sz="1200" b="1" dirty="0" smtClean="0">
                  <a:solidFill>
                    <a:srgbClr val="7030A0"/>
                  </a:solidFill>
                  <a:latin typeface="Arial" charset="0"/>
                </a:rPr>
                <a:t> - </a:t>
              </a:r>
              <a:r>
                <a:rPr lang="pl-PL" sz="1200" b="1" dirty="0" err="1" smtClean="0">
                  <a:solidFill>
                    <a:srgbClr val="FF0000"/>
                  </a:solidFill>
                  <a:latin typeface="Arial" charset="0"/>
                </a:rPr>
                <a:t>delayed</a:t>
              </a:r>
              <a:endParaRPr lang="pl-PL" sz="12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" name="pole tekstowe 91"/>
            <p:cNvSpPr txBox="1"/>
            <p:nvPr/>
          </p:nvSpPr>
          <p:spPr bwMode="auto">
            <a:xfrm>
              <a:off x="7229156" y="4612624"/>
              <a:ext cx="1240724" cy="1846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wrap="none" lIns="0" tIns="0" rIns="0" bIns="0" rtlCol="0">
              <a:spAutoFit/>
            </a:bodyPr>
            <a:lstStyle/>
            <a:p>
              <a:pPr algn="ctr" eaLnBrk="1" hangingPunct="1"/>
              <a:r>
                <a:rPr lang="pl-PL" sz="1200" b="1" dirty="0" err="1">
                  <a:solidFill>
                    <a:srgbClr val="7030A0"/>
                  </a:solidFill>
                  <a:latin typeface="Arial" charset="0"/>
                </a:rPr>
                <a:t>p</a:t>
              </a:r>
              <a:r>
                <a:rPr lang="pl-PL" sz="1200" b="1" dirty="0" err="1" smtClean="0">
                  <a:solidFill>
                    <a:srgbClr val="7030A0"/>
                  </a:solidFill>
                  <a:latin typeface="Arial" charset="0"/>
                </a:rPr>
                <a:t>rompt</a:t>
              </a:r>
              <a:r>
                <a:rPr lang="pl-PL" sz="1200" b="1" dirty="0" smtClean="0">
                  <a:solidFill>
                    <a:srgbClr val="7030A0"/>
                  </a:solidFill>
                  <a:latin typeface="Arial" charset="0"/>
                </a:rPr>
                <a:t> - </a:t>
              </a:r>
              <a:r>
                <a:rPr lang="pl-PL" sz="1200" b="1" dirty="0" err="1" smtClean="0">
                  <a:solidFill>
                    <a:srgbClr val="FF0000"/>
                  </a:solidFill>
                  <a:latin typeface="Arial" charset="0"/>
                </a:rPr>
                <a:t>delayed</a:t>
              </a:r>
              <a:endParaRPr lang="pl-PL" sz="12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" name="pole tekstowe 3"/>
            <p:cNvSpPr txBox="1"/>
            <p:nvPr/>
          </p:nvSpPr>
          <p:spPr bwMode="auto">
            <a:xfrm>
              <a:off x="7629153" y="4881612"/>
              <a:ext cx="122661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pl-PL" sz="1600" b="1" baseline="30000" dirty="0" smtClean="0">
                  <a:solidFill>
                    <a:schemeClr val="bg2"/>
                  </a:solidFill>
                  <a:latin typeface="Arial" charset="0"/>
                </a:rPr>
                <a:t>241</a:t>
              </a:r>
              <a:r>
                <a:rPr lang="pl-PL" sz="1600" b="1" dirty="0" smtClean="0">
                  <a:solidFill>
                    <a:schemeClr val="bg2"/>
                  </a:solidFill>
                  <a:latin typeface="Arial" charset="0"/>
                </a:rPr>
                <a:t>Pu </a:t>
              </a:r>
              <a:r>
                <a:rPr lang="pl-PL" sz="1400" b="1" dirty="0" smtClean="0">
                  <a:solidFill>
                    <a:schemeClr val="bg2"/>
                  </a:solidFill>
                  <a:latin typeface="Arial" charset="0"/>
                </a:rPr>
                <a:t>target</a:t>
              </a:r>
              <a:endParaRPr lang="pl-PL" sz="1400" b="1" dirty="0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3" name="pole tekstowe 92"/>
            <p:cNvSpPr txBox="1"/>
            <p:nvPr/>
          </p:nvSpPr>
          <p:spPr bwMode="auto">
            <a:xfrm>
              <a:off x="7674943" y="3026898"/>
              <a:ext cx="111280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pl-PL" sz="1600" b="1" baseline="30000" dirty="0" smtClean="0">
                  <a:solidFill>
                    <a:schemeClr val="bg2"/>
                  </a:solidFill>
                  <a:latin typeface="Arial" charset="0"/>
                </a:rPr>
                <a:t>235</a:t>
              </a:r>
              <a:r>
                <a:rPr lang="pl-PL" sz="1600" b="1" dirty="0" smtClean="0">
                  <a:solidFill>
                    <a:schemeClr val="bg2"/>
                  </a:solidFill>
                  <a:latin typeface="Arial" charset="0"/>
                </a:rPr>
                <a:t>U </a:t>
              </a:r>
              <a:r>
                <a:rPr lang="pl-PL" sz="1400" b="1" dirty="0" smtClean="0">
                  <a:solidFill>
                    <a:schemeClr val="bg2"/>
                  </a:solidFill>
                  <a:latin typeface="Arial" charset="0"/>
                </a:rPr>
                <a:t>target</a:t>
              </a:r>
              <a:endParaRPr lang="pl-PL" sz="1400" b="1" dirty="0">
                <a:solidFill>
                  <a:schemeClr val="bg2"/>
                </a:solidFill>
                <a:latin typeface="Arial" charset="0"/>
              </a:endParaRPr>
            </a:p>
          </p:txBody>
        </p:sp>
      </p:grpSp>
      <p:sp>
        <p:nvSpPr>
          <p:cNvPr id="64" name="pole tekstowe 63"/>
          <p:cNvSpPr txBox="1"/>
          <p:nvPr/>
        </p:nvSpPr>
        <p:spPr>
          <a:xfrm>
            <a:off x="3893569" y="3277886"/>
            <a:ext cx="107273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175(25) </a:t>
            </a:r>
            <a:r>
              <a:rPr lang="pl-PL" sz="16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ns</a:t>
            </a:r>
            <a:endParaRPr lang="pl-PL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654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olny kształt 16"/>
          <p:cNvSpPr/>
          <p:nvPr/>
        </p:nvSpPr>
        <p:spPr bwMode="auto">
          <a:xfrm>
            <a:off x="2412000" y="576000"/>
            <a:ext cx="7254960" cy="4891200"/>
          </a:xfrm>
          <a:custGeom>
            <a:avLst/>
            <a:gdLst>
              <a:gd name="connsiteX0" fmla="*/ 0 w 7254960"/>
              <a:gd name="connsiteY0" fmla="*/ 4916384 h 4928259"/>
              <a:gd name="connsiteX1" fmla="*/ 285008 w 7254960"/>
              <a:gd name="connsiteY1" fmla="*/ 4904509 h 4928259"/>
              <a:gd name="connsiteX2" fmla="*/ 356260 w 7254960"/>
              <a:gd name="connsiteY2" fmla="*/ 4857007 h 4928259"/>
              <a:gd name="connsiteX3" fmla="*/ 380011 w 7254960"/>
              <a:gd name="connsiteY3" fmla="*/ 4821381 h 4928259"/>
              <a:gd name="connsiteX4" fmla="*/ 415637 w 7254960"/>
              <a:gd name="connsiteY4" fmla="*/ 4797631 h 4928259"/>
              <a:gd name="connsiteX5" fmla="*/ 451263 w 7254960"/>
              <a:gd name="connsiteY5" fmla="*/ 4785755 h 4928259"/>
              <a:gd name="connsiteX6" fmla="*/ 748146 w 7254960"/>
              <a:gd name="connsiteY6" fmla="*/ 4773880 h 4928259"/>
              <a:gd name="connsiteX7" fmla="*/ 819398 w 7254960"/>
              <a:gd name="connsiteY7" fmla="*/ 4738254 h 4928259"/>
              <a:gd name="connsiteX8" fmla="*/ 843148 w 7254960"/>
              <a:gd name="connsiteY8" fmla="*/ 4702628 h 4928259"/>
              <a:gd name="connsiteX9" fmla="*/ 914400 w 7254960"/>
              <a:gd name="connsiteY9" fmla="*/ 4655127 h 4928259"/>
              <a:gd name="connsiteX10" fmla="*/ 950026 w 7254960"/>
              <a:gd name="connsiteY10" fmla="*/ 4631376 h 4928259"/>
              <a:gd name="connsiteX11" fmla="*/ 1116281 w 7254960"/>
              <a:gd name="connsiteY11" fmla="*/ 4607626 h 4928259"/>
              <a:gd name="connsiteX12" fmla="*/ 1187533 w 7254960"/>
              <a:gd name="connsiteY12" fmla="*/ 4583875 h 4928259"/>
              <a:gd name="connsiteX13" fmla="*/ 1223159 w 7254960"/>
              <a:gd name="connsiteY13" fmla="*/ 4572000 h 4928259"/>
              <a:gd name="connsiteX14" fmla="*/ 1282535 w 7254960"/>
              <a:gd name="connsiteY14" fmla="*/ 4560124 h 4928259"/>
              <a:gd name="connsiteX15" fmla="*/ 1318161 w 7254960"/>
              <a:gd name="connsiteY15" fmla="*/ 4548249 h 4928259"/>
              <a:gd name="connsiteX16" fmla="*/ 1365663 w 7254960"/>
              <a:gd name="connsiteY16" fmla="*/ 4536374 h 4928259"/>
              <a:gd name="connsiteX17" fmla="*/ 1436915 w 7254960"/>
              <a:gd name="connsiteY17" fmla="*/ 4512623 h 4928259"/>
              <a:gd name="connsiteX18" fmla="*/ 1472540 w 7254960"/>
              <a:gd name="connsiteY18" fmla="*/ 4500748 h 4928259"/>
              <a:gd name="connsiteX19" fmla="*/ 1508166 w 7254960"/>
              <a:gd name="connsiteY19" fmla="*/ 4488872 h 4928259"/>
              <a:gd name="connsiteX20" fmla="*/ 1543792 w 7254960"/>
              <a:gd name="connsiteY20" fmla="*/ 4465122 h 4928259"/>
              <a:gd name="connsiteX21" fmla="*/ 1591294 w 7254960"/>
              <a:gd name="connsiteY21" fmla="*/ 4453246 h 4928259"/>
              <a:gd name="connsiteX22" fmla="*/ 1662546 w 7254960"/>
              <a:gd name="connsiteY22" fmla="*/ 4429496 h 4928259"/>
              <a:gd name="connsiteX23" fmla="*/ 1698172 w 7254960"/>
              <a:gd name="connsiteY23" fmla="*/ 4405745 h 4928259"/>
              <a:gd name="connsiteX24" fmla="*/ 1769424 w 7254960"/>
              <a:gd name="connsiteY24" fmla="*/ 4381994 h 4928259"/>
              <a:gd name="connsiteX25" fmla="*/ 1947553 w 7254960"/>
              <a:gd name="connsiteY25" fmla="*/ 4263241 h 4928259"/>
              <a:gd name="connsiteX26" fmla="*/ 2018805 w 7254960"/>
              <a:gd name="connsiteY26" fmla="*/ 4215740 h 4928259"/>
              <a:gd name="connsiteX27" fmla="*/ 2125683 w 7254960"/>
              <a:gd name="connsiteY27" fmla="*/ 4180114 h 4928259"/>
              <a:gd name="connsiteX28" fmla="*/ 2161309 w 7254960"/>
              <a:gd name="connsiteY28" fmla="*/ 4168239 h 4928259"/>
              <a:gd name="connsiteX29" fmla="*/ 2280063 w 7254960"/>
              <a:gd name="connsiteY29" fmla="*/ 4144488 h 4928259"/>
              <a:gd name="connsiteX30" fmla="*/ 2339439 w 7254960"/>
              <a:gd name="connsiteY30" fmla="*/ 4132613 h 4928259"/>
              <a:gd name="connsiteX31" fmla="*/ 2470068 w 7254960"/>
              <a:gd name="connsiteY31" fmla="*/ 4096987 h 4928259"/>
              <a:gd name="connsiteX32" fmla="*/ 2529444 w 7254960"/>
              <a:gd name="connsiteY32" fmla="*/ 4049485 h 4928259"/>
              <a:gd name="connsiteX33" fmla="*/ 2565070 w 7254960"/>
              <a:gd name="connsiteY33" fmla="*/ 4013859 h 4928259"/>
              <a:gd name="connsiteX34" fmla="*/ 2600696 w 7254960"/>
              <a:gd name="connsiteY34" fmla="*/ 3990109 h 4928259"/>
              <a:gd name="connsiteX35" fmla="*/ 2636322 w 7254960"/>
              <a:gd name="connsiteY35" fmla="*/ 3954483 h 4928259"/>
              <a:gd name="connsiteX36" fmla="*/ 2671948 w 7254960"/>
              <a:gd name="connsiteY36" fmla="*/ 3930732 h 4928259"/>
              <a:gd name="connsiteX37" fmla="*/ 2707574 w 7254960"/>
              <a:gd name="connsiteY37" fmla="*/ 3895106 h 4928259"/>
              <a:gd name="connsiteX38" fmla="*/ 2778826 w 7254960"/>
              <a:gd name="connsiteY38" fmla="*/ 3847605 h 4928259"/>
              <a:gd name="connsiteX39" fmla="*/ 2838203 w 7254960"/>
              <a:gd name="connsiteY39" fmla="*/ 3800103 h 4928259"/>
              <a:gd name="connsiteX40" fmla="*/ 2861953 w 7254960"/>
              <a:gd name="connsiteY40" fmla="*/ 3764478 h 4928259"/>
              <a:gd name="connsiteX41" fmla="*/ 2897579 w 7254960"/>
              <a:gd name="connsiteY41" fmla="*/ 3752602 h 4928259"/>
              <a:gd name="connsiteX42" fmla="*/ 2933205 w 7254960"/>
              <a:gd name="connsiteY42" fmla="*/ 3728852 h 4928259"/>
              <a:gd name="connsiteX43" fmla="*/ 3004457 w 7254960"/>
              <a:gd name="connsiteY43" fmla="*/ 3669475 h 4928259"/>
              <a:gd name="connsiteX44" fmla="*/ 3075709 w 7254960"/>
              <a:gd name="connsiteY44" fmla="*/ 3645724 h 4928259"/>
              <a:gd name="connsiteX45" fmla="*/ 3146961 w 7254960"/>
              <a:gd name="connsiteY45" fmla="*/ 3598223 h 4928259"/>
              <a:gd name="connsiteX46" fmla="*/ 3241964 w 7254960"/>
              <a:gd name="connsiteY46" fmla="*/ 3574472 h 4928259"/>
              <a:gd name="connsiteX47" fmla="*/ 3301340 w 7254960"/>
              <a:gd name="connsiteY47" fmla="*/ 3562597 h 4928259"/>
              <a:gd name="connsiteX48" fmla="*/ 3372592 w 7254960"/>
              <a:gd name="connsiteY48" fmla="*/ 3538846 h 4928259"/>
              <a:gd name="connsiteX49" fmla="*/ 3396343 w 7254960"/>
              <a:gd name="connsiteY49" fmla="*/ 3503220 h 4928259"/>
              <a:gd name="connsiteX50" fmla="*/ 3431969 w 7254960"/>
              <a:gd name="connsiteY50" fmla="*/ 3479470 h 4928259"/>
              <a:gd name="connsiteX51" fmla="*/ 3515096 w 7254960"/>
              <a:gd name="connsiteY51" fmla="*/ 3372592 h 4928259"/>
              <a:gd name="connsiteX52" fmla="*/ 3550722 w 7254960"/>
              <a:gd name="connsiteY52" fmla="*/ 3360716 h 4928259"/>
              <a:gd name="connsiteX53" fmla="*/ 3586348 w 7254960"/>
              <a:gd name="connsiteY53" fmla="*/ 3336966 h 4928259"/>
              <a:gd name="connsiteX54" fmla="*/ 3669476 w 7254960"/>
              <a:gd name="connsiteY54" fmla="*/ 3313215 h 4928259"/>
              <a:gd name="connsiteX55" fmla="*/ 3705102 w 7254960"/>
              <a:gd name="connsiteY55" fmla="*/ 3289465 h 4928259"/>
              <a:gd name="connsiteX56" fmla="*/ 3776353 w 7254960"/>
              <a:gd name="connsiteY56" fmla="*/ 3218213 h 4928259"/>
              <a:gd name="connsiteX57" fmla="*/ 3811979 w 7254960"/>
              <a:gd name="connsiteY57" fmla="*/ 3194462 h 4928259"/>
              <a:gd name="connsiteX58" fmla="*/ 3847605 w 7254960"/>
              <a:gd name="connsiteY58" fmla="*/ 3158836 h 4928259"/>
              <a:gd name="connsiteX59" fmla="*/ 3918857 w 7254960"/>
              <a:gd name="connsiteY59" fmla="*/ 3111335 h 4928259"/>
              <a:gd name="connsiteX60" fmla="*/ 3942608 w 7254960"/>
              <a:gd name="connsiteY60" fmla="*/ 3075709 h 4928259"/>
              <a:gd name="connsiteX61" fmla="*/ 3978234 w 7254960"/>
              <a:gd name="connsiteY61" fmla="*/ 3063833 h 4928259"/>
              <a:gd name="connsiteX62" fmla="*/ 4013860 w 7254960"/>
              <a:gd name="connsiteY62" fmla="*/ 3040083 h 4928259"/>
              <a:gd name="connsiteX63" fmla="*/ 4049486 w 7254960"/>
              <a:gd name="connsiteY63" fmla="*/ 3004457 h 4928259"/>
              <a:gd name="connsiteX64" fmla="*/ 4156364 w 7254960"/>
              <a:gd name="connsiteY64" fmla="*/ 2956955 h 4928259"/>
              <a:gd name="connsiteX65" fmla="*/ 4275117 w 7254960"/>
              <a:gd name="connsiteY65" fmla="*/ 2933205 h 4928259"/>
              <a:gd name="connsiteX66" fmla="*/ 4346369 w 7254960"/>
              <a:gd name="connsiteY66" fmla="*/ 2909454 h 4928259"/>
              <a:gd name="connsiteX67" fmla="*/ 4405746 w 7254960"/>
              <a:gd name="connsiteY67" fmla="*/ 2838202 h 4928259"/>
              <a:gd name="connsiteX68" fmla="*/ 4441372 w 7254960"/>
              <a:gd name="connsiteY68" fmla="*/ 2826327 h 4928259"/>
              <a:gd name="connsiteX69" fmla="*/ 4476998 w 7254960"/>
              <a:gd name="connsiteY69" fmla="*/ 2802576 h 4928259"/>
              <a:gd name="connsiteX70" fmla="*/ 4560125 w 7254960"/>
              <a:gd name="connsiteY70" fmla="*/ 2778826 h 4928259"/>
              <a:gd name="connsiteX71" fmla="*/ 4809507 w 7254960"/>
              <a:gd name="connsiteY71" fmla="*/ 2755075 h 4928259"/>
              <a:gd name="connsiteX72" fmla="*/ 4880759 w 7254960"/>
              <a:gd name="connsiteY72" fmla="*/ 2731324 h 4928259"/>
              <a:gd name="connsiteX73" fmla="*/ 4940135 w 7254960"/>
              <a:gd name="connsiteY73" fmla="*/ 2671948 h 4928259"/>
              <a:gd name="connsiteX74" fmla="*/ 4975761 w 7254960"/>
              <a:gd name="connsiteY74" fmla="*/ 2636322 h 4928259"/>
              <a:gd name="connsiteX75" fmla="*/ 4999512 w 7254960"/>
              <a:gd name="connsiteY75" fmla="*/ 2600696 h 4928259"/>
              <a:gd name="connsiteX76" fmla="*/ 5035138 w 7254960"/>
              <a:gd name="connsiteY76" fmla="*/ 2588820 h 4928259"/>
              <a:gd name="connsiteX77" fmla="*/ 5070764 w 7254960"/>
              <a:gd name="connsiteY77" fmla="*/ 2553194 h 4928259"/>
              <a:gd name="connsiteX78" fmla="*/ 5142016 w 7254960"/>
              <a:gd name="connsiteY78" fmla="*/ 2505693 h 4928259"/>
              <a:gd name="connsiteX79" fmla="*/ 5213268 w 7254960"/>
              <a:gd name="connsiteY79" fmla="*/ 2446316 h 4928259"/>
              <a:gd name="connsiteX80" fmla="*/ 5237018 w 7254960"/>
              <a:gd name="connsiteY80" fmla="*/ 2410690 h 4928259"/>
              <a:gd name="connsiteX81" fmla="*/ 5308270 w 7254960"/>
              <a:gd name="connsiteY81" fmla="*/ 2351314 h 4928259"/>
              <a:gd name="connsiteX82" fmla="*/ 5367647 w 7254960"/>
              <a:gd name="connsiteY82" fmla="*/ 2291937 h 4928259"/>
              <a:gd name="connsiteX83" fmla="*/ 5391398 w 7254960"/>
              <a:gd name="connsiteY83" fmla="*/ 2256311 h 4928259"/>
              <a:gd name="connsiteX84" fmla="*/ 5462650 w 7254960"/>
              <a:gd name="connsiteY84" fmla="*/ 2220685 h 4928259"/>
              <a:gd name="connsiteX85" fmla="*/ 5498276 w 7254960"/>
              <a:gd name="connsiteY85" fmla="*/ 2196935 h 4928259"/>
              <a:gd name="connsiteX86" fmla="*/ 5557652 w 7254960"/>
              <a:gd name="connsiteY86" fmla="*/ 2137558 h 4928259"/>
              <a:gd name="connsiteX87" fmla="*/ 5617029 w 7254960"/>
              <a:gd name="connsiteY87" fmla="*/ 2078181 h 4928259"/>
              <a:gd name="connsiteX88" fmla="*/ 5676405 w 7254960"/>
              <a:gd name="connsiteY88" fmla="*/ 2018805 h 4928259"/>
              <a:gd name="connsiteX89" fmla="*/ 5735782 w 7254960"/>
              <a:gd name="connsiteY89" fmla="*/ 1947553 h 4928259"/>
              <a:gd name="connsiteX90" fmla="*/ 5771408 w 7254960"/>
              <a:gd name="connsiteY90" fmla="*/ 1935678 h 4928259"/>
              <a:gd name="connsiteX91" fmla="*/ 5807034 w 7254960"/>
              <a:gd name="connsiteY91" fmla="*/ 1911927 h 4928259"/>
              <a:gd name="connsiteX92" fmla="*/ 5925787 w 7254960"/>
              <a:gd name="connsiteY92" fmla="*/ 1876301 h 4928259"/>
              <a:gd name="connsiteX93" fmla="*/ 5961413 w 7254960"/>
              <a:gd name="connsiteY93" fmla="*/ 1864426 h 4928259"/>
              <a:gd name="connsiteX94" fmla="*/ 6032665 w 7254960"/>
              <a:gd name="connsiteY94" fmla="*/ 1828800 h 4928259"/>
              <a:gd name="connsiteX95" fmla="*/ 6068291 w 7254960"/>
              <a:gd name="connsiteY95" fmla="*/ 1805049 h 4928259"/>
              <a:gd name="connsiteX96" fmla="*/ 6092042 w 7254960"/>
              <a:gd name="connsiteY96" fmla="*/ 1769423 h 4928259"/>
              <a:gd name="connsiteX97" fmla="*/ 6127668 w 7254960"/>
              <a:gd name="connsiteY97" fmla="*/ 1745672 h 4928259"/>
              <a:gd name="connsiteX98" fmla="*/ 6175169 w 7254960"/>
              <a:gd name="connsiteY98" fmla="*/ 1710046 h 4928259"/>
              <a:gd name="connsiteX99" fmla="*/ 6246421 w 7254960"/>
              <a:gd name="connsiteY99" fmla="*/ 1662545 h 4928259"/>
              <a:gd name="connsiteX100" fmla="*/ 6317673 w 7254960"/>
              <a:gd name="connsiteY100" fmla="*/ 1603168 h 4928259"/>
              <a:gd name="connsiteX101" fmla="*/ 6388925 w 7254960"/>
              <a:gd name="connsiteY101" fmla="*/ 1579418 h 4928259"/>
              <a:gd name="connsiteX102" fmla="*/ 6460177 w 7254960"/>
              <a:gd name="connsiteY102" fmla="*/ 1543792 h 4928259"/>
              <a:gd name="connsiteX103" fmla="*/ 6531429 w 7254960"/>
              <a:gd name="connsiteY103" fmla="*/ 1508166 h 4928259"/>
              <a:gd name="connsiteX104" fmla="*/ 6602681 w 7254960"/>
              <a:gd name="connsiteY104" fmla="*/ 1460665 h 4928259"/>
              <a:gd name="connsiteX105" fmla="*/ 6638307 w 7254960"/>
              <a:gd name="connsiteY105" fmla="*/ 1425039 h 4928259"/>
              <a:gd name="connsiteX106" fmla="*/ 6673933 w 7254960"/>
              <a:gd name="connsiteY106" fmla="*/ 1401288 h 4928259"/>
              <a:gd name="connsiteX107" fmla="*/ 6768935 w 7254960"/>
              <a:gd name="connsiteY107" fmla="*/ 1318161 h 4928259"/>
              <a:gd name="connsiteX108" fmla="*/ 6804561 w 7254960"/>
              <a:gd name="connsiteY108" fmla="*/ 1294410 h 4928259"/>
              <a:gd name="connsiteX109" fmla="*/ 6899564 w 7254960"/>
              <a:gd name="connsiteY109" fmla="*/ 1187532 h 4928259"/>
              <a:gd name="connsiteX110" fmla="*/ 6935190 w 7254960"/>
              <a:gd name="connsiteY110" fmla="*/ 1151906 h 4928259"/>
              <a:gd name="connsiteX111" fmla="*/ 7018317 w 7254960"/>
              <a:gd name="connsiteY111" fmla="*/ 1056903 h 4928259"/>
              <a:gd name="connsiteX112" fmla="*/ 7065818 w 7254960"/>
              <a:gd name="connsiteY112" fmla="*/ 985652 h 4928259"/>
              <a:gd name="connsiteX113" fmla="*/ 7089569 w 7254960"/>
              <a:gd name="connsiteY113" fmla="*/ 950026 h 4928259"/>
              <a:gd name="connsiteX114" fmla="*/ 7113320 w 7254960"/>
              <a:gd name="connsiteY114" fmla="*/ 866898 h 4928259"/>
              <a:gd name="connsiteX115" fmla="*/ 7125195 w 7254960"/>
              <a:gd name="connsiteY115" fmla="*/ 665018 h 4928259"/>
              <a:gd name="connsiteX116" fmla="*/ 7196447 w 7254960"/>
              <a:gd name="connsiteY116" fmla="*/ 522514 h 4928259"/>
              <a:gd name="connsiteX117" fmla="*/ 7220198 w 7254960"/>
              <a:gd name="connsiteY117" fmla="*/ 486888 h 4928259"/>
              <a:gd name="connsiteX118" fmla="*/ 7232073 w 7254960"/>
              <a:gd name="connsiteY118" fmla="*/ 95002 h 4928259"/>
              <a:gd name="connsiteX119" fmla="*/ 7196447 w 7254960"/>
              <a:gd name="connsiteY119" fmla="*/ 11875 h 4928259"/>
              <a:gd name="connsiteX120" fmla="*/ 7160821 w 7254960"/>
              <a:gd name="connsiteY120" fmla="*/ 0 h 4928259"/>
              <a:gd name="connsiteX121" fmla="*/ 7089569 w 7254960"/>
              <a:gd name="connsiteY121" fmla="*/ 23750 h 4928259"/>
              <a:gd name="connsiteX122" fmla="*/ 7018317 w 7254960"/>
              <a:gd name="connsiteY122" fmla="*/ 83127 h 4928259"/>
              <a:gd name="connsiteX123" fmla="*/ 6958940 w 7254960"/>
              <a:gd name="connsiteY123" fmla="*/ 142503 h 4928259"/>
              <a:gd name="connsiteX124" fmla="*/ 6935190 w 7254960"/>
              <a:gd name="connsiteY124" fmla="*/ 178129 h 4928259"/>
              <a:gd name="connsiteX125" fmla="*/ 6863938 w 7254960"/>
              <a:gd name="connsiteY125" fmla="*/ 201880 h 4928259"/>
              <a:gd name="connsiteX126" fmla="*/ 6780811 w 7254960"/>
              <a:gd name="connsiteY126" fmla="*/ 296883 h 4928259"/>
              <a:gd name="connsiteX127" fmla="*/ 6709559 w 7254960"/>
              <a:gd name="connsiteY127" fmla="*/ 368135 h 4928259"/>
              <a:gd name="connsiteX128" fmla="*/ 6685808 w 7254960"/>
              <a:gd name="connsiteY128" fmla="*/ 403761 h 4928259"/>
              <a:gd name="connsiteX129" fmla="*/ 6614556 w 7254960"/>
              <a:gd name="connsiteY129" fmla="*/ 439387 h 4928259"/>
              <a:gd name="connsiteX130" fmla="*/ 6543304 w 7254960"/>
              <a:gd name="connsiteY130" fmla="*/ 486888 h 4928259"/>
              <a:gd name="connsiteX131" fmla="*/ 6507678 w 7254960"/>
              <a:gd name="connsiteY131" fmla="*/ 522514 h 4928259"/>
              <a:gd name="connsiteX132" fmla="*/ 6483928 w 7254960"/>
              <a:gd name="connsiteY132" fmla="*/ 558140 h 4928259"/>
              <a:gd name="connsiteX133" fmla="*/ 6448302 w 7254960"/>
              <a:gd name="connsiteY133" fmla="*/ 570015 h 4928259"/>
              <a:gd name="connsiteX134" fmla="*/ 6424551 w 7254960"/>
              <a:gd name="connsiteY134" fmla="*/ 605641 h 4928259"/>
              <a:gd name="connsiteX135" fmla="*/ 6353299 w 7254960"/>
              <a:gd name="connsiteY135" fmla="*/ 641267 h 4928259"/>
              <a:gd name="connsiteX136" fmla="*/ 6293922 w 7254960"/>
              <a:gd name="connsiteY136" fmla="*/ 700644 h 4928259"/>
              <a:gd name="connsiteX137" fmla="*/ 6234546 w 7254960"/>
              <a:gd name="connsiteY137" fmla="*/ 795646 h 4928259"/>
              <a:gd name="connsiteX138" fmla="*/ 6187044 w 7254960"/>
              <a:gd name="connsiteY138" fmla="*/ 866898 h 4928259"/>
              <a:gd name="connsiteX139" fmla="*/ 6115792 w 7254960"/>
              <a:gd name="connsiteY139" fmla="*/ 926275 h 4928259"/>
              <a:gd name="connsiteX140" fmla="*/ 6080166 w 7254960"/>
              <a:gd name="connsiteY140" fmla="*/ 950026 h 4928259"/>
              <a:gd name="connsiteX141" fmla="*/ 5985164 w 7254960"/>
              <a:gd name="connsiteY141" fmla="*/ 1033153 h 4928259"/>
              <a:gd name="connsiteX142" fmla="*/ 5949538 w 7254960"/>
              <a:gd name="connsiteY142" fmla="*/ 1056903 h 4928259"/>
              <a:gd name="connsiteX143" fmla="*/ 5878286 w 7254960"/>
              <a:gd name="connsiteY143" fmla="*/ 1092529 h 4928259"/>
              <a:gd name="connsiteX144" fmla="*/ 5807034 w 7254960"/>
              <a:gd name="connsiteY144" fmla="*/ 1163781 h 4928259"/>
              <a:gd name="connsiteX145" fmla="*/ 5771408 w 7254960"/>
              <a:gd name="connsiteY145" fmla="*/ 1199407 h 4928259"/>
              <a:gd name="connsiteX146" fmla="*/ 5759533 w 7254960"/>
              <a:gd name="connsiteY146" fmla="*/ 1235033 h 4928259"/>
              <a:gd name="connsiteX147" fmla="*/ 5723907 w 7254960"/>
              <a:gd name="connsiteY147" fmla="*/ 1258784 h 4928259"/>
              <a:gd name="connsiteX148" fmla="*/ 5640779 w 7254960"/>
              <a:gd name="connsiteY148" fmla="*/ 1282535 h 4928259"/>
              <a:gd name="connsiteX149" fmla="*/ 5605153 w 7254960"/>
              <a:gd name="connsiteY149" fmla="*/ 1294410 h 4928259"/>
              <a:gd name="connsiteX150" fmla="*/ 5533902 w 7254960"/>
              <a:gd name="connsiteY150" fmla="*/ 1401288 h 4928259"/>
              <a:gd name="connsiteX151" fmla="*/ 5510151 w 7254960"/>
              <a:gd name="connsiteY151" fmla="*/ 1436914 h 4928259"/>
              <a:gd name="connsiteX152" fmla="*/ 5486400 w 7254960"/>
              <a:gd name="connsiteY152" fmla="*/ 1472540 h 4928259"/>
              <a:gd name="connsiteX153" fmla="*/ 5450774 w 7254960"/>
              <a:gd name="connsiteY153" fmla="*/ 1508166 h 4928259"/>
              <a:gd name="connsiteX154" fmla="*/ 5379522 w 7254960"/>
              <a:gd name="connsiteY154" fmla="*/ 1531916 h 4928259"/>
              <a:gd name="connsiteX155" fmla="*/ 5308270 w 7254960"/>
              <a:gd name="connsiteY155" fmla="*/ 1579418 h 4928259"/>
              <a:gd name="connsiteX156" fmla="*/ 5237018 w 7254960"/>
              <a:gd name="connsiteY156" fmla="*/ 1615044 h 4928259"/>
              <a:gd name="connsiteX157" fmla="*/ 5165766 w 7254960"/>
              <a:gd name="connsiteY157" fmla="*/ 1626919 h 4928259"/>
              <a:gd name="connsiteX158" fmla="*/ 5153891 w 7254960"/>
              <a:gd name="connsiteY158" fmla="*/ 1662545 h 4928259"/>
              <a:gd name="connsiteX159" fmla="*/ 5130140 w 7254960"/>
              <a:gd name="connsiteY159" fmla="*/ 1698171 h 4928259"/>
              <a:gd name="connsiteX160" fmla="*/ 5058889 w 7254960"/>
              <a:gd name="connsiteY160" fmla="*/ 1757548 h 4928259"/>
              <a:gd name="connsiteX161" fmla="*/ 5023263 w 7254960"/>
              <a:gd name="connsiteY161" fmla="*/ 1769423 h 4928259"/>
              <a:gd name="connsiteX162" fmla="*/ 4975761 w 7254960"/>
              <a:gd name="connsiteY162" fmla="*/ 1757548 h 4928259"/>
              <a:gd name="connsiteX163" fmla="*/ 4940135 w 7254960"/>
              <a:gd name="connsiteY163" fmla="*/ 1745672 h 4928259"/>
              <a:gd name="connsiteX164" fmla="*/ 4868883 w 7254960"/>
              <a:gd name="connsiteY164" fmla="*/ 1769423 h 4928259"/>
              <a:gd name="connsiteX165" fmla="*/ 4833257 w 7254960"/>
              <a:gd name="connsiteY165" fmla="*/ 1781298 h 4928259"/>
              <a:gd name="connsiteX166" fmla="*/ 4726379 w 7254960"/>
              <a:gd name="connsiteY166" fmla="*/ 1793174 h 4928259"/>
              <a:gd name="connsiteX167" fmla="*/ 4655128 w 7254960"/>
              <a:gd name="connsiteY167" fmla="*/ 1852550 h 4928259"/>
              <a:gd name="connsiteX168" fmla="*/ 4583876 w 7254960"/>
              <a:gd name="connsiteY168" fmla="*/ 1888176 h 4928259"/>
              <a:gd name="connsiteX169" fmla="*/ 4560125 w 7254960"/>
              <a:gd name="connsiteY169" fmla="*/ 1923802 h 4928259"/>
              <a:gd name="connsiteX170" fmla="*/ 4453247 w 7254960"/>
              <a:gd name="connsiteY170" fmla="*/ 1959428 h 4928259"/>
              <a:gd name="connsiteX171" fmla="*/ 4381995 w 7254960"/>
              <a:gd name="connsiteY171" fmla="*/ 1983179 h 4928259"/>
              <a:gd name="connsiteX172" fmla="*/ 4334494 w 7254960"/>
              <a:gd name="connsiteY172" fmla="*/ 2030680 h 4928259"/>
              <a:gd name="connsiteX173" fmla="*/ 4298868 w 7254960"/>
              <a:gd name="connsiteY173" fmla="*/ 2054431 h 4928259"/>
              <a:gd name="connsiteX174" fmla="*/ 4156364 w 7254960"/>
              <a:gd name="connsiteY174" fmla="*/ 2078181 h 4928259"/>
              <a:gd name="connsiteX175" fmla="*/ 4085112 w 7254960"/>
              <a:gd name="connsiteY175" fmla="*/ 2113807 h 4928259"/>
              <a:gd name="connsiteX176" fmla="*/ 4061361 w 7254960"/>
              <a:gd name="connsiteY176" fmla="*/ 2149433 h 4928259"/>
              <a:gd name="connsiteX177" fmla="*/ 4025735 w 7254960"/>
              <a:gd name="connsiteY177" fmla="*/ 2161309 h 4928259"/>
              <a:gd name="connsiteX178" fmla="*/ 3990109 w 7254960"/>
              <a:gd name="connsiteY178" fmla="*/ 2185059 h 4928259"/>
              <a:gd name="connsiteX179" fmla="*/ 3918857 w 7254960"/>
              <a:gd name="connsiteY179" fmla="*/ 2208810 h 4928259"/>
              <a:gd name="connsiteX180" fmla="*/ 3895107 w 7254960"/>
              <a:gd name="connsiteY180" fmla="*/ 2244436 h 4928259"/>
              <a:gd name="connsiteX181" fmla="*/ 3859481 w 7254960"/>
              <a:gd name="connsiteY181" fmla="*/ 2268187 h 4928259"/>
              <a:gd name="connsiteX182" fmla="*/ 3823855 w 7254960"/>
              <a:gd name="connsiteY182" fmla="*/ 2303813 h 4928259"/>
              <a:gd name="connsiteX183" fmla="*/ 3776353 w 7254960"/>
              <a:gd name="connsiteY183" fmla="*/ 2363189 h 4928259"/>
              <a:gd name="connsiteX184" fmla="*/ 3740728 w 7254960"/>
              <a:gd name="connsiteY184" fmla="*/ 2398815 h 4928259"/>
              <a:gd name="connsiteX185" fmla="*/ 3716977 w 7254960"/>
              <a:gd name="connsiteY185" fmla="*/ 2434441 h 4928259"/>
              <a:gd name="connsiteX186" fmla="*/ 3610099 w 7254960"/>
              <a:gd name="connsiteY186" fmla="*/ 2493818 h 4928259"/>
              <a:gd name="connsiteX187" fmla="*/ 3574473 w 7254960"/>
              <a:gd name="connsiteY187" fmla="*/ 2517568 h 4928259"/>
              <a:gd name="connsiteX188" fmla="*/ 3491346 w 7254960"/>
              <a:gd name="connsiteY188" fmla="*/ 2612571 h 4928259"/>
              <a:gd name="connsiteX189" fmla="*/ 3467595 w 7254960"/>
              <a:gd name="connsiteY189" fmla="*/ 2648197 h 4928259"/>
              <a:gd name="connsiteX190" fmla="*/ 3396343 w 7254960"/>
              <a:gd name="connsiteY190" fmla="*/ 2695698 h 4928259"/>
              <a:gd name="connsiteX191" fmla="*/ 3372592 w 7254960"/>
              <a:gd name="connsiteY191" fmla="*/ 2731324 h 4928259"/>
              <a:gd name="connsiteX192" fmla="*/ 3301340 w 7254960"/>
              <a:gd name="connsiteY192" fmla="*/ 2778826 h 4928259"/>
              <a:gd name="connsiteX193" fmla="*/ 3241964 w 7254960"/>
              <a:gd name="connsiteY193" fmla="*/ 2838202 h 4928259"/>
              <a:gd name="connsiteX194" fmla="*/ 3218213 w 7254960"/>
              <a:gd name="connsiteY194" fmla="*/ 2873828 h 4928259"/>
              <a:gd name="connsiteX195" fmla="*/ 3146961 w 7254960"/>
              <a:gd name="connsiteY195" fmla="*/ 2921329 h 4928259"/>
              <a:gd name="connsiteX196" fmla="*/ 3075709 w 7254960"/>
              <a:gd name="connsiteY196" fmla="*/ 2956955 h 4928259"/>
              <a:gd name="connsiteX197" fmla="*/ 3028208 w 7254960"/>
              <a:gd name="connsiteY197" fmla="*/ 3004457 h 4928259"/>
              <a:gd name="connsiteX198" fmla="*/ 2980707 w 7254960"/>
              <a:gd name="connsiteY198" fmla="*/ 3075709 h 4928259"/>
              <a:gd name="connsiteX199" fmla="*/ 2909455 w 7254960"/>
              <a:gd name="connsiteY199" fmla="*/ 3135085 h 4928259"/>
              <a:gd name="connsiteX200" fmla="*/ 2885704 w 7254960"/>
              <a:gd name="connsiteY200" fmla="*/ 3170711 h 4928259"/>
              <a:gd name="connsiteX201" fmla="*/ 2743200 w 7254960"/>
              <a:gd name="connsiteY201" fmla="*/ 3241963 h 4928259"/>
              <a:gd name="connsiteX202" fmla="*/ 2600696 w 7254960"/>
              <a:gd name="connsiteY202" fmla="*/ 3289465 h 4928259"/>
              <a:gd name="connsiteX203" fmla="*/ 2565070 w 7254960"/>
              <a:gd name="connsiteY203" fmla="*/ 3301340 h 4928259"/>
              <a:gd name="connsiteX204" fmla="*/ 2529444 w 7254960"/>
              <a:gd name="connsiteY204" fmla="*/ 3313215 h 4928259"/>
              <a:gd name="connsiteX205" fmla="*/ 2422566 w 7254960"/>
              <a:gd name="connsiteY205" fmla="*/ 3360716 h 4928259"/>
              <a:gd name="connsiteX206" fmla="*/ 2386940 w 7254960"/>
              <a:gd name="connsiteY206" fmla="*/ 3372592 h 4928259"/>
              <a:gd name="connsiteX207" fmla="*/ 2351315 w 7254960"/>
              <a:gd name="connsiteY207" fmla="*/ 3396342 h 4928259"/>
              <a:gd name="connsiteX208" fmla="*/ 2280063 w 7254960"/>
              <a:gd name="connsiteY208" fmla="*/ 3420093 h 4928259"/>
              <a:gd name="connsiteX209" fmla="*/ 2244437 w 7254960"/>
              <a:gd name="connsiteY209" fmla="*/ 3455719 h 4928259"/>
              <a:gd name="connsiteX210" fmla="*/ 2208811 w 7254960"/>
              <a:gd name="connsiteY210" fmla="*/ 3467594 h 4928259"/>
              <a:gd name="connsiteX211" fmla="*/ 2137559 w 7254960"/>
              <a:gd name="connsiteY211" fmla="*/ 3538846 h 4928259"/>
              <a:gd name="connsiteX212" fmla="*/ 2113808 w 7254960"/>
              <a:gd name="connsiteY212" fmla="*/ 3574472 h 4928259"/>
              <a:gd name="connsiteX213" fmla="*/ 2042556 w 7254960"/>
              <a:gd name="connsiteY213" fmla="*/ 3621974 h 4928259"/>
              <a:gd name="connsiteX214" fmla="*/ 1935678 w 7254960"/>
              <a:gd name="connsiteY214" fmla="*/ 3705101 h 4928259"/>
              <a:gd name="connsiteX215" fmla="*/ 1900052 w 7254960"/>
              <a:gd name="connsiteY215" fmla="*/ 3716976 h 4928259"/>
              <a:gd name="connsiteX216" fmla="*/ 1828800 w 7254960"/>
              <a:gd name="connsiteY216" fmla="*/ 3752602 h 4928259"/>
              <a:gd name="connsiteX217" fmla="*/ 1793174 w 7254960"/>
              <a:gd name="connsiteY217" fmla="*/ 3776353 h 4928259"/>
              <a:gd name="connsiteX218" fmla="*/ 1721922 w 7254960"/>
              <a:gd name="connsiteY218" fmla="*/ 3800103 h 4928259"/>
              <a:gd name="connsiteX219" fmla="*/ 1686296 w 7254960"/>
              <a:gd name="connsiteY219" fmla="*/ 3823854 h 4928259"/>
              <a:gd name="connsiteX220" fmla="*/ 1662546 w 7254960"/>
              <a:gd name="connsiteY220" fmla="*/ 3859480 h 4928259"/>
              <a:gd name="connsiteX221" fmla="*/ 1591294 w 7254960"/>
              <a:gd name="connsiteY221" fmla="*/ 3883231 h 4928259"/>
              <a:gd name="connsiteX222" fmla="*/ 1520042 w 7254960"/>
              <a:gd name="connsiteY222" fmla="*/ 3906981 h 4928259"/>
              <a:gd name="connsiteX223" fmla="*/ 1484416 w 7254960"/>
              <a:gd name="connsiteY223" fmla="*/ 3918857 h 4928259"/>
              <a:gd name="connsiteX224" fmla="*/ 1413164 w 7254960"/>
              <a:gd name="connsiteY224" fmla="*/ 3966358 h 4928259"/>
              <a:gd name="connsiteX225" fmla="*/ 1353787 w 7254960"/>
              <a:gd name="connsiteY225" fmla="*/ 4037610 h 4928259"/>
              <a:gd name="connsiteX226" fmla="*/ 1318161 w 7254960"/>
              <a:gd name="connsiteY226" fmla="*/ 4049485 h 4928259"/>
              <a:gd name="connsiteX227" fmla="*/ 1294411 w 7254960"/>
              <a:gd name="connsiteY227" fmla="*/ 4085111 h 4928259"/>
              <a:gd name="connsiteX228" fmla="*/ 1258785 w 7254960"/>
              <a:gd name="connsiteY228" fmla="*/ 4096987 h 4928259"/>
              <a:gd name="connsiteX229" fmla="*/ 1187533 w 7254960"/>
              <a:gd name="connsiteY229" fmla="*/ 4144488 h 4928259"/>
              <a:gd name="connsiteX230" fmla="*/ 1187533 w 7254960"/>
              <a:gd name="connsiteY230" fmla="*/ 4144488 h 4928259"/>
              <a:gd name="connsiteX231" fmla="*/ 1116281 w 7254960"/>
              <a:gd name="connsiteY231" fmla="*/ 4191989 h 4928259"/>
              <a:gd name="connsiteX232" fmla="*/ 961902 w 7254960"/>
              <a:gd name="connsiteY232" fmla="*/ 4203865 h 4928259"/>
              <a:gd name="connsiteX233" fmla="*/ 902525 w 7254960"/>
              <a:gd name="connsiteY233" fmla="*/ 4215740 h 4928259"/>
              <a:gd name="connsiteX234" fmla="*/ 866899 w 7254960"/>
              <a:gd name="connsiteY234" fmla="*/ 4227615 h 4928259"/>
              <a:gd name="connsiteX235" fmla="*/ 855024 w 7254960"/>
              <a:gd name="connsiteY235" fmla="*/ 4263241 h 4928259"/>
              <a:gd name="connsiteX236" fmla="*/ 819398 w 7254960"/>
              <a:gd name="connsiteY236" fmla="*/ 4286992 h 4928259"/>
              <a:gd name="connsiteX237" fmla="*/ 795647 w 7254960"/>
              <a:gd name="connsiteY237" fmla="*/ 4322618 h 4928259"/>
              <a:gd name="connsiteX238" fmla="*/ 724395 w 7254960"/>
              <a:gd name="connsiteY238" fmla="*/ 4370119 h 4928259"/>
              <a:gd name="connsiteX239" fmla="*/ 665018 w 7254960"/>
              <a:gd name="connsiteY239" fmla="*/ 4429496 h 4928259"/>
              <a:gd name="connsiteX240" fmla="*/ 593766 w 7254960"/>
              <a:gd name="connsiteY240" fmla="*/ 4500748 h 4928259"/>
              <a:gd name="connsiteX241" fmla="*/ 486889 w 7254960"/>
              <a:gd name="connsiteY241" fmla="*/ 4572000 h 4928259"/>
              <a:gd name="connsiteX242" fmla="*/ 380011 w 7254960"/>
              <a:gd name="connsiteY242" fmla="*/ 4619501 h 4928259"/>
              <a:gd name="connsiteX243" fmla="*/ 344385 w 7254960"/>
              <a:gd name="connsiteY243" fmla="*/ 4631376 h 4928259"/>
              <a:gd name="connsiteX244" fmla="*/ 273133 w 7254960"/>
              <a:gd name="connsiteY244" fmla="*/ 4678878 h 4928259"/>
              <a:gd name="connsiteX245" fmla="*/ 237507 w 7254960"/>
              <a:gd name="connsiteY245" fmla="*/ 4702628 h 4928259"/>
              <a:gd name="connsiteX246" fmla="*/ 201881 w 7254960"/>
              <a:gd name="connsiteY246" fmla="*/ 4738254 h 4928259"/>
              <a:gd name="connsiteX247" fmla="*/ 130629 w 7254960"/>
              <a:gd name="connsiteY247" fmla="*/ 4785755 h 4928259"/>
              <a:gd name="connsiteX248" fmla="*/ 23751 w 7254960"/>
              <a:gd name="connsiteY248" fmla="*/ 4809506 h 4928259"/>
              <a:gd name="connsiteX249" fmla="*/ 11876 w 7254960"/>
              <a:gd name="connsiteY249" fmla="*/ 4845132 h 4928259"/>
              <a:gd name="connsiteX250" fmla="*/ 47502 w 7254960"/>
              <a:gd name="connsiteY250" fmla="*/ 4916384 h 4928259"/>
              <a:gd name="connsiteX251" fmla="*/ 71252 w 7254960"/>
              <a:gd name="connsiteY251" fmla="*/ 4928259 h 492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7254960" h="4928259">
                <a:moveTo>
                  <a:pt x="0" y="4916384"/>
                </a:moveTo>
                <a:cubicBezTo>
                  <a:pt x="95003" y="4912426"/>
                  <a:pt x="191217" y="4920141"/>
                  <a:pt x="285008" y="4904509"/>
                </a:cubicBezTo>
                <a:cubicBezTo>
                  <a:pt x="313164" y="4899816"/>
                  <a:pt x="356260" y="4857007"/>
                  <a:pt x="356260" y="4857007"/>
                </a:cubicBezTo>
                <a:cubicBezTo>
                  <a:pt x="364177" y="4845132"/>
                  <a:pt x="369919" y="4831473"/>
                  <a:pt x="380011" y="4821381"/>
                </a:cubicBezTo>
                <a:cubicBezTo>
                  <a:pt x="390103" y="4811289"/>
                  <a:pt x="402872" y="4804014"/>
                  <a:pt x="415637" y="4797631"/>
                </a:cubicBezTo>
                <a:cubicBezTo>
                  <a:pt x="426833" y="4792033"/>
                  <a:pt x="438777" y="4786647"/>
                  <a:pt x="451263" y="4785755"/>
                </a:cubicBezTo>
                <a:cubicBezTo>
                  <a:pt x="550051" y="4778699"/>
                  <a:pt x="649185" y="4777838"/>
                  <a:pt x="748146" y="4773880"/>
                </a:cubicBezTo>
                <a:cubicBezTo>
                  <a:pt x="777122" y="4764222"/>
                  <a:pt x="796377" y="4761275"/>
                  <a:pt x="819398" y="4738254"/>
                </a:cubicBezTo>
                <a:cubicBezTo>
                  <a:pt x="829490" y="4728162"/>
                  <a:pt x="832407" y="4712026"/>
                  <a:pt x="843148" y="4702628"/>
                </a:cubicBezTo>
                <a:cubicBezTo>
                  <a:pt x="864630" y="4683831"/>
                  <a:pt x="890649" y="4670961"/>
                  <a:pt x="914400" y="4655127"/>
                </a:cubicBezTo>
                <a:cubicBezTo>
                  <a:pt x="926275" y="4647210"/>
                  <a:pt x="936486" y="4635889"/>
                  <a:pt x="950026" y="4631376"/>
                </a:cubicBezTo>
                <a:cubicBezTo>
                  <a:pt x="1027131" y="4605675"/>
                  <a:pt x="973186" y="4620634"/>
                  <a:pt x="1116281" y="4607626"/>
                </a:cubicBezTo>
                <a:lnTo>
                  <a:pt x="1187533" y="4583875"/>
                </a:lnTo>
                <a:cubicBezTo>
                  <a:pt x="1199408" y="4579917"/>
                  <a:pt x="1210884" y="4574455"/>
                  <a:pt x="1223159" y="4572000"/>
                </a:cubicBezTo>
                <a:cubicBezTo>
                  <a:pt x="1242951" y="4568041"/>
                  <a:pt x="1262954" y="4565019"/>
                  <a:pt x="1282535" y="4560124"/>
                </a:cubicBezTo>
                <a:cubicBezTo>
                  <a:pt x="1294679" y="4557088"/>
                  <a:pt x="1306125" y="4551688"/>
                  <a:pt x="1318161" y="4548249"/>
                </a:cubicBezTo>
                <a:cubicBezTo>
                  <a:pt x="1333854" y="4543765"/>
                  <a:pt x="1350030" y="4541064"/>
                  <a:pt x="1365663" y="4536374"/>
                </a:cubicBezTo>
                <a:cubicBezTo>
                  <a:pt x="1389643" y="4529180"/>
                  <a:pt x="1413164" y="4520540"/>
                  <a:pt x="1436915" y="4512623"/>
                </a:cubicBezTo>
                <a:lnTo>
                  <a:pt x="1472540" y="4500748"/>
                </a:lnTo>
                <a:cubicBezTo>
                  <a:pt x="1484415" y="4496789"/>
                  <a:pt x="1497750" y="4495815"/>
                  <a:pt x="1508166" y="4488872"/>
                </a:cubicBezTo>
                <a:cubicBezTo>
                  <a:pt x="1520041" y="4480955"/>
                  <a:pt x="1530674" y="4470744"/>
                  <a:pt x="1543792" y="4465122"/>
                </a:cubicBezTo>
                <a:cubicBezTo>
                  <a:pt x="1558794" y="4458693"/>
                  <a:pt x="1575661" y="4457936"/>
                  <a:pt x="1591294" y="4453246"/>
                </a:cubicBezTo>
                <a:cubicBezTo>
                  <a:pt x="1615274" y="4446052"/>
                  <a:pt x="1662546" y="4429496"/>
                  <a:pt x="1662546" y="4429496"/>
                </a:cubicBezTo>
                <a:cubicBezTo>
                  <a:pt x="1674421" y="4421579"/>
                  <a:pt x="1685130" y="4411542"/>
                  <a:pt x="1698172" y="4405745"/>
                </a:cubicBezTo>
                <a:cubicBezTo>
                  <a:pt x="1721050" y="4395577"/>
                  <a:pt x="1748593" y="4395881"/>
                  <a:pt x="1769424" y="4381994"/>
                </a:cubicBezTo>
                <a:lnTo>
                  <a:pt x="1947553" y="4263241"/>
                </a:lnTo>
                <a:lnTo>
                  <a:pt x="2018805" y="4215740"/>
                </a:lnTo>
                <a:lnTo>
                  <a:pt x="2125683" y="4180114"/>
                </a:lnTo>
                <a:cubicBezTo>
                  <a:pt x="2137558" y="4176156"/>
                  <a:pt x="2148962" y="4170297"/>
                  <a:pt x="2161309" y="4168239"/>
                </a:cubicBezTo>
                <a:cubicBezTo>
                  <a:pt x="2300937" y="4144966"/>
                  <a:pt x="2173766" y="4168109"/>
                  <a:pt x="2280063" y="4144488"/>
                </a:cubicBezTo>
                <a:cubicBezTo>
                  <a:pt x="2299766" y="4140110"/>
                  <a:pt x="2319772" y="4137152"/>
                  <a:pt x="2339439" y="4132613"/>
                </a:cubicBezTo>
                <a:cubicBezTo>
                  <a:pt x="2426492" y="4112524"/>
                  <a:pt x="2411180" y="4116616"/>
                  <a:pt x="2470068" y="4096987"/>
                </a:cubicBezTo>
                <a:cubicBezTo>
                  <a:pt x="2523183" y="4017313"/>
                  <a:pt x="2460613" y="4095373"/>
                  <a:pt x="2529444" y="4049485"/>
                </a:cubicBezTo>
                <a:cubicBezTo>
                  <a:pt x="2543418" y="4040169"/>
                  <a:pt x="2552168" y="4024610"/>
                  <a:pt x="2565070" y="4013859"/>
                </a:cubicBezTo>
                <a:cubicBezTo>
                  <a:pt x="2576034" y="4004722"/>
                  <a:pt x="2589732" y="3999246"/>
                  <a:pt x="2600696" y="3990109"/>
                </a:cubicBezTo>
                <a:cubicBezTo>
                  <a:pt x="2613598" y="3979358"/>
                  <a:pt x="2623420" y="3965234"/>
                  <a:pt x="2636322" y="3954483"/>
                </a:cubicBezTo>
                <a:cubicBezTo>
                  <a:pt x="2647286" y="3945346"/>
                  <a:pt x="2660984" y="3939869"/>
                  <a:pt x="2671948" y="3930732"/>
                </a:cubicBezTo>
                <a:cubicBezTo>
                  <a:pt x="2684850" y="3919981"/>
                  <a:pt x="2694317" y="3905417"/>
                  <a:pt x="2707574" y="3895106"/>
                </a:cubicBezTo>
                <a:cubicBezTo>
                  <a:pt x="2730106" y="3877581"/>
                  <a:pt x="2778826" y="3847605"/>
                  <a:pt x="2778826" y="3847605"/>
                </a:cubicBezTo>
                <a:cubicBezTo>
                  <a:pt x="2846893" y="3745507"/>
                  <a:pt x="2756260" y="3865658"/>
                  <a:pt x="2838203" y="3800103"/>
                </a:cubicBezTo>
                <a:cubicBezTo>
                  <a:pt x="2849348" y="3791187"/>
                  <a:pt x="2850808" y="3773394"/>
                  <a:pt x="2861953" y="3764478"/>
                </a:cubicBezTo>
                <a:cubicBezTo>
                  <a:pt x="2871728" y="3756658"/>
                  <a:pt x="2886383" y="3758200"/>
                  <a:pt x="2897579" y="3752602"/>
                </a:cubicBezTo>
                <a:cubicBezTo>
                  <a:pt x="2910344" y="3746219"/>
                  <a:pt x="2922241" y="3737989"/>
                  <a:pt x="2933205" y="3728852"/>
                </a:cubicBezTo>
                <a:cubicBezTo>
                  <a:pt x="2965166" y="3702218"/>
                  <a:pt x="2966549" y="3686323"/>
                  <a:pt x="3004457" y="3669475"/>
                </a:cubicBezTo>
                <a:cubicBezTo>
                  <a:pt x="3027335" y="3659307"/>
                  <a:pt x="3054878" y="3659611"/>
                  <a:pt x="3075709" y="3645724"/>
                </a:cubicBezTo>
                <a:cubicBezTo>
                  <a:pt x="3099460" y="3629890"/>
                  <a:pt x="3119269" y="3605146"/>
                  <a:pt x="3146961" y="3598223"/>
                </a:cubicBezTo>
                <a:cubicBezTo>
                  <a:pt x="3178629" y="3590306"/>
                  <a:pt x="3209956" y="3580874"/>
                  <a:pt x="3241964" y="3574472"/>
                </a:cubicBezTo>
                <a:cubicBezTo>
                  <a:pt x="3261756" y="3570514"/>
                  <a:pt x="3281867" y="3567908"/>
                  <a:pt x="3301340" y="3562597"/>
                </a:cubicBezTo>
                <a:cubicBezTo>
                  <a:pt x="3325493" y="3556010"/>
                  <a:pt x="3372592" y="3538846"/>
                  <a:pt x="3372592" y="3538846"/>
                </a:cubicBezTo>
                <a:cubicBezTo>
                  <a:pt x="3380509" y="3526971"/>
                  <a:pt x="3386251" y="3513312"/>
                  <a:pt x="3396343" y="3503220"/>
                </a:cubicBezTo>
                <a:cubicBezTo>
                  <a:pt x="3406435" y="3493128"/>
                  <a:pt x="3422571" y="3490211"/>
                  <a:pt x="3431969" y="3479470"/>
                </a:cubicBezTo>
                <a:cubicBezTo>
                  <a:pt x="3465000" y="3441720"/>
                  <a:pt x="3473280" y="3400470"/>
                  <a:pt x="3515096" y="3372592"/>
                </a:cubicBezTo>
                <a:cubicBezTo>
                  <a:pt x="3525511" y="3365648"/>
                  <a:pt x="3539526" y="3366314"/>
                  <a:pt x="3550722" y="3360716"/>
                </a:cubicBezTo>
                <a:cubicBezTo>
                  <a:pt x="3563487" y="3354333"/>
                  <a:pt x="3573583" y="3343349"/>
                  <a:pt x="3586348" y="3336966"/>
                </a:cubicBezTo>
                <a:cubicBezTo>
                  <a:pt x="3603390" y="3328445"/>
                  <a:pt x="3654249" y="3317022"/>
                  <a:pt x="3669476" y="3313215"/>
                </a:cubicBezTo>
                <a:cubicBezTo>
                  <a:pt x="3681351" y="3305298"/>
                  <a:pt x="3694435" y="3298947"/>
                  <a:pt x="3705102" y="3289465"/>
                </a:cubicBezTo>
                <a:cubicBezTo>
                  <a:pt x="3730206" y="3267150"/>
                  <a:pt x="3748406" y="3236845"/>
                  <a:pt x="3776353" y="3218213"/>
                </a:cubicBezTo>
                <a:cubicBezTo>
                  <a:pt x="3788228" y="3210296"/>
                  <a:pt x="3801015" y="3203599"/>
                  <a:pt x="3811979" y="3194462"/>
                </a:cubicBezTo>
                <a:cubicBezTo>
                  <a:pt x="3824881" y="3183711"/>
                  <a:pt x="3834348" y="3169147"/>
                  <a:pt x="3847605" y="3158836"/>
                </a:cubicBezTo>
                <a:cubicBezTo>
                  <a:pt x="3870137" y="3141311"/>
                  <a:pt x="3918857" y="3111335"/>
                  <a:pt x="3918857" y="3111335"/>
                </a:cubicBezTo>
                <a:cubicBezTo>
                  <a:pt x="3926774" y="3099460"/>
                  <a:pt x="3931463" y="3084625"/>
                  <a:pt x="3942608" y="3075709"/>
                </a:cubicBezTo>
                <a:cubicBezTo>
                  <a:pt x="3952383" y="3067889"/>
                  <a:pt x="3967038" y="3069431"/>
                  <a:pt x="3978234" y="3063833"/>
                </a:cubicBezTo>
                <a:cubicBezTo>
                  <a:pt x="3990999" y="3057450"/>
                  <a:pt x="4002896" y="3049220"/>
                  <a:pt x="4013860" y="3040083"/>
                </a:cubicBezTo>
                <a:cubicBezTo>
                  <a:pt x="4026762" y="3029332"/>
                  <a:pt x="4036584" y="3015208"/>
                  <a:pt x="4049486" y="3004457"/>
                </a:cubicBezTo>
                <a:cubicBezTo>
                  <a:pt x="4080909" y="2978271"/>
                  <a:pt x="4115484" y="2965131"/>
                  <a:pt x="4156364" y="2956955"/>
                </a:cubicBezTo>
                <a:cubicBezTo>
                  <a:pt x="4195948" y="2949038"/>
                  <a:pt x="4236820" y="2945971"/>
                  <a:pt x="4275117" y="2933205"/>
                </a:cubicBezTo>
                <a:lnTo>
                  <a:pt x="4346369" y="2909454"/>
                </a:lnTo>
                <a:cubicBezTo>
                  <a:pt x="4363894" y="2883167"/>
                  <a:pt x="4378316" y="2856489"/>
                  <a:pt x="4405746" y="2838202"/>
                </a:cubicBezTo>
                <a:cubicBezTo>
                  <a:pt x="4416161" y="2831258"/>
                  <a:pt x="4429497" y="2830285"/>
                  <a:pt x="4441372" y="2826327"/>
                </a:cubicBezTo>
                <a:cubicBezTo>
                  <a:pt x="4453247" y="2818410"/>
                  <a:pt x="4464232" y="2808959"/>
                  <a:pt x="4476998" y="2802576"/>
                </a:cubicBezTo>
                <a:cubicBezTo>
                  <a:pt x="4490041" y="2796055"/>
                  <a:pt x="4550113" y="2780027"/>
                  <a:pt x="4560125" y="2778826"/>
                </a:cubicBezTo>
                <a:cubicBezTo>
                  <a:pt x="4643034" y="2768877"/>
                  <a:pt x="4809507" y="2755075"/>
                  <a:pt x="4809507" y="2755075"/>
                </a:cubicBezTo>
                <a:cubicBezTo>
                  <a:pt x="4833258" y="2747158"/>
                  <a:pt x="4866872" y="2752155"/>
                  <a:pt x="4880759" y="2731324"/>
                </a:cubicBezTo>
                <a:cubicBezTo>
                  <a:pt x="4924301" y="2666010"/>
                  <a:pt x="4880759" y="2721428"/>
                  <a:pt x="4940135" y="2671948"/>
                </a:cubicBezTo>
                <a:cubicBezTo>
                  <a:pt x="4953037" y="2661197"/>
                  <a:pt x="4965010" y="2649224"/>
                  <a:pt x="4975761" y="2636322"/>
                </a:cubicBezTo>
                <a:cubicBezTo>
                  <a:pt x="4984898" y="2625358"/>
                  <a:pt x="4988367" y="2609612"/>
                  <a:pt x="4999512" y="2600696"/>
                </a:cubicBezTo>
                <a:cubicBezTo>
                  <a:pt x="5009287" y="2592876"/>
                  <a:pt x="5023263" y="2592779"/>
                  <a:pt x="5035138" y="2588820"/>
                </a:cubicBezTo>
                <a:cubicBezTo>
                  <a:pt x="5047013" y="2576945"/>
                  <a:pt x="5057507" y="2563505"/>
                  <a:pt x="5070764" y="2553194"/>
                </a:cubicBezTo>
                <a:cubicBezTo>
                  <a:pt x="5093296" y="2535669"/>
                  <a:pt x="5121832" y="2525877"/>
                  <a:pt x="5142016" y="2505693"/>
                </a:cubicBezTo>
                <a:cubicBezTo>
                  <a:pt x="5187734" y="2459975"/>
                  <a:pt x="5163668" y="2479383"/>
                  <a:pt x="5213268" y="2446316"/>
                </a:cubicBezTo>
                <a:cubicBezTo>
                  <a:pt x="5221185" y="2434441"/>
                  <a:pt x="5227881" y="2421654"/>
                  <a:pt x="5237018" y="2410690"/>
                </a:cubicBezTo>
                <a:cubicBezTo>
                  <a:pt x="5265589" y="2376404"/>
                  <a:pt x="5273243" y="2374666"/>
                  <a:pt x="5308270" y="2351314"/>
                </a:cubicBezTo>
                <a:cubicBezTo>
                  <a:pt x="5371606" y="2256311"/>
                  <a:pt x="5288478" y="2371106"/>
                  <a:pt x="5367647" y="2291937"/>
                </a:cubicBezTo>
                <a:cubicBezTo>
                  <a:pt x="5377739" y="2281845"/>
                  <a:pt x="5381306" y="2266403"/>
                  <a:pt x="5391398" y="2256311"/>
                </a:cubicBezTo>
                <a:cubicBezTo>
                  <a:pt x="5425428" y="2222281"/>
                  <a:pt x="5424019" y="2240000"/>
                  <a:pt x="5462650" y="2220685"/>
                </a:cubicBezTo>
                <a:cubicBezTo>
                  <a:pt x="5475415" y="2214302"/>
                  <a:pt x="5486401" y="2204852"/>
                  <a:pt x="5498276" y="2196935"/>
                </a:cubicBezTo>
                <a:cubicBezTo>
                  <a:pt x="5561606" y="2101937"/>
                  <a:pt x="5478487" y="2216723"/>
                  <a:pt x="5557652" y="2137558"/>
                </a:cubicBezTo>
                <a:cubicBezTo>
                  <a:pt x="5636821" y="2058389"/>
                  <a:pt x="5522026" y="2141517"/>
                  <a:pt x="5617029" y="2078181"/>
                </a:cubicBezTo>
                <a:cubicBezTo>
                  <a:pt x="5680360" y="1983182"/>
                  <a:pt x="5597240" y="2097969"/>
                  <a:pt x="5676405" y="2018805"/>
                </a:cubicBezTo>
                <a:cubicBezTo>
                  <a:pt x="5720218" y="1974992"/>
                  <a:pt x="5677418" y="1986462"/>
                  <a:pt x="5735782" y="1947553"/>
                </a:cubicBezTo>
                <a:cubicBezTo>
                  <a:pt x="5746197" y="1940609"/>
                  <a:pt x="5759533" y="1939636"/>
                  <a:pt x="5771408" y="1935678"/>
                </a:cubicBezTo>
                <a:cubicBezTo>
                  <a:pt x="5783283" y="1927761"/>
                  <a:pt x="5793992" y="1917724"/>
                  <a:pt x="5807034" y="1911927"/>
                </a:cubicBezTo>
                <a:cubicBezTo>
                  <a:pt x="5857833" y="1889349"/>
                  <a:pt x="5877426" y="1890118"/>
                  <a:pt x="5925787" y="1876301"/>
                </a:cubicBezTo>
                <a:cubicBezTo>
                  <a:pt x="5937823" y="1872862"/>
                  <a:pt x="5949538" y="1868384"/>
                  <a:pt x="5961413" y="1864426"/>
                </a:cubicBezTo>
                <a:cubicBezTo>
                  <a:pt x="6063513" y="1796359"/>
                  <a:pt x="5934333" y="1877966"/>
                  <a:pt x="6032665" y="1828800"/>
                </a:cubicBezTo>
                <a:cubicBezTo>
                  <a:pt x="6045431" y="1822417"/>
                  <a:pt x="6056416" y="1812966"/>
                  <a:pt x="6068291" y="1805049"/>
                </a:cubicBezTo>
                <a:cubicBezTo>
                  <a:pt x="6076208" y="1793174"/>
                  <a:pt x="6081950" y="1779515"/>
                  <a:pt x="6092042" y="1769423"/>
                </a:cubicBezTo>
                <a:cubicBezTo>
                  <a:pt x="6102134" y="1759331"/>
                  <a:pt x="6116054" y="1753968"/>
                  <a:pt x="6127668" y="1745672"/>
                </a:cubicBezTo>
                <a:cubicBezTo>
                  <a:pt x="6143773" y="1734168"/>
                  <a:pt x="6160142" y="1722927"/>
                  <a:pt x="6175169" y="1710046"/>
                </a:cubicBezTo>
                <a:cubicBezTo>
                  <a:pt x="6231776" y="1661526"/>
                  <a:pt x="6185822" y="1682744"/>
                  <a:pt x="6246421" y="1662545"/>
                </a:cubicBezTo>
                <a:cubicBezTo>
                  <a:pt x="6268793" y="1640173"/>
                  <a:pt x="6287914" y="1616394"/>
                  <a:pt x="6317673" y="1603168"/>
                </a:cubicBezTo>
                <a:cubicBezTo>
                  <a:pt x="6340551" y="1593000"/>
                  <a:pt x="6388925" y="1579418"/>
                  <a:pt x="6388925" y="1579418"/>
                </a:cubicBezTo>
                <a:cubicBezTo>
                  <a:pt x="6491025" y="1511351"/>
                  <a:pt x="6361845" y="1592958"/>
                  <a:pt x="6460177" y="1543792"/>
                </a:cubicBezTo>
                <a:cubicBezTo>
                  <a:pt x="6552260" y="1497751"/>
                  <a:pt x="6441882" y="1538014"/>
                  <a:pt x="6531429" y="1508166"/>
                </a:cubicBezTo>
                <a:cubicBezTo>
                  <a:pt x="6645079" y="1394516"/>
                  <a:pt x="6499564" y="1529409"/>
                  <a:pt x="6602681" y="1460665"/>
                </a:cubicBezTo>
                <a:cubicBezTo>
                  <a:pt x="6616655" y="1451349"/>
                  <a:pt x="6625405" y="1435790"/>
                  <a:pt x="6638307" y="1425039"/>
                </a:cubicBezTo>
                <a:cubicBezTo>
                  <a:pt x="6649271" y="1415902"/>
                  <a:pt x="6662058" y="1409205"/>
                  <a:pt x="6673933" y="1401288"/>
                </a:cubicBezTo>
                <a:cubicBezTo>
                  <a:pt x="6713517" y="1341911"/>
                  <a:pt x="6685807" y="1373579"/>
                  <a:pt x="6768935" y="1318161"/>
                </a:cubicBezTo>
                <a:lnTo>
                  <a:pt x="6804561" y="1294410"/>
                </a:lnTo>
                <a:cubicBezTo>
                  <a:pt x="6846944" y="1230837"/>
                  <a:pt x="6818220" y="1268876"/>
                  <a:pt x="6899564" y="1187532"/>
                </a:cubicBezTo>
                <a:cubicBezTo>
                  <a:pt x="6911439" y="1175657"/>
                  <a:pt x="6925874" y="1165880"/>
                  <a:pt x="6935190" y="1151906"/>
                </a:cubicBezTo>
                <a:cubicBezTo>
                  <a:pt x="6990608" y="1068779"/>
                  <a:pt x="6958940" y="1096488"/>
                  <a:pt x="7018317" y="1056903"/>
                </a:cubicBezTo>
                <a:lnTo>
                  <a:pt x="7065818" y="985652"/>
                </a:lnTo>
                <a:lnTo>
                  <a:pt x="7089569" y="950026"/>
                </a:lnTo>
                <a:cubicBezTo>
                  <a:pt x="7096693" y="928654"/>
                  <a:pt x="7111332" y="887770"/>
                  <a:pt x="7113320" y="866898"/>
                </a:cubicBezTo>
                <a:cubicBezTo>
                  <a:pt x="7119711" y="799792"/>
                  <a:pt x="7116476" y="731861"/>
                  <a:pt x="7125195" y="665018"/>
                </a:cubicBezTo>
                <a:cubicBezTo>
                  <a:pt x="7133168" y="603894"/>
                  <a:pt x="7163341" y="572173"/>
                  <a:pt x="7196447" y="522514"/>
                </a:cubicBezTo>
                <a:lnTo>
                  <a:pt x="7220198" y="486888"/>
                </a:lnTo>
                <a:cubicBezTo>
                  <a:pt x="7275905" y="319761"/>
                  <a:pt x="7252832" y="416780"/>
                  <a:pt x="7232073" y="95002"/>
                </a:cubicBezTo>
                <a:cubicBezTo>
                  <a:pt x="7230521" y="70940"/>
                  <a:pt x="7217197" y="28475"/>
                  <a:pt x="7196447" y="11875"/>
                </a:cubicBezTo>
                <a:cubicBezTo>
                  <a:pt x="7186672" y="4055"/>
                  <a:pt x="7172696" y="3958"/>
                  <a:pt x="7160821" y="0"/>
                </a:cubicBezTo>
                <a:cubicBezTo>
                  <a:pt x="7137070" y="7917"/>
                  <a:pt x="7107272" y="6047"/>
                  <a:pt x="7089569" y="23750"/>
                </a:cubicBezTo>
                <a:cubicBezTo>
                  <a:pt x="7043851" y="69468"/>
                  <a:pt x="7067917" y="50060"/>
                  <a:pt x="7018317" y="83127"/>
                </a:cubicBezTo>
                <a:cubicBezTo>
                  <a:pt x="6954978" y="178134"/>
                  <a:pt x="7038112" y="63331"/>
                  <a:pt x="6958940" y="142503"/>
                </a:cubicBezTo>
                <a:cubicBezTo>
                  <a:pt x="6948848" y="152595"/>
                  <a:pt x="6947293" y="170565"/>
                  <a:pt x="6935190" y="178129"/>
                </a:cubicBezTo>
                <a:cubicBezTo>
                  <a:pt x="6913960" y="191398"/>
                  <a:pt x="6863938" y="201880"/>
                  <a:pt x="6863938" y="201880"/>
                </a:cubicBezTo>
                <a:cubicBezTo>
                  <a:pt x="6762996" y="269176"/>
                  <a:pt x="6919360" y="158334"/>
                  <a:pt x="6780811" y="296883"/>
                </a:cubicBezTo>
                <a:cubicBezTo>
                  <a:pt x="6757060" y="320634"/>
                  <a:pt x="6728191" y="340188"/>
                  <a:pt x="6709559" y="368135"/>
                </a:cubicBezTo>
                <a:cubicBezTo>
                  <a:pt x="6701642" y="380010"/>
                  <a:pt x="6695900" y="393669"/>
                  <a:pt x="6685808" y="403761"/>
                </a:cubicBezTo>
                <a:cubicBezTo>
                  <a:pt x="6646272" y="443297"/>
                  <a:pt x="6658016" y="415242"/>
                  <a:pt x="6614556" y="439387"/>
                </a:cubicBezTo>
                <a:cubicBezTo>
                  <a:pt x="6589603" y="453250"/>
                  <a:pt x="6563488" y="466704"/>
                  <a:pt x="6543304" y="486888"/>
                </a:cubicBezTo>
                <a:cubicBezTo>
                  <a:pt x="6531429" y="498763"/>
                  <a:pt x="6518429" y="509612"/>
                  <a:pt x="6507678" y="522514"/>
                </a:cubicBezTo>
                <a:cubicBezTo>
                  <a:pt x="6498541" y="533478"/>
                  <a:pt x="6495073" y="549224"/>
                  <a:pt x="6483928" y="558140"/>
                </a:cubicBezTo>
                <a:cubicBezTo>
                  <a:pt x="6474153" y="565960"/>
                  <a:pt x="6460177" y="566057"/>
                  <a:pt x="6448302" y="570015"/>
                </a:cubicBezTo>
                <a:cubicBezTo>
                  <a:pt x="6440385" y="581890"/>
                  <a:pt x="6434643" y="595549"/>
                  <a:pt x="6424551" y="605641"/>
                </a:cubicBezTo>
                <a:cubicBezTo>
                  <a:pt x="6401529" y="628663"/>
                  <a:pt x="6382276" y="631608"/>
                  <a:pt x="6353299" y="641267"/>
                </a:cubicBezTo>
                <a:cubicBezTo>
                  <a:pt x="6320799" y="662934"/>
                  <a:pt x="6310589" y="663144"/>
                  <a:pt x="6293922" y="700644"/>
                </a:cubicBezTo>
                <a:cubicBezTo>
                  <a:pt x="6252270" y="794361"/>
                  <a:pt x="6298636" y="752921"/>
                  <a:pt x="6234546" y="795646"/>
                </a:cubicBezTo>
                <a:cubicBezTo>
                  <a:pt x="6218712" y="819397"/>
                  <a:pt x="6210795" y="851064"/>
                  <a:pt x="6187044" y="866898"/>
                </a:cubicBezTo>
                <a:cubicBezTo>
                  <a:pt x="6098591" y="925867"/>
                  <a:pt x="6207228" y="850078"/>
                  <a:pt x="6115792" y="926275"/>
                </a:cubicBezTo>
                <a:cubicBezTo>
                  <a:pt x="6104828" y="935412"/>
                  <a:pt x="6092041" y="942109"/>
                  <a:pt x="6080166" y="950026"/>
                </a:cubicBezTo>
                <a:cubicBezTo>
                  <a:pt x="6040583" y="1009402"/>
                  <a:pt x="6068291" y="977736"/>
                  <a:pt x="5985164" y="1033153"/>
                </a:cubicBezTo>
                <a:cubicBezTo>
                  <a:pt x="5973289" y="1041070"/>
                  <a:pt x="5963078" y="1052389"/>
                  <a:pt x="5949538" y="1056903"/>
                </a:cubicBezTo>
                <a:cubicBezTo>
                  <a:pt x="5916527" y="1067907"/>
                  <a:pt x="5905909" y="1067975"/>
                  <a:pt x="5878286" y="1092529"/>
                </a:cubicBezTo>
                <a:cubicBezTo>
                  <a:pt x="5853182" y="1114844"/>
                  <a:pt x="5830785" y="1140030"/>
                  <a:pt x="5807034" y="1163781"/>
                </a:cubicBezTo>
                <a:lnTo>
                  <a:pt x="5771408" y="1199407"/>
                </a:lnTo>
                <a:cubicBezTo>
                  <a:pt x="5767450" y="1211282"/>
                  <a:pt x="5767353" y="1225258"/>
                  <a:pt x="5759533" y="1235033"/>
                </a:cubicBezTo>
                <a:cubicBezTo>
                  <a:pt x="5750617" y="1246178"/>
                  <a:pt x="5736673" y="1252401"/>
                  <a:pt x="5723907" y="1258784"/>
                </a:cubicBezTo>
                <a:cubicBezTo>
                  <a:pt x="5704929" y="1268273"/>
                  <a:pt x="5658529" y="1277464"/>
                  <a:pt x="5640779" y="1282535"/>
                </a:cubicBezTo>
                <a:cubicBezTo>
                  <a:pt x="5628743" y="1285974"/>
                  <a:pt x="5617028" y="1290452"/>
                  <a:pt x="5605153" y="1294410"/>
                </a:cubicBezTo>
                <a:lnTo>
                  <a:pt x="5533902" y="1401288"/>
                </a:lnTo>
                <a:lnTo>
                  <a:pt x="5510151" y="1436914"/>
                </a:lnTo>
                <a:cubicBezTo>
                  <a:pt x="5502234" y="1448789"/>
                  <a:pt x="5496492" y="1462448"/>
                  <a:pt x="5486400" y="1472540"/>
                </a:cubicBezTo>
                <a:cubicBezTo>
                  <a:pt x="5474525" y="1484415"/>
                  <a:pt x="5465455" y="1500010"/>
                  <a:pt x="5450774" y="1508166"/>
                </a:cubicBezTo>
                <a:cubicBezTo>
                  <a:pt x="5428889" y="1520324"/>
                  <a:pt x="5379522" y="1531916"/>
                  <a:pt x="5379522" y="1531916"/>
                </a:cubicBezTo>
                <a:lnTo>
                  <a:pt x="5308270" y="1579418"/>
                </a:lnTo>
                <a:cubicBezTo>
                  <a:pt x="5276247" y="1600767"/>
                  <a:pt x="5273889" y="1606850"/>
                  <a:pt x="5237018" y="1615044"/>
                </a:cubicBezTo>
                <a:cubicBezTo>
                  <a:pt x="5213513" y="1620267"/>
                  <a:pt x="5189517" y="1622961"/>
                  <a:pt x="5165766" y="1626919"/>
                </a:cubicBezTo>
                <a:cubicBezTo>
                  <a:pt x="5161808" y="1638794"/>
                  <a:pt x="5159489" y="1651349"/>
                  <a:pt x="5153891" y="1662545"/>
                </a:cubicBezTo>
                <a:cubicBezTo>
                  <a:pt x="5147508" y="1675311"/>
                  <a:pt x="5139277" y="1687207"/>
                  <a:pt x="5130140" y="1698171"/>
                </a:cubicBezTo>
                <a:cubicBezTo>
                  <a:pt x="5111380" y="1720683"/>
                  <a:pt x="5085579" y="1744203"/>
                  <a:pt x="5058889" y="1757548"/>
                </a:cubicBezTo>
                <a:cubicBezTo>
                  <a:pt x="5047693" y="1763146"/>
                  <a:pt x="5035138" y="1765465"/>
                  <a:pt x="5023263" y="1769423"/>
                </a:cubicBezTo>
                <a:cubicBezTo>
                  <a:pt x="5007429" y="1765465"/>
                  <a:pt x="4991454" y="1762032"/>
                  <a:pt x="4975761" y="1757548"/>
                </a:cubicBezTo>
                <a:cubicBezTo>
                  <a:pt x="4963725" y="1754109"/>
                  <a:pt x="4952576" y="1744290"/>
                  <a:pt x="4940135" y="1745672"/>
                </a:cubicBezTo>
                <a:cubicBezTo>
                  <a:pt x="4915253" y="1748437"/>
                  <a:pt x="4892634" y="1761506"/>
                  <a:pt x="4868883" y="1769423"/>
                </a:cubicBezTo>
                <a:cubicBezTo>
                  <a:pt x="4857008" y="1773381"/>
                  <a:pt x="4845698" y="1779916"/>
                  <a:pt x="4833257" y="1781298"/>
                </a:cubicBezTo>
                <a:lnTo>
                  <a:pt x="4726379" y="1793174"/>
                </a:lnTo>
                <a:cubicBezTo>
                  <a:pt x="4700115" y="1819438"/>
                  <a:pt x="4688194" y="1836017"/>
                  <a:pt x="4655128" y="1852550"/>
                </a:cubicBezTo>
                <a:cubicBezTo>
                  <a:pt x="4556792" y="1901719"/>
                  <a:pt x="4685979" y="1820109"/>
                  <a:pt x="4583876" y="1888176"/>
                </a:cubicBezTo>
                <a:cubicBezTo>
                  <a:pt x="4575959" y="1900051"/>
                  <a:pt x="4570217" y="1913710"/>
                  <a:pt x="4560125" y="1923802"/>
                </a:cubicBezTo>
                <a:cubicBezTo>
                  <a:pt x="4523582" y="1960345"/>
                  <a:pt x="4506326" y="1946158"/>
                  <a:pt x="4453247" y="1959428"/>
                </a:cubicBezTo>
                <a:cubicBezTo>
                  <a:pt x="4428959" y="1965500"/>
                  <a:pt x="4381995" y="1983179"/>
                  <a:pt x="4381995" y="1983179"/>
                </a:cubicBezTo>
                <a:cubicBezTo>
                  <a:pt x="4362995" y="2040181"/>
                  <a:pt x="4385162" y="2005346"/>
                  <a:pt x="4334494" y="2030680"/>
                </a:cubicBezTo>
                <a:cubicBezTo>
                  <a:pt x="4321728" y="2037063"/>
                  <a:pt x="4312659" y="2050754"/>
                  <a:pt x="4298868" y="2054431"/>
                </a:cubicBezTo>
                <a:cubicBezTo>
                  <a:pt x="4252337" y="2066839"/>
                  <a:pt x="4156364" y="2078181"/>
                  <a:pt x="4156364" y="2078181"/>
                </a:cubicBezTo>
                <a:cubicBezTo>
                  <a:pt x="4127390" y="2087839"/>
                  <a:pt x="4108131" y="2090788"/>
                  <a:pt x="4085112" y="2113807"/>
                </a:cubicBezTo>
                <a:cubicBezTo>
                  <a:pt x="4075020" y="2123899"/>
                  <a:pt x="4072506" y="2140517"/>
                  <a:pt x="4061361" y="2149433"/>
                </a:cubicBezTo>
                <a:cubicBezTo>
                  <a:pt x="4051586" y="2157253"/>
                  <a:pt x="4036931" y="2155711"/>
                  <a:pt x="4025735" y="2161309"/>
                </a:cubicBezTo>
                <a:cubicBezTo>
                  <a:pt x="4012970" y="2167692"/>
                  <a:pt x="4003151" y="2179263"/>
                  <a:pt x="3990109" y="2185059"/>
                </a:cubicBezTo>
                <a:cubicBezTo>
                  <a:pt x="3967231" y="2195227"/>
                  <a:pt x="3918857" y="2208810"/>
                  <a:pt x="3918857" y="2208810"/>
                </a:cubicBezTo>
                <a:cubicBezTo>
                  <a:pt x="3910940" y="2220685"/>
                  <a:pt x="3905199" y="2234344"/>
                  <a:pt x="3895107" y="2244436"/>
                </a:cubicBezTo>
                <a:cubicBezTo>
                  <a:pt x="3885015" y="2254528"/>
                  <a:pt x="3870445" y="2259050"/>
                  <a:pt x="3859481" y="2268187"/>
                </a:cubicBezTo>
                <a:cubicBezTo>
                  <a:pt x="3846579" y="2278938"/>
                  <a:pt x="3835730" y="2291938"/>
                  <a:pt x="3823855" y="2303813"/>
                </a:cubicBezTo>
                <a:cubicBezTo>
                  <a:pt x="3804359" y="2362299"/>
                  <a:pt x="3825937" y="2321869"/>
                  <a:pt x="3776353" y="2363189"/>
                </a:cubicBezTo>
                <a:cubicBezTo>
                  <a:pt x="3763451" y="2373940"/>
                  <a:pt x="3751479" y="2385913"/>
                  <a:pt x="3740728" y="2398815"/>
                </a:cubicBezTo>
                <a:cubicBezTo>
                  <a:pt x="3731591" y="2409779"/>
                  <a:pt x="3727718" y="2425043"/>
                  <a:pt x="3716977" y="2434441"/>
                </a:cubicBezTo>
                <a:cubicBezTo>
                  <a:pt x="3617136" y="2521801"/>
                  <a:pt x="3680775" y="2458480"/>
                  <a:pt x="3610099" y="2493818"/>
                </a:cubicBezTo>
                <a:cubicBezTo>
                  <a:pt x="3597334" y="2500201"/>
                  <a:pt x="3586348" y="2509651"/>
                  <a:pt x="3574473" y="2517568"/>
                </a:cubicBezTo>
                <a:cubicBezTo>
                  <a:pt x="3519055" y="2600695"/>
                  <a:pt x="3550723" y="2572986"/>
                  <a:pt x="3491346" y="2612571"/>
                </a:cubicBezTo>
                <a:cubicBezTo>
                  <a:pt x="3483429" y="2624446"/>
                  <a:pt x="3478336" y="2638799"/>
                  <a:pt x="3467595" y="2648197"/>
                </a:cubicBezTo>
                <a:cubicBezTo>
                  <a:pt x="3446113" y="2666994"/>
                  <a:pt x="3396343" y="2695698"/>
                  <a:pt x="3396343" y="2695698"/>
                </a:cubicBezTo>
                <a:cubicBezTo>
                  <a:pt x="3388426" y="2707573"/>
                  <a:pt x="3383333" y="2721926"/>
                  <a:pt x="3372592" y="2731324"/>
                </a:cubicBezTo>
                <a:cubicBezTo>
                  <a:pt x="3351110" y="2750121"/>
                  <a:pt x="3301340" y="2778826"/>
                  <a:pt x="3301340" y="2778826"/>
                </a:cubicBezTo>
                <a:cubicBezTo>
                  <a:pt x="3238009" y="2873825"/>
                  <a:pt x="3321129" y="2759038"/>
                  <a:pt x="3241964" y="2838202"/>
                </a:cubicBezTo>
                <a:cubicBezTo>
                  <a:pt x="3231872" y="2848294"/>
                  <a:pt x="3228954" y="2864430"/>
                  <a:pt x="3218213" y="2873828"/>
                </a:cubicBezTo>
                <a:cubicBezTo>
                  <a:pt x="3196731" y="2892625"/>
                  <a:pt x="3170712" y="2905495"/>
                  <a:pt x="3146961" y="2921329"/>
                </a:cubicBezTo>
                <a:cubicBezTo>
                  <a:pt x="3100918" y="2952024"/>
                  <a:pt x="3124876" y="2940566"/>
                  <a:pt x="3075709" y="2956955"/>
                </a:cubicBezTo>
                <a:cubicBezTo>
                  <a:pt x="3044043" y="3051956"/>
                  <a:pt x="3091542" y="2941122"/>
                  <a:pt x="3028208" y="3004457"/>
                </a:cubicBezTo>
                <a:cubicBezTo>
                  <a:pt x="3008024" y="3024641"/>
                  <a:pt x="3004458" y="3059876"/>
                  <a:pt x="2980707" y="3075709"/>
                </a:cubicBezTo>
                <a:cubicBezTo>
                  <a:pt x="2945676" y="3099062"/>
                  <a:pt x="2938030" y="3100796"/>
                  <a:pt x="2909455" y="3135085"/>
                </a:cubicBezTo>
                <a:cubicBezTo>
                  <a:pt x="2900318" y="3146049"/>
                  <a:pt x="2896445" y="3161313"/>
                  <a:pt x="2885704" y="3170711"/>
                </a:cubicBezTo>
                <a:cubicBezTo>
                  <a:pt x="2829035" y="3220297"/>
                  <a:pt x="2810473" y="3219539"/>
                  <a:pt x="2743200" y="3241963"/>
                </a:cubicBezTo>
                <a:lnTo>
                  <a:pt x="2600696" y="3289465"/>
                </a:lnTo>
                <a:lnTo>
                  <a:pt x="2565070" y="3301340"/>
                </a:lnTo>
                <a:lnTo>
                  <a:pt x="2529444" y="3313215"/>
                </a:lnTo>
                <a:cubicBezTo>
                  <a:pt x="2472986" y="3350854"/>
                  <a:pt x="2507360" y="3332451"/>
                  <a:pt x="2422566" y="3360716"/>
                </a:cubicBezTo>
                <a:cubicBezTo>
                  <a:pt x="2410691" y="3364674"/>
                  <a:pt x="2397355" y="3365648"/>
                  <a:pt x="2386940" y="3372592"/>
                </a:cubicBezTo>
                <a:cubicBezTo>
                  <a:pt x="2375065" y="3380509"/>
                  <a:pt x="2364357" y="3390546"/>
                  <a:pt x="2351315" y="3396342"/>
                </a:cubicBezTo>
                <a:cubicBezTo>
                  <a:pt x="2328437" y="3406510"/>
                  <a:pt x="2280063" y="3420093"/>
                  <a:pt x="2280063" y="3420093"/>
                </a:cubicBezTo>
                <a:cubicBezTo>
                  <a:pt x="2268188" y="3431968"/>
                  <a:pt x="2258411" y="3446403"/>
                  <a:pt x="2244437" y="3455719"/>
                </a:cubicBezTo>
                <a:cubicBezTo>
                  <a:pt x="2234022" y="3462663"/>
                  <a:pt x="2218692" y="3459909"/>
                  <a:pt x="2208811" y="3467594"/>
                </a:cubicBezTo>
                <a:cubicBezTo>
                  <a:pt x="2182298" y="3488215"/>
                  <a:pt x="2156191" y="3510899"/>
                  <a:pt x="2137559" y="3538846"/>
                </a:cubicBezTo>
                <a:cubicBezTo>
                  <a:pt x="2129642" y="3550721"/>
                  <a:pt x="2124549" y="3565074"/>
                  <a:pt x="2113808" y="3574472"/>
                </a:cubicBezTo>
                <a:cubicBezTo>
                  <a:pt x="2092326" y="3593269"/>
                  <a:pt x="2062740" y="3601790"/>
                  <a:pt x="2042556" y="3621974"/>
                </a:cubicBezTo>
                <a:cubicBezTo>
                  <a:pt x="2011817" y="3652713"/>
                  <a:pt x="1978291" y="3690897"/>
                  <a:pt x="1935678" y="3705101"/>
                </a:cubicBezTo>
                <a:lnTo>
                  <a:pt x="1900052" y="3716976"/>
                </a:lnTo>
                <a:cubicBezTo>
                  <a:pt x="1797952" y="3785043"/>
                  <a:pt x="1927132" y="3703436"/>
                  <a:pt x="1828800" y="3752602"/>
                </a:cubicBezTo>
                <a:cubicBezTo>
                  <a:pt x="1816034" y="3758985"/>
                  <a:pt x="1806216" y="3770556"/>
                  <a:pt x="1793174" y="3776353"/>
                </a:cubicBezTo>
                <a:cubicBezTo>
                  <a:pt x="1770296" y="3786521"/>
                  <a:pt x="1721922" y="3800103"/>
                  <a:pt x="1721922" y="3800103"/>
                </a:cubicBezTo>
                <a:cubicBezTo>
                  <a:pt x="1710047" y="3808020"/>
                  <a:pt x="1696388" y="3813762"/>
                  <a:pt x="1686296" y="3823854"/>
                </a:cubicBezTo>
                <a:cubicBezTo>
                  <a:pt x="1676204" y="3833946"/>
                  <a:pt x="1674649" y="3851916"/>
                  <a:pt x="1662546" y="3859480"/>
                </a:cubicBezTo>
                <a:cubicBezTo>
                  <a:pt x="1641316" y="3872749"/>
                  <a:pt x="1615045" y="3875314"/>
                  <a:pt x="1591294" y="3883231"/>
                </a:cubicBezTo>
                <a:lnTo>
                  <a:pt x="1520042" y="3906981"/>
                </a:lnTo>
                <a:cubicBezTo>
                  <a:pt x="1508167" y="3910940"/>
                  <a:pt x="1494831" y="3911913"/>
                  <a:pt x="1484416" y="3918857"/>
                </a:cubicBezTo>
                <a:lnTo>
                  <a:pt x="1413164" y="3966358"/>
                </a:lnTo>
                <a:cubicBezTo>
                  <a:pt x="1395639" y="3992645"/>
                  <a:pt x="1381217" y="4019323"/>
                  <a:pt x="1353787" y="4037610"/>
                </a:cubicBezTo>
                <a:cubicBezTo>
                  <a:pt x="1343372" y="4044554"/>
                  <a:pt x="1330036" y="4045527"/>
                  <a:pt x="1318161" y="4049485"/>
                </a:cubicBezTo>
                <a:cubicBezTo>
                  <a:pt x="1310244" y="4061360"/>
                  <a:pt x="1305556" y="4076195"/>
                  <a:pt x="1294411" y="4085111"/>
                </a:cubicBezTo>
                <a:cubicBezTo>
                  <a:pt x="1284636" y="4092931"/>
                  <a:pt x="1269727" y="4090908"/>
                  <a:pt x="1258785" y="4096987"/>
                </a:cubicBezTo>
                <a:cubicBezTo>
                  <a:pt x="1233832" y="4110850"/>
                  <a:pt x="1211284" y="4128654"/>
                  <a:pt x="1187533" y="4144488"/>
                </a:cubicBezTo>
                <a:lnTo>
                  <a:pt x="1187533" y="4144488"/>
                </a:lnTo>
                <a:cubicBezTo>
                  <a:pt x="1159525" y="4172496"/>
                  <a:pt x="1155564" y="4187079"/>
                  <a:pt x="1116281" y="4191989"/>
                </a:cubicBezTo>
                <a:cubicBezTo>
                  <a:pt x="1065068" y="4198391"/>
                  <a:pt x="1013362" y="4199906"/>
                  <a:pt x="961902" y="4203865"/>
                </a:cubicBezTo>
                <a:cubicBezTo>
                  <a:pt x="942110" y="4207823"/>
                  <a:pt x="922107" y="4210845"/>
                  <a:pt x="902525" y="4215740"/>
                </a:cubicBezTo>
                <a:cubicBezTo>
                  <a:pt x="890381" y="4218776"/>
                  <a:pt x="875750" y="4218764"/>
                  <a:pt x="866899" y="4227615"/>
                </a:cubicBezTo>
                <a:cubicBezTo>
                  <a:pt x="858048" y="4236466"/>
                  <a:pt x="862844" y="4253466"/>
                  <a:pt x="855024" y="4263241"/>
                </a:cubicBezTo>
                <a:cubicBezTo>
                  <a:pt x="846108" y="4274386"/>
                  <a:pt x="831273" y="4279075"/>
                  <a:pt x="819398" y="4286992"/>
                </a:cubicBezTo>
                <a:cubicBezTo>
                  <a:pt x="811481" y="4298867"/>
                  <a:pt x="806388" y="4313220"/>
                  <a:pt x="795647" y="4322618"/>
                </a:cubicBezTo>
                <a:cubicBezTo>
                  <a:pt x="774165" y="4341415"/>
                  <a:pt x="724395" y="4370119"/>
                  <a:pt x="724395" y="4370119"/>
                </a:cubicBezTo>
                <a:cubicBezTo>
                  <a:pt x="675454" y="4443530"/>
                  <a:pt x="729793" y="4371918"/>
                  <a:pt x="665018" y="4429496"/>
                </a:cubicBezTo>
                <a:cubicBezTo>
                  <a:pt x="639914" y="4451811"/>
                  <a:pt x="621713" y="4482116"/>
                  <a:pt x="593766" y="4500748"/>
                </a:cubicBezTo>
                <a:lnTo>
                  <a:pt x="486889" y="4572000"/>
                </a:lnTo>
                <a:cubicBezTo>
                  <a:pt x="430435" y="4609636"/>
                  <a:pt x="464797" y="4591239"/>
                  <a:pt x="380011" y="4619501"/>
                </a:cubicBezTo>
                <a:lnTo>
                  <a:pt x="344385" y="4631376"/>
                </a:lnTo>
                <a:lnTo>
                  <a:pt x="273133" y="4678878"/>
                </a:lnTo>
                <a:cubicBezTo>
                  <a:pt x="261258" y="4686795"/>
                  <a:pt x="247599" y="4692536"/>
                  <a:pt x="237507" y="4702628"/>
                </a:cubicBezTo>
                <a:cubicBezTo>
                  <a:pt x="225632" y="4714503"/>
                  <a:pt x="215138" y="4727943"/>
                  <a:pt x="201881" y="4738254"/>
                </a:cubicBezTo>
                <a:cubicBezTo>
                  <a:pt x="179349" y="4755779"/>
                  <a:pt x="158785" y="4781062"/>
                  <a:pt x="130629" y="4785755"/>
                </a:cubicBezTo>
                <a:cubicBezTo>
                  <a:pt x="47030" y="4799689"/>
                  <a:pt x="82220" y="4790017"/>
                  <a:pt x="23751" y="4809506"/>
                </a:cubicBezTo>
                <a:cubicBezTo>
                  <a:pt x="19793" y="4821381"/>
                  <a:pt x="11876" y="4832614"/>
                  <a:pt x="11876" y="4845132"/>
                </a:cubicBezTo>
                <a:cubicBezTo>
                  <a:pt x="11876" y="4864450"/>
                  <a:pt x="35493" y="4904375"/>
                  <a:pt x="47502" y="4916384"/>
                </a:cubicBezTo>
                <a:cubicBezTo>
                  <a:pt x="53761" y="4922643"/>
                  <a:pt x="63335" y="4924301"/>
                  <a:pt x="71252" y="4928259"/>
                </a:cubicBezTo>
              </a:path>
            </a:pathLst>
          </a:custGeom>
          <a:gradFill>
            <a:gsLst>
              <a:gs pos="21000">
                <a:srgbClr val="080808"/>
              </a:gs>
              <a:gs pos="70000">
                <a:schemeClr val="tx1"/>
              </a:gs>
            </a:gsLst>
            <a:lin ang="2700000" scaled="0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cxnSp>
        <p:nvCxnSpPr>
          <p:cNvPr id="59" name="Łącznik prosty ze strzałką 58"/>
          <p:cNvCxnSpPr/>
          <p:nvPr/>
        </p:nvCxnSpPr>
        <p:spPr bwMode="auto">
          <a:xfrm>
            <a:off x="2938230" y="6152192"/>
            <a:ext cx="3468915" cy="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pole tekstowe 59"/>
          <p:cNvSpPr txBox="1"/>
          <p:nvPr/>
        </p:nvSpPr>
        <p:spPr>
          <a:xfrm>
            <a:off x="3855134" y="6134897"/>
            <a:ext cx="243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Neutron </a:t>
            </a:r>
            <a:r>
              <a:rPr lang="pl-PL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</a:t>
            </a:r>
            <a:endParaRPr lang="pl-PL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5" name="Łącznik prosty ze strzałką 54"/>
          <p:cNvCxnSpPr/>
          <p:nvPr/>
        </p:nvCxnSpPr>
        <p:spPr bwMode="auto">
          <a:xfrm flipV="1">
            <a:off x="594025" y="2181447"/>
            <a:ext cx="0" cy="29874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pole tekstowe 55"/>
          <p:cNvSpPr txBox="1"/>
          <p:nvPr/>
        </p:nvSpPr>
        <p:spPr>
          <a:xfrm rot="16200000">
            <a:off x="-821925" y="3331262"/>
            <a:ext cx="232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Proton </a:t>
            </a:r>
            <a:r>
              <a:rPr lang="pl-PL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Z</a:t>
            </a:r>
            <a:endParaRPr lang="pl-PL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95" l="327" r="96732">
                        <a14:foregroundMark x1="1634" y1="89157" x2="2157" y2="84538"/>
                        <a14:foregroundMark x1="2288" y1="84438" x2="3791" y2="83434"/>
                        <a14:foregroundMark x1="3791" y1="83434" x2="5686" y2="81727"/>
                        <a14:foregroundMark x1="5686" y1="81727" x2="6928" y2="80221"/>
                        <a14:foregroundMark x1="6667" y1="80422" x2="5490" y2="78414"/>
                        <a14:foregroundMark x1="5425" y1="78414" x2="6471" y2="76004"/>
                        <a14:foregroundMark x1="6471" y1="76004" x2="7908" y2="76104"/>
                        <a14:foregroundMark x1="7843" y1="76205" x2="9608" y2="76606"/>
                        <a14:foregroundMark x1="9542" y1="76807" x2="10980" y2="75000"/>
                        <a14:foregroundMark x1="11176" y1="75000" x2="9542" y2="72791"/>
                        <a14:foregroundMark x1="9477" y1="72289" x2="8954" y2="70382"/>
                        <a14:foregroundMark x1="8954" y1="70382" x2="11046" y2="69076"/>
                        <a14:foregroundMark x1="11046" y1="69076" x2="12680" y2="68173"/>
                        <a14:foregroundMark x1="12745" y1="68273" x2="15033" y2="67169"/>
                        <a14:foregroundMark x1="15033" y1="67169" x2="16536" y2="65763"/>
                        <a14:foregroundMark x1="16536" y1="65763" x2="18170" y2="63353"/>
                        <a14:foregroundMark x1="18170" y1="63353" x2="19020" y2="64759"/>
                        <a14:foregroundMark x1="19020" y1="64558" x2="21634" y2="61546"/>
                        <a14:foregroundMark x1="21634" y1="61546" x2="24314" y2="58032"/>
                        <a14:foregroundMark x1="24379" y1="57831" x2="25294" y2="56827"/>
                        <a14:foregroundMark x1="25294" y1="56627" x2="23268" y2="55924"/>
                        <a14:foregroundMark x1="23464" y1="55924" x2="23595" y2="52610"/>
                        <a14:foregroundMark x1="23529" y1="52410" x2="26078" y2="52209"/>
                        <a14:foregroundMark x1="26144" y1="52209" x2="27712" y2="51506"/>
                        <a14:foregroundMark x1="27712" y1="51506" x2="29869" y2="51004"/>
                        <a14:foregroundMark x1="29804" y1="51004" x2="31765" y2="48795"/>
                        <a14:foregroundMark x1="31830" y1="48795" x2="35948" y2="43976"/>
                        <a14:foregroundMark x1="35948" y1="44076" x2="39869" y2="39659"/>
                        <a14:foregroundMark x1="39869" y1="39659" x2="43268" y2="36245"/>
                        <a14:foregroundMark x1="43464" y1="36345" x2="44379" y2="34036"/>
                        <a14:foregroundMark x1="44379" y1="34036" x2="45556" y2="33635"/>
                        <a14:foregroundMark x1="45556" y1="33635" x2="46928" y2="32631"/>
                        <a14:foregroundMark x1="46928" y1="32631" x2="48366" y2="31426"/>
                        <a14:foregroundMark x1="48366" y1="31426" x2="47647" y2="28916"/>
                        <a14:foregroundMark x1="47647" y1="29016" x2="48366" y2="27008"/>
                        <a14:foregroundMark x1="48366" y1="27008" x2="50719" y2="26908"/>
                        <a14:foregroundMark x1="50719" y1="26908" x2="53464" y2="26908"/>
                        <a14:foregroundMark x1="53660" y1="27008" x2="56536" y2="26104"/>
                        <a14:foregroundMark x1="56536" y1="26104" x2="59412" y2="24900"/>
                        <a14:foregroundMark x1="59412" y1="24900" x2="62680" y2="22791"/>
                        <a14:foregroundMark x1="62680" y1="22791" x2="66144" y2="20281"/>
                        <a14:foregroundMark x1="66144" y1="20181" x2="67190" y2="18072"/>
                        <a14:foregroundMark x1="67320" y1="18273" x2="69216" y2="18072"/>
                        <a14:foregroundMark x1="69150" y1="18173" x2="69150" y2="19679"/>
                        <a14:foregroundMark x1="69412" y1="19578" x2="70523" y2="19578"/>
                        <a14:foregroundMark x1="70784" y1="19578" x2="72941" y2="16466"/>
                        <a14:foregroundMark x1="72941" y1="16466" x2="75033" y2="13855"/>
                        <a14:foregroundMark x1="74837" y1="13755" x2="77582" y2="11948"/>
                        <a14:foregroundMark x1="77582" y1="11948" x2="80131" y2="9739"/>
                        <a14:foregroundMark x1="80131" y1="9739" x2="82026" y2="7831"/>
                        <a14:foregroundMark x1="82026" y1="7831" x2="83529" y2="6124"/>
                        <a14:foregroundMark x1="83529" y1="6124" x2="86078" y2="5221"/>
                        <a14:foregroundMark x1="86078" y1="5221" x2="88301" y2="3815"/>
                        <a14:foregroundMark x1="88497" y1="3514" x2="89542" y2="3414"/>
                        <a14:foregroundMark x1="89673" y1="3514" x2="90523" y2="3313"/>
                        <a14:foregroundMark x1="90523" y1="3213" x2="91111" y2="2610"/>
                        <a14:foregroundMark x1="76013" y1="30321" x2="71176" y2="33032"/>
                        <a14:foregroundMark x1="71176" y1="33032" x2="69216" y2="34237"/>
                        <a14:foregroundMark x1="69477" y1="34237" x2="69542" y2="38755"/>
                        <a14:foregroundMark x1="69542" y1="38855" x2="69216" y2="39859"/>
                        <a14:foregroundMark x1="69346" y1="39659" x2="66993" y2="40261"/>
                        <a14:foregroundMark x1="66993" y1="40261" x2="65359" y2="39558"/>
                        <a14:foregroundMark x1="65425" y1="39357" x2="63529" y2="37751"/>
                        <a14:foregroundMark x1="63464" y1="37851" x2="61111" y2="39759"/>
                        <a14:foregroundMark x1="47778" y1="57028" x2="46601" y2="60141"/>
                        <a14:foregroundMark x1="46667" y1="60241" x2="46536" y2="63454"/>
                        <a14:foregroundMark x1="46536" y1="63855" x2="44837" y2="64458"/>
                        <a14:foregroundMark x1="44837" y1="64458" x2="43203" y2="63454"/>
                        <a14:foregroundMark x1="43268" y1="63253" x2="42418" y2="61044"/>
                        <a14:foregroundMark x1="31242" y1="72289" x2="30392" y2="75904"/>
                        <a14:foregroundMark x1="30392" y1="76004" x2="30392" y2="76004"/>
                        <a14:foregroundMark x1="30392" y1="76004" x2="30000" y2="77912"/>
                        <a14:foregroundMark x1="30000" y1="78213" x2="28627" y2="78213"/>
                        <a14:foregroundMark x1="28627" y1="78213" x2="27124" y2="77610"/>
                        <a14:foregroundMark x1="27059" y1="77410" x2="26340" y2="75301"/>
                        <a14:foregroundMark x1="18954" y1="85141" x2="18889" y2="88454"/>
                        <a14:foregroundMark x1="18824" y1="88755" x2="18954" y2="89558"/>
                        <a14:foregroundMark x1="18954" y1="89759" x2="16928" y2="90060"/>
                        <a14:foregroundMark x1="16863" y1="90261" x2="15556" y2="91667"/>
                        <a14:foregroundMark x1="15556" y1="91767" x2="13856" y2="93072"/>
                        <a14:foregroundMark x1="13856" y1="93072" x2="12222" y2="92771"/>
                        <a14:foregroundMark x1="12288" y1="92771" x2="11438" y2="89960"/>
                        <a14:foregroundMark x1="9477" y1="92068" x2="8627" y2="95984"/>
                        <a14:foregroundMark x1="8627" y1="96285" x2="7582" y2="97892"/>
                        <a14:foregroundMark x1="7582" y1="98092" x2="5686" y2="97992"/>
                        <a14:foregroundMark x1="5621" y1="98092" x2="3007" y2="98092"/>
                        <a14:foregroundMark x1="3137" y1="98092" x2="1961" y2="95382"/>
                        <a14:foregroundMark x1="1961" y1="95482" x2="1111" y2="93574"/>
                        <a14:foregroundMark x1="1111" y1="93373" x2="719" y2="91064"/>
                        <a14:foregroundMark x1="850" y1="91165" x2="1699" y2="88855"/>
                        <a14:backgroundMark x1="85882" y1="2410" x2="89935" y2="1506"/>
                        <a14:backgroundMark x1="719" y1="88153" x2="719" y2="88153"/>
                        <a14:backgroundMark x1="784" y1="90361" x2="784" y2="90361"/>
                        <a14:backgroundMark x1="588" y1="93574" x2="588" y2="93574"/>
                        <a14:backgroundMark x1="588" y1="91566" x2="588" y2="91566"/>
                        <a14:backgroundMark x1="588" y1="94177" x2="588" y2="94177"/>
                        <a14:backgroundMark x1="784" y1="94478" x2="1765" y2="96586"/>
                        <a14:backgroundMark x1="1961" y1="96586" x2="3529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0" y="420381"/>
            <a:ext cx="9328150" cy="607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a 15"/>
          <p:cNvGrpSpPr/>
          <p:nvPr/>
        </p:nvGrpSpPr>
        <p:grpSpPr>
          <a:xfrm>
            <a:off x="3194935" y="468000"/>
            <a:ext cx="6352239" cy="4705100"/>
            <a:chOff x="3194935" y="468000"/>
            <a:chExt cx="6352239" cy="4705100"/>
          </a:xfrm>
        </p:grpSpPr>
        <p:sp>
          <p:nvSpPr>
            <p:cNvPr id="18" name="Dowolny kształt 17"/>
            <p:cNvSpPr/>
            <p:nvPr/>
          </p:nvSpPr>
          <p:spPr bwMode="auto">
            <a:xfrm>
              <a:off x="6336000" y="468000"/>
              <a:ext cx="3211174" cy="1506726"/>
            </a:xfrm>
            <a:custGeom>
              <a:avLst/>
              <a:gdLst>
                <a:gd name="connsiteX0" fmla="*/ 0 w 3211174"/>
                <a:gd name="connsiteY0" fmla="*/ 1496291 h 1506726"/>
                <a:gd name="connsiteX1" fmla="*/ 118753 w 3211174"/>
                <a:gd name="connsiteY1" fmla="*/ 1413164 h 1506726"/>
                <a:gd name="connsiteX2" fmla="*/ 154379 w 3211174"/>
                <a:gd name="connsiteY2" fmla="*/ 1401288 h 1506726"/>
                <a:gd name="connsiteX3" fmla="*/ 190005 w 3211174"/>
                <a:gd name="connsiteY3" fmla="*/ 1389413 h 1506726"/>
                <a:gd name="connsiteX4" fmla="*/ 201880 w 3211174"/>
                <a:gd name="connsiteY4" fmla="*/ 1353787 h 1506726"/>
                <a:gd name="connsiteX5" fmla="*/ 273132 w 3211174"/>
                <a:gd name="connsiteY5" fmla="*/ 1306286 h 1506726"/>
                <a:gd name="connsiteX6" fmla="*/ 308758 w 3211174"/>
                <a:gd name="connsiteY6" fmla="*/ 1270660 h 1506726"/>
                <a:gd name="connsiteX7" fmla="*/ 320634 w 3211174"/>
                <a:gd name="connsiteY7" fmla="*/ 1235034 h 1506726"/>
                <a:gd name="connsiteX8" fmla="*/ 391885 w 3211174"/>
                <a:gd name="connsiteY8" fmla="*/ 1211283 h 1506726"/>
                <a:gd name="connsiteX9" fmla="*/ 522514 w 3211174"/>
                <a:gd name="connsiteY9" fmla="*/ 1187532 h 1506726"/>
                <a:gd name="connsiteX10" fmla="*/ 581891 w 3211174"/>
                <a:gd name="connsiteY10" fmla="*/ 1140031 h 1506726"/>
                <a:gd name="connsiteX11" fmla="*/ 617517 w 3211174"/>
                <a:gd name="connsiteY11" fmla="*/ 1128156 h 1506726"/>
                <a:gd name="connsiteX12" fmla="*/ 688769 w 3211174"/>
                <a:gd name="connsiteY12" fmla="*/ 1080655 h 1506726"/>
                <a:gd name="connsiteX13" fmla="*/ 724395 w 3211174"/>
                <a:gd name="connsiteY13" fmla="*/ 1056904 h 1506726"/>
                <a:gd name="connsiteX14" fmla="*/ 760021 w 3211174"/>
                <a:gd name="connsiteY14" fmla="*/ 1045029 h 1506726"/>
                <a:gd name="connsiteX15" fmla="*/ 819397 w 3211174"/>
                <a:gd name="connsiteY15" fmla="*/ 997527 h 1506726"/>
                <a:gd name="connsiteX16" fmla="*/ 855023 w 3211174"/>
                <a:gd name="connsiteY16" fmla="*/ 961901 h 1506726"/>
                <a:gd name="connsiteX17" fmla="*/ 961901 w 3211174"/>
                <a:gd name="connsiteY17" fmla="*/ 902525 h 1506726"/>
                <a:gd name="connsiteX18" fmla="*/ 997527 w 3211174"/>
                <a:gd name="connsiteY18" fmla="*/ 878774 h 1506726"/>
                <a:gd name="connsiteX19" fmla="*/ 1045028 w 3211174"/>
                <a:gd name="connsiteY19" fmla="*/ 807522 h 1506726"/>
                <a:gd name="connsiteX20" fmla="*/ 1116280 w 3211174"/>
                <a:gd name="connsiteY20" fmla="*/ 771896 h 1506726"/>
                <a:gd name="connsiteX21" fmla="*/ 1223158 w 3211174"/>
                <a:gd name="connsiteY21" fmla="*/ 724395 h 1506726"/>
                <a:gd name="connsiteX22" fmla="*/ 1258784 w 3211174"/>
                <a:gd name="connsiteY22" fmla="*/ 712519 h 1506726"/>
                <a:gd name="connsiteX23" fmla="*/ 1330036 w 3211174"/>
                <a:gd name="connsiteY23" fmla="*/ 665018 h 1506726"/>
                <a:gd name="connsiteX24" fmla="*/ 1389413 w 3211174"/>
                <a:gd name="connsiteY24" fmla="*/ 605642 h 1506726"/>
                <a:gd name="connsiteX25" fmla="*/ 1496291 w 3211174"/>
                <a:gd name="connsiteY25" fmla="*/ 570016 h 1506726"/>
                <a:gd name="connsiteX26" fmla="*/ 1531917 w 3211174"/>
                <a:gd name="connsiteY26" fmla="*/ 558140 h 1506726"/>
                <a:gd name="connsiteX27" fmla="*/ 1638795 w 3211174"/>
                <a:gd name="connsiteY27" fmla="*/ 510639 h 1506726"/>
                <a:gd name="connsiteX28" fmla="*/ 1698171 w 3211174"/>
                <a:gd name="connsiteY28" fmla="*/ 498764 h 1506726"/>
                <a:gd name="connsiteX29" fmla="*/ 1769423 w 3211174"/>
                <a:gd name="connsiteY29" fmla="*/ 475013 h 1506726"/>
                <a:gd name="connsiteX30" fmla="*/ 1828800 w 3211174"/>
                <a:gd name="connsiteY30" fmla="*/ 415636 h 1506726"/>
                <a:gd name="connsiteX31" fmla="*/ 1864426 w 3211174"/>
                <a:gd name="connsiteY31" fmla="*/ 380010 h 1506726"/>
                <a:gd name="connsiteX32" fmla="*/ 2030680 w 3211174"/>
                <a:gd name="connsiteY32" fmla="*/ 344384 h 1506726"/>
                <a:gd name="connsiteX33" fmla="*/ 2113808 w 3211174"/>
                <a:gd name="connsiteY33" fmla="*/ 332509 h 1506726"/>
                <a:gd name="connsiteX34" fmla="*/ 2232561 w 3211174"/>
                <a:gd name="connsiteY34" fmla="*/ 296883 h 1506726"/>
                <a:gd name="connsiteX35" fmla="*/ 2268187 w 3211174"/>
                <a:gd name="connsiteY35" fmla="*/ 285008 h 1506726"/>
                <a:gd name="connsiteX36" fmla="*/ 2303813 w 3211174"/>
                <a:gd name="connsiteY36" fmla="*/ 261257 h 1506726"/>
                <a:gd name="connsiteX37" fmla="*/ 2339439 w 3211174"/>
                <a:gd name="connsiteY37" fmla="*/ 249382 h 1506726"/>
                <a:gd name="connsiteX38" fmla="*/ 2375065 w 3211174"/>
                <a:gd name="connsiteY38" fmla="*/ 213756 h 1506726"/>
                <a:gd name="connsiteX39" fmla="*/ 2446317 w 3211174"/>
                <a:gd name="connsiteY39" fmla="*/ 178130 h 1506726"/>
                <a:gd name="connsiteX40" fmla="*/ 2481943 w 3211174"/>
                <a:gd name="connsiteY40" fmla="*/ 154379 h 1506726"/>
                <a:gd name="connsiteX41" fmla="*/ 2517569 w 3211174"/>
                <a:gd name="connsiteY41" fmla="*/ 142504 h 1506726"/>
                <a:gd name="connsiteX42" fmla="*/ 2588821 w 3211174"/>
                <a:gd name="connsiteY42" fmla="*/ 95003 h 1506726"/>
                <a:gd name="connsiteX43" fmla="*/ 2624447 w 3211174"/>
                <a:gd name="connsiteY43" fmla="*/ 71252 h 1506726"/>
                <a:gd name="connsiteX44" fmla="*/ 2826327 w 3211174"/>
                <a:gd name="connsiteY44" fmla="*/ 35626 h 1506726"/>
                <a:gd name="connsiteX45" fmla="*/ 3040083 w 3211174"/>
                <a:gd name="connsiteY45" fmla="*/ 11875 h 1506726"/>
                <a:gd name="connsiteX46" fmla="*/ 3099459 w 3211174"/>
                <a:gd name="connsiteY46" fmla="*/ 0 h 1506726"/>
                <a:gd name="connsiteX47" fmla="*/ 3194462 w 3211174"/>
                <a:gd name="connsiteY47" fmla="*/ 11875 h 1506726"/>
                <a:gd name="connsiteX48" fmla="*/ 3170711 w 3211174"/>
                <a:gd name="connsiteY48" fmla="*/ 83127 h 1506726"/>
                <a:gd name="connsiteX49" fmla="*/ 3135085 w 3211174"/>
                <a:gd name="connsiteY49" fmla="*/ 95003 h 1506726"/>
                <a:gd name="connsiteX50" fmla="*/ 3051958 w 3211174"/>
                <a:gd name="connsiteY50" fmla="*/ 118753 h 1506726"/>
                <a:gd name="connsiteX51" fmla="*/ 2980706 w 3211174"/>
                <a:gd name="connsiteY51" fmla="*/ 178130 h 1506726"/>
                <a:gd name="connsiteX52" fmla="*/ 2909454 w 3211174"/>
                <a:gd name="connsiteY52" fmla="*/ 190005 h 1506726"/>
                <a:gd name="connsiteX53" fmla="*/ 2660072 w 3211174"/>
                <a:gd name="connsiteY53" fmla="*/ 249382 h 1506726"/>
                <a:gd name="connsiteX54" fmla="*/ 2612571 w 3211174"/>
                <a:gd name="connsiteY54" fmla="*/ 296883 h 1506726"/>
                <a:gd name="connsiteX55" fmla="*/ 2576945 w 3211174"/>
                <a:gd name="connsiteY55" fmla="*/ 332509 h 1506726"/>
                <a:gd name="connsiteX56" fmla="*/ 2541319 w 3211174"/>
                <a:gd name="connsiteY56" fmla="*/ 344384 h 1506726"/>
                <a:gd name="connsiteX57" fmla="*/ 2398815 w 3211174"/>
                <a:gd name="connsiteY57" fmla="*/ 356260 h 1506726"/>
                <a:gd name="connsiteX58" fmla="*/ 2327563 w 3211174"/>
                <a:gd name="connsiteY58" fmla="*/ 391886 h 1506726"/>
                <a:gd name="connsiteX59" fmla="*/ 2256311 w 3211174"/>
                <a:gd name="connsiteY59" fmla="*/ 415636 h 1506726"/>
                <a:gd name="connsiteX60" fmla="*/ 2220685 w 3211174"/>
                <a:gd name="connsiteY60" fmla="*/ 427512 h 1506726"/>
                <a:gd name="connsiteX61" fmla="*/ 2185059 w 3211174"/>
                <a:gd name="connsiteY61" fmla="*/ 451262 h 1506726"/>
                <a:gd name="connsiteX62" fmla="*/ 2173184 w 3211174"/>
                <a:gd name="connsiteY62" fmla="*/ 486888 h 1506726"/>
                <a:gd name="connsiteX63" fmla="*/ 2161309 w 3211174"/>
                <a:gd name="connsiteY63" fmla="*/ 534390 h 1506726"/>
                <a:gd name="connsiteX64" fmla="*/ 2090057 w 3211174"/>
                <a:gd name="connsiteY64" fmla="*/ 558140 h 1506726"/>
                <a:gd name="connsiteX65" fmla="*/ 2006930 w 3211174"/>
                <a:gd name="connsiteY65" fmla="*/ 581891 h 1506726"/>
                <a:gd name="connsiteX66" fmla="*/ 1959428 w 3211174"/>
                <a:gd name="connsiteY66" fmla="*/ 653143 h 1506726"/>
                <a:gd name="connsiteX67" fmla="*/ 1888176 w 3211174"/>
                <a:gd name="connsiteY67" fmla="*/ 676893 h 1506726"/>
                <a:gd name="connsiteX68" fmla="*/ 1852550 w 3211174"/>
                <a:gd name="connsiteY68" fmla="*/ 688769 h 1506726"/>
                <a:gd name="connsiteX69" fmla="*/ 1840675 w 3211174"/>
                <a:gd name="connsiteY69" fmla="*/ 724395 h 1506726"/>
                <a:gd name="connsiteX70" fmla="*/ 1805049 w 3211174"/>
                <a:gd name="connsiteY70" fmla="*/ 748145 h 1506726"/>
                <a:gd name="connsiteX71" fmla="*/ 1721922 w 3211174"/>
                <a:gd name="connsiteY71" fmla="*/ 771896 h 1506726"/>
                <a:gd name="connsiteX72" fmla="*/ 1686296 w 3211174"/>
                <a:gd name="connsiteY72" fmla="*/ 783771 h 1506726"/>
                <a:gd name="connsiteX73" fmla="*/ 1626919 w 3211174"/>
                <a:gd name="connsiteY73" fmla="*/ 831273 h 1506726"/>
                <a:gd name="connsiteX74" fmla="*/ 1567543 w 3211174"/>
                <a:gd name="connsiteY74" fmla="*/ 878774 h 1506726"/>
                <a:gd name="connsiteX75" fmla="*/ 1531917 w 3211174"/>
                <a:gd name="connsiteY75" fmla="*/ 902525 h 1506726"/>
                <a:gd name="connsiteX76" fmla="*/ 1508166 w 3211174"/>
                <a:gd name="connsiteY76" fmla="*/ 938151 h 1506726"/>
                <a:gd name="connsiteX77" fmla="*/ 1436914 w 3211174"/>
                <a:gd name="connsiteY77" fmla="*/ 961901 h 1506726"/>
                <a:gd name="connsiteX78" fmla="*/ 1365662 w 3211174"/>
                <a:gd name="connsiteY78" fmla="*/ 1009403 h 1506726"/>
                <a:gd name="connsiteX79" fmla="*/ 1306285 w 3211174"/>
                <a:gd name="connsiteY79" fmla="*/ 1080655 h 1506726"/>
                <a:gd name="connsiteX80" fmla="*/ 1294410 w 3211174"/>
                <a:gd name="connsiteY80" fmla="*/ 1116281 h 1506726"/>
                <a:gd name="connsiteX81" fmla="*/ 1175657 w 3211174"/>
                <a:gd name="connsiteY81" fmla="*/ 1151906 h 1506726"/>
                <a:gd name="connsiteX82" fmla="*/ 1104405 w 3211174"/>
                <a:gd name="connsiteY82" fmla="*/ 1175657 h 1506726"/>
                <a:gd name="connsiteX83" fmla="*/ 1068779 w 3211174"/>
                <a:gd name="connsiteY83" fmla="*/ 1187532 h 1506726"/>
                <a:gd name="connsiteX84" fmla="*/ 1033153 w 3211174"/>
                <a:gd name="connsiteY84" fmla="*/ 1211283 h 1506726"/>
                <a:gd name="connsiteX85" fmla="*/ 878774 w 3211174"/>
                <a:gd name="connsiteY85" fmla="*/ 1246909 h 1506726"/>
                <a:gd name="connsiteX86" fmla="*/ 831272 w 3211174"/>
                <a:gd name="connsiteY86" fmla="*/ 1258784 h 1506726"/>
                <a:gd name="connsiteX87" fmla="*/ 771896 w 3211174"/>
                <a:gd name="connsiteY87" fmla="*/ 1270660 h 1506726"/>
                <a:gd name="connsiteX88" fmla="*/ 736270 w 3211174"/>
                <a:gd name="connsiteY88" fmla="*/ 1282535 h 1506726"/>
                <a:gd name="connsiteX89" fmla="*/ 593766 w 3211174"/>
                <a:gd name="connsiteY89" fmla="*/ 1294410 h 1506726"/>
                <a:gd name="connsiteX90" fmla="*/ 486888 w 3211174"/>
                <a:gd name="connsiteY90" fmla="*/ 1353787 h 1506726"/>
                <a:gd name="connsiteX91" fmla="*/ 451262 w 3211174"/>
                <a:gd name="connsiteY91" fmla="*/ 1377538 h 1506726"/>
                <a:gd name="connsiteX92" fmla="*/ 368135 w 3211174"/>
                <a:gd name="connsiteY92" fmla="*/ 1401288 h 1506726"/>
                <a:gd name="connsiteX93" fmla="*/ 273132 w 3211174"/>
                <a:gd name="connsiteY93" fmla="*/ 1425039 h 1506726"/>
                <a:gd name="connsiteX94" fmla="*/ 201880 w 3211174"/>
                <a:gd name="connsiteY94" fmla="*/ 1496291 h 1506726"/>
                <a:gd name="connsiteX95" fmla="*/ 0 w 3211174"/>
                <a:gd name="connsiteY95" fmla="*/ 1496291 h 150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211174" h="1506726">
                  <a:moveTo>
                    <a:pt x="0" y="1496291"/>
                  </a:moveTo>
                  <a:cubicBezTo>
                    <a:pt x="63141" y="1417363"/>
                    <a:pt x="23454" y="1444930"/>
                    <a:pt x="118753" y="1413164"/>
                  </a:cubicBezTo>
                  <a:lnTo>
                    <a:pt x="154379" y="1401288"/>
                  </a:lnTo>
                  <a:lnTo>
                    <a:pt x="190005" y="1389413"/>
                  </a:lnTo>
                  <a:cubicBezTo>
                    <a:pt x="193963" y="1377538"/>
                    <a:pt x="193029" y="1362638"/>
                    <a:pt x="201880" y="1353787"/>
                  </a:cubicBezTo>
                  <a:cubicBezTo>
                    <a:pt x="222064" y="1333603"/>
                    <a:pt x="252948" y="1326470"/>
                    <a:pt x="273132" y="1306286"/>
                  </a:cubicBezTo>
                  <a:lnTo>
                    <a:pt x="308758" y="1270660"/>
                  </a:lnTo>
                  <a:cubicBezTo>
                    <a:pt x="312717" y="1258785"/>
                    <a:pt x="310448" y="1242310"/>
                    <a:pt x="320634" y="1235034"/>
                  </a:cubicBezTo>
                  <a:cubicBezTo>
                    <a:pt x="341006" y="1220483"/>
                    <a:pt x="368135" y="1219200"/>
                    <a:pt x="391885" y="1211283"/>
                  </a:cubicBezTo>
                  <a:cubicBezTo>
                    <a:pt x="457784" y="1189317"/>
                    <a:pt x="415100" y="1200959"/>
                    <a:pt x="522514" y="1187532"/>
                  </a:cubicBezTo>
                  <a:cubicBezTo>
                    <a:pt x="612061" y="1157684"/>
                    <a:pt x="505155" y="1201419"/>
                    <a:pt x="581891" y="1140031"/>
                  </a:cubicBezTo>
                  <a:cubicBezTo>
                    <a:pt x="591666" y="1132211"/>
                    <a:pt x="605642" y="1132114"/>
                    <a:pt x="617517" y="1128156"/>
                  </a:cubicBezTo>
                  <a:lnTo>
                    <a:pt x="688769" y="1080655"/>
                  </a:lnTo>
                  <a:cubicBezTo>
                    <a:pt x="700644" y="1072738"/>
                    <a:pt x="710855" y="1061417"/>
                    <a:pt x="724395" y="1056904"/>
                  </a:cubicBezTo>
                  <a:lnTo>
                    <a:pt x="760021" y="1045029"/>
                  </a:lnTo>
                  <a:cubicBezTo>
                    <a:pt x="813136" y="965355"/>
                    <a:pt x="750566" y="1043415"/>
                    <a:pt x="819397" y="997527"/>
                  </a:cubicBezTo>
                  <a:cubicBezTo>
                    <a:pt x="833371" y="988211"/>
                    <a:pt x="841766" y="972212"/>
                    <a:pt x="855023" y="961901"/>
                  </a:cubicBezTo>
                  <a:cubicBezTo>
                    <a:pt x="916274" y="914262"/>
                    <a:pt x="908148" y="920442"/>
                    <a:pt x="961901" y="902525"/>
                  </a:cubicBezTo>
                  <a:cubicBezTo>
                    <a:pt x="973776" y="894608"/>
                    <a:pt x="988129" y="889515"/>
                    <a:pt x="997527" y="878774"/>
                  </a:cubicBezTo>
                  <a:cubicBezTo>
                    <a:pt x="1016324" y="857292"/>
                    <a:pt x="1021277" y="823356"/>
                    <a:pt x="1045028" y="807522"/>
                  </a:cubicBezTo>
                  <a:cubicBezTo>
                    <a:pt x="1091069" y="776827"/>
                    <a:pt x="1067114" y="788284"/>
                    <a:pt x="1116280" y="771896"/>
                  </a:cubicBezTo>
                  <a:cubicBezTo>
                    <a:pt x="1172738" y="734257"/>
                    <a:pt x="1138364" y="752660"/>
                    <a:pt x="1223158" y="724395"/>
                  </a:cubicBezTo>
                  <a:cubicBezTo>
                    <a:pt x="1235033" y="720437"/>
                    <a:pt x="1248369" y="719463"/>
                    <a:pt x="1258784" y="712519"/>
                  </a:cubicBezTo>
                  <a:lnTo>
                    <a:pt x="1330036" y="665018"/>
                  </a:lnTo>
                  <a:cubicBezTo>
                    <a:pt x="1351704" y="632516"/>
                    <a:pt x="1351911" y="622309"/>
                    <a:pt x="1389413" y="605642"/>
                  </a:cubicBezTo>
                  <a:cubicBezTo>
                    <a:pt x="1389428" y="605635"/>
                    <a:pt x="1478470" y="575956"/>
                    <a:pt x="1496291" y="570016"/>
                  </a:cubicBezTo>
                  <a:cubicBezTo>
                    <a:pt x="1508166" y="566057"/>
                    <a:pt x="1521501" y="565083"/>
                    <a:pt x="1531917" y="558140"/>
                  </a:cubicBezTo>
                  <a:cubicBezTo>
                    <a:pt x="1574562" y="529711"/>
                    <a:pt x="1578232" y="522751"/>
                    <a:pt x="1638795" y="510639"/>
                  </a:cubicBezTo>
                  <a:cubicBezTo>
                    <a:pt x="1658587" y="506681"/>
                    <a:pt x="1678698" y="504075"/>
                    <a:pt x="1698171" y="498764"/>
                  </a:cubicBezTo>
                  <a:cubicBezTo>
                    <a:pt x="1722324" y="492177"/>
                    <a:pt x="1769423" y="475013"/>
                    <a:pt x="1769423" y="475013"/>
                  </a:cubicBezTo>
                  <a:cubicBezTo>
                    <a:pt x="1812966" y="409699"/>
                    <a:pt x="1769423" y="465117"/>
                    <a:pt x="1828800" y="415636"/>
                  </a:cubicBezTo>
                  <a:cubicBezTo>
                    <a:pt x="1841702" y="404885"/>
                    <a:pt x="1849745" y="388166"/>
                    <a:pt x="1864426" y="380010"/>
                  </a:cubicBezTo>
                  <a:cubicBezTo>
                    <a:pt x="1914371" y="352263"/>
                    <a:pt x="1976592" y="351596"/>
                    <a:pt x="2030680" y="344384"/>
                  </a:cubicBezTo>
                  <a:cubicBezTo>
                    <a:pt x="2058425" y="340685"/>
                    <a:pt x="2086269" y="337516"/>
                    <a:pt x="2113808" y="332509"/>
                  </a:cubicBezTo>
                  <a:cubicBezTo>
                    <a:pt x="2153295" y="325330"/>
                    <a:pt x="2195375" y="309278"/>
                    <a:pt x="2232561" y="296883"/>
                  </a:cubicBezTo>
                  <a:lnTo>
                    <a:pt x="2268187" y="285008"/>
                  </a:lnTo>
                  <a:cubicBezTo>
                    <a:pt x="2280062" y="277091"/>
                    <a:pt x="2291047" y="267640"/>
                    <a:pt x="2303813" y="261257"/>
                  </a:cubicBezTo>
                  <a:cubicBezTo>
                    <a:pt x="2315009" y="255659"/>
                    <a:pt x="2329024" y="256326"/>
                    <a:pt x="2339439" y="249382"/>
                  </a:cubicBezTo>
                  <a:cubicBezTo>
                    <a:pt x="2353413" y="240066"/>
                    <a:pt x="2362163" y="224507"/>
                    <a:pt x="2375065" y="213756"/>
                  </a:cubicBezTo>
                  <a:cubicBezTo>
                    <a:pt x="2405760" y="188177"/>
                    <a:pt x="2410610" y="190032"/>
                    <a:pt x="2446317" y="178130"/>
                  </a:cubicBezTo>
                  <a:cubicBezTo>
                    <a:pt x="2458192" y="170213"/>
                    <a:pt x="2469177" y="160762"/>
                    <a:pt x="2481943" y="154379"/>
                  </a:cubicBezTo>
                  <a:cubicBezTo>
                    <a:pt x="2493139" y="148781"/>
                    <a:pt x="2507154" y="149448"/>
                    <a:pt x="2517569" y="142504"/>
                  </a:cubicBezTo>
                  <a:cubicBezTo>
                    <a:pt x="2606524" y="83201"/>
                    <a:pt x="2504111" y="123239"/>
                    <a:pt x="2588821" y="95003"/>
                  </a:cubicBezTo>
                  <a:cubicBezTo>
                    <a:pt x="2600696" y="87086"/>
                    <a:pt x="2611405" y="77049"/>
                    <a:pt x="2624447" y="71252"/>
                  </a:cubicBezTo>
                  <a:cubicBezTo>
                    <a:pt x="2701748" y="36895"/>
                    <a:pt x="2732639" y="44143"/>
                    <a:pt x="2826327" y="35626"/>
                  </a:cubicBezTo>
                  <a:cubicBezTo>
                    <a:pt x="2924136" y="3024"/>
                    <a:pt x="2822232" y="33660"/>
                    <a:pt x="3040083" y="11875"/>
                  </a:cubicBezTo>
                  <a:cubicBezTo>
                    <a:pt x="3060167" y="9867"/>
                    <a:pt x="3079667" y="3958"/>
                    <a:pt x="3099459" y="0"/>
                  </a:cubicBezTo>
                  <a:cubicBezTo>
                    <a:pt x="3131127" y="3958"/>
                    <a:pt x="3165298" y="-1086"/>
                    <a:pt x="3194462" y="11875"/>
                  </a:cubicBezTo>
                  <a:cubicBezTo>
                    <a:pt x="3241231" y="32661"/>
                    <a:pt x="3175498" y="79935"/>
                    <a:pt x="3170711" y="83127"/>
                  </a:cubicBezTo>
                  <a:cubicBezTo>
                    <a:pt x="3160296" y="90071"/>
                    <a:pt x="3147121" y="91564"/>
                    <a:pt x="3135085" y="95003"/>
                  </a:cubicBezTo>
                  <a:cubicBezTo>
                    <a:pt x="3030680" y="124834"/>
                    <a:pt x="3137397" y="90274"/>
                    <a:pt x="3051958" y="118753"/>
                  </a:cubicBezTo>
                  <a:cubicBezTo>
                    <a:pt x="3035422" y="135289"/>
                    <a:pt x="3005505" y="169864"/>
                    <a:pt x="2980706" y="178130"/>
                  </a:cubicBezTo>
                  <a:cubicBezTo>
                    <a:pt x="2957863" y="185744"/>
                    <a:pt x="2933205" y="186047"/>
                    <a:pt x="2909454" y="190005"/>
                  </a:cubicBezTo>
                  <a:cubicBezTo>
                    <a:pt x="2788688" y="270515"/>
                    <a:pt x="2866683" y="235607"/>
                    <a:pt x="2660072" y="249382"/>
                  </a:cubicBezTo>
                  <a:cubicBezTo>
                    <a:pt x="2637453" y="317241"/>
                    <a:pt x="2666858" y="260692"/>
                    <a:pt x="2612571" y="296883"/>
                  </a:cubicBezTo>
                  <a:cubicBezTo>
                    <a:pt x="2598597" y="306199"/>
                    <a:pt x="2590919" y="323193"/>
                    <a:pt x="2576945" y="332509"/>
                  </a:cubicBezTo>
                  <a:cubicBezTo>
                    <a:pt x="2566530" y="339453"/>
                    <a:pt x="2553727" y="342730"/>
                    <a:pt x="2541319" y="344384"/>
                  </a:cubicBezTo>
                  <a:cubicBezTo>
                    <a:pt x="2494071" y="350684"/>
                    <a:pt x="2446316" y="352301"/>
                    <a:pt x="2398815" y="356260"/>
                  </a:cubicBezTo>
                  <a:cubicBezTo>
                    <a:pt x="2268888" y="399568"/>
                    <a:pt x="2465687" y="330498"/>
                    <a:pt x="2327563" y="391886"/>
                  </a:cubicBezTo>
                  <a:cubicBezTo>
                    <a:pt x="2304685" y="402054"/>
                    <a:pt x="2280062" y="407719"/>
                    <a:pt x="2256311" y="415636"/>
                  </a:cubicBezTo>
                  <a:cubicBezTo>
                    <a:pt x="2244436" y="419594"/>
                    <a:pt x="2231101" y="420569"/>
                    <a:pt x="2220685" y="427512"/>
                  </a:cubicBezTo>
                  <a:lnTo>
                    <a:pt x="2185059" y="451262"/>
                  </a:lnTo>
                  <a:cubicBezTo>
                    <a:pt x="2181101" y="463137"/>
                    <a:pt x="2176623" y="474852"/>
                    <a:pt x="2173184" y="486888"/>
                  </a:cubicBezTo>
                  <a:cubicBezTo>
                    <a:pt x="2168700" y="502581"/>
                    <a:pt x="2173701" y="523768"/>
                    <a:pt x="2161309" y="534390"/>
                  </a:cubicBezTo>
                  <a:cubicBezTo>
                    <a:pt x="2142301" y="550683"/>
                    <a:pt x="2114345" y="552068"/>
                    <a:pt x="2090057" y="558140"/>
                  </a:cubicBezTo>
                  <a:cubicBezTo>
                    <a:pt x="2030412" y="573052"/>
                    <a:pt x="2058040" y="564855"/>
                    <a:pt x="2006930" y="581891"/>
                  </a:cubicBezTo>
                  <a:cubicBezTo>
                    <a:pt x="1991096" y="605642"/>
                    <a:pt x="1986508" y="644117"/>
                    <a:pt x="1959428" y="653143"/>
                  </a:cubicBezTo>
                  <a:lnTo>
                    <a:pt x="1888176" y="676893"/>
                  </a:lnTo>
                  <a:lnTo>
                    <a:pt x="1852550" y="688769"/>
                  </a:lnTo>
                  <a:cubicBezTo>
                    <a:pt x="1848592" y="700644"/>
                    <a:pt x="1848495" y="714620"/>
                    <a:pt x="1840675" y="724395"/>
                  </a:cubicBezTo>
                  <a:cubicBezTo>
                    <a:pt x="1831759" y="735540"/>
                    <a:pt x="1817814" y="741762"/>
                    <a:pt x="1805049" y="748145"/>
                  </a:cubicBezTo>
                  <a:cubicBezTo>
                    <a:pt x="1786062" y="757639"/>
                    <a:pt x="1739685" y="766821"/>
                    <a:pt x="1721922" y="771896"/>
                  </a:cubicBezTo>
                  <a:cubicBezTo>
                    <a:pt x="1709886" y="775335"/>
                    <a:pt x="1698171" y="779813"/>
                    <a:pt x="1686296" y="783771"/>
                  </a:cubicBezTo>
                  <a:cubicBezTo>
                    <a:pt x="1618227" y="885873"/>
                    <a:pt x="1708864" y="765715"/>
                    <a:pt x="1626919" y="831273"/>
                  </a:cubicBezTo>
                  <a:cubicBezTo>
                    <a:pt x="1550187" y="892660"/>
                    <a:pt x="1657088" y="848927"/>
                    <a:pt x="1567543" y="878774"/>
                  </a:cubicBezTo>
                  <a:cubicBezTo>
                    <a:pt x="1555668" y="886691"/>
                    <a:pt x="1542009" y="892433"/>
                    <a:pt x="1531917" y="902525"/>
                  </a:cubicBezTo>
                  <a:cubicBezTo>
                    <a:pt x="1521825" y="912617"/>
                    <a:pt x="1520269" y="930587"/>
                    <a:pt x="1508166" y="938151"/>
                  </a:cubicBezTo>
                  <a:cubicBezTo>
                    <a:pt x="1486936" y="951420"/>
                    <a:pt x="1436914" y="961901"/>
                    <a:pt x="1436914" y="961901"/>
                  </a:cubicBezTo>
                  <a:cubicBezTo>
                    <a:pt x="1413163" y="977735"/>
                    <a:pt x="1381496" y="985652"/>
                    <a:pt x="1365662" y="1009403"/>
                  </a:cubicBezTo>
                  <a:cubicBezTo>
                    <a:pt x="1332595" y="1059003"/>
                    <a:pt x="1352003" y="1034937"/>
                    <a:pt x="1306285" y="1080655"/>
                  </a:cubicBezTo>
                  <a:cubicBezTo>
                    <a:pt x="1302327" y="1092530"/>
                    <a:pt x="1304596" y="1109005"/>
                    <a:pt x="1294410" y="1116281"/>
                  </a:cubicBezTo>
                  <a:cubicBezTo>
                    <a:pt x="1274141" y="1130759"/>
                    <a:pt x="1204115" y="1143369"/>
                    <a:pt x="1175657" y="1151906"/>
                  </a:cubicBezTo>
                  <a:cubicBezTo>
                    <a:pt x="1151677" y="1159100"/>
                    <a:pt x="1128156" y="1167740"/>
                    <a:pt x="1104405" y="1175657"/>
                  </a:cubicBezTo>
                  <a:lnTo>
                    <a:pt x="1068779" y="1187532"/>
                  </a:lnTo>
                  <a:cubicBezTo>
                    <a:pt x="1056904" y="1195449"/>
                    <a:pt x="1046195" y="1205486"/>
                    <a:pt x="1033153" y="1211283"/>
                  </a:cubicBezTo>
                  <a:cubicBezTo>
                    <a:pt x="962408" y="1242726"/>
                    <a:pt x="956430" y="1232790"/>
                    <a:pt x="878774" y="1246909"/>
                  </a:cubicBezTo>
                  <a:cubicBezTo>
                    <a:pt x="862716" y="1249829"/>
                    <a:pt x="847205" y="1255243"/>
                    <a:pt x="831272" y="1258784"/>
                  </a:cubicBezTo>
                  <a:cubicBezTo>
                    <a:pt x="811569" y="1263163"/>
                    <a:pt x="791477" y="1265765"/>
                    <a:pt x="771896" y="1270660"/>
                  </a:cubicBezTo>
                  <a:cubicBezTo>
                    <a:pt x="759752" y="1273696"/>
                    <a:pt x="748678" y="1280881"/>
                    <a:pt x="736270" y="1282535"/>
                  </a:cubicBezTo>
                  <a:cubicBezTo>
                    <a:pt x="689022" y="1288835"/>
                    <a:pt x="641267" y="1290452"/>
                    <a:pt x="593766" y="1294410"/>
                  </a:cubicBezTo>
                  <a:cubicBezTo>
                    <a:pt x="531061" y="1315313"/>
                    <a:pt x="568554" y="1299343"/>
                    <a:pt x="486888" y="1353787"/>
                  </a:cubicBezTo>
                  <a:cubicBezTo>
                    <a:pt x="475013" y="1361704"/>
                    <a:pt x="464802" y="1373025"/>
                    <a:pt x="451262" y="1377538"/>
                  </a:cubicBezTo>
                  <a:cubicBezTo>
                    <a:pt x="411587" y="1390763"/>
                    <a:pt x="412872" y="1391346"/>
                    <a:pt x="368135" y="1401288"/>
                  </a:cubicBezTo>
                  <a:cubicBezTo>
                    <a:pt x="282156" y="1420395"/>
                    <a:pt x="336792" y="1403820"/>
                    <a:pt x="273132" y="1425039"/>
                  </a:cubicBezTo>
                  <a:cubicBezTo>
                    <a:pt x="249381" y="1448790"/>
                    <a:pt x="235302" y="1492949"/>
                    <a:pt x="201880" y="1496291"/>
                  </a:cubicBezTo>
                  <a:cubicBezTo>
                    <a:pt x="43739" y="1512105"/>
                    <a:pt x="122909" y="1508166"/>
                    <a:pt x="0" y="1496291"/>
                  </a:cubicBezTo>
                  <a:close/>
                </a:path>
              </a:pathLst>
            </a:custGeom>
            <a:gradFill>
              <a:gsLst>
                <a:gs pos="12000">
                  <a:srgbClr val="080808"/>
                </a:gs>
                <a:gs pos="70000">
                  <a:schemeClr val="tx1"/>
                </a:gs>
              </a:gsLst>
              <a:lin ang="150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l-PL" smtClean="0">
                <a:solidFill>
                  <a:srgbClr val="FFFFFF"/>
                </a:solidFill>
              </a:endParaRPr>
            </a:p>
          </p:txBody>
        </p:sp>
        <p:grpSp>
          <p:nvGrpSpPr>
            <p:cNvPr id="15" name="Grupa 14"/>
            <p:cNvGrpSpPr/>
            <p:nvPr/>
          </p:nvGrpSpPr>
          <p:grpSpPr>
            <a:xfrm>
              <a:off x="3194935" y="2190939"/>
              <a:ext cx="4711758" cy="2982161"/>
              <a:chOff x="3194935" y="2190939"/>
              <a:chExt cx="4711758" cy="2982161"/>
            </a:xfrm>
          </p:grpSpPr>
          <p:sp>
            <p:nvSpPr>
              <p:cNvPr id="43" name="Prostokąt 42"/>
              <p:cNvSpPr/>
              <p:nvPr/>
            </p:nvSpPr>
            <p:spPr>
              <a:xfrm rot="19640712">
                <a:off x="4284592" y="2931107"/>
                <a:ext cx="3509775" cy="57387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prstTxWarp prst="textArchDown">
                  <a:avLst>
                    <a:gd name="adj" fmla="val 323855"/>
                  </a:avLst>
                </a:prstTxWarp>
                <a:spAutoFit/>
              </a:bodyPr>
              <a:lstStyle/>
              <a:p>
                <a:pPr algn="ctr"/>
                <a:r>
                  <a:rPr lang="pl-PL" sz="2000" b="1" dirty="0">
                    <a:ln w="10541" cmpd="sng">
                      <a:noFill/>
                      <a:prstDash val="solid"/>
                    </a:ln>
                    <a:solidFill>
                      <a:srgbClr val="DADADA">
                        <a:lumMod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pl-PL" sz="2000" b="1" dirty="0" smtClean="0">
                    <a:ln w="10541" cmpd="sng">
                      <a:noFill/>
                      <a:prstDash val="solid"/>
                    </a:ln>
                    <a:solidFill>
                      <a:srgbClr val="DADADA">
                        <a:lumMod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erra </a:t>
                </a:r>
                <a:r>
                  <a:rPr lang="pl-PL" sz="2000" b="1" dirty="0" err="1" smtClean="0">
                    <a:ln w="10541" cmpd="sng">
                      <a:noFill/>
                      <a:prstDash val="solid"/>
                    </a:ln>
                    <a:solidFill>
                      <a:srgbClr val="DADADA">
                        <a:lumMod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incognita</a:t>
                </a:r>
                <a:endParaRPr lang="pl-PL" sz="2000" b="1" dirty="0">
                  <a:ln w="10541" cmpd="sng">
                    <a:noFill/>
                    <a:prstDash val="solid"/>
                  </a:ln>
                  <a:solidFill>
                    <a:srgbClr val="DADADA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Prostokąt 3"/>
              <p:cNvSpPr/>
              <p:nvPr/>
            </p:nvSpPr>
            <p:spPr bwMode="auto">
              <a:xfrm>
                <a:off x="5871600" y="2476534"/>
                <a:ext cx="54000" cy="54000"/>
              </a:xfrm>
              <a:prstGeom prst="rect">
                <a:avLst/>
              </a:prstGeom>
              <a:solidFill>
                <a:srgbClr val="04D4EA"/>
              </a:solidFill>
              <a:ln w="6350" cap="flat" cmpd="sng" algn="ctr">
                <a:solidFill>
                  <a:srgbClr val="EAEAEA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mtClean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4" name="Grupa 13"/>
              <p:cNvGrpSpPr/>
              <p:nvPr/>
            </p:nvGrpSpPr>
            <p:grpSpPr>
              <a:xfrm>
                <a:off x="3194935" y="2190939"/>
                <a:ext cx="4711758" cy="2982161"/>
                <a:chOff x="3194935" y="2190939"/>
                <a:chExt cx="4711758" cy="2982161"/>
              </a:xfrm>
            </p:grpSpPr>
            <p:sp>
              <p:nvSpPr>
                <p:cNvPr id="10" name="Dowolny kształt 9"/>
                <p:cNvSpPr/>
                <p:nvPr/>
              </p:nvSpPr>
              <p:spPr bwMode="auto">
                <a:xfrm>
                  <a:off x="4684662" y="3772883"/>
                  <a:ext cx="602614" cy="605233"/>
                </a:xfrm>
                <a:custGeom>
                  <a:avLst/>
                  <a:gdLst>
                    <a:gd name="connsiteX0" fmla="*/ 0 w 602614"/>
                    <a:gd name="connsiteY0" fmla="*/ 330127 h 605233"/>
                    <a:gd name="connsiteX1" fmla="*/ 49782 w 602614"/>
                    <a:gd name="connsiteY1" fmla="*/ 411349 h 605233"/>
                    <a:gd name="connsiteX2" fmla="*/ 99563 w 602614"/>
                    <a:gd name="connsiteY2" fmla="*/ 458510 h 605233"/>
                    <a:gd name="connsiteX3" fmla="*/ 120523 w 602614"/>
                    <a:gd name="connsiteY3" fmla="*/ 544971 h 605233"/>
                    <a:gd name="connsiteX4" fmla="*/ 227945 w 602614"/>
                    <a:gd name="connsiteY4" fmla="*/ 579032 h 605233"/>
                    <a:gd name="connsiteX5" fmla="*/ 311787 w 602614"/>
                    <a:gd name="connsiteY5" fmla="*/ 605233 h 605233"/>
                    <a:gd name="connsiteX6" fmla="*/ 379909 w 602614"/>
                    <a:gd name="connsiteY6" fmla="*/ 594753 h 605233"/>
                    <a:gd name="connsiteX7" fmla="*/ 463751 w 602614"/>
                    <a:gd name="connsiteY7" fmla="*/ 560692 h 605233"/>
                    <a:gd name="connsiteX8" fmla="*/ 489951 w 602614"/>
                    <a:gd name="connsiteY8" fmla="*/ 516151 h 605233"/>
                    <a:gd name="connsiteX9" fmla="*/ 489951 w 602614"/>
                    <a:gd name="connsiteY9" fmla="*/ 450649 h 605233"/>
                    <a:gd name="connsiteX10" fmla="*/ 497811 w 602614"/>
                    <a:gd name="connsiteY10" fmla="*/ 369428 h 605233"/>
                    <a:gd name="connsiteX11" fmla="*/ 505672 w 602614"/>
                    <a:gd name="connsiteY11" fmla="*/ 311786 h 605233"/>
                    <a:gd name="connsiteX12" fmla="*/ 542352 w 602614"/>
                    <a:gd name="connsiteY12" fmla="*/ 227945 h 605233"/>
                    <a:gd name="connsiteX13" fmla="*/ 602614 w 602614"/>
                    <a:gd name="connsiteY13" fmla="*/ 125762 h 605233"/>
                    <a:gd name="connsiteX14" fmla="*/ 579033 w 602614"/>
                    <a:gd name="connsiteY14" fmla="*/ 60261 h 605233"/>
                    <a:gd name="connsiteX15" fmla="*/ 558073 w 602614"/>
                    <a:gd name="connsiteY15" fmla="*/ 23580 h 605233"/>
                    <a:gd name="connsiteX16" fmla="*/ 550212 w 602614"/>
                    <a:gd name="connsiteY16" fmla="*/ 0 h 605233"/>
                    <a:gd name="connsiteX17" fmla="*/ 529252 w 602614"/>
                    <a:gd name="connsiteY17" fmla="*/ 2620 h 605233"/>
                    <a:gd name="connsiteX18" fmla="*/ 524012 w 602614"/>
                    <a:gd name="connsiteY18" fmla="*/ 39300 h 605233"/>
                    <a:gd name="connsiteX19" fmla="*/ 479471 w 602614"/>
                    <a:gd name="connsiteY19" fmla="*/ 36680 h 605233"/>
                    <a:gd name="connsiteX20" fmla="*/ 479471 w 602614"/>
                    <a:gd name="connsiteY20" fmla="*/ 83841 h 605233"/>
                    <a:gd name="connsiteX21" fmla="*/ 382529 w 602614"/>
                    <a:gd name="connsiteY21" fmla="*/ 86461 h 605233"/>
                    <a:gd name="connsiteX22" fmla="*/ 382529 w 602614"/>
                    <a:gd name="connsiteY22" fmla="*/ 133622 h 605233"/>
                    <a:gd name="connsiteX23" fmla="*/ 343228 w 602614"/>
                    <a:gd name="connsiteY23" fmla="*/ 131002 h 605233"/>
                    <a:gd name="connsiteX24" fmla="*/ 340608 w 602614"/>
                    <a:gd name="connsiteY24" fmla="*/ 180783 h 605233"/>
                    <a:gd name="connsiteX25" fmla="*/ 290827 w 602614"/>
                    <a:gd name="connsiteY25" fmla="*/ 180783 h 605233"/>
                    <a:gd name="connsiteX26" fmla="*/ 282967 w 602614"/>
                    <a:gd name="connsiteY26" fmla="*/ 230565 h 605233"/>
                    <a:gd name="connsiteX27" fmla="*/ 241046 w 602614"/>
                    <a:gd name="connsiteY27" fmla="*/ 227945 h 605233"/>
                    <a:gd name="connsiteX28" fmla="*/ 238426 w 602614"/>
                    <a:gd name="connsiteY28" fmla="*/ 272485 h 605233"/>
                    <a:gd name="connsiteX29" fmla="*/ 96943 w 602614"/>
                    <a:gd name="connsiteY29" fmla="*/ 277726 h 605233"/>
                    <a:gd name="connsiteX30" fmla="*/ 96943 w 602614"/>
                    <a:gd name="connsiteY30" fmla="*/ 322267 h 605233"/>
                    <a:gd name="connsiteX31" fmla="*/ 0 w 602614"/>
                    <a:gd name="connsiteY31" fmla="*/ 330127 h 605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02614" h="605233">
                      <a:moveTo>
                        <a:pt x="0" y="330127"/>
                      </a:moveTo>
                      <a:lnTo>
                        <a:pt x="49782" y="411349"/>
                      </a:lnTo>
                      <a:lnTo>
                        <a:pt x="99563" y="458510"/>
                      </a:lnTo>
                      <a:lnTo>
                        <a:pt x="120523" y="544971"/>
                      </a:lnTo>
                      <a:lnTo>
                        <a:pt x="227945" y="579032"/>
                      </a:lnTo>
                      <a:lnTo>
                        <a:pt x="311787" y="605233"/>
                      </a:lnTo>
                      <a:lnTo>
                        <a:pt x="379909" y="594753"/>
                      </a:lnTo>
                      <a:lnTo>
                        <a:pt x="463751" y="560692"/>
                      </a:lnTo>
                      <a:lnTo>
                        <a:pt x="489951" y="516151"/>
                      </a:lnTo>
                      <a:lnTo>
                        <a:pt x="489951" y="450649"/>
                      </a:lnTo>
                      <a:lnTo>
                        <a:pt x="497811" y="369428"/>
                      </a:lnTo>
                      <a:lnTo>
                        <a:pt x="505672" y="311786"/>
                      </a:lnTo>
                      <a:lnTo>
                        <a:pt x="542352" y="227945"/>
                      </a:lnTo>
                      <a:lnTo>
                        <a:pt x="602614" y="125762"/>
                      </a:lnTo>
                      <a:lnTo>
                        <a:pt x="579033" y="60261"/>
                      </a:lnTo>
                      <a:lnTo>
                        <a:pt x="558073" y="23580"/>
                      </a:lnTo>
                      <a:lnTo>
                        <a:pt x="550212" y="0"/>
                      </a:lnTo>
                      <a:lnTo>
                        <a:pt x="529252" y="2620"/>
                      </a:lnTo>
                      <a:lnTo>
                        <a:pt x="524012" y="39300"/>
                      </a:lnTo>
                      <a:lnTo>
                        <a:pt x="479471" y="36680"/>
                      </a:lnTo>
                      <a:lnTo>
                        <a:pt x="479471" y="83841"/>
                      </a:lnTo>
                      <a:lnTo>
                        <a:pt x="382529" y="86461"/>
                      </a:lnTo>
                      <a:lnTo>
                        <a:pt x="382529" y="133622"/>
                      </a:lnTo>
                      <a:lnTo>
                        <a:pt x="343228" y="131002"/>
                      </a:lnTo>
                      <a:lnTo>
                        <a:pt x="340608" y="180783"/>
                      </a:lnTo>
                      <a:lnTo>
                        <a:pt x="290827" y="180783"/>
                      </a:lnTo>
                      <a:lnTo>
                        <a:pt x="282967" y="230565"/>
                      </a:lnTo>
                      <a:lnTo>
                        <a:pt x="241046" y="227945"/>
                      </a:lnTo>
                      <a:lnTo>
                        <a:pt x="238426" y="272485"/>
                      </a:lnTo>
                      <a:lnTo>
                        <a:pt x="96943" y="277726"/>
                      </a:lnTo>
                      <a:lnTo>
                        <a:pt x="96943" y="322267"/>
                      </a:lnTo>
                      <a:lnTo>
                        <a:pt x="0" y="33012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C8C8C"/>
                    </a:gs>
                    <a:gs pos="44000">
                      <a:srgbClr val="969696"/>
                    </a:gs>
                    <a:gs pos="100000">
                      <a:schemeClr val="accent4">
                        <a:lumMod val="90000"/>
                      </a:schemeClr>
                    </a:gs>
                  </a:gsLst>
                  <a:lin ang="2700000" scaled="1"/>
                  <a:tileRect/>
                </a:gra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l-PL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1" name="pole tekstowe 6"/>
                <p:cNvSpPr txBox="1">
                  <a:spLocks noChangeArrowheads="1"/>
                </p:cNvSpPr>
                <p:nvPr/>
              </p:nvSpPr>
              <p:spPr bwMode="auto">
                <a:xfrm>
                  <a:off x="4814477" y="3968666"/>
                  <a:ext cx="518200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000000"/>
                      </a:solidFill>
                    </a:rPr>
                    <a:t>82</a:t>
                  </a:r>
                </a:p>
              </p:txBody>
            </p:sp>
            <p:sp>
              <p:nvSpPr>
                <p:cNvPr id="11" name="Dowolny kształt 10"/>
                <p:cNvSpPr/>
                <p:nvPr/>
              </p:nvSpPr>
              <p:spPr bwMode="auto">
                <a:xfrm>
                  <a:off x="3194935" y="4746865"/>
                  <a:ext cx="550098" cy="426235"/>
                </a:xfrm>
                <a:custGeom>
                  <a:avLst/>
                  <a:gdLst>
                    <a:gd name="connsiteX0" fmla="*/ 0 w 550098"/>
                    <a:gd name="connsiteY0" fmla="*/ 251369 h 426235"/>
                    <a:gd name="connsiteX1" fmla="*/ 51003 w 550098"/>
                    <a:gd name="connsiteY1" fmla="*/ 298729 h 426235"/>
                    <a:gd name="connsiteX2" fmla="*/ 83790 w 550098"/>
                    <a:gd name="connsiteY2" fmla="*/ 382518 h 426235"/>
                    <a:gd name="connsiteX3" fmla="*/ 138436 w 550098"/>
                    <a:gd name="connsiteY3" fmla="*/ 426235 h 426235"/>
                    <a:gd name="connsiteX4" fmla="*/ 207653 w 550098"/>
                    <a:gd name="connsiteY4" fmla="*/ 418949 h 426235"/>
                    <a:gd name="connsiteX5" fmla="*/ 291443 w 550098"/>
                    <a:gd name="connsiteY5" fmla="*/ 404376 h 426235"/>
                    <a:gd name="connsiteX6" fmla="*/ 375232 w 550098"/>
                    <a:gd name="connsiteY6" fmla="*/ 389804 h 426235"/>
                    <a:gd name="connsiteX7" fmla="*/ 422592 w 550098"/>
                    <a:gd name="connsiteY7" fmla="*/ 364303 h 426235"/>
                    <a:gd name="connsiteX8" fmla="*/ 455379 w 550098"/>
                    <a:gd name="connsiteY8" fmla="*/ 338802 h 426235"/>
                    <a:gd name="connsiteX9" fmla="*/ 499095 w 550098"/>
                    <a:gd name="connsiteY9" fmla="*/ 200367 h 426235"/>
                    <a:gd name="connsiteX10" fmla="*/ 531883 w 550098"/>
                    <a:gd name="connsiteY10" fmla="*/ 120220 h 426235"/>
                    <a:gd name="connsiteX11" fmla="*/ 546455 w 550098"/>
                    <a:gd name="connsiteY11" fmla="*/ 72861 h 426235"/>
                    <a:gd name="connsiteX12" fmla="*/ 550098 w 550098"/>
                    <a:gd name="connsiteY12" fmla="*/ 29145 h 426235"/>
                    <a:gd name="connsiteX13" fmla="*/ 506381 w 550098"/>
                    <a:gd name="connsiteY13" fmla="*/ 18215 h 426235"/>
                    <a:gd name="connsiteX14" fmla="*/ 491809 w 550098"/>
                    <a:gd name="connsiteY14" fmla="*/ 0 h 426235"/>
                    <a:gd name="connsiteX15" fmla="*/ 440807 w 550098"/>
                    <a:gd name="connsiteY15" fmla="*/ 7286 h 426235"/>
                    <a:gd name="connsiteX16" fmla="*/ 346088 w 550098"/>
                    <a:gd name="connsiteY16" fmla="*/ 18215 h 426235"/>
                    <a:gd name="connsiteX17" fmla="*/ 342445 w 550098"/>
                    <a:gd name="connsiteY17" fmla="*/ 58289 h 426235"/>
                    <a:gd name="connsiteX18" fmla="*/ 255012 w 550098"/>
                    <a:gd name="connsiteY18" fmla="*/ 65575 h 426235"/>
                    <a:gd name="connsiteX19" fmla="*/ 255012 w 550098"/>
                    <a:gd name="connsiteY19" fmla="*/ 112934 h 426235"/>
                    <a:gd name="connsiteX20" fmla="*/ 204010 w 550098"/>
                    <a:gd name="connsiteY20" fmla="*/ 112934 h 426235"/>
                    <a:gd name="connsiteX21" fmla="*/ 204010 w 550098"/>
                    <a:gd name="connsiteY21" fmla="*/ 156651 h 426235"/>
                    <a:gd name="connsiteX22" fmla="*/ 112934 w 550098"/>
                    <a:gd name="connsiteY22" fmla="*/ 156651 h 426235"/>
                    <a:gd name="connsiteX23" fmla="*/ 105648 w 550098"/>
                    <a:gd name="connsiteY23" fmla="*/ 204010 h 426235"/>
                    <a:gd name="connsiteX24" fmla="*/ 18216 w 550098"/>
                    <a:gd name="connsiteY24" fmla="*/ 204010 h 426235"/>
                    <a:gd name="connsiteX25" fmla="*/ 0 w 550098"/>
                    <a:gd name="connsiteY25" fmla="*/ 251369 h 42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550098" h="426235">
                      <a:moveTo>
                        <a:pt x="0" y="251369"/>
                      </a:moveTo>
                      <a:lnTo>
                        <a:pt x="51003" y="298729"/>
                      </a:lnTo>
                      <a:lnTo>
                        <a:pt x="83790" y="382518"/>
                      </a:lnTo>
                      <a:lnTo>
                        <a:pt x="138436" y="426235"/>
                      </a:lnTo>
                      <a:lnTo>
                        <a:pt x="207653" y="418949"/>
                      </a:lnTo>
                      <a:lnTo>
                        <a:pt x="291443" y="404376"/>
                      </a:lnTo>
                      <a:lnTo>
                        <a:pt x="375232" y="389804"/>
                      </a:lnTo>
                      <a:lnTo>
                        <a:pt x="422592" y="364303"/>
                      </a:lnTo>
                      <a:lnTo>
                        <a:pt x="455379" y="338802"/>
                      </a:lnTo>
                      <a:lnTo>
                        <a:pt x="499095" y="200367"/>
                      </a:lnTo>
                      <a:lnTo>
                        <a:pt x="531883" y="120220"/>
                      </a:lnTo>
                      <a:lnTo>
                        <a:pt x="546455" y="72861"/>
                      </a:lnTo>
                      <a:lnTo>
                        <a:pt x="550098" y="29145"/>
                      </a:lnTo>
                      <a:lnTo>
                        <a:pt x="506381" y="18215"/>
                      </a:lnTo>
                      <a:lnTo>
                        <a:pt x="491809" y="0"/>
                      </a:lnTo>
                      <a:lnTo>
                        <a:pt x="440807" y="7286"/>
                      </a:lnTo>
                      <a:lnTo>
                        <a:pt x="346088" y="18215"/>
                      </a:lnTo>
                      <a:lnTo>
                        <a:pt x="342445" y="58289"/>
                      </a:lnTo>
                      <a:lnTo>
                        <a:pt x="255012" y="65575"/>
                      </a:lnTo>
                      <a:lnTo>
                        <a:pt x="255012" y="112934"/>
                      </a:lnTo>
                      <a:lnTo>
                        <a:pt x="204010" y="112934"/>
                      </a:lnTo>
                      <a:lnTo>
                        <a:pt x="204010" y="156651"/>
                      </a:lnTo>
                      <a:lnTo>
                        <a:pt x="112934" y="156651"/>
                      </a:lnTo>
                      <a:lnTo>
                        <a:pt x="105648" y="204010"/>
                      </a:lnTo>
                      <a:lnTo>
                        <a:pt x="18216" y="204010"/>
                      </a:lnTo>
                      <a:lnTo>
                        <a:pt x="0" y="25136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8484"/>
                    </a:gs>
                    <a:gs pos="50000">
                      <a:srgbClr val="8E8E8E">
                        <a:shade val="67500"/>
                        <a:satMod val="115000"/>
                      </a:srgbClr>
                    </a:gs>
                    <a:gs pos="100000">
                      <a:srgbClr val="8E8E8E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l-PL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0" name="pole tekstowe 7"/>
                <p:cNvSpPr txBox="1">
                  <a:spLocks noChangeArrowheads="1"/>
                </p:cNvSpPr>
                <p:nvPr/>
              </p:nvSpPr>
              <p:spPr bwMode="auto">
                <a:xfrm>
                  <a:off x="3278275" y="4792426"/>
                  <a:ext cx="383418" cy="3077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000000"/>
                      </a:solidFill>
                    </a:rPr>
                    <a:t>50</a:t>
                  </a:r>
                </a:p>
              </p:txBody>
            </p:sp>
            <p:sp>
              <p:nvSpPr>
                <p:cNvPr id="12" name="Dowolny kształt 11"/>
                <p:cNvSpPr/>
                <p:nvPr/>
              </p:nvSpPr>
              <p:spPr bwMode="auto">
                <a:xfrm>
                  <a:off x="6394764" y="2190939"/>
                  <a:ext cx="1511929" cy="703152"/>
                </a:xfrm>
                <a:custGeom>
                  <a:avLst/>
                  <a:gdLst>
                    <a:gd name="connsiteX0" fmla="*/ 0 w 1511929"/>
                    <a:gd name="connsiteY0" fmla="*/ 579421 h 703152"/>
                    <a:gd name="connsiteX1" fmla="*/ 42250 w 1511929"/>
                    <a:gd name="connsiteY1" fmla="*/ 648831 h 703152"/>
                    <a:gd name="connsiteX2" fmla="*/ 108642 w 1511929"/>
                    <a:gd name="connsiteY2" fmla="*/ 669956 h 703152"/>
                    <a:gd name="connsiteX3" fmla="*/ 168998 w 1511929"/>
                    <a:gd name="connsiteY3" fmla="*/ 648831 h 703152"/>
                    <a:gd name="connsiteX4" fmla="*/ 223319 w 1511929"/>
                    <a:gd name="connsiteY4" fmla="*/ 621671 h 703152"/>
                    <a:gd name="connsiteX5" fmla="*/ 301783 w 1511929"/>
                    <a:gd name="connsiteY5" fmla="*/ 615635 h 703152"/>
                    <a:gd name="connsiteX6" fmla="*/ 380246 w 1511929"/>
                    <a:gd name="connsiteY6" fmla="*/ 621671 h 703152"/>
                    <a:gd name="connsiteX7" fmla="*/ 437585 w 1511929"/>
                    <a:gd name="connsiteY7" fmla="*/ 645813 h 703152"/>
                    <a:gd name="connsiteX8" fmla="*/ 494923 w 1511929"/>
                    <a:gd name="connsiteY8" fmla="*/ 666938 h 703152"/>
                    <a:gd name="connsiteX9" fmla="*/ 570369 w 1511929"/>
                    <a:gd name="connsiteY9" fmla="*/ 688063 h 703152"/>
                    <a:gd name="connsiteX10" fmla="*/ 679010 w 1511929"/>
                    <a:gd name="connsiteY10" fmla="*/ 703152 h 703152"/>
                    <a:gd name="connsiteX11" fmla="*/ 814812 w 1511929"/>
                    <a:gd name="connsiteY11" fmla="*/ 688063 h 703152"/>
                    <a:gd name="connsiteX12" fmla="*/ 869133 w 1511929"/>
                    <a:gd name="connsiteY12" fmla="*/ 679010 h 703152"/>
                    <a:gd name="connsiteX13" fmla="*/ 917418 w 1511929"/>
                    <a:gd name="connsiteY13" fmla="*/ 648831 h 703152"/>
                    <a:gd name="connsiteX14" fmla="*/ 923454 w 1511929"/>
                    <a:gd name="connsiteY14" fmla="*/ 573386 h 703152"/>
                    <a:gd name="connsiteX15" fmla="*/ 923454 w 1511929"/>
                    <a:gd name="connsiteY15" fmla="*/ 485869 h 703152"/>
                    <a:gd name="connsiteX16" fmla="*/ 923454 w 1511929"/>
                    <a:gd name="connsiteY16" fmla="*/ 404388 h 703152"/>
                    <a:gd name="connsiteX17" fmla="*/ 992864 w 1511929"/>
                    <a:gd name="connsiteY17" fmla="*/ 295746 h 703152"/>
                    <a:gd name="connsiteX18" fmla="*/ 1119612 w 1511929"/>
                    <a:gd name="connsiteY18" fmla="*/ 247461 h 703152"/>
                    <a:gd name="connsiteX19" fmla="*/ 1279557 w 1511929"/>
                    <a:gd name="connsiteY19" fmla="*/ 190122 h 703152"/>
                    <a:gd name="connsiteX20" fmla="*/ 1382163 w 1511929"/>
                    <a:gd name="connsiteY20" fmla="*/ 144855 h 703152"/>
                    <a:gd name="connsiteX21" fmla="*/ 1496840 w 1511929"/>
                    <a:gd name="connsiteY21" fmla="*/ 111659 h 703152"/>
                    <a:gd name="connsiteX22" fmla="*/ 1511929 w 1511929"/>
                    <a:gd name="connsiteY22" fmla="*/ 42249 h 703152"/>
                    <a:gd name="connsiteX23" fmla="*/ 1472697 w 1511929"/>
                    <a:gd name="connsiteY23" fmla="*/ 12071 h 703152"/>
                    <a:gd name="connsiteX24" fmla="*/ 1427430 w 1511929"/>
                    <a:gd name="connsiteY24" fmla="*/ 0 h 703152"/>
                    <a:gd name="connsiteX25" fmla="*/ 1297664 w 1511929"/>
                    <a:gd name="connsiteY25" fmla="*/ 6035 h 703152"/>
                    <a:gd name="connsiteX26" fmla="*/ 1297664 w 1511929"/>
                    <a:gd name="connsiteY26" fmla="*/ 54320 h 703152"/>
                    <a:gd name="connsiteX27" fmla="*/ 1149790 w 1511929"/>
                    <a:gd name="connsiteY27" fmla="*/ 54320 h 703152"/>
                    <a:gd name="connsiteX28" fmla="*/ 1149790 w 1511929"/>
                    <a:gd name="connsiteY28" fmla="*/ 135802 h 703152"/>
                    <a:gd name="connsiteX29" fmla="*/ 956650 w 1511929"/>
                    <a:gd name="connsiteY29" fmla="*/ 144855 h 703152"/>
                    <a:gd name="connsiteX30" fmla="*/ 956650 w 1511929"/>
                    <a:gd name="connsiteY30" fmla="*/ 193140 h 703152"/>
                    <a:gd name="connsiteX31" fmla="*/ 763509 w 1511929"/>
                    <a:gd name="connsiteY31" fmla="*/ 190122 h 703152"/>
                    <a:gd name="connsiteX32" fmla="*/ 763509 w 1511929"/>
                    <a:gd name="connsiteY32" fmla="*/ 286693 h 703152"/>
                    <a:gd name="connsiteX33" fmla="*/ 727295 w 1511929"/>
                    <a:gd name="connsiteY33" fmla="*/ 286693 h 703152"/>
                    <a:gd name="connsiteX34" fmla="*/ 724278 w 1511929"/>
                    <a:gd name="connsiteY34" fmla="*/ 331960 h 703152"/>
                    <a:gd name="connsiteX35" fmla="*/ 479834 w 1511929"/>
                    <a:gd name="connsiteY35" fmla="*/ 337996 h 703152"/>
                    <a:gd name="connsiteX36" fmla="*/ 479834 w 1511929"/>
                    <a:gd name="connsiteY36" fmla="*/ 383263 h 703152"/>
                    <a:gd name="connsiteX37" fmla="*/ 434567 w 1511929"/>
                    <a:gd name="connsiteY37" fmla="*/ 386281 h 703152"/>
                    <a:gd name="connsiteX38" fmla="*/ 428531 w 1511929"/>
                    <a:gd name="connsiteY38" fmla="*/ 431548 h 703152"/>
                    <a:gd name="connsiteX39" fmla="*/ 386282 w 1511929"/>
                    <a:gd name="connsiteY39" fmla="*/ 434566 h 703152"/>
                    <a:gd name="connsiteX40" fmla="*/ 386282 w 1511929"/>
                    <a:gd name="connsiteY40" fmla="*/ 476815 h 703152"/>
                    <a:gd name="connsiteX41" fmla="*/ 286693 w 1511929"/>
                    <a:gd name="connsiteY41" fmla="*/ 482851 h 703152"/>
                    <a:gd name="connsiteX42" fmla="*/ 286693 w 1511929"/>
                    <a:gd name="connsiteY42" fmla="*/ 525101 h 703152"/>
                    <a:gd name="connsiteX43" fmla="*/ 96571 w 1511929"/>
                    <a:gd name="connsiteY43" fmla="*/ 525101 h 703152"/>
                    <a:gd name="connsiteX44" fmla="*/ 99588 w 1511929"/>
                    <a:gd name="connsiteY44" fmla="*/ 576404 h 703152"/>
                    <a:gd name="connsiteX45" fmla="*/ 0 w 1511929"/>
                    <a:gd name="connsiteY45" fmla="*/ 579421 h 703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511929" h="703152">
                      <a:moveTo>
                        <a:pt x="0" y="579421"/>
                      </a:moveTo>
                      <a:lnTo>
                        <a:pt x="42250" y="648831"/>
                      </a:lnTo>
                      <a:lnTo>
                        <a:pt x="108642" y="669956"/>
                      </a:lnTo>
                      <a:lnTo>
                        <a:pt x="168998" y="648831"/>
                      </a:lnTo>
                      <a:lnTo>
                        <a:pt x="223319" y="621671"/>
                      </a:lnTo>
                      <a:lnTo>
                        <a:pt x="301783" y="615635"/>
                      </a:lnTo>
                      <a:lnTo>
                        <a:pt x="380246" y="621671"/>
                      </a:lnTo>
                      <a:lnTo>
                        <a:pt x="437585" y="645813"/>
                      </a:lnTo>
                      <a:lnTo>
                        <a:pt x="494923" y="666938"/>
                      </a:lnTo>
                      <a:lnTo>
                        <a:pt x="570369" y="688063"/>
                      </a:lnTo>
                      <a:lnTo>
                        <a:pt x="679010" y="703152"/>
                      </a:lnTo>
                      <a:lnTo>
                        <a:pt x="814812" y="688063"/>
                      </a:lnTo>
                      <a:lnTo>
                        <a:pt x="869133" y="679010"/>
                      </a:lnTo>
                      <a:lnTo>
                        <a:pt x="917418" y="648831"/>
                      </a:lnTo>
                      <a:lnTo>
                        <a:pt x="923454" y="573386"/>
                      </a:lnTo>
                      <a:lnTo>
                        <a:pt x="923454" y="485869"/>
                      </a:lnTo>
                      <a:lnTo>
                        <a:pt x="923454" y="404388"/>
                      </a:lnTo>
                      <a:lnTo>
                        <a:pt x="992864" y="295746"/>
                      </a:lnTo>
                      <a:lnTo>
                        <a:pt x="1119612" y="247461"/>
                      </a:lnTo>
                      <a:lnTo>
                        <a:pt x="1279557" y="190122"/>
                      </a:lnTo>
                      <a:lnTo>
                        <a:pt x="1382163" y="144855"/>
                      </a:lnTo>
                      <a:lnTo>
                        <a:pt x="1496840" y="111659"/>
                      </a:lnTo>
                      <a:lnTo>
                        <a:pt x="1511929" y="42249"/>
                      </a:lnTo>
                      <a:lnTo>
                        <a:pt x="1472697" y="12071"/>
                      </a:lnTo>
                      <a:lnTo>
                        <a:pt x="1427430" y="0"/>
                      </a:lnTo>
                      <a:lnTo>
                        <a:pt x="1297664" y="6035"/>
                      </a:lnTo>
                      <a:lnTo>
                        <a:pt x="1297664" y="54320"/>
                      </a:lnTo>
                      <a:lnTo>
                        <a:pt x="1149790" y="54320"/>
                      </a:lnTo>
                      <a:lnTo>
                        <a:pt x="1149790" y="135802"/>
                      </a:lnTo>
                      <a:lnTo>
                        <a:pt x="956650" y="144855"/>
                      </a:lnTo>
                      <a:lnTo>
                        <a:pt x="956650" y="193140"/>
                      </a:lnTo>
                      <a:lnTo>
                        <a:pt x="763509" y="190122"/>
                      </a:lnTo>
                      <a:lnTo>
                        <a:pt x="763509" y="286693"/>
                      </a:lnTo>
                      <a:lnTo>
                        <a:pt x="727295" y="286693"/>
                      </a:lnTo>
                      <a:lnTo>
                        <a:pt x="724278" y="331960"/>
                      </a:lnTo>
                      <a:lnTo>
                        <a:pt x="479834" y="337996"/>
                      </a:lnTo>
                      <a:lnTo>
                        <a:pt x="479834" y="383263"/>
                      </a:lnTo>
                      <a:lnTo>
                        <a:pt x="434567" y="386281"/>
                      </a:lnTo>
                      <a:lnTo>
                        <a:pt x="428531" y="431548"/>
                      </a:lnTo>
                      <a:lnTo>
                        <a:pt x="386282" y="434566"/>
                      </a:lnTo>
                      <a:lnTo>
                        <a:pt x="386282" y="476815"/>
                      </a:lnTo>
                      <a:lnTo>
                        <a:pt x="286693" y="482851"/>
                      </a:lnTo>
                      <a:lnTo>
                        <a:pt x="286693" y="525101"/>
                      </a:lnTo>
                      <a:lnTo>
                        <a:pt x="96571" y="525101"/>
                      </a:lnTo>
                      <a:lnTo>
                        <a:pt x="99588" y="576404"/>
                      </a:lnTo>
                      <a:lnTo>
                        <a:pt x="0" y="57942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52000">
                      <a:schemeClr val="accent4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l-PL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2" name="pole tekstowe 5"/>
                <p:cNvSpPr txBox="1">
                  <a:spLocks noChangeArrowheads="1"/>
                </p:cNvSpPr>
                <p:nvPr/>
              </p:nvSpPr>
              <p:spPr bwMode="auto">
                <a:xfrm>
                  <a:off x="6824224" y="2553251"/>
                  <a:ext cx="482799" cy="3077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000000"/>
                      </a:solidFill>
                    </a:rPr>
                    <a:t>126</a:t>
                  </a:r>
                </a:p>
              </p:txBody>
            </p:sp>
          </p:grpSp>
        </p:grpSp>
      </p:grpSp>
      <p:cxnSp>
        <p:nvCxnSpPr>
          <p:cNvPr id="24" name="Straight Connector 66"/>
          <p:cNvCxnSpPr/>
          <p:nvPr/>
        </p:nvCxnSpPr>
        <p:spPr>
          <a:xfrm flipH="1" flipV="1">
            <a:off x="2965970" y="2826450"/>
            <a:ext cx="986065" cy="1051946"/>
          </a:xfrm>
          <a:prstGeom prst="line">
            <a:avLst/>
          </a:prstGeom>
          <a:ln w="19050" cmpd="sng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17"/>
          <p:cNvSpPr txBox="1">
            <a:spLocks noChangeArrowheads="1"/>
          </p:cNvSpPr>
          <p:nvPr/>
        </p:nvSpPr>
        <p:spPr bwMode="auto">
          <a:xfrm>
            <a:off x="2269967" y="2486168"/>
            <a:ext cx="11641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orbel" charset="0"/>
              </a:rPr>
              <a:t>248 </a:t>
            </a:r>
            <a:r>
              <a:rPr lang="pl-PL" sz="18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orbel" charset="0"/>
              </a:rPr>
              <a:t>s</a:t>
            </a:r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orbel" charset="0"/>
              </a:rPr>
              <a:t>table</a:t>
            </a:r>
            <a:endParaRPr lang="en-US" sz="18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orbel" charset="0"/>
            </a:endParaRPr>
          </a:p>
        </p:txBody>
      </p: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4021475" y="1587026"/>
            <a:ext cx="1896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18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orbel" charset="0"/>
              </a:rPr>
              <a:t>~</a:t>
            </a:r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orbel" charset="0"/>
              </a:rPr>
              <a:t>3000 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orbel" charset="0"/>
              </a:rPr>
              <a:t>discovered</a:t>
            </a:r>
          </a:p>
        </p:txBody>
      </p:sp>
      <p:cxnSp>
        <p:nvCxnSpPr>
          <p:cNvPr id="27" name="Straight Connector 69"/>
          <p:cNvCxnSpPr/>
          <p:nvPr/>
        </p:nvCxnSpPr>
        <p:spPr>
          <a:xfrm flipV="1">
            <a:off x="4494510" y="1974726"/>
            <a:ext cx="315282" cy="1279777"/>
          </a:xfrm>
          <a:prstGeom prst="line">
            <a:avLst/>
          </a:prstGeom>
          <a:ln w="19050" cmpd="sng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upa 5"/>
          <p:cNvGrpSpPr/>
          <p:nvPr/>
        </p:nvGrpSpPr>
        <p:grpSpPr>
          <a:xfrm>
            <a:off x="7225297" y="3108876"/>
            <a:ext cx="2208249" cy="1282293"/>
            <a:chOff x="7225297" y="3108876"/>
            <a:chExt cx="2208249" cy="1282293"/>
          </a:xfrm>
        </p:grpSpPr>
        <p:cxnSp>
          <p:nvCxnSpPr>
            <p:cNvPr id="28" name="Straight Connector 70"/>
            <p:cNvCxnSpPr/>
            <p:nvPr/>
          </p:nvCxnSpPr>
          <p:spPr>
            <a:xfrm flipH="1" flipV="1">
              <a:off x="7225297" y="3108876"/>
              <a:ext cx="1053211" cy="914605"/>
            </a:xfrm>
            <a:prstGeom prst="line">
              <a:avLst/>
            </a:prstGeom>
            <a:ln w="19050" cmpd="sng">
              <a:solidFill>
                <a:srgbClr val="FFC00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71"/>
            <p:cNvSpPr txBox="1">
              <a:spLocks noChangeArrowheads="1"/>
            </p:cNvSpPr>
            <p:nvPr/>
          </p:nvSpPr>
          <p:spPr bwMode="auto">
            <a:xfrm>
              <a:off x="7513597" y="3991059"/>
              <a:ext cx="19199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orbel" charset="0"/>
                </a:rPr>
                <a:t>&gt; 6000 expected</a:t>
              </a:r>
            </a:p>
          </p:txBody>
        </p:sp>
      </p:grpSp>
      <p:grpSp>
        <p:nvGrpSpPr>
          <p:cNvPr id="31" name="Gruppo 52"/>
          <p:cNvGrpSpPr/>
          <p:nvPr/>
        </p:nvGrpSpPr>
        <p:grpSpPr>
          <a:xfrm>
            <a:off x="892309" y="1990071"/>
            <a:ext cx="6488062" cy="4218525"/>
            <a:chOff x="-10398" y="1783656"/>
            <a:chExt cx="6488060" cy="4218525"/>
          </a:xfrm>
        </p:grpSpPr>
        <p:grpSp>
          <p:nvGrpSpPr>
            <p:cNvPr id="32" name="Gruppo 51"/>
            <p:cNvGrpSpPr>
              <a:grpSpLocks noChangeAspect="1"/>
            </p:cNvGrpSpPr>
            <p:nvPr/>
          </p:nvGrpSpPr>
          <p:grpSpPr>
            <a:xfrm>
              <a:off x="5895451" y="1783656"/>
              <a:ext cx="582211" cy="430041"/>
              <a:chOff x="5799928" y="1769979"/>
              <a:chExt cx="758233" cy="588697"/>
            </a:xfrm>
          </p:grpSpPr>
          <p:sp>
            <p:nvSpPr>
              <p:cNvPr id="49" name="Ovale 50"/>
              <p:cNvSpPr/>
              <p:nvPr/>
            </p:nvSpPr>
            <p:spPr bwMode="auto">
              <a:xfrm>
                <a:off x="5872385" y="1769979"/>
                <a:ext cx="590253" cy="5886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0" name="TextBox 342"/>
              <p:cNvSpPr txBox="1"/>
              <p:nvPr/>
            </p:nvSpPr>
            <p:spPr>
              <a:xfrm>
                <a:off x="5799928" y="1835330"/>
                <a:ext cx="758233" cy="42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baseline="30000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208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Pb</a:t>
                </a:r>
                <a:endParaRPr lang="en-US" sz="14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</p:grpSp>
        <p:grpSp>
          <p:nvGrpSpPr>
            <p:cNvPr id="33" name="Gruppo 57"/>
            <p:cNvGrpSpPr>
              <a:grpSpLocks noChangeAspect="1"/>
            </p:cNvGrpSpPr>
            <p:nvPr/>
          </p:nvGrpSpPr>
          <p:grpSpPr>
            <a:xfrm>
              <a:off x="3817005" y="3333441"/>
              <a:ext cx="666581" cy="403255"/>
              <a:chOff x="3516725" y="3286207"/>
              <a:chExt cx="863143" cy="453675"/>
            </a:xfrm>
          </p:grpSpPr>
          <p:sp>
            <p:nvSpPr>
              <p:cNvPr id="47" name="Ovale 142"/>
              <p:cNvSpPr/>
              <p:nvPr/>
            </p:nvSpPr>
            <p:spPr bwMode="auto">
              <a:xfrm>
                <a:off x="3567346" y="3286207"/>
                <a:ext cx="589338" cy="453675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8" name="TextBox 342"/>
              <p:cNvSpPr txBox="1"/>
              <p:nvPr/>
            </p:nvSpPr>
            <p:spPr>
              <a:xfrm>
                <a:off x="3516725" y="3307914"/>
                <a:ext cx="863143" cy="346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baseline="30000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132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Sn</a:t>
                </a:r>
                <a:endParaRPr lang="en-US" sz="14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</p:grpSp>
        <p:grpSp>
          <p:nvGrpSpPr>
            <p:cNvPr id="34" name="Gruppo 56"/>
            <p:cNvGrpSpPr>
              <a:grpSpLocks noChangeAspect="1"/>
            </p:cNvGrpSpPr>
            <p:nvPr/>
          </p:nvGrpSpPr>
          <p:grpSpPr>
            <a:xfrm>
              <a:off x="853362" y="4780211"/>
              <a:ext cx="989950" cy="442818"/>
              <a:chOff x="-5331" y="5142803"/>
              <a:chExt cx="1209814" cy="502058"/>
            </a:xfrm>
          </p:grpSpPr>
          <p:sp>
            <p:nvSpPr>
              <p:cNvPr id="45" name="Ovale 144"/>
              <p:cNvSpPr/>
              <p:nvPr/>
            </p:nvSpPr>
            <p:spPr bwMode="auto">
              <a:xfrm>
                <a:off x="581416" y="5142803"/>
                <a:ext cx="571935" cy="50205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6" name="TextBox 342"/>
              <p:cNvSpPr txBox="1"/>
              <p:nvPr/>
            </p:nvSpPr>
            <p:spPr>
              <a:xfrm>
                <a:off x="522067" y="5189820"/>
                <a:ext cx="682416" cy="3838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baseline="30000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48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Ca</a:t>
                </a:r>
                <a:endParaRPr lang="en-US" sz="16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51" name="Ovale 144"/>
              <p:cNvSpPr/>
              <p:nvPr/>
            </p:nvSpPr>
            <p:spPr bwMode="auto">
              <a:xfrm>
                <a:off x="39786" y="5142804"/>
                <a:ext cx="571936" cy="50205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2" name="TextBox 342"/>
              <p:cNvSpPr txBox="1"/>
              <p:nvPr/>
            </p:nvSpPr>
            <p:spPr>
              <a:xfrm>
                <a:off x="-5331" y="5204089"/>
                <a:ext cx="676255" cy="383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baseline="30000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4</a:t>
                </a:r>
                <a:r>
                  <a:rPr lang="pl-PL" sz="1600" b="1" baseline="30000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0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Ca</a:t>
                </a:r>
                <a:endParaRPr lang="en-US" sz="16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</p:grpSp>
        <p:grpSp>
          <p:nvGrpSpPr>
            <p:cNvPr id="35" name="Gruppo 109"/>
            <p:cNvGrpSpPr>
              <a:grpSpLocks noChangeAspect="1"/>
            </p:cNvGrpSpPr>
            <p:nvPr/>
          </p:nvGrpSpPr>
          <p:grpSpPr>
            <a:xfrm>
              <a:off x="1314229" y="4339868"/>
              <a:ext cx="1662664" cy="430090"/>
              <a:chOff x="1846341" y="3225431"/>
              <a:chExt cx="2152953" cy="483866"/>
            </a:xfrm>
          </p:grpSpPr>
          <p:sp>
            <p:nvSpPr>
              <p:cNvPr id="42" name="Ovale 110"/>
              <p:cNvSpPr/>
              <p:nvPr/>
            </p:nvSpPr>
            <p:spPr bwMode="auto">
              <a:xfrm>
                <a:off x="3174219" y="3225431"/>
                <a:ext cx="589338" cy="48386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4" name="TextBox 342"/>
              <p:cNvSpPr txBox="1"/>
              <p:nvPr/>
            </p:nvSpPr>
            <p:spPr>
              <a:xfrm>
                <a:off x="3136151" y="3319493"/>
                <a:ext cx="863143" cy="346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baseline="30000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78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Ni</a:t>
                </a:r>
                <a:endParaRPr lang="en-US" sz="14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53" name="Ovale 110"/>
              <p:cNvSpPr/>
              <p:nvPr/>
            </p:nvSpPr>
            <p:spPr bwMode="auto">
              <a:xfrm>
                <a:off x="1881580" y="3225670"/>
                <a:ext cx="589338" cy="48171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4" name="TextBox 342"/>
              <p:cNvSpPr txBox="1"/>
              <p:nvPr/>
            </p:nvSpPr>
            <p:spPr>
              <a:xfrm>
                <a:off x="1846341" y="3298979"/>
                <a:ext cx="674494" cy="346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400" b="1" baseline="30000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56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Ni</a:t>
                </a:r>
                <a:endParaRPr lang="en-US" sz="14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</p:grpSp>
        <p:grpSp>
          <p:nvGrpSpPr>
            <p:cNvPr id="36" name="Gruppo 113"/>
            <p:cNvGrpSpPr>
              <a:grpSpLocks noChangeAspect="1"/>
            </p:cNvGrpSpPr>
            <p:nvPr/>
          </p:nvGrpSpPr>
          <p:grpSpPr>
            <a:xfrm>
              <a:off x="2274596" y="3332096"/>
              <a:ext cx="666581" cy="419621"/>
              <a:chOff x="3267528" y="3234968"/>
              <a:chExt cx="863143" cy="472087"/>
            </a:xfrm>
          </p:grpSpPr>
          <p:sp>
            <p:nvSpPr>
              <p:cNvPr id="40" name="Ovale 114"/>
              <p:cNvSpPr/>
              <p:nvPr/>
            </p:nvSpPr>
            <p:spPr bwMode="auto">
              <a:xfrm>
                <a:off x="3346131" y="3234968"/>
                <a:ext cx="589338" cy="47208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1" name="TextBox 342"/>
              <p:cNvSpPr txBox="1"/>
              <p:nvPr/>
            </p:nvSpPr>
            <p:spPr>
              <a:xfrm>
                <a:off x="3267528" y="3289375"/>
                <a:ext cx="863143" cy="346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baseline="30000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100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Sn</a:t>
                </a:r>
                <a:endParaRPr lang="en-US" sz="14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</p:grpSp>
        <p:grpSp>
          <p:nvGrpSpPr>
            <p:cNvPr id="37" name="Gruppo 133"/>
            <p:cNvGrpSpPr>
              <a:grpSpLocks noChangeAspect="1"/>
            </p:cNvGrpSpPr>
            <p:nvPr/>
          </p:nvGrpSpPr>
          <p:grpSpPr>
            <a:xfrm>
              <a:off x="-10398" y="5343213"/>
              <a:ext cx="1006252" cy="658968"/>
              <a:chOff x="2220204" y="3397421"/>
              <a:chExt cx="1302977" cy="741360"/>
            </a:xfrm>
          </p:grpSpPr>
          <p:sp>
            <p:nvSpPr>
              <p:cNvPr id="38" name="Ovale 134"/>
              <p:cNvSpPr/>
              <p:nvPr/>
            </p:nvSpPr>
            <p:spPr bwMode="auto">
              <a:xfrm>
                <a:off x="2681669" y="3397421"/>
                <a:ext cx="535338" cy="45802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9" name="TextBox 342"/>
              <p:cNvSpPr txBox="1"/>
              <p:nvPr/>
            </p:nvSpPr>
            <p:spPr>
              <a:xfrm>
                <a:off x="2660037" y="3446262"/>
                <a:ext cx="863144" cy="380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baseline="30000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16</a:t>
                </a:r>
                <a:r>
                  <a:rPr lang="en-US" sz="1600" b="1" dirty="0">
                    <a:solidFill>
                      <a:srgbClr val="FF0000"/>
                    </a:solidFill>
                    <a:latin typeface="Corbel"/>
                    <a:cs typeface="Corbel"/>
                  </a:rPr>
                  <a:t>O</a:t>
                </a:r>
              </a:p>
            </p:txBody>
          </p:sp>
          <p:sp>
            <p:nvSpPr>
              <p:cNvPr id="57" name="Ovale 134"/>
              <p:cNvSpPr/>
              <p:nvPr/>
            </p:nvSpPr>
            <p:spPr bwMode="auto">
              <a:xfrm>
                <a:off x="2282480" y="3782659"/>
                <a:ext cx="443277" cy="356122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8" name="TextBox 342"/>
              <p:cNvSpPr txBox="1"/>
              <p:nvPr/>
            </p:nvSpPr>
            <p:spPr>
              <a:xfrm>
                <a:off x="2220204" y="3804902"/>
                <a:ext cx="863145" cy="311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200" b="1" baseline="30000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4</a:t>
                </a:r>
                <a:r>
                  <a:rPr lang="pl-PL" sz="12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He</a:t>
                </a:r>
                <a:endParaRPr lang="en-US" sz="12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</p:grpSp>
      </p:grpSp>
      <p:sp>
        <p:nvSpPr>
          <p:cNvPr id="61" name="pole tekstowe 60"/>
          <p:cNvSpPr txBox="1"/>
          <p:nvPr/>
        </p:nvSpPr>
        <p:spPr>
          <a:xfrm>
            <a:off x="324271" y="183273"/>
            <a:ext cx="7610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7030A0"/>
                </a:solidFill>
                <a:latin typeface="Calibri" panose="020F0502020204030204" pitchFamily="34" charset="0"/>
              </a:rPr>
              <a:t>Nuclear isomers 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– </a:t>
            </a:r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states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with </a:t>
            </a:r>
            <a:r>
              <a:rPr lang="pl-PL" b="1" dirty="0">
                <a:solidFill>
                  <a:srgbClr val="FF0000"/>
                </a:solidFill>
                <a:latin typeface="Calibri" panose="020F0502020204030204" pitchFamily="34" charset="0"/>
              </a:rPr>
              <a:t>half-</a:t>
            </a:r>
            <a:r>
              <a:rPr lang="pl-PL" b="1" dirty="0" err="1">
                <a:solidFill>
                  <a:srgbClr val="FF0000"/>
                </a:solidFill>
                <a:latin typeface="Calibri" panose="020F0502020204030204" pitchFamily="34" charset="0"/>
              </a:rPr>
              <a:t>lives</a:t>
            </a:r>
            <a:r>
              <a:rPr lang="pl-PL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FF0000"/>
                </a:solidFill>
                <a:latin typeface="Calibri" panose="020F0502020204030204" pitchFamily="34" charset="0"/>
              </a:rPr>
              <a:t>ranging</a:t>
            </a:r>
            <a:r>
              <a:rPr lang="pl-PL" b="1" dirty="0">
                <a:solidFill>
                  <a:srgbClr val="FF0000"/>
                </a:solidFill>
                <a:latin typeface="Calibri" panose="020F0502020204030204" pitchFamily="34" charset="0"/>
              </a:rPr>
              <a:t> from</a:t>
            </a:r>
          </a:p>
          <a:p>
            <a:r>
              <a:rPr lang="pl-PL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nanoseconds</a:t>
            </a:r>
            <a:r>
              <a:rPr lang="pl-PL" b="1" dirty="0">
                <a:solidFill>
                  <a:srgbClr val="FF0000"/>
                </a:solidFill>
                <a:latin typeface="Calibri" panose="020F0502020204030204" pitchFamily="34" charset="0"/>
              </a:rPr>
              <a:t> to </a:t>
            </a:r>
            <a:r>
              <a:rPr lang="pl-PL" b="1" dirty="0" err="1">
                <a:solidFill>
                  <a:srgbClr val="FF0000"/>
                </a:solidFill>
                <a:latin typeface="Calibri" panose="020F0502020204030204" pitchFamily="34" charset="0"/>
              </a:rPr>
              <a:t>years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- </a:t>
            </a:r>
            <a:r>
              <a:rPr lang="en-US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make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key contributions to the </a:t>
            </a:r>
            <a:r>
              <a:rPr lang="en-US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understanding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of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nuclear structure </a:t>
            </a:r>
            <a:r>
              <a:rPr lang="en-US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physics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 bwMode="auto">
          <a:xfrm>
            <a:off x="5287276" y="5107918"/>
            <a:ext cx="44223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G.D.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Dracoulis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P.M. Walker, F.G. 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Kondev</a:t>
            </a:r>
            <a:endParaRPr lang="pl-PL" sz="1600" dirty="0" smtClean="0">
              <a:solidFill>
                <a:srgbClr val="7030A0"/>
              </a:solidFill>
              <a:latin typeface="Arial" charset="0"/>
            </a:endParaRPr>
          </a:p>
          <a:p>
            <a:pPr eaLnBrk="1" hangingPunct="1"/>
            <a:r>
              <a:rPr lang="en-US" sz="1600" i="1" dirty="0" smtClean="0">
                <a:solidFill>
                  <a:srgbClr val="7030A0"/>
                </a:solidFill>
                <a:latin typeface="Arial" charset="0"/>
              </a:rPr>
              <a:t>Review </a:t>
            </a:r>
            <a:r>
              <a:rPr lang="en-US" sz="1600" i="1" dirty="0">
                <a:solidFill>
                  <a:srgbClr val="7030A0"/>
                </a:solidFill>
                <a:latin typeface="Arial" charset="0"/>
              </a:rPr>
              <a:t>of Metastable States in Heavy </a:t>
            </a:r>
            <a:r>
              <a:rPr lang="en-US" sz="1600" i="1" dirty="0" smtClean="0">
                <a:solidFill>
                  <a:srgbClr val="7030A0"/>
                </a:solidFill>
                <a:latin typeface="Arial" charset="0"/>
              </a:rPr>
              <a:t>Nuclei</a:t>
            </a:r>
            <a:r>
              <a:rPr lang="pl-PL" sz="1600" i="1" dirty="0" smtClean="0">
                <a:solidFill>
                  <a:srgbClr val="7030A0"/>
                </a:solidFill>
                <a:latin typeface="Arial" charset="0"/>
              </a:rPr>
              <a:t> </a:t>
            </a:r>
            <a:endParaRPr lang="en-US" sz="1600" i="1" dirty="0">
              <a:solidFill>
                <a:srgbClr val="7030A0"/>
              </a:solidFill>
              <a:latin typeface="Arial" charset="0"/>
            </a:endParaRPr>
          </a:p>
          <a:p>
            <a:pPr eaLnBrk="1" hangingPunct="1"/>
            <a:r>
              <a:rPr lang="en-US" sz="1600" dirty="0">
                <a:solidFill>
                  <a:srgbClr val="7030A0"/>
                </a:solidFill>
                <a:latin typeface="Arial" charset="0"/>
              </a:rPr>
              <a:t>Reports on Progress in </a:t>
            </a:r>
            <a:r>
              <a:rPr lang="en-US" sz="1600" dirty="0" smtClean="0">
                <a:solidFill>
                  <a:srgbClr val="7030A0"/>
                </a:solidFill>
                <a:latin typeface="Arial" charset="0"/>
              </a:rPr>
              <a:t>Physics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 (in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print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)</a:t>
            </a:r>
            <a:endParaRPr lang="pl-PL" sz="1600" dirty="0">
              <a:solidFill>
                <a:srgbClr val="7030A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279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10365" t="14513" r="70467" b="21202"/>
          <a:stretch/>
        </p:blipFill>
        <p:spPr>
          <a:xfrm>
            <a:off x="695318" y="1246570"/>
            <a:ext cx="3984171" cy="439152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l="10689" t="14488" r="70413" b="20762"/>
          <a:stretch/>
        </p:blipFill>
        <p:spPr>
          <a:xfrm>
            <a:off x="788400" y="1252800"/>
            <a:ext cx="3903784" cy="4396154"/>
          </a:xfrm>
          <a:prstGeom prst="rect">
            <a:avLst/>
          </a:prstGeom>
        </p:spPr>
      </p:pic>
      <p:cxnSp>
        <p:nvCxnSpPr>
          <p:cNvPr id="19" name="Łącznik prosty 18"/>
          <p:cNvCxnSpPr/>
          <p:nvPr/>
        </p:nvCxnSpPr>
        <p:spPr bwMode="auto">
          <a:xfrm>
            <a:off x="5226908" y="3138617"/>
            <a:ext cx="173303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pole tekstowe 24"/>
          <p:cNvSpPr txBox="1"/>
          <p:nvPr/>
        </p:nvSpPr>
        <p:spPr>
          <a:xfrm>
            <a:off x="6006270" y="2748451"/>
            <a:ext cx="1174543" cy="41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2"/>
                </a:solidFill>
                <a:latin typeface="Calibri" panose="020F0502020204030204" pitchFamily="34" charset="0"/>
              </a:rPr>
              <a:t>1140 (30)</a:t>
            </a:r>
            <a:endParaRPr lang="pl-PL" sz="20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6266824" y="3146977"/>
            <a:ext cx="767160" cy="473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9.6 s</a:t>
            </a:r>
            <a:endParaRPr lang="pl-PL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5112745" y="2748451"/>
            <a:ext cx="597815" cy="41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2"/>
                </a:solidFill>
                <a:latin typeface="Calibri" panose="020F0502020204030204" pitchFamily="34" charset="0"/>
              </a:rPr>
              <a:t>(8+)</a:t>
            </a:r>
            <a:endParaRPr lang="pl-PL" sz="20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Dowolny kształt 27"/>
          <p:cNvSpPr/>
          <p:nvPr/>
        </p:nvSpPr>
        <p:spPr bwMode="auto">
          <a:xfrm>
            <a:off x="6969211" y="3106990"/>
            <a:ext cx="1293071" cy="1119021"/>
          </a:xfrm>
          <a:custGeom>
            <a:avLst/>
            <a:gdLst>
              <a:gd name="connsiteX0" fmla="*/ 0 w 1297459"/>
              <a:gd name="connsiteY0" fmla="*/ 0 h 1087394"/>
              <a:gd name="connsiteX1" fmla="*/ 1297459 w 1297459"/>
              <a:gd name="connsiteY1" fmla="*/ 1087394 h 108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7459" h="1087394">
                <a:moveTo>
                  <a:pt x="0" y="0"/>
                </a:moveTo>
                <a:lnTo>
                  <a:pt x="1297459" y="1087394"/>
                </a:lnTo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/>
          <p:cNvSpPr txBox="1"/>
          <p:nvPr/>
        </p:nvSpPr>
        <p:spPr>
          <a:xfrm>
            <a:off x="8266670" y="3886200"/>
            <a:ext cx="436459" cy="662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bg2"/>
                </a:solidFill>
                <a:sym typeface="Symbol" panose="05050102010706020507" pitchFamily="18" charset="2"/>
              </a:rPr>
              <a:t></a:t>
            </a:r>
            <a:endParaRPr lang="pl-PL" sz="3600" dirty="0">
              <a:solidFill>
                <a:schemeClr val="bg2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950602" y="2090531"/>
            <a:ext cx="107273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175(25) </a:t>
            </a:r>
            <a:r>
              <a:rPr lang="pl-PL" sz="16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ns</a:t>
            </a:r>
            <a:endParaRPr lang="pl-PL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5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ndc.bnl.gov/nudat2/temp/z47n73zl5cdm66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b="5019"/>
          <a:stretch/>
        </p:blipFill>
        <p:spPr bwMode="auto">
          <a:xfrm>
            <a:off x="1295400" y="1332494"/>
            <a:ext cx="7801303" cy="464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a 7"/>
          <p:cNvSpPr>
            <a:spLocks noChangeAspect="1"/>
          </p:cNvSpPr>
          <p:nvPr/>
        </p:nvSpPr>
        <p:spPr bwMode="auto">
          <a:xfrm>
            <a:off x="3302919" y="4245157"/>
            <a:ext cx="213666" cy="211044"/>
          </a:xfrm>
          <a:prstGeom prst="ellipse">
            <a:avLst/>
          </a:prstGeom>
          <a:solidFill>
            <a:srgbClr val="99FF33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527466" y="5033941"/>
            <a:ext cx="76335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32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96</a:t>
            </a:r>
            <a:r>
              <a:rPr lang="pl-PL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</a:t>
            </a:r>
          </a:p>
        </p:txBody>
      </p:sp>
      <p:sp>
        <p:nvSpPr>
          <p:cNvPr id="10" name="Dowolny kształt 9"/>
          <p:cNvSpPr/>
          <p:nvPr/>
        </p:nvSpPr>
        <p:spPr bwMode="auto">
          <a:xfrm rot="448292">
            <a:off x="3520954" y="4588488"/>
            <a:ext cx="1049140" cy="487837"/>
          </a:xfrm>
          <a:custGeom>
            <a:avLst/>
            <a:gdLst>
              <a:gd name="connsiteX0" fmla="*/ 420130 w 420130"/>
              <a:gd name="connsiteY0" fmla="*/ 284205 h 284205"/>
              <a:gd name="connsiteX1" fmla="*/ 160638 w 420130"/>
              <a:gd name="connsiteY1" fmla="*/ 185351 h 284205"/>
              <a:gd name="connsiteX2" fmla="*/ 0 w 420130"/>
              <a:gd name="connsiteY2" fmla="*/ 0 h 28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130" h="284205">
                <a:moveTo>
                  <a:pt x="420130" y="284205"/>
                </a:moveTo>
                <a:cubicBezTo>
                  <a:pt x="325395" y="258461"/>
                  <a:pt x="230660" y="232718"/>
                  <a:pt x="160638" y="185351"/>
                </a:cubicBezTo>
                <a:cubicBezTo>
                  <a:pt x="90616" y="137983"/>
                  <a:pt x="45308" y="68991"/>
                  <a:pt x="0" y="0"/>
                </a:cubicBezTo>
              </a:path>
            </a:pathLst>
          </a:custGeom>
          <a:noFill/>
          <a:ln w="38100" cap="flat" cmpd="sng" algn="ctr">
            <a:solidFill>
              <a:schemeClr val="accent4">
                <a:lumMod val="50000"/>
              </a:schemeClr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Prostokąt 4"/>
          <p:cNvSpPr/>
          <p:nvPr/>
        </p:nvSpPr>
        <p:spPr bwMode="auto">
          <a:xfrm>
            <a:off x="807936" y="2433530"/>
            <a:ext cx="468414" cy="17574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grpSp>
        <p:nvGrpSpPr>
          <p:cNvPr id="20" name="Grupa 19"/>
          <p:cNvGrpSpPr/>
          <p:nvPr/>
        </p:nvGrpSpPr>
        <p:grpSpPr>
          <a:xfrm>
            <a:off x="0" y="-5587"/>
            <a:ext cx="6759597" cy="2872856"/>
            <a:chOff x="0" y="-5587"/>
            <a:chExt cx="6759597" cy="2872856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 rotWithShape="1">
            <a:blip r:embed="rId3"/>
            <a:srcRect l="4569" t="5913" r="77688" b="56458"/>
            <a:stretch/>
          </p:blipFill>
          <p:spPr>
            <a:xfrm>
              <a:off x="0" y="152400"/>
              <a:ext cx="3642815" cy="2539052"/>
            </a:xfrm>
            <a:prstGeom prst="rect">
              <a:avLst/>
            </a:prstGeom>
          </p:spPr>
        </p:pic>
        <p:sp>
          <p:nvSpPr>
            <p:cNvPr id="4" name="Prostokąt 3"/>
            <p:cNvSpPr/>
            <p:nvPr/>
          </p:nvSpPr>
          <p:spPr bwMode="auto">
            <a:xfrm>
              <a:off x="2301766" y="119068"/>
              <a:ext cx="1341049" cy="100899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6545931" y="2656225"/>
              <a:ext cx="213666" cy="21104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3697972" y="645502"/>
              <a:ext cx="755335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l-PL" sz="3200" b="1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137</a:t>
              </a:r>
              <a:r>
                <a:rPr lang="pl-PL" sz="3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13" name="Dowolny kształt 12"/>
            <p:cNvSpPr/>
            <p:nvPr/>
          </p:nvSpPr>
          <p:spPr bwMode="auto">
            <a:xfrm>
              <a:off x="4681685" y="1107429"/>
              <a:ext cx="1866900" cy="1447800"/>
            </a:xfrm>
            <a:custGeom>
              <a:avLst/>
              <a:gdLst>
                <a:gd name="connsiteX0" fmla="*/ 0 w 1866900"/>
                <a:gd name="connsiteY0" fmla="*/ 0 h 1447800"/>
                <a:gd name="connsiteX1" fmla="*/ 857250 w 1866900"/>
                <a:gd name="connsiteY1" fmla="*/ 457200 h 1447800"/>
                <a:gd name="connsiteX2" fmla="*/ 1524000 w 1866900"/>
                <a:gd name="connsiteY2" fmla="*/ 1028700 h 1447800"/>
                <a:gd name="connsiteX3" fmla="*/ 1866900 w 1866900"/>
                <a:gd name="connsiteY3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900" h="1447800">
                  <a:moveTo>
                    <a:pt x="0" y="0"/>
                  </a:moveTo>
                  <a:cubicBezTo>
                    <a:pt x="301625" y="142875"/>
                    <a:pt x="603250" y="285750"/>
                    <a:pt x="857250" y="457200"/>
                  </a:cubicBezTo>
                  <a:cubicBezTo>
                    <a:pt x="1111250" y="628650"/>
                    <a:pt x="1355725" y="863600"/>
                    <a:pt x="1524000" y="1028700"/>
                  </a:cubicBezTo>
                  <a:cubicBezTo>
                    <a:pt x="1692275" y="1193800"/>
                    <a:pt x="1779587" y="1320800"/>
                    <a:pt x="1866900" y="1447800"/>
                  </a:cubicBezTo>
                </a:path>
              </a:pathLst>
            </a:custGeom>
            <a:noFill/>
            <a:ln w="28575" cap="flat" cmpd="sng" algn="ctr">
              <a:solidFill>
                <a:schemeClr val="accent4">
                  <a:lumMod val="50000"/>
                </a:scheme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Dowolny kształt 15"/>
            <p:cNvSpPr/>
            <p:nvPr/>
          </p:nvSpPr>
          <p:spPr bwMode="auto">
            <a:xfrm>
              <a:off x="2356766" y="917421"/>
              <a:ext cx="1200150" cy="361950"/>
            </a:xfrm>
            <a:custGeom>
              <a:avLst/>
              <a:gdLst>
                <a:gd name="connsiteX0" fmla="*/ 1200150 w 1200150"/>
                <a:gd name="connsiteY0" fmla="*/ 0 h 361950"/>
                <a:gd name="connsiteX1" fmla="*/ 590550 w 1200150"/>
                <a:gd name="connsiteY1" fmla="*/ 76200 h 361950"/>
                <a:gd name="connsiteX2" fmla="*/ 228600 w 1200150"/>
                <a:gd name="connsiteY2" fmla="*/ 190500 h 361950"/>
                <a:gd name="connsiteX3" fmla="*/ 0 w 1200150"/>
                <a:gd name="connsiteY3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361950">
                  <a:moveTo>
                    <a:pt x="1200150" y="0"/>
                  </a:moveTo>
                  <a:cubicBezTo>
                    <a:pt x="976312" y="22225"/>
                    <a:pt x="752475" y="44450"/>
                    <a:pt x="590550" y="76200"/>
                  </a:cubicBezTo>
                  <a:cubicBezTo>
                    <a:pt x="428625" y="107950"/>
                    <a:pt x="327025" y="142875"/>
                    <a:pt x="228600" y="190500"/>
                  </a:cubicBezTo>
                  <a:cubicBezTo>
                    <a:pt x="130175" y="238125"/>
                    <a:pt x="65087" y="300037"/>
                    <a:pt x="0" y="361950"/>
                  </a:cubicBezTo>
                </a:path>
              </a:pathLst>
            </a:custGeom>
            <a:noFill/>
            <a:ln w="28575" cap="flat" cmpd="sng" algn="ctr">
              <a:solidFill>
                <a:schemeClr val="accent4">
                  <a:lumMod val="50000"/>
                </a:scheme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ole tekstowe 20"/>
            <p:cNvSpPr txBox="1"/>
            <p:nvPr/>
          </p:nvSpPr>
          <p:spPr bwMode="auto">
            <a:xfrm>
              <a:off x="1250149" y="-5587"/>
              <a:ext cx="219002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pl-PL" sz="3200" b="1" baseline="30000" dirty="0" smtClean="0">
                  <a:solidFill>
                    <a:srgbClr val="7030A0"/>
                  </a:solidFill>
                  <a:latin typeface="Arial" charset="0"/>
                </a:rPr>
                <a:t>235</a:t>
              </a:r>
              <a:r>
                <a:rPr lang="pl-PL" sz="3200" b="1" dirty="0" smtClean="0">
                  <a:solidFill>
                    <a:srgbClr val="7030A0"/>
                  </a:solidFill>
                  <a:latin typeface="Arial" charset="0"/>
                </a:rPr>
                <a:t>U target</a:t>
              </a:r>
              <a:endParaRPr lang="pl-PL" sz="3200" b="1" dirty="0">
                <a:solidFill>
                  <a:srgbClr val="7030A0"/>
                </a:solidFill>
                <a:latin typeface="Arial" charset="0"/>
              </a:endParaRPr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6210300" y="2433530"/>
            <a:ext cx="3726647" cy="4424470"/>
            <a:chOff x="6210300" y="2433530"/>
            <a:chExt cx="3726647" cy="4424470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 rotWithShape="1">
            <a:blip r:embed="rId3"/>
            <a:srcRect l="4500" t="46410" r="77498" b="14064"/>
            <a:stretch/>
          </p:blipFill>
          <p:spPr>
            <a:xfrm>
              <a:off x="6210300" y="4191000"/>
              <a:ext cx="3695700" cy="2667000"/>
            </a:xfrm>
            <a:prstGeom prst="rect">
              <a:avLst/>
            </a:prstGeom>
          </p:spPr>
        </p:pic>
        <p:sp>
          <p:nvSpPr>
            <p:cNvPr id="6" name="Prostokąt 5"/>
            <p:cNvSpPr/>
            <p:nvPr/>
          </p:nvSpPr>
          <p:spPr bwMode="auto">
            <a:xfrm>
              <a:off x="8623738" y="4191000"/>
              <a:ext cx="1282262" cy="100899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7004548" y="2433530"/>
              <a:ext cx="213666" cy="21104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7432550" y="3232962"/>
              <a:ext cx="1165704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l-PL" sz="3200" b="1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143</a:t>
              </a:r>
              <a:r>
                <a:rPr lang="pl-PL" sz="32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Cs</a:t>
              </a:r>
              <a:endParaRPr lang="pl-PL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Dowolny kształt 16"/>
            <p:cNvSpPr/>
            <p:nvPr/>
          </p:nvSpPr>
          <p:spPr bwMode="auto">
            <a:xfrm>
              <a:off x="7338933" y="2761747"/>
              <a:ext cx="457200" cy="438150"/>
            </a:xfrm>
            <a:custGeom>
              <a:avLst/>
              <a:gdLst>
                <a:gd name="connsiteX0" fmla="*/ 457200 w 457200"/>
                <a:gd name="connsiteY0" fmla="*/ 438150 h 438150"/>
                <a:gd name="connsiteX1" fmla="*/ 228600 w 457200"/>
                <a:gd name="connsiteY1" fmla="*/ 190500 h 438150"/>
                <a:gd name="connsiteX2" fmla="*/ 0 w 457200"/>
                <a:gd name="connsiteY2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200" h="438150">
                  <a:moveTo>
                    <a:pt x="457200" y="438150"/>
                  </a:moveTo>
                  <a:cubicBezTo>
                    <a:pt x="381000" y="350837"/>
                    <a:pt x="304800" y="263525"/>
                    <a:pt x="228600" y="190500"/>
                  </a:cubicBezTo>
                  <a:cubicBezTo>
                    <a:pt x="152400" y="117475"/>
                    <a:pt x="76200" y="58737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chemeClr val="accent4">
                  <a:lumMod val="50000"/>
                </a:scheme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Dowolny kształt 18"/>
            <p:cNvSpPr/>
            <p:nvPr/>
          </p:nvSpPr>
          <p:spPr bwMode="auto">
            <a:xfrm>
              <a:off x="8248650" y="3790950"/>
              <a:ext cx="190500" cy="495300"/>
            </a:xfrm>
            <a:custGeom>
              <a:avLst/>
              <a:gdLst>
                <a:gd name="connsiteX0" fmla="*/ 0 w 190500"/>
                <a:gd name="connsiteY0" fmla="*/ 0 h 495300"/>
                <a:gd name="connsiteX1" fmla="*/ 133350 w 190500"/>
                <a:gd name="connsiteY1" fmla="*/ 228600 h 495300"/>
                <a:gd name="connsiteX2" fmla="*/ 190500 w 190500"/>
                <a:gd name="connsiteY2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495300">
                  <a:moveTo>
                    <a:pt x="0" y="0"/>
                  </a:moveTo>
                  <a:cubicBezTo>
                    <a:pt x="50800" y="73025"/>
                    <a:pt x="101600" y="146050"/>
                    <a:pt x="133350" y="228600"/>
                  </a:cubicBezTo>
                  <a:cubicBezTo>
                    <a:pt x="165100" y="311150"/>
                    <a:pt x="177800" y="403225"/>
                    <a:pt x="190500" y="495300"/>
                  </a:cubicBezTo>
                </a:path>
              </a:pathLst>
            </a:custGeom>
            <a:noFill/>
            <a:ln w="28575" cap="flat" cmpd="sng" algn="ctr">
              <a:solidFill>
                <a:schemeClr val="accent4">
                  <a:lumMod val="50000"/>
                </a:scheme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/>
            <p:cNvSpPr txBox="1"/>
            <p:nvPr/>
          </p:nvSpPr>
          <p:spPr bwMode="auto">
            <a:xfrm>
              <a:off x="8614149" y="4156887"/>
              <a:ext cx="1322798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pl-PL" sz="3200" b="1" baseline="30000" dirty="0" smtClean="0">
                  <a:solidFill>
                    <a:srgbClr val="7030A0"/>
                  </a:solidFill>
                  <a:latin typeface="Arial" charset="0"/>
                </a:rPr>
                <a:t>241</a:t>
              </a:r>
              <a:r>
                <a:rPr lang="pl-PL" sz="3200" b="1" dirty="0" smtClean="0">
                  <a:solidFill>
                    <a:srgbClr val="7030A0"/>
                  </a:solidFill>
                  <a:latin typeface="Arial" charset="0"/>
                </a:rPr>
                <a:t>Pu </a:t>
              </a:r>
            </a:p>
            <a:p>
              <a:pPr algn="ctr" eaLnBrk="1" hangingPunct="1"/>
              <a:r>
                <a:rPr lang="pl-PL" sz="3200" b="1" dirty="0" smtClean="0">
                  <a:solidFill>
                    <a:srgbClr val="7030A0"/>
                  </a:solidFill>
                  <a:latin typeface="Arial" charset="0"/>
                </a:rPr>
                <a:t>target</a:t>
              </a:r>
              <a:endParaRPr lang="pl-PL" sz="3200" b="1" dirty="0">
                <a:solidFill>
                  <a:srgbClr val="7030A0"/>
                </a:solidFill>
                <a:latin typeface="Arial" charset="0"/>
              </a:endParaRPr>
            </a:p>
          </p:txBody>
        </p:sp>
      </p:grpSp>
      <p:sp>
        <p:nvSpPr>
          <p:cNvPr id="25" name="Prostokąt 24"/>
          <p:cNvSpPr/>
          <p:nvPr/>
        </p:nvSpPr>
        <p:spPr bwMode="auto">
          <a:xfrm>
            <a:off x="3516585" y="5618716"/>
            <a:ext cx="2693715" cy="64277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24" name="pole tekstowe 23"/>
          <p:cNvSpPr txBox="1"/>
          <p:nvPr/>
        </p:nvSpPr>
        <p:spPr bwMode="auto">
          <a:xfrm>
            <a:off x="6021932" y="3905190"/>
            <a:ext cx="8050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N=82</a:t>
            </a:r>
            <a:endParaRPr lang="pl-PL" sz="20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7" name="pole tekstowe 26"/>
          <p:cNvSpPr txBox="1"/>
          <p:nvPr/>
        </p:nvSpPr>
        <p:spPr bwMode="auto">
          <a:xfrm>
            <a:off x="1467598" y="2895885"/>
            <a:ext cx="7761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Z=50</a:t>
            </a:r>
            <a:endParaRPr lang="pl-PL" sz="20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8" name="pole tekstowe 27"/>
          <p:cNvSpPr txBox="1"/>
          <p:nvPr/>
        </p:nvSpPr>
        <p:spPr bwMode="auto">
          <a:xfrm>
            <a:off x="260361" y="5371094"/>
            <a:ext cx="7761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Z=50</a:t>
            </a:r>
            <a:endParaRPr lang="pl-PL" sz="20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9" name="pole tekstowe 28"/>
          <p:cNvSpPr txBox="1"/>
          <p:nvPr/>
        </p:nvSpPr>
        <p:spPr bwMode="auto">
          <a:xfrm>
            <a:off x="2363827" y="5981700"/>
            <a:ext cx="8050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N=50</a:t>
            </a:r>
            <a:endParaRPr lang="pl-PL" sz="2000" b="1" dirty="0">
              <a:solidFill>
                <a:srgbClr val="7030A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656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a 25"/>
          <p:cNvGrpSpPr>
            <a:grpSpLocks noChangeAspect="1"/>
          </p:cNvGrpSpPr>
          <p:nvPr/>
        </p:nvGrpSpPr>
        <p:grpSpPr>
          <a:xfrm>
            <a:off x="0" y="143852"/>
            <a:ext cx="6241752" cy="3927783"/>
            <a:chOff x="1295400" y="543347"/>
            <a:chExt cx="8642241" cy="5438353"/>
          </a:xfrm>
        </p:grpSpPr>
        <p:grpSp>
          <p:nvGrpSpPr>
            <p:cNvPr id="25" name="Grupa 24"/>
            <p:cNvGrpSpPr/>
            <p:nvPr/>
          </p:nvGrpSpPr>
          <p:grpSpPr>
            <a:xfrm>
              <a:off x="1295400" y="543347"/>
              <a:ext cx="7801303" cy="5438353"/>
              <a:chOff x="1295400" y="543347"/>
              <a:chExt cx="7801303" cy="5438353"/>
            </a:xfrm>
          </p:grpSpPr>
          <p:sp>
            <p:nvSpPr>
              <p:cNvPr id="3" name="pole tekstowe 2"/>
              <p:cNvSpPr txBox="1"/>
              <p:nvPr/>
            </p:nvSpPr>
            <p:spPr bwMode="auto">
              <a:xfrm>
                <a:off x="5390075" y="2750145"/>
                <a:ext cx="1186543" cy="33855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/>
            </p:spPr>
            <p:txBody>
              <a:bodyPr wrap="none" rtlCol="0">
                <a:spAutoFit/>
              </a:bodyPr>
              <a:lstStyle/>
              <a:p>
                <a:pPr algn="ctr" eaLnBrk="1" hangingPunct="1"/>
                <a:r>
                  <a:rPr lang="pl-PL" sz="1600" b="1" baseline="30000" dirty="0" smtClean="0">
                    <a:solidFill>
                      <a:srgbClr val="7030A0"/>
                    </a:solidFill>
                    <a:latin typeface="Arial" charset="0"/>
                  </a:rPr>
                  <a:t>235</a:t>
                </a:r>
                <a:r>
                  <a:rPr lang="pl-PL" sz="1600" b="1" dirty="0" smtClean="0">
                    <a:solidFill>
                      <a:srgbClr val="7030A0"/>
                    </a:solidFill>
                    <a:latin typeface="Arial" charset="0"/>
                  </a:rPr>
                  <a:t>U target</a:t>
                </a:r>
                <a:endParaRPr lang="pl-PL" sz="1600" b="1" dirty="0">
                  <a:solidFill>
                    <a:srgbClr val="7030A0"/>
                  </a:solidFill>
                  <a:latin typeface="Arial" charset="0"/>
                </a:endParaRPr>
              </a:p>
            </p:txBody>
          </p:sp>
          <p:sp>
            <p:nvSpPr>
              <p:cNvPr id="4" name="pole tekstowe 3"/>
              <p:cNvSpPr txBox="1"/>
              <p:nvPr/>
            </p:nvSpPr>
            <p:spPr bwMode="auto">
              <a:xfrm>
                <a:off x="5333168" y="4410745"/>
                <a:ext cx="1300356" cy="33855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/>
            </p:spPr>
            <p:txBody>
              <a:bodyPr wrap="none" rtlCol="0">
                <a:spAutoFit/>
              </a:bodyPr>
              <a:lstStyle/>
              <a:p>
                <a:pPr algn="ctr" eaLnBrk="1" hangingPunct="1"/>
                <a:r>
                  <a:rPr lang="pl-PL" sz="1600" b="1" baseline="30000" dirty="0" smtClean="0">
                    <a:solidFill>
                      <a:srgbClr val="7030A0"/>
                    </a:solidFill>
                    <a:latin typeface="Arial" charset="0"/>
                  </a:rPr>
                  <a:t>241</a:t>
                </a:r>
                <a:r>
                  <a:rPr lang="pl-PL" sz="1600" b="1" dirty="0" smtClean="0">
                    <a:solidFill>
                      <a:srgbClr val="7030A0"/>
                    </a:solidFill>
                    <a:latin typeface="Arial" charset="0"/>
                  </a:rPr>
                  <a:t>Pu target</a:t>
                </a:r>
                <a:endParaRPr lang="pl-PL" sz="1600" b="1" dirty="0">
                  <a:solidFill>
                    <a:srgbClr val="7030A0"/>
                  </a:solidFill>
                  <a:latin typeface="Arial" charset="0"/>
                </a:endParaRPr>
              </a:p>
            </p:txBody>
          </p:sp>
          <p:pic>
            <p:nvPicPr>
              <p:cNvPr id="5" name="Picture 2" descr="http://www.nndc.bnl.gov/nudat2/temp/z47n73zl5cdm6611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1" b="5019"/>
              <a:stretch/>
            </p:blipFill>
            <p:spPr bwMode="auto">
              <a:xfrm>
                <a:off x="1295400" y="1332494"/>
                <a:ext cx="7801303" cy="464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Elipsa 5"/>
              <p:cNvSpPr>
                <a:spLocks noChangeAspect="1"/>
              </p:cNvSpPr>
              <p:nvPr/>
            </p:nvSpPr>
            <p:spPr bwMode="auto">
              <a:xfrm>
                <a:off x="3302919" y="4245157"/>
                <a:ext cx="213666" cy="211044"/>
              </a:xfrm>
              <a:prstGeom prst="ellipse">
                <a:avLst/>
              </a:prstGeom>
              <a:solidFill>
                <a:srgbClr val="99FF33"/>
              </a:solidFill>
              <a:ln w="9525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" name="pole tekstowe 6"/>
              <p:cNvSpPr txBox="1"/>
              <p:nvPr/>
            </p:nvSpPr>
            <p:spPr>
              <a:xfrm>
                <a:off x="4527466" y="5033941"/>
                <a:ext cx="763351" cy="5847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l-PL" sz="3200" b="1" baseline="300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96</a:t>
                </a:r>
                <a:r>
                  <a:rPr lang="pl-PL" sz="32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Y</a:t>
                </a:r>
              </a:p>
            </p:txBody>
          </p:sp>
          <p:sp>
            <p:nvSpPr>
              <p:cNvPr id="8" name="Dowolny kształt 7"/>
              <p:cNvSpPr/>
              <p:nvPr/>
            </p:nvSpPr>
            <p:spPr bwMode="auto">
              <a:xfrm rot="448292">
                <a:off x="3520954" y="4588488"/>
                <a:ext cx="1049140" cy="487837"/>
              </a:xfrm>
              <a:custGeom>
                <a:avLst/>
                <a:gdLst>
                  <a:gd name="connsiteX0" fmla="*/ 420130 w 420130"/>
                  <a:gd name="connsiteY0" fmla="*/ 284205 h 284205"/>
                  <a:gd name="connsiteX1" fmla="*/ 160638 w 420130"/>
                  <a:gd name="connsiteY1" fmla="*/ 185351 h 284205"/>
                  <a:gd name="connsiteX2" fmla="*/ 0 w 420130"/>
                  <a:gd name="connsiteY2" fmla="*/ 0 h 28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0130" h="284205">
                    <a:moveTo>
                      <a:pt x="420130" y="284205"/>
                    </a:moveTo>
                    <a:cubicBezTo>
                      <a:pt x="325395" y="258461"/>
                      <a:pt x="230660" y="232718"/>
                      <a:pt x="160638" y="185351"/>
                    </a:cubicBezTo>
                    <a:cubicBezTo>
                      <a:pt x="90616" y="137983"/>
                      <a:pt x="45308" y="68991"/>
                      <a:pt x="0" y="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9" name="Grupa 8"/>
              <p:cNvGrpSpPr/>
              <p:nvPr/>
            </p:nvGrpSpPr>
            <p:grpSpPr>
              <a:xfrm>
                <a:off x="2095278" y="543347"/>
                <a:ext cx="4664319" cy="2323922"/>
                <a:chOff x="2095278" y="543347"/>
                <a:chExt cx="4664319" cy="2323922"/>
              </a:xfrm>
            </p:grpSpPr>
            <p:sp>
              <p:nvSpPr>
                <p:cNvPr id="12" name="Elipsa 11"/>
                <p:cNvSpPr>
                  <a:spLocks noChangeAspect="1"/>
                </p:cNvSpPr>
                <p:nvPr/>
              </p:nvSpPr>
              <p:spPr bwMode="auto">
                <a:xfrm>
                  <a:off x="6545931" y="2656225"/>
                  <a:ext cx="213666" cy="211044"/>
                </a:xfrm>
                <a:prstGeom prst="ellipse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accent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l-PL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3" name="pole tekstowe 12"/>
                <p:cNvSpPr txBox="1"/>
                <p:nvPr/>
              </p:nvSpPr>
              <p:spPr>
                <a:xfrm>
                  <a:off x="3697972" y="645502"/>
                  <a:ext cx="755335" cy="584775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3200" b="1" baseline="3000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137</a:t>
                  </a:r>
                  <a:r>
                    <a:rPr lang="pl-PL" sz="32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I</a:t>
                  </a:r>
                </a:p>
              </p:txBody>
            </p:sp>
            <p:sp>
              <p:nvSpPr>
                <p:cNvPr id="14" name="Dowolny kształt 13"/>
                <p:cNvSpPr/>
                <p:nvPr/>
              </p:nvSpPr>
              <p:spPr bwMode="auto">
                <a:xfrm>
                  <a:off x="4681685" y="1107429"/>
                  <a:ext cx="1866900" cy="1447800"/>
                </a:xfrm>
                <a:custGeom>
                  <a:avLst/>
                  <a:gdLst>
                    <a:gd name="connsiteX0" fmla="*/ 0 w 1866900"/>
                    <a:gd name="connsiteY0" fmla="*/ 0 h 1447800"/>
                    <a:gd name="connsiteX1" fmla="*/ 857250 w 1866900"/>
                    <a:gd name="connsiteY1" fmla="*/ 457200 h 1447800"/>
                    <a:gd name="connsiteX2" fmla="*/ 1524000 w 1866900"/>
                    <a:gd name="connsiteY2" fmla="*/ 1028700 h 1447800"/>
                    <a:gd name="connsiteX3" fmla="*/ 1866900 w 1866900"/>
                    <a:gd name="connsiteY3" fmla="*/ 1447800 h 1447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66900" h="1447800">
                      <a:moveTo>
                        <a:pt x="0" y="0"/>
                      </a:moveTo>
                      <a:cubicBezTo>
                        <a:pt x="301625" y="142875"/>
                        <a:pt x="603250" y="285750"/>
                        <a:pt x="857250" y="457200"/>
                      </a:cubicBezTo>
                      <a:cubicBezTo>
                        <a:pt x="1111250" y="628650"/>
                        <a:pt x="1355725" y="863600"/>
                        <a:pt x="1524000" y="1028700"/>
                      </a:cubicBezTo>
                      <a:cubicBezTo>
                        <a:pt x="1692275" y="1193800"/>
                        <a:pt x="1779587" y="1320800"/>
                        <a:pt x="1866900" y="144780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6" name="pole tekstowe 15"/>
                <p:cNvSpPr txBox="1"/>
                <p:nvPr/>
              </p:nvSpPr>
              <p:spPr bwMode="auto">
                <a:xfrm>
                  <a:off x="2095278" y="543347"/>
                  <a:ext cx="1640651" cy="11221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algn="ctr" eaLnBrk="1" hangingPunct="1">
                    <a:lnSpc>
                      <a:spcPts val="2800"/>
                    </a:lnSpc>
                  </a:pPr>
                  <a:r>
                    <a:rPr lang="pl-PL" sz="2800" b="1" baseline="30000" dirty="0" smtClean="0">
                      <a:solidFill>
                        <a:srgbClr val="7030A0"/>
                      </a:solidFill>
                      <a:latin typeface="Arial" charset="0"/>
                    </a:rPr>
                    <a:t>235</a:t>
                  </a:r>
                  <a:r>
                    <a:rPr lang="pl-PL" sz="2800" b="1" dirty="0" smtClean="0">
                      <a:solidFill>
                        <a:srgbClr val="7030A0"/>
                      </a:solidFill>
                      <a:latin typeface="Arial" charset="0"/>
                    </a:rPr>
                    <a:t>U </a:t>
                  </a:r>
                </a:p>
                <a:p>
                  <a:pPr algn="ctr" eaLnBrk="1" hangingPunct="1">
                    <a:lnSpc>
                      <a:spcPts val="2800"/>
                    </a:lnSpc>
                  </a:pPr>
                  <a:r>
                    <a:rPr lang="pl-PL" sz="2800" b="1" dirty="0" smtClean="0">
                      <a:solidFill>
                        <a:srgbClr val="7030A0"/>
                      </a:solidFill>
                      <a:latin typeface="Arial" charset="0"/>
                    </a:rPr>
                    <a:t>target</a:t>
                  </a:r>
                  <a:endParaRPr lang="pl-PL" sz="2800" b="1" dirty="0">
                    <a:solidFill>
                      <a:srgbClr val="7030A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7004548" y="2433530"/>
              <a:ext cx="213666" cy="21104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pole tekstowe 20"/>
            <p:cNvSpPr txBox="1"/>
            <p:nvPr/>
          </p:nvSpPr>
          <p:spPr>
            <a:xfrm>
              <a:off x="7187828" y="3097847"/>
              <a:ext cx="1165704" cy="58477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l-PL" sz="3200" b="1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143</a:t>
              </a:r>
              <a:r>
                <a:rPr lang="pl-PL" sz="32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Cs</a:t>
              </a:r>
              <a:endParaRPr lang="pl-PL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Dowolny kształt 21"/>
            <p:cNvSpPr/>
            <p:nvPr/>
          </p:nvSpPr>
          <p:spPr bwMode="auto">
            <a:xfrm>
              <a:off x="7228580" y="2746791"/>
              <a:ext cx="457200" cy="438149"/>
            </a:xfrm>
            <a:custGeom>
              <a:avLst/>
              <a:gdLst>
                <a:gd name="connsiteX0" fmla="*/ 457200 w 457200"/>
                <a:gd name="connsiteY0" fmla="*/ 438150 h 438150"/>
                <a:gd name="connsiteX1" fmla="*/ 228600 w 457200"/>
                <a:gd name="connsiteY1" fmla="*/ 190500 h 438150"/>
                <a:gd name="connsiteX2" fmla="*/ 0 w 457200"/>
                <a:gd name="connsiteY2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200" h="438150">
                  <a:moveTo>
                    <a:pt x="457200" y="438150"/>
                  </a:moveTo>
                  <a:cubicBezTo>
                    <a:pt x="381000" y="350837"/>
                    <a:pt x="304800" y="263525"/>
                    <a:pt x="228600" y="190500"/>
                  </a:cubicBezTo>
                  <a:cubicBezTo>
                    <a:pt x="152400" y="117475"/>
                    <a:pt x="76200" y="58737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chemeClr val="accent4">
                  <a:lumMod val="50000"/>
                </a:scheme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ole tekstowe 23"/>
            <p:cNvSpPr txBox="1"/>
            <p:nvPr/>
          </p:nvSpPr>
          <p:spPr bwMode="auto">
            <a:xfrm>
              <a:off x="8296988" y="2283855"/>
              <a:ext cx="1640653" cy="1157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algn="ctr" eaLnBrk="1" hangingPunct="1">
                <a:lnSpc>
                  <a:spcPts val="2900"/>
                </a:lnSpc>
              </a:pPr>
              <a:r>
                <a:rPr lang="pl-PL" sz="2800" b="1" baseline="30000" dirty="0" smtClean="0">
                  <a:solidFill>
                    <a:srgbClr val="7030A0"/>
                  </a:solidFill>
                  <a:latin typeface="Arial" charset="0"/>
                </a:rPr>
                <a:t>241</a:t>
              </a:r>
              <a:r>
                <a:rPr lang="pl-PL" sz="2800" b="1" dirty="0" smtClean="0">
                  <a:solidFill>
                    <a:srgbClr val="7030A0"/>
                  </a:solidFill>
                  <a:latin typeface="Arial" charset="0"/>
                </a:rPr>
                <a:t>Pu </a:t>
              </a:r>
            </a:p>
            <a:p>
              <a:pPr algn="ctr" eaLnBrk="1" hangingPunct="1">
                <a:lnSpc>
                  <a:spcPts val="2900"/>
                </a:lnSpc>
              </a:pPr>
              <a:r>
                <a:rPr lang="pl-PL" sz="2800" b="1" dirty="0" smtClean="0">
                  <a:solidFill>
                    <a:srgbClr val="7030A0"/>
                  </a:solidFill>
                  <a:latin typeface="Arial" charset="0"/>
                </a:rPr>
                <a:t>target</a:t>
              </a:r>
              <a:endParaRPr lang="pl-PL" sz="2800" b="1" dirty="0">
                <a:solidFill>
                  <a:srgbClr val="7030A0"/>
                </a:solidFill>
                <a:latin typeface="Arial" charset="0"/>
              </a:endParaRPr>
            </a:p>
          </p:txBody>
        </p:sp>
      </p:grp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23797" t="14442" r="47353" b="16105"/>
          <a:stretch/>
        </p:blipFill>
        <p:spPr>
          <a:xfrm>
            <a:off x="4322671" y="2564409"/>
            <a:ext cx="5311296" cy="4202542"/>
          </a:xfrm>
          <a:prstGeom prst="rect">
            <a:avLst/>
          </a:prstGeom>
        </p:spPr>
      </p:pic>
      <p:sp>
        <p:nvSpPr>
          <p:cNvPr id="27" name="pole tekstowe 26"/>
          <p:cNvSpPr txBox="1"/>
          <p:nvPr/>
        </p:nvSpPr>
        <p:spPr>
          <a:xfrm>
            <a:off x="8178065" y="2636943"/>
            <a:ext cx="53893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20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137</a:t>
            </a:r>
            <a:r>
              <a:rPr lang="pl-PL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7908600" y="4421021"/>
            <a:ext cx="797013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20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143</a:t>
            </a:r>
            <a:r>
              <a:rPr lang="pl-PL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Cs</a:t>
            </a:r>
            <a:endParaRPr lang="pl-PL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48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10365" t="14513" r="70467" b="21202"/>
          <a:stretch/>
        </p:blipFill>
        <p:spPr>
          <a:xfrm>
            <a:off x="695318" y="1970470"/>
            <a:ext cx="3984171" cy="439152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l="10689" t="14488" r="70413" b="20762"/>
          <a:stretch/>
        </p:blipFill>
        <p:spPr>
          <a:xfrm>
            <a:off x="788400" y="1976700"/>
            <a:ext cx="3903784" cy="4396154"/>
          </a:xfrm>
          <a:prstGeom prst="rect">
            <a:avLst/>
          </a:prstGeom>
        </p:spPr>
      </p:pic>
      <p:cxnSp>
        <p:nvCxnSpPr>
          <p:cNvPr id="19" name="Łącznik prosty 18"/>
          <p:cNvCxnSpPr/>
          <p:nvPr/>
        </p:nvCxnSpPr>
        <p:spPr bwMode="auto">
          <a:xfrm>
            <a:off x="5226908" y="3862517"/>
            <a:ext cx="17389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pole tekstowe 25"/>
          <p:cNvSpPr txBox="1"/>
          <p:nvPr/>
        </p:nvSpPr>
        <p:spPr>
          <a:xfrm>
            <a:off x="6266823" y="3882767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9.6 s</a:t>
            </a:r>
            <a:endParaRPr lang="pl-PL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8266670" y="4626746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>
                <a:solidFill>
                  <a:schemeClr val="bg2"/>
                </a:solidFill>
                <a:sym typeface="Symbol" panose="05050102010706020507" pitchFamily="18" charset="2"/>
              </a:rPr>
              <a:t></a:t>
            </a:r>
            <a:endParaRPr lang="pl-PL" sz="3600" dirty="0">
              <a:solidFill>
                <a:schemeClr val="bg2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/>
          <a:srcRect l="17164" t="35207" r="69825" b="10177"/>
          <a:stretch/>
        </p:blipFill>
        <p:spPr>
          <a:xfrm>
            <a:off x="4700016" y="174657"/>
            <a:ext cx="2687720" cy="3708109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 bwMode="auto">
          <a:xfrm>
            <a:off x="5231296" y="3894144"/>
            <a:ext cx="1733039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pole tekstowe 12"/>
          <p:cNvSpPr txBox="1"/>
          <p:nvPr/>
        </p:nvSpPr>
        <p:spPr>
          <a:xfrm>
            <a:off x="7061017" y="3654566"/>
            <a:ext cx="1174543" cy="41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2"/>
                </a:solidFill>
                <a:latin typeface="Calibri" panose="020F0502020204030204" pitchFamily="34" charset="0"/>
              </a:rPr>
              <a:t>1140 (30)</a:t>
            </a:r>
            <a:endParaRPr lang="pl-PL" sz="20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271212" y="3902504"/>
            <a:ext cx="767160" cy="473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9.6 s</a:t>
            </a:r>
            <a:endParaRPr lang="pl-PL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4892487" y="3472351"/>
            <a:ext cx="597815" cy="41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(8+)</a:t>
            </a:r>
            <a:endParaRPr lang="pl-PL" sz="2000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Dowolny kształt 16"/>
          <p:cNvSpPr/>
          <p:nvPr/>
        </p:nvSpPr>
        <p:spPr bwMode="auto">
          <a:xfrm>
            <a:off x="6989990" y="3888264"/>
            <a:ext cx="1293071" cy="1119021"/>
          </a:xfrm>
          <a:custGeom>
            <a:avLst/>
            <a:gdLst>
              <a:gd name="connsiteX0" fmla="*/ 0 w 1297459"/>
              <a:gd name="connsiteY0" fmla="*/ 0 h 1087394"/>
              <a:gd name="connsiteX1" fmla="*/ 1297459 w 1297459"/>
              <a:gd name="connsiteY1" fmla="*/ 1087394 h 108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7459" h="1087394">
                <a:moveTo>
                  <a:pt x="0" y="0"/>
                </a:moveTo>
                <a:lnTo>
                  <a:pt x="1297459" y="1087394"/>
                </a:lnTo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8271058" y="4641727"/>
            <a:ext cx="436459" cy="662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bg2"/>
                </a:solidFill>
                <a:sym typeface="Symbol" panose="05050102010706020507" pitchFamily="18" charset="2"/>
              </a:rPr>
              <a:t></a:t>
            </a:r>
            <a:endParaRPr lang="pl-PL" sz="3600" dirty="0">
              <a:solidFill>
                <a:schemeClr val="bg2"/>
              </a:solidFill>
            </a:endParaRPr>
          </a:p>
        </p:txBody>
      </p:sp>
      <p:sp>
        <p:nvSpPr>
          <p:cNvPr id="4" name="Prostokąt 3"/>
          <p:cNvSpPr/>
          <p:nvPr/>
        </p:nvSpPr>
        <p:spPr bwMode="auto">
          <a:xfrm>
            <a:off x="6494572" y="3661229"/>
            <a:ext cx="368801" cy="17706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916306" y="2827510"/>
            <a:ext cx="107273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175(25) </a:t>
            </a:r>
            <a:r>
              <a:rPr lang="pl-PL" sz="16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ns</a:t>
            </a:r>
            <a:endParaRPr lang="pl-PL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03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12" y="784377"/>
            <a:ext cx="4009224" cy="54252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00" y="784411"/>
            <a:ext cx="4009187" cy="5424387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608682" y="6278053"/>
            <a:ext cx="43669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l-PL" sz="2000" b="1" dirty="0" smtClean="0">
                <a:solidFill>
                  <a:srgbClr val="FFFF00"/>
                </a:solidFill>
                <a:latin typeface="Arial" charset="0"/>
              </a:rPr>
              <a:t>Ł. Iskra et al., </a:t>
            </a:r>
            <a:r>
              <a:rPr lang="pl-PL" sz="2000" dirty="0" smtClean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pl-PL" sz="2000" dirty="0" err="1" smtClean="0">
                <a:solidFill>
                  <a:srgbClr val="FFFF00"/>
                </a:solidFill>
                <a:latin typeface="Arial" charset="0"/>
              </a:rPr>
              <a:t>article</a:t>
            </a:r>
            <a:r>
              <a:rPr lang="pl-PL" sz="2000" dirty="0" smtClean="0">
                <a:solidFill>
                  <a:srgbClr val="FFFF00"/>
                </a:solidFill>
                <a:latin typeface="Arial" charset="0"/>
              </a:rPr>
              <a:t> in </a:t>
            </a:r>
            <a:r>
              <a:rPr lang="pl-PL" sz="2000" dirty="0" err="1" smtClean="0">
                <a:solidFill>
                  <a:srgbClr val="FFFF00"/>
                </a:solidFill>
                <a:latin typeface="Arial" charset="0"/>
              </a:rPr>
              <a:t>preparation</a:t>
            </a:r>
            <a:r>
              <a:rPr lang="pl-PL" sz="2000" dirty="0" smtClean="0">
                <a:solidFill>
                  <a:srgbClr val="FFFF00"/>
                </a:solidFill>
                <a:latin typeface="Arial" charset="0"/>
              </a:rPr>
              <a:t>)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4464000" y="3785744"/>
            <a:ext cx="912333" cy="270934"/>
            <a:chOff x="7207200" y="4131733"/>
            <a:chExt cx="912333" cy="270934"/>
          </a:xfrm>
        </p:grpSpPr>
        <p:sp>
          <p:nvSpPr>
            <p:cNvPr id="6" name="Elipsa 5"/>
            <p:cNvSpPr/>
            <p:nvPr/>
          </p:nvSpPr>
          <p:spPr bwMode="auto">
            <a:xfrm>
              <a:off x="7535333" y="4131733"/>
              <a:ext cx="584200" cy="270934"/>
            </a:xfrm>
            <a:prstGeom prst="ellipse">
              <a:avLst/>
            </a:prstGeom>
            <a:noFill/>
            <a:ln w="28575" cap="flat" cmpd="sng" algn="ctr">
              <a:solidFill>
                <a:srgbClr val="FF993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7" name="Łącznik prosty 6"/>
            <p:cNvCxnSpPr/>
            <p:nvPr/>
          </p:nvCxnSpPr>
          <p:spPr bwMode="auto">
            <a:xfrm>
              <a:off x="7207200" y="4321636"/>
              <a:ext cx="468000" cy="316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0270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a 24"/>
          <p:cNvGrpSpPr/>
          <p:nvPr/>
        </p:nvGrpSpPr>
        <p:grpSpPr>
          <a:xfrm>
            <a:off x="1544595" y="3818238"/>
            <a:ext cx="6079525" cy="2644592"/>
            <a:chOff x="1544595" y="3818238"/>
            <a:chExt cx="6079525" cy="2644592"/>
          </a:xfrm>
        </p:grpSpPr>
        <p:grpSp>
          <p:nvGrpSpPr>
            <p:cNvPr id="3" name="Grupa 2"/>
            <p:cNvGrpSpPr/>
            <p:nvPr/>
          </p:nvGrpSpPr>
          <p:grpSpPr>
            <a:xfrm>
              <a:off x="1544595" y="3818238"/>
              <a:ext cx="6079525" cy="2582562"/>
              <a:chOff x="963827" y="1421027"/>
              <a:chExt cx="7994822" cy="4324865"/>
            </a:xfrm>
          </p:grpSpPr>
          <p:grpSp>
            <p:nvGrpSpPr>
              <p:cNvPr id="4" name="Grupa 3"/>
              <p:cNvGrpSpPr/>
              <p:nvPr/>
            </p:nvGrpSpPr>
            <p:grpSpPr>
              <a:xfrm>
                <a:off x="963827" y="1421027"/>
                <a:ext cx="7994822" cy="4324865"/>
                <a:chOff x="963827" y="1421027"/>
                <a:chExt cx="7994822" cy="4324865"/>
              </a:xfrm>
            </p:grpSpPr>
            <p:pic>
              <p:nvPicPr>
                <p:cNvPr id="7" name="Obraz 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7545" t="17609" r="49883" b="12320"/>
                <a:stretch/>
              </p:blipFill>
              <p:spPr>
                <a:xfrm>
                  <a:off x="963827" y="1421027"/>
                  <a:ext cx="7994822" cy="4324865"/>
                </a:xfrm>
                <a:prstGeom prst="rect">
                  <a:avLst/>
                </a:prstGeom>
              </p:spPr>
            </p:pic>
            <p:sp>
              <p:nvSpPr>
                <p:cNvPr id="8" name="Prostokąt 7"/>
                <p:cNvSpPr/>
                <p:nvPr/>
              </p:nvSpPr>
              <p:spPr bwMode="auto">
                <a:xfrm>
                  <a:off x="4040659" y="1421027"/>
                  <a:ext cx="4917990" cy="1075038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pl-PL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" name="Prostokąt 8"/>
                <p:cNvSpPr/>
                <p:nvPr/>
              </p:nvSpPr>
              <p:spPr bwMode="auto">
                <a:xfrm>
                  <a:off x="7055708" y="1421027"/>
                  <a:ext cx="1902941" cy="2471351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pl-PL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" name="Prostokąt 9"/>
                <p:cNvSpPr/>
                <p:nvPr/>
              </p:nvSpPr>
              <p:spPr bwMode="auto">
                <a:xfrm>
                  <a:off x="4040659" y="2372497"/>
                  <a:ext cx="358346" cy="3373395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pl-PL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" name="Prostokąt 10"/>
                <p:cNvSpPr/>
                <p:nvPr/>
              </p:nvSpPr>
              <p:spPr bwMode="auto">
                <a:xfrm>
                  <a:off x="7055708" y="3225113"/>
                  <a:ext cx="271849" cy="2520779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pl-PL" smtClea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" name="Prostokąt 4"/>
              <p:cNvSpPr/>
              <p:nvPr/>
            </p:nvSpPr>
            <p:spPr bwMode="auto">
              <a:xfrm>
                <a:off x="4040659" y="1421027"/>
                <a:ext cx="45719" cy="4324865"/>
              </a:xfrm>
              <a:prstGeom prst="rect">
                <a:avLst/>
              </a:prstGeom>
              <a:solidFill>
                <a:schemeClr val="bg2">
                  <a:lumMod val="50000"/>
                  <a:lumOff val="50000"/>
                </a:schemeClr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pl-PL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Prostokąt 5"/>
              <p:cNvSpPr/>
              <p:nvPr/>
            </p:nvSpPr>
            <p:spPr bwMode="auto">
              <a:xfrm>
                <a:off x="7143443" y="1421027"/>
                <a:ext cx="45719" cy="4324865"/>
              </a:xfrm>
              <a:prstGeom prst="rect">
                <a:avLst/>
              </a:prstGeom>
              <a:solidFill>
                <a:schemeClr val="bg2">
                  <a:lumMod val="50000"/>
                  <a:lumOff val="50000"/>
                </a:schemeClr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pl-PL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" name="Prostokąt 21"/>
            <p:cNvSpPr/>
            <p:nvPr/>
          </p:nvSpPr>
          <p:spPr bwMode="auto">
            <a:xfrm>
              <a:off x="2279821" y="6108970"/>
              <a:ext cx="625107" cy="31128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23" name="Prostokąt 22"/>
            <p:cNvSpPr/>
            <p:nvPr/>
          </p:nvSpPr>
          <p:spPr bwMode="auto">
            <a:xfrm>
              <a:off x="4612618" y="6151545"/>
              <a:ext cx="625107" cy="31128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24" name="Prostokąt 23"/>
            <p:cNvSpPr/>
            <p:nvPr/>
          </p:nvSpPr>
          <p:spPr bwMode="auto">
            <a:xfrm>
              <a:off x="6547745" y="6151545"/>
              <a:ext cx="625107" cy="31128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9566" t="33466" r="50581" b="11133"/>
          <a:stretch/>
        </p:blipFill>
        <p:spPr>
          <a:xfrm>
            <a:off x="1684420" y="419725"/>
            <a:ext cx="6464969" cy="2953670"/>
          </a:xfrm>
          <a:prstGeom prst="rect">
            <a:avLst/>
          </a:prstGeom>
        </p:spPr>
      </p:pic>
      <p:sp>
        <p:nvSpPr>
          <p:cNvPr id="12" name="Elipsa 11"/>
          <p:cNvSpPr/>
          <p:nvPr/>
        </p:nvSpPr>
        <p:spPr bwMode="auto">
          <a:xfrm>
            <a:off x="6177061" y="444843"/>
            <a:ext cx="2003112" cy="3076833"/>
          </a:xfrm>
          <a:prstGeom prst="ellipse">
            <a:avLst/>
          </a:prstGeom>
          <a:noFill/>
          <a:ln w="38100" cap="flat" cmpd="sng" algn="ctr">
            <a:solidFill>
              <a:srgbClr val="FF99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2452311" y="1743830"/>
            <a:ext cx="462180" cy="711793"/>
          </a:xfrm>
          <a:prstGeom prst="ellipse">
            <a:avLst/>
          </a:prstGeom>
          <a:noFill/>
          <a:ln w="57150" cap="flat" cmpd="sng" algn="ctr">
            <a:solidFill>
              <a:srgbClr val="FF99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 bwMode="auto">
          <a:xfrm>
            <a:off x="2499060" y="3416184"/>
            <a:ext cx="11785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pl-PL" sz="3600" b="1" baseline="30000" dirty="0" smtClean="0">
                <a:solidFill>
                  <a:srgbClr val="7030A0"/>
                </a:solidFill>
                <a:latin typeface="Arial" charset="0"/>
              </a:rPr>
              <a:t>96</a:t>
            </a:r>
            <a:r>
              <a:rPr lang="pl-PL" sz="3600" b="1" dirty="0" smtClean="0">
                <a:solidFill>
                  <a:srgbClr val="7030A0"/>
                </a:solidFill>
                <a:latin typeface="Arial" charset="0"/>
              </a:rPr>
              <a:t>Y</a:t>
            </a:r>
            <a:r>
              <a:rPr lang="pl-PL" sz="3600" b="1" baseline="-25000" dirty="0" smtClean="0">
                <a:solidFill>
                  <a:srgbClr val="7030A0"/>
                </a:solidFill>
                <a:latin typeface="Arial" charset="0"/>
              </a:rPr>
              <a:t>57</a:t>
            </a:r>
            <a:endParaRPr lang="pl-PL" sz="3600" b="1" baseline="-250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0" name="pole tekstowe 19"/>
          <p:cNvSpPr txBox="1"/>
          <p:nvPr/>
        </p:nvSpPr>
        <p:spPr bwMode="auto">
          <a:xfrm>
            <a:off x="4414193" y="3403806"/>
            <a:ext cx="11785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pl-PL" sz="3600" b="1" baseline="30000" dirty="0" smtClean="0">
                <a:solidFill>
                  <a:srgbClr val="7030A0"/>
                </a:solidFill>
                <a:latin typeface="Arial" charset="0"/>
              </a:rPr>
              <a:t>98</a:t>
            </a:r>
            <a:r>
              <a:rPr lang="pl-PL" sz="3600" b="1" dirty="0" smtClean="0">
                <a:solidFill>
                  <a:srgbClr val="7030A0"/>
                </a:solidFill>
                <a:latin typeface="Arial" charset="0"/>
              </a:rPr>
              <a:t>Y</a:t>
            </a:r>
            <a:r>
              <a:rPr lang="pl-PL" sz="3600" b="1" baseline="-25000" dirty="0" smtClean="0">
                <a:solidFill>
                  <a:srgbClr val="7030A0"/>
                </a:solidFill>
                <a:latin typeface="Arial" charset="0"/>
              </a:rPr>
              <a:t>59</a:t>
            </a:r>
            <a:endParaRPr lang="pl-PL" sz="3600" b="1" baseline="-250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1" name="pole tekstowe 20"/>
          <p:cNvSpPr txBox="1"/>
          <p:nvPr/>
        </p:nvSpPr>
        <p:spPr bwMode="auto">
          <a:xfrm>
            <a:off x="6606245" y="3416184"/>
            <a:ext cx="13500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pl-PL" sz="3600" b="1" baseline="30000" dirty="0" smtClean="0">
                <a:solidFill>
                  <a:srgbClr val="7030A0"/>
                </a:solidFill>
                <a:latin typeface="Arial" charset="0"/>
              </a:rPr>
              <a:t>100</a:t>
            </a:r>
            <a:r>
              <a:rPr lang="pl-PL" sz="3600" b="1" dirty="0" smtClean="0">
                <a:solidFill>
                  <a:srgbClr val="7030A0"/>
                </a:solidFill>
                <a:latin typeface="Arial" charset="0"/>
              </a:rPr>
              <a:t>Y</a:t>
            </a:r>
            <a:r>
              <a:rPr lang="pl-PL" sz="3600" b="1" baseline="-25000" dirty="0" smtClean="0">
                <a:solidFill>
                  <a:srgbClr val="7030A0"/>
                </a:solidFill>
                <a:latin typeface="Arial" charset="0"/>
              </a:rPr>
              <a:t>61</a:t>
            </a:r>
            <a:endParaRPr lang="pl-PL" sz="3600" b="1" baseline="-250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7" name="Prostokąt 26"/>
          <p:cNvSpPr/>
          <p:nvPr/>
        </p:nvSpPr>
        <p:spPr bwMode="auto">
          <a:xfrm>
            <a:off x="1842705" y="959079"/>
            <a:ext cx="625107" cy="31128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28" name="Prostokąt 27"/>
          <p:cNvSpPr/>
          <p:nvPr/>
        </p:nvSpPr>
        <p:spPr bwMode="auto">
          <a:xfrm>
            <a:off x="3816244" y="434810"/>
            <a:ext cx="136733" cy="299447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30" name="Prostokąt 29"/>
          <p:cNvSpPr/>
          <p:nvPr/>
        </p:nvSpPr>
        <p:spPr bwMode="auto">
          <a:xfrm>
            <a:off x="1152132" y="319435"/>
            <a:ext cx="2800845" cy="24698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31" name="Prostokąt 30"/>
          <p:cNvSpPr/>
          <p:nvPr/>
        </p:nvSpPr>
        <p:spPr bwMode="auto">
          <a:xfrm>
            <a:off x="6071785" y="397259"/>
            <a:ext cx="56180" cy="299447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32" name="Prostokąt 31"/>
          <p:cNvSpPr/>
          <p:nvPr/>
        </p:nvSpPr>
        <p:spPr bwMode="auto">
          <a:xfrm>
            <a:off x="1077701" y="3313117"/>
            <a:ext cx="2800845" cy="17077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33" name="Prostokąt 32"/>
          <p:cNvSpPr/>
          <p:nvPr/>
        </p:nvSpPr>
        <p:spPr bwMode="auto">
          <a:xfrm>
            <a:off x="3372545" y="310711"/>
            <a:ext cx="2800845" cy="17077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13" name="Elipsa 12"/>
          <p:cNvSpPr/>
          <p:nvPr/>
        </p:nvSpPr>
        <p:spPr bwMode="auto">
          <a:xfrm>
            <a:off x="3919085" y="62613"/>
            <a:ext cx="1073045" cy="2921827"/>
          </a:xfrm>
          <a:prstGeom prst="ellipse">
            <a:avLst/>
          </a:prstGeom>
          <a:noFill/>
          <a:ln w="38100" cap="flat" cmpd="sng" algn="ctr">
            <a:solidFill>
              <a:srgbClr val="FF99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grpSp>
        <p:nvGrpSpPr>
          <p:cNvPr id="29" name="Grupa 28"/>
          <p:cNvGrpSpPr/>
          <p:nvPr/>
        </p:nvGrpSpPr>
        <p:grpSpPr>
          <a:xfrm>
            <a:off x="1828596" y="159281"/>
            <a:ext cx="4259233" cy="3270002"/>
            <a:chOff x="1828596" y="159281"/>
            <a:chExt cx="4259233" cy="3270002"/>
          </a:xfrm>
        </p:grpSpPr>
        <p:sp>
          <p:nvSpPr>
            <p:cNvPr id="14" name="Elipsa 13"/>
            <p:cNvSpPr/>
            <p:nvPr/>
          </p:nvSpPr>
          <p:spPr bwMode="auto">
            <a:xfrm>
              <a:off x="5045191" y="1775157"/>
              <a:ext cx="1042638" cy="1607736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15" name="Elipsa 14"/>
            <p:cNvSpPr/>
            <p:nvPr/>
          </p:nvSpPr>
          <p:spPr bwMode="auto">
            <a:xfrm>
              <a:off x="5022537" y="159281"/>
              <a:ext cx="1042638" cy="1607736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17" name="Elipsa 16"/>
            <p:cNvSpPr/>
            <p:nvPr/>
          </p:nvSpPr>
          <p:spPr bwMode="auto">
            <a:xfrm>
              <a:off x="1828596" y="2207740"/>
              <a:ext cx="900495" cy="1221543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16" name="Elipsa 15"/>
            <p:cNvSpPr/>
            <p:nvPr/>
          </p:nvSpPr>
          <p:spPr bwMode="auto">
            <a:xfrm>
              <a:off x="2778187" y="455922"/>
              <a:ext cx="1199626" cy="2188423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4" name="pole tekstowe 33"/>
          <p:cNvSpPr txBox="1"/>
          <p:nvPr/>
        </p:nvSpPr>
        <p:spPr>
          <a:xfrm>
            <a:off x="2730570" y="2275706"/>
            <a:ext cx="272510" cy="123111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175 </a:t>
            </a:r>
            <a:r>
              <a:rPr lang="pl-PL" sz="8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ns</a:t>
            </a:r>
            <a:endParaRPr lang="pl-PL" sz="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3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89103" y="267323"/>
            <a:ext cx="8813800" cy="227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l-PL" b="1" dirty="0" err="1">
                <a:solidFill>
                  <a:srgbClr val="7030A0"/>
                </a:solidFill>
                <a:latin typeface="Arial" charset="0"/>
              </a:rPr>
              <a:t>A</a:t>
            </a:r>
            <a:r>
              <a:rPr lang="pl-PL" b="1" dirty="0" err="1" smtClean="0">
                <a:solidFill>
                  <a:srgbClr val="7030A0"/>
                </a:solidFill>
                <a:latin typeface="Arial" charset="0"/>
              </a:rPr>
              <a:t>dvantages</a:t>
            </a:r>
            <a:r>
              <a:rPr lang="pl-PL" b="1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b="1" dirty="0" err="1" smtClean="0">
                <a:solidFill>
                  <a:srgbClr val="7030A0"/>
                </a:solidFill>
                <a:latin typeface="Arial" charset="0"/>
              </a:rPr>
              <a:t>at</a:t>
            </a:r>
            <a:r>
              <a:rPr lang="pl-PL" b="1" dirty="0" smtClean="0">
                <a:solidFill>
                  <a:srgbClr val="7030A0"/>
                </a:solidFill>
                <a:latin typeface="Arial" charset="0"/>
              </a:rPr>
              <a:t> LICORNE:</a:t>
            </a:r>
            <a:endParaRPr lang="pl-PL" b="1" dirty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pl-PL" b="1" dirty="0" err="1" smtClean="0">
                <a:solidFill>
                  <a:srgbClr val="FF0000"/>
                </a:solidFill>
                <a:latin typeface="Arial" charset="0"/>
              </a:rPr>
              <a:t>Beam</a:t>
            </a:r>
            <a:r>
              <a:rPr lang="pl-PL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  <a:latin typeface="Arial" charset="0"/>
              </a:rPr>
              <a:t>pulsing</a:t>
            </a:r>
            <a:r>
              <a:rPr lang="pl-PL" b="1" dirty="0" smtClean="0">
                <a:solidFill>
                  <a:srgbClr val="FF0000"/>
                </a:solidFill>
                <a:latin typeface="Arial" charset="0"/>
              </a:rPr>
              <a:t> with the </a:t>
            </a:r>
            <a:r>
              <a:rPr lang="pl-PL" b="1" dirty="0" err="1" smtClean="0">
                <a:solidFill>
                  <a:srgbClr val="FF0000"/>
                </a:solidFill>
                <a:latin typeface="Arial" charset="0"/>
              </a:rPr>
              <a:t>repetition</a:t>
            </a:r>
            <a:r>
              <a:rPr lang="pl-PL" b="1" dirty="0" smtClean="0">
                <a:solidFill>
                  <a:srgbClr val="FF0000"/>
                </a:solidFill>
                <a:latin typeface="Arial" charset="0"/>
              </a:rPr>
              <a:t> period of 400 </a:t>
            </a:r>
            <a:r>
              <a:rPr lang="pl-PL" b="1" dirty="0" err="1" smtClean="0">
                <a:solidFill>
                  <a:srgbClr val="FF0000"/>
                </a:solidFill>
                <a:latin typeface="Arial" charset="0"/>
              </a:rPr>
              <a:t>ns</a:t>
            </a:r>
            <a:r>
              <a:rPr lang="pl-PL" b="1" dirty="0" smtClean="0">
                <a:solidFill>
                  <a:srgbClr val="FF0000"/>
                </a:solidFill>
                <a:latin typeface="Arial" charset="0"/>
              </a:rPr>
              <a:t>.</a:t>
            </a:r>
            <a:endParaRPr lang="pl-PL" dirty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 smtClean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 smtClean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 smtClean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 smtClean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 smtClean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 smtClean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 smtClean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 smtClean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pl-PL" dirty="0" smtClean="0">
              <a:solidFill>
                <a:srgbClr val="7030A0"/>
              </a:solidFill>
              <a:latin typeface="Arial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pl-PL" b="1" dirty="0" err="1">
                <a:solidFill>
                  <a:srgbClr val="FF0000"/>
                </a:solidFill>
                <a:latin typeface="Arial" charset="0"/>
              </a:rPr>
              <a:t>Population</a:t>
            </a:r>
            <a:r>
              <a:rPr lang="pl-PL" b="1" dirty="0">
                <a:solidFill>
                  <a:srgbClr val="FF0000"/>
                </a:solidFill>
                <a:latin typeface="Arial" charset="0"/>
              </a:rPr>
              <a:t> of </a:t>
            </a:r>
            <a:r>
              <a:rPr lang="pl-PL" b="1" dirty="0" err="1" smtClean="0">
                <a:solidFill>
                  <a:srgbClr val="FF0000"/>
                </a:solidFill>
                <a:latin typeface="Arial" charset="0"/>
              </a:rPr>
              <a:t>new</a:t>
            </a:r>
            <a:r>
              <a:rPr lang="pl-PL" b="1" dirty="0" smtClean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pl-PL" b="1" dirty="0" err="1" smtClean="0">
                <a:solidFill>
                  <a:srgbClr val="FF0000"/>
                </a:solidFill>
                <a:latin typeface="Arial" charset="0"/>
              </a:rPr>
              <a:t>unexplored</a:t>
            </a:r>
            <a:r>
              <a:rPr lang="pl-PL" b="1" dirty="0" smtClean="0">
                <a:solidFill>
                  <a:srgbClr val="FF0000"/>
                </a:solidFill>
                <a:latin typeface="Arial" charset="0"/>
              </a:rPr>
              <a:t> regions.</a:t>
            </a:r>
            <a:endParaRPr lang="pl-PL" b="1" dirty="0">
              <a:solidFill>
                <a:srgbClr val="FF0000"/>
              </a:solidFill>
              <a:latin typeface="Arial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pl-PL" dirty="0" smtClean="0">
              <a:solidFill>
                <a:srgbClr val="7030A0"/>
              </a:solidFill>
              <a:latin typeface="Arial" charset="0"/>
            </a:endParaRPr>
          </a:p>
        </p:txBody>
      </p:sp>
      <p:grpSp>
        <p:nvGrpSpPr>
          <p:cNvPr id="23" name="Grupa 22"/>
          <p:cNvGrpSpPr/>
          <p:nvPr/>
        </p:nvGrpSpPr>
        <p:grpSpPr>
          <a:xfrm>
            <a:off x="2297353" y="1320716"/>
            <a:ext cx="7388390" cy="5002586"/>
            <a:chOff x="2297353" y="1320716"/>
            <a:chExt cx="7388390" cy="5002586"/>
          </a:xfrm>
        </p:grpSpPr>
        <p:grpSp>
          <p:nvGrpSpPr>
            <p:cNvPr id="3" name="Grupa 2"/>
            <p:cNvGrpSpPr>
              <a:grpSpLocks noChangeAspect="1"/>
            </p:cNvGrpSpPr>
            <p:nvPr/>
          </p:nvGrpSpPr>
          <p:grpSpPr>
            <a:xfrm>
              <a:off x="2297353" y="1320716"/>
              <a:ext cx="5335959" cy="2398325"/>
              <a:chOff x="3753853" y="3806730"/>
              <a:chExt cx="6068435" cy="2727547"/>
            </a:xfrm>
          </p:grpSpPr>
          <p:sp>
            <p:nvSpPr>
              <p:cNvPr id="4" name="Prostokąt 3"/>
              <p:cNvSpPr/>
              <p:nvPr/>
            </p:nvSpPr>
            <p:spPr bwMode="auto">
              <a:xfrm>
                <a:off x="3753853" y="3806730"/>
                <a:ext cx="6068435" cy="2727547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5" name="Group 59"/>
              <p:cNvGrpSpPr>
                <a:grpSpLocks noChangeAspect="1"/>
              </p:cNvGrpSpPr>
              <p:nvPr/>
            </p:nvGrpSpPr>
            <p:grpSpPr>
              <a:xfrm>
                <a:off x="3889173" y="4080197"/>
                <a:ext cx="5548391" cy="2454080"/>
                <a:chOff x="4627308" y="3606557"/>
                <a:chExt cx="4565594" cy="2019383"/>
              </a:xfrm>
            </p:grpSpPr>
            <p:grpSp>
              <p:nvGrpSpPr>
                <p:cNvPr id="12" name="Group 56"/>
                <p:cNvGrpSpPr/>
                <p:nvPr/>
              </p:nvGrpSpPr>
              <p:grpSpPr>
                <a:xfrm>
                  <a:off x="4627308" y="3606557"/>
                  <a:ext cx="4565594" cy="2019383"/>
                  <a:chOff x="4645663" y="3600918"/>
                  <a:chExt cx="4565594" cy="2019383"/>
                </a:xfrm>
              </p:grpSpPr>
              <p:sp>
                <p:nvSpPr>
                  <p:cNvPr id="14" name="Rectangle 33"/>
                  <p:cNvSpPr/>
                  <p:nvPr/>
                </p:nvSpPr>
                <p:spPr>
                  <a:xfrm>
                    <a:off x="4645663" y="3600918"/>
                    <a:ext cx="4378182" cy="2009592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 l="6730" t="17761" r="1643" b="17875"/>
                  <a:stretch>
                    <a:fillRect/>
                  </a:stretch>
                </p:blipFill>
                <p:spPr bwMode="auto">
                  <a:xfrm>
                    <a:off x="5019586" y="3690161"/>
                    <a:ext cx="3859760" cy="16659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6" name="Rectangle 16"/>
                  <p:cNvSpPr/>
                  <p:nvPr/>
                </p:nvSpPr>
                <p:spPr>
                  <a:xfrm rot="16200000">
                    <a:off x="4517200" y="4265005"/>
                    <a:ext cx="73214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/>
                        <a:sym typeface="Wingdings" pitchFamily="2" charset="2"/>
                      </a:rPr>
                      <a:t>Fold</a:t>
                    </a:r>
                    <a:endPara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17" name="Rectangle 17"/>
                  <p:cNvSpPr/>
                  <p:nvPr/>
                </p:nvSpPr>
                <p:spPr>
                  <a:xfrm>
                    <a:off x="8501338" y="5240412"/>
                    <a:ext cx="709919" cy="379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/>
                      </a:rPr>
                      <a:t>20 </a:t>
                    </a:r>
                    <a:r>
                      <a:rPr kumimoji="0" lang="en-US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Symbol" charset="2"/>
                        <a:cs typeface="Symbol" charset="2"/>
                      </a:rPr>
                      <a:t>m</a:t>
                    </a:r>
                    <a:r>
                      <a:rPr kumimoji="0" lang="en-US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/>
                      </a:rPr>
                      <a:t>s</a:t>
                    </a:r>
                    <a:endParaRPr kumimoji="0" lang="en-US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6704816" y="5233348"/>
                    <a:ext cx="709919" cy="379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pl-PL" b="1" kern="0" dirty="0">
                        <a:solidFill>
                          <a:srgbClr val="0000FF"/>
                        </a:solidFill>
                        <a:latin typeface="Calibri"/>
                      </a:rPr>
                      <a:t>1</a:t>
                    </a:r>
                    <a:r>
                      <a:rPr kumimoji="0" lang="en-US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/>
                      </a:rPr>
                      <a:t>0 </a:t>
                    </a:r>
                    <a:r>
                      <a:rPr kumimoji="0" lang="en-US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Symbol" charset="2"/>
                        <a:cs typeface="Symbol" charset="2"/>
                      </a:rPr>
                      <a:t>m</a:t>
                    </a:r>
                    <a:r>
                      <a:rPr kumimoji="0" lang="en-US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/>
                      </a:rPr>
                      <a:t>s</a:t>
                    </a:r>
                    <a:endParaRPr kumimoji="0" lang="en-US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19" name="Rectangle 17"/>
                  <p:cNvSpPr/>
                  <p:nvPr/>
                </p:nvSpPr>
                <p:spPr>
                  <a:xfrm>
                    <a:off x="5051168" y="5234084"/>
                    <a:ext cx="279905" cy="379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/>
                      </a:rPr>
                      <a:t>0</a:t>
                    </a:r>
                  </a:p>
                </p:txBody>
              </p:sp>
            </p:grpSp>
            <p:cxnSp>
              <p:nvCxnSpPr>
                <p:cNvPr id="13" name="Straight Connector 25"/>
                <p:cNvCxnSpPr/>
                <p:nvPr/>
              </p:nvCxnSpPr>
              <p:spPr>
                <a:xfrm>
                  <a:off x="5287835" y="4778551"/>
                  <a:ext cx="3507173" cy="2189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00FF"/>
                  </a:solidFill>
                  <a:prstDash val="sysDash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6" name="Rectangle 1"/>
              <p:cNvSpPr/>
              <p:nvPr/>
            </p:nvSpPr>
            <p:spPr>
              <a:xfrm>
                <a:off x="3917559" y="4011263"/>
                <a:ext cx="2313454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000" b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</a:rPr>
                  <a:t>PROMPT</a:t>
                </a:r>
                <a:r>
                  <a:rPr kumimoji="0" lang="pl-PL" sz="2000" b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Calibri"/>
                  </a:rPr>
                  <a:t>:</a:t>
                </a:r>
                <a:r>
                  <a:rPr kumimoji="0" lang="pl-PL" sz="2000" b="1" u="none" strike="noStrike" kern="0" cap="none" spc="0" normalizeH="0" noProof="0" dirty="0" smtClean="0">
                    <a:ln>
                      <a:noFill/>
                    </a:ln>
                    <a:solidFill>
                      <a:schemeClr val="bg1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pl-PL" sz="2000" u="none" strike="noStrike" kern="0" cap="none" spc="0" normalizeH="0" noProof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</a:rPr>
                  <a:t>Fold≥4</a:t>
                </a:r>
                <a:endParaRPr kumimoji="0" lang="en-US" sz="200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" name="Dowolny kształt 6"/>
              <p:cNvSpPr/>
              <p:nvPr/>
            </p:nvSpPr>
            <p:spPr bwMode="auto">
              <a:xfrm>
                <a:off x="4722126" y="4433341"/>
                <a:ext cx="180109" cy="457200"/>
              </a:xfrm>
              <a:custGeom>
                <a:avLst/>
                <a:gdLst>
                  <a:gd name="connsiteX0" fmla="*/ 180109 w 180109"/>
                  <a:gd name="connsiteY0" fmla="*/ 0 h 457200"/>
                  <a:gd name="connsiteX1" fmla="*/ 138546 w 180109"/>
                  <a:gd name="connsiteY1" fmla="*/ 249382 h 457200"/>
                  <a:gd name="connsiteX2" fmla="*/ 0 w 180109"/>
                  <a:gd name="connsiteY2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109" h="457200">
                    <a:moveTo>
                      <a:pt x="180109" y="0"/>
                    </a:moveTo>
                    <a:cubicBezTo>
                      <a:pt x="174336" y="86591"/>
                      <a:pt x="168564" y="173182"/>
                      <a:pt x="138546" y="249382"/>
                    </a:cubicBezTo>
                    <a:cubicBezTo>
                      <a:pt x="108528" y="325582"/>
                      <a:pt x="54264" y="391391"/>
                      <a:pt x="0" y="45720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" name="Rectangle 1"/>
              <p:cNvSpPr/>
              <p:nvPr/>
            </p:nvSpPr>
            <p:spPr>
              <a:xfrm>
                <a:off x="6451569" y="4414014"/>
                <a:ext cx="234872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l-PL" sz="2000" b="1" kern="0" dirty="0" smtClean="0">
                    <a:solidFill>
                      <a:srgbClr val="FF0000"/>
                    </a:solidFill>
                    <a:latin typeface="Calibri"/>
                  </a:rPr>
                  <a:t>DELAYED</a:t>
                </a:r>
                <a:r>
                  <a:rPr kumimoji="0" lang="pl-PL" sz="2000" b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Calibri"/>
                  </a:rPr>
                  <a:t>:</a:t>
                </a:r>
                <a:r>
                  <a:rPr kumimoji="0" lang="pl-PL" sz="2000" b="1" u="none" strike="noStrike" kern="0" cap="none" spc="0" normalizeH="0" noProof="0" dirty="0" smtClean="0">
                    <a:ln>
                      <a:noFill/>
                    </a:ln>
                    <a:solidFill>
                      <a:schemeClr val="bg1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pl-PL" sz="2000" u="none" strike="noStrike" kern="0" cap="none" spc="0" normalizeH="0" noProof="0" dirty="0" err="1" smtClean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</a:rPr>
                  <a:t>Fold</a:t>
                </a:r>
                <a:r>
                  <a:rPr kumimoji="0" lang="pl-PL" sz="2000" u="none" strike="noStrike" kern="0" cap="none" spc="0" normalizeH="0" noProof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</a:rPr>
                  <a:t>&lt;4</a:t>
                </a:r>
                <a:endParaRPr kumimoji="0" lang="en-US" sz="200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10" name="Łącznik prosty 9"/>
              <p:cNvCxnSpPr/>
              <p:nvPr/>
            </p:nvCxnSpPr>
            <p:spPr bwMode="auto">
              <a:xfrm flipH="1">
                <a:off x="4722127" y="4833003"/>
                <a:ext cx="1827364" cy="62700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C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Łącznik prosty 10"/>
              <p:cNvCxnSpPr/>
              <p:nvPr/>
            </p:nvCxnSpPr>
            <p:spPr bwMode="auto">
              <a:xfrm>
                <a:off x="7754843" y="4797320"/>
                <a:ext cx="1124394" cy="65645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C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0" name="Obraz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1027" y="3651900"/>
              <a:ext cx="4479326" cy="2671402"/>
            </a:xfrm>
            <a:prstGeom prst="rect">
              <a:avLst/>
            </a:prstGeom>
          </p:spPr>
        </p:pic>
        <p:sp>
          <p:nvSpPr>
            <p:cNvPr id="21" name="pole tekstowe 20"/>
            <p:cNvSpPr txBox="1"/>
            <p:nvPr/>
          </p:nvSpPr>
          <p:spPr bwMode="auto">
            <a:xfrm>
              <a:off x="7058101" y="2040308"/>
              <a:ext cx="262764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pl-PL" b="1" dirty="0" err="1">
                  <a:solidFill>
                    <a:srgbClr val="7030A0"/>
                  </a:solidFill>
                  <a:latin typeface="Arial" charset="0"/>
                </a:rPr>
                <a:t>c</a:t>
              </a:r>
              <a:r>
                <a:rPr lang="pl-PL" b="1" dirty="0" err="1" smtClean="0">
                  <a:solidFill>
                    <a:srgbClr val="7030A0"/>
                  </a:solidFill>
                  <a:latin typeface="Arial" charset="0"/>
                </a:rPr>
                <a:t>ontinous</a:t>
              </a:r>
              <a:r>
                <a:rPr lang="pl-PL" b="1" dirty="0" smtClean="0">
                  <a:solidFill>
                    <a:srgbClr val="7030A0"/>
                  </a:solidFill>
                  <a:latin typeface="Arial" charset="0"/>
                </a:rPr>
                <a:t> </a:t>
              </a:r>
              <a:r>
                <a:rPr lang="pl-PL" b="1" dirty="0" err="1" smtClean="0">
                  <a:solidFill>
                    <a:srgbClr val="7030A0"/>
                  </a:solidFill>
                  <a:latin typeface="Arial" charset="0"/>
                </a:rPr>
                <a:t>beam</a:t>
              </a:r>
              <a:r>
                <a:rPr lang="pl-PL" b="1" dirty="0" smtClean="0">
                  <a:solidFill>
                    <a:srgbClr val="7030A0"/>
                  </a:solidFill>
                  <a:latin typeface="Arial" charset="0"/>
                </a:rPr>
                <a:t> </a:t>
              </a:r>
            </a:p>
            <a:p>
              <a:pPr algn="ctr" eaLnBrk="1" hangingPunct="1"/>
              <a:r>
                <a:rPr lang="pl-PL" b="1" dirty="0" smtClean="0">
                  <a:solidFill>
                    <a:srgbClr val="7030A0"/>
                  </a:solidFill>
                  <a:latin typeface="Arial" charset="0"/>
                </a:rPr>
                <a:t>- EXILL</a:t>
              </a:r>
              <a:endParaRPr lang="pl-PL" b="1" dirty="0">
                <a:solidFill>
                  <a:srgbClr val="7030A0"/>
                </a:solidFill>
                <a:latin typeface="Arial" charset="0"/>
              </a:endParaRPr>
            </a:p>
          </p:txBody>
        </p:sp>
        <p:sp>
          <p:nvSpPr>
            <p:cNvPr id="22" name="pole tekstowe 21"/>
            <p:cNvSpPr txBox="1"/>
            <p:nvPr/>
          </p:nvSpPr>
          <p:spPr bwMode="auto">
            <a:xfrm>
              <a:off x="7132641" y="4699012"/>
              <a:ext cx="2321469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pl-PL" b="1" dirty="0" err="1">
                  <a:solidFill>
                    <a:srgbClr val="7030A0"/>
                  </a:solidFill>
                  <a:latin typeface="Arial" charset="0"/>
                </a:rPr>
                <a:t>p</a:t>
              </a:r>
              <a:r>
                <a:rPr lang="pl-PL" b="1" dirty="0" err="1" smtClean="0">
                  <a:solidFill>
                    <a:srgbClr val="7030A0"/>
                  </a:solidFill>
                  <a:latin typeface="Arial" charset="0"/>
                </a:rPr>
                <a:t>ulsed</a:t>
              </a:r>
              <a:r>
                <a:rPr lang="pl-PL" b="1" dirty="0" smtClean="0">
                  <a:solidFill>
                    <a:srgbClr val="7030A0"/>
                  </a:solidFill>
                  <a:latin typeface="Arial" charset="0"/>
                </a:rPr>
                <a:t> </a:t>
              </a:r>
              <a:r>
                <a:rPr lang="pl-PL" b="1" dirty="0" err="1" smtClean="0">
                  <a:solidFill>
                    <a:srgbClr val="7030A0"/>
                  </a:solidFill>
                  <a:latin typeface="Arial" charset="0"/>
                </a:rPr>
                <a:t>beam</a:t>
              </a:r>
              <a:r>
                <a:rPr lang="pl-PL" b="1" dirty="0" smtClean="0">
                  <a:solidFill>
                    <a:srgbClr val="7030A0"/>
                  </a:solidFill>
                  <a:latin typeface="Arial" charset="0"/>
                </a:rPr>
                <a:t> –</a:t>
              </a:r>
            </a:p>
            <a:p>
              <a:pPr algn="ctr" eaLnBrk="1" hangingPunct="1"/>
              <a:r>
                <a:rPr lang="pl-PL" b="1" dirty="0" smtClean="0">
                  <a:solidFill>
                    <a:srgbClr val="7030A0"/>
                  </a:solidFill>
                  <a:latin typeface="Arial" charset="0"/>
                </a:rPr>
                <a:t>LICORNE</a:t>
              </a:r>
              <a:endParaRPr lang="pl-PL" b="1" dirty="0">
                <a:solidFill>
                  <a:srgbClr val="7030A0"/>
                </a:solidFill>
                <a:latin typeface="Arial" charset="0"/>
              </a:endParaRPr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3336664" y="3603887"/>
            <a:ext cx="1765748" cy="1323969"/>
            <a:chOff x="3336664" y="3603887"/>
            <a:chExt cx="1765748" cy="1323969"/>
          </a:xfrm>
        </p:grpSpPr>
        <p:sp>
          <p:nvSpPr>
            <p:cNvPr id="24" name="Rectangle 1"/>
            <p:cNvSpPr/>
            <p:nvPr/>
          </p:nvSpPr>
          <p:spPr>
            <a:xfrm>
              <a:off x="3336664" y="3603887"/>
              <a:ext cx="1125629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PROMPT</a:t>
              </a:r>
              <a:endParaRPr kumimoji="0" lang="en-US" sz="200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27" name="Łącznik prosty 26"/>
            <p:cNvCxnSpPr/>
            <p:nvPr/>
          </p:nvCxnSpPr>
          <p:spPr bwMode="auto">
            <a:xfrm>
              <a:off x="3983238" y="4449170"/>
              <a:ext cx="720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Rectangle 1"/>
            <p:cNvSpPr/>
            <p:nvPr/>
          </p:nvSpPr>
          <p:spPr>
            <a:xfrm>
              <a:off x="4130992" y="4620079"/>
              <a:ext cx="97142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2000" b="1" kern="0" dirty="0" smtClean="0">
                  <a:solidFill>
                    <a:srgbClr val="FF0000"/>
                  </a:solidFill>
                  <a:latin typeface="Calibri"/>
                </a:rPr>
                <a:t>DELAYED</a:t>
              </a:r>
              <a:endParaRPr kumimoji="0" lang="en-US" sz="200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567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1" y="398160"/>
            <a:ext cx="9828000" cy="6421255"/>
          </a:xfrm>
          <a:prstGeom prst="rect">
            <a:avLst/>
          </a:prstGeom>
        </p:spPr>
      </p:pic>
      <p:sp>
        <p:nvSpPr>
          <p:cNvPr id="5" name="Dowolny kształt 4"/>
          <p:cNvSpPr/>
          <p:nvPr/>
        </p:nvSpPr>
        <p:spPr bwMode="auto">
          <a:xfrm>
            <a:off x="854110" y="693336"/>
            <a:ext cx="8561195" cy="5466304"/>
          </a:xfrm>
          <a:custGeom>
            <a:avLst/>
            <a:gdLst>
              <a:gd name="connsiteX0" fmla="*/ 0 w 8561195"/>
              <a:gd name="connsiteY0" fmla="*/ 5456255 h 5466304"/>
              <a:gd name="connsiteX1" fmla="*/ 70338 w 8561195"/>
              <a:gd name="connsiteY1" fmla="*/ 5245240 h 5466304"/>
              <a:gd name="connsiteX2" fmla="*/ 190919 w 8561195"/>
              <a:gd name="connsiteY2" fmla="*/ 5084466 h 5466304"/>
              <a:gd name="connsiteX3" fmla="*/ 301450 w 8561195"/>
              <a:gd name="connsiteY3" fmla="*/ 4963886 h 5466304"/>
              <a:gd name="connsiteX4" fmla="*/ 381837 w 8561195"/>
              <a:gd name="connsiteY4" fmla="*/ 4863402 h 5466304"/>
              <a:gd name="connsiteX5" fmla="*/ 482321 w 8561195"/>
              <a:gd name="connsiteY5" fmla="*/ 4752871 h 5466304"/>
              <a:gd name="connsiteX6" fmla="*/ 683288 w 8561195"/>
              <a:gd name="connsiteY6" fmla="*/ 4582049 h 5466304"/>
              <a:gd name="connsiteX7" fmla="*/ 813916 w 8561195"/>
              <a:gd name="connsiteY7" fmla="*/ 4461468 h 5466304"/>
              <a:gd name="connsiteX8" fmla="*/ 894303 w 8561195"/>
              <a:gd name="connsiteY8" fmla="*/ 4320791 h 5466304"/>
              <a:gd name="connsiteX9" fmla="*/ 954593 w 8561195"/>
              <a:gd name="connsiteY9" fmla="*/ 4190163 h 5466304"/>
              <a:gd name="connsiteX10" fmla="*/ 994787 w 8561195"/>
              <a:gd name="connsiteY10" fmla="*/ 4149969 h 5466304"/>
              <a:gd name="connsiteX11" fmla="*/ 1105319 w 8561195"/>
              <a:gd name="connsiteY11" fmla="*/ 4129873 h 5466304"/>
              <a:gd name="connsiteX12" fmla="*/ 1195754 w 8561195"/>
              <a:gd name="connsiteY12" fmla="*/ 4059534 h 5466304"/>
              <a:gd name="connsiteX13" fmla="*/ 1296237 w 8561195"/>
              <a:gd name="connsiteY13" fmla="*/ 3979148 h 5466304"/>
              <a:gd name="connsiteX14" fmla="*/ 1406769 w 8561195"/>
              <a:gd name="connsiteY14" fmla="*/ 3898761 h 5466304"/>
              <a:gd name="connsiteX15" fmla="*/ 1587639 w 8561195"/>
              <a:gd name="connsiteY15" fmla="*/ 3798277 h 5466304"/>
              <a:gd name="connsiteX16" fmla="*/ 1818752 w 8561195"/>
              <a:gd name="connsiteY16" fmla="*/ 3657600 h 5466304"/>
              <a:gd name="connsiteX17" fmla="*/ 1919235 w 8561195"/>
              <a:gd name="connsiteY17" fmla="*/ 3547068 h 5466304"/>
              <a:gd name="connsiteX18" fmla="*/ 2049864 w 8561195"/>
              <a:gd name="connsiteY18" fmla="*/ 3426488 h 5466304"/>
              <a:gd name="connsiteX19" fmla="*/ 2180492 w 8561195"/>
              <a:gd name="connsiteY19" fmla="*/ 3295860 h 5466304"/>
              <a:gd name="connsiteX20" fmla="*/ 2311121 w 8561195"/>
              <a:gd name="connsiteY20" fmla="*/ 3225521 h 5466304"/>
              <a:gd name="connsiteX21" fmla="*/ 2351314 w 8561195"/>
              <a:gd name="connsiteY21" fmla="*/ 3135086 h 5466304"/>
              <a:gd name="connsiteX22" fmla="*/ 2461846 w 8561195"/>
              <a:gd name="connsiteY22" fmla="*/ 3125038 h 5466304"/>
              <a:gd name="connsiteX23" fmla="*/ 2552281 w 8561195"/>
              <a:gd name="connsiteY23" fmla="*/ 3084844 h 5466304"/>
              <a:gd name="connsiteX24" fmla="*/ 2652765 w 8561195"/>
              <a:gd name="connsiteY24" fmla="*/ 3054699 h 5466304"/>
              <a:gd name="connsiteX25" fmla="*/ 2733152 w 8561195"/>
              <a:gd name="connsiteY25" fmla="*/ 2984361 h 5466304"/>
              <a:gd name="connsiteX26" fmla="*/ 2783393 w 8561195"/>
              <a:gd name="connsiteY26" fmla="*/ 2903974 h 5466304"/>
              <a:gd name="connsiteX27" fmla="*/ 2914022 w 8561195"/>
              <a:gd name="connsiteY27" fmla="*/ 2753249 h 5466304"/>
              <a:gd name="connsiteX28" fmla="*/ 3084844 w 8561195"/>
              <a:gd name="connsiteY28" fmla="*/ 2662813 h 5466304"/>
              <a:gd name="connsiteX29" fmla="*/ 3205424 w 8561195"/>
              <a:gd name="connsiteY29" fmla="*/ 2612572 h 5466304"/>
              <a:gd name="connsiteX30" fmla="*/ 3305908 w 8561195"/>
              <a:gd name="connsiteY30" fmla="*/ 2532185 h 5466304"/>
              <a:gd name="connsiteX31" fmla="*/ 3426488 w 8561195"/>
              <a:gd name="connsiteY31" fmla="*/ 2471895 h 5466304"/>
              <a:gd name="connsiteX32" fmla="*/ 3526971 w 8561195"/>
              <a:gd name="connsiteY32" fmla="*/ 2381460 h 5466304"/>
              <a:gd name="connsiteX33" fmla="*/ 3667648 w 8561195"/>
              <a:gd name="connsiteY33" fmla="*/ 2321169 h 5466304"/>
              <a:gd name="connsiteX34" fmla="*/ 3758083 w 8561195"/>
              <a:gd name="connsiteY34" fmla="*/ 2220686 h 5466304"/>
              <a:gd name="connsiteX35" fmla="*/ 3878664 w 8561195"/>
              <a:gd name="connsiteY35" fmla="*/ 2160396 h 5466304"/>
              <a:gd name="connsiteX36" fmla="*/ 3999244 w 8561195"/>
              <a:gd name="connsiteY36" fmla="*/ 2049864 h 5466304"/>
              <a:gd name="connsiteX37" fmla="*/ 4129872 w 8561195"/>
              <a:gd name="connsiteY37" fmla="*/ 1949380 h 5466304"/>
              <a:gd name="connsiteX38" fmla="*/ 4210259 w 8561195"/>
              <a:gd name="connsiteY38" fmla="*/ 1889090 h 5466304"/>
              <a:gd name="connsiteX39" fmla="*/ 4280598 w 8561195"/>
              <a:gd name="connsiteY39" fmla="*/ 1838849 h 5466304"/>
              <a:gd name="connsiteX40" fmla="*/ 4441371 w 8561195"/>
              <a:gd name="connsiteY40" fmla="*/ 1758462 h 5466304"/>
              <a:gd name="connsiteX41" fmla="*/ 4541855 w 8561195"/>
              <a:gd name="connsiteY41" fmla="*/ 1708220 h 5466304"/>
              <a:gd name="connsiteX42" fmla="*/ 4632290 w 8561195"/>
              <a:gd name="connsiteY42" fmla="*/ 1657978 h 5466304"/>
              <a:gd name="connsiteX43" fmla="*/ 4702628 w 8561195"/>
              <a:gd name="connsiteY43" fmla="*/ 1637882 h 5466304"/>
              <a:gd name="connsiteX44" fmla="*/ 4883499 w 8561195"/>
              <a:gd name="connsiteY44" fmla="*/ 1637882 h 5466304"/>
              <a:gd name="connsiteX45" fmla="*/ 4973934 w 8561195"/>
              <a:gd name="connsiteY45" fmla="*/ 1617785 h 5466304"/>
              <a:gd name="connsiteX46" fmla="*/ 5044272 w 8561195"/>
              <a:gd name="connsiteY46" fmla="*/ 1577591 h 5466304"/>
              <a:gd name="connsiteX47" fmla="*/ 5094514 w 8561195"/>
              <a:gd name="connsiteY47" fmla="*/ 1537398 h 5466304"/>
              <a:gd name="connsiteX48" fmla="*/ 5144756 w 8561195"/>
              <a:gd name="connsiteY48" fmla="*/ 1517301 h 5466304"/>
              <a:gd name="connsiteX49" fmla="*/ 5194998 w 8561195"/>
              <a:gd name="connsiteY49" fmla="*/ 1507253 h 5466304"/>
              <a:gd name="connsiteX50" fmla="*/ 5245239 w 8561195"/>
              <a:gd name="connsiteY50" fmla="*/ 1507253 h 5466304"/>
              <a:gd name="connsiteX51" fmla="*/ 5335675 w 8561195"/>
              <a:gd name="connsiteY51" fmla="*/ 1487156 h 5466304"/>
              <a:gd name="connsiteX52" fmla="*/ 5385916 w 8561195"/>
              <a:gd name="connsiteY52" fmla="*/ 1477108 h 5466304"/>
              <a:gd name="connsiteX53" fmla="*/ 5446206 w 8561195"/>
              <a:gd name="connsiteY53" fmla="*/ 1446963 h 5466304"/>
              <a:gd name="connsiteX54" fmla="*/ 5496448 w 8561195"/>
              <a:gd name="connsiteY54" fmla="*/ 1416818 h 5466304"/>
              <a:gd name="connsiteX55" fmla="*/ 5566787 w 8561195"/>
              <a:gd name="connsiteY55" fmla="*/ 1406769 h 5466304"/>
              <a:gd name="connsiteX56" fmla="*/ 5647174 w 8561195"/>
              <a:gd name="connsiteY56" fmla="*/ 1386673 h 5466304"/>
              <a:gd name="connsiteX57" fmla="*/ 5777802 w 8561195"/>
              <a:gd name="connsiteY57" fmla="*/ 1326383 h 5466304"/>
              <a:gd name="connsiteX58" fmla="*/ 5817995 w 8561195"/>
              <a:gd name="connsiteY58" fmla="*/ 1286189 h 5466304"/>
              <a:gd name="connsiteX59" fmla="*/ 5878286 w 8561195"/>
              <a:gd name="connsiteY59" fmla="*/ 1276141 h 5466304"/>
              <a:gd name="connsiteX60" fmla="*/ 5968721 w 8561195"/>
              <a:gd name="connsiteY60" fmla="*/ 1235948 h 5466304"/>
              <a:gd name="connsiteX61" fmla="*/ 6069204 w 8561195"/>
              <a:gd name="connsiteY61" fmla="*/ 1235948 h 5466304"/>
              <a:gd name="connsiteX62" fmla="*/ 6159639 w 8561195"/>
              <a:gd name="connsiteY62" fmla="*/ 1235948 h 5466304"/>
              <a:gd name="connsiteX63" fmla="*/ 6260123 w 8561195"/>
              <a:gd name="connsiteY63" fmla="*/ 1235948 h 5466304"/>
              <a:gd name="connsiteX64" fmla="*/ 6290268 w 8561195"/>
              <a:gd name="connsiteY64" fmla="*/ 1185706 h 5466304"/>
              <a:gd name="connsiteX65" fmla="*/ 6420897 w 8561195"/>
              <a:gd name="connsiteY65" fmla="*/ 1115367 h 5466304"/>
              <a:gd name="connsiteX66" fmla="*/ 6501283 w 8561195"/>
              <a:gd name="connsiteY66" fmla="*/ 1095271 h 5466304"/>
              <a:gd name="connsiteX67" fmla="*/ 6611815 w 8561195"/>
              <a:gd name="connsiteY67" fmla="*/ 1034980 h 5466304"/>
              <a:gd name="connsiteX68" fmla="*/ 6682154 w 8561195"/>
              <a:gd name="connsiteY68" fmla="*/ 964642 h 5466304"/>
              <a:gd name="connsiteX69" fmla="*/ 6762541 w 8561195"/>
              <a:gd name="connsiteY69" fmla="*/ 904352 h 5466304"/>
              <a:gd name="connsiteX70" fmla="*/ 6852976 w 8561195"/>
              <a:gd name="connsiteY70" fmla="*/ 844062 h 5466304"/>
              <a:gd name="connsiteX71" fmla="*/ 6993653 w 8561195"/>
              <a:gd name="connsiteY71" fmla="*/ 753627 h 5466304"/>
              <a:gd name="connsiteX72" fmla="*/ 7104185 w 8561195"/>
              <a:gd name="connsiteY72" fmla="*/ 713433 h 5466304"/>
              <a:gd name="connsiteX73" fmla="*/ 7154426 w 8561195"/>
              <a:gd name="connsiteY73" fmla="*/ 673240 h 5466304"/>
              <a:gd name="connsiteX74" fmla="*/ 7214716 w 8561195"/>
              <a:gd name="connsiteY74" fmla="*/ 612950 h 5466304"/>
              <a:gd name="connsiteX75" fmla="*/ 7305152 w 8561195"/>
              <a:gd name="connsiteY75" fmla="*/ 582805 h 5466304"/>
              <a:gd name="connsiteX76" fmla="*/ 7395587 w 8561195"/>
              <a:gd name="connsiteY76" fmla="*/ 512466 h 5466304"/>
              <a:gd name="connsiteX77" fmla="*/ 7496070 w 8561195"/>
              <a:gd name="connsiteY77" fmla="*/ 472273 h 5466304"/>
              <a:gd name="connsiteX78" fmla="*/ 7556360 w 8561195"/>
              <a:gd name="connsiteY78" fmla="*/ 452176 h 5466304"/>
              <a:gd name="connsiteX79" fmla="*/ 7556360 w 8561195"/>
              <a:gd name="connsiteY79" fmla="*/ 432079 h 5466304"/>
              <a:gd name="connsiteX80" fmla="*/ 7596554 w 8561195"/>
              <a:gd name="connsiteY80" fmla="*/ 371789 h 5466304"/>
              <a:gd name="connsiteX81" fmla="*/ 7666892 w 8561195"/>
              <a:gd name="connsiteY81" fmla="*/ 351693 h 5466304"/>
              <a:gd name="connsiteX82" fmla="*/ 7757327 w 8561195"/>
              <a:gd name="connsiteY82" fmla="*/ 341644 h 5466304"/>
              <a:gd name="connsiteX83" fmla="*/ 7807569 w 8561195"/>
              <a:gd name="connsiteY83" fmla="*/ 311499 h 5466304"/>
              <a:gd name="connsiteX84" fmla="*/ 7908053 w 8561195"/>
              <a:gd name="connsiteY84" fmla="*/ 271306 h 5466304"/>
              <a:gd name="connsiteX85" fmla="*/ 7998488 w 8561195"/>
              <a:gd name="connsiteY85" fmla="*/ 231112 h 5466304"/>
              <a:gd name="connsiteX86" fmla="*/ 8058778 w 8561195"/>
              <a:gd name="connsiteY86" fmla="*/ 200967 h 5466304"/>
              <a:gd name="connsiteX87" fmla="*/ 8109020 w 8561195"/>
              <a:gd name="connsiteY87" fmla="*/ 170822 h 5466304"/>
              <a:gd name="connsiteX88" fmla="*/ 8199455 w 8561195"/>
              <a:gd name="connsiteY88" fmla="*/ 160774 h 5466304"/>
              <a:gd name="connsiteX89" fmla="*/ 8299938 w 8561195"/>
              <a:gd name="connsiteY89" fmla="*/ 130629 h 5466304"/>
              <a:gd name="connsiteX90" fmla="*/ 8440615 w 8561195"/>
              <a:gd name="connsiteY90" fmla="*/ 110532 h 5466304"/>
              <a:gd name="connsiteX91" fmla="*/ 8500905 w 8561195"/>
              <a:gd name="connsiteY91" fmla="*/ 50242 h 5466304"/>
              <a:gd name="connsiteX92" fmla="*/ 8551147 w 8561195"/>
              <a:gd name="connsiteY92" fmla="*/ 0 h 5466304"/>
              <a:gd name="connsiteX93" fmla="*/ 8561195 w 8561195"/>
              <a:gd name="connsiteY93" fmla="*/ 60290 h 5466304"/>
              <a:gd name="connsiteX94" fmla="*/ 8531050 w 8561195"/>
              <a:gd name="connsiteY94" fmla="*/ 150726 h 5466304"/>
              <a:gd name="connsiteX95" fmla="*/ 8460712 w 8561195"/>
              <a:gd name="connsiteY95" fmla="*/ 221064 h 5466304"/>
              <a:gd name="connsiteX96" fmla="*/ 8360228 w 8561195"/>
              <a:gd name="connsiteY96" fmla="*/ 291402 h 5466304"/>
              <a:gd name="connsiteX97" fmla="*/ 8269793 w 8561195"/>
              <a:gd name="connsiteY97" fmla="*/ 361741 h 5466304"/>
              <a:gd name="connsiteX98" fmla="*/ 8189406 w 8561195"/>
              <a:gd name="connsiteY98" fmla="*/ 432079 h 5466304"/>
              <a:gd name="connsiteX99" fmla="*/ 8078875 w 8561195"/>
              <a:gd name="connsiteY99" fmla="*/ 552660 h 5466304"/>
              <a:gd name="connsiteX100" fmla="*/ 7968343 w 8561195"/>
              <a:gd name="connsiteY100" fmla="*/ 633046 h 5466304"/>
              <a:gd name="connsiteX101" fmla="*/ 7887956 w 8561195"/>
              <a:gd name="connsiteY101" fmla="*/ 693337 h 5466304"/>
              <a:gd name="connsiteX102" fmla="*/ 7807569 w 8561195"/>
              <a:gd name="connsiteY102" fmla="*/ 743578 h 5466304"/>
              <a:gd name="connsiteX103" fmla="*/ 7697037 w 8561195"/>
              <a:gd name="connsiteY103" fmla="*/ 864159 h 5466304"/>
              <a:gd name="connsiteX104" fmla="*/ 7656844 w 8561195"/>
              <a:gd name="connsiteY104" fmla="*/ 924449 h 5466304"/>
              <a:gd name="connsiteX105" fmla="*/ 7556360 w 8561195"/>
              <a:gd name="connsiteY105" fmla="*/ 964642 h 5466304"/>
              <a:gd name="connsiteX106" fmla="*/ 7496070 w 8561195"/>
              <a:gd name="connsiteY106" fmla="*/ 1034980 h 5466304"/>
              <a:gd name="connsiteX107" fmla="*/ 7435780 w 8561195"/>
              <a:gd name="connsiteY107" fmla="*/ 1085222 h 5466304"/>
              <a:gd name="connsiteX108" fmla="*/ 7365442 w 8561195"/>
              <a:gd name="connsiteY108" fmla="*/ 1175657 h 5466304"/>
              <a:gd name="connsiteX109" fmla="*/ 7214716 w 8561195"/>
              <a:gd name="connsiteY109" fmla="*/ 1276141 h 5466304"/>
              <a:gd name="connsiteX110" fmla="*/ 7154426 w 8561195"/>
              <a:gd name="connsiteY110" fmla="*/ 1336431 h 5466304"/>
              <a:gd name="connsiteX111" fmla="*/ 7074039 w 8561195"/>
              <a:gd name="connsiteY111" fmla="*/ 1396721 h 5466304"/>
              <a:gd name="connsiteX112" fmla="*/ 7023798 w 8561195"/>
              <a:gd name="connsiteY112" fmla="*/ 1467060 h 5466304"/>
              <a:gd name="connsiteX113" fmla="*/ 6983604 w 8561195"/>
              <a:gd name="connsiteY113" fmla="*/ 1557495 h 5466304"/>
              <a:gd name="connsiteX114" fmla="*/ 6903217 w 8561195"/>
              <a:gd name="connsiteY114" fmla="*/ 1607737 h 5466304"/>
              <a:gd name="connsiteX115" fmla="*/ 6802734 w 8561195"/>
              <a:gd name="connsiteY115" fmla="*/ 1627833 h 5466304"/>
              <a:gd name="connsiteX116" fmla="*/ 6722347 w 8561195"/>
              <a:gd name="connsiteY116" fmla="*/ 1678075 h 5466304"/>
              <a:gd name="connsiteX117" fmla="*/ 6591719 w 8561195"/>
              <a:gd name="connsiteY117" fmla="*/ 1718268 h 5466304"/>
              <a:gd name="connsiteX118" fmla="*/ 6461090 w 8561195"/>
              <a:gd name="connsiteY118" fmla="*/ 1758462 h 5466304"/>
              <a:gd name="connsiteX119" fmla="*/ 6310365 w 8561195"/>
              <a:gd name="connsiteY119" fmla="*/ 1818752 h 5466304"/>
              <a:gd name="connsiteX120" fmla="*/ 6159639 w 8561195"/>
              <a:gd name="connsiteY120" fmla="*/ 1858945 h 5466304"/>
              <a:gd name="connsiteX121" fmla="*/ 6079253 w 8561195"/>
              <a:gd name="connsiteY121" fmla="*/ 1919235 h 5466304"/>
              <a:gd name="connsiteX122" fmla="*/ 6029011 w 8561195"/>
              <a:gd name="connsiteY122" fmla="*/ 1969477 h 5466304"/>
              <a:gd name="connsiteX123" fmla="*/ 5928527 w 8561195"/>
              <a:gd name="connsiteY123" fmla="*/ 1989574 h 5466304"/>
              <a:gd name="connsiteX124" fmla="*/ 5817995 w 8561195"/>
              <a:gd name="connsiteY124" fmla="*/ 2029767 h 5466304"/>
              <a:gd name="connsiteX125" fmla="*/ 5767754 w 8561195"/>
              <a:gd name="connsiteY125" fmla="*/ 2090057 h 5466304"/>
              <a:gd name="connsiteX126" fmla="*/ 5647174 w 8561195"/>
              <a:gd name="connsiteY126" fmla="*/ 2120202 h 5466304"/>
              <a:gd name="connsiteX127" fmla="*/ 5536642 w 8561195"/>
              <a:gd name="connsiteY127" fmla="*/ 2170444 h 5466304"/>
              <a:gd name="connsiteX128" fmla="*/ 5335675 w 8561195"/>
              <a:gd name="connsiteY128" fmla="*/ 2260879 h 5466304"/>
              <a:gd name="connsiteX129" fmla="*/ 5255288 w 8561195"/>
              <a:gd name="connsiteY129" fmla="*/ 2351315 h 5466304"/>
              <a:gd name="connsiteX130" fmla="*/ 5174901 w 8561195"/>
              <a:gd name="connsiteY130" fmla="*/ 2441750 h 5466304"/>
              <a:gd name="connsiteX131" fmla="*/ 5084466 w 8561195"/>
              <a:gd name="connsiteY131" fmla="*/ 2522137 h 5466304"/>
              <a:gd name="connsiteX132" fmla="*/ 5004079 w 8561195"/>
              <a:gd name="connsiteY132" fmla="*/ 2602523 h 5466304"/>
              <a:gd name="connsiteX133" fmla="*/ 4883499 w 8561195"/>
              <a:gd name="connsiteY133" fmla="*/ 2682910 h 5466304"/>
              <a:gd name="connsiteX134" fmla="*/ 4793064 w 8561195"/>
              <a:gd name="connsiteY134" fmla="*/ 2803490 h 5466304"/>
              <a:gd name="connsiteX135" fmla="*/ 4762919 w 8561195"/>
              <a:gd name="connsiteY135" fmla="*/ 2863780 h 5466304"/>
              <a:gd name="connsiteX136" fmla="*/ 4682532 w 8561195"/>
              <a:gd name="connsiteY136" fmla="*/ 2893926 h 5466304"/>
              <a:gd name="connsiteX137" fmla="*/ 4592097 w 8561195"/>
              <a:gd name="connsiteY137" fmla="*/ 2914022 h 5466304"/>
              <a:gd name="connsiteX138" fmla="*/ 4582048 w 8561195"/>
              <a:gd name="connsiteY138" fmla="*/ 2974312 h 5466304"/>
              <a:gd name="connsiteX139" fmla="*/ 4491613 w 8561195"/>
              <a:gd name="connsiteY139" fmla="*/ 3024554 h 5466304"/>
              <a:gd name="connsiteX140" fmla="*/ 4441371 w 8561195"/>
              <a:gd name="connsiteY140" fmla="*/ 3074796 h 5466304"/>
              <a:gd name="connsiteX141" fmla="*/ 4391130 w 8561195"/>
              <a:gd name="connsiteY141" fmla="*/ 3104941 h 5466304"/>
              <a:gd name="connsiteX142" fmla="*/ 4300694 w 8561195"/>
              <a:gd name="connsiteY142" fmla="*/ 3155183 h 5466304"/>
              <a:gd name="connsiteX143" fmla="*/ 4230356 w 8561195"/>
              <a:gd name="connsiteY143" fmla="*/ 3185328 h 5466304"/>
              <a:gd name="connsiteX144" fmla="*/ 4079631 w 8561195"/>
              <a:gd name="connsiteY144" fmla="*/ 3285811 h 5466304"/>
              <a:gd name="connsiteX145" fmla="*/ 3969099 w 8561195"/>
              <a:gd name="connsiteY145" fmla="*/ 3376246 h 5466304"/>
              <a:gd name="connsiteX146" fmla="*/ 3908809 w 8561195"/>
              <a:gd name="connsiteY146" fmla="*/ 3416440 h 5466304"/>
              <a:gd name="connsiteX147" fmla="*/ 3848519 w 8561195"/>
              <a:gd name="connsiteY147" fmla="*/ 3476730 h 5466304"/>
              <a:gd name="connsiteX148" fmla="*/ 3748035 w 8561195"/>
              <a:gd name="connsiteY148" fmla="*/ 3496827 h 5466304"/>
              <a:gd name="connsiteX149" fmla="*/ 3687745 w 8561195"/>
              <a:gd name="connsiteY149" fmla="*/ 3547068 h 5466304"/>
              <a:gd name="connsiteX150" fmla="*/ 3607358 w 8561195"/>
              <a:gd name="connsiteY150" fmla="*/ 3597310 h 5466304"/>
              <a:gd name="connsiteX151" fmla="*/ 3567165 w 8561195"/>
              <a:gd name="connsiteY151" fmla="*/ 3627455 h 5466304"/>
              <a:gd name="connsiteX152" fmla="*/ 3496826 w 8561195"/>
              <a:gd name="connsiteY152" fmla="*/ 3667649 h 5466304"/>
              <a:gd name="connsiteX153" fmla="*/ 3416439 w 8561195"/>
              <a:gd name="connsiteY153" fmla="*/ 3687745 h 5466304"/>
              <a:gd name="connsiteX154" fmla="*/ 3336053 w 8561195"/>
              <a:gd name="connsiteY154" fmla="*/ 3758084 h 5466304"/>
              <a:gd name="connsiteX155" fmla="*/ 3245617 w 8561195"/>
              <a:gd name="connsiteY155" fmla="*/ 3788229 h 5466304"/>
              <a:gd name="connsiteX156" fmla="*/ 3175279 w 8561195"/>
              <a:gd name="connsiteY156" fmla="*/ 3828422 h 5466304"/>
              <a:gd name="connsiteX157" fmla="*/ 3084844 w 8561195"/>
              <a:gd name="connsiteY157" fmla="*/ 3878664 h 5466304"/>
              <a:gd name="connsiteX158" fmla="*/ 3014505 w 8561195"/>
              <a:gd name="connsiteY158" fmla="*/ 3928906 h 5466304"/>
              <a:gd name="connsiteX159" fmla="*/ 2863780 w 8561195"/>
              <a:gd name="connsiteY159" fmla="*/ 4009293 h 5466304"/>
              <a:gd name="connsiteX160" fmla="*/ 2763297 w 8561195"/>
              <a:gd name="connsiteY160" fmla="*/ 4069583 h 5466304"/>
              <a:gd name="connsiteX161" fmla="*/ 2642716 w 8561195"/>
              <a:gd name="connsiteY161" fmla="*/ 4119824 h 5466304"/>
              <a:gd name="connsiteX162" fmla="*/ 2592475 w 8561195"/>
              <a:gd name="connsiteY162" fmla="*/ 4149969 h 5466304"/>
              <a:gd name="connsiteX163" fmla="*/ 2522136 w 8561195"/>
              <a:gd name="connsiteY163" fmla="*/ 4200211 h 5466304"/>
              <a:gd name="connsiteX164" fmla="*/ 2431701 w 8561195"/>
              <a:gd name="connsiteY164" fmla="*/ 4260501 h 5466304"/>
              <a:gd name="connsiteX165" fmla="*/ 2401556 w 8561195"/>
              <a:gd name="connsiteY165" fmla="*/ 4290646 h 5466304"/>
              <a:gd name="connsiteX166" fmla="*/ 2311121 w 8561195"/>
              <a:gd name="connsiteY166" fmla="*/ 4340888 h 5466304"/>
              <a:gd name="connsiteX167" fmla="*/ 2230734 w 8561195"/>
              <a:gd name="connsiteY167" fmla="*/ 4381082 h 5466304"/>
              <a:gd name="connsiteX168" fmla="*/ 2170444 w 8561195"/>
              <a:gd name="connsiteY168" fmla="*/ 4411227 h 5466304"/>
              <a:gd name="connsiteX169" fmla="*/ 2080009 w 8561195"/>
              <a:gd name="connsiteY169" fmla="*/ 4471517 h 5466304"/>
              <a:gd name="connsiteX170" fmla="*/ 1989574 w 8561195"/>
              <a:gd name="connsiteY170" fmla="*/ 4501662 h 5466304"/>
              <a:gd name="connsiteX171" fmla="*/ 1989574 w 8561195"/>
              <a:gd name="connsiteY171" fmla="*/ 4501662 h 5466304"/>
              <a:gd name="connsiteX172" fmla="*/ 1889090 w 8561195"/>
              <a:gd name="connsiteY172" fmla="*/ 4582049 h 5466304"/>
              <a:gd name="connsiteX173" fmla="*/ 1808703 w 8561195"/>
              <a:gd name="connsiteY173" fmla="*/ 4612194 h 5466304"/>
              <a:gd name="connsiteX174" fmla="*/ 1758461 w 8561195"/>
              <a:gd name="connsiteY174" fmla="*/ 4652387 h 5466304"/>
              <a:gd name="connsiteX175" fmla="*/ 1698171 w 8561195"/>
              <a:gd name="connsiteY175" fmla="*/ 4732774 h 5466304"/>
              <a:gd name="connsiteX176" fmla="*/ 1627833 w 8561195"/>
              <a:gd name="connsiteY176" fmla="*/ 4772967 h 5466304"/>
              <a:gd name="connsiteX177" fmla="*/ 1527349 w 8561195"/>
              <a:gd name="connsiteY177" fmla="*/ 4833257 h 5466304"/>
              <a:gd name="connsiteX178" fmla="*/ 1467059 w 8561195"/>
              <a:gd name="connsiteY178" fmla="*/ 4893548 h 5466304"/>
              <a:gd name="connsiteX179" fmla="*/ 1436914 w 8561195"/>
              <a:gd name="connsiteY179" fmla="*/ 4913644 h 5466304"/>
              <a:gd name="connsiteX180" fmla="*/ 1406769 w 8561195"/>
              <a:gd name="connsiteY180" fmla="*/ 4953838 h 5466304"/>
              <a:gd name="connsiteX181" fmla="*/ 1336431 w 8561195"/>
              <a:gd name="connsiteY181" fmla="*/ 5004079 h 5466304"/>
              <a:gd name="connsiteX182" fmla="*/ 1215850 w 8561195"/>
              <a:gd name="connsiteY182" fmla="*/ 5064369 h 5466304"/>
              <a:gd name="connsiteX183" fmla="*/ 1085222 w 8561195"/>
              <a:gd name="connsiteY183" fmla="*/ 5104563 h 5466304"/>
              <a:gd name="connsiteX184" fmla="*/ 964642 w 8561195"/>
              <a:gd name="connsiteY184" fmla="*/ 5144756 h 5466304"/>
              <a:gd name="connsiteX185" fmla="*/ 864158 w 8561195"/>
              <a:gd name="connsiteY185" fmla="*/ 5194998 h 5466304"/>
              <a:gd name="connsiteX186" fmla="*/ 743578 w 8561195"/>
              <a:gd name="connsiteY186" fmla="*/ 5245240 h 5466304"/>
              <a:gd name="connsiteX187" fmla="*/ 622998 w 8561195"/>
              <a:gd name="connsiteY187" fmla="*/ 5285433 h 5466304"/>
              <a:gd name="connsiteX188" fmla="*/ 552659 w 8561195"/>
              <a:gd name="connsiteY188" fmla="*/ 5335675 h 5466304"/>
              <a:gd name="connsiteX189" fmla="*/ 472272 w 8561195"/>
              <a:gd name="connsiteY189" fmla="*/ 5365820 h 5466304"/>
              <a:gd name="connsiteX190" fmla="*/ 381837 w 8561195"/>
              <a:gd name="connsiteY190" fmla="*/ 5395965 h 5466304"/>
              <a:gd name="connsiteX191" fmla="*/ 361741 w 8561195"/>
              <a:gd name="connsiteY191" fmla="*/ 5466304 h 5466304"/>
              <a:gd name="connsiteX192" fmla="*/ 180870 w 8561195"/>
              <a:gd name="connsiteY192" fmla="*/ 5466304 h 5466304"/>
              <a:gd name="connsiteX193" fmla="*/ 0 w 8561195"/>
              <a:gd name="connsiteY193" fmla="*/ 5456255 h 54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8561195" h="5466304">
                <a:moveTo>
                  <a:pt x="0" y="5456255"/>
                </a:moveTo>
                <a:lnTo>
                  <a:pt x="70338" y="5245240"/>
                </a:lnTo>
                <a:lnTo>
                  <a:pt x="190919" y="5084466"/>
                </a:lnTo>
                <a:lnTo>
                  <a:pt x="301450" y="4963886"/>
                </a:lnTo>
                <a:lnTo>
                  <a:pt x="381837" y="4863402"/>
                </a:lnTo>
                <a:lnTo>
                  <a:pt x="482321" y="4752871"/>
                </a:lnTo>
                <a:lnTo>
                  <a:pt x="683288" y="4582049"/>
                </a:lnTo>
                <a:lnTo>
                  <a:pt x="813916" y="4461468"/>
                </a:lnTo>
                <a:lnTo>
                  <a:pt x="894303" y="4320791"/>
                </a:lnTo>
                <a:lnTo>
                  <a:pt x="954593" y="4190163"/>
                </a:lnTo>
                <a:lnTo>
                  <a:pt x="994787" y="4149969"/>
                </a:lnTo>
                <a:lnTo>
                  <a:pt x="1105319" y="4129873"/>
                </a:lnTo>
                <a:lnTo>
                  <a:pt x="1195754" y="4059534"/>
                </a:lnTo>
                <a:lnTo>
                  <a:pt x="1296237" y="3979148"/>
                </a:lnTo>
                <a:lnTo>
                  <a:pt x="1406769" y="3898761"/>
                </a:lnTo>
                <a:lnTo>
                  <a:pt x="1587639" y="3798277"/>
                </a:lnTo>
                <a:lnTo>
                  <a:pt x="1818752" y="3657600"/>
                </a:lnTo>
                <a:lnTo>
                  <a:pt x="1919235" y="3547068"/>
                </a:lnTo>
                <a:lnTo>
                  <a:pt x="2049864" y="3426488"/>
                </a:lnTo>
                <a:lnTo>
                  <a:pt x="2180492" y="3295860"/>
                </a:lnTo>
                <a:lnTo>
                  <a:pt x="2311121" y="3225521"/>
                </a:lnTo>
                <a:lnTo>
                  <a:pt x="2351314" y="3135086"/>
                </a:lnTo>
                <a:lnTo>
                  <a:pt x="2461846" y="3125038"/>
                </a:lnTo>
                <a:lnTo>
                  <a:pt x="2552281" y="3084844"/>
                </a:lnTo>
                <a:lnTo>
                  <a:pt x="2652765" y="3054699"/>
                </a:lnTo>
                <a:lnTo>
                  <a:pt x="2733152" y="2984361"/>
                </a:lnTo>
                <a:lnTo>
                  <a:pt x="2783393" y="2903974"/>
                </a:lnTo>
                <a:lnTo>
                  <a:pt x="2914022" y="2753249"/>
                </a:lnTo>
                <a:lnTo>
                  <a:pt x="3084844" y="2662813"/>
                </a:lnTo>
                <a:lnTo>
                  <a:pt x="3205424" y="2612572"/>
                </a:lnTo>
                <a:lnTo>
                  <a:pt x="3305908" y="2532185"/>
                </a:lnTo>
                <a:lnTo>
                  <a:pt x="3426488" y="2471895"/>
                </a:lnTo>
                <a:lnTo>
                  <a:pt x="3526971" y="2381460"/>
                </a:lnTo>
                <a:lnTo>
                  <a:pt x="3667648" y="2321169"/>
                </a:lnTo>
                <a:lnTo>
                  <a:pt x="3758083" y="2220686"/>
                </a:lnTo>
                <a:lnTo>
                  <a:pt x="3878664" y="2160396"/>
                </a:lnTo>
                <a:lnTo>
                  <a:pt x="3999244" y="2049864"/>
                </a:lnTo>
                <a:lnTo>
                  <a:pt x="4129872" y="1949380"/>
                </a:lnTo>
                <a:lnTo>
                  <a:pt x="4210259" y="1889090"/>
                </a:lnTo>
                <a:lnTo>
                  <a:pt x="4280598" y="1838849"/>
                </a:lnTo>
                <a:lnTo>
                  <a:pt x="4441371" y="1758462"/>
                </a:lnTo>
                <a:lnTo>
                  <a:pt x="4541855" y="1708220"/>
                </a:lnTo>
                <a:lnTo>
                  <a:pt x="4632290" y="1657978"/>
                </a:lnTo>
                <a:lnTo>
                  <a:pt x="4702628" y="1637882"/>
                </a:lnTo>
                <a:lnTo>
                  <a:pt x="4883499" y="1637882"/>
                </a:lnTo>
                <a:lnTo>
                  <a:pt x="4973934" y="1617785"/>
                </a:lnTo>
                <a:lnTo>
                  <a:pt x="5044272" y="1577591"/>
                </a:lnTo>
                <a:lnTo>
                  <a:pt x="5094514" y="1537398"/>
                </a:lnTo>
                <a:lnTo>
                  <a:pt x="5144756" y="1517301"/>
                </a:lnTo>
                <a:lnTo>
                  <a:pt x="5194998" y="1507253"/>
                </a:lnTo>
                <a:lnTo>
                  <a:pt x="5245239" y="1507253"/>
                </a:lnTo>
                <a:lnTo>
                  <a:pt x="5335675" y="1487156"/>
                </a:lnTo>
                <a:lnTo>
                  <a:pt x="5385916" y="1477108"/>
                </a:lnTo>
                <a:lnTo>
                  <a:pt x="5446206" y="1446963"/>
                </a:lnTo>
                <a:lnTo>
                  <a:pt x="5496448" y="1416818"/>
                </a:lnTo>
                <a:lnTo>
                  <a:pt x="5566787" y="1406769"/>
                </a:lnTo>
                <a:lnTo>
                  <a:pt x="5647174" y="1386673"/>
                </a:lnTo>
                <a:lnTo>
                  <a:pt x="5777802" y="1326383"/>
                </a:lnTo>
                <a:lnTo>
                  <a:pt x="5817995" y="1286189"/>
                </a:lnTo>
                <a:lnTo>
                  <a:pt x="5878286" y="1276141"/>
                </a:lnTo>
                <a:lnTo>
                  <a:pt x="5968721" y="1235948"/>
                </a:lnTo>
                <a:lnTo>
                  <a:pt x="6069204" y="1235948"/>
                </a:lnTo>
                <a:lnTo>
                  <a:pt x="6159639" y="1235948"/>
                </a:lnTo>
                <a:lnTo>
                  <a:pt x="6260123" y="1235948"/>
                </a:lnTo>
                <a:lnTo>
                  <a:pt x="6290268" y="1185706"/>
                </a:lnTo>
                <a:lnTo>
                  <a:pt x="6420897" y="1115367"/>
                </a:lnTo>
                <a:lnTo>
                  <a:pt x="6501283" y="1095271"/>
                </a:lnTo>
                <a:lnTo>
                  <a:pt x="6611815" y="1034980"/>
                </a:lnTo>
                <a:lnTo>
                  <a:pt x="6682154" y="964642"/>
                </a:lnTo>
                <a:lnTo>
                  <a:pt x="6762541" y="904352"/>
                </a:lnTo>
                <a:lnTo>
                  <a:pt x="6852976" y="844062"/>
                </a:lnTo>
                <a:lnTo>
                  <a:pt x="6993653" y="753627"/>
                </a:lnTo>
                <a:lnTo>
                  <a:pt x="7104185" y="713433"/>
                </a:lnTo>
                <a:lnTo>
                  <a:pt x="7154426" y="673240"/>
                </a:lnTo>
                <a:lnTo>
                  <a:pt x="7214716" y="612950"/>
                </a:lnTo>
                <a:lnTo>
                  <a:pt x="7305152" y="582805"/>
                </a:lnTo>
                <a:lnTo>
                  <a:pt x="7395587" y="512466"/>
                </a:lnTo>
                <a:lnTo>
                  <a:pt x="7496070" y="472273"/>
                </a:lnTo>
                <a:lnTo>
                  <a:pt x="7556360" y="452176"/>
                </a:lnTo>
                <a:lnTo>
                  <a:pt x="7556360" y="432079"/>
                </a:lnTo>
                <a:lnTo>
                  <a:pt x="7596554" y="371789"/>
                </a:lnTo>
                <a:lnTo>
                  <a:pt x="7666892" y="351693"/>
                </a:lnTo>
                <a:lnTo>
                  <a:pt x="7757327" y="341644"/>
                </a:lnTo>
                <a:lnTo>
                  <a:pt x="7807569" y="311499"/>
                </a:lnTo>
                <a:lnTo>
                  <a:pt x="7908053" y="271306"/>
                </a:lnTo>
                <a:lnTo>
                  <a:pt x="7998488" y="231112"/>
                </a:lnTo>
                <a:lnTo>
                  <a:pt x="8058778" y="200967"/>
                </a:lnTo>
                <a:lnTo>
                  <a:pt x="8109020" y="170822"/>
                </a:lnTo>
                <a:lnTo>
                  <a:pt x="8199455" y="160774"/>
                </a:lnTo>
                <a:lnTo>
                  <a:pt x="8299938" y="130629"/>
                </a:lnTo>
                <a:lnTo>
                  <a:pt x="8440615" y="110532"/>
                </a:lnTo>
                <a:lnTo>
                  <a:pt x="8500905" y="50242"/>
                </a:lnTo>
                <a:lnTo>
                  <a:pt x="8551147" y="0"/>
                </a:lnTo>
                <a:lnTo>
                  <a:pt x="8561195" y="60290"/>
                </a:lnTo>
                <a:lnTo>
                  <a:pt x="8531050" y="150726"/>
                </a:lnTo>
                <a:lnTo>
                  <a:pt x="8460712" y="221064"/>
                </a:lnTo>
                <a:lnTo>
                  <a:pt x="8360228" y="291402"/>
                </a:lnTo>
                <a:lnTo>
                  <a:pt x="8269793" y="361741"/>
                </a:lnTo>
                <a:lnTo>
                  <a:pt x="8189406" y="432079"/>
                </a:lnTo>
                <a:lnTo>
                  <a:pt x="8078875" y="552660"/>
                </a:lnTo>
                <a:lnTo>
                  <a:pt x="7968343" y="633046"/>
                </a:lnTo>
                <a:lnTo>
                  <a:pt x="7887956" y="693337"/>
                </a:lnTo>
                <a:lnTo>
                  <a:pt x="7807569" y="743578"/>
                </a:lnTo>
                <a:lnTo>
                  <a:pt x="7697037" y="864159"/>
                </a:lnTo>
                <a:lnTo>
                  <a:pt x="7656844" y="924449"/>
                </a:lnTo>
                <a:lnTo>
                  <a:pt x="7556360" y="964642"/>
                </a:lnTo>
                <a:lnTo>
                  <a:pt x="7496070" y="1034980"/>
                </a:lnTo>
                <a:lnTo>
                  <a:pt x="7435780" y="1085222"/>
                </a:lnTo>
                <a:lnTo>
                  <a:pt x="7365442" y="1175657"/>
                </a:lnTo>
                <a:lnTo>
                  <a:pt x="7214716" y="1276141"/>
                </a:lnTo>
                <a:lnTo>
                  <a:pt x="7154426" y="1336431"/>
                </a:lnTo>
                <a:lnTo>
                  <a:pt x="7074039" y="1396721"/>
                </a:lnTo>
                <a:lnTo>
                  <a:pt x="7023798" y="1467060"/>
                </a:lnTo>
                <a:lnTo>
                  <a:pt x="6983604" y="1557495"/>
                </a:lnTo>
                <a:lnTo>
                  <a:pt x="6903217" y="1607737"/>
                </a:lnTo>
                <a:lnTo>
                  <a:pt x="6802734" y="1627833"/>
                </a:lnTo>
                <a:lnTo>
                  <a:pt x="6722347" y="1678075"/>
                </a:lnTo>
                <a:lnTo>
                  <a:pt x="6591719" y="1718268"/>
                </a:lnTo>
                <a:lnTo>
                  <a:pt x="6461090" y="1758462"/>
                </a:lnTo>
                <a:lnTo>
                  <a:pt x="6310365" y="1818752"/>
                </a:lnTo>
                <a:lnTo>
                  <a:pt x="6159639" y="1858945"/>
                </a:lnTo>
                <a:lnTo>
                  <a:pt x="6079253" y="1919235"/>
                </a:lnTo>
                <a:lnTo>
                  <a:pt x="6029011" y="1969477"/>
                </a:lnTo>
                <a:lnTo>
                  <a:pt x="5928527" y="1989574"/>
                </a:lnTo>
                <a:lnTo>
                  <a:pt x="5817995" y="2029767"/>
                </a:lnTo>
                <a:lnTo>
                  <a:pt x="5767754" y="2090057"/>
                </a:lnTo>
                <a:lnTo>
                  <a:pt x="5647174" y="2120202"/>
                </a:lnTo>
                <a:lnTo>
                  <a:pt x="5536642" y="2170444"/>
                </a:lnTo>
                <a:lnTo>
                  <a:pt x="5335675" y="2260879"/>
                </a:lnTo>
                <a:lnTo>
                  <a:pt x="5255288" y="2351315"/>
                </a:lnTo>
                <a:lnTo>
                  <a:pt x="5174901" y="2441750"/>
                </a:lnTo>
                <a:lnTo>
                  <a:pt x="5084466" y="2522137"/>
                </a:lnTo>
                <a:lnTo>
                  <a:pt x="5004079" y="2602523"/>
                </a:lnTo>
                <a:lnTo>
                  <a:pt x="4883499" y="2682910"/>
                </a:lnTo>
                <a:lnTo>
                  <a:pt x="4793064" y="2803490"/>
                </a:lnTo>
                <a:lnTo>
                  <a:pt x="4762919" y="2863780"/>
                </a:lnTo>
                <a:lnTo>
                  <a:pt x="4682532" y="2893926"/>
                </a:lnTo>
                <a:lnTo>
                  <a:pt x="4592097" y="2914022"/>
                </a:lnTo>
                <a:lnTo>
                  <a:pt x="4582048" y="2974312"/>
                </a:lnTo>
                <a:lnTo>
                  <a:pt x="4491613" y="3024554"/>
                </a:lnTo>
                <a:lnTo>
                  <a:pt x="4441371" y="3074796"/>
                </a:lnTo>
                <a:lnTo>
                  <a:pt x="4391130" y="3104941"/>
                </a:lnTo>
                <a:lnTo>
                  <a:pt x="4300694" y="3155183"/>
                </a:lnTo>
                <a:lnTo>
                  <a:pt x="4230356" y="3185328"/>
                </a:lnTo>
                <a:lnTo>
                  <a:pt x="4079631" y="3285811"/>
                </a:lnTo>
                <a:lnTo>
                  <a:pt x="3969099" y="3376246"/>
                </a:lnTo>
                <a:lnTo>
                  <a:pt x="3908809" y="3416440"/>
                </a:lnTo>
                <a:lnTo>
                  <a:pt x="3848519" y="3476730"/>
                </a:lnTo>
                <a:lnTo>
                  <a:pt x="3748035" y="3496827"/>
                </a:lnTo>
                <a:lnTo>
                  <a:pt x="3687745" y="3547068"/>
                </a:lnTo>
                <a:lnTo>
                  <a:pt x="3607358" y="3597310"/>
                </a:lnTo>
                <a:lnTo>
                  <a:pt x="3567165" y="3627455"/>
                </a:lnTo>
                <a:lnTo>
                  <a:pt x="3496826" y="3667649"/>
                </a:lnTo>
                <a:lnTo>
                  <a:pt x="3416439" y="3687745"/>
                </a:lnTo>
                <a:lnTo>
                  <a:pt x="3336053" y="3758084"/>
                </a:lnTo>
                <a:lnTo>
                  <a:pt x="3245617" y="3788229"/>
                </a:lnTo>
                <a:lnTo>
                  <a:pt x="3175279" y="3828422"/>
                </a:lnTo>
                <a:lnTo>
                  <a:pt x="3084844" y="3878664"/>
                </a:lnTo>
                <a:lnTo>
                  <a:pt x="3014505" y="3928906"/>
                </a:lnTo>
                <a:lnTo>
                  <a:pt x="2863780" y="4009293"/>
                </a:lnTo>
                <a:lnTo>
                  <a:pt x="2763297" y="4069583"/>
                </a:lnTo>
                <a:lnTo>
                  <a:pt x="2642716" y="4119824"/>
                </a:lnTo>
                <a:lnTo>
                  <a:pt x="2592475" y="4149969"/>
                </a:lnTo>
                <a:lnTo>
                  <a:pt x="2522136" y="4200211"/>
                </a:lnTo>
                <a:lnTo>
                  <a:pt x="2431701" y="4260501"/>
                </a:lnTo>
                <a:lnTo>
                  <a:pt x="2401556" y="4290646"/>
                </a:lnTo>
                <a:lnTo>
                  <a:pt x="2311121" y="4340888"/>
                </a:lnTo>
                <a:lnTo>
                  <a:pt x="2230734" y="4381082"/>
                </a:lnTo>
                <a:lnTo>
                  <a:pt x="2170444" y="4411227"/>
                </a:lnTo>
                <a:lnTo>
                  <a:pt x="2080009" y="4471517"/>
                </a:lnTo>
                <a:lnTo>
                  <a:pt x="1989574" y="4501662"/>
                </a:lnTo>
                <a:lnTo>
                  <a:pt x="1989574" y="4501662"/>
                </a:lnTo>
                <a:lnTo>
                  <a:pt x="1889090" y="4582049"/>
                </a:lnTo>
                <a:lnTo>
                  <a:pt x="1808703" y="4612194"/>
                </a:lnTo>
                <a:lnTo>
                  <a:pt x="1758461" y="4652387"/>
                </a:lnTo>
                <a:lnTo>
                  <a:pt x="1698171" y="4732774"/>
                </a:lnTo>
                <a:lnTo>
                  <a:pt x="1627833" y="4772967"/>
                </a:lnTo>
                <a:lnTo>
                  <a:pt x="1527349" y="4833257"/>
                </a:lnTo>
                <a:lnTo>
                  <a:pt x="1467059" y="4893548"/>
                </a:lnTo>
                <a:lnTo>
                  <a:pt x="1436914" y="4913644"/>
                </a:lnTo>
                <a:lnTo>
                  <a:pt x="1406769" y="4953838"/>
                </a:lnTo>
                <a:lnTo>
                  <a:pt x="1336431" y="5004079"/>
                </a:lnTo>
                <a:lnTo>
                  <a:pt x="1215850" y="5064369"/>
                </a:lnTo>
                <a:lnTo>
                  <a:pt x="1085222" y="5104563"/>
                </a:lnTo>
                <a:lnTo>
                  <a:pt x="964642" y="5144756"/>
                </a:lnTo>
                <a:lnTo>
                  <a:pt x="864158" y="5194998"/>
                </a:lnTo>
                <a:lnTo>
                  <a:pt x="743578" y="5245240"/>
                </a:lnTo>
                <a:lnTo>
                  <a:pt x="622998" y="5285433"/>
                </a:lnTo>
                <a:lnTo>
                  <a:pt x="552659" y="5335675"/>
                </a:lnTo>
                <a:lnTo>
                  <a:pt x="472272" y="5365820"/>
                </a:lnTo>
                <a:lnTo>
                  <a:pt x="381837" y="5395965"/>
                </a:lnTo>
                <a:lnTo>
                  <a:pt x="361741" y="5466304"/>
                </a:lnTo>
                <a:lnTo>
                  <a:pt x="180870" y="5466304"/>
                </a:lnTo>
                <a:lnTo>
                  <a:pt x="0" y="5456255"/>
                </a:lnTo>
                <a:close/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cxnSp>
        <p:nvCxnSpPr>
          <p:cNvPr id="19" name="Łącznik prosty 18"/>
          <p:cNvCxnSpPr/>
          <p:nvPr/>
        </p:nvCxnSpPr>
        <p:spPr bwMode="auto">
          <a:xfrm>
            <a:off x="854110" y="4901596"/>
            <a:ext cx="85611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Prostokąt 19"/>
          <p:cNvSpPr/>
          <p:nvPr/>
        </p:nvSpPr>
        <p:spPr bwMode="auto">
          <a:xfrm>
            <a:off x="4104167" y="2711302"/>
            <a:ext cx="350875" cy="233917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miter lim="800000"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269877" y="1190908"/>
            <a:ext cx="4617290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Occurence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of </a:t>
            </a:r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microsecond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isomers</a:t>
            </a:r>
            <a:endParaRPr lang="pl-PL" b="1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b="1" dirty="0">
                <a:solidFill>
                  <a:srgbClr val="7030A0"/>
                </a:solidFill>
                <a:latin typeface="Calibri" panose="020F0502020204030204" pitchFamily="34" charset="0"/>
              </a:rPr>
              <a:t>i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n the </a:t>
            </a:r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known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nuclei</a:t>
            </a:r>
            <a:endParaRPr lang="pl-PL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716380" y="6514474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Neutron </a:t>
            </a:r>
            <a:r>
              <a:rPr lang="pl-PL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 rot="16200000">
            <a:off x="-901408" y="3710393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Proton </a:t>
            </a:r>
            <a:r>
              <a:rPr lang="pl-PL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upa 25"/>
          <p:cNvGrpSpPr/>
          <p:nvPr/>
        </p:nvGrpSpPr>
        <p:grpSpPr>
          <a:xfrm>
            <a:off x="3130471" y="2275113"/>
            <a:ext cx="4951171" cy="3203468"/>
            <a:chOff x="3130471" y="2275113"/>
            <a:chExt cx="4951171" cy="3203468"/>
          </a:xfrm>
        </p:grpSpPr>
        <p:sp>
          <p:nvSpPr>
            <p:cNvPr id="2" name="Elipsa 1"/>
            <p:cNvSpPr/>
            <p:nvPr/>
          </p:nvSpPr>
          <p:spPr bwMode="auto">
            <a:xfrm>
              <a:off x="6803572" y="2275113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ipsa 9"/>
            <p:cNvSpPr/>
            <p:nvPr/>
          </p:nvSpPr>
          <p:spPr bwMode="auto">
            <a:xfrm>
              <a:off x="4665357" y="3733912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Elipsa 10"/>
            <p:cNvSpPr/>
            <p:nvPr/>
          </p:nvSpPr>
          <p:spPr bwMode="auto">
            <a:xfrm>
              <a:off x="3130471" y="4790638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pole tekstowe 20"/>
            <p:cNvSpPr txBox="1"/>
            <p:nvPr/>
          </p:nvSpPr>
          <p:spPr>
            <a:xfrm>
              <a:off x="7162801" y="2711302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208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Pb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578522" y="5016916"/>
              <a:ext cx="72006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78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Ni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5009651" y="4190336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132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Sn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Dowolny kształt 3"/>
            <p:cNvSpPr/>
            <p:nvPr/>
          </p:nvSpPr>
          <p:spPr bwMode="auto">
            <a:xfrm>
              <a:off x="6980152" y="2528800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Dowolny kształt 23"/>
            <p:cNvSpPr/>
            <p:nvPr/>
          </p:nvSpPr>
          <p:spPr bwMode="auto">
            <a:xfrm>
              <a:off x="4850415" y="3969072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Dowolny kształt 24"/>
            <p:cNvSpPr/>
            <p:nvPr/>
          </p:nvSpPr>
          <p:spPr bwMode="auto">
            <a:xfrm rot="20882366">
              <a:off x="3367781" y="4956265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8" name="Grupa 17"/>
          <p:cNvGrpSpPr/>
          <p:nvPr/>
        </p:nvGrpSpPr>
        <p:grpSpPr>
          <a:xfrm>
            <a:off x="3268183" y="4592260"/>
            <a:ext cx="3583960" cy="646331"/>
            <a:chOff x="3268183" y="4592260"/>
            <a:chExt cx="3583960" cy="646331"/>
          </a:xfrm>
        </p:grpSpPr>
        <p:sp>
          <p:nvSpPr>
            <p:cNvPr id="27" name="Prostokąt 26"/>
            <p:cNvSpPr/>
            <p:nvPr/>
          </p:nvSpPr>
          <p:spPr bwMode="auto">
            <a:xfrm>
              <a:off x="3268183" y="4714512"/>
              <a:ext cx="306792" cy="171186"/>
            </a:xfrm>
            <a:prstGeom prst="rect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4032973" y="4592260"/>
              <a:ext cx="281917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l-PL" sz="1800" b="1" dirty="0" err="1">
                  <a:solidFill>
                    <a:srgbClr val="7030A0"/>
                  </a:solidFill>
                  <a:latin typeface="Calibri" panose="020F0502020204030204" pitchFamily="34" charset="0"/>
                </a:rPr>
                <a:t>e</a:t>
              </a:r>
              <a:r>
                <a:rPr lang="pl-PL" sz="1800" b="1" dirty="0" err="1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xpected</a:t>
              </a:r>
              <a:r>
                <a:rPr lang="pl-PL" sz="1800" b="1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 </a:t>
              </a:r>
              <a:r>
                <a:rPr lang="pl-PL" sz="1800" b="1" dirty="0" err="1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yrast</a:t>
              </a:r>
              <a:r>
                <a:rPr lang="pl-PL" sz="1800" b="1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 </a:t>
              </a:r>
              <a:r>
                <a:rPr lang="pl-PL" sz="1800" b="1" dirty="0" err="1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spin</a:t>
              </a:r>
              <a:r>
                <a:rPr lang="pl-PL" sz="1800" b="1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 </a:t>
              </a:r>
              <a:r>
                <a:rPr lang="pl-PL" sz="1800" b="1" dirty="0" err="1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isomers</a:t>
              </a:r>
              <a:endParaRPr lang="pl-PL" sz="1800" b="1" dirty="0" smtClean="0">
                <a:solidFill>
                  <a:srgbClr val="7030A0"/>
                </a:solidFill>
                <a:latin typeface="Calibri" panose="020F0502020204030204" pitchFamily="34" charset="0"/>
              </a:endParaRPr>
            </a:p>
            <a:p>
              <a:r>
                <a:rPr lang="pl-PL" sz="1800" b="1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             </a:t>
              </a:r>
              <a:endParaRPr lang="pl-PL" sz="1800" b="1" dirty="0">
                <a:solidFill>
                  <a:srgbClr val="7030A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2" name="Łącznik prosty ze strzałką 11"/>
            <p:cNvCxnSpPr/>
            <p:nvPr/>
          </p:nvCxnSpPr>
          <p:spPr bwMode="auto">
            <a:xfrm flipH="1">
              <a:off x="3644763" y="4795959"/>
              <a:ext cx="435904" cy="41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8E8E8E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89718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3645493" y="306957"/>
            <a:ext cx="9328150" cy="6072187"/>
            <a:chOff x="3645493" y="306957"/>
            <a:chExt cx="9328150" cy="6072187"/>
          </a:xfrm>
        </p:grpSpPr>
        <p:grpSp>
          <p:nvGrpSpPr>
            <p:cNvPr id="28" name="Grupa 27"/>
            <p:cNvGrpSpPr/>
            <p:nvPr/>
          </p:nvGrpSpPr>
          <p:grpSpPr>
            <a:xfrm>
              <a:off x="3645493" y="306957"/>
              <a:ext cx="9328150" cy="6072187"/>
              <a:chOff x="789090" y="420381"/>
              <a:chExt cx="9328150" cy="6072187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695" l="327" r="96732">
                            <a14:foregroundMark x1="1634" y1="89157" x2="2157" y2="84538"/>
                            <a14:foregroundMark x1="2288" y1="84438" x2="3791" y2="83434"/>
                            <a14:foregroundMark x1="3791" y1="83434" x2="5686" y2="81727"/>
                            <a14:foregroundMark x1="5686" y1="81727" x2="6928" y2="80221"/>
                            <a14:foregroundMark x1="6667" y1="80422" x2="5490" y2="78414"/>
                            <a14:foregroundMark x1="5425" y1="78414" x2="6471" y2="76004"/>
                            <a14:foregroundMark x1="6471" y1="76004" x2="7908" y2="76104"/>
                            <a14:foregroundMark x1="7843" y1="76205" x2="9608" y2="76606"/>
                            <a14:foregroundMark x1="9542" y1="76807" x2="10980" y2="75000"/>
                            <a14:foregroundMark x1="11176" y1="75000" x2="9542" y2="72791"/>
                            <a14:foregroundMark x1="9477" y1="72289" x2="8954" y2="70382"/>
                            <a14:foregroundMark x1="8954" y1="70382" x2="11046" y2="69076"/>
                            <a14:foregroundMark x1="11046" y1="69076" x2="12680" y2="68173"/>
                            <a14:foregroundMark x1="12745" y1="68273" x2="15033" y2="67169"/>
                            <a14:foregroundMark x1="15033" y1="67169" x2="16536" y2="65763"/>
                            <a14:foregroundMark x1="16536" y1="65763" x2="18170" y2="63353"/>
                            <a14:foregroundMark x1="18170" y1="63353" x2="19020" y2="64759"/>
                            <a14:foregroundMark x1="19020" y1="64558" x2="21634" y2="61546"/>
                            <a14:foregroundMark x1="21634" y1="61546" x2="24314" y2="58032"/>
                            <a14:foregroundMark x1="24379" y1="57831" x2="25294" y2="56827"/>
                            <a14:foregroundMark x1="25294" y1="56627" x2="23268" y2="55924"/>
                            <a14:foregroundMark x1="23464" y1="55924" x2="23595" y2="52610"/>
                            <a14:foregroundMark x1="23529" y1="52410" x2="26078" y2="52209"/>
                            <a14:foregroundMark x1="26144" y1="52209" x2="27712" y2="51506"/>
                            <a14:foregroundMark x1="27712" y1="51506" x2="29869" y2="51004"/>
                            <a14:foregroundMark x1="29804" y1="51004" x2="31765" y2="48795"/>
                            <a14:foregroundMark x1="31830" y1="48795" x2="35948" y2="43976"/>
                            <a14:foregroundMark x1="35948" y1="44076" x2="39869" y2="39659"/>
                            <a14:foregroundMark x1="39869" y1="39659" x2="43268" y2="36245"/>
                            <a14:foregroundMark x1="43464" y1="36345" x2="44379" y2="34036"/>
                            <a14:foregroundMark x1="44379" y1="34036" x2="45556" y2="33635"/>
                            <a14:foregroundMark x1="45556" y1="33635" x2="46928" y2="32631"/>
                            <a14:foregroundMark x1="46928" y1="32631" x2="48366" y2="31426"/>
                            <a14:foregroundMark x1="48366" y1="31426" x2="47647" y2="28916"/>
                            <a14:foregroundMark x1="47647" y1="29016" x2="48366" y2="27008"/>
                            <a14:foregroundMark x1="48366" y1="27008" x2="50719" y2="26908"/>
                            <a14:foregroundMark x1="50719" y1="26908" x2="53464" y2="26908"/>
                            <a14:foregroundMark x1="53660" y1="27008" x2="56536" y2="26104"/>
                            <a14:foregroundMark x1="56536" y1="26104" x2="59412" y2="24900"/>
                            <a14:foregroundMark x1="59412" y1="24900" x2="62680" y2="22791"/>
                            <a14:foregroundMark x1="62680" y1="22791" x2="66144" y2="20281"/>
                            <a14:foregroundMark x1="66144" y1="20181" x2="67190" y2="18072"/>
                            <a14:foregroundMark x1="67320" y1="18273" x2="69216" y2="18072"/>
                            <a14:foregroundMark x1="69150" y1="18173" x2="69150" y2="19679"/>
                            <a14:foregroundMark x1="69412" y1="19578" x2="70523" y2="19578"/>
                            <a14:foregroundMark x1="70784" y1="19578" x2="72941" y2="16466"/>
                            <a14:foregroundMark x1="72941" y1="16466" x2="75033" y2="13855"/>
                            <a14:foregroundMark x1="74837" y1="13755" x2="77582" y2="11948"/>
                            <a14:foregroundMark x1="77582" y1="11948" x2="80131" y2="9739"/>
                            <a14:foregroundMark x1="80131" y1="9739" x2="82026" y2="7831"/>
                            <a14:foregroundMark x1="82026" y1="7831" x2="83529" y2="6124"/>
                            <a14:foregroundMark x1="83529" y1="6124" x2="86078" y2="5221"/>
                            <a14:foregroundMark x1="86078" y1="5221" x2="88301" y2="3815"/>
                            <a14:foregroundMark x1="88497" y1="3514" x2="89542" y2="3414"/>
                            <a14:foregroundMark x1="89673" y1="3514" x2="90523" y2="3313"/>
                            <a14:foregroundMark x1="90523" y1="3213" x2="91111" y2="2610"/>
                            <a14:foregroundMark x1="76013" y1="30321" x2="71176" y2="33032"/>
                            <a14:foregroundMark x1="71176" y1="33032" x2="69216" y2="34237"/>
                            <a14:foregroundMark x1="69477" y1="34237" x2="69542" y2="38755"/>
                            <a14:foregroundMark x1="69542" y1="38855" x2="69216" y2="39859"/>
                            <a14:foregroundMark x1="69346" y1="39659" x2="66993" y2="40261"/>
                            <a14:foregroundMark x1="66993" y1="40261" x2="65359" y2="39558"/>
                            <a14:foregroundMark x1="65425" y1="39357" x2="63529" y2="37751"/>
                            <a14:foregroundMark x1="63464" y1="37851" x2="61111" y2="39759"/>
                            <a14:foregroundMark x1="47778" y1="57028" x2="46601" y2="60141"/>
                            <a14:foregroundMark x1="46667" y1="60241" x2="46536" y2="63454"/>
                            <a14:foregroundMark x1="46536" y1="63855" x2="44837" y2="64458"/>
                            <a14:foregroundMark x1="44837" y1="64458" x2="43203" y2="63454"/>
                            <a14:foregroundMark x1="43268" y1="63253" x2="42418" y2="61044"/>
                            <a14:foregroundMark x1="31242" y1="72289" x2="30392" y2="75904"/>
                            <a14:foregroundMark x1="30392" y1="76004" x2="30392" y2="76004"/>
                            <a14:foregroundMark x1="30392" y1="76004" x2="30000" y2="77912"/>
                            <a14:foregroundMark x1="30000" y1="78213" x2="28627" y2="78213"/>
                            <a14:foregroundMark x1="28627" y1="78213" x2="27124" y2="77610"/>
                            <a14:foregroundMark x1="27059" y1="77410" x2="26340" y2="75301"/>
                            <a14:foregroundMark x1="18954" y1="85141" x2="18889" y2="88454"/>
                            <a14:foregroundMark x1="18824" y1="88755" x2="18954" y2="89558"/>
                            <a14:foregroundMark x1="18954" y1="89759" x2="16928" y2="90060"/>
                            <a14:foregroundMark x1="16863" y1="90261" x2="15556" y2="91667"/>
                            <a14:foregroundMark x1="15556" y1="91767" x2="13856" y2="93072"/>
                            <a14:foregroundMark x1="13856" y1="93072" x2="12222" y2="92771"/>
                            <a14:foregroundMark x1="12288" y1="92771" x2="11438" y2="89960"/>
                            <a14:foregroundMark x1="9477" y1="92068" x2="8627" y2="95984"/>
                            <a14:foregroundMark x1="8627" y1="96285" x2="7582" y2="97892"/>
                            <a14:foregroundMark x1="7582" y1="98092" x2="5686" y2="97992"/>
                            <a14:foregroundMark x1="5621" y1="98092" x2="3007" y2="98092"/>
                            <a14:foregroundMark x1="3137" y1="98092" x2="1961" y2="95382"/>
                            <a14:foregroundMark x1="1961" y1="95482" x2="1111" y2="93574"/>
                            <a14:foregroundMark x1="1111" y1="93373" x2="719" y2="91064"/>
                            <a14:foregroundMark x1="850" y1="91165" x2="1699" y2="88855"/>
                            <a14:backgroundMark x1="85882" y1="2410" x2="89935" y2="1506"/>
                            <a14:backgroundMark x1="719" y1="88153" x2="719" y2="88153"/>
                            <a14:backgroundMark x1="784" y1="90361" x2="784" y2="90361"/>
                            <a14:backgroundMark x1="588" y1="93574" x2="588" y2="93574"/>
                            <a14:backgroundMark x1="588" y1="91566" x2="588" y2="91566"/>
                            <a14:backgroundMark x1="588" y1="94177" x2="588" y2="94177"/>
                            <a14:backgroundMark x1="784" y1="94478" x2="1765" y2="96586"/>
                            <a14:backgroundMark x1="1961" y1="96586" x2="3529" y2="98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090" y="420381"/>
                <a:ext cx="9328150" cy="6072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Immagin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6815" y="2806091"/>
                <a:ext cx="3240000" cy="2183004"/>
              </a:xfrm>
              <a:prstGeom prst="rect">
                <a:avLst/>
              </a:prstGeom>
            </p:spPr>
          </p:pic>
          <p:sp>
            <p:nvSpPr>
              <p:cNvPr id="32" name="Dowolny kształt 31"/>
              <p:cNvSpPr/>
              <p:nvPr/>
            </p:nvSpPr>
            <p:spPr bwMode="auto">
              <a:xfrm>
                <a:off x="3777916" y="3858126"/>
                <a:ext cx="725905" cy="489285"/>
              </a:xfrm>
              <a:custGeom>
                <a:avLst/>
                <a:gdLst>
                  <a:gd name="connsiteX0" fmla="*/ 28073 w 725905"/>
                  <a:gd name="connsiteY0" fmla="*/ 316832 h 489285"/>
                  <a:gd name="connsiteX1" fmla="*/ 0 w 725905"/>
                  <a:gd name="connsiteY1" fmla="*/ 401053 h 489285"/>
                  <a:gd name="connsiteX2" fmla="*/ 104273 w 725905"/>
                  <a:gd name="connsiteY2" fmla="*/ 489285 h 489285"/>
                  <a:gd name="connsiteX3" fmla="*/ 332873 w 725905"/>
                  <a:gd name="connsiteY3" fmla="*/ 405063 h 489285"/>
                  <a:gd name="connsiteX4" fmla="*/ 565484 w 725905"/>
                  <a:gd name="connsiteY4" fmla="*/ 232611 h 489285"/>
                  <a:gd name="connsiteX5" fmla="*/ 725905 w 725905"/>
                  <a:gd name="connsiteY5" fmla="*/ 96253 h 489285"/>
                  <a:gd name="connsiteX6" fmla="*/ 633663 w 725905"/>
                  <a:gd name="connsiteY6" fmla="*/ 16042 h 489285"/>
                  <a:gd name="connsiteX7" fmla="*/ 517358 w 725905"/>
                  <a:gd name="connsiteY7" fmla="*/ 0 h 489285"/>
                  <a:gd name="connsiteX8" fmla="*/ 352926 w 725905"/>
                  <a:gd name="connsiteY8" fmla="*/ 56148 h 489285"/>
                  <a:gd name="connsiteX9" fmla="*/ 248652 w 725905"/>
                  <a:gd name="connsiteY9" fmla="*/ 148390 h 489285"/>
                  <a:gd name="connsiteX10" fmla="*/ 76200 w 725905"/>
                  <a:gd name="connsiteY10" fmla="*/ 272716 h 489285"/>
                  <a:gd name="connsiteX11" fmla="*/ 28073 w 725905"/>
                  <a:gd name="connsiteY11" fmla="*/ 316832 h 48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5905" h="489285">
                    <a:moveTo>
                      <a:pt x="28073" y="316832"/>
                    </a:moveTo>
                    <a:lnTo>
                      <a:pt x="0" y="401053"/>
                    </a:lnTo>
                    <a:lnTo>
                      <a:pt x="104273" y="489285"/>
                    </a:lnTo>
                    <a:lnTo>
                      <a:pt x="332873" y="405063"/>
                    </a:lnTo>
                    <a:lnTo>
                      <a:pt x="565484" y="232611"/>
                    </a:lnTo>
                    <a:lnTo>
                      <a:pt x="725905" y="96253"/>
                    </a:lnTo>
                    <a:lnTo>
                      <a:pt x="633663" y="16042"/>
                    </a:lnTo>
                    <a:lnTo>
                      <a:pt x="517358" y="0"/>
                    </a:lnTo>
                    <a:lnTo>
                      <a:pt x="352926" y="56148"/>
                    </a:lnTo>
                    <a:lnTo>
                      <a:pt x="248652" y="148390"/>
                    </a:lnTo>
                    <a:lnTo>
                      <a:pt x="76200" y="272716"/>
                    </a:lnTo>
                    <a:lnTo>
                      <a:pt x="28073" y="316832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Dowolny kształt 32"/>
              <p:cNvSpPr/>
              <p:nvPr/>
            </p:nvSpPr>
            <p:spPr bwMode="auto">
              <a:xfrm>
                <a:off x="4904874" y="3236495"/>
                <a:ext cx="661737" cy="533400"/>
              </a:xfrm>
              <a:custGeom>
                <a:avLst/>
                <a:gdLst>
                  <a:gd name="connsiteX0" fmla="*/ 8021 w 661737"/>
                  <a:gd name="connsiteY0" fmla="*/ 344905 h 533400"/>
                  <a:gd name="connsiteX1" fmla="*/ 0 w 661737"/>
                  <a:gd name="connsiteY1" fmla="*/ 449179 h 533400"/>
                  <a:gd name="connsiteX2" fmla="*/ 12031 w 661737"/>
                  <a:gd name="connsiteY2" fmla="*/ 529389 h 533400"/>
                  <a:gd name="connsiteX3" fmla="*/ 92242 w 661737"/>
                  <a:gd name="connsiteY3" fmla="*/ 533400 h 533400"/>
                  <a:gd name="connsiteX4" fmla="*/ 188494 w 661737"/>
                  <a:gd name="connsiteY4" fmla="*/ 477252 h 533400"/>
                  <a:gd name="connsiteX5" fmla="*/ 332873 w 661737"/>
                  <a:gd name="connsiteY5" fmla="*/ 381000 h 533400"/>
                  <a:gd name="connsiteX6" fmla="*/ 477252 w 661737"/>
                  <a:gd name="connsiteY6" fmla="*/ 272716 h 533400"/>
                  <a:gd name="connsiteX7" fmla="*/ 629652 w 661737"/>
                  <a:gd name="connsiteY7" fmla="*/ 148389 h 533400"/>
                  <a:gd name="connsiteX8" fmla="*/ 661737 w 661737"/>
                  <a:gd name="connsiteY8" fmla="*/ 56147 h 533400"/>
                  <a:gd name="connsiteX9" fmla="*/ 601579 w 661737"/>
                  <a:gd name="connsiteY9" fmla="*/ 0 h 533400"/>
                  <a:gd name="connsiteX10" fmla="*/ 453189 w 661737"/>
                  <a:gd name="connsiteY10" fmla="*/ 20052 h 533400"/>
                  <a:gd name="connsiteX11" fmla="*/ 372979 w 661737"/>
                  <a:gd name="connsiteY11" fmla="*/ 96252 h 533400"/>
                  <a:gd name="connsiteX12" fmla="*/ 272715 w 661737"/>
                  <a:gd name="connsiteY12" fmla="*/ 144379 h 533400"/>
                  <a:gd name="connsiteX13" fmla="*/ 204537 w 661737"/>
                  <a:gd name="connsiteY13" fmla="*/ 200526 h 533400"/>
                  <a:gd name="connsiteX14" fmla="*/ 164431 w 661737"/>
                  <a:gd name="connsiteY14" fmla="*/ 244642 h 533400"/>
                  <a:gd name="connsiteX15" fmla="*/ 132347 w 661737"/>
                  <a:gd name="connsiteY15" fmla="*/ 264694 h 533400"/>
                  <a:gd name="connsiteX16" fmla="*/ 68179 w 661737"/>
                  <a:gd name="connsiteY16" fmla="*/ 316831 h 533400"/>
                  <a:gd name="connsiteX17" fmla="*/ 8021 w 661737"/>
                  <a:gd name="connsiteY17" fmla="*/ 344905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1737" h="533400">
                    <a:moveTo>
                      <a:pt x="8021" y="344905"/>
                    </a:moveTo>
                    <a:lnTo>
                      <a:pt x="0" y="449179"/>
                    </a:lnTo>
                    <a:lnTo>
                      <a:pt x="12031" y="529389"/>
                    </a:lnTo>
                    <a:lnTo>
                      <a:pt x="92242" y="533400"/>
                    </a:lnTo>
                    <a:lnTo>
                      <a:pt x="188494" y="477252"/>
                    </a:lnTo>
                    <a:lnTo>
                      <a:pt x="332873" y="381000"/>
                    </a:lnTo>
                    <a:lnTo>
                      <a:pt x="477252" y="272716"/>
                    </a:lnTo>
                    <a:lnTo>
                      <a:pt x="629652" y="148389"/>
                    </a:lnTo>
                    <a:lnTo>
                      <a:pt x="661737" y="56147"/>
                    </a:lnTo>
                    <a:lnTo>
                      <a:pt x="601579" y="0"/>
                    </a:lnTo>
                    <a:lnTo>
                      <a:pt x="453189" y="20052"/>
                    </a:lnTo>
                    <a:lnTo>
                      <a:pt x="372979" y="96252"/>
                    </a:lnTo>
                    <a:lnTo>
                      <a:pt x="272715" y="144379"/>
                    </a:lnTo>
                    <a:lnTo>
                      <a:pt x="204537" y="200526"/>
                    </a:lnTo>
                    <a:lnTo>
                      <a:pt x="164431" y="244642"/>
                    </a:lnTo>
                    <a:lnTo>
                      <a:pt x="132347" y="264694"/>
                    </a:lnTo>
                    <a:lnTo>
                      <a:pt x="68179" y="316831"/>
                    </a:lnTo>
                    <a:lnTo>
                      <a:pt x="8021" y="344905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7407194" y="4233987"/>
              <a:ext cx="2319213" cy="58477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66FF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pl-PL" sz="1600" b="1" dirty="0" err="1" smtClean="0">
                  <a:solidFill>
                    <a:srgbClr val="7030A0"/>
                  </a:solidFill>
                  <a:latin typeface="Arial" charset="0"/>
                </a:rPr>
                <a:t>Spontaneous</a:t>
              </a:r>
              <a:r>
                <a:rPr lang="pl-PL" sz="1600" b="1" dirty="0" smtClean="0">
                  <a:solidFill>
                    <a:srgbClr val="7030A0"/>
                  </a:solidFill>
                  <a:latin typeface="Arial" charset="0"/>
                </a:rPr>
                <a:t> </a:t>
              </a:r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fission </a:t>
              </a:r>
              <a:r>
                <a:rPr lang="en-US" sz="1600" b="1" dirty="0">
                  <a:solidFill>
                    <a:srgbClr val="7030A0"/>
                  </a:solidFill>
                  <a:latin typeface="Arial" charset="0"/>
                </a:rPr>
                <a:t>of </a:t>
              </a:r>
              <a:r>
                <a:rPr lang="en-US" sz="1600" b="1" baseline="30000" dirty="0" smtClean="0">
                  <a:solidFill>
                    <a:srgbClr val="7030A0"/>
                  </a:solidFill>
                  <a:latin typeface="Arial" charset="0"/>
                </a:rPr>
                <a:t>2</a:t>
              </a:r>
              <a:r>
                <a:rPr lang="pl-PL" sz="1600" b="1" baseline="30000" dirty="0" smtClean="0">
                  <a:solidFill>
                    <a:srgbClr val="7030A0"/>
                  </a:solidFill>
                  <a:latin typeface="Arial" charset="0"/>
                </a:rPr>
                <a:t>48</a:t>
              </a:r>
              <a:r>
                <a:rPr lang="pl-PL" sz="1600" b="1" dirty="0" smtClean="0">
                  <a:solidFill>
                    <a:srgbClr val="7030A0"/>
                  </a:solidFill>
                  <a:latin typeface="Arial" charset="0"/>
                </a:rPr>
                <a:t>Cm</a:t>
              </a:r>
              <a:endParaRPr lang="en-US" sz="1600" b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5" name="Grupa 4"/>
          <p:cNvGrpSpPr/>
          <p:nvPr/>
        </p:nvGrpSpPr>
        <p:grpSpPr>
          <a:xfrm>
            <a:off x="845657" y="324252"/>
            <a:ext cx="9328150" cy="6072187"/>
            <a:chOff x="845657" y="324252"/>
            <a:chExt cx="9328150" cy="6072187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695" l="327" r="96732">
                          <a14:foregroundMark x1="1634" y1="89157" x2="2157" y2="84538"/>
                          <a14:foregroundMark x1="2288" y1="84438" x2="3791" y2="83434"/>
                          <a14:foregroundMark x1="3791" y1="83434" x2="5686" y2="81727"/>
                          <a14:foregroundMark x1="5686" y1="81727" x2="6928" y2="80221"/>
                          <a14:foregroundMark x1="6667" y1="80422" x2="5490" y2="78414"/>
                          <a14:foregroundMark x1="5425" y1="78414" x2="6471" y2="76004"/>
                          <a14:foregroundMark x1="6471" y1="76004" x2="7908" y2="76104"/>
                          <a14:foregroundMark x1="7843" y1="76205" x2="9608" y2="76606"/>
                          <a14:foregroundMark x1="9542" y1="76807" x2="10980" y2="75000"/>
                          <a14:foregroundMark x1="11176" y1="75000" x2="9542" y2="72791"/>
                          <a14:foregroundMark x1="9477" y1="72289" x2="8954" y2="70382"/>
                          <a14:foregroundMark x1="8954" y1="70382" x2="11046" y2="69076"/>
                          <a14:foregroundMark x1="11046" y1="69076" x2="12680" y2="68173"/>
                          <a14:foregroundMark x1="12745" y1="68273" x2="15033" y2="67169"/>
                          <a14:foregroundMark x1="15033" y1="67169" x2="16536" y2="65763"/>
                          <a14:foregroundMark x1="16536" y1="65763" x2="18170" y2="63353"/>
                          <a14:foregroundMark x1="18170" y1="63353" x2="19020" y2="64759"/>
                          <a14:foregroundMark x1="19020" y1="64558" x2="21634" y2="61546"/>
                          <a14:foregroundMark x1="21634" y1="61546" x2="24314" y2="58032"/>
                          <a14:foregroundMark x1="24379" y1="57831" x2="25294" y2="56827"/>
                          <a14:foregroundMark x1="25294" y1="56627" x2="23268" y2="55924"/>
                          <a14:foregroundMark x1="23464" y1="55924" x2="23595" y2="52610"/>
                          <a14:foregroundMark x1="23529" y1="52410" x2="26078" y2="52209"/>
                          <a14:foregroundMark x1="26144" y1="52209" x2="27712" y2="51506"/>
                          <a14:foregroundMark x1="27712" y1="51506" x2="29869" y2="51004"/>
                          <a14:foregroundMark x1="29804" y1="51004" x2="31765" y2="48795"/>
                          <a14:foregroundMark x1="31830" y1="48795" x2="35948" y2="43976"/>
                          <a14:foregroundMark x1="35948" y1="44076" x2="39869" y2="39659"/>
                          <a14:foregroundMark x1="39869" y1="39659" x2="43268" y2="36245"/>
                          <a14:foregroundMark x1="43464" y1="36345" x2="44379" y2="34036"/>
                          <a14:foregroundMark x1="44379" y1="34036" x2="45556" y2="33635"/>
                          <a14:foregroundMark x1="45556" y1="33635" x2="46928" y2="32631"/>
                          <a14:foregroundMark x1="46928" y1="32631" x2="48366" y2="31426"/>
                          <a14:foregroundMark x1="48366" y1="31426" x2="47647" y2="28916"/>
                          <a14:foregroundMark x1="47647" y1="29016" x2="48366" y2="27008"/>
                          <a14:foregroundMark x1="48366" y1="27008" x2="50719" y2="26908"/>
                          <a14:foregroundMark x1="50719" y1="26908" x2="53464" y2="26908"/>
                          <a14:foregroundMark x1="53660" y1="27008" x2="56536" y2="26104"/>
                          <a14:foregroundMark x1="56536" y1="26104" x2="59412" y2="24900"/>
                          <a14:foregroundMark x1="59412" y1="24900" x2="62680" y2="22791"/>
                          <a14:foregroundMark x1="62680" y1="22791" x2="66144" y2="20281"/>
                          <a14:foregroundMark x1="66144" y1="20181" x2="67190" y2="18072"/>
                          <a14:foregroundMark x1="67320" y1="18273" x2="69216" y2="18072"/>
                          <a14:foregroundMark x1="69150" y1="18173" x2="69150" y2="19679"/>
                          <a14:foregroundMark x1="69412" y1="19578" x2="70523" y2="19578"/>
                          <a14:foregroundMark x1="70784" y1="19578" x2="72941" y2="16466"/>
                          <a14:foregroundMark x1="72941" y1="16466" x2="75033" y2="13855"/>
                          <a14:foregroundMark x1="74837" y1="13755" x2="77582" y2="11948"/>
                          <a14:foregroundMark x1="77582" y1="11948" x2="80131" y2="9739"/>
                          <a14:foregroundMark x1="80131" y1="9739" x2="82026" y2="7831"/>
                          <a14:foregroundMark x1="82026" y1="7831" x2="83529" y2="6124"/>
                          <a14:foregroundMark x1="83529" y1="6124" x2="86078" y2="5221"/>
                          <a14:foregroundMark x1="86078" y1="5221" x2="88301" y2="3815"/>
                          <a14:foregroundMark x1="88497" y1="3514" x2="89542" y2="3414"/>
                          <a14:foregroundMark x1="89673" y1="3514" x2="90523" y2="3313"/>
                          <a14:foregroundMark x1="90523" y1="3213" x2="91111" y2="2610"/>
                          <a14:foregroundMark x1="76013" y1="30321" x2="71176" y2="33032"/>
                          <a14:foregroundMark x1="71176" y1="33032" x2="69216" y2="34237"/>
                          <a14:foregroundMark x1="69477" y1="34237" x2="69542" y2="38755"/>
                          <a14:foregroundMark x1="69542" y1="38855" x2="69216" y2="39859"/>
                          <a14:foregroundMark x1="69346" y1="39659" x2="66993" y2="40261"/>
                          <a14:foregroundMark x1="66993" y1="40261" x2="65359" y2="39558"/>
                          <a14:foregroundMark x1="65425" y1="39357" x2="63529" y2="37751"/>
                          <a14:foregroundMark x1="63464" y1="37851" x2="61111" y2="39759"/>
                          <a14:foregroundMark x1="47778" y1="57028" x2="46601" y2="60141"/>
                          <a14:foregroundMark x1="46667" y1="60241" x2="46536" y2="63454"/>
                          <a14:foregroundMark x1="46536" y1="63855" x2="44837" y2="64458"/>
                          <a14:foregroundMark x1="44837" y1="64458" x2="43203" y2="63454"/>
                          <a14:foregroundMark x1="43268" y1="63253" x2="42418" y2="61044"/>
                          <a14:foregroundMark x1="31242" y1="72289" x2="30392" y2="75904"/>
                          <a14:foregroundMark x1="30392" y1="76004" x2="30392" y2="76004"/>
                          <a14:foregroundMark x1="30392" y1="76004" x2="30000" y2="77912"/>
                          <a14:foregroundMark x1="30000" y1="78213" x2="28627" y2="78213"/>
                          <a14:foregroundMark x1="28627" y1="78213" x2="27124" y2="77610"/>
                          <a14:foregroundMark x1="27059" y1="77410" x2="26340" y2="75301"/>
                          <a14:foregroundMark x1="18954" y1="85141" x2="18889" y2="88454"/>
                          <a14:foregroundMark x1="18824" y1="88755" x2="18954" y2="89558"/>
                          <a14:foregroundMark x1="18954" y1="89759" x2="16928" y2="90060"/>
                          <a14:foregroundMark x1="16863" y1="90261" x2="15556" y2="91667"/>
                          <a14:foregroundMark x1="15556" y1="91767" x2="13856" y2="93072"/>
                          <a14:foregroundMark x1="13856" y1="93072" x2="12222" y2="92771"/>
                          <a14:foregroundMark x1="12288" y1="92771" x2="11438" y2="89960"/>
                          <a14:foregroundMark x1="9477" y1="92068" x2="8627" y2="95984"/>
                          <a14:foregroundMark x1="8627" y1="96285" x2="7582" y2="97892"/>
                          <a14:foregroundMark x1="7582" y1="98092" x2="5686" y2="97992"/>
                          <a14:foregroundMark x1="5621" y1="98092" x2="3007" y2="98092"/>
                          <a14:foregroundMark x1="3137" y1="98092" x2="1961" y2="95382"/>
                          <a14:foregroundMark x1="1961" y1="95482" x2="1111" y2="93574"/>
                          <a14:foregroundMark x1="1111" y1="93373" x2="719" y2="91064"/>
                          <a14:foregroundMark x1="850" y1="91165" x2="1699" y2="88855"/>
                          <a14:backgroundMark x1="85882" y1="2410" x2="89935" y2="1506"/>
                          <a14:backgroundMark x1="719" y1="88153" x2="719" y2="88153"/>
                          <a14:backgroundMark x1="784" y1="90361" x2="784" y2="90361"/>
                          <a14:backgroundMark x1="588" y1="93574" x2="588" y2="93574"/>
                          <a14:backgroundMark x1="588" y1="91566" x2="588" y2="91566"/>
                          <a14:backgroundMark x1="588" y1="94177" x2="588" y2="94177"/>
                          <a14:backgroundMark x1="784" y1="94478" x2="1765" y2="96586"/>
                          <a14:backgroundMark x1="1961" y1="96586" x2="3529" y2="98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57" y="324252"/>
              <a:ext cx="9328150" cy="607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5509732" y="1676185"/>
              <a:ext cx="2319213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00FF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pl-PL" sz="1600" b="1" dirty="0">
                  <a:solidFill>
                    <a:srgbClr val="7030A0"/>
                  </a:solidFill>
                  <a:latin typeface="Arial" charset="0"/>
                </a:rPr>
                <a:t>T</a:t>
              </a:r>
              <a:r>
                <a:rPr lang="en-US" sz="1600" b="1" dirty="0" err="1" smtClean="0">
                  <a:solidFill>
                    <a:srgbClr val="7030A0"/>
                  </a:solidFill>
                  <a:latin typeface="Arial" charset="0"/>
                </a:rPr>
                <a:t>hermal</a:t>
              </a:r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 </a:t>
              </a:r>
              <a:r>
                <a:rPr lang="en-US" sz="1600" b="1" dirty="0">
                  <a:solidFill>
                    <a:srgbClr val="7030A0"/>
                  </a:solidFill>
                  <a:latin typeface="Arial" charset="0"/>
                </a:rPr>
                <a:t>neutron induced fission </a:t>
              </a:r>
              <a:endParaRPr lang="pl-PL" sz="1600" b="1" dirty="0" smtClean="0">
                <a:solidFill>
                  <a:srgbClr val="7030A0"/>
                </a:solidFill>
                <a:latin typeface="Arial" charset="0"/>
              </a:endParaRPr>
            </a:p>
            <a:p>
              <a:pPr algn="ctr" eaLnBrk="1" hangingPunct="1"/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of </a:t>
              </a:r>
              <a:r>
                <a:rPr lang="en-US" sz="1600" b="1" baseline="30000" dirty="0" smtClean="0">
                  <a:solidFill>
                    <a:srgbClr val="7030A0"/>
                  </a:solidFill>
                  <a:latin typeface="Arial" charset="0"/>
                </a:rPr>
                <a:t>235</a:t>
              </a:r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U</a:t>
              </a:r>
              <a:endParaRPr lang="en-US" sz="16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grpSp>
          <p:nvGrpSpPr>
            <p:cNvPr id="4" name="Grupa 3"/>
            <p:cNvGrpSpPr/>
            <p:nvPr/>
          </p:nvGrpSpPr>
          <p:grpSpPr>
            <a:xfrm>
              <a:off x="2902456" y="2795940"/>
              <a:ext cx="3340345" cy="2112056"/>
              <a:chOff x="1980452" y="2875461"/>
              <a:chExt cx="3340345" cy="2112056"/>
            </a:xfrm>
          </p:grpSpPr>
          <p:pic>
            <p:nvPicPr>
              <p:cNvPr id="38" name="Pictur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0452" y="2875461"/>
                <a:ext cx="3340345" cy="2112056"/>
              </a:xfrm>
              <a:prstGeom prst="rect">
                <a:avLst/>
              </a:prstGeom>
            </p:spPr>
          </p:pic>
          <p:sp>
            <p:nvSpPr>
              <p:cNvPr id="39" name="Dowolny kształt 38"/>
              <p:cNvSpPr/>
              <p:nvPr/>
            </p:nvSpPr>
            <p:spPr bwMode="auto">
              <a:xfrm>
                <a:off x="2621784" y="4047312"/>
                <a:ext cx="725905" cy="489285"/>
              </a:xfrm>
              <a:custGeom>
                <a:avLst/>
                <a:gdLst>
                  <a:gd name="connsiteX0" fmla="*/ 28073 w 725905"/>
                  <a:gd name="connsiteY0" fmla="*/ 316832 h 489285"/>
                  <a:gd name="connsiteX1" fmla="*/ 0 w 725905"/>
                  <a:gd name="connsiteY1" fmla="*/ 401053 h 489285"/>
                  <a:gd name="connsiteX2" fmla="*/ 104273 w 725905"/>
                  <a:gd name="connsiteY2" fmla="*/ 489285 h 489285"/>
                  <a:gd name="connsiteX3" fmla="*/ 332873 w 725905"/>
                  <a:gd name="connsiteY3" fmla="*/ 405063 h 489285"/>
                  <a:gd name="connsiteX4" fmla="*/ 565484 w 725905"/>
                  <a:gd name="connsiteY4" fmla="*/ 232611 h 489285"/>
                  <a:gd name="connsiteX5" fmla="*/ 725905 w 725905"/>
                  <a:gd name="connsiteY5" fmla="*/ 96253 h 489285"/>
                  <a:gd name="connsiteX6" fmla="*/ 633663 w 725905"/>
                  <a:gd name="connsiteY6" fmla="*/ 16042 h 489285"/>
                  <a:gd name="connsiteX7" fmla="*/ 517358 w 725905"/>
                  <a:gd name="connsiteY7" fmla="*/ 0 h 489285"/>
                  <a:gd name="connsiteX8" fmla="*/ 352926 w 725905"/>
                  <a:gd name="connsiteY8" fmla="*/ 56148 h 489285"/>
                  <a:gd name="connsiteX9" fmla="*/ 248652 w 725905"/>
                  <a:gd name="connsiteY9" fmla="*/ 148390 h 489285"/>
                  <a:gd name="connsiteX10" fmla="*/ 76200 w 725905"/>
                  <a:gd name="connsiteY10" fmla="*/ 272716 h 489285"/>
                  <a:gd name="connsiteX11" fmla="*/ 28073 w 725905"/>
                  <a:gd name="connsiteY11" fmla="*/ 316832 h 48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5905" h="489285">
                    <a:moveTo>
                      <a:pt x="28073" y="316832"/>
                    </a:moveTo>
                    <a:lnTo>
                      <a:pt x="0" y="401053"/>
                    </a:lnTo>
                    <a:lnTo>
                      <a:pt x="104273" y="489285"/>
                    </a:lnTo>
                    <a:lnTo>
                      <a:pt x="332873" y="405063"/>
                    </a:lnTo>
                    <a:lnTo>
                      <a:pt x="565484" y="232611"/>
                    </a:lnTo>
                    <a:lnTo>
                      <a:pt x="725905" y="96253"/>
                    </a:lnTo>
                    <a:lnTo>
                      <a:pt x="633663" y="16042"/>
                    </a:lnTo>
                    <a:lnTo>
                      <a:pt x="517358" y="0"/>
                    </a:lnTo>
                    <a:lnTo>
                      <a:pt x="352926" y="56148"/>
                    </a:lnTo>
                    <a:lnTo>
                      <a:pt x="248652" y="148390"/>
                    </a:lnTo>
                    <a:lnTo>
                      <a:pt x="76200" y="272716"/>
                    </a:lnTo>
                    <a:lnTo>
                      <a:pt x="28073" y="316832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0" name="Dowolny kształt 39"/>
              <p:cNvSpPr/>
              <p:nvPr/>
            </p:nvSpPr>
            <p:spPr bwMode="auto">
              <a:xfrm>
                <a:off x="4038622" y="3208612"/>
                <a:ext cx="661737" cy="533400"/>
              </a:xfrm>
              <a:custGeom>
                <a:avLst/>
                <a:gdLst>
                  <a:gd name="connsiteX0" fmla="*/ 8021 w 661737"/>
                  <a:gd name="connsiteY0" fmla="*/ 344905 h 533400"/>
                  <a:gd name="connsiteX1" fmla="*/ 0 w 661737"/>
                  <a:gd name="connsiteY1" fmla="*/ 449179 h 533400"/>
                  <a:gd name="connsiteX2" fmla="*/ 12031 w 661737"/>
                  <a:gd name="connsiteY2" fmla="*/ 529389 h 533400"/>
                  <a:gd name="connsiteX3" fmla="*/ 92242 w 661737"/>
                  <a:gd name="connsiteY3" fmla="*/ 533400 h 533400"/>
                  <a:gd name="connsiteX4" fmla="*/ 188494 w 661737"/>
                  <a:gd name="connsiteY4" fmla="*/ 477252 h 533400"/>
                  <a:gd name="connsiteX5" fmla="*/ 332873 w 661737"/>
                  <a:gd name="connsiteY5" fmla="*/ 381000 h 533400"/>
                  <a:gd name="connsiteX6" fmla="*/ 477252 w 661737"/>
                  <a:gd name="connsiteY6" fmla="*/ 272716 h 533400"/>
                  <a:gd name="connsiteX7" fmla="*/ 629652 w 661737"/>
                  <a:gd name="connsiteY7" fmla="*/ 148389 h 533400"/>
                  <a:gd name="connsiteX8" fmla="*/ 661737 w 661737"/>
                  <a:gd name="connsiteY8" fmla="*/ 56147 h 533400"/>
                  <a:gd name="connsiteX9" fmla="*/ 601579 w 661737"/>
                  <a:gd name="connsiteY9" fmla="*/ 0 h 533400"/>
                  <a:gd name="connsiteX10" fmla="*/ 453189 w 661737"/>
                  <a:gd name="connsiteY10" fmla="*/ 20052 h 533400"/>
                  <a:gd name="connsiteX11" fmla="*/ 372979 w 661737"/>
                  <a:gd name="connsiteY11" fmla="*/ 96252 h 533400"/>
                  <a:gd name="connsiteX12" fmla="*/ 272715 w 661737"/>
                  <a:gd name="connsiteY12" fmla="*/ 144379 h 533400"/>
                  <a:gd name="connsiteX13" fmla="*/ 204537 w 661737"/>
                  <a:gd name="connsiteY13" fmla="*/ 200526 h 533400"/>
                  <a:gd name="connsiteX14" fmla="*/ 164431 w 661737"/>
                  <a:gd name="connsiteY14" fmla="*/ 244642 h 533400"/>
                  <a:gd name="connsiteX15" fmla="*/ 132347 w 661737"/>
                  <a:gd name="connsiteY15" fmla="*/ 264694 h 533400"/>
                  <a:gd name="connsiteX16" fmla="*/ 68179 w 661737"/>
                  <a:gd name="connsiteY16" fmla="*/ 316831 h 533400"/>
                  <a:gd name="connsiteX17" fmla="*/ 8021 w 661737"/>
                  <a:gd name="connsiteY17" fmla="*/ 344905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1737" h="533400">
                    <a:moveTo>
                      <a:pt x="8021" y="344905"/>
                    </a:moveTo>
                    <a:lnTo>
                      <a:pt x="0" y="449179"/>
                    </a:lnTo>
                    <a:lnTo>
                      <a:pt x="12031" y="529389"/>
                    </a:lnTo>
                    <a:lnTo>
                      <a:pt x="92242" y="533400"/>
                    </a:lnTo>
                    <a:lnTo>
                      <a:pt x="188494" y="477252"/>
                    </a:lnTo>
                    <a:lnTo>
                      <a:pt x="332873" y="381000"/>
                    </a:lnTo>
                    <a:lnTo>
                      <a:pt x="477252" y="272716"/>
                    </a:lnTo>
                    <a:lnTo>
                      <a:pt x="629652" y="148389"/>
                    </a:lnTo>
                    <a:lnTo>
                      <a:pt x="661737" y="56147"/>
                    </a:lnTo>
                    <a:lnTo>
                      <a:pt x="601579" y="0"/>
                    </a:lnTo>
                    <a:lnTo>
                      <a:pt x="453189" y="20052"/>
                    </a:lnTo>
                    <a:lnTo>
                      <a:pt x="372979" y="96252"/>
                    </a:lnTo>
                    <a:lnTo>
                      <a:pt x="272715" y="144379"/>
                    </a:lnTo>
                    <a:lnTo>
                      <a:pt x="204537" y="200526"/>
                    </a:lnTo>
                    <a:lnTo>
                      <a:pt x="164431" y="244642"/>
                    </a:lnTo>
                    <a:lnTo>
                      <a:pt x="132347" y="264694"/>
                    </a:lnTo>
                    <a:lnTo>
                      <a:pt x="68179" y="316831"/>
                    </a:lnTo>
                    <a:lnTo>
                      <a:pt x="8021" y="344905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9" name="Prostokąt 8"/>
          <p:cNvSpPr/>
          <p:nvPr/>
        </p:nvSpPr>
        <p:spPr bwMode="auto">
          <a:xfrm>
            <a:off x="6327527" y="4457076"/>
            <a:ext cx="306792" cy="17118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25" name="Prostokąt 24"/>
          <p:cNvSpPr/>
          <p:nvPr/>
        </p:nvSpPr>
        <p:spPr bwMode="auto">
          <a:xfrm>
            <a:off x="3514193" y="4474371"/>
            <a:ext cx="306792" cy="17118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-1954179" y="341547"/>
            <a:ext cx="9328150" cy="6072187"/>
            <a:chOff x="-1954179" y="341547"/>
            <a:chExt cx="9328150" cy="6072187"/>
          </a:xfrm>
        </p:grpSpPr>
        <p:grpSp>
          <p:nvGrpSpPr>
            <p:cNvPr id="12" name="Grupa 11"/>
            <p:cNvGrpSpPr/>
            <p:nvPr/>
          </p:nvGrpSpPr>
          <p:grpSpPr>
            <a:xfrm>
              <a:off x="-1954179" y="341547"/>
              <a:ext cx="9328150" cy="6072187"/>
              <a:chOff x="-1954179" y="341547"/>
              <a:chExt cx="9328150" cy="6072187"/>
            </a:xfrm>
          </p:grpSpPr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695" l="327" r="96732">
                            <a14:foregroundMark x1="1634" y1="89157" x2="2157" y2="84538"/>
                            <a14:foregroundMark x1="2288" y1="84438" x2="3791" y2="83434"/>
                            <a14:foregroundMark x1="3791" y1="83434" x2="5686" y2="81727"/>
                            <a14:foregroundMark x1="5686" y1="81727" x2="6928" y2="80221"/>
                            <a14:foregroundMark x1="6667" y1="80422" x2="5490" y2="78414"/>
                            <a14:foregroundMark x1="5425" y1="78414" x2="6471" y2="76004"/>
                            <a14:foregroundMark x1="6471" y1="76004" x2="7908" y2="76104"/>
                            <a14:foregroundMark x1="7843" y1="76205" x2="9608" y2="76606"/>
                            <a14:foregroundMark x1="9542" y1="76807" x2="10980" y2="75000"/>
                            <a14:foregroundMark x1="11176" y1="75000" x2="9542" y2="72791"/>
                            <a14:foregroundMark x1="9477" y1="72289" x2="8954" y2="70382"/>
                            <a14:foregroundMark x1="8954" y1="70382" x2="11046" y2="69076"/>
                            <a14:foregroundMark x1="11046" y1="69076" x2="12680" y2="68173"/>
                            <a14:foregroundMark x1="12745" y1="68273" x2="15033" y2="67169"/>
                            <a14:foregroundMark x1="15033" y1="67169" x2="16536" y2="65763"/>
                            <a14:foregroundMark x1="16536" y1="65763" x2="18170" y2="63353"/>
                            <a14:foregroundMark x1="18170" y1="63353" x2="19020" y2="64759"/>
                            <a14:foregroundMark x1="19020" y1="64558" x2="21634" y2="61546"/>
                            <a14:foregroundMark x1="21634" y1="61546" x2="24314" y2="58032"/>
                            <a14:foregroundMark x1="24379" y1="57831" x2="25294" y2="56827"/>
                            <a14:foregroundMark x1="25294" y1="56627" x2="23268" y2="55924"/>
                            <a14:foregroundMark x1="23464" y1="55924" x2="23595" y2="52610"/>
                            <a14:foregroundMark x1="23529" y1="52410" x2="26078" y2="52209"/>
                            <a14:foregroundMark x1="26144" y1="52209" x2="27712" y2="51506"/>
                            <a14:foregroundMark x1="27712" y1="51506" x2="29869" y2="51004"/>
                            <a14:foregroundMark x1="29804" y1="51004" x2="31765" y2="48795"/>
                            <a14:foregroundMark x1="31830" y1="48795" x2="35948" y2="43976"/>
                            <a14:foregroundMark x1="35948" y1="44076" x2="39869" y2="39659"/>
                            <a14:foregroundMark x1="39869" y1="39659" x2="43268" y2="36245"/>
                            <a14:foregroundMark x1="43464" y1="36345" x2="44379" y2="34036"/>
                            <a14:foregroundMark x1="44379" y1="34036" x2="45556" y2="33635"/>
                            <a14:foregroundMark x1="45556" y1="33635" x2="46928" y2="32631"/>
                            <a14:foregroundMark x1="46928" y1="32631" x2="48366" y2="31426"/>
                            <a14:foregroundMark x1="48366" y1="31426" x2="47647" y2="28916"/>
                            <a14:foregroundMark x1="47647" y1="29016" x2="48366" y2="27008"/>
                            <a14:foregroundMark x1="48366" y1="27008" x2="50719" y2="26908"/>
                            <a14:foregroundMark x1="50719" y1="26908" x2="53464" y2="26908"/>
                            <a14:foregroundMark x1="53660" y1="27008" x2="56536" y2="26104"/>
                            <a14:foregroundMark x1="56536" y1="26104" x2="59412" y2="24900"/>
                            <a14:foregroundMark x1="59412" y1="24900" x2="62680" y2="22791"/>
                            <a14:foregroundMark x1="62680" y1="22791" x2="66144" y2="20281"/>
                            <a14:foregroundMark x1="66144" y1="20181" x2="67190" y2="18072"/>
                            <a14:foregroundMark x1="67320" y1="18273" x2="69216" y2="18072"/>
                            <a14:foregroundMark x1="69150" y1="18173" x2="69150" y2="19679"/>
                            <a14:foregroundMark x1="69412" y1="19578" x2="70523" y2="19578"/>
                            <a14:foregroundMark x1="70784" y1="19578" x2="72941" y2="16466"/>
                            <a14:foregroundMark x1="72941" y1="16466" x2="75033" y2="13855"/>
                            <a14:foregroundMark x1="74837" y1="13755" x2="77582" y2="11948"/>
                            <a14:foregroundMark x1="77582" y1="11948" x2="80131" y2="9739"/>
                            <a14:foregroundMark x1="80131" y1="9739" x2="82026" y2="7831"/>
                            <a14:foregroundMark x1="82026" y1="7831" x2="83529" y2="6124"/>
                            <a14:foregroundMark x1="83529" y1="6124" x2="86078" y2="5221"/>
                            <a14:foregroundMark x1="86078" y1="5221" x2="88301" y2="3815"/>
                            <a14:foregroundMark x1="88497" y1="3514" x2="89542" y2="3414"/>
                            <a14:foregroundMark x1="89673" y1="3514" x2="90523" y2="3313"/>
                            <a14:foregroundMark x1="90523" y1="3213" x2="91111" y2="2610"/>
                            <a14:foregroundMark x1="76013" y1="30321" x2="71176" y2="33032"/>
                            <a14:foregroundMark x1="71176" y1="33032" x2="69216" y2="34237"/>
                            <a14:foregroundMark x1="69477" y1="34237" x2="69542" y2="38755"/>
                            <a14:foregroundMark x1="69542" y1="38855" x2="69216" y2="39859"/>
                            <a14:foregroundMark x1="69346" y1="39659" x2="66993" y2="40261"/>
                            <a14:foregroundMark x1="66993" y1="40261" x2="65359" y2="39558"/>
                            <a14:foregroundMark x1="65425" y1="39357" x2="63529" y2="37751"/>
                            <a14:foregroundMark x1="63464" y1="37851" x2="61111" y2="39759"/>
                            <a14:foregroundMark x1="47778" y1="57028" x2="46601" y2="60141"/>
                            <a14:foregroundMark x1="46667" y1="60241" x2="46536" y2="63454"/>
                            <a14:foregroundMark x1="46536" y1="63855" x2="44837" y2="64458"/>
                            <a14:foregroundMark x1="44837" y1="64458" x2="43203" y2="63454"/>
                            <a14:foregroundMark x1="43268" y1="63253" x2="42418" y2="61044"/>
                            <a14:foregroundMark x1="31242" y1="72289" x2="30392" y2="75904"/>
                            <a14:foregroundMark x1="30392" y1="76004" x2="30392" y2="76004"/>
                            <a14:foregroundMark x1="30392" y1="76004" x2="30000" y2="77912"/>
                            <a14:foregroundMark x1="30000" y1="78213" x2="28627" y2="78213"/>
                            <a14:foregroundMark x1="28627" y1="78213" x2="27124" y2="77610"/>
                            <a14:foregroundMark x1="27059" y1="77410" x2="26340" y2="75301"/>
                            <a14:foregroundMark x1="18954" y1="85141" x2="18889" y2="88454"/>
                            <a14:foregroundMark x1="18824" y1="88755" x2="18954" y2="89558"/>
                            <a14:foregroundMark x1="18954" y1="89759" x2="16928" y2="90060"/>
                            <a14:foregroundMark x1="16863" y1="90261" x2="15556" y2="91667"/>
                            <a14:foregroundMark x1="15556" y1="91767" x2="13856" y2="93072"/>
                            <a14:foregroundMark x1="13856" y1="93072" x2="12222" y2="92771"/>
                            <a14:foregroundMark x1="12288" y1="92771" x2="11438" y2="89960"/>
                            <a14:foregroundMark x1="9477" y1="92068" x2="8627" y2="95984"/>
                            <a14:foregroundMark x1="8627" y1="96285" x2="7582" y2="97892"/>
                            <a14:foregroundMark x1="7582" y1="98092" x2="5686" y2="97992"/>
                            <a14:foregroundMark x1="5621" y1="98092" x2="3007" y2="98092"/>
                            <a14:foregroundMark x1="3137" y1="98092" x2="1961" y2="95382"/>
                            <a14:foregroundMark x1="1961" y1="95482" x2="1111" y2="93574"/>
                            <a14:foregroundMark x1="1111" y1="93373" x2="719" y2="91064"/>
                            <a14:foregroundMark x1="850" y1="91165" x2="1699" y2="88855"/>
                            <a14:backgroundMark x1="85882" y1="2410" x2="89935" y2="1506"/>
                            <a14:backgroundMark x1="719" y1="88153" x2="719" y2="88153"/>
                            <a14:backgroundMark x1="784" y1="90361" x2="784" y2="90361"/>
                            <a14:backgroundMark x1="588" y1="93574" x2="588" y2="93574"/>
                            <a14:backgroundMark x1="588" y1="91566" x2="588" y2="91566"/>
                            <a14:backgroundMark x1="588" y1="94177" x2="588" y2="94177"/>
                            <a14:backgroundMark x1="784" y1="94478" x2="1765" y2="96586"/>
                            <a14:backgroundMark x1="1961" y1="96586" x2="3529" y2="98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54179" y="341547"/>
                <a:ext cx="9328150" cy="6072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Dowolny kształt 12"/>
              <p:cNvSpPr/>
              <p:nvPr/>
            </p:nvSpPr>
            <p:spPr bwMode="auto">
              <a:xfrm>
                <a:off x="1255873" y="2206132"/>
                <a:ext cx="335528" cy="1327900"/>
              </a:xfrm>
              <a:custGeom>
                <a:avLst/>
                <a:gdLst>
                  <a:gd name="connsiteX0" fmla="*/ 0 w 1122218"/>
                  <a:gd name="connsiteY0" fmla="*/ 0 h 1177637"/>
                  <a:gd name="connsiteX1" fmla="*/ 221673 w 1122218"/>
                  <a:gd name="connsiteY1" fmla="*/ 360219 h 1177637"/>
                  <a:gd name="connsiteX2" fmla="*/ 651164 w 1122218"/>
                  <a:gd name="connsiteY2" fmla="*/ 831273 h 1177637"/>
                  <a:gd name="connsiteX3" fmla="*/ 1122218 w 1122218"/>
                  <a:gd name="connsiteY3" fmla="*/ 1177637 h 117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2218" h="1177637">
                    <a:moveTo>
                      <a:pt x="0" y="0"/>
                    </a:moveTo>
                    <a:cubicBezTo>
                      <a:pt x="56573" y="110837"/>
                      <a:pt x="113146" y="221674"/>
                      <a:pt x="221673" y="360219"/>
                    </a:cubicBezTo>
                    <a:cubicBezTo>
                      <a:pt x="330200" y="498764"/>
                      <a:pt x="501073" y="695037"/>
                      <a:pt x="651164" y="831273"/>
                    </a:cubicBezTo>
                    <a:cubicBezTo>
                      <a:pt x="801255" y="967509"/>
                      <a:pt x="961736" y="1072573"/>
                      <a:pt x="1122218" y="117763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Text Box 12"/>
              <p:cNvSpPr txBox="1">
                <a:spLocks noChangeArrowheads="1"/>
              </p:cNvSpPr>
              <p:nvPr/>
            </p:nvSpPr>
            <p:spPr bwMode="auto">
              <a:xfrm>
                <a:off x="125347" y="1102783"/>
                <a:ext cx="2649956" cy="107721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FF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1600" b="1" dirty="0">
                    <a:solidFill>
                      <a:srgbClr val="7030A0"/>
                    </a:solidFill>
                    <a:latin typeface="Arial" charset="0"/>
                  </a:rPr>
                  <a:t> Yields of products </a:t>
                </a:r>
                <a:endParaRPr lang="pl-PL" sz="1600" b="1" dirty="0" smtClean="0">
                  <a:solidFill>
                    <a:srgbClr val="7030A0"/>
                  </a:solidFill>
                  <a:latin typeface="Arial" charset="0"/>
                </a:endParaRPr>
              </a:p>
              <a:p>
                <a:pPr algn="ctr" eaLnBrk="1" hangingPunct="1"/>
                <a:r>
                  <a:rPr lang="en-US" sz="1600" b="1" dirty="0" smtClean="0">
                    <a:solidFill>
                      <a:srgbClr val="7030A0"/>
                    </a:solidFill>
                    <a:latin typeface="Arial" charset="0"/>
                  </a:rPr>
                  <a:t>from </a:t>
                </a:r>
                <a:r>
                  <a:rPr lang="en-US" sz="1600" b="1" dirty="0">
                    <a:solidFill>
                      <a:srgbClr val="7030A0"/>
                    </a:solidFill>
                    <a:latin typeface="Arial" charset="0"/>
                  </a:rPr>
                  <a:t>the </a:t>
                </a:r>
                <a:r>
                  <a:rPr lang="pl-PL" sz="1600" b="1" dirty="0" smtClean="0">
                    <a:solidFill>
                      <a:srgbClr val="7030A0"/>
                    </a:solidFill>
                    <a:latin typeface="Arial" charset="0"/>
                  </a:rPr>
                  <a:t>14 </a:t>
                </a:r>
                <a:r>
                  <a:rPr lang="pl-PL" sz="1600" b="1" dirty="0" err="1" smtClean="0">
                    <a:solidFill>
                      <a:srgbClr val="7030A0"/>
                    </a:solidFill>
                    <a:latin typeface="Arial" charset="0"/>
                  </a:rPr>
                  <a:t>MeV</a:t>
                </a:r>
                <a:r>
                  <a:rPr lang="pl-PL" sz="1600" b="1" dirty="0" smtClean="0">
                    <a:solidFill>
                      <a:srgbClr val="7030A0"/>
                    </a:solidFill>
                    <a:latin typeface="Arial" charset="0"/>
                  </a:rPr>
                  <a:t>-</a:t>
                </a:r>
                <a:r>
                  <a:rPr lang="en-US" sz="1600" b="1" dirty="0" smtClean="0">
                    <a:solidFill>
                      <a:srgbClr val="7030A0"/>
                    </a:solidFill>
                    <a:latin typeface="Arial" charset="0"/>
                  </a:rPr>
                  <a:t>neutron </a:t>
                </a:r>
                <a:endParaRPr lang="pl-PL" sz="1600" b="1" dirty="0" smtClean="0">
                  <a:solidFill>
                    <a:srgbClr val="7030A0"/>
                  </a:solidFill>
                  <a:latin typeface="Arial" charset="0"/>
                </a:endParaRPr>
              </a:p>
              <a:p>
                <a:pPr algn="ctr" eaLnBrk="1" hangingPunct="1"/>
                <a:r>
                  <a:rPr lang="en-US" sz="1600" b="1" dirty="0" smtClean="0">
                    <a:solidFill>
                      <a:srgbClr val="7030A0"/>
                    </a:solidFill>
                    <a:latin typeface="Arial" charset="0"/>
                  </a:rPr>
                  <a:t>induced </a:t>
                </a:r>
                <a:r>
                  <a:rPr lang="en-US" sz="1600" b="1" dirty="0">
                    <a:solidFill>
                      <a:srgbClr val="7030A0"/>
                    </a:solidFill>
                    <a:latin typeface="Arial" charset="0"/>
                  </a:rPr>
                  <a:t>fission of </a:t>
                </a:r>
                <a:r>
                  <a:rPr lang="en-US" sz="1600" b="1" baseline="30000" dirty="0" smtClean="0">
                    <a:solidFill>
                      <a:srgbClr val="7030A0"/>
                    </a:solidFill>
                    <a:latin typeface="Arial" charset="0"/>
                  </a:rPr>
                  <a:t>23</a:t>
                </a:r>
                <a:r>
                  <a:rPr lang="pl-PL" sz="1600" b="1" baseline="30000" dirty="0" smtClean="0">
                    <a:solidFill>
                      <a:srgbClr val="7030A0"/>
                    </a:solidFill>
                    <a:latin typeface="Arial" charset="0"/>
                  </a:rPr>
                  <a:t>2</a:t>
                </a:r>
                <a:r>
                  <a:rPr lang="pl-PL" sz="1600" b="1" dirty="0" smtClean="0">
                    <a:solidFill>
                      <a:srgbClr val="7030A0"/>
                    </a:solidFill>
                    <a:latin typeface="Arial" charset="0"/>
                  </a:rPr>
                  <a:t>Th</a:t>
                </a:r>
              </a:p>
              <a:p>
                <a:pPr algn="ctr" eaLnBrk="1" hangingPunct="1"/>
                <a:r>
                  <a:rPr lang="pl-PL" sz="1600" b="1" i="1" dirty="0" smtClean="0">
                    <a:solidFill>
                      <a:srgbClr val="FF0000"/>
                    </a:solidFill>
                    <a:latin typeface="Arial" charset="0"/>
                  </a:rPr>
                  <a:t>n</a:t>
                </a:r>
                <a:r>
                  <a:rPr lang="pl-PL" sz="1600" b="1" dirty="0" smtClean="0">
                    <a:solidFill>
                      <a:srgbClr val="FF0000"/>
                    </a:solidFill>
                    <a:latin typeface="Arial" charset="0"/>
                  </a:rPr>
                  <a:t>(14</a:t>
                </a:r>
                <a:r>
                  <a:rPr lang="pl-PL" sz="1600" dirty="0" smtClean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r>
                  <a:rPr lang="pl-PL" sz="1600" dirty="0" err="1" smtClean="0">
                    <a:solidFill>
                      <a:srgbClr val="FF0000"/>
                    </a:solidFill>
                    <a:latin typeface="Arial" charset="0"/>
                  </a:rPr>
                  <a:t>MeV</a:t>
                </a:r>
                <a:r>
                  <a:rPr lang="pl-PL" sz="1600" dirty="0" smtClean="0">
                    <a:solidFill>
                      <a:srgbClr val="FF0000"/>
                    </a:solidFill>
                    <a:latin typeface="Arial" charset="0"/>
                  </a:rPr>
                  <a:t>) + </a:t>
                </a:r>
                <a:r>
                  <a:rPr lang="pl-PL" sz="1600" b="1" baseline="30000" dirty="0" smtClean="0">
                    <a:solidFill>
                      <a:srgbClr val="FF0000"/>
                    </a:solidFill>
                    <a:latin typeface="Arial" charset="0"/>
                  </a:rPr>
                  <a:t>232</a:t>
                </a:r>
                <a:r>
                  <a:rPr lang="pl-PL" sz="1600" b="1" dirty="0" smtClean="0">
                    <a:solidFill>
                      <a:srgbClr val="FF0000"/>
                    </a:solidFill>
                    <a:latin typeface="Arial" charset="0"/>
                  </a:rPr>
                  <a:t>Th</a:t>
                </a:r>
                <a:endParaRPr lang="en-US" sz="1600" b="1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pic>
            <p:nvPicPr>
              <p:cNvPr id="10" name="Obraz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8450" y="2780062"/>
                <a:ext cx="3189137" cy="2127933"/>
              </a:xfrm>
              <a:prstGeom prst="rect">
                <a:avLst/>
              </a:prstGeom>
            </p:spPr>
          </p:pic>
          <p:sp>
            <p:nvSpPr>
              <p:cNvPr id="11" name="Dowolny kształt 10"/>
              <p:cNvSpPr/>
              <p:nvPr/>
            </p:nvSpPr>
            <p:spPr bwMode="auto">
              <a:xfrm>
                <a:off x="680056" y="3230267"/>
                <a:ext cx="1989624" cy="1337138"/>
              </a:xfrm>
              <a:custGeom>
                <a:avLst/>
                <a:gdLst>
                  <a:gd name="connsiteX0" fmla="*/ 64330 w 1989624"/>
                  <a:gd name="connsiteY0" fmla="*/ 1337138 h 1337138"/>
                  <a:gd name="connsiteX1" fmla="*/ 13785 w 1989624"/>
                  <a:gd name="connsiteY1" fmla="*/ 1304973 h 1337138"/>
                  <a:gd name="connsiteX2" fmla="*/ 0 w 1989624"/>
                  <a:gd name="connsiteY2" fmla="*/ 1291188 h 1337138"/>
                  <a:gd name="connsiteX3" fmla="*/ 4595 w 1989624"/>
                  <a:gd name="connsiteY3" fmla="*/ 1222264 h 1337138"/>
                  <a:gd name="connsiteX4" fmla="*/ 18380 w 1989624"/>
                  <a:gd name="connsiteY4" fmla="*/ 1176314 h 1337138"/>
                  <a:gd name="connsiteX5" fmla="*/ 45950 w 1989624"/>
                  <a:gd name="connsiteY5" fmla="*/ 1121174 h 1337138"/>
                  <a:gd name="connsiteX6" fmla="*/ 147039 w 1989624"/>
                  <a:gd name="connsiteY6" fmla="*/ 1043060 h 1337138"/>
                  <a:gd name="connsiteX7" fmla="*/ 197584 w 1989624"/>
                  <a:gd name="connsiteY7" fmla="*/ 997110 h 1337138"/>
                  <a:gd name="connsiteX8" fmla="*/ 298674 w 1989624"/>
                  <a:gd name="connsiteY8" fmla="*/ 951160 h 1337138"/>
                  <a:gd name="connsiteX9" fmla="*/ 372193 w 1989624"/>
                  <a:gd name="connsiteY9" fmla="*/ 891425 h 1337138"/>
                  <a:gd name="connsiteX10" fmla="*/ 491663 w 1989624"/>
                  <a:gd name="connsiteY10" fmla="*/ 817906 h 1337138"/>
                  <a:gd name="connsiteX11" fmla="*/ 569777 w 1989624"/>
                  <a:gd name="connsiteY11" fmla="*/ 771956 h 1337138"/>
                  <a:gd name="connsiteX12" fmla="*/ 615727 w 1989624"/>
                  <a:gd name="connsiteY12" fmla="*/ 735196 h 1337138"/>
                  <a:gd name="connsiteX13" fmla="*/ 680057 w 1989624"/>
                  <a:gd name="connsiteY13" fmla="*/ 684652 h 1337138"/>
                  <a:gd name="connsiteX14" fmla="*/ 744386 w 1989624"/>
                  <a:gd name="connsiteY14" fmla="*/ 657082 h 1337138"/>
                  <a:gd name="connsiteX15" fmla="*/ 822501 w 1989624"/>
                  <a:gd name="connsiteY15" fmla="*/ 624917 h 1337138"/>
                  <a:gd name="connsiteX16" fmla="*/ 882235 w 1989624"/>
                  <a:gd name="connsiteY16" fmla="*/ 588157 h 1337138"/>
                  <a:gd name="connsiteX17" fmla="*/ 960350 w 1989624"/>
                  <a:gd name="connsiteY17" fmla="*/ 555992 h 1337138"/>
                  <a:gd name="connsiteX18" fmla="*/ 1061439 w 1989624"/>
                  <a:gd name="connsiteY18" fmla="*/ 519232 h 1337138"/>
                  <a:gd name="connsiteX19" fmla="*/ 1148744 w 1989624"/>
                  <a:gd name="connsiteY19" fmla="*/ 468688 h 1337138"/>
                  <a:gd name="connsiteX20" fmla="*/ 1190099 w 1989624"/>
                  <a:gd name="connsiteY20" fmla="*/ 427333 h 1337138"/>
                  <a:gd name="connsiteX21" fmla="*/ 1245238 w 1989624"/>
                  <a:gd name="connsiteY21" fmla="*/ 395168 h 1337138"/>
                  <a:gd name="connsiteX22" fmla="*/ 1309568 w 1989624"/>
                  <a:gd name="connsiteY22" fmla="*/ 381383 h 1337138"/>
                  <a:gd name="connsiteX23" fmla="*/ 1341733 w 1989624"/>
                  <a:gd name="connsiteY23" fmla="*/ 330839 h 1337138"/>
                  <a:gd name="connsiteX24" fmla="*/ 1419848 w 1989624"/>
                  <a:gd name="connsiteY24" fmla="*/ 303269 h 1337138"/>
                  <a:gd name="connsiteX25" fmla="*/ 1470392 w 1989624"/>
                  <a:gd name="connsiteY25" fmla="*/ 266509 h 1337138"/>
                  <a:gd name="connsiteX26" fmla="*/ 1571482 w 1989624"/>
                  <a:gd name="connsiteY26" fmla="*/ 229749 h 1337138"/>
                  <a:gd name="connsiteX27" fmla="*/ 1667976 w 1989624"/>
                  <a:gd name="connsiteY27" fmla="*/ 174609 h 1337138"/>
                  <a:gd name="connsiteX28" fmla="*/ 1769066 w 1989624"/>
                  <a:gd name="connsiteY28" fmla="*/ 82710 h 1337138"/>
                  <a:gd name="connsiteX29" fmla="*/ 1824205 w 1989624"/>
                  <a:gd name="connsiteY29" fmla="*/ 41355 h 1337138"/>
                  <a:gd name="connsiteX30" fmla="*/ 1874750 w 1989624"/>
                  <a:gd name="connsiteY30" fmla="*/ 0 h 1337138"/>
                  <a:gd name="connsiteX31" fmla="*/ 1934485 w 1989624"/>
                  <a:gd name="connsiteY31" fmla="*/ 0 h 1337138"/>
                  <a:gd name="connsiteX32" fmla="*/ 1971245 w 1989624"/>
                  <a:gd name="connsiteY32" fmla="*/ 22975 h 1337138"/>
                  <a:gd name="connsiteX33" fmla="*/ 1989624 w 1989624"/>
                  <a:gd name="connsiteY33" fmla="*/ 50545 h 1337138"/>
                  <a:gd name="connsiteX34" fmla="*/ 1980434 w 1989624"/>
                  <a:gd name="connsiteY34" fmla="*/ 124065 h 1337138"/>
                  <a:gd name="connsiteX35" fmla="*/ 1948270 w 1989624"/>
                  <a:gd name="connsiteY35" fmla="*/ 179204 h 1337138"/>
                  <a:gd name="connsiteX36" fmla="*/ 1897725 w 1989624"/>
                  <a:gd name="connsiteY36" fmla="*/ 206774 h 1337138"/>
                  <a:gd name="connsiteX37" fmla="*/ 1828800 w 1989624"/>
                  <a:gd name="connsiteY37" fmla="*/ 257319 h 1337138"/>
                  <a:gd name="connsiteX38" fmla="*/ 1764471 w 1989624"/>
                  <a:gd name="connsiteY38" fmla="*/ 312459 h 1337138"/>
                  <a:gd name="connsiteX39" fmla="*/ 1709331 w 1989624"/>
                  <a:gd name="connsiteY39" fmla="*/ 363003 h 1337138"/>
                  <a:gd name="connsiteX40" fmla="*/ 1617431 w 1989624"/>
                  <a:gd name="connsiteY40" fmla="*/ 408953 h 1337138"/>
                  <a:gd name="connsiteX41" fmla="*/ 1543912 w 1989624"/>
                  <a:gd name="connsiteY41" fmla="*/ 459498 h 1337138"/>
                  <a:gd name="connsiteX42" fmla="*/ 1442822 w 1989624"/>
                  <a:gd name="connsiteY42" fmla="*/ 496258 h 1337138"/>
                  <a:gd name="connsiteX43" fmla="*/ 1337138 w 1989624"/>
                  <a:gd name="connsiteY43" fmla="*/ 537612 h 1337138"/>
                  <a:gd name="connsiteX44" fmla="*/ 1240643 w 1989624"/>
                  <a:gd name="connsiteY44" fmla="*/ 583562 h 1337138"/>
                  <a:gd name="connsiteX45" fmla="*/ 1171719 w 1989624"/>
                  <a:gd name="connsiteY45" fmla="*/ 597347 h 1337138"/>
                  <a:gd name="connsiteX46" fmla="*/ 1107389 w 1989624"/>
                  <a:gd name="connsiteY46" fmla="*/ 661677 h 1337138"/>
                  <a:gd name="connsiteX47" fmla="*/ 1043060 w 1989624"/>
                  <a:gd name="connsiteY47" fmla="*/ 698437 h 1337138"/>
                  <a:gd name="connsiteX48" fmla="*/ 951160 w 1989624"/>
                  <a:gd name="connsiteY48" fmla="*/ 748981 h 1337138"/>
                  <a:gd name="connsiteX49" fmla="*/ 836286 w 1989624"/>
                  <a:gd name="connsiteY49" fmla="*/ 831691 h 1337138"/>
                  <a:gd name="connsiteX50" fmla="*/ 758171 w 1989624"/>
                  <a:gd name="connsiteY50" fmla="*/ 854666 h 1337138"/>
                  <a:gd name="connsiteX51" fmla="*/ 675462 w 1989624"/>
                  <a:gd name="connsiteY51" fmla="*/ 914400 h 1337138"/>
                  <a:gd name="connsiteX52" fmla="*/ 611132 w 1989624"/>
                  <a:gd name="connsiteY52" fmla="*/ 955755 h 1337138"/>
                  <a:gd name="connsiteX53" fmla="*/ 523827 w 1989624"/>
                  <a:gd name="connsiteY53" fmla="*/ 1015490 h 1337138"/>
                  <a:gd name="connsiteX54" fmla="*/ 445713 w 1989624"/>
                  <a:gd name="connsiteY54" fmla="*/ 1066035 h 1337138"/>
                  <a:gd name="connsiteX55" fmla="*/ 358408 w 1989624"/>
                  <a:gd name="connsiteY55" fmla="*/ 1116579 h 1337138"/>
                  <a:gd name="connsiteX56" fmla="*/ 289484 w 1989624"/>
                  <a:gd name="connsiteY56" fmla="*/ 1190099 h 1337138"/>
                  <a:gd name="connsiteX57" fmla="*/ 225154 w 1989624"/>
                  <a:gd name="connsiteY57" fmla="*/ 1249834 h 1337138"/>
                  <a:gd name="connsiteX58" fmla="*/ 179204 w 1989624"/>
                  <a:gd name="connsiteY58" fmla="*/ 1300378 h 1337138"/>
                  <a:gd name="connsiteX59" fmla="*/ 128660 w 1989624"/>
                  <a:gd name="connsiteY59" fmla="*/ 1332543 h 1337138"/>
                  <a:gd name="connsiteX60" fmla="*/ 64330 w 1989624"/>
                  <a:gd name="connsiteY60" fmla="*/ 1337138 h 1337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89624" h="1337138">
                    <a:moveTo>
                      <a:pt x="64330" y="1337138"/>
                    </a:moveTo>
                    <a:lnTo>
                      <a:pt x="13785" y="1304973"/>
                    </a:lnTo>
                    <a:lnTo>
                      <a:pt x="0" y="1291188"/>
                    </a:lnTo>
                    <a:lnTo>
                      <a:pt x="4595" y="1222264"/>
                    </a:lnTo>
                    <a:lnTo>
                      <a:pt x="18380" y="1176314"/>
                    </a:lnTo>
                    <a:lnTo>
                      <a:pt x="45950" y="1121174"/>
                    </a:lnTo>
                    <a:lnTo>
                      <a:pt x="147039" y="1043060"/>
                    </a:lnTo>
                    <a:lnTo>
                      <a:pt x="197584" y="997110"/>
                    </a:lnTo>
                    <a:lnTo>
                      <a:pt x="298674" y="951160"/>
                    </a:lnTo>
                    <a:lnTo>
                      <a:pt x="372193" y="891425"/>
                    </a:lnTo>
                    <a:lnTo>
                      <a:pt x="491663" y="817906"/>
                    </a:lnTo>
                    <a:lnTo>
                      <a:pt x="569777" y="771956"/>
                    </a:lnTo>
                    <a:lnTo>
                      <a:pt x="615727" y="735196"/>
                    </a:lnTo>
                    <a:lnTo>
                      <a:pt x="680057" y="684652"/>
                    </a:lnTo>
                    <a:lnTo>
                      <a:pt x="744386" y="657082"/>
                    </a:lnTo>
                    <a:lnTo>
                      <a:pt x="822501" y="624917"/>
                    </a:lnTo>
                    <a:lnTo>
                      <a:pt x="882235" y="588157"/>
                    </a:lnTo>
                    <a:lnTo>
                      <a:pt x="960350" y="555992"/>
                    </a:lnTo>
                    <a:lnTo>
                      <a:pt x="1061439" y="519232"/>
                    </a:lnTo>
                    <a:lnTo>
                      <a:pt x="1148744" y="468688"/>
                    </a:lnTo>
                    <a:lnTo>
                      <a:pt x="1190099" y="427333"/>
                    </a:lnTo>
                    <a:lnTo>
                      <a:pt x="1245238" y="395168"/>
                    </a:lnTo>
                    <a:lnTo>
                      <a:pt x="1309568" y="381383"/>
                    </a:lnTo>
                    <a:lnTo>
                      <a:pt x="1341733" y="330839"/>
                    </a:lnTo>
                    <a:lnTo>
                      <a:pt x="1419848" y="303269"/>
                    </a:lnTo>
                    <a:lnTo>
                      <a:pt x="1470392" y="266509"/>
                    </a:lnTo>
                    <a:lnTo>
                      <a:pt x="1571482" y="229749"/>
                    </a:lnTo>
                    <a:lnTo>
                      <a:pt x="1667976" y="174609"/>
                    </a:lnTo>
                    <a:lnTo>
                      <a:pt x="1769066" y="82710"/>
                    </a:lnTo>
                    <a:lnTo>
                      <a:pt x="1824205" y="41355"/>
                    </a:lnTo>
                    <a:lnTo>
                      <a:pt x="1874750" y="0"/>
                    </a:lnTo>
                    <a:lnTo>
                      <a:pt x="1934485" y="0"/>
                    </a:lnTo>
                    <a:lnTo>
                      <a:pt x="1971245" y="22975"/>
                    </a:lnTo>
                    <a:lnTo>
                      <a:pt x="1989624" y="50545"/>
                    </a:lnTo>
                    <a:lnTo>
                      <a:pt x="1980434" y="124065"/>
                    </a:lnTo>
                    <a:lnTo>
                      <a:pt x="1948270" y="179204"/>
                    </a:lnTo>
                    <a:lnTo>
                      <a:pt x="1897725" y="206774"/>
                    </a:lnTo>
                    <a:lnTo>
                      <a:pt x="1828800" y="257319"/>
                    </a:lnTo>
                    <a:lnTo>
                      <a:pt x="1764471" y="312459"/>
                    </a:lnTo>
                    <a:lnTo>
                      <a:pt x="1709331" y="363003"/>
                    </a:lnTo>
                    <a:lnTo>
                      <a:pt x="1617431" y="408953"/>
                    </a:lnTo>
                    <a:lnTo>
                      <a:pt x="1543912" y="459498"/>
                    </a:lnTo>
                    <a:lnTo>
                      <a:pt x="1442822" y="496258"/>
                    </a:lnTo>
                    <a:lnTo>
                      <a:pt x="1337138" y="537612"/>
                    </a:lnTo>
                    <a:lnTo>
                      <a:pt x="1240643" y="583562"/>
                    </a:lnTo>
                    <a:lnTo>
                      <a:pt x="1171719" y="597347"/>
                    </a:lnTo>
                    <a:lnTo>
                      <a:pt x="1107389" y="661677"/>
                    </a:lnTo>
                    <a:lnTo>
                      <a:pt x="1043060" y="698437"/>
                    </a:lnTo>
                    <a:lnTo>
                      <a:pt x="951160" y="748981"/>
                    </a:lnTo>
                    <a:lnTo>
                      <a:pt x="836286" y="831691"/>
                    </a:lnTo>
                    <a:lnTo>
                      <a:pt x="758171" y="854666"/>
                    </a:lnTo>
                    <a:lnTo>
                      <a:pt x="675462" y="914400"/>
                    </a:lnTo>
                    <a:lnTo>
                      <a:pt x="611132" y="955755"/>
                    </a:lnTo>
                    <a:lnTo>
                      <a:pt x="523827" y="1015490"/>
                    </a:lnTo>
                    <a:lnTo>
                      <a:pt x="445713" y="1066035"/>
                    </a:lnTo>
                    <a:lnTo>
                      <a:pt x="358408" y="1116579"/>
                    </a:lnTo>
                    <a:lnTo>
                      <a:pt x="289484" y="1190099"/>
                    </a:lnTo>
                    <a:lnTo>
                      <a:pt x="225154" y="1249834"/>
                    </a:lnTo>
                    <a:lnTo>
                      <a:pt x="179204" y="1300378"/>
                    </a:lnTo>
                    <a:lnTo>
                      <a:pt x="128660" y="1332543"/>
                    </a:lnTo>
                    <a:lnTo>
                      <a:pt x="64330" y="1337138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pl-PL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7" name="Elipsa 26"/>
            <p:cNvSpPr/>
            <p:nvPr/>
          </p:nvSpPr>
          <p:spPr bwMode="auto">
            <a:xfrm>
              <a:off x="5032061" y="1676185"/>
              <a:ext cx="157088" cy="15299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" name="pole tekstowe 30"/>
            <p:cNvSpPr txBox="1"/>
            <p:nvPr/>
          </p:nvSpPr>
          <p:spPr>
            <a:xfrm>
              <a:off x="4510021" y="1278777"/>
              <a:ext cx="90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232</a:t>
              </a:r>
              <a:r>
                <a:rPr lang="pl-PL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</a:t>
              </a:r>
              <a:endParaRPr lang="pl-PL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Prostokąt 25"/>
          <p:cNvSpPr/>
          <p:nvPr/>
        </p:nvSpPr>
        <p:spPr bwMode="auto">
          <a:xfrm>
            <a:off x="700859" y="4491666"/>
            <a:ext cx="306792" cy="17118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78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628377" y="1377056"/>
            <a:ext cx="7536532" cy="3445901"/>
            <a:chOff x="1202808" y="1641442"/>
            <a:chExt cx="7536532" cy="3445901"/>
          </a:xfrm>
        </p:grpSpPr>
        <p:grpSp>
          <p:nvGrpSpPr>
            <p:cNvPr id="7" name="Grupa 6"/>
            <p:cNvGrpSpPr>
              <a:grpSpLocks noChangeAspect="1"/>
            </p:cNvGrpSpPr>
            <p:nvPr/>
          </p:nvGrpSpPr>
          <p:grpSpPr>
            <a:xfrm>
              <a:off x="1513595" y="1716966"/>
              <a:ext cx="4991933" cy="2956008"/>
              <a:chOff x="1846439" y="2271600"/>
              <a:chExt cx="5396796" cy="3195750"/>
            </a:xfrm>
          </p:grpSpPr>
          <p:pic>
            <p:nvPicPr>
              <p:cNvPr id="62" name="Obraz 6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6" b="6179"/>
              <a:stretch/>
            </p:blipFill>
            <p:spPr>
              <a:xfrm>
                <a:off x="3732733" y="2273640"/>
                <a:ext cx="3510502" cy="1791765"/>
              </a:xfrm>
              <a:prstGeom prst="rect">
                <a:avLst/>
              </a:prstGeom>
            </p:spPr>
          </p:pic>
          <p:pic>
            <p:nvPicPr>
              <p:cNvPr id="63" name="Obraz 6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48"/>
              <a:stretch/>
            </p:blipFill>
            <p:spPr>
              <a:xfrm>
                <a:off x="1846439" y="2271600"/>
                <a:ext cx="2195554" cy="1909763"/>
              </a:xfrm>
              <a:prstGeom prst="rect">
                <a:avLst/>
              </a:prstGeom>
            </p:spPr>
          </p:pic>
          <p:pic>
            <p:nvPicPr>
              <p:cNvPr id="64" name="Obraz 6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881"/>
              <a:stretch/>
            </p:blipFill>
            <p:spPr>
              <a:xfrm>
                <a:off x="3332831" y="3669905"/>
                <a:ext cx="3509963" cy="1797445"/>
              </a:xfrm>
              <a:prstGeom prst="rect">
                <a:avLst/>
              </a:prstGeom>
            </p:spPr>
          </p:pic>
          <p:pic>
            <p:nvPicPr>
              <p:cNvPr id="65" name="Obraz 6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32" r="1" b="5881"/>
              <a:stretch/>
            </p:blipFill>
            <p:spPr>
              <a:xfrm>
                <a:off x="1846440" y="3669905"/>
                <a:ext cx="1795954" cy="1797445"/>
              </a:xfrm>
              <a:prstGeom prst="rect">
                <a:avLst/>
              </a:prstGeom>
            </p:spPr>
          </p:pic>
        </p:grpSp>
        <p:cxnSp>
          <p:nvCxnSpPr>
            <p:cNvPr id="8" name="Łącznik prostoliniowy 124"/>
            <p:cNvCxnSpPr/>
            <p:nvPr/>
          </p:nvCxnSpPr>
          <p:spPr bwMode="auto">
            <a:xfrm flipH="1" flipV="1">
              <a:off x="1384521" y="3379336"/>
              <a:ext cx="4847807" cy="6737"/>
            </a:xfrm>
            <a:prstGeom prst="line">
              <a:avLst/>
            </a:prstGeom>
            <a:solidFill>
              <a:srgbClr val="00FFFF"/>
            </a:solidFill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Łącznik prostoliniowy 125"/>
            <p:cNvCxnSpPr/>
            <p:nvPr/>
          </p:nvCxnSpPr>
          <p:spPr bwMode="auto">
            <a:xfrm flipH="1" flipV="1">
              <a:off x="1385127" y="3561917"/>
              <a:ext cx="4821460" cy="15206"/>
            </a:xfrm>
            <a:prstGeom prst="line">
              <a:avLst/>
            </a:prstGeom>
            <a:solidFill>
              <a:srgbClr val="00FFFF"/>
            </a:solidFill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Łącznik prostoliniowy 126"/>
            <p:cNvCxnSpPr/>
            <p:nvPr/>
          </p:nvCxnSpPr>
          <p:spPr bwMode="auto">
            <a:xfrm>
              <a:off x="1513596" y="2284856"/>
              <a:ext cx="0" cy="2469602"/>
            </a:xfrm>
            <a:prstGeom prst="line">
              <a:avLst/>
            </a:prstGeom>
            <a:solidFill>
              <a:srgbClr val="00FFFF"/>
            </a:solidFill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Łącznik prostoliniowy 127"/>
            <p:cNvCxnSpPr/>
            <p:nvPr/>
          </p:nvCxnSpPr>
          <p:spPr bwMode="auto">
            <a:xfrm>
              <a:off x="1693186" y="2284855"/>
              <a:ext cx="0" cy="2469602"/>
            </a:xfrm>
            <a:prstGeom prst="line">
              <a:avLst/>
            </a:prstGeom>
            <a:solidFill>
              <a:srgbClr val="00FFFF"/>
            </a:solidFill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Prostokąt 12"/>
            <p:cNvSpPr/>
            <p:nvPr/>
          </p:nvSpPr>
          <p:spPr bwMode="auto">
            <a:xfrm>
              <a:off x="1427758" y="1674920"/>
              <a:ext cx="360810" cy="5818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1359907" y="4718011"/>
              <a:ext cx="44114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</a:rPr>
                <a:t>28</a:t>
              </a:r>
              <a:endPara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2894734" y="4659673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36</a:t>
              </a:r>
              <a:endPara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3270580" y="4658813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38</a:t>
              </a:r>
              <a:endPara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1764312" y="4665893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30</a:t>
              </a:r>
              <a:endPara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523878" y="4665893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34</a:t>
              </a:r>
              <a:endPara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634077" y="4661498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40</a:t>
              </a:r>
              <a:endPara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2142310" y="4663509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32</a:t>
              </a:r>
              <a:endPara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37" name="Grupa 36"/>
            <p:cNvGrpSpPr/>
            <p:nvPr/>
          </p:nvGrpSpPr>
          <p:grpSpPr>
            <a:xfrm>
              <a:off x="1202808" y="2429054"/>
              <a:ext cx="367215" cy="2255706"/>
              <a:chOff x="755313" y="2074325"/>
              <a:chExt cx="501759" cy="3082177"/>
            </a:xfrm>
          </p:grpSpPr>
          <p:sp>
            <p:nvSpPr>
              <p:cNvPr id="47" name="Text Box 14"/>
              <p:cNvSpPr txBox="1">
                <a:spLocks noChangeArrowheads="1"/>
              </p:cNvSpPr>
              <p:nvPr/>
            </p:nvSpPr>
            <p:spPr bwMode="auto">
              <a:xfrm>
                <a:off x="784969" y="2600376"/>
                <a:ext cx="462597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</a:rPr>
                  <a:t>Ga</a:t>
                </a:r>
                <a:endParaRPr kumimoji="0" lang="pl-P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8" name="Text Box 14"/>
              <p:cNvSpPr txBox="1">
                <a:spLocks noChangeArrowheads="1"/>
              </p:cNvSpPr>
              <p:nvPr/>
            </p:nvSpPr>
            <p:spPr bwMode="auto">
              <a:xfrm>
                <a:off x="793409" y="2861988"/>
                <a:ext cx="445074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</a:rPr>
                  <a:t>Zn</a:t>
                </a:r>
                <a:endParaRPr kumimoji="0" lang="pl-P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9" name="Text Box 15"/>
              <p:cNvSpPr txBox="1">
                <a:spLocks noChangeArrowheads="1"/>
              </p:cNvSpPr>
              <p:nvPr/>
            </p:nvSpPr>
            <p:spPr bwMode="auto">
              <a:xfrm>
                <a:off x="782316" y="2357372"/>
                <a:ext cx="462597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</a:rPr>
                  <a:t>Ge</a:t>
                </a:r>
                <a:endParaRPr kumimoji="0" lang="pl-P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0" name="Text Box 12"/>
              <p:cNvSpPr txBox="1">
                <a:spLocks noChangeArrowheads="1"/>
              </p:cNvSpPr>
              <p:nvPr/>
            </p:nvSpPr>
            <p:spPr bwMode="auto">
              <a:xfrm>
                <a:off x="784969" y="3349933"/>
                <a:ext cx="410029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</a:rPr>
                  <a:t>Ni</a:t>
                </a:r>
                <a:endParaRPr kumimoji="0" lang="pl-P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1" name="Text Box 6"/>
              <p:cNvSpPr txBox="1">
                <a:spLocks noChangeArrowheads="1"/>
              </p:cNvSpPr>
              <p:nvPr/>
            </p:nvSpPr>
            <p:spPr bwMode="auto">
              <a:xfrm>
                <a:off x="755313" y="4386863"/>
                <a:ext cx="427552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</a:rPr>
                  <a:t>Cr</a:t>
                </a:r>
                <a:endParaRPr kumimoji="0" lang="pl-P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2" name="Text Box 11"/>
              <p:cNvSpPr txBox="1">
                <a:spLocks noChangeArrowheads="1"/>
              </p:cNvSpPr>
              <p:nvPr/>
            </p:nvSpPr>
            <p:spPr bwMode="auto">
              <a:xfrm>
                <a:off x="792230" y="3872993"/>
                <a:ext cx="436313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</a:rPr>
                  <a:t>Fe</a:t>
                </a:r>
                <a:endParaRPr kumimoji="0" lang="pl-P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3" name="Text Box 13"/>
              <p:cNvSpPr txBox="1">
                <a:spLocks noChangeArrowheads="1"/>
              </p:cNvSpPr>
              <p:nvPr/>
            </p:nvSpPr>
            <p:spPr bwMode="auto">
              <a:xfrm>
                <a:off x="788977" y="4841095"/>
                <a:ext cx="392507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</a:rPr>
                  <a:t>Ti</a:t>
                </a:r>
                <a:endParaRPr kumimoji="0" lang="pl-P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4" name="Text Box 13"/>
              <p:cNvSpPr txBox="1">
                <a:spLocks noChangeArrowheads="1"/>
              </p:cNvSpPr>
              <p:nvPr/>
            </p:nvSpPr>
            <p:spPr bwMode="auto">
              <a:xfrm>
                <a:off x="808395" y="4621893"/>
                <a:ext cx="357461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</a:rPr>
                  <a:t>V</a:t>
                </a:r>
              </a:p>
            </p:txBody>
          </p:sp>
          <p:sp>
            <p:nvSpPr>
              <p:cNvPr id="55" name="Text Box 6"/>
              <p:cNvSpPr txBox="1">
                <a:spLocks noChangeArrowheads="1"/>
              </p:cNvSpPr>
              <p:nvPr/>
            </p:nvSpPr>
            <p:spPr bwMode="auto">
              <a:xfrm>
                <a:off x="776953" y="4137905"/>
                <a:ext cx="480119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</a:rPr>
                  <a:t>Mn</a:t>
                </a:r>
                <a:endParaRPr kumimoji="0" lang="pl-P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6" name="Text Box 11"/>
              <p:cNvSpPr txBox="1">
                <a:spLocks noChangeArrowheads="1"/>
              </p:cNvSpPr>
              <p:nvPr/>
            </p:nvSpPr>
            <p:spPr bwMode="auto">
              <a:xfrm>
                <a:off x="792230" y="3611543"/>
                <a:ext cx="462597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</a:rPr>
                  <a:t>Co</a:t>
                </a:r>
                <a:endParaRPr kumimoji="0" lang="pl-P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7" name="Text Box 12"/>
              <p:cNvSpPr txBox="1">
                <a:spLocks noChangeArrowheads="1"/>
              </p:cNvSpPr>
              <p:nvPr/>
            </p:nvSpPr>
            <p:spPr bwMode="auto">
              <a:xfrm>
                <a:off x="770970" y="3099748"/>
                <a:ext cx="462597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</a:rPr>
                  <a:t>Cu</a:t>
                </a:r>
                <a:endParaRPr kumimoji="0" lang="pl-P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8" name="Text Box 15"/>
              <p:cNvSpPr txBox="1">
                <a:spLocks noChangeArrowheads="1"/>
              </p:cNvSpPr>
              <p:nvPr/>
            </p:nvSpPr>
            <p:spPr bwMode="auto">
              <a:xfrm>
                <a:off x="792230" y="2074325"/>
                <a:ext cx="453836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</a:rPr>
                  <a:t>As</a:t>
                </a:r>
                <a:endParaRPr kumimoji="0" lang="pl-P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1645853" y="2256737"/>
              <a:ext cx="31130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S</a:t>
              </a:r>
              <a:r>
                <a:rPr kumimoji="0" lang="pl-PL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e</a:t>
              </a:r>
              <a:endParaRPr kumimoji="0" lang="pl-PL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1969363" y="2048349"/>
              <a:ext cx="31290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Br</a:t>
              </a:r>
              <a:endParaRPr kumimoji="0" lang="pl-PL" sz="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0" name="Text Box 15"/>
            <p:cNvSpPr txBox="1">
              <a:spLocks noChangeArrowheads="1"/>
            </p:cNvSpPr>
            <p:nvPr/>
          </p:nvSpPr>
          <p:spPr bwMode="auto">
            <a:xfrm>
              <a:off x="2184789" y="1888491"/>
              <a:ext cx="29848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Kr</a:t>
              </a:r>
              <a:endParaRPr kumimoji="0" lang="pl-PL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2363417" y="1674920"/>
              <a:ext cx="320922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Rb</a:t>
              </a:r>
              <a:endParaRPr kumimoji="0" lang="pl-PL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4019017" y="4446680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42</a:t>
              </a:r>
              <a:endPara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4377260" y="4251673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44</a:t>
              </a:r>
              <a:endPara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4731201" y="4058310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46</a:t>
              </a:r>
              <a:endPara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5105844" y="3892245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48</a:t>
              </a:r>
              <a:endPara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4" name="Grupa 3"/>
            <p:cNvGrpSpPr/>
            <p:nvPr/>
          </p:nvGrpSpPr>
          <p:grpSpPr>
            <a:xfrm>
              <a:off x="3732657" y="3021837"/>
              <a:ext cx="176616" cy="174006"/>
              <a:chOff x="3306813" y="2917653"/>
              <a:chExt cx="176616" cy="174006"/>
            </a:xfrm>
          </p:grpSpPr>
          <p:sp>
            <p:nvSpPr>
              <p:cNvPr id="5" name="Prostokąt 4"/>
              <p:cNvSpPr/>
              <p:nvPr/>
            </p:nvSpPr>
            <p:spPr bwMode="auto">
              <a:xfrm>
                <a:off x="3306813" y="2917653"/>
                <a:ext cx="176616" cy="174006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pole tekstowe 5"/>
              <p:cNvSpPr txBox="1"/>
              <p:nvPr/>
            </p:nvSpPr>
            <p:spPr>
              <a:xfrm>
                <a:off x="3323674" y="2917653"/>
                <a:ext cx="144270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70Zn</a:t>
                </a:r>
              </a:p>
            </p:txBody>
          </p:sp>
        </p:grpSp>
        <p:pic>
          <p:nvPicPr>
            <p:cNvPr id="72" name="Obraz 71"/>
            <p:cNvPicPr>
              <a:picLocks noChangeAspect="1"/>
            </p:cNvPicPr>
            <p:nvPr/>
          </p:nvPicPr>
          <p:blipFill rotWithShape="1">
            <a:blip r:embed="rId10"/>
            <a:srcRect l="2909" t="30674" b="6288"/>
            <a:stretch/>
          </p:blipFill>
          <p:spPr>
            <a:xfrm>
              <a:off x="5568065" y="1716966"/>
              <a:ext cx="3171275" cy="1120304"/>
            </a:xfrm>
            <a:prstGeom prst="rect">
              <a:avLst/>
            </a:prstGeom>
          </p:spPr>
        </p:pic>
        <p:grpSp>
          <p:nvGrpSpPr>
            <p:cNvPr id="12" name="Grupa 11"/>
            <p:cNvGrpSpPr/>
            <p:nvPr/>
          </p:nvGrpSpPr>
          <p:grpSpPr>
            <a:xfrm>
              <a:off x="5516088" y="1641442"/>
              <a:ext cx="300161" cy="2658818"/>
              <a:chOff x="5900351" y="2031565"/>
              <a:chExt cx="410138" cy="3632986"/>
            </a:xfrm>
          </p:grpSpPr>
          <p:cxnSp>
            <p:nvCxnSpPr>
              <p:cNvPr id="59" name="Łącznik prostoliniowy 135"/>
              <p:cNvCxnSpPr/>
              <p:nvPr/>
            </p:nvCxnSpPr>
            <p:spPr bwMode="auto">
              <a:xfrm>
                <a:off x="5979871" y="2031566"/>
                <a:ext cx="0" cy="3374443"/>
              </a:xfrm>
              <a:prstGeom prst="line">
                <a:avLst/>
              </a:prstGeom>
              <a:solidFill>
                <a:srgbClr val="00FFFF"/>
              </a:solidFill>
              <a:ln w="3810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Łącznik prostoliniowy 136"/>
              <p:cNvCxnSpPr/>
              <p:nvPr/>
            </p:nvCxnSpPr>
            <p:spPr bwMode="auto">
              <a:xfrm>
                <a:off x="6225261" y="2031565"/>
                <a:ext cx="0" cy="3374443"/>
              </a:xfrm>
              <a:prstGeom prst="line">
                <a:avLst/>
              </a:prstGeom>
              <a:solidFill>
                <a:srgbClr val="00FFFF"/>
              </a:solidFill>
              <a:ln w="3810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1" name="Prostokąt 60"/>
              <p:cNvSpPr/>
              <p:nvPr/>
            </p:nvSpPr>
            <p:spPr bwMode="auto">
              <a:xfrm>
                <a:off x="5900351" y="5137878"/>
                <a:ext cx="410138" cy="526673"/>
              </a:xfrm>
              <a:prstGeom prst="rect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6" name="Text Box 4"/>
            <p:cNvSpPr txBox="1">
              <a:spLocks noChangeArrowheads="1"/>
            </p:cNvSpPr>
            <p:nvPr/>
          </p:nvSpPr>
          <p:spPr bwMode="auto">
            <a:xfrm>
              <a:off x="5475316" y="3841673"/>
              <a:ext cx="44114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</a:rPr>
                <a:t>50</a:t>
              </a:r>
              <a:endPara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68" name="Grupa 67"/>
            <p:cNvGrpSpPr/>
            <p:nvPr/>
          </p:nvGrpSpPr>
          <p:grpSpPr>
            <a:xfrm>
              <a:off x="5475313" y="3280784"/>
              <a:ext cx="400509" cy="408095"/>
              <a:chOff x="3029709" y="3868800"/>
              <a:chExt cx="360405" cy="408095"/>
            </a:xfrm>
          </p:grpSpPr>
          <p:sp>
            <p:nvSpPr>
              <p:cNvPr id="69" name="Oval 29"/>
              <p:cNvSpPr>
                <a:spLocks noChangeAspect="1" noChangeArrowheads="1"/>
              </p:cNvSpPr>
              <p:nvPr/>
            </p:nvSpPr>
            <p:spPr bwMode="auto">
              <a:xfrm>
                <a:off x="3029709" y="3868800"/>
                <a:ext cx="360405" cy="40809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33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Text Box 30"/>
              <p:cNvSpPr txBox="1">
                <a:spLocks noChangeArrowheads="1"/>
              </p:cNvSpPr>
              <p:nvPr/>
            </p:nvSpPr>
            <p:spPr bwMode="auto">
              <a:xfrm>
                <a:off x="3057554" y="3942935"/>
                <a:ext cx="308693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l-PL" sz="1600" kern="0" baseline="30000" dirty="0">
                    <a:solidFill>
                      <a:srgbClr val="FFFFFF"/>
                    </a:solidFill>
                    <a:latin typeface="Arial" charset="0"/>
                  </a:rPr>
                  <a:t>7</a:t>
                </a:r>
                <a:r>
                  <a:rPr kumimoji="0" lang="pl-PL" sz="16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8</a:t>
                </a:r>
                <a:r>
                  <a:rPr kumimoji="0" lang="pl-PL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Ni</a:t>
                </a:r>
                <a:endParaRPr kumimoji="0" lang="pl-P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73" name="Prostokąt 72"/>
            <p:cNvSpPr/>
            <p:nvPr/>
          </p:nvSpPr>
          <p:spPr>
            <a:xfrm>
              <a:off x="5753875" y="2466065"/>
              <a:ext cx="757873" cy="578813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76" name="Grupa 75"/>
          <p:cNvGrpSpPr/>
          <p:nvPr/>
        </p:nvGrpSpPr>
        <p:grpSpPr>
          <a:xfrm>
            <a:off x="72785" y="-14544"/>
            <a:ext cx="2799915" cy="3045089"/>
            <a:chOff x="50787" y="138572"/>
            <a:chExt cx="2799915" cy="3045089"/>
          </a:xfrm>
        </p:grpSpPr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7" y="138572"/>
              <a:ext cx="2799915" cy="1822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Prostokąt 77"/>
            <p:cNvSpPr/>
            <p:nvPr/>
          </p:nvSpPr>
          <p:spPr>
            <a:xfrm flipV="1">
              <a:off x="515789" y="1336296"/>
              <a:ext cx="519642" cy="193876"/>
            </a:xfrm>
            <a:prstGeom prst="rect">
              <a:avLst/>
            </a:prstGeom>
            <a:solidFill>
              <a:srgbClr val="FFC000">
                <a:alpha val="58000"/>
              </a:srgbClr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79" name="Łącznik prostoliniowy 140"/>
            <p:cNvCxnSpPr/>
            <p:nvPr/>
          </p:nvCxnSpPr>
          <p:spPr bwMode="auto">
            <a:xfrm>
              <a:off x="1049899" y="1347544"/>
              <a:ext cx="1399043" cy="176878"/>
            </a:xfrm>
            <a:prstGeom prst="line">
              <a:avLst/>
            </a:prstGeom>
            <a:solidFill>
              <a:srgbClr val="00FFFF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Łącznik prostoliniowy 141"/>
            <p:cNvCxnSpPr>
              <a:endCxn id="57" idx="1"/>
            </p:cNvCxnSpPr>
            <p:nvPr/>
          </p:nvCxnSpPr>
          <p:spPr bwMode="auto">
            <a:xfrm>
              <a:off x="515789" y="1554960"/>
              <a:ext cx="102049" cy="1628701"/>
            </a:xfrm>
            <a:prstGeom prst="line">
              <a:avLst/>
            </a:prstGeom>
            <a:solidFill>
              <a:srgbClr val="00FFFF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2441880" y="105658"/>
            <a:ext cx="393866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 Yields of products </a:t>
            </a:r>
            <a:r>
              <a:rPr lang="pl-PL" sz="16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sz="1600" b="1" dirty="0" smtClean="0">
                <a:solidFill>
                  <a:srgbClr val="7030A0"/>
                </a:solidFill>
                <a:latin typeface="Arial" charset="0"/>
              </a:rPr>
              <a:t>from </a:t>
            </a:r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the </a:t>
            </a:r>
            <a:r>
              <a:rPr lang="en-US" sz="1600" b="1" dirty="0" smtClean="0">
                <a:solidFill>
                  <a:srgbClr val="7030A0"/>
                </a:solidFill>
                <a:latin typeface="Arial" charset="0"/>
              </a:rPr>
              <a:t>neutron </a:t>
            </a:r>
            <a:endParaRPr lang="pl-PL" sz="1600" b="1" dirty="0" smtClean="0">
              <a:solidFill>
                <a:srgbClr val="7030A0"/>
              </a:solidFill>
              <a:latin typeface="Arial" charset="0"/>
            </a:endParaRPr>
          </a:p>
          <a:p>
            <a:pPr algn="ctr" eaLnBrk="1" hangingPunct="1"/>
            <a:r>
              <a:rPr lang="en-US" sz="1600" b="1" dirty="0" smtClean="0">
                <a:solidFill>
                  <a:srgbClr val="7030A0"/>
                </a:solidFill>
                <a:latin typeface="Arial" charset="0"/>
              </a:rPr>
              <a:t>induced </a:t>
            </a:r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fission </a:t>
            </a:r>
            <a:r>
              <a:rPr lang="pl-PL" sz="1600" b="1" dirty="0" smtClean="0">
                <a:solidFill>
                  <a:srgbClr val="7030A0"/>
                </a:solidFill>
                <a:latin typeface="Arial" charset="0"/>
              </a:rPr>
              <a:t>in the region </a:t>
            </a:r>
          </a:p>
          <a:p>
            <a:pPr algn="ctr" eaLnBrk="1" hangingPunct="1"/>
            <a:r>
              <a:rPr lang="pl-PL" sz="1600" b="1" dirty="0" smtClean="0">
                <a:solidFill>
                  <a:srgbClr val="7030A0"/>
                </a:solidFill>
                <a:latin typeface="Arial" charset="0"/>
              </a:rPr>
              <a:t>of </a:t>
            </a:r>
            <a:r>
              <a:rPr lang="pl-PL" sz="1600" b="1" dirty="0" err="1" smtClean="0">
                <a:solidFill>
                  <a:srgbClr val="7030A0"/>
                </a:solidFill>
                <a:latin typeface="Arial" charset="0"/>
              </a:rPr>
              <a:t>interest</a:t>
            </a:r>
            <a:endParaRPr lang="pl-PL" sz="1600" b="1" dirty="0" smtClean="0">
              <a:solidFill>
                <a:srgbClr val="7030A0"/>
              </a:solidFill>
              <a:latin typeface="Arial" charset="0"/>
            </a:endParaRPr>
          </a:p>
          <a:p>
            <a:pPr algn="ctr" eaLnBrk="1" hangingPunct="1"/>
            <a:r>
              <a:rPr lang="pl-PL" sz="16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l-PL" sz="1600" b="1" i="1" dirty="0" smtClean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pl-PL" sz="1600" dirty="0" smtClean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pl-PL" sz="1600" dirty="0" err="1" smtClean="0">
                <a:solidFill>
                  <a:srgbClr val="FF0000"/>
                </a:solidFill>
                <a:latin typeface="Arial" charset="0"/>
              </a:rPr>
              <a:t>therm</a:t>
            </a:r>
            <a:r>
              <a:rPr lang="pl-PL" sz="1600" dirty="0" smtClean="0">
                <a:solidFill>
                  <a:srgbClr val="FF0000"/>
                </a:solidFill>
                <a:latin typeface="Arial" charset="0"/>
              </a:rPr>
              <a:t>)</a:t>
            </a:r>
            <a:r>
              <a:rPr lang="pl-PL" sz="1600" b="1" dirty="0" smtClean="0">
                <a:solidFill>
                  <a:srgbClr val="FF0000"/>
                </a:solidFill>
                <a:latin typeface="Arial" charset="0"/>
              </a:rPr>
              <a:t> + </a:t>
            </a:r>
            <a:r>
              <a:rPr lang="pl-PL" sz="1600" b="1" baseline="30000" dirty="0" smtClean="0">
                <a:solidFill>
                  <a:srgbClr val="FF0000"/>
                </a:solidFill>
                <a:latin typeface="Arial" charset="0"/>
              </a:rPr>
              <a:t>235</a:t>
            </a:r>
            <a:r>
              <a:rPr lang="pl-PL" sz="1600" b="1" dirty="0" smtClean="0">
                <a:solidFill>
                  <a:srgbClr val="FF0000"/>
                </a:solidFill>
                <a:latin typeface="Arial" charset="0"/>
              </a:rPr>
              <a:t>U</a:t>
            </a:r>
          </a:p>
          <a:p>
            <a:pPr algn="ctr" eaLnBrk="1" hangingPunct="1"/>
            <a:r>
              <a:rPr lang="pl-PL" sz="16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l-PL" sz="1600" b="1" i="1" dirty="0" smtClean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pl-PL" sz="1600" dirty="0" smtClean="0">
                <a:solidFill>
                  <a:srgbClr val="FF0000"/>
                </a:solidFill>
                <a:latin typeface="Arial" charset="0"/>
              </a:rPr>
              <a:t>(0.5,14 </a:t>
            </a:r>
            <a:r>
              <a:rPr lang="pl-PL" sz="1600" dirty="0" err="1" smtClean="0">
                <a:solidFill>
                  <a:srgbClr val="FF0000"/>
                </a:solidFill>
                <a:latin typeface="Arial" charset="0"/>
              </a:rPr>
              <a:t>MeV</a:t>
            </a:r>
            <a:r>
              <a:rPr lang="pl-PL" sz="1600" dirty="0" smtClean="0">
                <a:solidFill>
                  <a:srgbClr val="FF0000"/>
                </a:solidFill>
                <a:latin typeface="Arial" charset="0"/>
              </a:rPr>
              <a:t>) </a:t>
            </a:r>
            <a:r>
              <a:rPr lang="pl-PL" sz="1600" b="1" dirty="0" smtClean="0">
                <a:solidFill>
                  <a:srgbClr val="FF0000"/>
                </a:solidFill>
                <a:latin typeface="Arial" charset="0"/>
              </a:rPr>
              <a:t>+ </a:t>
            </a:r>
            <a:r>
              <a:rPr lang="pl-PL" sz="1600" b="1" baseline="30000" dirty="0" smtClean="0">
                <a:solidFill>
                  <a:srgbClr val="FF0000"/>
                </a:solidFill>
                <a:latin typeface="Arial" charset="0"/>
              </a:rPr>
              <a:t>232</a:t>
            </a:r>
            <a:r>
              <a:rPr lang="pl-PL" sz="1600" b="1" dirty="0" smtClean="0">
                <a:solidFill>
                  <a:srgbClr val="FF0000"/>
                </a:solidFill>
                <a:latin typeface="Arial" charset="0"/>
              </a:rPr>
              <a:t>Th</a:t>
            </a:r>
            <a:endParaRPr lang="en-US" sz="1600" b="1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115" name="Grupa 114"/>
          <p:cNvGrpSpPr/>
          <p:nvPr/>
        </p:nvGrpSpPr>
        <p:grpSpPr>
          <a:xfrm>
            <a:off x="5509846" y="107649"/>
            <a:ext cx="4257207" cy="6072994"/>
            <a:chOff x="5509846" y="107649"/>
            <a:chExt cx="4257207" cy="6072994"/>
          </a:xfrm>
        </p:grpSpPr>
        <p:sp>
          <p:nvSpPr>
            <p:cNvPr id="34" name="Prostokąt 33"/>
            <p:cNvSpPr/>
            <p:nvPr/>
          </p:nvSpPr>
          <p:spPr>
            <a:xfrm>
              <a:off x="6459603" y="107649"/>
              <a:ext cx="3306753" cy="6072994"/>
            </a:xfrm>
            <a:prstGeom prst="rect">
              <a:avLst/>
            </a:prstGeom>
            <a:solidFill>
              <a:schemeClr val="bg1"/>
            </a:solidFill>
            <a:ln w="381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20" name="Obraz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18909" y="2106191"/>
              <a:ext cx="3048144" cy="2142724"/>
            </a:xfrm>
            <a:prstGeom prst="rect">
              <a:avLst/>
            </a:prstGeom>
          </p:spPr>
        </p:pic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31301" y="107649"/>
              <a:ext cx="3012223" cy="2074680"/>
            </a:xfrm>
            <a:prstGeom prst="rect">
              <a:avLst/>
            </a:prstGeom>
          </p:spPr>
        </p:pic>
        <p:pic>
          <p:nvPicPr>
            <p:cNvPr id="21" name="Obraz 2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63342" y="4136870"/>
              <a:ext cx="3003014" cy="2043773"/>
            </a:xfrm>
            <a:prstGeom prst="rect">
              <a:avLst/>
            </a:prstGeom>
          </p:spPr>
        </p:pic>
        <p:sp>
          <p:nvSpPr>
            <p:cNvPr id="31" name="Dowolny kształt 30"/>
            <p:cNvSpPr/>
            <p:nvPr/>
          </p:nvSpPr>
          <p:spPr>
            <a:xfrm>
              <a:off x="5521569" y="2668350"/>
              <a:ext cx="1184640" cy="1580565"/>
            </a:xfrm>
            <a:custGeom>
              <a:avLst/>
              <a:gdLst>
                <a:gd name="connsiteX0" fmla="*/ 0 w 1430216"/>
                <a:gd name="connsiteY0" fmla="*/ 4512 h 1927096"/>
                <a:gd name="connsiteX1" fmla="*/ 269631 w 1430216"/>
                <a:gd name="connsiteY1" fmla="*/ 4512 h 1927096"/>
                <a:gd name="connsiteX2" fmla="*/ 468923 w 1430216"/>
                <a:gd name="connsiteY2" fmla="*/ 51404 h 1927096"/>
                <a:gd name="connsiteX3" fmla="*/ 644769 w 1430216"/>
                <a:gd name="connsiteY3" fmla="*/ 274142 h 1927096"/>
                <a:gd name="connsiteX4" fmla="*/ 832339 w 1430216"/>
                <a:gd name="connsiteY4" fmla="*/ 661004 h 1927096"/>
                <a:gd name="connsiteX5" fmla="*/ 1125416 w 1430216"/>
                <a:gd name="connsiteY5" fmla="*/ 1528512 h 1927096"/>
                <a:gd name="connsiteX6" fmla="*/ 1430216 w 1430216"/>
                <a:gd name="connsiteY6" fmla="*/ 1927096 h 19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0216" h="1927096">
                  <a:moveTo>
                    <a:pt x="0" y="4512"/>
                  </a:moveTo>
                  <a:cubicBezTo>
                    <a:pt x="95738" y="604"/>
                    <a:pt x="191477" y="-3303"/>
                    <a:pt x="269631" y="4512"/>
                  </a:cubicBezTo>
                  <a:cubicBezTo>
                    <a:pt x="347785" y="12327"/>
                    <a:pt x="406400" y="6466"/>
                    <a:pt x="468923" y="51404"/>
                  </a:cubicBezTo>
                  <a:cubicBezTo>
                    <a:pt x="531446" y="96342"/>
                    <a:pt x="584200" y="172542"/>
                    <a:pt x="644769" y="274142"/>
                  </a:cubicBezTo>
                  <a:cubicBezTo>
                    <a:pt x="705338" y="375742"/>
                    <a:pt x="752231" y="451942"/>
                    <a:pt x="832339" y="661004"/>
                  </a:cubicBezTo>
                  <a:cubicBezTo>
                    <a:pt x="912447" y="870066"/>
                    <a:pt x="1025770" y="1317497"/>
                    <a:pt x="1125416" y="1528512"/>
                  </a:cubicBezTo>
                  <a:cubicBezTo>
                    <a:pt x="1225062" y="1739527"/>
                    <a:pt x="1327639" y="1833311"/>
                    <a:pt x="1430216" y="1927096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3" name="Obraz 32"/>
            <p:cNvPicPr>
              <a:picLocks noChangeAspect="1"/>
            </p:cNvPicPr>
            <p:nvPr/>
          </p:nvPicPr>
          <p:blipFill rotWithShape="1">
            <a:blip r:embed="rId15"/>
            <a:srcRect l="36195"/>
            <a:stretch/>
          </p:blipFill>
          <p:spPr>
            <a:xfrm>
              <a:off x="6683188" y="119812"/>
              <a:ext cx="623412" cy="1930904"/>
            </a:xfrm>
            <a:prstGeom prst="rect">
              <a:avLst/>
            </a:prstGeom>
          </p:spPr>
        </p:pic>
        <p:sp>
          <p:nvSpPr>
            <p:cNvPr id="22" name="Dowolny kształt 21"/>
            <p:cNvSpPr/>
            <p:nvPr/>
          </p:nvSpPr>
          <p:spPr>
            <a:xfrm>
              <a:off x="5509846" y="1855147"/>
              <a:ext cx="1397363" cy="459937"/>
            </a:xfrm>
            <a:custGeom>
              <a:avLst/>
              <a:gdLst>
                <a:gd name="connsiteX0" fmla="*/ 0 w 1617785"/>
                <a:gd name="connsiteY0" fmla="*/ 644769 h 650408"/>
                <a:gd name="connsiteX1" fmla="*/ 375139 w 1617785"/>
                <a:gd name="connsiteY1" fmla="*/ 644769 h 650408"/>
                <a:gd name="connsiteX2" fmla="*/ 715108 w 1617785"/>
                <a:gd name="connsiteY2" fmla="*/ 586154 h 650408"/>
                <a:gd name="connsiteX3" fmla="*/ 1101969 w 1617785"/>
                <a:gd name="connsiteY3" fmla="*/ 433754 h 650408"/>
                <a:gd name="connsiteX4" fmla="*/ 1371600 w 1617785"/>
                <a:gd name="connsiteY4" fmla="*/ 234461 h 650408"/>
                <a:gd name="connsiteX5" fmla="*/ 1617785 w 1617785"/>
                <a:gd name="connsiteY5" fmla="*/ 0 h 65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785" h="650408">
                  <a:moveTo>
                    <a:pt x="0" y="644769"/>
                  </a:moveTo>
                  <a:cubicBezTo>
                    <a:pt x="127977" y="649653"/>
                    <a:pt x="255954" y="654538"/>
                    <a:pt x="375139" y="644769"/>
                  </a:cubicBezTo>
                  <a:cubicBezTo>
                    <a:pt x="494324" y="635000"/>
                    <a:pt x="593970" y="621323"/>
                    <a:pt x="715108" y="586154"/>
                  </a:cubicBezTo>
                  <a:cubicBezTo>
                    <a:pt x="836246" y="550985"/>
                    <a:pt x="992554" y="492369"/>
                    <a:pt x="1101969" y="433754"/>
                  </a:cubicBezTo>
                  <a:cubicBezTo>
                    <a:pt x="1211384" y="375139"/>
                    <a:pt x="1285631" y="306753"/>
                    <a:pt x="1371600" y="234461"/>
                  </a:cubicBezTo>
                  <a:cubicBezTo>
                    <a:pt x="1457569" y="162169"/>
                    <a:pt x="1537677" y="81084"/>
                    <a:pt x="1617785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83" name="Obraz 82"/>
            <p:cNvPicPr>
              <a:picLocks noChangeAspect="1"/>
            </p:cNvPicPr>
            <p:nvPr/>
          </p:nvPicPr>
          <p:blipFill rotWithShape="1">
            <a:blip r:embed="rId15"/>
            <a:srcRect r="72789" b="22259"/>
            <a:stretch/>
          </p:blipFill>
          <p:spPr>
            <a:xfrm>
              <a:off x="6475452" y="310132"/>
              <a:ext cx="217524" cy="1228137"/>
            </a:xfrm>
            <a:prstGeom prst="rect">
              <a:avLst/>
            </a:prstGeom>
          </p:spPr>
        </p:pic>
        <p:pic>
          <p:nvPicPr>
            <p:cNvPr id="66" name="Obraz 6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44492" y="2184015"/>
              <a:ext cx="562813" cy="1823565"/>
            </a:xfrm>
            <a:prstGeom prst="rect">
              <a:avLst/>
            </a:prstGeom>
          </p:spPr>
        </p:pic>
        <p:sp>
          <p:nvSpPr>
            <p:cNvPr id="28" name="Dowolny kształt 27"/>
            <p:cNvSpPr/>
            <p:nvPr/>
          </p:nvSpPr>
          <p:spPr>
            <a:xfrm>
              <a:off x="5521569" y="2488187"/>
              <a:ext cx="1241773" cy="309027"/>
            </a:xfrm>
            <a:custGeom>
              <a:avLst/>
              <a:gdLst>
                <a:gd name="connsiteX0" fmla="*/ 0 w 1383323"/>
                <a:gd name="connsiteY0" fmla="*/ 3384 h 331630"/>
                <a:gd name="connsiteX1" fmla="*/ 304800 w 1383323"/>
                <a:gd name="connsiteY1" fmla="*/ 3384 h 331630"/>
                <a:gd name="connsiteX2" fmla="*/ 668216 w 1383323"/>
                <a:gd name="connsiteY2" fmla="*/ 38553 h 331630"/>
                <a:gd name="connsiteX3" fmla="*/ 820616 w 1383323"/>
                <a:gd name="connsiteY3" fmla="*/ 73722 h 331630"/>
                <a:gd name="connsiteX4" fmla="*/ 1101970 w 1383323"/>
                <a:gd name="connsiteY4" fmla="*/ 190953 h 331630"/>
                <a:gd name="connsiteX5" fmla="*/ 1383323 w 1383323"/>
                <a:gd name="connsiteY5" fmla="*/ 331630 h 33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323" h="331630">
                  <a:moveTo>
                    <a:pt x="0" y="3384"/>
                  </a:moveTo>
                  <a:cubicBezTo>
                    <a:pt x="96715" y="453"/>
                    <a:pt x="193431" y="-2477"/>
                    <a:pt x="304800" y="3384"/>
                  </a:cubicBezTo>
                  <a:cubicBezTo>
                    <a:pt x="416169" y="9245"/>
                    <a:pt x="582247" y="26830"/>
                    <a:pt x="668216" y="38553"/>
                  </a:cubicBezTo>
                  <a:cubicBezTo>
                    <a:pt x="754185" y="50276"/>
                    <a:pt x="748324" y="48322"/>
                    <a:pt x="820616" y="73722"/>
                  </a:cubicBezTo>
                  <a:cubicBezTo>
                    <a:pt x="892908" y="99122"/>
                    <a:pt x="1008186" y="147968"/>
                    <a:pt x="1101970" y="190953"/>
                  </a:cubicBezTo>
                  <a:cubicBezTo>
                    <a:pt x="1195755" y="233938"/>
                    <a:pt x="1289539" y="282784"/>
                    <a:pt x="1383323" y="33163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7" name="Obraz 6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39313" y="4180683"/>
              <a:ext cx="583039" cy="1822047"/>
            </a:xfrm>
            <a:prstGeom prst="rect">
              <a:avLst/>
            </a:prstGeom>
          </p:spPr>
        </p:pic>
        <p:pic>
          <p:nvPicPr>
            <p:cNvPr id="84" name="Obraz 83"/>
            <p:cNvPicPr>
              <a:picLocks noChangeAspect="1"/>
            </p:cNvPicPr>
            <p:nvPr/>
          </p:nvPicPr>
          <p:blipFill rotWithShape="1">
            <a:blip r:embed="rId15"/>
            <a:srcRect r="72789" b="22259"/>
            <a:stretch/>
          </p:blipFill>
          <p:spPr>
            <a:xfrm>
              <a:off x="6465664" y="4336182"/>
              <a:ext cx="217524" cy="1228137"/>
            </a:xfrm>
            <a:prstGeom prst="rect">
              <a:avLst/>
            </a:prstGeom>
          </p:spPr>
        </p:pic>
        <p:sp>
          <p:nvSpPr>
            <p:cNvPr id="23" name="Elipsa 22"/>
            <p:cNvSpPr/>
            <p:nvPr/>
          </p:nvSpPr>
          <p:spPr>
            <a:xfrm>
              <a:off x="7572118" y="1264053"/>
              <a:ext cx="95865" cy="88491"/>
            </a:xfrm>
            <a:prstGeom prst="ellipse">
              <a:avLst/>
            </a:prstGeom>
            <a:solidFill>
              <a:srgbClr val="FFC000"/>
            </a:solidFill>
            <a:ln w="381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Elipsa 74"/>
            <p:cNvSpPr/>
            <p:nvPr/>
          </p:nvSpPr>
          <p:spPr>
            <a:xfrm>
              <a:off x="8129480" y="1275579"/>
              <a:ext cx="95865" cy="88491"/>
            </a:xfrm>
            <a:prstGeom prst="ellipse">
              <a:avLst/>
            </a:prstGeom>
            <a:solidFill>
              <a:srgbClr val="FFC000"/>
            </a:solidFill>
            <a:ln w="381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Elipsa 80"/>
            <p:cNvSpPr/>
            <p:nvPr/>
          </p:nvSpPr>
          <p:spPr>
            <a:xfrm>
              <a:off x="8707784" y="1657196"/>
              <a:ext cx="95865" cy="88491"/>
            </a:xfrm>
            <a:prstGeom prst="ellipse">
              <a:avLst/>
            </a:prstGeom>
            <a:solidFill>
              <a:srgbClr val="FFC000"/>
            </a:solidFill>
            <a:ln w="381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Elipsa 81"/>
            <p:cNvSpPr/>
            <p:nvPr/>
          </p:nvSpPr>
          <p:spPr>
            <a:xfrm>
              <a:off x="9344433" y="1833107"/>
              <a:ext cx="95865" cy="88491"/>
            </a:xfrm>
            <a:prstGeom prst="ellipse">
              <a:avLst/>
            </a:prstGeom>
            <a:solidFill>
              <a:srgbClr val="FFC000"/>
            </a:solidFill>
            <a:ln w="381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Dowolny kształt 29"/>
            <p:cNvSpPr/>
            <p:nvPr/>
          </p:nvSpPr>
          <p:spPr>
            <a:xfrm>
              <a:off x="7647039" y="1305232"/>
              <a:ext cx="1732935" cy="575187"/>
            </a:xfrm>
            <a:custGeom>
              <a:avLst/>
              <a:gdLst>
                <a:gd name="connsiteX0" fmla="*/ 0 w 1732935"/>
                <a:gd name="connsiteY0" fmla="*/ 0 h 575187"/>
                <a:gd name="connsiteX1" fmla="*/ 508819 w 1732935"/>
                <a:gd name="connsiteY1" fmla="*/ 14749 h 575187"/>
                <a:gd name="connsiteX2" fmla="*/ 1098755 w 1732935"/>
                <a:gd name="connsiteY2" fmla="*/ 398207 h 575187"/>
                <a:gd name="connsiteX3" fmla="*/ 1732935 w 1732935"/>
                <a:gd name="connsiteY3" fmla="*/ 575187 h 57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2935" h="575187">
                  <a:moveTo>
                    <a:pt x="0" y="0"/>
                  </a:moveTo>
                  <a:lnTo>
                    <a:pt x="508819" y="14749"/>
                  </a:lnTo>
                  <a:lnTo>
                    <a:pt x="1098755" y="398207"/>
                  </a:lnTo>
                  <a:lnTo>
                    <a:pt x="1732935" y="575187"/>
                  </a:lnTo>
                </a:path>
              </a:pathLst>
            </a:custGeom>
            <a:noFill/>
            <a:ln w="127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32" name="Grupa 31"/>
            <p:cNvGrpSpPr/>
            <p:nvPr/>
          </p:nvGrpSpPr>
          <p:grpSpPr>
            <a:xfrm>
              <a:off x="7563799" y="2270839"/>
              <a:ext cx="1912883" cy="3697183"/>
              <a:chOff x="7741887" y="664425"/>
              <a:chExt cx="1912883" cy="3697183"/>
            </a:xfrm>
          </p:grpSpPr>
          <p:sp>
            <p:nvSpPr>
              <p:cNvPr id="86" name="Elipsa 85"/>
              <p:cNvSpPr/>
              <p:nvPr/>
            </p:nvSpPr>
            <p:spPr>
              <a:xfrm>
                <a:off x="7745424" y="664425"/>
                <a:ext cx="95865" cy="88491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Elipsa 86"/>
              <p:cNvSpPr/>
              <p:nvPr/>
            </p:nvSpPr>
            <p:spPr>
              <a:xfrm>
                <a:off x="8259635" y="1260251"/>
                <a:ext cx="95865" cy="88491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Elipsa 87"/>
              <p:cNvSpPr/>
              <p:nvPr/>
            </p:nvSpPr>
            <p:spPr>
              <a:xfrm>
                <a:off x="8887696" y="2044012"/>
                <a:ext cx="95865" cy="88491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Elipsa 88"/>
              <p:cNvSpPr/>
              <p:nvPr/>
            </p:nvSpPr>
            <p:spPr>
              <a:xfrm>
                <a:off x="9527538" y="2230150"/>
                <a:ext cx="95865" cy="88491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Elipsa 94"/>
              <p:cNvSpPr/>
              <p:nvPr/>
            </p:nvSpPr>
            <p:spPr>
              <a:xfrm>
                <a:off x="7741887" y="3564119"/>
                <a:ext cx="95865" cy="88491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Elipsa 95"/>
              <p:cNvSpPr/>
              <p:nvPr/>
            </p:nvSpPr>
            <p:spPr>
              <a:xfrm>
                <a:off x="8309431" y="4117996"/>
                <a:ext cx="95865" cy="88491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Elipsa 96"/>
              <p:cNvSpPr/>
              <p:nvPr/>
            </p:nvSpPr>
            <p:spPr>
              <a:xfrm>
                <a:off x="8969746" y="4273117"/>
                <a:ext cx="95865" cy="88491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8" name="Elipsa 97"/>
              <p:cNvSpPr/>
              <p:nvPr/>
            </p:nvSpPr>
            <p:spPr>
              <a:xfrm>
                <a:off x="9558905" y="4273117"/>
                <a:ext cx="95865" cy="88491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35" name="Dowolny kształt 34"/>
            <p:cNvSpPr/>
            <p:nvPr/>
          </p:nvSpPr>
          <p:spPr>
            <a:xfrm>
              <a:off x="7639665" y="2344994"/>
              <a:ext cx="1769806" cy="1541206"/>
            </a:xfrm>
            <a:custGeom>
              <a:avLst/>
              <a:gdLst>
                <a:gd name="connsiteX0" fmla="*/ 0 w 1769806"/>
                <a:gd name="connsiteY0" fmla="*/ 0 h 1541206"/>
                <a:gd name="connsiteX1" fmla="*/ 479322 w 1769806"/>
                <a:gd name="connsiteY1" fmla="*/ 575187 h 1541206"/>
                <a:gd name="connsiteX2" fmla="*/ 1120877 w 1769806"/>
                <a:gd name="connsiteY2" fmla="*/ 1364225 h 1541206"/>
                <a:gd name="connsiteX3" fmla="*/ 1769806 w 1769806"/>
                <a:gd name="connsiteY3" fmla="*/ 1541206 h 154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9806" h="1541206">
                  <a:moveTo>
                    <a:pt x="0" y="0"/>
                  </a:moveTo>
                  <a:lnTo>
                    <a:pt x="479322" y="575187"/>
                  </a:lnTo>
                  <a:lnTo>
                    <a:pt x="1120877" y="1364225"/>
                  </a:lnTo>
                  <a:lnTo>
                    <a:pt x="1769806" y="1541206"/>
                  </a:lnTo>
                </a:path>
              </a:pathLst>
            </a:custGeom>
            <a:noFill/>
            <a:ln w="127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9" name="Dowolny kształt 98"/>
            <p:cNvSpPr/>
            <p:nvPr/>
          </p:nvSpPr>
          <p:spPr>
            <a:xfrm>
              <a:off x="7620000" y="5225143"/>
              <a:ext cx="1811383" cy="705394"/>
            </a:xfrm>
            <a:custGeom>
              <a:avLst/>
              <a:gdLst>
                <a:gd name="connsiteX0" fmla="*/ 0 w 1811383"/>
                <a:gd name="connsiteY0" fmla="*/ 0 h 705394"/>
                <a:gd name="connsiteX1" fmla="*/ 539931 w 1811383"/>
                <a:gd name="connsiteY1" fmla="*/ 531223 h 705394"/>
                <a:gd name="connsiteX2" fmla="*/ 1219200 w 1811383"/>
                <a:gd name="connsiteY2" fmla="*/ 705394 h 705394"/>
                <a:gd name="connsiteX3" fmla="*/ 1811383 w 1811383"/>
                <a:gd name="connsiteY3" fmla="*/ 696686 h 70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1383" h="705394">
                  <a:moveTo>
                    <a:pt x="0" y="0"/>
                  </a:moveTo>
                  <a:lnTo>
                    <a:pt x="539931" y="531223"/>
                  </a:lnTo>
                  <a:lnTo>
                    <a:pt x="1219200" y="705394"/>
                  </a:lnTo>
                  <a:lnTo>
                    <a:pt x="1811383" y="696686"/>
                  </a:lnTo>
                </a:path>
              </a:pathLst>
            </a:custGeom>
            <a:noFill/>
            <a:ln w="127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06" name="Grupa 105"/>
            <p:cNvGrpSpPr/>
            <p:nvPr/>
          </p:nvGrpSpPr>
          <p:grpSpPr>
            <a:xfrm>
              <a:off x="8244000" y="588187"/>
              <a:ext cx="1322352" cy="276999"/>
              <a:chOff x="8244000" y="588187"/>
              <a:chExt cx="1322352" cy="276999"/>
            </a:xfrm>
          </p:grpSpPr>
          <p:sp>
            <p:nvSpPr>
              <p:cNvPr id="100" name="Elipsa 99"/>
              <p:cNvSpPr/>
              <p:nvPr/>
            </p:nvSpPr>
            <p:spPr>
              <a:xfrm>
                <a:off x="8317103" y="685843"/>
                <a:ext cx="95865" cy="88491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2" name="Dowolny kształt 101"/>
              <p:cNvSpPr/>
              <p:nvPr/>
            </p:nvSpPr>
            <p:spPr>
              <a:xfrm>
                <a:off x="8244000" y="722811"/>
                <a:ext cx="252000" cy="8709"/>
              </a:xfrm>
              <a:custGeom>
                <a:avLst/>
                <a:gdLst>
                  <a:gd name="connsiteX0" fmla="*/ 0 w 235131"/>
                  <a:gd name="connsiteY0" fmla="*/ 0 h 8709"/>
                  <a:gd name="connsiteX1" fmla="*/ 235131 w 235131"/>
                  <a:gd name="connsiteY1" fmla="*/ 8709 h 8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5131" h="8709">
                    <a:moveTo>
                      <a:pt x="0" y="0"/>
                    </a:moveTo>
                    <a:lnTo>
                      <a:pt x="235131" y="8709"/>
                    </a:lnTo>
                  </a:path>
                </a:pathLst>
              </a:custGeom>
              <a:noFill/>
              <a:ln w="19050">
                <a:solidFill>
                  <a:srgbClr val="FFC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3" name="pole tekstowe 102"/>
              <p:cNvSpPr txBox="1"/>
              <p:nvPr/>
            </p:nvSpPr>
            <p:spPr>
              <a:xfrm>
                <a:off x="8432708" y="588187"/>
                <a:ext cx="11336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b="1" baseline="30000" dirty="0" smtClean="0">
                    <a:solidFill>
                      <a:schemeClr val="accent4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</a:rPr>
                  <a:t> 232</a:t>
                </a:r>
                <a:r>
                  <a:rPr lang="pl-PL" sz="1200" b="1" dirty="0" smtClean="0">
                    <a:solidFill>
                      <a:schemeClr val="accent4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</a:rPr>
                  <a:t>Th, 0.5 </a:t>
                </a:r>
                <a:r>
                  <a:rPr lang="pl-PL" sz="1200" b="1" dirty="0" err="1" smtClean="0">
                    <a:solidFill>
                      <a:schemeClr val="accent4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</a:rPr>
                  <a:t>MeV</a:t>
                </a:r>
                <a:endParaRPr lang="pl-PL" sz="1200" b="1" dirty="0">
                  <a:solidFill>
                    <a:schemeClr val="accent4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07" name="Grupa 106"/>
            <p:cNvGrpSpPr/>
            <p:nvPr/>
          </p:nvGrpSpPr>
          <p:grpSpPr>
            <a:xfrm>
              <a:off x="8246007" y="4629946"/>
              <a:ext cx="1322352" cy="276999"/>
              <a:chOff x="8244000" y="588187"/>
              <a:chExt cx="1322352" cy="276999"/>
            </a:xfrm>
          </p:grpSpPr>
          <p:sp>
            <p:nvSpPr>
              <p:cNvPr id="108" name="Elipsa 107"/>
              <p:cNvSpPr/>
              <p:nvPr/>
            </p:nvSpPr>
            <p:spPr>
              <a:xfrm>
                <a:off x="8317103" y="685843"/>
                <a:ext cx="95865" cy="88491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9" name="Dowolny kształt 108"/>
              <p:cNvSpPr/>
              <p:nvPr/>
            </p:nvSpPr>
            <p:spPr>
              <a:xfrm>
                <a:off x="8244000" y="722811"/>
                <a:ext cx="252000" cy="8709"/>
              </a:xfrm>
              <a:custGeom>
                <a:avLst/>
                <a:gdLst>
                  <a:gd name="connsiteX0" fmla="*/ 0 w 235131"/>
                  <a:gd name="connsiteY0" fmla="*/ 0 h 8709"/>
                  <a:gd name="connsiteX1" fmla="*/ 235131 w 235131"/>
                  <a:gd name="connsiteY1" fmla="*/ 8709 h 8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5131" h="8709">
                    <a:moveTo>
                      <a:pt x="0" y="0"/>
                    </a:moveTo>
                    <a:lnTo>
                      <a:pt x="235131" y="8709"/>
                    </a:lnTo>
                  </a:path>
                </a:pathLst>
              </a:custGeom>
              <a:noFill/>
              <a:ln w="19050">
                <a:solidFill>
                  <a:srgbClr val="FFC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0" name="pole tekstowe 109"/>
              <p:cNvSpPr txBox="1"/>
              <p:nvPr/>
            </p:nvSpPr>
            <p:spPr>
              <a:xfrm>
                <a:off x="8432708" y="588187"/>
                <a:ext cx="11336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b="1" baseline="30000" dirty="0" smtClean="0">
                    <a:solidFill>
                      <a:schemeClr val="accent4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</a:rPr>
                  <a:t> 232</a:t>
                </a:r>
                <a:r>
                  <a:rPr lang="pl-PL" sz="1200" b="1" dirty="0" smtClean="0">
                    <a:solidFill>
                      <a:schemeClr val="accent4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</a:rPr>
                  <a:t>Th, 0.5 </a:t>
                </a:r>
                <a:r>
                  <a:rPr lang="pl-PL" sz="1200" b="1" dirty="0" err="1" smtClean="0">
                    <a:solidFill>
                      <a:schemeClr val="accent4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</a:rPr>
                  <a:t>MeV</a:t>
                </a:r>
                <a:endParaRPr lang="pl-PL" sz="1200" b="1" dirty="0">
                  <a:solidFill>
                    <a:schemeClr val="accent4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11" name="Grupa 110"/>
            <p:cNvGrpSpPr/>
            <p:nvPr/>
          </p:nvGrpSpPr>
          <p:grpSpPr>
            <a:xfrm>
              <a:off x="8235536" y="2601918"/>
              <a:ext cx="1322352" cy="276999"/>
              <a:chOff x="8244000" y="588187"/>
              <a:chExt cx="1322352" cy="276999"/>
            </a:xfrm>
          </p:grpSpPr>
          <p:sp>
            <p:nvSpPr>
              <p:cNvPr id="112" name="Elipsa 111"/>
              <p:cNvSpPr/>
              <p:nvPr/>
            </p:nvSpPr>
            <p:spPr>
              <a:xfrm>
                <a:off x="8317103" y="685843"/>
                <a:ext cx="95865" cy="88491"/>
              </a:xfrm>
              <a:prstGeom prst="ellipse">
                <a:avLst/>
              </a:prstGeom>
              <a:solidFill>
                <a:srgbClr val="FFC000"/>
              </a:solidFill>
              <a:ln w="38100"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3" name="Dowolny kształt 112"/>
              <p:cNvSpPr/>
              <p:nvPr/>
            </p:nvSpPr>
            <p:spPr>
              <a:xfrm>
                <a:off x="8244000" y="722811"/>
                <a:ext cx="252000" cy="8709"/>
              </a:xfrm>
              <a:custGeom>
                <a:avLst/>
                <a:gdLst>
                  <a:gd name="connsiteX0" fmla="*/ 0 w 235131"/>
                  <a:gd name="connsiteY0" fmla="*/ 0 h 8709"/>
                  <a:gd name="connsiteX1" fmla="*/ 235131 w 235131"/>
                  <a:gd name="connsiteY1" fmla="*/ 8709 h 8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5131" h="8709">
                    <a:moveTo>
                      <a:pt x="0" y="0"/>
                    </a:moveTo>
                    <a:lnTo>
                      <a:pt x="235131" y="8709"/>
                    </a:lnTo>
                  </a:path>
                </a:pathLst>
              </a:custGeom>
              <a:noFill/>
              <a:ln w="19050">
                <a:solidFill>
                  <a:srgbClr val="FFC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4" name="pole tekstowe 113"/>
              <p:cNvSpPr txBox="1"/>
              <p:nvPr/>
            </p:nvSpPr>
            <p:spPr>
              <a:xfrm>
                <a:off x="8432708" y="588187"/>
                <a:ext cx="11336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b="1" baseline="30000" dirty="0" smtClean="0">
                    <a:solidFill>
                      <a:schemeClr val="accent4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</a:rPr>
                  <a:t> 232</a:t>
                </a:r>
                <a:r>
                  <a:rPr lang="pl-PL" sz="1200" b="1" dirty="0" smtClean="0">
                    <a:solidFill>
                      <a:schemeClr val="accent4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</a:rPr>
                  <a:t>Th, 0.5 </a:t>
                </a:r>
                <a:r>
                  <a:rPr lang="pl-PL" sz="1200" b="1" dirty="0" err="1" smtClean="0">
                    <a:solidFill>
                      <a:schemeClr val="accent4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</a:rPr>
                  <a:t>MeV</a:t>
                </a:r>
                <a:endParaRPr lang="pl-PL" sz="1200" b="1" dirty="0">
                  <a:solidFill>
                    <a:schemeClr val="accent4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021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0" y="399600"/>
            <a:ext cx="9688143" cy="6367191"/>
          </a:xfrm>
          <a:prstGeom prst="rect">
            <a:avLst/>
          </a:prstGeom>
        </p:spPr>
      </p:pic>
      <p:sp>
        <p:nvSpPr>
          <p:cNvPr id="5" name="Dowolny kształt 4"/>
          <p:cNvSpPr/>
          <p:nvPr/>
        </p:nvSpPr>
        <p:spPr bwMode="auto">
          <a:xfrm>
            <a:off x="842959" y="737940"/>
            <a:ext cx="8561195" cy="5466304"/>
          </a:xfrm>
          <a:custGeom>
            <a:avLst/>
            <a:gdLst>
              <a:gd name="connsiteX0" fmla="*/ 0 w 8561195"/>
              <a:gd name="connsiteY0" fmla="*/ 5456255 h 5466304"/>
              <a:gd name="connsiteX1" fmla="*/ 70338 w 8561195"/>
              <a:gd name="connsiteY1" fmla="*/ 5245240 h 5466304"/>
              <a:gd name="connsiteX2" fmla="*/ 190919 w 8561195"/>
              <a:gd name="connsiteY2" fmla="*/ 5084466 h 5466304"/>
              <a:gd name="connsiteX3" fmla="*/ 301450 w 8561195"/>
              <a:gd name="connsiteY3" fmla="*/ 4963886 h 5466304"/>
              <a:gd name="connsiteX4" fmla="*/ 381837 w 8561195"/>
              <a:gd name="connsiteY4" fmla="*/ 4863402 h 5466304"/>
              <a:gd name="connsiteX5" fmla="*/ 482321 w 8561195"/>
              <a:gd name="connsiteY5" fmla="*/ 4752871 h 5466304"/>
              <a:gd name="connsiteX6" fmla="*/ 683288 w 8561195"/>
              <a:gd name="connsiteY6" fmla="*/ 4582049 h 5466304"/>
              <a:gd name="connsiteX7" fmla="*/ 813916 w 8561195"/>
              <a:gd name="connsiteY7" fmla="*/ 4461468 h 5466304"/>
              <a:gd name="connsiteX8" fmla="*/ 894303 w 8561195"/>
              <a:gd name="connsiteY8" fmla="*/ 4320791 h 5466304"/>
              <a:gd name="connsiteX9" fmla="*/ 954593 w 8561195"/>
              <a:gd name="connsiteY9" fmla="*/ 4190163 h 5466304"/>
              <a:gd name="connsiteX10" fmla="*/ 994787 w 8561195"/>
              <a:gd name="connsiteY10" fmla="*/ 4149969 h 5466304"/>
              <a:gd name="connsiteX11" fmla="*/ 1105319 w 8561195"/>
              <a:gd name="connsiteY11" fmla="*/ 4129873 h 5466304"/>
              <a:gd name="connsiteX12" fmla="*/ 1195754 w 8561195"/>
              <a:gd name="connsiteY12" fmla="*/ 4059534 h 5466304"/>
              <a:gd name="connsiteX13" fmla="*/ 1296237 w 8561195"/>
              <a:gd name="connsiteY13" fmla="*/ 3979148 h 5466304"/>
              <a:gd name="connsiteX14" fmla="*/ 1406769 w 8561195"/>
              <a:gd name="connsiteY14" fmla="*/ 3898761 h 5466304"/>
              <a:gd name="connsiteX15" fmla="*/ 1587639 w 8561195"/>
              <a:gd name="connsiteY15" fmla="*/ 3798277 h 5466304"/>
              <a:gd name="connsiteX16" fmla="*/ 1818752 w 8561195"/>
              <a:gd name="connsiteY16" fmla="*/ 3657600 h 5466304"/>
              <a:gd name="connsiteX17" fmla="*/ 1919235 w 8561195"/>
              <a:gd name="connsiteY17" fmla="*/ 3547068 h 5466304"/>
              <a:gd name="connsiteX18" fmla="*/ 2049864 w 8561195"/>
              <a:gd name="connsiteY18" fmla="*/ 3426488 h 5466304"/>
              <a:gd name="connsiteX19" fmla="*/ 2180492 w 8561195"/>
              <a:gd name="connsiteY19" fmla="*/ 3295860 h 5466304"/>
              <a:gd name="connsiteX20" fmla="*/ 2311121 w 8561195"/>
              <a:gd name="connsiteY20" fmla="*/ 3225521 h 5466304"/>
              <a:gd name="connsiteX21" fmla="*/ 2351314 w 8561195"/>
              <a:gd name="connsiteY21" fmla="*/ 3135086 h 5466304"/>
              <a:gd name="connsiteX22" fmla="*/ 2461846 w 8561195"/>
              <a:gd name="connsiteY22" fmla="*/ 3125038 h 5466304"/>
              <a:gd name="connsiteX23" fmla="*/ 2552281 w 8561195"/>
              <a:gd name="connsiteY23" fmla="*/ 3084844 h 5466304"/>
              <a:gd name="connsiteX24" fmla="*/ 2652765 w 8561195"/>
              <a:gd name="connsiteY24" fmla="*/ 3054699 h 5466304"/>
              <a:gd name="connsiteX25" fmla="*/ 2733152 w 8561195"/>
              <a:gd name="connsiteY25" fmla="*/ 2984361 h 5466304"/>
              <a:gd name="connsiteX26" fmla="*/ 2783393 w 8561195"/>
              <a:gd name="connsiteY26" fmla="*/ 2903974 h 5466304"/>
              <a:gd name="connsiteX27" fmla="*/ 2914022 w 8561195"/>
              <a:gd name="connsiteY27" fmla="*/ 2753249 h 5466304"/>
              <a:gd name="connsiteX28" fmla="*/ 3084844 w 8561195"/>
              <a:gd name="connsiteY28" fmla="*/ 2662813 h 5466304"/>
              <a:gd name="connsiteX29" fmla="*/ 3205424 w 8561195"/>
              <a:gd name="connsiteY29" fmla="*/ 2612572 h 5466304"/>
              <a:gd name="connsiteX30" fmla="*/ 3305908 w 8561195"/>
              <a:gd name="connsiteY30" fmla="*/ 2532185 h 5466304"/>
              <a:gd name="connsiteX31" fmla="*/ 3426488 w 8561195"/>
              <a:gd name="connsiteY31" fmla="*/ 2471895 h 5466304"/>
              <a:gd name="connsiteX32" fmla="*/ 3526971 w 8561195"/>
              <a:gd name="connsiteY32" fmla="*/ 2381460 h 5466304"/>
              <a:gd name="connsiteX33" fmla="*/ 3667648 w 8561195"/>
              <a:gd name="connsiteY33" fmla="*/ 2321169 h 5466304"/>
              <a:gd name="connsiteX34" fmla="*/ 3758083 w 8561195"/>
              <a:gd name="connsiteY34" fmla="*/ 2220686 h 5466304"/>
              <a:gd name="connsiteX35" fmla="*/ 3878664 w 8561195"/>
              <a:gd name="connsiteY35" fmla="*/ 2160396 h 5466304"/>
              <a:gd name="connsiteX36" fmla="*/ 3999244 w 8561195"/>
              <a:gd name="connsiteY36" fmla="*/ 2049864 h 5466304"/>
              <a:gd name="connsiteX37" fmla="*/ 4129872 w 8561195"/>
              <a:gd name="connsiteY37" fmla="*/ 1949380 h 5466304"/>
              <a:gd name="connsiteX38" fmla="*/ 4210259 w 8561195"/>
              <a:gd name="connsiteY38" fmla="*/ 1889090 h 5466304"/>
              <a:gd name="connsiteX39" fmla="*/ 4280598 w 8561195"/>
              <a:gd name="connsiteY39" fmla="*/ 1838849 h 5466304"/>
              <a:gd name="connsiteX40" fmla="*/ 4441371 w 8561195"/>
              <a:gd name="connsiteY40" fmla="*/ 1758462 h 5466304"/>
              <a:gd name="connsiteX41" fmla="*/ 4541855 w 8561195"/>
              <a:gd name="connsiteY41" fmla="*/ 1708220 h 5466304"/>
              <a:gd name="connsiteX42" fmla="*/ 4632290 w 8561195"/>
              <a:gd name="connsiteY42" fmla="*/ 1657978 h 5466304"/>
              <a:gd name="connsiteX43" fmla="*/ 4702628 w 8561195"/>
              <a:gd name="connsiteY43" fmla="*/ 1637882 h 5466304"/>
              <a:gd name="connsiteX44" fmla="*/ 4883499 w 8561195"/>
              <a:gd name="connsiteY44" fmla="*/ 1637882 h 5466304"/>
              <a:gd name="connsiteX45" fmla="*/ 4973934 w 8561195"/>
              <a:gd name="connsiteY45" fmla="*/ 1617785 h 5466304"/>
              <a:gd name="connsiteX46" fmla="*/ 5044272 w 8561195"/>
              <a:gd name="connsiteY46" fmla="*/ 1577591 h 5466304"/>
              <a:gd name="connsiteX47" fmla="*/ 5094514 w 8561195"/>
              <a:gd name="connsiteY47" fmla="*/ 1537398 h 5466304"/>
              <a:gd name="connsiteX48" fmla="*/ 5144756 w 8561195"/>
              <a:gd name="connsiteY48" fmla="*/ 1517301 h 5466304"/>
              <a:gd name="connsiteX49" fmla="*/ 5194998 w 8561195"/>
              <a:gd name="connsiteY49" fmla="*/ 1507253 h 5466304"/>
              <a:gd name="connsiteX50" fmla="*/ 5245239 w 8561195"/>
              <a:gd name="connsiteY50" fmla="*/ 1507253 h 5466304"/>
              <a:gd name="connsiteX51" fmla="*/ 5335675 w 8561195"/>
              <a:gd name="connsiteY51" fmla="*/ 1487156 h 5466304"/>
              <a:gd name="connsiteX52" fmla="*/ 5385916 w 8561195"/>
              <a:gd name="connsiteY52" fmla="*/ 1477108 h 5466304"/>
              <a:gd name="connsiteX53" fmla="*/ 5446206 w 8561195"/>
              <a:gd name="connsiteY53" fmla="*/ 1446963 h 5466304"/>
              <a:gd name="connsiteX54" fmla="*/ 5496448 w 8561195"/>
              <a:gd name="connsiteY54" fmla="*/ 1416818 h 5466304"/>
              <a:gd name="connsiteX55" fmla="*/ 5566787 w 8561195"/>
              <a:gd name="connsiteY55" fmla="*/ 1406769 h 5466304"/>
              <a:gd name="connsiteX56" fmla="*/ 5647174 w 8561195"/>
              <a:gd name="connsiteY56" fmla="*/ 1386673 h 5466304"/>
              <a:gd name="connsiteX57" fmla="*/ 5777802 w 8561195"/>
              <a:gd name="connsiteY57" fmla="*/ 1326383 h 5466304"/>
              <a:gd name="connsiteX58" fmla="*/ 5817995 w 8561195"/>
              <a:gd name="connsiteY58" fmla="*/ 1286189 h 5466304"/>
              <a:gd name="connsiteX59" fmla="*/ 5878286 w 8561195"/>
              <a:gd name="connsiteY59" fmla="*/ 1276141 h 5466304"/>
              <a:gd name="connsiteX60" fmla="*/ 5968721 w 8561195"/>
              <a:gd name="connsiteY60" fmla="*/ 1235948 h 5466304"/>
              <a:gd name="connsiteX61" fmla="*/ 6069204 w 8561195"/>
              <a:gd name="connsiteY61" fmla="*/ 1235948 h 5466304"/>
              <a:gd name="connsiteX62" fmla="*/ 6159639 w 8561195"/>
              <a:gd name="connsiteY62" fmla="*/ 1235948 h 5466304"/>
              <a:gd name="connsiteX63" fmla="*/ 6260123 w 8561195"/>
              <a:gd name="connsiteY63" fmla="*/ 1235948 h 5466304"/>
              <a:gd name="connsiteX64" fmla="*/ 6290268 w 8561195"/>
              <a:gd name="connsiteY64" fmla="*/ 1185706 h 5466304"/>
              <a:gd name="connsiteX65" fmla="*/ 6420897 w 8561195"/>
              <a:gd name="connsiteY65" fmla="*/ 1115367 h 5466304"/>
              <a:gd name="connsiteX66" fmla="*/ 6501283 w 8561195"/>
              <a:gd name="connsiteY66" fmla="*/ 1095271 h 5466304"/>
              <a:gd name="connsiteX67" fmla="*/ 6611815 w 8561195"/>
              <a:gd name="connsiteY67" fmla="*/ 1034980 h 5466304"/>
              <a:gd name="connsiteX68" fmla="*/ 6682154 w 8561195"/>
              <a:gd name="connsiteY68" fmla="*/ 964642 h 5466304"/>
              <a:gd name="connsiteX69" fmla="*/ 6762541 w 8561195"/>
              <a:gd name="connsiteY69" fmla="*/ 904352 h 5466304"/>
              <a:gd name="connsiteX70" fmla="*/ 6852976 w 8561195"/>
              <a:gd name="connsiteY70" fmla="*/ 844062 h 5466304"/>
              <a:gd name="connsiteX71" fmla="*/ 6993653 w 8561195"/>
              <a:gd name="connsiteY71" fmla="*/ 753627 h 5466304"/>
              <a:gd name="connsiteX72" fmla="*/ 7104185 w 8561195"/>
              <a:gd name="connsiteY72" fmla="*/ 713433 h 5466304"/>
              <a:gd name="connsiteX73" fmla="*/ 7154426 w 8561195"/>
              <a:gd name="connsiteY73" fmla="*/ 673240 h 5466304"/>
              <a:gd name="connsiteX74" fmla="*/ 7214716 w 8561195"/>
              <a:gd name="connsiteY74" fmla="*/ 612950 h 5466304"/>
              <a:gd name="connsiteX75" fmla="*/ 7305152 w 8561195"/>
              <a:gd name="connsiteY75" fmla="*/ 582805 h 5466304"/>
              <a:gd name="connsiteX76" fmla="*/ 7395587 w 8561195"/>
              <a:gd name="connsiteY76" fmla="*/ 512466 h 5466304"/>
              <a:gd name="connsiteX77" fmla="*/ 7496070 w 8561195"/>
              <a:gd name="connsiteY77" fmla="*/ 472273 h 5466304"/>
              <a:gd name="connsiteX78" fmla="*/ 7556360 w 8561195"/>
              <a:gd name="connsiteY78" fmla="*/ 452176 h 5466304"/>
              <a:gd name="connsiteX79" fmla="*/ 7556360 w 8561195"/>
              <a:gd name="connsiteY79" fmla="*/ 432079 h 5466304"/>
              <a:gd name="connsiteX80" fmla="*/ 7596554 w 8561195"/>
              <a:gd name="connsiteY80" fmla="*/ 371789 h 5466304"/>
              <a:gd name="connsiteX81" fmla="*/ 7666892 w 8561195"/>
              <a:gd name="connsiteY81" fmla="*/ 351693 h 5466304"/>
              <a:gd name="connsiteX82" fmla="*/ 7757327 w 8561195"/>
              <a:gd name="connsiteY82" fmla="*/ 341644 h 5466304"/>
              <a:gd name="connsiteX83" fmla="*/ 7807569 w 8561195"/>
              <a:gd name="connsiteY83" fmla="*/ 311499 h 5466304"/>
              <a:gd name="connsiteX84" fmla="*/ 7908053 w 8561195"/>
              <a:gd name="connsiteY84" fmla="*/ 271306 h 5466304"/>
              <a:gd name="connsiteX85" fmla="*/ 7998488 w 8561195"/>
              <a:gd name="connsiteY85" fmla="*/ 231112 h 5466304"/>
              <a:gd name="connsiteX86" fmla="*/ 8058778 w 8561195"/>
              <a:gd name="connsiteY86" fmla="*/ 200967 h 5466304"/>
              <a:gd name="connsiteX87" fmla="*/ 8109020 w 8561195"/>
              <a:gd name="connsiteY87" fmla="*/ 170822 h 5466304"/>
              <a:gd name="connsiteX88" fmla="*/ 8199455 w 8561195"/>
              <a:gd name="connsiteY88" fmla="*/ 160774 h 5466304"/>
              <a:gd name="connsiteX89" fmla="*/ 8299938 w 8561195"/>
              <a:gd name="connsiteY89" fmla="*/ 130629 h 5466304"/>
              <a:gd name="connsiteX90" fmla="*/ 8440615 w 8561195"/>
              <a:gd name="connsiteY90" fmla="*/ 110532 h 5466304"/>
              <a:gd name="connsiteX91" fmla="*/ 8500905 w 8561195"/>
              <a:gd name="connsiteY91" fmla="*/ 50242 h 5466304"/>
              <a:gd name="connsiteX92" fmla="*/ 8551147 w 8561195"/>
              <a:gd name="connsiteY92" fmla="*/ 0 h 5466304"/>
              <a:gd name="connsiteX93" fmla="*/ 8561195 w 8561195"/>
              <a:gd name="connsiteY93" fmla="*/ 60290 h 5466304"/>
              <a:gd name="connsiteX94" fmla="*/ 8531050 w 8561195"/>
              <a:gd name="connsiteY94" fmla="*/ 150726 h 5466304"/>
              <a:gd name="connsiteX95" fmla="*/ 8460712 w 8561195"/>
              <a:gd name="connsiteY95" fmla="*/ 221064 h 5466304"/>
              <a:gd name="connsiteX96" fmla="*/ 8360228 w 8561195"/>
              <a:gd name="connsiteY96" fmla="*/ 291402 h 5466304"/>
              <a:gd name="connsiteX97" fmla="*/ 8269793 w 8561195"/>
              <a:gd name="connsiteY97" fmla="*/ 361741 h 5466304"/>
              <a:gd name="connsiteX98" fmla="*/ 8189406 w 8561195"/>
              <a:gd name="connsiteY98" fmla="*/ 432079 h 5466304"/>
              <a:gd name="connsiteX99" fmla="*/ 8078875 w 8561195"/>
              <a:gd name="connsiteY99" fmla="*/ 552660 h 5466304"/>
              <a:gd name="connsiteX100" fmla="*/ 7968343 w 8561195"/>
              <a:gd name="connsiteY100" fmla="*/ 633046 h 5466304"/>
              <a:gd name="connsiteX101" fmla="*/ 7887956 w 8561195"/>
              <a:gd name="connsiteY101" fmla="*/ 693337 h 5466304"/>
              <a:gd name="connsiteX102" fmla="*/ 7807569 w 8561195"/>
              <a:gd name="connsiteY102" fmla="*/ 743578 h 5466304"/>
              <a:gd name="connsiteX103" fmla="*/ 7697037 w 8561195"/>
              <a:gd name="connsiteY103" fmla="*/ 864159 h 5466304"/>
              <a:gd name="connsiteX104" fmla="*/ 7656844 w 8561195"/>
              <a:gd name="connsiteY104" fmla="*/ 924449 h 5466304"/>
              <a:gd name="connsiteX105" fmla="*/ 7556360 w 8561195"/>
              <a:gd name="connsiteY105" fmla="*/ 964642 h 5466304"/>
              <a:gd name="connsiteX106" fmla="*/ 7496070 w 8561195"/>
              <a:gd name="connsiteY106" fmla="*/ 1034980 h 5466304"/>
              <a:gd name="connsiteX107" fmla="*/ 7435780 w 8561195"/>
              <a:gd name="connsiteY107" fmla="*/ 1085222 h 5466304"/>
              <a:gd name="connsiteX108" fmla="*/ 7365442 w 8561195"/>
              <a:gd name="connsiteY108" fmla="*/ 1175657 h 5466304"/>
              <a:gd name="connsiteX109" fmla="*/ 7214716 w 8561195"/>
              <a:gd name="connsiteY109" fmla="*/ 1276141 h 5466304"/>
              <a:gd name="connsiteX110" fmla="*/ 7154426 w 8561195"/>
              <a:gd name="connsiteY110" fmla="*/ 1336431 h 5466304"/>
              <a:gd name="connsiteX111" fmla="*/ 7074039 w 8561195"/>
              <a:gd name="connsiteY111" fmla="*/ 1396721 h 5466304"/>
              <a:gd name="connsiteX112" fmla="*/ 7023798 w 8561195"/>
              <a:gd name="connsiteY112" fmla="*/ 1467060 h 5466304"/>
              <a:gd name="connsiteX113" fmla="*/ 6983604 w 8561195"/>
              <a:gd name="connsiteY113" fmla="*/ 1557495 h 5466304"/>
              <a:gd name="connsiteX114" fmla="*/ 6903217 w 8561195"/>
              <a:gd name="connsiteY114" fmla="*/ 1607737 h 5466304"/>
              <a:gd name="connsiteX115" fmla="*/ 6802734 w 8561195"/>
              <a:gd name="connsiteY115" fmla="*/ 1627833 h 5466304"/>
              <a:gd name="connsiteX116" fmla="*/ 6722347 w 8561195"/>
              <a:gd name="connsiteY116" fmla="*/ 1678075 h 5466304"/>
              <a:gd name="connsiteX117" fmla="*/ 6591719 w 8561195"/>
              <a:gd name="connsiteY117" fmla="*/ 1718268 h 5466304"/>
              <a:gd name="connsiteX118" fmla="*/ 6461090 w 8561195"/>
              <a:gd name="connsiteY118" fmla="*/ 1758462 h 5466304"/>
              <a:gd name="connsiteX119" fmla="*/ 6310365 w 8561195"/>
              <a:gd name="connsiteY119" fmla="*/ 1818752 h 5466304"/>
              <a:gd name="connsiteX120" fmla="*/ 6159639 w 8561195"/>
              <a:gd name="connsiteY120" fmla="*/ 1858945 h 5466304"/>
              <a:gd name="connsiteX121" fmla="*/ 6079253 w 8561195"/>
              <a:gd name="connsiteY121" fmla="*/ 1919235 h 5466304"/>
              <a:gd name="connsiteX122" fmla="*/ 6029011 w 8561195"/>
              <a:gd name="connsiteY122" fmla="*/ 1969477 h 5466304"/>
              <a:gd name="connsiteX123" fmla="*/ 5928527 w 8561195"/>
              <a:gd name="connsiteY123" fmla="*/ 1989574 h 5466304"/>
              <a:gd name="connsiteX124" fmla="*/ 5817995 w 8561195"/>
              <a:gd name="connsiteY124" fmla="*/ 2029767 h 5466304"/>
              <a:gd name="connsiteX125" fmla="*/ 5767754 w 8561195"/>
              <a:gd name="connsiteY125" fmla="*/ 2090057 h 5466304"/>
              <a:gd name="connsiteX126" fmla="*/ 5647174 w 8561195"/>
              <a:gd name="connsiteY126" fmla="*/ 2120202 h 5466304"/>
              <a:gd name="connsiteX127" fmla="*/ 5536642 w 8561195"/>
              <a:gd name="connsiteY127" fmla="*/ 2170444 h 5466304"/>
              <a:gd name="connsiteX128" fmla="*/ 5335675 w 8561195"/>
              <a:gd name="connsiteY128" fmla="*/ 2260879 h 5466304"/>
              <a:gd name="connsiteX129" fmla="*/ 5255288 w 8561195"/>
              <a:gd name="connsiteY129" fmla="*/ 2351315 h 5466304"/>
              <a:gd name="connsiteX130" fmla="*/ 5174901 w 8561195"/>
              <a:gd name="connsiteY130" fmla="*/ 2441750 h 5466304"/>
              <a:gd name="connsiteX131" fmla="*/ 5084466 w 8561195"/>
              <a:gd name="connsiteY131" fmla="*/ 2522137 h 5466304"/>
              <a:gd name="connsiteX132" fmla="*/ 5004079 w 8561195"/>
              <a:gd name="connsiteY132" fmla="*/ 2602523 h 5466304"/>
              <a:gd name="connsiteX133" fmla="*/ 4883499 w 8561195"/>
              <a:gd name="connsiteY133" fmla="*/ 2682910 h 5466304"/>
              <a:gd name="connsiteX134" fmla="*/ 4793064 w 8561195"/>
              <a:gd name="connsiteY134" fmla="*/ 2803490 h 5466304"/>
              <a:gd name="connsiteX135" fmla="*/ 4762919 w 8561195"/>
              <a:gd name="connsiteY135" fmla="*/ 2863780 h 5466304"/>
              <a:gd name="connsiteX136" fmla="*/ 4682532 w 8561195"/>
              <a:gd name="connsiteY136" fmla="*/ 2893926 h 5466304"/>
              <a:gd name="connsiteX137" fmla="*/ 4592097 w 8561195"/>
              <a:gd name="connsiteY137" fmla="*/ 2914022 h 5466304"/>
              <a:gd name="connsiteX138" fmla="*/ 4582048 w 8561195"/>
              <a:gd name="connsiteY138" fmla="*/ 2974312 h 5466304"/>
              <a:gd name="connsiteX139" fmla="*/ 4491613 w 8561195"/>
              <a:gd name="connsiteY139" fmla="*/ 3024554 h 5466304"/>
              <a:gd name="connsiteX140" fmla="*/ 4441371 w 8561195"/>
              <a:gd name="connsiteY140" fmla="*/ 3074796 h 5466304"/>
              <a:gd name="connsiteX141" fmla="*/ 4391130 w 8561195"/>
              <a:gd name="connsiteY141" fmla="*/ 3104941 h 5466304"/>
              <a:gd name="connsiteX142" fmla="*/ 4300694 w 8561195"/>
              <a:gd name="connsiteY142" fmla="*/ 3155183 h 5466304"/>
              <a:gd name="connsiteX143" fmla="*/ 4230356 w 8561195"/>
              <a:gd name="connsiteY143" fmla="*/ 3185328 h 5466304"/>
              <a:gd name="connsiteX144" fmla="*/ 4079631 w 8561195"/>
              <a:gd name="connsiteY144" fmla="*/ 3285811 h 5466304"/>
              <a:gd name="connsiteX145" fmla="*/ 3969099 w 8561195"/>
              <a:gd name="connsiteY145" fmla="*/ 3376246 h 5466304"/>
              <a:gd name="connsiteX146" fmla="*/ 3908809 w 8561195"/>
              <a:gd name="connsiteY146" fmla="*/ 3416440 h 5466304"/>
              <a:gd name="connsiteX147" fmla="*/ 3848519 w 8561195"/>
              <a:gd name="connsiteY147" fmla="*/ 3476730 h 5466304"/>
              <a:gd name="connsiteX148" fmla="*/ 3748035 w 8561195"/>
              <a:gd name="connsiteY148" fmla="*/ 3496827 h 5466304"/>
              <a:gd name="connsiteX149" fmla="*/ 3687745 w 8561195"/>
              <a:gd name="connsiteY149" fmla="*/ 3547068 h 5466304"/>
              <a:gd name="connsiteX150" fmla="*/ 3607358 w 8561195"/>
              <a:gd name="connsiteY150" fmla="*/ 3597310 h 5466304"/>
              <a:gd name="connsiteX151" fmla="*/ 3567165 w 8561195"/>
              <a:gd name="connsiteY151" fmla="*/ 3627455 h 5466304"/>
              <a:gd name="connsiteX152" fmla="*/ 3496826 w 8561195"/>
              <a:gd name="connsiteY152" fmla="*/ 3667649 h 5466304"/>
              <a:gd name="connsiteX153" fmla="*/ 3416439 w 8561195"/>
              <a:gd name="connsiteY153" fmla="*/ 3687745 h 5466304"/>
              <a:gd name="connsiteX154" fmla="*/ 3336053 w 8561195"/>
              <a:gd name="connsiteY154" fmla="*/ 3758084 h 5466304"/>
              <a:gd name="connsiteX155" fmla="*/ 3245617 w 8561195"/>
              <a:gd name="connsiteY155" fmla="*/ 3788229 h 5466304"/>
              <a:gd name="connsiteX156" fmla="*/ 3175279 w 8561195"/>
              <a:gd name="connsiteY156" fmla="*/ 3828422 h 5466304"/>
              <a:gd name="connsiteX157" fmla="*/ 3084844 w 8561195"/>
              <a:gd name="connsiteY157" fmla="*/ 3878664 h 5466304"/>
              <a:gd name="connsiteX158" fmla="*/ 3014505 w 8561195"/>
              <a:gd name="connsiteY158" fmla="*/ 3928906 h 5466304"/>
              <a:gd name="connsiteX159" fmla="*/ 2863780 w 8561195"/>
              <a:gd name="connsiteY159" fmla="*/ 4009293 h 5466304"/>
              <a:gd name="connsiteX160" fmla="*/ 2763297 w 8561195"/>
              <a:gd name="connsiteY160" fmla="*/ 4069583 h 5466304"/>
              <a:gd name="connsiteX161" fmla="*/ 2642716 w 8561195"/>
              <a:gd name="connsiteY161" fmla="*/ 4119824 h 5466304"/>
              <a:gd name="connsiteX162" fmla="*/ 2592475 w 8561195"/>
              <a:gd name="connsiteY162" fmla="*/ 4149969 h 5466304"/>
              <a:gd name="connsiteX163" fmla="*/ 2522136 w 8561195"/>
              <a:gd name="connsiteY163" fmla="*/ 4200211 h 5466304"/>
              <a:gd name="connsiteX164" fmla="*/ 2431701 w 8561195"/>
              <a:gd name="connsiteY164" fmla="*/ 4260501 h 5466304"/>
              <a:gd name="connsiteX165" fmla="*/ 2401556 w 8561195"/>
              <a:gd name="connsiteY165" fmla="*/ 4290646 h 5466304"/>
              <a:gd name="connsiteX166" fmla="*/ 2311121 w 8561195"/>
              <a:gd name="connsiteY166" fmla="*/ 4340888 h 5466304"/>
              <a:gd name="connsiteX167" fmla="*/ 2230734 w 8561195"/>
              <a:gd name="connsiteY167" fmla="*/ 4381082 h 5466304"/>
              <a:gd name="connsiteX168" fmla="*/ 2170444 w 8561195"/>
              <a:gd name="connsiteY168" fmla="*/ 4411227 h 5466304"/>
              <a:gd name="connsiteX169" fmla="*/ 2080009 w 8561195"/>
              <a:gd name="connsiteY169" fmla="*/ 4471517 h 5466304"/>
              <a:gd name="connsiteX170" fmla="*/ 1989574 w 8561195"/>
              <a:gd name="connsiteY170" fmla="*/ 4501662 h 5466304"/>
              <a:gd name="connsiteX171" fmla="*/ 1989574 w 8561195"/>
              <a:gd name="connsiteY171" fmla="*/ 4501662 h 5466304"/>
              <a:gd name="connsiteX172" fmla="*/ 1889090 w 8561195"/>
              <a:gd name="connsiteY172" fmla="*/ 4582049 h 5466304"/>
              <a:gd name="connsiteX173" fmla="*/ 1808703 w 8561195"/>
              <a:gd name="connsiteY173" fmla="*/ 4612194 h 5466304"/>
              <a:gd name="connsiteX174" fmla="*/ 1758461 w 8561195"/>
              <a:gd name="connsiteY174" fmla="*/ 4652387 h 5466304"/>
              <a:gd name="connsiteX175" fmla="*/ 1698171 w 8561195"/>
              <a:gd name="connsiteY175" fmla="*/ 4732774 h 5466304"/>
              <a:gd name="connsiteX176" fmla="*/ 1627833 w 8561195"/>
              <a:gd name="connsiteY176" fmla="*/ 4772967 h 5466304"/>
              <a:gd name="connsiteX177" fmla="*/ 1527349 w 8561195"/>
              <a:gd name="connsiteY177" fmla="*/ 4833257 h 5466304"/>
              <a:gd name="connsiteX178" fmla="*/ 1467059 w 8561195"/>
              <a:gd name="connsiteY178" fmla="*/ 4893548 h 5466304"/>
              <a:gd name="connsiteX179" fmla="*/ 1436914 w 8561195"/>
              <a:gd name="connsiteY179" fmla="*/ 4913644 h 5466304"/>
              <a:gd name="connsiteX180" fmla="*/ 1406769 w 8561195"/>
              <a:gd name="connsiteY180" fmla="*/ 4953838 h 5466304"/>
              <a:gd name="connsiteX181" fmla="*/ 1336431 w 8561195"/>
              <a:gd name="connsiteY181" fmla="*/ 5004079 h 5466304"/>
              <a:gd name="connsiteX182" fmla="*/ 1215850 w 8561195"/>
              <a:gd name="connsiteY182" fmla="*/ 5064369 h 5466304"/>
              <a:gd name="connsiteX183" fmla="*/ 1085222 w 8561195"/>
              <a:gd name="connsiteY183" fmla="*/ 5104563 h 5466304"/>
              <a:gd name="connsiteX184" fmla="*/ 964642 w 8561195"/>
              <a:gd name="connsiteY184" fmla="*/ 5144756 h 5466304"/>
              <a:gd name="connsiteX185" fmla="*/ 864158 w 8561195"/>
              <a:gd name="connsiteY185" fmla="*/ 5194998 h 5466304"/>
              <a:gd name="connsiteX186" fmla="*/ 743578 w 8561195"/>
              <a:gd name="connsiteY186" fmla="*/ 5245240 h 5466304"/>
              <a:gd name="connsiteX187" fmla="*/ 622998 w 8561195"/>
              <a:gd name="connsiteY187" fmla="*/ 5285433 h 5466304"/>
              <a:gd name="connsiteX188" fmla="*/ 552659 w 8561195"/>
              <a:gd name="connsiteY188" fmla="*/ 5335675 h 5466304"/>
              <a:gd name="connsiteX189" fmla="*/ 472272 w 8561195"/>
              <a:gd name="connsiteY189" fmla="*/ 5365820 h 5466304"/>
              <a:gd name="connsiteX190" fmla="*/ 381837 w 8561195"/>
              <a:gd name="connsiteY190" fmla="*/ 5395965 h 5466304"/>
              <a:gd name="connsiteX191" fmla="*/ 361741 w 8561195"/>
              <a:gd name="connsiteY191" fmla="*/ 5466304 h 5466304"/>
              <a:gd name="connsiteX192" fmla="*/ 180870 w 8561195"/>
              <a:gd name="connsiteY192" fmla="*/ 5466304 h 5466304"/>
              <a:gd name="connsiteX193" fmla="*/ 0 w 8561195"/>
              <a:gd name="connsiteY193" fmla="*/ 5456255 h 54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8561195" h="5466304">
                <a:moveTo>
                  <a:pt x="0" y="5456255"/>
                </a:moveTo>
                <a:lnTo>
                  <a:pt x="70338" y="5245240"/>
                </a:lnTo>
                <a:lnTo>
                  <a:pt x="190919" y="5084466"/>
                </a:lnTo>
                <a:lnTo>
                  <a:pt x="301450" y="4963886"/>
                </a:lnTo>
                <a:lnTo>
                  <a:pt x="381837" y="4863402"/>
                </a:lnTo>
                <a:lnTo>
                  <a:pt x="482321" y="4752871"/>
                </a:lnTo>
                <a:lnTo>
                  <a:pt x="683288" y="4582049"/>
                </a:lnTo>
                <a:lnTo>
                  <a:pt x="813916" y="4461468"/>
                </a:lnTo>
                <a:lnTo>
                  <a:pt x="894303" y="4320791"/>
                </a:lnTo>
                <a:lnTo>
                  <a:pt x="954593" y="4190163"/>
                </a:lnTo>
                <a:lnTo>
                  <a:pt x="994787" y="4149969"/>
                </a:lnTo>
                <a:lnTo>
                  <a:pt x="1105319" y="4129873"/>
                </a:lnTo>
                <a:lnTo>
                  <a:pt x="1195754" y="4059534"/>
                </a:lnTo>
                <a:lnTo>
                  <a:pt x="1296237" y="3979148"/>
                </a:lnTo>
                <a:lnTo>
                  <a:pt x="1406769" y="3898761"/>
                </a:lnTo>
                <a:lnTo>
                  <a:pt x="1587639" y="3798277"/>
                </a:lnTo>
                <a:lnTo>
                  <a:pt x="1818752" y="3657600"/>
                </a:lnTo>
                <a:lnTo>
                  <a:pt x="1919235" y="3547068"/>
                </a:lnTo>
                <a:lnTo>
                  <a:pt x="2049864" y="3426488"/>
                </a:lnTo>
                <a:lnTo>
                  <a:pt x="2180492" y="3295860"/>
                </a:lnTo>
                <a:lnTo>
                  <a:pt x="2311121" y="3225521"/>
                </a:lnTo>
                <a:lnTo>
                  <a:pt x="2351314" y="3135086"/>
                </a:lnTo>
                <a:lnTo>
                  <a:pt x="2461846" y="3125038"/>
                </a:lnTo>
                <a:lnTo>
                  <a:pt x="2552281" y="3084844"/>
                </a:lnTo>
                <a:lnTo>
                  <a:pt x="2652765" y="3054699"/>
                </a:lnTo>
                <a:lnTo>
                  <a:pt x="2733152" y="2984361"/>
                </a:lnTo>
                <a:lnTo>
                  <a:pt x="2783393" y="2903974"/>
                </a:lnTo>
                <a:lnTo>
                  <a:pt x="2914022" y="2753249"/>
                </a:lnTo>
                <a:lnTo>
                  <a:pt x="3084844" y="2662813"/>
                </a:lnTo>
                <a:lnTo>
                  <a:pt x="3205424" y="2612572"/>
                </a:lnTo>
                <a:lnTo>
                  <a:pt x="3305908" y="2532185"/>
                </a:lnTo>
                <a:lnTo>
                  <a:pt x="3426488" y="2471895"/>
                </a:lnTo>
                <a:lnTo>
                  <a:pt x="3526971" y="2381460"/>
                </a:lnTo>
                <a:lnTo>
                  <a:pt x="3667648" y="2321169"/>
                </a:lnTo>
                <a:lnTo>
                  <a:pt x="3758083" y="2220686"/>
                </a:lnTo>
                <a:lnTo>
                  <a:pt x="3878664" y="2160396"/>
                </a:lnTo>
                <a:lnTo>
                  <a:pt x="3999244" y="2049864"/>
                </a:lnTo>
                <a:lnTo>
                  <a:pt x="4129872" y="1949380"/>
                </a:lnTo>
                <a:lnTo>
                  <a:pt x="4210259" y="1889090"/>
                </a:lnTo>
                <a:lnTo>
                  <a:pt x="4280598" y="1838849"/>
                </a:lnTo>
                <a:lnTo>
                  <a:pt x="4441371" y="1758462"/>
                </a:lnTo>
                <a:lnTo>
                  <a:pt x="4541855" y="1708220"/>
                </a:lnTo>
                <a:lnTo>
                  <a:pt x="4632290" y="1657978"/>
                </a:lnTo>
                <a:lnTo>
                  <a:pt x="4702628" y="1637882"/>
                </a:lnTo>
                <a:lnTo>
                  <a:pt x="4883499" y="1637882"/>
                </a:lnTo>
                <a:lnTo>
                  <a:pt x="4973934" y="1617785"/>
                </a:lnTo>
                <a:lnTo>
                  <a:pt x="5044272" y="1577591"/>
                </a:lnTo>
                <a:lnTo>
                  <a:pt x="5094514" y="1537398"/>
                </a:lnTo>
                <a:lnTo>
                  <a:pt x="5144756" y="1517301"/>
                </a:lnTo>
                <a:lnTo>
                  <a:pt x="5194998" y="1507253"/>
                </a:lnTo>
                <a:lnTo>
                  <a:pt x="5245239" y="1507253"/>
                </a:lnTo>
                <a:lnTo>
                  <a:pt x="5335675" y="1487156"/>
                </a:lnTo>
                <a:lnTo>
                  <a:pt x="5385916" y="1477108"/>
                </a:lnTo>
                <a:lnTo>
                  <a:pt x="5446206" y="1446963"/>
                </a:lnTo>
                <a:lnTo>
                  <a:pt x="5496448" y="1416818"/>
                </a:lnTo>
                <a:lnTo>
                  <a:pt x="5566787" y="1406769"/>
                </a:lnTo>
                <a:lnTo>
                  <a:pt x="5647174" y="1386673"/>
                </a:lnTo>
                <a:lnTo>
                  <a:pt x="5777802" y="1326383"/>
                </a:lnTo>
                <a:lnTo>
                  <a:pt x="5817995" y="1286189"/>
                </a:lnTo>
                <a:lnTo>
                  <a:pt x="5878286" y="1276141"/>
                </a:lnTo>
                <a:lnTo>
                  <a:pt x="5968721" y="1235948"/>
                </a:lnTo>
                <a:lnTo>
                  <a:pt x="6069204" y="1235948"/>
                </a:lnTo>
                <a:lnTo>
                  <a:pt x="6159639" y="1235948"/>
                </a:lnTo>
                <a:lnTo>
                  <a:pt x="6260123" y="1235948"/>
                </a:lnTo>
                <a:lnTo>
                  <a:pt x="6290268" y="1185706"/>
                </a:lnTo>
                <a:lnTo>
                  <a:pt x="6420897" y="1115367"/>
                </a:lnTo>
                <a:lnTo>
                  <a:pt x="6501283" y="1095271"/>
                </a:lnTo>
                <a:lnTo>
                  <a:pt x="6611815" y="1034980"/>
                </a:lnTo>
                <a:lnTo>
                  <a:pt x="6682154" y="964642"/>
                </a:lnTo>
                <a:lnTo>
                  <a:pt x="6762541" y="904352"/>
                </a:lnTo>
                <a:lnTo>
                  <a:pt x="6852976" y="844062"/>
                </a:lnTo>
                <a:lnTo>
                  <a:pt x="6993653" y="753627"/>
                </a:lnTo>
                <a:lnTo>
                  <a:pt x="7104185" y="713433"/>
                </a:lnTo>
                <a:lnTo>
                  <a:pt x="7154426" y="673240"/>
                </a:lnTo>
                <a:lnTo>
                  <a:pt x="7214716" y="612950"/>
                </a:lnTo>
                <a:lnTo>
                  <a:pt x="7305152" y="582805"/>
                </a:lnTo>
                <a:lnTo>
                  <a:pt x="7395587" y="512466"/>
                </a:lnTo>
                <a:lnTo>
                  <a:pt x="7496070" y="472273"/>
                </a:lnTo>
                <a:lnTo>
                  <a:pt x="7556360" y="452176"/>
                </a:lnTo>
                <a:lnTo>
                  <a:pt x="7556360" y="432079"/>
                </a:lnTo>
                <a:lnTo>
                  <a:pt x="7596554" y="371789"/>
                </a:lnTo>
                <a:lnTo>
                  <a:pt x="7666892" y="351693"/>
                </a:lnTo>
                <a:lnTo>
                  <a:pt x="7757327" y="341644"/>
                </a:lnTo>
                <a:lnTo>
                  <a:pt x="7807569" y="311499"/>
                </a:lnTo>
                <a:lnTo>
                  <a:pt x="7908053" y="271306"/>
                </a:lnTo>
                <a:lnTo>
                  <a:pt x="7998488" y="231112"/>
                </a:lnTo>
                <a:lnTo>
                  <a:pt x="8058778" y="200967"/>
                </a:lnTo>
                <a:lnTo>
                  <a:pt x="8109020" y="170822"/>
                </a:lnTo>
                <a:lnTo>
                  <a:pt x="8199455" y="160774"/>
                </a:lnTo>
                <a:lnTo>
                  <a:pt x="8299938" y="130629"/>
                </a:lnTo>
                <a:lnTo>
                  <a:pt x="8440615" y="110532"/>
                </a:lnTo>
                <a:lnTo>
                  <a:pt x="8500905" y="50242"/>
                </a:lnTo>
                <a:lnTo>
                  <a:pt x="8551147" y="0"/>
                </a:lnTo>
                <a:lnTo>
                  <a:pt x="8561195" y="60290"/>
                </a:lnTo>
                <a:lnTo>
                  <a:pt x="8531050" y="150726"/>
                </a:lnTo>
                <a:lnTo>
                  <a:pt x="8460712" y="221064"/>
                </a:lnTo>
                <a:lnTo>
                  <a:pt x="8360228" y="291402"/>
                </a:lnTo>
                <a:lnTo>
                  <a:pt x="8269793" y="361741"/>
                </a:lnTo>
                <a:lnTo>
                  <a:pt x="8189406" y="432079"/>
                </a:lnTo>
                <a:lnTo>
                  <a:pt x="8078875" y="552660"/>
                </a:lnTo>
                <a:lnTo>
                  <a:pt x="7968343" y="633046"/>
                </a:lnTo>
                <a:lnTo>
                  <a:pt x="7887956" y="693337"/>
                </a:lnTo>
                <a:lnTo>
                  <a:pt x="7807569" y="743578"/>
                </a:lnTo>
                <a:lnTo>
                  <a:pt x="7697037" y="864159"/>
                </a:lnTo>
                <a:lnTo>
                  <a:pt x="7656844" y="924449"/>
                </a:lnTo>
                <a:lnTo>
                  <a:pt x="7556360" y="964642"/>
                </a:lnTo>
                <a:lnTo>
                  <a:pt x="7496070" y="1034980"/>
                </a:lnTo>
                <a:lnTo>
                  <a:pt x="7435780" y="1085222"/>
                </a:lnTo>
                <a:lnTo>
                  <a:pt x="7365442" y="1175657"/>
                </a:lnTo>
                <a:lnTo>
                  <a:pt x="7214716" y="1276141"/>
                </a:lnTo>
                <a:lnTo>
                  <a:pt x="7154426" y="1336431"/>
                </a:lnTo>
                <a:lnTo>
                  <a:pt x="7074039" y="1396721"/>
                </a:lnTo>
                <a:lnTo>
                  <a:pt x="7023798" y="1467060"/>
                </a:lnTo>
                <a:lnTo>
                  <a:pt x="6983604" y="1557495"/>
                </a:lnTo>
                <a:lnTo>
                  <a:pt x="6903217" y="1607737"/>
                </a:lnTo>
                <a:lnTo>
                  <a:pt x="6802734" y="1627833"/>
                </a:lnTo>
                <a:lnTo>
                  <a:pt x="6722347" y="1678075"/>
                </a:lnTo>
                <a:lnTo>
                  <a:pt x="6591719" y="1718268"/>
                </a:lnTo>
                <a:lnTo>
                  <a:pt x="6461090" y="1758462"/>
                </a:lnTo>
                <a:lnTo>
                  <a:pt x="6310365" y="1818752"/>
                </a:lnTo>
                <a:lnTo>
                  <a:pt x="6159639" y="1858945"/>
                </a:lnTo>
                <a:lnTo>
                  <a:pt x="6079253" y="1919235"/>
                </a:lnTo>
                <a:lnTo>
                  <a:pt x="6029011" y="1969477"/>
                </a:lnTo>
                <a:lnTo>
                  <a:pt x="5928527" y="1989574"/>
                </a:lnTo>
                <a:lnTo>
                  <a:pt x="5817995" y="2029767"/>
                </a:lnTo>
                <a:lnTo>
                  <a:pt x="5767754" y="2090057"/>
                </a:lnTo>
                <a:lnTo>
                  <a:pt x="5647174" y="2120202"/>
                </a:lnTo>
                <a:lnTo>
                  <a:pt x="5536642" y="2170444"/>
                </a:lnTo>
                <a:lnTo>
                  <a:pt x="5335675" y="2260879"/>
                </a:lnTo>
                <a:lnTo>
                  <a:pt x="5255288" y="2351315"/>
                </a:lnTo>
                <a:lnTo>
                  <a:pt x="5174901" y="2441750"/>
                </a:lnTo>
                <a:lnTo>
                  <a:pt x="5084466" y="2522137"/>
                </a:lnTo>
                <a:lnTo>
                  <a:pt x="5004079" y="2602523"/>
                </a:lnTo>
                <a:lnTo>
                  <a:pt x="4883499" y="2682910"/>
                </a:lnTo>
                <a:lnTo>
                  <a:pt x="4793064" y="2803490"/>
                </a:lnTo>
                <a:lnTo>
                  <a:pt x="4762919" y="2863780"/>
                </a:lnTo>
                <a:lnTo>
                  <a:pt x="4682532" y="2893926"/>
                </a:lnTo>
                <a:lnTo>
                  <a:pt x="4592097" y="2914022"/>
                </a:lnTo>
                <a:lnTo>
                  <a:pt x="4582048" y="2974312"/>
                </a:lnTo>
                <a:lnTo>
                  <a:pt x="4491613" y="3024554"/>
                </a:lnTo>
                <a:lnTo>
                  <a:pt x="4441371" y="3074796"/>
                </a:lnTo>
                <a:lnTo>
                  <a:pt x="4391130" y="3104941"/>
                </a:lnTo>
                <a:lnTo>
                  <a:pt x="4300694" y="3155183"/>
                </a:lnTo>
                <a:lnTo>
                  <a:pt x="4230356" y="3185328"/>
                </a:lnTo>
                <a:lnTo>
                  <a:pt x="4079631" y="3285811"/>
                </a:lnTo>
                <a:lnTo>
                  <a:pt x="3969099" y="3376246"/>
                </a:lnTo>
                <a:lnTo>
                  <a:pt x="3908809" y="3416440"/>
                </a:lnTo>
                <a:lnTo>
                  <a:pt x="3848519" y="3476730"/>
                </a:lnTo>
                <a:lnTo>
                  <a:pt x="3748035" y="3496827"/>
                </a:lnTo>
                <a:lnTo>
                  <a:pt x="3687745" y="3547068"/>
                </a:lnTo>
                <a:lnTo>
                  <a:pt x="3607358" y="3597310"/>
                </a:lnTo>
                <a:lnTo>
                  <a:pt x="3567165" y="3627455"/>
                </a:lnTo>
                <a:lnTo>
                  <a:pt x="3496826" y="3667649"/>
                </a:lnTo>
                <a:lnTo>
                  <a:pt x="3416439" y="3687745"/>
                </a:lnTo>
                <a:lnTo>
                  <a:pt x="3336053" y="3758084"/>
                </a:lnTo>
                <a:lnTo>
                  <a:pt x="3245617" y="3788229"/>
                </a:lnTo>
                <a:lnTo>
                  <a:pt x="3175279" y="3828422"/>
                </a:lnTo>
                <a:lnTo>
                  <a:pt x="3084844" y="3878664"/>
                </a:lnTo>
                <a:lnTo>
                  <a:pt x="3014505" y="3928906"/>
                </a:lnTo>
                <a:lnTo>
                  <a:pt x="2863780" y="4009293"/>
                </a:lnTo>
                <a:lnTo>
                  <a:pt x="2763297" y="4069583"/>
                </a:lnTo>
                <a:lnTo>
                  <a:pt x="2642716" y="4119824"/>
                </a:lnTo>
                <a:lnTo>
                  <a:pt x="2592475" y="4149969"/>
                </a:lnTo>
                <a:lnTo>
                  <a:pt x="2522136" y="4200211"/>
                </a:lnTo>
                <a:lnTo>
                  <a:pt x="2431701" y="4260501"/>
                </a:lnTo>
                <a:lnTo>
                  <a:pt x="2401556" y="4290646"/>
                </a:lnTo>
                <a:lnTo>
                  <a:pt x="2311121" y="4340888"/>
                </a:lnTo>
                <a:lnTo>
                  <a:pt x="2230734" y="4381082"/>
                </a:lnTo>
                <a:lnTo>
                  <a:pt x="2170444" y="4411227"/>
                </a:lnTo>
                <a:lnTo>
                  <a:pt x="2080009" y="4471517"/>
                </a:lnTo>
                <a:lnTo>
                  <a:pt x="1989574" y="4501662"/>
                </a:lnTo>
                <a:lnTo>
                  <a:pt x="1989574" y="4501662"/>
                </a:lnTo>
                <a:lnTo>
                  <a:pt x="1889090" y="4582049"/>
                </a:lnTo>
                <a:lnTo>
                  <a:pt x="1808703" y="4612194"/>
                </a:lnTo>
                <a:lnTo>
                  <a:pt x="1758461" y="4652387"/>
                </a:lnTo>
                <a:lnTo>
                  <a:pt x="1698171" y="4732774"/>
                </a:lnTo>
                <a:lnTo>
                  <a:pt x="1627833" y="4772967"/>
                </a:lnTo>
                <a:lnTo>
                  <a:pt x="1527349" y="4833257"/>
                </a:lnTo>
                <a:lnTo>
                  <a:pt x="1467059" y="4893548"/>
                </a:lnTo>
                <a:lnTo>
                  <a:pt x="1436914" y="4913644"/>
                </a:lnTo>
                <a:lnTo>
                  <a:pt x="1406769" y="4953838"/>
                </a:lnTo>
                <a:lnTo>
                  <a:pt x="1336431" y="5004079"/>
                </a:lnTo>
                <a:lnTo>
                  <a:pt x="1215850" y="5064369"/>
                </a:lnTo>
                <a:lnTo>
                  <a:pt x="1085222" y="5104563"/>
                </a:lnTo>
                <a:lnTo>
                  <a:pt x="964642" y="5144756"/>
                </a:lnTo>
                <a:lnTo>
                  <a:pt x="864158" y="5194998"/>
                </a:lnTo>
                <a:lnTo>
                  <a:pt x="743578" y="5245240"/>
                </a:lnTo>
                <a:lnTo>
                  <a:pt x="622998" y="5285433"/>
                </a:lnTo>
                <a:lnTo>
                  <a:pt x="552659" y="5335675"/>
                </a:lnTo>
                <a:lnTo>
                  <a:pt x="472272" y="5365820"/>
                </a:lnTo>
                <a:lnTo>
                  <a:pt x="381837" y="5395965"/>
                </a:lnTo>
                <a:lnTo>
                  <a:pt x="361741" y="5466304"/>
                </a:lnTo>
                <a:lnTo>
                  <a:pt x="180870" y="5466304"/>
                </a:lnTo>
                <a:lnTo>
                  <a:pt x="0" y="5456255"/>
                </a:lnTo>
                <a:close/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9" name="Łącznik prosty 18"/>
          <p:cNvCxnSpPr/>
          <p:nvPr/>
        </p:nvCxnSpPr>
        <p:spPr bwMode="auto">
          <a:xfrm>
            <a:off x="854110" y="4901596"/>
            <a:ext cx="85611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Prostokąt 19"/>
          <p:cNvSpPr/>
          <p:nvPr/>
        </p:nvSpPr>
        <p:spPr bwMode="auto">
          <a:xfrm>
            <a:off x="4104167" y="2711302"/>
            <a:ext cx="350875" cy="233917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miter lim="800000"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269877" y="1190908"/>
            <a:ext cx="4744504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Occurrence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of </a:t>
            </a:r>
            <a:r>
              <a:rPr lang="pl-PL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nano-second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isomers</a:t>
            </a:r>
            <a:endParaRPr lang="pl-PL" b="1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b="1" dirty="0">
                <a:solidFill>
                  <a:srgbClr val="7030A0"/>
                </a:solidFill>
                <a:latin typeface="Calibri" panose="020F0502020204030204" pitchFamily="34" charset="0"/>
              </a:rPr>
              <a:t>i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n the </a:t>
            </a:r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known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nuclei</a:t>
            </a:r>
            <a:endParaRPr lang="pl-PL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716380" y="6514474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Neutron </a:t>
            </a:r>
            <a:r>
              <a:rPr lang="pl-PL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 rot="16200000">
            <a:off x="-882132" y="3721113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Proton </a:t>
            </a:r>
            <a:r>
              <a:rPr lang="pl-PL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3130471" y="2275113"/>
            <a:ext cx="4951171" cy="3203468"/>
            <a:chOff x="3130471" y="2275113"/>
            <a:chExt cx="4951171" cy="3203468"/>
          </a:xfrm>
        </p:grpSpPr>
        <p:sp>
          <p:nvSpPr>
            <p:cNvPr id="11" name="Elipsa 10"/>
            <p:cNvSpPr/>
            <p:nvPr/>
          </p:nvSpPr>
          <p:spPr bwMode="auto">
            <a:xfrm>
              <a:off x="6803572" y="2275113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Elipsa 11"/>
            <p:cNvSpPr/>
            <p:nvPr/>
          </p:nvSpPr>
          <p:spPr bwMode="auto">
            <a:xfrm>
              <a:off x="4665357" y="3733912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Elipsa 12"/>
            <p:cNvSpPr/>
            <p:nvPr/>
          </p:nvSpPr>
          <p:spPr bwMode="auto">
            <a:xfrm>
              <a:off x="3130471" y="4790638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7162801" y="2711302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208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Pb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3578522" y="5016916"/>
              <a:ext cx="72006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78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Ni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5009651" y="4190336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132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Sn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Dowolny kształt 16"/>
            <p:cNvSpPr/>
            <p:nvPr/>
          </p:nvSpPr>
          <p:spPr bwMode="auto">
            <a:xfrm>
              <a:off x="6980152" y="2528800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Dowolny kształt 17"/>
            <p:cNvSpPr/>
            <p:nvPr/>
          </p:nvSpPr>
          <p:spPr bwMode="auto">
            <a:xfrm>
              <a:off x="4850415" y="3969072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Dowolny kształt 20"/>
            <p:cNvSpPr/>
            <p:nvPr/>
          </p:nvSpPr>
          <p:spPr bwMode="auto">
            <a:xfrm rot="20882366">
              <a:off x="3367781" y="4956265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5" name="pole tekstowe 24"/>
          <p:cNvSpPr txBox="1"/>
          <p:nvPr/>
        </p:nvSpPr>
        <p:spPr bwMode="auto">
          <a:xfrm>
            <a:off x="4364795" y="5247748"/>
            <a:ext cx="5596011" cy="83099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A.K.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Jain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B.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Maheshwari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S.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Garg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M. </a:t>
            </a:r>
            <a:r>
              <a:rPr lang="pl-PL" sz="1600" dirty="0" err="1">
                <a:solidFill>
                  <a:srgbClr val="7030A0"/>
                </a:solidFill>
                <a:latin typeface="Arial" charset="0"/>
              </a:rPr>
              <a:t>Patial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</a:t>
            </a:r>
            <a:r>
              <a:rPr lang="pl-PL" sz="1600" dirty="0">
                <a:solidFill>
                  <a:srgbClr val="7030A0"/>
                </a:solidFill>
                <a:latin typeface="Arial" charset="0"/>
              </a:rPr>
              <a:t>and 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B. Singh</a:t>
            </a:r>
          </a:p>
          <a:p>
            <a:pPr eaLnBrk="1" hangingPunct="1"/>
            <a:r>
              <a:rPr lang="en-US" sz="1600" i="1" dirty="0">
                <a:solidFill>
                  <a:srgbClr val="7030A0"/>
                </a:solidFill>
                <a:latin typeface="Arial" charset="0"/>
              </a:rPr>
              <a:t>ATLAS OF NUCLEAR </a:t>
            </a:r>
            <a:r>
              <a:rPr lang="en-US" sz="1600" i="1" dirty="0" smtClean="0">
                <a:solidFill>
                  <a:srgbClr val="7030A0"/>
                </a:solidFill>
                <a:latin typeface="Arial" charset="0"/>
              </a:rPr>
              <a:t>ISOMERS</a:t>
            </a:r>
            <a:endParaRPr lang="pl-PL" sz="1600" i="1" dirty="0" smtClean="0">
              <a:solidFill>
                <a:srgbClr val="7030A0"/>
              </a:solidFill>
              <a:latin typeface="Arial" charset="0"/>
            </a:endParaRPr>
          </a:p>
          <a:p>
            <a:pPr eaLnBrk="1" hangingPunct="1"/>
            <a:r>
              <a:rPr lang="en-US" sz="1600" dirty="0">
                <a:solidFill>
                  <a:srgbClr val="7030A0"/>
                </a:solidFill>
                <a:latin typeface="Arial" charset="0"/>
              </a:rPr>
              <a:t>Nuclear Data Sheets 128 (2015) </a:t>
            </a:r>
            <a:r>
              <a:rPr lang="en-US" sz="1600" dirty="0" smtClean="0">
                <a:solidFill>
                  <a:srgbClr val="7030A0"/>
                </a:solidFill>
                <a:latin typeface="Arial" charset="0"/>
              </a:rPr>
              <a:t>1–130</a:t>
            </a:r>
            <a:endParaRPr lang="pl-PL" sz="1600" dirty="0">
              <a:solidFill>
                <a:srgbClr val="7030A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71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ndc.bnl.gov/nudat2/temp/z47n73zl5cdm66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b="5019"/>
          <a:stretch/>
        </p:blipFill>
        <p:spPr bwMode="auto">
          <a:xfrm>
            <a:off x="1295400" y="1332494"/>
            <a:ext cx="7801303" cy="464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a 7"/>
          <p:cNvSpPr>
            <a:spLocks noChangeAspect="1"/>
          </p:cNvSpPr>
          <p:nvPr/>
        </p:nvSpPr>
        <p:spPr bwMode="auto">
          <a:xfrm>
            <a:off x="2928143" y="5036944"/>
            <a:ext cx="213666" cy="21104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5" name="Prostokąt 4"/>
          <p:cNvSpPr/>
          <p:nvPr/>
        </p:nvSpPr>
        <p:spPr bwMode="auto">
          <a:xfrm>
            <a:off x="807936" y="2433530"/>
            <a:ext cx="468414" cy="17574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4" name="Prostokąt 3"/>
          <p:cNvSpPr/>
          <p:nvPr/>
        </p:nvSpPr>
        <p:spPr bwMode="auto">
          <a:xfrm>
            <a:off x="2301766" y="119068"/>
            <a:ext cx="1341049" cy="100899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11" name="Elipsa 10"/>
          <p:cNvSpPr>
            <a:spLocks noChangeAspect="1"/>
          </p:cNvSpPr>
          <p:nvPr/>
        </p:nvSpPr>
        <p:spPr bwMode="auto">
          <a:xfrm>
            <a:off x="7115494" y="2080644"/>
            <a:ext cx="213666" cy="21104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486616" y="449502"/>
            <a:ext cx="171393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32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145-147</a:t>
            </a:r>
            <a:r>
              <a:rPr lang="pl-PL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</a:t>
            </a:r>
            <a:endParaRPr lang="pl-PL" sz="3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Dowolny kształt 12"/>
          <p:cNvSpPr/>
          <p:nvPr/>
        </p:nvSpPr>
        <p:spPr bwMode="auto">
          <a:xfrm>
            <a:off x="5419613" y="932385"/>
            <a:ext cx="1579918" cy="1148260"/>
          </a:xfrm>
          <a:custGeom>
            <a:avLst/>
            <a:gdLst>
              <a:gd name="connsiteX0" fmla="*/ 0 w 1866900"/>
              <a:gd name="connsiteY0" fmla="*/ 0 h 1447800"/>
              <a:gd name="connsiteX1" fmla="*/ 857250 w 1866900"/>
              <a:gd name="connsiteY1" fmla="*/ 457200 h 1447800"/>
              <a:gd name="connsiteX2" fmla="*/ 1524000 w 1866900"/>
              <a:gd name="connsiteY2" fmla="*/ 1028700 h 1447800"/>
              <a:gd name="connsiteX3" fmla="*/ 1866900 w 1866900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1447800">
                <a:moveTo>
                  <a:pt x="0" y="0"/>
                </a:moveTo>
                <a:cubicBezTo>
                  <a:pt x="301625" y="142875"/>
                  <a:pt x="603250" y="285750"/>
                  <a:pt x="857250" y="457200"/>
                </a:cubicBezTo>
                <a:cubicBezTo>
                  <a:pt x="1111250" y="628650"/>
                  <a:pt x="1355725" y="863600"/>
                  <a:pt x="1524000" y="1028700"/>
                </a:cubicBezTo>
                <a:cubicBezTo>
                  <a:pt x="1692275" y="1193800"/>
                  <a:pt x="1779587" y="1320800"/>
                  <a:pt x="1866900" y="1447800"/>
                </a:cubicBezTo>
              </a:path>
            </a:pathLst>
          </a:custGeom>
          <a:noFill/>
          <a:ln w="28575" cap="flat" cmpd="sng" algn="ctr">
            <a:solidFill>
              <a:schemeClr val="accent4">
                <a:lumMod val="50000"/>
              </a:schemeClr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 bwMode="auto">
          <a:xfrm>
            <a:off x="871427" y="135842"/>
            <a:ext cx="33169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7030A0"/>
                </a:solidFill>
                <a:latin typeface="Arial" charset="0"/>
              </a:rPr>
              <a:t>n</a:t>
            </a:r>
            <a:r>
              <a:rPr lang="pl-PL" sz="3200" dirty="0" smtClean="0">
                <a:solidFill>
                  <a:srgbClr val="7030A0"/>
                </a:solidFill>
                <a:latin typeface="Arial" charset="0"/>
              </a:rPr>
              <a:t>(2 </a:t>
            </a:r>
            <a:r>
              <a:rPr lang="pl-PL" sz="3200" dirty="0" err="1" smtClean="0">
                <a:solidFill>
                  <a:srgbClr val="7030A0"/>
                </a:solidFill>
                <a:latin typeface="Arial" charset="0"/>
              </a:rPr>
              <a:t>MeV</a:t>
            </a:r>
            <a:r>
              <a:rPr lang="pl-PL" sz="3200" b="1" dirty="0" smtClean="0">
                <a:solidFill>
                  <a:srgbClr val="7030A0"/>
                </a:solidFill>
                <a:latin typeface="Arial" charset="0"/>
              </a:rPr>
              <a:t>) + </a:t>
            </a:r>
            <a:r>
              <a:rPr lang="pl-PL" sz="3200" b="1" baseline="30000" dirty="0" smtClean="0">
                <a:solidFill>
                  <a:srgbClr val="7030A0"/>
                </a:solidFill>
                <a:latin typeface="Arial" charset="0"/>
              </a:rPr>
              <a:t>232</a:t>
            </a:r>
            <a:r>
              <a:rPr lang="pl-PL" sz="3200" b="1" dirty="0" smtClean="0">
                <a:solidFill>
                  <a:srgbClr val="7030A0"/>
                </a:solidFill>
                <a:latin typeface="Arial" charset="0"/>
              </a:rPr>
              <a:t>Th</a:t>
            </a:r>
            <a:endParaRPr lang="pl-PL" sz="32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5" name="Prostokąt 24"/>
          <p:cNvSpPr/>
          <p:nvPr/>
        </p:nvSpPr>
        <p:spPr bwMode="auto">
          <a:xfrm>
            <a:off x="3516585" y="5618716"/>
            <a:ext cx="2693715" cy="64277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24" name="pole tekstowe 23"/>
          <p:cNvSpPr txBox="1"/>
          <p:nvPr/>
        </p:nvSpPr>
        <p:spPr bwMode="auto">
          <a:xfrm>
            <a:off x="6021932" y="3905190"/>
            <a:ext cx="8050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N=82</a:t>
            </a:r>
            <a:endParaRPr lang="pl-PL" sz="20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7" name="pole tekstowe 26"/>
          <p:cNvSpPr txBox="1"/>
          <p:nvPr/>
        </p:nvSpPr>
        <p:spPr bwMode="auto">
          <a:xfrm>
            <a:off x="1467598" y="2895885"/>
            <a:ext cx="7761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Z=50</a:t>
            </a:r>
            <a:endParaRPr lang="pl-PL" sz="20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8" name="pole tekstowe 27"/>
          <p:cNvSpPr txBox="1"/>
          <p:nvPr/>
        </p:nvSpPr>
        <p:spPr bwMode="auto">
          <a:xfrm>
            <a:off x="260361" y="5371094"/>
            <a:ext cx="7761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Z=50</a:t>
            </a:r>
            <a:endParaRPr lang="pl-PL" sz="20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9" name="pole tekstowe 28"/>
          <p:cNvSpPr txBox="1"/>
          <p:nvPr/>
        </p:nvSpPr>
        <p:spPr bwMode="auto">
          <a:xfrm>
            <a:off x="2363827" y="5981700"/>
            <a:ext cx="8050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N=50</a:t>
            </a:r>
            <a:endParaRPr lang="pl-PL" sz="20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10" name="Dowolny kształt 9"/>
          <p:cNvSpPr/>
          <p:nvPr/>
        </p:nvSpPr>
        <p:spPr bwMode="auto">
          <a:xfrm rot="448292">
            <a:off x="3145862" y="5367252"/>
            <a:ext cx="1049140" cy="487837"/>
          </a:xfrm>
          <a:custGeom>
            <a:avLst/>
            <a:gdLst>
              <a:gd name="connsiteX0" fmla="*/ 420130 w 420130"/>
              <a:gd name="connsiteY0" fmla="*/ 284205 h 284205"/>
              <a:gd name="connsiteX1" fmla="*/ 160638 w 420130"/>
              <a:gd name="connsiteY1" fmla="*/ 185351 h 284205"/>
              <a:gd name="connsiteX2" fmla="*/ 0 w 420130"/>
              <a:gd name="connsiteY2" fmla="*/ 0 h 28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130" h="284205">
                <a:moveTo>
                  <a:pt x="420130" y="284205"/>
                </a:moveTo>
                <a:cubicBezTo>
                  <a:pt x="325395" y="258461"/>
                  <a:pt x="230660" y="232718"/>
                  <a:pt x="160638" y="185351"/>
                </a:cubicBezTo>
                <a:cubicBezTo>
                  <a:pt x="90616" y="137983"/>
                  <a:pt x="45308" y="68991"/>
                  <a:pt x="0" y="0"/>
                </a:cubicBezTo>
              </a:path>
            </a:pathLst>
          </a:custGeom>
          <a:noFill/>
          <a:ln w="38100" cap="flat" cmpd="sng" algn="ctr">
            <a:solidFill>
              <a:schemeClr val="accent4">
                <a:lumMod val="50000"/>
              </a:schemeClr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670432" y="5478816"/>
            <a:ext cx="103586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32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84</a:t>
            </a:r>
            <a:r>
              <a:rPr lang="pl-PL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</a:t>
            </a:r>
            <a:endParaRPr lang="pl-PL" sz="3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Elipsa 29"/>
          <p:cNvSpPr>
            <a:spLocks noChangeAspect="1"/>
          </p:cNvSpPr>
          <p:nvPr/>
        </p:nvSpPr>
        <p:spPr bwMode="auto">
          <a:xfrm>
            <a:off x="6999136" y="2080644"/>
            <a:ext cx="213666" cy="21104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31" name="Elipsa 30"/>
          <p:cNvSpPr>
            <a:spLocks noChangeAspect="1"/>
          </p:cNvSpPr>
          <p:nvPr/>
        </p:nvSpPr>
        <p:spPr bwMode="auto">
          <a:xfrm>
            <a:off x="6859763" y="2080644"/>
            <a:ext cx="213666" cy="21104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457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Text Box 2"/>
          <p:cNvSpPr txBox="1">
            <a:spLocks noChangeArrowheads="1"/>
          </p:cNvSpPr>
          <p:nvPr/>
        </p:nvSpPr>
        <p:spPr bwMode="auto">
          <a:xfrm>
            <a:off x="534674" y="1482436"/>
            <a:ext cx="8966200" cy="391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3185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SzPct val="200000"/>
            </a:pPr>
            <a:endParaRPr lang="pl-PL" sz="2000" dirty="0"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pl-PL" sz="1800" dirty="0" err="1">
                <a:solidFill>
                  <a:srgbClr val="7FFFFF"/>
                </a:solidFill>
                <a:latin typeface="Arial" charset="0"/>
              </a:rPr>
              <a:t>Discrete</a:t>
            </a:r>
            <a:r>
              <a:rPr lang="pl-PL" sz="1800" dirty="0">
                <a:solidFill>
                  <a:srgbClr val="7FFFFF"/>
                </a:solidFill>
                <a:latin typeface="Arial" charset="0"/>
              </a:rPr>
              <a:t> in-</a:t>
            </a:r>
            <a:r>
              <a:rPr lang="pl-PL" sz="1800" dirty="0" err="1">
                <a:solidFill>
                  <a:srgbClr val="7FFFFF"/>
                </a:solidFill>
                <a:latin typeface="Arial" charset="0"/>
              </a:rPr>
              <a:t>beam</a:t>
            </a:r>
            <a:r>
              <a:rPr lang="pl-PL" sz="1800" dirty="0">
                <a:solidFill>
                  <a:srgbClr val="7FFFFF"/>
                </a:solidFill>
                <a:latin typeface="Arial" charset="0"/>
              </a:rPr>
              <a:t> gamma-</a:t>
            </a:r>
            <a:r>
              <a:rPr lang="pl-PL" sz="1800" dirty="0" err="1">
                <a:solidFill>
                  <a:srgbClr val="7FFFFF"/>
                </a:solidFill>
                <a:latin typeface="Arial" charset="0"/>
              </a:rPr>
              <a:t>ray</a:t>
            </a:r>
            <a:r>
              <a:rPr lang="pl-PL" sz="1800" dirty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dirty="0" err="1">
                <a:solidFill>
                  <a:srgbClr val="7FFFFF"/>
                </a:solidFill>
                <a:latin typeface="Arial" charset="0"/>
              </a:rPr>
              <a:t>spectroscopy</a:t>
            </a:r>
            <a:r>
              <a:rPr lang="pl-PL" sz="1800" dirty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of  products from the 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thermal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-neutron 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induced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fission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is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efficient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dirty="0">
                <a:solidFill>
                  <a:srgbClr val="7FFFFF"/>
                </a:solidFill>
                <a:latin typeface="Arial" charset="0"/>
              </a:rPr>
              <a:t>in 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identifying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yrast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and 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near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yrast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b="1" dirty="0" smtClean="0">
                <a:solidFill>
                  <a:srgbClr val="7FFFFF"/>
                </a:solidFill>
                <a:latin typeface="Arial" charset="0"/>
              </a:rPr>
              <a:t>high-</a:t>
            </a:r>
            <a:r>
              <a:rPr lang="pl-PL" sz="1800" b="1" dirty="0" err="1" smtClean="0">
                <a:solidFill>
                  <a:srgbClr val="7FFFFF"/>
                </a:solidFill>
                <a:latin typeface="Arial" charset="0"/>
              </a:rPr>
              <a:t>spin</a:t>
            </a:r>
            <a:r>
              <a:rPr lang="pl-PL" sz="1800" b="1" dirty="0" smtClean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b="1" dirty="0" err="1" smtClean="0">
                <a:solidFill>
                  <a:srgbClr val="7FFFFF"/>
                </a:solidFill>
                <a:latin typeface="Arial" charset="0"/>
              </a:rPr>
              <a:t>states</a:t>
            </a:r>
            <a:r>
              <a:rPr lang="pl-PL" sz="1800" b="1" dirty="0" smtClean="0">
                <a:solidFill>
                  <a:srgbClr val="7FFFFF"/>
                </a:solidFill>
                <a:latin typeface="Arial" charset="0"/>
              </a:rPr>
              <a:t>, </a:t>
            </a:r>
            <a:r>
              <a:rPr lang="pl-PL" sz="1800" b="1" dirty="0" err="1" smtClean="0">
                <a:solidFill>
                  <a:srgbClr val="7FFFFF"/>
                </a:solidFill>
                <a:latin typeface="Arial" charset="0"/>
              </a:rPr>
              <a:t>including</a:t>
            </a:r>
            <a:r>
              <a:rPr lang="pl-PL" sz="1800" b="1" dirty="0" smtClean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b="1" dirty="0" err="1" smtClean="0">
                <a:solidFill>
                  <a:srgbClr val="7FFFFF"/>
                </a:solidFill>
                <a:latin typeface="Arial" charset="0"/>
              </a:rPr>
              <a:t>yrast</a:t>
            </a:r>
            <a:r>
              <a:rPr lang="pl-PL" sz="1800" b="1" dirty="0" smtClean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b="1" dirty="0" err="1" smtClean="0">
                <a:solidFill>
                  <a:srgbClr val="7FFFFF"/>
                </a:solidFill>
                <a:latin typeface="Arial" charset="0"/>
              </a:rPr>
              <a:t>short</a:t>
            </a:r>
            <a:r>
              <a:rPr lang="pl-PL" sz="1800" b="1" dirty="0" err="1">
                <a:solidFill>
                  <a:srgbClr val="7FFFFF"/>
                </a:solidFill>
                <a:latin typeface="Arial" charset="0"/>
              </a:rPr>
              <a:t>-</a:t>
            </a:r>
            <a:r>
              <a:rPr lang="pl-PL" sz="1800" b="1" dirty="0" err="1" smtClean="0">
                <a:solidFill>
                  <a:srgbClr val="7FFFFF"/>
                </a:solidFill>
                <a:latin typeface="Arial" charset="0"/>
              </a:rPr>
              <a:t>lived</a:t>
            </a:r>
            <a:r>
              <a:rPr lang="pl-PL" sz="1800" b="1" dirty="0" smtClean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b="1" dirty="0" err="1" smtClean="0">
                <a:solidFill>
                  <a:srgbClr val="7FFFFF"/>
                </a:solidFill>
                <a:latin typeface="Arial" charset="0"/>
              </a:rPr>
              <a:t>isomers</a:t>
            </a:r>
            <a:r>
              <a:rPr lang="pl-PL" sz="1800" b="1" dirty="0" smtClean="0">
                <a:solidFill>
                  <a:srgbClr val="7FFFFF"/>
                </a:solidFill>
                <a:latin typeface="Arial" charset="0"/>
              </a:rPr>
              <a:t>, 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in hard-to-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reach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neutron-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rich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nuclei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in the 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shape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transition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region </a:t>
            </a:r>
            <a:r>
              <a:rPr lang="pl-PL" sz="1800" dirty="0" err="1" smtClean="0">
                <a:solidFill>
                  <a:srgbClr val="7FFFFF"/>
                </a:solidFill>
                <a:latin typeface="Arial" charset="0"/>
              </a:rPr>
              <a:t>at</a:t>
            </a:r>
            <a:r>
              <a:rPr lang="pl-PL" sz="1800" dirty="0" smtClean="0">
                <a:solidFill>
                  <a:srgbClr val="7FFFFF"/>
                </a:solidFill>
                <a:latin typeface="Arial" charset="0"/>
              </a:rPr>
              <a:t>  N=60.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pl-PL" sz="1800" dirty="0" err="1">
                <a:latin typeface="Arial" charset="0"/>
              </a:rPr>
              <a:t>F</a:t>
            </a:r>
            <a:r>
              <a:rPr lang="pl-PL" sz="1800" dirty="0" err="1" smtClean="0">
                <a:latin typeface="Arial" charset="0"/>
              </a:rPr>
              <a:t>ission</a:t>
            </a:r>
            <a:r>
              <a:rPr lang="pl-PL" sz="1800" dirty="0" smtClean="0">
                <a:latin typeface="Arial" charset="0"/>
              </a:rPr>
              <a:t> </a:t>
            </a:r>
            <a:r>
              <a:rPr lang="pl-PL" sz="1800" dirty="0" err="1" smtClean="0">
                <a:latin typeface="Arial" charset="0"/>
              </a:rPr>
              <a:t>induced</a:t>
            </a:r>
            <a:r>
              <a:rPr lang="pl-PL" sz="1800" dirty="0" smtClean="0">
                <a:latin typeface="Arial" charset="0"/>
              </a:rPr>
              <a:t> by fast (ca. </a:t>
            </a:r>
            <a:r>
              <a:rPr lang="pl-PL" sz="1800" dirty="0" err="1" smtClean="0">
                <a:latin typeface="Arial" charset="0"/>
              </a:rPr>
              <a:t>few</a:t>
            </a:r>
            <a:r>
              <a:rPr lang="pl-PL" sz="1800" dirty="0" smtClean="0">
                <a:latin typeface="Arial" charset="0"/>
              </a:rPr>
              <a:t> </a:t>
            </a:r>
            <a:r>
              <a:rPr lang="pl-PL" sz="1800" dirty="0" err="1" smtClean="0">
                <a:latin typeface="Arial" charset="0"/>
              </a:rPr>
              <a:t>MeV</a:t>
            </a:r>
            <a:r>
              <a:rPr lang="pl-PL" sz="1800" dirty="0" smtClean="0">
                <a:latin typeface="Arial" charset="0"/>
              </a:rPr>
              <a:t>)  </a:t>
            </a:r>
            <a:r>
              <a:rPr lang="pl-PL" sz="1800" dirty="0" err="1" smtClean="0">
                <a:latin typeface="Arial" charset="0"/>
              </a:rPr>
              <a:t>neutrons</a:t>
            </a:r>
            <a:r>
              <a:rPr lang="pl-PL" sz="1800" dirty="0" smtClean="0">
                <a:latin typeface="Arial" charset="0"/>
              </a:rPr>
              <a:t> on a </a:t>
            </a:r>
            <a:r>
              <a:rPr lang="pl-PL" sz="1800" baseline="30000" dirty="0" smtClean="0">
                <a:latin typeface="Arial" charset="0"/>
              </a:rPr>
              <a:t>232</a:t>
            </a:r>
            <a:r>
              <a:rPr lang="pl-PL" sz="1800" dirty="0" smtClean="0">
                <a:latin typeface="Arial" charset="0"/>
              </a:rPr>
              <a:t>Th target </a:t>
            </a:r>
            <a:r>
              <a:rPr lang="pl-PL" sz="1800" dirty="0" err="1" smtClean="0">
                <a:latin typeface="Arial" charset="0"/>
              </a:rPr>
              <a:t>is</a:t>
            </a:r>
            <a:r>
              <a:rPr lang="pl-PL" sz="1800" dirty="0" smtClean="0">
                <a:latin typeface="Arial" charset="0"/>
              </a:rPr>
              <a:t> most </a:t>
            </a:r>
            <a:r>
              <a:rPr lang="pl-PL" sz="1800" dirty="0" err="1" smtClean="0">
                <a:latin typeface="Arial" charset="0"/>
              </a:rPr>
              <a:t>promising</a:t>
            </a:r>
            <a:r>
              <a:rPr lang="pl-PL" sz="1800" dirty="0" smtClean="0">
                <a:latin typeface="Arial" charset="0"/>
              </a:rPr>
              <a:t> in </a:t>
            </a:r>
            <a:r>
              <a:rPr lang="pl-PL" sz="1800" dirty="0" err="1" smtClean="0">
                <a:latin typeface="Arial" charset="0"/>
              </a:rPr>
              <a:t>populating</a:t>
            </a:r>
            <a:r>
              <a:rPr lang="pl-PL" sz="1800" dirty="0" smtClean="0">
                <a:latin typeface="Arial" charset="0"/>
              </a:rPr>
              <a:t> </a:t>
            </a:r>
            <a:r>
              <a:rPr lang="pl-PL" sz="1800" dirty="0" err="1" smtClean="0">
                <a:latin typeface="Arial" charset="0"/>
              </a:rPr>
              <a:t>very</a:t>
            </a:r>
            <a:r>
              <a:rPr lang="pl-PL" sz="1800" dirty="0" smtClean="0">
                <a:latin typeface="Arial" charset="0"/>
              </a:rPr>
              <a:t> neutron-</a:t>
            </a:r>
            <a:r>
              <a:rPr lang="pl-PL" sz="1800" dirty="0" err="1" smtClean="0">
                <a:latin typeface="Arial" charset="0"/>
              </a:rPr>
              <a:t>rich</a:t>
            </a:r>
            <a:r>
              <a:rPr lang="pl-PL" sz="1800" dirty="0" smtClean="0">
                <a:latin typeface="Arial" charset="0"/>
              </a:rPr>
              <a:t> </a:t>
            </a:r>
            <a:r>
              <a:rPr lang="pl-PL" sz="1800" dirty="0" err="1" smtClean="0">
                <a:latin typeface="Arial" charset="0"/>
              </a:rPr>
              <a:t>nuclei</a:t>
            </a:r>
            <a:r>
              <a:rPr lang="pl-PL" sz="1800" dirty="0" smtClean="0">
                <a:latin typeface="Arial" charset="0"/>
              </a:rPr>
              <a:t> </a:t>
            </a:r>
            <a:r>
              <a:rPr lang="pl-PL" sz="1800" dirty="0" err="1" smtClean="0">
                <a:latin typeface="Arial" charset="0"/>
              </a:rPr>
              <a:t>around</a:t>
            </a:r>
            <a:r>
              <a:rPr lang="pl-PL" sz="1800" dirty="0" smtClean="0">
                <a:latin typeface="Arial" charset="0"/>
              </a:rPr>
              <a:t> the </a:t>
            </a:r>
            <a:r>
              <a:rPr lang="pl-PL" sz="1800" baseline="30000" dirty="0" smtClean="0">
                <a:latin typeface="Arial" charset="0"/>
              </a:rPr>
              <a:t>78</a:t>
            </a:r>
            <a:r>
              <a:rPr lang="pl-PL" sz="1800" dirty="0" smtClean="0">
                <a:latin typeface="Arial" charset="0"/>
              </a:rPr>
              <a:t>Ni </a:t>
            </a:r>
            <a:r>
              <a:rPr lang="pl-PL" sz="1800" dirty="0" err="1" smtClean="0">
                <a:latin typeface="Arial" charset="0"/>
              </a:rPr>
              <a:t>doubly</a:t>
            </a:r>
            <a:r>
              <a:rPr lang="pl-PL" sz="1800" dirty="0" smtClean="0">
                <a:latin typeface="Arial" charset="0"/>
              </a:rPr>
              <a:t> </a:t>
            </a:r>
            <a:r>
              <a:rPr lang="pl-PL" sz="1800" dirty="0" err="1" smtClean="0">
                <a:latin typeface="Arial" charset="0"/>
              </a:rPr>
              <a:t>magic</a:t>
            </a:r>
            <a:r>
              <a:rPr lang="pl-PL" sz="1800" dirty="0" smtClean="0">
                <a:latin typeface="Arial" charset="0"/>
              </a:rPr>
              <a:t> </a:t>
            </a:r>
            <a:r>
              <a:rPr lang="pl-PL" sz="1800" dirty="0" err="1" smtClean="0">
                <a:latin typeface="Arial" charset="0"/>
              </a:rPr>
              <a:t>nucleus</a:t>
            </a:r>
            <a:r>
              <a:rPr lang="pl-PL" sz="1800" dirty="0" smtClean="0">
                <a:latin typeface="Arial" charset="0"/>
              </a:rPr>
              <a:t>. In </a:t>
            </a:r>
            <a:r>
              <a:rPr lang="pl-PL" sz="1800" dirty="0" err="1" smtClean="0">
                <a:latin typeface="Arial" charset="0"/>
              </a:rPr>
              <a:t>that</a:t>
            </a:r>
            <a:r>
              <a:rPr lang="pl-PL" sz="1800" dirty="0" smtClean="0">
                <a:latin typeface="Arial" charset="0"/>
              </a:rPr>
              <a:t> region </a:t>
            </a:r>
            <a:r>
              <a:rPr lang="pl-PL" sz="1800" b="1" dirty="0" err="1" smtClean="0">
                <a:latin typeface="Arial" charset="0"/>
              </a:rPr>
              <a:t>yrast</a:t>
            </a:r>
            <a:r>
              <a:rPr lang="pl-PL" sz="1800" b="1" dirty="0" smtClean="0">
                <a:latin typeface="Arial" charset="0"/>
              </a:rPr>
              <a:t> high-</a:t>
            </a:r>
            <a:r>
              <a:rPr lang="pl-PL" sz="1800" b="1" dirty="0" err="1" smtClean="0">
                <a:latin typeface="Arial" charset="0"/>
              </a:rPr>
              <a:t>spin</a:t>
            </a:r>
            <a:r>
              <a:rPr lang="pl-PL" sz="1800" b="1" dirty="0" smtClean="0">
                <a:latin typeface="Arial" charset="0"/>
              </a:rPr>
              <a:t> </a:t>
            </a:r>
            <a:r>
              <a:rPr lang="pl-PL" sz="1800" b="1" dirty="0" err="1" smtClean="0">
                <a:latin typeface="Arial" charset="0"/>
              </a:rPr>
              <a:t>isomers</a:t>
            </a:r>
            <a:r>
              <a:rPr lang="pl-PL" sz="1800" b="1" dirty="0" smtClean="0">
                <a:latin typeface="Arial" charset="0"/>
              </a:rPr>
              <a:t> </a:t>
            </a:r>
            <a:r>
              <a:rPr lang="pl-PL" sz="1800" b="1" dirty="0" err="1" smtClean="0">
                <a:latin typeface="Arial" charset="0"/>
              </a:rPr>
              <a:t>are</a:t>
            </a:r>
            <a:r>
              <a:rPr lang="pl-PL" sz="1800" b="1" dirty="0" smtClean="0">
                <a:latin typeface="Arial" charset="0"/>
              </a:rPr>
              <a:t> </a:t>
            </a:r>
            <a:r>
              <a:rPr lang="pl-PL" sz="1800" b="1" dirty="0" err="1" smtClean="0">
                <a:latin typeface="Arial" charset="0"/>
              </a:rPr>
              <a:t>expected</a:t>
            </a:r>
            <a:r>
              <a:rPr lang="pl-PL" sz="1800" b="1" dirty="0" smtClean="0">
                <a:latin typeface="Arial" charset="0"/>
              </a:rPr>
              <a:t> – </a:t>
            </a:r>
            <a:r>
              <a:rPr lang="pl-PL" sz="1800" b="1" dirty="0" err="1" smtClean="0">
                <a:latin typeface="Arial" charset="0"/>
              </a:rPr>
              <a:t>their</a:t>
            </a:r>
            <a:r>
              <a:rPr lang="pl-PL" sz="1800" b="1" dirty="0" smtClean="0">
                <a:latin typeface="Arial" charset="0"/>
              </a:rPr>
              <a:t> </a:t>
            </a:r>
            <a:r>
              <a:rPr lang="pl-PL" sz="1800" b="1" dirty="0" err="1" smtClean="0">
                <a:latin typeface="Arial" charset="0"/>
              </a:rPr>
              <a:t>lifetimes</a:t>
            </a:r>
            <a:r>
              <a:rPr lang="pl-PL" sz="1800" b="1" dirty="0" smtClean="0">
                <a:latin typeface="Arial" charset="0"/>
              </a:rPr>
              <a:t> </a:t>
            </a:r>
            <a:r>
              <a:rPr lang="pl-PL" sz="1800" b="1" dirty="0" err="1" smtClean="0">
                <a:latin typeface="Arial" charset="0"/>
              </a:rPr>
              <a:t>might</a:t>
            </a:r>
            <a:r>
              <a:rPr lang="pl-PL" sz="1800" b="1" dirty="0" smtClean="0">
                <a:latin typeface="Arial" charset="0"/>
              </a:rPr>
              <a:t> be in the </a:t>
            </a:r>
            <a:r>
              <a:rPr lang="pl-PL" sz="1800" b="1" dirty="0" err="1" smtClean="0">
                <a:latin typeface="Arial" charset="0"/>
              </a:rPr>
              <a:t>range</a:t>
            </a:r>
            <a:r>
              <a:rPr lang="pl-PL" sz="1800" b="1" dirty="0" smtClean="0">
                <a:latin typeface="Arial" charset="0"/>
              </a:rPr>
              <a:t> of </a:t>
            </a:r>
            <a:r>
              <a:rPr lang="pl-PL" sz="1800" b="1" dirty="0" err="1" smtClean="0">
                <a:latin typeface="Arial" charset="0"/>
              </a:rPr>
              <a:t>tens</a:t>
            </a:r>
            <a:r>
              <a:rPr lang="pl-PL" sz="1800" b="1" dirty="0" smtClean="0">
                <a:latin typeface="Arial" charset="0"/>
              </a:rPr>
              <a:t> of </a:t>
            </a:r>
            <a:r>
              <a:rPr lang="pl-PL" sz="1800" b="1" dirty="0" err="1" smtClean="0">
                <a:latin typeface="Arial" charset="0"/>
              </a:rPr>
              <a:t>nano</a:t>
            </a:r>
            <a:r>
              <a:rPr lang="pl-PL" sz="1800" b="1" dirty="0" err="1">
                <a:latin typeface="Arial" charset="0"/>
              </a:rPr>
              <a:t>-</a:t>
            </a:r>
            <a:r>
              <a:rPr lang="pl-PL" sz="1800" b="1" dirty="0" err="1" smtClean="0">
                <a:latin typeface="Arial" charset="0"/>
              </a:rPr>
              <a:t>seconds</a:t>
            </a:r>
            <a:r>
              <a:rPr lang="pl-PL" sz="1800" dirty="0" smtClean="0">
                <a:latin typeface="Arial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fr-FR" sz="1800" b="1" smtClean="0">
                <a:solidFill>
                  <a:srgbClr val="FFFF00"/>
                </a:solidFill>
                <a:latin typeface="Symbol" panose="05050102010706020507" pitchFamily="18" charset="2"/>
              </a:rPr>
              <a:t>n</a:t>
            </a:r>
            <a:r>
              <a:rPr lang="fr-FR" sz="1800" b="1" smtClean="0">
                <a:solidFill>
                  <a:srgbClr val="FFFF00"/>
                </a:solidFill>
                <a:latin typeface="Arial" charset="0"/>
              </a:rPr>
              <a:t>-BALL@</a:t>
            </a:r>
            <a:r>
              <a:rPr lang="pl-PL" sz="1800" b="1" smtClean="0">
                <a:solidFill>
                  <a:srgbClr val="FFFF00"/>
                </a:solidFill>
                <a:latin typeface="Arial" charset="0"/>
              </a:rPr>
              <a:t>LICORNE</a:t>
            </a:r>
            <a:r>
              <a:rPr lang="pl-PL" sz="1800" b="1" dirty="0" smtClean="0">
                <a:solidFill>
                  <a:srgbClr val="FFFF00"/>
                </a:solidFill>
                <a:latin typeface="Arial" charset="0"/>
              </a:rPr>
              <a:t>, with its pulsed beam of a few-MeV neutrons, will be a </a:t>
            </a:r>
            <a:r>
              <a:rPr lang="pl-PL" sz="1800" b="1" dirty="0" smtClean="0">
                <a:solidFill>
                  <a:srgbClr val="FFFF00"/>
                </a:solidFill>
                <a:latin typeface="Arial" charset="0"/>
              </a:rPr>
              <a:t>place </a:t>
            </a:r>
            <a:r>
              <a:rPr lang="pl-PL" sz="1800" b="1" dirty="0" smtClean="0">
                <a:solidFill>
                  <a:srgbClr val="FFFF00"/>
                </a:solidFill>
                <a:latin typeface="Arial" charset="0"/>
              </a:rPr>
              <a:t>where one could locate many of these isomers in the </a:t>
            </a:r>
            <a:r>
              <a:rPr lang="pl-PL" sz="1800" b="1" baseline="30000" dirty="0" smtClean="0">
                <a:solidFill>
                  <a:srgbClr val="FFFF00"/>
                </a:solidFill>
                <a:latin typeface="Arial" charset="0"/>
              </a:rPr>
              <a:t>78</a:t>
            </a:r>
            <a:r>
              <a:rPr lang="pl-PL" sz="1800" b="1" dirty="0" smtClean="0">
                <a:solidFill>
                  <a:srgbClr val="FFFF00"/>
                </a:solidFill>
                <a:latin typeface="Arial" charset="0"/>
              </a:rPr>
              <a:t>Ni neighborhood</a:t>
            </a:r>
            <a:r>
              <a:rPr lang="pl-PL" sz="1800" dirty="0" smtClean="0">
                <a:solidFill>
                  <a:srgbClr val="FFFF00"/>
                </a:solidFill>
                <a:latin typeface="Arial" charset="0"/>
              </a:rPr>
              <a:t>.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2360637" y="260393"/>
            <a:ext cx="53142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3600">
                <a:solidFill>
                  <a:schemeClr val="folHlink"/>
                </a:solidFill>
                <a:latin typeface="Arial" charset="0"/>
              </a:rPr>
              <a:t>Conclusions and Outlook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1" y="111117"/>
            <a:ext cx="581027" cy="52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5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5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5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52"/>
          <p:cNvSpPr txBox="1">
            <a:spLocks noChangeArrowheads="1"/>
          </p:cNvSpPr>
          <p:nvPr/>
        </p:nvSpPr>
        <p:spPr bwMode="auto">
          <a:xfrm>
            <a:off x="3612876" y="90463"/>
            <a:ext cx="2521822" cy="5232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Co</a:t>
            </a:r>
            <a:r>
              <a:rPr lang="pl-P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llaborators</a:t>
            </a:r>
            <a:endParaRPr lang="pl-PL" sz="2800" b="1" dirty="0">
              <a:solidFill>
                <a:schemeClr val="accent1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8" name="Text Box 50"/>
          <p:cNvSpPr txBox="1">
            <a:spLocks noChangeArrowheads="1"/>
          </p:cNvSpPr>
          <p:nvPr/>
        </p:nvSpPr>
        <p:spPr bwMode="auto">
          <a:xfrm>
            <a:off x="554641" y="681913"/>
            <a:ext cx="9072562" cy="54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  <a:tabLst>
                <a:tab pos="989013" algn="l"/>
              </a:tabLst>
            </a:pPr>
            <a:r>
              <a:rPr lang="pl-PL" sz="2000" b="1" dirty="0" err="1" smtClean="0">
                <a:latin typeface="Arial" charset="0"/>
              </a:rPr>
              <a:t>Studies</a:t>
            </a:r>
            <a:r>
              <a:rPr lang="pl-PL" sz="2000" b="1" dirty="0" smtClean="0">
                <a:latin typeface="Arial" charset="0"/>
              </a:rPr>
              <a:t> with the EXILL </a:t>
            </a:r>
            <a:r>
              <a:rPr lang="pl-PL" sz="2000" b="1" dirty="0" err="1" smtClean="0">
                <a:latin typeface="Arial" charset="0"/>
              </a:rPr>
              <a:t>array</a:t>
            </a:r>
            <a:r>
              <a:rPr lang="pl-PL" sz="2000" b="1" dirty="0" smtClean="0">
                <a:latin typeface="Arial" charset="0"/>
              </a:rPr>
              <a:t>, </a:t>
            </a:r>
            <a:r>
              <a:rPr lang="pl-PL" sz="2000" b="1" dirty="0" err="1" smtClean="0">
                <a:latin typeface="Arial" charset="0"/>
              </a:rPr>
              <a:t>using</a:t>
            </a:r>
            <a:r>
              <a:rPr lang="pl-PL" sz="2000" b="1" dirty="0" smtClean="0">
                <a:latin typeface="Arial" charset="0"/>
              </a:rPr>
              <a:t> </a:t>
            </a:r>
            <a:r>
              <a:rPr lang="pl-PL" sz="2000" b="1" dirty="0" err="1" smtClean="0">
                <a:latin typeface="Arial" charset="0"/>
              </a:rPr>
              <a:t>cold</a:t>
            </a:r>
            <a:r>
              <a:rPr lang="pl-PL" sz="2000" b="1" dirty="0" smtClean="0">
                <a:latin typeface="Arial" charset="0"/>
              </a:rPr>
              <a:t>-neutron </a:t>
            </a:r>
            <a:r>
              <a:rPr lang="pl-PL" sz="2000" b="1" dirty="0" err="1" smtClean="0">
                <a:latin typeface="Arial" charset="0"/>
              </a:rPr>
              <a:t>induced</a:t>
            </a:r>
            <a:r>
              <a:rPr lang="pl-PL" sz="2000" b="1" dirty="0" smtClean="0">
                <a:latin typeface="Arial" charset="0"/>
              </a:rPr>
              <a:t> </a:t>
            </a:r>
            <a:r>
              <a:rPr lang="pl-PL" sz="2000" b="1" dirty="0" err="1" smtClean="0">
                <a:latin typeface="Arial" charset="0"/>
              </a:rPr>
              <a:t>fission</a:t>
            </a:r>
            <a:r>
              <a:rPr lang="pl-PL" sz="2000" b="1" dirty="0" smtClean="0">
                <a:latin typeface="Arial" charset="0"/>
              </a:rPr>
              <a:t> </a:t>
            </a:r>
            <a:r>
              <a:rPr lang="pl-PL" sz="2000" b="1" dirty="0" err="1" smtClean="0">
                <a:latin typeface="Arial" charset="0"/>
              </a:rPr>
              <a:t>at</a:t>
            </a:r>
            <a:r>
              <a:rPr lang="pl-PL" sz="2000" b="1" dirty="0" smtClean="0">
                <a:latin typeface="Arial" charset="0"/>
              </a:rPr>
              <a:t> ILL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  <a:tabLst>
                <a:tab pos="989013" algn="l"/>
              </a:tabLst>
            </a:pPr>
            <a:endParaRPr lang="pl-PL" sz="1600" b="1" dirty="0" smtClean="0"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L. Iskra, N. </a:t>
            </a:r>
            <a:r>
              <a:rPr lang="pl-PL" sz="1600" b="1" dirty="0" err="1" smtClean="0">
                <a:solidFill>
                  <a:srgbClr val="FFFF00"/>
                </a:solidFill>
                <a:latin typeface="Arial" charset="0"/>
              </a:rPr>
              <a:t>Cieplicka-Orynczak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 B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. Szpak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B. Fornal 	</a:t>
            </a:r>
            <a:r>
              <a:rPr lang="en-US" sz="1600" b="1" i="1" dirty="0" smtClean="0">
                <a:solidFill>
                  <a:srgbClr val="FFFF00"/>
                </a:solidFill>
              </a:rPr>
              <a:t>I</a:t>
            </a:r>
            <a:r>
              <a:rPr lang="pl-PL" sz="1600" b="1" i="1" dirty="0">
                <a:solidFill>
                  <a:srgbClr val="FFFF00"/>
                </a:solidFill>
              </a:rPr>
              <a:t>FJ</a:t>
            </a:r>
            <a:r>
              <a:rPr lang="en-US" sz="1600" b="1" i="1" dirty="0">
                <a:solidFill>
                  <a:srgbClr val="FFFF00"/>
                </a:solidFill>
              </a:rPr>
              <a:t> </a:t>
            </a:r>
            <a:r>
              <a:rPr lang="pl-PL" sz="1600" b="1" i="1" dirty="0">
                <a:solidFill>
                  <a:srgbClr val="FFFF00"/>
                </a:solidFill>
              </a:rPr>
              <a:t> PAN </a:t>
            </a:r>
            <a:r>
              <a:rPr lang="en-US" sz="1600" b="1" i="1" dirty="0">
                <a:solidFill>
                  <a:srgbClr val="FFFF00"/>
                </a:solidFill>
              </a:rPr>
              <a:t>Krakow</a:t>
            </a:r>
            <a:r>
              <a:rPr lang="pl-PL" sz="1600" b="1" i="1" dirty="0">
                <a:solidFill>
                  <a:srgbClr val="FFFF00"/>
                </a:solidFill>
              </a:rPr>
              <a:t>, </a:t>
            </a:r>
            <a:r>
              <a:rPr lang="pl-PL" sz="1600" b="1" i="1" dirty="0" smtClean="0">
                <a:solidFill>
                  <a:srgbClr val="FFFF00"/>
                </a:solidFill>
              </a:rPr>
              <a:t>Poland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endParaRPr lang="pl-PL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S. Leoni, G. </a:t>
            </a:r>
            <a:r>
              <a:rPr lang="pl-PL" sz="1600" b="1" dirty="0" err="1" smtClean="0">
                <a:solidFill>
                  <a:srgbClr val="FFFF00"/>
                </a:solidFill>
                <a:latin typeface="Arial" charset="0"/>
              </a:rPr>
              <a:t>Bocchi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 G. Colo’, S. </a:t>
            </a:r>
            <a:r>
              <a:rPr lang="pl-PL" sz="1600" b="1" dirty="0" err="1" smtClean="0">
                <a:solidFill>
                  <a:srgbClr val="FFFF00"/>
                </a:solidFill>
                <a:latin typeface="Arial" charset="0"/>
              </a:rPr>
              <a:t>Bottoni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</a:t>
            </a:r>
            <a:r>
              <a:rPr lang="it-IT" sz="1600" b="1" dirty="0" smtClean="0">
                <a:solidFill>
                  <a:srgbClr val="FFFF00"/>
                </a:solidFill>
                <a:latin typeface="Arial" charset="0"/>
              </a:rPr>
              <a:t> N</a:t>
            </a:r>
            <a:r>
              <a:rPr lang="it-IT" sz="1600" b="1" dirty="0">
                <a:solidFill>
                  <a:srgbClr val="FFFF00"/>
                </a:solidFill>
                <a:latin typeface="Arial" charset="0"/>
              </a:rPr>
              <a:t>. </a:t>
            </a:r>
            <a:r>
              <a:rPr lang="it-IT" sz="1600" b="1" dirty="0" smtClean="0">
                <a:solidFill>
                  <a:srgbClr val="FFFF00"/>
                </a:solidFill>
                <a:latin typeface="Arial" charset="0"/>
              </a:rPr>
              <a:t>Cieplicka-</a:t>
            </a:r>
            <a:endParaRPr lang="pl-PL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it-IT" sz="1600" b="1" dirty="0" smtClean="0">
                <a:solidFill>
                  <a:srgbClr val="FFFF00"/>
                </a:solidFill>
                <a:latin typeface="Arial" charset="0"/>
              </a:rPr>
              <a:t>Orynczak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it-IT" sz="1600" b="1" dirty="0" smtClean="0">
                <a:solidFill>
                  <a:srgbClr val="FFFF00"/>
                </a:solidFill>
                <a:latin typeface="Arial" charset="0"/>
              </a:rPr>
              <a:t>F.C.L. Crespi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 A. </a:t>
            </a:r>
            <a:r>
              <a:rPr lang="pl-PL" sz="1600" b="1" dirty="0" err="1" smtClean="0">
                <a:solidFill>
                  <a:srgbClr val="FFFF00"/>
                </a:solidFill>
                <a:latin typeface="Arial" charset="0"/>
              </a:rPr>
              <a:t>Bracco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 et 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al.	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pl-PL" sz="1600" b="1" i="1" dirty="0" smtClean="0">
                <a:solidFill>
                  <a:srgbClr val="FFFF00"/>
                </a:solidFill>
              </a:rPr>
              <a:t>University and INFN, </a:t>
            </a:r>
            <a:r>
              <a:rPr lang="pl-PL" sz="1600" b="1" i="1" dirty="0" err="1" smtClean="0">
                <a:solidFill>
                  <a:srgbClr val="FFFF00"/>
                </a:solidFill>
              </a:rPr>
              <a:t>Milano</a:t>
            </a:r>
            <a:r>
              <a:rPr lang="pl-PL" sz="1600" b="1" i="1" dirty="0" smtClean="0">
                <a:solidFill>
                  <a:srgbClr val="FFFF00"/>
                </a:solidFill>
              </a:rPr>
              <a:t>, </a:t>
            </a:r>
            <a:r>
              <a:rPr lang="pl-PL" sz="1600" b="1" i="1" dirty="0" err="1" smtClean="0">
                <a:solidFill>
                  <a:srgbClr val="FFFF00"/>
                </a:solidFill>
              </a:rPr>
              <a:t>Italy</a:t>
            </a:r>
            <a:endParaRPr lang="pl-PL" sz="1600" b="1" i="1" dirty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endParaRPr lang="pl-PL" sz="1600" b="1" dirty="0" smtClean="0">
              <a:solidFill>
                <a:srgbClr val="FFFF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pl-PL" sz="1600" b="1" dirty="0" smtClean="0">
                <a:solidFill>
                  <a:srgbClr val="FFFF00"/>
                </a:solidFill>
                <a:latin typeface="+mj-lt"/>
              </a:rPr>
              <a:t>D. </a:t>
            </a:r>
            <a:r>
              <a:rPr lang="pl-PL" sz="1600" b="1" dirty="0" err="1" smtClean="0">
                <a:solidFill>
                  <a:srgbClr val="FFFF00"/>
                </a:solidFill>
                <a:latin typeface="+mj-lt"/>
              </a:rPr>
              <a:t>Bazzacco</a:t>
            </a:r>
            <a:r>
              <a:rPr lang="pl-PL" sz="1600" b="1" dirty="0">
                <a:solidFill>
                  <a:srgbClr val="FFFF00"/>
                </a:solidFill>
                <a:latin typeface="+mj-lt"/>
              </a:rPr>
              <a:t>, D. </a:t>
            </a:r>
            <a:r>
              <a:rPr lang="pl-PL" sz="1600" b="1" dirty="0" err="1" smtClean="0">
                <a:solidFill>
                  <a:srgbClr val="FFFF00"/>
                </a:solidFill>
                <a:latin typeface="+mj-lt"/>
              </a:rPr>
              <a:t>Mengoni</a:t>
            </a:r>
            <a:r>
              <a:rPr lang="pl-PL" sz="1600" b="1" dirty="0" smtClean="0">
                <a:solidFill>
                  <a:srgbClr val="FFFF00"/>
                </a:solidFill>
                <a:latin typeface="+mj-lt"/>
              </a:rPr>
              <a:t>, C. </a:t>
            </a:r>
            <a:r>
              <a:rPr lang="pl-PL" sz="1600" b="1" dirty="0" err="1" smtClean="0">
                <a:solidFill>
                  <a:srgbClr val="FFFF00"/>
                </a:solidFill>
                <a:latin typeface="+mj-lt"/>
              </a:rPr>
              <a:t>Ur</a:t>
            </a:r>
            <a:r>
              <a:rPr lang="pl-PL" sz="1600" b="1" dirty="0" smtClean="0">
                <a:solidFill>
                  <a:srgbClr val="FFFF00"/>
                </a:solidFill>
                <a:latin typeface="+mj-lt"/>
              </a:rPr>
              <a:t> et al.			</a:t>
            </a:r>
            <a:r>
              <a:rPr lang="pl-PL" sz="1600" b="1" i="1" dirty="0" err="1" smtClean="0">
                <a:solidFill>
                  <a:srgbClr val="FFFF00"/>
                </a:solidFill>
                <a:latin typeface="+mn-lt"/>
              </a:rPr>
              <a:t>Univ</a:t>
            </a:r>
            <a:r>
              <a:rPr lang="pl-PL" sz="1600" b="1" i="1" dirty="0" smtClean="0">
                <a:solidFill>
                  <a:srgbClr val="FFFF00"/>
                </a:solidFill>
                <a:latin typeface="+mn-lt"/>
              </a:rPr>
              <a:t>. and INFN </a:t>
            </a:r>
            <a:r>
              <a:rPr lang="pl-PL" sz="1600" b="1" i="1" dirty="0" err="1" smtClean="0">
                <a:solidFill>
                  <a:srgbClr val="FFFF00"/>
                </a:solidFill>
                <a:latin typeface="+mn-lt"/>
              </a:rPr>
              <a:t>Padova</a:t>
            </a:r>
            <a:r>
              <a:rPr lang="pl-PL" sz="1600" b="1" i="1" dirty="0" smtClean="0">
                <a:solidFill>
                  <a:srgbClr val="FFFF00"/>
                </a:solidFill>
                <a:latin typeface="+mn-lt"/>
              </a:rPr>
              <a:t>, LNL </a:t>
            </a:r>
            <a:r>
              <a:rPr lang="pl-PL" sz="1600" b="1" i="1" dirty="0" err="1" smtClean="0">
                <a:solidFill>
                  <a:srgbClr val="FFFF00"/>
                </a:solidFill>
                <a:latin typeface="+mn-lt"/>
              </a:rPr>
              <a:t>Legnaro</a:t>
            </a:r>
            <a:endParaRPr lang="pl-PL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endParaRPr lang="pl-PL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G. De France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, C.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</a:rPr>
              <a:t>Michelagnoli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et al.			</a:t>
            </a:r>
            <a:r>
              <a:rPr lang="pl-PL" sz="1600" b="1" i="1" dirty="0" smtClean="0">
                <a:solidFill>
                  <a:srgbClr val="FFFF00"/>
                </a:solidFill>
                <a:latin typeface="+mn-lt"/>
              </a:rPr>
              <a:t>GANIL, Caen, France</a:t>
            </a:r>
            <a:endParaRPr lang="pl-PL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endParaRPr lang="pl-PL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de-DE" sz="1600" b="1" dirty="0" smtClean="0">
                <a:solidFill>
                  <a:srgbClr val="FFFF00"/>
                </a:solidFill>
                <a:latin typeface="Arial" charset="0"/>
              </a:rPr>
              <a:t>M</a:t>
            </a:r>
            <a:r>
              <a:rPr lang="de-DE" sz="1600" b="1" dirty="0">
                <a:solidFill>
                  <a:srgbClr val="FFFF00"/>
                </a:solidFill>
                <a:latin typeface="Arial" charset="0"/>
              </a:rPr>
              <a:t>. </a:t>
            </a:r>
            <a:r>
              <a:rPr lang="de-DE" sz="1600" b="1" dirty="0" err="1" smtClean="0">
                <a:solidFill>
                  <a:srgbClr val="FFFF00"/>
                </a:solidFill>
                <a:latin typeface="Arial" charset="0"/>
              </a:rPr>
              <a:t>Jentschel</a:t>
            </a:r>
            <a:r>
              <a:rPr lang="de-DE" sz="1600" b="1" dirty="0" smtClean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de-DE" sz="1600" b="1" dirty="0">
                <a:solidFill>
                  <a:srgbClr val="FFFF00"/>
                </a:solidFill>
                <a:latin typeface="Arial" charset="0"/>
              </a:rPr>
              <a:t>U. </a:t>
            </a:r>
            <a:r>
              <a:rPr lang="de-DE" sz="1600" b="1" dirty="0" smtClean="0">
                <a:solidFill>
                  <a:srgbClr val="FFFF00"/>
                </a:solidFill>
                <a:latin typeface="Arial" charset="0"/>
              </a:rPr>
              <a:t>K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de-DE" sz="1600" b="1" dirty="0" err="1" smtClean="0">
                <a:solidFill>
                  <a:srgbClr val="FFFF00"/>
                </a:solidFill>
                <a:latin typeface="Arial" charset="0"/>
              </a:rPr>
              <a:t>ster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 A. Blanc, P. </a:t>
            </a:r>
            <a:r>
              <a:rPr lang="pl-PL" sz="1600" b="1" dirty="0" err="1" smtClean="0">
                <a:solidFill>
                  <a:srgbClr val="FFFF00"/>
                </a:solidFill>
                <a:latin typeface="Arial" charset="0"/>
              </a:rPr>
              <a:t>Mutti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G. Simpson, T. </a:t>
            </a:r>
            <a:r>
              <a:rPr lang="pl-PL" sz="1600" b="1" dirty="0" err="1" smtClean="0">
                <a:solidFill>
                  <a:srgbClr val="FFFF00"/>
                </a:solidFill>
                <a:latin typeface="Arial" charset="0"/>
              </a:rPr>
              <a:t>Soldner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 et 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al.		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		</a:t>
            </a:r>
            <a:r>
              <a:rPr lang="pl-PL" sz="1600" b="1" i="1" dirty="0" smtClean="0">
                <a:solidFill>
                  <a:srgbClr val="FFFF00"/>
                </a:solidFill>
                <a:latin typeface="+mn-lt"/>
              </a:rPr>
              <a:t>ILL Grenoble, France</a:t>
            </a:r>
            <a:endParaRPr lang="pl-PL" sz="1600" b="1" i="1" dirty="0">
              <a:solidFill>
                <a:srgbClr val="FFFF0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endParaRPr lang="pl-PL" sz="1600" b="1" dirty="0" smtClean="0">
              <a:solidFill>
                <a:srgbClr val="FFFF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pl-PL" sz="1600" b="1" dirty="0" smtClean="0">
                <a:solidFill>
                  <a:srgbClr val="FFFF00"/>
                </a:solidFill>
                <a:latin typeface="+mj-lt"/>
              </a:rPr>
              <a:t>W. Urban et al.	</a:t>
            </a:r>
            <a:r>
              <a:rPr lang="pl-PL" sz="1600" b="1" i="1" dirty="0" smtClean="0">
                <a:solidFill>
                  <a:srgbClr val="FFFF00"/>
                </a:solidFill>
              </a:rPr>
              <a:t>				</a:t>
            </a:r>
            <a:r>
              <a:rPr lang="pl-PL" sz="1600" b="1" i="1" dirty="0" err="1" smtClean="0">
                <a:solidFill>
                  <a:srgbClr val="FFFF00"/>
                </a:solidFill>
              </a:rPr>
              <a:t>Univ</a:t>
            </a:r>
            <a:r>
              <a:rPr lang="pl-PL" sz="1600" b="1" i="1" dirty="0" smtClean="0">
                <a:solidFill>
                  <a:srgbClr val="FFFF00"/>
                </a:solidFill>
              </a:rPr>
              <a:t>. of </a:t>
            </a:r>
            <a:r>
              <a:rPr lang="pl-PL" sz="1600" b="1" i="1" dirty="0" err="1" smtClean="0">
                <a:solidFill>
                  <a:srgbClr val="FFFF00"/>
                </a:solidFill>
              </a:rPr>
              <a:t>Warsaw</a:t>
            </a:r>
            <a:r>
              <a:rPr lang="pl-PL" sz="1600" b="1" i="1" dirty="0" smtClean="0">
                <a:solidFill>
                  <a:srgbClr val="FFFF00"/>
                </a:solidFill>
              </a:rPr>
              <a:t>, Poland</a:t>
            </a:r>
          </a:p>
          <a:p>
            <a:pPr lvl="0" eaLnBrk="1" hangingPunct="1">
              <a:lnSpc>
                <a:spcPct val="75000"/>
              </a:lnSpc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</a:pPr>
            <a:endParaRPr lang="pl-PL" sz="1600" b="1" dirty="0" smtClean="0">
              <a:solidFill>
                <a:srgbClr val="FFFF00"/>
              </a:solidFill>
              <a:latin typeface="Arial"/>
            </a:endParaRPr>
          </a:p>
          <a:p>
            <a:pPr lvl="0" eaLnBrk="1" hangingPunct="1">
              <a:lnSpc>
                <a:spcPct val="75000"/>
              </a:lnSpc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</a:pPr>
            <a:r>
              <a:rPr lang="pl-PL" sz="1600" b="1" dirty="0" smtClean="0">
                <a:solidFill>
                  <a:srgbClr val="FFFF00"/>
                </a:solidFill>
                <a:latin typeface="Arial"/>
              </a:rPr>
              <a:t>J</a:t>
            </a:r>
            <a:r>
              <a:rPr lang="pl-PL" sz="1600" b="1" dirty="0">
                <a:solidFill>
                  <a:srgbClr val="FFFF00"/>
                </a:solidFill>
                <a:latin typeface="Arial"/>
              </a:rPr>
              <a:t>.-M. </a:t>
            </a:r>
            <a:r>
              <a:rPr lang="pl-PL" sz="1600" b="1" dirty="0" err="1" smtClean="0">
                <a:solidFill>
                  <a:srgbClr val="FFFF00"/>
                </a:solidFill>
                <a:latin typeface="Arial"/>
              </a:rPr>
              <a:t>Regis</a:t>
            </a:r>
            <a:r>
              <a:rPr lang="pl-PL" sz="1600" b="1" dirty="0" smtClean="0">
                <a:solidFill>
                  <a:srgbClr val="FFFF00"/>
                </a:solidFill>
                <a:latin typeface="Arial"/>
              </a:rPr>
              <a:t> et </a:t>
            </a:r>
            <a:r>
              <a:rPr lang="pl-PL" sz="1600" b="1" dirty="0">
                <a:solidFill>
                  <a:srgbClr val="FFFF00"/>
                </a:solidFill>
                <a:latin typeface="Arial"/>
              </a:rPr>
              <a:t>al.	</a:t>
            </a:r>
            <a:r>
              <a:rPr lang="pl-PL" sz="1600" b="1" i="1" dirty="0">
                <a:solidFill>
                  <a:srgbClr val="FFFF00"/>
                </a:solidFill>
              </a:rPr>
              <a:t>				</a:t>
            </a:r>
            <a:r>
              <a:rPr lang="pl-PL" sz="1600" b="1" i="1" dirty="0" err="1">
                <a:solidFill>
                  <a:srgbClr val="FFFF00"/>
                </a:solidFill>
              </a:rPr>
              <a:t>Univ</a:t>
            </a:r>
            <a:r>
              <a:rPr lang="pl-PL" sz="1600" b="1" i="1" dirty="0">
                <a:solidFill>
                  <a:srgbClr val="FFFF00"/>
                </a:solidFill>
              </a:rPr>
              <a:t>. of </a:t>
            </a:r>
            <a:r>
              <a:rPr lang="pl-PL" sz="1600" b="1" i="1" dirty="0" smtClean="0">
                <a:solidFill>
                  <a:srgbClr val="FFFF00"/>
                </a:solidFill>
              </a:rPr>
              <a:t>Koeln, Germany</a:t>
            </a:r>
            <a:endParaRPr lang="pl-PL" sz="1600" b="1" i="1" dirty="0">
              <a:solidFill>
                <a:srgbClr val="FFFF00"/>
              </a:solidFill>
            </a:endParaRPr>
          </a:p>
          <a:p>
            <a:pPr>
              <a:lnSpc>
                <a:spcPct val="75000"/>
              </a:lnSpc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endParaRPr lang="pl-PL" sz="16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82062"/>
          </a:xfrm>
          <a:prstGeom prst="rect">
            <a:avLst/>
          </a:prstGeom>
        </p:spPr>
      </p:pic>
      <p:sp>
        <p:nvSpPr>
          <p:cNvPr id="32773" name="Text Box 52"/>
          <p:cNvSpPr txBox="1">
            <a:spLocks noChangeArrowheads="1"/>
          </p:cNvSpPr>
          <p:nvPr/>
        </p:nvSpPr>
        <p:spPr bwMode="auto">
          <a:xfrm>
            <a:off x="3653820" y="254237"/>
            <a:ext cx="2521822" cy="5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7030A0"/>
                </a:solidFill>
                <a:latin typeface="Arial" charset="0"/>
              </a:rPr>
              <a:t>Co</a:t>
            </a:r>
            <a:r>
              <a:rPr lang="pl-PL" sz="2800" b="1" dirty="0" err="1">
                <a:solidFill>
                  <a:srgbClr val="7030A0"/>
                </a:solidFill>
                <a:latin typeface="Arial" charset="0"/>
              </a:rPr>
              <a:t>llaborators</a:t>
            </a:r>
            <a:endParaRPr lang="pl-PL" sz="28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8" name="Text Box 50"/>
          <p:cNvSpPr txBox="1">
            <a:spLocks noChangeArrowheads="1"/>
          </p:cNvSpPr>
          <p:nvPr/>
        </p:nvSpPr>
        <p:spPr bwMode="auto">
          <a:xfrm>
            <a:off x="540994" y="1090584"/>
            <a:ext cx="9072562" cy="54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  <a:tabLst>
                <a:tab pos="989013" algn="l"/>
              </a:tabLst>
            </a:pPr>
            <a:r>
              <a:rPr lang="pl-PL" sz="2000" b="1" dirty="0" err="1" smtClean="0">
                <a:latin typeface="Arial" charset="0"/>
              </a:rPr>
              <a:t>Studies</a:t>
            </a:r>
            <a:r>
              <a:rPr lang="pl-PL" sz="2000" b="1" dirty="0" smtClean="0">
                <a:latin typeface="Arial" charset="0"/>
              </a:rPr>
              <a:t> with the EXILL </a:t>
            </a:r>
            <a:r>
              <a:rPr lang="pl-PL" sz="2000" b="1" dirty="0" err="1" smtClean="0">
                <a:latin typeface="Arial" charset="0"/>
              </a:rPr>
              <a:t>array</a:t>
            </a:r>
            <a:r>
              <a:rPr lang="pl-PL" sz="2000" b="1" dirty="0" smtClean="0">
                <a:latin typeface="Arial" charset="0"/>
              </a:rPr>
              <a:t>, </a:t>
            </a:r>
            <a:r>
              <a:rPr lang="pl-PL" sz="2000" b="1" dirty="0" err="1" smtClean="0">
                <a:latin typeface="Arial" charset="0"/>
              </a:rPr>
              <a:t>using</a:t>
            </a:r>
            <a:r>
              <a:rPr lang="pl-PL" sz="2000" b="1" dirty="0" smtClean="0">
                <a:latin typeface="Arial" charset="0"/>
              </a:rPr>
              <a:t> </a:t>
            </a:r>
            <a:r>
              <a:rPr lang="pl-PL" sz="2000" b="1" dirty="0" err="1" smtClean="0">
                <a:latin typeface="Arial" charset="0"/>
              </a:rPr>
              <a:t>cold</a:t>
            </a:r>
            <a:r>
              <a:rPr lang="pl-PL" sz="2000" b="1" dirty="0" smtClean="0">
                <a:latin typeface="Arial" charset="0"/>
              </a:rPr>
              <a:t>-neutron </a:t>
            </a:r>
            <a:r>
              <a:rPr lang="pl-PL" sz="2000" b="1" dirty="0" err="1" smtClean="0">
                <a:latin typeface="Arial" charset="0"/>
              </a:rPr>
              <a:t>induced</a:t>
            </a:r>
            <a:r>
              <a:rPr lang="pl-PL" sz="2000" b="1" dirty="0" smtClean="0">
                <a:latin typeface="Arial" charset="0"/>
              </a:rPr>
              <a:t> </a:t>
            </a:r>
            <a:r>
              <a:rPr lang="pl-PL" sz="2000" b="1" dirty="0" err="1" smtClean="0">
                <a:latin typeface="Arial" charset="0"/>
              </a:rPr>
              <a:t>fission</a:t>
            </a:r>
            <a:r>
              <a:rPr lang="pl-PL" sz="2000" b="1" dirty="0" smtClean="0">
                <a:latin typeface="Arial" charset="0"/>
              </a:rPr>
              <a:t> </a:t>
            </a:r>
            <a:r>
              <a:rPr lang="pl-PL" sz="2000" b="1" dirty="0" err="1" smtClean="0">
                <a:latin typeface="Arial" charset="0"/>
              </a:rPr>
              <a:t>at</a:t>
            </a:r>
            <a:r>
              <a:rPr lang="pl-PL" sz="2000" b="1" dirty="0" smtClean="0">
                <a:latin typeface="Arial" charset="0"/>
              </a:rPr>
              <a:t> ILL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  <a:tabLst>
                <a:tab pos="989013" algn="l"/>
              </a:tabLst>
            </a:pPr>
            <a:endParaRPr lang="pl-PL" sz="1600" b="1" dirty="0" smtClean="0"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L. Iskra, N. </a:t>
            </a:r>
            <a:r>
              <a:rPr lang="pl-PL" sz="1600" b="1" dirty="0" err="1" smtClean="0">
                <a:solidFill>
                  <a:srgbClr val="FFFF00"/>
                </a:solidFill>
                <a:latin typeface="Arial" charset="0"/>
              </a:rPr>
              <a:t>Cieplicka-Orynczak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 B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. Szpak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B. Fornal 	</a:t>
            </a:r>
            <a:r>
              <a:rPr lang="en-US" sz="1600" b="1" i="1" dirty="0" smtClean="0">
                <a:solidFill>
                  <a:srgbClr val="FFFF00"/>
                </a:solidFill>
              </a:rPr>
              <a:t>I</a:t>
            </a:r>
            <a:r>
              <a:rPr lang="pl-PL" sz="1600" b="1" i="1" dirty="0">
                <a:solidFill>
                  <a:srgbClr val="FFFF00"/>
                </a:solidFill>
              </a:rPr>
              <a:t>FJ</a:t>
            </a:r>
            <a:r>
              <a:rPr lang="en-US" sz="1600" b="1" i="1" dirty="0">
                <a:solidFill>
                  <a:srgbClr val="FFFF00"/>
                </a:solidFill>
              </a:rPr>
              <a:t> </a:t>
            </a:r>
            <a:r>
              <a:rPr lang="pl-PL" sz="1600" b="1" i="1" dirty="0">
                <a:solidFill>
                  <a:srgbClr val="FFFF00"/>
                </a:solidFill>
              </a:rPr>
              <a:t> PAN </a:t>
            </a:r>
            <a:r>
              <a:rPr lang="en-US" sz="1600" b="1" i="1" dirty="0">
                <a:solidFill>
                  <a:srgbClr val="FFFF00"/>
                </a:solidFill>
              </a:rPr>
              <a:t>Krakow</a:t>
            </a:r>
            <a:r>
              <a:rPr lang="pl-PL" sz="1600" b="1" i="1" dirty="0">
                <a:solidFill>
                  <a:srgbClr val="FFFF00"/>
                </a:solidFill>
              </a:rPr>
              <a:t>, </a:t>
            </a:r>
            <a:r>
              <a:rPr lang="pl-PL" sz="1600" b="1" i="1" dirty="0" smtClean="0">
                <a:solidFill>
                  <a:srgbClr val="FFFF00"/>
                </a:solidFill>
              </a:rPr>
              <a:t>Poland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endParaRPr lang="pl-PL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S. Leoni, G. </a:t>
            </a:r>
            <a:r>
              <a:rPr lang="pl-PL" sz="1600" b="1" dirty="0" err="1" smtClean="0">
                <a:solidFill>
                  <a:srgbClr val="FFFF00"/>
                </a:solidFill>
                <a:latin typeface="Arial" charset="0"/>
              </a:rPr>
              <a:t>Bocchi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 G. Colo’, S. </a:t>
            </a:r>
            <a:r>
              <a:rPr lang="pl-PL" sz="1600" b="1" dirty="0" err="1" smtClean="0">
                <a:solidFill>
                  <a:srgbClr val="FFFF00"/>
                </a:solidFill>
                <a:latin typeface="Arial" charset="0"/>
              </a:rPr>
              <a:t>Bottoni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</a:t>
            </a:r>
            <a:r>
              <a:rPr lang="it-IT" sz="1600" b="1" dirty="0" smtClean="0">
                <a:solidFill>
                  <a:srgbClr val="FFFF00"/>
                </a:solidFill>
                <a:latin typeface="Arial" charset="0"/>
              </a:rPr>
              <a:t> N</a:t>
            </a:r>
            <a:r>
              <a:rPr lang="it-IT" sz="1600" b="1" dirty="0">
                <a:solidFill>
                  <a:srgbClr val="FFFF00"/>
                </a:solidFill>
                <a:latin typeface="Arial" charset="0"/>
              </a:rPr>
              <a:t>. </a:t>
            </a:r>
            <a:r>
              <a:rPr lang="it-IT" sz="1600" b="1" dirty="0" smtClean="0">
                <a:solidFill>
                  <a:srgbClr val="FFFF00"/>
                </a:solidFill>
                <a:latin typeface="Arial" charset="0"/>
              </a:rPr>
              <a:t>Cieplicka-</a:t>
            </a:r>
            <a:endParaRPr lang="pl-PL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it-IT" sz="1600" b="1" dirty="0" smtClean="0">
                <a:solidFill>
                  <a:srgbClr val="FFFF00"/>
                </a:solidFill>
                <a:latin typeface="Arial" charset="0"/>
              </a:rPr>
              <a:t>Orynczak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it-IT" sz="1600" b="1" dirty="0" smtClean="0">
                <a:solidFill>
                  <a:srgbClr val="FFFF00"/>
                </a:solidFill>
                <a:latin typeface="Arial" charset="0"/>
              </a:rPr>
              <a:t>F.C.L. Crespi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 A. </a:t>
            </a:r>
            <a:r>
              <a:rPr lang="pl-PL" sz="1600" b="1" dirty="0" err="1" smtClean="0">
                <a:solidFill>
                  <a:srgbClr val="FFFF00"/>
                </a:solidFill>
                <a:latin typeface="Arial" charset="0"/>
              </a:rPr>
              <a:t>Bracco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 et 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al.	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pl-PL" sz="1600" b="1" i="1" dirty="0" smtClean="0">
                <a:solidFill>
                  <a:srgbClr val="FFFF00"/>
                </a:solidFill>
              </a:rPr>
              <a:t>University and INFN, </a:t>
            </a:r>
            <a:r>
              <a:rPr lang="pl-PL" sz="1600" b="1" i="1" dirty="0" err="1" smtClean="0">
                <a:solidFill>
                  <a:srgbClr val="FFFF00"/>
                </a:solidFill>
              </a:rPr>
              <a:t>Milano</a:t>
            </a:r>
            <a:r>
              <a:rPr lang="pl-PL" sz="1600" b="1" i="1" dirty="0" smtClean="0">
                <a:solidFill>
                  <a:srgbClr val="FFFF00"/>
                </a:solidFill>
              </a:rPr>
              <a:t>, </a:t>
            </a:r>
            <a:r>
              <a:rPr lang="pl-PL" sz="1600" b="1" i="1" dirty="0" err="1" smtClean="0">
                <a:solidFill>
                  <a:srgbClr val="FFFF00"/>
                </a:solidFill>
              </a:rPr>
              <a:t>Italy</a:t>
            </a:r>
            <a:endParaRPr lang="pl-PL" sz="1600" b="1" i="1" dirty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endParaRPr lang="pl-PL" sz="1600" b="1" dirty="0" smtClean="0">
              <a:solidFill>
                <a:srgbClr val="FFFF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pl-PL" sz="1600" b="1" dirty="0" smtClean="0">
                <a:solidFill>
                  <a:srgbClr val="FFFF00"/>
                </a:solidFill>
                <a:latin typeface="+mj-lt"/>
              </a:rPr>
              <a:t>D. </a:t>
            </a:r>
            <a:r>
              <a:rPr lang="pl-PL" sz="1600" b="1" dirty="0" err="1" smtClean="0">
                <a:solidFill>
                  <a:srgbClr val="FFFF00"/>
                </a:solidFill>
                <a:latin typeface="+mj-lt"/>
              </a:rPr>
              <a:t>Bazzacco</a:t>
            </a:r>
            <a:r>
              <a:rPr lang="pl-PL" sz="1600" b="1" dirty="0">
                <a:solidFill>
                  <a:srgbClr val="FFFF00"/>
                </a:solidFill>
                <a:latin typeface="+mj-lt"/>
              </a:rPr>
              <a:t>, D. </a:t>
            </a:r>
            <a:r>
              <a:rPr lang="pl-PL" sz="1600" b="1" dirty="0" err="1" smtClean="0">
                <a:solidFill>
                  <a:srgbClr val="FFFF00"/>
                </a:solidFill>
                <a:latin typeface="+mj-lt"/>
              </a:rPr>
              <a:t>Mengoni</a:t>
            </a:r>
            <a:r>
              <a:rPr lang="pl-PL" sz="1600" b="1" dirty="0" smtClean="0">
                <a:solidFill>
                  <a:srgbClr val="FFFF00"/>
                </a:solidFill>
                <a:latin typeface="+mj-lt"/>
              </a:rPr>
              <a:t>, C. </a:t>
            </a:r>
            <a:r>
              <a:rPr lang="pl-PL" sz="1600" b="1" dirty="0" err="1" smtClean="0">
                <a:solidFill>
                  <a:srgbClr val="FFFF00"/>
                </a:solidFill>
                <a:latin typeface="+mj-lt"/>
              </a:rPr>
              <a:t>Ur</a:t>
            </a:r>
            <a:r>
              <a:rPr lang="pl-PL" sz="1600" b="1" dirty="0" smtClean="0">
                <a:solidFill>
                  <a:srgbClr val="FFFF00"/>
                </a:solidFill>
                <a:latin typeface="+mj-lt"/>
              </a:rPr>
              <a:t> et al.			</a:t>
            </a:r>
            <a:r>
              <a:rPr lang="pl-PL" sz="1600" b="1" i="1" dirty="0" err="1" smtClean="0">
                <a:solidFill>
                  <a:srgbClr val="FFFF00"/>
                </a:solidFill>
                <a:latin typeface="+mn-lt"/>
              </a:rPr>
              <a:t>Univ</a:t>
            </a:r>
            <a:r>
              <a:rPr lang="pl-PL" sz="1600" b="1" i="1" dirty="0" smtClean="0">
                <a:solidFill>
                  <a:srgbClr val="FFFF00"/>
                </a:solidFill>
                <a:latin typeface="+mn-lt"/>
              </a:rPr>
              <a:t>. and INFN </a:t>
            </a:r>
            <a:r>
              <a:rPr lang="pl-PL" sz="1600" b="1" i="1" dirty="0" err="1" smtClean="0">
                <a:solidFill>
                  <a:srgbClr val="FFFF00"/>
                </a:solidFill>
                <a:latin typeface="+mn-lt"/>
              </a:rPr>
              <a:t>Padova</a:t>
            </a:r>
            <a:r>
              <a:rPr lang="pl-PL" sz="1600" b="1" i="1" dirty="0" smtClean="0">
                <a:solidFill>
                  <a:srgbClr val="FFFF00"/>
                </a:solidFill>
                <a:latin typeface="+mn-lt"/>
              </a:rPr>
              <a:t>, LNL </a:t>
            </a:r>
            <a:r>
              <a:rPr lang="pl-PL" sz="1600" b="1" i="1" dirty="0" err="1" smtClean="0">
                <a:solidFill>
                  <a:srgbClr val="FFFF00"/>
                </a:solidFill>
                <a:latin typeface="+mn-lt"/>
              </a:rPr>
              <a:t>Legnaro</a:t>
            </a:r>
            <a:endParaRPr lang="pl-PL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endParaRPr lang="pl-PL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G. De France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, C. </a:t>
            </a:r>
            <a:r>
              <a:rPr lang="pl-PL" sz="1600" b="1" dirty="0" err="1">
                <a:solidFill>
                  <a:srgbClr val="FFFF00"/>
                </a:solidFill>
                <a:latin typeface="Arial" charset="0"/>
              </a:rPr>
              <a:t>Michelagnoli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et al.			</a:t>
            </a:r>
            <a:r>
              <a:rPr lang="pl-PL" sz="1600" b="1" i="1" dirty="0" smtClean="0">
                <a:solidFill>
                  <a:srgbClr val="FFFF00"/>
                </a:solidFill>
                <a:latin typeface="+mn-lt"/>
              </a:rPr>
              <a:t>GANIL, Caen, France</a:t>
            </a:r>
            <a:endParaRPr lang="pl-PL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endParaRPr lang="pl-PL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de-DE" sz="1600" b="1" dirty="0" smtClean="0">
                <a:solidFill>
                  <a:srgbClr val="FFFF00"/>
                </a:solidFill>
                <a:latin typeface="Arial" charset="0"/>
              </a:rPr>
              <a:t>M</a:t>
            </a:r>
            <a:r>
              <a:rPr lang="de-DE" sz="1600" b="1" dirty="0">
                <a:solidFill>
                  <a:srgbClr val="FFFF00"/>
                </a:solidFill>
                <a:latin typeface="Arial" charset="0"/>
              </a:rPr>
              <a:t>. </a:t>
            </a:r>
            <a:r>
              <a:rPr lang="de-DE" sz="1600" b="1" dirty="0" err="1" smtClean="0">
                <a:solidFill>
                  <a:srgbClr val="FFFF00"/>
                </a:solidFill>
                <a:latin typeface="Arial" charset="0"/>
              </a:rPr>
              <a:t>Jentschel</a:t>
            </a:r>
            <a:r>
              <a:rPr lang="de-DE" sz="1600" b="1" dirty="0" smtClean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de-DE" sz="1600" b="1" dirty="0">
                <a:solidFill>
                  <a:srgbClr val="FFFF00"/>
                </a:solidFill>
                <a:latin typeface="Arial" charset="0"/>
              </a:rPr>
              <a:t>U. </a:t>
            </a:r>
            <a:r>
              <a:rPr lang="de-DE" sz="1600" b="1" dirty="0" smtClean="0">
                <a:solidFill>
                  <a:srgbClr val="FFFF00"/>
                </a:solidFill>
                <a:latin typeface="Arial" charset="0"/>
              </a:rPr>
              <a:t>K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de-DE" sz="1600" b="1" dirty="0" err="1" smtClean="0">
                <a:solidFill>
                  <a:srgbClr val="FFFF00"/>
                </a:solidFill>
                <a:latin typeface="Arial" charset="0"/>
              </a:rPr>
              <a:t>ster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 A. Blanc, P. </a:t>
            </a:r>
            <a:r>
              <a:rPr lang="pl-PL" sz="1600" b="1" dirty="0" err="1" smtClean="0">
                <a:solidFill>
                  <a:srgbClr val="FFFF00"/>
                </a:solidFill>
                <a:latin typeface="Arial" charset="0"/>
              </a:rPr>
              <a:t>Mutti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,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G. Simpson, T. </a:t>
            </a:r>
            <a:r>
              <a:rPr lang="pl-PL" sz="1600" b="1" dirty="0" err="1" smtClean="0">
                <a:solidFill>
                  <a:srgbClr val="FFFF00"/>
                </a:solidFill>
                <a:latin typeface="Arial" charset="0"/>
              </a:rPr>
              <a:t>Soldner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 et </a:t>
            </a:r>
            <a:r>
              <a:rPr lang="pl-PL" sz="1600" b="1" dirty="0">
                <a:solidFill>
                  <a:srgbClr val="FFFF00"/>
                </a:solidFill>
                <a:latin typeface="Arial" charset="0"/>
              </a:rPr>
              <a:t>al.		</a:t>
            </a:r>
            <a:r>
              <a:rPr lang="pl-PL" sz="1600" b="1" dirty="0" smtClean="0">
                <a:solidFill>
                  <a:srgbClr val="FFFF00"/>
                </a:solidFill>
                <a:latin typeface="Arial" charset="0"/>
              </a:rPr>
              <a:t>		</a:t>
            </a:r>
            <a:r>
              <a:rPr lang="pl-PL" sz="1600" b="1" i="1" dirty="0" smtClean="0">
                <a:solidFill>
                  <a:srgbClr val="FFFF00"/>
                </a:solidFill>
                <a:latin typeface="+mn-lt"/>
              </a:rPr>
              <a:t>ILL Grenoble, France</a:t>
            </a:r>
            <a:endParaRPr lang="pl-PL" sz="1600" b="1" i="1" dirty="0">
              <a:solidFill>
                <a:srgbClr val="FFFF0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endParaRPr lang="pl-PL" sz="1600" b="1" dirty="0" smtClean="0">
              <a:solidFill>
                <a:srgbClr val="FFFF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r>
              <a:rPr lang="pl-PL" sz="1600" b="1" dirty="0" smtClean="0">
                <a:solidFill>
                  <a:srgbClr val="FFFF00"/>
                </a:solidFill>
                <a:latin typeface="+mj-lt"/>
              </a:rPr>
              <a:t>W. Urban et al.	</a:t>
            </a:r>
            <a:r>
              <a:rPr lang="pl-PL" sz="1600" b="1" i="1" dirty="0" smtClean="0">
                <a:solidFill>
                  <a:srgbClr val="FFFF00"/>
                </a:solidFill>
              </a:rPr>
              <a:t>				</a:t>
            </a:r>
            <a:r>
              <a:rPr lang="pl-PL" sz="1600" b="1" i="1" dirty="0" err="1" smtClean="0">
                <a:solidFill>
                  <a:srgbClr val="FFFF00"/>
                </a:solidFill>
              </a:rPr>
              <a:t>Univ</a:t>
            </a:r>
            <a:r>
              <a:rPr lang="pl-PL" sz="1600" b="1" i="1" dirty="0" smtClean="0">
                <a:solidFill>
                  <a:srgbClr val="FFFF00"/>
                </a:solidFill>
              </a:rPr>
              <a:t>. of </a:t>
            </a:r>
            <a:r>
              <a:rPr lang="pl-PL" sz="1600" b="1" i="1" dirty="0" err="1" smtClean="0">
                <a:solidFill>
                  <a:srgbClr val="FFFF00"/>
                </a:solidFill>
              </a:rPr>
              <a:t>Warsaw</a:t>
            </a:r>
            <a:r>
              <a:rPr lang="pl-PL" sz="1600" b="1" i="1" dirty="0" smtClean="0">
                <a:solidFill>
                  <a:srgbClr val="FFFF00"/>
                </a:solidFill>
              </a:rPr>
              <a:t>, Poland</a:t>
            </a:r>
          </a:p>
          <a:p>
            <a:pPr lvl="0" eaLnBrk="1" hangingPunct="1">
              <a:lnSpc>
                <a:spcPct val="75000"/>
              </a:lnSpc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</a:pPr>
            <a:endParaRPr lang="pl-PL" sz="1600" b="1" dirty="0" smtClean="0">
              <a:solidFill>
                <a:srgbClr val="FFFF00"/>
              </a:solidFill>
              <a:latin typeface="Arial"/>
            </a:endParaRPr>
          </a:p>
          <a:p>
            <a:pPr lvl="0" eaLnBrk="1" hangingPunct="1">
              <a:lnSpc>
                <a:spcPct val="75000"/>
              </a:lnSpc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</a:pPr>
            <a:r>
              <a:rPr lang="pl-PL" sz="1600" b="1" dirty="0" smtClean="0">
                <a:solidFill>
                  <a:srgbClr val="FFFF00"/>
                </a:solidFill>
                <a:latin typeface="Arial"/>
              </a:rPr>
              <a:t>J</a:t>
            </a:r>
            <a:r>
              <a:rPr lang="pl-PL" sz="1600" b="1" dirty="0">
                <a:solidFill>
                  <a:srgbClr val="FFFF00"/>
                </a:solidFill>
                <a:latin typeface="Arial"/>
              </a:rPr>
              <a:t>.-M. </a:t>
            </a:r>
            <a:r>
              <a:rPr lang="pl-PL" sz="1600" b="1" dirty="0" err="1" smtClean="0">
                <a:solidFill>
                  <a:srgbClr val="FFFF00"/>
                </a:solidFill>
                <a:latin typeface="Arial"/>
              </a:rPr>
              <a:t>Regis</a:t>
            </a:r>
            <a:r>
              <a:rPr lang="pl-PL" sz="1600" b="1" dirty="0" smtClean="0">
                <a:solidFill>
                  <a:srgbClr val="FFFF00"/>
                </a:solidFill>
                <a:latin typeface="Arial"/>
              </a:rPr>
              <a:t> et </a:t>
            </a:r>
            <a:r>
              <a:rPr lang="pl-PL" sz="1600" b="1" dirty="0">
                <a:solidFill>
                  <a:srgbClr val="FFFF00"/>
                </a:solidFill>
                <a:latin typeface="Arial"/>
              </a:rPr>
              <a:t>al.	</a:t>
            </a:r>
            <a:r>
              <a:rPr lang="pl-PL" sz="1600" b="1" i="1" dirty="0">
                <a:solidFill>
                  <a:srgbClr val="FFFF00"/>
                </a:solidFill>
              </a:rPr>
              <a:t>				</a:t>
            </a:r>
            <a:r>
              <a:rPr lang="pl-PL" sz="1600" b="1" i="1" dirty="0" err="1">
                <a:solidFill>
                  <a:srgbClr val="FFFF00"/>
                </a:solidFill>
              </a:rPr>
              <a:t>Univ</a:t>
            </a:r>
            <a:r>
              <a:rPr lang="pl-PL" sz="1600" b="1" i="1" dirty="0">
                <a:solidFill>
                  <a:srgbClr val="FFFF00"/>
                </a:solidFill>
              </a:rPr>
              <a:t>. of </a:t>
            </a:r>
            <a:r>
              <a:rPr lang="pl-PL" sz="1600" b="1" i="1" dirty="0" smtClean="0">
                <a:solidFill>
                  <a:srgbClr val="FFFF00"/>
                </a:solidFill>
              </a:rPr>
              <a:t>Koeln, Germany</a:t>
            </a:r>
            <a:endParaRPr lang="pl-PL" sz="1600" b="1" i="1" dirty="0">
              <a:solidFill>
                <a:srgbClr val="FFFF00"/>
              </a:solidFill>
            </a:endParaRPr>
          </a:p>
          <a:p>
            <a:pPr>
              <a:lnSpc>
                <a:spcPct val="75000"/>
              </a:lnSpc>
              <a:spcBef>
                <a:spcPct val="10000"/>
              </a:spcBef>
              <a:spcAft>
                <a:spcPct val="10000"/>
              </a:spcAft>
              <a:buClr>
                <a:srgbClr val="C28500"/>
              </a:buClr>
              <a:buSzPct val="125000"/>
              <a:buFont typeface="Times" pitchFamily="18" charset="0"/>
              <a:buNone/>
            </a:pPr>
            <a:endParaRPr lang="pl-PL" sz="1600" b="1" i="1" dirty="0"/>
          </a:p>
        </p:txBody>
      </p:sp>
      <p:sp>
        <p:nvSpPr>
          <p:cNvPr id="3" name="Prostokąt 2"/>
          <p:cNvSpPr/>
          <p:nvPr/>
        </p:nvSpPr>
        <p:spPr bwMode="auto">
          <a:xfrm>
            <a:off x="3653820" y="254237"/>
            <a:ext cx="2521822" cy="523210"/>
          </a:xfrm>
          <a:prstGeom prst="rect">
            <a:avLst/>
          </a:prstGeom>
          <a:noFill/>
          <a:ln w="19050" cap="flat" cmpd="sng" algn="ctr">
            <a:solidFill>
              <a:srgbClr val="FF9933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427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10068" t="3290" r="51665" b="11961"/>
          <a:stretch/>
        </p:blipFill>
        <p:spPr>
          <a:xfrm>
            <a:off x="1828800" y="890337"/>
            <a:ext cx="7206916" cy="52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04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73" y="501444"/>
            <a:ext cx="9386388" cy="6120581"/>
          </a:xfrm>
          <a:prstGeom prst="rect">
            <a:avLst/>
          </a:prstGeom>
        </p:spPr>
      </p:pic>
      <p:sp>
        <p:nvSpPr>
          <p:cNvPr id="5" name="Dowolny kształt 4"/>
          <p:cNvSpPr>
            <a:spLocks noChangeAspect="1"/>
          </p:cNvSpPr>
          <p:nvPr/>
        </p:nvSpPr>
        <p:spPr bwMode="auto">
          <a:xfrm>
            <a:off x="5192195" y="655803"/>
            <a:ext cx="4131009" cy="2637639"/>
          </a:xfrm>
          <a:custGeom>
            <a:avLst/>
            <a:gdLst>
              <a:gd name="connsiteX0" fmla="*/ 0 w 8561195"/>
              <a:gd name="connsiteY0" fmla="*/ 5456255 h 5466304"/>
              <a:gd name="connsiteX1" fmla="*/ 70338 w 8561195"/>
              <a:gd name="connsiteY1" fmla="*/ 5245240 h 5466304"/>
              <a:gd name="connsiteX2" fmla="*/ 190919 w 8561195"/>
              <a:gd name="connsiteY2" fmla="*/ 5084466 h 5466304"/>
              <a:gd name="connsiteX3" fmla="*/ 301450 w 8561195"/>
              <a:gd name="connsiteY3" fmla="*/ 4963886 h 5466304"/>
              <a:gd name="connsiteX4" fmla="*/ 381837 w 8561195"/>
              <a:gd name="connsiteY4" fmla="*/ 4863402 h 5466304"/>
              <a:gd name="connsiteX5" fmla="*/ 482321 w 8561195"/>
              <a:gd name="connsiteY5" fmla="*/ 4752871 h 5466304"/>
              <a:gd name="connsiteX6" fmla="*/ 683288 w 8561195"/>
              <a:gd name="connsiteY6" fmla="*/ 4582049 h 5466304"/>
              <a:gd name="connsiteX7" fmla="*/ 813916 w 8561195"/>
              <a:gd name="connsiteY7" fmla="*/ 4461468 h 5466304"/>
              <a:gd name="connsiteX8" fmla="*/ 894303 w 8561195"/>
              <a:gd name="connsiteY8" fmla="*/ 4320791 h 5466304"/>
              <a:gd name="connsiteX9" fmla="*/ 954593 w 8561195"/>
              <a:gd name="connsiteY9" fmla="*/ 4190163 h 5466304"/>
              <a:gd name="connsiteX10" fmla="*/ 994787 w 8561195"/>
              <a:gd name="connsiteY10" fmla="*/ 4149969 h 5466304"/>
              <a:gd name="connsiteX11" fmla="*/ 1105319 w 8561195"/>
              <a:gd name="connsiteY11" fmla="*/ 4129873 h 5466304"/>
              <a:gd name="connsiteX12" fmla="*/ 1195754 w 8561195"/>
              <a:gd name="connsiteY12" fmla="*/ 4059534 h 5466304"/>
              <a:gd name="connsiteX13" fmla="*/ 1296237 w 8561195"/>
              <a:gd name="connsiteY13" fmla="*/ 3979148 h 5466304"/>
              <a:gd name="connsiteX14" fmla="*/ 1406769 w 8561195"/>
              <a:gd name="connsiteY14" fmla="*/ 3898761 h 5466304"/>
              <a:gd name="connsiteX15" fmla="*/ 1587639 w 8561195"/>
              <a:gd name="connsiteY15" fmla="*/ 3798277 h 5466304"/>
              <a:gd name="connsiteX16" fmla="*/ 1818752 w 8561195"/>
              <a:gd name="connsiteY16" fmla="*/ 3657600 h 5466304"/>
              <a:gd name="connsiteX17" fmla="*/ 1919235 w 8561195"/>
              <a:gd name="connsiteY17" fmla="*/ 3547068 h 5466304"/>
              <a:gd name="connsiteX18" fmla="*/ 2049864 w 8561195"/>
              <a:gd name="connsiteY18" fmla="*/ 3426488 h 5466304"/>
              <a:gd name="connsiteX19" fmla="*/ 2180492 w 8561195"/>
              <a:gd name="connsiteY19" fmla="*/ 3295860 h 5466304"/>
              <a:gd name="connsiteX20" fmla="*/ 2311121 w 8561195"/>
              <a:gd name="connsiteY20" fmla="*/ 3225521 h 5466304"/>
              <a:gd name="connsiteX21" fmla="*/ 2351314 w 8561195"/>
              <a:gd name="connsiteY21" fmla="*/ 3135086 h 5466304"/>
              <a:gd name="connsiteX22" fmla="*/ 2461846 w 8561195"/>
              <a:gd name="connsiteY22" fmla="*/ 3125038 h 5466304"/>
              <a:gd name="connsiteX23" fmla="*/ 2552281 w 8561195"/>
              <a:gd name="connsiteY23" fmla="*/ 3084844 h 5466304"/>
              <a:gd name="connsiteX24" fmla="*/ 2652765 w 8561195"/>
              <a:gd name="connsiteY24" fmla="*/ 3054699 h 5466304"/>
              <a:gd name="connsiteX25" fmla="*/ 2733152 w 8561195"/>
              <a:gd name="connsiteY25" fmla="*/ 2984361 h 5466304"/>
              <a:gd name="connsiteX26" fmla="*/ 2783393 w 8561195"/>
              <a:gd name="connsiteY26" fmla="*/ 2903974 h 5466304"/>
              <a:gd name="connsiteX27" fmla="*/ 2914022 w 8561195"/>
              <a:gd name="connsiteY27" fmla="*/ 2753249 h 5466304"/>
              <a:gd name="connsiteX28" fmla="*/ 3084844 w 8561195"/>
              <a:gd name="connsiteY28" fmla="*/ 2662813 h 5466304"/>
              <a:gd name="connsiteX29" fmla="*/ 3205424 w 8561195"/>
              <a:gd name="connsiteY29" fmla="*/ 2612572 h 5466304"/>
              <a:gd name="connsiteX30" fmla="*/ 3305908 w 8561195"/>
              <a:gd name="connsiteY30" fmla="*/ 2532185 h 5466304"/>
              <a:gd name="connsiteX31" fmla="*/ 3426488 w 8561195"/>
              <a:gd name="connsiteY31" fmla="*/ 2471895 h 5466304"/>
              <a:gd name="connsiteX32" fmla="*/ 3526971 w 8561195"/>
              <a:gd name="connsiteY32" fmla="*/ 2381460 h 5466304"/>
              <a:gd name="connsiteX33" fmla="*/ 3667648 w 8561195"/>
              <a:gd name="connsiteY33" fmla="*/ 2321169 h 5466304"/>
              <a:gd name="connsiteX34" fmla="*/ 3758083 w 8561195"/>
              <a:gd name="connsiteY34" fmla="*/ 2220686 h 5466304"/>
              <a:gd name="connsiteX35" fmla="*/ 3878664 w 8561195"/>
              <a:gd name="connsiteY35" fmla="*/ 2160396 h 5466304"/>
              <a:gd name="connsiteX36" fmla="*/ 3999244 w 8561195"/>
              <a:gd name="connsiteY36" fmla="*/ 2049864 h 5466304"/>
              <a:gd name="connsiteX37" fmla="*/ 4129872 w 8561195"/>
              <a:gd name="connsiteY37" fmla="*/ 1949380 h 5466304"/>
              <a:gd name="connsiteX38" fmla="*/ 4210259 w 8561195"/>
              <a:gd name="connsiteY38" fmla="*/ 1889090 h 5466304"/>
              <a:gd name="connsiteX39" fmla="*/ 4280598 w 8561195"/>
              <a:gd name="connsiteY39" fmla="*/ 1838849 h 5466304"/>
              <a:gd name="connsiteX40" fmla="*/ 4441371 w 8561195"/>
              <a:gd name="connsiteY40" fmla="*/ 1758462 h 5466304"/>
              <a:gd name="connsiteX41" fmla="*/ 4541855 w 8561195"/>
              <a:gd name="connsiteY41" fmla="*/ 1708220 h 5466304"/>
              <a:gd name="connsiteX42" fmla="*/ 4632290 w 8561195"/>
              <a:gd name="connsiteY42" fmla="*/ 1657978 h 5466304"/>
              <a:gd name="connsiteX43" fmla="*/ 4702628 w 8561195"/>
              <a:gd name="connsiteY43" fmla="*/ 1637882 h 5466304"/>
              <a:gd name="connsiteX44" fmla="*/ 4883499 w 8561195"/>
              <a:gd name="connsiteY44" fmla="*/ 1637882 h 5466304"/>
              <a:gd name="connsiteX45" fmla="*/ 4973934 w 8561195"/>
              <a:gd name="connsiteY45" fmla="*/ 1617785 h 5466304"/>
              <a:gd name="connsiteX46" fmla="*/ 5044272 w 8561195"/>
              <a:gd name="connsiteY46" fmla="*/ 1577591 h 5466304"/>
              <a:gd name="connsiteX47" fmla="*/ 5094514 w 8561195"/>
              <a:gd name="connsiteY47" fmla="*/ 1537398 h 5466304"/>
              <a:gd name="connsiteX48" fmla="*/ 5144756 w 8561195"/>
              <a:gd name="connsiteY48" fmla="*/ 1517301 h 5466304"/>
              <a:gd name="connsiteX49" fmla="*/ 5194998 w 8561195"/>
              <a:gd name="connsiteY49" fmla="*/ 1507253 h 5466304"/>
              <a:gd name="connsiteX50" fmla="*/ 5245239 w 8561195"/>
              <a:gd name="connsiteY50" fmla="*/ 1507253 h 5466304"/>
              <a:gd name="connsiteX51" fmla="*/ 5335675 w 8561195"/>
              <a:gd name="connsiteY51" fmla="*/ 1487156 h 5466304"/>
              <a:gd name="connsiteX52" fmla="*/ 5385916 w 8561195"/>
              <a:gd name="connsiteY52" fmla="*/ 1477108 h 5466304"/>
              <a:gd name="connsiteX53" fmla="*/ 5446206 w 8561195"/>
              <a:gd name="connsiteY53" fmla="*/ 1446963 h 5466304"/>
              <a:gd name="connsiteX54" fmla="*/ 5496448 w 8561195"/>
              <a:gd name="connsiteY54" fmla="*/ 1416818 h 5466304"/>
              <a:gd name="connsiteX55" fmla="*/ 5566787 w 8561195"/>
              <a:gd name="connsiteY55" fmla="*/ 1406769 h 5466304"/>
              <a:gd name="connsiteX56" fmla="*/ 5647174 w 8561195"/>
              <a:gd name="connsiteY56" fmla="*/ 1386673 h 5466304"/>
              <a:gd name="connsiteX57" fmla="*/ 5777802 w 8561195"/>
              <a:gd name="connsiteY57" fmla="*/ 1326383 h 5466304"/>
              <a:gd name="connsiteX58" fmla="*/ 5817995 w 8561195"/>
              <a:gd name="connsiteY58" fmla="*/ 1286189 h 5466304"/>
              <a:gd name="connsiteX59" fmla="*/ 5878286 w 8561195"/>
              <a:gd name="connsiteY59" fmla="*/ 1276141 h 5466304"/>
              <a:gd name="connsiteX60" fmla="*/ 5968721 w 8561195"/>
              <a:gd name="connsiteY60" fmla="*/ 1235948 h 5466304"/>
              <a:gd name="connsiteX61" fmla="*/ 6069204 w 8561195"/>
              <a:gd name="connsiteY61" fmla="*/ 1235948 h 5466304"/>
              <a:gd name="connsiteX62" fmla="*/ 6159639 w 8561195"/>
              <a:gd name="connsiteY62" fmla="*/ 1235948 h 5466304"/>
              <a:gd name="connsiteX63" fmla="*/ 6260123 w 8561195"/>
              <a:gd name="connsiteY63" fmla="*/ 1235948 h 5466304"/>
              <a:gd name="connsiteX64" fmla="*/ 6290268 w 8561195"/>
              <a:gd name="connsiteY64" fmla="*/ 1185706 h 5466304"/>
              <a:gd name="connsiteX65" fmla="*/ 6420897 w 8561195"/>
              <a:gd name="connsiteY65" fmla="*/ 1115367 h 5466304"/>
              <a:gd name="connsiteX66" fmla="*/ 6501283 w 8561195"/>
              <a:gd name="connsiteY66" fmla="*/ 1095271 h 5466304"/>
              <a:gd name="connsiteX67" fmla="*/ 6611815 w 8561195"/>
              <a:gd name="connsiteY67" fmla="*/ 1034980 h 5466304"/>
              <a:gd name="connsiteX68" fmla="*/ 6682154 w 8561195"/>
              <a:gd name="connsiteY68" fmla="*/ 964642 h 5466304"/>
              <a:gd name="connsiteX69" fmla="*/ 6762541 w 8561195"/>
              <a:gd name="connsiteY69" fmla="*/ 904352 h 5466304"/>
              <a:gd name="connsiteX70" fmla="*/ 6852976 w 8561195"/>
              <a:gd name="connsiteY70" fmla="*/ 844062 h 5466304"/>
              <a:gd name="connsiteX71" fmla="*/ 6993653 w 8561195"/>
              <a:gd name="connsiteY71" fmla="*/ 753627 h 5466304"/>
              <a:gd name="connsiteX72" fmla="*/ 7104185 w 8561195"/>
              <a:gd name="connsiteY72" fmla="*/ 713433 h 5466304"/>
              <a:gd name="connsiteX73" fmla="*/ 7154426 w 8561195"/>
              <a:gd name="connsiteY73" fmla="*/ 673240 h 5466304"/>
              <a:gd name="connsiteX74" fmla="*/ 7214716 w 8561195"/>
              <a:gd name="connsiteY74" fmla="*/ 612950 h 5466304"/>
              <a:gd name="connsiteX75" fmla="*/ 7305152 w 8561195"/>
              <a:gd name="connsiteY75" fmla="*/ 582805 h 5466304"/>
              <a:gd name="connsiteX76" fmla="*/ 7395587 w 8561195"/>
              <a:gd name="connsiteY76" fmla="*/ 512466 h 5466304"/>
              <a:gd name="connsiteX77" fmla="*/ 7496070 w 8561195"/>
              <a:gd name="connsiteY77" fmla="*/ 472273 h 5466304"/>
              <a:gd name="connsiteX78" fmla="*/ 7556360 w 8561195"/>
              <a:gd name="connsiteY78" fmla="*/ 452176 h 5466304"/>
              <a:gd name="connsiteX79" fmla="*/ 7556360 w 8561195"/>
              <a:gd name="connsiteY79" fmla="*/ 432079 h 5466304"/>
              <a:gd name="connsiteX80" fmla="*/ 7596554 w 8561195"/>
              <a:gd name="connsiteY80" fmla="*/ 371789 h 5466304"/>
              <a:gd name="connsiteX81" fmla="*/ 7666892 w 8561195"/>
              <a:gd name="connsiteY81" fmla="*/ 351693 h 5466304"/>
              <a:gd name="connsiteX82" fmla="*/ 7757327 w 8561195"/>
              <a:gd name="connsiteY82" fmla="*/ 341644 h 5466304"/>
              <a:gd name="connsiteX83" fmla="*/ 7807569 w 8561195"/>
              <a:gd name="connsiteY83" fmla="*/ 311499 h 5466304"/>
              <a:gd name="connsiteX84" fmla="*/ 7908053 w 8561195"/>
              <a:gd name="connsiteY84" fmla="*/ 271306 h 5466304"/>
              <a:gd name="connsiteX85" fmla="*/ 7998488 w 8561195"/>
              <a:gd name="connsiteY85" fmla="*/ 231112 h 5466304"/>
              <a:gd name="connsiteX86" fmla="*/ 8058778 w 8561195"/>
              <a:gd name="connsiteY86" fmla="*/ 200967 h 5466304"/>
              <a:gd name="connsiteX87" fmla="*/ 8109020 w 8561195"/>
              <a:gd name="connsiteY87" fmla="*/ 170822 h 5466304"/>
              <a:gd name="connsiteX88" fmla="*/ 8199455 w 8561195"/>
              <a:gd name="connsiteY88" fmla="*/ 160774 h 5466304"/>
              <a:gd name="connsiteX89" fmla="*/ 8299938 w 8561195"/>
              <a:gd name="connsiteY89" fmla="*/ 130629 h 5466304"/>
              <a:gd name="connsiteX90" fmla="*/ 8440615 w 8561195"/>
              <a:gd name="connsiteY90" fmla="*/ 110532 h 5466304"/>
              <a:gd name="connsiteX91" fmla="*/ 8500905 w 8561195"/>
              <a:gd name="connsiteY91" fmla="*/ 50242 h 5466304"/>
              <a:gd name="connsiteX92" fmla="*/ 8551147 w 8561195"/>
              <a:gd name="connsiteY92" fmla="*/ 0 h 5466304"/>
              <a:gd name="connsiteX93" fmla="*/ 8561195 w 8561195"/>
              <a:gd name="connsiteY93" fmla="*/ 60290 h 5466304"/>
              <a:gd name="connsiteX94" fmla="*/ 8531050 w 8561195"/>
              <a:gd name="connsiteY94" fmla="*/ 150726 h 5466304"/>
              <a:gd name="connsiteX95" fmla="*/ 8460712 w 8561195"/>
              <a:gd name="connsiteY95" fmla="*/ 221064 h 5466304"/>
              <a:gd name="connsiteX96" fmla="*/ 8360228 w 8561195"/>
              <a:gd name="connsiteY96" fmla="*/ 291402 h 5466304"/>
              <a:gd name="connsiteX97" fmla="*/ 8269793 w 8561195"/>
              <a:gd name="connsiteY97" fmla="*/ 361741 h 5466304"/>
              <a:gd name="connsiteX98" fmla="*/ 8189406 w 8561195"/>
              <a:gd name="connsiteY98" fmla="*/ 432079 h 5466304"/>
              <a:gd name="connsiteX99" fmla="*/ 8078875 w 8561195"/>
              <a:gd name="connsiteY99" fmla="*/ 552660 h 5466304"/>
              <a:gd name="connsiteX100" fmla="*/ 7968343 w 8561195"/>
              <a:gd name="connsiteY100" fmla="*/ 633046 h 5466304"/>
              <a:gd name="connsiteX101" fmla="*/ 7887956 w 8561195"/>
              <a:gd name="connsiteY101" fmla="*/ 693337 h 5466304"/>
              <a:gd name="connsiteX102" fmla="*/ 7807569 w 8561195"/>
              <a:gd name="connsiteY102" fmla="*/ 743578 h 5466304"/>
              <a:gd name="connsiteX103" fmla="*/ 7697037 w 8561195"/>
              <a:gd name="connsiteY103" fmla="*/ 864159 h 5466304"/>
              <a:gd name="connsiteX104" fmla="*/ 7656844 w 8561195"/>
              <a:gd name="connsiteY104" fmla="*/ 924449 h 5466304"/>
              <a:gd name="connsiteX105" fmla="*/ 7556360 w 8561195"/>
              <a:gd name="connsiteY105" fmla="*/ 964642 h 5466304"/>
              <a:gd name="connsiteX106" fmla="*/ 7496070 w 8561195"/>
              <a:gd name="connsiteY106" fmla="*/ 1034980 h 5466304"/>
              <a:gd name="connsiteX107" fmla="*/ 7435780 w 8561195"/>
              <a:gd name="connsiteY107" fmla="*/ 1085222 h 5466304"/>
              <a:gd name="connsiteX108" fmla="*/ 7365442 w 8561195"/>
              <a:gd name="connsiteY108" fmla="*/ 1175657 h 5466304"/>
              <a:gd name="connsiteX109" fmla="*/ 7214716 w 8561195"/>
              <a:gd name="connsiteY109" fmla="*/ 1276141 h 5466304"/>
              <a:gd name="connsiteX110" fmla="*/ 7154426 w 8561195"/>
              <a:gd name="connsiteY110" fmla="*/ 1336431 h 5466304"/>
              <a:gd name="connsiteX111" fmla="*/ 7074039 w 8561195"/>
              <a:gd name="connsiteY111" fmla="*/ 1396721 h 5466304"/>
              <a:gd name="connsiteX112" fmla="*/ 7023798 w 8561195"/>
              <a:gd name="connsiteY112" fmla="*/ 1467060 h 5466304"/>
              <a:gd name="connsiteX113" fmla="*/ 6983604 w 8561195"/>
              <a:gd name="connsiteY113" fmla="*/ 1557495 h 5466304"/>
              <a:gd name="connsiteX114" fmla="*/ 6903217 w 8561195"/>
              <a:gd name="connsiteY114" fmla="*/ 1607737 h 5466304"/>
              <a:gd name="connsiteX115" fmla="*/ 6802734 w 8561195"/>
              <a:gd name="connsiteY115" fmla="*/ 1627833 h 5466304"/>
              <a:gd name="connsiteX116" fmla="*/ 6722347 w 8561195"/>
              <a:gd name="connsiteY116" fmla="*/ 1678075 h 5466304"/>
              <a:gd name="connsiteX117" fmla="*/ 6591719 w 8561195"/>
              <a:gd name="connsiteY117" fmla="*/ 1718268 h 5466304"/>
              <a:gd name="connsiteX118" fmla="*/ 6461090 w 8561195"/>
              <a:gd name="connsiteY118" fmla="*/ 1758462 h 5466304"/>
              <a:gd name="connsiteX119" fmla="*/ 6310365 w 8561195"/>
              <a:gd name="connsiteY119" fmla="*/ 1818752 h 5466304"/>
              <a:gd name="connsiteX120" fmla="*/ 6159639 w 8561195"/>
              <a:gd name="connsiteY120" fmla="*/ 1858945 h 5466304"/>
              <a:gd name="connsiteX121" fmla="*/ 6079253 w 8561195"/>
              <a:gd name="connsiteY121" fmla="*/ 1919235 h 5466304"/>
              <a:gd name="connsiteX122" fmla="*/ 6029011 w 8561195"/>
              <a:gd name="connsiteY122" fmla="*/ 1969477 h 5466304"/>
              <a:gd name="connsiteX123" fmla="*/ 5928527 w 8561195"/>
              <a:gd name="connsiteY123" fmla="*/ 1989574 h 5466304"/>
              <a:gd name="connsiteX124" fmla="*/ 5817995 w 8561195"/>
              <a:gd name="connsiteY124" fmla="*/ 2029767 h 5466304"/>
              <a:gd name="connsiteX125" fmla="*/ 5767754 w 8561195"/>
              <a:gd name="connsiteY125" fmla="*/ 2090057 h 5466304"/>
              <a:gd name="connsiteX126" fmla="*/ 5647174 w 8561195"/>
              <a:gd name="connsiteY126" fmla="*/ 2120202 h 5466304"/>
              <a:gd name="connsiteX127" fmla="*/ 5536642 w 8561195"/>
              <a:gd name="connsiteY127" fmla="*/ 2170444 h 5466304"/>
              <a:gd name="connsiteX128" fmla="*/ 5335675 w 8561195"/>
              <a:gd name="connsiteY128" fmla="*/ 2260879 h 5466304"/>
              <a:gd name="connsiteX129" fmla="*/ 5255288 w 8561195"/>
              <a:gd name="connsiteY129" fmla="*/ 2351315 h 5466304"/>
              <a:gd name="connsiteX130" fmla="*/ 5174901 w 8561195"/>
              <a:gd name="connsiteY130" fmla="*/ 2441750 h 5466304"/>
              <a:gd name="connsiteX131" fmla="*/ 5084466 w 8561195"/>
              <a:gd name="connsiteY131" fmla="*/ 2522137 h 5466304"/>
              <a:gd name="connsiteX132" fmla="*/ 5004079 w 8561195"/>
              <a:gd name="connsiteY132" fmla="*/ 2602523 h 5466304"/>
              <a:gd name="connsiteX133" fmla="*/ 4883499 w 8561195"/>
              <a:gd name="connsiteY133" fmla="*/ 2682910 h 5466304"/>
              <a:gd name="connsiteX134" fmla="*/ 4793064 w 8561195"/>
              <a:gd name="connsiteY134" fmla="*/ 2803490 h 5466304"/>
              <a:gd name="connsiteX135" fmla="*/ 4762919 w 8561195"/>
              <a:gd name="connsiteY135" fmla="*/ 2863780 h 5466304"/>
              <a:gd name="connsiteX136" fmla="*/ 4682532 w 8561195"/>
              <a:gd name="connsiteY136" fmla="*/ 2893926 h 5466304"/>
              <a:gd name="connsiteX137" fmla="*/ 4592097 w 8561195"/>
              <a:gd name="connsiteY137" fmla="*/ 2914022 h 5466304"/>
              <a:gd name="connsiteX138" fmla="*/ 4582048 w 8561195"/>
              <a:gd name="connsiteY138" fmla="*/ 2974312 h 5466304"/>
              <a:gd name="connsiteX139" fmla="*/ 4491613 w 8561195"/>
              <a:gd name="connsiteY139" fmla="*/ 3024554 h 5466304"/>
              <a:gd name="connsiteX140" fmla="*/ 4441371 w 8561195"/>
              <a:gd name="connsiteY140" fmla="*/ 3074796 h 5466304"/>
              <a:gd name="connsiteX141" fmla="*/ 4391130 w 8561195"/>
              <a:gd name="connsiteY141" fmla="*/ 3104941 h 5466304"/>
              <a:gd name="connsiteX142" fmla="*/ 4300694 w 8561195"/>
              <a:gd name="connsiteY142" fmla="*/ 3155183 h 5466304"/>
              <a:gd name="connsiteX143" fmla="*/ 4230356 w 8561195"/>
              <a:gd name="connsiteY143" fmla="*/ 3185328 h 5466304"/>
              <a:gd name="connsiteX144" fmla="*/ 4079631 w 8561195"/>
              <a:gd name="connsiteY144" fmla="*/ 3285811 h 5466304"/>
              <a:gd name="connsiteX145" fmla="*/ 3969099 w 8561195"/>
              <a:gd name="connsiteY145" fmla="*/ 3376246 h 5466304"/>
              <a:gd name="connsiteX146" fmla="*/ 3908809 w 8561195"/>
              <a:gd name="connsiteY146" fmla="*/ 3416440 h 5466304"/>
              <a:gd name="connsiteX147" fmla="*/ 3848519 w 8561195"/>
              <a:gd name="connsiteY147" fmla="*/ 3476730 h 5466304"/>
              <a:gd name="connsiteX148" fmla="*/ 3748035 w 8561195"/>
              <a:gd name="connsiteY148" fmla="*/ 3496827 h 5466304"/>
              <a:gd name="connsiteX149" fmla="*/ 3687745 w 8561195"/>
              <a:gd name="connsiteY149" fmla="*/ 3547068 h 5466304"/>
              <a:gd name="connsiteX150" fmla="*/ 3607358 w 8561195"/>
              <a:gd name="connsiteY150" fmla="*/ 3597310 h 5466304"/>
              <a:gd name="connsiteX151" fmla="*/ 3567165 w 8561195"/>
              <a:gd name="connsiteY151" fmla="*/ 3627455 h 5466304"/>
              <a:gd name="connsiteX152" fmla="*/ 3496826 w 8561195"/>
              <a:gd name="connsiteY152" fmla="*/ 3667649 h 5466304"/>
              <a:gd name="connsiteX153" fmla="*/ 3416439 w 8561195"/>
              <a:gd name="connsiteY153" fmla="*/ 3687745 h 5466304"/>
              <a:gd name="connsiteX154" fmla="*/ 3336053 w 8561195"/>
              <a:gd name="connsiteY154" fmla="*/ 3758084 h 5466304"/>
              <a:gd name="connsiteX155" fmla="*/ 3245617 w 8561195"/>
              <a:gd name="connsiteY155" fmla="*/ 3788229 h 5466304"/>
              <a:gd name="connsiteX156" fmla="*/ 3175279 w 8561195"/>
              <a:gd name="connsiteY156" fmla="*/ 3828422 h 5466304"/>
              <a:gd name="connsiteX157" fmla="*/ 3084844 w 8561195"/>
              <a:gd name="connsiteY157" fmla="*/ 3878664 h 5466304"/>
              <a:gd name="connsiteX158" fmla="*/ 3014505 w 8561195"/>
              <a:gd name="connsiteY158" fmla="*/ 3928906 h 5466304"/>
              <a:gd name="connsiteX159" fmla="*/ 2863780 w 8561195"/>
              <a:gd name="connsiteY159" fmla="*/ 4009293 h 5466304"/>
              <a:gd name="connsiteX160" fmla="*/ 2763297 w 8561195"/>
              <a:gd name="connsiteY160" fmla="*/ 4069583 h 5466304"/>
              <a:gd name="connsiteX161" fmla="*/ 2642716 w 8561195"/>
              <a:gd name="connsiteY161" fmla="*/ 4119824 h 5466304"/>
              <a:gd name="connsiteX162" fmla="*/ 2592475 w 8561195"/>
              <a:gd name="connsiteY162" fmla="*/ 4149969 h 5466304"/>
              <a:gd name="connsiteX163" fmla="*/ 2522136 w 8561195"/>
              <a:gd name="connsiteY163" fmla="*/ 4200211 h 5466304"/>
              <a:gd name="connsiteX164" fmla="*/ 2431701 w 8561195"/>
              <a:gd name="connsiteY164" fmla="*/ 4260501 h 5466304"/>
              <a:gd name="connsiteX165" fmla="*/ 2401556 w 8561195"/>
              <a:gd name="connsiteY165" fmla="*/ 4290646 h 5466304"/>
              <a:gd name="connsiteX166" fmla="*/ 2311121 w 8561195"/>
              <a:gd name="connsiteY166" fmla="*/ 4340888 h 5466304"/>
              <a:gd name="connsiteX167" fmla="*/ 2230734 w 8561195"/>
              <a:gd name="connsiteY167" fmla="*/ 4381082 h 5466304"/>
              <a:gd name="connsiteX168" fmla="*/ 2170444 w 8561195"/>
              <a:gd name="connsiteY168" fmla="*/ 4411227 h 5466304"/>
              <a:gd name="connsiteX169" fmla="*/ 2080009 w 8561195"/>
              <a:gd name="connsiteY169" fmla="*/ 4471517 h 5466304"/>
              <a:gd name="connsiteX170" fmla="*/ 1989574 w 8561195"/>
              <a:gd name="connsiteY170" fmla="*/ 4501662 h 5466304"/>
              <a:gd name="connsiteX171" fmla="*/ 1989574 w 8561195"/>
              <a:gd name="connsiteY171" fmla="*/ 4501662 h 5466304"/>
              <a:gd name="connsiteX172" fmla="*/ 1889090 w 8561195"/>
              <a:gd name="connsiteY172" fmla="*/ 4582049 h 5466304"/>
              <a:gd name="connsiteX173" fmla="*/ 1808703 w 8561195"/>
              <a:gd name="connsiteY173" fmla="*/ 4612194 h 5466304"/>
              <a:gd name="connsiteX174" fmla="*/ 1758461 w 8561195"/>
              <a:gd name="connsiteY174" fmla="*/ 4652387 h 5466304"/>
              <a:gd name="connsiteX175" fmla="*/ 1698171 w 8561195"/>
              <a:gd name="connsiteY175" fmla="*/ 4732774 h 5466304"/>
              <a:gd name="connsiteX176" fmla="*/ 1627833 w 8561195"/>
              <a:gd name="connsiteY176" fmla="*/ 4772967 h 5466304"/>
              <a:gd name="connsiteX177" fmla="*/ 1527349 w 8561195"/>
              <a:gd name="connsiteY177" fmla="*/ 4833257 h 5466304"/>
              <a:gd name="connsiteX178" fmla="*/ 1467059 w 8561195"/>
              <a:gd name="connsiteY178" fmla="*/ 4893548 h 5466304"/>
              <a:gd name="connsiteX179" fmla="*/ 1436914 w 8561195"/>
              <a:gd name="connsiteY179" fmla="*/ 4913644 h 5466304"/>
              <a:gd name="connsiteX180" fmla="*/ 1406769 w 8561195"/>
              <a:gd name="connsiteY180" fmla="*/ 4953838 h 5466304"/>
              <a:gd name="connsiteX181" fmla="*/ 1336431 w 8561195"/>
              <a:gd name="connsiteY181" fmla="*/ 5004079 h 5466304"/>
              <a:gd name="connsiteX182" fmla="*/ 1215850 w 8561195"/>
              <a:gd name="connsiteY182" fmla="*/ 5064369 h 5466304"/>
              <a:gd name="connsiteX183" fmla="*/ 1085222 w 8561195"/>
              <a:gd name="connsiteY183" fmla="*/ 5104563 h 5466304"/>
              <a:gd name="connsiteX184" fmla="*/ 964642 w 8561195"/>
              <a:gd name="connsiteY184" fmla="*/ 5144756 h 5466304"/>
              <a:gd name="connsiteX185" fmla="*/ 864158 w 8561195"/>
              <a:gd name="connsiteY185" fmla="*/ 5194998 h 5466304"/>
              <a:gd name="connsiteX186" fmla="*/ 743578 w 8561195"/>
              <a:gd name="connsiteY186" fmla="*/ 5245240 h 5466304"/>
              <a:gd name="connsiteX187" fmla="*/ 622998 w 8561195"/>
              <a:gd name="connsiteY187" fmla="*/ 5285433 h 5466304"/>
              <a:gd name="connsiteX188" fmla="*/ 552659 w 8561195"/>
              <a:gd name="connsiteY188" fmla="*/ 5335675 h 5466304"/>
              <a:gd name="connsiteX189" fmla="*/ 472272 w 8561195"/>
              <a:gd name="connsiteY189" fmla="*/ 5365820 h 5466304"/>
              <a:gd name="connsiteX190" fmla="*/ 381837 w 8561195"/>
              <a:gd name="connsiteY190" fmla="*/ 5395965 h 5466304"/>
              <a:gd name="connsiteX191" fmla="*/ 361741 w 8561195"/>
              <a:gd name="connsiteY191" fmla="*/ 5466304 h 5466304"/>
              <a:gd name="connsiteX192" fmla="*/ 180870 w 8561195"/>
              <a:gd name="connsiteY192" fmla="*/ 5466304 h 5466304"/>
              <a:gd name="connsiteX193" fmla="*/ 0 w 8561195"/>
              <a:gd name="connsiteY193" fmla="*/ 5456255 h 54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8561195" h="5466304">
                <a:moveTo>
                  <a:pt x="0" y="5456255"/>
                </a:moveTo>
                <a:lnTo>
                  <a:pt x="70338" y="5245240"/>
                </a:lnTo>
                <a:lnTo>
                  <a:pt x="190919" y="5084466"/>
                </a:lnTo>
                <a:lnTo>
                  <a:pt x="301450" y="4963886"/>
                </a:lnTo>
                <a:lnTo>
                  <a:pt x="381837" y="4863402"/>
                </a:lnTo>
                <a:lnTo>
                  <a:pt x="482321" y="4752871"/>
                </a:lnTo>
                <a:lnTo>
                  <a:pt x="683288" y="4582049"/>
                </a:lnTo>
                <a:lnTo>
                  <a:pt x="813916" y="4461468"/>
                </a:lnTo>
                <a:lnTo>
                  <a:pt x="894303" y="4320791"/>
                </a:lnTo>
                <a:lnTo>
                  <a:pt x="954593" y="4190163"/>
                </a:lnTo>
                <a:lnTo>
                  <a:pt x="994787" y="4149969"/>
                </a:lnTo>
                <a:lnTo>
                  <a:pt x="1105319" y="4129873"/>
                </a:lnTo>
                <a:lnTo>
                  <a:pt x="1195754" y="4059534"/>
                </a:lnTo>
                <a:lnTo>
                  <a:pt x="1296237" y="3979148"/>
                </a:lnTo>
                <a:lnTo>
                  <a:pt x="1406769" y="3898761"/>
                </a:lnTo>
                <a:lnTo>
                  <a:pt x="1587639" y="3798277"/>
                </a:lnTo>
                <a:lnTo>
                  <a:pt x="1818752" y="3657600"/>
                </a:lnTo>
                <a:lnTo>
                  <a:pt x="1919235" y="3547068"/>
                </a:lnTo>
                <a:lnTo>
                  <a:pt x="2049864" y="3426488"/>
                </a:lnTo>
                <a:lnTo>
                  <a:pt x="2180492" y="3295860"/>
                </a:lnTo>
                <a:lnTo>
                  <a:pt x="2311121" y="3225521"/>
                </a:lnTo>
                <a:lnTo>
                  <a:pt x="2351314" y="3135086"/>
                </a:lnTo>
                <a:lnTo>
                  <a:pt x="2461846" y="3125038"/>
                </a:lnTo>
                <a:lnTo>
                  <a:pt x="2552281" y="3084844"/>
                </a:lnTo>
                <a:lnTo>
                  <a:pt x="2652765" y="3054699"/>
                </a:lnTo>
                <a:lnTo>
                  <a:pt x="2733152" y="2984361"/>
                </a:lnTo>
                <a:lnTo>
                  <a:pt x="2783393" y="2903974"/>
                </a:lnTo>
                <a:lnTo>
                  <a:pt x="2914022" y="2753249"/>
                </a:lnTo>
                <a:lnTo>
                  <a:pt x="3084844" y="2662813"/>
                </a:lnTo>
                <a:lnTo>
                  <a:pt x="3205424" y="2612572"/>
                </a:lnTo>
                <a:lnTo>
                  <a:pt x="3305908" y="2532185"/>
                </a:lnTo>
                <a:lnTo>
                  <a:pt x="3426488" y="2471895"/>
                </a:lnTo>
                <a:lnTo>
                  <a:pt x="3526971" y="2381460"/>
                </a:lnTo>
                <a:lnTo>
                  <a:pt x="3667648" y="2321169"/>
                </a:lnTo>
                <a:lnTo>
                  <a:pt x="3758083" y="2220686"/>
                </a:lnTo>
                <a:lnTo>
                  <a:pt x="3878664" y="2160396"/>
                </a:lnTo>
                <a:lnTo>
                  <a:pt x="3999244" y="2049864"/>
                </a:lnTo>
                <a:lnTo>
                  <a:pt x="4129872" y="1949380"/>
                </a:lnTo>
                <a:lnTo>
                  <a:pt x="4210259" y="1889090"/>
                </a:lnTo>
                <a:lnTo>
                  <a:pt x="4280598" y="1838849"/>
                </a:lnTo>
                <a:lnTo>
                  <a:pt x="4441371" y="1758462"/>
                </a:lnTo>
                <a:lnTo>
                  <a:pt x="4541855" y="1708220"/>
                </a:lnTo>
                <a:lnTo>
                  <a:pt x="4632290" y="1657978"/>
                </a:lnTo>
                <a:lnTo>
                  <a:pt x="4702628" y="1637882"/>
                </a:lnTo>
                <a:lnTo>
                  <a:pt x="4883499" y="1637882"/>
                </a:lnTo>
                <a:lnTo>
                  <a:pt x="4973934" y="1617785"/>
                </a:lnTo>
                <a:lnTo>
                  <a:pt x="5044272" y="1577591"/>
                </a:lnTo>
                <a:lnTo>
                  <a:pt x="5094514" y="1537398"/>
                </a:lnTo>
                <a:lnTo>
                  <a:pt x="5144756" y="1517301"/>
                </a:lnTo>
                <a:lnTo>
                  <a:pt x="5194998" y="1507253"/>
                </a:lnTo>
                <a:lnTo>
                  <a:pt x="5245239" y="1507253"/>
                </a:lnTo>
                <a:lnTo>
                  <a:pt x="5335675" y="1487156"/>
                </a:lnTo>
                <a:lnTo>
                  <a:pt x="5385916" y="1477108"/>
                </a:lnTo>
                <a:lnTo>
                  <a:pt x="5446206" y="1446963"/>
                </a:lnTo>
                <a:lnTo>
                  <a:pt x="5496448" y="1416818"/>
                </a:lnTo>
                <a:lnTo>
                  <a:pt x="5566787" y="1406769"/>
                </a:lnTo>
                <a:lnTo>
                  <a:pt x="5647174" y="1386673"/>
                </a:lnTo>
                <a:lnTo>
                  <a:pt x="5777802" y="1326383"/>
                </a:lnTo>
                <a:lnTo>
                  <a:pt x="5817995" y="1286189"/>
                </a:lnTo>
                <a:lnTo>
                  <a:pt x="5878286" y="1276141"/>
                </a:lnTo>
                <a:lnTo>
                  <a:pt x="5968721" y="1235948"/>
                </a:lnTo>
                <a:lnTo>
                  <a:pt x="6069204" y="1235948"/>
                </a:lnTo>
                <a:lnTo>
                  <a:pt x="6159639" y="1235948"/>
                </a:lnTo>
                <a:lnTo>
                  <a:pt x="6260123" y="1235948"/>
                </a:lnTo>
                <a:lnTo>
                  <a:pt x="6290268" y="1185706"/>
                </a:lnTo>
                <a:lnTo>
                  <a:pt x="6420897" y="1115367"/>
                </a:lnTo>
                <a:lnTo>
                  <a:pt x="6501283" y="1095271"/>
                </a:lnTo>
                <a:lnTo>
                  <a:pt x="6611815" y="1034980"/>
                </a:lnTo>
                <a:lnTo>
                  <a:pt x="6682154" y="964642"/>
                </a:lnTo>
                <a:lnTo>
                  <a:pt x="6762541" y="904352"/>
                </a:lnTo>
                <a:lnTo>
                  <a:pt x="6852976" y="844062"/>
                </a:lnTo>
                <a:lnTo>
                  <a:pt x="6993653" y="753627"/>
                </a:lnTo>
                <a:lnTo>
                  <a:pt x="7104185" y="713433"/>
                </a:lnTo>
                <a:lnTo>
                  <a:pt x="7154426" y="673240"/>
                </a:lnTo>
                <a:lnTo>
                  <a:pt x="7214716" y="612950"/>
                </a:lnTo>
                <a:lnTo>
                  <a:pt x="7305152" y="582805"/>
                </a:lnTo>
                <a:lnTo>
                  <a:pt x="7395587" y="512466"/>
                </a:lnTo>
                <a:lnTo>
                  <a:pt x="7496070" y="472273"/>
                </a:lnTo>
                <a:lnTo>
                  <a:pt x="7556360" y="452176"/>
                </a:lnTo>
                <a:lnTo>
                  <a:pt x="7556360" y="432079"/>
                </a:lnTo>
                <a:lnTo>
                  <a:pt x="7596554" y="371789"/>
                </a:lnTo>
                <a:lnTo>
                  <a:pt x="7666892" y="351693"/>
                </a:lnTo>
                <a:lnTo>
                  <a:pt x="7757327" y="341644"/>
                </a:lnTo>
                <a:lnTo>
                  <a:pt x="7807569" y="311499"/>
                </a:lnTo>
                <a:lnTo>
                  <a:pt x="7908053" y="271306"/>
                </a:lnTo>
                <a:lnTo>
                  <a:pt x="7998488" y="231112"/>
                </a:lnTo>
                <a:lnTo>
                  <a:pt x="8058778" y="200967"/>
                </a:lnTo>
                <a:lnTo>
                  <a:pt x="8109020" y="170822"/>
                </a:lnTo>
                <a:lnTo>
                  <a:pt x="8199455" y="160774"/>
                </a:lnTo>
                <a:lnTo>
                  <a:pt x="8299938" y="130629"/>
                </a:lnTo>
                <a:lnTo>
                  <a:pt x="8440615" y="110532"/>
                </a:lnTo>
                <a:lnTo>
                  <a:pt x="8500905" y="50242"/>
                </a:lnTo>
                <a:lnTo>
                  <a:pt x="8551147" y="0"/>
                </a:lnTo>
                <a:lnTo>
                  <a:pt x="8561195" y="60290"/>
                </a:lnTo>
                <a:lnTo>
                  <a:pt x="8531050" y="150726"/>
                </a:lnTo>
                <a:lnTo>
                  <a:pt x="8460712" y="221064"/>
                </a:lnTo>
                <a:lnTo>
                  <a:pt x="8360228" y="291402"/>
                </a:lnTo>
                <a:lnTo>
                  <a:pt x="8269793" y="361741"/>
                </a:lnTo>
                <a:lnTo>
                  <a:pt x="8189406" y="432079"/>
                </a:lnTo>
                <a:lnTo>
                  <a:pt x="8078875" y="552660"/>
                </a:lnTo>
                <a:lnTo>
                  <a:pt x="7968343" y="633046"/>
                </a:lnTo>
                <a:lnTo>
                  <a:pt x="7887956" y="693337"/>
                </a:lnTo>
                <a:lnTo>
                  <a:pt x="7807569" y="743578"/>
                </a:lnTo>
                <a:lnTo>
                  <a:pt x="7697037" y="864159"/>
                </a:lnTo>
                <a:lnTo>
                  <a:pt x="7656844" y="924449"/>
                </a:lnTo>
                <a:lnTo>
                  <a:pt x="7556360" y="964642"/>
                </a:lnTo>
                <a:lnTo>
                  <a:pt x="7496070" y="1034980"/>
                </a:lnTo>
                <a:lnTo>
                  <a:pt x="7435780" y="1085222"/>
                </a:lnTo>
                <a:lnTo>
                  <a:pt x="7365442" y="1175657"/>
                </a:lnTo>
                <a:lnTo>
                  <a:pt x="7214716" y="1276141"/>
                </a:lnTo>
                <a:lnTo>
                  <a:pt x="7154426" y="1336431"/>
                </a:lnTo>
                <a:lnTo>
                  <a:pt x="7074039" y="1396721"/>
                </a:lnTo>
                <a:lnTo>
                  <a:pt x="7023798" y="1467060"/>
                </a:lnTo>
                <a:lnTo>
                  <a:pt x="6983604" y="1557495"/>
                </a:lnTo>
                <a:lnTo>
                  <a:pt x="6903217" y="1607737"/>
                </a:lnTo>
                <a:lnTo>
                  <a:pt x="6802734" y="1627833"/>
                </a:lnTo>
                <a:lnTo>
                  <a:pt x="6722347" y="1678075"/>
                </a:lnTo>
                <a:lnTo>
                  <a:pt x="6591719" y="1718268"/>
                </a:lnTo>
                <a:lnTo>
                  <a:pt x="6461090" y="1758462"/>
                </a:lnTo>
                <a:lnTo>
                  <a:pt x="6310365" y="1818752"/>
                </a:lnTo>
                <a:lnTo>
                  <a:pt x="6159639" y="1858945"/>
                </a:lnTo>
                <a:lnTo>
                  <a:pt x="6079253" y="1919235"/>
                </a:lnTo>
                <a:lnTo>
                  <a:pt x="6029011" y="1969477"/>
                </a:lnTo>
                <a:lnTo>
                  <a:pt x="5928527" y="1989574"/>
                </a:lnTo>
                <a:lnTo>
                  <a:pt x="5817995" y="2029767"/>
                </a:lnTo>
                <a:lnTo>
                  <a:pt x="5767754" y="2090057"/>
                </a:lnTo>
                <a:lnTo>
                  <a:pt x="5647174" y="2120202"/>
                </a:lnTo>
                <a:lnTo>
                  <a:pt x="5536642" y="2170444"/>
                </a:lnTo>
                <a:lnTo>
                  <a:pt x="5335675" y="2260879"/>
                </a:lnTo>
                <a:lnTo>
                  <a:pt x="5255288" y="2351315"/>
                </a:lnTo>
                <a:lnTo>
                  <a:pt x="5174901" y="2441750"/>
                </a:lnTo>
                <a:lnTo>
                  <a:pt x="5084466" y="2522137"/>
                </a:lnTo>
                <a:lnTo>
                  <a:pt x="5004079" y="2602523"/>
                </a:lnTo>
                <a:lnTo>
                  <a:pt x="4883499" y="2682910"/>
                </a:lnTo>
                <a:lnTo>
                  <a:pt x="4793064" y="2803490"/>
                </a:lnTo>
                <a:lnTo>
                  <a:pt x="4762919" y="2863780"/>
                </a:lnTo>
                <a:lnTo>
                  <a:pt x="4682532" y="2893926"/>
                </a:lnTo>
                <a:lnTo>
                  <a:pt x="4592097" y="2914022"/>
                </a:lnTo>
                <a:lnTo>
                  <a:pt x="4582048" y="2974312"/>
                </a:lnTo>
                <a:lnTo>
                  <a:pt x="4491613" y="3024554"/>
                </a:lnTo>
                <a:lnTo>
                  <a:pt x="4441371" y="3074796"/>
                </a:lnTo>
                <a:lnTo>
                  <a:pt x="4391130" y="3104941"/>
                </a:lnTo>
                <a:lnTo>
                  <a:pt x="4300694" y="3155183"/>
                </a:lnTo>
                <a:lnTo>
                  <a:pt x="4230356" y="3185328"/>
                </a:lnTo>
                <a:lnTo>
                  <a:pt x="4079631" y="3285811"/>
                </a:lnTo>
                <a:lnTo>
                  <a:pt x="3969099" y="3376246"/>
                </a:lnTo>
                <a:lnTo>
                  <a:pt x="3908809" y="3416440"/>
                </a:lnTo>
                <a:lnTo>
                  <a:pt x="3848519" y="3476730"/>
                </a:lnTo>
                <a:lnTo>
                  <a:pt x="3748035" y="3496827"/>
                </a:lnTo>
                <a:lnTo>
                  <a:pt x="3687745" y="3547068"/>
                </a:lnTo>
                <a:lnTo>
                  <a:pt x="3607358" y="3597310"/>
                </a:lnTo>
                <a:lnTo>
                  <a:pt x="3567165" y="3627455"/>
                </a:lnTo>
                <a:lnTo>
                  <a:pt x="3496826" y="3667649"/>
                </a:lnTo>
                <a:lnTo>
                  <a:pt x="3416439" y="3687745"/>
                </a:lnTo>
                <a:lnTo>
                  <a:pt x="3336053" y="3758084"/>
                </a:lnTo>
                <a:lnTo>
                  <a:pt x="3245617" y="3788229"/>
                </a:lnTo>
                <a:lnTo>
                  <a:pt x="3175279" y="3828422"/>
                </a:lnTo>
                <a:lnTo>
                  <a:pt x="3084844" y="3878664"/>
                </a:lnTo>
                <a:lnTo>
                  <a:pt x="3014505" y="3928906"/>
                </a:lnTo>
                <a:lnTo>
                  <a:pt x="2863780" y="4009293"/>
                </a:lnTo>
                <a:lnTo>
                  <a:pt x="2763297" y="4069583"/>
                </a:lnTo>
                <a:lnTo>
                  <a:pt x="2642716" y="4119824"/>
                </a:lnTo>
                <a:lnTo>
                  <a:pt x="2592475" y="4149969"/>
                </a:lnTo>
                <a:lnTo>
                  <a:pt x="2522136" y="4200211"/>
                </a:lnTo>
                <a:lnTo>
                  <a:pt x="2431701" y="4260501"/>
                </a:lnTo>
                <a:lnTo>
                  <a:pt x="2401556" y="4290646"/>
                </a:lnTo>
                <a:lnTo>
                  <a:pt x="2311121" y="4340888"/>
                </a:lnTo>
                <a:lnTo>
                  <a:pt x="2230734" y="4381082"/>
                </a:lnTo>
                <a:lnTo>
                  <a:pt x="2170444" y="4411227"/>
                </a:lnTo>
                <a:lnTo>
                  <a:pt x="2080009" y="4471517"/>
                </a:lnTo>
                <a:lnTo>
                  <a:pt x="1989574" y="4501662"/>
                </a:lnTo>
                <a:lnTo>
                  <a:pt x="1989574" y="4501662"/>
                </a:lnTo>
                <a:lnTo>
                  <a:pt x="1889090" y="4582049"/>
                </a:lnTo>
                <a:lnTo>
                  <a:pt x="1808703" y="4612194"/>
                </a:lnTo>
                <a:lnTo>
                  <a:pt x="1758461" y="4652387"/>
                </a:lnTo>
                <a:lnTo>
                  <a:pt x="1698171" y="4732774"/>
                </a:lnTo>
                <a:lnTo>
                  <a:pt x="1627833" y="4772967"/>
                </a:lnTo>
                <a:lnTo>
                  <a:pt x="1527349" y="4833257"/>
                </a:lnTo>
                <a:lnTo>
                  <a:pt x="1467059" y="4893548"/>
                </a:lnTo>
                <a:lnTo>
                  <a:pt x="1436914" y="4913644"/>
                </a:lnTo>
                <a:lnTo>
                  <a:pt x="1406769" y="4953838"/>
                </a:lnTo>
                <a:lnTo>
                  <a:pt x="1336431" y="5004079"/>
                </a:lnTo>
                <a:lnTo>
                  <a:pt x="1215850" y="5064369"/>
                </a:lnTo>
                <a:lnTo>
                  <a:pt x="1085222" y="5104563"/>
                </a:lnTo>
                <a:lnTo>
                  <a:pt x="964642" y="5144756"/>
                </a:lnTo>
                <a:lnTo>
                  <a:pt x="864158" y="5194998"/>
                </a:lnTo>
                <a:lnTo>
                  <a:pt x="743578" y="5245240"/>
                </a:lnTo>
                <a:lnTo>
                  <a:pt x="622998" y="5285433"/>
                </a:lnTo>
                <a:lnTo>
                  <a:pt x="552659" y="5335675"/>
                </a:lnTo>
                <a:lnTo>
                  <a:pt x="472272" y="5365820"/>
                </a:lnTo>
                <a:lnTo>
                  <a:pt x="381837" y="5395965"/>
                </a:lnTo>
                <a:lnTo>
                  <a:pt x="361741" y="5466304"/>
                </a:lnTo>
                <a:lnTo>
                  <a:pt x="180870" y="5466304"/>
                </a:lnTo>
                <a:lnTo>
                  <a:pt x="0" y="5456255"/>
                </a:lnTo>
                <a:close/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Dowolny kształt 5"/>
          <p:cNvSpPr>
            <a:spLocks noChangeAspect="1"/>
          </p:cNvSpPr>
          <p:nvPr/>
        </p:nvSpPr>
        <p:spPr bwMode="auto">
          <a:xfrm>
            <a:off x="595026" y="655803"/>
            <a:ext cx="4131009" cy="2637639"/>
          </a:xfrm>
          <a:custGeom>
            <a:avLst/>
            <a:gdLst>
              <a:gd name="connsiteX0" fmla="*/ 0 w 8561195"/>
              <a:gd name="connsiteY0" fmla="*/ 5456255 h 5466304"/>
              <a:gd name="connsiteX1" fmla="*/ 70338 w 8561195"/>
              <a:gd name="connsiteY1" fmla="*/ 5245240 h 5466304"/>
              <a:gd name="connsiteX2" fmla="*/ 190919 w 8561195"/>
              <a:gd name="connsiteY2" fmla="*/ 5084466 h 5466304"/>
              <a:gd name="connsiteX3" fmla="*/ 301450 w 8561195"/>
              <a:gd name="connsiteY3" fmla="*/ 4963886 h 5466304"/>
              <a:gd name="connsiteX4" fmla="*/ 381837 w 8561195"/>
              <a:gd name="connsiteY4" fmla="*/ 4863402 h 5466304"/>
              <a:gd name="connsiteX5" fmla="*/ 482321 w 8561195"/>
              <a:gd name="connsiteY5" fmla="*/ 4752871 h 5466304"/>
              <a:gd name="connsiteX6" fmla="*/ 683288 w 8561195"/>
              <a:gd name="connsiteY6" fmla="*/ 4582049 h 5466304"/>
              <a:gd name="connsiteX7" fmla="*/ 813916 w 8561195"/>
              <a:gd name="connsiteY7" fmla="*/ 4461468 h 5466304"/>
              <a:gd name="connsiteX8" fmla="*/ 894303 w 8561195"/>
              <a:gd name="connsiteY8" fmla="*/ 4320791 h 5466304"/>
              <a:gd name="connsiteX9" fmla="*/ 954593 w 8561195"/>
              <a:gd name="connsiteY9" fmla="*/ 4190163 h 5466304"/>
              <a:gd name="connsiteX10" fmla="*/ 994787 w 8561195"/>
              <a:gd name="connsiteY10" fmla="*/ 4149969 h 5466304"/>
              <a:gd name="connsiteX11" fmla="*/ 1105319 w 8561195"/>
              <a:gd name="connsiteY11" fmla="*/ 4129873 h 5466304"/>
              <a:gd name="connsiteX12" fmla="*/ 1195754 w 8561195"/>
              <a:gd name="connsiteY12" fmla="*/ 4059534 h 5466304"/>
              <a:gd name="connsiteX13" fmla="*/ 1296237 w 8561195"/>
              <a:gd name="connsiteY13" fmla="*/ 3979148 h 5466304"/>
              <a:gd name="connsiteX14" fmla="*/ 1406769 w 8561195"/>
              <a:gd name="connsiteY14" fmla="*/ 3898761 h 5466304"/>
              <a:gd name="connsiteX15" fmla="*/ 1587639 w 8561195"/>
              <a:gd name="connsiteY15" fmla="*/ 3798277 h 5466304"/>
              <a:gd name="connsiteX16" fmla="*/ 1818752 w 8561195"/>
              <a:gd name="connsiteY16" fmla="*/ 3657600 h 5466304"/>
              <a:gd name="connsiteX17" fmla="*/ 1919235 w 8561195"/>
              <a:gd name="connsiteY17" fmla="*/ 3547068 h 5466304"/>
              <a:gd name="connsiteX18" fmla="*/ 2049864 w 8561195"/>
              <a:gd name="connsiteY18" fmla="*/ 3426488 h 5466304"/>
              <a:gd name="connsiteX19" fmla="*/ 2180492 w 8561195"/>
              <a:gd name="connsiteY19" fmla="*/ 3295860 h 5466304"/>
              <a:gd name="connsiteX20" fmla="*/ 2311121 w 8561195"/>
              <a:gd name="connsiteY20" fmla="*/ 3225521 h 5466304"/>
              <a:gd name="connsiteX21" fmla="*/ 2351314 w 8561195"/>
              <a:gd name="connsiteY21" fmla="*/ 3135086 h 5466304"/>
              <a:gd name="connsiteX22" fmla="*/ 2461846 w 8561195"/>
              <a:gd name="connsiteY22" fmla="*/ 3125038 h 5466304"/>
              <a:gd name="connsiteX23" fmla="*/ 2552281 w 8561195"/>
              <a:gd name="connsiteY23" fmla="*/ 3084844 h 5466304"/>
              <a:gd name="connsiteX24" fmla="*/ 2652765 w 8561195"/>
              <a:gd name="connsiteY24" fmla="*/ 3054699 h 5466304"/>
              <a:gd name="connsiteX25" fmla="*/ 2733152 w 8561195"/>
              <a:gd name="connsiteY25" fmla="*/ 2984361 h 5466304"/>
              <a:gd name="connsiteX26" fmla="*/ 2783393 w 8561195"/>
              <a:gd name="connsiteY26" fmla="*/ 2903974 h 5466304"/>
              <a:gd name="connsiteX27" fmla="*/ 2914022 w 8561195"/>
              <a:gd name="connsiteY27" fmla="*/ 2753249 h 5466304"/>
              <a:gd name="connsiteX28" fmla="*/ 3084844 w 8561195"/>
              <a:gd name="connsiteY28" fmla="*/ 2662813 h 5466304"/>
              <a:gd name="connsiteX29" fmla="*/ 3205424 w 8561195"/>
              <a:gd name="connsiteY29" fmla="*/ 2612572 h 5466304"/>
              <a:gd name="connsiteX30" fmla="*/ 3305908 w 8561195"/>
              <a:gd name="connsiteY30" fmla="*/ 2532185 h 5466304"/>
              <a:gd name="connsiteX31" fmla="*/ 3426488 w 8561195"/>
              <a:gd name="connsiteY31" fmla="*/ 2471895 h 5466304"/>
              <a:gd name="connsiteX32" fmla="*/ 3526971 w 8561195"/>
              <a:gd name="connsiteY32" fmla="*/ 2381460 h 5466304"/>
              <a:gd name="connsiteX33" fmla="*/ 3667648 w 8561195"/>
              <a:gd name="connsiteY33" fmla="*/ 2321169 h 5466304"/>
              <a:gd name="connsiteX34" fmla="*/ 3758083 w 8561195"/>
              <a:gd name="connsiteY34" fmla="*/ 2220686 h 5466304"/>
              <a:gd name="connsiteX35" fmla="*/ 3878664 w 8561195"/>
              <a:gd name="connsiteY35" fmla="*/ 2160396 h 5466304"/>
              <a:gd name="connsiteX36" fmla="*/ 3999244 w 8561195"/>
              <a:gd name="connsiteY36" fmla="*/ 2049864 h 5466304"/>
              <a:gd name="connsiteX37" fmla="*/ 4129872 w 8561195"/>
              <a:gd name="connsiteY37" fmla="*/ 1949380 h 5466304"/>
              <a:gd name="connsiteX38" fmla="*/ 4210259 w 8561195"/>
              <a:gd name="connsiteY38" fmla="*/ 1889090 h 5466304"/>
              <a:gd name="connsiteX39" fmla="*/ 4280598 w 8561195"/>
              <a:gd name="connsiteY39" fmla="*/ 1838849 h 5466304"/>
              <a:gd name="connsiteX40" fmla="*/ 4441371 w 8561195"/>
              <a:gd name="connsiteY40" fmla="*/ 1758462 h 5466304"/>
              <a:gd name="connsiteX41" fmla="*/ 4541855 w 8561195"/>
              <a:gd name="connsiteY41" fmla="*/ 1708220 h 5466304"/>
              <a:gd name="connsiteX42" fmla="*/ 4632290 w 8561195"/>
              <a:gd name="connsiteY42" fmla="*/ 1657978 h 5466304"/>
              <a:gd name="connsiteX43" fmla="*/ 4702628 w 8561195"/>
              <a:gd name="connsiteY43" fmla="*/ 1637882 h 5466304"/>
              <a:gd name="connsiteX44" fmla="*/ 4883499 w 8561195"/>
              <a:gd name="connsiteY44" fmla="*/ 1637882 h 5466304"/>
              <a:gd name="connsiteX45" fmla="*/ 4973934 w 8561195"/>
              <a:gd name="connsiteY45" fmla="*/ 1617785 h 5466304"/>
              <a:gd name="connsiteX46" fmla="*/ 5044272 w 8561195"/>
              <a:gd name="connsiteY46" fmla="*/ 1577591 h 5466304"/>
              <a:gd name="connsiteX47" fmla="*/ 5094514 w 8561195"/>
              <a:gd name="connsiteY47" fmla="*/ 1537398 h 5466304"/>
              <a:gd name="connsiteX48" fmla="*/ 5144756 w 8561195"/>
              <a:gd name="connsiteY48" fmla="*/ 1517301 h 5466304"/>
              <a:gd name="connsiteX49" fmla="*/ 5194998 w 8561195"/>
              <a:gd name="connsiteY49" fmla="*/ 1507253 h 5466304"/>
              <a:gd name="connsiteX50" fmla="*/ 5245239 w 8561195"/>
              <a:gd name="connsiteY50" fmla="*/ 1507253 h 5466304"/>
              <a:gd name="connsiteX51" fmla="*/ 5335675 w 8561195"/>
              <a:gd name="connsiteY51" fmla="*/ 1487156 h 5466304"/>
              <a:gd name="connsiteX52" fmla="*/ 5385916 w 8561195"/>
              <a:gd name="connsiteY52" fmla="*/ 1477108 h 5466304"/>
              <a:gd name="connsiteX53" fmla="*/ 5446206 w 8561195"/>
              <a:gd name="connsiteY53" fmla="*/ 1446963 h 5466304"/>
              <a:gd name="connsiteX54" fmla="*/ 5496448 w 8561195"/>
              <a:gd name="connsiteY54" fmla="*/ 1416818 h 5466304"/>
              <a:gd name="connsiteX55" fmla="*/ 5566787 w 8561195"/>
              <a:gd name="connsiteY55" fmla="*/ 1406769 h 5466304"/>
              <a:gd name="connsiteX56" fmla="*/ 5647174 w 8561195"/>
              <a:gd name="connsiteY56" fmla="*/ 1386673 h 5466304"/>
              <a:gd name="connsiteX57" fmla="*/ 5777802 w 8561195"/>
              <a:gd name="connsiteY57" fmla="*/ 1326383 h 5466304"/>
              <a:gd name="connsiteX58" fmla="*/ 5817995 w 8561195"/>
              <a:gd name="connsiteY58" fmla="*/ 1286189 h 5466304"/>
              <a:gd name="connsiteX59" fmla="*/ 5878286 w 8561195"/>
              <a:gd name="connsiteY59" fmla="*/ 1276141 h 5466304"/>
              <a:gd name="connsiteX60" fmla="*/ 5968721 w 8561195"/>
              <a:gd name="connsiteY60" fmla="*/ 1235948 h 5466304"/>
              <a:gd name="connsiteX61" fmla="*/ 6069204 w 8561195"/>
              <a:gd name="connsiteY61" fmla="*/ 1235948 h 5466304"/>
              <a:gd name="connsiteX62" fmla="*/ 6159639 w 8561195"/>
              <a:gd name="connsiteY62" fmla="*/ 1235948 h 5466304"/>
              <a:gd name="connsiteX63" fmla="*/ 6260123 w 8561195"/>
              <a:gd name="connsiteY63" fmla="*/ 1235948 h 5466304"/>
              <a:gd name="connsiteX64" fmla="*/ 6290268 w 8561195"/>
              <a:gd name="connsiteY64" fmla="*/ 1185706 h 5466304"/>
              <a:gd name="connsiteX65" fmla="*/ 6420897 w 8561195"/>
              <a:gd name="connsiteY65" fmla="*/ 1115367 h 5466304"/>
              <a:gd name="connsiteX66" fmla="*/ 6501283 w 8561195"/>
              <a:gd name="connsiteY66" fmla="*/ 1095271 h 5466304"/>
              <a:gd name="connsiteX67" fmla="*/ 6611815 w 8561195"/>
              <a:gd name="connsiteY67" fmla="*/ 1034980 h 5466304"/>
              <a:gd name="connsiteX68" fmla="*/ 6682154 w 8561195"/>
              <a:gd name="connsiteY68" fmla="*/ 964642 h 5466304"/>
              <a:gd name="connsiteX69" fmla="*/ 6762541 w 8561195"/>
              <a:gd name="connsiteY69" fmla="*/ 904352 h 5466304"/>
              <a:gd name="connsiteX70" fmla="*/ 6852976 w 8561195"/>
              <a:gd name="connsiteY70" fmla="*/ 844062 h 5466304"/>
              <a:gd name="connsiteX71" fmla="*/ 6993653 w 8561195"/>
              <a:gd name="connsiteY71" fmla="*/ 753627 h 5466304"/>
              <a:gd name="connsiteX72" fmla="*/ 7104185 w 8561195"/>
              <a:gd name="connsiteY72" fmla="*/ 713433 h 5466304"/>
              <a:gd name="connsiteX73" fmla="*/ 7154426 w 8561195"/>
              <a:gd name="connsiteY73" fmla="*/ 673240 h 5466304"/>
              <a:gd name="connsiteX74" fmla="*/ 7214716 w 8561195"/>
              <a:gd name="connsiteY74" fmla="*/ 612950 h 5466304"/>
              <a:gd name="connsiteX75" fmla="*/ 7305152 w 8561195"/>
              <a:gd name="connsiteY75" fmla="*/ 582805 h 5466304"/>
              <a:gd name="connsiteX76" fmla="*/ 7395587 w 8561195"/>
              <a:gd name="connsiteY76" fmla="*/ 512466 h 5466304"/>
              <a:gd name="connsiteX77" fmla="*/ 7496070 w 8561195"/>
              <a:gd name="connsiteY77" fmla="*/ 472273 h 5466304"/>
              <a:gd name="connsiteX78" fmla="*/ 7556360 w 8561195"/>
              <a:gd name="connsiteY78" fmla="*/ 452176 h 5466304"/>
              <a:gd name="connsiteX79" fmla="*/ 7556360 w 8561195"/>
              <a:gd name="connsiteY79" fmla="*/ 432079 h 5466304"/>
              <a:gd name="connsiteX80" fmla="*/ 7596554 w 8561195"/>
              <a:gd name="connsiteY80" fmla="*/ 371789 h 5466304"/>
              <a:gd name="connsiteX81" fmla="*/ 7666892 w 8561195"/>
              <a:gd name="connsiteY81" fmla="*/ 351693 h 5466304"/>
              <a:gd name="connsiteX82" fmla="*/ 7757327 w 8561195"/>
              <a:gd name="connsiteY82" fmla="*/ 341644 h 5466304"/>
              <a:gd name="connsiteX83" fmla="*/ 7807569 w 8561195"/>
              <a:gd name="connsiteY83" fmla="*/ 311499 h 5466304"/>
              <a:gd name="connsiteX84" fmla="*/ 7908053 w 8561195"/>
              <a:gd name="connsiteY84" fmla="*/ 271306 h 5466304"/>
              <a:gd name="connsiteX85" fmla="*/ 7998488 w 8561195"/>
              <a:gd name="connsiteY85" fmla="*/ 231112 h 5466304"/>
              <a:gd name="connsiteX86" fmla="*/ 8058778 w 8561195"/>
              <a:gd name="connsiteY86" fmla="*/ 200967 h 5466304"/>
              <a:gd name="connsiteX87" fmla="*/ 8109020 w 8561195"/>
              <a:gd name="connsiteY87" fmla="*/ 170822 h 5466304"/>
              <a:gd name="connsiteX88" fmla="*/ 8199455 w 8561195"/>
              <a:gd name="connsiteY88" fmla="*/ 160774 h 5466304"/>
              <a:gd name="connsiteX89" fmla="*/ 8299938 w 8561195"/>
              <a:gd name="connsiteY89" fmla="*/ 130629 h 5466304"/>
              <a:gd name="connsiteX90" fmla="*/ 8440615 w 8561195"/>
              <a:gd name="connsiteY90" fmla="*/ 110532 h 5466304"/>
              <a:gd name="connsiteX91" fmla="*/ 8500905 w 8561195"/>
              <a:gd name="connsiteY91" fmla="*/ 50242 h 5466304"/>
              <a:gd name="connsiteX92" fmla="*/ 8551147 w 8561195"/>
              <a:gd name="connsiteY92" fmla="*/ 0 h 5466304"/>
              <a:gd name="connsiteX93" fmla="*/ 8561195 w 8561195"/>
              <a:gd name="connsiteY93" fmla="*/ 60290 h 5466304"/>
              <a:gd name="connsiteX94" fmla="*/ 8531050 w 8561195"/>
              <a:gd name="connsiteY94" fmla="*/ 150726 h 5466304"/>
              <a:gd name="connsiteX95" fmla="*/ 8460712 w 8561195"/>
              <a:gd name="connsiteY95" fmla="*/ 221064 h 5466304"/>
              <a:gd name="connsiteX96" fmla="*/ 8360228 w 8561195"/>
              <a:gd name="connsiteY96" fmla="*/ 291402 h 5466304"/>
              <a:gd name="connsiteX97" fmla="*/ 8269793 w 8561195"/>
              <a:gd name="connsiteY97" fmla="*/ 361741 h 5466304"/>
              <a:gd name="connsiteX98" fmla="*/ 8189406 w 8561195"/>
              <a:gd name="connsiteY98" fmla="*/ 432079 h 5466304"/>
              <a:gd name="connsiteX99" fmla="*/ 8078875 w 8561195"/>
              <a:gd name="connsiteY99" fmla="*/ 552660 h 5466304"/>
              <a:gd name="connsiteX100" fmla="*/ 7968343 w 8561195"/>
              <a:gd name="connsiteY100" fmla="*/ 633046 h 5466304"/>
              <a:gd name="connsiteX101" fmla="*/ 7887956 w 8561195"/>
              <a:gd name="connsiteY101" fmla="*/ 693337 h 5466304"/>
              <a:gd name="connsiteX102" fmla="*/ 7807569 w 8561195"/>
              <a:gd name="connsiteY102" fmla="*/ 743578 h 5466304"/>
              <a:gd name="connsiteX103" fmla="*/ 7697037 w 8561195"/>
              <a:gd name="connsiteY103" fmla="*/ 864159 h 5466304"/>
              <a:gd name="connsiteX104" fmla="*/ 7656844 w 8561195"/>
              <a:gd name="connsiteY104" fmla="*/ 924449 h 5466304"/>
              <a:gd name="connsiteX105" fmla="*/ 7556360 w 8561195"/>
              <a:gd name="connsiteY105" fmla="*/ 964642 h 5466304"/>
              <a:gd name="connsiteX106" fmla="*/ 7496070 w 8561195"/>
              <a:gd name="connsiteY106" fmla="*/ 1034980 h 5466304"/>
              <a:gd name="connsiteX107" fmla="*/ 7435780 w 8561195"/>
              <a:gd name="connsiteY107" fmla="*/ 1085222 h 5466304"/>
              <a:gd name="connsiteX108" fmla="*/ 7365442 w 8561195"/>
              <a:gd name="connsiteY108" fmla="*/ 1175657 h 5466304"/>
              <a:gd name="connsiteX109" fmla="*/ 7214716 w 8561195"/>
              <a:gd name="connsiteY109" fmla="*/ 1276141 h 5466304"/>
              <a:gd name="connsiteX110" fmla="*/ 7154426 w 8561195"/>
              <a:gd name="connsiteY110" fmla="*/ 1336431 h 5466304"/>
              <a:gd name="connsiteX111" fmla="*/ 7074039 w 8561195"/>
              <a:gd name="connsiteY111" fmla="*/ 1396721 h 5466304"/>
              <a:gd name="connsiteX112" fmla="*/ 7023798 w 8561195"/>
              <a:gd name="connsiteY112" fmla="*/ 1467060 h 5466304"/>
              <a:gd name="connsiteX113" fmla="*/ 6983604 w 8561195"/>
              <a:gd name="connsiteY113" fmla="*/ 1557495 h 5466304"/>
              <a:gd name="connsiteX114" fmla="*/ 6903217 w 8561195"/>
              <a:gd name="connsiteY114" fmla="*/ 1607737 h 5466304"/>
              <a:gd name="connsiteX115" fmla="*/ 6802734 w 8561195"/>
              <a:gd name="connsiteY115" fmla="*/ 1627833 h 5466304"/>
              <a:gd name="connsiteX116" fmla="*/ 6722347 w 8561195"/>
              <a:gd name="connsiteY116" fmla="*/ 1678075 h 5466304"/>
              <a:gd name="connsiteX117" fmla="*/ 6591719 w 8561195"/>
              <a:gd name="connsiteY117" fmla="*/ 1718268 h 5466304"/>
              <a:gd name="connsiteX118" fmla="*/ 6461090 w 8561195"/>
              <a:gd name="connsiteY118" fmla="*/ 1758462 h 5466304"/>
              <a:gd name="connsiteX119" fmla="*/ 6310365 w 8561195"/>
              <a:gd name="connsiteY119" fmla="*/ 1818752 h 5466304"/>
              <a:gd name="connsiteX120" fmla="*/ 6159639 w 8561195"/>
              <a:gd name="connsiteY120" fmla="*/ 1858945 h 5466304"/>
              <a:gd name="connsiteX121" fmla="*/ 6079253 w 8561195"/>
              <a:gd name="connsiteY121" fmla="*/ 1919235 h 5466304"/>
              <a:gd name="connsiteX122" fmla="*/ 6029011 w 8561195"/>
              <a:gd name="connsiteY122" fmla="*/ 1969477 h 5466304"/>
              <a:gd name="connsiteX123" fmla="*/ 5928527 w 8561195"/>
              <a:gd name="connsiteY123" fmla="*/ 1989574 h 5466304"/>
              <a:gd name="connsiteX124" fmla="*/ 5817995 w 8561195"/>
              <a:gd name="connsiteY124" fmla="*/ 2029767 h 5466304"/>
              <a:gd name="connsiteX125" fmla="*/ 5767754 w 8561195"/>
              <a:gd name="connsiteY125" fmla="*/ 2090057 h 5466304"/>
              <a:gd name="connsiteX126" fmla="*/ 5647174 w 8561195"/>
              <a:gd name="connsiteY126" fmla="*/ 2120202 h 5466304"/>
              <a:gd name="connsiteX127" fmla="*/ 5536642 w 8561195"/>
              <a:gd name="connsiteY127" fmla="*/ 2170444 h 5466304"/>
              <a:gd name="connsiteX128" fmla="*/ 5335675 w 8561195"/>
              <a:gd name="connsiteY128" fmla="*/ 2260879 h 5466304"/>
              <a:gd name="connsiteX129" fmla="*/ 5255288 w 8561195"/>
              <a:gd name="connsiteY129" fmla="*/ 2351315 h 5466304"/>
              <a:gd name="connsiteX130" fmla="*/ 5174901 w 8561195"/>
              <a:gd name="connsiteY130" fmla="*/ 2441750 h 5466304"/>
              <a:gd name="connsiteX131" fmla="*/ 5084466 w 8561195"/>
              <a:gd name="connsiteY131" fmla="*/ 2522137 h 5466304"/>
              <a:gd name="connsiteX132" fmla="*/ 5004079 w 8561195"/>
              <a:gd name="connsiteY132" fmla="*/ 2602523 h 5466304"/>
              <a:gd name="connsiteX133" fmla="*/ 4883499 w 8561195"/>
              <a:gd name="connsiteY133" fmla="*/ 2682910 h 5466304"/>
              <a:gd name="connsiteX134" fmla="*/ 4793064 w 8561195"/>
              <a:gd name="connsiteY134" fmla="*/ 2803490 h 5466304"/>
              <a:gd name="connsiteX135" fmla="*/ 4762919 w 8561195"/>
              <a:gd name="connsiteY135" fmla="*/ 2863780 h 5466304"/>
              <a:gd name="connsiteX136" fmla="*/ 4682532 w 8561195"/>
              <a:gd name="connsiteY136" fmla="*/ 2893926 h 5466304"/>
              <a:gd name="connsiteX137" fmla="*/ 4592097 w 8561195"/>
              <a:gd name="connsiteY137" fmla="*/ 2914022 h 5466304"/>
              <a:gd name="connsiteX138" fmla="*/ 4582048 w 8561195"/>
              <a:gd name="connsiteY138" fmla="*/ 2974312 h 5466304"/>
              <a:gd name="connsiteX139" fmla="*/ 4491613 w 8561195"/>
              <a:gd name="connsiteY139" fmla="*/ 3024554 h 5466304"/>
              <a:gd name="connsiteX140" fmla="*/ 4441371 w 8561195"/>
              <a:gd name="connsiteY140" fmla="*/ 3074796 h 5466304"/>
              <a:gd name="connsiteX141" fmla="*/ 4391130 w 8561195"/>
              <a:gd name="connsiteY141" fmla="*/ 3104941 h 5466304"/>
              <a:gd name="connsiteX142" fmla="*/ 4300694 w 8561195"/>
              <a:gd name="connsiteY142" fmla="*/ 3155183 h 5466304"/>
              <a:gd name="connsiteX143" fmla="*/ 4230356 w 8561195"/>
              <a:gd name="connsiteY143" fmla="*/ 3185328 h 5466304"/>
              <a:gd name="connsiteX144" fmla="*/ 4079631 w 8561195"/>
              <a:gd name="connsiteY144" fmla="*/ 3285811 h 5466304"/>
              <a:gd name="connsiteX145" fmla="*/ 3969099 w 8561195"/>
              <a:gd name="connsiteY145" fmla="*/ 3376246 h 5466304"/>
              <a:gd name="connsiteX146" fmla="*/ 3908809 w 8561195"/>
              <a:gd name="connsiteY146" fmla="*/ 3416440 h 5466304"/>
              <a:gd name="connsiteX147" fmla="*/ 3848519 w 8561195"/>
              <a:gd name="connsiteY147" fmla="*/ 3476730 h 5466304"/>
              <a:gd name="connsiteX148" fmla="*/ 3748035 w 8561195"/>
              <a:gd name="connsiteY148" fmla="*/ 3496827 h 5466304"/>
              <a:gd name="connsiteX149" fmla="*/ 3687745 w 8561195"/>
              <a:gd name="connsiteY149" fmla="*/ 3547068 h 5466304"/>
              <a:gd name="connsiteX150" fmla="*/ 3607358 w 8561195"/>
              <a:gd name="connsiteY150" fmla="*/ 3597310 h 5466304"/>
              <a:gd name="connsiteX151" fmla="*/ 3567165 w 8561195"/>
              <a:gd name="connsiteY151" fmla="*/ 3627455 h 5466304"/>
              <a:gd name="connsiteX152" fmla="*/ 3496826 w 8561195"/>
              <a:gd name="connsiteY152" fmla="*/ 3667649 h 5466304"/>
              <a:gd name="connsiteX153" fmla="*/ 3416439 w 8561195"/>
              <a:gd name="connsiteY153" fmla="*/ 3687745 h 5466304"/>
              <a:gd name="connsiteX154" fmla="*/ 3336053 w 8561195"/>
              <a:gd name="connsiteY154" fmla="*/ 3758084 h 5466304"/>
              <a:gd name="connsiteX155" fmla="*/ 3245617 w 8561195"/>
              <a:gd name="connsiteY155" fmla="*/ 3788229 h 5466304"/>
              <a:gd name="connsiteX156" fmla="*/ 3175279 w 8561195"/>
              <a:gd name="connsiteY156" fmla="*/ 3828422 h 5466304"/>
              <a:gd name="connsiteX157" fmla="*/ 3084844 w 8561195"/>
              <a:gd name="connsiteY157" fmla="*/ 3878664 h 5466304"/>
              <a:gd name="connsiteX158" fmla="*/ 3014505 w 8561195"/>
              <a:gd name="connsiteY158" fmla="*/ 3928906 h 5466304"/>
              <a:gd name="connsiteX159" fmla="*/ 2863780 w 8561195"/>
              <a:gd name="connsiteY159" fmla="*/ 4009293 h 5466304"/>
              <a:gd name="connsiteX160" fmla="*/ 2763297 w 8561195"/>
              <a:gd name="connsiteY160" fmla="*/ 4069583 h 5466304"/>
              <a:gd name="connsiteX161" fmla="*/ 2642716 w 8561195"/>
              <a:gd name="connsiteY161" fmla="*/ 4119824 h 5466304"/>
              <a:gd name="connsiteX162" fmla="*/ 2592475 w 8561195"/>
              <a:gd name="connsiteY162" fmla="*/ 4149969 h 5466304"/>
              <a:gd name="connsiteX163" fmla="*/ 2522136 w 8561195"/>
              <a:gd name="connsiteY163" fmla="*/ 4200211 h 5466304"/>
              <a:gd name="connsiteX164" fmla="*/ 2431701 w 8561195"/>
              <a:gd name="connsiteY164" fmla="*/ 4260501 h 5466304"/>
              <a:gd name="connsiteX165" fmla="*/ 2401556 w 8561195"/>
              <a:gd name="connsiteY165" fmla="*/ 4290646 h 5466304"/>
              <a:gd name="connsiteX166" fmla="*/ 2311121 w 8561195"/>
              <a:gd name="connsiteY166" fmla="*/ 4340888 h 5466304"/>
              <a:gd name="connsiteX167" fmla="*/ 2230734 w 8561195"/>
              <a:gd name="connsiteY167" fmla="*/ 4381082 h 5466304"/>
              <a:gd name="connsiteX168" fmla="*/ 2170444 w 8561195"/>
              <a:gd name="connsiteY168" fmla="*/ 4411227 h 5466304"/>
              <a:gd name="connsiteX169" fmla="*/ 2080009 w 8561195"/>
              <a:gd name="connsiteY169" fmla="*/ 4471517 h 5466304"/>
              <a:gd name="connsiteX170" fmla="*/ 1989574 w 8561195"/>
              <a:gd name="connsiteY170" fmla="*/ 4501662 h 5466304"/>
              <a:gd name="connsiteX171" fmla="*/ 1989574 w 8561195"/>
              <a:gd name="connsiteY171" fmla="*/ 4501662 h 5466304"/>
              <a:gd name="connsiteX172" fmla="*/ 1889090 w 8561195"/>
              <a:gd name="connsiteY172" fmla="*/ 4582049 h 5466304"/>
              <a:gd name="connsiteX173" fmla="*/ 1808703 w 8561195"/>
              <a:gd name="connsiteY173" fmla="*/ 4612194 h 5466304"/>
              <a:gd name="connsiteX174" fmla="*/ 1758461 w 8561195"/>
              <a:gd name="connsiteY174" fmla="*/ 4652387 h 5466304"/>
              <a:gd name="connsiteX175" fmla="*/ 1698171 w 8561195"/>
              <a:gd name="connsiteY175" fmla="*/ 4732774 h 5466304"/>
              <a:gd name="connsiteX176" fmla="*/ 1627833 w 8561195"/>
              <a:gd name="connsiteY176" fmla="*/ 4772967 h 5466304"/>
              <a:gd name="connsiteX177" fmla="*/ 1527349 w 8561195"/>
              <a:gd name="connsiteY177" fmla="*/ 4833257 h 5466304"/>
              <a:gd name="connsiteX178" fmla="*/ 1467059 w 8561195"/>
              <a:gd name="connsiteY178" fmla="*/ 4893548 h 5466304"/>
              <a:gd name="connsiteX179" fmla="*/ 1436914 w 8561195"/>
              <a:gd name="connsiteY179" fmla="*/ 4913644 h 5466304"/>
              <a:gd name="connsiteX180" fmla="*/ 1406769 w 8561195"/>
              <a:gd name="connsiteY180" fmla="*/ 4953838 h 5466304"/>
              <a:gd name="connsiteX181" fmla="*/ 1336431 w 8561195"/>
              <a:gd name="connsiteY181" fmla="*/ 5004079 h 5466304"/>
              <a:gd name="connsiteX182" fmla="*/ 1215850 w 8561195"/>
              <a:gd name="connsiteY182" fmla="*/ 5064369 h 5466304"/>
              <a:gd name="connsiteX183" fmla="*/ 1085222 w 8561195"/>
              <a:gd name="connsiteY183" fmla="*/ 5104563 h 5466304"/>
              <a:gd name="connsiteX184" fmla="*/ 964642 w 8561195"/>
              <a:gd name="connsiteY184" fmla="*/ 5144756 h 5466304"/>
              <a:gd name="connsiteX185" fmla="*/ 864158 w 8561195"/>
              <a:gd name="connsiteY185" fmla="*/ 5194998 h 5466304"/>
              <a:gd name="connsiteX186" fmla="*/ 743578 w 8561195"/>
              <a:gd name="connsiteY186" fmla="*/ 5245240 h 5466304"/>
              <a:gd name="connsiteX187" fmla="*/ 622998 w 8561195"/>
              <a:gd name="connsiteY187" fmla="*/ 5285433 h 5466304"/>
              <a:gd name="connsiteX188" fmla="*/ 552659 w 8561195"/>
              <a:gd name="connsiteY188" fmla="*/ 5335675 h 5466304"/>
              <a:gd name="connsiteX189" fmla="*/ 472272 w 8561195"/>
              <a:gd name="connsiteY189" fmla="*/ 5365820 h 5466304"/>
              <a:gd name="connsiteX190" fmla="*/ 381837 w 8561195"/>
              <a:gd name="connsiteY190" fmla="*/ 5395965 h 5466304"/>
              <a:gd name="connsiteX191" fmla="*/ 361741 w 8561195"/>
              <a:gd name="connsiteY191" fmla="*/ 5466304 h 5466304"/>
              <a:gd name="connsiteX192" fmla="*/ 180870 w 8561195"/>
              <a:gd name="connsiteY192" fmla="*/ 5466304 h 5466304"/>
              <a:gd name="connsiteX193" fmla="*/ 0 w 8561195"/>
              <a:gd name="connsiteY193" fmla="*/ 5456255 h 54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8561195" h="5466304">
                <a:moveTo>
                  <a:pt x="0" y="5456255"/>
                </a:moveTo>
                <a:lnTo>
                  <a:pt x="70338" y="5245240"/>
                </a:lnTo>
                <a:lnTo>
                  <a:pt x="190919" y="5084466"/>
                </a:lnTo>
                <a:lnTo>
                  <a:pt x="301450" y="4963886"/>
                </a:lnTo>
                <a:lnTo>
                  <a:pt x="381837" y="4863402"/>
                </a:lnTo>
                <a:lnTo>
                  <a:pt x="482321" y="4752871"/>
                </a:lnTo>
                <a:lnTo>
                  <a:pt x="683288" y="4582049"/>
                </a:lnTo>
                <a:lnTo>
                  <a:pt x="813916" y="4461468"/>
                </a:lnTo>
                <a:lnTo>
                  <a:pt x="894303" y="4320791"/>
                </a:lnTo>
                <a:lnTo>
                  <a:pt x="954593" y="4190163"/>
                </a:lnTo>
                <a:lnTo>
                  <a:pt x="994787" y="4149969"/>
                </a:lnTo>
                <a:lnTo>
                  <a:pt x="1105319" y="4129873"/>
                </a:lnTo>
                <a:lnTo>
                  <a:pt x="1195754" y="4059534"/>
                </a:lnTo>
                <a:lnTo>
                  <a:pt x="1296237" y="3979148"/>
                </a:lnTo>
                <a:lnTo>
                  <a:pt x="1406769" y="3898761"/>
                </a:lnTo>
                <a:lnTo>
                  <a:pt x="1587639" y="3798277"/>
                </a:lnTo>
                <a:lnTo>
                  <a:pt x="1818752" y="3657600"/>
                </a:lnTo>
                <a:lnTo>
                  <a:pt x="1919235" y="3547068"/>
                </a:lnTo>
                <a:lnTo>
                  <a:pt x="2049864" y="3426488"/>
                </a:lnTo>
                <a:lnTo>
                  <a:pt x="2180492" y="3295860"/>
                </a:lnTo>
                <a:lnTo>
                  <a:pt x="2311121" y="3225521"/>
                </a:lnTo>
                <a:lnTo>
                  <a:pt x="2351314" y="3135086"/>
                </a:lnTo>
                <a:lnTo>
                  <a:pt x="2461846" y="3125038"/>
                </a:lnTo>
                <a:lnTo>
                  <a:pt x="2552281" y="3084844"/>
                </a:lnTo>
                <a:lnTo>
                  <a:pt x="2652765" y="3054699"/>
                </a:lnTo>
                <a:lnTo>
                  <a:pt x="2733152" y="2984361"/>
                </a:lnTo>
                <a:lnTo>
                  <a:pt x="2783393" y="2903974"/>
                </a:lnTo>
                <a:lnTo>
                  <a:pt x="2914022" y="2753249"/>
                </a:lnTo>
                <a:lnTo>
                  <a:pt x="3084844" y="2662813"/>
                </a:lnTo>
                <a:lnTo>
                  <a:pt x="3205424" y="2612572"/>
                </a:lnTo>
                <a:lnTo>
                  <a:pt x="3305908" y="2532185"/>
                </a:lnTo>
                <a:lnTo>
                  <a:pt x="3426488" y="2471895"/>
                </a:lnTo>
                <a:lnTo>
                  <a:pt x="3526971" y="2381460"/>
                </a:lnTo>
                <a:lnTo>
                  <a:pt x="3667648" y="2321169"/>
                </a:lnTo>
                <a:lnTo>
                  <a:pt x="3758083" y="2220686"/>
                </a:lnTo>
                <a:lnTo>
                  <a:pt x="3878664" y="2160396"/>
                </a:lnTo>
                <a:lnTo>
                  <a:pt x="3999244" y="2049864"/>
                </a:lnTo>
                <a:lnTo>
                  <a:pt x="4129872" y="1949380"/>
                </a:lnTo>
                <a:lnTo>
                  <a:pt x="4210259" y="1889090"/>
                </a:lnTo>
                <a:lnTo>
                  <a:pt x="4280598" y="1838849"/>
                </a:lnTo>
                <a:lnTo>
                  <a:pt x="4441371" y="1758462"/>
                </a:lnTo>
                <a:lnTo>
                  <a:pt x="4541855" y="1708220"/>
                </a:lnTo>
                <a:lnTo>
                  <a:pt x="4632290" y="1657978"/>
                </a:lnTo>
                <a:lnTo>
                  <a:pt x="4702628" y="1637882"/>
                </a:lnTo>
                <a:lnTo>
                  <a:pt x="4883499" y="1637882"/>
                </a:lnTo>
                <a:lnTo>
                  <a:pt x="4973934" y="1617785"/>
                </a:lnTo>
                <a:lnTo>
                  <a:pt x="5044272" y="1577591"/>
                </a:lnTo>
                <a:lnTo>
                  <a:pt x="5094514" y="1537398"/>
                </a:lnTo>
                <a:lnTo>
                  <a:pt x="5144756" y="1517301"/>
                </a:lnTo>
                <a:lnTo>
                  <a:pt x="5194998" y="1507253"/>
                </a:lnTo>
                <a:lnTo>
                  <a:pt x="5245239" y="1507253"/>
                </a:lnTo>
                <a:lnTo>
                  <a:pt x="5335675" y="1487156"/>
                </a:lnTo>
                <a:lnTo>
                  <a:pt x="5385916" y="1477108"/>
                </a:lnTo>
                <a:lnTo>
                  <a:pt x="5446206" y="1446963"/>
                </a:lnTo>
                <a:lnTo>
                  <a:pt x="5496448" y="1416818"/>
                </a:lnTo>
                <a:lnTo>
                  <a:pt x="5566787" y="1406769"/>
                </a:lnTo>
                <a:lnTo>
                  <a:pt x="5647174" y="1386673"/>
                </a:lnTo>
                <a:lnTo>
                  <a:pt x="5777802" y="1326383"/>
                </a:lnTo>
                <a:lnTo>
                  <a:pt x="5817995" y="1286189"/>
                </a:lnTo>
                <a:lnTo>
                  <a:pt x="5878286" y="1276141"/>
                </a:lnTo>
                <a:lnTo>
                  <a:pt x="5968721" y="1235948"/>
                </a:lnTo>
                <a:lnTo>
                  <a:pt x="6069204" y="1235948"/>
                </a:lnTo>
                <a:lnTo>
                  <a:pt x="6159639" y="1235948"/>
                </a:lnTo>
                <a:lnTo>
                  <a:pt x="6260123" y="1235948"/>
                </a:lnTo>
                <a:lnTo>
                  <a:pt x="6290268" y="1185706"/>
                </a:lnTo>
                <a:lnTo>
                  <a:pt x="6420897" y="1115367"/>
                </a:lnTo>
                <a:lnTo>
                  <a:pt x="6501283" y="1095271"/>
                </a:lnTo>
                <a:lnTo>
                  <a:pt x="6611815" y="1034980"/>
                </a:lnTo>
                <a:lnTo>
                  <a:pt x="6682154" y="964642"/>
                </a:lnTo>
                <a:lnTo>
                  <a:pt x="6762541" y="904352"/>
                </a:lnTo>
                <a:lnTo>
                  <a:pt x="6852976" y="844062"/>
                </a:lnTo>
                <a:lnTo>
                  <a:pt x="6993653" y="753627"/>
                </a:lnTo>
                <a:lnTo>
                  <a:pt x="7104185" y="713433"/>
                </a:lnTo>
                <a:lnTo>
                  <a:pt x="7154426" y="673240"/>
                </a:lnTo>
                <a:lnTo>
                  <a:pt x="7214716" y="612950"/>
                </a:lnTo>
                <a:lnTo>
                  <a:pt x="7305152" y="582805"/>
                </a:lnTo>
                <a:lnTo>
                  <a:pt x="7395587" y="512466"/>
                </a:lnTo>
                <a:lnTo>
                  <a:pt x="7496070" y="472273"/>
                </a:lnTo>
                <a:lnTo>
                  <a:pt x="7556360" y="452176"/>
                </a:lnTo>
                <a:lnTo>
                  <a:pt x="7556360" y="432079"/>
                </a:lnTo>
                <a:lnTo>
                  <a:pt x="7596554" y="371789"/>
                </a:lnTo>
                <a:lnTo>
                  <a:pt x="7666892" y="351693"/>
                </a:lnTo>
                <a:lnTo>
                  <a:pt x="7757327" y="341644"/>
                </a:lnTo>
                <a:lnTo>
                  <a:pt x="7807569" y="311499"/>
                </a:lnTo>
                <a:lnTo>
                  <a:pt x="7908053" y="271306"/>
                </a:lnTo>
                <a:lnTo>
                  <a:pt x="7998488" y="231112"/>
                </a:lnTo>
                <a:lnTo>
                  <a:pt x="8058778" y="200967"/>
                </a:lnTo>
                <a:lnTo>
                  <a:pt x="8109020" y="170822"/>
                </a:lnTo>
                <a:lnTo>
                  <a:pt x="8199455" y="160774"/>
                </a:lnTo>
                <a:lnTo>
                  <a:pt x="8299938" y="130629"/>
                </a:lnTo>
                <a:lnTo>
                  <a:pt x="8440615" y="110532"/>
                </a:lnTo>
                <a:lnTo>
                  <a:pt x="8500905" y="50242"/>
                </a:lnTo>
                <a:lnTo>
                  <a:pt x="8551147" y="0"/>
                </a:lnTo>
                <a:lnTo>
                  <a:pt x="8561195" y="60290"/>
                </a:lnTo>
                <a:lnTo>
                  <a:pt x="8531050" y="150726"/>
                </a:lnTo>
                <a:lnTo>
                  <a:pt x="8460712" y="221064"/>
                </a:lnTo>
                <a:lnTo>
                  <a:pt x="8360228" y="291402"/>
                </a:lnTo>
                <a:lnTo>
                  <a:pt x="8269793" y="361741"/>
                </a:lnTo>
                <a:lnTo>
                  <a:pt x="8189406" y="432079"/>
                </a:lnTo>
                <a:lnTo>
                  <a:pt x="8078875" y="552660"/>
                </a:lnTo>
                <a:lnTo>
                  <a:pt x="7968343" y="633046"/>
                </a:lnTo>
                <a:lnTo>
                  <a:pt x="7887956" y="693337"/>
                </a:lnTo>
                <a:lnTo>
                  <a:pt x="7807569" y="743578"/>
                </a:lnTo>
                <a:lnTo>
                  <a:pt x="7697037" y="864159"/>
                </a:lnTo>
                <a:lnTo>
                  <a:pt x="7656844" y="924449"/>
                </a:lnTo>
                <a:lnTo>
                  <a:pt x="7556360" y="964642"/>
                </a:lnTo>
                <a:lnTo>
                  <a:pt x="7496070" y="1034980"/>
                </a:lnTo>
                <a:lnTo>
                  <a:pt x="7435780" y="1085222"/>
                </a:lnTo>
                <a:lnTo>
                  <a:pt x="7365442" y="1175657"/>
                </a:lnTo>
                <a:lnTo>
                  <a:pt x="7214716" y="1276141"/>
                </a:lnTo>
                <a:lnTo>
                  <a:pt x="7154426" y="1336431"/>
                </a:lnTo>
                <a:lnTo>
                  <a:pt x="7074039" y="1396721"/>
                </a:lnTo>
                <a:lnTo>
                  <a:pt x="7023798" y="1467060"/>
                </a:lnTo>
                <a:lnTo>
                  <a:pt x="6983604" y="1557495"/>
                </a:lnTo>
                <a:lnTo>
                  <a:pt x="6903217" y="1607737"/>
                </a:lnTo>
                <a:lnTo>
                  <a:pt x="6802734" y="1627833"/>
                </a:lnTo>
                <a:lnTo>
                  <a:pt x="6722347" y="1678075"/>
                </a:lnTo>
                <a:lnTo>
                  <a:pt x="6591719" y="1718268"/>
                </a:lnTo>
                <a:lnTo>
                  <a:pt x="6461090" y="1758462"/>
                </a:lnTo>
                <a:lnTo>
                  <a:pt x="6310365" y="1818752"/>
                </a:lnTo>
                <a:lnTo>
                  <a:pt x="6159639" y="1858945"/>
                </a:lnTo>
                <a:lnTo>
                  <a:pt x="6079253" y="1919235"/>
                </a:lnTo>
                <a:lnTo>
                  <a:pt x="6029011" y="1969477"/>
                </a:lnTo>
                <a:lnTo>
                  <a:pt x="5928527" y="1989574"/>
                </a:lnTo>
                <a:lnTo>
                  <a:pt x="5817995" y="2029767"/>
                </a:lnTo>
                <a:lnTo>
                  <a:pt x="5767754" y="2090057"/>
                </a:lnTo>
                <a:lnTo>
                  <a:pt x="5647174" y="2120202"/>
                </a:lnTo>
                <a:lnTo>
                  <a:pt x="5536642" y="2170444"/>
                </a:lnTo>
                <a:lnTo>
                  <a:pt x="5335675" y="2260879"/>
                </a:lnTo>
                <a:lnTo>
                  <a:pt x="5255288" y="2351315"/>
                </a:lnTo>
                <a:lnTo>
                  <a:pt x="5174901" y="2441750"/>
                </a:lnTo>
                <a:lnTo>
                  <a:pt x="5084466" y="2522137"/>
                </a:lnTo>
                <a:lnTo>
                  <a:pt x="5004079" y="2602523"/>
                </a:lnTo>
                <a:lnTo>
                  <a:pt x="4883499" y="2682910"/>
                </a:lnTo>
                <a:lnTo>
                  <a:pt x="4793064" y="2803490"/>
                </a:lnTo>
                <a:lnTo>
                  <a:pt x="4762919" y="2863780"/>
                </a:lnTo>
                <a:lnTo>
                  <a:pt x="4682532" y="2893926"/>
                </a:lnTo>
                <a:lnTo>
                  <a:pt x="4592097" y="2914022"/>
                </a:lnTo>
                <a:lnTo>
                  <a:pt x="4582048" y="2974312"/>
                </a:lnTo>
                <a:lnTo>
                  <a:pt x="4491613" y="3024554"/>
                </a:lnTo>
                <a:lnTo>
                  <a:pt x="4441371" y="3074796"/>
                </a:lnTo>
                <a:lnTo>
                  <a:pt x="4391130" y="3104941"/>
                </a:lnTo>
                <a:lnTo>
                  <a:pt x="4300694" y="3155183"/>
                </a:lnTo>
                <a:lnTo>
                  <a:pt x="4230356" y="3185328"/>
                </a:lnTo>
                <a:lnTo>
                  <a:pt x="4079631" y="3285811"/>
                </a:lnTo>
                <a:lnTo>
                  <a:pt x="3969099" y="3376246"/>
                </a:lnTo>
                <a:lnTo>
                  <a:pt x="3908809" y="3416440"/>
                </a:lnTo>
                <a:lnTo>
                  <a:pt x="3848519" y="3476730"/>
                </a:lnTo>
                <a:lnTo>
                  <a:pt x="3748035" y="3496827"/>
                </a:lnTo>
                <a:lnTo>
                  <a:pt x="3687745" y="3547068"/>
                </a:lnTo>
                <a:lnTo>
                  <a:pt x="3607358" y="3597310"/>
                </a:lnTo>
                <a:lnTo>
                  <a:pt x="3567165" y="3627455"/>
                </a:lnTo>
                <a:lnTo>
                  <a:pt x="3496826" y="3667649"/>
                </a:lnTo>
                <a:lnTo>
                  <a:pt x="3416439" y="3687745"/>
                </a:lnTo>
                <a:lnTo>
                  <a:pt x="3336053" y="3758084"/>
                </a:lnTo>
                <a:lnTo>
                  <a:pt x="3245617" y="3788229"/>
                </a:lnTo>
                <a:lnTo>
                  <a:pt x="3175279" y="3828422"/>
                </a:lnTo>
                <a:lnTo>
                  <a:pt x="3084844" y="3878664"/>
                </a:lnTo>
                <a:lnTo>
                  <a:pt x="3014505" y="3928906"/>
                </a:lnTo>
                <a:lnTo>
                  <a:pt x="2863780" y="4009293"/>
                </a:lnTo>
                <a:lnTo>
                  <a:pt x="2763297" y="4069583"/>
                </a:lnTo>
                <a:lnTo>
                  <a:pt x="2642716" y="4119824"/>
                </a:lnTo>
                <a:lnTo>
                  <a:pt x="2592475" y="4149969"/>
                </a:lnTo>
                <a:lnTo>
                  <a:pt x="2522136" y="4200211"/>
                </a:lnTo>
                <a:lnTo>
                  <a:pt x="2431701" y="4260501"/>
                </a:lnTo>
                <a:lnTo>
                  <a:pt x="2401556" y="4290646"/>
                </a:lnTo>
                <a:lnTo>
                  <a:pt x="2311121" y="4340888"/>
                </a:lnTo>
                <a:lnTo>
                  <a:pt x="2230734" y="4381082"/>
                </a:lnTo>
                <a:lnTo>
                  <a:pt x="2170444" y="4411227"/>
                </a:lnTo>
                <a:lnTo>
                  <a:pt x="2080009" y="4471517"/>
                </a:lnTo>
                <a:lnTo>
                  <a:pt x="1989574" y="4501662"/>
                </a:lnTo>
                <a:lnTo>
                  <a:pt x="1989574" y="4501662"/>
                </a:lnTo>
                <a:lnTo>
                  <a:pt x="1889090" y="4582049"/>
                </a:lnTo>
                <a:lnTo>
                  <a:pt x="1808703" y="4612194"/>
                </a:lnTo>
                <a:lnTo>
                  <a:pt x="1758461" y="4652387"/>
                </a:lnTo>
                <a:lnTo>
                  <a:pt x="1698171" y="4732774"/>
                </a:lnTo>
                <a:lnTo>
                  <a:pt x="1627833" y="4772967"/>
                </a:lnTo>
                <a:lnTo>
                  <a:pt x="1527349" y="4833257"/>
                </a:lnTo>
                <a:lnTo>
                  <a:pt x="1467059" y="4893548"/>
                </a:lnTo>
                <a:lnTo>
                  <a:pt x="1436914" y="4913644"/>
                </a:lnTo>
                <a:lnTo>
                  <a:pt x="1406769" y="4953838"/>
                </a:lnTo>
                <a:lnTo>
                  <a:pt x="1336431" y="5004079"/>
                </a:lnTo>
                <a:lnTo>
                  <a:pt x="1215850" y="5064369"/>
                </a:lnTo>
                <a:lnTo>
                  <a:pt x="1085222" y="5104563"/>
                </a:lnTo>
                <a:lnTo>
                  <a:pt x="964642" y="5144756"/>
                </a:lnTo>
                <a:lnTo>
                  <a:pt x="864158" y="5194998"/>
                </a:lnTo>
                <a:lnTo>
                  <a:pt x="743578" y="5245240"/>
                </a:lnTo>
                <a:lnTo>
                  <a:pt x="622998" y="5285433"/>
                </a:lnTo>
                <a:lnTo>
                  <a:pt x="552659" y="5335675"/>
                </a:lnTo>
                <a:lnTo>
                  <a:pt x="472272" y="5365820"/>
                </a:lnTo>
                <a:lnTo>
                  <a:pt x="381837" y="5395965"/>
                </a:lnTo>
                <a:lnTo>
                  <a:pt x="361741" y="5466304"/>
                </a:lnTo>
                <a:lnTo>
                  <a:pt x="180870" y="5466304"/>
                </a:lnTo>
                <a:lnTo>
                  <a:pt x="0" y="5456255"/>
                </a:lnTo>
                <a:close/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Dowolny kształt 6"/>
          <p:cNvSpPr>
            <a:spLocks noChangeAspect="1"/>
          </p:cNvSpPr>
          <p:nvPr/>
        </p:nvSpPr>
        <p:spPr bwMode="auto">
          <a:xfrm>
            <a:off x="582500" y="3714241"/>
            <a:ext cx="4131009" cy="2637639"/>
          </a:xfrm>
          <a:custGeom>
            <a:avLst/>
            <a:gdLst>
              <a:gd name="connsiteX0" fmla="*/ 0 w 8561195"/>
              <a:gd name="connsiteY0" fmla="*/ 5456255 h 5466304"/>
              <a:gd name="connsiteX1" fmla="*/ 70338 w 8561195"/>
              <a:gd name="connsiteY1" fmla="*/ 5245240 h 5466304"/>
              <a:gd name="connsiteX2" fmla="*/ 190919 w 8561195"/>
              <a:gd name="connsiteY2" fmla="*/ 5084466 h 5466304"/>
              <a:gd name="connsiteX3" fmla="*/ 301450 w 8561195"/>
              <a:gd name="connsiteY3" fmla="*/ 4963886 h 5466304"/>
              <a:gd name="connsiteX4" fmla="*/ 381837 w 8561195"/>
              <a:gd name="connsiteY4" fmla="*/ 4863402 h 5466304"/>
              <a:gd name="connsiteX5" fmla="*/ 482321 w 8561195"/>
              <a:gd name="connsiteY5" fmla="*/ 4752871 h 5466304"/>
              <a:gd name="connsiteX6" fmla="*/ 683288 w 8561195"/>
              <a:gd name="connsiteY6" fmla="*/ 4582049 h 5466304"/>
              <a:gd name="connsiteX7" fmla="*/ 813916 w 8561195"/>
              <a:gd name="connsiteY7" fmla="*/ 4461468 h 5466304"/>
              <a:gd name="connsiteX8" fmla="*/ 894303 w 8561195"/>
              <a:gd name="connsiteY8" fmla="*/ 4320791 h 5466304"/>
              <a:gd name="connsiteX9" fmla="*/ 954593 w 8561195"/>
              <a:gd name="connsiteY9" fmla="*/ 4190163 h 5466304"/>
              <a:gd name="connsiteX10" fmla="*/ 994787 w 8561195"/>
              <a:gd name="connsiteY10" fmla="*/ 4149969 h 5466304"/>
              <a:gd name="connsiteX11" fmla="*/ 1105319 w 8561195"/>
              <a:gd name="connsiteY11" fmla="*/ 4129873 h 5466304"/>
              <a:gd name="connsiteX12" fmla="*/ 1195754 w 8561195"/>
              <a:gd name="connsiteY12" fmla="*/ 4059534 h 5466304"/>
              <a:gd name="connsiteX13" fmla="*/ 1296237 w 8561195"/>
              <a:gd name="connsiteY13" fmla="*/ 3979148 h 5466304"/>
              <a:gd name="connsiteX14" fmla="*/ 1406769 w 8561195"/>
              <a:gd name="connsiteY14" fmla="*/ 3898761 h 5466304"/>
              <a:gd name="connsiteX15" fmla="*/ 1587639 w 8561195"/>
              <a:gd name="connsiteY15" fmla="*/ 3798277 h 5466304"/>
              <a:gd name="connsiteX16" fmla="*/ 1818752 w 8561195"/>
              <a:gd name="connsiteY16" fmla="*/ 3657600 h 5466304"/>
              <a:gd name="connsiteX17" fmla="*/ 1919235 w 8561195"/>
              <a:gd name="connsiteY17" fmla="*/ 3547068 h 5466304"/>
              <a:gd name="connsiteX18" fmla="*/ 2049864 w 8561195"/>
              <a:gd name="connsiteY18" fmla="*/ 3426488 h 5466304"/>
              <a:gd name="connsiteX19" fmla="*/ 2180492 w 8561195"/>
              <a:gd name="connsiteY19" fmla="*/ 3295860 h 5466304"/>
              <a:gd name="connsiteX20" fmla="*/ 2311121 w 8561195"/>
              <a:gd name="connsiteY20" fmla="*/ 3225521 h 5466304"/>
              <a:gd name="connsiteX21" fmla="*/ 2351314 w 8561195"/>
              <a:gd name="connsiteY21" fmla="*/ 3135086 h 5466304"/>
              <a:gd name="connsiteX22" fmla="*/ 2461846 w 8561195"/>
              <a:gd name="connsiteY22" fmla="*/ 3125038 h 5466304"/>
              <a:gd name="connsiteX23" fmla="*/ 2552281 w 8561195"/>
              <a:gd name="connsiteY23" fmla="*/ 3084844 h 5466304"/>
              <a:gd name="connsiteX24" fmla="*/ 2652765 w 8561195"/>
              <a:gd name="connsiteY24" fmla="*/ 3054699 h 5466304"/>
              <a:gd name="connsiteX25" fmla="*/ 2733152 w 8561195"/>
              <a:gd name="connsiteY25" fmla="*/ 2984361 h 5466304"/>
              <a:gd name="connsiteX26" fmla="*/ 2783393 w 8561195"/>
              <a:gd name="connsiteY26" fmla="*/ 2903974 h 5466304"/>
              <a:gd name="connsiteX27" fmla="*/ 2914022 w 8561195"/>
              <a:gd name="connsiteY27" fmla="*/ 2753249 h 5466304"/>
              <a:gd name="connsiteX28" fmla="*/ 3084844 w 8561195"/>
              <a:gd name="connsiteY28" fmla="*/ 2662813 h 5466304"/>
              <a:gd name="connsiteX29" fmla="*/ 3205424 w 8561195"/>
              <a:gd name="connsiteY29" fmla="*/ 2612572 h 5466304"/>
              <a:gd name="connsiteX30" fmla="*/ 3305908 w 8561195"/>
              <a:gd name="connsiteY30" fmla="*/ 2532185 h 5466304"/>
              <a:gd name="connsiteX31" fmla="*/ 3426488 w 8561195"/>
              <a:gd name="connsiteY31" fmla="*/ 2471895 h 5466304"/>
              <a:gd name="connsiteX32" fmla="*/ 3526971 w 8561195"/>
              <a:gd name="connsiteY32" fmla="*/ 2381460 h 5466304"/>
              <a:gd name="connsiteX33" fmla="*/ 3667648 w 8561195"/>
              <a:gd name="connsiteY33" fmla="*/ 2321169 h 5466304"/>
              <a:gd name="connsiteX34" fmla="*/ 3758083 w 8561195"/>
              <a:gd name="connsiteY34" fmla="*/ 2220686 h 5466304"/>
              <a:gd name="connsiteX35" fmla="*/ 3878664 w 8561195"/>
              <a:gd name="connsiteY35" fmla="*/ 2160396 h 5466304"/>
              <a:gd name="connsiteX36" fmla="*/ 3999244 w 8561195"/>
              <a:gd name="connsiteY36" fmla="*/ 2049864 h 5466304"/>
              <a:gd name="connsiteX37" fmla="*/ 4129872 w 8561195"/>
              <a:gd name="connsiteY37" fmla="*/ 1949380 h 5466304"/>
              <a:gd name="connsiteX38" fmla="*/ 4210259 w 8561195"/>
              <a:gd name="connsiteY38" fmla="*/ 1889090 h 5466304"/>
              <a:gd name="connsiteX39" fmla="*/ 4280598 w 8561195"/>
              <a:gd name="connsiteY39" fmla="*/ 1838849 h 5466304"/>
              <a:gd name="connsiteX40" fmla="*/ 4441371 w 8561195"/>
              <a:gd name="connsiteY40" fmla="*/ 1758462 h 5466304"/>
              <a:gd name="connsiteX41" fmla="*/ 4541855 w 8561195"/>
              <a:gd name="connsiteY41" fmla="*/ 1708220 h 5466304"/>
              <a:gd name="connsiteX42" fmla="*/ 4632290 w 8561195"/>
              <a:gd name="connsiteY42" fmla="*/ 1657978 h 5466304"/>
              <a:gd name="connsiteX43" fmla="*/ 4702628 w 8561195"/>
              <a:gd name="connsiteY43" fmla="*/ 1637882 h 5466304"/>
              <a:gd name="connsiteX44" fmla="*/ 4883499 w 8561195"/>
              <a:gd name="connsiteY44" fmla="*/ 1637882 h 5466304"/>
              <a:gd name="connsiteX45" fmla="*/ 4973934 w 8561195"/>
              <a:gd name="connsiteY45" fmla="*/ 1617785 h 5466304"/>
              <a:gd name="connsiteX46" fmla="*/ 5044272 w 8561195"/>
              <a:gd name="connsiteY46" fmla="*/ 1577591 h 5466304"/>
              <a:gd name="connsiteX47" fmla="*/ 5094514 w 8561195"/>
              <a:gd name="connsiteY47" fmla="*/ 1537398 h 5466304"/>
              <a:gd name="connsiteX48" fmla="*/ 5144756 w 8561195"/>
              <a:gd name="connsiteY48" fmla="*/ 1517301 h 5466304"/>
              <a:gd name="connsiteX49" fmla="*/ 5194998 w 8561195"/>
              <a:gd name="connsiteY49" fmla="*/ 1507253 h 5466304"/>
              <a:gd name="connsiteX50" fmla="*/ 5245239 w 8561195"/>
              <a:gd name="connsiteY50" fmla="*/ 1507253 h 5466304"/>
              <a:gd name="connsiteX51" fmla="*/ 5335675 w 8561195"/>
              <a:gd name="connsiteY51" fmla="*/ 1487156 h 5466304"/>
              <a:gd name="connsiteX52" fmla="*/ 5385916 w 8561195"/>
              <a:gd name="connsiteY52" fmla="*/ 1477108 h 5466304"/>
              <a:gd name="connsiteX53" fmla="*/ 5446206 w 8561195"/>
              <a:gd name="connsiteY53" fmla="*/ 1446963 h 5466304"/>
              <a:gd name="connsiteX54" fmla="*/ 5496448 w 8561195"/>
              <a:gd name="connsiteY54" fmla="*/ 1416818 h 5466304"/>
              <a:gd name="connsiteX55" fmla="*/ 5566787 w 8561195"/>
              <a:gd name="connsiteY55" fmla="*/ 1406769 h 5466304"/>
              <a:gd name="connsiteX56" fmla="*/ 5647174 w 8561195"/>
              <a:gd name="connsiteY56" fmla="*/ 1386673 h 5466304"/>
              <a:gd name="connsiteX57" fmla="*/ 5777802 w 8561195"/>
              <a:gd name="connsiteY57" fmla="*/ 1326383 h 5466304"/>
              <a:gd name="connsiteX58" fmla="*/ 5817995 w 8561195"/>
              <a:gd name="connsiteY58" fmla="*/ 1286189 h 5466304"/>
              <a:gd name="connsiteX59" fmla="*/ 5878286 w 8561195"/>
              <a:gd name="connsiteY59" fmla="*/ 1276141 h 5466304"/>
              <a:gd name="connsiteX60" fmla="*/ 5968721 w 8561195"/>
              <a:gd name="connsiteY60" fmla="*/ 1235948 h 5466304"/>
              <a:gd name="connsiteX61" fmla="*/ 6069204 w 8561195"/>
              <a:gd name="connsiteY61" fmla="*/ 1235948 h 5466304"/>
              <a:gd name="connsiteX62" fmla="*/ 6159639 w 8561195"/>
              <a:gd name="connsiteY62" fmla="*/ 1235948 h 5466304"/>
              <a:gd name="connsiteX63" fmla="*/ 6260123 w 8561195"/>
              <a:gd name="connsiteY63" fmla="*/ 1235948 h 5466304"/>
              <a:gd name="connsiteX64" fmla="*/ 6290268 w 8561195"/>
              <a:gd name="connsiteY64" fmla="*/ 1185706 h 5466304"/>
              <a:gd name="connsiteX65" fmla="*/ 6420897 w 8561195"/>
              <a:gd name="connsiteY65" fmla="*/ 1115367 h 5466304"/>
              <a:gd name="connsiteX66" fmla="*/ 6501283 w 8561195"/>
              <a:gd name="connsiteY66" fmla="*/ 1095271 h 5466304"/>
              <a:gd name="connsiteX67" fmla="*/ 6611815 w 8561195"/>
              <a:gd name="connsiteY67" fmla="*/ 1034980 h 5466304"/>
              <a:gd name="connsiteX68" fmla="*/ 6682154 w 8561195"/>
              <a:gd name="connsiteY68" fmla="*/ 964642 h 5466304"/>
              <a:gd name="connsiteX69" fmla="*/ 6762541 w 8561195"/>
              <a:gd name="connsiteY69" fmla="*/ 904352 h 5466304"/>
              <a:gd name="connsiteX70" fmla="*/ 6852976 w 8561195"/>
              <a:gd name="connsiteY70" fmla="*/ 844062 h 5466304"/>
              <a:gd name="connsiteX71" fmla="*/ 6993653 w 8561195"/>
              <a:gd name="connsiteY71" fmla="*/ 753627 h 5466304"/>
              <a:gd name="connsiteX72" fmla="*/ 7104185 w 8561195"/>
              <a:gd name="connsiteY72" fmla="*/ 713433 h 5466304"/>
              <a:gd name="connsiteX73" fmla="*/ 7154426 w 8561195"/>
              <a:gd name="connsiteY73" fmla="*/ 673240 h 5466304"/>
              <a:gd name="connsiteX74" fmla="*/ 7214716 w 8561195"/>
              <a:gd name="connsiteY74" fmla="*/ 612950 h 5466304"/>
              <a:gd name="connsiteX75" fmla="*/ 7305152 w 8561195"/>
              <a:gd name="connsiteY75" fmla="*/ 582805 h 5466304"/>
              <a:gd name="connsiteX76" fmla="*/ 7395587 w 8561195"/>
              <a:gd name="connsiteY76" fmla="*/ 512466 h 5466304"/>
              <a:gd name="connsiteX77" fmla="*/ 7496070 w 8561195"/>
              <a:gd name="connsiteY77" fmla="*/ 472273 h 5466304"/>
              <a:gd name="connsiteX78" fmla="*/ 7556360 w 8561195"/>
              <a:gd name="connsiteY78" fmla="*/ 452176 h 5466304"/>
              <a:gd name="connsiteX79" fmla="*/ 7556360 w 8561195"/>
              <a:gd name="connsiteY79" fmla="*/ 432079 h 5466304"/>
              <a:gd name="connsiteX80" fmla="*/ 7596554 w 8561195"/>
              <a:gd name="connsiteY80" fmla="*/ 371789 h 5466304"/>
              <a:gd name="connsiteX81" fmla="*/ 7666892 w 8561195"/>
              <a:gd name="connsiteY81" fmla="*/ 351693 h 5466304"/>
              <a:gd name="connsiteX82" fmla="*/ 7757327 w 8561195"/>
              <a:gd name="connsiteY82" fmla="*/ 341644 h 5466304"/>
              <a:gd name="connsiteX83" fmla="*/ 7807569 w 8561195"/>
              <a:gd name="connsiteY83" fmla="*/ 311499 h 5466304"/>
              <a:gd name="connsiteX84" fmla="*/ 7908053 w 8561195"/>
              <a:gd name="connsiteY84" fmla="*/ 271306 h 5466304"/>
              <a:gd name="connsiteX85" fmla="*/ 7998488 w 8561195"/>
              <a:gd name="connsiteY85" fmla="*/ 231112 h 5466304"/>
              <a:gd name="connsiteX86" fmla="*/ 8058778 w 8561195"/>
              <a:gd name="connsiteY86" fmla="*/ 200967 h 5466304"/>
              <a:gd name="connsiteX87" fmla="*/ 8109020 w 8561195"/>
              <a:gd name="connsiteY87" fmla="*/ 170822 h 5466304"/>
              <a:gd name="connsiteX88" fmla="*/ 8199455 w 8561195"/>
              <a:gd name="connsiteY88" fmla="*/ 160774 h 5466304"/>
              <a:gd name="connsiteX89" fmla="*/ 8299938 w 8561195"/>
              <a:gd name="connsiteY89" fmla="*/ 130629 h 5466304"/>
              <a:gd name="connsiteX90" fmla="*/ 8440615 w 8561195"/>
              <a:gd name="connsiteY90" fmla="*/ 110532 h 5466304"/>
              <a:gd name="connsiteX91" fmla="*/ 8500905 w 8561195"/>
              <a:gd name="connsiteY91" fmla="*/ 50242 h 5466304"/>
              <a:gd name="connsiteX92" fmla="*/ 8551147 w 8561195"/>
              <a:gd name="connsiteY92" fmla="*/ 0 h 5466304"/>
              <a:gd name="connsiteX93" fmla="*/ 8561195 w 8561195"/>
              <a:gd name="connsiteY93" fmla="*/ 60290 h 5466304"/>
              <a:gd name="connsiteX94" fmla="*/ 8531050 w 8561195"/>
              <a:gd name="connsiteY94" fmla="*/ 150726 h 5466304"/>
              <a:gd name="connsiteX95" fmla="*/ 8460712 w 8561195"/>
              <a:gd name="connsiteY95" fmla="*/ 221064 h 5466304"/>
              <a:gd name="connsiteX96" fmla="*/ 8360228 w 8561195"/>
              <a:gd name="connsiteY96" fmla="*/ 291402 h 5466304"/>
              <a:gd name="connsiteX97" fmla="*/ 8269793 w 8561195"/>
              <a:gd name="connsiteY97" fmla="*/ 361741 h 5466304"/>
              <a:gd name="connsiteX98" fmla="*/ 8189406 w 8561195"/>
              <a:gd name="connsiteY98" fmla="*/ 432079 h 5466304"/>
              <a:gd name="connsiteX99" fmla="*/ 8078875 w 8561195"/>
              <a:gd name="connsiteY99" fmla="*/ 552660 h 5466304"/>
              <a:gd name="connsiteX100" fmla="*/ 7968343 w 8561195"/>
              <a:gd name="connsiteY100" fmla="*/ 633046 h 5466304"/>
              <a:gd name="connsiteX101" fmla="*/ 7887956 w 8561195"/>
              <a:gd name="connsiteY101" fmla="*/ 693337 h 5466304"/>
              <a:gd name="connsiteX102" fmla="*/ 7807569 w 8561195"/>
              <a:gd name="connsiteY102" fmla="*/ 743578 h 5466304"/>
              <a:gd name="connsiteX103" fmla="*/ 7697037 w 8561195"/>
              <a:gd name="connsiteY103" fmla="*/ 864159 h 5466304"/>
              <a:gd name="connsiteX104" fmla="*/ 7656844 w 8561195"/>
              <a:gd name="connsiteY104" fmla="*/ 924449 h 5466304"/>
              <a:gd name="connsiteX105" fmla="*/ 7556360 w 8561195"/>
              <a:gd name="connsiteY105" fmla="*/ 964642 h 5466304"/>
              <a:gd name="connsiteX106" fmla="*/ 7496070 w 8561195"/>
              <a:gd name="connsiteY106" fmla="*/ 1034980 h 5466304"/>
              <a:gd name="connsiteX107" fmla="*/ 7435780 w 8561195"/>
              <a:gd name="connsiteY107" fmla="*/ 1085222 h 5466304"/>
              <a:gd name="connsiteX108" fmla="*/ 7365442 w 8561195"/>
              <a:gd name="connsiteY108" fmla="*/ 1175657 h 5466304"/>
              <a:gd name="connsiteX109" fmla="*/ 7214716 w 8561195"/>
              <a:gd name="connsiteY109" fmla="*/ 1276141 h 5466304"/>
              <a:gd name="connsiteX110" fmla="*/ 7154426 w 8561195"/>
              <a:gd name="connsiteY110" fmla="*/ 1336431 h 5466304"/>
              <a:gd name="connsiteX111" fmla="*/ 7074039 w 8561195"/>
              <a:gd name="connsiteY111" fmla="*/ 1396721 h 5466304"/>
              <a:gd name="connsiteX112" fmla="*/ 7023798 w 8561195"/>
              <a:gd name="connsiteY112" fmla="*/ 1467060 h 5466304"/>
              <a:gd name="connsiteX113" fmla="*/ 6983604 w 8561195"/>
              <a:gd name="connsiteY113" fmla="*/ 1557495 h 5466304"/>
              <a:gd name="connsiteX114" fmla="*/ 6903217 w 8561195"/>
              <a:gd name="connsiteY114" fmla="*/ 1607737 h 5466304"/>
              <a:gd name="connsiteX115" fmla="*/ 6802734 w 8561195"/>
              <a:gd name="connsiteY115" fmla="*/ 1627833 h 5466304"/>
              <a:gd name="connsiteX116" fmla="*/ 6722347 w 8561195"/>
              <a:gd name="connsiteY116" fmla="*/ 1678075 h 5466304"/>
              <a:gd name="connsiteX117" fmla="*/ 6591719 w 8561195"/>
              <a:gd name="connsiteY117" fmla="*/ 1718268 h 5466304"/>
              <a:gd name="connsiteX118" fmla="*/ 6461090 w 8561195"/>
              <a:gd name="connsiteY118" fmla="*/ 1758462 h 5466304"/>
              <a:gd name="connsiteX119" fmla="*/ 6310365 w 8561195"/>
              <a:gd name="connsiteY119" fmla="*/ 1818752 h 5466304"/>
              <a:gd name="connsiteX120" fmla="*/ 6159639 w 8561195"/>
              <a:gd name="connsiteY120" fmla="*/ 1858945 h 5466304"/>
              <a:gd name="connsiteX121" fmla="*/ 6079253 w 8561195"/>
              <a:gd name="connsiteY121" fmla="*/ 1919235 h 5466304"/>
              <a:gd name="connsiteX122" fmla="*/ 6029011 w 8561195"/>
              <a:gd name="connsiteY122" fmla="*/ 1969477 h 5466304"/>
              <a:gd name="connsiteX123" fmla="*/ 5928527 w 8561195"/>
              <a:gd name="connsiteY123" fmla="*/ 1989574 h 5466304"/>
              <a:gd name="connsiteX124" fmla="*/ 5817995 w 8561195"/>
              <a:gd name="connsiteY124" fmla="*/ 2029767 h 5466304"/>
              <a:gd name="connsiteX125" fmla="*/ 5767754 w 8561195"/>
              <a:gd name="connsiteY125" fmla="*/ 2090057 h 5466304"/>
              <a:gd name="connsiteX126" fmla="*/ 5647174 w 8561195"/>
              <a:gd name="connsiteY126" fmla="*/ 2120202 h 5466304"/>
              <a:gd name="connsiteX127" fmla="*/ 5536642 w 8561195"/>
              <a:gd name="connsiteY127" fmla="*/ 2170444 h 5466304"/>
              <a:gd name="connsiteX128" fmla="*/ 5335675 w 8561195"/>
              <a:gd name="connsiteY128" fmla="*/ 2260879 h 5466304"/>
              <a:gd name="connsiteX129" fmla="*/ 5255288 w 8561195"/>
              <a:gd name="connsiteY129" fmla="*/ 2351315 h 5466304"/>
              <a:gd name="connsiteX130" fmla="*/ 5174901 w 8561195"/>
              <a:gd name="connsiteY130" fmla="*/ 2441750 h 5466304"/>
              <a:gd name="connsiteX131" fmla="*/ 5084466 w 8561195"/>
              <a:gd name="connsiteY131" fmla="*/ 2522137 h 5466304"/>
              <a:gd name="connsiteX132" fmla="*/ 5004079 w 8561195"/>
              <a:gd name="connsiteY132" fmla="*/ 2602523 h 5466304"/>
              <a:gd name="connsiteX133" fmla="*/ 4883499 w 8561195"/>
              <a:gd name="connsiteY133" fmla="*/ 2682910 h 5466304"/>
              <a:gd name="connsiteX134" fmla="*/ 4793064 w 8561195"/>
              <a:gd name="connsiteY134" fmla="*/ 2803490 h 5466304"/>
              <a:gd name="connsiteX135" fmla="*/ 4762919 w 8561195"/>
              <a:gd name="connsiteY135" fmla="*/ 2863780 h 5466304"/>
              <a:gd name="connsiteX136" fmla="*/ 4682532 w 8561195"/>
              <a:gd name="connsiteY136" fmla="*/ 2893926 h 5466304"/>
              <a:gd name="connsiteX137" fmla="*/ 4592097 w 8561195"/>
              <a:gd name="connsiteY137" fmla="*/ 2914022 h 5466304"/>
              <a:gd name="connsiteX138" fmla="*/ 4582048 w 8561195"/>
              <a:gd name="connsiteY138" fmla="*/ 2974312 h 5466304"/>
              <a:gd name="connsiteX139" fmla="*/ 4491613 w 8561195"/>
              <a:gd name="connsiteY139" fmla="*/ 3024554 h 5466304"/>
              <a:gd name="connsiteX140" fmla="*/ 4441371 w 8561195"/>
              <a:gd name="connsiteY140" fmla="*/ 3074796 h 5466304"/>
              <a:gd name="connsiteX141" fmla="*/ 4391130 w 8561195"/>
              <a:gd name="connsiteY141" fmla="*/ 3104941 h 5466304"/>
              <a:gd name="connsiteX142" fmla="*/ 4300694 w 8561195"/>
              <a:gd name="connsiteY142" fmla="*/ 3155183 h 5466304"/>
              <a:gd name="connsiteX143" fmla="*/ 4230356 w 8561195"/>
              <a:gd name="connsiteY143" fmla="*/ 3185328 h 5466304"/>
              <a:gd name="connsiteX144" fmla="*/ 4079631 w 8561195"/>
              <a:gd name="connsiteY144" fmla="*/ 3285811 h 5466304"/>
              <a:gd name="connsiteX145" fmla="*/ 3969099 w 8561195"/>
              <a:gd name="connsiteY145" fmla="*/ 3376246 h 5466304"/>
              <a:gd name="connsiteX146" fmla="*/ 3908809 w 8561195"/>
              <a:gd name="connsiteY146" fmla="*/ 3416440 h 5466304"/>
              <a:gd name="connsiteX147" fmla="*/ 3848519 w 8561195"/>
              <a:gd name="connsiteY147" fmla="*/ 3476730 h 5466304"/>
              <a:gd name="connsiteX148" fmla="*/ 3748035 w 8561195"/>
              <a:gd name="connsiteY148" fmla="*/ 3496827 h 5466304"/>
              <a:gd name="connsiteX149" fmla="*/ 3687745 w 8561195"/>
              <a:gd name="connsiteY149" fmla="*/ 3547068 h 5466304"/>
              <a:gd name="connsiteX150" fmla="*/ 3607358 w 8561195"/>
              <a:gd name="connsiteY150" fmla="*/ 3597310 h 5466304"/>
              <a:gd name="connsiteX151" fmla="*/ 3567165 w 8561195"/>
              <a:gd name="connsiteY151" fmla="*/ 3627455 h 5466304"/>
              <a:gd name="connsiteX152" fmla="*/ 3496826 w 8561195"/>
              <a:gd name="connsiteY152" fmla="*/ 3667649 h 5466304"/>
              <a:gd name="connsiteX153" fmla="*/ 3416439 w 8561195"/>
              <a:gd name="connsiteY153" fmla="*/ 3687745 h 5466304"/>
              <a:gd name="connsiteX154" fmla="*/ 3336053 w 8561195"/>
              <a:gd name="connsiteY154" fmla="*/ 3758084 h 5466304"/>
              <a:gd name="connsiteX155" fmla="*/ 3245617 w 8561195"/>
              <a:gd name="connsiteY155" fmla="*/ 3788229 h 5466304"/>
              <a:gd name="connsiteX156" fmla="*/ 3175279 w 8561195"/>
              <a:gd name="connsiteY156" fmla="*/ 3828422 h 5466304"/>
              <a:gd name="connsiteX157" fmla="*/ 3084844 w 8561195"/>
              <a:gd name="connsiteY157" fmla="*/ 3878664 h 5466304"/>
              <a:gd name="connsiteX158" fmla="*/ 3014505 w 8561195"/>
              <a:gd name="connsiteY158" fmla="*/ 3928906 h 5466304"/>
              <a:gd name="connsiteX159" fmla="*/ 2863780 w 8561195"/>
              <a:gd name="connsiteY159" fmla="*/ 4009293 h 5466304"/>
              <a:gd name="connsiteX160" fmla="*/ 2763297 w 8561195"/>
              <a:gd name="connsiteY160" fmla="*/ 4069583 h 5466304"/>
              <a:gd name="connsiteX161" fmla="*/ 2642716 w 8561195"/>
              <a:gd name="connsiteY161" fmla="*/ 4119824 h 5466304"/>
              <a:gd name="connsiteX162" fmla="*/ 2592475 w 8561195"/>
              <a:gd name="connsiteY162" fmla="*/ 4149969 h 5466304"/>
              <a:gd name="connsiteX163" fmla="*/ 2522136 w 8561195"/>
              <a:gd name="connsiteY163" fmla="*/ 4200211 h 5466304"/>
              <a:gd name="connsiteX164" fmla="*/ 2431701 w 8561195"/>
              <a:gd name="connsiteY164" fmla="*/ 4260501 h 5466304"/>
              <a:gd name="connsiteX165" fmla="*/ 2401556 w 8561195"/>
              <a:gd name="connsiteY165" fmla="*/ 4290646 h 5466304"/>
              <a:gd name="connsiteX166" fmla="*/ 2311121 w 8561195"/>
              <a:gd name="connsiteY166" fmla="*/ 4340888 h 5466304"/>
              <a:gd name="connsiteX167" fmla="*/ 2230734 w 8561195"/>
              <a:gd name="connsiteY167" fmla="*/ 4381082 h 5466304"/>
              <a:gd name="connsiteX168" fmla="*/ 2170444 w 8561195"/>
              <a:gd name="connsiteY168" fmla="*/ 4411227 h 5466304"/>
              <a:gd name="connsiteX169" fmla="*/ 2080009 w 8561195"/>
              <a:gd name="connsiteY169" fmla="*/ 4471517 h 5466304"/>
              <a:gd name="connsiteX170" fmla="*/ 1989574 w 8561195"/>
              <a:gd name="connsiteY170" fmla="*/ 4501662 h 5466304"/>
              <a:gd name="connsiteX171" fmla="*/ 1989574 w 8561195"/>
              <a:gd name="connsiteY171" fmla="*/ 4501662 h 5466304"/>
              <a:gd name="connsiteX172" fmla="*/ 1889090 w 8561195"/>
              <a:gd name="connsiteY172" fmla="*/ 4582049 h 5466304"/>
              <a:gd name="connsiteX173" fmla="*/ 1808703 w 8561195"/>
              <a:gd name="connsiteY173" fmla="*/ 4612194 h 5466304"/>
              <a:gd name="connsiteX174" fmla="*/ 1758461 w 8561195"/>
              <a:gd name="connsiteY174" fmla="*/ 4652387 h 5466304"/>
              <a:gd name="connsiteX175" fmla="*/ 1698171 w 8561195"/>
              <a:gd name="connsiteY175" fmla="*/ 4732774 h 5466304"/>
              <a:gd name="connsiteX176" fmla="*/ 1627833 w 8561195"/>
              <a:gd name="connsiteY176" fmla="*/ 4772967 h 5466304"/>
              <a:gd name="connsiteX177" fmla="*/ 1527349 w 8561195"/>
              <a:gd name="connsiteY177" fmla="*/ 4833257 h 5466304"/>
              <a:gd name="connsiteX178" fmla="*/ 1467059 w 8561195"/>
              <a:gd name="connsiteY178" fmla="*/ 4893548 h 5466304"/>
              <a:gd name="connsiteX179" fmla="*/ 1436914 w 8561195"/>
              <a:gd name="connsiteY179" fmla="*/ 4913644 h 5466304"/>
              <a:gd name="connsiteX180" fmla="*/ 1406769 w 8561195"/>
              <a:gd name="connsiteY180" fmla="*/ 4953838 h 5466304"/>
              <a:gd name="connsiteX181" fmla="*/ 1336431 w 8561195"/>
              <a:gd name="connsiteY181" fmla="*/ 5004079 h 5466304"/>
              <a:gd name="connsiteX182" fmla="*/ 1215850 w 8561195"/>
              <a:gd name="connsiteY182" fmla="*/ 5064369 h 5466304"/>
              <a:gd name="connsiteX183" fmla="*/ 1085222 w 8561195"/>
              <a:gd name="connsiteY183" fmla="*/ 5104563 h 5466304"/>
              <a:gd name="connsiteX184" fmla="*/ 964642 w 8561195"/>
              <a:gd name="connsiteY184" fmla="*/ 5144756 h 5466304"/>
              <a:gd name="connsiteX185" fmla="*/ 864158 w 8561195"/>
              <a:gd name="connsiteY185" fmla="*/ 5194998 h 5466304"/>
              <a:gd name="connsiteX186" fmla="*/ 743578 w 8561195"/>
              <a:gd name="connsiteY186" fmla="*/ 5245240 h 5466304"/>
              <a:gd name="connsiteX187" fmla="*/ 622998 w 8561195"/>
              <a:gd name="connsiteY187" fmla="*/ 5285433 h 5466304"/>
              <a:gd name="connsiteX188" fmla="*/ 552659 w 8561195"/>
              <a:gd name="connsiteY188" fmla="*/ 5335675 h 5466304"/>
              <a:gd name="connsiteX189" fmla="*/ 472272 w 8561195"/>
              <a:gd name="connsiteY189" fmla="*/ 5365820 h 5466304"/>
              <a:gd name="connsiteX190" fmla="*/ 381837 w 8561195"/>
              <a:gd name="connsiteY190" fmla="*/ 5395965 h 5466304"/>
              <a:gd name="connsiteX191" fmla="*/ 361741 w 8561195"/>
              <a:gd name="connsiteY191" fmla="*/ 5466304 h 5466304"/>
              <a:gd name="connsiteX192" fmla="*/ 180870 w 8561195"/>
              <a:gd name="connsiteY192" fmla="*/ 5466304 h 5466304"/>
              <a:gd name="connsiteX193" fmla="*/ 0 w 8561195"/>
              <a:gd name="connsiteY193" fmla="*/ 5456255 h 54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8561195" h="5466304">
                <a:moveTo>
                  <a:pt x="0" y="5456255"/>
                </a:moveTo>
                <a:lnTo>
                  <a:pt x="70338" y="5245240"/>
                </a:lnTo>
                <a:lnTo>
                  <a:pt x="190919" y="5084466"/>
                </a:lnTo>
                <a:lnTo>
                  <a:pt x="301450" y="4963886"/>
                </a:lnTo>
                <a:lnTo>
                  <a:pt x="381837" y="4863402"/>
                </a:lnTo>
                <a:lnTo>
                  <a:pt x="482321" y="4752871"/>
                </a:lnTo>
                <a:lnTo>
                  <a:pt x="683288" y="4582049"/>
                </a:lnTo>
                <a:lnTo>
                  <a:pt x="813916" y="4461468"/>
                </a:lnTo>
                <a:lnTo>
                  <a:pt x="894303" y="4320791"/>
                </a:lnTo>
                <a:lnTo>
                  <a:pt x="954593" y="4190163"/>
                </a:lnTo>
                <a:lnTo>
                  <a:pt x="994787" y="4149969"/>
                </a:lnTo>
                <a:lnTo>
                  <a:pt x="1105319" y="4129873"/>
                </a:lnTo>
                <a:lnTo>
                  <a:pt x="1195754" y="4059534"/>
                </a:lnTo>
                <a:lnTo>
                  <a:pt x="1296237" y="3979148"/>
                </a:lnTo>
                <a:lnTo>
                  <a:pt x="1406769" y="3898761"/>
                </a:lnTo>
                <a:lnTo>
                  <a:pt x="1587639" y="3798277"/>
                </a:lnTo>
                <a:lnTo>
                  <a:pt x="1818752" y="3657600"/>
                </a:lnTo>
                <a:lnTo>
                  <a:pt x="1919235" y="3547068"/>
                </a:lnTo>
                <a:lnTo>
                  <a:pt x="2049864" y="3426488"/>
                </a:lnTo>
                <a:lnTo>
                  <a:pt x="2180492" y="3295860"/>
                </a:lnTo>
                <a:lnTo>
                  <a:pt x="2311121" y="3225521"/>
                </a:lnTo>
                <a:lnTo>
                  <a:pt x="2351314" y="3135086"/>
                </a:lnTo>
                <a:lnTo>
                  <a:pt x="2461846" y="3125038"/>
                </a:lnTo>
                <a:lnTo>
                  <a:pt x="2552281" y="3084844"/>
                </a:lnTo>
                <a:lnTo>
                  <a:pt x="2652765" y="3054699"/>
                </a:lnTo>
                <a:lnTo>
                  <a:pt x="2733152" y="2984361"/>
                </a:lnTo>
                <a:lnTo>
                  <a:pt x="2783393" y="2903974"/>
                </a:lnTo>
                <a:lnTo>
                  <a:pt x="2914022" y="2753249"/>
                </a:lnTo>
                <a:lnTo>
                  <a:pt x="3084844" y="2662813"/>
                </a:lnTo>
                <a:lnTo>
                  <a:pt x="3205424" y="2612572"/>
                </a:lnTo>
                <a:lnTo>
                  <a:pt x="3305908" y="2532185"/>
                </a:lnTo>
                <a:lnTo>
                  <a:pt x="3426488" y="2471895"/>
                </a:lnTo>
                <a:lnTo>
                  <a:pt x="3526971" y="2381460"/>
                </a:lnTo>
                <a:lnTo>
                  <a:pt x="3667648" y="2321169"/>
                </a:lnTo>
                <a:lnTo>
                  <a:pt x="3758083" y="2220686"/>
                </a:lnTo>
                <a:lnTo>
                  <a:pt x="3878664" y="2160396"/>
                </a:lnTo>
                <a:lnTo>
                  <a:pt x="3999244" y="2049864"/>
                </a:lnTo>
                <a:lnTo>
                  <a:pt x="4129872" y="1949380"/>
                </a:lnTo>
                <a:lnTo>
                  <a:pt x="4210259" y="1889090"/>
                </a:lnTo>
                <a:lnTo>
                  <a:pt x="4280598" y="1838849"/>
                </a:lnTo>
                <a:lnTo>
                  <a:pt x="4441371" y="1758462"/>
                </a:lnTo>
                <a:lnTo>
                  <a:pt x="4541855" y="1708220"/>
                </a:lnTo>
                <a:lnTo>
                  <a:pt x="4632290" y="1657978"/>
                </a:lnTo>
                <a:lnTo>
                  <a:pt x="4702628" y="1637882"/>
                </a:lnTo>
                <a:lnTo>
                  <a:pt x="4883499" y="1637882"/>
                </a:lnTo>
                <a:lnTo>
                  <a:pt x="4973934" y="1617785"/>
                </a:lnTo>
                <a:lnTo>
                  <a:pt x="5044272" y="1577591"/>
                </a:lnTo>
                <a:lnTo>
                  <a:pt x="5094514" y="1537398"/>
                </a:lnTo>
                <a:lnTo>
                  <a:pt x="5144756" y="1517301"/>
                </a:lnTo>
                <a:lnTo>
                  <a:pt x="5194998" y="1507253"/>
                </a:lnTo>
                <a:lnTo>
                  <a:pt x="5245239" y="1507253"/>
                </a:lnTo>
                <a:lnTo>
                  <a:pt x="5335675" y="1487156"/>
                </a:lnTo>
                <a:lnTo>
                  <a:pt x="5385916" y="1477108"/>
                </a:lnTo>
                <a:lnTo>
                  <a:pt x="5446206" y="1446963"/>
                </a:lnTo>
                <a:lnTo>
                  <a:pt x="5496448" y="1416818"/>
                </a:lnTo>
                <a:lnTo>
                  <a:pt x="5566787" y="1406769"/>
                </a:lnTo>
                <a:lnTo>
                  <a:pt x="5647174" y="1386673"/>
                </a:lnTo>
                <a:lnTo>
                  <a:pt x="5777802" y="1326383"/>
                </a:lnTo>
                <a:lnTo>
                  <a:pt x="5817995" y="1286189"/>
                </a:lnTo>
                <a:lnTo>
                  <a:pt x="5878286" y="1276141"/>
                </a:lnTo>
                <a:lnTo>
                  <a:pt x="5968721" y="1235948"/>
                </a:lnTo>
                <a:lnTo>
                  <a:pt x="6069204" y="1235948"/>
                </a:lnTo>
                <a:lnTo>
                  <a:pt x="6159639" y="1235948"/>
                </a:lnTo>
                <a:lnTo>
                  <a:pt x="6260123" y="1235948"/>
                </a:lnTo>
                <a:lnTo>
                  <a:pt x="6290268" y="1185706"/>
                </a:lnTo>
                <a:lnTo>
                  <a:pt x="6420897" y="1115367"/>
                </a:lnTo>
                <a:lnTo>
                  <a:pt x="6501283" y="1095271"/>
                </a:lnTo>
                <a:lnTo>
                  <a:pt x="6611815" y="1034980"/>
                </a:lnTo>
                <a:lnTo>
                  <a:pt x="6682154" y="964642"/>
                </a:lnTo>
                <a:lnTo>
                  <a:pt x="6762541" y="904352"/>
                </a:lnTo>
                <a:lnTo>
                  <a:pt x="6852976" y="844062"/>
                </a:lnTo>
                <a:lnTo>
                  <a:pt x="6993653" y="753627"/>
                </a:lnTo>
                <a:lnTo>
                  <a:pt x="7104185" y="713433"/>
                </a:lnTo>
                <a:lnTo>
                  <a:pt x="7154426" y="673240"/>
                </a:lnTo>
                <a:lnTo>
                  <a:pt x="7214716" y="612950"/>
                </a:lnTo>
                <a:lnTo>
                  <a:pt x="7305152" y="582805"/>
                </a:lnTo>
                <a:lnTo>
                  <a:pt x="7395587" y="512466"/>
                </a:lnTo>
                <a:lnTo>
                  <a:pt x="7496070" y="472273"/>
                </a:lnTo>
                <a:lnTo>
                  <a:pt x="7556360" y="452176"/>
                </a:lnTo>
                <a:lnTo>
                  <a:pt x="7556360" y="432079"/>
                </a:lnTo>
                <a:lnTo>
                  <a:pt x="7596554" y="371789"/>
                </a:lnTo>
                <a:lnTo>
                  <a:pt x="7666892" y="351693"/>
                </a:lnTo>
                <a:lnTo>
                  <a:pt x="7757327" y="341644"/>
                </a:lnTo>
                <a:lnTo>
                  <a:pt x="7807569" y="311499"/>
                </a:lnTo>
                <a:lnTo>
                  <a:pt x="7908053" y="271306"/>
                </a:lnTo>
                <a:lnTo>
                  <a:pt x="7998488" y="231112"/>
                </a:lnTo>
                <a:lnTo>
                  <a:pt x="8058778" y="200967"/>
                </a:lnTo>
                <a:lnTo>
                  <a:pt x="8109020" y="170822"/>
                </a:lnTo>
                <a:lnTo>
                  <a:pt x="8199455" y="160774"/>
                </a:lnTo>
                <a:lnTo>
                  <a:pt x="8299938" y="130629"/>
                </a:lnTo>
                <a:lnTo>
                  <a:pt x="8440615" y="110532"/>
                </a:lnTo>
                <a:lnTo>
                  <a:pt x="8500905" y="50242"/>
                </a:lnTo>
                <a:lnTo>
                  <a:pt x="8551147" y="0"/>
                </a:lnTo>
                <a:lnTo>
                  <a:pt x="8561195" y="60290"/>
                </a:lnTo>
                <a:lnTo>
                  <a:pt x="8531050" y="150726"/>
                </a:lnTo>
                <a:lnTo>
                  <a:pt x="8460712" y="221064"/>
                </a:lnTo>
                <a:lnTo>
                  <a:pt x="8360228" y="291402"/>
                </a:lnTo>
                <a:lnTo>
                  <a:pt x="8269793" y="361741"/>
                </a:lnTo>
                <a:lnTo>
                  <a:pt x="8189406" y="432079"/>
                </a:lnTo>
                <a:lnTo>
                  <a:pt x="8078875" y="552660"/>
                </a:lnTo>
                <a:lnTo>
                  <a:pt x="7968343" y="633046"/>
                </a:lnTo>
                <a:lnTo>
                  <a:pt x="7887956" y="693337"/>
                </a:lnTo>
                <a:lnTo>
                  <a:pt x="7807569" y="743578"/>
                </a:lnTo>
                <a:lnTo>
                  <a:pt x="7697037" y="864159"/>
                </a:lnTo>
                <a:lnTo>
                  <a:pt x="7656844" y="924449"/>
                </a:lnTo>
                <a:lnTo>
                  <a:pt x="7556360" y="964642"/>
                </a:lnTo>
                <a:lnTo>
                  <a:pt x="7496070" y="1034980"/>
                </a:lnTo>
                <a:lnTo>
                  <a:pt x="7435780" y="1085222"/>
                </a:lnTo>
                <a:lnTo>
                  <a:pt x="7365442" y="1175657"/>
                </a:lnTo>
                <a:lnTo>
                  <a:pt x="7214716" y="1276141"/>
                </a:lnTo>
                <a:lnTo>
                  <a:pt x="7154426" y="1336431"/>
                </a:lnTo>
                <a:lnTo>
                  <a:pt x="7074039" y="1396721"/>
                </a:lnTo>
                <a:lnTo>
                  <a:pt x="7023798" y="1467060"/>
                </a:lnTo>
                <a:lnTo>
                  <a:pt x="6983604" y="1557495"/>
                </a:lnTo>
                <a:lnTo>
                  <a:pt x="6903217" y="1607737"/>
                </a:lnTo>
                <a:lnTo>
                  <a:pt x="6802734" y="1627833"/>
                </a:lnTo>
                <a:lnTo>
                  <a:pt x="6722347" y="1678075"/>
                </a:lnTo>
                <a:lnTo>
                  <a:pt x="6591719" y="1718268"/>
                </a:lnTo>
                <a:lnTo>
                  <a:pt x="6461090" y="1758462"/>
                </a:lnTo>
                <a:lnTo>
                  <a:pt x="6310365" y="1818752"/>
                </a:lnTo>
                <a:lnTo>
                  <a:pt x="6159639" y="1858945"/>
                </a:lnTo>
                <a:lnTo>
                  <a:pt x="6079253" y="1919235"/>
                </a:lnTo>
                <a:lnTo>
                  <a:pt x="6029011" y="1969477"/>
                </a:lnTo>
                <a:lnTo>
                  <a:pt x="5928527" y="1989574"/>
                </a:lnTo>
                <a:lnTo>
                  <a:pt x="5817995" y="2029767"/>
                </a:lnTo>
                <a:lnTo>
                  <a:pt x="5767754" y="2090057"/>
                </a:lnTo>
                <a:lnTo>
                  <a:pt x="5647174" y="2120202"/>
                </a:lnTo>
                <a:lnTo>
                  <a:pt x="5536642" y="2170444"/>
                </a:lnTo>
                <a:lnTo>
                  <a:pt x="5335675" y="2260879"/>
                </a:lnTo>
                <a:lnTo>
                  <a:pt x="5255288" y="2351315"/>
                </a:lnTo>
                <a:lnTo>
                  <a:pt x="5174901" y="2441750"/>
                </a:lnTo>
                <a:lnTo>
                  <a:pt x="5084466" y="2522137"/>
                </a:lnTo>
                <a:lnTo>
                  <a:pt x="5004079" y="2602523"/>
                </a:lnTo>
                <a:lnTo>
                  <a:pt x="4883499" y="2682910"/>
                </a:lnTo>
                <a:lnTo>
                  <a:pt x="4793064" y="2803490"/>
                </a:lnTo>
                <a:lnTo>
                  <a:pt x="4762919" y="2863780"/>
                </a:lnTo>
                <a:lnTo>
                  <a:pt x="4682532" y="2893926"/>
                </a:lnTo>
                <a:lnTo>
                  <a:pt x="4592097" y="2914022"/>
                </a:lnTo>
                <a:lnTo>
                  <a:pt x="4582048" y="2974312"/>
                </a:lnTo>
                <a:lnTo>
                  <a:pt x="4491613" y="3024554"/>
                </a:lnTo>
                <a:lnTo>
                  <a:pt x="4441371" y="3074796"/>
                </a:lnTo>
                <a:lnTo>
                  <a:pt x="4391130" y="3104941"/>
                </a:lnTo>
                <a:lnTo>
                  <a:pt x="4300694" y="3155183"/>
                </a:lnTo>
                <a:lnTo>
                  <a:pt x="4230356" y="3185328"/>
                </a:lnTo>
                <a:lnTo>
                  <a:pt x="4079631" y="3285811"/>
                </a:lnTo>
                <a:lnTo>
                  <a:pt x="3969099" y="3376246"/>
                </a:lnTo>
                <a:lnTo>
                  <a:pt x="3908809" y="3416440"/>
                </a:lnTo>
                <a:lnTo>
                  <a:pt x="3848519" y="3476730"/>
                </a:lnTo>
                <a:lnTo>
                  <a:pt x="3748035" y="3496827"/>
                </a:lnTo>
                <a:lnTo>
                  <a:pt x="3687745" y="3547068"/>
                </a:lnTo>
                <a:lnTo>
                  <a:pt x="3607358" y="3597310"/>
                </a:lnTo>
                <a:lnTo>
                  <a:pt x="3567165" y="3627455"/>
                </a:lnTo>
                <a:lnTo>
                  <a:pt x="3496826" y="3667649"/>
                </a:lnTo>
                <a:lnTo>
                  <a:pt x="3416439" y="3687745"/>
                </a:lnTo>
                <a:lnTo>
                  <a:pt x="3336053" y="3758084"/>
                </a:lnTo>
                <a:lnTo>
                  <a:pt x="3245617" y="3788229"/>
                </a:lnTo>
                <a:lnTo>
                  <a:pt x="3175279" y="3828422"/>
                </a:lnTo>
                <a:lnTo>
                  <a:pt x="3084844" y="3878664"/>
                </a:lnTo>
                <a:lnTo>
                  <a:pt x="3014505" y="3928906"/>
                </a:lnTo>
                <a:lnTo>
                  <a:pt x="2863780" y="4009293"/>
                </a:lnTo>
                <a:lnTo>
                  <a:pt x="2763297" y="4069583"/>
                </a:lnTo>
                <a:lnTo>
                  <a:pt x="2642716" y="4119824"/>
                </a:lnTo>
                <a:lnTo>
                  <a:pt x="2592475" y="4149969"/>
                </a:lnTo>
                <a:lnTo>
                  <a:pt x="2522136" y="4200211"/>
                </a:lnTo>
                <a:lnTo>
                  <a:pt x="2431701" y="4260501"/>
                </a:lnTo>
                <a:lnTo>
                  <a:pt x="2401556" y="4290646"/>
                </a:lnTo>
                <a:lnTo>
                  <a:pt x="2311121" y="4340888"/>
                </a:lnTo>
                <a:lnTo>
                  <a:pt x="2230734" y="4381082"/>
                </a:lnTo>
                <a:lnTo>
                  <a:pt x="2170444" y="4411227"/>
                </a:lnTo>
                <a:lnTo>
                  <a:pt x="2080009" y="4471517"/>
                </a:lnTo>
                <a:lnTo>
                  <a:pt x="1989574" y="4501662"/>
                </a:lnTo>
                <a:lnTo>
                  <a:pt x="1989574" y="4501662"/>
                </a:lnTo>
                <a:lnTo>
                  <a:pt x="1889090" y="4582049"/>
                </a:lnTo>
                <a:lnTo>
                  <a:pt x="1808703" y="4612194"/>
                </a:lnTo>
                <a:lnTo>
                  <a:pt x="1758461" y="4652387"/>
                </a:lnTo>
                <a:lnTo>
                  <a:pt x="1698171" y="4732774"/>
                </a:lnTo>
                <a:lnTo>
                  <a:pt x="1627833" y="4772967"/>
                </a:lnTo>
                <a:lnTo>
                  <a:pt x="1527349" y="4833257"/>
                </a:lnTo>
                <a:lnTo>
                  <a:pt x="1467059" y="4893548"/>
                </a:lnTo>
                <a:lnTo>
                  <a:pt x="1436914" y="4913644"/>
                </a:lnTo>
                <a:lnTo>
                  <a:pt x="1406769" y="4953838"/>
                </a:lnTo>
                <a:lnTo>
                  <a:pt x="1336431" y="5004079"/>
                </a:lnTo>
                <a:lnTo>
                  <a:pt x="1215850" y="5064369"/>
                </a:lnTo>
                <a:lnTo>
                  <a:pt x="1085222" y="5104563"/>
                </a:lnTo>
                <a:lnTo>
                  <a:pt x="964642" y="5144756"/>
                </a:lnTo>
                <a:lnTo>
                  <a:pt x="864158" y="5194998"/>
                </a:lnTo>
                <a:lnTo>
                  <a:pt x="743578" y="5245240"/>
                </a:lnTo>
                <a:lnTo>
                  <a:pt x="622998" y="5285433"/>
                </a:lnTo>
                <a:lnTo>
                  <a:pt x="552659" y="5335675"/>
                </a:lnTo>
                <a:lnTo>
                  <a:pt x="472272" y="5365820"/>
                </a:lnTo>
                <a:lnTo>
                  <a:pt x="381837" y="5395965"/>
                </a:lnTo>
                <a:lnTo>
                  <a:pt x="361741" y="5466304"/>
                </a:lnTo>
                <a:lnTo>
                  <a:pt x="180870" y="5466304"/>
                </a:lnTo>
                <a:lnTo>
                  <a:pt x="0" y="5456255"/>
                </a:lnTo>
                <a:close/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Dowolny kształt 7"/>
          <p:cNvSpPr>
            <a:spLocks noChangeAspect="1"/>
          </p:cNvSpPr>
          <p:nvPr/>
        </p:nvSpPr>
        <p:spPr bwMode="auto">
          <a:xfrm>
            <a:off x="5167142" y="3714241"/>
            <a:ext cx="4131009" cy="2637639"/>
          </a:xfrm>
          <a:custGeom>
            <a:avLst/>
            <a:gdLst>
              <a:gd name="connsiteX0" fmla="*/ 0 w 8561195"/>
              <a:gd name="connsiteY0" fmla="*/ 5456255 h 5466304"/>
              <a:gd name="connsiteX1" fmla="*/ 70338 w 8561195"/>
              <a:gd name="connsiteY1" fmla="*/ 5245240 h 5466304"/>
              <a:gd name="connsiteX2" fmla="*/ 190919 w 8561195"/>
              <a:gd name="connsiteY2" fmla="*/ 5084466 h 5466304"/>
              <a:gd name="connsiteX3" fmla="*/ 301450 w 8561195"/>
              <a:gd name="connsiteY3" fmla="*/ 4963886 h 5466304"/>
              <a:gd name="connsiteX4" fmla="*/ 381837 w 8561195"/>
              <a:gd name="connsiteY4" fmla="*/ 4863402 h 5466304"/>
              <a:gd name="connsiteX5" fmla="*/ 482321 w 8561195"/>
              <a:gd name="connsiteY5" fmla="*/ 4752871 h 5466304"/>
              <a:gd name="connsiteX6" fmla="*/ 683288 w 8561195"/>
              <a:gd name="connsiteY6" fmla="*/ 4582049 h 5466304"/>
              <a:gd name="connsiteX7" fmla="*/ 813916 w 8561195"/>
              <a:gd name="connsiteY7" fmla="*/ 4461468 h 5466304"/>
              <a:gd name="connsiteX8" fmla="*/ 894303 w 8561195"/>
              <a:gd name="connsiteY8" fmla="*/ 4320791 h 5466304"/>
              <a:gd name="connsiteX9" fmla="*/ 954593 w 8561195"/>
              <a:gd name="connsiteY9" fmla="*/ 4190163 h 5466304"/>
              <a:gd name="connsiteX10" fmla="*/ 994787 w 8561195"/>
              <a:gd name="connsiteY10" fmla="*/ 4149969 h 5466304"/>
              <a:gd name="connsiteX11" fmla="*/ 1105319 w 8561195"/>
              <a:gd name="connsiteY11" fmla="*/ 4129873 h 5466304"/>
              <a:gd name="connsiteX12" fmla="*/ 1195754 w 8561195"/>
              <a:gd name="connsiteY12" fmla="*/ 4059534 h 5466304"/>
              <a:gd name="connsiteX13" fmla="*/ 1296237 w 8561195"/>
              <a:gd name="connsiteY13" fmla="*/ 3979148 h 5466304"/>
              <a:gd name="connsiteX14" fmla="*/ 1406769 w 8561195"/>
              <a:gd name="connsiteY14" fmla="*/ 3898761 h 5466304"/>
              <a:gd name="connsiteX15" fmla="*/ 1587639 w 8561195"/>
              <a:gd name="connsiteY15" fmla="*/ 3798277 h 5466304"/>
              <a:gd name="connsiteX16" fmla="*/ 1818752 w 8561195"/>
              <a:gd name="connsiteY16" fmla="*/ 3657600 h 5466304"/>
              <a:gd name="connsiteX17" fmla="*/ 1919235 w 8561195"/>
              <a:gd name="connsiteY17" fmla="*/ 3547068 h 5466304"/>
              <a:gd name="connsiteX18" fmla="*/ 2049864 w 8561195"/>
              <a:gd name="connsiteY18" fmla="*/ 3426488 h 5466304"/>
              <a:gd name="connsiteX19" fmla="*/ 2180492 w 8561195"/>
              <a:gd name="connsiteY19" fmla="*/ 3295860 h 5466304"/>
              <a:gd name="connsiteX20" fmla="*/ 2311121 w 8561195"/>
              <a:gd name="connsiteY20" fmla="*/ 3225521 h 5466304"/>
              <a:gd name="connsiteX21" fmla="*/ 2351314 w 8561195"/>
              <a:gd name="connsiteY21" fmla="*/ 3135086 h 5466304"/>
              <a:gd name="connsiteX22" fmla="*/ 2461846 w 8561195"/>
              <a:gd name="connsiteY22" fmla="*/ 3125038 h 5466304"/>
              <a:gd name="connsiteX23" fmla="*/ 2552281 w 8561195"/>
              <a:gd name="connsiteY23" fmla="*/ 3084844 h 5466304"/>
              <a:gd name="connsiteX24" fmla="*/ 2652765 w 8561195"/>
              <a:gd name="connsiteY24" fmla="*/ 3054699 h 5466304"/>
              <a:gd name="connsiteX25" fmla="*/ 2733152 w 8561195"/>
              <a:gd name="connsiteY25" fmla="*/ 2984361 h 5466304"/>
              <a:gd name="connsiteX26" fmla="*/ 2783393 w 8561195"/>
              <a:gd name="connsiteY26" fmla="*/ 2903974 h 5466304"/>
              <a:gd name="connsiteX27" fmla="*/ 2914022 w 8561195"/>
              <a:gd name="connsiteY27" fmla="*/ 2753249 h 5466304"/>
              <a:gd name="connsiteX28" fmla="*/ 3084844 w 8561195"/>
              <a:gd name="connsiteY28" fmla="*/ 2662813 h 5466304"/>
              <a:gd name="connsiteX29" fmla="*/ 3205424 w 8561195"/>
              <a:gd name="connsiteY29" fmla="*/ 2612572 h 5466304"/>
              <a:gd name="connsiteX30" fmla="*/ 3305908 w 8561195"/>
              <a:gd name="connsiteY30" fmla="*/ 2532185 h 5466304"/>
              <a:gd name="connsiteX31" fmla="*/ 3426488 w 8561195"/>
              <a:gd name="connsiteY31" fmla="*/ 2471895 h 5466304"/>
              <a:gd name="connsiteX32" fmla="*/ 3526971 w 8561195"/>
              <a:gd name="connsiteY32" fmla="*/ 2381460 h 5466304"/>
              <a:gd name="connsiteX33" fmla="*/ 3667648 w 8561195"/>
              <a:gd name="connsiteY33" fmla="*/ 2321169 h 5466304"/>
              <a:gd name="connsiteX34" fmla="*/ 3758083 w 8561195"/>
              <a:gd name="connsiteY34" fmla="*/ 2220686 h 5466304"/>
              <a:gd name="connsiteX35" fmla="*/ 3878664 w 8561195"/>
              <a:gd name="connsiteY35" fmla="*/ 2160396 h 5466304"/>
              <a:gd name="connsiteX36" fmla="*/ 3999244 w 8561195"/>
              <a:gd name="connsiteY36" fmla="*/ 2049864 h 5466304"/>
              <a:gd name="connsiteX37" fmla="*/ 4129872 w 8561195"/>
              <a:gd name="connsiteY37" fmla="*/ 1949380 h 5466304"/>
              <a:gd name="connsiteX38" fmla="*/ 4210259 w 8561195"/>
              <a:gd name="connsiteY38" fmla="*/ 1889090 h 5466304"/>
              <a:gd name="connsiteX39" fmla="*/ 4280598 w 8561195"/>
              <a:gd name="connsiteY39" fmla="*/ 1838849 h 5466304"/>
              <a:gd name="connsiteX40" fmla="*/ 4441371 w 8561195"/>
              <a:gd name="connsiteY40" fmla="*/ 1758462 h 5466304"/>
              <a:gd name="connsiteX41" fmla="*/ 4541855 w 8561195"/>
              <a:gd name="connsiteY41" fmla="*/ 1708220 h 5466304"/>
              <a:gd name="connsiteX42" fmla="*/ 4632290 w 8561195"/>
              <a:gd name="connsiteY42" fmla="*/ 1657978 h 5466304"/>
              <a:gd name="connsiteX43" fmla="*/ 4702628 w 8561195"/>
              <a:gd name="connsiteY43" fmla="*/ 1637882 h 5466304"/>
              <a:gd name="connsiteX44" fmla="*/ 4883499 w 8561195"/>
              <a:gd name="connsiteY44" fmla="*/ 1637882 h 5466304"/>
              <a:gd name="connsiteX45" fmla="*/ 4973934 w 8561195"/>
              <a:gd name="connsiteY45" fmla="*/ 1617785 h 5466304"/>
              <a:gd name="connsiteX46" fmla="*/ 5044272 w 8561195"/>
              <a:gd name="connsiteY46" fmla="*/ 1577591 h 5466304"/>
              <a:gd name="connsiteX47" fmla="*/ 5094514 w 8561195"/>
              <a:gd name="connsiteY47" fmla="*/ 1537398 h 5466304"/>
              <a:gd name="connsiteX48" fmla="*/ 5144756 w 8561195"/>
              <a:gd name="connsiteY48" fmla="*/ 1517301 h 5466304"/>
              <a:gd name="connsiteX49" fmla="*/ 5194998 w 8561195"/>
              <a:gd name="connsiteY49" fmla="*/ 1507253 h 5466304"/>
              <a:gd name="connsiteX50" fmla="*/ 5245239 w 8561195"/>
              <a:gd name="connsiteY50" fmla="*/ 1507253 h 5466304"/>
              <a:gd name="connsiteX51" fmla="*/ 5335675 w 8561195"/>
              <a:gd name="connsiteY51" fmla="*/ 1487156 h 5466304"/>
              <a:gd name="connsiteX52" fmla="*/ 5385916 w 8561195"/>
              <a:gd name="connsiteY52" fmla="*/ 1477108 h 5466304"/>
              <a:gd name="connsiteX53" fmla="*/ 5446206 w 8561195"/>
              <a:gd name="connsiteY53" fmla="*/ 1446963 h 5466304"/>
              <a:gd name="connsiteX54" fmla="*/ 5496448 w 8561195"/>
              <a:gd name="connsiteY54" fmla="*/ 1416818 h 5466304"/>
              <a:gd name="connsiteX55" fmla="*/ 5566787 w 8561195"/>
              <a:gd name="connsiteY55" fmla="*/ 1406769 h 5466304"/>
              <a:gd name="connsiteX56" fmla="*/ 5647174 w 8561195"/>
              <a:gd name="connsiteY56" fmla="*/ 1386673 h 5466304"/>
              <a:gd name="connsiteX57" fmla="*/ 5777802 w 8561195"/>
              <a:gd name="connsiteY57" fmla="*/ 1326383 h 5466304"/>
              <a:gd name="connsiteX58" fmla="*/ 5817995 w 8561195"/>
              <a:gd name="connsiteY58" fmla="*/ 1286189 h 5466304"/>
              <a:gd name="connsiteX59" fmla="*/ 5878286 w 8561195"/>
              <a:gd name="connsiteY59" fmla="*/ 1276141 h 5466304"/>
              <a:gd name="connsiteX60" fmla="*/ 5968721 w 8561195"/>
              <a:gd name="connsiteY60" fmla="*/ 1235948 h 5466304"/>
              <a:gd name="connsiteX61" fmla="*/ 6069204 w 8561195"/>
              <a:gd name="connsiteY61" fmla="*/ 1235948 h 5466304"/>
              <a:gd name="connsiteX62" fmla="*/ 6159639 w 8561195"/>
              <a:gd name="connsiteY62" fmla="*/ 1235948 h 5466304"/>
              <a:gd name="connsiteX63" fmla="*/ 6260123 w 8561195"/>
              <a:gd name="connsiteY63" fmla="*/ 1235948 h 5466304"/>
              <a:gd name="connsiteX64" fmla="*/ 6290268 w 8561195"/>
              <a:gd name="connsiteY64" fmla="*/ 1185706 h 5466304"/>
              <a:gd name="connsiteX65" fmla="*/ 6420897 w 8561195"/>
              <a:gd name="connsiteY65" fmla="*/ 1115367 h 5466304"/>
              <a:gd name="connsiteX66" fmla="*/ 6501283 w 8561195"/>
              <a:gd name="connsiteY66" fmla="*/ 1095271 h 5466304"/>
              <a:gd name="connsiteX67" fmla="*/ 6611815 w 8561195"/>
              <a:gd name="connsiteY67" fmla="*/ 1034980 h 5466304"/>
              <a:gd name="connsiteX68" fmla="*/ 6682154 w 8561195"/>
              <a:gd name="connsiteY68" fmla="*/ 964642 h 5466304"/>
              <a:gd name="connsiteX69" fmla="*/ 6762541 w 8561195"/>
              <a:gd name="connsiteY69" fmla="*/ 904352 h 5466304"/>
              <a:gd name="connsiteX70" fmla="*/ 6852976 w 8561195"/>
              <a:gd name="connsiteY70" fmla="*/ 844062 h 5466304"/>
              <a:gd name="connsiteX71" fmla="*/ 6993653 w 8561195"/>
              <a:gd name="connsiteY71" fmla="*/ 753627 h 5466304"/>
              <a:gd name="connsiteX72" fmla="*/ 7104185 w 8561195"/>
              <a:gd name="connsiteY72" fmla="*/ 713433 h 5466304"/>
              <a:gd name="connsiteX73" fmla="*/ 7154426 w 8561195"/>
              <a:gd name="connsiteY73" fmla="*/ 673240 h 5466304"/>
              <a:gd name="connsiteX74" fmla="*/ 7214716 w 8561195"/>
              <a:gd name="connsiteY74" fmla="*/ 612950 h 5466304"/>
              <a:gd name="connsiteX75" fmla="*/ 7305152 w 8561195"/>
              <a:gd name="connsiteY75" fmla="*/ 582805 h 5466304"/>
              <a:gd name="connsiteX76" fmla="*/ 7395587 w 8561195"/>
              <a:gd name="connsiteY76" fmla="*/ 512466 h 5466304"/>
              <a:gd name="connsiteX77" fmla="*/ 7496070 w 8561195"/>
              <a:gd name="connsiteY77" fmla="*/ 472273 h 5466304"/>
              <a:gd name="connsiteX78" fmla="*/ 7556360 w 8561195"/>
              <a:gd name="connsiteY78" fmla="*/ 452176 h 5466304"/>
              <a:gd name="connsiteX79" fmla="*/ 7556360 w 8561195"/>
              <a:gd name="connsiteY79" fmla="*/ 432079 h 5466304"/>
              <a:gd name="connsiteX80" fmla="*/ 7596554 w 8561195"/>
              <a:gd name="connsiteY80" fmla="*/ 371789 h 5466304"/>
              <a:gd name="connsiteX81" fmla="*/ 7666892 w 8561195"/>
              <a:gd name="connsiteY81" fmla="*/ 351693 h 5466304"/>
              <a:gd name="connsiteX82" fmla="*/ 7757327 w 8561195"/>
              <a:gd name="connsiteY82" fmla="*/ 341644 h 5466304"/>
              <a:gd name="connsiteX83" fmla="*/ 7807569 w 8561195"/>
              <a:gd name="connsiteY83" fmla="*/ 311499 h 5466304"/>
              <a:gd name="connsiteX84" fmla="*/ 7908053 w 8561195"/>
              <a:gd name="connsiteY84" fmla="*/ 271306 h 5466304"/>
              <a:gd name="connsiteX85" fmla="*/ 7998488 w 8561195"/>
              <a:gd name="connsiteY85" fmla="*/ 231112 h 5466304"/>
              <a:gd name="connsiteX86" fmla="*/ 8058778 w 8561195"/>
              <a:gd name="connsiteY86" fmla="*/ 200967 h 5466304"/>
              <a:gd name="connsiteX87" fmla="*/ 8109020 w 8561195"/>
              <a:gd name="connsiteY87" fmla="*/ 170822 h 5466304"/>
              <a:gd name="connsiteX88" fmla="*/ 8199455 w 8561195"/>
              <a:gd name="connsiteY88" fmla="*/ 160774 h 5466304"/>
              <a:gd name="connsiteX89" fmla="*/ 8299938 w 8561195"/>
              <a:gd name="connsiteY89" fmla="*/ 130629 h 5466304"/>
              <a:gd name="connsiteX90" fmla="*/ 8440615 w 8561195"/>
              <a:gd name="connsiteY90" fmla="*/ 110532 h 5466304"/>
              <a:gd name="connsiteX91" fmla="*/ 8500905 w 8561195"/>
              <a:gd name="connsiteY91" fmla="*/ 50242 h 5466304"/>
              <a:gd name="connsiteX92" fmla="*/ 8551147 w 8561195"/>
              <a:gd name="connsiteY92" fmla="*/ 0 h 5466304"/>
              <a:gd name="connsiteX93" fmla="*/ 8561195 w 8561195"/>
              <a:gd name="connsiteY93" fmla="*/ 60290 h 5466304"/>
              <a:gd name="connsiteX94" fmla="*/ 8531050 w 8561195"/>
              <a:gd name="connsiteY94" fmla="*/ 150726 h 5466304"/>
              <a:gd name="connsiteX95" fmla="*/ 8460712 w 8561195"/>
              <a:gd name="connsiteY95" fmla="*/ 221064 h 5466304"/>
              <a:gd name="connsiteX96" fmla="*/ 8360228 w 8561195"/>
              <a:gd name="connsiteY96" fmla="*/ 291402 h 5466304"/>
              <a:gd name="connsiteX97" fmla="*/ 8269793 w 8561195"/>
              <a:gd name="connsiteY97" fmla="*/ 361741 h 5466304"/>
              <a:gd name="connsiteX98" fmla="*/ 8189406 w 8561195"/>
              <a:gd name="connsiteY98" fmla="*/ 432079 h 5466304"/>
              <a:gd name="connsiteX99" fmla="*/ 8078875 w 8561195"/>
              <a:gd name="connsiteY99" fmla="*/ 552660 h 5466304"/>
              <a:gd name="connsiteX100" fmla="*/ 7968343 w 8561195"/>
              <a:gd name="connsiteY100" fmla="*/ 633046 h 5466304"/>
              <a:gd name="connsiteX101" fmla="*/ 7887956 w 8561195"/>
              <a:gd name="connsiteY101" fmla="*/ 693337 h 5466304"/>
              <a:gd name="connsiteX102" fmla="*/ 7807569 w 8561195"/>
              <a:gd name="connsiteY102" fmla="*/ 743578 h 5466304"/>
              <a:gd name="connsiteX103" fmla="*/ 7697037 w 8561195"/>
              <a:gd name="connsiteY103" fmla="*/ 864159 h 5466304"/>
              <a:gd name="connsiteX104" fmla="*/ 7656844 w 8561195"/>
              <a:gd name="connsiteY104" fmla="*/ 924449 h 5466304"/>
              <a:gd name="connsiteX105" fmla="*/ 7556360 w 8561195"/>
              <a:gd name="connsiteY105" fmla="*/ 964642 h 5466304"/>
              <a:gd name="connsiteX106" fmla="*/ 7496070 w 8561195"/>
              <a:gd name="connsiteY106" fmla="*/ 1034980 h 5466304"/>
              <a:gd name="connsiteX107" fmla="*/ 7435780 w 8561195"/>
              <a:gd name="connsiteY107" fmla="*/ 1085222 h 5466304"/>
              <a:gd name="connsiteX108" fmla="*/ 7365442 w 8561195"/>
              <a:gd name="connsiteY108" fmla="*/ 1175657 h 5466304"/>
              <a:gd name="connsiteX109" fmla="*/ 7214716 w 8561195"/>
              <a:gd name="connsiteY109" fmla="*/ 1276141 h 5466304"/>
              <a:gd name="connsiteX110" fmla="*/ 7154426 w 8561195"/>
              <a:gd name="connsiteY110" fmla="*/ 1336431 h 5466304"/>
              <a:gd name="connsiteX111" fmla="*/ 7074039 w 8561195"/>
              <a:gd name="connsiteY111" fmla="*/ 1396721 h 5466304"/>
              <a:gd name="connsiteX112" fmla="*/ 7023798 w 8561195"/>
              <a:gd name="connsiteY112" fmla="*/ 1467060 h 5466304"/>
              <a:gd name="connsiteX113" fmla="*/ 6983604 w 8561195"/>
              <a:gd name="connsiteY113" fmla="*/ 1557495 h 5466304"/>
              <a:gd name="connsiteX114" fmla="*/ 6903217 w 8561195"/>
              <a:gd name="connsiteY114" fmla="*/ 1607737 h 5466304"/>
              <a:gd name="connsiteX115" fmla="*/ 6802734 w 8561195"/>
              <a:gd name="connsiteY115" fmla="*/ 1627833 h 5466304"/>
              <a:gd name="connsiteX116" fmla="*/ 6722347 w 8561195"/>
              <a:gd name="connsiteY116" fmla="*/ 1678075 h 5466304"/>
              <a:gd name="connsiteX117" fmla="*/ 6591719 w 8561195"/>
              <a:gd name="connsiteY117" fmla="*/ 1718268 h 5466304"/>
              <a:gd name="connsiteX118" fmla="*/ 6461090 w 8561195"/>
              <a:gd name="connsiteY118" fmla="*/ 1758462 h 5466304"/>
              <a:gd name="connsiteX119" fmla="*/ 6310365 w 8561195"/>
              <a:gd name="connsiteY119" fmla="*/ 1818752 h 5466304"/>
              <a:gd name="connsiteX120" fmla="*/ 6159639 w 8561195"/>
              <a:gd name="connsiteY120" fmla="*/ 1858945 h 5466304"/>
              <a:gd name="connsiteX121" fmla="*/ 6079253 w 8561195"/>
              <a:gd name="connsiteY121" fmla="*/ 1919235 h 5466304"/>
              <a:gd name="connsiteX122" fmla="*/ 6029011 w 8561195"/>
              <a:gd name="connsiteY122" fmla="*/ 1969477 h 5466304"/>
              <a:gd name="connsiteX123" fmla="*/ 5928527 w 8561195"/>
              <a:gd name="connsiteY123" fmla="*/ 1989574 h 5466304"/>
              <a:gd name="connsiteX124" fmla="*/ 5817995 w 8561195"/>
              <a:gd name="connsiteY124" fmla="*/ 2029767 h 5466304"/>
              <a:gd name="connsiteX125" fmla="*/ 5767754 w 8561195"/>
              <a:gd name="connsiteY125" fmla="*/ 2090057 h 5466304"/>
              <a:gd name="connsiteX126" fmla="*/ 5647174 w 8561195"/>
              <a:gd name="connsiteY126" fmla="*/ 2120202 h 5466304"/>
              <a:gd name="connsiteX127" fmla="*/ 5536642 w 8561195"/>
              <a:gd name="connsiteY127" fmla="*/ 2170444 h 5466304"/>
              <a:gd name="connsiteX128" fmla="*/ 5335675 w 8561195"/>
              <a:gd name="connsiteY128" fmla="*/ 2260879 h 5466304"/>
              <a:gd name="connsiteX129" fmla="*/ 5255288 w 8561195"/>
              <a:gd name="connsiteY129" fmla="*/ 2351315 h 5466304"/>
              <a:gd name="connsiteX130" fmla="*/ 5174901 w 8561195"/>
              <a:gd name="connsiteY130" fmla="*/ 2441750 h 5466304"/>
              <a:gd name="connsiteX131" fmla="*/ 5084466 w 8561195"/>
              <a:gd name="connsiteY131" fmla="*/ 2522137 h 5466304"/>
              <a:gd name="connsiteX132" fmla="*/ 5004079 w 8561195"/>
              <a:gd name="connsiteY132" fmla="*/ 2602523 h 5466304"/>
              <a:gd name="connsiteX133" fmla="*/ 4883499 w 8561195"/>
              <a:gd name="connsiteY133" fmla="*/ 2682910 h 5466304"/>
              <a:gd name="connsiteX134" fmla="*/ 4793064 w 8561195"/>
              <a:gd name="connsiteY134" fmla="*/ 2803490 h 5466304"/>
              <a:gd name="connsiteX135" fmla="*/ 4762919 w 8561195"/>
              <a:gd name="connsiteY135" fmla="*/ 2863780 h 5466304"/>
              <a:gd name="connsiteX136" fmla="*/ 4682532 w 8561195"/>
              <a:gd name="connsiteY136" fmla="*/ 2893926 h 5466304"/>
              <a:gd name="connsiteX137" fmla="*/ 4592097 w 8561195"/>
              <a:gd name="connsiteY137" fmla="*/ 2914022 h 5466304"/>
              <a:gd name="connsiteX138" fmla="*/ 4582048 w 8561195"/>
              <a:gd name="connsiteY138" fmla="*/ 2974312 h 5466304"/>
              <a:gd name="connsiteX139" fmla="*/ 4491613 w 8561195"/>
              <a:gd name="connsiteY139" fmla="*/ 3024554 h 5466304"/>
              <a:gd name="connsiteX140" fmla="*/ 4441371 w 8561195"/>
              <a:gd name="connsiteY140" fmla="*/ 3074796 h 5466304"/>
              <a:gd name="connsiteX141" fmla="*/ 4391130 w 8561195"/>
              <a:gd name="connsiteY141" fmla="*/ 3104941 h 5466304"/>
              <a:gd name="connsiteX142" fmla="*/ 4300694 w 8561195"/>
              <a:gd name="connsiteY142" fmla="*/ 3155183 h 5466304"/>
              <a:gd name="connsiteX143" fmla="*/ 4230356 w 8561195"/>
              <a:gd name="connsiteY143" fmla="*/ 3185328 h 5466304"/>
              <a:gd name="connsiteX144" fmla="*/ 4079631 w 8561195"/>
              <a:gd name="connsiteY144" fmla="*/ 3285811 h 5466304"/>
              <a:gd name="connsiteX145" fmla="*/ 3969099 w 8561195"/>
              <a:gd name="connsiteY145" fmla="*/ 3376246 h 5466304"/>
              <a:gd name="connsiteX146" fmla="*/ 3908809 w 8561195"/>
              <a:gd name="connsiteY146" fmla="*/ 3416440 h 5466304"/>
              <a:gd name="connsiteX147" fmla="*/ 3848519 w 8561195"/>
              <a:gd name="connsiteY147" fmla="*/ 3476730 h 5466304"/>
              <a:gd name="connsiteX148" fmla="*/ 3748035 w 8561195"/>
              <a:gd name="connsiteY148" fmla="*/ 3496827 h 5466304"/>
              <a:gd name="connsiteX149" fmla="*/ 3687745 w 8561195"/>
              <a:gd name="connsiteY149" fmla="*/ 3547068 h 5466304"/>
              <a:gd name="connsiteX150" fmla="*/ 3607358 w 8561195"/>
              <a:gd name="connsiteY150" fmla="*/ 3597310 h 5466304"/>
              <a:gd name="connsiteX151" fmla="*/ 3567165 w 8561195"/>
              <a:gd name="connsiteY151" fmla="*/ 3627455 h 5466304"/>
              <a:gd name="connsiteX152" fmla="*/ 3496826 w 8561195"/>
              <a:gd name="connsiteY152" fmla="*/ 3667649 h 5466304"/>
              <a:gd name="connsiteX153" fmla="*/ 3416439 w 8561195"/>
              <a:gd name="connsiteY153" fmla="*/ 3687745 h 5466304"/>
              <a:gd name="connsiteX154" fmla="*/ 3336053 w 8561195"/>
              <a:gd name="connsiteY154" fmla="*/ 3758084 h 5466304"/>
              <a:gd name="connsiteX155" fmla="*/ 3245617 w 8561195"/>
              <a:gd name="connsiteY155" fmla="*/ 3788229 h 5466304"/>
              <a:gd name="connsiteX156" fmla="*/ 3175279 w 8561195"/>
              <a:gd name="connsiteY156" fmla="*/ 3828422 h 5466304"/>
              <a:gd name="connsiteX157" fmla="*/ 3084844 w 8561195"/>
              <a:gd name="connsiteY157" fmla="*/ 3878664 h 5466304"/>
              <a:gd name="connsiteX158" fmla="*/ 3014505 w 8561195"/>
              <a:gd name="connsiteY158" fmla="*/ 3928906 h 5466304"/>
              <a:gd name="connsiteX159" fmla="*/ 2863780 w 8561195"/>
              <a:gd name="connsiteY159" fmla="*/ 4009293 h 5466304"/>
              <a:gd name="connsiteX160" fmla="*/ 2763297 w 8561195"/>
              <a:gd name="connsiteY160" fmla="*/ 4069583 h 5466304"/>
              <a:gd name="connsiteX161" fmla="*/ 2642716 w 8561195"/>
              <a:gd name="connsiteY161" fmla="*/ 4119824 h 5466304"/>
              <a:gd name="connsiteX162" fmla="*/ 2592475 w 8561195"/>
              <a:gd name="connsiteY162" fmla="*/ 4149969 h 5466304"/>
              <a:gd name="connsiteX163" fmla="*/ 2522136 w 8561195"/>
              <a:gd name="connsiteY163" fmla="*/ 4200211 h 5466304"/>
              <a:gd name="connsiteX164" fmla="*/ 2431701 w 8561195"/>
              <a:gd name="connsiteY164" fmla="*/ 4260501 h 5466304"/>
              <a:gd name="connsiteX165" fmla="*/ 2401556 w 8561195"/>
              <a:gd name="connsiteY165" fmla="*/ 4290646 h 5466304"/>
              <a:gd name="connsiteX166" fmla="*/ 2311121 w 8561195"/>
              <a:gd name="connsiteY166" fmla="*/ 4340888 h 5466304"/>
              <a:gd name="connsiteX167" fmla="*/ 2230734 w 8561195"/>
              <a:gd name="connsiteY167" fmla="*/ 4381082 h 5466304"/>
              <a:gd name="connsiteX168" fmla="*/ 2170444 w 8561195"/>
              <a:gd name="connsiteY168" fmla="*/ 4411227 h 5466304"/>
              <a:gd name="connsiteX169" fmla="*/ 2080009 w 8561195"/>
              <a:gd name="connsiteY169" fmla="*/ 4471517 h 5466304"/>
              <a:gd name="connsiteX170" fmla="*/ 1989574 w 8561195"/>
              <a:gd name="connsiteY170" fmla="*/ 4501662 h 5466304"/>
              <a:gd name="connsiteX171" fmla="*/ 1989574 w 8561195"/>
              <a:gd name="connsiteY171" fmla="*/ 4501662 h 5466304"/>
              <a:gd name="connsiteX172" fmla="*/ 1889090 w 8561195"/>
              <a:gd name="connsiteY172" fmla="*/ 4582049 h 5466304"/>
              <a:gd name="connsiteX173" fmla="*/ 1808703 w 8561195"/>
              <a:gd name="connsiteY173" fmla="*/ 4612194 h 5466304"/>
              <a:gd name="connsiteX174" fmla="*/ 1758461 w 8561195"/>
              <a:gd name="connsiteY174" fmla="*/ 4652387 h 5466304"/>
              <a:gd name="connsiteX175" fmla="*/ 1698171 w 8561195"/>
              <a:gd name="connsiteY175" fmla="*/ 4732774 h 5466304"/>
              <a:gd name="connsiteX176" fmla="*/ 1627833 w 8561195"/>
              <a:gd name="connsiteY176" fmla="*/ 4772967 h 5466304"/>
              <a:gd name="connsiteX177" fmla="*/ 1527349 w 8561195"/>
              <a:gd name="connsiteY177" fmla="*/ 4833257 h 5466304"/>
              <a:gd name="connsiteX178" fmla="*/ 1467059 w 8561195"/>
              <a:gd name="connsiteY178" fmla="*/ 4893548 h 5466304"/>
              <a:gd name="connsiteX179" fmla="*/ 1436914 w 8561195"/>
              <a:gd name="connsiteY179" fmla="*/ 4913644 h 5466304"/>
              <a:gd name="connsiteX180" fmla="*/ 1406769 w 8561195"/>
              <a:gd name="connsiteY180" fmla="*/ 4953838 h 5466304"/>
              <a:gd name="connsiteX181" fmla="*/ 1336431 w 8561195"/>
              <a:gd name="connsiteY181" fmla="*/ 5004079 h 5466304"/>
              <a:gd name="connsiteX182" fmla="*/ 1215850 w 8561195"/>
              <a:gd name="connsiteY182" fmla="*/ 5064369 h 5466304"/>
              <a:gd name="connsiteX183" fmla="*/ 1085222 w 8561195"/>
              <a:gd name="connsiteY183" fmla="*/ 5104563 h 5466304"/>
              <a:gd name="connsiteX184" fmla="*/ 964642 w 8561195"/>
              <a:gd name="connsiteY184" fmla="*/ 5144756 h 5466304"/>
              <a:gd name="connsiteX185" fmla="*/ 864158 w 8561195"/>
              <a:gd name="connsiteY185" fmla="*/ 5194998 h 5466304"/>
              <a:gd name="connsiteX186" fmla="*/ 743578 w 8561195"/>
              <a:gd name="connsiteY186" fmla="*/ 5245240 h 5466304"/>
              <a:gd name="connsiteX187" fmla="*/ 622998 w 8561195"/>
              <a:gd name="connsiteY187" fmla="*/ 5285433 h 5466304"/>
              <a:gd name="connsiteX188" fmla="*/ 552659 w 8561195"/>
              <a:gd name="connsiteY188" fmla="*/ 5335675 h 5466304"/>
              <a:gd name="connsiteX189" fmla="*/ 472272 w 8561195"/>
              <a:gd name="connsiteY189" fmla="*/ 5365820 h 5466304"/>
              <a:gd name="connsiteX190" fmla="*/ 381837 w 8561195"/>
              <a:gd name="connsiteY190" fmla="*/ 5395965 h 5466304"/>
              <a:gd name="connsiteX191" fmla="*/ 361741 w 8561195"/>
              <a:gd name="connsiteY191" fmla="*/ 5466304 h 5466304"/>
              <a:gd name="connsiteX192" fmla="*/ 180870 w 8561195"/>
              <a:gd name="connsiteY192" fmla="*/ 5466304 h 5466304"/>
              <a:gd name="connsiteX193" fmla="*/ 0 w 8561195"/>
              <a:gd name="connsiteY193" fmla="*/ 5456255 h 54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8561195" h="5466304">
                <a:moveTo>
                  <a:pt x="0" y="5456255"/>
                </a:moveTo>
                <a:lnTo>
                  <a:pt x="70338" y="5245240"/>
                </a:lnTo>
                <a:lnTo>
                  <a:pt x="190919" y="5084466"/>
                </a:lnTo>
                <a:lnTo>
                  <a:pt x="301450" y="4963886"/>
                </a:lnTo>
                <a:lnTo>
                  <a:pt x="381837" y="4863402"/>
                </a:lnTo>
                <a:lnTo>
                  <a:pt x="482321" y="4752871"/>
                </a:lnTo>
                <a:lnTo>
                  <a:pt x="683288" y="4582049"/>
                </a:lnTo>
                <a:lnTo>
                  <a:pt x="813916" y="4461468"/>
                </a:lnTo>
                <a:lnTo>
                  <a:pt x="894303" y="4320791"/>
                </a:lnTo>
                <a:lnTo>
                  <a:pt x="954593" y="4190163"/>
                </a:lnTo>
                <a:lnTo>
                  <a:pt x="994787" y="4149969"/>
                </a:lnTo>
                <a:lnTo>
                  <a:pt x="1105319" y="4129873"/>
                </a:lnTo>
                <a:lnTo>
                  <a:pt x="1195754" y="4059534"/>
                </a:lnTo>
                <a:lnTo>
                  <a:pt x="1296237" y="3979148"/>
                </a:lnTo>
                <a:lnTo>
                  <a:pt x="1406769" y="3898761"/>
                </a:lnTo>
                <a:lnTo>
                  <a:pt x="1587639" y="3798277"/>
                </a:lnTo>
                <a:lnTo>
                  <a:pt x="1818752" y="3657600"/>
                </a:lnTo>
                <a:lnTo>
                  <a:pt x="1919235" y="3547068"/>
                </a:lnTo>
                <a:lnTo>
                  <a:pt x="2049864" y="3426488"/>
                </a:lnTo>
                <a:lnTo>
                  <a:pt x="2180492" y="3295860"/>
                </a:lnTo>
                <a:lnTo>
                  <a:pt x="2311121" y="3225521"/>
                </a:lnTo>
                <a:lnTo>
                  <a:pt x="2351314" y="3135086"/>
                </a:lnTo>
                <a:lnTo>
                  <a:pt x="2461846" y="3125038"/>
                </a:lnTo>
                <a:lnTo>
                  <a:pt x="2552281" y="3084844"/>
                </a:lnTo>
                <a:lnTo>
                  <a:pt x="2652765" y="3054699"/>
                </a:lnTo>
                <a:lnTo>
                  <a:pt x="2733152" y="2984361"/>
                </a:lnTo>
                <a:lnTo>
                  <a:pt x="2783393" y="2903974"/>
                </a:lnTo>
                <a:lnTo>
                  <a:pt x="2914022" y="2753249"/>
                </a:lnTo>
                <a:lnTo>
                  <a:pt x="3084844" y="2662813"/>
                </a:lnTo>
                <a:lnTo>
                  <a:pt x="3205424" y="2612572"/>
                </a:lnTo>
                <a:lnTo>
                  <a:pt x="3305908" y="2532185"/>
                </a:lnTo>
                <a:lnTo>
                  <a:pt x="3426488" y="2471895"/>
                </a:lnTo>
                <a:lnTo>
                  <a:pt x="3526971" y="2381460"/>
                </a:lnTo>
                <a:lnTo>
                  <a:pt x="3667648" y="2321169"/>
                </a:lnTo>
                <a:lnTo>
                  <a:pt x="3758083" y="2220686"/>
                </a:lnTo>
                <a:lnTo>
                  <a:pt x="3878664" y="2160396"/>
                </a:lnTo>
                <a:lnTo>
                  <a:pt x="3999244" y="2049864"/>
                </a:lnTo>
                <a:lnTo>
                  <a:pt x="4129872" y="1949380"/>
                </a:lnTo>
                <a:lnTo>
                  <a:pt x="4210259" y="1889090"/>
                </a:lnTo>
                <a:lnTo>
                  <a:pt x="4280598" y="1838849"/>
                </a:lnTo>
                <a:lnTo>
                  <a:pt x="4441371" y="1758462"/>
                </a:lnTo>
                <a:lnTo>
                  <a:pt x="4541855" y="1708220"/>
                </a:lnTo>
                <a:lnTo>
                  <a:pt x="4632290" y="1657978"/>
                </a:lnTo>
                <a:lnTo>
                  <a:pt x="4702628" y="1637882"/>
                </a:lnTo>
                <a:lnTo>
                  <a:pt x="4883499" y="1637882"/>
                </a:lnTo>
                <a:lnTo>
                  <a:pt x="4973934" y="1617785"/>
                </a:lnTo>
                <a:lnTo>
                  <a:pt x="5044272" y="1577591"/>
                </a:lnTo>
                <a:lnTo>
                  <a:pt x="5094514" y="1537398"/>
                </a:lnTo>
                <a:lnTo>
                  <a:pt x="5144756" y="1517301"/>
                </a:lnTo>
                <a:lnTo>
                  <a:pt x="5194998" y="1507253"/>
                </a:lnTo>
                <a:lnTo>
                  <a:pt x="5245239" y="1507253"/>
                </a:lnTo>
                <a:lnTo>
                  <a:pt x="5335675" y="1487156"/>
                </a:lnTo>
                <a:lnTo>
                  <a:pt x="5385916" y="1477108"/>
                </a:lnTo>
                <a:lnTo>
                  <a:pt x="5446206" y="1446963"/>
                </a:lnTo>
                <a:lnTo>
                  <a:pt x="5496448" y="1416818"/>
                </a:lnTo>
                <a:lnTo>
                  <a:pt x="5566787" y="1406769"/>
                </a:lnTo>
                <a:lnTo>
                  <a:pt x="5647174" y="1386673"/>
                </a:lnTo>
                <a:lnTo>
                  <a:pt x="5777802" y="1326383"/>
                </a:lnTo>
                <a:lnTo>
                  <a:pt x="5817995" y="1286189"/>
                </a:lnTo>
                <a:lnTo>
                  <a:pt x="5878286" y="1276141"/>
                </a:lnTo>
                <a:lnTo>
                  <a:pt x="5968721" y="1235948"/>
                </a:lnTo>
                <a:lnTo>
                  <a:pt x="6069204" y="1235948"/>
                </a:lnTo>
                <a:lnTo>
                  <a:pt x="6159639" y="1235948"/>
                </a:lnTo>
                <a:lnTo>
                  <a:pt x="6260123" y="1235948"/>
                </a:lnTo>
                <a:lnTo>
                  <a:pt x="6290268" y="1185706"/>
                </a:lnTo>
                <a:lnTo>
                  <a:pt x="6420897" y="1115367"/>
                </a:lnTo>
                <a:lnTo>
                  <a:pt x="6501283" y="1095271"/>
                </a:lnTo>
                <a:lnTo>
                  <a:pt x="6611815" y="1034980"/>
                </a:lnTo>
                <a:lnTo>
                  <a:pt x="6682154" y="964642"/>
                </a:lnTo>
                <a:lnTo>
                  <a:pt x="6762541" y="904352"/>
                </a:lnTo>
                <a:lnTo>
                  <a:pt x="6852976" y="844062"/>
                </a:lnTo>
                <a:lnTo>
                  <a:pt x="6993653" y="753627"/>
                </a:lnTo>
                <a:lnTo>
                  <a:pt x="7104185" y="713433"/>
                </a:lnTo>
                <a:lnTo>
                  <a:pt x="7154426" y="673240"/>
                </a:lnTo>
                <a:lnTo>
                  <a:pt x="7214716" y="612950"/>
                </a:lnTo>
                <a:lnTo>
                  <a:pt x="7305152" y="582805"/>
                </a:lnTo>
                <a:lnTo>
                  <a:pt x="7395587" y="512466"/>
                </a:lnTo>
                <a:lnTo>
                  <a:pt x="7496070" y="472273"/>
                </a:lnTo>
                <a:lnTo>
                  <a:pt x="7556360" y="452176"/>
                </a:lnTo>
                <a:lnTo>
                  <a:pt x="7556360" y="432079"/>
                </a:lnTo>
                <a:lnTo>
                  <a:pt x="7596554" y="371789"/>
                </a:lnTo>
                <a:lnTo>
                  <a:pt x="7666892" y="351693"/>
                </a:lnTo>
                <a:lnTo>
                  <a:pt x="7757327" y="341644"/>
                </a:lnTo>
                <a:lnTo>
                  <a:pt x="7807569" y="311499"/>
                </a:lnTo>
                <a:lnTo>
                  <a:pt x="7908053" y="271306"/>
                </a:lnTo>
                <a:lnTo>
                  <a:pt x="7998488" y="231112"/>
                </a:lnTo>
                <a:lnTo>
                  <a:pt x="8058778" y="200967"/>
                </a:lnTo>
                <a:lnTo>
                  <a:pt x="8109020" y="170822"/>
                </a:lnTo>
                <a:lnTo>
                  <a:pt x="8199455" y="160774"/>
                </a:lnTo>
                <a:lnTo>
                  <a:pt x="8299938" y="130629"/>
                </a:lnTo>
                <a:lnTo>
                  <a:pt x="8440615" y="110532"/>
                </a:lnTo>
                <a:lnTo>
                  <a:pt x="8500905" y="50242"/>
                </a:lnTo>
                <a:lnTo>
                  <a:pt x="8551147" y="0"/>
                </a:lnTo>
                <a:lnTo>
                  <a:pt x="8561195" y="60290"/>
                </a:lnTo>
                <a:lnTo>
                  <a:pt x="8531050" y="150726"/>
                </a:lnTo>
                <a:lnTo>
                  <a:pt x="8460712" y="221064"/>
                </a:lnTo>
                <a:lnTo>
                  <a:pt x="8360228" y="291402"/>
                </a:lnTo>
                <a:lnTo>
                  <a:pt x="8269793" y="361741"/>
                </a:lnTo>
                <a:lnTo>
                  <a:pt x="8189406" y="432079"/>
                </a:lnTo>
                <a:lnTo>
                  <a:pt x="8078875" y="552660"/>
                </a:lnTo>
                <a:lnTo>
                  <a:pt x="7968343" y="633046"/>
                </a:lnTo>
                <a:lnTo>
                  <a:pt x="7887956" y="693337"/>
                </a:lnTo>
                <a:lnTo>
                  <a:pt x="7807569" y="743578"/>
                </a:lnTo>
                <a:lnTo>
                  <a:pt x="7697037" y="864159"/>
                </a:lnTo>
                <a:lnTo>
                  <a:pt x="7656844" y="924449"/>
                </a:lnTo>
                <a:lnTo>
                  <a:pt x="7556360" y="964642"/>
                </a:lnTo>
                <a:lnTo>
                  <a:pt x="7496070" y="1034980"/>
                </a:lnTo>
                <a:lnTo>
                  <a:pt x="7435780" y="1085222"/>
                </a:lnTo>
                <a:lnTo>
                  <a:pt x="7365442" y="1175657"/>
                </a:lnTo>
                <a:lnTo>
                  <a:pt x="7214716" y="1276141"/>
                </a:lnTo>
                <a:lnTo>
                  <a:pt x="7154426" y="1336431"/>
                </a:lnTo>
                <a:lnTo>
                  <a:pt x="7074039" y="1396721"/>
                </a:lnTo>
                <a:lnTo>
                  <a:pt x="7023798" y="1467060"/>
                </a:lnTo>
                <a:lnTo>
                  <a:pt x="6983604" y="1557495"/>
                </a:lnTo>
                <a:lnTo>
                  <a:pt x="6903217" y="1607737"/>
                </a:lnTo>
                <a:lnTo>
                  <a:pt x="6802734" y="1627833"/>
                </a:lnTo>
                <a:lnTo>
                  <a:pt x="6722347" y="1678075"/>
                </a:lnTo>
                <a:lnTo>
                  <a:pt x="6591719" y="1718268"/>
                </a:lnTo>
                <a:lnTo>
                  <a:pt x="6461090" y="1758462"/>
                </a:lnTo>
                <a:lnTo>
                  <a:pt x="6310365" y="1818752"/>
                </a:lnTo>
                <a:lnTo>
                  <a:pt x="6159639" y="1858945"/>
                </a:lnTo>
                <a:lnTo>
                  <a:pt x="6079253" y="1919235"/>
                </a:lnTo>
                <a:lnTo>
                  <a:pt x="6029011" y="1969477"/>
                </a:lnTo>
                <a:lnTo>
                  <a:pt x="5928527" y="1989574"/>
                </a:lnTo>
                <a:lnTo>
                  <a:pt x="5817995" y="2029767"/>
                </a:lnTo>
                <a:lnTo>
                  <a:pt x="5767754" y="2090057"/>
                </a:lnTo>
                <a:lnTo>
                  <a:pt x="5647174" y="2120202"/>
                </a:lnTo>
                <a:lnTo>
                  <a:pt x="5536642" y="2170444"/>
                </a:lnTo>
                <a:lnTo>
                  <a:pt x="5335675" y="2260879"/>
                </a:lnTo>
                <a:lnTo>
                  <a:pt x="5255288" y="2351315"/>
                </a:lnTo>
                <a:lnTo>
                  <a:pt x="5174901" y="2441750"/>
                </a:lnTo>
                <a:lnTo>
                  <a:pt x="5084466" y="2522137"/>
                </a:lnTo>
                <a:lnTo>
                  <a:pt x="5004079" y="2602523"/>
                </a:lnTo>
                <a:lnTo>
                  <a:pt x="4883499" y="2682910"/>
                </a:lnTo>
                <a:lnTo>
                  <a:pt x="4793064" y="2803490"/>
                </a:lnTo>
                <a:lnTo>
                  <a:pt x="4762919" y="2863780"/>
                </a:lnTo>
                <a:lnTo>
                  <a:pt x="4682532" y="2893926"/>
                </a:lnTo>
                <a:lnTo>
                  <a:pt x="4592097" y="2914022"/>
                </a:lnTo>
                <a:lnTo>
                  <a:pt x="4582048" y="2974312"/>
                </a:lnTo>
                <a:lnTo>
                  <a:pt x="4491613" y="3024554"/>
                </a:lnTo>
                <a:lnTo>
                  <a:pt x="4441371" y="3074796"/>
                </a:lnTo>
                <a:lnTo>
                  <a:pt x="4391130" y="3104941"/>
                </a:lnTo>
                <a:lnTo>
                  <a:pt x="4300694" y="3155183"/>
                </a:lnTo>
                <a:lnTo>
                  <a:pt x="4230356" y="3185328"/>
                </a:lnTo>
                <a:lnTo>
                  <a:pt x="4079631" y="3285811"/>
                </a:lnTo>
                <a:lnTo>
                  <a:pt x="3969099" y="3376246"/>
                </a:lnTo>
                <a:lnTo>
                  <a:pt x="3908809" y="3416440"/>
                </a:lnTo>
                <a:lnTo>
                  <a:pt x="3848519" y="3476730"/>
                </a:lnTo>
                <a:lnTo>
                  <a:pt x="3748035" y="3496827"/>
                </a:lnTo>
                <a:lnTo>
                  <a:pt x="3687745" y="3547068"/>
                </a:lnTo>
                <a:lnTo>
                  <a:pt x="3607358" y="3597310"/>
                </a:lnTo>
                <a:lnTo>
                  <a:pt x="3567165" y="3627455"/>
                </a:lnTo>
                <a:lnTo>
                  <a:pt x="3496826" y="3667649"/>
                </a:lnTo>
                <a:lnTo>
                  <a:pt x="3416439" y="3687745"/>
                </a:lnTo>
                <a:lnTo>
                  <a:pt x="3336053" y="3758084"/>
                </a:lnTo>
                <a:lnTo>
                  <a:pt x="3245617" y="3788229"/>
                </a:lnTo>
                <a:lnTo>
                  <a:pt x="3175279" y="3828422"/>
                </a:lnTo>
                <a:lnTo>
                  <a:pt x="3084844" y="3878664"/>
                </a:lnTo>
                <a:lnTo>
                  <a:pt x="3014505" y="3928906"/>
                </a:lnTo>
                <a:lnTo>
                  <a:pt x="2863780" y="4009293"/>
                </a:lnTo>
                <a:lnTo>
                  <a:pt x="2763297" y="4069583"/>
                </a:lnTo>
                <a:lnTo>
                  <a:pt x="2642716" y="4119824"/>
                </a:lnTo>
                <a:lnTo>
                  <a:pt x="2592475" y="4149969"/>
                </a:lnTo>
                <a:lnTo>
                  <a:pt x="2522136" y="4200211"/>
                </a:lnTo>
                <a:lnTo>
                  <a:pt x="2431701" y="4260501"/>
                </a:lnTo>
                <a:lnTo>
                  <a:pt x="2401556" y="4290646"/>
                </a:lnTo>
                <a:lnTo>
                  <a:pt x="2311121" y="4340888"/>
                </a:lnTo>
                <a:lnTo>
                  <a:pt x="2230734" y="4381082"/>
                </a:lnTo>
                <a:lnTo>
                  <a:pt x="2170444" y="4411227"/>
                </a:lnTo>
                <a:lnTo>
                  <a:pt x="2080009" y="4471517"/>
                </a:lnTo>
                <a:lnTo>
                  <a:pt x="1989574" y="4501662"/>
                </a:lnTo>
                <a:lnTo>
                  <a:pt x="1989574" y="4501662"/>
                </a:lnTo>
                <a:lnTo>
                  <a:pt x="1889090" y="4582049"/>
                </a:lnTo>
                <a:lnTo>
                  <a:pt x="1808703" y="4612194"/>
                </a:lnTo>
                <a:lnTo>
                  <a:pt x="1758461" y="4652387"/>
                </a:lnTo>
                <a:lnTo>
                  <a:pt x="1698171" y="4732774"/>
                </a:lnTo>
                <a:lnTo>
                  <a:pt x="1627833" y="4772967"/>
                </a:lnTo>
                <a:lnTo>
                  <a:pt x="1527349" y="4833257"/>
                </a:lnTo>
                <a:lnTo>
                  <a:pt x="1467059" y="4893548"/>
                </a:lnTo>
                <a:lnTo>
                  <a:pt x="1436914" y="4913644"/>
                </a:lnTo>
                <a:lnTo>
                  <a:pt x="1406769" y="4953838"/>
                </a:lnTo>
                <a:lnTo>
                  <a:pt x="1336431" y="5004079"/>
                </a:lnTo>
                <a:lnTo>
                  <a:pt x="1215850" y="5064369"/>
                </a:lnTo>
                <a:lnTo>
                  <a:pt x="1085222" y="5104563"/>
                </a:lnTo>
                <a:lnTo>
                  <a:pt x="964642" y="5144756"/>
                </a:lnTo>
                <a:lnTo>
                  <a:pt x="864158" y="5194998"/>
                </a:lnTo>
                <a:lnTo>
                  <a:pt x="743578" y="5245240"/>
                </a:lnTo>
                <a:lnTo>
                  <a:pt x="622998" y="5285433"/>
                </a:lnTo>
                <a:lnTo>
                  <a:pt x="552659" y="5335675"/>
                </a:lnTo>
                <a:lnTo>
                  <a:pt x="472272" y="5365820"/>
                </a:lnTo>
                <a:lnTo>
                  <a:pt x="381837" y="5395965"/>
                </a:lnTo>
                <a:lnTo>
                  <a:pt x="361741" y="5466304"/>
                </a:lnTo>
                <a:lnTo>
                  <a:pt x="180870" y="5466304"/>
                </a:lnTo>
                <a:lnTo>
                  <a:pt x="0" y="5456255"/>
                </a:lnTo>
                <a:close/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20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715" y="1883798"/>
            <a:ext cx="7248148" cy="2896172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2974336" y="4097052"/>
            <a:ext cx="1067289" cy="24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pl-PL" sz="1600" dirty="0" err="1" smtClean="0">
                <a:solidFill>
                  <a:schemeClr val="bg2"/>
                </a:solidFill>
                <a:latin typeface="Arial"/>
              </a:rPr>
              <a:t>Condenser</a:t>
            </a:r>
            <a:endParaRPr lang="pl-PL" sz="1600" dirty="0">
              <a:solidFill>
                <a:schemeClr val="bg2"/>
              </a:solidFill>
              <a:latin typeface="Arial"/>
            </a:endParaRPr>
          </a:p>
        </p:txBody>
      </p:sp>
      <p:cxnSp>
        <p:nvCxnSpPr>
          <p:cNvPr id="17" name="Łącznik prosty ze strzałką 16"/>
          <p:cNvCxnSpPr/>
          <p:nvPr/>
        </p:nvCxnSpPr>
        <p:spPr bwMode="auto">
          <a:xfrm flipV="1">
            <a:off x="1980899" y="1597098"/>
            <a:ext cx="0" cy="554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pole tekstowe 21"/>
          <p:cNvSpPr txBox="1"/>
          <p:nvPr/>
        </p:nvSpPr>
        <p:spPr>
          <a:xfrm>
            <a:off x="3762070" y="374374"/>
            <a:ext cx="462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2"/>
                </a:solidFill>
                <a:latin typeface="Arial"/>
              </a:rPr>
              <a:t>LOHENGRIN </a:t>
            </a:r>
            <a:r>
              <a:rPr lang="pl-PL" b="1" dirty="0" err="1" smtClean="0">
                <a:solidFill>
                  <a:schemeClr val="bg2"/>
                </a:solidFill>
                <a:latin typeface="Arial"/>
              </a:rPr>
              <a:t>spectrometer</a:t>
            </a:r>
            <a:endParaRPr lang="pl-PL" b="1" dirty="0" smtClean="0">
              <a:solidFill>
                <a:schemeClr val="bg2"/>
              </a:solidFill>
              <a:latin typeface="Arial"/>
            </a:endParaRPr>
          </a:p>
          <a:p>
            <a:pPr algn="ctr"/>
            <a:r>
              <a:rPr lang="pl-PL" b="1" dirty="0" err="1" smtClean="0">
                <a:solidFill>
                  <a:schemeClr val="bg2"/>
                </a:solidFill>
                <a:latin typeface="Arial"/>
              </a:rPr>
              <a:t>at</a:t>
            </a:r>
            <a:r>
              <a:rPr lang="pl-PL" b="1" dirty="0" smtClean="0">
                <a:solidFill>
                  <a:schemeClr val="bg2"/>
                </a:solidFill>
                <a:latin typeface="Arial"/>
              </a:rPr>
              <a:t> ILL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6669211" y="5388139"/>
            <a:ext cx="321035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1600" dirty="0">
                <a:solidFill>
                  <a:srgbClr val="FFFFFF"/>
                </a:solidFill>
                <a:latin typeface="ZapfDingbats" pitchFamily="82" charset="2"/>
              </a:rPr>
              <a:t>4</a:t>
            </a:r>
            <a:r>
              <a:rPr lang="en-US" sz="16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sz="1600" dirty="0" err="1" smtClean="0">
                <a:solidFill>
                  <a:srgbClr val="FFFFFF"/>
                </a:solidFill>
                <a:latin typeface="Arial" charset="0"/>
              </a:rPr>
              <a:t>xxxxxxxx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i</a:t>
            </a:r>
            <a:r>
              <a:rPr lang="pl-PL" sz="1600" dirty="0" smtClean="0">
                <a:solidFill>
                  <a:srgbClr val="FFFFFF"/>
                </a:solidFill>
                <a:latin typeface="Arial" charset="0"/>
              </a:rPr>
              <a:t> et al., </a:t>
            </a:r>
          </a:p>
          <a:p>
            <a:pPr eaLnBrk="1" hangingPunct="1"/>
            <a:r>
              <a:rPr lang="pl-PL" sz="16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pl-PL" sz="1600" dirty="0" smtClean="0">
                <a:solidFill>
                  <a:srgbClr val="FFFFFF"/>
                </a:solidFill>
                <a:latin typeface="Arial" charset="0"/>
              </a:rPr>
              <a:t>  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Nucl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.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Phys.</a:t>
            </a:r>
            <a:r>
              <a:rPr lang="pl-PL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A701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, 217c (2002)</a:t>
            </a:r>
            <a:endParaRPr lang="pl-PL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6669211" y="6098269"/>
            <a:ext cx="319548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1600" dirty="0">
                <a:solidFill>
                  <a:srgbClr val="FFFFFF"/>
                </a:solidFill>
                <a:latin typeface="ZapfDingbats" pitchFamily="82" charset="2"/>
              </a:rPr>
              <a:t>4</a:t>
            </a:r>
            <a:r>
              <a:rPr lang="en-US" sz="16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sz="1600" dirty="0" err="1" smtClean="0">
                <a:solidFill>
                  <a:srgbClr val="FFFFFF"/>
                </a:solidFill>
                <a:latin typeface="Arial" charset="0"/>
              </a:rPr>
              <a:t>xxxxxxxxxxx</a:t>
            </a:r>
            <a:r>
              <a:rPr lang="pl-PL" sz="1600" dirty="0" smtClean="0">
                <a:solidFill>
                  <a:srgbClr val="FFFFFF"/>
                </a:solidFill>
                <a:latin typeface="Arial" charset="0"/>
              </a:rPr>
              <a:t>., </a:t>
            </a:r>
          </a:p>
          <a:p>
            <a:pPr eaLnBrk="1" hangingPunct="1"/>
            <a:r>
              <a:rPr lang="pl-PL" sz="16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pl-PL" sz="1600" dirty="0" smtClean="0">
                <a:solidFill>
                  <a:srgbClr val="FFFFFF"/>
                </a:solidFill>
                <a:latin typeface="Arial" charset="0"/>
              </a:rPr>
              <a:t>   </a:t>
            </a:r>
            <a:r>
              <a:rPr lang="pl-PL" sz="1600" dirty="0" err="1" smtClean="0">
                <a:solidFill>
                  <a:srgbClr val="FFFFFF"/>
                </a:solidFill>
                <a:latin typeface="Arial" charset="0"/>
              </a:rPr>
              <a:t>Eur</a:t>
            </a:r>
            <a:r>
              <a:rPr lang="pl-PL" sz="1600" dirty="0" smtClean="0">
                <a:solidFill>
                  <a:srgbClr val="FFFFFF"/>
                </a:solidFill>
                <a:latin typeface="Arial" charset="0"/>
              </a:rPr>
              <a:t>.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Phys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.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J.</a:t>
            </a:r>
            <a:r>
              <a:rPr lang="pl-PL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A 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20, 193 (2004).</a:t>
            </a:r>
            <a:endParaRPr lang="pl-PL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1091758" y="1484303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7030A0"/>
                </a:solidFill>
                <a:latin typeface="Arial"/>
              </a:rPr>
              <a:t>Ge </a:t>
            </a:r>
            <a:r>
              <a:rPr lang="pl-PL" b="1" dirty="0" err="1">
                <a:solidFill>
                  <a:srgbClr val="7030A0"/>
                </a:solidFill>
                <a:latin typeface="Arial"/>
              </a:rPr>
              <a:t>a</a:t>
            </a:r>
            <a:r>
              <a:rPr lang="pl-PL" b="1" dirty="0" err="1" smtClean="0">
                <a:solidFill>
                  <a:srgbClr val="7030A0"/>
                </a:solidFill>
                <a:latin typeface="Arial"/>
              </a:rPr>
              <a:t>rray</a:t>
            </a:r>
            <a:endParaRPr lang="pl-PL" b="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4143871" y="2942492"/>
            <a:ext cx="13805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2"/>
                </a:solidFill>
                <a:latin typeface="Arial"/>
              </a:rPr>
              <a:t>Dipole</a:t>
            </a:r>
          </a:p>
          <a:p>
            <a:pPr algn="ctr"/>
            <a:r>
              <a:rPr lang="pl-PL" sz="1600" dirty="0" smtClean="0">
                <a:solidFill>
                  <a:schemeClr val="bg2"/>
                </a:solidFill>
                <a:latin typeface="Arial"/>
              </a:rPr>
              <a:t>magnet</a:t>
            </a:r>
            <a:endParaRPr lang="pl-PL" sz="1600" dirty="0">
              <a:solidFill>
                <a:schemeClr val="bg2"/>
              </a:solidFill>
              <a:latin typeface="Arial"/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2112108" y="2128960"/>
            <a:ext cx="1067289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1600" dirty="0" err="1" smtClean="0">
                <a:solidFill>
                  <a:schemeClr val="bg2"/>
                </a:solidFill>
                <a:latin typeface="Arial"/>
              </a:rPr>
              <a:t>Refocusing</a:t>
            </a:r>
            <a:r>
              <a:rPr lang="pl-PL" sz="1600" dirty="0" smtClean="0">
                <a:solidFill>
                  <a:schemeClr val="bg2"/>
                </a:solidFill>
                <a:latin typeface="Arial"/>
              </a:rPr>
              <a:t> </a:t>
            </a:r>
          </a:p>
          <a:p>
            <a:pPr algn="ctr"/>
            <a:r>
              <a:rPr lang="pl-PL" sz="1600" dirty="0" smtClean="0">
                <a:solidFill>
                  <a:schemeClr val="bg2"/>
                </a:solidFill>
                <a:latin typeface="Arial"/>
              </a:rPr>
              <a:t>magnet</a:t>
            </a:r>
            <a:endParaRPr lang="pl-PL" sz="1600" dirty="0">
              <a:solidFill>
                <a:schemeClr val="bg2"/>
              </a:solidFill>
              <a:latin typeface="Arial"/>
            </a:endParaRPr>
          </a:p>
        </p:txBody>
      </p:sp>
      <p:sp>
        <p:nvSpPr>
          <p:cNvPr id="25" name="Prostokąt 24"/>
          <p:cNvSpPr/>
          <p:nvPr/>
        </p:nvSpPr>
        <p:spPr bwMode="auto">
          <a:xfrm>
            <a:off x="7211446" y="1092191"/>
            <a:ext cx="3212713" cy="3466746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20" name="pole tekstowe 19"/>
          <p:cNvSpPr txBox="1"/>
          <p:nvPr/>
        </p:nvSpPr>
        <p:spPr>
          <a:xfrm>
            <a:off x="8266955" y="2950839"/>
            <a:ext cx="737458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pl-PL" sz="1800" dirty="0" smtClean="0">
                <a:solidFill>
                  <a:schemeClr val="bg2"/>
                </a:solidFill>
                <a:latin typeface="Arial"/>
              </a:rPr>
              <a:t>Target</a:t>
            </a:r>
            <a:endParaRPr lang="pl-PL" sz="1800" dirty="0">
              <a:solidFill>
                <a:schemeClr val="bg2"/>
              </a:solidFill>
              <a:latin typeface="Arial"/>
            </a:endParaRPr>
          </a:p>
        </p:txBody>
      </p:sp>
      <p:sp>
        <p:nvSpPr>
          <p:cNvPr id="34" name="pole tekstowe 33"/>
          <p:cNvSpPr txBox="1"/>
          <p:nvPr/>
        </p:nvSpPr>
        <p:spPr>
          <a:xfrm>
            <a:off x="7561087" y="1492685"/>
            <a:ext cx="190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 smtClean="0">
                <a:solidFill>
                  <a:srgbClr val="7030A0"/>
                </a:solidFill>
                <a:latin typeface="Arial"/>
              </a:rPr>
              <a:t>Reactor</a:t>
            </a:r>
            <a:endParaRPr lang="pl-PL" b="1" dirty="0">
              <a:solidFill>
                <a:srgbClr val="7030A0"/>
              </a:solidFill>
              <a:latin typeface="Arial"/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8226375" y="3278173"/>
            <a:ext cx="874638" cy="832289"/>
            <a:chOff x="1437858" y="1045525"/>
            <a:chExt cx="874638" cy="832289"/>
          </a:xfrm>
        </p:grpSpPr>
        <p:sp>
          <p:nvSpPr>
            <p:cNvPr id="2" name="Elipsa 1"/>
            <p:cNvSpPr/>
            <p:nvPr/>
          </p:nvSpPr>
          <p:spPr bwMode="auto">
            <a:xfrm>
              <a:off x="1437858" y="1045525"/>
              <a:ext cx="874638" cy="83228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l-PL" smtClean="0">
                <a:solidFill>
                  <a:srgbClr val="FFFFFF"/>
                </a:solidFill>
              </a:endParaRPr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481" y="1087544"/>
              <a:ext cx="707407" cy="790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upa 15"/>
          <p:cNvGrpSpPr/>
          <p:nvPr/>
        </p:nvGrpSpPr>
        <p:grpSpPr>
          <a:xfrm>
            <a:off x="1809262" y="2168769"/>
            <a:ext cx="6457694" cy="1582053"/>
            <a:chOff x="1809262" y="2168769"/>
            <a:chExt cx="6457694" cy="1582053"/>
          </a:xfrm>
        </p:grpSpPr>
        <p:grpSp>
          <p:nvGrpSpPr>
            <p:cNvPr id="39" name="Grupa 38"/>
            <p:cNvGrpSpPr/>
            <p:nvPr/>
          </p:nvGrpSpPr>
          <p:grpSpPr>
            <a:xfrm rot="5400000" flipV="1">
              <a:off x="4687480" y="171346"/>
              <a:ext cx="1029409" cy="6129543"/>
              <a:chOff x="2118511" y="1702051"/>
              <a:chExt cx="1162853" cy="4069021"/>
            </a:xfrm>
          </p:grpSpPr>
          <p:cxnSp>
            <p:nvCxnSpPr>
              <p:cNvPr id="6" name="Łącznik prostoliniowy 5"/>
              <p:cNvCxnSpPr/>
              <p:nvPr/>
            </p:nvCxnSpPr>
            <p:spPr bwMode="auto">
              <a:xfrm>
                <a:off x="2118511" y="1702051"/>
                <a:ext cx="838954" cy="620396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Łącznik prostoliniowy 26"/>
              <p:cNvCxnSpPr/>
              <p:nvPr/>
            </p:nvCxnSpPr>
            <p:spPr bwMode="auto">
              <a:xfrm flipH="1">
                <a:off x="3281363" y="3081338"/>
                <a:ext cx="1" cy="2689734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6" name="Dowolny kształt 35"/>
              <p:cNvSpPr/>
              <p:nvPr/>
            </p:nvSpPr>
            <p:spPr bwMode="auto">
              <a:xfrm>
                <a:off x="2962275" y="2328863"/>
                <a:ext cx="319088" cy="752475"/>
              </a:xfrm>
              <a:custGeom>
                <a:avLst/>
                <a:gdLst>
                  <a:gd name="connsiteX0" fmla="*/ 0 w 319088"/>
                  <a:gd name="connsiteY0" fmla="*/ 0 h 752475"/>
                  <a:gd name="connsiteX1" fmla="*/ 95250 w 319088"/>
                  <a:gd name="connsiteY1" fmla="*/ 90487 h 752475"/>
                  <a:gd name="connsiteX2" fmla="*/ 190500 w 319088"/>
                  <a:gd name="connsiteY2" fmla="*/ 209550 h 752475"/>
                  <a:gd name="connsiteX3" fmla="*/ 257175 w 319088"/>
                  <a:gd name="connsiteY3" fmla="*/ 347662 h 752475"/>
                  <a:gd name="connsiteX4" fmla="*/ 300038 w 319088"/>
                  <a:gd name="connsiteY4" fmla="*/ 523875 h 752475"/>
                  <a:gd name="connsiteX5" fmla="*/ 319088 w 319088"/>
                  <a:gd name="connsiteY5" fmla="*/ 752475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088" h="752475">
                    <a:moveTo>
                      <a:pt x="0" y="0"/>
                    </a:moveTo>
                    <a:cubicBezTo>
                      <a:pt x="31750" y="27781"/>
                      <a:pt x="63500" y="55562"/>
                      <a:pt x="95250" y="90487"/>
                    </a:cubicBezTo>
                    <a:cubicBezTo>
                      <a:pt x="127000" y="125412"/>
                      <a:pt x="163513" y="166688"/>
                      <a:pt x="190500" y="209550"/>
                    </a:cubicBezTo>
                    <a:cubicBezTo>
                      <a:pt x="217487" y="252412"/>
                      <a:pt x="238919" y="295275"/>
                      <a:pt x="257175" y="347662"/>
                    </a:cubicBezTo>
                    <a:cubicBezTo>
                      <a:pt x="275431" y="400049"/>
                      <a:pt x="289719" y="456406"/>
                      <a:pt x="300038" y="523875"/>
                    </a:cubicBezTo>
                    <a:cubicBezTo>
                      <a:pt x="310357" y="591344"/>
                      <a:pt x="314722" y="671909"/>
                      <a:pt x="319088" y="752475"/>
                    </a:cubicBezTo>
                  </a:path>
                </a:pathLst>
              </a:custGeom>
              <a:noFill/>
              <a:ln w="57150" cap="flat" cmpd="sng" algn="ctr">
                <a:solidFill>
                  <a:srgbClr val="FF00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" name="Dowolny kształt 13"/>
            <p:cNvSpPr/>
            <p:nvPr/>
          </p:nvSpPr>
          <p:spPr bwMode="auto">
            <a:xfrm>
              <a:off x="1809262" y="2168769"/>
              <a:ext cx="605692" cy="773723"/>
            </a:xfrm>
            <a:custGeom>
              <a:avLst/>
              <a:gdLst>
                <a:gd name="connsiteX0" fmla="*/ 605692 w 605692"/>
                <a:gd name="connsiteY0" fmla="*/ 773723 h 773723"/>
                <a:gd name="connsiteX1" fmla="*/ 343876 w 605692"/>
                <a:gd name="connsiteY1" fmla="*/ 562708 h 773723"/>
                <a:gd name="connsiteX2" fmla="*/ 160215 w 605692"/>
                <a:gd name="connsiteY2" fmla="*/ 410308 h 773723"/>
                <a:gd name="connsiteX3" fmla="*/ 70338 w 605692"/>
                <a:gd name="connsiteY3" fmla="*/ 273539 h 773723"/>
                <a:gd name="connsiteX4" fmla="*/ 0 w 605692"/>
                <a:gd name="connsiteY4" fmla="*/ 0 h 77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692" h="773723">
                  <a:moveTo>
                    <a:pt x="605692" y="773723"/>
                  </a:moveTo>
                  <a:lnTo>
                    <a:pt x="343876" y="562708"/>
                  </a:lnTo>
                  <a:cubicBezTo>
                    <a:pt x="269630" y="502139"/>
                    <a:pt x="205805" y="458503"/>
                    <a:pt x="160215" y="410308"/>
                  </a:cubicBezTo>
                  <a:cubicBezTo>
                    <a:pt x="114625" y="362113"/>
                    <a:pt x="97041" y="341924"/>
                    <a:pt x="70338" y="273539"/>
                  </a:cubicBezTo>
                  <a:cubicBezTo>
                    <a:pt x="43635" y="205154"/>
                    <a:pt x="21817" y="102577"/>
                    <a:pt x="0" y="0"/>
                  </a:cubicBezTo>
                </a:path>
              </a:pathLst>
            </a:custGeom>
            <a:noFill/>
            <a:ln w="57150" cap="flat" cmpd="sng" algn="ctr">
              <a:solidFill>
                <a:srgbClr val="FF00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641782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1" y="398160"/>
            <a:ext cx="9828000" cy="6421255"/>
          </a:xfrm>
          <a:prstGeom prst="rect">
            <a:avLst/>
          </a:prstGeom>
        </p:spPr>
      </p:pic>
      <p:sp>
        <p:nvSpPr>
          <p:cNvPr id="5" name="Dowolny kształt 4"/>
          <p:cNvSpPr/>
          <p:nvPr/>
        </p:nvSpPr>
        <p:spPr bwMode="auto">
          <a:xfrm>
            <a:off x="854110" y="693336"/>
            <a:ext cx="8561195" cy="5466304"/>
          </a:xfrm>
          <a:custGeom>
            <a:avLst/>
            <a:gdLst>
              <a:gd name="connsiteX0" fmla="*/ 0 w 8561195"/>
              <a:gd name="connsiteY0" fmla="*/ 5456255 h 5466304"/>
              <a:gd name="connsiteX1" fmla="*/ 70338 w 8561195"/>
              <a:gd name="connsiteY1" fmla="*/ 5245240 h 5466304"/>
              <a:gd name="connsiteX2" fmla="*/ 190919 w 8561195"/>
              <a:gd name="connsiteY2" fmla="*/ 5084466 h 5466304"/>
              <a:gd name="connsiteX3" fmla="*/ 301450 w 8561195"/>
              <a:gd name="connsiteY3" fmla="*/ 4963886 h 5466304"/>
              <a:gd name="connsiteX4" fmla="*/ 381837 w 8561195"/>
              <a:gd name="connsiteY4" fmla="*/ 4863402 h 5466304"/>
              <a:gd name="connsiteX5" fmla="*/ 482321 w 8561195"/>
              <a:gd name="connsiteY5" fmla="*/ 4752871 h 5466304"/>
              <a:gd name="connsiteX6" fmla="*/ 683288 w 8561195"/>
              <a:gd name="connsiteY6" fmla="*/ 4582049 h 5466304"/>
              <a:gd name="connsiteX7" fmla="*/ 813916 w 8561195"/>
              <a:gd name="connsiteY7" fmla="*/ 4461468 h 5466304"/>
              <a:gd name="connsiteX8" fmla="*/ 894303 w 8561195"/>
              <a:gd name="connsiteY8" fmla="*/ 4320791 h 5466304"/>
              <a:gd name="connsiteX9" fmla="*/ 954593 w 8561195"/>
              <a:gd name="connsiteY9" fmla="*/ 4190163 h 5466304"/>
              <a:gd name="connsiteX10" fmla="*/ 994787 w 8561195"/>
              <a:gd name="connsiteY10" fmla="*/ 4149969 h 5466304"/>
              <a:gd name="connsiteX11" fmla="*/ 1105319 w 8561195"/>
              <a:gd name="connsiteY11" fmla="*/ 4129873 h 5466304"/>
              <a:gd name="connsiteX12" fmla="*/ 1195754 w 8561195"/>
              <a:gd name="connsiteY12" fmla="*/ 4059534 h 5466304"/>
              <a:gd name="connsiteX13" fmla="*/ 1296237 w 8561195"/>
              <a:gd name="connsiteY13" fmla="*/ 3979148 h 5466304"/>
              <a:gd name="connsiteX14" fmla="*/ 1406769 w 8561195"/>
              <a:gd name="connsiteY14" fmla="*/ 3898761 h 5466304"/>
              <a:gd name="connsiteX15" fmla="*/ 1587639 w 8561195"/>
              <a:gd name="connsiteY15" fmla="*/ 3798277 h 5466304"/>
              <a:gd name="connsiteX16" fmla="*/ 1818752 w 8561195"/>
              <a:gd name="connsiteY16" fmla="*/ 3657600 h 5466304"/>
              <a:gd name="connsiteX17" fmla="*/ 1919235 w 8561195"/>
              <a:gd name="connsiteY17" fmla="*/ 3547068 h 5466304"/>
              <a:gd name="connsiteX18" fmla="*/ 2049864 w 8561195"/>
              <a:gd name="connsiteY18" fmla="*/ 3426488 h 5466304"/>
              <a:gd name="connsiteX19" fmla="*/ 2180492 w 8561195"/>
              <a:gd name="connsiteY19" fmla="*/ 3295860 h 5466304"/>
              <a:gd name="connsiteX20" fmla="*/ 2311121 w 8561195"/>
              <a:gd name="connsiteY20" fmla="*/ 3225521 h 5466304"/>
              <a:gd name="connsiteX21" fmla="*/ 2351314 w 8561195"/>
              <a:gd name="connsiteY21" fmla="*/ 3135086 h 5466304"/>
              <a:gd name="connsiteX22" fmla="*/ 2461846 w 8561195"/>
              <a:gd name="connsiteY22" fmla="*/ 3125038 h 5466304"/>
              <a:gd name="connsiteX23" fmla="*/ 2552281 w 8561195"/>
              <a:gd name="connsiteY23" fmla="*/ 3084844 h 5466304"/>
              <a:gd name="connsiteX24" fmla="*/ 2652765 w 8561195"/>
              <a:gd name="connsiteY24" fmla="*/ 3054699 h 5466304"/>
              <a:gd name="connsiteX25" fmla="*/ 2733152 w 8561195"/>
              <a:gd name="connsiteY25" fmla="*/ 2984361 h 5466304"/>
              <a:gd name="connsiteX26" fmla="*/ 2783393 w 8561195"/>
              <a:gd name="connsiteY26" fmla="*/ 2903974 h 5466304"/>
              <a:gd name="connsiteX27" fmla="*/ 2914022 w 8561195"/>
              <a:gd name="connsiteY27" fmla="*/ 2753249 h 5466304"/>
              <a:gd name="connsiteX28" fmla="*/ 3084844 w 8561195"/>
              <a:gd name="connsiteY28" fmla="*/ 2662813 h 5466304"/>
              <a:gd name="connsiteX29" fmla="*/ 3205424 w 8561195"/>
              <a:gd name="connsiteY29" fmla="*/ 2612572 h 5466304"/>
              <a:gd name="connsiteX30" fmla="*/ 3305908 w 8561195"/>
              <a:gd name="connsiteY30" fmla="*/ 2532185 h 5466304"/>
              <a:gd name="connsiteX31" fmla="*/ 3426488 w 8561195"/>
              <a:gd name="connsiteY31" fmla="*/ 2471895 h 5466304"/>
              <a:gd name="connsiteX32" fmla="*/ 3526971 w 8561195"/>
              <a:gd name="connsiteY32" fmla="*/ 2381460 h 5466304"/>
              <a:gd name="connsiteX33" fmla="*/ 3667648 w 8561195"/>
              <a:gd name="connsiteY33" fmla="*/ 2321169 h 5466304"/>
              <a:gd name="connsiteX34" fmla="*/ 3758083 w 8561195"/>
              <a:gd name="connsiteY34" fmla="*/ 2220686 h 5466304"/>
              <a:gd name="connsiteX35" fmla="*/ 3878664 w 8561195"/>
              <a:gd name="connsiteY35" fmla="*/ 2160396 h 5466304"/>
              <a:gd name="connsiteX36" fmla="*/ 3999244 w 8561195"/>
              <a:gd name="connsiteY36" fmla="*/ 2049864 h 5466304"/>
              <a:gd name="connsiteX37" fmla="*/ 4129872 w 8561195"/>
              <a:gd name="connsiteY37" fmla="*/ 1949380 h 5466304"/>
              <a:gd name="connsiteX38" fmla="*/ 4210259 w 8561195"/>
              <a:gd name="connsiteY38" fmla="*/ 1889090 h 5466304"/>
              <a:gd name="connsiteX39" fmla="*/ 4280598 w 8561195"/>
              <a:gd name="connsiteY39" fmla="*/ 1838849 h 5466304"/>
              <a:gd name="connsiteX40" fmla="*/ 4441371 w 8561195"/>
              <a:gd name="connsiteY40" fmla="*/ 1758462 h 5466304"/>
              <a:gd name="connsiteX41" fmla="*/ 4541855 w 8561195"/>
              <a:gd name="connsiteY41" fmla="*/ 1708220 h 5466304"/>
              <a:gd name="connsiteX42" fmla="*/ 4632290 w 8561195"/>
              <a:gd name="connsiteY42" fmla="*/ 1657978 h 5466304"/>
              <a:gd name="connsiteX43" fmla="*/ 4702628 w 8561195"/>
              <a:gd name="connsiteY43" fmla="*/ 1637882 h 5466304"/>
              <a:gd name="connsiteX44" fmla="*/ 4883499 w 8561195"/>
              <a:gd name="connsiteY44" fmla="*/ 1637882 h 5466304"/>
              <a:gd name="connsiteX45" fmla="*/ 4973934 w 8561195"/>
              <a:gd name="connsiteY45" fmla="*/ 1617785 h 5466304"/>
              <a:gd name="connsiteX46" fmla="*/ 5044272 w 8561195"/>
              <a:gd name="connsiteY46" fmla="*/ 1577591 h 5466304"/>
              <a:gd name="connsiteX47" fmla="*/ 5094514 w 8561195"/>
              <a:gd name="connsiteY47" fmla="*/ 1537398 h 5466304"/>
              <a:gd name="connsiteX48" fmla="*/ 5144756 w 8561195"/>
              <a:gd name="connsiteY48" fmla="*/ 1517301 h 5466304"/>
              <a:gd name="connsiteX49" fmla="*/ 5194998 w 8561195"/>
              <a:gd name="connsiteY49" fmla="*/ 1507253 h 5466304"/>
              <a:gd name="connsiteX50" fmla="*/ 5245239 w 8561195"/>
              <a:gd name="connsiteY50" fmla="*/ 1507253 h 5466304"/>
              <a:gd name="connsiteX51" fmla="*/ 5335675 w 8561195"/>
              <a:gd name="connsiteY51" fmla="*/ 1487156 h 5466304"/>
              <a:gd name="connsiteX52" fmla="*/ 5385916 w 8561195"/>
              <a:gd name="connsiteY52" fmla="*/ 1477108 h 5466304"/>
              <a:gd name="connsiteX53" fmla="*/ 5446206 w 8561195"/>
              <a:gd name="connsiteY53" fmla="*/ 1446963 h 5466304"/>
              <a:gd name="connsiteX54" fmla="*/ 5496448 w 8561195"/>
              <a:gd name="connsiteY54" fmla="*/ 1416818 h 5466304"/>
              <a:gd name="connsiteX55" fmla="*/ 5566787 w 8561195"/>
              <a:gd name="connsiteY55" fmla="*/ 1406769 h 5466304"/>
              <a:gd name="connsiteX56" fmla="*/ 5647174 w 8561195"/>
              <a:gd name="connsiteY56" fmla="*/ 1386673 h 5466304"/>
              <a:gd name="connsiteX57" fmla="*/ 5777802 w 8561195"/>
              <a:gd name="connsiteY57" fmla="*/ 1326383 h 5466304"/>
              <a:gd name="connsiteX58" fmla="*/ 5817995 w 8561195"/>
              <a:gd name="connsiteY58" fmla="*/ 1286189 h 5466304"/>
              <a:gd name="connsiteX59" fmla="*/ 5878286 w 8561195"/>
              <a:gd name="connsiteY59" fmla="*/ 1276141 h 5466304"/>
              <a:gd name="connsiteX60" fmla="*/ 5968721 w 8561195"/>
              <a:gd name="connsiteY60" fmla="*/ 1235948 h 5466304"/>
              <a:gd name="connsiteX61" fmla="*/ 6069204 w 8561195"/>
              <a:gd name="connsiteY61" fmla="*/ 1235948 h 5466304"/>
              <a:gd name="connsiteX62" fmla="*/ 6159639 w 8561195"/>
              <a:gd name="connsiteY62" fmla="*/ 1235948 h 5466304"/>
              <a:gd name="connsiteX63" fmla="*/ 6260123 w 8561195"/>
              <a:gd name="connsiteY63" fmla="*/ 1235948 h 5466304"/>
              <a:gd name="connsiteX64" fmla="*/ 6290268 w 8561195"/>
              <a:gd name="connsiteY64" fmla="*/ 1185706 h 5466304"/>
              <a:gd name="connsiteX65" fmla="*/ 6420897 w 8561195"/>
              <a:gd name="connsiteY65" fmla="*/ 1115367 h 5466304"/>
              <a:gd name="connsiteX66" fmla="*/ 6501283 w 8561195"/>
              <a:gd name="connsiteY66" fmla="*/ 1095271 h 5466304"/>
              <a:gd name="connsiteX67" fmla="*/ 6611815 w 8561195"/>
              <a:gd name="connsiteY67" fmla="*/ 1034980 h 5466304"/>
              <a:gd name="connsiteX68" fmla="*/ 6682154 w 8561195"/>
              <a:gd name="connsiteY68" fmla="*/ 964642 h 5466304"/>
              <a:gd name="connsiteX69" fmla="*/ 6762541 w 8561195"/>
              <a:gd name="connsiteY69" fmla="*/ 904352 h 5466304"/>
              <a:gd name="connsiteX70" fmla="*/ 6852976 w 8561195"/>
              <a:gd name="connsiteY70" fmla="*/ 844062 h 5466304"/>
              <a:gd name="connsiteX71" fmla="*/ 6993653 w 8561195"/>
              <a:gd name="connsiteY71" fmla="*/ 753627 h 5466304"/>
              <a:gd name="connsiteX72" fmla="*/ 7104185 w 8561195"/>
              <a:gd name="connsiteY72" fmla="*/ 713433 h 5466304"/>
              <a:gd name="connsiteX73" fmla="*/ 7154426 w 8561195"/>
              <a:gd name="connsiteY73" fmla="*/ 673240 h 5466304"/>
              <a:gd name="connsiteX74" fmla="*/ 7214716 w 8561195"/>
              <a:gd name="connsiteY74" fmla="*/ 612950 h 5466304"/>
              <a:gd name="connsiteX75" fmla="*/ 7305152 w 8561195"/>
              <a:gd name="connsiteY75" fmla="*/ 582805 h 5466304"/>
              <a:gd name="connsiteX76" fmla="*/ 7395587 w 8561195"/>
              <a:gd name="connsiteY76" fmla="*/ 512466 h 5466304"/>
              <a:gd name="connsiteX77" fmla="*/ 7496070 w 8561195"/>
              <a:gd name="connsiteY77" fmla="*/ 472273 h 5466304"/>
              <a:gd name="connsiteX78" fmla="*/ 7556360 w 8561195"/>
              <a:gd name="connsiteY78" fmla="*/ 452176 h 5466304"/>
              <a:gd name="connsiteX79" fmla="*/ 7556360 w 8561195"/>
              <a:gd name="connsiteY79" fmla="*/ 432079 h 5466304"/>
              <a:gd name="connsiteX80" fmla="*/ 7596554 w 8561195"/>
              <a:gd name="connsiteY80" fmla="*/ 371789 h 5466304"/>
              <a:gd name="connsiteX81" fmla="*/ 7666892 w 8561195"/>
              <a:gd name="connsiteY81" fmla="*/ 351693 h 5466304"/>
              <a:gd name="connsiteX82" fmla="*/ 7757327 w 8561195"/>
              <a:gd name="connsiteY82" fmla="*/ 341644 h 5466304"/>
              <a:gd name="connsiteX83" fmla="*/ 7807569 w 8561195"/>
              <a:gd name="connsiteY83" fmla="*/ 311499 h 5466304"/>
              <a:gd name="connsiteX84" fmla="*/ 7908053 w 8561195"/>
              <a:gd name="connsiteY84" fmla="*/ 271306 h 5466304"/>
              <a:gd name="connsiteX85" fmla="*/ 7998488 w 8561195"/>
              <a:gd name="connsiteY85" fmla="*/ 231112 h 5466304"/>
              <a:gd name="connsiteX86" fmla="*/ 8058778 w 8561195"/>
              <a:gd name="connsiteY86" fmla="*/ 200967 h 5466304"/>
              <a:gd name="connsiteX87" fmla="*/ 8109020 w 8561195"/>
              <a:gd name="connsiteY87" fmla="*/ 170822 h 5466304"/>
              <a:gd name="connsiteX88" fmla="*/ 8199455 w 8561195"/>
              <a:gd name="connsiteY88" fmla="*/ 160774 h 5466304"/>
              <a:gd name="connsiteX89" fmla="*/ 8299938 w 8561195"/>
              <a:gd name="connsiteY89" fmla="*/ 130629 h 5466304"/>
              <a:gd name="connsiteX90" fmla="*/ 8440615 w 8561195"/>
              <a:gd name="connsiteY90" fmla="*/ 110532 h 5466304"/>
              <a:gd name="connsiteX91" fmla="*/ 8500905 w 8561195"/>
              <a:gd name="connsiteY91" fmla="*/ 50242 h 5466304"/>
              <a:gd name="connsiteX92" fmla="*/ 8551147 w 8561195"/>
              <a:gd name="connsiteY92" fmla="*/ 0 h 5466304"/>
              <a:gd name="connsiteX93" fmla="*/ 8561195 w 8561195"/>
              <a:gd name="connsiteY93" fmla="*/ 60290 h 5466304"/>
              <a:gd name="connsiteX94" fmla="*/ 8531050 w 8561195"/>
              <a:gd name="connsiteY94" fmla="*/ 150726 h 5466304"/>
              <a:gd name="connsiteX95" fmla="*/ 8460712 w 8561195"/>
              <a:gd name="connsiteY95" fmla="*/ 221064 h 5466304"/>
              <a:gd name="connsiteX96" fmla="*/ 8360228 w 8561195"/>
              <a:gd name="connsiteY96" fmla="*/ 291402 h 5466304"/>
              <a:gd name="connsiteX97" fmla="*/ 8269793 w 8561195"/>
              <a:gd name="connsiteY97" fmla="*/ 361741 h 5466304"/>
              <a:gd name="connsiteX98" fmla="*/ 8189406 w 8561195"/>
              <a:gd name="connsiteY98" fmla="*/ 432079 h 5466304"/>
              <a:gd name="connsiteX99" fmla="*/ 8078875 w 8561195"/>
              <a:gd name="connsiteY99" fmla="*/ 552660 h 5466304"/>
              <a:gd name="connsiteX100" fmla="*/ 7968343 w 8561195"/>
              <a:gd name="connsiteY100" fmla="*/ 633046 h 5466304"/>
              <a:gd name="connsiteX101" fmla="*/ 7887956 w 8561195"/>
              <a:gd name="connsiteY101" fmla="*/ 693337 h 5466304"/>
              <a:gd name="connsiteX102" fmla="*/ 7807569 w 8561195"/>
              <a:gd name="connsiteY102" fmla="*/ 743578 h 5466304"/>
              <a:gd name="connsiteX103" fmla="*/ 7697037 w 8561195"/>
              <a:gd name="connsiteY103" fmla="*/ 864159 h 5466304"/>
              <a:gd name="connsiteX104" fmla="*/ 7656844 w 8561195"/>
              <a:gd name="connsiteY104" fmla="*/ 924449 h 5466304"/>
              <a:gd name="connsiteX105" fmla="*/ 7556360 w 8561195"/>
              <a:gd name="connsiteY105" fmla="*/ 964642 h 5466304"/>
              <a:gd name="connsiteX106" fmla="*/ 7496070 w 8561195"/>
              <a:gd name="connsiteY106" fmla="*/ 1034980 h 5466304"/>
              <a:gd name="connsiteX107" fmla="*/ 7435780 w 8561195"/>
              <a:gd name="connsiteY107" fmla="*/ 1085222 h 5466304"/>
              <a:gd name="connsiteX108" fmla="*/ 7365442 w 8561195"/>
              <a:gd name="connsiteY108" fmla="*/ 1175657 h 5466304"/>
              <a:gd name="connsiteX109" fmla="*/ 7214716 w 8561195"/>
              <a:gd name="connsiteY109" fmla="*/ 1276141 h 5466304"/>
              <a:gd name="connsiteX110" fmla="*/ 7154426 w 8561195"/>
              <a:gd name="connsiteY110" fmla="*/ 1336431 h 5466304"/>
              <a:gd name="connsiteX111" fmla="*/ 7074039 w 8561195"/>
              <a:gd name="connsiteY111" fmla="*/ 1396721 h 5466304"/>
              <a:gd name="connsiteX112" fmla="*/ 7023798 w 8561195"/>
              <a:gd name="connsiteY112" fmla="*/ 1467060 h 5466304"/>
              <a:gd name="connsiteX113" fmla="*/ 6983604 w 8561195"/>
              <a:gd name="connsiteY113" fmla="*/ 1557495 h 5466304"/>
              <a:gd name="connsiteX114" fmla="*/ 6903217 w 8561195"/>
              <a:gd name="connsiteY114" fmla="*/ 1607737 h 5466304"/>
              <a:gd name="connsiteX115" fmla="*/ 6802734 w 8561195"/>
              <a:gd name="connsiteY115" fmla="*/ 1627833 h 5466304"/>
              <a:gd name="connsiteX116" fmla="*/ 6722347 w 8561195"/>
              <a:gd name="connsiteY116" fmla="*/ 1678075 h 5466304"/>
              <a:gd name="connsiteX117" fmla="*/ 6591719 w 8561195"/>
              <a:gd name="connsiteY117" fmla="*/ 1718268 h 5466304"/>
              <a:gd name="connsiteX118" fmla="*/ 6461090 w 8561195"/>
              <a:gd name="connsiteY118" fmla="*/ 1758462 h 5466304"/>
              <a:gd name="connsiteX119" fmla="*/ 6310365 w 8561195"/>
              <a:gd name="connsiteY119" fmla="*/ 1818752 h 5466304"/>
              <a:gd name="connsiteX120" fmla="*/ 6159639 w 8561195"/>
              <a:gd name="connsiteY120" fmla="*/ 1858945 h 5466304"/>
              <a:gd name="connsiteX121" fmla="*/ 6079253 w 8561195"/>
              <a:gd name="connsiteY121" fmla="*/ 1919235 h 5466304"/>
              <a:gd name="connsiteX122" fmla="*/ 6029011 w 8561195"/>
              <a:gd name="connsiteY122" fmla="*/ 1969477 h 5466304"/>
              <a:gd name="connsiteX123" fmla="*/ 5928527 w 8561195"/>
              <a:gd name="connsiteY123" fmla="*/ 1989574 h 5466304"/>
              <a:gd name="connsiteX124" fmla="*/ 5817995 w 8561195"/>
              <a:gd name="connsiteY124" fmla="*/ 2029767 h 5466304"/>
              <a:gd name="connsiteX125" fmla="*/ 5767754 w 8561195"/>
              <a:gd name="connsiteY125" fmla="*/ 2090057 h 5466304"/>
              <a:gd name="connsiteX126" fmla="*/ 5647174 w 8561195"/>
              <a:gd name="connsiteY126" fmla="*/ 2120202 h 5466304"/>
              <a:gd name="connsiteX127" fmla="*/ 5536642 w 8561195"/>
              <a:gd name="connsiteY127" fmla="*/ 2170444 h 5466304"/>
              <a:gd name="connsiteX128" fmla="*/ 5335675 w 8561195"/>
              <a:gd name="connsiteY128" fmla="*/ 2260879 h 5466304"/>
              <a:gd name="connsiteX129" fmla="*/ 5255288 w 8561195"/>
              <a:gd name="connsiteY129" fmla="*/ 2351315 h 5466304"/>
              <a:gd name="connsiteX130" fmla="*/ 5174901 w 8561195"/>
              <a:gd name="connsiteY130" fmla="*/ 2441750 h 5466304"/>
              <a:gd name="connsiteX131" fmla="*/ 5084466 w 8561195"/>
              <a:gd name="connsiteY131" fmla="*/ 2522137 h 5466304"/>
              <a:gd name="connsiteX132" fmla="*/ 5004079 w 8561195"/>
              <a:gd name="connsiteY132" fmla="*/ 2602523 h 5466304"/>
              <a:gd name="connsiteX133" fmla="*/ 4883499 w 8561195"/>
              <a:gd name="connsiteY133" fmla="*/ 2682910 h 5466304"/>
              <a:gd name="connsiteX134" fmla="*/ 4793064 w 8561195"/>
              <a:gd name="connsiteY134" fmla="*/ 2803490 h 5466304"/>
              <a:gd name="connsiteX135" fmla="*/ 4762919 w 8561195"/>
              <a:gd name="connsiteY135" fmla="*/ 2863780 h 5466304"/>
              <a:gd name="connsiteX136" fmla="*/ 4682532 w 8561195"/>
              <a:gd name="connsiteY136" fmla="*/ 2893926 h 5466304"/>
              <a:gd name="connsiteX137" fmla="*/ 4592097 w 8561195"/>
              <a:gd name="connsiteY137" fmla="*/ 2914022 h 5466304"/>
              <a:gd name="connsiteX138" fmla="*/ 4582048 w 8561195"/>
              <a:gd name="connsiteY138" fmla="*/ 2974312 h 5466304"/>
              <a:gd name="connsiteX139" fmla="*/ 4491613 w 8561195"/>
              <a:gd name="connsiteY139" fmla="*/ 3024554 h 5466304"/>
              <a:gd name="connsiteX140" fmla="*/ 4441371 w 8561195"/>
              <a:gd name="connsiteY140" fmla="*/ 3074796 h 5466304"/>
              <a:gd name="connsiteX141" fmla="*/ 4391130 w 8561195"/>
              <a:gd name="connsiteY141" fmla="*/ 3104941 h 5466304"/>
              <a:gd name="connsiteX142" fmla="*/ 4300694 w 8561195"/>
              <a:gd name="connsiteY142" fmla="*/ 3155183 h 5466304"/>
              <a:gd name="connsiteX143" fmla="*/ 4230356 w 8561195"/>
              <a:gd name="connsiteY143" fmla="*/ 3185328 h 5466304"/>
              <a:gd name="connsiteX144" fmla="*/ 4079631 w 8561195"/>
              <a:gd name="connsiteY144" fmla="*/ 3285811 h 5466304"/>
              <a:gd name="connsiteX145" fmla="*/ 3969099 w 8561195"/>
              <a:gd name="connsiteY145" fmla="*/ 3376246 h 5466304"/>
              <a:gd name="connsiteX146" fmla="*/ 3908809 w 8561195"/>
              <a:gd name="connsiteY146" fmla="*/ 3416440 h 5466304"/>
              <a:gd name="connsiteX147" fmla="*/ 3848519 w 8561195"/>
              <a:gd name="connsiteY147" fmla="*/ 3476730 h 5466304"/>
              <a:gd name="connsiteX148" fmla="*/ 3748035 w 8561195"/>
              <a:gd name="connsiteY148" fmla="*/ 3496827 h 5466304"/>
              <a:gd name="connsiteX149" fmla="*/ 3687745 w 8561195"/>
              <a:gd name="connsiteY149" fmla="*/ 3547068 h 5466304"/>
              <a:gd name="connsiteX150" fmla="*/ 3607358 w 8561195"/>
              <a:gd name="connsiteY150" fmla="*/ 3597310 h 5466304"/>
              <a:gd name="connsiteX151" fmla="*/ 3567165 w 8561195"/>
              <a:gd name="connsiteY151" fmla="*/ 3627455 h 5466304"/>
              <a:gd name="connsiteX152" fmla="*/ 3496826 w 8561195"/>
              <a:gd name="connsiteY152" fmla="*/ 3667649 h 5466304"/>
              <a:gd name="connsiteX153" fmla="*/ 3416439 w 8561195"/>
              <a:gd name="connsiteY153" fmla="*/ 3687745 h 5466304"/>
              <a:gd name="connsiteX154" fmla="*/ 3336053 w 8561195"/>
              <a:gd name="connsiteY154" fmla="*/ 3758084 h 5466304"/>
              <a:gd name="connsiteX155" fmla="*/ 3245617 w 8561195"/>
              <a:gd name="connsiteY155" fmla="*/ 3788229 h 5466304"/>
              <a:gd name="connsiteX156" fmla="*/ 3175279 w 8561195"/>
              <a:gd name="connsiteY156" fmla="*/ 3828422 h 5466304"/>
              <a:gd name="connsiteX157" fmla="*/ 3084844 w 8561195"/>
              <a:gd name="connsiteY157" fmla="*/ 3878664 h 5466304"/>
              <a:gd name="connsiteX158" fmla="*/ 3014505 w 8561195"/>
              <a:gd name="connsiteY158" fmla="*/ 3928906 h 5466304"/>
              <a:gd name="connsiteX159" fmla="*/ 2863780 w 8561195"/>
              <a:gd name="connsiteY159" fmla="*/ 4009293 h 5466304"/>
              <a:gd name="connsiteX160" fmla="*/ 2763297 w 8561195"/>
              <a:gd name="connsiteY160" fmla="*/ 4069583 h 5466304"/>
              <a:gd name="connsiteX161" fmla="*/ 2642716 w 8561195"/>
              <a:gd name="connsiteY161" fmla="*/ 4119824 h 5466304"/>
              <a:gd name="connsiteX162" fmla="*/ 2592475 w 8561195"/>
              <a:gd name="connsiteY162" fmla="*/ 4149969 h 5466304"/>
              <a:gd name="connsiteX163" fmla="*/ 2522136 w 8561195"/>
              <a:gd name="connsiteY163" fmla="*/ 4200211 h 5466304"/>
              <a:gd name="connsiteX164" fmla="*/ 2431701 w 8561195"/>
              <a:gd name="connsiteY164" fmla="*/ 4260501 h 5466304"/>
              <a:gd name="connsiteX165" fmla="*/ 2401556 w 8561195"/>
              <a:gd name="connsiteY165" fmla="*/ 4290646 h 5466304"/>
              <a:gd name="connsiteX166" fmla="*/ 2311121 w 8561195"/>
              <a:gd name="connsiteY166" fmla="*/ 4340888 h 5466304"/>
              <a:gd name="connsiteX167" fmla="*/ 2230734 w 8561195"/>
              <a:gd name="connsiteY167" fmla="*/ 4381082 h 5466304"/>
              <a:gd name="connsiteX168" fmla="*/ 2170444 w 8561195"/>
              <a:gd name="connsiteY168" fmla="*/ 4411227 h 5466304"/>
              <a:gd name="connsiteX169" fmla="*/ 2080009 w 8561195"/>
              <a:gd name="connsiteY169" fmla="*/ 4471517 h 5466304"/>
              <a:gd name="connsiteX170" fmla="*/ 1989574 w 8561195"/>
              <a:gd name="connsiteY170" fmla="*/ 4501662 h 5466304"/>
              <a:gd name="connsiteX171" fmla="*/ 1989574 w 8561195"/>
              <a:gd name="connsiteY171" fmla="*/ 4501662 h 5466304"/>
              <a:gd name="connsiteX172" fmla="*/ 1889090 w 8561195"/>
              <a:gd name="connsiteY172" fmla="*/ 4582049 h 5466304"/>
              <a:gd name="connsiteX173" fmla="*/ 1808703 w 8561195"/>
              <a:gd name="connsiteY173" fmla="*/ 4612194 h 5466304"/>
              <a:gd name="connsiteX174" fmla="*/ 1758461 w 8561195"/>
              <a:gd name="connsiteY174" fmla="*/ 4652387 h 5466304"/>
              <a:gd name="connsiteX175" fmla="*/ 1698171 w 8561195"/>
              <a:gd name="connsiteY175" fmla="*/ 4732774 h 5466304"/>
              <a:gd name="connsiteX176" fmla="*/ 1627833 w 8561195"/>
              <a:gd name="connsiteY176" fmla="*/ 4772967 h 5466304"/>
              <a:gd name="connsiteX177" fmla="*/ 1527349 w 8561195"/>
              <a:gd name="connsiteY177" fmla="*/ 4833257 h 5466304"/>
              <a:gd name="connsiteX178" fmla="*/ 1467059 w 8561195"/>
              <a:gd name="connsiteY178" fmla="*/ 4893548 h 5466304"/>
              <a:gd name="connsiteX179" fmla="*/ 1436914 w 8561195"/>
              <a:gd name="connsiteY179" fmla="*/ 4913644 h 5466304"/>
              <a:gd name="connsiteX180" fmla="*/ 1406769 w 8561195"/>
              <a:gd name="connsiteY180" fmla="*/ 4953838 h 5466304"/>
              <a:gd name="connsiteX181" fmla="*/ 1336431 w 8561195"/>
              <a:gd name="connsiteY181" fmla="*/ 5004079 h 5466304"/>
              <a:gd name="connsiteX182" fmla="*/ 1215850 w 8561195"/>
              <a:gd name="connsiteY182" fmla="*/ 5064369 h 5466304"/>
              <a:gd name="connsiteX183" fmla="*/ 1085222 w 8561195"/>
              <a:gd name="connsiteY183" fmla="*/ 5104563 h 5466304"/>
              <a:gd name="connsiteX184" fmla="*/ 964642 w 8561195"/>
              <a:gd name="connsiteY184" fmla="*/ 5144756 h 5466304"/>
              <a:gd name="connsiteX185" fmla="*/ 864158 w 8561195"/>
              <a:gd name="connsiteY185" fmla="*/ 5194998 h 5466304"/>
              <a:gd name="connsiteX186" fmla="*/ 743578 w 8561195"/>
              <a:gd name="connsiteY186" fmla="*/ 5245240 h 5466304"/>
              <a:gd name="connsiteX187" fmla="*/ 622998 w 8561195"/>
              <a:gd name="connsiteY187" fmla="*/ 5285433 h 5466304"/>
              <a:gd name="connsiteX188" fmla="*/ 552659 w 8561195"/>
              <a:gd name="connsiteY188" fmla="*/ 5335675 h 5466304"/>
              <a:gd name="connsiteX189" fmla="*/ 472272 w 8561195"/>
              <a:gd name="connsiteY189" fmla="*/ 5365820 h 5466304"/>
              <a:gd name="connsiteX190" fmla="*/ 381837 w 8561195"/>
              <a:gd name="connsiteY190" fmla="*/ 5395965 h 5466304"/>
              <a:gd name="connsiteX191" fmla="*/ 361741 w 8561195"/>
              <a:gd name="connsiteY191" fmla="*/ 5466304 h 5466304"/>
              <a:gd name="connsiteX192" fmla="*/ 180870 w 8561195"/>
              <a:gd name="connsiteY192" fmla="*/ 5466304 h 5466304"/>
              <a:gd name="connsiteX193" fmla="*/ 0 w 8561195"/>
              <a:gd name="connsiteY193" fmla="*/ 5456255 h 54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8561195" h="5466304">
                <a:moveTo>
                  <a:pt x="0" y="5456255"/>
                </a:moveTo>
                <a:lnTo>
                  <a:pt x="70338" y="5245240"/>
                </a:lnTo>
                <a:lnTo>
                  <a:pt x="190919" y="5084466"/>
                </a:lnTo>
                <a:lnTo>
                  <a:pt x="301450" y="4963886"/>
                </a:lnTo>
                <a:lnTo>
                  <a:pt x="381837" y="4863402"/>
                </a:lnTo>
                <a:lnTo>
                  <a:pt x="482321" y="4752871"/>
                </a:lnTo>
                <a:lnTo>
                  <a:pt x="683288" y="4582049"/>
                </a:lnTo>
                <a:lnTo>
                  <a:pt x="813916" y="4461468"/>
                </a:lnTo>
                <a:lnTo>
                  <a:pt x="894303" y="4320791"/>
                </a:lnTo>
                <a:lnTo>
                  <a:pt x="954593" y="4190163"/>
                </a:lnTo>
                <a:lnTo>
                  <a:pt x="994787" y="4149969"/>
                </a:lnTo>
                <a:lnTo>
                  <a:pt x="1105319" y="4129873"/>
                </a:lnTo>
                <a:lnTo>
                  <a:pt x="1195754" y="4059534"/>
                </a:lnTo>
                <a:lnTo>
                  <a:pt x="1296237" y="3979148"/>
                </a:lnTo>
                <a:lnTo>
                  <a:pt x="1406769" y="3898761"/>
                </a:lnTo>
                <a:lnTo>
                  <a:pt x="1587639" y="3798277"/>
                </a:lnTo>
                <a:lnTo>
                  <a:pt x="1818752" y="3657600"/>
                </a:lnTo>
                <a:lnTo>
                  <a:pt x="1919235" y="3547068"/>
                </a:lnTo>
                <a:lnTo>
                  <a:pt x="2049864" y="3426488"/>
                </a:lnTo>
                <a:lnTo>
                  <a:pt x="2180492" y="3295860"/>
                </a:lnTo>
                <a:lnTo>
                  <a:pt x="2311121" y="3225521"/>
                </a:lnTo>
                <a:lnTo>
                  <a:pt x="2351314" y="3135086"/>
                </a:lnTo>
                <a:lnTo>
                  <a:pt x="2461846" y="3125038"/>
                </a:lnTo>
                <a:lnTo>
                  <a:pt x="2552281" y="3084844"/>
                </a:lnTo>
                <a:lnTo>
                  <a:pt x="2652765" y="3054699"/>
                </a:lnTo>
                <a:lnTo>
                  <a:pt x="2733152" y="2984361"/>
                </a:lnTo>
                <a:lnTo>
                  <a:pt x="2783393" y="2903974"/>
                </a:lnTo>
                <a:lnTo>
                  <a:pt x="2914022" y="2753249"/>
                </a:lnTo>
                <a:lnTo>
                  <a:pt x="3084844" y="2662813"/>
                </a:lnTo>
                <a:lnTo>
                  <a:pt x="3205424" y="2612572"/>
                </a:lnTo>
                <a:lnTo>
                  <a:pt x="3305908" y="2532185"/>
                </a:lnTo>
                <a:lnTo>
                  <a:pt x="3426488" y="2471895"/>
                </a:lnTo>
                <a:lnTo>
                  <a:pt x="3526971" y="2381460"/>
                </a:lnTo>
                <a:lnTo>
                  <a:pt x="3667648" y="2321169"/>
                </a:lnTo>
                <a:lnTo>
                  <a:pt x="3758083" y="2220686"/>
                </a:lnTo>
                <a:lnTo>
                  <a:pt x="3878664" y="2160396"/>
                </a:lnTo>
                <a:lnTo>
                  <a:pt x="3999244" y="2049864"/>
                </a:lnTo>
                <a:lnTo>
                  <a:pt x="4129872" y="1949380"/>
                </a:lnTo>
                <a:lnTo>
                  <a:pt x="4210259" y="1889090"/>
                </a:lnTo>
                <a:lnTo>
                  <a:pt x="4280598" y="1838849"/>
                </a:lnTo>
                <a:lnTo>
                  <a:pt x="4441371" y="1758462"/>
                </a:lnTo>
                <a:lnTo>
                  <a:pt x="4541855" y="1708220"/>
                </a:lnTo>
                <a:lnTo>
                  <a:pt x="4632290" y="1657978"/>
                </a:lnTo>
                <a:lnTo>
                  <a:pt x="4702628" y="1637882"/>
                </a:lnTo>
                <a:lnTo>
                  <a:pt x="4883499" y="1637882"/>
                </a:lnTo>
                <a:lnTo>
                  <a:pt x="4973934" y="1617785"/>
                </a:lnTo>
                <a:lnTo>
                  <a:pt x="5044272" y="1577591"/>
                </a:lnTo>
                <a:lnTo>
                  <a:pt x="5094514" y="1537398"/>
                </a:lnTo>
                <a:lnTo>
                  <a:pt x="5144756" y="1517301"/>
                </a:lnTo>
                <a:lnTo>
                  <a:pt x="5194998" y="1507253"/>
                </a:lnTo>
                <a:lnTo>
                  <a:pt x="5245239" y="1507253"/>
                </a:lnTo>
                <a:lnTo>
                  <a:pt x="5335675" y="1487156"/>
                </a:lnTo>
                <a:lnTo>
                  <a:pt x="5385916" y="1477108"/>
                </a:lnTo>
                <a:lnTo>
                  <a:pt x="5446206" y="1446963"/>
                </a:lnTo>
                <a:lnTo>
                  <a:pt x="5496448" y="1416818"/>
                </a:lnTo>
                <a:lnTo>
                  <a:pt x="5566787" y="1406769"/>
                </a:lnTo>
                <a:lnTo>
                  <a:pt x="5647174" y="1386673"/>
                </a:lnTo>
                <a:lnTo>
                  <a:pt x="5777802" y="1326383"/>
                </a:lnTo>
                <a:lnTo>
                  <a:pt x="5817995" y="1286189"/>
                </a:lnTo>
                <a:lnTo>
                  <a:pt x="5878286" y="1276141"/>
                </a:lnTo>
                <a:lnTo>
                  <a:pt x="5968721" y="1235948"/>
                </a:lnTo>
                <a:lnTo>
                  <a:pt x="6069204" y="1235948"/>
                </a:lnTo>
                <a:lnTo>
                  <a:pt x="6159639" y="1235948"/>
                </a:lnTo>
                <a:lnTo>
                  <a:pt x="6260123" y="1235948"/>
                </a:lnTo>
                <a:lnTo>
                  <a:pt x="6290268" y="1185706"/>
                </a:lnTo>
                <a:lnTo>
                  <a:pt x="6420897" y="1115367"/>
                </a:lnTo>
                <a:lnTo>
                  <a:pt x="6501283" y="1095271"/>
                </a:lnTo>
                <a:lnTo>
                  <a:pt x="6611815" y="1034980"/>
                </a:lnTo>
                <a:lnTo>
                  <a:pt x="6682154" y="964642"/>
                </a:lnTo>
                <a:lnTo>
                  <a:pt x="6762541" y="904352"/>
                </a:lnTo>
                <a:lnTo>
                  <a:pt x="6852976" y="844062"/>
                </a:lnTo>
                <a:lnTo>
                  <a:pt x="6993653" y="753627"/>
                </a:lnTo>
                <a:lnTo>
                  <a:pt x="7104185" y="713433"/>
                </a:lnTo>
                <a:lnTo>
                  <a:pt x="7154426" y="673240"/>
                </a:lnTo>
                <a:lnTo>
                  <a:pt x="7214716" y="612950"/>
                </a:lnTo>
                <a:lnTo>
                  <a:pt x="7305152" y="582805"/>
                </a:lnTo>
                <a:lnTo>
                  <a:pt x="7395587" y="512466"/>
                </a:lnTo>
                <a:lnTo>
                  <a:pt x="7496070" y="472273"/>
                </a:lnTo>
                <a:lnTo>
                  <a:pt x="7556360" y="452176"/>
                </a:lnTo>
                <a:lnTo>
                  <a:pt x="7556360" y="432079"/>
                </a:lnTo>
                <a:lnTo>
                  <a:pt x="7596554" y="371789"/>
                </a:lnTo>
                <a:lnTo>
                  <a:pt x="7666892" y="351693"/>
                </a:lnTo>
                <a:lnTo>
                  <a:pt x="7757327" y="341644"/>
                </a:lnTo>
                <a:lnTo>
                  <a:pt x="7807569" y="311499"/>
                </a:lnTo>
                <a:lnTo>
                  <a:pt x="7908053" y="271306"/>
                </a:lnTo>
                <a:lnTo>
                  <a:pt x="7998488" y="231112"/>
                </a:lnTo>
                <a:lnTo>
                  <a:pt x="8058778" y="200967"/>
                </a:lnTo>
                <a:lnTo>
                  <a:pt x="8109020" y="170822"/>
                </a:lnTo>
                <a:lnTo>
                  <a:pt x="8199455" y="160774"/>
                </a:lnTo>
                <a:lnTo>
                  <a:pt x="8299938" y="130629"/>
                </a:lnTo>
                <a:lnTo>
                  <a:pt x="8440615" y="110532"/>
                </a:lnTo>
                <a:lnTo>
                  <a:pt x="8500905" y="50242"/>
                </a:lnTo>
                <a:lnTo>
                  <a:pt x="8551147" y="0"/>
                </a:lnTo>
                <a:lnTo>
                  <a:pt x="8561195" y="60290"/>
                </a:lnTo>
                <a:lnTo>
                  <a:pt x="8531050" y="150726"/>
                </a:lnTo>
                <a:lnTo>
                  <a:pt x="8460712" y="221064"/>
                </a:lnTo>
                <a:lnTo>
                  <a:pt x="8360228" y="291402"/>
                </a:lnTo>
                <a:lnTo>
                  <a:pt x="8269793" y="361741"/>
                </a:lnTo>
                <a:lnTo>
                  <a:pt x="8189406" y="432079"/>
                </a:lnTo>
                <a:lnTo>
                  <a:pt x="8078875" y="552660"/>
                </a:lnTo>
                <a:lnTo>
                  <a:pt x="7968343" y="633046"/>
                </a:lnTo>
                <a:lnTo>
                  <a:pt x="7887956" y="693337"/>
                </a:lnTo>
                <a:lnTo>
                  <a:pt x="7807569" y="743578"/>
                </a:lnTo>
                <a:lnTo>
                  <a:pt x="7697037" y="864159"/>
                </a:lnTo>
                <a:lnTo>
                  <a:pt x="7656844" y="924449"/>
                </a:lnTo>
                <a:lnTo>
                  <a:pt x="7556360" y="964642"/>
                </a:lnTo>
                <a:lnTo>
                  <a:pt x="7496070" y="1034980"/>
                </a:lnTo>
                <a:lnTo>
                  <a:pt x="7435780" y="1085222"/>
                </a:lnTo>
                <a:lnTo>
                  <a:pt x="7365442" y="1175657"/>
                </a:lnTo>
                <a:lnTo>
                  <a:pt x="7214716" y="1276141"/>
                </a:lnTo>
                <a:lnTo>
                  <a:pt x="7154426" y="1336431"/>
                </a:lnTo>
                <a:lnTo>
                  <a:pt x="7074039" y="1396721"/>
                </a:lnTo>
                <a:lnTo>
                  <a:pt x="7023798" y="1467060"/>
                </a:lnTo>
                <a:lnTo>
                  <a:pt x="6983604" y="1557495"/>
                </a:lnTo>
                <a:lnTo>
                  <a:pt x="6903217" y="1607737"/>
                </a:lnTo>
                <a:lnTo>
                  <a:pt x="6802734" y="1627833"/>
                </a:lnTo>
                <a:lnTo>
                  <a:pt x="6722347" y="1678075"/>
                </a:lnTo>
                <a:lnTo>
                  <a:pt x="6591719" y="1718268"/>
                </a:lnTo>
                <a:lnTo>
                  <a:pt x="6461090" y="1758462"/>
                </a:lnTo>
                <a:lnTo>
                  <a:pt x="6310365" y="1818752"/>
                </a:lnTo>
                <a:lnTo>
                  <a:pt x="6159639" y="1858945"/>
                </a:lnTo>
                <a:lnTo>
                  <a:pt x="6079253" y="1919235"/>
                </a:lnTo>
                <a:lnTo>
                  <a:pt x="6029011" y="1969477"/>
                </a:lnTo>
                <a:lnTo>
                  <a:pt x="5928527" y="1989574"/>
                </a:lnTo>
                <a:lnTo>
                  <a:pt x="5817995" y="2029767"/>
                </a:lnTo>
                <a:lnTo>
                  <a:pt x="5767754" y="2090057"/>
                </a:lnTo>
                <a:lnTo>
                  <a:pt x="5647174" y="2120202"/>
                </a:lnTo>
                <a:lnTo>
                  <a:pt x="5536642" y="2170444"/>
                </a:lnTo>
                <a:lnTo>
                  <a:pt x="5335675" y="2260879"/>
                </a:lnTo>
                <a:lnTo>
                  <a:pt x="5255288" y="2351315"/>
                </a:lnTo>
                <a:lnTo>
                  <a:pt x="5174901" y="2441750"/>
                </a:lnTo>
                <a:lnTo>
                  <a:pt x="5084466" y="2522137"/>
                </a:lnTo>
                <a:lnTo>
                  <a:pt x="5004079" y="2602523"/>
                </a:lnTo>
                <a:lnTo>
                  <a:pt x="4883499" y="2682910"/>
                </a:lnTo>
                <a:lnTo>
                  <a:pt x="4793064" y="2803490"/>
                </a:lnTo>
                <a:lnTo>
                  <a:pt x="4762919" y="2863780"/>
                </a:lnTo>
                <a:lnTo>
                  <a:pt x="4682532" y="2893926"/>
                </a:lnTo>
                <a:lnTo>
                  <a:pt x="4592097" y="2914022"/>
                </a:lnTo>
                <a:lnTo>
                  <a:pt x="4582048" y="2974312"/>
                </a:lnTo>
                <a:lnTo>
                  <a:pt x="4491613" y="3024554"/>
                </a:lnTo>
                <a:lnTo>
                  <a:pt x="4441371" y="3074796"/>
                </a:lnTo>
                <a:lnTo>
                  <a:pt x="4391130" y="3104941"/>
                </a:lnTo>
                <a:lnTo>
                  <a:pt x="4300694" y="3155183"/>
                </a:lnTo>
                <a:lnTo>
                  <a:pt x="4230356" y="3185328"/>
                </a:lnTo>
                <a:lnTo>
                  <a:pt x="4079631" y="3285811"/>
                </a:lnTo>
                <a:lnTo>
                  <a:pt x="3969099" y="3376246"/>
                </a:lnTo>
                <a:lnTo>
                  <a:pt x="3908809" y="3416440"/>
                </a:lnTo>
                <a:lnTo>
                  <a:pt x="3848519" y="3476730"/>
                </a:lnTo>
                <a:lnTo>
                  <a:pt x="3748035" y="3496827"/>
                </a:lnTo>
                <a:lnTo>
                  <a:pt x="3687745" y="3547068"/>
                </a:lnTo>
                <a:lnTo>
                  <a:pt x="3607358" y="3597310"/>
                </a:lnTo>
                <a:lnTo>
                  <a:pt x="3567165" y="3627455"/>
                </a:lnTo>
                <a:lnTo>
                  <a:pt x="3496826" y="3667649"/>
                </a:lnTo>
                <a:lnTo>
                  <a:pt x="3416439" y="3687745"/>
                </a:lnTo>
                <a:lnTo>
                  <a:pt x="3336053" y="3758084"/>
                </a:lnTo>
                <a:lnTo>
                  <a:pt x="3245617" y="3788229"/>
                </a:lnTo>
                <a:lnTo>
                  <a:pt x="3175279" y="3828422"/>
                </a:lnTo>
                <a:lnTo>
                  <a:pt x="3084844" y="3878664"/>
                </a:lnTo>
                <a:lnTo>
                  <a:pt x="3014505" y="3928906"/>
                </a:lnTo>
                <a:lnTo>
                  <a:pt x="2863780" y="4009293"/>
                </a:lnTo>
                <a:lnTo>
                  <a:pt x="2763297" y="4069583"/>
                </a:lnTo>
                <a:lnTo>
                  <a:pt x="2642716" y="4119824"/>
                </a:lnTo>
                <a:lnTo>
                  <a:pt x="2592475" y="4149969"/>
                </a:lnTo>
                <a:lnTo>
                  <a:pt x="2522136" y="4200211"/>
                </a:lnTo>
                <a:lnTo>
                  <a:pt x="2431701" y="4260501"/>
                </a:lnTo>
                <a:lnTo>
                  <a:pt x="2401556" y="4290646"/>
                </a:lnTo>
                <a:lnTo>
                  <a:pt x="2311121" y="4340888"/>
                </a:lnTo>
                <a:lnTo>
                  <a:pt x="2230734" y="4381082"/>
                </a:lnTo>
                <a:lnTo>
                  <a:pt x="2170444" y="4411227"/>
                </a:lnTo>
                <a:lnTo>
                  <a:pt x="2080009" y="4471517"/>
                </a:lnTo>
                <a:lnTo>
                  <a:pt x="1989574" y="4501662"/>
                </a:lnTo>
                <a:lnTo>
                  <a:pt x="1989574" y="4501662"/>
                </a:lnTo>
                <a:lnTo>
                  <a:pt x="1889090" y="4582049"/>
                </a:lnTo>
                <a:lnTo>
                  <a:pt x="1808703" y="4612194"/>
                </a:lnTo>
                <a:lnTo>
                  <a:pt x="1758461" y="4652387"/>
                </a:lnTo>
                <a:lnTo>
                  <a:pt x="1698171" y="4732774"/>
                </a:lnTo>
                <a:lnTo>
                  <a:pt x="1627833" y="4772967"/>
                </a:lnTo>
                <a:lnTo>
                  <a:pt x="1527349" y="4833257"/>
                </a:lnTo>
                <a:lnTo>
                  <a:pt x="1467059" y="4893548"/>
                </a:lnTo>
                <a:lnTo>
                  <a:pt x="1436914" y="4913644"/>
                </a:lnTo>
                <a:lnTo>
                  <a:pt x="1406769" y="4953838"/>
                </a:lnTo>
                <a:lnTo>
                  <a:pt x="1336431" y="5004079"/>
                </a:lnTo>
                <a:lnTo>
                  <a:pt x="1215850" y="5064369"/>
                </a:lnTo>
                <a:lnTo>
                  <a:pt x="1085222" y="5104563"/>
                </a:lnTo>
                <a:lnTo>
                  <a:pt x="964642" y="5144756"/>
                </a:lnTo>
                <a:lnTo>
                  <a:pt x="864158" y="5194998"/>
                </a:lnTo>
                <a:lnTo>
                  <a:pt x="743578" y="5245240"/>
                </a:lnTo>
                <a:lnTo>
                  <a:pt x="622998" y="5285433"/>
                </a:lnTo>
                <a:lnTo>
                  <a:pt x="552659" y="5335675"/>
                </a:lnTo>
                <a:lnTo>
                  <a:pt x="472272" y="5365820"/>
                </a:lnTo>
                <a:lnTo>
                  <a:pt x="381837" y="5395965"/>
                </a:lnTo>
                <a:lnTo>
                  <a:pt x="361741" y="5466304"/>
                </a:lnTo>
                <a:lnTo>
                  <a:pt x="180870" y="5466304"/>
                </a:lnTo>
                <a:lnTo>
                  <a:pt x="0" y="5456255"/>
                </a:lnTo>
                <a:close/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cxnSp>
        <p:nvCxnSpPr>
          <p:cNvPr id="19" name="Łącznik prosty 18"/>
          <p:cNvCxnSpPr/>
          <p:nvPr/>
        </p:nvCxnSpPr>
        <p:spPr bwMode="auto">
          <a:xfrm>
            <a:off x="854110" y="4901596"/>
            <a:ext cx="85611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pole tekstowe 7"/>
          <p:cNvSpPr txBox="1"/>
          <p:nvPr/>
        </p:nvSpPr>
        <p:spPr>
          <a:xfrm>
            <a:off x="3716380" y="6514474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Neutron </a:t>
            </a:r>
            <a:r>
              <a:rPr lang="pl-PL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 rot="16200000">
            <a:off x="-901408" y="3710393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Proton </a:t>
            </a:r>
            <a:r>
              <a:rPr lang="pl-PL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 bwMode="auto">
          <a:xfrm>
            <a:off x="3578522" y="1484555"/>
            <a:ext cx="876520" cy="63470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miter lim="800000"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7" name="Grupa 26"/>
          <p:cNvGrpSpPr/>
          <p:nvPr/>
        </p:nvGrpSpPr>
        <p:grpSpPr>
          <a:xfrm>
            <a:off x="517534" y="572693"/>
            <a:ext cx="9455728" cy="6072187"/>
            <a:chOff x="-1954179" y="341547"/>
            <a:chExt cx="9328150" cy="6072187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95" l="327" r="96732">
                          <a14:foregroundMark x1="1634" y1="89157" x2="2157" y2="84538"/>
                          <a14:foregroundMark x1="2288" y1="84438" x2="3791" y2="83434"/>
                          <a14:foregroundMark x1="3791" y1="83434" x2="5686" y2="81727"/>
                          <a14:foregroundMark x1="5686" y1="81727" x2="6928" y2="80221"/>
                          <a14:foregroundMark x1="6667" y1="80422" x2="5490" y2="78414"/>
                          <a14:foregroundMark x1="5425" y1="78414" x2="6471" y2="76004"/>
                          <a14:foregroundMark x1="6471" y1="76004" x2="7908" y2="76104"/>
                          <a14:foregroundMark x1="7843" y1="76205" x2="9608" y2="76606"/>
                          <a14:foregroundMark x1="9542" y1="76807" x2="10980" y2="75000"/>
                          <a14:foregroundMark x1="11176" y1="75000" x2="9542" y2="72791"/>
                          <a14:foregroundMark x1="9477" y1="72289" x2="8954" y2="70382"/>
                          <a14:foregroundMark x1="8954" y1="70382" x2="11046" y2="69076"/>
                          <a14:foregroundMark x1="11046" y1="69076" x2="12680" y2="68173"/>
                          <a14:foregroundMark x1="12745" y1="68273" x2="15033" y2="67169"/>
                          <a14:foregroundMark x1="15033" y1="67169" x2="16536" y2="65763"/>
                          <a14:foregroundMark x1="16536" y1="65763" x2="18170" y2="63353"/>
                          <a14:foregroundMark x1="18170" y1="63353" x2="19020" y2="64759"/>
                          <a14:foregroundMark x1="19020" y1="64558" x2="21634" y2="61546"/>
                          <a14:foregroundMark x1="21634" y1="61546" x2="24314" y2="58032"/>
                          <a14:foregroundMark x1="24379" y1="57831" x2="25294" y2="56827"/>
                          <a14:foregroundMark x1="25294" y1="56627" x2="23268" y2="55924"/>
                          <a14:foregroundMark x1="23464" y1="55924" x2="23595" y2="52610"/>
                          <a14:foregroundMark x1="23529" y1="52410" x2="26078" y2="52209"/>
                          <a14:foregroundMark x1="26144" y1="52209" x2="27712" y2="51506"/>
                          <a14:foregroundMark x1="27712" y1="51506" x2="29869" y2="51004"/>
                          <a14:foregroundMark x1="29804" y1="51004" x2="31765" y2="48795"/>
                          <a14:foregroundMark x1="31830" y1="48795" x2="35948" y2="43976"/>
                          <a14:foregroundMark x1="35948" y1="44076" x2="39869" y2="39659"/>
                          <a14:foregroundMark x1="39869" y1="39659" x2="43268" y2="36245"/>
                          <a14:foregroundMark x1="43464" y1="36345" x2="44379" y2="34036"/>
                          <a14:foregroundMark x1="44379" y1="34036" x2="45556" y2="33635"/>
                          <a14:foregroundMark x1="45556" y1="33635" x2="46928" y2="32631"/>
                          <a14:foregroundMark x1="46928" y1="32631" x2="48366" y2="31426"/>
                          <a14:foregroundMark x1="48366" y1="31426" x2="47647" y2="28916"/>
                          <a14:foregroundMark x1="47647" y1="29016" x2="48366" y2="27008"/>
                          <a14:foregroundMark x1="48366" y1="27008" x2="50719" y2="26908"/>
                          <a14:foregroundMark x1="50719" y1="26908" x2="53464" y2="26908"/>
                          <a14:foregroundMark x1="53660" y1="27008" x2="56536" y2="26104"/>
                          <a14:foregroundMark x1="56536" y1="26104" x2="59412" y2="24900"/>
                          <a14:foregroundMark x1="59412" y1="24900" x2="62680" y2="22791"/>
                          <a14:foregroundMark x1="62680" y1="22791" x2="66144" y2="20281"/>
                          <a14:foregroundMark x1="66144" y1="20181" x2="67190" y2="18072"/>
                          <a14:foregroundMark x1="67320" y1="18273" x2="69216" y2="18072"/>
                          <a14:foregroundMark x1="69150" y1="18173" x2="69150" y2="19679"/>
                          <a14:foregroundMark x1="69412" y1="19578" x2="70523" y2="19578"/>
                          <a14:foregroundMark x1="70784" y1="19578" x2="72941" y2="16466"/>
                          <a14:foregroundMark x1="72941" y1="16466" x2="75033" y2="13855"/>
                          <a14:foregroundMark x1="74837" y1="13755" x2="77582" y2="11948"/>
                          <a14:foregroundMark x1="77582" y1="11948" x2="80131" y2="9739"/>
                          <a14:foregroundMark x1="80131" y1="9739" x2="82026" y2="7831"/>
                          <a14:foregroundMark x1="82026" y1="7831" x2="83529" y2="6124"/>
                          <a14:foregroundMark x1="83529" y1="6124" x2="86078" y2="5221"/>
                          <a14:foregroundMark x1="86078" y1="5221" x2="88301" y2="3815"/>
                          <a14:foregroundMark x1="88497" y1="3514" x2="89542" y2="3414"/>
                          <a14:foregroundMark x1="89673" y1="3514" x2="90523" y2="3313"/>
                          <a14:foregroundMark x1="90523" y1="3213" x2="91111" y2="2610"/>
                          <a14:foregroundMark x1="76013" y1="30321" x2="71176" y2="33032"/>
                          <a14:foregroundMark x1="71176" y1="33032" x2="69216" y2="34237"/>
                          <a14:foregroundMark x1="69477" y1="34237" x2="69542" y2="38755"/>
                          <a14:foregroundMark x1="69542" y1="38855" x2="69216" y2="39859"/>
                          <a14:foregroundMark x1="69346" y1="39659" x2="66993" y2="40261"/>
                          <a14:foregroundMark x1="66993" y1="40261" x2="65359" y2="39558"/>
                          <a14:foregroundMark x1="65425" y1="39357" x2="63529" y2="37751"/>
                          <a14:foregroundMark x1="63464" y1="37851" x2="61111" y2="39759"/>
                          <a14:foregroundMark x1="47778" y1="57028" x2="46601" y2="60141"/>
                          <a14:foregroundMark x1="46667" y1="60241" x2="46536" y2="63454"/>
                          <a14:foregroundMark x1="46536" y1="63855" x2="44837" y2="64458"/>
                          <a14:foregroundMark x1="44837" y1="64458" x2="43203" y2="63454"/>
                          <a14:foregroundMark x1="43268" y1="63253" x2="42418" y2="61044"/>
                          <a14:foregroundMark x1="31242" y1="72289" x2="30392" y2="75904"/>
                          <a14:foregroundMark x1="30392" y1="76004" x2="30392" y2="76004"/>
                          <a14:foregroundMark x1="30392" y1="76004" x2="30000" y2="77912"/>
                          <a14:foregroundMark x1="30000" y1="78213" x2="28627" y2="78213"/>
                          <a14:foregroundMark x1="28627" y1="78213" x2="27124" y2="77610"/>
                          <a14:foregroundMark x1="27059" y1="77410" x2="26340" y2="75301"/>
                          <a14:foregroundMark x1="18954" y1="85141" x2="18889" y2="88454"/>
                          <a14:foregroundMark x1="18824" y1="88755" x2="18954" y2="89558"/>
                          <a14:foregroundMark x1="18954" y1="89759" x2="16928" y2="90060"/>
                          <a14:foregroundMark x1="16863" y1="90261" x2="15556" y2="91667"/>
                          <a14:foregroundMark x1="15556" y1="91767" x2="13856" y2="93072"/>
                          <a14:foregroundMark x1="13856" y1="93072" x2="12222" y2="92771"/>
                          <a14:foregroundMark x1="12288" y1="92771" x2="11438" y2="89960"/>
                          <a14:foregroundMark x1="9477" y1="92068" x2="8627" y2="95984"/>
                          <a14:foregroundMark x1="8627" y1="96285" x2="7582" y2="97892"/>
                          <a14:foregroundMark x1="7582" y1="98092" x2="5686" y2="97992"/>
                          <a14:foregroundMark x1="5621" y1="98092" x2="3007" y2="98092"/>
                          <a14:foregroundMark x1="3137" y1="98092" x2="1961" y2="95382"/>
                          <a14:foregroundMark x1="1961" y1="95482" x2="1111" y2="93574"/>
                          <a14:foregroundMark x1="1111" y1="93373" x2="719" y2="91064"/>
                          <a14:foregroundMark x1="850" y1="91165" x2="1699" y2="88855"/>
                          <a14:backgroundMark x1="85882" y1="2410" x2="89935" y2="1506"/>
                          <a14:backgroundMark x1="719" y1="88153" x2="719" y2="88153"/>
                          <a14:backgroundMark x1="784" y1="90361" x2="784" y2="90361"/>
                          <a14:backgroundMark x1="588" y1="93574" x2="588" y2="93574"/>
                          <a14:backgroundMark x1="588" y1="91566" x2="588" y2="91566"/>
                          <a14:backgroundMark x1="588" y1="94177" x2="588" y2="94177"/>
                          <a14:backgroundMark x1="784" y1="94478" x2="1765" y2="96586"/>
                          <a14:backgroundMark x1="1961" y1="96586" x2="3529" y2="98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54179" y="341547"/>
              <a:ext cx="9328150" cy="607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Dowolny kształt 28"/>
            <p:cNvSpPr/>
            <p:nvPr/>
          </p:nvSpPr>
          <p:spPr bwMode="auto">
            <a:xfrm>
              <a:off x="1255873" y="2206132"/>
              <a:ext cx="335528" cy="1327900"/>
            </a:xfrm>
            <a:custGeom>
              <a:avLst/>
              <a:gdLst>
                <a:gd name="connsiteX0" fmla="*/ 0 w 1122218"/>
                <a:gd name="connsiteY0" fmla="*/ 0 h 1177637"/>
                <a:gd name="connsiteX1" fmla="*/ 221673 w 1122218"/>
                <a:gd name="connsiteY1" fmla="*/ 360219 h 1177637"/>
                <a:gd name="connsiteX2" fmla="*/ 651164 w 1122218"/>
                <a:gd name="connsiteY2" fmla="*/ 831273 h 1177637"/>
                <a:gd name="connsiteX3" fmla="*/ 1122218 w 1122218"/>
                <a:gd name="connsiteY3" fmla="*/ 1177637 h 117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2218" h="1177637">
                  <a:moveTo>
                    <a:pt x="0" y="0"/>
                  </a:moveTo>
                  <a:cubicBezTo>
                    <a:pt x="56573" y="110837"/>
                    <a:pt x="113146" y="221674"/>
                    <a:pt x="221673" y="360219"/>
                  </a:cubicBezTo>
                  <a:cubicBezTo>
                    <a:pt x="330200" y="498764"/>
                    <a:pt x="501073" y="695037"/>
                    <a:pt x="651164" y="831273"/>
                  </a:cubicBezTo>
                  <a:cubicBezTo>
                    <a:pt x="801255" y="967509"/>
                    <a:pt x="961736" y="1072573"/>
                    <a:pt x="1122218" y="1177637"/>
                  </a:cubicBezTo>
                </a:path>
              </a:pathLst>
            </a:custGeom>
            <a:noFill/>
            <a:ln w="28575" cap="flat" cmpd="sng" algn="ctr">
              <a:solidFill>
                <a:srgbClr val="FF9933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30" name="Text Box 12"/>
            <p:cNvSpPr txBox="1">
              <a:spLocks noChangeArrowheads="1"/>
            </p:cNvSpPr>
            <p:nvPr/>
          </p:nvSpPr>
          <p:spPr bwMode="auto">
            <a:xfrm>
              <a:off x="125347" y="1102783"/>
              <a:ext cx="2649956" cy="107721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7030A0"/>
                  </a:solidFill>
                  <a:latin typeface="Arial" charset="0"/>
                </a:rPr>
                <a:t> Yields of products </a:t>
              </a:r>
              <a:endParaRPr lang="pl-PL" sz="1600" b="1" dirty="0" smtClean="0">
                <a:solidFill>
                  <a:srgbClr val="7030A0"/>
                </a:solidFill>
                <a:latin typeface="Arial" charset="0"/>
              </a:endParaRPr>
            </a:p>
            <a:p>
              <a:pPr algn="ctr" eaLnBrk="1" hangingPunct="1"/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from </a:t>
              </a:r>
              <a:r>
                <a:rPr lang="en-US" sz="1600" b="1" dirty="0">
                  <a:solidFill>
                    <a:srgbClr val="7030A0"/>
                  </a:solidFill>
                  <a:latin typeface="Arial" charset="0"/>
                </a:rPr>
                <a:t>the </a:t>
              </a:r>
              <a:r>
                <a:rPr lang="pl-PL" sz="1600" b="1" dirty="0" smtClean="0">
                  <a:solidFill>
                    <a:srgbClr val="7030A0"/>
                  </a:solidFill>
                  <a:latin typeface="Arial" charset="0"/>
                </a:rPr>
                <a:t>14 </a:t>
              </a:r>
              <a:r>
                <a:rPr lang="pl-PL" sz="1600" b="1" dirty="0" err="1" smtClean="0">
                  <a:solidFill>
                    <a:srgbClr val="7030A0"/>
                  </a:solidFill>
                  <a:latin typeface="Arial" charset="0"/>
                </a:rPr>
                <a:t>MeV</a:t>
              </a:r>
              <a:r>
                <a:rPr lang="pl-PL" sz="1600" b="1" dirty="0" smtClean="0">
                  <a:solidFill>
                    <a:srgbClr val="7030A0"/>
                  </a:solidFill>
                  <a:latin typeface="Arial" charset="0"/>
                </a:rPr>
                <a:t>-</a:t>
              </a:r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neutron </a:t>
              </a:r>
              <a:endParaRPr lang="pl-PL" sz="1600" b="1" dirty="0" smtClean="0">
                <a:solidFill>
                  <a:srgbClr val="7030A0"/>
                </a:solidFill>
                <a:latin typeface="Arial" charset="0"/>
              </a:endParaRPr>
            </a:p>
            <a:p>
              <a:pPr algn="ctr" eaLnBrk="1" hangingPunct="1"/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induced </a:t>
              </a:r>
              <a:r>
                <a:rPr lang="en-US" sz="1600" b="1" dirty="0">
                  <a:solidFill>
                    <a:srgbClr val="7030A0"/>
                  </a:solidFill>
                  <a:latin typeface="Arial" charset="0"/>
                </a:rPr>
                <a:t>fission of </a:t>
              </a:r>
              <a:r>
                <a:rPr lang="en-US" sz="1600" b="1" baseline="30000" dirty="0" smtClean="0">
                  <a:solidFill>
                    <a:srgbClr val="7030A0"/>
                  </a:solidFill>
                  <a:latin typeface="Arial" charset="0"/>
                </a:rPr>
                <a:t>23</a:t>
              </a:r>
              <a:r>
                <a:rPr lang="pl-PL" sz="1600" b="1" baseline="30000" dirty="0" smtClean="0">
                  <a:solidFill>
                    <a:srgbClr val="7030A0"/>
                  </a:solidFill>
                  <a:latin typeface="Arial" charset="0"/>
                </a:rPr>
                <a:t>2</a:t>
              </a:r>
              <a:r>
                <a:rPr lang="pl-PL" sz="1600" b="1" dirty="0" smtClean="0">
                  <a:solidFill>
                    <a:srgbClr val="7030A0"/>
                  </a:solidFill>
                  <a:latin typeface="Arial" charset="0"/>
                </a:rPr>
                <a:t>Th</a:t>
              </a:r>
            </a:p>
            <a:p>
              <a:pPr algn="ctr" eaLnBrk="1" hangingPunct="1"/>
              <a:r>
                <a:rPr lang="pl-PL" sz="1600" b="1" dirty="0" smtClean="0">
                  <a:solidFill>
                    <a:srgbClr val="FF0000"/>
                  </a:solidFill>
                  <a:latin typeface="Arial" charset="0"/>
                </a:rPr>
                <a:t>n(14</a:t>
              </a:r>
              <a:r>
                <a:rPr lang="pl-PL" sz="1600" dirty="0" smtClean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pl-PL" sz="1600" dirty="0" err="1" smtClean="0">
                  <a:solidFill>
                    <a:srgbClr val="FF0000"/>
                  </a:solidFill>
                  <a:latin typeface="Arial" charset="0"/>
                </a:rPr>
                <a:t>MeV</a:t>
              </a:r>
              <a:r>
                <a:rPr lang="pl-PL" sz="1600" dirty="0" smtClean="0">
                  <a:solidFill>
                    <a:srgbClr val="FF0000"/>
                  </a:solidFill>
                  <a:latin typeface="Arial" charset="0"/>
                </a:rPr>
                <a:t>) + </a:t>
              </a:r>
              <a:r>
                <a:rPr lang="pl-PL" sz="1600" b="1" baseline="30000" dirty="0" smtClean="0">
                  <a:solidFill>
                    <a:srgbClr val="FF0000"/>
                  </a:solidFill>
                  <a:latin typeface="Arial" charset="0"/>
                </a:rPr>
                <a:t>232</a:t>
              </a:r>
              <a:r>
                <a:rPr lang="pl-PL" sz="1600" b="1" dirty="0" smtClean="0">
                  <a:solidFill>
                    <a:srgbClr val="FF0000"/>
                  </a:solidFill>
                  <a:latin typeface="Arial" charset="0"/>
                </a:rPr>
                <a:t>Th</a:t>
              </a:r>
              <a:endParaRPr lang="en-US" sz="16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1" name="Dowolny kształt 30"/>
            <p:cNvSpPr/>
            <p:nvPr/>
          </p:nvSpPr>
          <p:spPr bwMode="auto">
            <a:xfrm>
              <a:off x="725010" y="3169328"/>
              <a:ext cx="2074415" cy="1420427"/>
            </a:xfrm>
            <a:custGeom>
              <a:avLst/>
              <a:gdLst>
                <a:gd name="connsiteX0" fmla="*/ 29592 w 2074415"/>
                <a:gd name="connsiteY0" fmla="*/ 1420427 h 1420427"/>
                <a:gd name="connsiteX1" fmla="*/ 121328 w 2074415"/>
                <a:gd name="connsiteY1" fmla="*/ 1402672 h 1420427"/>
                <a:gd name="connsiteX2" fmla="*/ 186431 w 2074415"/>
                <a:gd name="connsiteY2" fmla="*/ 1376039 h 1420427"/>
                <a:gd name="connsiteX3" fmla="*/ 272248 w 2074415"/>
                <a:gd name="connsiteY3" fmla="*/ 1316855 h 1420427"/>
                <a:gd name="connsiteX4" fmla="*/ 343270 w 2074415"/>
                <a:gd name="connsiteY4" fmla="*/ 1257670 h 1420427"/>
                <a:gd name="connsiteX5" fmla="*/ 366943 w 2074415"/>
                <a:gd name="connsiteY5" fmla="*/ 1231037 h 1420427"/>
                <a:gd name="connsiteX6" fmla="*/ 402454 w 2074415"/>
                <a:gd name="connsiteY6" fmla="*/ 1201445 h 1420427"/>
                <a:gd name="connsiteX7" fmla="*/ 432046 w 2074415"/>
                <a:gd name="connsiteY7" fmla="*/ 1189608 h 1420427"/>
                <a:gd name="connsiteX8" fmla="*/ 455720 w 2074415"/>
                <a:gd name="connsiteY8" fmla="*/ 1162975 h 1420427"/>
                <a:gd name="connsiteX9" fmla="*/ 508986 w 2074415"/>
                <a:gd name="connsiteY9" fmla="*/ 1127464 h 1420427"/>
                <a:gd name="connsiteX10" fmla="*/ 556334 w 2074415"/>
                <a:gd name="connsiteY10" fmla="*/ 1097872 h 1420427"/>
                <a:gd name="connsiteX11" fmla="*/ 600722 w 2074415"/>
                <a:gd name="connsiteY11" fmla="*/ 1065321 h 1420427"/>
                <a:gd name="connsiteX12" fmla="*/ 698376 w 2074415"/>
                <a:gd name="connsiteY12" fmla="*/ 994299 h 1420427"/>
                <a:gd name="connsiteX13" fmla="*/ 751642 w 2074415"/>
                <a:gd name="connsiteY13" fmla="*/ 952870 h 1420427"/>
                <a:gd name="connsiteX14" fmla="*/ 843378 w 2074415"/>
                <a:gd name="connsiteY14" fmla="*/ 902563 h 1420427"/>
                <a:gd name="connsiteX15" fmla="*/ 884807 w 2074415"/>
                <a:gd name="connsiteY15" fmla="*/ 861134 h 1420427"/>
                <a:gd name="connsiteX16" fmla="*/ 917359 w 2074415"/>
                <a:gd name="connsiteY16" fmla="*/ 828583 h 1420427"/>
                <a:gd name="connsiteX17" fmla="*/ 985421 w 2074415"/>
                <a:gd name="connsiteY17" fmla="*/ 766439 h 1420427"/>
                <a:gd name="connsiteX18" fmla="*/ 1050524 w 2074415"/>
                <a:gd name="connsiteY18" fmla="*/ 719091 h 1420427"/>
                <a:gd name="connsiteX19" fmla="*/ 1103790 w 2074415"/>
                <a:gd name="connsiteY19" fmla="*/ 674703 h 1420427"/>
                <a:gd name="connsiteX20" fmla="*/ 1160015 w 2074415"/>
                <a:gd name="connsiteY20" fmla="*/ 653989 h 1420427"/>
                <a:gd name="connsiteX21" fmla="*/ 1219200 w 2074415"/>
                <a:gd name="connsiteY21" fmla="*/ 630315 h 1420427"/>
                <a:gd name="connsiteX22" fmla="*/ 1313895 w 2074415"/>
                <a:gd name="connsiteY22" fmla="*/ 606641 h 1420427"/>
                <a:gd name="connsiteX23" fmla="*/ 1349406 w 2074415"/>
                <a:gd name="connsiteY23" fmla="*/ 591845 h 1420427"/>
                <a:gd name="connsiteX24" fmla="*/ 1370120 w 2074415"/>
                <a:gd name="connsiteY24" fmla="*/ 574089 h 1420427"/>
                <a:gd name="connsiteX25" fmla="*/ 1441141 w 2074415"/>
                <a:gd name="connsiteY25" fmla="*/ 544497 h 1420427"/>
                <a:gd name="connsiteX26" fmla="*/ 1494407 w 2074415"/>
                <a:gd name="connsiteY26" fmla="*/ 517864 h 1420427"/>
                <a:gd name="connsiteX27" fmla="*/ 1621654 w 2074415"/>
                <a:gd name="connsiteY27" fmla="*/ 443884 h 1420427"/>
                <a:gd name="connsiteX28" fmla="*/ 1698594 w 2074415"/>
                <a:gd name="connsiteY28" fmla="*/ 402455 h 1420427"/>
                <a:gd name="connsiteX29" fmla="*/ 1760738 w 2074415"/>
                <a:gd name="connsiteY29" fmla="*/ 363985 h 1420427"/>
                <a:gd name="connsiteX30" fmla="*/ 1825840 w 2074415"/>
                <a:gd name="connsiteY30" fmla="*/ 322555 h 1420427"/>
                <a:gd name="connsiteX31" fmla="*/ 1873188 w 2074415"/>
                <a:gd name="connsiteY31" fmla="*/ 281126 h 1420427"/>
                <a:gd name="connsiteX32" fmla="*/ 1917576 w 2074415"/>
                <a:gd name="connsiteY32" fmla="*/ 251534 h 1420427"/>
                <a:gd name="connsiteX33" fmla="*/ 1967883 w 2074415"/>
                <a:gd name="connsiteY33" fmla="*/ 216023 h 1420427"/>
                <a:gd name="connsiteX34" fmla="*/ 2027068 w 2074415"/>
                <a:gd name="connsiteY34" fmla="*/ 174594 h 1420427"/>
                <a:gd name="connsiteX35" fmla="*/ 2056660 w 2074415"/>
                <a:gd name="connsiteY35" fmla="*/ 127247 h 1420427"/>
                <a:gd name="connsiteX36" fmla="*/ 2074415 w 2074415"/>
                <a:gd name="connsiteY36" fmla="*/ 82858 h 1420427"/>
                <a:gd name="connsiteX37" fmla="*/ 2074415 w 2074415"/>
                <a:gd name="connsiteY37" fmla="*/ 38470 h 1420427"/>
                <a:gd name="connsiteX38" fmla="*/ 2050741 w 2074415"/>
                <a:gd name="connsiteY38" fmla="*/ 14796 h 1420427"/>
                <a:gd name="connsiteX39" fmla="*/ 2009312 w 2074415"/>
                <a:gd name="connsiteY39" fmla="*/ 0 h 1420427"/>
                <a:gd name="connsiteX40" fmla="*/ 1938291 w 2074415"/>
                <a:gd name="connsiteY40" fmla="*/ 5919 h 1420427"/>
                <a:gd name="connsiteX41" fmla="*/ 1890943 w 2074415"/>
                <a:gd name="connsiteY41" fmla="*/ 47348 h 1420427"/>
                <a:gd name="connsiteX42" fmla="*/ 1825840 w 2074415"/>
                <a:gd name="connsiteY42" fmla="*/ 94695 h 1420427"/>
                <a:gd name="connsiteX43" fmla="*/ 1778493 w 2074415"/>
                <a:gd name="connsiteY43" fmla="*/ 118369 h 1420427"/>
                <a:gd name="connsiteX44" fmla="*/ 1757778 w 2074415"/>
                <a:gd name="connsiteY44" fmla="*/ 133165 h 1420427"/>
                <a:gd name="connsiteX45" fmla="*/ 1719308 w 2074415"/>
                <a:gd name="connsiteY45" fmla="*/ 156839 h 1420427"/>
                <a:gd name="connsiteX46" fmla="*/ 1674920 w 2074415"/>
                <a:gd name="connsiteY46" fmla="*/ 189390 h 1420427"/>
                <a:gd name="connsiteX47" fmla="*/ 1633491 w 2074415"/>
                <a:gd name="connsiteY47" fmla="*/ 236738 h 1420427"/>
                <a:gd name="connsiteX48" fmla="*/ 1574307 w 2074415"/>
                <a:gd name="connsiteY48" fmla="*/ 257453 h 1420427"/>
                <a:gd name="connsiteX49" fmla="*/ 1494407 w 2074415"/>
                <a:gd name="connsiteY49" fmla="*/ 301841 h 1420427"/>
                <a:gd name="connsiteX50" fmla="*/ 1447060 w 2074415"/>
                <a:gd name="connsiteY50" fmla="*/ 319596 h 1420427"/>
                <a:gd name="connsiteX51" fmla="*/ 1402672 w 2074415"/>
                <a:gd name="connsiteY51" fmla="*/ 363985 h 1420427"/>
                <a:gd name="connsiteX52" fmla="*/ 1334609 w 2074415"/>
                <a:gd name="connsiteY52" fmla="*/ 384699 h 1420427"/>
                <a:gd name="connsiteX53" fmla="*/ 1290221 w 2074415"/>
                <a:gd name="connsiteY53" fmla="*/ 411332 h 1420427"/>
                <a:gd name="connsiteX54" fmla="*/ 1242873 w 2074415"/>
                <a:gd name="connsiteY54" fmla="*/ 449802 h 1420427"/>
                <a:gd name="connsiteX55" fmla="*/ 1180730 w 2074415"/>
                <a:gd name="connsiteY55" fmla="*/ 473476 h 1420427"/>
                <a:gd name="connsiteX56" fmla="*/ 1133382 w 2074415"/>
                <a:gd name="connsiteY56" fmla="*/ 482354 h 1420427"/>
                <a:gd name="connsiteX57" fmla="*/ 1047565 w 2074415"/>
                <a:gd name="connsiteY57" fmla="*/ 520823 h 1420427"/>
                <a:gd name="connsiteX58" fmla="*/ 991340 w 2074415"/>
                <a:gd name="connsiteY58" fmla="*/ 538579 h 1420427"/>
                <a:gd name="connsiteX59" fmla="*/ 920318 w 2074415"/>
                <a:gd name="connsiteY59" fmla="*/ 553375 h 1420427"/>
                <a:gd name="connsiteX60" fmla="*/ 881848 w 2074415"/>
                <a:gd name="connsiteY60" fmla="*/ 574089 h 1420427"/>
                <a:gd name="connsiteX61" fmla="*/ 825623 w 2074415"/>
                <a:gd name="connsiteY61" fmla="*/ 597763 h 1420427"/>
                <a:gd name="connsiteX62" fmla="*/ 772357 w 2074415"/>
                <a:gd name="connsiteY62" fmla="*/ 630315 h 1420427"/>
                <a:gd name="connsiteX63" fmla="*/ 727969 w 2074415"/>
                <a:gd name="connsiteY63" fmla="*/ 668785 h 1420427"/>
                <a:gd name="connsiteX64" fmla="*/ 645110 w 2074415"/>
                <a:gd name="connsiteY64" fmla="*/ 733888 h 1420427"/>
                <a:gd name="connsiteX65" fmla="*/ 585926 w 2074415"/>
                <a:gd name="connsiteY65" fmla="*/ 784194 h 1420427"/>
                <a:gd name="connsiteX66" fmla="*/ 547456 w 2074415"/>
                <a:gd name="connsiteY66" fmla="*/ 834501 h 1420427"/>
                <a:gd name="connsiteX67" fmla="*/ 455720 w 2074415"/>
                <a:gd name="connsiteY67" fmla="*/ 893686 h 1420427"/>
                <a:gd name="connsiteX68" fmla="*/ 414291 w 2074415"/>
                <a:gd name="connsiteY68" fmla="*/ 932155 h 1420427"/>
                <a:gd name="connsiteX69" fmla="*/ 366943 w 2074415"/>
                <a:gd name="connsiteY69" fmla="*/ 973585 h 1420427"/>
                <a:gd name="connsiteX70" fmla="*/ 292963 w 2074415"/>
                <a:gd name="connsiteY70" fmla="*/ 1026851 h 1420427"/>
                <a:gd name="connsiteX71" fmla="*/ 218982 w 2074415"/>
                <a:gd name="connsiteY71" fmla="*/ 1083076 h 1420427"/>
                <a:gd name="connsiteX72" fmla="*/ 165716 w 2074415"/>
                <a:gd name="connsiteY72" fmla="*/ 1136342 h 1420427"/>
                <a:gd name="connsiteX73" fmla="*/ 79899 w 2074415"/>
                <a:gd name="connsiteY73" fmla="*/ 1198486 h 1420427"/>
                <a:gd name="connsiteX74" fmla="*/ 23673 w 2074415"/>
                <a:gd name="connsiteY74" fmla="*/ 1272466 h 1420427"/>
                <a:gd name="connsiteX75" fmla="*/ 0 w 2074415"/>
                <a:gd name="connsiteY75" fmla="*/ 1316855 h 1420427"/>
                <a:gd name="connsiteX76" fmla="*/ 2959 w 2074415"/>
                <a:gd name="connsiteY76" fmla="*/ 1349406 h 1420427"/>
                <a:gd name="connsiteX77" fmla="*/ 29592 w 2074415"/>
                <a:gd name="connsiteY77" fmla="*/ 1420427 h 142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074415" h="1420427">
                  <a:moveTo>
                    <a:pt x="29592" y="1420427"/>
                  </a:moveTo>
                  <a:lnTo>
                    <a:pt x="121328" y="1402672"/>
                  </a:lnTo>
                  <a:lnTo>
                    <a:pt x="186431" y="1376039"/>
                  </a:lnTo>
                  <a:lnTo>
                    <a:pt x="272248" y="1316855"/>
                  </a:lnTo>
                  <a:lnTo>
                    <a:pt x="343270" y="1257670"/>
                  </a:lnTo>
                  <a:lnTo>
                    <a:pt x="366943" y="1231037"/>
                  </a:lnTo>
                  <a:lnTo>
                    <a:pt x="402454" y="1201445"/>
                  </a:lnTo>
                  <a:lnTo>
                    <a:pt x="432046" y="1189608"/>
                  </a:lnTo>
                  <a:lnTo>
                    <a:pt x="455720" y="1162975"/>
                  </a:lnTo>
                  <a:lnTo>
                    <a:pt x="508986" y="1127464"/>
                  </a:lnTo>
                  <a:lnTo>
                    <a:pt x="556334" y="1097872"/>
                  </a:lnTo>
                  <a:lnTo>
                    <a:pt x="600722" y="1065321"/>
                  </a:lnTo>
                  <a:lnTo>
                    <a:pt x="698376" y="994299"/>
                  </a:lnTo>
                  <a:lnTo>
                    <a:pt x="751642" y="952870"/>
                  </a:lnTo>
                  <a:lnTo>
                    <a:pt x="843378" y="902563"/>
                  </a:lnTo>
                  <a:lnTo>
                    <a:pt x="884807" y="861134"/>
                  </a:lnTo>
                  <a:lnTo>
                    <a:pt x="917359" y="828583"/>
                  </a:lnTo>
                  <a:lnTo>
                    <a:pt x="985421" y="766439"/>
                  </a:lnTo>
                  <a:lnTo>
                    <a:pt x="1050524" y="719091"/>
                  </a:lnTo>
                  <a:lnTo>
                    <a:pt x="1103790" y="674703"/>
                  </a:lnTo>
                  <a:lnTo>
                    <a:pt x="1160015" y="653989"/>
                  </a:lnTo>
                  <a:lnTo>
                    <a:pt x="1219200" y="630315"/>
                  </a:lnTo>
                  <a:lnTo>
                    <a:pt x="1313895" y="606641"/>
                  </a:lnTo>
                  <a:lnTo>
                    <a:pt x="1349406" y="591845"/>
                  </a:lnTo>
                  <a:lnTo>
                    <a:pt x="1370120" y="574089"/>
                  </a:lnTo>
                  <a:lnTo>
                    <a:pt x="1441141" y="544497"/>
                  </a:lnTo>
                  <a:lnTo>
                    <a:pt x="1494407" y="517864"/>
                  </a:lnTo>
                  <a:lnTo>
                    <a:pt x="1621654" y="443884"/>
                  </a:lnTo>
                  <a:lnTo>
                    <a:pt x="1698594" y="402455"/>
                  </a:lnTo>
                  <a:lnTo>
                    <a:pt x="1760738" y="363985"/>
                  </a:lnTo>
                  <a:lnTo>
                    <a:pt x="1825840" y="322555"/>
                  </a:lnTo>
                  <a:lnTo>
                    <a:pt x="1873188" y="281126"/>
                  </a:lnTo>
                  <a:lnTo>
                    <a:pt x="1917576" y="251534"/>
                  </a:lnTo>
                  <a:lnTo>
                    <a:pt x="1967883" y="216023"/>
                  </a:lnTo>
                  <a:lnTo>
                    <a:pt x="2027068" y="174594"/>
                  </a:lnTo>
                  <a:lnTo>
                    <a:pt x="2056660" y="127247"/>
                  </a:lnTo>
                  <a:lnTo>
                    <a:pt x="2074415" y="82858"/>
                  </a:lnTo>
                  <a:lnTo>
                    <a:pt x="2074415" y="38470"/>
                  </a:lnTo>
                  <a:lnTo>
                    <a:pt x="2050741" y="14796"/>
                  </a:lnTo>
                  <a:lnTo>
                    <a:pt x="2009312" y="0"/>
                  </a:lnTo>
                  <a:lnTo>
                    <a:pt x="1938291" y="5919"/>
                  </a:lnTo>
                  <a:lnTo>
                    <a:pt x="1890943" y="47348"/>
                  </a:lnTo>
                  <a:lnTo>
                    <a:pt x="1825840" y="94695"/>
                  </a:lnTo>
                  <a:lnTo>
                    <a:pt x="1778493" y="118369"/>
                  </a:lnTo>
                  <a:lnTo>
                    <a:pt x="1757778" y="133165"/>
                  </a:lnTo>
                  <a:lnTo>
                    <a:pt x="1719308" y="156839"/>
                  </a:lnTo>
                  <a:lnTo>
                    <a:pt x="1674920" y="189390"/>
                  </a:lnTo>
                  <a:lnTo>
                    <a:pt x="1633491" y="236738"/>
                  </a:lnTo>
                  <a:lnTo>
                    <a:pt x="1574307" y="257453"/>
                  </a:lnTo>
                  <a:lnTo>
                    <a:pt x="1494407" y="301841"/>
                  </a:lnTo>
                  <a:lnTo>
                    <a:pt x="1447060" y="319596"/>
                  </a:lnTo>
                  <a:lnTo>
                    <a:pt x="1402672" y="363985"/>
                  </a:lnTo>
                  <a:lnTo>
                    <a:pt x="1334609" y="384699"/>
                  </a:lnTo>
                  <a:lnTo>
                    <a:pt x="1290221" y="411332"/>
                  </a:lnTo>
                  <a:lnTo>
                    <a:pt x="1242873" y="449802"/>
                  </a:lnTo>
                  <a:lnTo>
                    <a:pt x="1180730" y="473476"/>
                  </a:lnTo>
                  <a:lnTo>
                    <a:pt x="1133382" y="482354"/>
                  </a:lnTo>
                  <a:lnTo>
                    <a:pt x="1047565" y="520823"/>
                  </a:lnTo>
                  <a:lnTo>
                    <a:pt x="991340" y="538579"/>
                  </a:lnTo>
                  <a:lnTo>
                    <a:pt x="920318" y="553375"/>
                  </a:lnTo>
                  <a:lnTo>
                    <a:pt x="881848" y="574089"/>
                  </a:lnTo>
                  <a:lnTo>
                    <a:pt x="825623" y="597763"/>
                  </a:lnTo>
                  <a:lnTo>
                    <a:pt x="772357" y="630315"/>
                  </a:lnTo>
                  <a:lnTo>
                    <a:pt x="727969" y="668785"/>
                  </a:lnTo>
                  <a:lnTo>
                    <a:pt x="645110" y="733888"/>
                  </a:lnTo>
                  <a:lnTo>
                    <a:pt x="585926" y="784194"/>
                  </a:lnTo>
                  <a:lnTo>
                    <a:pt x="547456" y="834501"/>
                  </a:lnTo>
                  <a:lnTo>
                    <a:pt x="455720" y="893686"/>
                  </a:lnTo>
                  <a:lnTo>
                    <a:pt x="414291" y="932155"/>
                  </a:lnTo>
                  <a:lnTo>
                    <a:pt x="366943" y="973585"/>
                  </a:lnTo>
                  <a:lnTo>
                    <a:pt x="292963" y="1026851"/>
                  </a:lnTo>
                  <a:lnTo>
                    <a:pt x="218982" y="1083076"/>
                  </a:lnTo>
                  <a:lnTo>
                    <a:pt x="165716" y="1136342"/>
                  </a:lnTo>
                  <a:lnTo>
                    <a:pt x="79899" y="1198486"/>
                  </a:lnTo>
                  <a:lnTo>
                    <a:pt x="23673" y="1272466"/>
                  </a:lnTo>
                  <a:lnTo>
                    <a:pt x="0" y="1316855"/>
                  </a:lnTo>
                  <a:lnTo>
                    <a:pt x="2959" y="1349406"/>
                  </a:lnTo>
                  <a:lnTo>
                    <a:pt x="29592" y="1420427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34" name="Obraz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4022" y="3028294"/>
            <a:ext cx="3224470" cy="2127933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 bwMode="auto">
          <a:xfrm>
            <a:off x="4104167" y="2711302"/>
            <a:ext cx="350875" cy="233917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miter lim="800000"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35" name="Dowolny kształt 34"/>
          <p:cNvSpPr/>
          <p:nvPr/>
        </p:nvSpPr>
        <p:spPr bwMode="auto">
          <a:xfrm>
            <a:off x="3208473" y="3477192"/>
            <a:ext cx="1989624" cy="1337138"/>
          </a:xfrm>
          <a:custGeom>
            <a:avLst/>
            <a:gdLst>
              <a:gd name="connsiteX0" fmla="*/ 64330 w 1989624"/>
              <a:gd name="connsiteY0" fmla="*/ 1337138 h 1337138"/>
              <a:gd name="connsiteX1" fmla="*/ 13785 w 1989624"/>
              <a:gd name="connsiteY1" fmla="*/ 1304973 h 1337138"/>
              <a:gd name="connsiteX2" fmla="*/ 0 w 1989624"/>
              <a:gd name="connsiteY2" fmla="*/ 1291188 h 1337138"/>
              <a:gd name="connsiteX3" fmla="*/ 4595 w 1989624"/>
              <a:gd name="connsiteY3" fmla="*/ 1222264 h 1337138"/>
              <a:gd name="connsiteX4" fmla="*/ 18380 w 1989624"/>
              <a:gd name="connsiteY4" fmla="*/ 1176314 h 1337138"/>
              <a:gd name="connsiteX5" fmla="*/ 45950 w 1989624"/>
              <a:gd name="connsiteY5" fmla="*/ 1121174 h 1337138"/>
              <a:gd name="connsiteX6" fmla="*/ 147039 w 1989624"/>
              <a:gd name="connsiteY6" fmla="*/ 1043060 h 1337138"/>
              <a:gd name="connsiteX7" fmla="*/ 197584 w 1989624"/>
              <a:gd name="connsiteY7" fmla="*/ 997110 h 1337138"/>
              <a:gd name="connsiteX8" fmla="*/ 298674 w 1989624"/>
              <a:gd name="connsiteY8" fmla="*/ 951160 h 1337138"/>
              <a:gd name="connsiteX9" fmla="*/ 372193 w 1989624"/>
              <a:gd name="connsiteY9" fmla="*/ 891425 h 1337138"/>
              <a:gd name="connsiteX10" fmla="*/ 491663 w 1989624"/>
              <a:gd name="connsiteY10" fmla="*/ 817906 h 1337138"/>
              <a:gd name="connsiteX11" fmla="*/ 569777 w 1989624"/>
              <a:gd name="connsiteY11" fmla="*/ 771956 h 1337138"/>
              <a:gd name="connsiteX12" fmla="*/ 615727 w 1989624"/>
              <a:gd name="connsiteY12" fmla="*/ 735196 h 1337138"/>
              <a:gd name="connsiteX13" fmla="*/ 680057 w 1989624"/>
              <a:gd name="connsiteY13" fmla="*/ 684652 h 1337138"/>
              <a:gd name="connsiteX14" fmla="*/ 744386 w 1989624"/>
              <a:gd name="connsiteY14" fmla="*/ 657082 h 1337138"/>
              <a:gd name="connsiteX15" fmla="*/ 822501 w 1989624"/>
              <a:gd name="connsiteY15" fmla="*/ 624917 h 1337138"/>
              <a:gd name="connsiteX16" fmla="*/ 882235 w 1989624"/>
              <a:gd name="connsiteY16" fmla="*/ 588157 h 1337138"/>
              <a:gd name="connsiteX17" fmla="*/ 960350 w 1989624"/>
              <a:gd name="connsiteY17" fmla="*/ 555992 h 1337138"/>
              <a:gd name="connsiteX18" fmla="*/ 1061439 w 1989624"/>
              <a:gd name="connsiteY18" fmla="*/ 519232 h 1337138"/>
              <a:gd name="connsiteX19" fmla="*/ 1148744 w 1989624"/>
              <a:gd name="connsiteY19" fmla="*/ 468688 h 1337138"/>
              <a:gd name="connsiteX20" fmla="*/ 1190099 w 1989624"/>
              <a:gd name="connsiteY20" fmla="*/ 427333 h 1337138"/>
              <a:gd name="connsiteX21" fmla="*/ 1245238 w 1989624"/>
              <a:gd name="connsiteY21" fmla="*/ 395168 h 1337138"/>
              <a:gd name="connsiteX22" fmla="*/ 1309568 w 1989624"/>
              <a:gd name="connsiteY22" fmla="*/ 381383 h 1337138"/>
              <a:gd name="connsiteX23" fmla="*/ 1341733 w 1989624"/>
              <a:gd name="connsiteY23" fmla="*/ 330839 h 1337138"/>
              <a:gd name="connsiteX24" fmla="*/ 1419848 w 1989624"/>
              <a:gd name="connsiteY24" fmla="*/ 303269 h 1337138"/>
              <a:gd name="connsiteX25" fmla="*/ 1470392 w 1989624"/>
              <a:gd name="connsiteY25" fmla="*/ 266509 h 1337138"/>
              <a:gd name="connsiteX26" fmla="*/ 1571482 w 1989624"/>
              <a:gd name="connsiteY26" fmla="*/ 229749 h 1337138"/>
              <a:gd name="connsiteX27" fmla="*/ 1667976 w 1989624"/>
              <a:gd name="connsiteY27" fmla="*/ 174609 h 1337138"/>
              <a:gd name="connsiteX28" fmla="*/ 1769066 w 1989624"/>
              <a:gd name="connsiteY28" fmla="*/ 82710 h 1337138"/>
              <a:gd name="connsiteX29" fmla="*/ 1824205 w 1989624"/>
              <a:gd name="connsiteY29" fmla="*/ 41355 h 1337138"/>
              <a:gd name="connsiteX30" fmla="*/ 1874750 w 1989624"/>
              <a:gd name="connsiteY30" fmla="*/ 0 h 1337138"/>
              <a:gd name="connsiteX31" fmla="*/ 1934485 w 1989624"/>
              <a:gd name="connsiteY31" fmla="*/ 0 h 1337138"/>
              <a:gd name="connsiteX32" fmla="*/ 1971245 w 1989624"/>
              <a:gd name="connsiteY32" fmla="*/ 22975 h 1337138"/>
              <a:gd name="connsiteX33" fmla="*/ 1989624 w 1989624"/>
              <a:gd name="connsiteY33" fmla="*/ 50545 h 1337138"/>
              <a:gd name="connsiteX34" fmla="*/ 1980434 w 1989624"/>
              <a:gd name="connsiteY34" fmla="*/ 124065 h 1337138"/>
              <a:gd name="connsiteX35" fmla="*/ 1948270 w 1989624"/>
              <a:gd name="connsiteY35" fmla="*/ 179204 h 1337138"/>
              <a:gd name="connsiteX36" fmla="*/ 1897725 w 1989624"/>
              <a:gd name="connsiteY36" fmla="*/ 206774 h 1337138"/>
              <a:gd name="connsiteX37" fmla="*/ 1828800 w 1989624"/>
              <a:gd name="connsiteY37" fmla="*/ 257319 h 1337138"/>
              <a:gd name="connsiteX38" fmla="*/ 1764471 w 1989624"/>
              <a:gd name="connsiteY38" fmla="*/ 312459 h 1337138"/>
              <a:gd name="connsiteX39" fmla="*/ 1709331 w 1989624"/>
              <a:gd name="connsiteY39" fmla="*/ 363003 h 1337138"/>
              <a:gd name="connsiteX40" fmla="*/ 1617431 w 1989624"/>
              <a:gd name="connsiteY40" fmla="*/ 408953 h 1337138"/>
              <a:gd name="connsiteX41" fmla="*/ 1543912 w 1989624"/>
              <a:gd name="connsiteY41" fmla="*/ 459498 h 1337138"/>
              <a:gd name="connsiteX42" fmla="*/ 1442822 w 1989624"/>
              <a:gd name="connsiteY42" fmla="*/ 496258 h 1337138"/>
              <a:gd name="connsiteX43" fmla="*/ 1337138 w 1989624"/>
              <a:gd name="connsiteY43" fmla="*/ 537612 h 1337138"/>
              <a:gd name="connsiteX44" fmla="*/ 1240643 w 1989624"/>
              <a:gd name="connsiteY44" fmla="*/ 583562 h 1337138"/>
              <a:gd name="connsiteX45" fmla="*/ 1171719 w 1989624"/>
              <a:gd name="connsiteY45" fmla="*/ 597347 h 1337138"/>
              <a:gd name="connsiteX46" fmla="*/ 1107389 w 1989624"/>
              <a:gd name="connsiteY46" fmla="*/ 661677 h 1337138"/>
              <a:gd name="connsiteX47" fmla="*/ 1043060 w 1989624"/>
              <a:gd name="connsiteY47" fmla="*/ 698437 h 1337138"/>
              <a:gd name="connsiteX48" fmla="*/ 951160 w 1989624"/>
              <a:gd name="connsiteY48" fmla="*/ 748981 h 1337138"/>
              <a:gd name="connsiteX49" fmla="*/ 836286 w 1989624"/>
              <a:gd name="connsiteY49" fmla="*/ 831691 h 1337138"/>
              <a:gd name="connsiteX50" fmla="*/ 758171 w 1989624"/>
              <a:gd name="connsiteY50" fmla="*/ 854666 h 1337138"/>
              <a:gd name="connsiteX51" fmla="*/ 675462 w 1989624"/>
              <a:gd name="connsiteY51" fmla="*/ 914400 h 1337138"/>
              <a:gd name="connsiteX52" fmla="*/ 611132 w 1989624"/>
              <a:gd name="connsiteY52" fmla="*/ 955755 h 1337138"/>
              <a:gd name="connsiteX53" fmla="*/ 523827 w 1989624"/>
              <a:gd name="connsiteY53" fmla="*/ 1015490 h 1337138"/>
              <a:gd name="connsiteX54" fmla="*/ 445713 w 1989624"/>
              <a:gd name="connsiteY54" fmla="*/ 1066035 h 1337138"/>
              <a:gd name="connsiteX55" fmla="*/ 358408 w 1989624"/>
              <a:gd name="connsiteY55" fmla="*/ 1116579 h 1337138"/>
              <a:gd name="connsiteX56" fmla="*/ 289484 w 1989624"/>
              <a:gd name="connsiteY56" fmla="*/ 1190099 h 1337138"/>
              <a:gd name="connsiteX57" fmla="*/ 225154 w 1989624"/>
              <a:gd name="connsiteY57" fmla="*/ 1249834 h 1337138"/>
              <a:gd name="connsiteX58" fmla="*/ 179204 w 1989624"/>
              <a:gd name="connsiteY58" fmla="*/ 1300378 h 1337138"/>
              <a:gd name="connsiteX59" fmla="*/ 128660 w 1989624"/>
              <a:gd name="connsiteY59" fmla="*/ 1332543 h 1337138"/>
              <a:gd name="connsiteX60" fmla="*/ 64330 w 1989624"/>
              <a:gd name="connsiteY60" fmla="*/ 1337138 h 133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989624" h="1337138">
                <a:moveTo>
                  <a:pt x="64330" y="1337138"/>
                </a:moveTo>
                <a:lnTo>
                  <a:pt x="13785" y="1304973"/>
                </a:lnTo>
                <a:lnTo>
                  <a:pt x="0" y="1291188"/>
                </a:lnTo>
                <a:lnTo>
                  <a:pt x="4595" y="1222264"/>
                </a:lnTo>
                <a:lnTo>
                  <a:pt x="18380" y="1176314"/>
                </a:lnTo>
                <a:lnTo>
                  <a:pt x="45950" y="1121174"/>
                </a:lnTo>
                <a:lnTo>
                  <a:pt x="147039" y="1043060"/>
                </a:lnTo>
                <a:lnTo>
                  <a:pt x="197584" y="997110"/>
                </a:lnTo>
                <a:lnTo>
                  <a:pt x="298674" y="951160"/>
                </a:lnTo>
                <a:lnTo>
                  <a:pt x="372193" y="891425"/>
                </a:lnTo>
                <a:lnTo>
                  <a:pt x="491663" y="817906"/>
                </a:lnTo>
                <a:lnTo>
                  <a:pt x="569777" y="771956"/>
                </a:lnTo>
                <a:lnTo>
                  <a:pt x="615727" y="735196"/>
                </a:lnTo>
                <a:lnTo>
                  <a:pt x="680057" y="684652"/>
                </a:lnTo>
                <a:lnTo>
                  <a:pt x="744386" y="657082"/>
                </a:lnTo>
                <a:lnTo>
                  <a:pt x="822501" y="624917"/>
                </a:lnTo>
                <a:lnTo>
                  <a:pt x="882235" y="588157"/>
                </a:lnTo>
                <a:lnTo>
                  <a:pt x="960350" y="555992"/>
                </a:lnTo>
                <a:lnTo>
                  <a:pt x="1061439" y="519232"/>
                </a:lnTo>
                <a:lnTo>
                  <a:pt x="1148744" y="468688"/>
                </a:lnTo>
                <a:lnTo>
                  <a:pt x="1190099" y="427333"/>
                </a:lnTo>
                <a:lnTo>
                  <a:pt x="1245238" y="395168"/>
                </a:lnTo>
                <a:lnTo>
                  <a:pt x="1309568" y="381383"/>
                </a:lnTo>
                <a:lnTo>
                  <a:pt x="1341733" y="330839"/>
                </a:lnTo>
                <a:lnTo>
                  <a:pt x="1419848" y="303269"/>
                </a:lnTo>
                <a:lnTo>
                  <a:pt x="1470392" y="266509"/>
                </a:lnTo>
                <a:lnTo>
                  <a:pt x="1571482" y="229749"/>
                </a:lnTo>
                <a:lnTo>
                  <a:pt x="1667976" y="174609"/>
                </a:lnTo>
                <a:lnTo>
                  <a:pt x="1769066" y="82710"/>
                </a:lnTo>
                <a:lnTo>
                  <a:pt x="1824205" y="41355"/>
                </a:lnTo>
                <a:lnTo>
                  <a:pt x="1874750" y="0"/>
                </a:lnTo>
                <a:lnTo>
                  <a:pt x="1934485" y="0"/>
                </a:lnTo>
                <a:lnTo>
                  <a:pt x="1971245" y="22975"/>
                </a:lnTo>
                <a:lnTo>
                  <a:pt x="1989624" y="50545"/>
                </a:lnTo>
                <a:lnTo>
                  <a:pt x="1980434" y="124065"/>
                </a:lnTo>
                <a:lnTo>
                  <a:pt x="1948270" y="179204"/>
                </a:lnTo>
                <a:lnTo>
                  <a:pt x="1897725" y="206774"/>
                </a:lnTo>
                <a:lnTo>
                  <a:pt x="1828800" y="257319"/>
                </a:lnTo>
                <a:lnTo>
                  <a:pt x="1764471" y="312459"/>
                </a:lnTo>
                <a:lnTo>
                  <a:pt x="1709331" y="363003"/>
                </a:lnTo>
                <a:lnTo>
                  <a:pt x="1617431" y="408953"/>
                </a:lnTo>
                <a:lnTo>
                  <a:pt x="1543912" y="459498"/>
                </a:lnTo>
                <a:lnTo>
                  <a:pt x="1442822" y="496258"/>
                </a:lnTo>
                <a:lnTo>
                  <a:pt x="1337138" y="537612"/>
                </a:lnTo>
                <a:lnTo>
                  <a:pt x="1240643" y="583562"/>
                </a:lnTo>
                <a:lnTo>
                  <a:pt x="1171719" y="597347"/>
                </a:lnTo>
                <a:lnTo>
                  <a:pt x="1107389" y="661677"/>
                </a:lnTo>
                <a:lnTo>
                  <a:pt x="1043060" y="698437"/>
                </a:lnTo>
                <a:lnTo>
                  <a:pt x="951160" y="748981"/>
                </a:lnTo>
                <a:lnTo>
                  <a:pt x="836286" y="831691"/>
                </a:lnTo>
                <a:lnTo>
                  <a:pt x="758171" y="854666"/>
                </a:lnTo>
                <a:lnTo>
                  <a:pt x="675462" y="914400"/>
                </a:lnTo>
                <a:lnTo>
                  <a:pt x="611132" y="955755"/>
                </a:lnTo>
                <a:lnTo>
                  <a:pt x="523827" y="1015490"/>
                </a:lnTo>
                <a:lnTo>
                  <a:pt x="445713" y="1066035"/>
                </a:lnTo>
                <a:lnTo>
                  <a:pt x="358408" y="1116579"/>
                </a:lnTo>
                <a:lnTo>
                  <a:pt x="289484" y="1190099"/>
                </a:lnTo>
                <a:lnTo>
                  <a:pt x="225154" y="1249834"/>
                </a:lnTo>
                <a:lnTo>
                  <a:pt x="179204" y="1300378"/>
                </a:lnTo>
                <a:lnTo>
                  <a:pt x="128660" y="1332543"/>
                </a:lnTo>
                <a:lnTo>
                  <a:pt x="64330" y="1337138"/>
                </a:lnTo>
                <a:close/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l-PL" smtClean="0">
              <a:solidFill>
                <a:srgbClr val="FFFFFF"/>
              </a:solidFill>
            </a:endParaRPr>
          </a:p>
        </p:txBody>
      </p:sp>
      <p:grpSp>
        <p:nvGrpSpPr>
          <p:cNvPr id="26" name="Grupa 25"/>
          <p:cNvGrpSpPr/>
          <p:nvPr/>
        </p:nvGrpSpPr>
        <p:grpSpPr>
          <a:xfrm>
            <a:off x="3130471" y="2275113"/>
            <a:ext cx="4951171" cy="3203468"/>
            <a:chOff x="3130471" y="2275113"/>
            <a:chExt cx="4951171" cy="3203468"/>
          </a:xfrm>
        </p:grpSpPr>
        <p:sp>
          <p:nvSpPr>
            <p:cNvPr id="2" name="Elipsa 1"/>
            <p:cNvSpPr/>
            <p:nvPr/>
          </p:nvSpPr>
          <p:spPr bwMode="auto">
            <a:xfrm>
              <a:off x="6803572" y="2275113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ipsa 9"/>
            <p:cNvSpPr/>
            <p:nvPr/>
          </p:nvSpPr>
          <p:spPr bwMode="auto">
            <a:xfrm>
              <a:off x="4665357" y="3755428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Elipsa 10"/>
            <p:cNvSpPr/>
            <p:nvPr/>
          </p:nvSpPr>
          <p:spPr bwMode="auto">
            <a:xfrm>
              <a:off x="3130471" y="4790638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pole tekstowe 20"/>
            <p:cNvSpPr txBox="1"/>
            <p:nvPr/>
          </p:nvSpPr>
          <p:spPr>
            <a:xfrm>
              <a:off x="7162801" y="2711302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208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Pb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578522" y="5016916"/>
              <a:ext cx="72006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78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Ni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5009651" y="4190336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132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Sn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Dowolny kształt 3"/>
            <p:cNvSpPr/>
            <p:nvPr/>
          </p:nvSpPr>
          <p:spPr bwMode="auto">
            <a:xfrm>
              <a:off x="6980152" y="2528800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Dowolny kształt 23"/>
            <p:cNvSpPr/>
            <p:nvPr/>
          </p:nvSpPr>
          <p:spPr bwMode="auto">
            <a:xfrm>
              <a:off x="4850415" y="3969072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Dowolny kształt 24"/>
            <p:cNvSpPr/>
            <p:nvPr/>
          </p:nvSpPr>
          <p:spPr bwMode="auto">
            <a:xfrm rot="20882366">
              <a:off x="3367781" y="4956265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402321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r="73925"/>
          <a:stretch/>
        </p:blipFill>
        <p:spPr>
          <a:xfrm>
            <a:off x="2920269" y="748145"/>
            <a:ext cx="4492778" cy="56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47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12" y="1130366"/>
            <a:ext cx="4009224" cy="54252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00" y="1130400"/>
            <a:ext cx="4009187" cy="5424387"/>
          </a:xfrm>
          <a:prstGeom prst="rect">
            <a:avLst/>
          </a:prstGeom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95" l="327" r="96732">
                        <a14:foregroundMark x1="1634" y1="89157" x2="2157" y2="84538"/>
                        <a14:foregroundMark x1="2288" y1="84438" x2="3791" y2="83434"/>
                        <a14:foregroundMark x1="3791" y1="83434" x2="5686" y2="81727"/>
                        <a14:foregroundMark x1="5686" y1="81727" x2="6928" y2="80221"/>
                        <a14:foregroundMark x1="6667" y1="80422" x2="5490" y2="78414"/>
                        <a14:foregroundMark x1="5425" y1="78414" x2="6471" y2="76004"/>
                        <a14:foregroundMark x1="6471" y1="76004" x2="7908" y2="76104"/>
                        <a14:foregroundMark x1="7843" y1="76205" x2="9608" y2="76606"/>
                        <a14:foregroundMark x1="9542" y1="76807" x2="10980" y2="75000"/>
                        <a14:foregroundMark x1="11176" y1="75000" x2="9542" y2="72791"/>
                        <a14:foregroundMark x1="9477" y1="72289" x2="8954" y2="70382"/>
                        <a14:foregroundMark x1="8954" y1="70382" x2="11046" y2="69076"/>
                        <a14:foregroundMark x1="11046" y1="69076" x2="12680" y2="68173"/>
                        <a14:foregroundMark x1="12745" y1="68273" x2="15033" y2="67169"/>
                        <a14:foregroundMark x1="15033" y1="67169" x2="16536" y2="65763"/>
                        <a14:foregroundMark x1="16536" y1="65763" x2="18170" y2="63353"/>
                        <a14:foregroundMark x1="18170" y1="63353" x2="19020" y2="64759"/>
                        <a14:foregroundMark x1="19020" y1="64558" x2="21634" y2="61546"/>
                        <a14:foregroundMark x1="21634" y1="61546" x2="24314" y2="58032"/>
                        <a14:foregroundMark x1="24379" y1="57831" x2="25294" y2="56827"/>
                        <a14:foregroundMark x1="25294" y1="56627" x2="23268" y2="55924"/>
                        <a14:foregroundMark x1="23464" y1="55924" x2="23595" y2="52610"/>
                        <a14:foregroundMark x1="23529" y1="52410" x2="26078" y2="52209"/>
                        <a14:foregroundMark x1="26144" y1="52209" x2="27712" y2="51506"/>
                        <a14:foregroundMark x1="27712" y1="51506" x2="29869" y2="51004"/>
                        <a14:foregroundMark x1="29804" y1="51004" x2="31765" y2="48795"/>
                        <a14:foregroundMark x1="31830" y1="48795" x2="35948" y2="43976"/>
                        <a14:foregroundMark x1="35948" y1="44076" x2="39869" y2="39659"/>
                        <a14:foregroundMark x1="39869" y1="39659" x2="43268" y2="36245"/>
                        <a14:foregroundMark x1="43464" y1="36345" x2="44379" y2="34036"/>
                        <a14:foregroundMark x1="44379" y1="34036" x2="45556" y2="33635"/>
                        <a14:foregroundMark x1="45556" y1="33635" x2="46928" y2="32631"/>
                        <a14:foregroundMark x1="46928" y1="32631" x2="48366" y2="31426"/>
                        <a14:foregroundMark x1="48366" y1="31426" x2="47647" y2="28916"/>
                        <a14:foregroundMark x1="47647" y1="29016" x2="48366" y2="27008"/>
                        <a14:foregroundMark x1="48366" y1="27008" x2="50719" y2="26908"/>
                        <a14:foregroundMark x1="50719" y1="26908" x2="53464" y2="26908"/>
                        <a14:foregroundMark x1="53660" y1="27008" x2="56536" y2="26104"/>
                        <a14:foregroundMark x1="56536" y1="26104" x2="59412" y2="24900"/>
                        <a14:foregroundMark x1="59412" y1="24900" x2="62680" y2="22791"/>
                        <a14:foregroundMark x1="62680" y1="22791" x2="66144" y2="20281"/>
                        <a14:foregroundMark x1="66144" y1="20181" x2="67190" y2="18072"/>
                        <a14:foregroundMark x1="67320" y1="18273" x2="69216" y2="18072"/>
                        <a14:foregroundMark x1="69150" y1="18173" x2="69150" y2="19679"/>
                        <a14:foregroundMark x1="69412" y1="19578" x2="70523" y2="19578"/>
                        <a14:foregroundMark x1="70784" y1="19578" x2="72941" y2="16466"/>
                        <a14:foregroundMark x1="72941" y1="16466" x2="75033" y2="13855"/>
                        <a14:foregroundMark x1="74837" y1="13755" x2="77582" y2="11948"/>
                        <a14:foregroundMark x1="77582" y1="11948" x2="80131" y2="9739"/>
                        <a14:foregroundMark x1="80131" y1="9739" x2="82026" y2="7831"/>
                        <a14:foregroundMark x1="82026" y1="7831" x2="83529" y2="6124"/>
                        <a14:foregroundMark x1="83529" y1="6124" x2="86078" y2="5221"/>
                        <a14:foregroundMark x1="86078" y1="5221" x2="88301" y2="3815"/>
                        <a14:foregroundMark x1="88497" y1="3514" x2="89542" y2="3414"/>
                        <a14:foregroundMark x1="89673" y1="3514" x2="90523" y2="3313"/>
                        <a14:foregroundMark x1="90523" y1="3213" x2="91111" y2="2610"/>
                        <a14:foregroundMark x1="76013" y1="30321" x2="71176" y2="33032"/>
                        <a14:foregroundMark x1="71176" y1="33032" x2="69216" y2="34237"/>
                        <a14:foregroundMark x1="69477" y1="34237" x2="69542" y2="38755"/>
                        <a14:foregroundMark x1="69542" y1="38855" x2="69216" y2="39859"/>
                        <a14:foregroundMark x1="69346" y1="39659" x2="66993" y2="40261"/>
                        <a14:foregroundMark x1="66993" y1="40261" x2="65359" y2="39558"/>
                        <a14:foregroundMark x1="65425" y1="39357" x2="63529" y2="37751"/>
                        <a14:foregroundMark x1="63464" y1="37851" x2="61111" y2="39759"/>
                        <a14:foregroundMark x1="47778" y1="57028" x2="46601" y2="60141"/>
                        <a14:foregroundMark x1="46667" y1="60241" x2="46536" y2="63454"/>
                        <a14:foregroundMark x1="46536" y1="63855" x2="44837" y2="64458"/>
                        <a14:foregroundMark x1="44837" y1="64458" x2="43203" y2="63454"/>
                        <a14:foregroundMark x1="43268" y1="63253" x2="42418" y2="61044"/>
                        <a14:foregroundMark x1="31242" y1="72289" x2="30392" y2="75904"/>
                        <a14:foregroundMark x1="30392" y1="76004" x2="30392" y2="76004"/>
                        <a14:foregroundMark x1="30392" y1="76004" x2="30000" y2="77912"/>
                        <a14:foregroundMark x1="30000" y1="78213" x2="28627" y2="78213"/>
                        <a14:foregroundMark x1="28627" y1="78213" x2="27124" y2="77610"/>
                        <a14:foregroundMark x1="27059" y1="77410" x2="26340" y2="75301"/>
                        <a14:foregroundMark x1="18954" y1="85141" x2="18889" y2="88454"/>
                        <a14:foregroundMark x1="18824" y1="88755" x2="18954" y2="89558"/>
                        <a14:foregroundMark x1="18954" y1="89759" x2="16928" y2="90060"/>
                        <a14:foregroundMark x1="16863" y1="90261" x2="15556" y2="91667"/>
                        <a14:foregroundMark x1="15556" y1="91767" x2="13856" y2="93072"/>
                        <a14:foregroundMark x1="13856" y1="93072" x2="12222" y2="92771"/>
                        <a14:foregroundMark x1="12288" y1="92771" x2="11438" y2="89960"/>
                        <a14:foregroundMark x1="9477" y1="92068" x2="8627" y2="95984"/>
                        <a14:foregroundMark x1="8627" y1="96285" x2="7582" y2="97892"/>
                        <a14:foregroundMark x1="7582" y1="98092" x2="5686" y2="97992"/>
                        <a14:foregroundMark x1="5621" y1="98092" x2="3007" y2="98092"/>
                        <a14:foregroundMark x1="3137" y1="98092" x2="1961" y2="95382"/>
                        <a14:foregroundMark x1="1961" y1="95482" x2="1111" y2="93574"/>
                        <a14:foregroundMark x1="1111" y1="93373" x2="719" y2="91064"/>
                        <a14:foregroundMark x1="850" y1="91165" x2="1699" y2="88855"/>
                        <a14:backgroundMark x1="85882" y1="2410" x2="89935" y2="1506"/>
                        <a14:backgroundMark x1="719" y1="88153" x2="719" y2="88153"/>
                        <a14:backgroundMark x1="784" y1="90361" x2="784" y2="90361"/>
                        <a14:backgroundMark x1="588" y1="93574" x2="588" y2="93574"/>
                        <a14:backgroundMark x1="588" y1="91566" x2="588" y2="91566"/>
                        <a14:backgroundMark x1="588" y1="94177" x2="588" y2="94177"/>
                        <a14:backgroundMark x1="784" y1="94478" x2="1765" y2="96586"/>
                        <a14:backgroundMark x1="1961" y1="96586" x2="3529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4536"/>
            <a:ext cx="9328150" cy="607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a 1"/>
          <p:cNvGrpSpPr/>
          <p:nvPr/>
        </p:nvGrpSpPr>
        <p:grpSpPr>
          <a:xfrm>
            <a:off x="53126" y="620070"/>
            <a:ext cx="3856148" cy="4739361"/>
            <a:chOff x="842216" y="2134987"/>
            <a:chExt cx="3856148" cy="4739361"/>
          </a:xfrm>
        </p:grpSpPr>
        <p:cxnSp>
          <p:nvCxnSpPr>
            <p:cNvPr id="59" name="Łącznik prosty ze strzałką 58"/>
            <p:cNvCxnSpPr/>
            <p:nvPr/>
          </p:nvCxnSpPr>
          <p:spPr bwMode="auto">
            <a:xfrm>
              <a:off x="1229449" y="6535794"/>
              <a:ext cx="3468915" cy="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pole tekstowe 59"/>
            <p:cNvSpPr txBox="1"/>
            <p:nvPr/>
          </p:nvSpPr>
          <p:spPr>
            <a:xfrm>
              <a:off x="1575828" y="6535794"/>
              <a:ext cx="18373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Neutron </a:t>
              </a:r>
              <a:r>
                <a:rPr lang="pl-PL" sz="16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number</a:t>
              </a:r>
              <a:endParaRPr lang="pl-PL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5" name="Łącznik prosty ze strzałką 54"/>
            <p:cNvCxnSpPr/>
            <p:nvPr/>
          </p:nvCxnSpPr>
          <p:spPr bwMode="auto">
            <a:xfrm flipV="1">
              <a:off x="1228465" y="2134987"/>
              <a:ext cx="0" cy="298744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pole tekstowe 55"/>
            <p:cNvSpPr txBox="1"/>
            <p:nvPr/>
          </p:nvSpPr>
          <p:spPr>
            <a:xfrm rot="16200000">
              <a:off x="155329" y="3598066"/>
              <a:ext cx="1712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Proton </a:t>
              </a:r>
              <a:r>
                <a:rPr lang="pl-PL" sz="16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number</a:t>
              </a:r>
              <a:endParaRPr lang="pl-PL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Elipsa 18"/>
          <p:cNvSpPr/>
          <p:nvPr/>
        </p:nvSpPr>
        <p:spPr bwMode="auto">
          <a:xfrm>
            <a:off x="7087440" y="150177"/>
            <a:ext cx="157088" cy="1529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7192154" y="226676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235</a:t>
            </a:r>
            <a:r>
              <a:rPr lang="pl-PL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</a:t>
            </a:r>
            <a:endParaRPr lang="pl-PL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Dowolny kształt 12"/>
          <p:cNvSpPr/>
          <p:nvPr/>
        </p:nvSpPr>
        <p:spPr bwMode="auto">
          <a:xfrm>
            <a:off x="2360141" y="1142399"/>
            <a:ext cx="863257" cy="1159719"/>
          </a:xfrm>
          <a:custGeom>
            <a:avLst/>
            <a:gdLst>
              <a:gd name="connsiteX0" fmla="*/ 0 w 1122218"/>
              <a:gd name="connsiteY0" fmla="*/ 0 h 1177637"/>
              <a:gd name="connsiteX1" fmla="*/ 221673 w 1122218"/>
              <a:gd name="connsiteY1" fmla="*/ 360219 h 1177637"/>
              <a:gd name="connsiteX2" fmla="*/ 651164 w 1122218"/>
              <a:gd name="connsiteY2" fmla="*/ 831273 h 1177637"/>
              <a:gd name="connsiteX3" fmla="*/ 1122218 w 1122218"/>
              <a:gd name="connsiteY3" fmla="*/ 1177637 h 117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" h="1177637">
                <a:moveTo>
                  <a:pt x="0" y="0"/>
                </a:moveTo>
                <a:cubicBezTo>
                  <a:pt x="56573" y="110837"/>
                  <a:pt x="113146" y="221674"/>
                  <a:pt x="221673" y="360219"/>
                </a:cubicBezTo>
                <a:cubicBezTo>
                  <a:pt x="330200" y="498764"/>
                  <a:pt x="501073" y="695037"/>
                  <a:pt x="651164" y="831273"/>
                </a:cubicBezTo>
                <a:cubicBezTo>
                  <a:pt x="801255" y="967509"/>
                  <a:pt x="961736" y="1072573"/>
                  <a:pt x="1122218" y="1177637"/>
                </a:cubicBezTo>
              </a:path>
            </a:pathLst>
          </a:custGeom>
          <a:noFill/>
          <a:ln w="19050" cap="flat" cmpd="sng" algn="ctr">
            <a:solidFill>
              <a:srgbClr val="FF9933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9826" y="1360232"/>
            <a:ext cx="3326400" cy="2103238"/>
          </a:xfrm>
          <a:prstGeom prst="rect">
            <a:avLst/>
          </a:prstGeom>
        </p:spPr>
      </p:pic>
      <p:sp>
        <p:nvSpPr>
          <p:cNvPr id="3" name="Elipsa 2"/>
          <p:cNvSpPr/>
          <p:nvPr/>
        </p:nvSpPr>
        <p:spPr bwMode="auto">
          <a:xfrm>
            <a:off x="2952872" y="2674859"/>
            <a:ext cx="142444" cy="140696"/>
          </a:xfrm>
          <a:prstGeom prst="ellipse">
            <a:avLst/>
          </a:prstGeom>
          <a:solidFill>
            <a:schemeClr val="accent5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3311665" y="3171082"/>
            <a:ext cx="76335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32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96</a:t>
            </a:r>
            <a:r>
              <a:rPr lang="pl-PL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</a:t>
            </a:r>
          </a:p>
        </p:txBody>
      </p:sp>
      <p:sp>
        <p:nvSpPr>
          <p:cNvPr id="4" name="Dowolny kształt 3"/>
          <p:cNvSpPr/>
          <p:nvPr/>
        </p:nvSpPr>
        <p:spPr bwMode="auto">
          <a:xfrm rot="448292">
            <a:off x="3067069" y="2880345"/>
            <a:ext cx="420130" cy="284205"/>
          </a:xfrm>
          <a:custGeom>
            <a:avLst/>
            <a:gdLst>
              <a:gd name="connsiteX0" fmla="*/ 420130 w 420130"/>
              <a:gd name="connsiteY0" fmla="*/ 284205 h 284205"/>
              <a:gd name="connsiteX1" fmla="*/ 160638 w 420130"/>
              <a:gd name="connsiteY1" fmla="*/ 185351 h 284205"/>
              <a:gd name="connsiteX2" fmla="*/ 0 w 420130"/>
              <a:gd name="connsiteY2" fmla="*/ 0 h 28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130" h="284205">
                <a:moveTo>
                  <a:pt x="420130" y="284205"/>
                </a:moveTo>
                <a:cubicBezTo>
                  <a:pt x="325395" y="258461"/>
                  <a:pt x="230660" y="232718"/>
                  <a:pt x="160638" y="185351"/>
                </a:cubicBezTo>
                <a:cubicBezTo>
                  <a:pt x="90616" y="137983"/>
                  <a:pt x="45308" y="68991"/>
                  <a:pt x="0" y="0"/>
                </a:cubicBezTo>
              </a:path>
            </a:pathLst>
          </a:custGeom>
          <a:noFill/>
          <a:ln w="3810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868885" y="65182"/>
            <a:ext cx="26965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 Yields of products </a:t>
            </a:r>
            <a:endParaRPr lang="pl-PL" sz="1600" b="1" dirty="0" smtClean="0">
              <a:solidFill>
                <a:srgbClr val="7030A0"/>
              </a:solidFill>
              <a:latin typeface="Arial" charset="0"/>
            </a:endParaRPr>
          </a:p>
          <a:p>
            <a:pPr algn="ctr" eaLnBrk="1" hangingPunct="1"/>
            <a:r>
              <a:rPr lang="en-US" sz="1600" b="1" dirty="0" smtClean="0">
                <a:solidFill>
                  <a:srgbClr val="7030A0"/>
                </a:solidFill>
                <a:latin typeface="Arial" charset="0"/>
              </a:rPr>
              <a:t>from </a:t>
            </a:r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the </a:t>
            </a:r>
            <a:r>
              <a:rPr lang="en-US" sz="1600" b="1" dirty="0" smtClean="0">
                <a:solidFill>
                  <a:srgbClr val="7030A0"/>
                </a:solidFill>
                <a:latin typeface="Arial" charset="0"/>
              </a:rPr>
              <a:t>thermal</a:t>
            </a:r>
            <a:r>
              <a:rPr lang="pl-PL" sz="1600" b="1" dirty="0" smtClean="0">
                <a:solidFill>
                  <a:srgbClr val="7030A0"/>
                </a:solidFill>
                <a:latin typeface="Arial" charset="0"/>
              </a:rPr>
              <a:t>-</a:t>
            </a:r>
            <a:r>
              <a:rPr lang="en-US" sz="1600" b="1" dirty="0" smtClean="0">
                <a:solidFill>
                  <a:srgbClr val="7030A0"/>
                </a:solidFill>
                <a:latin typeface="Arial" charset="0"/>
              </a:rPr>
              <a:t>neutron </a:t>
            </a:r>
            <a:endParaRPr lang="pl-PL" sz="1600" b="1" dirty="0" smtClean="0">
              <a:solidFill>
                <a:srgbClr val="7030A0"/>
              </a:solidFill>
              <a:latin typeface="Arial" charset="0"/>
            </a:endParaRPr>
          </a:p>
          <a:p>
            <a:pPr algn="ctr" eaLnBrk="1" hangingPunct="1"/>
            <a:r>
              <a:rPr lang="en-US" sz="1600" b="1" dirty="0" smtClean="0">
                <a:solidFill>
                  <a:srgbClr val="7030A0"/>
                </a:solidFill>
                <a:latin typeface="Arial" charset="0"/>
              </a:rPr>
              <a:t>induced </a:t>
            </a:r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fission of </a:t>
            </a:r>
            <a:r>
              <a:rPr lang="en-US" sz="1600" b="1" baseline="30000" dirty="0" smtClean="0">
                <a:solidFill>
                  <a:srgbClr val="7030A0"/>
                </a:solidFill>
                <a:latin typeface="Arial" charset="0"/>
              </a:rPr>
              <a:t>235</a:t>
            </a:r>
            <a:r>
              <a:rPr lang="en-US" sz="1600" b="1" dirty="0" smtClean="0">
                <a:solidFill>
                  <a:srgbClr val="7030A0"/>
                </a:solidFill>
                <a:latin typeface="Arial" charset="0"/>
              </a:rPr>
              <a:t>U</a:t>
            </a:r>
            <a:endParaRPr lang="pl-PL" sz="1600" b="1" dirty="0" smtClean="0">
              <a:solidFill>
                <a:srgbClr val="7030A0"/>
              </a:solidFill>
              <a:latin typeface="Arial" charset="0"/>
            </a:endParaRPr>
          </a:p>
          <a:p>
            <a:pPr algn="ctr" eaLnBrk="1" hangingPunct="1"/>
            <a:r>
              <a:rPr lang="pl-PL" sz="1600" b="1" dirty="0" smtClean="0">
                <a:solidFill>
                  <a:srgbClr val="FF0000"/>
                </a:solidFill>
                <a:latin typeface="Arial" charset="0"/>
              </a:rPr>
              <a:t>n + </a:t>
            </a:r>
            <a:r>
              <a:rPr lang="pl-PL" sz="1600" b="1" baseline="30000" dirty="0" smtClean="0">
                <a:solidFill>
                  <a:srgbClr val="FF0000"/>
                </a:solidFill>
                <a:latin typeface="Arial" charset="0"/>
              </a:rPr>
              <a:t>235</a:t>
            </a:r>
            <a:r>
              <a:rPr lang="pl-PL" sz="1600" b="1" dirty="0" smtClean="0">
                <a:solidFill>
                  <a:srgbClr val="FF0000"/>
                </a:solidFill>
                <a:latin typeface="Arial" charset="0"/>
              </a:rPr>
              <a:t>U</a:t>
            </a:r>
            <a:endParaRPr lang="en-U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5729812" y="6519446"/>
            <a:ext cx="35429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l-PL" sz="1600" b="1" dirty="0" smtClean="0">
                <a:solidFill>
                  <a:srgbClr val="7030A0"/>
                </a:solidFill>
                <a:latin typeface="Arial" charset="0"/>
              </a:rPr>
              <a:t>Ł. Iskra et al., 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(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article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 in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preparation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)</a:t>
            </a:r>
          </a:p>
        </p:txBody>
      </p:sp>
      <p:sp>
        <p:nvSpPr>
          <p:cNvPr id="9" name="Dowolny kształt 8"/>
          <p:cNvSpPr/>
          <p:nvPr/>
        </p:nvSpPr>
        <p:spPr bwMode="auto">
          <a:xfrm>
            <a:off x="4005998" y="3451925"/>
            <a:ext cx="1672390" cy="745957"/>
          </a:xfrm>
          <a:custGeom>
            <a:avLst/>
            <a:gdLst>
              <a:gd name="connsiteX0" fmla="*/ 0 w 1672390"/>
              <a:gd name="connsiteY0" fmla="*/ 0 h 745957"/>
              <a:gd name="connsiteX1" fmla="*/ 637674 w 1672390"/>
              <a:gd name="connsiteY1" fmla="*/ 132347 h 745957"/>
              <a:gd name="connsiteX2" fmla="*/ 1191127 w 1672390"/>
              <a:gd name="connsiteY2" fmla="*/ 421105 h 745957"/>
              <a:gd name="connsiteX3" fmla="*/ 1672390 w 1672390"/>
              <a:gd name="connsiteY3" fmla="*/ 745957 h 74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390" h="745957">
                <a:moveTo>
                  <a:pt x="0" y="0"/>
                </a:moveTo>
                <a:cubicBezTo>
                  <a:pt x="219576" y="31081"/>
                  <a:pt x="439153" y="62163"/>
                  <a:pt x="637674" y="132347"/>
                </a:cubicBezTo>
                <a:cubicBezTo>
                  <a:pt x="836195" y="202531"/>
                  <a:pt x="1018674" y="318837"/>
                  <a:pt x="1191127" y="421105"/>
                </a:cubicBezTo>
                <a:cubicBezTo>
                  <a:pt x="1363580" y="523373"/>
                  <a:pt x="1517985" y="634665"/>
                  <a:pt x="1672390" y="745957"/>
                </a:cubicBezTo>
              </a:path>
            </a:pathLst>
          </a:custGeom>
          <a:noFill/>
          <a:ln w="952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1" name="Grupa 10"/>
          <p:cNvGrpSpPr/>
          <p:nvPr/>
        </p:nvGrpSpPr>
        <p:grpSpPr>
          <a:xfrm>
            <a:off x="7194118" y="4131733"/>
            <a:ext cx="925415" cy="270934"/>
            <a:chOff x="7194118" y="4131733"/>
            <a:chExt cx="925415" cy="270934"/>
          </a:xfrm>
        </p:grpSpPr>
        <p:sp>
          <p:nvSpPr>
            <p:cNvPr id="10" name="Elipsa 9"/>
            <p:cNvSpPr/>
            <p:nvPr/>
          </p:nvSpPr>
          <p:spPr bwMode="auto">
            <a:xfrm>
              <a:off x="7535333" y="4131733"/>
              <a:ext cx="584200" cy="270934"/>
            </a:xfrm>
            <a:prstGeom prst="ellipse">
              <a:avLst/>
            </a:prstGeom>
            <a:noFill/>
            <a:ln w="28575" cap="flat" cmpd="sng" algn="ctr">
              <a:solidFill>
                <a:srgbClr val="FF993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2" name="Łącznik prosty 11"/>
            <p:cNvCxnSpPr/>
            <p:nvPr/>
          </p:nvCxnSpPr>
          <p:spPr bwMode="auto">
            <a:xfrm>
              <a:off x="7194118" y="4333718"/>
              <a:ext cx="492348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82598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76" y="398160"/>
            <a:ext cx="9828000" cy="6421255"/>
          </a:xfrm>
          <a:prstGeom prst="rect">
            <a:avLst/>
          </a:prstGeom>
        </p:spPr>
      </p:pic>
      <p:sp>
        <p:nvSpPr>
          <p:cNvPr id="5" name="Dowolny kształt 4"/>
          <p:cNvSpPr/>
          <p:nvPr/>
        </p:nvSpPr>
        <p:spPr bwMode="auto">
          <a:xfrm>
            <a:off x="854110" y="693336"/>
            <a:ext cx="8561195" cy="5466304"/>
          </a:xfrm>
          <a:custGeom>
            <a:avLst/>
            <a:gdLst>
              <a:gd name="connsiteX0" fmla="*/ 0 w 8561195"/>
              <a:gd name="connsiteY0" fmla="*/ 5456255 h 5466304"/>
              <a:gd name="connsiteX1" fmla="*/ 70338 w 8561195"/>
              <a:gd name="connsiteY1" fmla="*/ 5245240 h 5466304"/>
              <a:gd name="connsiteX2" fmla="*/ 190919 w 8561195"/>
              <a:gd name="connsiteY2" fmla="*/ 5084466 h 5466304"/>
              <a:gd name="connsiteX3" fmla="*/ 301450 w 8561195"/>
              <a:gd name="connsiteY3" fmla="*/ 4963886 h 5466304"/>
              <a:gd name="connsiteX4" fmla="*/ 381837 w 8561195"/>
              <a:gd name="connsiteY4" fmla="*/ 4863402 h 5466304"/>
              <a:gd name="connsiteX5" fmla="*/ 482321 w 8561195"/>
              <a:gd name="connsiteY5" fmla="*/ 4752871 h 5466304"/>
              <a:gd name="connsiteX6" fmla="*/ 683288 w 8561195"/>
              <a:gd name="connsiteY6" fmla="*/ 4582049 h 5466304"/>
              <a:gd name="connsiteX7" fmla="*/ 813916 w 8561195"/>
              <a:gd name="connsiteY7" fmla="*/ 4461468 h 5466304"/>
              <a:gd name="connsiteX8" fmla="*/ 894303 w 8561195"/>
              <a:gd name="connsiteY8" fmla="*/ 4320791 h 5466304"/>
              <a:gd name="connsiteX9" fmla="*/ 954593 w 8561195"/>
              <a:gd name="connsiteY9" fmla="*/ 4190163 h 5466304"/>
              <a:gd name="connsiteX10" fmla="*/ 994787 w 8561195"/>
              <a:gd name="connsiteY10" fmla="*/ 4149969 h 5466304"/>
              <a:gd name="connsiteX11" fmla="*/ 1105319 w 8561195"/>
              <a:gd name="connsiteY11" fmla="*/ 4129873 h 5466304"/>
              <a:gd name="connsiteX12" fmla="*/ 1195754 w 8561195"/>
              <a:gd name="connsiteY12" fmla="*/ 4059534 h 5466304"/>
              <a:gd name="connsiteX13" fmla="*/ 1296237 w 8561195"/>
              <a:gd name="connsiteY13" fmla="*/ 3979148 h 5466304"/>
              <a:gd name="connsiteX14" fmla="*/ 1406769 w 8561195"/>
              <a:gd name="connsiteY14" fmla="*/ 3898761 h 5466304"/>
              <a:gd name="connsiteX15" fmla="*/ 1587639 w 8561195"/>
              <a:gd name="connsiteY15" fmla="*/ 3798277 h 5466304"/>
              <a:gd name="connsiteX16" fmla="*/ 1818752 w 8561195"/>
              <a:gd name="connsiteY16" fmla="*/ 3657600 h 5466304"/>
              <a:gd name="connsiteX17" fmla="*/ 1919235 w 8561195"/>
              <a:gd name="connsiteY17" fmla="*/ 3547068 h 5466304"/>
              <a:gd name="connsiteX18" fmla="*/ 2049864 w 8561195"/>
              <a:gd name="connsiteY18" fmla="*/ 3426488 h 5466304"/>
              <a:gd name="connsiteX19" fmla="*/ 2180492 w 8561195"/>
              <a:gd name="connsiteY19" fmla="*/ 3295860 h 5466304"/>
              <a:gd name="connsiteX20" fmla="*/ 2311121 w 8561195"/>
              <a:gd name="connsiteY20" fmla="*/ 3225521 h 5466304"/>
              <a:gd name="connsiteX21" fmla="*/ 2351314 w 8561195"/>
              <a:gd name="connsiteY21" fmla="*/ 3135086 h 5466304"/>
              <a:gd name="connsiteX22" fmla="*/ 2461846 w 8561195"/>
              <a:gd name="connsiteY22" fmla="*/ 3125038 h 5466304"/>
              <a:gd name="connsiteX23" fmla="*/ 2552281 w 8561195"/>
              <a:gd name="connsiteY23" fmla="*/ 3084844 h 5466304"/>
              <a:gd name="connsiteX24" fmla="*/ 2652765 w 8561195"/>
              <a:gd name="connsiteY24" fmla="*/ 3054699 h 5466304"/>
              <a:gd name="connsiteX25" fmla="*/ 2733152 w 8561195"/>
              <a:gd name="connsiteY25" fmla="*/ 2984361 h 5466304"/>
              <a:gd name="connsiteX26" fmla="*/ 2783393 w 8561195"/>
              <a:gd name="connsiteY26" fmla="*/ 2903974 h 5466304"/>
              <a:gd name="connsiteX27" fmla="*/ 2914022 w 8561195"/>
              <a:gd name="connsiteY27" fmla="*/ 2753249 h 5466304"/>
              <a:gd name="connsiteX28" fmla="*/ 3084844 w 8561195"/>
              <a:gd name="connsiteY28" fmla="*/ 2662813 h 5466304"/>
              <a:gd name="connsiteX29" fmla="*/ 3205424 w 8561195"/>
              <a:gd name="connsiteY29" fmla="*/ 2612572 h 5466304"/>
              <a:gd name="connsiteX30" fmla="*/ 3305908 w 8561195"/>
              <a:gd name="connsiteY30" fmla="*/ 2532185 h 5466304"/>
              <a:gd name="connsiteX31" fmla="*/ 3426488 w 8561195"/>
              <a:gd name="connsiteY31" fmla="*/ 2471895 h 5466304"/>
              <a:gd name="connsiteX32" fmla="*/ 3526971 w 8561195"/>
              <a:gd name="connsiteY32" fmla="*/ 2381460 h 5466304"/>
              <a:gd name="connsiteX33" fmla="*/ 3667648 w 8561195"/>
              <a:gd name="connsiteY33" fmla="*/ 2321169 h 5466304"/>
              <a:gd name="connsiteX34" fmla="*/ 3758083 w 8561195"/>
              <a:gd name="connsiteY34" fmla="*/ 2220686 h 5466304"/>
              <a:gd name="connsiteX35" fmla="*/ 3878664 w 8561195"/>
              <a:gd name="connsiteY35" fmla="*/ 2160396 h 5466304"/>
              <a:gd name="connsiteX36" fmla="*/ 3999244 w 8561195"/>
              <a:gd name="connsiteY36" fmla="*/ 2049864 h 5466304"/>
              <a:gd name="connsiteX37" fmla="*/ 4129872 w 8561195"/>
              <a:gd name="connsiteY37" fmla="*/ 1949380 h 5466304"/>
              <a:gd name="connsiteX38" fmla="*/ 4210259 w 8561195"/>
              <a:gd name="connsiteY38" fmla="*/ 1889090 h 5466304"/>
              <a:gd name="connsiteX39" fmla="*/ 4280598 w 8561195"/>
              <a:gd name="connsiteY39" fmla="*/ 1838849 h 5466304"/>
              <a:gd name="connsiteX40" fmla="*/ 4441371 w 8561195"/>
              <a:gd name="connsiteY40" fmla="*/ 1758462 h 5466304"/>
              <a:gd name="connsiteX41" fmla="*/ 4541855 w 8561195"/>
              <a:gd name="connsiteY41" fmla="*/ 1708220 h 5466304"/>
              <a:gd name="connsiteX42" fmla="*/ 4632290 w 8561195"/>
              <a:gd name="connsiteY42" fmla="*/ 1657978 h 5466304"/>
              <a:gd name="connsiteX43" fmla="*/ 4702628 w 8561195"/>
              <a:gd name="connsiteY43" fmla="*/ 1637882 h 5466304"/>
              <a:gd name="connsiteX44" fmla="*/ 4883499 w 8561195"/>
              <a:gd name="connsiteY44" fmla="*/ 1637882 h 5466304"/>
              <a:gd name="connsiteX45" fmla="*/ 4973934 w 8561195"/>
              <a:gd name="connsiteY45" fmla="*/ 1617785 h 5466304"/>
              <a:gd name="connsiteX46" fmla="*/ 5044272 w 8561195"/>
              <a:gd name="connsiteY46" fmla="*/ 1577591 h 5466304"/>
              <a:gd name="connsiteX47" fmla="*/ 5094514 w 8561195"/>
              <a:gd name="connsiteY47" fmla="*/ 1537398 h 5466304"/>
              <a:gd name="connsiteX48" fmla="*/ 5144756 w 8561195"/>
              <a:gd name="connsiteY48" fmla="*/ 1517301 h 5466304"/>
              <a:gd name="connsiteX49" fmla="*/ 5194998 w 8561195"/>
              <a:gd name="connsiteY49" fmla="*/ 1507253 h 5466304"/>
              <a:gd name="connsiteX50" fmla="*/ 5245239 w 8561195"/>
              <a:gd name="connsiteY50" fmla="*/ 1507253 h 5466304"/>
              <a:gd name="connsiteX51" fmla="*/ 5335675 w 8561195"/>
              <a:gd name="connsiteY51" fmla="*/ 1487156 h 5466304"/>
              <a:gd name="connsiteX52" fmla="*/ 5385916 w 8561195"/>
              <a:gd name="connsiteY52" fmla="*/ 1477108 h 5466304"/>
              <a:gd name="connsiteX53" fmla="*/ 5446206 w 8561195"/>
              <a:gd name="connsiteY53" fmla="*/ 1446963 h 5466304"/>
              <a:gd name="connsiteX54" fmla="*/ 5496448 w 8561195"/>
              <a:gd name="connsiteY54" fmla="*/ 1416818 h 5466304"/>
              <a:gd name="connsiteX55" fmla="*/ 5566787 w 8561195"/>
              <a:gd name="connsiteY55" fmla="*/ 1406769 h 5466304"/>
              <a:gd name="connsiteX56" fmla="*/ 5647174 w 8561195"/>
              <a:gd name="connsiteY56" fmla="*/ 1386673 h 5466304"/>
              <a:gd name="connsiteX57" fmla="*/ 5777802 w 8561195"/>
              <a:gd name="connsiteY57" fmla="*/ 1326383 h 5466304"/>
              <a:gd name="connsiteX58" fmla="*/ 5817995 w 8561195"/>
              <a:gd name="connsiteY58" fmla="*/ 1286189 h 5466304"/>
              <a:gd name="connsiteX59" fmla="*/ 5878286 w 8561195"/>
              <a:gd name="connsiteY59" fmla="*/ 1276141 h 5466304"/>
              <a:gd name="connsiteX60" fmla="*/ 5968721 w 8561195"/>
              <a:gd name="connsiteY60" fmla="*/ 1235948 h 5466304"/>
              <a:gd name="connsiteX61" fmla="*/ 6069204 w 8561195"/>
              <a:gd name="connsiteY61" fmla="*/ 1235948 h 5466304"/>
              <a:gd name="connsiteX62" fmla="*/ 6159639 w 8561195"/>
              <a:gd name="connsiteY62" fmla="*/ 1235948 h 5466304"/>
              <a:gd name="connsiteX63" fmla="*/ 6260123 w 8561195"/>
              <a:gd name="connsiteY63" fmla="*/ 1235948 h 5466304"/>
              <a:gd name="connsiteX64" fmla="*/ 6290268 w 8561195"/>
              <a:gd name="connsiteY64" fmla="*/ 1185706 h 5466304"/>
              <a:gd name="connsiteX65" fmla="*/ 6420897 w 8561195"/>
              <a:gd name="connsiteY65" fmla="*/ 1115367 h 5466304"/>
              <a:gd name="connsiteX66" fmla="*/ 6501283 w 8561195"/>
              <a:gd name="connsiteY66" fmla="*/ 1095271 h 5466304"/>
              <a:gd name="connsiteX67" fmla="*/ 6611815 w 8561195"/>
              <a:gd name="connsiteY67" fmla="*/ 1034980 h 5466304"/>
              <a:gd name="connsiteX68" fmla="*/ 6682154 w 8561195"/>
              <a:gd name="connsiteY68" fmla="*/ 964642 h 5466304"/>
              <a:gd name="connsiteX69" fmla="*/ 6762541 w 8561195"/>
              <a:gd name="connsiteY69" fmla="*/ 904352 h 5466304"/>
              <a:gd name="connsiteX70" fmla="*/ 6852976 w 8561195"/>
              <a:gd name="connsiteY70" fmla="*/ 844062 h 5466304"/>
              <a:gd name="connsiteX71" fmla="*/ 6993653 w 8561195"/>
              <a:gd name="connsiteY71" fmla="*/ 753627 h 5466304"/>
              <a:gd name="connsiteX72" fmla="*/ 7104185 w 8561195"/>
              <a:gd name="connsiteY72" fmla="*/ 713433 h 5466304"/>
              <a:gd name="connsiteX73" fmla="*/ 7154426 w 8561195"/>
              <a:gd name="connsiteY73" fmla="*/ 673240 h 5466304"/>
              <a:gd name="connsiteX74" fmla="*/ 7214716 w 8561195"/>
              <a:gd name="connsiteY74" fmla="*/ 612950 h 5466304"/>
              <a:gd name="connsiteX75" fmla="*/ 7305152 w 8561195"/>
              <a:gd name="connsiteY75" fmla="*/ 582805 h 5466304"/>
              <a:gd name="connsiteX76" fmla="*/ 7395587 w 8561195"/>
              <a:gd name="connsiteY76" fmla="*/ 512466 h 5466304"/>
              <a:gd name="connsiteX77" fmla="*/ 7496070 w 8561195"/>
              <a:gd name="connsiteY77" fmla="*/ 472273 h 5466304"/>
              <a:gd name="connsiteX78" fmla="*/ 7556360 w 8561195"/>
              <a:gd name="connsiteY78" fmla="*/ 452176 h 5466304"/>
              <a:gd name="connsiteX79" fmla="*/ 7556360 w 8561195"/>
              <a:gd name="connsiteY79" fmla="*/ 432079 h 5466304"/>
              <a:gd name="connsiteX80" fmla="*/ 7596554 w 8561195"/>
              <a:gd name="connsiteY80" fmla="*/ 371789 h 5466304"/>
              <a:gd name="connsiteX81" fmla="*/ 7666892 w 8561195"/>
              <a:gd name="connsiteY81" fmla="*/ 351693 h 5466304"/>
              <a:gd name="connsiteX82" fmla="*/ 7757327 w 8561195"/>
              <a:gd name="connsiteY82" fmla="*/ 341644 h 5466304"/>
              <a:gd name="connsiteX83" fmla="*/ 7807569 w 8561195"/>
              <a:gd name="connsiteY83" fmla="*/ 311499 h 5466304"/>
              <a:gd name="connsiteX84" fmla="*/ 7908053 w 8561195"/>
              <a:gd name="connsiteY84" fmla="*/ 271306 h 5466304"/>
              <a:gd name="connsiteX85" fmla="*/ 7998488 w 8561195"/>
              <a:gd name="connsiteY85" fmla="*/ 231112 h 5466304"/>
              <a:gd name="connsiteX86" fmla="*/ 8058778 w 8561195"/>
              <a:gd name="connsiteY86" fmla="*/ 200967 h 5466304"/>
              <a:gd name="connsiteX87" fmla="*/ 8109020 w 8561195"/>
              <a:gd name="connsiteY87" fmla="*/ 170822 h 5466304"/>
              <a:gd name="connsiteX88" fmla="*/ 8199455 w 8561195"/>
              <a:gd name="connsiteY88" fmla="*/ 160774 h 5466304"/>
              <a:gd name="connsiteX89" fmla="*/ 8299938 w 8561195"/>
              <a:gd name="connsiteY89" fmla="*/ 130629 h 5466304"/>
              <a:gd name="connsiteX90" fmla="*/ 8440615 w 8561195"/>
              <a:gd name="connsiteY90" fmla="*/ 110532 h 5466304"/>
              <a:gd name="connsiteX91" fmla="*/ 8500905 w 8561195"/>
              <a:gd name="connsiteY91" fmla="*/ 50242 h 5466304"/>
              <a:gd name="connsiteX92" fmla="*/ 8551147 w 8561195"/>
              <a:gd name="connsiteY92" fmla="*/ 0 h 5466304"/>
              <a:gd name="connsiteX93" fmla="*/ 8561195 w 8561195"/>
              <a:gd name="connsiteY93" fmla="*/ 60290 h 5466304"/>
              <a:gd name="connsiteX94" fmla="*/ 8531050 w 8561195"/>
              <a:gd name="connsiteY94" fmla="*/ 150726 h 5466304"/>
              <a:gd name="connsiteX95" fmla="*/ 8460712 w 8561195"/>
              <a:gd name="connsiteY95" fmla="*/ 221064 h 5466304"/>
              <a:gd name="connsiteX96" fmla="*/ 8360228 w 8561195"/>
              <a:gd name="connsiteY96" fmla="*/ 291402 h 5466304"/>
              <a:gd name="connsiteX97" fmla="*/ 8269793 w 8561195"/>
              <a:gd name="connsiteY97" fmla="*/ 361741 h 5466304"/>
              <a:gd name="connsiteX98" fmla="*/ 8189406 w 8561195"/>
              <a:gd name="connsiteY98" fmla="*/ 432079 h 5466304"/>
              <a:gd name="connsiteX99" fmla="*/ 8078875 w 8561195"/>
              <a:gd name="connsiteY99" fmla="*/ 552660 h 5466304"/>
              <a:gd name="connsiteX100" fmla="*/ 7968343 w 8561195"/>
              <a:gd name="connsiteY100" fmla="*/ 633046 h 5466304"/>
              <a:gd name="connsiteX101" fmla="*/ 7887956 w 8561195"/>
              <a:gd name="connsiteY101" fmla="*/ 693337 h 5466304"/>
              <a:gd name="connsiteX102" fmla="*/ 7807569 w 8561195"/>
              <a:gd name="connsiteY102" fmla="*/ 743578 h 5466304"/>
              <a:gd name="connsiteX103" fmla="*/ 7697037 w 8561195"/>
              <a:gd name="connsiteY103" fmla="*/ 864159 h 5466304"/>
              <a:gd name="connsiteX104" fmla="*/ 7656844 w 8561195"/>
              <a:gd name="connsiteY104" fmla="*/ 924449 h 5466304"/>
              <a:gd name="connsiteX105" fmla="*/ 7556360 w 8561195"/>
              <a:gd name="connsiteY105" fmla="*/ 964642 h 5466304"/>
              <a:gd name="connsiteX106" fmla="*/ 7496070 w 8561195"/>
              <a:gd name="connsiteY106" fmla="*/ 1034980 h 5466304"/>
              <a:gd name="connsiteX107" fmla="*/ 7435780 w 8561195"/>
              <a:gd name="connsiteY107" fmla="*/ 1085222 h 5466304"/>
              <a:gd name="connsiteX108" fmla="*/ 7365442 w 8561195"/>
              <a:gd name="connsiteY108" fmla="*/ 1175657 h 5466304"/>
              <a:gd name="connsiteX109" fmla="*/ 7214716 w 8561195"/>
              <a:gd name="connsiteY109" fmla="*/ 1276141 h 5466304"/>
              <a:gd name="connsiteX110" fmla="*/ 7154426 w 8561195"/>
              <a:gd name="connsiteY110" fmla="*/ 1336431 h 5466304"/>
              <a:gd name="connsiteX111" fmla="*/ 7074039 w 8561195"/>
              <a:gd name="connsiteY111" fmla="*/ 1396721 h 5466304"/>
              <a:gd name="connsiteX112" fmla="*/ 7023798 w 8561195"/>
              <a:gd name="connsiteY112" fmla="*/ 1467060 h 5466304"/>
              <a:gd name="connsiteX113" fmla="*/ 6983604 w 8561195"/>
              <a:gd name="connsiteY113" fmla="*/ 1557495 h 5466304"/>
              <a:gd name="connsiteX114" fmla="*/ 6903217 w 8561195"/>
              <a:gd name="connsiteY114" fmla="*/ 1607737 h 5466304"/>
              <a:gd name="connsiteX115" fmla="*/ 6802734 w 8561195"/>
              <a:gd name="connsiteY115" fmla="*/ 1627833 h 5466304"/>
              <a:gd name="connsiteX116" fmla="*/ 6722347 w 8561195"/>
              <a:gd name="connsiteY116" fmla="*/ 1678075 h 5466304"/>
              <a:gd name="connsiteX117" fmla="*/ 6591719 w 8561195"/>
              <a:gd name="connsiteY117" fmla="*/ 1718268 h 5466304"/>
              <a:gd name="connsiteX118" fmla="*/ 6461090 w 8561195"/>
              <a:gd name="connsiteY118" fmla="*/ 1758462 h 5466304"/>
              <a:gd name="connsiteX119" fmla="*/ 6310365 w 8561195"/>
              <a:gd name="connsiteY119" fmla="*/ 1818752 h 5466304"/>
              <a:gd name="connsiteX120" fmla="*/ 6159639 w 8561195"/>
              <a:gd name="connsiteY120" fmla="*/ 1858945 h 5466304"/>
              <a:gd name="connsiteX121" fmla="*/ 6079253 w 8561195"/>
              <a:gd name="connsiteY121" fmla="*/ 1919235 h 5466304"/>
              <a:gd name="connsiteX122" fmla="*/ 6029011 w 8561195"/>
              <a:gd name="connsiteY122" fmla="*/ 1969477 h 5466304"/>
              <a:gd name="connsiteX123" fmla="*/ 5928527 w 8561195"/>
              <a:gd name="connsiteY123" fmla="*/ 1989574 h 5466304"/>
              <a:gd name="connsiteX124" fmla="*/ 5817995 w 8561195"/>
              <a:gd name="connsiteY124" fmla="*/ 2029767 h 5466304"/>
              <a:gd name="connsiteX125" fmla="*/ 5767754 w 8561195"/>
              <a:gd name="connsiteY125" fmla="*/ 2090057 h 5466304"/>
              <a:gd name="connsiteX126" fmla="*/ 5647174 w 8561195"/>
              <a:gd name="connsiteY126" fmla="*/ 2120202 h 5466304"/>
              <a:gd name="connsiteX127" fmla="*/ 5536642 w 8561195"/>
              <a:gd name="connsiteY127" fmla="*/ 2170444 h 5466304"/>
              <a:gd name="connsiteX128" fmla="*/ 5335675 w 8561195"/>
              <a:gd name="connsiteY128" fmla="*/ 2260879 h 5466304"/>
              <a:gd name="connsiteX129" fmla="*/ 5255288 w 8561195"/>
              <a:gd name="connsiteY129" fmla="*/ 2351315 h 5466304"/>
              <a:gd name="connsiteX130" fmla="*/ 5174901 w 8561195"/>
              <a:gd name="connsiteY130" fmla="*/ 2441750 h 5466304"/>
              <a:gd name="connsiteX131" fmla="*/ 5084466 w 8561195"/>
              <a:gd name="connsiteY131" fmla="*/ 2522137 h 5466304"/>
              <a:gd name="connsiteX132" fmla="*/ 5004079 w 8561195"/>
              <a:gd name="connsiteY132" fmla="*/ 2602523 h 5466304"/>
              <a:gd name="connsiteX133" fmla="*/ 4883499 w 8561195"/>
              <a:gd name="connsiteY133" fmla="*/ 2682910 h 5466304"/>
              <a:gd name="connsiteX134" fmla="*/ 4793064 w 8561195"/>
              <a:gd name="connsiteY134" fmla="*/ 2803490 h 5466304"/>
              <a:gd name="connsiteX135" fmla="*/ 4762919 w 8561195"/>
              <a:gd name="connsiteY135" fmla="*/ 2863780 h 5466304"/>
              <a:gd name="connsiteX136" fmla="*/ 4682532 w 8561195"/>
              <a:gd name="connsiteY136" fmla="*/ 2893926 h 5466304"/>
              <a:gd name="connsiteX137" fmla="*/ 4592097 w 8561195"/>
              <a:gd name="connsiteY137" fmla="*/ 2914022 h 5466304"/>
              <a:gd name="connsiteX138" fmla="*/ 4582048 w 8561195"/>
              <a:gd name="connsiteY138" fmla="*/ 2974312 h 5466304"/>
              <a:gd name="connsiteX139" fmla="*/ 4491613 w 8561195"/>
              <a:gd name="connsiteY139" fmla="*/ 3024554 h 5466304"/>
              <a:gd name="connsiteX140" fmla="*/ 4441371 w 8561195"/>
              <a:gd name="connsiteY140" fmla="*/ 3074796 h 5466304"/>
              <a:gd name="connsiteX141" fmla="*/ 4391130 w 8561195"/>
              <a:gd name="connsiteY141" fmla="*/ 3104941 h 5466304"/>
              <a:gd name="connsiteX142" fmla="*/ 4300694 w 8561195"/>
              <a:gd name="connsiteY142" fmla="*/ 3155183 h 5466304"/>
              <a:gd name="connsiteX143" fmla="*/ 4230356 w 8561195"/>
              <a:gd name="connsiteY143" fmla="*/ 3185328 h 5466304"/>
              <a:gd name="connsiteX144" fmla="*/ 4079631 w 8561195"/>
              <a:gd name="connsiteY144" fmla="*/ 3285811 h 5466304"/>
              <a:gd name="connsiteX145" fmla="*/ 3969099 w 8561195"/>
              <a:gd name="connsiteY145" fmla="*/ 3376246 h 5466304"/>
              <a:gd name="connsiteX146" fmla="*/ 3908809 w 8561195"/>
              <a:gd name="connsiteY146" fmla="*/ 3416440 h 5466304"/>
              <a:gd name="connsiteX147" fmla="*/ 3848519 w 8561195"/>
              <a:gd name="connsiteY147" fmla="*/ 3476730 h 5466304"/>
              <a:gd name="connsiteX148" fmla="*/ 3748035 w 8561195"/>
              <a:gd name="connsiteY148" fmla="*/ 3496827 h 5466304"/>
              <a:gd name="connsiteX149" fmla="*/ 3687745 w 8561195"/>
              <a:gd name="connsiteY149" fmla="*/ 3547068 h 5466304"/>
              <a:gd name="connsiteX150" fmla="*/ 3607358 w 8561195"/>
              <a:gd name="connsiteY150" fmla="*/ 3597310 h 5466304"/>
              <a:gd name="connsiteX151" fmla="*/ 3567165 w 8561195"/>
              <a:gd name="connsiteY151" fmla="*/ 3627455 h 5466304"/>
              <a:gd name="connsiteX152" fmla="*/ 3496826 w 8561195"/>
              <a:gd name="connsiteY152" fmla="*/ 3667649 h 5466304"/>
              <a:gd name="connsiteX153" fmla="*/ 3416439 w 8561195"/>
              <a:gd name="connsiteY153" fmla="*/ 3687745 h 5466304"/>
              <a:gd name="connsiteX154" fmla="*/ 3336053 w 8561195"/>
              <a:gd name="connsiteY154" fmla="*/ 3758084 h 5466304"/>
              <a:gd name="connsiteX155" fmla="*/ 3245617 w 8561195"/>
              <a:gd name="connsiteY155" fmla="*/ 3788229 h 5466304"/>
              <a:gd name="connsiteX156" fmla="*/ 3175279 w 8561195"/>
              <a:gd name="connsiteY156" fmla="*/ 3828422 h 5466304"/>
              <a:gd name="connsiteX157" fmla="*/ 3084844 w 8561195"/>
              <a:gd name="connsiteY157" fmla="*/ 3878664 h 5466304"/>
              <a:gd name="connsiteX158" fmla="*/ 3014505 w 8561195"/>
              <a:gd name="connsiteY158" fmla="*/ 3928906 h 5466304"/>
              <a:gd name="connsiteX159" fmla="*/ 2863780 w 8561195"/>
              <a:gd name="connsiteY159" fmla="*/ 4009293 h 5466304"/>
              <a:gd name="connsiteX160" fmla="*/ 2763297 w 8561195"/>
              <a:gd name="connsiteY160" fmla="*/ 4069583 h 5466304"/>
              <a:gd name="connsiteX161" fmla="*/ 2642716 w 8561195"/>
              <a:gd name="connsiteY161" fmla="*/ 4119824 h 5466304"/>
              <a:gd name="connsiteX162" fmla="*/ 2592475 w 8561195"/>
              <a:gd name="connsiteY162" fmla="*/ 4149969 h 5466304"/>
              <a:gd name="connsiteX163" fmla="*/ 2522136 w 8561195"/>
              <a:gd name="connsiteY163" fmla="*/ 4200211 h 5466304"/>
              <a:gd name="connsiteX164" fmla="*/ 2431701 w 8561195"/>
              <a:gd name="connsiteY164" fmla="*/ 4260501 h 5466304"/>
              <a:gd name="connsiteX165" fmla="*/ 2401556 w 8561195"/>
              <a:gd name="connsiteY165" fmla="*/ 4290646 h 5466304"/>
              <a:gd name="connsiteX166" fmla="*/ 2311121 w 8561195"/>
              <a:gd name="connsiteY166" fmla="*/ 4340888 h 5466304"/>
              <a:gd name="connsiteX167" fmla="*/ 2230734 w 8561195"/>
              <a:gd name="connsiteY167" fmla="*/ 4381082 h 5466304"/>
              <a:gd name="connsiteX168" fmla="*/ 2170444 w 8561195"/>
              <a:gd name="connsiteY168" fmla="*/ 4411227 h 5466304"/>
              <a:gd name="connsiteX169" fmla="*/ 2080009 w 8561195"/>
              <a:gd name="connsiteY169" fmla="*/ 4471517 h 5466304"/>
              <a:gd name="connsiteX170" fmla="*/ 1989574 w 8561195"/>
              <a:gd name="connsiteY170" fmla="*/ 4501662 h 5466304"/>
              <a:gd name="connsiteX171" fmla="*/ 1989574 w 8561195"/>
              <a:gd name="connsiteY171" fmla="*/ 4501662 h 5466304"/>
              <a:gd name="connsiteX172" fmla="*/ 1889090 w 8561195"/>
              <a:gd name="connsiteY172" fmla="*/ 4582049 h 5466304"/>
              <a:gd name="connsiteX173" fmla="*/ 1808703 w 8561195"/>
              <a:gd name="connsiteY173" fmla="*/ 4612194 h 5466304"/>
              <a:gd name="connsiteX174" fmla="*/ 1758461 w 8561195"/>
              <a:gd name="connsiteY174" fmla="*/ 4652387 h 5466304"/>
              <a:gd name="connsiteX175" fmla="*/ 1698171 w 8561195"/>
              <a:gd name="connsiteY175" fmla="*/ 4732774 h 5466304"/>
              <a:gd name="connsiteX176" fmla="*/ 1627833 w 8561195"/>
              <a:gd name="connsiteY176" fmla="*/ 4772967 h 5466304"/>
              <a:gd name="connsiteX177" fmla="*/ 1527349 w 8561195"/>
              <a:gd name="connsiteY177" fmla="*/ 4833257 h 5466304"/>
              <a:gd name="connsiteX178" fmla="*/ 1467059 w 8561195"/>
              <a:gd name="connsiteY178" fmla="*/ 4893548 h 5466304"/>
              <a:gd name="connsiteX179" fmla="*/ 1436914 w 8561195"/>
              <a:gd name="connsiteY179" fmla="*/ 4913644 h 5466304"/>
              <a:gd name="connsiteX180" fmla="*/ 1406769 w 8561195"/>
              <a:gd name="connsiteY180" fmla="*/ 4953838 h 5466304"/>
              <a:gd name="connsiteX181" fmla="*/ 1336431 w 8561195"/>
              <a:gd name="connsiteY181" fmla="*/ 5004079 h 5466304"/>
              <a:gd name="connsiteX182" fmla="*/ 1215850 w 8561195"/>
              <a:gd name="connsiteY182" fmla="*/ 5064369 h 5466304"/>
              <a:gd name="connsiteX183" fmla="*/ 1085222 w 8561195"/>
              <a:gd name="connsiteY183" fmla="*/ 5104563 h 5466304"/>
              <a:gd name="connsiteX184" fmla="*/ 964642 w 8561195"/>
              <a:gd name="connsiteY184" fmla="*/ 5144756 h 5466304"/>
              <a:gd name="connsiteX185" fmla="*/ 864158 w 8561195"/>
              <a:gd name="connsiteY185" fmla="*/ 5194998 h 5466304"/>
              <a:gd name="connsiteX186" fmla="*/ 743578 w 8561195"/>
              <a:gd name="connsiteY186" fmla="*/ 5245240 h 5466304"/>
              <a:gd name="connsiteX187" fmla="*/ 622998 w 8561195"/>
              <a:gd name="connsiteY187" fmla="*/ 5285433 h 5466304"/>
              <a:gd name="connsiteX188" fmla="*/ 552659 w 8561195"/>
              <a:gd name="connsiteY188" fmla="*/ 5335675 h 5466304"/>
              <a:gd name="connsiteX189" fmla="*/ 472272 w 8561195"/>
              <a:gd name="connsiteY189" fmla="*/ 5365820 h 5466304"/>
              <a:gd name="connsiteX190" fmla="*/ 381837 w 8561195"/>
              <a:gd name="connsiteY190" fmla="*/ 5395965 h 5466304"/>
              <a:gd name="connsiteX191" fmla="*/ 361741 w 8561195"/>
              <a:gd name="connsiteY191" fmla="*/ 5466304 h 5466304"/>
              <a:gd name="connsiteX192" fmla="*/ 180870 w 8561195"/>
              <a:gd name="connsiteY192" fmla="*/ 5466304 h 5466304"/>
              <a:gd name="connsiteX193" fmla="*/ 0 w 8561195"/>
              <a:gd name="connsiteY193" fmla="*/ 5456255 h 54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8561195" h="5466304">
                <a:moveTo>
                  <a:pt x="0" y="5456255"/>
                </a:moveTo>
                <a:lnTo>
                  <a:pt x="70338" y="5245240"/>
                </a:lnTo>
                <a:lnTo>
                  <a:pt x="190919" y="5084466"/>
                </a:lnTo>
                <a:lnTo>
                  <a:pt x="301450" y="4963886"/>
                </a:lnTo>
                <a:lnTo>
                  <a:pt x="381837" y="4863402"/>
                </a:lnTo>
                <a:lnTo>
                  <a:pt x="482321" y="4752871"/>
                </a:lnTo>
                <a:lnTo>
                  <a:pt x="683288" y="4582049"/>
                </a:lnTo>
                <a:lnTo>
                  <a:pt x="813916" y="4461468"/>
                </a:lnTo>
                <a:lnTo>
                  <a:pt x="894303" y="4320791"/>
                </a:lnTo>
                <a:lnTo>
                  <a:pt x="954593" y="4190163"/>
                </a:lnTo>
                <a:lnTo>
                  <a:pt x="994787" y="4149969"/>
                </a:lnTo>
                <a:lnTo>
                  <a:pt x="1105319" y="4129873"/>
                </a:lnTo>
                <a:lnTo>
                  <a:pt x="1195754" y="4059534"/>
                </a:lnTo>
                <a:lnTo>
                  <a:pt x="1296237" y="3979148"/>
                </a:lnTo>
                <a:lnTo>
                  <a:pt x="1406769" y="3898761"/>
                </a:lnTo>
                <a:lnTo>
                  <a:pt x="1587639" y="3798277"/>
                </a:lnTo>
                <a:lnTo>
                  <a:pt x="1818752" y="3657600"/>
                </a:lnTo>
                <a:lnTo>
                  <a:pt x="1919235" y="3547068"/>
                </a:lnTo>
                <a:lnTo>
                  <a:pt x="2049864" y="3426488"/>
                </a:lnTo>
                <a:lnTo>
                  <a:pt x="2180492" y="3295860"/>
                </a:lnTo>
                <a:lnTo>
                  <a:pt x="2311121" y="3225521"/>
                </a:lnTo>
                <a:lnTo>
                  <a:pt x="2351314" y="3135086"/>
                </a:lnTo>
                <a:lnTo>
                  <a:pt x="2461846" y="3125038"/>
                </a:lnTo>
                <a:lnTo>
                  <a:pt x="2552281" y="3084844"/>
                </a:lnTo>
                <a:lnTo>
                  <a:pt x="2652765" y="3054699"/>
                </a:lnTo>
                <a:lnTo>
                  <a:pt x="2733152" y="2984361"/>
                </a:lnTo>
                <a:lnTo>
                  <a:pt x="2783393" y="2903974"/>
                </a:lnTo>
                <a:lnTo>
                  <a:pt x="2914022" y="2753249"/>
                </a:lnTo>
                <a:lnTo>
                  <a:pt x="3084844" y="2662813"/>
                </a:lnTo>
                <a:lnTo>
                  <a:pt x="3205424" y="2612572"/>
                </a:lnTo>
                <a:lnTo>
                  <a:pt x="3305908" y="2532185"/>
                </a:lnTo>
                <a:lnTo>
                  <a:pt x="3426488" y="2471895"/>
                </a:lnTo>
                <a:lnTo>
                  <a:pt x="3526971" y="2381460"/>
                </a:lnTo>
                <a:lnTo>
                  <a:pt x="3667648" y="2321169"/>
                </a:lnTo>
                <a:lnTo>
                  <a:pt x="3758083" y="2220686"/>
                </a:lnTo>
                <a:lnTo>
                  <a:pt x="3878664" y="2160396"/>
                </a:lnTo>
                <a:lnTo>
                  <a:pt x="3999244" y="2049864"/>
                </a:lnTo>
                <a:lnTo>
                  <a:pt x="4129872" y="1949380"/>
                </a:lnTo>
                <a:lnTo>
                  <a:pt x="4210259" y="1889090"/>
                </a:lnTo>
                <a:lnTo>
                  <a:pt x="4280598" y="1838849"/>
                </a:lnTo>
                <a:lnTo>
                  <a:pt x="4441371" y="1758462"/>
                </a:lnTo>
                <a:lnTo>
                  <a:pt x="4541855" y="1708220"/>
                </a:lnTo>
                <a:lnTo>
                  <a:pt x="4632290" y="1657978"/>
                </a:lnTo>
                <a:lnTo>
                  <a:pt x="4702628" y="1637882"/>
                </a:lnTo>
                <a:lnTo>
                  <a:pt x="4883499" y="1637882"/>
                </a:lnTo>
                <a:lnTo>
                  <a:pt x="4973934" y="1617785"/>
                </a:lnTo>
                <a:lnTo>
                  <a:pt x="5044272" y="1577591"/>
                </a:lnTo>
                <a:lnTo>
                  <a:pt x="5094514" y="1537398"/>
                </a:lnTo>
                <a:lnTo>
                  <a:pt x="5144756" y="1517301"/>
                </a:lnTo>
                <a:lnTo>
                  <a:pt x="5194998" y="1507253"/>
                </a:lnTo>
                <a:lnTo>
                  <a:pt x="5245239" y="1507253"/>
                </a:lnTo>
                <a:lnTo>
                  <a:pt x="5335675" y="1487156"/>
                </a:lnTo>
                <a:lnTo>
                  <a:pt x="5385916" y="1477108"/>
                </a:lnTo>
                <a:lnTo>
                  <a:pt x="5446206" y="1446963"/>
                </a:lnTo>
                <a:lnTo>
                  <a:pt x="5496448" y="1416818"/>
                </a:lnTo>
                <a:lnTo>
                  <a:pt x="5566787" y="1406769"/>
                </a:lnTo>
                <a:lnTo>
                  <a:pt x="5647174" y="1386673"/>
                </a:lnTo>
                <a:lnTo>
                  <a:pt x="5777802" y="1326383"/>
                </a:lnTo>
                <a:lnTo>
                  <a:pt x="5817995" y="1286189"/>
                </a:lnTo>
                <a:lnTo>
                  <a:pt x="5878286" y="1276141"/>
                </a:lnTo>
                <a:lnTo>
                  <a:pt x="5968721" y="1235948"/>
                </a:lnTo>
                <a:lnTo>
                  <a:pt x="6069204" y="1235948"/>
                </a:lnTo>
                <a:lnTo>
                  <a:pt x="6159639" y="1235948"/>
                </a:lnTo>
                <a:lnTo>
                  <a:pt x="6260123" y="1235948"/>
                </a:lnTo>
                <a:lnTo>
                  <a:pt x="6290268" y="1185706"/>
                </a:lnTo>
                <a:lnTo>
                  <a:pt x="6420897" y="1115367"/>
                </a:lnTo>
                <a:lnTo>
                  <a:pt x="6501283" y="1095271"/>
                </a:lnTo>
                <a:lnTo>
                  <a:pt x="6611815" y="1034980"/>
                </a:lnTo>
                <a:lnTo>
                  <a:pt x="6682154" y="964642"/>
                </a:lnTo>
                <a:lnTo>
                  <a:pt x="6762541" y="904352"/>
                </a:lnTo>
                <a:lnTo>
                  <a:pt x="6852976" y="844062"/>
                </a:lnTo>
                <a:lnTo>
                  <a:pt x="6993653" y="753627"/>
                </a:lnTo>
                <a:lnTo>
                  <a:pt x="7104185" y="713433"/>
                </a:lnTo>
                <a:lnTo>
                  <a:pt x="7154426" y="673240"/>
                </a:lnTo>
                <a:lnTo>
                  <a:pt x="7214716" y="612950"/>
                </a:lnTo>
                <a:lnTo>
                  <a:pt x="7305152" y="582805"/>
                </a:lnTo>
                <a:lnTo>
                  <a:pt x="7395587" y="512466"/>
                </a:lnTo>
                <a:lnTo>
                  <a:pt x="7496070" y="472273"/>
                </a:lnTo>
                <a:lnTo>
                  <a:pt x="7556360" y="452176"/>
                </a:lnTo>
                <a:lnTo>
                  <a:pt x="7556360" y="432079"/>
                </a:lnTo>
                <a:lnTo>
                  <a:pt x="7596554" y="371789"/>
                </a:lnTo>
                <a:lnTo>
                  <a:pt x="7666892" y="351693"/>
                </a:lnTo>
                <a:lnTo>
                  <a:pt x="7757327" y="341644"/>
                </a:lnTo>
                <a:lnTo>
                  <a:pt x="7807569" y="311499"/>
                </a:lnTo>
                <a:lnTo>
                  <a:pt x="7908053" y="271306"/>
                </a:lnTo>
                <a:lnTo>
                  <a:pt x="7998488" y="231112"/>
                </a:lnTo>
                <a:lnTo>
                  <a:pt x="8058778" y="200967"/>
                </a:lnTo>
                <a:lnTo>
                  <a:pt x="8109020" y="170822"/>
                </a:lnTo>
                <a:lnTo>
                  <a:pt x="8199455" y="160774"/>
                </a:lnTo>
                <a:lnTo>
                  <a:pt x="8299938" y="130629"/>
                </a:lnTo>
                <a:lnTo>
                  <a:pt x="8440615" y="110532"/>
                </a:lnTo>
                <a:lnTo>
                  <a:pt x="8500905" y="50242"/>
                </a:lnTo>
                <a:lnTo>
                  <a:pt x="8551147" y="0"/>
                </a:lnTo>
                <a:lnTo>
                  <a:pt x="8561195" y="60290"/>
                </a:lnTo>
                <a:lnTo>
                  <a:pt x="8531050" y="150726"/>
                </a:lnTo>
                <a:lnTo>
                  <a:pt x="8460712" y="221064"/>
                </a:lnTo>
                <a:lnTo>
                  <a:pt x="8360228" y="291402"/>
                </a:lnTo>
                <a:lnTo>
                  <a:pt x="8269793" y="361741"/>
                </a:lnTo>
                <a:lnTo>
                  <a:pt x="8189406" y="432079"/>
                </a:lnTo>
                <a:lnTo>
                  <a:pt x="8078875" y="552660"/>
                </a:lnTo>
                <a:lnTo>
                  <a:pt x="7968343" y="633046"/>
                </a:lnTo>
                <a:lnTo>
                  <a:pt x="7887956" y="693337"/>
                </a:lnTo>
                <a:lnTo>
                  <a:pt x="7807569" y="743578"/>
                </a:lnTo>
                <a:lnTo>
                  <a:pt x="7697037" y="864159"/>
                </a:lnTo>
                <a:lnTo>
                  <a:pt x="7656844" y="924449"/>
                </a:lnTo>
                <a:lnTo>
                  <a:pt x="7556360" y="964642"/>
                </a:lnTo>
                <a:lnTo>
                  <a:pt x="7496070" y="1034980"/>
                </a:lnTo>
                <a:lnTo>
                  <a:pt x="7435780" y="1085222"/>
                </a:lnTo>
                <a:lnTo>
                  <a:pt x="7365442" y="1175657"/>
                </a:lnTo>
                <a:lnTo>
                  <a:pt x="7214716" y="1276141"/>
                </a:lnTo>
                <a:lnTo>
                  <a:pt x="7154426" y="1336431"/>
                </a:lnTo>
                <a:lnTo>
                  <a:pt x="7074039" y="1396721"/>
                </a:lnTo>
                <a:lnTo>
                  <a:pt x="7023798" y="1467060"/>
                </a:lnTo>
                <a:lnTo>
                  <a:pt x="6983604" y="1557495"/>
                </a:lnTo>
                <a:lnTo>
                  <a:pt x="6903217" y="1607737"/>
                </a:lnTo>
                <a:lnTo>
                  <a:pt x="6802734" y="1627833"/>
                </a:lnTo>
                <a:lnTo>
                  <a:pt x="6722347" y="1678075"/>
                </a:lnTo>
                <a:lnTo>
                  <a:pt x="6591719" y="1718268"/>
                </a:lnTo>
                <a:lnTo>
                  <a:pt x="6461090" y="1758462"/>
                </a:lnTo>
                <a:lnTo>
                  <a:pt x="6310365" y="1818752"/>
                </a:lnTo>
                <a:lnTo>
                  <a:pt x="6159639" y="1858945"/>
                </a:lnTo>
                <a:lnTo>
                  <a:pt x="6079253" y="1919235"/>
                </a:lnTo>
                <a:lnTo>
                  <a:pt x="6029011" y="1969477"/>
                </a:lnTo>
                <a:lnTo>
                  <a:pt x="5928527" y="1989574"/>
                </a:lnTo>
                <a:lnTo>
                  <a:pt x="5817995" y="2029767"/>
                </a:lnTo>
                <a:lnTo>
                  <a:pt x="5767754" y="2090057"/>
                </a:lnTo>
                <a:lnTo>
                  <a:pt x="5647174" y="2120202"/>
                </a:lnTo>
                <a:lnTo>
                  <a:pt x="5536642" y="2170444"/>
                </a:lnTo>
                <a:lnTo>
                  <a:pt x="5335675" y="2260879"/>
                </a:lnTo>
                <a:lnTo>
                  <a:pt x="5255288" y="2351315"/>
                </a:lnTo>
                <a:lnTo>
                  <a:pt x="5174901" y="2441750"/>
                </a:lnTo>
                <a:lnTo>
                  <a:pt x="5084466" y="2522137"/>
                </a:lnTo>
                <a:lnTo>
                  <a:pt x="5004079" y="2602523"/>
                </a:lnTo>
                <a:lnTo>
                  <a:pt x="4883499" y="2682910"/>
                </a:lnTo>
                <a:lnTo>
                  <a:pt x="4793064" y="2803490"/>
                </a:lnTo>
                <a:lnTo>
                  <a:pt x="4762919" y="2863780"/>
                </a:lnTo>
                <a:lnTo>
                  <a:pt x="4682532" y="2893926"/>
                </a:lnTo>
                <a:lnTo>
                  <a:pt x="4592097" y="2914022"/>
                </a:lnTo>
                <a:lnTo>
                  <a:pt x="4582048" y="2974312"/>
                </a:lnTo>
                <a:lnTo>
                  <a:pt x="4491613" y="3024554"/>
                </a:lnTo>
                <a:lnTo>
                  <a:pt x="4441371" y="3074796"/>
                </a:lnTo>
                <a:lnTo>
                  <a:pt x="4391130" y="3104941"/>
                </a:lnTo>
                <a:lnTo>
                  <a:pt x="4300694" y="3155183"/>
                </a:lnTo>
                <a:lnTo>
                  <a:pt x="4230356" y="3185328"/>
                </a:lnTo>
                <a:lnTo>
                  <a:pt x="4079631" y="3285811"/>
                </a:lnTo>
                <a:lnTo>
                  <a:pt x="3969099" y="3376246"/>
                </a:lnTo>
                <a:lnTo>
                  <a:pt x="3908809" y="3416440"/>
                </a:lnTo>
                <a:lnTo>
                  <a:pt x="3848519" y="3476730"/>
                </a:lnTo>
                <a:lnTo>
                  <a:pt x="3748035" y="3496827"/>
                </a:lnTo>
                <a:lnTo>
                  <a:pt x="3687745" y="3547068"/>
                </a:lnTo>
                <a:lnTo>
                  <a:pt x="3607358" y="3597310"/>
                </a:lnTo>
                <a:lnTo>
                  <a:pt x="3567165" y="3627455"/>
                </a:lnTo>
                <a:lnTo>
                  <a:pt x="3496826" y="3667649"/>
                </a:lnTo>
                <a:lnTo>
                  <a:pt x="3416439" y="3687745"/>
                </a:lnTo>
                <a:lnTo>
                  <a:pt x="3336053" y="3758084"/>
                </a:lnTo>
                <a:lnTo>
                  <a:pt x="3245617" y="3788229"/>
                </a:lnTo>
                <a:lnTo>
                  <a:pt x="3175279" y="3828422"/>
                </a:lnTo>
                <a:lnTo>
                  <a:pt x="3084844" y="3878664"/>
                </a:lnTo>
                <a:lnTo>
                  <a:pt x="3014505" y="3928906"/>
                </a:lnTo>
                <a:lnTo>
                  <a:pt x="2863780" y="4009293"/>
                </a:lnTo>
                <a:lnTo>
                  <a:pt x="2763297" y="4069583"/>
                </a:lnTo>
                <a:lnTo>
                  <a:pt x="2642716" y="4119824"/>
                </a:lnTo>
                <a:lnTo>
                  <a:pt x="2592475" y="4149969"/>
                </a:lnTo>
                <a:lnTo>
                  <a:pt x="2522136" y="4200211"/>
                </a:lnTo>
                <a:lnTo>
                  <a:pt x="2431701" y="4260501"/>
                </a:lnTo>
                <a:lnTo>
                  <a:pt x="2401556" y="4290646"/>
                </a:lnTo>
                <a:lnTo>
                  <a:pt x="2311121" y="4340888"/>
                </a:lnTo>
                <a:lnTo>
                  <a:pt x="2230734" y="4381082"/>
                </a:lnTo>
                <a:lnTo>
                  <a:pt x="2170444" y="4411227"/>
                </a:lnTo>
                <a:lnTo>
                  <a:pt x="2080009" y="4471517"/>
                </a:lnTo>
                <a:lnTo>
                  <a:pt x="1989574" y="4501662"/>
                </a:lnTo>
                <a:lnTo>
                  <a:pt x="1989574" y="4501662"/>
                </a:lnTo>
                <a:lnTo>
                  <a:pt x="1889090" y="4582049"/>
                </a:lnTo>
                <a:lnTo>
                  <a:pt x="1808703" y="4612194"/>
                </a:lnTo>
                <a:lnTo>
                  <a:pt x="1758461" y="4652387"/>
                </a:lnTo>
                <a:lnTo>
                  <a:pt x="1698171" y="4732774"/>
                </a:lnTo>
                <a:lnTo>
                  <a:pt x="1627833" y="4772967"/>
                </a:lnTo>
                <a:lnTo>
                  <a:pt x="1527349" y="4833257"/>
                </a:lnTo>
                <a:lnTo>
                  <a:pt x="1467059" y="4893548"/>
                </a:lnTo>
                <a:lnTo>
                  <a:pt x="1436914" y="4913644"/>
                </a:lnTo>
                <a:lnTo>
                  <a:pt x="1406769" y="4953838"/>
                </a:lnTo>
                <a:lnTo>
                  <a:pt x="1336431" y="5004079"/>
                </a:lnTo>
                <a:lnTo>
                  <a:pt x="1215850" y="5064369"/>
                </a:lnTo>
                <a:lnTo>
                  <a:pt x="1085222" y="5104563"/>
                </a:lnTo>
                <a:lnTo>
                  <a:pt x="964642" y="5144756"/>
                </a:lnTo>
                <a:lnTo>
                  <a:pt x="864158" y="5194998"/>
                </a:lnTo>
                <a:lnTo>
                  <a:pt x="743578" y="5245240"/>
                </a:lnTo>
                <a:lnTo>
                  <a:pt x="622998" y="5285433"/>
                </a:lnTo>
                <a:lnTo>
                  <a:pt x="552659" y="5335675"/>
                </a:lnTo>
                <a:lnTo>
                  <a:pt x="472272" y="5365820"/>
                </a:lnTo>
                <a:lnTo>
                  <a:pt x="381837" y="5395965"/>
                </a:lnTo>
                <a:lnTo>
                  <a:pt x="361741" y="5466304"/>
                </a:lnTo>
                <a:lnTo>
                  <a:pt x="180870" y="5466304"/>
                </a:lnTo>
                <a:lnTo>
                  <a:pt x="0" y="5456255"/>
                </a:lnTo>
                <a:close/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9" name="Łącznik prosty 18"/>
          <p:cNvCxnSpPr/>
          <p:nvPr/>
        </p:nvCxnSpPr>
        <p:spPr bwMode="auto">
          <a:xfrm>
            <a:off x="854110" y="4901596"/>
            <a:ext cx="85611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Prostokąt 19"/>
          <p:cNvSpPr/>
          <p:nvPr/>
        </p:nvSpPr>
        <p:spPr bwMode="auto">
          <a:xfrm>
            <a:off x="4104167" y="2711302"/>
            <a:ext cx="350875" cy="233917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miter lim="800000"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269877" y="1190908"/>
            <a:ext cx="4820872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Occurrence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of </a:t>
            </a:r>
            <a:r>
              <a:rPr lang="pl-PL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micro-</a:t>
            </a:r>
            <a:r>
              <a:rPr lang="pl-PL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second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isomers</a:t>
            </a:r>
            <a:endParaRPr lang="pl-PL" b="1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b="1" dirty="0">
                <a:solidFill>
                  <a:srgbClr val="7030A0"/>
                </a:solidFill>
                <a:latin typeface="Calibri" panose="020F0502020204030204" pitchFamily="34" charset="0"/>
              </a:rPr>
              <a:t>i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n the </a:t>
            </a:r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known</a:t>
            </a:r>
            <a:r>
              <a:rPr lang="pl-PL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nuclei</a:t>
            </a:r>
            <a:endParaRPr lang="pl-PL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716380" y="6514474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Neutron </a:t>
            </a:r>
            <a:r>
              <a:rPr lang="pl-PL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 rot="16200000">
            <a:off x="-882132" y="3721113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Proton </a:t>
            </a:r>
            <a:r>
              <a:rPr lang="pl-PL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3130471" y="2275113"/>
            <a:ext cx="4951171" cy="3203468"/>
            <a:chOff x="3130471" y="2275113"/>
            <a:chExt cx="4951171" cy="3203468"/>
          </a:xfrm>
        </p:grpSpPr>
        <p:sp>
          <p:nvSpPr>
            <p:cNvPr id="11" name="Elipsa 10"/>
            <p:cNvSpPr/>
            <p:nvPr/>
          </p:nvSpPr>
          <p:spPr bwMode="auto">
            <a:xfrm>
              <a:off x="6803572" y="2275113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Elipsa 11"/>
            <p:cNvSpPr/>
            <p:nvPr/>
          </p:nvSpPr>
          <p:spPr bwMode="auto">
            <a:xfrm>
              <a:off x="4665357" y="3733912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Elipsa 12"/>
            <p:cNvSpPr/>
            <p:nvPr/>
          </p:nvSpPr>
          <p:spPr bwMode="auto">
            <a:xfrm>
              <a:off x="3130471" y="4790638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7162801" y="2711302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208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Pb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3578522" y="5016916"/>
              <a:ext cx="72006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78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Ni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5009651" y="4190336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132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Sn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Dowolny kształt 16"/>
            <p:cNvSpPr/>
            <p:nvPr/>
          </p:nvSpPr>
          <p:spPr bwMode="auto">
            <a:xfrm>
              <a:off x="6980152" y="2528800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Dowolny kształt 17"/>
            <p:cNvSpPr/>
            <p:nvPr/>
          </p:nvSpPr>
          <p:spPr bwMode="auto">
            <a:xfrm>
              <a:off x="4850415" y="3969072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Dowolny kształt 20"/>
            <p:cNvSpPr/>
            <p:nvPr/>
          </p:nvSpPr>
          <p:spPr bwMode="auto">
            <a:xfrm rot="20882366">
              <a:off x="3367781" y="4956265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3268183" y="4592260"/>
            <a:ext cx="4066463" cy="646331"/>
            <a:chOff x="3268183" y="4592260"/>
            <a:chExt cx="4066463" cy="646331"/>
          </a:xfrm>
        </p:grpSpPr>
        <p:sp>
          <p:nvSpPr>
            <p:cNvPr id="23" name="Prostokąt 22"/>
            <p:cNvSpPr/>
            <p:nvPr/>
          </p:nvSpPr>
          <p:spPr bwMode="auto">
            <a:xfrm>
              <a:off x="3268183" y="4636897"/>
              <a:ext cx="306792" cy="248801"/>
            </a:xfrm>
            <a:prstGeom prst="rect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l-PL" smtClean="0">
                <a:solidFill>
                  <a:srgbClr val="FFFFFF"/>
                </a:solidFill>
              </a:endParaRPr>
            </a:p>
          </p:txBody>
        </p:sp>
        <p:sp>
          <p:nvSpPr>
            <p:cNvPr id="24" name="pole tekstowe 23"/>
            <p:cNvSpPr txBox="1"/>
            <p:nvPr/>
          </p:nvSpPr>
          <p:spPr>
            <a:xfrm>
              <a:off x="4032973" y="4592260"/>
              <a:ext cx="3301673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l-PL" sz="1800" b="1" dirty="0" err="1">
                  <a:solidFill>
                    <a:srgbClr val="7030A0"/>
                  </a:solidFill>
                  <a:latin typeface="Calibri" panose="020F0502020204030204" pitchFamily="34" charset="0"/>
                </a:rPr>
                <a:t>e</a:t>
              </a:r>
              <a:r>
                <a:rPr lang="pl-PL" sz="1800" b="1" dirty="0" err="1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xpected</a:t>
              </a:r>
              <a:r>
                <a:rPr lang="pl-PL" sz="1800" b="1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 </a:t>
              </a:r>
              <a:r>
                <a:rPr lang="pl-PL" sz="1800" b="1" dirty="0" err="1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yrast</a:t>
              </a:r>
              <a:r>
                <a:rPr lang="pl-PL" sz="1800" b="1" dirty="0">
                  <a:solidFill>
                    <a:srgbClr val="7030A0"/>
                  </a:solidFill>
                  <a:latin typeface="Calibri" panose="020F0502020204030204" pitchFamily="34" charset="0"/>
                </a:rPr>
                <a:t> </a:t>
              </a:r>
              <a:r>
                <a:rPr lang="pl-PL" sz="1800" b="1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high-</a:t>
              </a:r>
              <a:r>
                <a:rPr lang="pl-PL" sz="1800" b="1" dirty="0" err="1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spin</a:t>
              </a:r>
              <a:r>
                <a:rPr lang="pl-PL" sz="1800" b="1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 </a:t>
              </a:r>
              <a:r>
                <a:rPr lang="pl-PL" sz="1800" b="1" dirty="0" err="1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isomers</a:t>
              </a:r>
              <a:endParaRPr lang="pl-PL" sz="1800" b="1" dirty="0" smtClean="0">
                <a:solidFill>
                  <a:srgbClr val="7030A0"/>
                </a:solidFill>
                <a:latin typeface="Calibri" panose="020F0502020204030204" pitchFamily="34" charset="0"/>
              </a:endParaRPr>
            </a:p>
            <a:p>
              <a:r>
                <a:rPr lang="pl-PL" sz="1800" b="1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             </a:t>
              </a:r>
              <a:endParaRPr lang="pl-PL" sz="1800" b="1" dirty="0">
                <a:solidFill>
                  <a:srgbClr val="7030A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5" name="Łącznik prosty ze strzałką 24"/>
            <p:cNvCxnSpPr/>
            <p:nvPr/>
          </p:nvCxnSpPr>
          <p:spPr bwMode="auto">
            <a:xfrm flipH="1">
              <a:off x="3644763" y="4795959"/>
              <a:ext cx="435904" cy="41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8E8E8E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pole tekstowe 25"/>
          <p:cNvSpPr txBox="1"/>
          <p:nvPr/>
        </p:nvSpPr>
        <p:spPr bwMode="auto">
          <a:xfrm>
            <a:off x="4364795" y="5247748"/>
            <a:ext cx="5596011" cy="83099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A.K.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Jain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B.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Maheshwari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S.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Garg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M. </a:t>
            </a:r>
            <a:r>
              <a:rPr lang="pl-PL" sz="1600" dirty="0" err="1">
                <a:solidFill>
                  <a:srgbClr val="7030A0"/>
                </a:solidFill>
                <a:latin typeface="Arial" charset="0"/>
              </a:rPr>
              <a:t>Patial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</a:t>
            </a:r>
            <a:r>
              <a:rPr lang="pl-PL" sz="1600" dirty="0">
                <a:solidFill>
                  <a:srgbClr val="7030A0"/>
                </a:solidFill>
                <a:latin typeface="Arial" charset="0"/>
              </a:rPr>
              <a:t>and 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B. Singh</a:t>
            </a:r>
          </a:p>
          <a:p>
            <a:pPr eaLnBrk="1" hangingPunct="1"/>
            <a:r>
              <a:rPr lang="en-US" sz="1600" i="1" dirty="0">
                <a:solidFill>
                  <a:srgbClr val="7030A0"/>
                </a:solidFill>
                <a:latin typeface="Arial" charset="0"/>
              </a:rPr>
              <a:t>ATLAS OF NUCLEAR </a:t>
            </a:r>
            <a:r>
              <a:rPr lang="en-US" sz="1600" i="1" dirty="0" smtClean="0">
                <a:solidFill>
                  <a:srgbClr val="7030A0"/>
                </a:solidFill>
                <a:latin typeface="Arial" charset="0"/>
              </a:rPr>
              <a:t>ISOMERS</a:t>
            </a:r>
            <a:endParaRPr lang="pl-PL" sz="1600" i="1" dirty="0" smtClean="0">
              <a:solidFill>
                <a:srgbClr val="7030A0"/>
              </a:solidFill>
              <a:latin typeface="Arial" charset="0"/>
            </a:endParaRPr>
          </a:p>
          <a:p>
            <a:pPr eaLnBrk="1" hangingPunct="1"/>
            <a:r>
              <a:rPr lang="en-US" sz="1600" dirty="0">
                <a:solidFill>
                  <a:srgbClr val="7030A0"/>
                </a:solidFill>
                <a:latin typeface="Arial" charset="0"/>
              </a:rPr>
              <a:t>Nuclear Data Sheets 128 (2015) </a:t>
            </a:r>
            <a:r>
              <a:rPr lang="en-US" sz="1600" dirty="0" smtClean="0">
                <a:solidFill>
                  <a:srgbClr val="7030A0"/>
                </a:solidFill>
                <a:latin typeface="Arial" charset="0"/>
              </a:rPr>
              <a:t>1–130</a:t>
            </a:r>
            <a:endParaRPr lang="pl-PL" sz="1600" dirty="0">
              <a:solidFill>
                <a:srgbClr val="7030A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859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95" l="327" r="96732">
                        <a14:foregroundMark x1="1634" y1="89157" x2="2157" y2="84538"/>
                        <a14:foregroundMark x1="2288" y1="84438" x2="3791" y2="83434"/>
                        <a14:foregroundMark x1="3791" y1="83434" x2="5686" y2="81727"/>
                        <a14:foregroundMark x1="5686" y1="81727" x2="6928" y2="80221"/>
                        <a14:foregroundMark x1="6667" y1="80422" x2="5490" y2="78414"/>
                        <a14:foregroundMark x1="5425" y1="78414" x2="6471" y2="76004"/>
                        <a14:foregroundMark x1="6471" y1="76004" x2="7908" y2="76104"/>
                        <a14:foregroundMark x1="7843" y1="76205" x2="9608" y2="76606"/>
                        <a14:foregroundMark x1="9542" y1="76807" x2="10980" y2="75000"/>
                        <a14:foregroundMark x1="11176" y1="75000" x2="9542" y2="72791"/>
                        <a14:foregroundMark x1="9477" y1="72289" x2="8954" y2="70382"/>
                        <a14:foregroundMark x1="8954" y1="70382" x2="11046" y2="69076"/>
                        <a14:foregroundMark x1="11046" y1="69076" x2="12680" y2="68173"/>
                        <a14:foregroundMark x1="12745" y1="68273" x2="15033" y2="67169"/>
                        <a14:foregroundMark x1="15033" y1="67169" x2="16536" y2="65763"/>
                        <a14:foregroundMark x1="16536" y1="65763" x2="18170" y2="63353"/>
                        <a14:foregroundMark x1="18170" y1="63353" x2="19020" y2="64759"/>
                        <a14:foregroundMark x1="19020" y1="64558" x2="21634" y2="61546"/>
                        <a14:foregroundMark x1="21634" y1="61546" x2="24314" y2="58032"/>
                        <a14:foregroundMark x1="24379" y1="57831" x2="25294" y2="56827"/>
                        <a14:foregroundMark x1="25294" y1="56627" x2="23268" y2="55924"/>
                        <a14:foregroundMark x1="23464" y1="55924" x2="23595" y2="52610"/>
                        <a14:foregroundMark x1="23529" y1="52410" x2="26078" y2="52209"/>
                        <a14:foregroundMark x1="26144" y1="52209" x2="27712" y2="51506"/>
                        <a14:foregroundMark x1="27712" y1="51506" x2="29869" y2="51004"/>
                        <a14:foregroundMark x1="29804" y1="51004" x2="31765" y2="48795"/>
                        <a14:foregroundMark x1="31830" y1="48795" x2="35948" y2="43976"/>
                        <a14:foregroundMark x1="35948" y1="44076" x2="39869" y2="39659"/>
                        <a14:foregroundMark x1="39869" y1="39659" x2="43268" y2="36245"/>
                        <a14:foregroundMark x1="43464" y1="36345" x2="44379" y2="34036"/>
                        <a14:foregroundMark x1="44379" y1="34036" x2="45556" y2="33635"/>
                        <a14:foregroundMark x1="45556" y1="33635" x2="46928" y2="32631"/>
                        <a14:foregroundMark x1="46928" y1="32631" x2="48366" y2="31426"/>
                        <a14:foregroundMark x1="48366" y1="31426" x2="47647" y2="28916"/>
                        <a14:foregroundMark x1="47647" y1="29016" x2="48366" y2="27008"/>
                        <a14:foregroundMark x1="48366" y1="27008" x2="50719" y2="26908"/>
                        <a14:foregroundMark x1="50719" y1="26908" x2="53464" y2="26908"/>
                        <a14:foregroundMark x1="53660" y1="27008" x2="56536" y2="26104"/>
                        <a14:foregroundMark x1="56536" y1="26104" x2="59412" y2="24900"/>
                        <a14:foregroundMark x1="59412" y1="24900" x2="62680" y2="22791"/>
                        <a14:foregroundMark x1="62680" y1="22791" x2="66144" y2="20281"/>
                        <a14:foregroundMark x1="66144" y1="20181" x2="67190" y2="18072"/>
                        <a14:foregroundMark x1="67320" y1="18273" x2="69216" y2="18072"/>
                        <a14:foregroundMark x1="69150" y1="18173" x2="69150" y2="19679"/>
                        <a14:foregroundMark x1="69412" y1="19578" x2="70523" y2="19578"/>
                        <a14:foregroundMark x1="70784" y1="19578" x2="72941" y2="16466"/>
                        <a14:foregroundMark x1="72941" y1="16466" x2="75033" y2="13855"/>
                        <a14:foregroundMark x1="74837" y1="13755" x2="77582" y2="11948"/>
                        <a14:foregroundMark x1="77582" y1="11948" x2="80131" y2="9739"/>
                        <a14:foregroundMark x1="80131" y1="9739" x2="82026" y2="7831"/>
                        <a14:foregroundMark x1="82026" y1="7831" x2="83529" y2="6124"/>
                        <a14:foregroundMark x1="83529" y1="6124" x2="86078" y2="5221"/>
                        <a14:foregroundMark x1="86078" y1="5221" x2="88301" y2="3815"/>
                        <a14:foregroundMark x1="88497" y1="3514" x2="89542" y2="3414"/>
                        <a14:foregroundMark x1="89673" y1="3514" x2="90523" y2="3313"/>
                        <a14:foregroundMark x1="90523" y1="3213" x2="91111" y2="2610"/>
                        <a14:foregroundMark x1="76013" y1="30321" x2="71176" y2="33032"/>
                        <a14:foregroundMark x1="71176" y1="33032" x2="69216" y2="34237"/>
                        <a14:foregroundMark x1="69477" y1="34237" x2="69542" y2="38755"/>
                        <a14:foregroundMark x1="69542" y1="38855" x2="69216" y2="39859"/>
                        <a14:foregroundMark x1="69346" y1="39659" x2="66993" y2="40261"/>
                        <a14:foregroundMark x1="66993" y1="40261" x2="65359" y2="39558"/>
                        <a14:foregroundMark x1="65425" y1="39357" x2="63529" y2="37751"/>
                        <a14:foregroundMark x1="63464" y1="37851" x2="61111" y2="39759"/>
                        <a14:foregroundMark x1="47778" y1="57028" x2="46601" y2="60141"/>
                        <a14:foregroundMark x1="46667" y1="60241" x2="46536" y2="63454"/>
                        <a14:foregroundMark x1="46536" y1="63855" x2="44837" y2="64458"/>
                        <a14:foregroundMark x1="44837" y1="64458" x2="43203" y2="63454"/>
                        <a14:foregroundMark x1="43268" y1="63253" x2="42418" y2="61044"/>
                        <a14:foregroundMark x1="31242" y1="72289" x2="30392" y2="75904"/>
                        <a14:foregroundMark x1="30392" y1="76004" x2="30392" y2="76004"/>
                        <a14:foregroundMark x1="30392" y1="76004" x2="30000" y2="77912"/>
                        <a14:foregroundMark x1="30000" y1="78213" x2="28627" y2="78213"/>
                        <a14:foregroundMark x1="28627" y1="78213" x2="27124" y2="77610"/>
                        <a14:foregroundMark x1="27059" y1="77410" x2="26340" y2="75301"/>
                        <a14:foregroundMark x1="18954" y1="85141" x2="18889" y2="88454"/>
                        <a14:foregroundMark x1="18824" y1="88755" x2="18954" y2="89558"/>
                        <a14:foregroundMark x1="18954" y1="89759" x2="16928" y2="90060"/>
                        <a14:foregroundMark x1="16863" y1="90261" x2="15556" y2="91667"/>
                        <a14:foregroundMark x1="15556" y1="91767" x2="13856" y2="93072"/>
                        <a14:foregroundMark x1="13856" y1="93072" x2="12222" y2="92771"/>
                        <a14:foregroundMark x1="12288" y1="92771" x2="11438" y2="89960"/>
                        <a14:foregroundMark x1="9477" y1="92068" x2="8627" y2="95984"/>
                        <a14:foregroundMark x1="8627" y1="96285" x2="7582" y2="97892"/>
                        <a14:foregroundMark x1="7582" y1="98092" x2="5686" y2="97992"/>
                        <a14:foregroundMark x1="5621" y1="98092" x2="3007" y2="98092"/>
                        <a14:foregroundMark x1="3137" y1="98092" x2="1961" y2="95382"/>
                        <a14:foregroundMark x1="1961" y1="95482" x2="1111" y2="93574"/>
                        <a14:foregroundMark x1="1111" y1="93373" x2="719" y2="91064"/>
                        <a14:foregroundMark x1="850" y1="91165" x2="1699" y2="88855"/>
                        <a14:backgroundMark x1="85882" y1="2410" x2="89935" y2="1506"/>
                        <a14:backgroundMark x1="719" y1="88153" x2="719" y2="88153"/>
                        <a14:backgroundMark x1="784" y1="90361" x2="784" y2="90361"/>
                        <a14:backgroundMark x1="588" y1="93574" x2="588" y2="93574"/>
                        <a14:backgroundMark x1="588" y1="91566" x2="588" y2="91566"/>
                        <a14:backgroundMark x1="588" y1="94177" x2="588" y2="94177"/>
                        <a14:backgroundMark x1="784" y1="94478" x2="1765" y2="96586"/>
                        <a14:backgroundMark x1="1961" y1="96586" x2="3529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0" y="420381"/>
            <a:ext cx="9328150" cy="6072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a 1"/>
          <p:cNvGrpSpPr/>
          <p:nvPr/>
        </p:nvGrpSpPr>
        <p:grpSpPr>
          <a:xfrm>
            <a:off x="138755" y="2181447"/>
            <a:ext cx="5608191" cy="4623750"/>
            <a:chOff x="138755" y="2181447"/>
            <a:chExt cx="5608191" cy="4623750"/>
          </a:xfrm>
        </p:grpSpPr>
        <p:cxnSp>
          <p:nvCxnSpPr>
            <p:cNvPr id="59" name="Łącznik prosty ze strzałką 58"/>
            <p:cNvCxnSpPr/>
            <p:nvPr/>
          </p:nvCxnSpPr>
          <p:spPr bwMode="auto">
            <a:xfrm>
              <a:off x="2278031" y="6422382"/>
              <a:ext cx="3468915" cy="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pole tekstowe 59"/>
            <p:cNvSpPr txBox="1"/>
            <p:nvPr/>
          </p:nvSpPr>
          <p:spPr>
            <a:xfrm>
              <a:off x="3194935" y="6405087"/>
              <a:ext cx="24368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Neutron </a:t>
              </a:r>
              <a:r>
                <a:rPr lang="pl-PL" sz="20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number</a:t>
              </a:r>
              <a:r>
                <a:rPr lang="pl-PL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N</a:t>
              </a:r>
              <a:endParaRPr lang="pl-PL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5" name="Łącznik prosty ze strzałką 54"/>
            <p:cNvCxnSpPr/>
            <p:nvPr/>
          </p:nvCxnSpPr>
          <p:spPr bwMode="auto">
            <a:xfrm flipV="1">
              <a:off x="594025" y="2181447"/>
              <a:ext cx="0" cy="298744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pole tekstowe 55"/>
            <p:cNvSpPr txBox="1"/>
            <p:nvPr/>
          </p:nvSpPr>
          <p:spPr>
            <a:xfrm rot="16200000">
              <a:off x="-821925" y="3331262"/>
              <a:ext cx="23214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Proton </a:t>
              </a:r>
              <a:r>
                <a:rPr lang="pl-PL" sz="20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number</a:t>
              </a:r>
              <a:r>
                <a:rPr lang="pl-PL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Z</a:t>
              </a:r>
              <a:endParaRPr lang="pl-PL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359041" y="1165784"/>
            <a:ext cx="427278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Yields of products 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from the </a:t>
            </a:r>
            <a:r>
              <a:rPr lang="pl-PL" sz="2000" b="1" dirty="0" err="1" smtClean="0">
                <a:solidFill>
                  <a:srgbClr val="7030A0"/>
                </a:solidFill>
                <a:latin typeface="Arial" charset="0"/>
              </a:rPr>
              <a:t>spontaneous</a:t>
            </a:r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sz="2000" b="1" dirty="0" err="1" smtClean="0">
                <a:solidFill>
                  <a:srgbClr val="7030A0"/>
                </a:solidFill>
                <a:latin typeface="Arial" charset="0"/>
              </a:rPr>
              <a:t>fission</a:t>
            </a:r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 </a:t>
            </a:r>
          </a:p>
          <a:p>
            <a:pPr algn="ctr"/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of </a:t>
            </a:r>
            <a:r>
              <a:rPr lang="pl-PL" sz="2000" b="1" baseline="30000" dirty="0" smtClean="0">
                <a:solidFill>
                  <a:srgbClr val="7030A0"/>
                </a:solidFill>
                <a:latin typeface="Arial" charset="0"/>
              </a:rPr>
              <a:t>248</a:t>
            </a:r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Cm</a:t>
            </a:r>
          </a:p>
        </p:txBody>
      </p:sp>
      <p:sp>
        <p:nvSpPr>
          <p:cNvPr id="13" name="Dowolny kształt 12"/>
          <p:cNvSpPr/>
          <p:nvPr/>
        </p:nvSpPr>
        <p:spPr bwMode="auto">
          <a:xfrm>
            <a:off x="3629890" y="2170243"/>
            <a:ext cx="1122218" cy="1177637"/>
          </a:xfrm>
          <a:custGeom>
            <a:avLst/>
            <a:gdLst>
              <a:gd name="connsiteX0" fmla="*/ 0 w 1122218"/>
              <a:gd name="connsiteY0" fmla="*/ 0 h 1177637"/>
              <a:gd name="connsiteX1" fmla="*/ 221673 w 1122218"/>
              <a:gd name="connsiteY1" fmla="*/ 360219 h 1177637"/>
              <a:gd name="connsiteX2" fmla="*/ 651164 w 1122218"/>
              <a:gd name="connsiteY2" fmla="*/ 831273 h 1177637"/>
              <a:gd name="connsiteX3" fmla="*/ 1122218 w 1122218"/>
              <a:gd name="connsiteY3" fmla="*/ 1177637 h 117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" h="1177637">
                <a:moveTo>
                  <a:pt x="0" y="0"/>
                </a:moveTo>
                <a:cubicBezTo>
                  <a:pt x="56573" y="110837"/>
                  <a:pt x="113146" y="221674"/>
                  <a:pt x="221673" y="360219"/>
                </a:cubicBezTo>
                <a:cubicBezTo>
                  <a:pt x="330200" y="498764"/>
                  <a:pt x="501073" y="695037"/>
                  <a:pt x="651164" y="831273"/>
                </a:cubicBezTo>
                <a:cubicBezTo>
                  <a:pt x="801255" y="967509"/>
                  <a:pt x="961736" y="1072573"/>
                  <a:pt x="1122218" y="1177637"/>
                </a:cubicBezTo>
              </a:path>
            </a:pathLst>
          </a:custGeom>
          <a:noFill/>
          <a:ln w="19050" cap="flat" cmpd="sng" algn="ctr">
            <a:solidFill>
              <a:srgbClr val="FF9933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8145000" y="1499316"/>
            <a:ext cx="157088" cy="1529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8302785" y="1537179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248</a:t>
            </a:r>
            <a:r>
              <a:rPr lang="pl-PL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Cm</a:t>
            </a:r>
            <a:endParaRPr lang="pl-PL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owolny kształt 3"/>
          <p:cNvSpPr/>
          <p:nvPr/>
        </p:nvSpPr>
        <p:spPr bwMode="auto">
          <a:xfrm rot="21380541">
            <a:off x="5337758" y="1781956"/>
            <a:ext cx="2941725" cy="2018007"/>
          </a:xfrm>
          <a:custGeom>
            <a:avLst/>
            <a:gdLst>
              <a:gd name="connsiteX0" fmla="*/ 3667874 w 3667874"/>
              <a:gd name="connsiteY0" fmla="*/ 0 h 2198670"/>
              <a:gd name="connsiteX1" fmla="*/ 3400746 w 3667874"/>
              <a:gd name="connsiteY1" fmla="*/ 606176 h 2198670"/>
              <a:gd name="connsiteX2" fmla="*/ 3041150 w 3667874"/>
              <a:gd name="connsiteY2" fmla="*/ 1109609 h 2198670"/>
              <a:gd name="connsiteX3" fmla="*/ 2547991 w 3667874"/>
              <a:gd name="connsiteY3" fmla="*/ 1571946 h 2198670"/>
              <a:gd name="connsiteX4" fmla="*/ 1982912 w 3667874"/>
              <a:gd name="connsiteY4" fmla="*/ 1921268 h 2198670"/>
              <a:gd name="connsiteX5" fmla="*/ 1520575 w 3667874"/>
              <a:gd name="connsiteY5" fmla="*/ 2095928 h 2198670"/>
              <a:gd name="connsiteX6" fmla="*/ 1119883 w 3667874"/>
              <a:gd name="connsiteY6" fmla="*/ 2167847 h 2198670"/>
              <a:gd name="connsiteX7" fmla="*/ 801384 w 3667874"/>
              <a:gd name="connsiteY7" fmla="*/ 2188396 h 2198670"/>
              <a:gd name="connsiteX8" fmla="*/ 0 w 3667874"/>
              <a:gd name="connsiteY8" fmla="*/ 2198670 h 21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7874" h="2198670">
                <a:moveTo>
                  <a:pt x="3667874" y="0"/>
                </a:moveTo>
                <a:cubicBezTo>
                  <a:pt x="3586537" y="210620"/>
                  <a:pt x="3505200" y="421241"/>
                  <a:pt x="3400746" y="606176"/>
                </a:cubicBezTo>
                <a:cubicBezTo>
                  <a:pt x="3296292" y="791111"/>
                  <a:pt x="3183276" y="948647"/>
                  <a:pt x="3041150" y="1109609"/>
                </a:cubicBezTo>
                <a:cubicBezTo>
                  <a:pt x="2899024" y="1270571"/>
                  <a:pt x="2724364" y="1436670"/>
                  <a:pt x="2547991" y="1571946"/>
                </a:cubicBezTo>
                <a:cubicBezTo>
                  <a:pt x="2371618" y="1707222"/>
                  <a:pt x="2154148" y="1833938"/>
                  <a:pt x="1982912" y="1921268"/>
                </a:cubicBezTo>
                <a:cubicBezTo>
                  <a:pt x="1811676" y="2008598"/>
                  <a:pt x="1664413" y="2054832"/>
                  <a:pt x="1520575" y="2095928"/>
                </a:cubicBezTo>
                <a:cubicBezTo>
                  <a:pt x="1376737" y="2137024"/>
                  <a:pt x="1239748" y="2152436"/>
                  <a:pt x="1119883" y="2167847"/>
                </a:cubicBezTo>
                <a:cubicBezTo>
                  <a:pt x="1000018" y="2183258"/>
                  <a:pt x="988031" y="2183259"/>
                  <a:pt x="801384" y="2188396"/>
                </a:cubicBezTo>
                <a:cubicBezTo>
                  <a:pt x="614737" y="2193533"/>
                  <a:pt x="307368" y="2196101"/>
                  <a:pt x="0" y="2198670"/>
                </a:cubicBezTo>
              </a:path>
            </a:pathLst>
          </a:custGeom>
          <a:noFill/>
          <a:ln w="19050" cap="flat" cmpd="sng" algn="ctr">
            <a:solidFill>
              <a:srgbClr val="FF9933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042" y="2718367"/>
            <a:ext cx="3292604" cy="2190359"/>
          </a:xfrm>
          <a:prstGeom prst="rect">
            <a:avLst/>
          </a:prstGeom>
        </p:spPr>
      </p:pic>
      <p:sp>
        <p:nvSpPr>
          <p:cNvPr id="31" name="Dowolny kształt 30"/>
          <p:cNvSpPr/>
          <p:nvPr/>
        </p:nvSpPr>
        <p:spPr bwMode="auto">
          <a:xfrm>
            <a:off x="3777916" y="3858126"/>
            <a:ext cx="725905" cy="489285"/>
          </a:xfrm>
          <a:custGeom>
            <a:avLst/>
            <a:gdLst>
              <a:gd name="connsiteX0" fmla="*/ 28073 w 725905"/>
              <a:gd name="connsiteY0" fmla="*/ 316832 h 489285"/>
              <a:gd name="connsiteX1" fmla="*/ 0 w 725905"/>
              <a:gd name="connsiteY1" fmla="*/ 401053 h 489285"/>
              <a:gd name="connsiteX2" fmla="*/ 104273 w 725905"/>
              <a:gd name="connsiteY2" fmla="*/ 489285 h 489285"/>
              <a:gd name="connsiteX3" fmla="*/ 332873 w 725905"/>
              <a:gd name="connsiteY3" fmla="*/ 405063 h 489285"/>
              <a:gd name="connsiteX4" fmla="*/ 565484 w 725905"/>
              <a:gd name="connsiteY4" fmla="*/ 232611 h 489285"/>
              <a:gd name="connsiteX5" fmla="*/ 725905 w 725905"/>
              <a:gd name="connsiteY5" fmla="*/ 96253 h 489285"/>
              <a:gd name="connsiteX6" fmla="*/ 633663 w 725905"/>
              <a:gd name="connsiteY6" fmla="*/ 16042 h 489285"/>
              <a:gd name="connsiteX7" fmla="*/ 517358 w 725905"/>
              <a:gd name="connsiteY7" fmla="*/ 0 h 489285"/>
              <a:gd name="connsiteX8" fmla="*/ 352926 w 725905"/>
              <a:gd name="connsiteY8" fmla="*/ 56148 h 489285"/>
              <a:gd name="connsiteX9" fmla="*/ 248652 w 725905"/>
              <a:gd name="connsiteY9" fmla="*/ 148390 h 489285"/>
              <a:gd name="connsiteX10" fmla="*/ 76200 w 725905"/>
              <a:gd name="connsiteY10" fmla="*/ 272716 h 489285"/>
              <a:gd name="connsiteX11" fmla="*/ 28073 w 725905"/>
              <a:gd name="connsiteY11" fmla="*/ 316832 h 48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905" h="489285">
                <a:moveTo>
                  <a:pt x="28073" y="316832"/>
                </a:moveTo>
                <a:lnTo>
                  <a:pt x="0" y="401053"/>
                </a:lnTo>
                <a:lnTo>
                  <a:pt x="104273" y="489285"/>
                </a:lnTo>
                <a:lnTo>
                  <a:pt x="332873" y="405063"/>
                </a:lnTo>
                <a:lnTo>
                  <a:pt x="565484" y="232611"/>
                </a:lnTo>
                <a:lnTo>
                  <a:pt x="725905" y="96253"/>
                </a:lnTo>
                <a:lnTo>
                  <a:pt x="633663" y="16042"/>
                </a:lnTo>
                <a:lnTo>
                  <a:pt x="517358" y="0"/>
                </a:lnTo>
                <a:lnTo>
                  <a:pt x="352926" y="56148"/>
                </a:lnTo>
                <a:lnTo>
                  <a:pt x="248652" y="148390"/>
                </a:lnTo>
                <a:lnTo>
                  <a:pt x="76200" y="272716"/>
                </a:lnTo>
                <a:lnTo>
                  <a:pt x="28073" y="316832"/>
                </a:lnTo>
                <a:close/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Dowolny kształt 33"/>
          <p:cNvSpPr/>
          <p:nvPr/>
        </p:nvSpPr>
        <p:spPr bwMode="auto">
          <a:xfrm>
            <a:off x="4904874" y="3223969"/>
            <a:ext cx="661737" cy="533400"/>
          </a:xfrm>
          <a:custGeom>
            <a:avLst/>
            <a:gdLst>
              <a:gd name="connsiteX0" fmla="*/ 8021 w 661737"/>
              <a:gd name="connsiteY0" fmla="*/ 344905 h 533400"/>
              <a:gd name="connsiteX1" fmla="*/ 0 w 661737"/>
              <a:gd name="connsiteY1" fmla="*/ 449179 h 533400"/>
              <a:gd name="connsiteX2" fmla="*/ 12031 w 661737"/>
              <a:gd name="connsiteY2" fmla="*/ 529389 h 533400"/>
              <a:gd name="connsiteX3" fmla="*/ 92242 w 661737"/>
              <a:gd name="connsiteY3" fmla="*/ 533400 h 533400"/>
              <a:gd name="connsiteX4" fmla="*/ 188494 w 661737"/>
              <a:gd name="connsiteY4" fmla="*/ 477252 h 533400"/>
              <a:gd name="connsiteX5" fmla="*/ 332873 w 661737"/>
              <a:gd name="connsiteY5" fmla="*/ 381000 h 533400"/>
              <a:gd name="connsiteX6" fmla="*/ 477252 w 661737"/>
              <a:gd name="connsiteY6" fmla="*/ 272716 h 533400"/>
              <a:gd name="connsiteX7" fmla="*/ 629652 w 661737"/>
              <a:gd name="connsiteY7" fmla="*/ 148389 h 533400"/>
              <a:gd name="connsiteX8" fmla="*/ 661737 w 661737"/>
              <a:gd name="connsiteY8" fmla="*/ 56147 h 533400"/>
              <a:gd name="connsiteX9" fmla="*/ 601579 w 661737"/>
              <a:gd name="connsiteY9" fmla="*/ 0 h 533400"/>
              <a:gd name="connsiteX10" fmla="*/ 453189 w 661737"/>
              <a:gd name="connsiteY10" fmla="*/ 20052 h 533400"/>
              <a:gd name="connsiteX11" fmla="*/ 372979 w 661737"/>
              <a:gd name="connsiteY11" fmla="*/ 96252 h 533400"/>
              <a:gd name="connsiteX12" fmla="*/ 272715 w 661737"/>
              <a:gd name="connsiteY12" fmla="*/ 144379 h 533400"/>
              <a:gd name="connsiteX13" fmla="*/ 204537 w 661737"/>
              <a:gd name="connsiteY13" fmla="*/ 200526 h 533400"/>
              <a:gd name="connsiteX14" fmla="*/ 164431 w 661737"/>
              <a:gd name="connsiteY14" fmla="*/ 244642 h 533400"/>
              <a:gd name="connsiteX15" fmla="*/ 132347 w 661737"/>
              <a:gd name="connsiteY15" fmla="*/ 264694 h 533400"/>
              <a:gd name="connsiteX16" fmla="*/ 68179 w 661737"/>
              <a:gd name="connsiteY16" fmla="*/ 316831 h 533400"/>
              <a:gd name="connsiteX17" fmla="*/ 8021 w 661737"/>
              <a:gd name="connsiteY17" fmla="*/ 344905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1737" h="533400">
                <a:moveTo>
                  <a:pt x="8021" y="344905"/>
                </a:moveTo>
                <a:lnTo>
                  <a:pt x="0" y="449179"/>
                </a:lnTo>
                <a:lnTo>
                  <a:pt x="12031" y="529389"/>
                </a:lnTo>
                <a:lnTo>
                  <a:pt x="92242" y="533400"/>
                </a:lnTo>
                <a:lnTo>
                  <a:pt x="188494" y="477252"/>
                </a:lnTo>
                <a:lnTo>
                  <a:pt x="332873" y="381000"/>
                </a:lnTo>
                <a:lnTo>
                  <a:pt x="477252" y="272716"/>
                </a:lnTo>
                <a:lnTo>
                  <a:pt x="629652" y="148389"/>
                </a:lnTo>
                <a:lnTo>
                  <a:pt x="661737" y="56147"/>
                </a:lnTo>
                <a:lnTo>
                  <a:pt x="601579" y="0"/>
                </a:lnTo>
                <a:lnTo>
                  <a:pt x="453189" y="20052"/>
                </a:lnTo>
                <a:lnTo>
                  <a:pt x="372979" y="96252"/>
                </a:lnTo>
                <a:lnTo>
                  <a:pt x="272715" y="144379"/>
                </a:lnTo>
                <a:lnTo>
                  <a:pt x="204537" y="200526"/>
                </a:lnTo>
                <a:lnTo>
                  <a:pt x="164431" y="244642"/>
                </a:lnTo>
                <a:lnTo>
                  <a:pt x="132347" y="264694"/>
                </a:lnTo>
                <a:lnTo>
                  <a:pt x="68179" y="316831"/>
                </a:lnTo>
                <a:lnTo>
                  <a:pt x="8021" y="344905"/>
                </a:lnTo>
                <a:close/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0" y="12651"/>
            <a:ext cx="9374785" cy="52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r>
              <a:rPr lang="pl-PL" altLang="pl-PL" dirty="0">
                <a:solidFill>
                  <a:srgbClr val="7030A0"/>
                </a:solidFill>
                <a:latin typeface="Arial" panose="020B0604020202020204" pitchFamily="34" charset="0"/>
              </a:rPr>
              <a:t>A</a:t>
            </a:r>
            <a:r>
              <a:rPr lang="en-US" altLang="pl-PL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ccess</a:t>
            </a:r>
            <a:r>
              <a:rPr lang="pl-PL" altLang="pl-PL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ing</a:t>
            </a:r>
            <a:r>
              <a:rPr lang="en-US" altLang="pl-PL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high-</a:t>
            </a:r>
            <a:r>
              <a:rPr lang="pl-PL" altLang="pl-PL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spin</a:t>
            </a:r>
            <a:r>
              <a:rPr lang="pl-PL" altLang="pl-PL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states</a:t>
            </a:r>
            <a:r>
              <a:rPr lang="pl-PL" altLang="pl-PL" dirty="0" smtClean="0">
                <a:solidFill>
                  <a:srgbClr val="7030A0"/>
                </a:solidFill>
                <a:latin typeface="Arial" panose="020B0604020202020204" pitchFamily="34" charset="0"/>
              </a:rPr>
              <a:t> in </a:t>
            </a:r>
            <a:r>
              <a:rPr lang="en-US" altLang="pl-PL" dirty="0" smtClean="0">
                <a:solidFill>
                  <a:srgbClr val="7030A0"/>
                </a:solidFill>
                <a:latin typeface="Arial" panose="020B0604020202020204" pitchFamily="34" charset="0"/>
              </a:rPr>
              <a:t>neutron-rich </a:t>
            </a:r>
            <a:r>
              <a:rPr lang="pl-PL" altLang="pl-PL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nuclei</a:t>
            </a:r>
            <a:r>
              <a:rPr lang="pl-PL" altLang="pl-PL" dirty="0">
                <a:solidFill>
                  <a:srgbClr val="7030A0"/>
                </a:solidFill>
                <a:latin typeface="Arial" panose="020B0604020202020204" pitchFamily="34" charset="0"/>
              </a:rPr>
              <a:t> for gamma-</a:t>
            </a:r>
            <a:r>
              <a:rPr lang="pl-PL" altLang="pl-PL" dirty="0" err="1">
                <a:solidFill>
                  <a:srgbClr val="7030A0"/>
                </a:solidFill>
                <a:latin typeface="Arial" panose="020B0604020202020204" pitchFamily="34" charset="0"/>
              </a:rPr>
              <a:t>ray</a:t>
            </a:r>
            <a:r>
              <a:rPr lang="pl-PL" altLang="pl-PL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spectroscopy</a:t>
            </a:r>
            <a:r>
              <a:rPr lang="pl-PL" altLang="pl-PL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studies</a:t>
            </a:r>
            <a:r>
              <a:rPr lang="pl-PL" altLang="pl-PL" dirty="0" smtClean="0">
                <a:solidFill>
                  <a:srgbClr val="7030A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8247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789090" y="420381"/>
            <a:ext cx="9328150" cy="6072187"/>
            <a:chOff x="789090" y="420381"/>
            <a:chExt cx="9328150" cy="6072187"/>
          </a:xfrm>
        </p:grpSpPr>
        <p:sp>
          <p:nvSpPr>
            <p:cNvPr id="55" name="Dowolny kształt 54"/>
            <p:cNvSpPr/>
            <p:nvPr/>
          </p:nvSpPr>
          <p:spPr bwMode="auto">
            <a:xfrm>
              <a:off x="2412000" y="576000"/>
              <a:ext cx="7254960" cy="4891200"/>
            </a:xfrm>
            <a:custGeom>
              <a:avLst/>
              <a:gdLst>
                <a:gd name="connsiteX0" fmla="*/ 0 w 7254960"/>
                <a:gd name="connsiteY0" fmla="*/ 4916384 h 4928259"/>
                <a:gd name="connsiteX1" fmla="*/ 285008 w 7254960"/>
                <a:gd name="connsiteY1" fmla="*/ 4904509 h 4928259"/>
                <a:gd name="connsiteX2" fmla="*/ 356260 w 7254960"/>
                <a:gd name="connsiteY2" fmla="*/ 4857007 h 4928259"/>
                <a:gd name="connsiteX3" fmla="*/ 380011 w 7254960"/>
                <a:gd name="connsiteY3" fmla="*/ 4821381 h 4928259"/>
                <a:gd name="connsiteX4" fmla="*/ 415637 w 7254960"/>
                <a:gd name="connsiteY4" fmla="*/ 4797631 h 4928259"/>
                <a:gd name="connsiteX5" fmla="*/ 451263 w 7254960"/>
                <a:gd name="connsiteY5" fmla="*/ 4785755 h 4928259"/>
                <a:gd name="connsiteX6" fmla="*/ 748146 w 7254960"/>
                <a:gd name="connsiteY6" fmla="*/ 4773880 h 4928259"/>
                <a:gd name="connsiteX7" fmla="*/ 819398 w 7254960"/>
                <a:gd name="connsiteY7" fmla="*/ 4738254 h 4928259"/>
                <a:gd name="connsiteX8" fmla="*/ 843148 w 7254960"/>
                <a:gd name="connsiteY8" fmla="*/ 4702628 h 4928259"/>
                <a:gd name="connsiteX9" fmla="*/ 914400 w 7254960"/>
                <a:gd name="connsiteY9" fmla="*/ 4655127 h 4928259"/>
                <a:gd name="connsiteX10" fmla="*/ 950026 w 7254960"/>
                <a:gd name="connsiteY10" fmla="*/ 4631376 h 4928259"/>
                <a:gd name="connsiteX11" fmla="*/ 1116281 w 7254960"/>
                <a:gd name="connsiteY11" fmla="*/ 4607626 h 4928259"/>
                <a:gd name="connsiteX12" fmla="*/ 1187533 w 7254960"/>
                <a:gd name="connsiteY12" fmla="*/ 4583875 h 4928259"/>
                <a:gd name="connsiteX13" fmla="*/ 1223159 w 7254960"/>
                <a:gd name="connsiteY13" fmla="*/ 4572000 h 4928259"/>
                <a:gd name="connsiteX14" fmla="*/ 1282535 w 7254960"/>
                <a:gd name="connsiteY14" fmla="*/ 4560124 h 4928259"/>
                <a:gd name="connsiteX15" fmla="*/ 1318161 w 7254960"/>
                <a:gd name="connsiteY15" fmla="*/ 4548249 h 4928259"/>
                <a:gd name="connsiteX16" fmla="*/ 1365663 w 7254960"/>
                <a:gd name="connsiteY16" fmla="*/ 4536374 h 4928259"/>
                <a:gd name="connsiteX17" fmla="*/ 1436915 w 7254960"/>
                <a:gd name="connsiteY17" fmla="*/ 4512623 h 4928259"/>
                <a:gd name="connsiteX18" fmla="*/ 1472540 w 7254960"/>
                <a:gd name="connsiteY18" fmla="*/ 4500748 h 4928259"/>
                <a:gd name="connsiteX19" fmla="*/ 1508166 w 7254960"/>
                <a:gd name="connsiteY19" fmla="*/ 4488872 h 4928259"/>
                <a:gd name="connsiteX20" fmla="*/ 1543792 w 7254960"/>
                <a:gd name="connsiteY20" fmla="*/ 4465122 h 4928259"/>
                <a:gd name="connsiteX21" fmla="*/ 1591294 w 7254960"/>
                <a:gd name="connsiteY21" fmla="*/ 4453246 h 4928259"/>
                <a:gd name="connsiteX22" fmla="*/ 1662546 w 7254960"/>
                <a:gd name="connsiteY22" fmla="*/ 4429496 h 4928259"/>
                <a:gd name="connsiteX23" fmla="*/ 1698172 w 7254960"/>
                <a:gd name="connsiteY23" fmla="*/ 4405745 h 4928259"/>
                <a:gd name="connsiteX24" fmla="*/ 1769424 w 7254960"/>
                <a:gd name="connsiteY24" fmla="*/ 4381994 h 4928259"/>
                <a:gd name="connsiteX25" fmla="*/ 1947553 w 7254960"/>
                <a:gd name="connsiteY25" fmla="*/ 4263241 h 4928259"/>
                <a:gd name="connsiteX26" fmla="*/ 2018805 w 7254960"/>
                <a:gd name="connsiteY26" fmla="*/ 4215740 h 4928259"/>
                <a:gd name="connsiteX27" fmla="*/ 2125683 w 7254960"/>
                <a:gd name="connsiteY27" fmla="*/ 4180114 h 4928259"/>
                <a:gd name="connsiteX28" fmla="*/ 2161309 w 7254960"/>
                <a:gd name="connsiteY28" fmla="*/ 4168239 h 4928259"/>
                <a:gd name="connsiteX29" fmla="*/ 2280063 w 7254960"/>
                <a:gd name="connsiteY29" fmla="*/ 4144488 h 4928259"/>
                <a:gd name="connsiteX30" fmla="*/ 2339439 w 7254960"/>
                <a:gd name="connsiteY30" fmla="*/ 4132613 h 4928259"/>
                <a:gd name="connsiteX31" fmla="*/ 2470068 w 7254960"/>
                <a:gd name="connsiteY31" fmla="*/ 4096987 h 4928259"/>
                <a:gd name="connsiteX32" fmla="*/ 2529444 w 7254960"/>
                <a:gd name="connsiteY32" fmla="*/ 4049485 h 4928259"/>
                <a:gd name="connsiteX33" fmla="*/ 2565070 w 7254960"/>
                <a:gd name="connsiteY33" fmla="*/ 4013859 h 4928259"/>
                <a:gd name="connsiteX34" fmla="*/ 2600696 w 7254960"/>
                <a:gd name="connsiteY34" fmla="*/ 3990109 h 4928259"/>
                <a:gd name="connsiteX35" fmla="*/ 2636322 w 7254960"/>
                <a:gd name="connsiteY35" fmla="*/ 3954483 h 4928259"/>
                <a:gd name="connsiteX36" fmla="*/ 2671948 w 7254960"/>
                <a:gd name="connsiteY36" fmla="*/ 3930732 h 4928259"/>
                <a:gd name="connsiteX37" fmla="*/ 2707574 w 7254960"/>
                <a:gd name="connsiteY37" fmla="*/ 3895106 h 4928259"/>
                <a:gd name="connsiteX38" fmla="*/ 2778826 w 7254960"/>
                <a:gd name="connsiteY38" fmla="*/ 3847605 h 4928259"/>
                <a:gd name="connsiteX39" fmla="*/ 2838203 w 7254960"/>
                <a:gd name="connsiteY39" fmla="*/ 3800103 h 4928259"/>
                <a:gd name="connsiteX40" fmla="*/ 2861953 w 7254960"/>
                <a:gd name="connsiteY40" fmla="*/ 3764478 h 4928259"/>
                <a:gd name="connsiteX41" fmla="*/ 2897579 w 7254960"/>
                <a:gd name="connsiteY41" fmla="*/ 3752602 h 4928259"/>
                <a:gd name="connsiteX42" fmla="*/ 2933205 w 7254960"/>
                <a:gd name="connsiteY42" fmla="*/ 3728852 h 4928259"/>
                <a:gd name="connsiteX43" fmla="*/ 3004457 w 7254960"/>
                <a:gd name="connsiteY43" fmla="*/ 3669475 h 4928259"/>
                <a:gd name="connsiteX44" fmla="*/ 3075709 w 7254960"/>
                <a:gd name="connsiteY44" fmla="*/ 3645724 h 4928259"/>
                <a:gd name="connsiteX45" fmla="*/ 3146961 w 7254960"/>
                <a:gd name="connsiteY45" fmla="*/ 3598223 h 4928259"/>
                <a:gd name="connsiteX46" fmla="*/ 3241964 w 7254960"/>
                <a:gd name="connsiteY46" fmla="*/ 3574472 h 4928259"/>
                <a:gd name="connsiteX47" fmla="*/ 3301340 w 7254960"/>
                <a:gd name="connsiteY47" fmla="*/ 3562597 h 4928259"/>
                <a:gd name="connsiteX48" fmla="*/ 3372592 w 7254960"/>
                <a:gd name="connsiteY48" fmla="*/ 3538846 h 4928259"/>
                <a:gd name="connsiteX49" fmla="*/ 3396343 w 7254960"/>
                <a:gd name="connsiteY49" fmla="*/ 3503220 h 4928259"/>
                <a:gd name="connsiteX50" fmla="*/ 3431969 w 7254960"/>
                <a:gd name="connsiteY50" fmla="*/ 3479470 h 4928259"/>
                <a:gd name="connsiteX51" fmla="*/ 3515096 w 7254960"/>
                <a:gd name="connsiteY51" fmla="*/ 3372592 h 4928259"/>
                <a:gd name="connsiteX52" fmla="*/ 3550722 w 7254960"/>
                <a:gd name="connsiteY52" fmla="*/ 3360716 h 4928259"/>
                <a:gd name="connsiteX53" fmla="*/ 3586348 w 7254960"/>
                <a:gd name="connsiteY53" fmla="*/ 3336966 h 4928259"/>
                <a:gd name="connsiteX54" fmla="*/ 3669476 w 7254960"/>
                <a:gd name="connsiteY54" fmla="*/ 3313215 h 4928259"/>
                <a:gd name="connsiteX55" fmla="*/ 3705102 w 7254960"/>
                <a:gd name="connsiteY55" fmla="*/ 3289465 h 4928259"/>
                <a:gd name="connsiteX56" fmla="*/ 3776353 w 7254960"/>
                <a:gd name="connsiteY56" fmla="*/ 3218213 h 4928259"/>
                <a:gd name="connsiteX57" fmla="*/ 3811979 w 7254960"/>
                <a:gd name="connsiteY57" fmla="*/ 3194462 h 4928259"/>
                <a:gd name="connsiteX58" fmla="*/ 3847605 w 7254960"/>
                <a:gd name="connsiteY58" fmla="*/ 3158836 h 4928259"/>
                <a:gd name="connsiteX59" fmla="*/ 3918857 w 7254960"/>
                <a:gd name="connsiteY59" fmla="*/ 3111335 h 4928259"/>
                <a:gd name="connsiteX60" fmla="*/ 3942608 w 7254960"/>
                <a:gd name="connsiteY60" fmla="*/ 3075709 h 4928259"/>
                <a:gd name="connsiteX61" fmla="*/ 3978234 w 7254960"/>
                <a:gd name="connsiteY61" fmla="*/ 3063833 h 4928259"/>
                <a:gd name="connsiteX62" fmla="*/ 4013860 w 7254960"/>
                <a:gd name="connsiteY62" fmla="*/ 3040083 h 4928259"/>
                <a:gd name="connsiteX63" fmla="*/ 4049486 w 7254960"/>
                <a:gd name="connsiteY63" fmla="*/ 3004457 h 4928259"/>
                <a:gd name="connsiteX64" fmla="*/ 4156364 w 7254960"/>
                <a:gd name="connsiteY64" fmla="*/ 2956955 h 4928259"/>
                <a:gd name="connsiteX65" fmla="*/ 4275117 w 7254960"/>
                <a:gd name="connsiteY65" fmla="*/ 2933205 h 4928259"/>
                <a:gd name="connsiteX66" fmla="*/ 4346369 w 7254960"/>
                <a:gd name="connsiteY66" fmla="*/ 2909454 h 4928259"/>
                <a:gd name="connsiteX67" fmla="*/ 4405746 w 7254960"/>
                <a:gd name="connsiteY67" fmla="*/ 2838202 h 4928259"/>
                <a:gd name="connsiteX68" fmla="*/ 4441372 w 7254960"/>
                <a:gd name="connsiteY68" fmla="*/ 2826327 h 4928259"/>
                <a:gd name="connsiteX69" fmla="*/ 4476998 w 7254960"/>
                <a:gd name="connsiteY69" fmla="*/ 2802576 h 4928259"/>
                <a:gd name="connsiteX70" fmla="*/ 4560125 w 7254960"/>
                <a:gd name="connsiteY70" fmla="*/ 2778826 h 4928259"/>
                <a:gd name="connsiteX71" fmla="*/ 4809507 w 7254960"/>
                <a:gd name="connsiteY71" fmla="*/ 2755075 h 4928259"/>
                <a:gd name="connsiteX72" fmla="*/ 4880759 w 7254960"/>
                <a:gd name="connsiteY72" fmla="*/ 2731324 h 4928259"/>
                <a:gd name="connsiteX73" fmla="*/ 4940135 w 7254960"/>
                <a:gd name="connsiteY73" fmla="*/ 2671948 h 4928259"/>
                <a:gd name="connsiteX74" fmla="*/ 4975761 w 7254960"/>
                <a:gd name="connsiteY74" fmla="*/ 2636322 h 4928259"/>
                <a:gd name="connsiteX75" fmla="*/ 4999512 w 7254960"/>
                <a:gd name="connsiteY75" fmla="*/ 2600696 h 4928259"/>
                <a:gd name="connsiteX76" fmla="*/ 5035138 w 7254960"/>
                <a:gd name="connsiteY76" fmla="*/ 2588820 h 4928259"/>
                <a:gd name="connsiteX77" fmla="*/ 5070764 w 7254960"/>
                <a:gd name="connsiteY77" fmla="*/ 2553194 h 4928259"/>
                <a:gd name="connsiteX78" fmla="*/ 5142016 w 7254960"/>
                <a:gd name="connsiteY78" fmla="*/ 2505693 h 4928259"/>
                <a:gd name="connsiteX79" fmla="*/ 5213268 w 7254960"/>
                <a:gd name="connsiteY79" fmla="*/ 2446316 h 4928259"/>
                <a:gd name="connsiteX80" fmla="*/ 5237018 w 7254960"/>
                <a:gd name="connsiteY80" fmla="*/ 2410690 h 4928259"/>
                <a:gd name="connsiteX81" fmla="*/ 5308270 w 7254960"/>
                <a:gd name="connsiteY81" fmla="*/ 2351314 h 4928259"/>
                <a:gd name="connsiteX82" fmla="*/ 5367647 w 7254960"/>
                <a:gd name="connsiteY82" fmla="*/ 2291937 h 4928259"/>
                <a:gd name="connsiteX83" fmla="*/ 5391398 w 7254960"/>
                <a:gd name="connsiteY83" fmla="*/ 2256311 h 4928259"/>
                <a:gd name="connsiteX84" fmla="*/ 5462650 w 7254960"/>
                <a:gd name="connsiteY84" fmla="*/ 2220685 h 4928259"/>
                <a:gd name="connsiteX85" fmla="*/ 5498276 w 7254960"/>
                <a:gd name="connsiteY85" fmla="*/ 2196935 h 4928259"/>
                <a:gd name="connsiteX86" fmla="*/ 5557652 w 7254960"/>
                <a:gd name="connsiteY86" fmla="*/ 2137558 h 4928259"/>
                <a:gd name="connsiteX87" fmla="*/ 5617029 w 7254960"/>
                <a:gd name="connsiteY87" fmla="*/ 2078181 h 4928259"/>
                <a:gd name="connsiteX88" fmla="*/ 5676405 w 7254960"/>
                <a:gd name="connsiteY88" fmla="*/ 2018805 h 4928259"/>
                <a:gd name="connsiteX89" fmla="*/ 5735782 w 7254960"/>
                <a:gd name="connsiteY89" fmla="*/ 1947553 h 4928259"/>
                <a:gd name="connsiteX90" fmla="*/ 5771408 w 7254960"/>
                <a:gd name="connsiteY90" fmla="*/ 1935678 h 4928259"/>
                <a:gd name="connsiteX91" fmla="*/ 5807034 w 7254960"/>
                <a:gd name="connsiteY91" fmla="*/ 1911927 h 4928259"/>
                <a:gd name="connsiteX92" fmla="*/ 5925787 w 7254960"/>
                <a:gd name="connsiteY92" fmla="*/ 1876301 h 4928259"/>
                <a:gd name="connsiteX93" fmla="*/ 5961413 w 7254960"/>
                <a:gd name="connsiteY93" fmla="*/ 1864426 h 4928259"/>
                <a:gd name="connsiteX94" fmla="*/ 6032665 w 7254960"/>
                <a:gd name="connsiteY94" fmla="*/ 1828800 h 4928259"/>
                <a:gd name="connsiteX95" fmla="*/ 6068291 w 7254960"/>
                <a:gd name="connsiteY95" fmla="*/ 1805049 h 4928259"/>
                <a:gd name="connsiteX96" fmla="*/ 6092042 w 7254960"/>
                <a:gd name="connsiteY96" fmla="*/ 1769423 h 4928259"/>
                <a:gd name="connsiteX97" fmla="*/ 6127668 w 7254960"/>
                <a:gd name="connsiteY97" fmla="*/ 1745672 h 4928259"/>
                <a:gd name="connsiteX98" fmla="*/ 6175169 w 7254960"/>
                <a:gd name="connsiteY98" fmla="*/ 1710046 h 4928259"/>
                <a:gd name="connsiteX99" fmla="*/ 6246421 w 7254960"/>
                <a:gd name="connsiteY99" fmla="*/ 1662545 h 4928259"/>
                <a:gd name="connsiteX100" fmla="*/ 6317673 w 7254960"/>
                <a:gd name="connsiteY100" fmla="*/ 1603168 h 4928259"/>
                <a:gd name="connsiteX101" fmla="*/ 6388925 w 7254960"/>
                <a:gd name="connsiteY101" fmla="*/ 1579418 h 4928259"/>
                <a:gd name="connsiteX102" fmla="*/ 6460177 w 7254960"/>
                <a:gd name="connsiteY102" fmla="*/ 1543792 h 4928259"/>
                <a:gd name="connsiteX103" fmla="*/ 6531429 w 7254960"/>
                <a:gd name="connsiteY103" fmla="*/ 1508166 h 4928259"/>
                <a:gd name="connsiteX104" fmla="*/ 6602681 w 7254960"/>
                <a:gd name="connsiteY104" fmla="*/ 1460665 h 4928259"/>
                <a:gd name="connsiteX105" fmla="*/ 6638307 w 7254960"/>
                <a:gd name="connsiteY105" fmla="*/ 1425039 h 4928259"/>
                <a:gd name="connsiteX106" fmla="*/ 6673933 w 7254960"/>
                <a:gd name="connsiteY106" fmla="*/ 1401288 h 4928259"/>
                <a:gd name="connsiteX107" fmla="*/ 6768935 w 7254960"/>
                <a:gd name="connsiteY107" fmla="*/ 1318161 h 4928259"/>
                <a:gd name="connsiteX108" fmla="*/ 6804561 w 7254960"/>
                <a:gd name="connsiteY108" fmla="*/ 1294410 h 4928259"/>
                <a:gd name="connsiteX109" fmla="*/ 6899564 w 7254960"/>
                <a:gd name="connsiteY109" fmla="*/ 1187532 h 4928259"/>
                <a:gd name="connsiteX110" fmla="*/ 6935190 w 7254960"/>
                <a:gd name="connsiteY110" fmla="*/ 1151906 h 4928259"/>
                <a:gd name="connsiteX111" fmla="*/ 7018317 w 7254960"/>
                <a:gd name="connsiteY111" fmla="*/ 1056903 h 4928259"/>
                <a:gd name="connsiteX112" fmla="*/ 7065818 w 7254960"/>
                <a:gd name="connsiteY112" fmla="*/ 985652 h 4928259"/>
                <a:gd name="connsiteX113" fmla="*/ 7089569 w 7254960"/>
                <a:gd name="connsiteY113" fmla="*/ 950026 h 4928259"/>
                <a:gd name="connsiteX114" fmla="*/ 7113320 w 7254960"/>
                <a:gd name="connsiteY114" fmla="*/ 866898 h 4928259"/>
                <a:gd name="connsiteX115" fmla="*/ 7125195 w 7254960"/>
                <a:gd name="connsiteY115" fmla="*/ 665018 h 4928259"/>
                <a:gd name="connsiteX116" fmla="*/ 7196447 w 7254960"/>
                <a:gd name="connsiteY116" fmla="*/ 522514 h 4928259"/>
                <a:gd name="connsiteX117" fmla="*/ 7220198 w 7254960"/>
                <a:gd name="connsiteY117" fmla="*/ 486888 h 4928259"/>
                <a:gd name="connsiteX118" fmla="*/ 7232073 w 7254960"/>
                <a:gd name="connsiteY118" fmla="*/ 95002 h 4928259"/>
                <a:gd name="connsiteX119" fmla="*/ 7196447 w 7254960"/>
                <a:gd name="connsiteY119" fmla="*/ 11875 h 4928259"/>
                <a:gd name="connsiteX120" fmla="*/ 7160821 w 7254960"/>
                <a:gd name="connsiteY120" fmla="*/ 0 h 4928259"/>
                <a:gd name="connsiteX121" fmla="*/ 7089569 w 7254960"/>
                <a:gd name="connsiteY121" fmla="*/ 23750 h 4928259"/>
                <a:gd name="connsiteX122" fmla="*/ 7018317 w 7254960"/>
                <a:gd name="connsiteY122" fmla="*/ 83127 h 4928259"/>
                <a:gd name="connsiteX123" fmla="*/ 6958940 w 7254960"/>
                <a:gd name="connsiteY123" fmla="*/ 142503 h 4928259"/>
                <a:gd name="connsiteX124" fmla="*/ 6935190 w 7254960"/>
                <a:gd name="connsiteY124" fmla="*/ 178129 h 4928259"/>
                <a:gd name="connsiteX125" fmla="*/ 6863938 w 7254960"/>
                <a:gd name="connsiteY125" fmla="*/ 201880 h 4928259"/>
                <a:gd name="connsiteX126" fmla="*/ 6780811 w 7254960"/>
                <a:gd name="connsiteY126" fmla="*/ 296883 h 4928259"/>
                <a:gd name="connsiteX127" fmla="*/ 6709559 w 7254960"/>
                <a:gd name="connsiteY127" fmla="*/ 368135 h 4928259"/>
                <a:gd name="connsiteX128" fmla="*/ 6685808 w 7254960"/>
                <a:gd name="connsiteY128" fmla="*/ 403761 h 4928259"/>
                <a:gd name="connsiteX129" fmla="*/ 6614556 w 7254960"/>
                <a:gd name="connsiteY129" fmla="*/ 439387 h 4928259"/>
                <a:gd name="connsiteX130" fmla="*/ 6543304 w 7254960"/>
                <a:gd name="connsiteY130" fmla="*/ 486888 h 4928259"/>
                <a:gd name="connsiteX131" fmla="*/ 6507678 w 7254960"/>
                <a:gd name="connsiteY131" fmla="*/ 522514 h 4928259"/>
                <a:gd name="connsiteX132" fmla="*/ 6483928 w 7254960"/>
                <a:gd name="connsiteY132" fmla="*/ 558140 h 4928259"/>
                <a:gd name="connsiteX133" fmla="*/ 6448302 w 7254960"/>
                <a:gd name="connsiteY133" fmla="*/ 570015 h 4928259"/>
                <a:gd name="connsiteX134" fmla="*/ 6424551 w 7254960"/>
                <a:gd name="connsiteY134" fmla="*/ 605641 h 4928259"/>
                <a:gd name="connsiteX135" fmla="*/ 6353299 w 7254960"/>
                <a:gd name="connsiteY135" fmla="*/ 641267 h 4928259"/>
                <a:gd name="connsiteX136" fmla="*/ 6293922 w 7254960"/>
                <a:gd name="connsiteY136" fmla="*/ 700644 h 4928259"/>
                <a:gd name="connsiteX137" fmla="*/ 6234546 w 7254960"/>
                <a:gd name="connsiteY137" fmla="*/ 795646 h 4928259"/>
                <a:gd name="connsiteX138" fmla="*/ 6187044 w 7254960"/>
                <a:gd name="connsiteY138" fmla="*/ 866898 h 4928259"/>
                <a:gd name="connsiteX139" fmla="*/ 6115792 w 7254960"/>
                <a:gd name="connsiteY139" fmla="*/ 926275 h 4928259"/>
                <a:gd name="connsiteX140" fmla="*/ 6080166 w 7254960"/>
                <a:gd name="connsiteY140" fmla="*/ 950026 h 4928259"/>
                <a:gd name="connsiteX141" fmla="*/ 5985164 w 7254960"/>
                <a:gd name="connsiteY141" fmla="*/ 1033153 h 4928259"/>
                <a:gd name="connsiteX142" fmla="*/ 5949538 w 7254960"/>
                <a:gd name="connsiteY142" fmla="*/ 1056903 h 4928259"/>
                <a:gd name="connsiteX143" fmla="*/ 5878286 w 7254960"/>
                <a:gd name="connsiteY143" fmla="*/ 1092529 h 4928259"/>
                <a:gd name="connsiteX144" fmla="*/ 5807034 w 7254960"/>
                <a:gd name="connsiteY144" fmla="*/ 1163781 h 4928259"/>
                <a:gd name="connsiteX145" fmla="*/ 5771408 w 7254960"/>
                <a:gd name="connsiteY145" fmla="*/ 1199407 h 4928259"/>
                <a:gd name="connsiteX146" fmla="*/ 5759533 w 7254960"/>
                <a:gd name="connsiteY146" fmla="*/ 1235033 h 4928259"/>
                <a:gd name="connsiteX147" fmla="*/ 5723907 w 7254960"/>
                <a:gd name="connsiteY147" fmla="*/ 1258784 h 4928259"/>
                <a:gd name="connsiteX148" fmla="*/ 5640779 w 7254960"/>
                <a:gd name="connsiteY148" fmla="*/ 1282535 h 4928259"/>
                <a:gd name="connsiteX149" fmla="*/ 5605153 w 7254960"/>
                <a:gd name="connsiteY149" fmla="*/ 1294410 h 4928259"/>
                <a:gd name="connsiteX150" fmla="*/ 5533902 w 7254960"/>
                <a:gd name="connsiteY150" fmla="*/ 1401288 h 4928259"/>
                <a:gd name="connsiteX151" fmla="*/ 5510151 w 7254960"/>
                <a:gd name="connsiteY151" fmla="*/ 1436914 h 4928259"/>
                <a:gd name="connsiteX152" fmla="*/ 5486400 w 7254960"/>
                <a:gd name="connsiteY152" fmla="*/ 1472540 h 4928259"/>
                <a:gd name="connsiteX153" fmla="*/ 5450774 w 7254960"/>
                <a:gd name="connsiteY153" fmla="*/ 1508166 h 4928259"/>
                <a:gd name="connsiteX154" fmla="*/ 5379522 w 7254960"/>
                <a:gd name="connsiteY154" fmla="*/ 1531916 h 4928259"/>
                <a:gd name="connsiteX155" fmla="*/ 5308270 w 7254960"/>
                <a:gd name="connsiteY155" fmla="*/ 1579418 h 4928259"/>
                <a:gd name="connsiteX156" fmla="*/ 5237018 w 7254960"/>
                <a:gd name="connsiteY156" fmla="*/ 1615044 h 4928259"/>
                <a:gd name="connsiteX157" fmla="*/ 5165766 w 7254960"/>
                <a:gd name="connsiteY157" fmla="*/ 1626919 h 4928259"/>
                <a:gd name="connsiteX158" fmla="*/ 5153891 w 7254960"/>
                <a:gd name="connsiteY158" fmla="*/ 1662545 h 4928259"/>
                <a:gd name="connsiteX159" fmla="*/ 5130140 w 7254960"/>
                <a:gd name="connsiteY159" fmla="*/ 1698171 h 4928259"/>
                <a:gd name="connsiteX160" fmla="*/ 5058889 w 7254960"/>
                <a:gd name="connsiteY160" fmla="*/ 1757548 h 4928259"/>
                <a:gd name="connsiteX161" fmla="*/ 5023263 w 7254960"/>
                <a:gd name="connsiteY161" fmla="*/ 1769423 h 4928259"/>
                <a:gd name="connsiteX162" fmla="*/ 4975761 w 7254960"/>
                <a:gd name="connsiteY162" fmla="*/ 1757548 h 4928259"/>
                <a:gd name="connsiteX163" fmla="*/ 4940135 w 7254960"/>
                <a:gd name="connsiteY163" fmla="*/ 1745672 h 4928259"/>
                <a:gd name="connsiteX164" fmla="*/ 4868883 w 7254960"/>
                <a:gd name="connsiteY164" fmla="*/ 1769423 h 4928259"/>
                <a:gd name="connsiteX165" fmla="*/ 4833257 w 7254960"/>
                <a:gd name="connsiteY165" fmla="*/ 1781298 h 4928259"/>
                <a:gd name="connsiteX166" fmla="*/ 4726379 w 7254960"/>
                <a:gd name="connsiteY166" fmla="*/ 1793174 h 4928259"/>
                <a:gd name="connsiteX167" fmla="*/ 4655128 w 7254960"/>
                <a:gd name="connsiteY167" fmla="*/ 1852550 h 4928259"/>
                <a:gd name="connsiteX168" fmla="*/ 4583876 w 7254960"/>
                <a:gd name="connsiteY168" fmla="*/ 1888176 h 4928259"/>
                <a:gd name="connsiteX169" fmla="*/ 4560125 w 7254960"/>
                <a:gd name="connsiteY169" fmla="*/ 1923802 h 4928259"/>
                <a:gd name="connsiteX170" fmla="*/ 4453247 w 7254960"/>
                <a:gd name="connsiteY170" fmla="*/ 1959428 h 4928259"/>
                <a:gd name="connsiteX171" fmla="*/ 4381995 w 7254960"/>
                <a:gd name="connsiteY171" fmla="*/ 1983179 h 4928259"/>
                <a:gd name="connsiteX172" fmla="*/ 4334494 w 7254960"/>
                <a:gd name="connsiteY172" fmla="*/ 2030680 h 4928259"/>
                <a:gd name="connsiteX173" fmla="*/ 4298868 w 7254960"/>
                <a:gd name="connsiteY173" fmla="*/ 2054431 h 4928259"/>
                <a:gd name="connsiteX174" fmla="*/ 4156364 w 7254960"/>
                <a:gd name="connsiteY174" fmla="*/ 2078181 h 4928259"/>
                <a:gd name="connsiteX175" fmla="*/ 4085112 w 7254960"/>
                <a:gd name="connsiteY175" fmla="*/ 2113807 h 4928259"/>
                <a:gd name="connsiteX176" fmla="*/ 4061361 w 7254960"/>
                <a:gd name="connsiteY176" fmla="*/ 2149433 h 4928259"/>
                <a:gd name="connsiteX177" fmla="*/ 4025735 w 7254960"/>
                <a:gd name="connsiteY177" fmla="*/ 2161309 h 4928259"/>
                <a:gd name="connsiteX178" fmla="*/ 3990109 w 7254960"/>
                <a:gd name="connsiteY178" fmla="*/ 2185059 h 4928259"/>
                <a:gd name="connsiteX179" fmla="*/ 3918857 w 7254960"/>
                <a:gd name="connsiteY179" fmla="*/ 2208810 h 4928259"/>
                <a:gd name="connsiteX180" fmla="*/ 3895107 w 7254960"/>
                <a:gd name="connsiteY180" fmla="*/ 2244436 h 4928259"/>
                <a:gd name="connsiteX181" fmla="*/ 3859481 w 7254960"/>
                <a:gd name="connsiteY181" fmla="*/ 2268187 h 4928259"/>
                <a:gd name="connsiteX182" fmla="*/ 3823855 w 7254960"/>
                <a:gd name="connsiteY182" fmla="*/ 2303813 h 4928259"/>
                <a:gd name="connsiteX183" fmla="*/ 3776353 w 7254960"/>
                <a:gd name="connsiteY183" fmla="*/ 2363189 h 4928259"/>
                <a:gd name="connsiteX184" fmla="*/ 3740728 w 7254960"/>
                <a:gd name="connsiteY184" fmla="*/ 2398815 h 4928259"/>
                <a:gd name="connsiteX185" fmla="*/ 3716977 w 7254960"/>
                <a:gd name="connsiteY185" fmla="*/ 2434441 h 4928259"/>
                <a:gd name="connsiteX186" fmla="*/ 3610099 w 7254960"/>
                <a:gd name="connsiteY186" fmla="*/ 2493818 h 4928259"/>
                <a:gd name="connsiteX187" fmla="*/ 3574473 w 7254960"/>
                <a:gd name="connsiteY187" fmla="*/ 2517568 h 4928259"/>
                <a:gd name="connsiteX188" fmla="*/ 3491346 w 7254960"/>
                <a:gd name="connsiteY188" fmla="*/ 2612571 h 4928259"/>
                <a:gd name="connsiteX189" fmla="*/ 3467595 w 7254960"/>
                <a:gd name="connsiteY189" fmla="*/ 2648197 h 4928259"/>
                <a:gd name="connsiteX190" fmla="*/ 3396343 w 7254960"/>
                <a:gd name="connsiteY190" fmla="*/ 2695698 h 4928259"/>
                <a:gd name="connsiteX191" fmla="*/ 3372592 w 7254960"/>
                <a:gd name="connsiteY191" fmla="*/ 2731324 h 4928259"/>
                <a:gd name="connsiteX192" fmla="*/ 3301340 w 7254960"/>
                <a:gd name="connsiteY192" fmla="*/ 2778826 h 4928259"/>
                <a:gd name="connsiteX193" fmla="*/ 3241964 w 7254960"/>
                <a:gd name="connsiteY193" fmla="*/ 2838202 h 4928259"/>
                <a:gd name="connsiteX194" fmla="*/ 3218213 w 7254960"/>
                <a:gd name="connsiteY194" fmla="*/ 2873828 h 4928259"/>
                <a:gd name="connsiteX195" fmla="*/ 3146961 w 7254960"/>
                <a:gd name="connsiteY195" fmla="*/ 2921329 h 4928259"/>
                <a:gd name="connsiteX196" fmla="*/ 3075709 w 7254960"/>
                <a:gd name="connsiteY196" fmla="*/ 2956955 h 4928259"/>
                <a:gd name="connsiteX197" fmla="*/ 3028208 w 7254960"/>
                <a:gd name="connsiteY197" fmla="*/ 3004457 h 4928259"/>
                <a:gd name="connsiteX198" fmla="*/ 2980707 w 7254960"/>
                <a:gd name="connsiteY198" fmla="*/ 3075709 h 4928259"/>
                <a:gd name="connsiteX199" fmla="*/ 2909455 w 7254960"/>
                <a:gd name="connsiteY199" fmla="*/ 3135085 h 4928259"/>
                <a:gd name="connsiteX200" fmla="*/ 2885704 w 7254960"/>
                <a:gd name="connsiteY200" fmla="*/ 3170711 h 4928259"/>
                <a:gd name="connsiteX201" fmla="*/ 2743200 w 7254960"/>
                <a:gd name="connsiteY201" fmla="*/ 3241963 h 4928259"/>
                <a:gd name="connsiteX202" fmla="*/ 2600696 w 7254960"/>
                <a:gd name="connsiteY202" fmla="*/ 3289465 h 4928259"/>
                <a:gd name="connsiteX203" fmla="*/ 2565070 w 7254960"/>
                <a:gd name="connsiteY203" fmla="*/ 3301340 h 4928259"/>
                <a:gd name="connsiteX204" fmla="*/ 2529444 w 7254960"/>
                <a:gd name="connsiteY204" fmla="*/ 3313215 h 4928259"/>
                <a:gd name="connsiteX205" fmla="*/ 2422566 w 7254960"/>
                <a:gd name="connsiteY205" fmla="*/ 3360716 h 4928259"/>
                <a:gd name="connsiteX206" fmla="*/ 2386940 w 7254960"/>
                <a:gd name="connsiteY206" fmla="*/ 3372592 h 4928259"/>
                <a:gd name="connsiteX207" fmla="*/ 2351315 w 7254960"/>
                <a:gd name="connsiteY207" fmla="*/ 3396342 h 4928259"/>
                <a:gd name="connsiteX208" fmla="*/ 2280063 w 7254960"/>
                <a:gd name="connsiteY208" fmla="*/ 3420093 h 4928259"/>
                <a:gd name="connsiteX209" fmla="*/ 2244437 w 7254960"/>
                <a:gd name="connsiteY209" fmla="*/ 3455719 h 4928259"/>
                <a:gd name="connsiteX210" fmla="*/ 2208811 w 7254960"/>
                <a:gd name="connsiteY210" fmla="*/ 3467594 h 4928259"/>
                <a:gd name="connsiteX211" fmla="*/ 2137559 w 7254960"/>
                <a:gd name="connsiteY211" fmla="*/ 3538846 h 4928259"/>
                <a:gd name="connsiteX212" fmla="*/ 2113808 w 7254960"/>
                <a:gd name="connsiteY212" fmla="*/ 3574472 h 4928259"/>
                <a:gd name="connsiteX213" fmla="*/ 2042556 w 7254960"/>
                <a:gd name="connsiteY213" fmla="*/ 3621974 h 4928259"/>
                <a:gd name="connsiteX214" fmla="*/ 1935678 w 7254960"/>
                <a:gd name="connsiteY214" fmla="*/ 3705101 h 4928259"/>
                <a:gd name="connsiteX215" fmla="*/ 1900052 w 7254960"/>
                <a:gd name="connsiteY215" fmla="*/ 3716976 h 4928259"/>
                <a:gd name="connsiteX216" fmla="*/ 1828800 w 7254960"/>
                <a:gd name="connsiteY216" fmla="*/ 3752602 h 4928259"/>
                <a:gd name="connsiteX217" fmla="*/ 1793174 w 7254960"/>
                <a:gd name="connsiteY217" fmla="*/ 3776353 h 4928259"/>
                <a:gd name="connsiteX218" fmla="*/ 1721922 w 7254960"/>
                <a:gd name="connsiteY218" fmla="*/ 3800103 h 4928259"/>
                <a:gd name="connsiteX219" fmla="*/ 1686296 w 7254960"/>
                <a:gd name="connsiteY219" fmla="*/ 3823854 h 4928259"/>
                <a:gd name="connsiteX220" fmla="*/ 1662546 w 7254960"/>
                <a:gd name="connsiteY220" fmla="*/ 3859480 h 4928259"/>
                <a:gd name="connsiteX221" fmla="*/ 1591294 w 7254960"/>
                <a:gd name="connsiteY221" fmla="*/ 3883231 h 4928259"/>
                <a:gd name="connsiteX222" fmla="*/ 1520042 w 7254960"/>
                <a:gd name="connsiteY222" fmla="*/ 3906981 h 4928259"/>
                <a:gd name="connsiteX223" fmla="*/ 1484416 w 7254960"/>
                <a:gd name="connsiteY223" fmla="*/ 3918857 h 4928259"/>
                <a:gd name="connsiteX224" fmla="*/ 1413164 w 7254960"/>
                <a:gd name="connsiteY224" fmla="*/ 3966358 h 4928259"/>
                <a:gd name="connsiteX225" fmla="*/ 1353787 w 7254960"/>
                <a:gd name="connsiteY225" fmla="*/ 4037610 h 4928259"/>
                <a:gd name="connsiteX226" fmla="*/ 1318161 w 7254960"/>
                <a:gd name="connsiteY226" fmla="*/ 4049485 h 4928259"/>
                <a:gd name="connsiteX227" fmla="*/ 1294411 w 7254960"/>
                <a:gd name="connsiteY227" fmla="*/ 4085111 h 4928259"/>
                <a:gd name="connsiteX228" fmla="*/ 1258785 w 7254960"/>
                <a:gd name="connsiteY228" fmla="*/ 4096987 h 4928259"/>
                <a:gd name="connsiteX229" fmla="*/ 1187533 w 7254960"/>
                <a:gd name="connsiteY229" fmla="*/ 4144488 h 4928259"/>
                <a:gd name="connsiteX230" fmla="*/ 1187533 w 7254960"/>
                <a:gd name="connsiteY230" fmla="*/ 4144488 h 4928259"/>
                <a:gd name="connsiteX231" fmla="*/ 1116281 w 7254960"/>
                <a:gd name="connsiteY231" fmla="*/ 4191989 h 4928259"/>
                <a:gd name="connsiteX232" fmla="*/ 961902 w 7254960"/>
                <a:gd name="connsiteY232" fmla="*/ 4203865 h 4928259"/>
                <a:gd name="connsiteX233" fmla="*/ 902525 w 7254960"/>
                <a:gd name="connsiteY233" fmla="*/ 4215740 h 4928259"/>
                <a:gd name="connsiteX234" fmla="*/ 866899 w 7254960"/>
                <a:gd name="connsiteY234" fmla="*/ 4227615 h 4928259"/>
                <a:gd name="connsiteX235" fmla="*/ 855024 w 7254960"/>
                <a:gd name="connsiteY235" fmla="*/ 4263241 h 4928259"/>
                <a:gd name="connsiteX236" fmla="*/ 819398 w 7254960"/>
                <a:gd name="connsiteY236" fmla="*/ 4286992 h 4928259"/>
                <a:gd name="connsiteX237" fmla="*/ 795647 w 7254960"/>
                <a:gd name="connsiteY237" fmla="*/ 4322618 h 4928259"/>
                <a:gd name="connsiteX238" fmla="*/ 724395 w 7254960"/>
                <a:gd name="connsiteY238" fmla="*/ 4370119 h 4928259"/>
                <a:gd name="connsiteX239" fmla="*/ 665018 w 7254960"/>
                <a:gd name="connsiteY239" fmla="*/ 4429496 h 4928259"/>
                <a:gd name="connsiteX240" fmla="*/ 593766 w 7254960"/>
                <a:gd name="connsiteY240" fmla="*/ 4500748 h 4928259"/>
                <a:gd name="connsiteX241" fmla="*/ 486889 w 7254960"/>
                <a:gd name="connsiteY241" fmla="*/ 4572000 h 4928259"/>
                <a:gd name="connsiteX242" fmla="*/ 380011 w 7254960"/>
                <a:gd name="connsiteY242" fmla="*/ 4619501 h 4928259"/>
                <a:gd name="connsiteX243" fmla="*/ 344385 w 7254960"/>
                <a:gd name="connsiteY243" fmla="*/ 4631376 h 4928259"/>
                <a:gd name="connsiteX244" fmla="*/ 273133 w 7254960"/>
                <a:gd name="connsiteY244" fmla="*/ 4678878 h 4928259"/>
                <a:gd name="connsiteX245" fmla="*/ 237507 w 7254960"/>
                <a:gd name="connsiteY245" fmla="*/ 4702628 h 4928259"/>
                <a:gd name="connsiteX246" fmla="*/ 201881 w 7254960"/>
                <a:gd name="connsiteY246" fmla="*/ 4738254 h 4928259"/>
                <a:gd name="connsiteX247" fmla="*/ 130629 w 7254960"/>
                <a:gd name="connsiteY247" fmla="*/ 4785755 h 4928259"/>
                <a:gd name="connsiteX248" fmla="*/ 23751 w 7254960"/>
                <a:gd name="connsiteY248" fmla="*/ 4809506 h 4928259"/>
                <a:gd name="connsiteX249" fmla="*/ 11876 w 7254960"/>
                <a:gd name="connsiteY249" fmla="*/ 4845132 h 4928259"/>
                <a:gd name="connsiteX250" fmla="*/ 47502 w 7254960"/>
                <a:gd name="connsiteY250" fmla="*/ 4916384 h 4928259"/>
                <a:gd name="connsiteX251" fmla="*/ 71252 w 7254960"/>
                <a:gd name="connsiteY251" fmla="*/ 4928259 h 492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7254960" h="4928259">
                  <a:moveTo>
                    <a:pt x="0" y="4916384"/>
                  </a:moveTo>
                  <a:cubicBezTo>
                    <a:pt x="95003" y="4912426"/>
                    <a:pt x="191217" y="4920141"/>
                    <a:pt x="285008" y="4904509"/>
                  </a:cubicBezTo>
                  <a:cubicBezTo>
                    <a:pt x="313164" y="4899816"/>
                    <a:pt x="356260" y="4857007"/>
                    <a:pt x="356260" y="4857007"/>
                  </a:cubicBezTo>
                  <a:cubicBezTo>
                    <a:pt x="364177" y="4845132"/>
                    <a:pt x="369919" y="4831473"/>
                    <a:pt x="380011" y="4821381"/>
                  </a:cubicBezTo>
                  <a:cubicBezTo>
                    <a:pt x="390103" y="4811289"/>
                    <a:pt x="402872" y="4804014"/>
                    <a:pt x="415637" y="4797631"/>
                  </a:cubicBezTo>
                  <a:cubicBezTo>
                    <a:pt x="426833" y="4792033"/>
                    <a:pt x="438777" y="4786647"/>
                    <a:pt x="451263" y="4785755"/>
                  </a:cubicBezTo>
                  <a:cubicBezTo>
                    <a:pt x="550051" y="4778699"/>
                    <a:pt x="649185" y="4777838"/>
                    <a:pt x="748146" y="4773880"/>
                  </a:cubicBezTo>
                  <a:cubicBezTo>
                    <a:pt x="777122" y="4764222"/>
                    <a:pt x="796377" y="4761275"/>
                    <a:pt x="819398" y="4738254"/>
                  </a:cubicBezTo>
                  <a:cubicBezTo>
                    <a:pt x="829490" y="4728162"/>
                    <a:pt x="832407" y="4712026"/>
                    <a:pt x="843148" y="4702628"/>
                  </a:cubicBezTo>
                  <a:cubicBezTo>
                    <a:pt x="864630" y="4683831"/>
                    <a:pt x="890649" y="4670961"/>
                    <a:pt x="914400" y="4655127"/>
                  </a:cubicBezTo>
                  <a:cubicBezTo>
                    <a:pt x="926275" y="4647210"/>
                    <a:pt x="936486" y="4635889"/>
                    <a:pt x="950026" y="4631376"/>
                  </a:cubicBezTo>
                  <a:cubicBezTo>
                    <a:pt x="1027131" y="4605675"/>
                    <a:pt x="973186" y="4620634"/>
                    <a:pt x="1116281" y="4607626"/>
                  </a:cubicBezTo>
                  <a:lnTo>
                    <a:pt x="1187533" y="4583875"/>
                  </a:lnTo>
                  <a:cubicBezTo>
                    <a:pt x="1199408" y="4579917"/>
                    <a:pt x="1210884" y="4574455"/>
                    <a:pt x="1223159" y="4572000"/>
                  </a:cubicBezTo>
                  <a:cubicBezTo>
                    <a:pt x="1242951" y="4568041"/>
                    <a:pt x="1262954" y="4565019"/>
                    <a:pt x="1282535" y="4560124"/>
                  </a:cubicBezTo>
                  <a:cubicBezTo>
                    <a:pt x="1294679" y="4557088"/>
                    <a:pt x="1306125" y="4551688"/>
                    <a:pt x="1318161" y="4548249"/>
                  </a:cubicBezTo>
                  <a:cubicBezTo>
                    <a:pt x="1333854" y="4543765"/>
                    <a:pt x="1350030" y="4541064"/>
                    <a:pt x="1365663" y="4536374"/>
                  </a:cubicBezTo>
                  <a:cubicBezTo>
                    <a:pt x="1389643" y="4529180"/>
                    <a:pt x="1413164" y="4520540"/>
                    <a:pt x="1436915" y="4512623"/>
                  </a:cubicBezTo>
                  <a:lnTo>
                    <a:pt x="1472540" y="4500748"/>
                  </a:lnTo>
                  <a:cubicBezTo>
                    <a:pt x="1484415" y="4496789"/>
                    <a:pt x="1497750" y="4495815"/>
                    <a:pt x="1508166" y="4488872"/>
                  </a:cubicBezTo>
                  <a:cubicBezTo>
                    <a:pt x="1520041" y="4480955"/>
                    <a:pt x="1530674" y="4470744"/>
                    <a:pt x="1543792" y="4465122"/>
                  </a:cubicBezTo>
                  <a:cubicBezTo>
                    <a:pt x="1558794" y="4458693"/>
                    <a:pt x="1575661" y="4457936"/>
                    <a:pt x="1591294" y="4453246"/>
                  </a:cubicBezTo>
                  <a:cubicBezTo>
                    <a:pt x="1615274" y="4446052"/>
                    <a:pt x="1662546" y="4429496"/>
                    <a:pt x="1662546" y="4429496"/>
                  </a:cubicBezTo>
                  <a:cubicBezTo>
                    <a:pt x="1674421" y="4421579"/>
                    <a:pt x="1685130" y="4411542"/>
                    <a:pt x="1698172" y="4405745"/>
                  </a:cubicBezTo>
                  <a:cubicBezTo>
                    <a:pt x="1721050" y="4395577"/>
                    <a:pt x="1748593" y="4395881"/>
                    <a:pt x="1769424" y="4381994"/>
                  </a:cubicBezTo>
                  <a:lnTo>
                    <a:pt x="1947553" y="4263241"/>
                  </a:lnTo>
                  <a:lnTo>
                    <a:pt x="2018805" y="4215740"/>
                  </a:lnTo>
                  <a:lnTo>
                    <a:pt x="2125683" y="4180114"/>
                  </a:lnTo>
                  <a:cubicBezTo>
                    <a:pt x="2137558" y="4176156"/>
                    <a:pt x="2148962" y="4170297"/>
                    <a:pt x="2161309" y="4168239"/>
                  </a:cubicBezTo>
                  <a:cubicBezTo>
                    <a:pt x="2300937" y="4144966"/>
                    <a:pt x="2173766" y="4168109"/>
                    <a:pt x="2280063" y="4144488"/>
                  </a:cubicBezTo>
                  <a:cubicBezTo>
                    <a:pt x="2299766" y="4140110"/>
                    <a:pt x="2319772" y="4137152"/>
                    <a:pt x="2339439" y="4132613"/>
                  </a:cubicBezTo>
                  <a:cubicBezTo>
                    <a:pt x="2426492" y="4112524"/>
                    <a:pt x="2411180" y="4116616"/>
                    <a:pt x="2470068" y="4096987"/>
                  </a:cubicBezTo>
                  <a:cubicBezTo>
                    <a:pt x="2523183" y="4017313"/>
                    <a:pt x="2460613" y="4095373"/>
                    <a:pt x="2529444" y="4049485"/>
                  </a:cubicBezTo>
                  <a:cubicBezTo>
                    <a:pt x="2543418" y="4040169"/>
                    <a:pt x="2552168" y="4024610"/>
                    <a:pt x="2565070" y="4013859"/>
                  </a:cubicBezTo>
                  <a:cubicBezTo>
                    <a:pt x="2576034" y="4004722"/>
                    <a:pt x="2589732" y="3999246"/>
                    <a:pt x="2600696" y="3990109"/>
                  </a:cubicBezTo>
                  <a:cubicBezTo>
                    <a:pt x="2613598" y="3979358"/>
                    <a:pt x="2623420" y="3965234"/>
                    <a:pt x="2636322" y="3954483"/>
                  </a:cubicBezTo>
                  <a:cubicBezTo>
                    <a:pt x="2647286" y="3945346"/>
                    <a:pt x="2660984" y="3939869"/>
                    <a:pt x="2671948" y="3930732"/>
                  </a:cubicBezTo>
                  <a:cubicBezTo>
                    <a:pt x="2684850" y="3919981"/>
                    <a:pt x="2694317" y="3905417"/>
                    <a:pt x="2707574" y="3895106"/>
                  </a:cubicBezTo>
                  <a:cubicBezTo>
                    <a:pt x="2730106" y="3877581"/>
                    <a:pt x="2778826" y="3847605"/>
                    <a:pt x="2778826" y="3847605"/>
                  </a:cubicBezTo>
                  <a:cubicBezTo>
                    <a:pt x="2846893" y="3745507"/>
                    <a:pt x="2756260" y="3865658"/>
                    <a:pt x="2838203" y="3800103"/>
                  </a:cubicBezTo>
                  <a:cubicBezTo>
                    <a:pt x="2849348" y="3791187"/>
                    <a:pt x="2850808" y="3773394"/>
                    <a:pt x="2861953" y="3764478"/>
                  </a:cubicBezTo>
                  <a:cubicBezTo>
                    <a:pt x="2871728" y="3756658"/>
                    <a:pt x="2886383" y="3758200"/>
                    <a:pt x="2897579" y="3752602"/>
                  </a:cubicBezTo>
                  <a:cubicBezTo>
                    <a:pt x="2910344" y="3746219"/>
                    <a:pt x="2922241" y="3737989"/>
                    <a:pt x="2933205" y="3728852"/>
                  </a:cubicBezTo>
                  <a:cubicBezTo>
                    <a:pt x="2965166" y="3702218"/>
                    <a:pt x="2966549" y="3686323"/>
                    <a:pt x="3004457" y="3669475"/>
                  </a:cubicBezTo>
                  <a:cubicBezTo>
                    <a:pt x="3027335" y="3659307"/>
                    <a:pt x="3054878" y="3659611"/>
                    <a:pt x="3075709" y="3645724"/>
                  </a:cubicBezTo>
                  <a:cubicBezTo>
                    <a:pt x="3099460" y="3629890"/>
                    <a:pt x="3119269" y="3605146"/>
                    <a:pt x="3146961" y="3598223"/>
                  </a:cubicBezTo>
                  <a:cubicBezTo>
                    <a:pt x="3178629" y="3590306"/>
                    <a:pt x="3209956" y="3580874"/>
                    <a:pt x="3241964" y="3574472"/>
                  </a:cubicBezTo>
                  <a:cubicBezTo>
                    <a:pt x="3261756" y="3570514"/>
                    <a:pt x="3281867" y="3567908"/>
                    <a:pt x="3301340" y="3562597"/>
                  </a:cubicBezTo>
                  <a:cubicBezTo>
                    <a:pt x="3325493" y="3556010"/>
                    <a:pt x="3372592" y="3538846"/>
                    <a:pt x="3372592" y="3538846"/>
                  </a:cubicBezTo>
                  <a:cubicBezTo>
                    <a:pt x="3380509" y="3526971"/>
                    <a:pt x="3386251" y="3513312"/>
                    <a:pt x="3396343" y="3503220"/>
                  </a:cubicBezTo>
                  <a:cubicBezTo>
                    <a:pt x="3406435" y="3493128"/>
                    <a:pt x="3422571" y="3490211"/>
                    <a:pt x="3431969" y="3479470"/>
                  </a:cubicBezTo>
                  <a:cubicBezTo>
                    <a:pt x="3465000" y="3441720"/>
                    <a:pt x="3473280" y="3400470"/>
                    <a:pt x="3515096" y="3372592"/>
                  </a:cubicBezTo>
                  <a:cubicBezTo>
                    <a:pt x="3525511" y="3365648"/>
                    <a:pt x="3539526" y="3366314"/>
                    <a:pt x="3550722" y="3360716"/>
                  </a:cubicBezTo>
                  <a:cubicBezTo>
                    <a:pt x="3563487" y="3354333"/>
                    <a:pt x="3573583" y="3343349"/>
                    <a:pt x="3586348" y="3336966"/>
                  </a:cubicBezTo>
                  <a:cubicBezTo>
                    <a:pt x="3603390" y="3328445"/>
                    <a:pt x="3654249" y="3317022"/>
                    <a:pt x="3669476" y="3313215"/>
                  </a:cubicBezTo>
                  <a:cubicBezTo>
                    <a:pt x="3681351" y="3305298"/>
                    <a:pt x="3694435" y="3298947"/>
                    <a:pt x="3705102" y="3289465"/>
                  </a:cubicBezTo>
                  <a:cubicBezTo>
                    <a:pt x="3730206" y="3267150"/>
                    <a:pt x="3748406" y="3236845"/>
                    <a:pt x="3776353" y="3218213"/>
                  </a:cubicBezTo>
                  <a:cubicBezTo>
                    <a:pt x="3788228" y="3210296"/>
                    <a:pt x="3801015" y="3203599"/>
                    <a:pt x="3811979" y="3194462"/>
                  </a:cubicBezTo>
                  <a:cubicBezTo>
                    <a:pt x="3824881" y="3183711"/>
                    <a:pt x="3834348" y="3169147"/>
                    <a:pt x="3847605" y="3158836"/>
                  </a:cubicBezTo>
                  <a:cubicBezTo>
                    <a:pt x="3870137" y="3141311"/>
                    <a:pt x="3918857" y="3111335"/>
                    <a:pt x="3918857" y="3111335"/>
                  </a:cubicBezTo>
                  <a:cubicBezTo>
                    <a:pt x="3926774" y="3099460"/>
                    <a:pt x="3931463" y="3084625"/>
                    <a:pt x="3942608" y="3075709"/>
                  </a:cubicBezTo>
                  <a:cubicBezTo>
                    <a:pt x="3952383" y="3067889"/>
                    <a:pt x="3967038" y="3069431"/>
                    <a:pt x="3978234" y="3063833"/>
                  </a:cubicBezTo>
                  <a:cubicBezTo>
                    <a:pt x="3990999" y="3057450"/>
                    <a:pt x="4002896" y="3049220"/>
                    <a:pt x="4013860" y="3040083"/>
                  </a:cubicBezTo>
                  <a:cubicBezTo>
                    <a:pt x="4026762" y="3029332"/>
                    <a:pt x="4036584" y="3015208"/>
                    <a:pt x="4049486" y="3004457"/>
                  </a:cubicBezTo>
                  <a:cubicBezTo>
                    <a:pt x="4080909" y="2978271"/>
                    <a:pt x="4115484" y="2965131"/>
                    <a:pt x="4156364" y="2956955"/>
                  </a:cubicBezTo>
                  <a:cubicBezTo>
                    <a:pt x="4195948" y="2949038"/>
                    <a:pt x="4236820" y="2945971"/>
                    <a:pt x="4275117" y="2933205"/>
                  </a:cubicBezTo>
                  <a:lnTo>
                    <a:pt x="4346369" y="2909454"/>
                  </a:lnTo>
                  <a:cubicBezTo>
                    <a:pt x="4363894" y="2883167"/>
                    <a:pt x="4378316" y="2856489"/>
                    <a:pt x="4405746" y="2838202"/>
                  </a:cubicBezTo>
                  <a:cubicBezTo>
                    <a:pt x="4416161" y="2831258"/>
                    <a:pt x="4429497" y="2830285"/>
                    <a:pt x="4441372" y="2826327"/>
                  </a:cubicBezTo>
                  <a:cubicBezTo>
                    <a:pt x="4453247" y="2818410"/>
                    <a:pt x="4464232" y="2808959"/>
                    <a:pt x="4476998" y="2802576"/>
                  </a:cubicBezTo>
                  <a:cubicBezTo>
                    <a:pt x="4490041" y="2796055"/>
                    <a:pt x="4550113" y="2780027"/>
                    <a:pt x="4560125" y="2778826"/>
                  </a:cubicBezTo>
                  <a:cubicBezTo>
                    <a:pt x="4643034" y="2768877"/>
                    <a:pt x="4809507" y="2755075"/>
                    <a:pt x="4809507" y="2755075"/>
                  </a:cubicBezTo>
                  <a:cubicBezTo>
                    <a:pt x="4833258" y="2747158"/>
                    <a:pt x="4866872" y="2752155"/>
                    <a:pt x="4880759" y="2731324"/>
                  </a:cubicBezTo>
                  <a:cubicBezTo>
                    <a:pt x="4924301" y="2666010"/>
                    <a:pt x="4880759" y="2721428"/>
                    <a:pt x="4940135" y="2671948"/>
                  </a:cubicBezTo>
                  <a:cubicBezTo>
                    <a:pt x="4953037" y="2661197"/>
                    <a:pt x="4965010" y="2649224"/>
                    <a:pt x="4975761" y="2636322"/>
                  </a:cubicBezTo>
                  <a:cubicBezTo>
                    <a:pt x="4984898" y="2625358"/>
                    <a:pt x="4988367" y="2609612"/>
                    <a:pt x="4999512" y="2600696"/>
                  </a:cubicBezTo>
                  <a:cubicBezTo>
                    <a:pt x="5009287" y="2592876"/>
                    <a:pt x="5023263" y="2592779"/>
                    <a:pt x="5035138" y="2588820"/>
                  </a:cubicBezTo>
                  <a:cubicBezTo>
                    <a:pt x="5047013" y="2576945"/>
                    <a:pt x="5057507" y="2563505"/>
                    <a:pt x="5070764" y="2553194"/>
                  </a:cubicBezTo>
                  <a:cubicBezTo>
                    <a:pt x="5093296" y="2535669"/>
                    <a:pt x="5121832" y="2525877"/>
                    <a:pt x="5142016" y="2505693"/>
                  </a:cubicBezTo>
                  <a:cubicBezTo>
                    <a:pt x="5187734" y="2459975"/>
                    <a:pt x="5163668" y="2479383"/>
                    <a:pt x="5213268" y="2446316"/>
                  </a:cubicBezTo>
                  <a:cubicBezTo>
                    <a:pt x="5221185" y="2434441"/>
                    <a:pt x="5227881" y="2421654"/>
                    <a:pt x="5237018" y="2410690"/>
                  </a:cubicBezTo>
                  <a:cubicBezTo>
                    <a:pt x="5265589" y="2376404"/>
                    <a:pt x="5273243" y="2374666"/>
                    <a:pt x="5308270" y="2351314"/>
                  </a:cubicBezTo>
                  <a:cubicBezTo>
                    <a:pt x="5371606" y="2256311"/>
                    <a:pt x="5288478" y="2371106"/>
                    <a:pt x="5367647" y="2291937"/>
                  </a:cubicBezTo>
                  <a:cubicBezTo>
                    <a:pt x="5377739" y="2281845"/>
                    <a:pt x="5381306" y="2266403"/>
                    <a:pt x="5391398" y="2256311"/>
                  </a:cubicBezTo>
                  <a:cubicBezTo>
                    <a:pt x="5425428" y="2222281"/>
                    <a:pt x="5424019" y="2240000"/>
                    <a:pt x="5462650" y="2220685"/>
                  </a:cubicBezTo>
                  <a:cubicBezTo>
                    <a:pt x="5475415" y="2214302"/>
                    <a:pt x="5486401" y="2204852"/>
                    <a:pt x="5498276" y="2196935"/>
                  </a:cubicBezTo>
                  <a:cubicBezTo>
                    <a:pt x="5561606" y="2101937"/>
                    <a:pt x="5478487" y="2216723"/>
                    <a:pt x="5557652" y="2137558"/>
                  </a:cubicBezTo>
                  <a:cubicBezTo>
                    <a:pt x="5636821" y="2058389"/>
                    <a:pt x="5522026" y="2141517"/>
                    <a:pt x="5617029" y="2078181"/>
                  </a:cubicBezTo>
                  <a:cubicBezTo>
                    <a:pt x="5680360" y="1983182"/>
                    <a:pt x="5597240" y="2097969"/>
                    <a:pt x="5676405" y="2018805"/>
                  </a:cubicBezTo>
                  <a:cubicBezTo>
                    <a:pt x="5720218" y="1974992"/>
                    <a:pt x="5677418" y="1986462"/>
                    <a:pt x="5735782" y="1947553"/>
                  </a:cubicBezTo>
                  <a:cubicBezTo>
                    <a:pt x="5746197" y="1940609"/>
                    <a:pt x="5759533" y="1939636"/>
                    <a:pt x="5771408" y="1935678"/>
                  </a:cubicBezTo>
                  <a:cubicBezTo>
                    <a:pt x="5783283" y="1927761"/>
                    <a:pt x="5793992" y="1917724"/>
                    <a:pt x="5807034" y="1911927"/>
                  </a:cubicBezTo>
                  <a:cubicBezTo>
                    <a:pt x="5857833" y="1889349"/>
                    <a:pt x="5877426" y="1890118"/>
                    <a:pt x="5925787" y="1876301"/>
                  </a:cubicBezTo>
                  <a:cubicBezTo>
                    <a:pt x="5937823" y="1872862"/>
                    <a:pt x="5949538" y="1868384"/>
                    <a:pt x="5961413" y="1864426"/>
                  </a:cubicBezTo>
                  <a:cubicBezTo>
                    <a:pt x="6063513" y="1796359"/>
                    <a:pt x="5934333" y="1877966"/>
                    <a:pt x="6032665" y="1828800"/>
                  </a:cubicBezTo>
                  <a:cubicBezTo>
                    <a:pt x="6045431" y="1822417"/>
                    <a:pt x="6056416" y="1812966"/>
                    <a:pt x="6068291" y="1805049"/>
                  </a:cubicBezTo>
                  <a:cubicBezTo>
                    <a:pt x="6076208" y="1793174"/>
                    <a:pt x="6081950" y="1779515"/>
                    <a:pt x="6092042" y="1769423"/>
                  </a:cubicBezTo>
                  <a:cubicBezTo>
                    <a:pt x="6102134" y="1759331"/>
                    <a:pt x="6116054" y="1753968"/>
                    <a:pt x="6127668" y="1745672"/>
                  </a:cubicBezTo>
                  <a:cubicBezTo>
                    <a:pt x="6143773" y="1734168"/>
                    <a:pt x="6160142" y="1722927"/>
                    <a:pt x="6175169" y="1710046"/>
                  </a:cubicBezTo>
                  <a:cubicBezTo>
                    <a:pt x="6231776" y="1661526"/>
                    <a:pt x="6185822" y="1682744"/>
                    <a:pt x="6246421" y="1662545"/>
                  </a:cubicBezTo>
                  <a:cubicBezTo>
                    <a:pt x="6268793" y="1640173"/>
                    <a:pt x="6287914" y="1616394"/>
                    <a:pt x="6317673" y="1603168"/>
                  </a:cubicBezTo>
                  <a:cubicBezTo>
                    <a:pt x="6340551" y="1593000"/>
                    <a:pt x="6388925" y="1579418"/>
                    <a:pt x="6388925" y="1579418"/>
                  </a:cubicBezTo>
                  <a:cubicBezTo>
                    <a:pt x="6491025" y="1511351"/>
                    <a:pt x="6361845" y="1592958"/>
                    <a:pt x="6460177" y="1543792"/>
                  </a:cubicBezTo>
                  <a:cubicBezTo>
                    <a:pt x="6552260" y="1497751"/>
                    <a:pt x="6441882" y="1538014"/>
                    <a:pt x="6531429" y="1508166"/>
                  </a:cubicBezTo>
                  <a:cubicBezTo>
                    <a:pt x="6645079" y="1394516"/>
                    <a:pt x="6499564" y="1529409"/>
                    <a:pt x="6602681" y="1460665"/>
                  </a:cubicBezTo>
                  <a:cubicBezTo>
                    <a:pt x="6616655" y="1451349"/>
                    <a:pt x="6625405" y="1435790"/>
                    <a:pt x="6638307" y="1425039"/>
                  </a:cubicBezTo>
                  <a:cubicBezTo>
                    <a:pt x="6649271" y="1415902"/>
                    <a:pt x="6662058" y="1409205"/>
                    <a:pt x="6673933" y="1401288"/>
                  </a:cubicBezTo>
                  <a:cubicBezTo>
                    <a:pt x="6713517" y="1341911"/>
                    <a:pt x="6685807" y="1373579"/>
                    <a:pt x="6768935" y="1318161"/>
                  </a:cubicBezTo>
                  <a:lnTo>
                    <a:pt x="6804561" y="1294410"/>
                  </a:lnTo>
                  <a:cubicBezTo>
                    <a:pt x="6846944" y="1230837"/>
                    <a:pt x="6818220" y="1268876"/>
                    <a:pt x="6899564" y="1187532"/>
                  </a:cubicBezTo>
                  <a:cubicBezTo>
                    <a:pt x="6911439" y="1175657"/>
                    <a:pt x="6925874" y="1165880"/>
                    <a:pt x="6935190" y="1151906"/>
                  </a:cubicBezTo>
                  <a:cubicBezTo>
                    <a:pt x="6990608" y="1068779"/>
                    <a:pt x="6958940" y="1096488"/>
                    <a:pt x="7018317" y="1056903"/>
                  </a:cubicBezTo>
                  <a:lnTo>
                    <a:pt x="7065818" y="985652"/>
                  </a:lnTo>
                  <a:lnTo>
                    <a:pt x="7089569" y="950026"/>
                  </a:lnTo>
                  <a:cubicBezTo>
                    <a:pt x="7096693" y="928654"/>
                    <a:pt x="7111332" y="887770"/>
                    <a:pt x="7113320" y="866898"/>
                  </a:cubicBezTo>
                  <a:cubicBezTo>
                    <a:pt x="7119711" y="799792"/>
                    <a:pt x="7116476" y="731861"/>
                    <a:pt x="7125195" y="665018"/>
                  </a:cubicBezTo>
                  <a:cubicBezTo>
                    <a:pt x="7133168" y="603894"/>
                    <a:pt x="7163341" y="572173"/>
                    <a:pt x="7196447" y="522514"/>
                  </a:cubicBezTo>
                  <a:lnTo>
                    <a:pt x="7220198" y="486888"/>
                  </a:lnTo>
                  <a:cubicBezTo>
                    <a:pt x="7275905" y="319761"/>
                    <a:pt x="7252832" y="416780"/>
                    <a:pt x="7232073" y="95002"/>
                  </a:cubicBezTo>
                  <a:cubicBezTo>
                    <a:pt x="7230521" y="70940"/>
                    <a:pt x="7217197" y="28475"/>
                    <a:pt x="7196447" y="11875"/>
                  </a:cubicBezTo>
                  <a:cubicBezTo>
                    <a:pt x="7186672" y="4055"/>
                    <a:pt x="7172696" y="3958"/>
                    <a:pt x="7160821" y="0"/>
                  </a:cubicBezTo>
                  <a:cubicBezTo>
                    <a:pt x="7137070" y="7917"/>
                    <a:pt x="7107272" y="6047"/>
                    <a:pt x="7089569" y="23750"/>
                  </a:cubicBezTo>
                  <a:cubicBezTo>
                    <a:pt x="7043851" y="69468"/>
                    <a:pt x="7067917" y="50060"/>
                    <a:pt x="7018317" y="83127"/>
                  </a:cubicBezTo>
                  <a:cubicBezTo>
                    <a:pt x="6954978" y="178134"/>
                    <a:pt x="7038112" y="63331"/>
                    <a:pt x="6958940" y="142503"/>
                  </a:cubicBezTo>
                  <a:cubicBezTo>
                    <a:pt x="6948848" y="152595"/>
                    <a:pt x="6947293" y="170565"/>
                    <a:pt x="6935190" y="178129"/>
                  </a:cubicBezTo>
                  <a:cubicBezTo>
                    <a:pt x="6913960" y="191398"/>
                    <a:pt x="6863938" y="201880"/>
                    <a:pt x="6863938" y="201880"/>
                  </a:cubicBezTo>
                  <a:cubicBezTo>
                    <a:pt x="6762996" y="269176"/>
                    <a:pt x="6919360" y="158334"/>
                    <a:pt x="6780811" y="296883"/>
                  </a:cubicBezTo>
                  <a:cubicBezTo>
                    <a:pt x="6757060" y="320634"/>
                    <a:pt x="6728191" y="340188"/>
                    <a:pt x="6709559" y="368135"/>
                  </a:cubicBezTo>
                  <a:cubicBezTo>
                    <a:pt x="6701642" y="380010"/>
                    <a:pt x="6695900" y="393669"/>
                    <a:pt x="6685808" y="403761"/>
                  </a:cubicBezTo>
                  <a:cubicBezTo>
                    <a:pt x="6646272" y="443297"/>
                    <a:pt x="6658016" y="415242"/>
                    <a:pt x="6614556" y="439387"/>
                  </a:cubicBezTo>
                  <a:cubicBezTo>
                    <a:pt x="6589603" y="453250"/>
                    <a:pt x="6563488" y="466704"/>
                    <a:pt x="6543304" y="486888"/>
                  </a:cubicBezTo>
                  <a:cubicBezTo>
                    <a:pt x="6531429" y="498763"/>
                    <a:pt x="6518429" y="509612"/>
                    <a:pt x="6507678" y="522514"/>
                  </a:cubicBezTo>
                  <a:cubicBezTo>
                    <a:pt x="6498541" y="533478"/>
                    <a:pt x="6495073" y="549224"/>
                    <a:pt x="6483928" y="558140"/>
                  </a:cubicBezTo>
                  <a:cubicBezTo>
                    <a:pt x="6474153" y="565960"/>
                    <a:pt x="6460177" y="566057"/>
                    <a:pt x="6448302" y="570015"/>
                  </a:cubicBezTo>
                  <a:cubicBezTo>
                    <a:pt x="6440385" y="581890"/>
                    <a:pt x="6434643" y="595549"/>
                    <a:pt x="6424551" y="605641"/>
                  </a:cubicBezTo>
                  <a:cubicBezTo>
                    <a:pt x="6401529" y="628663"/>
                    <a:pt x="6382276" y="631608"/>
                    <a:pt x="6353299" y="641267"/>
                  </a:cubicBezTo>
                  <a:cubicBezTo>
                    <a:pt x="6320799" y="662934"/>
                    <a:pt x="6310589" y="663144"/>
                    <a:pt x="6293922" y="700644"/>
                  </a:cubicBezTo>
                  <a:cubicBezTo>
                    <a:pt x="6252270" y="794361"/>
                    <a:pt x="6298636" y="752921"/>
                    <a:pt x="6234546" y="795646"/>
                  </a:cubicBezTo>
                  <a:cubicBezTo>
                    <a:pt x="6218712" y="819397"/>
                    <a:pt x="6210795" y="851064"/>
                    <a:pt x="6187044" y="866898"/>
                  </a:cubicBezTo>
                  <a:cubicBezTo>
                    <a:pt x="6098591" y="925867"/>
                    <a:pt x="6207228" y="850078"/>
                    <a:pt x="6115792" y="926275"/>
                  </a:cubicBezTo>
                  <a:cubicBezTo>
                    <a:pt x="6104828" y="935412"/>
                    <a:pt x="6092041" y="942109"/>
                    <a:pt x="6080166" y="950026"/>
                  </a:cubicBezTo>
                  <a:cubicBezTo>
                    <a:pt x="6040583" y="1009402"/>
                    <a:pt x="6068291" y="977736"/>
                    <a:pt x="5985164" y="1033153"/>
                  </a:cubicBezTo>
                  <a:cubicBezTo>
                    <a:pt x="5973289" y="1041070"/>
                    <a:pt x="5963078" y="1052389"/>
                    <a:pt x="5949538" y="1056903"/>
                  </a:cubicBezTo>
                  <a:cubicBezTo>
                    <a:pt x="5916527" y="1067907"/>
                    <a:pt x="5905909" y="1067975"/>
                    <a:pt x="5878286" y="1092529"/>
                  </a:cubicBezTo>
                  <a:cubicBezTo>
                    <a:pt x="5853182" y="1114844"/>
                    <a:pt x="5830785" y="1140030"/>
                    <a:pt x="5807034" y="1163781"/>
                  </a:cubicBezTo>
                  <a:lnTo>
                    <a:pt x="5771408" y="1199407"/>
                  </a:lnTo>
                  <a:cubicBezTo>
                    <a:pt x="5767450" y="1211282"/>
                    <a:pt x="5767353" y="1225258"/>
                    <a:pt x="5759533" y="1235033"/>
                  </a:cubicBezTo>
                  <a:cubicBezTo>
                    <a:pt x="5750617" y="1246178"/>
                    <a:pt x="5736673" y="1252401"/>
                    <a:pt x="5723907" y="1258784"/>
                  </a:cubicBezTo>
                  <a:cubicBezTo>
                    <a:pt x="5704929" y="1268273"/>
                    <a:pt x="5658529" y="1277464"/>
                    <a:pt x="5640779" y="1282535"/>
                  </a:cubicBezTo>
                  <a:cubicBezTo>
                    <a:pt x="5628743" y="1285974"/>
                    <a:pt x="5617028" y="1290452"/>
                    <a:pt x="5605153" y="1294410"/>
                  </a:cubicBezTo>
                  <a:lnTo>
                    <a:pt x="5533902" y="1401288"/>
                  </a:lnTo>
                  <a:lnTo>
                    <a:pt x="5510151" y="1436914"/>
                  </a:lnTo>
                  <a:cubicBezTo>
                    <a:pt x="5502234" y="1448789"/>
                    <a:pt x="5496492" y="1462448"/>
                    <a:pt x="5486400" y="1472540"/>
                  </a:cubicBezTo>
                  <a:cubicBezTo>
                    <a:pt x="5474525" y="1484415"/>
                    <a:pt x="5465455" y="1500010"/>
                    <a:pt x="5450774" y="1508166"/>
                  </a:cubicBezTo>
                  <a:cubicBezTo>
                    <a:pt x="5428889" y="1520324"/>
                    <a:pt x="5379522" y="1531916"/>
                    <a:pt x="5379522" y="1531916"/>
                  </a:cubicBezTo>
                  <a:lnTo>
                    <a:pt x="5308270" y="1579418"/>
                  </a:lnTo>
                  <a:cubicBezTo>
                    <a:pt x="5276247" y="1600767"/>
                    <a:pt x="5273889" y="1606850"/>
                    <a:pt x="5237018" y="1615044"/>
                  </a:cubicBezTo>
                  <a:cubicBezTo>
                    <a:pt x="5213513" y="1620267"/>
                    <a:pt x="5189517" y="1622961"/>
                    <a:pt x="5165766" y="1626919"/>
                  </a:cubicBezTo>
                  <a:cubicBezTo>
                    <a:pt x="5161808" y="1638794"/>
                    <a:pt x="5159489" y="1651349"/>
                    <a:pt x="5153891" y="1662545"/>
                  </a:cubicBezTo>
                  <a:cubicBezTo>
                    <a:pt x="5147508" y="1675311"/>
                    <a:pt x="5139277" y="1687207"/>
                    <a:pt x="5130140" y="1698171"/>
                  </a:cubicBezTo>
                  <a:cubicBezTo>
                    <a:pt x="5111380" y="1720683"/>
                    <a:pt x="5085579" y="1744203"/>
                    <a:pt x="5058889" y="1757548"/>
                  </a:cubicBezTo>
                  <a:cubicBezTo>
                    <a:pt x="5047693" y="1763146"/>
                    <a:pt x="5035138" y="1765465"/>
                    <a:pt x="5023263" y="1769423"/>
                  </a:cubicBezTo>
                  <a:cubicBezTo>
                    <a:pt x="5007429" y="1765465"/>
                    <a:pt x="4991454" y="1762032"/>
                    <a:pt x="4975761" y="1757548"/>
                  </a:cubicBezTo>
                  <a:cubicBezTo>
                    <a:pt x="4963725" y="1754109"/>
                    <a:pt x="4952576" y="1744290"/>
                    <a:pt x="4940135" y="1745672"/>
                  </a:cubicBezTo>
                  <a:cubicBezTo>
                    <a:pt x="4915253" y="1748437"/>
                    <a:pt x="4892634" y="1761506"/>
                    <a:pt x="4868883" y="1769423"/>
                  </a:cubicBezTo>
                  <a:cubicBezTo>
                    <a:pt x="4857008" y="1773381"/>
                    <a:pt x="4845698" y="1779916"/>
                    <a:pt x="4833257" y="1781298"/>
                  </a:cubicBezTo>
                  <a:lnTo>
                    <a:pt x="4726379" y="1793174"/>
                  </a:lnTo>
                  <a:cubicBezTo>
                    <a:pt x="4700115" y="1819438"/>
                    <a:pt x="4688194" y="1836017"/>
                    <a:pt x="4655128" y="1852550"/>
                  </a:cubicBezTo>
                  <a:cubicBezTo>
                    <a:pt x="4556792" y="1901719"/>
                    <a:pt x="4685979" y="1820109"/>
                    <a:pt x="4583876" y="1888176"/>
                  </a:cubicBezTo>
                  <a:cubicBezTo>
                    <a:pt x="4575959" y="1900051"/>
                    <a:pt x="4570217" y="1913710"/>
                    <a:pt x="4560125" y="1923802"/>
                  </a:cubicBezTo>
                  <a:cubicBezTo>
                    <a:pt x="4523582" y="1960345"/>
                    <a:pt x="4506326" y="1946158"/>
                    <a:pt x="4453247" y="1959428"/>
                  </a:cubicBezTo>
                  <a:cubicBezTo>
                    <a:pt x="4428959" y="1965500"/>
                    <a:pt x="4381995" y="1983179"/>
                    <a:pt x="4381995" y="1983179"/>
                  </a:cubicBezTo>
                  <a:cubicBezTo>
                    <a:pt x="4362995" y="2040181"/>
                    <a:pt x="4385162" y="2005346"/>
                    <a:pt x="4334494" y="2030680"/>
                  </a:cubicBezTo>
                  <a:cubicBezTo>
                    <a:pt x="4321728" y="2037063"/>
                    <a:pt x="4312659" y="2050754"/>
                    <a:pt x="4298868" y="2054431"/>
                  </a:cubicBezTo>
                  <a:cubicBezTo>
                    <a:pt x="4252337" y="2066839"/>
                    <a:pt x="4156364" y="2078181"/>
                    <a:pt x="4156364" y="2078181"/>
                  </a:cubicBezTo>
                  <a:cubicBezTo>
                    <a:pt x="4127390" y="2087839"/>
                    <a:pt x="4108131" y="2090788"/>
                    <a:pt x="4085112" y="2113807"/>
                  </a:cubicBezTo>
                  <a:cubicBezTo>
                    <a:pt x="4075020" y="2123899"/>
                    <a:pt x="4072506" y="2140517"/>
                    <a:pt x="4061361" y="2149433"/>
                  </a:cubicBezTo>
                  <a:cubicBezTo>
                    <a:pt x="4051586" y="2157253"/>
                    <a:pt x="4036931" y="2155711"/>
                    <a:pt x="4025735" y="2161309"/>
                  </a:cubicBezTo>
                  <a:cubicBezTo>
                    <a:pt x="4012970" y="2167692"/>
                    <a:pt x="4003151" y="2179263"/>
                    <a:pt x="3990109" y="2185059"/>
                  </a:cubicBezTo>
                  <a:cubicBezTo>
                    <a:pt x="3967231" y="2195227"/>
                    <a:pt x="3918857" y="2208810"/>
                    <a:pt x="3918857" y="2208810"/>
                  </a:cubicBezTo>
                  <a:cubicBezTo>
                    <a:pt x="3910940" y="2220685"/>
                    <a:pt x="3905199" y="2234344"/>
                    <a:pt x="3895107" y="2244436"/>
                  </a:cubicBezTo>
                  <a:cubicBezTo>
                    <a:pt x="3885015" y="2254528"/>
                    <a:pt x="3870445" y="2259050"/>
                    <a:pt x="3859481" y="2268187"/>
                  </a:cubicBezTo>
                  <a:cubicBezTo>
                    <a:pt x="3846579" y="2278938"/>
                    <a:pt x="3835730" y="2291938"/>
                    <a:pt x="3823855" y="2303813"/>
                  </a:cubicBezTo>
                  <a:cubicBezTo>
                    <a:pt x="3804359" y="2362299"/>
                    <a:pt x="3825937" y="2321869"/>
                    <a:pt x="3776353" y="2363189"/>
                  </a:cubicBezTo>
                  <a:cubicBezTo>
                    <a:pt x="3763451" y="2373940"/>
                    <a:pt x="3751479" y="2385913"/>
                    <a:pt x="3740728" y="2398815"/>
                  </a:cubicBezTo>
                  <a:cubicBezTo>
                    <a:pt x="3731591" y="2409779"/>
                    <a:pt x="3727718" y="2425043"/>
                    <a:pt x="3716977" y="2434441"/>
                  </a:cubicBezTo>
                  <a:cubicBezTo>
                    <a:pt x="3617136" y="2521801"/>
                    <a:pt x="3680775" y="2458480"/>
                    <a:pt x="3610099" y="2493818"/>
                  </a:cubicBezTo>
                  <a:cubicBezTo>
                    <a:pt x="3597334" y="2500201"/>
                    <a:pt x="3586348" y="2509651"/>
                    <a:pt x="3574473" y="2517568"/>
                  </a:cubicBezTo>
                  <a:cubicBezTo>
                    <a:pt x="3519055" y="2600695"/>
                    <a:pt x="3550723" y="2572986"/>
                    <a:pt x="3491346" y="2612571"/>
                  </a:cubicBezTo>
                  <a:cubicBezTo>
                    <a:pt x="3483429" y="2624446"/>
                    <a:pt x="3478336" y="2638799"/>
                    <a:pt x="3467595" y="2648197"/>
                  </a:cubicBezTo>
                  <a:cubicBezTo>
                    <a:pt x="3446113" y="2666994"/>
                    <a:pt x="3396343" y="2695698"/>
                    <a:pt x="3396343" y="2695698"/>
                  </a:cubicBezTo>
                  <a:cubicBezTo>
                    <a:pt x="3388426" y="2707573"/>
                    <a:pt x="3383333" y="2721926"/>
                    <a:pt x="3372592" y="2731324"/>
                  </a:cubicBezTo>
                  <a:cubicBezTo>
                    <a:pt x="3351110" y="2750121"/>
                    <a:pt x="3301340" y="2778826"/>
                    <a:pt x="3301340" y="2778826"/>
                  </a:cubicBezTo>
                  <a:cubicBezTo>
                    <a:pt x="3238009" y="2873825"/>
                    <a:pt x="3321129" y="2759038"/>
                    <a:pt x="3241964" y="2838202"/>
                  </a:cubicBezTo>
                  <a:cubicBezTo>
                    <a:pt x="3231872" y="2848294"/>
                    <a:pt x="3228954" y="2864430"/>
                    <a:pt x="3218213" y="2873828"/>
                  </a:cubicBezTo>
                  <a:cubicBezTo>
                    <a:pt x="3196731" y="2892625"/>
                    <a:pt x="3170712" y="2905495"/>
                    <a:pt x="3146961" y="2921329"/>
                  </a:cubicBezTo>
                  <a:cubicBezTo>
                    <a:pt x="3100918" y="2952024"/>
                    <a:pt x="3124876" y="2940566"/>
                    <a:pt x="3075709" y="2956955"/>
                  </a:cubicBezTo>
                  <a:cubicBezTo>
                    <a:pt x="3044043" y="3051956"/>
                    <a:pt x="3091542" y="2941122"/>
                    <a:pt x="3028208" y="3004457"/>
                  </a:cubicBezTo>
                  <a:cubicBezTo>
                    <a:pt x="3008024" y="3024641"/>
                    <a:pt x="3004458" y="3059876"/>
                    <a:pt x="2980707" y="3075709"/>
                  </a:cubicBezTo>
                  <a:cubicBezTo>
                    <a:pt x="2945676" y="3099062"/>
                    <a:pt x="2938030" y="3100796"/>
                    <a:pt x="2909455" y="3135085"/>
                  </a:cubicBezTo>
                  <a:cubicBezTo>
                    <a:pt x="2900318" y="3146049"/>
                    <a:pt x="2896445" y="3161313"/>
                    <a:pt x="2885704" y="3170711"/>
                  </a:cubicBezTo>
                  <a:cubicBezTo>
                    <a:pt x="2829035" y="3220297"/>
                    <a:pt x="2810473" y="3219539"/>
                    <a:pt x="2743200" y="3241963"/>
                  </a:cubicBezTo>
                  <a:lnTo>
                    <a:pt x="2600696" y="3289465"/>
                  </a:lnTo>
                  <a:lnTo>
                    <a:pt x="2565070" y="3301340"/>
                  </a:lnTo>
                  <a:lnTo>
                    <a:pt x="2529444" y="3313215"/>
                  </a:lnTo>
                  <a:cubicBezTo>
                    <a:pt x="2472986" y="3350854"/>
                    <a:pt x="2507360" y="3332451"/>
                    <a:pt x="2422566" y="3360716"/>
                  </a:cubicBezTo>
                  <a:cubicBezTo>
                    <a:pt x="2410691" y="3364674"/>
                    <a:pt x="2397355" y="3365648"/>
                    <a:pt x="2386940" y="3372592"/>
                  </a:cubicBezTo>
                  <a:cubicBezTo>
                    <a:pt x="2375065" y="3380509"/>
                    <a:pt x="2364357" y="3390546"/>
                    <a:pt x="2351315" y="3396342"/>
                  </a:cubicBezTo>
                  <a:cubicBezTo>
                    <a:pt x="2328437" y="3406510"/>
                    <a:pt x="2280063" y="3420093"/>
                    <a:pt x="2280063" y="3420093"/>
                  </a:cubicBezTo>
                  <a:cubicBezTo>
                    <a:pt x="2268188" y="3431968"/>
                    <a:pt x="2258411" y="3446403"/>
                    <a:pt x="2244437" y="3455719"/>
                  </a:cubicBezTo>
                  <a:cubicBezTo>
                    <a:pt x="2234022" y="3462663"/>
                    <a:pt x="2218692" y="3459909"/>
                    <a:pt x="2208811" y="3467594"/>
                  </a:cubicBezTo>
                  <a:cubicBezTo>
                    <a:pt x="2182298" y="3488215"/>
                    <a:pt x="2156191" y="3510899"/>
                    <a:pt x="2137559" y="3538846"/>
                  </a:cubicBezTo>
                  <a:cubicBezTo>
                    <a:pt x="2129642" y="3550721"/>
                    <a:pt x="2124549" y="3565074"/>
                    <a:pt x="2113808" y="3574472"/>
                  </a:cubicBezTo>
                  <a:cubicBezTo>
                    <a:pt x="2092326" y="3593269"/>
                    <a:pt x="2062740" y="3601790"/>
                    <a:pt x="2042556" y="3621974"/>
                  </a:cubicBezTo>
                  <a:cubicBezTo>
                    <a:pt x="2011817" y="3652713"/>
                    <a:pt x="1978291" y="3690897"/>
                    <a:pt x="1935678" y="3705101"/>
                  </a:cubicBezTo>
                  <a:lnTo>
                    <a:pt x="1900052" y="3716976"/>
                  </a:lnTo>
                  <a:cubicBezTo>
                    <a:pt x="1797952" y="3785043"/>
                    <a:pt x="1927132" y="3703436"/>
                    <a:pt x="1828800" y="3752602"/>
                  </a:cubicBezTo>
                  <a:cubicBezTo>
                    <a:pt x="1816034" y="3758985"/>
                    <a:pt x="1806216" y="3770556"/>
                    <a:pt x="1793174" y="3776353"/>
                  </a:cubicBezTo>
                  <a:cubicBezTo>
                    <a:pt x="1770296" y="3786521"/>
                    <a:pt x="1721922" y="3800103"/>
                    <a:pt x="1721922" y="3800103"/>
                  </a:cubicBezTo>
                  <a:cubicBezTo>
                    <a:pt x="1710047" y="3808020"/>
                    <a:pt x="1696388" y="3813762"/>
                    <a:pt x="1686296" y="3823854"/>
                  </a:cubicBezTo>
                  <a:cubicBezTo>
                    <a:pt x="1676204" y="3833946"/>
                    <a:pt x="1674649" y="3851916"/>
                    <a:pt x="1662546" y="3859480"/>
                  </a:cubicBezTo>
                  <a:cubicBezTo>
                    <a:pt x="1641316" y="3872749"/>
                    <a:pt x="1615045" y="3875314"/>
                    <a:pt x="1591294" y="3883231"/>
                  </a:cubicBezTo>
                  <a:lnTo>
                    <a:pt x="1520042" y="3906981"/>
                  </a:lnTo>
                  <a:cubicBezTo>
                    <a:pt x="1508167" y="3910940"/>
                    <a:pt x="1494831" y="3911913"/>
                    <a:pt x="1484416" y="3918857"/>
                  </a:cubicBezTo>
                  <a:lnTo>
                    <a:pt x="1413164" y="3966358"/>
                  </a:lnTo>
                  <a:cubicBezTo>
                    <a:pt x="1395639" y="3992645"/>
                    <a:pt x="1381217" y="4019323"/>
                    <a:pt x="1353787" y="4037610"/>
                  </a:cubicBezTo>
                  <a:cubicBezTo>
                    <a:pt x="1343372" y="4044554"/>
                    <a:pt x="1330036" y="4045527"/>
                    <a:pt x="1318161" y="4049485"/>
                  </a:cubicBezTo>
                  <a:cubicBezTo>
                    <a:pt x="1310244" y="4061360"/>
                    <a:pt x="1305556" y="4076195"/>
                    <a:pt x="1294411" y="4085111"/>
                  </a:cubicBezTo>
                  <a:cubicBezTo>
                    <a:pt x="1284636" y="4092931"/>
                    <a:pt x="1269727" y="4090908"/>
                    <a:pt x="1258785" y="4096987"/>
                  </a:cubicBezTo>
                  <a:cubicBezTo>
                    <a:pt x="1233832" y="4110850"/>
                    <a:pt x="1211284" y="4128654"/>
                    <a:pt x="1187533" y="4144488"/>
                  </a:cubicBezTo>
                  <a:lnTo>
                    <a:pt x="1187533" y="4144488"/>
                  </a:lnTo>
                  <a:cubicBezTo>
                    <a:pt x="1159525" y="4172496"/>
                    <a:pt x="1155564" y="4187079"/>
                    <a:pt x="1116281" y="4191989"/>
                  </a:cubicBezTo>
                  <a:cubicBezTo>
                    <a:pt x="1065068" y="4198391"/>
                    <a:pt x="1013362" y="4199906"/>
                    <a:pt x="961902" y="4203865"/>
                  </a:cubicBezTo>
                  <a:cubicBezTo>
                    <a:pt x="942110" y="4207823"/>
                    <a:pt x="922107" y="4210845"/>
                    <a:pt x="902525" y="4215740"/>
                  </a:cubicBezTo>
                  <a:cubicBezTo>
                    <a:pt x="890381" y="4218776"/>
                    <a:pt x="875750" y="4218764"/>
                    <a:pt x="866899" y="4227615"/>
                  </a:cubicBezTo>
                  <a:cubicBezTo>
                    <a:pt x="858048" y="4236466"/>
                    <a:pt x="862844" y="4253466"/>
                    <a:pt x="855024" y="4263241"/>
                  </a:cubicBezTo>
                  <a:cubicBezTo>
                    <a:pt x="846108" y="4274386"/>
                    <a:pt x="831273" y="4279075"/>
                    <a:pt x="819398" y="4286992"/>
                  </a:cubicBezTo>
                  <a:cubicBezTo>
                    <a:pt x="811481" y="4298867"/>
                    <a:pt x="806388" y="4313220"/>
                    <a:pt x="795647" y="4322618"/>
                  </a:cubicBezTo>
                  <a:cubicBezTo>
                    <a:pt x="774165" y="4341415"/>
                    <a:pt x="724395" y="4370119"/>
                    <a:pt x="724395" y="4370119"/>
                  </a:cubicBezTo>
                  <a:cubicBezTo>
                    <a:pt x="675454" y="4443530"/>
                    <a:pt x="729793" y="4371918"/>
                    <a:pt x="665018" y="4429496"/>
                  </a:cubicBezTo>
                  <a:cubicBezTo>
                    <a:pt x="639914" y="4451811"/>
                    <a:pt x="621713" y="4482116"/>
                    <a:pt x="593766" y="4500748"/>
                  </a:cubicBezTo>
                  <a:lnTo>
                    <a:pt x="486889" y="4572000"/>
                  </a:lnTo>
                  <a:cubicBezTo>
                    <a:pt x="430435" y="4609636"/>
                    <a:pt x="464797" y="4591239"/>
                    <a:pt x="380011" y="4619501"/>
                  </a:cubicBezTo>
                  <a:lnTo>
                    <a:pt x="344385" y="4631376"/>
                  </a:lnTo>
                  <a:lnTo>
                    <a:pt x="273133" y="4678878"/>
                  </a:lnTo>
                  <a:cubicBezTo>
                    <a:pt x="261258" y="4686795"/>
                    <a:pt x="247599" y="4692536"/>
                    <a:pt x="237507" y="4702628"/>
                  </a:cubicBezTo>
                  <a:cubicBezTo>
                    <a:pt x="225632" y="4714503"/>
                    <a:pt x="215138" y="4727943"/>
                    <a:pt x="201881" y="4738254"/>
                  </a:cubicBezTo>
                  <a:cubicBezTo>
                    <a:pt x="179349" y="4755779"/>
                    <a:pt x="158785" y="4781062"/>
                    <a:pt x="130629" y="4785755"/>
                  </a:cubicBezTo>
                  <a:cubicBezTo>
                    <a:pt x="47030" y="4799689"/>
                    <a:pt x="82220" y="4790017"/>
                    <a:pt x="23751" y="4809506"/>
                  </a:cubicBezTo>
                  <a:cubicBezTo>
                    <a:pt x="19793" y="4821381"/>
                    <a:pt x="11876" y="4832614"/>
                    <a:pt x="11876" y="4845132"/>
                  </a:cubicBezTo>
                  <a:cubicBezTo>
                    <a:pt x="11876" y="4864450"/>
                    <a:pt x="35493" y="4904375"/>
                    <a:pt x="47502" y="4916384"/>
                  </a:cubicBezTo>
                  <a:cubicBezTo>
                    <a:pt x="53761" y="4922643"/>
                    <a:pt x="63335" y="4924301"/>
                    <a:pt x="71252" y="4928259"/>
                  </a:cubicBezTo>
                </a:path>
              </a:pathLst>
            </a:custGeom>
            <a:gradFill>
              <a:gsLst>
                <a:gs pos="21000">
                  <a:srgbClr val="080808"/>
                </a:gs>
                <a:gs pos="70000">
                  <a:schemeClr val="tx1"/>
                </a:gs>
              </a:gsLst>
              <a:lin ang="27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l-PL" smtClean="0">
                <a:solidFill>
                  <a:srgbClr val="FFFFFF"/>
                </a:solidFill>
              </a:endParaRPr>
            </a:p>
          </p:txBody>
        </p:sp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695" l="327" r="96732">
                          <a14:foregroundMark x1="1634" y1="89157" x2="2157" y2="84538"/>
                          <a14:foregroundMark x1="2288" y1="84438" x2="3791" y2="83434"/>
                          <a14:foregroundMark x1="3791" y1="83434" x2="5686" y2="81727"/>
                          <a14:foregroundMark x1="5686" y1="81727" x2="6928" y2="80221"/>
                          <a14:foregroundMark x1="6667" y1="80422" x2="5490" y2="78414"/>
                          <a14:foregroundMark x1="5425" y1="78414" x2="6471" y2="76004"/>
                          <a14:foregroundMark x1="6471" y1="76004" x2="7908" y2="76104"/>
                          <a14:foregroundMark x1="7843" y1="76205" x2="9608" y2="76606"/>
                          <a14:foregroundMark x1="9542" y1="76807" x2="10980" y2="75000"/>
                          <a14:foregroundMark x1="11176" y1="75000" x2="9542" y2="72791"/>
                          <a14:foregroundMark x1="9477" y1="72289" x2="8954" y2="70382"/>
                          <a14:foregroundMark x1="8954" y1="70382" x2="11046" y2="69076"/>
                          <a14:foregroundMark x1="11046" y1="69076" x2="12680" y2="68173"/>
                          <a14:foregroundMark x1="12745" y1="68273" x2="15033" y2="67169"/>
                          <a14:foregroundMark x1="15033" y1="67169" x2="16536" y2="65763"/>
                          <a14:foregroundMark x1="16536" y1="65763" x2="18170" y2="63353"/>
                          <a14:foregroundMark x1="18170" y1="63353" x2="19020" y2="64759"/>
                          <a14:foregroundMark x1="19020" y1="64558" x2="21634" y2="61546"/>
                          <a14:foregroundMark x1="21634" y1="61546" x2="24314" y2="58032"/>
                          <a14:foregroundMark x1="24379" y1="57831" x2="25294" y2="56827"/>
                          <a14:foregroundMark x1="25294" y1="56627" x2="23268" y2="55924"/>
                          <a14:foregroundMark x1="23464" y1="55924" x2="23595" y2="52610"/>
                          <a14:foregroundMark x1="23529" y1="52410" x2="26078" y2="52209"/>
                          <a14:foregroundMark x1="26144" y1="52209" x2="27712" y2="51506"/>
                          <a14:foregroundMark x1="27712" y1="51506" x2="29869" y2="51004"/>
                          <a14:foregroundMark x1="29804" y1="51004" x2="31765" y2="48795"/>
                          <a14:foregroundMark x1="31830" y1="48795" x2="35948" y2="43976"/>
                          <a14:foregroundMark x1="35948" y1="44076" x2="39869" y2="39659"/>
                          <a14:foregroundMark x1="39869" y1="39659" x2="43268" y2="36245"/>
                          <a14:foregroundMark x1="43464" y1="36345" x2="44379" y2="34036"/>
                          <a14:foregroundMark x1="44379" y1="34036" x2="45556" y2="33635"/>
                          <a14:foregroundMark x1="45556" y1="33635" x2="46928" y2="32631"/>
                          <a14:foregroundMark x1="46928" y1="32631" x2="48366" y2="31426"/>
                          <a14:foregroundMark x1="48366" y1="31426" x2="47647" y2="28916"/>
                          <a14:foregroundMark x1="47647" y1="29016" x2="48366" y2="27008"/>
                          <a14:foregroundMark x1="48366" y1="27008" x2="50719" y2="26908"/>
                          <a14:foregroundMark x1="50719" y1="26908" x2="53464" y2="26908"/>
                          <a14:foregroundMark x1="53660" y1="27008" x2="56536" y2="26104"/>
                          <a14:foregroundMark x1="56536" y1="26104" x2="59412" y2="24900"/>
                          <a14:foregroundMark x1="59412" y1="24900" x2="62680" y2="22791"/>
                          <a14:foregroundMark x1="62680" y1="22791" x2="66144" y2="20281"/>
                          <a14:foregroundMark x1="66144" y1="20181" x2="67190" y2="18072"/>
                          <a14:foregroundMark x1="67320" y1="18273" x2="69216" y2="18072"/>
                          <a14:foregroundMark x1="69150" y1="18173" x2="69150" y2="19679"/>
                          <a14:foregroundMark x1="69412" y1="19578" x2="70523" y2="19578"/>
                          <a14:foregroundMark x1="70784" y1="19578" x2="72941" y2="16466"/>
                          <a14:foregroundMark x1="72941" y1="16466" x2="75033" y2="13855"/>
                          <a14:foregroundMark x1="74837" y1="13755" x2="77582" y2="11948"/>
                          <a14:foregroundMark x1="77582" y1="11948" x2="80131" y2="9739"/>
                          <a14:foregroundMark x1="80131" y1="9739" x2="82026" y2="7831"/>
                          <a14:foregroundMark x1="82026" y1="7831" x2="83529" y2="6124"/>
                          <a14:foregroundMark x1="83529" y1="6124" x2="86078" y2="5221"/>
                          <a14:foregroundMark x1="86078" y1="5221" x2="88301" y2="3815"/>
                          <a14:foregroundMark x1="88497" y1="3514" x2="89542" y2="3414"/>
                          <a14:foregroundMark x1="89673" y1="3514" x2="90523" y2="3313"/>
                          <a14:foregroundMark x1="90523" y1="3213" x2="91111" y2="2610"/>
                          <a14:foregroundMark x1="76013" y1="30321" x2="71176" y2="33032"/>
                          <a14:foregroundMark x1="71176" y1="33032" x2="69216" y2="34237"/>
                          <a14:foregroundMark x1="69477" y1="34237" x2="69542" y2="38755"/>
                          <a14:foregroundMark x1="69542" y1="38855" x2="69216" y2="39859"/>
                          <a14:foregroundMark x1="69346" y1="39659" x2="66993" y2="40261"/>
                          <a14:foregroundMark x1="66993" y1="40261" x2="65359" y2="39558"/>
                          <a14:foregroundMark x1="65425" y1="39357" x2="63529" y2="37751"/>
                          <a14:foregroundMark x1="63464" y1="37851" x2="61111" y2="39759"/>
                          <a14:foregroundMark x1="47778" y1="57028" x2="46601" y2="60141"/>
                          <a14:foregroundMark x1="46667" y1="60241" x2="46536" y2="63454"/>
                          <a14:foregroundMark x1="46536" y1="63855" x2="44837" y2="64458"/>
                          <a14:foregroundMark x1="44837" y1="64458" x2="43203" y2="63454"/>
                          <a14:foregroundMark x1="43268" y1="63253" x2="42418" y2="61044"/>
                          <a14:foregroundMark x1="31242" y1="72289" x2="30392" y2="75904"/>
                          <a14:foregroundMark x1="30392" y1="76004" x2="30392" y2="76004"/>
                          <a14:foregroundMark x1="30392" y1="76004" x2="30000" y2="77912"/>
                          <a14:foregroundMark x1="30000" y1="78213" x2="28627" y2="78213"/>
                          <a14:foregroundMark x1="28627" y1="78213" x2="27124" y2="77610"/>
                          <a14:foregroundMark x1="27059" y1="77410" x2="26340" y2="75301"/>
                          <a14:foregroundMark x1="18954" y1="85141" x2="18889" y2="88454"/>
                          <a14:foregroundMark x1="18824" y1="88755" x2="18954" y2="89558"/>
                          <a14:foregroundMark x1="18954" y1="89759" x2="16928" y2="90060"/>
                          <a14:foregroundMark x1="16863" y1="90261" x2="15556" y2="91667"/>
                          <a14:foregroundMark x1="15556" y1="91767" x2="13856" y2="93072"/>
                          <a14:foregroundMark x1="13856" y1="93072" x2="12222" y2="92771"/>
                          <a14:foregroundMark x1="12288" y1="92771" x2="11438" y2="89960"/>
                          <a14:foregroundMark x1="9477" y1="92068" x2="8627" y2="95984"/>
                          <a14:foregroundMark x1="8627" y1="96285" x2="7582" y2="97892"/>
                          <a14:foregroundMark x1="7582" y1="98092" x2="5686" y2="97992"/>
                          <a14:foregroundMark x1="5621" y1="98092" x2="3007" y2="98092"/>
                          <a14:foregroundMark x1="3137" y1="98092" x2="1961" y2="95382"/>
                          <a14:foregroundMark x1="1961" y1="95482" x2="1111" y2="93574"/>
                          <a14:foregroundMark x1="1111" y1="93373" x2="719" y2="91064"/>
                          <a14:foregroundMark x1="850" y1="91165" x2="1699" y2="88855"/>
                          <a14:backgroundMark x1="85882" y1="2410" x2="89935" y2="1506"/>
                          <a14:backgroundMark x1="719" y1="88153" x2="719" y2="88153"/>
                          <a14:backgroundMark x1="784" y1="90361" x2="784" y2="90361"/>
                          <a14:backgroundMark x1="588" y1="93574" x2="588" y2="93574"/>
                          <a14:backgroundMark x1="588" y1="91566" x2="588" y2="91566"/>
                          <a14:backgroundMark x1="588" y1="94177" x2="588" y2="94177"/>
                          <a14:backgroundMark x1="784" y1="94478" x2="1765" y2="96586"/>
                          <a14:backgroundMark x1="1961" y1="96586" x2="3529" y2="98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090" y="420381"/>
              <a:ext cx="9328150" cy="607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7" name="Grupa 56"/>
            <p:cNvGrpSpPr/>
            <p:nvPr/>
          </p:nvGrpSpPr>
          <p:grpSpPr>
            <a:xfrm>
              <a:off x="2800796" y="468000"/>
              <a:ext cx="6746378" cy="4705100"/>
              <a:chOff x="2800796" y="468000"/>
              <a:chExt cx="6746378" cy="4705100"/>
            </a:xfrm>
          </p:grpSpPr>
          <p:sp>
            <p:nvSpPr>
              <p:cNvPr id="58" name="Dowolny kształt 57"/>
              <p:cNvSpPr/>
              <p:nvPr/>
            </p:nvSpPr>
            <p:spPr bwMode="auto">
              <a:xfrm>
                <a:off x="6336000" y="468000"/>
                <a:ext cx="3211174" cy="1506726"/>
              </a:xfrm>
              <a:custGeom>
                <a:avLst/>
                <a:gdLst>
                  <a:gd name="connsiteX0" fmla="*/ 0 w 3211174"/>
                  <a:gd name="connsiteY0" fmla="*/ 1496291 h 1506726"/>
                  <a:gd name="connsiteX1" fmla="*/ 118753 w 3211174"/>
                  <a:gd name="connsiteY1" fmla="*/ 1413164 h 1506726"/>
                  <a:gd name="connsiteX2" fmla="*/ 154379 w 3211174"/>
                  <a:gd name="connsiteY2" fmla="*/ 1401288 h 1506726"/>
                  <a:gd name="connsiteX3" fmla="*/ 190005 w 3211174"/>
                  <a:gd name="connsiteY3" fmla="*/ 1389413 h 1506726"/>
                  <a:gd name="connsiteX4" fmla="*/ 201880 w 3211174"/>
                  <a:gd name="connsiteY4" fmla="*/ 1353787 h 1506726"/>
                  <a:gd name="connsiteX5" fmla="*/ 273132 w 3211174"/>
                  <a:gd name="connsiteY5" fmla="*/ 1306286 h 1506726"/>
                  <a:gd name="connsiteX6" fmla="*/ 308758 w 3211174"/>
                  <a:gd name="connsiteY6" fmla="*/ 1270660 h 1506726"/>
                  <a:gd name="connsiteX7" fmla="*/ 320634 w 3211174"/>
                  <a:gd name="connsiteY7" fmla="*/ 1235034 h 1506726"/>
                  <a:gd name="connsiteX8" fmla="*/ 391885 w 3211174"/>
                  <a:gd name="connsiteY8" fmla="*/ 1211283 h 1506726"/>
                  <a:gd name="connsiteX9" fmla="*/ 522514 w 3211174"/>
                  <a:gd name="connsiteY9" fmla="*/ 1187532 h 1506726"/>
                  <a:gd name="connsiteX10" fmla="*/ 581891 w 3211174"/>
                  <a:gd name="connsiteY10" fmla="*/ 1140031 h 1506726"/>
                  <a:gd name="connsiteX11" fmla="*/ 617517 w 3211174"/>
                  <a:gd name="connsiteY11" fmla="*/ 1128156 h 1506726"/>
                  <a:gd name="connsiteX12" fmla="*/ 688769 w 3211174"/>
                  <a:gd name="connsiteY12" fmla="*/ 1080655 h 1506726"/>
                  <a:gd name="connsiteX13" fmla="*/ 724395 w 3211174"/>
                  <a:gd name="connsiteY13" fmla="*/ 1056904 h 1506726"/>
                  <a:gd name="connsiteX14" fmla="*/ 760021 w 3211174"/>
                  <a:gd name="connsiteY14" fmla="*/ 1045029 h 1506726"/>
                  <a:gd name="connsiteX15" fmla="*/ 819397 w 3211174"/>
                  <a:gd name="connsiteY15" fmla="*/ 997527 h 1506726"/>
                  <a:gd name="connsiteX16" fmla="*/ 855023 w 3211174"/>
                  <a:gd name="connsiteY16" fmla="*/ 961901 h 1506726"/>
                  <a:gd name="connsiteX17" fmla="*/ 961901 w 3211174"/>
                  <a:gd name="connsiteY17" fmla="*/ 902525 h 1506726"/>
                  <a:gd name="connsiteX18" fmla="*/ 997527 w 3211174"/>
                  <a:gd name="connsiteY18" fmla="*/ 878774 h 1506726"/>
                  <a:gd name="connsiteX19" fmla="*/ 1045028 w 3211174"/>
                  <a:gd name="connsiteY19" fmla="*/ 807522 h 1506726"/>
                  <a:gd name="connsiteX20" fmla="*/ 1116280 w 3211174"/>
                  <a:gd name="connsiteY20" fmla="*/ 771896 h 1506726"/>
                  <a:gd name="connsiteX21" fmla="*/ 1223158 w 3211174"/>
                  <a:gd name="connsiteY21" fmla="*/ 724395 h 1506726"/>
                  <a:gd name="connsiteX22" fmla="*/ 1258784 w 3211174"/>
                  <a:gd name="connsiteY22" fmla="*/ 712519 h 1506726"/>
                  <a:gd name="connsiteX23" fmla="*/ 1330036 w 3211174"/>
                  <a:gd name="connsiteY23" fmla="*/ 665018 h 1506726"/>
                  <a:gd name="connsiteX24" fmla="*/ 1389413 w 3211174"/>
                  <a:gd name="connsiteY24" fmla="*/ 605642 h 1506726"/>
                  <a:gd name="connsiteX25" fmla="*/ 1496291 w 3211174"/>
                  <a:gd name="connsiteY25" fmla="*/ 570016 h 1506726"/>
                  <a:gd name="connsiteX26" fmla="*/ 1531917 w 3211174"/>
                  <a:gd name="connsiteY26" fmla="*/ 558140 h 1506726"/>
                  <a:gd name="connsiteX27" fmla="*/ 1638795 w 3211174"/>
                  <a:gd name="connsiteY27" fmla="*/ 510639 h 1506726"/>
                  <a:gd name="connsiteX28" fmla="*/ 1698171 w 3211174"/>
                  <a:gd name="connsiteY28" fmla="*/ 498764 h 1506726"/>
                  <a:gd name="connsiteX29" fmla="*/ 1769423 w 3211174"/>
                  <a:gd name="connsiteY29" fmla="*/ 475013 h 1506726"/>
                  <a:gd name="connsiteX30" fmla="*/ 1828800 w 3211174"/>
                  <a:gd name="connsiteY30" fmla="*/ 415636 h 1506726"/>
                  <a:gd name="connsiteX31" fmla="*/ 1864426 w 3211174"/>
                  <a:gd name="connsiteY31" fmla="*/ 380010 h 1506726"/>
                  <a:gd name="connsiteX32" fmla="*/ 2030680 w 3211174"/>
                  <a:gd name="connsiteY32" fmla="*/ 344384 h 1506726"/>
                  <a:gd name="connsiteX33" fmla="*/ 2113808 w 3211174"/>
                  <a:gd name="connsiteY33" fmla="*/ 332509 h 1506726"/>
                  <a:gd name="connsiteX34" fmla="*/ 2232561 w 3211174"/>
                  <a:gd name="connsiteY34" fmla="*/ 296883 h 1506726"/>
                  <a:gd name="connsiteX35" fmla="*/ 2268187 w 3211174"/>
                  <a:gd name="connsiteY35" fmla="*/ 285008 h 1506726"/>
                  <a:gd name="connsiteX36" fmla="*/ 2303813 w 3211174"/>
                  <a:gd name="connsiteY36" fmla="*/ 261257 h 1506726"/>
                  <a:gd name="connsiteX37" fmla="*/ 2339439 w 3211174"/>
                  <a:gd name="connsiteY37" fmla="*/ 249382 h 1506726"/>
                  <a:gd name="connsiteX38" fmla="*/ 2375065 w 3211174"/>
                  <a:gd name="connsiteY38" fmla="*/ 213756 h 1506726"/>
                  <a:gd name="connsiteX39" fmla="*/ 2446317 w 3211174"/>
                  <a:gd name="connsiteY39" fmla="*/ 178130 h 1506726"/>
                  <a:gd name="connsiteX40" fmla="*/ 2481943 w 3211174"/>
                  <a:gd name="connsiteY40" fmla="*/ 154379 h 1506726"/>
                  <a:gd name="connsiteX41" fmla="*/ 2517569 w 3211174"/>
                  <a:gd name="connsiteY41" fmla="*/ 142504 h 1506726"/>
                  <a:gd name="connsiteX42" fmla="*/ 2588821 w 3211174"/>
                  <a:gd name="connsiteY42" fmla="*/ 95003 h 1506726"/>
                  <a:gd name="connsiteX43" fmla="*/ 2624447 w 3211174"/>
                  <a:gd name="connsiteY43" fmla="*/ 71252 h 1506726"/>
                  <a:gd name="connsiteX44" fmla="*/ 2826327 w 3211174"/>
                  <a:gd name="connsiteY44" fmla="*/ 35626 h 1506726"/>
                  <a:gd name="connsiteX45" fmla="*/ 3040083 w 3211174"/>
                  <a:gd name="connsiteY45" fmla="*/ 11875 h 1506726"/>
                  <a:gd name="connsiteX46" fmla="*/ 3099459 w 3211174"/>
                  <a:gd name="connsiteY46" fmla="*/ 0 h 1506726"/>
                  <a:gd name="connsiteX47" fmla="*/ 3194462 w 3211174"/>
                  <a:gd name="connsiteY47" fmla="*/ 11875 h 1506726"/>
                  <a:gd name="connsiteX48" fmla="*/ 3170711 w 3211174"/>
                  <a:gd name="connsiteY48" fmla="*/ 83127 h 1506726"/>
                  <a:gd name="connsiteX49" fmla="*/ 3135085 w 3211174"/>
                  <a:gd name="connsiteY49" fmla="*/ 95003 h 1506726"/>
                  <a:gd name="connsiteX50" fmla="*/ 3051958 w 3211174"/>
                  <a:gd name="connsiteY50" fmla="*/ 118753 h 1506726"/>
                  <a:gd name="connsiteX51" fmla="*/ 2980706 w 3211174"/>
                  <a:gd name="connsiteY51" fmla="*/ 178130 h 1506726"/>
                  <a:gd name="connsiteX52" fmla="*/ 2909454 w 3211174"/>
                  <a:gd name="connsiteY52" fmla="*/ 190005 h 1506726"/>
                  <a:gd name="connsiteX53" fmla="*/ 2660072 w 3211174"/>
                  <a:gd name="connsiteY53" fmla="*/ 249382 h 1506726"/>
                  <a:gd name="connsiteX54" fmla="*/ 2612571 w 3211174"/>
                  <a:gd name="connsiteY54" fmla="*/ 296883 h 1506726"/>
                  <a:gd name="connsiteX55" fmla="*/ 2576945 w 3211174"/>
                  <a:gd name="connsiteY55" fmla="*/ 332509 h 1506726"/>
                  <a:gd name="connsiteX56" fmla="*/ 2541319 w 3211174"/>
                  <a:gd name="connsiteY56" fmla="*/ 344384 h 1506726"/>
                  <a:gd name="connsiteX57" fmla="*/ 2398815 w 3211174"/>
                  <a:gd name="connsiteY57" fmla="*/ 356260 h 1506726"/>
                  <a:gd name="connsiteX58" fmla="*/ 2327563 w 3211174"/>
                  <a:gd name="connsiteY58" fmla="*/ 391886 h 1506726"/>
                  <a:gd name="connsiteX59" fmla="*/ 2256311 w 3211174"/>
                  <a:gd name="connsiteY59" fmla="*/ 415636 h 1506726"/>
                  <a:gd name="connsiteX60" fmla="*/ 2220685 w 3211174"/>
                  <a:gd name="connsiteY60" fmla="*/ 427512 h 1506726"/>
                  <a:gd name="connsiteX61" fmla="*/ 2185059 w 3211174"/>
                  <a:gd name="connsiteY61" fmla="*/ 451262 h 1506726"/>
                  <a:gd name="connsiteX62" fmla="*/ 2173184 w 3211174"/>
                  <a:gd name="connsiteY62" fmla="*/ 486888 h 1506726"/>
                  <a:gd name="connsiteX63" fmla="*/ 2161309 w 3211174"/>
                  <a:gd name="connsiteY63" fmla="*/ 534390 h 1506726"/>
                  <a:gd name="connsiteX64" fmla="*/ 2090057 w 3211174"/>
                  <a:gd name="connsiteY64" fmla="*/ 558140 h 1506726"/>
                  <a:gd name="connsiteX65" fmla="*/ 2006930 w 3211174"/>
                  <a:gd name="connsiteY65" fmla="*/ 581891 h 1506726"/>
                  <a:gd name="connsiteX66" fmla="*/ 1959428 w 3211174"/>
                  <a:gd name="connsiteY66" fmla="*/ 653143 h 1506726"/>
                  <a:gd name="connsiteX67" fmla="*/ 1888176 w 3211174"/>
                  <a:gd name="connsiteY67" fmla="*/ 676893 h 1506726"/>
                  <a:gd name="connsiteX68" fmla="*/ 1852550 w 3211174"/>
                  <a:gd name="connsiteY68" fmla="*/ 688769 h 1506726"/>
                  <a:gd name="connsiteX69" fmla="*/ 1840675 w 3211174"/>
                  <a:gd name="connsiteY69" fmla="*/ 724395 h 1506726"/>
                  <a:gd name="connsiteX70" fmla="*/ 1805049 w 3211174"/>
                  <a:gd name="connsiteY70" fmla="*/ 748145 h 1506726"/>
                  <a:gd name="connsiteX71" fmla="*/ 1721922 w 3211174"/>
                  <a:gd name="connsiteY71" fmla="*/ 771896 h 1506726"/>
                  <a:gd name="connsiteX72" fmla="*/ 1686296 w 3211174"/>
                  <a:gd name="connsiteY72" fmla="*/ 783771 h 1506726"/>
                  <a:gd name="connsiteX73" fmla="*/ 1626919 w 3211174"/>
                  <a:gd name="connsiteY73" fmla="*/ 831273 h 1506726"/>
                  <a:gd name="connsiteX74" fmla="*/ 1567543 w 3211174"/>
                  <a:gd name="connsiteY74" fmla="*/ 878774 h 1506726"/>
                  <a:gd name="connsiteX75" fmla="*/ 1531917 w 3211174"/>
                  <a:gd name="connsiteY75" fmla="*/ 902525 h 1506726"/>
                  <a:gd name="connsiteX76" fmla="*/ 1508166 w 3211174"/>
                  <a:gd name="connsiteY76" fmla="*/ 938151 h 1506726"/>
                  <a:gd name="connsiteX77" fmla="*/ 1436914 w 3211174"/>
                  <a:gd name="connsiteY77" fmla="*/ 961901 h 1506726"/>
                  <a:gd name="connsiteX78" fmla="*/ 1365662 w 3211174"/>
                  <a:gd name="connsiteY78" fmla="*/ 1009403 h 1506726"/>
                  <a:gd name="connsiteX79" fmla="*/ 1306285 w 3211174"/>
                  <a:gd name="connsiteY79" fmla="*/ 1080655 h 1506726"/>
                  <a:gd name="connsiteX80" fmla="*/ 1294410 w 3211174"/>
                  <a:gd name="connsiteY80" fmla="*/ 1116281 h 1506726"/>
                  <a:gd name="connsiteX81" fmla="*/ 1175657 w 3211174"/>
                  <a:gd name="connsiteY81" fmla="*/ 1151906 h 1506726"/>
                  <a:gd name="connsiteX82" fmla="*/ 1104405 w 3211174"/>
                  <a:gd name="connsiteY82" fmla="*/ 1175657 h 1506726"/>
                  <a:gd name="connsiteX83" fmla="*/ 1068779 w 3211174"/>
                  <a:gd name="connsiteY83" fmla="*/ 1187532 h 1506726"/>
                  <a:gd name="connsiteX84" fmla="*/ 1033153 w 3211174"/>
                  <a:gd name="connsiteY84" fmla="*/ 1211283 h 1506726"/>
                  <a:gd name="connsiteX85" fmla="*/ 878774 w 3211174"/>
                  <a:gd name="connsiteY85" fmla="*/ 1246909 h 1506726"/>
                  <a:gd name="connsiteX86" fmla="*/ 831272 w 3211174"/>
                  <a:gd name="connsiteY86" fmla="*/ 1258784 h 1506726"/>
                  <a:gd name="connsiteX87" fmla="*/ 771896 w 3211174"/>
                  <a:gd name="connsiteY87" fmla="*/ 1270660 h 1506726"/>
                  <a:gd name="connsiteX88" fmla="*/ 736270 w 3211174"/>
                  <a:gd name="connsiteY88" fmla="*/ 1282535 h 1506726"/>
                  <a:gd name="connsiteX89" fmla="*/ 593766 w 3211174"/>
                  <a:gd name="connsiteY89" fmla="*/ 1294410 h 1506726"/>
                  <a:gd name="connsiteX90" fmla="*/ 486888 w 3211174"/>
                  <a:gd name="connsiteY90" fmla="*/ 1353787 h 1506726"/>
                  <a:gd name="connsiteX91" fmla="*/ 451262 w 3211174"/>
                  <a:gd name="connsiteY91" fmla="*/ 1377538 h 1506726"/>
                  <a:gd name="connsiteX92" fmla="*/ 368135 w 3211174"/>
                  <a:gd name="connsiteY92" fmla="*/ 1401288 h 1506726"/>
                  <a:gd name="connsiteX93" fmla="*/ 273132 w 3211174"/>
                  <a:gd name="connsiteY93" fmla="*/ 1425039 h 1506726"/>
                  <a:gd name="connsiteX94" fmla="*/ 201880 w 3211174"/>
                  <a:gd name="connsiteY94" fmla="*/ 1496291 h 1506726"/>
                  <a:gd name="connsiteX95" fmla="*/ 0 w 3211174"/>
                  <a:gd name="connsiteY95" fmla="*/ 1496291 h 1506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3211174" h="1506726">
                    <a:moveTo>
                      <a:pt x="0" y="1496291"/>
                    </a:moveTo>
                    <a:cubicBezTo>
                      <a:pt x="63141" y="1417363"/>
                      <a:pt x="23454" y="1444930"/>
                      <a:pt x="118753" y="1413164"/>
                    </a:cubicBezTo>
                    <a:lnTo>
                      <a:pt x="154379" y="1401288"/>
                    </a:lnTo>
                    <a:lnTo>
                      <a:pt x="190005" y="1389413"/>
                    </a:lnTo>
                    <a:cubicBezTo>
                      <a:pt x="193963" y="1377538"/>
                      <a:pt x="193029" y="1362638"/>
                      <a:pt x="201880" y="1353787"/>
                    </a:cubicBezTo>
                    <a:cubicBezTo>
                      <a:pt x="222064" y="1333603"/>
                      <a:pt x="252948" y="1326470"/>
                      <a:pt x="273132" y="1306286"/>
                    </a:cubicBezTo>
                    <a:lnTo>
                      <a:pt x="308758" y="1270660"/>
                    </a:lnTo>
                    <a:cubicBezTo>
                      <a:pt x="312717" y="1258785"/>
                      <a:pt x="310448" y="1242310"/>
                      <a:pt x="320634" y="1235034"/>
                    </a:cubicBezTo>
                    <a:cubicBezTo>
                      <a:pt x="341006" y="1220483"/>
                      <a:pt x="368135" y="1219200"/>
                      <a:pt x="391885" y="1211283"/>
                    </a:cubicBezTo>
                    <a:cubicBezTo>
                      <a:pt x="457784" y="1189317"/>
                      <a:pt x="415100" y="1200959"/>
                      <a:pt x="522514" y="1187532"/>
                    </a:cubicBezTo>
                    <a:cubicBezTo>
                      <a:pt x="612061" y="1157684"/>
                      <a:pt x="505155" y="1201419"/>
                      <a:pt x="581891" y="1140031"/>
                    </a:cubicBezTo>
                    <a:cubicBezTo>
                      <a:pt x="591666" y="1132211"/>
                      <a:pt x="605642" y="1132114"/>
                      <a:pt x="617517" y="1128156"/>
                    </a:cubicBezTo>
                    <a:lnTo>
                      <a:pt x="688769" y="1080655"/>
                    </a:lnTo>
                    <a:cubicBezTo>
                      <a:pt x="700644" y="1072738"/>
                      <a:pt x="710855" y="1061417"/>
                      <a:pt x="724395" y="1056904"/>
                    </a:cubicBezTo>
                    <a:lnTo>
                      <a:pt x="760021" y="1045029"/>
                    </a:lnTo>
                    <a:cubicBezTo>
                      <a:pt x="813136" y="965355"/>
                      <a:pt x="750566" y="1043415"/>
                      <a:pt x="819397" y="997527"/>
                    </a:cubicBezTo>
                    <a:cubicBezTo>
                      <a:pt x="833371" y="988211"/>
                      <a:pt x="841766" y="972212"/>
                      <a:pt x="855023" y="961901"/>
                    </a:cubicBezTo>
                    <a:cubicBezTo>
                      <a:pt x="916274" y="914262"/>
                      <a:pt x="908148" y="920442"/>
                      <a:pt x="961901" y="902525"/>
                    </a:cubicBezTo>
                    <a:cubicBezTo>
                      <a:pt x="973776" y="894608"/>
                      <a:pt x="988129" y="889515"/>
                      <a:pt x="997527" y="878774"/>
                    </a:cubicBezTo>
                    <a:cubicBezTo>
                      <a:pt x="1016324" y="857292"/>
                      <a:pt x="1021277" y="823356"/>
                      <a:pt x="1045028" y="807522"/>
                    </a:cubicBezTo>
                    <a:cubicBezTo>
                      <a:pt x="1091069" y="776827"/>
                      <a:pt x="1067114" y="788284"/>
                      <a:pt x="1116280" y="771896"/>
                    </a:cubicBezTo>
                    <a:cubicBezTo>
                      <a:pt x="1172738" y="734257"/>
                      <a:pt x="1138364" y="752660"/>
                      <a:pt x="1223158" y="724395"/>
                    </a:cubicBezTo>
                    <a:cubicBezTo>
                      <a:pt x="1235033" y="720437"/>
                      <a:pt x="1248369" y="719463"/>
                      <a:pt x="1258784" y="712519"/>
                    </a:cubicBezTo>
                    <a:lnTo>
                      <a:pt x="1330036" y="665018"/>
                    </a:lnTo>
                    <a:cubicBezTo>
                      <a:pt x="1351704" y="632516"/>
                      <a:pt x="1351911" y="622309"/>
                      <a:pt x="1389413" y="605642"/>
                    </a:cubicBezTo>
                    <a:cubicBezTo>
                      <a:pt x="1389428" y="605635"/>
                      <a:pt x="1478470" y="575956"/>
                      <a:pt x="1496291" y="570016"/>
                    </a:cubicBezTo>
                    <a:cubicBezTo>
                      <a:pt x="1508166" y="566057"/>
                      <a:pt x="1521501" y="565083"/>
                      <a:pt x="1531917" y="558140"/>
                    </a:cubicBezTo>
                    <a:cubicBezTo>
                      <a:pt x="1574562" y="529711"/>
                      <a:pt x="1578232" y="522751"/>
                      <a:pt x="1638795" y="510639"/>
                    </a:cubicBezTo>
                    <a:cubicBezTo>
                      <a:pt x="1658587" y="506681"/>
                      <a:pt x="1678698" y="504075"/>
                      <a:pt x="1698171" y="498764"/>
                    </a:cubicBezTo>
                    <a:cubicBezTo>
                      <a:pt x="1722324" y="492177"/>
                      <a:pt x="1769423" y="475013"/>
                      <a:pt x="1769423" y="475013"/>
                    </a:cubicBezTo>
                    <a:cubicBezTo>
                      <a:pt x="1812966" y="409699"/>
                      <a:pt x="1769423" y="465117"/>
                      <a:pt x="1828800" y="415636"/>
                    </a:cubicBezTo>
                    <a:cubicBezTo>
                      <a:pt x="1841702" y="404885"/>
                      <a:pt x="1849745" y="388166"/>
                      <a:pt x="1864426" y="380010"/>
                    </a:cubicBezTo>
                    <a:cubicBezTo>
                      <a:pt x="1914371" y="352263"/>
                      <a:pt x="1976592" y="351596"/>
                      <a:pt x="2030680" y="344384"/>
                    </a:cubicBezTo>
                    <a:cubicBezTo>
                      <a:pt x="2058425" y="340685"/>
                      <a:pt x="2086269" y="337516"/>
                      <a:pt x="2113808" y="332509"/>
                    </a:cubicBezTo>
                    <a:cubicBezTo>
                      <a:pt x="2153295" y="325330"/>
                      <a:pt x="2195375" y="309278"/>
                      <a:pt x="2232561" y="296883"/>
                    </a:cubicBezTo>
                    <a:lnTo>
                      <a:pt x="2268187" y="285008"/>
                    </a:lnTo>
                    <a:cubicBezTo>
                      <a:pt x="2280062" y="277091"/>
                      <a:pt x="2291047" y="267640"/>
                      <a:pt x="2303813" y="261257"/>
                    </a:cubicBezTo>
                    <a:cubicBezTo>
                      <a:pt x="2315009" y="255659"/>
                      <a:pt x="2329024" y="256326"/>
                      <a:pt x="2339439" y="249382"/>
                    </a:cubicBezTo>
                    <a:cubicBezTo>
                      <a:pt x="2353413" y="240066"/>
                      <a:pt x="2362163" y="224507"/>
                      <a:pt x="2375065" y="213756"/>
                    </a:cubicBezTo>
                    <a:cubicBezTo>
                      <a:pt x="2405760" y="188177"/>
                      <a:pt x="2410610" y="190032"/>
                      <a:pt x="2446317" y="178130"/>
                    </a:cubicBezTo>
                    <a:cubicBezTo>
                      <a:pt x="2458192" y="170213"/>
                      <a:pt x="2469177" y="160762"/>
                      <a:pt x="2481943" y="154379"/>
                    </a:cubicBezTo>
                    <a:cubicBezTo>
                      <a:pt x="2493139" y="148781"/>
                      <a:pt x="2507154" y="149448"/>
                      <a:pt x="2517569" y="142504"/>
                    </a:cubicBezTo>
                    <a:cubicBezTo>
                      <a:pt x="2606524" y="83201"/>
                      <a:pt x="2504111" y="123239"/>
                      <a:pt x="2588821" y="95003"/>
                    </a:cubicBezTo>
                    <a:cubicBezTo>
                      <a:pt x="2600696" y="87086"/>
                      <a:pt x="2611405" y="77049"/>
                      <a:pt x="2624447" y="71252"/>
                    </a:cubicBezTo>
                    <a:cubicBezTo>
                      <a:pt x="2701748" y="36895"/>
                      <a:pt x="2732639" y="44143"/>
                      <a:pt x="2826327" y="35626"/>
                    </a:cubicBezTo>
                    <a:cubicBezTo>
                      <a:pt x="2924136" y="3024"/>
                      <a:pt x="2822232" y="33660"/>
                      <a:pt x="3040083" y="11875"/>
                    </a:cubicBezTo>
                    <a:cubicBezTo>
                      <a:pt x="3060167" y="9867"/>
                      <a:pt x="3079667" y="3958"/>
                      <a:pt x="3099459" y="0"/>
                    </a:cubicBezTo>
                    <a:cubicBezTo>
                      <a:pt x="3131127" y="3958"/>
                      <a:pt x="3165298" y="-1086"/>
                      <a:pt x="3194462" y="11875"/>
                    </a:cubicBezTo>
                    <a:cubicBezTo>
                      <a:pt x="3241231" y="32661"/>
                      <a:pt x="3175498" y="79935"/>
                      <a:pt x="3170711" y="83127"/>
                    </a:cubicBezTo>
                    <a:cubicBezTo>
                      <a:pt x="3160296" y="90071"/>
                      <a:pt x="3147121" y="91564"/>
                      <a:pt x="3135085" y="95003"/>
                    </a:cubicBezTo>
                    <a:cubicBezTo>
                      <a:pt x="3030680" y="124834"/>
                      <a:pt x="3137397" y="90274"/>
                      <a:pt x="3051958" y="118753"/>
                    </a:cubicBezTo>
                    <a:cubicBezTo>
                      <a:pt x="3035422" y="135289"/>
                      <a:pt x="3005505" y="169864"/>
                      <a:pt x="2980706" y="178130"/>
                    </a:cubicBezTo>
                    <a:cubicBezTo>
                      <a:pt x="2957863" y="185744"/>
                      <a:pt x="2933205" y="186047"/>
                      <a:pt x="2909454" y="190005"/>
                    </a:cubicBezTo>
                    <a:cubicBezTo>
                      <a:pt x="2788688" y="270515"/>
                      <a:pt x="2866683" y="235607"/>
                      <a:pt x="2660072" y="249382"/>
                    </a:cubicBezTo>
                    <a:cubicBezTo>
                      <a:pt x="2637453" y="317241"/>
                      <a:pt x="2666858" y="260692"/>
                      <a:pt x="2612571" y="296883"/>
                    </a:cubicBezTo>
                    <a:cubicBezTo>
                      <a:pt x="2598597" y="306199"/>
                      <a:pt x="2590919" y="323193"/>
                      <a:pt x="2576945" y="332509"/>
                    </a:cubicBezTo>
                    <a:cubicBezTo>
                      <a:pt x="2566530" y="339453"/>
                      <a:pt x="2553727" y="342730"/>
                      <a:pt x="2541319" y="344384"/>
                    </a:cubicBezTo>
                    <a:cubicBezTo>
                      <a:pt x="2494071" y="350684"/>
                      <a:pt x="2446316" y="352301"/>
                      <a:pt x="2398815" y="356260"/>
                    </a:cubicBezTo>
                    <a:cubicBezTo>
                      <a:pt x="2268888" y="399568"/>
                      <a:pt x="2465687" y="330498"/>
                      <a:pt x="2327563" y="391886"/>
                    </a:cubicBezTo>
                    <a:cubicBezTo>
                      <a:pt x="2304685" y="402054"/>
                      <a:pt x="2280062" y="407719"/>
                      <a:pt x="2256311" y="415636"/>
                    </a:cubicBezTo>
                    <a:cubicBezTo>
                      <a:pt x="2244436" y="419594"/>
                      <a:pt x="2231101" y="420569"/>
                      <a:pt x="2220685" y="427512"/>
                    </a:cubicBezTo>
                    <a:lnTo>
                      <a:pt x="2185059" y="451262"/>
                    </a:lnTo>
                    <a:cubicBezTo>
                      <a:pt x="2181101" y="463137"/>
                      <a:pt x="2176623" y="474852"/>
                      <a:pt x="2173184" y="486888"/>
                    </a:cubicBezTo>
                    <a:cubicBezTo>
                      <a:pt x="2168700" y="502581"/>
                      <a:pt x="2173701" y="523768"/>
                      <a:pt x="2161309" y="534390"/>
                    </a:cubicBezTo>
                    <a:cubicBezTo>
                      <a:pt x="2142301" y="550683"/>
                      <a:pt x="2114345" y="552068"/>
                      <a:pt x="2090057" y="558140"/>
                    </a:cubicBezTo>
                    <a:cubicBezTo>
                      <a:pt x="2030412" y="573052"/>
                      <a:pt x="2058040" y="564855"/>
                      <a:pt x="2006930" y="581891"/>
                    </a:cubicBezTo>
                    <a:cubicBezTo>
                      <a:pt x="1991096" y="605642"/>
                      <a:pt x="1986508" y="644117"/>
                      <a:pt x="1959428" y="653143"/>
                    </a:cubicBezTo>
                    <a:lnTo>
                      <a:pt x="1888176" y="676893"/>
                    </a:lnTo>
                    <a:lnTo>
                      <a:pt x="1852550" y="688769"/>
                    </a:lnTo>
                    <a:cubicBezTo>
                      <a:pt x="1848592" y="700644"/>
                      <a:pt x="1848495" y="714620"/>
                      <a:pt x="1840675" y="724395"/>
                    </a:cubicBezTo>
                    <a:cubicBezTo>
                      <a:pt x="1831759" y="735540"/>
                      <a:pt x="1817814" y="741762"/>
                      <a:pt x="1805049" y="748145"/>
                    </a:cubicBezTo>
                    <a:cubicBezTo>
                      <a:pt x="1786062" y="757639"/>
                      <a:pt x="1739685" y="766821"/>
                      <a:pt x="1721922" y="771896"/>
                    </a:cubicBezTo>
                    <a:cubicBezTo>
                      <a:pt x="1709886" y="775335"/>
                      <a:pt x="1698171" y="779813"/>
                      <a:pt x="1686296" y="783771"/>
                    </a:cubicBezTo>
                    <a:cubicBezTo>
                      <a:pt x="1618227" y="885873"/>
                      <a:pt x="1708864" y="765715"/>
                      <a:pt x="1626919" y="831273"/>
                    </a:cubicBezTo>
                    <a:cubicBezTo>
                      <a:pt x="1550187" y="892660"/>
                      <a:pt x="1657088" y="848927"/>
                      <a:pt x="1567543" y="878774"/>
                    </a:cubicBezTo>
                    <a:cubicBezTo>
                      <a:pt x="1555668" y="886691"/>
                      <a:pt x="1542009" y="892433"/>
                      <a:pt x="1531917" y="902525"/>
                    </a:cubicBezTo>
                    <a:cubicBezTo>
                      <a:pt x="1521825" y="912617"/>
                      <a:pt x="1520269" y="930587"/>
                      <a:pt x="1508166" y="938151"/>
                    </a:cubicBezTo>
                    <a:cubicBezTo>
                      <a:pt x="1486936" y="951420"/>
                      <a:pt x="1436914" y="961901"/>
                      <a:pt x="1436914" y="961901"/>
                    </a:cubicBezTo>
                    <a:cubicBezTo>
                      <a:pt x="1413163" y="977735"/>
                      <a:pt x="1381496" y="985652"/>
                      <a:pt x="1365662" y="1009403"/>
                    </a:cubicBezTo>
                    <a:cubicBezTo>
                      <a:pt x="1332595" y="1059003"/>
                      <a:pt x="1352003" y="1034937"/>
                      <a:pt x="1306285" y="1080655"/>
                    </a:cubicBezTo>
                    <a:cubicBezTo>
                      <a:pt x="1302327" y="1092530"/>
                      <a:pt x="1304596" y="1109005"/>
                      <a:pt x="1294410" y="1116281"/>
                    </a:cubicBezTo>
                    <a:cubicBezTo>
                      <a:pt x="1274141" y="1130759"/>
                      <a:pt x="1204115" y="1143369"/>
                      <a:pt x="1175657" y="1151906"/>
                    </a:cubicBezTo>
                    <a:cubicBezTo>
                      <a:pt x="1151677" y="1159100"/>
                      <a:pt x="1128156" y="1167740"/>
                      <a:pt x="1104405" y="1175657"/>
                    </a:cubicBezTo>
                    <a:lnTo>
                      <a:pt x="1068779" y="1187532"/>
                    </a:lnTo>
                    <a:cubicBezTo>
                      <a:pt x="1056904" y="1195449"/>
                      <a:pt x="1046195" y="1205486"/>
                      <a:pt x="1033153" y="1211283"/>
                    </a:cubicBezTo>
                    <a:cubicBezTo>
                      <a:pt x="962408" y="1242726"/>
                      <a:pt x="956430" y="1232790"/>
                      <a:pt x="878774" y="1246909"/>
                    </a:cubicBezTo>
                    <a:cubicBezTo>
                      <a:pt x="862716" y="1249829"/>
                      <a:pt x="847205" y="1255243"/>
                      <a:pt x="831272" y="1258784"/>
                    </a:cubicBezTo>
                    <a:cubicBezTo>
                      <a:pt x="811569" y="1263163"/>
                      <a:pt x="791477" y="1265765"/>
                      <a:pt x="771896" y="1270660"/>
                    </a:cubicBezTo>
                    <a:cubicBezTo>
                      <a:pt x="759752" y="1273696"/>
                      <a:pt x="748678" y="1280881"/>
                      <a:pt x="736270" y="1282535"/>
                    </a:cubicBezTo>
                    <a:cubicBezTo>
                      <a:pt x="689022" y="1288835"/>
                      <a:pt x="641267" y="1290452"/>
                      <a:pt x="593766" y="1294410"/>
                    </a:cubicBezTo>
                    <a:cubicBezTo>
                      <a:pt x="531061" y="1315313"/>
                      <a:pt x="568554" y="1299343"/>
                      <a:pt x="486888" y="1353787"/>
                    </a:cubicBezTo>
                    <a:cubicBezTo>
                      <a:pt x="475013" y="1361704"/>
                      <a:pt x="464802" y="1373025"/>
                      <a:pt x="451262" y="1377538"/>
                    </a:cubicBezTo>
                    <a:cubicBezTo>
                      <a:pt x="411587" y="1390763"/>
                      <a:pt x="412872" y="1391346"/>
                      <a:pt x="368135" y="1401288"/>
                    </a:cubicBezTo>
                    <a:cubicBezTo>
                      <a:pt x="282156" y="1420395"/>
                      <a:pt x="336792" y="1403820"/>
                      <a:pt x="273132" y="1425039"/>
                    </a:cubicBezTo>
                    <a:cubicBezTo>
                      <a:pt x="249381" y="1448790"/>
                      <a:pt x="235302" y="1492949"/>
                      <a:pt x="201880" y="1496291"/>
                    </a:cubicBezTo>
                    <a:cubicBezTo>
                      <a:pt x="43739" y="1512105"/>
                      <a:pt x="122909" y="1508166"/>
                      <a:pt x="0" y="1496291"/>
                    </a:cubicBezTo>
                    <a:close/>
                  </a:path>
                </a:pathLst>
              </a:custGeom>
              <a:gradFill>
                <a:gsLst>
                  <a:gs pos="12000">
                    <a:srgbClr val="080808"/>
                  </a:gs>
                  <a:gs pos="70000">
                    <a:schemeClr val="tx1"/>
                  </a:gs>
                </a:gsLst>
                <a:lin ang="15000000" scaled="0"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mtClean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9" name="Grupa 58"/>
              <p:cNvGrpSpPr/>
              <p:nvPr/>
            </p:nvGrpSpPr>
            <p:grpSpPr>
              <a:xfrm>
                <a:off x="2800796" y="2190939"/>
                <a:ext cx="5105897" cy="2982161"/>
                <a:chOff x="2800796" y="2190939"/>
                <a:chExt cx="5105897" cy="2982161"/>
              </a:xfrm>
            </p:grpSpPr>
            <p:sp>
              <p:nvSpPr>
                <p:cNvPr id="61" name="Prostokąt 60"/>
                <p:cNvSpPr/>
                <p:nvPr/>
              </p:nvSpPr>
              <p:spPr bwMode="auto">
                <a:xfrm>
                  <a:off x="5871600" y="2476534"/>
                  <a:ext cx="54000" cy="54000"/>
                </a:xfrm>
                <a:prstGeom prst="rect">
                  <a:avLst/>
                </a:prstGeom>
                <a:solidFill>
                  <a:srgbClr val="04D4EA"/>
                </a:solidFill>
                <a:ln w="6350" cap="flat" cmpd="sng" algn="ctr">
                  <a:solidFill>
                    <a:srgbClr val="EAEAE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mtClean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62" name="Grupa 61"/>
                <p:cNvGrpSpPr/>
                <p:nvPr/>
              </p:nvGrpSpPr>
              <p:grpSpPr>
                <a:xfrm>
                  <a:off x="3194935" y="2190939"/>
                  <a:ext cx="4711758" cy="2982161"/>
                  <a:chOff x="3194935" y="2190939"/>
                  <a:chExt cx="4711758" cy="2982161"/>
                </a:xfrm>
              </p:grpSpPr>
              <p:sp>
                <p:nvSpPr>
                  <p:cNvPr id="63" name="Dowolny kształt 62"/>
                  <p:cNvSpPr/>
                  <p:nvPr/>
                </p:nvSpPr>
                <p:spPr bwMode="auto">
                  <a:xfrm>
                    <a:off x="4684662" y="3772883"/>
                    <a:ext cx="602614" cy="605233"/>
                  </a:xfrm>
                  <a:custGeom>
                    <a:avLst/>
                    <a:gdLst>
                      <a:gd name="connsiteX0" fmla="*/ 0 w 602614"/>
                      <a:gd name="connsiteY0" fmla="*/ 330127 h 605233"/>
                      <a:gd name="connsiteX1" fmla="*/ 49782 w 602614"/>
                      <a:gd name="connsiteY1" fmla="*/ 411349 h 605233"/>
                      <a:gd name="connsiteX2" fmla="*/ 99563 w 602614"/>
                      <a:gd name="connsiteY2" fmla="*/ 458510 h 605233"/>
                      <a:gd name="connsiteX3" fmla="*/ 120523 w 602614"/>
                      <a:gd name="connsiteY3" fmla="*/ 544971 h 605233"/>
                      <a:gd name="connsiteX4" fmla="*/ 227945 w 602614"/>
                      <a:gd name="connsiteY4" fmla="*/ 579032 h 605233"/>
                      <a:gd name="connsiteX5" fmla="*/ 311787 w 602614"/>
                      <a:gd name="connsiteY5" fmla="*/ 605233 h 605233"/>
                      <a:gd name="connsiteX6" fmla="*/ 379909 w 602614"/>
                      <a:gd name="connsiteY6" fmla="*/ 594753 h 605233"/>
                      <a:gd name="connsiteX7" fmla="*/ 463751 w 602614"/>
                      <a:gd name="connsiteY7" fmla="*/ 560692 h 605233"/>
                      <a:gd name="connsiteX8" fmla="*/ 489951 w 602614"/>
                      <a:gd name="connsiteY8" fmla="*/ 516151 h 605233"/>
                      <a:gd name="connsiteX9" fmla="*/ 489951 w 602614"/>
                      <a:gd name="connsiteY9" fmla="*/ 450649 h 605233"/>
                      <a:gd name="connsiteX10" fmla="*/ 497811 w 602614"/>
                      <a:gd name="connsiteY10" fmla="*/ 369428 h 605233"/>
                      <a:gd name="connsiteX11" fmla="*/ 505672 w 602614"/>
                      <a:gd name="connsiteY11" fmla="*/ 311786 h 605233"/>
                      <a:gd name="connsiteX12" fmla="*/ 542352 w 602614"/>
                      <a:gd name="connsiteY12" fmla="*/ 227945 h 605233"/>
                      <a:gd name="connsiteX13" fmla="*/ 602614 w 602614"/>
                      <a:gd name="connsiteY13" fmla="*/ 125762 h 605233"/>
                      <a:gd name="connsiteX14" fmla="*/ 579033 w 602614"/>
                      <a:gd name="connsiteY14" fmla="*/ 60261 h 605233"/>
                      <a:gd name="connsiteX15" fmla="*/ 558073 w 602614"/>
                      <a:gd name="connsiteY15" fmla="*/ 23580 h 605233"/>
                      <a:gd name="connsiteX16" fmla="*/ 550212 w 602614"/>
                      <a:gd name="connsiteY16" fmla="*/ 0 h 605233"/>
                      <a:gd name="connsiteX17" fmla="*/ 529252 w 602614"/>
                      <a:gd name="connsiteY17" fmla="*/ 2620 h 605233"/>
                      <a:gd name="connsiteX18" fmla="*/ 524012 w 602614"/>
                      <a:gd name="connsiteY18" fmla="*/ 39300 h 605233"/>
                      <a:gd name="connsiteX19" fmla="*/ 479471 w 602614"/>
                      <a:gd name="connsiteY19" fmla="*/ 36680 h 605233"/>
                      <a:gd name="connsiteX20" fmla="*/ 479471 w 602614"/>
                      <a:gd name="connsiteY20" fmla="*/ 83841 h 605233"/>
                      <a:gd name="connsiteX21" fmla="*/ 382529 w 602614"/>
                      <a:gd name="connsiteY21" fmla="*/ 86461 h 605233"/>
                      <a:gd name="connsiteX22" fmla="*/ 382529 w 602614"/>
                      <a:gd name="connsiteY22" fmla="*/ 133622 h 605233"/>
                      <a:gd name="connsiteX23" fmla="*/ 343228 w 602614"/>
                      <a:gd name="connsiteY23" fmla="*/ 131002 h 605233"/>
                      <a:gd name="connsiteX24" fmla="*/ 340608 w 602614"/>
                      <a:gd name="connsiteY24" fmla="*/ 180783 h 605233"/>
                      <a:gd name="connsiteX25" fmla="*/ 290827 w 602614"/>
                      <a:gd name="connsiteY25" fmla="*/ 180783 h 605233"/>
                      <a:gd name="connsiteX26" fmla="*/ 282967 w 602614"/>
                      <a:gd name="connsiteY26" fmla="*/ 230565 h 605233"/>
                      <a:gd name="connsiteX27" fmla="*/ 241046 w 602614"/>
                      <a:gd name="connsiteY27" fmla="*/ 227945 h 605233"/>
                      <a:gd name="connsiteX28" fmla="*/ 238426 w 602614"/>
                      <a:gd name="connsiteY28" fmla="*/ 272485 h 605233"/>
                      <a:gd name="connsiteX29" fmla="*/ 96943 w 602614"/>
                      <a:gd name="connsiteY29" fmla="*/ 277726 h 605233"/>
                      <a:gd name="connsiteX30" fmla="*/ 96943 w 602614"/>
                      <a:gd name="connsiteY30" fmla="*/ 322267 h 605233"/>
                      <a:gd name="connsiteX31" fmla="*/ 0 w 602614"/>
                      <a:gd name="connsiteY31" fmla="*/ 330127 h 605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02614" h="605233">
                        <a:moveTo>
                          <a:pt x="0" y="330127"/>
                        </a:moveTo>
                        <a:lnTo>
                          <a:pt x="49782" y="411349"/>
                        </a:lnTo>
                        <a:lnTo>
                          <a:pt x="99563" y="458510"/>
                        </a:lnTo>
                        <a:lnTo>
                          <a:pt x="120523" y="544971"/>
                        </a:lnTo>
                        <a:lnTo>
                          <a:pt x="227945" y="579032"/>
                        </a:lnTo>
                        <a:lnTo>
                          <a:pt x="311787" y="605233"/>
                        </a:lnTo>
                        <a:lnTo>
                          <a:pt x="379909" y="594753"/>
                        </a:lnTo>
                        <a:lnTo>
                          <a:pt x="463751" y="560692"/>
                        </a:lnTo>
                        <a:lnTo>
                          <a:pt x="489951" y="516151"/>
                        </a:lnTo>
                        <a:lnTo>
                          <a:pt x="489951" y="450649"/>
                        </a:lnTo>
                        <a:lnTo>
                          <a:pt x="497811" y="369428"/>
                        </a:lnTo>
                        <a:lnTo>
                          <a:pt x="505672" y="311786"/>
                        </a:lnTo>
                        <a:lnTo>
                          <a:pt x="542352" y="227945"/>
                        </a:lnTo>
                        <a:lnTo>
                          <a:pt x="602614" y="125762"/>
                        </a:lnTo>
                        <a:lnTo>
                          <a:pt x="579033" y="60261"/>
                        </a:lnTo>
                        <a:lnTo>
                          <a:pt x="558073" y="23580"/>
                        </a:lnTo>
                        <a:lnTo>
                          <a:pt x="550212" y="0"/>
                        </a:lnTo>
                        <a:lnTo>
                          <a:pt x="529252" y="2620"/>
                        </a:lnTo>
                        <a:lnTo>
                          <a:pt x="524012" y="39300"/>
                        </a:lnTo>
                        <a:lnTo>
                          <a:pt x="479471" y="36680"/>
                        </a:lnTo>
                        <a:lnTo>
                          <a:pt x="479471" y="83841"/>
                        </a:lnTo>
                        <a:lnTo>
                          <a:pt x="382529" y="86461"/>
                        </a:lnTo>
                        <a:lnTo>
                          <a:pt x="382529" y="133622"/>
                        </a:lnTo>
                        <a:lnTo>
                          <a:pt x="343228" y="131002"/>
                        </a:lnTo>
                        <a:lnTo>
                          <a:pt x="340608" y="180783"/>
                        </a:lnTo>
                        <a:lnTo>
                          <a:pt x="290827" y="180783"/>
                        </a:lnTo>
                        <a:lnTo>
                          <a:pt x="282967" y="230565"/>
                        </a:lnTo>
                        <a:lnTo>
                          <a:pt x="241046" y="227945"/>
                        </a:lnTo>
                        <a:lnTo>
                          <a:pt x="238426" y="272485"/>
                        </a:lnTo>
                        <a:lnTo>
                          <a:pt x="96943" y="277726"/>
                        </a:lnTo>
                        <a:lnTo>
                          <a:pt x="96943" y="322267"/>
                        </a:lnTo>
                        <a:lnTo>
                          <a:pt x="0" y="33012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C8C8C"/>
                      </a:gs>
                      <a:gs pos="44000">
                        <a:srgbClr val="969696"/>
                      </a:gs>
                      <a:gs pos="100000">
                        <a:schemeClr val="accent4">
                          <a:lumMod val="90000"/>
                        </a:schemeClr>
                      </a:gs>
                    </a:gsLst>
                    <a:lin ang="2700000" scaled="1"/>
                    <a:tileRect/>
                  </a:gra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l-PL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4" name="pole tekstowe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14477" y="3926462"/>
                    <a:ext cx="51820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000000"/>
                        </a:solidFill>
                      </a:rPr>
                      <a:t>82</a:t>
                    </a:r>
                  </a:p>
                </p:txBody>
              </p:sp>
              <p:sp>
                <p:nvSpPr>
                  <p:cNvPr id="65" name="Dowolny kształt 64"/>
                  <p:cNvSpPr/>
                  <p:nvPr/>
                </p:nvSpPr>
                <p:spPr bwMode="auto">
                  <a:xfrm>
                    <a:off x="3194935" y="4746865"/>
                    <a:ext cx="550098" cy="426235"/>
                  </a:xfrm>
                  <a:custGeom>
                    <a:avLst/>
                    <a:gdLst>
                      <a:gd name="connsiteX0" fmla="*/ 0 w 550098"/>
                      <a:gd name="connsiteY0" fmla="*/ 251369 h 426235"/>
                      <a:gd name="connsiteX1" fmla="*/ 51003 w 550098"/>
                      <a:gd name="connsiteY1" fmla="*/ 298729 h 426235"/>
                      <a:gd name="connsiteX2" fmla="*/ 83790 w 550098"/>
                      <a:gd name="connsiteY2" fmla="*/ 382518 h 426235"/>
                      <a:gd name="connsiteX3" fmla="*/ 138436 w 550098"/>
                      <a:gd name="connsiteY3" fmla="*/ 426235 h 426235"/>
                      <a:gd name="connsiteX4" fmla="*/ 207653 w 550098"/>
                      <a:gd name="connsiteY4" fmla="*/ 418949 h 426235"/>
                      <a:gd name="connsiteX5" fmla="*/ 291443 w 550098"/>
                      <a:gd name="connsiteY5" fmla="*/ 404376 h 426235"/>
                      <a:gd name="connsiteX6" fmla="*/ 375232 w 550098"/>
                      <a:gd name="connsiteY6" fmla="*/ 389804 h 426235"/>
                      <a:gd name="connsiteX7" fmla="*/ 422592 w 550098"/>
                      <a:gd name="connsiteY7" fmla="*/ 364303 h 426235"/>
                      <a:gd name="connsiteX8" fmla="*/ 455379 w 550098"/>
                      <a:gd name="connsiteY8" fmla="*/ 338802 h 426235"/>
                      <a:gd name="connsiteX9" fmla="*/ 499095 w 550098"/>
                      <a:gd name="connsiteY9" fmla="*/ 200367 h 426235"/>
                      <a:gd name="connsiteX10" fmla="*/ 531883 w 550098"/>
                      <a:gd name="connsiteY10" fmla="*/ 120220 h 426235"/>
                      <a:gd name="connsiteX11" fmla="*/ 546455 w 550098"/>
                      <a:gd name="connsiteY11" fmla="*/ 72861 h 426235"/>
                      <a:gd name="connsiteX12" fmla="*/ 550098 w 550098"/>
                      <a:gd name="connsiteY12" fmla="*/ 29145 h 426235"/>
                      <a:gd name="connsiteX13" fmla="*/ 506381 w 550098"/>
                      <a:gd name="connsiteY13" fmla="*/ 18215 h 426235"/>
                      <a:gd name="connsiteX14" fmla="*/ 491809 w 550098"/>
                      <a:gd name="connsiteY14" fmla="*/ 0 h 426235"/>
                      <a:gd name="connsiteX15" fmla="*/ 440807 w 550098"/>
                      <a:gd name="connsiteY15" fmla="*/ 7286 h 426235"/>
                      <a:gd name="connsiteX16" fmla="*/ 346088 w 550098"/>
                      <a:gd name="connsiteY16" fmla="*/ 18215 h 426235"/>
                      <a:gd name="connsiteX17" fmla="*/ 342445 w 550098"/>
                      <a:gd name="connsiteY17" fmla="*/ 58289 h 426235"/>
                      <a:gd name="connsiteX18" fmla="*/ 255012 w 550098"/>
                      <a:gd name="connsiteY18" fmla="*/ 65575 h 426235"/>
                      <a:gd name="connsiteX19" fmla="*/ 255012 w 550098"/>
                      <a:gd name="connsiteY19" fmla="*/ 112934 h 426235"/>
                      <a:gd name="connsiteX20" fmla="*/ 204010 w 550098"/>
                      <a:gd name="connsiteY20" fmla="*/ 112934 h 426235"/>
                      <a:gd name="connsiteX21" fmla="*/ 204010 w 550098"/>
                      <a:gd name="connsiteY21" fmla="*/ 156651 h 426235"/>
                      <a:gd name="connsiteX22" fmla="*/ 112934 w 550098"/>
                      <a:gd name="connsiteY22" fmla="*/ 156651 h 426235"/>
                      <a:gd name="connsiteX23" fmla="*/ 105648 w 550098"/>
                      <a:gd name="connsiteY23" fmla="*/ 204010 h 426235"/>
                      <a:gd name="connsiteX24" fmla="*/ 18216 w 550098"/>
                      <a:gd name="connsiteY24" fmla="*/ 204010 h 426235"/>
                      <a:gd name="connsiteX25" fmla="*/ 0 w 550098"/>
                      <a:gd name="connsiteY25" fmla="*/ 251369 h 42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50098" h="426235">
                        <a:moveTo>
                          <a:pt x="0" y="251369"/>
                        </a:moveTo>
                        <a:lnTo>
                          <a:pt x="51003" y="298729"/>
                        </a:lnTo>
                        <a:lnTo>
                          <a:pt x="83790" y="382518"/>
                        </a:lnTo>
                        <a:lnTo>
                          <a:pt x="138436" y="426235"/>
                        </a:lnTo>
                        <a:lnTo>
                          <a:pt x="207653" y="418949"/>
                        </a:lnTo>
                        <a:lnTo>
                          <a:pt x="291443" y="404376"/>
                        </a:lnTo>
                        <a:lnTo>
                          <a:pt x="375232" y="389804"/>
                        </a:lnTo>
                        <a:lnTo>
                          <a:pt x="422592" y="364303"/>
                        </a:lnTo>
                        <a:lnTo>
                          <a:pt x="455379" y="338802"/>
                        </a:lnTo>
                        <a:lnTo>
                          <a:pt x="499095" y="200367"/>
                        </a:lnTo>
                        <a:lnTo>
                          <a:pt x="531883" y="120220"/>
                        </a:lnTo>
                        <a:lnTo>
                          <a:pt x="546455" y="72861"/>
                        </a:lnTo>
                        <a:lnTo>
                          <a:pt x="550098" y="29145"/>
                        </a:lnTo>
                        <a:lnTo>
                          <a:pt x="506381" y="18215"/>
                        </a:lnTo>
                        <a:lnTo>
                          <a:pt x="491809" y="0"/>
                        </a:lnTo>
                        <a:lnTo>
                          <a:pt x="440807" y="7286"/>
                        </a:lnTo>
                        <a:lnTo>
                          <a:pt x="346088" y="18215"/>
                        </a:lnTo>
                        <a:lnTo>
                          <a:pt x="342445" y="58289"/>
                        </a:lnTo>
                        <a:lnTo>
                          <a:pt x="255012" y="65575"/>
                        </a:lnTo>
                        <a:lnTo>
                          <a:pt x="255012" y="112934"/>
                        </a:lnTo>
                        <a:lnTo>
                          <a:pt x="204010" y="112934"/>
                        </a:lnTo>
                        <a:lnTo>
                          <a:pt x="204010" y="156651"/>
                        </a:lnTo>
                        <a:lnTo>
                          <a:pt x="112934" y="156651"/>
                        </a:lnTo>
                        <a:lnTo>
                          <a:pt x="105648" y="204010"/>
                        </a:lnTo>
                        <a:lnTo>
                          <a:pt x="18216" y="204010"/>
                        </a:lnTo>
                        <a:lnTo>
                          <a:pt x="0" y="25136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8484"/>
                      </a:gs>
                      <a:gs pos="50000">
                        <a:srgbClr val="8E8E8E">
                          <a:shade val="67500"/>
                          <a:satMod val="115000"/>
                        </a:srgbClr>
                      </a:gs>
                      <a:gs pos="100000">
                        <a:srgbClr val="8E8E8E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l-PL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7" name="pole tekstowe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78275" y="4852586"/>
                    <a:ext cx="383418" cy="3077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000000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68" name="Dowolny kształt 67"/>
                  <p:cNvSpPr/>
                  <p:nvPr/>
                </p:nvSpPr>
                <p:spPr bwMode="auto">
                  <a:xfrm>
                    <a:off x="6394764" y="2190939"/>
                    <a:ext cx="1511929" cy="703152"/>
                  </a:xfrm>
                  <a:custGeom>
                    <a:avLst/>
                    <a:gdLst>
                      <a:gd name="connsiteX0" fmla="*/ 0 w 1511929"/>
                      <a:gd name="connsiteY0" fmla="*/ 579421 h 703152"/>
                      <a:gd name="connsiteX1" fmla="*/ 42250 w 1511929"/>
                      <a:gd name="connsiteY1" fmla="*/ 648831 h 703152"/>
                      <a:gd name="connsiteX2" fmla="*/ 108642 w 1511929"/>
                      <a:gd name="connsiteY2" fmla="*/ 669956 h 703152"/>
                      <a:gd name="connsiteX3" fmla="*/ 168998 w 1511929"/>
                      <a:gd name="connsiteY3" fmla="*/ 648831 h 703152"/>
                      <a:gd name="connsiteX4" fmla="*/ 223319 w 1511929"/>
                      <a:gd name="connsiteY4" fmla="*/ 621671 h 703152"/>
                      <a:gd name="connsiteX5" fmla="*/ 301783 w 1511929"/>
                      <a:gd name="connsiteY5" fmla="*/ 615635 h 703152"/>
                      <a:gd name="connsiteX6" fmla="*/ 380246 w 1511929"/>
                      <a:gd name="connsiteY6" fmla="*/ 621671 h 703152"/>
                      <a:gd name="connsiteX7" fmla="*/ 437585 w 1511929"/>
                      <a:gd name="connsiteY7" fmla="*/ 645813 h 703152"/>
                      <a:gd name="connsiteX8" fmla="*/ 494923 w 1511929"/>
                      <a:gd name="connsiteY8" fmla="*/ 666938 h 703152"/>
                      <a:gd name="connsiteX9" fmla="*/ 570369 w 1511929"/>
                      <a:gd name="connsiteY9" fmla="*/ 688063 h 703152"/>
                      <a:gd name="connsiteX10" fmla="*/ 679010 w 1511929"/>
                      <a:gd name="connsiteY10" fmla="*/ 703152 h 703152"/>
                      <a:gd name="connsiteX11" fmla="*/ 814812 w 1511929"/>
                      <a:gd name="connsiteY11" fmla="*/ 688063 h 703152"/>
                      <a:gd name="connsiteX12" fmla="*/ 869133 w 1511929"/>
                      <a:gd name="connsiteY12" fmla="*/ 679010 h 703152"/>
                      <a:gd name="connsiteX13" fmla="*/ 917418 w 1511929"/>
                      <a:gd name="connsiteY13" fmla="*/ 648831 h 703152"/>
                      <a:gd name="connsiteX14" fmla="*/ 923454 w 1511929"/>
                      <a:gd name="connsiteY14" fmla="*/ 573386 h 703152"/>
                      <a:gd name="connsiteX15" fmla="*/ 923454 w 1511929"/>
                      <a:gd name="connsiteY15" fmla="*/ 485869 h 703152"/>
                      <a:gd name="connsiteX16" fmla="*/ 923454 w 1511929"/>
                      <a:gd name="connsiteY16" fmla="*/ 404388 h 703152"/>
                      <a:gd name="connsiteX17" fmla="*/ 992864 w 1511929"/>
                      <a:gd name="connsiteY17" fmla="*/ 295746 h 703152"/>
                      <a:gd name="connsiteX18" fmla="*/ 1119612 w 1511929"/>
                      <a:gd name="connsiteY18" fmla="*/ 247461 h 703152"/>
                      <a:gd name="connsiteX19" fmla="*/ 1279557 w 1511929"/>
                      <a:gd name="connsiteY19" fmla="*/ 190122 h 703152"/>
                      <a:gd name="connsiteX20" fmla="*/ 1382163 w 1511929"/>
                      <a:gd name="connsiteY20" fmla="*/ 144855 h 703152"/>
                      <a:gd name="connsiteX21" fmla="*/ 1496840 w 1511929"/>
                      <a:gd name="connsiteY21" fmla="*/ 111659 h 703152"/>
                      <a:gd name="connsiteX22" fmla="*/ 1511929 w 1511929"/>
                      <a:gd name="connsiteY22" fmla="*/ 42249 h 703152"/>
                      <a:gd name="connsiteX23" fmla="*/ 1472697 w 1511929"/>
                      <a:gd name="connsiteY23" fmla="*/ 12071 h 703152"/>
                      <a:gd name="connsiteX24" fmla="*/ 1427430 w 1511929"/>
                      <a:gd name="connsiteY24" fmla="*/ 0 h 703152"/>
                      <a:gd name="connsiteX25" fmla="*/ 1297664 w 1511929"/>
                      <a:gd name="connsiteY25" fmla="*/ 6035 h 703152"/>
                      <a:gd name="connsiteX26" fmla="*/ 1297664 w 1511929"/>
                      <a:gd name="connsiteY26" fmla="*/ 54320 h 703152"/>
                      <a:gd name="connsiteX27" fmla="*/ 1149790 w 1511929"/>
                      <a:gd name="connsiteY27" fmla="*/ 54320 h 703152"/>
                      <a:gd name="connsiteX28" fmla="*/ 1149790 w 1511929"/>
                      <a:gd name="connsiteY28" fmla="*/ 135802 h 703152"/>
                      <a:gd name="connsiteX29" fmla="*/ 956650 w 1511929"/>
                      <a:gd name="connsiteY29" fmla="*/ 144855 h 703152"/>
                      <a:gd name="connsiteX30" fmla="*/ 956650 w 1511929"/>
                      <a:gd name="connsiteY30" fmla="*/ 193140 h 703152"/>
                      <a:gd name="connsiteX31" fmla="*/ 763509 w 1511929"/>
                      <a:gd name="connsiteY31" fmla="*/ 190122 h 703152"/>
                      <a:gd name="connsiteX32" fmla="*/ 763509 w 1511929"/>
                      <a:gd name="connsiteY32" fmla="*/ 286693 h 703152"/>
                      <a:gd name="connsiteX33" fmla="*/ 727295 w 1511929"/>
                      <a:gd name="connsiteY33" fmla="*/ 286693 h 703152"/>
                      <a:gd name="connsiteX34" fmla="*/ 724278 w 1511929"/>
                      <a:gd name="connsiteY34" fmla="*/ 331960 h 703152"/>
                      <a:gd name="connsiteX35" fmla="*/ 479834 w 1511929"/>
                      <a:gd name="connsiteY35" fmla="*/ 337996 h 703152"/>
                      <a:gd name="connsiteX36" fmla="*/ 479834 w 1511929"/>
                      <a:gd name="connsiteY36" fmla="*/ 383263 h 703152"/>
                      <a:gd name="connsiteX37" fmla="*/ 434567 w 1511929"/>
                      <a:gd name="connsiteY37" fmla="*/ 386281 h 703152"/>
                      <a:gd name="connsiteX38" fmla="*/ 428531 w 1511929"/>
                      <a:gd name="connsiteY38" fmla="*/ 431548 h 703152"/>
                      <a:gd name="connsiteX39" fmla="*/ 386282 w 1511929"/>
                      <a:gd name="connsiteY39" fmla="*/ 434566 h 703152"/>
                      <a:gd name="connsiteX40" fmla="*/ 386282 w 1511929"/>
                      <a:gd name="connsiteY40" fmla="*/ 476815 h 703152"/>
                      <a:gd name="connsiteX41" fmla="*/ 286693 w 1511929"/>
                      <a:gd name="connsiteY41" fmla="*/ 482851 h 703152"/>
                      <a:gd name="connsiteX42" fmla="*/ 286693 w 1511929"/>
                      <a:gd name="connsiteY42" fmla="*/ 525101 h 703152"/>
                      <a:gd name="connsiteX43" fmla="*/ 96571 w 1511929"/>
                      <a:gd name="connsiteY43" fmla="*/ 525101 h 703152"/>
                      <a:gd name="connsiteX44" fmla="*/ 99588 w 1511929"/>
                      <a:gd name="connsiteY44" fmla="*/ 576404 h 703152"/>
                      <a:gd name="connsiteX45" fmla="*/ 0 w 1511929"/>
                      <a:gd name="connsiteY45" fmla="*/ 579421 h 703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511929" h="703152">
                        <a:moveTo>
                          <a:pt x="0" y="579421"/>
                        </a:moveTo>
                        <a:lnTo>
                          <a:pt x="42250" y="648831"/>
                        </a:lnTo>
                        <a:lnTo>
                          <a:pt x="108642" y="669956"/>
                        </a:lnTo>
                        <a:lnTo>
                          <a:pt x="168998" y="648831"/>
                        </a:lnTo>
                        <a:lnTo>
                          <a:pt x="223319" y="621671"/>
                        </a:lnTo>
                        <a:lnTo>
                          <a:pt x="301783" y="615635"/>
                        </a:lnTo>
                        <a:lnTo>
                          <a:pt x="380246" y="621671"/>
                        </a:lnTo>
                        <a:lnTo>
                          <a:pt x="437585" y="645813"/>
                        </a:lnTo>
                        <a:lnTo>
                          <a:pt x="494923" y="666938"/>
                        </a:lnTo>
                        <a:lnTo>
                          <a:pt x="570369" y="688063"/>
                        </a:lnTo>
                        <a:lnTo>
                          <a:pt x="679010" y="703152"/>
                        </a:lnTo>
                        <a:lnTo>
                          <a:pt x="814812" y="688063"/>
                        </a:lnTo>
                        <a:lnTo>
                          <a:pt x="869133" y="679010"/>
                        </a:lnTo>
                        <a:lnTo>
                          <a:pt x="917418" y="648831"/>
                        </a:lnTo>
                        <a:lnTo>
                          <a:pt x="923454" y="573386"/>
                        </a:lnTo>
                        <a:lnTo>
                          <a:pt x="923454" y="485869"/>
                        </a:lnTo>
                        <a:lnTo>
                          <a:pt x="923454" y="404388"/>
                        </a:lnTo>
                        <a:lnTo>
                          <a:pt x="992864" y="295746"/>
                        </a:lnTo>
                        <a:lnTo>
                          <a:pt x="1119612" y="247461"/>
                        </a:lnTo>
                        <a:lnTo>
                          <a:pt x="1279557" y="190122"/>
                        </a:lnTo>
                        <a:lnTo>
                          <a:pt x="1382163" y="144855"/>
                        </a:lnTo>
                        <a:lnTo>
                          <a:pt x="1496840" y="111659"/>
                        </a:lnTo>
                        <a:lnTo>
                          <a:pt x="1511929" y="42249"/>
                        </a:lnTo>
                        <a:lnTo>
                          <a:pt x="1472697" y="12071"/>
                        </a:lnTo>
                        <a:lnTo>
                          <a:pt x="1427430" y="0"/>
                        </a:lnTo>
                        <a:lnTo>
                          <a:pt x="1297664" y="6035"/>
                        </a:lnTo>
                        <a:lnTo>
                          <a:pt x="1297664" y="54320"/>
                        </a:lnTo>
                        <a:lnTo>
                          <a:pt x="1149790" y="54320"/>
                        </a:lnTo>
                        <a:lnTo>
                          <a:pt x="1149790" y="135802"/>
                        </a:lnTo>
                        <a:lnTo>
                          <a:pt x="956650" y="144855"/>
                        </a:lnTo>
                        <a:lnTo>
                          <a:pt x="956650" y="193140"/>
                        </a:lnTo>
                        <a:lnTo>
                          <a:pt x="763509" y="190122"/>
                        </a:lnTo>
                        <a:lnTo>
                          <a:pt x="763509" y="286693"/>
                        </a:lnTo>
                        <a:lnTo>
                          <a:pt x="727295" y="286693"/>
                        </a:lnTo>
                        <a:lnTo>
                          <a:pt x="724278" y="331960"/>
                        </a:lnTo>
                        <a:lnTo>
                          <a:pt x="479834" y="337996"/>
                        </a:lnTo>
                        <a:lnTo>
                          <a:pt x="479834" y="383263"/>
                        </a:lnTo>
                        <a:lnTo>
                          <a:pt x="434567" y="386281"/>
                        </a:lnTo>
                        <a:lnTo>
                          <a:pt x="428531" y="431548"/>
                        </a:lnTo>
                        <a:lnTo>
                          <a:pt x="386282" y="434566"/>
                        </a:lnTo>
                        <a:lnTo>
                          <a:pt x="386282" y="476815"/>
                        </a:lnTo>
                        <a:lnTo>
                          <a:pt x="286693" y="482851"/>
                        </a:lnTo>
                        <a:lnTo>
                          <a:pt x="286693" y="525101"/>
                        </a:lnTo>
                        <a:lnTo>
                          <a:pt x="96571" y="525101"/>
                        </a:lnTo>
                        <a:lnTo>
                          <a:pt x="99588" y="576404"/>
                        </a:lnTo>
                        <a:lnTo>
                          <a:pt x="0" y="57942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52000">
                        <a:schemeClr val="accent4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l-PL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9" name="pole tekstowe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24224" y="2553251"/>
                    <a:ext cx="482799" cy="3077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000000"/>
                        </a:solidFill>
                      </a:rPr>
                      <a:t>126</a:t>
                    </a:r>
                  </a:p>
                </p:txBody>
              </p:sp>
            </p:grpSp>
            <p:sp>
              <p:nvSpPr>
                <p:cNvPr id="60" name="Prostokąt 59"/>
                <p:cNvSpPr/>
                <p:nvPr/>
              </p:nvSpPr>
              <p:spPr>
                <a:xfrm rot="19864051">
                  <a:off x="2800796" y="3923142"/>
                  <a:ext cx="3509775" cy="573873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prstTxWarp prst="textArchDown">
                    <a:avLst>
                      <a:gd name="adj" fmla="val 323855"/>
                    </a:avLst>
                  </a:prstTxWarp>
                  <a:spAutoFit/>
                </a:bodyPr>
                <a:lstStyle/>
                <a:p>
                  <a:pPr algn="ctr"/>
                  <a:r>
                    <a:rPr lang="pl-PL" sz="2000" b="1" dirty="0">
                      <a:ln w="10541" cmpd="sng">
                        <a:noFill/>
                        <a:prstDash val="solid"/>
                      </a:ln>
                      <a:solidFill>
                        <a:srgbClr val="DADADA">
                          <a:lumMod val="50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t</a:t>
                  </a:r>
                  <a:r>
                    <a:rPr lang="pl-PL" sz="2000" b="1" dirty="0" smtClean="0">
                      <a:ln w="10541" cmpd="sng">
                        <a:noFill/>
                        <a:prstDash val="solid"/>
                      </a:ln>
                      <a:solidFill>
                        <a:srgbClr val="DADADA">
                          <a:lumMod val="50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erra </a:t>
                  </a:r>
                  <a:r>
                    <a:rPr lang="pl-PL" sz="2000" b="1" dirty="0" err="1" smtClean="0">
                      <a:ln w="10541" cmpd="sng">
                        <a:noFill/>
                        <a:prstDash val="solid"/>
                      </a:ln>
                      <a:solidFill>
                        <a:srgbClr val="DADADA">
                          <a:lumMod val="50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incognita</a:t>
                  </a:r>
                  <a:endParaRPr lang="pl-PL" sz="2000" b="1" dirty="0">
                    <a:ln w="10541" cmpd="sng">
                      <a:noFill/>
                      <a:prstDash val="solid"/>
                    </a:ln>
                    <a:solidFill>
                      <a:srgbClr val="DADADA">
                        <a:lumMod val="50000"/>
                      </a:srgb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sp>
        <p:nvSpPr>
          <p:cNvPr id="121" name="pole tekstowe 120"/>
          <p:cNvSpPr txBox="1"/>
          <p:nvPr/>
        </p:nvSpPr>
        <p:spPr>
          <a:xfrm>
            <a:off x="324271" y="183273"/>
            <a:ext cx="7610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latin typeface="Calibri" panose="020F0502020204030204" pitchFamily="34" charset="0"/>
              </a:rPr>
              <a:t>Nuclear isomers </a:t>
            </a:r>
            <a:r>
              <a:rPr lang="pl-PL" dirty="0" smtClean="0">
                <a:solidFill>
                  <a:srgbClr val="7030A0"/>
                </a:solidFill>
                <a:latin typeface="Calibri" panose="020F0502020204030204" pitchFamily="34" charset="0"/>
              </a:rPr>
              <a:t>– </a:t>
            </a:r>
            <a:r>
              <a:rPr lang="pl-PL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states</a:t>
            </a:r>
            <a:r>
              <a:rPr lang="pl-PL" dirty="0" smtClean="0">
                <a:solidFill>
                  <a:srgbClr val="7030A0"/>
                </a:solidFill>
                <a:latin typeface="Calibri" panose="020F0502020204030204" pitchFamily="34" charset="0"/>
              </a:rPr>
              <a:t> with </a:t>
            </a: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</a:rPr>
              <a:t>half-</a:t>
            </a:r>
            <a:r>
              <a:rPr lang="pl-PL" dirty="0" err="1">
                <a:solidFill>
                  <a:srgbClr val="FF0000"/>
                </a:solidFill>
                <a:latin typeface="Calibri" panose="020F0502020204030204" pitchFamily="34" charset="0"/>
              </a:rPr>
              <a:t>lives</a:t>
            </a: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pl-PL" dirty="0" err="1">
                <a:solidFill>
                  <a:srgbClr val="FF0000"/>
                </a:solidFill>
                <a:latin typeface="Calibri" panose="020F0502020204030204" pitchFamily="34" charset="0"/>
              </a:rPr>
              <a:t>ranging</a:t>
            </a: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</a:rPr>
              <a:t> from</a:t>
            </a:r>
          </a:p>
          <a:p>
            <a:r>
              <a:rPr lang="pl-PL" dirty="0" err="1">
                <a:solidFill>
                  <a:srgbClr val="FF0000"/>
                </a:solidFill>
                <a:latin typeface="Calibri" panose="020F0502020204030204" pitchFamily="34" charset="0"/>
              </a:rPr>
              <a:t>nanoseconds</a:t>
            </a: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</a:rPr>
              <a:t> to </a:t>
            </a:r>
            <a:r>
              <a:rPr lang="pl-PL" dirty="0" err="1">
                <a:solidFill>
                  <a:srgbClr val="FF0000"/>
                </a:solidFill>
                <a:latin typeface="Calibri" panose="020F0502020204030204" pitchFamily="34" charset="0"/>
              </a:rPr>
              <a:t>years</a:t>
            </a:r>
            <a:r>
              <a:rPr lang="pl-PL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pl-PL" dirty="0" smtClean="0">
                <a:solidFill>
                  <a:schemeClr val="bg1"/>
                </a:solidFill>
                <a:latin typeface="Calibri" panose="020F0502020204030204" pitchFamily="34" charset="0"/>
              </a:rPr>
              <a:t>- </a:t>
            </a:r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</a:rPr>
              <a:t>make 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</a:rPr>
              <a:t>key contributions to the </a:t>
            </a:r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</a:rPr>
              <a:t>understanding</a:t>
            </a:r>
            <a:r>
              <a:rPr lang="pl-PL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</a:rPr>
              <a:t>of 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</a:rPr>
              <a:t>nuclear structure </a:t>
            </a:r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</a:rPr>
              <a:t>physics</a:t>
            </a:r>
            <a:r>
              <a:rPr lang="pl-PL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pl-PL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63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rostokąt 49"/>
          <p:cNvSpPr>
            <a:spLocks noChangeArrowheads="1"/>
          </p:cNvSpPr>
          <p:nvPr/>
        </p:nvSpPr>
        <p:spPr bwMode="auto">
          <a:xfrm>
            <a:off x="758174" y="328594"/>
            <a:ext cx="8586788" cy="6126163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pic>
        <p:nvPicPr>
          <p:cNvPr id="89" name="Obraz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3" b="12035"/>
          <a:stretch>
            <a:fillRect/>
          </a:stretch>
        </p:blipFill>
        <p:spPr bwMode="auto">
          <a:xfrm>
            <a:off x="6322091" y="558415"/>
            <a:ext cx="2690383" cy="181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Obraz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6" b="7314"/>
          <a:stretch>
            <a:fillRect/>
          </a:stretch>
        </p:blipFill>
        <p:spPr bwMode="auto">
          <a:xfrm>
            <a:off x="4062041" y="1652826"/>
            <a:ext cx="2747345" cy="191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Obraz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4" b="7684"/>
          <a:stretch>
            <a:fillRect/>
          </a:stretch>
        </p:blipFill>
        <p:spPr bwMode="auto">
          <a:xfrm>
            <a:off x="2049997" y="2891237"/>
            <a:ext cx="3001571" cy="19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Obraz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2" r="-7402" b="7880"/>
          <a:stretch>
            <a:fillRect/>
          </a:stretch>
        </p:blipFill>
        <p:spPr bwMode="auto">
          <a:xfrm>
            <a:off x="653966" y="4555089"/>
            <a:ext cx="3134298" cy="18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pole tekstowe 10"/>
          <p:cNvSpPr txBox="1">
            <a:spLocks noChangeArrowheads="1"/>
          </p:cNvSpPr>
          <p:nvPr/>
        </p:nvSpPr>
        <p:spPr bwMode="auto">
          <a:xfrm>
            <a:off x="1076574" y="6259991"/>
            <a:ext cx="284037" cy="3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b="1">
                <a:solidFill>
                  <a:srgbClr val="7030A0"/>
                </a:solidFill>
              </a:rPr>
              <a:t>8</a:t>
            </a:r>
          </a:p>
        </p:txBody>
      </p:sp>
      <p:sp>
        <p:nvSpPr>
          <p:cNvPr id="94" name="Prostokąt 15"/>
          <p:cNvSpPr>
            <a:spLocks noChangeArrowheads="1"/>
          </p:cNvSpPr>
          <p:nvPr/>
        </p:nvSpPr>
        <p:spPr bwMode="auto">
          <a:xfrm>
            <a:off x="791219" y="6131266"/>
            <a:ext cx="567076" cy="45719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95" name="Prostokąt 16"/>
          <p:cNvSpPr>
            <a:spLocks noChangeArrowheads="1"/>
          </p:cNvSpPr>
          <p:nvPr/>
        </p:nvSpPr>
        <p:spPr bwMode="auto">
          <a:xfrm rot="5400000">
            <a:off x="753246" y="6104225"/>
            <a:ext cx="371476" cy="42200"/>
          </a:xfrm>
          <a:prstGeom prst="rect">
            <a:avLst/>
          </a:prstGeom>
          <a:noFill/>
          <a:ln w="6350" algn="ctr">
            <a:solidFill>
              <a:schemeClr val="bg2">
                <a:alpha val="5098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96" name="pole tekstowe 17"/>
          <p:cNvSpPr txBox="1">
            <a:spLocks noChangeArrowheads="1"/>
          </p:cNvSpPr>
          <p:nvPr/>
        </p:nvSpPr>
        <p:spPr bwMode="auto">
          <a:xfrm>
            <a:off x="807890" y="6258413"/>
            <a:ext cx="284037" cy="3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b="1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97" name="pole tekstowe 18"/>
          <p:cNvSpPr txBox="1">
            <a:spLocks noChangeArrowheads="1"/>
          </p:cNvSpPr>
          <p:nvPr/>
        </p:nvSpPr>
        <p:spPr bwMode="auto">
          <a:xfrm>
            <a:off x="590290" y="6000235"/>
            <a:ext cx="284037" cy="3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8" name="Prostokąt 19"/>
          <p:cNvSpPr>
            <a:spLocks noChangeArrowheads="1"/>
          </p:cNvSpPr>
          <p:nvPr/>
        </p:nvSpPr>
        <p:spPr bwMode="auto">
          <a:xfrm>
            <a:off x="1153884" y="5342918"/>
            <a:ext cx="92315" cy="13372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99" name="Prostokąt 20"/>
          <p:cNvSpPr>
            <a:spLocks noChangeArrowheads="1"/>
          </p:cNvSpPr>
          <p:nvPr/>
        </p:nvSpPr>
        <p:spPr bwMode="auto">
          <a:xfrm>
            <a:off x="843968" y="5828995"/>
            <a:ext cx="48858" cy="8964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00" name="Prostokąt 21"/>
          <p:cNvSpPr>
            <a:spLocks noChangeArrowheads="1"/>
          </p:cNvSpPr>
          <p:nvPr/>
        </p:nvSpPr>
        <p:spPr bwMode="auto">
          <a:xfrm>
            <a:off x="1161511" y="6284201"/>
            <a:ext cx="92315" cy="47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01" name="Prostokąt 22"/>
          <p:cNvSpPr>
            <a:spLocks noChangeArrowheads="1"/>
          </p:cNvSpPr>
          <p:nvPr/>
        </p:nvSpPr>
        <p:spPr bwMode="auto">
          <a:xfrm>
            <a:off x="892826" y="6287250"/>
            <a:ext cx="92315" cy="47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02" name="Prostokąt 23"/>
          <p:cNvSpPr>
            <a:spLocks noChangeArrowheads="1"/>
          </p:cNvSpPr>
          <p:nvPr/>
        </p:nvSpPr>
        <p:spPr bwMode="auto">
          <a:xfrm>
            <a:off x="761982" y="6058122"/>
            <a:ext cx="46157" cy="13440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03" name="Prostokąt 24"/>
          <p:cNvSpPr>
            <a:spLocks noChangeArrowheads="1"/>
          </p:cNvSpPr>
          <p:nvPr/>
        </p:nvSpPr>
        <p:spPr bwMode="auto">
          <a:xfrm>
            <a:off x="1338763" y="6124009"/>
            <a:ext cx="46157" cy="13440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04" name="Prostokąt 25"/>
          <p:cNvSpPr>
            <a:spLocks noChangeArrowheads="1"/>
          </p:cNvSpPr>
          <p:nvPr/>
        </p:nvSpPr>
        <p:spPr bwMode="auto">
          <a:xfrm>
            <a:off x="1863598" y="5805182"/>
            <a:ext cx="46157" cy="13440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05" name="Prostokąt 26"/>
          <p:cNvSpPr>
            <a:spLocks noChangeArrowheads="1"/>
          </p:cNvSpPr>
          <p:nvPr/>
        </p:nvSpPr>
        <p:spPr bwMode="auto">
          <a:xfrm>
            <a:off x="1686633" y="5999949"/>
            <a:ext cx="92315" cy="47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06" name="Prostokąt 27"/>
          <p:cNvSpPr>
            <a:spLocks noChangeArrowheads="1"/>
          </p:cNvSpPr>
          <p:nvPr/>
        </p:nvSpPr>
        <p:spPr bwMode="auto">
          <a:xfrm>
            <a:off x="2037651" y="5805183"/>
            <a:ext cx="92315" cy="47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07" name="Prostokąt 28"/>
          <p:cNvSpPr>
            <a:spLocks noChangeArrowheads="1"/>
          </p:cNvSpPr>
          <p:nvPr/>
        </p:nvSpPr>
        <p:spPr bwMode="auto">
          <a:xfrm>
            <a:off x="922369" y="5918639"/>
            <a:ext cx="33229" cy="2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08" name="pole tekstowe 11"/>
          <p:cNvSpPr txBox="1">
            <a:spLocks noChangeArrowheads="1"/>
          </p:cNvSpPr>
          <p:nvPr/>
        </p:nvSpPr>
        <p:spPr bwMode="auto">
          <a:xfrm>
            <a:off x="677826" y="5696952"/>
            <a:ext cx="284037" cy="3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b="1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09" name="Prostokąt 29"/>
          <p:cNvSpPr>
            <a:spLocks noChangeArrowheads="1"/>
          </p:cNvSpPr>
          <p:nvPr/>
        </p:nvSpPr>
        <p:spPr bwMode="auto">
          <a:xfrm>
            <a:off x="1257308" y="5251216"/>
            <a:ext cx="48858" cy="8964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10" name="pole tekstowe 30"/>
          <p:cNvSpPr txBox="1">
            <a:spLocks noChangeArrowheads="1"/>
          </p:cNvSpPr>
          <p:nvPr/>
        </p:nvSpPr>
        <p:spPr bwMode="auto">
          <a:xfrm>
            <a:off x="1027948" y="5142146"/>
            <a:ext cx="383418" cy="3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b="1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111" name="Prostokąt 31"/>
          <p:cNvSpPr>
            <a:spLocks noChangeArrowheads="1"/>
          </p:cNvSpPr>
          <p:nvPr/>
        </p:nvSpPr>
        <p:spPr bwMode="auto">
          <a:xfrm>
            <a:off x="1531401" y="4882539"/>
            <a:ext cx="48858" cy="8964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12" name="Prostokąt 32"/>
          <p:cNvSpPr>
            <a:spLocks noChangeArrowheads="1"/>
          </p:cNvSpPr>
          <p:nvPr/>
        </p:nvSpPr>
        <p:spPr bwMode="auto">
          <a:xfrm>
            <a:off x="2647182" y="5253274"/>
            <a:ext cx="48858" cy="8964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13" name="pole tekstowe 33"/>
          <p:cNvSpPr txBox="1">
            <a:spLocks noChangeArrowheads="1"/>
          </p:cNvSpPr>
          <p:nvPr/>
        </p:nvSpPr>
        <p:spPr bwMode="auto">
          <a:xfrm>
            <a:off x="1306166" y="4752038"/>
            <a:ext cx="383418" cy="3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b="1">
                <a:solidFill>
                  <a:srgbClr val="C00000"/>
                </a:solidFill>
              </a:rPr>
              <a:t>28</a:t>
            </a:r>
          </a:p>
        </p:txBody>
      </p:sp>
      <p:sp>
        <p:nvSpPr>
          <p:cNvPr id="114" name="Prostokąt 34"/>
          <p:cNvSpPr>
            <a:spLocks noChangeArrowheads="1"/>
          </p:cNvSpPr>
          <p:nvPr/>
        </p:nvSpPr>
        <p:spPr bwMode="auto">
          <a:xfrm>
            <a:off x="1686634" y="4690720"/>
            <a:ext cx="92315" cy="668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15" name="Prostokąt 35"/>
          <p:cNvSpPr>
            <a:spLocks noChangeArrowheads="1"/>
          </p:cNvSpPr>
          <p:nvPr/>
        </p:nvSpPr>
        <p:spPr bwMode="auto">
          <a:xfrm>
            <a:off x="2025155" y="4437869"/>
            <a:ext cx="92315" cy="668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16" name="Prostokąt 36"/>
          <p:cNvSpPr>
            <a:spLocks noChangeArrowheads="1"/>
          </p:cNvSpPr>
          <p:nvPr/>
        </p:nvSpPr>
        <p:spPr bwMode="auto">
          <a:xfrm>
            <a:off x="3005446" y="3622306"/>
            <a:ext cx="92315" cy="668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17" name="Prostokąt 37"/>
          <p:cNvSpPr>
            <a:spLocks noChangeArrowheads="1"/>
          </p:cNvSpPr>
          <p:nvPr/>
        </p:nvSpPr>
        <p:spPr bwMode="auto">
          <a:xfrm>
            <a:off x="2791063" y="3843095"/>
            <a:ext cx="48858" cy="8964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18" name="Prostokąt 38"/>
          <p:cNvSpPr>
            <a:spLocks noChangeArrowheads="1"/>
          </p:cNvSpPr>
          <p:nvPr/>
        </p:nvSpPr>
        <p:spPr bwMode="auto">
          <a:xfrm>
            <a:off x="3227529" y="4861105"/>
            <a:ext cx="48858" cy="8964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19" name="Prostokąt 39"/>
          <p:cNvSpPr>
            <a:spLocks noChangeArrowheads="1"/>
          </p:cNvSpPr>
          <p:nvPr/>
        </p:nvSpPr>
        <p:spPr bwMode="auto">
          <a:xfrm>
            <a:off x="3004315" y="5059818"/>
            <a:ext cx="92315" cy="668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20" name="pole tekstowe 40"/>
          <p:cNvSpPr txBox="1">
            <a:spLocks noChangeArrowheads="1"/>
          </p:cNvSpPr>
          <p:nvPr/>
        </p:nvSpPr>
        <p:spPr bwMode="auto">
          <a:xfrm>
            <a:off x="2532651" y="3719244"/>
            <a:ext cx="383418" cy="3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b="1" dirty="0">
                <a:solidFill>
                  <a:srgbClr val="C00000"/>
                </a:solidFill>
              </a:rPr>
              <a:t>50</a:t>
            </a:r>
          </a:p>
        </p:txBody>
      </p:sp>
      <p:sp>
        <p:nvSpPr>
          <p:cNvPr id="121" name="Prostokąt 41"/>
          <p:cNvSpPr>
            <a:spLocks noChangeArrowheads="1"/>
          </p:cNvSpPr>
          <p:nvPr/>
        </p:nvSpPr>
        <p:spPr bwMode="auto">
          <a:xfrm>
            <a:off x="4394037" y="4193161"/>
            <a:ext cx="92315" cy="668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22" name="Prostokąt 42"/>
          <p:cNvSpPr>
            <a:spLocks noChangeArrowheads="1"/>
          </p:cNvSpPr>
          <p:nvPr/>
        </p:nvSpPr>
        <p:spPr bwMode="auto">
          <a:xfrm>
            <a:off x="4831964" y="3839506"/>
            <a:ext cx="48858" cy="8964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23" name="Prostokąt 43"/>
          <p:cNvSpPr>
            <a:spLocks noChangeArrowheads="1"/>
          </p:cNvSpPr>
          <p:nvPr/>
        </p:nvSpPr>
        <p:spPr bwMode="auto">
          <a:xfrm>
            <a:off x="4394037" y="2575075"/>
            <a:ext cx="92315" cy="668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24" name="Prostokąt 44"/>
          <p:cNvSpPr>
            <a:spLocks noChangeArrowheads="1"/>
          </p:cNvSpPr>
          <p:nvPr/>
        </p:nvSpPr>
        <p:spPr bwMode="auto">
          <a:xfrm>
            <a:off x="4864706" y="2314825"/>
            <a:ext cx="48858" cy="8964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25" name="pole tekstowe 45"/>
          <p:cNvSpPr txBox="1">
            <a:spLocks noChangeArrowheads="1"/>
          </p:cNvSpPr>
          <p:nvPr/>
        </p:nvSpPr>
        <p:spPr bwMode="auto">
          <a:xfrm>
            <a:off x="4622962" y="2173709"/>
            <a:ext cx="383418" cy="3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b="1" dirty="0">
                <a:solidFill>
                  <a:srgbClr val="C00000"/>
                </a:solidFill>
              </a:rPr>
              <a:t>82</a:t>
            </a:r>
          </a:p>
        </p:txBody>
      </p:sp>
      <p:sp>
        <p:nvSpPr>
          <p:cNvPr id="126" name="Prostokąt 46"/>
          <p:cNvSpPr>
            <a:spLocks noChangeArrowheads="1"/>
          </p:cNvSpPr>
          <p:nvPr/>
        </p:nvSpPr>
        <p:spPr bwMode="auto">
          <a:xfrm>
            <a:off x="6359142" y="2776821"/>
            <a:ext cx="92315" cy="668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27" name="Prostokąt 47"/>
          <p:cNvSpPr>
            <a:spLocks noChangeArrowheads="1"/>
          </p:cNvSpPr>
          <p:nvPr/>
        </p:nvSpPr>
        <p:spPr bwMode="auto">
          <a:xfrm>
            <a:off x="6359142" y="1619395"/>
            <a:ext cx="92315" cy="668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28" name="Prostokąt 48"/>
          <p:cNvSpPr>
            <a:spLocks noChangeArrowheads="1"/>
          </p:cNvSpPr>
          <p:nvPr/>
        </p:nvSpPr>
        <p:spPr bwMode="auto">
          <a:xfrm>
            <a:off x="7056309" y="2329631"/>
            <a:ext cx="79609" cy="11249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129" name="Dowolny kształt 128"/>
          <p:cNvSpPr/>
          <p:nvPr/>
        </p:nvSpPr>
        <p:spPr bwMode="auto">
          <a:xfrm>
            <a:off x="5550155" y="558416"/>
            <a:ext cx="3171526" cy="1615294"/>
          </a:xfrm>
          <a:custGeom>
            <a:avLst/>
            <a:gdLst>
              <a:gd name="connsiteX0" fmla="*/ 0 w 3211174"/>
              <a:gd name="connsiteY0" fmla="*/ 1496291 h 1506726"/>
              <a:gd name="connsiteX1" fmla="*/ 118753 w 3211174"/>
              <a:gd name="connsiteY1" fmla="*/ 1413164 h 1506726"/>
              <a:gd name="connsiteX2" fmla="*/ 154379 w 3211174"/>
              <a:gd name="connsiteY2" fmla="*/ 1401288 h 1506726"/>
              <a:gd name="connsiteX3" fmla="*/ 190005 w 3211174"/>
              <a:gd name="connsiteY3" fmla="*/ 1389413 h 1506726"/>
              <a:gd name="connsiteX4" fmla="*/ 201880 w 3211174"/>
              <a:gd name="connsiteY4" fmla="*/ 1353787 h 1506726"/>
              <a:gd name="connsiteX5" fmla="*/ 273132 w 3211174"/>
              <a:gd name="connsiteY5" fmla="*/ 1306286 h 1506726"/>
              <a:gd name="connsiteX6" fmla="*/ 308758 w 3211174"/>
              <a:gd name="connsiteY6" fmla="*/ 1270660 h 1506726"/>
              <a:gd name="connsiteX7" fmla="*/ 320634 w 3211174"/>
              <a:gd name="connsiteY7" fmla="*/ 1235034 h 1506726"/>
              <a:gd name="connsiteX8" fmla="*/ 391885 w 3211174"/>
              <a:gd name="connsiteY8" fmla="*/ 1211283 h 1506726"/>
              <a:gd name="connsiteX9" fmla="*/ 522514 w 3211174"/>
              <a:gd name="connsiteY9" fmla="*/ 1187532 h 1506726"/>
              <a:gd name="connsiteX10" fmla="*/ 581891 w 3211174"/>
              <a:gd name="connsiteY10" fmla="*/ 1140031 h 1506726"/>
              <a:gd name="connsiteX11" fmla="*/ 617517 w 3211174"/>
              <a:gd name="connsiteY11" fmla="*/ 1128156 h 1506726"/>
              <a:gd name="connsiteX12" fmla="*/ 688769 w 3211174"/>
              <a:gd name="connsiteY12" fmla="*/ 1080655 h 1506726"/>
              <a:gd name="connsiteX13" fmla="*/ 724395 w 3211174"/>
              <a:gd name="connsiteY13" fmla="*/ 1056904 h 1506726"/>
              <a:gd name="connsiteX14" fmla="*/ 760021 w 3211174"/>
              <a:gd name="connsiteY14" fmla="*/ 1045029 h 1506726"/>
              <a:gd name="connsiteX15" fmla="*/ 819397 w 3211174"/>
              <a:gd name="connsiteY15" fmla="*/ 997527 h 1506726"/>
              <a:gd name="connsiteX16" fmla="*/ 855023 w 3211174"/>
              <a:gd name="connsiteY16" fmla="*/ 961901 h 1506726"/>
              <a:gd name="connsiteX17" fmla="*/ 961901 w 3211174"/>
              <a:gd name="connsiteY17" fmla="*/ 902525 h 1506726"/>
              <a:gd name="connsiteX18" fmla="*/ 997527 w 3211174"/>
              <a:gd name="connsiteY18" fmla="*/ 878774 h 1506726"/>
              <a:gd name="connsiteX19" fmla="*/ 1045028 w 3211174"/>
              <a:gd name="connsiteY19" fmla="*/ 807522 h 1506726"/>
              <a:gd name="connsiteX20" fmla="*/ 1116280 w 3211174"/>
              <a:gd name="connsiteY20" fmla="*/ 771896 h 1506726"/>
              <a:gd name="connsiteX21" fmla="*/ 1223158 w 3211174"/>
              <a:gd name="connsiteY21" fmla="*/ 724395 h 1506726"/>
              <a:gd name="connsiteX22" fmla="*/ 1258784 w 3211174"/>
              <a:gd name="connsiteY22" fmla="*/ 712519 h 1506726"/>
              <a:gd name="connsiteX23" fmla="*/ 1330036 w 3211174"/>
              <a:gd name="connsiteY23" fmla="*/ 665018 h 1506726"/>
              <a:gd name="connsiteX24" fmla="*/ 1389413 w 3211174"/>
              <a:gd name="connsiteY24" fmla="*/ 605642 h 1506726"/>
              <a:gd name="connsiteX25" fmla="*/ 1496291 w 3211174"/>
              <a:gd name="connsiteY25" fmla="*/ 570016 h 1506726"/>
              <a:gd name="connsiteX26" fmla="*/ 1531917 w 3211174"/>
              <a:gd name="connsiteY26" fmla="*/ 558140 h 1506726"/>
              <a:gd name="connsiteX27" fmla="*/ 1638795 w 3211174"/>
              <a:gd name="connsiteY27" fmla="*/ 510639 h 1506726"/>
              <a:gd name="connsiteX28" fmla="*/ 1698171 w 3211174"/>
              <a:gd name="connsiteY28" fmla="*/ 498764 h 1506726"/>
              <a:gd name="connsiteX29" fmla="*/ 1769423 w 3211174"/>
              <a:gd name="connsiteY29" fmla="*/ 475013 h 1506726"/>
              <a:gd name="connsiteX30" fmla="*/ 1828800 w 3211174"/>
              <a:gd name="connsiteY30" fmla="*/ 415636 h 1506726"/>
              <a:gd name="connsiteX31" fmla="*/ 1864426 w 3211174"/>
              <a:gd name="connsiteY31" fmla="*/ 380010 h 1506726"/>
              <a:gd name="connsiteX32" fmla="*/ 2030680 w 3211174"/>
              <a:gd name="connsiteY32" fmla="*/ 344384 h 1506726"/>
              <a:gd name="connsiteX33" fmla="*/ 2113808 w 3211174"/>
              <a:gd name="connsiteY33" fmla="*/ 332509 h 1506726"/>
              <a:gd name="connsiteX34" fmla="*/ 2232561 w 3211174"/>
              <a:gd name="connsiteY34" fmla="*/ 296883 h 1506726"/>
              <a:gd name="connsiteX35" fmla="*/ 2268187 w 3211174"/>
              <a:gd name="connsiteY35" fmla="*/ 285008 h 1506726"/>
              <a:gd name="connsiteX36" fmla="*/ 2303813 w 3211174"/>
              <a:gd name="connsiteY36" fmla="*/ 261257 h 1506726"/>
              <a:gd name="connsiteX37" fmla="*/ 2339439 w 3211174"/>
              <a:gd name="connsiteY37" fmla="*/ 249382 h 1506726"/>
              <a:gd name="connsiteX38" fmla="*/ 2375065 w 3211174"/>
              <a:gd name="connsiteY38" fmla="*/ 213756 h 1506726"/>
              <a:gd name="connsiteX39" fmla="*/ 2446317 w 3211174"/>
              <a:gd name="connsiteY39" fmla="*/ 178130 h 1506726"/>
              <a:gd name="connsiteX40" fmla="*/ 2481943 w 3211174"/>
              <a:gd name="connsiteY40" fmla="*/ 154379 h 1506726"/>
              <a:gd name="connsiteX41" fmla="*/ 2517569 w 3211174"/>
              <a:gd name="connsiteY41" fmla="*/ 142504 h 1506726"/>
              <a:gd name="connsiteX42" fmla="*/ 2588821 w 3211174"/>
              <a:gd name="connsiteY42" fmla="*/ 95003 h 1506726"/>
              <a:gd name="connsiteX43" fmla="*/ 2624447 w 3211174"/>
              <a:gd name="connsiteY43" fmla="*/ 71252 h 1506726"/>
              <a:gd name="connsiteX44" fmla="*/ 2826327 w 3211174"/>
              <a:gd name="connsiteY44" fmla="*/ 35626 h 1506726"/>
              <a:gd name="connsiteX45" fmla="*/ 3040083 w 3211174"/>
              <a:gd name="connsiteY45" fmla="*/ 11875 h 1506726"/>
              <a:gd name="connsiteX46" fmla="*/ 3099459 w 3211174"/>
              <a:gd name="connsiteY46" fmla="*/ 0 h 1506726"/>
              <a:gd name="connsiteX47" fmla="*/ 3194462 w 3211174"/>
              <a:gd name="connsiteY47" fmla="*/ 11875 h 1506726"/>
              <a:gd name="connsiteX48" fmla="*/ 3170711 w 3211174"/>
              <a:gd name="connsiteY48" fmla="*/ 83127 h 1506726"/>
              <a:gd name="connsiteX49" fmla="*/ 3135085 w 3211174"/>
              <a:gd name="connsiteY49" fmla="*/ 95003 h 1506726"/>
              <a:gd name="connsiteX50" fmla="*/ 3051958 w 3211174"/>
              <a:gd name="connsiteY50" fmla="*/ 118753 h 1506726"/>
              <a:gd name="connsiteX51" fmla="*/ 2980706 w 3211174"/>
              <a:gd name="connsiteY51" fmla="*/ 178130 h 1506726"/>
              <a:gd name="connsiteX52" fmla="*/ 2909454 w 3211174"/>
              <a:gd name="connsiteY52" fmla="*/ 190005 h 1506726"/>
              <a:gd name="connsiteX53" fmla="*/ 2660072 w 3211174"/>
              <a:gd name="connsiteY53" fmla="*/ 249382 h 1506726"/>
              <a:gd name="connsiteX54" fmla="*/ 2612571 w 3211174"/>
              <a:gd name="connsiteY54" fmla="*/ 296883 h 1506726"/>
              <a:gd name="connsiteX55" fmla="*/ 2576945 w 3211174"/>
              <a:gd name="connsiteY55" fmla="*/ 332509 h 1506726"/>
              <a:gd name="connsiteX56" fmla="*/ 2541319 w 3211174"/>
              <a:gd name="connsiteY56" fmla="*/ 344384 h 1506726"/>
              <a:gd name="connsiteX57" fmla="*/ 2398815 w 3211174"/>
              <a:gd name="connsiteY57" fmla="*/ 356260 h 1506726"/>
              <a:gd name="connsiteX58" fmla="*/ 2327563 w 3211174"/>
              <a:gd name="connsiteY58" fmla="*/ 391886 h 1506726"/>
              <a:gd name="connsiteX59" fmla="*/ 2256311 w 3211174"/>
              <a:gd name="connsiteY59" fmla="*/ 415636 h 1506726"/>
              <a:gd name="connsiteX60" fmla="*/ 2220685 w 3211174"/>
              <a:gd name="connsiteY60" fmla="*/ 427512 h 1506726"/>
              <a:gd name="connsiteX61" fmla="*/ 2185059 w 3211174"/>
              <a:gd name="connsiteY61" fmla="*/ 451262 h 1506726"/>
              <a:gd name="connsiteX62" fmla="*/ 2173184 w 3211174"/>
              <a:gd name="connsiteY62" fmla="*/ 486888 h 1506726"/>
              <a:gd name="connsiteX63" fmla="*/ 2161309 w 3211174"/>
              <a:gd name="connsiteY63" fmla="*/ 534390 h 1506726"/>
              <a:gd name="connsiteX64" fmla="*/ 2090057 w 3211174"/>
              <a:gd name="connsiteY64" fmla="*/ 558140 h 1506726"/>
              <a:gd name="connsiteX65" fmla="*/ 2006930 w 3211174"/>
              <a:gd name="connsiteY65" fmla="*/ 581891 h 1506726"/>
              <a:gd name="connsiteX66" fmla="*/ 1959428 w 3211174"/>
              <a:gd name="connsiteY66" fmla="*/ 653143 h 1506726"/>
              <a:gd name="connsiteX67" fmla="*/ 1888176 w 3211174"/>
              <a:gd name="connsiteY67" fmla="*/ 676893 h 1506726"/>
              <a:gd name="connsiteX68" fmla="*/ 1852550 w 3211174"/>
              <a:gd name="connsiteY68" fmla="*/ 688769 h 1506726"/>
              <a:gd name="connsiteX69" fmla="*/ 1840675 w 3211174"/>
              <a:gd name="connsiteY69" fmla="*/ 724395 h 1506726"/>
              <a:gd name="connsiteX70" fmla="*/ 1805049 w 3211174"/>
              <a:gd name="connsiteY70" fmla="*/ 748145 h 1506726"/>
              <a:gd name="connsiteX71" fmla="*/ 1721922 w 3211174"/>
              <a:gd name="connsiteY71" fmla="*/ 771896 h 1506726"/>
              <a:gd name="connsiteX72" fmla="*/ 1686296 w 3211174"/>
              <a:gd name="connsiteY72" fmla="*/ 783771 h 1506726"/>
              <a:gd name="connsiteX73" fmla="*/ 1626919 w 3211174"/>
              <a:gd name="connsiteY73" fmla="*/ 831273 h 1506726"/>
              <a:gd name="connsiteX74" fmla="*/ 1567543 w 3211174"/>
              <a:gd name="connsiteY74" fmla="*/ 878774 h 1506726"/>
              <a:gd name="connsiteX75" fmla="*/ 1531917 w 3211174"/>
              <a:gd name="connsiteY75" fmla="*/ 902525 h 1506726"/>
              <a:gd name="connsiteX76" fmla="*/ 1508166 w 3211174"/>
              <a:gd name="connsiteY76" fmla="*/ 938151 h 1506726"/>
              <a:gd name="connsiteX77" fmla="*/ 1436914 w 3211174"/>
              <a:gd name="connsiteY77" fmla="*/ 961901 h 1506726"/>
              <a:gd name="connsiteX78" fmla="*/ 1365662 w 3211174"/>
              <a:gd name="connsiteY78" fmla="*/ 1009403 h 1506726"/>
              <a:gd name="connsiteX79" fmla="*/ 1306285 w 3211174"/>
              <a:gd name="connsiteY79" fmla="*/ 1080655 h 1506726"/>
              <a:gd name="connsiteX80" fmla="*/ 1294410 w 3211174"/>
              <a:gd name="connsiteY80" fmla="*/ 1116281 h 1506726"/>
              <a:gd name="connsiteX81" fmla="*/ 1175657 w 3211174"/>
              <a:gd name="connsiteY81" fmla="*/ 1151906 h 1506726"/>
              <a:gd name="connsiteX82" fmla="*/ 1104405 w 3211174"/>
              <a:gd name="connsiteY82" fmla="*/ 1175657 h 1506726"/>
              <a:gd name="connsiteX83" fmla="*/ 1068779 w 3211174"/>
              <a:gd name="connsiteY83" fmla="*/ 1187532 h 1506726"/>
              <a:gd name="connsiteX84" fmla="*/ 1033153 w 3211174"/>
              <a:gd name="connsiteY84" fmla="*/ 1211283 h 1506726"/>
              <a:gd name="connsiteX85" fmla="*/ 878774 w 3211174"/>
              <a:gd name="connsiteY85" fmla="*/ 1246909 h 1506726"/>
              <a:gd name="connsiteX86" fmla="*/ 831272 w 3211174"/>
              <a:gd name="connsiteY86" fmla="*/ 1258784 h 1506726"/>
              <a:gd name="connsiteX87" fmla="*/ 771896 w 3211174"/>
              <a:gd name="connsiteY87" fmla="*/ 1270660 h 1506726"/>
              <a:gd name="connsiteX88" fmla="*/ 736270 w 3211174"/>
              <a:gd name="connsiteY88" fmla="*/ 1282535 h 1506726"/>
              <a:gd name="connsiteX89" fmla="*/ 593766 w 3211174"/>
              <a:gd name="connsiteY89" fmla="*/ 1294410 h 1506726"/>
              <a:gd name="connsiteX90" fmla="*/ 486888 w 3211174"/>
              <a:gd name="connsiteY90" fmla="*/ 1353787 h 1506726"/>
              <a:gd name="connsiteX91" fmla="*/ 451262 w 3211174"/>
              <a:gd name="connsiteY91" fmla="*/ 1377538 h 1506726"/>
              <a:gd name="connsiteX92" fmla="*/ 368135 w 3211174"/>
              <a:gd name="connsiteY92" fmla="*/ 1401288 h 1506726"/>
              <a:gd name="connsiteX93" fmla="*/ 273132 w 3211174"/>
              <a:gd name="connsiteY93" fmla="*/ 1425039 h 1506726"/>
              <a:gd name="connsiteX94" fmla="*/ 201880 w 3211174"/>
              <a:gd name="connsiteY94" fmla="*/ 1496291 h 1506726"/>
              <a:gd name="connsiteX95" fmla="*/ 0 w 3211174"/>
              <a:gd name="connsiteY95" fmla="*/ 1496291 h 1506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211174" h="1506726">
                <a:moveTo>
                  <a:pt x="0" y="1496291"/>
                </a:moveTo>
                <a:cubicBezTo>
                  <a:pt x="63141" y="1417363"/>
                  <a:pt x="23454" y="1444930"/>
                  <a:pt x="118753" y="1413164"/>
                </a:cubicBezTo>
                <a:lnTo>
                  <a:pt x="154379" y="1401288"/>
                </a:lnTo>
                <a:lnTo>
                  <a:pt x="190005" y="1389413"/>
                </a:lnTo>
                <a:cubicBezTo>
                  <a:pt x="193963" y="1377538"/>
                  <a:pt x="193029" y="1362638"/>
                  <a:pt x="201880" y="1353787"/>
                </a:cubicBezTo>
                <a:cubicBezTo>
                  <a:pt x="222064" y="1333603"/>
                  <a:pt x="252948" y="1326470"/>
                  <a:pt x="273132" y="1306286"/>
                </a:cubicBezTo>
                <a:lnTo>
                  <a:pt x="308758" y="1270660"/>
                </a:lnTo>
                <a:cubicBezTo>
                  <a:pt x="312717" y="1258785"/>
                  <a:pt x="310448" y="1242310"/>
                  <a:pt x="320634" y="1235034"/>
                </a:cubicBezTo>
                <a:cubicBezTo>
                  <a:pt x="341006" y="1220483"/>
                  <a:pt x="368135" y="1219200"/>
                  <a:pt x="391885" y="1211283"/>
                </a:cubicBezTo>
                <a:cubicBezTo>
                  <a:pt x="457784" y="1189317"/>
                  <a:pt x="415100" y="1200959"/>
                  <a:pt x="522514" y="1187532"/>
                </a:cubicBezTo>
                <a:cubicBezTo>
                  <a:pt x="612061" y="1157684"/>
                  <a:pt x="505155" y="1201419"/>
                  <a:pt x="581891" y="1140031"/>
                </a:cubicBezTo>
                <a:cubicBezTo>
                  <a:pt x="591666" y="1132211"/>
                  <a:pt x="605642" y="1132114"/>
                  <a:pt x="617517" y="1128156"/>
                </a:cubicBezTo>
                <a:lnTo>
                  <a:pt x="688769" y="1080655"/>
                </a:lnTo>
                <a:cubicBezTo>
                  <a:pt x="700644" y="1072738"/>
                  <a:pt x="710855" y="1061417"/>
                  <a:pt x="724395" y="1056904"/>
                </a:cubicBezTo>
                <a:lnTo>
                  <a:pt x="760021" y="1045029"/>
                </a:lnTo>
                <a:cubicBezTo>
                  <a:pt x="813136" y="965355"/>
                  <a:pt x="750566" y="1043415"/>
                  <a:pt x="819397" y="997527"/>
                </a:cubicBezTo>
                <a:cubicBezTo>
                  <a:pt x="833371" y="988211"/>
                  <a:pt x="841766" y="972212"/>
                  <a:pt x="855023" y="961901"/>
                </a:cubicBezTo>
                <a:cubicBezTo>
                  <a:pt x="916274" y="914262"/>
                  <a:pt x="908148" y="920442"/>
                  <a:pt x="961901" y="902525"/>
                </a:cubicBezTo>
                <a:cubicBezTo>
                  <a:pt x="973776" y="894608"/>
                  <a:pt x="988129" y="889515"/>
                  <a:pt x="997527" y="878774"/>
                </a:cubicBezTo>
                <a:cubicBezTo>
                  <a:pt x="1016324" y="857292"/>
                  <a:pt x="1021277" y="823356"/>
                  <a:pt x="1045028" y="807522"/>
                </a:cubicBezTo>
                <a:cubicBezTo>
                  <a:pt x="1091069" y="776827"/>
                  <a:pt x="1067114" y="788284"/>
                  <a:pt x="1116280" y="771896"/>
                </a:cubicBezTo>
                <a:cubicBezTo>
                  <a:pt x="1172738" y="734257"/>
                  <a:pt x="1138364" y="752660"/>
                  <a:pt x="1223158" y="724395"/>
                </a:cubicBezTo>
                <a:cubicBezTo>
                  <a:pt x="1235033" y="720437"/>
                  <a:pt x="1248369" y="719463"/>
                  <a:pt x="1258784" y="712519"/>
                </a:cubicBezTo>
                <a:lnTo>
                  <a:pt x="1330036" y="665018"/>
                </a:lnTo>
                <a:cubicBezTo>
                  <a:pt x="1351704" y="632516"/>
                  <a:pt x="1351911" y="622309"/>
                  <a:pt x="1389413" y="605642"/>
                </a:cubicBezTo>
                <a:cubicBezTo>
                  <a:pt x="1389428" y="605635"/>
                  <a:pt x="1478470" y="575956"/>
                  <a:pt x="1496291" y="570016"/>
                </a:cubicBezTo>
                <a:cubicBezTo>
                  <a:pt x="1508166" y="566057"/>
                  <a:pt x="1521501" y="565083"/>
                  <a:pt x="1531917" y="558140"/>
                </a:cubicBezTo>
                <a:cubicBezTo>
                  <a:pt x="1574562" y="529711"/>
                  <a:pt x="1578232" y="522751"/>
                  <a:pt x="1638795" y="510639"/>
                </a:cubicBezTo>
                <a:cubicBezTo>
                  <a:pt x="1658587" y="506681"/>
                  <a:pt x="1678698" y="504075"/>
                  <a:pt x="1698171" y="498764"/>
                </a:cubicBezTo>
                <a:cubicBezTo>
                  <a:pt x="1722324" y="492177"/>
                  <a:pt x="1769423" y="475013"/>
                  <a:pt x="1769423" y="475013"/>
                </a:cubicBezTo>
                <a:cubicBezTo>
                  <a:pt x="1812966" y="409699"/>
                  <a:pt x="1769423" y="465117"/>
                  <a:pt x="1828800" y="415636"/>
                </a:cubicBezTo>
                <a:cubicBezTo>
                  <a:pt x="1841702" y="404885"/>
                  <a:pt x="1849745" y="388166"/>
                  <a:pt x="1864426" y="380010"/>
                </a:cubicBezTo>
                <a:cubicBezTo>
                  <a:pt x="1914371" y="352263"/>
                  <a:pt x="1976592" y="351596"/>
                  <a:pt x="2030680" y="344384"/>
                </a:cubicBezTo>
                <a:cubicBezTo>
                  <a:pt x="2058425" y="340685"/>
                  <a:pt x="2086269" y="337516"/>
                  <a:pt x="2113808" y="332509"/>
                </a:cubicBezTo>
                <a:cubicBezTo>
                  <a:pt x="2153295" y="325330"/>
                  <a:pt x="2195375" y="309278"/>
                  <a:pt x="2232561" y="296883"/>
                </a:cubicBezTo>
                <a:lnTo>
                  <a:pt x="2268187" y="285008"/>
                </a:lnTo>
                <a:cubicBezTo>
                  <a:pt x="2280062" y="277091"/>
                  <a:pt x="2291047" y="267640"/>
                  <a:pt x="2303813" y="261257"/>
                </a:cubicBezTo>
                <a:cubicBezTo>
                  <a:pt x="2315009" y="255659"/>
                  <a:pt x="2329024" y="256326"/>
                  <a:pt x="2339439" y="249382"/>
                </a:cubicBezTo>
                <a:cubicBezTo>
                  <a:pt x="2353413" y="240066"/>
                  <a:pt x="2362163" y="224507"/>
                  <a:pt x="2375065" y="213756"/>
                </a:cubicBezTo>
                <a:cubicBezTo>
                  <a:pt x="2405760" y="188177"/>
                  <a:pt x="2410610" y="190032"/>
                  <a:pt x="2446317" y="178130"/>
                </a:cubicBezTo>
                <a:cubicBezTo>
                  <a:pt x="2458192" y="170213"/>
                  <a:pt x="2469177" y="160762"/>
                  <a:pt x="2481943" y="154379"/>
                </a:cubicBezTo>
                <a:cubicBezTo>
                  <a:pt x="2493139" y="148781"/>
                  <a:pt x="2507154" y="149448"/>
                  <a:pt x="2517569" y="142504"/>
                </a:cubicBezTo>
                <a:cubicBezTo>
                  <a:pt x="2606524" y="83201"/>
                  <a:pt x="2504111" y="123239"/>
                  <a:pt x="2588821" y="95003"/>
                </a:cubicBezTo>
                <a:cubicBezTo>
                  <a:pt x="2600696" y="87086"/>
                  <a:pt x="2611405" y="77049"/>
                  <a:pt x="2624447" y="71252"/>
                </a:cubicBezTo>
                <a:cubicBezTo>
                  <a:pt x="2701748" y="36895"/>
                  <a:pt x="2732639" y="44143"/>
                  <a:pt x="2826327" y="35626"/>
                </a:cubicBezTo>
                <a:cubicBezTo>
                  <a:pt x="2924136" y="3024"/>
                  <a:pt x="2822232" y="33660"/>
                  <a:pt x="3040083" y="11875"/>
                </a:cubicBezTo>
                <a:cubicBezTo>
                  <a:pt x="3060167" y="9867"/>
                  <a:pt x="3079667" y="3958"/>
                  <a:pt x="3099459" y="0"/>
                </a:cubicBezTo>
                <a:cubicBezTo>
                  <a:pt x="3131127" y="3958"/>
                  <a:pt x="3165298" y="-1086"/>
                  <a:pt x="3194462" y="11875"/>
                </a:cubicBezTo>
                <a:cubicBezTo>
                  <a:pt x="3241231" y="32661"/>
                  <a:pt x="3175498" y="79935"/>
                  <a:pt x="3170711" y="83127"/>
                </a:cubicBezTo>
                <a:cubicBezTo>
                  <a:pt x="3160296" y="90071"/>
                  <a:pt x="3147121" y="91564"/>
                  <a:pt x="3135085" y="95003"/>
                </a:cubicBezTo>
                <a:cubicBezTo>
                  <a:pt x="3030680" y="124834"/>
                  <a:pt x="3137397" y="90274"/>
                  <a:pt x="3051958" y="118753"/>
                </a:cubicBezTo>
                <a:cubicBezTo>
                  <a:pt x="3035422" y="135289"/>
                  <a:pt x="3005505" y="169864"/>
                  <a:pt x="2980706" y="178130"/>
                </a:cubicBezTo>
                <a:cubicBezTo>
                  <a:pt x="2957863" y="185744"/>
                  <a:pt x="2933205" y="186047"/>
                  <a:pt x="2909454" y="190005"/>
                </a:cubicBezTo>
                <a:cubicBezTo>
                  <a:pt x="2788688" y="270515"/>
                  <a:pt x="2866683" y="235607"/>
                  <a:pt x="2660072" y="249382"/>
                </a:cubicBezTo>
                <a:cubicBezTo>
                  <a:pt x="2637453" y="317241"/>
                  <a:pt x="2666858" y="260692"/>
                  <a:pt x="2612571" y="296883"/>
                </a:cubicBezTo>
                <a:cubicBezTo>
                  <a:pt x="2598597" y="306199"/>
                  <a:pt x="2590919" y="323193"/>
                  <a:pt x="2576945" y="332509"/>
                </a:cubicBezTo>
                <a:cubicBezTo>
                  <a:pt x="2566530" y="339453"/>
                  <a:pt x="2553727" y="342730"/>
                  <a:pt x="2541319" y="344384"/>
                </a:cubicBezTo>
                <a:cubicBezTo>
                  <a:pt x="2494071" y="350684"/>
                  <a:pt x="2446316" y="352301"/>
                  <a:pt x="2398815" y="356260"/>
                </a:cubicBezTo>
                <a:cubicBezTo>
                  <a:pt x="2268888" y="399568"/>
                  <a:pt x="2465687" y="330498"/>
                  <a:pt x="2327563" y="391886"/>
                </a:cubicBezTo>
                <a:cubicBezTo>
                  <a:pt x="2304685" y="402054"/>
                  <a:pt x="2280062" y="407719"/>
                  <a:pt x="2256311" y="415636"/>
                </a:cubicBezTo>
                <a:cubicBezTo>
                  <a:pt x="2244436" y="419594"/>
                  <a:pt x="2231101" y="420569"/>
                  <a:pt x="2220685" y="427512"/>
                </a:cubicBezTo>
                <a:lnTo>
                  <a:pt x="2185059" y="451262"/>
                </a:lnTo>
                <a:cubicBezTo>
                  <a:pt x="2181101" y="463137"/>
                  <a:pt x="2176623" y="474852"/>
                  <a:pt x="2173184" y="486888"/>
                </a:cubicBezTo>
                <a:cubicBezTo>
                  <a:pt x="2168700" y="502581"/>
                  <a:pt x="2173701" y="523768"/>
                  <a:pt x="2161309" y="534390"/>
                </a:cubicBezTo>
                <a:cubicBezTo>
                  <a:pt x="2142301" y="550683"/>
                  <a:pt x="2114345" y="552068"/>
                  <a:pt x="2090057" y="558140"/>
                </a:cubicBezTo>
                <a:cubicBezTo>
                  <a:pt x="2030412" y="573052"/>
                  <a:pt x="2058040" y="564855"/>
                  <a:pt x="2006930" y="581891"/>
                </a:cubicBezTo>
                <a:cubicBezTo>
                  <a:pt x="1991096" y="605642"/>
                  <a:pt x="1986508" y="644117"/>
                  <a:pt x="1959428" y="653143"/>
                </a:cubicBezTo>
                <a:lnTo>
                  <a:pt x="1888176" y="676893"/>
                </a:lnTo>
                <a:lnTo>
                  <a:pt x="1852550" y="688769"/>
                </a:lnTo>
                <a:cubicBezTo>
                  <a:pt x="1848592" y="700644"/>
                  <a:pt x="1848495" y="714620"/>
                  <a:pt x="1840675" y="724395"/>
                </a:cubicBezTo>
                <a:cubicBezTo>
                  <a:pt x="1831759" y="735540"/>
                  <a:pt x="1817814" y="741762"/>
                  <a:pt x="1805049" y="748145"/>
                </a:cubicBezTo>
                <a:cubicBezTo>
                  <a:pt x="1786062" y="757639"/>
                  <a:pt x="1739685" y="766821"/>
                  <a:pt x="1721922" y="771896"/>
                </a:cubicBezTo>
                <a:cubicBezTo>
                  <a:pt x="1709886" y="775335"/>
                  <a:pt x="1698171" y="779813"/>
                  <a:pt x="1686296" y="783771"/>
                </a:cubicBezTo>
                <a:cubicBezTo>
                  <a:pt x="1618227" y="885873"/>
                  <a:pt x="1708864" y="765715"/>
                  <a:pt x="1626919" y="831273"/>
                </a:cubicBezTo>
                <a:cubicBezTo>
                  <a:pt x="1550187" y="892660"/>
                  <a:pt x="1657088" y="848927"/>
                  <a:pt x="1567543" y="878774"/>
                </a:cubicBezTo>
                <a:cubicBezTo>
                  <a:pt x="1555668" y="886691"/>
                  <a:pt x="1542009" y="892433"/>
                  <a:pt x="1531917" y="902525"/>
                </a:cubicBezTo>
                <a:cubicBezTo>
                  <a:pt x="1521825" y="912617"/>
                  <a:pt x="1520269" y="930587"/>
                  <a:pt x="1508166" y="938151"/>
                </a:cubicBezTo>
                <a:cubicBezTo>
                  <a:pt x="1486936" y="951420"/>
                  <a:pt x="1436914" y="961901"/>
                  <a:pt x="1436914" y="961901"/>
                </a:cubicBezTo>
                <a:cubicBezTo>
                  <a:pt x="1413163" y="977735"/>
                  <a:pt x="1381496" y="985652"/>
                  <a:pt x="1365662" y="1009403"/>
                </a:cubicBezTo>
                <a:cubicBezTo>
                  <a:pt x="1332595" y="1059003"/>
                  <a:pt x="1352003" y="1034937"/>
                  <a:pt x="1306285" y="1080655"/>
                </a:cubicBezTo>
                <a:cubicBezTo>
                  <a:pt x="1302327" y="1092530"/>
                  <a:pt x="1304596" y="1109005"/>
                  <a:pt x="1294410" y="1116281"/>
                </a:cubicBezTo>
                <a:cubicBezTo>
                  <a:pt x="1274141" y="1130759"/>
                  <a:pt x="1204115" y="1143369"/>
                  <a:pt x="1175657" y="1151906"/>
                </a:cubicBezTo>
                <a:cubicBezTo>
                  <a:pt x="1151677" y="1159100"/>
                  <a:pt x="1128156" y="1167740"/>
                  <a:pt x="1104405" y="1175657"/>
                </a:cubicBezTo>
                <a:lnTo>
                  <a:pt x="1068779" y="1187532"/>
                </a:lnTo>
                <a:cubicBezTo>
                  <a:pt x="1056904" y="1195449"/>
                  <a:pt x="1046195" y="1205486"/>
                  <a:pt x="1033153" y="1211283"/>
                </a:cubicBezTo>
                <a:cubicBezTo>
                  <a:pt x="962408" y="1242726"/>
                  <a:pt x="956430" y="1232790"/>
                  <a:pt x="878774" y="1246909"/>
                </a:cubicBezTo>
                <a:cubicBezTo>
                  <a:pt x="862716" y="1249829"/>
                  <a:pt x="847205" y="1255243"/>
                  <a:pt x="831272" y="1258784"/>
                </a:cubicBezTo>
                <a:cubicBezTo>
                  <a:pt x="811569" y="1263163"/>
                  <a:pt x="791477" y="1265765"/>
                  <a:pt x="771896" y="1270660"/>
                </a:cubicBezTo>
                <a:cubicBezTo>
                  <a:pt x="759752" y="1273696"/>
                  <a:pt x="748678" y="1280881"/>
                  <a:pt x="736270" y="1282535"/>
                </a:cubicBezTo>
                <a:cubicBezTo>
                  <a:pt x="689022" y="1288835"/>
                  <a:pt x="641267" y="1290452"/>
                  <a:pt x="593766" y="1294410"/>
                </a:cubicBezTo>
                <a:cubicBezTo>
                  <a:pt x="531061" y="1315313"/>
                  <a:pt x="568554" y="1299343"/>
                  <a:pt x="486888" y="1353787"/>
                </a:cubicBezTo>
                <a:cubicBezTo>
                  <a:pt x="475013" y="1361704"/>
                  <a:pt x="464802" y="1373025"/>
                  <a:pt x="451262" y="1377538"/>
                </a:cubicBezTo>
                <a:cubicBezTo>
                  <a:pt x="411587" y="1390763"/>
                  <a:pt x="412872" y="1391346"/>
                  <a:pt x="368135" y="1401288"/>
                </a:cubicBezTo>
                <a:cubicBezTo>
                  <a:pt x="282156" y="1420395"/>
                  <a:pt x="336792" y="1403820"/>
                  <a:pt x="273132" y="1425039"/>
                </a:cubicBezTo>
                <a:cubicBezTo>
                  <a:pt x="249381" y="1448790"/>
                  <a:pt x="235302" y="1492949"/>
                  <a:pt x="201880" y="1496291"/>
                </a:cubicBezTo>
                <a:cubicBezTo>
                  <a:pt x="43739" y="1512105"/>
                  <a:pt x="122909" y="1508166"/>
                  <a:pt x="0" y="1496291"/>
                </a:cubicBezTo>
                <a:close/>
              </a:path>
            </a:pathLst>
          </a:custGeom>
          <a:gradFill>
            <a:gsLst>
              <a:gs pos="16000">
                <a:srgbClr val="080808"/>
              </a:gs>
              <a:gs pos="57000">
                <a:schemeClr val="tx1">
                  <a:lumMod val="94000"/>
                </a:schemeClr>
              </a:gs>
            </a:gsLst>
            <a:lin ang="14700000" scaled="0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130" name="Dowolny kształt 129"/>
          <p:cNvSpPr/>
          <p:nvPr/>
        </p:nvSpPr>
        <p:spPr bwMode="auto">
          <a:xfrm>
            <a:off x="1888471" y="534227"/>
            <a:ext cx="7094483" cy="5234271"/>
          </a:xfrm>
          <a:custGeom>
            <a:avLst/>
            <a:gdLst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5402317 w 7094483"/>
              <a:gd name="connsiteY190" fmla="*/ 2322905 h 5234271"/>
              <a:gd name="connsiteX191" fmla="*/ 5339255 w 7094483"/>
              <a:gd name="connsiteY191" fmla="*/ 2364947 h 5234271"/>
              <a:gd name="connsiteX192" fmla="*/ 5255173 w 7094483"/>
              <a:gd name="connsiteY192" fmla="*/ 2459540 h 5234271"/>
              <a:gd name="connsiteX193" fmla="*/ 5223642 w 7094483"/>
              <a:gd name="connsiteY193" fmla="*/ 2491071 h 5234271"/>
              <a:gd name="connsiteX194" fmla="*/ 5192111 w 7094483"/>
              <a:gd name="connsiteY194" fmla="*/ 2512091 h 5234271"/>
              <a:gd name="connsiteX195" fmla="*/ 5160580 w 7094483"/>
              <a:gd name="connsiteY195" fmla="*/ 2543622 h 5234271"/>
              <a:gd name="connsiteX196" fmla="*/ 5139559 w 7094483"/>
              <a:gd name="connsiteY196" fmla="*/ 2575153 h 5234271"/>
              <a:gd name="connsiteX197" fmla="*/ 5076497 w 7094483"/>
              <a:gd name="connsiteY197" fmla="*/ 2617195 h 5234271"/>
              <a:gd name="connsiteX198" fmla="*/ 4981904 w 7094483"/>
              <a:gd name="connsiteY198" fmla="*/ 2701278 h 5234271"/>
              <a:gd name="connsiteX199" fmla="*/ 4929352 w 7094483"/>
              <a:gd name="connsiteY199" fmla="*/ 2743319 h 5234271"/>
              <a:gd name="connsiteX200" fmla="*/ 4908331 w 7094483"/>
              <a:gd name="connsiteY200" fmla="*/ 2774850 h 5234271"/>
              <a:gd name="connsiteX201" fmla="*/ 4845269 w 7094483"/>
              <a:gd name="connsiteY201" fmla="*/ 2816891 h 5234271"/>
              <a:gd name="connsiteX202" fmla="*/ 4771697 w 7094483"/>
              <a:gd name="connsiteY202" fmla="*/ 2900974 h 5234271"/>
              <a:gd name="connsiteX203" fmla="*/ 4508938 w 7094483"/>
              <a:gd name="connsiteY203" fmla="*/ 2900974 h 5234271"/>
              <a:gd name="connsiteX204" fmla="*/ 4477407 w 7094483"/>
              <a:gd name="connsiteY204" fmla="*/ 2932505 h 5234271"/>
              <a:gd name="connsiteX205" fmla="*/ 4445876 w 7094483"/>
              <a:gd name="connsiteY205" fmla="*/ 2953526 h 5234271"/>
              <a:gd name="connsiteX206" fmla="*/ 4340773 w 7094483"/>
              <a:gd name="connsiteY206" fmla="*/ 2985057 h 5234271"/>
              <a:gd name="connsiteX207" fmla="*/ 4309242 w 7094483"/>
              <a:gd name="connsiteY207" fmla="*/ 2995567 h 5234271"/>
              <a:gd name="connsiteX208" fmla="*/ 4277711 w 7094483"/>
              <a:gd name="connsiteY208" fmla="*/ 3027098 h 5234271"/>
              <a:gd name="connsiteX209" fmla="*/ 4246180 w 7094483"/>
              <a:gd name="connsiteY209" fmla="*/ 3048119 h 5234271"/>
              <a:gd name="connsiteX210" fmla="*/ 4225159 w 7094483"/>
              <a:gd name="connsiteY210" fmla="*/ 3079650 h 5234271"/>
              <a:gd name="connsiteX211" fmla="*/ 4193628 w 7094483"/>
              <a:gd name="connsiteY211" fmla="*/ 3100671 h 5234271"/>
              <a:gd name="connsiteX212" fmla="*/ 4099035 w 7094483"/>
              <a:gd name="connsiteY212" fmla="*/ 3174243 h 5234271"/>
              <a:gd name="connsiteX213" fmla="*/ 4067504 w 7094483"/>
              <a:gd name="connsiteY213" fmla="*/ 3195264 h 5234271"/>
              <a:gd name="connsiteX214" fmla="*/ 4004442 w 7094483"/>
              <a:gd name="connsiteY214" fmla="*/ 3216284 h 5234271"/>
              <a:gd name="connsiteX215" fmla="*/ 3972911 w 7094483"/>
              <a:gd name="connsiteY215" fmla="*/ 3226795 h 5234271"/>
              <a:gd name="connsiteX216" fmla="*/ 3909849 w 7094483"/>
              <a:gd name="connsiteY216" fmla="*/ 3237305 h 5234271"/>
              <a:gd name="connsiteX217" fmla="*/ 3815255 w 7094483"/>
              <a:gd name="connsiteY217" fmla="*/ 3268836 h 5234271"/>
              <a:gd name="connsiteX218" fmla="*/ 3783724 w 7094483"/>
              <a:gd name="connsiteY218" fmla="*/ 3279347 h 5234271"/>
              <a:gd name="connsiteX219" fmla="*/ 3752193 w 7094483"/>
              <a:gd name="connsiteY219" fmla="*/ 3300367 h 5234271"/>
              <a:gd name="connsiteX220" fmla="*/ 3731173 w 7094483"/>
              <a:gd name="connsiteY220" fmla="*/ 3363429 h 5234271"/>
              <a:gd name="connsiteX221" fmla="*/ 3636580 w 7094483"/>
              <a:gd name="connsiteY221" fmla="*/ 3415981 h 5234271"/>
              <a:gd name="connsiteX222" fmla="*/ 3584028 w 7094483"/>
              <a:gd name="connsiteY222" fmla="*/ 3468533 h 5234271"/>
              <a:gd name="connsiteX223" fmla="*/ 3541986 w 7094483"/>
              <a:gd name="connsiteY223" fmla="*/ 3563126 h 5234271"/>
              <a:gd name="connsiteX224" fmla="*/ 3478924 w 7094483"/>
              <a:gd name="connsiteY224" fmla="*/ 3584147 h 5234271"/>
              <a:gd name="connsiteX225" fmla="*/ 3447393 w 7094483"/>
              <a:gd name="connsiteY225" fmla="*/ 3594657 h 5234271"/>
              <a:gd name="connsiteX226" fmla="*/ 3415862 w 7094483"/>
              <a:gd name="connsiteY226" fmla="*/ 3615678 h 5234271"/>
              <a:gd name="connsiteX227" fmla="*/ 3384331 w 7094483"/>
              <a:gd name="connsiteY227" fmla="*/ 3626188 h 5234271"/>
              <a:gd name="connsiteX228" fmla="*/ 3373821 w 7094483"/>
              <a:gd name="connsiteY228" fmla="*/ 3657719 h 5234271"/>
              <a:gd name="connsiteX229" fmla="*/ 3363311 w 7094483"/>
              <a:gd name="connsiteY229" fmla="*/ 3783843 h 5234271"/>
              <a:gd name="connsiteX230" fmla="*/ 3331780 w 7094483"/>
              <a:gd name="connsiteY230" fmla="*/ 3794353 h 5234271"/>
              <a:gd name="connsiteX231" fmla="*/ 3300249 w 7094483"/>
              <a:gd name="connsiteY231" fmla="*/ 3815374 h 5234271"/>
              <a:gd name="connsiteX232" fmla="*/ 3153104 w 7094483"/>
              <a:gd name="connsiteY232" fmla="*/ 3836395 h 5234271"/>
              <a:gd name="connsiteX233" fmla="*/ 3090042 w 7094483"/>
              <a:gd name="connsiteY233" fmla="*/ 3878436 h 5234271"/>
              <a:gd name="connsiteX234" fmla="*/ 2995449 w 7094483"/>
              <a:gd name="connsiteY234" fmla="*/ 3899457 h 5234271"/>
              <a:gd name="connsiteX235" fmla="*/ 2932386 w 7094483"/>
              <a:gd name="connsiteY235" fmla="*/ 3952009 h 5234271"/>
              <a:gd name="connsiteX236" fmla="*/ 2869324 w 7094483"/>
              <a:gd name="connsiteY236" fmla="*/ 3983540 h 5234271"/>
              <a:gd name="connsiteX237" fmla="*/ 2806262 w 7094483"/>
              <a:gd name="connsiteY237" fmla="*/ 4015071 h 5234271"/>
              <a:gd name="connsiteX238" fmla="*/ 2764221 w 7094483"/>
              <a:gd name="connsiteY238" fmla="*/ 4057112 h 5234271"/>
              <a:gd name="connsiteX239" fmla="*/ 2743200 w 7094483"/>
              <a:gd name="connsiteY239" fmla="*/ 4088643 h 5234271"/>
              <a:gd name="connsiteX240" fmla="*/ 2711669 w 7094483"/>
              <a:gd name="connsiteY240" fmla="*/ 4109664 h 5234271"/>
              <a:gd name="connsiteX241" fmla="*/ 2617076 w 7094483"/>
              <a:gd name="connsiteY241" fmla="*/ 4183236 h 5234271"/>
              <a:gd name="connsiteX242" fmla="*/ 2585545 w 7094483"/>
              <a:gd name="connsiteY242" fmla="*/ 4214767 h 5234271"/>
              <a:gd name="connsiteX243" fmla="*/ 2522483 w 7094483"/>
              <a:gd name="connsiteY243" fmla="*/ 4235788 h 5234271"/>
              <a:gd name="connsiteX244" fmla="*/ 2459421 w 7094483"/>
              <a:gd name="connsiteY244" fmla="*/ 4277829 h 5234271"/>
              <a:gd name="connsiteX245" fmla="*/ 2396359 w 7094483"/>
              <a:gd name="connsiteY245" fmla="*/ 4330381 h 5234271"/>
              <a:gd name="connsiteX246" fmla="*/ 2375338 w 7094483"/>
              <a:gd name="connsiteY246" fmla="*/ 4361912 h 5234271"/>
              <a:gd name="connsiteX247" fmla="*/ 2270235 w 7094483"/>
              <a:gd name="connsiteY247" fmla="*/ 4414464 h 5234271"/>
              <a:gd name="connsiteX248" fmla="*/ 2217683 w 7094483"/>
              <a:gd name="connsiteY248" fmla="*/ 4424974 h 5234271"/>
              <a:gd name="connsiteX249" fmla="*/ 2154621 w 7094483"/>
              <a:gd name="connsiteY249" fmla="*/ 4445995 h 5234271"/>
              <a:gd name="connsiteX250" fmla="*/ 2091559 w 7094483"/>
              <a:gd name="connsiteY250" fmla="*/ 4488036 h 5234271"/>
              <a:gd name="connsiteX251" fmla="*/ 2028497 w 7094483"/>
              <a:gd name="connsiteY251" fmla="*/ 4519567 h 5234271"/>
              <a:gd name="connsiteX252" fmla="*/ 1933904 w 7094483"/>
              <a:gd name="connsiteY252" fmla="*/ 4572119 h 5234271"/>
              <a:gd name="connsiteX253" fmla="*/ 1723697 w 7094483"/>
              <a:gd name="connsiteY253" fmla="*/ 4603650 h 5234271"/>
              <a:gd name="connsiteX254" fmla="*/ 1713186 w 7094483"/>
              <a:gd name="connsiteY254" fmla="*/ 4635181 h 5234271"/>
              <a:gd name="connsiteX255" fmla="*/ 1650124 w 7094483"/>
              <a:gd name="connsiteY255" fmla="*/ 4687733 h 5234271"/>
              <a:gd name="connsiteX256" fmla="*/ 1618593 w 7094483"/>
              <a:gd name="connsiteY256" fmla="*/ 4719264 h 5234271"/>
              <a:gd name="connsiteX257" fmla="*/ 1555531 w 7094483"/>
              <a:gd name="connsiteY257" fmla="*/ 4740284 h 5234271"/>
              <a:gd name="connsiteX258" fmla="*/ 1524000 w 7094483"/>
              <a:gd name="connsiteY258" fmla="*/ 4750795 h 5234271"/>
              <a:gd name="connsiteX259" fmla="*/ 1460938 w 7094483"/>
              <a:gd name="connsiteY259" fmla="*/ 4792836 h 5234271"/>
              <a:gd name="connsiteX260" fmla="*/ 1397876 w 7094483"/>
              <a:gd name="connsiteY260" fmla="*/ 4834878 h 5234271"/>
              <a:gd name="connsiteX261" fmla="*/ 1366345 w 7094483"/>
              <a:gd name="connsiteY261" fmla="*/ 4845388 h 5234271"/>
              <a:gd name="connsiteX262" fmla="*/ 1271752 w 7094483"/>
              <a:gd name="connsiteY262" fmla="*/ 4866409 h 5234271"/>
              <a:gd name="connsiteX263" fmla="*/ 1208690 w 7094483"/>
              <a:gd name="connsiteY263" fmla="*/ 4876919 h 5234271"/>
              <a:gd name="connsiteX264" fmla="*/ 1093076 w 7094483"/>
              <a:gd name="connsiteY264" fmla="*/ 4908450 h 5234271"/>
              <a:gd name="connsiteX265" fmla="*/ 1061545 w 7094483"/>
              <a:gd name="connsiteY265" fmla="*/ 4929471 h 5234271"/>
              <a:gd name="connsiteX266" fmla="*/ 998483 w 7094483"/>
              <a:gd name="connsiteY266" fmla="*/ 4950491 h 5234271"/>
              <a:gd name="connsiteX267" fmla="*/ 935421 w 7094483"/>
              <a:gd name="connsiteY267" fmla="*/ 4982022 h 5234271"/>
              <a:gd name="connsiteX268" fmla="*/ 872359 w 7094483"/>
              <a:gd name="connsiteY268" fmla="*/ 5024064 h 5234271"/>
              <a:gd name="connsiteX269" fmla="*/ 777766 w 7094483"/>
              <a:gd name="connsiteY269" fmla="*/ 5034574 h 5234271"/>
              <a:gd name="connsiteX270" fmla="*/ 756745 w 7094483"/>
              <a:gd name="connsiteY270" fmla="*/ 5066105 h 5234271"/>
              <a:gd name="connsiteX271" fmla="*/ 693683 w 7094483"/>
              <a:gd name="connsiteY271" fmla="*/ 5097636 h 5234271"/>
              <a:gd name="connsiteX272" fmla="*/ 493986 w 7094483"/>
              <a:gd name="connsiteY272" fmla="*/ 5087126 h 5234271"/>
              <a:gd name="connsiteX273" fmla="*/ 388883 w 7094483"/>
              <a:gd name="connsiteY273" fmla="*/ 5097636 h 5234271"/>
              <a:gd name="connsiteX274" fmla="*/ 325821 w 7094483"/>
              <a:gd name="connsiteY274" fmla="*/ 5118657 h 5234271"/>
              <a:gd name="connsiteX275" fmla="*/ 294290 w 7094483"/>
              <a:gd name="connsiteY275" fmla="*/ 5139678 h 5234271"/>
              <a:gd name="connsiteX276" fmla="*/ 252249 w 7094483"/>
              <a:gd name="connsiteY276" fmla="*/ 5181719 h 5234271"/>
              <a:gd name="connsiteX277" fmla="*/ 220717 w 7094483"/>
              <a:gd name="connsiteY277" fmla="*/ 5202740 h 5234271"/>
              <a:gd name="connsiteX278" fmla="*/ 94593 w 7094483"/>
              <a:gd name="connsiteY278" fmla="*/ 5234271 h 5234271"/>
              <a:gd name="connsiteX279" fmla="*/ 52552 w 7094483"/>
              <a:gd name="connsiteY279" fmla="*/ 5171209 h 5234271"/>
              <a:gd name="connsiteX280" fmla="*/ 63062 w 7094483"/>
              <a:gd name="connsiteY280" fmla="*/ 5139678 h 5234271"/>
              <a:gd name="connsiteX281" fmla="*/ 94593 w 7094483"/>
              <a:gd name="connsiteY281" fmla="*/ 5118657 h 5234271"/>
              <a:gd name="connsiteX282" fmla="*/ 94593 w 7094483"/>
              <a:gd name="connsiteY282" fmla="*/ 5118657 h 523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</a:cxnLst>
            <a:rect l="l" t="t" r="r" b="b"/>
            <a:pathLst>
              <a:path w="7094483" h="5234271">
                <a:moveTo>
                  <a:pt x="0" y="5181719"/>
                </a:moveTo>
                <a:lnTo>
                  <a:pt x="0" y="5181719"/>
                </a:lnTo>
                <a:cubicBezTo>
                  <a:pt x="24524" y="5160698"/>
                  <a:pt x="49564" y="5140265"/>
                  <a:pt x="73573" y="5118657"/>
                </a:cubicBezTo>
                <a:cubicBezTo>
                  <a:pt x="97720" y="5096924"/>
                  <a:pt x="106602" y="5079453"/>
                  <a:pt x="136635" y="5066105"/>
                </a:cubicBezTo>
                <a:cubicBezTo>
                  <a:pt x="156883" y="5057106"/>
                  <a:pt x="199697" y="5045084"/>
                  <a:pt x="199697" y="5045084"/>
                </a:cubicBezTo>
                <a:cubicBezTo>
                  <a:pt x="206704" y="5034574"/>
                  <a:pt x="211785" y="5022485"/>
                  <a:pt x="220717" y="5013553"/>
                </a:cubicBezTo>
                <a:cubicBezTo>
                  <a:pt x="241090" y="4993181"/>
                  <a:pt x="258138" y="4990570"/>
                  <a:pt x="283780" y="4982022"/>
                </a:cubicBezTo>
                <a:cubicBezTo>
                  <a:pt x="290787" y="4971512"/>
                  <a:pt x="295868" y="4959423"/>
                  <a:pt x="304800" y="4950491"/>
                </a:cubicBezTo>
                <a:cubicBezTo>
                  <a:pt x="325173" y="4930118"/>
                  <a:pt x="342219" y="4927508"/>
                  <a:pt x="367862" y="4918960"/>
                </a:cubicBezTo>
                <a:cubicBezTo>
                  <a:pt x="378372" y="4908450"/>
                  <a:pt x="387974" y="4896945"/>
                  <a:pt x="399393" y="4887429"/>
                </a:cubicBezTo>
                <a:cubicBezTo>
                  <a:pt x="409097" y="4879342"/>
                  <a:pt x="421992" y="4875341"/>
                  <a:pt x="430924" y="4866409"/>
                </a:cubicBezTo>
                <a:cubicBezTo>
                  <a:pt x="500997" y="4796337"/>
                  <a:pt x="399389" y="4869916"/>
                  <a:pt x="483476" y="4813857"/>
                </a:cubicBezTo>
                <a:cubicBezTo>
                  <a:pt x="490483" y="4803347"/>
                  <a:pt x="495565" y="4791258"/>
                  <a:pt x="504497" y="4782326"/>
                </a:cubicBezTo>
                <a:cubicBezTo>
                  <a:pt x="513429" y="4773394"/>
                  <a:pt x="528137" y="4771169"/>
                  <a:pt x="536028" y="4761305"/>
                </a:cubicBezTo>
                <a:cubicBezTo>
                  <a:pt x="542949" y="4752654"/>
                  <a:pt x="541583" y="4739683"/>
                  <a:pt x="546538" y="4729774"/>
                </a:cubicBezTo>
                <a:cubicBezTo>
                  <a:pt x="552187" y="4718476"/>
                  <a:pt x="560552" y="4708753"/>
                  <a:pt x="567559" y="4698243"/>
                </a:cubicBezTo>
                <a:cubicBezTo>
                  <a:pt x="571062" y="4687733"/>
                  <a:pt x="571924" y="4675930"/>
                  <a:pt x="578069" y="4666712"/>
                </a:cubicBezTo>
                <a:cubicBezTo>
                  <a:pt x="586314" y="4654344"/>
                  <a:pt x="598181" y="4644697"/>
                  <a:pt x="609600" y="4635181"/>
                </a:cubicBezTo>
                <a:cubicBezTo>
                  <a:pt x="631886" y="4616609"/>
                  <a:pt x="657469" y="4605991"/>
                  <a:pt x="683173" y="4593140"/>
                </a:cubicBezTo>
                <a:cubicBezTo>
                  <a:pt x="717774" y="4558539"/>
                  <a:pt x="727483" y="4544708"/>
                  <a:pt x="777766" y="4519567"/>
                </a:cubicBezTo>
                <a:cubicBezTo>
                  <a:pt x="791780" y="4512560"/>
                  <a:pt x="806372" y="4506608"/>
                  <a:pt x="819807" y="4498547"/>
                </a:cubicBezTo>
                <a:cubicBezTo>
                  <a:pt x="841471" y="4485549"/>
                  <a:pt x="861848" y="4470519"/>
                  <a:pt x="882869" y="4456505"/>
                </a:cubicBezTo>
                <a:cubicBezTo>
                  <a:pt x="893379" y="4449498"/>
                  <a:pt x="902416" y="4439478"/>
                  <a:pt x="914400" y="4435484"/>
                </a:cubicBezTo>
                <a:lnTo>
                  <a:pt x="1008993" y="4403953"/>
                </a:lnTo>
                <a:lnTo>
                  <a:pt x="1040524" y="4393443"/>
                </a:lnTo>
                <a:lnTo>
                  <a:pt x="1072055" y="4382933"/>
                </a:lnTo>
                <a:cubicBezTo>
                  <a:pt x="1093076" y="4368919"/>
                  <a:pt x="1117252" y="4358755"/>
                  <a:pt x="1135117" y="4340891"/>
                </a:cubicBezTo>
                <a:cubicBezTo>
                  <a:pt x="1162323" y="4313686"/>
                  <a:pt x="1191997" y="4279891"/>
                  <a:pt x="1229711" y="4267319"/>
                </a:cubicBezTo>
                <a:cubicBezTo>
                  <a:pt x="1309720" y="4240649"/>
                  <a:pt x="1271046" y="4250643"/>
                  <a:pt x="1345324" y="4235788"/>
                </a:cubicBezTo>
                <a:cubicBezTo>
                  <a:pt x="1435688" y="4175544"/>
                  <a:pt x="1321357" y="4247772"/>
                  <a:pt x="1408386" y="4204257"/>
                </a:cubicBezTo>
                <a:cubicBezTo>
                  <a:pt x="1419684" y="4198608"/>
                  <a:pt x="1428374" y="4188366"/>
                  <a:pt x="1439917" y="4183236"/>
                </a:cubicBezTo>
                <a:cubicBezTo>
                  <a:pt x="1460165" y="4174237"/>
                  <a:pt x="1481959" y="4169223"/>
                  <a:pt x="1502980" y="4162216"/>
                </a:cubicBezTo>
                <a:cubicBezTo>
                  <a:pt x="1513490" y="4158713"/>
                  <a:pt x="1525293" y="4157850"/>
                  <a:pt x="1534511" y="4151705"/>
                </a:cubicBezTo>
                <a:cubicBezTo>
                  <a:pt x="1693888" y="4045455"/>
                  <a:pt x="1530319" y="4160455"/>
                  <a:pt x="1629104" y="4078133"/>
                </a:cubicBezTo>
                <a:cubicBezTo>
                  <a:pt x="1638808" y="4070046"/>
                  <a:pt x="1650931" y="4065199"/>
                  <a:pt x="1660635" y="4057112"/>
                </a:cubicBezTo>
                <a:cubicBezTo>
                  <a:pt x="1672054" y="4047596"/>
                  <a:pt x="1680747" y="4035097"/>
                  <a:pt x="1692166" y="4025581"/>
                </a:cubicBezTo>
                <a:cubicBezTo>
                  <a:pt x="1701870" y="4017494"/>
                  <a:pt x="1713993" y="4012647"/>
                  <a:pt x="1723697" y="4004560"/>
                </a:cubicBezTo>
                <a:cubicBezTo>
                  <a:pt x="1751986" y="3980986"/>
                  <a:pt x="1753206" y="3966921"/>
                  <a:pt x="1786759" y="3952009"/>
                </a:cubicBezTo>
                <a:cubicBezTo>
                  <a:pt x="1807007" y="3943010"/>
                  <a:pt x="1849821" y="3930988"/>
                  <a:pt x="1849821" y="3930988"/>
                </a:cubicBezTo>
                <a:cubicBezTo>
                  <a:pt x="1860331" y="3923981"/>
                  <a:pt x="1870054" y="3915616"/>
                  <a:pt x="1881352" y="3909967"/>
                </a:cubicBezTo>
                <a:cubicBezTo>
                  <a:pt x="1891261" y="3905012"/>
                  <a:pt x="1904232" y="3906378"/>
                  <a:pt x="1912883" y="3899457"/>
                </a:cubicBezTo>
                <a:cubicBezTo>
                  <a:pt x="1980799" y="3845125"/>
                  <a:pt x="1886181" y="3883833"/>
                  <a:pt x="1965435" y="3857416"/>
                </a:cubicBezTo>
                <a:cubicBezTo>
                  <a:pt x="1985238" y="3837612"/>
                  <a:pt x="2002155" y="3816571"/>
                  <a:pt x="2028497" y="3804864"/>
                </a:cubicBezTo>
                <a:cubicBezTo>
                  <a:pt x="2048745" y="3795865"/>
                  <a:pt x="2091559" y="3783843"/>
                  <a:pt x="2091559" y="3783843"/>
                </a:cubicBezTo>
                <a:cubicBezTo>
                  <a:pt x="2112580" y="3769829"/>
                  <a:pt x="2136757" y="3759666"/>
                  <a:pt x="2154621" y="3741802"/>
                </a:cubicBezTo>
                <a:cubicBezTo>
                  <a:pt x="2165131" y="3731292"/>
                  <a:pt x="2173159" y="3717490"/>
                  <a:pt x="2186152" y="3710271"/>
                </a:cubicBezTo>
                <a:cubicBezTo>
                  <a:pt x="2205521" y="3699510"/>
                  <a:pt x="2249214" y="3689250"/>
                  <a:pt x="2249214" y="3689250"/>
                </a:cubicBezTo>
                <a:cubicBezTo>
                  <a:pt x="2333301" y="3633191"/>
                  <a:pt x="2231693" y="3706770"/>
                  <a:pt x="2301766" y="3636698"/>
                </a:cubicBezTo>
                <a:cubicBezTo>
                  <a:pt x="2310698" y="3627766"/>
                  <a:pt x="2322787" y="3622685"/>
                  <a:pt x="2333297" y="3615678"/>
                </a:cubicBezTo>
                <a:cubicBezTo>
                  <a:pt x="2353967" y="3584672"/>
                  <a:pt x="2355499" y="3577908"/>
                  <a:pt x="2385849" y="3552616"/>
                </a:cubicBezTo>
                <a:cubicBezTo>
                  <a:pt x="2395553" y="3544529"/>
                  <a:pt x="2407676" y="3539682"/>
                  <a:pt x="2417380" y="3531595"/>
                </a:cubicBezTo>
                <a:cubicBezTo>
                  <a:pt x="2428799" y="3522079"/>
                  <a:pt x="2435918" y="3507283"/>
                  <a:pt x="2448911" y="3500064"/>
                </a:cubicBezTo>
                <a:cubicBezTo>
                  <a:pt x="2468280" y="3489303"/>
                  <a:pt x="2511973" y="3479043"/>
                  <a:pt x="2511973" y="3479043"/>
                </a:cubicBezTo>
                <a:cubicBezTo>
                  <a:pt x="2522483" y="3468533"/>
                  <a:pt x="2531136" y="3455757"/>
                  <a:pt x="2543504" y="3447512"/>
                </a:cubicBezTo>
                <a:cubicBezTo>
                  <a:pt x="2552722" y="3441367"/>
                  <a:pt x="2565126" y="3441957"/>
                  <a:pt x="2575035" y="3437002"/>
                </a:cubicBezTo>
                <a:cubicBezTo>
                  <a:pt x="2586333" y="3431353"/>
                  <a:pt x="2596056" y="3422988"/>
                  <a:pt x="2606566" y="3415981"/>
                </a:cubicBezTo>
                <a:cubicBezTo>
                  <a:pt x="2645101" y="3358177"/>
                  <a:pt x="2606568" y="3407220"/>
                  <a:pt x="2659117" y="3363429"/>
                </a:cubicBezTo>
                <a:cubicBezTo>
                  <a:pt x="2670536" y="3353913"/>
                  <a:pt x="2679363" y="3341571"/>
                  <a:pt x="2690649" y="3331898"/>
                </a:cubicBezTo>
                <a:cubicBezTo>
                  <a:pt x="2717889" y="3308550"/>
                  <a:pt x="2768610" y="3276421"/>
                  <a:pt x="2795752" y="3258326"/>
                </a:cubicBezTo>
                <a:cubicBezTo>
                  <a:pt x="2806262" y="3251319"/>
                  <a:pt x="2818351" y="3246237"/>
                  <a:pt x="2827283" y="3237305"/>
                </a:cubicBezTo>
                <a:cubicBezTo>
                  <a:pt x="2837793" y="3226795"/>
                  <a:pt x="2846446" y="3214019"/>
                  <a:pt x="2858814" y="3205774"/>
                </a:cubicBezTo>
                <a:cubicBezTo>
                  <a:pt x="2868032" y="3199629"/>
                  <a:pt x="2879835" y="3198767"/>
                  <a:pt x="2890345" y="3195264"/>
                </a:cubicBezTo>
                <a:cubicBezTo>
                  <a:pt x="2900855" y="3184754"/>
                  <a:pt x="2910143" y="3172859"/>
                  <a:pt x="2921876" y="3163733"/>
                </a:cubicBezTo>
                <a:cubicBezTo>
                  <a:pt x="2941818" y="3148222"/>
                  <a:pt x="2967074" y="3139555"/>
                  <a:pt x="2984938" y="3121691"/>
                </a:cubicBezTo>
                <a:cubicBezTo>
                  <a:pt x="3005959" y="3100670"/>
                  <a:pt x="3023265" y="3075119"/>
                  <a:pt x="3048000" y="3058629"/>
                </a:cubicBezTo>
                <a:cubicBezTo>
                  <a:pt x="3069021" y="3044615"/>
                  <a:pt x="3093198" y="3034452"/>
                  <a:pt x="3111062" y="3016588"/>
                </a:cubicBezTo>
                <a:cubicBezTo>
                  <a:pt x="3150427" y="2977223"/>
                  <a:pt x="3128492" y="2989757"/>
                  <a:pt x="3174124" y="2974547"/>
                </a:cubicBezTo>
                <a:cubicBezTo>
                  <a:pt x="3184634" y="2967540"/>
                  <a:pt x="3194357" y="2959175"/>
                  <a:pt x="3205655" y="2953526"/>
                </a:cubicBezTo>
                <a:cubicBezTo>
                  <a:pt x="3215564" y="2948571"/>
                  <a:pt x="3227968" y="2949161"/>
                  <a:pt x="3237186" y="2943016"/>
                </a:cubicBezTo>
                <a:cubicBezTo>
                  <a:pt x="3288841" y="2908579"/>
                  <a:pt x="3250961" y="2918729"/>
                  <a:pt x="3289738" y="2879953"/>
                </a:cubicBezTo>
                <a:cubicBezTo>
                  <a:pt x="3298670" y="2871021"/>
                  <a:pt x="3310759" y="2865940"/>
                  <a:pt x="3321269" y="2858933"/>
                </a:cubicBezTo>
                <a:cubicBezTo>
                  <a:pt x="3324773" y="2848423"/>
                  <a:pt x="3324859" y="2836053"/>
                  <a:pt x="3331780" y="2827402"/>
                </a:cubicBezTo>
                <a:cubicBezTo>
                  <a:pt x="3339671" y="2817538"/>
                  <a:pt x="3353607" y="2814468"/>
                  <a:pt x="3363311" y="2806381"/>
                </a:cubicBezTo>
                <a:cubicBezTo>
                  <a:pt x="3444237" y="2738942"/>
                  <a:pt x="3348087" y="2806020"/>
                  <a:pt x="3426373" y="2753829"/>
                </a:cubicBezTo>
                <a:lnTo>
                  <a:pt x="3531476" y="2596174"/>
                </a:lnTo>
                <a:lnTo>
                  <a:pt x="3552497" y="2564643"/>
                </a:lnTo>
                <a:cubicBezTo>
                  <a:pt x="3559504" y="2554133"/>
                  <a:pt x="3563007" y="2540119"/>
                  <a:pt x="3573517" y="2533112"/>
                </a:cubicBezTo>
                <a:cubicBezTo>
                  <a:pt x="3604521" y="2512443"/>
                  <a:pt x="3611291" y="2510907"/>
                  <a:pt x="3636580" y="2480560"/>
                </a:cubicBezTo>
                <a:cubicBezTo>
                  <a:pt x="3644667" y="2470856"/>
                  <a:pt x="3648094" y="2457347"/>
                  <a:pt x="3657600" y="2449029"/>
                </a:cubicBezTo>
                <a:cubicBezTo>
                  <a:pt x="3676613" y="2432393"/>
                  <a:pt x="3699641" y="2421002"/>
                  <a:pt x="3720662" y="2406988"/>
                </a:cubicBezTo>
                <a:cubicBezTo>
                  <a:pt x="3731172" y="2399981"/>
                  <a:pt x="3740209" y="2389961"/>
                  <a:pt x="3752193" y="2385967"/>
                </a:cubicBezTo>
                <a:lnTo>
                  <a:pt x="3815255" y="2364947"/>
                </a:lnTo>
                <a:cubicBezTo>
                  <a:pt x="3852202" y="2309527"/>
                  <a:pt x="3814972" y="2350053"/>
                  <a:pt x="3878317" y="2322905"/>
                </a:cubicBezTo>
                <a:cubicBezTo>
                  <a:pt x="3889928" y="2317929"/>
                  <a:pt x="3898550" y="2307533"/>
                  <a:pt x="3909849" y="2301884"/>
                </a:cubicBezTo>
                <a:cubicBezTo>
                  <a:pt x="3919758" y="2296929"/>
                  <a:pt x="3930870" y="2294877"/>
                  <a:pt x="3941380" y="2291374"/>
                </a:cubicBezTo>
                <a:cubicBezTo>
                  <a:pt x="3951890" y="2284367"/>
                  <a:pt x="3961083" y="2274788"/>
                  <a:pt x="3972911" y="2270353"/>
                </a:cubicBezTo>
                <a:cubicBezTo>
                  <a:pt x="3989637" y="2264081"/>
                  <a:pt x="4008131" y="2264176"/>
                  <a:pt x="4025462" y="2259843"/>
                </a:cubicBezTo>
                <a:cubicBezTo>
                  <a:pt x="4036210" y="2257156"/>
                  <a:pt x="4046483" y="2252836"/>
                  <a:pt x="4056993" y="2249333"/>
                </a:cubicBezTo>
                <a:cubicBezTo>
                  <a:pt x="4135279" y="2197142"/>
                  <a:pt x="4039129" y="2264220"/>
                  <a:pt x="4120055" y="2196781"/>
                </a:cubicBezTo>
                <a:cubicBezTo>
                  <a:pt x="4129759" y="2188694"/>
                  <a:pt x="4141882" y="2183847"/>
                  <a:pt x="4151586" y="2175760"/>
                </a:cubicBezTo>
                <a:cubicBezTo>
                  <a:pt x="4204072" y="2132022"/>
                  <a:pt x="4159236" y="2152189"/>
                  <a:pt x="4214649" y="2133719"/>
                </a:cubicBezTo>
                <a:cubicBezTo>
                  <a:pt x="4264618" y="2100406"/>
                  <a:pt x="4234194" y="2116694"/>
                  <a:pt x="4309242" y="2091678"/>
                </a:cubicBezTo>
                <a:lnTo>
                  <a:pt x="4340773" y="2081167"/>
                </a:lnTo>
                <a:lnTo>
                  <a:pt x="4372304" y="2070657"/>
                </a:lnTo>
                <a:cubicBezTo>
                  <a:pt x="4382814" y="2060147"/>
                  <a:pt x="4392416" y="2048642"/>
                  <a:pt x="4403835" y="2039126"/>
                </a:cubicBezTo>
                <a:cubicBezTo>
                  <a:pt x="4413539" y="2031039"/>
                  <a:pt x="4426434" y="2027037"/>
                  <a:pt x="4435366" y="2018105"/>
                </a:cubicBezTo>
                <a:cubicBezTo>
                  <a:pt x="4484977" y="1968493"/>
                  <a:pt x="4432705" y="2006331"/>
                  <a:pt x="4466897" y="1955043"/>
                </a:cubicBezTo>
                <a:cubicBezTo>
                  <a:pt x="4489392" y="1921301"/>
                  <a:pt x="4496901" y="1924021"/>
                  <a:pt x="4529959" y="1913002"/>
                </a:cubicBezTo>
                <a:cubicBezTo>
                  <a:pt x="4587489" y="1932178"/>
                  <a:pt x="4562214" y="1928647"/>
                  <a:pt x="4656083" y="1913002"/>
                </a:cubicBezTo>
                <a:cubicBezTo>
                  <a:pt x="4667011" y="1911181"/>
                  <a:pt x="4677929" y="1907871"/>
                  <a:pt x="4687614" y="1902491"/>
                </a:cubicBezTo>
                <a:cubicBezTo>
                  <a:pt x="4709698" y="1890222"/>
                  <a:pt x="4726709" y="1868439"/>
                  <a:pt x="4750676" y="1860450"/>
                </a:cubicBezTo>
                <a:lnTo>
                  <a:pt x="4876800" y="1818409"/>
                </a:lnTo>
                <a:cubicBezTo>
                  <a:pt x="4887310" y="1814905"/>
                  <a:pt x="4899113" y="1814043"/>
                  <a:pt x="4908331" y="1807898"/>
                </a:cubicBezTo>
                <a:lnTo>
                  <a:pt x="4971393" y="1765857"/>
                </a:lnTo>
                <a:cubicBezTo>
                  <a:pt x="4981903" y="1758850"/>
                  <a:pt x="4993992" y="1753768"/>
                  <a:pt x="5002924" y="1744836"/>
                </a:cubicBezTo>
                <a:cubicBezTo>
                  <a:pt x="5013434" y="1734326"/>
                  <a:pt x="5022087" y="1721550"/>
                  <a:pt x="5034455" y="1713305"/>
                </a:cubicBezTo>
                <a:cubicBezTo>
                  <a:pt x="5043673" y="1707160"/>
                  <a:pt x="5055333" y="1705839"/>
                  <a:pt x="5065986" y="1702795"/>
                </a:cubicBezTo>
                <a:cubicBezTo>
                  <a:pt x="5177155" y="1671032"/>
                  <a:pt x="5021263" y="1721206"/>
                  <a:pt x="5171090" y="1671264"/>
                </a:cubicBezTo>
                <a:cubicBezTo>
                  <a:pt x="5181600" y="1667761"/>
                  <a:pt x="5193403" y="1666898"/>
                  <a:pt x="5202621" y="1660753"/>
                </a:cubicBezTo>
                <a:cubicBezTo>
                  <a:pt x="5276911" y="1611228"/>
                  <a:pt x="5184963" y="1673367"/>
                  <a:pt x="5276193" y="1608202"/>
                </a:cubicBezTo>
                <a:cubicBezTo>
                  <a:pt x="5309462" y="1584438"/>
                  <a:pt x="5315421" y="1585088"/>
                  <a:pt x="5349766" y="1555650"/>
                </a:cubicBezTo>
                <a:cubicBezTo>
                  <a:pt x="5389443" y="1521642"/>
                  <a:pt x="5365097" y="1524119"/>
                  <a:pt x="5391807" y="1524119"/>
                </a:cubicBezTo>
                <a:lnTo>
                  <a:pt x="5391807" y="1471567"/>
                </a:lnTo>
                <a:cubicBezTo>
                  <a:pt x="5416331" y="1450546"/>
                  <a:pt x="5443921" y="1432647"/>
                  <a:pt x="5465380" y="1408505"/>
                </a:cubicBezTo>
                <a:cubicBezTo>
                  <a:pt x="5472740" y="1400225"/>
                  <a:pt x="5468969" y="1385625"/>
                  <a:pt x="5475890" y="1376974"/>
                </a:cubicBezTo>
                <a:cubicBezTo>
                  <a:pt x="5490708" y="1358451"/>
                  <a:pt x="5518180" y="1352367"/>
                  <a:pt x="5538952" y="1345443"/>
                </a:cubicBezTo>
                <a:cubicBezTo>
                  <a:pt x="5559973" y="1324422"/>
                  <a:pt x="5585524" y="1307116"/>
                  <a:pt x="5602014" y="1282381"/>
                </a:cubicBezTo>
                <a:cubicBezTo>
                  <a:pt x="5630042" y="1240340"/>
                  <a:pt x="5612525" y="1257857"/>
                  <a:pt x="5654566" y="1229829"/>
                </a:cubicBezTo>
                <a:cubicBezTo>
                  <a:pt x="5673065" y="1174331"/>
                  <a:pt x="5658931" y="1207515"/>
                  <a:pt x="5707117" y="1135236"/>
                </a:cubicBezTo>
                <a:cubicBezTo>
                  <a:pt x="5714124" y="1124726"/>
                  <a:pt x="5717628" y="1110712"/>
                  <a:pt x="5728138" y="1103705"/>
                </a:cubicBezTo>
                <a:lnTo>
                  <a:pt x="5791200" y="1061664"/>
                </a:lnTo>
                <a:cubicBezTo>
                  <a:pt x="5801710" y="1054657"/>
                  <a:pt x="5813799" y="1049575"/>
                  <a:pt x="5822731" y="1040643"/>
                </a:cubicBezTo>
                <a:cubicBezTo>
                  <a:pt x="5833241" y="1030133"/>
                  <a:pt x="5842529" y="1018237"/>
                  <a:pt x="5854262" y="1009112"/>
                </a:cubicBezTo>
                <a:cubicBezTo>
                  <a:pt x="5874204" y="993602"/>
                  <a:pt x="5899460" y="984935"/>
                  <a:pt x="5917324" y="967071"/>
                </a:cubicBezTo>
                <a:cubicBezTo>
                  <a:pt x="6009442" y="874953"/>
                  <a:pt x="5896712" y="991806"/>
                  <a:pt x="5969876" y="904009"/>
                </a:cubicBezTo>
                <a:cubicBezTo>
                  <a:pt x="5995166" y="873662"/>
                  <a:pt x="6001935" y="872126"/>
                  <a:pt x="6032938" y="851457"/>
                </a:cubicBezTo>
                <a:cubicBezTo>
                  <a:pt x="6052960" y="791396"/>
                  <a:pt x="6026932" y="841449"/>
                  <a:pt x="6074980" y="809416"/>
                </a:cubicBezTo>
                <a:cubicBezTo>
                  <a:pt x="6153710" y="756929"/>
                  <a:pt x="6063069" y="792364"/>
                  <a:pt x="6138042" y="767374"/>
                </a:cubicBezTo>
                <a:cubicBezTo>
                  <a:pt x="6197597" y="678038"/>
                  <a:pt x="6099507" y="816419"/>
                  <a:pt x="6222124" y="693802"/>
                </a:cubicBezTo>
                <a:cubicBezTo>
                  <a:pt x="6232634" y="683292"/>
                  <a:pt x="6244139" y="673690"/>
                  <a:pt x="6253655" y="662271"/>
                </a:cubicBezTo>
                <a:cubicBezTo>
                  <a:pt x="6261742" y="652567"/>
                  <a:pt x="6264812" y="638631"/>
                  <a:pt x="6274676" y="630740"/>
                </a:cubicBezTo>
                <a:cubicBezTo>
                  <a:pt x="6283327" y="623819"/>
                  <a:pt x="6295697" y="623733"/>
                  <a:pt x="6306207" y="620229"/>
                </a:cubicBezTo>
                <a:cubicBezTo>
                  <a:pt x="6358398" y="541943"/>
                  <a:pt x="6291320" y="638093"/>
                  <a:pt x="6358759" y="557167"/>
                </a:cubicBezTo>
                <a:cubicBezTo>
                  <a:pt x="6366846" y="547463"/>
                  <a:pt x="6371693" y="535340"/>
                  <a:pt x="6379780" y="525636"/>
                </a:cubicBezTo>
                <a:cubicBezTo>
                  <a:pt x="6405070" y="495289"/>
                  <a:pt x="6411839" y="493753"/>
                  <a:pt x="6442842" y="473084"/>
                </a:cubicBezTo>
                <a:cubicBezTo>
                  <a:pt x="6446345" y="462574"/>
                  <a:pt x="6446431" y="450204"/>
                  <a:pt x="6453352" y="441553"/>
                </a:cubicBezTo>
                <a:cubicBezTo>
                  <a:pt x="6461243" y="431689"/>
                  <a:pt x="6475179" y="428620"/>
                  <a:pt x="6484883" y="420533"/>
                </a:cubicBezTo>
                <a:cubicBezTo>
                  <a:pt x="6496302" y="411017"/>
                  <a:pt x="6504995" y="398518"/>
                  <a:pt x="6516414" y="389002"/>
                </a:cubicBezTo>
                <a:cubicBezTo>
                  <a:pt x="6526118" y="380915"/>
                  <a:pt x="6538241" y="376068"/>
                  <a:pt x="6547945" y="367981"/>
                </a:cubicBezTo>
                <a:cubicBezTo>
                  <a:pt x="6559364" y="358465"/>
                  <a:pt x="6568057" y="345966"/>
                  <a:pt x="6579476" y="336450"/>
                </a:cubicBezTo>
                <a:cubicBezTo>
                  <a:pt x="6589180" y="328363"/>
                  <a:pt x="6601566" y="323821"/>
                  <a:pt x="6611007" y="315429"/>
                </a:cubicBezTo>
                <a:cubicBezTo>
                  <a:pt x="6669911" y="263070"/>
                  <a:pt x="6663141" y="268759"/>
                  <a:pt x="6695090" y="220836"/>
                </a:cubicBezTo>
                <a:cubicBezTo>
                  <a:pt x="6721507" y="141582"/>
                  <a:pt x="6685872" y="239272"/>
                  <a:pt x="6726621" y="157774"/>
                </a:cubicBezTo>
                <a:cubicBezTo>
                  <a:pt x="6731576" y="147865"/>
                  <a:pt x="6733628" y="136753"/>
                  <a:pt x="6737131" y="126243"/>
                </a:cubicBezTo>
                <a:cubicBezTo>
                  <a:pt x="6712117" y="51197"/>
                  <a:pt x="6697675" y="75472"/>
                  <a:pt x="6747642" y="42160"/>
                </a:cubicBezTo>
                <a:cubicBezTo>
                  <a:pt x="6754649" y="31650"/>
                  <a:pt x="6758798" y="18520"/>
                  <a:pt x="6768662" y="10629"/>
                </a:cubicBezTo>
                <a:cubicBezTo>
                  <a:pt x="6797018" y="-12056"/>
                  <a:pt x="6848879" y="8259"/>
                  <a:pt x="6873766" y="10629"/>
                </a:cubicBezTo>
                <a:cubicBezTo>
                  <a:pt x="6922718" y="15291"/>
                  <a:pt x="6971863" y="17636"/>
                  <a:pt x="7020911" y="21140"/>
                </a:cubicBezTo>
                <a:lnTo>
                  <a:pt x="7062952" y="147264"/>
                </a:lnTo>
                <a:cubicBezTo>
                  <a:pt x="7066455" y="157774"/>
                  <a:pt x="7067317" y="169577"/>
                  <a:pt x="7073462" y="178795"/>
                </a:cubicBezTo>
                <a:lnTo>
                  <a:pt x="7094483" y="210326"/>
                </a:lnTo>
                <a:cubicBezTo>
                  <a:pt x="7090980" y="276891"/>
                  <a:pt x="7090008" y="343638"/>
                  <a:pt x="7083973" y="410022"/>
                </a:cubicBezTo>
                <a:cubicBezTo>
                  <a:pt x="7080688" y="446159"/>
                  <a:pt x="7066814" y="440746"/>
                  <a:pt x="7052442" y="473084"/>
                </a:cubicBezTo>
                <a:cubicBezTo>
                  <a:pt x="7037819" y="505987"/>
                  <a:pt x="7029646" y="543246"/>
                  <a:pt x="7020911" y="578188"/>
                </a:cubicBezTo>
                <a:cubicBezTo>
                  <a:pt x="7017407" y="623733"/>
                  <a:pt x="7017524" y="669702"/>
                  <a:pt x="7010400" y="714822"/>
                </a:cubicBezTo>
                <a:cubicBezTo>
                  <a:pt x="7006944" y="736709"/>
                  <a:pt x="6996387" y="756863"/>
                  <a:pt x="6989380" y="777884"/>
                </a:cubicBezTo>
                <a:lnTo>
                  <a:pt x="6968359" y="840947"/>
                </a:lnTo>
                <a:cubicBezTo>
                  <a:pt x="6964856" y="851457"/>
                  <a:pt x="6960536" y="861730"/>
                  <a:pt x="6957849" y="872478"/>
                </a:cubicBezTo>
                <a:cubicBezTo>
                  <a:pt x="6954345" y="886492"/>
                  <a:pt x="6950171" y="900355"/>
                  <a:pt x="6947338" y="914519"/>
                </a:cubicBezTo>
                <a:cubicBezTo>
                  <a:pt x="6943159" y="935416"/>
                  <a:pt x="6943567" y="957364"/>
                  <a:pt x="6936828" y="977581"/>
                </a:cubicBezTo>
                <a:cubicBezTo>
                  <a:pt x="6932833" y="989565"/>
                  <a:pt x="6922814" y="998602"/>
                  <a:pt x="6915807" y="1009112"/>
                </a:cubicBezTo>
                <a:cubicBezTo>
                  <a:pt x="6889390" y="1088366"/>
                  <a:pt x="6925025" y="990676"/>
                  <a:pt x="6884276" y="1072174"/>
                </a:cubicBezTo>
                <a:cubicBezTo>
                  <a:pt x="6853854" y="1133018"/>
                  <a:pt x="6902009" y="1075462"/>
                  <a:pt x="6842235" y="1135236"/>
                </a:cubicBezTo>
                <a:cubicBezTo>
                  <a:pt x="6826958" y="1181067"/>
                  <a:pt x="6827953" y="1196517"/>
                  <a:pt x="6800193" y="1229829"/>
                </a:cubicBezTo>
                <a:cubicBezTo>
                  <a:pt x="6790677" y="1241248"/>
                  <a:pt x="6777787" y="1249627"/>
                  <a:pt x="6768662" y="1261360"/>
                </a:cubicBezTo>
                <a:cubicBezTo>
                  <a:pt x="6702635" y="1346252"/>
                  <a:pt x="6756131" y="1304748"/>
                  <a:pt x="6695090" y="1345443"/>
                </a:cubicBezTo>
                <a:cubicBezTo>
                  <a:pt x="6676591" y="1400941"/>
                  <a:pt x="6693798" y="1370829"/>
                  <a:pt x="6621517" y="1419016"/>
                </a:cubicBezTo>
                <a:lnTo>
                  <a:pt x="6589986" y="1440036"/>
                </a:lnTo>
                <a:cubicBezTo>
                  <a:pt x="6571301" y="1468065"/>
                  <a:pt x="6565449" y="1481309"/>
                  <a:pt x="6537435" y="1503098"/>
                </a:cubicBezTo>
                <a:cubicBezTo>
                  <a:pt x="6517493" y="1518609"/>
                  <a:pt x="6492237" y="1527276"/>
                  <a:pt x="6474373" y="1545140"/>
                </a:cubicBezTo>
                <a:cubicBezTo>
                  <a:pt x="6463863" y="1555650"/>
                  <a:pt x="6454575" y="1567546"/>
                  <a:pt x="6442842" y="1576671"/>
                </a:cubicBezTo>
                <a:cubicBezTo>
                  <a:pt x="6371647" y="1632044"/>
                  <a:pt x="6399335" y="1604535"/>
                  <a:pt x="6337738" y="1639733"/>
                </a:cubicBezTo>
                <a:cubicBezTo>
                  <a:pt x="6280689" y="1672332"/>
                  <a:pt x="6332487" y="1651993"/>
                  <a:pt x="6274676" y="1671264"/>
                </a:cubicBezTo>
                <a:cubicBezTo>
                  <a:pt x="6267669" y="1681774"/>
                  <a:pt x="6263162" y="1694477"/>
                  <a:pt x="6253655" y="1702795"/>
                </a:cubicBezTo>
                <a:cubicBezTo>
                  <a:pt x="6234642" y="1719431"/>
                  <a:pt x="6211614" y="1730822"/>
                  <a:pt x="6190593" y="1744836"/>
                </a:cubicBezTo>
                <a:lnTo>
                  <a:pt x="6127531" y="1786878"/>
                </a:lnTo>
                <a:cubicBezTo>
                  <a:pt x="6117021" y="1793885"/>
                  <a:pt x="6104932" y="1798966"/>
                  <a:pt x="6096000" y="1807898"/>
                </a:cubicBezTo>
                <a:cubicBezTo>
                  <a:pt x="6085490" y="1818408"/>
                  <a:pt x="6073985" y="1828010"/>
                  <a:pt x="6064469" y="1839429"/>
                </a:cubicBezTo>
                <a:cubicBezTo>
                  <a:pt x="6056382" y="1849133"/>
                  <a:pt x="6053959" y="1863953"/>
                  <a:pt x="6043449" y="1870960"/>
                </a:cubicBezTo>
                <a:cubicBezTo>
                  <a:pt x="6031430" y="1878973"/>
                  <a:pt x="6015421" y="1877967"/>
                  <a:pt x="6001407" y="1881471"/>
                </a:cubicBezTo>
                <a:cubicBezTo>
                  <a:pt x="5952359" y="1955043"/>
                  <a:pt x="5980387" y="1930520"/>
                  <a:pt x="5927835" y="1965553"/>
                </a:cubicBezTo>
                <a:cubicBezTo>
                  <a:pt x="5920828" y="1976063"/>
                  <a:pt x="5916678" y="1989193"/>
                  <a:pt x="5906814" y="1997084"/>
                </a:cubicBezTo>
                <a:cubicBezTo>
                  <a:pt x="5898163" y="2004005"/>
                  <a:pt x="5885192" y="2002640"/>
                  <a:pt x="5875283" y="2007595"/>
                </a:cubicBezTo>
                <a:cubicBezTo>
                  <a:pt x="5863985" y="2013244"/>
                  <a:pt x="5855580" y="2024181"/>
                  <a:pt x="5843752" y="2028616"/>
                </a:cubicBezTo>
                <a:cubicBezTo>
                  <a:pt x="5832001" y="2033023"/>
                  <a:pt x="5735220" y="2048456"/>
                  <a:pt x="5728138" y="2049636"/>
                </a:cubicBezTo>
                <a:cubicBezTo>
                  <a:pt x="5707117" y="2056643"/>
                  <a:pt x="5680744" y="2054989"/>
                  <a:pt x="5665076" y="2070657"/>
                </a:cubicBezTo>
                <a:cubicBezTo>
                  <a:pt x="5644055" y="2091678"/>
                  <a:pt x="5618504" y="2108984"/>
                  <a:pt x="5602014" y="2133719"/>
                </a:cubicBezTo>
                <a:cubicBezTo>
                  <a:pt x="5573986" y="2175760"/>
                  <a:pt x="5591503" y="2158243"/>
                  <a:pt x="5549462" y="2186271"/>
                </a:cubicBezTo>
                <a:cubicBezTo>
                  <a:pt x="5530777" y="2214299"/>
                  <a:pt x="5524925" y="2227545"/>
                  <a:pt x="5496911" y="2249333"/>
                </a:cubicBezTo>
                <a:cubicBezTo>
                  <a:pt x="5476969" y="2264843"/>
                  <a:pt x="5451713" y="2273510"/>
                  <a:pt x="5433849" y="2291374"/>
                </a:cubicBezTo>
                <a:cubicBezTo>
                  <a:pt x="5423338" y="2301884"/>
                  <a:pt x="5414050" y="2313779"/>
                  <a:pt x="5402317" y="2322905"/>
                </a:cubicBezTo>
                <a:cubicBezTo>
                  <a:pt x="5382375" y="2338415"/>
                  <a:pt x="5339255" y="2364947"/>
                  <a:pt x="5339255" y="2364947"/>
                </a:cubicBezTo>
                <a:cubicBezTo>
                  <a:pt x="5301745" y="2421213"/>
                  <a:pt x="5327167" y="2387546"/>
                  <a:pt x="5255173" y="2459540"/>
                </a:cubicBezTo>
                <a:cubicBezTo>
                  <a:pt x="5244663" y="2470050"/>
                  <a:pt x="5236010" y="2482826"/>
                  <a:pt x="5223642" y="2491071"/>
                </a:cubicBezTo>
                <a:cubicBezTo>
                  <a:pt x="5213132" y="2498078"/>
                  <a:pt x="5201815" y="2504004"/>
                  <a:pt x="5192111" y="2512091"/>
                </a:cubicBezTo>
                <a:cubicBezTo>
                  <a:pt x="5180692" y="2521607"/>
                  <a:pt x="5170096" y="2532203"/>
                  <a:pt x="5160580" y="2543622"/>
                </a:cubicBezTo>
                <a:cubicBezTo>
                  <a:pt x="5152493" y="2553326"/>
                  <a:pt x="5149065" y="2566835"/>
                  <a:pt x="5139559" y="2575153"/>
                </a:cubicBezTo>
                <a:cubicBezTo>
                  <a:pt x="5120546" y="2591789"/>
                  <a:pt x="5094361" y="2599331"/>
                  <a:pt x="5076497" y="2617195"/>
                </a:cubicBezTo>
                <a:cubicBezTo>
                  <a:pt x="5004503" y="2689189"/>
                  <a:pt x="5038170" y="2663767"/>
                  <a:pt x="4981904" y="2701278"/>
                </a:cubicBezTo>
                <a:cubicBezTo>
                  <a:pt x="4921660" y="2791642"/>
                  <a:pt x="5001877" y="2685300"/>
                  <a:pt x="4929352" y="2743319"/>
                </a:cubicBezTo>
                <a:cubicBezTo>
                  <a:pt x="4919488" y="2751210"/>
                  <a:pt x="4917838" y="2766532"/>
                  <a:pt x="4908331" y="2774850"/>
                </a:cubicBezTo>
                <a:cubicBezTo>
                  <a:pt x="4889318" y="2791486"/>
                  <a:pt x="4845269" y="2816891"/>
                  <a:pt x="4845269" y="2816891"/>
                </a:cubicBezTo>
                <a:cubicBezTo>
                  <a:pt x="4796221" y="2890463"/>
                  <a:pt x="4824249" y="2865939"/>
                  <a:pt x="4771697" y="2900974"/>
                </a:cubicBezTo>
                <a:cubicBezTo>
                  <a:pt x="4685744" y="2893811"/>
                  <a:pt x="4594849" y="2879497"/>
                  <a:pt x="4508938" y="2900974"/>
                </a:cubicBezTo>
                <a:cubicBezTo>
                  <a:pt x="4494518" y="2904579"/>
                  <a:pt x="4488826" y="2922989"/>
                  <a:pt x="4477407" y="2932505"/>
                </a:cubicBezTo>
                <a:cubicBezTo>
                  <a:pt x="4467703" y="2940592"/>
                  <a:pt x="4457419" y="2948396"/>
                  <a:pt x="4445876" y="2953526"/>
                </a:cubicBezTo>
                <a:cubicBezTo>
                  <a:pt x="4400916" y="2973508"/>
                  <a:pt x="4383576" y="2972828"/>
                  <a:pt x="4340773" y="2985057"/>
                </a:cubicBezTo>
                <a:cubicBezTo>
                  <a:pt x="4330120" y="2988101"/>
                  <a:pt x="4319752" y="2992064"/>
                  <a:pt x="4309242" y="2995567"/>
                </a:cubicBezTo>
                <a:cubicBezTo>
                  <a:pt x="4298732" y="3006077"/>
                  <a:pt x="4289130" y="3017582"/>
                  <a:pt x="4277711" y="3027098"/>
                </a:cubicBezTo>
                <a:cubicBezTo>
                  <a:pt x="4268007" y="3035185"/>
                  <a:pt x="4255112" y="3039187"/>
                  <a:pt x="4246180" y="3048119"/>
                </a:cubicBezTo>
                <a:cubicBezTo>
                  <a:pt x="4237248" y="3057051"/>
                  <a:pt x="4234091" y="3070718"/>
                  <a:pt x="4225159" y="3079650"/>
                </a:cubicBezTo>
                <a:cubicBezTo>
                  <a:pt x="4216227" y="3088582"/>
                  <a:pt x="4203332" y="3092584"/>
                  <a:pt x="4193628" y="3100671"/>
                </a:cubicBezTo>
                <a:cubicBezTo>
                  <a:pt x="4094840" y="3182995"/>
                  <a:pt x="4258417" y="3067988"/>
                  <a:pt x="4099035" y="3174243"/>
                </a:cubicBezTo>
                <a:cubicBezTo>
                  <a:pt x="4088525" y="3181250"/>
                  <a:pt x="4079488" y="3191270"/>
                  <a:pt x="4067504" y="3195264"/>
                </a:cubicBezTo>
                <a:lnTo>
                  <a:pt x="4004442" y="3216284"/>
                </a:lnTo>
                <a:cubicBezTo>
                  <a:pt x="3993932" y="3219787"/>
                  <a:pt x="3983839" y="3224974"/>
                  <a:pt x="3972911" y="3226795"/>
                </a:cubicBezTo>
                <a:lnTo>
                  <a:pt x="3909849" y="3237305"/>
                </a:lnTo>
                <a:lnTo>
                  <a:pt x="3815255" y="3268836"/>
                </a:lnTo>
                <a:cubicBezTo>
                  <a:pt x="3804745" y="3272340"/>
                  <a:pt x="3792942" y="3273202"/>
                  <a:pt x="3783724" y="3279347"/>
                </a:cubicBezTo>
                <a:lnTo>
                  <a:pt x="3752193" y="3300367"/>
                </a:lnTo>
                <a:cubicBezTo>
                  <a:pt x="3745186" y="3321388"/>
                  <a:pt x="3749609" y="3351138"/>
                  <a:pt x="3731173" y="3363429"/>
                </a:cubicBezTo>
                <a:cubicBezTo>
                  <a:pt x="3658893" y="3411616"/>
                  <a:pt x="3692078" y="3397482"/>
                  <a:pt x="3636580" y="3415981"/>
                </a:cubicBezTo>
                <a:cubicBezTo>
                  <a:pt x="3607815" y="3435158"/>
                  <a:pt x="3598779" y="3435343"/>
                  <a:pt x="3584028" y="3468533"/>
                </a:cubicBezTo>
                <a:cubicBezTo>
                  <a:pt x="3578930" y="3480002"/>
                  <a:pt x="3563943" y="3549403"/>
                  <a:pt x="3541986" y="3563126"/>
                </a:cubicBezTo>
                <a:cubicBezTo>
                  <a:pt x="3523196" y="3574870"/>
                  <a:pt x="3499945" y="3577140"/>
                  <a:pt x="3478924" y="3584147"/>
                </a:cubicBezTo>
                <a:lnTo>
                  <a:pt x="3447393" y="3594657"/>
                </a:lnTo>
                <a:cubicBezTo>
                  <a:pt x="3436883" y="3601664"/>
                  <a:pt x="3427160" y="3610029"/>
                  <a:pt x="3415862" y="3615678"/>
                </a:cubicBezTo>
                <a:cubicBezTo>
                  <a:pt x="3405953" y="3620633"/>
                  <a:pt x="3392165" y="3618354"/>
                  <a:pt x="3384331" y="3626188"/>
                </a:cubicBezTo>
                <a:cubicBezTo>
                  <a:pt x="3376497" y="3634022"/>
                  <a:pt x="3377324" y="3647209"/>
                  <a:pt x="3373821" y="3657719"/>
                </a:cubicBezTo>
                <a:cubicBezTo>
                  <a:pt x="3370318" y="3699760"/>
                  <a:pt x="3375718" y="3743521"/>
                  <a:pt x="3363311" y="3783843"/>
                </a:cubicBezTo>
                <a:cubicBezTo>
                  <a:pt x="3360053" y="3794432"/>
                  <a:pt x="3341689" y="3789398"/>
                  <a:pt x="3331780" y="3794353"/>
                </a:cubicBezTo>
                <a:cubicBezTo>
                  <a:pt x="3320482" y="3800002"/>
                  <a:pt x="3311547" y="3809725"/>
                  <a:pt x="3300249" y="3815374"/>
                </a:cubicBezTo>
                <a:cubicBezTo>
                  <a:pt x="3259812" y="3835592"/>
                  <a:pt x="3182632" y="3833710"/>
                  <a:pt x="3153104" y="3836395"/>
                </a:cubicBezTo>
                <a:cubicBezTo>
                  <a:pt x="3132083" y="3850409"/>
                  <a:pt x="3114962" y="3874282"/>
                  <a:pt x="3090042" y="3878436"/>
                </a:cubicBezTo>
                <a:cubicBezTo>
                  <a:pt x="3016052" y="3890768"/>
                  <a:pt x="3047197" y="3882208"/>
                  <a:pt x="2995449" y="3899457"/>
                </a:cubicBezTo>
                <a:cubicBezTo>
                  <a:pt x="2917159" y="3951649"/>
                  <a:pt x="3013315" y="3884569"/>
                  <a:pt x="2932386" y="3952009"/>
                </a:cubicBezTo>
                <a:cubicBezTo>
                  <a:pt x="2887209" y="3989656"/>
                  <a:pt x="2916722" y="3959841"/>
                  <a:pt x="2869324" y="3983540"/>
                </a:cubicBezTo>
                <a:cubicBezTo>
                  <a:pt x="2787825" y="4024289"/>
                  <a:pt x="2885517" y="3988651"/>
                  <a:pt x="2806262" y="4015071"/>
                </a:cubicBezTo>
                <a:cubicBezTo>
                  <a:pt x="2783331" y="4083865"/>
                  <a:pt x="2815180" y="4016346"/>
                  <a:pt x="2764221" y="4057112"/>
                </a:cubicBezTo>
                <a:cubicBezTo>
                  <a:pt x="2754357" y="4065003"/>
                  <a:pt x="2752132" y="4079711"/>
                  <a:pt x="2743200" y="4088643"/>
                </a:cubicBezTo>
                <a:cubicBezTo>
                  <a:pt x="2734268" y="4097575"/>
                  <a:pt x="2721110" y="4101272"/>
                  <a:pt x="2711669" y="4109664"/>
                </a:cubicBezTo>
                <a:cubicBezTo>
                  <a:pt x="2626595" y="4185286"/>
                  <a:pt x="2682093" y="4161564"/>
                  <a:pt x="2617076" y="4183236"/>
                </a:cubicBezTo>
                <a:cubicBezTo>
                  <a:pt x="2606566" y="4193746"/>
                  <a:pt x="2598538" y="4207548"/>
                  <a:pt x="2585545" y="4214767"/>
                </a:cubicBezTo>
                <a:cubicBezTo>
                  <a:pt x="2566176" y="4225528"/>
                  <a:pt x="2522483" y="4235788"/>
                  <a:pt x="2522483" y="4235788"/>
                </a:cubicBezTo>
                <a:cubicBezTo>
                  <a:pt x="2501462" y="4249802"/>
                  <a:pt x="2477285" y="4259965"/>
                  <a:pt x="2459421" y="4277829"/>
                </a:cubicBezTo>
                <a:cubicBezTo>
                  <a:pt x="2418958" y="4318292"/>
                  <a:pt x="2440257" y="4301115"/>
                  <a:pt x="2396359" y="4330381"/>
                </a:cubicBezTo>
                <a:cubicBezTo>
                  <a:pt x="2389352" y="4340891"/>
                  <a:pt x="2384845" y="4353594"/>
                  <a:pt x="2375338" y="4361912"/>
                </a:cubicBezTo>
                <a:cubicBezTo>
                  <a:pt x="2329175" y="4402305"/>
                  <a:pt x="2320251" y="4403349"/>
                  <a:pt x="2270235" y="4414464"/>
                </a:cubicBezTo>
                <a:cubicBezTo>
                  <a:pt x="2252796" y="4418339"/>
                  <a:pt x="2234918" y="4420274"/>
                  <a:pt x="2217683" y="4424974"/>
                </a:cubicBezTo>
                <a:cubicBezTo>
                  <a:pt x="2196306" y="4430804"/>
                  <a:pt x="2154621" y="4445995"/>
                  <a:pt x="2154621" y="4445995"/>
                </a:cubicBezTo>
                <a:cubicBezTo>
                  <a:pt x="2094847" y="4505769"/>
                  <a:pt x="2152403" y="4457614"/>
                  <a:pt x="2091559" y="4488036"/>
                </a:cubicBezTo>
                <a:cubicBezTo>
                  <a:pt x="2010061" y="4528785"/>
                  <a:pt x="2107751" y="4493150"/>
                  <a:pt x="2028497" y="4519567"/>
                </a:cubicBezTo>
                <a:cubicBezTo>
                  <a:pt x="1956217" y="4567754"/>
                  <a:pt x="1989402" y="4553620"/>
                  <a:pt x="1933904" y="4572119"/>
                </a:cubicBezTo>
                <a:cubicBezTo>
                  <a:pt x="1837843" y="4636161"/>
                  <a:pt x="1985306" y="4545515"/>
                  <a:pt x="1723697" y="4603650"/>
                </a:cubicBezTo>
                <a:cubicBezTo>
                  <a:pt x="1712882" y="4606053"/>
                  <a:pt x="1719332" y="4625963"/>
                  <a:pt x="1713186" y="4635181"/>
                </a:cubicBezTo>
                <a:cubicBezTo>
                  <a:pt x="1690156" y="4669725"/>
                  <a:pt x="1679207" y="4663497"/>
                  <a:pt x="1650124" y="4687733"/>
                </a:cubicBezTo>
                <a:cubicBezTo>
                  <a:pt x="1638705" y="4697249"/>
                  <a:pt x="1631586" y="4712046"/>
                  <a:pt x="1618593" y="4719264"/>
                </a:cubicBezTo>
                <a:cubicBezTo>
                  <a:pt x="1599224" y="4730025"/>
                  <a:pt x="1576552" y="4733277"/>
                  <a:pt x="1555531" y="4740284"/>
                </a:cubicBezTo>
                <a:lnTo>
                  <a:pt x="1524000" y="4750795"/>
                </a:lnTo>
                <a:cubicBezTo>
                  <a:pt x="1454022" y="4820773"/>
                  <a:pt x="1529388" y="4754808"/>
                  <a:pt x="1460938" y="4792836"/>
                </a:cubicBezTo>
                <a:cubicBezTo>
                  <a:pt x="1438853" y="4805105"/>
                  <a:pt x="1421843" y="4826889"/>
                  <a:pt x="1397876" y="4834878"/>
                </a:cubicBezTo>
                <a:cubicBezTo>
                  <a:pt x="1387366" y="4838381"/>
                  <a:pt x="1376998" y="4842344"/>
                  <a:pt x="1366345" y="4845388"/>
                </a:cubicBezTo>
                <a:cubicBezTo>
                  <a:pt x="1336829" y="4853821"/>
                  <a:pt x="1301545" y="4860992"/>
                  <a:pt x="1271752" y="4866409"/>
                </a:cubicBezTo>
                <a:cubicBezTo>
                  <a:pt x="1250785" y="4870221"/>
                  <a:pt x="1229528" y="4872454"/>
                  <a:pt x="1208690" y="4876919"/>
                </a:cubicBezTo>
                <a:cubicBezTo>
                  <a:pt x="1142313" y="4891143"/>
                  <a:pt x="1141103" y="4892441"/>
                  <a:pt x="1093076" y="4908450"/>
                </a:cubicBezTo>
                <a:cubicBezTo>
                  <a:pt x="1082566" y="4915457"/>
                  <a:pt x="1073088" y="4924341"/>
                  <a:pt x="1061545" y="4929471"/>
                </a:cubicBezTo>
                <a:cubicBezTo>
                  <a:pt x="1041297" y="4938470"/>
                  <a:pt x="998483" y="4950491"/>
                  <a:pt x="998483" y="4950491"/>
                </a:cubicBezTo>
                <a:cubicBezTo>
                  <a:pt x="858504" y="5043812"/>
                  <a:pt x="1065965" y="4909497"/>
                  <a:pt x="935421" y="4982022"/>
                </a:cubicBezTo>
                <a:cubicBezTo>
                  <a:pt x="913336" y="4994291"/>
                  <a:pt x="897468" y="5021274"/>
                  <a:pt x="872359" y="5024064"/>
                </a:cubicBezTo>
                <a:lnTo>
                  <a:pt x="777766" y="5034574"/>
                </a:lnTo>
                <a:cubicBezTo>
                  <a:pt x="770759" y="5045084"/>
                  <a:pt x="765677" y="5057173"/>
                  <a:pt x="756745" y="5066105"/>
                </a:cubicBezTo>
                <a:cubicBezTo>
                  <a:pt x="736369" y="5086481"/>
                  <a:pt x="719329" y="5089088"/>
                  <a:pt x="693683" y="5097636"/>
                </a:cubicBezTo>
                <a:cubicBezTo>
                  <a:pt x="627117" y="5094133"/>
                  <a:pt x="560644" y="5087126"/>
                  <a:pt x="493986" y="5087126"/>
                </a:cubicBezTo>
                <a:cubicBezTo>
                  <a:pt x="458777" y="5087126"/>
                  <a:pt x="423489" y="5091147"/>
                  <a:pt x="388883" y="5097636"/>
                </a:cubicBezTo>
                <a:cubicBezTo>
                  <a:pt x="367105" y="5101719"/>
                  <a:pt x="325821" y="5118657"/>
                  <a:pt x="325821" y="5118657"/>
                </a:cubicBezTo>
                <a:cubicBezTo>
                  <a:pt x="315311" y="5125664"/>
                  <a:pt x="302181" y="5129814"/>
                  <a:pt x="294290" y="5139678"/>
                </a:cubicBezTo>
                <a:cubicBezTo>
                  <a:pt x="253524" y="5190637"/>
                  <a:pt x="321043" y="5158788"/>
                  <a:pt x="252249" y="5181719"/>
                </a:cubicBezTo>
                <a:cubicBezTo>
                  <a:pt x="241738" y="5188726"/>
                  <a:pt x="232972" y="5199676"/>
                  <a:pt x="220717" y="5202740"/>
                </a:cubicBezTo>
                <a:cubicBezTo>
                  <a:pt x="77854" y="5238455"/>
                  <a:pt x="166741" y="5186171"/>
                  <a:pt x="94593" y="5234271"/>
                </a:cubicBezTo>
                <a:cubicBezTo>
                  <a:pt x="80579" y="5213250"/>
                  <a:pt x="44563" y="5195176"/>
                  <a:pt x="52552" y="5171209"/>
                </a:cubicBezTo>
                <a:cubicBezTo>
                  <a:pt x="56055" y="5160699"/>
                  <a:pt x="56141" y="5148329"/>
                  <a:pt x="63062" y="5139678"/>
                </a:cubicBezTo>
                <a:cubicBezTo>
                  <a:pt x="70953" y="5129814"/>
                  <a:pt x="94593" y="5118657"/>
                  <a:pt x="94593" y="5118657"/>
                </a:cubicBezTo>
                <a:lnTo>
                  <a:pt x="94593" y="5118657"/>
                </a:lnTo>
              </a:path>
            </a:pathLst>
          </a:custGeom>
          <a:gradFill>
            <a:gsLst>
              <a:gs pos="21000">
                <a:srgbClr val="494949"/>
              </a:gs>
              <a:gs pos="62000">
                <a:schemeClr val="tx1">
                  <a:lumMod val="94000"/>
                </a:schemeClr>
              </a:gs>
            </a:gsLst>
            <a:lin ang="2400000" scaled="0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132" name="pole tekstowe 8"/>
          <p:cNvSpPr txBox="1">
            <a:spLocks noChangeArrowheads="1"/>
          </p:cNvSpPr>
          <p:nvPr/>
        </p:nvSpPr>
        <p:spPr bwMode="auto">
          <a:xfrm>
            <a:off x="1909755" y="5764063"/>
            <a:ext cx="383418" cy="3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b="1">
                <a:solidFill>
                  <a:srgbClr val="7030A0"/>
                </a:solidFill>
              </a:rPr>
              <a:t>28</a:t>
            </a:r>
          </a:p>
        </p:txBody>
      </p:sp>
      <p:sp>
        <p:nvSpPr>
          <p:cNvPr id="133" name="pole tekstowe 9"/>
          <p:cNvSpPr txBox="1">
            <a:spLocks noChangeArrowheads="1"/>
          </p:cNvSpPr>
          <p:nvPr/>
        </p:nvSpPr>
        <p:spPr bwMode="auto">
          <a:xfrm>
            <a:off x="1555830" y="5940464"/>
            <a:ext cx="383418" cy="3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b="1" dirty="0">
                <a:solidFill>
                  <a:srgbClr val="7030A0"/>
                </a:solidFill>
              </a:rPr>
              <a:t>20</a:t>
            </a:r>
          </a:p>
        </p:txBody>
      </p:sp>
      <p:sp>
        <p:nvSpPr>
          <p:cNvPr id="134" name="pole tekstowe 7"/>
          <p:cNvSpPr txBox="1">
            <a:spLocks noChangeArrowheads="1"/>
          </p:cNvSpPr>
          <p:nvPr/>
        </p:nvSpPr>
        <p:spPr bwMode="auto">
          <a:xfrm>
            <a:off x="2839921" y="4905927"/>
            <a:ext cx="383418" cy="3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136" name="pole tekstowe 6"/>
          <p:cNvSpPr txBox="1">
            <a:spLocks noChangeArrowheads="1"/>
          </p:cNvSpPr>
          <p:nvPr/>
        </p:nvSpPr>
        <p:spPr bwMode="auto">
          <a:xfrm>
            <a:off x="4284996" y="4163522"/>
            <a:ext cx="51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82</a:t>
            </a:r>
          </a:p>
        </p:txBody>
      </p:sp>
      <p:sp>
        <p:nvSpPr>
          <p:cNvPr id="81" name="Prostokąt 80"/>
          <p:cNvSpPr/>
          <p:nvPr/>
        </p:nvSpPr>
        <p:spPr bwMode="auto">
          <a:xfrm>
            <a:off x="7161696" y="1850688"/>
            <a:ext cx="45719" cy="45719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82" name="Prostokąt 81"/>
          <p:cNvSpPr/>
          <p:nvPr/>
        </p:nvSpPr>
        <p:spPr bwMode="auto">
          <a:xfrm>
            <a:off x="7251696" y="1850688"/>
            <a:ext cx="45719" cy="45719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85" name="Prostokąt 84"/>
          <p:cNvSpPr/>
          <p:nvPr/>
        </p:nvSpPr>
        <p:spPr bwMode="auto">
          <a:xfrm>
            <a:off x="7073253" y="1938167"/>
            <a:ext cx="45719" cy="45719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86" name="Prostokąt 85"/>
          <p:cNvSpPr/>
          <p:nvPr/>
        </p:nvSpPr>
        <p:spPr bwMode="auto">
          <a:xfrm>
            <a:off x="2057736" y="5275236"/>
            <a:ext cx="45719" cy="45719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87" name="Prostokąt 86"/>
          <p:cNvSpPr/>
          <p:nvPr/>
        </p:nvSpPr>
        <p:spPr bwMode="auto">
          <a:xfrm>
            <a:off x="1970496" y="5275236"/>
            <a:ext cx="45719" cy="45719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79" name="Prostokąt 78"/>
          <p:cNvSpPr/>
          <p:nvPr/>
        </p:nvSpPr>
        <p:spPr>
          <a:xfrm rot="19347879">
            <a:off x="4189025" y="3079494"/>
            <a:ext cx="2753813" cy="46657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>
                <a:gd name="adj" fmla="val 70502"/>
              </a:avLst>
            </a:prstTxWarp>
            <a:spAutoFit/>
          </a:bodyPr>
          <a:lstStyle/>
          <a:p>
            <a:pPr algn="ctr"/>
            <a:r>
              <a:rPr lang="pl-PL" sz="2000" b="1" dirty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l-PL" sz="2000" b="1" dirty="0" smtClean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erra </a:t>
            </a:r>
            <a:r>
              <a:rPr lang="pl-PL" sz="2000" b="1" dirty="0" err="1" smtClean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incognita</a:t>
            </a:r>
            <a:endParaRPr lang="pl-PL" sz="2000" b="1" dirty="0">
              <a:ln w="10541" cmpd="sng">
                <a:noFill/>
                <a:prstDash val="solid"/>
              </a:ln>
              <a:solidFill>
                <a:srgbClr val="DADADA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Elipsa 67"/>
          <p:cNvSpPr>
            <a:spLocks noChangeAspect="1"/>
          </p:cNvSpPr>
          <p:nvPr/>
        </p:nvSpPr>
        <p:spPr bwMode="auto">
          <a:xfrm>
            <a:off x="6307054" y="2275351"/>
            <a:ext cx="157202" cy="150668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2" name="Elipsa 71"/>
          <p:cNvSpPr>
            <a:spLocks noChangeAspect="1"/>
          </p:cNvSpPr>
          <p:nvPr/>
        </p:nvSpPr>
        <p:spPr bwMode="auto">
          <a:xfrm>
            <a:off x="4381864" y="3790697"/>
            <a:ext cx="157202" cy="150668"/>
          </a:xfrm>
          <a:prstGeom prst="ellipse">
            <a:avLst/>
          </a:prstGeom>
          <a:solidFill>
            <a:srgbClr val="FF66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5" name="pole tekstowe 5"/>
          <p:cNvSpPr txBox="1">
            <a:spLocks noChangeArrowheads="1"/>
          </p:cNvSpPr>
          <p:nvPr/>
        </p:nvSpPr>
        <p:spPr bwMode="auto">
          <a:xfrm>
            <a:off x="6146099" y="2502472"/>
            <a:ext cx="482799" cy="3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126</a:t>
            </a:r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0" y="0"/>
            <a:ext cx="8443002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r>
              <a:rPr lang="en-US" altLang="pl-PL" sz="2600" dirty="0" smtClean="0">
                <a:solidFill>
                  <a:srgbClr val="7030A0"/>
                </a:solidFill>
                <a:latin typeface="Arial" panose="020B0604020202020204" pitchFamily="34" charset="0"/>
              </a:rPr>
              <a:t>Experimental techniques used to access </a:t>
            </a:r>
            <a:r>
              <a:rPr lang="pl-PL" altLang="pl-PL" sz="26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high-</a:t>
            </a:r>
            <a:r>
              <a:rPr lang="pl-PL" altLang="pl-PL" sz="26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spin</a:t>
            </a:r>
            <a:r>
              <a:rPr lang="pl-PL" altLang="pl-PL" sz="26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6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states</a:t>
            </a:r>
            <a:r>
              <a:rPr lang="pl-PL" altLang="pl-PL" sz="2600" dirty="0" smtClean="0">
                <a:solidFill>
                  <a:srgbClr val="7030A0"/>
                </a:solidFill>
                <a:latin typeface="Arial" panose="020B0604020202020204" pitchFamily="34" charset="0"/>
              </a:rPr>
              <a:t> in </a:t>
            </a:r>
            <a:r>
              <a:rPr lang="en-US" altLang="pl-PL" sz="2600" dirty="0" smtClean="0">
                <a:solidFill>
                  <a:srgbClr val="7030A0"/>
                </a:solidFill>
                <a:latin typeface="Arial" panose="020B0604020202020204" pitchFamily="34" charset="0"/>
              </a:rPr>
              <a:t>neutron-rich </a:t>
            </a:r>
            <a:r>
              <a:rPr lang="pl-PL" altLang="pl-PL" sz="26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nuclei</a:t>
            </a:r>
            <a:endParaRPr lang="pl-PL" altLang="pl-PL" sz="2600" dirty="0" smtClean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78" name="Text Box 5"/>
          <p:cNvSpPr txBox="1">
            <a:spLocks noChangeArrowheads="1"/>
          </p:cNvSpPr>
          <p:nvPr/>
        </p:nvSpPr>
        <p:spPr bwMode="auto">
          <a:xfrm>
            <a:off x="4338341" y="4674202"/>
            <a:ext cx="590662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altLang="pl-PL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fission</a:t>
            </a:r>
            <a:r>
              <a:rPr lang="pl-PL" altLang="pl-PL" sz="2000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  <a:r>
              <a:rPr lang="pl-PL" altLang="pl-PL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spontaneous</a:t>
            </a:r>
            <a:r>
              <a:rPr lang="pl-PL" altLang="pl-PL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or</a:t>
            </a:r>
            <a:r>
              <a:rPr lang="pl-PL" altLang="pl-PL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induced</a:t>
            </a:r>
            <a:r>
              <a:rPr lang="pl-PL" altLang="pl-PL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pl-PL" altLang="pl-PL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r>
              <a:rPr lang="pl-PL" altLang="pl-PL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of </a:t>
            </a:r>
            <a:r>
              <a:rPr lang="pl-PL" altLang="pl-PL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actinide</a:t>
            </a:r>
            <a:r>
              <a:rPr lang="pl-PL" altLang="pl-PL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nuclei</a:t>
            </a:r>
            <a:r>
              <a:rPr lang="pl-PL" altLang="pl-PL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</a:p>
          <a:p>
            <a:endParaRPr lang="pl-PL" altLang="pl-PL" sz="2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16000" lvl="1">
              <a:buFontTx/>
              <a:buChar char="•"/>
            </a:pPr>
            <a:r>
              <a:rPr lang="pl-PL" altLang="pl-PL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yrast</a:t>
            </a:r>
            <a:r>
              <a:rPr lang="pl-PL" altLang="pl-PL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prompt</a:t>
            </a:r>
            <a:r>
              <a:rPr lang="pl-PL" altLang="pl-PL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pl-PL" altLang="pl-PL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pl-PL" altLang="pl-PL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ray</a:t>
            </a:r>
            <a:r>
              <a:rPr lang="pl-PL" altLang="pl-PL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spectroscopy</a:t>
            </a:r>
            <a:endParaRPr lang="pl-PL" altLang="pl-PL" sz="20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16000" lvl="1">
              <a:buFontTx/>
              <a:buChar char="•"/>
            </a:pPr>
            <a:r>
              <a:rPr lang="pl-PL" altLang="pl-PL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high-</a:t>
            </a:r>
            <a:r>
              <a:rPr lang="pl-PL" altLang="pl-PL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spin</a:t>
            </a:r>
            <a:r>
              <a:rPr lang="pl-PL" altLang="pl-PL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isomer</a:t>
            </a:r>
            <a:r>
              <a:rPr lang="pl-PL" altLang="pl-PL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spectroscopy</a:t>
            </a:r>
            <a:endParaRPr lang="pl-PL" altLang="pl-PL" sz="20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1">
              <a:buFontTx/>
              <a:buChar char="•"/>
            </a:pPr>
            <a:endParaRPr lang="pl-PL" altLang="pl-PL" sz="2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Elipsa 1"/>
          <p:cNvSpPr/>
          <p:nvPr/>
        </p:nvSpPr>
        <p:spPr bwMode="auto">
          <a:xfrm rot="19493606">
            <a:off x="2878734" y="3846452"/>
            <a:ext cx="2627493" cy="327512"/>
          </a:xfrm>
          <a:prstGeom prst="ellipse">
            <a:avLst/>
          </a:prstGeom>
          <a:solidFill>
            <a:schemeClr val="tx2">
              <a:alpha val="40000"/>
            </a:schemeClr>
          </a:solidFill>
          <a:ln w="12700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Dowolny kształt 6"/>
          <p:cNvSpPr/>
          <p:nvPr/>
        </p:nvSpPr>
        <p:spPr bwMode="auto">
          <a:xfrm rot="153590">
            <a:off x="4580730" y="4034944"/>
            <a:ext cx="1371600" cy="658906"/>
          </a:xfrm>
          <a:custGeom>
            <a:avLst/>
            <a:gdLst>
              <a:gd name="connsiteX0" fmla="*/ 1371600 w 1371600"/>
              <a:gd name="connsiteY0" fmla="*/ 658906 h 658906"/>
              <a:gd name="connsiteX1" fmla="*/ 1102659 w 1371600"/>
              <a:gd name="connsiteY1" fmla="*/ 336176 h 658906"/>
              <a:gd name="connsiteX2" fmla="*/ 739589 w 1371600"/>
              <a:gd name="connsiteY2" fmla="*/ 121023 h 658906"/>
              <a:gd name="connsiteX3" fmla="*/ 457200 w 1371600"/>
              <a:gd name="connsiteY3" fmla="*/ 53788 h 658906"/>
              <a:gd name="connsiteX4" fmla="*/ 0 w 1371600"/>
              <a:gd name="connsiteY4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658906">
                <a:moveTo>
                  <a:pt x="1371600" y="658906"/>
                </a:moveTo>
                <a:cubicBezTo>
                  <a:pt x="1289797" y="542364"/>
                  <a:pt x="1207994" y="425823"/>
                  <a:pt x="1102659" y="336176"/>
                </a:cubicBezTo>
                <a:cubicBezTo>
                  <a:pt x="997324" y="246529"/>
                  <a:pt x="847165" y="168088"/>
                  <a:pt x="739589" y="121023"/>
                </a:cubicBezTo>
                <a:cubicBezTo>
                  <a:pt x="632013" y="73958"/>
                  <a:pt x="580465" y="73958"/>
                  <a:pt x="457200" y="53788"/>
                </a:cubicBezTo>
                <a:cubicBezTo>
                  <a:pt x="333935" y="33617"/>
                  <a:pt x="166967" y="16808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019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r="42116"/>
          <a:stretch/>
        </p:blipFill>
        <p:spPr>
          <a:xfrm>
            <a:off x="304800" y="834039"/>
            <a:ext cx="9355015" cy="53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0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744130" y="102580"/>
            <a:ext cx="8229600" cy="96032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it-IT" sz="2800" b="1" dirty="0">
                <a:solidFill>
                  <a:srgbClr val="0000FF"/>
                </a:solidFill>
                <a:latin typeface="Corbel"/>
                <a:cs typeface="Corbel"/>
              </a:rPr>
              <a:t>The “</a:t>
            </a:r>
            <a:r>
              <a:rPr lang="it-IT" sz="2800" b="1" dirty="0" err="1">
                <a:solidFill>
                  <a:srgbClr val="0000FF"/>
                </a:solidFill>
                <a:latin typeface="Corbel"/>
                <a:cs typeface="Corbel"/>
              </a:rPr>
              <a:t>Prompt-Delayed</a:t>
            </a:r>
            <a:r>
              <a:rPr lang="it-IT" sz="2800" b="1" dirty="0">
                <a:solidFill>
                  <a:srgbClr val="0000FF"/>
                </a:solidFill>
                <a:latin typeface="Corbel"/>
                <a:cs typeface="Corbel"/>
              </a:rPr>
              <a:t>” </a:t>
            </a:r>
            <a:r>
              <a:rPr lang="it-IT" sz="2800" b="1" dirty="0" err="1">
                <a:solidFill>
                  <a:srgbClr val="0000FF"/>
                </a:solidFill>
                <a:latin typeface="Corbel"/>
                <a:cs typeface="Corbel"/>
              </a:rPr>
              <a:t>Coincidences</a:t>
            </a:r>
            <a:r>
              <a:rPr lang="it-IT" sz="2800" b="1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it-IT" sz="2800" b="1" dirty="0">
                <a:solidFill>
                  <a:srgbClr val="0000FF"/>
                </a:solidFill>
                <a:latin typeface="Corbel"/>
                <a:cs typeface="Corbel"/>
              </a:rPr>
              <a:t>with </a:t>
            </a:r>
            <a:r>
              <a:rPr lang="it-IT" sz="2800" b="1" dirty="0" err="1">
                <a:solidFill>
                  <a:srgbClr val="0000FF"/>
                </a:solidFill>
                <a:latin typeface="Corbel"/>
                <a:cs typeface="Corbel"/>
              </a:rPr>
              <a:t>Triggerless</a:t>
            </a:r>
            <a:r>
              <a:rPr lang="it-IT" sz="2800" b="1" dirty="0">
                <a:solidFill>
                  <a:srgbClr val="0000FF"/>
                </a:solidFill>
                <a:latin typeface="Corbel"/>
                <a:cs typeface="Corbel"/>
              </a:rPr>
              <a:t> DATA</a:t>
            </a:r>
            <a:endParaRPr lang="it-IT" sz="12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681" y="3548240"/>
            <a:ext cx="23122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pl-PL" sz="2000" b="1" i="1" dirty="0">
                <a:solidFill>
                  <a:srgbClr val="FF00FF"/>
                </a:solidFill>
                <a:latin typeface="Calibri"/>
              </a:rPr>
              <a:t>Software Definition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pl-PL" sz="2000" b="1" i="1" dirty="0">
                <a:solidFill>
                  <a:srgbClr val="FF00FF"/>
                </a:solidFill>
                <a:latin typeface="Calibri"/>
              </a:rPr>
              <a:t>of FISSION </a:t>
            </a:r>
            <a:r>
              <a:rPr lang="pl-PL" sz="2000" b="1" i="1" dirty="0" err="1">
                <a:solidFill>
                  <a:srgbClr val="FF00FF"/>
                </a:solidFill>
                <a:latin typeface="Calibri"/>
              </a:rPr>
              <a:t>Trigger</a:t>
            </a:r>
            <a:r>
              <a:rPr lang="pl-PL" sz="2000" b="1" i="1" dirty="0">
                <a:solidFill>
                  <a:srgbClr val="FF00FF"/>
                </a:solidFill>
                <a:latin typeface="Calibri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92680" y="1425022"/>
            <a:ext cx="5202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FF00FF"/>
                </a:solidFill>
                <a:latin typeface="Calibri"/>
              </a:rPr>
              <a:t>Long lists </a:t>
            </a:r>
            <a:r>
              <a:rPr lang="en-US" sz="1800" b="1" i="1" dirty="0">
                <a:solidFill>
                  <a:srgbClr val="FF00FF"/>
                </a:solidFill>
                <a:latin typeface="Calibri"/>
              </a:rPr>
              <a:t>of </a:t>
            </a:r>
            <a:r>
              <a:rPr lang="en-US" sz="2000" b="1" i="1" dirty="0">
                <a:solidFill>
                  <a:srgbClr val="FF00FF"/>
                </a:solidFill>
                <a:latin typeface="Calibri"/>
              </a:rPr>
              <a:t>time-stamped </a:t>
            </a:r>
            <a:r>
              <a:rPr lang="en-US" sz="1800" b="1" i="1" dirty="0">
                <a:solidFill>
                  <a:srgbClr val="FF00FF"/>
                </a:solidFill>
                <a:latin typeface="Calibri"/>
              </a:rPr>
              <a:t>events 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FF00FF"/>
                </a:solidFill>
                <a:latin typeface="Calibri"/>
              </a:rPr>
              <a:t>(in steps of  </a:t>
            </a:r>
            <a:r>
              <a:rPr lang="en-US" sz="2000" b="1" i="1" dirty="0">
                <a:solidFill>
                  <a:srgbClr val="FF00FF"/>
                </a:solidFill>
                <a:latin typeface="Calibri"/>
              </a:rPr>
              <a:t>10 ns</a:t>
            </a:r>
            <a:r>
              <a:rPr lang="en-US" sz="1800" i="1" dirty="0">
                <a:solidFill>
                  <a:srgbClr val="FF00FF"/>
                </a:solidFill>
                <a:latin typeface="Calibri"/>
              </a:rPr>
              <a:t>)  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5023428" y="1347222"/>
            <a:ext cx="4378182" cy="2035760"/>
            <a:chOff x="126906" y="3628356"/>
            <a:chExt cx="4378182" cy="2035760"/>
          </a:xfrm>
        </p:grpSpPr>
        <p:sp>
          <p:nvSpPr>
            <p:cNvPr id="33" name="Rectangle 32"/>
            <p:cNvSpPr/>
            <p:nvPr/>
          </p:nvSpPr>
          <p:spPr>
            <a:xfrm>
              <a:off x="126906" y="3628356"/>
              <a:ext cx="4378182" cy="2009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6597" t="17761" r="1776" b="17875"/>
            <a:stretch>
              <a:fillRect/>
            </a:stretch>
          </p:blipFill>
          <p:spPr bwMode="auto">
            <a:xfrm>
              <a:off x="467213" y="3714385"/>
              <a:ext cx="3856320" cy="1664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 rot="16200000">
              <a:off x="-8332" y="4276563"/>
              <a:ext cx="7321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FF"/>
                  </a:solidFill>
                  <a:latin typeface="Calibri"/>
                  <a:sym typeface="Wingdings" pitchFamily="2" charset="2"/>
                </a:rPr>
                <a:t>Fold</a:t>
              </a:r>
              <a:endParaRPr lang="en-US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10900" y="5279546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FF"/>
                  </a:solidFill>
                  <a:latin typeface="Calibri"/>
                </a:rPr>
                <a:t>20 </a:t>
              </a:r>
              <a:r>
                <a:rPr lang="en-US" sz="1800" dirty="0" err="1">
                  <a:solidFill>
                    <a:srgbClr val="0000FF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dirty="0" err="1">
                  <a:solidFill>
                    <a:srgbClr val="0000FF"/>
                  </a:solidFill>
                  <a:latin typeface="Calibri"/>
                </a:rPr>
                <a:t>s</a:t>
              </a:r>
              <a:endParaRPr lang="en-US" sz="1800" dirty="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6427" y="5266940"/>
              <a:ext cx="3545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FF"/>
                  </a:solidFill>
                  <a:latin typeface="Calibri"/>
                </a:rPr>
                <a:t>0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2558" y="5264006"/>
              <a:ext cx="2705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00FF"/>
                  </a:solidFill>
                  <a:latin typeface="Calibri"/>
                </a:rPr>
                <a:t>t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88572" y="4656245"/>
              <a:ext cx="3734961" cy="21898"/>
            </a:xfrm>
            <a:prstGeom prst="line">
              <a:avLst/>
            </a:prstGeom>
            <a:ln>
              <a:solidFill>
                <a:srgbClr val="FF00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1617125" y="4298701"/>
              <a:ext cx="10567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800" b="1" i="1" dirty="0" err="1">
                  <a:solidFill>
                    <a:srgbClr val="FF00FF"/>
                  </a:solidFill>
                  <a:latin typeface="Calibri"/>
                </a:rPr>
                <a:t>Fold</a:t>
              </a:r>
              <a:r>
                <a:rPr lang="pl-PL" sz="1800" b="1" i="1" dirty="0">
                  <a:solidFill>
                    <a:srgbClr val="FF00FF"/>
                  </a:solidFill>
                  <a:latin typeface="Calibri"/>
                </a:rPr>
                <a:t> &gt;= 4</a:t>
              </a:r>
              <a:endParaRPr lang="en-US" sz="18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6687560" y="6457890"/>
            <a:ext cx="3091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pl-PL" sz="2000" i="1" dirty="0" err="1">
                <a:solidFill>
                  <a:srgbClr val="FF00FF"/>
                </a:solidFill>
                <a:latin typeface="Calibri"/>
              </a:rPr>
              <a:t>Courtesy</a:t>
            </a:r>
            <a:r>
              <a:rPr lang="pl-PL" sz="2000" i="1" dirty="0">
                <a:solidFill>
                  <a:srgbClr val="FF00FF"/>
                </a:solidFill>
                <a:latin typeface="Calibri"/>
              </a:rPr>
              <a:t> of Dino </a:t>
            </a:r>
            <a:r>
              <a:rPr lang="pl-PL" sz="2000" i="1" dirty="0" err="1">
                <a:solidFill>
                  <a:srgbClr val="FF00FF"/>
                </a:solidFill>
                <a:latin typeface="Calibri"/>
              </a:rPr>
              <a:t>Bazzacco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008308" y="3606557"/>
            <a:ext cx="4378182" cy="2051640"/>
            <a:chOff x="4627308" y="3606557"/>
            <a:chExt cx="4378182" cy="2051640"/>
          </a:xfrm>
        </p:grpSpPr>
        <p:grpSp>
          <p:nvGrpSpPr>
            <p:cNvPr id="57" name="Group 56"/>
            <p:cNvGrpSpPr/>
            <p:nvPr/>
          </p:nvGrpSpPr>
          <p:grpSpPr>
            <a:xfrm>
              <a:off x="4627308" y="3606557"/>
              <a:ext cx="4378182" cy="2051640"/>
              <a:chOff x="4645663" y="3600918"/>
              <a:chExt cx="4378182" cy="205164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4645663" y="3600918"/>
                <a:ext cx="4378182" cy="20095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 l="6730" t="17761" r="1643" b="17875"/>
              <a:stretch>
                <a:fillRect/>
              </a:stretch>
            </p:blipFill>
            <p:spPr bwMode="auto">
              <a:xfrm>
                <a:off x="5019586" y="3690161"/>
                <a:ext cx="3859760" cy="16659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tangle 16"/>
              <p:cNvSpPr/>
              <p:nvPr/>
            </p:nvSpPr>
            <p:spPr>
              <a:xfrm rot="16200000">
                <a:off x="4517200" y="4265005"/>
                <a:ext cx="7321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0000FF"/>
                    </a:solidFill>
                    <a:latin typeface="Calibri"/>
                    <a:sym typeface="Wingdings" pitchFamily="2" charset="2"/>
                  </a:rPr>
                  <a:t>Fold</a:t>
                </a:r>
                <a:endParaRPr lang="en-US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236432" y="5267988"/>
                <a:ext cx="6976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FF"/>
                    </a:solidFill>
                    <a:latin typeface="Calibri"/>
                  </a:rPr>
                  <a:t>20 </a:t>
                </a:r>
                <a:r>
                  <a:rPr lang="en-US" sz="1800" dirty="0" err="1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m</a:t>
                </a:r>
                <a:r>
                  <a:rPr lang="en-US" sz="1800" dirty="0" err="1">
                    <a:solidFill>
                      <a:srgbClr val="0000FF"/>
                    </a:solidFill>
                    <a:latin typeface="Calibri"/>
                  </a:rPr>
                  <a:t>s</a:t>
                </a:r>
                <a:endParaRPr lang="en-US" sz="1800" dirty="0">
                  <a:solidFill>
                    <a:srgbClr val="0000FF"/>
                  </a:solidFill>
                  <a:latin typeface="Calibri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041959" y="5255382"/>
                <a:ext cx="3545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FF"/>
                    </a:solidFill>
                    <a:latin typeface="Calibri"/>
                  </a:rPr>
                  <a:t>0 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818090" y="5252448"/>
                <a:ext cx="2705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0000FF"/>
                    </a:solidFill>
                    <a:latin typeface="Calibri"/>
                  </a:rPr>
                  <a:t>t</a:t>
                </a: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5180614" y="3722853"/>
                <a:ext cx="10292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1800" b="1" i="1" dirty="0">
                    <a:solidFill>
                      <a:srgbClr val="FF00FF"/>
                    </a:solidFill>
                    <a:latin typeface="Calibri"/>
                  </a:rPr>
                  <a:t>PROMPT</a:t>
                </a: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5287835" y="3697096"/>
              <a:ext cx="3571275" cy="1103353"/>
              <a:chOff x="5287835" y="3697096"/>
              <a:chExt cx="3571275" cy="110335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008732" y="3697096"/>
                <a:ext cx="185037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000" b="1" i="1" dirty="0" err="1">
                    <a:solidFill>
                      <a:srgbClr val="FF00FF"/>
                    </a:solidFill>
                    <a:latin typeface="Calibri"/>
                  </a:rPr>
                  <a:t>Clean</a:t>
                </a:r>
                <a:r>
                  <a:rPr lang="pl-PL" sz="1800" i="1" dirty="0">
                    <a:solidFill>
                      <a:srgbClr val="FF00FF"/>
                    </a:solidFill>
                    <a:latin typeface="Calibri"/>
                  </a:rPr>
                  <a:t> – </a:t>
                </a:r>
                <a:r>
                  <a:rPr lang="pl-PL" sz="1800" b="1" i="1" dirty="0">
                    <a:solidFill>
                      <a:srgbClr val="FF00FF"/>
                    </a:solidFill>
                    <a:latin typeface="Calibri"/>
                  </a:rPr>
                  <a:t>DELAYED</a:t>
                </a:r>
                <a:endParaRPr lang="pl-PL" sz="1800" i="1" dirty="0">
                  <a:solidFill>
                    <a:srgbClr val="FF00FF"/>
                  </a:solidFill>
                  <a:latin typeface="Calibri"/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5287835" y="4778551"/>
                <a:ext cx="3507173" cy="21898"/>
              </a:xfrm>
              <a:prstGeom prst="line">
                <a:avLst/>
              </a:prstGeom>
              <a:ln>
                <a:solidFill>
                  <a:srgbClr val="FF00FF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6816526" y="4408310"/>
                <a:ext cx="10567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1800" b="1" i="1" dirty="0" err="1">
                    <a:solidFill>
                      <a:srgbClr val="FF00FF"/>
                    </a:solidFill>
                    <a:latin typeface="Calibri"/>
                  </a:rPr>
                  <a:t>Fold</a:t>
                </a:r>
                <a:r>
                  <a:rPr lang="pl-PL" sz="1800" b="1" i="1" dirty="0">
                    <a:solidFill>
                      <a:srgbClr val="FF00FF"/>
                    </a:solidFill>
                    <a:latin typeface="Calibri"/>
                  </a:rPr>
                  <a:t> &lt;= 3</a:t>
                </a:r>
                <a:endParaRPr lang="en-US" sz="18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2" name="Rectangle 31"/>
          <p:cNvSpPr/>
          <p:nvPr/>
        </p:nvSpPr>
        <p:spPr>
          <a:xfrm>
            <a:off x="562441" y="4403357"/>
            <a:ext cx="5610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FF"/>
                </a:solidFill>
                <a:latin typeface="Calibri"/>
              </a:rPr>
              <a:t>PROMPT </a:t>
            </a:r>
            <a:r>
              <a:rPr lang="en-US" sz="1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/>
                <a:sym typeface="Wingdings" pitchFamily="2" charset="2"/>
              </a:rPr>
              <a:t> </a:t>
            </a:r>
            <a:r>
              <a:rPr lang="en-US" sz="1800" dirty="0">
                <a:solidFill>
                  <a:srgbClr val="0000FF"/>
                </a:solidFill>
                <a:latin typeface="Calibri"/>
                <a:sym typeface="Wingdings" pitchFamily="2" charset="2"/>
              </a:rPr>
              <a:t>(Fold)</a:t>
            </a:r>
            <a:r>
              <a:rPr lang="en-US" sz="1800" baseline="-25000" dirty="0">
                <a:solidFill>
                  <a:srgbClr val="0000FF"/>
                </a:solidFill>
                <a:latin typeface="Calibri"/>
                <a:sym typeface="Wingdings" pitchFamily="2" charset="2"/>
              </a:rPr>
              <a:t>P</a:t>
            </a:r>
            <a:r>
              <a:rPr lang="en-US" sz="1800" baseline="-25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libri"/>
              </a:rPr>
              <a:t>&gt;= 4  </a:t>
            </a:r>
            <a:r>
              <a:rPr lang="en-US" sz="1600" dirty="0">
                <a:solidFill>
                  <a:srgbClr val="0000FF"/>
                </a:solidFill>
                <a:latin typeface="Calibri"/>
              </a:rPr>
              <a:t>in </a:t>
            </a:r>
            <a:r>
              <a:rPr lang="en-US" sz="16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600" dirty="0" err="1">
                <a:solidFill>
                  <a:srgbClr val="0000FF"/>
                </a:solidFill>
                <a:latin typeface="Calibri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Calibri"/>
              </a:rPr>
              <a:t> = 200 ns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2681" y="2203851"/>
            <a:ext cx="4034453" cy="595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800" i="1" dirty="0">
                <a:solidFill>
                  <a:srgbClr val="0000FF"/>
                </a:solidFill>
                <a:latin typeface="Calibri"/>
              </a:rPr>
              <a:t>High </a:t>
            </a:r>
            <a:r>
              <a:rPr lang="pl-PL" sz="1800" i="1" dirty="0" err="1">
                <a:solidFill>
                  <a:srgbClr val="0000FF"/>
                </a:solidFill>
                <a:latin typeface="Calibri"/>
              </a:rPr>
              <a:t>probability</a:t>
            </a:r>
            <a:r>
              <a:rPr lang="pl-PL" sz="1800" i="1" dirty="0">
                <a:solidFill>
                  <a:srgbClr val="0000FF"/>
                </a:solidFill>
                <a:latin typeface="Calibri"/>
              </a:rPr>
              <a:t> of a </a:t>
            </a:r>
            <a:r>
              <a:rPr lang="pl-PL" sz="1800" i="1" dirty="0" err="1">
                <a:solidFill>
                  <a:srgbClr val="0000FF"/>
                </a:solidFill>
                <a:latin typeface="Calibri"/>
              </a:rPr>
              <a:t>second</a:t>
            </a:r>
            <a:r>
              <a:rPr lang="pl-PL" sz="1800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pl-PL" sz="1800" i="1" dirty="0" err="1">
                <a:solidFill>
                  <a:srgbClr val="0000FF"/>
                </a:solidFill>
                <a:latin typeface="Calibri"/>
              </a:rPr>
              <a:t>fission</a:t>
            </a:r>
            <a:r>
              <a:rPr lang="pl-PL" sz="1800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pl-PL" sz="1800" i="1" dirty="0" err="1">
                <a:solidFill>
                  <a:srgbClr val="0000FF"/>
                </a:solidFill>
                <a:latin typeface="Calibri"/>
              </a:rPr>
              <a:t>event</a:t>
            </a:r>
            <a:endParaRPr lang="en-US" sz="1800" dirty="0">
              <a:solidFill>
                <a:srgbClr val="0000FF"/>
              </a:solidFill>
              <a:latin typeface="Calibri"/>
            </a:endParaRPr>
          </a:p>
          <a:p>
            <a:pPr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800" i="1" dirty="0">
                <a:solidFill>
                  <a:srgbClr val="0000FF"/>
                </a:solidFill>
                <a:latin typeface="Calibri"/>
              </a:rPr>
              <a:t>in </a:t>
            </a:r>
            <a:r>
              <a:rPr lang="pl-PL" sz="1800" b="1" i="1" dirty="0">
                <a:solidFill>
                  <a:srgbClr val="0000FF"/>
                </a:solidFill>
                <a:latin typeface="Calibri"/>
              </a:rPr>
              <a:t>a 20 </a:t>
            </a:r>
            <a:r>
              <a:rPr lang="pl-PL" sz="18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pl-PL" sz="1800" b="1" i="1" dirty="0">
                <a:solidFill>
                  <a:srgbClr val="0000FF"/>
                </a:solidFill>
                <a:latin typeface="Calibri"/>
              </a:rPr>
              <a:t>s </a:t>
            </a:r>
            <a:r>
              <a:rPr lang="pl-PL" sz="1800" i="1" dirty="0" err="1">
                <a:solidFill>
                  <a:srgbClr val="0000FF"/>
                </a:solidFill>
                <a:latin typeface="Calibri"/>
              </a:rPr>
              <a:t>time</a:t>
            </a:r>
            <a:r>
              <a:rPr lang="pl-PL" sz="1800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pl-PL" sz="1800" i="1" dirty="0" err="1">
                <a:solidFill>
                  <a:srgbClr val="0000FF"/>
                </a:solidFill>
                <a:latin typeface="Calibri"/>
              </a:rPr>
              <a:t>window</a:t>
            </a:r>
            <a:endParaRPr lang="pl-PL" sz="1800" i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2441" y="4746787"/>
            <a:ext cx="5175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FF"/>
                </a:solidFill>
                <a:latin typeface="Calibri"/>
              </a:rPr>
              <a:t>DELAYED </a:t>
            </a:r>
            <a:r>
              <a:rPr lang="en-US" sz="1800" dirty="0">
                <a:solidFill>
                  <a:srgbClr val="0000FF"/>
                </a:solidFill>
                <a:latin typeface="Calibri"/>
                <a:sym typeface="Wingdings" pitchFamily="2" charset="2"/>
              </a:rPr>
              <a:t> (Fold)</a:t>
            </a:r>
            <a:r>
              <a:rPr lang="en-US" sz="1800" baseline="-25000" dirty="0">
                <a:solidFill>
                  <a:srgbClr val="0000FF"/>
                </a:solidFill>
                <a:latin typeface="Calibri"/>
                <a:sym typeface="Wingdings" pitchFamily="2" charset="2"/>
              </a:rPr>
              <a:t>D</a:t>
            </a:r>
            <a:r>
              <a:rPr lang="en-US" sz="1800" baseline="-25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libri"/>
              </a:rPr>
              <a:t> &lt;= 3 for  200 ns</a:t>
            </a:r>
            <a:r>
              <a:rPr lang="en-US" sz="1800" i="1" dirty="0">
                <a:solidFill>
                  <a:srgbClr val="0000FF"/>
                </a:solidFill>
                <a:latin typeface="Calibri"/>
              </a:rPr>
              <a:t> &lt; 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err="1">
                <a:solidFill>
                  <a:srgbClr val="0000FF"/>
                </a:solidFill>
                <a:latin typeface="Calibri"/>
              </a:rPr>
              <a:t>t</a:t>
            </a:r>
            <a:r>
              <a:rPr lang="en-US" sz="1800" dirty="0">
                <a:solidFill>
                  <a:srgbClr val="0000FF"/>
                </a:solidFill>
                <a:latin typeface="Calibri"/>
              </a:rPr>
              <a:t> &lt; 20 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err="1">
                <a:solidFill>
                  <a:srgbClr val="0000FF"/>
                </a:solidFill>
                <a:latin typeface="Calibri"/>
              </a:rPr>
              <a:t>s</a:t>
            </a:r>
            <a:endParaRPr lang="en-US" sz="1800" i="1" dirty="0">
              <a:solidFill>
                <a:srgbClr val="0000FF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pl-PL" sz="1800" i="1" dirty="0">
                <a:solidFill>
                  <a:srgbClr val="FF00FF"/>
                </a:solidFill>
                <a:latin typeface="Calibri"/>
              </a:rPr>
              <a:t>15% of a </a:t>
            </a:r>
            <a:r>
              <a:rPr lang="pl-PL" sz="1800" i="1" dirty="0" err="1">
                <a:solidFill>
                  <a:srgbClr val="FF00FF"/>
                </a:solidFill>
                <a:latin typeface="Calibri"/>
              </a:rPr>
              <a:t>second</a:t>
            </a:r>
            <a:r>
              <a:rPr lang="pl-PL" sz="1800" i="1" dirty="0">
                <a:solidFill>
                  <a:srgbClr val="FF00FF"/>
                </a:solidFill>
                <a:latin typeface="Calibri"/>
              </a:rPr>
              <a:t> </a:t>
            </a:r>
            <a:r>
              <a:rPr lang="pl-PL" sz="1800" i="1" dirty="0" err="1">
                <a:solidFill>
                  <a:srgbClr val="FF00FF"/>
                </a:solidFill>
                <a:latin typeface="Calibri"/>
              </a:rPr>
              <a:t>fission</a:t>
            </a:r>
            <a:r>
              <a:rPr lang="pl-PL" sz="1800" i="1" dirty="0">
                <a:solidFill>
                  <a:srgbClr val="FF00FF"/>
                </a:solidFill>
                <a:latin typeface="Calibri"/>
              </a:rPr>
              <a:t> </a:t>
            </a:r>
            <a:r>
              <a:rPr lang="pl-PL" sz="1800" i="1" dirty="0" err="1">
                <a:solidFill>
                  <a:srgbClr val="FF00FF"/>
                </a:solidFill>
                <a:latin typeface="Calibri"/>
              </a:rPr>
              <a:t>event</a:t>
            </a:r>
            <a:endParaRPr lang="pl-PL" sz="1800" i="1" dirty="0">
              <a:solidFill>
                <a:srgbClr val="FF00FF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0220" y="5823469"/>
            <a:ext cx="8199681" cy="695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</a:pPr>
            <a:r>
              <a:rPr lang="en-US" b="1" i="1" dirty="0">
                <a:solidFill>
                  <a:srgbClr val="FF00FF"/>
                </a:solidFill>
                <a:latin typeface="Calibri"/>
              </a:rPr>
              <a:t>Possibility of performing PROMPT – DELAYED </a:t>
            </a:r>
            <a:r>
              <a:rPr lang="en-US" b="1" i="1" dirty="0">
                <a:solidFill>
                  <a:srgbClr val="FF00FF"/>
                </a:solidFill>
                <a:latin typeface="Symbol" charset="2"/>
                <a:cs typeface="Symbol" charset="2"/>
              </a:rPr>
              <a:t>g</a:t>
            </a:r>
            <a:r>
              <a:rPr lang="en-US" b="1" i="1" dirty="0">
                <a:solidFill>
                  <a:srgbClr val="FF00FF"/>
                </a:solidFill>
                <a:latin typeface="Calibri"/>
              </a:rPr>
              <a:t>-coincidences</a:t>
            </a:r>
          </a:p>
          <a:p>
            <a:pPr algn="ctr"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FF00FF"/>
                </a:solidFill>
                <a:latin typeface="Calibri"/>
              </a:rPr>
              <a:t>over several </a:t>
            </a:r>
            <a:r>
              <a:rPr lang="en-US" b="1" i="1" dirty="0" err="1">
                <a:solidFill>
                  <a:srgbClr val="FF00FF"/>
                </a:solidFill>
                <a:latin typeface="Symbol" charset="2"/>
                <a:cs typeface="Symbol" charset="2"/>
              </a:rPr>
              <a:t>m</a:t>
            </a:r>
            <a:r>
              <a:rPr lang="en-US" b="1" i="1" dirty="0" err="1">
                <a:solidFill>
                  <a:srgbClr val="FF00FF"/>
                </a:solidFill>
                <a:latin typeface="Calibri"/>
              </a:rPr>
              <a:t>s</a:t>
            </a:r>
            <a:r>
              <a:rPr lang="en-US" b="1" i="1" dirty="0">
                <a:solidFill>
                  <a:srgbClr val="FF00FF"/>
                </a:solidFill>
                <a:latin typeface="Calibri"/>
              </a:rPr>
              <a:t> Time-window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638595" y="4008841"/>
            <a:ext cx="473808" cy="394517"/>
          </a:xfrm>
          <a:prstGeom prst="straightConnector1">
            <a:avLst/>
          </a:prstGeom>
          <a:ln w="19050" cmpd="sng">
            <a:solidFill>
              <a:srgbClr val="FFCC66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669252" y="4008840"/>
            <a:ext cx="1782060" cy="738566"/>
          </a:xfrm>
          <a:prstGeom prst="line">
            <a:avLst/>
          </a:prstGeom>
          <a:ln w="19050" cmpd="sng">
            <a:solidFill>
              <a:srgbClr val="FFCC6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727405" y="4008841"/>
            <a:ext cx="492651" cy="791609"/>
          </a:xfrm>
          <a:prstGeom prst="line">
            <a:avLst/>
          </a:prstGeom>
          <a:ln w="19050" cmpd="sng">
            <a:solidFill>
              <a:srgbClr val="FFCC6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9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754582" y="4585855"/>
            <a:ext cx="4211782" cy="1856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572492" y="5098472"/>
            <a:ext cx="1711037" cy="1122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2" name="Grupa 11"/>
          <p:cNvGrpSpPr/>
          <p:nvPr/>
        </p:nvGrpSpPr>
        <p:grpSpPr>
          <a:xfrm>
            <a:off x="2577506" y="3454146"/>
            <a:ext cx="5673950" cy="2503931"/>
            <a:chOff x="2818886" y="3832470"/>
            <a:chExt cx="5673950" cy="2503931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 rotWithShape="1">
            <a:blip r:embed="rId2"/>
            <a:srcRect l="8525" t="34304" r="65978" b="13467"/>
            <a:stretch/>
          </p:blipFill>
          <p:spPr>
            <a:xfrm rot="15158409">
              <a:off x="4381686" y="2665882"/>
              <a:ext cx="2447012" cy="4894026"/>
            </a:xfrm>
            <a:prstGeom prst="rect">
              <a:avLst/>
            </a:prstGeom>
          </p:spPr>
        </p:pic>
        <p:sp>
          <p:nvSpPr>
            <p:cNvPr id="9" name="Prostokąt 8"/>
            <p:cNvSpPr/>
            <p:nvPr/>
          </p:nvSpPr>
          <p:spPr>
            <a:xfrm>
              <a:off x="7966364" y="4496044"/>
              <a:ext cx="526472" cy="1374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/>
            <p:cNvSpPr/>
            <p:nvPr/>
          </p:nvSpPr>
          <p:spPr>
            <a:xfrm rot="20283960">
              <a:off x="4661678" y="3832470"/>
              <a:ext cx="766067" cy="548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/>
            <p:cNvSpPr/>
            <p:nvPr/>
          </p:nvSpPr>
          <p:spPr>
            <a:xfrm rot="20283960">
              <a:off x="2818886" y="4291472"/>
              <a:ext cx="766067" cy="548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2216729" y="969818"/>
            <a:ext cx="4401784" cy="3137780"/>
            <a:chOff x="2216729" y="969818"/>
            <a:chExt cx="4401784" cy="3137780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 rotWithShape="1">
            <a:blip r:embed="rId2"/>
            <a:srcRect l="32456" t="34757" r="27875" b="28351"/>
            <a:stretch/>
          </p:blipFill>
          <p:spPr>
            <a:xfrm>
              <a:off x="2216729" y="969818"/>
              <a:ext cx="3197752" cy="2903540"/>
            </a:xfrm>
            <a:prstGeom prst="rect">
              <a:avLst/>
            </a:prstGeom>
          </p:spPr>
        </p:pic>
        <p:sp>
          <p:nvSpPr>
            <p:cNvPr id="7" name="Prostokąt 6"/>
            <p:cNvSpPr/>
            <p:nvPr/>
          </p:nvSpPr>
          <p:spPr>
            <a:xfrm rot="20474597">
              <a:off x="5193059" y="2599144"/>
              <a:ext cx="1425454" cy="695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/>
            <p:cNvSpPr/>
            <p:nvPr/>
          </p:nvSpPr>
          <p:spPr>
            <a:xfrm rot="20474597">
              <a:off x="2964723" y="3352011"/>
              <a:ext cx="1711037" cy="755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" name="Prostokąt 5"/>
          <p:cNvSpPr/>
          <p:nvPr/>
        </p:nvSpPr>
        <p:spPr>
          <a:xfrm>
            <a:off x="616532" y="3373825"/>
            <a:ext cx="1711037" cy="1122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 rot="19638124">
            <a:off x="2096105" y="2883761"/>
            <a:ext cx="254146" cy="272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2250090" y="1006981"/>
            <a:ext cx="254146" cy="272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6" name="Łącznik prosty 15"/>
          <p:cNvCxnSpPr/>
          <p:nvPr/>
        </p:nvCxnSpPr>
        <p:spPr>
          <a:xfrm flipV="1">
            <a:off x="2349390" y="2836675"/>
            <a:ext cx="18279" cy="3605689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/>
          <p:cNvSpPr txBox="1"/>
          <p:nvPr/>
        </p:nvSpPr>
        <p:spPr>
          <a:xfrm>
            <a:off x="2614888" y="64874"/>
            <a:ext cx="5865233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</a:rPr>
              <a:t>FIPPS version for the IFMIF </a:t>
            </a:r>
            <a:r>
              <a:rPr kumimoji="0" lang="pl-P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</a:rPr>
              <a:t>beam</a:t>
            </a: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kern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(</a:t>
            </a:r>
            <a:r>
              <a:rPr lang="pl-PL" kern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see</a:t>
            </a:r>
            <a:r>
              <a:rPr lang="pl-PL" kern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talk of </a:t>
            </a:r>
            <a:r>
              <a:rPr lang="pl-PL" kern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Aurelien</a:t>
            </a:r>
            <a:r>
              <a:rPr lang="pl-PL" kern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Blanc)</a:t>
            </a:r>
            <a:endParaRPr kumimoji="0" lang="pl-PL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cxnSp>
        <p:nvCxnSpPr>
          <p:cNvPr id="21" name="Łącznik prosty 20"/>
          <p:cNvCxnSpPr/>
          <p:nvPr/>
        </p:nvCxnSpPr>
        <p:spPr>
          <a:xfrm flipV="1">
            <a:off x="2369748" y="683288"/>
            <a:ext cx="3257" cy="1705151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>
          <a:xfrm>
            <a:off x="1402040" y="5616241"/>
            <a:ext cx="18947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dirty="0">
                <a:solidFill>
                  <a:srgbClr val="7030A0"/>
                </a:solidFill>
                <a:latin typeface="Calibri" panose="020F0502020204030204" pitchFamily="34" charset="0"/>
              </a:rPr>
              <a:t>n</a:t>
            </a:r>
            <a:r>
              <a:rPr kumimoji="0" lang="pl-P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</a:rPr>
              <a:t>eutron</a:t>
            </a: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</a:rPr>
              <a:t>beam</a:t>
            </a: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6589296" y="5016076"/>
            <a:ext cx="22713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Ge </a:t>
            </a:r>
            <a:r>
              <a:rPr lang="pl-PL" b="1" kern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array</a:t>
            </a:r>
            <a:endParaRPr lang="pl-PL" b="1" kern="0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dirty="0">
                <a:solidFill>
                  <a:srgbClr val="7030A0"/>
                </a:solidFill>
                <a:latin typeface="Calibri" panose="020F0502020204030204" pitchFamily="34" charset="0"/>
              </a:rPr>
              <a:t>w</a:t>
            </a:r>
            <a:r>
              <a:rPr kumimoji="0" lang="pl-PL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</a:rPr>
              <a:t>ith</a:t>
            </a: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</a:rPr>
              <a:t> neutron </a:t>
            </a:r>
            <a:r>
              <a:rPr kumimoji="0" lang="pl-PL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</a:rPr>
              <a:t>detectors</a:t>
            </a: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5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1"/>
          <p:cNvSpPr/>
          <p:nvPr/>
        </p:nvSpPr>
        <p:spPr bwMode="auto">
          <a:xfrm>
            <a:off x="203564" y="789607"/>
            <a:ext cx="92113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1600" b="1" u="sng" dirty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MingLiU_HKSCS" pitchFamily="18" charset="-120"/>
            </a:endParaRPr>
          </a:p>
          <a:p>
            <a:pPr algn="ctr">
              <a:defRPr/>
            </a:pP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Nuclear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processes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</a:p>
          <a:p>
            <a:pPr algn="ctr">
              <a:defRPr/>
            </a:pPr>
            <a:r>
              <a:rPr lang="pl-PL" sz="2000" b="1" u="sng" dirty="0" err="1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u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sed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for the gamma-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ray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spectroscopy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studies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of 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excited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states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</a:p>
          <a:p>
            <a:pPr algn="ctr">
              <a:defRPr/>
            </a:pP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in neutron-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rich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nuclei</a:t>
            </a:r>
            <a:endParaRPr lang="pl-PL" sz="2000" b="1" u="sng" dirty="0" smtClean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  <a:p>
            <a:pPr>
              <a:defRPr/>
            </a:pPr>
            <a:endParaRPr lang="en-US" sz="2000" b="1" u="sng" dirty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  <p:sp>
        <p:nvSpPr>
          <p:cNvPr id="9" name="Nawias klamrowy zamykający 8"/>
          <p:cNvSpPr/>
          <p:nvPr/>
        </p:nvSpPr>
        <p:spPr>
          <a:xfrm rot="5400000">
            <a:off x="4497827" y="1334056"/>
            <a:ext cx="323727" cy="5045456"/>
          </a:xfrm>
          <a:prstGeom prst="rightBrac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0" name="Nawias klamrowy zamykający 9"/>
          <p:cNvSpPr/>
          <p:nvPr/>
        </p:nvSpPr>
        <p:spPr>
          <a:xfrm rot="5400000">
            <a:off x="8360153" y="2710700"/>
            <a:ext cx="323725" cy="2279539"/>
          </a:xfrm>
          <a:prstGeom prst="rightBrac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11" name="Nawias klamrowy zamykający 10"/>
          <p:cNvSpPr/>
          <p:nvPr/>
        </p:nvSpPr>
        <p:spPr>
          <a:xfrm rot="5400000">
            <a:off x="934848" y="3140118"/>
            <a:ext cx="323727" cy="1439055"/>
          </a:xfrm>
          <a:prstGeom prst="rightBrac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72" name="Rettangolo 31"/>
          <p:cNvSpPr/>
          <p:nvPr/>
        </p:nvSpPr>
        <p:spPr bwMode="auto">
          <a:xfrm>
            <a:off x="-39041" y="4042605"/>
            <a:ext cx="21339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MingLiU_HKSCS" pitchFamily="18" charset="-120"/>
            </a:endParaRPr>
          </a:p>
          <a:p>
            <a:pPr algn="ctr">
              <a:defRPr/>
            </a:pP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low-lying</a:t>
            </a: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</a:p>
          <a:p>
            <a:pPr algn="ctr">
              <a:defRPr/>
            </a:pP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selected</a:t>
            </a: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states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MingLiU_HKSCS" pitchFamily="18" charset="-120"/>
            </a:endParaRPr>
          </a:p>
          <a:p>
            <a:pPr lvl="1" algn="ctr">
              <a:defRPr/>
            </a:pP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MingLiU_HKSCS" pitchFamily="18" charset="-120"/>
            </a:endParaRPr>
          </a:p>
        </p:txBody>
      </p:sp>
      <p:sp>
        <p:nvSpPr>
          <p:cNvPr id="73" name="Rettangolo 31"/>
          <p:cNvSpPr/>
          <p:nvPr/>
        </p:nvSpPr>
        <p:spPr bwMode="auto">
          <a:xfrm>
            <a:off x="3316097" y="4223512"/>
            <a:ext cx="2740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PROMPT and ISOMER </a:t>
            </a:r>
          </a:p>
          <a:p>
            <a:pPr algn="ctr">
              <a:defRPr/>
            </a:pP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yrast</a:t>
            </a: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</a:t>
            </a:r>
            <a:r>
              <a:rPr lang="en-US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pectroscopy</a:t>
            </a:r>
            <a:endParaRPr lang="en-US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  <p:sp>
        <p:nvSpPr>
          <p:cNvPr id="75" name="Rettangolo 31"/>
          <p:cNvSpPr/>
          <p:nvPr/>
        </p:nvSpPr>
        <p:spPr bwMode="auto">
          <a:xfrm>
            <a:off x="7398960" y="4102774"/>
            <a:ext cx="2363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ISOMER </a:t>
            </a:r>
          </a:p>
          <a:p>
            <a:pPr algn="ctr">
              <a:defRPr/>
            </a:pP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yrast</a:t>
            </a: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and non-</a:t>
            </a: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yrast</a:t>
            </a: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</a:p>
          <a:p>
            <a:pPr algn="ctr">
              <a:defRPr/>
            </a:pP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spectroscopy</a:t>
            </a:r>
            <a:endParaRPr lang="en-US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  <p:sp>
        <p:nvSpPr>
          <p:cNvPr id="6" name="Elipsa 5"/>
          <p:cNvSpPr/>
          <p:nvPr/>
        </p:nvSpPr>
        <p:spPr bwMode="auto">
          <a:xfrm>
            <a:off x="7278124" y="2245489"/>
            <a:ext cx="2627876" cy="3009417"/>
          </a:xfrm>
          <a:prstGeom prst="ellipse">
            <a:avLst/>
          </a:prstGeom>
          <a:noFill/>
          <a:ln w="57150" cap="flat" cmpd="sng" algn="ctr">
            <a:solidFill>
              <a:srgbClr val="FF99FF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6" name="Rettangolo 31"/>
          <p:cNvSpPr/>
          <p:nvPr/>
        </p:nvSpPr>
        <p:spPr bwMode="auto">
          <a:xfrm>
            <a:off x="3940650" y="2890278"/>
            <a:ext cx="3483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FISSION </a:t>
            </a:r>
          </a:p>
          <a:p>
            <a:pPr algn="ctr">
              <a:defRPr/>
            </a:pP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spontaneous</a:t>
            </a: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or</a:t>
            </a: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induced</a:t>
            </a: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</a:p>
          <a:p>
            <a:pPr algn="ctr">
              <a:defRPr/>
            </a:pP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by 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low-energy</a:t>
            </a: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projectiles</a:t>
            </a:r>
            <a:endParaRPr lang="en-US" sz="1600" b="1" i="1" dirty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  <p:sp>
        <p:nvSpPr>
          <p:cNvPr id="77" name="Rettangolo 31"/>
          <p:cNvSpPr/>
          <p:nvPr/>
        </p:nvSpPr>
        <p:spPr bwMode="auto">
          <a:xfrm>
            <a:off x="2031727" y="3148982"/>
            <a:ext cx="24094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DEEP-INELASTIC</a:t>
            </a:r>
          </a:p>
        </p:txBody>
      </p:sp>
      <p:sp>
        <p:nvSpPr>
          <p:cNvPr id="78" name="Rettangolo 31"/>
          <p:cNvSpPr/>
          <p:nvPr/>
        </p:nvSpPr>
        <p:spPr bwMode="auto">
          <a:xfrm>
            <a:off x="12549" y="3173816"/>
            <a:ext cx="2168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MingLiU_HKSCS" pitchFamily="18" charset="-120"/>
              </a:rPr>
              <a:t>b</a:t>
            </a:r>
            <a:r>
              <a:rPr lang="pl-PL" b="1" dirty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-</a:t>
            </a:r>
            <a:r>
              <a:rPr lang="pl-PL" b="1" dirty="0" err="1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decay</a:t>
            </a:r>
            <a:endParaRPr lang="pl-PL" sz="2000" b="1" dirty="0" smtClean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  <p:sp>
        <p:nvSpPr>
          <p:cNvPr id="79" name="Rettangolo 31"/>
          <p:cNvSpPr/>
          <p:nvPr/>
        </p:nvSpPr>
        <p:spPr bwMode="auto">
          <a:xfrm>
            <a:off x="7226702" y="2647275"/>
            <a:ext cx="25359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FRAGMENTATION, </a:t>
            </a:r>
            <a:endParaRPr lang="en-US" sz="1600" b="1" i="1" dirty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  <p:sp>
        <p:nvSpPr>
          <p:cNvPr id="80" name="Rettangolo 31"/>
          <p:cNvSpPr/>
          <p:nvPr/>
        </p:nvSpPr>
        <p:spPr bwMode="auto">
          <a:xfrm>
            <a:off x="7278123" y="3013390"/>
            <a:ext cx="2580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FISSION </a:t>
            </a:r>
          </a:p>
          <a:p>
            <a:pPr algn="ctr">
              <a:defRPr/>
            </a:pPr>
            <a:r>
              <a:rPr lang="pl-PL" sz="1600" b="1" dirty="0" err="1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a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t</a:t>
            </a: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 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relativistic</a:t>
            </a: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energies</a:t>
            </a:r>
            <a:endParaRPr lang="en-US" sz="1600" b="1" i="1" dirty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894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15" y="1371679"/>
            <a:ext cx="9040760" cy="4866801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60653" y="112274"/>
            <a:ext cx="83861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7030A0"/>
                </a:solidFill>
                <a:latin typeface="Calibri" panose="020F0502020204030204" pitchFamily="34" charset="0"/>
              </a:rPr>
              <a:t>D. </a:t>
            </a:r>
            <a:r>
              <a:rPr lang="pl-PL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Kameda</a:t>
            </a:r>
            <a:r>
              <a:rPr lang="pl-PL" dirty="0" smtClean="0">
                <a:solidFill>
                  <a:srgbClr val="7030A0"/>
                </a:solidFill>
                <a:latin typeface="Calibri" panose="020F0502020204030204" pitchFamily="34" charset="0"/>
              </a:rPr>
              <a:t> et al.,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</a:rPr>
              <a:t> PHYSICAL REVIEW C 86, 054319 (2012</a:t>
            </a:r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</a:rPr>
              <a:t>)</a:t>
            </a:r>
            <a:endParaRPr lang="pl-PL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r>
              <a:rPr lang="pl-PL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</a:rPr>
              <a:t>Observation of new </a:t>
            </a:r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</a:rPr>
              <a:t>microsecond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</a:rPr>
              <a:t>isomers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</a:rPr>
              <a:t>among fission products</a:t>
            </a:r>
          </a:p>
          <a:p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</a:rPr>
              <a:t>from in-flight fission of 345 MeV/nucleon </a:t>
            </a:r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</a:rPr>
              <a:t>238U</a:t>
            </a:r>
            <a:endParaRPr lang="pl-PL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r>
              <a:rPr lang="pl-PL" b="1" dirty="0">
                <a:solidFill>
                  <a:srgbClr val="0070C0"/>
                </a:solidFill>
                <a:latin typeface="Calibri" panose="020F0502020204030204" pitchFamily="34" charset="0"/>
              </a:rPr>
              <a:t>RIKEN </a:t>
            </a:r>
            <a:r>
              <a:rPr lang="pl-PL" b="1" dirty="0" err="1">
                <a:solidFill>
                  <a:srgbClr val="0070C0"/>
                </a:solidFill>
                <a:latin typeface="Calibri" panose="020F0502020204030204" pitchFamily="34" charset="0"/>
              </a:rPr>
              <a:t>Nishina</a:t>
            </a:r>
            <a:r>
              <a:rPr lang="pl-PL" b="1" dirty="0">
                <a:solidFill>
                  <a:srgbClr val="0070C0"/>
                </a:solidFill>
                <a:latin typeface="Calibri" panose="020F0502020204030204" pitchFamily="34" charset="0"/>
              </a:rPr>
              <a:t> Center RI </a:t>
            </a:r>
            <a:r>
              <a:rPr lang="pl-PL" b="1" dirty="0" err="1">
                <a:solidFill>
                  <a:srgbClr val="0070C0"/>
                </a:solidFill>
                <a:latin typeface="Calibri" panose="020F0502020204030204" pitchFamily="34" charset="0"/>
              </a:rPr>
              <a:t>Beam</a:t>
            </a:r>
            <a:r>
              <a:rPr lang="pl-PL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>
                <a:solidFill>
                  <a:srgbClr val="0070C0"/>
                </a:solidFill>
                <a:latin typeface="Calibri" panose="020F0502020204030204" pitchFamily="34" charset="0"/>
              </a:rPr>
              <a:t>Factory</a:t>
            </a:r>
            <a:endParaRPr lang="pl-PL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4206917" y="2095784"/>
            <a:ext cx="4487925" cy="2919822"/>
            <a:chOff x="3130471" y="2558759"/>
            <a:chExt cx="4487925" cy="2919822"/>
          </a:xfrm>
        </p:grpSpPr>
        <p:sp>
          <p:nvSpPr>
            <p:cNvPr id="6" name="Elipsa 5"/>
            <p:cNvSpPr/>
            <p:nvPr/>
          </p:nvSpPr>
          <p:spPr bwMode="auto">
            <a:xfrm>
              <a:off x="6355261" y="2558759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Elipsa 6"/>
            <p:cNvSpPr/>
            <p:nvPr/>
          </p:nvSpPr>
          <p:spPr bwMode="auto">
            <a:xfrm>
              <a:off x="3130471" y="4790638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3578522" y="5016916"/>
              <a:ext cx="72006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78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Ni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6699555" y="3015183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132</a:t>
              </a:r>
              <a:r>
                <a:rPr lang="pl-PL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Sn</a:t>
              </a:r>
              <a:endPara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Dowolny kształt 11"/>
            <p:cNvSpPr/>
            <p:nvPr/>
          </p:nvSpPr>
          <p:spPr bwMode="auto">
            <a:xfrm>
              <a:off x="6540319" y="2793919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Dowolny kształt 12"/>
            <p:cNvSpPr/>
            <p:nvPr/>
          </p:nvSpPr>
          <p:spPr bwMode="auto">
            <a:xfrm rot="20882366">
              <a:off x="3367781" y="4956265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5" name="Prostokąt 14"/>
          <p:cNvSpPr/>
          <p:nvPr/>
        </p:nvSpPr>
        <p:spPr bwMode="auto">
          <a:xfrm>
            <a:off x="6042745" y="4823761"/>
            <a:ext cx="2777924" cy="1076446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miter lim="800000"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Prostokąt 10"/>
          <p:cNvSpPr/>
          <p:nvPr/>
        </p:nvSpPr>
        <p:spPr bwMode="auto">
          <a:xfrm>
            <a:off x="5252312" y="4131527"/>
            <a:ext cx="1589922" cy="503277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miter lim="800000"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7" name="Grupa 16"/>
          <p:cNvGrpSpPr/>
          <p:nvPr/>
        </p:nvGrpSpPr>
        <p:grpSpPr>
          <a:xfrm>
            <a:off x="4328932" y="3935392"/>
            <a:ext cx="2522084" cy="1190770"/>
            <a:chOff x="4328932" y="3935392"/>
            <a:chExt cx="2522084" cy="1190770"/>
          </a:xfrm>
        </p:grpSpPr>
        <p:sp>
          <p:nvSpPr>
            <p:cNvPr id="14" name="Prostokąt 13"/>
            <p:cNvSpPr/>
            <p:nvPr/>
          </p:nvSpPr>
          <p:spPr bwMode="auto">
            <a:xfrm>
              <a:off x="4328932" y="3935392"/>
              <a:ext cx="497711" cy="392271"/>
            </a:xfrm>
            <a:prstGeom prst="rect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5428832" y="4418276"/>
              <a:ext cx="1422184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l-PL" sz="2000" b="1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Region </a:t>
              </a:r>
            </a:p>
            <a:p>
              <a:r>
                <a:rPr lang="pl-PL" sz="2000" b="1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pl-PL" sz="2000" b="1" dirty="0" err="1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interest</a:t>
              </a:r>
              <a:endParaRPr lang="pl-PL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Dowolny kształt 7"/>
            <p:cNvSpPr/>
            <p:nvPr/>
          </p:nvSpPr>
          <p:spPr bwMode="auto">
            <a:xfrm>
              <a:off x="4826643" y="4392603"/>
              <a:ext cx="627735" cy="242202"/>
            </a:xfrm>
            <a:custGeom>
              <a:avLst/>
              <a:gdLst>
                <a:gd name="connsiteX0" fmla="*/ 0 w 851338"/>
                <a:gd name="connsiteY0" fmla="*/ 0 h 283779"/>
                <a:gd name="connsiteX1" fmla="*/ 362607 w 851338"/>
                <a:gd name="connsiteY1" fmla="*/ 157655 h 283779"/>
                <a:gd name="connsiteX2" fmla="*/ 851338 w 851338"/>
                <a:gd name="connsiteY2" fmla="*/ 283779 h 28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1338" h="283779">
                  <a:moveTo>
                    <a:pt x="0" y="0"/>
                  </a:moveTo>
                  <a:cubicBezTo>
                    <a:pt x="110358" y="55179"/>
                    <a:pt x="220717" y="110359"/>
                    <a:pt x="362607" y="157655"/>
                  </a:cubicBezTo>
                  <a:cubicBezTo>
                    <a:pt x="504497" y="204951"/>
                    <a:pt x="677917" y="244365"/>
                    <a:pt x="851338" y="283779"/>
                  </a:cubicBezTo>
                </a:path>
              </a:pathLst>
            </a:custGeom>
            <a:noFill/>
            <a:ln w="38100" cap="flat" cmpd="sng" algn="ctr">
              <a:solidFill>
                <a:schemeClr val="accent4">
                  <a:lumMod val="50000"/>
                </a:schemeClr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549285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1"/>
          <p:cNvSpPr/>
          <p:nvPr/>
        </p:nvSpPr>
        <p:spPr bwMode="auto">
          <a:xfrm>
            <a:off x="203564" y="789607"/>
            <a:ext cx="92113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1600" b="1" u="sng" dirty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MingLiU_HKSCS" pitchFamily="18" charset="-120"/>
            </a:endParaRPr>
          </a:p>
          <a:p>
            <a:pPr algn="ctr">
              <a:defRPr/>
            </a:pP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Nuclear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processes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</a:p>
          <a:p>
            <a:pPr algn="ctr">
              <a:defRPr/>
            </a:pPr>
            <a:r>
              <a:rPr lang="pl-PL" sz="2000" b="1" u="sng" dirty="0" err="1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u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sed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for gamma-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ray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spectroscopy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studies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of 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excited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states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</a:p>
          <a:p>
            <a:pPr algn="ctr">
              <a:defRPr/>
            </a:pP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in neutron-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rich</a:t>
            </a:r>
            <a:r>
              <a:rPr lang="pl-PL" sz="2000" b="1" u="sng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2000" b="1" u="sng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nuclei</a:t>
            </a:r>
            <a:endParaRPr lang="pl-PL" sz="2000" b="1" u="sng" dirty="0" smtClean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  <a:p>
            <a:pPr>
              <a:defRPr/>
            </a:pPr>
            <a:endParaRPr lang="en-US" sz="2000" b="1" u="sng" dirty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  <p:sp>
        <p:nvSpPr>
          <p:cNvPr id="9" name="Nawias klamrowy zamykający 8"/>
          <p:cNvSpPr/>
          <p:nvPr/>
        </p:nvSpPr>
        <p:spPr>
          <a:xfrm rot="5400000">
            <a:off x="4497827" y="1334056"/>
            <a:ext cx="323727" cy="5045456"/>
          </a:xfrm>
          <a:prstGeom prst="rightBrac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0" name="Nawias klamrowy zamykający 9"/>
          <p:cNvSpPr/>
          <p:nvPr/>
        </p:nvSpPr>
        <p:spPr>
          <a:xfrm rot="5400000">
            <a:off x="8360153" y="2710700"/>
            <a:ext cx="323725" cy="2279539"/>
          </a:xfrm>
          <a:prstGeom prst="rightBrac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11" name="Nawias klamrowy zamykający 10"/>
          <p:cNvSpPr/>
          <p:nvPr/>
        </p:nvSpPr>
        <p:spPr>
          <a:xfrm rot="5400000">
            <a:off x="934848" y="3140118"/>
            <a:ext cx="323727" cy="1439055"/>
          </a:xfrm>
          <a:prstGeom prst="rightBrac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72" name="Rettangolo 31"/>
          <p:cNvSpPr/>
          <p:nvPr/>
        </p:nvSpPr>
        <p:spPr bwMode="auto">
          <a:xfrm>
            <a:off x="-39041" y="4042605"/>
            <a:ext cx="21339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MingLiU_HKSCS" pitchFamily="18" charset="-120"/>
            </a:endParaRPr>
          </a:p>
          <a:p>
            <a:pPr algn="ctr">
              <a:defRPr/>
            </a:pP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low-lying</a:t>
            </a: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</a:p>
          <a:p>
            <a:pPr algn="ctr">
              <a:defRPr/>
            </a:pP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selected</a:t>
            </a: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states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MingLiU_HKSCS" pitchFamily="18" charset="-120"/>
            </a:endParaRPr>
          </a:p>
          <a:p>
            <a:pPr lvl="1" algn="ctr">
              <a:defRPr/>
            </a:pP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MingLiU_HKSCS" pitchFamily="18" charset="-120"/>
            </a:endParaRPr>
          </a:p>
        </p:txBody>
      </p:sp>
      <p:sp>
        <p:nvSpPr>
          <p:cNvPr id="73" name="Rettangolo 31"/>
          <p:cNvSpPr/>
          <p:nvPr/>
        </p:nvSpPr>
        <p:spPr bwMode="auto">
          <a:xfrm>
            <a:off x="3316097" y="4223512"/>
            <a:ext cx="2740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PROMPT and ISOMER </a:t>
            </a:r>
          </a:p>
          <a:p>
            <a:pPr algn="ctr">
              <a:defRPr/>
            </a:pP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yrast</a:t>
            </a: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</a:t>
            </a:r>
            <a:r>
              <a:rPr lang="en-US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pectroscopy</a:t>
            </a:r>
            <a:endParaRPr lang="en-US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  <p:sp>
        <p:nvSpPr>
          <p:cNvPr id="75" name="Rettangolo 31"/>
          <p:cNvSpPr/>
          <p:nvPr/>
        </p:nvSpPr>
        <p:spPr bwMode="auto">
          <a:xfrm>
            <a:off x="7182420" y="4102774"/>
            <a:ext cx="2580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m</a:t>
            </a: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icrosecond</a:t>
            </a: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ISOMER </a:t>
            </a:r>
          </a:p>
          <a:p>
            <a:pPr algn="ctr">
              <a:defRPr/>
            </a:pP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yrast</a:t>
            </a: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and non-</a:t>
            </a: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yrast</a:t>
            </a:r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</a:p>
          <a:p>
            <a:pPr algn="ctr">
              <a:defRPr/>
            </a:pPr>
            <a:r>
              <a:rPr lang="pl-PL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spectroscopy</a:t>
            </a:r>
            <a:endParaRPr lang="en-US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  <p:sp>
        <p:nvSpPr>
          <p:cNvPr id="6" name="Elipsa 5"/>
          <p:cNvSpPr/>
          <p:nvPr/>
        </p:nvSpPr>
        <p:spPr bwMode="auto">
          <a:xfrm rot="3811534">
            <a:off x="4160836" y="2060492"/>
            <a:ext cx="2440290" cy="3903679"/>
          </a:xfrm>
          <a:prstGeom prst="ellipse">
            <a:avLst/>
          </a:prstGeom>
          <a:noFill/>
          <a:ln w="57150" cap="flat" cmpd="sng" algn="ctr">
            <a:solidFill>
              <a:srgbClr val="FF99FF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6" name="Rettangolo 31"/>
          <p:cNvSpPr/>
          <p:nvPr/>
        </p:nvSpPr>
        <p:spPr bwMode="auto">
          <a:xfrm>
            <a:off x="3940650" y="2890278"/>
            <a:ext cx="3483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FISSION </a:t>
            </a:r>
          </a:p>
          <a:p>
            <a:pPr algn="ctr">
              <a:defRPr/>
            </a:pP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spontaneous</a:t>
            </a: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or</a:t>
            </a: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induced</a:t>
            </a: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</a:p>
          <a:p>
            <a:pPr algn="ctr">
              <a:defRPr/>
            </a:pP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by 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low-energy</a:t>
            </a: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projectiles</a:t>
            </a:r>
            <a:endParaRPr lang="en-US" sz="1600" b="1" i="1" dirty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  <p:sp>
        <p:nvSpPr>
          <p:cNvPr id="77" name="Rettangolo 31"/>
          <p:cNvSpPr/>
          <p:nvPr/>
        </p:nvSpPr>
        <p:spPr bwMode="auto">
          <a:xfrm>
            <a:off x="2031727" y="3148982"/>
            <a:ext cx="24094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DEEP-INELASTIC</a:t>
            </a:r>
          </a:p>
        </p:txBody>
      </p:sp>
      <p:sp>
        <p:nvSpPr>
          <p:cNvPr id="78" name="Rettangolo 31"/>
          <p:cNvSpPr/>
          <p:nvPr/>
        </p:nvSpPr>
        <p:spPr bwMode="auto">
          <a:xfrm>
            <a:off x="12549" y="3173816"/>
            <a:ext cx="2168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MingLiU_HKSCS" pitchFamily="18" charset="-120"/>
              </a:rPr>
              <a:t>b</a:t>
            </a:r>
            <a:r>
              <a:rPr lang="pl-PL" b="1" dirty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-</a:t>
            </a:r>
            <a:r>
              <a:rPr lang="pl-PL" b="1" dirty="0" err="1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decay</a:t>
            </a:r>
            <a:endParaRPr lang="pl-PL" sz="2000" b="1" dirty="0" smtClean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  <p:sp>
        <p:nvSpPr>
          <p:cNvPr id="79" name="Rettangolo 31"/>
          <p:cNvSpPr/>
          <p:nvPr/>
        </p:nvSpPr>
        <p:spPr bwMode="auto">
          <a:xfrm>
            <a:off x="7226702" y="2647275"/>
            <a:ext cx="25359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FRAGMENTATION, </a:t>
            </a:r>
            <a:endParaRPr lang="en-US" sz="1600" b="1" i="1" dirty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  <p:sp>
        <p:nvSpPr>
          <p:cNvPr id="80" name="Rettangolo 31"/>
          <p:cNvSpPr/>
          <p:nvPr/>
        </p:nvSpPr>
        <p:spPr bwMode="auto">
          <a:xfrm>
            <a:off x="7278123" y="3013390"/>
            <a:ext cx="2580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FISSION </a:t>
            </a:r>
          </a:p>
          <a:p>
            <a:pPr algn="ctr">
              <a:defRPr/>
            </a:pPr>
            <a:r>
              <a:rPr lang="pl-PL" sz="1600" b="1" dirty="0" err="1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a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t</a:t>
            </a: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 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relativistic</a:t>
            </a:r>
            <a:r>
              <a:rPr lang="pl-PL" sz="1600" b="1" dirty="0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 </a:t>
            </a:r>
            <a:r>
              <a:rPr lang="pl-PL" sz="1600" b="1" dirty="0" err="1" smtClean="0">
                <a:solidFill>
                  <a:srgbClr val="AAFFF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ngLiU_HKSCS" pitchFamily="18" charset="-120"/>
              </a:rPr>
              <a:t>energies</a:t>
            </a:r>
            <a:endParaRPr lang="en-US" sz="1600" b="1" i="1" dirty="0">
              <a:solidFill>
                <a:srgbClr val="AAFFFF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ngLiU_HKSCS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4410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95" l="327" r="96732">
                        <a14:foregroundMark x1="1634" y1="89157" x2="2157" y2="84538"/>
                        <a14:foregroundMark x1="2288" y1="84438" x2="3791" y2="83434"/>
                        <a14:foregroundMark x1="3791" y1="83434" x2="5686" y2="81727"/>
                        <a14:foregroundMark x1="5686" y1="81727" x2="6928" y2="80221"/>
                        <a14:foregroundMark x1="6667" y1="80422" x2="5490" y2="78414"/>
                        <a14:foregroundMark x1="5425" y1="78414" x2="6471" y2="76004"/>
                        <a14:foregroundMark x1="6471" y1="76004" x2="7908" y2="76104"/>
                        <a14:foregroundMark x1="7843" y1="76205" x2="9608" y2="76606"/>
                        <a14:foregroundMark x1="9542" y1="76807" x2="10980" y2="75000"/>
                        <a14:foregroundMark x1="11176" y1="75000" x2="9542" y2="72791"/>
                        <a14:foregroundMark x1="9477" y1="72289" x2="8954" y2="70382"/>
                        <a14:foregroundMark x1="8954" y1="70382" x2="11046" y2="69076"/>
                        <a14:foregroundMark x1="11046" y1="69076" x2="12680" y2="68173"/>
                        <a14:foregroundMark x1="12745" y1="68273" x2="15033" y2="67169"/>
                        <a14:foregroundMark x1="15033" y1="67169" x2="16536" y2="65763"/>
                        <a14:foregroundMark x1="16536" y1="65763" x2="18170" y2="63353"/>
                        <a14:foregroundMark x1="18170" y1="63353" x2="19020" y2="64759"/>
                        <a14:foregroundMark x1="19020" y1="64558" x2="21634" y2="61546"/>
                        <a14:foregroundMark x1="21634" y1="61546" x2="24314" y2="58032"/>
                        <a14:foregroundMark x1="24379" y1="57831" x2="25294" y2="56827"/>
                        <a14:foregroundMark x1="25294" y1="56627" x2="23268" y2="55924"/>
                        <a14:foregroundMark x1="23464" y1="55924" x2="23595" y2="52610"/>
                        <a14:foregroundMark x1="23529" y1="52410" x2="26078" y2="52209"/>
                        <a14:foregroundMark x1="26144" y1="52209" x2="27712" y2="51506"/>
                        <a14:foregroundMark x1="27712" y1="51506" x2="29869" y2="51004"/>
                        <a14:foregroundMark x1="29804" y1="51004" x2="31765" y2="48795"/>
                        <a14:foregroundMark x1="31830" y1="48795" x2="35948" y2="43976"/>
                        <a14:foregroundMark x1="35948" y1="44076" x2="39869" y2="39659"/>
                        <a14:foregroundMark x1="39869" y1="39659" x2="43268" y2="36245"/>
                        <a14:foregroundMark x1="43464" y1="36345" x2="44379" y2="34036"/>
                        <a14:foregroundMark x1="44379" y1="34036" x2="45556" y2="33635"/>
                        <a14:foregroundMark x1="45556" y1="33635" x2="46928" y2="32631"/>
                        <a14:foregroundMark x1="46928" y1="32631" x2="48366" y2="31426"/>
                        <a14:foregroundMark x1="48366" y1="31426" x2="47647" y2="28916"/>
                        <a14:foregroundMark x1="47647" y1="29016" x2="48366" y2="27008"/>
                        <a14:foregroundMark x1="48366" y1="27008" x2="50719" y2="26908"/>
                        <a14:foregroundMark x1="50719" y1="26908" x2="53464" y2="26908"/>
                        <a14:foregroundMark x1="53660" y1="27008" x2="56536" y2="26104"/>
                        <a14:foregroundMark x1="56536" y1="26104" x2="59412" y2="24900"/>
                        <a14:foregroundMark x1="59412" y1="24900" x2="62680" y2="22791"/>
                        <a14:foregroundMark x1="62680" y1="22791" x2="66144" y2="20281"/>
                        <a14:foregroundMark x1="66144" y1="20181" x2="67190" y2="18072"/>
                        <a14:foregroundMark x1="67320" y1="18273" x2="69216" y2="18072"/>
                        <a14:foregroundMark x1="69150" y1="18173" x2="69150" y2="19679"/>
                        <a14:foregroundMark x1="69412" y1="19578" x2="70523" y2="19578"/>
                        <a14:foregroundMark x1="70784" y1="19578" x2="72941" y2="16466"/>
                        <a14:foregroundMark x1="72941" y1="16466" x2="75033" y2="13855"/>
                        <a14:foregroundMark x1="74837" y1="13755" x2="77582" y2="11948"/>
                        <a14:foregroundMark x1="77582" y1="11948" x2="80131" y2="9739"/>
                        <a14:foregroundMark x1="80131" y1="9739" x2="82026" y2="7831"/>
                        <a14:foregroundMark x1="82026" y1="7831" x2="83529" y2="6124"/>
                        <a14:foregroundMark x1="83529" y1="6124" x2="86078" y2="5221"/>
                        <a14:foregroundMark x1="86078" y1="5221" x2="88301" y2="3815"/>
                        <a14:foregroundMark x1="88497" y1="3514" x2="89542" y2="3414"/>
                        <a14:foregroundMark x1="89673" y1="3514" x2="90523" y2="3313"/>
                        <a14:foregroundMark x1="90523" y1="3213" x2="91111" y2="2610"/>
                        <a14:foregroundMark x1="76013" y1="30321" x2="71176" y2="33032"/>
                        <a14:foregroundMark x1="71176" y1="33032" x2="69216" y2="34237"/>
                        <a14:foregroundMark x1="69477" y1="34237" x2="69542" y2="38755"/>
                        <a14:foregroundMark x1="69542" y1="38855" x2="69216" y2="39859"/>
                        <a14:foregroundMark x1="69346" y1="39659" x2="66993" y2="40261"/>
                        <a14:foregroundMark x1="66993" y1="40261" x2="65359" y2="39558"/>
                        <a14:foregroundMark x1="65425" y1="39357" x2="63529" y2="37751"/>
                        <a14:foregroundMark x1="63464" y1="37851" x2="61111" y2="39759"/>
                        <a14:foregroundMark x1="47778" y1="57028" x2="46601" y2="60141"/>
                        <a14:foregroundMark x1="46667" y1="60241" x2="46536" y2="63454"/>
                        <a14:foregroundMark x1="46536" y1="63855" x2="44837" y2="64458"/>
                        <a14:foregroundMark x1="44837" y1="64458" x2="43203" y2="63454"/>
                        <a14:foregroundMark x1="43268" y1="63253" x2="42418" y2="61044"/>
                        <a14:foregroundMark x1="31242" y1="72289" x2="30392" y2="75904"/>
                        <a14:foregroundMark x1="30392" y1="76004" x2="30392" y2="76004"/>
                        <a14:foregroundMark x1="30392" y1="76004" x2="30000" y2="77912"/>
                        <a14:foregroundMark x1="30000" y1="78213" x2="28627" y2="78213"/>
                        <a14:foregroundMark x1="28627" y1="78213" x2="27124" y2="77610"/>
                        <a14:foregroundMark x1="27059" y1="77410" x2="26340" y2="75301"/>
                        <a14:foregroundMark x1="18954" y1="85141" x2="18889" y2="88454"/>
                        <a14:foregroundMark x1="18824" y1="88755" x2="18954" y2="89558"/>
                        <a14:foregroundMark x1="18954" y1="89759" x2="16928" y2="90060"/>
                        <a14:foregroundMark x1="16863" y1="90261" x2="15556" y2="91667"/>
                        <a14:foregroundMark x1="15556" y1="91767" x2="13856" y2="93072"/>
                        <a14:foregroundMark x1="13856" y1="93072" x2="12222" y2="92771"/>
                        <a14:foregroundMark x1="12288" y1="92771" x2="11438" y2="89960"/>
                        <a14:foregroundMark x1="9477" y1="92068" x2="8627" y2="95984"/>
                        <a14:foregroundMark x1="8627" y1="96285" x2="7582" y2="97892"/>
                        <a14:foregroundMark x1="7582" y1="98092" x2="5686" y2="97992"/>
                        <a14:foregroundMark x1="5621" y1="98092" x2="3007" y2="98092"/>
                        <a14:foregroundMark x1="3137" y1="98092" x2="1961" y2="95382"/>
                        <a14:foregroundMark x1="1961" y1="95482" x2="1111" y2="93574"/>
                        <a14:foregroundMark x1="1111" y1="93373" x2="719" y2="91064"/>
                        <a14:foregroundMark x1="850" y1="91165" x2="1699" y2="88855"/>
                        <a14:backgroundMark x1="85882" y1="2410" x2="89935" y2="1506"/>
                        <a14:backgroundMark x1="719" y1="88153" x2="719" y2="88153"/>
                        <a14:backgroundMark x1="784" y1="90361" x2="784" y2="90361"/>
                        <a14:backgroundMark x1="588" y1="93574" x2="588" y2="93574"/>
                        <a14:backgroundMark x1="588" y1="91566" x2="588" y2="91566"/>
                        <a14:backgroundMark x1="588" y1="94177" x2="588" y2="94177"/>
                        <a14:backgroundMark x1="784" y1="94478" x2="1765" y2="96586"/>
                        <a14:backgroundMark x1="1961" y1="96586" x2="3529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0" y="420381"/>
            <a:ext cx="9328150" cy="6072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a 1"/>
          <p:cNvGrpSpPr/>
          <p:nvPr/>
        </p:nvGrpSpPr>
        <p:grpSpPr>
          <a:xfrm>
            <a:off x="138755" y="2181447"/>
            <a:ext cx="5608191" cy="4623750"/>
            <a:chOff x="138755" y="2181447"/>
            <a:chExt cx="5608191" cy="4623750"/>
          </a:xfrm>
        </p:grpSpPr>
        <p:cxnSp>
          <p:nvCxnSpPr>
            <p:cNvPr id="59" name="Łącznik prosty ze strzałką 58"/>
            <p:cNvCxnSpPr/>
            <p:nvPr/>
          </p:nvCxnSpPr>
          <p:spPr bwMode="auto">
            <a:xfrm>
              <a:off x="2278031" y="6422382"/>
              <a:ext cx="3468915" cy="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pole tekstowe 59"/>
            <p:cNvSpPr txBox="1"/>
            <p:nvPr/>
          </p:nvSpPr>
          <p:spPr>
            <a:xfrm>
              <a:off x="3194935" y="6405087"/>
              <a:ext cx="24368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Neutron </a:t>
              </a:r>
              <a:r>
                <a:rPr lang="pl-PL" sz="20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number</a:t>
              </a:r>
              <a:r>
                <a:rPr lang="pl-PL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N</a:t>
              </a:r>
              <a:endParaRPr lang="pl-PL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5" name="Łącznik prosty ze strzałką 54"/>
            <p:cNvCxnSpPr/>
            <p:nvPr/>
          </p:nvCxnSpPr>
          <p:spPr bwMode="auto">
            <a:xfrm flipV="1">
              <a:off x="594025" y="2181447"/>
              <a:ext cx="0" cy="298744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pole tekstowe 55"/>
            <p:cNvSpPr txBox="1"/>
            <p:nvPr/>
          </p:nvSpPr>
          <p:spPr>
            <a:xfrm rot="16200000">
              <a:off x="-821925" y="3331262"/>
              <a:ext cx="23214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Proton </a:t>
              </a:r>
              <a:r>
                <a:rPr lang="pl-PL" sz="20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number</a:t>
              </a:r>
              <a:r>
                <a:rPr lang="pl-PL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Z</a:t>
              </a:r>
              <a:endParaRPr lang="pl-PL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359041" y="1165784"/>
            <a:ext cx="427278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Yields of products 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from the </a:t>
            </a:r>
            <a:r>
              <a:rPr lang="pl-PL" sz="2000" b="1" dirty="0" err="1" smtClean="0">
                <a:solidFill>
                  <a:srgbClr val="7030A0"/>
                </a:solidFill>
                <a:latin typeface="Arial" charset="0"/>
              </a:rPr>
              <a:t>spontaneous</a:t>
            </a:r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sz="2000" b="1" dirty="0" err="1" smtClean="0">
                <a:solidFill>
                  <a:srgbClr val="7030A0"/>
                </a:solidFill>
                <a:latin typeface="Arial" charset="0"/>
              </a:rPr>
              <a:t>fission</a:t>
            </a:r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 </a:t>
            </a:r>
          </a:p>
          <a:p>
            <a:pPr algn="ctr"/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of </a:t>
            </a:r>
            <a:r>
              <a:rPr lang="pl-PL" sz="2000" b="1" baseline="30000" dirty="0" smtClean="0">
                <a:solidFill>
                  <a:srgbClr val="7030A0"/>
                </a:solidFill>
                <a:latin typeface="Arial" charset="0"/>
              </a:rPr>
              <a:t>248</a:t>
            </a:r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Cm</a:t>
            </a:r>
          </a:p>
        </p:txBody>
      </p:sp>
      <p:sp>
        <p:nvSpPr>
          <p:cNvPr id="13" name="Dowolny kształt 12"/>
          <p:cNvSpPr/>
          <p:nvPr/>
        </p:nvSpPr>
        <p:spPr bwMode="auto">
          <a:xfrm>
            <a:off x="3629890" y="2170243"/>
            <a:ext cx="1122218" cy="1177637"/>
          </a:xfrm>
          <a:custGeom>
            <a:avLst/>
            <a:gdLst>
              <a:gd name="connsiteX0" fmla="*/ 0 w 1122218"/>
              <a:gd name="connsiteY0" fmla="*/ 0 h 1177637"/>
              <a:gd name="connsiteX1" fmla="*/ 221673 w 1122218"/>
              <a:gd name="connsiteY1" fmla="*/ 360219 h 1177637"/>
              <a:gd name="connsiteX2" fmla="*/ 651164 w 1122218"/>
              <a:gd name="connsiteY2" fmla="*/ 831273 h 1177637"/>
              <a:gd name="connsiteX3" fmla="*/ 1122218 w 1122218"/>
              <a:gd name="connsiteY3" fmla="*/ 1177637 h 117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" h="1177637">
                <a:moveTo>
                  <a:pt x="0" y="0"/>
                </a:moveTo>
                <a:cubicBezTo>
                  <a:pt x="56573" y="110837"/>
                  <a:pt x="113146" y="221674"/>
                  <a:pt x="221673" y="360219"/>
                </a:cubicBezTo>
                <a:cubicBezTo>
                  <a:pt x="330200" y="498764"/>
                  <a:pt x="501073" y="695037"/>
                  <a:pt x="651164" y="831273"/>
                </a:cubicBezTo>
                <a:cubicBezTo>
                  <a:pt x="801255" y="967509"/>
                  <a:pt x="961736" y="1072573"/>
                  <a:pt x="1122218" y="1177637"/>
                </a:cubicBezTo>
              </a:path>
            </a:pathLst>
          </a:custGeom>
          <a:noFill/>
          <a:ln w="19050" cap="flat" cmpd="sng" algn="ctr">
            <a:solidFill>
              <a:srgbClr val="FF9933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8145000" y="1499316"/>
            <a:ext cx="157088" cy="1529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8302785" y="1537179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248</a:t>
            </a:r>
            <a:r>
              <a:rPr lang="pl-PL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Cm</a:t>
            </a:r>
            <a:endParaRPr lang="pl-PL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owolny kształt 3"/>
          <p:cNvSpPr/>
          <p:nvPr/>
        </p:nvSpPr>
        <p:spPr bwMode="auto">
          <a:xfrm rot="21380541">
            <a:off x="5337758" y="1781956"/>
            <a:ext cx="2941725" cy="2018007"/>
          </a:xfrm>
          <a:custGeom>
            <a:avLst/>
            <a:gdLst>
              <a:gd name="connsiteX0" fmla="*/ 3667874 w 3667874"/>
              <a:gd name="connsiteY0" fmla="*/ 0 h 2198670"/>
              <a:gd name="connsiteX1" fmla="*/ 3400746 w 3667874"/>
              <a:gd name="connsiteY1" fmla="*/ 606176 h 2198670"/>
              <a:gd name="connsiteX2" fmla="*/ 3041150 w 3667874"/>
              <a:gd name="connsiteY2" fmla="*/ 1109609 h 2198670"/>
              <a:gd name="connsiteX3" fmla="*/ 2547991 w 3667874"/>
              <a:gd name="connsiteY3" fmla="*/ 1571946 h 2198670"/>
              <a:gd name="connsiteX4" fmla="*/ 1982912 w 3667874"/>
              <a:gd name="connsiteY4" fmla="*/ 1921268 h 2198670"/>
              <a:gd name="connsiteX5" fmla="*/ 1520575 w 3667874"/>
              <a:gd name="connsiteY5" fmla="*/ 2095928 h 2198670"/>
              <a:gd name="connsiteX6" fmla="*/ 1119883 w 3667874"/>
              <a:gd name="connsiteY6" fmla="*/ 2167847 h 2198670"/>
              <a:gd name="connsiteX7" fmla="*/ 801384 w 3667874"/>
              <a:gd name="connsiteY7" fmla="*/ 2188396 h 2198670"/>
              <a:gd name="connsiteX8" fmla="*/ 0 w 3667874"/>
              <a:gd name="connsiteY8" fmla="*/ 2198670 h 21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7874" h="2198670">
                <a:moveTo>
                  <a:pt x="3667874" y="0"/>
                </a:moveTo>
                <a:cubicBezTo>
                  <a:pt x="3586537" y="210620"/>
                  <a:pt x="3505200" y="421241"/>
                  <a:pt x="3400746" y="606176"/>
                </a:cubicBezTo>
                <a:cubicBezTo>
                  <a:pt x="3296292" y="791111"/>
                  <a:pt x="3183276" y="948647"/>
                  <a:pt x="3041150" y="1109609"/>
                </a:cubicBezTo>
                <a:cubicBezTo>
                  <a:pt x="2899024" y="1270571"/>
                  <a:pt x="2724364" y="1436670"/>
                  <a:pt x="2547991" y="1571946"/>
                </a:cubicBezTo>
                <a:cubicBezTo>
                  <a:pt x="2371618" y="1707222"/>
                  <a:pt x="2154148" y="1833938"/>
                  <a:pt x="1982912" y="1921268"/>
                </a:cubicBezTo>
                <a:cubicBezTo>
                  <a:pt x="1811676" y="2008598"/>
                  <a:pt x="1664413" y="2054832"/>
                  <a:pt x="1520575" y="2095928"/>
                </a:cubicBezTo>
                <a:cubicBezTo>
                  <a:pt x="1376737" y="2137024"/>
                  <a:pt x="1239748" y="2152436"/>
                  <a:pt x="1119883" y="2167847"/>
                </a:cubicBezTo>
                <a:cubicBezTo>
                  <a:pt x="1000018" y="2183258"/>
                  <a:pt x="988031" y="2183259"/>
                  <a:pt x="801384" y="2188396"/>
                </a:cubicBezTo>
                <a:cubicBezTo>
                  <a:pt x="614737" y="2193533"/>
                  <a:pt x="307368" y="2196101"/>
                  <a:pt x="0" y="2198670"/>
                </a:cubicBezTo>
              </a:path>
            </a:pathLst>
          </a:custGeom>
          <a:noFill/>
          <a:ln w="19050" cap="flat" cmpd="sng" algn="ctr">
            <a:solidFill>
              <a:srgbClr val="FF9933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042" y="2718367"/>
            <a:ext cx="3292604" cy="2190359"/>
          </a:xfrm>
          <a:prstGeom prst="rect">
            <a:avLst/>
          </a:prstGeom>
        </p:spPr>
      </p:pic>
      <p:sp>
        <p:nvSpPr>
          <p:cNvPr id="31" name="Dowolny kształt 30"/>
          <p:cNvSpPr/>
          <p:nvPr/>
        </p:nvSpPr>
        <p:spPr bwMode="auto">
          <a:xfrm>
            <a:off x="3777916" y="3858126"/>
            <a:ext cx="725905" cy="489285"/>
          </a:xfrm>
          <a:custGeom>
            <a:avLst/>
            <a:gdLst>
              <a:gd name="connsiteX0" fmla="*/ 28073 w 725905"/>
              <a:gd name="connsiteY0" fmla="*/ 316832 h 489285"/>
              <a:gd name="connsiteX1" fmla="*/ 0 w 725905"/>
              <a:gd name="connsiteY1" fmla="*/ 401053 h 489285"/>
              <a:gd name="connsiteX2" fmla="*/ 104273 w 725905"/>
              <a:gd name="connsiteY2" fmla="*/ 489285 h 489285"/>
              <a:gd name="connsiteX3" fmla="*/ 332873 w 725905"/>
              <a:gd name="connsiteY3" fmla="*/ 405063 h 489285"/>
              <a:gd name="connsiteX4" fmla="*/ 565484 w 725905"/>
              <a:gd name="connsiteY4" fmla="*/ 232611 h 489285"/>
              <a:gd name="connsiteX5" fmla="*/ 725905 w 725905"/>
              <a:gd name="connsiteY5" fmla="*/ 96253 h 489285"/>
              <a:gd name="connsiteX6" fmla="*/ 633663 w 725905"/>
              <a:gd name="connsiteY6" fmla="*/ 16042 h 489285"/>
              <a:gd name="connsiteX7" fmla="*/ 517358 w 725905"/>
              <a:gd name="connsiteY7" fmla="*/ 0 h 489285"/>
              <a:gd name="connsiteX8" fmla="*/ 352926 w 725905"/>
              <a:gd name="connsiteY8" fmla="*/ 56148 h 489285"/>
              <a:gd name="connsiteX9" fmla="*/ 248652 w 725905"/>
              <a:gd name="connsiteY9" fmla="*/ 148390 h 489285"/>
              <a:gd name="connsiteX10" fmla="*/ 76200 w 725905"/>
              <a:gd name="connsiteY10" fmla="*/ 272716 h 489285"/>
              <a:gd name="connsiteX11" fmla="*/ 28073 w 725905"/>
              <a:gd name="connsiteY11" fmla="*/ 316832 h 48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905" h="489285">
                <a:moveTo>
                  <a:pt x="28073" y="316832"/>
                </a:moveTo>
                <a:lnTo>
                  <a:pt x="0" y="401053"/>
                </a:lnTo>
                <a:lnTo>
                  <a:pt x="104273" y="489285"/>
                </a:lnTo>
                <a:lnTo>
                  <a:pt x="332873" y="405063"/>
                </a:lnTo>
                <a:lnTo>
                  <a:pt x="565484" y="232611"/>
                </a:lnTo>
                <a:lnTo>
                  <a:pt x="725905" y="96253"/>
                </a:lnTo>
                <a:lnTo>
                  <a:pt x="633663" y="16042"/>
                </a:lnTo>
                <a:lnTo>
                  <a:pt x="517358" y="0"/>
                </a:lnTo>
                <a:lnTo>
                  <a:pt x="352926" y="56148"/>
                </a:lnTo>
                <a:lnTo>
                  <a:pt x="248652" y="148390"/>
                </a:lnTo>
                <a:lnTo>
                  <a:pt x="76200" y="272716"/>
                </a:lnTo>
                <a:lnTo>
                  <a:pt x="28073" y="316832"/>
                </a:lnTo>
                <a:close/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34" name="Dowolny kształt 33"/>
          <p:cNvSpPr/>
          <p:nvPr/>
        </p:nvSpPr>
        <p:spPr bwMode="auto">
          <a:xfrm>
            <a:off x="4904874" y="3223969"/>
            <a:ext cx="661737" cy="533400"/>
          </a:xfrm>
          <a:custGeom>
            <a:avLst/>
            <a:gdLst>
              <a:gd name="connsiteX0" fmla="*/ 8021 w 661737"/>
              <a:gd name="connsiteY0" fmla="*/ 344905 h 533400"/>
              <a:gd name="connsiteX1" fmla="*/ 0 w 661737"/>
              <a:gd name="connsiteY1" fmla="*/ 449179 h 533400"/>
              <a:gd name="connsiteX2" fmla="*/ 12031 w 661737"/>
              <a:gd name="connsiteY2" fmla="*/ 529389 h 533400"/>
              <a:gd name="connsiteX3" fmla="*/ 92242 w 661737"/>
              <a:gd name="connsiteY3" fmla="*/ 533400 h 533400"/>
              <a:gd name="connsiteX4" fmla="*/ 188494 w 661737"/>
              <a:gd name="connsiteY4" fmla="*/ 477252 h 533400"/>
              <a:gd name="connsiteX5" fmla="*/ 332873 w 661737"/>
              <a:gd name="connsiteY5" fmla="*/ 381000 h 533400"/>
              <a:gd name="connsiteX6" fmla="*/ 477252 w 661737"/>
              <a:gd name="connsiteY6" fmla="*/ 272716 h 533400"/>
              <a:gd name="connsiteX7" fmla="*/ 629652 w 661737"/>
              <a:gd name="connsiteY7" fmla="*/ 148389 h 533400"/>
              <a:gd name="connsiteX8" fmla="*/ 661737 w 661737"/>
              <a:gd name="connsiteY8" fmla="*/ 56147 h 533400"/>
              <a:gd name="connsiteX9" fmla="*/ 601579 w 661737"/>
              <a:gd name="connsiteY9" fmla="*/ 0 h 533400"/>
              <a:gd name="connsiteX10" fmla="*/ 453189 w 661737"/>
              <a:gd name="connsiteY10" fmla="*/ 20052 h 533400"/>
              <a:gd name="connsiteX11" fmla="*/ 372979 w 661737"/>
              <a:gd name="connsiteY11" fmla="*/ 96252 h 533400"/>
              <a:gd name="connsiteX12" fmla="*/ 272715 w 661737"/>
              <a:gd name="connsiteY12" fmla="*/ 144379 h 533400"/>
              <a:gd name="connsiteX13" fmla="*/ 204537 w 661737"/>
              <a:gd name="connsiteY13" fmla="*/ 200526 h 533400"/>
              <a:gd name="connsiteX14" fmla="*/ 164431 w 661737"/>
              <a:gd name="connsiteY14" fmla="*/ 244642 h 533400"/>
              <a:gd name="connsiteX15" fmla="*/ 132347 w 661737"/>
              <a:gd name="connsiteY15" fmla="*/ 264694 h 533400"/>
              <a:gd name="connsiteX16" fmla="*/ 68179 w 661737"/>
              <a:gd name="connsiteY16" fmla="*/ 316831 h 533400"/>
              <a:gd name="connsiteX17" fmla="*/ 8021 w 661737"/>
              <a:gd name="connsiteY17" fmla="*/ 344905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1737" h="533400">
                <a:moveTo>
                  <a:pt x="8021" y="344905"/>
                </a:moveTo>
                <a:lnTo>
                  <a:pt x="0" y="449179"/>
                </a:lnTo>
                <a:lnTo>
                  <a:pt x="12031" y="529389"/>
                </a:lnTo>
                <a:lnTo>
                  <a:pt x="92242" y="533400"/>
                </a:lnTo>
                <a:lnTo>
                  <a:pt x="188494" y="477252"/>
                </a:lnTo>
                <a:lnTo>
                  <a:pt x="332873" y="381000"/>
                </a:lnTo>
                <a:lnTo>
                  <a:pt x="477252" y="272716"/>
                </a:lnTo>
                <a:lnTo>
                  <a:pt x="629652" y="148389"/>
                </a:lnTo>
                <a:lnTo>
                  <a:pt x="661737" y="56147"/>
                </a:lnTo>
                <a:lnTo>
                  <a:pt x="601579" y="0"/>
                </a:lnTo>
                <a:lnTo>
                  <a:pt x="453189" y="20052"/>
                </a:lnTo>
                <a:lnTo>
                  <a:pt x="372979" y="96252"/>
                </a:lnTo>
                <a:lnTo>
                  <a:pt x="272715" y="144379"/>
                </a:lnTo>
                <a:lnTo>
                  <a:pt x="204537" y="200526"/>
                </a:lnTo>
                <a:lnTo>
                  <a:pt x="164431" y="244642"/>
                </a:lnTo>
                <a:lnTo>
                  <a:pt x="132347" y="264694"/>
                </a:lnTo>
                <a:lnTo>
                  <a:pt x="68179" y="316831"/>
                </a:lnTo>
                <a:lnTo>
                  <a:pt x="8021" y="344905"/>
                </a:lnTo>
                <a:close/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l-PL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07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21619" t="24884" b="-1"/>
          <a:stretch/>
        </p:blipFill>
        <p:spPr>
          <a:xfrm>
            <a:off x="-56272" y="115564"/>
            <a:ext cx="5098943" cy="3612047"/>
          </a:xfrm>
          <a:prstGeom prst="rect">
            <a:avLst/>
          </a:prstGeom>
        </p:spPr>
      </p:pic>
      <p:sp>
        <p:nvSpPr>
          <p:cNvPr id="5" name="Oval 39"/>
          <p:cNvSpPr>
            <a:spLocks noChangeArrowheads="1"/>
          </p:cNvSpPr>
          <p:nvPr/>
        </p:nvSpPr>
        <p:spPr bwMode="auto">
          <a:xfrm>
            <a:off x="2223318" y="1429722"/>
            <a:ext cx="567898" cy="566481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100000">
                <a:srgbClr val="FFCC66"/>
              </a:gs>
            </a:gsLst>
            <a:lin ang="0" scaled="1"/>
          </a:gra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altLang="pl-PL" sz="1800" kern="0" smtClean="0">
              <a:solidFill>
                <a:srgbClr val="FFFF00"/>
              </a:solidFill>
            </a:endParaRPr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2156576" y="1487168"/>
            <a:ext cx="436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132</a:t>
            </a:r>
          </a:p>
        </p:txBody>
      </p: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2388238" y="1551858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Sn</a:t>
            </a:r>
          </a:p>
        </p:txBody>
      </p:sp>
      <p:pic>
        <p:nvPicPr>
          <p:cNvPr id="49" name="Obraz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132" y="829068"/>
            <a:ext cx="898067" cy="847406"/>
          </a:xfrm>
          <a:prstGeom prst="rect">
            <a:avLst/>
          </a:prstGeom>
        </p:spPr>
      </p:pic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5073799" y="179533"/>
            <a:ext cx="4832201" cy="17565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 tIns="46800" bIns="46800">
            <a:spAutoFit/>
          </a:bodyPr>
          <a:lstStyle/>
          <a:p>
            <a:pPr algn="ctr"/>
            <a:r>
              <a:rPr lang="pl-PL" altLang="pl-PL" sz="1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Structure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of </a:t>
            </a:r>
            <a:r>
              <a:rPr lang="pl-PL" altLang="pl-PL" sz="1800" u="sng" dirty="0" smtClean="0">
                <a:solidFill>
                  <a:srgbClr val="7030A0"/>
                </a:solidFill>
                <a:latin typeface="Arial" panose="020B0604020202020204" pitchFamily="34" charset="0"/>
              </a:rPr>
              <a:t>neutron-</a:t>
            </a:r>
            <a:r>
              <a:rPr lang="pl-PL" altLang="pl-PL" sz="1800" u="sng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rich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nuclei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around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800" baseline="30000" dirty="0" smtClean="0">
                <a:solidFill>
                  <a:srgbClr val="7030A0"/>
                </a:solidFill>
                <a:latin typeface="Arial" panose="020B0604020202020204" pitchFamily="34" charset="0"/>
              </a:rPr>
              <a:t>132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Sn </a:t>
            </a:r>
            <a:r>
              <a:rPr lang="pl-PL" altLang="pl-PL" sz="1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produced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in the </a:t>
            </a:r>
            <a:r>
              <a:rPr lang="pl-PL" altLang="pl-PL" sz="1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spontaneous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fission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of </a:t>
            </a:r>
            <a:r>
              <a:rPr lang="pl-PL" altLang="pl-PL" sz="1800" baseline="30000" dirty="0" smtClean="0">
                <a:solidFill>
                  <a:srgbClr val="7030A0"/>
                </a:solidFill>
                <a:latin typeface="Arial" panose="020B0604020202020204" pitchFamily="34" charset="0"/>
              </a:rPr>
              <a:t>248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Cm </a:t>
            </a:r>
          </a:p>
          <a:p>
            <a:pPr algn="ctr"/>
            <a:r>
              <a:rPr lang="pl-PL" altLang="pl-PL" sz="1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studied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by </a:t>
            </a:r>
            <a:r>
              <a:rPr lang="pl-PL" altLang="pl-PL" sz="1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using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800" dirty="0" smtClean="0">
                <a:solidFill>
                  <a:srgbClr val="7030A0"/>
                </a:solidFill>
                <a:latin typeface="Symbol" panose="05050102010706020507" pitchFamily="18" charset="2"/>
              </a:rPr>
              <a:t>g-g-g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coincidence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pl-PL" altLang="pl-PL" sz="1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thick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-target </a:t>
            </a:r>
            <a:r>
              <a:rPr lang="pl-PL" altLang="pl-PL" sz="1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technique</a:t>
            </a:r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pl-PL" altLang="pl-PL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with GAMMASPHERE (USA)</a:t>
            </a: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1293813" y="6006189"/>
            <a:ext cx="10239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2800" baseline="30000" smtClean="0">
                <a:solidFill>
                  <a:srgbClr val="FFFFFF"/>
                </a:solidFill>
                <a:latin typeface="Arial" panose="020B0604020202020204" pitchFamily="34" charset="0"/>
              </a:rPr>
              <a:t>131</a:t>
            </a:r>
            <a:r>
              <a:rPr lang="pl-PL" altLang="pl-PL" sz="2800" smtClean="0">
                <a:solidFill>
                  <a:srgbClr val="FFFFFF"/>
                </a:solidFill>
                <a:latin typeface="Arial" panose="020B0604020202020204" pitchFamily="34" charset="0"/>
              </a:rPr>
              <a:t>Sn</a:t>
            </a: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7688263" y="6191927"/>
            <a:ext cx="10048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2800" baseline="30000" smtClean="0">
                <a:solidFill>
                  <a:srgbClr val="FFFFFF"/>
                </a:solidFill>
                <a:latin typeface="Arial" panose="020B0604020202020204" pitchFamily="34" charset="0"/>
              </a:rPr>
              <a:t>135</a:t>
            </a:r>
            <a:r>
              <a:rPr lang="pl-PL" altLang="pl-PL" sz="2800" smtClean="0">
                <a:solidFill>
                  <a:srgbClr val="FFFFFF"/>
                </a:solidFill>
                <a:latin typeface="Arial" panose="020B0604020202020204" pitchFamily="34" charset="0"/>
              </a:rPr>
              <a:t>Te</a:t>
            </a: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4651375" y="6190339"/>
            <a:ext cx="10239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2800" baseline="30000" smtClean="0">
                <a:solidFill>
                  <a:srgbClr val="FFFFFF"/>
                </a:solidFill>
                <a:latin typeface="Arial" panose="020B0604020202020204" pitchFamily="34" charset="0"/>
              </a:rPr>
              <a:t>134</a:t>
            </a:r>
            <a:r>
              <a:rPr lang="pl-PL" altLang="pl-PL" sz="2800" smtClean="0">
                <a:solidFill>
                  <a:srgbClr val="FFFFFF"/>
                </a:solidFill>
                <a:latin typeface="Arial" panose="020B0604020202020204" pitchFamily="34" charset="0"/>
              </a:rPr>
              <a:t>Sn</a:t>
            </a:r>
          </a:p>
        </p:txBody>
      </p:sp>
      <p:pic>
        <p:nvPicPr>
          <p:cNvPr id="55" name="Picture 11" descr="135Te_EX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2911474"/>
            <a:ext cx="3105747" cy="332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4414758" y="6000198"/>
            <a:ext cx="749116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b="1" kern="0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134</a:t>
            </a:r>
            <a:r>
              <a:rPr lang="pl-PL" altLang="pl-PL" sz="2000" b="1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Te</a:t>
            </a:r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7784675" y="6014425"/>
            <a:ext cx="757238" cy="396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b="1" kern="0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135</a:t>
            </a:r>
            <a:r>
              <a:rPr lang="pl-PL" altLang="pl-PL" sz="2000" b="1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Te</a:t>
            </a:r>
          </a:p>
        </p:txBody>
      </p:sp>
      <p:sp>
        <p:nvSpPr>
          <p:cNvPr id="58" name="Freeform 23"/>
          <p:cNvSpPr>
            <a:spLocks/>
          </p:cNvSpPr>
          <p:nvPr/>
        </p:nvSpPr>
        <p:spPr bwMode="auto">
          <a:xfrm>
            <a:off x="2998464" y="1026943"/>
            <a:ext cx="3581724" cy="1884532"/>
          </a:xfrm>
          <a:custGeom>
            <a:avLst/>
            <a:gdLst>
              <a:gd name="T0" fmla="*/ 0 w 2779"/>
              <a:gd name="T1" fmla="*/ 0 h 1372"/>
              <a:gd name="T2" fmla="*/ 1527 w 2779"/>
              <a:gd name="T3" fmla="*/ 457 h 1372"/>
              <a:gd name="T4" fmla="*/ 2779 w 2779"/>
              <a:gd name="T5" fmla="*/ 1372 h 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79" h="1372">
                <a:moveTo>
                  <a:pt x="0" y="0"/>
                </a:moveTo>
                <a:cubicBezTo>
                  <a:pt x="532" y="114"/>
                  <a:pt x="1064" y="228"/>
                  <a:pt x="1527" y="457"/>
                </a:cubicBezTo>
                <a:cubicBezTo>
                  <a:pt x="1990" y="686"/>
                  <a:pt x="2569" y="1220"/>
                  <a:pt x="2779" y="1372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 kern="0" smtClean="0">
              <a:solidFill>
                <a:srgbClr val="FFFFFF"/>
              </a:solidFill>
            </a:endParaRPr>
          </a:p>
        </p:txBody>
      </p:sp>
      <p:grpSp>
        <p:nvGrpSpPr>
          <p:cNvPr id="60" name="Grupa 59"/>
          <p:cNvGrpSpPr>
            <a:grpSpLocks noChangeAspect="1"/>
          </p:cNvGrpSpPr>
          <p:nvPr/>
        </p:nvGrpSpPr>
        <p:grpSpPr>
          <a:xfrm>
            <a:off x="565060" y="3553279"/>
            <a:ext cx="2142955" cy="2853105"/>
            <a:chOff x="-361949" y="3527604"/>
            <a:chExt cx="2206625" cy="2937875"/>
          </a:xfrm>
        </p:grpSpPr>
        <p:pic>
          <p:nvPicPr>
            <p:cNvPr id="61" name="Picture 3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1949" y="3527604"/>
              <a:ext cx="2206625" cy="274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Text Box 16"/>
            <p:cNvSpPr txBox="1">
              <a:spLocks noChangeArrowheads="1"/>
            </p:cNvSpPr>
            <p:nvPr/>
          </p:nvSpPr>
          <p:spPr bwMode="auto">
            <a:xfrm>
              <a:off x="413297" y="6053481"/>
              <a:ext cx="820693" cy="4119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altLang="pl-PL" sz="2000" b="1" kern="0" baseline="30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134</a:t>
              </a:r>
              <a:r>
                <a:rPr lang="pl-PL" altLang="pl-PL" sz="2000" b="1" kern="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Sb</a:t>
              </a:r>
            </a:p>
          </p:txBody>
        </p:sp>
      </p:grpSp>
      <p:sp>
        <p:nvSpPr>
          <p:cNvPr id="63" name="Text Box 18"/>
          <p:cNvSpPr txBox="1">
            <a:spLocks noChangeArrowheads="1"/>
          </p:cNvSpPr>
          <p:nvPr/>
        </p:nvSpPr>
        <p:spPr bwMode="auto">
          <a:xfrm>
            <a:off x="3523501" y="6353280"/>
            <a:ext cx="2652348" cy="275341"/>
          </a:xfrm>
          <a:prstGeom prst="rect">
            <a:avLst/>
          </a:prstGeom>
          <a:solidFill>
            <a:srgbClr val="5F5785"/>
          </a:solidFill>
          <a:ln w="9525">
            <a:solidFill>
              <a:srgbClr val="99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1200" kern="0" dirty="0" smtClean="0">
                <a:solidFill>
                  <a:srgbClr val="FFFFFF"/>
                </a:solidFill>
                <a:latin typeface="ZapfDingbats" pitchFamily="82" charset="2"/>
              </a:rPr>
              <a:t>4</a:t>
            </a:r>
            <a:r>
              <a:rPr lang="pl-PL" altLang="pl-PL" sz="1200" kern="0" dirty="0" smtClean="0">
                <a:solidFill>
                  <a:srgbClr val="FFFF00"/>
                </a:solidFill>
              </a:rPr>
              <a:t> </a:t>
            </a:r>
            <a:r>
              <a:rPr lang="pl-PL" altLang="pl-PL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C.T. </a:t>
            </a:r>
            <a:r>
              <a:rPr lang="pl-PL" altLang="pl-PL" sz="1200" kern="0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Zhang</a:t>
            </a:r>
            <a:r>
              <a:rPr lang="pl-PL" altLang="pl-PL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200" i="1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et al</a:t>
            </a:r>
            <a:r>
              <a:rPr lang="pl-PL" altLang="pl-PL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., PRL 77, (1996)</a:t>
            </a:r>
          </a:p>
        </p:txBody>
      </p:sp>
      <p:pic>
        <p:nvPicPr>
          <p:cNvPr id="64" name="Obraz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1173" y="2565400"/>
            <a:ext cx="2584003" cy="3480162"/>
          </a:xfrm>
          <a:prstGeom prst="rect">
            <a:avLst/>
          </a:prstGeom>
        </p:spPr>
      </p:pic>
      <p:sp>
        <p:nvSpPr>
          <p:cNvPr id="65" name="Text Box 18"/>
          <p:cNvSpPr txBox="1">
            <a:spLocks noChangeArrowheads="1"/>
          </p:cNvSpPr>
          <p:nvPr/>
        </p:nvSpPr>
        <p:spPr bwMode="auto">
          <a:xfrm>
            <a:off x="415613" y="6353281"/>
            <a:ext cx="2652348" cy="275341"/>
          </a:xfrm>
          <a:prstGeom prst="rect">
            <a:avLst/>
          </a:prstGeom>
          <a:solidFill>
            <a:srgbClr val="5F5785"/>
          </a:solidFill>
          <a:ln w="9525">
            <a:solidFill>
              <a:srgbClr val="99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1200" kern="0" dirty="0" smtClean="0">
                <a:solidFill>
                  <a:srgbClr val="FFFFFF"/>
                </a:solidFill>
                <a:latin typeface="ZapfDingbats" pitchFamily="82" charset="2"/>
              </a:rPr>
              <a:t>4</a:t>
            </a:r>
            <a:r>
              <a:rPr lang="pl-PL" altLang="pl-PL" sz="1200" kern="0" dirty="0" smtClean="0">
                <a:solidFill>
                  <a:srgbClr val="FFFF00"/>
                </a:solidFill>
              </a:rPr>
              <a:t> </a:t>
            </a:r>
            <a:r>
              <a:rPr lang="pl-PL" altLang="pl-PL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B. F. </a:t>
            </a:r>
            <a:r>
              <a:rPr lang="pl-PL" altLang="pl-PL" sz="1200" i="1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et al</a:t>
            </a:r>
            <a:r>
              <a:rPr lang="pl-PL" altLang="pl-PL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., PRC 63, (2001)</a:t>
            </a:r>
          </a:p>
        </p:txBody>
      </p:sp>
      <p:sp>
        <p:nvSpPr>
          <p:cNvPr id="66" name="Text Box 18"/>
          <p:cNvSpPr txBox="1">
            <a:spLocks noChangeArrowheads="1"/>
          </p:cNvSpPr>
          <p:nvPr/>
        </p:nvSpPr>
        <p:spPr bwMode="auto">
          <a:xfrm>
            <a:off x="6825352" y="6347886"/>
            <a:ext cx="2652348" cy="275341"/>
          </a:xfrm>
          <a:prstGeom prst="rect">
            <a:avLst/>
          </a:prstGeom>
          <a:solidFill>
            <a:srgbClr val="5F5785"/>
          </a:solidFill>
          <a:ln w="9525">
            <a:solidFill>
              <a:srgbClr val="99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1200" kern="0" dirty="0" smtClean="0">
                <a:solidFill>
                  <a:srgbClr val="FFFFFF"/>
                </a:solidFill>
                <a:latin typeface="ZapfDingbats" pitchFamily="82" charset="2"/>
              </a:rPr>
              <a:t>4</a:t>
            </a:r>
            <a:r>
              <a:rPr lang="pl-PL" altLang="pl-PL" sz="1200" kern="0" dirty="0" smtClean="0">
                <a:solidFill>
                  <a:srgbClr val="FFFF00"/>
                </a:solidFill>
              </a:rPr>
              <a:t> </a:t>
            </a:r>
            <a:r>
              <a:rPr lang="pl-PL" altLang="pl-PL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B. F. </a:t>
            </a:r>
            <a:r>
              <a:rPr lang="pl-PL" altLang="pl-PL" sz="1200" i="1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et al</a:t>
            </a:r>
            <a:r>
              <a:rPr lang="pl-PL" altLang="pl-PL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., PRC 63, (2001)</a:t>
            </a:r>
          </a:p>
        </p:txBody>
      </p:sp>
      <p:sp>
        <p:nvSpPr>
          <p:cNvPr id="67" name="pole tekstowe 66"/>
          <p:cNvSpPr txBox="1"/>
          <p:nvPr/>
        </p:nvSpPr>
        <p:spPr>
          <a:xfrm>
            <a:off x="6448886" y="3024280"/>
            <a:ext cx="658263" cy="184666"/>
          </a:xfrm>
          <a:prstGeom prst="rect">
            <a:avLst/>
          </a:prstGeom>
          <a:solidFill>
            <a:srgbClr val="EAEAEA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l-PL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31/2</a:t>
            </a:r>
            <a:r>
              <a:rPr lang="pl-PL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pl-PL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pl-PL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pole tekstowe 67"/>
          <p:cNvSpPr txBox="1"/>
          <p:nvPr/>
        </p:nvSpPr>
        <p:spPr>
          <a:xfrm>
            <a:off x="564084" y="3534561"/>
            <a:ext cx="376706" cy="215444"/>
          </a:xfrm>
          <a:prstGeom prst="rect">
            <a:avLst/>
          </a:prstGeom>
          <a:solidFill>
            <a:srgbClr val="EAEAEA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l-PL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l-PL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14-</a:t>
            </a:r>
            <a:r>
              <a:rPr lang="pl-PL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pole tekstowe 68"/>
          <p:cNvSpPr txBox="1"/>
          <p:nvPr/>
        </p:nvSpPr>
        <p:spPr>
          <a:xfrm>
            <a:off x="3443504" y="2619719"/>
            <a:ext cx="421590" cy="215444"/>
          </a:xfrm>
          <a:prstGeom prst="rect">
            <a:avLst/>
          </a:prstGeom>
          <a:solidFill>
            <a:srgbClr val="EAEAEA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l-PL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l-PL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15+</a:t>
            </a:r>
            <a:r>
              <a:rPr lang="pl-PL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Freeform 21"/>
          <p:cNvSpPr>
            <a:spLocks/>
          </p:cNvSpPr>
          <p:nvPr/>
        </p:nvSpPr>
        <p:spPr bwMode="auto">
          <a:xfrm>
            <a:off x="2489981" y="1179364"/>
            <a:ext cx="1712131" cy="1492854"/>
          </a:xfrm>
          <a:custGeom>
            <a:avLst/>
            <a:gdLst>
              <a:gd name="T0" fmla="*/ 0 w 1847"/>
              <a:gd name="T1" fmla="*/ 0 h 1938"/>
              <a:gd name="T2" fmla="*/ 1152 w 1847"/>
              <a:gd name="T3" fmla="*/ 576 h 1938"/>
              <a:gd name="T4" fmla="*/ 1847 w 1847"/>
              <a:gd name="T5" fmla="*/ 1938 h 1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7" h="1938">
                <a:moveTo>
                  <a:pt x="0" y="0"/>
                </a:moveTo>
                <a:cubicBezTo>
                  <a:pt x="422" y="126"/>
                  <a:pt x="844" y="253"/>
                  <a:pt x="1152" y="576"/>
                </a:cubicBezTo>
                <a:cubicBezTo>
                  <a:pt x="1460" y="899"/>
                  <a:pt x="1653" y="1418"/>
                  <a:pt x="1847" y="1938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 kern="0" smtClean="0">
              <a:solidFill>
                <a:srgbClr val="FFFFFF"/>
              </a:solidFill>
            </a:endParaRPr>
          </a:p>
        </p:txBody>
      </p:sp>
      <p:sp>
        <p:nvSpPr>
          <p:cNvPr id="59" name="Freeform 38"/>
          <p:cNvSpPr>
            <a:spLocks/>
          </p:cNvSpPr>
          <p:nvPr/>
        </p:nvSpPr>
        <p:spPr bwMode="auto">
          <a:xfrm rot="2301285">
            <a:off x="2174118" y="1633160"/>
            <a:ext cx="645237" cy="2045926"/>
          </a:xfrm>
          <a:custGeom>
            <a:avLst/>
            <a:gdLst>
              <a:gd name="T0" fmla="*/ 0 w 208"/>
              <a:gd name="T1" fmla="*/ 0 h 912"/>
              <a:gd name="T2" fmla="*/ 104 w 208"/>
              <a:gd name="T3" fmla="*/ 280 h 912"/>
              <a:gd name="T4" fmla="*/ 208 w 208"/>
              <a:gd name="T5" fmla="*/ 912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8" h="912">
                <a:moveTo>
                  <a:pt x="0" y="0"/>
                </a:moveTo>
                <a:cubicBezTo>
                  <a:pt x="34" y="64"/>
                  <a:pt x="69" y="128"/>
                  <a:pt x="104" y="280"/>
                </a:cubicBezTo>
                <a:cubicBezTo>
                  <a:pt x="139" y="432"/>
                  <a:pt x="193" y="807"/>
                  <a:pt x="208" y="912"/>
                </a:cubicBezTo>
              </a:path>
            </a:pathLst>
          </a:custGeom>
          <a:noFill/>
          <a:ln w="19050" cap="flat" cmpd="sng">
            <a:solidFill>
              <a:srgbClr val="FF9933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 kern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522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FF9933"/>
          </a:solidFill>
          <a:prstDash val="solid"/>
          <a:miter lim="800000"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bg2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smtClean="0">
            <a:solidFill>
              <a:srgbClr val="FFFF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rgbClr val="FFC000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9900"/>
          </a:solidFill>
          <a:prstDash val="solid"/>
          <a:miter lim="800000"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rgbClr val="FF0000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bg2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smtClean="0">
            <a:solidFill>
              <a:srgbClr val="FFFFFF"/>
            </a:solidFill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bg1">
              <a:lumMod val="60000"/>
              <a:lumOff val="40000"/>
            </a:schemeClr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>
        <a:spAutoFit/>
      </a:bodyPr>
      <a:lstStyle>
        <a:defPPr algn="ctr" eaLnBrk="1" hangingPunct="1">
          <a:defRPr sz="1600" b="1" dirty="0">
            <a:solidFill>
              <a:srgbClr val="7030A0"/>
            </a:solidFill>
            <a:latin typeface="Arial" charset="0"/>
          </a:defRPr>
        </a:defPPr>
      </a:lstStyle>
    </a:tx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bg2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57150" cap="flat" cmpd="sng" algn="ctr">
          <a:solidFill>
            <a:srgbClr val="FF00FF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57150" cap="flat" cmpd="sng" algn="ctr">
          <a:solidFill>
            <a:srgbClr val="7030A0"/>
          </a:solidFill>
          <a:prstDash val="solid"/>
          <a:miter lim="800000"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Designs\Szybki wzrost.pot</Template>
  <TotalTime>77710</TotalTime>
  <Words>1591</Words>
  <Application>Microsoft Office PowerPoint</Application>
  <PresentationFormat>Format A4 (210 x 297 mm)</PresentationFormat>
  <Paragraphs>508</Paragraphs>
  <Slides>45</Slides>
  <Notes>5</Notes>
  <HiddenSlides>12</HiddenSlides>
  <MMClips>0</MMClips>
  <ScaleCrop>false</ScaleCrop>
  <HeadingPairs>
    <vt:vector size="6" baseType="variant">
      <vt:variant>
        <vt:lpstr>Thème</vt:lpstr>
      </vt:variant>
      <vt:variant>
        <vt:i4>10</vt:i4>
      </vt:variant>
      <vt:variant>
        <vt:lpstr>Titres des diapositives</vt:lpstr>
      </vt:variant>
      <vt:variant>
        <vt:i4>45</vt:i4>
      </vt:variant>
      <vt:variant>
        <vt:lpstr>Diaporamas personnalisés</vt:lpstr>
      </vt:variant>
      <vt:variant>
        <vt:i4>4</vt:i4>
      </vt:variant>
    </vt:vector>
  </HeadingPairs>
  <TitlesOfParts>
    <vt:vector size="59" baseType="lpstr">
      <vt:lpstr>Szybki wzrost</vt:lpstr>
      <vt:lpstr>1_Projekt domyślny</vt:lpstr>
      <vt:lpstr>1_Szybki wzrost</vt:lpstr>
      <vt:lpstr>3_Szybki wzrost</vt:lpstr>
      <vt:lpstr>5_Szybki wzrost</vt:lpstr>
      <vt:lpstr>2_Szybki wzrost</vt:lpstr>
      <vt:lpstr>4_Szybki wzrost</vt:lpstr>
      <vt:lpstr>6_Szybki wzrost</vt:lpstr>
      <vt:lpstr>Office Theme</vt:lpstr>
      <vt:lpstr>7_Szybki wzrost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Pokaz niestandardowy 1</vt:lpstr>
      <vt:lpstr>Pokaz niestandardowy 2</vt:lpstr>
      <vt:lpstr>Pokaz niestandardowy 3</vt:lpstr>
      <vt:lpstr>Pokaz niestandardowy 4</vt:lpstr>
    </vt:vector>
  </TitlesOfParts>
  <Company>IFJ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 Fornal</dc:creator>
  <cp:lastModifiedBy>Amphi</cp:lastModifiedBy>
  <cp:revision>2538</cp:revision>
  <dcterms:created xsi:type="dcterms:W3CDTF">2003-03-24T15:14:16Z</dcterms:created>
  <dcterms:modified xsi:type="dcterms:W3CDTF">2016-05-20T08:46:27Z</dcterms:modified>
</cp:coreProperties>
</file>