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319" r:id="rId4"/>
    <p:sldId id="303" r:id="rId5"/>
    <p:sldId id="307" r:id="rId6"/>
    <p:sldId id="305" r:id="rId7"/>
    <p:sldId id="306" r:id="rId8"/>
    <p:sldId id="312" r:id="rId9"/>
    <p:sldId id="316" r:id="rId10"/>
    <p:sldId id="285" r:id="rId11"/>
    <p:sldId id="318" r:id="rId12"/>
    <p:sldId id="299" r:id="rId13"/>
    <p:sldId id="301" r:id="rId14"/>
    <p:sldId id="284" r:id="rId15"/>
    <p:sldId id="281" r:id="rId16"/>
    <p:sldId id="295" r:id="rId17"/>
    <p:sldId id="311" r:id="rId18"/>
    <p:sldId id="297" r:id="rId19"/>
    <p:sldId id="309" r:id="rId20"/>
    <p:sldId id="310" r:id="rId21"/>
    <p:sldId id="313" r:id="rId22"/>
    <p:sldId id="31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2D223A"/>
    <a:srgbClr val="2F4913"/>
    <a:srgbClr val="990033"/>
    <a:srgbClr val="DB4407"/>
    <a:srgbClr val="800000"/>
    <a:srgbClr val="2CF452"/>
    <a:srgbClr val="000000"/>
    <a:srgbClr val="040404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A535-218E-4102-8507-81834299BF8F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2C08D-19E7-4441-9D99-1CA838FD18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studied mass and energy distributions (MED) of fission fragments using two projectile-target combinations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+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204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 and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+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 leading to the same compound nucleus 216Ra* at the same compound nucleus excitation energy </a:t>
            </a:r>
            <a:r>
              <a:rPr kumimoji="0" lang="en-US" sz="1200" b="0" i="1" u="none" strike="noStrike" kern="120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</a:t>
            </a:r>
            <a:r>
              <a:rPr kumimoji="0" lang="en-US" sz="1200" b="0" i="1" u="none" strike="noStrike" kern="1200" cap="small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200" b="0" i="1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40 MeV . It has been found that the contribution of the asymmetric fission mode in the case of the former reaction is 1.5%, and it is as large as 30% in the case of the latter one. We connect such a sharp increase in the yield of asymmetric products in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reaction with the quasi-fission process, where MED have a clearly expressed shell structure. The properties of the fission fragment MED allow an interpretation by analogy with the low-energy fission of heavy nuclei as a manifestation of an independent mode of nuclear decay competing with the classical fusion-fission (FF) process. The quasi-fission component might be closely related to a suppression of the fusion cross section in the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+ 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 reaction.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3CDF-A866-284C-93E1-60BC876BC4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19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ob_8ec09a_1ee0890b.jpg"/>
          <p:cNvPicPr>
            <a:picLocks noChangeAspect="1"/>
          </p:cNvPicPr>
          <p:nvPr/>
        </p:nvPicPr>
        <p:blipFill>
          <a:blip r:embed="rId2" cstate="print">
            <a:lum bright="73000" contrast="-7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1886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alisto MT" pitchFamily="18" charset="0"/>
                <a:ea typeface="Batang" pitchFamily="18" charset="-127"/>
              </a:rPr>
              <a:t> 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Reaction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dynamics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around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 the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barrier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 : </a:t>
            </a:r>
          </a:p>
          <a:p>
            <a:pPr algn="ctr"/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The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opportunity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 of </a:t>
            </a:r>
            <a:r>
              <a:rPr lang="fr-FR" sz="2800" b="1" dirty="0" err="1" smtClean="0">
                <a:latin typeface="Calisto MT" pitchFamily="18" charset="0"/>
                <a:ea typeface="Batang" pitchFamily="18" charset="-127"/>
              </a:rPr>
              <a:t>NuBall</a:t>
            </a:r>
            <a:r>
              <a:rPr lang="fr-FR" sz="2800" b="1" dirty="0" smtClean="0">
                <a:latin typeface="Calisto MT" pitchFamily="18" charset="0"/>
                <a:ea typeface="Batang" pitchFamily="18" charset="-127"/>
              </a:rPr>
              <a:t>@IPNO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91880" y="177281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...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What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is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realistically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feasible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and in time ?</a:t>
            </a:r>
            <a:endParaRPr lang="fr-FR" sz="2400" dirty="0" smtClean="0">
              <a:latin typeface="Centaur" pitchFamily="18" charset="0"/>
              <a:ea typeface="Batang" pitchFamily="18" charset="-127"/>
            </a:endParaRPr>
          </a:p>
        </p:txBody>
      </p:sp>
      <p:pic>
        <p:nvPicPr>
          <p:cNvPr id="30" name="Image 29" descr="Hesi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2427159" cy="1317154"/>
          </a:xfrm>
          <a:prstGeom prst="rect">
            <a:avLst/>
          </a:prstGeom>
        </p:spPr>
      </p:pic>
      <p:grpSp>
        <p:nvGrpSpPr>
          <p:cNvPr id="37" name="Groupe 36"/>
          <p:cNvGrpSpPr/>
          <p:nvPr/>
        </p:nvGrpSpPr>
        <p:grpSpPr>
          <a:xfrm>
            <a:off x="179512" y="2924944"/>
            <a:ext cx="8761310" cy="3699432"/>
            <a:chOff x="179512" y="2924944"/>
            <a:chExt cx="8761310" cy="369943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79512" y="2924944"/>
              <a:ext cx="8712968" cy="345638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23528" y="3240000"/>
              <a:ext cx="8617294" cy="338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(</a:t>
              </a:r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my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) </a:t>
              </a:r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Selection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: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"/>
                </a:rPr>
                <a:t> 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"/>
                </a:rPr>
                <a:t>     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Dynamics of HI collisions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at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barrier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energies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:  fusion and quasi-fission</a:t>
              </a:r>
            </a:p>
            <a:p>
              <a:endPara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"/>
                </a:rPr>
                <a:t>    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Competition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neutron/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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–ray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emission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and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energetics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of fission</a:t>
              </a:r>
            </a:p>
            <a:p>
              <a:endPara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"/>
                </a:rPr>
                <a:t>    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Mystery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about a « 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saw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-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tooth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 » 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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–ray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multiplicity</a:t>
              </a:r>
              <a:endPara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  <a:p>
              <a:endPara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		</a:t>
              </a:r>
              <a:endParaRPr lang="fr-FR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  <a:p>
              <a:endParaRPr lang="fr-FR" sz="2000" dirty="0" smtClean="0">
                <a:latin typeface="Centaur" pitchFamily="18" charset="0"/>
                <a:ea typeface="Batang" pitchFamily="18" charset="-127"/>
              </a:endParaRPr>
            </a:p>
          </p:txBody>
        </p:sp>
        <p:sp>
          <p:nvSpPr>
            <p:cNvPr id="36" name="Pensées 35"/>
            <p:cNvSpPr/>
            <p:nvPr/>
          </p:nvSpPr>
          <p:spPr>
            <a:xfrm>
              <a:off x="7236296" y="5013176"/>
              <a:ext cx="1512168" cy="10801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52320" y="5157192"/>
              <a:ext cx="116891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nuclear</a:t>
              </a:r>
              <a:r>
                <a:rPr lang="fr-FR" sz="1400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</a:p>
            <a:p>
              <a:r>
                <a:rPr lang="fr-FR" sz="1400" dirty="0" err="1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technology</a:t>
              </a:r>
              <a:endParaRPr lang="fr-FR" sz="1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fr-FR" sz="1400" dirty="0" err="1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concern</a:t>
              </a:r>
              <a:endParaRPr lang="fr-FR" sz="1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223224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Californian FB" pitchFamily="18" charset="0"/>
                <a:ea typeface="Batang" pitchFamily="18" charset="-127"/>
              </a:rPr>
              <a:t>EXTRAS</a:t>
            </a:r>
            <a:r>
              <a:rPr lang="fr-FR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3600" b="1" dirty="0" smtClean="0">
                <a:latin typeface="Batang" pitchFamily="18" charset="-127"/>
                <a:ea typeface="Batang" pitchFamily="18" charset="-127"/>
              </a:rPr>
            </a:br>
            <a:endParaRPr lang="fr-FR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51520" y="4869160"/>
            <a:ext cx="2016224" cy="792088"/>
            <a:chOff x="251520" y="4869160"/>
            <a:chExt cx="2016224" cy="792088"/>
          </a:xfrm>
        </p:grpSpPr>
        <p:sp>
          <p:nvSpPr>
            <p:cNvPr id="5" name="Ellipse 4"/>
            <p:cNvSpPr/>
            <p:nvPr/>
          </p:nvSpPr>
          <p:spPr>
            <a:xfrm>
              <a:off x="251520" y="4869160"/>
              <a:ext cx="1944216" cy="792088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68000" y="4869160"/>
              <a:ext cx="1799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M.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Kmiecik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S.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Oberstedt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352928" cy="2232248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 smtClean="0">
                <a:latin typeface="Californian FB" pitchFamily="18" charset="0"/>
                <a:ea typeface="Batang" pitchFamily="18" charset="-127"/>
              </a:rPr>
              <a:t>   Fission time </a:t>
            </a:r>
            <a:r>
              <a:rPr lang="fr-FR" sz="2800" b="1" dirty="0" err="1" smtClean="0">
                <a:latin typeface="Californian FB" pitchFamily="18" charset="0"/>
                <a:ea typeface="Batang" pitchFamily="18" charset="-127"/>
              </a:rPr>
              <a:t>scales</a:t>
            </a:r>
            <a:endParaRPr lang="fr-FR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Image 4" descr="FissionTimeScales.png"/>
          <p:cNvPicPr>
            <a:picLocks noChangeAspect="1"/>
          </p:cNvPicPr>
          <p:nvPr/>
        </p:nvPicPr>
        <p:blipFill>
          <a:blip r:embed="rId2" cstate="print"/>
          <a:srcRect l="6201" r="9646"/>
          <a:stretch>
            <a:fillRect/>
          </a:stretch>
        </p:blipFill>
        <p:spPr>
          <a:xfrm>
            <a:off x="0" y="2276873"/>
            <a:ext cx="9144000" cy="18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-756000"/>
            <a:ext cx="95050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Theoretical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predictions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withi</a:t>
            </a:r>
            <a:r>
              <a:rPr lang="fr-FR" sz="2800" b="1" dirty="0" smtClean="0"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n the DNS model(1)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5517232"/>
            <a:ext cx="4370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Correlation between initial angular momentum </a:t>
            </a:r>
            <a:r>
              <a:rPr lang="en-US" sz="1200" b="1" i="1" dirty="0" smtClean="0">
                <a:latin typeface="Batang" pitchFamily="18" charset="-127"/>
                <a:ea typeface="Batang" pitchFamily="18" charset="-127"/>
              </a:rPr>
              <a:t>L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 and 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center-of-mass energy (top row), between </a:t>
            </a:r>
            <a:r>
              <a:rPr lang="en-US" sz="1200" b="1" i="1" dirty="0" smtClean="0">
                <a:latin typeface="Batang" pitchFamily="18" charset="-127"/>
                <a:ea typeface="Batang" pitchFamily="18" charset="-127"/>
              </a:rPr>
              <a:t>L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 and  E*DNS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of  the DNS (middle row),  and between the </a:t>
            </a:r>
            <a:r>
              <a:rPr lang="en-US" sz="1200" b="1" i="1" dirty="0" smtClean="0">
                <a:latin typeface="Batang" pitchFamily="18" charset="-127"/>
                <a:ea typeface="Batang" pitchFamily="18" charset="-127"/>
              </a:rPr>
              <a:t>LDNS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 of the 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DNS and E*DNS the DNS</a:t>
            </a:r>
            <a:r>
              <a:rPr lang="en-US" sz="1200" b="1" baseline="-25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(bottom row), for fusion (left) 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and QF events in 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32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S + 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192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Os collisions</a:t>
            </a:r>
          </a:p>
        </p:txBody>
      </p:sp>
      <p:pic>
        <p:nvPicPr>
          <p:cNvPr id="21" name="Image 20" descr="Fusion_L0Ec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1944216" cy="1584176"/>
          </a:xfrm>
          <a:prstGeom prst="rect">
            <a:avLst/>
          </a:prstGeom>
        </p:spPr>
      </p:pic>
      <p:pic>
        <p:nvPicPr>
          <p:cNvPr id="22" name="Image 21" descr="Quasi-Fission_L0Ecm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764704"/>
            <a:ext cx="1944216" cy="1584176"/>
          </a:xfrm>
          <a:prstGeom prst="rect">
            <a:avLst/>
          </a:prstGeom>
        </p:spPr>
      </p:pic>
      <p:pic>
        <p:nvPicPr>
          <p:cNvPr id="23" name="Image 22" descr="Fusion_L0E-_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1944216" cy="1584176"/>
          </a:xfrm>
          <a:prstGeom prst="rect">
            <a:avLst/>
          </a:prstGeom>
        </p:spPr>
      </p:pic>
      <p:pic>
        <p:nvPicPr>
          <p:cNvPr id="24" name="Image 23" descr="Quasi-fission_L0E-_2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9792" y="2420888"/>
            <a:ext cx="1944216" cy="1512169"/>
          </a:xfrm>
          <a:prstGeom prst="rect">
            <a:avLst/>
          </a:prstGeom>
        </p:spPr>
      </p:pic>
      <p:pic>
        <p:nvPicPr>
          <p:cNvPr id="25" name="Image 24" descr="Fusion_LfE-.g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576" y="4005064"/>
            <a:ext cx="1944216" cy="1584176"/>
          </a:xfrm>
          <a:prstGeom prst="rect">
            <a:avLst/>
          </a:prstGeom>
        </p:spPr>
      </p:pic>
      <p:pic>
        <p:nvPicPr>
          <p:cNvPr id="26" name="Image 25" descr="Quasi-Fission_LfE-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1800" y="4005064"/>
            <a:ext cx="1872208" cy="1512168"/>
          </a:xfrm>
          <a:prstGeom prst="rect">
            <a:avLst/>
          </a:prstGeom>
        </p:spPr>
      </p:pic>
      <p:pic>
        <p:nvPicPr>
          <p:cNvPr id="27" name="Image 26" descr="FissionYield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0112" y="1268760"/>
            <a:ext cx="2736304" cy="1872208"/>
          </a:xfrm>
          <a:prstGeom prst="rect">
            <a:avLst/>
          </a:prstGeom>
        </p:spPr>
      </p:pic>
      <p:pic>
        <p:nvPicPr>
          <p:cNvPr id="28" name="Image 27" descr="C:\Users\schmitt\AppData\Local\Temp\_PA633\Figures\QfissFra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2996952"/>
            <a:ext cx="2673532" cy="18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0"/>
          <p:cNvSpPr txBox="1"/>
          <p:nvPr/>
        </p:nvSpPr>
        <p:spPr>
          <a:xfrm>
            <a:off x="4980681" y="4797152"/>
            <a:ext cx="41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Calculated fragment-charge distribution for CNF (top) 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and QF (bottom events as a function of reaction time </a:t>
            </a:r>
          </a:p>
          <a:p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for 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32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S + 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192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Os 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  <a:sym typeface="Wingdings"/>
              </a:rPr>
              <a:t>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224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U at </a:t>
            </a:r>
            <a:r>
              <a:rPr lang="en-US" sz="1200" b="1" i="1" dirty="0" err="1" smtClean="0">
                <a:latin typeface="Batang" pitchFamily="18" charset="-127"/>
                <a:ea typeface="Batang" pitchFamily="18" charset="-127"/>
              </a:rPr>
              <a:t>E</a:t>
            </a:r>
            <a:r>
              <a:rPr lang="en-US" sz="1200" b="1" i="1" baseline="-25000" dirty="0" err="1" smtClean="0">
                <a:latin typeface="Batang" pitchFamily="18" charset="-127"/>
                <a:ea typeface="Batang" pitchFamily="18" charset="-127"/>
              </a:rPr>
              <a:t>cm</a:t>
            </a:r>
            <a:r>
              <a:rPr lang="en-US" sz="1200" b="1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latin typeface="Batang" pitchFamily="18" charset="-127"/>
                <a:ea typeface="Batang" pitchFamily="18" charset="-127"/>
              </a:rPr>
              <a:t>~ 1.1</a:t>
            </a:r>
            <a:r>
              <a:rPr lang="en-US" sz="1200" b="1" baseline="30000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en-US" sz="1200" b="1" i="1" dirty="0" smtClean="0">
                <a:latin typeface="Batang" pitchFamily="18" charset="-127"/>
                <a:ea typeface="Batang" pitchFamily="18" charset="-127"/>
              </a:rPr>
              <a:t>V</a:t>
            </a:r>
            <a:r>
              <a:rPr lang="en-US" sz="1200" b="1" i="1" baseline="-25000" dirty="0" smtClean="0">
                <a:latin typeface="Batang" pitchFamily="18" charset="-127"/>
                <a:ea typeface="Batang" pitchFamily="18" charset="-127"/>
              </a:rPr>
              <a:t>B</a:t>
            </a:r>
            <a:endParaRPr lang="en-US" sz="1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32240" y="548680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A. </a:t>
            </a:r>
            <a:r>
              <a:rPr lang="en-US" sz="1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Nasirov</a:t>
            </a:r>
            <a:r>
              <a:rPr 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 Dec. 2013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-756000"/>
            <a:ext cx="95050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Theoretical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predictions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withi</a:t>
            </a:r>
            <a:r>
              <a:rPr lang="fr-FR" sz="2800" b="1" dirty="0" smtClean="0">
                <a:latin typeface="Californian FB" pitchFamily="18" charset="0"/>
                <a:ea typeface="Batang" pitchFamily="18" charset="-127"/>
                <a:cs typeface="+mj-cs"/>
                <a:sym typeface="Symbol"/>
              </a:rPr>
              <a:t>n the DNS model(2)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259632" y="6093296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A. </a:t>
            </a:r>
            <a:r>
              <a:rPr lang="en-US" sz="14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Nasirov</a:t>
            </a:r>
            <a:r>
              <a:rPr 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 Dec. 2013</a:t>
            </a:r>
          </a:p>
        </p:txBody>
      </p:sp>
      <p:pic>
        <p:nvPicPr>
          <p:cNvPr id="18" name="Image 17" descr="Comparison_CNF_QF_32S_192Os.jpg"/>
          <p:cNvPicPr>
            <a:picLocks noChangeAspect="1"/>
          </p:cNvPicPr>
          <p:nvPr/>
        </p:nvPicPr>
        <p:blipFill>
          <a:blip r:embed="rId2" cstate="print"/>
          <a:srcRect l="3750" r="11249" b="6143"/>
          <a:stretch>
            <a:fillRect/>
          </a:stretch>
        </p:blipFill>
        <p:spPr>
          <a:xfrm>
            <a:off x="179512" y="764704"/>
            <a:ext cx="3816423" cy="2621724"/>
          </a:xfrm>
          <a:prstGeom prst="rect">
            <a:avLst/>
          </a:prstGeom>
        </p:spPr>
      </p:pic>
      <p:pic>
        <p:nvPicPr>
          <p:cNvPr id="33794" name="Picture 2" descr="C:\Users\schmitt\Documents\Projects\Proposal2014\PARIS-IPNO\Theory-Nazirov\CompYieldBrXe.jpg"/>
          <p:cNvPicPr>
            <a:picLocks noChangeAspect="1" noChangeArrowheads="1"/>
          </p:cNvPicPr>
          <p:nvPr/>
        </p:nvPicPr>
        <p:blipFill>
          <a:blip r:embed="rId3" cstate="print"/>
          <a:srcRect l="5226" t="992" r="12543" b="2975"/>
          <a:stretch>
            <a:fillRect/>
          </a:stretch>
        </p:blipFill>
        <p:spPr bwMode="auto">
          <a:xfrm>
            <a:off x="179512" y="3284984"/>
            <a:ext cx="3767394" cy="281055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2" y="1124744"/>
            <a:ext cx="4800608" cy="31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 flipH="1">
            <a:off x="5183560" y="43651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fornian FB" pitchFamily="18" charset="0"/>
                <a:ea typeface="Batang" pitchFamily="18" charset="-127"/>
              </a:rPr>
              <a:t>    (E*,L) phase </a:t>
            </a:r>
            <a:r>
              <a:rPr lang="fr-FR" sz="2000" b="1" dirty="0" err="1" smtClean="0">
                <a:latin typeface="Californian FB" pitchFamily="18" charset="0"/>
                <a:ea typeface="Batang" pitchFamily="18" charset="-127"/>
              </a:rPr>
              <a:t>space</a:t>
            </a:r>
            <a:r>
              <a:rPr lang="fr-FR" sz="2000" b="1" dirty="0" smtClean="0">
                <a:latin typeface="Californian FB" pitchFamily="18" charset="0"/>
                <a:ea typeface="Batang" pitchFamily="18" charset="-127"/>
              </a:rPr>
              <a:t> population </a:t>
            </a:r>
            <a:endParaRPr lang="fr-FR" sz="2000" b="1" dirty="0">
              <a:latin typeface="Californian FB" pitchFamily="18" charset="0"/>
              <a:ea typeface="Batang" pitchFamily="18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5580112" y="4941168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tang" pitchFamily="18" charset="-127"/>
                <a:ea typeface="Batang" pitchFamily="18" charset="-127"/>
              </a:rPr>
              <a:t>Y. </a:t>
            </a:r>
            <a:r>
              <a:rPr lang="fr-FR" sz="1400" dirty="0" err="1" smtClean="0">
                <a:latin typeface="Batang" pitchFamily="18" charset="-127"/>
                <a:ea typeface="Batang" pitchFamily="18" charset="-127"/>
              </a:rPr>
              <a:t>Fazio</a:t>
            </a:r>
            <a:r>
              <a:rPr lang="fr-FR" sz="14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fr-FR" sz="1400" dirty="0" err="1" smtClean="0">
                <a:latin typeface="Batang" pitchFamily="18" charset="-127"/>
                <a:ea typeface="Batang" pitchFamily="18" charset="-127"/>
              </a:rPr>
              <a:t>Eur</a:t>
            </a:r>
            <a:r>
              <a:rPr lang="fr-FR" sz="1400" dirty="0" smtClean="0">
                <a:latin typeface="Batang" pitchFamily="18" charset="-127"/>
                <a:ea typeface="Batang" pitchFamily="18" charset="-127"/>
              </a:rPr>
              <a:t>. Phys. J A 22 (2004) 75		</a:t>
            </a:r>
            <a:endParaRPr lang="fr-FR" sz="1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216000"/>
            <a:ext cx="8352928" cy="223224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Californian FB" pitchFamily="18" charset="0"/>
                <a:ea typeface="Batang" pitchFamily="18" charset="-127"/>
              </a:rPr>
              <a:t>CORSET fission-fragment detector</a:t>
            </a:r>
            <a:r>
              <a:rPr lang="fr-FR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3600" b="1" dirty="0" smtClean="0">
                <a:latin typeface="Batang" pitchFamily="18" charset="-127"/>
                <a:ea typeface="Batang" pitchFamily="18" charset="-127"/>
              </a:rPr>
            </a:br>
            <a:endParaRPr lang="fr-FR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31819" cy="292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23528" y="4221088"/>
            <a:ext cx="47525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</a:rPr>
              <a:t>Reaction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fornian FB" pitchFamily="18" charset="0"/>
                <a:ea typeface="Batang" pitchFamily="18" charset="-127"/>
                <a:cs typeface="+mj-cs"/>
              </a:rPr>
              <a:t>chamber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7231" r="5785"/>
          <a:stretch>
            <a:fillRect/>
          </a:stretch>
        </p:blipFill>
        <p:spPr bwMode="auto">
          <a:xfrm>
            <a:off x="4500000" y="2951999"/>
            <a:ext cx="4608000" cy="357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419872" y="764704"/>
            <a:ext cx="57241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smtClean="0">
                <a:latin typeface="Californian FB" pitchFamily="18" charset="0"/>
                <a:ea typeface="Batang" pitchFamily="18" charset="-127"/>
                <a:cs typeface="+mj-cs"/>
              </a:rPr>
              <a:t>E. </a:t>
            </a:r>
            <a:r>
              <a:rPr lang="fr-FR" sz="1400" b="1" dirty="0" err="1" smtClean="0">
                <a:latin typeface="Californian FB" pitchFamily="18" charset="0"/>
                <a:ea typeface="Batang" pitchFamily="18" charset="-127"/>
                <a:cs typeface="+mj-cs"/>
              </a:rPr>
              <a:t>Kozulin</a:t>
            </a:r>
            <a:r>
              <a:rPr lang="fr-FR" sz="1400" b="1" dirty="0" smtClean="0">
                <a:latin typeface="Californian FB" pitchFamily="18" charset="0"/>
                <a:ea typeface="Batang" pitchFamily="18" charset="-127"/>
                <a:cs typeface="+mj-cs"/>
              </a:rPr>
              <a:t> et al., Instruments and </a:t>
            </a:r>
            <a:r>
              <a:rPr lang="fr-FR" sz="1400" b="1" dirty="0" err="1" smtClean="0">
                <a:latin typeface="Californian FB" pitchFamily="18" charset="0"/>
                <a:ea typeface="Batang" pitchFamily="18" charset="-127"/>
                <a:cs typeface="+mj-cs"/>
              </a:rPr>
              <a:t>Experimental</a:t>
            </a:r>
            <a:r>
              <a:rPr lang="fr-FR" sz="1400" b="1" dirty="0" smtClean="0">
                <a:latin typeface="Californian FB" pitchFamily="18" charset="0"/>
                <a:ea typeface="Batang" pitchFamily="18" charset="-127"/>
                <a:cs typeface="+mj-cs"/>
              </a:rPr>
              <a:t> Techniques 51 (2008) 44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5214938" y="1571625"/>
          <a:ext cx="3678237" cy="4210050"/>
        </p:xfrm>
        <a:graphic>
          <a:graphicData uri="http://schemas.openxmlformats.org/presentationml/2006/ole">
            <p:oleObj spid="_x0000_s3074" name="Graph" r:id="rId4" imgW="2926080" imgH="3810000" progId="">
              <p:embed/>
            </p:oleObj>
          </a:graphicData>
        </a:graphic>
      </p:graphicFrame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323528" y="692696"/>
          <a:ext cx="5148064" cy="5469162"/>
        </p:xfrm>
        <a:graphic>
          <a:graphicData uri="http://schemas.openxmlformats.org/presentationml/2006/ole">
            <p:oleObj spid="_x0000_s3075" name="Graph" r:id="rId5" imgW="2926080" imgH="3829507" progId="">
              <p:embed/>
            </p:oleObj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3357563" y="3786188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1938" y="3929063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328612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FF"/>
                </a:solidFill>
              </a:rPr>
              <a:t>Z=28</a:t>
            </a:r>
            <a:endParaRPr lang="ru-RU" sz="1400" b="1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3214688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</a:rPr>
              <a:t>Z=50</a:t>
            </a:r>
            <a:endParaRPr lang="ru-RU" sz="1400" b="1" dirty="0" smtClean="0">
              <a:solidFill>
                <a:srgbClr val="0000FF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509963" y="3938588"/>
            <a:ext cx="142875" cy="214312"/>
          </a:xfrm>
          <a:prstGeom prst="downArrow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14813" y="3786188"/>
            <a:ext cx="142875" cy="214312"/>
          </a:xfrm>
          <a:prstGeom prst="downArrow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357187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800000"/>
                </a:solidFill>
              </a:rPr>
              <a:t>N=50</a:t>
            </a:r>
            <a:endParaRPr lang="ru-RU" sz="1400" b="1" dirty="0" smtClean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4813" y="3429000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800000"/>
                </a:solidFill>
              </a:rPr>
              <a:t>N=82</a:t>
            </a:r>
            <a:endParaRPr lang="ru-RU" sz="1400" b="1" smtClean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5949280"/>
            <a:ext cx="37147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          Z</a:t>
            </a:r>
            <a:r>
              <a:rPr lang="en-US" kern="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1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Z</a:t>
            </a:r>
            <a:r>
              <a:rPr lang="en-US" kern="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2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=492 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           </a:t>
            </a: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1360 </a:t>
            </a:r>
            <a:endParaRPr lang="en-US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 Gothic MT"/>
            </a:endParaRPr>
          </a:p>
          <a:p>
            <a:pPr defTabSz="914400">
              <a:defRPr/>
            </a:pP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/>
              </a:rPr>
              <a:t>          α ~ 0,888             0,555                </a:t>
            </a:r>
            <a:endParaRPr lang="ru-RU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0" y="-27384"/>
            <a:ext cx="9144000" cy="864096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defTabSz="914400" eaLnBrk="1" hangingPunct="1">
              <a:defRPr/>
            </a:pP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defRPr/>
            </a:pP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914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Fusion-QF competition in the medium-A systems with CORSET</a:t>
            </a: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Courtesy of E.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Kozulin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5013" y="6092388"/>
            <a:ext cx="292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PRC 67 (2003) 011603(R)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9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 flipH="1">
            <a:off x="4499992" y="57332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atang" pitchFamily="18" charset="-127"/>
                <a:ea typeface="Batang" pitchFamily="18" charset="-127"/>
              </a:rPr>
              <a:t>Williams et al., Phys. </a:t>
            </a:r>
            <a:r>
              <a:rPr lang="fr-FR" sz="1400" dirty="0" err="1" smtClean="0">
                <a:latin typeface="Batang" pitchFamily="18" charset="-127"/>
                <a:ea typeface="Batang" pitchFamily="18" charset="-127"/>
              </a:rPr>
              <a:t>Rev</a:t>
            </a:r>
            <a:r>
              <a:rPr lang="fr-FR" sz="1400" dirty="0" smtClean="0">
                <a:latin typeface="Batang" pitchFamily="18" charset="-127"/>
                <a:ea typeface="Batang" pitchFamily="18" charset="-127"/>
              </a:rPr>
              <a:t>. C 88 (2013) 034611 	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ctrTitle"/>
          </p:nvPr>
        </p:nvSpPr>
        <p:spPr>
          <a:xfrm>
            <a:off x="576000" y="-387424"/>
            <a:ext cx="8604448" cy="208823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Californian FB" pitchFamily="18" charset="0"/>
                <a:ea typeface="Batang" pitchFamily="18" charset="-127"/>
              </a:rPr>
              <a:t>Mass-Angle </a:t>
            </a:r>
            <a:r>
              <a:rPr lang="fr-FR" sz="2800" b="1" dirty="0" err="1" smtClean="0">
                <a:latin typeface="Californian FB" pitchFamily="18" charset="0"/>
                <a:ea typeface="Batang" pitchFamily="18" charset="-127"/>
              </a:rPr>
              <a:t>correlation</a:t>
            </a:r>
            <a:r>
              <a:rPr lang="fr-FR" sz="2800" b="1" dirty="0" smtClean="0">
                <a:latin typeface="Californian FB" pitchFamily="18" charset="0"/>
                <a:ea typeface="Batang" pitchFamily="18" charset="-127"/>
              </a:rPr>
              <a:t> in QF-fusion discrimination</a:t>
            </a:r>
            <a:endParaRPr lang="fr-FR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Image 12" descr="CNF-QF3.png"/>
          <p:cNvPicPr>
            <a:picLocks noChangeAspect="1"/>
          </p:cNvPicPr>
          <p:nvPr/>
        </p:nvPicPr>
        <p:blipFill>
          <a:blip r:embed="rId2" cstate="print"/>
          <a:srcRect r="2492"/>
          <a:stretch>
            <a:fillRect/>
          </a:stretch>
        </p:blipFill>
        <p:spPr>
          <a:xfrm>
            <a:off x="612000" y="1268760"/>
            <a:ext cx="8450649" cy="43809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52536" y="188640"/>
            <a:ext cx="961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Saw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-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tooth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multiplicity</a:t>
            </a:r>
            <a:endParaRPr lang="fr-FR" sz="2800" dirty="0" smtClean="0">
              <a:latin typeface="Centaur" pitchFamily="18" charset="0"/>
              <a:ea typeface="Batang" pitchFamily="18" charset="-127"/>
            </a:endParaRPr>
          </a:p>
          <a:p>
            <a:endParaRPr lang="fr-FR" sz="2000" b="1" dirty="0" smtClean="0">
              <a:latin typeface="Centaur" pitchFamily="18" charset="0"/>
              <a:ea typeface="Batang" pitchFamily="18" charset="-127"/>
            </a:endParaRP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</a:rPr>
              <a:t>         Total 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400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</a:rPr>
              <a:t>multiplicity</a:t>
            </a:r>
            <a:r>
              <a:rPr lang="fr-FR" sz="2400" dirty="0" smtClean="0">
                <a:latin typeface="Centaur" pitchFamily="18" charset="0"/>
                <a:ea typeface="Batang" pitchFamily="18" charset="-127"/>
              </a:rPr>
              <a:t>  	                    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</a:rPr>
              <a:t>Uncertainty</a:t>
            </a:r>
            <a:r>
              <a:rPr lang="fr-FR" sz="2400" dirty="0" smtClean="0">
                <a:latin typeface="Centaur" pitchFamily="18" charset="0"/>
                <a:ea typeface="Batang" pitchFamily="18" charset="-127"/>
              </a:rPr>
              <a:t> –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</a:rPr>
              <a:t>experimental</a:t>
            </a:r>
            <a:r>
              <a:rPr lang="fr-FR" sz="2400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</a:rPr>
              <a:t>bias</a:t>
            </a:r>
            <a:endParaRPr lang="fr-FR" sz="2400" dirty="0" smtClean="0">
              <a:latin typeface="Centaur" pitchFamily="18" charset="0"/>
              <a:ea typeface="Batang" pitchFamily="18" charset="-127"/>
            </a:endParaRPr>
          </a:p>
        </p:txBody>
      </p:sp>
      <p:pic>
        <p:nvPicPr>
          <p:cNvPr id="4" name="Image 3" descr="Galina1.jpeg"/>
          <p:cNvPicPr>
            <a:picLocks noChangeAspect="1"/>
          </p:cNvPicPr>
          <p:nvPr/>
        </p:nvPicPr>
        <p:blipFill>
          <a:blip r:embed="rId2" cstate="print"/>
          <a:srcRect l="20263" t="2080" r="20263" b="26353"/>
          <a:stretch>
            <a:fillRect/>
          </a:stretch>
        </p:blipFill>
        <p:spPr>
          <a:xfrm>
            <a:off x="467544" y="1916832"/>
            <a:ext cx="2988346" cy="4568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1628800"/>
            <a:ext cx="793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Batang" pitchFamily="18" charset="-127"/>
                <a:ea typeface="Batang" pitchFamily="18" charset="-127"/>
              </a:rPr>
              <a:t>Kniajeva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et al., NPA(2004)                        </a:t>
            </a:r>
            <a:r>
              <a:rPr lang="fr-FR" dirty="0" err="1" smtClean="0">
                <a:latin typeface="Batang" pitchFamily="18" charset="-127"/>
                <a:ea typeface="Batang" pitchFamily="18" charset="-127"/>
              </a:rPr>
              <a:t>Glässel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 et al., NPA(1989) </a:t>
            </a:r>
            <a:endParaRPr lang="fr-FR" dirty="0"/>
          </a:p>
        </p:txBody>
      </p:sp>
      <p:pic>
        <p:nvPicPr>
          <p:cNvPr id="7" name="Image 6" descr="Glassel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04864"/>
            <a:ext cx="4457675" cy="384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504000" y="-684000"/>
            <a:ext cx="8352928" cy="2232248"/>
          </a:xfrm>
        </p:spPr>
        <p:txBody>
          <a:bodyPr>
            <a:normAutofit/>
          </a:bodyPr>
          <a:lstStyle/>
          <a:p>
            <a:r>
              <a:rPr lang="fr-FR" sz="3600" b="1" dirty="0" err="1" smtClean="0">
                <a:latin typeface="Californian FB" pitchFamily="18" charset="0"/>
                <a:ea typeface="Batang" pitchFamily="18" charset="-127"/>
              </a:rPr>
              <a:t>Beams</a:t>
            </a:r>
            <a:r>
              <a:rPr lang="fr-FR" sz="3600" b="1" dirty="0" smtClean="0">
                <a:latin typeface="Californian FB" pitchFamily="18" charset="0"/>
                <a:ea typeface="Batang" pitchFamily="18" charset="-127"/>
              </a:rPr>
              <a:t>@IPNO</a:t>
            </a:r>
            <a:endParaRPr lang="fr-FR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9938" name="Picture 2" descr="C:\Users\schmitt\Documents\Talks\PARISMeetingDublin2014\Beams1.png"/>
          <p:cNvPicPr>
            <a:picLocks noChangeAspect="1" noChangeArrowheads="1"/>
          </p:cNvPicPr>
          <p:nvPr/>
        </p:nvPicPr>
        <p:blipFill>
          <a:blip r:embed="rId2" cstate="print"/>
          <a:srcRect l="5940" r="30240"/>
          <a:stretch>
            <a:fillRect/>
          </a:stretch>
        </p:blipFill>
        <p:spPr bwMode="auto">
          <a:xfrm>
            <a:off x="648000" y="836712"/>
            <a:ext cx="4140024" cy="5760639"/>
          </a:xfrm>
          <a:prstGeom prst="rect">
            <a:avLst/>
          </a:prstGeom>
          <a:noFill/>
        </p:spPr>
      </p:pic>
      <p:pic>
        <p:nvPicPr>
          <p:cNvPr id="39939" name="Picture 3" descr="C:\Users\schmitt\Documents\Talks\PARISMeetingDublin2014\Beams2.png"/>
          <p:cNvPicPr>
            <a:picLocks noChangeAspect="1" noChangeArrowheads="1"/>
          </p:cNvPicPr>
          <p:nvPr/>
        </p:nvPicPr>
        <p:blipFill>
          <a:blip r:embed="rId3" cstate="print"/>
          <a:srcRect l="3846" r="31317"/>
          <a:stretch>
            <a:fillRect/>
          </a:stretch>
        </p:blipFill>
        <p:spPr bwMode="auto">
          <a:xfrm>
            <a:off x="4968000" y="792000"/>
            <a:ext cx="3996488" cy="515728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52536" y="188640"/>
            <a:ext cx="961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NuBall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efficiency</a:t>
            </a:r>
            <a:endParaRPr lang="fr-FR" sz="2800" b="1" dirty="0" smtClean="0">
              <a:latin typeface="Centaur" pitchFamily="18" charset="0"/>
              <a:ea typeface="Batang" pitchFamily="18" charset="-127"/>
            </a:endParaRPr>
          </a:p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	                                                    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</a:rPr>
              <a:t>Courtesy</a:t>
            </a:r>
            <a:r>
              <a:rPr lang="fr-FR" sz="2000" dirty="0" smtClean="0">
                <a:latin typeface="Centaur" pitchFamily="18" charset="0"/>
                <a:ea typeface="Batang" pitchFamily="18" charset="-127"/>
              </a:rPr>
              <a:t> Matthieu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</a:rPr>
              <a:t>Lebois</a:t>
            </a:r>
            <a:endParaRPr lang="fr-FR" sz="2000" dirty="0" smtClean="0">
              <a:latin typeface="Centaur" pitchFamily="18" charset="0"/>
              <a:ea typeface="Batang" pitchFamily="18" charset="-127"/>
            </a:endParaRPr>
          </a:p>
        </p:txBody>
      </p:sp>
      <p:pic>
        <p:nvPicPr>
          <p:cNvPr id="4" name="Image 3" descr="clovers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2664296" cy="1759329"/>
          </a:xfrm>
          <a:prstGeom prst="rect">
            <a:avLst/>
          </a:prstGeom>
        </p:spPr>
      </p:pic>
      <p:pic>
        <p:nvPicPr>
          <p:cNvPr id="5" name="Image 4" descr="NuBallClove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994" y="1196752"/>
            <a:ext cx="3888006" cy="2570038"/>
          </a:xfrm>
          <a:prstGeom prst="rect">
            <a:avLst/>
          </a:prstGeom>
        </p:spPr>
      </p:pic>
      <p:pic>
        <p:nvPicPr>
          <p:cNvPr id="7" name="Image 6" descr="NuBallLaBr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838" y="3717032"/>
            <a:ext cx="3840162" cy="2536701"/>
          </a:xfrm>
          <a:prstGeom prst="rect">
            <a:avLst/>
          </a:prstGeom>
        </p:spPr>
      </p:pic>
      <p:pic>
        <p:nvPicPr>
          <p:cNvPr id="8" name="Image 7" descr="NuBallAl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4"/>
            <a:ext cx="4824536" cy="310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251520" y="908720"/>
            <a:ext cx="324036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Fusion and Quasi-fission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dynamics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in HI collisions (1)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836712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 </a:t>
            </a:r>
            <a:r>
              <a:rPr lang="fr-FR" sz="20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What’s</a:t>
            </a:r>
            <a:r>
              <a:rPr lang="fr-FR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the point ?</a:t>
            </a:r>
            <a:endParaRPr lang="fr-FR" sz="2000" dirty="0" smtClean="0">
              <a:solidFill>
                <a:schemeClr val="bg1"/>
              </a:solidFill>
              <a:latin typeface="Centaur" pitchFamily="18" charset="0"/>
              <a:ea typeface="Batang" pitchFamily="18" charset="-127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0" y="1080000"/>
            <a:ext cx="7920880" cy="2554545"/>
            <a:chOff x="251520" y="1412776"/>
            <a:chExt cx="7920880" cy="2554545"/>
          </a:xfrm>
        </p:grpSpPr>
        <p:sp>
          <p:nvSpPr>
            <p:cNvPr id="19" name="ZoneTexte 18"/>
            <p:cNvSpPr txBox="1"/>
            <p:nvPr/>
          </p:nvSpPr>
          <p:spPr>
            <a:xfrm>
              <a:off x="251520" y="1412776"/>
              <a:ext cx="79208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dirty="0" smtClean="0"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endParaRPr lang="fr-FR" sz="1600" dirty="0" smtClean="0"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	        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Elastic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,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quasi-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elastic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,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     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	        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deep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-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inelastic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 interactions 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HI collision </a:t>
              </a:r>
              <a:r>
                <a:rPr lang="fr-FR" sz="1600" dirty="0" smtClean="0">
                  <a:latin typeface="Comic Sans MS" pitchFamily="66" charset="0"/>
                  <a:sym typeface="Wingdings 2" pitchFamily="18" charset="2"/>
                </a:rPr>
                <a:t>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	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	   	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              Fusion                             </a:t>
              </a:r>
              <a:r>
                <a:rPr lang="fr-FR" sz="1200" dirty="0" err="1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evaporation</a:t>
              </a:r>
              <a:r>
                <a:rPr lang="fr-FR" sz="12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         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	         Capture </a:t>
              </a:r>
              <a:r>
                <a:rPr lang="fr-FR" sz="1600" dirty="0" smtClean="0">
                  <a:latin typeface="Comic Sans MS" pitchFamily="66" charset="0"/>
                  <a:sym typeface="Wingdings 2" pitchFamily="18" charset="2"/>
                </a:rPr>
                <a:t></a:t>
              </a:r>
              <a:r>
                <a:rPr lang="fr-FR" sz="1400" dirty="0" smtClean="0">
                  <a:latin typeface="Batang" pitchFamily="18" charset="-127"/>
                  <a:ea typeface="Batang" pitchFamily="18" charset="-127"/>
                </a:rPr>
                <a:t>      </a:t>
              </a:r>
              <a:r>
                <a:rPr lang="fr-FR" sz="1200" dirty="0" smtClean="0">
                  <a:latin typeface="Batang" pitchFamily="18" charset="-127"/>
                  <a:ea typeface="Batang" pitchFamily="18" charset="-127"/>
                </a:rPr>
                <a:t>formation of </a:t>
              </a:r>
              <a:r>
                <a:rPr lang="fr-FR" sz="1200" dirty="0" err="1" smtClean="0">
                  <a:latin typeface="Batang" pitchFamily="18" charset="-127"/>
                  <a:ea typeface="Batang" pitchFamily="18" charset="-127"/>
                </a:rPr>
                <a:t>equilibrated</a:t>
              </a:r>
              <a:r>
                <a:rPr lang="fr-FR" sz="1200" dirty="0" smtClean="0">
                  <a:latin typeface="Batang" pitchFamily="18" charset="-127"/>
                  <a:ea typeface="Batang" pitchFamily="18" charset="-127"/>
                </a:rPr>
                <a:t> CN   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</a:rPr>
                <a:t>		             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</a:rPr>
                <a:t>Quasi-fission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</a:rPr>
                <a:t> 	</a:t>
              </a:r>
              <a:r>
                <a:rPr lang="fr-FR" sz="1200" b="1" dirty="0" smtClean="0">
                  <a:latin typeface="Batang" pitchFamily="18" charset="-127"/>
                  <a:ea typeface="Batang" pitchFamily="18" charset="-127"/>
                </a:rPr>
                <a:t>               fission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</a:rPr>
                <a:t>		               </a:t>
              </a:r>
              <a:r>
                <a:rPr lang="fr-FR" sz="1200" dirty="0" err="1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re</a:t>
              </a:r>
              <a:r>
                <a:rPr lang="fr-FR" sz="12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-</a:t>
              </a:r>
              <a:r>
                <a:rPr lang="fr-FR" sz="1200" dirty="0" err="1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separation</a:t>
              </a:r>
              <a:r>
                <a:rPr lang="fr-FR" sz="12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 due to Coulomb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</a:rPr>
                <a:t>                    		</a:t>
              </a:r>
            </a:p>
          </p:txBody>
        </p:sp>
        <p:sp>
          <p:nvSpPr>
            <p:cNvPr id="20" name="Accolade ouvrante 19"/>
            <p:cNvSpPr/>
            <p:nvPr/>
          </p:nvSpPr>
          <p:spPr>
            <a:xfrm>
              <a:off x="1691680" y="1988840"/>
              <a:ext cx="72000" cy="1152000"/>
            </a:xfrm>
            <a:prstGeom prst="lef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rot="60000" flipV="1">
              <a:off x="5437145" y="2854472"/>
              <a:ext cx="177189" cy="121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rot="3720000" flipV="1">
              <a:off x="5434266" y="3087993"/>
              <a:ext cx="182790" cy="1181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colade ouvrante 41"/>
            <p:cNvSpPr/>
            <p:nvPr/>
          </p:nvSpPr>
          <p:spPr>
            <a:xfrm>
              <a:off x="2915816" y="2708920"/>
              <a:ext cx="72000" cy="972000"/>
            </a:xfrm>
            <a:prstGeom prst="leftBrac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444208" y="836712"/>
            <a:ext cx="3320131" cy="2232248"/>
            <a:chOff x="6444208" y="836712"/>
            <a:chExt cx="3320131" cy="2232248"/>
          </a:xfrm>
        </p:grpSpPr>
        <p:grpSp>
          <p:nvGrpSpPr>
            <p:cNvPr id="50" name="Groupe 49"/>
            <p:cNvGrpSpPr/>
            <p:nvPr/>
          </p:nvGrpSpPr>
          <p:grpSpPr>
            <a:xfrm>
              <a:off x="6444208" y="836712"/>
              <a:ext cx="2915816" cy="2232248"/>
              <a:chOff x="6444208" y="692696"/>
              <a:chExt cx="2915816" cy="2232248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6444208" y="692696"/>
                <a:ext cx="2915816" cy="2232248"/>
                <a:chOff x="6228184" y="1268760"/>
                <a:chExt cx="3157184" cy="2438843"/>
              </a:xfrm>
            </p:grpSpPr>
            <p:pic>
              <p:nvPicPr>
                <p:cNvPr id="47" name="Picture 5" descr="Z88Ra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28184" y="1268760"/>
                  <a:ext cx="3157184" cy="2164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2700" dir="8100000" algn="ctr" rotWithShape="0">
                    <a:srgbClr val="FFFFFF">
                      <a:alpha val="75000"/>
                    </a:srgbClr>
                  </a:outerShdw>
                </a:effectLst>
              </p:spPr>
            </p:pic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 rot="3120000">
                  <a:off x="5962392" y="2820950"/>
                  <a:ext cx="1434477" cy="338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solidFill>
                        <a:srgbClr val="356E18"/>
                      </a:solidFill>
                      <a:latin typeface="Comic Sans MS" pitchFamily="66" charset="0"/>
                      <a:sym typeface="Wingdings" pitchFamily="2" charset="2"/>
                    </a:rPr>
                    <a:t>elongation</a:t>
                  </a:r>
                </a:p>
              </p:txBody>
            </p:sp>
            <p:sp>
              <p:nvSpPr>
                <p:cNvPr id="49" name="Text Box 13"/>
                <p:cNvSpPr txBox="1">
                  <a:spLocks noChangeArrowheads="1"/>
                </p:cNvSpPr>
                <p:nvPr/>
              </p:nvSpPr>
              <p:spPr bwMode="auto">
                <a:xfrm rot="19200000">
                  <a:off x="7791108" y="2612565"/>
                  <a:ext cx="1384696" cy="402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FR" sz="1200" dirty="0" err="1">
                      <a:solidFill>
                        <a:srgbClr val="356E18"/>
                      </a:solidFill>
                      <a:latin typeface="Comic Sans MS" pitchFamily="66" charset="0"/>
                      <a:sym typeface="Wingdings" pitchFamily="2" charset="2"/>
                    </a:rPr>
                    <a:t>asymmetry</a:t>
                  </a:r>
                  <a:endParaRPr lang="fr-FR" sz="1200" dirty="0">
                    <a:solidFill>
                      <a:srgbClr val="356E18"/>
                    </a:solidFill>
                    <a:latin typeface="Comic Sans MS" pitchFamily="66" charset="0"/>
                    <a:sym typeface="Wingdings" pitchFamily="2" charset="2"/>
                  </a:endParaRPr>
                </a:p>
              </p:txBody>
            </p:sp>
          </p:grpSp>
          <p:sp>
            <p:nvSpPr>
              <p:cNvPr id="45" name="Flèche courbée vers le bas 44"/>
              <p:cNvSpPr/>
              <p:nvPr/>
            </p:nvSpPr>
            <p:spPr>
              <a:xfrm rot="2340000">
                <a:off x="7515174" y="1670086"/>
                <a:ext cx="608991" cy="91695"/>
              </a:xfrm>
              <a:prstGeom prst="curved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7740352" y="2492896"/>
              <a:ext cx="20239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          </a:t>
              </a:r>
              <a:r>
                <a:rPr lang="fr-FR" sz="1200" dirty="0" err="1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Y.Aritomo</a:t>
              </a:r>
              <a:endParaRPr lang="fr-FR" sz="1200" dirty="0">
                <a:latin typeface="Batang" pitchFamily="18" charset="-127"/>
                <a:ea typeface="Batang" pitchFamily="18" charset="-127"/>
                <a:sym typeface="Wingdings" pitchFamily="2" charset="2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6000" y="3645024"/>
            <a:ext cx="9108000" cy="2942976"/>
            <a:chOff x="36000" y="3645024"/>
            <a:chExt cx="9108000" cy="2942976"/>
          </a:xfrm>
        </p:grpSpPr>
        <p:sp>
          <p:nvSpPr>
            <p:cNvPr id="31" name="ZoneTexte 30"/>
            <p:cNvSpPr txBox="1"/>
            <p:nvPr/>
          </p:nvSpPr>
          <p:spPr>
            <a:xfrm>
              <a:off x="251520" y="3645024"/>
              <a:ext cx="8892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Centaur" pitchFamily="18" charset="0"/>
                  <a:ea typeface="Batang" pitchFamily="18" charset="-127"/>
                </a:rPr>
                <a:t>Competition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</a:rPr>
                <a:t> fusion/QF = </a:t>
              </a:r>
              <a:r>
                <a:rPr lang="fr-FR" sz="2000" b="1" i="1" dirty="0" smtClean="0">
                  <a:latin typeface="Centaur" pitchFamily="18" charset="0"/>
                  <a:ea typeface="Batang" pitchFamily="18" charset="-127"/>
                </a:rPr>
                <a:t>f 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</a:rPr>
                <a:t>(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</a:rPr>
                <a:t>Z</a:t>
              </a:r>
              <a:r>
                <a:rPr lang="fr-FR" sz="2000" b="1" baseline="-25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p</a:t>
              </a:r>
              <a:r>
                <a:rPr lang="fr-FR" sz="2000" b="1" baseline="30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.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</a:rPr>
                <a:t>Z</a:t>
              </a:r>
              <a:r>
                <a:rPr lang="fr-FR" sz="2000" b="1" baseline="-25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t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</a:rPr>
                <a:t>, P/T structure and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</a:rPr>
                <a:t>deformation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</a:rPr>
                <a:t>, E/B , L,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</a:rPr>
                <a:t>viscosity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</a:rPr>
                <a:t>, …)</a:t>
              </a:r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36000" y="4140000"/>
              <a:ext cx="4536504" cy="2448000"/>
              <a:chOff x="611559" y="4149080"/>
              <a:chExt cx="4536504" cy="2437239"/>
            </a:xfrm>
          </p:grpSpPr>
          <p:grpSp>
            <p:nvGrpSpPr>
              <p:cNvPr id="69" name="Groupe 68"/>
              <p:cNvGrpSpPr/>
              <p:nvPr/>
            </p:nvGrpSpPr>
            <p:grpSpPr>
              <a:xfrm>
                <a:off x="611559" y="4149080"/>
                <a:ext cx="4536504" cy="2251993"/>
                <a:chOff x="611559" y="4149080"/>
                <a:chExt cx="4536504" cy="2251993"/>
              </a:xfrm>
            </p:grpSpPr>
            <p:pic>
              <p:nvPicPr>
                <p:cNvPr id="54" name="Image 53" descr="Ca144Sm-48.jpe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915816" y="4509120"/>
                  <a:ext cx="2073813" cy="1656000"/>
                </a:xfrm>
                <a:prstGeom prst="rect">
                  <a:avLst/>
                </a:prstGeom>
              </p:spPr>
            </p:pic>
            <p:pic>
              <p:nvPicPr>
                <p:cNvPr id="55" name="Image 54" descr="Ca154Sm-49.jpe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99591" y="4509121"/>
                  <a:ext cx="2088232" cy="1666558"/>
                </a:xfrm>
                <a:prstGeom prst="rect">
                  <a:avLst/>
                </a:prstGeom>
              </p:spPr>
            </p:pic>
            <p:sp>
              <p:nvSpPr>
                <p:cNvPr id="5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91679" y="6093296"/>
                  <a:ext cx="338437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4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</a:t>
                  </a:r>
                  <a:r>
                    <a:rPr lang="fr-FR" sz="1400" b="1" dirty="0" smtClean="0">
                      <a:ea typeface="Batang" pitchFamily="18" charset="-127"/>
                      <a:sym typeface="Wingdings" pitchFamily="2" charset="2"/>
                    </a:rPr>
                    <a:t>Fission-fragment mass</a:t>
                  </a:r>
                  <a:endParaRPr lang="fr-FR" sz="1400" b="1" dirty="0">
                    <a:ea typeface="Batang" pitchFamily="18" charset="-127"/>
                    <a:sym typeface="Wingdings" pitchFamily="2" charset="2"/>
                  </a:endParaRPr>
                </a:p>
              </p:txBody>
            </p:sp>
            <p:sp>
              <p:nvSpPr>
                <p:cNvPr id="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11559" y="4149080"/>
                  <a:ext cx="24482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    </a:t>
                  </a:r>
                  <a:r>
                    <a:rPr lang="en-US" sz="1200" dirty="0" smtClean="0"/>
                    <a:t> </a:t>
                  </a:r>
                  <a:r>
                    <a:rPr lang="en-US" b="1" baseline="30000" dirty="0" smtClean="0"/>
                    <a:t>48</a:t>
                  </a:r>
                  <a:r>
                    <a:rPr lang="en-US" b="1" dirty="0" smtClean="0"/>
                    <a:t>Ca + </a:t>
                  </a:r>
                  <a:r>
                    <a:rPr lang="en-US" b="1" baseline="30000" dirty="0" smtClean="0"/>
                    <a:t>154</a:t>
                  </a:r>
                  <a:r>
                    <a:rPr lang="en-US" b="1" dirty="0" smtClean="0"/>
                    <a:t>Sm</a:t>
                  </a:r>
                  <a:endParaRPr lang="fr-FR" b="1" dirty="0">
                    <a:latin typeface="Batang" pitchFamily="18" charset="-127"/>
                    <a:ea typeface="Batang" pitchFamily="18" charset="-127"/>
                    <a:sym typeface="Wingdings" pitchFamily="2" charset="2"/>
                  </a:endParaRPr>
                </a:p>
              </p:txBody>
            </p: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99791" y="4149080"/>
                  <a:ext cx="24482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    </a:t>
                  </a:r>
                  <a:r>
                    <a:rPr lang="en-US" sz="1200" dirty="0" smtClean="0"/>
                    <a:t> </a:t>
                  </a:r>
                  <a:r>
                    <a:rPr lang="en-US" b="1" baseline="30000" dirty="0" smtClean="0"/>
                    <a:t>48</a:t>
                  </a:r>
                  <a:r>
                    <a:rPr lang="en-US" b="1" dirty="0" smtClean="0"/>
                    <a:t>Ca + </a:t>
                  </a:r>
                  <a:r>
                    <a:rPr lang="en-US" b="1" baseline="30000" dirty="0" smtClean="0"/>
                    <a:t>144</a:t>
                  </a:r>
                  <a:r>
                    <a:rPr lang="en-US" b="1" dirty="0" smtClean="0"/>
                    <a:t>Sm</a:t>
                  </a:r>
                  <a:endParaRPr lang="fr-FR" b="1" dirty="0">
                    <a:latin typeface="Batang" pitchFamily="18" charset="-127"/>
                    <a:ea typeface="Batang" pitchFamily="18" charset="-127"/>
                    <a:sym typeface="Wingdings" pitchFamily="2" charset="2"/>
                  </a:endParaRPr>
                </a:p>
              </p:txBody>
            </p:sp>
            <p:sp>
              <p:nvSpPr>
                <p:cNvPr id="5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835695" y="4509120"/>
                  <a:ext cx="244827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2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    </a:t>
                  </a:r>
                  <a:r>
                    <a:rPr lang="en-US" sz="1200" dirty="0" smtClean="0"/>
                    <a:t> </a:t>
                  </a:r>
                  <a:r>
                    <a:rPr lang="en-US" b="1" dirty="0" smtClean="0"/>
                    <a:t>E</a:t>
                  </a:r>
                  <a:r>
                    <a:rPr lang="en-US" b="1" baseline="30000" dirty="0" smtClean="0"/>
                    <a:t>*</a:t>
                  </a:r>
                  <a:r>
                    <a:rPr lang="en-US" b="1" dirty="0" smtClean="0"/>
                    <a:t> ~ 48MeV</a:t>
                  </a:r>
                  <a:endParaRPr lang="fr-FR" b="1" dirty="0">
                    <a:latin typeface="Batang" pitchFamily="18" charset="-127"/>
                    <a:ea typeface="Batang" pitchFamily="18" charset="-127"/>
                    <a:sym typeface="Wingdings" pitchFamily="2" charset="2"/>
                  </a:endParaRPr>
                </a:p>
              </p:txBody>
            </p:sp>
            <p:sp>
              <p:nvSpPr>
                <p:cNvPr id="6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55575" y="5661248"/>
                  <a:ext cx="111663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4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</a:t>
                  </a:r>
                  <a:r>
                    <a:rPr lang="fr-FR" sz="1600" b="1" dirty="0" smtClean="0">
                      <a:solidFill>
                        <a:srgbClr val="FF0000"/>
                      </a:solidFill>
                      <a:ea typeface="Batang" pitchFamily="18" charset="-127"/>
                      <a:sym typeface="Wingdings" pitchFamily="2" charset="2"/>
                    </a:rPr>
                    <a:t>Z=28</a:t>
                  </a:r>
                  <a:endParaRPr lang="fr-FR" sz="1600" b="1" dirty="0">
                    <a:solidFill>
                      <a:srgbClr val="FF0000"/>
                    </a:solidFill>
                    <a:ea typeface="Batang" pitchFamily="18" charset="-127"/>
                    <a:sym typeface="Wingdings" pitchFamily="2" charset="2"/>
                  </a:endParaRPr>
                </a:p>
              </p:txBody>
            </p:sp>
            <p:cxnSp>
              <p:nvCxnSpPr>
                <p:cNvPr id="65" name="Connecteur droit avec flèche 64"/>
                <p:cNvCxnSpPr/>
                <p:nvPr/>
              </p:nvCxnSpPr>
              <p:spPr>
                <a:xfrm rot="300000" flipH="1" flipV="1">
                  <a:off x="1417182" y="5373719"/>
                  <a:ext cx="25160" cy="31168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avec flèche 65"/>
                <p:cNvCxnSpPr/>
                <p:nvPr/>
              </p:nvCxnSpPr>
              <p:spPr>
                <a:xfrm rot="300000" flipH="1" flipV="1">
                  <a:off x="2641318" y="5157695"/>
                  <a:ext cx="25160" cy="31168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79711" y="5445224"/>
                  <a:ext cx="111663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fr-FR" sz="1400" b="1" dirty="0" smtClean="0">
                      <a:latin typeface="Batang" pitchFamily="18" charset="-127"/>
                      <a:ea typeface="Batang" pitchFamily="18" charset="-127"/>
                      <a:sym typeface="Wingdings" pitchFamily="2" charset="2"/>
                    </a:rPr>
                    <a:t>      </a:t>
                  </a:r>
                  <a:r>
                    <a:rPr lang="fr-FR" sz="1600" b="1" dirty="0" smtClean="0">
                      <a:solidFill>
                        <a:srgbClr val="FF0000"/>
                      </a:solidFill>
                      <a:ea typeface="Batang" pitchFamily="18" charset="-127"/>
                      <a:sym typeface="Wingdings" pitchFamily="2" charset="2"/>
                    </a:rPr>
                    <a:t>N=82</a:t>
                  </a:r>
                  <a:endParaRPr lang="fr-FR" sz="1600" b="1" dirty="0">
                    <a:solidFill>
                      <a:srgbClr val="FF0000"/>
                    </a:solidFill>
                    <a:ea typeface="Batang" pitchFamily="18" charset="-127"/>
                    <a:sym typeface="Wingdings" pitchFamily="2" charset="2"/>
                  </a:endParaRPr>
                </a:p>
              </p:txBody>
            </p:sp>
          </p:grpSp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1331640" y="6309320"/>
                <a:ext cx="32403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sz="1200" dirty="0" err="1" smtClean="0">
                    <a:latin typeface="Batang" pitchFamily="18" charset="-127"/>
                    <a:ea typeface="Batang" pitchFamily="18" charset="-127"/>
                    <a:sym typeface="Wingdings" pitchFamily="2" charset="2"/>
                  </a:rPr>
                  <a:t>Knyazheva</a:t>
                </a:r>
                <a:r>
                  <a:rPr lang="fr-FR" sz="1200" dirty="0" smtClean="0">
                    <a:latin typeface="Batang" pitchFamily="18" charset="-127"/>
                    <a:ea typeface="Batang" pitchFamily="18" charset="-127"/>
                    <a:sym typeface="Wingdings" pitchFamily="2" charset="2"/>
                  </a:rPr>
                  <a:t> et al., PRC 75(2007) 064602</a:t>
                </a:r>
                <a:endParaRPr lang="fr-FR" sz="1200" dirty="0">
                  <a:latin typeface="Batang" pitchFamily="18" charset="-127"/>
                  <a:ea typeface="Batang" pitchFamily="18" charset="-127"/>
                  <a:sym typeface="Wingdings" pitchFamily="2" charset="2"/>
                </a:endParaRPr>
              </a:p>
            </p:txBody>
          </p:sp>
        </p:grpSp>
      </p:grpSp>
      <p:grpSp>
        <p:nvGrpSpPr>
          <p:cNvPr id="40" name="Groupe 39"/>
          <p:cNvGrpSpPr/>
          <p:nvPr/>
        </p:nvGrpSpPr>
        <p:grpSpPr>
          <a:xfrm>
            <a:off x="4680000" y="4293096"/>
            <a:ext cx="4680024" cy="1872208"/>
            <a:chOff x="4680000" y="4293096"/>
            <a:chExt cx="4680024" cy="1872208"/>
          </a:xfrm>
        </p:grpSpPr>
        <p:sp>
          <p:nvSpPr>
            <p:cNvPr id="41" name="ZoneTexte 40"/>
            <p:cNvSpPr txBox="1"/>
            <p:nvPr/>
          </p:nvSpPr>
          <p:spPr>
            <a:xfrm>
              <a:off x="5940152" y="4365104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Algerian" pitchFamily="82" charset="0"/>
                  <a:ea typeface="Batang" pitchFamily="18" charset="-127"/>
                  <a:sym typeface="Wingdings" pitchFamily="2" charset="2"/>
                </a:rPr>
                <a:t>V  I  V  I  D  L  Y  </a:t>
              </a:r>
            </a:p>
            <a:p>
              <a:r>
                <a:rPr lang="fr-FR" sz="1600" b="1" dirty="0" smtClean="0">
                  <a:latin typeface="Algerian" pitchFamily="82" charset="0"/>
                  <a:ea typeface="Batang" pitchFamily="18" charset="-127"/>
                  <a:sym typeface="Wingdings" pitchFamily="2" charset="2"/>
                </a:rPr>
                <a:t>D  E  B  A  T  E  D</a:t>
              </a:r>
              <a:endParaRPr lang="fr-FR" sz="1600" b="1" dirty="0" smtClean="0">
                <a:latin typeface="Algerian" pitchFamily="82" charset="0"/>
                <a:ea typeface="Batang" pitchFamily="18" charset="-127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716016" y="5229200"/>
              <a:ext cx="4644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"/>
                </a:rPr>
                <a:t>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</a:rPr>
                <a:t>What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</a:rPr>
                <a:t> drives QF ?</a:t>
              </a:r>
              <a:endParaRPr lang="fr-FR" sz="2000" dirty="0" smtClean="0">
                <a:latin typeface="Centaur" pitchFamily="18" charset="0"/>
                <a:ea typeface="Batang" pitchFamily="18" charset="-127"/>
                <a:sym typeface="Wingdings"/>
              </a:endParaRPr>
            </a:p>
            <a:p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"/>
                </a:rPr>
                <a:t>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</a:rPr>
                <a:t>Role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</a:rPr>
                <a:t> of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</a:rPr>
                <a:t>shells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</a:rPr>
                <a:t> in fusion-fission fragments?</a:t>
              </a: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4680000" y="4293096"/>
              <a:ext cx="4320480" cy="1872208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52536" y="188640"/>
            <a:ext cx="9612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Time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dependent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–ray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yield</a:t>
            </a:r>
            <a:endParaRPr lang="fr-FR" sz="2800" b="1" dirty="0" smtClean="0">
              <a:latin typeface="Centaur" pitchFamily="18" charset="0"/>
              <a:ea typeface="Batang" pitchFamily="18" charset="-127"/>
            </a:endParaRPr>
          </a:p>
          <a:p>
            <a:pPr algn="ctr"/>
            <a:endParaRPr lang="fr-FR" sz="2800" b="1" dirty="0" smtClean="0">
              <a:latin typeface="Centaur" pitchFamily="18" charset="0"/>
              <a:ea typeface="Batang" pitchFamily="18" charset="-127"/>
            </a:endParaRPr>
          </a:p>
          <a:p>
            <a:r>
              <a:rPr lang="fr-FR" dirty="0" smtClean="0">
                <a:latin typeface="Centaur" pitchFamily="18" charset="0"/>
                <a:ea typeface="Batang" pitchFamily="18" charset="-127"/>
              </a:rPr>
              <a:t>	 H. </a:t>
            </a:r>
            <a:r>
              <a:rPr lang="fr-FR" dirty="0" err="1" smtClean="0">
                <a:latin typeface="Centaur" pitchFamily="18" charset="0"/>
                <a:ea typeface="Batang" pitchFamily="18" charset="-127"/>
              </a:rPr>
              <a:t>Maier</a:t>
            </a:r>
            <a:r>
              <a:rPr lang="fr-FR" dirty="0" smtClean="0">
                <a:latin typeface="Centaur" pitchFamily="18" charset="0"/>
                <a:ea typeface="Batang" pitchFamily="18" charset="-127"/>
              </a:rPr>
              <a:t>-Leibnitz et al. , </a:t>
            </a:r>
            <a:r>
              <a:rPr lang="fr-FR" dirty="0" err="1" smtClean="0">
                <a:latin typeface="Centaur" pitchFamily="18" charset="0"/>
                <a:ea typeface="Batang" pitchFamily="18" charset="-127"/>
              </a:rPr>
              <a:t>Proceedings</a:t>
            </a:r>
            <a:r>
              <a:rPr lang="fr-FR" dirty="0" smtClean="0">
                <a:latin typeface="Centaur" pitchFamily="18" charset="0"/>
                <a:ea typeface="Batang" pitchFamily="18" charset="-127"/>
              </a:rPr>
              <a:t> of a Symposium , Salzburg, 1965</a:t>
            </a:r>
          </a:p>
        </p:txBody>
      </p:sp>
      <p:pic>
        <p:nvPicPr>
          <p:cNvPr id="4" name="Image 3" descr="Mai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176464" cy="477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52536" y="188640"/>
            <a:ext cx="9612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Prompt/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Delayed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fission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-rays data @ IPNO</a:t>
            </a:r>
          </a:p>
          <a:p>
            <a:pPr algn="ctr"/>
            <a:endParaRPr lang="fr-FR" sz="2800" b="1" dirty="0" smtClean="0">
              <a:latin typeface="Centaur" pitchFamily="18" charset="0"/>
              <a:ea typeface="Batang" pitchFamily="18" charset="-127"/>
              <a:sym typeface="Symbol"/>
            </a:endParaRPr>
          </a:p>
          <a:p>
            <a:pPr algn="ctr"/>
            <a:r>
              <a:rPr lang="fr-FR" sz="2000" dirty="0" smtClean="0">
                <a:latin typeface="Centaur" pitchFamily="18" charset="0"/>
                <a:ea typeface="Batang" pitchFamily="18" charset="-127"/>
              </a:rPr>
              <a:t>						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</a:rPr>
              <a:t>Courtesy</a:t>
            </a:r>
            <a:r>
              <a:rPr lang="fr-FR" sz="2000" dirty="0" smtClean="0">
                <a:latin typeface="Centaur" pitchFamily="18" charset="0"/>
                <a:ea typeface="Batang" pitchFamily="18" charset="-127"/>
              </a:rPr>
              <a:t> Jon N. Wilson</a:t>
            </a:r>
          </a:p>
          <a:p>
            <a:pPr algn="ctr"/>
            <a:endParaRPr lang="fr-FR" sz="2000" b="1" dirty="0" smtClean="0">
              <a:latin typeface="Centaur" pitchFamily="18" charset="0"/>
              <a:ea typeface="Batang" pitchFamily="18" charset="-127"/>
              <a:sym typeface="Symbol"/>
            </a:endParaRPr>
          </a:p>
          <a:p>
            <a:r>
              <a:rPr lang="fr-FR" sz="2000" b="1" dirty="0" smtClean="0">
                <a:latin typeface="Centaur" pitchFamily="18" charset="0"/>
                <a:ea typeface="Batang" pitchFamily="18" charset="-127"/>
                <a:sym typeface="Symbol"/>
              </a:rPr>
              <a:t>                                     238U(</a:t>
            </a:r>
            <a:r>
              <a:rPr lang="fr-FR" sz="2000" b="1" dirty="0" err="1" smtClean="0">
                <a:latin typeface="Centaur" pitchFamily="18" charset="0"/>
                <a:ea typeface="Batang" pitchFamily="18" charset="-127"/>
                <a:sym typeface="Symbol"/>
              </a:rPr>
              <a:t>n,f</a:t>
            </a:r>
            <a:r>
              <a:rPr lang="fr-FR" sz="2000" b="1" dirty="0" smtClean="0">
                <a:latin typeface="Centaur" pitchFamily="18" charset="0"/>
                <a:ea typeface="Batang" pitchFamily="18" charset="-127"/>
                <a:sym typeface="Symbol"/>
              </a:rPr>
              <a:t>) </a:t>
            </a:r>
            <a:endParaRPr lang="fr-FR" sz="2000" b="1" dirty="0" smtClean="0">
              <a:latin typeface="Centaur" pitchFamily="18" charset="0"/>
              <a:ea typeface="Batang" pitchFamily="18" charset="-127"/>
            </a:endParaRPr>
          </a:p>
        </p:txBody>
      </p:sp>
      <p:pic>
        <p:nvPicPr>
          <p:cNvPr id="4" name="Picture 2" descr="C:\Users\$wilson\Desktop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7"/>
          <a:stretch>
            <a:fillRect/>
          </a:stretch>
        </p:blipFill>
        <p:spPr bwMode="auto">
          <a:xfrm>
            <a:off x="-252536" y="2060848"/>
            <a:ext cx="6120680" cy="413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Isomer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379" y="2420889"/>
            <a:ext cx="362562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52536" y="188640"/>
            <a:ext cx="961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Some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numbers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, rates,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etc</a:t>
            </a:r>
            <a:endParaRPr lang="fr-FR" sz="2800" b="1" dirty="0" smtClean="0">
              <a:latin typeface="Centaur" pitchFamily="18" charset="0"/>
              <a:ea typeface="Batang" pitchFamily="18" charset="-127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"/>
              </a:rPr>
              <a:t>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Topic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1 </a:t>
            </a: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     </a:t>
            </a:r>
            <a:r>
              <a:rPr lang="fr-FR" dirty="0" smtClean="0">
                <a:latin typeface="Centaur" pitchFamily="18" charset="0"/>
                <a:ea typeface="Batang" pitchFamily="18" charset="-127"/>
                <a:sym typeface="Wingdings 2"/>
              </a:rPr>
              <a:t>A. </a:t>
            </a:r>
            <a:r>
              <a:rPr lang="fr-FR" dirty="0" err="1" smtClean="0">
                <a:latin typeface="Centaur" pitchFamily="18" charset="0"/>
                <a:ea typeface="Batang" pitchFamily="18" charset="-127"/>
                <a:sym typeface="Wingdings 2"/>
              </a:rPr>
              <a:t>Nasirov</a:t>
            </a:r>
            <a:r>
              <a:rPr lang="fr-FR" dirty="0" smtClean="0">
                <a:latin typeface="Centaur" pitchFamily="18" charset="0"/>
                <a:ea typeface="Batang" pitchFamily="18" charset="-127"/>
                <a:sym typeface="Wingdings 2"/>
              </a:rPr>
              <a:t> (2014)</a:t>
            </a:r>
            <a:endParaRPr lang="fr-FR" dirty="0" smtClean="0">
              <a:latin typeface="Centaur" pitchFamily="18" charset="0"/>
              <a:ea typeface="Batang" pitchFamily="18" charset="-127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635896" y="764704"/>
            <a:ext cx="3456384" cy="3088118"/>
            <a:chOff x="611560" y="1124744"/>
            <a:chExt cx="3456384" cy="308811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40" t="19946" r="7607" b="18411"/>
            <a:stretch>
              <a:fillRect/>
            </a:stretch>
          </p:blipFill>
          <p:spPr bwMode="auto">
            <a:xfrm>
              <a:off x="611560" y="1124744"/>
              <a:ext cx="2808312" cy="308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843808" y="1628800"/>
              <a:ext cx="1224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Wingdings" pitchFamily="2" charset="2"/>
                </a:rPr>
                <a:t>Capture</a:t>
              </a:r>
            </a:p>
            <a:p>
              <a:r>
                <a:rPr lang="fr-FR" sz="12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Wingdings" pitchFamily="2" charset="2"/>
                </a:rPr>
                <a:t>Fusion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979712" y="2348880"/>
              <a:ext cx="1584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Wingdings" pitchFamily="2" charset="2"/>
                </a:rPr>
                <a:t>Quasi-fission</a:t>
              </a:r>
              <a:endParaRPr lang="fr-FR" sz="12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sym typeface="Wingdings" pitchFamily="2" charset="2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51520" y="3501008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"/>
              </a:rPr>
              <a:t>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Topics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2/3</a:t>
            </a: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	p [2-10MeV] +actinide</a:t>
            </a: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CN formation cross section ~ 1 up to few barns</a:t>
            </a: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Fission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probability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~ 0.3 to 1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around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to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above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threshold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" pitchFamily="2" charset="2"/>
              </a:rPr>
              <a:t> 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Fission cross section  </a:t>
            </a:r>
            <a:r>
              <a:rPr lang="fr-FR" sz="2400" dirty="0" err="1" smtClean="0">
                <a:latin typeface="Centaur" pitchFamily="18" charset="0"/>
                <a:ea typeface="Batang" pitchFamily="18" charset="-127"/>
                <a:sym typeface="Wingdings 2"/>
              </a:rPr>
              <a:t>above</a:t>
            </a:r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 100mbarns </a:t>
            </a:r>
          </a:p>
          <a:p>
            <a:endParaRPr lang="fr-FR" sz="2400" dirty="0" smtClean="0">
              <a:latin typeface="Centaur" pitchFamily="18" charset="0"/>
              <a:ea typeface="Batang" pitchFamily="18" charset="-127"/>
              <a:sym typeface="Wingdings 2"/>
            </a:endParaRPr>
          </a:p>
          <a:p>
            <a:r>
              <a:rPr lang="fr-FR" sz="2400" dirty="0" smtClean="0">
                <a:latin typeface="Centaur" pitchFamily="18" charset="0"/>
                <a:ea typeface="Batang" pitchFamily="18" charset="-127"/>
                <a:sym typeface="Wingdings 2"/>
              </a:rPr>
              <a:t>10 gamma /fission</a:t>
            </a:r>
          </a:p>
          <a:p>
            <a:endParaRPr lang="fr-FR" dirty="0" smtClean="0">
              <a:latin typeface="Centaur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Fusion and Quasi-fission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dynamics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in HI collisions (2)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844824"/>
            <a:ext cx="1728192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1772816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</a:t>
            </a:r>
            <a:r>
              <a:rPr lang="fr-FR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How ?</a:t>
            </a:r>
            <a:endParaRPr lang="fr-FR" sz="2000" dirty="0" smtClean="0">
              <a:solidFill>
                <a:schemeClr val="bg1"/>
              </a:solidFill>
              <a:latin typeface="Centaur" pitchFamily="18" charset="0"/>
              <a:ea typeface="Batang" pitchFamily="18" charset="-127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3528" y="908720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Batang" pitchFamily="18" charset="-127"/>
                <a:ea typeface="Batang" pitchFamily="18" charset="-127"/>
              </a:rPr>
              <a:t>Challenge:   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</a:rPr>
              <a:t>Discriminate</a:t>
            </a:r>
            <a:r>
              <a:rPr lang="fr-F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</a:rPr>
              <a:t>between</a:t>
            </a:r>
            <a:r>
              <a:rPr lang="fr-F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</a:rPr>
              <a:t>d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Symbol"/>
              </a:rPr>
              <a:t>ifferent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Symbol"/>
              </a:rPr>
              <a:t>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Symbol"/>
              </a:rPr>
              <a:t>mechanisms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Symbol"/>
              </a:rPr>
              <a:t> or model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Symbol"/>
              </a:rPr>
              <a:t>assumptions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Symbol"/>
              </a:rPr>
              <a:t>.    </a:t>
            </a:r>
            <a:endParaRPr lang="fr-FR" sz="1600" dirty="0" smtClean="0">
              <a:latin typeface="Batang" pitchFamily="18" charset="-127"/>
              <a:ea typeface="Batang" pitchFamily="18" charset="-127"/>
              <a:sym typeface="Wingdings" pitchFamily="2" charset="2"/>
            </a:endParaRPr>
          </a:p>
          <a:p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                  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Need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 of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high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(er)-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fold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correlations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 and/or new observables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23728" y="191683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NuBall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@IPNO for </a:t>
            </a:r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tracking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 Quasi-Fission 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23528" y="836712"/>
            <a:ext cx="8352928" cy="79208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Groupe 56"/>
          <p:cNvGrpSpPr/>
          <p:nvPr/>
        </p:nvGrpSpPr>
        <p:grpSpPr>
          <a:xfrm>
            <a:off x="2843808" y="4509120"/>
            <a:ext cx="6804248" cy="1944216"/>
            <a:chOff x="2843808" y="4509120"/>
            <a:chExt cx="6804248" cy="1944216"/>
          </a:xfrm>
        </p:grpSpPr>
        <p:sp>
          <p:nvSpPr>
            <p:cNvPr id="47" name="ZoneTexte 46"/>
            <p:cNvSpPr txBox="1"/>
            <p:nvPr/>
          </p:nvSpPr>
          <p:spPr>
            <a:xfrm>
              <a:off x="5904000" y="5589240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    (A,Z):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which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shell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effects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in QF?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660232" y="4572000"/>
              <a:ext cx="29878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>
                  <a:latin typeface="AGA Arabesque"/>
                  <a:ea typeface="Batang" pitchFamily="18" charset="-127"/>
                </a:rPr>
                <a:t> 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Trigger </a:t>
              </a:r>
            </a:p>
            <a:p>
              <a:r>
                <a:rPr lang="fr-FR" sz="1600" i="1" dirty="0" smtClean="0">
                  <a:latin typeface="Calisto MT" pitchFamily="18" charset="0"/>
                  <a:ea typeface="Batang" pitchFamily="18" charset="-127"/>
                  <a:sym typeface="Wingdings" pitchFamily="2" charset="2"/>
                </a:rPr>
                <a:t>Evidence QF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  <a:sym typeface="Wingdings" pitchFamily="2" charset="2"/>
                </a:rPr>
                <a:t>region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  <a:sym typeface="Wingdings" pitchFamily="2" charset="2"/>
                </a:rPr>
                <a:t> </a:t>
              </a:r>
            </a:p>
            <a:p>
              <a:r>
                <a:rPr lang="fr-FR" sz="1600" b="1" i="1" dirty="0" smtClean="0">
                  <a:solidFill>
                    <a:srgbClr val="FF0000"/>
                  </a:solidFill>
                  <a:latin typeface="Calisto MT" pitchFamily="18" charset="0"/>
                  <a:ea typeface="Batang" pitchFamily="18" charset="-127"/>
                  <a:sym typeface="Wingdings" pitchFamily="2" charset="2"/>
                </a:rPr>
                <a:t>DOPPLER correction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059832" y="6021288"/>
              <a:ext cx="3563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Level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density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/</a:t>
              </a:r>
              <a:r>
                <a:rPr lang="fr-FR" sz="1600" i="1" dirty="0" err="1" smtClean="0">
                  <a:latin typeface="Calisto MT" pitchFamily="18" charset="0"/>
                  <a:ea typeface="Batang" pitchFamily="18" charset="-127"/>
                </a:rPr>
                <a:t>nuclear</a:t>
              </a:r>
              <a:r>
                <a:rPr lang="fr-FR" sz="1600" i="1" dirty="0" smtClean="0">
                  <a:latin typeface="Calisto MT" pitchFamily="18" charset="0"/>
                  <a:ea typeface="Batang" pitchFamily="18" charset="-127"/>
                </a:rPr>
                <a:t> structure</a:t>
              </a:r>
            </a:p>
          </p:txBody>
        </p:sp>
        <p:sp>
          <p:nvSpPr>
            <p:cNvPr id="50" name="Ellipse 49"/>
            <p:cNvSpPr/>
            <p:nvPr/>
          </p:nvSpPr>
          <p:spPr>
            <a:xfrm>
              <a:off x="6264000" y="4509120"/>
              <a:ext cx="2808000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904000" y="5517232"/>
              <a:ext cx="31683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2987824" y="5949280"/>
              <a:ext cx="298800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5904000" y="4860040"/>
              <a:ext cx="33339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ngle 53"/>
            <p:cNvCxnSpPr/>
            <p:nvPr/>
          </p:nvCxnSpPr>
          <p:spPr>
            <a:xfrm>
              <a:off x="3635896" y="5661248"/>
              <a:ext cx="2232248" cy="144016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5652120" y="5661248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843808" y="5877272"/>
              <a:ext cx="288032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8"/>
          <p:cNvGrpSpPr/>
          <p:nvPr/>
        </p:nvGrpSpPr>
        <p:grpSpPr>
          <a:xfrm>
            <a:off x="288000" y="2579906"/>
            <a:ext cx="8603637" cy="1323439"/>
            <a:chOff x="288000" y="2579906"/>
            <a:chExt cx="8603637" cy="1323439"/>
          </a:xfrm>
        </p:grpSpPr>
        <p:sp>
          <p:nvSpPr>
            <p:cNvPr id="14" name="ZoneTexte 13"/>
            <p:cNvSpPr txBox="1"/>
            <p:nvPr/>
          </p:nvSpPr>
          <p:spPr>
            <a:xfrm>
              <a:off x="288000" y="2579906"/>
              <a:ext cx="8603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"/>
                </a:rPr>
                <a:t>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Heavy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-ion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beams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from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C to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Br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with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E</a:t>
              </a:r>
              <a:r>
                <a:rPr lang="fr-FR" sz="1600" b="1" baseline="-25000" dirty="0" err="1" smtClean="0">
                  <a:latin typeface="Batang" pitchFamily="18" charset="-127"/>
                  <a:ea typeface="Batang" pitchFamily="18" charset="-127"/>
                  <a:sym typeface="Symbol"/>
                </a:rPr>
                <a:t>beam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~[3-7]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AMeV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: 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ideal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to probe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onset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of QF</a:t>
              </a:r>
            </a:p>
            <a:p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</a:t>
              </a:r>
            </a:p>
            <a:p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    12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C  +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204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Pb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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216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Ra</a:t>
              </a:r>
              <a:endParaRPr lang="fr-FR" sz="1600" b="1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40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Ca +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144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Sm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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184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Pb                </a:t>
              </a:r>
              <a:endParaRPr lang="fr-FR" sz="1600" b="1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81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Br +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136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Xe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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217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Ac</a:t>
              </a:r>
            </a:p>
          </p:txBody>
        </p:sp>
        <p:sp>
          <p:nvSpPr>
            <p:cNvPr id="12" name="Accolade ouvrante 11"/>
            <p:cNvSpPr/>
            <p:nvPr/>
          </p:nvSpPr>
          <p:spPr>
            <a:xfrm>
              <a:off x="827584" y="3140968"/>
              <a:ext cx="45719" cy="648072"/>
            </a:xfrm>
            <a:prstGeom prst="leftBrace">
              <a:avLst/>
            </a:prstGeom>
            <a:ln w="31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27"/>
          <p:cNvGrpSpPr/>
          <p:nvPr/>
        </p:nvGrpSpPr>
        <p:grpSpPr>
          <a:xfrm>
            <a:off x="288000" y="4149080"/>
            <a:ext cx="8672567" cy="1872208"/>
            <a:chOff x="288000" y="4149080"/>
            <a:chExt cx="8672567" cy="1872208"/>
          </a:xfrm>
        </p:grpSpPr>
        <p:sp>
          <p:nvSpPr>
            <p:cNvPr id="45" name="ZoneTexte 44"/>
            <p:cNvSpPr txBox="1"/>
            <p:nvPr/>
          </p:nvSpPr>
          <p:spPr>
            <a:xfrm>
              <a:off x="288000" y="4149080"/>
              <a:ext cx="867256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"/>
                </a:rPr>
                <a:t>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Coincident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measurement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of fission-fragments and prompt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Symbol"/>
                </a:rPr>
                <a:t>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–rays (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discrete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smtClean="0">
                  <a:latin typeface="Centaur" pitchFamily="18" charset="0"/>
                  <a:ea typeface="Batang" pitchFamily="18" charset="-127"/>
                  <a:sym typeface="Symbol"/>
                </a:rPr>
                <a:t>E</a:t>
              </a:r>
              <a:r>
                <a:rPr lang="fr-FR" sz="1600" b="1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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and </a:t>
              </a:r>
              <a:r>
                <a:rPr lang="fr-FR" sz="1600" b="1" dirty="0" smtClean="0">
                  <a:latin typeface="Centaur" pitchFamily="18" charset="0"/>
                  <a:ea typeface="Batang" pitchFamily="18" charset="-127"/>
                  <a:sym typeface="Symbol"/>
                </a:rPr>
                <a:t>M</a:t>
              </a:r>
              <a:r>
                <a:rPr lang="fr-FR" sz="1600" b="1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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)</a:t>
              </a:r>
            </a:p>
            <a:p>
              <a:endParaRPr lang="fr-FR" sz="1600" b="1" dirty="0" smtClean="0">
                <a:latin typeface="Batang" pitchFamily="18" charset="-127"/>
                <a:ea typeface="Batang" pitchFamily="18" charset="-127"/>
                <a:sym typeface="Wingdings 2"/>
              </a:endParaRPr>
            </a:p>
            <a:p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CORSET detector for FF mass and TKE distribution </a:t>
              </a:r>
            </a:p>
            <a:p>
              <a:endParaRPr lang="fr-FR" sz="1600" b="1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Asset</a:t>
              </a:r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of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NuBall</a:t>
              </a:r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: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- 24*4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Ge’s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for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discrete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Symbol"/>
                </a:rPr>
                <a:t>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–ray transitions and M</a:t>
              </a:r>
              <a:r>
                <a:rPr lang="fr-FR" sz="1600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 </a:t>
              </a:r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 - 36 LaBr</a:t>
              </a:r>
              <a:r>
                <a:rPr lang="fr-FR" sz="1600" b="1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3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for M</a:t>
              </a:r>
              <a:r>
                <a:rPr lang="fr-FR" sz="1600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 </a:t>
              </a:r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</p:txBody>
        </p:sp>
        <p:sp>
          <p:nvSpPr>
            <p:cNvPr id="62" name="Accolade ouvrante 61"/>
            <p:cNvSpPr/>
            <p:nvPr/>
          </p:nvSpPr>
          <p:spPr>
            <a:xfrm>
              <a:off x="683568" y="4725144"/>
              <a:ext cx="72008" cy="1296144"/>
            </a:xfrm>
            <a:prstGeom prst="leftBrace">
              <a:avLst/>
            </a:prstGeom>
            <a:ln w="31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58"/>
          <p:cNvGrpSpPr/>
          <p:nvPr/>
        </p:nvGrpSpPr>
        <p:grpSpPr>
          <a:xfrm>
            <a:off x="-36000" y="2736000"/>
            <a:ext cx="8603675" cy="1116000"/>
            <a:chOff x="-432818" y="3006749"/>
            <a:chExt cx="8603675" cy="1116000"/>
          </a:xfrm>
        </p:grpSpPr>
        <p:sp>
          <p:nvSpPr>
            <p:cNvPr id="60" name="Rectangle à coins arrondis 59"/>
            <p:cNvSpPr/>
            <p:nvPr/>
          </p:nvSpPr>
          <p:spPr>
            <a:xfrm rot="-2220000">
              <a:off x="-432818" y="3006749"/>
              <a:ext cx="8603675" cy="111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/>
            <p:cNvSpPr txBox="1"/>
            <p:nvPr/>
          </p:nvSpPr>
          <p:spPr>
            <a:xfrm rot="19380000">
              <a:off x="365636" y="3302750"/>
              <a:ext cx="7122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I   N   N   O   V   A   T   I   V   E          A   T   T   E   M   P   T    </a:t>
              </a:r>
              <a:endParaRPr lang="fr-FR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Relationship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between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n and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emission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in fission (1)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36000" y="1052736"/>
            <a:ext cx="3240360" cy="648072"/>
            <a:chOff x="0" y="1052736"/>
            <a:chExt cx="3240360" cy="648072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0" y="1124744"/>
              <a:ext cx="324036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08" y="1052736"/>
              <a:ext cx="3041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"/>
                </a:rPr>
                <a:t>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What’s</a:t>
              </a:r>
              <a:r>
                <a:rPr lang="fr-FR" sz="20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 the point ?</a:t>
              </a:r>
              <a:endPara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08000" y="198884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At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scission: Emission of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two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fragments </a:t>
            </a:r>
          </a:p>
          <a:p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with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E*~(10-40)MeV and L~10h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each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.</a:t>
            </a:r>
          </a:p>
          <a:p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Released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by </a:t>
            </a:r>
          </a:p>
          <a:p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1) neutrons (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Symbol"/>
              </a:rPr>
              <a:t> 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E*), </a:t>
            </a:r>
          </a:p>
          <a:p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2)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statistical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Symbol"/>
              </a:rPr>
              <a:t>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‘s (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Symbol"/>
              </a:rPr>
              <a:t>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E*)</a:t>
            </a:r>
          </a:p>
          <a:p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3)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discrete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Symbol"/>
              </a:rPr>
              <a:t>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‘s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along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000" dirty="0" err="1" smtClean="0">
                <a:latin typeface="Centaur" pitchFamily="18" charset="0"/>
                <a:ea typeface="Batang" pitchFamily="18" charset="-127"/>
                <a:sym typeface="Wingdings 2"/>
              </a:rPr>
              <a:t>Yrast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 line (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Symbol"/>
              </a:rPr>
              <a:t> </a:t>
            </a:r>
            <a:r>
              <a:rPr lang="fr-FR" sz="2000" dirty="0" smtClean="0">
                <a:latin typeface="Centaur" pitchFamily="18" charset="0"/>
                <a:ea typeface="Batang" pitchFamily="18" charset="-127"/>
                <a:sym typeface="Wingdings 2"/>
              </a:rPr>
              <a:t>L) </a:t>
            </a:r>
            <a:endParaRPr lang="fr-FR" sz="2400" dirty="0" smtClean="0">
              <a:latin typeface="Centaur" pitchFamily="18" charset="0"/>
              <a:ea typeface="Batang" pitchFamily="18" charset="-127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2000" y="1988840"/>
            <a:ext cx="3923936" cy="2016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4704008" y="5652000"/>
            <a:ext cx="4408155" cy="792000"/>
            <a:chOff x="4704008" y="5652000"/>
            <a:chExt cx="4408155" cy="792000"/>
          </a:xfrm>
        </p:grpSpPr>
        <p:sp>
          <p:nvSpPr>
            <p:cNvPr id="32" name="ZoneTexte 31"/>
            <p:cNvSpPr txBox="1"/>
            <p:nvPr/>
          </p:nvSpPr>
          <p:spPr>
            <a:xfrm>
              <a:off x="4704008" y="5652000"/>
              <a:ext cx="4408155" cy="66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n-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Symbol"/>
                </a:rPr>
                <a:t>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correlation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: positive,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weak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, A-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dependent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?</a:t>
              </a:r>
            </a:p>
            <a:p>
              <a:r>
                <a:rPr lang="fr-FR" sz="20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ingdings" pitchFamily="2" charset="2"/>
                </a:rPr>
                <a:t>No guide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ingdings" pitchFamily="2" charset="2"/>
                </a:rPr>
                <a:t>from</a:t>
              </a:r>
              <a:r>
                <a:rPr lang="fr-FR" sz="20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ingdings" pitchFamily="2" charset="2"/>
                </a:rPr>
                <a:t>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theory</a:t>
              </a:r>
              <a:r>
                <a:rPr lang="fr-FR" sz="20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Webdings"/>
                </a:rPr>
                <a:t> </a:t>
              </a:r>
              <a:endParaRPr lang="fr-FR" sz="20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4716016" y="5652000"/>
              <a:ext cx="4319992" cy="792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6552000" y="1008000"/>
            <a:ext cx="2808312" cy="4422765"/>
            <a:chOff x="6335688" y="1340768"/>
            <a:chExt cx="2808312" cy="4422765"/>
          </a:xfrm>
        </p:grpSpPr>
        <p:grpSp>
          <p:nvGrpSpPr>
            <p:cNvPr id="29" name="Groupe 28"/>
            <p:cNvGrpSpPr/>
            <p:nvPr/>
          </p:nvGrpSpPr>
          <p:grpSpPr>
            <a:xfrm>
              <a:off x="6335688" y="1340768"/>
              <a:ext cx="2808312" cy="4422765"/>
              <a:chOff x="2627784" y="1584000"/>
              <a:chExt cx="2808312" cy="4710797"/>
            </a:xfrm>
          </p:grpSpPr>
          <p:pic>
            <p:nvPicPr>
              <p:cNvPr id="13" name="Image 12" descr="Wang0.jpeg"/>
              <p:cNvPicPr>
                <a:picLocks noChangeAspect="1"/>
              </p:cNvPicPr>
              <p:nvPr/>
            </p:nvPicPr>
            <p:blipFill>
              <a:blip r:embed="rId2" cstate="print"/>
              <a:srcRect l="11658" t="1885" r="12885" b="17908"/>
              <a:stretch>
                <a:fillRect/>
              </a:stretch>
            </p:blipFill>
            <p:spPr>
              <a:xfrm>
                <a:off x="2627784" y="1584000"/>
                <a:ext cx="2601692" cy="1800200"/>
              </a:xfrm>
              <a:prstGeom prst="rect">
                <a:avLst/>
              </a:prstGeom>
            </p:spPr>
          </p:pic>
          <p:pic>
            <p:nvPicPr>
              <p:cNvPr id="14" name="Image 13" descr="Wang1.jpeg"/>
              <p:cNvPicPr>
                <a:picLocks noChangeAspect="1"/>
              </p:cNvPicPr>
              <p:nvPr/>
            </p:nvPicPr>
            <p:blipFill>
              <a:blip r:embed="rId3" cstate="print"/>
              <a:srcRect l="15143" r="8203" b="21732"/>
              <a:stretch>
                <a:fillRect/>
              </a:stretch>
            </p:blipFill>
            <p:spPr>
              <a:xfrm>
                <a:off x="2627784" y="3068960"/>
                <a:ext cx="2592288" cy="1767432"/>
              </a:xfrm>
              <a:prstGeom prst="rect">
                <a:avLst/>
              </a:prstGeom>
            </p:spPr>
          </p:pic>
          <p:pic>
            <p:nvPicPr>
              <p:cNvPr id="15" name="Image 14" descr="Wang2.jpeg"/>
              <p:cNvPicPr>
                <a:picLocks noChangeAspect="1"/>
              </p:cNvPicPr>
              <p:nvPr/>
            </p:nvPicPr>
            <p:blipFill>
              <a:blip r:embed="rId4" cstate="print"/>
              <a:srcRect l="14117" r="7700" b="19892"/>
              <a:stretch>
                <a:fillRect/>
              </a:stretch>
            </p:blipFill>
            <p:spPr>
              <a:xfrm>
                <a:off x="2627784" y="4581128"/>
                <a:ext cx="2592288" cy="17136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2987824" y="1628800"/>
                <a:ext cx="2448272" cy="622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sym typeface="Wingdings" pitchFamily="2" charset="2"/>
                  </a:rPr>
                  <a:t>DATA</a:t>
                </a:r>
              </a:p>
              <a:p>
                <a:endParaRPr lang="fr-FR" sz="1600" b="1" dirty="0">
                  <a:solidFill>
                    <a:srgbClr val="2CF452"/>
                  </a:solidFill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83968" y="1674000"/>
                <a:ext cx="720080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66000" y="3168000"/>
                <a:ext cx="720080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11960" y="4680000"/>
                <a:ext cx="720080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3491880" y="1628800"/>
                <a:ext cx="1800200" cy="557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Wang, </a:t>
                </a:r>
                <a:r>
                  <a:rPr lang="en-US" sz="1400" b="1" dirty="0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PRC(2016)</a:t>
                </a:r>
              </a:p>
              <a:p>
                <a:r>
                  <a:rPr lang="en-US" sz="1400" dirty="0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  </a:t>
                </a:r>
                <a:r>
                  <a:rPr lang="en-US" sz="1400" dirty="0" err="1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Scint</a:t>
                </a:r>
                <a:r>
                  <a:rPr lang="en-US" sz="1400" dirty="0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. (n) + </a:t>
                </a:r>
                <a:r>
                  <a:rPr lang="en-US" sz="1400" dirty="0" err="1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Ge</a:t>
                </a:r>
                <a:r>
                  <a:rPr lang="en-US" sz="1400" dirty="0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 (</a:t>
                </a:r>
                <a:r>
                  <a:rPr lang="en-US" sz="1400" dirty="0" smtClean="0">
                    <a:solidFill>
                      <a:srgbClr val="0070C0"/>
                    </a:solidFill>
                    <a:ea typeface="Batang" pitchFamily="18" charset="-127"/>
                    <a:sym typeface="Symbol"/>
                  </a:rPr>
                  <a:t></a:t>
                </a:r>
                <a:r>
                  <a:rPr lang="en-US" sz="1400" dirty="0" smtClean="0">
                    <a:solidFill>
                      <a:srgbClr val="0070C0"/>
                    </a:solidFill>
                    <a:ea typeface="Batang" pitchFamily="18" charset="-127"/>
                    <a:sym typeface="Wingdings" pitchFamily="2" charset="2"/>
                  </a:rPr>
                  <a:t>)</a:t>
                </a:r>
                <a:endParaRPr lang="fr-FR" sz="1400" dirty="0">
                  <a:solidFill>
                    <a:srgbClr val="0070C0"/>
                  </a:solidFill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3420000" y="2664000"/>
                <a:ext cx="15121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sz="1600" b="1" dirty="0" smtClean="0">
                    <a:ea typeface="Batang" pitchFamily="18" charset="-127"/>
                    <a:sym typeface="Wingdings" pitchFamily="2" charset="2"/>
                  </a:rPr>
                  <a:t>85&lt;A&lt;123</a:t>
                </a:r>
                <a:endParaRPr lang="fr-FR" sz="1600" b="1" dirty="0"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3419872" y="4248000"/>
                <a:ext cx="15121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sz="1600" b="1" dirty="0" smtClean="0">
                    <a:ea typeface="Batang" pitchFamily="18" charset="-127"/>
                    <a:sym typeface="Wingdings" pitchFamily="2" charset="2"/>
                  </a:rPr>
                  <a:t>124&lt;A&lt;131</a:t>
                </a:r>
                <a:endParaRPr lang="fr-FR" sz="1600" b="1" dirty="0"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3419872" y="5661248"/>
                <a:ext cx="151216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sz="1600" b="1" dirty="0" smtClean="0">
                    <a:ea typeface="Batang" pitchFamily="18" charset="-127"/>
                    <a:sym typeface="Wingdings" pitchFamily="2" charset="2"/>
                  </a:rPr>
                  <a:t>132&lt;A&lt;167</a:t>
                </a:r>
                <a:endParaRPr lang="fr-FR" sz="1600" b="1" dirty="0">
                  <a:ea typeface="Batang" pitchFamily="18" charset="-127"/>
                  <a:sym typeface="Wingdings" pitchFamily="2" charset="2"/>
                </a:endParaRPr>
              </a:p>
            </p:txBody>
          </p:sp>
        </p:grp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6695728" y="2060848"/>
              <a:ext cx="24482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2CF452"/>
                  </a:solidFill>
                  <a:ea typeface="Batang" pitchFamily="18" charset="-127"/>
                  <a:sym typeface="Wingdings" pitchFamily="2" charset="2"/>
                </a:rPr>
                <a:t>CALC</a:t>
              </a:r>
              <a:endParaRPr lang="fr-FR" sz="1600" b="1" dirty="0">
                <a:solidFill>
                  <a:srgbClr val="2CF452"/>
                </a:solidFill>
                <a:ea typeface="Batang" pitchFamily="18" charset="-127"/>
                <a:sym typeface="Wingdings" pitchFamily="2" charset="2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996000" y="1700808"/>
            <a:ext cx="3276000" cy="2808312"/>
            <a:chOff x="4211960" y="2204864"/>
            <a:chExt cx="2987824" cy="2592288"/>
          </a:xfrm>
        </p:grpSpPr>
        <p:grpSp>
          <p:nvGrpSpPr>
            <p:cNvPr id="28" name="Groupe 27"/>
            <p:cNvGrpSpPr/>
            <p:nvPr/>
          </p:nvGrpSpPr>
          <p:grpSpPr>
            <a:xfrm>
              <a:off x="4283968" y="2708920"/>
              <a:ext cx="2915816" cy="2088232"/>
              <a:chOff x="179512" y="2564904"/>
              <a:chExt cx="3024336" cy="2304256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9512" y="2564904"/>
                <a:ext cx="2419861" cy="2304256"/>
                <a:chOff x="1771768" y="1800892"/>
                <a:chExt cx="4211751" cy="3479584"/>
              </a:xfrm>
            </p:grpSpPr>
            <p:pic>
              <p:nvPicPr>
                <p:cNvPr id="7" name="Image 6" descr="Nifenecker.jpe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18917" t="654" r="23164" b="18309"/>
                <a:stretch>
                  <a:fillRect/>
                </a:stretch>
              </p:blipFill>
              <p:spPr>
                <a:xfrm>
                  <a:off x="1771768" y="1800892"/>
                  <a:ext cx="4211751" cy="3479584"/>
                </a:xfrm>
                <a:prstGeom prst="rect">
                  <a:avLst/>
                </a:prstGeom>
              </p:spPr>
            </p:pic>
            <p:sp>
              <p:nvSpPr>
                <p:cNvPr id="11" name="Forme libre 10"/>
                <p:cNvSpPr/>
                <p:nvPr/>
              </p:nvSpPr>
              <p:spPr>
                <a:xfrm>
                  <a:off x="2386739" y="3301141"/>
                  <a:ext cx="3223647" cy="201479"/>
                </a:xfrm>
                <a:custGeom>
                  <a:avLst/>
                  <a:gdLst>
                    <a:gd name="connsiteX0" fmla="*/ 0 w 3223647"/>
                    <a:gd name="connsiteY0" fmla="*/ 201478 h 201478"/>
                    <a:gd name="connsiteX1" fmla="*/ 3223647 w 3223647"/>
                    <a:gd name="connsiteY1" fmla="*/ 0 h 201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23647" h="201478">
                      <a:moveTo>
                        <a:pt x="0" y="201478"/>
                      </a:moveTo>
                      <a:lnTo>
                        <a:pt x="3223647" y="0"/>
                      </a:lnTo>
                    </a:path>
                  </a:pathLst>
                </a:cu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323528" y="2708921"/>
                <a:ext cx="2448272" cy="645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 smtClean="0"/>
                  <a:t>Nifenecker</a:t>
                </a:r>
                <a:r>
                  <a:rPr lang="en-US" sz="1600" b="1" dirty="0" smtClean="0"/>
                  <a:t>, </a:t>
                </a:r>
                <a:r>
                  <a:rPr lang="en-US" sz="1600" b="1" dirty="0" smtClean="0">
                    <a:ea typeface="Batang" pitchFamily="18" charset="-127"/>
                    <a:sym typeface="Wingdings" pitchFamily="2" charset="2"/>
                  </a:rPr>
                  <a:t>NPA(1972)</a:t>
                </a:r>
              </a:p>
              <a:p>
                <a:r>
                  <a:rPr lang="en-US" sz="1600" dirty="0" smtClean="0">
                    <a:ea typeface="Batang" pitchFamily="18" charset="-127"/>
                    <a:sym typeface="Wingdings" pitchFamily="2" charset="2"/>
                  </a:rPr>
                  <a:t>Single </a:t>
                </a:r>
                <a:r>
                  <a:rPr lang="en-US" sz="1600" dirty="0" err="1" smtClean="0">
                    <a:ea typeface="Batang" pitchFamily="18" charset="-127"/>
                    <a:sym typeface="Wingdings" pitchFamily="2" charset="2"/>
                  </a:rPr>
                  <a:t>Gd</a:t>
                </a:r>
                <a:r>
                  <a:rPr lang="en-US" sz="1600" dirty="0" smtClean="0">
                    <a:ea typeface="Batang" pitchFamily="18" charset="-127"/>
                    <a:sym typeface="Wingdings" pitchFamily="2" charset="2"/>
                  </a:rPr>
                  <a:t> loaded det.</a:t>
                </a:r>
                <a:endParaRPr lang="fr-FR" sz="1600" dirty="0"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755576" y="3717032"/>
                <a:ext cx="2448272" cy="645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B050"/>
                    </a:solidFill>
                  </a:rPr>
                  <a:t>Glässel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sz="1600" b="1" dirty="0" smtClean="0">
                    <a:solidFill>
                      <a:srgbClr val="00B050"/>
                    </a:solidFill>
                    <a:ea typeface="Batang" pitchFamily="18" charset="-127"/>
                    <a:sym typeface="Wingdings" pitchFamily="2" charset="2"/>
                  </a:rPr>
                  <a:t>NPA(1989)</a:t>
                </a:r>
              </a:p>
              <a:p>
                <a:r>
                  <a:rPr lang="en-US" sz="1600" dirty="0" smtClean="0">
                    <a:solidFill>
                      <a:srgbClr val="00B050"/>
                    </a:solidFill>
                    <a:ea typeface="Batang" pitchFamily="18" charset="-127"/>
                    <a:sym typeface="Wingdings" pitchFamily="2" charset="2"/>
                  </a:rPr>
                  <a:t>Array of </a:t>
                </a:r>
                <a:r>
                  <a:rPr lang="en-US" sz="1600" dirty="0" err="1" smtClean="0">
                    <a:solidFill>
                      <a:srgbClr val="00B050"/>
                    </a:solidFill>
                    <a:ea typeface="Batang" pitchFamily="18" charset="-127"/>
                    <a:sym typeface="Wingdings" pitchFamily="2" charset="2"/>
                  </a:rPr>
                  <a:t>NaI’s</a:t>
                </a:r>
                <a:endParaRPr lang="fr-FR" sz="1600" dirty="0">
                  <a:solidFill>
                    <a:srgbClr val="00B050"/>
                  </a:solidFill>
                  <a:ea typeface="Batang" pitchFamily="18" charset="-127"/>
                  <a:sym typeface="Wingdings" pitchFamily="2" charset="2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4211960" y="2204864"/>
              <a:ext cx="2448272" cy="1552051"/>
              <a:chOff x="4211960" y="2204864"/>
              <a:chExt cx="2448272" cy="1552051"/>
            </a:xfrm>
          </p:grpSpPr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4211960" y="2204864"/>
                <a:ext cx="24482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baseline="30000" dirty="0" smtClean="0"/>
                  <a:t>252</a:t>
                </a:r>
                <a:r>
                  <a:rPr lang="en-US" b="1" dirty="0" smtClean="0"/>
                  <a:t>Cf </a:t>
                </a:r>
                <a:r>
                  <a:rPr lang="en-US" sz="1600" dirty="0" smtClean="0"/>
                  <a:t>spontaneous fission</a:t>
                </a:r>
                <a:endParaRPr lang="fr-FR" sz="1600" dirty="0">
                  <a:latin typeface="Batang" pitchFamily="18" charset="-127"/>
                  <a:ea typeface="Batang" pitchFamily="18" charset="-127"/>
                  <a:sym typeface="Wingdings" pitchFamily="2" charset="2"/>
                </a:endParaRPr>
              </a:p>
            </p:txBody>
          </p:sp>
          <p:sp>
            <p:nvSpPr>
              <p:cNvPr id="53" name="Forme libre 52"/>
              <p:cNvSpPr/>
              <p:nvPr/>
            </p:nvSpPr>
            <p:spPr>
              <a:xfrm rot="240000">
                <a:off x="4572000" y="3636000"/>
                <a:ext cx="1785687" cy="120915"/>
              </a:xfrm>
              <a:custGeom>
                <a:avLst/>
                <a:gdLst>
                  <a:gd name="connsiteX0" fmla="*/ 0 w 3223647"/>
                  <a:gd name="connsiteY0" fmla="*/ 201478 h 201478"/>
                  <a:gd name="connsiteX1" fmla="*/ 3223647 w 3223647"/>
                  <a:gd name="connsiteY1" fmla="*/ 0 h 20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23647" h="201478">
                    <a:moveTo>
                      <a:pt x="0" y="201478"/>
                    </a:moveTo>
                    <a:lnTo>
                      <a:pt x="3223647" y="0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2411760" y="4437112"/>
            <a:ext cx="2231992" cy="1973843"/>
            <a:chOff x="2268000" y="4335477"/>
            <a:chExt cx="2231992" cy="1973843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2411760" y="4869160"/>
              <a:ext cx="2088232" cy="144016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483768" y="4941168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Decay</a:t>
              </a:r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pattern 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= </a:t>
              </a:r>
              <a:r>
                <a:rPr lang="fr-FR" sz="2000" b="1" i="1" dirty="0" smtClean="0">
                  <a:solidFill>
                    <a:schemeClr val="bg1"/>
                  </a:solidFill>
                  <a:latin typeface="Brush Script MT" pitchFamily="66" charset="0"/>
                  <a:ea typeface="Batang" pitchFamily="18" charset="-127"/>
                  <a:sym typeface="Wingdings 2"/>
                </a:rPr>
                <a:t>f </a:t>
              </a:r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(how E* and L </a:t>
              </a: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are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shared</a:t>
              </a:r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among</a:t>
              </a:r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the fragments)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2268000" y="4581128"/>
              <a:ext cx="972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Flèche droite 61"/>
            <p:cNvSpPr/>
            <p:nvPr/>
          </p:nvSpPr>
          <p:spPr>
            <a:xfrm rot="2460000">
              <a:off x="2615889" y="4335477"/>
              <a:ext cx="900000" cy="300237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Image 41" descr="PictureDecay2.PNG"/>
          <p:cNvPicPr>
            <a:picLocks noChangeAspect="1"/>
          </p:cNvPicPr>
          <p:nvPr/>
        </p:nvPicPr>
        <p:blipFill>
          <a:blip r:embed="rId6" cstate="print"/>
          <a:srcRect l="3574" r="8040"/>
          <a:stretch>
            <a:fillRect/>
          </a:stretch>
        </p:blipFill>
        <p:spPr>
          <a:xfrm>
            <a:off x="-1" y="4212000"/>
            <a:ext cx="2412000" cy="195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51520" y="864000"/>
            <a:ext cx="1728192" cy="648072"/>
            <a:chOff x="251520" y="1772816"/>
            <a:chExt cx="1728192" cy="64807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51520" y="1844824"/>
              <a:ext cx="1728192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3528" y="1772816"/>
              <a:ext cx="1495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"/>
                </a:rPr>
                <a:t></a:t>
              </a:r>
              <a:r>
                <a:rPr lang="fr-FR" sz="32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"/>
                </a:rPr>
                <a:t> </a:t>
              </a:r>
              <a:r>
                <a:rPr lang="fr-FR" sz="2000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How ?</a:t>
              </a:r>
              <a:endPara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Relationship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between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n and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emission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in fission (2)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07514" y="4725145"/>
            <a:ext cx="3300389" cy="1478697"/>
            <a:chOff x="431032" y="4725144"/>
            <a:chExt cx="8810901" cy="90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31032" y="4725144"/>
              <a:ext cx="8712968" cy="900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49044" y="4812798"/>
              <a:ext cx="7992889" cy="73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General scope: </a:t>
              </a:r>
            </a:p>
            <a:p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- neutron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decay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-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width</a:t>
              </a:r>
              <a:endPara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endParaRPr>
            </a:p>
            <a:p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- 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 </a:t>
              </a:r>
              <a:r>
                <a:rPr lang="fr-FR" sz="24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strength</a:t>
              </a:r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</a:rPr>
                <a:t> 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699792" y="980728"/>
            <a:ext cx="6984777" cy="4888999"/>
            <a:chOff x="2699792" y="980728"/>
            <a:chExt cx="6984777" cy="4888999"/>
          </a:xfrm>
        </p:grpSpPr>
        <p:grpSp>
          <p:nvGrpSpPr>
            <p:cNvPr id="28" name="Groupe 27"/>
            <p:cNvGrpSpPr/>
            <p:nvPr/>
          </p:nvGrpSpPr>
          <p:grpSpPr>
            <a:xfrm>
              <a:off x="3635897" y="1772816"/>
              <a:ext cx="5760640" cy="1077218"/>
              <a:chOff x="288001" y="2579906"/>
              <a:chExt cx="5760640" cy="1077218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288001" y="2579906"/>
                <a:ext cx="57606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"/>
                  </a:rPr>
                  <a:t> 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Proton ~[2-6] </a:t>
                </a:r>
                <a:r>
                  <a:rPr lang="fr-FR" sz="1600" b="1" dirty="0" err="1" smtClean="0">
                    <a:latin typeface="Batang" pitchFamily="18" charset="-127"/>
                    <a:ea typeface="Batang" pitchFamily="18" charset="-127"/>
                    <a:sym typeface="Wingdings 2"/>
                  </a:rPr>
                  <a:t>AMeV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+ actinide </a:t>
                </a:r>
                <a:r>
                  <a:rPr lang="fr-FR" sz="1600" b="1" dirty="0" err="1" smtClean="0">
                    <a:latin typeface="Batang" pitchFamily="18" charset="-127"/>
                    <a:ea typeface="Batang" pitchFamily="18" charset="-127"/>
                    <a:sym typeface="Wingdings 2"/>
                  </a:rPr>
                  <a:t>target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: </a:t>
                </a:r>
              </a:p>
              <a:p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</a:t>
                </a:r>
                <a:r>
                  <a:rPr lang="fr-FR" sz="1600" baseline="300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</a:t>
                </a: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  p  +  </a:t>
                </a:r>
                <a:r>
                  <a:rPr lang="fr-FR" sz="1600" baseline="300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232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Th  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Wingdings" pitchFamily="2" charset="2"/>
                  </a:rPr>
                  <a:t>  </a:t>
                </a:r>
                <a:r>
                  <a:rPr lang="fr-FR" sz="1600" baseline="300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233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Pa       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low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-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energy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fission</a:t>
                </a: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  p  +   </a:t>
                </a:r>
                <a:r>
                  <a:rPr lang="fr-FR" sz="1600" baseline="300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238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U   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Wingdings" pitchFamily="2" charset="2"/>
                  </a:rPr>
                  <a:t>  </a:t>
                </a:r>
                <a:r>
                  <a:rPr lang="fr-FR" sz="1600" baseline="300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239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Np       (E* 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from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5 to 12MeV)               </a:t>
                </a:r>
                <a:endParaRPr lang="fr-FR" sz="1600" b="1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endParaRPr>
              </a:p>
            </p:txBody>
          </p:sp>
          <p:sp>
            <p:nvSpPr>
              <p:cNvPr id="23" name="Accolade fermante 22"/>
              <p:cNvSpPr/>
              <p:nvPr/>
            </p:nvSpPr>
            <p:spPr>
              <a:xfrm>
                <a:off x="3312336" y="3147090"/>
                <a:ext cx="72008" cy="43204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2699792" y="980728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NuBall</a:t>
              </a:r>
              <a:r>
                <a:rPr lang="fr-FR" sz="24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@IPNO for </a:t>
              </a:r>
              <a:r>
                <a:rPr lang="fr-FR" sz="2400" b="1" dirty="0" err="1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tracking</a:t>
              </a:r>
              <a:r>
                <a:rPr lang="fr-FR" sz="24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 n/</a:t>
              </a:r>
              <a:r>
                <a:rPr lang="fr-FR" sz="24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</a:t>
              </a:r>
              <a:r>
                <a:rPr lang="fr-FR" sz="2400" b="1" dirty="0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 (anti-)</a:t>
              </a:r>
              <a:r>
                <a:rPr lang="fr-FR" sz="2400" b="1" dirty="0" err="1" smtClean="0">
                  <a:solidFill>
                    <a:srgbClr val="FF0000"/>
                  </a:solidFill>
                  <a:latin typeface="Centaur" pitchFamily="18" charset="0"/>
                  <a:ea typeface="Batang" pitchFamily="18" charset="-127"/>
                </a:rPr>
                <a:t>correlation</a:t>
              </a:r>
              <a:endPara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endParaRPr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3635897" y="3068960"/>
              <a:ext cx="6048672" cy="2800767"/>
              <a:chOff x="435938" y="3816000"/>
              <a:chExt cx="6048672" cy="2800767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435938" y="3816000"/>
                <a:ext cx="604867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"/>
                  </a:rPr>
                  <a:t> </a:t>
                </a:r>
                <a:r>
                  <a:rPr lang="fr-FR" sz="1600" b="1" dirty="0" err="1" smtClean="0">
                    <a:latin typeface="Batang" pitchFamily="18" charset="-127"/>
                    <a:ea typeface="Batang" pitchFamily="18" charset="-127"/>
                    <a:sym typeface="Wingdings 2"/>
                  </a:rPr>
                  <a:t>Coincident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</a:t>
                </a:r>
                <a:r>
                  <a:rPr lang="fr-FR" sz="1600" b="1" dirty="0" err="1" smtClean="0">
                    <a:latin typeface="Batang" pitchFamily="18" charset="-127"/>
                    <a:ea typeface="Batang" pitchFamily="18" charset="-127"/>
                    <a:sym typeface="Wingdings 2"/>
                  </a:rPr>
                  <a:t>measurement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of </a:t>
                </a:r>
                <a:r>
                  <a:rPr lang="fr-FR" sz="1600" b="1" dirty="0" err="1" smtClean="0">
                    <a:latin typeface="Batang" pitchFamily="18" charset="-127"/>
                    <a:ea typeface="Batang" pitchFamily="18" charset="-127"/>
                    <a:sym typeface="Wingdings 2"/>
                  </a:rPr>
                  <a:t>specific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fragment pairs </a:t>
                </a:r>
              </a:p>
              <a:p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    and prompt 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Symbol"/>
                  </a:rPr>
                  <a:t>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–rays (</a:t>
                </a:r>
                <a:r>
                  <a:rPr lang="fr-FR" sz="1600" b="1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E</a:t>
                </a:r>
                <a:r>
                  <a:rPr lang="fr-FR" sz="1600" b="1" baseline="-25000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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 and </a:t>
                </a:r>
                <a:r>
                  <a:rPr lang="fr-FR" sz="1600" b="1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M</a:t>
                </a:r>
                <a:r>
                  <a:rPr lang="fr-FR" sz="1600" b="1" baseline="-25000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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Wingdings 2"/>
                  </a:rPr>
                  <a:t>)</a:t>
                </a:r>
              </a:p>
              <a:p>
                <a:endParaRPr lang="fr-FR" sz="1600" b="1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endParaRPr>
              </a:p>
              <a:p>
                <a:r>
                  <a:rPr lang="fr-FR" sz="16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</a:t>
                </a:r>
                <a:r>
                  <a:rPr lang="fr-FR" sz="1600" b="1" dirty="0" err="1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Asset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of </a:t>
                </a:r>
                <a:r>
                  <a:rPr lang="fr-FR" sz="1600" b="1" dirty="0" err="1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NuBall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:</a:t>
                </a:r>
              </a:p>
              <a:p>
                <a:r>
                  <a:rPr lang="fr-FR" sz="1600" b="1" dirty="0" smtClean="0">
                    <a:solidFill>
                      <a:srgbClr val="FF0000"/>
                    </a:solidFill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- 24*4 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Ge’s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for 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discrete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Symbol"/>
                  </a:rPr>
                  <a:t>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–ray transitions and M</a:t>
                </a:r>
                <a:r>
                  <a:rPr lang="fr-FR" sz="1600" baseline="-25000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    </a:t>
                </a:r>
                <a:endPara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endParaRP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- 36 LaBr</a:t>
                </a:r>
                <a:r>
                  <a:rPr lang="fr-FR" sz="1600" b="1" baseline="-25000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3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for M</a:t>
                </a:r>
                <a:r>
                  <a:rPr lang="fr-FR" sz="1600" baseline="-25000" dirty="0" smtClean="0">
                    <a:latin typeface="Centaur" pitchFamily="18" charset="0"/>
                    <a:ea typeface="Batang" pitchFamily="18" charset="-127"/>
                    <a:sym typeface="Symbol"/>
                  </a:rPr>
                  <a:t> </a:t>
                </a:r>
              </a:p>
              <a:p>
                <a:endPara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endParaRP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CORSET detector </a:t>
                </a: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   - fission trigger, </a:t>
                </a:r>
              </a:p>
              <a:p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   - </a:t>
                </a:r>
                <a:r>
                  <a:rPr lang="fr-FR" sz="1600" dirty="0" err="1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selectivity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,</a:t>
                </a:r>
              </a:p>
              <a:p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       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-</a:t>
                </a:r>
                <a:r>
                  <a:rPr lang="fr-FR" sz="1600" b="1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  </a:t>
                </a:r>
                <a:r>
                  <a:rPr lang="fr-FR" sz="1600" dirty="0" smtClean="0">
                    <a:latin typeface="Batang" pitchFamily="18" charset="-127"/>
                    <a:ea typeface="Batang" pitchFamily="18" charset="-127"/>
                    <a:sym typeface="AGA Arabesque" pitchFamily="2" charset="2"/>
                  </a:rPr>
                  <a:t>Doppler correction</a:t>
                </a:r>
              </a:p>
            </p:txBody>
          </p:sp>
          <p:sp>
            <p:nvSpPr>
              <p:cNvPr id="26" name="Accolade ouvrante 25"/>
              <p:cNvSpPr/>
              <p:nvPr/>
            </p:nvSpPr>
            <p:spPr>
              <a:xfrm>
                <a:off x="723968" y="4635040"/>
                <a:ext cx="72000" cy="1872000"/>
              </a:xfrm>
              <a:prstGeom prst="leftBrace">
                <a:avLst/>
              </a:prstGeom>
              <a:ln w="31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8" name="Groupe 42"/>
          <p:cNvGrpSpPr/>
          <p:nvPr/>
        </p:nvGrpSpPr>
        <p:grpSpPr>
          <a:xfrm>
            <a:off x="-36000" y="1700808"/>
            <a:ext cx="4392000" cy="2808000"/>
            <a:chOff x="4788024" y="3645024"/>
            <a:chExt cx="5003602" cy="2880320"/>
          </a:xfrm>
        </p:grpSpPr>
        <p:grpSp>
          <p:nvGrpSpPr>
            <p:cNvPr id="19" name="Groupe 30"/>
            <p:cNvGrpSpPr/>
            <p:nvPr/>
          </p:nvGrpSpPr>
          <p:grpSpPr>
            <a:xfrm>
              <a:off x="5292080" y="4077072"/>
              <a:ext cx="3597129" cy="2448272"/>
              <a:chOff x="5532084" y="1772816"/>
              <a:chExt cx="3853549" cy="3024336"/>
            </a:xfrm>
          </p:grpSpPr>
          <p:pic>
            <p:nvPicPr>
              <p:cNvPr id="32" name="Image 31" descr="Bleuel.jpeg"/>
              <p:cNvPicPr>
                <a:picLocks noChangeAspect="1"/>
              </p:cNvPicPr>
              <p:nvPr/>
            </p:nvPicPr>
            <p:blipFill>
              <a:blip r:embed="rId2" cstate="print"/>
              <a:srcRect l="6047" t="791" r="5443" b="20558"/>
              <a:stretch>
                <a:fillRect/>
              </a:stretch>
            </p:blipFill>
            <p:spPr>
              <a:xfrm>
                <a:off x="5532084" y="1772816"/>
                <a:ext cx="3779912" cy="3024336"/>
              </a:xfrm>
              <a:prstGeom prst="rect">
                <a:avLst/>
              </a:prstGeom>
            </p:spPr>
          </p:pic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7668344" y="2852937"/>
                <a:ext cx="1717289" cy="1052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 smtClean="0"/>
                  <a:t>Bleuel</a:t>
                </a:r>
                <a:r>
                  <a:rPr lang="en-US" sz="1600" b="1" dirty="0" smtClean="0"/>
                  <a:t>, </a:t>
                </a:r>
              </a:p>
              <a:p>
                <a:r>
                  <a:rPr lang="en-US" sz="1600" b="1" dirty="0" smtClean="0">
                    <a:ea typeface="Batang" pitchFamily="18" charset="-127"/>
                    <a:sym typeface="Wingdings" pitchFamily="2" charset="2"/>
                  </a:rPr>
                  <a:t>NIMA(2010)</a:t>
                </a:r>
              </a:p>
              <a:p>
                <a:r>
                  <a:rPr lang="en-US" sz="1600" dirty="0" smtClean="0">
                    <a:ea typeface="Batang" pitchFamily="18" charset="-127"/>
                    <a:sym typeface="Wingdings" pitchFamily="2" charset="2"/>
                  </a:rPr>
                  <a:t> 8*[</a:t>
                </a:r>
                <a:r>
                  <a:rPr lang="en-US" sz="1600" dirty="0" err="1" smtClean="0">
                    <a:ea typeface="Batang" pitchFamily="18" charset="-127"/>
                    <a:sym typeface="Wingdings" pitchFamily="2" charset="2"/>
                  </a:rPr>
                  <a:t>Ge+BGO</a:t>
                </a:r>
                <a:r>
                  <a:rPr lang="en-US" sz="1600" dirty="0" smtClean="0">
                    <a:ea typeface="Batang" pitchFamily="18" charset="-127"/>
                    <a:sym typeface="Wingdings" pitchFamily="2" charset="2"/>
                  </a:rPr>
                  <a:t>]’s</a:t>
                </a:r>
                <a:endParaRPr lang="fr-FR" sz="1600" dirty="0">
                  <a:ea typeface="Batang" pitchFamily="18" charset="-127"/>
                  <a:sym typeface="Wingdings" pitchFamily="2" charset="2"/>
                </a:endParaRP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4788024" y="3645024"/>
              <a:ext cx="5003602" cy="42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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Study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Symbol"/>
                </a:rPr>
                <a:t>’s 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for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specific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 (</a:t>
              </a:r>
              <a:r>
                <a:rPr lang="fr-FR" sz="2000" b="1" i="1" dirty="0" smtClean="0">
                  <a:latin typeface="Centaur" pitchFamily="18" charset="0"/>
                  <a:ea typeface="Batang" pitchFamily="18" charset="-127"/>
                  <a:sym typeface="Wingdings 2"/>
                </a:rPr>
                <a:t>x 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n)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splits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7236296" y="4077072"/>
              <a:ext cx="1584176" cy="93610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-36000" y="2736000"/>
            <a:ext cx="8603675" cy="1116000"/>
            <a:chOff x="-432818" y="3006749"/>
            <a:chExt cx="8603675" cy="1116000"/>
          </a:xfrm>
        </p:grpSpPr>
        <p:sp>
          <p:nvSpPr>
            <p:cNvPr id="39" name="Rectangle à coins arrondis 38"/>
            <p:cNvSpPr/>
            <p:nvPr/>
          </p:nvSpPr>
          <p:spPr>
            <a:xfrm rot="-2220000">
              <a:off x="-432818" y="3006749"/>
              <a:ext cx="8603675" cy="111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 rot="19380000">
              <a:off x="365636" y="3302750"/>
              <a:ext cx="7122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I   N   N   O   V   A   T   I   V   E          A   T   T   E   M   P   T    </a:t>
              </a:r>
              <a:endParaRPr lang="fr-FR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251520" y="908720"/>
            <a:ext cx="324036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The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saw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-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tooth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multiplicity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enigma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(1)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836712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 </a:t>
            </a:r>
            <a:r>
              <a:rPr lang="fr-FR" sz="20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What’s</a:t>
            </a:r>
            <a:r>
              <a:rPr lang="fr-FR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the point ?</a:t>
            </a:r>
            <a:endParaRPr lang="fr-FR" sz="2000" dirty="0" smtClean="0">
              <a:solidFill>
                <a:schemeClr val="bg1"/>
              </a:solidFill>
              <a:latin typeface="Centaur" pitchFamily="18" charset="0"/>
              <a:ea typeface="Batang" pitchFamily="18" charset="-127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51520" y="1628800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entaur" pitchFamily="18" charset="0"/>
              </a:rPr>
              <a:t>Well established </a:t>
            </a:r>
            <a:r>
              <a:rPr lang="en-US" sz="2000" b="1" dirty="0" smtClean="0">
                <a:latin typeface="Centaur" pitchFamily="18" charset="0"/>
              </a:rPr>
              <a:t>“saw-tooth” n multiplicity</a:t>
            </a:r>
          </a:p>
          <a:p>
            <a:r>
              <a:rPr lang="en-US" sz="2000" dirty="0" smtClean="0">
                <a:latin typeface="Centaur" pitchFamily="18" charset="0"/>
                <a:ea typeface="Batang" pitchFamily="18" charset="-127"/>
                <a:sym typeface="Wingdings" pitchFamily="2" charset="2"/>
              </a:rPr>
              <a:t>   ( fragment E*/deformation at scission)</a:t>
            </a:r>
            <a:endParaRPr lang="fr-FR" sz="2000" dirty="0">
              <a:latin typeface="Centaur" pitchFamily="18" charset="0"/>
              <a:ea typeface="Batang" pitchFamily="18" charset="-127"/>
              <a:sym typeface="Wingdings" pitchFamily="2" charset="2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72000" y="4293096"/>
            <a:ext cx="5076072" cy="2232000"/>
            <a:chOff x="72000" y="4293096"/>
            <a:chExt cx="5076072" cy="2232000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72000" y="4365104"/>
              <a:ext cx="507607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"/>
                </a:rPr>
                <a:t>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"/>
                </a:rPr>
                <a:t> </a:t>
              </a:r>
              <a:r>
                <a:rPr lang="en-US" sz="2400" b="1" dirty="0" smtClean="0">
                  <a:latin typeface="Centaur" pitchFamily="18" charset="0"/>
                </a:rPr>
                <a:t>Challenge:  </a:t>
              </a:r>
              <a:r>
                <a:rPr lang="en-US" sz="2000" dirty="0" smtClean="0">
                  <a:latin typeface="Centaur" pitchFamily="18" charset="0"/>
                </a:rPr>
                <a:t>Sort 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AGA Arabesque" pitchFamily="2" charset="2"/>
                </a:rPr>
                <a:t>M</a:t>
              </a:r>
              <a:r>
                <a:rPr lang="fr-FR" sz="2000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 </a:t>
              </a:r>
              <a:r>
                <a:rPr lang="en-US" sz="2000" dirty="0" smtClean="0">
                  <a:latin typeface="Centaur" pitchFamily="18" charset="0"/>
                </a:rPr>
                <a:t> according to A</a:t>
              </a:r>
              <a:r>
                <a:rPr lang="fr-FR" sz="2000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FF</a:t>
              </a:r>
              <a:endParaRPr lang="en-US" sz="2000" dirty="0" smtClean="0">
                <a:latin typeface="Centaur" pitchFamily="18" charset="0"/>
                <a:sym typeface="Symbol"/>
              </a:endParaRPr>
            </a:p>
            <a:p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      (Uncertain; Shape depends on </a:t>
              </a:r>
              <a:r>
                <a:rPr lang="en-US" sz="2000" dirty="0" err="1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exptal</a:t>
              </a:r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</a:t>
              </a:r>
            </a:p>
            <a:p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      setting [time and E windows, etc])</a:t>
              </a:r>
            </a:p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"/>
                </a:rPr>
                <a:t> </a:t>
              </a:r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Critical controversies: </a:t>
              </a:r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L sharing, Spin </a:t>
              </a:r>
            </a:p>
            <a:p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      population in closed- vs. off-shell fragments</a:t>
              </a:r>
            </a:p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"/>
                </a:rPr>
                <a:t> </a:t>
              </a:r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No consistent model available at day</a:t>
              </a:r>
              <a:endParaRPr lang="en-US" sz="2400" dirty="0" smtClean="0">
                <a:latin typeface="Centaur" pitchFamily="18" charset="0"/>
                <a:ea typeface="Batang" pitchFamily="18" charset="-127"/>
                <a:sym typeface="Wingdings" pitchFamily="2" charset="2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72000" y="4293096"/>
              <a:ext cx="4788000" cy="2232000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932000" y="3636000"/>
            <a:ext cx="5112072" cy="3390765"/>
            <a:chOff x="4932000" y="3636000"/>
            <a:chExt cx="5112072" cy="3390765"/>
          </a:xfrm>
        </p:grpSpPr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968000" y="3672000"/>
              <a:ext cx="5076072" cy="335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Centaur" pitchFamily="18" charset="0"/>
                  <a:sym typeface="Wingdings"/>
                </a:rPr>
                <a:t>  </a:t>
              </a:r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"/>
                </a:rPr>
                <a:t>    </a:t>
              </a:r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Issue of isomers </a:t>
              </a:r>
              <a:r>
                <a:rPr lang="en-US" sz="20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(possible traps?)</a:t>
              </a:r>
            </a:p>
            <a:p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Strongly populated fragments (</a:t>
              </a:r>
              <a:r>
                <a:rPr lang="en-US" sz="2000" dirty="0" err="1" smtClean="0">
                  <a:latin typeface="Centaur" pitchFamily="18" charset="0"/>
                  <a:sym typeface="Wingdings" pitchFamily="2" charset="2"/>
                </a:rPr>
                <a:t>Rb</a:t>
              </a:r>
              <a:r>
                <a:rPr lang="en-US" sz="2000" dirty="0" smtClean="0">
                  <a:latin typeface="Centaur" pitchFamily="18" charset="0"/>
                  <a:sym typeface="Wingdings" pitchFamily="2" charset="2"/>
                </a:rPr>
                <a:t>, </a:t>
              </a:r>
              <a:r>
                <a:rPr lang="en-US" sz="2000" dirty="0" err="1" smtClean="0">
                  <a:latin typeface="Centaur" pitchFamily="18" charset="0"/>
                  <a:sym typeface="Wingdings" pitchFamily="2" charset="2"/>
                </a:rPr>
                <a:t>Nb</a:t>
              </a:r>
              <a:r>
                <a:rPr lang="en-US" sz="2000" dirty="0" smtClean="0">
                  <a:latin typeface="Centaur" pitchFamily="18" charset="0"/>
                  <a:sym typeface="Wingdings" pitchFamily="2" charset="2"/>
                </a:rPr>
                <a:t>, </a:t>
              </a:r>
              <a:r>
                <a:rPr lang="en-US" sz="2000" dirty="0" err="1" smtClean="0">
                  <a:latin typeface="Centaur" pitchFamily="18" charset="0"/>
                  <a:sym typeface="Wingdings" pitchFamily="2" charset="2"/>
                </a:rPr>
                <a:t>Sn</a:t>
              </a:r>
              <a:r>
                <a:rPr lang="en-US" sz="2000" dirty="0" smtClean="0">
                  <a:latin typeface="Centaur" pitchFamily="18" charset="0"/>
                  <a:sym typeface="Wingdings" pitchFamily="2" charset="2"/>
                </a:rPr>
                <a:t>, </a:t>
              </a:r>
            </a:p>
            <a:p>
              <a:r>
                <a:rPr lang="en-US" sz="2000" dirty="0" err="1" smtClean="0">
                  <a:latin typeface="Centaur" pitchFamily="18" charset="0"/>
                  <a:sym typeface="Wingdings" pitchFamily="2" charset="2"/>
                </a:rPr>
                <a:t>Sb</a:t>
              </a:r>
              <a:r>
                <a:rPr lang="en-US" sz="2000" dirty="0" smtClean="0">
                  <a:latin typeface="Centaur" pitchFamily="18" charset="0"/>
                  <a:sym typeface="Wingdings" pitchFamily="2" charset="2"/>
                </a:rPr>
                <a:t>, I, Te, </a:t>
              </a:r>
              <a:r>
                <a:rPr lang="en-US" sz="2000" dirty="0" err="1" smtClean="0">
                  <a:latin typeface="Centaur" pitchFamily="18" charset="0"/>
                  <a:sym typeface="Wingdings" pitchFamily="2" charset="2"/>
                </a:rPr>
                <a:t>Xe</a:t>
              </a:r>
              <a:r>
                <a:rPr lang="en-US" sz="2000" dirty="0" smtClean="0">
                  <a:latin typeface="Centaur" pitchFamily="18" charset="0"/>
                  <a:sym typeface="Wingdings" pitchFamily="2" charset="2"/>
                </a:rPr>
                <a:t>, Cs...)</a:t>
              </a:r>
              <a:r>
                <a:rPr lang="en-US" sz="2000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have isomeric states</a:t>
              </a:r>
            </a:p>
            <a:p>
              <a:r>
                <a:rPr lang="en-US" sz="2000" i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“Prompt” radiations do</a:t>
              </a:r>
            </a:p>
            <a:p>
              <a:r>
                <a:rPr lang="en-US" sz="2000" i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not include transitions </a:t>
              </a:r>
            </a:p>
            <a:p>
              <a:r>
                <a:rPr lang="en-US" sz="2000" b="1" i="1" u="sng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below </a:t>
              </a:r>
              <a:r>
                <a:rPr lang="en-US" sz="2000" i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the isomer</a:t>
              </a:r>
            </a:p>
            <a:p>
              <a:endParaRPr lang="en-US" sz="2000" dirty="0" smtClean="0">
                <a:latin typeface="Centaur" pitchFamily="18" charset="0"/>
                <a:ea typeface="Batang" pitchFamily="18" charset="-127"/>
                <a:sym typeface="Wingdings" pitchFamily="2" charset="2"/>
              </a:endParaRPr>
            </a:p>
            <a:p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Saw-tooth </a:t>
              </a:r>
              <a:r>
                <a:rPr lang="en-US" sz="2400" b="1" dirty="0" smtClean="0">
                  <a:latin typeface="Centaur" pitchFamily="18" charset="0"/>
                  <a:sym typeface="Symbol"/>
                </a:rPr>
                <a:t></a:t>
              </a:r>
              <a:r>
                <a:rPr lang="en-US" sz="2400" b="1" dirty="0" smtClean="0">
                  <a:latin typeface="Centaur" pitchFamily="18" charset="0"/>
                </a:rPr>
                <a:t>-ray:</a:t>
              </a:r>
            </a:p>
            <a:p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  “real” but </a:t>
              </a:r>
              <a:r>
                <a:rPr lang="en-US" sz="2400" b="1" dirty="0" err="1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artefact</a:t>
              </a:r>
              <a:r>
                <a:rPr lang="en-US" sz="2400" b="1" dirty="0" smtClean="0">
                  <a:latin typeface="Centaur" pitchFamily="18" charset="0"/>
                  <a:ea typeface="Batang" pitchFamily="18" charset="-127"/>
                  <a:sym typeface="Wingdings" pitchFamily="2" charset="2"/>
                </a:rPr>
                <a:t>? </a:t>
              </a:r>
            </a:p>
            <a:p>
              <a:endParaRPr lang="en-US" sz="2000" dirty="0" smtClean="0">
                <a:latin typeface="Centaur" pitchFamily="18" charset="0"/>
                <a:ea typeface="Batang" pitchFamily="18" charset="-127"/>
                <a:sym typeface="Wingdings" pitchFamily="2" charset="2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 flipH="1">
              <a:off x="8244000" y="5719452"/>
              <a:ext cx="1399029" cy="28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err="1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Trap</a:t>
              </a:r>
              <a:r>
                <a:rPr lang="fr-FR" sz="10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</a:rPr>
                <a:t> !</a:t>
              </a:r>
              <a:r>
                <a:rPr lang="fr-FR" sz="1000" dirty="0" smtClean="0">
                  <a:latin typeface="Batang" pitchFamily="18" charset="-127"/>
                  <a:ea typeface="Batang" pitchFamily="18" charset="-127"/>
                </a:rPr>
                <a:t>	</a:t>
              </a:r>
              <a:endParaRPr lang="fr-FR" sz="1000" dirty="0">
                <a:latin typeface="Batang" pitchFamily="18" charset="-127"/>
                <a:ea typeface="Batang" pitchFamily="18" charset="-127"/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4932000" y="3636000"/>
              <a:ext cx="4381681" cy="3033360"/>
              <a:chOff x="4932000" y="3636000"/>
              <a:chExt cx="4381681" cy="3033360"/>
            </a:xfrm>
          </p:grpSpPr>
          <p:pic>
            <p:nvPicPr>
              <p:cNvPr id="21" name="Image 20" descr="Smiley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076056" y="3789040"/>
                <a:ext cx="288032" cy="292806"/>
              </a:xfrm>
              <a:prstGeom prst="rect">
                <a:avLst/>
              </a:prstGeom>
            </p:spPr>
          </p:pic>
          <p:sp>
            <p:nvSpPr>
              <p:cNvPr id="22" name="Rectangle à coins arrondis 21"/>
              <p:cNvSpPr/>
              <p:nvPr/>
            </p:nvSpPr>
            <p:spPr>
              <a:xfrm>
                <a:off x="4932000" y="3636000"/>
                <a:ext cx="4176000" cy="3033360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3" name="Image 22" descr="Isomer2.jpeg"/>
              <p:cNvPicPr>
                <a:picLocks noChangeAspect="1"/>
              </p:cNvPicPr>
              <p:nvPr/>
            </p:nvPicPr>
            <p:blipFill>
              <a:blip r:embed="rId3" cstate="print"/>
              <a:srcRect l="41995" r="8999" b="21075"/>
              <a:stretch>
                <a:fillRect/>
              </a:stretch>
            </p:blipFill>
            <p:spPr>
              <a:xfrm>
                <a:off x="7344000" y="4797152"/>
                <a:ext cx="1603787" cy="1728192"/>
              </a:xfrm>
              <a:prstGeom prst="rect">
                <a:avLst/>
              </a:prstGeom>
            </p:spPr>
          </p:pic>
          <p:sp>
            <p:nvSpPr>
              <p:cNvPr id="24" name="Flèche gauche 23"/>
              <p:cNvSpPr/>
              <p:nvPr/>
            </p:nvSpPr>
            <p:spPr>
              <a:xfrm>
                <a:off x="8820000" y="5985672"/>
                <a:ext cx="225807" cy="68569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lèche vers le bas 24"/>
              <p:cNvSpPr/>
              <p:nvPr/>
            </p:nvSpPr>
            <p:spPr>
              <a:xfrm>
                <a:off x="7517986" y="4797152"/>
                <a:ext cx="322582" cy="1211376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Flèche vers le bas 25"/>
              <p:cNvSpPr/>
              <p:nvPr/>
            </p:nvSpPr>
            <p:spPr>
              <a:xfrm>
                <a:off x="7539735" y="6031385"/>
                <a:ext cx="290323" cy="31998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 flipH="1">
                <a:off x="7895748" y="4964843"/>
                <a:ext cx="1417933" cy="28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>
                    <a:solidFill>
                      <a:srgbClr val="00B050"/>
                    </a:solidFill>
                    <a:latin typeface="Batang" pitchFamily="18" charset="-127"/>
                    <a:ea typeface="Batang" pitchFamily="18" charset="-127"/>
                  </a:rPr>
                  <a:t>Prompt</a:t>
                </a:r>
                <a:endParaRPr lang="fr-FR" sz="1000" dirty="0">
                  <a:solidFill>
                    <a:srgbClr val="00B05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912136" y="6085983"/>
                <a:ext cx="1043498" cy="28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000" b="1" dirty="0" err="1" smtClean="0">
                    <a:solidFill>
                      <a:srgbClr val="FFC000"/>
                    </a:solidFill>
                    <a:latin typeface="Batang" pitchFamily="18" charset="-127"/>
                    <a:ea typeface="Batang" pitchFamily="18" charset="-127"/>
                  </a:rPr>
                  <a:t>Delayed</a:t>
                </a:r>
                <a:endParaRPr lang="fr-FR" sz="1000" dirty="0">
                  <a:solidFill>
                    <a:srgbClr val="FFC000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8280000" y="5904000"/>
                <a:ext cx="432000" cy="180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6" name="Groupe 35"/>
          <p:cNvGrpSpPr/>
          <p:nvPr/>
        </p:nvGrpSpPr>
        <p:grpSpPr>
          <a:xfrm>
            <a:off x="4716016" y="908720"/>
            <a:ext cx="4968552" cy="2607412"/>
            <a:chOff x="4716016" y="908720"/>
            <a:chExt cx="4968552" cy="2607412"/>
          </a:xfrm>
        </p:grpSpPr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716016" y="908720"/>
              <a:ext cx="4968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entaur" pitchFamily="18" charset="0"/>
                </a:rPr>
                <a:t>Debated </a:t>
              </a:r>
              <a:r>
                <a:rPr lang="en-US" sz="2000" b="1" dirty="0" smtClean="0">
                  <a:latin typeface="Centaur" pitchFamily="18" charset="0"/>
                </a:rPr>
                <a:t>“saw-tooth” </a:t>
              </a:r>
              <a:r>
                <a:rPr lang="en-US" sz="2000" b="1" dirty="0" smtClean="0">
                  <a:latin typeface="Centaur" pitchFamily="18" charset="0"/>
                  <a:sym typeface="Symbol"/>
                </a:rPr>
                <a:t></a:t>
              </a:r>
              <a:r>
                <a:rPr lang="en-US" sz="2000" b="1" dirty="0" smtClean="0">
                  <a:latin typeface="Centaur" pitchFamily="18" charset="0"/>
                </a:rPr>
                <a:t>-ray multiplicity</a:t>
              </a:r>
            </a:p>
          </p:txBody>
        </p:sp>
        <p:pic>
          <p:nvPicPr>
            <p:cNvPr id="35" name="Image 34" descr="SawtoothGamma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1268760"/>
              <a:ext cx="3268249" cy="2247372"/>
            </a:xfrm>
            <a:prstGeom prst="rect">
              <a:avLst/>
            </a:prstGeom>
          </p:spPr>
        </p:pic>
      </p:grpSp>
      <p:pic>
        <p:nvPicPr>
          <p:cNvPr id="39" name="Image 38" descr="SawtoothGamma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96752"/>
            <a:ext cx="3312368" cy="2319150"/>
          </a:xfrm>
          <a:prstGeom prst="rect">
            <a:avLst/>
          </a:prstGeom>
        </p:spPr>
      </p:pic>
      <p:grpSp>
        <p:nvGrpSpPr>
          <p:cNvPr id="41" name="Groupe 40"/>
          <p:cNvGrpSpPr/>
          <p:nvPr/>
        </p:nvGrpSpPr>
        <p:grpSpPr>
          <a:xfrm>
            <a:off x="396000" y="2285638"/>
            <a:ext cx="3391523" cy="1944000"/>
            <a:chOff x="396000" y="2285638"/>
            <a:chExt cx="3391523" cy="1944000"/>
          </a:xfrm>
        </p:grpSpPr>
        <p:pic>
          <p:nvPicPr>
            <p:cNvPr id="31" name="Image 30" descr="NSawtooth-Mass.PNG"/>
            <p:cNvPicPr>
              <a:picLocks noChangeAspect="1"/>
            </p:cNvPicPr>
            <p:nvPr/>
          </p:nvPicPr>
          <p:blipFill>
            <a:blip r:embed="rId6" cstate="print"/>
            <a:srcRect t="3817" b="2545"/>
            <a:stretch>
              <a:fillRect/>
            </a:stretch>
          </p:blipFill>
          <p:spPr>
            <a:xfrm>
              <a:off x="396000" y="2285638"/>
              <a:ext cx="3391523" cy="19440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296000" y="2348880"/>
              <a:ext cx="2520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908720"/>
            <a:ext cx="1728192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836712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</a:t>
            </a:r>
            <a:r>
              <a:rPr lang="fr-FR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How ?</a:t>
            </a:r>
            <a:endParaRPr lang="fr-FR" sz="2000" dirty="0" smtClean="0">
              <a:solidFill>
                <a:schemeClr val="bg1"/>
              </a:solidFill>
              <a:latin typeface="Centaur" pitchFamily="18" charset="0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The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saw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-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tooth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ray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multiplicity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</a:t>
            </a:r>
            <a:r>
              <a:rPr lang="fr-FR" sz="2800" b="1" dirty="0" err="1" smtClean="0">
                <a:latin typeface="Centaur" pitchFamily="18" charset="0"/>
                <a:ea typeface="Batang" pitchFamily="18" charset="-127"/>
              </a:rPr>
              <a:t>enigma</a:t>
            </a:r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 (2)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60000" y="980728"/>
            <a:ext cx="738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NuBall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@IPNO for </a:t>
            </a:r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inspecting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 a </a:t>
            </a:r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saw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-</a:t>
            </a:r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tooth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  <a:sym typeface="Symbol"/>
              </a:rPr>
              <a:t>-ray </a:t>
            </a:r>
            <a:r>
              <a:rPr lang="fr-FR" sz="2400" b="1" dirty="0" err="1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  <a:sym typeface="Symbol"/>
              </a:rPr>
              <a:t>multiplicity</a:t>
            </a:r>
            <a:r>
              <a:rPr lang="fr-FR" sz="2400" b="1" dirty="0" smtClean="0">
                <a:solidFill>
                  <a:srgbClr val="FF0000"/>
                </a:solidFill>
                <a:latin typeface="Centaur" pitchFamily="18" charset="0"/>
                <a:ea typeface="Batang" pitchFamily="18" charset="-127"/>
                <a:sym typeface="Symbol"/>
              </a:rPr>
              <a:t> </a:t>
            </a:r>
            <a:endParaRPr lang="fr-FR" sz="2400" b="1" dirty="0" smtClean="0">
              <a:solidFill>
                <a:srgbClr val="FF0000"/>
              </a:solidFill>
              <a:latin typeface="Centaur" pitchFamily="18" charset="0"/>
              <a:ea typeface="Batang" pitchFamily="18" charset="-127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51520" y="3356992"/>
            <a:ext cx="10369152" cy="2809111"/>
            <a:chOff x="251520" y="3356992"/>
            <a:chExt cx="10369152" cy="2809111"/>
          </a:xfrm>
        </p:grpSpPr>
        <p:sp>
          <p:nvSpPr>
            <p:cNvPr id="17" name="ZoneTexte 16"/>
            <p:cNvSpPr txBox="1"/>
            <p:nvPr/>
          </p:nvSpPr>
          <p:spPr>
            <a:xfrm>
              <a:off x="251520" y="3356992"/>
              <a:ext cx="889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"/>
                </a:rPr>
                <a:t>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Proton ~2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AMeV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+ actinide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target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:</a:t>
              </a:r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ex:   p  + 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238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U  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" pitchFamily="2" charset="2"/>
                </a:rPr>
                <a:t>  </a:t>
              </a:r>
              <a:r>
                <a:rPr lang="fr-FR" sz="1600" baseline="300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239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Np       (E* as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low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as possible,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around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B</a:t>
              </a:r>
              <a:r>
                <a:rPr lang="fr-FR" sz="1600" b="1" baseline="-25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f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)               </a:t>
              </a:r>
              <a:endParaRPr lang="fr-FR" sz="1600" b="1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1520" y="4104000"/>
              <a:ext cx="1036915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"/>
                </a:rPr>
                <a:t>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Expertise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available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at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IPNO for prompt/</a:t>
              </a:r>
              <a:r>
                <a:rPr lang="fr-FR" sz="1600" b="1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delayed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Symbol"/>
                </a:rPr>
                <a:t>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Wingdings 2"/>
                </a:rPr>
                <a:t>-rays in fission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(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2"/>
                </a:rPr>
                <a:t>expt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2"/>
                </a:rPr>
                <a:t> by J.N.Wilson)</a:t>
              </a:r>
            </a:p>
            <a:p>
              <a:endParaRPr lang="fr-FR" sz="1600" b="1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Asset</a:t>
              </a:r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of </a:t>
              </a:r>
              <a:r>
                <a:rPr lang="fr-FR" sz="1600" b="1" dirty="0" err="1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NuBall</a:t>
              </a:r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:</a:t>
              </a:r>
            </a:p>
            <a:p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- 24*4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Ge’s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for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discrete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Symbol"/>
                </a:rPr>
                <a:t>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–rays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from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u="sng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below</a:t>
              </a:r>
              <a:r>
                <a:rPr lang="fr-FR" sz="1600" u="sng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and </a:t>
              </a:r>
              <a:r>
                <a:rPr lang="fr-FR" sz="1600" u="sng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above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isomer</a:t>
              </a:r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- 36 LaBr</a:t>
              </a:r>
              <a:r>
                <a:rPr lang="fr-FR" sz="1600" b="1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3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for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additonnal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efficiency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in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counting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M</a:t>
              </a:r>
              <a:r>
                <a:rPr lang="fr-FR" sz="1600" baseline="-25000" dirty="0" smtClean="0">
                  <a:latin typeface="Centaur" pitchFamily="18" charset="0"/>
                  <a:ea typeface="Batang" pitchFamily="18" charset="-127"/>
                  <a:sym typeface="Symbol"/>
                </a:rPr>
                <a:t> </a:t>
              </a:r>
            </a:p>
            <a:p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CORSET-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like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: trigger, </a:t>
              </a:r>
              <a:r>
                <a:rPr lang="fr-FR" sz="1600" b="1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timing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,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selectivity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, Doppler correction</a:t>
              </a:r>
            </a:p>
            <a:p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AGA Arabesque" pitchFamily="2" charset="2"/>
                </a:rPr>
                <a:t>                                     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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Symbol"/>
                </a:rPr>
                <a:t>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3"/>
                </a:rPr>
                <a:t>remove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3"/>
                </a:rPr>
                <a:t>randoms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 (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3"/>
                </a:rPr>
                <a:t>after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Symbol"/>
                </a:rPr>
                <a:t>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3"/>
                </a:rPr>
                <a:t>decay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) in the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Wingdings 3"/>
                </a:rPr>
                <a:t>delayed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 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Symbol"/>
                </a:rPr>
                <a:t> </a:t>
              </a:r>
              <a:r>
                <a:rPr lang="fr-FR" sz="1600" dirty="0" err="1" smtClean="0">
                  <a:latin typeface="Batang" pitchFamily="18" charset="-127"/>
                  <a:ea typeface="Batang" pitchFamily="18" charset="-127"/>
                  <a:sym typeface="Symbol"/>
                </a:rPr>
                <a:t>spectrum</a:t>
              </a:r>
              <a:r>
                <a:rPr lang="fr-FR" sz="1600" dirty="0" smtClean="0">
                  <a:latin typeface="Batang" pitchFamily="18" charset="-127"/>
                  <a:ea typeface="Batang" pitchFamily="18" charset="-127"/>
                  <a:sym typeface="Wingdings 3"/>
                </a:rPr>
                <a:t> </a:t>
              </a:r>
              <a:endParaRPr lang="fr-FR" sz="1600" dirty="0" smtClean="0">
                <a:latin typeface="Batang" pitchFamily="18" charset="-127"/>
                <a:ea typeface="Batang" pitchFamily="18" charset="-127"/>
                <a:sym typeface="AGA Arabesque" pitchFamily="2" charset="2"/>
              </a:endParaRPr>
            </a:p>
          </p:txBody>
        </p:sp>
        <p:sp>
          <p:nvSpPr>
            <p:cNvPr id="16" name="Accolade ouvrante 15"/>
            <p:cNvSpPr/>
            <p:nvPr/>
          </p:nvSpPr>
          <p:spPr>
            <a:xfrm>
              <a:off x="467544" y="4644000"/>
              <a:ext cx="45719" cy="1476000"/>
            </a:xfrm>
            <a:prstGeom prst="leftBrace">
              <a:avLst/>
            </a:prstGeom>
            <a:ln w="31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51520" y="165600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latin typeface="Batang" pitchFamily="18" charset="-127"/>
                <a:ea typeface="Batang" pitchFamily="18" charset="-127"/>
                <a:sym typeface="Wingdings 2"/>
              </a:rPr>
              <a:t>Priority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:  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Probe the possible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connection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of the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saw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-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tooth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shape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and the occurrence of      </a:t>
            </a:r>
          </a:p>
          <a:p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             population of (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above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-)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isomeric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states </a:t>
            </a:r>
            <a:r>
              <a:rPr lang="fr-FR" sz="1600" dirty="0" err="1" smtClean="0">
                <a:latin typeface="Batang" pitchFamily="18" charset="-127"/>
                <a:ea typeface="Batang" pitchFamily="18" charset="-127"/>
                <a:sym typeface="Wingdings 2"/>
              </a:rPr>
              <a:t>at</a:t>
            </a:r>
            <a:r>
              <a:rPr lang="fr-FR" sz="1600" dirty="0" smtClean="0">
                <a:latin typeface="Batang" pitchFamily="18" charset="-127"/>
                <a:ea typeface="Batang" pitchFamily="18" charset="-127"/>
                <a:sym typeface="Wingdings 2"/>
              </a:rPr>
              <a:t> scission</a:t>
            </a:r>
          </a:p>
          <a:p>
            <a:endParaRPr lang="fr-FR" sz="1600" b="1" dirty="0" smtClean="0">
              <a:latin typeface="Batang" pitchFamily="18" charset="-127"/>
              <a:ea typeface="Batang" pitchFamily="18" charset="-127"/>
              <a:sym typeface="Wingdings 2"/>
            </a:endParaRPr>
          </a:p>
          <a:p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        </a:t>
            </a:r>
            <a:r>
              <a:rPr lang="fr-FR" sz="1600" b="1" dirty="0" err="1" smtClean="0">
                <a:latin typeface="Batang" pitchFamily="18" charset="-127"/>
                <a:ea typeface="Batang" pitchFamily="18" charset="-127"/>
                <a:sym typeface="Wingdings 2"/>
              </a:rPr>
              <a:t>Simultaneous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  <a:r>
              <a:rPr lang="fr-FR" sz="1600" b="1" dirty="0" err="1" smtClean="0">
                <a:latin typeface="Batang" pitchFamily="18" charset="-127"/>
                <a:ea typeface="Batang" pitchFamily="18" charset="-127"/>
                <a:sym typeface="Wingdings 2"/>
              </a:rPr>
              <a:t>measurement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</a:p>
          <a:p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        of prompt and </a:t>
            </a:r>
            <a:r>
              <a:rPr lang="fr-FR" sz="1600" b="1" dirty="0" err="1" smtClean="0">
                <a:latin typeface="Batang" pitchFamily="18" charset="-127"/>
                <a:ea typeface="Batang" pitchFamily="18" charset="-127"/>
                <a:sym typeface="Wingdings 2"/>
              </a:rPr>
              <a:t>delayed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Symbol"/>
              </a:rPr>
              <a:t></a:t>
            </a:r>
            <a:r>
              <a:rPr lang="fr-FR" sz="1600" b="1" dirty="0" smtClean="0">
                <a:latin typeface="Batang" pitchFamily="18" charset="-127"/>
                <a:ea typeface="Batang" pitchFamily="18" charset="-127"/>
                <a:sym typeface="Wingdings 2"/>
              </a:rPr>
              <a:t> radiations </a:t>
            </a:r>
            <a:endParaRPr lang="fr-FR" sz="1600" dirty="0" smtClean="0">
              <a:latin typeface="Batang" pitchFamily="18" charset="-127"/>
              <a:ea typeface="Batang" pitchFamily="18" charset="-127"/>
              <a:sym typeface="AGA Arabesque" pitchFamily="2" charset="2"/>
            </a:endParaRPr>
          </a:p>
        </p:txBody>
      </p:sp>
      <p:sp>
        <p:nvSpPr>
          <p:cNvPr id="20" name="Pensées 19"/>
          <p:cNvSpPr/>
          <p:nvPr/>
        </p:nvSpPr>
        <p:spPr>
          <a:xfrm>
            <a:off x="4499992" y="2204864"/>
            <a:ext cx="4644008" cy="1080120"/>
          </a:xfrm>
          <a:prstGeom prst="cloud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716016" y="2420888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   Is the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saw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-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tooth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dip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‘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delay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-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dependent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’?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Is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there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a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different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L population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near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magicity</a:t>
            </a:r>
            <a:r>
              <a:rPr lang="fr-FR" sz="1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 2"/>
              </a:rPr>
              <a:t> ?</a:t>
            </a:r>
          </a:p>
        </p:txBody>
      </p:sp>
      <p:sp>
        <p:nvSpPr>
          <p:cNvPr id="22" name="Flèche courbée vers la droite 21"/>
          <p:cNvSpPr/>
          <p:nvPr/>
        </p:nvSpPr>
        <p:spPr>
          <a:xfrm>
            <a:off x="323528" y="2060848"/>
            <a:ext cx="395536" cy="792088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11560" y="6192000"/>
            <a:ext cx="8136904" cy="338554"/>
            <a:chOff x="611560" y="6192000"/>
            <a:chExt cx="8136904" cy="338554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611560" y="6264000"/>
              <a:ext cx="7848872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008000" y="6192000"/>
              <a:ext cx="7740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  <a:latin typeface="Batang" pitchFamily="18" charset="-127"/>
                  <a:ea typeface="Batang" pitchFamily="18" charset="-127"/>
                  <a:sym typeface="Wingdings 2"/>
                </a:rPr>
                <a:t>A T T E M P T    T O   S O R T   A C C O R D I N G    T O    M A S S</a:t>
              </a:r>
              <a:endParaRPr lang="fr-FR" sz="1600" b="1" dirty="0" smtClean="0">
                <a:latin typeface="Batang" pitchFamily="18" charset="-127"/>
                <a:ea typeface="Batang" pitchFamily="18" charset="-127"/>
                <a:sym typeface="Wingdings 2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-36000" y="2736000"/>
            <a:ext cx="8603675" cy="1116000"/>
            <a:chOff x="-432818" y="3006749"/>
            <a:chExt cx="8603675" cy="1116000"/>
          </a:xfrm>
        </p:grpSpPr>
        <p:sp>
          <p:nvSpPr>
            <p:cNvPr id="31" name="Rectangle à coins arrondis 30"/>
            <p:cNvSpPr/>
            <p:nvPr/>
          </p:nvSpPr>
          <p:spPr>
            <a:xfrm rot="-2220000">
              <a:off x="-432818" y="3006749"/>
              <a:ext cx="8603675" cy="1116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 rot="19380000">
              <a:off x="365636" y="3302750"/>
              <a:ext cx="7122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Batang" pitchFamily="18" charset="-127"/>
                  <a:ea typeface="Batang" pitchFamily="18" charset="-127"/>
                </a:rPr>
                <a:t>I   N   N   O   V   A   T   I   V   E          A   T   T   E   M   P   T    </a:t>
              </a:r>
              <a:endParaRPr lang="fr-FR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52000" y="1052736"/>
            <a:ext cx="8640960" cy="2016224"/>
          </a:xfrm>
          <a:prstGeom prst="roundRect">
            <a:avLst/>
          </a:prstGeom>
          <a:solidFill>
            <a:srgbClr val="2D223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entaur" pitchFamily="18" charset="0"/>
                <a:ea typeface="Batang" pitchFamily="18" charset="-127"/>
              </a:rPr>
              <a:t>Conclusions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196752"/>
            <a:ext cx="8280920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NuBall</a:t>
            </a:r>
            <a:r>
              <a:rPr lang="fr-FR" sz="24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@IPNO:</a:t>
            </a:r>
          </a:p>
          <a:p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Clear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opportunity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for </a:t>
            </a:r>
            <a:r>
              <a:rPr lang="fr-FR" sz="2400" u="sng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innovative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studies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of </a:t>
            </a:r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reactions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dynamics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at</a:t>
            </a:r>
            <a:r>
              <a:rPr lang="fr-FR" sz="24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V</a:t>
            </a:r>
            <a:r>
              <a:rPr lang="fr-FR" sz="2400" baseline="-25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B</a:t>
            </a:r>
          </a:p>
          <a:p>
            <a:endParaRPr lang="fr-FR" sz="2000" b="1" baseline="-25000" dirty="0" smtClean="0">
              <a:solidFill>
                <a:schemeClr val="bg1"/>
              </a:solidFill>
              <a:latin typeface="Centaur" pitchFamily="18" charset="0"/>
              <a:ea typeface="Batang" pitchFamily="18" charset="-127"/>
              <a:sym typeface="Symbol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 </a:t>
            </a:r>
            <a:r>
              <a: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Suited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set of 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beams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(light to 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heavy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ions, protons)</a:t>
            </a:r>
          </a:p>
          <a:p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  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Hybrid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high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-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efficiency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-</a:t>
            </a:r>
            <a:r>
              <a:rPr lang="fr-FR" sz="2000" b="1" dirty="0" err="1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array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 (E</a:t>
            </a:r>
            <a:r>
              <a:rPr lang="fr-FR" sz="2000" b="1" baseline="-25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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 and ~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M</a:t>
            </a:r>
            <a:r>
              <a:rPr lang="fr-FR" sz="2000" b="1" baseline="-25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Symbol"/>
              </a:rPr>
              <a:t></a:t>
            </a:r>
            <a:r>
              <a: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rPr>
              <a:t>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51520" y="3140968"/>
            <a:ext cx="8640960" cy="1368152"/>
            <a:chOff x="251520" y="3140968"/>
            <a:chExt cx="8640960" cy="136815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51520" y="3140968"/>
              <a:ext cx="8640960" cy="1368152"/>
            </a:xfrm>
            <a:prstGeom prst="roundRect">
              <a:avLst/>
            </a:prstGeom>
            <a:solidFill>
              <a:schemeClr val="accent4">
                <a:lumMod val="5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7544" y="3212976"/>
              <a:ext cx="828092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Feasibility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at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 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« </a:t>
              </a:r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shortest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»-</a:t>
              </a:r>
              <a:r>
                <a:rPr lang="fr-FR" sz="2400" b="1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term</a:t>
              </a:r>
              <a:r>
                <a:rPr lang="fr-FR" sz="24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  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(first « 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bunch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 » of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experiments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)</a:t>
              </a:r>
              <a:endParaRPr lang="fr-FR" sz="2000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4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	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  CORSET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successfully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used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at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IPNO</a:t>
              </a:r>
              <a:endPara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000" b="1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Wingdings 2"/>
                </a:rPr>
                <a:t>	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 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Methods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/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analysis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: expertise </a:t>
              </a:r>
              <a:r>
                <a:rPr lang="fr-FR" sz="2000" dirty="0" err="1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available</a:t>
              </a:r>
              <a:r>
                <a:rPr lang="fr-FR" sz="2000" dirty="0" smtClean="0">
                  <a:solidFill>
                    <a:schemeClr val="bg1"/>
                  </a:solidFill>
                  <a:latin typeface="Centaur" pitchFamily="18" charset="0"/>
                  <a:ea typeface="Batang" pitchFamily="18" charset="-127"/>
                  <a:sym typeface="Symbol"/>
                </a:rPr>
                <a:t> on site</a:t>
              </a:r>
              <a:endParaRPr lang="fr-FR" sz="2000" b="1" dirty="0" smtClean="0">
                <a:solidFill>
                  <a:schemeClr val="bg1"/>
                </a:solidFill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1520" y="4869160"/>
            <a:ext cx="8640960" cy="1152128"/>
            <a:chOff x="251520" y="4869160"/>
            <a:chExt cx="8640960" cy="1152128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51520" y="4869160"/>
              <a:ext cx="8640960" cy="11521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68000" y="4869160"/>
              <a:ext cx="828092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Further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/</a:t>
              </a:r>
              <a:r>
                <a:rPr lang="fr-FR" sz="24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deeper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  </a:t>
              </a:r>
              <a:r>
                <a:rPr lang="fr-FR" sz="24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at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 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« short/</a:t>
              </a:r>
              <a:r>
                <a:rPr lang="fr-FR" sz="24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mid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 »-</a:t>
              </a:r>
              <a:r>
                <a:rPr lang="fr-FR" sz="24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term</a:t>
              </a:r>
              <a:r>
                <a:rPr lang="fr-FR" sz="24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  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(second 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« 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bunch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 » of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experiments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Wingdings 2"/>
                </a:rPr>
                <a:t>)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400" dirty="0" smtClean="0">
                  <a:latin typeface="Centaur" pitchFamily="18" charset="0"/>
                  <a:ea typeface="Batang" pitchFamily="18" charset="-127"/>
                  <a:sym typeface="Symbol"/>
                </a:rPr>
                <a:t>	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Symbol"/>
                </a:rPr>
                <a:t>  Combine PARIS clusters to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NuBall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	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Symbol"/>
                </a:rPr>
                <a:t>  Go to LI/BICORNE neutron </a:t>
              </a:r>
              <a:r>
                <a:rPr lang="fr-FR" sz="2000" dirty="0" err="1" smtClean="0">
                  <a:latin typeface="Centaur" pitchFamily="18" charset="0"/>
                  <a:ea typeface="Batang" pitchFamily="18" charset="-127"/>
                  <a:sym typeface="Symbol"/>
                </a:rPr>
                <a:t>beam</a:t>
              </a:r>
              <a:r>
                <a:rPr lang="fr-FR" sz="2000" dirty="0" smtClean="0">
                  <a:latin typeface="Centaur" pitchFamily="18" charset="0"/>
                  <a:ea typeface="Batang" pitchFamily="18" charset="-127"/>
                  <a:sym typeface="Symbol"/>
                </a:rPr>
                <a:t> line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732240" y="2204864"/>
            <a:ext cx="2016224" cy="720080"/>
            <a:chOff x="251520" y="4869160"/>
            <a:chExt cx="2016224" cy="720080"/>
          </a:xfrm>
        </p:grpSpPr>
        <p:sp>
          <p:nvSpPr>
            <p:cNvPr id="15" name="Ellipse 14"/>
            <p:cNvSpPr/>
            <p:nvPr/>
          </p:nvSpPr>
          <p:spPr>
            <a:xfrm>
              <a:off x="251520" y="4869160"/>
              <a:ext cx="1944216" cy="72008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68000" y="4869160"/>
              <a:ext cx="1799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M.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Kmiecik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  <a:p>
              <a:r>
                <a:rPr lang="fr-FR" sz="2000" b="1" dirty="0" smtClean="0">
                  <a:latin typeface="Centaur" pitchFamily="18" charset="0"/>
                  <a:ea typeface="Batang" pitchFamily="18" charset="-127"/>
                  <a:sym typeface="Wingdings 2"/>
                </a:rPr>
                <a:t>S. </a:t>
              </a:r>
              <a:r>
                <a:rPr lang="fr-FR" sz="2000" b="1" dirty="0" err="1" smtClean="0">
                  <a:latin typeface="Centaur" pitchFamily="18" charset="0"/>
                  <a:ea typeface="Batang" pitchFamily="18" charset="-127"/>
                  <a:sym typeface="Wingdings 2"/>
                </a:rPr>
                <a:t>Oberstedt</a:t>
              </a:r>
              <a:endParaRPr lang="fr-FR" sz="2000" b="1" dirty="0" smtClean="0">
                <a:latin typeface="Centaur" pitchFamily="18" charset="0"/>
                <a:ea typeface="Batang" pitchFamily="18" charset="-127"/>
                <a:sym typeface="Wingdings 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ob_8ec09a_1ee0890b.jpg"/>
          <p:cNvPicPr>
            <a:picLocks noChangeAspect="1"/>
          </p:cNvPicPr>
          <p:nvPr/>
        </p:nvPicPr>
        <p:blipFill>
          <a:blip r:embed="rId2" cstate="print">
            <a:lum bright="73000" contrast="-7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4" name="ZoneTexte 3"/>
          <p:cNvSpPr txBox="1"/>
          <p:nvPr/>
        </p:nvSpPr>
        <p:spPr>
          <a:xfrm flipH="1">
            <a:off x="36000" y="658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ALTO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NuBall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Hybrid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fr-FR" sz="1200" dirty="0" err="1" smtClean="0">
                <a:latin typeface="Batang" pitchFamily="18" charset="-127"/>
                <a:ea typeface="Batang" pitchFamily="18" charset="-127"/>
              </a:rPr>
              <a:t>Spectrometer</a:t>
            </a:r>
            <a:r>
              <a:rPr lang="fr-FR" sz="1200" dirty="0" smtClean="0">
                <a:latin typeface="Batang" pitchFamily="18" charset="-127"/>
                <a:ea typeface="Batang" pitchFamily="18" charset="-127"/>
              </a:rPr>
              <a:t> Workshop 2016                                  		                   Ch. Schmitt, GANIL			</a:t>
            </a:r>
            <a:endParaRPr lang="fr-FR" sz="1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8" y="278092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astellar" pitchFamily="18" charset="0"/>
                <a:ea typeface="Batang" pitchFamily="18" charset="-127"/>
              </a:rPr>
              <a:t>T H A N K     Y O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D223A">
            <a:alpha val="85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>
            <a:latin typeface="Batang" pitchFamily="18" charset="-127"/>
            <a:ea typeface="Batang" pitchFamily="18" charset="-127"/>
            <a:sym typeface="Wingdings 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7835</TotalTime>
  <Words>1616</Words>
  <Application>Microsoft Office PowerPoint</Application>
  <PresentationFormat>Affichage à l'écran (4:3)</PresentationFormat>
  <Paragraphs>262</Paragraphs>
  <Slides>22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Graph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EXTRAS </vt:lpstr>
      <vt:lpstr>   Fission time scales</vt:lpstr>
      <vt:lpstr>Diapositive 12</vt:lpstr>
      <vt:lpstr>Diapositive 13</vt:lpstr>
      <vt:lpstr>CORSET fission-fragment detector </vt:lpstr>
      <vt:lpstr>Diapositive 15</vt:lpstr>
      <vt:lpstr>Mass-Angle correlation in QF-fusion discrimination</vt:lpstr>
      <vt:lpstr>Diapositive 17</vt:lpstr>
      <vt:lpstr>Beams@IPNO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@ PARIS  </dc:title>
  <dc:creator>Schmitt Christelle</dc:creator>
  <cp:lastModifiedBy>schmitt</cp:lastModifiedBy>
  <cp:revision>777</cp:revision>
  <dcterms:created xsi:type="dcterms:W3CDTF">2013-01-05T12:08:30Z</dcterms:created>
  <dcterms:modified xsi:type="dcterms:W3CDTF">2016-05-19T17:55:13Z</dcterms:modified>
</cp:coreProperties>
</file>