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59"/>
  </p:notesMasterIdLst>
  <p:handoutMasterIdLst>
    <p:handoutMasterId r:id="rId60"/>
  </p:handoutMasterIdLst>
  <p:sldIdLst>
    <p:sldId id="909" r:id="rId3"/>
    <p:sldId id="1033" r:id="rId4"/>
    <p:sldId id="1042" r:id="rId5"/>
    <p:sldId id="1047" r:id="rId6"/>
    <p:sldId id="1037" r:id="rId7"/>
    <p:sldId id="1038" r:id="rId8"/>
    <p:sldId id="1048" r:id="rId9"/>
    <p:sldId id="1057" r:id="rId10"/>
    <p:sldId id="1041" r:id="rId11"/>
    <p:sldId id="1058" r:id="rId12"/>
    <p:sldId id="1059" r:id="rId13"/>
    <p:sldId id="1061" r:id="rId14"/>
    <p:sldId id="1062" r:id="rId15"/>
    <p:sldId id="1063" r:id="rId16"/>
    <p:sldId id="1039" r:id="rId17"/>
    <p:sldId id="1031" r:id="rId18"/>
    <p:sldId id="1086" r:id="rId19"/>
    <p:sldId id="1032" r:id="rId20"/>
    <p:sldId id="1036" r:id="rId21"/>
    <p:sldId id="1034" r:id="rId22"/>
    <p:sldId id="1065" r:id="rId23"/>
    <p:sldId id="1017" r:id="rId24"/>
    <p:sldId id="1035" r:id="rId25"/>
    <p:sldId id="936" r:id="rId26"/>
    <p:sldId id="1074" r:id="rId27"/>
    <p:sldId id="1070" r:id="rId28"/>
    <p:sldId id="1043" r:id="rId29"/>
    <p:sldId id="1060" r:id="rId30"/>
    <p:sldId id="1068" r:id="rId31"/>
    <p:sldId id="913" r:id="rId32"/>
    <p:sldId id="927" r:id="rId33"/>
    <p:sldId id="933" r:id="rId34"/>
    <p:sldId id="1071" r:id="rId35"/>
    <p:sldId id="1079" r:id="rId36"/>
    <p:sldId id="1080" r:id="rId37"/>
    <p:sldId id="1084" r:id="rId38"/>
    <p:sldId id="1082" r:id="rId39"/>
    <p:sldId id="1087" r:id="rId40"/>
    <p:sldId id="1097" r:id="rId41"/>
    <p:sldId id="991" r:id="rId42"/>
    <p:sldId id="993" r:id="rId43"/>
    <p:sldId id="994" r:id="rId44"/>
    <p:sldId id="1012" r:id="rId45"/>
    <p:sldId id="1088" r:id="rId46"/>
    <p:sldId id="1094" r:id="rId47"/>
    <p:sldId id="1095" r:id="rId48"/>
    <p:sldId id="1096" r:id="rId49"/>
    <p:sldId id="1081" r:id="rId50"/>
    <p:sldId id="1098" r:id="rId51"/>
    <p:sldId id="1102" r:id="rId52"/>
    <p:sldId id="1103" r:id="rId53"/>
    <p:sldId id="959" r:id="rId54"/>
    <p:sldId id="473" r:id="rId55"/>
    <p:sldId id="1099" r:id="rId56"/>
    <p:sldId id="1100" r:id="rId57"/>
    <p:sldId id="1101" r:id="rId58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15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20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FF"/>
    <a:srgbClr val="0066FF"/>
    <a:srgbClr val="FFFFCC"/>
    <a:srgbClr val="66FFCC"/>
    <a:srgbClr val="FF9966"/>
    <a:srgbClr val="FF6600"/>
    <a:srgbClr val="94B0BE"/>
    <a:srgbClr val="FFFF99"/>
    <a:srgbClr val="5E8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65" y="-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095D-D0CF-4540-8B66-1ADE1C7FACD1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615EA-8F8B-47AA-90DD-A0ED9BBBA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72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2F4163-F7D2-4391-8A48-258991BAA6D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921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58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89BC7-4ED2-8746-A914-BDA297D6E14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7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have.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Unique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None off the shelf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F4163-F7D2-4391-8A48-258991BAA6DF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180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C5E0B-3FF7-4648-BAE5-1082173B7D07}" type="slidenum">
              <a:rPr lang="en-AU"/>
              <a:pPr/>
              <a:t>34</a:t>
            </a:fld>
            <a:endParaRPr lang="en-A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C5E0B-3FF7-4648-BAE5-1082173B7D07}" type="slidenum">
              <a:rPr lang="en-AU"/>
              <a:pPr/>
              <a:t>35</a:t>
            </a:fld>
            <a:endParaRPr lang="en-A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C5E0B-3FF7-4648-BAE5-1082173B7D07}" type="slidenum">
              <a:rPr lang="en-AU"/>
              <a:pPr/>
              <a:t>40</a:t>
            </a:fld>
            <a:endParaRPr lang="en-A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C5E0B-3FF7-4648-BAE5-1082173B7D07}" type="slidenum">
              <a:rPr lang="en-AU"/>
              <a:pPr/>
              <a:t>45</a:t>
            </a:fld>
            <a:endParaRPr lang="en-A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C5E0B-3FF7-4648-BAE5-1082173B7D07}" type="slidenum">
              <a:rPr lang="en-AU"/>
              <a:pPr/>
              <a:t>46</a:t>
            </a:fld>
            <a:endParaRPr lang="en-A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C5E0B-3FF7-4648-BAE5-1082173B7D07}" type="slidenum">
              <a:rPr lang="en-AU"/>
              <a:pPr/>
              <a:t>47</a:t>
            </a:fld>
            <a:endParaRPr lang="en-A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C5E0B-3FF7-4648-BAE5-1082173B7D07}" type="slidenum">
              <a:rPr lang="en-AU"/>
              <a:pPr/>
              <a:t>54</a:t>
            </a:fld>
            <a:endParaRPr lang="en-A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4652972"/>
            <a:ext cx="9144000" cy="2205037"/>
          </a:xfrm>
          <a:prstGeom prst="rect">
            <a:avLst/>
          </a:prstGeom>
          <a:solidFill>
            <a:srgbClr val="94B0B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5" y="4652963"/>
            <a:ext cx="8280400" cy="525106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800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endParaRPr lang="en-AU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90D604-0C6C-486A-AE90-5994DF1A3168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8"/>
            <a:ext cx="9144000" cy="765175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/>
            <a:endParaRPr lang="en-US"/>
          </a:p>
        </p:txBody>
      </p:sp>
      <p:pic>
        <p:nvPicPr>
          <p:cNvPr id="8201" name="Picture 9" descr="ANU_LOGO_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6" y="115889"/>
            <a:ext cx="1511300" cy="525462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8" y="1914589"/>
            <a:ext cx="8207375" cy="65075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F8A61-824C-40E4-B430-1BEB40BA3FF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8" y="765175"/>
            <a:ext cx="2058988" cy="5360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765175"/>
            <a:ext cx="6029325" cy="5360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6138A-BA0E-4C01-B2DB-F9159B86472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20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7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61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8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3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53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1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8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4603E-43AB-4206-ACA1-4627A222C23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37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93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1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DB602-36CB-4E4D-A753-0C8275D9BB2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2A28A-3D1D-4E2F-9ADD-AED74A8656F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91BB8-0673-4D00-A29E-C272C579C3E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C26AC-D5DF-4636-99C0-EE06A4CD750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DFF3C-5D78-4883-AD37-D748D2605446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B39CC-0648-43AF-BC4E-E0BB80CF569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BE119-ADD9-4C8F-8306-ABEB5324B8A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94B0B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24525" y="65976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97650"/>
            <a:ext cx="5040312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AU"/>
              <a:t>Footer text goes in here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8" y="6597650"/>
            <a:ext cx="5857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E5826D-D51D-452A-8E12-E68DA9DAADAC}" type="slidenum">
              <a:rPr lang="en-AU"/>
              <a:pPr/>
              <a:t>‹#›</a:t>
            </a:fld>
            <a:endParaRPr lang="en-A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8"/>
            <a:ext cx="9144000" cy="765175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/>
            <a:endParaRPr lang="en-US"/>
          </a:p>
        </p:txBody>
      </p:sp>
      <p:pic>
        <p:nvPicPr>
          <p:cNvPr id="1033" name="Picture 9" descr="ANU_LOGO_WHI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6" y="115889"/>
            <a:ext cx="1511300" cy="5254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Footer text goes in here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4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jpeg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7.wmf"/><Relationship Id="rId11" Type="http://schemas.openxmlformats.org/officeDocument/2006/relationships/image" Target="../media/image91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99.wmf"/><Relationship Id="rId4" Type="http://schemas.openxmlformats.org/officeDocument/2006/relationships/image" Target="../media/image100.png"/><Relationship Id="rId9" Type="http://schemas.openxmlformats.org/officeDocument/2006/relationships/oleObject" Target="../embeddings/oleObject1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4.wmf"/><Relationship Id="rId3" Type="http://schemas.openxmlformats.org/officeDocument/2006/relationships/image" Target="../media/image16.png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307"/>
            <a:ext cx="9144000" cy="609219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5579" y="764704"/>
            <a:ext cx="7632845" cy="25922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5pPr>
            <a:lvl6pPr marL="457153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6pPr>
            <a:lvl7pPr marL="91430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7pPr>
            <a:lvl8pPr marL="1371458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8pPr>
            <a:lvl9pPr marL="182861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000" kern="0" dirty="0">
                <a:solidFill>
                  <a:schemeClr val="tx1"/>
                </a:solidFill>
              </a:rPr>
              <a:t>Static and dynamic moments in Nu-Ball: </a:t>
            </a:r>
            <a:endParaRPr lang="en-US" sz="4000" kern="0" dirty="0" smtClean="0">
              <a:solidFill>
                <a:schemeClr val="tx1"/>
              </a:solidFill>
            </a:endParaRPr>
          </a:p>
          <a:p>
            <a:pPr algn="ctr"/>
            <a:r>
              <a:rPr lang="en-US" sz="4000" kern="0" dirty="0" smtClean="0">
                <a:solidFill>
                  <a:schemeClr val="tx1"/>
                </a:solidFill>
              </a:rPr>
              <a:t>Tracking </a:t>
            </a:r>
            <a:r>
              <a:rPr lang="en-US" sz="4000" kern="0" dirty="0">
                <a:solidFill>
                  <a:schemeClr val="tx1"/>
                </a:solidFill>
              </a:rPr>
              <a:t>the emergence of nuclear collectivity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3568" y="5661258"/>
            <a:ext cx="7772400" cy="120424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65" indent="-34286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3" indent="-28572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2882" indent="-228577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034" indent="-228577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18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340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492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8645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5797" indent="-22857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kern="0" dirty="0" smtClean="0"/>
              <a:t>Andrew Stuchbery</a:t>
            </a:r>
          </a:p>
          <a:p>
            <a:pPr marL="0" indent="0" algn="ctr">
              <a:buNone/>
            </a:pPr>
            <a:r>
              <a:rPr lang="en-US" kern="0" dirty="0" smtClean="0"/>
              <a:t>Department of Nuclear Physics, ANU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364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Particle-vibration model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052736"/>
            <a:ext cx="428980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88024" y="3212976"/>
            <a:ext cx="4248472" cy="646331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Parameter </a:t>
            </a:r>
            <a:r>
              <a:rPr lang="en-US" dirty="0" smtClean="0">
                <a:sym typeface="Symbol"/>
              </a:rPr>
              <a:t> determines coupling between odd nucleon and core vibration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580112" y="2204864"/>
            <a:ext cx="2880320" cy="720080"/>
            <a:chOff x="5580112" y="1268760"/>
            <a:chExt cx="2880320" cy="720080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0112" y="1340768"/>
              <a:ext cx="2775198" cy="609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7740352" y="1268760"/>
              <a:ext cx="720080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/>
          <p:cNvCxnSpPr>
            <a:stCxn id="5" idx="0"/>
          </p:cNvCxnSpPr>
          <p:nvPr/>
        </p:nvCxnSpPr>
        <p:spPr>
          <a:xfrm flipV="1">
            <a:off x="6912260" y="2780930"/>
            <a:ext cx="828092" cy="4320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6136" y="4913873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Heyde</a:t>
            </a:r>
            <a:r>
              <a:rPr lang="en-US" sz="2000" dirty="0" smtClean="0"/>
              <a:t> &amp; </a:t>
            </a:r>
            <a:r>
              <a:rPr lang="en-US" sz="2000" dirty="0" err="1" smtClean="0"/>
              <a:t>Brussard</a:t>
            </a:r>
            <a:r>
              <a:rPr lang="en-US" sz="2000" dirty="0" smtClean="0"/>
              <a:t>, </a:t>
            </a:r>
            <a:endParaRPr lang="en-US" sz="2000" dirty="0" smtClean="0"/>
          </a:p>
          <a:p>
            <a:r>
              <a:rPr lang="en-US" sz="2000" dirty="0" smtClean="0"/>
              <a:t>NPA </a:t>
            </a:r>
            <a:r>
              <a:rPr lang="en-US" sz="2000" dirty="0" smtClean="0"/>
              <a:t>104, 81 (1967)</a:t>
            </a:r>
          </a:p>
          <a:p>
            <a:r>
              <a:rPr lang="en-US" sz="2000" dirty="0" err="1" smtClean="0"/>
              <a:t>Purrington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CPC 58, 211 (1990)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71600" y="5847655"/>
            <a:ext cx="3096344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Fit to energy levels in </a:t>
            </a:r>
            <a:r>
              <a:rPr lang="en-US" baseline="30000" dirty="0" smtClean="0"/>
              <a:t>113</a:t>
            </a:r>
            <a:r>
              <a:rPr lang="en-US" dirty="0" smtClean="0"/>
              <a:t>Cd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196752"/>
            <a:ext cx="4137398" cy="369332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1-3 phonons </a:t>
            </a:r>
            <a:r>
              <a:rPr lang="en-US" dirty="0" smtClean="0">
                <a:sym typeface="Symbol"/>
              </a:rPr>
              <a:t> </a:t>
            </a:r>
            <a:r>
              <a:rPr lang="en-US" dirty="0" smtClean="0"/>
              <a:t> s</a:t>
            </a:r>
            <a:r>
              <a:rPr lang="en-US" baseline="-25000" dirty="0" smtClean="0"/>
              <a:t>1/2</a:t>
            </a:r>
            <a:r>
              <a:rPr lang="en-US" dirty="0" smtClean="0"/>
              <a:t>, d</a:t>
            </a:r>
            <a:r>
              <a:rPr lang="en-US" baseline="-25000" dirty="0" smtClean="0"/>
              <a:t>3/2</a:t>
            </a:r>
            <a:r>
              <a:rPr lang="en-US" dirty="0" smtClean="0"/>
              <a:t>, d</a:t>
            </a:r>
            <a:r>
              <a:rPr lang="en-US" baseline="-25000" dirty="0" smtClean="0"/>
              <a:t>5/2</a:t>
            </a:r>
            <a:r>
              <a:rPr lang="en-US" dirty="0" smtClean="0"/>
              <a:t>, g</a:t>
            </a:r>
            <a:r>
              <a:rPr lang="en-US" baseline="-25000" dirty="0" smtClean="0"/>
              <a:t>7/2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63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</a:t>
            </a:r>
            <a:r>
              <a:rPr lang="en-US" sz="4000" dirty="0" smtClean="0">
                <a:solidFill>
                  <a:schemeClr val="bg1"/>
                </a:solidFill>
              </a:rPr>
              <a:t> factors &amp; PV coupling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960440" cy="437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 rot="10800000">
            <a:off x="4644008" y="19888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4601704" y="34484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24128" y="1844824"/>
            <a:ext cx="302433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g(5/2</a:t>
            </a:r>
            <a:r>
              <a:rPr lang="en-US" baseline="30000" dirty="0" smtClean="0"/>
              <a:t>+</a:t>
            </a:r>
            <a:r>
              <a:rPr lang="en-US" dirty="0" smtClean="0"/>
              <a:t>) never becomes positive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3358733"/>
            <a:ext cx="3024336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1/2</a:t>
            </a:r>
            <a:r>
              <a:rPr lang="en-US" baseline="30000" dirty="0" smtClean="0"/>
              <a:t>+</a:t>
            </a:r>
            <a:r>
              <a:rPr lang="en-US" dirty="0" smtClean="0"/>
              <a:t> insensitive to </a:t>
            </a:r>
            <a:r>
              <a:rPr lang="en-US" dirty="0" smtClean="0">
                <a:sym typeface="Symbol"/>
              </a:rPr>
              <a:t> </a:t>
            </a:r>
          </a:p>
          <a:p>
            <a:r>
              <a:rPr lang="en-US" dirty="0" smtClean="0">
                <a:sym typeface="Symbol"/>
              </a:rPr>
              <a:t>&amp; factor of 2 too negative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63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Vibration vs Rotation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76785"/>
            <a:ext cx="3960440" cy="437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462" y="1556792"/>
            <a:ext cx="402899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28947" y="1187460"/>
            <a:ext cx="2222973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Particle + vibration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84168" y="1187460"/>
            <a:ext cx="187220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Particle + rotor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594928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04100" y="594928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PV coupling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08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PV &amp; PR “start the same”!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75618"/>
            <a:ext cx="6214485" cy="540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08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Deformation: correct mixing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600400" cy="309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4676943"/>
            <a:ext cx="432048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Quadrupole deformation mixes s</a:t>
            </a:r>
            <a:r>
              <a:rPr lang="en-US" baseline="-25000" dirty="0" smtClean="0"/>
              <a:t>1/2</a:t>
            </a:r>
            <a:r>
              <a:rPr lang="en-US" dirty="0" smtClean="0"/>
              <a:t> and d</a:t>
            </a:r>
            <a:r>
              <a:rPr lang="en-US" baseline="-25000" dirty="0" smtClean="0"/>
              <a:t>3/2</a:t>
            </a:r>
            <a:r>
              <a:rPr lang="en-US" dirty="0" smtClean="0"/>
              <a:t> orbits:</a:t>
            </a:r>
          </a:p>
          <a:p>
            <a:r>
              <a:rPr lang="en-US" dirty="0" smtClean="0"/>
              <a:t>brings g factors into better agreement with experiment.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27584" y="2348880"/>
            <a:ext cx="432048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03848" y="1196752"/>
            <a:ext cx="12971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1/2[400]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53661" y="2348880"/>
            <a:ext cx="12743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1/2[411]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301030" cy="467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5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Odd-A Cd Summary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15616" y="1268760"/>
            <a:ext cx="71287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Odd-A </a:t>
            </a:r>
            <a:r>
              <a:rPr lang="en-US" sz="2000" dirty="0">
                <a:solidFill>
                  <a:srgbClr val="FF0000"/>
                </a:solidFill>
              </a:rPr>
              <a:t>Cd </a:t>
            </a:r>
            <a:r>
              <a:rPr lang="en-US" sz="2000" dirty="0" smtClean="0">
                <a:solidFill>
                  <a:srgbClr val="FF0000"/>
                </a:solidFill>
              </a:rPr>
              <a:t>isotopes: </a:t>
            </a:r>
            <a:r>
              <a:rPr lang="en-US" sz="2000" dirty="0">
                <a:solidFill>
                  <a:srgbClr val="FF0000"/>
                </a:solidFill>
              </a:rPr>
              <a:t>the nature of core collectivity, and the path to the onset of </a:t>
            </a:r>
            <a:r>
              <a:rPr lang="en-US" sz="2000" dirty="0" smtClean="0">
                <a:solidFill>
                  <a:srgbClr val="FF0000"/>
                </a:solidFill>
              </a:rPr>
              <a:t>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800053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accent2"/>
                </a:solidFill>
              </a:rPr>
              <a:t>Sensitive to the nature of the core collectivity in ways E2 rates are not</a:t>
            </a:r>
          </a:p>
          <a:p>
            <a:pPr marL="800053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800053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accent2"/>
                </a:solidFill>
              </a:rPr>
              <a:t>Particle-vibration and particle-rotor models reduce to same limit for j=1/2 orbits</a:t>
            </a:r>
          </a:p>
          <a:p>
            <a:pPr marL="800053" lvl="1" indent="-342900"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accent2"/>
              </a:solidFill>
            </a:endParaRPr>
          </a:p>
          <a:p>
            <a:pPr marL="800053" lvl="1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accent2"/>
                </a:solidFill>
              </a:rPr>
              <a:t>D</a:t>
            </a:r>
            <a:r>
              <a:rPr lang="en-US" sz="2000" dirty="0" smtClean="0">
                <a:solidFill>
                  <a:schemeClr val="accent2"/>
                </a:solidFill>
              </a:rPr>
              <a:t>eformation mixes s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1/2</a:t>
            </a:r>
            <a:r>
              <a:rPr lang="en-US" sz="2000" dirty="0" smtClean="0">
                <a:solidFill>
                  <a:schemeClr val="accent2"/>
                </a:solidFill>
              </a:rPr>
              <a:t> with d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3/2</a:t>
            </a:r>
            <a:r>
              <a:rPr lang="en-US" sz="2000" dirty="0" smtClean="0">
                <a:solidFill>
                  <a:schemeClr val="accent2"/>
                </a:solidFill>
              </a:rPr>
              <a:t>, particle-vibration coupling mixes d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5/2</a:t>
            </a:r>
          </a:p>
          <a:p>
            <a:pPr marL="800053" lvl="1" indent="-342900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800053" lvl="1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accent2"/>
                </a:solidFill>
              </a:rPr>
              <a:t>Must consider M1 observables along with E2 in mapping the path to collectivity</a:t>
            </a:r>
            <a:endParaRPr lang="en-US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83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Electromagnetic observables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296" name="TextBox 439295"/>
          <p:cNvSpPr txBox="1"/>
          <p:nvPr/>
        </p:nvSpPr>
        <p:spPr>
          <a:xfrm>
            <a:off x="251520" y="908720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E2 moments &amp; transitions:</a:t>
            </a:r>
          </a:p>
          <a:p>
            <a:pPr marL="2571513" lvl="5" indent="-285750">
              <a:buFont typeface="Wingdings" panose="05000000000000000000" pitchFamily="2" charset="2"/>
              <a:buChar char="ü"/>
            </a:pPr>
            <a:r>
              <a:rPr lang="en-US" dirty="0" smtClean="0"/>
              <a:t>Quantify quadrupole collectivity</a:t>
            </a:r>
          </a:p>
          <a:p>
            <a:pPr marL="2571513" lvl="5" indent="-285750">
              <a:buFont typeface="Wingdings" panose="05000000000000000000" pitchFamily="2" charset="2"/>
              <a:buChar char="ü"/>
            </a:pPr>
            <a:r>
              <a:rPr lang="en-US" dirty="0" smtClean="0"/>
              <a:t>Track evolution of collectivity</a:t>
            </a:r>
          </a:p>
          <a:p>
            <a:pPr marL="2571513" lvl="5" indent="-285750">
              <a:buFont typeface="Wingdings" panose="05000000000000000000" pitchFamily="2" charset="2"/>
              <a:buChar char="ü"/>
            </a:pPr>
            <a:r>
              <a:rPr lang="en-US" dirty="0" smtClean="0"/>
              <a:t>Distinguish alternative models (possibly)</a:t>
            </a:r>
          </a:p>
          <a:p>
            <a:pPr marL="2571513" lvl="5" indent="-285750">
              <a:buFont typeface="Wingdings" panose="05000000000000000000" pitchFamily="2" charset="2"/>
              <a:buChar char=""/>
            </a:pPr>
            <a:r>
              <a:rPr lang="en-US" dirty="0" smtClean="0"/>
              <a:t>Elucidate nature/origin of </a:t>
            </a:r>
            <a:r>
              <a:rPr lang="en-US" dirty="0" smtClean="0"/>
              <a:t>collectivity</a:t>
            </a:r>
            <a:endParaRPr lang="en-US" dirty="0" smtClean="0"/>
          </a:p>
          <a:p>
            <a:pPr marL="2114360" lvl="4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r>
              <a:rPr lang="en-US" dirty="0" smtClean="0">
                <a:solidFill>
                  <a:srgbClr val="3333FF"/>
                </a:solidFill>
              </a:rPr>
              <a:t>M1 observables (g factors):</a:t>
            </a:r>
          </a:p>
          <a:p>
            <a:pPr marL="2571513" lvl="5" indent="-285750">
              <a:buFont typeface="Wingdings" panose="05000000000000000000" pitchFamily="2" charset="2"/>
              <a:buChar char="ü"/>
            </a:pPr>
            <a:r>
              <a:rPr lang="en-US" dirty="0" smtClean="0"/>
              <a:t>Sensitive to microscopic structure</a:t>
            </a:r>
          </a:p>
          <a:p>
            <a:pPr marL="2571513" lvl="5" indent="-285750">
              <a:buFont typeface="Wingdings" panose="05000000000000000000" pitchFamily="2" charset="2"/>
              <a:buChar char="ü"/>
            </a:pPr>
            <a:r>
              <a:rPr lang="en-US" dirty="0" smtClean="0"/>
              <a:t>Window on drivers of emergent </a:t>
            </a:r>
            <a:r>
              <a:rPr lang="en-US" dirty="0" smtClean="0"/>
              <a:t>collectivity</a:t>
            </a:r>
          </a:p>
          <a:p>
            <a:pPr marL="2571513" lvl="5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 smtClean="0">
              <a:solidFill>
                <a:srgbClr val="3333FF"/>
              </a:solidFill>
            </a:endParaRPr>
          </a:p>
          <a:p>
            <a:r>
              <a:rPr lang="en-US" dirty="0" smtClean="0">
                <a:solidFill>
                  <a:srgbClr val="3333FF"/>
                </a:solidFill>
              </a:rPr>
              <a:t>E0 </a:t>
            </a:r>
            <a:r>
              <a:rPr lang="en-US" dirty="0">
                <a:solidFill>
                  <a:srgbClr val="3333FF"/>
                </a:solidFill>
              </a:rPr>
              <a:t>transitions:</a:t>
            </a:r>
          </a:p>
          <a:p>
            <a:pPr marL="2571513" lvl="5" indent="-285750">
              <a:buFont typeface="Wingdings" panose="05000000000000000000" pitchFamily="2" charset="2"/>
              <a:buChar char="ü"/>
            </a:pPr>
            <a:r>
              <a:rPr lang="en-US" dirty="0"/>
              <a:t>Identify and quantify shape co-existence</a:t>
            </a:r>
          </a:p>
          <a:p>
            <a:pPr lvl="5"/>
            <a:endParaRPr lang="en-US" dirty="0" smtClean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6" t="36407" r="39085" b="29507"/>
          <a:stretch/>
        </p:blipFill>
        <p:spPr>
          <a:xfrm>
            <a:off x="7092280" y="4221088"/>
            <a:ext cx="1800200" cy="22008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35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02662" y="1916832"/>
            <a:ext cx="4229578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53798" y="836712"/>
            <a:ext cx="3672408" cy="23762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Overview: Mind Map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5801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15816" y="443711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95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9872" y="1916832"/>
            <a:ext cx="23630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Weakly collective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Odd-A Cd isotopes</a:t>
            </a:r>
            <a:endParaRPr lang="en-US" sz="1400" dirty="0"/>
          </a:p>
        </p:txBody>
      </p:sp>
      <p:sp>
        <p:nvSpPr>
          <p:cNvPr id="439296" name="TextBox 439295"/>
          <p:cNvSpPr txBox="1"/>
          <p:nvPr/>
        </p:nvSpPr>
        <p:spPr>
          <a:xfrm>
            <a:off x="3311860" y="1052736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Nature and emergence of nuclear collectivity</a:t>
            </a:r>
            <a:endParaRPr lang="en-US" dirty="0"/>
          </a:p>
        </p:txBody>
      </p:sp>
      <p:sp>
        <p:nvSpPr>
          <p:cNvPr id="439298" name="TextBox 439297"/>
          <p:cNvSpPr txBox="1"/>
          <p:nvPr/>
        </p:nvSpPr>
        <p:spPr>
          <a:xfrm>
            <a:off x="6300192" y="314270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Nuclear Structure activity at ANU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84168" y="3789040"/>
            <a:ext cx="2706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Electron and </a:t>
            </a:r>
            <a:r>
              <a:rPr lang="en-US" sz="1400" dirty="0" smtClean="0">
                <a:sym typeface="Symbol"/>
              </a:rPr>
              <a:t> </a:t>
            </a:r>
            <a:r>
              <a:rPr lang="en-US" sz="1400" dirty="0" smtClean="0"/>
              <a:t>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E0 </a:t>
            </a:r>
            <a:r>
              <a:rPr lang="en-US" sz="1400" dirty="0" smtClean="0"/>
              <a:t>transitions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LaBr3 timing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Magnetic </a:t>
            </a:r>
            <a:r>
              <a:rPr lang="en-US" sz="1400" dirty="0" smtClean="0"/>
              <a:t>moments</a:t>
            </a:r>
            <a:endParaRPr lang="en-US" sz="1400" dirty="0" smtClean="0"/>
          </a:p>
        </p:txBody>
      </p:sp>
      <p:sp>
        <p:nvSpPr>
          <p:cNvPr id="439300" name="TextBox 439299"/>
          <p:cNvSpPr txBox="1"/>
          <p:nvPr/>
        </p:nvSpPr>
        <p:spPr>
          <a:xfrm>
            <a:off x="3851920" y="45811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NuBall</a:t>
            </a:r>
            <a:r>
              <a:rPr lang="en-US" dirty="0" smtClean="0"/>
              <a:t> ideas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330" y="5229200"/>
            <a:ext cx="27318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Fast timing LaBr3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Plunger - TDRIV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Moments – Perturbed DCOs</a:t>
            </a:r>
            <a:endParaRPr lang="en-US" sz="1400" dirty="0"/>
          </a:p>
        </p:txBody>
      </p:sp>
      <p:sp>
        <p:nvSpPr>
          <p:cNvPr id="439299" name="TextBox 439298"/>
          <p:cNvSpPr txBox="1"/>
          <p:nvPr/>
        </p:nvSpPr>
        <p:spPr>
          <a:xfrm>
            <a:off x="971600" y="3275692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Te</a:t>
            </a:r>
            <a:r>
              <a:rPr lang="en-US" dirty="0" smtClean="0"/>
              <a:t> isotopes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71600" y="3842464"/>
            <a:ext cx="1459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Shell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Questions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148478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09" y="2425103"/>
            <a:ext cx="8707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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17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Emerging </a:t>
            </a:r>
            <a:r>
              <a:rPr lang="en-US" sz="4000" dirty="0" smtClean="0">
                <a:solidFill>
                  <a:schemeClr val="bg1"/>
                </a:solidFill>
              </a:rPr>
              <a:t>nuclear collectivity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136904" cy="55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0800000">
            <a:off x="6732240" y="1844824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8388424" y="2420888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5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3F7F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8"/>
                </a:solidFill>
              </a:rPr>
              <a:t>Shape coexistence in the even-Hg isotopes: </a:t>
            </a:r>
            <a:r>
              <a:rPr lang="en-US" sz="2400" dirty="0" smtClean="0">
                <a:solidFill>
                  <a:srgbClr val="0000F8"/>
                </a:solidFill>
              </a:rPr>
              <a:t/>
            </a:r>
            <a:br>
              <a:rPr lang="en-US" sz="2400" dirty="0" smtClean="0">
                <a:solidFill>
                  <a:srgbClr val="0000F8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NOTE characteristic </a:t>
            </a:r>
            <a:r>
              <a:rPr lang="en-US" sz="2000" i="1" dirty="0" smtClean="0">
                <a:solidFill>
                  <a:srgbClr val="FF0000"/>
                </a:solidFill>
                <a:latin typeface="Calibri"/>
                <a:cs typeface="Calibri"/>
              </a:rPr>
              <a:t>parabolic energy </a:t>
            </a:r>
            <a:r>
              <a:rPr lang="en-US" sz="2000" dirty="0" smtClean="0">
                <a:solidFill>
                  <a:srgbClr val="FF0000"/>
                </a:solidFill>
              </a:rPr>
              <a:t>trend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oex. even-Hg parabola II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48825" r="838"/>
          <a:stretch/>
        </p:blipFill>
        <p:spPr>
          <a:xfrm>
            <a:off x="457203" y="1555190"/>
            <a:ext cx="8229575" cy="5175354"/>
          </a:xfrm>
          <a:solidFill>
            <a:srgbClr val="E0FFE6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343065" y="1758795"/>
            <a:ext cx="729086" cy="589014"/>
          </a:xfrm>
          <a:prstGeom prst="rect">
            <a:avLst/>
          </a:prstGeom>
          <a:solidFill>
            <a:schemeClr val="bg1"/>
          </a:solidFill>
          <a:ln>
            <a:solidFill>
              <a:srgbClr val="CCFFCC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80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+mn-cs"/>
              </a:rPr>
              <a:t>Hg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9600" y="1743006"/>
            <a:ext cx="950601" cy="3385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mid-shell</a:t>
            </a:r>
            <a:endParaRPr lang="en-U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3624901" y="2081560"/>
            <a:ext cx="0" cy="288543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40300" y="5028288"/>
            <a:ext cx="2550698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Figure from J.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cs typeface="+mn-cs"/>
              </a:rPr>
              <a:t>Elseviers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 et al.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PR C84 034307  2011</a:t>
            </a:r>
            <a:endParaRPr lang="en-US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1115452"/>
            <a:ext cx="245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John Wood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2CE9-787E-1845-8FF5-2D20E4E412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02662" y="1916832"/>
            <a:ext cx="4229578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53798" y="836712"/>
            <a:ext cx="3672408" cy="23762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Overview: Mind Map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5801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15816" y="443711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95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9872" y="1916832"/>
            <a:ext cx="23630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Weakly collective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Odd-A Cd isotopes</a:t>
            </a:r>
            <a:endParaRPr lang="en-US" sz="1400" dirty="0"/>
          </a:p>
        </p:txBody>
      </p:sp>
      <p:sp>
        <p:nvSpPr>
          <p:cNvPr id="439296" name="TextBox 439295"/>
          <p:cNvSpPr txBox="1"/>
          <p:nvPr/>
        </p:nvSpPr>
        <p:spPr>
          <a:xfrm>
            <a:off x="3311860" y="1052736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Nature and emergence of nuclear collectivity</a:t>
            </a:r>
            <a:endParaRPr lang="en-US" dirty="0"/>
          </a:p>
        </p:txBody>
      </p:sp>
      <p:sp>
        <p:nvSpPr>
          <p:cNvPr id="439298" name="TextBox 439297"/>
          <p:cNvSpPr txBox="1"/>
          <p:nvPr/>
        </p:nvSpPr>
        <p:spPr>
          <a:xfrm>
            <a:off x="6300192" y="314270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Nuclear Structure activity at ANU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84168" y="3789040"/>
            <a:ext cx="2706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Electron and </a:t>
            </a:r>
            <a:r>
              <a:rPr lang="en-US" sz="1400" dirty="0" smtClean="0">
                <a:sym typeface="Symbol"/>
              </a:rPr>
              <a:t> </a:t>
            </a:r>
            <a:r>
              <a:rPr lang="en-US" sz="1400" dirty="0" smtClean="0"/>
              <a:t>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LaBr3 timing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Magnetic moments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E0 transitions</a:t>
            </a:r>
            <a:endParaRPr lang="en-US" sz="1400" dirty="0"/>
          </a:p>
        </p:txBody>
      </p:sp>
      <p:sp>
        <p:nvSpPr>
          <p:cNvPr id="439300" name="TextBox 439299"/>
          <p:cNvSpPr txBox="1"/>
          <p:nvPr/>
        </p:nvSpPr>
        <p:spPr>
          <a:xfrm>
            <a:off x="3851920" y="45811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NuBall</a:t>
            </a:r>
            <a:r>
              <a:rPr lang="en-US" dirty="0" smtClean="0"/>
              <a:t> ideas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330" y="5229200"/>
            <a:ext cx="27318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Fast timing LaBr3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Plunger - TDRIV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Moments – Perturbed DCOs</a:t>
            </a:r>
            <a:endParaRPr lang="en-US" sz="1400" dirty="0"/>
          </a:p>
        </p:txBody>
      </p:sp>
      <p:sp>
        <p:nvSpPr>
          <p:cNvPr id="439299" name="TextBox 439298"/>
          <p:cNvSpPr txBox="1"/>
          <p:nvPr/>
        </p:nvSpPr>
        <p:spPr>
          <a:xfrm>
            <a:off x="971600" y="3275692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Te</a:t>
            </a:r>
            <a:r>
              <a:rPr lang="en-US" dirty="0" smtClean="0"/>
              <a:t> isotopes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71600" y="3842464"/>
            <a:ext cx="1459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Shell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Questions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91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</a:t>
            </a:r>
            <a:r>
              <a:rPr lang="en-US" sz="4000" dirty="0" smtClean="0">
                <a:solidFill>
                  <a:schemeClr val="bg1"/>
                </a:solidFill>
              </a:rPr>
              <a:t> factors &amp; collectivity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296" name="TextBox 439295"/>
          <p:cNvSpPr txBox="1"/>
          <p:nvPr/>
        </p:nvSpPr>
        <p:spPr>
          <a:xfrm>
            <a:off x="755576" y="567402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3333FF"/>
                </a:solidFill>
              </a:rPr>
              <a:t>Nushellx</a:t>
            </a:r>
            <a:r>
              <a:rPr lang="en-US" dirty="0" smtClean="0">
                <a:solidFill>
                  <a:srgbClr val="3333FF"/>
                </a:solidFill>
              </a:rPr>
              <a:t> with interactions from </a:t>
            </a:r>
            <a:r>
              <a:rPr lang="en-US" dirty="0">
                <a:solidFill>
                  <a:srgbClr val="3333FF"/>
                </a:solidFill>
              </a:rPr>
              <a:t>A</a:t>
            </a:r>
            <a:r>
              <a:rPr lang="en-US" dirty="0" smtClean="0">
                <a:solidFill>
                  <a:srgbClr val="3333FF"/>
                </a:solidFill>
              </a:rPr>
              <a:t>lex Brown </a:t>
            </a:r>
            <a:r>
              <a:rPr lang="en-US" dirty="0"/>
              <a:t>– PRC </a:t>
            </a:r>
            <a:r>
              <a:rPr lang="en-US" b="1" dirty="0"/>
              <a:t>71</a:t>
            </a:r>
            <a:r>
              <a:rPr lang="en-US" dirty="0"/>
              <a:t>, 044317 (2005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>
                <a:solidFill>
                  <a:srgbClr val="3333FF"/>
                </a:solidFill>
              </a:rPr>
              <a:t>Data: ANU &amp; ORNL: </a:t>
            </a:r>
            <a:r>
              <a:rPr lang="en-US" dirty="0" smtClean="0"/>
              <a:t>PRL </a:t>
            </a:r>
            <a:r>
              <a:rPr lang="en-US" b="1" dirty="0"/>
              <a:t>94, </a:t>
            </a:r>
            <a:r>
              <a:rPr lang="en-US" dirty="0"/>
              <a:t>192501 (2005</a:t>
            </a:r>
            <a:r>
              <a:rPr lang="en-US" dirty="0" smtClean="0"/>
              <a:t>); PRC </a:t>
            </a:r>
            <a:r>
              <a:rPr lang="en-US" b="1" dirty="0"/>
              <a:t>76</a:t>
            </a:r>
            <a:r>
              <a:rPr lang="en-US" dirty="0"/>
              <a:t>, 034306 (2007</a:t>
            </a:r>
            <a:r>
              <a:rPr lang="en-US" dirty="0" smtClean="0"/>
              <a:t>); </a:t>
            </a:r>
          </a:p>
          <a:p>
            <a:r>
              <a:rPr lang="en-US" dirty="0"/>
              <a:t>PRC </a:t>
            </a:r>
            <a:r>
              <a:rPr lang="en-US" b="1" dirty="0"/>
              <a:t>76</a:t>
            </a:r>
            <a:r>
              <a:rPr lang="en-US" dirty="0"/>
              <a:t>, </a:t>
            </a:r>
            <a:r>
              <a:rPr lang="en-US" dirty="0" smtClean="0"/>
              <a:t>034307 </a:t>
            </a:r>
            <a:r>
              <a:rPr lang="en-US" dirty="0"/>
              <a:t>(2007); </a:t>
            </a:r>
            <a:r>
              <a:rPr lang="en-US" dirty="0" smtClean="0"/>
              <a:t>PRC </a:t>
            </a:r>
            <a:r>
              <a:rPr lang="en-US" b="1" dirty="0"/>
              <a:t>88</a:t>
            </a:r>
            <a:r>
              <a:rPr lang="en-US" dirty="0"/>
              <a:t>, 051304(R) (2013)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5904656" cy="47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0465" y="1196752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 (</a:t>
            </a:r>
            <a:r>
              <a:rPr lang="en-US" dirty="0" smtClean="0"/>
              <a:t>g</a:t>
            </a:r>
            <a:r>
              <a:rPr lang="en-US" baseline="-25000" dirty="0" smtClean="0"/>
              <a:t>7/2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931228" y="1988840"/>
            <a:ext cx="13644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Questions</a:t>
            </a:r>
          </a:p>
          <a:p>
            <a:endParaRPr lang="en-US" b="1" dirty="0" smtClean="0"/>
          </a:p>
          <a:p>
            <a:r>
              <a:rPr lang="en-US" b="1" dirty="0" smtClean="0"/>
              <a:t>Need data!</a:t>
            </a:r>
          </a:p>
          <a:p>
            <a:endParaRPr lang="en-US" b="1" dirty="0"/>
          </a:p>
          <a:p>
            <a:r>
              <a:rPr lang="en-US" b="1" dirty="0" smtClean="0"/>
              <a:t>E0, M1, E2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76256" y="3861048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6</a:t>
            </a:r>
            <a:r>
              <a:rPr lang="en-US" baseline="30000" dirty="0" smtClean="0"/>
              <a:t>+</a:t>
            </a:r>
            <a:r>
              <a:rPr lang="en-US" dirty="0" smtClean="0"/>
              <a:t> g factors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18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02662" y="1916832"/>
            <a:ext cx="4229578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53798" y="836712"/>
            <a:ext cx="3672408" cy="23762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Overview: Mind Map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5801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15816" y="443711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95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9872" y="1916832"/>
            <a:ext cx="23630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Weakly collective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Odd-A Cd isotopes</a:t>
            </a:r>
            <a:endParaRPr lang="en-US" sz="1400" dirty="0"/>
          </a:p>
        </p:txBody>
      </p:sp>
      <p:sp>
        <p:nvSpPr>
          <p:cNvPr id="439296" name="TextBox 439295"/>
          <p:cNvSpPr txBox="1"/>
          <p:nvPr/>
        </p:nvSpPr>
        <p:spPr>
          <a:xfrm>
            <a:off x="3311860" y="1052736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Nature and emergence of nuclear collectivity</a:t>
            </a:r>
            <a:endParaRPr lang="en-US" dirty="0"/>
          </a:p>
        </p:txBody>
      </p:sp>
      <p:sp>
        <p:nvSpPr>
          <p:cNvPr id="439298" name="TextBox 439297"/>
          <p:cNvSpPr txBox="1"/>
          <p:nvPr/>
        </p:nvSpPr>
        <p:spPr>
          <a:xfrm>
            <a:off x="6300192" y="314270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Nuclear Structure activity at ANU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84168" y="3789040"/>
            <a:ext cx="2706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Electron and </a:t>
            </a:r>
            <a:r>
              <a:rPr lang="en-US" sz="1400" dirty="0" smtClean="0">
                <a:sym typeface="Symbol"/>
              </a:rPr>
              <a:t> </a:t>
            </a:r>
            <a:r>
              <a:rPr lang="en-US" sz="1400" dirty="0" smtClean="0"/>
              <a:t>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E0 </a:t>
            </a:r>
            <a:r>
              <a:rPr lang="en-US" sz="1400" dirty="0" smtClean="0"/>
              <a:t>transitions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LaBr3 timing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Magnetic </a:t>
            </a:r>
            <a:r>
              <a:rPr lang="en-US" sz="1400" dirty="0" smtClean="0"/>
              <a:t>moments</a:t>
            </a:r>
            <a:endParaRPr lang="en-US" sz="1400" dirty="0" smtClean="0"/>
          </a:p>
        </p:txBody>
      </p:sp>
      <p:sp>
        <p:nvSpPr>
          <p:cNvPr id="439300" name="TextBox 439299"/>
          <p:cNvSpPr txBox="1"/>
          <p:nvPr/>
        </p:nvSpPr>
        <p:spPr>
          <a:xfrm>
            <a:off x="3851920" y="45811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NuBall</a:t>
            </a:r>
            <a:r>
              <a:rPr lang="en-US" dirty="0" smtClean="0"/>
              <a:t> ideas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330" y="5229200"/>
            <a:ext cx="27318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Fast timing LaBr3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Plunger - TDRIV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Moments – Perturbed DCOs</a:t>
            </a:r>
            <a:endParaRPr lang="en-US" sz="1400" dirty="0"/>
          </a:p>
        </p:txBody>
      </p:sp>
      <p:sp>
        <p:nvSpPr>
          <p:cNvPr id="439299" name="TextBox 439298"/>
          <p:cNvSpPr txBox="1"/>
          <p:nvPr/>
        </p:nvSpPr>
        <p:spPr>
          <a:xfrm>
            <a:off x="971600" y="3275692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Te</a:t>
            </a:r>
            <a:r>
              <a:rPr lang="en-US" dirty="0" smtClean="0"/>
              <a:t> isotopes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71600" y="3842464"/>
            <a:ext cx="1459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Shell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Questions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148478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16416" y="2557353"/>
            <a:ext cx="8707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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601" y="3565465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8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22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64704"/>
            <a:ext cx="2916324" cy="5832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6168" y="107921"/>
            <a:ext cx="5213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Heavy Ion Accelerator Facility 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13187"/>
            <a:ext cx="6192688" cy="57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Electron and </a:t>
            </a:r>
            <a:r>
              <a:rPr lang="en-US" sz="4000" dirty="0" smtClean="0">
                <a:solidFill>
                  <a:schemeClr val="bg1"/>
                </a:solidFill>
                <a:sym typeface="Symbol"/>
              </a:rPr>
              <a:t> spectroscopy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1" b="69809"/>
          <a:stretch/>
        </p:blipFill>
        <p:spPr bwMode="auto">
          <a:xfrm>
            <a:off x="1331640" y="836712"/>
            <a:ext cx="24864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r="68495" b="69876"/>
          <a:stretch/>
        </p:blipFill>
        <p:spPr bwMode="auto">
          <a:xfrm>
            <a:off x="5436096" y="836712"/>
            <a:ext cx="2520280" cy="247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908720"/>
            <a:ext cx="1005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Super-e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7812360" y="90872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CAESAR array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/>
          <a:stretch/>
        </p:blipFill>
        <p:spPr>
          <a:xfrm>
            <a:off x="684746" y="3356992"/>
            <a:ext cx="3527214" cy="23762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79712" y="5048016"/>
            <a:ext cx="3487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Si(Li) array of six detectors</a:t>
            </a:r>
          </a:p>
          <a:p>
            <a:pPr algn="r"/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Thickness: 9 mm</a:t>
            </a:r>
          </a:p>
          <a:p>
            <a:pPr algn="r"/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Area: 236 mm</a:t>
            </a:r>
            <a:r>
              <a:rPr lang="en-AU" baseline="30000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2</a:t>
            </a:r>
          </a:p>
          <a:p>
            <a:pPr algn="r"/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FWHM ≈ 2.5 </a:t>
            </a:r>
            <a:r>
              <a:rPr lang="en-AU" dirty="0" err="1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keV</a:t>
            </a:r>
            <a:endParaRPr lang="en-AU" dirty="0" smtClean="0">
              <a:solidFill>
                <a:srgbClr val="000000"/>
              </a:solidFill>
              <a:latin typeface="Comic Sans MS" pitchFamily="66" charset="0"/>
              <a:cs typeface="+mn-cs"/>
            </a:endParaRPr>
          </a:p>
          <a:p>
            <a:pPr algn="r"/>
            <a:r>
              <a:rPr lang="en-AU" dirty="0" err="1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Semikon</a:t>
            </a:r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en-AU" dirty="0" err="1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GmBh</a:t>
            </a:r>
            <a:endParaRPr lang="en-AU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 rot="8081866">
            <a:off x="423668" y="3140622"/>
            <a:ext cx="2317750" cy="1654175"/>
            <a:chOff x="6672263" y="1057275"/>
            <a:chExt cx="2317750" cy="1654175"/>
          </a:xfrm>
        </p:grpSpPr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 rot="13518134">
              <a:off x="6565900" y="1439863"/>
              <a:ext cx="549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b="1" dirty="0">
                  <a:solidFill>
                    <a:srgbClr val="FF0000"/>
                  </a:solidFill>
                  <a:cs typeface="+mn-cs"/>
                </a:rPr>
                <a:t>E</a:t>
              </a:r>
              <a:r>
                <a:rPr lang="en-US" sz="1600" b="1" baseline="-25000" dirty="0">
                  <a:solidFill>
                    <a:srgbClr val="FF0000"/>
                  </a:solidFill>
                  <a:cs typeface="+mn-cs"/>
                </a:rPr>
                <a:t>+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 rot="13355285">
              <a:off x="6824663" y="1057275"/>
              <a:ext cx="3825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b="1" dirty="0">
                  <a:solidFill>
                    <a:srgbClr val="008000"/>
                  </a:solidFill>
                  <a:cs typeface="+mn-cs"/>
                </a:rPr>
                <a:t>E</a:t>
              </a:r>
              <a:r>
                <a:rPr lang="en-US" sz="1600" b="1" baseline="-25000" dirty="0">
                  <a:solidFill>
                    <a:srgbClr val="008000"/>
                  </a:solidFill>
                  <a:cs typeface="+mn-cs"/>
                </a:rPr>
                <a:t>-</a:t>
              </a:r>
            </a:p>
          </p:txBody>
        </p:sp>
        <p:grpSp>
          <p:nvGrpSpPr>
            <p:cNvPr id="21" name="Group 36"/>
            <p:cNvGrpSpPr>
              <a:grpSpLocks/>
            </p:cNvGrpSpPr>
            <p:nvPr/>
          </p:nvGrpSpPr>
          <p:grpSpPr bwMode="auto">
            <a:xfrm rot="-528412">
              <a:off x="7062788" y="1219200"/>
              <a:ext cx="1303337" cy="1238250"/>
              <a:chOff x="1329" y="1923"/>
              <a:chExt cx="1179" cy="1122"/>
            </a:xfrm>
          </p:grpSpPr>
          <p:sp>
            <p:nvSpPr>
              <p:cNvPr id="52" name="Line 37"/>
              <p:cNvSpPr>
                <a:spLocks noChangeShapeType="1"/>
              </p:cNvSpPr>
              <p:nvPr/>
            </p:nvSpPr>
            <p:spPr bwMode="auto">
              <a:xfrm flipH="1" flipV="1">
                <a:off x="1329" y="2179"/>
                <a:ext cx="1169" cy="866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53" name="Line 38"/>
              <p:cNvSpPr>
                <a:spLocks noChangeShapeType="1"/>
              </p:cNvSpPr>
              <p:nvPr/>
            </p:nvSpPr>
            <p:spPr bwMode="auto">
              <a:xfrm flipH="1" flipV="1">
                <a:off x="1528" y="1923"/>
                <a:ext cx="980" cy="1112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54" name="Oval 39"/>
              <p:cNvSpPr>
                <a:spLocks noChangeAspect="1" noChangeArrowheads="1"/>
              </p:cNvSpPr>
              <p:nvPr/>
            </p:nvSpPr>
            <p:spPr bwMode="auto">
              <a:xfrm>
                <a:off x="1580" y="2362"/>
                <a:ext cx="68" cy="6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55" name="Oval 40"/>
              <p:cNvSpPr>
                <a:spLocks noChangeAspect="1" noChangeArrowheads="1"/>
              </p:cNvSpPr>
              <p:nvPr/>
            </p:nvSpPr>
            <p:spPr bwMode="auto">
              <a:xfrm>
                <a:off x="1766" y="2197"/>
                <a:ext cx="68" cy="68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</p:grpSp>
        <p:grpSp>
          <p:nvGrpSpPr>
            <p:cNvPr id="22" name="Group 41"/>
            <p:cNvGrpSpPr>
              <a:grpSpLocks/>
            </p:cNvGrpSpPr>
            <p:nvPr/>
          </p:nvGrpSpPr>
          <p:grpSpPr bwMode="auto">
            <a:xfrm>
              <a:off x="8483600" y="2154238"/>
              <a:ext cx="506413" cy="557212"/>
              <a:chOff x="2688" y="1920"/>
              <a:chExt cx="746" cy="728"/>
            </a:xfrm>
          </p:grpSpPr>
          <p:sp>
            <p:nvSpPr>
              <p:cNvPr id="25" name="Oval 42"/>
              <p:cNvSpPr>
                <a:spLocks noChangeArrowheads="1"/>
              </p:cNvSpPr>
              <p:nvPr/>
            </p:nvSpPr>
            <p:spPr bwMode="auto">
              <a:xfrm>
                <a:off x="3079" y="2321"/>
                <a:ext cx="169" cy="162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26" name="Oval 43"/>
              <p:cNvSpPr>
                <a:spLocks noChangeArrowheads="1"/>
              </p:cNvSpPr>
              <p:nvPr/>
            </p:nvSpPr>
            <p:spPr bwMode="auto">
              <a:xfrm>
                <a:off x="3034" y="2059"/>
                <a:ext cx="169" cy="164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27" name="Oval 44"/>
              <p:cNvSpPr>
                <a:spLocks noChangeArrowheads="1"/>
              </p:cNvSpPr>
              <p:nvPr/>
            </p:nvSpPr>
            <p:spPr bwMode="auto">
              <a:xfrm>
                <a:off x="2944" y="2010"/>
                <a:ext cx="170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28" name="Oval 45"/>
              <p:cNvSpPr>
                <a:spLocks noChangeArrowheads="1"/>
              </p:cNvSpPr>
              <p:nvPr/>
            </p:nvSpPr>
            <p:spPr bwMode="auto">
              <a:xfrm>
                <a:off x="2944" y="2181"/>
                <a:ext cx="170" cy="16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29" name="Oval 46"/>
              <p:cNvSpPr>
                <a:spLocks noChangeArrowheads="1"/>
              </p:cNvSpPr>
              <p:nvPr/>
            </p:nvSpPr>
            <p:spPr bwMode="auto">
              <a:xfrm>
                <a:off x="2735" y="2020"/>
                <a:ext cx="169" cy="164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0" name="Oval 47"/>
              <p:cNvSpPr>
                <a:spLocks noChangeArrowheads="1"/>
              </p:cNvSpPr>
              <p:nvPr/>
            </p:nvSpPr>
            <p:spPr bwMode="auto">
              <a:xfrm>
                <a:off x="2688" y="2170"/>
                <a:ext cx="169" cy="164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1" name="Oval 48"/>
              <p:cNvSpPr>
                <a:spLocks noChangeArrowheads="1"/>
              </p:cNvSpPr>
              <p:nvPr/>
            </p:nvSpPr>
            <p:spPr bwMode="auto">
              <a:xfrm>
                <a:off x="2811" y="2181"/>
                <a:ext cx="169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2" name="Oval 49"/>
              <p:cNvSpPr>
                <a:spLocks noChangeArrowheads="1"/>
              </p:cNvSpPr>
              <p:nvPr/>
            </p:nvSpPr>
            <p:spPr bwMode="auto">
              <a:xfrm>
                <a:off x="3034" y="2190"/>
                <a:ext cx="169" cy="164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3" name="Oval 50"/>
              <p:cNvSpPr>
                <a:spLocks noChangeArrowheads="1"/>
              </p:cNvSpPr>
              <p:nvPr/>
            </p:nvSpPr>
            <p:spPr bwMode="auto">
              <a:xfrm>
                <a:off x="3025" y="1920"/>
                <a:ext cx="168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4" name="Oval 51"/>
              <p:cNvSpPr>
                <a:spLocks noChangeArrowheads="1"/>
              </p:cNvSpPr>
              <p:nvPr/>
            </p:nvSpPr>
            <p:spPr bwMode="auto">
              <a:xfrm>
                <a:off x="3251" y="2221"/>
                <a:ext cx="169" cy="163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5" name="Oval 52"/>
              <p:cNvSpPr>
                <a:spLocks noChangeArrowheads="1"/>
              </p:cNvSpPr>
              <p:nvPr/>
            </p:nvSpPr>
            <p:spPr bwMode="auto">
              <a:xfrm>
                <a:off x="2855" y="1924"/>
                <a:ext cx="171" cy="164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6" name="Oval 53"/>
              <p:cNvSpPr>
                <a:spLocks noChangeArrowheads="1"/>
              </p:cNvSpPr>
              <p:nvPr/>
            </p:nvSpPr>
            <p:spPr bwMode="auto">
              <a:xfrm>
                <a:off x="2954" y="2321"/>
                <a:ext cx="170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7" name="Oval 54"/>
              <p:cNvSpPr>
                <a:spLocks noChangeArrowheads="1"/>
              </p:cNvSpPr>
              <p:nvPr/>
            </p:nvSpPr>
            <p:spPr bwMode="auto">
              <a:xfrm>
                <a:off x="2903" y="2486"/>
                <a:ext cx="171" cy="162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8" name="Oval 55"/>
              <p:cNvSpPr>
                <a:spLocks noChangeArrowheads="1"/>
              </p:cNvSpPr>
              <p:nvPr/>
            </p:nvSpPr>
            <p:spPr bwMode="auto">
              <a:xfrm>
                <a:off x="3220" y="2304"/>
                <a:ext cx="169" cy="164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39" name="Oval 56"/>
              <p:cNvSpPr>
                <a:spLocks noChangeArrowheads="1"/>
              </p:cNvSpPr>
              <p:nvPr/>
            </p:nvSpPr>
            <p:spPr bwMode="auto">
              <a:xfrm>
                <a:off x="3142" y="1953"/>
                <a:ext cx="147" cy="146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0" name="Oval 57"/>
              <p:cNvSpPr>
                <a:spLocks noChangeArrowheads="1"/>
              </p:cNvSpPr>
              <p:nvPr/>
            </p:nvSpPr>
            <p:spPr bwMode="auto">
              <a:xfrm>
                <a:off x="3034" y="2439"/>
                <a:ext cx="169" cy="162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1" name="Oval 58"/>
              <p:cNvSpPr>
                <a:spLocks noChangeArrowheads="1"/>
              </p:cNvSpPr>
              <p:nvPr/>
            </p:nvSpPr>
            <p:spPr bwMode="auto">
              <a:xfrm>
                <a:off x="2845" y="2070"/>
                <a:ext cx="168" cy="163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2" name="Oval 59"/>
              <p:cNvSpPr>
                <a:spLocks noChangeArrowheads="1"/>
              </p:cNvSpPr>
              <p:nvPr/>
            </p:nvSpPr>
            <p:spPr bwMode="auto">
              <a:xfrm>
                <a:off x="2855" y="2267"/>
                <a:ext cx="171" cy="164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3" name="Oval 60"/>
              <p:cNvSpPr>
                <a:spLocks noChangeArrowheads="1"/>
              </p:cNvSpPr>
              <p:nvPr/>
            </p:nvSpPr>
            <p:spPr bwMode="auto">
              <a:xfrm>
                <a:off x="2944" y="2181"/>
                <a:ext cx="170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4" name="Oval 61"/>
              <p:cNvSpPr>
                <a:spLocks noChangeArrowheads="1"/>
              </p:cNvSpPr>
              <p:nvPr/>
            </p:nvSpPr>
            <p:spPr bwMode="auto">
              <a:xfrm>
                <a:off x="2735" y="2321"/>
                <a:ext cx="169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5" name="Oval 62"/>
              <p:cNvSpPr>
                <a:spLocks noChangeArrowheads="1"/>
              </p:cNvSpPr>
              <p:nvPr/>
            </p:nvSpPr>
            <p:spPr bwMode="auto">
              <a:xfrm>
                <a:off x="3189" y="2003"/>
                <a:ext cx="171" cy="164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6" name="Oval 63"/>
              <p:cNvSpPr>
                <a:spLocks noChangeArrowheads="1"/>
              </p:cNvSpPr>
              <p:nvPr/>
            </p:nvSpPr>
            <p:spPr bwMode="auto">
              <a:xfrm>
                <a:off x="3173" y="2438"/>
                <a:ext cx="169" cy="163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7" name="Oval 64"/>
              <p:cNvSpPr>
                <a:spLocks noChangeArrowheads="1"/>
              </p:cNvSpPr>
              <p:nvPr/>
            </p:nvSpPr>
            <p:spPr bwMode="auto">
              <a:xfrm>
                <a:off x="3264" y="2112"/>
                <a:ext cx="170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8" name="Oval 65"/>
              <p:cNvSpPr>
                <a:spLocks noChangeArrowheads="1"/>
              </p:cNvSpPr>
              <p:nvPr/>
            </p:nvSpPr>
            <p:spPr bwMode="auto">
              <a:xfrm>
                <a:off x="3204" y="2087"/>
                <a:ext cx="169" cy="164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49" name="Oval 66"/>
              <p:cNvSpPr>
                <a:spLocks noChangeArrowheads="1"/>
              </p:cNvSpPr>
              <p:nvPr/>
            </p:nvSpPr>
            <p:spPr bwMode="auto">
              <a:xfrm>
                <a:off x="3122" y="2181"/>
                <a:ext cx="169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50" name="Oval 67"/>
              <p:cNvSpPr>
                <a:spLocks noChangeArrowheads="1"/>
              </p:cNvSpPr>
              <p:nvPr/>
            </p:nvSpPr>
            <p:spPr bwMode="auto">
              <a:xfrm>
                <a:off x="2845" y="2388"/>
                <a:ext cx="169" cy="163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  <p:sp>
            <p:nvSpPr>
              <p:cNvPr id="51" name="Oval 68"/>
              <p:cNvSpPr>
                <a:spLocks noChangeArrowheads="1"/>
              </p:cNvSpPr>
              <p:nvPr/>
            </p:nvSpPr>
            <p:spPr bwMode="auto">
              <a:xfrm>
                <a:off x="2928" y="1920"/>
                <a:ext cx="171" cy="164"/>
              </a:xfrm>
              <a:prstGeom prst="ellipse">
                <a:avLst/>
              </a:prstGeom>
              <a:solidFill>
                <a:srgbClr val="0D00F4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AU">
                  <a:solidFill>
                    <a:srgbClr val="000000"/>
                  </a:solidFill>
                  <a:latin typeface="Comic Sans MS" pitchFamily="66" charset="0"/>
                  <a:cs typeface="+mn-cs"/>
                </a:endParaRPr>
              </a:p>
            </p:txBody>
          </p:sp>
        </p:grpSp>
        <p:sp>
          <p:nvSpPr>
            <p:cNvPr id="23" name="Arc 69"/>
            <p:cNvSpPr>
              <a:spLocks/>
            </p:cNvSpPr>
            <p:nvPr/>
          </p:nvSpPr>
          <p:spPr bwMode="auto">
            <a:xfrm rot="11099530" flipV="1">
              <a:off x="7534275" y="1679863"/>
              <a:ext cx="107950" cy="185737"/>
            </a:xfrm>
            <a:custGeom>
              <a:avLst/>
              <a:gdLst>
                <a:gd name="T0" fmla="*/ 2147483647 w 21600"/>
                <a:gd name="T1" fmla="*/ 0 h 26369"/>
                <a:gd name="T2" fmla="*/ 2147483647 w 21600"/>
                <a:gd name="T3" fmla="*/ 2147483647 h 26369"/>
                <a:gd name="T4" fmla="*/ 0 w 21600"/>
                <a:gd name="T5" fmla="*/ 2147483647 h 263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369"/>
                <a:gd name="T11" fmla="*/ 21600 w 21600"/>
                <a:gd name="T12" fmla="*/ 26369 h 263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369" fill="none" extrusionOk="0">
                  <a:moveTo>
                    <a:pt x="2014" y="0"/>
                  </a:moveTo>
                  <a:cubicBezTo>
                    <a:pt x="13115" y="1040"/>
                    <a:pt x="21600" y="10357"/>
                    <a:pt x="21600" y="21506"/>
                  </a:cubicBezTo>
                  <a:cubicBezTo>
                    <a:pt x="21600" y="23142"/>
                    <a:pt x="21413" y="24774"/>
                    <a:pt x="21045" y="26369"/>
                  </a:cubicBezTo>
                </a:path>
                <a:path w="21600" h="26369" stroke="0" extrusionOk="0">
                  <a:moveTo>
                    <a:pt x="2014" y="0"/>
                  </a:moveTo>
                  <a:cubicBezTo>
                    <a:pt x="13115" y="1040"/>
                    <a:pt x="21600" y="10357"/>
                    <a:pt x="21600" y="21506"/>
                  </a:cubicBezTo>
                  <a:cubicBezTo>
                    <a:pt x="21600" y="23142"/>
                    <a:pt x="21413" y="24774"/>
                    <a:pt x="21045" y="26369"/>
                  </a:cubicBezTo>
                  <a:lnTo>
                    <a:pt x="0" y="21506"/>
                  </a:lnTo>
                  <a:lnTo>
                    <a:pt x="2014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AU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24" name="Text Box 70"/>
            <p:cNvSpPr txBox="1">
              <a:spLocks noChangeArrowheads="1"/>
            </p:cNvSpPr>
            <p:nvPr/>
          </p:nvSpPr>
          <p:spPr bwMode="auto">
            <a:xfrm>
              <a:off x="7252890" y="1531924"/>
              <a:ext cx="381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Symbol" pitchFamily="18" charset="2"/>
                  <a:cs typeface="+mn-cs"/>
                  <a:sym typeface="Symbol" pitchFamily="18" charset="2"/>
                </a:rPr>
                <a:t></a:t>
              </a:r>
              <a:endParaRPr lang="en-US" sz="1400" b="1" baseline="-25000">
                <a:solidFill>
                  <a:srgbClr val="000000">
                    <a:lumMod val="85000"/>
                    <a:lumOff val="15000"/>
                  </a:srgbClr>
                </a:solidFill>
                <a:latin typeface="Symbol" pitchFamily="18" charset="2"/>
                <a:cs typeface="+mn-cs"/>
                <a:sym typeface="Symbol" pitchFamily="18" charset="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71850" y="3284984"/>
            <a:ext cx="3728392" cy="2376264"/>
            <a:chOff x="5371850" y="3284984"/>
            <a:chExt cx="3728392" cy="2376264"/>
          </a:xfrm>
        </p:grpSpPr>
        <p:pic>
          <p:nvPicPr>
            <p:cNvPr id="3994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850" y="3429000"/>
              <a:ext cx="3728392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028384" y="3284984"/>
              <a:ext cx="828092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Higher efficiency detectors</a:t>
              </a:r>
              <a:endParaRPr lang="en-US" sz="1200" dirty="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18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24</a:t>
            </a:fld>
            <a:endParaRPr lang="en-AU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31" y="1043421"/>
            <a:ext cx="2889839" cy="1953531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505495" y="3068960"/>
            <a:ext cx="2386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latin typeface="Comic Sans MS" pitchFamily="66" charset="0"/>
                <a:cs typeface="+mn-cs"/>
              </a:rPr>
              <a:t>Sir Fred Hoyle (1915-2001)</a:t>
            </a:r>
            <a:endParaRPr lang="en-AU" sz="1200" dirty="0">
              <a:latin typeface="Comic Sans MS" pitchFamily="66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96" y="1628800"/>
            <a:ext cx="5793217" cy="2467313"/>
            <a:chOff x="42544" y="1226578"/>
            <a:chExt cx="5793217" cy="2467313"/>
          </a:xfrm>
        </p:grpSpPr>
        <p:sp>
          <p:nvSpPr>
            <p:cNvPr id="5" name="Rounded Rectangle 4"/>
            <p:cNvSpPr/>
            <p:nvPr/>
          </p:nvSpPr>
          <p:spPr>
            <a:xfrm>
              <a:off x="3280681" y="1286646"/>
              <a:ext cx="2049592" cy="422590"/>
            </a:xfrm>
            <a:prstGeom prst="roundRect">
              <a:avLst>
                <a:gd name="adj" fmla="val 3781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glow rad="190500">
                <a:schemeClr val="accent3">
                  <a:lumMod val="40000"/>
                  <a:lumOff val="60000"/>
                  <a:alpha val="69000"/>
                </a:schemeClr>
              </a:glow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b="1" dirty="0" smtClean="0">
                  <a:solidFill>
                    <a:srgbClr val="000000"/>
                  </a:solidFill>
                </a:rPr>
                <a:t>Carbon production (0.04%)</a:t>
              </a:r>
              <a:endParaRPr lang="en-AU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269200" y="3647171"/>
              <a:ext cx="1501128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69200" y="2791317"/>
              <a:ext cx="150112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80681" y="2149427"/>
              <a:ext cx="150112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188968" y="1869103"/>
              <a:ext cx="399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AU" sz="1600" b="1" baseline="30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AU" sz="16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88968" y="2507163"/>
              <a:ext cx="399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AU" sz="1600" b="1" baseline="30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AU" sz="16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88968" y="3355337"/>
              <a:ext cx="399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AU" sz="1600" b="1" baseline="30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AU" sz="16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698093" y="2149427"/>
              <a:ext cx="0" cy="638718"/>
            </a:xfrm>
            <a:prstGeom prst="straightConnector1">
              <a:avLst/>
            </a:prstGeom>
            <a:ln w="60325">
              <a:solidFill>
                <a:schemeClr val="tx1"/>
              </a:solidFill>
              <a:headEnd w="lg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912541" y="2791317"/>
              <a:ext cx="0" cy="855853"/>
            </a:xfrm>
            <a:prstGeom prst="straightConnector1">
              <a:avLst/>
            </a:prstGeom>
            <a:ln w="60325">
              <a:solidFill>
                <a:schemeClr val="tx1"/>
              </a:solidFill>
              <a:headEnd w="lg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410556" y="3013363"/>
              <a:ext cx="588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E2</a:t>
              </a:r>
              <a:endParaRPr lang="en-AU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287822" y="2149427"/>
              <a:ext cx="0" cy="1497743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405034" y="1842806"/>
              <a:ext cx="1423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Hoyle state</a:t>
              </a:r>
              <a:endParaRPr lang="en-AU" b="1" i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425234" y="1661100"/>
              <a:ext cx="120613" cy="96272"/>
            </a:xfrm>
            <a:prstGeom prst="ellipse">
              <a:avLst/>
            </a:prstGeom>
            <a:solidFill>
              <a:srgbClr val="FF0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423403" y="1804860"/>
              <a:ext cx="120613" cy="96272"/>
            </a:xfrm>
            <a:prstGeom prst="ellipse">
              <a:avLst/>
            </a:prstGeom>
            <a:solidFill>
              <a:srgbClr val="FF0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558340" y="1633197"/>
              <a:ext cx="120613" cy="96272"/>
            </a:xfrm>
            <a:prstGeom prst="ellipse">
              <a:avLst/>
            </a:prstGeom>
            <a:solidFill>
              <a:srgbClr val="FF0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564176" y="1826322"/>
              <a:ext cx="120613" cy="962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2415057" y="1758569"/>
              <a:ext cx="120613" cy="962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486084" y="1744110"/>
              <a:ext cx="120613" cy="962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2535670" y="1690581"/>
              <a:ext cx="120613" cy="962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2583871" y="1752406"/>
              <a:ext cx="120613" cy="962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2654899" y="1773062"/>
              <a:ext cx="120613" cy="9627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2644178" y="1695974"/>
              <a:ext cx="120613" cy="96272"/>
            </a:xfrm>
            <a:prstGeom prst="ellipse">
              <a:avLst/>
            </a:prstGeom>
            <a:solidFill>
              <a:srgbClr val="FF0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523564" y="1812648"/>
              <a:ext cx="120613" cy="96272"/>
            </a:xfrm>
            <a:prstGeom prst="ellipse">
              <a:avLst/>
            </a:prstGeom>
            <a:solidFill>
              <a:srgbClr val="FF0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534286" y="1738718"/>
              <a:ext cx="120613" cy="96272"/>
            </a:xfrm>
            <a:prstGeom prst="ellipse">
              <a:avLst/>
            </a:prstGeom>
            <a:solidFill>
              <a:srgbClr val="FF0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71232" y="1226578"/>
              <a:ext cx="607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baseline="30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AU" sz="2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A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424926" y="2316979"/>
              <a:ext cx="327655" cy="279076"/>
              <a:chOff x="2061780" y="3113065"/>
              <a:chExt cx="440086" cy="469606"/>
            </a:xfrm>
          </p:grpSpPr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2331783" y="3271091"/>
                <a:ext cx="162000" cy="1620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2339866" y="3344441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2291476" y="3113065"/>
                <a:ext cx="162000" cy="1620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2170332" y="3169349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2104464" y="3377963"/>
                <a:ext cx="162000" cy="1620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2206313" y="3331349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2250783" y="3420671"/>
                <a:ext cx="162000" cy="1620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2061780" y="3230784"/>
                <a:ext cx="162000" cy="162000"/>
              </a:xfrm>
              <a:prstGeom prst="ellipse">
                <a:avLst/>
              </a:prstGeom>
              <a:solidFill>
                <a:srgbClr val="FF0000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351965" y="2855715"/>
              <a:ext cx="495895" cy="461666"/>
              <a:chOff x="700021" y="3383198"/>
              <a:chExt cx="666056" cy="776854"/>
            </a:xfrm>
          </p:grpSpPr>
          <p:grpSp>
            <p:nvGrpSpPr>
              <p:cNvPr id="40" name="Group 39"/>
              <p:cNvGrpSpPr>
                <a:grpSpLocks noChangeAspect="1"/>
              </p:cNvGrpSpPr>
              <p:nvPr/>
            </p:nvGrpSpPr>
            <p:grpSpPr>
              <a:xfrm>
                <a:off x="1115616" y="3731054"/>
                <a:ext cx="250461" cy="264138"/>
                <a:chOff x="2928850" y="3000868"/>
                <a:chExt cx="166974" cy="176092"/>
              </a:xfrm>
            </p:grpSpPr>
            <p:sp>
              <p:nvSpPr>
                <p:cNvPr id="42" name="Oval 41"/>
                <p:cNvSpPr>
                  <a:spLocks noChangeAspect="1"/>
                </p:cNvSpPr>
                <p:nvPr/>
              </p:nvSpPr>
              <p:spPr>
                <a:xfrm>
                  <a:off x="2928850" y="3064197"/>
                  <a:ext cx="108000" cy="1080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Oval 42"/>
                <p:cNvSpPr>
                  <a:spLocks noChangeAspect="1"/>
                </p:cNvSpPr>
                <p:nvPr/>
              </p:nvSpPr>
              <p:spPr>
                <a:xfrm>
                  <a:off x="2982850" y="3068960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Oval 43"/>
                <p:cNvSpPr>
                  <a:spLocks noChangeAspect="1"/>
                </p:cNvSpPr>
                <p:nvPr/>
              </p:nvSpPr>
              <p:spPr>
                <a:xfrm>
                  <a:off x="2987824" y="3018010"/>
                  <a:ext cx="108000" cy="1080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Oval 44"/>
                <p:cNvSpPr>
                  <a:spLocks noChangeAspect="1"/>
                </p:cNvSpPr>
                <p:nvPr/>
              </p:nvSpPr>
              <p:spPr>
                <a:xfrm>
                  <a:off x="2928850" y="3000868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700021" y="3383198"/>
                <a:ext cx="504056" cy="77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 smtClean="0">
                    <a:solidFill>
                      <a:srgbClr val="000000"/>
                    </a:solidFill>
                    <a:latin typeface="Symbol" pitchFamily="18" charset="2"/>
                    <a:cs typeface="Times New Roman" pitchFamily="18" charset="0"/>
                  </a:rPr>
                  <a:t>a</a:t>
                </a:r>
                <a:endParaRPr lang="en-AU" sz="2400" b="1" dirty="0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049644" y="1363736"/>
              <a:ext cx="495895" cy="461666"/>
              <a:chOff x="700021" y="3383198"/>
              <a:chExt cx="666056" cy="776854"/>
            </a:xfrm>
          </p:grpSpPr>
          <p:grpSp>
            <p:nvGrpSpPr>
              <p:cNvPr id="47" name="Group 46"/>
              <p:cNvGrpSpPr>
                <a:grpSpLocks noChangeAspect="1"/>
              </p:cNvGrpSpPr>
              <p:nvPr/>
            </p:nvGrpSpPr>
            <p:grpSpPr>
              <a:xfrm>
                <a:off x="1115616" y="3731054"/>
                <a:ext cx="250461" cy="264138"/>
                <a:chOff x="2928850" y="3000868"/>
                <a:chExt cx="166974" cy="176092"/>
              </a:xfrm>
            </p:grpSpPr>
            <p:sp>
              <p:nvSpPr>
                <p:cNvPr id="49" name="Oval 48"/>
                <p:cNvSpPr>
                  <a:spLocks noChangeAspect="1"/>
                </p:cNvSpPr>
                <p:nvPr/>
              </p:nvSpPr>
              <p:spPr>
                <a:xfrm>
                  <a:off x="2928850" y="3064197"/>
                  <a:ext cx="108000" cy="1080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2982850" y="3068960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2987824" y="3018010"/>
                  <a:ext cx="108000" cy="1080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2928850" y="3000868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00021" y="3383198"/>
                <a:ext cx="504056" cy="77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 smtClean="0">
                    <a:solidFill>
                      <a:srgbClr val="000000"/>
                    </a:solidFill>
                    <a:latin typeface="Symbol" pitchFamily="18" charset="2"/>
                    <a:cs typeface="Times New Roman" pitchFamily="18" charset="0"/>
                  </a:rPr>
                  <a:t>a</a:t>
                </a:r>
                <a:endParaRPr lang="en-AU" sz="2400" b="1" dirty="0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42544" y="2005379"/>
              <a:ext cx="495895" cy="461666"/>
              <a:chOff x="700021" y="3383198"/>
              <a:chExt cx="666056" cy="776854"/>
            </a:xfrm>
          </p:grpSpPr>
          <p:grpSp>
            <p:nvGrpSpPr>
              <p:cNvPr id="54" name="Group 53"/>
              <p:cNvGrpSpPr>
                <a:grpSpLocks noChangeAspect="1"/>
              </p:cNvGrpSpPr>
              <p:nvPr/>
            </p:nvGrpSpPr>
            <p:grpSpPr>
              <a:xfrm>
                <a:off x="1115616" y="3731054"/>
                <a:ext cx="250461" cy="264138"/>
                <a:chOff x="2928850" y="3000868"/>
                <a:chExt cx="166974" cy="176092"/>
              </a:xfrm>
            </p:grpSpPr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2928850" y="3064197"/>
                  <a:ext cx="108000" cy="1080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Oval 56"/>
                <p:cNvSpPr>
                  <a:spLocks noChangeAspect="1"/>
                </p:cNvSpPr>
                <p:nvPr/>
              </p:nvSpPr>
              <p:spPr>
                <a:xfrm>
                  <a:off x="2982850" y="3068960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Oval 57"/>
                <p:cNvSpPr>
                  <a:spLocks noChangeAspect="1"/>
                </p:cNvSpPr>
                <p:nvPr/>
              </p:nvSpPr>
              <p:spPr>
                <a:xfrm>
                  <a:off x="2987824" y="3018010"/>
                  <a:ext cx="108000" cy="1080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Oval 58"/>
                <p:cNvSpPr>
                  <a:spLocks noChangeAspect="1"/>
                </p:cNvSpPr>
                <p:nvPr/>
              </p:nvSpPr>
              <p:spPr>
                <a:xfrm>
                  <a:off x="2928850" y="3000868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700021" y="3383198"/>
                <a:ext cx="504056" cy="77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 dirty="0" smtClean="0">
                    <a:solidFill>
                      <a:srgbClr val="000000"/>
                    </a:solidFill>
                    <a:latin typeface="Symbol" pitchFamily="18" charset="2"/>
                    <a:cs typeface="Times New Roman" pitchFamily="18" charset="0"/>
                  </a:rPr>
                  <a:t>a</a:t>
                </a:r>
                <a:endParaRPr lang="en-AU" sz="2400" b="1" dirty="0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endParaRPr>
              </a:p>
            </p:txBody>
          </p:sp>
        </p:grpSp>
        <p:sp>
          <p:nvSpPr>
            <p:cNvPr id="60" name="Curved Down Arrow 59"/>
            <p:cNvSpPr/>
            <p:nvPr/>
          </p:nvSpPr>
          <p:spPr>
            <a:xfrm rot="1347888">
              <a:off x="2821062" y="1495644"/>
              <a:ext cx="1018623" cy="222003"/>
            </a:xfrm>
            <a:prstGeom prst="curvedDownArrow">
              <a:avLst/>
            </a:prstGeom>
            <a:solidFill>
              <a:srgbClr val="FF00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1" name="Curved Down Arrow 60"/>
            <p:cNvSpPr/>
            <p:nvPr/>
          </p:nvSpPr>
          <p:spPr>
            <a:xfrm rot="8280092">
              <a:off x="1802690" y="2275934"/>
              <a:ext cx="1188386" cy="222003"/>
            </a:xfrm>
            <a:prstGeom prst="curvedDownArrow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1862251" y="2833465"/>
              <a:ext cx="1131951" cy="422590"/>
            </a:xfrm>
            <a:prstGeom prst="roundRect">
              <a:avLst>
                <a:gd name="adj" fmla="val 3781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glow rad="190500">
                <a:schemeClr val="accent3">
                  <a:lumMod val="40000"/>
                  <a:lumOff val="60000"/>
                  <a:alpha val="69000"/>
                </a:schemeClr>
              </a:glow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400" b="1" dirty="0" smtClean="0">
                  <a:solidFill>
                    <a:srgbClr val="000000"/>
                  </a:solidFill>
                  <a:latin typeface="Symbol" pitchFamily="18" charset="2"/>
                </a:rPr>
                <a:t>a</a:t>
              </a:r>
              <a:r>
                <a:rPr lang="en-AU" sz="1400" b="1" dirty="0" smtClean="0">
                  <a:solidFill>
                    <a:srgbClr val="000000"/>
                  </a:solidFill>
                </a:rPr>
                <a:t>-decay</a:t>
              </a:r>
            </a:p>
            <a:p>
              <a:pPr algn="ctr"/>
              <a:r>
                <a:rPr lang="en-AU" sz="1400" b="1" dirty="0" smtClean="0">
                  <a:solidFill>
                    <a:srgbClr val="000000"/>
                  </a:solidFill>
                </a:rPr>
                <a:t>(99.96%)</a:t>
              </a:r>
              <a:endParaRPr lang="en-AU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1686257" y="1675046"/>
              <a:ext cx="564321" cy="98015"/>
            </a:xfrm>
            <a:prstGeom prst="straightConnector1">
              <a:avLst/>
            </a:prstGeom>
            <a:ln w="317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712828" y="2337057"/>
              <a:ext cx="564321" cy="98015"/>
            </a:xfrm>
            <a:prstGeom prst="straightConnector1">
              <a:avLst/>
            </a:prstGeom>
            <a:ln w="317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862251" y="1978256"/>
              <a:ext cx="513475" cy="376664"/>
            </a:xfrm>
            <a:prstGeom prst="straightConnector1">
              <a:avLst/>
            </a:prstGeom>
            <a:ln w="317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905895" y="2633009"/>
              <a:ext cx="513475" cy="376664"/>
            </a:xfrm>
            <a:prstGeom prst="straightConnector1">
              <a:avLst/>
            </a:prstGeom>
            <a:ln w="31750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1171370" y="1949586"/>
              <a:ext cx="690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baseline="300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r>
                <a:rPr lang="en-AU" sz="2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Be</a:t>
              </a:r>
              <a:endParaRPr lang="en-A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437506" y="2224900"/>
              <a:ext cx="5347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 smtClean="0">
                  <a:solidFill>
                    <a:srgbClr val="000000"/>
                  </a:solidFill>
                  <a:latin typeface="Comic Sans MS" pitchFamily="66" charset="0"/>
                  <a:cs typeface="+mn-cs"/>
                </a:rPr>
                <a:t>E2</a:t>
              </a:r>
              <a:endParaRPr lang="en-AU" b="1" dirty="0">
                <a:solidFill>
                  <a:srgbClr val="000000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038085" y="2224900"/>
              <a:ext cx="5347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 smtClean="0">
                  <a:solidFill>
                    <a:srgbClr val="00B050"/>
                  </a:solidFill>
                  <a:latin typeface="Comic Sans MS" pitchFamily="66" charset="0"/>
                  <a:cs typeface="+mn-cs"/>
                </a:rPr>
                <a:t>E0</a:t>
              </a:r>
              <a:endParaRPr lang="en-AU" b="1" dirty="0">
                <a:solidFill>
                  <a:srgbClr val="00B050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75572" y="2632521"/>
              <a:ext cx="1160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4.44 MeV</a:t>
              </a:r>
              <a:endParaRPr lang="en-AU" sz="16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675572" y="1963711"/>
              <a:ext cx="11484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7.65 MeV</a:t>
              </a:r>
              <a:endParaRPr lang="en-AU" sz="16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2627784" y="107921"/>
            <a:ext cx="6116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Pair spectroscopy of the Hoyle State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776898"/>
            <a:ext cx="620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Triple-</a:t>
            </a:r>
            <a:r>
              <a:rPr lang="en-US" sz="2000" dirty="0" smtClean="0">
                <a:sym typeface="Symbol"/>
              </a:rPr>
              <a:t> reaction in helium burning stars produces carbon in the universe</a:t>
            </a:r>
            <a:endParaRPr lang="en-US" sz="2000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01008"/>
            <a:ext cx="3092338" cy="2980297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2699792" y="5590981"/>
            <a:ext cx="307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first </a:t>
            </a:r>
            <a:r>
              <a:rPr lang="en-US" baseline="30000" dirty="0" smtClean="0"/>
              <a:t>12</a:t>
            </a:r>
            <a:r>
              <a:rPr lang="en-US" dirty="0" smtClean="0"/>
              <a:t>C pair spectrum from the Hoyle state: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9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E0 Workshop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4" b="7761"/>
          <a:stretch/>
        </p:blipFill>
        <p:spPr>
          <a:xfrm>
            <a:off x="323528" y="1124744"/>
            <a:ext cx="8352929" cy="3151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9832" y="724634"/>
            <a:ext cx="278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11-12 September 2015</a:t>
            </a:r>
            <a:endParaRPr lang="en-US" sz="2000" dirty="0"/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251521" y="4365104"/>
            <a:ext cx="87129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1">
              <a:buFont typeface="Wingdings" pitchFamily="2" charset="2"/>
              <a:buChar char="Ø"/>
            </a:pPr>
            <a:r>
              <a:rPr lang="en-US" sz="2000" kern="0" dirty="0">
                <a:solidFill>
                  <a:schemeClr val="accent2"/>
                </a:solidFill>
              </a:rPr>
              <a:t> new instruments/facilities/results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kern="0" dirty="0">
                <a:solidFill>
                  <a:schemeClr val="accent2"/>
                </a:solidFill>
              </a:rPr>
              <a:t> physics opportunities/exotic beams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kern="0" dirty="0">
                <a:solidFill>
                  <a:schemeClr val="accent2"/>
                </a:solidFill>
              </a:rPr>
              <a:t> shape co-existence &amp; E0 transitions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kern="0" dirty="0">
                <a:solidFill>
                  <a:schemeClr val="accent2"/>
                </a:solidFill>
              </a:rPr>
              <a:t> Auger electrons - the “forgotten” child of 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accent2"/>
                </a:solidFill>
              </a:rPr>
              <a:t>Ongoing: E0 working group (</a:t>
            </a:r>
            <a:r>
              <a:rPr lang="en-US" sz="2000" b="1" kern="0" dirty="0" smtClean="0">
                <a:solidFill>
                  <a:schemeClr val="accent2"/>
                </a:solidFill>
              </a:rPr>
              <a:t>Tibor Kibedi, </a:t>
            </a:r>
            <a:r>
              <a:rPr lang="en-US" sz="2000" b="1" kern="0" dirty="0">
                <a:solidFill>
                  <a:schemeClr val="accent2"/>
                </a:solidFill>
              </a:rPr>
              <a:t>John Wood</a:t>
            </a:r>
            <a:r>
              <a:rPr lang="en-US" sz="2000" b="1" kern="0" dirty="0" smtClean="0">
                <a:solidFill>
                  <a:schemeClr val="accent2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Wiki: https</a:t>
            </a:r>
            <a:r>
              <a:rPr lang="en-US" sz="2000" dirty="0"/>
              <a:t>://en.wikiversity.org/wiki/Monopole</a:t>
            </a:r>
            <a:endParaRPr lang="en-US" sz="2000" b="1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63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50" y="836712"/>
            <a:ext cx="419686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131840" y="1556792"/>
            <a:ext cx="1440160" cy="25202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E0 transition rate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60" y="3140618"/>
            <a:ext cx="3166120" cy="50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6" t="36407" r="39085" b="29507"/>
          <a:stretch/>
        </p:blipFill>
        <p:spPr>
          <a:xfrm>
            <a:off x="6228184" y="4005064"/>
            <a:ext cx="1800200" cy="2200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777" y="1916832"/>
            <a:ext cx="4325223" cy="156966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Measure T(E0):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</a:t>
            </a:r>
            <a:r>
              <a:rPr lang="en-US" baseline="-25000" dirty="0" smtClean="0"/>
              <a:t>ce</a:t>
            </a:r>
            <a:r>
              <a:rPr lang="en-US" dirty="0" smtClean="0"/>
              <a:t> or I</a:t>
            </a:r>
            <a:r>
              <a:rPr lang="en-US" baseline="-25000" dirty="0" smtClean="0">
                <a:sym typeface="Symbol"/>
              </a:rPr>
              <a:t></a:t>
            </a:r>
            <a:r>
              <a:rPr lang="en-US" dirty="0" smtClean="0">
                <a:sym typeface="Symbol"/>
              </a:rPr>
              <a:t>     (e/ spectroscopy)</a:t>
            </a:r>
            <a:endParaRPr lang="en-US" baseline="-25000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T</a:t>
            </a:r>
            <a:r>
              <a:rPr lang="en-US" baseline="-25000" dirty="0" smtClean="0">
                <a:sym typeface="Symbol"/>
              </a:rPr>
              <a:t>1/2 </a:t>
            </a:r>
            <a:r>
              <a:rPr lang="en-US" dirty="0" smtClean="0">
                <a:sym typeface="Symbol"/>
              </a:rPr>
              <a:t>          (e or  timing spectroscopy</a:t>
            </a:r>
            <a:r>
              <a:rPr lang="en-US" dirty="0">
                <a:sym typeface="Symbol"/>
              </a:rPr>
              <a:t>)</a:t>
            </a:r>
            <a:endParaRPr lang="en-US" baseline="-25000" dirty="0">
              <a:sym typeface="Symbol"/>
            </a:endParaRPr>
          </a:p>
          <a:p>
            <a:endParaRPr lang="en-US" baseline="-25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(E2/M1)  (-ray angular correlations)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6136" y="4077072"/>
            <a:ext cx="433746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Electronic factor </a:t>
            </a:r>
            <a:r>
              <a:rPr lang="en-US" dirty="0" smtClean="0">
                <a:solidFill>
                  <a:srgbClr val="3333FF"/>
                </a:solidFill>
                <a:sym typeface="Symbol"/>
              </a:rPr>
              <a:t>():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Atomic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Resurrect CATAR program (HC Pauli)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Make</a:t>
            </a:r>
            <a:r>
              <a:rPr lang="en-US" dirty="0" smtClean="0"/>
              <a:t> </a:t>
            </a:r>
            <a:r>
              <a:rPr lang="en-US" dirty="0">
                <a:sym typeface="Symbol"/>
              </a:rPr>
              <a:t>(</a:t>
            </a:r>
            <a:r>
              <a:rPr lang="en-US" dirty="0" smtClean="0">
                <a:sym typeface="Symbol"/>
              </a:rPr>
              <a:t>) available with </a:t>
            </a:r>
            <a:r>
              <a:rPr lang="en-US" dirty="0" err="1" smtClean="0">
                <a:sym typeface="Symbol"/>
              </a:rPr>
              <a:t>BrIcc</a:t>
            </a:r>
            <a:r>
              <a:rPr lang="en-US" dirty="0" smtClean="0">
                <a:sym typeface="Symbol"/>
              </a:rPr>
              <a:t>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Symbol"/>
            </a:endParaRPr>
          </a:p>
          <a:p>
            <a:r>
              <a:rPr lang="en-US" dirty="0" smtClean="0"/>
              <a:t>http://bricc.anu.edu.au/</a:t>
            </a:r>
            <a:endParaRPr lang="en-US" dirty="0"/>
          </a:p>
        </p:txBody>
      </p:sp>
      <p:cxnSp>
        <p:nvCxnSpPr>
          <p:cNvPr id="9" name="Straight Arrow Connector 8"/>
          <p:cNvCxnSpPr>
            <a:stCxn id="4" idx="0"/>
          </p:cNvCxnSpPr>
          <p:nvPr/>
        </p:nvCxnSpPr>
        <p:spPr>
          <a:xfrm flipV="1">
            <a:off x="2409389" y="1556792"/>
            <a:ext cx="434419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724128" y="1628800"/>
            <a:ext cx="1080120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24967" y="2564904"/>
            <a:ext cx="323678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Monopole transition rate: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19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0</a:t>
            </a:r>
            <a:r>
              <a:rPr lang="en-US" sz="4000" baseline="30000" dirty="0" smtClean="0">
                <a:solidFill>
                  <a:schemeClr val="bg1"/>
                </a:solidFill>
              </a:rPr>
              <a:t>+</a:t>
            </a:r>
            <a:r>
              <a:rPr lang="en-US" sz="4000" dirty="0" smtClean="0">
                <a:solidFill>
                  <a:schemeClr val="bg1"/>
                </a:solidFill>
              </a:rPr>
              <a:t> states and E0 in Fe, Ni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9707"/>
            <a:ext cx="5169817" cy="481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1330890"/>
            <a:ext cx="37594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Tibor Kibedi, Adam Garnsworthy + several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 spectroscopy with Super-e: </a:t>
            </a:r>
            <a:r>
              <a:rPr lang="en-US" dirty="0" smtClean="0">
                <a:solidFill>
                  <a:srgbClr val="3333FF"/>
                </a:solidFill>
              </a:rPr>
              <a:t>CE and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Gamma spectroscopy with  CAESAR (</a:t>
            </a:r>
            <a:r>
              <a:rPr lang="en-US" dirty="0" smtClean="0">
                <a:sym typeface="Symbol"/>
              </a:rPr>
              <a:t> and )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(</a:t>
            </a:r>
            <a:r>
              <a:rPr lang="en-US" dirty="0" err="1" smtClean="0">
                <a:sym typeface="Symbol"/>
              </a:rPr>
              <a:t>p,p</a:t>
            </a:r>
            <a:r>
              <a:rPr lang="en-US" dirty="0" smtClean="0">
                <a:sym typeface="Symbol"/>
              </a:rPr>
              <a:t>’) reaction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Note: Can do angular distributions with </a:t>
            </a:r>
            <a:r>
              <a:rPr lang="en-US" dirty="0">
                <a:sym typeface="Symbol"/>
              </a:rPr>
              <a:t>(</a:t>
            </a:r>
            <a:r>
              <a:rPr lang="en-US" dirty="0" err="1">
                <a:sym typeface="Symbol"/>
              </a:rPr>
              <a:t>p,p</a:t>
            </a:r>
            <a:r>
              <a:rPr lang="en-US" dirty="0">
                <a:sym typeface="Symbol"/>
              </a:rPr>
              <a:t>’) </a:t>
            </a:r>
            <a:r>
              <a:rPr lang="en-US" dirty="0" smtClean="0">
                <a:sym typeface="Symbol"/>
              </a:rPr>
              <a:t> - there is alignment! (s-wave scattering?)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73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New theory for E0 transitions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8383"/>
          <a:stretch/>
        </p:blipFill>
        <p:spPr bwMode="auto">
          <a:xfrm>
            <a:off x="6246421" y="1017612"/>
            <a:ext cx="2805142" cy="29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36712"/>
            <a:ext cx="621680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941168"/>
            <a:ext cx="7520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 charges – limited meaning for E0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shell model + EDF to evaluate changes in </a:t>
            </a:r>
            <a:r>
              <a:rPr lang="en-US" dirty="0" smtClean="0"/>
              <a:t>average proton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Connection with isotope shifts and charge radii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Submitted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75720"/>
            <a:ext cx="208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08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29</a:t>
            </a:fld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2627784" y="107921"/>
            <a:ext cx="5573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Gamma decay of the Hoyle State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" y="2294451"/>
            <a:ext cx="2469274" cy="1851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835" y="1914789"/>
            <a:ext cx="294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CACTUS: 26 5” by 5” </a:t>
            </a:r>
            <a:r>
              <a:rPr lang="en-AU" dirty="0" err="1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NaI</a:t>
            </a:r>
            <a:endParaRPr lang="en-AU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295" y="950352"/>
            <a:ext cx="4618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Symbol" pitchFamily="18" charset="2"/>
                <a:cs typeface="+mn-cs"/>
              </a:rPr>
              <a:t>G</a:t>
            </a:r>
            <a:r>
              <a:rPr lang="en-US" sz="2400" b="1" baseline="-250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larendon" pitchFamily="18" charset="0"/>
                <a:cs typeface="+mn-cs"/>
              </a:rPr>
              <a:t>rad</a:t>
            </a:r>
            <a:r>
              <a:rPr lang="en-US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larendon" pitchFamily="18" charset="0"/>
                <a:cs typeface="+mn-cs"/>
              </a:rPr>
              <a:t>/</a:t>
            </a:r>
            <a:r>
              <a:rPr lang="en-US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Symbol" pitchFamily="18" charset="2"/>
                <a:cs typeface="+mn-cs"/>
              </a:rPr>
              <a:t>G</a:t>
            </a:r>
            <a:r>
              <a:rPr lang="en-US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omic Sans MS" pitchFamily="66" charset="0"/>
                <a:cs typeface="+mn-cs"/>
              </a:rPr>
              <a:t> from </a:t>
            </a:r>
            <a:r>
              <a:rPr lang="en-US" sz="24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Comic Sans MS" pitchFamily="66" charset="0"/>
                <a:cs typeface="+mn-cs"/>
              </a:rPr>
              <a:t>p</a:t>
            </a:r>
            <a:r>
              <a:rPr lang="en-US" sz="24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Symbol" panose="05050102010706020507" pitchFamily="18" charset="2"/>
                <a:cs typeface="+mn-cs"/>
              </a:rPr>
              <a:t>gg</a:t>
            </a:r>
            <a:r>
              <a:rPr lang="en-US" sz="24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omic Sans MS" pitchFamily="66" charset="0"/>
                <a:cs typeface="+mn-cs"/>
              </a:rPr>
              <a:t>/p rates</a:t>
            </a:r>
            <a:endParaRPr lang="en-US" sz="2400" b="1" dirty="0">
              <a:solidFill>
                <a:srgbClr val="000000">
                  <a:lumMod val="85000"/>
                  <a:lumOff val="15000"/>
                </a:srgbClr>
              </a:solidFill>
              <a:latin typeface="Comic Sans MS" pitchFamily="66" charset="0"/>
              <a:cs typeface="+mn-cs"/>
            </a:endParaRPr>
          </a:p>
          <a:p>
            <a:endParaRPr lang="en-AU" sz="1400" dirty="0" smtClean="0">
              <a:solidFill>
                <a:srgbClr val="000000"/>
              </a:solidFill>
              <a:latin typeface="Comic Sans MS" pitchFamily="66" charset="0"/>
              <a:cs typeface="+mn-cs"/>
            </a:endParaRPr>
          </a:p>
          <a:p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Oslo Cyclotron Laboratory @10.7 MeV</a:t>
            </a:r>
            <a:endParaRPr lang="en-AU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" y="4791285"/>
            <a:ext cx="1928036" cy="1446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191" y="4283707"/>
            <a:ext cx="294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SiRi</a:t>
            </a:r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: 64 </a:t>
            </a:r>
            <a:r>
              <a:rPr lang="en-AU" dirty="0" smtClean="0">
                <a:solidFill>
                  <a:srgbClr val="000000"/>
                </a:solidFill>
                <a:latin typeface="Symbol" panose="05050102010706020507" pitchFamily="18" charset="2"/>
                <a:cs typeface="+mn-cs"/>
              </a:rPr>
              <a:t>D</a:t>
            </a:r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E-E telescopes</a:t>
            </a:r>
            <a:endParaRPr lang="en-AU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4184" y="3041942"/>
            <a:ext cx="4494786" cy="646331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2.6E+8 singles proton &amp; </a:t>
            </a:r>
          </a:p>
          <a:p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~1.0E+3 </a:t>
            </a:r>
            <a:r>
              <a:rPr lang="en-AU" dirty="0" err="1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p</a:t>
            </a:r>
            <a:r>
              <a:rPr lang="en-AU" dirty="0" err="1" smtClean="0">
                <a:solidFill>
                  <a:srgbClr val="000000"/>
                </a:solidFill>
                <a:latin typeface="Symbol" panose="05050102010706020507" pitchFamily="18" charset="2"/>
                <a:cs typeface="+mn-cs"/>
              </a:rPr>
              <a:t>gg</a:t>
            </a:r>
            <a:r>
              <a:rPr lang="en-AU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 triple coincidence events</a:t>
            </a:r>
            <a:endParaRPr lang="en-AU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965879" y="2806216"/>
            <a:ext cx="150112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65879" y="1950362"/>
            <a:ext cx="15011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77360" y="1308472"/>
            <a:ext cx="150112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85647" y="1028148"/>
            <a:ext cx="399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AU" sz="16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AU" sz="1600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85647" y="1666208"/>
            <a:ext cx="399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AU" sz="16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AU" sz="1600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85647" y="2514382"/>
            <a:ext cx="399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AU" sz="16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AU" sz="1600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394772" y="1308472"/>
            <a:ext cx="0" cy="638718"/>
          </a:xfrm>
          <a:prstGeom prst="straightConnector1">
            <a:avLst/>
          </a:prstGeom>
          <a:ln w="60325">
            <a:solidFill>
              <a:schemeClr val="tx1"/>
            </a:solidFill>
            <a:headEnd w="lg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609220" y="1950362"/>
            <a:ext cx="0" cy="855853"/>
          </a:xfrm>
          <a:prstGeom prst="straightConnector1">
            <a:avLst/>
          </a:prstGeom>
          <a:ln w="60325">
            <a:solidFill>
              <a:schemeClr val="tx1"/>
            </a:solidFill>
            <a:headEnd w="lg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07235" y="2172408"/>
            <a:ext cx="58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E2</a:t>
            </a:r>
            <a:endParaRPr lang="en-AU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01713" y="1001851"/>
            <a:ext cx="142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Hoyle state</a:t>
            </a:r>
            <a:endParaRPr lang="en-AU" b="1" i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34185" y="1383945"/>
            <a:ext cx="534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E2</a:t>
            </a:r>
            <a:endParaRPr lang="en-AU" b="1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72251" y="1791566"/>
            <a:ext cx="1160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4.44 MeV</a:t>
            </a:r>
            <a:endParaRPr lang="en-AU" sz="1600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72251" y="1122756"/>
            <a:ext cx="114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7.65 MeV</a:t>
            </a:r>
            <a:endParaRPr lang="en-AU" sz="1600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54675" y="2204864"/>
            <a:ext cx="1589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en-A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ray  </a:t>
            </a:r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4.44 MeV</a:t>
            </a:r>
            <a:endParaRPr lang="en-AU" sz="1600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4675" y="1412776"/>
            <a:ext cx="1589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</a:t>
            </a:r>
            <a:r>
              <a:rPr lang="en-A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ray  3.21</a:t>
            </a:r>
            <a:r>
              <a:rPr lang="en-A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MeV</a:t>
            </a:r>
            <a:endParaRPr lang="en-AU" sz="1600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079" y="6228020"/>
            <a:ext cx="305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Badriah </a:t>
            </a:r>
            <a:r>
              <a:rPr lang="en-US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Alshahrani</a:t>
            </a:r>
            <a:r>
              <a: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PhD thesis</a:t>
            </a:r>
            <a:endParaRPr lang="en-US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61048"/>
            <a:ext cx="2798273" cy="194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444208" y="5661248"/>
            <a:ext cx="13147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Symbol"/>
              </a:rPr>
              <a:t> degrees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810792" y="4558361"/>
            <a:ext cx="1043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07904" y="6156012"/>
            <a:ext cx="5378395" cy="369332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First incontrovertible proof that Hoyle state is 0</a:t>
            </a:r>
            <a:r>
              <a:rPr lang="en-US" baseline="30000" dirty="0" smtClean="0"/>
              <a:t>+</a:t>
            </a:r>
            <a:r>
              <a:rPr lang="en-US" dirty="0" smtClean="0"/>
              <a:t> (?)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1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Nuclear Collectivity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3612476" cy="2448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95536" y="860202"/>
            <a:ext cx="5070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0099"/>
                </a:solidFill>
                <a:latin typeface="Comic Sans MS" pitchFamily="66" charset="0"/>
              </a:rPr>
              <a:t>R(E(4</a:t>
            </a:r>
            <a:r>
              <a:rPr lang="en-GB" sz="1600" baseline="30000" dirty="0">
                <a:solidFill>
                  <a:srgbClr val="000099"/>
                </a:solidFill>
                <a:latin typeface="Comic Sans MS" pitchFamily="66" charset="0"/>
              </a:rPr>
              <a:t>+</a:t>
            </a:r>
            <a:r>
              <a:rPr lang="en-GB" sz="1600" dirty="0">
                <a:solidFill>
                  <a:srgbClr val="000099"/>
                </a:solidFill>
                <a:latin typeface="Comic Sans MS" pitchFamily="66" charset="0"/>
              </a:rPr>
              <a:t>) / E(2</a:t>
            </a:r>
            <a:r>
              <a:rPr lang="en-GB" sz="1600" baseline="30000" dirty="0">
                <a:solidFill>
                  <a:srgbClr val="000099"/>
                </a:solidFill>
                <a:latin typeface="Comic Sans MS" pitchFamily="66" charset="0"/>
              </a:rPr>
              <a:t>+</a:t>
            </a:r>
            <a:r>
              <a:rPr lang="en-GB" sz="1600" dirty="0">
                <a:solidFill>
                  <a:srgbClr val="000099"/>
                </a:solidFill>
                <a:latin typeface="Comic Sans MS" pitchFamily="66" charset="0"/>
              </a:rPr>
              <a:t>)) </a:t>
            </a:r>
            <a:r>
              <a:rPr lang="en-GB" sz="1600" dirty="0" err="1">
                <a:solidFill>
                  <a:srgbClr val="000099"/>
                </a:solidFill>
                <a:latin typeface="Comic Sans MS" pitchFamily="66" charset="0"/>
              </a:rPr>
              <a:t>Systematics</a:t>
            </a:r>
            <a:r>
              <a:rPr lang="en-GB" sz="1600" dirty="0">
                <a:solidFill>
                  <a:srgbClr val="000099"/>
                </a:solidFill>
                <a:latin typeface="Comic Sans MS" pitchFamily="66" charset="0"/>
              </a:rPr>
              <a:t> plot from </a:t>
            </a:r>
            <a:r>
              <a:rPr lang="en-GB" sz="1600" dirty="0" err="1">
                <a:solidFill>
                  <a:srgbClr val="000099"/>
                </a:solidFill>
                <a:latin typeface="Comic Sans MS" pitchFamily="66" charset="0"/>
              </a:rPr>
              <a:t>Burcu</a:t>
            </a:r>
            <a:r>
              <a:rPr lang="en-GB" sz="1600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GB" sz="1600" dirty="0" err="1">
                <a:solidFill>
                  <a:srgbClr val="000099"/>
                </a:solidFill>
                <a:latin typeface="Comic Sans MS" pitchFamily="66" charset="0"/>
              </a:rPr>
              <a:t>Cakirli</a:t>
            </a:r>
            <a:endParaRPr lang="en-US" sz="16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590" y="4005064"/>
            <a:ext cx="2736304" cy="23698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348880"/>
            <a:ext cx="448027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031288" y="1866310"/>
            <a:ext cx="3429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0099"/>
                </a:solidFill>
                <a:latin typeface="Comic Sans MS" pitchFamily="66" charset="0"/>
              </a:rPr>
              <a:t>g</a:t>
            </a:r>
            <a:r>
              <a:rPr lang="en-GB" sz="1600" dirty="0" smtClean="0">
                <a:solidFill>
                  <a:srgbClr val="000099"/>
                </a:solidFill>
                <a:latin typeface="Comic Sans MS" pitchFamily="66" charset="0"/>
              </a:rPr>
              <a:t> factor data for first 2</a:t>
            </a:r>
            <a:r>
              <a:rPr lang="en-GB" sz="1600" baseline="30000" dirty="0" smtClean="0">
                <a:solidFill>
                  <a:srgbClr val="000099"/>
                </a:solidFill>
                <a:latin typeface="Comic Sans MS" pitchFamily="66" charset="0"/>
              </a:rPr>
              <a:t>+</a:t>
            </a:r>
            <a:r>
              <a:rPr lang="en-GB" sz="1600" dirty="0" smtClean="0">
                <a:solidFill>
                  <a:srgbClr val="000099"/>
                </a:solidFill>
                <a:latin typeface="Comic Sans MS" pitchFamily="66" charset="0"/>
              </a:rPr>
              <a:t> states </a:t>
            </a:r>
            <a:endParaRPr lang="en-US" sz="16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74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2963"/>
            <a:ext cx="9144000" cy="58743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30</a:t>
            </a:fld>
            <a:endParaRPr lang="en-AU"/>
          </a:p>
        </p:txBody>
      </p:sp>
      <p:grpSp>
        <p:nvGrpSpPr>
          <p:cNvPr id="5" name="Group 4"/>
          <p:cNvGrpSpPr/>
          <p:nvPr/>
        </p:nvGrpSpPr>
        <p:grpSpPr>
          <a:xfrm>
            <a:off x="362425" y="83536"/>
            <a:ext cx="8733466" cy="6081768"/>
            <a:chOff x="371475" y="92072"/>
            <a:chExt cx="9628041" cy="6704026"/>
          </a:xfrm>
        </p:grpSpPr>
        <p:grpSp>
          <p:nvGrpSpPr>
            <p:cNvPr id="6" name="Group 5"/>
            <p:cNvGrpSpPr/>
            <p:nvPr/>
          </p:nvGrpSpPr>
          <p:grpSpPr>
            <a:xfrm>
              <a:off x="371475" y="1518642"/>
              <a:ext cx="9537391" cy="2238553"/>
              <a:chOff x="352425" y="861417"/>
              <a:chExt cx="9537391" cy="2238553"/>
            </a:xfrm>
          </p:grpSpPr>
          <p:pic>
            <p:nvPicPr>
              <p:cNvPr id="12" name="Picture 11"/>
              <p:cNvPicPr preferRelativeResize="0"/>
              <p:nvPr/>
            </p:nvPicPr>
            <p:blipFill rotWithShape="1">
              <a:blip r:embed="rId2" cstate="print"/>
              <a:srcRect l="47872" r="15422"/>
              <a:stretch/>
            </p:blipFill>
            <p:spPr>
              <a:xfrm rot="5400000">
                <a:off x="3992395" y="-510363"/>
                <a:ext cx="2232000" cy="497556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/>
              <p:nvPr/>
            </p:nvPicPr>
            <p:blipFill rotWithShape="1">
              <a:blip r:embed="rId3" cstate="print"/>
              <a:srcRect l="10114" r="9488"/>
              <a:stretch/>
            </p:blipFill>
            <p:spPr>
              <a:xfrm>
                <a:off x="7776616" y="864000"/>
                <a:ext cx="2113200" cy="22320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60000" y="864000"/>
                <a:ext cx="2102400" cy="2232000"/>
              </a:xfrm>
              <a:prstGeom prst="rect">
                <a:avLst/>
              </a:prstGeom>
            </p:spPr>
          </p:pic>
          <p:sp>
            <p:nvSpPr>
              <p:cNvPr id="15" name="Line 2"/>
              <p:cNvSpPr/>
              <p:nvPr/>
            </p:nvSpPr>
            <p:spPr>
              <a:xfrm>
                <a:off x="2016000" y="1656000"/>
                <a:ext cx="2088000" cy="432000"/>
              </a:xfrm>
              <a:prstGeom prst="line">
                <a:avLst/>
              </a:prstGeom>
              <a:ln w="72000">
                <a:solidFill>
                  <a:srgbClr val="000000"/>
                </a:solidFill>
                <a:round/>
                <a:tailEnd type="triangle" w="med" len="med"/>
              </a:ln>
            </p:spPr>
          </p:sp>
          <p:sp>
            <p:nvSpPr>
              <p:cNvPr id="16" name="Line 3"/>
              <p:cNvSpPr/>
              <p:nvPr/>
            </p:nvSpPr>
            <p:spPr>
              <a:xfrm flipH="1">
                <a:off x="6264000" y="1800000"/>
                <a:ext cx="2160000" cy="288000"/>
              </a:xfrm>
              <a:prstGeom prst="line">
                <a:avLst/>
              </a:prstGeom>
              <a:ln w="72000">
                <a:solidFill>
                  <a:srgbClr val="000000"/>
                </a:solidFill>
                <a:round/>
                <a:tailEnd type="triangle" w="med" len="med"/>
              </a:ln>
            </p:spPr>
          </p:sp>
          <p:sp>
            <p:nvSpPr>
              <p:cNvPr id="17" name="TextBox 16"/>
              <p:cNvSpPr txBox="1"/>
              <p:nvPr/>
            </p:nvSpPr>
            <p:spPr>
              <a:xfrm>
                <a:off x="352425" y="2438400"/>
                <a:ext cx="2085976" cy="66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2936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3300" b="1" i="0" u="none" strike="noStrike" kern="0" cap="none" spc="0" normalizeH="0" baseline="0" noProof="0" dirty="0" smtClean="0">
                    <a:ln w="12700">
                      <a:solidFill>
                        <a:prstClr val="white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Helvetica" pitchFamily="34" charset="0"/>
                  </a:rPr>
                  <a:t>Leia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772400" y="2428875"/>
                <a:ext cx="2085976" cy="66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2936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3300" b="1" i="0" u="none" strike="noStrike" kern="0" cap="none" spc="0" normalizeH="0" baseline="0" noProof="0" dirty="0" smtClean="0">
                    <a:ln w="12700">
                      <a:solidFill>
                        <a:prstClr val="white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Helvetica" pitchFamily="34" charset="0"/>
                  </a:rPr>
                  <a:t>Luke</a:t>
                </a: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611727" y="92072"/>
              <a:ext cx="5048250" cy="1409700"/>
            </a:xfrm>
            <a:prstGeom prst="rect">
              <a:avLst/>
            </a:prstGeom>
            <a:solidFill>
              <a:sysClr val="windowText" lastClr="000000"/>
            </a:solidFill>
            <a:scene3d>
              <a:camera prst="orthographicFront">
                <a:rot lat="0" lon="21599971" rev="0"/>
              </a:camera>
              <a:lightRig rig="threePt" dir="t"/>
            </a:scene3d>
          </p:spPr>
          <p:txBody>
            <a:bodyPr wrap="none" lIns="91440" tIns="72000" rIns="91440" bIns="45720" anchor="ctr" anchorCtr="0">
              <a:prstTxWarp prst="textFadeUp">
                <a:avLst/>
              </a:prstTxWarp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0" marR="0" lvl="0" indent="0" algn="ctr" defTabSz="8293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00" b="1" i="0" u="none" strike="noStrike" kern="0" cap="none" spc="0" normalizeH="0" baseline="0" noProof="0" dirty="0" smtClean="0">
                  <a:ln w="127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</a:rPr>
                <a:t>LaBr</a:t>
              </a:r>
              <a:r>
                <a:rPr kumimoji="0" lang="en-US" sz="4900" b="1" i="0" u="none" strike="noStrike" kern="0" cap="none" spc="0" normalizeH="0" baseline="-25000" noProof="0" dirty="0" smtClean="0">
                  <a:ln w="127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</a:rPr>
                <a:t>3</a:t>
              </a:r>
              <a:r>
                <a:rPr kumimoji="0" lang="en-US" sz="4900" b="1" i="0" u="none" strike="noStrike" kern="0" cap="none" spc="0" normalizeH="0" baseline="0" noProof="0" dirty="0" smtClean="0">
                  <a:ln w="127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</a:rPr>
                <a:t> detectors -</a:t>
              </a:r>
            </a:p>
            <a:p>
              <a:pPr marL="0" marR="0" lvl="0" indent="0" algn="ctr" defTabSz="8293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00" b="1" i="0" u="none" strike="noStrike" kern="0" cap="none" spc="0" normalizeH="0" baseline="0" noProof="0" dirty="0" smtClean="0">
                  <a:ln w="127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</a:rPr>
                <a:t>Fast Timing of</a:t>
              </a:r>
            </a:p>
            <a:p>
              <a:pPr marL="0" marR="0" lvl="0" indent="0" algn="ctr" defTabSz="8293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00" b="1" i="0" u="none" strike="noStrike" kern="0" cap="none" spc="0" normalizeH="0" baseline="0" noProof="0" dirty="0" smtClean="0">
                  <a:ln w="12700">
                    <a:solidFill>
                      <a:prstClr val="white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</a:rPr>
                <a:t>nuclear states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67"/>
            <a:stretch/>
          </p:blipFill>
          <p:spPr bwMode="auto">
            <a:xfrm>
              <a:off x="7314371" y="4176706"/>
              <a:ext cx="2685145" cy="2619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6516216" y="-99392"/>
            <a:ext cx="158417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Dr Matthew Reed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9" name="Picture 2" descr="C:\Users\Matt\Dropbox\Australia\2014-01-03 20.39.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21"/>
          <a:stretch/>
        </p:blipFill>
        <p:spPr bwMode="auto">
          <a:xfrm>
            <a:off x="7975216" y="126315"/>
            <a:ext cx="1061280" cy="11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47386"/>
            <a:ext cx="6264696" cy="29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31</a:t>
            </a:fld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-36512" y="764704"/>
            <a:ext cx="9217024" cy="5832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17359" y="44624"/>
            <a:ext cx="4579200" cy="1278854"/>
          </a:xfrm>
          <a:prstGeom prst="rect">
            <a:avLst/>
          </a:prstGeom>
          <a:solidFill>
            <a:sysClr val="windowText" lastClr="000000"/>
          </a:solidFill>
          <a:scene3d>
            <a:camera prst="orthographicFront">
              <a:rot lat="0" lon="21599971" rev="0"/>
            </a:camera>
            <a:lightRig rig="threePt" dir="t"/>
          </a:scene3d>
        </p:spPr>
        <p:txBody>
          <a:bodyPr wrap="none" lIns="91440" tIns="72000" rIns="91440" bIns="45720" anchor="ctr" anchorCtr="0">
            <a:prstTxWarp prst="textFade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LaBr</a:t>
            </a:r>
            <a:r>
              <a:rPr kumimoji="0" lang="en-US" sz="4900" b="1" i="0" u="none" strike="noStrike" kern="0" cap="none" spc="0" normalizeH="0" baseline="-2500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3</a:t>
            </a:r>
            <a:r>
              <a:rPr kumimoji="0" lang="en-US" sz="4900" b="1" i="0" u="none" strike="noStrike" kern="0" cap="none" spc="0" normalizeH="0" baseline="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 detectors -</a:t>
            </a:r>
          </a:p>
          <a:p>
            <a:pPr marL="0" marR="0" lvl="0" indent="0" algn="ctr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Fast Timing of</a:t>
            </a:r>
          </a:p>
          <a:p>
            <a:pPr marL="0" marR="0" lvl="0" indent="0" algn="ctr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nuclear states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12" y="1550402"/>
            <a:ext cx="3960439" cy="144655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59178" marR="0" lvl="0" indent="-259178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Excited-state </a:t>
            </a:r>
            <a:r>
              <a:rPr kumimoji="0" lang="en-AU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wavefunctions</a:t>
            </a:r>
            <a:r>
              <a:rPr kumimoji="0" lang="en-A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259178" marR="0" lvl="0" indent="-259178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Nuclear shapes,</a:t>
            </a:r>
            <a:r>
              <a:rPr kumimoji="0" lang="en-AU" sz="22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AU" sz="2200" b="0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collectivity</a:t>
            </a:r>
            <a:r>
              <a:rPr kumimoji="0" lang="en-A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259178" marR="0" lvl="0" indent="-259178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Unprecedented energy and time resolution (&gt;50 </a:t>
            </a:r>
            <a:r>
              <a:rPr kumimoji="0" lang="en-AU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ps</a:t>
            </a:r>
            <a:r>
              <a:rPr kumimoji="0" lang="en-AU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3168352" cy="31683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76056" y="6093296"/>
            <a:ext cx="3762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Aqeel Akber: </a:t>
            </a:r>
            <a:r>
              <a:rPr lang="en-US" dirty="0" err="1" smtClean="0">
                <a:solidFill>
                  <a:srgbClr val="FFFFFF"/>
                </a:solidFill>
              </a:rPr>
              <a:t>Honours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project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04248" y="-27384"/>
            <a:ext cx="2339752" cy="11521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987" y="1700808"/>
            <a:ext cx="340448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5868144" y="1988840"/>
            <a:ext cx="172819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97196"/>
            <a:ext cx="3260713" cy="29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469894" y="4509120"/>
            <a:ext cx="2494594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FFFF"/>
                </a:solidFill>
              </a:rPr>
              <a:t>176</a:t>
            </a:r>
            <a:r>
              <a:rPr lang="en-US" dirty="0" smtClean="0">
                <a:solidFill>
                  <a:srgbClr val="FFFFFF"/>
                </a:solidFill>
              </a:rPr>
              <a:t>Yb(</a:t>
            </a:r>
            <a:r>
              <a:rPr lang="en-US" baseline="30000" dirty="0" smtClean="0">
                <a:solidFill>
                  <a:srgbClr val="FFFFFF"/>
                </a:solidFill>
              </a:rPr>
              <a:t>16</a:t>
            </a:r>
            <a:r>
              <a:rPr lang="en-US" dirty="0" smtClean="0">
                <a:solidFill>
                  <a:srgbClr val="FFFFFF"/>
                </a:solidFill>
              </a:rPr>
              <a:t>O,4n)</a:t>
            </a:r>
            <a:r>
              <a:rPr lang="en-US" baseline="30000" dirty="0" smtClean="0">
                <a:solidFill>
                  <a:srgbClr val="FFFFFF"/>
                </a:solidFill>
              </a:rPr>
              <a:t>188</a:t>
            </a:r>
            <a:r>
              <a:rPr lang="en-US" dirty="0" smtClean="0">
                <a:solidFill>
                  <a:srgbClr val="FFFFFF"/>
                </a:solidFill>
              </a:rPr>
              <a:t>Pt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4 </a:t>
            </a:r>
            <a:r>
              <a:rPr lang="en-US" dirty="0">
                <a:solidFill>
                  <a:srgbClr val="FFFFFF"/>
                </a:solidFill>
              </a:rPr>
              <a:t>LaBr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  <a:r>
              <a:rPr lang="en-US" dirty="0">
                <a:solidFill>
                  <a:srgbClr val="FFFFFF"/>
                </a:solidFill>
              </a:rPr>
              <a:t> in </a:t>
            </a:r>
            <a:r>
              <a:rPr lang="en-US" dirty="0" smtClean="0">
                <a:solidFill>
                  <a:srgbClr val="FFFFFF"/>
                </a:solidFill>
              </a:rPr>
              <a:t>CAESAR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25 </a:t>
            </a:r>
            <a:r>
              <a:rPr lang="en-US" dirty="0" err="1">
                <a:solidFill>
                  <a:srgbClr val="FFFFFF"/>
                </a:solidFill>
              </a:rPr>
              <a:t>ps</a:t>
            </a:r>
            <a:r>
              <a:rPr lang="en-US" dirty="0">
                <a:solidFill>
                  <a:srgbClr val="FFFFFF"/>
                </a:solidFill>
              </a:rPr>
              <a:t>/channel TDC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51756"/>
            <a:ext cx="2701414" cy="209752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7" name="Straight Connector 26"/>
          <p:cNvCxnSpPr>
            <a:stCxn id="22" idx="3"/>
          </p:cNvCxnSpPr>
          <p:nvPr/>
        </p:nvCxnSpPr>
        <p:spPr>
          <a:xfrm flipH="1">
            <a:off x="5508104" y="2542004"/>
            <a:ext cx="613128" cy="13097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8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32</a:t>
            </a:fld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-36512" y="764704"/>
            <a:ext cx="9217024" cy="5832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213Ra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04048" y="6093296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Thomas Palazzo: </a:t>
            </a:r>
            <a:r>
              <a:rPr lang="en-US" dirty="0" err="1" smtClean="0">
                <a:solidFill>
                  <a:srgbClr val="FFFFFF"/>
                </a:solidFill>
              </a:rPr>
              <a:t>Honours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project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5976" y="-27384"/>
            <a:ext cx="4788024" cy="11521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" y="1196752"/>
            <a:ext cx="490307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32040" y="3106798"/>
            <a:ext cx="2329129" cy="7542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292080" y="476672"/>
            <a:ext cx="3672408" cy="2160240"/>
            <a:chOff x="8316416" y="1052736"/>
            <a:chExt cx="3672408" cy="2160240"/>
          </a:xfrm>
        </p:grpSpPr>
        <p:sp>
          <p:nvSpPr>
            <p:cNvPr id="15" name="Rectangle 14"/>
            <p:cNvSpPr/>
            <p:nvPr/>
          </p:nvSpPr>
          <p:spPr>
            <a:xfrm>
              <a:off x="8316416" y="1052736"/>
              <a:ext cx="3672408" cy="2160240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spcCol="0"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8676456" y="1547499"/>
              <a:ext cx="1512168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676456" y="2627619"/>
              <a:ext cx="1512168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9691246" y="1187459"/>
              <a:ext cx="569366" cy="369322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 smtClean="0"/>
                <a:t>570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04448" y="1187459"/>
              <a:ext cx="556542" cy="369322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 smtClean="0"/>
                <a:t>5/2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04448" y="2267580"/>
              <a:ext cx="556542" cy="369322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 smtClean="0"/>
                <a:t>1/2</a:t>
              </a:r>
              <a:r>
                <a:rPr lang="en-US" baseline="30000" dirty="0" smtClean="0"/>
                <a:t>-</a:t>
              </a:r>
              <a:endParaRPr lang="en-US" baseline="30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900593" y="2267580"/>
              <a:ext cx="312886" cy="369322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036501" y="2699635"/>
              <a:ext cx="902791" cy="461655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sz="2400" baseline="30000" dirty="0"/>
                <a:t>207</a:t>
              </a:r>
              <a:r>
                <a:rPr lang="en-US" sz="2400" dirty="0"/>
                <a:t>Pb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71328" y="1394191"/>
              <a:ext cx="1473460" cy="369322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baseline="-25000" dirty="0" smtClean="0"/>
                <a:t>1/2 </a:t>
              </a:r>
              <a:r>
                <a:rPr lang="en-US" dirty="0" smtClean="0"/>
                <a:t>= 131 </a:t>
              </a:r>
              <a:r>
                <a:rPr lang="en-US" dirty="0" err="1" smtClean="0"/>
                <a:t>ps</a:t>
              </a:r>
              <a:endParaRPr lang="en-US" dirty="0"/>
            </a:p>
          </p:txBody>
        </p:sp>
        <p:sp>
          <p:nvSpPr>
            <p:cNvPr id="40" name="Down Arrow 39"/>
            <p:cNvSpPr/>
            <p:nvPr/>
          </p:nvSpPr>
          <p:spPr>
            <a:xfrm>
              <a:off x="9180512" y="1556791"/>
              <a:ext cx="523408" cy="10708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107505" y="3106798"/>
            <a:ext cx="7153666" cy="754250"/>
          </a:xfrm>
          <a:prstGeom prst="rect">
            <a:avLst/>
          </a:prstGeom>
          <a:solidFill>
            <a:srgbClr val="FFFFCC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6512" y="44624"/>
            <a:ext cx="4579200" cy="1278854"/>
          </a:xfrm>
          <a:prstGeom prst="rect">
            <a:avLst/>
          </a:prstGeom>
          <a:solidFill>
            <a:sysClr val="windowText" lastClr="000000"/>
          </a:solidFill>
          <a:scene3d>
            <a:camera prst="orthographicFront">
              <a:rot lat="0" lon="21599971" rev="0"/>
            </a:camera>
            <a:lightRig rig="threePt" dir="t"/>
          </a:scene3d>
        </p:spPr>
        <p:txBody>
          <a:bodyPr wrap="none" lIns="91440" tIns="72000" rIns="91440" bIns="45720" anchor="ctr" anchorCtr="0">
            <a:prstTxWarp prst="textFade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LaBr</a:t>
            </a:r>
            <a:r>
              <a:rPr kumimoji="0" lang="en-US" sz="4900" b="1" i="0" u="none" strike="noStrike" kern="0" cap="none" spc="0" normalizeH="0" baseline="-2500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3</a:t>
            </a:r>
            <a:r>
              <a:rPr kumimoji="0" lang="en-US" sz="4900" b="1" i="0" u="none" strike="noStrike" kern="0" cap="none" spc="0" normalizeH="0" baseline="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 detectors -</a:t>
            </a:r>
          </a:p>
          <a:p>
            <a:pPr marL="0" marR="0" lvl="0" indent="0" algn="ctr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Fast Timing of</a:t>
            </a:r>
          </a:p>
          <a:p>
            <a:pPr marL="0" marR="0" lvl="0" indent="0" algn="ctr" defTabSz="8293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</a:rPr>
              <a:t>nuclear states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2040" y="4834990"/>
            <a:ext cx="2329131" cy="8945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7505" y="4834990"/>
            <a:ext cx="7153666" cy="898266"/>
          </a:xfrm>
          <a:prstGeom prst="rect">
            <a:avLst/>
          </a:prstGeom>
          <a:solidFill>
            <a:srgbClr val="FFFFCC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025450" y="3501008"/>
                <a:ext cx="1922814" cy="394200"/>
              </a:xfrm>
              <a:prstGeom prst="rect">
                <a:avLst/>
              </a:prstGeom>
              <a:noFill/>
            </p:spPr>
            <p:txBody>
              <a:bodyPr wrap="none" lIns="91430" tIns="45715" rIns="91430" bIns="45715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𝜋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9/2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  <m:r>
                      <a:rPr lang="en-US" b="0" i="1" baseline="3000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𝜈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/2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baseline="30000" dirty="0" smtClean="0">
                    <a:solidFill>
                      <a:schemeClr val="tx1"/>
                    </a:solidFill>
                  </a:rPr>
                  <a:t>-1</a:t>
                </a:r>
                <a:endParaRPr lang="en-US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450" y="3501008"/>
                <a:ext cx="1922814" cy="394200"/>
              </a:xfrm>
              <a:prstGeom prst="rect">
                <a:avLst/>
              </a:prstGeom>
              <a:blipFill rotWithShape="1"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047384" y="3068960"/>
                <a:ext cx="1897807" cy="394200"/>
              </a:xfrm>
              <a:prstGeom prst="rect">
                <a:avLst/>
              </a:prstGeom>
              <a:noFill/>
            </p:spPr>
            <p:txBody>
              <a:bodyPr wrap="none" lIns="91430" tIns="45715" rIns="91430" bIns="45715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𝜋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9/2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  <m:r>
                      <a:rPr lang="en-US" b="0" i="1" baseline="3000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𝜈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5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/2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baseline="30000" dirty="0" smtClean="0">
                    <a:solidFill>
                      <a:schemeClr val="tx1"/>
                    </a:solidFill>
                  </a:rPr>
                  <a:t>-1</a:t>
                </a:r>
                <a:endParaRPr lang="en-US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384" y="3068960"/>
                <a:ext cx="1897807" cy="394200"/>
              </a:xfrm>
              <a:prstGeom prst="rect">
                <a:avLst/>
              </a:prstGeom>
              <a:blipFill rotWithShape="1"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047384" y="4797152"/>
                <a:ext cx="1897807" cy="394200"/>
              </a:xfrm>
              <a:prstGeom prst="rect">
                <a:avLst/>
              </a:prstGeom>
              <a:noFill/>
            </p:spPr>
            <p:txBody>
              <a:bodyPr wrap="none" lIns="91430" tIns="45715" rIns="91430" bIns="45715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𝜋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9/2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  <m:r>
                      <a:rPr lang="en-US" b="0" i="1" baseline="3000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𝜈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5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/2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baseline="30000" dirty="0" smtClean="0">
                    <a:solidFill>
                      <a:schemeClr val="tx1"/>
                    </a:solidFill>
                  </a:rPr>
                  <a:t>-1</a:t>
                </a:r>
                <a:endParaRPr lang="en-US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384" y="4797152"/>
                <a:ext cx="1897807" cy="394200"/>
              </a:xfrm>
              <a:prstGeom prst="rect">
                <a:avLst/>
              </a:prstGeom>
              <a:blipFill rotWithShape="1"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025450" y="5335378"/>
                <a:ext cx="1922814" cy="394200"/>
              </a:xfrm>
              <a:prstGeom prst="rect">
                <a:avLst/>
              </a:prstGeom>
              <a:noFill/>
            </p:spPr>
            <p:txBody>
              <a:bodyPr wrap="none" lIns="91430" tIns="45715" rIns="91430" bIns="45715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𝜋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9/2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  <m:r>
                      <a:rPr lang="en-US" b="0" i="1" baseline="3000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𝜈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/2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baseline="30000" dirty="0" smtClean="0">
                    <a:solidFill>
                      <a:schemeClr val="tx1"/>
                    </a:solidFill>
                  </a:rPr>
                  <a:t>-1</a:t>
                </a:r>
                <a:endParaRPr lang="en-US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450" y="5335378"/>
                <a:ext cx="1922814" cy="394200"/>
              </a:xfrm>
              <a:prstGeom prst="rect">
                <a:avLst/>
              </a:prstGeom>
              <a:blipFill rotWithShape="1"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6162874" y="1196752"/>
            <a:ext cx="569366" cy="369322"/>
          </a:xfrm>
          <a:prstGeom prst="rect">
            <a:avLst/>
          </a:prstGeom>
          <a:solidFill>
            <a:srgbClr val="FFFFCC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570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4005064"/>
            <a:ext cx="312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Related nuclear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Lifetimes now accessible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5805264"/>
            <a:ext cx="2260555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213</a:t>
            </a:r>
            <a:r>
              <a:rPr lang="en-US" sz="2000" dirty="0" smtClean="0"/>
              <a:t>Ra = </a:t>
            </a:r>
            <a:r>
              <a:rPr lang="en-US" sz="2000" baseline="30000" dirty="0" smtClean="0"/>
              <a:t>207</a:t>
            </a:r>
            <a:r>
              <a:rPr lang="en-US" sz="2000" dirty="0" smtClean="0"/>
              <a:t>Pb + 6p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1403648" y="1619518"/>
            <a:ext cx="1532772" cy="36932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lIns="91430" tIns="45715" rIns="91430" bIns="45715" rtlCol="0">
            <a:spAutoFit/>
          </a:bodyPr>
          <a:lstStyle/>
          <a:p>
            <a:r>
              <a:rPr lang="en-US" baseline="30000" dirty="0" smtClean="0"/>
              <a:t>204</a:t>
            </a:r>
            <a:r>
              <a:rPr lang="en-US" dirty="0" smtClean="0"/>
              <a:t>Pb(</a:t>
            </a:r>
            <a:r>
              <a:rPr lang="en-US" baseline="30000" dirty="0" smtClean="0"/>
              <a:t>13</a:t>
            </a:r>
            <a:r>
              <a:rPr lang="en-US" dirty="0" smtClean="0"/>
              <a:t>C,4n)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flipH="1">
            <a:off x="4499992" y="4869160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 flipH="1">
            <a:off x="4499992" y="3140968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LaBr</a:t>
            </a:r>
            <a:r>
              <a:rPr lang="en-US" sz="4000" baseline="-25000" dirty="0" smtClean="0">
                <a:solidFill>
                  <a:schemeClr val="bg1"/>
                </a:solidFill>
              </a:rPr>
              <a:t>3</a:t>
            </a:r>
            <a:r>
              <a:rPr lang="en-US" sz="4000" dirty="0" smtClean="0">
                <a:solidFill>
                  <a:schemeClr val="bg1"/>
                </a:solidFill>
              </a:rPr>
              <a:t> and g factors: </a:t>
            </a:r>
            <a:r>
              <a:rPr lang="en-US" sz="4000" baseline="30000" dirty="0" smtClean="0">
                <a:solidFill>
                  <a:schemeClr val="bg1"/>
                </a:solidFill>
              </a:rPr>
              <a:t>110</a:t>
            </a:r>
            <a:r>
              <a:rPr lang="en-US" sz="4000" dirty="0" smtClean="0">
                <a:solidFill>
                  <a:schemeClr val="bg1"/>
                </a:solidFill>
              </a:rPr>
              <a:t>Cd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2"/>
            <a:ext cx="3168352" cy="1584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836712"/>
            <a:ext cx="303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100</a:t>
            </a:r>
            <a:r>
              <a:rPr lang="en-US" dirty="0" smtClean="0"/>
              <a:t>Mo(</a:t>
            </a:r>
            <a:r>
              <a:rPr lang="en-US" baseline="30000" dirty="0" smtClean="0"/>
              <a:t>13</a:t>
            </a:r>
            <a:r>
              <a:rPr lang="en-US" dirty="0" smtClean="0"/>
              <a:t>C,3n)</a:t>
            </a:r>
            <a:r>
              <a:rPr lang="en-US" baseline="30000" dirty="0" smtClean="0"/>
              <a:t>110</a:t>
            </a:r>
            <a:r>
              <a:rPr lang="en-US" dirty="0" smtClean="0"/>
              <a:t>Cd  45 MeV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12183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/>
          <a:stretch/>
        </p:blipFill>
        <p:spPr bwMode="auto">
          <a:xfrm>
            <a:off x="5881103" y="2900457"/>
            <a:ext cx="2890541" cy="292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331640" y="4077072"/>
            <a:ext cx="13681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44008" y="5949280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Integral perturbed angular correlations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4643844"/>
            <a:ext cx="187220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(10</a:t>
            </a:r>
            <a:r>
              <a:rPr lang="en-US" baseline="30000" dirty="0" smtClean="0"/>
              <a:t>+</a:t>
            </a:r>
            <a:r>
              <a:rPr lang="en-US" dirty="0" smtClean="0"/>
              <a:t>) = -0.09(3) 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627784" y="4365104"/>
            <a:ext cx="432048" cy="458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7744" y="5147900"/>
            <a:ext cx="3214150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Expected g ~ -0.2 for </a:t>
            </a:r>
            <a:r>
              <a:rPr lang="en-US" dirty="0" smtClean="0">
                <a:sym typeface="Symbol"/>
              </a:rPr>
              <a:t>(h</a:t>
            </a:r>
            <a:r>
              <a:rPr lang="en-US" baseline="-25000" dirty="0" smtClean="0">
                <a:sym typeface="Symbol"/>
              </a:rPr>
              <a:t>11/2</a:t>
            </a:r>
            <a:r>
              <a:rPr lang="en-US" dirty="0" smtClean="0">
                <a:sym typeface="Symbol"/>
              </a:rPr>
              <a:t>)</a:t>
            </a:r>
            <a:r>
              <a:rPr lang="en-US" baseline="30000" dirty="0" smtClean="0">
                <a:sym typeface="Symbol"/>
              </a:rPr>
              <a:t>2</a:t>
            </a:r>
            <a:endParaRPr lang="en-US" baseline="300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 b="25784"/>
          <a:stretch/>
        </p:blipFill>
        <p:spPr bwMode="auto">
          <a:xfrm>
            <a:off x="205119" y="1021378"/>
            <a:ext cx="4125249" cy="133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93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67A-1B4F-4F78-83A3-C25DB7644C54}" type="slidenum">
              <a:rPr lang="en-AU"/>
              <a:pPr/>
              <a:t>34</a:t>
            </a:fld>
            <a:endParaRPr lang="en-A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4256" y="-27384"/>
            <a:ext cx="687625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aseline="30000" dirty="0" smtClean="0">
                <a:solidFill>
                  <a:srgbClr val="FFFFFF"/>
                </a:solidFill>
              </a:rPr>
              <a:t>107</a:t>
            </a:r>
            <a:r>
              <a:rPr lang="en-US" sz="4400" dirty="0" smtClean="0">
                <a:solidFill>
                  <a:srgbClr val="FFFFFF"/>
                </a:solidFill>
              </a:rPr>
              <a:t>Cd isomers known g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2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235252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90872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100</a:t>
            </a:r>
            <a:r>
              <a:rPr lang="en-US" dirty="0" smtClean="0"/>
              <a:t>Mo(</a:t>
            </a:r>
            <a:r>
              <a:rPr lang="en-US" baseline="30000" dirty="0" smtClean="0"/>
              <a:t>12</a:t>
            </a:r>
            <a:r>
              <a:rPr lang="en-US" dirty="0" smtClean="0"/>
              <a:t>C,5n)</a:t>
            </a:r>
            <a:r>
              <a:rPr lang="en-US" baseline="30000" dirty="0" smtClean="0"/>
              <a:t>107</a:t>
            </a:r>
            <a:r>
              <a:rPr lang="en-US" dirty="0" smtClean="0"/>
              <a:t>Cd  65 MeV</a:t>
            </a:r>
            <a:endParaRPr lang="en-US" dirty="0"/>
          </a:p>
        </p:txBody>
      </p:sp>
      <p:pic>
        <p:nvPicPr>
          <p:cNvPr id="582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995737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090" y="6228020"/>
            <a:ext cx="35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Level scheme from NPA 228, 112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779912" y="1340768"/>
            <a:ext cx="720080" cy="50405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79912" y="4149080"/>
            <a:ext cx="720080" cy="50405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55976" y="5085184"/>
            <a:ext cx="4680520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We observed the 11/2</a:t>
            </a:r>
            <a:r>
              <a:rPr lang="en-US" baseline="30000" dirty="0" smtClean="0"/>
              <a:t>-</a:t>
            </a:r>
            <a:r>
              <a:rPr lang="en-US" dirty="0" smtClean="0"/>
              <a:t> and 21/2</a:t>
            </a:r>
            <a:r>
              <a:rPr lang="en-US" baseline="30000" dirty="0" smtClean="0"/>
              <a:t>+</a:t>
            </a:r>
            <a:r>
              <a:rPr lang="en-US" dirty="0" smtClean="0"/>
              <a:t> isomers but could not resolve spin precessions with </a:t>
            </a:r>
            <a:r>
              <a:rPr lang="en-US" dirty="0" err="1" smtClean="0"/>
              <a:t>HPGe</a:t>
            </a:r>
            <a:r>
              <a:rPr lang="en-US" dirty="0" smtClean="0"/>
              <a:t>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revisit and solve problem with LaBr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4127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 ~ 0.8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4008" y="42117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 ~ -0.2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6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67A-1B4F-4F78-83A3-C25DB7644C54}" type="slidenum">
              <a:rPr lang="en-AU"/>
              <a:pPr/>
              <a:t>35</a:t>
            </a:fld>
            <a:endParaRPr lang="en-A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4256" y="-27384"/>
            <a:ext cx="687625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</a:rPr>
              <a:t>Time resolution in R(t)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67544" y="908720"/>
            <a:ext cx="5135513" cy="5602200"/>
            <a:chOff x="1691680" y="908720"/>
            <a:chExt cx="5135513" cy="5602200"/>
          </a:xfrm>
        </p:grpSpPr>
        <p:pic>
          <p:nvPicPr>
            <p:cNvPr id="58470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908720"/>
              <a:ext cx="5135513" cy="2882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3645024"/>
              <a:ext cx="5130751" cy="2865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084168" y="1115452"/>
            <a:ext cx="26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kTesla</a:t>
            </a:r>
            <a:r>
              <a:rPr lang="en-US" dirty="0" smtClean="0"/>
              <a:t> hyperfine 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1713" y="148478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Pure magnetic interaction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72201" y="4726885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Periods within time resolution of LaBr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6" y="214563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ould not see this oscillation with </a:t>
            </a:r>
            <a:r>
              <a:rPr lang="en-US" dirty="0" err="1" smtClean="0"/>
              <a:t>HPGe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0"/>
          <a:stretch/>
        </p:blipFill>
        <p:spPr bwMode="auto">
          <a:xfrm>
            <a:off x="3803647" y="1916832"/>
            <a:ext cx="1632449" cy="124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54"/>
          <a:stretch/>
        </p:blipFill>
        <p:spPr bwMode="auto">
          <a:xfrm>
            <a:off x="3707904" y="4742371"/>
            <a:ext cx="1656184" cy="118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LaBr</a:t>
            </a:r>
            <a:r>
              <a:rPr lang="en-US" sz="4000" baseline="-25000" dirty="0" smtClean="0">
                <a:solidFill>
                  <a:schemeClr val="bg1"/>
                </a:solidFill>
              </a:rPr>
              <a:t>3</a:t>
            </a:r>
            <a:r>
              <a:rPr lang="en-US" sz="4000" dirty="0" smtClean="0">
                <a:solidFill>
                  <a:schemeClr val="bg1"/>
                </a:solidFill>
              </a:rPr>
              <a:t> 48h test run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" y="852460"/>
            <a:ext cx="2955333" cy="221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8092"/>
            <a:ext cx="2987824" cy="2240868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040020"/>
              </p:ext>
            </p:extLst>
          </p:nvPr>
        </p:nvGraphicFramePr>
        <p:xfrm>
          <a:off x="2861884" y="764704"/>
          <a:ext cx="3241055" cy="232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2" name="Photo Editor Photo" r:id="rId5" imgW="21132091" imgH="15157494" progId="MSPhotoEd.3">
                  <p:embed/>
                </p:oleObj>
              </mc:Choice>
              <mc:Fallback>
                <p:oleObj name="Photo Editor Photo" r:id="rId5" imgW="21132091" imgH="1515749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884" y="764704"/>
                        <a:ext cx="3241055" cy="23244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2232248" cy="2875945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3262" y="3402866"/>
            <a:ext cx="36949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3333FF"/>
                </a:solidFill>
              </a:rPr>
              <a:t>56</a:t>
            </a:r>
            <a:r>
              <a:rPr lang="en-US" dirty="0">
                <a:solidFill>
                  <a:srgbClr val="3333FF"/>
                </a:solidFill>
              </a:rPr>
              <a:t>Fe(</a:t>
            </a:r>
            <a:r>
              <a:rPr lang="en-US" baseline="30000" dirty="0">
                <a:solidFill>
                  <a:srgbClr val="3333FF"/>
                </a:solidFill>
              </a:rPr>
              <a:t>16</a:t>
            </a:r>
            <a:r>
              <a:rPr lang="en-US" dirty="0">
                <a:solidFill>
                  <a:srgbClr val="3333FF"/>
                </a:solidFill>
              </a:rPr>
              <a:t>O, </a:t>
            </a:r>
            <a:r>
              <a:rPr lang="en-US" dirty="0" smtClean="0">
                <a:solidFill>
                  <a:srgbClr val="3333FF"/>
                </a:solidFill>
              </a:rPr>
              <a:t>2pn)</a:t>
            </a:r>
            <a:r>
              <a:rPr lang="en-US" baseline="30000" dirty="0" smtClean="0">
                <a:solidFill>
                  <a:srgbClr val="3333FF"/>
                </a:solidFill>
              </a:rPr>
              <a:t>69</a:t>
            </a:r>
            <a:r>
              <a:rPr lang="en-US" dirty="0" smtClean="0">
                <a:solidFill>
                  <a:srgbClr val="3333FF"/>
                </a:solidFill>
              </a:rPr>
              <a:t>Ge </a:t>
            </a:r>
          </a:p>
          <a:p>
            <a:r>
              <a:rPr lang="en-US" dirty="0" smtClean="0">
                <a:solidFill>
                  <a:srgbClr val="3333FF"/>
                </a:solidFill>
              </a:rPr>
              <a:t>398 </a:t>
            </a:r>
            <a:r>
              <a:rPr lang="en-US" dirty="0" err="1" smtClean="0">
                <a:solidFill>
                  <a:srgbClr val="3333FF"/>
                </a:solidFill>
              </a:rPr>
              <a:t>keV</a:t>
            </a:r>
            <a:r>
              <a:rPr lang="en-US" dirty="0" smtClean="0">
                <a:solidFill>
                  <a:srgbClr val="3333FF"/>
                </a:solidFill>
              </a:rPr>
              <a:t> 9/2</a:t>
            </a:r>
            <a:r>
              <a:rPr lang="en-US" baseline="30000" dirty="0" smtClean="0">
                <a:solidFill>
                  <a:srgbClr val="3333FF"/>
                </a:solidFill>
              </a:rPr>
              <a:t>+</a:t>
            </a:r>
            <a:r>
              <a:rPr lang="en-US" dirty="0" smtClean="0">
                <a:solidFill>
                  <a:srgbClr val="3333FF"/>
                </a:solidFill>
              </a:rPr>
              <a:t> T</a:t>
            </a:r>
            <a:r>
              <a:rPr lang="en-US" baseline="-25000" dirty="0" smtClean="0">
                <a:solidFill>
                  <a:srgbClr val="3333FF"/>
                </a:solidFill>
              </a:rPr>
              <a:t>1/2 </a:t>
            </a:r>
            <a:r>
              <a:rPr lang="en-US" dirty="0" smtClean="0">
                <a:solidFill>
                  <a:srgbClr val="3333FF"/>
                </a:solidFill>
              </a:rPr>
              <a:t>= 2.8 </a:t>
            </a:r>
            <a:r>
              <a:rPr lang="en-US" dirty="0" smtClean="0">
                <a:solidFill>
                  <a:srgbClr val="3333FF"/>
                </a:solidFill>
                <a:sym typeface="Symbol"/>
              </a:rPr>
              <a:t>s </a:t>
            </a:r>
            <a:r>
              <a:rPr lang="en-US" dirty="0" smtClean="0">
                <a:solidFill>
                  <a:srgbClr val="3333FF"/>
                </a:solidFill>
              </a:rPr>
              <a:t>T~45 ns</a:t>
            </a:r>
          </a:p>
          <a:p>
            <a:r>
              <a:rPr lang="en-US" dirty="0" smtClean="0">
                <a:solidFill>
                  <a:srgbClr val="3333FF"/>
                </a:solidFill>
              </a:rPr>
              <a:t>Fe is target and host</a:t>
            </a:r>
            <a:endParaRPr lang="en-US" dirty="0">
              <a:solidFill>
                <a:srgbClr val="3333F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aseline="30000" dirty="0" smtClean="0"/>
              <a:t>54</a:t>
            </a:r>
            <a:r>
              <a:rPr lang="en-US" dirty="0" smtClean="0"/>
              <a:t>Fe(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  <a:r>
              <a:rPr lang="en-US" dirty="0"/>
              <a:t>, </a:t>
            </a:r>
            <a:r>
              <a:rPr lang="en-US" dirty="0" smtClean="0"/>
              <a:t>2pn)</a:t>
            </a:r>
            <a:r>
              <a:rPr lang="en-US" baseline="30000" dirty="0" smtClean="0"/>
              <a:t>67</a:t>
            </a:r>
            <a:r>
              <a:rPr lang="en-US" dirty="0" smtClean="0"/>
              <a:t>Ge </a:t>
            </a:r>
            <a:r>
              <a:rPr lang="en-US" dirty="0"/>
              <a:t>T~45 ns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aseline="30000" dirty="0" smtClean="0"/>
              <a:t>45</a:t>
            </a:r>
            <a:r>
              <a:rPr lang="en-US" dirty="0" smtClean="0"/>
              <a:t>Sc(</a:t>
            </a:r>
            <a:r>
              <a:rPr lang="en-US" baseline="30000" dirty="0" smtClean="0"/>
              <a:t>12</a:t>
            </a:r>
            <a:r>
              <a:rPr lang="en-US" dirty="0" smtClean="0"/>
              <a:t>C,p2n)</a:t>
            </a:r>
            <a:r>
              <a:rPr lang="en-US" baseline="30000" dirty="0" smtClean="0"/>
              <a:t>54</a:t>
            </a:r>
            <a:r>
              <a:rPr lang="en-US" dirty="0" smtClean="0"/>
              <a:t>Fe   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+</a:t>
            </a:r>
            <a:r>
              <a:rPr lang="en-US" dirty="0" smtClean="0"/>
              <a:t> T</a:t>
            </a:r>
            <a:r>
              <a:rPr lang="en-US" baseline="-25000" dirty="0" smtClean="0"/>
              <a:t>1/2</a:t>
            </a:r>
            <a:r>
              <a:rPr lang="en-US" dirty="0" smtClean="0"/>
              <a:t> = 0.525 </a:t>
            </a:r>
            <a:r>
              <a:rPr lang="en-US" dirty="0" smtClean="0">
                <a:sym typeface="Symbol"/>
              </a:rPr>
              <a:t>s Ni host </a:t>
            </a:r>
          </a:p>
          <a:p>
            <a:r>
              <a:rPr lang="en-US" dirty="0" smtClean="0"/>
              <a:t>T~10 ns</a:t>
            </a:r>
          </a:p>
          <a:p>
            <a:endParaRPr lang="en-US" dirty="0"/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43" y="3212976"/>
            <a:ext cx="2952161" cy="321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0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E6 transition in </a:t>
            </a:r>
            <a:r>
              <a:rPr lang="en-US" sz="4000" baseline="30000" dirty="0" smtClean="0">
                <a:solidFill>
                  <a:schemeClr val="bg1"/>
                </a:solidFill>
              </a:rPr>
              <a:t>53</a:t>
            </a:r>
            <a:r>
              <a:rPr lang="en-US" sz="4000" dirty="0" smtClean="0">
                <a:solidFill>
                  <a:schemeClr val="bg1"/>
                </a:solidFill>
              </a:rPr>
              <a:t>Fe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89240"/>
            <a:ext cx="7762584" cy="7589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/>
        </p:blipFill>
        <p:spPr bwMode="auto">
          <a:xfrm>
            <a:off x="323528" y="916557"/>
            <a:ext cx="3457575" cy="402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0" b="32250"/>
          <a:stretch/>
        </p:blipFill>
        <p:spPr bwMode="auto">
          <a:xfrm>
            <a:off x="5220072" y="3621819"/>
            <a:ext cx="3672408" cy="124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220072" y="836712"/>
            <a:ext cx="3728392" cy="2376264"/>
            <a:chOff x="5371850" y="3284984"/>
            <a:chExt cx="3728392" cy="2376264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850" y="3429000"/>
              <a:ext cx="3728392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028384" y="3284984"/>
              <a:ext cx="828092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Higher efficiency detectors</a:t>
              </a:r>
              <a:endParaRPr lang="en-US" sz="1200" dirty="0"/>
            </a:p>
          </p:txBody>
        </p:sp>
      </p:grpSp>
      <p:sp>
        <p:nvSpPr>
          <p:cNvPr id="2" name="TextBox 1"/>
          <p:cNvSpPr txBox="1"/>
          <p:nvPr/>
        </p:nvSpPr>
        <p:spPr>
          <a:xfrm rot="16200000">
            <a:off x="5044577" y="396429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79174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16016" y="3573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77066" y="493187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 of beam spectrum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51329" y="2494637"/>
            <a:ext cx="248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32</a:t>
            </a:r>
            <a:r>
              <a:rPr lang="en-US" dirty="0" smtClean="0"/>
              <a:t>S + </a:t>
            </a:r>
            <a:r>
              <a:rPr lang="en-US" baseline="30000" dirty="0" smtClean="0"/>
              <a:t>24</a:t>
            </a:r>
            <a:r>
              <a:rPr lang="en-US" dirty="0" smtClean="0"/>
              <a:t>Mg</a:t>
            </a:r>
          </a:p>
          <a:p>
            <a:r>
              <a:rPr lang="en-US" dirty="0" smtClean="0"/>
              <a:t>Cycle beam on and off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35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02662" y="1916832"/>
            <a:ext cx="4229578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53798" y="836712"/>
            <a:ext cx="3672408" cy="23762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Overview: Mind Map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5801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15816" y="443711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95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9872" y="1916832"/>
            <a:ext cx="23630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Weakly collective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Odd-A Cd isotopes</a:t>
            </a:r>
            <a:endParaRPr lang="en-US" sz="1400" dirty="0"/>
          </a:p>
        </p:txBody>
      </p:sp>
      <p:sp>
        <p:nvSpPr>
          <p:cNvPr id="439296" name="TextBox 439295"/>
          <p:cNvSpPr txBox="1"/>
          <p:nvPr/>
        </p:nvSpPr>
        <p:spPr>
          <a:xfrm>
            <a:off x="3311860" y="1052736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Nature and emergence of nuclear collectivity</a:t>
            </a:r>
            <a:endParaRPr lang="en-US" dirty="0"/>
          </a:p>
        </p:txBody>
      </p:sp>
      <p:sp>
        <p:nvSpPr>
          <p:cNvPr id="439298" name="TextBox 439297"/>
          <p:cNvSpPr txBox="1"/>
          <p:nvPr/>
        </p:nvSpPr>
        <p:spPr>
          <a:xfrm>
            <a:off x="6300192" y="314270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Nuclear Structure activity at ANU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84168" y="3789040"/>
            <a:ext cx="2706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Electron and </a:t>
            </a:r>
            <a:r>
              <a:rPr lang="en-US" sz="1400" dirty="0" smtClean="0">
                <a:sym typeface="Symbol"/>
              </a:rPr>
              <a:t> </a:t>
            </a:r>
            <a:r>
              <a:rPr lang="en-US" sz="1400" dirty="0" smtClean="0"/>
              <a:t>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E0 </a:t>
            </a:r>
            <a:r>
              <a:rPr lang="en-US" sz="1400" dirty="0" smtClean="0"/>
              <a:t>transitions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LaBr3 timing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Magnetic </a:t>
            </a:r>
            <a:r>
              <a:rPr lang="en-US" sz="1400" dirty="0" smtClean="0"/>
              <a:t>moments</a:t>
            </a:r>
            <a:endParaRPr lang="en-US" sz="1400" dirty="0" smtClean="0"/>
          </a:p>
        </p:txBody>
      </p:sp>
      <p:sp>
        <p:nvSpPr>
          <p:cNvPr id="439300" name="TextBox 439299"/>
          <p:cNvSpPr txBox="1"/>
          <p:nvPr/>
        </p:nvSpPr>
        <p:spPr>
          <a:xfrm>
            <a:off x="3851920" y="45811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NuBall</a:t>
            </a:r>
            <a:r>
              <a:rPr lang="en-US" dirty="0" smtClean="0"/>
              <a:t> ideas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330" y="5229200"/>
            <a:ext cx="27318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Fast timing LaBr3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</a:rPr>
              <a:t>Plunger - TDRIV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</a:rPr>
              <a:t>Moments – Perturbed DCOs</a:t>
            </a:r>
            <a:endParaRPr lang="en-US" sz="1400" dirty="0">
              <a:solidFill>
                <a:srgbClr val="3333FF"/>
              </a:solidFill>
            </a:endParaRPr>
          </a:p>
        </p:txBody>
      </p:sp>
      <p:sp>
        <p:nvSpPr>
          <p:cNvPr id="439299" name="TextBox 439298"/>
          <p:cNvSpPr txBox="1"/>
          <p:nvPr/>
        </p:nvSpPr>
        <p:spPr>
          <a:xfrm>
            <a:off x="971600" y="3275692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Te</a:t>
            </a:r>
            <a:r>
              <a:rPr lang="en-US" dirty="0" smtClean="0"/>
              <a:t> isotopes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71600" y="3842464"/>
            <a:ext cx="1459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Shell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Questions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148478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3848" y="4429561"/>
            <a:ext cx="8707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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601" y="3565465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1193" y="3573016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81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LaBr</a:t>
            </a:r>
            <a:r>
              <a:rPr lang="en-US" sz="4000" baseline="-25000" dirty="0" smtClean="0">
                <a:solidFill>
                  <a:schemeClr val="bg1"/>
                </a:solidFill>
              </a:rPr>
              <a:t>3</a:t>
            </a:r>
            <a:r>
              <a:rPr lang="en-US" sz="4000" dirty="0" smtClean="0">
                <a:solidFill>
                  <a:schemeClr val="bg1"/>
                </a:solidFill>
              </a:rPr>
              <a:t>: 0</a:t>
            </a:r>
            <a:r>
              <a:rPr lang="en-US" sz="4000" baseline="30000" dirty="0" smtClean="0">
                <a:solidFill>
                  <a:schemeClr val="bg1"/>
                </a:solidFill>
              </a:rPr>
              <a:t>+</a:t>
            </a:r>
            <a:r>
              <a:rPr lang="en-US" sz="4000" dirty="0" smtClean="0">
                <a:solidFill>
                  <a:schemeClr val="bg1"/>
                </a:solidFill>
              </a:rPr>
              <a:t>, 4</a:t>
            </a:r>
            <a:r>
              <a:rPr lang="en-US" sz="4000" baseline="30000" dirty="0" smtClean="0">
                <a:solidFill>
                  <a:schemeClr val="bg1"/>
                </a:solidFill>
              </a:rPr>
              <a:t>+</a:t>
            </a:r>
            <a:r>
              <a:rPr lang="en-US" sz="4000" dirty="0" smtClean="0">
                <a:solidFill>
                  <a:schemeClr val="bg1"/>
                </a:solidFill>
              </a:rPr>
              <a:t>, 6</a:t>
            </a:r>
            <a:r>
              <a:rPr lang="en-US" sz="4000" baseline="30000" dirty="0" smtClean="0">
                <a:solidFill>
                  <a:schemeClr val="bg1"/>
                </a:solidFill>
              </a:rPr>
              <a:t>+</a:t>
            </a:r>
            <a:r>
              <a:rPr lang="en-US" sz="4000" dirty="0" smtClean="0">
                <a:solidFill>
                  <a:schemeClr val="bg1"/>
                </a:solidFill>
              </a:rPr>
              <a:t> lifetimes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136904" cy="55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 rot="10800000">
            <a:off x="8388424" y="2348880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885741"/>
              </p:ext>
            </p:extLst>
          </p:nvPr>
        </p:nvGraphicFramePr>
        <p:xfrm>
          <a:off x="1547664" y="908332"/>
          <a:ext cx="748883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648072"/>
                <a:gridCol w="576064"/>
                <a:gridCol w="576064"/>
                <a:gridCol w="792088"/>
                <a:gridCol w="960108"/>
                <a:gridCol w="808090"/>
                <a:gridCol w="896100"/>
                <a:gridCol w="93610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A: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134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1/2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6+):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68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0.45 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9.8 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145 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164 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35896" y="5282044"/>
            <a:ext cx="2004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Te</a:t>
            </a:r>
            <a:r>
              <a:rPr lang="en-US" sz="2800" dirty="0" smtClean="0"/>
              <a:t> isotopes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94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Collective g factors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348880"/>
            <a:ext cx="448027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114771" y="1908121"/>
            <a:ext cx="32736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0099"/>
                </a:solidFill>
                <a:latin typeface="Comic Sans MS" pitchFamily="66" charset="0"/>
              </a:rPr>
              <a:t>g</a:t>
            </a:r>
            <a:r>
              <a:rPr lang="en-GB" sz="1600" dirty="0" smtClean="0">
                <a:solidFill>
                  <a:srgbClr val="000099"/>
                </a:solidFill>
                <a:latin typeface="Comic Sans MS" pitchFamily="66" charset="0"/>
              </a:rPr>
              <a:t> factor data for first 2</a:t>
            </a:r>
            <a:r>
              <a:rPr lang="en-GB" sz="1600" baseline="30000" dirty="0" smtClean="0">
                <a:solidFill>
                  <a:srgbClr val="000099"/>
                </a:solidFill>
                <a:latin typeface="Comic Sans MS" pitchFamily="66" charset="0"/>
              </a:rPr>
              <a:t>+</a:t>
            </a:r>
            <a:r>
              <a:rPr lang="en-GB" sz="1600" dirty="0" smtClean="0">
                <a:solidFill>
                  <a:srgbClr val="000099"/>
                </a:solidFill>
                <a:latin typeface="Comic Sans MS" pitchFamily="66" charset="0"/>
              </a:rPr>
              <a:t> states</a:t>
            </a:r>
          </a:p>
          <a:p>
            <a:r>
              <a:rPr lang="en-GB" sz="1600" dirty="0" smtClean="0">
                <a:solidFill>
                  <a:srgbClr val="000099"/>
                </a:solidFill>
                <a:latin typeface="Comic Sans MS" pitchFamily="66" charset="0"/>
              </a:rPr>
              <a:t>  - data hug valley of stability </a:t>
            </a:r>
            <a:endParaRPr lang="en-US" sz="16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056028" cy="319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2645"/>
            <a:ext cx="2268342" cy="25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47571" y="980728"/>
            <a:ext cx="407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Stefan Frauendorf - Cranking model</a:t>
            </a:r>
            <a:endParaRPr lang="en-US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5949280"/>
            <a:ext cx="603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Position of high-spin intruder determines systematics</a:t>
            </a:r>
            <a:endParaRPr lang="en-US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06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67A-1B4F-4F78-83A3-C25DB7644C54}" type="slidenum">
              <a:rPr lang="en-AU"/>
              <a:pPr/>
              <a:t>40</a:t>
            </a:fld>
            <a:endParaRPr lang="en-A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1720" y="-27384"/>
            <a:ext cx="712879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High precision g-factor </a:t>
            </a:r>
            <a:r>
              <a:rPr lang="en-US" sz="3200" dirty="0" smtClean="0">
                <a:solidFill>
                  <a:schemeClr val="bg1"/>
                </a:solidFill>
              </a:rPr>
              <a:t>measurements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95536" y="908720"/>
            <a:ext cx="5328592" cy="3096344"/>
            <a:chOff x="611560" y="908720"/>
            <a:chExt cx="5328592" cy="3096344"/>
          </a:xfrm>
        </p:grpSpPr>
        <p:pic>
          <p:nvPicPr>
            <p:cNvPr id="7" name="19 Resim" descr="C:\Documents and Settings\ASLI\My Documents\A_KUSOGLU\ASLI_K\ASLI\Doktora\TDRIV\Asli\_IGP307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908720"/>
              <a:ext cx="5328592" cy="309634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20 Metin kutusu"/>
            <p:cNvSpPr txBox="1"/>
            <p:nvPr/>
          </p:nvSpPr>
          <p:spPr>
            <a:xfrm>
              <a:off x="3923928" y="1292567"/>
              <a:ext cx="1656184" cy="369332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dirty="0" err="1" smtClean="0">
                  <a:solidFill>
                    <a:srgbClr val="FF0000"/>
                  </a:solidFill>
                </a:rPr>
                <a:t>Orgam</a:t>
              </a:r>
              <a:r>
                <a:rPr lang="tr-TR" dirty="0" smtClean="0">
                  <a:solidFill>
                    <a:srgbClr val="FF0000"/>
                  </a:solidFill>
                </a:rPr>
                <a:t> </a:t>
              </a:r>
              <a:r>
                <a:rPr lang="tr-TR" dirty="0" err="1" smtClean="0">
                  <a:solidFill>
                    <a:srgbClr val="FF0000"/>
                  </a:solidFill>
                </a:rPr>
                <a:t>array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21 Düz Ok Bağlayıcısı"/>
            <p:cNvCxnSpPr/>
            <p:nvPr/>
          </p:nvCxnSpPr>
          <p:spPr>
            <a:xfrm flipH="1">
              <a:off x="3707904" y="1652607"/>
              <a:ext cx="43204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22 Metin kutusu"/>
            <p:cNvSpPr txBox="1"/>
            <p:nvPr/>
          </p:nvSpPr>
          <p:spPr>
            <a:xfrm>
              <a:off x="899592" y="2660719"/>
              <a:ext cx="1800200" cy="64807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1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dirty="0" err="1" smtClean="0">
                  <a:solidFill>
                    <a:schemeClr val="tx2">
                      <a:lumMod val="75000"/>
                    </a:schemeClr>
                  </a:solidFill>
                </a:rPr>
                <a:t>Plastic</a:t>
              </a:r>
              <a:r>
                <a:rPr lang="tr-TR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tr-TR" dirty="0" err="1" smtClean="0">
                  <a:solidFill>
                    <a:schemeClr val="tx2">
                      <a:lumMod val="75000"/>
                    </a:schemeClr>
                  </a:solidFill>
                </a:rPr>
                <a:t>scintilator</a:t>
              </a:r>
              <a:endParaRPr lang="en-GB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1" name="23 Düz Ok Bağlayıcısı"/>
            <p:cNvCxnSpPr/>
            <p:nvPr/>
          </p:nvCxnSpPr>
          <p:spPr>
            <a:xfrm flipV="1">
              <a:off x="2123728" y="2300679"/>
              <a:ext cx="684076" cy="36004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24 Metin kutusu"/>
            <p:cNvSpPr txBox="1"/>
            <p:nvPr/>
          </p:nvSpPr>
          <p:spPr>
            <a:xfrm>
              <a:off x="1979712" y="1220559"/>
              <a:ext cx="1152128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6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dirty="0" err="1" smtClean="0">
                  <a:solidFill>
                    <a:srgbClr val="00B050"/>
                  </a:solidFill>
                </a:rPr>
                <a:t>Plunger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cxnSp>
          <p:nvCxnSpPr>
            <p:cNvPr id="13" name="25 Düz Ok Bağlayıcısı"/>
            <p:cNvCxnSpPr/>
            <p:nvPr/>
          </p:nvCxnSpPr>
          <p:spPr>
            <a:xfrm>
              <a:off x="2699792" y="1580599"/>
              <a:ext cx="288032" cy="64807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SSA43406.JPG"/>
          <p:cNvPicPr>
            <a:picLocks noChangeAspect="1"/>
          </p:cNvPicPr>
          <p:nvPr/>
        </p:nvPicPr>
        <p:blipFill>
          <a:blip r:embed="rId4" cstate="print"/>
          <a:srcRect l="39763" t="35300" r="12988" b="30050"/>
          <a:stretch>
            <a:fillRect/>
          </a:stretch>
        </p:blipFill>
        <p:spPr>
          <a:xfrm>
            <a:off x="395536" y="4293096"/>
            <a:ext cx="3419872" cy="1880930"/>
          </a:xfrm>
          <a:prstGeom prst="rect">
            <a:avLst/>
          </a:prstGeom>
        </p:spPr>
      </p:pic>
      <p:pic>
        <p:nvPicPr>
          <p:cNvPr id="17" name="Picture 16" descr="SSA43394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rcRect l="4196" t="14920" r="2088"/>
          <a:stretch>
            <a:fillRect/>
          </a:stretch>
        </p:blipFill>
        <p:spPr>
          <a:xfrm>
            <a:off x="6012160" y="908720"/>
            <a:ext cx="2880320" cy="196118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10800000" flipV="1">
            <a:off x="3059832" y="1772816"/>
            <a:ext cx="295232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15641" y="2987660"/>
            <a:ext cx="204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Plunger “O U P S”</a:t>
            </a:r>
            <a:endParaRPr lang="en-US" dirty="0"/>
          </a:p>
        </p:txBody>
      </p:sp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98695"/>
            <a:ext cx="2736304" cy="329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5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60740"/>
            <a:ext cx="2901702" cy="104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1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603E-43AB-4206-ACA1-4627A222C231}" type="slidenum">
              <a:rPr lang="en-AU" smtClean="0"/>
              <a:pPr/>
              <a:t>41</a:t>
            </a:fld>
            <a:endParaRPr lang="en-A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216165" y="-243408"/>
            <a:ext cx="6927835" cy="11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Mg isotopes toward </a:t>
            </a:r>
            <a:r>
              <a:rPr lang="en-US" sz="3200" baseline="30000" dirty="0" smtClean="0">
                <a:solidFill>
                  <a:schemeClr val="bg1"/>
                </a:solidFill>
              </a:rPr>
              <a:t>32</a:t>
            </a:r>
            <a:r>
              <a:rPr lang="en-US" sz="3200" dirty="0" smtClean="0">
                <a:solidFill>
                  <a:schemeClr val="bg1"/>
                </a:solidFill>
              </a:rPr>
              <a:t>Mg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224969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4763" y="3284984"/>
            <a:ext cx="432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d</a:t>
            </a:r>
            <a:r>
              <a:rPr lang="en-US" baseline="-25000" dirty="0" smtClean="0"/>
              <a:t>5/2</a:t>
            </a:r>
            <a:r>
              <a:rPr lang="en-US" dirty="0" smtClean="0"/>
              <a:t> subshell closure at N=14 ??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31320" y="3573016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32</a:t>
            </a:r>
            <a:r>
              <a:rPr lang="en-US" dirty="0" smtClean="0"/>
              <a:t>Mg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9" idx="0"/>
          </p:cNvCxnSpPr>
          <p:nvPr/>
        </p:nvCxnSpPr>
        <p:spPr>
          <a:xfrm flipH="1" flipV="1">
            <a:off x="7524328" y="3179563"/>
            <a:ext cx="844585" cy="3934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</p:cNvCxnSpPr>
          <p:nvPr/>
        </p:nvCxnSpPr>
        <p:spPr>
          <a:xfrm flipH="1">
            <a:off x="7524328" y="3942348"/>
            <a:ext cx="844585" cy="926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63519" y="3510300"/>
            <a:ext cx="1833186" cy="12148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713192" y="2060848"/>
            <a:ext cx="1783513" cy="13154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75856" y="2339588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E(2</a:t>
            </a:r>
            <a:r>
              <a:rPr lang="en-US" baseline="30000" dirty="0" smtClean="0"/>
              <a:t>+</a:t>
            </a:r>
            <a:r>
              <a:rPr lang="en-US" dirty="0" smtClean="0"/>
              <a:t>) says YES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86291" y="406778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g(2</a:t>
            </a:r>
            <a:r>
              <a:rPr lang="en-US" baseline="30000" dirty="0" smtClean="0"/>
              <a:t>+</a:t>
            </a:r>
            <a:r>
              <a:rPr lang="en-US" dirty="0" smtClean="0"/>
              <a:t>) says NO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39552" y="5879013"/>
            <a:ext cx="569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26</a:t>
            </a:r>
            <a:r>
              <a:rPr lang="en-US" dirty="0" smtClean="0"/>
              <a:t>Mg g factor from </a:t>
            </a:r>
            <a:r>
              <a:rPr lang="en-US" dirty="0" err="1" smtClean="0"/>
              <a:t>Speidel</a:t>
            </a:r>
            <a:r>
              <a:rPr lang="en-US" dirty="0" smtClean="0"/>
              <a:t> et al PLB 1981</a:t>
            </a:r>
          </a:p>
          <a:p>
            <a:r>
              <a:rPr lang="en-US" dirty="0" smtClean="0"/>
              <a:t>(</a:t>
            </a:r>
            <a:r>
              <a:rPr lang="en-US" dirty="0" smtClean="0">
                <a:sym typeface="Symbol"/>
              </a:rPr>
              <a:t>,’) reaction,   1.5 </a:t>
            </a:r>
            <a:r>
              <a:rPr lang="en-US" dirty="0" err="1" smtClean="0">
                <a:sym typeface="Symbol"/>
              </a:rPr>
              <a:t>mrad</a:t>
            </a:r>
            <a:r>
              <a:rPr lang="en-US" dirty="0" smtClean="0">
                <a:sym typeface="Symbol"/>
              </a:rPr>
              <a:t>    = tough measurement</a:t>
            </a:r>
            <a:endParaRPr lang="en-US" dirty="0"/>
          </a:p>
        </p:txBody>
      </p:sp>
      <p:sp>
        <p:nvSpPr>
          <p:cNvPr id="435200" name="TextBox 435199"/>
          <p:cNvSpPr txBox="1"/>
          <p:nvPr/>
        </p:nvSpPr>
        <p:spPr>
          <a:xfrm>
            <a:off x="179512" y="982469"/>
            <a:ext cx="165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26</a:t>
            </a:r>
            <a:r>
              <a:rPr lang="en-US" dirty="0" smtClean="0"/>
              <a:t>Mg </a:t>
            </a:r>
            <a:r>
              <a:rPr lang="en-US" dirty="0" smtClean="0"/>
              <a:t>@ </a:t>
            </a:r>
            <a:r>
              <a:rPr lang="en-US" dirty="0" smtClean="0"/>
              <a:t>Orsay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35201" name="TextBox 435200"/>
          <p:cNvSpPr txBox="1"/>
          <p:nvPr/>
        </p:nvSpPr>
        <p:spPr>
          <a:xfrm>
            <a:off x="1475656" y="5013176"/>
            <a:ext cx="296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USD shell model says YES</a:t>
            </a:r>
            <a:endParaRPr lang="en-US" dirty="0"/>
          </a:p>
        </p:txBody>
      </p:sp>
      <p:sp>
        <p:nvSpPr>
          <p:cNvPr id="435203" name="TextBox 435202"/>
          <p:cNvSpPr txBox="1"/>
          <p:nvPr/>
        </p:nvSpPr>
        <p:spPr>
          <a:xfrm>
            <a:off x="611560" y="2204864"/>
            <a:ext cx="1058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 smtClean="0"/>
              <a:t>26</a:t>
            </a:r>
            <a:r>
              <a:rPr lang="en-US" sz="3200" dirty="0" smtClean="0"/>
              <a:t>Mg</a:t>
            </a:r>
            <a:endParaRPr lang="en-US" sz="3200" dirty="0"/>
          </a:p>
        </p:txBody>
      </p:sp>
      <p:sp>
        <p:nvSpPr>
          <p:cNvPr id="36" name="TextBox 35"/>
          <p:cNvSpPr txBox="1"/>
          <p:nvPr/>
        </p:nvSpPr>
        <p:spPr>
          <a:xfrm>
            <a:off x="6646324" y="458112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24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38" y="1303578"/>
            <a:ext cx="2316246" cy="48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603E-43AB-4206-ACA1-4627A222C231}" type="slidenum">
              <a:rPr lang="en-AU" smtClean="0"/>
              <a:pPr/>
              <a:t>42</a:t>
            </a:fld>
            <a:endParaRPr lang="en-A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216165" y="-243408"/>
            <a:ext cx="6927835" cy="11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aseline="30000" dirty="0" smtClean="0">
                <a:solidFill>
                  <a:schemeClr val="bg1"/>
                </a:solidFill>
              </a:rPr>
              <a:t>26</a:t>
            </a:r>
            <a:r>
              <a:rPr lang="en-US" sz="3200" dirty="0" smtClean="0">
                <a:solidFill>
                  <a:schemeClr val="bg1"/>
                </a:solidFill>
              </a:rPr>
              <a:t>Mg transient field measurement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67944" y="4811811"/>
            <a:ext cx="2420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Neutron d</a:t>
            </a:r>
            <a:r>
              <a:rPr lang="en-US" baseline="-25000" dirty="0" smtClean="0"/>
              <a:t>5/2</a:t>
            </a:r>
            <a:r>
              <a:rPr lang="en-US" dirty="0" smtClean="0"/>
              <a:t> subshell closure at N=14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82879" y="3625353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32</a:t>
            </a:r>
            <a:r>
              <a:rPr lang="en-US" dirty="0" smtClean="0"/>
              <a:t>Mg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8747829" y="3167559"/>
            <a:ext cx="72643" cy="5052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</p:cNvCxnSpPr>
          <p:nvPr/>
        </p:nvCxnSpPr>
        <p:spPr>
          <a:xfrm flipH="1">
            <a:off x="8747829" y="3994685"/>
            <a:ext cx="72643" cy="926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660232" y="3626098"/>
            <a:ext cx="1074818" cy="4694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6" idx="3"/>
          </p:cNvCxnSpPr>
          <p:nvPr/>
        </p:nvCxnSpPr>
        <p:spPr>
          <a:xfrm flipV="1">
            <a:off x="6575803" y="2079374"/>
            <a:ext cx="1139736" cy="9254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05125" y="2820203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E(2</a:t>
            </a:r>
            <a:r>
              <a:rPr lang="en-US" baseline="30000" dirty="0" smtClean="0"/>
              <a:t>+</a:t>
            </a:r>
            <a:r>
              <a:rPr lang="en-US" dirty="0" smtClean="0"/>
              <a:t>) says YES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43195" y="3412872"/>
            <a:ext cx="174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g(2</a:t>
            </a:r>
            <a:r>
              <a:rPr lang="en-US" baseline="30000" dirty="0" smtClean="0"/>
              <a:t>+</a:t>
            </a:r>
            <a:r>
              <a:rPr lang="en-US" dirty="0" smtClean="0"/>
              <a:t>) says YES</a:t>
            </a:r>
            <a:endParaRPr lang="en-US" dirty="0"/>
          </a:p>
        </p:txBody>
      </p:sp>
      <p:pic>
        <p:nvPicPr>
          <p:cNvPr id="29" name="Picture 38" descr="SSA40357"/>
          <p:cNvPicPr>
            <a:picLocks noChangeAspect="1" noChangeArrowheads="1"/>
          </p:cNvPicPr>
          <p:nvPr/>
        </p:nvPicPr>
        <p:blipFill>
          <a:blip r:embed="rId3" cstate="print"/>
          <a:srcRect l="1190" t="13356" r="23781" b="19417"/>
          <a:stretch>
            <a:fillRect/>
          </a:stretch>
        </p:blipFill>
        <p:spPr bwMode="auto">
          <a:xfrm>
            <a:off x="242536" y="4390940"/>
            <a:ext cx="3177336" cy="21344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86291" y="6131091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Australian National University</a:t>
            </a:r>
            <a:endParaRPr lang="en-US" dirty="0"/>
          </a:p>
        </p:txBody>
      </p:sp>
      <p:grpSp>
        <p:nvGrpSpPr>
          <p:cNvPr id="21" name="Group 63"/>
          <p:cNvGrpSpPr>
            <a:grpSpLocks/>
          </p:cNvGrpSpPr>
          <p:nvPr/>
        </p:nvGrpSpPr>
        <p:grpSpPr bwMode="auto">
          <a:xfrm>
            <a:off x="332525" y="987892"/>
            <a:ext cx="3851275" cy="2809875"/>
            <a:chOff x="1663" y="632"/>
            <a:chExt cx="2426" cy="1770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3268" y="1553"/>
              <a:ext cx="315" cy="447"/>
            </a:xfrm>
            <a:custGeom>
              <a:avLst/>
              <a:gdLst>
                <a:gd name="T0" fmla="*/ 0 w 81"/>
                <a:gd name="T1" fmla="*/ 86 h 115"/>
                <a:gd name="T2" fmla="*/ 81 w 81"/>
                <a:gd name="T3" fmla="*/ 115 h 115"/>
                <a:gd name="T4" fmla="*/ 81 w 81"/>
                <a:gd name="T5" fmla="*/ 28 h 115"/>
                <a:gd name="T6" fmla="*/ 0 w 81"/>
                <a:gd name="T7" fmla="*/ 0 h 115"/>
                <a:gd name="T8" fmla="*/ 0 w 81"/>
                <a:gd name="T9" fmla="*/ 8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5">
                  <a:moveTo>
                    <a:pt x="0" y="86"/>
                  </a:moveTo>
                  <a:lnTo>
                    <a:pt x="81" y="115"/>
                  </a:lnTo>
                  <a:lnTo>
                    <a:pt x="81" y="28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9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3268" y="1553"/>
              <a:ext cx="315" cy="447"/>
            </a:xfrm>
            <a:custGeom>
              <a:avLst/>
              <a:gdLst>
                <a:gd name="T0" fmla="*/ 0 w 81"/>
                <a:gd name="T1" fmla="*/ 86 h 115"/>
                <a:gd name="T2" fmla="*/ 81 w 81"/>
                <a:gd name="T3" fmla="*/ 115 h 115"/>
                <a:gd name="T4" fmla="*/ 81 w 81"/>
                <a:gd name="T5" fmla="*/ 28 h 115"/>
                <a:gd name="T6" fmla="*/ 0 w 81"/>
                <a:gd name="T7" fmla="*/ 0 h 115"/>
                <a:gd name="T8" fmla="*/ 0 w 81"/>
                <a:gd name="T9" fmla="*/ 8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5">
                  <a:moveTo>
                    <a:pt x="0" y="86"/>
                  </a:moveTo>
                  <a:lnTo>
                    <a:pt x="81" y="115"/>
                  </a:lnTo>
                  <a:lnTo>
                    <a:pt x="81" y="28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0">
              <a:solidFill>
                <a:srgbClr val="23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2611" y="1576"/>
              <a:ext cx="758" cy="152"/>
            </a:xfrm>
            <a:prstGeom prst="line">
              <a:avLst/>
            </a:prstGeom>
            <a:noFill/>
            <a:ln w="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3362" y="1712"/>
              <a:ext cx="39" cy="35"/>
            </a:xfrm>
            <a:custGeom>
              <a:avLst/>
              <a:gdLst>
                <a:gd name="T0" fmla="*/ 0 w 10"/>
                <a:gd name="T1" fmla="*/ 9 h 9"/>
                <a:gd name="T2" fmla="*/ 10 w 10"/>
                <a:gd name="T3" fmla="*/ 6 h 9"/>
                <a:gd name="T4" fmla="*/ 2 w 10"/>
                <a:gd name="T5" fmla="*/ 0 h 9"/>
                <a:gd name="T6" fmla="*/ 0 w 10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0" y="9"/>
                  </a:moveTo>
                  <a:lnTo>
                    <a:pt x="10" y="6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3268" y="764"/>
              <a:ext cx="315" cy="447"/>
            </a:xfrm>
            <a:custGeom>
              <a:avLst/>
              <a:gdLst>
                <a:gd name="T0" fmla="*/ 0 w 81"/>
                <a:gd name="T1" fmla="*/ 86 h 115"/>
                <a:gd name="T2" fmla="*/ 81 w 81"/>
                <a:gd name="T3" fmla="*/ 115 h 115"/>
                <a:gd name="T4" fmla="*/ 81 w 81"/>
                <a:gd name="T5" fmla="*/ 28 h 115"/>
                <a:gd name="T6" fmla="*/ 0 w 81"/>
                <a:gd name="T7" fmla="*/ 0 h 115"/>
                <a:gd name="T8" fmla="*/ 0 w 81"/>
                <a:gd name="T9" fmla="*/ 8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5">
                  <a:moveTo>
                    <a:pt x="0" y="86"/>
                  </a:moveTo>
                  <a:lnTo>
                    <a:pt x="81" y="115"/>
                  </a:lnTo>
                  <a:lnTo>
                    <a:pt x="81" y="28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9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3268" y="764"/>
              <a:ext cx="315" cy="447"/>
            </a:xfrm>
            <a:custGeom>
              <a:avLst/>
              <a:gdLst>
                <a:gd name="T0" fmla="*/ 0 w 81"/>
                <a:gd name="T1" fmla="*/ 86 h 115"/>
                <a:gd name="T2" fmla="*/ 81 w 81"/>
                <a:gd name="T3" fmla="*/ 115 h 115"/>
                <a:gd name="T4" fmla="*/ 81 w 81"/>
                <a:gd name="T5" fmla="*/ 28 h 115"/>
                <a:gd name="T6" fmla="*/ 0 w 81"/>
                <a:gd name="T7" fmla="*/ 0 h 115"/>
                <a:gd name="T8" fmla="*/ 0 w 81"/>
                <a:gd name="T9" fmla="*/ 8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5">
                  <a:moveTo>
                    <a:pt x="0" y="86"/>
                  </a:moveTo>
                  <a:lnTo>
                    <a:pt x="81" y="115"/>
                  </a:lnTo>
                  <a:lnTo>
                    <a:pt x="81" y="28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0">
              <a:solidFill>
                <a:srgbClr val="23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584" y="989"/>
              <a:ext cx="840" cy="564"/>
            </a:xfrm>
            <a:prstGeom prst="line">
              <a:avLst/>
            </a:prstGeom>
            <a:noFill/>
            <a:ln w="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2"/>
            <p:cNvSpPr>
              <a:spLocks/>
            </p:cNvSpPr>
            <p:nvPr/>
          </p:nvSpPr>
          <p:spPr bwMode="auto">
            <a:xfrm>
              <a:off x="3416" y="974"/>
              <a:ext cx="35" cy="31"/>
            </a:xfrm>
            <a:custGeom>
              <a:avLst/>
              <a:gdLst>
                <a:gd name="T0" fmla="*/ 5 w 9"/>
                <a:gd name="T1" fmla="*/ 8 h 8"/>
                <a:gd name="T2" fmla="*/ 9 w 9"/>
                <a:gd name="T3" fmla="*/ 0 h 8"/>
                <a:gd name="T4" fmla="*/ 0 w 9"/>
                <a:gd name="T5" fmla="*/ 1 h 8"/>
                <a:gd name="T6" fmla="*/ 5 w 9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5" y="8"/>
                  </a:moveTo>
                  <a:lnTo>
                    <a:pt x="9" y="0"/>
                  </a:lnTo>
                  <a:lnTo>
                    <a:pt x="0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2557" y="1327"/>
              <a:ext cx="1081" cy="257"/>
            </a:xfrm>
            <a:custGeom>
              <a:avLst/>
              <a:gdLst>
                <a:gd name="T0" fmla="*/ 0 w 278"/>
                <a:gd name="T1" fmla="*/ 63 h 66"/>
                <a:gd name="T2" fmla="*/ 1 w 278"/>
                <a:gd name="T3" fmla="*/ 66 h 66"/>
                <a:gd name="T4" fmla="*/ 278 w 278"/>
                <a:gd name="T5" fmla="*/ 3 h 66"/>
                <a:gd name="T6" fmla="*/ 277 w 278"/>
                <a:gd name="T7" fmla="*/ 0 h 66"/>
                <a:gd name="T8" fmla="*/ 0 w 278"/>
                <a:gd name="T9" fmla="*/ 6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66">
                  <a:moveTo>
                    <a:pt x="0" y="63"/>
                  </a:moveTo>
                  <a:lnTo>
                    <a:pt x="1" y="66"/>
                  </a:lnTo>
                  <a:lnTo>
                    <a:pt x="278" y="3"/>
                  </a:lnTo>
                  <a:lnTo>
                    <a:pt x="277" y="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4"/>
            <p:cNvSpPr>
              <a:spLocks/>
            </p:cNvSpPr>
            <p:nvPr/>
          </p:nvSpPr>
          <p:spPr bwMode="auto">
            <a:xfrm>
              <a:off x="3626" y="1308"/>
              <a:ext cx="89" cy="51"/>
            </a:xfrm>
            <a:custGeom>
              <a:avLst/>
              <a:gdLst>
                <a:gd name="T0" fmla="*/ 4 w 23"/>
                <a:gd name="T1" fmla="*/ 13 h 13"/>
                <a:gd name="T2" fmla="*/ 23 w 23"/>
                <a:gd name="T3" fmla="*/ 2 h 13"/>
                <a:gd name="T4" fmla="*/ 0 w 23"/>
                <a:gd name="T5" fmla="*/ 0 h 13"/>
                <a:gd name="T6" fmla="*/ 4 w 23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4" y="13"/>
                  </a:moveTo>
                  <a:lnTo>
                    <a:pt x="23" y="2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2401" y="1289"/>
              <a:ext cx="343" cy="551"/>
            </a:xfrm>
            <a:custGeom>
              <a:avLst/>
              <a:gdLst>
                <a:gd name="T0" fmla="*/ 0 w 88"/>
                <a:gd name="T1" fmla="*/ 106 h 142"/>
                <a:gd name="T2" fmla="*/ 88 w 88"/>
                <a:gd name="T3" fmla="*/ 142 h 142"/>
                <a:gd name="T4" fmla="*/ 88 w 88"/>
                <a:gd name="T5" fmla="*/ 35 h 142"/>
                <a:gd name="T6" fmla="*/ 0 w 88"/>
                <a:gd name="T7" fmla="*/ 0 h 142"/>
                <a:gd name="T8" fmla="*/ 0 w 88"/>
                <a:gd name="T9" fmla="*/ 10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42">
                  <a:moveTo>
                    <a:pt x="0" y="106"/>
                  </a:moveTo>
                  <a:lnTo>
                    <a:pt x="88" y="142"/>
                  </a:lnTo>
                  <a:lnTo>
                    <a:pt x="88" y="35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6"/>
            <p:cNvSpPr>
              <a:spLocks/>
            </p:cNvSpPr>
            <p:nvPr/>
          </p:nvSpPr>
          <p:spPr bwMode="auto">
            <a:xfrm>
              <a:off x="2401" y="1289"/>
              <a:ext cx="343" cy="551"/>
            </a:xfrm>
            <a:custGeom>
              <a:avLst/>
              <a:gdLst>
                <a:gd name="T0" fmla="*/ 0 w 88"/>
                <a:gd name="T1" fmla="*/ 106 h 142"/>
                <a:gd name="T2" fmla="*/ 88 w 88"/>
                <a:gd name="T3" fmla="*/ 142 h 142"/>
                <a:gd name="T4" fmla="*/ 88 w 88"/>
                <a:gd name="T5" fmla="*/ 35 h 142"/>
                <a:gd name="T6" fmla="*/ 0 w 88"/>
                <a:gd name="T7" fmla="*/ 0 h 142"/>
                <a:gd name="T8" fmla="*/ 0 w 88"/>
                <a:gd name="T9" fmla="*/ 10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42">
                  <a:moveTo>
                    <a:pt x="0" y="106"/>
                  </a:moveTo>
                  <a:lnTo>
                    <a:pt x="88" y="142"/>
                  </a:lnTo>
                  <a:lnTo>
                    <a:pt x="88" y="35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23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17"/>
            <p:cNvSpPr>
              <a:spLocks noChangeArrowheads="1"/>
            </p:cNvSpPr>
            <p:nvPr/>
          </p:nvSpPr>
          <p:spPr bwMode="auto">
            <a:xfrm>
              <a:off x="3800" y="1224"/>
              <a:ext cx="28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>
                  <a:solidFill>
                    <a:srgbClr val="23282B"/>
                  </a:solidFill>
                  <a:latin typeface="Tahoma" pitchFamily="34" charset="0"/>
                </a:rPr>
                <a:t>beam</a:t>
              </a:r>
              <a:endParaRPr lang="en-US" altLang="en-US" sz="3600">
                <a:latin typeface="Tahoma" pitchFamily="34" charset="0"/>
              </a:endParaRPr>
            </a:p>
          </p:txBody>
        </p:sp>
        <p:sp>
          <p:nvSpPr>
            <p:cNvPr id="42" name="Rectangle 18"/>
            <p:cNvSpPr>
              <a:spLocks noChangeArrowheads="1"/>
            </p:cNvSpPr>
            <p:nvPr/>
          </p:nvSpPr>
          <p:spPr bwMode="auto">
            <a:xfrm>
              <a:off x="3534" y="2017"/>
              <a:ext cx="33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>
                  <a:solidFill>
                    <a:srgbClr val="23282B"/>
                  </a:solidFill>
                  <a:latin typeface="Tahoma" pitchFamily="34" charset="0"/>
                </a:rPr>
                <a:t>silicon</a:t>
              </a:r>
              <a:endParaRPr lang="en-US" altLang="en-US" sz="3600">
                <a:latin typeface="Tahoma" pitchFamily="34" charset="0"/>
              </a:endParaRPr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3477" y="2143"/>
              <a:ext cx="40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 dirty="0">
                  <a:solidFill>
                    <a:srgbClr val="23282B"/>
                  </a:solidFill>
                  <a:latin typeface="Tahoma" pitchFamily="34" charset="0"/>
                </a:rPr>
                <a:t>sensors</a:t>
              </a:r>
              <a:endParaRPr lang="en-US" altLang="en-US" sz="3600" dirty="0">
                <a:latin typeface="Tahoma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2471" y="632"/>
              <a:ext cx="168" cy="334"/>
            </a:xfrm>
            <a:custGeom>
              <a:avLst/>
              <a:gdLst>
                <a:gd name="T0" fmla="*/ 0 w 43"/>
                <a:gd name="T1" fmla="*/ 22 h 86"/>
                <a:gd name="T2" fmla="*/ 10 w 43"/>
                <a:gd name="T3" fmla="*/ 22 h 86"/>
                <a:gd name="T4" fmla="*/ 10 w 43"/>
                <a:gd name="T5" fmla="*/ 86 h 86"/>
                <a:gd name="T6" fmla="*/ 32 w 43"/>
                <a:gd name="T7" fmla="*/ 86 h 86"/>
                <a:gd name="T8" fmla="*/ 32 w 43"/>
                <a:gd name="T9" fmla="*/ 22 h 86"/>
                <a:gd name="T10" fmla="*/ 43 w 43"/>
                <a:gd name="T11" fmla="*/ 22 h 86"/>
                <a:gd name="T12" fmla="*/ 21 w 43"/>
                <a:gd name="T13" fmla="*/ 0 h 86"/>
                <a:gd name="T14" fmla="*/ 0 w 43"/>
                <a:gd name="T15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0" y="22"/>
                  </a:moveTo>
                  <a:lnTo>
                    <a:pt x="10" y="22"/>
                  </a:lnTo>
                  <a:lnTo>
                    <a:pt x="10" y="86"/>
                  </a:lnTo>
                  <a:lnTo>
                    <a:pt x="32" y="86"/>
                  </a:lnTo>
                  <a:lnTo>
                    <a:pt x="32" y="22"/>
                  </a:lnTo>
                  <a:lnTo>
                    <a:pt x="43" y="22"/>
                  </a:lnTo>
                  <a:lnTo>
                    <a:pt x="21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A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3"/>
            <p:cNvSpPr>
              <a:spLocks/>
            </p:cNvSpPr>
            <p:nvPr/>
          </p:nvSpPr>
          <p:spPr bwMode="auto">
            <a:xfrm>
              <a:off x="2471" y="632"/>
              <a:ext cx="168" cy="334"/>
            </a:xfrm>
            <a:custGeom>
              <a:avLst/>
              <a:gdLst>
                <a:gd name="T0" fmla="*/ 0 w 43"/>
                <a:gd name="T1" fmla="*/ 22 h 86"/>
                <a:gd name="T2" fmla="*/ 10 w 43"/>
                <a:gd name="T3" fmla="*/ 22 h 86"/>
                <a:gd name="T4" fmla="*/ 10 w 43"/>
                <a:gd name="T5" fmla="*/ 86 h 86"/>
                <a:gd name="T6" fmla="*/ 32 w 43"/>
                <a:gd name="T7" fmla="*/ 86 h 86"/>
                <a:gd name="T8" fmla="*/ 32 w 43"/>
                <a:gd name="T9" fmla="*/ 22 h 86"/>
                <a:gd name="T10" fmla="*/ 43 w 43"/>
                <a:gd name="T11" fmla="*/ 22 h 86"/>
                <a:gd name="T12" fmla="*/ 21 w 43"/>
                <a:gd name="T13" fmla="*/ 0 h 86"/>
                <a:gd name="T14" fmla="*/ 0 w 43"/>
                <a:gd name="T15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0" y="22"/>
                  </a:moveTo>
                  <a:lnTo>
                    <a:pt x="10" y="22"/>
                  </a:lnTo>
                  <a:lnTo>
                    <a:pt x="10" y="86"/>
                  </a:lnTo>
                  <a:lnTo>
                    <a:pt x="32" y="86"/>
                  </a:lnTo>
                  <a:lnTo>
                    <a:pt x="32" y="22"/>
                  </a:lnTo>
                  <a:lnTo>
                    <a:pt x="43" y="22"/>
                  </a:lnTo>
                  <a:lnTo>
                    <a:pt x="21" y="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0">
              <a:solidFill>
                <a:srgbClr val="23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1853" y="777"/>
              <a:ext cx="5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>
                  <a:solidFill>
                    <a:srgbClr val="23282B"/>
                  </a:solidFill>
                  <a:latin typeface="Tahoma" pitchFamily="34" charset="0"/>
                </a:rPr>
                <a:t>magnetic </a:t>
              </a:r>
              <a:endParaRPr lang="en-US" altLang="en-US" sz="3600">
                <a:latin typeface="Tahoma" pitchFamily="34" charset="0"/>
              </a:endParaRPr>
            </a:p>
          </p:txBody>
        </p:sp>
        <p:sp>
          <p:nvSpPr>
            <p:cNvPr id="49" name="Rectangle 25"/>
            <p:cNvSpPr>
              <a:spLocks noChangeArrowheads="1"/>
            </p:cNvSpPr>
            <p:nvPr/>
          </p:nvSpPr>
          <p:spPr bwMode="auto">
            <a:xfrm>
              <a:off x="1982" y="903"/>
              <a:ext cx="2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>
                  <a:solidFill>
                    <a:srgbClr val="23282B"/>
                  </a:solidFill>
                  <a:latin typeface="Tahoma" pitchFamily="34" charset="0"/>
                </a:rPr>
                <a:t>field</a:t>
              </a:r>
              <a:endParaRPr lang="en-US" altLang="en-US" sz="3600">
                <a:latin typeface="Tahoma" pitchFamily="34" charset="0"/>
              </a:endParaRPr>
            </a:p>
          </p:txBody>
        </p:sp>
        <p:sp>
          <p:nvSpPr>
            <p:cNvPr id="50" name="Rectangle 26"/>
            <p:cNvSpPr>
              <a:spLocks noChangeArrowheads="1"/>
            </p:cNvSpPr>
            <p:nvPr/>
          </p:nvSpPr>
          <p:spPr bwMode="auto">
            <a:xfrm>
              <a:off x="2403" y="1908"/>
              <a:ext cx="1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>
                  <a:solidFill>
                    <a:srgbClr val="23282B"/>
                  </a:solidFill>
                  <a:latin typeface="Tahoma" pitchFamily="34" charset="0"/>
                </a:rPr>
                <a:t>Gd</a:t>
              </a:r>
              <a:endParaRPr lang="en-US" altLang="en-US" sz="3600">
                <a:latin typeface="Tahoma" pitchFamily="34" charset="0"/>
              </a:endParaRPr>
            </a:p>
          </p:txBody>
        </p:sp>
        <p:sp>
          <p:nvSpPr>
            <p:cNvPr id="51" name="Rectangle 27"/>
            <p:cNvSpPr>
              <a:spLocks noChangeArrowheads="1"/>
            </p:cNvSpPr>
            <p:nvPr/>
          </p:nvSpPr>
          <p:spPr bwMode="auto">
            <a:xfrm>
              <a:off x="2313" y="2034"/>
              <a:ext cx="32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>
                  <a:solidFill>
                    <a:srgbClr val="23282B"/>
                  </a:solidFill>
                  <a:latin typeface="Tahoma" pitchFamily="34" charset="0"/>
                </a:rPr>
                <a:t>target</a:t>
              </a:r>
              <a:endParaRPr lang="en-US" altLang="en-US" sz="3600">
                <a:latin typeface="Tahoma" pitchFamily="34" charset="0"/>
              </a:endParaRPr>
            </a:p>
          </p:txBody>
        </p:sp>
        <p:sp>
          <p:nvSpPr>
            <p:cNvPr id="52" name="Freeform 28"/>
            <p:cNvSpPr>
              <a:spLocks/>
            </p:cNvSpPr>
            <p:nvPr/>
          </p:nvSpPr>
          <p:spPr bwMode="auto">
            <a:xfrm>
              <a:off x="1663" y="1588"/>
              <a:ext cx="816" cy="179"/>
            </a:xfrm>
            <a:custGeom>
              <a:avLst/>
              <a:gdLst>
                <a:gd name="T0" fmla="*/ 0 w 210"/>
                <a:gd name="T1" fmla="*/ 43 h 46"/>
                <a:gd name="T2" fmla="*/ 1 w 210"/>
                <a:gd name="T3" fmla="*/ 46 h 46"/>
                <a:gd name="T4" fmla="*/ 210 w 210"/>
                <a:gd name="T5" fmla="*/ 3 h 46"/>
                <a:gd name="T6" fmla="*/ 209 w 210"/>
                <a:gd name="T7" fmla="*/ 0 h 46"/>
                <a:gd name="T8" fmla="*/ 0 w 210"/>
                <a:gd name="T9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6">
                  <a:moveTo>
                    <a:pt x="0" y="43"/>
                  </a:moveTo>
                  <a:lnTo>
                    <a:pt x="1" y="46"/>
                  </a:lnTo>
                  <a:lnTo>
                    <a:pt x="210" y="3"/>
                  </a:lnTo>
                  <a:lnTo>
                    <a:pt x="209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2471" y="1568"/>
              <a:ext cx="86" cy="55"/>
            </a:xfrm>
            <a:custGeom>
              <a:avLst/>
              <a:gdLst>
                <a:gd name="T0" fmla="*/ 3 w 22"/>
                <a:gd name="T1" fmla="*/ 14 h 14"/>
                <a:gd name="T2" fmla="*/ 22 w 22"/>
                <a:gd name="T3" fmla="*/ 2 h 14"/>
                <a:gd name="T4" fmla="*/ 0 w 22"/>
                <a:gd name="T5" fmla="*/ 0 h 14"/>
                <a:gd name="T6" fmla="*/ 3 w 2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4">
                  <a:moveTo>
                    <a:pt x="3" y="14"/>
                  </a:moveTo>
                  <a:lnTo>
                    <a:pt x="22" y="2"/>
                  </a:lnTo>
                  <a:lnTo>
                    <a:pt x="0" y="0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30"/>
            <p:cNvSpPr>
              <a:spLocks noChangeShapeType="1"/>
            </p:cNvSpPr>
            <p:nvPr/>
          </p:nvSpPr>
          <p:spPr bwMode="auto">
            <a:xfrm>
              <a:off x="3428" y="1339"/>
              <a:ext cx="1" cy="82"/>
            </a:xfrm>
            <a:prstGeom prst="line">
              <a:avLst/>
            </a:prstGeom>
            <a:noFill/>
            <a:ln w="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31"/>
            <p:cNvSpPr>
              <a:spLocks noChangeShapeType="1"/>
            </p:cNvSpPr>
            <p:nvPr/>
          </p:nvSpPr>
          <p:spPr bwMode="auto">
            <a:xfrm>
              <a:off x="3373" y="1366"/>
              <a:ext cx="105" cy="28"/>
            </a:xfrm>
            <a:prstGeom prst="line">
              <a:avLst/>
            </a:prstGeom>
            <a:noFill/>
            <a:ln w="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2"/>
            <p:cNvSpPr>
              <a:spLocks/>
            </p:cNvSpPr>
            <p:nvPr/>
          </p:nvSpPr>
          <p:spPr bwMode="auto">
            <a:xfrm>
              <a:off x="3268" y="1553"/>
              <a:ext cx="315" cy="447"/>
            </a:xfrm>
            <a:custGeom>
              <a:avLst/>
              <a:gdLst>
                <a:gd name="T0" fmla="*/ 0 w 81"/>
                <a:gd name="T1" fmla="*/ 86 h 115"/>
                <a:gd name="T2" fmla="*/ 81 w 81"/>
                <a:gd name="T3" fmla="*/ 115 h 115"/>
                <a:gd name="T4" fmla="*/ 81 w 81"/>
                <a:gd name="T5" fmla="*/ 28 h 115"/>
                <a:gd name="T6" fmla="*/ 0 w 81"/>
                <a:gd name="T7" fmla="*/ 0 h 115"/>
                <a:gd name="T8" fmla="*/ 0 w 81"/>
                <a:gd name="T9" fmla="*/ 8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5">
                  <a:moveTo>
                    <a:pt x="0" y="86"/>
                  </a:moveTo>
                  <a:lnTo>
                    <a:pt x="81" y="115"/>
                  </a:lnTo>
                  <a:lnTo>
                    <a:pt x="81" y="28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9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3"/>
            <p:cNvSpPr>
              <a:spLocks/>
            </p:cNvSpPr>
            <p:nvPr/>
          </p:nvSpPr>
          <p:spPr bwMode="auto">
            <a:xfrm>
              <a:off x="3268" y="1553"/>
              <a:ext cx="315" cy="447"/>
            </a:xfrm>
            <a:custGeom>
              <a:avLst/>
              <a:gdLst>
                <a:gd name="T0" fmla="*/ 0 w 81"/>
                <a:gd name="T1" fmla="*/ 86 h 115"/>
                <a:gd name="T2" fmla="*/ 81 w 81"/>
                <a:gd name="T3" fmla="*/ 115 h 115"/>
                <a:gd name="T4" fmla="*/ 81 w 81"/>
                <a:gd name="T5" fmla="*/ 28 h 115"/>
                <a:gd name="T6" fmla="*/ 0 w 81"/>
                <a:gd name="T7" fmla="*/ 0 h 115"/>
                <a:gd name="T8" fmla="*/ 0 w 81"/>
                <a:gd name="T9" fmla="*/ 8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5">
                  <a:moveTo>
                    <a:pt x="0" y="86"/>
                  </a:moveTo>
                  <a:lnTo>
                    <a:pt x="81" y="115"/>
                  </a:lnTo>
                  <a:lnTo>
                    <a:pt x="81" y="28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0">
              <a:solidFill>
                <a:srgbClr val="23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34"/>
            <p:cNvSpPr>
              <a:spLocks noChangeShapeType="1"/>
            </p:cNvSpPr>
            <p:nvPr/>
          </p:nvSpPr>
          <p:spPr bwMode="auto">
            <a:xfrm>
              <a:off x="2611" y="1576"/>
              <a:ext cx="758" cy="152"/>
            </a:xfrm>
            <a:prstGeom prst="line">
              <a:avLst/>
            </a:prstGeom>
            <a:noFill/>
            <a:ln w="1905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3362" y="1712"/>
              <a:ext cx="39" cy="35"/>
            </a:xfrm>
            <a:custGeom>
              <a:avLst/>
              <a:gdLst>
                <a:gd name="T0" fmla="*/ 0 w 10"/>
                <a:gd name="T1" fmla="*/ 9 h 9"/>
                <a:gd name="T2" fmla="*/ 10 w 10"/>
                <a:gd name="T3" fmla="*/ 6 h 9"/>
                <a:gd name="T4" fmla="*/ 2 w 10"/>
                <a:gd name="T5" fmla="*/ 0 h 9"/>
                <a:gd name="T6" fmla="*/ 0 w 10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0" y="9"/>
                  </a:moveTo>
                  <a:lnTo>
                    <a:pt x="10" y="6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6"/>
            <p:cNvSpPr>
              <a:spLocks/>
            </p:cNvSpPr>
            <p:nvPr/>
          </p:nvSpPr>
          <p:spPr bwMode="auto">
            <a:xfrm>
              <a:off x="3268" y="764"/>
              <a:ext cx="315" cy="447"/>
            </a:xfrm>
            <a:custGeom>
              <a:avLst/>
              <a:gdLst>
                <a:gd name="T0" fmla="*/ 0 w 81"/>
                <a:gd name="T1" fmla="*/ 86 h 115"/>
                <a:gd name="T2" fmla="*/ 81 w 81"/>
                <a:gd name="T3" fmla="*/ 115 h 115"/>
                <a:gd name="T4" fmla="*/ 81 w 81"/>
                <a:gd name="T5" fmla="*/ 28 h 115"/>
                <a:gd name="T6" fmla="*/ 0 w 81"/>
                <a:gd name="T7" fmla="*/ 0 h 115"/>
                <a:gd name="T8" fmla="*/ 0 w 81"/>
                <a:gd name="T9" fmla="*/ 8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5">
                  <a:moveTo>
                    <a:pt x="0" y="86"/>
                  </a:moveTo>
                  <a:lnTo>
                    <a:pt x="81" y="115"/>
                  </a:lnTo>
                  <a:lnTo>
                    <a:pt x="81" y="28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9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7"/>
            <p:cNvSpPr>
              <a:spLocks/>
            </p:cNvSpPr>
            <p:nvPr/>
          </p:nvSpPr>
          <p:spPr bwMode="auto">
            <a:xfrm>
              <a:off x="3268" y="764"/>
              <a:ext cx="315" cy="447"/>
            </a:xfrm>
            <a:custGeom>
              <a:avLst/>
              <a:gdLst>
                <a:gd name="T0" fmla="*/ 0 w 81"/>
                <a:gd name="T1" fmla="*/ 86 h 115"/>
                <a:gd name="T2" fmla="*/ 81 w 81"/>
                <a:gd name="T3" fmla="*/ 115 h 115"/>
                <a:gd name="T4" fmla="*/ 81 w 81"/>
                <a:gd name="T5" fmla="*/ 28 h 115"/>
                <a:gd name="T6" fmla="*/ 0 w 81"/>
                <a:gd name="T7" fmla="*/ 0 h 115"/>
                <a:gd name="T8" fmla="*/ 0 w 81"/>
                <a:gd name="T9" fmla="*/ 8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5">
                  <a:moveTo>
                    <a:pt x="0" y="86"/>
                  </a:moveTo>
                  <a:lnTo>
                    <a:pt x="81" y="115"/>
                  </a:lnTo>
                  <a:lnTo>
                    <a:pt x="81" y="28"/>
                  </a:lnTo>
                  <a:lnTo>
                    <a:pt x="0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0">
              <a:solidFill>
                <a:srgbClr val="23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auto">
            <a:xfrm flipV="1">
              <a:off x="2584" y="989"/>
              <a:ext cx="840" cy="564"/>
            </a:xfrm>
            <a:prstGeom prst="line">
              <a:avLst/>
            </a:prstGeom>
            <a:noFill/>
            <a:ln w="1905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9"/>
            <p:cNvSpPr>
              <a:spLocks/>
            </p:cNvSpPr>
            <p:nvPr/>
          </p:nvSpPr>
          <p:spPr bwMode="auto">
            <a:xfrm>
              <a:off x="3416" y="974"/>
              <a:ext cx="35" cy="31"/>
            </a:xfrm>
            <a:custGeom>
              <a:avLst/>
              <a:gdLst>
                <a:gd name="T0" fmla="*/ 5 w 9"/>
                <a:gd name="T1" fmla="*/ 8 h 8"/>
                <a:gd name="T2" fmla="*/ 9 w 9"/>
                <a:gd name="T3" fmla="*/ 0 h 8"/>
                <a:gd name="T4" fmla="*/ 0 w 9"/>
                <a:gd name="T5" fmla="*/ 1 h 8"/>
                <a:gd name="T6" fmla="*/ 5 w 9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5" y="8"/>
                  </a:moveTo>
                  <a:lnTo>
                    <a:pt x="9" y="0"/>
                  </a:lnTo>
                  <a:lnTo>
                    <a:pt x="0" y="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40"/>
            <p:cNvSpPr>
              <a:spLocks/>
            </p:cNvSpPr>
            <p:nvPr/>
          </p:nvSpPr>
          <p:spPr bwMode="auto">
            <a:xfrm>
              <a:off x="2557" y="1327"/>
              <a:ext cx="1081" cy="257"/>
            </a:xfrm>
            <a:custGeom>
              <a:avLst/>
              <a:gdLst>
                <a:gd name="T0" fmla="*/ 0 w 278"/>
                <a:gd name="T1" fmla="*/ 63 h 66"/>
                <a:gd name="T2" fmla="*/ 1 w 278"/>
                <a:gd name="T3" fmla="*/ 66 h 66"/>
                <a:gd name="T4" fmla="*/ 278 w 278"/>
                <a:gd name="T5" fmla="*/ 3 h 66"/>
                <a:gd name="T6" fmla="*/ 277 w 278"/>
                <a:gd name="T7" fmla="*/ 0 h 66"/>
                <a:gd name="T8" fmla="*/ 0 w 278"/>
                <a:gd name="T9" fmla="*/ 6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66">
                  <a:moveTo>
                    <a:pt x="0" y="63"/>
                  </a:moveTo>
                  <a:lnTo>
                    <a:pt x="1" y="66"/>
                  </a:lnTo>
                  <a:lnTo>
                    <a:pt x="278" y="3"/>
                  </a:lnTo>
                  <a:lnTo>
                    <a:pt x="277" y="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41"/>
            <p:cNvSpPr>
              <a:spLocks/>
            </p:cNvSpPr>
            <p:nvPr/>
          </p:nvSpPr>
          <p:spPr bwMode="auto">
            <a:xfrm>
              <a:off x="3626" y="1308"/>
              <a:ext cx="89" cy="51"/>
            </a:xfrm>
            <a:custGeom>
              <a:avLst/>
              <a:gdLst>
                <a:gd name="T0" fmla="*/ 4 w 23"/>
                <a:gd name="T1" fmla="*/ 13 h 13"/>
                <a:gd name="T2" fmla="*/ 23 w 23"/>
                <a:gd name="T3" fmla="*/ 2 h 13"/>
                <a:gd name="T4" fmla="*/ 0 w 23"/>
                <a:gd name="T5" fmla="*/ 0 h 13"/>
                <a:gd name="T6" fmla="*/ 4 w 23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4" y="13"/>
                  </a:moveTo>
                  <a:lnTo>
                    <a:pt x="23" y="2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2"/>
            <p:cNvSpPr>
              <a:spLocks/>
            </p:cNvSpPr>
            <p:nvPr/>
          </p:nvSpPr>
          <p:spPr bwMode="auto">
            <a:xfrm>
              <a:off x="2401" y="1289"/>
              <a:ext cx="343" cy="551"/>
            </a:xfrm>
            <a:custGeom>
              <a:avLst/>
              <a:gdLst>
                <a:gd name="T0" fmla="*/ 0 w 88"/>
                <a:gd name="T1" fmla="*/ 106 h 142"/>
                <a:gd name="T2" fmla="*/ 88 w 88"/>
                <a:gd name="T3" fmla="*/ 142 h 142"/>
                <a:gd name="T4" fmla="*/ 88 w 88"/>
                <a:gd name="T5" fmla="*/ 35 h 142"/>
                <a:gd name="T6" fmla="*/ 0 w 88"/>
                <a:gd name="T7" fmla="*/ 0 h 142"/>
                <a:gd name="T8" fmla="*/ 0 w 88"/>
                <a:gd name="T9" fmla="*/ 10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42">
                  <a:moveTo>
                    <a:pt x="0" y="106"/>
                  </a:moveTo>
                  <a:lnTo>
                    <a:pt x="88" y="142"/>
                  </a:lnTo>
                  <a:lnTo>
                    <a:pt x="88" y="35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3"/>
            <p:cNvSpPr>
              <a:spLocks/>
            </p:cNvSpPr>
            <p:nvPr/>
          </p:nvSpPr>
          <p:spPr bwMode="auto">
            <a:xfrm>
              <a:off x="2401" y="1289"/>
              <a:ext cx="343" cy="551"/>
            </a:xfrm>
            <a:custGeom>
              <a:avLst/>
              <a:gdLst>
                <a:gd name="T0" fmla="*/ 0 w 88"/>
                <a:gd name="T1" fmla="*/ 106 h 142"/>
                <a:gd name="T2" fmla="*/ 88 w 88"/>
                <a:gd name="T3" fmla="*/ 142 h 142"/>
                <a:gd name="T4" fmla="*/ 88 w 88"/>
                <a:gd name="T5" fmla="*/ 35 h 142"/>
                <a:gd name="T6" fmla="*/ 0 w 88"/>
                <a:gd name="T7" fmla="*/ 0 h 142"/>
                <a:gd name="T8" fmla="*/ 0 w 88"/>
                <a:gd name="T9" fmla="*/ 10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42">
                  <a:moveTo>
                    <a:pt x="0" y="106"/>
                  </a:moveTo>
                  <a:lnTo>
                    <a:pt x="88" y="142"/>
                  </a:lnTo>
                  <a:lnTo>
                    <a:pt x="88" y="35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23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Rectangle 44"/>
            <p:cNvSpPr>
              <a:spLocks noChangeArrowheads="1"/>
            </p:cNvSpPr>
            <p:nvPr/>
          </p:nvSpPr>
          <p:spPr bwMode="auto">
            <a:xfrm>
              <a:off x="3800" y="1224"/>
              <a:ext cx="28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>
                  <a:solidFill>
                    <a:srgbClr val="23282B"/>
                  </a:solidFill>
                  <a:latin typeface="Tahoma" pitchFamily="34" charset="0"/>
                </a:rPr>
                <a:t>beam</a:t>
              </a:r>
              <a:endParaRPr lang="en-US" altLang="en-US" sz="3600">
                <a:latin typeface="Tahoma" pitchFamily="34" charset="0"/>
              </a:endParaRPr>
            </a:p>
          </p:txBody>
        </p:sp>
        <p:sp>
          <p:nvSpPr>
            <p:cNvPr id="69" name="Rectangle 45"/>
            <p:cNvSpPr>
              <a:spLocks noChangeArrowheads="1"/>
            </p:cNvSpPr>
            <p:nvPr/>
          </p:nvSpPr>
          <p:spPr bwMode="auto">
            <a:xfrm>
              <a:off x="3534" y="2017"/>
              <a:ext cx="33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 dirty="0" smtClean="0">
                  <a:solidFill>
                    <a:srgbClr val="23282B"/>
                  </a:solidFill>
                  <a:latin typeface="Tahoma" pitchFamily="34" charset="0"/>
                </a:rPr>
                <a:t>silicon</a:t>
              </a:r>
              <a:endParaRPr lang="en-US" altLang="en-US" sz="3600" dirty="0">
                <a:latin typeface="Tahoma" pitchFamily="34" charset="0"/>
              </a:endParaRPr>
            </a:p>
          </p:txBody>
        </p:sp>
        <p:sp>
          <p:nvSpPr>
            <p:cNvPr id="72" name="Rectangle 48"/>
            <p:cNvSpPr>
              <a:spLocks noChangeArrowheads="1"/>
            </p:cNvSpPr>
            <p:nvPr/>
          </p:nvSpPr>
          <p:spPr bwMode="auto">
            <a:xfrm>
              <a:off x="3205" y="2276"/>
              <a:ext cx="74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 dirty="0" smtClean="0">
                  <a:solidFill>
                    <a:srgbClr val="23282B"/>
                  </a:solidFill>
                  <a:latin typeface="Tahoma" pitchFamily="34" charset="0"/>
                </a:rPr>
                <a:t>(photodiodes</a:t>
              </a:r>
              <a:r>
                <a:rPr lang="en-US" altLang="en-US" sz="1300" b="1" dirty="0">
                  <a:solidFill>
                    <a:srgbClr val="23282B"/>
                  </a:solidFill>
                  <a:latin typeface="Tahoma" pitchFamily="34" charset="0"/>
                </a:rPr>
                <a:t>)</a:t>
              </a:r>
              <a:endParaRPr lang="en-US" altLang="en-US" sz="3600" dirty="0">
                <a:latin typeface="Tahoma" pitchFamily="34" charset="0"/>
              </a:endParaRPr>
            </a:p>
          </p:txBody>
        </p:sp>
        <p:sp>
          <p:nvSpPr>
            <p:cNvPr id="73" name="Freeform 49"/>
            <p:cNvSpPr>
              <a:spLocks/>
            </p:cNvSpPr>
            <p:nvPr/>
          </p:nvSpPr>
          <p:spPr bwMode="auto">
            <a:xfrm>
              <a:off x="2471" y="632"/>
              <a:ext cx="168" cy="334"/>
            </a:xfrm>
            <a:custGeom>
              <a:avLst/>
              <a:gdLst>
                <a:gd name="T0" fmla="*/ 0 w 43"/>
                <a:gd name="T1" fmla="*/ 22 h 86"/>
                <a:gd name="T2" fmla="*/ 10 w 43"/>
                <a:gd name="T3" fmla="*/ 22 h 86"/>
                <a:gd name="T4" fmla="*/ 10 w 43"/>
                <a:gd name="T5" fmla="*/ 86 h 86"/>
                <a:gd name="T6" fmla="*/ 32 w 43"/>
                <a:gd name="T7" fmla="*/ 86 h 86"/>
                <a:gd name="T8" fmla="*/ 32 w 43"/>
                <a:gd name="T9" fmla="*/ 22 h 86"/>
                <a:gd name="T10" fmla="*/ 43 w 43"/>
                <a:gd name="T11" fmla="*/ 22 h 86"/>
                <a:gd name="T12" fmla="*/ 21 w 43"/>
                <a:gd name="T13" fmla="*/ 0 h 86"/>
                <a:gd name="T14" fmla="*/ 0 w 43"/>
                <a:gd name="T15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0" y="22"/>
                  </a:moveTo>
                  <a:lnTo>
                    <a:pt x="10" y="22"/>
                  </a:lnTo>
                  <a:lnTo>
                    <a:pt x="10" y="86"/>
                  </a:lnTo>
                  <a:lnTo>
                    <a:pt x="32" y="86"/>
                  </a:lnTo>
                  <a:lnTo>
                    <a:pt x="32" y="22"/>
                  </a:lnTo>
                  <a:lnTo>
                    <a:pt x="43" y="22"/>
                  </a:lnTo>
                  <a:lnTo>
                    <a:pt x="21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A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50"/>
            <p:cNvSpPr>
              <a:spLocks/>
            </p:cNvSpPr>
            <p:nvPr/>
          </p:nvSpPr>
          <p:spPr bwMode="auto">
            <a:xfrm>
              <a:off x="2471" y="632"/>
              <a:ext cx="168" cy="334"/>
            </a:xfrm>
            <a:custGeom>
              <a:avLst/>
              <a:gdLst>
                <a:gd name="T0" fmla="*/ 0 w 43"/>
                <a:gd name="T1" fmla="*/ 22 h 86"/>
                <a:gd name="T2" fmla="*/ 10 w 43"/>
                <a:gd name="T3" fmla="*/ 22 h 86"/>
                <a:gd name="T4" fmla="*/ 10 w 43"/>
                <a:gd name="T5" fmla="*/ 86 h 86"/>
                <a:gd name="T6" fmla="*/ 32 w 43"/>
                <a:gd name="T7" fmla="*/ 86 h 86"/>
                <a:gd name="T8" fmla="*/ 32 w 43"/>
                <a:gd name="T9" fmla="*/ 22 h 86"/>
                <a:gd name="T10" fmla="*/ 43 w 43"/>
                <a:gd name="T11" fmla="*/ 22 h 86"/>
                <a:gd name="T12" fmla="*/ 21 w 43"/>
                <a:gd name="T13" fmla="*/ 0 h 86"/>
                <a:gd name="T14" fmla="*/ 0 w 43"/>
                <a:gd name="T15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0" y="22"/>
                  </a:moveTo>
                  <a:lnTo>
                    <a:pt x="10" y="22"/>
                  </a:lnTo>
                  <a:lnTo>
                    <a:pt x="10" y="86"/>
                  </a:lnTo>
                  <a:lnTo>
                    <a:pt x="32" y="86"/>
                  </a:lnTo>
                  <a:lnTo>
                    <a:pt x="32" y="22"/>
                  </a:lnTo>
                  <a:lnTo>
                    <a:pt x="43" y="22"/>
                  </a:lnTo>
                  <a:lnTo>
                    <a:pt x="21" y="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0">
              <a:solidFill>
                <a:srgbClr val="2328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51"/>
            <p:cNvSpPr>
              <a:spLocks noChangeArrowheads="1"/>
            </p:cNvSpPr>
            <p:nvPr/>
          </p:nvSpPr>
          <p:spPr bwMode="auto">
            <a:xfrm>
              <a:off x="1853" y="777"/>
              <a:ext cx="5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>
                  <a:solidFill>
                    <a:srgbClr val="23282B"/>
                  </a:solidFill>
                  <a:latin typeface="Tahoma" pitchFamily="34" charset="0"/>
                </a:rPr>
                <a:t>magnetic </a:t>
              </a:r>
              <a:endParaRPr lang="en-US" altLang="en-US" sz="3600">
                <a:latin typeface="Tahoma" pitchFamily="34" charset="0"/>
              </a:endParaRPr>
            </a:p>
          </p:txBody>
        </p:sp>
        <p:sp>
          <p:nvSpPr>
            <p:cNvPr id="76" name="Rectangle 52"/>
            <p:cNvSpPr>
              <a:spLocks noChangeArrowheads="1"/>
            </p:cNvSpPr>
            <p:nvPr/>
          </p:nvSpPr>
          <p:spPr bwMode="auto">
            <a:xfrm>
              <a:off x="1982" y="903"/>
              <a:ext cx="2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 dirty="0">
                  <a:solidFill>
                    <a:srgbClr val="23282B"/>
                  </a:solidFill>
                  <a:latin typeface="Tahoma" pitchFamily="34" charset="0"/>
                </a:rPr>
                <a:t>field</a:t>
              </a:r>
              <a:endParaRPr lang="en-US" altLang="en-US" sz="3600" dirty="0">
                <a:latin typeface="Tahoma" pitchFamily="34" charset="0"/>
              </a:endParaRPr>
            </a:p>
          </p:txBody>
        </p:sp>
        <p:sp>
          <p:nvSpPr>
            <p:cNvPr id="77" name="Rectangle 53"/>
            <p:cNvSpPr>
              <a:spLocks noChangeArrowheads="1"/>
            </p:cNvSpPr>
            <p:nvPr/>
          </p:nvSpPr>
          <p:spPr bwMode="auto">
            <a:xfrm>
              <a:off x="2403" y="1908"/>
              <a:ext cx="1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 dirty="0" err="1">
                  <a:solidFill>
                    <a:srgbClr val="23282B"/>
                  </a:solidFill>
                  <a:latin typeface="Tahoma" pitchFamily="34" charset="0"/>
                </a:rPr>
                <a:t>Gd</a:t>
              </a:r>
              <a:endParaRPr lang="en-US" altLang="en-US" sz="3600" dirty="0">
                <a:latin typeface="Tahoma" pitchFamily="34" charset="0"/>
              </a:endParaRPr>
            </a:p>
          </p:txBody>
        </p:sp>
        <p:sp>
          <p:nvSpPr>
            <p:cNvPr id="78" name="Rectangle 54"/>
            <p:cNvSpPr>
              <a:spLocks noChangeArrowheads="1"/>
            </p:cNvSpPr>
            <p:nvPr/>
          </p:nvSpPr>
          <p:spPr bwMode="auto">
            <a:xfrm>
              <a:off x="2313" y="2034"/>
              <a:ext cx="32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300" b="1" dirty="0">
                  <a:solidFill>
                    <a:srgbClr val="23282B"/>
                  </a:solidFill>
                  <a:latin typeface="Tahoma" pitchFamily="34" charset="0"/>
                </a:rPr>
                <a:t>target</a:t>
              </a:r>
              <a:endParaRPr lang="en-US" altLang="en-US" sz="3600" dirty="0">
                <a:latin typeface="Tahoma" pitchFamily="34" charset="0"/>
              </a:endParaRPr>
            </a:p>
          </p:txBody>
        </p:sp>
        <p:sp>
          <p:nvSpPr>
            <p:cNvPr id="79" name="Freeform 55"/>
            <p:cNvSpPr>
              <a:spLocks/>
            </p:cNvSpPr>
            <p:nvPr/>
          </p:nvSpPr>
          <p:spPr bwMode="auto">
            <a:xfrm>
              <a:off x="1663" y="1588"/>
              <a:ext cx="816" cy="179"/>
            </a:xfrm>
            <a:custGeom>
              <a:avLst/>
              <a:gdLst>
                <a:gd name="T0" fmla="*/ 0 w 210"/>
                <a:gd name="T1" fmla="*/ 43 h 46"/>
                <a:gd name="T2" fmla="*/ 1 w 210"/>
                <a:gd name="T3" fmla="*/ 46 h 46"/>
                <a:gd name="T4" fmla="*/ 210 w 210"/>
                <a:gd name="T5" fmla="*/ 3 h 46"/>
                <a:gd name="T6" fmla="*/ 209 w 210"/>
                <a:gd name="T7" fmla="*/ 0 h 46"/>
                <a:gd name="T8" fmla="*/ 0 w 210"/>
                <a:gd name="T9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6">
                  <a:moveTo>
                    <a:pt x="0" y="43"/>
                  </a:moveTo>
                  <a:lnTo>
                    <a:pt x="1" y="46"/>
                  </a:lnTo>
                  <a:lnTo>
                    <a:pt x="210" y="3"/>
                  </a:lnTo>
                  <a:lnTo>
                    <a:pt x="209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56"/>
            <p:cNvSpPr>
              <a:spLocks/>
            </p:cNvSpPr>
            <p:nvPr/>
          </p:nvSpPr>
          <p:spPr bwMode="auto">
            <a:xfrm>
              <a:off x="2471" y="1568"/>
              <a:ext cx="86" cy="55"/>
            </a:xfrm>
            <a:custGeom>
              <a:avLst/>
              <a:gdLst>
                <a:gd name="T0" fmla="*/ 3 w 22"/>
                <a:gd name="T1" fmla="*/ 14 h 14"/>
                <a:gd name="T2" fmla="*/ 22 w 22"/>
                <a:gd name="T3" fmla="*/ 2 h 14"/>
                <a:gd name="T4" fmla="*/ 0 w 22"/>
                <a:gd name="T5" fmla="*/ 0 h 14"/>
                <a:gd name="T6" fmla="*/ 3 w 2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4">
                  <a:moveTo>
                    <a:pt x="3" y="14"/>
                  </a:moveTo>
                  <a:lnTo>
                    <a:pt x="22" y="2"/>
                  </a:lnTo>
                  <a:lnTo>
                    <a:pt x="0" y="0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57"/>
            <p:cNvSpPr>
              <a:spLocks noChangeShapeType="1"/>
            </p:cNvSpPr>
            <p:nvPr/>
          </p:nvSpPr>
          <p:spPr bwMode="auto">
            <a:xfrm>
              <a:off x="3428" y="1339"/>
              <a:ext cx="1" cy="82"/>
            </a:xfrm>
            <a:prstGeom prst="line">
              <a:avLst/>
            </a:prstGeom>
            <a:noFill/>
            <a:ln w="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58"/>
            <p:cNvSpPr>
              <a:spLocks noChangeShapeType="1"/>
            </p:cNvSpPr>
            <p:nvPr/>
          </p:nvSpPr>
          <p:spPr bwMode="auto">
            <a:xfrm>
              <a:off x="3373" y="1366"/>
              <a:ext cx="105" cy="28"/>
            </a:xfrm>
            <a:prstGeom prst="line">
              <a:avLst/>
            </a:prstGeom>
            <a:noFill/>
            <a:ln w="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59"/>
            <p:cNvSpPr>
              <a:spLocks noChangeShapeType="1"/>
            </p:cNvSpPr>
            <p:nvPr/>
          </p:nvSpPr>
          <p:spPr bwMode="auto">
            <a:xfrm>
              <a:off x="3428" y="1339"/>
              <a:ext cx="1" cy="82"/>
            </a:xfrm>
            <a:prstGeom prst="line">
              <a:avLst/>
            </a:prstGeom>
            <a:noFill/>
            <a:ln w="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60"/>
            <p:cNvSpPr>
              <a:spLocks noChangeShapeType="1"/>
            </p:cNvSpPr>
            <p:nvPr/>
          </p:nvSpPr>
          <p:spPr bwMode="auto">
            <a:xfrm>
              <a:off x="3373" y="1366"/>
              <a:ext cx="105" cy="28"/>
            </a:xfrm>
            <a:prstGeom prst="line">
              <a:avLst/>
            </a:prstGeom>
            <a:noFill/>
            <a:ln w="0">
              <a:solidFill>
                <a:srgbClr val="23282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61"/>
            <p:cNvSpPr>
              <a:spLocks noChangeArrowheads="1"/>
            </p:cNvSpPr>
            <p:nvPr/>
          </p:nvSpPr>
          <p:spPr bwMode="auto">
            <a:xfrm>
              <a:off x="2016" y="2184"/>
              <a:ext cx="100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altLang="en-US" sz="1300" b="1" dirty="0" smtClean="0">
                  <a:solidFill>
                    <a:srgbClr val="23282B"/>
                  </a:solidFill>
                  <a:latin typeface="Tahoma" pitchFamily="34" charset="0"/>
                </a:rPr>
                <a:t>(10 </a:t>
              </a:r>
              <a:r>
                <a:rPr lang="en-US" altLang="en-US" sz="1300" b="1" dirty="0">
                  <a:solidFill>
                    <a:srgbClr val="23282B"/>
                  </a:solidFill>
                  <a:latin typeface="Tahoma" pitchFamily="34" charset="0"/>
                </a:rPr>
                <a:t>mg/cm</a:t>
              </a:r>
              <a:r>
                <a:rPr lang="en-US" altLang="en-US" sz="1300" b="1" baseline="30000" dirty="0">
                  <a:solidFill>
                    <a:srgbClr val="23282B"/>
                  </a:solidFill>
                  <a:latin typeface="Tahoma" pitchFamily="34" charset="0"/>
                </a:rPr>
                <a:t>2</a:t>
              </a:r>
              <a:r>
                <a:rPr lang="en-US" altLang="en-US" sz="1300" b="1" dirty="0">
                  <a:solidFill>
                    <a:srgbClr val="23282B"/>
                  </a:solidFill>
                  <a:latin typeface="Tahoma" pitchFamily="34" charset="0"/>
                </a:rPr>
                <a:t>) </a:t>
              </a:r>
              <a:endParaRPr lang="en-US" altLang="en-US" sz="3600" dirty="0">
                <a:latin typeface="Tahoma" pitchFamily="34" charset="0"/>
              </a:endParaRPr>
            </a:p>
          </p:txBody>
        </p:sp>
      </p:grpSp>
      <p:sp>
        <p:nvSpPr>
          <p:cNvPr id="86" name="Rectangle 52"/>
          <p:cNvSpPr>
            <a:spLocks noChangeArrowheads="1"/>
          </p:cNvSpPr>
          <p:nvPr/>
        </p:nvSpPr>
        <p:spPr bwMode="auto">
          <a:xfrm>
            <a:off x="281927" y="2294458"/>
            <a:ext cx="9056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300" b="1" baseline="30000" dirty="0" smtClean="0">
                <a:solidFill>
                  <a:srgbClr val="23282B"/>
                </a:solidFill>
                <a:latin typeface="Tahoma" pitchFamily="34" charset="0"/>
              </a:rPr>
              <a:t>26</a:t>
            </a:r>
            <a:r>
              <a:rPr lang="en-US" altLang="en-US" sz="1300" b="1" dirty="0" smtClean="0">
                <a:solidFill>
                  <a:srgbClr val="23282B"/>
                </a:solidFill>
                <a:latin typeface="Tahoma" pitchFamily="34" charset="0"/>
              </a:rPr>
              <a:t>Mg beam</a:t>
            </a:r>
            <a:endParaRPr lang="en-US" altLang="en-US" sz="3600" dirty="0">
              <a:latin typeface="Tahoma" pitchFamily="34" charset="0"/>
            </a:endParaRPr>
          </a:p>
        </p:txBody>
      </p:sp>
      <p:sp>
        <p:nvSpPr>
          <p:cNvPr id="87" name="Rectangle 52"/>
          <p:cNvSpPr>
            <a:spLocks noChangeArrowheads="1"/>
          </p:cNvSpPr>
          <p:nvPr/>
        </p:nvSpPr>
        <p:spPr bwMode="auto">
          <a:xfrm>
            <a:off x="3491880" y="1084674"/>
            <a:ext cx="1440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en-US" sz="1300" b="1" dirty="0">
                <a:solidFill>
                  <a:srgbClr val="23282B"/>
                </a:solidFill>
                <a:latin typeface="Tahoma" pitchFamily="34" charset="0"/>
              </a:rPr>
              <a:t>s</a:t>
            </a:r>
            <a:r>
              <a:rPr lang="en-US" altLang="en-US" sz="1300" b="1" dirty="0" smtClean="0">
                <a:solidFill>
                  <a:srgbClr val="23282B"/>
                </a:solidFill>
                <a:latin typeface="Tahoma" pitchFamily="34" charset="0"/>
              </a:rPr>
              <a:t>cattered </a:t>
            </a:r>
            <a:r>
              <a:rPr lang="en-US" altLang="en-US" sz="1300" b="1" baseline="30000" dirty="0" smtClean="0">
                <a:solidFill>
                  <a:srgbClr val="23282B"/>
                </a:solidFill>
                <a:latin typeface="Tahoma" pitchFamily="34" charset="0"/>
              </a:rPr>
              <a:t>26</a:t>
            </a:r>
            <a:r>
              <a:rPr lang="en-US" altLang="en-US" sz="1300" b="1" dirty="0" smtClean="0">
                <a:solidFill>
                  <a:srgbClr val="23282B"/>
                </a:solidFill>
                <a:latin typeface="Tahoma" pitchFamily="34" charset="0"/>
              </a:rPr>
              <a:t>Mg detected</a:t>
            </a:r>
            <a:endParaRPr lang="en-US" altLang="en-US" sz="3600" dirty="0"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2833" y="1826361"/>
            <a:ext cx="162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/>
              </a:rPr>
              <a:t>  </a:t>
            </a:r>
            <a:r>
              <a:rPr lang="en-US" dirty="0" smtClean="0">
                <a:sym typeface="Symbol"/>
              </a:rPr>
              <a:t>15 </a:t>
            </a:r>
            <a:r>
              <a:rPr lang="en-US" dirty="0" err="1">
                <a:sym typeface="Symbol"/>
              </a:rPr>
              <a:t>mrad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54436" y="4581128"/>
            <a:ext cx="44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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35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603E-43AB-4206-ACA1-4627A222C231}" type="slidenum">
              <a:rPr lang="en-AU" smtClean="0"/>
              <a:pPr/>
              <a:t>43</a:t>
            </a:fld>
            <a:endParaRPr lang="en-AU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216165" y="-189244"/>
            <a:ext cx="6927835" cy="11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aseline="30000" dirty="0" smtClean="0">
                <a:solidFill>
                  <a:schemeClr val="bg1"/>
                </a:solidFill>
              </a:rPr>
              <a:t>28</a:t>
            </a:r>
            <a:r>
              <a:rPr lang="en-US" sz="3200" dirty="0" smtClean="0">
                <a:solidFill>
                  <a:schemeClr val="bg1"/>
                </a:solidFill>
              </a:rPr>
              <a:t>Mg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73760"/>
            <a:ext cx="8856984" cy="199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2083" y="393305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data: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076" y="6093296"/>
            <a:ext cx="803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pps</a:t>
            </a:r>
            <a:r>
              <a:rPr lang="en-US" dirty="0" smtClean="0"/>
              <a:t> a g-factor measurement with precision ~</a:t>
            </a:r>
            <a:r>
              <a:rPr lang="en-US" dirty="0" smtClean="0">
                <a:sym typeface="Symbol"/>
              </a:rPr>
              <a:t>5% is feasible in ~8 days</a:t>
            </a:r>
            <a:endParaRPr 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7740" y="827420"/>
            <a:ext cx="342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TIGRESS array + Plunger (TIP)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8036"/>
            <a:ext cx="3672408" cy="24250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836712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NuBall</a:t>
            </a:r>
            <a:r>
              <a:rPr lang="en-US" dirty="0" smtClean="0"/>
              <a:t> array – ideal 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59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Transient-Field g factors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r="28013"/>
          <a:stretch/>
        </p:blipFill>
        <p:spPr>
          <a:xfrm>
            <a:off x="683568" y="1075988"/>
            <a:ext cx="2103649" cy="24250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7903" y="921494"/>
            <a:ext cx="4971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Conventional wisdom: need detectors near 65</a:t>
            </a:r>
            <a:r>
              <a:rPr lang="en-US" dirty="0" smtClean="0">
                <a:sym typeface="Symbol"/>
              </a:rPr>
              <a:t></a:t>
            </a:r>
          </a:p>
          <a:p>
            <a:endParaRPr lang="en-US" dirty="0">
              <a:sym typeface="Symbol"/>
            </a:endParaRPr>
          </a:p>
          <a:p>
            <a:pPr algn="ctr"/>
            <a:r>
              <a:rPr lang="en-US" dirty="0" smtClean="0">
                <a:sym typeface="Symbol"/>
              </a:rPr>
              <a:t>BUT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35696" y="1988840"/>
            <a:ext cx="0" cy="547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4"/>
          <p:cNvPicPr>
            <a:picLocks noChangeAspect="1" noChangeArrowheads="1"/>
          </p:cNvPicPr>
          <p:nvPr/>
        </p:nvPicPr>
        <p:blipFill>
          <a:blip r:embed="rId3" cstate="print"/>
          <a:srcRect l="11147"/>
          <a:stretch>
            <a:fillRect/>
          </a:stretch>
        </p:blipFill>
        <p:spPr bwMode="auto">
          <a:xfrm>
            <a:off x="6516216" y="4077072"/>
            <a:ext cx="2356542" cy="2448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675" y="4055217"/>
            <a:ext cx="1968525" cy="153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6300192" y="4437112"/>
            <a:ext cx="792088" cy="288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596336" y="3429000"/>
            <a:ext cx="144016" cy="7920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4475" y="1844824"/>
            <a:ext cx="2122021" cy="165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835188"/>
            <a:ext cx="2186583" cy="171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6588224" y="3501008"/>
            <a:ext cx="648072" cy="7920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16216" y="4427820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1382" y="3707740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499454" y="3635732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28384" y="3789040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388424" y="4293096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27584" y="1916832"/>
            <a:ext cx="86409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3583" y="3861048"/>
            <a:ext cx="341833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Break azimuthal symmetry in particle detection. These detectors become useful for TF type g-factor measurements.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83568" y="2888940"/>
            <a:ext cx="360040" cy="9721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50543" y="5301208"/>
            <a:ext cx="3617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application:</a:t>
            </a:r>
          </a:p>
          <a:p>
            <a:endParaRPr lang="en-US" dirty="0"/>
          </a:p>
          <a:p>
            <a:r>
              <a:rPr lang="en-US" dirty="0" smtClean="0"/>
              <a:t>g(2</a:t>
            </a:r>
            <a:r>
              <a:rPr lang="en-US" baseline="30000" dirty="0" smtClean="0"/>
              <a:t>+</a:t>
            </a:r>
            <a:r>
              <a:rPr lang="en-US" dirty="0" smtClean="0"/>
              <a:t>)/g(4</a:t>
            </a:r>
            <a:r>
              <a:rPr lang="en-US" baseline="30000" dirty="0" smtClean="0"/>
              <a:t>+</a:t>
            </a:r>
            <a:r>
              <a:rPr lang="en-US" dirty="0" smtClean="0"/>
              <a:t>) in Cd and </a:t>
            </a:r>
            <a:r>
              <a:rPr lang="en-US" dirty="0" err="1" smtClean="0"/>
              <a:t>Te</a:t>
            </a:r>
            <a:r>
              <a:rPr lang="en-US" dirty="0" smtClean="0"/>
              <a:t> isotopes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46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67A-1B4F-4F78-83A3-C25DB7644C54}" type="slidenum">
              <a:rPr lang="en-AU"/>
              <a:pPr/>
              <a:t>45</a:t>
            </a:fld>
            <a:endParaRPr lang="en-A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4256" y="-27384"/>
            <a:ext cx="6876256" cy="83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chemeClr val="accent2"/>
                </a:solidFill>
              </a:rPr>
              <a:t>Sensitivity at </a:t>
            </a:r>
            <a:r>
              <a:rPr lang="en-US" sz="4400" dirty="0" smtClean="0">
                <a:solidFill>
                  <a:schemeClr val="accent2"/>
                </a:solidFill>
                <a:sym typeface="Symbol"/>
              </a:rPr>
              <a:t></a:t>
            </a:r>
            <a:r>
              <a:rPr lang="en-US" sz="4400" baseline="-25000" dirty="0" smtClean="0">
                <a:solidFill>
                  <a:schemeClr val="accent2"/>
                </a:solidFill>
                <a:sym typeface="Symbol"/>
              </a:rPr>
              <a:t></a:t>
            </a:r>
            <a:r>
              <a:rPr lang="en-US" sz="4400" dirty="0" smtClean="0">
                <a:solidFill>
                  <a:schemeClr val="accent2"/>
                </a:solidFill>
                <a:sym typeface="Symbol"/>
              </a:rPr>
              <a:t> = 45, 90</a:t>
            </a:r>
            <a:endParaRPr lang="en-US" sz="44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4"/>
          <p:cNvPicPr>
            <a:picLocks noChangeAspect="1" noChangeArrowheads="1"/>
          </p:cNvPicPr>
          <p:nvPr/>
        </p:nvPicPr>
        <p:blipFill>
          <a:blip r:embed="rId3" cstate="print"/>
          <a:srcRect l="11147"/>
          <a:stretch>
            <a:fillRect/>
          </a:stretch>
        </p:blipFill>
        <p:spPr bwMode="auto">
          <a:xfrm>
            <a:off x="6516216" y="3789040"/>
            <a:ext cx="2356542" cy="2448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675" y="3767185"/>
            <a:ext cx="1968525" cy="153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6300192" y="4149080"/>
            <a:ext cx="792088" cy="288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596336" y="3140968"/>
            <a:ext cx="144016" cy="7920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4475" y="1556792"/>
            <a:ext cx="2122021" cy="165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547156"/>
            <a:ext cx="2186583" cy="171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>
            <a:off x="6588224" y="3212976"/>
            <a:ext cx="648072" cy="7920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995487"/>
            <a:ext cx="3305795" cy="509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516216" y="4139788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51382" y="3419708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99454" y="3347700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028384" y="3501008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388424" y="4005064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63888" y="5013176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539014" y="3861048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39014" y="2708920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539014" y="1619508"/>
            <a:ext cx="31290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9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67A-1B4F-4F78-83A3-C25DB7644C54}" type="slidenum">
              <a:rPr lang="en-AU"/>
              <a:pPr/>
              <a:t>46</a:t>
            </a:fld>
            <a:endParaRPr lang="en-A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4256" y="-27384"/>
            <a:ext cx="6876256" cy="83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chemeClr val="accent2"/>
                </a:solidFill>
              </a:rPr>
              <a:t>Sensitivity at </a:t>
            </a:r>
            <a:r>
              <a:rPr lang="en-US" sz="4400" dirty="0" smtClean="0">
                <a:solidFill>
                  <a:schemeClr val="accent2"/>
                </a:solidFill>
                <a:sym typeface="Symbol"/>
              </a:rPr>
              <a:t></a:t>
            </a:r>
            <a:r>
              <a:rPr lang="en-US" sz="4400" baseline="-25000" dirty="0" smtClean="0">
                <a:solidFill>
                  <a:schemeClr val="accent2"/>
                </a:solidFill>
                <a:sym typeface="Symbol"/>
              </a:rPr>
              <a:t></a:t>
            </a:r>
            <a:r>
              <a:rPr lang="en-US" sz="4400" dirty="0" smtClean="0">
                <a:solidFill>
                  <a:schemeClr val="accent2"/>
                </a:solidFill>
                <a:sym typeface="Symbol"/>
              </a:rPr>
              <a:t> = 45, 90</a:t>
            </a:r>
            <a:endParaRPr lang="en-US" sz="44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4"/>
          <p:cNvPicPr>
            <a:picLocks noChangeAspect="1" noChangeArrowheads="1"/>
          </p:cNvPicPr>
          <p:nvPr/>
        </p:nvPicPr>
        <p:blipFill>
          <a:blip r:embed="rId3" cstate="print"/>
          <a:srcRect l="11147"/>
          <a:stretch>
            <a:fillRect/>
          </a:stretch>
        </p:blipFill>
        <p:spPr bwMode="auto">
          <a:xfrm>
            <a:off x="6516216" y="3789040"/>
            <a:ext cx="2356542" cy="2448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675" y="3767185"/>
            <a:ext cx="1968525" cy="153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>
            <a:off x="6300192" y="4149080"/>
            <a:ext cx="792088" cy="288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596336" y="3140968"/>
            <a:ext cx="144016" cy="7200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4475" y="1556792"/>
            <a:ext cx="2122021" cy="165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908720"/>
            <a:ext cx="2492871" cy="526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547156"/>
            <a:ext cx="2186583" cy="171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Arrow Connector 27"/>
          <p:cNvCxnSpPr/>
          <p:nvPr/>
        </p:nvCxnSpPr>
        <p:spPr>
          <a:xfrm>
            <a:off x="6588224" y="3212976"/>
            <a:ext cx="648072" cy="7920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27784" y="4941168"/>
            <a:ext cx="1694695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Sensitivity </a:t>
            </a:r>
          </a:p>
          <a:p>
            <a:pPr algn="ctr"/>
            <a:r>
              <a:rPr lang="en-US" dirty="0" smtClean="0"/>
              <a:t>@ 45</a:t>
            </a:r>
            <a:r>
              <a:rPr lang="en-US" dirty="0" smtClean="0">
                <a:sym typeface="Symbol"/>
              </a:rPr>
              <a:t> and 90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27784" y="3789040"/>
            <a:ext cx="1694695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Sensitivity </a:t>
            </a:r>
          </a:p>
          <a:p>
            <a:pPr algn="ctr"/>
            <a:r>
              <a:rPr lang="en-US" dirty="0" smtClean="0"/>
              <a:t>@ 45</a:t>
            </a:r>
            <a:r>
              <a:rPr lang="en-US" dirty="0" smtClean="0">
                <a:sym typeface="Symbol"/>
              </a:rPr>
              <a:t> and 90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627784" y="1412776"/>
            <a:ext cx="1694695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Sensitivity </a:t>
            </a:r>
          </a:p>
          <a:p>
            <a:pPr algn="ctr"/>
            <a:r>
              <a:rPr lang="en-US" dirty="0" smtClean="0"/>
              <a:t>@ 45</a:t>
            </a:r>
            <a:r>
              <a:rPr lang="en-US" dirty="0" smtClean="0">
                <a:sym typeface="Symbol"/>
              </a:rPr>
              <a:t> and 90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37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67A-1B4F-4F78-83A3-C25DB7644C54}" type="slidenum">
              <a:rPr lang="en-AU"/>
              <a:pPr/>
              <a:t>47</a:t>
            </a:fld>
            <a:endParaRPr lang="en-A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4256" y="-27384"/>
            <a:ext cx="6876256" cy="83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chemeClr val="accent2"/>
                </a:solidFill>
              </a:rPr>
              <a:t>New double ratios</a:t>
            </a:r>
            <a:endParaRPr lang="en-US" sz="44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902865"/>
            <a:ext cx="3606527" cy="555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7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322798" y="1052736"/>
          <a:ext cx="4137634" cy="965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8" name="Equation" r:id="rId7" imgW="2286000" imgH="533160" progId="Equation.3">
                  <p:embed/>
                </p:oleObj>
              </mc:Choice>
              <mc:Fallback>
                <p:oleObj name="Equation" r:id="rId7" imgW="22860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98" y="1052736"/>
                        <a:ext cx="4137634" cy="9654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7957" name="Object 5"/>
          <p:cNvGraphicFramePr>
            <a:graphicFrameLocks noChangeAspect="1"/>
          </p:cNvGraphicFramePr>
          <p:nvPr/>
        </p:nvGraphicFramePr>
        <p:xfrm>
          <a:off x="4287838" y="2349500"/>
          <a:ext cx="42068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9" name="Equation" r:id="rId9" imgW="2323800" imgH="533160" progId="Equation.3">
                  <p:embed/>
                </p:oleObj>
              </mc:Choice>
              <mc:Fallback>
                <p:oleObj name="Equation" r:id="rId9" imgW="23238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838" y="2349500"/>
                        <a:ext cx="4206875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34"/>
          <p:cNvPicPr>
            <a:picLocks noChangeAspect="1" noChangeArrowheads="1"/>
          </p:cNvPicPr>
          <p:nvPr/>
        </p:nvPicPr>
        <p:blipFill>
          <a:blip r:embed="rId11" cstate="print"/>
          <a:srcRect l="11147"/>
          <a:stretch>
            <a:fillRect/>
          </a:stretch>
        </p:blipFill>
        <p:spPr bwMode="auto">
          <a:xfrm>
            <a:off x="6516216" y="3789040"/>
            <a:ext cx="2356542" cy="2448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3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Extending g(2</a:t>
            </a:r>
            <a:r>
              <a:rPr lang="en-US" sz="4000" baseline="30000" dirty="0" smtClean="0">
                <a:solidFill>
                  <a:schemeClr val="bg1"/>
                </a:solidFill>
              </a:rPr>
              <a:t>+</a:t>
            </a:r>
            <a:r>
              <a:rPr lang="en-US" sz="4000" dirty="0" smtClean="0">
                <a:solidFill>
                  <a:schemeClr val="bg1"/>
                </a:solidFill>
              </a:rPr>
              <a:t>) systematics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48027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r="28013"/>
          <a:stretch/>
        </p:blipFill>
        <p:spPr>
          <a:xfrm>
            <a:off x="5940152" y="908720"/>
            <a:ext cx="2103649" cy="242502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020272" y="2060848"/>
            <a:ext cx="735497" cy="101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18092" y="3356992"/>
            <a:ext cx="316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(</a:t>
            </a:r>
            <a:r>
              <a:rPr lang="en-US" dirty="0" err="1" smtClean="0"/>
              <a:t>HI,xn</a:t>
            </a:r>
            <a:r>
              <a:rPr lang="en-US" dirty="0" smtClean="0"/>
              <a:t>) reactions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field along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/>
              </a:rPr>
              <a:t> correlations around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FF"/>
                </a:solidFill>
                <a:sym typeface="Symbol"/>
              </a:rPr>
              <a:t>Isolates intermediate state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3780419" cy="1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43608" y="4869160"/>
            <a:ext cx="21602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608" y="5661248"/>
            <a:ext cx="21602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15816" y="4869160"/>
            <a:ext cx="21602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199540">
            <a:off x="1547664" y="5517232"/>
            <a:ext cx="1080120" cy="7200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3528" y="5517232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2" y="507589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81205" y="593998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31640" y="435581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 poles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331640" y="4725144"/>
            <a:ext cx="360040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39752" y="4725144"/>
            <a:ext cx="50405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48</a:t>
            </a:fld>
            <a:endParaRPr lang="en-AU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48" y="5517232"/>
            <a:ext cx="2479996" cy="1043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300192" y="6237312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Bozorth</a:t>
            </a:r>
            <a:r>
              <a:rPr lang="en-US" dirty="0" smtClean="0"/>
              <a:t>, </a:t>
            </a:r>
            <a:r>
              <a:rPr lang="en-US" i="1" dirty="0" smtClean="0"/>
              <a:t>Ferromagnetism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305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Extending g(2</a:t>
            </a:r>
            <a:r>
              <a:rPr lang="en-US" sz="4000" baseline="30000" dirty="0" smtClean="0">
                <a:solidFill>
                  <a:schemeClr val="bg1"/>
                </a:solidFill>
              </a:rPr>
              <a:t>+</a:t>
            </a:r>
            <a:r>
              <a:rPr lang="en-US" sz="4000" dirty="0" smtClean="0">
                <a:solidFill>
                  <a:schemeClr val="bg1"/>
                </a:solidFill>
              </a:rPr>
              <a:t>) systematics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61" y="2924944"/>
            <a:ext cx="616267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07" y="1130334"/>
            <a:ext cx="1621921" cy="16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324335" y="1959816"/>
            <a:ext cx="735497" cy="101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r="28013"/>
          <a:stretch/>
        </p:blipFill>
        <p:spPr>
          <a:xfrm>
            <a:off x="6660232" y="908720"/>
            <a:ext cx="2103649" cy="24250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5856" y="191683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Weak nuclear collectivity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296" name="TextBox 439295"/>
          <p:cNvSpPr txBox="1"/>
          <p:nvPr/>
        </p:nvSpPr>
        <p:spPr>
          <a:xfrm>
            <a:off x="323527" y="899428"/>
            <a:ext cx="872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Nature and </a:t>
            </a:r>
            <a:r>
              <a:rPr lang="en-US" dirty="0" smtClean="0">
                <a:solidFill>
                  <a:srgbClr val="3333FF"/>
                </a:solidFill>
              </a:rPr>
              <a:t>emergence of </a:t>
            </a:r>
            <a:r>
              <a:rPr lang="en-US" dirty="0" smtClean="0">
                <a:solidFill>
                  <a:srgbClr val="3333FF"/>
                </a:solidFill>
              </a:rPr>
              <a:t>nuclear </a:t>
            </a:r>
            <a:r>
              <a:rPr lang="en-US" dirty="0" smtClean="0">
                <a:solidFill>
                  <a:srgbClr val="3333FF"/>
                </a:solidFill>
              </a:rPr>
              <a:t>collectivity   </a:t>
            </a:r>
            <a:r>
              <a:rPr lang="en-US" dirty="0" smtClean="0">
                <a:solidFill>
                  <a:srgbClr val="3333FF"/>
                </a:solidFill>
              </a:rPr>
              <a:t>[</a:t>
            </a:r>
            <a:r>
              <a:rPr lang="en-US" dirty="0" smtClean="0">
                <a:solidFill>
                  <a:srgbClr val="3333FF"/>
                </a:solidFill>
              </a:rPr>
              <a:t>Garrett &amp; Wood </a:t>
            </a:r>
            <a:r>
              <a:rPr lang="en-US" dirty="0" err="1" smtClean="0">
                <a:solidFill>
                  <a:srgbClr val="3333FF"/>
                </a:solidFill>
              </a:rPr>
              <a:t>J.Phys.G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b="1" dirty="0" smtClean="0">
                <a:solidFill>
                  <a:srgbClr val="3333FF"/>
                </a:solidFill>
              </a:rPr>
              <a:t>37</a:t>
            </a:r>
            <a:r>
              <a:rPr lang="en-US" dirty="0" smtClean="0">
                <a:solidFill>
                  <a:srgbClr val="3333FF"/>
                </a:solidFill>
              </a:rPr>
              <a:t>,064028]</a:t>
            </a:r>
            <a:endParaRPr lang="en-US" dirty="0" smtClean="0">
              <a:solidFill>
                <a:srgbClr val="3333FF"/>
              </a:solidFill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8" y="1412776"/>
            <a:ext cx="8712968" cy="17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1600" y="6156012"/>
            <a:ext cx="8374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1). Do </a:t>
            </a:r>
            <a:r>
              <a:rPr lang="en-US" dirty="0" smtClean="0">
                <a:solidFill>
                  <a:srgbClr val="3333FF"/>
                </a:solidFill>
              </a:rPr>
              <a:t>nuclei vibrate</a:t>
            </a:r>
            <a:r>
              <a:rPr lang="en-US" dirty="0" smtClean="0">
                <a:solidFill>
                  <a:srgbClr val="3333FF"/>
                </a:solidFill>
              </a:rPr>
              <a:t>?      2). If not vibrators, then what? (</a:t>
            </a:r>
            <a:r>
              <a:rPr lang="en-US" dirty="0" smtClean="0">
                <a:solidFill>
                  <a:srgbClr val="3333FF"/>
                </a:solidFill>
                <a:sym typeface="Symbol"/>
              </a:rPr>
              <a:t> soft rotor?)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839082"/>
            <a:ext cx="7416824" cy="232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7" y="314096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Cd isotopes: energies look vibrational but E2 strengths are not </a:t>
            </a:r>
          </a:p>
          <a:p>
            <a:r>
              <a:rPr lang="en-US" dirty="0" smtClean="0">
                <a:solidFill>
                  <a:srgbClr val="3333FF"/>
                </a:solidFill>
              </a:rPr>
              <a:t>– intruder configurations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82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Extending g(2</a:t>
            </a:r>
            <a:r>
              <a:rPr lang="en-US" sz="4000" baseline="30000" dirty="0" smtClean="0">
                <a:solidFill>
                  <a:schemeClr val="bg1"/>
                </a:solidFill>
              </a:rPr>
              <a:t>+</a:t>
            </a:r>
            <a:r>
              <a:rPr lang="en-US" sz="4000" dirty="0" smtClean="0">
                <a:solidFill>
                  <a:schemeClr val="bg1"/>
                </a:solidFill>
              </a:rPr>
              <a:t>) systematics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48027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652120" y="980728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Many possibilities in proton-rich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Yrast</a:t>
            </a:r>
            <a:r>
              <a:rPr lang="en-US" dirty="0" smtClean="0"/>
              <a:t> states in </a:t>
            </a:r>
            <a:r>
              <a:rPr lang="en-US" baseline="30000" dirty="0" smtClean="0"/>
              <a:t>120</a:t>
            </a:r>
            <a:r>
              <a:rPr lang="en-US" dirty="0" smtClean="0"/>
              <a:t>Te </a:t>
            </a:r>
            <a:r>
              <a:rPr lang="en-US" baseline="30000" dirty="0" smtClean="0"/>
              <a:t>110</a:t>
            </a:r>
            <a:r>
              <a:rPr lang="en-US" dirty="0" smtClean="0"/>
              <a:t>Pd(</a:t>
            </a:r>
            <a:r>
              <a:rPr lang="en-US" baseline="30000" dirty="0" smtClean="0"/>
              <a:t>13</a:t>
            </a:r>
            <a:r>
              <a:rPr lang="en-US" dirty="0" smtClean="0"/>
              <a:t>C,3n)</a:t>
            </a:r>
            <a:r>
              <a:rPr lang="en-US" baseline="30000" dirty="0" smtClean="0"/>
              <a:t>120</a:t>
            </a:r>
            <a:r>
              <a:rPr lang="en-US" dirty="0" smtClean="0"/>
              <a:t>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/>
              </a:rPr>
              <a:t>For Cd in </a:t>
            </a:r>
            <a:r>
              <a:rPr lang="en-US" dirty="0" smtClean="0">
                <a:sym typeface="Symbol"/>
              </a:rPr>
              <a:t>Fe:  ~ 16 </a:t>
            </a:r>
            <a:r>
              <a:rPr lang="en-US" dirty="0" err="1" smtClean="0">
                <a:sym typeface="Symbol"/>
              </a:rPr>
              <a:t>mrad</a:t>
            </a:r>
            <a:r>
              <a:rPr lang="en-US" dirty="0" smtClean="0">
                <a:sym typeface="Symbol"/>
              </a:rPr>
              <a:t> for  ~ 10 </a:t>
            </a:r>
            <a:r>
              <a:rPr lang="en-US" dirty="0" err="1" smtClean="0">
                <a:sym typeface="Symbol"/>
              </a:rPr>
              <a:t>ps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9" y="4149080"/>
            <a:ext cx="418501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86043"/>
            <a:ext cx="4119523" cy="144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6093296"/>
            <a:ext cx="469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NIM </a:t>
            </a:r>
            <a:r>
              <a:rPr lang="en-US" dirty="0"/>
              <a:t>A 485 (2002) </a:t>
            </a:r>
            <a:r>
              <a:rPr lang="en-US" dirty="0" smtClean="0"/>
              <a:t>753 and </a:t>
            </a:r>
            <a:r>
              <a:rPr lang="en-US" dirty="0"/>
              <a:t>A 489 (2002) 469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9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02662" y="1916832"/>
            <a:ext cx="4229578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53798" y="836712"/>
            <a:ext cx="3672408" cy="23762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Overview: Mind Map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5801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15816" y="443711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79512" y="2996952"/>
            <a:ext cx="3384376" cy="20882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9872" y="1916832"/>
            <a:ext cx="23630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Weakly collective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Odd-A Cd isotopes</a:t>
            </a:r>
            <a:endParaRPr lang="en-US" sz="1400" dirty="0"/>
          </a:p>
        </p:txBody>
      </p:sp>
      <p:sp>
        <p:nvSpPr>
          <p:cNvPr id="439296" name="TextBox 439295"/>
          <p:cNvSpPr txBox="1"/>
          <p:nvPr/>
        </p:nvSpPr>
        <p:spPr>
          <a:xfrm>
            <a:off x="3311860" y="1052736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Nature and emergence of nuclear collectivity</a:t>
            </a:r>
            <a:endParaRPr lang="en-US" dirty="0"/>
          </a:p>
        </p:txBody>
      </p:sp>
      <p:sp>
        <p:nvSpPr>
          <p:cNvPr id="439298" name="TextBox 439297"/>
          <p:cNvSpPr txBox="1"/>
          <p:nvPr/>
        </p:nvSpPr>
        <p:spPr>
          <a:xfrm>
            <a:off x="6300192" y="314270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Nuclear Structure activity at ANU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84168" y="3789040"/>
            <a:ext cx="2706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Electron and </a:t>
            </a:r>
            <a:r>
              <a:rPr lang="en-US" sz="1400" dirty="0" smtClean="0">
                <a:sym typeface="Symbol"/>
              </a:rPr>
              <a:t> </a:t>
            </a:r>
            <a:r>
              <a:rPr lang="en-US" sz="1400" dirty="0" smtClean="0"/>
              <a:t>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E0 </a:t>
            </a:r>
            <a:r>
              <a:rPr lang="en-US" sz="1400" dirty="0" smtClean="0"/>
              <a:t>transitions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LaBr3 timing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Magnetic </a:t>
            </a:r>
            <a:r>
              <a:rPr lang="en-US" sz="1400" dirty="0" smtClean="0"/>
              <a:t>moments</a:t>
            </a:r>
            <a:endParaRPr lang="en-US" sz="1400" dirty="0" smtClean="0"/>
          </a:p>
        </p:txBody>
      </p:sp>
      <p:sp>
        <p:nvSpPr>
          <p:cNvPr id="439300" name="TextBox 439299"/>
          <p:cNvSpPr txBox="1"/>
          <p:nvPr/>
        </p:nvSpPr>
        <p:spPr>
          <a:xfrm>
            <a:off x="3851920" y="45811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NuBall</a:t>
            </a:r>
            <a:r>
              <a:rPr lang="en-US" dirty="0" smtClean="0"/>
              <a:t> ideas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330" y="5229200"/>
            <a:ext cx="27318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Fast timing LaBr3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</a:rPr>
              <a:t>Plunger - TDRIV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</a:rPr>
              <a:t>Moments – Perturbed DCOs</a:t>
            </a:r>
            <a:endParaRPr lang="en-US" sz="1400" dirty="0">
              <a:solidFill>
                <a:srgbClr val="3333FF"/>
              </a:solidFill>
            </a:endParaRPr>
          </a:p>
        </p:txBody>
      </p:sp>
      <p:sp>
        <p:nvSpPr>
          <p:cNvPr id="439299" name="TextBox 439298"/>
          <p:cNvSpPr txBox="1"/>
          <p:nvPr/>
        </p:nvSpPr>
        <p:spPr>
          <a:xfrm>
            <a:off x="971600" y="3275692"/>
            <a:ext cx="180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Te</a:t>
            </a:r>
            <a:r>
              <a:rPr lang="en-US" dirty="0" smtClean="0"/>
              <a:t> isotopes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71600" y="3842464"/>
            <a:ext cx="1459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Shell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Questions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148478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601" y="3565465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1193" y="3573016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03848" y="4501569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52</a:t>
            </a:fld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3237372" y="107921"/>
            <a:ext cx="3216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Acknowledgments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1058"/>
          <a:stretch/>
        </p:blipFill>
        <p:spPr>
          <a:xfrm>
            <a:off x="107504" y="2060848"/>
            <a:ext cx="5244288" cy="3258837"/>
          </a:xfrm>
          <a:prstGeom prst="rect">
            <a:avLst/>
          </a:prstGeom>
        </p:spPr>
      </p:pic>
      <p:pic>
        <p:nvPicPr>
          <p:cNvPr id="23562" name="Picture 10" descr="http://energy.anu.edu.au/files/styles/acton_person/public/greg_lane_pic.jpg?itok=D0xmaYB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0848"/>
            <a:ext cx="1477658" cy="16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Image result for tibor kibedi an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Image result for tibor kibedi an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Image result for tibor kibedi an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72" name="Picture 20" descr="https://physics.anu.edu.au/square_profile_image.php/143/4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078" y="829161"/>
            <a:ext cx="767034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Staff and students of Department of Nuclear Physics at ANU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A great bunch of folks to work with!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5" t="24069"/>
          <a:stretch/>
        </p:blipFill>
        <p:spPr>
          <a:xfrm>
            <a:off x="5454962" y="4077072"/>
            <a:ext cx="2357398" cy="24208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84368" y="602128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 Gray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41084" y="3707740"/>
            <a:ext cx="140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Tibor Kibedi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73756" y="370774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Greg Lane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67944" y="537321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 Reed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603E-43AB-4206-ACA1-4627A222C231}" type="slidenum">
              <a:rPr lang="en-AU" smtClean="0"/>
              <a:pPr/>
              <a:t>53</a:t>
            </a:fld>
            <a:endParaRPr lang="en-AU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4355976" y="4615968"/>
            <a:ext cx="3888432" cy="1477328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than 40% of ions are H-like, i.e. single 1s electron: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5967A-1B4F-4F78-83A3-C25DB7644C54}" type="slidenum">
              <a:rPr lang="en-AU"/>
              <a:pPr/>
              <a:t>54</a:t>
            </a:fld>
            <a:endParaRPr lang="en-A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4256" y="-27384"/>
            <a:ext cx="6876256" cy="83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Recoil in Vacuum: H-like Mg ions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05 Serbest Form"/>
          <p:cNvSpPr/>
          <p:nvPr/>
        </p:nvSpPr>
        <p:spPr>
          <a:xfrm rot="14775339">
            <a:off x="5212160" y="2274283"/>
            <a:ext cx="349745" cy="575718"/>
          </a:xfrm>
          <a:custGeom>
            <a:avLst/>
            <a:gdLst>
              <a:gd name="connsiteX0" fmla="*/ 60251 w 581246"/>
              <a:gd name="connsiteY0" fmla="*/ 0 h 988827"/>
              <a:gd name="connsiteX1" fmla="*/ 17721 w 581246"/>
              <a:gd name="connsiteY1" fmla="*/ 148855 h 988827"/>
              <a:gd name="connsiteX2" fmla="*/ 166577 w 581246"/>
              <a:gd name="connsiteY2" fmla="*/ 180753 h 988827"/>
              <a:gd name="connsiteX3" fmla="*/ 145311 w 581246"/>
              <a:gd name="connsiteY3" fmla="*/ 382772 h 988827"/>
              <a:gd name="connsiteX4" fmla="*/ 347330 w 581246"/>
              <a:gd name="connsiteY4" fmla="*/ 414669 h 988827"/>
              <a:gd name="connsiteX5" fmla="*/ 294167 w 581246"/>
              <a:gd name="connsiteY5" fmla="*/ 595423 h 988827"/>
              <a:gd name="connsiteX6" fmla="*/ 506818 w 581246"/>
              <a:gd name="connsiteY6" fmla="*/ 691116 h 988827"/>
              <a:gd name="connsiteX7" fmla="*/ 485553 w 581246"/>
              <a:gd name="connsiteY7" fmla="*/ 893134 h 988827"/>
              <a:gd name="connsiteX8" fmla="*/ 581246 w 581246"/>
              <a:gd name="connsiteY8" fmla="*/ 988827 h 98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246" h="988827">
                <a:moveTo>
                  <a:pt x="60251" y="0"/>
                </a:moveTo>
                <a:cubicBezTo>
                  <a:pt x="30125" y="59365"/>
                  <a:pt x="0" y="118730"/>
                  <a:pt x="17721" y="148855"/>
                </a:cubicBezTo>
                <a:cubicBezTo>
                  <a:pt x="35442" y="178981"/>
                  <a:pt x="145312" y="141767"/>
                  <a:pt x="166577" y="180753"/>
                </a:cubicBezTo>
                <a:cubicBezTo>
                  <a:pt x="187842" y="219739"/>
                  <a:pt x="115186" y="343786"/>
                  <a:pt x="145311" y="382772"/>
                </a:cubicBezTo>
                <a:cubicBezTo>
                  <a:pt x="175437" y="421758"/>
                  <a:pt x="322521" y="379227"/>
                  <a:pt x="347330" y="414669"/>
                </a:cubicBezTo>
                <a:cubicBezTo>
                  <a:pt x="372139" y="450111"/>
                  <a:pt x="267586" y="549349"/>
                  <a:pt x="294167" y="595423"/>
                </a:cubicBezTo>
                <a:cubicBezTo>
                  <a:pt x="320748" y="641498"/>
                  <a:pt x="474920" y="641498"/>
                  <a:pt x="506818" y="691116"/>
                </a:cubicBezTo>
                <a:cubicBezTo>
                  <a:pt x="538716" y="740734"/>
                  <a:pt x="473148" y="843516"/>
                  <a:pt x="485553" y="893134"/>
                </a:cubicBezTo>
                <a:cubicBezTo>
                  <a:pt x="497958" y="942752"/>
                  <a:pt x="539602" y="965789"/>
                  <a:pt x="581246" y="98882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20" name="106 Dik Üçgen"/>
          <p:cNvSpPr/>
          <p:nvPr/>
        </p:nvSpPr>
        <p:spPr>
          <a:xfrm rot="15235194" flipH="1">
            <a:off x="5516668" y="2277600"/>
            <a:ext cx="72008" cy="7200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21" name="107 Metin kutusu"/>
          <p:cNvSpPr txBox="1"/>
          <p:nvPr/>
        </p:nvSpPr>
        <p:spPr>
          <a:xfrm>
            <a:off x="251520" y="24208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baseline="30000" dirty="0" smtClean="0">
                <a:solidFill>
                  <a:srgbClr val="FF0000"/>
                </a:solidFill>
                <a:latin typeface="Adobe Garamond Pro" pitchFamily="18" charset="0"/>
              </a:rPr>
              <a:t>24</a:t>
            </a:r>
            <a:r>
              <a:rPr lang="tr-TR" i="1" dirty="0" smtClean="0">
                <a:solidFill>
                  <a:srgbClr val="FF0000"/>
                </a:solidFill>
                <a:latin typeface="Adobe Garamond Pro" pitchFamily="18" charset="0"/>
              </a:rPr>
              <a:t>Mg@120 </a:t>
            </a:r>
            <a:r>
              <a:rPr lang="tr-TR" i="1" dirty="0" err="1" smtClean="0">
                <a:solidFill>
                  <a:srgbClr val="FF0000"/>
                </a:solidFill>
                <a:latin typeface="Adobe Garamond Pro" pitchFamily="18" charset="0"/>
              </a:rPr>
              <a:t>MeV</a:t>
            </a:r>
            <a:endParaRPr lang="en-GB" i="1" dirty="0">
              <a:solidFill>
                <a:srgbClr val="FF0000"/>
              </a:solidFill>
              <a:latin typeface="Adobe Garamond Pro" pitchFamily="18" charset="0"/>
            </a:endParaRPr>
          </a:p>
        </p:txBody>
      </p:sp>
      <p:sp>
        <p:nvSpPr>
          <p:cNvPr id="22" name="108 Metin kutusu"/>
          <p:cNvSpPr txBox="1"/>
          <p:nvPr/>
        </p:nvSpPr>
        <p:spPr>
          <a:xfrm>
            <a:off x="1619672" y="162880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2.4 mg/cm</a:t>
            </a:r>
            <a:r>
              <a:rPr lang="tr-TR" i="1" baseline="300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2 </a:t>
            </a:r>
            <a:r>
              <a:rPr lang="tr-TR" i="1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tr-TR" i="1" baseline="300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93</a:t>
            </a:r>
            <a:r>
              <a:rPr lang="tr-TR" i="1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Nb</a:t>
            </a:r>
            <a:endParaRPr lang="en-GB" i="1" dirty="0">
              <a:solidFill>
                <a:schemeClr val="bg1">
                  <a:lumMod val="50000"/>
                </a:schemeClr>
              </a:solidFill>
              <a:latin typeface="Adobe Garamond Pro" pitchFamily="18" charset="0"/>
            </a:endParaRPr>
          </a:p>
        </p:txBody>
      </p:sp>
      <p:sp>
        <p:nvSpPr>
          <p:cNvPr id="23" name="109 Metin kutusu"/>
          <p:cNvSpPr txBox="1"/>
          <p:nvPr/>
        </p:nvSpPr>
        <p:spPr>
          <a:xfrm>
            <a:off x="5076056" y="1630541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>
                <a:solidFill>
                  <a:schemeClr val="bg2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1.7 mg/cm</a:t>
            </a:r>
            <a:r>
              <a:rPr lang="tr-TR" i="1" baseline="30000" dirty="0" smtClean="0">
                <a:solidFill>
                  <a:schemeClr val="bg2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2</a:t>
            </a:r>
            <a:endParaRPr lang="en-US" i="1" baseline="30000" dirty="0" smtClean="0">
              <a:solidFill>
                <a:schemeClr val="bg2">
                  <a:lumMod val="50000"/>
                </a:schemeClr>
              </a:solidFill>
              <a:latin typeface="Adobe Garamond Pro" pitchFamily="18" charset="0"/>
              <a:cs typeface="Times New Roman" pitchFamily="18" charset="0"/>
            </a:endParaRPr>
          </a:p>
          <a:p>
            <a:r>
              <a:rPr lang="tr-TR" i="1" baseline="30000" dirty="0" smtClean="0">
                <a:solidFill>
                  <a:schemeClr val="bg2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197</a:t>
            </a:r>
            <a:r>
              <a:rPr lang="tr-TR" i="1" dirty="0" smtClean="0">
                <a:solidFill>
                  <a:schemeClr val="bg2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Au</a:t>
            </a:r>
            <a:endParaRPr lang="tr-TR" i="1" baseline="30000" dirty="0" smtClean="0">
              <a:solidFill>
                <a:schemeClr val="bg2">
                  <a:lumMod val="50000"/>
                </a:schemeClr>
              </a:solidFill>
              <a:latin typeface="Adobe Garamond Pro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843808" y="1124744"/>
            <a:ext cx="3096344" cy="369332"/>
            <a:chOff x="3059832" y="1124744"/>
            <a:chExt cx="3096344" cy="369332"/>
          </a:xfrm>
        </p:grpSpPr>
        <p:cxnSp>
          <p:nvCxnSpPr>
            <p:cNvPr id="24" name="113 Düz Ok Bağlayıcısı"/>
            <p:cNvCxnSpPr/>
            <p:nvPr/>
          </p:nvCxnSpPr>
          <p:spPr>
            <a:xfrm>
              <a:off x="4788024" y="1350060"/>
              <a:ext cx="136815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114 Düz Ok Bağlayıcısı"/>
            <p:cNvCxnSpPr/>
            <p:nvPr/>
          </p:nvCxnSpPr>
          <p:spPr>
            <a:xfrm flipH="1">
              <a:off x="3059832" y="1350060"/>
              <a:ext cx="720080" cy="5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115 Metin kutusu"/>
            <p:cNvSpPr txBox="1"/>
            <p:nvPr/>
          </p:nvSpPr>
          <p:spPr>
            <a:xfrm>
              <a:off x="3851920" y="112474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i="1" dirty="0" smtClean="0">
                  <a:latin typeface="Adobe Garamond Pro" pitchFamily="18" charset="0"/>
                </a:rPr>
                <a:t>D=</a:t>
              </a:r>
              <a:r>
                <a:rPr lang="tr-TR" i="1" dirty="0" smtClean="0">
                  <a:latin typeface="Adobe Garamond Pro" pitchFamily="18" charset="0"/>
                  <a:sym typeface="Symbol"/>
                </a:rPr>
                <a:t>T</a:t>
              </a:r>
              <a:endParaRPr lang="en-GB" i="1" dirty="0">
                <a:latin typeface="Adobe Garamond Pro" pitchFamily="18" charset="0"/>
              </a:endParaRPr>
            </a:p>
          </p:txBody>
        </p:sp>
      </p:grpSp>
      <p:cxnSp>
        <p:nvCxnSpPr>
          <p:cNvPr id="30" name="79 Düz Ok Bağlayıcısı"/>
          <p:cNvCxnSpPr/>
          <p:nvPr/>
        </p:nvCxnSpPr>
        <p:spPr>
          <a:xfrm flipV="1">
            <a:off x="3923928" y="2636407"/>
            <a:ext cx="360040" cy="64807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81 Düz Ok Bağlayıcısı"/>
          <p:cNvCxnSpPr/>
          <p:nvPr/>
        </p:nvCxnSpPr>
        <p:spPr>
          <a:xfrm flipV="1">
            <a:off x="3923928" y="2060343"/>
            <a:ext cx="0" cy="1224136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82 Düz Ok Bağlayıcısı"/>
          <p:cNvCxnSpPr/>
          <p:nvPr/>
        </p:nvCxnSpPr>
        <p:spPr>
          <a:xfrm flipH="1" flipV="1">
            <a:off x="3923928" y="2060343"/>
            <a:ext cx="360040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83 Sağ Ok"/>
          <p:cNvSpPr/>
          <p:nvPr/>
        </p:nvSpPr>
        <p:spPr>
          <a:xfrm>
            <a:off x="3995936" y="2564904"/>
            <a:ext cx="144016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37" name="87 Metin kutusu"/>
          <p:cNvSpPr txBox="1"/>
          <p:nvPr/>
        </p:nvSpPr>
        <p:spPr>
          <a:xfrm>
            <a:off x="5292080" y="36450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R</a:t>
            </a:r>
            <a:r>
              <a:rPr lang="tr-TR" i="1" dirty="0" smtClean="0">
                <a:solidFill>
                  <a:schemeClr val="bg2">
                    <a:lumMod val="50000"/>
                  </a:schemeClr>
                </a:solidFill>
                <a:latin typeface="Adobe Garamond Pro" pitchFamily="18" charset="0"/>
                <a:cs typeface="Times New Roman" pitchFamily="18" charset="0"/>
              </a:rPr>
              <a:t>eset foil</a:t>
            </a:r>
            <a:endParaRPr lang="en-GB" i="1" dirty="0">
              <a:solidFill>
                <a:schemeClr val="bg2">
                  <a:lumMod val="50000"/>
                </a:schemeClr>
              </a:solidFill>
              <a:latin typeface="Adobe Garamond Pro" pitchFamily="18" charset="0"/>
              <a:cs typeface="Times New Roman" pitchFamily="18" charset="0"/>
            </a:endParaRPr>
          </a:p>
        </p:txBody>
      </p:sp>
      <p:sp>
        <p:nvSpPr>
          <p:cNvPr id="38" name="89 Serbest Form"/>
          <p:cNvSpPr/>
          <p:nvPr/>
        </p:nvSpPr>
        <p:spPr>
          <a:xfrm rot="14762003">
            <a:off x="6336705" y="2241460"/>
            <a:ext cx="296512" cy="587804"/>
          </a:xfrm>
          <a:custGeom>
            <a:avLst/>
            <a:gdLst>
              <a:gd name="connsiteX0" fmla="*/ 60251 w 581246"/>
              <a:gd name="connsiteY0" fmla="*/ 0 h 988827"/>
              <a:gd name="connsiteX1" fmla="*/ 17721 w 581246"/>
              <a:gd name="connsiteY1" fmla="*/ 148855 h 988827"/>
              <a:gd name="connsiteX2" fmla="*/ 166577 w 581246"/>
              <a:gd name="connsiteY2" fmla="*/ 180753 h 988827"/>
              <a:gd name="connsiteX3" fmla="*/ 145311 w 581246"/>
              <a:gd name="connsiteY3" fmla="*/ 382772 h 988827"/>
              <a:gd name="connsiteX4" fmla="*/ 347330 w 581246"/>
              <a:gd name="connsiteY4" fmla="*/ 414669 h 988827"/>
              <a:gd name="connsiteX5" fmla="*/ 294167 w 581246"/>
              <a:gd name="connsiteY5" fmla="*/ 595423 h 988827"/>
              <a:gd name="connsiteX6" fmla="*/ 506818 w 581246"/>
              <a:gd name="connsiteY6" fmla="*/ 691116 h 988827"/>
              <a:gd name="connsiteX7" fmla="*/ 485553 w 581246"/>
              <a:gd name="connsiteY7" fmla="*/ 893134 h 988827"/>
              <a:gd name="connsiteX8" fmla="*/ 581246 w 581246"/>
              <a:gd name="connsiteY8" fmla="*/ 988827 h 98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246" h="988827">
                <a:moveTo>
                  <a:pt x="60251" y="0"/>
                </a:moveTo>
                <a:cubicBezTo>
                  <a:pt x="30125" y="59365"/>
                  <a:pt x="0" y="118730"/>
                  <a:pt x="17721" y="148855"/>
                </a:cubicBezTo>
                <a:cubicBezTo>
                  <a:pt x="35442" y="178981"/>
                  <a:pt x="145312" y="141767"/>
                  <a:pt x="166577" y="180753"/>
                </a:cubicBezTo>
                <a:cubicBezTo>
                  <a:pt x="187842" y="219739"/>
                  <a:pt x="115186" y="343786"/>
                  <a:pt x="145311" y="382772"/>
                </a:cubicBezTo>
                <a:cubicBezTo>
                  <a:pt x="175437" y="421758"/>
                  <a:pt x="322521" y="379227"/>
                  <a:pt x="347330" y="414669"/>
                </a:cubicBezTo>
                <a:cubicBezTo>
                  <a:pt x="372139" y="450111"/>
                  <a:pt x="267586" y="549349"/>
                  <a:pt x="294167" y="595423"/>
                </a:cubicBezTo>
                <a:cubicBezTo>
                  <a:pt x="320748" y="641498"/>
                  <a:pt x="474920" y="641498"/>
                  <a:pt x="506818" y="691116"/>
                </a:cubicBezTo>
                <a:cubicBezTo>
                  <a:pt x="538716" y="740734"/>
                  <a:pt x="473148" y="843516"/>
                  <a:pt x="485553" y="893134"/>
                </a:cubicBezTo>
                <a:cubicBezTo>
                  <a:pt x="497958" y="942752"/>
                  <a:pt x="539602" y="965789"/>
                  <a:pt x="581246" y="98882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39" name="90 Dik Üçgen"/>
          <p:cNvSpPr/>
          <p:nvPr/>
        </p:nvSpPr>
        <p:spPr>
          <a:xfrm rot="14824779" flipH="1">
            <a:off x="6675928" y="2268820"/>
            <a:ext cx="71304" cy="8134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40" name="91 Teneke"/>
          <p:cNvSpPr/>
          <p:nvPr/>
        </p:nvSpPr>
        <p:spPr>
          <a:xfrm rot="12745124">
            <a:off x="6797037" y="1537756"/>
            <a:ext cx="377918" cy="620227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41" name="92 Metin kutusu"/>
          <p:cNvSpPr txBox="1"/>
          <p:nvPr/>
        </p:nvSpPr>
        <p:spPr>
          <a:xfrm>
            <a:off x="7308304" y="119675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dobe Garamond Pro" pitchFamily="18" charset="0"/>
                <a:sym typeface="Symbol"/>
              </a:rPr>
              <a:t></a:t>
            </a:r>
            <a:r>
              <a:rPr lang="tr-TR" i="1" dirty="0" smtClean="0">
                <a:latin typeface="Adobe Garamond Pro" pitchFamily="18" charset="0"/>
                <a:sym typeface="Symbol"/>
              </a:rPr>
              <a:t>-</a:t>
            </a:r>
            <a:r>
              <a:rPr lang="en-US" i="1" dirty="0" smtClean="0">
                <a:latin typeface="Adobe Garamond Pro" pitchFamily="18" charset="0"/>
                <a:sym typeface="Symbol"/>
              </a:rPr>
              <a:t>detector </a:t>
            </a:r>
            <a:r>
              <a:rPr lang="tr-TR" i="1" dirty="0" smtClean="0">
                <a:latin typeface="Adobe Garamond Pro" pitchFamily="18" charset="0"/>
                <a:sym typeface="Symbol"/>
              </a:rPr>
              <a:t>array</a:t>
            </a:r>
            <a:endParaRPr lang="en-GB" i="1" dirty="0">
              <a:latin typeface="Adobe Garamond Pro" pitchFamily="18" charset="0"/>
            </a:endParaRPr>
          </a:p>
        </p:txBody>
      </p:sp>
      <p:grpSp>
        <p:nvGrpSpPr>
          <p:cNvPr id="42" name="Group 25"/>
          <p:cNvGrpSpPr>
            <a:grpSpLocks/>
          </p:cNvGrpSpPr>
          <p:nvPr/>
        </p:nvGrpSpPr>
        <p:grpSpPr bwMode="auto">
          <a:xfrm>
            <a:off x="3203848" y="3438292"/>
            <a:ext cx="1440160" cy="418677"/>
            <a:chOff x="3677" y="2506"/>
            <a:chExt cx="1052" cy="499"/>
          </a:xfrm>
        </p:grpSpPr>
        <p:sp>
          <p:nvSpPr>
            <p:cNvPr id="43" name="Oval 26"/>
            <p:cNvSpPr>
              <a:spLocks noChangeArrowheads="1"/>
            </p:cNvSpPr>
            <p:nvPr/>
          </p:nvSpPr>
          <p:spPr bwMode="auto">
            <a:xfrm>
              <a:off x="3677" y="2506"/>
              <a:ext cx="616" cy="499"/>
            </a:xfrm>
            <a:prstGeom prst="ellipse">
              <a:avLst/>
            </a:prstGeom>
            <a:noFill/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4" name="Oval 27"/>
            <p:cNvSpPr>
              <a:spLocks noChangeArrowheads="1"/>
            </p:cNvSpPr>
            <p:nvPr/>
          </p:nvSpPr>
          <p:spPr bwMode="auto">
            <a:xfrm>
              <a:off x="4113" y="2506"/>
              <a:ext cx="616" cy="499"/>
            </a:xfrm>
            <a:prstGeom prst="ellipse">
              <a:avLst/>
            </a:prstGeom>
            <a:noFill/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5" name="Rectangle 28"/>
            <p:cNvSpPr>
              <a:spLocks noChangeArrowheads="1"/>
            </p:cNvSpPr>
            <p:nvPr/>
          </p:nvSpPr>
          <p:spPr bwMode="auto">
            <a:xfrm>
              <a:off x="4076" y="2579"/>
              <a:ext cx="254" cy="35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6" name="Line 29"/>
            <p:cNvSpPr>
              <a:spLocks noChangeShapeType="1"/>
            </p:cNvSpPr>
            <p:nvPr/>
          </p:nvSpPr>
          <p:spPr bwMode="auto">
            <a:xfrm>
              <a:off x="3808" y="2544"/>
              <a:ext cx="744" cy="416"/>
            </a:xfrm>
            <a:prstGeom prst="line">
              <a:avLst/>
            </a:prstGeom>
            <a:noFill/>
            <a:ln w="38100" cmpd="dbl">
              <a:solidFill>
                <a:srgbClr val="0070C0"/>
              </a:solidFill>
              <a:miter lim="800000"/>
              <a:headEnd type="triangle" w="sm" len="sm"/>
              <a:tailEnd type="triangl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7" name="Line 30"/>
            <p:cNvSpPr>
              <a:spLocks noChangeShapeType="1"/>
            </p:cNvSpPr>
            <p:nvPr/>
          </p:nvSpPr>
          <p:spPr bwMode="auto">
            <a:xfrm flipV="1">
              <a:off x="3824" y="2560"/>
              <a:ext cx="744" cy="416"/>
            </a:xfrm>
            <a:prstGeom prst="line">
              <a:avLst/>
            </a:prstGeom>
            <a:noFill/>
            <a:ln w="38100" cmpd="dbl">
              <a:solidFill>
                <a:srgbClr val="0070C0"/>
              </a:solidFill>
              <a:miter lim="800000"/>
              <a:headEnd type="triangle" w="sm" len="sm"/>
              <a:tailEnd type="triangl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8" name="Line 31"/>
            <p:cNvSpPr>
              <a:spLocks noChangeShapeType="1"/>
            </p:cNvSpPr>
            <p:nvPr/>
          </p:nvSpPr>
          <p:spPr bwMode="auto">
            <a:xfrm>
              <a:off x="3696" y="2760"/>
              <a:ext cx="1024" cy="0"/>
            </a:xfrm>
            <a:prstGeom prst="line">
              <a:avLst/>
            </a:prstGeom>
            <a:noFill/>
            <a:ln w="38100" cmpd="dbl">
              <a:solidFill>
                <a:srgbClr val="0070C0"/>
              </a:solidFill>
              <a:miter lim="800000"/>
              <a:headEnd type="triangle" w="sm" len="sm"/>
              <a:tailEnd type="triangl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9" name="Line 32"/>
            <p:cNvSpPr>
              <a:spLocks noChangeShapeType="1"/>
            </p:cNvSpPr>
            <p:nvPr/>
          </p:nvSpPr>
          <p:spPr bwMode="auto">
            <a:xfrm flipH="1">
              <a:off x="4072" y="2528"/>
              <a:ext cx="256" cy="464"/>
            </a:xfrm>
            <a:prstGeom prst="line">
              <a:avLst/>
            </a:prstGeom>
            <a:noFill/>
            <a:ln w="38100" cmpd="dbl">
              <a:solidFill>
                <a:srgbClr val="0070C0"/>
              </a:solidFill>
              <a:miter lim="800000"/>
              <a:headEnd type="triangle" w="sm" len="sm"/>
              <a:tailEnd type="triangl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50" name="Line 33"/>
            <p:cNvSpPr>
              <a:spLocks noChangeShapeType="1"/>
            </p:cNvSpPr>
            <p:nvPr/>
          </p:nvSpPr>
          <p:spPr bwMode="auto">
            <a:xfrm flipH="1" flipV="1">
              <a:off x="4064" y="2520"/>
              <a:ext cx="256" cy="464"/>
            </a:xfrm>
            <a:prstGeom prst="line">
              <a:avLst/>
            </a:prstGeom>
            <a:noFill/>
            <a:ln w="38100" cmpd="dbl">
              <a:solidFill>
                <a:srgbClr val="0070C0"/>
              </a:solidFill>
              <a:miter lim="800000"/>
              <a:headEnd type="triangle" w="sm" len="sm"/>
              <a:tailEnd type="triangl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51" name="Line 34"/>
            <p:cNvSpPr>
              <a:spLocks noChangeShapeType="1"/>
            </p:cNvSpPr>
            <p:nvPr/>
          </p:nvSpPr>
          <p:spPr bwMode="auto">
            <a:xfrm>
              <a:off x="3720" y="2632"/>
              <a:ext cx="960" cy="264"/>
            </a:xfrm>
            <a:prstGeom prst="line">
              <a:avLst/>
            </a:prstGeom>
            <a:noFill/>
            <a:ln w="38100" cmpd="dbl">
              <a:solidFill>
                <a:srgbClr val="0070C0"/>
              </a:solidFill>
              <a:miter lim="800000"/>
              <a:headEnd type="triangle" w="sm" len="sm"/>
              <a:tailEnd type="triangl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52" name="Line 35"/>
            <p:cNvSpPr>
              <a:spLocks noChangeShapeType="1"/>
            </p:cNvSpPr>
            <p:nvPr/>
          </p:nvSpPr>
          <p:spPr bwMode="auto">
            <a:xfrm flipV="1">
              <a:off x="3720" y="2624"/>
              <a:ext cx="960" cy="264"/>
            </a:xfrm>
            <a:prstGeom prst="line">
              <a:avLst/>
            </a:prstGeom>
            <a:noFill/>
            <a:ln w="38100" cmpd="dbl">
              <a:solidFill>
                <a:srgbClr val="0070C0"/>
              </a:solidFill>
              <a:miter lim="800000"/>
              <a:headEnd type="triangle" w="sm" len="sm"/>
              <a:tailEnd type="triangl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53" name="Oval 36"/>
            <p:cNvSpPr>
              <a:spLocks noChangeArrowheads="1"/>
            </p:cNvSpPr>
            <p:nvPr/>
          </p:nvSpPr>
          <p:spPr bwMode="auto">
            <a:xfrm>
              <a:off x="4115" y="2678"/>
              <a:ext cx="176" cy="17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54" name="78 Oval"/>
          <p:cNvSpPr/>
          <p:nvPr/>
        </p:nvSpPr>
        <p:spPr>
          <a:xfrm>
            <a:off x="3059832" y="2420383"/>
            <a:ext cx="1656184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cxnSp>
        <p:nvCxnSpPr>
          <p:cNvPr id="55" name="75 Düz Ok Bağlayıcısı"/>
          <p:cNvCxnSpPr/>
          <p:nvPr/>
        </p:nvCxnSpPr>
        <p:spPr>
          <a:xfrm flipV="1">
            <a:off x="1115616" y="2790220"/>
            <a:ext cx="5688632" cy="7201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88 Küp"/>
          <p:cNvSpPr/>
          <p:nvPr/>
        </p:nvSpPr>
        <p:spPr>
          <a:xfrm>
            <a:off x="2483768" y="2348375"/>
            <a:ext cx="216024" cy="1017909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57" name="86 Küp"/>
          <p:cNvSpPr/>
          <p:nvPr/>
        </p:nvSpPr>
        <p:spPr>
          <a:xfrm>
            <a:off x="5868144" y="2286164"/>
            <a:ext cx="72008" cy="1008112"/>
          </a:xfrm>
          <a:prstGeom prst="cub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58" name="111 Akış Çizelgesi: Bağlayıcı"/>
          <p:cNvSpPr/>
          <p:nvPr/>
        </p:nvSpPr>
        <p:spPr>
          <a:xfrm>
            <a:off x="5148064" y="2708415"/>
            <a:ext cx="144016" cy="14401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sp>
        <p:nvSpPr>
          <p:cNvPr id="59" name="110 Akış Çizelgesi: Bağlayıcı"/>
          <p:cNvSpPr/>
          <p:nvPr/>
        </p:nvSpPr>
        <p:spPr>
          <a:xfrm>
            <a:off x="6228184" y="2708415"/>
            <a:ext cx="144016" cy="144016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>
              <a:latin typeface="Adobe Garamond Pro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51520" y="3932386"/>
            <a:ext cx="2962276" cy="2520950"/>
            <a:chOff x="395536" y="3860378"/>
            <a:chExt cx="2962276" cy="2520950"/>
          </a:xfrm>
        </p:grpSpPr>
        <p:grpSp>
          <p:nvGrpSpPr>
            <p:cNvPr id="62" name="Group 45"/>
            <p:cNvGrpSpPr>
              <a:grpSpLocks/>
            </p:cNvGrpSpPr>
            <p:nvPr/>
          </p:nvGrpSpPr>
          <p:grpSpPr bwMode="auto">
            <a:xfrm>
              <a:off x="395536" y="3860378"/>
              <a:ext cx="2962276" cy="2520950"/>
              <a:chOff x="3832" y="572"/>
              <a:chExt cx="1866" cy="1588"/>
            </a:xfrm>
          </p:grpSpPr>
          <p:grpSp>
            <p:nvGrpSpPr>
              <p:cNvPr id="63" name="Group 46"/>
              <p:cNvGrpSpPr>
                <a:grpSpLocks/>
              </p:cNvGrpSpPr>
              <p:nvPr/>
            </p:nvGrpSpPr>
            <p:grpSpPr bwMode="auto">
              <a:xfrm>
                <a:off x="3832" y="890"/>
                <a:ext cx="681" cy="1270"/>
                <a:chOff x="2743" y="890"/>
                <a:chExt cx="953" cy="2177"/>
              </a:xfrm>
            </p:grpSpPr>
            <p:sp>
              <p:nvSpPr>
                <p:cNvPr id="67" name="Oval 47"/>
                <p:cNvSpPr>
                  <a:spLocks noChangeArrowheads="1"/>
                </p:cNvSpPr>
                <p:nvPr/>
              </p:nvSpPr>
              <p:spPr bwMode="auto">
                <a:xfrm>
                  <a:off x="2743" y="1525"/>
                  <a:ext cx="953" cy="363"/>
                </a:xfrm>
                <a:prstGeom prst="ellipse">
                  <a:avLst/>
                </a:prstGeom>
                <a:noFill/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68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3197" y="890"/>
                  <a:ext cx="0" cy="2177"/>
                </a:xfrm>
                <a:prstGeom prst="line">
                  <a:avLst/>
                </a:prstGeom>
                <a:noFill/>
                <a:ln w="38100">
                  <a:solidFill>
                    <a:srgbClr val="D60093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69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197" y="1843"/>
                  <a:ext cx="363" cy="1224"/>
                </a:xfrm>
                <a:prstGeom prst="line">
                  <a:avLst/>
                </a:prstGeom>
                <a:noFill/>
                <a:ln w="28575">
                  <a:solidFill>
                    <a:srgbClr val="6699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70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3197" y="936"/>
                  <a:ext cx="363" cy="907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71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3559" y="1797"/>
                  <a:ext cx="91" cy="4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</p:grpSp>
          <p:sp>
            <p:nvSpPr>
              <p:cNvPr id="64" name="Text Box 52"/>
              <p:cNvSpPr txBox="1">
                <a:spLocks noChangeArrowheads="1"/>
              </p:cNvSpPr>
              <p:nvPr/>
            </p:nvSpPr>
            <p:spPr bwMode="auto">
              <a:xfrm>
                <a:off x="4332" y="845"/>
                <a:ext cx="1291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 i="1" dirty="0">
                    <a:solidFill>
                      <a:srgbClr val="FF3300"/>
                    </a:solidFill>
                  </a:rPr>
                  <a:t>J</a:t>
                </a:r>
                <a:r>
                  <a:rPr lang="en-US" sz="2000" dirty="0">
                    <a:solidFill>
                      <a:srgbClr val="FF3300"/>
                    </a:solidFill>
                  </a:rPr>
                  <a:t> electron spin</a:t>
                </a:r>
              </a:p>
              <a:p>
                <a:r>
                  <a:rPr lang="en-US" sz="2000" dirty="0"/>
                  <a:t>randomly oriented</a:t>
                </a:r>
              </a:p>
            </p:txBody>
          </p:sp>
          <p:sp>
            <p:nvSpPr>
              <p:cNvPr id="65" name="Rectangle 53"/>
              <p:cNvSpPr>
                <a:spLocks noChangeArrowheads="1"/>
              </p:cNvSpPr>
              <p:nvPr/>
            </p:nvSpPr>
            <p:spPr bwMode="auto">
              <a:xfrm>
                <a:off x="4358" y="1616"/>
                <a:ext cx="1340" cy="44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 i="1" dirty="0">
                    <a:solidFill>
                      <a:srgbClr val="6699FF"/>
                    </a:solidFill>
                  </a:rPr>
                  <a:t>I</a:t>
                </a:r>
                <a:r>
                  <a:rPr lang="en-US" sz="2000" dirty="0">
                    <a:solidFill>
                      <a:srgbClr val="6699FF"/>
                    </a:solidFill>
                  </a:rPr>
                  <a:t> nuclear spin</a:t>
                </a:r>
              </a:p>
              <a:p>
                <a:r>
                  <a:rPr lang="en-US" sz="2000" dirty="0"/>
                  <a:t>aligned by reaction</a:t>
                </a:r>
              </a:p>
            </p:txBody>
          </p:sp>
          <p:sp>
            <p:nvSpPr>
              <p:cNvPr id="66" name="Rectangle 54"/>
              <p:cNvSpPr>
                <a:spLocks noChangeArrowheads="1"/>
              </p:cNvSpPr>
              <p:nvPr/>
            </p:nvSpPr>
            <p:spPr bwMode="auto">
              <a:xfrm>
                <a:off x="3904" y="572"/>
                <a:ext cx="705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 i="1">
                    <a:solidFill>
                      <a:srgbClr val="D60093"/>
                    </a:solidFill>
                  </a:rPr>
                  <a:t>F</a:t>
                </a:r>
                <a:r>
                  <a:rPr lang="en-US" sz="2000"/>
                  <a:t> = </a:t>
                </a:r>
                <a:r>
                  <a:rPr lang="en-US" sz="2000" b="1" i="1">
                    <a:solidFill>
                      <a:srgbClr val="6699FF"/>
                    </a:solidFill>
                  </a:rPr>
                  <a:t>I</a:t>
                </a:r>
                <a:r>
                  <a:rPr lang="en-US" sz="2000"/>
                  <a:t> + </a:t>
                </a:r>
                <a:r>
                  <a:rPr lang="en-US" sz="2000" b="1" i="1">
                    <a:solidFill>
                      <a:srgbClr val="FF3300"/>
                    </a:solidFill>
                  </a:rPr>
                  <a:t>J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1763688" y="4983559"/>
              <a:ext cx="1454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</a:t>
              </a:r>
              <a:r>
                <a:rPr lang="en-US" baseline="-25000" dirty="0" smtClean="0">
                  <a:sym typeface="Symbol"/>
                </a:rPr>
                <a:t>FF’ </a:t>
              </a:r>
              <a:r>
                <a:rPr lang="en-US" dirty="0" smtClean="0">
                  <a:sym typeface="Symbol"/>
                </a:rPr>
                <a:t> |</a:t>
              </a:r>
              <a:r>
                <a:rPr lang="en-US" i="1" dirty="0" smtClean="0">
                  <a:sym typeface="Symbol"/>
                </a:rPr>
                <a:t>g</a:t>
              </a:r>
              <a:r>
                <a:rPr lang="en-US" dirty="0" smtClean="0">
                  <a:sym typeface="Symbol"/>
                </a:rPr>
                <a:t>|</a:t>
              </a:r>
              <a:endParaRPr lang="en-US" baseline="-25000" dirty="0"/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2249" y="2348880"/>
            <a:ext cx="9901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92 Metin kutusu"/>
          <p:cNvSpPr txBox="1"/>
          <p:nvPr/>
        </p:nvSpPr>
        <p:spPr>
          <a:xfrm>
            <a:off x="7452320" y="335699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dobe Garamond Pro" pitchFamily="18" charset="0"/>
                <a:sym typeface="Symbol"/>
              </a:rPr>
              <a:t>Particle detector</a:t>
            </a:r>
            <a:endParaRPr lang="en-GB" i="1" dirty="0">
              <a:latin typeface="Adobe Garamond Pro" pitchFamily="18" charset="0"/>
            </a:endParaRPr>
          </a:p>
        </p:txBody>
      </p:sp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709488"/>
              </p:ext>
            </p:extLst>
          </p:nvPr>
        </p:nvGraphicFramePr>
        <p:xfrm>
          <a:off x="5004047" y="5445224"/>
          <a:ext cx="2520281" cy="47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6" name="Equation" r:id="rId5" imgW="1218960" imgH="228600" progId="Equation.3">
                  <p:embed/>
                </p:oleObj>
              </mc:Choice>
              <mc:Fallback>
                <p:oleObj name="Equation" r:id="rId5" imgW="1218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7" y="5445224"/>
                        <a:ext cx="2520281" cy="4725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32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603E-43AB-4206-ACA1-4627A222C231}" type="slidenum">
              <a:rPr lang="en-AU" smtClean="0"/>
              <a:pPr/>
              <a:t>55</a:t>
            </a:fld>
            <a:endParaRPr lang="en-AU"/>
          </a:p>
        </p:txBody>
      </p:sp>
      <p:pic>
        <p:nvPicPr>
          <p:cNvPr id="434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4" y="2132856"/>
            <a:ext cx="3849922" cy="170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16165" y="-243408"/>
            <a:ext cx="6927835" cy="11699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Measurement concepts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4330" y="3717032"/>
            <a:ext cx="9901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89887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052736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Angular correlations as a function of plunger separation for the 8 particle segments around the azimuthal angle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6" y="5124836"/>
            <a:ext cx="2901702" cy="104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01419" y="899428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</a:t>
            </a:r>
            <a:r>
              <a:rPr lang="en-US" baseline="-25000" dirty="0" smtClean="0">
                <a:sym typeface="Symbol"/>
              </a:rPr>
              <a:t> </a:t>
            </a:r>
            <a:r>
              <a:rPr lang="en-US" dirty="0" smtClean="0">
                <a:sym typeface="Symbol"/>
              </a:rPr>
              <a:t> 90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52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603E-43AB-4206-ACA1-4627A222C231}" type="slidenum">
              <a:rPr lang="en-AU" smtClean="0"/>
              <a:pPr/>
              <a:t>56</a:t>
            </a:fld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6992473" y="2996952"/>
            <a:ext cx="1935145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g(2</a:t>
            </a:r>
            <a:r>
              <a:rPr lang="en-US" baseline="30000" dirty="0" smtClean="0"/>
              <a:t>+</a:t>
            </a:r>
            <a:r>
              <a:rPr lang="en-US" dirty="0" smtClean="0"/>
              <a:t>) = 0.538(13)</a:t>
            </a:r>
            <a:endParaRPr lang="en-US" dirty="0"/>
          </a:p>
        </p:txBody>
      </p:sp>
      <p:pic>
        <p:nvPicPr>
          <p:cNvPr id="435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2" y="980728"/>
            <a:ext cx="687705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76256" y="1412776"/>
            <a:ext cx="2167581" cy="1077218"/>
          </a:xfrm>
          <a:prstGeom prst="rect">
            <a:avLst/>
          </a:prstGeom>
          <a:solidFill>
            <a:srgbClr val="FFFFFF"/>
          </a:solidFill>
          <a:ln>
            <a:solidFill>
              <a:srgbClr val="4E372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chemeClr val="accent2"/>
                </a:solidFill>
              </a:rPr>
              <a:t>24</a:t>
            </a:r>
            <a:r>
              <a:rPr lang="en-US" sz="2400" dirty="0">
                <a:solidFill>
                  <a:schemeClr val="accent2"/>
                </a:solidFill>
              </a:rPr>
              <a:t>Mg 2</a:t>
            </a:r>
            <a:r>
              <a:rPr lang="en-US" sz="2400" baseline="30000" dirty="0">
                <a:solidFill>
                  <a:schemeClr val="accent2"/>
                </a:solidFill>
              </a:rPr>
              <a:t>+ </a:t>
            </a:r>
            <a:r>
              <a:rPr lang="en-US" sz="2400" dirty="0" smtClean="0">
                <a:solidFill>
                  <a:schemeClr val="accent2"/>
                </a:solidFill>
              </a:rPr>
              <a:t>state</a:t>
            </a:r>
          </a:p>
          <a:p>
            <a:r>
              <a:rPr lang="en-US" sz="2000" dirty="0" smtClean="0"/>
              <a:t>USD </a:t>
            </a:r>
            <a:r>
              <a:rPr lang="en-US" sz="2000" dirty="0"/>
              <a:t>shell model:</a:t>
            </a:r>
          </a:p>
          <a:p>
            <a:r>
              <a:rPr lang="en-US" sz="2000" dirty="0"/>
              <a:t>g(2</a:t>
            </a:r>
            <a:r>
              <a:rPr lang="en-US" sz="2000" baseline="30000" dirty="0"/>
              <a:t>+</a:t>
            </a:r>
            <a:r>
              <a:rPr lang="en-US" sz="2000" dirty="0"/>
              <a:t>)=</a:t>
            </a:r>
            <a:r>
              <a:rPr lang="en-US" sz="2000" dirty="0" smtClean="0"/>
              <a:t>0.543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4869160"/>
            <a:ext cx="6628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orbital angular momentum gives </a:t>
            </a:r>
            <a:r>
              <a:rPr lang="en-US" i="1" dirty="0" smtClean="0"/>
              <a:t>g</a:t>
            </a:r>
            <a:r>
              <a:rPr lang="en-US" dirty="0"/>
              <a:t> </a:t>
            </a:r>
            <a:r>
              <a:rPr lang="en-US" dirty="0" smtClean="0"/>
              <a:t>= 0.5</a:t>
            </a:r>
          </a:p>
          <a:p>
            <a:pPr lvl="1"/>
            <a:r>
              <a:rPr lang="en-US" dirty="0" smtClean="0"/>
              <a:t>+ Spin contributions (0.013)</a:t>
            </a:r>
          </a:p>
          <a:p>
            <a:pPr lvl="1"/>
            <a:r>
              <a:rPr lang="en-US" dirty="0" smtClean="0"/>
              <a:t>+ </a:t>
            </a:r>
            <a:r>
              <a:rPr lang="en-US" dirty="0"/>
              <a:t>I</a:t>
            </a:r>
            <a:r>
              <a:rPr lang="en-US" dirty="0" smtClean="0"/>
              <a:t>sospin mixing (0.008)</a:t>
            </a:r>
          </a:p>
          <a:p>
            <a:pPr lvl="1"/>
            <a:r>
              <a:rPr lang="en-US" dirty="0" smtClean="0"/>
              <a:t>+ Core polarization and Meson Exchange Currents (0.016)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6279" y="90872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20</a:t>
            </a:r>
            <a:r>
              <a:rPr lang="en-US" dirty="0" smtClean="0"/>
              <a:t>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58367" y="899428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24</a:t>
            </a:r>
            <a:r>
              <a:rPr lang="en-US" dirty="0" smtClean="0"/>
              <a:t>Mg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8215" y="90872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28</a:t>
            </a:r>
            <a:r>
              <a:rPr lang="en-US" dirty="0" smtClean="0"/>
              <a:t>Si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83607" y="90872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32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06639" y="908720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36</a:t>
            </a:r>
            <a:r>
              <a:rPr lang="en-US" dirty="0" smtClean="0"/>
              <a:t>Ar</a:t>
            </a:r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216165" y="-243408"/>
            <a:ext cx="6927835" cy="11699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Shell model interpretation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6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Cd controversy &amp; g factors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8" y="836712"/>
            <a:ext cx="315869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2557"/>
            <a:ext cx="4620927" cy="1016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0" y="2636912"/>
            <a:ext cx="4540002" cy="1226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3136"/>
            <a:ext cx="2191220" cy="192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5" y="4044242"/>
            <a:ext cx="4553917" cy="896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1"/>
          <a:stretch/>
        </p:blipFill>
        <p:spPr bwMode="auto">
          <a:xfrm>
            <a:off x="322312" y="5373216"/>
            <a:ext cx="5257800" cy="8495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83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Odd-A Cd isotopes:</a:t>
            </a:r>
            <a:r>
              <a:rPr lang="en-US" sz="4000" baseline="30000" dirty="0">
                <a:solidFill>
                  <a:schemeClr val="bg1"/>
                </a:solidFill>
              </a:rPr>
              <a:t> 111,113</a:t>
            </a:r>
            <a:r>
              <a:rPr lang="en-US" sz="4000" dirty="0">
                <a:solidFill>
                  <a:schemeClr val="bg1"/>
                </a:solidFill>
              </a:rPr>
              <a:t>Cd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39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72313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44452" y="1383159"/>
            <a:ext cx="188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Core excitation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640978" y="2636912"/>
            <a:ext cx="2088232" cy="2088232"/>
            <a:chOff x="6156176" y="1196752"/>
            <a:chExt cx="2088232" cy="2088232"/>
          </a:xfrm>
        </p:grpSpPr>
        <p:sp>
          <p:nvSpPr>
            <p:cNvPr id="20" name="Oval 19"/>
            <p:cNvSpPr/>
            <p:nvPr/>
          </p:nvSpPr>
          <p:spPr>
            <a:xfrm rot="5400000">
              <a:off x="6912260" y="1232756"/>
              <a:ext cx="576064" cy="792088"/>
            </a:xfrm>
            <a:prstGeom prst="ellipse">
              <a:avLst/>
            </a:prstGeom>
            <a:effectLst>
              <a:innerShdw blurRad="63500" dist="1016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156176" y="1196752"/>
              <a:ext cx="2088232" cy="936104"/>
            </a:xfrm>
            <a:prstGeom prst="ellipse">
              <a:avLst/>
            </a:prstGeom>
            <a:noFill/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flipH="1">
              <a:off x="6156176" y="1196752"/>
              <a:ext cx="2088232" cy="936104"/>
            </a:xfrm>
            <a:prstGeom prst="ellipse">
              <a:avLst/>
            </a:prstGeom>
            <a:noFill/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028384" y="1412776"/>
              <a:ext cx="216024" cy="2160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156176" y="2348880"/>
              <a:ext cx="2088232" cy="936104"/>
              <a:chOff x="4932040" y="1484784"/>
              <a:chExt cx="2088232" cy="936104"/>
            </a:xfrm>
          </p:grpSpPr>
          <p:sp>
            <p:nvSpPr>
              <p:cNvPr id="26" name="Oval 25"/>
              <p:cNvSpPr/>
              <p:nvPr/>
            </p:nvSpPr>
            <p:spPr>
              <a:xfrm rot="10800000">
                <a:off x="5688124" y="1520788"/>
                <a:ext cx="576064" cy="792088"/>
              </a:xfrm>
              <a:prstGeom prst="ellipse">
                <a:avLst/>
              </a:prstGeom>
              <a:effectLst>
                <a:innerShdw blurRad="63500" dist="1016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932040" y="1484784"/>
                <a:ext cx="2088232" cy="936104"/>
              </a:xfrm>
              <a:prstGeom prst="ellipse">
                <a:avLst/>
              </a:prstGeom>
              <a:noFill/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flipH="1">
                <a:off x="4932040" y="1484784"/>
                <a:ext cx="2088232" cy="936104"/>
              </a:xfrm>
              <a:prstGeom prst="ellipse">
                <a:avLst/>
              </a:prstGeom>
              <a:noFill/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804248" y="1700808"/>
                <a:ext cx="216024" cy="21602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" name="Straight Connector 3"/>
          <p:cNvCxnSpPr/>
          <p:nvPr/>
        </p:nvCxnSpPr>
        <p:spPr>
          <a:xfrm>
            <a:off x="2627784" y="1196752"/>
            <a:ext cx="1216668" cy="720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19872" y="1916832"/>
            <a:ext cx="42458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92080" y="1628800"/>
            <a:ext cx="1008112" cy="2880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92080" y="1916832"/>
            <a:ext cx="1080120" cy="1440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84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Odd-A Cd isotopes:</a:t>
            </a:r>
            <a:r>
              <a:rPr lang="en-US" sz="4000" baseline="30000" dirty="0">
                <a:solidFill>
                  <a:schemeClr val="bg1"/>
                </a:solidFill>
              </a:rPr>
              <a:t> 111,113</a:t>
            </a:r>
            <a:r>
              <a:rPr lang="en-US" sz="4000" dirty="0">
                <a:solidFill>
                  <a:schemeClr val="bg1"/>
                </a:solidFill>
              </a:rPr>
              <a:t>Cd 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872313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8110557" y="1196752"/>
            <a:ext cx="86409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93933" y="3068960"/>
            <a:ext cx="86409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21925" y="1556792"/>
            <a:ext cx="86409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110557" y="1772816"/>
            <a:ext cx="86409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574053" y="2165955"/>
            <a:ext cx="3384376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transient-field </a:t>
            </a:r>
          </a:p>
          <a:p>
            <a:pPr algn="ctr"/>
            <a:r>
              <a:rPr lang="en-US" dirty="0" smtClean="0"/>
              <a:t>g-factor measurements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3286021" y="2060848"/>
            <a:ext cx="288032" cy="14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958429" y="2348880"/>
            <a:ext cx="1296144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358029" y="2996952"/>
            <a:ext cx="43204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958429" y="1628800"/>
            <a:ext cx="1152128" cy="5760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5" descr="P1010004"/>
          <p:cNvPicPr>
            <a:picLocks noChangeAspect="1" noChangeArrowheads="1"/>
          </p:cNvPicPr>
          <p:nvPr/>
        </p:nvPicPr>
        <p:blipFill>
          <a:blip r:embed="rId4" cstate="print"/>
          <a:srcRect b="18938"/>
          <a:stretch>
            <a:fillRect/>
          </a:stretch>
        </p:blipFill>
        <p:spPr bwMode="auto">
          <a:xfrm>
            <a:off x="3574053" y="3429000"/>
            <a:ext cx="2532561" cy="2736304"/>
          </a:xfrm>
          <a:prstGeom prst="rect">
            <a:avLst/>
          </a:prstGeom>
          <a:noFill/>
        </p:spPr>
      </p:pic>
      <p:graphicFrame>
        <p:nvGraphicFramePr>
          <p:cNvPr id="3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371479"/>
              </p:ext>
            </p:extLst>
          </p:nvPr>
        </p:nvGraphicFramePr>
        <p:xfrm>
          <a:off x="6310357" y="4221088"/>
          <a:ext cx="2629130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4" name="Bitmap Image" r:id="rId5" imgW="2491956" imgH="1843810" progId="PBrush">
                  <p:embed/>
                </p:oleObj>
              </mc:Choice>
              <mc:Fallback>
                <p:oleObj name="Bitmap Image" r:id="rId5" imgW="2491956" imgH="184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357" y="4221088"/>
                        <a:ext cx="2629130" cy="19442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8" descr="SSA40357"/>
          <p:cNvPicPr>
            <a:picLocks noChangeAspect="1" noChangeArrowheads="1"/>
          </p:cNvPicPr>
          <p:nvPr/>
        </p:nvPicPr>
        <p:blipFill>
          <a:blip r:embed="rId7" cstate="print"/>
          <a:srcRect l="1190" t="13356" r="23781" b="19417"/>
          <a:stretch>
            <a:fillRect/>
          </a:stretch>
        </p:blipFill>
        <p:spPr bwMode="auto">
          <a:xfrm>
            <a:off x="477709" y="4221088"/>
            <a:ext cx="2880320" cy="193488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2123728" y="-98996"/>
            <a:ext cx="6927835" cy="100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Weak </a:t>
            </a:r>
            <a:r>
              <a:rPr lang="en-US" sz="4000" dirty="0" smtClean="0">
                <a:solidFill>
                  <a:schemeClr val="bg1"/>
                </a:solidFill>
              </a:rPr>
              <a:t>coupling model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38100">
            <a:solidFill>
              <a:srgbClr val="94B0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347" y="1196752"/>
            <a:ext cx="872313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347864" y="5373216"/>
            <a:ext cx="2736304" cy="57606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818943"/>
              </p:ext>
            </p:extLst>
          </p:nvPr>
        </p:nvGraphicFramePr>
        <p:xfrm>
          <a:off x="3419872" y="5514305"/>
          <a:ext cx="24796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3" name="Equation" r:id="rId4" imgW="1371600" imgH="241200" progId="Equation.3">
                  <p:embed/>
                </p:oleObj>
              </mc:Choice>
              <mc:Fallback>
                <p:oleObj name="Equation" r:id="rId4" imgW="1371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5514305"/>
                        <a:ext cx="247967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347865" y="4077072"/>
            <a:ext cx="2736304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297244"/>
              </p:ext>
            </p:extLst>
          </p:nvPr>
        </p:nvGraphicFramePr>
        <p:xfrm>
          <a:off x="3419872" y="4221088"/>
          <a:ext cx="2664296" cy="456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4" name="Equation" r:id="rId6" imgW="1409400" imgH="241200" progId="Equation.3">
                  <p:embed/>
                </p:oleObj>
              </mc:Choice>
              <mc:Fallback>
                <p:oleObj name="Equation" r:id="rId6" imgW="1409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4221088"/>
                        <a:ext cx="2664296" cy="456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347864" y="3140968"/>
            <a:ext cx="2736304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402473"/>
              </p:ext>
            </p:extLst>
          </p:nvPr>
        </p:nvGraphicFramePr>
        <p:xfrm>
          <a:off x="3470275" y="3354065"/>
          <a:ext cx="25495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5" name="Equation" r:id="rId8" imgW="1409400" imgH="241200" progId="Equation.3">
                  <p:embed/>
                </p:oleObj>
              </mc:Choice>
              <mc:Fallback>
                <p:oleObj name="Equation" r:id="rId8" imgW="1409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275" y="3354065"/>
                        <a:ext cx="254952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 rot="10800000">
            <a:off x="3131840" y="4005064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3131840" y="3501007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084168" y="5373216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3131841" y="5373216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918122">
            <a:off x="6072029" y="3681686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347864" y="1772816"/>
            <a:ext cx="2736304" cy="57606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084168" y="2060848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800000">
            <a:off x="3131841" y="1916832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21491"/>
              </p:ext>
            </p:extLst>
          </p:nvPr>
        </p:nvGraphicFramePr>
        <p:xfrm>
          <a:off x="3491880" y="1985913"/>
          <a:ext cx="25034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6" name="Equation" r:id="rId10" imgW="1384200" imgH="241200" progId="Equation.3">
                  <p:embed/>
                </p:oleObj>
              </mc:Choice>
              <mc:Fallback>
                <p:oleObj name="Equation" r:id="rId10" imgW="1384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1985913"/>
                        <a:ext cx="2503488" cy="434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771800" y="6228020"/>
            <a:ext cx="396044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1/2</a:t>
            </a:r>
            <a:r>
              <a:rPr lang="en-US" baseline="-25000" dirty="0" smtClean="0"/>
              <a:t>1</a:t>
            </a:r>
            <a:r>
              <a:rPr lang="en-US" baseline="30000" dirty="0" smtClean="0"/>
              <a:t>+</a:t>
            </a:r>
            <a:r>
              <a:rPr lang="en-US" dirty="0" smtClean="0"/>
              <a:t> and 5/2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r>
              <a:rPr lang="en-US" dirty="0" smtClean="0"/>
              <a:t> states must be mixed 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3275856" y="53639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1/2</a:t>
            </a:r>
            <a:r>
              <a:rPr lang="en-US" sz="1800" baseline="30000" dirty="0" smtClean="0">
                <a:solidFill>
                  <a:srgbClr val="FF0000"/>
                </a:solidFill>
              </a:rPr>
              <a:t>+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47864" y="39957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5/2</a:t>
            </a:r>
            <a:r>
              <a:rPr lang="en-US" sz="1800" baseline="30000" dirty="0" smtClean="0">
                <a:solidFill>
                  <a:srgbClr val="FF0000"/>
                </a:solidFill>
              </a:rPr>
              <a:t>+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7864" y="31316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3/2</a:t>
            </a:r>
            <a:r>
              <a:rPr lang="en-US" sz="1800" baseline="30000" dirty="0" smtClean="0">
                <a:solidFill>
                  <a:srgbClr val="FF0000"/>
                </a:solidFill>
              </a:rPr>
              <a:t>+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47864" y="980728"/>
            <a:ext cx="2736304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47864" y="17635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5/2</a:t>
            </a:r>
            <a:r>
              <a:rPr lang="en-US" sz="1800" baseline="30000" dirty="0" smtClean="0">
                <a:solidFill>
                  <a:srgbClr val="FF0000"/>
                </a:solidFill>
              </a:rPr>
              <a:t>+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87090"/>
              </p:ext>
            </p:extLst>
          </p:nvPr>
        </p:nvGraphicFramePr>
        <p:xfrm>
          <a:off x="3419872" y="1124744"/>
          <a:ext cx="25034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87" name="Equation" r:id="rId12" imgW="1384300" imgH="241300" progId="Equation.3">
                  <p:embed/>
                </p:oleObj>
              </mc:Choice>
              <mc:Fallback>
                <p:oleObj name="Equation" r:id="rId12" imgW="13843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124744"/>
                        <a:ext cx="25034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347864" y="90872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3/2</a:t>
            </a:r>
            <a:r>
              <a:rPr lang="en-US" sz="1800" baseline="30000" dirty="0" smtClean="0">
                <a:solidFill>
                  <a:srgbClr val="FF0000"/>
                </a:solidFill>
              </a:rPr>
              <a:t>+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1843232">
            <a:off x="6084168" y="1449815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3131841" y="1196752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FF3C-5D78-4883-AD37-D748D2605446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1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UPowerpointTemplate2010">
  <a:themeElements>
    <a:clrScheme name="ANUPowerpointTemplate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UPowerpointTemplate201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UPowerpointTemplate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ANUPowerpointTemplate2010</Template>
  <TotalTime>48314</TotalTime>
  <Words>2063</Words>
  <Application>Microsoft Office PowerPoint</Application>
  <PresentationFormat>On-screen Show (4:3)</PresentationFormat>
  <Paragraphs>599</Paragraphs>
  <Slides>56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ANUPowerpointTemplate2010</vt:lpstr>
      <vt:lpstr>Office Theme</vt:lpstr>
      <vt:lpstr>Bitmap Image</vt:lpstr>
      <vt:lpstr>Equation</vt:lpstr>
      <vt:lpstr>Microsoft Equation 3.0</vt:lpstr>
      <vt:lpstr>Microsoft Photo Editor 3.0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Shape coexistence in the even-Hg isotopes:  NOTE characteristic parabolic energy trend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107Cd isomers known g</vt:lpstr>
      <vt:lpstr>Time resolution in R(t)</vt:lpstr>
      <vt:lpstr>PowerPoint Presentation</vt:lpstr>
      <vt:lpstr>PowerPoint Presentation</vt:lpstr>
      <vt:lpstr>PowerPoint Presentation</vt:lpstr>
      <vt:lpstr>PowerPoint Presentation</vt:lpstr>
      <vt:lpstr>High precision g-factor measurements</vt:lpstr>
      <vt:lpstr>PowerPoint Presentation</vt:lpstr>
      <vt:lpstr>PowerPoint Presentation</vt:lpstr>
      <vt:lpstr>PowerPoint Presentation</vt:lpstr>
      <vt:lpstr>PowerPoint Presentation</vt:lpstr>
      <vt:lpstr>Sensitivity at  = 45, 90</vt:lpstr>
      <vt:lpstr>Sensitivity at  = 45, 90</vt:lpstr>
      <vt:lpstr>New double ratios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  <vt:lpstr>Recoil in Vacuum: H-like Mg ions</vt:lpstr>
      <vt:lpstr>PowerPoint Presentation</vt:lpstr>
      <vt:lpstr>PowerPoint Presentation</vt:lpstr>
    </vt:vector>
  </TitlesOfParts>
  <Company>The Australian National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u4031391</dc:creator>
  <cp:lastModifiedBy>Andrew</cp:lastModifiedBy>
  <cp:revision>543</cp:revision>
  <dcterms:created xsi:type="dcterms:W3CDTF">2010-10-19T05:25:31Z</dcterms:created>
  <dcterms:modified xsi:type="dcterms:W3CDTF">2016-05-20T07:38:46Z</dcterms:modified>
</cp:coreProperties>
</file>