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72" r:id="rId6"/>
    <p:sldId id="268" r:id="rId7"/>
    <p:sldId id="270" r:id="rId8"/>
    <p:sldId id="266" r:id="rId9"/>
    <p:sldId id="257" r:id="rId10"/>
    <p:sldId id="263" r:id="rId11"/>
    <p:sldId id="259" r:id="rId12"/>
    <p:sldId id="260" r:id="rId13"/>
    <p:sldId id="261" r:id="rId14"/>
    <p:sldId id="267" r:id="rId15"/>
    <p:sldId id="26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33" autoAdjust="0"/>
  </p:normalViewPr>
  <p:slideViewPr>
    <p:cSldViewPr snapToGrid="0" snapToObjects="1">
      <p:cViewPr varScale="1">
        <p:scale>
          <a:sx n="93" d="100"/>
          <a:sy n="93" d="100"/>
        </p:scale>
        <p:origin x="-10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5/26/16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5/26/16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5/26/16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5/26/16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5/26/16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5/26/16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5/26/16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5/26/16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5/26/16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kumimoji="1"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kumimoji="1"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kumimoji="1"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kumimoji="1"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Mark Wong, Osaka University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Muon</a:t>
            </a:r>
            <a:r>
              <a:rPr lang="en-US" altLang="ja-JP" dirty="0" smtClean="0"/>
              <a:t> stopping target optimization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557" y="5150398"/>
            <a:ext cx="1401171" cy="13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39" y="4219257"/>
            <a:ext cx="3008554" cy="22564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latest </a:t>
            </a:r>
            <a:r>
              <a:rPr lang="en-US" altLang="ja-JP" dirty="0"/>
              <a:t>MC </a:t>
            </a:r>
            <a:r>
              <a:rPr lang="en-US" altLang="ja-JP" dirty="0" smtClean="0"/>
              <a:t>run (MC3) is with </a:t>
            </a:r>
            <a:r>
              <a:rPr lang="en-US" altLang="ja-JP" dirty="0"/>
              <a:t>the </a:t>
            </a:r>
            <a:r>
              <a:rPr lang="en-US" altLang="ja-JP" dirty="0" smtClean="0"/>
              <a:t>Detector Response </a:t>
            </a:r>
            <a:r>
              <a:rPr lang="en-US" altLang="ja-JP" dirty="0"/>
              <a:t>module.</a:t>
            </a:r>
          </a:p>
          <a:p>
            <a:r>
              <a:rPr lang="en-US" altLang="ja-JP" dirty="0"/>
              <a:t>It is </a:t>
            </a:r>
            <a:r>
              <a:rPr lang="en-US" altLang="ja-JP" dirty="0" smtClean="0"/>
              <a:t>still under </a:t>
            </a:r>
            <a:r>
              <a:rPr lang="en-US" altLang="ja-JP" dirty="0"/>
              <a:t>active </a:t>
            </a:r>
            <a:r>
              <a:rPr lang="en-US" altLang="ja-JP" dirty="0" smtClean="0"/>
              <a:t>development, especially the readout electronics digitization part.</a:t>
            </a:r>
            <a:endParaRPr lang="en-US" altLang="ja-JP" dirty="0"/>
          </a:p>
          <a:p>
            <a:r>
              <a:rPr lang="en-US" altLang="ja-JP" dirty="0"/>
              <a:t>The detector response simulation is run on the bunch train.</a:t>
            </a:r>
          </a:p>
          <a:p>
            <a:r>
              <a:rPr lang="en-US" altLang="ja-JP" dirty="0"/>
              <a:t>No time cut is taken here – all bunches are included. </a:t>
            </a:r>
          </a:p>
          <a:p>
            <a:r>
              <a:rPr lang="en-US" altLang="ja-JP" dirty="0"/>
              <a:t>No time cut is made on this analysis.</a:t>
            </a:r>
          </a:p>
          <a:p>
            <a:r>
              <a:rPr lang="en-US" altLang="ja-JP" dirty="0"/>
              <a:t>I studied </a:t>
            </a:r>
            <a:r>
              <a:rPr lang="en-US" altLang="ja-JP" dirty="0" smtClean="0"/>
              <a:t>1E6 protons on target (POT) </a:t>
            </a:r>
            <a:r>
              <a:rPr lang="en-US" altLang="ja-JP" dirty="0"/>
              <a:t>events.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analysis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949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In general the number of stopped </a:t>
            </a:r>
            <a:r>
              <a:rPr lang="en-US" altLang="ja-JP" dirty="0" err="1"/>
              <a:t>muons</a:t>
            </a:r>
            <a:r>
              <a:rPr lang="en-US" altLang="ja-JP" dirty="0"/>
              <a:t> are consistent with previous </a:t>
            </a:r>
            <a:r>
              <a:rPr lang="en-US" altLang="ja-JP" dirty="0" smtClean="0"/>
              <a:t>MC1 and MC2 </a:t>
            </a:r>
            <a:r>
              <a:rPr lang="en-US" altLang="ja-JP" dirty="0"/>
              <a:t>studies.</a:t>
            </a:r>
          </a:p>
          <a:p>
            <a:r>
              <a:rPr lang="en-US" altLang="ja-JP" dirty="0"/>
              <a:t>End position of Geant4 trajectory is used as the position of the stopped </a:t>
            </a:r>
            <a:r>
              <a:rPr lang="en-US" altLang="ja-JP" dirty="0" err="1"/>
              <a:t>muon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Below is the sum of the stopped </a:t>
            </a:r>
            <a:r>
              <a:rPr lang="en-US" altLang="ja-JP" dirty="0" err="1"/>
              <a:t>muon</a:t>
            </a:r>
            <a:r>
              <a:rPr lang="en-US" altLang="ja-JP" dirty="0"/>
              <a:t> distribution perpendicular to the beam direction. There are 2858 stopped </a:t>
            </a:r>
            <a:r>
              <a:rPr lang="en-US" altLang="ja-JP" dirty="0" err="1"/>
              <a:t>muons</a:t>
            </a:r>
            <a:r>
              <a:rPr lang="en-US" altLang="ja-JP" dirty="0"/>
              <a:t>, ~0.3% of protons.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Stopped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distribution (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Picture 3" descr="MC3b-finalPos-y-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91" y="3776882"/>
            <a:ext cx="3409609" cy="26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Distribution along the beam direction.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Stopped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distibution</a:t>
            </a:r>
            <a:r>
              <a:rPr lang="en-US" altLang="ja-JP" dirty="0" smtClean="0"/>
              <a:t> (ii)</a:t>
            </a:r>
            <a:endParaRPr kumimoji="1" lang="ja-JP" altLang="en-US" dirty="0"/>
          </a:p>
        </p:txBody>
      </p:sp>
      <p:pic>
        <p:nvPicPr>
          <p:cNvPr id="4" name="Picture 3" descr="MC3b-finalPos-y-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7" y="2279014"/>
            <a:ext cx="3712121" cy="2856719"/>
          </a:xfrm>
          <a:prstGeom prst="rect">
            <a:avLst/>
          </a:prstGeom>
        </p:spPr>
      </p:pic>
      <p:pic>
        <p:nvPicPr>
          <p:cNvPr id="5" name="Picture 4" descr="MC3b-finalPos-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45" y="2279015"/>
            <a:ext cx="3712120" cy="2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8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CDC occupancy here is due to particles from the stopping target and beam. We see many gamma induced pair produce electrons.</a:t>
            </a:r>
          </a:p>
          <a:p>
            <a:r>
              <a:rPr lang="en-US" altLang="ja-JP" dirty="0"/>
              <a:t>First three layers of the CDC are a lot more occupied by noise.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 on the </a:t>
            </a:r>
            <a:r>
              <a:rPr kumimoji="1" lang="en-US" altLang="ja-JP" dirty="0" err="1" smtClean="0"/>
              <a:t>cdc</a:t>
            </a:r>
            <a:r>
              <a:rPr kumimoji="1" lang="en-US" altLang="ja-JP" dirty="0" smtClean="0"/>
              <a:t> occupancy</a:t>
            </a:r>
            <a:endParaRPr kumimoji="1" lang="ja-JP" altLang="en-US" dirty="0"/>
          </a:p>
        </p:txBody>
      </p:sp>
      <p:pic>
        <p:nvPicPr>
          <p:cNvPr id="5" name="Picture 4" descr="cdc-layerId-ste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90" y="3511219"/>
            <a:ext cx="4007844" cy="3086222"/>
          </a:xfrm>
          <a:prstGeom prst="rect">
            <a:avLst/>
          </a:prstGeom>
        </p:spPr>
      </p:pic>
      <p:pic>
        <p:nvPicPr>
          <p:cNvPr id="6" name="Picture 5" descr="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7" y="3511219"/>
            <a:ext cx="3547859" cy="308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Simple Track Finding algorithm available in ICEDUST.</a:t>
            </a:r>
          </a:p>
          <a:p>
            <a:r>
              <a:rPr lang="en-US" altLang="ja-JP" dirty="0" smtClean="0"/>
              <a:t>Using the GEANT4 part of the ICEDUST (SimG4) an electron originating from the target region is created with an energy of 104.5MeV.</a:t>
            </a:r>
            <a:endParaRPr kumimoji="1" lang="en-US" altLang="ja-JP" dirty="0" smtClean="0"/>
          </a:p>
          <a:p>
            <a:r>
              <a:rPr lang="en-US" altLang="ja-JP" dirty="0" smtClean="0"/>
              <a:t>Here you see the 104.5MeV Monte Carlo signal track being identified with a simple algorithm.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Track finding</a:t>
            </a:r>
            <a:endParaRPr kumimoji="1" lang="ja-JP" altLang="en-US" dirty="0"/>
          </a:p>
        </p:txBody>
      </p:sp>
      <p:pic>
        <p:nvPicPr>
          <p:cNvPr id="4" name="Picture 3" descr="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85" y="3454151"/>
            <a:ext cx="3368375" cy="2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9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Test the Track Fitting algorithm with GENFIT2 in ICEDUST with </a:t>
            </a:r>
            <a:r>
              <a:rPr lang="en-US" altLang="ja-JP" dirty="0" smtClean="0"/>
              <a:t>Gaussian </a:t>
            </a:r>
            <a:r>
              <a:rPr kumimoji="1" lang="en-US" altLang="ja-JP" dirty="0" smtClean="0"/>
              <a:t>smearing and noise hits.</a:t>
            </a:r>
          </a:p>
          <a:p>
            <a:r>
              <a:rPr lang="en-US" altLang="ja-JP" dirty="0" smtClean="0"/>
              <a:t>Once I have the full flow running, I can try to change the geometry and see the effects on the momentum resolution.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next steps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701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ICEDUST is a full software suit currently being designed to handle full detector simulation and track reconstruction.</a:t>
            </a:r>
          </a:p>
          <a:p>
            <a:r>
              <a:rPr kumimoji="1" lang="en-US" altLang="ja-JP" dirty="0" smtClean="0"/>
              <a:t>Using it to try to optimize the </a:t>
            </a:r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stopping target design.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091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Background of the COMET Phase-I experiment</a:t>
            </a:r>
          </a:p>
          <a:p>
            <a:r>
              <a:rPr lang="en-US" altLang="ja-JP" dirty="0" smtClean="0"/>
              <a:t>ICEDUST</a:t>
            </a:r>
          </a:p>
          <a:p>
            <a:r>
              <a:rPr lang="en-US" altLang="ja-JP" dirty="0" smtClean="0"/>
              <a:t>Monte Carlo production</a:t>
            </a:r>
          </a:p>
          <a:p>
            <a:r>
              <a:rPr lang="en-US" altLang="ja-JP" dirty="0" smtClean="0"/>
              <a:t>MC3b run</a:t>
            </a:r>
          </a:p>
          <a:p>
            <a:r>
              <a:rPr lang="en-US" altLang="ja-JP" dirty="0" smtClean="0"/>
              <a:t>Phase-I construction status</a:t>
            </a:r>
            <a:endParaRPr lang="en-US" altLang="ja-JP" dirty="0"/>
          </a:p>
          <a:p>
            <a:r>
              <a:rPr lang="en-US" altLang="ja-JP" dirty="0"/>
              <a:t>S</a:t>
            </a:r>
            <a:r>
              <a:rPr lang="en-US" altLang="ja-JP" dirty="0" smtClean="0"/>
              <a:t>topping </a:t>
            </a:r>
            <a:r>
              <a:rPr lang="en-US" altLang="ja-JP" dirty="0"/>
              <a:t>target geometry</a:t>
            </a:r>
          </a:p>
          <a:p>
            <a:r>
              <a:rPr lang="en-US" altLang="ja-JP" dirty="0"/>
              <a:t>Low-level analysis</a:t>
            </a:r>
          </a:p>
          <a:p>
            <a:pPr lvl="1"/>
            <a:r>
              <a:rPr lang="en-US" altLang="ja-JP" dirty="0"/>
              <a:t>Stopped </a:t>
            </a:r>
            <a:r>
              <a:rPr lang="en-US" altLang="ja-JP" dirty="0" err="1"/>
              <a:t>muons</a:t>
            </a:r>
            <a:endParaRPr lang="en-US" altLang="ja-JP" dirty="0"/>
          </a:p>
          <a:p>
            <a:pPr lvl="1"/>
            <a:r>
              <a:rPr lang="en-US" altLang="ja-JP" dirty="0"/>
              <a:t>Momentum distributions</a:t>
            </a:r>
          </a:p>
          <a:p>
            <a:pPr lvl="1"/>
            <a:r>
              <a:rPr lang="en-US" altLang="ja-JP" dirty="0"/>
              <a:t>CDC </a:t>
            </a:r>
            <a:r>
              <a:rPr lang="en-US" altLang="ja-JP" dirty="0" smtClean="0"/>
              <a:t>occupancy</a:t>
            </a:r>
          </a:p>
          <a:p>
            <a:r>
              <a:rPr lang="en-US" altLang="ja-JP" dirty="0" smtClean="0"/>
              <a:t>Track Finding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15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Phase-</a:t>
            </a:r>
            <a:r>
              <a:rPr lang="en-US" altLang="ja-JP" dirty="0" smtClean="0"/>
              <a:t>I </a:t>
            </a:r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to electron conversion experiment aiming for </a:t>
            </a:r>
            <a:r>
              <a:rPr lang="en-US" altLang="ja-JP" dirty="0" smtClean="0"/>
              <a:t>O(</a:t>
            </a:r>
            <a:r>
              <a:rPr kumimoji="1" lang="en-US" altLang="ja-JP" dirty="0" smtClean="0"/>
              <a:t>-15) physics sensitivity.</a:t>
            </a:r>
          </a:p>
          <a:p>
            <a:r>
              <a:rPr lang="en-US" altLang="ja-JP" dirty="0" smtClean="0"/>
              <a:t>Currently under construction in KEK, Japan.</a:t>
            </a:r>
          </a:p>
          <a:p>
            <a:r>
              <a:rPr kumimoji="1" lang="en-US" altLang="ja-JP" dirty="0" smtClean="0"/>
              <a:t>Continual software development using ICEDUST, still a lot </a:t>
            </a:r>
            <a:r>
              <a:rPr kumimoji="1" lang="en-US" altLang="ja-JP" smtClean="0"/>
              <a:t>of work to do.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Comet phase-I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260" y="4065865"/>
            <a:ext cx="4064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3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ET-Phase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20" y="3623380"/>
            <a:ext cx="5839572" cy="284394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ICEDUST Can Easily Do Useful Software </a:t>
            </a:r>
            <a:r>
              <a:rPr lang="en-US" altLang="ja-JP" dirty="0" smtClean="0"/>
              <a:t>Things or</a:t>
            </a:r>
          </a:p>
          <a:p>
            <a:r>
              <a:rPr lang="en-US" altLang="ja-JP" dirty="0"/>
              <a:t>Integrated Comet Experimental Data User Software </a:t>
            </a:r>
            <a:r>
              <a:rPr lang="en-US" altLang="ja-JP" dirty="0" smtClean="0"/>
              <a:t>Toolkit</a:t>
            </a:r>
          </a:p>
          <a:p>
            <a:r>
              <a:rPr lang="en-US" altLang="ja-JP" dirty="0" smtClean="0"/>
              <a:t>Inherited from </a:t>
            </a:r>
            <a:r>
              <a:rPr lang="en-US" altLang="ja-JP" smtClean="0"/>
              <a:t>the T2K ND280 framework.</a:t>
            </a:r>
            <a:endParaRPr lang="en-US" altLang="ja-JP" dirty="0" smtClean="0"/>
          </a:p>
          <a:p>
            <a:r>
              <a:rPr lang="en-US" altLang="ja-JP" dirty="0" smtClean="0"/>
              <a:t>Uses GEANT4 to construct geometry which is useful for physics simulations.</a:t>
            </a:r>
          </a:p>
          <a:p>
            <a:r>
              <a:rPr kumimoji="1" lang="en-US" altLang="ja-JP" dirty="0" smtClean="0"/>
              <a:t>Useful for geometry optimizations before actual construction.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icedust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349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Full software suite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ICEDUST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48" y="2124919"/>
            <a:ext cx="6044224" cy="44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3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Software simulation flow</a:t>
            </a:r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 flow</a:t>
            </a:r>
            <a:endParaRPr kumimoji="1"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871" y="2393947"/>
            <a:ext cx="1775204" cy="628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Detector Construction</a:t>
            </a:r>
            <a:endParaRPr kumimoji="1" lang="ja-JP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580871" y="3272205"/>
            <a:ext cx="1775204" cy="628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Detector Response</a:t>
            </a:r>
            <a:endParaRPr kumimoji="1" lang="ja-JP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580871" y="4114390"/>
            <a:ext cx="1775204" cy="628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Track Finding</a:t>
            </a:r>
            <a:endParaRPr kumimoji="1"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580871" y="4924849"/>
            <a:ext cx="1775204" cy="628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Track Fitting</a:t>
            </a:r>
            <a:endParaRPr kumimoji="1"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556785" y="3272205"/>
            <a:ext cx="1775204" cy="62810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Digitization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576750" y="3272205"/>
            <a:ext cx="1775204" cy="62810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Detector Hit</a:t>
            </a:r>
            <a:endParaRPr kumimoji="1"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6750" y="2393947"/>
            <a:ext cx="1775204" cy="62810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Geometry optimization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201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/>
              <a:t>POT : Proton on Target Event </a:t>
            </a:r>
          </a:p>
          <a:p>
            <a:pPr lvl="1"/>
            <a:r>
              <a:rPr lang="en-US" altLang="ja-JP" dirty="0" smtClean="0"/>
              <a:t>8E6 </a:t>
            </a:r>
            <a:r>
              <a:rPr lang="en-US" altLang="ja-JP" dirty="0"/>
              <a:t>POTs in one bunch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SimG4 </a:t>
            </a:r>
            <a:r>
              <a:rPr lang="en-US" altLang="ja-JP" dirty="0"/>
              <a:t>produces </a:t>
            </a:r>
            <a:r>
              <a:rPr lang="en-US" altLang="ja-JP" dirty="0" smtClean="0"/>
              <a:t>:</a:t>
            </a:r>
          </a:p>
          <a:p>
            <a:pPr lvl="2"/>
            <a:r>
              <a:rPr lang="en-US" altLang="ja-JP" dirty="0" err="1" smtClean="0"/>
              <a:t>oaEvent</a:t>
            </a:r>
            <a:r>
              <a:rPr lang="en-US" altLang="ja-JP" dirty="0" smtClean="0"/>
              <a:t> data files </a:t>
            </a:r>
            <a:endParaRPr lang="en-US" altLang="ja-JP" dirty="0"/>
          </a:p>
          <a:p>
            <a:pPr lvl="2"/>
            <a:r>
              <a:rPr lang="en-US" altLang="ja-JP" dirty="0" err="1" smtClean="0"/>
              <a:t>Rootracker</a:t>
            </a:r>
            <a:r>
              <a:rPr lang="en-US" altLang="ja-JP" dirty="0" smtClean="0"/>
              <a:t> checkpoint files </a:t>
            </a:r>
          </a:p>
          <a:p>
            <a:r>
              <a:rPr lang="en-US" altLang="ja-JP" dirty="0" smtClean="0"/>
              <a:t>Three Main Sections</a:t>
            </a:r>
            <a:endParaRPr lang="en-US" altLang="ja-JP" dirty="0"/>
          </a:p>
          <a:p>
            <a:pPr lvl="1"/>
            <a:r>
              <a:rPr lang="en-US" altLang="ja-JP" dirty="0" smtClean="0"/>
              <a:t>Production Target</a:t>
            </a:r>
            <a:endParaRPr lang="en-US" altLang="ja-JP" dirty="0"/>
          </a:p>
          <a:p>
            <a:pPr lvl="1"/>
            <a:r>
              <a:rPr lang="en-US" altLang="ja-JP" dirty="0" err="1" smtClean="0"/>
              <a:t>Muon</a:t>
            </a:r>
            <a:r>
              <a:rPr lang="en-US" altLang="ja-JP" dirty="0" smtClean="0"/>
              <a:t> </a:t>
            </a:r>
            <a:r>
              <a:rPr lang="en-US" altLang="ja-JP" dirty="0"/>
              <a:t>Beam </a:t>
            </a:r>
            <a:r>
              <a:rPr lang="en-US" altLang="ja-JP" dirty="0" smtClean="0"/>
              <a:t>Transport</a:t>
            </a:r>
          </a:p>
          <a:p>
            <a:pPr lvl="1"/>
            <a:r>
              <a:rPr lang="en-US" altLang="ja-JP" dirty="0" smtClean="0"/>
              <a:t>Detector Section</a:t>
            </a:r>
            <a:endParaRPr lang="en-US" altLang="ja-JP" dirty="0"/>
          </a:p>
          <a:p>
            <a:r>
              <a:rPr lang="en-US" altLang="ja-JP" dirty="0" smtClean="0"/>
              <a:t>Use different random seeds</a:t>
            </a:r>
            <a:endParaRPr lang="en-US" altLang="ja-JP" dirty="0"/>
          </a:p>
          <a:p>
            <a:pPr lvl="1"/>
            <a:r>
              <a:rPr lang="en-US" altLang="ja-JP" dirty="0" smtClean="0"/>
              <a:t>Restart </a:t>
            </a:r>
            <a:r>
              <a:rPr lang="en-US" altLang="ja-JP" dirty="0"/>
              <a:t>the </a:t>
            </a:r>
            <a:r>
              <a:rPr lang="en-US" altLang="ja-JP" dirty="0" smtClean="0"/>
              <a:t>simulation </a:t>
            </a:r>
            <a:r>
              <a:rPr lang="en-US" altLang="ja-JP" dirty="0"/>
              <a:t>with a new </a:t>
            </a:r>
            <a:r>
              <a:rPr lang="en-US" altLang="ja-JP" dirty="0" smtClean="0"/>
              <a:t>seed after production section </a:t>
            </a:r>
            <a:r>
              <a:rPr lang="en-US" altLang="ja-JP" dirty="0"/>
              <a:t>f</a:t>
            </a:r>
            <a:r>
              <a:rPr lang="en-US" altLang="ja-JP" dirty="0" smtClean="0"/>
              <a:t>ive times</a:t>
            </a:r>
            <a:endParaRPr lang="en-US" altLang="ja-JP" dirty="0"/>
          </a:p>
          <a:p>
            <a:pPr lvl="1"/>
            <a:r>
              <a:rPr lang="en-US" altLang="ja-JP" dirty="0" smtClean="0"/>
              <a:t>Do </a:t>
            </a:r>
            <a:r>
              <a:rPr lang="en-US" altLang="ja-JP" dirty="0"/>
              <a:t>the same </a:t>
            </a:r>
            <a:r>
              <a:rPr lang="en-US" altLang="ja-JP" dirty="0" smtClean="0"/>
              <a:t>after </a:t>
            </a:r>
            <a:r>
              <a:rPr lang="en-US" altLang="ja-JP" dirty="0"/>
              <a:t>the </a:t>
            </a:r>
            <a:r>
              <a:rPr lang="en-US" altLang="ja-JP" dirty="0" err="1"/>
              <a:t>muon</a:t>
            </a:r>
            <a:r>
              <a:rPr lang="en-US" altLang="ja-JP" dirty="0"/>
              <a:t> beam </a:t>
            </a:r>
            <a:r>
              <a:rPr lang="en-US" altLang="ja-JP" dirty="0" smtClean="0"/>
              <a:t>section </a:t>
            </a:r>
            <a:endParaRPr lang="en-US" altLang="ja-JP" dirty="0"/>
          </a:p>
          <a:p>
            <a:r>
              <a:rPr lang="nb-NO" altLang="ja-JP" dirty="0" smtClean="0"/>
              <a:t>1POT in Production Target </a:t>
            </a:r>
            <a:r>
              <a:rPr lang="en-US" altLang="ja-JP" dirty="0" smtClean="0"/>
              <a:t>is simulated through 25 times</a:t>
            </a:r>
          </a:p>
          <a:p>
            <a:pPr lvl="1"/>
            <a:r>
              <a:rPr lang="en-US" altLang="ja-JP" dirty="0" smtClean="0"/>
              <a:t>POT </a:t>
            </a:r>
            <a:r>
              <a:rPr lang="en-US" altLang="ja-JP" dirty="0"/>
              <a:t>events may be </a:t>
            </a:r>
            <a:r>
              <a:rPr lang="en-US" altLang="ja-JP" dirty="0" smtClean="0"/>
              <a:t>correlated</a:t>
            </a:r>
            <a:endParaRPr lang="en-US" altLang="ja-JP" dirty="0"/>
          </a:p>
          <a:p>
            <a:pPr lvl="1"/>
            <a:r>
              <a:rPr lang="en-US" altLang="ja-JP" dirty="0" smtClean="0"/>
              <a:t>More </a:t>
            </a:r>
            <a:r>
              <a:rPr lang="en-US" altLang="ja-JP" dirty="0"/>
              <a:t>varied approach than simply resampling </a:t>
            </a:r>
          </a:p>
          <a:p>
            <a:r>
              <a:rPr lang="en-US" altLang="ja-JP" dirty="0" smtClean="0"/>
              <a:t>Ignore particles that hit the beam dump</a:t>
            </a:r>
          </a:p>
          <a:p>
            <a:pPr lvl="1"/>
            <a:r>
              <a:rPr lang="en-US" altLang="ja-JP" dirty="0" smtClean="0"/>
              <a:t>Simulation </a:t>
            </a:r>
            <a:r>
              <a:rPr lang="en-US" altLang="ja-JP" dirty="0"/>
              <a:t>runs twice as </a:t>
            </a:r>
            <a:r>
              <a:rPr lang="en-US" altLang="ja-JP" dirty="0" smtClean="0"/>
              <a:t>fast</a:t>
            </a:r>
            <a:endParaRPr lang="en-US" altLang="ja-JP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approach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830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Currently three major runs for analysis use. Latest one (MC3b) used in this presentation.</a:t>
            </a:r>
            <a:endParaRPr lang="en-US" altLang="ja-JP" dirty="0"/>
          </a:p>
          <a:p>
            <a:r>
              <a:rPr lang="en-US" altLang="ja-JP" dirty="0" smtClean="0"/>
              <a:t>Uses CCIN2P3, DIRAC and IHEP.</a:t>
            </a:r>
          </a:p>
          <a:p>
            <a:r>
              <a:rPr lang="en-US" altLang="ja-JP" dirty="0" smtClean="0"/>
              <a:t>MC files are generated up to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Detector Response level.</a:t>
            </a:r>
          </a:p>
          <a:p>
            <a:r>
              <a:rPr lang="en-US" altLang="ja-JP" dirty="0" smtClean="0"/>
              <a:t>Stored in the cloud (IRODS).</a:t>
            </a:r>
          </a:p>
          <a:p>
            <a:r>
              <a:rPr lang="en-US" altLang="ja-JP" dirty="0" smtClean="0"/>
              <a:t>Currently it is used for detector design analysis.</a:t>
            </a:r>
          </a:p>
          <a:p>
            <a:r>
              <a:rPr lang="en-US" altLang="ja-JP" dirty="0"/>
              <a:t>2,500 bunches in the </a:t>
            </a:r>
            <a:r>
              <a:rPr lang="en-US" altLang="ja-JP" dirty="0" err="1"/>
              <a:t>CyDet</a:t>
            </a:r>
            <a:r>
              <a:rPr lang="en-US" altLang="ja-JP" dirty="0"/>
              <a:t> section, with </a:t>
            </a:r>
            <a:r>
              <a:rPr lang="en-US" altLang="ja-JP" dirty="0" smtClean="0"/>
              <a:t>8E6 POT</a:t>
            </a:r>
            <a:r>
              <a:rPr lang="en-US" altLang="ja-JP" dirty="0"/>
              <a:t> per bunch, </a:t>
            </a:r>
            <a:r>
              <a:rPr lang="en-US" altLang="ja-JP" dirty="0" smtClean="0"/>
              <a:t>totaling 2E10 </a:t>
            </a:r>
            <a:r>
              <a:rPr lang="en-US" altLang="ja-JP" dirty="0"/>
              <a:t>POT events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Totals </a:t>
            </a:r>
            <a:r>
              <a:rPr lang="en-US" altLang="ja-JP" dirty="0"/>
              <a:t>around 2 </a:t>
            </a:r>
            <a:r>
              <a:rPr lang="en-US" altLang="ja-JP" dirty="0" smtClean="0"/>
              <a:t>TB.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Icedust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monte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carlo</a:t>
            </a:r>
            <a:r>
              <a:rPr kumimoji="1" lang="en-US" altLang="ja-JP" dirty="0" smtClean="0"/>
              <a:t> production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5713729"/>
            <a:ext cx="1905000" cy="82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373" y="5713729"/>
            <a:ext cx="31242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573" y="5701029"/>
            <a:ext cx="12446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947" y="5605256"/>
            <a:ext cx="1867945" cy="9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4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ICEDUST geometry was updated for the MC3b run. </a:t>
            </a:r>
            <a:r>
              <a:rPr lang="en-US" altLang="ja-JP" dirty="0" err="1"/>
              <a:t>Aluminium</a:t>
            </a:r>
            <a:r>
              <a:rPr lang="en-US" altLang="ja-JP" dirty="0"/>
              <a:t> stopping targets (17 discs, 50mm apart) are now connected with steel spokes and rims.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Muon</a:t>
            </a:r>
            <a:r>
              <a:rPr lang="en-US" altLang="ja-JP" dirty="0" smtClean="0"/>
              <a:t> stopping target geometry</a:t>
            </a:r>
            <a:endParaRPr kumimoji="1" lang="ja-JP" altLang="en-US" dirty="0"/>
          </a:p>
        </p:txBody>
      </p:sp>
      <p:pic>
        <p:nvPicPr>
          <p:cNvPr id="4" name="Content Placeholder 3" descr="stoppingtarg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47" r="-17347"/>
          <a:stretch>
            <a:fillRect/>
          </a:stretch>
        </p:blipFill>
        <p:spPr>
          <a:xfrm>
            <a:off x="457200" y="2736348"/>
            <a:ext cx="4796419" cy="3021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95" y="2736348"/>
            <a:ext cx="3743115" cy="23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94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3506</TotalTime>
  <Words>635</Words>
  <Application>Microsoft Macintosh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Grid</vt:lpstr>
      <vt:lpstr>Muon stopping target optimization</vt:lpstr>
      <vt:lpstr>contents</vt:lpstr>
      <vt:lpstr>Comet phase-I</vt:lpstr>
      <vt:lpstr>icedust</vt:lpstr>
      <vt:lpstr>ICEDUST</vt:lpstr>
      <vt:lpstr>Simulation flow</vt:lpstr>
      <vt:lpstr>Simulation approach</vt:lpstr>
      <vt:lpstr>Icedust monte carlo production</vt:lpstr>
      <vt:lpstr>Muon stopping target geometry</vt:lpstr>
      <vt:lpstr>simulation analysis</vt:lpstr>
      <vt:lpstr>Stopped muon distribution (i)</vt:lpstr>
      <vt:lpstr>Stopped muon distibution (ii)</vt:lpstr>
      <vt:lpstr>Effect on the cdc occupancy</vt:lpstr>
      <vt:lpstr>Track finding</vt:lpstr>
      <vt:lpstr>next steps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stopping target optimization</dc:title>
  <dc:creator>Mark</dc:creator>
  <cp:lastModifiedBy>Mark</cp:lastModifiedBy>
  <cp:revision>42</cp:revision>
  <dcterms:created xsi:type="dcterms:W3CDTF">2016-05-21T17:19:10Z</dcterms:created>
  <dcterms:modified xsi:type="dcterms:W3CDTF">2016-05-26T07:57:13Z</dcterms:modified>
</cp:coreProperties>
</file>