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58" r:id="rId2"/>
    <p:sldId id="278" r:id="rId3"/>
    <p:sldId id="260" r:id="rId4"/>
    <p:sldId id="261" r:id="rId5"/>
    <p:sldId id="263" r:id="rId6"/>
    <p:sldId id="272" r:id="rId7"/>
    <p:sldId id="285" r:id="rId8"/>
    <p:sldId id="286" r:id="rId9"/>
    <p:sldId id="288" r:id="rId10"/>
    <p:sldId id="289" r:id="rId11"/>
    <p:sldId id="291" r:id="rId12"/>
    <p:sldId id="290" r:id="rId13"/>
    <p:sldId id="292" r:id="rId14"/>
    <p:sldId id="293" r:id="rId15"/>
    <p:sldId id="269" r:id="rId16"/>
    <p:sldId id="276" r:id="rId17"/>
    <p:sldId id="281" r:id="rId18"/>
    <p:sldId id="282" r:id="rId19"/>
    <p:sldId id="277" r:id="rId20"/>
    <p:sldId id="279" r:id="rId21"/>
    <p:sldId id="262" r:id="rId22"/>
    <p:sldId id="280" r:id="rId23"/>
    <p:sldId id="266" r:id="rId24"/>
    <p:sldId id="271" r:id="rId2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85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0CF7BD-41E7-4686-BB26-73B1E88104F6}" type="datetimeFigureOut">
              <a:rPr lang="fr-FR" smtClean="0"/>
              <a:t>28/09/2016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C3404D-46B8-4292-BB31-2030F728E00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58663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3404D-46B8-4292-BB31-2030F728E00D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868638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Performance: attributs des relations récupérés 1 par 1</a:t>
            </a:r>
          </a:p>
          <a:p>
            <a:r>
              <a:rPr lang="fr-FR" dirty="0" smtClean="0"/>
              <a:t>Fiabilité: contrôles</a:t>
            </a:r>
            <a:r>
              <a:rPr lang="fr-FR" baseline="0" dirty="0" smtClean="0"/>
              <a:t> faits par la GUI sont by-passés via REST</a:t>
            </a:r>
          </a:p>
          <a:p>
            <a:r>
              <a:rPr lang="fr-FR" dirty="0" smtClean="0"/>
              <a:t>Débogage: aucun</a:t>
            </a:r>
            <a:r>
              <a:rPr lang="fr-FR" baseline="0" dirty="0" smtClean="0"/>
              <a:t> indice sur la nature et la localisation de l'erreur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3404D-46B8-4292-BB31-2030F728E00D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389743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accuei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381000" y="2761291"/>
            <a:ext cx="8382000" cy="142971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/>
          </a:bodyPr>
          <a:lstStyle>
            <a:lvl1pPr algn="r" latinLnBrk="0">
              <a:defRPr lang="fr-FR" sz="4000" b="0" baseline="0">
                <a:solidFill>
                  <a:srgbClr val="02A0CA"/>
                </a:solidFill>
                <a:effectLst/>
                <a:latin typeface="Arial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381000" y="4191000"/>
            <a:ext cx="8382000" cy="609600"/>
          </a:xfrm>
        </p:spPr>
        <p:txBody>
          <a:bodyPr/>
          <a:lstStyle>
            <a:lvl1pPr marL="0" marR="64008" indent="0" algn="r" latinLnBrk="0">
              <a:buNone/>
              <a:defRPr lang="fr-FR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pic>
        <p:nvPicPr>
          <p:cNvPr id="13" name="Image 12" descr="fond_infr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2682859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587500" y="465435"/>
            <a:ext cx="7556500" cy="433553"/>
          </a:xfrm>
          <a:prstGeom prst="rect">
            <a:avLst/>
          </a:prstGeom>
          <a:solidFill>
            <a:srgbClr val="00A0CA"/>
          </a:solidFill>
        </p:spPr>
        <p:txBody>
          <a:bodyPr wrap="square" lIns="0" tIns="108000" rIns="180000" bIns="108000">
            <a:spAutoFit/>
          </a:bodyPr>
          <a:lstStyle/>
          <a:p>
            <a:pPr algn="r">
              <a:spcBef>
                <a:spcPts val="600"/>
              </a:spcBef>
              <a:spcAft>
                <a:spcPts val="600"/>
              </a:spcAft>
            </a:pPr>
            <a:r>
              <a:rPr lang="fr-FR" sz="1400" b="1" dirty="0" smtClean="0">
                <a:solidFill>
                  <a:schemeClr val="bg1"/>
                </a:solidFill>
                <a:latin typeface="Arial"/>
                <a:cs typeface="Arial"/>
              </a:rPr>
              <a:t>Centre de Calcul </a:t>
            </a:r>
            <a:r>
              <a:rPr lang="fr-FR" sz="1400" dirty="0" smtClean="0">
                <a:solidFill>
                  <a:schemeClr val="bg1"/>
                </a:solidFill>
                <a:latin typeface="Arial"/>
                <a:cs typeface="Arial"/>
              </a:rPr>
              <a:t>de l’Institut National de Physique Nucléaire et de Physique des Particules</a:t>
            </a:r>
            <a:endParaRPr lang="fr-FR" sz="1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2964" y="6183229"/>
            <a:ext cx="571500" cy="558800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05103" y="6183229"/>
            <a:ext cx="533400" cy="558800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3796" y="5967329"/>
            <a:ext cx="2171700" cy="7747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0" y="685800"/>
            <a:ext cx="9144000" cy="5592763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0"/>
            <a:ext cx="9144000" cy="457200"/>
          </a:xfrm>
          <a:solidFill>
            <a:srgbClr val="02A0CA"/>
          </a:solidFill>
        </p:spPr>
        <p:txBody>
          <a:bodyPr anchor="ctr">
            <a:noAutofit/>
          </a:bodyPr>
          <a:lstStyle>
            <a:lvl1pPr marL="109728" indent="0">
              <a:buNone/>
              <a:defRPr sz="20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fr-FR" dirty="0" smtClean="0"/>
              <a:t>Cliquez ici pour le titre du </a:t>
            </a:r>
            <a:r>
              <a:rPr lang="fr-FR" dirty="0" err="1" smtClean="0"/>
              <a:t>slide</a:t>
            </a:r>
            <a:endParaRPr lang="fr-FR" dirty="0"/>
          </a:p>
        </p:txBody>
      </p:sp>
      <p:sp>
        <p:nvSpPr>
          <p:cNvPr id="13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0" y="6492875"/>
            <a:ext cx="6477000" cy="365125"/>
          </a:xfrm>
          <a:prstGeom prst="rect">
            <a:avLst/>
          </a:prstGeom>
        </p:spPr>
        <p:txBody>
          <a:bodyPr vert="horz" lIns="180000" anchor="ctr" anchorCtr="0"/>
          <a:lstStyle>
            <a:lvl1pPr algn="l" latinLnBrk="0">
              <a:defRPr lang="fr-FR" sz="1000">
                <a:solidFill>
                  <a:schemeClr val="tx1"/>
                </a:solidFill>
                <a:latin typeface="Arial"/>
              </a:defRPr>
            </a:lvl1pPr>
          </a:lstStyle>
          <a:p>
            <a:endParaRPr lang="fr-FR"/>
          </a:p>
        </p:txBody>
      </p:sp>
      <p:cxnSp>
        <p:nvCxnSpPr>
          <p:cNvPr id="16" name="Connecteur droit 15"/>
          <p:cNvCxnSpPr/>
          <p:nvPr/>
        </p:nvCxnSpPr>
        <p:spPr>
          <a:xfrm>
            <a:off x="0" y="6481770"/>
            <a:ext cx="9144001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Espace réservé de la date 1"/>
          <p:cNvSpPr>
            <a:spLocks noGrp="1"/>
          </p:cNvSpPr>
          <p:nvPr>
            <p:ph type="dt" sz="half" idx="2"/>
          </p:nvPr>
        </p:nvSpPr>
        <p:spPr>
          <a:xfrm>
            <a:off x="6477000" y="6492875"/>
            <a:ext cx="838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723CB2AA-CC0C-4C31-B5BA-0B8D72ADCF38}" type="datetimeFigureOut">
              <a:rPr lang="fr-FR" smtClean="0"/>
              <a:t>28/09/2016</a:t>
            </a:fld>
            <a:endParaRPr lang="fr-FR"/>
          </a:p>
        </p:txBody>
      </p:sp>
      <p:sp>
        <p:nvSpPr>
          <p:cNvPr id="14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10600" y="6477000"/>
            <a:ext cx="533400" cy="381001"/>
          </a:xfrm>
          <a:prstGeom prst="rect">
            <a:avLst/>
          </a:prstGeom>
          <a:solidFill>
            <a:srgbClr val="02A0CA"/>
          </a:solidFill>
        </p:spPr>
        <p:txBody>
          <a:bodyPr vert="horz" anchor="ctr"/>
          <a:lstStyle>
            <a:lvl1pPr algn="r" latinLnBrk="0">
              <a:defRPr lang="fr-FR" sz="1000" b="0">
                <a:solidFill>
                  <a:schemeClr val="bg1"/>
                </a:solidFill>
              </a:defRPr>
            </a:lvl1pPr>
          </a:lstStyle>
          <a:p>
            <a:fld id="{C1E7E080-88B9-45F2-B82B-E209E5F171C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44137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0" y="6492875"/>
            <a:ext cx="6477000" cy="365125"/>
          </a:xfrm>
          <a:prstGeom prst="rect">
            <a:avLst/>
          </a:prstGeom>
        </p:spPr>
        <p:txBody>
          <a:bodyPr vert="horz" lIns="180000" anchor="ctr" anchorCtr="0"/>
          <a:lstStyle>
            <a:lvl1pPr algn="l" latinLnBrk="0">
              <a:defRPr lang="fr-FR" sz="1000">
                <a:solidFill>
                  <a:schemeClr val="tx1"/>
                </a:solidFill>
                <a:latin typeface="Arial"/>
              </a:defRPr>
            </a:lvl1pPr>
          </a:lstStyle>
          <a:p>
            <a:endParaRPr lang="fr-FR"/>
          </a:p>
        </p:txBody>
      </p:sp>
      <p:cxnSp>
        <p:nvCxnSpPr>
          <p:cNvPr id="16" name="Connecteur droit 15"/>
          <p:cNvCxnSpPr/>
          <p:nvPr/>
        </p:nvCxnSpPr>
        <p:spPr>
          <a:xfrm>
            <a:off x="0" y="6481770"/>
            <a:ext cx="9144001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Espace réservé de la date 1"/>
          <p:cNvSpPr>
            <a:spLocks noGrp="1"/>
          </p:cNvSpPr>
          <p:nvPr>
            <p:ph type="dt" sz="half" idx="2"/>
          </p:nvPr>
        </p:nvSpPr>
        <p:spPr>
          <a:xfrm>
            <a:off x="6477000" y="6492875"/>
            <a:ext cx="838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723CB2AA-CC0C-4C31-B5BA-0B8D72ADCF38}" type="datetimeFigureOut">
              <a:rPr lang="fr-FR" smtClean="0"/>
              <a:t>28/09/2016</a:t>
            </a:fld>
            <a:endParaRPr lang="fr-FR"/>
          </a:p>
        </p:txBody>
      </p:sp>
      <p:sp>
        <p:nvSpPr>
          <p:cNvPr id="14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10600" y="6477000"/>
            <a:ext cx="533400" cy="381001"/>
          </a:xfrm>
          <a:prstGeom prst="rect">
            <a:avLst/>
          </a:prstGeom>
          <a:solidFill>
            <a:srgbClr val="02A0CA"/>
          </a:solidFill>
        </p:spPr>
        <p:txBody>
          <a:bodyPr vert="horz" anchor="ctr"/>
          <a:lstStyle>
            <a:lvl1pPr algn="r" latinLnBrk="0">
              <a:defRPr lang="fr-FR" sz="1000" b="0">
                <a:solidFill>
                  <a:schemeClr val="bg1"/>
                </a:solidFill>
              </a:defRPr>
            </a:lvl1pPr>
          </a:lstStyle>
          <a:p>
            <a:fld id="{C1E7E080-88B9-45F2-B82B-E209E5F171C3}" type="slidenum">
              <a:rPr lang="fr-FR" smtClean="0"/>
              <a:t>‹N°›</a:t>
            </a:fld>
            <a:endParaRPr lang="fr-FR"/>
          </a:p>
        </p:txBody>
      </p:sp>
      <p:sp>
        <p:nvSpPr>
          <p:cNvPr id="9" name="Espace réservé pour une image  5"/>
          <p:cNvSpPr>
            <a:spLocks noGrp="1"/>
          </p:cNvSpPr>
          <p:nvPr>
            <p:ph type="pic" sz="quarter" idx="13"/>
          </p:nvPr>
        </p:nvSpPr>
        <p:spPr>
          <a:xfrm>
            <a:off x="228600" y="685800"/>
            <a:ext cx="4267200" cy="5562600"/>
          </a:xfrm>
        </p:spPr>
        <p:txBody>
          <a:bodyPr/>
          <a:lstStyle>
            <a:lvl1pPr marL="109728" indent="0">
              <a:buNone/>
              <a:defRPr/>
            </a:lvl1pPr>
          </a:lstStyle>
          <a:p>
            <a:r>
              <a:rPr lang="fr-FR" smtClean="0"/>
              <a:t>Cliquez sur l'icône pour ajouter une image</a:t>
            </a:r>
            <a:endParaRPr lang="fr-FR" dirty="0"/>
          </a:p>
        </p:txBody>
      </p:sp>
      <p:sp>
        <p:nvSpPr>
          <p:cNvPr id="10" name="Espace réservé du contenu 9"/>
          <p:cNvSpPr>
            <a:spLocks noGrp="1"/>
          </p:cNvSpPr>
          <p:nvPr>
            <p:ph sz="quarter" idx="14"/>
          </p:nvPr>
        </p:nvSpPr>
        <p:spPr>
          <a:xfrm>
            <a:off x="4724400" y="685800"/>
            <a:ext cx="4191000" cy="55626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11" name="Espace réservé du texte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0"/>
            <a:ext cx="9144000" cy="457200"/>
          </a:xfrm>
          <a:solidFill>
            <a:srgbClr val="02A0CA"/>
          </a:solidFill>
        </p:spPr>
        <p:txBody>
          <a:bodyPr anchor="ctr">
            <a:noAutofit/>
          </a:bodyPr>
          <a:lstStyle>
            <a:lvl1pPr marL="109728" indent="0">
              <a:buNone/>
              <a:defRPr sz="20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fr-FR" dirty="0" smtClean="0"/>
              <a:t>Cliquez ici pour le titre du </a:t>
            </a:r>
            <a:r>
              <a:rPr lang="fr-FR" dirty="0" err="1" smtClean="0"/>
              <a:t>slide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867486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seu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pour une image  5"/>
          <p:cNvSpPr>
            <a:spLocks noGrp="1"/>
          </p:cNvSpPr>
          <p:nvPr>
            <p:ph type="pic" sz="quarter" idx="12"/>
          </p:nvPr>
        </p:nvSpPr>
        <p:spPr>
          <a:xfrm>
            <a:off x="152400" y="609600"/>
            <a:ext cx="8839200" cy="5715000"/>
          </a:xfrm>
        </p:spPr>
        <p:txBody>
          <a:bodyPr/>
          <a:lstStyle>
            <a:lvl1pPr marL="109728" indent="0">
              <a:buNone/>
              <a:defRPr/>
            </a:lvl1pPr>
          </a:lstStyle>
          <a:p>
            <a:r>
              <a:rPr lang="fr-FR" smtClean="0"/>
              <a:t>Cliquez sur l'icône pour ajouter une image</a:t>
            </a:r>
            <a:endParaRPr lang="fr-FR" dirty="0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0" y="6492875"/>
            <a:ext cx="6477000" cy="365125"/>
          </a:xfrm>
          <a:prstGeom prst="rect">
            <a:avLst/>
          </a:prstGeom>
        </p:spPr>
        <p:txBody>
          <a:bodyPr vert="horz" lIns="180000" anchor="ctr" anchorCtr="0"/>
          <a:lstStyle>
            <a:lvl1pPr algn="l" latinLnBrk="0">
              <a:defRPr lang="fr-FR" sz="1000">
                <a:solidFill>
                  <a:schemeClr val="tx1"/>
                </a:solidFill>
                <a:latin typeface="Arial"/>
              </a:defRPr>
            </a:lvl1pPr>
          </a:lstStyle>
          <a:p>
            <a:endParaRPr lang="fr-FR"/>
          </a:p>
        </p:txBody>
      </p:sp>
      <p:cxnSp>
        <p:nvCxnSpPr>
          <p:cNvPr id="9" name="Connecteur droit 8"/>
          <p:cNvCxnSpPr/>
          <p:nvPr/>
        </p:nvCxnSpPr>
        <p:spPr>
          <a:xfrm>
            <a:off x="0" y="6481770"/>
            <a:ext cx="9144001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Espace réservé de la date 1"/>
          <p:cNvSpPr>
            <a:spLocks noGrp="1"/>
          </p:cNvSpPr>
          <p:nvPr>
            <p:ph type="dt" sz="half" idx="2"/>
          </p:nvPr>
        </p:nvSpPr>
        <p:spPr>
          <a:xfrm>
            <a:off x="6477000" y="6492875"/>
            <a:ext cx="838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723CB2AA-CC0C-4C31-B5BA-0B8D72ADCF38}" type="datetimeFigureOut">
              <a:rPr lang="fr-FR" smtClean="0"/>
              <a:t>28/09/2016</a:t>
            </a:fld>
            <a:endParaRPr lang="fr-FR"/>
          </a:p>
        </p:txBody>
      </p:sp>
      <p:sp>
        <p:nvSpPr>
          <p:cNvPr id="11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10600" y="6477000"/>
            <a:ext cx="533400" cy="381001"/>
          </a:xfrm>
          <a:prstGeom prst="rect">
            <a:avLst/>
          </a:prstGeom>
          <a:solidFill>
            <a:srgbClr val="02A0CA"/>
          </a:solidFill>
        </p:spPr>
        <p:txBody>
          <a:bodyPr vert="horz" anchor="ctr"/>
          <a:lstStyle>
            <a:lvl1pPr algn="r" latinLnBrk="0">
              <a:defRPr lang="fr-FR" sz="1000" b="0">
                <a:solidFill>
                  <a:schemeClr val="bg1"/>
                </a:solidFill>
              </a:defRPr>
            </a:lvl1pPr>
          </a:lstStyle>
          <a:p>
            <a:fld id="{C1E7E080-88B9-45F2-B82B-E209E5F171C3}" type="slidenum">
              <a:rPr lang="fr-FR" smtClean="0"/>
              <a:t>‹N°›</a:t>
            </a:fld>
            <a:endParaRPr lang="fr-FR"/>
          </a:p>
        </p:txBody>
      </p:sp>
      <p:sp>
        <p:nvSpPr>
          <p:cNvPr id="13" name="Espace réservé du texte 7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9144000" cy="457200"/>
          </a:xfrm>
          <a:solidFill>
            <a:srgbClr val="02A0CA"/>
          </a:solidFill>
        </p:spPr>
        <p:txBody>
          <a:bodyPr anchor="ctr">
            <a:noAutofit/>
          </a:bodyPr>
          <a:lstStyle>
            <a:lvl1pPr marL="109728" indent="0">
              <a:buNone/>
              <a:defRPr sz="20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fr-FR" dirty="0" smtClean="0"/>
              <a:t>Cliquez ici pour le titre du </a:t>
            </a:r>
            <a:r>
              <a:rPr lang="fr-FR" dirty="0" err="1" smtClean="0"/>
              <a:t>slide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322609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inter chapitre res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fond_reseau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2682859"/>
          </a:xfrm>
          <a:prstGeom prst="rect">
            <a:avLst/>
          </a:prstGeom>
        </p:spPr>
      </p:pic>
      <p:sp>
        <p:nvSpPr>
          <p:cNvPr id="9" name="Title 8"/>
          <p:cNvSpPr>
            <a:spLocks noGrp="1"/>
          </p:cNvSpPr>
          <p:nvPr>
            <p:ph type="ctrTitle" hasCustomPrompt="1"/>
          </p:nvPr>
        </p:nvSpPr>
        <p:spPr>
          <a:xfrm>
            <a:off x="381000" y="2761291"/>
            <a:ext cx="8382000" cy="142971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/>
          </a:bodyPr>
          <a:lstStyle>
            <a:lvl1pPr algn="r" latinLnBrk="0">
              <a:defRPr lang="fr-FR" sz="4000" b="0" baseline="0">
                <a:solidFill>
                  <a:srgbClr val="02A0CA"/>
                </a:solidFill>
                <a:effectLst/>
                <a:latin typeface="Arial"/>
              </a:defRPr>
            </a:lvl1pPr>
          </a:lstStyle>
          <a:p>
            <a:r>
              <a:rPr lang="fr-FR" dirty="0" smtClean="0"/>
              <a:t>Nom du chapitre</a:t>
            </a:r>
            <a:endParaRPr lang="fr-FR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381000" y="4191000"/>
            <a:ext cx="8382000" cy="609600"/>
          </a:xfrm>
        </p:spPr>
        <p:txBody>
          <a:bodyPr/>
          <a:lstStyle>
            <a:lvl1pPr marL="0" marR="64008" indent="0" algn="r" latinLnBrk="0">
              <a:buNone/>
              <a:defRPr lang="fr-FR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14" name="Rectangle 13"/>
          <p:cNvSpPr/>
          <p:nvPr/>
        </p:nvSpPr>
        <p:spPr>
          <a:xfrm>
            <a:off x="1587500" y="465435"/>
            <a:ext cx="7556500" cy="433553"/>
          </a:xfrm>
          <a:prstGeom prst="rect">
            <a:avLst/>
          </a:prstGeom>
          <a:solidFill>
            <a:srgbClr val="00A0CA"/>
          </a:solidFill>
        </p:spPr>
        <p:txBody>
          <a:bodyPr wrap="square" lIns="0" tIns="108000" rIns="180000" bIns="108000">
            <a:spAutoFit/>
          </a:bodyPr>
          <a:lstStyle/>
          <a:p>
            <a:pPr algn="r">
              <a:spcBef>
                <a:spcPts val="600"/>
              </a:spcBef>
              <a:spcAft>
                <a:spcPts val="600"/>
              </a:spcAft>
            </a:pPr>
            <a:r>
              <a:rPr lang="fr-FR" sz="1400" b="1" dirty="0" smtClean="0">
                <a:solidFill>
                  <a:schemeClr val="bg1"/>
                </a:solidFill>
                <a:latin typeface="Arial"/>
                <a:cs typeface="Arial"/>
              </a:rPr>
              <a:t>Centre de Calcul </a:t>
            </a:r>
            <a:r>
              <a:rPr lang="fr-FR" sz="1400" dirty="0" smtClean="0">
                <a:solidFill>
                  <a:schemeClr val="bg1"/>
                </a:solidFill>
                <a:latin typeface="Arial"/>
                <a:cs typeface="Arial"/>
              </a:rPr>
              <a:t>de l’Institut National de Physique Nucléaire et de Physique des Particules</a:t>
            </a:r>
            <a:endParaRPr lang="fr-FR" sz="1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0" y="6492875"/>
            <a:ext cx="6477000" cy="365125"/>
          </a:xfrm>
          <a:prstGeom prst="rect">
            <a:avLst/>
          </a:prstGeom>
        </p:spPr>
        <p:txBody>
          <a:bodyPr vert="horz" lIns="180000" anchor="ctr" anchorCtr="0"/>
          <a:lstStyle>
            <a:lvl1pPr algn="l" latinLnBrk="0">
              <a:defRPr lang="fr-FR" sz="1000">
                <a:solidFill>
                  <a:schemeClr val="tx1"/>
                </a:solidFill>
                <a:latin typeface="Arial"/>
              </a:defRPr>
            </a:lvl1pPr>
          </a:lstStyle>
          <a:p>
            <a:endParaRPr lang="fr-FR"/>
          </a:p>
        </p:txBody>
      </p:sp>
      <p:cxnSp>
        <p:nvCxnSpPr>
          <p:cNvPr id="12" name="Connecteur droit 11"/>
          <p:cNvCxnSpPr/>
          <p:nvPr/>
        </p:nvCxnSpPr>
        <p:spPr>
          <a:xfrm>
            <a:off x="0" y="6481770"/>
            <a:ext cx="9144001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Espace réservé de la date 1"/>
          <p:cNvSpPr>
            <a:spLocks noGrp="1"/>
          </p:cNvSpPr>
          <p:nvPr>
            <p:ph type="dt" sz="half" idx="2"/>
          </p:nvPr>
        </p:nvSpPr>
        <p:spPr>
          <a:xfrm>
            <a:off x="6477000" y="6492875"/>
            <a:ext cx="838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723CB2AA-CC0C-4C31-B5BA-0B8D72ADCF38}" type="datetimeFigureOut">
              <a:rPr lang="fr-FR" smtClean="0"/>
              <a:t>28/09/2016</a:t>
            </a:fld>
            <a:endParaRPr lang="fr-FR"/>
          </a:p>
        </p:txBody>
      </p:sp>
      <p:sp>
        <p:nvSpPr>
          <p:cNvPr id="15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10600" y="6477000"/>
            <a:ext cx="533400" cy="381001"/>
          </a:xfrm>
          <a:prstGeom prst="rect">
            <a:avLst/>
          </a:prstGeom>
          <a:solidFill>
            <a:srgbClr val="02A0CA"/>
          </a:solidFill>
        </p:spPr>
        <p:txBody>
          <a:bodyPr vert="horz" anchor="ctr"/>
          <a:lstStyle>
            <a:lvl1pPr algn="r" latinLnBrk="0">
              <a:defRPr lang="fr-FR" sz="1000" b="0">
                <a:solidFill>
                  <a:schemeClr val="bg1"/>
                </a:solidFill>
              </a:defRPr>
            </a:lvl1pPr>
          </a:lstStyle>
          <a:p>
            <a:fld id="{C1E7E080-88B9-45F2-B82B-E209E5F171C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90855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inter chapitre stok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fond_stokag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2682859"/>
          </a:xfrm>
          <a:prstGeom prst="rect">
            <a:avLst/>
          </a:prstGeom>
        </p:spPr>
      </p:pic>
      <p:sp>
        <p:nvSpPr>
          <p:cNvPr id="9" name="Title 8"/>
          <p:cNvSpPr>
            <a:spLocks noGrp="1"/>
          </p:cNvSpPr>
          <p:nvPr>
            <p:ph type="ctrTitle" hasCustomPrompt="1"/>
          </p:nvPr>
        </p:nvSpPr>
        <p:spPr>
          <a:xfrm>
            <a:off x="381000" y="2761291"/>
            <a:ext cx="8382000" cy="142971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/>
          </a:bodyPr>
          <a:lstStyle>
            <a:lvl1pPr algn="r" latinLnBrk="0">
              <a:defRPr lang="fr-FR" sz="4000" b="0" baseline="0">
                <a:solidFill>
                  <a:srgbClr val="02A0CA"/>
                </a:solidFill>
                <a:effectLst/>
                <a:latin typeface="Arial"/>
              </a:defRPr>
            </a:lvl1pPr>
          </a:lstStyle>
          <a:p>
            <a:r>
              <a:rPr lang="fr-FR" dirty="0" smtClean="0"/>
              <a:t>Nom du chapitre</a:t>
            </a:r>
            <a:endParaRPr lang="fr-FR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381000" y="4191000"/>
            <a:ext cx="8382000" cy="609600"/>
          </a:xfrm>
        </p:spPr>
        <p:txBody>
          <a:bodyPr/>
          <a:lstStyle>
            <a:lvl1pPr marL="0" marR="64008" indent="0" algn="r" latinLnBrk="0">
              <a:buNone/>
              <a:defRPr lang="fr-FR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14" name="Rectangle 13"/>
          <p:cNvSpPr/>
          <p:nvPr/>
        </p:nvSpPr>
        <p:spPr>
          <a:xfrm>
            <a:off x="1587500" y="465435"/>
            <a:ext cx="7556500" cy="433553"/>
          </a:xfrm>
          <a:prstGeom prst="rect">
            <a:avLst/>
          </a:prstGeom>
          <a:solidFill>
            <a:srgbClr val="00A0CA"/>
          </a:solidFill>
        </p:spPr>
        <p:txBody>
          <a:bodyPr wrap="square" lIns="0" tIns="108000" rIns="180000" bIns="108000">
            <a:spAutoFit/>
          </a:bodyPr>
          <a:lstStyle/>
          <a:p>
            <a:pPr algn="r">
              <a:spcBef>
                <a:spcPts val="600"/>
              </a:spcBef>
              <a:spcAft>
                <a:spcPts val="600"/>
              </a:spcAft>
            </a:pPr>
            <a:r>
              <a:rPr lang="fr-FR" sz="1400" b="1" dirty="0" smtClean="0">
                <a:solidFill>
                  <a:schemeClr val="bg1"/>
                </a:solidFill>
                <a:latin typeface="Arial"/>
                <a:cs typeface="Arial"/>
              </a:rPr>
              <a:t>Centre de Calcul </a:t>
            </a:r>
            <a:r>
              <a:rPr lang="fr-FR" sz="1400" dirty="0" smtClean="0">
                <a:solidFill>
                  <a:schemeClr val="bg1"/>
                </a:solidFill>
                <a:latin typeface="Arial"/>
                <a:cs typeface="Arial"/>
              </a:rPr>
              <a:t>de l’Institut National de Physique Nucléaire et de Physique des Particules</a:t>
            </a:r>
            <a:endParaRPr lang="fr-FR" sz="1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0" y="6492875"/>
            <a:ext cx="6477000" cy="365125"/>
          </a:xfrm>
          <a:prstGeom prst="rect">
            <a:avLst/>
          </a:prstGeom>
        </p:spPr>
        <p:txBody>
          <a:bodyPr vert="horz" lIns="180000" anchor="ctr" anchorCtr="0"/>
          <a:lstStyle>
            <a:lvl1pPr algn="l" latinLnBrk="0">
              <a:defRPr lang="fr-FR" sz="1000">
                <a:solidFill>
                  <a:schemeClr val="tx1"/>
                </a:solidFill>
                <a:latin typeface="Arial"/>
              </a:defRPr>
            </a:lvl1pPr>
          </a:lstStyle>
          <a:p>
            <a:endParaRPr lang="fr-FR"/>
          </a:p>
        </p:txBody>
      </p:sp>
      <p:cxnSp>
        <p:nvCxnSpPr>
          <p:cNvPr id="12" name="Connecteur droit 11"/>
          <p:cNvCxnSpPr/>
          <p:nvPr/>
        </p:nvCxnSpPr>
        <p:spPr>
          <a:xfrm>
            <a:off x="0" y="6481770"/>
            <a:ext cx="9144001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Espace réservé de la date 1"/>
          <p:cNvSpPr>
            <a:spLocks noGrp="1"/>
          </p:cNvSpPr>
          <p:nvPr>
            <p:ph type="dt" sz="half" idx="2"/>
          </p:nvPr>
        </p:nvSpPr>
        <p:spPr>
          <a:xfrm>
            <a:off x="6477000" y="6492875"/>
            <a:ext cx="838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723CB2AA-CC0C-4C31-B5BA-0B8D72ADCF38}" type="datetimeFigureOut">
              <a:rPr lang="fr-FR" smtClean="0"/>
              <a:t>28/09/2016</a:t>
            </a:fld>
            <a:endParaRPr lang="fr-FR"/>
          </a:p>
        </p:txBody>
      </p:sp>
      <p:sp>
        <p:nvSpPr>
          <p:cNvPr id="15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10600" y="6477000"/>
            <a:ext cx="533400" cy="381001"/>
          </a:xfrm>
          <a:prstGeom prst="rect">
            <a:avLst/>
          </a:prstGeom>
          <a:solidFill>
            <a:srgbClr val="02A0CA"/>
          </a:solidFill>
        </p:spPr>
        <p:txBody>
          <a:bodyPr vert="horz" anchor="ctr"/>
          <a:lstStyle>
            <a:lvl1pPr algn="r" latinLnBrk="0">
              <a:defRPr lang="fr-FR" sz="1000" b="0">
                <a:solidFill>
                  <a:schemeClr val="bg1"/>
                </a:solidFill>
              </a:defRPr>
            </a:lvl1pPr>
          </a:lstStyle>
          <a:p>
            <a:fld id="{C1E7E080-88B9-45F2-B82B-E209E5F171C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90855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inter chapitre inf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 hasCustomPrompt="1"/>
          </p:nvPr>
        </p:nvSpPr>
        <p:spPr>
          <a:xfrm>
            <a:off x="381000" y="2761291"/>
            <a:ext cx="8382000" cy="142971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/>
          </a:bodyPr>
          <a:lstStyle>
            <a:lvl1pPr algn="r" latinLnBrk="0">
              <a:defRPr lang="fr-FR" sz="4000" b="0" baseline="0">
                <a:solidFill>
                  <a:srgbClr val="02A0CA"/>
                </a:solidFill>
                <a:effectLst/>
                <a:latin typeface="Arial"/>
              </a:defRPr>
            </a:lvl1pPr>
          </a:lstStyle>
          <a:p>
            <a:r>
              <a:rPr lang="fr-FR" dirty="0" smtClean="0"/>
              <a:t>Nom du chapitre</a:t>
            </a:r>
            <a:endParaRPr lang="fr-FR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381000" y="4191000"/>
            <a:ext cx="8382000" cy="609600"/>
          </a:xfrm>
        </p:spPr>
        <p:txBody>
          <a:bodyPr/>
          <a:lstStyle>
            <a:lvl1pPr marL="0" marR="64008" indent="0" algn="r" latinLnBrk="0">
              <a:buNone/>
              <a:defRPr lang="fr-FR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pic>
        <p:nvPicPr>
          <p:cNvPr id="13" name="Image 12" descr="fond_infr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2682859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587500" y="465435"/>
            <a:ext cx="7556500" cy="433553"/>
          </a:xfrm>
          <a:prstGeom prst="rect">
            <a:avLst/>
          </a:prstGeom>
          <a:solidFill>
            <a:srgbClr val="00A0CA"/>
          </a:solidFill>
        </p:spPr>
        <p:txBody>
          <a:bodyPr wrap="square" lIns="0" tIns="108000" rIns="180000" bIns="108000">
            <a:spAutoFit/>
          </a:bodyPr>
          <a:lstStyle/>
          <a:p>
            <a:pPr algn="r">
              <a:spcBef>
                <a:spcPts val="600"/>
              </a:spcBef>
              <a:spcAft>
                <a:spcPts val="600"/>
              </a:spcAft>
            </a:pPr>
            <a:r>
              <a:rPr lang="fr-FR" sz="1400" b="1" dirty="0" smtClean="0">
                <a:solidFill>
                  <a:schemeClr val="bg1"/>
                </a:solidFill>
                <a:latin typeface="Arial"/>
                <a:cs typeface="Arial"/>
              </a:rPr>
              <a:t>Centre de Calcul </a:t>
            </a:r>
            <a:r>
              <a:rPr lang="fr-FR" sz="1400" dirty="0" smtClean="0">
                <a:solidFill>
                  <a:schemeClr val="bg1"/>
                </a:solidFill>
                <a:latin typeface="Arial"/>
                <a:cs typeface="Arial"/>
              </a:rPr>
              <a:t>de l’Institut National de Physique Nucléaire et de Physique des Particules</a:t>
            </a:r>
            <a:endParaRPr lang="fr-FR" sz="1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0" y="6492875"/>
            <a:ext cx="6477000" cy="365125"/>
          </a:xfrm>
          <a:prstGeom prst="rect">
            <a:avLst/>
          </a:prstGeom>
        </p:spPr>
        <p:txBody>
          <a:bodyPr vert="horz" lIns="180000" anchor="ctr" anchorCtr="0"/>
          <a:lstStyle>
            <a:lvl1pPr algn="l" latinLnBrk="0">
              <a:defRPr lang="fr-FR" sz="1000">
                <a:solidFill>
                  <a:schemeClr val="tx1"/>
                </a:solidFill>
                <a:latin typeface="Arial"/>
              </a:defRPr>
            </a:lvl1pPr>
          </a:lstStyle>
          <a:p>
            <a:endParaRPr lang="fr-FR"/>
          </a:p>
        </p:txBody>
      </p:sp>
      <p:cxnSp>
        <p:nvCxnSpPr>
          <p:cNvPr id="12" name="Connecteur droit 11"/>
          <p:cNvCxnSpPr/>
          <p:nvPr/>
        </p:nvCxnSpPr>
        <p:spPr>
          <a:xfrm>
            <a:off x="0" y="6481770"/>
            <a:ext cx="9144001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Espace réservé de la date 1"/>
          <p:cNvSpPr>
            <a:spLocks noGrp="1"/>
          </p:cNvSpPr>
          <p:nvPr>
            <p:ph type="dt" sz="half" idx="2"/>
          </p:nvPr>
        </p:nvSpPr>
        <p:spPr>
          <a:xfrm>
            <a:off x="6477000" y="6492875"/>
            <a:ext cx="838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723CB2AA-CC0C-4C31-B5BA-0B8D72ADCF38}" type="datetimeFigureOut">
              <a:rPr lang="fr-FR" smtClean="0"/>
              <a:t>28/09/2016</a:t>
            </a:fld>
            <a:endParaRPr lang="fr-FR"/>
          </a:p>
        </p:txBody>
      </p:sp>
      <p:sp>
        <p:nvSpPr>
          <p:cNvPr id="16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10600" y="6477000"/>
            <a:ext cx="533400" cy="381001"/>
          </a:xfrm>
          <a:prstGeom prst="rect">
            <a:avLst/>
          </a:prstGeom>
          <a:solidFill>
            <a:srgbClr val="02A0CA"/>
          </a:solidFill>
        </p:spPr>
        <p:txBody>
          <a:bodyPr vert="horz" anchor="ctr"/>
          <a:lstStyle>
            <a:lvl1pPr algn="r" latinLnBrk="0">
              <a:defRPr lang="fr-FR" sz="1000" b="0">
                <a:solidFill>
                  <a:schemeClr val="bg1"/>
                </a:solidFill>
              </a:defRPr>
            </a:lvl1pPr>
          </a:lstStyle>
          <a:p>
            <a:fld id="{C1E7E080-88B9-45F2-B82B-E209E5F171C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90855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er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0" y="457200"/>
            <a:ext cx="9144000" cy="6019800"/>
          </a:xfrm>
        </p:spPr>
        <p:txBody>
          <a:bodyPr/>
          <a:lstStyle>
            <a:lvl1pPr algn="ctr">
              <a:defRPr sz="4800"/>
            </a:lvl1pPr>
          </a:lstStyle>
          <a:p>
            <a:r>
              <a:rPr lang="fr-FR" dirty="0" smtClean="0"/>
              <a:t>Merci</a:t>
            </a:r>
            <a:endParaRPr lang="fr-FR" dirty="0"/>
          </a:p>
        </p:txBody>
      </p:sp>
      <p:sp>
        <p:nvSpPr>
          <p:cNvPr id="9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0" y="6492875"/>
            <a:ext cx="6477000" cy="365125"/>
          </a:xfrm>
          <a:prstGeom prst="rect">
            <a:avLst/>
          </a:prstGeom>
        </p:spPr>
        <p:txBody>
          <a:bodyPr vert="horz" lIns="180000" anchor="ctr" anchorCtr="0"/>
          <a:lstStyle>
            <a:lvl1pPr algn="l" latinLnBrk="0">
              <a:defRPr lang="fr-FR" sz="1000">
                <a:solidFill>
                  <a:schemeClr val="tx1"/>
                </a:solidFill>
                <a:latin typeface="Arial"/>
              </a:defRPr>
            </a:lvl1pPr>
          </a:lstStyle>
          <a:p>
            <a:endParaRPr lang="fr-FR"/>
          </a:p>
        </p:txBody>
      </p:sp>
      <p:cxnSp>
        <p:nvCxnSpPr>
          <p:cNvPr id="12" name="Connecteur droit 11"/>
          <p:cNvCxnSpPr/>
          <p:nvPr/>
        </p:nvCxnSpPr>
        <p:spPr>
          <a:xfrm>
            <a:off x="0" y="6481770"/>
            <a:ext cx="9144001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Espace réservé de la date 1"/>
          <p:cNvSpPr>
            <a:spLocks noGrp="1"/>
          </p:cNvSpPr>
          <p:nvPr>
            <p:ph type="dt" sz="half" idx="2"/>
          </p:nvPr>
        </p:nvSpPr>
        <p:spPr>
          <a:xfrm>
            <a:off x="6477000" y="6492875"/>
            <a:ext cx="838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723CB2AA-CC0C-4C31-B5BA-0B8D72ADCF38}" type="datetimeFigureOut">
              <a:rPr lang="fr-FR" smtClean="0"/>
              <a:t>28/09/2016</a:t>
            </a:fld>
            <a:endParaRPr lang="fr-FR"/>
          </a:p>
        </p:txBody>
      </p:sp>
      <p:sp>
        <p:nvSpPr>
          <p:cNvPr id="14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10600" y="6477000"/>
            <a:ext cx="533400" cy="381001"/>
          </a:xfrm>
          <a:prstGeom prst="rect">
            <a:avLst/>
          </a:prstGeom>
          <a:solidFill>
            <a:srgbClr val="02A0CA"/>
          </a:solidFill>
        </p:spPr>
        <p:txBody>
          <a:bodyPr vert="horz" anchor="ctr"/>
          <a:lstStyle>
            <a:lvl1pPr algn="r" latinLnBrk="0">
              <a:defRPr lang="fr-FR" sz="1000" b="0">
                <a:solidFill>
                  <a:schemeClr val="bg1"/>
                </a:solidFill>
              </a:defRPr>
            </a:lvl1pPr>
          </a:lstStyle>
          <a:p>
            <a:fld id="{C1E7E080-88B9-45F2-B82B-E209E5F171C3}" type="slidenum">
              <a:rPr lang="fr-FR" smtClean="0"/>
              <a:t>‹N°›</a:t>
            </a:fld>
            <a:endParaRPr lang="fr-FR"/>
          </a:p>
        </p:txBody>
      </p:sp>
      <p:sp>
        <p:nvSpPr>
          <p:cNvPr id="15" name="Espace réservé du texte 7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9144000" cy="457200"/>
          </a:xfrm>
          <a:solidFill>
            <a:srgbClr val="02A0CA"/>
          </a:solidFill>
        </p:spPr>
        <p:txBody>
          <a:bodyPr anchor="ctr">
            <a:normAutofit/>
          </a:bodyPr>
          <a:lstStyle>
            <a:lvl1pPr marL="109728" indent="0">
              <a:buNone/>
              <a:defRPr sz="14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fr-FR" dirty="0" smtClean="0"/>
              <a:t>Chapitre courant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8468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emf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0" y="457200"/>
            <a:ext cx="9144000" cy="914400"/>
          </a:xfrm>
          <a:prstGeom prst="rect">
            <a:avLst/>
          </a:prstGeom>
        </p:spPr>
        <p:txBody>
          <a:bodyPr vert="horz" lIns="180000" anchor="ctr">
            <a:noAutofit/>
            <a:scene3d>
              <a:camera prst="orthographicFront"/>
              <a:lightRig rig="soft" dir="t"/>
            </a:scene3d>
            <a:sp3d prstMaterial="softEdge"/>
          </a:bodyPr>
          <a:lstStyle/>
          <a:p>
            <a:r>
              <a:rPr lang="fr-FR" dirty="0"/>
              <a:t>Cliquer ici pour modifier le style du </a:t>
            </a:r>
            <a:r>
              <a:rPr lang="fr-FR" dirty="0" smtClean="0"/>
              <a:t>titre</a:t>
            </a:r>
            <a:endParaRPr lang="fr-FR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0" y="1371600"/>
            <a:ext cx="9144000" cy="4906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/>
            <a:r>
              <a:rPr lang="fr-FR" dirty="0"/>
              <a:t>Cliquer ici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  <a:p>
            <a:pPr lvl="5"/>
            <a:r>
              <a:rPr lang="fr-FR" dirty="0"/>
              <a:t>Sixième niveau</a:t>
            </a:r>
          </a:p>
          <a:p>
            <a:pPr lvl="6"/>
            <a:r>
              <a:rPr lang="fr-FR" dirty="0"/>
              <a:t>Septième niveau</a:t>
            </a:r>
          </a:p>
          <a:p>
            <a:pPr lvl="7"/>
            <a:r>
              <a:rPr lang="fr-FR" dirty="0"/>
              <a:t>Huitième niveau</a:t>
            </a:r>
          </a:p>
          <a:p>
            <a:pPr lvl="8"/>
            <a:r>
              <a:rPr lang="fr-FR" dirty="0"/>
              <a:t>Neuvième niveau</a:t>
            </a:r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448226" y="6602007"/>
            <a:ext cx="1009974" cy="164894"/>
          </a:xfrm>
          <a:prstGeom prst="rect">
            <a:avLst/>
          </a:prstGeom>
        </p:spPr>
      </p:pic>
      <p:cxnSp>
        <p:nvCxnSpPr>
          <p:cNvPr id="19" name="Connecteur droit 18"/>
          <p:cNvCxnSpPr/>
          <p:nvPr/>
        </p:nvCxnSpPr>
        <p:spPr>
          <a:xfrm>
            <a:off x="0" y="6481770"/>
            <a:ext cx="9144001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0" y="6492875"/>
            <a:ext cx="6477000" cy="365125"/>
          </a:xfrm>
          <a:prstGeom prst="rect">
            <a:avLst/>
          </a:prstGeom>
        </p:spPr>
        <p:txBody>
          <a:bodyPr vert="horz" lIns="180000" anchor="ctr" anchorCtr="0"/>
          <a:lstStyle>
            <a:lvl1pPr algn="l" latinLnBrk="0">
              <a:defRPr lang="fr-FR" sz="1000">
                <a:solidFill>
                  <a:schemeClr val="tx1"/>
                </a:solidFill>
                <a:latin typeface="Arial"/>
              </a:defRPr>
            </a:lvl1pPr>
          </a:lstStyle>
          <a:p>
            <a:endParaRPr lang="fr-FR"/>
          </a:p>
        </p:txBody>
      </p:sp>
      <p:sp>
        <p:nvSpPr>
          <p:cNvPr id="11" name="Espace réservé de la date 1"/>
          <p:cNvSpPr>
            <a:spLocks noGrp="1"/>
          </p:cNvSpPr>
          <p:nvPr>
            <p:ph type="dt" sz="half" idx="2"/>
          </p:nvPr>
        </p:nvSpPr>
        <p:spPr>
          <a:xfrm>
            <a:off x="6477000" y="6492875"/>
            <a:ext cx="838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723CB2AA-CC0C-4C31-B5BA-0B8D72ADCF38}" type="datetimeFigureOut">
              <a:rPr lang="fr-FR" smtClean="0"/>
              <a:t>28/09/2016</a:t>
            </a:fld>
            <a:endParaRPr lang="fr-FR"/>
          </a:p>
        </p:txBody>
      </p:sp>
      <p:sp>
        <p:nvSpPr>
          <p:cNvPr id="12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10600" y="6477000"/>
            <a:ext cx="533400" cy="381001"/>
          </a:xfrm>
          <a:prstGeom prst="rect">
            <a:avLst/>
          </a:prstGeom>
          <a:solidFill>
            <a:srgbClr val="02A0CA"/>
          </a:solidFill>
        </p:spPr>
        <p:txBody>
          <a:bodyPr vert="horz" anchor="ctr"/>
          <a:lstStyle>
            <a:lvl1pPr algn="r" latinLnBrk="0">
              <a:defRPr lang="fr-FR" sz="1000" b="0">
                <a:solidFill>
                  <a:schemeClr val="bg1"/>
                </a:solidFill>
              </a:defRPr>
            </a:lvl1pPr>
          </a:lstStyle>
          <a:p>
            <a:fld id="{C1E7E080-88B9-45F2-B82B-E209E5F171C3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txStyles>
    <p:titleStyle>
      <a:lvl1pPr algn="l" rtl="0" eaLnBrk="1" latinLnBrk="0" hangingPunct="1">
        <a:spcBef>
          <a:spcPct val="0"/>
        </a:spcBef>
        <a:buNone/>
        <a:defRPr lang="fr-FR" sz="3200" b="1" i="0" kern="1200">
          <a:solidFill>
            <a:schemeClr val="tx2"/>
          </a:solidFill>
          <a:effectLst/>
          <a:latin typeface="Arial"/>
          <a:ea typeface="+mj-ea"/>
          <a:cs typeface="Arial"/>
        </a:defRPr>
      </a:lvl1pPr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5000"/>
        <a:buFont typeface="Wingdings 3"/>
        <a:buChar char=""/>
        <a:defRPr lang="fr-FR" sz="2700" b="0" i="0" kern="1200">
          <a:solidFill>
            <a:schemeClr val="tx1"/>
          </a:solidFill>
          <a:latin typeface="Arial"/>
          <a:ea typeface="+mn-ea"/>
          <a:cs typeface="Arial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lang="fr-FR" sz="2300" b="0" i="0" kern="1200">
          <a:solidFill>
            <a:schemeClr val="tx1"/>
          </a:solidFill>
          <a:latin typeface="Arial"/>
          <a:ea typeface="+mn-ea"/>
          <a:cs typeface="Arial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lang="fr-FR" sz="2100" b="0" i="0" kern="1200">
          <a:solidFill>
            <a:schemeClr val="tx1"/>
          </a:solidFill>
          <a:latin typeface="Arial"/>
          <a:ea typeface="+mn-ea"/>
          <a:cs typeface="Arial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lang="fr-FR" sz="1900" b="0" i="0" kern="1200">
          <a:solidFill>
            <a:schemeClr val="tx1"/>
          </a:solidFill>
          <a:latin typeface="Arial"/>
          <a:ea typeface="+mn-ea"/>
          <a:cs typeface="Arial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lang="fr-FR" sz="1800" b="0" i="0" kern="1200">
          <a:solidFill>
            <a:schemeClr val="tx1"/>
          </a:solidFill>
          <a:latin typeface="Arial"/>
          <a:ea typeface="+mn-ea"/>
          <a:cs typeface="Arial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lang="fr-FR" sz="1800" b="0" i="0" kern="1200">
          <a:solidFill>
            <a:schemeClr val="tx1"/>
          </a:solidFill>
          <a:latin typeface="Arial"/>
          <a:ea typeface="+mn-ea"/>
          <a:cs typeface="Arial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lang="fr-FR" sz="1600" b="0" i="0" kern="1200">
          <a:solidFill>
            <a:schemeClr val="tx1"/>
          </a:solidFill>
          <a:latin typeface="Arial"/>
          <a:ea typeface="+mn-ea"/>
          <a:cs typeface="Arial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lang="fr-FR" sz="1600" b="0" i="0" kern="1200">
          <a:solidFill>
            <a:schemeClr val="tx1"/>
          </a:solidFill>
          <a:latin typeface="Arial"/>
          <a:ea typeface="+mn-ea"/>
          <a:cs typeface="Arial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lang="fr-FR" sz="1600" b="0" i="0" kern="1200" baseline="0">
          <a:solidFill>
            <a:schemeClr val="tx1"/>
          </a:solidFill>
          <a:latin typeface="Arial"/>
          <a:ea typeface="+mn-ea"/>
          <a:cs typeface="Arial"/>
        </a:defRPr>
      </a:lvl9pPr>
    </p:bodyStyle>
    <p:otherStyle>
      <a:lvl1pPr marL="0" algn="l" rtl="0" eaLnBrk="1" latinLnBrk="0" hangingPunct="1">
        <a:defRPr lang="fr-FR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lang="fr-FR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lang="fr-FR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lang="fr-FR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lang="fr-FR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lang="fr-FR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lang="fr-FR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lang="fr-FR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lang="fr-FR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13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software.in2p3.fr/lavoisier/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La CMDB au </a:t>
            </a:r>
            <a:r>
              <a:rPr lang="fr-FR" dirty="0" smtClean="0"/>
              <a:t>CC-IN2P3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81000" y="4191000"/>
            <a:ext cx="8382000" cy="1038200"/>
          </a:xfrm>
        </p:spPr>
        <p:txBody>
          <a:bodyPr/>
          <a:lstStyle/>
          <a:p>
            <a:r>
              <a:rPr lang="fr-FR" dirty="0" smtClean="0"/>
              <a:t>Journées Informatiques 2016 – Le Lioran</a:t>
            </a:r>
          </a:p>
          <a:p>
            <a:r>
              <a:rPr lang="fr-FR" dirty="0" smtClean="0"/>
              <a:t>Sylvain Reynaud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45044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 smtClean="0"/>
              <a:t>Retour d'expérience sur</a:t>
            </a:r>
            <a:endParaRPr lang="fr-FR" dirty="0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628" y="861414"/>
            <a:ext cx="3362348" cy="1199434"/>
          </a:xfrm>
          <a:prstGeom prst="rect">
            <a:avLst/>
          </a:prstGeom>
        </p:spPr>
      </p:pic>
      <p:grpSp>
        <p:nvGrpSpPr>
          <p:cNvPr id="12" name="Group 87"/>
          <p:cNvGrpSpPr>
            <a:grpSpLocks/>
          </p:cNvGrpSpPr>
          <p:nvPr/>
        </p:nvGrpSpPr>
        <p:grpSpPr bwMode="auto">
          <a:xfrm>
            <a:off x="7003738" y="188640"/>
            <a:ext cx="286034" cy="722178"/>
            <a:chOff x="2222" y="3833"/>
            <a:chExt cx="182" cy="408"/>
          </a:xfrm>
        </p:grpSpPr>
        <p:sp>
          <p:nvSpPr>
            <p:cNvPr id="13" name="Oval 88"/>
            <p:cNvSpPr>
              <a:spLocks noChangeArrowheads="1"/>
            </p:cNvSpPr>
            <p:nvPr/>
          </p:nvSpPr>
          <p:spPr bwMode="auto">
            <a:xfrm>
              <a:off x="2240" y="3833"/>
              <a:ext cx="137" cy="136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4" name="Line 89"/>
            <p:cNvSpPr>
              <a:spLocks noChangeShapeType="1"/>
            </p:cNvSpPr>
            <p:nvPr/>
          </p:nvSpPr>
          <p:spPr bwMode="auto">
            <a:xfrm>
              <a:off x="2313" y="3969"/>
              <a:ext cx="0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fr-FR"/>
            </a:p>
          </p:txBody>
        </p:sp>
        <p:sp>
          <p:nvSpPr>
            <p:cNvPr id="15" name="Line 90"/>
            <p:cNvSpPr>
              <a:spLocks noChangeShapeType="1"/>
            </p:cNvSpPr>
            <p:nvPr/>
          </p:nvSpPr>
          <p:spPr bwMode="auto">
            <a:xfrm flipH="1">
              <a:off x="2222" y="4105"/>
              <a:ext cx="91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fr-FR"/>
            </a:p>
          </p:txBody>
        </p:sp>
        <p:sp>
          <p:nvSpPr>
            <p:cNvPr id="16" name="Line 91"/>
            <p:cNvSpPr>
              <a:spLocks noChangeShapeType="1"/>
            </p:cNvSpPr>
            <p:nvPr/>
          </p:nvSpPr>
          <p:spPr bwMode="auto">
            <a:xfrm>
              <a:off x="2313" y="4105"/>
              <a:ext cx="91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fr-FR"/>
            </a:p>
          </p:txBody>
        </p:sp>
        <p:sp>
          <p:nvSpPr>
            <p:cNvPr id="17" name="Line 92"/>
            <p:cNvSpPr>
              <a:spLocks noChangeShapeType="1"/>
            </p:cNvSpPr>
            <p:nvPr/>
          </p:nvSpPr>
          <p:spPr bwMode="auto">
            <a:xfrm>
              <a:off x="2222" y="3987"/>
              <a:ext cx="182" cy="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fr-FR"/>
            </a:p>
          </p:txBody>
        </p:sp>
      </p:grpSp>
      <p:sp>
        <p:nvSpPr>
          <p:cNvPr id="19" name="Cube 18"/>
          <p:cNvSpPr/>
          <p:nvPr/>
        </p:nvSpPr>
        <p:spPr>
          <a:xfrm>
            <a:off x="2163615" y="2926361"/>
            <a:ext cx="1644586" cy="1216152"/>
          </a:xfrm>
          <a:prstGeom prst="cub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fr-FR" b="1" dirty="0" smtClean="0">
                <a:latin typeface="Arial" panose="020B0604020202020204" pitchFamily="34" charset="0"/>
                <a:cs typeface="Arial" panose="020B0604020202020204" pitchFamily="34" charset="0"/>
              </a:rPr>
              <a:t>CMDB import</a:t>
            </a:r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Cube 19"/>
          <p:cNvSpPr/>
          <p:nvPr/>
        </p:nvSpPr>
        <p:spPr>
          <a:xfrm>
            <a:off x="6095766" y="2932928"/>
            <a:ext cx="1644586" cy="1216152"/>
          </a:xfrm>
          <a:prstGeom prst="cub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fr-FR" b="1" dirty="0" smtClean="0">
                <a:latin typeface="Arial" panose="020B0604020202020204" pitchFamily="34" charset="0"/>
                <a:cs typeface="Arial" panose="020B0604020202020204" pitchFamily="34" charset="0"/>
              </a:rPr>
              <a:t>CMDB        UI  </a:t>
            </a:r>
            <a:r>
              <a:rPr lang="fr-FR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fr-FR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Picture 2" descr="Lavoisier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368" b="14038"/>
          <a:stretch/>
        </p:blipFill>
        <p:spPr bwMode="auto">
          <a:xfrm>
            <a:off x="2151833" y="3268969"/>
            <a:ext cx="624726" cy="745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Lavoisier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368" b="14038"/>
          <a:stretch/>
        </p:blipFill>
        <p:spPr bwMode="auto">
          <a:xfrm>
            <a:off x="6065636" y="3275536"/>
            <a:ext cx="624726" cy="745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angle 22"/>
          <p:cNvSpPr/>
          <p:nvPr/>
        </p:nvSpPr>
        <p:spPr>
          <a:xfrm rot="16200000">
            <a:off x="6601024" y="1801821"/>
            <a:ext cx="983432" cy="34935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latin typeface="Arial Narrow" panose="020B0606020202030204" pitchFamily="34" charset="0"/>
              </a:rPr>
              <a:t>dashboard</a:t>
            </a:r>
            <a:endParaRPr lang="en-US" sz="1400" b="1" dirty="0">
              <a:latin typeface="Arial Narrow" panose="020B060602020203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 rot="16200000">
            <a:off x="6134369" y="1766012"/>
            <a:ext cx="983432" cy="42449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latin typeface="Arial Narrow" panose="020B0606020202030204" pitchFamily="34" charset="0"/>
              </a:rPr>
              <a:t>Impact analysis</a:t>
            </a:r>
            <a:endParaRPr lang="en-US" sz="1400" b="1" dirty="0">
              <a:latin typeface="Arial Narrow" panose="020B0606020202030204" pitchFamily="34" charset="0"/>
            </a:endParaRPr>
          </a:p>
        </p:txBody>
      </p:sp>
      <p:cxnSp>
        <p:nvCxnSpPr>
          <p:cNvPr id="28" name="Connecteur droit avec flèche 27"/>
          <p:cNvCxnSpPr>
            <a:stCxn id="24" idx="3"/>
          </p:cNvCxnSpPr>
          <p:nvPr/>
        </p:nvCxnSpPr>
        <p:spPr>
          <a:xfrm flipV="1">
            <a:off x="6626085" y="943340"/>
            <a:ext cx="377653" cy="5432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avec flèche 28"/>
          <p:cNvCxnSpPr>
            <a:stCxn id="23" idx="3"/>
          </p:cNvCxnSpPr>
          <p:nvPr/>
        </p:nvCxnSpPr>
        <p:spPr>
          <a:xfrm flipV="1">
            <a:off x="7092741" y="943340"/>
            <a:ext cx="23470" cy="54144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avec flèche 29"/>
          <p:cNvCxnSpPr/>
          <p:nvPr/>
        </p:nvCxnSpPr>
        <p:spPr>
          <a:xfrm flipH="1" flipV="1">
            <a:off x="7263834" y="943340"/>
            <a:ext cx="313970" cy="152663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6413836" y="2532041"/>
            <a:ext cx="1326515" cy="34935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REST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6" name="Connecteur droit avec flèche 45"/>
          <p:cNvCxnSpPr/>
          <p:nvPr/>
        </p:nvCxnSpPr>
        <p:spPr>
          <a:xfrm>
            <a:off x="2339752" y="1846584"/>
            <a:ext cx="55769" cy="129438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Organigramme : Disque magnétique 34"/>
          <p:cNvSpPr/>
          <p:nvPr/>
        </p:nvSpPr>
        <p:spPr>
          <a:xfrm>
            <a:off x="2360786" y="5589240"/>
            <a:ext cx="952344" cy="936104"/>
          </a:xfrm>
          <a:prstGeom prst="flowChartMagneticDisk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b="1" dirty="0" err="1" smtClean="0"/>
              <a:t>postgres</a:t>
            </a:r>
            <a:endParaRPr lang="fr-FR" sz="1400" b="1" dirty="0"/>
          </a:p>
        </p:txBody>
      </p:sp>
      <p:pic>
        <p:nvPicPr>
          <p:cNvPr id="36" name="Picture 4" descr="CMDBuild Open Source configuration and management databas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2" b="-1969"/>
          <a:stretch/>
        </p:blipFill>
        <p:spPr bwMode="auto">
          <a:xfrm>
            <a:off x="2116166" y="4842592"/>
            <a:ext cx="2603050" cy="458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8" name="Connecteur droit avec flèche 107"/>
          <p:cNvCxnSpPr/>
          <p:nvPr/>
        </p:nvCxnSpPr>
        <p:spPr>
          <a:xfrm>
            <a:off x="2627784" y="1846584"/>
            <a:ext cx="55769" cy="129438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9" name="Connecteur droit avec flèche 108"/>
          <p:cNvCxnSpPr/>
          <p:nvPr/>
        </p:nvCxnSpPr>
        <p:spPr>
          <a:xfrm>
            <a:off x="2915816" y="1846584"/>
            <a:ext cx="55769" cy="129438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0" name="Connecteur droit avec flèche 109"/>
          <p:cNvCxnSpPr/>
          <p:nvPr/>
        </p:nvCxnSpPr>
        <p:spPr>
          <a:xfrm>
            <a:off x="3203848" y="1846584"/>
            <a:ext cx="55769" cy="129438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1" name="Connecteur droit avec flèche 110"/>
          <p:cNvCxnSpPr/>
          <p:nvPr/>
        </p:nvCxnSpPr>
        <p:spPr>
          <a:xfrm>
            <a:off x="3491880" y="1846584"/>
            <a:ext cx="55769" cy="129438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avec flèche 36"/>
          <p:cNvCxnSpPr>
            <a:endCxn id="20" idx="3"/>
          </p:cNvCxnSpPr>
          <p:nvPr/>
        </p:nvCxnSpPr>
        <p:spPr>
          <a:xfrm flipV="1">
            <a:off x="3313130" y="4149080"/>
            <a:ext cx="3452910" cy="69351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ZoneTexte 2"/>
          <p:cNvSpPr txBox="1"/>
          <p:nvPr/>
        </p:nvSpPr>
        <p:spPr>
          <a:xfrm rot="20901258">
            <a:off x="4355976" y="4218602"/>
            <a:ext cx="7264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accent4"/>
                </a:solidFill>
              </a:rPr>
              <a:t>REST</a:t>
            </a:r>
            <a:endParaRPr lang="fr-FR" dirty="0">
              <a:solidFill>
                <a:schemeClr val="accent4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 rot="20956872">
            <a:off x="3658624" y="4595932"/>
            <a:ext cx="36471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Langage de requête trop limité</a:t>
            </a:r>
            <a:endParaRPr lang="fr-FR" dirty="0"/>
          </a:p>
        </p:txBody>
      </p:sp>
      <p:cxnSp>
        <p:nvCxnSpPr>
          <p:cNvPr id="33" name="Connecteur droit avec flèche 32"/>
          <p:cNvCxnSpPr/>
          <p:nvPr/>
        </p:nvCxnSpPr>
        <p:spPr>
          <a:xfrm flipH="1">
            <a:off x="2829333" y="4142513"/>
            <a:ext cx="4556" cy="70007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avec flèche 37"/>
          <p:cNvCxnSpPr/>
          <p:nvPr/>
        </p:nvCxnSpPr>
        <p:spPr>
          <a:xfrm flipH="1">
            <a:off x="2829333" y="5292352"/>
            <a:ext cx="7625" cy="53062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1" name="Picture 4" descr="CMDBuild Open Source configuration and management databas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324"/>
          <a:stretch/>
        </p:blipFill>
        <p:spPr bwMode="auto">
          <a:xfrm>
            <a:off x="2995939" y="19205"/>
            <a:ext cx="3498646" cy="601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1621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 smtClean="0"/>
              <a:t>Retour d'expérience sur</a:t>
            </a:r>
            <a:endParaRPr lang="fr-FR" dirty="0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628" y="861414"/>
            <a:ext cx="3362348" cy="1199434"/>
          </a:xfrm>
          <a:prstGeom prst="rect">
            <a:avLst/>
          </a:prstGeom>
        </p:spPr>
      </p:pic>
      <p:grpSp>
        <p:nvGrpSpPr>
          <p:cNvPr id="12" name="Group 87"/>
          <p:cNvGrpSpPr>
            <a:grpSpLocks/>
          </p:cNvGrpSpPr>
          <p:nvPr/>
        </p:nvGrpSpPr>
        <p:grpSpPr bwMode="auto">
          <a:xfrm>
            <a:off x="7003738" y="188640"/>
            <a:ext cx="286034" cy="722178"/>
            <a:chOff x="2222" y="3833"/>
            <a:chExt cx="182" cy="408"/>
          </a:xfrm>
        </p:grpSpPr>
        <p:sp>
          <p:nvSpPr>
            <p:cNvPr id="13" name="Oval 88"/>
            <p:cNvSpPr>
              <a:spLocks noChangeArrowheads="1"/>
            </p:cNvSpPr>
            <p:nvPr/>
          </p:nvSpPr>
          <p:spPr bwMode="auto">
            <a:xfrm>
              <a:off x="2240" y="3833"/>
              <a:ext cx="137" cy="136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4" name="Line 89"/>
            <p:cNvSpPr>
              <a:spLocks noChangeShapeType="1"/>
            </p:cNvSpPr>
            <p:nvPr/>
          </p:nvSpPr>
          <p:spPr bwMode="auto">
            <a:xfrm>
              <a:off x="2313" y="3969"/>
              <a:ext cx="0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fr-FR"/>
            </a:p>
          </p:txBody>
        </p:sp>
        <p:sp>
          <p:nvSpPr>
            <p:cNvPr id="15" name="Line 90"/>
            <p:cNvSpPr>
              <a:spLocks noChangeShapeType="1"/>
            </p:cNvSpPr>
            <p:nvPr/>
          </p:nvSpPr>
          <p:spPr bwMode="auto">
            <a:xfrm flipH="1">
              <a:off x="2222" y="4105"/>
              <a:ext cx="91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fr-FR"/>
            </a:p>
          </p:txBody>
        </p:sp>
        <p:sp>
          <p:nvSpPr>
            <p:cNvPr id="16" name="Line 91"/>
            <p:cNvSpPr>
              <a:spLocks noChangeShapeType="1"/>
            </p:cNvSpPr>
            <p:nvPr/>
          </p:nvSpPr>
          <p:spPr bwMode="auto">
            <a:xfrm>
              <a:off x="2313" y="4105"/>
              <a:ext cx="91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fr-FR"/>
            </a:p>
          </p:txBody>
        </p:sp>
        <p:sp>
          <p:nvSpPr>
            <p:cNvPr id="17" name="Line 92"/>
            <p:cNvSpPr>
              <a:spLocks noChangeShapeType="1"/>
            </p:cNvSpPr>
            <p:nvPr/>
          </p:nvSpPr>
          <p:spPr bwMode="auto">
            <a:xfrm>
              <a:off x="2222" y="3987"/>
              <a:ext cx="182" cy="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fr-FR"/>
            </a:p>
          </p:txBody>
        </p:sp>
      </p:grpSp>
      <p:sp>
        <p:nvSpPr>
          <p:cNvPr id="19" name="Cube 18"/>
          <p:cNvSpPr/>
          <p:nvPr/>
        </p:nvSpPr>
        <p:spPr>
          <a:xfrm>
            <a:off x="2163615" y="2926361"/>
            <a:ext cx="1644586" cy="1216152"/>
          </a:xfrm>
          <a:prstGeom prst="cub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fr-FR" b="1" dirty="0" smtClean="0">
                <a:latin typeface="Arial" panose="020B0604020202020204" pitchFamily="34" charset="0"/>
                <a:cs typeface="Arial" panose="020B0604020202020204" pitchFamily="34" charset="0"/>
              </a:rPr>
              <a:t>CMDB import</a:t>
            </a:r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Cube 19"/>
          <p:cNvSpPr/>
          <p:nvPr/>
        </p:nvSpPr>
        <p:spPr>
          <a:xfrm>
            <a:off x="6095766" y="2932928"/>
            <a:ext cx="1644586" cy="1216152"/>
          </a:xfrm>
          <a:prstGeom prst="cub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fr-FR" b="1" dirty="0" smtClean="0">
                <a:latin typeface="Arial" panose="020B0604020202020204" pitchFamily="34" charset="0"/>
                <a:cs typeface="Arial" panose="020B0604020202020204" pitchFamily="34" charset="0"/>
              </a:rPr>
              <a:t>CMDB        UI  </a:t>
            </a:r>
            <a:r>
              <a:rPr lang="fr-FR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fr-FR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Picture 2" descr="Lavoisier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368" b="14038"/>
          <a:stretch/>
        </p:blipFill>
        <p:spPr bwMode="auto">
          <a:xfrm>
            <a:off x="2151833" y="3268969"/>
            <a:ext cx="624726" cy="745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Lavoisier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368" b="14038"/>
          <a:stretch/>
        </p:blipFill>
        <p:spPr bwMode="auto">
          <a:xfrm>
            <a:off x="6065636" y="3275536"/>
            <a:ext cx="624726" cy="745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angle 22"/>
          <p:cNvSpPr/>
          <p:nvPr/>
        </p:nvSpPr>
        <p:spPr>
          <a:xfrm rot="16200000">
            <a:off x="6601024" y="1801821"/>
            <a:ext cx="983432" cy="34935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latin typeface="Arial Narrow" panose="020B0606020202030204" pitchFamily="34" charset="0"/>
              </a:rPr>
              <a:t>dashboard</a:t>
            </a:r>
            <a:endParaRPr lang="en-US" sz="1400" b="1" dirty="0">
              <a:latin typeface="Arial Narrow" panose="020B060602020203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 rot="16200000">
            <a:off x="6134369" y="1766012"/>
            <a:ext cx="983432" cy="42449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latin typeface="Arial Narrow" panose="020B0606020202030204" pitchFamily="34" charset="0"/>
              </a:rPr>
              <a:t>Impact analysis</a:t>
            </a:r>
            <a:endParaRPr lang="en-US" sz="1400" b="1" dirty="0">
              <a:latin typeface="Arial Narrow" panose="020B0606020202030204" pitchFamily="34" charset="0"/>
            </a:endParaRPr>
          </a:p>
        </p:txBody>
      </p:sp>
      <p:cxnSp>
        <p:nvCxnSpPr>
          <p:cNvPr id="28" name="Connecteur droit avec flèche 27"/>
          <p:cNvCxnSpPr>
            <a:stCxn id="24" idx="3"/>
          </p:cNvCxnSpPr>
          <p:nvPr/>
        </p:nvCxnSpPr>
        <p:spPr>
          <a:xfrm flipV="1">
            <a:off x="6626085" y="943340"/>
            <a:ext cx="377653" cy="5432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avec flèche 28"/>
          <p:cNvCxnSpPr>
            <a:stCxn id="23" idx="3"/>
          </p:cNvCxnSpPr>
          <p:nvPr/>
        </p:nvCxnSpPr>
        <p:spPr>
          <a:xfrm flipV="1">
            <a:off x="7092741" y="943340"/>
            <a:ext cx="23470" cy="54144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avec flèche 29"/>
          <p:cNvCxnSpPr/>
          <p:nvPr/>
        </p:nvCxnSpPr>
        <p:spPr>
          <a:xfrm flipH="1" flipV="1">
            <a:off x="7263834" y="943340"/>
            <a:ext cx="313970" cy="152663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6413836" y="2532041"/>
            <a:ext cx="1326515" cy="34935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REST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6" name="Connecteur droit avec flèche 45"/>
          <p:cNvCxnSpPr/>
          <p:nvPr/>
        </p:nvCxnSpPr>
        <p:spPr>
          <a:xfrm>
            <a:off x="2339752" y="1846584"/>
            <a:ext cx="55769" cy="129438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Organigramme : Disque magnétique 34"/>
          <p:cNvSpPr/>
          <p:nvPr/>
        </p:nvSpPr>
        <p:spPr>
          <a:xfrm>
            <a:off x="2360786" y="5589240"/>
            <a:ext cx="952344" cy="936104"/>
          </a:xfrm>
          <a:prstGeom prst="flowChartMagneticDisk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b="1" dirty="0" err="1" smtClean="0"/>
              <a:t>postgres</a:t>
            </a:r>
            <a:endParaRPr lang="fr-FR" sz="1400" b="1" dirty="0"/>
          </a:p>
        </p:txBody>
      </p:sp>
      <p:pic>
        <p:nvPicPr>
          <p:cNvPr id="36" name="Picture 4" descr="CMDBuild Open Source configuration and management databas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2"/>
          <a:stretch/>
        </p:blipFill>
        <p:spPr bwMode="auto">
          <a:xfrm>
            <a:off x="2116166" y="4842592"/>
            <a:ext cx="2603050" cy="449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8" name="Connecteur droit avec flèche 107"/>
          <p:cNvCxnSpPr/>
          <p:nvPr/>
        </p:nvCxnSpPr>
        <p:spPr>
          <a:xfrm>
            <a:off x="2627784" y="1846584"/>
            <a:ext cx="55769" cy="129438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9" name="Connecteur droit avec flèche 108"/>
          <p:cNvCxnSpPr/>
          <p:nvPr/>
        </p:nvCxnSpPr>
        <p:spPr>
          <a:xfrm>
            <a:off x="2915816" y="1846584"/>
            <a:ext cx="55769" cy="129438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0" name="Connecteur droit avec flèche 109"/>
          <p:cNvCxnSpPr/>
          <p:nvPr/>
        </p:nvCxnSpPr>
        <p:spPr>
          <a:xfrm>
            <a:off x="3203848" y="1846584"/>
            <a:ext cx="55769" cy="129438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1" name="Connecteur droit avec flèche 110"/>
          <p:cNvCxnSpPr/>
          <p:nvPr/>
        </p:nvCxnSpPr>
        <p:spPr>
          <a:xfrm>
            <a:off x="3491880" y="1846584"/>
            <a:ext cx="55769" cy="129438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ZoneTexte 2"/>
          <p:cNvSpPr txBox="1"/>
          <p:nvPr/>
        </p:nvSpPr>
        <p:spPr>
          <a:xfrm rot="20163164">
            <a:off x="4412882" y="4679416"/>
            <a:ext cx="612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accent4"/>
                </a:solidFill>
              </a:rPr>
              <a:t>SQL</a:t>
            </a:r>
            <a:endParaRPr lang="fr-FR" dirty="0">
              <a:solidFill>
                <a:schemeClr val="accent4"/>
              </a:solidFill>
            </a:endParaRPr>
          </a:p>
        </p:txBody>
      </p:sp>
      <p:pic>
        <p:nvPicPr>
          <p:cNvPr id="33" name="Picture 2" descr="C:\Users\sreynaud\Desktop\Capture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76672"/>
            <a:ext cx="9090611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7" name="Connecteur droit avec flèche 36"/>
          <p:cNvCxnSpPr>
            <a:endCxn id="20" idx="3"/>
          </p:cNvCxnSpPr>
          <p:nvPr/>
        </p:nvCxnSpPr>
        <p:spPr>
          <a:xfrm flipV="1">
            <a:off x="3059832" y="4149080"/>
            <a:ext cx="3706208" cy="158417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ZoneTexte 3"/>
          <p:cNvSpPr txBox="1"/>
          <p:nvPr/>
        </p:nvSpPr>
        <p:spPr>
          <a:xfrm>
            <a:off x="1361245" y="2881400"/>
            <a:ext cx="299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Jointures trop complexes</a:t>
            </a:r>
            <a:endParaRPr lang="fr-FR" dirty="0"/>
          </a:p>
        </p:txBody>
      </p:sp>
      <p:sp>
        <p:nvSpPr>
          <p:cNvPr id="2" name="ZoneTexte 1"/>
          <p:cNvSpPr txBox="1"/>
          <p:nvPr/>
        </p:nvSpPr>
        <p:spPr>
          <a:xfrm rot="20222435">
            <a:off x="3383269" y="4887833"/>
            <a:ext cx="41056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 smtClean="0"/>
              <a:t>Dépendance sur le fonctionnement</a:t>
            </a:r>
          </a:p>
          <a:p>
            <a:pPr algn="ctr"/>
            <a:r>
              <a:rPr lang="fr-FR" dirty="0" smtClean="0"/>
              <a:t>interne de l'outil</a:t>
            </a:r>
            <a:endParaRPr lang="fr-FR" dirty="0"/>
          </a:p>
        </p:txBody>
      </p:sp>
      <p:cxnSp>
        <p:nvCxnSpPr>
          <p:cNvPr id="38" name="Connecteur droit avec flèche 37"/>
          <p:cNvCxnSpPr/>
          <p:nvPr/>
        </p:nvCxnSpPr>
        <p:spPr>
          <a:xfrm flipH="1">
            <a:off x="2829333" y="4142513"/>
            <a:ext cx="4556" cy="70007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avec flèche 40"/>
          <p:cNvCxnSpPr/>
          <p:nvPr/>
        </p:nvCxnSpPr>
        <p:spPr>
          <a:xfrm flipH="1">
            <a:off x="2829333" y="5292352"/>
            <a:ext cx="7625" cy="53062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2" name="Picture 4" descr="CMDBuild Open Source configuration and management databas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324"/>
          <a:stretch/>
        </p:blipFill>
        <p:spPr bwMode="auto">
          <a:xfrm>
            <a:off x="2995939" y="19205"/>
            <a:ext cx="3498646" cy="601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1226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 smtClean="0"/>
              <a:t>Retour d'expérience sur</a:t>
            </a:r>
            <a:endParaRPr lang="fr-FR" dirty="0"/>
          </a:p>
        </p:txBody>
      </p:sp>
      <p:sp>
        <p:nvSpPr>
          <p:cNvPr id="9" name="Organigramme : Disque magnétique 8"/>
          <p:cNvSpPr/>
          <p:nvPr/>
        </p:nvSpPr>
        <p:spPr>
          <a:xfrm>
            <a:off x="6406541" y="5552656"/>
            <a:ext cx="936104" cy="972688"/>
          </a:xfrm>
          <a:prstGeom prst="flowChartMagneticDisk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1400" b="1" dirty="0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628" y="861414"/>
            <a:ext cx="3362348" cy="1199434"/>
          </a:xfrm>
          <a:prstGeom prst="rect">
            <a:avLst/>
          </a:prstGeom>
        </p:spPr>
      </p:pic>
      <p:grpSp>
        <p:nvGrpSpPr>
          <p:cNvPr id="12" name="Group 87"/>
          <p:cNvGrpSpPr>
            <a:grpSpLocks/>
          </p:cNvGrpSpPr>
          <p:nvPr/>
        </p:nvGrpSpPr>
        <p:grpSpPr bwMode="auto">
          <a:xfrm>
            <a:off x="7003738" y="188640"/>
            <a:ext cx="286034" cy="722178"/>
            <a:chOff x="2222" y="3833"/>
            <a:chExt cx="182" cy="408"/>
          </a:xfrm>
        </p:grpSpPr>
        <p:sp>
          <p:nvSpPr>
            <p:cNvPr id="13" name="Oval 88"/>
            <p:cNvSpPr>
              <a:spLocks noChangeArrowheads="1"/>
            </p:cNvSpPr>
            <p:nvPr/>
          </p:nvSpPr>
          <p:spPr bwMode="auto">
            <a:xfrm>
              <a:off x="2240" y="3833"/>
              <a:ext cx="137" cy="136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4" name="Line 89"/>
            <p:cNvSpPr>
              <a:spLocks noChangeShapeType="1"/>
            </p:cNvSpPr>
            <p:nvPr/>
          </p:nvSpPr>
          <p:spPr bwMode="auto">
            <a:xfrm>
              <a:off x="2313" y="3969"/>
              <a:ext cx="0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fr-FR"/>
            </a:p>
          </p:txBody>
        </p:sp>
        <p:sp>
          <p:nvSpPr>
            <p:cNvPr id="15" name="Line 90"/>
            <p:cNvSpPr>
              <a:spLocks noChangeShapeType="1"/>
            </p:cNvSpPr>
            <p:nvPr/>
          </p:nvSpPr>
          <p:spPr bwMode="auto">
            <a:xfrm flipH="1">
              <a:off x="2222" y="4105"/>
              <a:ext cx="91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fr-FR"/>
            </a:p>
          </p:txBody>
        </p:sp>
        <p:sp>
          <p:nvSpPr>
            <p:cNvPr id="16" name="Line 91"/>
            <p:cNvSpPr>
              <a:spLocks noChangeShapeType="1"/>
            </p:cNvSpPr>
            <p:nvPr/>
          </p:nvSpPr>
          <p:spPr bwMode="auto">
            <a:xfrm>
              <a:off x="2313" y="4105"/>
              <a:ext cx="91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fr-FR"/>
            </a:p>
          </p:txBody>
        </p:sp>
        <p:sp>
          <p:nvSpPr>
            <p:cNvPr id="17" name="Line 92"/>
            <p:cNvSpPr>
              <a:spLocks noChangeShapeType="1"/>
            </p:cNvSpPr>
            <p:nvPr/>
          </p:nvSpPr>
          <p:spPr bwMode="auto">
            <a:xfrm>
              <a:off x="2222" y="3987"/>
              <a:ext cx="182" cy="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fr-FR"/>
            </a:p>
          </p:txBody>
        </p:sp>
      </p:grpSp>
      <p:pic>
        <p:nvPicPr>
          <p:cNvPr id="18" name="Picture 2" descr="Neo4j Hom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533" y="5949280"/>
            <a:ext cx="932886" cy="41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Cube 18"/>
          <p:cNvSpPr/>
          <p:nvPr/>
        </p:nvSpPr>
        <p:spPr>
          <a:xfrm>
            <a:off x="2163615" y="2926361"/>
            <a:ext cx="1644586" cy="1216152"/>
          </a:xfrm>
          <a:prstGeom prst="cub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fr-FR" b="1" dirty="0" smtClean="0">
                <a:latin typeface="Arial" panose="020B0604020202020204" pitchFamily="34" charset="0"/>
                <a:cs typeface="Arial" panose="020B0604020202020204" pitchFamily="34" charset="0"/>
              </a:rPr>
              <a:t>CMDB import</a:t>
            </a:r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Cube 19"/>
          <p:cNvSpPr/>
          <p:nvPr/>
        </p:nvSpPr>
        <p:spPr>
          <a:xfrm>
            <a:off x="6095766" y="2932928"/>
            <a:ext cx="1644586" cy="1216152"/>
          </a:xfrm>
          <a:prstGeom prst="cub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fr-FR" b="1" dirty="0" smtClean="0">
                <a:latin typeface="Arial" panose="020B0604020202020204" pitchFamily="34" charset="0"/>
                <a:cs typeface="Arial" panose="020B0604020202020204" pitchFamily="34" charset="0"/>
              </a:rPr>
              <a:t>CMDB        UI  </a:t>
            </a:r>
            <a:r>
              <a:rPr lang="fr-FR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fr-FR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Picture 2" descr="Lavoisier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368" b="14038"/>
          <a:stretch/>
        </p:blipFill>
        <p:spPr bwMode="auto">
          <a:xfrm>
            <a:off x="2151833" y="3268969"/>
            <a:ext cx="624726" cy="745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Lavoisier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368" b="14038"/>
          <a:stretch/>
        </p:blipFill>
        <p:spPr bwMode="auto">
          <a:xfrm>
            <a:off x="6065636" y="3275536"/>
            <a:ext cx="624726" cy="745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angle 22"/>
          <p:cNvSpPr/>
          <p:nvPr/>
        </p:nvSpPr>
        <p:spPr>
          <a:xfrm rot="16200000">
            <a:off x="6601024" y="1801821"/>
            <a:ext cx="983432" cy="34935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latin typeface="Arial Narrow" panose="020B0606020202030204" pitchFamily="34" charset="0"/>
              </a:rPr>
              <a:t>dashboard</a:t>
            </a:r>
            <a:endParaRPr lang="en-US" sz="1400" b="1" dirty="0">
              <a:latin typeface="Arial Narrow" panose="020B060602020203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 rot="16200000">
            <a:off x="6134369" y="1766012"/>
            <a:ext cx="983432" cy="42449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latin typeface="Arial Narrow" panose="020B0606020202030204" pitchFamily="34" charset="0"/>
              </a:rPr>
              <a:t>Impact analysis</a:t>
            </a:r>
            <a:endParaRPr lang="en-US" sz="1400" b="1" dirty="0">
              <a:latin typeface="Arial Narrow" panose="020B0606020202030204" pitchFamily="34" charset="0"/>
            </a:endParaRPr>
          </a:p>
        </p:txBody>
      </p:sp>
      <p:cxnSp>
        <p:nvCxnSpPr>
          <p:cNvPr id="28" name="Connecteur droit avec flèche 27"/>
          <p:cNvCxnSpPr>
            <a:stCxn id="24" idx="3"/>
          </p:cNvCxnSpPr>
          <p:nvPr/>
        </p:nvCxnSpPr>
        <p:spPr>
          <a:xfrm flipV="1">
            <a:off x="6626085" y="943340"/>
            <a:ext cx="377653" cy="5432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avec flèche 28"/>
          <p:cNvCxnSpPr>
            <a:stCxn id="23" idx="3"/>
          </p:cNvCxnSpPr>
          <p:nvPr/>
        </p:nvCxnSpPr>
        <p:spPr>
          <a:xfrm flipV="1">
            <a:off x="7092741" y="943340"/>
            <a:ext cx="23470" cy="54144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avec flèche 29"/>
          <p:cNvCxnSpPr/>
          <p:nvPr/>
        </p:nvCxnSpPr>
        <p:spPr>
          <a:xfrm flipH="1" flipV="1">
            <a:off x="7263834" y="943340"/>
            <a:ext cx="313970" cy="152663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6413836" y="2532041"/>
            <a:ext cx="1326515" cy="34935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REST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3" name="Connecteur droit avec flèche 32"/>
          <p:cNvCxnSpPr/>
          <p:nvPr/>
        </p:nvCxnSpPr>
        <p:spPr>
          <a:xfrm flipH="1" flipV="1">
            <a:off x="7032027" y="4149080"/>
            <a:ext cx="60713" cy="140357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Connecteur droit avec flèche 45"/>
          <p:cNvCxnSpPr/>
          <p:nvPr/>
        </p:nvCxnSpPr>
        <p:spPr>
          <a:xfrm>
            <a:off x="2339752" y="1846584"/>
            <a:ext cx="55769" cy="129438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Organigramme : Disque magnétique 34"/>
          <p:cNvSpPr/>
          <p:nvPr/>
        </p:nvSpPr>
        <p:spPr>
          <a:xfrm>
            <a:off x="2360786" y="5589240"/>
            <a:ext cx="952344" cy="936104"/>
          </a:xfrm>
          <a:prstGeom prst="flowChartMagneticDisk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b="1" dirty="0" err="1" smtClean="0"/>
              <a:t>postgres</a:t>
            </a:r>
            <a:endParaRPr lang="fr-FR" sz="1400" b="1" dirty="0"/>
          </a:p>
        </p:txBody>
      </p:sp>
      <p:pic>
        <p:nvPicPr>
          <p:cNvPr id="36" name="Picture 4" descr="CMDBuild Open Source configuration and management database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179"/>
          <a:stretch/>
        </p:blipFill>
        <p:spPr bwMode="auto">
          <a:xfrm>
            <a:off x="2116165" y="4842592"/>
            <a:ext cx="2619957" cy="449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8" name="Connecteur droit avec flèche 107"/>
          <p:cNvCxnSpPr/>
          <p:nvPr/>
        </p:nvCxnSpPr>
        <p:spPr>
          <a:xfrm>
            <a:off x="2627784" y="1846584"/>
            <a:ext cx="55769" cy="129438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9" name="Connecteur droit avec flèche 108"/>
          <p:cNvCxnSpPr/>
          <p:nvPr/>
        </p:nvCxnSpPr>
        <p:spPr>
          <a:xfrm>
            <a:off x="2915816" y="1846584"/>
            <a:ext cx="55769" cy="129438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0" name="Connecteur droit avec flèche 109"/>
          <p:cNvCxnSpPr/>
          <p:nvPr/>
        </p:nvCxnSpPr>
        <p:spPr>
          <a:xfrm>
            <a:off x="3203848" y="1846584"/>
            <a:ext cx="55769" cy="129438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1" name="Connecteur droit avec flèche 110"/>
          <p:cNvCxnSpPr/>
          <p:nvPr/>
        </p:nvCxnSpPr>
        <p:spPr>
          <a:xfrm>
            <a:off x="3491880" y="1846584"/>
            <a:ext cx="55769" cy="129438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ZoneTexte 1"/>
          <p:cNvSpPr txBox="1"/>
          <p:nvPr/>
        </p:nvSpPr>
        <p:spPr>
          <a:xfrm>
            <a:off x="107504" y="5325015"/>
            <a:ext cx="187743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Problèmes:</a:t>
            </a:r>
          </a:p>
          <a:p>
            <a:pPr marL="285750" indent="-285750">
              <a:buFont typeface="Arial" charset="0"/>
              <a:buChar char="•"/>
            </a:pPr>
            <a:r>
              <a:rPr lang="fr-FR" dirty="0" smtClean="0"/>
              <a:t>Performance</a:t>
            </a:r>
          </a:p>
          <a:p>
            <a:pPr marL="285750" indent="-285750">
              <a:buFont typeface="Arial" charset="0"/>
              <a:buChar char="•"/>
            </a:pPr>
            <a:r>
              <a:rPr lang="fr-FR" dirty="0" smtClean="0"/>
              <a:t>Fiabilité</a:t>
            </a:r>
          </a:p>
          <a:p>
            <a:pPr marL="285750" indent="-285750">
              <a:buFont typeface="Arial" charset="0"/>
              <a:buChar char="•"/>
            </a:pPr>
            <a:r>
              <a:rPr lang="fr-FR" dirty="0" smtClean="0"/>
              <a:t>Débogage</a:t>
            </a:r>
          </a:p>
        </p:txBody>
      </p:sp>
      <p:cxnSp>
        <p:nvCxnSpPr>
          <p:cNvPr id="41" name="Connecteur droit avec flèche 40"/>
          <p:cNvCxnSpPr/>
          <p:nvPr/>
        </p:nvCxnSpPr>
        <p:spPr>
          <a:xfrm flipH="1">
            <a:off x="2829333" y="4142513"/>
            <a:ext cx="4556" cy="70007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droit avec flèche 41"/>
          <p:cNvCxnSpPr/>
          <p:nvPr/>
        </p:nvCxnSpPr>
        <p:spPr>
          <a:xfrm flipH="1">
            <a:off x="2829333" y="5292352"/>
            <a:ext cx="7625" cy="53062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en arc 37"/>
          <p:cNvCxnSpPr/>
          <p:nvPr/>
        </p:nvCxnSpPr>
        <p:spPr>
          <a:xfrm rot="16200000" flipH="1">
            <a:off x="4795336" y="3499968"/>
            <a:ext cx="710064" cy="3448449"/>
          </a:xfrm>
          <a:prstGeom prst="curvedConnector3">
            <a:avLst>
              <a:gd name="adj1" fmla="val -160972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2" name="Picture 4" descr="CMDBuild Open Source configuration and management database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324"/>
          <a:stretch/>
        </p:blipFill>
        <p:spPr bwMode="auto">
          <a:xfrm>
            <a:off x="2995939" y="19205"/>
            <a:ext cx="3498646" cy="601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1310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 smtClean="0"/>
              <a:t>Retour d'expérience sur</a:t>
            </a:r>
            <a:endParaRPr lang="fr-FR" dirty="0"/>
          </a:p>
        </p:txBody>
      </p:sp>
      <p:sp>
        <p:nvSpPr>
          <p:cNvPr id="9" name="Organigramme : Disque magnétique 8"/>
          <p:cNvSpPr/>
          <p:nvPr/>
        </p:nvSpPr>
        <p:spPr>
          <a:xfrm>
            <a:off x="6406541" y="5552656"/>
            <a:ext cx="936104" cy="972688"/>
          </a:xfrm>
          <a:prstGeom prst="flowChartMagneticDisk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1400" b="1" dirty="0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628" y="861414"/>
            <a:ext cx="3362348" cy="1199434"/>
          </a:xfrm>
          <a:prstGeom prst="rect">
            <a:avLst/>
          </a:prstGeom>
        </p:spPr>
      </p:pic>
      <p:grpSp>
        <p:nvGrpSpPr>
          <p:cNvPr id="12" name="Group 87"/>
          <p:cNvGrpSpPr>
            <a:grpSpLocks/>
          </p:cNvGrpSpPr>
          <p:nvPr/>
        </p:nvGrpSpPr>
        <p:grpSpPr bwMode="auto">
          <a:xfrm>
            <a:off x="7003738" y="188640"/>
            <a:ext cx="286034" cy="722178"/>
            <a:chOff x="2222" y="3833"/>
            <a:chExt cx="182" cy="408"/>
          </a:xfrm>
        </p:grpSpPr>
        <p:sp>
          <p:nvSpPr>
            <p:cNvPr id="13" name="Oval 88"/>
            <p:cNvSpPr>
              <a:spLocks noChangeArrowheads="1"/>
            </p:cNvSpPr>
            <p:nvPr/>
          </p:nvSpPr>
          <p:spPr bwMode="auto">
            <a:xfrm>
              <a:off x="2240" y="3833"/>
              <a:ext cx="137" cy="136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4" name="Line 89"/>
            <p:cNvSpPr>
              <a:spLocks noChangeShapeType="1"/>
            </p:cNvSpPr>
            <p:nvPr/>
          </p:nvSpPr>
          <p:spPr bwMode="auto">
            <a:xfrm>
              <a:off x="2313" y="3969"/>
              <a:ext cx="0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fr-FR"/>
            </a:p>
          </p:txBody>
        </p:sp>
        <p:sp>
          <p:nvSpPr>
            <p:cNvPr id="15" name="Line 90"/>
            <p:cNvSpPr>
              <a:spLocks noChangeShapeType="1"/>
            </p:cNvSpPr>
            <p:nvPr/>
          </p:nvSpPr>
          <p:spPr bwMode="auto">
            <a:xfrm flipH="1">
              <a:off x="2222" y="4105"/>
              <a:ext cx="91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fr-FR"/>
            </a:p>
          </p:txBody>
        </p:sp>
        <p:sp>
          <p:nvSpPr>
            <p:cNvPr id="16" name="Line 91"/>
            <p:cNvSpPr>
              <a:spLocks noChangeShapeType="1"/>
            </p:cNvSpPr>
            <p:nvPr/>
          </p:nvSpPr>
          <p:spPr bwMode="auto">
            <a:xfrm>
              <a:off x="2313" y="4105"/>
              <a:ext cx="91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fr-FR"/>
            </a:p>
          </p:txBody>
        </p:sp>
        <p:sp>
          <p:nvSpPr>
            <p:cNvPr id="17" name="Line 92"/>
            <p:cNvSpPr>
              <a:spLocks noChangeShapeType="1"/>
            </p:cNvSpPr>
            <p:nvPr/>
          </p:nvSpPr>
          <p:spPr bwMode="auto">
            <a:xfrm>
              <a:off x="2222" y="3987"/>
              <a:ext cx="182" cy="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fr-FR"/>
            </a:p>
          </p:txBody>
        </p:sp>
      </p:grpSp>
      <p:pic>
        <p:nvPicPr>
          <p:cNvPr id="18" name="Picture 2" descr="Neo4j Hom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533" y="5949280"/>
            <a:ext cx="932886" cy="41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Cube 18"/>
          <p:cNvSpPr/>
          <p:nvPr/>
        </p:nvSpPr>
        <p:spPr>
          <a:xfrm>
            <a:off x="2163615" y="2926361"/>
            <a:ext cx="1644586" cy="1216152"/>
          </a:xfrm>
          <a:prstGeom prst="cub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fr-FR" b="1" dirty="0" smtClean="0">
                <a:latin typeface="Arial" panose="020B0604020202020204" pitchFamily="34" charset="0"/>
                <a:cs typeface="Arial" panose="020B0604020202020204" pitchFamily="34" charset="0"/>
              </a:rPr>
              <a:t>CMDB import</a:t>
            </a:r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Cube 19"/>
          <p:cNvSpPr/>
          <p:nvPr/>
        </p:nvSpPr>
        <p:spPr>
          <a:xfrm>
            <a:off x="6095766" y="2932928"/>
            <a:ext cx="1644586" cy="1216152"/>
          </a:xfrm>
          <a:prstGeom prst="cub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fr-FR" b="1" dirty="0" smtClean="0">
                <a:latin typeface="Arial" panose="020B0604020202020204" pitchFamily="34" charset="0"/>
                <a:cs typeface="Arial" panose="020B0604020202020204" pitchFamily="34" charset="0"/>
              </a:rPr>
              <a:t>CMDB        UI  </a:t>
            </a:r>
            <a:r>
              <a:rPr lang="fr-FR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fr-FR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Picture 2" descr="Lavoisier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368" b="14038"/>
          <a:stretch/>
        </p:blipFill>
        <p:spPr bwMode="auto">
          <a:xfrm>
            <a:off x="2151833" y="3268969"/>
            <a:ext cx="624726" cy="745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Lavoisier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368" b="14038"/>
          <a:stretch/>
        </p:blipFill>
        <p:spPr bwMode="auto">
          <a:xfrm>
            <a:off x="6065636" y="3275536"/>
            <a:ext cx="624726" cy="745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angle 22"/>
          <p:cNvSpPr/>
          <p:nvPr/>
        </p:nvSpPr>
        <p:spPr>
          <a:xfrm rot="16200000">
            <a:off x="6601024" y="1801821"/>
            <a:ext cx="983432" cy="34935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latin typeface="Arial Narrow" panose="020B0606020202030204" pitchFamily="34" charset="0"/>
              </a:rPr>
              <a:t>dashboard</a:t>
            </a:r>
            <a:endParaRPr lang="en-US" sz="1400" b="1" dirty="0">
              <a:latin typeface="Arial Narrow" panose="020B060602020203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 rot="16200000">
            <a:off x="6134369" y="1766012"/>
            <a:ext cx="983432" cy="42449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latin typeface="Arial Narrow" panose="020B0606020202030204" pitchFamily="34" charset="0"/>
              </a:rPr>
              <a:t>Impact analysis</a:t>
            </a:r>
            <a:endParaRPr lang="en-US" sz="1400" b="1" dirty="0">
              <a:latin typeface="Arial Narrow" panose="020B0606020202030204" pitchFamily="34" charset="0"/>
            </a:endParaRPr>
          </a:p>
        </p:txBody>
      </p:sp>
      <p:cxnSp>
        <p:nvCxnSpPr>
          <p:cNvPr id="28" name="Connecteur droit avec flèche 27"/>
          <p:cNvCxnSpPr>
            <a:stCxn id="24" idx="3"/>
          </p:cNvCxnSpPr>
          <p:nvPr/>
        </p:nvCxnSpPr>
        <p:spPr>
          <a:xfrm flipV="1">
            <a:off x="6626085" y="943340"/>
            <a:ext cx="377653" cy="5432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avec flèche 28"/>
          <p:cNvCxnSpPr>
            <a:stCxn id="23" idx="3"/>
          </p:cNvCxnSpPr>
          <p:nvPr/>
        </p:nvCxnSpPr>
        <p:spPr>
          <a:xfrm flipV="1">
            <a:off x="7092741" y="943340"/>
            <a:ext cx="23470" cy="54144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avec flèche 29"/>
          <p:cNvCxnSpPr/>
          <p:nvPr/>
        </p:nvCxnSpPr>
        <p:spPr>
          <a:xfrm flipH="1" flipV="1">
            <a:off x="7263834" y="943340"/>
            <a:ext cx="313970" cy="152663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6413836" y="2532041"/>
            <a:ext cx="1326515" cy="34935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REST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3" name="Connecteur droit avec flèche 32"/>
          <p:cNvCxnSpPr/>
          <p:nvPr/>
        </p:nvCxnSpPr>
        <p:spPr>
          <a:xfrm flipH="1" flipV="1">
            <a:off x="7032027" y="4149080"/>
            <a:ext cx="60713" cy="140357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en arc 37"/>
          <p:cNvCxnSpPr>
            <a:stCxn id="41" idx="0"/>
            <a:endCxn id="9" idx="1"/>
          </p:cNvCxnSpPr>
          <p:nvPr/>
        </p:nvCxnSpPr>
        <p:spPr>
          <a:xfrm rot="5400000" flipH="1" flipV="1">
            <a:off x="4820790" y="3557142"/>
            <a:ext cx="58288" cy="4049317"/>
          </a:xfrm>
          <a:prstGeom prst="curvedConnector3">
            <a:avLst>
              <a:gd name="adj1" fmla="val 3569374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Connecteur droit avec flèche 45"/>
          <p:cNvCxnSpPr/>
          <p:nvPr/>
        </p:nvCxnSpPr>
        <p:spPr>
          <a:xfrm>
            <a:off x="2339752" y="1846584"/>
            <a:ext cx="55769" cy="129438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Organigramme : Disque magnétique 34"/>
          <p:cNvSpPr/>
          <p:nvPr/>
        </p:nvSpPr>
        <p:spPr>
          <a:xfrm>
            <a:off x="848618" y="5589240"/>
            <a:ext cx="952344" cy="936104"/>
          </a:xfrm>
          <a:prstGeom prst="flowChartMagneticDisk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b="1" dirty="0" err="1" smtClean="0"/>
              <a:t>postgres</a:t>
            </a:r>
            <a:endParaRPr lang="fr-FR" sz="1400" b="1" dirty="0"/>
          </a:p>
        </p:txBody>
      </p:sp>
      <p:pic>
        <p:nvPicPr>
          <p:cNvPr id="36" name="Picture 4" descr="CMDBuild Open Source configuration and management database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841"/>
          <a:stretch/>
        </p:blipFill>
        <p:spPr bwMode="auto">
          <a:xfrm>
            <a:off x="603998" y="4842592"/>
            <a:ext cx="1447722" cy="449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9" name="Connecteur droit avec flèche 38"/>
          <p:cNvCxnSpPr>
            <a:endCxn id="36" idx="0"/>
          </p:cNvCxnSpPr>
          <p:nvPr/>
        </p:nvCxnSpPr>
        <p:spPr>
          <a:xfrm flipH="1">
            <a:off x="1327859" y="4149080"/>
            <a:ext cx="1299925" cy="69351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avec flèche 39"/>
          <p:cNvCxnSpPr>
            <a:stCxn id="36" idx="2"/>
          </p:cNvCxnSpPr>
          <p:nvPr/>
        </p:nvCxnSpPr>
        <p:spPr>
          <a:xfrm flipH="1">
            <a:off x="1317165" y="5292352"/>
            <a:ext cx="10694" cy="53062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8" name="Connecteur droit avec flèche 107"/>
          <p:cNvCxnSpPr/>
          <p:nvPr/>
        </p:nvCxnSpPr>
        <p:spPr>
          <a:xfrm>
            <a:off x="2627784" y="1846584"/>
            <a:ext cx="55769" cy="129438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9" name="Connecteur droit avec flèche 108"/>
          <p:cNvCxnSpPr/>
          <p:nvPr/>
        </p:nvCxnSpPr>
        <p:spPr>
          <a:xfrm>
            <a:off x="2915816" y="1846584"/>
            <a:ext cx="55769" cy="129438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0" name="Connecteur droit avec flèche 109"/>
          <p:cNvCxnSpPr/>
          <p:nvPr/>
        </p:nvCxnSpPr>
        <p:spPr>
          <a:xfrm>
            <a:off x="3203848" y="1846584"/>
            <a:ext cx="55769" cy="129438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1" name="Connecteur droit avec flèche 110"/>
          <p:cNvCxnSpPr/>
          <p:nvPr/>
        </p:nvCxnSpPr>
        <p:spPr>
          <a:xfrm>
            <a:off x="3491880" y="1846584"/>
            <a:ext cx="55769" cy="129438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Carré corné 40"/>
          <p:cNvSpPr/>
          <p:nvPr/>
        </p:nvSpPr>
        <p:spPr>
          <a:xfrm>
            <a:off x="2465236" y="5610944"/>
            <a:ext cx="720080" cy="914400"/>
          </a:xfrm>
          <a:prstGeom prst="foldedCorne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fr-FR" b="1" dirty="0" smtClean="0">
                <a:solidFill>
                  <a:schemeClr val="dk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cache</a:t>
            </a:r>
            <a:endParaRPr lang="fr-FR" b="1" dirty="0">
              <a:solidFill>
                <a:schemeClr val="dk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cxnSp>
        <p:nvCxnSpPr>
          <p:cNvPr id="42" name="Connecteur droit avec flèche 41"/>
          <p:cNvCxnSpPr/>
          <p:nvPr/>
        </p:nvCxnSpPr>
        <p:spPr>
          <a:xfrm flipH="1">
            <a:off x="2699792" y="4142513"/>
            <a:ext cx="8613" cy="146843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7" name="Picture 4" descr="CMDBuild Open Source configuration and management database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324"/>
          <a:stretch/>
        </p:blipFill>
        <p:spPr bwMode="auto">
          <a:xfrm>
            <a:off x="2995939" y="19205"/>
            <a:ext cx="3498646" cy="601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0779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fr-FR" dirty="0" smtClean="0"/>
              <a:t>Mais quand même quelques points forts…</a:t>
            </a:r>
          </a:p>
          <a:p>
            <a:pPr lvl="8"/>
            <a:endParaRPr lang="fr-FR" dirty="0"/>
          </a:p>
          <a:p>
            <a:r>
              <a:rPr lang="fr-FR" dirty="0" smtClean="0"/>
              <a:t>Open Source</a:t>
            </a:r>
          </a:p>
          <a:p>
            <a:pPr lvl="8"/>
            <a:endParaRPr lang="fr-FR" dirty="0" smtClean="0"/>
          </a:p>
          <a:p>
            <a:r>
              <a:rPr lang="fr-FR" dirty="0" smtClean="0"/>
              <a:t>SGBDR avec</a:t>
            </a:r>
          </a:p>
          <a:p>
            <a:pPr lvl="1"/>
            <a:r>
              <a:rPr lang="fr-FR" dirty="0" smtClean="0"/>
              <a:t>Gestion de l'</a:t>
            </a:r>
            <a:r>
              <a:rPr lang="fr-FR" b="1" dirty="0" smtClean="0"/>
              <a:t>historique</a:t>
            </a:r>
          </a:p>
          <a:p>
            <a:pPr lvl="2"/>
            <a:r>
              <a:rPr lang="fr-FR" dirty="0" smtClean="0"/>
              <a:t>Plus ou moins transparent…</a:t>
            </a:r>
          </a:p>
          <a:p>
            <a:pPr lvl="1"/>
            <a:r>
              <a:rPr lang="fr-FR" dirty="0" smtClean="0"/>
              <a:t>Gestion de l'</a:t>
            </a:r>
            <a:r>
              <a:rPr lang="fr-FR" b="1" dirty="0" smtClean="0"/>
              <a:t>héritage</a:t>
            </a:r>
          </a:p>
          <a:p>
            <a:pPr lvl="2"/>
            <a:r>
              <a:rPr lang="fr-FR" dirty="0" smtClean="0"/>
              <a:t>Permet la spécialisation d'une classe (</a:t>
            </a:r>
            <a:r>
              <a:rPr lang="fr-FR" dirty="0" err="1" smtClean="0"/>
              <a:t>e.g</a:t>
            </a:r>
            <a:r>
              <a:rPr lang="fr-FR" dirty="0" smtClean="0"/>
              <a:t>. matériel, service)</a:t>
            </a:r>
          </a:p>
          <a:p>
            <a:pPr lvl="8"/>
            <a:endParaRPr lang="fr-FR" dirty="0"/>
          </a:p>
          <a:p>
            <a:r>
              <a:rPr lang="fr-FR" dirty="0" smtClean="0"/>
              <a:t>Outil dédié aux CMDB, probablement adapté en cas de</a:t>
            </a:r>
          </a:p>
          <a:p>
            <a:pPr lvl="1"/>
            <a:r>
              <a:rPr lang="fr-FR" dirty="0" smtClean="0"/>
              <a:t>Modèle simple</a:t>
            </a:r>
          </a:p>
          <a:p>
            <a:pPr lvl="1"/>
            <a:r>
              <a:rPr lang="fr-FR" dirty="0" smtClean="0"/>
              <a:t>Saisie manuelle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 smtClean="0"/>
              <a:t>Retour d'expérience sur</a:t>
            </a:r>
            <a:endParaRPr lang="fr-FR" dirty="0"/>
          </a:p>
        </p:txBody>
      </p:sp>
      <p:pic>
        <p:nvPicPr>
          <p:cNvPr id="5" name="Picture 4" descr="CMDBuild Open Source configuration and management databas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324"/>
          <a:stretch/>
        </p:blipFill>
        <p:spPr bwMode="auto">
          <a:xfrm>
            <a:off x="2995939" y="19205"/>
            <a:ext cx="3498646" cy="601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0383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Base de données</a:t>
            </a:r>
          </a:p>
          <a:p>
            <a:pPr lvl="1"/>
            <a:r>
              <a:rPr lang="fr-FR" dirty="0" err="1" smtClean="0"/>
              <a:t>NoSQL</a:t>
            </a:r>
            <a:endParaRPr lang="fr-FR" dirty="0"/>
          </a:p>
          <a:p>
            <a:pPr lvl="1"/>
            <a:r>
              <a:rPr lang="fr-FR" dirty="0"/>
              <a:t>Orientée graphe</a:t>
            </a:r>
          </a:p>
          <a:p>
            <a:pPr lvl="1"/>
            <a:r>
              <a:rPr lang="fr-FR" dirty="0" smtClean="0"/>
              <a:t>Open source</a:t>
            </a:r>
          </a:p>
          <a:p>
            <a:pPr lvl="1"/>
            <a:r>
              <a:rPr lang="fr-FR" dirty="0" smtClean="0"/>
              <a:t>Mais ne gère pas l'historique…</a:t>
            </a:r>
          </a:p>
          <a:p>
            <a:pPr lvl="1"/>
            <a:endParaRPr lang="fr-FR" dirty="0" smtClean="0"/>
          </a:p>
          <a:p>
            <a:r>
              <a:rPr lang="fr-FR" dirty="0" smtClean="0"/>
              <a:t>Langage </a:t>
            </a:r>
            <a:r>
              <a:rPr lang="fr-FR" dirty="0" err="1" smtClean="0"/>
              <a:t>Cypher</a:t>
            </a:r>
            <a:r>
              <a:rPr lang="fr-FR" dirty="0" smtClean="0"/>
              <a:t> : presque du ASCII art !</a:t>
            </a:r>
          </a:p>
          <a:p>
            <a:pPr lvl="1"/>
            <a:r>
              <a:rPr lang="fr-FR" dirty="0" smtClean="0">
                <a:latin typeface="Arial Narrow" panose="020B0606020202030204" pitchFamily="34" charset="0"/>
              </a:rPr>
              <a:t>(</a:t>
            </a:r>
            <a:r>
              <a:rPr lang="fr-FR" dirty="0" err="1" smtClean="0">
                <a:latin typeface="Arial Narrow" panose="020B0606020202030204" pitchFamily="34" charset="0"/>
              </a:rPr>
              <a:t>n:Server</a:t>
            </a:r>
            <a:r>
              <a:rPr lang="fr-FR" dirty="0" smtClean="0">
                <a:latin typeface="Arial Narrow" panose="020B0606020202030204" pitchFamily="34" charset="0"/>
              </a:rPr>
              <a:t>)--&gt;(:Configuration </a:t>
            </a:r>
            <a:r>
              <a:rPr lang="fr-FR" dirty="0" smtClean="0">
                <a:latin typeface="Arial Narrow" panose="020B0606020202030204" pitchFamily="34" charset="0"/>
              </a:rPr>
              <a:t>{type</a:t>
            </a:r>
            <a:r>
              <a:rPr lang="fr-FR" dirty="0" smtClean="0">
                <a:latin typeface="Arial Narrow" panose="020B0606020202030204" pitchFamily="34" charset="0"/>
              </a:rPr>
              <a:t>:"</a:t>
            </a:r>
            <a:r>
              <a:rPr lang="fr-FR" dirty="0" err="1" smtClean="0">
                <a:latin typeface="Arial Narrow" panose="020B0606020202030204" pitchFamily="34" charset="0"/>
              </a:rPr>
              <a:t>GridEngine</a:t>
            </a:r>
            <a:r>
              <a:rPr lang="fr-FR" dirty="0" smtClean="0">
                <a:latin typeface="Arial Narrow" panose="020B0606020202030204" pitchFamily="34" charset="0"/>
              </a:rPr>
              <a:t>"})</a:t>
            </a:r>
            <a:endParaRPr lang="fr-FR" dirty="0" smtClean="0">
              <a:latin typeface="Arial Narrow" panose="020B0606020202030204" pitchFamily="34" charset="0"/>
            </a:endParaRPr>
          </a:p>
          <a:p>
            <a:pPr lvl="8"/>
            <a:endParaRPr lang="fr-FR" dirty="0">
              <a:latin typeface="Arial Narrow" panose="020B0606020202030204" pitchFamily="34" charset="0"/>
            </a:endParaRPr>
          </a:p>
          <a:p>
            <a:pPr lvl="8"/>
            <a:endParaRPr lang="fr-FR" dirty="0" smtClean="0">
              <a:latin typeface="Arial Narrow" panose="020B0606020202030204" pitchFamily="34" charset="0"/>
            </a:endParaRPr>
          </a:p>
          <a:p>
            <a:pPr lvl="8"/>
            <a:endParaRPr lang="fr-FR" dirty="0">
              <a:latin typeface="Arial Narrow" panose="020B0606020202030204" pitchFamily="34" charset="0"/>
            </a:endParaRPr>
          </a:p>
          <a:p>
            <a:pPr lvl="1"/>
            <a:r>
              <a:rPr lang="fr-FR" dirty="0" smtClean="0">
                <a:latin typeface="Arial Narrow" panose="020B0606020202030204" pitchFamily="34" charset="0"/>
              </a:rPr>
              <a:t>(</a:t>
            </a:r>
            <a:r>
              <a:rPr lang="fr-FR" dirty="0" err="1">
                <a:latin typeface="Arial Narrow" panose="020B0606020202030204" pitchFamily="34" charset="0"/>
              </a:rPr>
              <a:t>hv:Server</a:t>
            </a:r>
            <a:r>
              <a:rPr lang="fr-FR" dirty="0">
                <a:latin typeface="Arial Narrow" panose="020B0606020202030204" pitchFamily="34" charset="0"/>
              </a:rPr>
              <a:t>)--&gt;(:Configuration)--&gt;(</a:t>
            </a:r>
            <a:r>
              <a:rPr lang="fr-FR" dirty="0" err="1">
                <a:latin typeface="Arial Narrow" panose="020B0606020202030204" pitchFamily="34" charset="0"/>
              </a:rPr>
              <a:t>vm:Server</a:t>
            </a:r>
            <a:r>
              <a:rPr lang="fr-FR" dirty="0">
                <a:latin typeface="Arial Narrow" panose="020B0606020202030204" pitchFamily="34" charset="0"/>
              </a:rPr>
              <a:t>)-[*3]-&gt;(:</a:t>
            </a:r>
            <a:r>
              <a:rPr lang="fr-FR" dirty="0" err="1">
                <a:latin typeface="Arial Narrow" panose="020B0606020202030204" pitchFamily="34" charset="0"/>
              </a:rPr>
              <a:t>ServiceElement</a:t>
            </a:r>
            <a:r>
              <a:rPr lang="fr-FR" dirty="0">
                <a:latin typeface="Arial Narrow" panose="020B0606020202030204" pitchFamily="34" charset="0"/>
              </a:rPr>
              <a:t>)</a:t>
            </a:r>
            <a:endParaRPr lang="fr-FR" dirty="0" smtClean="0">
              <a:latin typeface="Arial Narrow" panose="020B0606020202030204" pitchFamily="34" charset="0"/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 smtClean="0"/>
              <a:t>.</a:t>
            </a:r>
            <a:endParaRPr lang="fr-FR" dirty="0"/>
          </a:p>
        </p:txBody>
      </p:sp>
      <p:sp>
        <p:nvSpPr>
          <p:cNvPr id="5" name="Ellipse 4"/>
          <p:cNvSpPr/>
          <p:nvPr/>
        </p:nvSpPr>
        <p:spPr>
          <a:xfrm>
            <a:off x="827584" y="4005064"/>
            <a:ext cx="1152128" cy="792088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latin typeface="Arial Narrow" panose="020B0606020202030204" pitchFamily="34" charset="0"/>
              </a:rPr>
              <a:t>Server</a:t>
            </a:r>
          </a:p>
          <a:p>
            <a:pPr algn="ctr"/>
            <a:endParaRPr lang="fr-FR" dirty="0">
              <a:latin typeface="Arial Narrow" panose="020B0606020202030204" pitchFamily="34" charset="0"/>
            </a:endParaRPr>
          </a:p>
        </p:txBody>
      </p:sp>
      <p:sp>
        <p:nvSpPr>
          <p:cNvPr id="6" name="Ellipse 5"/>
          <p:cNvSpPr/>
          <p:nvPr/>
        </p:nvSpPr>
        <p:spPr>
          <a:xfrm>
            <a:off x="4139952" y="4005064"/>
            <a:ext cx="1656184" cy="792088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latin typeface="Arial Narrow" panose="020B0606020202030204" pitchFamily="34" charset="0"/>
              </a:rPr>
              <a:t>Config</a:t>
            </a:r>
          </a:p>
          <a:p>
            <a:pPr algn="ctr"/>
            <a:r>
              <a:rPr lang="fr-FR" dirty="0" err="1" smtClean="0">
                <a:latin typeface="Arial Narrow" panose="020B0606020202030204" pitchFamily="34" charset="0"/>
              </a:rPr>
              <a:t>GridEngine</a:t>
            </a:r>
            <a:endParaRPr lang="fr-FR" dirty="0">
              <a:latin typeface="Arial Narrow" panose="020B0606020202030204" pitchFamily="34" charset="0"/>
            </a:endParaRPr>
          </a:p>
        </p:txBody>
      </p:sp>
      <p:sp>
        <p:nvSpPr>
          <p:cNvPr id="7" name="Ellipse 6"/>
          <p:cNvSpPr/>
          <p:nvPr/>
        </p:nvSpPr>
        <p:spPr>
          <a:xfrm>
            <a:off x="827584" y="5301208"/>
            <a:ext cx="1152128" cy="792088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latin typeface="Arial Narrow" panose="020B0606020202030204" pitchFamily="34" charset="0"/>
              </a:rPr>
              <a:t>Server</a:t>
            </a:r>
          </a:p>
          <a:p>
            <a:pPr algn="ctr"/>
            <a:endParaRPr lang="fr-FR" dirty="0">
              <a:latin typeface="Arial Narrow" panose="020B0606020202030204" pitchFamily="34" charset="0"/>
            </a:endParaRPr>
          </a:p>
        </p:txBody>
      </p:sp>
      <p:sp>
        <p:nvSpPr>
          <p:cNvPr id="8" name="Ellipse 7"/>
          <p:cNvSpPr/>
          <p:nvPr/>
        </p:nvSpPr>
        <p:spPr>
          <a:xfrm>
            <a:off x="2483768" y="5301208"/>
            <a:ext cx="1152128" cy="792088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latin typeface="Arial Narrow" panose="020B0606020202030204" pitchFamily="34" charset="0"/>
              </a:rPr>
              <a:t>Config</a:t>
            </a:r>
          </a:p>
          <a:p>
            <a:pPr algn="ctr"/>
            <a:endParaRPr lang="fr-FR" dirty="0">
              <a:latin typeface="Arial Narrow" panose="020B0606020202030204" pitchFamily="34" charset="0"/>
            </a:endParaRPr>
          </a:p>
        </p:txBody>
      </p:sp>
      <p:sp>
        <p:nvSpPr>
          <p:cNvPr id="9" name="Ellipse 8"/>
          <p:cNvSpPr/>
          <p:nvPr/>
        </p:nvSpPr>
        <p:spPr>
          <a:xfrm>
            <a:off x="4139952" y="5301208"/>
            <a:ext cx="1152128" cy="792088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latin typeface="Arial Narrow" panose="020B0606020202030204" pitchFamily="34" charset="0"/>
              </a:rPr>
              <a:t>Server</a:t>
            </a:r>
          </a:p>
          <a:p>
            <a:pPr algn="ctr"/>
            <a:endParaRPr lang="fr-FR" dirty="0">
              <a:latin typeface="Arial Narrow" panose="020B0606020202030204" pitchFamily="34" charset="0"/>
            </a:endParaRPr>
          </a:p>
        </p:txBody>
      </p:sp>
      <p:sp>
        <p:nvSpPr>
          <p:cNvPr id="10" name="Ellipse 9"/>
          <p:cNvSpPr/>
          <p:nvPr/>
        </p:nvSpPr>
        <p:spPr>
          <a:xfrm>
            <a:off x="7020272" y="5301208"/>
            <a:ext cx="1224136" cy="792088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latin typeface="Arial Narrow" panose="020B0606020202030204" pitchFamily="34" charset="0"/>
              </a:rPr>
              <a:t>Service</a:t>
            </a:r>
          </a:p>
          <a:p>
            <a:pPr algn="ctr"/>
            <a:endParaRPr lang="fr-FR" dirty="0">
              <a:latin typeface="Arial Narrow" panose="020B0606020202030204" pitchFamily="34" charset="0"/>
            </a:endParaRPr>
          </a:p>
        </p:txBody>
      </p:sp>
      <p:cxnSp>
        <p:nvCxnSpPr>
          <p:cNvPr id="12" name="Connecteur droit avec flèche 11"/>
          <p:cNvCxnSpPr>
            <a:stCxn id="5" idx="6"/>
            <a:endCxn id="6" idx="2"/>
          </p:cNvCxnSpPr>
          <p:nvPr/>
        </p:nvCxnSpPr>
        <p:spPr>
          <a:xfrm>
            <a:off x="1979712" y="4401108"/>
            <a:ext cx="216024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/>
          <p:cNvCxnSpPr>
            <a:stCxn id="7" idx="6"/>
            <a:endCxn id="8" idx="2"/>
          </p:cNvCxnSpPr>
          <p:nvPr/>
        </p:nvCxnSpPr>
        <p:spPr>
          <a:xfrm>
            <a:off x="1979712" y="5697252"/>
            <a:ext cx="50405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avec flèche 17"/>
          <p:cNvCxnSpPr>
            <a:stCxn id="8" idx="6"/>
            <a:endCxn id="9" idx="2"/>
          </p:cNvCxnSpPr>
          <p:nvPr/>
        </p:nvCxnSpPr>
        <p:spPr>
          <a:xfrm>
            <a:off x="3635896" y="5697252"/>
            <a:ext cx="50405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avec flèche 20"/>
          <p:cNvCxnSpPr>
            <a:stCxn id="9" idx="6"/>
            <a:endCxn id="10" idx="2"/>
          </p:cNvCxnSpPr>
          <p:nvPr/>
        </p:nvCxnSpPr>
        <p:spPr>
          <a:xfrm>
            <a:off x="5292080" y="5697252"/>
            <a:ext cx="1728192" cy="0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2" descr="Neo4j Hom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02" y="0"/>
            <a:ext cx="1458163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5355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Interface REST</a:t>
            </a:r>
          </a:p>
          <a:p>
            <a:pPr lvl="1"/>
            <a:r>
              <a:rPr lang="fr-FR" dirty="0" smtClean="0"/>
              <a:t>Pour exporter les données vers d'autres outils (</a:t>
            </a:r>
            <a:r>
              <a:rPr lang="fr-FR" dirty="0" err="1" smtClean="0"/>
              <a:t>e.g</a:t>
            </a:r>
            <a:r>
              <a:rPr lang="fr-FR" dirty="0" smtClean="0"/>
              <a:t>. décisionnel)</a:t>
            </a:r>
          </a:p>
          <a:p>
            <a:pPr lvl="1"/>
            <a:r>
              <a:rPr lang="fr-FR" dirty="0" smtClean="0"/>
              <a:t>Pour permettre le développement d'autres outils</a:t>
            </a:r>
          </a:p>
          <a:p>
            <a:pPr lvl="8"/>
            <a:endParaRPr lang="fr-FR" dirty="0" smtClean="0"/>
          </a:p>
          <a:p>
            <a:r>
              <a:rPr lang="fr-FR" dirty="0"/>
              <a:t>Analyse d'impact </a:t>
            </a:r>
            <a:r>
              <a:rPr lang="fr-FR" dirty="0" smtClean="0"/>
              <a:t>(J. Moutarde)	</a:t>
            </a:r>
            <a:r>
              <a:rPr lang="fr-FR" dirty="0" smtClean="0">
                <a:sym typeface="Wingdings" panose="05000000000000000000" pitchFamily="2" charset="2"/>
              </a:rPr>
              <a:t> </a:t>
            </a:r>
            <a:r>
              <a:rPr lang="fr-FR" dirty="0"/>
              <a:t>voir </a:t>
            </a:r>
            <a:r>
              <a:rPr lang="fr-FR" dirty="0" err="1" smtClean="0"/>
              <a:t>screenshot</a:t>
            </a:r>
            <a:endParaRPr lang="fr-FR" dirty="0" smtClean="0"/>
          </a:p>
          <a:p>
            <a:pPr lvl="1"/>
            <a:r>
              <a:rPr lang="fr-FR" b="1" dirty="0" smtClean="0"/>
              <a:t>Impact</a:t>
            </a:r>
            <a:r>
              <a:rPr lang="fr-FR" dirty="0" smtClean="0"/>
              <a:t> en fonction de la redondance et de la criticité calculée</a:t>
            </a:r>
          </a:p>
          <a:p>
            <a:pPr lvl="1"/>
            <a:r>
              <a:rPr lang="fr-FR" b="1" dirty="0" smtClean="0"/>
              <a:t>Causes</a:t>
            </a:r>
            <a:r>
              <a:rPr lang="fr-FR" dirty="0" smtClean="0"/>
              <a:t> possibles communes à plusieurs pannes simultanées</a:t>
            </a:r>
          </a:p>
          <a:p>
            <a:pPr lvl="8"/>
            <a:endParaRPr lang="fr-FR" dirty="0"/>
          </a:p>
          <a:p>
            <a:r>
              <a:rPr lang="fr-FR" dirty="0" smtClean="0"/>
              <a:t>Dashboard (J. Moutarde)		</a:t>
            </a:r>
            <a:r>
              <a:rPr lang="fr-FR" dirty="0" smtClean="0">
                <a:sym typeface="Wingdings" panose="05000000000000000000" pitchFamily="2" charset="2"/>
              </a:rPr>
              <a:t> </a:t>
            </a:r>
            <a:r>
              <a:rPr lang="fr-FR" dirty="0" smtClean="0"/>
              <a:t>voir </a:t>
            </a:r>
            <a:r>
              <a:rPr lang="fr-FR" dirty="0" err="1" smtClean="0"/>
              <a:t>screenshot</a:t>
            </a:r>
            <a:endParaRPr lang="fr-FR" dirty="0" smtClean="0"/>
          </a:p>
          <a:p>
            <a:pPr lvl="1"/>
            <a:r>
              <a:rPr lang="fr-FR" dirty="0" smtClean="0"/>
              <a:t>Choix des widgets et de leur disposition dans la page (</a:t>
            </a:r>
            <a:r>
              <a:rPr lang="fr-FR" dirty="0" err="1" smtClean="0"/>
              <a:t>layout</a:t>
            </a:r>
            <a:r>
              <a:rPr lang="fr-FR" dirty="0" smtClean="0"/>
              <a:t>)</a:t>
            </a:r>
          </a:p>
          <a:p>
            <a:pPr lvl="1"/>
            <a:r>
              <a:rPr lang="fr-FR" dirty="0" smtClean="0"/>
              <a:t>Choix des requêtes</a:t>
            </a:r>
          </a:p>
          <a:p>
            <a:pPr lvl="1"/>
            <a:r>
              <a:rPr lang="fr-FR" dirty="0" smtClean="0"/>
              <a:t>Choix du rendu</a:t>
            </a:r>
          </a:p>
          <a:p>
            <a:pPr lvl="8"/>
            <a:endParaRPr lang="fr-FR" dirty="0" smtClean="0"/>
          </a:p>
          <a:p>
            <a:r>
              <a:rPr lang="fr-FR" dirty="0" smtClean="0"/>
              <a:t>Edition de rapports (à développer…)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 smtClean="0"/>
              <a:t>Interfaces utilisateur développées</a:t>
            </a:r>
            <a:endParaRPr lang="fr-FR" dirty="0"/>
          </a:p>
        </p:txBody>
      </p:sp>
      <p:grpSp>
        <p:nvGrpSpPr>
          <p:cNvPr id="7" name="Groupe 6"/>
          <p:cNvGrpSpPr/>
          <p:nvPr/>
        </p:nvGrpSpPr>
        <p:grpSpPr>
          <a:xfrm>
            <a:off x="4139952" y="44623"/>
            <a:ext cx="936104" cy="1080120"/>
            <a:chOff x="7452320" y="149496"/>
            <a:chExt cx="1326515" cy="1396615"/>
          </a:xfrm>
        </p:grpSpPr>
        <p:sp>
          <p:nvSpPr>
            <p:cNvPr id="4" name="Rectangle 3"/>
            <p:cNvSpPr/>
            <p:nvPr/>
          </p:nvSpPr>
          <p:spPr>
            <a:xfrm rot="16200000">
              <a:off x="7639510" y="466531"/>
              <a:ext cx="983432" cy="349361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50" b="1" dirty="0" smtClean="0">
                  <a:latin typeface="Arial Narrow" panose="020B0606020202030204" pitchFamily="34" charset="0"/>
                </a:rPr>
                <a:t>dashboard</a:t>
              </a:r>
              <a:endParaRPr lang="en-US" sz="1050" b="1" dirty="0">
                <a:latin typeface="Arial Narrow" panose="020B0606020202030204" pitchFamily="34" charset="0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 rot="16200000">
              <a:off x="7172853" y="430723"/>
              <a:ext cx="983432" cy="424496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50" b="1" dirty="0" smtClean="0">
                  <a:latin typeface="Arial Narrow" panose="020B0606020202030204" pitchFamily="34" charset="0"/>
                </a:rPr>
                <a:t>Impact analysis</a:t>
              </a:r>
              <a:endParaRPr lang="en-US" sz="1050" b="1" dirty="0">
                <a:latin typeface="Arial Narrow" panose="020B0606020202030204" pitchFamily="34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7452320" y="1196752"/>
              <a:ext cx="1326515" cy="349359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5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REST</a:t>
              </a:r>
              <a:endParaRPr lang="en-US" sz="105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94351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 smtClean="0"/>
              <a:t>Interfaces utilisateur développées</a:t>
            </a:r>
            <a:endParaRPr lang="fr-FR" dirty="0"/>
          </a:p>
        </p:txBody>
      </p:sp>
      <p:pic>
        <p:nvPicPr>
          <p:cNvPr id="1026" name="Picture 2" descr="C:\Users\sreynaud\Desktop\screenshot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96" y="677294"/>
            <a:ext cx="9148596" cy="5848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3499093" y="683404"/>
            <a:ext cx="20810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Analyse d'impact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2962350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 smtClean="0"/>
              <a:t>Interfaces utilisateur développées</a:t>
            </a:r>
            <a:endParaRPr lang="fr-FR" dirty="0"/>
          </a:p>
        </p:txBody>
      </p:sp>
      <p:pic>
        <p:nvPicPr>
          <p:cNvPr id="2050" name="Picture 2" descr="C:\Users\sreynaud\Desktop\screenshot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0230"/>
            <a:ext cx="9144000" cy="5845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3499093" y="683404"/>
            <a:ext cx="20810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Analyse d'impact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4127361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 smtClean="0"/>
              <a:t>Interfaces utilisateur développées</a:t>
            </a:r>
            <a:endParaRPr lang="fr-FR" dirty="0"/>
          </a:p>
        </p:txBody>
      </p:sp>
      <p:pic>
        <p:nvPicPr>
          <p:cNvPr id="1026" name="Picture 2" descr="C:\Users\sreynaud\Desktop\Electre-screensho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8299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3818726" y="755412"/>
            <a:ext cx="14013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D</a:t>
            </a:r>
            <a:r>
              <a:rPr lang="fr-FR" b="1" dirty="0" smtClean="0"/>
              <a:t>ashboard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3455643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 smtClean="0"/>
          </a:p>
          <a:p>
            <a:endParaRPr lang="fr-FR" dirty="0" smtClean="0"/>
          </a:p>
          <a:p>
            <a:r>
              <a:rPr lang="fr-FR" dirty="0" smtClean="0"/>
              <a:t>CMDB</a:t>
            </a:r>
          </a:p>
          <a:p>
            <a:pPr lvl="1"/>
            <a:r>
              <a:rPr lang="fr-FR" dirty="0" smtClean="0"/>
              <a:t>Définition</a:t>
            </a:r>
          </a:p>
          <a:p>
            <a:pPr lvl="1"/>
            <a:r>
              <a:rPr lang="fr-FR" dirty="0" smtClean="0"/>
              <a:t>Application au CC-IN2P3</a:t>
            </a:r>
          </a:p>
          <a:p>
            <a:endParaRPr lang="fr-FR" dirty="0"/>
          </a:p>
          <a:p>
            <a:r>
              <a:rPr lang="fr-FR" dirty="0" smtClean="0"/>
              <a:t>Retour d'expérience sur		        et</a:t>
            </a:r>
          </a:p>
          <a:p>
            <a:endParaRPr lang="fr-FR" dirty="0" smtClean="0"/>
          </a:p>
          <a:p>
            <a:r>
              <a:rPr lang="fr-FR" dirty="0" smtClean="0"/>
              <a:t>Développements effectués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 smtClean="0"/>
              <a:t>Plan</a:t>
            </a:r>
            <a:endParaRPr lang="fr-FR" dirty="0"/>
          </a:p>
        </p:txBody>
      </p:sp>
      <p:pic>
        <p:nvPicPr>
          <p:cNvPr id="4" name="Picture 4" descr="CMDBuild Open Source configuration and management databas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841"/>
          <a:stretch/>
        </p:blipFill>
        <p:spPr bwMode="auto">
          <a:xfrm>
            <a:off x="4211960" y="3259565"/>
            <a:ext cx="1936101" cy="601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Neo4j Hom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245" y="3284984"/>
            <a:ext cx="1458163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0811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Outil d'analyse d'impact</a:t>
            </a:r>
          </a:p>
          <a:p>
            <a:pPr lvl="1"/>
            <a:r>
              <a:rPr lang="fr-FR" dirty="0" smtClean="0"/>
              <a:t>Développé en </a:t>
            </a:r>
            <a:r>
              <a:rPr lang="fr-FR" b="1" dirty="0" smtClean="0"/>
              <a:t>JavaScript</a:t>
            </a:r>
          </a:p>
          <a:p>
            <a:pPr lvl="1"/>
            <a:r>
              <a:rPr lang="fr-FR" dirty="0" smtClean="0"/>
              <a:t>Quelle bibliothèque utiliser pour représenter le sous-graphe ?</a:t>
            </a:r>
            <a:endParaRPr lang="fr-FR" dirty="0" smtClean="0"/>
          </a:p>
          <a:p>
            <a:pPr lvl="2"/>
            <a:r>
              <a:rPr lang="fr-FR" dirty="0" err="1" smtClean="0"/>
              <a:t>Cytoscape</a:t>
            </a:r>
            <a:r>
              <a:rPr lang="fr-FR" dirty="0" smtClean="0"/>
              <a:t> :	interactif, mais algorithmes de </a:t>
            </a:r>
            <a:r>
              <a:rPr lang="fr-FR" dirty="0" err="1" smtClean="0"/>
              <a:t>layout</a:t>
            </a:r>
            <a:r>
              <a:rPr lang="fr-FR" dirty="0" smtClean="0"/>
              <a:t> trop basiques</a:t>
            </a:r>
          </a:p>
          <a:p>
            <a:pPr lvl="2"/>
            <a:r>
              <a:rPr lang="fr-FR" dirty="0" err="1" smtClean="0"/>
              <a:t>Graphviz</a:t>
            </a:r>
            <a:r>
              <a:rPr lang="fr-FR" dirty="0" smtClean="0"/>
              <a:t> :	bons algorithmes de </a:t>
            </a:r>
            <a:r>
              <a:rPr lang="fr-FR" dirty="0" err="1" smtClean="0"/>
              <a:t>layout</a:t>
            </a:r>
            <a:r>
              <a:rPr lang="fr-FR" dirty="0" smtClean="0"/>
              <a:t>, mais par d'interaction</a:t>
            </a:r>
          </a:p>
          <a:p>
            <a:pPr lvl="2"/>
            <a:r>
              <a:rPr lang="fr-FR" dirty="0" smtClean="0">
                <a:sym typeface="Wingdings" panose="05000000000000000000" pitchFamily="2" charset="2"/>
              </a:rPr>
              <a:t> </a:t>
            </a:r>
            <a:r>
              <a:rPr lang="fr-FR" dirty="0" smtClean="0"/>
              <a:t>SOLUTION : combiner ces bibliothèques</a:t>
            </a:r>
          </a:p>
          <a:p>
            <a:pPr lvl="3"/>
            <a:r>
              <a:rPr lang="fr-FR" dirty="0" err="1" smtClean="0"/>
              <a:t>Graphviz</a:t>
            </a:r>
            <a:r>
              <a:rPr lang="fr-FR" dirty="0"/>
              <a:t>	</a:t>
            </a:r>
            <a:r>
              <a:rPr lang="fr-FR" dirty="0" smtClean="0"/>
              <a:t>pour le calcul de la disposition des nœuds (</a:t>
            </a:r>
            <a:r>
              <a:rPr lang="fr-FR" dirty="0" err="1" smtClean="0"/>
              <a:t>layout</a:t>
            </a:r>
            <a:r>
              <a:rPr lang="fr-FR" dirty="0" smtClean="0"/>
              <a:t>)</a:t>
            </a:r>
          </a:p>
          <a:p>
            <a:pPr lvl="3"/>
            <a:r>
              <a:rPr lang="fr-FR" dirty="0" err="1" smtClean="0"/>
              <a:t>Cytoscape</a:t>
            </a:r>
            <a:r>
              <a:rPr lang="fr-FR" dirty="0"/>
              <a:t>	</a:t>
            </a:r>
            <a:r>
              <a:rPr lang="fr-FR" dirty="0" smtClean="0"/>
              <a:t>pour l'affichage et l'interaction avec le graphe</a:t>
            </a:r>
          </a:p>
          <a:p>
            <a:pPr lvl="8"/>
            <a:endParaRPr lang="fr-FR" dirty="0" smtClean="0"/>
          </a:p>
          <a:p>
            <a:r>
              <a:rPr lang="fr-FR" dirty="0" smtClean="0"/>
              <a:t>Dashboard</a:t>
            </a:r>
          </a:p>
          <a:p>
            <a:pPr lvl="1"/>
            <a:r>
              <a:rPr lang="fr-FR" dirty="0" smtClean="0"/>
              <a:t>Basé sur </a:t>
            </a:r>
            <a:r>
              <a:rPr lang="fr-FR" dirty="0" err="1" smtClean="0"/>
              <a:t>angular</a:t>
            </a:r>
            <a:r>
              <a:rPr lang="fr-FR" dirty="0" err="1"/>
              <a:t>-</a:t>
            </a:r>
            <a:r>
              <a:rPr lang="fr-FR" dirty="0" err="1" smtClean="0"/>
              <a:t>dashboard-framework</a:t>
            </a:r>
            <a:r>
              <a:rPr lang="fr-FR" dirty="0" smtClean="0"/>
              <a:t> (</a:t>
            </a:r>
            <a:r>
              <a:rPr lang="fr-FR" dirty="0" err="1" smtClean="0"/>
              <a:t>adf</a:t>
            </a:r>
            <a:r>
              <a:rPr lang="fr-FR" dirty="0" smtClean="0"/>
              <a:t>)</a:t>
            </a:r>
          </a:p>
          <a:p>
            <a:pPr lvl="2"/>
            <a:r>
              <a:rPr lang="fr-FR" dirty="0" smtClean="0"/>
              <a:t>et par conséquent sur le </a:t>
            </a:r>
            <a:r>
              <a:rPr lang="fr-FR" dirty="0" err="1" smtClean="0"/>
              <a:t>framework</a:t>
            </a:r>
            <a:r>
              <a:rPr lang="fr-FR" dirty="0" smtClean="0"/>
              <a:t> </a:t>
            </a:r>
            <a:r>
              <a:rPr lang="fr-FR" b="1" dirty="0" err="1" smtClean="0"/>
              <a:t>AngularJS</a:t>
            </a:r>
            <a:r>
              <a:rPr lang="fr-FR" dirty="0" smtClean="0"/>
              <a:t> de Google…</a:t>
            </a:r>
          </a:p>
          <a:p>
            <a:pPr lvl="1"/>
            <a:r>
              <a:rPr lang="fr-FR" dirty="0" smtClean="0"/>
              <a:t>Développement de </a:t>
            </a:r>
            <a:r>
              <a:rPr lang="fr-FR" dirty="0" smtClean="0"/>
              <a:t>widgets </a:t>
            </a:r>
            <a:r>
              <a:rPr lang="fr-FR" dirty="0" smtClean="0"/>
              <a:t>réutilisables, indépendants du projet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 smtClean="0"/>
              <a:t>Implémentation des interfaces utilisateur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41945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Entièrement développé par assemblage…</a:t>
            </a:r>
          </a:p>
          <a:p>
            <a:pPr lvl="1"/>
            <a:r>
              <a:rPr lang="fr-FR" dirty="0" smtClean="0"/>
              <a:t>de composants logiciels réutilisables</a:t>
            </a:r>
          </a:p>
          <a:p>
            <a:pPr lvl="2"/>
            <a:r>
              <a:rPr lang="fr-FR" dirty="0" smtClean="0"/>
              <a:t>pour les protocoles et technologies</a:t>
            </a:r>
          </a:p>
          <a:p>
            <a:pPr lvl="2"/>
            <a:r>
              <a:rPr lang="fr-FR" dirty="0" smtClean="0"/>
              <a:t>pour les formats de données (en entrée et en sortie)</a:t>
            </a:r>
          </a:p>
          <a:p>
            <a:pPr lvl="2"/>
            <a:r>
              <a:rPr lang="fr-FR" dirty="0" smtClean="0"/>
              <a:t>pour les mécanisme de cache</a:t>
            </a:r>
          </a:p>
          <a:p>
            <a:pPr lvl="2"/>
            <a:r>
              <a:rPr lang="fr-FR" dirty="0"/>
              <a:t>p</a:t>
            </a:r>
            <a:r>
              <a:rPr lang="fr-FR" dirty="0" smtClean="0"/>
              <a:t>our la sécurité</a:t>
            </a:r>
          </a:p>
          <a:p>
            <a:pPr lvl="1"/>
            <a:r>
              <a:rPr lang="fr-FR" dirty="0" smtClean="0"/>
              <a:t>de </a:t>
            </a:r>
            <a:r>
              <a:rPr lang="fr-FR" dirty="0" err="1" smtClean="0"/>
              <a:t>templates</a:t>
            </a:r>
            <a:r>
              <a:rPr lang="fr-FR" dirty="0" smtClean="0"/>
              <a:t> (règles de transformation du flux de données)</a:t>
            </a:r>
          </a:p>
          <a:p>
            <a:pPr lvl="8"/>
            <a:endParaRPr lang="fr-FR" dirty="0"/>
          </a:p>
          <a:p>
            <a:r>
              <a:rPr lang="fr-FR" dirty="0" smtClean="0"/>
              <a:t>…grâce au </a:t>
            </a:r>
            <a:r>
              <a:rPr lang="fr-FR" dirty="0" err="1" smtClean="0"/>
              <a:t>framework</a:t>
            </a:r>
            <a:r>
              <a:rPr lang="fr-FR" dirty="0" smtClean="0"/>
              <a:t> Lavoisier</a:t>
            </a:r>
          </a:p>
          <a:p>
            <a:pPr lvl="1"/>
            <a:r>
              <a:rPr lang="fr-FR" dirty="0">
                <a:hlinkClick r:id="rId2"/>
              </a:rPr>
              <a:t>http://software.in2p3.fr/lavoisier</a:t>
            </a:r>
            <a:r>
              <a:rPr lang="fr-FR" dirty="0" smtClean="0">
                <a:hlinkClick r:id="rId2"/>
              </a:rPr>
              <a:t>/</a:t>
            </a:r>
            <a:endParaRPr lang="fr-FR" dirty="0" smtClean="0"/>
          </a:p>
          <a:p>
            <a:pPr lvl="1"/>
            <a:r>
              <a:rPr lang="fr-FR" dirty="0" smtClean="0"/>
              <a:t>voir la présentation au JI-2014 (C. L'Orphelin)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 smtClean="0"/>
              <a:t>Implémentation de l'import des données</a:t>
            </a:r>
            <a:endParaRPr lang="fr-FR" dirty="0"/>
          </a:p>
        </p:txBody>
      </p:sp>
      <p:pic>
        <p:nvPicPr>
          <p:cNvPr id="4" name="Picture 2" descr="Lavoisier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368" b="14038"/>
          <a:stretch/>
        </p:blipFill>
        <p:spPr bwMode="auto">
          <a:xfrm>
            <a:off x="6876256" y="3789040"/>
            <a:ext cx="2111254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4686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Définition du </a:t>
            </a:r>
            <a:r>
              <a:rPr lang="fr-FR" b="1" dirty="0" smtClean="0"/>
              <a:t>modèle</a:t>
            </a:r>
            <a:r>
              <a:rPr lang="fr-FR" dirty="0" smtClean="0"/>
              <a:t> : compromis entre…</a:t>
            </a:r>
          </a:p>
          <a:p>
            <a:pPr lvl="1"/>
            <a:r>
              <a:rPr lang="fr-FR" dirty="0" smtClean="0"/>
              <a:t>Simplicité</a:t>
            </a:r>
          </a:p>
          <a:p>
            <a:pPr lvl="1"/>
            <a:r>
              <a:rPr lang="fr-FR" dirty="0" smtClean="0"/>
              <a:t>Compatibilité avec l'ensemble des services du CC-IN2P3</a:t>
            </a:r>
          </a:p>
          <a:p>
            <a:pPr lvl="1"/>
            <a:r>
              <a:rPr lang="fr-FR" dirty="0" smtClean="0"/>
              <a:t>Compatibilité avec l'analyse d'impact </a:t>
            </a:r>
            <a:r>
              <a:rPr lang="fr-FR" dirty="0"/>
              <a:t>(</a:t>
            </a:r>
            <a:r>
              <a:rPr lang="fr-FR" dirty="0" smtClean="0"/>
              <a:t>graphe acyclique orienté)</a:t>
            </a:r>
          </a:p>
          <a:p>
            <a:pPr lvl="8"/>
            <a:endParaRPr lang="fr-FR" dirty="0" smtClean="0"/>
          </a:p>
          <a:p>
            <a:r>
              <a:rPr lang="fr-FR" b="1" dirty="0" smtClean="0"/>
              <a:t>Hétérogénéité</a:t>
            </a:r>
            <a:r>
              <a:rPr lang="fr-FR" dirty="0" smtClean="0"/>
              <a:t> des technologies/formats employées</a:t>
            </a:r>
          </a:p>
          <a:p>
            <a:pPr lvl="1"/>
            <a:r>
              <a:rPr lang="fr-FR" dirty="0" smtClean="0"/>
              <a:t>D'où la nécessité d'utiliser un </a:t>
            </a:r>
            <a:r>
              <a:rPr lang="fr-FR" dirty="0" err="1" smtClean="0"/>
              <a:t>framework</a:t>
            </a:r>
            <a:r>
              <a:rPr lang="fr-FR" dirty="0" smtClean="0"/>
              <a:t> comme Lavoisier</a:t>
            </a:r>
          </a:p>
          <a:p>
            <a:pPr lvl="8"/>
            <a:endParaRPr lang="fr-FR" dirty="0"/>
          </a:p>
          <a:p>
            <a:r>
              <a:rPr lang="fr-FR" dirty="0" smtClean="0"/>
              <a:t>Quelle décision en cas d'</a:t>
            </a:r>
            <a:r>
              <a:rPr lang="fr-FR" b="1" dirty="0" smtClean="0"/>
              <a:t>incohérence</a:t>
            </a:r>
            <a:r>
              <a:rPr lang="fr-FR" dirty="0" smtClean="0"/>
              <a:t> détectée?</a:t>
            </a:r>
          </a:p>
          <a:p>
            <a:pPr lvl="1"/>
            <a:r>
              <a:rPr lang="fr-FR" dirty="0" smtClean="0"/>
              <a:t>Annuler</a:t>
            </a:r>
            <a:r>
              <a:rPr lang="fr-FR" dirty="0"/>
              <a:t> </a:t>
            </a:r>
            <a:r>
              <a:rPr lang="fr-FR" dirty="0" smtClean="0"/>
              <a:t>la </a:t>
            </a:r>
            <a:r>
              <a:rPr lang="fr-FR" dirty="0" smtClean="0"/>
              <a:t>mise à jour pour garder la cohérence ?</a:t>
            </a:r>
          </a:p>
          <a:p>
            <a:pPr lvl="1"/>
            <a:r>
              <a:rPr lang="fr-FR" dirty="0" smtClean="0"/>
              <a:t>Continuer la </a:t>
            </a:r>
            <a:r>
              <a:rPr lang="fr-FR" dirty="0" smtClean="0"/>
              <a:t>mise à jour pour avoir des données fraiches ?</a:t>
            </a:r>
          </a:p>
          <a:p>
            <a:pPr lvl="2"/>
            <a:r>
              <a:rPr lang="fr-FR" dirty="0" smtClean="0"/>
              <a:t>Quel niveau de tolérance ?</a:t>
            </a:r>
            <a:endParaRPr lang="fr-FR" dirty="0" smtClean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 smtClean="0"/>
              <a:t>Principales difficultés rencontrées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95825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Concernant l'outil d'import des données</a:t>
            </a:r>
          </a:p>
          <a:p>
            <a:pPr lvl="1"/>
            <a:r>
              <a:rPr lang="fr-FR" dirty="0" smtClean="0"/>
              <a:t>Améliorer la gestion des incohérences détectées (notifier ?)</a:t>
            </a:r>
          </a:p>
          <a:p>
            <a:pPr lvl="1"/>
            <a:r>
              <a:rPr lang="fr-FR" dirty="0" smtClean="0"/>
              <a:t>Remplacer </a:t>
            </a:r>
            <a:r>
              <a:rPr lang="fr-FR" dirty="0" err="1" smtClean="0"/>
              <a:t>CMDBBuild</a:t>
            </a:r>
            <a:r>
              <a:rPr lang="fr-FR" dirty="0" smtClean="0"/>
              <a:t> par une BD (pour l'historique)?</a:t>
            </a:r>
          </a:p>
          <a:p>
            <a:pPr lvl="8"/>
            <a:endParaRPr lang="fr-FR" dirty="0" smtClean="0"/>
          </a:p>
          <a:p>
            <a:r>
              <a:rPr lang="fr-FR" dirty="0" smtClean="0"/>
              <a:t>Concernant l'intégration des services</a:t>
            </a:r>
          </a:p>
          <a:p>
            <a:pPr lvl="1"/>
            <a:r>
              <a:rPr lang="fr-FR" dirty="0" smtClean="0"/>
              <a:t>Suivre l'évolution des services déjà intégrés</a:t>
            </a:r>
          </a:p>
          <a:p>
            <a:pPr lvl="2"/>
            <a:r>
              <a:rPr lang="fr-FR" dirty="0" smtClean="0"/>
              <a:t>Nouvelles informations disponibles (</a:t>
            </a:r>
            <a:r>
              <a:rPr lang="fr-FR" dirty="0" err="1" smtClean="0"/>
              <a:t>e.g</a:t>
            </a:r>
            <a:r>
              <a:rPr lang="fr-FR" dirty="0" smtClean="0"/>
              <a:t>. redondance)</a:t>
            </a:r>
          </a:p>
          <a:p>
            <a:pPr lvl="2"/>
            <a:r>
              <a:rPr lang="fr-FR" dirty="0" smtClean="0"/>
              <a:t>Informations disponibles autrement (</a:t>
            </a:r>
            <a:r>
              <a:rPr lang="fr-FR" dirty="0" err="1" smtClean="0"/>
              <a:t>e.g</a:t>
            </a:r>
            <a:r>
              <a:rPr lang="fr-FR" dirty="0" smtClean="0"/>
              <a:t>. changement de techno.)</a:t>
            </a:r>
          </a:p>
          <a:p>
            <a:pPr lvl="1"/>
            <a:r>
              <a:rPr lang="fr-FR" dirty="0" smtClean="0"/>
              <a:t>Continuer d'intégrer d'autres services</a:t>
            </a:r>
          </a:p>
          <a:p>
            <a:pPr lvl="8"/>
            <a:endParaRPr lang="fr-FR" dirty="0" smtClean="0"/>
          </a:p>
          <a:p>
            <a:r>
              <a:rPr lang="fr-FR" dirty="0" smtClean="0"/>
              <a:t>Concernant les interfaces</a:t>
            </a:r>
          </a:p>
          <a:p>
            <a:pPr lvl="1"/>
            <a:r>
              <a:rPr lang="fr-FR" dirty="0" smtClean="0"/>
              <a:t>Analyse d'impact :	affiner le calcul de la criticité</a:t>
            </a:r>
          </a:p>
          <a:p>
            <a:pPr lvl="1"/>
            <a:r>
              <a:rPr lang="fr-FR" dirty="0" smtClean="0"/>
              <a:t>Dashboard :		à terminer</a:t>
            </a:r>
          </a:p>
          <a:p>
            <a:pPr lvl="1"/>
            <a:r>
              <a:rPr lang="fr-FR" dirty="0" smtClean="0"/>
              <a:t>Edition de rapports :	à développer (basé sur jasper reports)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 smtClean="0"/>
              <a:t>Perspectives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3026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 algn="ctr">
              <a:buNone/>
            </a:pPr>
            <a:endParaRPr lang="fr-FR" sz="7200" dirty="0" smtClean="0"/>
          </a:p>
          <a:p>
            <a:pPr marL="109728" indent="0" algn="ctr">
              <a:buNone/>
            </a:pPr>
            <a:endParaRPr lang="fr-FR" sz="5400" dirty="0"/>
          </a:p>
          <a:p>
            <a:pPr marL="109728" indent="0" algn="ctr">
              <a:buNone/>
            </a:pPr>
            <a:r>
              <a:rPr lang="fr-FR" sz="7200" dirty="0" smtClean="0"/>
              <a:t>Merci</a:t>
            </a:r>
            <a:endParaRPr lang="fr-FR" sz="720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28887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CMDB = Configuration Management </a:t>
            </a:r>
            <a:r>
              <a:rPr lang="fr-FR" dirty="0" err="1" smtClean="0"/>
              <a:t>DataBase</a:t>
            </a:r>
            <a:endParaRPr lang="fr-FR" dirty="0" smtClean="0"/>
          </a:p>
          <a:p>
            <a:pPr lvl="8"/>
            <a:endParaRPr lang="fr-FR" dirty="0" smtClean="0"/>
          </a:p>
          <a:p>
            <a:r>
              <a:rPr lang="fr-FR" dirty="0" smtClean="0"/>
              <a:t>C'est une base de données unifiant les composants d'un système informatique</a:t>
            </a:r>
          </a:p>
          <a:p>
            <a:pPr lvl="1"/>
            <a:r>
              <a:rPr lang="fr-FR" dirty="0" smtClean="0">
                <a:solidFill>
                  <a:schemeClr val="bg1">
                    <a:lumMod val="65000"/>
                  </a:schemeClr>
                </a:solidFill>
              </a:rPr>
              <a:t>@CC : le système considéré est le centre de calcul de l'IN2P3</a:t>
            </a:r>
          </a:p>
          <a:p>
            <a:pPr lvl="8"/>
            <a:endParaRPr lang="fr-FR" dirty="0" smtClean="0"/>
          </a:p>
          <a:p>
            <a:r>
              <a:rPr lang="fr-FR" dirty="0" smtClean="0"/>
              <a:t>Elle permet</a:t>
            </a:r>
          </a:p>
          <a:p>
            <a:pPr lvl="1"/>
            <a:r>
              <a:rPr lang="fr-FR" dirty="0" smtClean="0"/>
              <a:t>de comprendre l'organisation entre ceux-ci	</a:t>
            </a:r>
            <a:r>
              <a:rPr lang="fr-FR" dirty="0" smtClean="0">
                <a:sym typeface="Wingdings" panose="05000000000000000000" pitchFamily="2" charset="2"/>
              </a:rPr>
              <a:t></a:t>
            </a:r>
            <a:r>
              <a:rPr lang="fr-FR" dirty="0" smtClean="0"/>
              <a:t>	</a:t>
            </a:r>
            <a:r>
              <a:rPr lang="fr-FR" dirty="0" smtClean="0">
                <a:solidFill>
                  <a:srgbClr val="00B050"/>
                </a:solidFill>
              </a:rPr>
              <a:t>OUI</a:t>
            </a:r>
          </a:p>
          <a:p>
            <a:pPr lvl="2"/>
            <a:r>
              <a:rPr lang="fr-FR" dirty="0" smtClean="0">
                <a:solidFill>
                  <a:schemeClr val="bg1">
                    <a:lumMod val="65000"/>
                  </a:schemeClr>
                </a:solidFill>
              </a:rPr>
              <a:t>@CC : plus de 20 000 relations mises-à-jour automatiquement</a:t>
            </a:r>
          </a:p>
          <a:p>
            <a:pPr lvl="1"/>
            <a:r>
              <a:rPr lang="fr-FR" dirty="0" smtClean="0"/>
              <a:t>et de modifier leur configuration		</a:t>
            </a:r>
            <a:r>
              <a:rPr lang="fr-FR" dirty="0" smtClean="0">
                <a:sym typeface="Wingdings" panose="05000000000000000000" pitchFamily="2" charset="2"/>
              </a:rPr>
              <a:t></a:t>
            </a:r>
            <a:r>
              <a:rPr lang="fr-FR" dirty="0" smtClean="0"/>
              <a:t>	</a:t>
            </a:r>
            <a:r>
              <a:rPr lang="fr-FR" dirty="0" smtClean="0">
                <a:solidFill>
                  <a:srgbClr val="C00000"/>
                </a:solidFill>
              </a:rPr>
              <a:t>NON</a:t>
            </a:r>
          </a:p>
          <a:p>
            <a:pPr lvl="2"/>
            <a:r>
              <a:rPr lang="fr-FR" dirty="0" smtClean="0">
                <a:solidFill>
                  <a:schemeClr val="bg1">
                    <a:lumMod val="65000"/>
                  </a:schemeClr>
                </a:solidFill>
              </a:rPr>
              <a:t>@CC : la configuration est modifiée par les experts avec leurs outils</a:t>
            </a:r>
          </a:p>
          <a:p>
            <a:pPr lvl="8"/>
            <a:endParaRPr lang="fr-FR" dirty="0"/>
          </a:p>
          <a:p>
            <a:r>
              <a:rPr lang="fr-FR" dirty="0" smtClean="0"/>
              <a:t>Un composant fondamental d'une architecture ITIL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 smtClean="0"/>
              <a:t>CMDB : définition de Wikipédia</a:t>
            </a:r>
            <a:r>
              <a:rPr lang="fr-FR" dirty="0"/>
              <a:t>	</a:t>
            </a:r>
            <a:r>
              <a:rPr lang="fr-FR" dirty="0" smtClean="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fr-FR" dirty="0" smtClean="0">
                <a:sym typeface="Wingdings" panose="05000000000000000000" pitchFamily="2" charset="2"/>
              </a:rPr>
              <a:t> </a:t>
            </a:r>
            <a:r>
              <a:rPr lang="fr-FR" dirty="0" smtClean="0">
                <a:solidFill>
                  <a:schemeClr val="bg1">
                    <a:lumMod val="75000"/>
                  </a:schemeClr>
                </a:solidFill>
                <a:sym typeface="Wingdings" panose="05000000000000000000" pitchFamily="2" charset="2"/>
              </a:rPr>
              <a:t>application au CC-IN2P3</a:t>
            </a:r>
            <a:endParaRPr lang="fr-FR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0018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La CMDB contient des informations sur</a:t>
            </a:r>
          </a:p>
          <a:p>
            <a:pPr lvl="1"/>
            <a:r>
              <a:rPr lang="fr-FR" dirty="0" smtClean="0"/>
              <a:t>les principaux composants du système d'information</a:t>
            </a:r>
          </a:p>
          <a:p>
            <a:pPr lvl="2">
              <a:tabLst>
                <a:tab pos="2235200" algn="l"/>
              </a:tabLst>
            </a:pPr>
            <a:r>
              <a:rPr lang="fr-FR" dirty="0" smtClean="0">
                <a:solidFill>
                  <a:schemeClr val="bg1">
                    <a:lumMod val="65000"/>
                  </a:schemeClr>
                </a:solidFill>
              </a:rPr>
              <a:t>matériel :	routeurs, switch, racks, machines physiques/virtuelles</a:t>
            </a:r>
          </a:p>
          <a:p>
            <a:pPr lvl="2">
              <a:tabLst>
                <a:tab pos="2235200" algn="l"/>
              </a:tabLst>
            </a:pPr>
            <a:r>
              <a:rPr lang="fr-FR" dirty="0" smtClean="0">
                <a:solidFill>
                  <a:schemeClr val="bg1">
                    <a:lumMod val="65000"/>
                  </a:schemeClr>
                </a:solidFill>
              </a:rPr>
              <a:t>logiciel : 	instances de service, composants constituant l'instance</a:t>
            </a:r>
          </a:p>
          <a:p>
            <a:pPr lvl="2">
              <a:tabLst>
                <a:tab pos="2235200" algn="l"/>
              </a:tabLst>
            </a:pPr>
            <a:r>
              <a:rPr lang="fr-FR" dirty="0" smtClean="0">
                <a:solidFill>
                  <a:schemeClr val="bg1">
                    <a:lumMod val="65000"/>
                  </a:schemeClr>
                </a:solidFill>
              </a:rPr>
              <a:t>humains :	utilisateurs, </a:t>
            </a:r>
            <a:r>
              <a:rPr lang="fr-FR" dirty="0">
                <a:solidFill>
                  <a:schemeClr val="bg1">
                    <a:lumMod val="65000"/>
                  </a:schemeClr>
                </a:solidFill>
              </a:rPr>
              <a:t>experts de services</a:t>
            </a:r>
            <a:endParaRPr lang="fr-FR" dirty="0" smtClean="0">
              <a:solidFill>
                <a:schemeClr val="bg1">
                  <a:lumMod val="65000"/>
                </a:schemeClr>
              </a:solidFill>
            </a:endParaRPr>
          </a:p>
          <a:p>
            <a:pPr lvl="8"/>
            <a:endParaRPr lang="fr-FR" dirty="0" smtClean="0"/>
          </a:p>
          <a:p>
            <a:pPr lvl="1"/>
            <a:r>
              <a:rPr lang="fr-FR" dirty="0" smtClean="0"/>
              <a:t>les relations importantes entre eux</a:t>
            </a:r>
          </a:p>
          <a:p>
            <a:pPr lvl="2"/>
            <a:r>
              <a:rPr lang="fr-FR" dirty="0" smtClean="0">
                <a:solidFill>
                  <a:schemeClr val="bg1">
                    <a:lumMod val="65000"/>
                  </a:schemeClr>
                </a:solidFill>
              </a:rPr>
              <a:t>par exemple, pour une instance de service :</a:t>
            </a:r>
          </a:p>
          <a:p>
            <a:pPr lvl="3"/>
            <a:r>
              <a:rPr lang="fr-FR" dirty="0" smtClean="0">
                <a:solidFill>
                  <a:schemeClr val="bg1">
                    <a:lumMod val="65000"/>
                  </a:schemeClr>
                </a:solidFill>
              </a:rPr>
              <a:t>quelles machines le font tourner ?</a:t>
            </a:r>
          </a:p>
          <a:p>
            <a:pPr lvl="3"/>
            <a:r>
              <a:rPr lang="fr-FR" dirty="0" smtClean="0">
                <a:solidFill>
                  <a:schemeClr val="bg1">
                    <a:lumMod val="65000"/>
                  </a:schemeClr>
                </a:solidFill>
              </a:rPr>
              <a:t>quels utilisateurs l'utilisent ?</a:t>
            </a:r>
          </a:p>
          <a:p>
            <a:pPr lvl="3"/>
            <a:r>
              <a:rPr lang="fr-FR" dirty="0" smtClean="0">
                <a:solidFill>
                  <a:schemeClr val="bg1">
                    <a:lumMod val="65000"/>
                  </a:schemeClr>
                </a:solidFill>
              </a:rPr>
              <a:t>quels autres services en dépendent ?</a:t>
            </a:r>
            <a:endParaRPr lang="fr-FR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 smtClean="0"/>
              <a:t>CMDB : définition </a:t>
            </a:r>
            <a:r>
              <a:rPr lang="fr-FR" dirty="0"/>
              <a:t>de </a:t>
            </a:r>
            <a:r>
              <a:rPr lang="fr-FR" dirty="0" smtClean="0"/>
              <a:t>Wikipédia	</a:t>
            </a:r>
            <a:r>
              <a:rPr lang="fr-FR" dirty="0" smtClean="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fr-FR" dirty="0" smtClean="0">
                <a:sym typeface="Wingdings" panose="05000000000000000000" pitchFamily="2" charset="2"/>
              </a:rPr>
              <a:t> </a:t>
            </a:r>
            <a:r>
              <a:rPr lang="fr-FR" dirty="0">
                <a:solidFill>
                  <a:schemeClr val="bg1">
                    <a:lumMod val="75000"/>
                  </a:schemeClr>
                </a:solidFill>
                <a:sym typeface="Wingdings" panose="05000000000000000000" pitchFamily="2" charset="2"/>
              </a:rPr>
              <a:t>application au CC-IN2P3</a:t>
            </a:r>
            <a:endParaRPr lang="fr-FR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074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 smtClean="0">
                <a:sym typeface="Wingdings" panose="05000000000000000000" pitchFamily="2" charset="2"/>
              </a:rPr>
              <a:t>Le modèle de données de la CMDB du CC</a:t>
            </a:r>
            <a:endParaRPr lang="fr-FR" dirty="0"/>
          </a:p>
        </p:txBody>
      </p:sp>
      <p:pic>
        <p:nvPicPr>
          <p:cNvPr id="1026" name="Picture 2" descr="C:\Users\sreynaud\Desktop\Capture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87" r="8050"/>
          <a:stretch/>
        </p:blipFill>
        <p:spPr bwMode="auto">
          <a:xfrm>
            <a:off x="2923942" y="454698"/>
            <a:ext cx="6184562" cy="6358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Espace réservé du contenu 6"/>
          <p:cNvSpPr>
            <a:spLocks noGrp="1"/>
          </p:cNvSpPr>
          <p:nvPr>
            <p:ph sz="quarter" idx="4294967295"/>
          </p:nvPr>
        </p:nvSpPr>
        <p:spPr>
          <a:xfrm>
            <a:off x="179512" y="692696"/>
            <a:ext cx="4191000" cy="55626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r>
              <a:rPr lang="fr-FR" dirty="0" smtClean="0"/>
              <a:t>Nœud = classe d'objets</a:t>
            </a:r>
          </a:p>
          <a:p>
            <a:r>
              <a:rPr lang="fr-FR" dirty="0" smtClean="0"/>
              <a:t>Flèche = impact</a:t>
            </a:r>
          </a:p>
        </p:txBody>
      </p:sp>
      <p:sp>
        <p:nvSpPr>
          <p:cNvPr id="2" name="Ellipse 1"/>
          <p:cNvSpPr/>
          <p:nvPr/>
        </p:nvSpPr>
        <p:spPr>
          <a:xfrm>
            <a:off x="4419928" y="4941168"/>
            <a:ext cx="1448216" cy="360040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/>
          <p:cNvSpPr/>
          <p:nvPr/>
        </p:nvSpPr>
        <p:spPr>
          <a:xfrm>
            <a:off x="4845823" y="5661248"/>
            <a:ext cx="792088" cy="360040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/>
          <p:cNvSpPr/>
          <p:nvPr/>
        </p:nvSpPr>
        <p:spPr>
          <a:xfrm>
            <a:off x="6300192" y="4077072"/>
            <a:ext cx="724108" cy="360040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/>
          <p:cNvSpPr/>
          <p:nvPr/>
        </p:nvSpPr>
        <p:spPr>
          <a:xfrm>
            <a:off x="6016222" y="3212976"/>
            <a:ext cx="1220073" cy="360040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/>
          <p:cNvSpPr/>
          <p:nvPr/>
        </p:nvSpPr>
        <p:spPr>
          <a:xfrm>
            <a:off x="5778022" y="2348880"/>
            <a:ext cx="1746306" cy="360040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Ellipse 14"/>
          <p:cNvSpPr/>
          <p:nvPr/>
        </p:nvSpPr>
        <p:spPr>
          <a:xfrm>
            <a:off x="4121838" y="1484784"/>
            <a:ext cx="1022198" cy="360040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4801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Pour chaque service, au minimum :</a:t>
            </a:r>
          </a:p>
          <a:p>
            <a:pPr lvl="1"/>
            <a:r>
              <a:rPr lang="fr-FR" dirty="0" smtClean="0"/>
              <a:t>Dépendance sur le matériel</a:t>
            </a:r>
          </a:p>
          <a:p>
            <a:pPr lvl="2"/>
            <a:r>
              <a:rPr lang="fr-FR" dirty="0" smtClean="0">
                <a:sym typeface="Wingdings" panose="05000000000000000000" pitchFamily="2" charset="2"/>
              </a:rPr>
              <a:t>Fourni par l'infrastructure (smurf-</a:t>
            </a:r>
            <a:r>
              <a:rPr lang="fr-FR" dirty="0" err="1" smtClean="0">
                <a:sym typeface="Wingdings" panose="05000000000000000000" pitchFamily="2" charset="2"/>
              </a:rPr>
              <a:t>db</a:t>
            </a:r>
            <a:r>
              <a:rPr lang="fr-FR" dirty="0" smtClean="0">
                <a:sym typeface="Wingdings" panose="05000000000000000000" pitchFamily="2" charset="2"/>
              </a:rPr>
              <a:t>, </a:t>
            </a:r>
            <a:r>
              <a:rPr lang="fr-FR" dirty="0" err="1" smtClean="0">
                <a:sym typeface="Wingdings" panose="05000000000000000000" pitchFamily="2" charset="2"/>
              </a:rPr>
              <a:t>puppet-db</a:t>
            </a:r>
            <a:r>
              <a:rPr lang="fr-FR" dirty="0" smtClean="0">
                <a:sym typeface="Wingdings" panose="05000000000000000000" pitchFamily="2" charset="2"/>
              </a:rPr>
              <a:t>, DNS…)</a:t>
            </a:r>
          </a:p>
          <a:p>
            <a:pPr lvl="1"/>
            <a:r>
              <a:rPr lang="fr-FR" dirty="0" smtClean="0">
                <a:sym typeface="Wingdings" panose="05000000000000000000" pitchFamily="2" charset="2"/>
              </a:rPr>
              <a:t>Dépendance (macroscopiques) sur d'autres services</a:t>
            </a:r>
          </a:p>
          <a:p>
            <a:pPr lvl="2"/>
            <a:r>
              <a:rPr lang="fr-FR" dirty="0" smtClean="0"/>
              <a:t>164 relations maintenues manuellement pour </a:t>
            </a:r>
            <a:r>
              <a:rPr lang="fr-FR" dirty="0" smtClean="0"/>
              <a:t>l'astreinte</a:t>
            </a:r>
          </a:p>
          <a:p>
            <a:pPr lvl="8"/>
            <a:endParaRPr lang="fr-FR" dirty="0" smtClean="0"/>
          </a:p>
          <a:p>
            <a:r>
              <a:rPr lang="fr-FR" dirty="0" smtClean="0"/>
              <a:t>Pour certains services, interroger/analyser les informations de configuration pour en extraire…</a:t>
            </a:r>
          </a:p>
          <a:p>
            <a:pPr lvl="1"/>
            <a:r>
              <a:rPr lang="fr-FR" dirty="0" smtClean="0"/>
              <a:t>Relations avec </a:t>
            </a:r>
            <a:r>
              <a:rPr lang="fr-FR" dirty="0" smtClean="0"/>
              <a:t>les groupes </a:t>
            </a:r>
            <a:r>
              <a:rPr lang="fr-FR" dirty="0" smtClean="0"/>
              <a:t>d'utilisateurs	(+ niveau criticité)</a:t>
            </a:r>
            <a:endParaRPr lang="fr-FR" dirty="0" smtClean="0"/>
          </a:p>
          <a:p>
            <a:pPr lvl="1"/>
            <a:r>
              <a:rPr lang="fr-FR" dirty="0" smtClean="0"/>
              <a:t>Relations entre les </a:t>
            </a:r>
            <a:r>
              <a:rPr lang="fr-FR" dirty="0" smtClean="0"/>
              <a:t>composants		(+ redondance)</a:t>
            </a:r>
          </a:p>
          <a:p>
            <a:pPr lvl="1"/>
            <a:r>
              <a:rPr lang="fr-FR" dirty="0" smtClean="0"/>
              <a:t>Relations avec les autres services		(+ niveau criticité)</a:t>
            </a:r>
            <a:endParaRPr lang="fr-FR" dirty="0" smtClean="0"/>
          </a:p>
          <a:p>
            <a:r>
              <a:rPr lang="fr-FR" dirty="0" smtClean="0"/>
              <a:t>Services </a:t>
            </a:r>
            <a:r>
              <a:rPr lang="fr-FR" dirty="0" smtClean="0"/>
              <a:t>ayant ce niveau d'intégration aujourd'hui</a:t>
            </a:r>
          </a:p>
          <a:p>
            <a:pPr lvl="1"/>
            <a:r>
              <a:rPr lang="fr-FR" dirty="0" err="1" smtClean="0">
                <a:latin typeface="Arial Narrow" panose="020B0606020202030204" pitchFamily="34" charset="0"/>
              </a:rPr>
              <a:t>dCache</a:t>
            </a:r>
            <a:r>
              <a:rPr lang="fr-FR" dirty="0" smtClean="0">
                <a:latin typeface="Arial Narrow" panose="020B0606020202030204" pitchFamily="34" charset="0"/>
              </a:rPr>
              <a:t>, </a:t>
            </a:r>
            <a:r>
              <a:rPr lang="fr-FR" dirty="0" err="1" smtClean="0">
                <a:latin typeface="Arial Narrow" panose="020B0606020202030204" pitchFamily="34" charset="0"/>
              </a:rPr>
              <a:t>XRootD</a:t>
            </a:r>
            <a:r>
              <a:rPr lang="fr-FR" dirty="0" smtClean="0">
                <a:latin typeface="Arial Narrow" panose="020B0606020202030204" pitchFamily="34" charset="0"/>
              </a:rPr>
              <a:t>, GPFS, </a:t>
            </a:r>
            <a:r>
              <a:rPr lang="fr-FR" dirty="0" err="1" smtClean="0">
                <a:latin typeface="Arial Narrow" panose="020B0606020202030204" pitchFamily="34" charset="0"/>
              </a:rPr>
              <a:t>databases</a:t>
            </a:r>
            <a:r>
              <a:rPr lang="fr-FR" dirty="0" smtClean="0">
                <a:latin typeface="Arial Narrow" panose="020B0606020202030204" pitchFamily="34" charset="0"/>
              </a:rPr>
              <a:t>, </a:t>
            </a:r>
            <a:r>
              <a:rPr lang="fr-FR" dirty="0" err="1" smtClean="0">
                <a:latin typeface="Arial Narrow" panose="020B0606020202030204" pitchFamily="34" charset="0"/>
              </a:rPr>
              <a:t>Load</a:t>
            </a:r>
            <a:r>
              <a:rPr lang="fr-FR" dirty="0" smtClean="0">
                <a:latin typeface="Arial Narrow" panose="020B0606020202030204" pitchFamily="34" charset="0"/>
              </a:rPr>
              <a:t> Bal., (</a:t>
            </a:r>
            <a:r>
              <a:rPr lang="fr-FR" dirty="0" err="1" smtClean="0">
                <a:latin typeface="Arial Narrow" panose="020B0606020202030204" pitchFamily="34" charset="0"/>
              </a:rPr>
              <a:t>Grid</a:t>
            </a:r>
            <a:r>
              <a:rPr lang="fr-FR" dirty="0" smtClean="0">
                <a:latin typeface="Arial Narrow" panose="020B0606020202030204" pitchFamily="34" charset="0"/>
              </a:rPr>
              <a:t> </a:t>
            </a:r>
            <a:r>
              <a:rPr lang="fr-FR" dirty="0" smtClean="0">
                <a:latin typeface="Arial Narrow" panose="020B0606020202030204" pitchFamily="34" charset="0"/>
              </a:rPr>
              <a:t>Engine, </a:t>
            </a:r>
            <a:r>
              <a:rPr lang="fr-FR" dirty="0" err="1" smtClean="0">
                <a:latin typeface="Arial Narrow" panose="020B0606020202030204" pitchFamily="34" charset="0"/>
              </a:rPr>
              <a:t>OpenStack</a:t>
            </a:r>
            <a:r>
              <a:rPr lang="fr-FR" dirty="0" smtClean="0">
                <a:latin typeface="Arial Narrow" panose="020B0606020202030204" pitchFamily="34" charset="0"/>
              </a:rPr>
              <a:t>)</a:t>
            </a:r>
            <a:endParaRPr lang="fr-FR" dirty="0">
              <a:latin typeface="Arial Narrow" panose="020B0606020202030204" pitchFamily="34" charset="0"/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 smtClean="0"/>
              <a:t>Les données de la CMDB du CC : les services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61011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 smtClean="0">
                <a:sym typeface="Wingdings" panose="05000000000000000000" pitchFamily="2" charset="2"/>
              </a:rPr>
              <a:t>Le modèle de données de la CMDB du CC</a:t>
            </a:r>
            <a:endParaRPr lang="fr-FR" dirty="0"/>
          </a:p>
        </p:txBody>
      </p:sp>
      <p:pic>
        <p:nvPicPr>
          <p:cNvPr id="1026" name="Picture 2" descr="C:\Users\sreynaud\Desktop\Capture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87" r="8050"/>
          <a:stretch/>
        </p:blipFill>
        <p:spPr bwMode="auto">
          <a:xfrm>
            <a:off x="2923942" y="454698"/>
            <a:ext cx="6184562" cy="6358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Espace réservé du contenu 6"/>
          <p:cNvSpPr>
            <a:spLocks noGrp="1"/>
          </p:cNvSpPr>
          <p:nvPr>
            <p:ph sz="quarter" idx="4294967295"/>
          </p:nvPr>
        </p:nvSpPr>
        <p:spPr>
          <a:xfrm>
            <a:off x="179512" y="692696"/>
            <a:ext cx="4191000" cy="55626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r>
              <a:rPr lang="fr-FR" dirty="0" smtClean="0"/>
              <a:t>Nœud = classe d'objets</a:t>
            </a:r>
          </a:p>
          <a:p>
            <a:r>
              <a:rPr lang="fr-FR" dirty="0" smtClean="0"/>
              <a:t>Flèche = impact</a:t>
            </a:r>
          </a:p>
        </p:txBody>
      </p:sp>
      <p:sp>
        <p:nvSpPr>
          <p:cNvPr id="12" name="Ellipse 11"/>
          <p:cNvSpPr/>
          <p:nvPr/>
        </p:nvSpPr>
        <p:spPr>
          <a:xfrm>
            <a:off x="6296164" y="4077072"/>
            <a:ext cx="724108" cy="360040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/>
          <p:cNvSpPr/>
          <p:nvPr/>
        </p:nvSpPr>
        <p:spPr>
          <a:xfrm>
            <a:off x="6016222" y="3212976"/>
            <a:ext cx="1220073" cy="360040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5" name="Connecteur droit avec flèche 4"/>
          <p:cNvCxnSpPr>
            <a:stCxn id="13" idx="5"/>
            <a:endCxn id="16" idx="0"/>
          </p:cNvCxnSpPr>
          <p:nvPr/>
        </p:nvCxnSpPr>
        <p:spPr>
          <a:xfrm>
            <a:off x="7057619" y="3520289"/>
            <a:ext cx="1440849" cy="142087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6" name="Ellipse 15"/>
          <p:cNvSpPr/>
          <p:nvPr/>
        </p:nvSpPr>
        <p:spPr>
          <a:xfrm>
            <a:off x="7888431" y="4941168"/>
            <a:ext cx="1220073" cy="360040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Ellipse 20"/>
          <p:cNvSpPr/>
          <p:nvPr/>
        </p:nvSpPr>
        <p:spPr>
          <a:xfrm>
            <a:off x="5940152" y="3140968"/>
            <a:ext cx="1368152" cy="504056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Ellipse 19"/>
          <p:cNvSpPr/>
          <p:nvPr/>
        </p:nvSpPr>
        <p:spPr>
          <a:xfrm>
            <a:off x="6237892" y="4016787"/>
            <a:ext cx="831449" cy="469776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Ellipse 21"/>
          <p:cNvSpPr/>
          <p:nvPr/>
        </p:nvSpPr>
        <p:spPr>
          <a:xfrm>
            <a:off x="5778022" y="2348880"/>
            <a:ext cx="1746306" cy="360040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Ellipse 22"/>
          <p:cNvSpPr/>
          <p:nvPr/>
        </p:nvSpPr>
        <p:spPr>
          <a:xfrm>
            <a:off x="4121838" y="1484784"/>
            <a:ext cx="1022198" cy="360040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7966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6" grpId="0" animBg="1"/>
      <p:bldP spid="21" grpId="0" animBg="1"/>
      <p:bldP spid="20" grpId="0" animBg="1"/>
      <p:bldP spid="22" grpId="0" animBg="1"/>
      <p:bldP spid="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 smtClean="0">
                <a:sym typeface="Wingdings" panose="05000000000000000000" pitchFamily="2" charset="2"/>
              </a:rPr>
              <a:t>Le modèle de données de la CMDB du CC</a:t>
            </a:r>
            <a:endParaRPr lang="fr-FR" dirty="0"/>
          </a:p>
        </p:txBody>
      </p:sp>
      <p:pic>
        <p:nvPicPr>
          <p:cNvPr id="1026" name="Picture 2" descr="C:\Users\sreynaud\Desktop\Capture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87" r="8050"/>
          <a:stretch/>
        </p:blipFill>
        <p:spPr bwMode="auto">
          <a:xfrm>
            <a:off x="2923942" y="454698"/>
            <a:ext cx="6184562" cy="6358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Espace réservé du contenu 6"/>
          <p:cNvSpPr>
            <a:spLocks noGrp="1"/>
          </p:cNvSpPr>
          <p:nvPr>
            <p:ph sz="quarter" idx="4294967295"/>
          </p:nvPr>
        </p:nvSpPr>
        <p:spPr>
          <a:xfrm>
            <a:off x="179512" y="692696"/>
            <a:ext cx="4191000" cy="55626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r>
              <a:rPr lang="fr-FR" dirty="0" smtClean="0"/>
              <a:t>Nœud = classe d'objets</a:t>
            </a:r>
          </a:p>
          <a:p>
            <a:r>
              <a:rPr lang="fr-FR" dirty="0" smtClean="0"/>
              <a:t>Flèche = impact</a:t>
            </a:r>
          </a:p>
        </p:txBody>
      </p:sp>
      <p:sp>
        <p:nvSpPr>
          <p:cNvPr id="14" name="Ellipse 13"/>
          <p:cNvSpPr/>
          <p:nvPr/>
        </p:nvSpPr>
        <p:spPr>
          <a:xfrm>
            <a:off x="5778022" y="2348880"/>
            <a:ext cx="1746306" cy="360040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Ellipse 14"/>
          <p:cNvSpPr/>
          <p:nvPr/>
        </p:nvSpPr>
        <p:spPr>
          <a:xfrm>
            <a:off x="4121838" y="1484784"/>
            <a:ext cx="1022198" cy="360040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llipse 17"/>
          <p:cNvSpPr/>
          <p:nvPr/>
        </p:nvSpPr>
        <p:spPr>
          <a:xfrm>
            <a:off x="6588224" y="585519"/>
            <a:ext cx="1076641" cy="360040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Ellipse 18"/>
          <p:cNvSpPr/>
          <p:nvPr/>
        </p:nvSpPr>
        <p:spPr>
          <a:xfrm>
            <a:off x="5722458" y="2288595"/>
            <a:ext cx="1879251" cy="468052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2" name="Connecteur droit avec flèche 21"/>
          <p:cNvCxnSpPr>
            <a:stCxn id="18" idx="5"/>
            <a:endCxn id="14" idx="7"/>
          </p:cNvCxnSpPr>
          <p:nvPr/>
        </p:nvCxnSpPr>
        <p:spPr>
          <a:xfrm flipH="1">
            <a:off x="7268587" y="892832"/>
            <a:ext cx="238608" cy="15087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8877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8" grpId="0" animBg="1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Picture 2" descr="C:\Users\sreynaud\Desktop\server_l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9285" y="2275782"/>
            <a:ext cx="5609219" cy="4177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Espace réservé du texte 6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 smtClean="0"/>
              <a:t>Retour d'expérience sur</a:t>
            </a:r>
            <a:endParaRPr lang="fr-FR" dirty="0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628" y="861414"/>
            <a:ext cx="3362348" cy="1199434"/>
          </a:xfrm>
          <a:prstGeom prst="rect">
            <a:avLst/>
          </a:prstGeom>
        </p:spPr>
      </p:pic>
      <p:grpSp>
        <p:nvGrpSpPr>
          <p:cNvPr id="12" name="Group 87"/>
          <p:cNvGrpSpPr>
            <a:grpSpLocks/>
          </p:cNvGrpSpPr>
          <p:nvPr/>
        </p:nvGrpSpPr>
        <p:grpSpPr bwMode="auto">
          <a:xfrm>
            <a:off x="7003738" y="188640"/>
            <a:ext cx="286034" cy="722178"/>
            <a:chOff x="2222" y="3833"/>
            <a:chExt cx="182" cy="408"/>
          </a:xfrm>
        </p:grpSpPr>
        <p:sp>
          <p:nvSpPr>
            <p:cNvPr id="13" name="Oval 88"/>
            <p:cNvSpPr>
              <a:spLocks noChangeArrowheads="1"/>
            </p:cNvSpPr>
            <p:nvPr/>
          </p:nvSpPr>
          <p:spPr bwMode="auto">
            <a:xfrm>
              <a:off x="2240" y="3833"/>
              <a:ext cx="137" cy="136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4" name="Line 89"/>
            <p:cNvSpPr>
              <a:spLocks noChangeShapeType="1"/>
            </p:cNvSpPr>
            <p:nvPr/>
          </p:nvSpPr>
          <p:spPr bwMode="auto">
            <a:xfrm>
              <a:off x="2313" y="3969"/>
              <a:ext cx="0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fr-FR"/>
            </a:p>
          </p:txBody>
        </p:sp>
        <p:sp>
          <p:nvSpPr>
            <p:cNvPr id="15" name="Line 90"/>
            <p:cNvSpPr>
              <a:spLocks noChangeShapeType="1"/>
            </p:cNvSpPr>
            <p:nvPr/>
          </p:nvSpPr>
          <p:spPr bwMode="auto">
            <a:xfrm flipH="1">
              <a:off x="2222" y="4105"/>
              <a:ext cx="91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fr-FR"/>
            </a:p>
          </p:txBody>
        </p:sp>
        <p:sp>
          <p:nvSpPr>
            <p:cNvPr id="16" name="Line 91"/>
            <p:cNvSpPr>
              <a:spLocks noChangeShapeType="1"/>
            </p:cNvSpPr>
            <p:nvPr/>
          </p:nvSpPr>
          <p:spPr bwMode="auto">
            <a:xfrm>
              <a:off x="2313" y="4105"/>
              <a:ext cx="91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fr-FR"/>
            </a:p>
          </p:txBody>
        </p:sp>
        <p:sp>
          <p:nvSpPr>
            <p:cNvPr id="17" name="Line 92"/>
            <p:cNvSpPr>
              <a:spLocks noChangeShapeType="1"/>
            </p:cNvSpPr>
            <p:nvPr/>
          </p:nvSpPr>
          <p:spPr bwMode="auto">
            <a:xfrm>
              <a:off x="2222" y="3987"/>
              <a:ext cx="182" cy="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fr-FR"/>
            </a:p>
          </p:txBody>
        </p:sp>
      </p:grpSp>
      <p:sp>
        <p:nvSpPr>
          <p:cNvPr id="19" name="Cube 18"/>
          <p:cNvSpPr/>
          <p:nvPr/>
        </p:nvSpPr>
        <p:spPr>
          <a:xfrm>
            <a:off x="2163615" y="2926361"/>
            <a:ext cx="1644586" cy="1216152"/>
          </a:xfrm>
          <a:prstGeom prst="cub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fr-FR" b="1" dirty="0" smtClean="0">
                <a:latin typeface="Arial" panose="020B0604020202020204" pitchFamily="34" charset="0"/>
                <a:cs typeface="Arial" panose="020B0604020202020204" pitchFamily="34" charset="0"/>
              </a:rPr>
              <a:t>CMDB import</a:t>
            </a:r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Picture 2" descr="Lavoisier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368" b="14038"/>
          <a:stretch/>
        </p:blipFill>
        <p:spPr bwMode="auto">
          <a:xfrm>
            <a:off x="2151833" y="3268969"/>
            <a:ext cx="624726" cy="745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6" name="Connecteur droit avec flèche 45"/>
          <p:cNvCxnSpPr/>
          <p:nvPr/>
        </p:nvCxnSpPr>
        <p:spPr>
          <a:xfrm>
            <a:off x="2339752" y="1846584"/>
            <a:ext cx="55769" cy="129438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Organigramme : Disque magnétique 34"/>
          <p:cNvSpPr/>
          <p:nvPr/>
        </p:nvSpPr>
        <p:spPr>
          <a:xfrm>
            <a:off x="2360786" y="5589240"/>
            <a:ext cx="952344" cy="936104"/>
          </a:xfrm>
          <a:prstGeom prst="flowChartMagneticDisk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b="1" dirty="0" err="1" smtClean="0"/>
              <a:t>postgres</a:t>
            </a:r>
            <a:endParaRPr lang="fr-FR" sz="1400" b="1" dirty="0"/>
          </a:p>
        </p:txBody>
      </p:sp>
      <p:pic>
        <p:nvPicPr>
          <p:cNvPr id="36" name="Picture 4" descr="CMDBuild Open Source configuration and management database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6"/>
          <a:stretch/>
        </p:blipFill>
        <p:spPr bwMode="auto">
          <a:xfrm>
            <a:off x="2116165" y="4842592"/>
            <a:ext cx="2608235" cy="449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4" descr="CMDBuild Open Source configuration and management database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324"/>
          <a:stretch/>
        </p:blipFill>
        <p:spPr bwMode="auto">
          <a:xfrm>
            <a:off x="2995939" y="19205"/>
            <a:ext cx="3498646" cy="601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9" name="Connecteur droit avec flèche 38"/>
          <p:cNvCxnSpPr>
            <a:stCxn id="19" idx="3"/>
          </p:cNvCxnSpPr>
          <p:nvPr/>
        </p:nvCxnSpPr>
        <p:spPr>
          <a:xfrm flipH="1">
            <a:off x="2829333" y="4142513"/>
            <a:ext cx="4556" cy="70007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avec flèche 39"/>
          <p:cNvCxnSpPr/>
          <p:nvPr/>
        </p:nvCxnSpPr>
        <p:spPr>
          <a:xfrm flipH="1">
            <a:off x="2829333" y="5292352"/>
            <a:ext cx="7625" cy="53062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8" name="Connecteur droit avec flèche 107"/>
          <p:cNvCxnSpPr/>
          <p:nvPr/>
        </p:nvCxnSpPr>
        <p:spPr>
          <a:xfrm>
            <a:off x="2627784" y="1846584"/>
            <a:ext cx="55769" cy="129438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9" name="Connecteur droit avec flèche 108"/>
          <p:cNvCxnSpPr/>
          <p:nvPr/>
        </p:nvCxnSpPr>
        <p:spPr>
          <a:xfrm>
            <a:off x="2915816" y="1846584"/>
            <a:ext cx="55769" cy="129438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0" name="Connecteur droit avec flèche 109"/>
          <p:cNvCxnSpPr/>
          <p:nvPr/>
        </p:nvCxnSpPr>
        <p:spPr>
          <a:xfrm>
            <a:off x="3203848" y="1846584"/>
            <a:ext cx="55769" cy="129438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1" name="Connecteur droit avec flèche 110"/>
          <p:cNvCxnSpPr/>
          <p:nvPr/>
        </p:nvCxnSpPr>
        <p:spPr>
          <a:xfrm>
            <a:off x="3491880" y="1846584"/>
            <a:ext cx="55769" cy="129438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2" name="Connecteur droit avec flèche 111"/>
          <p:cNvCxnSpPr/>
          <p:nvPr/>
        </p:nvCxnSpPr>
        <p:spPr>
          <a:xfrm flipV="1">
            <a:off x="3313130" y="910818"/>
            <a:ext cx="3826552" cy="393177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6" name="ZoneTexte 115"/>
          <p:cNvSpPr txBox="1"/>
          <p:nvPr/>
        </p:nvSpPr>
        <p:spPr>
          <a:xfrm>
            <a:off x="6282089" y="1916832"/>
            <a:ext cx="2826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Interfaces pas adaptées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63814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C101671239990">
  <a:themeElements>
    <a:clrScheme name="Rotond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Rotond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Rotond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130000" t="-95000" r="40000" b="21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template_CCIN2P3_2014</Template>
  <TotalTime>794</TotalTime>
  <Words>682</Words>
  <Application>Microsoft Office PowerPoint</Application>
  <PresentationFormat>Affichage à l'écran (4:3)</PresentationFormat>
  <Paragraphs>238</Paragraphs>
  <Slides>24</Slides>
  <Notes>2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24</vt:i4>
      </vt:variant>
    </vt:vector>
  </HeadingPairs>
  <TitlesOfParts>
    <vt:vector size="25" baseType="lpstr">
      <vt:lpstr>TC101671239990</vt:lpstr>
      <vt:lpstr>La CMDB au CC-IN2P3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CCIN2P3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Sylvain Reynaud</dc:creator>
  <cp:lastModifiedBy>Sylvain Reynaud</cp:lastModifiedBy>
  <cp:revision>127</cp:revision>
  <dcterms:created xsi:type="dcterms:W3CDTF">2016-03-16T13:29:24Z</dcterms:created>
  <dcterms:modified xsi:type="dcterms:W3CDTF">2016-09-28T17:49:50Z</dcterms:modified>
</cp:coreProperties>
</file>