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7" r:id="rId2"/>
  </p:sldMasterIdLst>
  <p:handoutMasterIdLst>
    <p:handoutMasterId r:id="rId10"/>
  </p:handoutMasterIdLst>
  <p:sldIdLst>
    <p:sldId id="256" r:id="rId3"/>
    <p:sldId id="257" r:id="rId4"/>
    <p:sldId id="263" r:id="rId5"/>
    <p:sldId id="264" r:id="rId6"/>
    <p:sldId id="268" r:id="rId7"/>
    <p:sldId id="267" r:id="rId8"/>
    <p:sldId id="262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F33A-24F8-4E34-812D-A76CCF308BC9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9923-6401-4304-BB30-C53C06D95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5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4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2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37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2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9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68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20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24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7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802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4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61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3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  <p:pic>
        <p:nvPicPr>
          <p:cNvPr id="1026" name="Picture 2" descr="http://lapp.in2p3.fr/IMG/png/LogoPeti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73" y="126030"/>
            <a:ext cx="750804" cy="3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pp.in2p3.fr/IMG/png/IN2P3-f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42" y="85586"/>
            <a:ext cx="828884" cy="4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4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5BD6-6C79-4C0C-B2E0-3FD75B2F2124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EAF7-4491-4EE4-B21F-4BBAD6E97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71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6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3C26-7974-43BA-8455-734276E869E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6659-2A52-4DFF-B5FF-BE7E0B580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12.pn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918" y="1935144"/>
            <a:ext cx="86436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dirty="0" smtClean="0"/>
              <a:t>L’intérêt de sauvegarder certaines données stockées localement sur les postes clients est souvent trop sous-estimée par nos utilisateurs.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Casse matérielle, suppression non souhaitée, vols, personne n'est à l'abri d'une telle mésaventure.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De quelles solutions disposons nous pour nous prémunir de la perte de telles données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Comment s'éviter des procédures de restauration pouvant être lourdes et coûteuses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879396" y="662961"/>
            <a:ext cx="5007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Sauvegarde des données locales des postes clients 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5" y="218266"/>
            <a:ext cx="6345091" cy="1645024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29" y="2099046"/>
            <a:ext cx="1828800" cy="18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910" y="1053929"/>
            <a:ext cx="81142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/>
              <a:t>Chaque utilisateur </a:t>
            </a:r>
            <a:r>
              <a:rPr lang="fr-FR" sz="2800" i="1" dirty="0" smtClean="0"/>
              <a:t>a </a:t>
            </a:r>
            <a:r>
              <a:rPr lang="fr-FR" sz="2800" i="1" dirty="0" smtClean="0"/>
              <a:t>de plus en plus de capacité de stockage en local sur son poste.</a:t>
            </a:r>
          </a:p>
          <a:p>
            <a:endParaRPr lang="fr-FR" sz="2800" dirty="0" smtClean="0"/>
          </a:p>
          <a:p>
            <a:r>
              <a:rPr lang="fr-FR" sz="2800" i="1" dirty="0" smtClean="0"/>
              <a:t>Des </a:t>
            </a:r>
            <a:r>
              <a:rPr lang="fr-FR" sz="2800" i="1" dirty="0"/>
              <a:t>disques </a:t>
            </a:r>
            <a:r>
              <a:rPr lang="fr-FR" sz="2800" i="1" dirty="0" smtClean="0"/>
              <a:t>durs </a:t>
            </a:r>
            <a:r>
              <a:rPr lang="fr-FR" sz="2800" i="1" dirty="0" smtClean="0"/>
              <a:t>de 100 To en </a:t>
            </a:r>
            <a:r>
              <a:rPr lang="fr-FR" sz="2800" i="1" dirty="0" smtClean="0"/>
              <a:t>2025  </a:t>
            </a:r>
            <a:r>
              <a:rPr lang="fr-FR" sz="2800" i="1" dirty="0" smtClean="0"/>
              <a:t>…</a:t>
            </a:r>
          </a:p>
          <a:p>
            <a:endParaRPr lang="fr-FR" sz="2800" dirty="0" smtClean="0"/>
          </a:p>
          <a:p>
            <a:r>
              <a:rPr lang="fr-FR" sz="2800" dirty="0" smtClean="0"/>
              <a:t>L’évolution </a:t>
            </a:r>
            <a:r>
              <a:rPr lang="fr-FR" sz="2800" dirty="0"/>
              <a:t>du matériel fait que certaines </a:t>
            </a:r>
            <a:r>
              <a:rPr lang="fr-FR" sz="2800" dirty="0" smtClean="0"/>
              <a:t>solutions  (</a:t>
            </a:r>
            <a:r>
              <a:rPr lang="fr-FR" sz="2800" dirty="0"/>
              <a:t>CD/ DVD / Blue </a:t>
            </a:r>
            <a:r>
              <a:rPr lang="fr-FR" sz="2800" dirty="0" smtClean="0"/>
              <a:t>Ray …voire disques externes) sont devenues ou deviennent rapidement obsolètes ou non viables </a:t>
            </a:r>
            <a:r>
              <a:rPr lang="fr-FR" sz="2800" dirty="0"/>
              <a:t>pour </a:t>
            </a:r>
            <a:r>
              <a:rPr lang="fr-FR" sz="2800" dirty="0" smtClean="0"/>
              <a:t>sauvegarder correctement les données importantes d’un poste client.</a:t>
            </a:r>
            <a:endParaRPr lang="fr-FR" sz="2800" dirty="0"/>
          </a:p>
        </p:txBody>
      </p:sp>
      <p:pic>
        <p:nvPicPr>
          <p:cNvPr id="2052" name="Picture 4" descr="http://media.bestofmicro.com/ext/aHR0cDovL21lZGlhLmJlc3RvZm1pY3JvLmNvbS9IL0UvMzI5ODEwL29yaWdpbmFsLzUyNWZsb3BweS5wbmc=/rc_600x4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54" y="1184620"/>
            <a:ext cx="2875722" cy="21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’évolution du stockage externe de donné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961" y="4035669"/>
            <a:ext cx="2488815" cy="18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6" y="170258"/>
            <a:ext cx="1393167" cy="1315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9930" y="30963"/>
            <a:ext cx="5763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TOUJOURS PLUS DE </a:t>
            </a:r>
            <a:r>
              <a:rPr lang="fr-FR" sz="2000" b="1" dirty="0" smtClean="0"/>
              <a:t>DONNÉES</a:t>
            </a:r>
          </a:p>
          <a:p>
            <a:pPr algn="ctr"/>
            <a:r>
              <a:rPr lang="fr-FR" sz="2000" b="1" dirty="0" smtClean="0"/>
              <a:t> </a:t>
            </a:r>
            <a:r>
              <a:rPr lang="fr-FR" sz="2000" b="1" dirty="0" smtClean="0"/>
              <a:t>ET SIMPLIFIER </a:t>
            </a:r>
            <a:r>
              <a:rPr lang="fr-FR" sz="2000" b="1" dirty="0"/>
              <a:t>TOUJOURS PLUS LEUR SAUVEGARDE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250" y="844110"/>
            <a:ext cx="102894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De multiples solutions de sauvegarde existent et ont pu être installées et adoptées dans chacun de nos laboratoires</a:t>
            </a:r>
            <a:r>
              <a:rPr lang="fr-FR" sz="2400" dirty="0" smtClean="0"/>
              <a:t>.  </a:t>
            </a:r>
            <a:r>
              <a:rPr lang="fr-FR" sz="2400" dirty="0" smtClean="0"/>
              <a:t>Au LAPP, </a:t>
            </a:r>
            <a:r>
              <a:rPr lang="fr-FR" sz="2400" dirty="0"/>
              <a:t>nous avons, au fil du temps,  exploité </a:t>
            </a:r>
            <a:r>
              <a:rPr lang="fr-FR" sz="2400" dirty="0" smtClean="0"/>
              <a:t>plusieurs de ces </a:t>
            </a:r>
            <a:r>
              <a:rPr lang="fr-FR" sz="2400" dirty="0"/>
              <a:t>solutions </a:t>
            </a:r>
            <a:r>
              <a:rPr lang="fr-FR" sz="2400" dirty="0" smtClean="0"/>
              <a:t>pour sauvegarder de manière simple les données locales des postes clients.</a:t>
            </a:r>
          </a:p>
          <a:p>
            <a:endParaRPr lang="fr-FR" sz="2400" dirty="0" smtClean="0"/>
          </a:p>
          <a:p>
            <a:r>
              <a:rPr lang="fr-FR" sz="2400" dirty="0" smtClean="0"/>
              <a:t>Une solution (</a:t>
            </a:r>
            <a:r>
              <a:rPr lang="fr-FR" sz="2400" dirty="0" err="1" smtClean="0"/>
              <a:t>SecondCopy</a:t>
            </a:r>
            <a:r>
              <a:rPr lang="fr-FR" sz="2400" dirty="0" smtClean="0"/>
              <a:t>) a permis  </a:t>
            </a:r>
            <a:r>
              <a:rPr lang="fr-FR" sz="2400" dirty="0"/>
              <a:t>dans un 1</a:t>
            </a:r>
            <a:r>
              <a:rPr lang="fr-FR" sz="2400" baseline="30000" dirty="0"/>
              <a:t>er</a:t>
            </a:r>
            <a:r>
              <a:rPr lang="fr-FR" sz="2400" dirty="0"/>
              <a:t> </a:t>
            </a:r>
            <a:r>
              <a:rPr lang="fr-FR" sz="2400" dirty="0" smtClean="0"/>
              <a:t>temps la sauvegarde des  données des postes nomades Windows vers </a:t>
            </a:r>
            <a:r>
              <a:rPr lang="fr-FR" sz="2400" dirty="0" smtClean="0"/>
              <a:t>un serveur de fichiers.</a:t>
            </a:r>
          </a:p>
          <a:p>
            <a:r>
              <a:rPr lang="fr-FR" sz="2400" dirty="0" smtClean="0"/>
              <a:t>Cette solution a ensuite été remplacée par d’autres outils </a:t>
            </a:r>
          </a:p>
          <a:p>
            <a:r>
              <a:rPr lang="fr-FR" sz="2400" dirty="0" smtClean="0"/>
              <a:t>(</a:t>
            </a:r>
            <a:r>
              <a:rPr lang="fr-FR" sz="2400" dirty="0" err="1"/>
              <a:t>SyncBack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BackinTime</a:t>
            </a:r>
            <a:r>
              <a:rPr lang="fr-FR" sz="2400" dirty="0" smtClean="0"/>
              <a:t> /</a:t>
            </a:r>
            <a:r>
              <a:rPr lang="fr-FR" sz="2400" dirty="0" err="1" smtClean="0"/>
              <a:t>TimeMachine</a:t>
            </a:r>
            <a:r>
              <a:rPr lang="fr-FR" sz="2400" dirty="0"/>
              <a:t>)</a:t>
            </a:r>
            <a:r>
              <a:rPr lang="fr-FR" sz="2400" dirty="0" smtClean="0"/>
              <a:t> et étendue aux systèmes Linux / Mac.</a:t>
            </a:r>
          </a:p>
          <a:p>
            <a:endParaRPr lang="fr-FR" sz="2400" dirty="0" smtClean="0"/>
          </a:p>
          <a:p>
            <a:r>
              <a:rPr lang="fr-FR" sz="2400" dirty="0" smtClean="0"/>
              <a:t>Ces types sauvegardes restant cependant à </a:t>
            </a:r>
            <a:r>
              <a:rPr lang="fr-FR" sz="2400" dirty="0"/>
              <a:t>la charge de </a:t>
            </a:r>
            <a:r>
              <a:rPr lang="fr-FR" sz="2400" dirty="0" smtClean="0"/>
              <a:t>l’utilisateur.</a:t>
            </a:r>
            <a:endParaRPr lang="fr-FR" sz="20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59" y="5929389"/>
            <a:ext cx="3037086" cy="58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30" y="6074799"/>
            <a:ext cx="2421270" cy="6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9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16" y="5301063"/>
            <a:ext cx="1561436" cy="12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5" y="5842740"/>
            <a:ext cx="2141916" cy="9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9150" y="768626"/>
            <a:ext cx="10806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mise en œuvre d’une plateforme </a:t>
            </a:r>
            <a:r>
              <a:rPr lang="fr-FR" sz="2400" dirty="0" err="1"/>
              <a:t>OwnCloud</a:t>
            </a:r>
            <a:r>
              <a:rPr lang="fr-FR" sz="2400" dirty="0"/>
              <a:t> </a:t>
            </a:r>
            <a:r>
              <a:rPr lang="fr-FR" sz="2400" dirty="0" smtClean="0"/>
              <a:t>commune au </a:t>
            </a:r>
            <a:r>
              <a:rPr lang="fr-FR" sz="2400" dirty="0"/>
              <a:t>LAPP et </a:t>
            </a:r>
            <a:r>
              <a:rPr lang="fr-FR" sz="2400" dirty="0" err="1"/>
              <a:t>LAPTh</a:t>
            </a:r>
            <a:r>
              <a:rPr lang="fr-FR" sz="2400" dirty="0"/>
              <a:t>, </a:t>
            </a:r>
          </a:p>
          <a:p>
            <a:r>
              <a:rPr lang="fr-FR" sz="2400" dirty="0" smtClean="0"/>
              <a:t>afin de proposer </a:t>
            </a:r>
            <a:r>
              <a:rPr lang="fr-FR" sz="2400" dirty="0"/>
              <a:t>une alternative </a:t>
            </a:r>
            <a:r>
              <a:rPr lang="fr-FR" sz="2400" dirty="0" smtClean="0"/>
              <a:t>aux outils </a:t>
            </a:r>
            <a:r>
              <a:rPr lang="fr-FR" sz="2400" dirty="0"/>
              <a:t>tels que Dropbox</a:t>
            </a:r>
            <a:r>
              <a:rPr lang="fr-FR" sz="2400" dirty="0" smtClean="0"/>
              <a:t>,</a:t>
            </a:r>
            <a:r>
              <a:rPr lang="fr-FR" sz="2400" dirty="0"/>
              <a:t> Google </a:t>
            </a:r>
            <a:r>
              <a:rPr lang="fr-FR" sz="2400" dirty="0" smtClean="0"/>
              <a:t>Drive …</a:t>
            </a:r>
            <a:endParaRPr lang="fr-FR" sz="2400" dirty="0"/>
          </a:p>
          <a:p>
            <a:r>
              <a:rPr lang="fr-FR" sz="2400" dirty="0"/>
              <a:t> a été l’occasion de </a:t>
            </a:r>
            <a:r>
              <a:rPr lang="fr-FR" sz="2400" u="sng" dirty="0"/>
              <a:t>repenser la sauvegarde des postes utilisateurs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Objectif recherché : 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Un </a:t>
            </a:r>
            <a:r>
              <a:rPr lang="fr-FR" sz="2400" dirty="0"/>
              <a:t>outil </a:t>
            </a:r>
            <a:r>
              <a:rPr lang="fr-FR" sz="2400" dirty="0" smtClean="0"/>
              <a:t>simple « Tout </a:t>
            </a:r>
            <a:r>
              <a:rPr lang="fr-FR" sz="2400" dirty="0" smtClean="0"/>
              <a:t>en </a:t>
            </a:r>
            <a:r>
              <a:rPr lang="fr-FR" sz="2400" dirty="0" smtClean="0"/>
              <a:t>un » pour  </a:t>
            </a:r>
            <a:r>
              <a:rPr lang="fr-FR" sz="2400" b="1" dirty="0" smtClean="0"/>
              <a:t>Sécuriser  </a:t>
            </a:r>
            <a:r>
              <a:rPr lang="fr-FR" sz="2400" b="1" dirty="0" smtClean="0"/>
              <a:t>/ Synchroniser / Partager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Pouvoir sécuriser </a:t>
            </a:r>
            <a:r>
              <a:rPr lang="fr-FR" sz="2400" dirty="0" smtClean="0"/>
              <a:t>ses données même lors de déplacements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Avoir un </a:t>
            </a:r>
            <a:r>
              <a:rPr lang="fr-FR" sz="2400" dirty="0"/>
              <a:t>accès facile localement ou depuis le web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Partager simplement certaines données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Maitriser la sauvegarde « utilisateur » (Quota)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Avoir une </a:t>
            </a:r>
            <a:r>
              <a:rPr lang="fr-FR" sz="2400" dirty="0" smtClean="0"/>
              <a:t>sauvegarde évolutive </a:t>
            </a:r>
            <a:r>
              <a:rPr lang="fr-FR" sz="2400" dirty="0" smtClean="0"/>
              <a:t>en terme de puissance et </a:t>
            </a:r>
            <a:r>
              <a:rPr lang="fr-FR" sz="2400" dirty="0" smtClean="0"/>
              <a:t>capacité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357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7429" y="-15876"/>
            <a:ext cx="10763118" cy="34163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 solution </a:t>
            </a:r>
            <a:r>
              <a:rPr kumimoji="0" lang="fr-FR" alt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OwnCloud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implantée au LAPP répond pleinement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aux besoins </a:t>
            </a:r>
            <a:endParaRPr kumimoji="0" lang="fr-FR" alt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Synchronisation de répertoires d’un poste de travail (Windows, Mac et Linux)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Accès aux données stockées par les terminaux mobiles (tablettes, téléphones, ...)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Accès et gestion des fichiers via une interface web (lecteurs de PDF et ODF intégrés)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Mise à disposition de dossiers ou de documents à des collaborateurs extérieurs (mot de passe possible et/ou une date d’expiration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 </a:t>
            </a:r>
            <a:r>
              <a:rPr lang="fr-FR" sz="2000" dirty="0" err="1"/>
              <a:t>versioning</a:t>
            </a:r>
            <a:r>
              <a:rPr lang="fr-FR" sz="2000" dirty="0"/>
              <a:t> « </a:t>
            </a:r>
            <a:r>
              <a:rPr lang="fr-FR" sz="2000" dirty="0" err="1"/>
              <a:t>Owncloud</a:t>
            </a:r>
            <a:r>
              <a:rPr lang="fr-FR" sz="2000" dirty="0"/>
              <a:t> » pour l’utilisateur 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97430" y="3420496"/>
            <a:ext cx="6397198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 plus en </a:t>
            </a:r>
            <a:r>
              <a:rPr lang="fr-FR" sz="2400" b="1" dirty="0"/>
              <a:t>cas de fausse </a:t>
            </a:r>
            <a:r>
              <a:rPr lang="fr-FR" sz="2400" b="1" dirty="0" smtClean="0"/>
              <a:t>manipulation </a:t>
            </a:r>
            <a:r>
              <a:rPr lang="fr-FR" sz="2200" dirty="0" smtClean="0"/>
              <a:t>(suppression, erreur de synchro …) </a:t>
            </a:r>
          </a:p>
          <a:p>
            <a:r>
              <a:rPr lang="fr-FR" sz="2200" dirty="0" smtClean="0"/>
              <a:t>l’administrateur peut faire une </a:t>
            </a:r>
            <a:r>
              <a:rPr lang="fr-FR" sz="2200" dirty="0"/>
              <a:t>restauration plus </a:t>
            </a:r>
            <a:r>
              <a:rPr lang="fr-FR" sz="2200" dirty="0" smtClean="0"/>
              <a:t>avancée car </a:t>
            </a:r>
            <a:r>
              <a:rPr lang="fr-FR" sz="2200" b="1" dirty="0" smtClean="0"/>
              <a:t>des </a:t>
            </a:r>
            <a:r>
              <a:rPr lang="fr-FR" sz="2200" b="1" dirty="0"/>
              <a:t>clichés instantanés </a:t>
            </a:r>
            <a:r>
              <a:rPr lang="fr-FR" sz="2000" b="1" dirty="0"/>
              <a:t>(</a:t>
            </a:r>
            <a:r>
              <a:rPr lang="fr-FR" sz="2000" b="1" dirty="0" err="1" smtClean="0"/>
              <a:t>Snapshots</a:t>
            </a:r>
            <a:r>
              <a:rPr lang="fr-FR" sz="2000" b="1" dirty="0" smtClean="0"/>
              <a:t>) </a:t>
            </a:r>
            <a:r>
              <a:rPr lang="fr-FR" sz="2200" b="1" dirty="0" smtClean="0"/>
              <a:t>sont effectués périodiquement sur le serveur </a:t>
            </a:r>
            <a:r>
              <a:rPr lang="fr-FR" sz="2200" b="1" dirty="0" err="1" smtClean="0"/>
              <a:t>FreeNas</a:t>
            </a:r>
            <a:r>
              <a:rPr lang="fr-FR" sz="2200" dirty="0" smtClean="0"/>
              <a:t>.</a:t>
            </a: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4 / heure </a:t>
            </a:r>
            <a:r>
              <a:rPr lang="fr-FR" sz="2200" dirty="0"/>
              <a:t>(8h-</a:t>
            </a:r>
            <a:r>
              <a:rPr lang="fr-FR" sz="2200" dirty="0" smtClean="0"/>
              <a:t>&gt;0h00)	(</a:t>
            </a:r>
            <a:r>
              <a:rPr lang="fr-FR" sz="2200" dirty="0"/>
              <a:t>24h)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1 / jour 		(</a:t>
            </a:r>
            <a:r>
              <a:rPr lang="fr-FR" sz="2200" dirty="0"/>
              <a:t>7 jours</a:t>
            </a:r>
            <a:r>
              <a:rPr lang="fr-FR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1 / semaine		(4 </a:t>
            </a:r>
            <a:r>
              <a:rPr lang="fr-FR" sz="2200" dirty="0"/>
              <a:t>semaines</a:t>
            </a:r>
            <a:r>
              <a:rPr lang="fr-FR" sz="2200" dirty="0" smtClean="0"/>
              <a:t>)</a:t>
            </a:r>
            <a:endParaRPr lang="fr-FR" sz="22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250015" y="3400444"/>
            <a:ext cx="5795077" cy="2859648"/>
            <a:chOff x="6064484" y="2981739"/>
            <a:chExt cx="5795077" cy="2859648"/>
          </a:xfrm>
        </p:grpSpPr>
        <p:pic>
          <p:nvPicPr>
            <p:cNvPr id="8" name="il_fi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800" y="3327624"/>
              <a:ext cx="2358020" cy="121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e 2"/>
            <p:cNvGrpSpPr/>
            <p:nvPr/>
          </p:nvGrpSpPr>
          <p:grpSpPr>
            <a:xfrm>
              <a:off x="6064484" y="2981739"/>
              <a:ext cx="5795077" cy="2859648"/>
              <a:chOff x="6412631" y="3114261"/>
              <a:chExt cx="5795077" cy="2859648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9667444" y="3311673"/>
                <a:ext cx="2540264" cy="1391611"/>
                <a:chOff x="9280832" y="2714221"/>
                <a:chExt cx="2903463" cy="1942070"/>
              </a:xfrm>
            </p:grpSpPr>
            <p:pic>
              <p:nvPicPr>
                <p:cNvPr id="11" name="Picture 4" descr="FreeNAS - Open Source Storage Operating Syste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80832" y="2714221"/>
                  <a:ext cx="2903463" cy="8152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56877" y="3899566"/>
                  <a:ext cx="2012088" cy="756725"/>
                </a:xfrm>
                <a:prstGeom prst="rect">
                  <a:avLst/>
                </a:prstGeom>
              </p:spPr>
            </p:pic>
          </p:grpSp>
          <p:sp>
            <p:nvSpPr>
              <p:cNvPr id="9" name="Double flèche horizontale 8"/>
              <p:cNvSpPr/>
              <p:nvPr/>
            </p:nvSpPr>
            <p:spPr>
              <a:xfrm>
                <a:off x="9041520" y="4206213"/>
                <a:ext cx="857767" cy="433994"/>
              </a:xfrm>
              <a:prstGeom prst="left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6594627" y="3114261"/>
                <a:ext cx="5390544" cy="285964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0085947" y="4870424"/>
                <a:ext cx="1758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Serveur</a:t>
                </a:r>
              </a:p>
              <a:p>
                <a:pPr algn="ctr"/>
                <a:r>
                  <a:rPr lang="fr-FR" sz="2000" dirty="0" smtClean="0"/>
                  <a:t> </a:t>
                </a:r>
                <a:r>
                  <a:rPr lang="fr-FR" sz="2000" dirty="0" smtClean="0"/>
                  <a:t>« </a:t>
                </a:r>
                <a:r>
                  <a:rPr lang="fr-FR" sz="2000" dirty="0" err="1" smtClean="0"/>
                  <a:t>Low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Cost</a:t>
                </a:r>
                <a:r>
                  <a:rPr lang="fr-FR" sz="2000" dirty="0" smtClean="0"/>
                  <a:t> »</a:t>
                </a:r>
                <a:endParaRPr lang="fr-FR" sz="20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412631" y="4812262"/>
                <a:ext cx="30289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VM Debian installée</a:t>
                </a:r>
              </a:p>
              <a:p>
                <a:pPr algn="ctr"/>
                <a:r>
                  <a:rPr lang="fr-FR" sz="2000" dirty="0" smtClean="0"/>
                  <a:t>sur plateforme </a:t>
                </a:r>
                <a:r>
                  <a:rPr lang="fr-FR" sz="2000" dirty="0" err="1" smtClean="0"/>
                  <a:t>Proxmox</a:t>
                </a:r>
                <a:r>
                  <a:rPr lang="fr-FR" sz="2000" dirty="0" smtClean="0"/>
                  <a:t>/</a:t>
                </a:r>
                <a:r>
                  <a:rPr lang="fr-FR" sz="2000" dirty="0" err="1" smtClean="0"/>
                  <a:t>Ceph</a:t>
                </a:r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3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8424185" y="2979083"/>
            <a:ext cx="2679296" cy="1576644"/>
            <a:chOff x="9125298" y="1404172"/>
            <a:chExt cx="3325635" cy="2116775"/>
          </a:xfrm>
        </p:grpSpPr>
        <p:pic>
          <p:nvPicPr>
            <p:cNvPr id="2050" name="Picture 2" descr="A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298" y="1579348"/>
              <a:ext cx="3240118" cy="194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8933" y="1404172"/>
              <a:ext cx="762000" cy="80962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87286" y="849201"/>
            <a:ext cx="107060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Un agent local </a:t>
            </a:r>
            <a:r>
              <a:rPr lang="fr-FR" sz="2000" dirty="0" err="1"/>
              <a:t>OwnCloud</a:t>
            </a:r>
            <a:r>
              <a:rPr lang="fr-FR" sz="2000" dirty="0"/>
              <a:t> installé et configuré par le support </a:t>
            </a:r>
            <a:r>
              <a:rPr lang="fr-FR" sz="2000" dirty="0" smtClean="0"/>
              <a:t>Windows </a:t>
            </a:r>
            <a:r>
              <a:rPr lang="fr-FR" sz="2000" dirty="0"/>
              <a:t>/ Linux / </a:t>
            </a:r>
            <a:r>
              <a:rPr lang="fr-FR" sz="2000" dirty="0" smtClean="0"/>
              <a:t>Mac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Un dossier « </a:t>
            </a:r>
            <a:r>
              <a:rPr lang="fr-FR" sz="2000" dirty="0" err="1" smtClean="0"/>
              <a:t>MyDriveAtLap</a:t>
            </a:r>
            <a:r>
              <a:rPr lang="fr-FR" sz="2000" dirty="0" smtClean="0"/>
              <a:t> »  sur le poste client  synchronisé </a:t>
            </a:r>
            <a:r>
              <a:rPr lang="fr-FR" sz="2000" dirty="0" smtClean="0"/>
              <a:t>automatiquement avec </a:t>
            </a:r>
            <a:r>
              <a:rPr lang="fr-FR" sz="2000" dirty="0" err="1" smtClean="0"/>
              <a:t>OwnCloud</a:t>
            </a: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L’utilisateur </a:t>
            </a:r>
            <a:r>
              <a:rPr lang="fr-FR" sz="2000" b="1" u="sng" dirty="0" smtClean="0"/>
              <a:t>n’ayant plus </a:t>
            </a:r>
            <a:r>
              <a:rPr lang="fr-FR" sz="2000" b="1" u="sng" dirty="0" smtClean="0"/>
              <a:t>qu’à déposer ses données à sécuriser dans ce dossier </a:t>
            </a:r>
            <a:r>
              <a:rPr lang="fr-FR" sz="2000" b="1" u="sng" dirty="0" err="1" smtClean="0"/>
              <a:t>MyDriveAtLap</a:t>
            </a:r>
            <a:endParaRPr lang="fr-FR" sz="2000" b="1" u="sn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Un utilisateur « avancé » </a:t>
            </a:r>
            <a:r>
              <a:rPr lang="fr-FR" sz="2000" dirty="0" smtClean="0"/>
              <a:t>garde la </a:t>
            </a:r>
            <a:r>
              <a:rPr lang="fr-FR" sz="2000" dirty="0" smtClean="0"/>
              <a:t>possibilité de synchroniser d’autres dossiers </a:t>
            </a:r>
            <a:r>
              <a:rPr lang="fr-FR" sz="2000" dirty="0" smtClean="0"/>
              <a:t>ou déposer </a:t>
            </a:r>
            <a:r>
              <a:rPr lang="fr-FR" sz="2000" dirty="0" smtClean="0"/>
              <a:t>des données directement sur dans son espace </a:t>
            </a:r>
            <a:r>
              <a:rPr lang="fr-FR" sz="2000" dirty="0" err="1" smtClean="0"/>
              <a:t>OwnCloud</a:t>
            </a:r>
            <a:r>
              <a:rPr lang="fr-FR" sz="2000" dirty="0" smtClean="0"/>
              <a:t> en vue de les conserver et/ou partager</a:t>
            </a:r>
            <a:endParaRPr lang="fr-FR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43197" y="3623712"/>
            <a:ext cx="1664182" cy="2010178"/>
            <a:chOff x="258562" y="3164272"/>
            <a:chExt cx="2117558" cy="2243432"/>
          </a:xfrm>
        </p:grpSpPr>
        <p:pic>
          <p:nvPicPr>
            <p:cNvPr id="7" name="Picture 2" descr="Résultat de recherche d'images pour &quot;photo mobile android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62" y="4642292"/>
              <a:ext cx="1433546" cy="76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ésultat de recherche d'images pour &quot;photo dell portable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133" y="4123818"/>
              <a:ext cx="999987" cy="88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ésultat de recherche d'images pour &quot;photo ordinateur fixe dell&quot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83" y="3164272"/>
              <a:ext cx="1444913" cy="926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ouble flèche horizontale 10"/>
          <p:cNvSpPr/>
          <p:nvPr/>
        </p:nvSpPr>
        <p:spPr>
          <a:xfrm>
            <a:off x="4023158" y="4558000"/>
            <a:ext cx="2881621" cy="8825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7654032" y="4396467"/>
            <a:ext cx="4498915" cy="1951323"/>
            <a:chOff x="5162390" y="2438399"/>
            <a:chExt cx="6883320" cy="2828925"/>
          </a:xfrm>
        </p:grpSpPr>
        <p:grpSp>
          <p:nvGrpSpPr>
            <p:cNvPr id="13" name="Groupe 12"/>
            <p:cNvGrpSpPr/>
            <p:nvPr/>
          </p:nvGrpSpPr>
          <p:grpSpPr>
            <a:xfrm>
              <a:off x="9391058" y="3154560"/>
              <a:ext cx="2565575" cy="1561568"/>
              <a:chOff x="9391058" y="3154560"/>
              <a:chExt cx="2565575" cy="1561568"/>
            </a:xfrm>
          </p:grpSpPr>
          <p:pic>
            <p:nvPicPr>
              <p:cNvPr id="19" name="Picture 4" descr="FreeNAS - Open Source Storage Operating Syste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0133" y="3154560"/>
                <a:ext cx="2476500" cy="69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1058" y="4131942"/>
                <a:ext cx="2349260" cy="584186"/>
              </a:xfrm>
              <a:prstGeom prst="rect">
                <a:avLst/>
              </a:prstGeom>
            </p:spPr>
          </p:pic>
        </p:grpSp>
        <p:pic>
          <p:nvPicPr>
            <p:cNvPr id="17" name="il_fi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561" y="2911105"/>
              <a:ext cx="2497090" cy="15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Double flèche horizontale 14"/>
            <p:cNvSpPr/>
            <p:nvPr/>
          </p:nvSpPr>
          <p:spPr>
            <a:xfrm>
              <a:off x="8213821" y="3756981"/>
              <a:ext cx="994068" cy="605662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5162390" y="2438399"/>
              <a:ext cx="6883320" cy="282892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6584" y="5290974"/>
            <a:ext cx="847725" cy="752475"/>
          </a:xfrm>
          <a:prstGeom prst="rect">
            <a:avLst/>
          </a:prstGeom>
        </p:spPr>
      </p:pic>
      <p:sp>
        <p:nvSpPr>
          <p:cNvPr id="2048" name="Rectangle 2047"/>
          <p:cNvSpPr/>
          <p:nvPr/>
        </p:nvSpPr>
        <p:spPr>
          <a:xfrm>
            <a:off x="3208809" y="3538420"/>
            <a:ext cx="47676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Synchronisation  d’un dossier unique </a:t>
            </a:r>
          </a:p>
          <a:p>
            <a:pPr algn="ctr"/>
            <a:r>
              <a:rPr lang="fr-FR" sz="2400" dirty="0" smtClean="0"/>
              <a:t>«</a:t>
            </a:r>
            <a:r>
              <a:rPr lang="fr-FR" sz="2800" b="1" dirty="0" smtClean="0">
                <a:solidFill>
                  <a:srgbClr val="0000FF"/>
                </a:solidFill>
              </a:rPr>
              <a:t> </a:t>
            </a:r>
            <a:r>
              <a:rPr lang="fr-FR" sz="2800" b="1" dirty="0" err="1" smtClean="0">
                <a:solidFill>
                  <a:srgbClr val="0000FF"/>
                </a:solidFill>
              </a:rPr>
              <a:t>MyDriveAtLap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764" y="26687"/>
            <a:ext cx="4057650" cy="923925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957633" y="6174248"/>
            <a:ext cx="2491000" cy="640526"/>
            <a:chOff x="475030" y="5832810"/>
            <a:chExt cx="2491000" cy="640526"/>
          </a:xfrm>
        </p:grpSpPr>
        <p:pic>
          <p:nvPicPr>
            <p:cNvPr id="30" name="il_fi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30" y="5897139"/>
              <a:ext cx="547877" cy="51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6019" y="5886881"/>
              <a:ext cx="411846" cy="532386"/>
            </a:xfrm>
            <a:prstGeom prst="rect">
              <a:avLst/>
            </a:prstGeom>
          </p:spPr>
        </p:pic>
        <p:pic>
          <p:nvPicPr>
            <p:cNvPr id="32" name="il_fi" descr="Afficher l'image d'origin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370" y="5886881"/>
              <a:ext cx="456713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 descr="Afficher l'image d'origin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504" y="5832810"/>
              <a:ext cx="640526" cy="64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736" y="739639"/>
            <a:ext cx="95159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Solution </a:t>
            </a:r>
            <a:r>
              <a:rPr lang="fr-FR" sz="2000" dirty="0" err="1" smtClean="0"/>
              <a:t>OwnCloud</a:t>
            </a:r>
            <a:r>
              <a:rPr lang="fr-FR" sz="2000" dirty="0" smtClean="0"/>
              <a:t> / </a:t>
            </a:r>
            <a:r>
              <a:rPr lang="fr-FR" sz="2000" dirty="0" err="1" smtClean="0"/>
              <a:t>FreeNas</a:t>
            </a:r>
            <a:r>
              <a:rPr lang="fr-FR" sz="2000" dirty="0" smtClean="0"/>
              <a:t> pleinement opérationnelle depuis plusieurs mois.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Installation et configuration </a:t>
            </a:r>
            <a:r>
              <a:rPr lang="fr-FR" sz="2000" dirty="0"/>
              <a:t>progressive </a:t>
            </a:r>
            <a:r>
              <a:rPr lang="fr-FR" sz="2000" dirty="0" smtClean="0"/>
              <a:t>des agents </a:t>
            </a:r>
            <a:r>
              <a:rPr lang="fr-FR" sz="2000" dirty="0" err="1" smtClean="0"/>
              <a:t>Owncloud</a:t>
            </a:r>
            <a:r>
              <a:rPr lang="fr-FR" sz="2000" dirty="0" smtClean="0"/>
              <a:t> sur les postes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Un quota « évolutif » fixé à 50 Go / utilisateur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Des </a:t>
            </a:r>
            <a:r>
              <a:rPr lang="fr-FR" sz="2000" dirty="0" smtClean="0"/>
              <a:t>réunions d’information </a:t>
            </a:r>
            <a:r>
              <a:rPr lang="fr-FR" sz="2000" dirty="0" smtClean="0"/>
              <a:t>planifiées :</a:t>
            </a:r>
          </a:p>
          <a:p>
            <a:pPr marL="5429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pour présenter </a:t>
            </a:r>
            <a:r>
              <a:rPr lang="fr-FR" sz="2000" dirty="0" smtClean="0"/>
              <a:t>cette solution à nos </a:t>
            </a:r>
            <a:r>
              <a:rPr lang="fr-FR" sz="2000" dirty="0" smtClean="0"/>
              <a:t>utilisateurs (</a:t>
            </a:r>
            <a:r>
              <a:rPr lang="fr-FR" sz="2000" dirty="0"/>
              <a:t>Dossier </a:t>
            </a:r>
            <a:r>
              <a:rPr lang="fr-FR" sz="2000" dirty="0" err="1"/>
              <a:t>myDrive@Lap</a:t>
            </a:r>
            <a:r>
              <a:rPr lang="fr-FR" sz="2000" dirty="0"/>
              <a:t>)</a:t>
            </a:r>
          </a:p>
          <a:p>
            <a:pPr marL="5429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smtClean="0"/>
              <a:t>pour les </a:t>
            </a:r>
            <a:r>
              <a:rPr lang="fr-FR" sz="2000" b="1" u="sng" dirty="0" smtClean="0"/>
              <a:t>sensibiliser encore et toujours plus </a:t>
            </a:r>
            <a:r>
              <a:rPr lang="fr-FR" sz="2000" dirty="0" smtClean="0"/>
              <a:t>sur : 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/>
              <a:t>les risques de pertes voire vols de données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/>
              <a:t>l’importance de la sauvegarde 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les </a:t>
            </a:r>
            <a:r>
              <a:rPr lang="fr-FR" sz="2000" dirty="0"/>
              <a:t>moyens mis en œuvre au niveau des laboratoires, de </a:t>
            </a:r>
            <a:r>
              <a:rPr lang="fr-FR" sz="2000" dirty="0" smtClean="0"/>
              <a:t>l’IN2P3 voire CNRS.</a:t>
            </a:r>
            <a:endParaRPr lang="fr-FR" sz="2000" dirty="0"/>
          </a:p>
          <a:p>
            <a:pPr marL="8953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Des </a:t>
            </a:r>
            <a:r>
              <a:rPr lang="fr-FR" sz="2000" dirty="0" smtClean="0"/>
              <a:t>documentations avancées ou « Express »  (également en anglais) sont prêtes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Des améliorations envisageables :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Automatisation de l’installation et configuration de </a:t>
            </a:r>
            <a:r>
              <a:rPr lang="fr-FR" sz="2000" dirty="0" smtClean="0"/>
              <a:t>l’agent </a:t>
            </a:r>
            <a:r>
              <a:rPr lang="fr-FR" sz="2000" dirty="0" err="1" smtClean="0"/>
              <a:t>Owncloud</a:t>
            </a:r>
            <a:r>
              <a:rPr lang="fr-FR" sz="2000" dirty="0" smtClean="0"/>
              <a:t> </a:t>
            </a:r>
            <a:r>
              <a:rPr lang="fr-FR" sz="2000" dirty="0" smtClean="0"/>
              <a:t>pour la synchronisation du dossier </a:t>
            </a:r>
            <a:r>
              <a:rPr lang="fr-FR" sz="2000" dirty="0" err="1" smtClean="0"/>
              <a:t>MyDrive@Lap</a:t>
            </a:r>
            <a:r>
              <a:rPr lang="fr-FR" sz="2000" dirty="0" smtClean="0"/>
              <a:t>.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Connexion </a:t>
            </a:r>
            <a:r>
              <a:rPr lang="fr-FR" sz="2000" dirty="0"/>
              <a:t>en </a:t>
            </a:r>
            <a:r>
              <a:rPr lang="fr-FR" sz="2000" dirty="0" err="1"/>
              <a:t>WebDAV</a:t>
            </a:r>
            <a:r>
              <a:rPr lang="fr-FR" sz="2000" dirty="0"/>
              <a:t> </a:t>
            </a:r>
            <a:r>
              <a:rPr lang="fr-FR" sz="2000" dirty="0" smtClean="0"/>
              <a:t>sur </a:t>
            </a:r>
            <a:r>
              <a:rPr lang="fr-FR" sz="2000" dirty="0" err="1" smtClean="0"/>
              <a:t>OwnCloud</a:t>
            </a:r>
            <a:r>
              <a:rPr lang="fr-FR" sz="2000" dirty="0" smtClean="0"/>
              <a:t> pour </a:t>
            </a:r>
            <a:r>
              <a:rPr lang="fr-FR" sz="2000" dirty="0" smtClean="0"/>
              <a:t>Windows </a:t>
            </a:r>
            <a:r>
              <a:rPr lang="fr-FR" sz="2000" dirty="0" smtClean="0"/>
              <a:t>(problèmes </a:t>
            </a:r>
            <a:r>
              <a:rPr lang="fr-FR" sz="2000" dirty="0" smtClean="0"/>
              <a:t>de </a:t>
            </a:r>
            <a:r>
              <a:rPr lang="fr-FR" sz="2000" dirty="0" smtClean="0"/>
              <a:t>sécurité)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fr-FR" sz="2000" dirty="0"/>
              <a:t>Une tuto-</a:t>
            </a:r>
            <a:r>
              <a:rPr lang="fr-FR" sz="2000" dirty="0" err="1"/>
              <a:t>video</a:t>
            </a:r>
            <a:r>
              <a:rPr lang="fr-FR" sz="2000" dirty="0"/>
              <a:t> est en cours de création</a:t>
            </a:r>
          </a:p>
          <a:p>
            <a:pPr marL="609600"/>
            <a:endParaRPr 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04770" y="142659"/>
            <a:ext cx="246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Point sur le </a:t>
            </a:r>
            <a:r>
              <a:rPr lang="fr-FR" sz="2400" b="1" dirty="0" smtClean="0"/>
              <a:t>projet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08" y="43986"/>
            <a:ext cx="2621790" cy="5969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660" y="861391"/>
            <a:ext cx="2282398" cy="24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521</Words>
  <Application>Microsoft Office PowerPoint</Application>
  <PresentationFormat>Grand écran</PresentationFormat>
  <Paragraphs>68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Girault</dc:creator>
  <cp:lastModifiedBy>Frederic Girault</cp:lastModifiedBy>
  <cp:revision>120</cp:revision>
  <cp:lastPrinted>2016-09-22T13:41:02Z</cp:lastPrinted>
  <dcterms:created xsi:type="dcterms:W3CDTF">2016-09-02T07:58:52Z</dcterms:created>
  <dcterms:modified xsi:type="dcterms:W3CDTF">2016-09-26T23:46:08Z</dcterms:modified>
</cp:coreProperties>
</file>