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9" r:id="rId4"/>
    <p:sldId id="270" r:id="rId5"/>
    <p:sldId id="266" r:id="rId6"/>
    <p:sldId id="258" r:id="rId7"/>
    <p:sldId id="269" r:id="rId8"/>
    <p:sldId id="260" r:id="rId9"/>
    <p:sldId id="265" r:id="rId10"/>
    <p:sldId id="262" r:id="rId11"/>
    <p:sldId id="261" r:id="rId12"/>
    <p:sldId id="263" r:id="rId13"/>
    <p:sldId id="271" r:id="rId14"/>
    <p:sldId id="264" r:id="rId15"/>
    <p:sldId id="267" r:id="rId1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614" autoAdjust="0"/>
    <p:restoredTop sz="94660"/>
  </p:normalViewPr>
  <p:slideViewPr>
    <p:cSldViewPr snapToGrid="0">
      <p:cViewPr varScale="1">
        <p:scale>
          <a:sx n="71" d="100"/>
          <a:sy n="71" d="100"/>
        </p:scale>
        <p:origin x="34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D7AF5-0E75-4748-8440-CBE16E87B5BC}" type="datetimeFigureOut">
              <a:rPr lang="fr-FR" smtClean="0"/>
              <a:t>27/09/2016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ECBB3-78D3-4F15-B737-C28E19C9AF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921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D7AF5-0E75-4748-8440-CBE16E87B5BC}" type="datetimeFigureOut">
              <a:rPr lang="fr-FR" smtClean="0"/>
              <a:t>27/09/2016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ECBB3-78D3-4F15-B737-C28E19C9AF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2437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D7AF5-0E75-4748-8440-CBE16E87B5BC}" type="datetimeFigureOut">
              <a:rPr lang="fr-FR" smtClean="0"/>
              <a:t>27/09/2016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ECBB3-78D3-4F15-B737-C28E19C9AF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1007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D7AF5-0E75-4748-8440-CBE16E87B5BC}" type="datetimeFigureOut">
              <a:rPr lang="fr-FR" smtClean="0"/>
              <a:t>27/09/2016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ECBB3-78D3-4F15-B737-C28E19C9AF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8529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D7AF5-0E75-4748-8440-CBE16E87B5BC}" type="datetimeFigureOut">
              <a:rPr lang="fr-FR" smtClean="0"/>
              <a:t>27/09/2016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ECBB3-78D3-4F15-B737-C28E19C9AF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695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D7AF5-0E75-4748-8440-CBE16E87B5BC}" type="datetimeFigureOut">
              <a:rPr lang="fr-FR" smtClean="0"/>
              <a:t>27/09/2016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ECBB3-78D3-4F15-B737-C28E19C9AF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724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D7AF5-0E75-4748-8440-CBE16E87B5BC}" type="datetimeFigureOut">
              <a:rPr lang="fr-FR" smtClean="0"/>
              <a:t>27/09/2016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ECBB3-78D3-4F15-B737-C28E19C9AF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9942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D7AF5-0E75-4748-8440-CBE16E87B5BC}" type="datetimeFigureOut">
              <a:rPr lang="fr-FR" smtClean="0"/>
              <a:t>27/09/2016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ECBB3-78D3-4F15-B737-C28E19C9AF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2296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D7AF5-0E75-4748-8440-CBE16E87B5BC}" type="datetimeFigureOut">
              <a:rPr lang="fr-FR" smtClean="0"/>
              <a:t>27/09/2016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ECBB3-78D3-4F15-B737-C28E19C9AF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8321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D7AF5-0E75-4748-8440-CBE16E87B5BC}" type="datetimeFigureOut">
              <a:rPr lang="fr-FR" smtClean="0"/>
              <a:t>27/09/2016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ECBB3-78D3-4F15-B737-C28E19C9AF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8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D7AF5-0E75-4748-8440-CBE16E87B5BC}" type="datetimeFigureOut">
              <a:rPr lang="fr-FR" smtClean="0"/>
              <a:t>27/09/2016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ECBB3-78D3-4F15-B737-C28E19C9AF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4914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4D7AF5-0E75-4748-8440-CBE16E87B5BC}" type="datetimeFigureOut">
              <a:rPr lang="fr-FR" smtClean="0"/>
              <a:t>27/09/2016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ECBB3-78D3-4F15-B737-C28E19C9AF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5656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llrdag.llr.in2p3.fr/owa/redir.aspx?C=CnETE2wKo5nY7eMQMEDOoMHG3_z-aRf31xo5GPtvcBI3GEcHvOPTCA..&amp;URL=http://computing.qarnot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618480"/>
            <a:ext cx="9144000" cy="2940265"/>
          </a:xfrm>
        </p:spPr>
        <p:txBody>
          <a:bodyPr>
            <a:normAutofit/>
          </a:bodyPr>
          <a:lstStyle/>
          <a:p>
            <a:r>
              <a:rPr lang="fr-FR" dirty="0" smtClean="0"/>
              <a:t>Estimation du coût d'utilisation </a:t>
            </a:r>
            <a:r>
              <a:rPr lang="fr-FR" dirty="0"/>
              <a:t>de CPU d'un cloud hébergé sur radiateurs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939202"/>
            <a:ext cx="9144000" cy="1655762"/>
          </a:xfrm>
        </p:spPr>
        <p:txBody>
          <a:bodyPr>
            <a:normAutofit/>
          </a:bodyPr>
          <a:lstStyle/>
          <a:p>
            <a:r>
              <a:rPr lang="fr-FR" dirty="0" smtClean="0"/>
              <a:t>P. </a:t>
            </a:r>
            <a:r>
              <a:rPr lang="fr-FR" dirty="0" err="1" smtClean="0"/>
              <a:t>Hennion</a:t>
            </a:r>
            <a:endParaRPr lang="fr-FR" dirty="0"/>
          </a:p>
          <a:p>
            <a:endParaRPr lang="fr-FR" dirty="0" smtClean="0"/>
          </a:p>
          <a:p>
            <a:r>
              <a:rPr lang="fr-FR" smtClean="0"/>
              <a:t>27 septembre </a:t>
            </a:r>
            <a:r>
              <a:rPr lang="fr-FR" dirty="0" smtClean="0"/>
              <a:t>2016</a:t>
            </a:r>
          </a:p>
        </p:txBody>
      </p:sp>
      <p:pic>
        <p:nvPicPr>
          <p:cNvPr id="4" name="Picture 6" descr="http://llr.in2p3.fr/local/cache-vignettes/L115xH53/siteon0-225a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3666" y="5877887"/>
            <a:ext cx="1095375" cy="324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://grif.fr/files/2015/03/Logos_GRIF_Noir_PNG_trans_L10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0379" y="5455793"/>
            <a:ext cx="715414" cy="844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utoShape 4" descr="https://llrextra.in2p3.fr/sites/default/files/Logo%20Ecole%20polytechnique%20horizontal%20jpeg%20BD.jpg"/>
          <p:cNvSpPr>
            <a:spLocks noChangeAspect="1" noChangeArrowheads="1"/>
          </p:cNvSpPr>
          <p:nvPr/>
        </p:nvSpPr>
        <p:spPr bwMode="auto">
          <a:xfrm>
            <a:off x="155575" y="-144463"/>
            <a:ext cx="2814804" cy="2814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9733" y="5665858"/>
            <a:ext cx="1428750" cy="61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9093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2146" y="365125"/>
            <a:ext cx="10492946" cy="1251351"/>
          </a:xfrm>
        </p:spPr>
        <p:txBody>
          <a:bodyPr>
            <a:noAutofit/>
          </a:bodyPr>
          <a:lstStyle/>
          <a:p>
            <a:pPr algn="ctr"/>
            <a:r>
              <a:rPr lang="fr-FR" sz="3200" b="1" dirty="0" smtClean="0"/>
              <a:t>Chauffer 13 bureaux avec des radiateurs + acheter un c6000</a:t>
            </a:r>
            <a:br>
              <a:rPr lang="fr-FR" sz="3200" b="1" dirty="0" smtClean="0"/>
            </a:br>
            <a:r>
              <a:rPr lang="fr-FR" sz="3200" b="1" dirty="0" smtClean="0"/>
              <a:t>(comme aujourd'hui)</a:t>
            </a:r>
            <a:br>
              <a:rPr lang="fr-FR" sz="3200" b="1" dirty="0" smtClean="0"/>
            </a:br>
            <a:endParaRPr lang="fr-FR" sz="32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4409" y="1921876"/>
            <a:ext cx="9234941" cy="4590136"/>
          </a:xfrm>
        </p:spPr>
        <p:txBody>
          <a:bodyPr>
            <a:normAutofit fontScale="92500" lnSpcReduction="10000"/>
          </a:bodyPr>
          <a:lstStyle/>
          <a:p>
            <a:r>
              <a:rPr lang="fr-FR" dirty="0" smtClean="0"/>
              <a:t>1*c6000  = XXX/an</a:t>
            </a:r>
          </a:p>
          <a:p>
            <a:r>
              <a:rPr lang="fr-FR" dirty="0" smtClean="0"/>
              <a:t>Radiateurs : 13*200€/10  ans = 260€ /an (un radiateur fonctionne environ 10 ans)</a:t>
            </a:r>
          </a:p>
          <a:p>
            <a:r>
              <a:rPr lang="fr-FR" dirty="0" smtClean="0"/>
              <a:t>Electricité pour 13 radiateur = 0.5kw*365*24*7/12*0.08€ = 200€</a:t>
            </a:r>
          </a:p>
          <a:p>
            <a:r>
              <a:rPr lang="fr-FR" dirty="0"/>
              <a:t>Electricité </a:t>
            </a:r>
            <a:r>
              <a:rPr lang="fr-FR" dirty="0" smtClean="0"/>
              <a:t> pour le C6000 : 1.3kw*365*24*0.08 = 911€</a:t>
            </a:r>
          </a:p>
          <a:p>
            <a:r>
              <a:rPr lang="fr-FR" dirty="0" smtClean="0"/>
              <a:t>Eau glacée pour le c6000 : 0.3 * 911€ = 273€</a:t>
            </a:r>
          </a:p>
          <a:p>
            <a:r>
              <a:rPr lang="fr-FR" sz="3200" dirty="0" smtClean="0"/>
              <a:t>Hébergement : 2U*200€ = 400€</a:t>
            </a:r>
          </a:p>
          <a:p>
            <a:pPr marL="0" indent="0">
              <a:buNone/>
            </a:pPr>
            <a:r>
              <a:rPr lang="fr-FR" b="1" dirty="0"/>
              <a:t> </a:t>
            </a:r>
            <a:r>
              <a:rPr lang="fr-FR" b="1" dirty="0" smtClean="0"/>
              <a:t>              TOTAL : XXXX + 2304 €/an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 smtClean="0"/>
              <a:t>Pb </a:t>
            </a:r>
            <a:r>
              <a:rPr lang="fr-FR" dirty="0"/>
              <a:t>: </a:t>
            </a:r>
            <a:r>
              <a:rPr lang="fr-FR" dirty="0" smtClean="0"/>
              <a:t>gestion de la salle machine </a:t>
            </a:r>
            <a:endParaRPr lang="fr-FR" b="1" dirty="0" smtClean="0"/>
          </a:p>
          <a:p>
            <a:endParaRPr lang="fr-FR" dirty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</p:txBody>
      </p:sp>
      <p:pic>
        <p:nvPicPr>
          <p:cNvPr id="1028" name="Picture 4" descr="http://www.leroymerlin.fr/multimedia/61/494010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6362" y="4270753"/>
            <a:ext cx="2765638" cy="2765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1527" y="2026408"/>
            <a:ext cx="2135307" cy="719145"/>
          </a:xfrm>
          <a:prstGeom prst="rect">
            <a:avLst/>
          </a:prstGeom>
        </p:spPr>
      </p:pic>
      <p:sp>
        <p:nvSpPr>
          <p:cNvPr id="6" name="Plus 5"/>
          <p:cNvSpPr/>
          <p:nvPr/>
        </p:nvSpPr>
        <p:spPr>
          <a:xfrm>
            <a:off x="10351981" y="3050953"/>
            <a:ext cx="914400" cy="9144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2940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42703"/>
            <a:ext cx="12192000" cy="1562529"/>
          </a:xfrm>
        </p:spPr>
        <p:txBody>
          <a:bodyPr>
            <a:normAutofit/>
          </a:bodyPr>
          <a:lstStyle/>
          <a:p>
            <a:pPr lvl="1" algn="ctr" rtl="0">
              <a:lnSpc>
                <a:spcPct val="90000"/>
              </a:lnSpc>
              <a:spcBef>
                <a:spcPct val="0"/>
              </a:spcBef>
            </a:pPr>
            <a:r>
              <a:rPr lang="fr-FR" sz="2800" dirty="0" smtClean="0"/>
              <a:t>Acheter 13 </a:t>
            </a:r>
            <a:r>
              <a:rPr lang="fr-FR" sz="2800" dirty="0" err="1" smtClean="0"/>
              <a:t>Q.Rad</a:t>
            </a:r>
            <a:r>
              <a:rPr lang="fr-FR" sz="2800" dirty="0" smtClean="0"/>
              <a:t> et les mettre dans 13 bureaux </a:t>
            </a:r>
            <a:br>
              <a:rPr lang="fr-FR" sz="2800" dirty="0" smtClean="0"/>
            </a:b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85537" y="1909846"/>
            <a:ext cx="11215166" cy="4453884"/>
          </a:xfrm>
        </p:spPr>
        <p:txBody>
          <a:bodyPr>
            <a:normAutofit fontScale="92500"/>
          </a:bodyPr>
          <a:lstStyle/>
          <a:p>
            <a:r>
              <a:rPr lang="fr-FR" dirty="0" smtClean="0"/>
              <a:t>13 </a:t>
            </a:r>
            <a:r>
              <a:rPr lang="fr-FR" dirty="0" err="1" smtClean="0"/>
              <a:t>Q.Rad</a:t>
            </a:r>
            <a:r>
              <a:rPr lang="fr-FR" dirty="0" smtClean="0"/>
              <a:t> = 13*2000€/5 ans = 5200€   /an</a:t>
            </a:r>
          </a:p>
          <a:p>
            <a:pPr marL="0" indent="0">
              <a:buNone/>
            </a:pPr>
            <a:r>
              <a:rPr lang="fr-FR" dirty="0"/>
              <a:t>P</a:t>
            </a:r>
            <a:r>
              <a:rPr lang="fr-FR" dirty="0" smtClean="0"/>
              <a:t>assage fibre : 13*180€/10 ans  = 47€ / an</a:t>
            </a:r>
          </a:p>
          <a:p>
            <a:pPr marL="0" indent="0">
              <a:buNone/>
            </a:pPr>
            <a:r>
              <a:rPr lang="fr-FR" dirty="0" smtClean="0"/>
              <a:t>Electricité : 0.400*365*24*7/12*0.08 = 160€</a:t>
            </a:r>
          </a:p>
          <a:p>
            <a:pPr marL="0" indent="0">
              <a:buNone/>
            </a:pPr>
            <a:r>
              <a:rPr lang="fr-FR" dirty="0" smtClean="0"/>
              <a:t>Commutateurs: 200€ /  5 ans =  40€</a:t>
            </a:r>
          </a:p>
          <a:p>
            <a:pPr marL="0" indent="0">
              <a:buNone/>
            </a:pPr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Maintenance du </a:t>
            </a:r>
            <a:r>
              <a:rPr lang="fr-FR" dirty="0" err="1" smtClean="0">
                <a:solidFill>
                  <a:schemeClr val="accent1">
                    <a:lumMod val="75000"/>
                  </a:schemeClr>
                </a:solidFill>
              </a:rPr>
              <a:t>Q.Rad</a:t>
            </a:r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 : 200€*13 = 2600 ( ou 300€)</a:t>
            </a:r>
          </a:p>
          <a:p>
            <a:pPr marL="0" indent="0">
              <a:buNone/>
            </a:pPr>
            <a:r>
              <a:rPr lang="fr-FR" b="1" dirty="0"/>
              <a:t> </a:t>
            </a:r>
            <a:r>
              <a:rPr lang="fr-FR" b="1" dirty="0" smtClean="0"/>
              <a:t>    TOTAL : 8047€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 smtClean="0"/>
              <a:t>Pb : gestion des radiateurs (pannes, vieillissement …), inutilisable l’été.</a:t>
            </a:r>
            <a:endParaRPr lang="fr-FR" dirty="0"/>
          </a:p>
          <a:p>
            <a:pPr marL="0" indent="0">
              <a:buNone/>
            </a:pPr>
            <a:r>
              <a:rPr lang="fr-FR" sz="2600" dirty="0" smtClean="0">
                <a:solidFill>
                  <a:schemeClr val="accent1">
                    <a:lumMod val="75000"/>
                  </a:schemeClr>
                </a:solidFill>
              </a:rPr>
              <a:t>Les </a:t>
            </a:r>
            <a:r>
              <a:rPr lang="fr-FR" sz="2600" dirty="0" err="1" smtClean="0">
                <a:solidFill>
                  <a:schemeClr val="accent1">
                    <a:lumMod val="75000"/>
                  </a:schemeClr>
                </a:solidFill>
              </a:rPr>
              <a:t>Q.Rad</a:t>
            </a:r>
            <a:r>
              <a:rPr lang="fr-FR" sz="2600" dirty="0" smtClean="0">
                <a:solidFill>
                  <a:schemeClr val="accent1">
                    <a:lumMod val="75000"/>
                  </a:schemeClr>
                </a:solidFill>
              </a:rPr>
              <a:t> fonctionnent à basse fréquence l’été, et produisent une chaleur de 16° max</a:t>
            </a:r>
          </a:p>
        </p:txBody>
      </p:sp>
      <p:pic>
        <p:nvPicPr>
          <p:cNvPr id="4" name="Picture 6" descr="http://www.qarnot-computing.com/img/qrad-orth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7802" y="1705232"/>
            <a:ext cx="2284198" cy="2069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9962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7708" y="220321"/>
            <a:ext cx="11461150" cy="1296246"/>
          </a:xfrm>
        </p:spPr>
        <p:txBody>
          <a:bodyPr>
            <a:normAutofit fontScale="90000"/>
          </a:bodyPr>
          <a:lstStyle/>
          <a:p>
            <a:pPr lvl="1" algn="ctr" rtl="0">
              <a:lnSpc>
                <a:spcPct val="90000"/>
              </a:lnSpc>
              <a:spcBef>
                <a:spcPct val="0"/>
              </a:spcBef>
            </a:pPr>
            <a:r>
              <a:rPr lang="fr-FR" sz="3100" dirty="0" smtClean="0"/>
              <a:t>Chauffer 13 bureaux avec des radiateurs traditionnels </a:t>
            </a:r>
            <a:br>
              <a:rPr lang="fr-FR" sz="3100" dirty="0" smtClean="0"/>
            </a:br>
            <a:r>
              <a:rPr lang="fr-FR" sz="3100" dirty="0" smtClean="0"/>
              <a:t>+</a:t>
            </a:r>
            <a:br>
              <a:rPr lang="fr-FR" sz="3100" dirty="0" smtClean="0"/>
            </a:br>
            <a:r>
              <a:rPr lang="fr-FR" sz="3100" dirty="0" smtClean="0"/>
              <a:t> Payer 96 cœurs dans le clou</a:t>
            </a:r>
            <a:r>
              <a:rPr lang="fr-FR" sz="2800" dirty="0" smtClean="0"/>
              <a:t>d </a:t>
            </a:r>
            <a:br>
              <a:rPr lang="fr-FR" sz="2800" dirty="0" smtClean="0"/>
            </a:b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70271" y="1825625"/>
            <a:ext cx="10927908" cy="4378530"/>
          </a:xfrm>
        </p:spPr>
        <p:txBody>
          <a:bodyPr>
            <a:normAutofit/>
          </a:bodyPr>
          <a:lstStyle/>
          <a:p>
            <a:r>
              <a:rPr lang="fr-FR" dirty="0"/>
              <a:t>Radiateurs : 13*200</a:t>
            </a:r>
            <a:r>
              <a:rPr lang="fr-FR" dirty="0" smtClean="0"/>
              <a:t>€/10 ans </a:t>
            </a:r>
            <a:r>
              <a:rPr lang="fr-FR" dirty="0"/>
              <a:t>= </a:t>
            </a:r>
            <a:r>
              <a:rPr lang="fr-FR" dirty="0" smtClean="0"/>
              <a:t>260€ /an</a:t>
            </a:r>
            <a:endParaRPr lang="fr-FR" dirty="0"/>
          </a:p>
          <a:p>
            <a:r>
              <a:rPr lang="fr-FR" dirty="0"/>
              <a:t>Electricité pour 13 radiateur = </a:t>
            </a:r>
            <a:r>
              <a:rPr lang="fr-FR" dirty="0" smtClean="0"/>
              <a:t>0.5kw*365*24*7/12*0.08</a:t>
            </a:r>
            <a:r>
              <a:rPr lang="fr-FR" dirty="0"/>
              <a:t>€ = </a:t>
            </a:r>
            <a:r>
              <a:rPr lang="fr-FR" dirty="0" smtClean="0"/>
              <a:t>200€</a:t>
            </a:r>
            <a:endParaRPr lang="fr-FR" dirty="0"/>
          </a:p>
          <a:p>
            <a:r>
              <a:rPr lang="fr-FR" dirty="0" smtClean="0"/>
              <a:t>Cloud : 96/4*365*24*0.25€ =  52 560€</a:t>
            </a:r>
          </a:p>
          <a:p>
            <a:endParaRPr lang="fr-FR" dirty="0"/>
          </a:p>
          <a:p>
            <a:pPr marL="0" indent="0">
              <a:buNone/>
            </a:pPr>
            <a:r>
              <a:rPr lang="fr-FR" dirty="0" smtClean="0"/>
              <a:t>     </a:t>
            </a:r>
            <a:r>
              <a:rPr lang="fr-FR" b="1" dirty="0" smtClean="0"/>
              <a:t>TOTAL :  53 020€ 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 smtClean="0"/>
              <a:t>Pb : pas de DD, </a:t>
            </a:r>
            <a:r>
              <a:rPr lang="fr-FR" dirty="0"/>
              <a:t>2</a:t>
            </a:r>
            <a:r>
              <a:rPr lang="fr-FR" dirty="0" smtClean="0"/>
              <a:t>Go mémoire/cœur HT , réseau , docker, confidentialité</a:t>
            </a:r>
          </a:p>
          <a:p>
            <a:pPr marL="0" indent="0">
              <a:buNone/>
            </a:pPr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Prix négociable   ( 480€/an/proc  si utilisation continue  -&gt; </a:t>
            </a:r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11980 €</a:t>
            </a:r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) </a:t>
            </a:r>
            <a:endParaRPr lang="fr-FR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4" name="Picture 4" descr="http://www.leroymerlin.fr/multimedia/61/494010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0810" y="752614"/>
            <a:ext cx="1983988" cy="1983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lus 4"/>
          <p:cNvSpPr/>
          <p:nvPr/>
        </p:nvSpPr>
        <p:spPr>
          <a:xfrm>
            <a:off x="10645604" y="2711857"/>
            <a:ext cx="914400" cy="9144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9829" y="3830937"/>
            <a:ext cx="1605950" cy="1141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459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51703" y="92289"/>
            <a:ext cx="10515600" cy="1325563"/>
          </a:xfrm>
        </p:spPr>
        <p:txBody>
          <a:bodyPr/>
          <a:lstStyle/>
          <a:p>
            <a:pPr algn="ctr"/>
            <a:r>
              <a:rPr lang="fr-FR" dirty="0" smtClean="0"/>
              <a:t>Les tests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417851"/>
            <a:ext cx="11245770" cy="439263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fr-FR" dirty="0" smtClean="0"/>
              <a:t>Un </a:t>
            </a:r>
            <a:r>
              <a:rPr lang="fr-FR" dirty="0" err="1" smtClean="0"/>
              <a:t>Q.Rad</a:t>
            </a:r>
            <a:r>
              <a:rPr lang="fr-FR" dirty="0" smtClean="0"/>
              <a:t>  a été mis dans la grille:</a:t>
            </a:r>
          </a:p>
          <a:p>
            <a:pPr marL="457200" lvl="1" indent="0">
              <a:buNone/>
            </a:pPr>
            <a:r>
              <a:rPr lang="fr-FR" dirty="0" smtClean="0"/>
              <a:t>Installation avec </a:t>
            </a:r>
            <a:r>
              <a:rPr lang="fr-FR" dirty="0" err="1" smtClean="0"/>
              <a:t>quattor</a:t>
            </a:r>
            <a:r>
              <a:rPr lang="fr-FR" dirty="0"/>
              <a:t> </a:t>
            </a:r>
            <a:r>
              <a:rPr lang="fr-FR" dirty="0" smtClean="0"/>
              <a:t>comme </a:t>
            </a:r>
            <a:r>
              <a:rPr lang="fr-FR" dirty="0" err="1" smtClean="0"/>
              <a:t>WorkerNode</a:t>
            </a:r>
            <a:endParaRPr lang="fr-FR" dirty="0" smtClean="0"/>
          </a:p>
          <a:p>
            <a:pPr marL="457200" lvl="1" indent="0">
              <a:buNone/>
            </a:pPr>
            <a:r>
              <a:rPr lang="fr-FR" dirty="0" smtClean="0"/>
              <a:t>Tests de performance ( HEP </a:t>
            </a:r>
            <a:r>
              <a:rPr lang="fr-FR" dirty="0" err="1" smtClean="0"/>
              <a:t>SpecInt</a:t>
            </a:r>
            <a:r>
              <a:rPr lang="fr-FR" dirty="0" smtClean="0"/>
              <a:t> 2006) OK :</a:t>
            </a:r>
          </a:p>
          <a:p>
            <a:pPr marL="914400" lvl="2" indent="0">
              <a:buNone/>
            </a:pPr>
            <a:r>
              <a:rPr lang="fr-FR" dirty="0" smtClean="0"/>
              <a:t>106 pour 8 cœurs virtuels   ( C6220  E5-2650V2 = 376 pour 32 cœurs, test à faire pour les E5-2650v4)</a:t>
            </a:r>
          </a:p>
          <a:p>
            <a:pPr marL="0" indent="0">
              <a:buNone/>
            </a:pPr>
            <a:r>
              <a:rPr lang="fr-FR" dirty="0"/>
              <a:t>P</a:t>
            </a:r>
            <a:r>
              <a:rPr lang="fr-FR" dirty="0" smtClean="0"/>
              <a:t>endant les tests :</a:t>
            </a:r>
          </a:p>
          <a:p>
            <a:pPr marL="457200" lvl="1" indent="0">
              <a:buNone/>
            </a:pPr>
            <a:r>
              <a:rPr lang="fr-FR" dirty="0" smtClean="0"/>
              <a:t>Impossible d’ouvrir le </a:t>
            </a:r>
            <a:r>
              <a:rPr lang="fr-FR" dirty="0" err="1" smtClean="0"/>
              <a:t>Qrad</a:t>
            </a:r>
            <a:endParaRPr lang="fr-FR" dirty="0" smtClean="0"/>
          </a:p>
          <a:p>
            <a:pPr marL="457200" lvl="1" indent="0">
              <a:buNone/>
            </a:pPr>
            <a:r>
              <a:rPr lang="fr-FR" dirty="0" smtClean="0"/>
              <a:t>Pas de gestion possible de la température : besoin d’un daemon et d’un </a:t>
            </a:r>
            <a:r>
              <a:rPr lang="fr-FR" dirty="0" err="1" smtClean="0"/>
              <a:t>kernel</a:t>
            </a:r>
            <a:r>
              <a:rPr lang="fr-FR" smtClean="0"/>
              <a:t> module </a:t>
            </a:r>
            <a:r>
              <a:rPr lang="fr-FR" dirty="0" smtClean="0"/>
              <a:t>spécifique pour régler la fréquence d’horloge en fonction de la température souhaitée.</a:t>
            </a:r>
          </a:p>
          <a:p>
            <a:pPr marL="457200" lvl="1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Sur </a:t>
            </a:r>
            <a:r>
              <a:rPr lang="fr-FR" dirty="0"/>
              <a:t>leur cloud </a:t>
            </a:r>
            <a:r>
              <a:rPr lang="fr-FR" dirty="0" smtClean="0"/>
              <a:t>: gestion des températures intégrée dans leur propre </a:t>
            </a:r>
            <a:r>
              <a:rPr lang="fr-FR" dirty="0" err="1" smtClean="0"/>
              <a:t>scheduler</a:t>
            </a: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8844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</a:t>
            </a:r>
            <a:r>
              <a:rPr lang="fr-FR" dirty="0" smtClean="0"/>
              <a:t>ésumé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9704" y="1386712"/>
            <a:ext cx="10674096" cy="5123815"/>
          </a:xfrm>
        </p:spPr>
        <p:txBody>
          <a:bodyPr>
            <a:normAutofit fontScale="92500" lnSpcReduction="10000"/>
          </a:bodyPr>
          <a:lstStyle/>
          <a:p>
            <a:endParaRPr lang="fr-FR" dirty="0" smtClean="0"/>
          </a:p>
          <a:p>
            <a:r>
              <a:rPr lang="fr-FR" dirty="0"/>
              <a:t>1*c6000 + 13 radiateurs : </a:t>
            </a:r>
            <a:r>
              <a:rPr lang="fr-FR" b="1" dirty="0"/>
              <a:t>  </a:t>
            </a:r>
            <a:r>
              <a:rPr lang="fr-FR" b="1" dirty="0" smtClean="0"/>
              <a:t>XXXX€ + 2304 € </a:t>
            </a:r>
          </a:p>
          <a:p>
            <a:r>
              <a:rPr lang="fr-FR" dirty="0" smtClean="0"/>
              <a:t>13 </a:t>
            </a:r>
            <a:r>
              <a:rPr lang="fr-FR" dirty="0" err="1"/>
              <a:t>Q.rad</a:t>
            </a:r>
            <a:r>
              <a:rPr lang="fr-FR" dirty="0"/>
              <a:t> dans 13 bureaux : </a:t>
            </a:r>
            <a:r>
              <a:rPr lang="fr-FR" b="1" dirty="0" smtClean="0"/>
              <a:t>8047 €</a:t>
            </a:r>
          </a:p>
          <a:p>
            <a:r>
              <a:rPr lang="fr-FR" dirty="0" smtClean="0"/>
              <a:t>96 </a:t>
            </a:r>
            <a:r>
              <a:rPr lang="fr-FR" dirty="0"/>
              <a:t>cœurs dans le cloud </a:t>
            </a:r>
            <a:r>
              <a:rPr lang="fr-FR" dirty="0" smtClean="0"/>
              <a:t>: </a:t>
            </a:r>
            <a:r>
              <a:rPr lang="fr-FR" b="1" dirty="0"/>
              <a:t>53 020 € </a:t>
            </a:r>
            <a:r>
              <a:rPr lang="fr-FR" b="1" dirty="0" smtClean="0"/>
              <a:t>/ 11980</a:t>
            </a:r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fr-FR" b="1" dirty="0" smtClean="0"/>
              <a:t>€</a:t>
            </a:r>
          </a:p>
          <a:p>
            <a:endParaRPr lang="fr-FR" b="1" dirty="0"/>
          </a:p>
          <a:p>
            <a:r>
              <a:rPr lang="fr-FR" dirty="0" smtClean="0"/>
              <a:t>Bilan écologique:</a:t>
            </a:r>
          </a:p>
          <a:p>
            <a:pPr lvl="1"/>
            <a:r>
              <a:rPr lang="fr-FR" dirty="0" smtClean="0"/>
              <a:t>C6000 : construction salle info + refroidissement c6000 + chauffage</a:t>
            </a:r>
          </a:p>
          <a:p>
            <a:pPr lvl="1"/>
            <a:r>
              <a:rPr lang="fr-FR" dirty="0" err="1" smtClean="0"/>
              <a:t>Q.rad</a:t>
            </a:r>
            <a:r>
              <a:rPr lang="fr-FR" dirty="0" smtClean="0"/>
              <a:t> : chauffage</a:t>
            </a:r>
          </a:p>
          <a:p>
            <a:pPr marL="457200" lvl="1" indent="0">
              <a:buNone/>
            </a:pPr>
            <a:endParaRPr lang="fr-FR" dirty="0" smtClean="0"/>
          </a:p>
          <a:p>
            <a:r>
              <a:rPr lang="fr-FR" dirty="0" smtClean="0"/>
              <a:t>Acheter des </a:t>
            </a:r>
            <a:r>
              <a:rPr lang="fr-FR" dirty="0" err="1" smtClean="0"/>
              <a:t>Qrad</a:t>
            </a:r>
            <a:r>
              <a:rPr lang="fr-FR" dirty="0" smtClean="0"/>
              <a:t> est une option envisageable, en complément de moyens de calculs traditionnels, surtout si la demande de  puissance de calcul est plus importante en hiver qu’en été.</a:t>
            </a:r>
            <a:r>
              <a:rPr lang="fr-FR" dirty="0"/>
              <a:t/>
            </a:r>
            <a:br>
              <a:rPr lang="fr-FR" dirty="0"/>
            </a:br>
            <a:endParaRPr lang="fr-FR" dirty="0" smtClean="0"/>
          </a:p>
        </p:txBody>
      </p:sp>
      <p:pic>
        <p:nvPicPr>
          <p:cNvPr id="1026" name="Picture 2" descr="http://www.qarnot-computing.com/img/bar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765" y="1386712"/>
            <a:ext cx="2660777" cy="2940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ZoneTexte 7"/>
          <p:cNvSpPr txBox="1"/>
          <p:nvPr/>
        </p:nvSpPr>
        <p:spPr>
          <a:xfrm>
            <a:off x="9038256" y="4220790"/>
            <a:ext cx="293875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400" b="1" dirty="0" smtClean="0">
                <a:solidFill>
                  <a:srgbClr val="FF0000"/>
                </a:solidFill>
              </a:rPr>
              <a:t>Surestimé </a:t>
            </a:r>
            <a:r>
              <a:rPr lang="fr-FR" sz="4800" b="1" dirty="0" smtClean="0">
                <a:solidFill>
                  <a:srgbClr val="FF0000"/>
                </a:solidFill>
              </a:rPr>
              <a:t>?</a:t>
            </a:r>
            <a:endParaRPr lang="fr-FR" sz="4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4877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51703" y="92289"/>
            <a:ext cx="10515600" cy="1325563"/>
          </a:xfrm>
        </p:spPr>
        <p:txBody>
          <a:bodyPr/>
          <a:lstStyle/>
          <a:p>
            <a:pPr algn="ctr"/>
            <a:r>
              <a:rPr lang="fr-FR" dirty="0" smtClean="0"/>
              <a:t>Le futur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417852"/>
            <a:ext cx="10515600" cy="435133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fr-FR" dirty="0" smtClean="0"/>
              <a:t>Pour la société:</a:t>
            </a:r>
          </a:p>
          <a:p>
            <a:r>
              <a:rPr lang="fr-FR" dirty="0" smtClean="0"/>
              <a:t>2016 </a:t>
            </a:r>
            <a:r>
              <a:rPr lang="fr-FR" dirty="0"/>
              <a:t>: Sortie du nouveau site de </a:t>
            </a:r>
            <a:r>
              <a:rPr lang="fr-FR" dirty="0" err="1"/>
              <a:t>compute</a:t>
            </a:r>
            <a:r>
              <a:rPr lang="fr-FR" dirty="0"/>
              <a:t> </a:t>
            </a:r>
            <a:r>
              <a:rPr lang="fr-FR" dirty="0">
                <a:hlinkClick r:id="rId2"/>
              </a:rPr>
              <a:t>computing.qarnot.com</a:t>
            </a:r>
            <a:endParaRPr lang="fr-FR" dirty="0"/>
          </a:p>
          <a:p>
            <a:r>
              <a:rPr lang="fr-FR" dirty="0" smtClean="0"/>
              <a:t>2016 </a:t>
            </a:r>
            <a:r>
              <a:rPr lang="fr-FR" dirty="0"/>
              <a:t>: intégration sur </a:t>
            </a:r>
            <a:r>
              <a:rPr lang="fr-FR" dirty="0" smtClean="0"/>
              <a:t>leur plateforme </a:t>
            </a:r>
            <a:r>
              <a:rPr lang="fr-FR" dirty="0"/>
              <a:t>des logiciels des éditeurs 3D pour l'animation et le BIM (Autodesk, Chaos Group,...), bancaires, calculs techniques (</a:t>
            </a:r>
            <a:r>
              <a:rPr lang="fr-FR" dirty="0" err="1"/>
              <a:t>Mathematica</a:t>
            </a:r>
            <a:r>
              <a:rPr lang="fr-FR" dirty="0"/>
              <a:t>, </a:t>
            </a:r>
            <a:r>
              <a:rPr lang="fr-FR" dirty="0" err="1"/>
              <a:t>OpenFoam</a:t>
            </a:r>
            <a:r>
              <a:rPr lang="fr-FR" dirty="0"/>
              <a:t>,...).</a:t>
            </a:r>
          </a:p>
          <a:p>
            <a:r>
              <a:rPr lang="fr-FR" dirty="0" smtClean="0"/>
              <a:t>2017 </a:t>
            </a:r>
            <a:r>
              <a:rPr lang="fr-FR" dirty="0"/>
              <a:t>: </a:t>
            </a:r>
            <a:r>
              <a:rPr lang="fr-FR" dirty="0" err="1"/>
              <a:t>Q.Rad</a:t>
            </a:r>
            <a:r>
              <a:rPr lang="fr-FR" dirty="0"/>
              <a:t> 32 Go RAM </a:t>
            </a:r>
          </a:p>
          <a:p>
            <a:r>
              <a:rPr lang="fr-FR" dirty="0" smtClean="0"/>
              <a:t>2017 </a:t>
            </a:r>
            <a:r>
              <a:rPr lang="fr-FR" dirty="0"/>
              <a:t>: Développement de l'offre Eau Chaude Sanitaire - avec des unités de calcul plus puissantes 64Go RAM min. et capacité de calculs plus intensifs</a:t>
            </a:r>
            <a:r>
              <a:rPr lang="fr-FR" dirty="0" smtClean="0"/>
              <a:t>.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smtClean="0"/>
              <a:t>Au LLR :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Actuellement ne dispose pas d’ application pour tester leur cloud (peu de data + docker)</a:t>
            </a:r>
          </a:p>
          <a:p>
            <a:pPr marL="457200" lvl="1" indent="0">
              <a:buNone/>
            </a:pPr>
            <a:endParaRPr lang="fr-FR" dirty="0"/>
          </a:p>
          <a:p>
            <a:pPr marL="457200" lvl="1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Merci à Leroy Merlin pour sa contribution involontaire à cette présentation</a:t>
            </a:r>
          </a:p>
          <a:p>
            <a:pPr marL="457200" lvl="1" indent="0">
              <a:buNone/>
            </a:pPr>
            <a:endParaRPr lang="fr-FR" dirty="0"/>
          </a:p>
          <a:p>
            <a:pPr marL="457200" lvl="1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53218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fr-FR" dirty="0" smtClean="0"/>
              <a:t>Rencontre avec la société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14748" y="1325563"/>
            <a:ext cx="10547555" cy="4929137"/>
          </a:xfrm>
        </p:spPr>
        <p:txBody>
          <a:bodyPr/>
          <a:lstStyle/>
          <a:p>
            <a:r>
              <a:rPr lang="fr-FR" sz="2400" dirty="0" smtClean="0"/>
              <a:t>19/02/2016 </a:t>
            </a:r>
            <a:r>
              <a:rPr lang="fr-FR" sz="2400" dirty="0"/>
              <a:t>visite d’un </a:t>
            </a:r>
            <a:r>
              <a:rPr lang="fr-FR" sz="2400" dirty="0" err="1"/>
              <a:t>datacenter</a:t>
            </a:r>
            <a:r>
              <a:rPr lang="fr-FR" sz="2400" dirty="0"/>
              <a:t>  avec l’architecte de l’école</a:t>
            </a:r>
          </a:p>
          <a:p>
            <a:pPr marL="457200" lvl="1" indent="0">
              <a:buNone/>
            </a:pPr>
            <a:r>
              <a:rPr lang="fr-FR" dirty="0" smtClean="0"/>
              <a:t> -&gt; </a:t>
            </a:r>
            <a:r>
              <a:rPr lang="fr-FR" dirty="0"/>
              <a:t>Rencontre avec </a:t>
            </a:r>
            <a:r>
              <a:rPr lang="fr-FR" dirty="0" smtClean="0"/>
              <a:t>la société qui opère </a:t>
            </a:r>
            <a:endParaRPr lang="fr-FR" dirty="0"/>
          </a:p>
          <a:p>
            <a:pPr marL="0" indent="0" algn="ctr">
              <a:buNone/>
            </a:pPr>
            <a:r>
              <a:rPr lang="fr-FR" b="1" dirty="0"/>
              <a:t>l</a:t>
            </a:r>
            <a:r>
              <a:rPr lang="fr-FR" b="1" dirty="0" smtClean="0"/>
              <a:t>e </a:t>
            </a:r>
            <a:r>
              <a:rPr lang="fr-FR" b="1" dirty="0"/>
              <a:t>cloud le plus écologique au monde</a:t>
            </a:r>
          </a:p>
          <a:p>
            <a:pPr marL="457200" lvl="1" indent="0">
              <a:buNone/>
            </a:pPr>
            <a:r>
              <a:rPr lang="fr-FR" dirty="0" smtClean="0"/>
              <a:t>Un </a:t>
            </a:r>
            <a:r>
              <a:rPr lang="fr-FR" dirty="0"/>
              <a:t>ensemble de </a:t>
            </a:r>
            <a:r>
              <a:rPr lang="fr-FR" dirty="0" smtClean="0"/>
              <a:t>radiateurs/calculateurs (</a:t>
            </a:r>
            <a:r>
              <a:rPr lang="fr-FR" dirty="0" err="1" smtClean="0"/>
              <a:t>Q.rad</a:t>
            </a:r>
            <a:r>
              <a:rPr lang="fr-FR" dirty="0" smtClean="0"/>
              <a:t>)</a:t>
            </a:r>
          </a:p>
          <a:p>
            <a:pPr marL="457200" lvl="1" indent="0">
              <a:buNone/>
            </a:pPr>
            <a:r>
              <a:rPr lang="fr-FR" dirty="0" smtClean="0"/>
              <a:t>Hébergés </a:t>
            </a:r>
            <a:r>
              <a:rPr lang="fr-FR" dirty="0"/>
              <a:t>en habitats collectifs : HLM, résidences étudiantes …</a:t>
            </a:r>
          </a:p>
          <a:p>
            <a:pPr marL="457200" lvl="1" indent="0">
              <a:buNone/>
            </a:pPr>
            <a:r>
              <a:rPr lang="fr-FR" dirty="0" smtClean="0"/>
              <a:t>Accords </a:t>
            </a:r>
            <a:r>
              <a:rPr lang="fr-FR" dirty="0"/>
              <a:t>avec </a:t>
            </a:r>
            <a:r>
              <a:rPr lang="fr-FR" dirty="0" smtClean="0"/>
              <a:t>data4/</a:t>
            </a:r>
            <a:r>
              <a:rPr lang="fr-FR" dirty="0" err="1" smtClean="0"/>
              <a:t>amazon</a:t>
            </a:r>
            <a:r>
              <a:rPr lang="fr-FR" dirty="0" smtClean="0"/>
              <a:t>  </a:t>
            </a:r>
            <a:r>
              <a:rPr lang="fr-FR" dirty="0"/>
              <a:t>pour besoins </a:t>
            </a:r>
            <a:r>
              <a:rPr lang="fr-FR" dirty="0" smtClean="0"/>
              <a:t>complémentaires</a:t>
            </a:r>
          </a:p>
          <a:p>
            <a:pPr marL="457200" lvl="1" indent="0">
              <a:buNone/>
            </a:pPr>
            <a:r>
              <a:rPr lang="fr-FR" dirty="0" smtClean="0"/>
              <a:t>Actuellement quelques centaines de radiateurs</a:t>
            </a:r>
          </a:p>
          <a:p>
            <a:pPr marL="0" indent="0">
              <a:buNone/>
            </a:pPr>
            <a:r>
              <a:rPr lang="fr-FR" dirty="0" smtClean="0"/>
              <a:t>Remarque:</a:t>
            </a:r>
          </a:p>
          <a:p>
            <a:pPr marL="457200" lvl="1" indent="0">
              <a:buNone/>
            </a:pPr>
            <a:r>
              <a:rPr lang="fr-FR" dirty="0"/>
              <a:t>E</a:t>
            </a:r>
            <a:r>
              <a:rPr lang="fr-FR" dirty="0" smtClean="0"/>
              <a:t>tude faite à partir de leurs  prix catalogue, et vérifiée avec eux, du site web de Leroy Merlin et du marché Mathinfo3 de DELL</a:t>
            </a:r>
          </a:p>
          <a:p>
            <a:pPr marL="457200" lvl="1" indent="0">
              <a:buNone/>
            </a:pPr>
            <a:r>
              <a:rPr lang="fr-FR" dirty="0" smtClean="0"/>
              <a:t>TOUS les chiffres sont des estimations</a:t>
            </a:r>
          </a:p>
          <a:p>
            <a:pPr marL="457200" lvl="1" indent="0">
              <a:buNone/>
            </a:pPr>
            <a:r>
              <a:rPr lang="fr-FR" dirty="0"/>
              <a:t>L</a:t>
            </a:r>
            <a:r>
              <a:rPr lang="fr-FR" dirty="0" smtClean="0"/>
              <a:t>es éventuels concurrents n’ont pas été étudiés</a:t>
            </a:r>
          </a:p>
          <a:p>
            <a:pPr marL="457200" lvl="1" indent="0">
              <a:buNone/>
            </a:pPr>
            <a:endParaRPr lang="fr-FR" dirty="0" smtClean="0"/>
          </a:p>
          <a:p>
            <a:pPr marL="457200" lvl="1" indent="0">
              <a:buNone/>
            </a:pPr>
            <a:endParaRPr lang="fr-FR" dirty="0" smtClean="0"/>
          </a:p>
          <a:p>
            <a:pPr marL="457200" lvl="1" indent="0">
              <a:buNone/>
            </a:pP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0598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modèle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La société fournit et installe les radiateurs gratuitement et paye les dépenses d’électricité pour le chauffage. Il les remplace lorsqu’ils sont obsolètes/abimés.</a:t>
            </a:r>
          </a:p>
          <a:p>
            <a:r>
              <a:rPr lang="fr-FR" dirty="0" smtClean="0"/>
              <a:t>Le client paye 0.25 €/h/CPU ( 0.25€/h/4 </a:t>
            </a:r>
            <a:r>
              <a:rPr lang="fr-FR" dirty="0" err="1" smtClean="0"/>
              <a:t>coeurs</a:t>
            </a:r>
            <a:r>
              <a:rPr lang="fr-FR" dirty="0" smtClean="0"/>
              <a:t> physiques) pour des heures de calcul qui sont fournies selon les disponibilités par un radiateur ou par un </a:t>
            </a:r>
            <a:r>
              <a:rPr lang="fr-FR" dirty="0" err="1" smtClean="0"/>
              <a:t>datacenter</a:t>
            </a:r>
            <a:r>
              <a:rPr lang="fr-FR" dirty="0" smtClean="0"/>
              <a:t> ( accords avec Data4)</a:t>
            </a:r>
            <a:endParaRPr lang="fr-FR" dirty="0"/>
          </a:p>
          <a:p>
            <a:r>
              <a:rPr lang="fr-FR" dirty="0" smtClean="0"/>
              <a:t>La société peut aussi vendre directement les radiateurs</a:t>
            </a:r>
          </a:p>
          <a:p>
            <a:pPr lvl="1"/>
            <a:r>
              <a:rPr lang="fr-FR" dirty="0" smtClean="0"/>
              <a:t>Modèle de base : 2000€ + maintenance 200€/an avec changement des </a:t>
            </a:r>
            <a:r>
              <a:rPr lang="fr-FR" dirty="0" err="1" smtClean="0"/>
              <a:t>Q.Rad</a:t>
            </a:r>
            <a:r>
              <a:rPr lang="fr-FR" dirty="0" smtClean="0"/>
              <a:t> tous les 5 ans</a:t>
            </a:r>
          </a:p>
          <a:p>
            <a:pPr lvl="1"/>
            <a:r>
              <a:rPr lang="fr-FR" dirty="0" smtClean="0"/>
              <a:t>Modèle intelligent : 3000€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38113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Picture 10"/>
          <p:cNvPicPr>
            <a:picLocks noGrp="1" noChangeAspect="1"/>
          </p:cNvPicPr>
          <p:nvPr>
            <p:ph idx="1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26"/>
          <a:stretch/>
        </p:blipFill>
        <p:spPr>
          <a:xfrm>
            <a:off x="2644347" y="499990"/>
            <a:ext cx="5596470" cy="5676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9873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Nos questions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442564"/>
            <a:ext cx="10715368" cy="5020019"/>
          </a:xfrm>
        </p:spPr>
        <p:txBody>
          <a:bodyPr>
            <a:normAutofit/>
          </a:bodyPr>
          <a:lstStyle/>
          <a:p>
            <a:endParaRPr lang="fr-FR" b="1" dirty="0"/>
          </a:p>
          <a:p>
            <a:r>
              <a:rPr lang="fr-FR" sz="3200" dirty="0" smtClean="0"/>
              <a:t>Pour mon collègue architecte :</a:t>
            </a:r>
          </a:p>
          <a:p>
            <a:pPr lvl="1"/>
            <a:r>
              <a:rPr lang="fr-FR" sz="2800" dirty="0" smtClean="0"/>
              <a:t>Chauffage gratuit</a:t>
            </a:r>
          </a:p>
          <a:p>
            <a:pPr lvl="1"/>
            <a:r>
              <a:rPr lang="fr-FR" sz="2800" dirty="0" smtClean="0"/>
              <a:t>Pourrait être installé dans les futurs bâtiments </a:t>
            </a:r>
            <a:r>
              <a:rPr lang="fr-FR" sz="2800" dirty="0" err="1" smtClean="0"/>
              <a:t>bachelor</a:t>
            </a:r>
            <a:r>
              <a:rPr lang="fr-FR" sz="2800" dirty="0" smtClean="0"/>
              <a:t>.</a:t>
            </a:r>
          </a:p>
          <a:p>
            <a:pPr lvl="1"/>
            <a:r>
              <a:rPr lang="fr-FR" sz="2800" dirty="0" smtClean="0"/>
              <a:t>Possibilité intégrée dans l’appel d’offre en cours pour le bâtiment.</a:t>
            </a:r>
          </a:p>
          <a:p>
            <a:r>
              <a:rPr lang="fr-FR" sz="3200" dirty="0"/>
              <a:t>Q</a:t>
            </a:r>
            <a:r>
              <a:rPr lang="fr-FR" sz="3200" dirty="0" smtClean="0"/>
              <a:t>uestions pour les informaticiens:</a:t>
            </a:r>
          </a:p>
          <a:p>
            <a:pPr lvl="1"/>
            <a:r>
              <a:rPr lang="fr-FR" sz="2800" dirty="0" smtClean="0"/>
              <a:t>Acheter des radiateurs-ordinateurs (</a:t>
            </a:r>
            <a:r>
              <a:rPr lang="fr-FR" sz="2800" dirty="0" err="1" smtClean="0"/>
              <a:t>Q.Rad</a:t>
            </a:r>
            <a:r>
              <a:rPr lang="fr-FR" sz="2800" dirty="0" smtClean="0"/>
              <a:t>) ?</a:t>
            </a:r>
          </a:p>
          <a:p>
            <a:pPr lvl="1"/>
            <a:r>
              <a:rPr lang="fr-FR" sz="2800" dirty="0" smtClean="0"/>
              <a:t>Utiliser le cloud de la société?</a:t>
            </a:r>
            <a:endParaRPr lang="fr-FR" sz="2800" dirty="0"/>
          </a:p>
          <a:p>
            <a:pPr lvl="1"/>
            <a:r>
              <a:rPr lang="fr-FR" sz="2800" dirty="0" smtClean="0"/>
              <a:t>Continuer comme actuellement ( c6000 dans salle info) ?</a:t>
            </a:r>
          </a:p>
          <a:p>
            <a:endParaRPr lang="fr-FR" sz="3200" dirty="0" smtClean="0"/>
          </a:p>
          <a:p>
            <a:pPr marL="457200" lvl="1" indent="0">
              <a:buNone/>
            </a:pPr>
            <a:endParaRPr lang="fr-FR" b="1" dirty="0" smtClean="0"/>
          </a:p>
        </p:txBody>
      </p:sp>
    </p:spTree>
    <p:extLst>
      <p:ext uri="{BB962C8B-B14F-4D97-AF65-F5344CB8AC3E}">
        <p14:creationId xmlns:p14="http://schemas.microsoft.com/office/powerpoint/2010/main" val="1255001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Le </a:t>
            </a:r>
            <a:r>
              <a:rPr lang="fr-FR" dirty="0" err="1" smtClean="0"/>
              <a:t>Q.rad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2946" y="1332329"/>
            <a:ext cx="9335685" cy="5432265"/>
          </a:xfrm>
        </p:spPr>
        <p:txBody>
          <a:bodyPr>
            <a:normAutofit fontScale="92500" lnSpcReduction="10000"/>
          </a:bodyPr>
          <a:lstStyle/>
          <a:p>
            <a:r>
              <a:rPr lang="fr-FR" dirty="0" smtClean="0"/>
              <a:t>Un </a:t>
            </a:r>
            <a:r>
              <a:rPr lang="fr-FR" dirty="0" err="1" smtClean="0"/>
              <a:t>Q.rad</a:t>
            </a:r>
            <a:r>
              <a:rPr lang="fr-FR" dirty="0" smtClean="0"/>
              <a:t>:</a:t>
            </a:r>
          </a:p>
          <a:p>
            <a:pPr marL="457200" lvl="1" indent="0">
              <a:buNone/>
            </a:pPr>
            <a:r>
              <a:rPr lang="fr-FR" dirty="0" smtClean="0"/>
              <a:t>3 cartes mères comprenant chacun:</a:t>
            </a:r>
          </a:p>
          <a:p>
            <a:pPr marL="914400" lvl="2" indent="0">
              <a:buNone/>
            </a:pPr>
            <a:r>
              <a:rPr lang="fr-FR" sz="2400" dirty="0" smtClean="0"/>
              <a:t>4 cœurs physiques : i7-4790K  -&gt; total 12 cœurs physiques</a:t>
            </a:r>
          </a:p>
          <a:p>
            <a:pPr marL="914400" lvl="2" indent="0">
              <a:buNone/>
            </a:pPr>
            <a:r>
              <a:rPr lang="fr-FR" sz="2400" dirty="0" smtClean="0"/>
              <a:t>Possibilité de mettre un disque dur</a:t>
            </a:r>
          </a:p>
          <a:p>
            <a:pPr marL="914400" lvl="2" indent="0">
              <a:buNone/>
            </a:pPr>
            <a:r>
              <a:rPr lang="fr-FR" sz="2400" dirty="0" smtClean="0"/>
              <a:t>16G de ram </a:t>
            </a:r>
          </a:p>
          <a:p>
            <a:pPr marL="914400" lvl="2" indent="0">
              <a:buNone/>
            </a:pPr>
            <a:r>
              <a:rPr lang="fr-FR" sz="2400" dirty="0" smtClean="0"/>
              <a:t> réseau 1Gb</a:t>
            </a:r>
          </a:p>
          <a:p>
            <a:pPr marL="914400" lvl="2" indent="0">
              <a:buNone/>
            </a:pPr>
            <a:r>
              <a:rPr lang="fr-FR" sz="2400" dirty="0" smtClean="0"/>
              <a:t>Prix : version de base 2K€, version intelligente : 3K€</a:t>
            </a:r>
          </a:p>
          <a:p>
            <a:pPr marL="914400" lvl="2" indent="0">
              <a:buNone/>
            </a:pPr>
            <a:endParaRPr lang="fr-FR" sz="2400" dirty="0"/>
          </a:p>
          <a:p>
            <a:r>
              <a:rPr lang="fr-FR" dirty="0"/>
              <a:t>C</a:t>
            </a:r>
            <a:r>
              <a:rPr lang="fr-FR" dirty="0" smtClean="0"/>
              <a:t>onnexion </a:t>
            </a:r>
            <a:r>
              <a:rPr lang="fr-FR" dirty="0"/>
              <a:t>au </a:t>
            </a:r>
            <a:r>
              <a:rPr lang="fr-FR" dirty="0" smtClean="0"/>
              <a:t>réseau:</a:t>
            </a:r>
          </a:p>
          <a:p>
            <a:pPr lvl="1"/>
            <a:r>
              <a:rPr lang="fr-FR" dirty="0" smtClean="0"/>
              <a:t>  HLM : 400Mb vers l’extérieur + 1Gb en interne.</a:t>
            </a:r>
          </a:p>
          <a:p>
            <a:pPr lvl="1"/>
            <a:r>
              <a:rPr lang="fr-FR" dirty="0" smtClean="0"/>
              <a:t>  </a:t>
            </a:r>
            <a:r>
              <a:rPr lang="fr-FR" dirty="0"/>
              <a:t>Incubateur télécom Paris : </a:t>
            </a:r>
            <a:r>
              <a:rPr lang="fr-FR" dirty="0" smtClean="0"/>
              <a:t>RENATER</a:t>
            </a:r>
          </a:p>
          <a:p>
            <a:pPr lvl="1"/>
            <a:endParaRPr lang="fr-FR" dirty="0"/>
          </a:p>
          <a:p>
            <a:r>
              <a:rPr lang="fr-FR" dirty="0" smtClean="0"/>
              <a:t>Pour le reste de la présentation : </a:t>
            </a:r>
          </a:p>
          <a:p>
            <a:pPr marL="0" indent="0">
              <a:buNone/>
            </a:pPr>
            <a:r>
              <a:rPr lang="fr-FR" dirty="0" smtClean="0"/>
              <a:t>radiateur = radiateur traditionnel ,  </a:t>
            </a:r>
            <a:r>
              <a:rPr lang="fr-FR" dirty="0" err="1" smtClean="0"/>
              <a:t>Q.rad</a:t>
            </a:r>
            <a:r>
              <a:rPr lang="fr-FR" dirty="0" smtClean="0"/>
              <a:t> = radiateur-ordinateur</a:t>
            </a:r>
            <a:endParaRPr lang="fr-FR" dirty="0"/>
          </a:p>
        </p:txBody>
      </p:sp>
      <p:pic>
        <p:nvPicPr>
          <p:cNvPr id="1030" name="Picture 6" descr="http://www.qarnot-computing.com/img/qrad-orth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9175" y="1332329"/>
            <a:ext cx="3552825" cy="3219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9144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Picture 18"/>
          <p:cNvPicPr>
            <a:picLocks noGrp="1" noChangeAspect="1"/>
          </p:cNvPicPr>
          <p:nvPr>
            <p:ph idx="1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767915" y="450134"/>
            <a:ext cx="4892000" cy="6171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503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Comparaison prix </a:t>
            </a:r>
            <a:r>
              <a:rPr lang="fr-FR" dirty="0" err="1" smtClean="0"/>
              <a:t>Q.Rad</a:t>
            </a:r>
            <a:r>
              <a:rPr lang="fr-FR" dirty="0" smtClean="0"/>
              <a:t>/c6000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1 radiateur ou 1 </a:t>
            </a:r>
            <a:r>
              <a:rPr lang="fr-FR" dirty="0" err="1" smtClean="0"/>
              <a:t>Q.rad</a:t>
            </a:r>
            <a:r>
              <a:rPr lang="fr-FR" dirty="0" smtClean="0"/>
              <a:t>  fonctionne 7mois/12</a:t>
            </a:r>
          </a:p>
          <a:p>
            <a:r>
              <a:rPr lang="fr-FR" dirty="0" smtClean="0"/>
              <a:t>1 </a:t>
            </a:r>
            <a:r>
              <a:rPr lang="fr-FR" dirty="0" err="1" smtClean="0"/>
              <a:t>Q.rad</a:t>
            </a:r>
            <a:r>
              <a:rPr lang="fr-FR" dirty="0" smtClean="0"/>
              <a:t> = 12 cœurs physiques </a:t>
            </a:r>
          </a:p>
          <a:p>
            <a:r>
              <a:rPr lang="fr-FR" dirty="0" smtClean="0"/>
              <a:t>1 c6000 = 96 cœurs physiques (E5-2650V4)</a:t>
            </a:r>
          </a:p>
          <a:p>
            <a:r>
              <a:rPr lang="fr-FR" dirty="0" smtClean="0"/>
              <a:t>1 c6000 = 8 </a:t>
            </a:r>
            <a:r>
              <a:rPr lang="fr-FR" dirty="0" err="1" smtClean="0"/>
              <a:t>Q.Rad</a:t>
            </a:r>
            <a:r>
              <a:rPr lang="fr-FR" dirty="0" smtClean="0"/>
              <a:t> </a:t>
            </a:r>
          </a:p>
          <a:p>
            <a:r>
              <a:rPr lang="fr-FR" dirty="0" smtClean="0"/>
              <a:t>1 c6000 = 8 </a:t>
            </a:r>
            <a:r>
              <a:rPr lang="fr-FR" dirty="0" err="1" smtClean="0"/>
              <a:t>Q.Rad</a:t>
            </a:r>
            <a:r>
              <a:rPr lang="fr-FR" dirty="0" smtClean="0"/>
              <a:t>*12/7 = 13 </a:t>
            </a:r>
            <a:r>
              <a:rPr lang="fr-FR" dirty="0" err="1" smtClean="0"/>
              <a:t>Q.Rad</a:t>
            </a:r>
            <a:endParaRPr lang="fr-FR" dirty="0" smtClean="0"/>
          </a:p>
          <a:p>
            <a:endParaRPr lang="fr-FR" dirty="0"/>
          </a:p>
          <a:p>
            <a:r>
              <a:rPr lang="fr-FR" sz="3200" b="1" dirty="0" smtClean="0"/>
              <a:t>On calcule sur 1 ans </a:t>
            </a:r>
          </a:p>
          <a:p>
            <a:pPr lvl="1"/>
            <a:r>
              <a:rPr lang="fr-FR" dirty="0" smtClean="0"/>
              <a:t>Acheter 13 </a:t>
            </a:r>
            <a:r>
              <a:rPr lang="fr-FR" dirty="0" err="1" smtClean="0"/>
              <a:t>Q.Rad</a:t>
            </a:r>
            <a:r>
              <a:rPr lang="fr-FR" dirty="0" smtClean="0"/>
              <a:t> les mettre dans 13 bureaux </a:t>
            </a:r>
          </a:p>
          <a:p>
            <a:pPr lvl="1"/>
            <a:r>
              <a:rPr lang="fr-FR" dirty="0" smtClean="0"/>
              <a:t>Chauffer 13 bureaux avec des radiateurs traditionnels + acheter un c6000</a:t>
            </a:r>
          </a:p>
          <a:p>
            <a:pPr lvl="1"/>
            <a:r>
              <a:rPr lang="fr-FR" dirty="0"/>
              <a:t>Chauffer 13 bureaux avec des radiateurs traditionnels + </a:t>
            </a:r>
            <a:r>
              <a:rPr lang="fr-FR" dirty="0" smtClean="0"/>
              <a:t>Payer 96 cœurs dans le cloud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30554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52848" y="-182558"/>
            <a:ext cx="10515600" cy="1325563"/>
          </a:xfrm>
        </p:spPr>
        <p:txBody>
          <a:bodyPr/>
          <a:lstStyle/>
          <a:p>
            <a:pPr algn="ctr"/>
            <a:r>
              <a:rPr lang="fr-FR" dirty="0" smtClean="0"/>
              <a:t>Hypothèses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416" y="902043"/>
            <a:ext cx="10958384" cy="564624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Durée de vie:</a:t>
            </a:r>
          </a:p>
          <a:p>
            <a:pPr marL="457200" lvl="1" indent="0">
              <a:buNone/>
            </a:pPr>
            <a:r>
              <a:rPr lang="fr-FR" dirty="0" smtClean="0"/>
              <a:t>Radiateur : 10 ans ; </a:t>
            </a:r>
            <a:r>
              <a:rPr lang="fr-FR" dirty="0" err="1" smtClean="0"/>
              <a:t>Q.Rad</a:t>
            </a:r>
            <a:r>
              <a:rPr lang="fr-FR" dirty="0" smtClean="0"/>
              <a:t> : 5 ans ; C6000 : 5 ans</a:t>
            </a:r>
            <a:endParaRPr lang="fr-FR" dirty="0"/>
          </a:p>
          <a:p>
            <a:pPr marL="0" indent="0">
              <a:buNone/>
            </a:pPr>
            <a:r>
              <a:rPr lang="fr-FR" dirty="0" smtClean="0"/>
              <a:t>Consommation </a:t>
            </a:r>
            <a:r>
              <a:rPr lang="fr-FR" dirty="0"/>
              <a:t>d’un </a:t>
            </a:r>
            <a:r>
              <a:rPr lang="fr-FR" dirty="0" err="1" smtClean="0">
                <a:solidFill>
                  <a:schemeClr val="accent1">
                    <a:lumMod val="75000"/>
                  </a:schemeClr>
                </a:solidFill>
              </a:rPr>
              <a:t>Qrad</a:t>
            </a:r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 : 0,400Kw</a:t>
            </a:r>
          </a:p>
          <a:p>
            <a:pPr marL="0" indent="0">
              <a:buNone/>
            </a:pPr>
            <a:r>
              <a:rPr lang="fr-FR" dirty="0"/>
              <a:t>Consommation d’un </a:t>
            </a:r>
            <a:r>
              <a:rPr lang="fr-FR" dirty="0" smtClean="0"/>
              <a:t>c6000: 1,300Kw</a:t>
            </a:r>
            <a:endParaRPr lang="fr-FR" dirty="0"/>
          </a:p>
          <a:p>
            <a:pPr marL="0" indent="0">
              <a:buNone/>
            </a:pPr>
            <a:r>
              <a:rPr lang="fr-FR" dirty="0" smtClean="0"/>
              <a:t>Radiateur </a:t>
            </a:r>
            <a:r>
              <a:rPr lang="fr-FR" dirty="0"/>
              <a:t>électrique à inertie fluide EQUATION </a:t>
            </a:r>
            <a:r>
              <a:rPr lang="fr-FR" dirty="0" err="1"/>
              <a:t>Esus</a:t>
            </a:r>
            <a:r>
              <a:rPr lang="fr-FR" dirty="0"/>
              <a:t>-h 1000 W  : </a:t>
            </a:r>
            <a:r>
              <a:rPr lang="fr-FR" dirty="0" smtClean="0"/>
              <a:t>200€/  10 ans</a:t>
            </a:r>
          </a:p>
          <a:p>
            <a:pPr marL="0" indent="0">
              <a:buNone/>
            </a:pPr>
            <a:r>
              <a:rPr lang="fr-FR" dirty="0" smtClean="0"/>
              <a:t>Consommation radiateur en hiver  : 0.5Kw ( un radiateur traditionnel ne chauffe pas en permanence)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E</a:t>
            </a:r>
            <a:r>
              <a:rPr lang="fr-FR" dirty="0" smtClean="0"/>
              <a:t>lectricité </a:t>
            </a:r>
            <a:r>
              <a:rPr lang="fr-FR" dirty="0"/>
              <a:t>: 0.08€/</a:t>
            </a:r>
            <a:r>
              <a:rPr lang="fr-FR" dirty="0" err="1" smtClean="0"/>
              <a:t>kwh</a:t>
            </a: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PUE : 1.3</a:t>
            </a:r>
          </a:p>
          <a:p>
            <a:pPr marL="0" indent="0">
              <a:buNone/>
            </a:pPr>
            <a:r>
              <a:rPr lang="fr-FR" dirty="0" smtClean="0"/>
              <a:t>Salle info : </a:t>
            </a:r>
            <a:r>
              <a:rPr lang="fr-FR" dirty="0"/>
              <a:t>2</a:t>
            </a:r>
            <a:r>
              <a:rPr lang="fr-FR" dirty="0" smtClean="0"/>
              <a:t>M€/50 baies /5ans -&gt; </a:t>
            </a:r>
            <a:r>
              <a:rPr lang="fr-FR" dirty="0"/>
              <a:t>2</a:t>
            </a:r>
            <a:r>
              <a:rPr lang="fr-FR" dirty="0" smtClean="0"/>
              <a:t>00€/U</a:t>
            </a:r>
            <a:r>
              <a:rPr lang="fr-FR" dirty="0"/>
              <a:t> </a:t>
            </a:r>
            <a:r>
              <a:rPr lang="fr-FR" dirty="0" smtClean="0"/>
              <a:t>pour 1 an</a:t>
            </a:r>
          </a:p>
          <a:p>
            <a:pPr marL="0" indent="0">
              <a:buNone/>
            </a:pPr>
            <a:r>
              <a:rPr lang="fr-FR" dirty="0" smtClean="0"/>
              <a:t>Passage câble réseau : 180€/câble</a:t>
            </a:r>
          </a:p>
          <a:p>
            <a:pPr marL="0" indent="0">
              <a:buNone/>
            </a:pPr>
            <a:r>
              <a:rPr lang="fr-FR" dirty="0" smtClean="0"/>
              <a:t>Cloud : 0.25 </a:t>
            </a:r>
            <a:r>
              <a:rPr lang="fr-FR" dirty="0"/>
              <a:t>€/</a:t>
            </a:r>
            <a:r>
              <a:rPr lang="fr-FR" dirty="0" smtClean="0"/>
              <a:t>H/CPU  (</a:t>
            </a:r>
            <a:r>
              <a:rPr lang="fr-FR" dirty="0"/>
              <a:t>8</a:t>
            </a:r>
            <a:r>
              <a:rPr lang="fr-FR" dirty="0" smtClean="0"/>
              <a:t> cœurs logiques / 4 cœurs réels)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82439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6841</TotalTime>
  <Words>1025</Words>
  <Application>Microsoft Office PowerPoint</Application>
  <PresentationFormat>Grand écran</PresentationFormat>
  <Paragraphs>137</Paragraphs>
  <Slides>15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Thème Office</vt:lpstr>
      <vt:lpstr>Estimation du coût d'utilisation de CPU d'un cloud hébergé sur radiateurs</vt:lpstr>
      <vt:lpstr>Rencontre avec la société </vt:lpstr>
      <vt:lpstr>Le modèle</vt:lpstr>
      <vt:lpstr>Présentation PowerPoint</vt:lpstr>
      <vt:lpstr>Nos questions ?</vt:lpstr>
      <vt:lpstr>Le Q.rad </vt:lpstr>
      <vt:lpstr>Présentation PowerPoint</vt:lpstr>
      <vt:lpstr>Comparaison prix Q.Rad/c6000</vt:lpstr>
      <vt:lpstr>Hypothèses</vt:lpstr>
      <vt:lpstr>Chauffer 13 bureaux avec des radiateurs + acheter un c6000 (comme aujourd'hui) </vt:lpstr>
      <vt:lpstr>Acheter 13 Q.Rad et les mettre dans 13 bureaux  </vt:lpstr>
      <vt:lpstr>Chauffer 13 bureaux avec des radiateurs traditionnels  +  Payer 96 cœurs dans le cloud  </vt:lpstr>
      <vt:lpstr>Les tests</vt:lpstr>
      <vt:lpstr>Résumé</vt:lpstr>
      <vt:lpstr>Le futur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Faire ses calculer dans des radiateurs ?</dc:title>
  <dc:creator>User12007</dc:creator>
  <cp:lastModifiedBy>User14035</cp:lastModifiedBy>
  <cp:revision>150</cp:revision>
  <dcterms:created xsi:type="dcterms:W3CDTF">2016-05-31T15:41:44Z</dcterms:created>
  <dcterms:modified xsi:type="dcterms:W3CDTF">2016-09-27T13:07:28Z</dcterms:modified>
</cp:coreProperties>
</file>