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7" r:id="rId4"/>
    <p:sldId id="258" r:id="rId5"/>
    <p:sldId id="265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FF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86" autoAdjust="0"/>
    <p:restoredTop sz="96149" autoAdjust="0"/>
  </p:normalViewPr>
  <p:slideViewPr>
    <p:cSldViewPr>
      <p:cViewPr varScale="1">
        <p:scale>
          <a:sx n="124" d="100"/>
          <a:sy n="124" d="100"/>
        </p:scale>
        <p:origin x="-1627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-208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C75D784-4968-42EA-A4FF-04E736B481C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70980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65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 smtClean="0"/>
              <a:t>Cliquez pour modifier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</a:p>
        </p:txBody>
      </p:sp>
      <p:sp>
        <p:nvSpPr>
          <p:cNvPr id="1065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065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233154F-72DD-4FC6-9770-A14B159A986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318602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Coupures</a:t>
            </a:r>
            <a:r>
              <a:rPr lang="fr-FR" baseline="0" dirty="0" smtClean="0"/>
              <a:t> électriques:</a:t>
            </a:r>
          </a:p>
          <a:p>
            <a:r>
              <a:rPr lang="fr-FR" baseline="0" dirty="0" smtClean="0"/>
              <a:t>	switch qui ne redémarrage plus</a:t>
            </a:r>
          </a:p>
          <a:p>
            <a:r>
              <a:rPr lang="fr-FR" baseline="0" dirty="0" smtClean="0"/>
              <a:t>                   </a:t>
            </a:r>
            <a:r>
              <a:rPr lang="fr-FR" baseline="0" dirty="0" err="1" smtClean="0"/>
              <a:t>condenstateurs</a:t>
            </a:r>
            <a:r>
              <a:rPr lang="fr-FR" baseline="0" dirty="0" smtClean="0"/>
              <a:t> à changer pour en sauver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33154F-72DD-4FC6-9770-A14B159A9860}" type="slidenum">
              <a:rPr lang="fr-FR" altLang="fr-FR" smtClean="0"/>
              <a:pPr>
                <a:defRPr/>
              </a:pPr>
              <a:t>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4241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5" descr="minimalistic lights patterns vector templates optical fiber 1920x1080 wallpaper_www"/>
          <p:cNvPicPr>
            <a:picLocks noChangeAspect="1" noChangeArrowheads="1"/>
          </p:cNvPicPr>
          <p:nvPr userDrawn="1"/>
        </p:nvPicPr>
        <p:blipFill>
          <a:blip r:embed="rId2"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04700" cy="6865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468313" y="1828800"/>
            <a:ext cx="6019800" cy="22098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fr-FR" altLang="fr-FR" noProof="0" smtClean="0"/>
              <a:t>Cliquez pour modifier le style du titre</a:t>
            </a:r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altLang="fr-FR" noProof="0" smtClean="0"/>
              <a:t>Cliquez pour modifier le style des sous-titres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30D45A8-53EC-4D72-AD16-C3291F1BF10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sz="half" idx="11"/>
          </p:nvPr>
        </p:nvSpPr>
        <p:spPr>
          <a:xfrm>
            <a:off x="457200" y="6348239"/>
            <a:ext cx="2133600" cy="45720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fr-FR" altLang="fr-F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2"/>
          </p:nvPr>
        </p:nvSpPr>
        <p:spPr>
          <a:xfrm>
            <a:off x="3124200" y="6348239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 altLang="fr-FR" smtClean="0"/>
              <a:t>JI 2016</a:t>
            </a: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2550553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 smtClean="0"/>
              <a:t>JI 2016</a:t>
            </a:r>
            <a:endParaRPr lang="fr-FR" alt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C89D2-8A55-4797-BC88-51FF0354703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06434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0488"/>
            <a:ext cx="2057400" cy="577691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0488"/>
            <a:ext cx="6019800" cy="577691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 smtClean="0"/>
              <a:t>JI 2016</a:t>
            </a:r>
            <a:endParaRPr lang="fr-FR" alt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537B5-9ECE-40AF-B7E0-E49F71D45C3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775438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90488"/>
            <a:ext cx="8229600" cy="7921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268413"/>
            <a:ext cx="8229600" cy="4598987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 smtClean="0"/>
              <a:t>JI 2016</a:t>
            </a:r>
            <a:endParaRPr lang="fr-FR" alt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9379A-3DF5-4CE4-8B9D-0DB07BCC7B7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8480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fr-FR" altLang="fr-FR" smtClean="0"/>
              <a:t>JI 2016</a:t>
            </a:r>
            <a:endParaRPr lang="fr-FR" alt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F70979EC-91B8-4C7C-9049-912DFF538868}" type="slidenum">
              <a:rPr lang="fr-FR" altLang="fr-FR" smtClean="0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68422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 smtClean="0"/>
              <a:t>JI 2016</a:t>
            </a:r>
            <a:endParaRPr lang="fr-FR" alt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7FEE0-8C23-41E7-A6FE-62672EE84AB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22132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68413"/>
            <a:ext cx="4038600" cy="4598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68413"/>
            <a:ext cx="4038600" cy="4598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 smtClean="0"/>
              <a:t>JI 2016</a:t>
            </a:r>
            <a:endParaRPr lang="fr-FR" alt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8BDEB-795A-4F95-BFCB-F48B980C862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90940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 smtClean="0"/>
              <a:t>JI 2016</a:t>
            </a:r>
            <a:endParaRPr lang="fr-FR" altLang="fr-F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74160-CD7C-4956-A8BE-DAA0C5F39F7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62782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 smtClean="0"/>
              <a:t>JI 2016</a:t>
            </a:r>
            <a:endParaRPr lang="fr-FR" alt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323A1-F194-4BD2-BF2E-F7801A9DBFE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75654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 smtClean="0"/>
              <a:t>JI 2016</a:t>
            </a:r>
            <a:endParaRPr lang="fr-FR" alt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ADE29-2BD3-448F-98F7-71422EBBD62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28476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 smtClean="0"/>
              <a:t>JI 2016</a:t>
            </a:r>
            <a:endParaRPr lang="fr-FR" alt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60B65-10EA-456D-806A-12EF712C6BD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45232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 smtClean="0"/>
              <a:t>JI 2016</a:t>
            </a:r>
            <a:endParaRPr lang="fr-FR" alt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EB22D-24E6-44DD-B2F0-CB425E9E7CE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9996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4" descr="minimalistic lights patterns vector templates optical fiber 1920x1080 wallpaper_www"/>
          <p:cNvPicPr>
            <a:picLocks noChangeAspect="1" noChangeArrowheads="1"/>
          </p:cNvPicPr>
          <p:nvPr userDrawn="1"/>
        </p:nvPicPr>
        <p:blipFill>
          <a:blip r:embed="rId14">
            <a:lum bright="-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58788"/>
            <a:ext cx="9144000" cy="1341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40301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r>
              <a:rPr lang="fr-FR" altLang="fr-FR" smtClean="0"/>
              <a:t>JI 2016</a:t>
            </a:r>
            <a:endParaRPr lang="fr-FR" altLang="fr-FR" dirty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40301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b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6F462BA-1AF4-4286-9720-25BCC42E7143}" type="slidenum">
              <a:rPr lang="fr-FR" altLang="fr-FR" smtClean="0"/>
              <a:pPr>
                <a:defRPr/>
              </a:pPr>
              <a:t>‹N°›</a:t>
            </a:fld>
            <a:endParaRPr lang="fr-FR" altLang="fr-FR" dirty="0"/>
          </a:p>
        </p:txBody>
      </p: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0488"/>
            <a:ext cx="82296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68413"/>
            <a:ext cx="8229600" cy="5040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389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37125"/>
            <a:ext cx="2133600" cy="47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fr-FR" alt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2440" y="1828800"/>
            <a:ext cx="6019800" cy="2209800"/>
          </a:xfrm>
        </p:spPr>
        <p:txBody>
          <a:bodyPr/>
          <a:lstStyle/>
          <a:p>
            <a:r>
              <a:rPr lang="fr-FR" dirty="0" smtClean="0"/>
              <a:t>Equipements réseaux </a:t>
            </a:r>
            <a:r>
              <a:rPr lang="fr-FR" dirty="0" err="1" smtClean="0"/>
              <a:t>JUNIPER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2440" y="4267200"/>
            <a:ext cx="6019800" cy="1752600"/>
          </a:xfrm>
        </p:spPr>
        <p:txBody>
          <a:bodyPr/>
          <a:lstStyle/>
          <a:p>
            <a:r>
              <a:rPr lang="fr-FR" dirty="0" smtClean="0"/>
              <a:t>N. RUDOLF</a:t>
            </a:r>
          </a:p>
          <a:p>
            <a:r>
              <a:rPr lang="fr-FR" sz="1800" dirty="0"/>
              <a:t>nicolas.rudolf@iphc.cnrs.fr</a:t>
            </a:r>
          </a:p>
          <a:p>
            <a:endParaRPr lang="fr-FR" dirty="0"/>
          </a:p>
          <a:p>
            <a:r>
              <a:rPr lang="fr-FR" dirty="0" smtClean="0"/>
              <a:t>JI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32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256931"/>
          </a:xfrm>
        </p:spPr>
        <p:txBody>
          <a:bodyPr/>
          <a:lstStyle/>
          <a:p>
            <a:r>
              <a:rPr lang="fr-FR" dirty="0" smtClean="0"/>
              <a:t>2015 : Renouvellement du réseau à l'IPHC</a:t>
            </a:r>
          </a:p>
          <a:p>
            <a:pPr lvl="2"/>
            <a:r>
              <a:rPr lang="fr-FR" dirty="0" smtClean="0"/>
              <a:t>85% des équipements avaient 14 ans (2001)</a:t>
            </a:r>
          </a:p>
          <a:p>
            <a:pPr lvl="2"/>
            <a:r>
              <a:rPr lang="fr-FR" dirty="0" smtClean="0"/>
              <a:t>2013 : coupures électriques règlementaires</a:t>
            </a:r>
          </a:p>
          <a:p>
            <a:pPr lvl="4"/>
            <a:r>
              <a:rPr lang="fr-FR" dirty="0" smtClean="0"/>
              <a:t>Redémarrage difficile…</a:t>
            </a:r>
          </a:p>
          <a:p>
            <a:pPr lvl="2"/>
            <a:r>
              <a:rPr lang="fr-FR" dirty="0" smtClean="0"/>
              <a:t>Commutateurs limités à 100Mbits/s (sans </a:t>
            </a:r>
            <a:r>
              <a:rPr lang="fr-FR" dirty="0" err="1" smtClean="0"/>
              <a:t>PoE</a:t>
            </a:r>
            <a:r>
              <a:rPr lang="fr-FR" dirty="0" smtClean="0"/>
              <a:t>)</a:t>
            </a:r>
          </a:p>
          <a:p>
            <a:endParaRPr lang="fr-FR" dirty="0" smtClean="0"/>
          </a:p>
          <a:p>
            <a:r>
              <a:rPr lang="fr-FR" dirty="0" err="1" smtClean="0"/>
              <a:t>Juniper</a:t>
            </a:r>
            <a:r>
              <a:rPr lang="fr-FR" dirty="0" smtClean="0"/>
              <a:t> Networks</a:t>
            </a:r>
            <a:endParaRPr lang="fr-FR" dirty="0"/>
          </a:p>
          <a:p>
            <a:pPr lvl="2"/>
            <a:r>
              <a:rPr lang="fr-FR" dirty="0"/>
              <a:t>1996 : création</a:t>
            </a:r>
          </a:p>
          <a:p>
            <a:pPr lvl="2"/>
            <a:r>
              <a:rPr lang="fr-FR" dirty="0"/>
              <a:t>2008 : 1</a:t>
            </a:r>
            <a:r>
              <a:rPr lang="fr-FR" baseline="30000" dirty="0"/>
              <a:t>er</a:t>
            </a:r>
            <a:r>
              <a:rPr lang="fr-FR" dirty="0"/>
              <a:t> commutateur Ethernet</a:t>
            </a:r>
          </a:p>
          <a:p>
            <a:pPr lvl="2"/>
            <a:r>
              <a:rPr lang="fr-FR" dirty="0"/>
              <a:t>Marché </a:t>
            </a:r>
            <a:r>
              <a:rPr lang="fr-FR" dirty="0" err="1"/>
              <a:t>Renater</a:t>
            </a:r>
            <a:endParaRPr lang="fr-FR" dirty="0"/>
          </a:p>
          <a:p>
            <a:pPr lvl="4"/>
            <a:r>
              <a:rPr lang="fr-FR" dirty="0"/>
              <a:t>Tous les lots : Cisco et </a:t>
            </a:r>
            <a:r>
              <a:rPr lang="fr-FR" dirty="0" err="1"/>
              <a:t>Juniper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fr-FR" smtClean="0"/>
              <a:t>JI 2016</a:t>
            </a:r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70979EC-91B8-4C7C-9049-912DFF538868}" type="slidenum">
              <a:rPr lang="fr-FR" altLang="fr-FR" smtClean="0"/>
              <a:pPr>
                <a:defRPr/>
              </a:pPr>
              <a:t>2</a:t>
            </a:fld>
            <a:endParaRPr lang="fr-FR" altLang="fr-FR"/>
          </a:p>
        </p:txBody>
      </p:sp>
      <p:pic>
        <p:nvPicPr>
          <p:cNvPr id="7" name="Picture 2053" descr="File:Juniper Networks logo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221088"/>
            <a:ext cx="1660148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397518" y="1196752"/>
            <a:ext cx="144412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500" b="1" dirty="0" smtClean="0">
                <a:solidFill>
                  <a:srgbClr val="FFC000"/>
                </a:solidFill>
              </a:rPr>
              <a:t>$</a:t>
            </a:r>
            <a:endParaRPr lang="fr-FR" sz="11500" b="1" dirty="0">
              <a:solidFill>
                <a:srgbClr val="FFC000"/>
              </a:solidFill>
            </a:endParaRPr>
          </a:p>
        </p:txBody>
      </p:sp>
      <p:sp>
        <p:nvSpPr>
          <p:cNvPr id="9" name="AutoShape 2" descr="Afficher l'image d'origine"/>
          <p:cNvSpPr>
            <a:spLocks noChangeAspect="1" noChangeArrowheads="1"/>
          </p:cNvSpPr>
          <p:nvPr/>
        </p:nvSpPr>
        <p:spPr bwMode="auto">
          <a:xfrm>
            <a:off x="155575" y="-1401763"/>
            <a:ext cx="2925763" cy="292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4" descr="Afficher l'image d'origine"/>
          <p:cNvSpPr>
            <a:spLocks noChangeAspect="1" noChangeArrowheads="1"/>
          </p:cNvSpPr>
          <p:nvPr/>
        </p:nvSpPr>
        <p:spPr bwMode="auto">
          <a:xfrm>
            <a:off x="307975" y="-1249363"/>
            <a:ext cx="2925763" cy="292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2051720" y="2492896"/>
            <a:ext cx="144412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500" b="1" dirty="0" smtClean="0">
                <a:solidFill>
                  <a:srgbClr val="FFC000"/>
                </a:solidFill>
              </a:rPr>
              <a:t>$</a:t>
            </a:r>
            <a:endParaRPr lang="fr-FR" sz="11500" b="1" dirty="0">
              <a:solidFill>
                <a:srgbClr val="FFC00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2492896"/>
            <a:ext cx="144412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500" b="1" dirty="0" smtClean="0">
                <a:solidFill>
                  <a:srgbClr val="FFC000"/>
                </a:solidFill>
              </a:rPr>
              <a:t>$</a:t>
            </a:r>
            <a:endParaRPr lang="fr-FR" sz="11500" b="1" dirty="0">
              <a:solidFill>
                <a:srgbClr val="FFC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794154" y="1031672"/>
            <a:ext cx="144412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500" b="1" dirty="0" smtClean="0">
                <a:solidFill>
                  <a:srgbClr val="FFC000"/>
                </a:solidFill>
              </a:rPr>
              <a:t>$</a:t>
            </a:r>
            <a:endParaRPr lang="fr-FR" sz="11500" b="1" dirty="0">
              <a:solidFill>
                <a:srgbClr val="FFC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081338" y="1052736"/>
            <a:ext cx="144412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500" b="1" dirty="0" smtClean="0">
                <a:solidFill>
                  <a:srgbClr val="FFC000"/>
                </a:solidFill>
              </a:rPr>
              <a:t>$</a:t>
            </a:r>
            <a:endParaRPr lang="fr-FR" sz="115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916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Commutateurs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Noyau FreeBSD</a:t>
            </a:r>
            <a:endParaRPr lang="fr-FR" dirty="0"/>
          </a:p>
          <a:p>
            <a:pPr lvl="2"/>
            <a:r>
              <a:rPr lang="fr-FR" dirty="0" err="1"/>
              <a:t>VM</a:t>
            </a:r>
            <a:r>
              <a:rPr lang="fr-FR" dirty="0"/>
              <a:t> pour maj à </a:t>
            </a:r>
            <a:r>
              <a:rPr lang="fr-FR" dirty="0" smtClean="0"/>
              <a:t>chaud (</a:t>
            </a:r>
            <a:r>
              <a:rPr lang="fr-FR" dirty="0" err="1" smtClean="0"/>
              <a:t>datacenter</a:t>
            </a:r>
            <a:r>
              <a:rPr lang="fr-FR" dirty="0" smtClean="0"/>
              <a:t>)</a:t>
            </a:r>
            <a:endParaRPr lang="fr-FR" dirty="0"/>
          </a:p>
          <a:p>
            <a:r>
              <a:rPr lang="fr-FR" dirty="0"/>
              <a:t>Virtual </a:t>
            </a:r>
            <a:r>
              <a:rPr lang="fr-FR" dirty="0" err="1"/>
              <a:t>chassis</a:t>
            </a:r>
            <a:endParaRPr lang="fr-FR" dirty="0"/>
          </a:p>
          <a:p>
            <a:pPr lvl="2"/>
            <a:r>
              <a:rPr lang="fr-FR" dirty="0"/>
              <a:t>Ports Ethernet </a:t>
            </a:r>
            <a:r>
              <a:rPr lang="fr-FR" dirty="0" smtClean="0"/>
              <a:t>standards (SFP</a:t>
            </a:r>
            <a:r>
              <a:rPr lang="fr-FR" dirty="0"/>
              <a:t>+, </a:t>
            </a:r>
            <a:r>
              <a:rPr lang="fr-FR" dirty="0" smtClean="0"/>
              <a:t>…)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fr-FR" smtClean="0"/>
              <a:t>JI 2016</a:t>
            </a:r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70979EC-91B8-4C7C-9049-912DFF538868}" type="slidenum">
              <a:rPr lang="fr-FR" altLang="fr-FR" smtClean="0"/>
              <a:pPr>
                <a:defRPr/>
              </a:pPr>
              <a:t>3</a:t>
            </a:fld>
            <a:endParaRPr lang="fr-FR" altLang="fr-FR"/>
          </a:p>
        </p:txBody>
      </p:sp>
      <p:pic>
        <p:nvPicPr>
          <p:cNvPr id="6" name="Picture 527" descr="http://www.juniper.net/shared/img/products/ex-series/ex3300-48p/lbox-ex3300-48p-lef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13" y="4421336"/>
            <a:ext cx="2165350" cy="47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27" descr="http://www.juniper.net/shared/img/products/ex-series/ex3300-48p/lbox-ex3300-48p-lef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33" y="5149304"/>
            <a:ext cx="2165350" cy="47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27" descr="http://www.juniper.net/shared/img/products/ex-series/ex3300-48p/lbox-ex3300-48p-lef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33" y="5877272"/>
            <a:ext cx="2165350" cy="47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Connecteur droit 8"/>
          <p:cNvCxnSpPr/>
          <p:nvPr/>
        </p:nvCxnSpPr>
        <p:spPr>
          <a:xfrm>
            <a:off x="2332673" y="4797152"/>
            <a:ext cx="0" cy="72008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2393097" y="5517232"/>
            <a:ext cx="0" cy="72008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2418497" y="4293096"/>
            <a:ext cx="0" cy="509136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>
            <a:off x="2400083" y="4288016"/>
            <a:ext cx="730800" cy="508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3113177" y="4288016"/>
            <a:ext cx="0" cy="2309336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2332673" y="6270776"/>
            <a:ext cx="0" cy="331656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H="1">
            <a:off x="2314640" y="6597352"/>
            <a:ext cx="817200" cy="508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527" descr="http://www.juniper.net/shared/img/products/ex-series/ex3300-48p/lbox-ex3300-48p-lef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858" y="4708033"/>
            <a:ext cx="2165350" cy="47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527" descr="http://www.juniper.net/shared/img/products/ex-series/ex3300-48p/lbox-ex3300-48p-lef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7010" y="6170977"/>
            <a:ext cx="2165350" cy="47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527" descr="http://www.juniper.net/shared/img/products/ex-series/ex3300-48p/lbox-ex3300-48p-lef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130" y="4709368"/>
            <a:ext cx="2165350" cy="47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Arc 18"/>
          <p:cNvSpPr/>
          <p:nvPr/>
        </p:nvSpPr>
        <p:spPr>
          <a:xfrm flipH="1" flipV="1">
            <a:off x="5895039" y="3624554"/>
            <a:ext cx="2772452" cy="2927679"/>
          </a:xfrm>
          <a:prstGeom prst="arc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Arc 19"/>
          <p:cNvSpPr/>
          <p:nvPr/>
        </p:nvSpPr>
        <p:spPr>
          <a:xfrm rot="15714704" flipH="1" flipV="1">
            <a:off x="5904901" y="3950721"/>
            <a:ext cx="2570869" cy="2661526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1" name="Groupe 20"/>
          <p:cNvGrpSpPr/>
          <p:nvPr/>
        </p:nvGrpSpPr>
        <p:grpSpPr>
          <a:xfrm>
            <a:off x="5883455" y="4054401"/>
            <a:ext cx="2754137" cy="2172603"/>
            <a:chOff x="5892418" y="3192504"/>
            <a:chExt cx="2754137" cy="2943243"/>
          </a:xfrm>
        </p:grpSpPr>
        <p:sp>
          <p:nvSpPr>
            <p:cNvPr id="22" name="Arc 21"/>
            <p:cNvSpPr/>
            <p:nvPr/>
          </p:nvSpPr>
          <p:spPr>
            <a:xfrm flipH="1" flipV="1">
              <a:off x="6021125" y="3192504"/>
              <a:ext cx="2625430" cy="2927679"/>
            </a:xfrm>
            <a:prstGeom prst="arc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Arc 22"/>
            <p:cNvSpPr/>
            <p:nvPr/>
          </p:nvSpPr>
          <p:spPr>
            <a:xfrm rot="15714704" flipH="1" flipV="1">
              <a:off x="5870592" y="3586703"/>
              <a:ext cx="2570870" cy="2527218"/>
            </a:xfrm>
            <a:prstGeom prst="arc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2" name="Groupe 31"/>
          <p:cNvGrpSpPr/>
          <p:nvPr/>
        </p:nvGrpSpPr>
        <p:grpSpPr>
          <a:xfrm>
            <a:off x="5821299" y="3801585"/>
            <a:ext cx="2927165" cy="2579743"/>
            <a:chOff x="5821299" y="3801585"/>
            <a:chExt cx="2927165" cy="2579743"/>
          </a:xfrm>
        </p:grpSpPr>
        <p:sp>
          <p:nvSpPr>
            <p:cNvPr id="24" name="Arc 23"/>
            <p:cNvSpPr/>
            <p:nvPr/>
          </p:nvSpPr>
          <p:spPr>
            <a:xfrm flipH="1">
              <a:off x="5976012" y="3815480"/>
              <a:ext cx="2772452" cy="2565848"/>
            </a:xfrm>
            <a:prstGeom prst="arc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Arc 24"/>
            <p:cNvSpPr/>
            <p:nvPr/>
          </p:nvSpPr>
          <p:spPr>
            <a:xfrm rot="5885296" flipH="1">
              <a:off x="6025494" y="3597390"/>
              <a:ext cx="2253136" cy="2661526"/>
            </a:xfrm>
            <a:prstGeom prst="arc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6" name="ZoneTexte 25"/>
          <p:cNvSpPr txBox="1"/>
          <p:nvPr/>
        </p:nvSpPr>
        <p:spPr>
          <a:xfrm>
            <a:off x="3270679" y="5457038"/>
            <a:ext cx="9412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6"/>
                </a:solidFill>
              </a:rPr>
              <a:t>Cordon</a:t>
            </a:r>
          </a:p>
          <a:p>
            <a:r>
              <a:rPr lang="fr-FR" dirty="0" smtClean="0">
                <a:solidFill>
                  <a:schemeClr val="accent6"/>
                </a:solidFill>
              </a:rPr>
              <a:t>DAC</a:t>
            </a:r>
            <a:endParaRPr lang="fr-FR" dirty="0">
              <a:solidFill>
                <a:schemeClr val="accent6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8028386" y="3761861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2"/>
                </a:solidFill>
              </a:rPr>
              <a:t>FO</a:t>
            </a:r>
            <a:endParaRPr lang="fr-FR" dirty="0">
              <a:solidFill>
                <a:schemeClr val="bg2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5480000" y="5517232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6"/>
                </a:solidFill>
              </a:rPr>
              <a:t>FO</a:t>
            </a:r>
            <a:endParaRPr lang="fr-FR" dirty="0">
              <a:solidFill>
                <a:schemeClr val="accent6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8316418" y="586798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6"/>
                </a:solidFill>
              </a:rPr>
              <a:t>FO</a:t>
            </a:r>
            <a:endParaRPr lang="fr-FR" dirty="0">
              <a:solidFill>
                <a:schemeClr val="accent6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827584" y="3789041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C00000"/>
                </a:solidFill>
              </a:rPr>
              <a:t>LOCAL</a:t>
            </a:r>
            <a:endParaRPr lang="fr-FR" sz="2400" b="1" dirty="0">
              <a:solidFill>
                <a:srgbClr val="C0000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4716016" y="3799417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C00000"/>
                </a:solidFill>
              </a:rPr>
              <a:t>ETENDU</a:t>
            </a:r>
            <a:endParaRPr lang="fr-F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001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Junos</a:t>
            </a:r>
            <a:r>
              <a:rPr lang="fr-FR" dirty="0" smtClean="0"/>
              <a:t> OS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413"/>
            <a:ext cx="8686800" cy="5400947"/>
          </a:xfrm>
        </p:spPr>
        <p:txBody>
          <a:bodyPr/>
          <a:lstStyle/>
          <a:p>
            <a:r>
              <a:rPr lang="fr-FR" dirty="0" smtClean="0"/>
              <a:t>Langage très riche</a:t>
            </a:r>
          </a:p>
          <a:p>
            <a:r>
              <a:rPr lang="fr-FR" dirty="0" smtClean="0"/>
              <a:t>Syntaxe structurée et agréable </a:t>
            </a:r>
          </a:p>
          <a:p>
            <a:r>
              <a:rPr lang="fr-FR" dirty="0" smtClean="0"/>
              <a:t>Verbeux… et donc très compréhensible</a:t>
            </a:r>
          </a:p>
          <a:p>
            <a:r>
              <a:rPr lang="fr-FR" dirty="0" smtClean="0"/>
              <a:t>Rien d'implicite:</a:t>
            </a:r>
          </a:p>
          <a:p>
            <a:pPr lvl="2"/>
            <a:r>
              <a:rPr lang="fr-FR" dirty="0" smtClean="0"/>
              <a:t>Ex: </a:t>
            </a:r>
            <a:r>
              <a:rPr lang="fr-FR" dirty="0"/>
              <a:t>par défaut </a:t>
            </a:r>
            <a:r>
              <a:rPr lang="fr-FR" dirty="0" smtClean="0"/>
              <a:t>un lien </a:t>
            </a:r>
            <a:r>
              <a:rPr lang="fr-FR" dirty="0" err="1" smtClean="0"/>
              <a:t>trunk</a:t>
            </a:r>
            <a:r>
              <a:rPr lang="fr-FR" dirty="0"/>
              <a:t> </a:t>
            </a:r>
            <a:r>
              <a:rPr lang="fr-FR" dirty="0" smtClean="0"/>
              <a:t>ne passe aucun trafic</a:t>
            </a:r>
          </a:p>
          <a:p>
            <a:pPr marL="914400" lvl="2" indent="0">
              <a:buNone/>
            </a:pPr>
            <a:r>
              <a:rPr lang="fr-FR" dirty="0"/>
              <a:t> </a:t>
            </a:r>
            <a:r>
              <a:rPr lang="fr-FR" dirty="0" smtClean="0"/>
              <a:t>        il faut explicitement nommer les </a:t>
            </a:r>
            <a:r>
              <a:rPr lang="fr-FR" dirty="0" err="1" smtClean="0"/>
              <a:t>VLANS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fr-FR" smtClean="0"/>
              <a:t>JI 2016</a:t>
            </a:r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70979EC-91B8-4C7C-9049-912DFF538868}" type="slidenum">
              <a:rPr lang="fr-FR" altLang="fr-FR" smtClean="0"/>
              <a:pPr>
                <a:defRPr/>
              </a:pPr>
              <a:t>4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4485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Junos</a:t>
            </a:r>
            <a:r>
              <a:rPr lang="fr-FR" dirty="0" smtClean="0"/>
              <a:t> OS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413"/>
            <a:ext cx="8686800" cy="5400947"/>
          </a:xfrm>
        </p:spPr>
        <p:txBody>
          <a:bodyPr/>
          <a:lstStyle/>
          <a:p>
            <a:r>
              <a:rPr lang="fr-FR" dirty="0" smtClean="0"/>
              <a:t>Configuration : </a:t>
            </a:r>
            <a:r>
              <a:rPr lang="fr-FR" b="1" i="1" dirty="0" smtClean="0"/>
              <a:t>set</a:t>
            </a:r>
            <a:r>
              <a:rPr lang="fr-FR" dirty="0" smtClean="0"/>
              <a:t> et </a:t>
            </a:r>
            <a:r>
              <a:rPr lang="fr-FR" b="1" i="1" dirty="0" err="1" smtClean="0"/>
              <a:t>del</a:t>
            </a:r>
            <a:endParaRPr lang="fr-FR" dirty="0" smtClean="0"/>
          </a:p>
          <a:p>
            <a:r>
              <a:rPr lang="fr-FR" dirty="0" smtClean="0"/>
              <a:t>Aucune modification prise en compte sans </a:t>
            </a:r>
            <a:r>
              <a:rPr lang="fr-FR" b="1" i="1" dirty="0" smtClean="0"/>
              <a:t>commit</a:t>
            </a:r>
          </a:p>
          <a:p>
            <a:pPr lvl="2"/>
            <a:r>
              <a:rPr lang="fr-FR" dirty="0" smtClean="0"/>
              <a:t>Possibilité de faire des </a:t>
            </a:r>
            <a:r>
              <a:rPr lang="fr-FR" b="1" i="1" dirty="0" err="1" smtClean="0"/>
              <a:t>rollback</a:t>
            </a:r>
            <a:r>
              <a:rPr lang="fr-FR" b="1" i="1" dirty="0"/>
              <a:t> </a:t>
            </a:r>
            <a:r>
              <a:rPr lang="fr-FR" dirty="0" smtClean="0"/>
              <a:t>(50 par défaut</a:t>
            </a:r>
            <a:r>
              <a:rPr lang="fr-FR" b="1" i="1" dirty="0" smtClean="0"/>
              <a:t>)</a:t>
            </a:r>
          </a:p>
          <a:p>
            <a:pPr lvl="2"/>
            <a:r>
              <a:rPr lang="fr-FR" b="1" i="1" dirty="0" smtClean="0"/>
              <a:t>commit </a:t>
            </a:r>
            <a:r>
              <a:rPr lang="fr-FR" b="1" i="1" dirty="0" err="1"/>
              <a:t>confirmed</a:t>
            </a:r>
            <a:r>
              <a:rPr lang="fr-FR" b="1" i="1" dirty="0"/>
              <a:t> </a:t>
            </a:r>
            <a:r>
              <a:rPr lang="fr-FR" b="1" i="1" dirty="0" smtClean="0"/>
              <a:t>2</a:t>
            </a:r>
            <a:r>
              <a:rPr lang="fr-FR" dirty="0" smtClean="0"/>
              <a:t> : </a:t>
            </a:r>
            <a:r>
              <a:rPr lang="fr-FR" dirty="0" err="1" smtClean="0"/>
              <a:t>rollback</a:t>
            </a:r>
            <a:r>
              <a:rPr lang="fr-FR" dirty="0" smtClean="0"/>
              <a:t> automatique si pas de </a:t>
            </a:r>
            <a:r>
              <a:rPr lang="fr-FR" b="1" i="1" dirty="0" smtClean="0"/>
              <a:t>commit</a:t>
            </a:r>
            <a:r>
              <a:rPr lang="fr-FR" i="1" dirty="0" smtClean="0"/>
              <a:t> </a:t>
            </a:r>
            <a:r>
              <a:rPr lang="fr-FR" dirty="0" smtClean="0"/>
              <a:t>dans les 2 minutes</a:t>
            </a:r>
          </a:p>
          <a:p>
            <a:pPr lvl="4"/>
            <a:endParaRPr lang="fr-FR" dirty="0"/>
          </a:p>
          <a:p>
            <a:r>
              <a:rPr lang="fr-FR" dirty="0" smtClean="0"/>
              <a:t>Configuration/déploiement</a:t>
            </a:r>
          </a:p>
          <a:p>
            <a:pPr lvl="2"/>
            <a:r>
              <a:rPr lang="fr-FR" dirty="0" err="1" smtClean="0"/>
              <a:t>Netconf</a:t>
            </a:r>
            <a:endParaRPr lang="fr-FR" dirty="0" smtClean="0"/>
          </a:p>
          <a:p>
            <a:pPr lvl="2"/>
            <a:r>
              <a:rPr lang="fr-FR" dirty="0" err="1" smtClean="0"/>
              <a:t>Ansible</a:t>
            </a:r>
            <a:endParaRPr lang="fr-FR" dirty="0" smtClean="0"/>
          </a:p>
          <a:p>
            <a:pPr lvl="2"/>
            <a:r>
              <a:rPr lang="fr-FR" dirty="0" err="1" smtClean="0"/>
              <a:t>Puppet</a:t>
            </a:r>
            <a:r>
              <a:rPr lang="fr-FR" dirty="0" smtClean="0"/>
              <a:t> / Chef (agent intégré ou à installer)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fr-FR" dirty="0" smtClean="0"/>
              <a:t>JI 2016</a:t>
            </a:r>
            <a:endParaRPr lang="fr-FR" alt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70979EC-91B8-4C7C-9049-912DFF538868}" type="slidenum">
              <a:rPr lang="fr-FR" altLang="fr-FR" smtClean="0"/>
              <a:pPr>
                <a:defRPr/>
              </a:pPr>
              <a:t>5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7014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: configuration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08720"/>
            <a:ext cx="3106688" cy="5328939"/>
          </a:xfrm>
        </p:spPr>
        <p:txBody>
          <a:bodyPr/>
          <a:lstStyle/>
          <a:p>
            <a:pPr marL="0" indent="0">
              <a:buNone/>
            </a:pPr>
            <a:r>
              <a:rPr lang="fr-FR" sz="1200" dirty="0"/>
              <a:t>system {</a:t>
            </a:r>
          </a:p>
          <a:p>
            <a:pPr marL="0" indent="0">
              <a:buNone/>
            </a:pPr>
            <a:r>
              <a:rPr lang="fr-FR" sz="1200" dirty="0"/>
              <a:t>    host-</a:t>
            </a:r>
            <a:r>
              <a:rPr lang="fr-FR" sz="1200" dirty="0" err="1"/>
              <a:t>name</a:t>
            </a:r>
            <a:r>
              <a:rPr lang="fr-FR" sz="1200" dirty="0"/>
              <a:t> </a:t>
            </a:r>
            <a:r>
              <a:rPr lang="fr-FR" sz="1200" dirty="0" err="1" smtClean="0"/>
              <a:t>sbgsw</a:t>
            </a:r>
            <a:r>
              <a:rPr lang="fr-FR" sz="1200" dirty="0" smtClean="0"/>
              <a:t>;</a:t>
            </a:r>
            <a:endParaRPr lang="fr-FR" sz="1200" dirty="0"/>
          </a:p>
          <a:p>
            <a:pPr marL="0" indent="0">
              <a:buNone/>
            </a:pPr>
            <a:r>
              <a:rPr lang="fr-FR" sz="1200" dirty="0"/>
              <a:t>    auto-</a:t>
            </a:r>
            <a:r>
              <a:rPr lang="fr-FR" sz="1200" dirty="0" err="1"/>
              <a:t>snapshot</a:t>
            </a:r>
            <a:r>
              <a:rPr lang="fr-FR" sz="1200" dirty="0"/>
              <a:t>;</a:t>
            </a:r>
          </a:p>
          <a:p>
            <a:pPr marL="0" indent="0">
              <a:buNone/>
            </a:pPr>
            <a:r>
              <a:rPr lang="fr-FR" sz="1200" dirty="0"/>
              <a:t>    </a:t>
            </a:r>
            <a:r>
              <a:rPr lang="fr-FR" sz="1200" dirty="0" err="1"/>
              <a:t>domain-name</a:t>
            </a:r>
            <a:r>
              <a:rPr lang="fr-FR" sz="1200" dirty="0"/>
              <a:t> in2p3.fr;</a:t>
            </a:r>
          </a:p>
          <a:p>
            <a:pPr marL="0" indent="0">
              <a:buNone/>
            </a:pPr>
            <a:r>
              <a:rPr lang="fr-FR" sz="1200" dirty="0"/>
              <a:t>    time-zone Europe/Paris;</a:t>
            </a:r>
          </a:p>
          <a:p>
            <a:pPr marL="0" indent="0">
              <a:buNone/>
            </a:pPr>
            <a:r>
              <a:rPr lang="fr-FR" sz="1200" dirty="0"/>
              <a:t>    </a:t>
            </a:r>
            <a:r>
              <a:rPr lang="fr-FR" sz="1200" dirty="0" err="1"/>
              <a:t>name</a:t>
            </a:r>
            <a:r>
              <a:rPr lang="fr-FR" sz="1200" dirty="0"/>
              <a:t>-server {</a:t>
            </a:r>
          </a:p>
          <a:p>
            <a:pPr marL="0" indent="0">
              <a:buNone/>
            </a:pPr>
            <a:r>
              <a:rPr lang="fr-FR" sz="1200" dirty="0"/>
              <a:t>        </a:t>
            </a:r>
            <a:r>
              <a:rPr lang="fr-FR" sz="1200" dirty="0" smtClean="0"/>
              <a:t>192.168.1.1;</a:t>
            </a:r>
            <a:endParaRPr lang="fr-FR" sz="1200" dirty="0"/>
          </a:p>
          <a:p>
            <a:pPr marL="0" indent="0">
              <a:buNone/>
            </a:pPr>
            <a:r>
              <a:rPr lang="fr-FR" sz="1200" dirty="0" smtClean="0"/>
              <a:t>        192.168.1.2;</a:t>
            </a:r>
            <a:endParaRPr lang="fr-FR" sz="1200" dirty="0"/>
          </a:p>
          <a:p>
            <a:pPr marL="0" indent="0">
              <a:buNone/>
            </a:pPr>
            <a:r>
              <a:rPr lang="fr-FR" sz="1200" dirty="0"/>
              <a:t>    }</a:t>
            </a:r>
          </a:p>
          <a:p>
            <a:pPr marL="0" indent="0">
              <a:buNone/>
            </a:pPr>
            <a:r>
              <a:rPr lang="fr-FR" sz="1200" dirty="0"/>
              <a:t>    scripts {</a:t>
            </a:r>
          </a:p>
          <a:p>
            <a:pPr marL="0" indent="0">
              <a:buNone/>
            </a:pPr>
            <a:r>
              <a:rPr lang="fr-FR" sz="1200" dirty="0"/>
              <a:t>        op {</a:t>
            </a:r>
          </a:p>
          <a:p>
            <a:pPr marL="0" indent="0">
              <a:buNone/>
            </a:pPr>
            <a:r>
              <a:rPr lang="fr-FR" sz="1200" dirty="0"/>
              <a:t>            file </a:t>
            </a:r>
            <a:r>
              <a:rPr lang="fr-FR" sz="1200" dirty="0" err="1"/>
              <a:t>show_interfaces_status.slax</a:t>
            </a:r>
            <a:r>
              <a:rPr lang="fr-FR" sz="1200" dirty="0"/>
              <a:t>;</a:t>
            </a:r>
          </a:p>
          <a:p>
            <a:pPr marL="0" indent="0">
              <a:buNone/>
            </a:pPr>
            <a:r>
              <a:rPr lang="fr-FR" sz="1200" dirty="0"/>
              <a:t>        }</a:t>
            </a:r>
          </a:p>
          <a:p>
            <a:pPr marL="0" indent="0">
              <a:buNone/>
            </a:pPr>
            <a:r>
              <a:rPr lang="fr-FR" sz="1200" dirty="0"/>
              <a:t>    }</a:t>
            </a:r>
          </a:p>
          <a:p>
            <a:pPr marL="0" indent="0">
              <a:buNone/>
            </a:pPr>
            <a:r>
              <a:rPr lang="fr-FR" sz="1200" dirty="0"/>
              <a:t>    services {</a:t>
            </a:r>
          </a:p>
          <a:p>
            <a:pPr marL="0" indent="0">
              <a:buNone/>
            </a:pPr>
            <a:r>
              <a:rPr lang="fr-FR" sz="1200" dirty="0"/>
              <a:t>        </a:t>
            </a:r>
            <a:r>
              <a:rPr lang="fr-FR" sz="1200" dirty="0" err="1"/>
              <a:t>ssh</a:t>
            </a:r>
            <a:r>
              <a:rPr lang="fr-FR" sz="1200" dirty="0"/>
              <a:t> {</a:t>
            </a:r>
          </a:p>
          <a:p>
            <a:pPr marL="0" indent="0">
              <a:buNone/>
            </a:pPr>
            <a:r>
              <a:rPr lang="fr-FR" sz="1200" dirty="0"/>
              <a:t>            </a:t>
            </a:r>
            <a:r>
              <a:rPr lang="fr-FR" sz="1200" dirty="0" err="1"/>
              <a:t>root</a:t>
            </a:r>
            <a:r>
              <a:rPr lang="fr-FR" sz="1200" dirty="0"/>
              <a:t>-login </a:t>
            </a:r>
            <a:r>
              <a:rPr lang="fr-FR" sz="1200" dirty="0" err="1"/>
              <a:t>deny</a:t>
            </a:r>
            <a:r>
              <a:rPr lang="fr-FR" sz="1200" dirty="0"/>
              <a:t>;</a:t>
            </a:r>
          </a:p>
          <a:p>
            <a:pPr marL="0" indent="0">
              <a:buNone/>
            </a:pPr>
            <a:r>
              <a:rPr lang="fr-FR" sz="1200" dirty="0"/>
              <a:t>            </a:t>
            </a:r>
            <a:r>
              <a:rPr lang="fr-FR" sz="1200" dirty="0" err="1"/>
              <a:t>protocol</a:t>
            </a:r>
            <a:r>
              <a:rPr lang="fr-FR" sz="1200" dirty="0"/>
              <a:t>-version v2;</a:t>
            </a:r>
          </a:p>
          <a:p>
            <a:pPr marL="0" indent="0">
              <a:buNone/>
            </a:pPr>
            <a:r>
              <a:rPr lang="fr-FR" sz="1200" dirty="0"/>
              <a:t>            </a:t>
            </a:r>
            <a:r>
              <a:rPr lang="fr-FR" sz="1200" dirty="0" err="1"/>
              <a:t>connection-limit</a:t>
            </a:r>
            <a:r>
              <a:rPr lang="fr-FR" sz="1200" dirty="0"/>
              <a:t> 10;</a:t>
            </a:r>
          </a:p>
          <a:p>
            <a:pPr marL="0" indent="0">
              <a:buNone/>
            </a:pPr>
            <a:r>
              <a:rPr lang="fr-FR" sz="1200" dirty="0"/>
              <a:t>            rate-</a:t>
            </a:r>
            <a:r>
              <a:rPr lang="fr-FR" sz="1200" dirty="0" err="1"/>
              <a:t>limit</a:t>
            </a:r>
            <a:r>
              <a:rPr lang="fr-FR" sz="1200" dirty="0"/>
              <a:t> 10;</a:t>
            </a:r>
          </a:p>
          <a:p>
            <a:pPr marL="0" indent="0">
              <a:buNone/>
            </a:pPr>
            <a:r>
              <a:rPr lang="fr-FR" sz="1200" dirty="0"/>
              <a:t>        }</a:t>
            </a:r>
          </a:p>
          <a:p>
            <a:pPr marL="0" indent="0">
              <a:buNone/>
            </a:pPr>
            <a:r>
              <a:rPr lang="fr-FR" sz="1200" dirty="0" smtClean="0"/>
              <a:t>    }</a:t>
            </a:r>
          </a:p>
          <a:p>
            <a:pPr marL="0" indent="0">
              <a:buNone/>
            </a:pPr>
            <a:r>
              <a:rPr lang="fr-FR" sz="1200" dirty="0" smtClean="0"/>
              <a:t>    </a:t>
            </a:r>
            <a:r>
              <a:rPr lang="fr-FR" sz="1200" dirty="0" err="1"/>
              <a:t>ntp</a:t>
            </a:r>
            <a:r>
              <a:rPr lang="fr-FR" sz="1200" dirty="0"/>
              <a:t> {</a:t>
            </a:r>
          </a:p>
          <a:p>
            <a:pPr marL="0" indent="0">
              <a:buNone/>
            </a:pPr>
            <a:r>
              <a:rPr lang="fr-FR" sz="1200" dirty="0"/>
              <a:t>        boot-server 192.168.1.1;</a:t>
            </a:r>
          </a:p>
          <a:p>
            <a:pPr marL="0" indent="0">
              <a:buNone/>
            </a:pPr>
            <a:r>
              <a:rPr lang="fr-FR" sz="1200" dirty="0"/>
              <a:t>        server 192.168.1.1;</a:t>
            </a:r>
          </a:p>
          <a:p>
            <a:pPr marL="0" indent="0">
              <a:buNone/>
            </a:pPr>
            <a:r>
              <a:rPr lang="fr-FR" sz="1200" dirty="0"/>
              <a:t>        server </a:t>
            </a:r>
            <a:r>
              <a:rPr lang="fr-FR" sz="1200" dirty="0" smtClean="0"/>
              <a:t>192.168.1.2;</a:t>
            </a:r>
            <a:endParaRPr lang="fr-FR" sz="1200" dirty="0"/>
          </a:p>
          <a:p>
            <a:pPr marL="0" indent="0">
              <a:buNone/>
            </a:pPr>
            <a:r>
              <a:rPr lang="fr-FR" sz="1200" dirty="0"/>
              <a:t>    }</a:t>
            </a:r>
          </a:p>
          <a:p>
            <a:pPr marL="0" indent="0">
              <a:buNone/>
            </a:pPr>
            <a:r>
              <a:rPr lang="fr-FR" sz="1200" dirty="0" smtClean="0"/>
              <a:t>}</a:t>
            </a:r>
            <a:endParaRPr lang="fr-FR" sz="12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347864" y="1124397"/>
            <a:ext cx="5832648" cy="5328939"/>
          </a:xfrm>
        </p:spPr>
        <p:txBody>
          <a:bodyPr/>
          <a:lstStyle/>
          <a:p>
            <a:pPr marL="0" indent="0">
              <a:buNone/>
            </a:pPr>
            <a:endParaRPr lang="fr-FR" sz="1000" dirty="0" smtClean="0"/>
          </a:p>
          <a:p>
            <a:pPr marL="342900" lvl="2" indent="-342900">
              <a:buSzPct val="75000"/>
            </a:pPr>
            <a:r>
              <a:rPr lang="fr-FR" dirty="0" smtClean="0"/>
              <a:t>2 modes de visualisations</a:t>
            </a:r>
            <a:endParaRPr lang="fr-FR" dirty="0"/>
          </a:p>
          <a:p>
            <a:pPr marL="0" indent="0">
              <a:buNone/>
            </a:pPr>
            <a:endParaRPr lang="fr-FR" sz="1200" dirty="0" smtClean="0"/>
          </a:p>
          <a:p>
            <a:pPr marL="0" indent="0">
              <a:buNone/>
            </a:pPr>
            <a:r>
              <a:rPr lang="fr-FR" sz="1200" b="1" i="1" dirty="0" err="1" smtClean="0"/>
              <a:t>root@sbgsw</a:t>
            </a:r>
            <a:r>
              <a:rPr lang="fr-FR" sz="1200" b="1" i="1" dirty="0" smtClean="0"/>
              <a:t># </a:t>
            </a:r>
            <a:r>
              <a:rPr lang="fr-FR" sz="1200" b="1" i="1" dirty="0"/>
              <a:t>show interfaces ge-0/0/8</a:t>
            </a:r>
          </a:p>
          <a:p>
            <a:pPr marL="0" indent="0">
              <a:buNone/>
            </a:pPr>
            <a:r>
              <a:rPr lang="fr-FR" sz="1200" dirty="0" err="1"/>
              <a:t>ether</a:t>
            </a:r>
            <a:r>
              <a:rPr lang="fr-FR" sz="1200" dirty="0"/>
              <a:t>-options {</a:t>
            </a:r>
          </a:p>
          <a:p>
            <a:pPr marL="0" indent="0">
              <a:buNone/>
            </a:pPr>
            <a:r>
              <a:rPr lang="fr-FR" sz="1200" dirty="0"/>
              <a:t>    auto-</a:t>
            </a:r>
            <a:r>
              <a:rPr lang="fr-FR" sz="1200" dirty="0" err="1"/>
              <a:t>negotiation</a:t>
            </a:r>
            <a:r>
              <a:rPr lang="fr-FR" sz="1200" dirty="0"/>
              <a:t>;</a:t>
            </a:r>
          </a:p>
          <a:p>
            <a:pPr marL="0" indent="0">
              <a:buNone/>
            </a:pPr>
            <a:r>
              <a:rPr lang="fr-FR" sz="1200" dirty="0"/>
              <a:t>}</a:t>
            </a:r>
          </a:p>
          <a:p>
            <a:pPr marL="0" indent="0">
              <a:buNone/>
            </a:pPr>
            <a:r>
              <a:rPr lang="fr-FR" sz="1200" dirty="0"/>
              <a:t>unit 0 {</a:t>
            </a:r>
          </a:p>
          <a:p>
            <a:pPr marL="0" indent="0">
              <a:buNone/>
            </a:pPr>
            <a:r>
              <a:rPr lang="fr-FR" sz="1200" dirty="0"/>
              <a:t>    </a:t>
            </a:r>
            <a:r>
              <a:rPr lang="fr-FR" sz="1200" dirty="0" err="1"/>
              <a:t>family</a:t>
            </a:r>
            <a:r>
              <a:rPr lang="fr-FR" sz="1200" dirty="0"/>
              <a:t> </a:t>
            </a:r>
            <a:r>
              <a:rPr lang="fr-FR" sz="1200" dirty="0" err="1"/>
              <a:t>ethernet-switching</a:t>
            </a:r>
            <a:r>
              <a:rPr lang="fr-FR" sz="1200" dirty="0"/>
              <a:t> {</a:t>
            </a:r>
          </a:p>
          <a:p>
            <a:pPr marL="0" indent="0">
              <a:buNone/>
            </a:pPr>
            <a:r>
              <a:rPr lang="fr-FR" sz="1200" dirty="0"/>
              <a:t>        port-mode </a:t>
            </a:r>
            <a:r>
              <a:rPr lang="fr-FR" sz="1200" dirty="0" err="1"/>
              <a:t>access</a:t>
            </a:r>
            <a:r>
              <a:rPr lang="fr-FR" sz="1200" dirty="0"/>
              <a:t>;</a:t>
            </a:r>
          </a:p>
          <a:p>
            <a:pPr marL="0" indent="0">
              <a:buNone/>
            </a:pPr>
            <a:r>
              <a:rPr lang="fr-FR" sz="1200" dirty="0"/>
              <a:t>        </a:t>
            </a:r>
            <a:r>
              <a:rPr lang="fr-FR" sz="1200" dirty="0" err="1"/>
              <a:t>filter</a:t>
            </a:r>
            <a:r>
              <a:rPr lang="fr-FR" sz="1200" dirty="0"/>
              <a:t> {</a:t>
            </a:r>
          </a:p>
          <a:p>
            <a:pPr marL="0" indent="0">
              <a:buNone/>
            </a:pPr>
            <a:r>
              <a:rPr lang="fr-FR" sz="1200" dirty="0"/>
              <a:t>            input </a:t>
            </a:r>
            <a:r>
              <a:rPr lang="fr-FR" sz="1200" dirty="0" err="1"/>
              <a:t>acl</a:t>
            </a:r>
            <a:r>
              <a:rPr lang="fr-FR" sz="1200" dirty="0"/>
              <a:t>-port-</a:t>
            </a:r>
            <a:r>
              <a:rPr lang="fr-FR" sz="1200" dirty="0" err="1"/>
              <a:t>access</a:t>
            </a:r>
            <a:r>
              <a:rPr lang="fr-FR" sz="1200" dirty="0"/>
              <a:t>-in;</a:t>
            </a:r>
          </a:p>
          <a:p>
            <a:pPr marL="0" indent="0">
              <a:buNone/>
            </a:pPr>
            <a:r>
              <a:rPr lang="fr-FR" sz="1200" dirty="0"/>
              <a:t>        }</a:t>
            </a:r>
          </a:p>
          <a:p>
            <a:pPr marL="0" indent="0">
              <a:buNone/>
            </a:pPr>
            <a:r>
              <a:rPr lang="fr-FR" sz="1200" dirty="0"/>
              <a:t>    }</a:t>
            </a:r>
          </a:p>
          <a:p>
            <a:pPr marL="0" indent="0">
              <a:buNone/>
            </a:pPr>
            <a:r>
              <a:rPr lang="fr-FR" sz="1200" dirty="0"/>
              <a:t>}</a:t>
            </a:r>
          </a:p>
          <a:p>
            <a:pPr marL="0" indent="0">
              <a:buNone/>
            </a:pPr>
            <a:endParaRPr lang="fr-FR" sz="1200" dirty="0"/>
          </a:p>
          <a:p>
            <a:pPr marL="0" indent="0">
              <a:buNone/>
            </a:pPr>
            <a:r>
              <a:rPr lang="fr-FR" sz="1200" b="1" i="1" dirty="0" err="1" smtClean="0"/>
              <a:t>root@sbgsw</a:t>
            </a:r>
            <a:r>
              <a:rPr lang="fr-FR" sz="1200" b="1" i="1" dirty="0" smtClean="0"/>
              <a:t># </a:t>
            </a:r>
            <a:r>
              <a:rPr lang="fr-FR" sz="1200" b="1" i="1" dirty="0"/>
              <a:t>show interfaces ge-0/0/8 | display set</a:t>
            </a:r>
          </a:p>
          <a:p>
            <a:pPr marL="0" indent="0">
              <a:buNone/>
            </a:pPr>
            <a:r>
              <a:rPr lang="fr-FR" sz="1200" dirty="0"/>
              <a:t>set interfaces ge-0/0/8 </a:t>
            </a:r>
            <a:r>
              <a:rPr lang="fr-FR" sz="1200" dirty="0" err="1"/>
              <a:t>ether</a:t>
            </a:r>
            <a:r>
              <a:rPr lang="fr-FR" sz="1200" dirty="0"/>
              <a:t>-options auto-</a:t>
            </a:r>
            <a:r>
              <a:rPr lang="fr-FR" sz="1200" dirty="0" err="1"/>
              <a:t>negotiation</a:t>
            </a:r>
            <a:endParaRPr lang="fr-FR" sz="1200" dirty="0"/>
          </a:p>
          <a:p>
            <a:pPr marL="0" indent="0">
              <a:buNone/>
            </a:pPr>
            <a:r>
              <a:rPr lang="fr-FR" sz="1200" dirty="0"/>
              <a:t>set interfaces ge-0/0/8 unit 0 </a:t>
            </a:r>
            <a:r>
              <a:rPr lang="fr-FR" sz="1200" dirty="0" err="1"/>
              <a:t>family</a:t>
            </a:r>
            <a:r>
              <a:rPr lang="fr-FR" sz="1200" dirty="0"/>
              <a:t> </a:t>
            </a:r>
            <a:r>
              <a:rPr lang="fr-FR" sz="1200" dirty="0" err="1"/>
              <a:t>ethernet-switching</a:t>
            </a:r>
            <a:r>
              <a:rPr lang="fr-FR" sz="1200" dirty="0"/>
              <a:t> port-mode </a:t>
            </a:r>
            <a:r>
              <a:rPr lang="fr-FR" sz="1200" dirty="0" err="1"/>
              <a:t>access</a:t>
            </a:r>
            <a:endParaRPr lang="fr-FR" sz="1200" dirty="0"/>
          </a:p>
          <a:p>
            <a:pPr marL="0" indent="0">
              <a:buNone/>
            </a:pPr>
            <a:r>
              <a:rPr lang="fr-FR" sz="1200" dirty="0"/>
              <a:t>set interfaces ge-0/0/8 unit 0 </a:t>
            </a:r>
            <a:r>
              <a:rPr lang="fr-FR" sz="1200" dirty="0" err="1"/>
              <a:t>family</a:t>
            </a:r>
            <a:r>
              <a:rPr lang="fr-FR" sz="1200" dirty="0"/>
              <a:t> </a:t>
            </a:r>
            <a:r>
              <a:rPr lang="fr-FR" sz="1200" dirty="0" err="1"/>
              <a:t>ethernet-switching</a:t>
            </a:r>
            <a:r>
              <a:rPr lang="fr-FR" sz="1200" dirty="0"/>
              <a:t> </a:t>
            </a:r>
            <a:r>
              <a:rPr lang="fr-FR" sz="1200" dirty="0" err="1"/>
              <a:t>filter</a:t>
            </a:r>
            <a:r>
              <a:rPr lang="fr-FR" sz="1200" dirty="0"/>
              <a:t> input </a:t>
            </a:r>
            <a:r>
              <a:rPr lang="fr-FR" sz="1200" dirty="0" err="1"/>
              <a:t>acl</a:t>
            </a:r>
            <a:r>
              <a:rPr lang="fr-FR" sz="1200" dirty="0"/>
              <a:t>-port-</a:t>
            </a:r>
            <a:r>
              <a:rPr lang="fr-FR" sz="1200" dirty="0" err="1"/>
              <a:t>access</a:t>
            </a:r>
            <a:r>
              <a:rPr lang="fr-FR" sz="1200" dirty="0"/>
              <a:t>-in</a:t>
            </a:r>
            <a:endParaRPr lang="fr-FR" sz="12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fr-FR" dirty="0" smtClean="0"/>
              <a:t>JI 2016</a:t>
            </a:r>
            <a:endParaRPr lang="fr-FR" alt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4B8BDEB-795A-4F95-BFCB-F48B980C8627}" type="slidenum">
              <a:rPr lang="fr-FR" altLang="fr-FR" smtClean="0"/>
              <a:pPr>
                <a:defRPr/>
              </a:pPr>
              <a:t>6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8274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: validation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2304603"/>
          </a:xfrm>
        </p:spPr>
        <p:txBody>
          <a:bodyPr/>
          <a:lstStyle/>
          <a:p>
            <a:pPr marL="0" indent="0">
              <a:buNone/>
            </a:pPr>
            <a:r>
              <a:rPr lang="fr-FR" sz="1200" b="1" i="1" dirty="0" err="1"/>
              <a:t>root@sbgsw</a:t>
            </a:r>
            <a:r>
              <a:rPr lang="fr-FR" sz="1200" b="1" i="1" dirty="0"/>
              <a:t># </a:t>
            </a:r>
            <a:r>
              <a:rPr lang="fr-FR" sz="1200" b="1" i="1" dirty="0" smtClean="0"/>
              <a:t>show </a:t>
            </a:r>
            <a:r>
              <a:rPr lang="fr-FR" sz="1200" b="1" i="1" dirty="0"/>
              <a:t>interfaces ge-0/0/8</a:t>
            </a:r>
          </a:p>
          <a:p>
            <a:pPr marL="0" indent="0">
              <a:buNone/>
            </a:pPr>
            <a:r>
              <a:rPr lang="fr-FR" sz="1200" dirty="0" err="1"/>
              <a:t>ether</a:t>
            </a:r>
            <a:r>
              <a:rPr lang="fr-FR" sz="1200" dirty="0"/>
              <a:t>-options {</a:t>
            </a:r>
          </a:p>
          <a:p>
            <a:pPr marL="0" indent="0">
              <a:buNone/>
            </a:pPr>
            <a:r>
              <a:rPr lang="fr-FR" sz="1200" dirty="0"/>
              <a:t>    auto-</a:t>
            </a:r>
            <a:r>
              <a:rPr lang="fr-FR" sz="1200" dirty="0" err="1"/>
              <a:t>negotiation</a:t>
            </a:r>
            <a:r>
              <a:rPr lang="fr-FR" sz="1200" dirty="0"/>
              <a:t>;</a:t>
            </a:r>
          </a:p>
          <a:p>
            <a:pPr marL="0" indent="0">
              <a:buNone/>
            </a:pPr>
            <a:r>
              <a:rPr lang="fr-FR" sz="1200" dirty="0"/>
              <a:t>}</a:t>
            </a:r>
          </a:p>
          <a:p>
            <a:pPr marL="0" indent="0">
              <a:buNone/>
            </a:pPr>
            <a:r>
              <a:rPr lang="fr-FR" sz="1200" dirty="0"/>
              <a:t>unit 0 {</a:t>
            </a:r>
          </a:p>
          <a:p>
            <a:pPr marL="0" indent="0">
              <a:buNone/>
            </a:pPr>
            <a:r>
              <a:rPr lang="fr-FR" sz="1200" dirty="0"/>
              <a:t>    </a:t>
            </a:r>
            <a:r>
              <a:rPr lang="fr-FR" sz="1200" dirty="0" err="1"/>
              <a:t>family</a:t>
            </a:r>
            <a:r>
              <a:rPr lang="fr-FR" sz="1200" dirty="0"/>
              <a:t> </a:t>
            </a:r>
            <a:r>
              <a:rPr lang="fr-FR" sz="1200" dirty="0" err="1"/>
              <a:t>ethernet-switching</a:t>
            </a:r>
            <a:r>
              <a:rPr lang="fr-FR" sz="1200" dirty="0"/>
              <a:t> {</a:t>
            </a:r>
          </a:p>
          <a:p>
            <a:pPr marL="0" indent="0">
              <a:buNone/>
            </a:pPr>
            <a:r>
              <a:rPr lang="fr-FR" sz="1200" dirty="0"/>
              <a:t>        port-mode </a:t>
            </a:r>
            <a:r>
              <a:rPr lang="fr-FR" sz="1200" dirty="0" err="1"/>
              <a:t>access</a:t>
            </a:r>
            <a:r>
              <a:rPr lang="fr-FR" sz="1200" dirty="0"/>
              <a:t>;</a:t>
            </a:r>
          </a:p>
          <a:p>
            <a:pPr marL="0" indent="0">
              <a:buNone/>
            </a:pPr>
            <a:r>
              <a:rPr lang="fr-FR" sz="1200" dirty="0"/>
              <a:t>        </a:t>
            </a:r>
            <a:r>
              <a:rPr lang="fr-FR" sz="1200" dirty="0" err="1"/>
              <a:t>filter</a:t>
            </a:r>
            <a:r>
              <a:rPr lang="fr-FR" sz="1200" dirty="0"/>
              <a:t> {</a:t>
            </a:r>
          </a:p>
          <a:p>
            <a:pPr marL="0" indent="0">
              <a:buNone/>
            </a:pPr>
            <a:r>
              <a:rPr lang="fr-FR" sz="1200" dirty="0"/>
              <a:t>            input </a:t>
            </a:r>
            <a:r>
              <a:rPr lang="fr-FR" sz="1200" dirty="0" err="1"/>
              <a:t>acl</a:t>
            </a:r>
            <a:r>
              <a:rPr lang="fr-FR" sz="1200" dirty="0"/>
              <a:t>-port-</a:t>
            </a:r>
            <a:r>
              <a:rPr lang="fr-FR" sz="1200" dirty="0" err="1"/>
              <a:t>access</a:t>
            </a:r>
            <a:r>
              <a:rPr lang="fr-FR" sz="1200" dirty="0"/>
              <a:t>-in;</a:t>
            </a:r>
          </a:p>
          <a:p>
            <a:pPr marL="0" indent="0">
              <a:buNone/>
            </a:pPr>
            <a:r>
              <a:rPr lang="fr-FR" sz="1200" dirty="0"/>
              <a:t>        }</a:t>
            </a:r>
          </a:p>
          <a:p>
            <a:pPr marL="0" indent="0">
              <a:buNone/>
            </a:pPr>
            <a:r>
              <a:rPr lang="fr-FR" sz="1200" dirty="0"/>
              <a:t>    }</a:t>
            </a:r>
          </a:p>
          <a:p>
            <a:pPr marL="0" indent="0">
              <a:buNone/>
            </a:pPr>
            <a:r>
              <a:rPr lang="fr-FR" sz="1200" dirty="0"/>
              <a:t>}</a:t>
            </a:r>
          </a:p>
          <a:p>
            <a:pPr marL="0" indent="0">
              <a:buNone/>
            </a:pPr>
            <a:endParaRPr lang="fr-FR" sz="12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8268" y="3429347"/>
            <a:ext cx="6055940" cy="1164923"/>
          </a:xfrm>
        </p:spPr>
        <p:txBody>
          <a:bodyPr/>
          <a:lstStyle/>
          <a:p>
            <a:pPr marL="0" indent="0">
              <a:buNone/>
            </a:pPr>
            <a:r>
              <a:rPr lang="fr-FR" sz="1200" b="1" i="1" dirty="0" err="1"/>
              <a:t>root@sbgsw</a:t>
            </a:r>
            <a:r>
              <a:rPr lang="fr-FR" sz="1200" b="1" i="1" dirty="0"/>
              <a:t># show interfaces ge-0/0/8 | display set</a:t>
            </a:r>
          </a:p>
          <a:p>
            <a:pPr marL="0" indent="0">
              <a:buNone/>
            </a:pPr>
            <a:r>
              <a:rPr lang="fr-FR" sz="1200" dirty="0"/>
              <a:t>set interfaces ge-0/0/8 </a:t>
            </a:r>
            <a:r>
              <a:rPr lang="fr-FR" sz="1200" dirty="0" err="1"/>
              <a:t>ether</a:t>
            </a:r>
            <a:r>
              <a:rPr lang="fr-FR" sz="1200" dirty="0"/>
              <a:t>-options auto-</a:t>
            </a:r>
            <a:r>
              <a:rPr lang="fr-FR" sz="1200" dirty="0" err="1"/>
              <a:t>negotiation</a:t>
            </a:r>
            <a:endParaRPr lang="fr-FR" sz="1200" dirty="0"/>
          </a:p>
          <a:p>
            <a:pPr marL="0" indent="0">
              <a:buNone/>
            </a:pPr>
            <a:r>
              <a:rPr lang="fr-FR" sz="1200" dirty="0"/>
              <a:t>set interfaces ge-0/0/8 unit 0 </a:t>
            </a:r>
            <a:r>
              <a:rPr lang="fr-FR" sz="1200" dirty="0" err="1"/>
              <a:t>family</a:t>
            </a:r>
            <a:r>
              <a:rPr lang="fr-FR" sz="1200" dirty="0"/>
              <a:t> </a:t>
            </a:r>
            <a:r>
              <a:rPr lang="fr-FR" sz="1200" dirty="0" err="1"/>
              <a:t>ethernet-switching</a:t>
            </a:r>
            <a:r>
              <a:rPr lang="fr-FR" sz="1200" dirty="0"/>
              <a:t> port-mode </a:t>
            </a:r>
            <a:r>
              <a:rPr lang="fr-FR" sz="1200" dirty="0" err="1"/>
              <a:t>access</a:t>
            </a:r>
            <a:endParaRPr lang="fr-FR" sz="1200" dirty="0"/>
          </a:p>
          <a:p>
            <a:pPr marL="0" indent="0">
              <a:buNone/>
            </a:pPr>
            <a:r>
              <a:rPr lang="fr-FR" sz="1200" dirty="0"/>
              <a:t>set interfaces ge-0/0/8 unit 0 </a:t>
            </a:r>
            <a:r>
              <a:rPr lang="fr-FR" sz="1200" dirty="0" err="1"/>
              <a:t>family</a:t>
            </a:r>
            <a:r>
              <a:rPr lang="fr-FR" sz="1200" dirty="0"/>
              <a:t> </a:t>
            </a:r>
            <a:r>
              <a:rPr lang="fr-FR" sz="1200" dirty="0" err="1"/>
              <a:t>ethernet-switching</a:t>
            </a:r>
            <a:r>
              <a:rPr lang="fr-FR" sz="1200" dirty="0"/>
              <a:t> </a:t>
            </a:r>
            <a:r>
              <a:rPr lang="fr-FR" sz="1200" dirty="0" err="1"/>
              <a:t>filter</a:t>
            </a:r>
            <a:r>
              <a:rPr lang="fr-FR" sz="1200" dirty="0"/>
              <a:t> input </a:t>
            </a:r>
            <a:r>
              <a:rPr lang="fr-FR" sz="1200" dirty="0" err="1"/>
              <a:t>acl</a:t>
            </a:r>
            <a:r>
              <a:rPr lang="fr-FR" sz="1200" dirty="0"/>
              <a:t>-port-</a:t>
            </a:r>
            <a:r>
              <a:rPr lang="fr-FR" sz="1200" dirty="0" err="1"/>
              <a:t>access</a:t>
            </a:r>
            <a:r>
              <a:rPr lang="fr-FR" sz="1200" dirty="0"/>
              <a:t>-in</a:t>
            </a:r>
          </a:p>
          <a:p>
            <a:pPr marL="0" indent="0">
              <a:buNone/>
            </a:pPr>
            <a:endParaRPr lang="fr-FR" sz="12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fr-FR" smtClean="0"/>
              <a:t>JI 2016</a:t>
            </a:r>
            <a:endParaRPr lang="fr-FR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4B8BDEB-795A-4F95-BFCB-F48B980C8627}" type="slidenum">
              <a:rPr lang="fr-FR" altLang="fr-FR" smtClean="0"/>
              <a:pPr>
                <a:defRPr/>
              </a:pPr>
              <a:t>7</a:t>
            </a:fld>
            <a:endParaRPr lang="fr-FR" altLang="fr-FR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395536" y="5229547"/>
            <a:ext cx="4752528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fr-FR" sz="1200" b="1" i="1" kern="0" dirty="0" err="1" smtClean="0"/>
              <a:t>root@sbgsw</a:t>
            </a:r>
            <a:r>
              <a:rPr lang="fr-FR" sz="1200" b="1" i="1" kern="0" dirty="0"/>
              <a:t># show | compare</a:t>
            </a:r>
            <a:endParaRPr lang="fr-FR" sz="1200" b="1" i="1" kern="0" dirty="0" smtClean="0"/>
          </a:p>
          <a:p>
            <a:pPr marL="0" indent="0">
              <a:buNone/>
            </a:pPr>
            <a:r>
              <a:rPr lang="fr-FR" sz="1200" kern="0" dirty="0"/>
              <a:t>[</a:t>
            </a:r>
            <a:r>
              <a:rPr lang="fr-FR" sz="1200" kern="0" dirty="0" err="1"/>
              <a:t>edit</a:t>
            </a:r>
            <a:r>
              <a:rPr lang="fr-FR" sz="1200" kern="0" dirty="0"/>
              <a:t> interfaces ge-0/0/8 unit 0 </a:t>
            </a:r>
            <a:r>
              <a:rPr lang="fr-FR" sz="1200" kern="0" dirty="0" err="1"/>
              <a:t>family</a:t>
            </a:r>
            <a:r>
              <a:rPr lang="fr-FR" sz="1200" kern="0" dirty="0"/>
              <a:t> </a:t>
            </a:r>
            <a:r>
              <a:rPr lang="fr-FR" sz="1200" kern="0" dirty="0" err="1"/>
              <a:t>ethernet-switching</a:t>
            </a:r>
            <a:r>
              <a:rPr lang="fr-FR" sz="1200" kern="0" dirty="0"/>
              <a:t>]</a:t>
            </a:r>
          </a:p>
          <a:p>
            <a:pPr marL="0" indent="0">
              <a:buNone/>
            </a:pPr>
            <a:r>
              <a:rPr lang="fr-FR" sz="1200" kern="0" dirty="0"/>
              <a:t>+      port-mode </a:t>
            </a:r>
            <a:r>
              <a:rPr lang="fr-FR" sz="1200" kern="0" dirty="0" err="1"/>
              <a:t>access</a:t>
            </a:r>
            <a:r>
              <a:rPr lang="fr-FR" sz="1200" kern="0" dirty="0"/>
              <a:t>;</a:t>
            </a:r>
          </a:p>
          <a:p>
            <a:pPr marL="0" indent="0">
              <a:buNone/>
            </a:pPr>
            <a:r>
              <a:rPr lang="fr-FR" sz="1200" kern="0" dirty="0"/>
              <a:t>+      </a:t>
            </a:r>
            <a:r>
              <a:rPr lang="fr-FR" sz="1200" kern="0" dirty="0" err="1"/>
              <a:t>filter</a:t>
            </a:r>
            <a:r>
              <a:rPr lang="fr-FR" sz="1200" kern="0" dirty="0"/>
              <a:t> {</a:t>
            </a:r>
          </a:p>
          <a:p>
            <a:pPr marL="0" indent="0">
              <a:buNone/>
            </a:pPr>
            <a:r>
              <a:rPr lang="fr-FR" sz="1200" kern="0" dirty="0"/>
              <a:t>+          input </a:t>
            </a:r>
            <a:r>
              <a:rPr lang="fr-FR" sz="1200" kern="0" dirty="0" err="1"/>
              <a:t>acl</a:t>
            </a:r>
            <a:r>
              <a:rPr lang="fr-FR" sz="1200" kern="0" dirty="0"/>
              <a:t>-port-</a:t>
            </a:r>
            <a:r>
              <a:rPr lang="fr-FR" sz="1200" kern="0" dirty="0" err="1"/>
              <a:t>access</a:t>
            </a:r>
            <a:r>
              <a:rPr lang="fr-FR" sz="1200" kern="0" dirty="0"/>
              <a:t>-in;</a:t>
            </a:r>
          </a:p>
          <a:p>
            <a:pPr marL="0" indent="0">
              <a:buNone/>
            </a:pPr>
            <a:r>
              <a:rPr lang="fr-FR" sz="1200" kern="0" dirty="0"/>
              <a:t>+      }</a:t>
            </a:r>
            <a:endParaRPr lang="fr-FR" sz="1200" kern="0" dirty="0" smtClean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6563414" y="1412776"/>
            <a:ext cx="3043513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fr-FR" sz="1200" b="1" i="1" kern="0" dirty="0" err="1" smtClean="0"/>
              <a:t>root@sbgsw</a:t>
            </a:r>
            <a:r>
              <a:rPr lang="fr-FR" sz="1200" b="1" i="1" kern="0" dirty="0"/>
              <a:t># commit </a:t>
            </a:r>
            <a:r>
              <a:rPr lang="fr-FR" sz="1200" b="1" i="1" kern="0" dirty="0" smtClean="0"/>
              <a:t>check</a:t>
            </a:r>
          </a:p>
          <a:p>
            <a:pPr marL="0" indent="0">
              <a:buNone/>
            </a:pPr>
            <a:r>
              <a:rPr lang="en-US" sz="1200" kern="0" dirty="0" smtClean="0"/>
              <a:t>fpc1</a:t>
            </a:r>
            <a:r>
              <a:rPr lang="en-US" sz="1200" kern="0" dirty="0"/>
              <a:t>:</a:t>
            </a:r>
          </a:p>
          <a:p>
            <a:pPr marL="0" indent="0">
              <a:buNone/>
            </a:pPr>
            <a:r>
              <a:rPr lang="en-US" sz="1200" kern="0" dirty="0"/>
              <a:t>configuration check succeeds</a:t>
            </a:r>
          </a:p>
          <a:p>
            <a:pPr marL="0" indent="0">
              <a:buNone/>
            </a:pPr>
            <a:r>
              <a:rPr lang="en-US" sz="1200" kern="0" dirty="0"/>
              <a:t>fpc0:</a:t>
            </a:r>
          </a:p>
          <a:p>
            <a:pPr marL="0" indent="0">
              <a:buNone/>
            </a:pPr>
            <a:r>
              <a:rPr lang="en-US" sz="1200" kern="0" dirty="0"/>
              <a:t>configuration check succeeds</a:t>
            </a:r>
          </a:p>
          <a:p>
            <a:pPr marL="0" indent="0">
              <a:buNone/>
            </a:pPr>
            <a:r>
              <a:rPr lang="en-US" sz="1200" kern="0" dirty="0"/>
              <a:t>fpc2:</a:t>
            </a:r>
          </a:p>
          <a:p>
            <a:pPr marL="0" indent="0">
              <a:buNone/>
            </a:pPr>
            <a:r>
              <a:rPr lang="en-US" sz="1200" kern="0" dirty="0"/>
              <a:t>configuration check succeeds</a:t>
            </a:r>
          </a:p>
          <a:p>
            <a:pPr marL="0" indent="0">
              <a:buNone/>
            </a:pPr>
            <a:r>
              <a:rPr lang="en-US" sz="1200" kern="0" dirty="0"/>
              <a:t>fpc3:</a:t>
            </a:r>
          </a:p>
          <a:p>
            <a:pPr marL="0" indent="0">
              <a:buNone/>
            </a:pPr>
            <a:r>
              <a:rPr lang="en-US" sz="1200" kern="0" dirty="0"/>
              <a:t>configuration check succeeds</a:t>
            </a:r>
            <a:endParaRPr lang="fr-FR" sz="1200" kern="0" dirty="0" smtClean="0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 bwMode="auto">
          <a:xfrm>
            <a:off x="6569047" y="4113076"/>
            <a:ext cx="3043513" cy="2556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fr-FR" sz="1200" b="1" i="1" kern="0" dirty="0" err="1" smtClean="0"/>
              <a:t>root@sbgsw</a:t>
            </a:r>
            <a:r>
              <a:rPr lang="fr-FR" sz="1200" b="1" i="1" kern="0" dirty="0"/>
              <a:t># </a:t>
            </a:r>
            <a:r>
              <a:rPr lang="fr-FR" sz="1200" b="1" i="1" kern="0" dirty="0" smtClean="0"/>
              <a:t>commit</a:t>
            </a:r>
          </a:p>
          <a:p>
            <a:pPr marL="0" indent="0">
              <a:buNone/>
            </a:pPr>
            <a:r>
              <a:rPr lang="en-US" sz="1200" kern="0" dirty="0"/>
              <a:t>fpc1:</a:t>
            </a:r>
          </a:p>
          <a:p>
            <a:pPr marL="0" indent="0">
              <a:buNone/>
            </a:pPr>
            <a:r>
              <a:rPr lang="en-US" sz="1200" kern="0" dirty="0"/>
              <a:t>configuration check succeeds</a:t>
            </a:r>
          </a:p>
          <a:p>
            <a:pPr marL="0" indent="0">
              <a:buNone/>
            </a:pPr>
            <a:r>
              <a:rPr lang="en-US" sz="1200" kern="0" dirty="0"/>
              <a:t>fpc0:</a:t>
            </a:r>
          </a:p>
          <a:p>
            <a:pPr marL="0" indent="0">
              <a:buNone/>
            </a:pPr>
            <a:r>
              <a:rPr lang="en-US" sz="1200" kern="0" dirty="0"/>
              <a:t>commit complete</a:t>
            </a:r>
          </a:p>
          <a:p>
            <a:pPr marL="0" indent="0">
              <a:buNone/>
            </a:pPr>
            <a:r>
              <a:rPr lang="en-US" sz="1200" kern="0" dirty="0"/>
              <a:t>fpc2:</a:t>
            </a:r>
          </a:p>
          <a:p>
            <a:pPr marL="0" indent="0">
              <a:buNone/>
            </a:pPr>
            <a:r>
              <a:rPr lang="en-US" sz="1200" kern="0" dirty="0"/>
              <a:t>commit complete</a:t>
            </a:r>
          </a:p>
          <a:p>
            <a:pPr marL="0" indent="0">
              <a:buNone/>
            </a:pPr>
            <a:r>
              <a:rPr lang="en-US" sz="1200" kern="0" dirty="0"/>
              <a:t>fpc3:</a:t>
            </a:r>
          </a:p>
          <a:p>
            <a:pPr marL="0" indent="0">
              <a:buNone/>
            </a:pPr>
            <a:r>
              <a:rPr lang="en-US" sz="1200" kern="0" dirty="0"/>
              <a:t>commit complete</a:t>
            </a:r>
          </a:p>
          <a:p>
            <a:pPr marL="0" indent="0">
              <a:buNone/>
            </a:pPr>
            <a:r>
              <a:rPr lang="en-US" sz="1200" kern="0" dirty="0"/>
              <a:t>fpc1:</a:t>
            </a:r>
          </a:p>
          <a:p>
            <a:pPr marL="0" indent="0">
              <a:buNone/>
            </a:pPr>
            <a:r>
              <a:rPr lang="en-US" sz="1200" kern="0" dirty="0"/>
              <a:t>commit complete</a:t>
            </a:r>
            <a:endParaRPr lang="fr-FR" sz="1200" kern="0" dirty="0" smtClean="0"/>
          </a:p>
        </p:txBody>
      </p:sp>
      <p:sp>
        <p:nvSpPr>
          <p:cNvPr id="10" name="Espace réservé du contenu 3"/>
          <p:cNvSpPr txBox="1">
            <a:spLocks/>
          </p:cNvSpPr>
          <p:nvPr/>
        </p:nvSpPr>
        <p:spPr bwMode="auto">
          <a:xfrm>
            <a:off x="412144" y="4725491"/>
            <a:ext cx="4834880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2" indent="-342900">
              <a:buSzPct val="75000"/>
            </a:pPr>
            <a:r>
              <a:rPr lang="fr-FR" kern="0" dirty="0" smtClean="0"/>
              <a:t>Modifications en cours (non validées)</a:t>
            </a:r>
          </a:p>
        </p:txBody>
      </p:sp>
      <p:sp>
        <p:nvSpPr>
          <p:cNvPr id="11" name="Espace réservé du contenu 3"/>
          <p:cNvSpPr txBox="1">
            <a:spLocks/>
          </p:cNvSpPr>
          <p:nvPr/>
        </p:nvSpPr>
        <p:spPr bwMode="auto">
          <a:xfrm>
            <a:off x="5819584" y="980728"/>
            <a:ext cx="4834880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2" indent="-342900">
              <a:buSzPct val="75000"/>
            </a:pPr>
            <a:r>
              <a:rPr lang="fr-FR" kern="0" dirty="0" smtClean="0"/>
              <a:t>Vérifications d'intégrités</a:t>
            </a:r>
          </a:p>
        </p:txBody>
      </p:sp>
      <p:sp>
        <p:nvSpPr>
          <p:cNvPr id="12" name="Espace réservé du contenu 3"/>
          <p:cNvSpPr txBox="1">
            <a:spLocks/>
          </p:cNvSpPr>
          <p:nvPr/>
        </p:nvSpPr>
        <p:spPr bwMode="auto">
          <a:xfrm>
            <a:off x="5819300" y="3717032"/>
            <a:ext cx="4834880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2" indent="-342900">
              <a:buSzPct val="75000"/>
            </a:pPr>
            <a:r>
              <a:rPr lang="fr-FR" kern="0" dirty="0" smtClean="0"/>
              <a:t>Validation</a:t>
            </a:r>
          </a:p>
        </p:txBody>
      </p:sp>
      <p:cxnSp>
        <p:nvCxnSpPr>
          <p:cNvPr id="29" name="Connecteur droit 28"/>
          <p:cNvCxnSpPr/>
          <p:nvPr/>
        </p:nvCxnSpPr>
        <p:spPr>
          <a:xfrm>
            <a:off x="395536" y="3933056"/>
            <a:ext cx="0" cy="3600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179512" y="4107853"/>
            <a:ext cx="20875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176112" y="4088804"/>
            <a:ext cx="3400" cy="191343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>
            <a:off x="195768" y="5983571"/>
            <a:ext cx="2087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25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Filtrage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ACL</a:t>
            </a:r>
            <a:r>
              <a:rPr lang="fr-FR" dirty="0" smtClean="0"/>
              <a:t> en </a:t>
            </a:r>
            <a:r>
              <a:rPr lang="fr-FR" dirty="0" err="1" smtClean="0"/>
              <a:t>Juniper</a:t>
            </a:r>
            <a:r>
              <a:rPr lang="fr-FR" dirty="0" smtClean="0"/>
              <a:t> s'appelle </a:t>
            </a:r>
            <a:r>
              <a:rPr lang="fr-FR" i="1" dirty="0" smtClean="0"/>
              <a:t>Firewall</a:t>
            </a:r>
          </a:p>
          <a:p>
            <a:endParaRPr lang="fr-FR" dirty="0" smtClean="0"/>
          </a:p>
          <a:p>
            <a:pPr marL="0" indent="0">
              <a:buNone/>
            </a:pPr>
            <a:r>
              <a:rPr lang="fr-FR" sz="1200" b="1" i="1" dirty="0" err="1"/>
              <a:t>root@sbgsw</a:t>
            </a:r>
            <a:r>
              <a:rPr lang="fr-FR" sz="1200" b="1" i="1" dirty="0"/>
              <a:t>#  </a:t>
            </a:r>
            <a:r>
              <a:rPr lang="en-US" sz="1200" b="1" i="1" dirty="0"/>
              <a:t>show firewall family </a:t>
            </a:r>
            <a:r>
              <a:rPr lang="en-US" sz="1200" b="1" i="1" dirty="0" err="1"/>
              <a:t>ethernet</a:t>
            </a:r>
            <a:r>
              <a:rPr lang="en-US" sz="1200" b="1" i="1" dirty="0"/>
              <a:t>-switching filter </a:t>
            </a:r>
            <a:r>
              <a:rPr lang="en-US" sz="1200" b="1" i="1" dirty="0" err="1"/>
              <a:t>acl</a:t>
            </a:r>
            <a:r>
              <a:rPr lang="en-US" sz="1200" b="1" i="1" dirty="0"/>
              <a:t>-</a:t>
            </a:r>
            <a:r>
              <a:rPr lang="en-US" sz="1200" b="1" i="1" dirty="0" err="1"/>
              <a:t>qos</a:t>
            </a:r>
            <a:r>
              <a:rPr lang="en-US" sz="1200" b="1" i="1" dirty="0"/>
              <a:t>-default term qos-lbe-control-t10</a:t>
            </a:r>
            <a:endParaRPr lang="fr-FR" sz="1200" b="1" i="1" dirty="0" smtClean="0"/>
          </a:p>
          <a:p>
            <a:pPr marL="0" indent="0">
              <a:buNone/>
            </a:pPr>
            <a:r>
              <a:rPr lang="fr-FR" sz="1200" dirty="0" err="1" smtClean="0"/>
              <a:t>term</a:t>
            </a:r>
            <a:r>
              <a:rPr lang="fr-FR" sz="1200" dirty="0" smtClean="0"/>
              <a:t> qos-lbe-control-t10 {</a:t>
            </a:r>
          </a:p>
          <a:p>
            <a:pPr marL="0" indent="0">
              <a:buNone/>
            </a:pPr>
            <a:r>
              <a:rPr lang="fr-FR" sz="1200" dirty="0" smtClean="0"/>
              <a:t>    </a:t>
            </a:r>
            <a:r>
              <a:rPr lang="fr-FR" sz="1200" dirty="0" err="1"/>
              <a:t>from</a:t>
            </a:r>
            <a:r>
              <a:rPr lang="fr-FR" sz="1200" dirty="0"/>
              <a:t> {</a:t>
            </a:r>
          </a:p>
          <a:p>
            <a:pPr marL="0" indent="0">
              <a:buNone/>
            </a:pPr>
            <a:r>
              <a:rPr lang="fr-FR" sz="1200" dirty="0"/>
              <a:t>        source-</a:t>
            </a:r>
            <a:r>
              <a:rPr lang="fr-FR" sz="1200" dirty="0" err="1"/>
              <a:t>address</a:t>
            </a:r>
            <a:r>
              <a:rPr lang="fr-FR" sz="1200" dirty="0"/>
              <a:t> {</a:t>
            </a:r>
          </a:p>
          <a:p>
            <a:pPr marL="0" indent="0">
              <a:buNone/>
            </a:pPr>
            <a:r>
              <a:rPr lang="fr-FR" sz="1200" dirty="0"/>
              <a:t>            </a:t>
            </a:r>
            <a:r>
              <a:rPr lang="fr-FR" sz="1200" dirty="0" smtClean="0"/>
              <a:t>192.168.1.0/23</a:t>
            </a:r>
            <a:r>
              <a:rPr lang="fr-FR" sz="1200" dirty="0"/>
              <a:t>;</a:t>
            </a:r>
          </a:p>
          <a:p>
            <a:pPr marL="0" indent="0">
              <a:buNone/>
            </a:pPr>
            <a:r>
              <a:rPr lang="fr-FR" sz="1200" dirty="0"/>
              <a:t>        }</a:t>
            </a:r>
          </a:p>
          <a:p>
            <a:pPr marL="0" indent="0">
              <a:buNone/>
            </a:pPr>
            <a:r>
              <a:rPr lang="fr-FR" sz="1200" dirty="0"/>
              <a:t>        </a:t>
            </a:r>
            <a:r>
              <a:rPr lang="fr-FR" sz="1200" dirty="0" err="1"/>
              <a:t>protocol</a:t>
            </a:r>
            <a:r>
              <a:rPr lang="fr-FR" sz="1200" dirty="0"/>
              <a:t> [ </a:t>
            </a:r>
            <a:r>
              <a:rPr lang="fr-FR" sz="1200" dirty="0" err="1"/>
              <a:t>tcp</a:t>
            </a:r>
            <a:r>
              <a:rPr lang="fr-FR" sz="1200" dirty="0"/>
              <a:t> </a:t>
            </a:r>
            <a:r>
              <a:rPr lang="fr-FR" sz="1200" dirty="0" err="1"/>
              <a:t>udp</a:t>
            </a:r>
            <a:r>
              <a:rPr lang="fr-FR" sz="1200" dirty="0"/>
              <a:t> ];</a:t>
            </a:r>
          </a:p>
          <a:p>
            <a:pPr marL="0" indent="0">
              <a:buNone/>
            </a:pPr>
            <a:r>
              <a:rPr lang="fr-FR" sz="1200" dirty="0"/>
              <a:t>        source-port [ 22 2301 2381 5666-5667 15001-15003 5010 5015 5017 8443 8446 2170 7443 ];</a:t>
            </a:r>
          </a:p>
          <a:p>
            <a:pPr marL="0" indent="0">
              <a:buNone/>
            </a:pPr>
            <a:r>
              <a:rPr lang="fr-FR" sz="1200" dirty="0"/>
              <a:t>    }</a:t>
            </a:r>
          </a:p>
          <a:p>
            <a:pPr marL="0" indent="0">
              <a:buNone/>
            </a:pPr>
            <a:r>
              <a:rPr lang="fr-FR" sz="1200" dirty="0"/>
              <a:t>    </a:t>
            </a:r>
            <a:r>
              <a:rPr lang="fr-FR" sz="1200" dirty="0" err="1"/>
              <a:t>then</a:t>
            </a:r>
            <a:r>
              <a:rPr lang="fr-FR" sz="1200" dirty="0"/>
              <a:t> {</a:t>
            </a:r>
          </a:p>
          <a:p>
            <a:pPr marL="0" indent="0">
              <a:buNone/>
            </a:pPr>
            <a:r>
              <a:rPr lang="fr-FR" sz="1200" dirty="0"/>
              <a:t>        </a:t>
            </a:r>
            <a:r>
              <a:rPr lang="fr-FR" sz="1200" dirty="0" err="1"/>
              <a:t>forwarding</a:t>
            </a:r>
            <a:r>
              <a:rPr lang="fr-FR" sz="1200" dirty="0"/>
              <a:t>-class </a:t>
            </a:r>
            <a:r>
              <a:rPr lang="fr-FR" sz="1200" dirty="0" err="1"/>
              <a:t>lbe</a:t>
            </a:r>
            <a:r>
              <a:rPr lang="fr-FR" sz="1200" dirty="0"/>
              <a:t>-control;</a:t>
            </a:r>
          </a:p>
          <a:p>
            <a:pPr marL="0" indent="0">
              <a:buNone/>
            </a:pPr>
            <a:r>
              <a:rPr lang="fr-FR" sz="1200" dirty="0"/>
              <a:t>        </a:t>
            </a:r>
            <a:r>
              <a:rPr lang="fr-FR" sz="1200" dirty="0" err="1"/>
              <a:t>loss-priority</a:t>
            </a:r>
            <a:r>
              <a:rPr lang="fr-FR" sz="1200" dirty="0"/>
              <a:t> </a:t>
            </a:r>
            <a:r>
              <a:rPr lang="fr-FR" sz="1200" dirty="0" err="1"/>
              <a:t>low</a:t>
            </a:r>
            <a:r>
              <a:rPr lang="fr-FR" sz="1200" dirty="0" smtClean="0"/>
              <a:t>;</a:t>
            </a:r>
          </a:p>
          <a:p>
            <a:pPr marL="0" indent="0">
              <a:buNone/>
            </a:pPr>
            <a:r>
              <a:rPr lang="fr-FR" sz="1200" dirty="0">
                <a:solidFill>
                  <a:schemeClr val="bg2"/>
                </a:solidFill>
              </a:rPr>
              <a:t> </a:t>
            </a:r>
            <a:r>
              <a:rPr lang="fr-FR" sz="1200" dirty="0" smtClean="0">
                <a:solidFill>
                  <a:schemeClr val="bg2"/>
                </a:solidFill>
              </a:rPr>
              <a:t>       </a:t>
            </a:r>
            <a:r>
              <a:rPr lang="fr-FR" sz="1200" dirty="0" err="1" smtClean="0">
                <a:solidFill>
                  <a:schemeClr val="bg2"/>
                </a:solidFill>
              </a:rPr>
              <a:t>discard</a:t>
            </a:r>
            <a:r>
              <a:rPr lang="fr-FR" sz="1200" dirty="0" smtClean="0">
                <a:solidFill>
                  <a:schemeClr val="bg2"/>
                </a:solidFill>
              </a:rPr>
              <a:t>;</a:t>
            </a:r>
            <a:endParaRPr lang="fr-FR" sz="1200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fr-FR" sz="1200" dirty="0">
                <a:solidFill>
                  <a:schemeClr val="bg2"/>
                </a:solidFill>
              </a:rPr>
              <a:t>        </a:t>
            </a:r>
            <a:r>
              <a:rPr lang="fr-FR" sz="1200" dirty="0" smtClean="0">
                <a:solidFill>
                  <a:schemeClr val="bg2"/>
                </a:solidFill>
              </a:rPr>
              <a:t>count </a:t>
            </a:r>
            <a:r>
              <a:rPr lang="fr-FR" sz="1200" dirty="0" err="1" smtClean="0">
                <a:solidFill>
                  <a:schemeClr val="bg2"/>
                </a:solidFill>
              </a:rPr>
              <a:t>counter</a:t>
            </a:r>
            <a:r>
              <a:rPr lang="fr-FR" sz="1200" dirty="0" smtClean="0">
                <a:solidFill>
                  <a:schemeClr val="bg2"/>
                </a:solidFill>
              </a:rPr>
              <a:t>-</a:t>
            </a:r>
            <a:r>
              <a:rPr lang="fr-FR" sz="1200" dirty="0" err="1" smtClean="0">
                <a:solidFill>
                  <a:schemeClr val="bg2"/>
                </a:solidFill>
              </a:rPr>
              <a:t>lbe</a:t>
            </a:r>
            <a:r>
              <a:rPr lang="fr-FR" sz="1200" dirty="0" smtClean="0">
                <a:solidFill>
                  <a:schemeClr val="bg2"/>
                </a:solidFill>
              </a:rPr>
              <a:t>-control;</a:t>
            </a:r>
            <a:endParaRPr lang="fr-FR" sz="1200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fr-FR" sz="1200" dirty="0"/>
              <a:t>    }</a:t>
            </a:r>
          </a:p>
          <a:p>
            <a:pPr marL="0" indent="0">
              <a:buNone/>
            </a:pPr>
            <a:endParaRPr lang="fr-FR" sz="12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fr-FR" smtClean="0"/>
              <a:t>JI 2016</a:t>
            </a:r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70979EC-91B8-4C7C-9049-912DFF538868}" type="slidenum">
              <a:rPr lang="fr-FR" altLang="fr-FR" smtClean="0"/>
              <a:pPr>
                <a:defRPr/>
              </a:pPr>
              <a:t>8</a:t>
            </a:fld>
            <a:endParaRPr lang="fr-FR" altLang="fr-FR"/>
          </a:p>
        </p:txBody>
      </p:sp>
      <p:cxnSp>
        <p:nvCxnSpPr>
          <p:cNvPr id="8" name="Connecteur droit 7"/>
          <p:cNvCxnSpPr/>
          <p:nvPr/>
        </p:nvCxnSpPr>
        <p:spPr>
          <a:xfrm>
            <a:off x="2843808" y="5085184"/>
            <a:ext cx="0" cy="4320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contenu 3"/>
          <p:cNvSpPr txBox="1">
            <a:spLocks/>
          </p:cNvSpPr>
          <p:nvPr/>
        </p:nvSpPr>
        <p:spPr bwMode="auto">
          <a:xfrm>
            <a:off x="3275856" y="4581128"/>
            <a:ext cx="4834880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buSzPct val="75000"/>
              <a:buNone/>
            </a:pPr>
            <a:r>
              <a:rPr lang="fr-FR" kern="0" dirty="0" err="1" smtClean="0"/>
              <a:t>QoS</a:t>
            </a:r>
            <a:endParaRPr lang="fr-FR" kern="0" dirty="0" smtClean="0"/>
          </a:p>
        </p:txBody>
      </p:sp>
      <p:sp>
        <p:nvSpPr>
          <p:cNvPr id="10" name="Espace réservé du contenu 3"/>
          <p:cNvSpPr txBox="1">
            <a:spLocks/>
          </p:cNvSpPr>
          <p:nvPr/>
        </p:nvSpPr>
        <p:spPr bwMode="auto">
          <a:xfrm>
            <a:off x="3275856" y="5076219"/>
            <a:ext cx="586814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buSzPct val="75000"/>
              <a:buNone/>
            </a:pPr>
            <a:r>
              <a:rPr lang="fr-FR" kern="0" dirty="0" smtClean="0"/>
              <a:t>Filtrer un paquet, mise en place d'un compteur</a:t>
            </a:r>
          </a:p>
        </p:txBody>
      </p:sp>
      <p:cxnSp>
        <p:nvCxnSpPr>
          <p:cNvPr id="12" name="Connecteur droit 11"/>
          <p:cNvCxnSpPr/>
          <p:nvPr/>
        </p:nvCxnSpPr>
        <p:spPr>
          <a:xfrm>
            <a:off x="2843808" y="4581128"/>
            <a:ext cx="0" cy="4320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68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BILAN à 1 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413"/>
            <a:ext cx="8579296" cy="5256931"/>
          </a:xfrm>
        </p:spPr>
        <p:txBody>
          <a:bodyPr/>
          <a:lstStyle/>
          <a:p>
            <a:r>
              <a:rPr lang="fr-FR" dirty="0" smtClean="0"/>
              <a:t>Gros travail préparatoire</a:t>
            </a:r>
          </a:p>
          <a:p>
            <a:pPr lvl="2"/>
            <a:r>
              <a:rPr lang="fr-FR" dirty="0" err="1" smtClean="0"/>
              <a:t>ACL</a:t>
            </a:r>
            <a:r>
              <a:rPr lang="fr-FR" dirty="0" smtClean="0"/>
              <a:t>, VLAN, MAC </a:t>
            </a:r>
            <a:r>
              <a:rPr lang="fr-FR" dirty="0" err="1" smtClean="0"/>
              <a:t>Authentication</a:t>
            </a:r>
            <a:r>
              <a:rPr lang="fr-FR" dirty="0" smtClean="0"/>
              <a:t> </a:t>
            </a:r>
            <a:r>
              <a:rPr lang="fr-FR" sz="2000" dirty="0" smtClean="0"/>
              <a:t>(</a:t>
            </a:r>
            <a:r>
              <a:rPr lang="fr-FR" sz="2000" dirty="0" err="1" smtClean="0"/>
              <a:t>VMPS</a:t>
            </a:r>
            <a:r>
              <a:rPr lang="fr-FR" sz="2000" dirty="0" smtClean="0"/>
              <a:t> en Cisco)</a:t>
            </a:r>
            <a:r>
              <a:rPr lang="fr-FR" dirty="0" smtClean="0"/>
              <a:t>, </a:t>
            </a:r>
            <a:r>
              <a:rPr lang="fr-FR" dirty="0" err="1" smtClean="0"/>
              <a:t>LACP</a:t>
            </a:r>
            <a:r>
              <a:rPr lang="fr-FR" dirty="0" smtClean="0"/>
              <a:t>, </a:t>
            </a:r>
            <a:r>
              <a:rPr lang="fr-FR" dirty="0" err="1" smtClean="0"/>
              <a:t>QoS</a:t>
            </a:r>
            <a:r>
              <a:rPr lang="fr-FR" dirty="0" smtClean="0"/>
              <a:t>, </a:t>
            </a:r>
            <a:r>
              <a:rPr lang="fr-FR" dirty="0" err="1" smtClean="0"/>
              <a:t>Spanning-Tree</a:t>
            </a:r>
            <a:r>
              <a:rPr lang="fr-FR" smtClean="0"/>
              <a:t>, …</a:t>
            </a:r>
            <a:endParaRPr lang="fr-FR" dirty="0"/>
          </a:p>
          <a:p>
            <a:r>
              <a:rPr lang="fr-FR" dirty="0" smtClean="0"/>
              <a:t>Attention à la cohabitation entre marques</a:t>
            </a:r>
          </a:p>
          <a:p>
            <a:r>
              <a:rPr lang="fr-FR" dirty="0" smtClean="0"/>
              <a:t>Changement d'habitudes</a:t>
            </a:r>
          </a:p>
          <a:p>
            <a:pPr lvl="6"/>
            <a:endParaRPr lang="fr-FR" dirty="0" smtClean="0"/>
          </a:p>
          <a:p>
            <a:r>
              <a:rPr lang="fr-FR" dirty="0" smtClean="0"/>
              <a:t>Démarrage </a:t>
            </a:r>
            <a:r>
              <a:rPr lang="fr-FR" dirty="0"/>
              <a:t>sans gros </a:t>
            </a:r>
            <a:r>
              <a:rPr lang="fr-FR" dirty="0" smtClean="0"/>
              <a:t>problème</a:t>
            </a:r>
            <a:endParaRPr lang="fr-FR" dirty="0"/>
          </a:p>
          <a:p>
            <a:pPr lvl="2"/>
            <a:r>
              <a:rPr lang="fr-FR" dirty="0"/>
              <a:t>Storm control… un peu délicat</a:t>
            </a:r>
          </a:p>
          <a:p>
            <a:r>
              <a:rPr lang="fr-FR" dirty="0"/>
              <a:t>Panne : 1 </a:t>
            </a:r>
            <a:r>
              <a:rPr lang="fr-FR" dirty="0" smtClean="0"/>
              <a:t>alimentation</a:t>
            </a:r>
            <a:endParaRPr lang="fr-FR" dirty="0"/>
          </a:p>
          <a:p>
            <a:r>
              <a:rPr lang="fr-FR" dirty="0"/>
              <a:t>Bugs </a:t>
            </a:r>
            <a:r>
              <a:rPr lang="fr-FR" dirty="0" smtClean="0"/>
              <a:t>: autant que Cisco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altLang="fr-FR" smtClean="0"/>
              <a:t>JI 2016</a:t>
            </a:r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70979EC-91B8-4C7C-9049-912DFF538868}" type="slidenum">
              <a:rPr lang="fr-FR" altLang="fr-FR" smtClean="0"/>
              <a:pPr>
                <a:defRPr/>
              </a:pPr>
              <a:t>9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1750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8494</TotalTime>
  <Words>658</Words>
  <Application>Microsoft Office PowerPoint</Application>
  <PresentationFormat>Affichage à l'écran (4:3)</PresentationFormat>
  <Paragraphs>196</Paragraphs>
  <Slides>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Pixel</vt:lpstr>
      <vt:lpstr>Equipements réseaux JUNIPER</vt:lpstr>
      <vt:lpstr>Introduction</vt:lpstr>
      <vt:lpstr>Commutateurs</vt:lpstr>
      <vt:lpstr>Junos OS</vt:lpstr>
      <vt:lpstr>Junos OS</vt:lpstr>
      <vt:lpstr>Exemple : configuration</vt:lpstr>
      <vt:lpstr>Exemple : validation</vt:lpstr>
      <vt:lpstr>Filtrage</vt:lpstr>
      <vt:lpstr>BILAN à 1 an</vt:lpstr>
    </vt:vector>
  </TitlesOfParts>
  <Company>CNRS - IN2P3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rudolfn</dc:creator>
  <cp:lastModifiedBy>rudolfn</cp:lastModifiedBy>
  <cp:revision>98</cp:revision>
  <cp:lastPrinted>1601-01-01T00:00:00Z</cp:lastPrinted>
  <dcterms:created xsi:type="dcterms:W3CDTF">2014-02-07T14:23:46Z</dcterms:created>
  <dcterms:modified xsi:type="dcterms:W3CDTF">2016-09-21T11:10:40Z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